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Homemade Apple" panose="020B0604020202020204" charset="0"/>
      <p:regular r:id="rId16"/>
    </p:embeddedFont>
    <p:embeddedFont>
      <p:font typeface="Museo Slab 1" panose="020B0604020202020204" charset="0"/>
      <p:regular r:id="rId17"/>
    </p:embeddedFont>
    <p:embeddedFont>
      <p:font typeface="Museo Slab 2" panose="020B0604020202020204" charset="0"/>
      <p:regular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Trebuchet MS Bold" panose="020B070302020202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57" autoAdjust="0"/>
  </p:normalViewPr>
  <p:slideViewPr>
    <p:cSldViewPr>
      <p:cViewPr varScale="1">
        <p:scale>
          <a:sx n="54" d="100"/>
          <a:sy n="54" d="100"/>
        </p:scale>
        <p:origin x="234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E9FC-9F74-4ABD-8F0E-D16A2215AF8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B9AC-283F-4372-9AB1-03DE3B9E269F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B13C6-723C-4A18-BD1C-A53BC5B523CE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BAC7-3EE6-4362-9933-BE8758B50DB0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DA34-D535-4611-93BE-2EE8C1D9E1C3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FF04E-0761-4413-8069-08139C5B3AA6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843A-CBBD-4E0A-AE1E-F9159F9ED217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1936-D43A-45DB-A022-A31C651AEAB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5CA0-603D-46C3-952F-F96ED756366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0509-BB55-4013-8BDA-DB7210E25741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39B6C-9DF7-4506-9834-0D36DA075F4D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D2CD6-7F25-4EB7-8579-7C94C4204768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s02web.zoom.us/meeting/register/tZIpd-2sqz4uGNcy0WlTqVaxOnadNWroeg8A#/registration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us02web.zoom.us/meeting/register/tZArce2grDsoHt2v_X98FrdGhcHWCBcs9u9L#/registration" TargetMode="External"/><Relationship Id="rId4" Type="http://schemas.openxmlformats.org/officeDocument/2006/relationships/image" Target="../media/image43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6.png"/><Relationship Id="rId7" Type="http://schemas.openxmlformats.org/officeDocument/2006/relationships/hyperlink" Target="https://us02web.zoom.us/meeting/register/tZIpd-2sqz4uGNcy0WlTqVaxOnadNWroeg8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s02web.zoom.us/meeting/register/tZArce2grDsoHt2v_X98FrdGhcHWCBcs9u9L" TargetMode="External"/><Relationship Id="rId5" Type="http://schemas.openxmlformats.org/officeDocument/2006/relationships/hyperlink" Target="https://www.cde.state.co.us/postsecondary/sccg-current-grantees" TargetMode="External"/><Relationship Id="rId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png"/><Relationship Id="rId7" Type="http://schemas.openxmlformats.org/officeDocument/2006/relationships/hyperlink" Target="tel:720.916.648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sv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21" Type="http://schemas.openxmlformats.org/officeDocument/2006/relationships/image" Target="../media/image9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canva.com/design/DAGFZ7CYHtY/gAibNY1rvL4LHCiEsNNPKQ/view?utm_content=DAGFZ7CYHtY&amp;utm_campaign=designshare&amp;utm_medium=link&amp;utm_source=editor" TargetMode="External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postsecondary/sccg-current-grantees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Front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A99B58-4E12-B394-473D-ED70ECE9B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870" y="9513899"/>
            <a:ext cx="609600" cy="506881"/>
          </a:xfrm>
        </p:spPr>
        <p:txBody>
          <a:bodyPr/>
          <a:lstStyle/>
          <a:p>
            <a:fld id="{B6F15528-21DE-4FAA-801E-634DDDAF4B2B}" type="slidenum">
              <a:rPr lang="en-US" sz="4800" b="1" smtClean="0">
                <a:solidFill>
                  <a:schemeClr val="bg1"/>
                </a:solidFill>
              </a:rPr>
              <a:pPr/>
              <a:t>1</a:t>
            </a:fld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4250735" y="3679988"/>
            <a:ext cx="9749659" cy="3681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1"/>
              </a:lnSpc>
            </a:pPr>
            <a:r>
              <a:rPr lang="en-US" sz="4400" dirty="0">
                <a:solidFill>
                  <a:srgbClr val="000000"/>
                </a:solidFill>
                <a:latin typeface="Homemade Apple"/>
              </a:rPr>
              <a:t>School Counselor Corps Grant </a:t>
            </a:r>
          </a:p>
          <a:p>
            <a:pPr algn="ctr">
              <a:lnSpc>
                <a:spcPts val="10121"/>
              </a:lnSpc>
            </a:pPr>
            <a:r>
              <a:rPr lang="en-US" sz="4400" dirty="0">
                <a:solidFill>
                  <a:srgbClr val="000000"/>
                </a:solidFill>
                <a:latin typeface="Homemade Apple"/>
              </a:rPr>
              <a:t>Welcome Packet </a:t>
            </a:r>
          </a:p>
          <a:p>
            <a:pPr algn="ctr">
              <a:lnSpc>
                <a:spcPts val="10121"/>
              </a:lnSpc>
            </a:pPr>
            <a:r>
              <a:rPr lang="en-US" sz="4400" dirty="0">
                <a:solidFill>
                  <a:srgbClr val="000000"/>
                </a:solidFill>
                <a:latin typeface="Homemade Apple"/>
              </a:rPr>
              <a:t>2024-2025</a:t>
            </a: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851303">
            <a:off x="10629222" y="7212916"/>
            <a:ext cx="4793363" cy="1426167"/>
          </a:xfrm>
          <a:custGeom>
            <a:avLst/>
            <a:gdLst/>
            <a:ahLst/>
            <a:cxnLst/>
            <a:rect l="l" t="t" r="r" b="b"/>
            <a:pathLst>
              <a:path w="4793363" h="1426167">
                <a:moveTo>
                  <a:pt x="0" y="0"/>
                </a:moveTo>
                <a:lnTo>
                  <a:pt x="4793362" y="0"/>
                </a:lnTo>
                <a:lnTo>
                  <a:pt x="4793362" y="1426167"/>
                </a:lnTo>
                <a:lnTo>
                  <a:pt x="0" y="14261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 rot="-1968341">
            <a:off x="10872554" y="7711641"/>
            <a:ext cx="4331937" cy="469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3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6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+mn-ea"/>
                <a:cs typeface="+mn-cs"/>
              </a:rPr>
              <a:t>Cohort 14</a:t>
            </a:r>
          </a:p>
        </p:txBody>
      </p:sp>
      <p:sp>
        <p:nvSpPr>
          <p:cNvPr id="6" name="Freeform 6" descr="CDE Logo"/>
          <p:cNvSpPr/>
          <p:nvPr/>
        </p:nvSpPr>
        <p:spPr>
          <a:xfrm>
            <a:off x="6135769" y="2587351"/>
            <a:ext cx="6016462" cy="1010264"/>
          </a:xfrm>
          <a:custGeom>
            <a:avLst/>
            <a:gdLst/>
            <a:ahLst/>
            <a:cxnLst/>
            <a:rect l="l" t="t" r="r" b="b"/>
            <a:pathLst>
              <a:path w="6016462" h="1010264">
                <a:moveTo>
                  <a:pt x="0" y="0"/>
                </a:moveTo>
                <a:lnTo>
                  <a:pt x="6016462" y="0"/>
                </a:lnTo>
                <a:lnTo>
                  <a:pt x="6016462" y="1010264"/>
                </a:lnTo>
                <a:lnTo>
                  <a:pt x="0" y="10102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1362"/>
            <a:ext cx="16712180" cy="7385360"/>
            <a:chOff x="0" y="0"/>
            <a:chExt cx="4401562" cy="194511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45116"/>
            </a:xfrm>
            <a:custGeom>
              <a:avLst/>
              <a:gdLst/>
              <a:ahLst/>
              <a:cxnLst/>
              <a:rect l="l" t="t" r="r" b="b"/>
              <a:pathLst>
                <a:path w="4401562" h="1945116">
                  <a:moveTo>
                    <a:pt x="0" y="0"/>
                  </a:moveTo>
                  <a:lnTo>
                    <a:pt x="4401562" y="0"/>
                  </a:lnTo>
                  <a:lnTo>
                    <a:pt x="4401562" y="1945116"/>
                  </a:lnTo>
                  <a:lnTo>
                    <a:pt x="0" y="19451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01562" cy="198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777676"/>
            <a:ext cx="13249003" cy="774651"/>
            <a:chOff x="0" y="0"/>
            <a:chExt cx="3489449" cy="204023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489449" cy="204023"/>
            </a:xfrm>
            <a:custGeom>
              <a:avLst/>
              <a:gdLst/>
              <a:ahLst/>
              <a:cxnLst/>
              <a:rect l="l" t="t" r="r" b="b"/>
              <a:pathLst>
                <a:path w="3489449" h="204023">
                  <a:moveTo>
                    <a:pt x="0" y="0"/>
                  </a:moveTo>
                  <a:lnTo>
                    <a:pt x="3489449" y="0"/>
                  </a:lnTo>
                  <a:lnTo>
                    <a:pt x="3489449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489449" cy="242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6184042"/>
            <a:ext cx="13249003" cy="774651"/>
            <a:chOff x="0" y="0"/>
            <a:chExt cx="3489449" cy="204023"/>
          </a:xfrm>
        </p:grpSpPr>
        <p:sp>
          <p:nvSpPr>
            <p:cNvPr id="13" name="Freeform 1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489449" cy="204023"/>
            </a:xfrm>
            <a:custGeom>
              <a:avLst/>
              <a:gdLst/>
              <a:ahLst/>
              <a:cxnLst/>
              <a:rect l="l" t="t" r="r" b="b"/>
              <a:pathLst>
                <a:path w="3489449" h="204023">
                  <a:moveTo>
                    <a:pt x="0" y="0"/>
                  </a:moveTo>
                  <a:lnTo>
                    <a:pt x="3489449" y="0"/>
                  </a:lnTo>
                  <a:lnTo>
                    <a:pt x="3489449" y="204023"/>
                  </a:lnTo>
                  <a:lnTo>
                    <a:pt x="0" y="204023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3489449" cy="242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0086B30-4F25-4C53-0F64-11B543182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3574" y="38890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10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Mark Your Calendars!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884014"/>
            <a:ext cx="1145769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E0D0D"/>
                </a:solidFill>
                <a:latin typeface="Trebuchet MS Bold"/>
              </a:rPr>
              <a:t>SCCG Virtual Welcome on August 21, 2024, from 8-9:30 AM.</a:t>
            </a:r>
          </a:p>
        </p:txBody>
      </p:sp>
      <p:sp>
        <p:nvSpPr>
          <p:cNvPr id="15" name="Freeform 15" descr="Webinar symbol"/>
          <p:cNvSpPr/>
          <p:nvPr/>
        </p:nvSpPr>
        <p:spPr>
          <a:xfrm>
            <a:off x="1317156" y="3792417"/>
            <a:ext cx="2415002" cy="1684464"/>
          </a:xfrm>
          <a:custGeom>
            <a:avLst/>
            <a:gdLst/>
            <a:ahLst/>
            <a:cxnLst/>
            <a:rect l="l" t="t" r="r" b="b"/>
            <a:pathLst>
              <a:path w="2415002" h="1684464">
                <a:moveTo>
                  <a:pt x="0" y="0"/>
                </a:moveTo>
                <a:lnTo>
                  <a:pt x="2415001" y="0"/>
                </a:lnTo>
                <a:lnTo>
                  <a:pt x="2415001" y="1684463"/>
                </a:lnTo>
                <a:lnTo>
                  <a:pt x="0" y="1684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4029287" y="3883761"/>
            <a:ext cx="1286693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774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Trebuchet MS"/>
              </a:rPr>
              <a:t>SCCG program contact and each funded site’s administrator are required to attend. Additional team members are welcome! </a:t>
            </a:r>
          </a:p>
          <a:p>
            <a:pPr marL="1079499" lvl="2" indent="-359833" algn="l">
              <a:lnSpc>
                <a:spcPts val="3774"/>
              </a:lnSpc>
              <a:buFont typeface="Arial"/>
              <a:buChar char="⚬"/>
            </a:pPr>
            <a:r>
              <a:rPr lang="en-US" sz="2499" u="sng" dirty="0">
                <a:solidFill>
                  <a:srgbClr val="488BC9"/>
                </a:solidFill>
                <a:latin typeface="Trebuchet MS Bold"/>
                <a:hlinkClick r:id="rId5" tooltip="https://us02web.zoom.us/meeting/register/tZArce2grDsoHt2v_X98FrdGhcHWCBcs9u9L#/registration"/>
              </a:rPr>
              <a:t>Register here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6290380"/>
            <a:ext cx="1224535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E0D0D"/>
                </a:solidFill>
                <a:latin typeface="Trebuchet MS Bold"/>
              </a:rPr>
              <a:t>Virtual Fiscal Welcome on August 21, 2024, from 10:00-11:00 AM.</a:t>
            </a:r>
          </a:p>
        </p:txBody>
      </p:sp>
      <p:sp>
        <p:nvSpPr>
          <p:cNvPr id="16" name="Freeform 16" descr="Dollar symbol"/>
          <p:cNvSpPr/>
          <p:nvPr/>
        </p:nvSpPr>
        <p:spPr>
          <a:xfrm>
            <a:off x="1723626" y="7320644"/>
            <a:ext cx="1602060" cy="1622713"/>
          </a:xfrm>
          <a:custGeom>
            <a:avLst/>
            <a:gdLst/>
            <a:ahLst/>
            <a:cxnLst/>
            <a:rect l="l" t="t" r="r" b="b"/>
            <a:pathLst>
              <a:path w="1602060" h="1622713">
                <a:moveTo>
                  <a:pt x="0" y="0"/>
                </a:moveTo>
                <a:lnTo>
                  <a:pt x="1602061" y="0"/>
                </a:lnTo>
                <a:lnTo>
                  <a:pt x="1602061" y="1622713"/>
                </a:lnTo>
                <a:lnTo>
                  <a:pt x="0" y="16227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4029287" y="7037141"/>
            <a:ext cx="13104479" cy="1906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64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Trebuchet MS"/>
              </a:rPr>
              <a:t>Individuals that submit budget documents or have fiscal responsibilities including Annual Financial Reports (AFR), Interim Financial Reporting (IFR), continuation budgets, and budget revisions are required to attend.</a:t>
            </a:r>
          </a:p>
          <a:p>
            <a:pPr marL="1079499" lvl="2" indent="-359833" algn="l">
              <a:lnSpc>
                <a:spcPts val="5024"/>
              </a:lnSpc>
              <a:buFont typeface="Arial"/>
              <a:buChar char="⚬"/>
            </a:pPr>
            <a:r>
              <a:rPr lang="en-US" sz="2499" u="sng" dirty="0">
                <a:solidFill>
                  <a:srgbClr val="488BC9"/>
                </a:solidFill>
                <a:latin typeface="Trebuchet MS Bold"/>
                <a:hlinkClick r:id="rId8" tooltip="https://us02web.zoom.us/meeting/register/tZIpd-2sqz4uGNcy0WlTqVaxOnadNWroeg8A#/registration"/>
              </a:rPr>
              <a:t>Register here</a:t>
            </a:r>
          </a:p>
        </p:txBody>
      </p:sp>
      <p:sp>
        <p:nvSpPr>
          <p:cNvPr id="8" name="Freeform 8" descr="CDE logo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4143372" y="8189081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9954"/>
            <a:ext cx="16712180" cy="6966213"/>
            <a:chOff x="0" y="0"/>
            <a:chExt cx="4401562" cy="1834723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834723"/>
            </a:xfrm>
            <a:custGeom>
              <a:avLst/>
              <a:gdLst/>
              <a:ahLst/>
              <a:cxnLst/>
              <a:rect l="l" t="t" r="r" b="b"/>
              <a:pathLst>
                <a:path w="4401562" h="1834723">
                  <a:moveTo>
                    <a:pt x="0" y="0"/>
                  </a:moveTo>
                  <a:lnTo>
                    <a:pt x="4401562" y="0"/>
                  </a:lnTo>
                  <a:lnTo>
                    <a:pt x="4401562" y="1834723"/>
                  </a:lnTo>
                  <a:lnTo>
                    <a:pt x="0" y="183472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01562" cy="1872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23A5FC5-0EBF-5B2E-B928-435D436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7516" y="336437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11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503756" y="701562"/>
            <a:ext cx="13559934" cy="1047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Next Steps </a:t>
            </a:r>
          </a:p>
        </p:txBody>
      </p:sp>
      <p:sp>
        <p:nvSpPr>
          <p:cNvPr id="8" name="Freeform 8" descr="Check mark 1"/>
          <p:cNvSpPr/>
          <p:nvPr/>
        </p:nvSpPr>
        <p:spPr>
          <a:xfrm>
            <a:off x="1417305" y="2857915"/>
            <a:ext cx="784589" cy="784589"/>
          </a:xfrm>
          <a:custGeom>
            <a:avLst/>
            <a:gdLst/>
            <a:ahLst/>
            <a:cxnLst/>
            <a:rect l="l" t="t" r="r" b="b"/>
            <a:pathLst>
              <a:path w="784589" h="784589">
                <a:moveTo>
                  <a:pt x="0" y="0"/>
                </a:moveTo>
                <a:lnTo>
                  <a:pt x="784588" y="0"/>
                </a:lnTo>
                <a:lnTo>
                  <a:pt x="784588" y="784589"/>
                </a:lnTo>
                <a:lnTo>
                  <a:pt x="0" y="78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2514408" y="2791240"/>
            <a:ext cx="13038995" cy="96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00" dirty="0">
                <a:solidFill>
                  <a:srgbClr val="000000"/>
                </a:solidFill>
                <a:latin typeface="Trebuchet MS Bold"/>
              </a:rPr>
              <a:t>Share</a:t>
            </a:r>
            <a:r>
              <a:rPr lang="en-US" sz="2700" dirty="0">
                <a:solidFill>
                  <a:srgbClr val="000000"/>
                </a:solidFill>
                <a:latin typeface="Trebuchet MS"/>
              </a:rPr>
              <a:t> this welcome packet with </a:t>
            </a:r>
            <a:r>
              <a:rPr lang="en-US" sz="2700" u="sng" dirty="0">
                <a:solidFill>
                  <a:srgbClr val="000000"/>
                </a:solidFill>
                <a:latin typeface="Trebuchet MS"/>
              </a:rPr>
              <a:t>site-based administrators, program contacts, and fiscal contacts.</a:t>
            </a:r>
          </a:p>
        </p:txBody>
      </p:sp>
      <p:sp>
        <p:nvSpPr>
          <p:cNvPr id="9" name="Freeform 9" descr="Check mark 2"/>
          <p:cNvSpPr/>
          <p:nvPr/>
        </p:nvSpPr>
        <p:spPr>
          <a:xfrm>
            <a:off x="1417305" y="4495232"/>
            <a:ext cx="784589" cy="784589"/>
          </a:xfrm>
          <a:custGeom>
            <a:avLst/>
            <a:gdLst/>
            <a:ahLst/>
            <a:cxnLst/>
            <a:rect l="l" t="t" r="r" b="b"/>
            <a:pathLst>
              <a:path w="784589" h="784589">
                <a:moveTo>
                  <a:pt x="0" y="0"/>
                </a:moveTo>
                <a:lnTo>
                  <a:pt x="784588" y="0"/>
                </a:lnTo>
                <a:lnTo>
                  <a:pt x="784588" y="784589"/>
                </a:lnTo>
                <a:lnTo>
                  <a:pt x="0" y="78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2514408" y="4494298"/>
            <a:ext cx="14744892" cy="96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00" dirty="0">
                <a:solidFill>
                  <a:srgbClr val="000000"/>
                </a:solidFill>
                <a:latin typeface="Trebuchet MS Bold"/>
              </a:rPr>
              <a:t>Bookmark</a:t>
            </a:r>
            <a:r>
              <a:rPr lang="en-US" sz="2700" dirty="0">
                <a:solidFill>
                  <a:srgbClr val="299740"/>
                </a:solidFill>
                <a:latin typeface="Trebuchet MS"/>
              </a:rPr>
              <a:t> </a:t>
            </a:r>
            <a:r>
              <a:rPr lang="en-US" sz="2700" dirty="0">
                <a:solidFill>
                  <a:srgbClr val="0E0D0D"/>
                </a:solidFill>
                <a:latin typeface="Trebuchet MS"/>
              </a:rPr>
              <a:t>the </a:t>
            </a:r>
            <a:r>
              <a:rPr lang="en-US" sz="2700" u="sng" dirty="0">
                <a:solidFill>
                  <a:srgbClr val="488BC9"/>
                </a:solidFill>
                <a:latin typeface="Trebuchet MS Bold"/>
                <a:hlinkClick r:id="rId5" tooltip="https://www.cde.state.co.us/postsecondary/sccg-current-grantees"/>
              </a:rPr>
              <a:t>SCCG Current Grantee website</a:t>
            </a:r>
            <a:r>
              <a:rPr lang="en-US" sz="2700" dirty="0">
                <a:solidFill>
                  <a:srgbClr val="488BC9"/>
                </a:solidFill>
                <a:latin typeface="Trebuchet MS"/>
              </a:rPr>
              <a:t> </a:t>
            </a:r>
            <a:r>
              <a:rPr lang="en-US" sz="2700" dirty="0">
                <a:solidFill>
                  <a:srgbClr val="0E0D0D"/>
                </a:solidFill>
                <a:latin typeface="Trebuchet MS"/>
              </a:rPr>
              <a:t>for updates, important dates, and registration links.</a:t>
            </a:r>
          </a:p>
        </p:txBody>
      </p:sp>
      <p:sp>
        <p:nvSpPr>
          <p:cNvPr id="10" name="Freeform 10" descr="Check mark 3"/>
          <p:cNvSpPr/>
          <p:nvPr/>
        </p:nvSpPr>
        <p:spPr>
          <a:xfrm>
            <a:off x="1417305" y="6132549"/>
            <a:ext cx="784589" cy="784589"/>
          </a:xfrm>
          <a:custGeom>
            <a:avLst/>
            <a:gdLst/>
            <a:ahLst/>
            <a:cxnLst/>
            <a:rect l="l" t="t" r="r" b="b"/>
            <a:pathLst>
              <a:path w="784589" h="784589">
                <a:moveTo>
                  <a:pt x="0" y="0"/>
                </a:moveTo>
                <a:lnTo>
                  <a:pt x="784588" y="0"/>
                </a:lnTo>
                <a:lnTo>
                  <a:pt x="784588" y="784588"/>
                </a:lnTo>
                <a:lnTo>
                  <a:pt x="0" y="7845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2514408" y="6253018"/>
            <a:ext cx="11549283" cy="444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00" u="sng" dirty="0">
                <a:solidFill>
                  <a:srgbClr val="488BC9"/>
                </a:solidFill>
                <a:latin typeface="Trebuchet MS Bold"/>
                <a:hlinkClick r:id="rId6" tooltip="https://us02web.zoom.us/meeting/register/tZArce2grDsoHt2v_X98FrdGhcHWCBcs9u9L"/>
              </a:rPr>
              <a:t>Registe</a:t>
            </a:r>
            <a:r>
              <a:rPr lang="en-US" sz="2700" u="sng" dirty="0">
                <a:solidFill>
                  <a:srgbClr val="0000FF"/>
                </a:solidFill>
                <a:latin typeface="Trebuchet MS Bold"/>
              </a:rPr>
              <a:t>r</a:t>
            </a:r>
            <a:r>
              <a:rPr lang="en-US" sz="2700" dirty="0">
                <a:solidFill>
                  <a:srgbClr val="000000"/>
                </a:solidFill>
                <a:latin typeface="Trebuchet MS"/>
              </a:rPr>
              <a:t> for the Virtual Welcome on August 21, 2024, from 8:00-9:30 AM.</a:t>
            </a:r>
          </a:p>
        </p:txBody>
      </p:sp>
      <p:sp>
        <p:nvSpPr>
          <p:cNvPr id="16" name="Freeform 16" descr="Check mark 4"/>
          <p:cNvSpPr/>
          <p:nvPr/>
        </p:nvSpPr>
        <p:spPr>
          <a:xfrm>
            <a:off x="1417305" y="7774387"/>
            <a:ext cx="784589" cy="784589"/>
          </a:xfrm>
          <a:custGeom>
            <a:avLst/>
            <a:gdLst/>
            <a:ahLst/>
            <a:cxnLst/>
            <a:rect l="l" t="t" r="r" b="b"/>
            <a:pathLst>
              <a:path w="784589" h="784589">
                <a:moveTo>
                  <a:pt x="0" y="0"/>
                </a:moveTo>
                <a:lnTo>
                  <a:pt x="784588" y="0"/>
                </a:lnTo>
                <a:lnTo>
                  <a:pt x="784588" y="784589"/>
                </a:lnTo>
                <a:lnTo>
                  <a:pt x="0" y="784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2514408" y="7698913"/>
            <a:ext cx="11181695" cy="962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3"/>
              </a:lnSpc>
            </a:pPr>
            <a:r>
              <a:rPr lang="en-US" sz="2700" u="sng" dirty="0">
                <a:solidFill>
                  <a:srgbClr val="488BC9"/>
                </a:solidFill>
                <a:latin typeface="Trebuchet MS Bold"/>
                <a:hlinkClick r:id="rId7" tooltip="https://us02web.zoom.us/meeting/register/tZIpd-2sqz4uGNcy0WlTqVaxOnadNWroeg8A"/>
              </a:rPr>
              <a:t>Register</a:t>
            </a:r>
            <a:r>
              <a:rPr lang="en-US" sz="2700" dirty="0">
                <a:solidFill>
                  <a:srgbClr val="488BC9"/>
                </a:solidFill>
                <a:latin typeface="Trebuchet MS Bold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Trebuchet MS"/>
              </a:rPr>
              <a:t>for the Virtual Fiscal Training on August 21, 2024, from 10:00-11:00 AM.</a:t>
            </a:r>
          </a:p>
        </p:txBody>
      </p:sp>
      <p:sp>
        <p:nvSpPr>
          <p:cNvPr id="17" name="Freeform 17" descr="CDE Logo"/>
          <p:cNvSpPr/>
          <p:nvPr/>
        </p:nvSpPr>
        <p:spPr>
          <a:xfrm>
            <a:off x="14143372" y="7765588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1F60EB6-7892-55CD-682F-41B0A3FD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49600" y="419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12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3931179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Contact Us </a:t>
            </a:r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1354" y="2292087"/>
            <a:ext cx="16712180" cy="7475212"/>
            <a:chOff x="0" y="0"/>
            <a:chExt cx="4401562" cy="1968780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68780"/>
            </a:xfrm>
            <a:custGeom>
              <a:avLst/>
              <a:gdLst/>
              <a:ahLst/>
              <a:cxnLst/>
              <a:rect l="l" t="t" r="r" b="b"/>
              <a:pathLst>
                <a:path w="4401562" h="1968780">
                  <a:moveTo>
                    <a:pt x="0" y="0"/>
                  </a:moveTo>
                  <a:lnTo>
                    <a:pt x="4401562" y="0"/>
                  </a:lnTo>
                  <a:lnTo>
                    <a:pt x="4401562" y="1968780"/>
                  </a:lnTo>
                  <a:lnTo>
                    <a:pt x="0" y="196878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01562" cy="2006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84759" y="4304372"/>
            <a:ext cx="7588213" cy="3179627"/>
            <a:chOff x="0" y="0"/>
            <a:chExt cx="2900587" cy="1215409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184759" y="2779530"/>
            <a:ext cx="15918483" cy="89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5200" dirty="0">
                <a:solidFill>
                  <a:srgbClr val="000000"/>
                </a:solidFill>
                <a:latin typeface="Trebuchet MS"/>
              </a:rPr>
              <a:t>If questions come up, please reach out.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52495" y="4533996"/>
            <a:ext cx="3011008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85342E"/>
                </a:solidFill>
                <a:latin typeface="Museo Slab 2"/>
              </a:rPr>
              <a:t>SCCG Program</a:t>
            </a:r>
          </a:p>
        </p:txBody>
      </p:sp>
      <p:sp>
        <p:nvSpPr>
          <p:cNvPr id="12" name="Freeform 12" descr="2 people"/>
          <p:cNvSpPr/>
          <p:nvPr/>
        </p:nvSpPr>
        <p:spPr>
          <a:xfrm>
            <a:off x="2061509" y="5252676"/>
            <a:ext cx="1696064" cy="1919167"/>
          </a:xfrm>
          <a:custGeom>
            <a:avLst/>
            <a:gdLst/>
            <a:ahLst/>
            <a:cxnLst/>
            <a:rect l="l" t="t" r="r" b="b"/>
            <a:pathLst>
              <a:path w="1696064" h="1919167">
                <a:moveTo>
                  <a:pt x="0" y="0"/>
                </a:moveTo>
                <a:lnTo>
                  <a:pt x="1696063" y="0"/>
                </a:lnTo>
                <a:lnTo>
                  <a:pt x="1696063" y="1919166"/>
                </a:lnTo>
                <a:lnTo>
                  <a:pt x="0" y="19191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4621920" y="4401187"/>
            <a:ext cx="3923278" cy="2754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Trebuchet MS Bold"/>
              </a:rPr>
              <a:t>Jennicca Mabe​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Mabe_j@cde.state.co.us 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303-923-0974​</a:t>
            </a:r>
          </a:p>
          <a:p>
            <a:pPr algn="ctr">
              <a:lnSpc>
                <a:spcPts val="1399"/>
              </a:lnSpc>
              <a:spcBef>
                <a:spcPct val="0"/>
              </a:spcBef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Trebuchet MS Bold"/>
              </a:rPr>
              <a:t>Brooke Morgan​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Morgan_b@cde.state.co.us​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303-923-0966​</a:t>
            </a:r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09545" y="4304372"/>
            <a:ext cx="7588213" cy="3179627"/>
            <a:chOff x="0" y="0"/>
            <a:chExt cx="2900587" cy="1215409"/>
          </a:xfrm>
        </p:grpSpPr>
        <p:sp>
          <p:nvSpPr>
            <p:cNvPr id="15" name="Freeform 15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2900587" cy="1215409"/>
            </a:xfrm>
            <a:custGeom>
              <a:avLst/>
              <a:gdLst/>
              <a:ahLst/>
              <a:cxnLst/>
              <a:rect l="l" t="t" r="r" b="b"/>
              <a:pathLst>
                <a:path w="2900587" h="1215409">
                  <a:moveTo>
                    <a:pt x="2776127" y="1215409"/>
                  </a:moveTo>
                  <a:lnTo>
                    <a:pt x="124460" y="1215409"/>
                  </a:lnTo>
                  <a:cubicBezTo>
                    <a:pt x="55880" y="1215409"/>
                    <a:pt x="0" y="1159529"/>
                    <a:pt x="0" y="10909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776127" y="0"/>
                  </a:lnTo>
                  <a:cubicBezTo>
                    <a:pt x="2844707" y="0"/>
                    <a:pt x="2900587" y="55880"/>
                    <a:pt x="2900587" y="124460"/>
                  </a:cubicBezTo>
                  <a:lnTo>
                    <a:pt x="2900587" y="1090949"/>
                  </a:lnTo>
                  <a:cubicBezTo>
                    <a:pt x="2900587" y="1159529"/>
                    <a:pt x="2844707" y="1215409"/>
                    <a:pt x="2776127" y="121540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" name="Freeform 16" descr="1 person"/>
          <p:cNvSpPr/>
          <p:nvPr/>
        </p:nvSpPr>
        <p:spPr>
          <a:xfrm>
            <a:off x="9795565" y="4709733"/>
            <a:ext cx="1896607" cy="1896607"/>
          </a:xfrm>
          <a:custGeom>
            <a:avLst/>
            <a:gdLst/>
            <a:ahLst/>
            <a:cxnLst/>
            <a:rect l="l" t="t" r="r" b="b"/>
            <a:pathLst>
              <a:path w="1896607" h="1896607">
                <a:moveTo>
                  <a:pt x="0" y="0"/>
                </a:moveTo>
                <a:lnTo>
                  <a:pt x="1896606" y="0"/>
                </a:lnTo>
                <a:lnTo>
                  <a:pt x="1896606" y="1896607"/>
                </a:lnTo>
                <a:lnTo>
                  <a:pt x="0" y="18966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12201158" y="4848244"/>
            <a:ext cx="3845382" cy="523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235E39"/>
                </a:solidFill>
                <a:latin typeface="Museo Slab 2"/>
              </a:rPr>
              <a:t>CDE Grants Fiscal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04485" y="5600886"/>
            <a:ext cx="3719512" cy="1288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Trebuchet MS Bold"/>
              </a:rPr>
              <a:t>Gloria Kochan</a:t>
            </a:r>
          </a:p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000000"/>
                </a:solidFill>
                <a:latin typeface="Trebuchet MS"/>
              </a:rPr>
              <a:t>kochan_g@cde.state.co.us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latin typeface="Trebuchet MS"/>
                <a:hlinkClick r:id="rId7" tooltip="tel:720.916.648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720.916.6488</a:t>
            </a:r>
          </a:p>
        </p:txBody>
      </p:sp>
      <p:sp>
        <p:nvSpPr>
          <p:cNvPr id="20" name="Freeform 20" descr="CDE Logo"/>
          <p:cNvSpPr/>
          <p:nvPr/>
        </p:nvSpPr>
        <p:spPr>
          <a:xfrm>
            <a:off x="14143372" y="8152534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Back of notebook"/>
          <p:cNvSpPr/>
          <p:nvPr/>
        </p:nvSpPr>
        <p:spPr>
          <a:xfrm rot="-5400000">
            <a:off x="3982065" y="-3982065"/>
            <a:ext cx="10287000" cy="18251129"/>
          </a:xfrm>
          <a:custGeom>
            <a:avLst/>
            <a:gdLst/>
            <a:ahLst/>
            <a:cxnLst/>
            <a:rect l="l" t="t" r="r" b="b"/>
            <a:pathLst>
              <a:path w="10287000" h="18251129">
                <a:moveTo>
                  <a:pt x="0" y="0"/>
                </a:moveTo>
                <a:lnTo>
                  <a:pt x="10287000" y="0"/>
                </a:lnTo>
                <a:lnTo>
                  <a:pt x="10287000" y="18251130"/>
                </a:lnTo>
                <a:lnTo>
                  <a:pt x="0" y="18251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01D72AC-BD1C-A551-E09E-369B11CC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39600" y="-172448"/>
            <a:ext cx="4439522" cy="1828800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13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5160" y="961826"/>
            <a:ext cx="11318063" cy="8363348"/>
          </a:xfrm>
          <a:custGeom>
            <a:avLst/>
            <a:gdLst/>
            <a:ahLst/>
            <a:cxnLst/>
            <a:rect l="l" t="t" r="r" b="b"/>
            <a:pathLst>
              <a:path w="11318063" h="8363348">
                <a:moveTo>
                  <a:pt x="0" y="0"/>
                </a:moveTo>
                <a:lnTo>
                  <a:pt x="11318064" y="0"/>
                </a:lnTo>
                <a:lnTo>
                  <a:pt x="11318064" y="8363348"/>
                </a:lnTo>
                <a:lnTo>
                  <a:pt x="0" y="8363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6159926" y="3117966"/>
            <a:ext cx="5388533" cy="14851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33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memade Apple"/>
                <a:ea typeface="+mn-ea"/>
                <a:cs typeface="+mn-cs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83651" y="5126820"/>
            <a:ext cx="8683827" cy="73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1"/>
              </a:lnSpc>
            </a:pPr>
            <a:r>
              <a:rPr lang="en-US" sz="2900" dirty="0">
                <a:solidFill>
                  <a:srgbClr val="000000"/>
                </a:solidFill>
                <a:latin typeface="Homemade Apple"/>
              </a:rPr>
              <a:t>We look forward to seeing you in August!</a:t>
            </a:r>
          </a:p>
        </p:txBody>
      </p:sp>
      <p:sp>
        <p:nvSpPr>
          <p:cNvPr id="4" name="Freeform 4" descr="CDE Logo"/>
          <p:cNvSpPr/>
          <p:nvPr/>
        </p:nvSpPr>
        <p:spPr>
          <a:xfrm>
            <a:off x="10080178" y="6729358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3359AF-96B5-F658-0E60-4994A886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87542" y="41052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2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03756" y="701512"/>
            <a:ext cx="14290448" cy="10477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Let’s Get Started</a:t>
            </a:r>
          </a:p>
        </p:txBody>
      </p:sp>
      <p:sp>
        <p:nvSpPr>
          <p:cNvPr id="5" name="Freeform 5" descr="Notebook paper"/>
          <p:cNvSpPr/>
          <p:nvPr/>
        </p:nvSpPr>
        <p:spPr>
          <a:xfrm>
            <a:off x="-120961" y="2148160"/>
            <a:ext cx="18247635" cy="8286033"/>
          </a:xfrm>
          <a:custGeom>
            <a:avLst/>
            <a:gdLst/>
            <a:ahLst/>
            <a:cxnLst/>
            <a:rect l="l" t="t" r="r" b="b"/>
            <a:pathLst>
              <a:path w="18247635" h="8286033">
                <a:moveTo>
                  <a:pt x="0" y="0"/>
                </a:moveTo>
                <a:lnTo>
                  <a:pt x="18247635" y="0"/>
                </a:lnTo>
                <a:lnTo>
                  <a:pt x="18247635" y="8286033"/>
                </a:lnTo>
                <a:lnTo>
                  <a:pt x="0" y="8286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90" b="-299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045352" y="3458005"/>
            <a:ext cx="14880515" cy="5137964"/>
            <a:chOff x="0" y="0"/>
            <a:chExt cx="3919148" cy="1353209"/>
          </a:xfrm>
        </p:grpSpPr>
        <p:sp>
          <p:nvSpPr>
            <p:cNvPr id="7" name="Freeform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919148" cy="1353209"/>
            </a:xfrm>
            <a:custGeom>
              <a:avLst/>
              <a:gdLst/>
              <a:ahLst/>
              <a:cxnLst/>
              <a:rect l="l" t="t" r="r" b="b"/>
              <a:pathLst>
                <a:path w="3919148" h="1353209">
                  <a:moveTo>
                    <a:pt x="0" y="0"/>
                  </a:moveTo>
                  <a:lnTo>
                    <a:pt x="3919148" y="0"/>
                  </a:lnTo>
                  <a:lnTo>
                    <a:pt x="3919148" y="1353209"/>
                  </a:lnTo>
                  <a:lnTo>
                    <a:pt x="0" y="135320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919148" cy="13913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045352" y="3400855"/>
            <a:ext cx="14388128" cy="43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Trebuchet MS Bold"/>
              </a:rPr>
              <a:t>Welcome to FY2024-2025 School Counselor Corps Grant (SCCG)! </a:t>
            </a:r>
          </a:p>
          <a:p>
            <a:pPr algn="ctr">
              <a:lnSpc>
                <a:spcPts val="980"/>
              </a:lnSpc>
              <a:spcBef>
                <a:spcPct val="0"/>
              </a:spcBef>
            </a:pPr>
            <a:endParaRPr lang="en-US" sz="2699" dirty="0">
              <a:solidFill>
                <a:srgbClr val="000000"/>
              </a:solidFill>
              <a:latin typeface="Trebuchet MS Bold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Trebuchet MS"/>
              </a:rPr>
              <a:t>As we embark on this four-year grant journey, we look forward to meeting you, learning about your programs, and experiencing the positive changes ahead.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000000"/>
              </a:solidFill>
              <a:latin typeface="Trebuchet MS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Trebuchet MS"/>
              </a:rPr>
              <a:t>No matter where you are in starting with comprehensive school counseling, we are here to help. The information in this packet is a brief introduction to the SCCG with specific training dates for planning. </a:t>
            </a:r>
          </a:p>
          <a:p>
            <a:pPr algn="ctr">
              <a:lnSpc>
                <a:spcPts val="3779"/>
              </a:lnSpc>
              <a:spcBef>
                <a:spcPct val="0"/>
              </a:spcBef>
            </a:pPr>
            <a:endParaRPr lang="en-US" sz="2699" dirty="0">
              <a:solidFill>
                <a:srgbClr val="000000"/>
              </a:solidFill>
              <a:latin typeface="Trebuchet MS"/>
            </a:endParaRPr>
          </a:p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 dirty="0">
                <a:solidFill>
                  <a:srgbClr val="000000"/>
                </a:solidFill>
                <a:latin typeface="Trebuchet MS Bold"/>
              </a:rPr>
              <a:t>We will share more information at the Virtual Welcome on August 21, 2024, at 8:00 AM.  </a:t>
            </a:r>
          </a:p>
        </p:txBody>
      </p:sp>
      <p:sp>
        <p:nvSpPr>
          <p:cNvPr id="9" name="Freeform 9" descr="CDE Logo"/>
          <p:cNvSpPr/>
          <p:nvPr/>
        </p:nvSpPr>
        <p:spPr>
          <a:xfrm>
            <a:off x="14389566" y="8301883"/>
            <a:ext cx="2536301" cy="1078247"/>
          </a:xfrm>
          <a:custGeom>
            <a:avLst/>
            <a:gdLst/>
            <a:ahLst/>
            <a:cxnLst/>
            <a:rect l="l" t="t" r="r" b="b"/>
            <a:pathLst>
              <a:path w="2536301" h="1078247">
                <a:moveTo>
                  <a:pt x="0" y="0"/>
                </a:moveTo>
                <a:lnTo>
                  <a:pt x="2536301" y="0"/>
                </a:lnTo>
                <a:lnTo>
                  <a:pt x="2536301" y="1078247"/>
                </a:lnTo>
                <a:lnTo>
                  <a:pt x="0" y="107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9954"/>
            <a:ext cx="16712180" cy="6966213"/>
            <a:chOff x="0" y="0"/>
            <a:chExt cx="4401562" cy="183472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834723"/>
            </a:xfrm>
            <a:custGeom>
              <a:avLst/>
              <a:gdLst/>
              <a:ahLst/>
              <a:cxnLst/>
              <a:rect l="l" t="t" r="r" b="b"/>
              <a:pathLst>
                <a:path w="4401562" h="1834723">
                  <a:moveTo>
                    <a:pt x="0" y="0"/>
                  </a:moveTo>
                  <a:lnTo>
                    <a:pt x="4401562" y="0"/>
                  </a:lnTo>
                  <a:lnTo>
                    <a:pt x="4401562" y="1834723"/>
                  </a:lnTo>
                  <a:lnTo>
                    <a:pt x="0" y="183472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1562" cy="1872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4418095" cy="1541783"/>
            <a:chOff x="0" y="0"/>
            <a:chExt cx="3797358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797358" cy="406066"/>
            </a:xfrm>
            <a:custGeom>
              <a:avLst/>
              <a:gdLst/>
              <a:ahLst/>
              <a:cxnLst/>
              <a:rect l="l" t="t" r="r" b="b"/>
              <a:pathLst>
                <a:path w="3797358" h="406066">
                  <a:moveTo>
                    <a:pt x="0" y="0"/>
                  </a:moveTo>
                  <a:lnTo>
                    <a:pt x="3797358" y="0"/>
                  </a:lnTo>
                  <a:lnTo>
                    <a:pt x="379735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797358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53F54C9-4F69-3DFE-070E-76F08D1A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22883" y="358172"/>
            <a:ext cx="444493" cy="4794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3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204365" y="825478"/>
            <a:ext cx="13236592" cy="9720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Meet Your CDE Grant Support</a:t>
            </a:r>
          </a:p>
        </p:txBody>
      </p:sp>
      <p:sp>
        <p:nvSpPr>
          <p:cNvPr id="9" name="Freeform 9" descr="Notebook paper"/>
          <p:cNvSpPr/>
          <p:nvPr/>
        </p:nvSpPr>
        <p:spPr>
          <a:xfrm>
            <a:off x="1419390" y="2800086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10" descr="push pin"/>
          <p:cNvSpPr/>
          <p:nvPr/>
        </p:nvSpPr>
        <p:spPr>
          <a:xfrm rot="935914">
            <a:off x="3472313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841507" y="3798583"/>
            <a:ext cx="3676363" cy="514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Museo Slab 2"/>
              </a:rPr>
              <a:t>Jennicca Mabe</a:t>
            </a:r>
          </a:p>
        </p:txBody>
      </p:sp>
      <p:sp>
        <p:nvSpPr>
          <p:cNvPr id="13" name="Freeform 13" descr="Jennicca Mabe headshot "/>
          <p:cNvSpPr/>
          <p:nvPr/>
        </p:nvSpPr>
        <p:spPr>
          <a:xfrm>
            <a:off x="2612411" y="4584304"/>
            <a:ext cx="2134555" cy="2659984"/>
          </a:xfrm>
          <a:custGeom>
            <a:avLst/>
            <a:gdLst/>
            <a:ahLst/>
            <a:cxnLst/>
            <a:rect l="l" t="t" r="r" b="b"/>
            <a:pathLst>
              <a:path w="2134555" h="2659984">
                <a:moveTo>
                  <a:pt x="0" y="0"/>
                </a:moveTo>
                <a:lnTo>
                  <a:pt x="2134555" y="0"/>
                </a:lnTo>
                <a:lnTo>
                  <a:pt x="213455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20"/>
          <p:cNvSpPr txBox="1"/>
          <p:nvPr/>
        </p:nvSpPr>
        <p:spPr>
          <a:xfrm>
            <a:off x="1721750" y="7609543"/>
            <a:ext cx="3676363" cy="77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</a:pPr>
            <a:r>
              <a:rPr lang="en-US" sz="2000" dirty="0">
                <a:solidFill>
                  <a:srgbClr val="000000"/>
                </a:solidFill>
                <a:latin typeface="Museo Slab 1"/>
              </a:rPr>
              <a:t>School Counseling Specialist</a:t>
            </a:r>
          </a:p>
          <a:p>
            <a:pPr algn="ctr">
              <a:lnSpc>
                <a:spcPts val="3116"/>
              </a:lnSpc>
            </a:pPr>
            <a:r>
              <a:rPr lang="en-US" sz="1900" dirty="0">
                <a:solidFill>
                  <a:srgbClr val="000000"/>
                </a:solidFill>
                <a:latin typeface="Museo Slab 1"/>
              </a:rPr>
              <a:t>Mabe_j@cde.state.co.us </a:t>
            </a:r>
          </a:p>
        </p:txBody>
      </p:sp>
      <p:sp>
        <p:nvSpPr>
          <p:cNvPr id="11" name="Freeform 11" descr="Notebook paper"/>
          <p:cNvSpPr/>
          <p:nvPr/>
        </p:nvSpPr>
        <p:spPr>
          <a:xfrm>
            <a:off x="6704067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7" y="0"/>
                </a:lnTo>
                <a:lnTo>
                  <a:pt x="4520597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12" descr="push pin "/>
          <p:cNvSpPr/>
          <p:nvPr/>
        </p:nvSpPr>
        <p:spPr>
          <a:xfrm rot="935914">
            <a:off x="8697275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7160002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2"/>
              </a:rPr>
              <a:t>Brooke Morgan </a:t>
            </a:r>
          </a:p>
        </p:txBody>
      </p:sp>
      <p:sp>
        <p:nvSpPr>
          <p:cNvPr id="14" name="Freeform 14" descr="Brooke Morgan Headshot"/>
          <p:cNvSpPr/>
          <p:nvPr/>
        </p:nvSpPr>
        <p:spPr>
          <a:xfrm>
            <a:off x="8182582" y="4584304"/>
            <a:ext cx="1773323" cy="2659984"/>
          </a:xfrm>
          <a:custGeom>
            <a:avLst/>
            <a:gdLst/>
            <a:ahLst/>
            <a:cxnLst/>
            <a:rect l="l" t="t" r="r" b="b"/>
            <a:pathLst>
              <a:path w="1773323" h="2659984">
                <a:moveTo>
                  <a:pt x="0" y="0"/>
                </a:moveTo>
                <a:lnTo>
                  <a:pt x="1773322" y="0"/>
                </a:lnTo>
                <a:lnTo>
                  <a:pt x="1773322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7263256" y="7634813"/>
            <a:ext cx="3761488" cy="751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1"/>
              </a:rPr>
              <a:t>School Counseling Specialist 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1"/>
              </a:rPr>
              <a:t>Morgan_b@cde.state.co.us</a:t>
            </a:r>
          </a:p>
        </p:txBody>
      </p:sp>
      <p:sp>
        <p:nvSpPr>
          <p:cNvPr id="15" name="Freeform 15" descr="Notebook paper"/>
          <p:cNvSpPr/>
          <p:nvPr/>
        </p:nvSpPr>
        <p:spPr>
          <a:xfrm>
            <a:off x="12198500" y="2861829"/>
            <a:ext cx="4520597" cy="6228420"/>
          </a:xfrm>
          <a:custGeom>
            <a:avLst/>
            <a:gdLst/>
            <a:ahLst/>
            <a:cxnLst/>
            <a:rect l="l" t="t" r="r" b="b"/>
            <a:pathLst>
              <a:path w="4520597" h="6228420">
                <a:moveTo>
                  <a:pt x="0" y="0"/>
                </a:moveTo>
                <a:lnTo>
                  <a:pt x="4520596" y="0"/>
                </a:lnTo>
                <a:lnTo>
                  <a:pt x="4520596" y="6228420"/>
                </a:lnTo>
                <a:lnTo>
                  <a:pt x="0" y="622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55779" b="-44261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Freeform 16" descr="Push pin"/>
          <p:cNvSpPr/>
          <p:nvPr/>
        </p:nvSpPr>
        <p:spPr>
          <a:xfrm rot="935914">
            <a:off x="14278497" y="2489279"/>
            <a:ext cx="733135" cy="1195010"/>
          </a:xfrm>
          <a:custGeom>
            <a:avLst/>
            <a:gdLst/>
            <a:ahLst/>
            <a:cxnLst/>
            <a:rect l="l" t="t" r="r" b="b"/>
            <a:pathLst>
              <a:path w="733135" h="1195010">
                <a:moveTo>
                  <a:pt x="0" y="0"/>
                </a:moveTo>
                <a:lnTo>
                  <a:pt x="733135" y="0"/>
                </a:lnTo>
                <a:lnTo>
                  <a:pt x="733135" y="1195010"/>
                </a:lnTo>
                <a:lnTo>
                  <a:pt x="0" y="11950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2628522" y="3789058"/>
            <a:ext cx="3761488" cy="523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00"/>
              </a:lnSpc>
            </a:pPr>
            <a:r>
              <a:rPr lang="en-US" sz="3000" dirty="0">
                <a:solidFill>
                  <a:srgbClr val="000000"/>
                </a:solidFill>
                <a:latin typeface="Museo Slab 2"/>
              </a:rPr>
              <a:t>Gloria Kochan</a:t>
            </a:r>
          </a:p>
        </p:txBody>
      </p:sp>
      <p:sp>
        <p:nvSpPr>
          <p:cNvPr id="24" name="Freeform 24" descr="Gloria Kochan headshot"/>
          <p:cNvSpPr/>
          <p:nvPr/>
        </p:nvSpPr>
        <p:spPr>
          <a:xfrm>
            <a:off x="13704131" y="4584304"/>
            <a:ext cx="1997205" cy="2659984"/>
          </a:xfrm>
          <a:custGeom>
            <a:avLst/>
            <a:gdLst/>
            <a:ahLst/>
            <a:cxnLst/>
            <a:rect l="l" t="t" r="r" b="b"/>
            <a:pathLst>
              <a:path w="1997205" h="2659984">
                <a:moveTo>
                  <a:pt x="0" y="0"/>
                </a:moveTo>
                <a:lnTo>
                  <a:pt x="1997205" y="0"/>
                </a:lnTo>
                <a:lnTo>
                  <a:pt x="1997205" y="2659984"/>
                </a:lnTo>
                <a:lnTo>
                  <a:pt x="0" y="26599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TextBox 22"/>
          <p:cNvSpPr txBox="1"/>
          <p:nvPr/>
        </p:nvSpPr>
        <p:spPr>
          <a:xfrm>
            <a:off x="12821990" y="7619068"/>
            <a:ext cx="3761488" cy="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0"/>
              </a:lnSpc>
            </a:pPr>
            <a:r>
              <a:rPr lang="en-US" sz="2000" dirty="0">
                <a:solidFill>
                  <a:srgbClr val="000000"/>
                </a:solidFill>
                <a:latin typeface="Museo Slab 1"/>
              </a:rPr>
              <a:t>Grants Fiscal Analyst</a:t>
            </a:r>
          </a:p>
          <a:p>
            <a:pPr algn="ctr">
              <a:lnSpc>
                <a:spcPts val="2945"/>
              </a:lnSpc>
            </a:pPr>
            <a:r>
              <a:rPr lang="en-US" sz="1900" dirty="0">
                <a:solidFill>
                  <a:srgbClr val="000000"/>
                </a:solidFill>
                <a:latin typeface="Museo Slab 1"/>
              </a:rPr>
              <a:t>Kochan_g@cde.state.co.us</a:t>
            </a:r>
          </a:p>
        </p:txBody>
      </p:sp>
      <p:sp>
        <p:nvSpPr>
          <p:cNvPr id="23" name="Freeform 23" descr="CDE Logo"/>
          <p:cNvSpPr/>
          <p:nvPr/>
        </p:nvSpPr>
        <p:spPr>
          <a:xfrm>
            <a:off x="14865748" y="8465654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99107" y="323561"/>
            <a:ext cx="14418095" cy="1541783"/>
            <a:chOff x="0" y="0"/>
            <a:chExt cx="3797358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797358" cy="406066"/>
            </a:xfrm>
            <a:custGeom>
              <a:avLst/>
              <a:gdLst/>
              <a:ahLst/>
              <a:cxnLst/>
              <a:rect l="l" t="t" r="r" b="b"/>
              <a:pathLst>
                <a:path w="3797358" h="406066">
                  <a:moveTo>
                    <a:pt x="0" y="0"/>
                  </a:moveTo>
                  <a:lnTo>
                    <a:pt x="3797358" y="0"/>
                  </a:lnTo>
                  <a:lnTo>
                    <a:pt x="3797358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97358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9880" y="2141569"/>
            <a:ext cx="18795296" cy="7930979"/>
            <a:chOff x="0" y="0"/>
            <a:chExt cx="4950201" cy="2088817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950201" cy="2088817"/>
            </a:xfrm>
            <a:custGeom>
              <a:avLst/>
              <a:gdLst/>
              <a:ahLst/>
              <a:cxnLst/>
              <a:rect l="l" t="t" r="r" b="b"/>
              <a:pathLst>
                <a:path w="4950201" h="2088817">
                  <a:moveTo>
                    <a:pt x="0" y="0"/>
                  </a:moveTo>
                  <a:lnTo>
                    <a:pt x="4950201" y="0"/>
                  </a:lnTo>
                  <a:lnTo>
                    <a:pt x="4950201" y="2088817"/>
                  </a:lnTo>
                  <a:lnTo>
                    <a:pt x="0" y="2088817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50201" cy="2126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706F726B-AAD4-73DB-8453-A25E1F4D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34651" y="32356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4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" name="TextBox 51"/>
          <p:cNvSpPr txBox="1">
            <a:spLocks noGrp="1"/>
          </p:cNvSpPr>
          <p:nvPr>
            <p:ph type="title" idx="4294967295"/>
          </p:nvPr>
        </p:nvSpPr>
        <p:spPr>
          <a:xfrm>
            <a:off x="163340" y="664691"/>
            <a:ext cx="13236592" cy="9720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41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9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Meet Cohort 14 Grantees</a:t>
            </a:r>
          </a:p>
        </p:txBody>
      </p:sp>
      <p:grpSp>
        <p:nvGrpSpPr>
          <p:cNvPr id="9" name="Group 9" descr="Sheridan District 2 logo&#10;"/>
          <p:cNvGrpSpPr/>
          <p:nvPr/>
        </p:nvGrpSpPr>
        <p:grpSpPr>
          <a:xfrm>
            <a:off x="11168635" y="8529400"/>
            <a:ext cx="3293501" cy="1261440"/>
            <a:chOff x="0" y="0"/>
            <a:chExt cx="867424" cy="332231"/>
          </a:xfrm>
        </p:grpSpPr>
        <p:sp>
          <p:nvSpPr>
            <p:cNvPr id="10" name="Freeform 10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867424" cy="332231"/>
            </a:xfrm>
            <a:custGeom>
              <a:avLst/>
              <a:gdLst/>
              <a:ahLst/>
              <a:cxnLst/>
              <a:rect l="l" t="t" r="r" b="b"/>
              <a:pathLst>
                <a:path w="867424" h="332231">
                  <a:moveTo>
                    <a:pt x="0" y="0"/>
                  </a:moveTo>
                  <a:lnTo>
                    <a:pt x="867424" y="0"/>
                  </a:lnTo>
                  <a:lnTo>
                    <a:pt x="867424" y="332231"/>
                  </a:lnTo>
                  <a:lnTo>
                    <a:pt x="0" y="3322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67424" cy="370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81052" y="8633529"/>
            <a:ext cx="2790245" cy="1053181"/>
          </a:xfrm>
          <a:custGeom>
            <a:avLst/>
            <a:gdLst/>
            <a:ahLst/>
            <a:cxnLst/>
            <a:rect l="l" t="t" r="r" b="b"/>
            <a:pathLst>
              <a:path w="2790245" h="1053181">
                <a:moveTo>
                  <a:pt x="0" y="0"/>
                </a:moveTo>
                <a:lnTo>
                  <a:pt x="2790245" y="0"/>
                </a:lnTo>
                <a:lnTo>
                  <a:pt x="2790245" y="1053181"/>
                </a:lnTo>
                <a:lnTo>
                  <a:pt x="0" y="1053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1573" y="6107058"/>
            <a:ext cx="3751329" cy="1324225"/>
            <a:chOff x="0" y="0"/>
            <a:chExt cx="988004" cy="348767"/>
          </a:xfrm>
        </p:grpSpPr>
        <p:sp>
          <p:nvSpPr>
            <p:cNvPr id="14" name="Freeform 1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88004" cy="348767"/>
            </a:xfrm>
            <a:custGeom>
              <a:avLst/>
              <a:gdLst/>
              <a:ahLst/>
              <a:cxnLst/>
              <a:rect l="l" t="t" r="r" b="b"/>
              <a:pathLst>
                <a:path w="988004" h="348767">
                  <a:moveTo>
                    <a:pt x="0" y="0"/>
                  </a:moveTo>
                  <a:lnTo>
                    <a:pt x="988004" y="0"/>
                  </a:lnTo>
                  <a:lnTo>
                    <a:pt x="988004" y="348767"/>
                  </a:lnTo>
                  <a:lnTo>
                    <a:pt x="0" y="348767"/>
                  </a:lnTo>
                  <a:close/>
                </a:path>
              </a:pathLst>
            </a:custGeom>
            <a:solidFill>
              <a:srgbClr val="1D323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88004" cy="3868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6" name="Freeform 16" descr="Clear Creek RE-1 logo"/>
          <p:cNvSpPr/>
          <p:nvPr/>
        </p:nvSpPr>
        <p:spPr>
          <a:xfrm>
            <a:off x="6941573" y="6219906"/>
            <a:ext cx="3616404" cy="1099659"/>
          </a:xfrm>
          <a:custGeom>
            <a:avLst/>
            <a:gdLst/>
            <a:ahLst/>
            <a:cxnLst/>
            <a:rect l="l" t="t" r="r" b="b"/>
            <a:pathLst>
              <a:path w="3616404" h="1099659">
                <a:moveTo>
                  <a:pt x="0" y="0"/>
                </a:moveTo>
                <a:lnTo>
                  <a:pt x="3616403" y="0"/>
                </a:lnTo>
                <a:lnTo>
                  <a:pt x="3616403" y="1099659"/>
                </a:lnTo>
                <a:lnTo>
                  <a:pt x="0" y="10996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2417" y="2366011"/>
            <a:ext cx="3642214" cy="1295574"/>
            <a:chOff x="0" y="0"/>
            <a:chExt cx="959266" cy="341221"/>
          </a:xfrm>
        </p:grpSpPr>
        <p:sp>
          <p:nvSpPr>
            <p:cNvPr id="18" name="Freeform 1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959266" cy="341221"/>
            </a:xfrm>
            <a:custGeom>
              <a:avLst/>
              <a:gdLst/>
              <a:ahLst/>
              <a:cxnLst/>
              <a:rect l="l" t="t" r="r" b="b"/>
              <a:pathLst>
                <a:path w="959266" h="341221">
                  <a:moveTo>
                    <a:pt x="0" y="0"/>
                  </a:moveTo>
                  <a:lnTo>
                    <a:pt x="959266" y="0"/>
                  </a:lnTo>
                  <a:lnTo>
                    <a:pt x="959266" y="341221"/>
                  </a:lnTo>
                  <a:lnTo>
                    <a:pt x="0" y="341221"/>
                  </a:lnTo>
                  <a:close/>
                </a:path>
              </a:pathLst>
            </a:custGeom>
            <a:solidFill>
              <a:srgbClr val="0955A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959266" cy="379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0" name="Freeform 20" descr="Pueblo County 70 logo"/>
          <p:cNvSpPr/>
          <p:nvPr/>
        </p:nvSpPr>
        <p:spPr>
          <a:xfrm>
            <a:off x="464292" y="2459377"/>
            <a:ext cx="3204369" cy="1108843"/>
          </a:xfrm>
          <a:custGeom>
            <a:avLst/>
            <a:gdLst/>
            <a:ahLst/>
            <a:cxnLst/>
            <a:rect l="l" t="t" r="r" b="b"/>
            <a:pathLst>
              <a:path w="3204369" h="1108843">
                <a:moveTo>
                  <a:pt x="0" y="0"/>
                </a:moveTo>
                <a:lnTo>
                  <a:pt x="3204369" y="0"/>
                </a:lnTo>
                <a:lnTo>
                  <a:pt x="3204369" y="1108843"/>
                </a:lnTo>
                <a:lnTo>
                  <a:pt x="0" y="1108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Freeform 21" descr="West Grand  1-JT"/>
          <p:cNvSpPr/>
          <p:nvPr/>
        </p:nvSpPr>
        <p:spPr>
          <a:xfrm>
            <a:off x="363957" y="7981387"/>
            <a:ext cx="2589702" cy="1534310"/>
          </a:xfrm>
          <a:custGeom>
            <a:avLst/>
            <a:gdLst/>
            <a:ahLst/>
            <a:cxnLst/>
            <a:rect l="l" t="t" r="r" b="b"/>
            <a:pathLst>
              <a:path w="2589702" h="1534310">
                <a:moveTo>
                  <a:pt x="0" y="0"/>
                </a:moveTo>
                <a:lnTo>
                  <a:pt x="2589702" y="0"/>
                </a:lnTo>
                <a:lnTo>
                  <a:pt x="2589702" y="1534310"/>
                </a:lnTo>
                <a:lnTo>
                  <a:pt x="0" y="15343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2" name="Freeform 22" descr="Cotopaxi RE-3 logo"/>
          <p:cNvSpPr/>
          <p:nvPr/>
        </p:nvSpPr>
        <p:spPr>
          <a:xfrm>
            <a:off x="3581939" y="4246691"/>
            <a:ext cx="1905091" cy="1905091"/>
          </a:xfrm>
          <a:custGeom>
            <a:avLst/>
            <a:gdLst/>
            <a:ahLst/>
            <a:cxnLst/>
            <a:rect l="l" t="t" r="r" b="b"/>
            <a:pathLst>
              <a:path w="1905091" h="1905091">
                <a:moveTo>
                  <a:pt x="0" y="0"/>
                </a:moveTo>
                <a:lnTo>
                  <a:pt x="1905092" y="0"/>
                </a:lnTo>
                <a:lnTo>
                  <a:pt x="1905092" y="1905091"/>
                </a:lnTo>
                <a:lnTo>
                  <a:pt x="0" y="19050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3" name="Freeform 23" descr="Elizabeth School District logo"/>
          <p:cNvSpPr/>
          <p:nvPr/>
        </p:nvSpPr>
        <p:spPr>
          <a:xfrm>
            <a:off x="1341047" y="6398479"/>
            <a:ext cx="3992056" cy="966498"/>
          </a:xfrm>
          <a:custGeom>
            <a:avLst/>
            <a:gdLst/>
            <a:ahLst/>
            <a:cxnLst/>
            <a:rect l="l" t="t" r="r" b="b"/>
            <a:pathLst>
              <a:path w="3992056" h="966498">
                <a:moveTo>
                  <a:pt x="0" y="0"/>
                </a:moveTo>
                <a:lnTo>
                  <a:pt x="3992056" y="0"/>
                </a:lnTo>
                <a:lnTo>
                  <a:pt x="3992056" y="966498"/>
                </a:lnTo>
                <a:lnTo>
                  <a:pt x="0" y="9664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4" name="Freeform 24" descr="Summit RE-1 logo"/>
          <p:cNvSpPr/>
          <p:nvPr/>
        </p:nvSpPr>
        <p:spPr>
          <a:xfrm>
            <a:off x="363957" y="4166410"/>
            <a:ext cx="1954180" cy="1954180"/>
          </a:xfrm>
          <a:custGeom>
            <a:avLst/>
            <a:gdLst/>
            <a:ahLst/>
            <a:cxnLst/>
            <a:rect l="l" t="t" r="r" b="b"/>
            <a:pathLst>
              <a:path w="1954180" h="1954180">
                <a:moveTo>
                  <a:pt x="0" y="0"/>
                </a:moveTo>
                <a:lnTo>
                  <a:pt x="1954180" y="0"/>
                </a:lnTo>
                <a:lnTo>
                  <a:pt x="1954180" y="1954180"/>
                </a:lnTo>
                <a:lnTo>
                  <a:pt x="0" y="19541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4115911"/>
            <a:ext cx="1784770" cy="1760079"/>
            <a:chOff x="0" y="0"/>
            <a:chExt cx="470063" cy="463560"/>
          </a:xfrm>
        </p:grpSpPr>
        <p:sp>
          <p:nvSpPr>
            <p:cNvPr id="26" name="Freeform 2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70063" cy="463560"/>
            </a:xfrm>
            <a:custGeom>
              <a:avLst/>
              <a:gdLst/>
              <a:ahLst/>
              <a:cxnLst/>
              <a:rect l="l" t="t" r="r" b="b"/>
              <a:pathLst>
                <a:path w="470063" h="463560">
                  <a:moveTo>
                    <a:pt x="0" y="0"/>
                  </a:moveTo>
                  <a:lnTo>
                    <a:pt x="470063" y="0"/>
                  </a:lnTo>
                  <a:lnTo>
                    <a:pt x="470063" y="463560"/>
                  </a:lnTo>
                  <a:lnTo>
                    <a:pt x="0" y="463560"/>
                  </a:lnTo>
                  <a:close/>
                </a:path>
              </a:pathLst>
            </a:custGeom>
            <a:solidFill>
              <a:srgbClr val="02030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70063" cy="50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8" name="Freeform 28" descr="Limon RE-4J logo"/>
          <p:cNvSpPr/>
          <p:nvPr/>
        </p:nvSpPr>
        <p:spPr>
          <a:xfrm>
            <a:off x="9198700" y="4158265"/>
            <a:ext cx="1675370" cy="1675370"/>
          </a:xfrm>
          <a:custGeom>
            <a:avLst/>
            <a:gdLst/>
            <a:ahLst/>
            <a:cxnLst/>
            <a:rect l="l" t="t" r="r" b="b"/>
            <a:pathLst>
              <a:path w="1675370" h="1675370">
                <a:moveTo>
                  <a:pt x="0" y="0"/>
                </a:moveTo>
                <a:lnTo>
                  <a:pt x="1675370" y="0"/>
                </a:lnTo>
                <a:lnTo>
                  <a:pt x="1675370" y="1675371"/>
                </a:lnTo>
                <a:lnTo>
                  <a:pt x="0" y="1675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9" name="Freeform 29" descr="Idalia RJ-3 logo"/>
          <p:cNvSpPr/>
          <p:nvPr/>
        </p:nvSpPr>
        <p:spPr>
          <a:xfrm>
            <a:off x="6245337" y="7916142"/>
            <a:ext cx="1735294" cy="1735294"/>
          </a:xfrm>
          <a:custGeom>
            <a:avLst/>
            <a:gdLst/>
            <a:ahLst/>
            <a:cxnLst/>
            <a:rect l="l" t="t" r="r" b="b"/>
            <a:pathLst>
              <a:path w="1735294" h="1735294">
                <a:moveTo>
                  <a:pt x="0" y="0"/>
                </a:moveTo>
                <a:lnTo>
                  <a:pt x="1735294" y="0"/>
                </a:lnTo>
                <a:lnTo>
                  <a:pt x="1735294" y="1735295"/>
                </a:lnTo>
                <a:lnTo>
                  <a:pt x="0" y="1735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0" name="Freeform 30" descr="Greeley 6 logo"/>
          <p:cNvSpPr/>
          <p:nvPr/>
        </p:nvSpPr>
        <p:spPr>
          <a:xfrm>
            <a:off x="6458041" y="4056520"/>
            <a:ext cx="1597632" cy="1597632"/>
          </a:xfrm>
          <a:custGeom>
            <a:avLst/>
            <a:gdLst/>
            <a:ahLst/>
            <a:cxnLst/>
            <a:rect l="l" t="t" r="r" b="b"/>
            <a:pathLst>
              <a:path w="1597632" h="1597632">
                <a:moveTo>
                  <a:pt x="0" y="0"/>
                </a:moveTo>
                <a:lnTo>
                  <a:pt x="1597631" y="0"/>
                </a:lnTo>
                <a:lnTo>
                  <a:pt x="1597631" y="1597631"/>
                </a:lnTo>
                <a:lnTo>
                  <a:pt x="0" y="15976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1" name="Freeform 31" descr="Fountain 8 logo"/>
          <p:cNvSpPr/>
          <p:nvPr/>
        </p:nvSpPr>
        <p:spPr>
          <a:xfrm>
            <a:off x="15963604" y="4995951"/>
            <a:ext cx="1607634" cy="1703502"/>
          </a:xfrm>
          <a:custGeom>
            <a:avLst/>
            <a:gdLst/>
            <a:ahLst/>
            <a:cxnLst/>
            <a:rect l="l" t="t" r="r" b="b"/>
            <a:pathLst>
              <a:path w="1607634" h="1703502">
                <a:moveTo>
                  <a:pt x="0" y="0"/>
                </a:moveTo>
                <a:lnTo>
                  <a:pt x="1607634" y="0"/>
                </a:lnTo>
                <a:lnTo>
                  <a:pt x="1607634" y="1703502"/>
                </a:lnTo>
                <a:lnTo>
                  <a:pt x="0" y="170350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Freeform 32" descr="Big Sandy 100J Logo"/>
          <p:cNvSpPr/>
          <p:nvPr/>
        </p:nvSpPr>
        <p:spPr>
          <a:xfrm>
            <a:off x="14192022" y="2585350"/>
            <a:ext cx="3543164" cy="1245928"/>
          </a:xfrm>
          <a:custGeom>
            <a:avLst/>
            <a:gdLst/>
            <a:ahLst/>
            <a:cxnLst/>
            <a:rect l="l" t="t" r="r" b="b"/>
            <a:pathLst>
              <a:path w="3543164" h="1245928">
                <a:moveTo>
                  <a:pt x="0" y="0"/>
                </a:moveTo>
                <a:lnTo>
                  <a:pt x="3543164" y="0"/>
                </a:lnTo>
                <a:lnTo>
                  <a:pt x="3543164" y="1245928"/>
                </a:lnTo>
                <a:lnTo>
                  <a:pt x="0" y="12459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r="-11098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3" name="Group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581939" y="7921446"/>
            <a:ext cx="1784770" cy="1760079"/>
            <a:chOff x="0" y="0"/>
            <a:chExt cx="470063" cy="463560"/>
          </a:xfrm>
        </p:grpSpPr>
        <p:sp>
          <p:nvSpPr>
            <p:cNvPr id="34" name="Freeform 34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70063" cy="463560"/>
            </a:xfrm>
            <a:custGeom>
              <a:avLst/>
              <a:gdLst/>
              <a:ahLst/>
              <a:cxnLst/>
              <a:rect l="l" t="t" r="r" b="b"/>
              <a:pathLst>
                <a:path w="470063" h="463560">
                  <a:moveTo>
                    <a:pt x="0" y="0"/>
                  </a:moveTo>
                  <a:lnTo>
                    <a:pt x="470063" y="0"/>
                  </a:lnTo>
                  <a:lnTo>
                    <a:pt x="470063" y="463560"/>
                  </a:lnTo>
                  <a:lnTo>
                    <a:pt x="0" y="463560"/>
                  </a:lnTo>
                  <a:close/>
                </a:path>
              </a:pathLst>
            </a:custGeom>
            <a:solidFill>
              <a:srgbClr val="C82221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470063" cy="501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36" name="Freeform 36" descr="Rocky Ford R-2 logo"/>
          <p:cNvSpPr/>
          <p:nvPr/>
        </p:nvSpPr>
        <p:spPr>
          <a:xfrm>
            <a:off x="3668661" y="7987099"/>
            <a:ext cx="1628772" cy="1628772"/>
          </a:xfrm>
          <a:custGeom>
            <a:avLst/>
            <a:gdLst/>
            <a:ahLst/>
            <a:cxnLst/>
            <a:rect l="l" t="t" r="r" b="b"/>
            <a:pathLst>
              <a:path w="1628772" h="1628772">
                <a:moveTo>
                  <a:pt x="0" y="0"/>
                </a:moveTo>
                <a:lnTo>
                  <a:pt x="1628772" y="0"/>
                </a:lnTo>
                <a:lnTo>
                  <a:pt x="1628772" y="1628772"/>
                </a:lnTo>
                <a:lnTo>
                  <a:pt x="0" y="162877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59259" y="7845691"/>
            <a:ext cx="1940767" cy="1945149"/>
            <a:chOff x="0" y="0"/>
            <a:chExt cx="511149" cy="512303"/>
          </a:xfrm>
        </p:grpSpPr>
        <p:sp>
          <p:nvSpPr>
            <p:cNvPr id="38" name="Freeform 38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511149" cy="512303"/>
            </a:xfrm>
            <a:custGeom>
              <a:avLst/>
              <a:gdLst/>
              <a:ahLst/>
              <a:cxnLst/>
              <a:rect l="l" t="t" r="r" b="b"/>
              <a:pathLst>
                <a:path w="511149" h="512303">
                  <a:moveTo>
                    <a:pt x="0" y="0"/>
                  </a:moveTo>
                  <a:lnTo>
                    <a:pt x="511149" y="0"/>
                  </a:lnTo>
                  <a:lnTo>
                    <a:pt x="511149" y="512303"/>
                  </a:lnTo>
                  <a:lnTo>
                    <a:pt x="0" y="512303"/>
                  </a:lnTo>
                  <a:close/>
                </a:path>
              </a:pathLst>
            </a:custGeom>
            <a:solidFill>
              <a:srgbClr val="33558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511149" cy="550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40" name="Freeform 40" descr="Academy 20 Logo"/>
          <p:cNvSpPr/>
          <p:nvPr/>
        </p:nvSpPr>
        <p:spPr>
          <a:xfrm>
            <a:off x="8966383" y="7955006"/>
            <a:ext cx="1726519" cy="1726519"/>
          </a:xfrm>
          <a:custGeom>
            <a:avLst/>
            <a:gdLst/>
            <a:ahLst/>
            <a:cxnLst/>
            <a:rect l="l" t="t" r="r" b="b"/>
            <a:pathLst>
              <a:path w="1726519" h="1726519">
                <a:moveTo>
                  <a:pt x="0" y="0"/>
                </a:moveTo>
                <a:lnTo>
                  <a:pt x="1726519" y="0"/>
                </a:lnTo>
                <a:lnTo>
                  <a:pt x="1726519" y="1726519"/>
                </a:lnTo>
                <a:lnTo>
                  <a:pt x="0" y="172651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25965" t="-8563" b="-9992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1" name="Group 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43676" y="2221261"/>
            <a:ext cx="2724437" cy="1761300"/>
            <a:chOff x="0" y="0"/>
            <a:chExt cx="717547" cy="463882"/>
          </a:xfrm>
        </p:grpSpPr>
        <p:sp>
          <p:nvSpPr>
            <p:cNvPr id="42" name="Freeform 4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717547" cy="463882"/>
            </a:xfrm>
            <a:custGeom>
              <a:avLst/>
              <a:gdLst/>
              <a:ahLst/>
              <a:cxnLst/>
              <a:rect l="l" t="t" r="r" b="b"/>
              <a:pathLst>
                <a:path w="717547" h="463882">
                  <a:moveTo>
                    <a:pt x="0" y="0"/>
                  </a:moveTo>
                  <a:lnTo>
                    <a:pt x="717547" y="0"/>
                  </a:lnTo>
                  <a:lnTo>
                    <a:pt x="717547" y="463882"/>
                  </a:lnTo>
                  <a:lnTo>
                    <a:pt x="0" y="463882"/>
                  </a:lnTo>
                  <a:close/>
                </a:path>
              </a:pathLst>
            </a:custGeom>
            <a:solidFill>
              <a:srgbClr val="D42324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717547" cy="5019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44" name="Freeform 44" descr="Fort Morgan Re-3 logo"/>
          <p:cNvSpPr/>
          <p:nvPr/>
        </p:nvSpPr>
        <p:spPr>
          <a:xfrm>
            <a:off x="10579422" y="2366011"/>
            <a:ext cx="2452945" cy="1458280"/>
          </a:xfrm>
          <a:custGeom>
            <a:avLst/>
            <a:gdLst/>
            <a:ahLst/>
            <a:cxnLst/>
            <a:rect l="l" t="t" r="r" b="b"/>
            <a:pathLst>
              <a:path w="2452945" h="1458280">
                <a:moveTo>
                  <a:pt x="0" y="0"/>
                </a:moveTo>
                <a:lnTo>
                  <a:pt x="2452946" y="0"/>
                </a:lnTo>
                <a:lnTo>
                  <a:pt x="2452946" y="1458281"/>
                </a:lnTo>
                <a:lnTo>
                  <a:pt x="0" y="145828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5" name="Freeform 45" descr="Garfield Re-2 logo"/>
          <p:cNvSpPr/>
          <p:nvPr/>
        </p:nvSpPr>
        <p:spPr>
          <a:xfrm>
            <a:off x="12815386" y="4291397"/>
            <a:ext cx="1726519" cy="1726519"/>
          </a:xfrm>
          <a:custGeom>
            <a:avLst/>
            <a:gdLst/>
            <a:ahLst/>
            <a:cxnLst/>
            <a:rect l="l" t="t" r="r" b="b"/>
            <a:pathLst>
              <a:path w="1726519" h="1726519">
                <a:moveTo>
                  <a:pt x="0" y="0"/>
                </a:moveTo>
                <a:lnTo>
                  <a:pt x="1726519" y="0"/>
                </a:lnTo>
                <a:lnTo>
                  <a:pt x="1726519" y="1726519"/>
                </a:lnTo>
                <a:lnTo>
                  <a:pt x="0" y="172651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6" name="Group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51137" y="2653893"/>
            <a:ext cx="4011440" cy="1108843"/>
            <a:chOff x="0" y="0"/>
            <a:chExt cx="1056511" cy="292041"/>
          </a:xfrm>
        </p:grpSpPr>
        <p:sp>
          <p:nvSpPr>
            <p:cNvPr id="47" name="Freeform 4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056511" cy="292041"/>
            </a:xfrm>
            <a:custGeom>
              <a:avLst/>
              <a:gdLst/>
              <a:ahLst/>
              <a:cxnLst/>
              <a:rect l="l" t="t" r="r" b="b"/>
              <a:pathLst>
                <a:path w="1056511" h="292041">
                  <a:moveTo>
                    <a:pt x="0" y="0"/>
                  </a:moveTo>
                  <a:lnTo>
                    <a:pt x="1056511" y="0"/>
                  </a:lnTo>
                  <a:lnTo>
                    <a:pt x="1056511" y="292041"/>
                  </a:lnTo>
                  <a:lnTo>
                    <a:pt x="0" y="292041"/>
                  </a:lnTo>
                  <a:close/>
                </a:path>
              </a:pathLst>
            </a:custGeom>
            <a:solidFill>
              <a:srgbClr val="00234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1056511" cy="3301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49" name="Freeform 49" descr="Colorado Early Colleges Logo"/>
          <p:cNvSpPr/>
          <p:nvPr/>
        </p:nvSpPr>
        <p:spPr>
          <a:xfrm>
            <a:off x="5140019" y="2730252"/>
            <a:ext cx="4106987" cy="956124"/>
          </a:xfrm>
          <a:custGeom>
            <a:avLst/>
            <a:gdLst/>
            <a:ahLst/>
            <a:cxnLst/>
            <a:rect l="l" t="t" r="r" b="b"/>
            <a:pathLst>
              <a:path w="4106987" h="956124">
                <a:moveTo>
                  <a:pt x="0" y="0"/>
                </a:moveTo>
                <a:lnTo>
                  <a:pt x="4106987" y="0"/>
                </a:lnTo>
                <a:lnTo>
                  <a:pt x="4106987" y="956124"/>
                </a:lnTo>
                <a:lnTo>
                  <a:pt x="0" y="95612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0" name="Freeform 50" descr="Branson Reorganized 82 Logo"/>
          <p:cNvSpPr/>
          <p:nvPr/>
        </p:nvSpPr>
        <p:spPr>
          <a:xfrm>
            <a:off x="12243158" y="6478035"/>
            <a:ext cx="3151659" cy="1551953"/>
          </a:xfrm>
          <a:custGeom>
            <a:avLst/>
            <a:gdLst/>
            <a:ahLst/>
            <a:cxnLst/>
            <a:rect l="l" t="t" r="r" b="b"/>
            <a:pathLst>
              <a:path w="3151659" h="1551953">
                <a:moveTo>
                  <a:pt x="0" y="0"/>
                </a:moveTo>
                <a:lnTo>
                  <a:pt x="3151659" y="0"/>
                </a:lnTo>
                <a:lnTo>
                  <a:pt x="3151659" y="1551953"/>
                </a:lnTo>
                <a:lnTo>
                  <a:pt x="0" y="1551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 descr="CDE Logo"/>
          <p:cNvSpPr/>
          <p:nvPr/>
        </p:nvSpPr>
        <p:spPr>
          <a:xfrm>
            <a:off x="14952323" y="8326776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9954"/>
            <a:ext cx="16712180" cy="6966213"/>
            <a:chOff x="0" y="0"/>
            <a:chExt cx="4401562" cy="1834723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834723"/>
            </a:xfrm>
            <a:custGeom>
              <a:avLst/>
              <a:gdLst/>
              <a:ahLst/>
              <a:cxnLst/>
              <a:rect l="l" t="t" r="r" b="b"/>
              <a:pathLst>
                <a:path w="4401562" h="1834723">
                  <a:moveTo>
                    <a:pt x="0" y="0"/>
                  </a:moveTo>
                  <a:lnTo>
                    <a:pt x="4401562" y="0"/>
                  </a:lnTo>
                  <a:lnTo>
                    <a:pt x="4401562" y="1834723"/>
                  </a:lnTo>
                  <a:lnTo>
                    <a:pt x="0" y="183472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1562" cy="1872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7FDF0EB-9217-6FCC-8AD0-E70C1FB8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83950" y="22430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5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467829" y="701562"/>
            <a:ext cx="14362302" cy="10476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Primary Program Managers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3693" y="2693407"/>
            <a:ext cx="16040615" cy="481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2600" dirty="0">
                <a:solidFill>
                  <a:srgbClr val="000000"/>
                </a:solidFill>
                <a:latin typeface="Trebuchet MS Bold"/>
              </a:rPr>
              <a:t>Each grantee has been assigned to one School Counseling Specialist for support throughout the year.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53700" y="3628406"/>
            <a:ext cx="7906750" cy="511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888" lvl="1" indent="-340444" algn="l">
              <a:lnSpc>
                <a:spcPts val="4415"/>
              </a:lnSpc>
              <a:buFont typeface="Arial"/>
              <a:buChar char="•"/>
            </a:pPr>
            <a:r>
              <a:rPr lang="en-US" sz="3153" u="sng" strike="noStrike" dirty="0">
                <a:solidFill>
                  <a:srgbClr val="235E39"/>
                </a:solidFill>
                <a:latin typeface="Museo Slab 2"/>
              </a:rPr>
              <a:t>Jennicca Mabe: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Academy 20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Big Sandy 100J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Branson Reorganized 82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CSI-Colorado Early Colleges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Cotopaxi RE-3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Elizabeth School District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Pueblo County 70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Rocky Ford R-2 </a:t>
            </a:r>
          </a:p>
          <a:p>
            <a:pPr marL="1257026" lvl="2" indent="-419009" algn="l">
              <a:lnSpc>
                <a:spcPts val="4075"/>
              </a:lnSpc>
              <a:spcBef>
                <a:spcPct val="0"/>
              </a:spcBef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Sheridan 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628406"/>
            <a:ext cx="7906750" cy="5117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888" lvl="1" indent="-340444" algn="l">
              <a:lnSpc>
                <a:spcPts val="4415"/>
              </a:lnSpc>
              <a:buFont typeface="Arial"/>
              <a:buChar char="•"/>
            </a:pPr>
            <a:r>
              <a:rPr lang="en-US" sz="3153" u="sng" dirty="0">
                <a:solidFill>
                  <a:srgbClr val="235E39"/>
                </a:solidFill>
                <a:latin typeface="Museo Slab 2"/>
              </a:rPr>
              <a:t>Brooke Morgan</a:t>
            </a:r>
            <a:r>
              <a:rPr lang="en-US" sz="3153" u="sng" strike="noStrike" dirty="0">
                <a:solidFill>
                  <a:srgbClr val="235E39"/>
                </a:solidFill>
                <a:latin typeface="Museo Slab 2"/>
              </a:rPr>
              <a:t>: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Clear Creek RE-1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Fort Morgan Re-3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Fountain 8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Garfield Re-2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Greeley 6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Idalia RJ-3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Limon RE-4J </a:t>
            </a:r>
          </a:p>
          <a:p>
            <a:pPr marL="1257026" lvl="2" indent="-419009" algn="l">
              <a:lnSpc>
                <a:spcPts val="4075"/>
              </a:lnSpc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Summit RE-1</a:t>
            </a:r>
          </a:p>
          <a:p>
            <a:pPr marL="1257026" lvl="2" indent="-419009" algn="l">
              <a:lnSpc>
                <a:spcPts val="4075"/>
              </a:lnSpc>
              <a:spcBef>
                <a:spcPct val="0"/>
              </a:spcBef>
              <a:buFont typeface="Arial"/>
              <a:buChar char="⚬"/>
            </a:pPr>
            <a:r>
              <a:rPr lang="en-US" sz="2911" u="none" strike="noStrike" dirty="0">
                <a:solidFill>
                  <a:srgbClr val="000000"/>
                </a:solidFill>
                <a:latin typeface="Trebuchet MS"/>
              </a:rPr>
              <a:t>West Grand 1-JT</a:t>
            </a:r>
          </a:p>
        </p:txBody>
      </p:sp>
      <p:sp>
        <p:nvSpPr>
          <p:cNvPr id="10" name="Freeform 10" descr="CDE Logo "/>
          <p:cNvSpPr/>
          <p:nvPr/>
        </p:nvSpPr>
        <p:spPr>
          <a:xfrm>
            <a:off x="14143372" y="7765588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04704"/>
            <a:ext cx="16712180" cy="7295693"/>
            <a:chOff x="0" y="0"/>
            <a:chExt cx="4401562" cy="1921499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21499"/>
            </a:xfrm>
            <a:custGeom>
              <a:avLst/>
              <a:gdLst/>
              <a:ahLst/>
              <a:cxnLst/>
              <a:rect l="l" t="t" r="r" b="b"/>
              <a:pathLst>
                <a:path w="4401562" h="1921499">
                  <a:moveTo>
                    <a:pt x="0" y="0"/>
                  </a:moveTo>
                  <a:lnTo>
                    <a:pt x="4401562" y="0"/>
                  </a:lnTo>
                  <a:lnTo>
                    <a:pt x="4401562" y="1921499"/>
                  </a:lnTo>
                  <a:lnTo>
                    <a:pt x="0" y="1921499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01562" cy="19595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B210702-0E4D-4BFF-E45E-D9A882F8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31834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6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61128" y="2614544"/>
            <a:ext cx="16398172" cy="6280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Grant Award Letter (GAL):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letter from CDE announcing funds awarded.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Annual Financial Report (AFR):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report to show how funds were spent in a previous spending year (includes budget workbook and a general ledger).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Interim Financial Report (IFR):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report to show how spending is progressing through the current fiscal year (includes budget workbook and a general ledger).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Continuation Budget: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budget to show how funds will continue to be spent in the next fiscal year.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Development Year Report: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report for year one grantees.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End of Year Report (EOY):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A report for year two through four grantees to report program outcomes.</a:t>
            </a:r>
          </a:p>
          <a:p>
            <a:pPr algn="l"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latin typeface="Trebuchet MS"/>
            </a:endParaRPr>
          </a:p>
          <a:p>
            <a:pPr marL="518160" lvl="1" indent="-259080" algn="l">
              <a:lnSpc>
                <a:spcPts val="335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Trebuchet MS Bold"/>
              </a:rPr>
              <a:t>Budget Revision:</a:t>
            </a:r>
            <a:r>
              <a:rPr lang="en-US" sz="2400" dirty="0">
                <a:solidFill>
                  <a:srgbClr val="000000"/>
                </a:solidFill>
                <a:latin typeface="Trebuchet MS"/>
              </a:rPr>
              <a:t> changes made to a budget during the school year.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467829" y="701531"/>
            <a:ext cx="14362302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Grant Terminology </a:t>
            </a:r>
          </a:p>
        </p:txBody>
      </p:sp>
      <p:sp>
        <p:nvSpPr>
          <p:cNvPr id="8" name="Freeform 8" descr="CDE Logo "/>
          <p:cNvSpPr/>
          <p:nvPr/>
        </p:nvSpPr>
        <p:spPr>
          <a:xfrm>
            <a:off x="14143372" y="8232671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37720" y="2233208"/>
            <a:ext cx="18563440" cy="7602778"/>
            <a:chOff x="0" y="0"/>
            <a:chExt cx="4889136" cy="2002378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89136" cy="2002378"/>
            </a:xfrm>
            <a:custGeom>
              <a:avLst/>
              <a:gdLst/>
              <a:ahLst/>
              <a:cxnLst/>
              <a:rect l="l" t="t" r="r" b="b"/>
              <a:pathLst>
                <a:path w="4889136" h="2002378">
                  <a:moveTo>
                    <a:pt x="0" y="0"/>
                  </a:moveTo>
                  <a:lnTo>
                    <a:pt x="4889136" y="0"/>
                  </a:lnTo>
                  <a:lnTo>
                    <a:pt x="4889136" y="2002378"/>
                  </a:lnTo>
                  <a:lnTo>
                    <a:pt x="0" y="200237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89136" cy="20404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47208" y="377100"/>
            <a:ext cx="14730033" cy="1541783"/>
            <a:chOff x="0" y="0"/>
            <a:chExt cx="3879515" cy="40606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3879515" cy="406066"/>
            </a:xfrm>
            <a:custGeom>
              <a:avLst/>
              <a:gdLst/>
              <a:ahLst/>
              <a:cxnLst/>
              <a:rect l="l" t="t" r="r" b="b"/>
              <a:pathLst>
                <a:path w="3879515" h="406066">
                  <a:moveTo>
                    <a:pt x="0" y="0"/>
                  </a:moveTo>
                  <a:lnTo>
                    <a:pt x="3879515" y="0"/>
                  </a:lnTo>
                  <a:lnTo>
                    <a:pt x="387951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79515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70136B46-97B0-68C9-D023-68B98960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865674" y="31618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7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226897" y="486957"/>
            <a:ext cx="13803243" cy="13747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Development Year Process (DYP): </a:t>
            </a:r>
          </a:p>
          <a:p>
            <a:pPr marL="0" marR="0" lvl="0" indent="0" algn="l" defTabSz="914400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Steps in Year One</a:t>
            </a:r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37720" y="2550048"/>
            <a:ext cx="18425720" cy="1162227"/>
            <a:chOff x="0" y="0"/>
            <a:chExt cx="4852864" cy="306101"/>
          </a:xfrm>
        </p:grpSpPr>
        <p:sp>
          <p:nvSpPr>
            <p:cNvPr id="11" name="Freeform 11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852865" cy="306101"/>
            </a:xfrm>
            <a:custGeom>
              <a:avLst/>
              <a:gdLst/>
              <a:ahLst/>
              <a:cxnLst/>
              <a:rect l="l" t="t" r="r" b="b"/>
              <a:pathLst>
                <a:path w="4852865" h="306101">
                  <a:moveTo>
                    <a:pt x="0" y="0"/>
                  </a:moveTo>
                  <a:lnTo>
                    <a:pt x="4852865" y="0"/>
                  </a:lnTo>
                  <a:lnTo>
                    <a:pt x="4852865" y="306101"/>
                  </a:lnTo>
                  <a:lnTo>
                    <a:pt x="0" y="306101"/>
                  </a:lnTo>
                  <a:close/>
                </a:path>
              </a:pathLst>
            </a:custGeom>
            <a:solidFill>
              <a:srgbClr val="A3D28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852864" cy="344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3" name="TextBox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028700" y="2632051"/>
            <a:ext cx="16696223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7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99" b="0" i="0" u="none" strike="noStrike" kern="1200" cap="none" spc="0" normalizeH="0" baseline="0" noProof="0" dirty="0">
                <a:ln>
                  <a:noFill/>
                </a:ln>
                <a:solidFill>
                  <a:srgbClr val="0E0D0D"/>
                </a:solidFill>
                <a:effectLst/>
                <a:uLnTx/>
                <a:uFillTx/>
                <a:latin typeface="Trebuchet MS Bold"/>
                <a:ea typeface="+mn-ea"/>
                <a:cs typeface="+mn-cs"/>
              </a:rPr>
              <a:t>Training webinars throughout YEAR ONE will guide your team in building a comprehensive and        data-driven school counseling program with actionable steps for implementation.</a:t>
            </a:r>
          </a:p>
        </p:txBody>
      </p:sp>
      <p:sp>
        <p:nvSpPr>
          <p:cNvPr id="22" name="Freeform 22" descr="Check mark- step 1"/>
          <p:cNvSpPr/>
          <p:nvPr/>
        </p:nvSpPr>
        <p:spPr>
          <a:xfrm>
            <a:off x="279582" y="4030525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4"/>
                </a:lnTo>
                <a:lnTo>
                  <a:pt x="0" y="667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1216695" y="4094801"/>
            <a:ext cx="16791723" cy="4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1: Foundation to School Counseling-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 Build SCCG team and develop a school counseling program vision and mission.</a:t>
            </a:r>
          </a:p>
        </p:txBody>
      </p:sp>
      <p:sp>
        <p:nvSpPr>
          <p:cNvPr id="23" name="Freeform 23" descr="Check mark- step 2"/>
          <p:cNvSpPr/>
          <p:nvPr/>
        </p:nvSpPr>
        <p:spPr>
          <a:xfrm>
            <a:off x="279582" y="4966760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5"/>
                </a:lnTo>
                <a:lnTo>
                  <a:pt x="0" y="6676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1216695" y="4858214"/>
            <a:ext cx="17209025" cy="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2: Intentional Data Review-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 Collect and analyze data on the school counseling program and student achievement,  attendance and behavior to choose focus areas.</a:t>
            </a:r>
          </a:p>
        </p:txBody>
      </p:sp>
      <p:sp>
        <p:nvSpPr>
          <p:cNvPr id="15" name="Freeform 15" descr="Check mark- step 3"/>
          <p:cNvSpPr/>
          <p:nvPr/>
        </p:nvSpPr>
        <p:spPr>
          <a:xfrm>
            <a:off x="279582" y="5901349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4"/>
                </a:lnTo>
                <a:lnTo>
                  <a:pt x="0" y="667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216695" y="6034012"/>
            <a:ext cx="13445025" cy="4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3: Data and Needs Assessment-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 Perform a needs assessment based on focus areas.</a:t>
            </a:r>
          </a:p>
        </p:txBody>
      </p:sp>
      <p:sp>
        <p:nvSpPr>
          <p:cNvPr id="25" name="Freeform 25" descr="Check mark- step 4"/>
          <p:cNvSpPr/>
          <p:nvPr/>
        </p:nvSpPr>
        <p:spPr>
          <a:xfrm>
            <a:off x="279582" y="6826051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4"/>
                </a:lnTo>
                <a:lnTo>
                  <a:pt x="0" y="667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1216695" y="6925089"/>
            <a:ext cx="10520286" cy="416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4: Needs and Goals- 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Identify needs and write SMART goals.</a:t>
            </a:r>
          </a:p>
        </p:txBody>
      </p:sp>
      <p:sp>
        <p:nvSpPr>
          <p:cNvPr id="24" name="Freeform 24" descr="Check mark- step 5"/>
          <p:cNvSpPr/>
          <p:nvPr/>
        </p:nvSpPr>
        <p:spPr>
          <a:xfrm>
            <a:off x="279582" y="7760640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4"/>
                </a:lnTo>
                <a:lnTo>
                  <a:pt x="0" y="667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1" name="TextBox 21"/>
          <p:cNvSpPr txBox="1"/>
          <p:nvPr/>
        </p:nvSpPr>
        <p:spPr>
          <a:xfrm>
            <a:off x="1216695" y="7782571"/>
            <a:ext cx="15396181" cy="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5: Root Cause and Interventions- 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Determine root cause(s) of identified needs to inform school counseling interventions.</a:t>
            </a:r>
          </a:p>
        </p:txBody>
      </p:sp>
      <p:sp>
        <p:nvSpPr>
          <p:cNvPr id="17" name="Freeform 17" descr="Check mark step 6"/>
          <p:cNvSpPr/>
          <p:nvPr/>
        </p:nvSpPr>
        <p:spPr>
          <a:xfrm>
            <a:off x="279582" y="8695229"/>
            <a:ext cx="667644" cy="667644"/>
          </a:xfrm>
          <a:custGeom>
            <a:avLst/>
            <a:gdLst/>
            <a:ahLst/>
            <a:cxnLst/>
            <a:rect l="l" t="t" r="r" b="b"/>
            <a:pathLst>
              <a:path w="667644" h="667644">
                <a:moveTo>
                  <a:pt x="0" y="0"/>
                </a:moveTo>
                <a:lnTo>
                  <a:pt x="667644" y="0"/>
                </a:lnTo>
                <a:lnTo>
                  <a:pt x="667644" y="667644"/>
                </a:lnTo>
                <a:lnTo>
                  <a:pt x="0" y="6676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0" name="TextBox 20"/>
          <p:cNvSpPr txBox="1"/>
          <p:nvPr/>
        </p:nvSpPr>
        <p:spPr>
          <a:xfrm>
            <a:off x="1216695" y="8794228"/>
            <a:ext cx="12813445" cy="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01"/>
              </a:lnSpc>
            </a:pPr>
            <a:r>
              <a:rPr lang="en-US" sz="2358" dirty="0">
                <a:solidFill>
                  <a:srgbClr val="000000"/>
                </a:solidFill>
                <a:latin typeface="Trebuchet MS Bold"/>
              </a:rPr>
              <a:t>Step 6: Reporting and Planning-</a:t>
            </a:r>
            <a:r>
              <a:rPr lang="en-US" sz="2358" dirty="0">
                <a:solidFill>
                  <a:srgbClr val="000000"/>
                </a:solidFill>
                <a:latin typeface="Trebuchet MS"/>
              </a:rPr>
              <a:t> Report SCCG School Counseling Program results and plan for year two implementation.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892490" y="8304718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1362"/>
            <a:ext cx="16712180" cy="7385360"/>
            <a:chOff x="0" y="0"/>
            <a:chExt cx="4401562" cy="194511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45116"/>
            </a:xfrm>
            <a:custGeom>
              <a:avLst/>
              <a:gdLst/>
              <a:ahLst/>
              <a:cxnLst/>
              <a:rect l="l" t="t" r="r" b="b"/>
              <a:pathLst>
                <a:path w="4401562" h="1945116">
                  <a:moveTo>
                    <a:pt x="0" y="0"/>
                  </a:moveTo>
                  <a:lnTo>
                    <a:pt x="4401562" y="0"/>
                  </a:lnTo>
                  <a:lnTo>
                    <a:pt x="4401562" y="1945116"/>
                  </a:lnTo>
                  <a:lnTo>
                    <a:pt x="0" y="19451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01562" cy="198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B5156C-2532-6F01-C339-9E9DA40E8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3429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8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2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Year One Timeline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855075" y="2880766"/>
            <a:ext cx="8356090" cy="2459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b="1" dirty="0">
                <a:solidFill>
                  <a:srgbClr val="000000"/>
                </a:solidFill>
                <a:latin typeface="Trebuchet MS"/>
              </a:rPr>
              <a:t>View the </a:t>
            </a:r>
          </a:p>
          <a:p>
            <a:pPr algn="ctr">
              <a:lnSpc>
                <a:spcPts val="4900"/>
              </a:lnSpc>
            </a:pPr>
            <a:r>
              <a:rPr lang="en-US" sz="3500" u="sng" dirty="0">
                <a:solidFill>
                  <a:srgbClr val="488BC9"/>
                </a:solidFill>
                <a:latin typeface="Trebuchet MS Bold"/>
              </a:rPr>
              <a:t>SCCG Cohort 14 Calendar and Timeline.</a:t>
            </a:r>
          </a:p>
          <a:p>
            <a:pPr marL="457200" indent="-457200">
              <a:lnSpc>
                <a:spcPts val="49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 Bold"/>
              </a:rPr>
              <a:t> A copy for download will be available on the SCCG Current Grantee website this fall</a:t>
            </a:r>
            <a:r>
              <a:rPr lang="en-US" sz="3500" dirty="0">
                <a:latin typeface="Trebuchet MS Bold"/>
              </a:rPr>
              <a:t>.</a:t>
            </a:r>
            <a:endParaRPr lang="en-US" sz="3500" dirty="0">
              <a:latin typeface="Trebuchet MS Bold"/>
              <a:hlinkClick r:id="rId3" tooltip="https://www.canva.com/design/DAGFZ7CYHtY/gAibNY1rvL4LHCiEsNNPKQ/view?utm_content=DAGFZ7CYHtY&amp;utm_campaign=designshare&amp;utm_medium=link&amp;utm_source=editor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9" name="Freeform 9" descr="Link"/>
          <p:cNvSpPr/>
          <p:nvPr/>
        </p:nvSpPr>
        <p:spPr>
          <a:xfrm>
            <a:off x="10896600" y="2856475"/>
            <a:ext cx="685800" cy="634396"/>
          </a:xfrm>
          <a:custGeom>
            <a:avLst/>
            <a:gdLst/>
            <a:ahLst/>
            <a:cxnLst/>
            <a:rect l="l" t="t" r="r" b="b"/>
            <a:pathLst>
              <a:path w="871394" h="871394">
                <a:moveTo>
                  <a:pt x="0" y="0"/>
                </a:moveTo>
                <a:lnTo>
                  <a:pt x="871393" y="0"/>
                </a:lnTo>
                <a:lnTo>
                  <a:pt x="871393" y="871393"/>
                </a:lnTo>
                <a:lnTo>
                  <a:pt x="0" y="871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16F61B9D-9F38-4FD3-6562-9DF6922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9" name="Picture 18" descr="SCCG calendar screenshot page1">
            <a:extLst>
              <a:ext uri="{FF2B5EF4-FFF2-40B4-BE49-F238E27FC236}">
                <a16:creationId xmlns:a16="http://schemas.microsoft.com/office/drawing/2014/main" id="{0699D083-454E-F1F5-7AFC-DCE7285F34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95" y="2677311"/>
            <a:ext cx="7168006" cy="4006680"/>
          </a:xfrm>
          <a:prstGeom prst="rect">
            <a:avLst/>
          </a:prstGeom>
        </p:spPr>
      </p:pic>
      <p:pic>
        <p:nvPicPr>
          <p:cNvPr id="17" name="Picture 16" descr="SCCG calendar screenshot page 2">
            <a:extLst>
              <a:ext uri="{FF2B5EF4-FFF2-40B4-BE49-F238E27FC236}">
                <a16:creationId xmlns:a16="http://schemas.microsoft.com/office/drawing/2014/main" id="{7E9D99A9-6AA3-A5B4-C19D-10A379D26B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90418"/>
            <a:ext cx="6045550" cy="3391096"/>
          </a:xfrm>
          <a:prstGeom prst="rect">
            <a:avLst/>
          </a:prstGeom>
        </p:spPr>
      </p:pic>
      <p:sp>
        <p:nvSpPr>
          <p:cNvPr id="8" name="Freeform 8" descr="CDE Logo"/>
          <p:cNvSpPr/>
          <p:nvPr/>
        </p:nvSpPr>
        <p:spPr>
          <a:xfrm>
            <a:off x="14143372" y="8189081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1"/>
                </a:lnTo>
                <a:lnTo>
                  <a:pt x="0" y="132466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76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589582" y="406871"/>
            <a:ext cx="16406622" cy="1541783"/>
            <a:chOff x="0" y="0"/>
            <a:chExt cx="4321086" cy="406066"/>
          </a:xfrm>
        </p:grpSpPr>
        <p:sp>
          <p:nvSpPr>
            <p:cNvPr id="3" name="Freeform 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321085" cy="406066"/>
            </a:xfrm>
            <a:custGeom>
              <a:avLst/>
              <a:gdLst/>
              <a:ahLst/>
              <a:cxnLst/>
              <a:rect l="l" t="t" r="r" b="b"/>
              <a:pathLst>
                <a:path w="4321085" h="406066">
                  <a:moveTo>
                    <a:pt x="0" y="0"/>
                  </a:moveTo>
                  <a:lnTo>
                    <a:pt x="4321085" y="0"/>
                  </a:lnTo>
                  <a:lnTo>
                    <a:pt x="4321085" y="406066"/>
                  </a:lnTo>
                  <a:lnTo>
                    <a:pt x="0" y="406066"/>
                  </a:lnTo>
                  <a:close/>
                </a:path>
              </a:pathLst>
            </a:custGeom>
            <a:solidFill>
              <a:srgbClr val="D0D2D3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21086" cy="4441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7910" y="2491362"/>
            <a:ext cx="16712180" cy="7385360"/>
            <a:chOff x="0" y="0"/>
            <a:chExt cx="4401562" cy="1945116"/>
          </a:xfrm>
        </p:grpSpPr>
        <p:sp>
          <p:nvSpPr>
            <p:cNvPr id="6" name="Freeform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4401562" cy="1945116"/>
            </a:xfrm>
            <a:custGeom>
              <a:avLst/>
              <a:gdLst/>
              <a:ahLst/>
              <a:cxnLst/>
              <a:rect l="l" t="t" r="r" b="b"/>
              <a:pathLst>
                <a:path w="4401562" h="1945116">
                  <a:moveTo>
                    <a:pt x="0" y="0"/>
                  </a:moveTo>
                  <a:lnTo>
                    <a:pt x="4401562" y="0"/>
                  </a:lnTo>
                  <a:lnTo>
                    <a:pt x="4401562" y="1945116"/>
                  </a:lnTo>
                  <a:lnTo>
                    <a:pt x="0" y="1945116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401562" cy="198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 dirty="0"/>
            </a:p>
          </p:txBody>
        </p: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68A16CE-B835-A53E-7FE3-CAB59004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925800" y="4191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z="2400" b="1" smtClean="0">
                <a:solidFill>
                  <a:schemeClr val="bg1"/>
                </a:solidFill>
              </a:rPr>
              <a:pPr/>
              <a:t>9</a:t>
            </a:fld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03756" y="701531"/>
            <a:ext cx="15313283" cy="10477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9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lab 1"/>
                <a:ea typeface="+mn-ea"/>
                <a:cs typeface="+mn-cs"/>
              </a:rPr>
              <a:t>SCCG Grantee Website</a:t>
            </a:r>
          </a:p>
        </p:txBody>
      </p:sp>
      <p:sp>
        <p:nvSpPr>
          <p:cNvPr id="9" name="Freeform 9" descr="Screenshot of Grantee Website">
            <a:hlinkClick r:id="rId3" tooltip="https://www.cde.state.co.us/postsecondary/sccg-current-grantees"/>
          </p:cNvPr>
          <p:cNvSpPr/>
          <p:nvPr/>
        </p:nvSpPr>
        <p:spPr>
          <a:xfrm>
            <a:off x="1028700" y="2700879"/>
            <a:ext cx="8603182" cy="6966328"/>
          </a:xfrm>
          <a:custGeom>
            <a:avLst/>
            <a:gdLst/>
            <a:ahLst/>
            <a:cxnLst/>
            <a:rect l="l" t="t" r="r" b="b"/>
            <a:pathLst>
              <a:path w="8603182" h="6966328">
                <a:moveTo>
                  <a:pt x="0" y="0"/>
                </a:moveTo>
                <a:lnTo>
                  <a:pt x="8603182" y="0"/>
                </a:lnTo>
                <a:lnTo>
                  <a:pt x="8603182" y="6966327"/>
                </a:lnTo>
                <a:lnTo>
                  <a:pt x="0" y="6966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TextBox 11"/>
          <p:cNvSpPr txBox="1"/>
          <p:nvPr/>
        </p:nvSpPr>
        <p:spPr>
          <a:xfrm>
            <a:off x="9877606" y="3182789"/>
            <a:ext cx="6881596" cy="123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>
                <a:solidFill>
                  <a:srgbClr val="000000"/>
                </a:solidFill>
                <a:latin typeface="Trebuchet MS Bold"/>
              </a:rPr>
              <a:t>Bookmark the </a:t>
            </a:r>
            <a:r>
              <a:rPr lang="en-US" sz="3500" u="sng" dirty="0">
                <a:solidFill>
                  <a:srgbClr val="488BC9"/>
                </a:solidFill>
                <a:latin typeface="Trebuchet MS Bold"/>
                <a:hlinkClick r:id="rId3" tooltip="https://www.cde.state.co.us/postsecondary/sccg-current-grantees"/>
              </a:rPr>
              <a:t>SCCG Current Grantee website</a:t>
            </a:r>
            <a:r>
              <a:rPr lang="en-US" sz="3500" dirty="0">
                <a:solidFill>
                  <a:srgbClr val="000000"/>
                </a:solidFill>
                <a:latin typeface="Trebuchet MS Bold"/>
              </a:rPr>
              <a:t> to access:</a:t>
            </a:r>
          </a:p>
        </p:txBody>
      </p:sp>
      <p:sp>
        <p:nvSpPr>
          <p:cNvPr id="12" name="Freeform 12" descr="Link"/>
          <p:cNvSpPr/>
          <p:nvPr/>
        </p:nvSpPr>
        <p:spPr>
          <a:xfrm>
            <a:off x="16462921" y="3036317"/>
            <a:ext cx="871394" cy="871394"/>
          </a:xfrm>
          <a:custGeom>
            <a:avLst/>
            <a:gdLst/>
            <a:ahLst/>
            <a:cxnLst/>
            <a:rect l="l" t="t" r="r" b="b"/>
            <a:pathLst>
              <a:path w="871394" h="871394">
                <a:moveTo>
                  <a:pt x="0" y="0"/>
                </a:moveTo>
                <a:lnTo>
                  <a:pt x="871394" y="0"/>
                </a:lnTo>
                <a:lnTo>
                  <a:pt x="871394" y="871394"/>
                </a:lnTo>
                <a:lnTo>
                  <a:pt x="0" y="8713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/>
          <p:cNvSpPr txBox="1"/>
          <p:nvPr/>
        </p:nvSpPr>
        <p:spPr>
          <a:xfrm>
            <a:off x="9631882" y="4661409"/>
            <a:ext cx="7335462" cy="2657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</a:rPr>
              <a:t>Grant training dates, registration links and materials.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</a:rPr>
              <a:t>Grant reporting requirements and resources.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000000"/>
                </a:solidFill>
                <a:latin typeface="Trebuchet MS"/>
              </a:rPr>
              <a:t>Fiscal deadlines and support.</a:t>
            </a:r>
          </a:p>
        </p:txBody>
      </p:sp>
      <p:sp>
        <p:nvSpPr>
          <p:cNvPr id="8" name="Freeform 8" descr="CDE Logo"/>
          <p:cNvSpPr/>
          <p:nvPr/>
        </p:nvSpPr>
        <p:spPr>
          <a:xfrm>
            <a:off x="14143372" y="8139072"/>
            <a:ext cx="3115928" cy="1324661"/>
          </a:xfrm>
          <a:custGeom>
            <a:avLst/>
            <a:gdLst/>
            <a:ahLst/>
            <a:cxnLst/>
            <a:rect l="l" t="t" r="r" b="b"/>
            <a:pathLst>
              <a:path w="3115928" h="1324661">
                <a:moveTo>
                  <a:pt x="0" y="0"/>
                </a:moveTo>
                <a:lnTo>
                  <a:pt x="3115928" y="0"/>
                </a:lnTo>
                <a:lnTo>
                  <a:pt x="3115928" y="1324660"/>
                </a:lnTo>
                <a:lnTo>
                  <a:pt x="0" y="13246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844</Words>
  <Application>Microsoft Office PowerPoint</Application>
  <PresentationFormat>Custom</PresentationFormat>
  <Paragraphs>142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Trebuchet MS Bold</vt:lpstr>
      <vt:lpstr>Arial</vt:lpstr>
      <vt:lpstr>Trebuchet MS</vt:lpstr>
      <vt:lpstr>Homemade Apple</vt:lpstr>
      <vt:lpstr>Calibri</vt:lpstr>
      <vt:lpstr>Museo Slab 1</vt:lpstr>
      <vt:lpstr>Museo Slab 2</vt:lpstr>
      <vt:lpstr>Office Theme</vt:lpstr>
      <vt:lpstr>Cohort 14</vt:lpstr>
      <vt:lpstr>Let’s Get Started</vt:lpstr>
      <vt:lpstr>Meet Your CDE Grant Support</vt:lpstr>
      <vt:lpstr>Meet Cohort 14 Grantees</vt:lpstr>
      <vt:lpstr>Primary Program Managers</vt:lpstr>
      <vt:lpstr>Grant Terminology </vt:lpstr>
      <vt:lpstr>Development Year Process (DYP):  Steps in Year One</vt:lpstr>
      <vt:lpstr>Year One Timeline </vt:lpstr>
      <vt:lpstr>SCCG Grantee Website</vt:lpstr>
      <vt:lpstr>Mark Your Calendars!</vt:lpstr>
      <vt:lpstr>Next Steps </vt:lpstr>
      <vt:lpstr>Contact Us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Cohort 14 Welcome Packet</dc:title>
  <cp:lastModifiedBy>Morgan, Brooke</cp:lastModifiedBy>
  <cp:revision>7</cp:revision>
  <dcterms:created xsi:type="dcterms:W3CDTF">2006-08-16T00:00:00Z</dcterms:created>
  <dcterms:modified xsi:type="dcterms:W3CDTF">2024-09-04T23:07:07Z</dcterms:modified>
  <dc:identifier>DAGH9mib_bs</dc:identifier>
</cp:coreProperties>
</file>