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66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772" autoAdjust="0"/>
  </p:normalViewPr>
  <p:slideViewPr>
    <p:cSldViewPr>
      <p:cViewPr>
        <p:scale>
          <a:sx n="98" d="100"/>
          <a:sy n="98" d="100"/>
        </p:scale>
        <p:origin x="-2004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19200-AE0B-4B4A-9C85-56C31C61C069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82D18-5220-4FBA-B32A-0EC266939C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508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2D18-5220-4FBA-B32A-0EC266939C3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20000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20000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20000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20000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20000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20000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20000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20000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20000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advClick="0" advTm="20000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20000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14A58F3-0C31-47FA-BE16-8888E714DA10}" type="datetimeFigureOut">
              <a:rPr lang="en-US" smtClean="0"/>
              <a:pPr/>
              <a:t>1/29/2015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4E415EE-4F3E-42E1-ACA4-77B59A92C6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20000">
    <p:push dir="r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13" Type="http://schemas.openxmlformats.org/officeDocument/2006/relationships/slide" Target="slide16.xml"/><Relationship Id="rId18" Type="http://schemas.openxmlformats.org/officeDocument/2006/relationships/slide" Target="slide20.xml"/><Relationship Id="rId26" Type="http://schemas.openxmlformats.org/officeDocument/2006/relationships/slide" Target="slide29.xml"/><Relationship Id="rId3" Type="http://schemas.openxmlformats.org/officeDocument/2006/relationships/slide" Target="slide4.xml"/><Relationship Id="rId21" Type="http://schemas.openxmlformats.org/officeDocument/2006/relationships/slide" Target="slide31.xml"/><Relationship Id="rId34" Type="http://schemas.openxmlformats.org/officeDocument/2006/relationships/slide" Target="slide33.xml"/><Relationship Id="rId7" Type="http://schemas.openxmlformats.org/officeDocument/2006/relationships/slide" Target="slide7.xml"/><Relationship Id="rId12" Type="http://schemas.openxmlformats.org/officeDocument/2006/relationships/slide" Target="slide22.xml"/><Relationship Id="rId17" Type="http://schemas.openxmlformats.org/officeDocument/2006/relationships/slide" Target="slide15.xml"/><Relationship Id="rId25" Type="http://schemas.openxmlformats.org/officeDocument/2006/relationships/slide" Target="slide10.xml"/><Relationship Id="rId33" Type="http://schemas.openxmlformats.org/officeDocument/2006/relationships/slide" Target="slide3.xml"/><Relationship Id="rId2" Type="http://schemas.openxmlformats.org/officeDocument/2006/relationships/notesSlide" Target="../notesSlides/notesSlide1.xml"/><Relationship Id="rId16" Type="http://schemas.openxmlformats.org/officeDocument/2006/relationships/slide" Target="slide12.xml"/><Relationship Id="rId20" Type="http://schemas.openxmlformats.org/officeDocument/2006/relationships/slide" Target="slide30.xml"/><Relationship Id="rId29" Type="http://schemas.openxmlformats.org/officeDocument/2006/relationships/slide" Target="slide28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11" Type="http://schemas.openxmlformats.org/officeDocument/2006/relationships/slide" Target="slide27.xml"/><Relationship Id="rId24" Type="http://schemas.openxmlformats.org/officeDocument/2006/relationships/slide" Target="slide9.xml"/><Relationship Id="rId32" Type="http://schemas.openxmlformats.org/officeDocument/2006/relationships/slide" Target="slide13.xml"/><Relationship Id="rId5" Type="http://schemas.openxmlformats.org/officeDocument/2006/relationships/slide" Target="slide6.xml"/><Relationship Id="rId15" Type="http://schemas.openxmlformats.org/officeDocument/2006/relationships/slide" Target="slide11.xml"/><Relationship Id="rId23" Type="http://schemas.openxmlformats.org/officeDocument/2006/relationships/slide" Target="slide8.xml"/><Relationship Id="rId28" Type="http://schemas.openxmlformats.org/officeDocument/2006/relationships/slide" Target="slide19.xml"/><Relationship Id="rId10" Type="http://schemas.openxmlformats.org/officeDocument/2006/relationships/slide" Target="slide32.xml"/><Relationship Id="rId19" Type="http://schemas.openxmlformats.org/officeDocument/2006/relationships/slide" Target="slide25.xml"/><Relationship Id="rId31" Type="http://schemas.openxmlformats.org/officeDocument/2006/relationships/slide" Target="slide18.xml"/><Relationship Id="rId4" Type="http://schemas.openxmlformats.org/officeDocument/2006/relationships/slide" Target="slide5.xml"/><Relationship Id="rId9" Type="http://schemas.openxmlformats.org/officeDocument/2006/relationships/slide" Target="slide21.xml"/><Relationship Id="rId14" Type="http://schemas.openxmlformats.org/officeDocument/2006/relationships/slide" Target="slide17.xml"/><Relationship Id="rId22" Type="http://schemas.openxmlformats.org/officeDocument/2006/relationships/slide" Target="slide14.xml"/><Relationship Id="rId27" Type="http://schemas.openxmlformats.org/officeDocument/2006/relationships/slide" Target="slide24.xml"/><Relationship Id="rId30" Type="http://schemas.openxmlformats.org/officeDocument/2006/relationships/slide" Target="slide23.xml"/><Relationship Id="rId35" Type="http://schemas.openxmlformats.org/officeDocument/2006/relationships/slide" Target="slide3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Autofit/>
          </a:bodyPr>
          <a:lstStyle/>
          <a:p>
            <a:r>
              <a:rPr lang="en-US" sz="11000" dirty="0" smtClean="0">
                <a:latin typeface="Arabic Typesetting" pitchFamily="66" charset="-78"/>
                <a:cs typeface="Arabic Typesetting" pitchFamily="66" charset="-78"/>
              </a:rPr>
              <a:t>FAFSA</a:t>
            </a:r>
            <a:br>
              <a:rPr lang="en-US" sz="110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en-US" sz="11000" dirty="0" smtClean="0">
                <a:latin typeface="Arabic Typesetting" pitchFamily="66" charset="-78"/>
                <a:cs typeface="Arabic Typesetting" pitchFamily="66" charset="-78"/>
              </a:rPr>
              <a:t>Jeopardy</a:t>
            </a:r>
            <a:endParaRPr lang="en-US" sz="11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543800" cy="5181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6500" b="1" dirty="0" smtClean="0">
                <a:solidFill>
                  <a:schemeClr val="accent1">
                    <a:lumMod val="75000"/>
                  </a:schemeClr>
                </a:solidFill>
              </a:rPr>
              <a:t>What are the reasons students cite for not continuing their education?</a:t>
            </a:r>
            <a:endParaRPr lang="en-US" sz="65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52400" y="1447800"/>
            <a:ext cx="7772400" cy="4495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3200" b="1" dirty="0" smtClean="0"/>
              <a:t>Life Event/Family Event (death, pregnancy, etc.)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b="1" dirty="0" smtClean="0"/>
              <a:t>Can’t afford it</a:t>
            </a:r>
            <a:endParaRPr lang="en-US" sz="32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b="1" dirty="0" smtClean="0"/>
              <a:t>Need to work/take care of siblings</a:t>
            </a:r>
            <a:endParaRPr lang="en-US" sz="3200" dirty="0"/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3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Summer melt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</a:rPr>
              <a:t>What are available resources to pay for summer melt?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Californian FB" pitchFamily="18" charset="0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76200" y="3200400"/>
            <a:ext cx="8686800" cy="3581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0" indent="-571500">
              <a:buFontTx/>
              <a:buChar char="-"/>
            </a:pPr>
            <a:r>
              <a:rPr lang="en-US" sz="4400" b="1" dirty="0" smtClean="0">
                <a:hlinkClick r:id="rId2" action="ppaction://hlinksldjump"/>
              </a:rPr>
              <a:t>Counselor Corps Grant</a:t>
            </a:r>
          </a:p>
          <a:p>
            <a:pPr marL="571500" lvl="0" indent="-571500">
              <a:buFontTx/>
              <a:buChar char="-"/>
            </a:pPr>
            <a:r>
              <a:rPr lang="en-US" sz="4400" b="1" dirty="0" smtClean="0">
                <a:hlinkClick r:id="rId2" action="ppaction://hlinksldjump"/>
              </a:rPr>
              <a:t>Pre-collegiate programs</a:t>
            </a:r>
          </a:p>
          <a:p>
            <a:pPr marL="571500" lvl="0" indent="-571500">
              <a:buFontTx/>
              <a:buChar char="-"/>
            </a:pPr>
            <a:r>
              <a:rPr lang="en-US" sz="4400" b="1" dirty="0" smtClean="0">
                <a:hlinkClick r:id="rId2" action="ppaction://hlinksldjump"/>
              </a:rPr>
              <a:t>PPR</a:t>
            </a:r>
          </a:p>
          <a:p>
            <a:pPr marL="571500" lvl="0" indent="-571500">
              <a:buFontTx/>
              <a:buChar char="-"/>
            </a:pPr>
            <a:r>
              <a:rPr lang="en-US" sz="4400" b="1" dirty="0" smtClean="0">
                <a:hlinkClick r:id="rId2" action="ppaction://hlinksldjump"/>
              </a:rPr>
              <a:t>Social-emotional state grant </a:t>
            </a:r>
            <a:endParaRPr lang="en-US" sz="4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400</a:t>
            </a:r>
            <a:endParaRPr lang="en-US" sz="1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Summer melt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89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289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461" accel="100000" fill="hold">
                                          <p:stCondLst>
                                            <p:cond delay="28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289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461" accel="100000" fill="hold">
                                          <p:stCondLst>
                                            <p:cond delay="28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289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461" accel="100000" fill="hold">
                                          <p:stCondLst>
                                            <p:cond delay="28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8767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Name the difference between the Federal Subsidized and Unsubsidized Student Loans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90500" y="838200"/>
            <a:ext cx="7924800" cy="5791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Californian FB" pitchFamily="18" charset="0"/>
              </a:rPr>
              <a:t>Why would summer melt be helpful to your school or district?</a:t>
            </a:r>
            <a:endParaRPr lang="en-US" sz="4800" dirty="0">
              <a:latin typeface="Californian FB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5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Summer melt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-190500" y="2760223"/>
            <a:ext cx="8686800" cy="3581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0" indent="-571500">
              <a:buFontTx/>
              <a:buChar char="-"/>
            </a:pPr>
            <a:r>
              <a:rPr lang="en-US" sz="4400" b="1" dirty="0" smtClean="0"/>
              <a:t>“Success for my district and school are not measured by high school graduation and by life success” Arne Duncan</a:t>
            </a:r>
            <a:endParaRPr lang="en-US" sz="44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89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89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461" accel="100000" fill="hold">
                                          <p:stCondLst>
                                            <p:cond delay="28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289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461" accel="100000" fill="hold">
                                          <p:stCondLst>
                                            <p:cond delay="28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289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461" accel="100000" fill="hold">
                                          <p:stCondLst>
                                            <p:cond delay="28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78486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Name 2 public community colleges.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100</a:t>
            </a:r>
            <a:endParaRPr lang="en-US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College</a:t>
            </a:r>
            <a:endParaRPr lang="en-US" sz="2000" dirty="0"/>
          </a:p>
        </p:txBody>
      </p:sp>
      <p:pic>
        <p:nvPicPr>
          <p:cNvPr id="205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7467600" cy="371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8767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Why are non-resident students charged so much more tuition than resident students?</a:t>
            </a:r>
          </a:p>
          <a:p>
            <a:pPr>
              <a:buNone/>
            </a:pPr>
            <a:endParaRPr lang="en-US" sz="60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0804" y="1905000"/>
            <a:ext cx="7924800" cy="4495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hlinkClick r:id="rId2" action="ppaction://hlinksldjump"/>
              </a:rPr>
              <a:t>Non-resident families don’t pay state taxes in that state, a portion of which goes to support that state’s public colleges.</a:t>
            </a:r>
            <a:endParaRPr lang="en-US" sz="44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200</a:t>
            </a:r>
            <a:endParaRPr lang="en-US" sz="1600" dirty="0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4572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college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8767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What % of students who complete a FAFSA during spring of senior year enroll in college within 12 months?</a:t>
            </a:r>
          </a:p>
          <a:p>
            <a:pPr>
              <a:buNone/>
            </a:pPr>
            <a:endParaRPr lang="en-US" sz="6000" b="1" dirty="0"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533400" y="3657600"/>
            <a:ext cx="7086600" cy="2286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</a:rPr>
              <a:t>Nationally: 90% Colorado: 85%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300</a:t>
            </a:r>
            <a:endParaRPr lang="en-US" sz="1600" dirty="0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4572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college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562600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What’s the estimated percentage of jobs that will require education and training beyond high school by </a:t>
            </a:r>
            <a:r>
              <a:rPr lang="en-US" sz="65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2020 </a:t>
            </a:r>
            <a:r>
              <a:rPr lang="en-US" sz="65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 Colorado?</a:t>
            </a:r>
          </a:p>
          <a:p>
            <a:pPr>
              <a:buNone/>
            </a:pPr>
            <a:endParaRPr lang="en-US" sz="6000" b="1" dirty="0">
              <a:solidFill>
                <a:schemeClr val="accent1">
                  <a:lumMod val="75000"/>
                </a:schemeClr>
              </a:solidFill>
              <a:latin typeface="Californian FB" pitchFamily="18" charset="0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2057400" y="5486400"/>
            <a:ext cx="4572000" cy="1066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  <a:hlinkClick r:id="rId2" action="ppaction://hlinksldjump"/>
              </a:rPr>
              <a:t>74%</a:t>
            </a:r>
            <a:endParaRPr lang="en-US" sz="44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college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543800" cy="4648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</a:rPr>
              <a:t>What does WUE stand for?</a:t>
            </a:r>
          </a:p>
          <a:p>
            <a:pPr>
              <a:buNone/>
            </a:pPr>
            <a:endParaRPr lang="en-US" sz="6500" b="1" dirty="0" smtClean="0">
              <a:solidFill>
                <a:schemeClr val="accent1">
                  <a:lumMod val="75000"/>
                </a:schemeClr>
              </a:solidFill>
              <a:latin typeface="Californian FB" pitchFamily="18" charset="0"/>
            </a:endParaRPr>
          </a:p>
          <a:p>
            <a:pPr>
              <a:buNone/>
            </a:pPr>
            <a:endParaRPr lang="en-US" sz="60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5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college</a:t>
            </a:r>
            <a:endParaRPr lang="en-US" sz="2000" dirty="0"/>
          </a:p>
        </p:txBody>
      </p:sp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14" y="3200400"/>
            <a:ext cx="7941907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>
            <a:hlinkClick r:id="rId2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533400"/>
            <a:ext cx="464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Who should you contact if you have concerns regarding Financial Aid?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04800" y="2286000"/>
            <a:ext cx="7620000" cy="381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  <a:hlinkClick r:id="rId2" action="ppaction://hlinksldjump"/>
              </a:rPr>
              <a:t>The financial aid office of your perspective college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100</a:t>
            </a:r>
            <a:endParaRPr lang="en-US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Paying for College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5438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What is the COF </a:t>
            </a: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(College Opportunity 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Fund)? </a:t>
            </a:r>
            <a:endParaRPr lang="en-US" sz="6000" b="1" dirty="0"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81000" y="2667000"/>
            <a:ext cx="8305800" cy="3581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Californian FB" pitchFamily="18" charset="0"/>
                <a:cs typeface="Arabic Typesetting" pitchFamily="66" charset="-78"/>
                <a:hlinkClick r:id="rId2" action="ppaction://hlinksldjump"/>
              </a:rPr>
              <a:t>Is money </a:t>
            </a: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Californian FB" pitchFamily="18" charset="0"/>
                <a:cs typeface="Arabic Typesetting" pitchFamily="66" charset="-78"/>
                <a:hlinkClick r:id="rId2" action="ppaction://hlinksldjump"/>
              </a:rPr>
              <a:t>in a form of a stipend that helps you pay for college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Californian FB" pitchFamily="18" charset="0"/>
                <a:cs typeface="Arabic Typesetting" pitchFamily="66" charset="-78"/>
                <a:hlinkClick r:id="rId2" action="ppaction://hlinksldjump"/>
              </a:rPr>
              <a:t>. ($75/ credit hour) 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Californian FB" pitchFamily="18" charset="0"/>
              <a:cs typeface="Arabic Typesetting" pitchFamily="66" charset="-78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200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Paying for College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ounded Rectangle 50"/>
          <p:cNvSpPr/>
          <p:nvPr/>
        </p:nvSpPr>
        <p:spPr>
          <a:xfrm>
            <a:off x="0" y="152400"/>
            <a:ext cx="9144000" cy="1219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52400" y="304800"/>
            <a:ext cx="1524000" cy="9144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Scholarships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2514600"/>
            <a:ext cx="12192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3" action="ppaction://hlinksldjump"/>
              </a:rPr>
              <a:t>200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3581400"/>
            <a:ext cx="12192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u="sng" dirty="0">
                <a:hlinkClick r:id="rId4" action="ppaction://hlinksldjump"/>
              </a:rPr>
              <a:t>3</a:t>
            </a:r>
            <a:r>
              <a:rPr lang="en-US" sz="3600" u="sng" dirty="0" smtClean="0">
                <a:hlinkClick r:id="rId4" action="ppaction://hlinksldjump"/>
              </a:rPr>
              <a:t>00</a:t>
            </a:r>
            <a:endParaRPr lang="en-US" sz="3600" u="sng" dirty="0"/>
          </a:p>
        </p:txBody>
      </p:sp>
      <p:sp>
        <p:nvSpPr>
          <p:cNvPr id="7" name="Rounded Rectangle 6"/>
          <p:cNvSpPr/>
          <p:nvPr/>
        </p:nvSpPr>
        <p:spPr>
          <a:xfrm>
            <a:off x="381000" y="4648200"/>
            <a:ext cx="12192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5" action="ppaction://hlinksldjump"/>
              </a:rPr>
              <a:t>400</a:t>
            </a:r>
            <a:endParaRPr lang="en-US" sz="3600" dirty="0"/>
          </a:p>
        </p:txBody>
      </p:sp>
      <p:sp>
        <p:nvSpPr>
          <p:cNvPr id="8" name="Rounded Rectangle 7">
            <a:hlinkClick r:id="" action="ppaction://noaction">
              <a:snd r:embed="rId6" name="breeze.wav"/>
            </a:hlinkClick>
          </p:cNvPr>
          <p:cNvSpPr/>
          <p:nvPr/>
        </p:nvSpPr>
        <p:spPr>
          <a:xfrm>
            <a:off x="381000" y="5715000"/>
            <a:ext cx="12192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hlinkClick r:id="rId7" action="ppaction://hlinksldjump"/>
              </a:rPr>
              <a:t>5</a:t>
            </a:r>
            <a:r>
              <a:rPr lang="en-US" sz="3600" dirty="0" smtClean="0">
                <a:hlinkClick r:id="rId7" action="ppaction://hlinksldjump"/>
              </a:rPr>
              <a:t>00</a:t>
            </a:r>
            <a:endParaRPr lang="en-US" sz="3600" dirty="0"/>
          </a:p>
        </p:txBody>
      </p:sp>
      <p:sp>
        <p:nvSpPr>
          <p:cNvPr id="11" name="Rounded Rectangle 10"/>
          <p:cNvSpPr/>
          <p:nvPr/>
        </p:nvSpPr>
        <p:spPr>
          <a:xfrm>
            <a:off x="6172200" y="4648200"/>
            <a:ext cx="1219200" cy="9144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8" action="ppaction://hlinksldjump"/>
              </a:rPr>
              <a:t>400</a:t>
            </a:r>
            <a:endParaRPr lang="en-US" sz="3600" dirty="0"/>
          </a:p>
        </p:txBody>
      </p:sp>
      <p:sp>
        <p:nvSpPr>
          <p:cNvPr id="12" name="Rounded Rectangle 11"/>
          <p:cNvSpPr/>
          <p:nvPr/>
        </p:nvSpPr>
        <p:spPr>
          <a:xfrm>
            <a:off x="4724400" y="4648200"/>
            <a:ext cx="1219200" cy="914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9" action="ppaction://hlinksldjump"/>
              </a:rPr>
              <a:t>400</a:t>
            </a:r>
            <a:endParaRPr lang="en-US" sz="3600" dirty="0"/>
          </a:p>
        </p:txBody>
      </p:sp>
      <p:sp>
        <p:nvSpPr>
          <p:cNvPr id="13" name="Rounded Rectangle 12"/>
          <p:cNvSpPr/>
          <p:nvPr/>
        </p:nvSpPr>
        <p:spPr>
          <a:xfrm>
            <a:off x="7620000" y="5715000"/>
            <a:ext cx="12192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0" action="ppaction://hlinksldjump"/>
              </a:rPr>
              <a:t>500</a:t>
            </a:r>
            <a:endParaRPr lang="en-US" sz="3600" dirty="0"/>
          </a:p>
        </p:txBody>
      </p:sp>
      <p:sp>
        <p:nvSpPr>
          <p:cNvPr id="14" name="Rounded Rectangle 13"/>
          <p:cNvSpPr/>
          <p:nvPr/>
        </p:nvSpPr>
        <p:spPr>
          <a:xfrm>
            <a:off x="6172200" y="5715000"/>
            <a:ext cx="1219200" cy="9144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1" action="ppaction://hlinksldjump"/>
              </a:rPr>
              <a:t>500</a:t>
            </a:r>
            <a:endParaRPr lang="en-US" sz="3600" dirty="0"/>
          </a:p>
        </p:txBody>
      </p:sp>
      <p:sp>
        <p:nvSpPr>
          <p:cNvPr id="15" name="Rounded Rectangle 14"/>
          <p:cNvSpPr/>
          <p:nvPr/>
        </p:nvSpPr>
        <p:spPr>
          <a:xfrm>
            <a:off x="4724400" y="5715000"/>
            <a:ext cx="1219200" cy="914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2" action="ppaction://hlinksldjump"/>
              </a:rPr>
              <a:t>500</a:t>
            </a:r>
            <a:endParaRPr lang="en-US" sz="3600" dirty="0"/>
          </a:p>
        </p:txBody>
      </p:sp>
      <p:sp>
        <p:nvSpPr>
          <p:cNvPr id="16" name="Rounded Rectangle 15"/>
          <p:cNvSpPr/>
          <p:nvPr/>
        </p:nvSpPr>
        <p:spPr>
          <a:xfrm>
            <a:off x="3276600" y="4648200"/>
            <a:ext cx="12192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3" action="ppaction://hlinksldjump"/>
              </a:rPr>
              <a:t>400</a:t>
            </a:r>
            <a:endParaRPr lang="en-US" sz="3600" dirty="0"/>
          </a:p>
        </p:txBody>
      </p:sp>
      <p:sp>
        <p:nvSpPr>
          <p:cNvPr id="17" name="Rounded Rectangle 16"/>
          <p:cNvSpPr/>
          <p:nvPr/>
        </p:nvSpPr>
        <p:spPr>
          <a:xfrm>
            <a:off x="3276600" y="5715000"/>
            <a:ext cx="12192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4" action="ppaction://hlinksldjump"/>
              </a:rPr>
              <a:t>500</a:t>
            </a:r>
            <a:endParaRPr lang="en-US" sz="3600" dirty="0"/>
          </a:p>
        </p:txBody>
      </p:sp>
      <p:sp>
        <p:nvSpPr>
          <p:cNvPr id="18" name="Rounded Rectangle 17"/>
          <p:cNvSpPr/>
          <p:nvPr/>
        </p:nvSpPr>
        <p:spPr>
          <a:xfrm>
            <a:off x="1828800" y="4648200"/>
            <a:ext cx="1219200" cy="914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5" action="ppaction://hlinksldjump"/>
              </a:rPr>
              <a:t>400</a:t>
            </a:r>
            <a:endParaRPr lang="en-US" sz="3600" dirty="0"/>
          </a:p>
        </p:txBody>
      </p:sp>
      <p:sp>
        <p:nvSpPr>
          <p:cNvPr id="19" name="Rounded Rectangle 18"/>
          <p:cNvSpPr/>
          <p:nvPr/>
        </p:nvSpPr>
        <p:spPr>
          <a:xfrm>
            <a:off x="1828800" y="5715000"/>
            <a:ext cx="1219200" cy="914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6" action="ppaction://hlinksldjump"/>
              </a:rPr>
              <a:t>500</a:t>
            </a:r>
            <a:endParaRPr lang="en-US" sz="3600" dirty="0"/>
          </a:p>
        </p:txBody>
      </p:sp>
      <p:sp>
        <p:nvSpPr>
          <p:cNvPr id="20" name="Rounded Rectangle 19"/>
          <p:cNvSpPr/>
          <p:nvPr/>
        </p:nvSpPr>
        <p:spPr>
          <a:xfrm>
            <a:off x="3276600" y="3581400"/>
            <a:ext cx="12192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7" action="ppaction://hlinksldjump"/>
              </a:rPr>
              <a:t>300</a:t>
            </a:r>
            <a:endParaRPr lang="en-US" sz="3600" dirty="0"/>
          </a:p>
        </p:txBody>
      </p:sp>
      <p:sp>
        <p:nvSpPr>
          <p:cNvPr id="21" name="Rounded Rectangle 20"/>
          <p:cNvSpPr/>
          <p:nvPr/>
        </p:nvSpPr>
        <p:spPr>
          <a:xfrm>
            <a:off x="4724400" y="3581400"/>
            <a:ext cx="1219200" cy="914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8" action="ppaction://hlinksldjump"/>
              </a:rPr>
              <a:t>300</a:t>
            </a:r>
            <a:endParaRPr lang="en-US" sz="3600" dirty="0"/>
          </a:p>
        </p:txBody>
      </p:sp>
      <p:sp>
        <p:nvSpPr>
          <p:cNvPr id="22" name="Rounded Rectangle 21"/>
          <p:cNvSpPr/>
          <p:nvPr/>
        </p:nvSpPr>
        <p:spPr>
          <a:xfrm>
            <a:off x="6172200" y="3581400"/>
            <a:ext cx="1219200" cy="9144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19" action="ppaction://hlinksldjump"/>
              </a:rPr>
              <a:t>300</a:t>
            </a:r>
            <a:endParaRPr lang="en-US" sz="3600" dirty="0"/>
          </a:p>
        </p:txBody>
      </p:sp>
      <p:sp>
        <p:nvSpPr>
          <p:cNvPr id="23" name="Rounded Rectangle 22"/>
          <p:cNvSpPr/>
          <p:nvPr/>
        </p:nvSpPr>
        <p:spPr>
          <a:xfrm>
            <a:off x="7620000" y="3581400"/>
            <a:ext cx="12192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0" action="ppaction://hlinksldjump"/>
              </a:rPr>
              <a:t>300</a:t>
            </a:r>
            <a:endParaRPr lang="en-US" sz="3600" dirty="0"/>
          </a:p>
        </p:txBody>
      </p:sp>
      <p:sp>
        <p:nvSpPr>
          <p:cNvPr id="24" name="Rounded Rectangle 23"/>
          <p:cNvSpPr/>
          <p:nvPr/>
        </p:nvSpPr>
        <p:spPr>
          <a:xfrm>
            <a:off x="7620000" y="4648200"/>
            <a:ext cx="12192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1" action="ppaction://hlinksldjump"/>
              </a:rPr>
              <a:t>400</a:t>
            </a:r>
            <a:endParaRPr lang="en-US" sz="3600" dirty="0"/>
          </a:p>
        </p:txBody>
      </p:sp>
      <p:sp>
        <p:nvSpPr>
          <p:cNvPr id="25" name="Rounded Rectangle 24"/>
          <p:cNvSpPr/>
          <p:nvPr/>
        </p:nvSpPr>
        <p:spPr>
          <a:xfrm>
            <a:off x="3276600" y="2514600"/>
            <a:ext cx="12192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2" action="ppaction://hlinksldjump"/>
              </a:rPr>
              <a:t>200</a:t>
            </a:r>
            <a:endParaRPr lang="en-US" sz="3600" dirty="0"/>
          </a:p>
        </p:txBody>
      </p:sp>
      <p:sp>
        <p:nvSpPr>
          <p:cNvPr id="26" name="Rounded Rectangle 25"/>
          <p:cNvSpPr/>
          <p:nvPr/>
        </p:nvSpPr>
        <p:spPr>
          <a:xfrm>
            <a:off x="1828800" y="1447800"/>
            <a:ext cx="1219200" cy="914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3" action="ppaction://hlinksldjump"/>
              </a:rPr>
              <a:t>100</a:t>
            </a:r>
            <a:endParaRPr lang="en-US" sz="3600" dirty="0" smtClean="0"/>
          </a:p>
        </p:txBody>
      </p:sp>
      <p:sp>
        <p:nvSpPr>
          <p:cNvPr id="27" name="Rounded Rectangle 26"/>
          <p:cNvSpPr/>
          <p:nvPr/>
        </p:nvSpPr>
        <p:spPr>
          <a:xfrm>
            <a:off x="1828800" y="2514600"/>
            <a:ext cx="1219200" cy="914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4" action="ppaction://hlinksldjump"/>
              </a:rPr>
              <a:t>200</a:t>
            </a:r>
            <a:endParaRPr lang="en-US" sz="3600" dirty="0"/>
          </a:p>
        </p:txBody>
      </p:sp>
      <p:sp>
        <p:nvSpPr>
          <p:cNvPr id="28" name="Rounded Rectangle 27"/>
          <p:cNvSpPr/>
          <p:nvPr/>
        </p:nvSpPr>
        <p:spPr>
          <a:xfrm>
            <a:off x="1828800" y="3581400"/>
            <a:ext cx="1219200" cy="9144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5" action="ppaction://hlinksldjump"/>
              </a:rPr>
              <a:t>300</a:t>
            </a:r>
            <a:endParaRPr lang="en-US" sz="3600" dirty="0"/>
          </a:p>
        </p:txBody>
      </p:sp>
      <p:sp>
        <p:nvSpPr>
          <p:cNvPr id="29" name="Rounded Rectangle 28"/>
          <p:cNvSpPr/>
          <p:nvPr/>
        </p:nvSpPr>
        <p:spPr>
          <a:xfrm>
            <a:off x="7620000" y="2514600"/>
            <a:ext cx="12192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6" action="ppaction://hlinksldjump"/>
              </a:rPr>
              <a:t>200</a:t>
            </a:r>
            <a:endParaRPr lang="en-US" sz="3600" dirty="0"/>
          </a:p>
        </p:txBody>
      </p:sp>
      <p:sp>
        <p:nvSpPr>
          <p:cNvPr id="30" name="Rounded Rectangle 29"/>
          <p:cNvSpPr/>
          <p:nvPr/>
        </p:nvSpPr>
        <p:spPr>
          <a:xfrm>
            <a:off x="6172200" y="2514600"/>
            <a:ext cx="1219200" cy="9144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7" action="ppaction://hlinksldjump"/>
              </a:rPr>
              <a:t>200</a:t>
            </a:r>
            <a:endParaRPr lang="en-US" sz="3600" dirty="0"/>
          </a:p>
        </p:txBody>
      </p:sp>
      <p:sp>
        <p:nvSpPr>
          <p:cNvPr id="31" name="Rounded Rectangle 30"/>
          <p:cNvSpPr/>
          <p:nvPr/>
        </p:nvSpPr>
        <p:spPr>
          <a:xfrm>
            <a:off x="4724400" y="2514600"/>
            <a:ext cx="1219200" cy="914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8" action="ppaction://hlinksldjump"/>
              </a:rPr>
              <a:t>200</a:t>
            </a:r>
            <a:endParaRPr lang="en-US" sz="3600" dirty="0"/>
          </a:p>
        </p:txBody>
      </p:sp>
      <p:sp>
        <p:nvSpPr>
          <p:cNvPr id="32" name="Rounded Rectangle 31"/>
          <p:cNvSpPr/>
          <p:nvPr/>
        </p:nvSpPr>
        <p:spPr>
          <a:xfrm>
            <a:off x="7620000" y="1447800"/>
            <a:ext cx="12192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29" action="ppaction://hlinksldjump"/>
              </a:rPr>
              <a:t>100</a:t>
            </a:r>
            <a:endParaRPr lang="en-US" sz="3600" dirty="0" smtClean="0"/>
          </a:p>
        </p:txBody>
      </p:sp>
      <p:sp>
        <p:nvSpPr>
          <p:cNvPr id="33" name="Rounded Rectangle 32"/>
          <p:cNvSpPr/>
          <p:nvPr/>
        </p:nvSpPr>
        <p:spPr>
          <a:xfrm>
            <a:off x="6172200" y="1447800"/>
            <a:ext cx="1219200" cy="9144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30" action="ppaction://hlinksldjump"/>
              </a:rPr>
              <a:t>100</a:t>
            </a:r>
            <a:endParaRPr lang="en-US" sz="3600" dirty="0" smtClean="0"/>
          </a:p>
        </p:txBody>
      </p:sp>
      <p:sp>
        <p:nvSpPr>
          <p:cNvPr id="34" name="Rounded Rectangle 33"/>
          <p:cNvSpPr/>
          <p:nvPr/>
        </p:nvSpPr>
        <p:spPr>
          <a:xfrm>
            <a:off x="4724400" y="1447800"/>
            <a:ext cx="1219200" cy="914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31" action="ppaction://hlinksldjump"/>
              </a:rPr>
              <a:t>100</a:t>
            </a:r>
            <a:endParaRPr lang="en-US" sz="3600" dirty="0" smtClean="0"/>
          </a:p>
        </p:txBody>
      </p:sp>
      <p:sp>
        <p:nvSpPr>
          <p:cNvPr id="35" name="Rounded Rectangle 34"/>
          <p:cNvSpPr/>
          <p:nvPr/>
        </p:nvSpPr>
        <p:spPr>
          <a:xfrm>
            <a:off x="3276600" y="1447800"/>
            <a:ext cx="121920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hlinkClick r:id="rId32" action="ppaction://hlinksldjump"/>
              </a:rPr>
              <a:t>100</a:t>
            </a:r>
            <a:endParaRPr lang="en-US" sz="3600" dirty="0" smtClean="0"/>
          </a:p>
        </p:txBody>
      </p:sp>
      <p:sp>
        <p:nvSpPr>
          <p:cNvPr id="36" name="Rounded Rectangle 35"/>
          <p:cNvSpPr/>
          <p:nvPr/>
        </p:nvSpPr>
        <p:spPr>
          <a:xfrm>
            <a:off x="1752600" y="304800"/>
            <a:ext cx="1295400" cy="9144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Summer Melt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4648200" y="304800"/>
            <a:ext cx="1447800" cy="9144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Paying for College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6172200" y="304800"/>
            <a:ext cx="1295400" cy="9144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FAFSA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7543800" y="304800"/>
            <a:ext cx="1524000" cy="9144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Completion Project</a:t>
            </a:r>
            <a:endParaRPr lang="en-US" dirty="0"/>
          </a:p>
        </p:txBody>
      </p:sp>
      <p:sp>
        <p:nvSpPr>
          <p:cNvPr id="40" name="Rounded Rectangle 39"/>
          <p:cNvSpPr/>
          <p:nvPr/>
        </p:nvSpPr>
        <p:spPr>
          <a:xfrm>
            <a:off x="3200400" y="304800"/>
            <a:ext cx="1371600" cy="9144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College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381000" y="1447800"/>
            <a:ext cx="12192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92D050"/>
                </a:solidFill>
                <a:hlinkClick r:id="rId33" action="ppaction://hlinksldjump"/>
              </a:rPr>
              <a:t>100</a:t>
            </a:r>
            <a:endParaRPr lang="en-US" sz="3600" dirty="0">
              <a:solidFill>
                <a:srgbClr val="92D05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763000" y="0"/>
            <a:ext cx="381000" cy="228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hlinkClick r:id="rId34" action="ppaction://hlinksldjump"/>
              </a:rPr>
              <a:t>EX</a:t>
            </a:r>
            <a:endParaRPr lang="en-US" sz="1100" dirty="0"/>
          </a:p>
        </p:txBody>
      </p:sp>
      <p:sp>
        <p:nvSpPr>
          <p:cNvPr id="2" name="Rounded Rectangle 1"/>
          <p:cNvSpPr/>
          <p:nvPr/>
        </p:nvSpPr>
        <p:spPr>
          <a:xfrm>
            <a:off x="3352800" y="38100"/>
            <a:ext cx="2438400" cy="228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hlinkClick r:id="rId35" action="ppaction://hlinksldjump"/>
              </a:rPr>
              <a:t>Final Jeopardy</a:t>
            </a:r>
            <a:endParaRPr lang="en-US" dirty="0"/>
          </a:p>
        </p:txBody>
      </p:sp>
    </p:spTree>
  </p:cSld>
  <p:clrMapOvr>
    <a:masterClrMapping/>
  </p:clrMapOvr>
  <p:transition advClick="0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7150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</a:rPr>
              <a:t>What is a financial aid award letter and what does it tell you?</a:t>
            </a:r>
            <a:endParaRPr lang="en-US" sz="6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6000" b="1" dirty="0">
              <a:solidFill>
                <a:schemeClr val="accent1">
                  <a:lumMod val="75000"/>
                </a:schemeClr>
              </a:solidFill>
              <a:latin typeface="Californian FB" pitchFamily="18" charset="0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228600" y="2362200"/>
            <a:ext cx="7772400" cy="4191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  <a:hlinkClick r:id="rId2" action="ppaction://hlinksldjump"/>
              </a:rPr>
              <a:t>A notification of the money you have been awarded to attend the college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300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Paying for College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Apart from tuition and fees, what are two other expense you will encounter in college.</a:t>
            </a:r>
          </a:p>
        </p:txBody>
      </p:sp>
      <p:sp>
        <p:nvSpPr>
          <p:cNvPr id="6" name="5-Point Star 5">
            <a:hlinkClick r:id="rId2" action="ppaction://hlinksldjump"/>
          </p:cNvPr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Paying for College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1510683" y="1066800"/>
            <a:ext cx="5741987" cy="5416550"/>
            <a:chOff x="176213" y="3530600"/>
            <a:chExt cx="2617787" cy="3886200"/>
          </a:xfrm>
        </p:grpSpPr>
        <p:sp>
          <p:nvSpPr>
            <p:cNvPr id="8" name="Rectangle 12">
              <a:hlinkClick r:id="rId2" action="ppaction://hlinksldjump"/>
            </p:cNvPr>
            <p:cNvSpPr>
              <a:spLocks/>
            </p:cNvSpPr>
            <p:nvPr/>
          </p:nvSpPr>
          <p:spPr bwMode="auto">
            <a:xfrm>
              <a:off x="177800" y="3530600"/>
              <a:ext cx="2616200" cy="723900"/>
            </a:xfrm>
            <a:prstGeom prst="rect">
              <a:avLst/>
            </a:prstGeom>
            <a:solidFill>
              <a:srgbClr val="43B5D4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13">
              <a:hlinkClick r:id="rId2" action="ppaction://hlinksldjump"/>
            </p:cNvPr>
            <p:cNvSpPr>
              <a:spLocks/>
            </p:cNvSpPr>
            <p:nvPr/>
          </p:nvSpPr>
          <p:spPr bwMode="auto">
            <a:xfrm>
              <a:off x="176213" y="3708400"/>
              <a:ext cx="26177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marL="57150" algn="ctr"/>
              <a:r>
                <a:rPr lang="en-US" sz="2400" dirty="0">
                  <a:solidFill>
                    <a:srgbClr val="FFFFFF"/>
                  </a:solidFill>
                  <a:latin typeface="Tahoma" pitchFamily="1" charset="0"/>
                  <a:cs typeface="Tahoma" pitchFamily="1" charset="0"/>
                  <a:sym typeface="Tahoma" pitchFamily="1" charset="0"/>
                  <a:hlinkClick r:id="rId2" action="ppaction://hlinksldjump"/>
                </a:rPr>
                <a:t>Tuition &amp; Fees</a:t>
              </a:r>
              <a:endParaRPr lang="en-US" sz="2400" dirty="0">
                <a:solidFill>
                  <a:srgbClr val="FFFFFF"/>
                </a:solidFill>
                <a:latin typeface="Tahoma" pitchFamily="1" charset="0"/>
                <a:cs typeface="Tahoma" pitchFamily="1" charset="0"/>
                <a:sym typeface="Tahoma" pitchFamily="1" charset="0"/>
              </a:endParaRPr>
            </a:p>
          </p:txBody>
        </p:sp>
        <p:sp>
          <p:nvSpPr>
            <p:cNvPr id="11" name="Rectangle 14">
              <a:hlinkClick r:id="rId2" action="ppaction://hlinksldjump"/>
            </p:cNvPr>
            <p:cNvSpPr>
              <a:spLocks/>
            </p:cNvSpPr>
            <p:nvPr/>
          </p:nvSpPr>
          <p:spPr bwMode="auto">
            <a:xfrm>
              <a:off x="177800" y="4330700"/>
              <a:ext cx="2616200" cy="723900"/>
            </a:xfrm>
            <a:prstGeom prst="rect">
              <a:avLst/>
            </a:prstGeom>
            <a:solidFill>
              <a:srgbClr val="6BA32B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15">
              <a:hlinkClick r:id="rId2" action="ppaction://hlinksldjump"/>
            </p:cNvPr>
            <p:cNvSpPr>
              <a:spLocks/>
            </p:cNvSpPr>
            <p:nvPr/>
          </p:nvSpPr>
          <p:spPr bwMode="auto">
            <a:xfrm>
              <a:off x="176213" y="4508500"/>
              <a:ext cx="26177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marL="57150" algn="ctr"/>
              <a:r>
                <a:rPr lang="en-US" sz="2400" dirty="0">
                  <a:solidFill>
                    <a:srgbClr val="FFFFFF"/>
                  </a:solidFill>
                  <a:latin typeface="Tahoma" pitchFamily="1" charset="0"/>
                  <a:cs typeface="Tahoma" pitchFamily="1" charset="0"/>
                  <a:sym typeface="Tahoma" pitchFamily="1" charset="0"/>
                  <a:hlinkClick r:id="rId2" action="ppaction://hlinksldjump"/>
                </a:rPr>
                <a:t>Room &amp; Board</a:t>
              </a:r>
              <a:endParaRPr lang="en-US" sz="2400" dirty="0">
                <a:solidFill>
                  <a:srgbClr val="FFFFFF"/>
                </a:solidFill>
                <a:latin typeface="Tahoma" pitchFamily="1" charset="0"/>
                <a:cs typeface="Tahoma" pitchFamily="1" charset="0"/>
                <a:sym typeface="Tahoma" pitchFamily="1" charset="0"/>
              </a:endParaRPr>
            </a:p>
          </p:txBody>
        </p:sp>
        <p:sp>
          <p:nvSpPr>
            <p:cNvPr id="13" name="Rectangle 16">
              <a:hlinkClick r:id="rId2" action="ppaction://hlinksldjump"/>
            </p:cNvPr>
            <p:cNvSpPr>
              <a:spLocks/>
            </p:cNvSpPr>
            <p:nvPr/>
          </p:nvSpPr>
          <p:spPr bwMode="auto">
            <a:xfrm>
              <a:off x="177800" y="5130800"/>
              <a:ext cx="2616200" cy="723900"/>
            </a:xfrm>
            <a:prstGeom prst="rect">
              <a:avLst/>
            </a:prstGeom>
            <a:solidFill>
              <a:srgbClr val="D55323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17">
              <a:hlinkClick r:id="rId2" action="ppaction://hlinksldjump"/>
            </p:cNvPr>
            <p:cNvSpPr>
              <a:spLocks/>
            </p:cNvSpPr>
            <p:nvPr/>
          </p:nvSpPr>
          <p:spPr bwMode="auto">
            <a:xfrm>
              <a:off x="176213" y="5308600"/>
              <a:ext cx="26177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marL="57150" algn="ctr"/>
              <a:r>
                <a:rPr lang="en-US" sz="2400" dirty="0">
                  <a:solidFill>
                    <a:srgbClr val="FFFFFF"/>
                  </a:solidFill>
                  <a:latin typeface="Tahoma" pitchFamily="1" charset="0"/>
                  <a:cs typeface="Tahoma" pitchFamily="1" charset="0"/>
                  <a:sym typeface="Tahoma" pitchFamily="1" charset="0"/>
                  <a:hlinkClick r:id="rId2" action="ppaction://hlinksldjump"/>
                </a:rPr>
                <a:t>Books/Supp</a:t>
              </a:r>
              <a:r>
                <a:rPr lang="en-US" sz="2400" dirty="0">
                  <a:solidFill>
                    <a:srgbClr val="FFFFFF"/>
                  </a:solidFill>
                  <a:latin typeface="Tahoma" pitchFamily="1" charset="0"/>
                  <a:cs typeface="Tahoma" pitchFamily="1" charset="0"/>
                  <a:sym typeface="Tahoma" pitchFamily="1" charset="0"/>
                </a:rPr>
                <a:t>.</a:t>
              </a:r>
            </a:p>
          </p:txBody>
        </p:sp>
        <p:sp>
          <p:nvSpPr>
            <p:cNvPr id="15" name="Rectangle 18">
              <a:hlinkClick r:id="rId2" action="ppaction://hlinksldjump"/>
            </p:cNvPr>
            <p:cNvSpPr>
              <a:spLocks/>
            </p:cNvSpPr>
            <p:nvPr/>
          </p:nvSpPr>
          <p:spPr bwMode="auto">
            <a:xfrm>
              <a:off x="177800" y="5918200"/>
              <a:ext cx="2616200" cy="723900"/>
            </a:xfrm>
            <a:prstGeom prst="rect">
              <a:avLst/>
            </a:prstGeom>
            <a:solidFill>
              <a:srgbClr val="43B5D4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Rectangle 19"/>
            <p:cNvSpPr>
              <a:spLocks/>
            </p:cNvSpPr>
            <p:nvPr/>
          </p:nvSpPr>
          <p:spPr bwMode="auto">
            <a:xfrm>
              <a:off x="176213" y="6096000"/>
              <a:ext cx="26177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marL="57150" algn="ctr"/>
              <a:r>
                <a:rPr lang="en-US" sz="2400" dirty="0">
                  <a:solidFill>
                    <a:srgbClr val="FFFFFF"/>
                  </a:solidFill>
                  <a:latin typeface="Tahoma" pitchFamily="1" charset="0"/>
                  <a:cs typeface="Tahoma" pitchFamily="1" charset="0"/>
                  <a:sym typeface="Tahoma" pitchFamily="1" charset="0"/>
                  <a:hlinkClick r:id="rId2" action="ppaction://hlinksldjump"/>
                </a:rPr>
                <a:t>Personal/Med</a:t>
              </a:r>
              <a:endParaRPr lang="en-US" sz="2400" dirty="0">
                <a:solidFill>
                  <a:srgbClr val="FFFFFF"/>
                </a:solidFill>
                <a:latin typeface="Tahoma" pitchFamily="1" charset="0"/>
                <a:cs typeface="Tahoma" pitchFamily="1" charset="0"/>
                <a:sym typeface="Tahoma" pitchFamily="1" charset="0"/>
              </a:endParaRPr>
            </a:p>
          </p:txBody>
        </p:sp>
        <p:sp>
          <p:nvSpPr>
            <p:cNvPr id="17" name="Rectangle 20">
              <a:hlinkClick r:id="rId2" action="ppaction://hlinksldjump"/>
            </p:cNvPr>
            <p:cNvSpPr>
              <a:spLocks/>
            </p:cNvSpPr>
            <p:nvPr/>
          </p:nvSpPr>
          <p:spPr bwMode="auto">
            <a:xfrm>
              <a:off x="177800" y="6692900"/>
              <a:ext cx="2616200" cy="723900"/>
            </a:xfrm>
            <a:prstGeom prst="rect">
              <a:avLst/>
            </a:prstGeom>
            <a:solidFill>
              <a:srgbClr val="6BA32B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8" name="Rectangle 21"/>
            <p:cNvSpPr>
              <a:spLocks/>
            </p:cNvSpPr>
            <p:nvPr/>
          </p:nvSpPr>
          <p:spPr bwMode="auto">
            <a:xfrm>
              <a:off x="176213" y="6870700"/>
              <a:ext cx="26177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marL="57150" algn="ctr"/>
              <a:r>
                <a:rPr lang="en-US" sz="2400" dirty="0">
                  <a:solidFill>
                    <a:srgbClr val="FFFFFF"/>
                  </a:solidFill>
                  <a:latin typeface="Tahoma" pitchFamily="1" charset="0"/>
                  <a:cs typeface="Tahoma" pitchFamily="1" charset="0"/>
                  <a:sym typeface="Tahoma" pitchFamily="1" charset="0"/>
                  <a:hlinkClick r:id="rId2" action="ppaction://hlinksldjump"/>
                </a:rPr>
                <a:t>Transportation</a:t>
              </a:r>
              <a:endParaRPr lang="en-US" sz="2400" dirty="0">
                <a:solidFill>
                  <a:srgbClr val="FFFFFF"/>
                </a:solidFill>
                <a:latin typeface="Tahoma" pitchFamily="1" charset="0"/>
                <a:cs typeface="Tahoma" pitchFamily="1" charset="0"/>
                <a:sym typeface="Tahoma" pitchFamily="1" charset="0"/>
              </a:endParaRPr>
            </a:p>
          </p:txBody>
        </p:sp>
      </p:grp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71499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Name two budget 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items 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below that you have control 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over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.</a:t>
            </a:r>
          </a:p>
          <a:p>
            <a:pPr lvl="0"/>
            <a:endParaRPr lang="en-US" sz="4800" dirty="0"/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5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Paying for College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675443" y="3352800"/>
            <a:ext cx="6400800" cy="3368199"/>
            <a:chOff x="675443" y="3352800"/>
            <a:chExt cx="6400800" cy="3368199"/>
          </a:xfrm>
        </p:grpSpPr>
        <p:pic>
          <p:nvPicPr>
            <p:cNvPr id="4100" name="Picture 4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443" y="3352800"/>
              <a:ext cx="6400800" cy="3368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1143000" y="6324600"/>
              <a:ext cx="580672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Total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5438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What is the FAFSA meant to do?</a:t>
            </a:r>
          </a:p>
          <a:p>
            <a:pPr>
              <a:buNone/>
            </a:pPr>
            <a:endParaRPr lang="en-US" sz="6000" b="1" dirty="0">
              <a:solidFill>
                <a:schemeClr val="accent1">
                  <a:lumMod val="75000"/>
                </a:schemeClr>
              </a:solidFill>
              <a:latin typeface="Californian FB" pitchFamily="18" charset="0"/>
              <a:cs typeface="Arabic Typesetting" pitchFamily="66" charset="-78"/>
            </a:endParaRPr>
          </a:p>
          <a:p>
            <a:pPr>
              <a:buNone/>
            </a:pPr>
            <a:endParaRPr lang="en-US" sz="6000" b="1" dirty="0" smtClean="0">
              <a:solidFill>
                <a:schemeClr val="accent1">
                  <a:lumMod val="75000"/>
                </a:schemeClr>
              </a:solidFill>
              <a:latin typeface="Californian FB" pitchFamily="18" charset="0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01715" y="4572000"/>
            <a:ext cx="7239000" cy="2057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itchFamily="18" charset="0"/>
              </a:rPr>
              <a:t>Be a rationing tool to ensure Federal and state resources are equitably distributed.</a:t>
            </a:r>
            <a:endParaRPr lang="en-US" sz="36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100</a:t>
            </a:r>
            <a:endParaRPr lang="en-US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FAFSA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77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What is the URL for Colorado’s FAFSA completion website?</a:t>
            </a:r>
            <a:endParaRPr lang="en-US" sz="77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  <a:p>
            <a:pPr>
              <a:buNone/>
            </a:pPr>
            <a:endParaRPr lang="en-US" sz="6000" b="1" dirty="0" smtClean="0">
              <a:solidFill>
                <a:schemeClr val="accent1">
                  <a:lumMod val="75000"/>
                </a:schemeClr>
              </a:solidFill>
              <a:latin typeface="Californian FB" pitchFamily="18" charset="0"/>
            </a:endParaRPr>
          </a:p>
          <a:p>
            <a:pPr>
              <a:buNone/>
            </a:pPr>
            <a:endParaRPr lang="en-US" sz="6000" b="1" dirty="0">
              <a:solidFill>
                <a:schemeClr val="accent1">
                  <a:lumMod val="75000"/>
                </a:schemeClr>
              </a:solidFill>
              <a:latin typeface="Californian FB" pitchFamily="18" charset="0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304800" y="4533089"/>
            <a:ext cx="73914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</a:rPr>
              <a:t>Highered.colorado.gov/</a:t>
            </a:r>
            <a:r>
              <a:rPr lang="en-US" sz="6000" dirty="0" err="1" smtClean="0">
                <a:latin typeface="Californian FB" pitchFamily="18" charset="0"/>
              </a:rPr>
              <a:t>fafsa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200</a:t>
            </a:r>
            <a:endParaRPr lang="en-US" sz="1600" dirty="0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4572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FAFSA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7543800" cy="4419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FAFSA stands for &amp; what are the benefits for districts to participate in completion project?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52400" y="533400"/>
            <a:ext cx="7696200" cy="6019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  <a:hlinkClick r:id="rId2" action="ppaction://hlinksldjump"/>
              </a:rPr>
              <a:t>Free Application for Federal Student Aid</a:t>
            </a:r>
            <a:r>
              <a:rPr lang="en-US" sz="6000" dirty="0" smtClean="0">
                <a:latin typeface="Californian FB" pitchFamily="18" charset="0"/>
              </a:rPr>
              <a:t> – inform PWR measures and most predictive indicator of actual college enrollment. 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300</a:t>
            </a:r>
            <a:endParaRPr lang="en-US" sz="1600" dirty="0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4572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FAFSA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4863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Name 3 FAFSA completion strategies for schools and districts.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52400" y="838200"/>
            <a:ext cx="7772400" cy="563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</a:rPr>
              <a:t>(1) Partner with college to offer FAFSA nights (2) Utilize completion project data (3) Early awareness for families 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FAFSA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9435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What 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is </a:t>
            </a: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Satisfactory Academic Progress (SAP)?</a:t>
            </a:r>
          </a:p>
          <a:p>
            <a:pPr>
              <a:buNone/>
            </a:pPr>
            <a:endParaRPr lang="en-US" sz="6000" b="1" dirty="0">
              <a:solidFill>
                <a:schemeClr val="accent1">
                  <a:lumMod val="75000"/>
                </a:schemeClr>
              </a:solidFill>
              <a:latin typeface="Californian FB" pitchFamily="18" charset="0"/>
              <a:cs typeface="Arabic Typesetting" pitchFamily="66" charset="-78"/>
            </a:endParaRPr>
          </a:p>
          <a:p>
            <a:pPr>
              <a:buNone/>
            </a:pPr>
            <a:endParaRPr lang="en-US" sz="6000" b="1" dirty="0">
              <a:solidFill>
                <a:schemeClr val="accent1">
                  <a:lumMod val="7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22698" y="3124200"/>
            <a:ext cx="8458200" cy="3429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3600" b="1" dirty="0" smtClean="0"/>
              <a:t>Could lose financial aid if you fail to: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3600" b="1" dirty="0" smtClean="0"/>
              <a:t>Maintain at least </a:t>
            </a:r>
            <a:r>
              <a:rPr lang="en-US" sz="3600" b="1" dirty="0"/>
              <a:t>2.0 GPA</a:t>
            </a:r>
            <a:endParaRPr lang="en-US" sz="36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3600" b="1" dirty="0" smtClean="0"/>
              <a:t>Complete at least 75% of your attempted classes</a:t>
            </a:r>
            <a:endParaRPr lang="en-US" sz="3600" dirty="0"/>
          </a:p>
          <a:p>
            <a:pPr marL="571500" lvl="0" indent="-571500">
              <a:buFont typeface="Arial" pitchFamily="34" charset="0"/>
              <a:buChar char="•"/>
            </a:pPr>
            <a:r>
              <a:rPr lang="en-US" sz="3600" b="1" dirty="0" smtClean="0"/>
              <a:t>Exceed 180 total credit hours </a:t>
            </a:r>
            <a:r>
              <a:rPr lang="en-US" sz="3600" b="1" dirty="0"/>
              <a:t>for undergrad</a:t>
            </a:r>
            <a:endParaRPr lang="en-US" sz="3600" dirty="0"/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5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FAFSA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774" y="990600"/>
            <a:ext cx="78486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Who Colorado’s partner in leading the FAFSA Completion Project?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2667000" y="4572000"/>
            <a:ext cx="35052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</a:rPr>
              <a:t>U.S. </a:t>
            </a:r>
            <a:r>
              <a:rPr lang="en-US" sz="6000" dirty="0" err="1" smtClean="0">
                <a:latin typeface="Californian FB" pitchFamily="18" charset="0"/>
              </a:rPr>
              <a:t>Dept</a:t>
            </a:r>
            <a:r>
              <a:rPr lang="en-US" sz="6000" dirty="0" smtClean="0">
                <a:latin typeface="Californian FB" pitchFamily="18" charset="0"/>
              </a:rPr>
              <a:t> of Ed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100</a:t>
            </a:r>
            <a:endParaRPr lang="en-US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Completion project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How many states has Colorado committed to help in the FAFSA project?</a:t>
            </a:r>
            <a:endParaRPr lang="en-US" sz="60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None/>
            </a:pPr>
            <a:endParaRPr lang="en-US" sz="6000" b="1" dirty="0"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838200" y="5472953"/>
            <a:ext cx="6477000" cy="1219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Californian FB" pitchFamily="18" charset="0"/>
              </a:rPr>
              <a:t>24</a:t>
            </a:r>
            <a:endParaRPr lang="en-US" sz="48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200</a:t>
            </a:r>
            <a:endParaRPr lang="en-US" sz="1600" dirty="0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4572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Completion Project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67000" y="5181600"/>
            <a:ext cx="3200400" cy="1219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  <a:hlinkClick r:id="rId2" action="ppaction://hlinksldjump"/>
              </a:rPr>
              <a:t>False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100</a:t>
            </a:r>
            <a:endParaRPr lang="en-US" sz="16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Scholarships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914400"/>
            <a:ext cx="7543800" cy="487679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cs typeface="Arabic Typesetting" pitchFamily="66" charset="-78"/>
              </a:rPr>
              <a:t>Scholarships are earned only on good grades?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Trebuchet MS" pitchFamily="34" charset="0"/>
              <a:cs typeface="Arabic Typesetting" pitchFamily="66" charset="-78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791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What is Colorado’s role in the project?</a:t>
            </a:r>
          </a:p>
          <a:p>
            <a:pPr>
              <a:buNone/>
            </a:pPr>
            <a:endParaRPr lang="en-US" sz="6000" b="1" dirty="0"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762000" y="1981200"/>
            <a:ext cx="7086600" cy="472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 smtClean="0">
              <a:latin typeface="Californian FB" pitchFamily="18" charset="0"/>
            </a:endParaRPr>
          </a:p>
          <a:p>
            <a:pPr algn="ctr"/>
            <a:r>
              <a:rPr lang="en-US" sz="6000" dirty="0" smtClean="0">
                <a:latin typeface="Californian FB" pitchFamily="18" charset="0"/>
              </a:rPr>
              <a:t>(1)Deliver turn key portal (2) Lead PLC (3) Host annual training</a:t>
            </a:r>
          </a:p>
          <a:p>
            <a:pPr algn="ctr"/>
            <a:endParaRPr lang="en-US" sz="6000" dirty="0" smtClean="0">
              <a:latin typeface="Californian FB" pitchFamily="18" charset="0"/>
            </a:endParaRPr>
          </a:p>
          <a:p>
            <a:pPr algn="ctr"/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300</a:t>
            </a:r>
            <a:endParaRPr lang="en-US" sz="1600" dirty="0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4572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Completion Project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7543800" cy="4343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In addition to Colorado, what other states were the first to create a portal?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246434" y="3581400"/>
            <a:ext cx="7543800" cy="2819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Californian FB" pitchFamily="18" charset="0"/>
              </a:rPr>
              <a:t>Illinois &amp; Maine</a:t>
            </a:r>
            <a:endParaRPr lang="en-US" sz="48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4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Completion project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7543800" cy="42672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Why is the FAFSA completion project a big deal for Colorado?</a:t>
            </a:r>
          </a:p>
          <a:p>
            <a:pPr>
              <a:buNone/>
            </a:pPr>
            <a:endParaRPr lang="en-US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533400" y="2514600"/>
            <a:ext cx="7391400" cy="3962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  <a:latin typeface="Californian FB" pitchFamily="18" charset="0"/>
              </a:rPr>
              <a:t>We are leading the nation to replicate a national best practice.</a:t>
            </a:r>
            <a:endParaRPr lang="en-US" sz="6000" dirty="0">
              <a:solidFill>
                <a:schemeClr val="accent1">
                  <a:lumMod val="75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5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Completion project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75438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Learning to save and manage your money can prevent or reduce stress.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2133600" y="5334000"/>
            <a:ext cx="4572000" cy="1219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  <a:hlinkClick r:id="rId2" action="ppaction://hlinksldjump"/>
              </a:rPr>
              <a:t>TRUE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1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Example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54101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What is the history of the national FAFSA completion project? When did the Feds discontinue and why?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533400" y="1143000"/>
            <a:ext cx="7010400" cy="5410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</a:rPr>
              <a:t>December 2014 – ED notified states in early 2014 that the FAFSA project should be a state-led effort. 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???</a:t>
            </a:r>
            <a:endParaRPr lang="en-US" sz="1600" dirty="0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Final Jeopardy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9555319"/>
      </p:ext>
    </p:extLst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87679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</a:rPr>
              <a:t>How much should you pay to apply for financial aid or scholarships?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295400" y="4953000"/>
            <a:ext cx="6553200" cy="1752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itchFamily="18" charset="0"/>
                <a:hlinkClick r:id="rId2" action="ppaction://hlinksldjump"/>
              </a:rPr>
              <a:t>$0- Never Pay!!!!</a:t>
            </a:r>
            <a:endParaRPr lang="en-US" sz="44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200</a:t>
            </a:r>
            <a:endParaRPr lang="en-US" sz="16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Scholarships</a:t>
            </a:r>
            <a:endParaRPr lang="en-US" sz="20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cs typeface="Arabic Typesetting" pitchFamily="66" charset="-78"/>
              </a:rPr>
              <a:t>What is a first generation student?</a:t>
            </a: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76200" y="2590800"/>
            <a:ext cx="8001000" cy="3962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  <a:hlinkClick r:id="rId2" action="ppaction://hlinksldjump"/>
              </a:rPr>
              <a:t>A student whose parents did not complete a bachelor’s degree or higher</a:t>
            </a:r>
            <a:endParaRPr lang="en-US" sz="4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300</a:t>
            </a:r>
            <a:endParaRPr lang="en-US" sz="16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Scholarships</a:t>
            </a:r>
            <a:endParaRPr lang="en-US" sz="20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cs typeface="Arabic Typesetting" pitchFamily="66" charset="-78"/>
              </a:rPr>
              <a:t>Name four places where you can find scholarship information.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83598" y="2133600"/>
            <a:ext cx="8001000" cy="464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857250" indent="-857250" algn="ctr">
              <a:buFont typeface="Arial" pitchFamily="34" charset="0"/>
              <a:buChar char="•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itchFamily="18" charset="0"/>
                <a:hlinkClick r:id="rId2" action="ppaction://hlinksldjump"/>
              </a:rPr>
              <a:t>Counseling Office</a:t>
            </a:r>
          </a:p>
          <a:p>
            <a:pPr marL="857250" indent="-857250" algn="ctr">
              <a:buFont typeface="Arial" pitchFamily="34" charset="0"/>
              <a:buChar char="•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itchFamily="18" charset="0"/>
                <a:hlinkClick r:id="rId2" action="ppaction://hlinksldjump"/>
              </a:rPr>
              <a:t>Local businesses</a:t>
            </a:r>
          </a:p>
          <a:p>
            <a:pPr marL="857250" indent="-857250" algn="ctr">
              <a:buFont typeface="Arial" pitchFamily="34" charset="0"/>
              <a:buChar char="•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itchFamily="18" charset="0"/>
                <a:hlinkClick r:id="rId2" action="ppaction://hlinksldjump"/>
              </a:rPr>
              <a:t>The college you plan to attend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fornian FB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2390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scholarships</a:t>
            </a:r>
            <a:endParaRPr lang="en-US" sz="2000" dirty="0"/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400</a:t>
            </a:r>
            <a:endParaRPr lang="en-US" sz="1600" dirty="0"/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1909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cs typeface="Arabic Typesetting" pitchFamily="66" charset="-78"/>
              </a:rPr>
              <a:t>Name 3 documents you may be asked to submit when applying for a scholarship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76200" y="990600"/>
            <a:ext cx="7848600" cy="5410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685800" indent="-685800" algn="ctr">
              <a:buFont typeface="Arial" pitchFamily="34" charset="0"/>
              <a:buChar char="•"/>
            </a:pPr>
            <a:r>
              <a:rPr lang="en-US" sz="5400" dirty="0" smtClean="0">
                <a:latin typeface="Californian FB" pitchFamily="18" charset="0"/>
                <a:hlinkClick r:id="rId2" action="ppaction://hlinksldjump"/>
              </a:rPr>
              <a:t>Application</a:t>
            </a:r>
          </a:p>
          <a:p>
            <a:pPr marL="685800" indent="-685800" algn="ctr">
              <a:buFont typeface="Arial" pitchFamily="34" charset="0"/>
              <a:buChar char="•"/>
            </a:pPr>
            <a:r>
              <a:rPr lang="en-US" sz="5400" dirty="0" smtClean="0">
                <a:latin typeface="Californian FB" pitchFamily="18" charset="0"/>
                <a:hlinkClick r:id="rId2" action="ppaction://hlinksldjump"/>
              </a:rPr>
              <a:t>Essay</a:t>
            </a:r>
          </a:p>
          <a:p>
            <a:pPr marL="685800" indent="-685800" algn="ctr">
              <a:buFont typeface="Arial" pitchFamily="34" charset="0"/>
              <a:buChar char="•"/>
            </a:pPr>
            <a:r>
              <a:rPr lang="en-US" sz="5400" dirty="0" smtClean="0">
                <a:latin typeface="Californian FB" pitchFamily="18" charset="0"/>
                <a:hlinkClick r:id="rId2" action="ppaction://hlinksldjump"/>
              </a:rPr>
              <a:t>Letter of Recommendation</a:t>
            </a:r>
          </a:p>
          <a:p>
            <a:pPr marL="685800" indent="-685800" algn="ctr">
              <a:buFont typeface="Arial" pitchFamily="34" charset="0"/>
              <a:buChar char="•"/>
            </a:pPr>
            <a:r>
              <a:rPr lang="en-US" sz="5400" dirty="0" smtClean="0">
                <a:latin typeface="Californian FB" pitchFamily="18" charset="0"/>
                <a:hlinkClick r:id="rId2" action="ppaction://hlinksldjump"/>
              </a:rPr>
              <a:t> Resume</a:t>
            </a:r>
          </a:p>
          <a:p>
            <a:pPr marL="685800" indent="-685800" algn="ctr">
              <a:buFont typeface="Arial" pitchFamily="34" charset="0"/>
              <a:buChar char="•"/>
            </a:pPr>
            <a:r>
              <a:rPr lang="en-US" sz="5400" dirty="0" smtClean="0">
                <a:latin typeface="Californian FB" pitchFamily="18" charset="0"/>
                <a:hlinkClick r:id="rId2" action="ppaction://hlinksldjump"/>
              </a:rPr>
              <a:t>Cover Letter</a:t>
            </a:r>
            <a:endParaRPr lang="en-US" sz="5400" dirty="0">
              <a:latin typeface="Californian FB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500</a:t>
            </a:r>
            <a:endParaRPr lang="en-US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-2286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scholarships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What is summer melt?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143000" y="2667000"/>
            <a:ext cx="6096000" cy="3657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Californian FB" pitchFamily="18" charset="0"/>
              </a:rPr>
              <a:t>30% attrition rate between high school and any type of college</a:t>
            </a:r>
            <a:endParaRPr lang="en-US" sz="6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100</a:t>
            </a:r>
            <a:endParaRPr lang="en-US" sz="1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Summer melt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543800" cy="4876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abic Typesetting" pitchFamily="66" charset="-78"/>
              </a:rPr>
              <a:t>Name 3 strategies to reduce summer melt.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+mj-lt"/>
              <a:cs typeface="Arabic Typesetting" pitchFamily="66" charset="-78"/>
            </a:endParaRPr>
          </a:p>
          <a:p>
            <a:pPr>
              <a:buNone/>
            </a:pPr>
            <a:endParaRPr lang="en-US" sz="6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762000" y="1600200"/>
            <a:ext cx="7010400" cy="5029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Californian FB" pitchFamily="18" charset="0"/>
              </a:rPr>
              <a:t>(1) Summer pay for counselors to assist with life event (2) coordinate with pre-collegiate groups (3) admissions app &amp; fin aid complete (4) personal contact with families/students/email/text</a:t>
            </a:r>
            <a:endParaRPr lang="en-US" sz="4000" dirty="0">
              <a:latin typeface="Californian FB" pitchFamily="18" charset="0"/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620000" y="152400"/>
            <a:ext cx="1371600" cy="1066800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2</a:t>
            </a:r>
            <a:r>
              <a:rPr lang="en-US" sz="1600" dirty="0" smtClean="0"/>
              <a:t>00</a:t>
            </a:r>
            <a:endParaRPr lang="en-US" sz="1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-381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Summer melt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4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000000"/>
      </a:hlink>
      <a:folHlink>
        <a:srgbClr val="DDC1E3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2153</TotalTime>
  <Words>874</Words>
  <Application>Microsoft Office PowerPoint</Application>
  <PresentationFormat>On-screen Show (4:3)</PresentationFormat>
  <Paragraphs>189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Opulent</vt:lpstr>
      <vt:lpstr>FAFSA Jeopardy</vt:lpstr>
      <vt:lpstr>PowerPoint Presentation</vt:lpstr>
      <vt:lpstr>Scholarships</vt:lpstr>
      <vt:lpstr>Scholarships</vt:lpstr>
      <vt:lpstr>Scholarships</vt:lpstr>
      <vt:lpstr>scholarships</vt:lpstr>
      <vt:lpstr> </vt:lpstr>
      <vt:lpstr>PowerPoint Presentation</vt:lpstr>
      <vt:lpstr>PowerPoint Presentation</vt:lpstr>
      <vt:lpstr>PowerPoint Presentation</vt:lpstr>
      <vt:lpstr> </vt:lpstr>
      <vt:lpstr> </vt:lpstr>
      <vt:lpstr>College</vt:lpstr>
      <vt:lpstr>PowerPoint Presentation</vt:lpstr>
      <vt:lpstr>PowerPoint Presentation</vt:lpstr>
      <vt:lpstr>college</vt:lpstr>
      <vt:lpstr>college</vt:lpstr>
      <vt:lpstr>Paying for College</vt:lpstr>
      <vt:lpstr>Paying for College</vt:lpstr>
      <vt:lpstr>Paying for College</vt:lpstr>
      <vt:lpstr>Paying for College</vt:lpstr>
      <vt:lpstr>Paying for College</vt:lpstr>
      <vt:lpstr>FAFSA</vt:lpstr>
      <vt:lpstr>PowerPoint Presentation</vt:lpstr>
      <vt:lpstr>PowerPoint Presentation</vt:lpstr>
      <vt:lpstr>FAFSA</vt:lpstr>
      <vt:lpstr>FAFSA</vt:lpstr>
      <vt:lpstr>Completion project</vt:lpstr>
      <vt:lpstr>PowerPoint Presentation</vt:lpstr>
      <vt:lpstr>PowerPoint Presentation</vt:lpstr>
      <vt:lpstr>Completion project</vt:lpstr>
      <vt:lpstr>Completion project</vt:lpstr>
      <vt:lpstr>Example</vt:lpstr>
      <vt:lpstr>Final Jeopardy</vt:lpstr>
    </vt:vector>
  </TitlesOfParts>
  <Company>DHE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kdeanda</dc:creator>
  <cp:lastModifiedBy>Community College of Denver</cp:lastModifiedBy>
  <cp:revision>176</cp:revision>
  <dcterms:created xsi:type="dcterms:W3CDTF">2011-05-03T14:55:24Z</dcterms:created>
  <dcterms:modified xsi:type="dcterms:W3CDTF">2015-01-29T18:59:47Z</dcterms:modified>
</cp:coreProperties>
</file>