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ctiveX/activeX2.xml" ContentType="application/vnd.ms-office.activeX+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19"/>
  </p:notesMasterIdLst>
  <p:handoutMasterIdLst>
    <p:handoutMasterId r:id="rId20"/>
  </p:handoutMasterIdLst>
  <p:sldIdLst>
    <p:sldId id="256" r:id="rId3"/>
    <p:sldId id="257" r:id="rId4"/>
    <p:sldId id="272" r:id="rId5"/>
    <p:sldId id="261" r:id="rId6"/>
    <p:sldId id="262" r:id="rId7"/>
    <p:sldId id="273" r:id="rId8"/>
    <p:sldId id="274" r:id="rId9"/>
    <p:sldId id="263" r:id="rId10"/>
    <p:sldId id="276" r:id="rId11"/>
    <p:sldId id="264" r:id="rId12"/>
    <p:sldId id="267" r:id="rId13"/>
    <p:sldId id="269" r:id="rId14"/>
    <p:sldId id="268" r:id="rId15"/>
    <p:sldId id="275" r:id="rId16"/>
    <p:sldId id="277" r:id="rId17"/>
    <p:sldId id="26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067E"/>
    <a:srgbClr val="E4E6EC"/>
    <a:srgbClr val="E2E4EA"/>
    <a:srgbClr val="E0E2E8"/>
    <a:srgbClr val="DEE0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69" autoAdjust="0"/>
    <p:restoredTop sz="77202" autoAdjust="0"/>
  </p:normalViewPr>
  <p:slideViewPr>
    <p:cSldViewPr snapToGrid="0" showGuides="1">
      <p:cViewPr>
        <p:scale>
          <a:sx n="58" d="100"/>
          <a:sy n="58" d="100"/>
        </p:scale>
        <p:origin x="-926" y="-19"/>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51" d="100"/>
          <a:sy n="51" d="100"/>
        </p:scale>
        <p:origin x="2352"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7B7C49-142E-412C-919C-5ADD7A02942A}" type="doc">
      <dgm:prSet loTypeId="urn:microsoft.com/office/officeart/2005/8/layout/lProcess3" loCatId="process" qsTypeId="urn:microsoft.com/office/officeart/2005/8/quickstyle/3d1" qsCatId="3D" csTypeId="urn:microsoft.com/office/officeart/2005/8/colors/colorful1#1" csCatId="colorful" phldr="1"/>
      <dgm:spPr/>
      <dgm:t>
        <a:bodyPr/>
        <a:lstStyle/>
        <a:p>
          <a:endParaRPr lang="en-US"/>
        </a:p>
      </dgm:t>
    </dgm:pt>
    <dgm:pt modelId="{0279CAE0-34C4-43A7-B3DC-D199AB20DB6A}">
      <dgm:prSet phldrT="[Text]"/>
      <dgm:spPr/>
      <dgm:t>
        <a:bodyPr/>
        <a:lstStyle/>
        <a:p>
          <a:r>
            <a:rPr lang="en-US" b="1" dirty="0" smtClean="0"/>
            <a:t>S</a:t>
          </a:r>
          <a:r>
            <a:rPr lang="en-US" b="0" dirty="0" smtClean="0"/>
            <a:t>pecific Issue</a:t>
          </a:r>
          <a:endParaRPr lang="en-US" b="1" dirty="0"/>
        </a:p>
      </dgm:t>
    </dgm:pt>
    <dgm:pt modelId="{D731CFA9-C665-47FC-A9E7-C3FEE141B1C8}" type="parTrans" cxnId="{DF7686D3-957C-470F-B992-126EBDDF7B1B}">
      <dgm:prSet/>
      <dgm:spPr/>
      <dgm:t>
        <a:bodyPr/>
        <a:lstStyle/>
        <a:p>
          <a:endParaRPr lang="en-US"/>
        </a:p>
      </dgm:t>
    </dgm:pt>
    <dgm:pt modelId="{0B19CE8D-97B1-4B70-87D7-F46DAF530D8C}" type="sibTrans" cxnId="{DF7686D3-957C-470F-B992-126EBDDF7B1B}">
      <dgm:prSet/>
      <dgm:spPr/>
      <dgm:t>
        <a:bodyPr/>
        <a:lstStyle/>
        <a:p>
          <a:endParaRPr lang="en-US"/>
        </a:p>
      </dgm:t>
    </dgm:pt>
    <dgm:pt modelId="{5E8AC4B8-D811-4788-A609-C0BFA5BCE8AC}">
      <dgm:prSet phldrT="[Text]"/>
      <dgm:spPr/>
      <dgm:t>
        <a:bodyPr/>
        <a:lstStyle/>
        <a:p>
          <a:r>
            <a:rPr lang="en-US" dirty="0" smtClean="0"/>
            <a:t>What is the specific issue based on our school’s data?</a:t>
          </a:r>
          <a:endParaRPr lang="en-US" dirty="0"/>
        </a:p>
      </dgm:t>
    </dgm:pt>
    <dgm:pt modelId="{11A57882-99BF-4A32-9406-517CD0C8D820}" type="parTrans" cxnId="{E51C9EEA-2A98-420A-A289-04740F96C816}">
      <dgm:prSet/>
      <dgm:spPr/>
      <dgm:t>
        <a:bodyPr/>
        <a:lstStyle/>
        <a:p>
          <a:endParaRPr lang="en-US"/>
        </a:p>
      </dgm:t>
    </dgm:pt>
    <dgm:pt modelId="{F019AFA9-29E0-472B-AA14-107FC97274EA}" type="sibTrans" cxnId="{E51C9EEA-2A98-420A-A289-04740F96C816}">
      <dgm:prSet/>
      <dgm:spPr/>
      <dgm:t>
        <a:bodyPr/>
        <a:lstStyle/>
        <a:p>
          <a:endParaRPr lang="en-US"/>
        </a:p>
      </dgm:t>
    </dgm:pt>
    <dgm:pt modelId="{F97938A8-DAB7-4CFB-AB77-11E6A49EE937}">
      <dgm:prSet phldrT="[Text]"/>
      <dgm:spPr/>
      <dgm:t>
        <a:bodyPr/>
        <a:lstStyle/>
        <a:p>
          <a:r>
            <a:rPr lang="en-US" b="1" dirty="0" smtClean="0"/>
            <a:t>M</a:t>
          </a:r>
          <a:r>
            <a:rPr lang="en-US" b="0" dirty="0" smtClean="0"/>
            <a:t>easurable</a:t>
          </a:r>
          <a:endParaRPr lang="en-US" b="1" dirty="0"/>
        </a:p>
      </dgm:t>
    </dgm:pt>
    <dgm:pt modelId="{4E7F2D40-F5D8-4D54-AE37-49ABF2991116}" type="parTrans" cxnId="{969949B0-86BB-4322-B3CE-699CE31FDB2B}">
      <dgm:prSet/>
      <dgm:spPr/>
      <dgm:t>
        <a:bodyPr/>
        <a:lstStyle/>
        <a:p>
          <a:endParaRPr lang="en-US"/>
        </a:p>
      </dgm:t>
    </dgm:pt>
    <dgm:pt modelId="{235E469A-EB39-4A86-AF62-F3FC060B6E22}" type="sibTrans" cxnId="{969949B0-86BB-4322-B3CE-699CE31FDB2B}">
      <dgm:prSet/>
      <dgm:spPr/>
      <dgm:t>
        <a:bodyPr/>
        <a:lstStyle/>
        <a:p>
          <a:endParaRPr lang="en-US"/>
        </a:p>
      </dgm:t>
    </dgm:pt>
    <dgm:pt modelId="{2D9742A7-CDE6-499F-B88B-71B0A2778892}">
      <dgm:prSet phldrT="[Text]"/>
      <dgm:spPr/>
      <dgm:t>
        <a:bodyPr/>
        <a:lstStyle/>
        <a:p>
          <a:r>
            <a:rPr lang="en-US" b="1" dirty="0" smtClean="0"/>
            <a:t>A</a:t>
          </a:r>
          <a:r>
            <a:rPr lang="en-US" b="0" dirty="0" smtClean="0"/>
            <a:t>ttainable</a:t>
          </a:r>
        </a:p>
      </dgm:t>
    </dgm:pt>
    <dgm:pt modelId="{D388EEBD-7846-44BD-B653-92F7FB2DA526}" type="parTrans" cxnId="{429EA982-8D7E-451C-829C-D58C1F15ABDC}">
      <dgm:prSet/>
      <dgm:spPr/>
      <dgm:t>
        <a:bodyPr/>
        <a:lstStyle/>
        <a:p>
          <a:endParaRPr lang="en-US"/>
        </a:p>
      </dgm:t>
    </dgm:pt>
    <dgm:pt modelId="{9D2E3F31-4187-4D7C-954F-6D0834A800F9}" type="sibTrans" cxnId="{429EA982-8D7E-451C-829C-D58C1F15ABDC}">
      <dgm:prSet/>
      <dgm:spPr/>
      <dgm:t>
        <a:bodyPr/>
        <a:lstStyle/>
        <a:p>
          <a:endParaRPr lang="en-US"/>
        </a:p>
      </dgm:t>
    </dgm:pt>
    <dgm:pt modelId="{6A06B8FD-E391-43F4-B25F-003D00653BF4}">
      <dgm:prSet phldrT="[Text]"/>
      <dgm:spPr/>
      <dgm:t>
        <a:bodyPr/>
        <a:lstStyle/>
        <a:p>
          <a:r>
            <a:rPr lang="en-US" b="1" dirty="0" smtClean="0"/>
            <a:t>R</a:t>
          </a:r>
          <a:r>
            <a:rPr lang="en-US" b="0" dirty="0" smtClean="0"/>
            <a:t>esults-Oriented</a:t>
          </a:r>
          <a:endParaRPr lang="en-US" b="1" dirty="0" smtClean="0"/>
        </a:p>
      </dgm:t>
    </dgm:pt>
    <dgm:pt modelId="{AE958287-14F6-46C2-8338-4586AEB77BA1}" type="parTrans" cxnId="{A77E6046-BF94-4DFE-9F4D-86C6FE987768}">
      <dgm:prSet/>
      <dgm:spPr/>
      <dgm:t>
        <a:bodyPr/>
        <a:lstStyle/>
        <a:p>
          <a:endParaRPr lang="en-US"/>
        </a:p>
      </dgm:t>
    </dgm:pt>
    <dgm:pt modelId="{3A05D294-4B05-470F-AAE3-1B8AF1437BC7}" type="sibTrans" cxnId="{A77E6046-BF94-4DFE-9F4D-86C6FE987768}">
      <dgm:prSet/>
      <dgm:spPr/>
      <dgm:t>
        <a:bodyPr/>
        <a:lstStyle/>
        <a:p>
          <a:endParaRPr lang="en-US"/>
        </a:p>
      </dgm:t>
    </dgm:pt>
    <dgm:pt modelId="{DF5BC016-5767-45C3-AAA2-FA32681E76DF}">
      <dgm:prSet phldrT="[Text]"/>
      <dgm:spPr/>
      <dgm:t>
        <a:bodyPr/>
        <a:lstStyle/>
        <a:p>
          <a:r>
            <a:rPr lang="en-US" b="1" dirty="0" smtClean="0"/>
            <a:t>T</a:t>
          </a:r>
          <a:r>
            <a:rPr lang="en-US" b="0" dirty="0" smtClean="0"/>
            <a:t>ime Bound</a:t>
          </a:r>
          <a:endParaRPr lang="en-US" b="1" dirty="0" smtClean="0"/>
        </a:p>
      </dgm:t>
    </dgm:pt>
    <dgm:pt modelId="{AA8FD3F2-6287-49C2-B23A-67283D1FEC48}" type="parTrans" cxnId="{F5F90C51-9E7D-4080-AB31-A2EFF199D780}">
      <dgm:prSet/>
      <dgm:spPr/>
      <dgm:t>
        <a:bodyPr/>
        <a:lstStyle/>
        <a:p>
          <a:endParaRPr lang="en-US"/>
        </a:p>
      </dgm:t>
    </dgm:pt>
    <dgm:pt modelId="{1FE11DE4-2983-4584-9274-C3293F7224FC}" type="sibTrans" cxnId="{F5F90C51-9E7D-4080-AB31-A2EFF199D780}">
      <dgm:prSet/>
      <dgm:spPr/>
      <dgm:t>
        <a:bodyPr/>
        <a:lstStyle/>
        <a:p>
          <a:endParaRPr lang="en-US"/>
        </a:p>
      </dgm:t>
    </dgm:pt>
    <dgm:pt modelId="{D9AD46A0-3974-4231-8B1E-99B04D92BAA9}">
      <dgm:prSet phldrT="[Text]"/>
      <dgm:spPr/>
      <dgm:t>
        <a:bodyPr/>
        <a:lstStyle/>
        <a:p>
          <a:r>
            <a:rPr lang="en-US" dirty="0" smtClean="0"/>
            <a:t>When will our goal </a:t>
          </a:r>
          <a:br>
            <a:rPr lang="en-US" dirty="0" smtClean="0"/>
          </a:br>
          <a:r>
            <a:rPr lang="en-US" dirty="0" smtClean="0"/>
            <a:t>be accomplished?</a:t>
          </a:r>
          <a:endParaRPr lang="en-US" dirty="0"/>
        </a:p>
      </dgm:t>
    </dgm:pt>
    <dgm:pt modelId="{07BAF7A1-3F26-4972-8F01-5BEC6A855AB2}" type="sibTrans" cxnId="{936C9390-4CDA-405B-9720-A10EC3987AC2}">
      <dgm:prSet/>
      <dgm:spPr/>
      <dgm:t>
        <a:bodyPr/>
        <a:lstStyle/>
        <a:p>
          <a:endParaRPr lang="en-US"/>
        </a:p>
      </dgm:t>
    </dgm:pt>
    <dgm:pt modelId="{F4FA72AC-0D94-4040-B0FD-1DFEDEC219F8}" type="parTrans" cxnId="{936C9390-4CDA-405B-9720-A10EC3987AC2}">
      <dgm:prSet/>
      <dgm:spPr/>
      <dgm:t>
        <a:bodyPr/>
        <a:lstStyle/>
        <a:p>
          <a:endParaRPr lang="en-US"/>
        </a:p>
      </dgm:t>
    </dgm:pt>
    <dgm:pt modelId="{6B5DADE6-18D0-4449-ABA3-A823843CDC87}">
      <dgm:prSet phldrT="[Text]"/>
      <dgm:spPr/>
      <dgm:t>
        <a:bodyPr/>
        <a:lstStyle/>
        <a:p>
          <a:r>
            <a:rPr lang="en-US" dirty="0" smtClean="0"/>
            <a:t>Is the goal reported in results-oriented data (process, perception and outcome)?</a:t>
          </a:r>
          <a:endParaRPr lang="en-US" dirty="0"/>
        </a:p>
      </dgm:t>
    </dgm:pt>
    <dgm:pt modelId="{BF7FBF3F-E5FC-4B1F-A57F-CD018B5EC7C1}" type="sibTrans" cxnId="{3B29A350-301C-4DF8-AEBF-083CC6DB2D8B}">
      <dgm:prSet/>
      <dgm:spPr/>
      <dgm:t>
        <a:bodyPr/>
        <a:lstStyle/>
        <a:p>
          <a:endParaRPr lang="en-US"/>
        </a:p>
      </dgm:t>
    </dgm:pt>
    <dgm:pt modelId="{0CFAD089-C00B-47D8-8CC1-1C4277543EE2}" type="parTrans" cxnId="{3B29A350-301C-4DF8-AEBF-083CC6DB2D8B}">
      <dgm:prSet/>
      <dgm:spPr/>
      <dgm:t>
        <a:bodyPr/>
        <a:lstStyle/>
        <a:p>
          <a:endParaRPr lang="en-US"/>
        </a:p>
      </dgm:t>
    </dgm:pt>
    <dgm:pt modelId="{C6F84CF4-C703-45E0-8A04-F3A59C25CC63}">
      <dgm:prSet phldrT="[Text]"/>
      <dgm:spPr/>
      <dgm:t>
        <a:bodyPr/>
        <a:lstStyle/>
        <a:p>
          <a:r>
            <a:rPr lang="en-US" dirty="0" smtClean="0"/>
            <a:t>What outcome would stretch us but is still attainable? </a:t>
          </a:r>
          <a:endParaRPr lang="en-US" dirty="0"/>
        </a:p>
      </dgm:t>
    </dgm:pt>
    <dgm:pt modelId="{12E9FB47-44D5-44CC-8F0A-D5EF27AB0143}" type="sibTrans" cxnId="{159DEB2A-783C-4162-ACC8-4E8F047D1BB6}">
      <dgm:prSet/>
      <dgm:spPr/>
      <dgm:t>
        <a:bodyPr/>
        <a:lstStyle/>
        <a:p>
          <a:endParaRPr lang="en-US"/>
        </a:p>
      </dgm:t>
    </dgm:pt>
    <dgm:pt modelId="{25B2A731-A043-4781-9309-FCD4307C9985}" type="parTrans" cxnId="{159DEB2A-783C-4162-ACC8-4E8F047D1BB6}">
      <dgm:prSet/>
      <dgm:spPr/>
      <dgm:t>
        <a:bodyPr/>
        <a:lstStyle/>
        <a:p>
          <a:endParaRPr lang="en-US"/>
        </a:p>
      </dgm:t>
    </dgm:pt>
    <dgm:pt modelId="{6FCA7E45-65D7-4BF0-BDEC-DF21F387B0CF}">
      <dgm:prSet phldrT="[Text]"/>
      <dgm:spPr/>
      <dgm:t>
        <a:bodyPr/>
        <a:lstStyle/>
        <a:p>
          <a:r>
            <a:rPr lang="en-US" dirty="0" smtClean="0"/>
            <a:t>How will we measure </a:t>
          </a:r>
          <a:br>
            <a:rPr lang="en-US" dirty="0" smtClean="0"/>
          </a:br>
          <a:r>
            <a:rPr lang="en-US" dirty="0" smtClean="0"/>
            <a:t>the effectiveness of </a:t>
          </a:r>
          <a:br>
            <a:rPr lang="en-US" dirty="0" smtClean="0"/>
          </a:br>
          <a:r>
            <a:rPr lang="en-US" dirty="0" smtClean="0"/>
            <a:t>our interventions?</a:t>
          </a:r>
          <a:endParaRPr lang="en-US" dirty="0"/>
        </a:p>
      </dgm:t>
    </dgm:pt>
    <dgm:pt modelId="{CC628715-1684-4288-8BB5-977058777CB3}" type="sibTrans" cxnId="{6B40549B-FBE1-4D86-B173-F5FDC1B5B659}">
      <dgm:prSet/>
      <dgm:spPr/>
      <dgm:t>
        <a:bodyPr/>
        <a:lstStyle/>
        <a:p>
          <a:endParaRPr lang="en-US"/>
        </a:p>
      </dgm:t>
    </dgm:pt>
    <dgm:pt modelId="{F0CF59BD-FF2A-4FC2-B487-8CD0E269CA90}" type="parTrans" cxnId="{6B40549B-FBE1-4D86-B173-F5FDC1B5B659}">
      <dgm:prSet/>
      <dgm:spPr/>
      <dgm:t>
        <a:bodyPr/>
        <a:lstStyle/>
        <a:p>
          <a:endParaRPr lang="en-US"/>
        </a:p>
      </dgm:t>
    </dgm:pt>
    <dgm:pt modelId="{8A0D1561-2926-4E98-B94D-693F7BCBE123}" type="pres">
      <dgm:prSet presAssocID="{707B7C49-142E-412C-919C-5ADD7A02942A}" presName="Name0" presStyleCnt="0">
        <dgm:presLayoutVars>
          <dgm:chPref val="3"/>
          <dgm:dir/>
          <dgm:animLvl val="lvl"/>
          <dgm:resizeHandles/>
        </dgm:presLayoutVars>
      </dgm:prSet>
      <dgm:spPr/>
      <dgm:t>
        <a:bodyPr/>
        <a:lstStyle/>
        <a:p>
          <a:endParaRPr lang="en-US"/>
        </a:p>
      </dgm:t>
    </dgm:pt>
    <dgm:pt modelId="{DB668BBB-F970-4BAF-AA67-3148FB18A8E6}" type="pres">
      <dgm:prSet presAssocID="{0279CAE0-34C4-43A7-B3DC-D199AB20DB6A}" presName="horFlow" presStyleCnt="0"/>
      <dgm:spPr/>
    </dgm:pt>
    <dgm:pt modelId="{8DDADAD4-A472-4800-A9C4-DDFA117173E2}" type="pres">
      <dgm:prSet presAssocID="{0279CAE0-34C4-43A7-B3DC-D199AB20DB6A}" presName="bigChev" presStyleLbl="node1" presStyleIdx="0" presStyleCnt="5"/>
      <dgm:spPr/>
      <dgm:t>
        <a:bodyPr/>
        <a:lstStyle/>
        <a:p>
          <a:endParaRPr lang="en-US"/>
        </a:p>
      </dgm:t>
    </dgm:pt>
    <dgm:pt modelId="{7714F576-78D7-4364-837E-920FF6CF70EC}" type="pres">
      <dgm:prSet presAssocID="{11A57882-99BF-4A32-9406-517CD0C8D820}" presName="parTrans" presStyleCnt="0"/>
      <dgm:spPr/>
    </dgm:pt>
    <dgm:pt modelId="{C64B651B-8CF2-48E9-8A84-4FF5088FFAD4}" type="pres">
      <dgm:prSet presAssocID="{5E8AC4B8-D811-4788-A609-C0BFA5BCE8AC}" presName="node" presStyleLbl="alignAccFollowNode1" presStyleIdx="0" presStyleCnt="5" custScaleX="194780">
        <dgm:presLayoutVars>
          <dgm:bulletEnabled val="1"/>
        </dgm:presLayoutVars>
      </dgm:prSet>
      <dgm:spPr/>
      <dgm:t>
        <a:bodyPr/>
        <a:lstStyle/>
        <a:p>
          <a:endParaRPr lang="en-US"/>
        </a:p>
      </dgm:t>
    </dgm:pt>
    <dgm:pt modelId="{20BED8C5-C2A0-4C9F-8548-B7AAB949710D}" type="pres">
      <dgm:prSet presAssocID="{0279CAE0-34C4-43A7-B3DC-D199AB20DB6A}" presName="vSp" presStyleCnt="0"/>
      <dgm:spPr/>
    </dgm:pt>
    <dgm:pt modelId="{2E3B587D-796E-4ED9-98EB-1F85DA0D9C65}" type="pres">
      <dgm:prSet presAssocID="{F97938A8-DAB7-4CFB-AB77-11E6A49EE937}" presName="horFlow" presStyleCnt="0"/>
      <dgm:spPr/>
    </dgm:pt>
    <dgm:pt modelId="{9208BEF0-9BBA-401C-943F-AC21547FA60A}" type="pres">
      <dgm:prSet presAssocID="{F97938A8-DAB7-4CFB-AB77-11E6A49EE937}" presName="bigChev" presStyleLbl="node1" presStyleIdx="1" presStyleCnt="5"/>
      <dgm:spPr/>
      <dgm:t>
        <a:bodyPr/>
        <a:lstStyle/>
        <a:p>
          <a:endParaRPr lang="en-US"/>
        </a:p>
      </dgm:t>
    </dgm:pt>
    <dgm:pt modelId="{6323FBC8-B47B-4D30-B3E5-35C5E1681D35}" type="pres">
      <dgm:prSet presAssocID="{F0CF59BD-FF2A-4FC2-B487-8CD0E269CA90}" presName="parTrans" presStyleCnt="0"/>
      <dgm:spPr/>
    </dgm:pt>
    <dgm:pt modelId="{93711A81-CE0E-4BB3-8D88-092F8053EB9C}" type="pres">
      <dgm:prSet presAssocID="{6FCA7E45-65D7-4BF0-BDEC-DF21F387B0CF}" presName="node" presStyleLbl="alignAccFollowNode1" presStyleIdx="1" presStyleCnt="5" custScaleX="197380">
        <dgm:presLayoutVars>
          <dgm:bulletEnabled val="1"/>
        </dgm:presLayoutVars>
      </dgm:prSet>
      <dgm:spPr/>
      <dgm:t>
        <a:bodyPr/>
        <a:lstStyle/>
        <a:p>
          <a:endParaRPr lang="en-US"/>
        </a:p>
      </dgm:t>
    </dgm:pt>
    <dgm:pt modelId="{1B57C252-1B6E-40A7-A0A8-D1FE70800129}" type="pres">
      <dgm:prSet presAssocID="{F97938A8-DAB7-4CFB-AB77-11E6A49EE937}" presName="vSp" presStyleCnt="0"/>
      <dgm:spPr/>
    </dgm:pt>
    <dgm:pt modelId="{5B718BC6-40E4-4C29-93B0-E82DFF7A9171}" type="pres">
      <dgm:prSet presAssocID="{2D9742A7-CDE6-499F-B88B-71B0A2778892}" presName="horFlow" presStyleCnt="0"/>
      <dgm:spPr/>
    </dgm:pt>
    <dgm:pt modelId="{F6EBD22C-997E-4711-AC6A-3C8A8E07B5E0}" type="pres">
      <dgm:prSet presAssocID="{2D9742A7-CDE6-499F-B88B-71B0A2778892}" presName="bigChev" presStyleLbl="node1" presStyleIdx="2" presStyleCnt="5"/>
      <dgm:spPr/>
      <dgm:t>
        <a:bodyPr/>
        <a:lstStyle/>
        <a:p>
          <a:endParaRPr lang="en-US"/>
        </a:p>
      </dgm:t>
    </dgm:pt>
    <dgm:pt modelId="{1167B56F-BCC4-46B9-A3C9-2E3EE2703E2A}" type="pres">
      <dgm:prSet presAssocID="{25B2A731-A043-4781-9309-FCD4307C9985}" presName="parTrans" presStyleCnt="0"/>
      <dgm:spPr/>
    </dgm:pt>
    <dgm:pt modelId="{A757B159-7ABD-404F-BED2-D461EAA0D6EE}" type="pres">
      <dgm:prSet presAssocID="{C6F84CF4-C703-45E0-8A04-F3A59C25CC63}" presName="node" presStyleLbl="alignAccFollowNode1" presStyleIdx="2" presStyleCnt="5" custScaleX="194780">
        <dgm:presLayoutVars>
          <dgm:bulletEnabled val="1"/>
        </dgm:presLayoutVars>
      </dgm:prSet>
      <dgm:spPr/>
      <dgm:t>
        <a:bodyPr/>
        <a:lstStyle/>
        <a:p>
          <a:endParaRPr lang="en-US"/>
        </a:p>
      </dgm:t>
    </dgm:pt>
    <dgm:pt modelId="{07FE64A5-A3B4-4B41-9703-56DC9F3E9E6A}" type="pres">
      <dgm:prSet presAssocID="{2D9742A7-CDE6-499F-B88B-71B0A2778892}" presName="vSp" presStyleCnt="0"/>
      <dgm:spPr/>
    </dgm:pt>
    <dgm:pt modelId="{DD284AA2-B75B-4034-986C-5DE001ED593B}" type="pres">
      <dgm:prSet presAssocID="{6A06B8FD-E391-43F4-B25F-003D00653BF4}" presName="horFlow" presStyleCnt="0"/>
      <dgm:spPr/>
    </dgm:pt>
    <dgm:pt modelId="{9C1A6357-E166-4E8E-9E6E-8CB69EFDC5C5}" type="pres">
      <dgm:prSet presAssocID="{6A06B8FD-E391-43F4-B25F-003D00653BF4}" presName="bigChev" presStyleLbl="node1" presStyleIdx="3" presStyleCnt="5"/>
      <dgm:spPr/>
      <dgm:t>
        <a:bodyPr/>
        <a:lstStyle/>
        <a:p>
          <a:endParaRPr lang="en-US"/>
        </a:p>
      </dgm:t>
    </dgm:pt>
    <dgm:pt modelId="{5B8AA5F4-75D6-42FA-BF2F-5BE6376ED3F8}" type="pres">
      <dgm:prSet presAssocID="{0CFAD089-C00B-47D8-8CC1-1C4277543EE2}" presName="parTrans" presStyleCnt="0"/>
      <dgm:spPr/>
    </dgm:pt>
    <dgm:pt modelId="{096D91EE-39B7-4B6A-9A17-FBD49C7032B9}" type="pres">
      <dgm:prSet presAssocID="{6B5DADE6-18D0-4449-ABA3-A823843CDC87}" presName="node" presStyleLbl="alignAccFollowNode1" presStyleIdx="3" presStyleCnt="5" custScaleX="197340">
        <dgm:presLayoutVars>
          <dgm:bulletEnabled val="1"/>
        </dgm:presLayoutVars>
      </dgm:prSet>
      <dgm:spPr/>
      <dgm:t>
        <a:bodyPr/>
        <a:lstStyle/>
        <a:p>
          <a:endParaRPr lang="en-US"/>
        </a:p>
      </dgm:t>
    </dgm:pt>
    <dgm:pt modelId="{0EB8592F-F2B7-49FA-9DD9-A0CB05461591}" type="pres">
      <dgm:prSet presAssocID="{6A06B8FD-E391-43F4-B25F-003D00653BF4}" presName="vSp" presStyleCnt="0"/>
      <dgm:spPr/>
    </dgm:pt>
    <dgm:pt modelId="{465A6E29-7AC7-4ECA-A2CE-0A4DAEF76F8B}" type="pres">
      <dgm:prSet presAssocID="{DF5BC016-5767-45C3-AAA2-FA32681E76DF}" presName="horFlow" presStyleCnt="0"/>
      <dgm:spPr/>
    </dgm:pt>
    <dgm:pt modelId="{46475C42-8357-4254-87FB-5004DC6BF8BC}" type="pres">
      <dgm:prSet presAssocID="{DF5BC016-5767-45C3-AAA2-FA32681E76DF}" presName="bigChev" presStyleLbl="node1" presStyleIdx="4" presStyleCnt="5"/>
      <dgm:spPr/>
      <dgm:t>
        <a:bodyPr/>
        <a:lstStyle/>
        <a:p>
          <a:endParaRPr lang="en-US"/>
        </a:p>
      </dgm:t>
    </dgm:pt>
    <dgm:pt modelId="{99430125-8985-484A-A5C9-FC28404EAE0D}" type="pres">
      <dgm:prSet presAssocID="{F4FA72AC-0D94-4040-B0FD-1DFEDEC219F8}" presName="parTrans" presStyleCnt="0"/>
      <dgm:spPr/>
    </dgm:pt>
    <dgm:pt modelId="{58FAE4A0-85D7-45AC-B502-A6B2CE95D175}" type="pres">
      <dgm:prSet presAssocID="{D9AD46A0-3974-4231-8B1E-99B04D92BAA9}" presName="node" presStyleLbl="alignAccFollowNode1" presStyleIdx="4" presStyleCnt="5" custScaleX="200331">
        <dgm:presLayoutVars>
          <dgm:bulletEnabled val="1"/>
        </dgm:presLayoutVars>
      </dgm:prSet>
      <dgm:spPr/>
      <dgm:t>
        <a:bodyPr/>
        <a:lstStyle/>
        <a:p>
          <a:endParaRPr lang="en-US"/>
        </a:p>
      </dgm:t>
    </dgm:pt>
  </dgm:ptLst>
  <dgm:cxnLst>
    <dgm:cxn modelId="{969949B0-86BB-4322-B3CE-699CE31FDB2B}" srcId="{707B7C49-142E-412C-919C-5ADD7A02942A}" destId="{F97938A8-DAB7-4CFB-AB77-11E6A49EE937}" srcOrd="1" destOrd="0" parTransId="{4E7F2D40-F5D8-4D54-AE37-49ABF2991116}" sibTransId="{235E469A-EB39-4A86-AF62-F3FC060B6E22}"/>
    <dgm:cxn modelId="{F74EBAE9-1E7B-4BA7-86F7-1E924EDDF7AD}" type="presOf" srcId="{6A06B8FD-E391-43F4-B25F-003D00653BF4}" destId="{9C1A6357-E166-4E8E-9E6E-8CB69EFDC5C5}" srcOrd="0" destOrd="0" presId="urn:microsoft.com/office/officeart/2005/8/layout/lProcess3"/>
    <dgm:cxn modelId="{E51C9EEA-2A98-420A-A289-04740F96C816}" srcId="{0279CAE0-34C4-43A7-B3DC-D199AB20DB6A}" destId="{5E8AC4B8-D811-4788-A609-C0BFA5BCE8AC}" srcOrd="0" destOrd="0" parTransId="{11A57882-99BF-4A32-9406-517CD0C8D820}" sibTransId="{F019AFA9-29E0-472B-AA14-107FC97274EA}"/>
    <dgm:cxn modelId="{18B61979-0A0E-4BD6-8948-54F1B50BEBFA}" type="presOf" srcId="{F97938A8-DAB7-4CFB-AB77-11E6A49EE937}" destId="{9208BEF0-9BBA-401C-943F-AC21547FA60A}" srcOrd="0" destOrd="0" presId="urn:microsoft.com/office/officeart/2005/8/layout/lProcess3"/>
    <dgm:cxn modelId="{3B29A350-301C-4DF8-AEBF-083CC6DB2D8B}" srcId="{6A06B8FD-E391-43F4-B25F-003D00653BF4}" destId="{6B5DADE6-18D0-4449-ABA3-A823843CDC87}" srcOrd="0" destOrd="0" parTransId="{0CFAD089-C00B-47D8-8CC1-1C4277543EE2}" sibTransId="{BF7FBF3F-E5FC-4B1F-A57F-CD018B5EC7C1}"/>
    <dgm:cxn modelId="{DFDBE379-01B1-4081-9D0B-956C8DC2F5F9}" type="presOf" srcId="{DF5BC016-5767-45C3-AAA2-FA32681E76DF}" destId="{46475C42-8357-4254-87FB-5004DC6BF8BC}" srcOrd="0" destOrd="0" presId="urn:microsoft.com/office/officeart/2005/8/layout/lProcess3"/>
    <dgm:cxn modelId="{DF7686D3-957C-470F-B992-126EBDDF7B1B}" srcId="{707B7C49-142E-412C-919C-5ADD7A02942A}" destId="{0279CAE0-34C4-43A7-B3DC-D199AB20DB6A}" srcOrd="0" destOrd="0" parTransId="{D731CFA9-C665-47FC-A9E7-C3FEE141B1C8}" sibTransId="{0B19CE8D-97B1-4B70-87D7-F46DAF530D8C}"/>
    <dgm:cxn modelId="{936C9390-4CDA-405B-9720-A10EC3987AC2}" srcId="{DF5BC016-5767-45C3-AAA2-FA32681E76DF}" destId="{D9AD46A0-3974-4231-8B1E-99B04D92BAA9}" srcOrd="0" destOrd="0" parTransId="{F4FA72AC-0D94-4040-B0FD-1DFEDEC219F8}" sibTransId="{07BAF7A1-3F26-4972-8F01-5BEC6A855AB2}"/>
    <dgm:cxn modelId="{AE921907-F8A6-4186-AD03-2A4FB138FD2E}" type="presOf" srcId="{C6F84CF4-C703-45E0-8A04-F3A59C25CC63}" destId="{A757B159-7ABD-404F-BED2-D461EAA0D6EE}" srcOrd="0" destOrd="0" presId="urn:microsoft.com/office/officeart/2005/8/layout/lProcess3"/>
    <dgm:cxn modelId="{68D3F4E3-4B24-491A-82A0-C2EF03D2808F}" type="presOf" srcId="{6FCA7E45-65D7-4BF0-BDEC-DF21F387B0CF}" destId="{93711A81-CE0E-4BB3-8D88-092F8053EB9C}" srcOrd="0" destOrd="0" presId="urn:microsoft.com/office/officeart/2005/8/layout/lProcess3"/>
    <dgm:cxn modelId="{3A5EC7EF-11C4-436B-942B-B9B70326A7E9}" type="presOf" srcId="{6B5DADE6-18D0-4449-ABA3-A823843CDC87}" destId="{096D91EE-39B7-4B6A-9A17-FBD49C7032B9}" srcOrd="0" destOrd="0" presId="urn:microsoft.com/office/officeart/2005/8/layout/lProcess3"/>
    <dgm:cxn modelId="{91F157D2-E3C4-4D01-A0BF-46EF0CC72560}" type="presOf" srcId="{5E8AC4B8-D811-4788-A609-C0BFA5BCE8AC}" destId="{C64B651B-8CF2-48E9-8A84-4FF5088FFAD4}" srcOrd="0" destOrd="0" presId="urn:microsoft.com/office/officeart/2005/8/layout/lProcess3"/>
    <dgm:cxn modelId="{49292D33-E1D4-4F52-A0E1-870A5549700D}" type="presOf" srcId="{0279CAE0-34C4-43A7-B3DC-D199AB20DB6A}" destId="{8DDADAD4-A472-4800-A9C4-DDFA117173E2}" srcOrd="0" destOrd="0" presId="urn:microsoft.com/office/officeart/2005/8/layout/lProcess3"/>
    <dgm:cxn modelId="{DF2587FA-31C9-43EA-9812-240A5460342D}" type="presOf" srcId="{D9AD46A0-3974-4231-8B1E-99B04D92BAA9}" destId="{58FAE4A0-85D7-45AC-B502-A6B2CE95D175}" srcOrd="0" destOrd="0" presId="urn:microsoft.com/office/officeart/2005/8/layout/lProcess3"/>
    <dgm:cxn modelId="{429EA982-8D7E-451C-829C-D58C1F15ABDC}" srcId="{707B7C49-142E-412C-919C-5ADD7A02942A}" destId="{2D9742A7-CDE6-499F-B88B-71B0A2778892}" srcOrd="2" destOrd="0" parTransId="{D388EEBD-7846-44BD-B653-92F7FB2DA526}" sibTransId="{9D2E3F31-4187-4D7C-954F-6D0834A800F9}"/>
    <dgm:cxn modelId="{159DEB2A-783C-4162-ACC8-4E8F047D1BB6}" srcId="{2D9742A7-CDE6-499F-B88B-71B0A2778892}" destId="{C6F84CF4-C703-45E0-8A04-F3A59C25CC63}" srcOrd="0" destOrd="0" parTransId="{25B2A731-A043-4781-9309-FCD4307C9985}" sibTransId="{12E9FB47-44D5-44CC-8F0A-D5EF27AB0143}"/>
    <dgm:cxn modelId="{6B40549B-FBE1-4D86-B173-F5FDC1B5B659}" srcId="{F97938A8-DAB7-4CFB-AB77-11E6A49EE937}" destId="{6FCA7E45-65D7-4BF0-BDEC-DF21F387B0CF}" srcOrd="0" destOrd="0" parTransId="{F0CF59BD-FF2A-4FC2-B487-8CD0E269CA90}" sibTransId="{CC628715-1684-4288-8BB5-977058777CB3}"/>
    <dgm:cxn modelId="{76984099-0C0B-4927-A5BA-922D7225446E}" type="presOf" srcId="{2D9742A7-CDE6-499F-B88B-71B0A2778892}" destId="{F6EBD22C-997E-4711-AC6A-3C8A8E07B5E0}" srcOrd="0" destOrd="0" presId="urn:microsoft.com/office/officeart/2005/8/layout/lProcess3"/>
    <dgm:cxn modelId="{EB37DC45-6C28-490A-BB5D-22DD07BC4A15}" type="presOf" srcId="{707B7C49-142E-412C-919C-5ADD7A02942A}" destId="{8A0D1561-2926-4E98-B94D-693F7BCBE123}" srcOrd="0" destOrd="0" presId="urn:microsoft.com/office/officeart/2005/8/layout/lProcess3"/>
    <dgm:cxn modelId="{A77E6046-BF94-4DFE-9F4D-86C6FE987768}" srcId="{707B7C49-142E-412C-919C-5ADD7A02942A}" destId="{6A06B8FD-E391-43F4-B25F-003D00653BF4}" srcOrd="3" destOrd="0" parTransId="{AE958287-14F6-46C2-8338-4586AEB77BA1}" sibTransId="{3A05D294-4B05-470F-AAE3-1B8AF1437BC7}"/>
    <dgm:cxn modelId="{F5F90C51-9E7D-4080-AB31-A2EFF199D780}" srcId="{707B7C49-142E-412C-919C-5ADD7A02942A}" destId="{DF5BC016-5767-45C3-AAA2-FA32681E76DF}" srcOrd="4" destOrd="0" parTransId="{AA8FD3F2-6287-49C2-B23A-67283D1FEC48}" sibTransId="{1FE11DE4-2983-4584-9274-C3293F7224FC}"/>
    <dgm:cxn modelId="{3220A0CA-3C2D-49D0-8B0B-0499DEF93449}" type="presParOf" srcId="{8A0D1561-2926-4E98-B94D-693F7BCBE123}" destId="{DB668BBB-F970-4BAF-AA67-3148FB18A8E6}" srcOrd="0" destOrd="0" presId="urn:microsoft.com/office/officeart/2005/8/layout/lProcess3"/>
    <dgm:cxn modelId="{83A7B3D7-E6DE-452E-874D-AF124D45DAAC}" type="presParOf" srcId="{DB668BBB-F970-4BAF-AA67-3148FB18A8E6}" destId="{8DDADAD4-A472-4800-A9C4-DDFA117173E2}" srcOrd="0" destOrd="0" presId="urn:microsoft.com/office/officeart/2005/8/layout/lProcess3"/>
    <dgm:cxn modelId="{904E6B36-62EB-4B56-A890-0E048190B4B5}" type="presParOf" srcId="{DB668BBB-F970-4BAF-AA67-3148FB18A8E6}" destId="{7714F576-78D7-4364-837E-920FF6CF70EC}" srcOrd="1" destOrd="0" presId="urn:microsoft.com/office/officeart/2005/8/layout/lProcess3"/>
    <dgm:cxn modelId="{D7F6FB0F-4544-4E19-B715-DF54520D9C68}" type="presParOf" srcId="{DB668BBB-F970-4BAF-AA67-3148FB18A8E6}" destId="{C64B651B-8CF2-48E9-8A84-4FF5088FFAD4}" srcOrd="2" destOrd="0" presId="urn:microsoft.com/office/officeart/2005/8/layout/lProcess3"/>
    <dgm:cxn modelId="{C35DE2D7-E49C-457B-8627-D42A2AABE2D7}" type="presParOf" srcId="{8A0D1561-2926-4E98-B94D-693F7BCBE123}" destId="{20BED8C5-C2A0-4C9F-8548-B7AAB949710D}" srcOrd="1" destOrd="0" presId="urn:microsoft.com/office/officeart/2005/8/layout/lProcess3"/>
    <dgm:cxn modelId="{F12CF5C3-B821-4373-B52A-456305E4D4D7}" type="presParOf" srcId="{8A0D1561-2926-4E98-B94D-693F7BCBE123}" destId="{2E3B587D-796E-4ED9-98EB-1F85DA0D9C65}" srcOrd="2" destOrd="0" presId="urn:microsoft.com/office/officeart/2005/8/layout/lProcess3"/>
    <dgm:cxn modelId="{AF58102A-E89B-4C10-8284-351BA3CB015B}" type="presParOf" srcId="{2E3B587D-796E-4ED9-98EB-1F85DA0D9C65}" destId="{9208BEF0-9BBA-401C-943F-AC21547FA60A}" srcOrd="0" destOrd="0" presId="urn:microsoft.com/office/officeart/2005/8/layout/lProcess3"/>
    <dgm:cxn modelId="{52CC37F2-07F1-48ED-B7A3-54E16E9528B8}" type="presParOf" srcId="{2E3B587D-796E-4ED9-98EB-1F85DA0D9C65}" destId="{6323FBC8-B47B-4D30-B3E5-35C5E1681D35}" srcOrd="1" destOrd="0" presId="urn:microsoft.com/office/officeart/2005/8/layout/lProcess3"/>
    <dgm:cxn modelId="{2C73E127-DBDA-4343-921F-BAFB921C4925}" type="presParOf" srcId="{2E3B587D-796E-4ED9-98EB-1F85DA0D9C65}" destId="{93711A81-CE0E-4BB3-8D88-092F8053EB9C}" srcOrd="2" destOrd="0" presId="urn:microsoft.com/office/officeart/2005/8/layout/lProcess3"/>
    <dgm:cxn modelId="{204EF499-B570-4578-A086-0007D0BDA72C}" type="presParOf" srcId="{8A0D1561-2926-4E98-B94D-693F7BCBE123}" destId="{1B57C252-1B6E-40A7-A0A8-D1FE70800129}" srcOrd="3" destOrd="0" presId="urn:microsoft.com/office/officeart/2005/8/layout/lProcess3"/>
    <dgm:cxn modelId="{52172949-2865-4579-A1AD-7817BFD2F423}" type="presParOf" srcId="{8A0D1561-2926-4E98-B94D-693F7BCBE123}" destId="{5B718BC6-40E4-4C29-93B0-E82DFF7A9171}" srcOrd="4" destOrd="0" presId="urn:microsoft.com/office/officeart/2005/8/layout/lProcess3"/>
    <dgm:cxn modelId="{79ADA5CF-C8AB-41B3-8685-743189BF0DB9}" type="presParOf" srcId="{5B718BC6-40E4-4C29-93B0-E82DFF7A9171}" destId="{F6EBD22C-997E-4711-AC6A-3C8A8E07B5E0}" srcOrd="0" destOrd="0" presId="urn:microsoft.com/office/officeart/2005/8/layout/lProcess3"/>
    <dgm:cxn modelId="{87C0DBAA-AC6E-4A0C-B8BA-07ADA4ED98F7}" type="presParOf" srcId="{5B718BC6-40E4-4C29-93B0-E82DFF7A9171}" destId="{1167B56F-BCC4-46B9-A3C9-2E3EE2703E2A}" srcOrd="1" destOrd="0" presId="urn:microsoft.com/office/officeart/2005/8/layout/lProcess3"/>
    <dgm:cxn modelId="{892A7422-C2BB-4D49-BA9A-4297AAC086E1}" type="presParOf" srcId="{5B718BC6-40E4-4C29-93B0-E82DFF7A9171}" destId="{A757B159-7ABD-404F-BED2-D461EAA0D6EE}" srcOrd="2" destOrd="0" presId="urn:microsoft.com/office/officeart/2005/8/layout/lProcess3"/>
    <dgm:cxn modelId="{1EC1C157-FCE4-4F49-9B65-F69D3BDF34AC}" type="presParOf" srcId="{8A0D1561-2926-4E98-B94D-693F7BCBE123}" destId="{07FE64A5-A3B4-4B41-9703-56DC9F3E9E6A}" srcOrd="5" destOrd="0" presId="urn:microsoft.com/office/officeart/2005/8/layout/lProcess3"/>
    <dgm:cxn modelId="{53EC2471-2826-4AD2-B080-529785167981}" type="presParOf" srcId="{8A0D1561-2926-4E98-B94D-693F7BCBE123}" destId="{DD284AA2-B75B-4034-986C-5DE001ED593B}" srcOrd="6" destOrd="0" presId="urn:microsoft.com/office/officeart/2005/8/layout/lProcess3"/>
    <dgm:cxn modelId="{63678862-4603-401A-91A0-173F628A0DB9}" type="presParOf" srcId="{DD284AA2-B75B-4034-986C-5DE001ED593B}" destId="{9C1A6357-E166-4E8E-9E6E-8CB69EFDC5C5}" srcOrd="0" destOrd="0" presId="urn:microsoft.com/office/officeart/2005/8/layout/lProcess3"/>
    <dgm:cxn modelId="{A41696B0-CD9D-4EAD-811F-D7D8750808A1}" type="presParOf" srcId="{DD284AA2-B75B-4034-986C-5DE001ED593B}" destId="{5B8AA5F4-75D6-42FA-BF2F-5BE6376ED3F8}" srcOrd="1" destOrd="0" presId="urn:microsoft.com/office/officeart/2005/8/layout/lProcess3"/>
    <dgm:cxn modelId="{857FC257-B212-460B-B5A1-323747B05829}" type="presParOf" srcId="{DD284AA2-B75B-4034-986C-5DE001ED593B}" destId="{096D91EE-39B7-4B6A-9A17-FBD49C7032B9}" srcOrd="2" destOrd="0" presId="urn:microsoft.com/office/officeart/2005/8/layout/lProcess3"/>
    <dgm:cxn modelId="{F4A81B68-622E-4925-9CEB-E2F8170BBEB6}" type="presParOf" srcId="{8A0D1561-2926-4E98-B94D-693F7BCBE123}" destId="{0EB8592F-F2B7-49FA-9DD9-A0CB05461591}" srcOrd="7" destOrd="0" presId="urn:microsoft.com/office/officeart/2005/8/layout/lProcess3"/>
    <dgm:cxn modelId="{A57EA814-E1C6-4A04-9262-2EC9C7C92805}" type="presParOf" srcId="{8A0D1561-2926-4E98-B94D-693F7BCBE123}" destId="{465A6E29-7AC7-4ECA-A2CE-0A4DAEF76F8B}" srcOrd="8" destOrd="0" presId="urn:microsoft.com/office/officeart/2005/8/layout/lProcess3"/>
    <dgm:cxn modelId="{DBCE8195-7506-4B53-86E9-222C955BA5EE}" type="presParOf" srcId="{465A6E29-7AC7-4ECA-A2CE-0A4DAEF76F8B}" destId="{46475C42-8357-4254-87FB-5004DC6BF8BC}" srcOrd="0" destOrd="0" presId="urn:microsoft.com/office/officeart/2005/8/layout/lProcess3"/>
    <dgm:cxn modelId="{5EF6A964-0286-4CEA-AE84-FCE22CFDA81F}" type="presParOf" srcId="{465A6E29-7AC7-4ECA-A2CE-0A4DAEF76F8B}" destId="{99430125-8985-484A-A5C9-FC28404EAE0D}" srcOrd="1" destOrd="0" presId="urn:microsoft.com/office/officeart/2005/8/layout/lProcess3"/>
    <dgm:cxn modelId="{F6C3B70F-5D0C-43DB-98A5-A6355244F0F0}" type="presParOf" srcId="{465A6E29-7AC7-4ECA-A2CE-0A4DAEF76F8B}" destId="{58FAE4A0-85D7-45AC-B502-A6B2CE95D175}" srcOrd="2" destOrd="0" presId="urn:microsoft.com/office/officeart/2005/8/layout/l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DADAD4-A472-4800-A9C4-DDFA117173E2}">
      <dsp:nvSpPr>
        <dsp:cNvPr id="0" name=""/>
        <dsp:cNvSpPr/>
      </dsp:nvSpPr>
      <dsp:spPr>
        <a:xfrm>
          <a:off x="1816" y="360357"/>
          <a:ext cx="1905418" cy="762167"/>
        </a:xfrm>
        <a:prstGeom prst="chevron">
          <a:avLst/>
        </a:prstGeom>
        <a:gradFill rotWithShape="0">
          <a:gsLst>
            <a:gs pos="0">
              <a:schemeClr val="accent2">
                <a:hueOff val="0"/>
                <a:satOff val="0"/>
                <a:lumOff val="0"/>
                <a:alphaOff val="0"/>
                <a:shade val="100000"/>
                <a:satMod val="137000"/>
              </a:schemeClr>
            </a:gs>
            <a:gs pos="71000">
              <a:schemeClr val="accent2">
                <a:hueOff val="0"/>
                <a:satOff val="0"/>
                <a:lumOff val="0"/>
                <a:alphaOff val="0"/>
                <a:shade val="98000"/>
                <a:satMod val="137000"/>
              </a:schemeClr>
            </a:gs>
            <a:gs pos="100000">
              <a:schemeClr val="accent2">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b="1" kern="1200" dirty="0" smtClean="0"/>
            <a:t>S</a:t>
          </a:r>
          <a:r>
            <a:rPr lang="en-US" sz="1600" b="0" kern="1200" dirty="0" smtClean="0"/>
            <a:t>pecific Issue</a:t>
          </a:r>
          <a:endParaRPr lang="en-US" sz="1600" b="1" kern="1200" dirty="0"/>
        </a:p>
      </dsp:txBody>
      <dsp:txXfrm>
        <a:off x="382900" y="360357"/>
        <a:ext cx="1143251" cy="762167"/>
      </dsp:txXfrm>
    </dsp:sp>
    <dsp:sp modelId="{C64B651B-8CF2-48E9-8A84-4FF5088FFAD4}">
      <dsp:nvSpPr>
        <dsp:cNvPr id="0" name=""/>
        <dsp:cNvSpPr/>
      </dsp:nvSpPr>
      <dsp:spPr>
        <a:xfrm>
          <a:off x="1659530" y="425141"/>
          <a:ext cx="3080440" cy="632598"/>
        </a:xfrm>
        <a:prstGeom prst="chevron">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a:outerShdw blurRad="39000" dist="25400" dir="5400000" rotWithShape="0">
            <a:srgbClr val="000000">
              <a:alpha val="38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lang="en-US" sz="1300" kern="1200" dirty="0" smtClean="0"/>
            <a:t>What is the specific issue based on our school’s data?</a:t>
          </a:r>
          <a:endParaRPr lang="en-US" sz="1300" kern="1200" dirty="0"/>
        </a:p>
      </dsp:txBody>
      <dsp:txXfrm>
        <a:off x="1975829" y="425141"/>
        <a:ext cx="2447842" cy="632598"/>
      </dsp:txXfrm>
    </dsp:sp>
    <dsp:sp modelId="{9208BEF0-9BBA-401C-943F-AC21547FA60A}">
      <dsp:nvSpPr>
        <dsp:cNvPr id="0" name=""/>
        <dsp:cNvSpPr/>
      </dsp:nvSpPr>
      <dsp:spPr>
        <a:xfrm>
          <a:off x="1816" y="1229228"/>
          <a:ext cx="1905418" cy="762167"/>
        </a:xfrm>
        <a:prstGeom prst="chevron">
          <a:avLst/>
        </a:prstGeom>
        <a:gradFill rotWithShape="0">
          <a:gsLst>
            <a:gs pos="0">
              <a:schemeClr val="accent3">
                <a:hueOff val="0"/>
                <a:satOff val="0"/>
                <a:lumOff val="0"/>
                <a:alphaOff val="0"/>
                <a:shade val="100000"/>
                <a:satMod val="137000"/>
              </a:schemeClr>
            </a:gs>
            <a:gs pos="71000">
              <a:schemeClr val="accent3">
                <a:hueOff val="0"/>
                <a:satOff val="0"/>
                <a:lumOff val="0"/>
                <a:alphaOff val="0"/>
                <a:shade val="98000"/>
                <a:satMod val="137000"/>
              </a:schemeClr>
            </a:gs>
            <a:gs pos="100000">
              <a:schemeClr val="accent3">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b="1" kern="1200" dirty="0" smtClean="0"/>
            <a:t>M</a:t>
          </a:r>
          <a:r>
            <a:rPr lang="en-US" sz="1600" b="0" kern="1200" dirty="0" smtClean="0"/>
            <a:t>easurable</a:t>
          </a:r>
          <a:endParaRPr lang="en-US" sz="1600" b="1" kern="1200" dirty="0"/>
        </a:p>
      </dsp:txBody>
      <dsp:txXfrm>
        <a:off x="382900" y="1229228"/>
        <a:ext cx="1143251" cy="762167"/>
      </dsp:txXfrm>
    </dsp:sp>
    <dsp:sp modelId="{93711A81-CE0E-4BB3-8D88-092F8053EB9C}">
      <dsp:nvSpPr>
        <dsp:cNvPr id="0" name=""/>
        <dsp:cNvSpPr/>
      </dsp:nvSpPr>
      <dsp:spPr>
        <a:xfrm>
          <a:off x="1659530" y="1294012"/>
          <a:ext cx="3121559" cy="632598"/>
        </a:xfrm>
        <a:prstGeom prst="chevron">
          <a:avLst/>
        </a:prstGeom>
        <a:solidFill>
          <a:schemeClr val="accent3">
            <a:tint val="40000"/>
            <a:alpha val="90000"/>
            <a:hueOff val="0"/>
            <a:satOff val="0"/>
            <a:lumOff val="0"/>
            <a:alphaOff val="0"/>
          </a:schemeClr>
        </a:solidFill>
        <a:ln w="6350" cap="rnd" cmpd="sng" algn="ctr">
          <a:solidFill>
            <a:schemeClr val="accent3">
              <a:tint val="40000"/>
              <a:alpha val="90000"/>
              <a:hueOff val="0"/>
              <a:satOff val="0"/>
              <a:lumOff val="0"/>
              <a:alphaOff val="0"/>
            </a:schemeClr>
          </a:solidFill>
          <a:prstDash val="solid"/>
        </a:ln>
        <a:effectLst>
          <a:outerShdw blurRad="39000" dist="25400" dir="5400000" rotWithShape="0">
            <a:srgbClr val="000000">
              <a:alpha val="38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lang="en-US" sz="1300" kern="1200" dirty="0" smtClean="0"/>
            <a:t>How will we measure </a:t>
          </a:r>
          <a:br>
            <a:rPr lang="en-US" sz="1300" kern="1200" dirty="0" smtClean="0"/>
          </a:br>
          <a:r>
            <a:rPr lang="en-US" sz="1300" kern="1200" dirty="0" smtClean="0"/>
            <a:t>the effectiveness of </a:t>
          </a:r>
          <a:br>
            <a:rPr lang="en-US" sz="1300" kern="1200" dirty="0" smtClean="0"/>
          </a:br>
          <a:r>
            <a:rPr lang="en-US" sz="1300" kern="1200" dirty="0" smtClean="0"/>
            <a:t>our interventions?</a:t>
          </a:r>
          <a:endParaRPr lang="en-US" sz="1300" kern="1200" dirty="0"/>
        </a:p>
      </dsp:txBody>
      <dsp:txXfrm>
        <a:off x="1975829" y="1294012"/>
        <a:ext cx="2488961" cy="632598"/>
      </dsp:txXfrm>
    </dsp:sp>
    <dsp:sp modelId="{F6EBD22C-997E-4711-AC6A-3C8A8E07B5E0}">
      <dsp:nvSpPr>
        <dsp:cNvPr id="0" name=""/>
        <dsp:cNvSpPr/>
      </dsp:nvSpPr>
      <dsp:spPr>
        <a:xfrm>
          <a:off x="1816" y="2098099"/>
          <a:ext cx="1905418" cy="762167"/>
        </a:xfrm>
        <a:prstGeom prst="chevron">
          <a:avLst/>
        </a:prstGeom>
        <a:gradFill rotWithShape="0">
          <a:gsLst>
            <a:gs pos="0">
              <a:schemeClr val="accent4">
                <a:hueOff val="0"/>
                <a:satOff val="0"/>
                <a:lumOff val="0"/>
                <a:alphaOff val="0"/>
                <a:shade val="100000"/>
                <a:satMod val="137000"/>
              </a:schemeClr>
            </a:gs>
            <a:gs pos="71000">
              <a:schemeClr val="accent4">
                <a:hueOff val="0"/>
                <a:satOff val="0"/>
                <a:lumOff val="0"/>
                <a:alphaOff val="0"/>
                <a:shade val="98000"/>
                <a:satMod val="137000"/>
              </a:schemeClr>
            </a:gs>
            <a:gs pos="100000">
              <a:schemeClr val="accent4">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b="1" kern="1200" dirty="0" smtClean="0"/>
            <a:t>A</a:t>
          </a:r>
          <a:r>
            <a:rPr lang="en-US" sz="1600" b="0" kern="1200" dirty="0" smtClean="0"/>
            <a:t>ttainable</a:t>
          </a:r>
        </a:p>
      </dsp:txBody>
      <dsp:txXfrm>
        <a:off x="382900" y="2098099"/>
        <a:ext cx="1143251" cy="762167"/>
      </dsp:txXfrm>
    </dsp:sp>
    <dsp:sp modelId="{A757B159-7ABD-404F-BED2-D461EAA0D6EE}">
      <dsp:nvSpPr>
        <dsp:cNvPr id="0" name=""/>
        <dsp:cNvSpPr/>
      </dsp:nvSpPr>
      <dsp:spPr>
        <a:xfrm>
          <a:off x="1659530" y="2162883"/>
          <a:ext cx="3080440" cy="632598"/>
        </a:xfrm>
        <a:prstGeom prst="chevron">
          <a:avLst/>
        </a:prstGeom>
        <a:solidFill>
          <a:schemeClr val="accent4">
            <a:tint val="40000"/>
            <a:alpha val="90000"/>
            <a:hueOff val="0"/>
            <a:satOff val="0"/>
            <a:lumOff val="0"/>
            <a:alphaOff val="0"/>
          </a:schemeClr>
        </a:solidFill>
        <a:ln w="6350" cap="rnd" cmpd="sng" algn="ctr">
          <a:solidFill>
            <a:schemeClr val="accent4">
              <a:tint val="40000"/>
              <a:alpha val="90000"/>
              <a:hueOff val="0"/>
              <a:satOff val="0"/>
              <a:lumOff val="0"/>
              <a:alphaOff val="0"/>
            </a:schemeClr>
          </a:solidFill>
          <a:prstDash val="solid"/>
        </a:ln>
        <a:effectLst>
          <a:outerShdw blurRad="39000" dist="25400" dir="5400000" rotWithShape="0">
            <a:srgbClr val="000000">
              <a:alpha val="38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lang="en-US" sz="1300" kern="1200" dirty="0" smtClean="0"/>
            <a:t>What outcome would stretch us but is still attainable? </a:t>
          </a:r>
          <a:endParaRPr lang="en-US" sz="1300" kern="1200" dirty="0"/>
        </a:p>
      </dsp:txBody>
      <dsp:txXfrm>
        <a:off x="1975829" y="2162883"/>
        <a:ext cx="2447842" cy="632598"/>
      </dsp:txXfrm>
    </dsp:sp>
    <dsp:sp modelId="{9C1A6357-E166-4E8E-9E6E-8CB69EFDC5C5}">
      <dsp:nvSpPr>
        <dsp:cNvPr id="0" name=""/>
        <dsp:cNvSpPr/>
      </dsp:nvSpPr>
      <dsp:spPr>
        <a:xfrm>
          <a:off x="1816" y="2966970"/>
          <a:ext cx="1905418" cy="762167"/>
        </a:xfrm>
        <a:prstGeom prst="chevron">
          <a:avLst/>
        </a:prstGeom>
        <a:gradFill rotWithShape="0">
          <a:gsLst>
            <a:gs pos="0">
              <a:schemeClr val="accent5">
                <a:hueOff val="0"/>
                <a:satOff val="0"/>
                <a:lumOff val="0"/>
                <a:alphaOff val="0"/>
                <a:shade val="100000"/>
                <a:satMod val="137000"/>
              </a:schemeClr>
            </a:gs>
            <a:gs pos="71000">
              <a:schemeClr val="accent5">
                <a:hueOff val="0"/>
                <a:satOff val="0"/>
                <a:lumOff val="0"/>
                <a:alphaOff val="0"/>
                <a:shade val="98000"/>
                <a:satMod val="137000"/>
              </a:schemeClr>
            </a:gs>
            <a:gs pos="100000">
              <a:schemeClr val="accent5">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b="1" kern="1200" dirty="0" smtClean="0"/>
            <a:t>R</a:t>
          </a:r>
          <a:r>
            <a:rPr lang="en-US" sz="1600" b="0" kern="1200" dirty="0" smtClean="0"/>
            <a:t>esults-Oriented</a:t>
          </a:r>
          <a:endParaRPr lang="en-US" sz="1600" b="1" kern="1200" dirty="0" smtClean="0"/>
        </a:p>
      </dsp:txBody>
      <dsp:txXfrm>
        <a:off x="382900" y="2966970"/>
        <a:ext cx="1143251" cy="762167"/>
      </dsp:txXfrm>
    </dsp:sp>
    <dsp:sp modelId="{096D91EE-39B7-4B6A-9A17-FBD49C7032B9}">
      <dsp:nvSpPr>
        <dsp:cNvPr id="0" name=""/>
        <dsp:cNvSpPr/>
      </dsp:nvSpPr>
      <dsp:spPr>
        <a:xfrm>
          <a:off x="1659530" y="3031754"/>
          <a:ext cx="3120927" cy="632598"/>
        </a:xfrm>
        <a:prstGeom prst="chevron">
          <a:avLst/>
        </a:prstGeom>
        <a:solidFill>
          <a:schemeClr val="accent5">
            <a:tint val="40000"/>
            <a:alpha val="90000"/>
            <a:hueOff val="0"/>
            <a:satOff val="0"/>
            <a:lumOff val="0"/>
            <a:alphaOff val="0"/>
          </a:schemeClr>
        </a:solidFill>
        <a:ln w="6350" cap="rnd" cmpd="sng" algn="ctr">
          <a:solidFill>
            <a:schemeClr val="accent5">
              <a:tint val="40000"/>
              <a:alpha val="90000"/>
              <a:hueOff val="0"/>
              <a:satOff val="0"/>
              <a:lumOff val="0"/>
              <a:alphaOff val="0"/>
            </a:schemeClr>
          </a:solidFill>
          <a:prstDash val="solid"/>
        </a:ln>
        <a:effectLst>
          <a:outerShdw blurRad="39000" dist="25400" dir="5400000" rotWithShape="0">
            <a:srgbClr val="000000">
              <a:alpha val="38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lang="en-US" sz="1300" kern="1200" dirty="0" smtClean="0"/>
            <a:t>Is the goal reported in results-oriented data (process, perception and outcome)?</a:t>
          </a:r>
          <a:endParaRPr lang="en-US" sz="1300" kern="1200" dirty="0"/>
        </a:p>
      </dsp:txBody>
      <dsp:txXfrm>
        <a:off x="1975829" y="3031754"/>
        <a:ext cx="2488329" cy="632598"/>
      </dsp:txXfrm>
    </dsp:sp>
    <dsp:sp modelId="{46475C42-8357-4254-87FB-5004DC6BF8BC}">
      <dsp:nvSpPr>
        <dsp:cNvPr id="0" name=""/>
        <dsp:cNvSpPr/>
      </dsp:nvSpPr>
      <dsp:spPr>
        <a:xfrm>
          <a:off x="1816" y="3835841"/>
          <a:ext cx="1905418" cy="762167"/>
        </a:xfrm>
        <a:prstGeom prst="chevron">
          <a:avLst/>
        </a:prstGeom>
        <a:gradFill rotWithShape="0">
          <a:gsLst>
            <a:gs pos="0">
              <a:schemeClr val="accent6">
                <a:hueOff val="0"/>
                <a:satOff val="0"/>
                <a:lumOff val="0"/>
                <a:alphaOff val="0"/>
                <a:shade val="100000"/>
                <a:satMod val="137000"/>
              </a:schemeClr>
            </a:gs>
            <a:gs pos="71000">
              <a:schemeClr val="accent6">
                <a:hueOff val="0"/>
                <a:satOff val="0"/>
                <a:lumOff val="0"/>
                <a:alphaOff val="0"/>
                <a:shade val="98000"/>
                <a:satMod val="137000"/>
              </a:schemeClr>
            </a:gs>
            <a:gs pos="100000">
              <a:schemeClr val="accent6">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n-US" sz="1600" b="1" kern="1200" dirty="0" smtClean="0"/>
            <a:t>T</a:t>
          </a:r>
          <a:r>
            <a:rPr lang="en-US" sz="1600" b="0" kern="1200" dirty="0" smtClean="0"/>
            <a:t>ime Bound</a:t>
          </a:r>
          <a:endParaRPr lang="en-US" sz="1600" b="1" kern="1200" dirty="0" smtClean="0"/>
        </a:p>
      </dsp:txBody>
      <dsp:txXfrm>
        <a:off x="382900" y="3835841"/>
        <a:ext cx="1143251" cy="762167"/>
      </dsp:txXfrm>
    </dsp:sp>
    <dsp:sp modelId="{58FAE4A0-85D7-45AC-B502-A6B2CE95D175}">
      <dsp:nvSpPr>
        <dsp:cNvPr id="0" name=""/>
        <dsp:cNvSpPr/>
      </dsp:nvSpPr>
      <dsp:spPr>
        <a:xfrm>
          <a:off x="1659530" y="3900625"/>
          <a:ext cx="3168229" cy="632598"/>
        </a:xfrm>
        <a:prstGeom prst="chevron">
          <a:avLst/>
        </a:prstGeom>
        <a:solidFill>
          <a:schemeClr val="accent6">
            <a:tint val="40000"/>
            <a:alpha val="90000"/>
            <a:hueOff val="0"/>
            <a:satOff val="0"/>
            <a:lumOff val="0"/>
            <a:alphaOff val="0"/>
          </a:schemeClr>
        </a:solidFill>
        <a:ln w="6350" cap="rnd" cmpd="sng" algn="ctr">
          <a:solidFill>
            <a:schemeClr val="accent6">
              <a:tint val="40000"/>
              <a:alpha val="90000"/>
              <a:hueOff val="0"/>
              <a:satOff val="0"/>
              <a:lumOff val="0"/>
              <a:alphaOff val="0"/>
            </a:schemeClr>
          </a:solidFill>
          <a:prstDash val="solid"/>
        </a:ln>
        <a:effectLst>
          <a:outerShdw blurRad="39000" dist="25400" dir="5400000" rotWithShape="0">
            <a:srgbClr val="000000">
              <a:alpha val="38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6510" tIns="8255" rIns="0" bIns="8255" numCol="1" spcCol="1270" anchor="ctr" anchorCtr="0">
          <a:noAutofit/>
        </a:bodyPr>
        <a:lstStyle/>
        <a:p>
          <a:pPr lvl="0" algn="ctr" defTabSz="577850">
            <a:lnSpc>
              <a:spcPct val="90000"/>
            </a:lnSpc>
            <a:spcBef>
              <a:spcPct val="0"/>
            </a:spcBef>
            <a:spcAft>
              <a:spcPct val="35000"/>
            </a:spcAft>
          </a:pPr>
          <a:r>
            <a:rPr lang="en-US" sz="1300" kern="1200" dirty="0" smtClean="0"/>
            <a:t>When will our goal </a:t>
          </a:r>
          <a:br>
            <a:rPr lang="en-US" sz="1300" kern="1200" dirty="0" smtClean="0"/>
          </a:br>
          <a:r>
            <a:rPr lang="en-US" sz="1300" kern="1200" dirty="0" smtClean="0"/>
            <a:t>be accomplished?</a:t>
          </a:r>
          <a:endParaRPr lang="en-US" sz="1300" kern="1200" dirty="0"/>
        </a:p>
      </dsp:txBody>
      <dsp:txXfrm>
        <a:off x="1975829" y="3900625"/>
        <a:ext cx="2535631" cy="63259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EAAF3-9831-450B-8D59-2C09DB96C8FC}" type="datetimeFigureOut">
              <a:rPr lang="en-US"/>
              <a:pPr/>
              <a:t>1/6/2014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834459-7356-44BF-850D-8B30C4FB3B6B}" type="slidenum">
              <a:rPr/>
              <a:pPr/>
              <a:t>‹#›</a:t>
            </a:fld>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0CD79-FC16-4410-AB61-17F26E6D3BC8}" type="datetimeFigureOut">
              <a:rPr lang="en-US"/>
              <a:pPr/>
              <a:t>1/6/2014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37BE-C303-496D-B5CD-85F2937540FC}" type="slidenum">
              <a:rPr/>
              <a:pPr/>
              <a:t>‹#›</a:t>
            </a:fld>
            <a:endParaRPr/>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fifth module in a series of six. </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Demmitt</a:t>
            </a:r>
            <a:r>
              <a:rPr lang="en-US" dirty="0" smtClean="0"/>
              <a:t>, Carey,</a:t>
            </a:r>
            <a:r>
              <a:rPr lang="en-US" baseline="0" dirty="0" smtClean="0"/>
              <a:t> and Hatch in their 2007 book, </a:t>
            </a:r>
            <a:r>
              <a:rPr lang="en-US" i="1" baseline="0" dirty="0" smtClean="0"/>
              <a:t>Evidence-Based School Counseling: Making a Difference with Data-Driven Decisions,</a:t>
            </a:r>
            <a:r>
              <a:rPr lang="en-US" i="0" baseline="0" dirty="0" smtClean="0"/>
              <a:t> addresses the need for thoughtful selection of interventions to address the root of the issues and meet SMART goals. First, interventions should be research-based and feasible. There are several different resources for identifying these interventions but perhaps one of the most comprehensive is the Center for School Counseling Outcome Research and Evaluation housed at the University of Massachusetts in Amherst. Research has indicated that the most effective interventions are those that are school-wide, family-based, and classroom delivered. Furthermore career interventions are most effective when infused into the broader school curriculum. Small group and individual interventions are more appropriate for students with deeper personal/social issues or those that need more intensive short-term support.</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it is time to turn those data-based</a:t>
            </a:r>
            <a:r>
              <a:rPr lang="en-US" baseline="0" dirty="0" smtClean="0"/>
              <a:t> interventions into action plans!</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Several different</a:t>
            </a:r>
            <a:r>
              <a:rPr lang="en-US" baseline="0" dirty="0" smtClean="0"/>
              <a:t> action plan templates exist to guide you and your team in developing appropriate implementation strategies. The form offered through this slide is slightly modified from the Alachua Public School District in Gainesville, FL and offers a versatile format for articulating a data-driven action plan. The blank version of this form is hyperlinked to the slide title for easy access. This Comprehensive Action Plan is one of the deliverables.</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ASCA also offers several</a:t>
            </a:r>
            <a:r>
              <a:rPr lang="en-US" baseline="0" dirty="0" smtClean="0"/>
              <a:t> action plan templates through their National Model publications. The linked files were downloaded from the electronic resources offered by ASCA for purchase. If you have purchased the ASCA National Model book, then you are free to use them. If you have not purchased the book, you are encouraged to do so. These action plans are also part of the deliverables for this module. Although the video on this slide is set in a classroom context it might help you to understand better the backward design process involved in group development of your action plans.</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In this module you learned about how SMART goals and action plans fit into the ASCA National Model. You also learned that having a strong team to generate goals and identify research-based interventions is critical to meeting needs identified through needs assessment and environmental scans data. Lastly, you saw action plans in action and are now ready to move on to the last module in this training series and tie everything together.</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last module you</a:t>
            </a:r>
            <a:r>
              <a:rPr lang="en-US" baseline="0" dirty="0" smtClean="0"/>
              <a:t> learned how to analyze and prioritize data resulting from your needs assessment and your environmental scan. In this module you will learn how to put that information into action through articulation of SMART Goals and the subsequent development of action plans.</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Essentially goal development is an extension</a:t>
            </a:r>
            <a:r>
              <a:rPr lang="en-US" baseline="0" dirty="0" smtClean="0"/>
              <a:t> of the needs assessment and environmental scan processes. In this way it still resides within the Management Component of the National Model. Similarly action plans, before they are implemented constitute management activity. When the plans are put into action within the school counseling program, then you are working within the Delivery Component. As data is collected during and after implementation and shared with key stakeholders, the Accountability Component is then the focus. That aspect will be covered in the next and last of the modules in this series.</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SMART</a:t>
            </a:r>
            <a:r>
              <a:rPr lang="en-US" baseline="0" dirty="0" smtClean="0"/>
              <a:t> Goals are a standard in the field of education and are endorsed by the ASCA National Model.</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Before beginning to work on developing goals from your identified needs and gaps, you will need to</a:t>
            </a:r>
            <a:r>
              <a:rPr lang="en-US" baseline="0" dirty="0" smtClean="0"/>
              <a:t> gather your team. Many of the team members may be those who have already been working with you throughout the process like your advisory council, but not necessarily. As mentioned in the earlier module on needs assessments, your team should be comprised of a variety of stakeholders with varying talents. Once you have selected your team and have received the initial commitment from each of them, you should take the time to formally train them about the goal-setting and program planning process. Clearly explain to them that this process is grounded in the data that emerged from you needs assessment and environmental scan that were in turn based upon several guiding questions. Remember to use the group facilitation skills that you were taught in your graduate program to ensure that all members of the team feel honored and heard. Finally, by articulating to team members that they are key players and have ownership of the outcomes, you will bolster team member buy-in.</a:t>
            </a:r>
          </a:p>
        </p:txBody>
      </p:sp>
      <p:sp>
        <p:nvSpPr>
          <p:cNvPr id="4" name="Slide Number Placeholder 3"/>
          <p:cNvSpPr>
            <a:spLocks noGrp="1"/>
          </p:cNvSpPr>
          <p:nvPr>
            <p:ph type="sldNum" sz="quarter" idx="10"/>
          </p:nvPr>
        </p:nvSpPr>
        <p:spPr/>
        <p:txBody>
          <a:bodyPr/>
          <a:lstStyle/>
          <a:p>
            <a:fld id="{0A3C37BE-C303-496D-B5CD-85F2937540FC}"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acronym for SMART goal development</a:t>
            </a:r>
            <a:r>
              <a:rPr lang="en-US" baseline="0" dirty="0" smtClean="0"/>
              <a:t> within the ASCA National Model is a bit different than the commonly distributed acronym. ASCA describes a SMART goal as one that addresses a specific issue as identified through your data, is measureable, is attainable, is reported in results-oriented data, and is time bound. This rendition of the SMART goal acronym is consistent with the goal terminology used in educational reform and leadership. The embedded video offers a nice explanation of SMART goal development through relevant examples. The heading of this slide is hyperlinked to a SMART Goal Worksheet offered through ASCA. You should complete at least one of these goal worksheets for each of the guiding questions you developed earlier. The SMART Goal Worksheet is one of the deliverables in this module.</a:t>
            </a:r>
          </a:p>
          <a:p>
            <a:endParaRPr lang="en-US" baseline="0" dirty="0" smtClean="0"/>
          </a:p>
          <a:p>
            <a:r>
              <a:rPr lang="en-US" i="1" baseline="0" dirty="0" smtClean="0"/>
              <a:t>Have you ever been involved in SMART goal development in the past? What have you learned about the process from that experience?</a:t>
            </a:r>
            <a:endParaRPr lang="en-US" i="1"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are now ready to use your needs</a:t>
            </a:r>
            <a:r>
              <a:rPr lang="en-US" baseline="0" dirty="0" smtClean="0"/>
              <a:t> assessment and environmental scan data along with your SMART goals to identify appropriate interventions.</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needs</a:t>
            </a:r>
            <a:r>
              <a:rPr lang="en-US" baseline="0" dirty="0" smtClean="0"/>
              <a:t> analysis worksheet and the Factor Analysis Summary Report offer insight into the most pertinent or urgent needs and gaps in services, but they do not indicate why those gaps are there. You have created SMART goals based upon what the ideal would be if the needs and gaps were resolved but you can’t move forward and design strategies for meeting those goals until you fully understand the root of the issues. If you move too quickly and start choosing interventions and developing action plans without identifying the root causes you may have short term success with your goal, but eventually the issue will return. One way to get to the root of the issue is to employ the “6 Why” method. This method involves asking why 6 times in response to the first answer one provides to the question as an issue. The colored text in the box was taken from “A Guide to Comprehensive Needs Assessments” and demonstrates how this process works.</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again is the graphic of the environmental</a:t>
            </a:r>
            <a:r>
              <a:rPr lang="en-US" baseline="0" dirty="0" smtClean="0"/>
              <a:t> scanning process. As you can see, this module addresses the Outputs and Strategy areas of </a:t>
            </a:r>
            <a:r>
              <a:rPr lang="en-US" baseline="0" smtClean="0"/>
              <a:t>the graphic.</a:t>
            </a: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a:t>Click to edit Master title style</a:t>
            </a: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a:t>Click to edit Master subtitle style</a:t>
            </a:r>
          </a:p>
        </p:txBody>
      </p:sp>
      <p:sp>
        <p:nvSpPr>
          <p:cNvPr id="4" name="Date Placeholder 3"/>
          <p:cNvSpPr>
            <a:spLocks noGrp="1"/>
          </p:cNvSpPr>
          <p:nvPr>
            <p:ph type="dt" sz="half" idx="10"/>
          </p:nvPr>
        </p:nvSpPr>
        <p:spPr/>
        <p:txBody>
          <a:bodyPr/>
          <a:lstStyle/>
          <a:p>
            <a:fld id="{402B9795-92DC-40DC-A1CA-9A4B349D7824}" type="datetimeFigureOut">
              <a:rPr lang="en-US"/>
              <a:pPr/>
              <a:t>1/6/2014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pPr/>
              <a:t>‹#›</a:t>
            </a:fld>
            <a:endParaRPr/>
          </a:p>
        </p:txBody>
      </p:sp>
      <p:pic>
        <p:nvPicPr>
          <p:cNvPr id="11" name="Picture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a:t>Click to edit Master title style</a:t>
            </a:r>
          </a:p>
        </p:txBody>
      </p:sp>
      <p:sp>
        <p:nvSpPr>
          <p:cNvPr id="3" name="Picture Placeholder 2"/>
          <p:cNvSpPr>
            <a:spLocks noGrp="1"/>
          </p:cNvSpPr>
          <p:nvPr>
            <p:ph type="pic" idx="1"/>
          </p:nvPr>
        </p:nvSpPr>
        <p:spPr>
          <a:xfrm>
            <a:off x="4654671" y="1600199"/>
            <a:ext cx="6430912" cy="4572001"/>
          </a:xfrm>
        </p:spPr>
        <p:txBody>
          <a:bodyPr tIns="118872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p:cNvSpPr>
            <a:spLocks noGrp="1"/>
          </p:cNvSpPr>
          <p:nvPr>
            <p:ph type="body" sz="half" idx="2"/>
          </p:nvPr>
        </p:nvSpPr>
        <p:spPr>
          <a:xfrm>
            <a:off x="1104900" y="1600200"/>
            <a:ext cx="3396996"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a:t>Click to edit Master text styles</a:t>
            </a:r>
          </a:p>
        </p:txBody>
      </p:sp>
      <p:sp>
        <p:nvSpPr>
          <p:cNvPr id="5" name="Date Placeholder 4"/>
          <p:cNvSpPr>
            <a:spLocks noGrp="1"/>
          </p:cNvSpPr>
          <p:nvPr>
            <p:ph type="dt" sz="half" idx="10"/>
          </p:nvPr>
        </p:nvSpPr>
        <p:spPr/>
        <p:txBody>
          <a:bodyPr/>
          <a:lstStyle/>
          <a:p>
            <a:fld id="{402B9795-92DC-40DC-A1CA-9A4B349D7824}" type="datetimeFigureOut">
              <a:rPr lang="en-US"/>
              <a:pPr/>
              <a:t>1/6/2014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Vertical Text Placeholder 2"/>
          <p:cNvSpPr>
            <a:spLocks noGrp="1"/>
          </p:cNvSpPr>
          <p:nvPr>
            <p:ph type="body" orient="vert" idx="1"/>
          </p:nvPr>
        </p:nvSpPr>
        <p:spPr/>
        <p:txBody>
          <a:bodyPr vert="eaVert"/>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p>
            <a:fld id="{402B9795-92DC-40DC-A1CA-9A4B349D7824}" type="datetimeFigureOut">
              <a:rPr lang="en-US"/>
              <a:pPr/>
              <a:t>1/6/2014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65125"/>
            <a:ext cx="1714500" cy="5811838"/>
          </a:xfrm>
        </p:spPr>
        <p:txBody>
          <a:bodyPr vert="eaVert"/>
          <a:lstStyle/>
          <a:p>
            <a:r>
              <a:rPr/>
              <a:t>Click to edit Master title style</a:t>
            </a:r>
          </a:p>
        </p:txBody>
      </p:sp>
      <p:sp>
        <p:nvSpPr>
          <p:cNvPr id="3" name="Vertical Text Placeholder 2"/>
          <p:cNvSpPr>
            <a:spLocks noGrp="1"/>
          </p:cNvSpPr>
          <p:nvPr>
            <p:ph type="body" orient="vert" idx="1"/>
          </p:nvPr>
        </p:nvSpPr>
        <p:spPr>
          <a:xfrm>
            <a:off x="1104900" y="365125"/>
            <a:ext cx="8098896" cy="5811838"/>
          </a:xfrm>
        </p:spPr>
        <p:txBody>
          <a:bodyPr vert="eaVert"/>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p>
            <a:fld id="{402B9795-92DC-40DC-A1CA-9A4B349D7824}" type="datetimeFigureOut">
              <a:rPr lang="en-US"/>
              <a:pPr/>
              <a:t>1/6/2014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pPr/>
              <a:t>‹#›</a:t>
            </a:fld>
            <a:endParaRPr/>
          </a:p>
        </p:txBody>
      </p:sp>
      <p:grpSp>
        <p:nvGrpSpPr>
          <p:cNvPr id="7" name="Group 6"/>
          <p:cNvGrpSpPr/>
          <p:nvPr/>
        </p:nvGrpSpPr>
        <p:grpSpPr>
          <a:xfrm rot="5400000">
            <a:off x="6514047" y="3228843"/>
            <a:ext cx="5632704" cy="84403"/>
            <a:chOff x="1073150" y="1219201"/>
            <a:chExt cx="10058400" cy="63125"/>
          </a:xfrm>
        </p:grpSpPr>
        <p:cxnSp>
          <p:nvCxnSpPr>
            <p:cNvPr id="8" name="Straight Connector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Content Placeholder 2"/>
          <p:cNvSpPr>
            <a:spLocks noGrp="1"/>
          </p:cNvSpPr>
          <p:nvPr>
            <p:ph idx="1"/>
          </p:nvPr>
        </p:nvSpPr>
        <p:spPr/>
        <p:txBody>
          <a:bodyPr/>
          <a:lstStyle>
            <a:lvl1pPr>
              <a:buClr>
                <a:schemeClr val="accent3">
                  <a:lumMod val="60000"/>
                  <a:lumOff val="40000"/>
                </a:schemeClr>
              </a:buClr>
              <a:buFont typeface="Wingdings" pitchFamily="2" charset="2"/>
              <a:buChar char="q"/>
              <a:defRPr/>
            </a:lvl1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4" name="Date Placeholder 3"/>
          <p:cNvSpPr>
            <a:spLocks noGrp="1"/>
          </p:cNvSpPr>
          <p:nvPr>
            <p:ph type="dt" sz="half" idx="10"/>
          </p:nvPr>
        </p:nvSpPr>
        <p:spPr/>
        <p:txBody>
          <a:bodyPr/>
          <a:lstStyle/>
          <a:p>
            <a:fld id="{402B9795-92DC-40DC-A1CA-9A4B349D7824}" type="datetimeFigureOut">
              <a:rPr lang="en-US"/>
              <a:pPr/>
              <a:t>1/6/2014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a:t>Click to edit Master title style</a:t>
            </a: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a:t>Click to edit Master subtitle style</a:t>
            </a:r>
          </a:p>
        </p:txBody>
      </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sp>
        <p:nvSpPr>
          <p:cNvPr id="11" name="Picture Placeholder 10"/>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endParaRPr/>
          </a:p>
        </p:txBody>
      </p:sp>
      <p:sp>
        <p:nvSpPr>
          <p:cNvPr id="19" name="Instructional Text"/>
          <p:cNvSpPr/>
          <p:nvPr/>
        </p:nvSpPr>
        <p:spPr>
          <a:xfrm>
            <a:off x="12344400" y="0"/>
            <a:ext cx="1295400" cy="68580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sz="1200" b="1" i="1">
                <a:latin typeface="Arial" pitchFamily="34" charset="0"/>
                <a:cs typeface="Arial" pitchFamily="34" charset="0"/>
              </a:rPr>
              <a:t>NOTE:</a:t>
            </a:r>
          </a:p>
          <a:p>
            <a:r>
              <a:rPr sz="1200" i="1">
                <a:latin typeface="Arial" pitchFamily="34" charset="0"/>
                <a:cs typeface="Arial" pitchFamily="34" charset="0"/>
              </a:rPr>
              <a:t>To change the  image on this slide, select the picture and delete it. Then click the Pictures icon in the placeholder to insert your own image.</a:t>
            </a: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2514600"/>
            <a:ext cx="12192000" cy="3194035"/>
            <a:chOff x="647402" y="2514600"/>
            <a:chExt cx="10838688" cy="3194035"/>
          </a:xfrm>
        </p:grpSpPr>
        <p:grpSp>
          <p:nvGrpSpPr>
            <p:cNvPr id="9" name="Group 8"/>
            <p:cNvGrpSpPr/>
            <p:nvPr/>
          </p:nvGrpSpPr>
          <p:grpSpPr>
            <a:xfrm>
              <a:off x="647402" y="2514600"/>
              <a:ext cx="10838688" cy="63125"/>
              <a:chOff x="507492" y="1501519"/>
              <a:chExt cx="8129016" cy="63125"/>
            </a:xfrm>
          </p:grpSpPr>
          <p:cxnSp>
            <p:nvCxnSpPr>
              <p:cNvPr id="14" name="Straight Connector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rot="10800000">
              <a:off x="647402" y="5645510"/>
              <a:ext cx="10838688" cy="63125"/>
              <a:chOff x="507492" y="1501519"/>
              <a:chExt cx="8129016" cy="63125"/>
            </a:xfrm>
          </p:grpSpPr>
          <p:cxnSp>
            <p:nvCxnSpPr>
              <p:cNvPr id="12" name="Straight Connector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a:xfrm>
            <a:off x="1104899" y="2971806"/>
            <a:ext cx="10071099" cy="1684150"/>
          </a:xfrm>
        </p:spPr>
        <p:txBody>
          <a:bodyPr anchor="ctr">
            <a:normAutofit/>
          </a:bodyPr>
          <a:lstStyle>
            <a:lvl1pPr>
              <a:defRPr sz="4400" cap="all" baseline="0">
                <a:solidFill>
                  <a:schemeClr val="bg1"/>
                </a:solidFill>
              </a:defRPr>
            </a:lvl1pPr>
          </a:lstStyle>
          <a:p>
            <a:r>
              <a:rPr/>
              <a:t>Click to edit Master title style</a:t>
            </a:r>
          </a:p>
        </p:txBody>
      </p:sp>
      <p:sp>
        <p:nvSpPr>
          <p:cNvPr id="3" name="Text Placeholder 2"/>
          <p:cNvSpPr>
            <a:spLocks noGrp="1"/>
          </p:cNvSpPr>
          <p:nvPr>
            <p:ph type="body" idx="1"/>
          </p:nvPr>
        </p:nvSpPr>
        <p:spPr>
          <a:xfrm>
            <a:off x="1104899" y="4655956"/>
            <a:ext cx="10071099" cy="509750"/>
          </a:xfrm>
        </p:spPr>
        <p:txBody>
          <a:bodyPr>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a:t>Click to edit Master text styles</a:t>
            </a:r>
          </a:p>
        </p:txBody>
      </p:sp>
      <p:sp>
        <p:nvSpPr>
          <p:cNvPr id="4" name="Date Placeholder 3"/>
          <p:cNvSpPr>
            <a:spLocks noGrp="1"/>
          </p:cNvSpPr>
          <p:nvPr>
            <p:ph type="dt" sz="half" idx="10"/>
          </p:nvPr>
        </p:nvSpPr>
        <p:spPr/>
        <p:txBody>
          <a:bodyPr/>
          <a:lstStyle/>
          <a:p>
            <a:fld id="{402B9795-92DC-40DC-A1CA-9A4B349D7824}" type="datetimeFigureOut">
              <a:rPr lang="en-US"/>
              <a:pPr/>
              <a:t>1/6/2014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pPr/>
              <a:t>‹#›</a:t>
            </a:fld>
            <a:endParaRPr/>
          </a:p>
        </p:txBody>
      </p:sp>
      <p:pic>
        <p:nvPicPr>
          <p:cNvPr id="7" name="Picture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Content Placeholder 2"/>
          <p:cNvSpPr>
            <a:spLocks noGrp="1"/>
          </p:cNvSpPr>
          <p:nvPr>
            <p:ph sz="half" idx="1"/>
          </p:nvPr>
        </p:nvSpPr>
        <p:spPr>
          <a:xfrm>
            <a:off x="1104900" y="1600200"/>
            <a:ext cx="4914900" cy="4571999"/>
          </a:xfrm>
        </p:spPr>
        <p:txBody>
          <a:bodyPr/>
          <a:lstStyle>
            <a:lvl5pPr>
              <a:defRPr/>
            </a:lvl5pPr>
            <a:lvl6pPr>
              <a:defRPr/>
            </a:lvl6pPr>
            <a:lvl7pPr>
              <a:defRPr/>
            </a:lvl7pPr>
            <a:lvl8pPr>
              <a:defRPr/>
            </a:lvl8pPr>
            <a:lvl9pPr>
              <a:defRPr/>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Content Placeholder 3"/>
          <p:cNvSpPr>
            <a:spLocks noGrp="1"/>
          </p:cNvSpPr>
          <p:nvPr>
            <p:ph sz="half" idx="2"/>
          </p:nvPr>
        </p:nvSpPr>
        <p:spPr>
          <a:xfrm>
            <a:off x="6172200" y="1600200"/>
            <a:ext cx="4914900" cy="4571999"/>
          </a:xfrm>
        </p:spPr>
        <p:txBody>
          <a:bodyPr/>
          <a:lstStyle>
            <a:lvl5pPr>
              <a:defRPr/>
            </a:lvl5pPr>
            <a:lvl6pPr>
              <a:defRPr/>
            </a:lvl6pPr>
            <a:lvl7pPr>
              <a:defRPr/>
            </a:lvl7pPr>
            <a:lvl8pPr>
              <a:defRPr/>
            </a:lvl8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Date Placeholder 4"/>
          <p:cNvSpPr>
            <a:spLocks noGrp="1"/>
          </p:cNvSpPr>
          <p:nvPr>
            <p:ph type="dt" sz="half" idx="10"/>
          </p:nvPr>
        </p:nvSpPr>
        <p:spPr/>
        <p:txBody>
          <a:bodyPr/>
          <a:lstStyle/>
          <a:p>
            <a:fld id="{402B9795-92DC-40DC-A1CA-9A4B349D7824}" type="datetimeFigureOut">
              <a:rPr lang="en-US"/>
              <a:pPr/>
              <a:t>1/6/2014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Text Placeholder 2"/>
          <p:cNvSpPr>
            <a:spLocks noGrp="1"/>
          </p:cNvSpPr>
          <p:nvPr>
            <p:ph type="body" idx="1"/>
          </p:nvPr>
        </p:nvSpPr>
        <p:spPr>
          <a:xfrm>
            <a:off x="110490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4" name="Content Placeholder 3"/>
          <p:cNvSpPr>
            <a:spLocks noGrp="1"/>
          </p:cNvSpPr>
          <p:nvPr>
            <p:ph sz="half" idx="2"/>
          </p:nvPr>
        </p:nvSpPr>
        <p:spPr>
          <a:xfrm>
            <a:off x="1104900" y="2424112"/>
            <a:ext cx="4919472" cy="3748088"/>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Text Placeholder 4"/>
          <p:cNvSpPr>
            <a:spLocks noGrp="1"/>
          </p:cNvSpPr>
          <p:nvPr>
            <p:ph type="body" sz="quarter" idx="3"/>
          </p:nvPr>
        </p:nvSpPr>
        <p:spPr>
          <a:xfrm>
            <a:off x="616611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6" name="Content Placeholder 5"/>
          <p:cNvSpPr>
            <a:spLocks noGrp="1"/>
          </p:cNvSpPr>
          <p:nvPr>
            <p:ph sz="quarter" idx="4"/>
          </p:nvPr>
        </p:nvSpPr>
        <p:spPr>
          <a:xfrm>
            <a:off x="6166110" y="2424112"/>
            <a:ext cx="4919472" cy="3748088"/>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7" name="Date Placeholder 6"/>
          <p:cNvSpPr>
            <a:spLocks noGrp="1"/>
          </p:cNvSpPr>
          <p:nvPr>
            <p:ph type="dt" sz="half" idx="10"/>
          </p:nvPr>
        </p:nvSpPr>
        <p:spPr/>
        <p:txBody>
          <a:bodyPr/>
          <a:lstStyle/>
          <a:p>
            <a:fld id="{402B9795-92DC-40DC-A1CA-9A4B349D7824}" type="datetimeFigureOut">
              <a:rPr lang="en-US"/>
              <a:pPr/>
              <a:t>1/6/2014</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Date Placeholder 2"/>
          <p:cNvSpPr>
            <a:spLocks noGrp="1"/>
          </p:cNvSpPr>
          <p:nvPr>
            <p:ph type="dt" sz="half" idx="10"/>
          </p:nvPr>
        </p:nvSpPr>
        <p:spPr/>
        <p:txBody>
          <a:bodyPr/>
          <a:lstStyle/>
          <a:p>
            <a:fld id="{402B9795-92DC-40DC-A1CA-9A4B349D7824}" type="datetimeFigureOut">
              <a:rPr lang="en-US"/>
              <a:pPr/>
              <a:t>1/6/2014</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a:pPr/>
              <a:t>1/6/2014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a:t>Click to edit Master title style</a:t>
            </a:r>
          </a:p>
        </p:txBody>
      </p:sp>
      <p:sp>
        <p:nvSpPr>
          <p:cNvPr id="3" name="Content Placeholder 2"/>
          <p:cNvSpPr>
            <a:spLocks noGrp="1"/>
          </p:cNvSpPr>
          <p:nvPr>
            <p:ph idx="1"/>
          </p:nvPr>
        </p:nvSpPr>
        <p:spPr>
          <a:xfrm>
            <a:off x="5641848" y="1600199"/>
            <a:ext cx="5445252" cy="4572001"/>
          </a:xfrm>
        </p:spPr>
        <p:txBody>
          <a:bodyPr>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Text Placeholder 3"/>
          <p:cNvSpPr>
            <a:spLocks noGrp="1"/>
          </p:cNvSpPr>
          <p:nvPr>
            <p:ph type="body" sz="half" idx="2"/>
          </p:nvPr>
        </p:nvSpPr>
        <p:spPr>
          <a:xfrm>
            <a:off x="1104900" y="1600200"/>
            <a:ext cx="4384548"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a:t>Click to edit Master text styles</a:t>
            </a:r>
          </a:p>
        </p:txBody>
      </p:sp>
      <p:sp>
        <p:nvSpPr>
          <p:cNvPr id="5" name="Date Placeholder 4"/>
          <p:cNvSpPr>
            <a:spLocks noGrp="1"/>
          </p:cNvSpPr>
          <p:nvPr>
            <p:ph type="dt" sz="half" idx="10"/>
          </p:nvPr>
        </p:nvSpPr>
        <p:spPr/>
        <p:txBody>
          <a:bodyPr/>
          <a:lstStyle/>
          <a:p>
            <a:fld id="{402B9795-92DC-40DC-A1CA-9A4B349D7824}" type="datetimeFigureOut">
              <a:rPr lang="en-US"/>
              <a:pPr/>
              <a:t>1/6/2014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rPr/>
              <a:t>Click to edit Master title style</a:t>
            </a:r>
          </a:p>
        </p:txBody>
      </p:sp>
      <p:sp>
        <p:nvSpPr>
          <p:cNvPr id="3" name="Text Placeholder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a:t>Click to edit Master text styles</a:t>
            </a:r>
          </a:p>
          <a:p>
            <a:pPr lvl="1"/>
            <a:r>
              <a:rPr/>
              <a:t>Second level</a:t>
            </a:r>
          </a:p>
          <a:p>
            <a:pPr lvl="2"/>
            <a:r>
              <a:rPr/>
              <a:t>Third level</a:t>
            </a:r>
          </a:p>
          <a:p>
            <a:pPr lvl="3"/>
            <a:r>
              <a:rPr/>
              <a:t>Fourth level</a:t>
            </a:r>
          </a:p>
          <a:p>
            <a:pPr lvl="4"/>
            <a:r>
              <a:rPr/>
              <a:t>Fifth level</a:t>
            </a:r>
          </a:p>
          <a:p>
            <a:pPr lvl="5"/>
            <a:r>
              <a:rPr/>
              <a:t>Sixth level</a:t>
            </a:r>
          </a:p>
          <a:p>
            <a:pPr lvl="6"/>
            <a:r>
              <a:rPr/>
              <a:t>Seventh level</a:t>
            </a:r>
          </a:p>
          <a:p>
            <a:pPr lvl="7"/>
            <a:r>
              <a:rPr/>
              <a:t>Eighth level</a:t>
            </a:r>
          </a:p>
          <a:p>
            <a:pPr lvl="8"/>
            <a:r>
              <a:rPr/>
              <a:t>Ninth level</a:t>
            </a:r>
          </a:p>
        </p:txBody>
      </p:sp>
      <p:sp>
        <p:nvSpPr>
          <p:cNvPr id="4" name="Date Placeholder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a:solidFill>
                  <a:schemeClr val="tx1">
                    <a:lumMod val="60000"/>
                    <a:lumOff val="40000"/>
                  </a:schemeClr>
                </a:solidFill>
              </a:defRPr>
            </a:lvl1pPr>
          </a:lstStyle>
          <a:p>
            <a:fld id="{402B9795-92DC-40DC-A1CA-9A4B349D7824}" type="datetimeFigureOut">
              <a:rPr lang="en-US"/>
              <a:pPr/>
              <a:t>1/6/2014</a:t>
            </a:fld>
            <a:endParaRPr/>
          </a:p>
        </p:txBody>
      </p:sp>
      <p:sp>
        <p:nvSpPr>
          <p:cNvPr id="5" name="Footer Placeholder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a:solidFill>
                  <a:schemeClr val="tx1">
                    <a:lumMod val="60000"/>
                    <a:lumOff val="40000"/>
                  </a:schemeClr>
                </a:solidFill>
              </a:defRPr>
            </a:lvl1pPr>
          </a:lstStyle>
          <a:p>
            <a:endParaRPr/>
          </a:p>
        </p:txBody>
      </p:sp>
      <p:sp>
        <p:nvSpPr>
          <p:cNvPr id="6" name="Slide Number Placeholder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a:solidFill>
                  <a:schemeClr val="tx1">
                    <a:lumMod val="60000"/>
                    <a:lumOff val="40000"/>
                  </a:schemeClr>
                </a:solidFill>
              </a:defRPr>
            </a:lvl1pPr>
          </a:lstStyle>
          <a:p>
            <a:fld id="{0FF54DE5-C571-48E8-A5BC-B369434E2F44}" type="slidenum">
              <a:rPr/>
              <a:pPr/>
              <a:t>‹#›</a:t>
            </a:fld>
            <a:endParaRPr/>
          </a:p>
        </p:txBody>
      </p:sp>
      <p:grpSp>
        <p:nvGrpSpPr>
          <p:cNvPr id="15" name="Group 14"/>
          <p:cNvGrpSpPr/>
          <p:nvPr/>
        </p:nvGrpSpPr>
        <p:grpSpPr>
          <a:xfrm>
            <a:off x="1103376" y="1219201"/>
            <a:ext cx="9985248" cy="84403"/>
            <a:chOff x="1073150" y="1219201"/>
            <a:chExt cx="10058400" cy="63125"/>
          </a:xfrm>
        </p:grpSpPr>
        <p:cxnSp>
          <p:nvCxnSpPr>
            <p:cNvPr id="13" name="Straight Connecto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4.png"/><Relationship Id="rId5" Type="http://schemas.openxmlformats.org/officeDocument/2006/relationships/image" Target="../media/image15.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hyperlink" Target="http://www.sbac.edu/pages/ACPS/Departments_Programs/DepartmentsLZ/Guidance/4921314836428531314/4921314934220833938" TargetMode="External"/><Relationship Id="rId5" Type="http://schemas.openxmlformats.org/officeDocument/2006/relationships/hyperlink" Target="Activities%20and%20Forms/School_Counseling_Program_Action_Plan_Form.docx" TargetMode="External"/><Relationship Id="rId4" Type="http://schemas.openxmlformats.org/officeDocument/2006/relationships/notesSlide" Target="../notesSlides/notesSlide12.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hyperlink" Target="Activities%20and%20Forms/SCCurriculumActionPlan.xlsx" TargetMode="External"/><Relationship Id="rId3" Type="http://schemas.openxmlformats.org/officeDocument/2006/relationships/audio" Target="../media/media13.wav"/><Relationship Id="rId7" Type="http://schemas.openxmlformats.org/officeDocument/2006/relationships/image" Target="../media/image6.png"/><Relationship Id="rId12" Type="http://schemas.openxmlformats.org/officeDocument/2006/relationships/image" Target="../media/image19.wmf"/><Relationship Id="rId2" Type="http://schemas.microsoft.com/office/2007/relationships/media" Target="../media/media13.wav"/><Relationship Id="rId1" Type="http://schemas.openxmlformats.org/officeDocument/2006/relationships/vmlDrawing" Target="../drawings/vmlDrawing2.vml"/><Relationship Id="rId6" Type="http://schemas.openxmlformats.org/officeDocument/2006/relationships/notesSlide" Target="../notesSlides/notesSlide13.xml"/><Relationship Id="rId11" Type="http://schemas.openxmlformats.org/officeDocument/2006/relationships/image" Target="../media/image4.png"/><Relationship Id="rId5" Type="http://schemas.openxmlformats.org/officeDocument/2006/relationships/slideLayout" Target="../slideLayouts/slideLayout2.xml"/><Relationship Id="rId10" Type="http://schemas.openxmlformats.org/officeDocument/2006/relationships/hyperlink" Target="Activities%20and%20Forms/Closing-the-GapActionPlan.xlsx" TargetMode="External"/><Relationship Id="rId4" Type="http://schemas.openxmlformats.org/officeDocument/2006/relationships/control" Target="../activeX/activeX2.xml"/><Relationship Id="rId9" Type="http://schemas.openxmlformats.org/officeDocument/2006/relationships/hyperlink" Target="Activities%20and%20Forms/Small-GroupActionPlan.xlsx"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4.png"/><Relationship Id="rId5" Type="http://schemas.openxmlformats.org/officeDocument/2006/relationships/image" Target="../media/image20.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hyperlink" Target="Activities%20and%20Forms/Small-GroupActionPlan.xlsx" TargetMode="External"/><Relationship Id="rId3" Type="http://schemas.openxmlformats.org/officeDocument/2006/relationships/slideLayout" Target="../slideLayouts/slideLayout2.xml"/><Relationship Id="rId7" Type="http://schemas.openxmlformats.org/officeDocument/2006/relationships/hyperlink" Target="Activities%20and%20Forms/SCCurriculumActionPlan.xlsx" TargetMode="Externa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hyperlink" Target="Activities%20and%20Forms/School_Counseling_Program_Action_Plan_Form.docx" TargetMode="External"/><Relationship Id="rId5" Type="http://schemas.openxmlformats.org/officeDocument/2006/relationships/hyperlink" Target="Activities%20and%20Forms/SmartGoalsWorksheet.docx" TargetMode="External"/><Relationship Id="rId10" Type="http://schemas.openxmlformats.org/officeDocument/2006/relationships/image" Target="../media/image4.png"/><Relationship Id="rId4" Type="http://schemas.openxmlformats.org/officeDocument/2006/relationships/notesSlide" Target="../notesSlides/notesSlide15.xml"/><Relationship Id="rId9" Type="http://schemas.openxmlformats.org/officeDocument/2006/relationships/hyperlink" Target="Activities%20and%20Forms/Closing-the-GapActionPlan.xlsx"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4.png"/><Relationship Id="rId4" Type="http://schemas.openxmlformats.org/officeDocument/2006/relationships/hyperlink" Target="http://www.cde.state.co.us/FedPrograms/dl/consapp_na_guide.pdf"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4.png"/><Relationship Id="rId3" Type="http://schemas.openxmlformats.org/officeDocument/2006/relationships/audio" Target="../media/media6.wav"/><Relationship Id="rId7" Type="http://schemas.openxmlformats.org/officeDocument/2006/relationships/hyperlink" Target="Activities%20and%20Forms/SmartGoalsWorksheet.docx" TargetMode="External"/><Relationship Id="rId12" Type="http://schemas.microsoft.com/office/2007/relationships/diagramDrawing" Target="../diagrams/drawing1.xml"/><Relationship Id="rId2" Type="http://schemas.microsoft.com/office/2007/relationships/media" Target="../media/media6.wav"/><Relationship Id="rId1" Type="http://schemas.openxmlformats.org/officeDocument/2006/relationships/vmlDrawing" Target="../drawings/vmlDrawing1.vml"/><Relationship Id="rId6" Type="http://schemas.openxmlformats.org/officeDocument/2006/relationships/notesSlide" Target="../notesSlides/notesSlide6.xml"/><Relationship Id="rId11" Type="http://schemas.openxmlformats.org/officeDocument/2006/relationships/diagramColors" Target="../diagrams/colors1.xml"/><Relationship Id="rId5" Type="http://schemas.openxmlformats.org/officeDocument/2006/relationships/slideLayout" Target="../slideLayouts/slideLayout2.xml"/><Relationship Id="rId10" Type="http://schemas.openxmlformats.org/officeDocument/2006/relationships/diagramQuickStyle" Target="../diagrams/quickStyle1.xml"/><Relationship Id="rId4" Type="http://schemas.openxmlformats.org/officeDocument/2006/relationships/control" Target="../activeX/activeX1.xml"/><Relationship Id="rId9" Type="http://schemas.openxmlformats.org/officeDocument/2006/relationships/diagramLayout" Target="../diagrams/layout1.xml"/><Relationship Id="rId14" Type="http://schemas.openxmlformats.org/officeDocument/2006/relationships/image" Target="../media/image10.w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4.png"/><Relationship Id="rId5" Type="http://schemas.openxmlformats.org/officeDocument/2006/relationships/image" Target="../media/image12.gi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68965" y="2103251"/>
            <a:ext cx="6669985" cy="2219691"/>
          </a:xfrm>
        </p:spPr>
        <p:txBody>
          <a:bodyPr anchor="ctr">
            <a:normAutofit fontScale="90000"/>
          </a:bodyPr>
          <a:lstStyle/>
          <a:p>
            <a:r>
              <a:rPr lang="en-US" dirty="0" smtClean="0"/>
              <a:t>Colorado counselor corps professional development modules</a:t>
            </a:r>
            <a:endParaRPr lang="en-US" dirty="0"/>
          </a:p>
        </p:txBody>
      </p:sp>
      <p:sp>
        <p:nvSpPr>
          <p:cNvPr id="7" name="Subtitle 6"/>
          <p:cNvSpPr>
            <a:spLocks noGrp="1"/>
          </p:cNvSpPr>
          <p:nvPr>
            <p:ph type="subTitle" idx="1"/>
          </p:nvPr>
        </p:nvSpPr>
        <p:spPr/>
        <p:txBody>
          <a:bodyPr/>
          <a:lstStyle/>
          <a:p>
            <a:r>
              <a:rPr lang="en-US" dirty="0" smtClean="0"/>
              <a:t>Module 5: Using Needs Assessment and Environmental Scan Data to Create SMART Goals and Action Plans</a:t>
            </a:r>
            <a:endParaRPr lang="en-US" dirty="0"/>
          </a:p>
        </p:txBody>
      </p:sp>
      <p:pic>
        <p:nvPicPr>
          <p:cNvPr id="5" name="Picture 4" descr="CDELogo3.jpg"/>
          <p:cNvPicPr>
            <a:picLocks noChangeAspect="1"/>
          </p:cNvPicPr>
          <p:nvPr/>
        </p:nvPicPr>
        <p:blipFill>
          <a:blip r:embed="rId5" cstate="print"/>
          <a:stretch>
            <a:fillRect/>
          </a:stretch>
        </p:blipFill>
        <p:spPr>
          <a:xfrm>
            <a:off x="8267971" y="59634"/>
            <a:ext cx="2832100" cy="952500"/>
          </a:xfrm>
          <a:prstGeom prst="rect">
            <a:avLst/>
          </a:prstGeom>
        </p:spPr>
      </p:pic>
      <p:pic>
        <p:nvPicPr>
          <p:cNvPr id="10" name="Picture Placeholder 9" descr="Goal-road-sign.png"/>
          <p:cNvPicPr>
            <a:picLocks noGrp="1" noChangeAspect="1"/>
          </p:cNvPicPr>
          <p:nvPr>
            <p:ph type="pic" sz="quarter" idx="13"/>
          </p:nvPr>
        </p:nvPicPr>
        <p:blipFill>
          <a:blip r:embed="rId6" cstate="print"/>
          <a:srcRect l="8733" r="8733"/>
          <a:stretch>
            <a:fillRect/>
          </a:stretch>
        </p:blipFill>
        <p:spPr>
          <a:xfrm>
            <a:off x="6999987" y="1377892"/>
            <a:ext cx="5003754" cy="4041273"/>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advTm="6535">
        <p:fade/>
      </p:transition>
    </mc:Choice>
    <mc:Fallback xmlns="">
      <p:transition spd="med" advTm="65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ISSUE TO INTERVENTION</a:t>
            </a:r>
            <a:endParaRPr lang="en-US" dirty="0"/>
          </a:p>
        </p:txBody>
      </p:sp>
      <p:sp>
        <p:nvSpPr>
          <p:cNvPr id="9" name="Content Placeholder 8"/>
          <p:cNvSpPr>
            <a:spLocks noGrp="1"/>
          </p:cNvSpPr>
          <p:nvPr>
            <p:ph idx="1"/>
          </p:nvPr>
        </p:nvSpPr>
        <p:spPr>
          <a:xfrm>
            <a:off x="1104899" y="1600200"/>
            <a:ext cx="5914087" cy="4812632"/>
          </a:xfrm>
        </p:spPr>
        <p:txBody>
          <a:bodyPr>
            <a:normAutofit fontScale="92500" lnSpcReduction="10000"/>
          </a:bodyPr>
          <a:lstStyle/>
          <a:p>
            <a:r>
              <a:rPr lang="en-US" dirty="0" smtClean="0"/>
              <a:t> </a:t>
            </a:r>
            <a:r>
              <a:rPr lang="en-US" sz="2400" dirty="0" smtClean="0"/>
              <a:t>Interventions should be research-based</a:t>
            </a:r>
          </a:p>
          <a:p>
            <a:r>
              <a:rPr lang="en-US" sz="2400" dirty="0" smtClean="0"/>
              <a:t> One needs to consider feasibility</a:t>
            </a:r>
          </a:p>
          <a:p>
            <a:r>
              <a:rPr lang="en-US" sz="2400" dirty="0" smtClean="0"/>
              <a:t> Most effective are school-wide, family-based and classroom delivered</a:t>
            </a:r>
          </a:p>
          <a:p>
            <a:r>
              <a:rPr lang="en-US" sz="2400" dirty="0" smtClean="0"/>
              <a:t>Career interventions most effective when infused into other curriculum</a:t>
            </a:r>
          </a:p>
          <a:p>
            <a:r>
              <a:rPr lang="en-US" sz="2400" dirty="0" smtClean="0"/>
              <a:t> Small groups can be helpful for students needing more intensive help</a:t>
            </a:r>
          </a:p>
          <a:p>
            <a:r>
              <a:rPr lang="en-US" sz="2400" dirty="0" smtClean="0"/>
              <a:t> There will always be a need for some individual counseling intervention</a:t>
            </a:r>
            <a:endParaRPr lang="en-US" dirty="0" smtClean="0"/>
          </a:p>
          <a:p>
            <a:pPr>
              <a:buNone/>
            </a:pPr>
            <a:endParaRPr lang="en-US" sz="1700" dirty="0" smtClean="0"/>
          </a:p>
          <a:p>
            <a:pPr>
              <a:buNone/>
            </a:pPr>
            <a:r>
              <a:rPr lang="en-US" sz="1700" dirty="0" err="1" smtClean="0"/>
              <a:t>Demmitt</a:t>
            </a:r>
            <a:r>
              <a:rPr lang="en-US" sz="1700" dirty="0" smtClean="0"/>
              <a:t>, Carey, &amp; Hatch (2007)</a:t>
            </a:r>
            <a:endParaRPr lang="en-US" sz="1700" dirty="0"/>
          </a:p>
        </p:txBody>
      </p:sp>
      <p:pic>
        <p:nvPicPr>
          <p:cNvPr id="7" name="Picture 6" descr="Implementation-road-sign-300x201.jpg"/>
          <p:cNvPicPr>
            <a:picLocks noChangeAspect="1"/>
          </p:cNvPicPr>
          <p:nvPr/>
        </p:nvPicPr>
        <p:blipFill>
          <a:blip r:embed="rId5" cstate="print"/>
          <a:stretch>
            <a:fillRect/>
          </a:stretch>
        </p:blipFill>
        <p:spPr>
          <a:xfrm>
            <a:off x="7173531" y="1813183"/>
            <a:ext cx="4611711" cy="327397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69297">
        <p:fade/>
      </p:transition>
    </mc:Choice>
    <mc:Fallback xmlns="">
      <p:transition spd="med" advTm="692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4731" y="2292094"/>
            <a:ext cx="6275279" cy="2993890"/>
          </a:xfrm>
        </p:spPr>
        <p:txBody>
          <a:bodyPr>
            <a:normAutofit/>
          </a:bodyPr>
          <a:lstStyle/>
          <a:p>
            <a:r>
              <a:rPr lang="en-US" dirty="0" smtClean="0"/>
              <a:t>Putting Interventions </a:t>
            </a:r>
            <a:br>
              <a:rPr lang="en-US" dirty="0" smtClean="0"/>
            </a:br>
            <a:r>
              <a:rPr lang="en-US" dirty="0" smtClean="0"/>
              <a:t>into action</a:t>
            </a:r>
            <a:endParaRPr lang="en-US" dirty="0"/>
          </a:p>
        </p:txBody>
      </p:sp>
      <p:sp>
        <p:nvSpPr>
          <p:cNvPr id="12" name="Rectangle 11"/>
          <p:cNvSpPr/>
          <p:nvPr/>
        </p:nvSpPr>
        <p:spPr>
          <a:xfrm>
            <a:off x="7373471" y="3514164"/>
            <a:ext cx="775447" cy="345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950824" y="3366247"/>
            <a:ext cx="1385047" cy="560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Success-ahead-road-sign.jpg"/>
          <p:cNvPicPr>
            <a:picLocks noChangeAspect="1"/>
          </p:cNvPicPr>
          <p:nvPr/>
        </p:nvPicPr>
        <p:blipFill>
          <a:blip r:embed="rId5" cstate="print"/>
          <a:stretch>
            <a:fillRect/>
          </a:stretch>
        </p:blipFill>
        <p:spPr>
          <a:xfrm>
            <a:off x="6487459" y="1503083"/>
            <a:ext cx="5080000" cy="3556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1074">
        <p:fade/>
      </p:transition>
    </mc:Choice>
    <mc:Fallback xmlns="">
      <p:transition spd="med" advTm="110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hlinkClick r:id="rId5" action="ppaction://hlinkfile"/>
              </a:rPr>
              <a:t>Creating a Comprehensive Action Plan</a:t>
            </a:r>
            <a:endParaRPr lang="en-US" dirty="0"/>
          </a:p>
        </p:txBody>
      </p:sp>
      <p:sp>
        <p:nvSpPr>
          <p:cNvPr id="11" name="Rectangle 10"/>
          <p:cNvSpPr/>
          <p:nvPr/>
        </p:nvSpPr>
        <p:spPr>
          <a:xfrm>
            <a:off x="8314765" y="5638800"/>
            <a:ext cx="443753" cy="255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950824" y="3366247"/>
            <a:ext cx="1385047" cy="560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51329" y="6306671"/>
            <a:ext cx="9789459" cy="830997"/>
          </a:xfrm>
          <a:prstGeom prst="rect">
            <a:avLst/>
          </a:prstGeom>
          <a:noFill/>
        </p:spPr>
        <p:txBody>
          <a:bodyPr wrap="square" rtlCol="0">
            <a:spAutoFit/>
          </a:bodyPr>
          <a:lstStyle/>
          <a:p>
            <a:r>
              <a:rPr lang="en-US" dirty="0" smtClean="0"/>
              <a:t>Modified from form </a:t>
            </a:r>
            <a:r>
              <a:rPr lang="en-US" dirty="0" err="1" smtClean="0"/>
              <a:t>byAlachua</a:t>
            </a:r>
            <a:r>
              <a:rPr lang="en-US" dirty="0" smtClean="0"/>
              <a:t> Public Schools. Downloaded at </a:t>
            </a:r>
            <a:r>
              <a:rPr lang="en-US" sz="1200" dirty="0" smtClean="0">
                <a:hlinkClick r:id="rId6"/>
              </a:rPr>
              <a:t>http://www.sbac.edu/pages/ACPS/Departments_Programs/DepartmentsLZ/Guidance/4921314836428531314/4921314934220833938</a:t>
            </a:r>
            <a:endParaRPr lang="en-US" sz="1200" dirty="0" smtClean="0"/>
          </a:p>
          <a:p>
            <a:endParaRPr lang="en-US" dirty="0"/>
          </a:p>
        </p:txBody>
      </p:sp>
      <p:pic>
        <p:nvPicPr>
          <p:cNvPr id="2052" name="Picture 4"/>
          <p:cNvPicPr>
            <a:picLocks noChangeAspect="1" noChangeArrowheads="1"/>
          </p:cNvPicPr>
          <p:nvPr/>
        </p:nvPicPr>
        <p:blipFill>
          <a:blip r:embed="rId7" cstate="print"/>
          <a:srcRect/>
          <a:stretch>
            <a:fillRect/>
          </a:stretch>
        </p:blipFill>
        <p:spPr bwMode="auto">
          <a:xfrm>
            <a:off x="330294" y="1375243"/>
            <a:ext cx="5833075" cy="4299416"/>
          </a:xfrm>
          <a:prstGeom prst="rect">
            <a:avLst/>
          </a:prstGeom>
          <a:noFill/>
          <a:ln w="9525">
            <a:noFill/>
            <a:miter lim="800000"/>
            <a:headEnd/>
            <a:tailEnd/>
          </a:ln>
        </p:spPr>
      </p:pic>
      <p:pic>
        <p:nvPicPr>
          <p:cNvPr id="2053" name="Picture 5"/>
          <p:cNvPicPr>
            <a:picLocks noChangeAspect="1" noChangeArrowheads="1"/>
          </p:cNvPicPr>
          <p:nvPr/>
        </p:nvPicPr>
        <p:blipFill>
          <a:blip r:embed="rId8" cstate="print"/>
          <a:srcRect/>
          <a:stretch>
            <a:fillRect/>
          </a:stretch>
        </p:blipFill>
        <p:spPr bwMode="auto">
          <a:xfrm>
            <a:off x="6051176" y="2357215"/>
            <a:ext cx="5873564" cy="3939369"/>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1964">
        <p:fade/>
      </p:transition>
    </mc:Choice>
    <mc:Fallback xmlns="">
      <p:transition spd="med" advTm="319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ASCA ACTION PLANS</a:t>
            </a:r>
            <a:endParaRPr lang="en-US" dirty="0"/>
          </a:p>
        </p:txBody>
      </p:sp>
      <p:pic>
        <p:nvPicPr>
          <p:cNvPr id="1026" name="Picture 2"/>
          <p:cNvPicPr>
            <a:picLocks noChangeAspect="1" noChangeArrowheads="1"/>
          </p:cNvPicPr>
          <p:nvPr/>
        </p:nvPicPr>
        <p:blipFill>
          <a:blip r:embed="rId7" cstate="print"/>
          <a:srcRect/>
          <a:stretch>
            <a:fillRect/>
          </a:stretch>
        </p:blipFill>
        <p:spPr bwMode="auto">
          <a:xfrm>
            <a:off x="6051596" y="349618"/>
            <a:ext cx="6114505" cy="6088760"/>
          </a:xfrm>
          <a:prstGeom prst="rect">
            <a:avLst/>
          </a:prstGeom>
          <a:noFill/>
          <a:ln w="9525">
            <a:noFill/>
            <a:miter lim="800000"/>
            <a:headEnd/>
            <a:tailEnd/>
          </a:ln>
        </p:spPr>
      </p:pic>
      <p:sp>
        <p:nvSpPr>
          <p:cNvPr id="16" name="Content Placeholder 15"/>
          <p:cNvSpPr>
            <a:spLocks noGrp="1"/>
          </p:cNvSpPr>
          <p:nvPr>
            <p:ph idx="1"/>
          </p:nvPr>
        </p:nvSpPr>
        <p:spPr>
          <a:xfrm>
            <a:off x="1104900" y="1378040"/>
            <a:ext cx="5720903" cy="1596980"/>
          </a:xfrm>
        </p:spPr>
        <p:txBody>
          <a:bodyPr>
            <a:normAutofit fontScale="85000" lnSpcReduction="20000"/>
          </a:bodyPr>
          <a:lstStyle/>
          <a:p>
            <a:pPr>
              <a:buNone/>
            </a:pPr>
            <a:endParaRPr lang="en-US" dirty="0" smtClean="0"/>
          </a:p>
          <a:p>
            <a:r>
              <a:rPr lang="en-US" dirty="0" smtClean="0"/>
              <a:t> </a:t>
            </a:r>
            <a:r>
              <a:rPr lang="en-US" dirty="0" smtClean="0">
                <a:hlinkClick r:id="rId8" action="ppaction://hlinkfile"/>
              </a:rPr>
              <a:t>The Curriculum Action Plan</a:t>
            </a:r>
            <a:endParaRPr lang="en-US" dirty="0" smtClean="0"/>
          </a:p>
          <a:p>
            <a:r>
              <a:rPr lang="en-US" dirty="0" smtClean="0"/>
              <a:t> </a:t>
            </a:r>
            <a:r>
              <a:rPr lang="en-US" dirty="0" smtClean="0">
                <a:hlinkClick r:id="rId9" action="ppaction://hlinkfile"/>
              </a:rPr>
              <a:t>The Small Group Action Plan</a:t>
            </a:r>
            <a:endParaRPr lang="en-US" dirty="0" smtClean="0"/>
          </a:p>
          <a:p>
            <a:r>
              <a:rPr lang="en-US" dirty="0" smtClean="0"/>
              <a:t> </a:t>
            </a:r>
            <a:r>
              <a:rPr lang="en-US" dirty="0" smtClean="0">
                <a:hlinkClick r:id="rId10" action="ppaction://hlinkfile"/>
              </a:rPr>
              <a:t>The Closing the Gap Action Plan</a:t>
            </a:r>
            <a:endParaRPr lang="en-US" dirty="0"/>
          </a:p>
        </p:txBody>
      </p:sp>
      <p:sp>
        <p:nvSpPr>
          <p:cNvPr id="15" name="TextBox 14"/>
          <p:cNvSpPr txBox="1"/>
          <p:nvPr/>
        </p:nvSpPr>
        <p:spPr>
          <a:xfrm>
            <a:off x="6156102" y="6581001"/>
            <a:ext cx="3725635" cy="276999"/>
          </a:xfrm>
          <a:prstGeom prst="rect">
            <a:avLst/>
          </a:prstGeom>
          <a:noFill/>
        </p:spPr>
        <p:txBody>
          <a:bodyPr wrap="none" rtlCol="0">
            <a:spAutoFit/>
          </a:bodyPr>
          <a:lstStyle/>
          <a:p>
            <a:r>
              <a:rPr lang="en-US" sz="1200" dirty="0" smtClean="0"/>
              <a:t>https://www.youtube.com/watch?v=ofVDLVDp4VA</a:t>
            </a:r>
            <a:endParaRPr lang="en-US" sz="1200"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52238" y="6218238"/>
            <a:ext cx="487362" cy="487362"/>
          </a:xfrm>
          <a:prstGeom prst="rect">
            <a:avLst/>
          </a:prstGeom>
        </p:spPr>
      </p:pic>
    </p:spTree>
    <p:controls>
      <mc:AlternateContent xmlns:mc="http://schemas.openxmlformats.org/markup-compatibility/2006">
        <mc:Choice xmlns:v="urn:schemas-microsoft-com:vml" Requires="v">
          <p:control spid="3075" name="ShockwaveFlash1" r:id="rId4" imgW="5435640" imgH="3773520"/>
        </mc:Choice>
        <mc:Fallback>
          <p:control name="ShockwaveFlash1" r:id="rId4" imgW="5435640" imgH="3773520">
            <p:pic>
              <p:nvPicPr>
                <p:cNvPr id="0" name="ShockwaveFlash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617538" y="2922588"/>
                  <a:ext cx="5435600" cy="377348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mc:AlternateContent xmlns:mc="http://schemas.openxmlformats.org/markup-compatibility/2006" xmlns:p14="http://schemas.microsoft.com/office/powerpoint/2010/main">
    <mc:Choice Requires="p14">
      <p:transition spd="med" p14:dur="700" advTm="41217">
        <p:fade/>
      </p:transition>
    </mc:Choice>
    <mc:Fallback xmlns="">
      <p:transition spd="med" advTm="412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899" y="76200"/>
            <a:ext cx="10545817" cy="1096962"/>
          </a:xfrm>
        </p:spPr>
        <p:txBody>
          <a:bodyPr/>
          <a:lstStyle/>
          <a:p>
            <a:r>
              <a:rPr lang="en-US" dirty="0" smtClean="0"/>
              <a:t>RECAP</a:t>
            </a:r>
            <a:endParaRPr lang="en-US" dirty="0"/>
          </a:p>
        </p:txBody>
      </p:sp>
      <p:sp>
        <p:nvSpPr>
          <p:cNvPr id="3" name="Content Placeholder 2"/>
          <p:cNvSpPr>
            <a:spLocks noGrp="1"/>
          </p:cNvSpPr>
          <p:nvPr>
            <p:ph idx="1"/>
          </p:nvPr>
        </p:nvSpPr>
        <p:spPr>
          <a:xfrm>
            <a:off x="4765183" y="1532586"/>
            <a:ext cx="6787166" cy="5074275"/>
          </a:xfrm>
        </p:spPr>
        <p:txBody>
          <a:bodyPr>
            <a:normAutofit fontScale="92500"/>
          </a:bodyPr>
          <a:lstStyle/>
          <a:p>
            <a:pPr marL="457200" indent="-457200">
              <a:lnSpc>
                <a:spcPct val="150000"/>
              </a:lnSpc>
              <a:spcBef>
                <a:spcPts val="0"/>
              </a:spcBef>
              <a:spcAft>
                <a:spcPts val="600"/>
              </a:spcAft>
              <a:buNone/>
            </a:pPr>
            <a:r>
              <a:rPr lang="en-US" sz="2600" dirty="0" smtClean="0"/>
              <a:t>In this module you learned about:</a:t>
            </a:r>
          </a:p>
          <a:p>
            <a:pPr marL="457200" indent="-457200">
              <a:lnSpc>
                <a:spcPct val="150000"/>
              </a:lnSpc>
              <a:spcBef>
                <a:spcPts val="0"/>
              </a:spcBef>
              <a:spcAft>
                <a:spcPts val="600"/>
              </a:spcAft>
              <a:buFont typeface="+mj-lt"/>
              <a:buAutoNum type="arabicPeriod"/>
            </a:pPr>
            <a:r>
              <a:rPr lang="en-US" sz="2600" dirty="0" smtClean="0"/>
              <a:t>How SMART Goals and Action Plans fit into the ASCA National Model</a:t>
            </a:r>
          </a:p>
          <a:p>
            <a:pPr marL="457200" indent="-457200">
              <a:lnSpc>
                <a:spcPct val="150000"/>
              </a:lnSpc>
              <a:spcBef>
                <a:spcPts val="0"/>
              </a:spcBef>
              <a:spcAft>
                <a:spcPts val="600"/>
              </a:spcAft>
              <a:buFont typeface="+mj-lt"/>
              <a:buAutoNum type="arabicPeriod"/>
            </a:pPr>
            <a:r>
              <a:rPr lang="en-US" sz="2600" dirty="0" smtClean="0"/>
              <a:t>How to generate smart goals with your team</a:t>
            </a:r>
          </a:p>
          <a:p>
            <a:pPr marL="457200" indent="-457200">
              <a:lnSpc>
                <a:spcPct val="150000"/>
              </a:lnSpc>
              <a:spcBef>
                <a:spcPts val="0"/>
              </a:spcBef>
              <a:spcAft>
                <a:spcPts val="600"/>
              </a:spcAft>
              <a:buFont typeface="+mj-lt"/>
              <a:buAutoNum type="arabicPeriod"/>
            </a:pPr>
            <a:r>
              <a:rPr lang="en-US" sz="2600" dirty="0" smtClean="0"/>
              <a:t>Strategies for identifying appropriate interventions to meet your SMART goals</a:t>
            </a:r>
          </a:p>
          <a:p>
            <a:pPr marL="457200" indent="-457200">
              <a:lnSpc>
                <a:spcPct val="150000"/>
              </a:lnSpc>
              <a:spcBef>
                <a:spcPts val="0"/>
              </a:spcBef>
              <a:spcAft>
                <a:spcPts val="600"/>
              </a:spcAft>
              <a:buFont typeface="+mj-lt"/>
              <a:buAutoNum type="arabicPeriod"/>
            </a:pPr>
            <a:r>
              <a:rPr lang="en-US" sz="2600" dirty="0" smtClean="0"/>
              <a:t>Creating action plans based upon data-driven interventions</a:t>
            </a:r>
            <a:endParaRPr lang="en-US" dirty="0" smtClean="0"/>
          </a:p>
          <a:p>
            <a:pPr>
              <a:buNone/>
            </a:pPr>
            <a:endParaRPr lang="en-US" sz="1300" b="1" dirty="0" smtClean="0"/>
          </a:p>
        </p:txBody>
      </p:sp>
      <p:pic>
        <p:nvPicPr>
          <p:cNvPr id="6" name="Picture 5" descr="review.jpg"/>
          <p:cNvPicPr>
            <a:picLocks noChangeAspect="1"/>
          </p:cNvPicPr>
          <p:nvPr/>
        </p:nvPicPr>
        <p:blipFill>
          <a:blip r:embed="rId5" cstate="print"/>
          <a:stretch>
            <a:fillRect/>
          </a:stretch>
        </p:blipFill>
        <p:spPr>
          <a:xfrm>
            <a:off x="852741" y="2067703"/>
            <a:ext cx="2988401" cy="361188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3760">
        <p:fade/>
      </p:transition>
    </mc:Choice>
    <mc:Fallback xmlns="">
      <p:transition spd="med" advTm="337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899" y="76200"/>
            <a:ext cx="10545817" cy="1096962"/>
          </a:xfrm>
        </p:spPr>
        <p:txBody>
          <a:bodyPr/>
          <a:lstStyle/>
          <a:p>
            <a:r>
              <a:rPr lang="en-US" dirty="0" smtClean="0"/>
              <a:t>The Deliverables for Module 5 are:</a:t>
            </a:r>
            <a:endParaRPr lang="en-US" dirty="0"/>
          </a:p>
        </p:txBody>
      </p:sp>
      <p:sp>
        <p:nvSpPr>
          <p:cNvPr id="3" name="Content Placeholder 2"/>
          <p:cNvSpPr>
            <a:spLocks noGrp="1"/>
          </p:cNvSpPr>
          <p:nvPr>
            <p:ph idx="1"/>
          </p:nvPr>
        </p:nvSpPr>
        <p:spPr>
          <a:xfrm>
            <a:off x="1104900" y="1600200"/>
            <a:ext cx="9930962" cy="4572000"/>
          </a:xfrm>
        </p:spPr>
        <p:txBody>
          <a:bodyPr>
            <a:normAutofit/>
          </a:bodyPr>
          <a:lstStyle/>
          <a:p>
            <a:pPr marL="457200" indent="-457200">
              <a:buFont typeface="+mj-lt"/>
              <a:buAutoNum type="arabicPeriod"/>
            </a:pPr>
            <a:r>
              <a:rPr lang="en-US" b="1" dirty="0" smtClean="0">
                <a:hlinkClick r:id="rId5" action="ppaction://hlinkfile"/>
              </a:rPr>
              <a:t>The SMART Goal Worksheet</a:t>
            </a:r>
            <a:endParaRPr lang="en-US" b="1" dirty="0" smtClean="0"/>
          </a:p>
          <a:p>
            <a:pPr marL="457200" indent="-457200">
              <a:buFont typeface="+mj-lt"/>
              <a:buAutoNum type="arabicPeriod"/>
            </a:pPr>
            <a:r>
              <a:rPr lang="en-US" b="1" dirty="0" smtClean="0">
                <a:hlinkClick r:id="rId6" action="ppaction://hlinkfile"/>
              </a:rPr>
              <a:t>The Comprehensive School Counseling Program Action Plan</a:t>
            </a:r>
            <a:endParaRPr lang="en-US" b="1" dirty="0" smtClean="0"/>
          </a:p>
          <a:p>
            <a:pPr marL="457200" indent="-457200">
              <a:buFont typeface="+mj-lt"/>
              <a:buAutoNum type="arabicPeriod"/>
            </a:pPr>
            <a:r>
              <a:rPr lang="en-US" b="1" dirty="0" smtClean="0">
                <a:hlinkClick r:id="rId7" action="ppaction://hlinkfile"/>
              </a:rPr>
              <a:t>The School Counseling Curriculum Action Plan</a:t>
            </a:r>
            <a:endParaRPr lang="en-US" b="1" dirty="0" smtClean="0"/>
          </a:p>
          <a:p>
            <a:pPr marL="457200" indent="-457200">
              <a:buFont typeface="+mj-lt"/>
              <a:buAutoNum type="arabicPeriod"/>
            </a:pPr>
            <a:r>
              <a:rPr lang="en-US" b="1" dirty="0" smtClean="0">
                <a:hlinkClick r:id="rId8" action="ppaction://hlinkfile"/>
              </a:rPr>
              <a:t>The Small-Group Action Plan</a:t>
            </a:r>
            <a:endParaRPr lang="en-US" b="1" dirty="0" smtClean="0"/>
          </a:p>
          <a:p>
            <a:pPr marL="457200" indent="-457200">
              <a:buFont typeface="+mj-lt"/>
              <a:buAutoNum type="arabicPeriod"/>
            </a:pPr>
            <a:r>
              <a:rPr lang="en-US" b="1" dirty="0" smtClean="0">
                <a:hlinkClick r:id="rId9" action="ppaction://hlinkfile"/>
              </a:rPr>
              <a:t>The Closing the Gap Action Plan</a:t>
            </a:r>
            <a:endParaRPr lang="en-US" b="1"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5890">
        <p:fade/>
      </p:transition>
    </mc:Choice>
    <mc:Fallback xmlns="">
      <p:transition spd="med" advTm="158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pPr>
              <a:buNone/>
            </a:pPr>
            <a:r>
              <a:rPr lang="en-US" dirty="0" smtClean="0"/>
              <a:t>American School Counselor Association (2012). </a:t>
            </a:r>
            <a:r>
              <a:rPr lang="en-US" i="1" dirty="0" smtClean="0"/>
              <a:t>ASCA National Model: A framework for school counseling programs </a:t>
            </a:r>
            <a:r>
              <a:rPr lang="en-US" dirty="0" smtClean="0"/>
              <a:t>(3</a:t>
            </a:r>
            <a:r>
              <a:rPr lang="en-US" baseline="30000" dirty="0" smtClean="0"/>
              <a:t>rd</a:t>
            </a:r>
            <a:r>
              <a:rPr lang="en-US" dirty="0" smtClean="0"/>
              <a:t> ed.). Alexandria, VA: Author.</a:t>
            </a:r>
          </a:p>
          <a:p>
            <a:pPr>
              <a:buNone/>
            </a:pPr>
            <a:r>
              <a:rPr lang="en-US" dirty="0" err="1" smtClean="0"/>
              <a:t>Demmitt</a:t>
            </a:r>
            <a:r>
              <a:rPr lang="en-US" dirty="0" smtClean="0"/>
              <a:t>, C., Carey, J. C., &amp; Hatch, T. (2007). </a:t>
            </a:r>
            <a:r>
              <a:rPr lang="en-US" i="1" dirty="0" smtClean="0"/>
              <a:t>Evidence-Based School Counseling: Making a Difference With Data-Driven Practices. </a:t>
            </a:r>
            <a:r>
              <a:rPr lang="en-US" dirty="0" smtClean="0"/>
              <a:t>Thousand Oaks, CA: Corwin Press.</a:t>
            </a:r>
          </a:p>
          <a:p>
            <a:pPr>
              <a:buNone/>
            </a:pPr>
            <a:r>
              <a:rPr lang="en-US" dirty="0" smtClean="0"/>
              <a:t>RMC Research Corporation. (2008). </a:t>
            </a:r>
            <a:r>
              <a:rPr lang="en-US" i="1" dirty="0" smtClean="0"/>
              <a:t>A Guide to Comprehensive Needs Assessment. </a:t>
            </a:r>
            <a:r>
              <a:rPr lang="en-US" dirty="0" smtClean="0"/>
              <a:t>Prepared for the Colorado Department of Education by The Southwest Comprehensive Center at </a:t>
            </a:r>
            <a:r>
              <a:rPr lang="en-US" dirty="0" err="1" smtClean="0"/>
              <a:t>WestEd</a:t>
            </a:r>
            <a:r>
              <a:rPr lang="en-US" dirty="0" smtClean="0"/>
              <a:t>. Available online at </a:t>
            </a:r>
            <a:r>
              <a:rPr lang="en-US" dirty="0" smtClean="0">
                <a:hlinkClick r:id="rId4"/>
              </a:rPr>
              <a:t>http://www.cde.state.co.us/FedPrograms/dl/consapp_na_guide.pdf</a:t>
            </a:r>
            <a:endParaRPr lang="en-US" dirty="0" smtClean="0"/>
          </a:p>
          <a:p>
            <a:pPr>
              <a:buNone/>
            </a:pP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6692">
        <p:fade/>
      </p:transition>
    </mc:Choice>
    <mc:Fallback xmlns="">
      <p:transition spd="med" advTm="66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Module Content</a:t>
            </a:r>
            <a:r>
              <a:rPr lang="en-US" dirty="0" smtClean="0"/>
              <a:t>	</a:t>
            </a:r>
            <a:endParaRPr lang="en-US" dirty="0"/>
          </a:p>
        </p:txBody>
      </p:sp>
      <p:sp>
        <p:nvSpPr>
          <p:cNvPr id="3" name="Content Placeholder 2"/>
          <p:cNvSpPr>
            <a:spLocks noGrp="1"/>
          </p:cNvSpPr>
          <p:nvPr>
            <p:ph idx="1"/>
          </p:nvPr>
        </p:nvSpPr>
        <p:spPr>
          <a:xfrm>
            <a:off x="1104900" y="1600200"/>
            <a:ext cx="5604993" cy="4572000"/>
          </a:xfrm>
        </p:spPr>
        <p:txBody>
          <a:bodyPr/>
          <a:lstStyle/>
          <a:p>
            <a:r>
              <a:rPr lang="en-US" dirty="0" smtClean="0"/>
              <a:t> </a:t>
            </a:r>
            <a:r>
              <a:rPr lang="en-US" sz="2800" dirty="0" smtClean="0"/>
              <a:t>How Goal Development and Action Plans fit into the ASCA National Model</a:t>
            </a:r>
          </a:p>
          <a:p>
            <a:r>
              <a:rPr lang="en-US" sz="2800" dirty="0" smtClean="0"/>
              <a:t> Setting SMART Goals</a:t>
            </a:r>
          </a:p>
          <a:p>
            <a:r>
              <a:rPr lang="en-US" sz="2800" dirty="0" smtClean="0"/>
              <a:t> Identifying Interventions</a:t>
            </a:r>
          </a:p>
          <a:p>
            <a:r>
              <a:rPr lang="en-US" sz="2800" dirty="0" smtClean="0"/>
              <a:t> Developing Action Plans</a:t>
            </a:r>
          </a:p>
        </p:txBody>
      </p:sp>
      <p:pic>
        <p:nvPicPr>
          <p:cNvPr id="6" name="Picture 5" descr="new-paradigm-ahead-road-sign.jpg"/>
          <p:cNvPicPr>
            <a:picLocks noChangeAspect="1"/>
          </p:cNvPicPr>
          <p:nvPr/>
        </p:nvPicPr>
        <p:blipFill>
          <a:blip r:embed="rId5" cstate="print"/>
          <a:stretch>
            <a:fillRect/>
          </a:stretch>
        </p:blipFill>
        <p:spPr>
          <a:xfrm>
            <a:off x="6732544" y="2028109"/>
            <a:ext cx="4286571" cy="285298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21562">
        <p:fade/>
      </p:transition>
    </mc:Choice>
    <mc:Fallback xmlns="">
      <p:transition spd="med" advTm="215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7836" y="2278647"/>
            <a:ext cx="5998493" cy="2993890"/>
          </a:xfrm>
        </p:spPr>
        <p:txBody>
          <a:bodyPr>
            <a:normAutofit/>
          </a:bodyPr>
          <a:lstStyle/>
          <a:p>
            <a:r>
              <a:rPr lang="en-US" dirty="0" smtClean="0"/>
              <a:t>Goals and action plans within the ASCA National Model</a:t>
            </a:r>
            <a:endParaRPr lang="en-US" dirty="0"/>
          </a:p>
        </p:txBody>
      </p:sp>
      <p:pic>
        <p:nvPicPr>
          <p:cNvPr id="1026" name="Picture 2"/>
          <p:cNvPicPr>
            <a:picLocks noChangeAspect="1" noChangeArrowheads="1"/>
          </p:cNvPicPr>
          <p:nvPr/>
        </p:nvPicPr>
        <p:blipFill>
          <a:blip r:embed="rId5" cstate="print"/>
          <a:srcRect/>
          <a:stretch>
            <a:fillRect/>
          </a:stretch>
        </p:blipFill>
        <p:spPr bwMode="auto">
          <a:xfrm>
            <a:off x="6051596" y="349618"/>
            <a:ext cx="6114505" cy="6088760"/>
          </a:xfrm>
          <a:prstGeom prst="rect">
            <a:avLst/>
          </a:prstGeom>
          <a:noFill/>
          <a:ln w="9525">
            <a:noFill/>
            <a:miter lim="800000"/>
            <a:headEnd/>
            <a:tailEnd/>
          </a:ln>
        </p:spPr>
      </p:pic>
      <p:sp>
        <p:nvSpPr>
          <p:cNvPr id="5" name="Rectangle 4"/>
          <p:cNvSpPr/>
          <p:nvPr/>
        </p:nvSpPr>
        <p:spPr>
          <a:xfrm rot="18883083">
            <a:off x="8270631" y="1254454"/>
            <a:ext cx="1827794" cy="17791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18883083">
            <a:off x="8234771" y="3786983"/>
            <a:ext cx="1827794" cy="17791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43832">
        <p:fade/>
      </p:transition>
    </mc:Choice>
    <mc:Fallback xmlns="">
      <p:transition spd="med" advTm="438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3671" y="2292094"/>
            <a:ext cx="6275279" cy="2993890"/>
          </a:xfrm>
        </p:spPr>
        <p:txBody>
          <a:bodyPr>
            <a:normAutofit/>
          </a:bodyPr>
          <a:lstStyle/>
          <a:p>
            <a:r>
              <a:rPr lang="en-US" dirty="0" smtClean="0"/>
              <a:t>Setting smart goals</a:t>
            </a:r>
            <a:endParaRPr lang="en-US" dirty="0"/>
          </a:p>
        </p:txBody>
      </p:sp>
      <p:pic>
        <p:nvPicPr>
          <p:cNvPr id="5" name="Picture 4" descr="WayForwardSign.jpg"/>
          <p:cNvPicPr>
            <a:picLocks noChangeAspect="1"/>
          </p:cNvPicPr>
          <p:nvPr/>
        </p:nvPicPr>
        <p:blipFill>
          <a:blip r:embed="rId5" cstate="print"/>
          <a:stretch>
            <a:fillRect/>
          </a:stretch>
        </p:blipFill>
        <p:spPr>
          <a:xfrm>
            <a:off x="7247965" y="1430766"/>
            <a:ext cx="3858409" cy="385840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9315">
        <p:fade/>
      </p:transition>
    </mc:Choice>
    <mc:Fallback xmlns="">
      <p:transition spd="med" advTm="93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GATHERING YOUR TEAM</a:t>
            </a:r>
            <a:endParaRPr lang="en-US" dirty="0"/>
          </a:p>
        </p:txBody>
      </p:sp>
      <p:sp>
        <p:nvSpPr>
          <p:cNvPr id="3" name="Content Placeholder 2"/>
          <p:cNvSpPr>
            <a:spLocks noGrp="1"/>
          </p:cNvSpPr>
          <p:nvPr>
            <p:ph idx="1"/>
          </p:nvPr>
        </p:nvSpPr>
        <p:spPr>
          <a:xfrm>
            <a:off x="1104900" y="1600200"/>
            <a:ext cx="5067300" cy="4572000"/>
          </a:xfrm>
        </p:spPr>
        <p:txBody>
          <a:bodyPr/>
          <a:lstStyle/>
          <a:p>
            <a:r>
              <a:rPr lang="en-US" dirty="0" smtClean="0"/>
              <a:t>Goal setting should not be done in isolation.</a:t>
            </a:r>
          </a:p>
          <a:p>
            <a:r>
              <a:rPr lang="en-US" dirty="0" smtClean="0"/>
              <a:t>Involve a variety of stakeholders</a:t>
            </a:r>
          </a:p>
          <a:p>
            <a:r>
              <a:rPr lang="en-US" dirty="0" smtClean="0"/>
              <a:t>Ensure that all on the team understand the process</a:t>
            </a:r>
          </a:p>
          <a:p>
            <a:r>
              <a:rPr lang="en-US" dirty="0" smtClean="0"/>
              <a:t>Clarify where the data came from</a:t>
            </a:r>
          </a:p>
          <a:p>
            <a:r>
              <a:rPr lang="en-US" dirty="0" smtClean="0"/>
              <a:t>Facilitate the process in a way that all can be heard</a:t>
            </a:r>
          </a:p>
          <a:p>
            <a:r>
              <a:rPr lang="en-US" dirty="0" smtClean="0"/>
              <a:t>Bolster buy-in through team member ownership of the outcome</a:t>
            </a:r>
          </a:p>
          <a:p>
            <a:endParaRPr lang="en-US" dirty="0" smtClean="0"/>
          </a:p>
          <a:p>
            <a:pPr>
              <a:buNone/>
            </a:pPr>
            <a:endParaRPr lang="en-US" dirty="0" smtClean="0"/>
          </a:p>
        </p:txBody>
      </p:sp>
      <p:pic>
        <p:nvPicPr>
          <p:cNvPr id="7" name="Picture 6" descr="team building.jpg"/>
          <p:cNvPicPr>
            <a:picLocks noChangeAspect="1"/>
          </p:cNvPicPr>
          <p:nvPr/>
        </p:nvPicPr>
        <p:blipFill>
          <a:blip r:embed="rId5" cstate="print"/>
          <a:stretch>
            <a:fillRect/>
          </a:stretch>
        </p:blipFill>
        <p:spPr>
          <a:xfrm>
            <a:off x="6415110" y="1936123"/>
            <a:ext cx="5080000" cy="38100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71267">
        <p:fade/>
      </p:transition>
    </mc:Choice>
    <mc:Fallback xmlns="">
      <p:transition spd="med" advTm="712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7" action="ppaction://hlinkfile"/>
              </a:rPr>
              <a:t>SETTING SMART GOALS</a:t>
            </a:r>
            <a:endParaRPr lang="en-US" dirty="0"/>
          </a:p>
        </p:txBody>
      </p:sp>
      <p:graphicFrame>
        <p:nvGraphicFramePr>
          <p:cNvPr id="8" name="Diagram 7"/>
          <p:cNvGraphicFramePr/>
          <p:nvPr/>
        </p:nvGraphicFramePr>
        <p:xfrm>
          <a:off x="1171979" y="1596981"/>
          <a:ext cx="4829576" cy="495836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TextBox 9"/>
          <p:cNvSpPr txBox="1"/>
          <p:nvPr/>
        </p:nvSpPr>
        <p:spPr>
          <a:xfrm>
            <a:off x="7348722" y="6038298"/>
            <a:ext cx="3813416" cy="276999"/>
          </a:xfrm>
          <a:prstGeom prst="rect">
            <a:avLst/>
          </a:prstGeom>
          <a:noFill/>
        </p:spPr>
        <p:txBody>
          <a:bodyPr wrap="none" rtlCol="0">
            <a:spAutoFit/>
          </a:bodyPr>
          <a:lstStyle/>
          <a:p>
            <a:r>
              <a:rPr lang="en-US" sz="1200" dirty="0" smtClean="0"/>
              <a:t>https://www.youtube.com/watch?v=aOnN1iVGMO4</a:t>
            </a:r>
            <a:endParaRPr lang="en-US" sz="1200"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552238" y="6218238"/>
            <a:ext cx="487362" cy="487362"/>
          </a:xfrm>
          <a:prstGeom prst="rect">
            <a:avLst/>
          </a:prstGeom>
        </p:spPr>
      </p:pic>
    </p:spTree>
    <p:controls>
      <mc:AlternateContent xmlns:mc="http://schemas.openxmlformats.org/markup-compatibility/2006">
        <mc:Choice xmlns:v="urn:schemas-microsoft-com:vml" Requires="v">
          <p:control spid="1027" name="ShockwaveFlash1" r:id="rId4" imgW="5640480" imgH="3632040"/>
        </mc:Choice>
        <mc:Fallback>
          <p:control name="ShockwaveFlash1" r:id="rId4" imgW="5640480" imgH="3632040">
            <p:pic>
              <p:nvPicPr>
                <p:cNvPr id="0" name="ShockwaveFlash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6297613" y="2163763"/>
                  <a:ext cx="5640387" cy="36322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mc:AlternateContent xmlns:mc="http://schemas.openxmlformats.org/markup-compatibility/2006" xmlns:p14="http://schemas.microsoft.com/office/powerpoint/2010/main">
    <mc:Choice Requires="p14">
      <p:transition spd="med" p14:dur="700" advTm="73493">
        <p:fade/>
      </p:transition>
    </mc:Choice>
    <mc:Fallback xmlns="">
      <p:transition spd="med" advTm="734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3671" y="2292094"/>
            <a:ext cx="6275279" cy="2993890"/>
          </a:xfrm>
        </p:spPr>
        <p:txBody>
          <a:bodyPr>
            <a:normAutofit/>
          </a:bodyPr>
          <a:lstStyle/>
          <a:p>
            <a:r>
              <a:rPr lang="en-US" dirty="0" smtClean="0"/>
              <a:t>Identifying interventions</a:t>
            </a:r>
            <a:endParaRPr lang="en-US" dirty="0"/>
          </a:p>
        </p:txBody>
      </p:sp>
      <p:pic>
        <p:nvPicPr>
          <p:cNvPr id="4" name="Picture 3" descr="Tough Decisions.jpg"/>
          <p:cNvPicPr>
            <a:picLocks noChangeAspect="1"/>
          </p:cNvPicPr>
          <p:nvPr/>
        </p:nvPicPr>
        <p:blipFill>
          <a:blip r:embed="rId5" cstate="print"/>
          <a:stretch>
            <a:fillRect/>
          </a:stretch>
        </p:blipFill>
        <p:spPr>
          <a:xfrm>
            <a:off x="7073153" y="1842248"/>
            <a:ext cx="4683312" cy="337521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1212">
        <p:fade/>
      </p:transition>
    </mc:Choice>
    <mc:Fallback xmlns="">
      <p:transition spd="med" advTm="112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ROOT OF THE ISSUE</a:t>
            </a:r>
            <a:endParaRPr lang="en-US" dirty="0"/>
          </a:p>
        </p:txBody>
      </p:sp>
      <p:sp>
        <p:nvSpPr>
          <p:cNvPr id="9" name="Content Placeholder 8"/>
          <p:cNvSpPr>
            <a:spLocks noGrp="1"/>
          </p:cNvSpPr>
          <p:nvPr>
            <p:ph idx="1"/>
          </p:nvPr>
        </p:nvSpPr>
        <p:spPr>
          <a:xfrm>
            <a:off x="1104900" y="1600200"/>
            <a:ext cx="5398931" cy="2662707"/>
          </a:xfrm>
        </p:spPr>
        <p:txBody>
          <a:bodyPr>
            <a:normAutofit/>
          </a:bodyPr>
          <a:lstStyle/>
          <a:p>
            <a:r>
              <a:rPr lang="en-US" dirty="0" smtClean="0"/>
              <a:t> You can not start to develop strategies for addressing gaps or needs without getting to the “root of the issue.”</a:t>
            </a:r>
          </a:p>
          <a:p>
            <a:r>
              <a:rPr lang="en-US" dirty="0" smtClean="0"/>
              <a:t> If you are unable to identify and address the root of the issue, the issue will keep coming back.</a:t>
            </a:r>
          </a:p>
          <a:p>
            <a:r>
              <a:rPr lang="en-US" dirty="0" smtClean="0"/>
              <a:t> Employ the “6 Why” method</a:t>
            </a:r>
          </a:p>
        </p:txBody>
      </p:sp>
      <p:sp>
        <p:nvSpPr>
          <p:cNvPr id="5" name="Content Placeholder 8"/>
          <p:cNvSpPr txBox="1">
            <a:spLocks/>
          </p:cNvSpPr>
          <p:nvPr/>
        </p:nvSpPr>
        <p:spPr>
          <a:xfrm>
            <a:off x="6310648" y="2369713"/>
            <a:ext cx="5344732" cy="3850783"/>
          </a:xfrm>
          <a:prstGeom prst="rect">
            <a:avLst/>
          </a:prstGeom>
          <a:ln w="19050" cmpd="thickThin">
            <a:solidFill>
              <a:srgbClr val="0070C0"/>
            </a:solidFill>
          </a:ln>
        </p:spPr>
        <p:txBody>
          <a:bodyPr vert="horz" lIns="0" tIns="45720" rIns="0" bIns="45720" rtlCol="0">
            <a:normAutofit lnSpcReduction="10000"/>
          </a:bodyPr>
          <a:lstStyle/>
          <a:p>
            <a:pPr marL="228600" marR="0" lvl="0" indent="-228600" algn="l" defTabSz="914400" rtl="0" eaLnBrk="1" fontAlgn="auto" latinLnBrk="0" hangingPunct="1">
              <a:lnSpc>
                <a:spcPct val="90000"/>
              </a:lnSpc>
              <a:spcBef>
                <a:spcPts val="600"/>
              </a:spcBef>
              <a:spcAft>
                <a:spcPts val="0"/>
              </a:spcAft>
              <a:buClr>
                <a:schemeClr val="accent3">
                  <a:lumMod val="60000"/>
                  <a:lumOff val="40000"/>
                </a:schemeClr>
              </a:buClr>
              <a:buSzTx/>
              <a:buFont typeface="Wingdings" pitchFamily="2" charset="2"/>
              <a:buChar char="q"/>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 One example:</a:t>
            </a:r>
          </a:p>
          <a:p>
            <a:pPr marL="228600" marR="0" lvl="0" indent="-228600" algn="l" defTabSz="914400" rtl="0" eaLnBrk="1" fontAlgn="auto" latinLnBrk="0" hangingPunct="1">
              <a:lnSpc>
                <a:spcPct val="90000"/>
              </a:lnSpc>
              <a:spcBef>
                <a:spcPts val="1800"/>
              </a:spcBef>
              <a:spcAft>
                <a:spcPts val="0"/>
              </a:spcAft>
              <a:buClr>
                <a:schemeClr val="accent3">
                  <a:lumMod val="60000"/>
                  <a:lumOff val="40000"/>
                </a:schemeClr>
              </a:buClr>
              <a:buSzTx/>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231775"/>
            <a:r>
              <a:rPr kumimoji="0" lang="en-US" sz="2000" b="0" i="0" u="none" strike="noStrike" kern="1200" cap="none" spc="0" normalizeH="0" baseline="0" noProof="0" dirty="0" smtClean="0">
                <a:ln>
                  <a:noFill/>
                </a:ln>
                <a:solidFill>
                  <a:srgbClr val="00B0F0"/>
                </a:solidFill>
                <a:effectLst/>
                <a:uLnTx/>
                <a:uFillTx/>
                <a:latin typeface="+mn-lt"/>
                <a:ea typeface="+mn-ea"/>
                <a:cs typeface="+mn-cs"/>
              </a:rPr>
              <a:t> </a:t>
            </a:r>
            <a:r>
              <a:rPr lang="en-US" sz="2000" i="1" dirty="0" smtClean="0">
                <a:solidFill>
                  <a:srgbClr val="00B0F0"/>
                </a:solidFill>
                <a:latin typeface="Times New Roman"/>
              </a:rPr>
              <a:t>Why are students dropping out? Because they are not accumulating enough credits to graduate.</a:t>
            </a:r>
          </a:p>
          <a:p>
            <a:pPr marL="231775"/>
            <a:r>
              <a:rPr lang="en-US" sz="2000" i="1" dirty="0" smtClean="0">
                <a:solidFill>
                  <a:srgbClr val="00B050"/>
                </a:solidFill>
                <a:latin typeface="Times New Roman"/>
              </a:rPr>
              <a:t>Why? Because they are failing their classes.</a:t>
            </a:r>
          </a:p>
          <a:p>
            <a:pPr marL="231775"/>
            <a:r>
              <a:rPr lang="en-US" sz="2000" i="1" dirty="0" smtClean="0">
                <a:solidFill>
                  <a:srgbClr val="7030A0"/>
                </a:solidFill>
                <a:latin typeface="Times New Roman"/>
              </a:rPr>
              <a:t>Why? Because they report that going to class is boring, so they do not attend class.</a:t>
            </a:r>
          </a:p>
          <a:p>
            <a:pPr marL="231775"/>
            <a:r>
              <a:rPr lang="en-US" sz="2000" i="1" dirty="0" smtClean="0">
                <a:solidFill>
                  <a:srgbClr val="FFC000"/>
                </a:solidFill>
                <a:latin typeface="Times New Roman"/>
              </a:rPr>
              <a:t>Why? Because teachers lecture too much.</a:t>
            </a:r>
          </a:p>
          <a:p>
            <a:pPr marL="231775"/>
            <a:r>
              <a:rPr lang="en-US" sz="2000" i="1" dirty="0" smtClean="0">
                <a:solidFill>
                  <a:srgbClr val="8E067E"/>
                </a:solidFill>
                <a:latin typeface="Times New Roman"/>
              </a:rPr>
              <a:t>Why? Because no one has shown teachers how to make their subject matter more interesting.</a:t>
            </a:r>
          </a:p>
          <a:p>
            <a:pPr marL="231775"/>
            <a:r>
              <a:rPr lang="en-US" sz="2000" i="1" dirty="0" smtClean="0">
                <a:solidFill>
                  <a:srgbClr val="FF0000"/>
                </a:solidFill>
                <a:latin typeface="Times New Roman"/>
              </a:rPr>
              <a:t>Why? Because the district has not provided the supports necessary to help teachers develop</a:t>
            </a:r>
          </a:p>
          <a:p>
            <a:pPr marL="231775"/>
            <a:r>
              <a:rPr lang="en-US" sz="2000" i="1" dirty="0" smtClean="0">
                <a:solidFill>
                  <a:srgbClr val="FF0000"/>
                </a:solidFill>
                <a:latin typeface="Times New Roman"/>
              </a:rPr>
              <a:t>new skills for working with adolescent learners.</a:t>
            </a:r>
            <a:endParaRPr kumimoji="0" lang="en-US" sz="2000" b="0" i="0" u="none" strike="noStrike" kern="1200" cap="none" spc="0" normalizeH="0" baseline="0" noProof="0" dirty="0" smtClean="0">
              <a:ln>
                <a:noFill/>
              </a:ln>
              <a:solidFill>
                <a:srgbClr val="FF0000"/>
              </a:solidFill>
              <a:effectLst/>
              <a:uLnTx/>
              <a:uFillTx/>
              <a:latin typeface="+mn-lt"/>
              <a:ea typeface="+mn-ea"/>
              <a:cs typeface="+mn-cs"/>
            </a:endParaRPr>
          </a:p>
        </p:txBody>
      </p:sp>
      <p:sp>
        <p:nvSpPr>
          <p:cNvPr id="6" name="TextBox 5"/>
          <p:cNvSpPr txBox="1"/>
          <p:nvPr/>
        </p:nvSpPr>
        <p:spPr>
          <a:xfrm>
            <a:off x="7321070" y="6355914"/>
            <a:ext cx="3408947" cy="307777"/>
          </a:xfrm>
          <a:prstGeom prst="rect">
            <a:avLst/>
          </a:prstGeom>
          <a:noFill/>
        </p:spPr>
        <p:txBody>
          <a:bodyPr wrap="none" rtlCol="0">
            <a:spAutoFit/>
          </a:bodyPr>
          <a:lstStyle/>
          <a:p>
            <a:r>
              <a:rPr lang="en-US" sz="1400" dirty="0" smtClean="0"/>
              <a:t>RMC Research Corporation, 2008, p. 14</a:t>
            </a:r>
            <a:endParaRPr lang="en-US" sz="1400" dirty="0"/>
          </a:p>
        </p:txBody>
      </p:sp>
      <p:pic>
        <p:nvPicPr>
          <p:cNvPr id="8" name="Picture 7" descr="root_cause.gif"/>
          <p:cNvPicPr>
            <a:picLocks noChangeAspect="1"/>
          </p:cNvPicPr>
          <p:nvPr/>
        </p:nvPicPr>
        <p:blipFill>
          <a:blip r:embed="rId5" cstate="print"/>
          <a:stretch>
            <a:fillRect/>
          </a:stretch>
        </p:blipFill>
        <p:spPr>
          <a:xfrm>
            <a:off x="897569" y="4034118"/>
            <a:ext cx="5251963" cy="247425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73073">
        <p:fade/>
      </p:transition>
    </mc:Choice>
    <mc:Fallback xmlns="">
      <p:transition spd="med" advTm="730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5" cstate="print"/>
          <a:srcRect/>
          <a:stretch>
            <a:fillRect/>
          </a:stretch>
        </p:blipFill>
        <p:spPr bwMode="auto">
          <a:xfrm>
            <a:off x="1199539" y="1337324"/>
            <a:ext cx="7965527" cy="5333932"/>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REVISITING THE ENVIRONMENTAL SCANNING PROCESS</a:t>
            </a:r>
            <a:endParaRPr lang="en-US" dirty="0"/>
          </a:p>
        </p:txBody>
      </p:sp>
      <p:sp>
        <p:nvSpPr>
          <p:cNvPr id="4" name="TextBox 3"/>
          <p:cNvSpPr txBox="1"/>
          <p:nvPr/>
        </p:nvSpPr>
        <p:spPr>
          <a:xfrm>
            <a:off x="9787944" y="6181859"/>
            <a:ext cx="1674369" cy="369332"/>
          </a:xfrm>
          <a:prstGeom prst="rect">
            <a:avLst/>
          </a:prstGeom>
          <a:noFill/>
        </p:spPr>
        <p:txBody>
          <a:bodyPr wrap="none" rtlCol="0">
            <a:spAutoFit/>
          </a:bodyPr>
          <a:lstStyle/>
          <a:p>
            <a:r>
              <a:rPr lang="en-US" dirty="0" smtClean="0"/>
              <a:t>Conway, 2009</a:t>
            </a:r>
            <a:endParaRPr lang="en-US" dirty="0"/>
          </a:p>
        </p:txBody>
      </p:sp>
      <p:sp>
        <p:nvSpPr>
          <p:cNvPr id="5" name="Oval 4"/>
          <p:cNvSpPr/>
          <p:nvPr/>
        </p:nvSpPr>
        <p:spPr>
          <a:xfrm>
            <a:off x="1043188" y="4636395"/>
            <a:ext cx="8474298" cy="2221606"/>
          </a:xfrm>
          <a:prstGeom prst="ellipse">
            <a:avLst/>
          </a:prstGeom>
          <a:solidFill>
            <a:schemeClr val="bg2">
              <a:lumMod val="75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Callout 5"/>
          <p:cNvSpPr/>
          <p:nvPr/>
        </p:nvSpPr>
        <p:spPr>
          <a:xfrm>
            <a:off x="9521529" y="3451536"/>
            <a:ext cx="2464409" cy="1636943"/>
          </a:xfrm>
          <a:prstGeom prst="wedgeEllipseCallout">
            <a:avLst>
              <a:gd name="adj1" fmla="val -65397"/>
              <a:gd name="adj2" fmla="val 5436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953096" y="3599833"/>
            <a:ext cx="1734670" cy="1323439"/>
          </a:xfrm>
          <a:prstGeom prst="rect">
            <a:avLst/>
          </a:prstGeom>
          <a:noFill/>
        </p:spPr>
        <p:txBody>
          <a:bodyPr wrap="square" rtlCol="0">
            <a:spAutoFit/>
          </a:bodyPr>
          <a:lstStyle/>
          <a:p>
            <a:r>
              <a:rPr lang="en-US" sz="1600" dirty="0" smtClean="0"/>
              <a:t>This area of the </a:t>
            </a:r>
          </a:p>
          <a:p>
            <a:r>
              <a:rPr lang="en-US" sz="1600" dirty="0" smtClean="0"/>
              <a:t>model is addressed</a:t>
            </a:r>
          </a:p>
          <a:p>
            <a:r>
              <a:rPr lang="en-US" sz="1600" dirty="0" smtClean="0"/>
              <a:t>in the current module.</a:t>
            </a:r>
            <a:endParaRPr lang="en-US" sz="16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9307">
        <p:fade/>
      </p:transition>
    </mc:Choice>
    <mc:Fallback xmlns="">
      <p:transition spd="med" advTm="193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Academic Literature 16x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61E720F-F05D-4536-9C34-0CFCED65D3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1838</Words>
  <Application>Microsoft Office PowerPoint</Application>
  <PresentationFormat>Custom</PresentationFormat>
  <Paragraphs>113</Paragraphs>
  <Slides>16</Slides>
  <Notes>15</Notes>
  <HiddenSlides>0</HiddenSlides>
  <MMClips>16</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Academic Literature 16x9</vt:lpstr>
      <vt:lpstr>Colorado counselor corps professional development modules</vt:lpstr>
      <vt:lpstr>Module Content </vt:lpstr>
      <vt:lpstr>Goals and action plans within the ASCA National Model</vt:lpstr>
      <vt:lpstr>Setting smart goals</vt:lpstr>
      <vt:lpstr>GATHERING YOUR TEAM</vt:lpstr>
      <vt:lpstr>SETTING SMART GOALS</vt:lpstr>
      <vt:lpstr>Identifying interventions</vt:lpstr>
      <vt:lpstr>THE ROOT OF THE ISSUE</vt:lpstr>
      <vt:lpstr>REVISITING THE ENVIRONMENTAL SCANNING PROCESS</vt:lpstr>
      <vt:lpstr>FROM ISSUE TO INTERVENTION</vt:lpstr>
      <vt:lpstr>Putting Interventions  into action</vt:lpstr>
      <vt:lpstr>Creating a Comprehensive Action Plan</vt:lpstr>
      <vt:lpstr>THE ASCA ACTION PLANS</vt:lpstr>
      <vt:lpstr>RECAP</vt:lpstr>
      <vt:lpstr>The Deliverables for Module 5 are:</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2014-01-06T16:48:44Z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TC034313809991</vt:lpwstr>
  </property>
</Properties>
</file>