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4.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5.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8"/>
  </p:notesMasterIdLst>
  <p:handoutMasterIdLst>
    <p:handoutMasterId r:id="rId29"/>
  </p:handoutMasterIdLst>
  <p:sldIdLst>
    <p:sldId id="256" r:id="rId3"/>
    <p:sldId id="257" r:id="rId4"/>
    <p:sldId id="261" r:id="rId5"/>
    <p:sldId id="274" r:id="rId6"/>
    <p:sldId id="272" r:id="rId7"/>
    <p:sldId id="262" r:id="rId8"/>
    <p:sldId id="286" r:id="rId9"/>
    <p:sldId id="285" r:id="rId10"/>
    <p:sldId id="289" r:id="rId11"/>
    <p:sldId id="287" r:id="rId12"/>
    <p:sldId id="295" r:id="rId13"/>
    <p:sldId id="294" r:id="rId14"/>
    <p:sldId id="288" r:id="rId15"/>
    <p:sldId id="273" r:id="rId16"/>
    <p:sldId id="290" r:id="rId17"/>
    <p:sldId id="291" r:id="rId18"/>
    <p:sldId id="292" r:id="rId19"/>
    <p:sldId id="271" r:id="rId20"/>
    <p:sldId id="282" r:id="rId21"/>
    <p:sldId id="283" r:id="rId22"/>
    <p:sldId id="281" r:id="rId23"/>
    <p:sldId id="270" r:id="rId24"/>
    <p:sldId id="293" r:id="rId25"/>
    <p:sldId id="275" r:id="rId26"/>
    <p:sldId id="2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69" autoAdjust="0"/>
    <p:restoredTop sz="77202" autoAdjust="0"/>
  </p:normalViewPr>
  <p:slideViewPr>
    <p:cSldViewPr snapToGrid="0" showGuides="1">
      <p:cViewPr>
        <p:scale>
          <a:sx n="58" d="100"/>
          <a:sy n="58" d="100"/>
        </p:scale>
        <p:origin x="-926" y="-19"/>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1" d="100"/>
          <a:sy n="51" d="100"/>
        </p:scale>
        <p:origin x="23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pPr/>
              <a:t>1/6/2014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pPr/>
              <a:t>1/6/2014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past three modules you have learned about the ASCA National</a:t>
            </a:r>
            <a:r>
              <a:rPr lang="en-US" baseline="0" dirty="0" smtClean="0"/>
              <a:t> Model, how to conduct a needs assessment and how to carry out an environmental scan. In this module you will discover how to analyze the data from your needs assessment and environmental scan so that you can work with your advisory council to make programmatic decisions.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Be sure make sure that you create a backup copy of your raw data</a:t>
            </a:r>
            <a:r>
              <a:rPr lang="en-US" baseline="0" dirty="0" smtClean="0"/>
              <a:t> – computers sometimes have a tendency to eat your data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Enter your data into EXCEL. </a:t>
            </a:r>
            <a:r>
              <a:rPr kumimoji="0" lang="en-US" sz="2000" b="0" i="0" u="none" strike="noStrike" kern="1200" cap="none" spc="0" normalizeH="0" baseline="0" noProof="0" dirty="0" smtClean="0">
                <a:ln>
                  <a:noFill/>
                </a:ln>
                <a:solidFill>
                  <a:srgbClr val="514843"/>
                </a:solidFill>
                <a:effectLst/>
                <a:uLnTx/>
                <a:uFillTx/>
                <a:latin typeface="+mn-lt"/>
                <a:ea typeface="+mn-ea"/>
                <a:cs typeface="+mn-cs"/>
              </a:rPr>
              <a:t>We suggest Excel as it is a very robust tool and most educators have access to it as part of your school’s software.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smtClean="0">
                <a:ln>
                  <a:noFill/>
                </a:ln>
                <a:solidFill>
                  <a:srgbClr val="514843"/>
                </a:solidFill>
                <a:effectLst/>
                <a:uLnTx/>
                <a:uFillTx/>
                <a:latin typeface="+mn-lt"/>
                <a:ea typeface="+mn-ea"/>
                <a:cs typeface="+mn-cs"/>
              </a:rPr>
              <a:t>Clean and recode data if necessary. All discrete data, that which is in categories, needs to be recoded into meaningful numeric identifiers. An example of this would be to recode all girls as “1” and all boys as “2”.</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smtClean="0">
                <a:ln>
                  <a:noFill/>
                </a:ln>
                <a:solidFill>
                  <a:srgbClr val="514843"/>
                </a:solidFill>
                <a:effectLst/>
                <a:uLnTx/>
                <a:uFillTx/>
                <a:latin typeface="+mn-lt"/>
                <a:ea typeface="+mn-ea"/>
                <a:cs typeface="+mn-cs"/>
              </a:rPr>
              <a:t>Generate basic descriptive statistics such as frequencies, percentages, and mean. Frequencies and percentages are often used with discrete data and means and standard deviations with continuous data.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smtClean="0">
                <a:ln>
                  <a:noFill/>
                </a:ln>
                <a:solidFill>
                  <a:srgbClr val="514843"/>
                </a:solidFill>
                <a:effectLst/>
                <a:uLnTx/>
                <a:uFillTx/>
                <a:latin typeface="+mn-lt"/>
                <a:ea typeface="+mn-ea"/>
                <a:cs typeface="+mn-cs"/>
              </a:rPr>
              <a:t>Conduct inferential statistics if they are appropriate for your guiding questions. For example, if you are interested in determining if there is truly a gap between girls taking advanced science courses and boys taking advanced science courses, you would want to conduct a comparative analysis. In this case you would likely use number of science courses enrolled in as your data point and then compare the girls and boys using a chi-square analysis or t-test. If you wanted to know if parent attendance at parent-teacher conferences impacted student GPA you might conduct a correlation analysis. This module is not the place for an in-depth lesson on statistical procedures, but the short video does give you a basic introduction to data analysis with EXCEL. We suggest that you utilize your resources to help you with the data analysis – someone on your advisory committee or evaluation team is sure to be comfortable with it.</a:t>
            </a:r>
            <a:endParaRPr lang="en-US" b="0"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dirty="0" smtClean="0"/>
              <a:t>Sometimes</a:t>
            </a:r>
            <a:r>
              <a:rPr lang="en-US" baseline="0" dirty="0" smtClean="0"/>
              <a:t> you will not be able to see the big picture before you take a closer look at smaller pieces. Disaggregation of data involves classifying your data on particular demographic characteristics then exploring any differences in those groups. Disaggregated data can be used descriptively or comparatively.</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Create meaningful charts and tables for easy</a:t>
            </a:r>
            <a:r>
              <a:rPr lang="en-US" baseline="0" dirty="0" smtClean="0"/>
              <a:t> access to the data.</a:t>
            </a:r>
            <a:r>
              <a:rPr lang="en-US" dirty="0" smtClean="0"/>
              <a:t> This is</a:t>
            </a:r>
            <a:r>
              <a:rPr lang="en-US" baseline="0" dirty="0" smtClean="0"/>
              <a:t> a critical step as you move into data interpretation, goal-setting and action plan development as covered in Module 5. The video on this slide shares the basics of creating charts in Excel.</a:t>
            </a:r>
            <a:endParaRPr lang="en-US" dirty="0" smtClean="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New</a:t>
            </a:r>
            <a:r>
              <a:rPr lang="en-US" baseline="0" dirty="0" smtClean="0"/>
              <a:t> and helpful resources emerge on the internet every day. If you need to learn more about basic statistics and data analysis, the Kahn Academy is a great place to start. This website offers a number of professionally done and engaging videos on a variety of topics. Who knows, you might even find something there to use in your core curriculum. Stat Pages also offers tutorials and guides related to data and statistics. It is more text heavy than Khan Academy but a good resource none the less. Open Stat is a website that houses a number of links to statistical analysis free ware. This slide also offers a link to </a:t>
            </a:r>
            <a:r>
              <a:rPr lang="en-US" baseline="0" dirty="0" err="1" smtClean="0"/>
              <a:t>EZAnalyze</a:t>
            </a:r>
            <a:r>
              <a:rPr lang="en-US" baseline="0" dirty="0" smtClean="0"/>
              <a:t>, a free software tool designed especially for educators. This program works as an add-on to Excel and the real beauty of this program is that it utilizes common educational language for analytic procedures. It also has a parallel software program called </a:t>
            </a:r>
            <a:r>
              <a:rPr lang="en-US" baseline="0" dirty="0" err="1" smtClean="0"/>
              <a:t>TimeTracker</a:t>
            </a:r>
            <a:r>
              <a:rPr lang="en-US" baseline="0" dirty="0" smtClean="0"/>
              <a:t> that can be used to track your time as a school counselor, essentially aiding in conducting a time-task analysis. Both </a:t>
            </a:r>
            <a:r>
              <a:rPr lang="en-US" baseline="0" dirty="0" err="1" smtClean="0"/>
              <a:t>EZAnalyze</a:t>
            </a:r>
            <a:r>
              <a:rPr lang="en-US" baseline="0" dirty="0" smtClean="0"/>
              <a:t> and </a:t>
            </a:r>
            <a:r>
              <a:rPr lang="en-US" baseline="0" dirty="0" err="1" smtClean="0"/>
              <a:t>TimeTracker</a:t>
            </a:r>
            <a:r>
              <a:rPr lang="en-US" baseline="0" dirty="0" smtClean="0"/>
              <a:t> have built in tools for graph development.</a:t>
            </a:r>
          </a:p>
          <a:p>
            <a:endParaRPr lang="en-US" baseline="0" dirty="0" smtClean="0"/>
          </a:p>
        </p:txBody>
      </p:sp>
      <p:sp>
        <p:nvSpPr>
          <p:cNvPr id="4" name="Slide Number Placeholder 3"/>
          <p:cNvSpPr>
            <a:spLocks noGrp="1"/>
          </p:cNvSpPr>
          <p:nvPr>
            <p:ph type="sldNum" sz="quarter" idx="10"/>
          </p:nvPr>
        </p:nvSpPr>
        <p:spPr/>
        <p:txBody>
          <a:bodyPr/>
          <a:lstStyle/>
          <a:p>
            <a:fld id="{0A3C37BE-C303-496D-B5CD-85F2937540F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There are several unique aspects to reporting needs assessment data results. Most of the information on the next three slides come from the booklet “A Guide for Comprehensive Needs Assessment” </a:t>
            </a:r>
            <a:r>
              <a:rPr lang="en-US" sz="1200" b="0" kern="1200" baseline="0" dirty="0" smtClean="0">
                <a:solidFill>
                  <a:schemeClr val="tx1"/>
                </a:solidFill>
                <a:latin typeface="+mn-lt"/>
                <a:ea typeface="+mn-ea"/>
                <a:cs typeface="+mn-cs"/>
              </a:rPr>
              <a:t>Prepared for the Colorado Department of Education by RMC Research Corporation, a subcontractor to the Southwest Comprehensive Center at</a:t>
            </a:r>
          </a:p>
          <a:p>
            <a:r>
              <a:rPr lang="en-US" sz="1200" b="0" kern="1200" baseline="0" dirty="0" err="1" smtClean="0">
                <a:solidFill>
                  <a:schemeClr val="tx1"/>
                </a:solidFill>
                <a:latin typeface="+mn-lt"/>
                <a:ea typeface="+mn-ea"/>
                <a:cs typeface="+mn-cs"/>
              </a:rPr>
              <a:t>WestEd</a:t>
            </a:r>
            <a:r>
              <a:rPr lang="en-US" sz="1200" b="0" kern="1200" baseline="0" dirty="0" smtClean="0">
                <a:solidFill>
                  <a:schemeClr val="tx1"/>
                </a:solidFill>
                <a:latin typeface="+mn-lt"/>
                <a:ea typeface="+mn-ea"/>
                <a:cs typeface="+mn-cs"/>
              </a:rPr>
              <a:t>. This document is included in it’s entirety within the resources folder and it is highly encouraged that you access and read it as it is very informative.</a:t>
            </a:r>
            <a:endParaRPr lang="en-US" b="0"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sz="1200" kern="1200" baseline="0" dirty="0" smtClean="0">
                <a:solidFill>
                  <a:schemeClr val="tx1"/>
                </a:solidFill>
                <a:latin typeface="+mn-lt"/>
                <a:ea typeface="+mn-ea"/>
                <a:cs typeface="+mn-cs"/>
              </a:rPr>
              <a:t>Once data are collected there are a number of statistical strategies that can be used for analysis. For example, when investigating how migrant students are doing in comparison to their peers, the needs assessment committee may administer a survey for all students to complete in a certain set of schools, then add a question about whether the students participated in the migrant program. That item can be used to create two groups and to look at differences statistically. Some very simple statistics, such as the percentage of students who agreed or strongly agreed with an item, can be calculated and compared for two groups using statistical tests, like a </a:t>
            </a:r>
            <a:r>
              <a:rPr lang="en-US" sz="1200" i="1" kern="1200" baseline="0" dirty="0" smtClean="0">
                <a:solidFill>
                  <a:schemeClr val="tx1"/>
                </a:solidFill>
                <a:latin typeface="+mn-lt"/>
                <a:ea typeface="+mn-ea"/>
                <a:cs typeface="+mn-cs"/>
              </a:rPr>
              <a:t>z test for proportions. If there are more than two </a:t>
            </a:r>
            <a:r>
              <a:rPr lang="en-US" sz="1200" kern="1200" baseline="0" dirty="0" smtClean="0">
                <a:solidFill>
                  <a:schemeClr val="tx1"/>
                </a:solidFill>
                <a:latin typeface="+mn-lt"/>
                <a:ea typeface="+mn-ea"/>
                <a:cs typeface="+mn-cs"/>
              </a:rPr>
              <a:t>groups of students, techniques such as Chi-square tests can be used. For the mean or average responses on items rated on a 5-point scale, the </a:t>
            </a:r>
            <a:r>
              <a:rPr lang="en-US" sz="1200" i="1" kern="1200" baseline="0" dirty="0" smtClean="0">
                <a:solidFill>
                  <a:schemeClr val="tx1"/>
                </a:solidFill>
                <a:latin typeface="+mn-lt"/>
                <a:ea typeface="+mn-ea"/>
                <a:cs typeface="+mn-cs"/>
              </a:rPr>
              <a:t>t test </a:t>
            </a:r>
            <a:r>
              <a:rPr lang="en-US" sz="1200" kern="1200" baseline="0" dirty="0" smtClean="0">
                <a:solidFill>
                  <a:schemeClr val="tx1"/>
                </a:solidFill>
                <a:latin typeface="+mn-lt"/>
                <a:ea typeface="+mn-ea"/>
                <a:cs typeface="+mn-cs"/>
              </a:rPr>
              <a:t>for independent groups can be used for two groups. If there are more than two groups, one-way analysis of variance (ANOVA) can be used, with</a:t>
            </a:r>
          </a:p>
          <a:p>
            <a:r>
              <a:rPr lang="en-US" sz="1200" kern="1200" baseline="0" dirty="0" smtClean="0">
                <a:solidFill>
                  <a:schemeClr val="tx1"/>
                </a:solidFill>
                <a:latin typeface="+mn-lt"/>
                <a:ea typeface="+mn-ea"/>
                <a:cs typeface="+mn-cs"/>
              </a:rPr>
              <a:t>post-hoc </a:t>
            </a:r>
            <a:r>
              <a:rPr lang="en-US" sz="1200" i="1" kern="1200" baseline="0" dirty="0" smtClean="0">
                <a:solidFill>
                  <a:schemeClr val="tx1"/>
                </a:solidFill>
                <a:latin typeface="+mn-lt"/>
                <a:ea typeface="+mn-ea"/>
                <a:cs typeface="+mn-cs"/>
              </a:rPr>
              <a:t>t tests if results are statistically significant. One word of caution </a:t>
            </a:r>
            <a:r>
              <a:rPr lang="en-US" sz="1200" kern="1200" baseline="0" dirty="0" smtClean="0">
                <a:solidFill>
                  <a:schemeClr val="tx1"/>
                </a:solidFill>
                <a:latin typeface="+mn-lt"/>
                <a:ea typeface="+mn-ea"/>
                <a:cs typeface="+mn-cs"/>
              </a:rPr>
              <a:t>is warranted here, however. These statistical tests have complex assumptions, and it is easy to misuse them. When in doubt about the use of these statistical techniques, always seek advice from colleagues in the central office who have the appropriate expertise.</a:t>
            </a:r>
            <a:endParaRPr lang="en-US" dirty="0" smtClean="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Once needs assessment data are collected and analyzed, it is important to follow through with the results of needs assessments and determine which are the most important. </a:t>
            </a:r>
            <a:r>
              <a:rPr lang="en-US" sz="1200" i="1" kern="1200" baseline="0" dirty="0" smtClean="0">
                <a:solidFill>
                  <a:schemeClr val="tx1"/>
                </a:solidFill>
                <a:latin typeface="+mn-lt"/>
                <a:ea typeface="+mn-ea"/>
                <a:cs typeface="+mn-cs"/>
              </a:rPr>
              <a:t>Simple approaches entail procedures such as rank ordering the needs, without any particular </a:t>
            </a:r>
            <a:r>
              <a:rPr lang="en-US" sz="1200" kern="1200" baseline="0" dirty="0" smtClean="0">
                <a:solidFill>
                  <a:schemeClr val="tx1"/>
                </a:solidFill>
                <a:latin typeface="+mn-lt"/>
                <a:ea typeface="+mn-ea"/>
                <a:cs typeface="+mn-cs"/>
              </a:rPr>
              <a:t>formal procedure. This approach is used in situations that are not complex. The </a:t>
            </a:r>
            <a:r>
              <a:rPr lang="en-US" sz="1200" i="1" kern="1200" baseline="0" dirty="0" smtClean="0">
                <a:solidFill>
                  <a:schemeClr val="tx1"/>
                </a:solidFill>
                <a:latin typeface="+mn-lt"/>
                <a:ea typeface="+mn-ea"/>
                <a:cs typeface="+mn-cs"/>
              </a:rPr>
              <a:t>multiple criteria approach is used when needs are more complex and are judged against criteria that address </a:t>
            </a:r>
            <a:r>
              <a:rPr lang="en-US" sz="1200" kern="1200" baseline="0" dirty="0" smtClean="0">
                <a:solidFill>
                  <a:schemeClr val="tx1"/>
                </a:solidFill>
                <a:latin typeface="+mn-lt"/>
                <a:ea typeface="+mn-ea"/>
                <a:cs typeface="+mn-cs"/>
              </a:rPr>
              <a:t>importance and feasibility. Weighted total priority scores can then be created. </a:t>
            </a:r>
            <a:r>
              <a:rPr lang="en-US" sz="1200" i="1" kern="1200" baseline="0" dirty="0" smtClean="0">
                <a:solidFill>
                  <a:schemeClr val="tx1"/>
                </a:solidFill>
                <a:latin typeface="+mn-lt"/>
                <a:ea typeface="+mn-ea"/>
                <a:cs typeface="+mn-cs"/>
              </a:rPr>
              <a:t>Disaggregated prioritization involves rank ordering the criteria to be used. Then a need is judged by each of the </a:t>
            </a:r>
            <a:r>
              <a:rPr lang="en-US" sz="1200" kern="1200" baseline="0" dirty="0" smtClean="0">
                <a:solidFill>
                  <a:schemeClr val="tx1"/>
                </a:solidFill>
                <a:latin typeface="+mn-lt"/>
                <a:ea typeface="+mn-ea"/>
                <a:cs typeface="+mn-cs"/>
              </a:rPr>
              <a:t>criteria, beginning with the highest-ranked criteria first. This technique simplifies the prioritization process, because criteria are addressed one at a time. </a:t>
            </a:r>
            <a:r>
              <a:rPr lang="en-US" sz="1200" i="1" kern="1200" baseline="0" dirty="0" smtClean="0">
                <a:solidFill>
                  <a:schemeClr val="tx1"/>
                </a:solidFill>
                <a:latin typeface="+mn-lt"/>
                <a:ea typeface="+mn-ea"/>
                <a:cs typeface="+mn-cs"/>
              </a:rPr>
              <a:t>Risk assessment is done by </a:t>
            </a:r>
            <a:r>
              <a:rPr lang="en-US" sz="1200" kern="1200" baseline="0" dirty="0" smtClean="0">
                <a:solidFill>
                  <a:schemeClr val="tx1"/>
                </a:solidFill>
                <a:latin typeface="+mn-lt"/>
                <a:ea typeface="+mn-ea"/>
                <a:cs typeface="+mn-cs"/>
              </a:rPr>
              <a:t>examination of the needs relative to the risk of not addressing them. This is particularly useful in situations where not addressing a need is related to a risk of major importance, such as child abuse.</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slide presents one layout for a needs analysis worksheet utilizing a multiple criteria approach. You can use this worksheet to organize your needs assessment data (the title is hyperlinked to the blank worksheet) or you may develop one of your own. This is a deliverable item within this module.</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Environmental scan data</a:t>
            </a:r>
            <a:r>
              <a:rPr lang="en-US" baseline="0" dirty="0" smtClean="0"/>
              <a:t> results are reported much in the same way as needs assessment data, yet there are a few unique qualities.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again is the graphic of the environmental</a:t>
            </a:r>
            <a:r>
              <a:rPr lang="en-US" baseline="0" dirty="0" smtClean="0"/>
              <a:t> scanning process. As you can see, this module addresses the “Foresight” area of the graphic as it covers analysis, interpretation, and prospection.</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 have worked hard to gather a variety of information about your program, your school and your community. Now it is time to start making sense of all this information. In this presentation you will learn about the differences between qualitative and quantitative data along with how to analyze each in a way that will make the results meaningful to you. Furthermore, you will learn how to best represent your results for both needs assessment data and environmental scan data.</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This slide offers a video from Marc </a:t>
            </a:r>
            <a:r>
              <a:rPr lang="en-US" baseline="0" dirty="0" err="1" smtClean="0"/>
              <a:t>Reguero</a:t>
            </a:r>
            <a:r>
              <a:rPr lang="en-US" baseline="0" dirty="0" smtClean="0"/>
              <a:t> introducing Excel’s newest add-ons (</a:t>
            </a:r>
            <a:r>
              <a:rPr lang="en-US" baseline="0" dirty="0" err="1" smtClean="0"/>
              <a:t>DataTracker</a:t>
            </a:r>
            <a:r>
              <a:rPr lang="en-US" baseline="0" dirty="0" smtClean="0"/>
              <a:t>, </a:t>
            </a:r>
            <a:r>
              <a:rPr lang="en-US" baseline="0" dirty="0" err="1" smtClean="0"/>
              <a:t>PowerViewer</a:t>
            </a:r>
            <a:r>
              <a:rPr lang="en-US" baseline="0" dirty="0" smtClean="0"/>
              <a:t>, and </a:t>
            </a:r>
            <a:r>
              <a:rPr lang="en-US" baseline="0" dirty="0" err="1" smtClean="0"/>
              <a:t>GeoFlow</a:t>
            </a:r>
            <a:r>
              <a:rPr lang="en-US" baseline="0" dirty="0" smtClean="0"/>
              <a:t>). </a:t>
            </a:r>
            <a:r>
              <a:rPr lang="en-US" baseline="0" dirty="0" err="1" smtClean="0"/>
              <a:t>DataTracker</a:t>
            </a:r>
            <a:r>
              <a:rPr lang="en-US" baseline="0" dirty="0" smtClean="0"/>
              <a:t> pulls big data from the internet through a search tool within Excel and downloads the data right into your Excel spreadsheet. You can modify the data, columns, or rows and those modifications remain intact as macros so when you refresh data at any point your changes stay with the file. The amazing thing is that your spreadsheet does maintain a static link to the data source so you can easily update to the most recent data at any time. </a:t>
            </a:r>
            <a:r>
              <a:rPr lang="en-US" baseline="0" dirty="0" err="1" smtClean="0"/>
              <a:t>PowerViewer</a:t>
            </a:r>
            <a:r>
              <a:rPr lang="en-US" baseline="0" dirty="0" smtClean="0"/>
              <a:t> allows you to create amazing charts and graphics then you can manipulate them and make them 3D with </a:t>
            </a:r>
            <a:r>
              <a:rPr lang="en-US" baseline="0" dirty="0" err="1" smtClean="0"/>
              <a:t>GeoFlow</a:t>
            </a:r>
            <a:r>
              <a:rPr lang="en-US" baseline="0" dirty="0" smtClean="0"/>
              <a:t>! </a:t>
            </a:r>
            <a:r>
              <a:rPr lang="en-US" baseline="0" dirty="0" err="1" smtClean="0"/>
              <a:t>GeoFlow</a:t>
            </a:r>
            <a:r>
              <a:rPr lang="en-US" baseline="0" dirty="0" smtClean="0"/>
              <a:t> is still in the Beta 4 stage and is only compatible with Excel 2013. These products can be used to supplement your scan data but even more importantly to create dynamic and interesting data summaries. These tools along with some of the qualitative and quantitative tools introduced earlier help you analyze the raw data.</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Now that you have conducted some basic descriptive and perhaps inferential analyses of your raw data you are ready to collate it into a format that will allow for interpretation and prospection. It makes sense to use the organizational model that you used when conducting your scan. Remember you have already begun preparing your scan data for this analysis by recording it on your Factor Analysis Summary. The next slide will cover the scoring of the FAS.</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 will now continue to utilize the Factor Analysis Summary Form that you began in Module 3. For each of the factors, assign a weight in the second column. This weight should range between 0 and 1 based upon that factor’s probable effect on your program. Remember that the total weight for each factor category must sum to 1.00. Next, in the third column you will rate each factor from 1 to 5 based upon the counseling program’s current response to that factor. 1 is poor and 5 is outstanding. The weighted score column is automatically generated through the embedded formula in Excel, but essentially this is the factor’s weight times its rating. At the bottom of this column, the weighted scores are summed to give you an idea of how the counseling program is responding to the factors in it’s internal or external environments. Remember that even if it is a weak factor, there is typically some representation of it within your current programming. </a:t>
            </a:r>
          </a:p>
          <a:p>
            <a:endParaRPr lang="en-US" i="1" baseline="0" dirty="0" smtClean="0"/>
          </a:p>
          <a:p>
            <a:r>
              <a:rPr lang="en-US" i="0" baseline="0" dirty="0" smtClean="0"/>
              <a:t>One final note here about the Comments column. You have likely already recorded some descriptive information here regarding the source and general outcomes of your data, but you should also include any quantitative results from the analyses of your raw scan data. This completed Factor Analysis Summary Form is a deliverable for this module.</a:t>
            </a:r>
            <a:endParaRPr lang="en-US" i="0"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this module you learned about the differences between qualitative and quantitative data as well as the basics of analysis for each of them. You learned about prioritizing needs as identified by the results of your needs assessment data and how to use the Factor Analysis Summary Form to collate and prioritize your environmental scan data. Armed with your Needs Analysis Worksheet and your Factor Analysis Summary Form you are now ready to work with your advisory committee to explore in depth the gaps you have found and collectively develop goals and action plans. This process is covered in Module 5.</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have discovered</a:t>
            </a:r>
            <a:r>
              <a:rPr lang="en-US" baseline="0" dirty="0" smtClean="0"/>
              <a:t> through working with your needs assessment and environmental scan materials, two very different types of data emerges, qualitative and quantitative.</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needs assessment and</a:t>
            </a:r>
            <a:r>
              <a:rPr lang="en-US" baseline="0" dirty="0" smtClean="0"/>
              <a:t> environmental scan might very well have produced both quantitative and qualitative data. If you utilized focus groups or interviews in your needs assessment protocol, qualitative data is present. If you utilized only a survey without any open-ended questions, then you could very well have only quantitative data in your needs assessment results. Your environmental scan data very likely produced both types of data also. As the video on this slide articulates, neither type of data alone can produce clear enough information to make robust data-driven decisions. Quantitative data deals with numbers and can be measured objectively. In addition to examples listed on the slide, relevant examples of quantitative data from your needs assessment and environmental scans may include student grade level, age, number of students participating in your curriculum, etc. One way to easily remember the basic characteristics of this type of data is to remember quantitative = quantity. </a:t>
            </a:r>
          </a:p>
          <a:p>
            <a:endParaRPr lang="en-US" baseline="0" dirty="0" smtClean="0"/>
          </a:p>
          <a:p>
            <a:r>
              <a:rPr lang="en-US" baseline="0" dirty="0" smtClean="0"/>
              <a:t>Qualitative data on the other hand is descriptive in nature. It generally involves words or images of data that can be observed but not measured. Qualitative data within our context would include parent reflections regarding their feelings about the school counseling program or a narrative description of student behavior in the hallway. Remember, qualitative = quality.</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Yes, even narratives and images can be analyzed. </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that throughout your analysis of the qualitative data</a:t>
            </a:r>
            <a:r>
              <a:rPr lang="en-US" baseline="0" dirty="0" smtClean="0"/>
              <a:t> you need to remain inquisitive and reflective. Some questions that you should keep repeating throughout the process include:</a:t>
            </a:r>
          </a:p>
          <a:p>
            <a:r>
              <a:rPr lang="en-US" baseline="0" dirty="0" smtClean="0"/>
              <a:t>What patterns or common themes seem to be emerging around specific items in the data?</a:t>
            </a:r>
          </a:p>
          <a:p>
            <a:r>
              <a:rPr lang="en-US" baseline="0" dirty="0" smtClean="0"/>
              <a:t>Are there any deviations from these emerging themes or patterns?</a:t>
            </a:r>
          </a:p>
          <a:p>
            <a:r>
              <a:rPr lang="en-US" baseline="0" dirty="0" smtClean="0"/>
              <a:t>What interesting stories are emerging from the data?</a:t>
            </a:r>
          </a:p>
          <a:p>
            <a:r>
              <a:rPr lang="en-US" baseline="0" dirty="0" smtClean="0"/>
              <a:t>Do any of the patterns or themes suggest that additional data needs to be collected?</a:t>
            </a:r>
          </a:p>
          <a:p>
            <a:r>
              <a:rPr lang="en-US" baseline="0" dirty="0" smtClean="0"/>
              <a:t>Do the patterns that emerge support the findings of the other qualitative data that has already been analyzed?</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As soon as data is collected it is critical that you immediately process the information and record detailed notes.</a:t>
            </a:r>
          </a:p>
          <a:p>
            <a:r>
              <a:rPr lang="en-US" dirty="0" smtClean="0"/>
              <a:t>These notes could include:</a:t>
            </a:r>
            <a:r>
              <a:rPr lang="en-US" baseline="0" dirty="0" smtClean="0"/>
              <a:t> </a:t>
            </a:r>
            <a:r>
              <a:rPr lang="en-US" dirty="0" smtClean="0"/>
              <a:t>Things that stuck out to you,</a:t>
            </a:r>
            <a:r>
              <a:rPr lang="en-US" baseline="0" dirty="0" smtClean="0"/>
              <a:t> t</a:t>
            </a:r>
            <a:r>
              <a:rPr lang="en-US" dirty="0" smtClean="0"/>
              <a:t>ime/date details,</a:t>
            </a:r>
            <a:r>
              <a:rPr lang="en-US" baseline="0" dirty="0" smtClean="0"/>
              <a:t> o</a:t>
            </a:r>
            <a:r>
              <a:rPr lang="en-US" dirty="0" smtClean="0"/>
              <a:t>ther observations,</a:t>
            </a:r>
            <a:r>
              <a:rPr lang="en-US" baseline="0" dirty="0" smtClean="0"/>
              <a:t> and h</a:t>
            </a:r>
            <a:r>
              <a:rPr lang="en-US" dirty="0" smtClean="0"/>
              <a:t>ighlights from the interaction.</a:t>
            </a:r>
          </a:p>
          <a:p>
            <a:r>
              <a:rPr lang="en-US" dirty="0" smtClean="0"/>
              <a:t>2. </a:t>
            </a:r>
            <a:r>
              <a:rPr lang="en-US" b="0" dirty="0" smtClean="0"/>
              <a:t>Qualitative data analysis should begin as soon as you begin collecting the first piece of information.</a:t>
            </a:r>
          </a:p>
          <a:p>
            <a:r>
              <a:rPr lang="en-US" dirty="0" smtClean="0"/>
              <a:t>The moment the first pieces of data are collected you should begin reviewing the data and mentally processing it for themes or patterns that were exhibited. It is important to do this early so that you will be focused on these patterns and themes as they appear in subsequent data you collect.</a:t>
            </a:r>
          </a:p>
          <a:p>
            <a:r>
              <a:rPr lang="en-US" dirty="0" smtClean="0"/>
              <a:t>3. Qualitative studies generally produce a wealth of data but not all of it is meaningful. After data has been collected, you will need to undergo a data reduction process in order to identify and focus in on what is meaningful. When trying to discern what is meaningful data you should always refer back to your guiding questions and use them as your framework. Additionally, you should rely on your own intuition as the evaluator and the expertise of other individuals with a thorough understanding of the program.</a:t>
            </a:r>
          </a:p>
          <a:p>
            <a:r>
              <a:rPr lang="en-US" dirty="0" smtClean="0"/>
              <a:t>4. In order for qualitative data to be analyzable it must first be grouped into the meaningful patterns and/or themes that you observed. This process is the core of qualitative data analysis.</a:t>
            </a:r>
          </a:p>
          <a:p>
            <a:r>
              <a:rPr lang="en-US" dirty="0" smtClean="0"/>
              <a:t>This process is generally conducted in two primary ways:</a:t>
            </a:r>
            <a:r>
              <a:rPr lang="en-US" baseline="0" dirty="0" smtClean="0"/>
              <a:t> </a:t>
            </a:r>
            <a:r>
              <a:rPr lang="en-US" dirty="0" smtClean="0"/>
              <a:t>Content analysis</a:t>
            </a:r>
            <a:r>
              <a:rPr lang="en-US" baseline="0" dirty="0" smtClean="0"/>
              <a:t> and </a:t>
            </a:r>
            <a:r>
              <a:rPr lang="en-US" dirty="0" smtClean="0"/>
              <a:t>Thematic analysis. Content</a:t>
            </a:r>
            <a:r>
              <a:rPr lang="en-US" baseline="0" dirty="0" smtClean="0"/>
              <a:t> analysis is the micro-examination of smaller data segments and thematic analysis is the macro-examination of larger data segments, often based upon guiding questions.</a:t>
            </a:r>
          </a:p>
          <a:p>
            <a:r>
              <a:rPr lang="en-US" baseline="0" dirty="0" smtClean="0"/>
              <a:t>5. </a:t>
            </a:r>
            <a:r>
              <a:rPr lang="en-US" dirty="0" smtClean="0"/>
              <a:t>After identifying themes or content patterns, assemble, organize, and compress the data into a display that facilitates conclusion drawing. The display can be a graphic, table/matrix, or textual display. This is</a:t>
            </a:r>
            <a:r>
              <a:rPr lang="en-US" baseline="0" dirty="0" smtClean="0"/>
              <a:t> a critical step as you move into data interpretation, goal-setting and action plan development as covered in Module 5.</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now on to the kind of data analysis that you</a:t>
            </a:r>
            <a:r>
              <a:rPr lang="en-US" baseline="0" dirty="0" smtClean="0"/>
              <a:t> have probably been thinking of</a:t>
            </a:r>
            <a:r>
              <a:rPr lang="en-US" dirty="0" smtClean="0"/>
              <a:t>. </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short video is intended to inspire</a:t>
            </a:r>
            <a:r>
              <a:rPr lang="en-US" baseline="0" dirty="0" smtClean="0"/>
              <a:t> you as you begin this next stage of your work.</a:t>
            </a:r>
            <a:endParaRPr lang="en-US" dirty="0" smtClean="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a:t>Click to edit Master title style</a:t>
            </a: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a:t>Click to edit Master subtitle style</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a:t>Click to edit Master title style</a:t>
            </a:r>
          </a:p>
        </p:txBody>
      </p:sp>
      <p:sp>
        <p:nvSpPr>
          <p:cNvPr id="3" name="Picture Placeholder 2"/>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pPr/>
              <a:t>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a:t>Click to edit Master title style</a:t>
            </a: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1pPr>
              <a:buClr>
                <a:schemeClr val="accent3">
                  <a:lumMod val="60000"/>
                  <a:lumOff val="40000"/>
                </a:schemeClr>
              </a:buClr>
              <a:buFont typeface="Wingdings" pitchFamily="2" charset="2"/>
              <a:buChar char="q"/>
              <a:defRPr/>
            </a:lvl1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a:t>Click to edit Master title style</a:t>
            </a: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a:t>Click to edit Master subtitle style</a:t>
            </a:r>
          </a:p>
        </p:txBody>
      </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endParaRPr/>
          </a:p>
        </p:txBody>
      </p:sp>
      <p:sp>
        <p:nvSpPr>
          <p:cNvPr id="19"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a:t>Click to edit Master title style</a:t>
            </a: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4"/>
          <p:cNvSpPr>
            <a:spLocks noGrp="1"/>
          </p:cNvSpPr>
          <p:nvPr>
            <p:ph type="dt" sz="half" idx="10"/>
          </p:nvPr>
        </p:nvSpPr>
        <p:spPr/>
        <p:txBody>
          <a:bodyPr/>
          <a:lstStyle/>
          <a:p>
            <a:fld id="{402B9795-92DC-40DC-A1CA-9A4B349D7824}" type="datetimeFigureOut">
              <a:rPr lang="en-US"/>
              <a:pPr/>
              <a:t>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6"/>
          <p:cNvSpPr>
            <a:spLocks noGrp="1"/>
          </p:cNvSpPr>
          <p:nvPr>
            <p:ph type="dt" sz="half" idx="10"/>
          </p:nvPr>
        </p:nvSpPr>
        <p:spPr/>
        <p:txBody>
          <a:bodyPr/>
          <a:lstStyle/>
          <a:p>
            <a:fld id="{402B9795-92DC-40DC-A1CA-9A4B349D7824}" type="datetimeFigureOut">
              <a:rPr lang="en-US"/>
              <a:pPr/>
              <a:t>1/6/2014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402B9795-92DC-40DC-A1CA-9A4B349D7824}" type="datetimeFigureOut">
              <a:rPr lang="en-US"/>
              <a:pPr/>
              <a:t>1/6/2014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pPr/>
              <a:t>1/6/2014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a:t>Click to edit Master title style</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pPr/>
              <a:t>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a:t>Click to edit Master title style</a:t>
            </a: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a:t>Click to edit Master text styles</a:t>
            </a:r>
          </a:p>
          <a:p>
            <a:pPr lvl="1"/>
            <a:r>
              <a:rPr/>
              <a:t>Second level</a:t>
            </a:r>
          </a:p>
          <a:p>
            <a:pPr lvl="2"/>
            <a:r>
              <a:rPr/>
              <a:t>Third level</a:t>
            </a:r>
          </a:p>
          <a:p>
            <a:pPr lvl="3"/>
            <a:r>
              <a:rPr/>
              <a:t>Fourth level</a:t>
            </a:r>
          </a:p>
          <a:p>
            <a:pPr lvl="4"/>
            <a:r>
              <a:rPr/>
              <a:t>Fifth level</a:t>
            </a:r>
          </a:p>
          <a:p>
            <a:pPr lvl="5"/>
            <a:r>
              <a:rPr/>
              <a:t>Sixth level</a:t>
            </a:r>
          </a:p>
          <a:p>
            <a:pPr lvl="6"/>
            <a:r>
              <a:rPr/>
              <a:t>Seventh level</a:t>
            </a:r>
          </a:p>
          <a:p>
            <a:pPr lvl="7"/>
            <a:r>
              <a:rPr/>
              <a:t>Eighth level</a:t>
            </a:r>
          </a:p>
          <a:p>
            <a:pPr lvl="8"/>
            <a:r>
              <a:rPr/>
              <a:t>Ninth level</a:t>
            </a: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60000"/>
                    <a:lumOff val="40000"/>
                  </a:schemeClr>
                </a:solidFill>
              </a:defRPr>
            </a:lvl1pPr>
          </a:lstStyle>
          <a:p>
            <a:fld id="{402B9795-92DC-40DC-A1CA-9A4B349D7824}" type="datetimeFigureOut">
              <a:rPr lang="en-US"/>
              <a:pPr/>
              <a:t>1/6/2014</a:t>
            </a:fld>
            <a:endParaRPr/>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60000"/>
                    <a:lumOff val="40000"/>
                  </a:schemeClr>
                </a:solidFill>
              </a:defRPr>
            </a:lvl1pPr>
          </a:lstStyle>
          <a:p>
            <a:endParaRP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60000"/>
                    <a:lumOff val="40000"/>
                  </a:schemeClr>
                </a:solidFill>
              </a:defRPr>
            </a:lvl1pPr>
          </a:lstStyle>
          <a:p>
            <a:fld id="{0FF54DE5-C571-48E8-A5BC-B369434E2F44}" type="slidenum">
              <a:rPr/>
              <a:pPr/>
              <a:t>‹#›</a:t>
            </a:fld>
            <a:endParaRPr/>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media10.wav"/><Relationship Id="rId7" Type="http://schemas.openxmlformats.org/officeDocument/2006/relationships/image" Target="../media/image4.png"/><Relationship Id="rId2" Type="http://schemas.microsoft.com/office/2007/relationships/media" Target="../media/media10.wav"/><Relationship Id="rId1" Type="http://schemas.openxmlformats.org/officeDocument/2006/relationships/vmlDrawing" Target="../drawings/vmlDrawing3.v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control" Target="../activeX/activeX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wav"/><Relationship Id="rId7" Type="http://schemas.openxmlformats.org/officeDocument/2006/relationships/image" Target="../media/image18.jpeg"/><Relationship Id="rId2" Type="http://schemas.microsoft.com/office/2007/relationships/media" Target="../media/media12.wav"/><Relationship Id="rId1" Type="http://schemas.openxmlformats.org/officeDocument/2006/relationships/vmlDrawing" Target="../drawings/vmlDrawing4.vml"/><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control" Target="../activeX/activeX4.xml"/><Relationship Id="rId9" Type="http://schemas.openxmlformats.org/officeDocument/2006/relationships/image" Target="../media/image14.wmf"/></Relationships>
</file>

<file path=ppt/slides/_rels/slide13.xml.rels><?xml version="1.0" encoding="UTF-8" standalone="yes"?>
<Relationships xmlns="http://schemas.openxmlformats.org/package/2006/relationships"><Relationship Id="rId8" Type="http://schemas.openxmlformats.org/officeDocument/2006/relationships/hyperlink" Target="http://www.ezanalyze.com/" TargetMode="External"/><Relationship Id="rId3" Type="http://schemas.openxmlformats.org/officeDocument/2006/relationships/slideLayout" Target="../slideLayouts/slideLayout9.xml"/><Relationship Id="rId7" Type="http://schemas.openxmlformats.org/officeDocument/2006/relationships/hyperlink" Target="http://www.statprograms4u.com/OpenStatMain.htm" TargetMode="Externa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http://statpages.org/index.html" TargetMode="External"/><Relationship Id="rId5" Type="http://schemas.openxmlformats.org/officeDocument/2006/relationships/hyperlink" Target="https://www.khanacademy.org/" TargetMode="External"/><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hyperlink" Target="Resources%20Referenced/Colorado%20Department%20of%20Education%20Needs%20Assesment%20Guide.pdf" TargetMode="External"/><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3.png"/><Relationship Id="rId5" Type="http://schemas.openxmlformats.org/officeDocument/2006/relationships/hyperlink" Target="Activities%20and%20Forms/needs%20analysis%20worksheet.pd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media20.wav"/><Relationship Id="rId7" Type="http://schemas.openxmlformats.org/officeDocument/2006/relationships/image" Target="../media/image4.png"/><Relationship Id="rId2" Type="http://schemas.microsoft.com/office/2007/relationships/media" Target="../media/media20.wav"/><Relationship Id="rId1" Type="http://schemas.openxmlformats.org/officeDocument/2006/relationships/vmlDrawing" Target="../drawings/vmlDrawing5.vml"/><Relationship Id="rId6" Type="http://schemas.openxmlformats.org/officeDocument/2006/relationships/notesSlide" Target="../notesSlides/notesSlide20.xml"/><Relationship Id="rId5" Type="http://schemas.openxmlformats.org/officeDocument/2006/relationships/slideLayout" Target="../slideLayouts/slideLayout5.xml"/><Relationship Id="rId4" Type="http://schemas.openxmlformats.org/officeDocument/2006/relationships/control" Target="../activeX/activeX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hyperlink" Target="Activities%20and%20Forms/Factor%20Analysis%20Summary%20(FAS).xlsx" TargetMode="External"/><Relationship Id="rId5" Type="http://schemas.openxmlformats.org/officeDocument/2006/relationships/hyperlink" Target="Activities%20and%20Forms/needs%20analysis%20worksheet.pdf"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png"/><Relationship Id="rId4" Type="http://schemas.openxmlformats.org/officeDocument/2006/relationships/hyperlink" Target="http://www.cde.state.co.us/FedPrograms/dl/consapp_na_guide.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6.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audio" Target="../media/media4.wav"/><Relationship Id="rId7" Type="http://schemas.openxmlformats.org/officeDocument/2006/relationships/image" Target="../media/image4.png"/><Relationship Id="rId2" Type="http://schemas.microsoft.com/office/2007/relationships/media" Target="../media/media4.wav"/><Relationship Id="rId1" Type="http://schemas.openxmlformats.org/officeDocument/2006/relationships/vmlDrawing" Target="../drawings/vmlDrawing1.v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control" Target="../activeX/activeX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jpeg"/><Relationship Id="rId5" Type="http://schemas.openxmlformats.org/officeDocument/2006/relationships/hyperlink" Target="http://www.nsf.gov/pubs/1997/nsf97153/"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9.wav"/><Relationship Id="rId7" Type="http://schemas.openxmlformats.org/officeDocument/2006/relationships/image" Target="../media/image4.png"/><Relationship Id="rId2" Type="http://schemas.microsoft.com/office/2007/relationships/media" Target="../media/media9.wav"/><Relationship Id="rId1" Type="http://schemas.openxmlformats.org/officeDocument/2006/relationships/vmlDrawing" Target="../drawings/vmlDrawing2.v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control" Target="../activeX/activeX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68965" y="2103251"/>
            <a:ext cx="6669985" cy="2219691"/>
          </a:xfrm>
        </p:spPr>
        <p:txBody>
          <a:bodyPr anchor="ctr">
            <a:normAutofit fontScale="90000"/>
          </a:bodyPr>
          <a:lstStyle/>
          <a:p>
            <a:r>
              <a:rPr lang="en-US" dirty="0" smtClean="0"/>
              <a:t>Colorado counselor corps professional development modules</a:t>
            </a:r>
            <a:endParaRPr lang="en-US" dirty="0"/>
          </a:p>
        </p:txBody>
      </p:sp>
      <p:sp>
        <p:nvSpPr>
          <p:cNvPr id="7" name="Subtitle 6"/>
          <p:cNvSpPr>
            <a:spLocks noGrp="1"/>
          </p:cNvSpPr>
          <p:nvPr>
            <p:ph type="subTitle" idx="1"/>
          </p:nvPr>
        </p:nvSpPr>
        <p:spPr/>
        <p:txBody>
          <a:bodyPr/>
          <a:lstStyle/>
          <a:p>
            <a:r>
              <a:rPr lang="en-US" dirty="0" smtClean="0"/>
              <a:t>Module 4: Analyzing Needs Assessment and Environmental Scan Data</a:t>
            </a:r>
            <a:endParaRPr lang="en-US" dirty="0"/>
          </a:p>
        </p:txBody>
      </p:sp>
      <p:pic>
        <p:nvPicPr>
          <p:cNvPr id="5" name="Picture 4" descr="CDELogo3.jpg"/>
          <p:cNvPicPr>
            <a:picLocks noChangeAspect="1"/>
          </p:cNvPicPr>
          <p:nvPr/>
        </p:nvPicPr>
        <p:blipFill>
          <a:blip r:embed="rId5" cstate="print"/>
          <a:stretch>
            <a:fillRect/>
          </a:stretch>
        </p:blipFill>
        <p:spPr>
          <a:xfrm>
            <a:off x="8267971" y="59634"/>
            <a:ext cx="2832100" cy="952500"/>
          </a:xfrm>
          <a:prstGeom prst="rect">
            <a:avLst/>
          </a:prstGeom>
        </p:spPr>
      </p:pic>
      <p:pic>
        <p:nvPicPr>
          <p:cNvPr id="10" name="Picture Placeholder 9" descr="answers ahead.jpg"/>
          <p:cNvPicPr>
            <a:picLocks noGrp="1" noChangeAspect="1"/>
          </p:cNvPicPr>
          <p:nvPr>
            <p:ph type="pic" sz="quarter" idx="13"/>
          </p:nvPr>
        </p:nvPicPr>
        <p:blipFill>
          <a:blip r:embed="rId6" cstate="print"/>
          <a:srcRect t="14181" b="14181"/>
          <a:stretch>
            <a:fillRect/>
          </a:stretch>
        </p:blip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advTm="22847">
        <p:fade/>
      </p:transition>
    </mc:Choice>
    <mc:Fallback xmlns="">
      <p:transition spd="med" advTm="228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STEPS IN QUANTITATIVE DATA ANALYSIS</a:t>
            </a:r>
            <a:endParaRPr lang="en-US" dirty="0"/>
          </a:p>
        </p:txBody>
      </p:sp>
      <p:sp>
        <p:nvSpPr>
          <p:cNvPr id="3" name="Content Placeholder 2"/>
          <p:cNvSpPr>
            <a:spLocks noGrp="1"/>
          </p:cNvSpPr>
          <p:nvPr>
            <p:ph idx="1"/>
          </p:nvPr>
        </p:nvSpPr>
        <p:spPr>
          <a:xfrm>
            <a:off x="193184" y="1906073"/>
            <a:ext cx="6156102" cy="4778062"/>
          </a:xfrm>
        </p:spPr>
        <p:txBody>
          <a:bodyPr>
            <a:normAutofit/>
          </a:bodyPr>
          <a:lstStyle/>
          <a:p>
            <a:pPr marL="457200" indent="-457200">
              <a:spcBef>
                <a:spcPts val="2400"/>
              </a:spcBef>
              <a:buFont typeface="+mj-lt"/>
              <a:buAutoNum type="arabicPeriod"/>
            </a:pPr>
            <a:r>
              <a:rPr lang="en-US" b="1" dirty="0" smtClean="0"/>
              <a:t>Make a backup copy of your raw data</a:t>
            </a:r>
          </a:p>
          <a:p>
            <a:pPr marL="457200" indent="-457200">
              <a:spcBef>
                <a:spcPts val="2400"/>
              </a:spcBef>
              <a:buFont typeface="+mj-lt"/>
              <a:buAutoNum type="arabicPeriod"/>
            </a:pPr>
            <a:r>
              <a:rPr lang="en-US" b="1" dirty="0" smtClean="0"/>
              <a:t>Enter data into a data analysis software package or spreadsheet. </a:t>
            </a:r>
            <a:endParaRPr lang="en-US" dirty="0" smtClean="0"/>
          </a:p>
          <a:p>
            <a:pPr marL="457200" indent="-457200">
              <a:spcBef>
                <a:spcPts val="2400"/>
              </a:spcBef>
              <a:buFont typeface="+mj-lt"/>
              <a:buAutoNum type="arabicPeriod"/>
            </a:pPr>
            <a:r>
              <a:rPr lang="en-US" b="1" dirty="0" smtClean="0"/>
              <a:t>Ensure that all data is numeric in nature; recode discrete data into numeric codes.</a:t>
            </a:r>
            <a:endParaRPr lang="en-US" dirty="0" smtClean="0"/>
          </a:p>
          <a:p>
            <a:pPr marL="457200" indent="-457200">
              <a:spcBef>
                <a:spcPts val="2400"/>
              </a:spcBef>
              <a:buFont typeface="+mj-lt"/>
              <a:buAutoNum type="arabicPeriod"/>
            </a:pPr>
            <a:r>
              <a:rPr lang="en-US" b="1" dirty="0" smtClean="0"/>
              <a:t>Generate descriptive statistics (frequency, percentage, mean, etc.).</a:t>
            </a:r>
            <a:endParaRPr lang="en-US" dirty="0" smtClean="0"/>
          </a:p>
          <a:p>
            <a:pPr marL="457200" indent="-457200">
              <a:spcBef>
                <a:spcPts val="2400"/>
              </a:spcBef>
              <a:buFont typeface="+mj-lt"/>
              <a:buAutoNum type="arabicPeriod"/>
            </a:pPr>
            <a:r>
              <a:rPr lang="en-US" b="1" dirty="0" smtClean="0"/>
              <a:t>Conduct inferential statistics if appropriate (comparative or correlation).</a:t>
            </a:r>
            <a:endParaRPr lang="en-US" dirty="0" smtClean="0"/>
          </a:p>
        </p:txBody>
      </p:sp>
      <p:sp>
        <p:nvSpPr>
          <p:cNvPr id="6" name="TextBox 5"/>
          <p:cNvSpPr txBox="1"/>
          <p:nvPr/>
        </p:nvSpPr>
        <p:spPr>
          <a:xfrm>
            <a:off x="7199290" y="5769734"/>
            <a:ext cx="3616246" cy="276999"/>
          </a:xfrm>
          <a:prstGeom prst="rect">
            <a:avLst/>
          </a:prstGeom>
          <a:noFill/>
        </p:spPr>
        <p:txBody>
          <a:bodyPr wrap="none" rtlCol="0">
            <a:spAutoFit/>
          </a:bodyPr>
          <a:lstStyle/>
          <a:p>
            <a:r>
              <a:rPr lang="en-US" sz="1200" dirty="0" smtClean="0"/>
              <a:t>http://www.youtube.com/watch?v=Z4n9CfOuaf8</a:t>
            </a:r>
            <a:endParaRPr lang="en-US" sz="12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ontrols>
      <mc:AlternateContent xmlns:mc="http://schemas.openxmlformats.org/markup-compatibility/2006">
        <mc:Choice xmlns:v="urn:schemas-microsoft-com:vml" Requires="v">
          <p:control spid="25603" name="ShockwaveFlash1" r:id="rId4" imgW="5191200" imgH="3722760"/>
        </mc:Choice>
        <mc:Fallback>
          <p:control name="ShockwaveFlash1" r:id="rId4" imgW="5191200" imgH="3722760">
            <p:pic>
              <p:nvPicPr>
                <p:cNvPr id="0" name="ShockwaveFlash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6413500" y="1506538"/>
                  <a:ext cx="5191125" cy="37226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med" p14:dur="700" advTm="127562">
        <p:fade/>
      </p:transition>
    </mc:Choice>
    <mc:Fallback xmlns="">
      <p:transition spd="med" advTm="127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Disaggregation of Data</a:t>
            </a:r>
            <a:endParaRPr lang="en-US" dirty="0"/>
          </a:p>
        </p:txBody>
      </p:sp>
      <p:sp>
        <p:nvSpPr>
          <p:cNvPr id="3" name="Content Placeholder 2"/>
          <p:cNvSpPr>
            <a:spLocks noGrp="1"/>
          </p:cNvSpPr>
          <p:nvPr>
            <p:ph idx="1"/>
          </p:nvPr>
        </p:nvSpPr>
        <p:spPr>
          <a:xfrm>
            <a:off x="1558345" y="1596980"/>
            <a:ext cx="6156102" cy="4778062"/>
          </a:xfrm>
        </p:spPr>
        <p:txBody>
          <a:bodyPr>
            <a:normAutofit/>
          </a:bodyPr>
          <a:lstStyle/>
          <a:p>
            <a:pPr marL="457200" indent="-457200">
              <a:spcBef>
                <a:spcPts val="2400"/>
              </a:spcBef>
            </a:pPr>
            <a:r>
              <a:rPr lang="en-US" b="1" dirty="0" smtClean="0"/>
              <a:t>Limited Language Proficiency</a:t>
            </a:r>
          </a:p>
          <a:p>
            <a:pPr marL="457200" indent="-457200">
              <a:spcBef>
                <a:spcPts val="2400"/>
              </a:spcBef>
            </a:pPr>
            <a:r>
              <a:rPr lang="en-US" b="1" dirty="0" smtClean="0"/>
              <a:t>Gender</a:t>
            </a:r>
          </a:p>
          <a:p>
            <a:pPr marL="457200" indent="-457200">
              <a:spcBef>
                <a:spcPts val="2400"/>
              </a:spcBef>
            </a:pPr>
            <a:r>
              <a:rPr lang="en-US" b="1" dirty="0" smtClean="0"/>
              <a:t>Race</a:t>
            </a:r>
          </a:p>
          <a:p>
            <a:pPr marL="457200" indent="-457200">
              <a:spcBef>
                <a:spcPts val="2400"/>
              </a:spcBef>
            </a:pPr>
            <a:r>
              <a:rPr lang="en-US" b="1" dirty="0" smtClean="0"/>
              <a:t>Socio-economic Status</a:t>
            </a:r>
          </a:p>
          <a:p>
            <a:pPr marL="457200" indent="-457200">
              <a:spcBef>
                <a:spcPts val="2400"/>
              </a:spcBef>
            </a:pPr>
            <a:r>
              <a:rPr lang="en-US" b="1" dirty="0" smtClean="0"/>
              <a:t>Participation in Indentified Programs</a:t>
            </a:r>
          </a:p>
          <a:p>
            <a:pPr marL="457200" indent="-457200">
              <a:spcBef>
                <a:spcPts val="2400"/>
              </a:spcBef>
            </a:pPr>
            <a:r>
              <a:rPr lang="en-US" b="1" dirty="0" smtClean="0"/>
              <a:t>Mobility</a:t>
            </a:r>
          </a:p>
          <a:p>
            <a:pPr marL="457200" indent="-457200">
              <a:spcBef>
                <a:spcPts val="2400"/>
              </a:spcBef>
            </a:pPr>
            <a:r>
              <a:rPr lang="en-US" b="1" dirty="0" smtClean="0"/>
              <a:t>Grade</a:t>
            </a:r>
          </a:p>
          <a:p>
            <a:pPr marL="457200" indent="-457200">
              <a:spcBef>
                <a:spcPts val="2400"/>
              </a:spcBef>
            </a:pPr>
            <a:r>
              <a:rPr lang="en-US" b="1" dirty="0" smtClean="0"/>
              <a:t>Achievement Indicator (GPA, etc.)</a:t>
            </a:r>
            <a:endParaRPr lang="en-US" dirty="0" smtClean="0"/>
          </a:p>
        </p:txBody>
      </p:sp>
      <p:pic>
        <p:nvPicPr>
          <p:cNvPr id="5" name="Picture 4" descr="different-people-groups.jpg"/>
          <p:cNvPicPr>
            <a:picLocks noChangeAspect="1"/>
          </p:cNvPicPr>
          <p:nvPr/>
        </p:nvPicPr>
        <p:blipFill>
          <a:blip r:embed="rId5" cstate="print"/>
          <a:stretch>
            <a:fillRect/>
          </a:stretch>
        </p:blipFill>
        <p:spPr>
          <a:xfrm>
            <a:off x="6529589" y="1700655"/>
            <a:ext cx="4480989" cy="336074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7413">
        <p:fade/>
      </p:transition>
    </mc:Choice>
    <mc:Fallback xmlns="">
      <p:transition spd="med" advTm="27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VISUAL DISPLAYS OF DATA</a:t>
            </a:r>
            <a:endParaRPr lang="en-US" dirty="0"/>
          </a:p>
        </p:txBody>
      </p:sp>
      <p:sp>
        <p:nvSpPr>
          <p:cNvPr id="3" name="Rectangle 2"/>
          <p:cNvSpPr/>
          <p:nvPr/>
        </p:nvSpPr>
        <p:spPr>
          <a:xfrm>
            <a:off x="7938056" y="2020840"/>
            <a:ext cx="3680204" cy="1015663"/>
          </a:xfrm>
          <a:prstGeom prst="rect">
            <a:avLst/>
          </a:prstGeom>
        </p:spPr>
        <p:txBody>
          <a:bodyPr wrap="square">
            <a:spAutoFit/>
          </a:bodyPr>
          <a:lstStyle/>
          <a:p>
            <a:pPr marL="457200" indent="-457200">
              <a:spcBef>
                <a:spcPts val="2400"/>
              </a:spcBef>
            </a:pPr>
            <a:r>
              <a:rPr lang="en-US" sz="2000" b="1" dirty="0" smtClean="0"/>
              <a:t>Generate Meaningful charts and tables for easy access to data</a:t>
            </a:r>
          </a:p>
        </p:txBody>
      </p:sp>
      <p:sp>
        <p:nvSpPr>
          <p:cNvPr id="4" name="TextBox 3"/>
          <p:cNvSpPr txBox="1"/>
          <p:nvPr/>
        </p:nvSpPr>
        <p:spPr>
          <a:xfrm>
            <a:off x="1880316" y="6581001"/>
            <a:ext cx="3561744" cy="276999"/>
          </a:xfrm>
          <a:prstGeom prst="rect">
            <a:avLst/>
          </a:prstGeom>
          <a:noFill/>
        </p:spPr>
        <p:txBody>
          <a:bodyPr wrap="none" rtlCol="0">
            <a:spAutoFit/>
          </a:bodyPr>
          <a:lstStyle/>
          <a:p>
            <a:r>
              <a:rPr lang="en-US" sz="1200" dirty="0" smtClean="0"/>
              <a:t>http://www.youtube.com/watch?v=jLW1A7j7r3Y</a:t>
            </a:r>
            <a:endParaRPr lang="en-US" sz="1200" dirty="0"/>
          </a:p>
        </p:txBody>
      </p:sp>
      <p:pic>
        <p:nvPicPr>
          <p:cNvPr id="6" name="Picture 5" descr="stat graphics.jpg"/>
          <p:cNvPicPr>
            <a:picLocks noChangeAspect="1"/>
          </p:cNvPicPr>
          <p:nvPr/>
        </p:nvPicPr>
        <p:blipFill>
          <a:blip r:embed="rId7" cstate="print"/>
          <a:stretch>
            <a:fillRect/>
          </a:stretch>
        </p:blipFill>
        <p:spPr>
          <a:xfrm>
            <a:off x="8310283" y="4047564"/>
            <a:ext cx="3048000" cy="228600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ontrols>
      <mc:AlternateContent xmlns:mc="http://schemas.openxmlformats.org/markup-compatibility/2006">
        <mc:Choice xmlns:v="urn:schemas-microsoft-com:vml" Requires="v">
          <p:control spid="29699" name="ShockwaveFlash1" r:id="rId4" imgW="7275600" imgH="4984920"/>
        </mc:Choice>
        <mc:Fallback>
          <p:control name="ShockwaveFlash1" r:id="rId4" imgW="7275600" imgH="4984920">
            <p:pic>
              <p:nvPicPr>
                <p:cNvPr id="0" name="ShockwaveFlash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454025" y="1522413"/>
                  <a:ext cx="7275513" cy="49847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med" p14:dur="700" advTm="22895">
        <p:fade/>
      </p:transition>
    </mc:Choice>
    <mc:Fallback xmlns="">
      <p:transition spd="med" advTm="22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RESOURCES FOR QUANTITATIVE </a:t>
            </a:r>
            <a:br>
              <a:rPr lang="en-US" dirty="0" smtClean="0"/>
            </a:br>
            <a:r>
              <a:rPr lang="en-US" dirty="0" smtClean="0"/>
              <a:t>DATA ANALYSIS</a:t>
            </a:r>
            <a:endParaRPr lang="en-US" dirty="0"/>
          </a:p>
        </p:txBody>
      </p:sp>
      <p:sp>
        <p:nvSpPr>
          <p:cNvPr id="3" name="Content Placeholder 2"/>
          <p:cNvSpPr>
            <a:spLocks noGrp="1"/>
          </p:cNvSpPr>
          <p:nvPr>
            <p:ph idx="1"/>
          </p:nvPr>
        </p:nvSpPr>
        <p:spPr>
          <a:xfrm>
            <a:off x="6401702" y="1394137"/>
            <a:ext cx="5445252" cy="2469525"/>
          </a:xfrm>
        </p:spPr>
        <p:txBody>
          <a:bodyPr>
            <a:normAutofit/>
          </a:bodyPr>
          <a:lstStyle/>
          <a:p>
            <a:r>
              <a:rPr lang="en-US" dirty="0" smtClean="0"/>
              <a:t>Kahn Academy at </a:t>
            </a:r>
            <a:r>
              <a:rPr lang="en-US" dirty="0" smtClean="0">
                <a:hlinkClick r:id="rId5"/>
              </a:rPr>
              <a:t>https://www.khanacademy.org/</a:t>
            </a:r>
            <a:endParaRPr lang="en-US" dirty="0" smtClean="0"/>
          </a:p>
          <a:p>
            <a:r>
              <a:rPr lang="en-US" dirty="0" smtClean="0"/>
              <a:t>Stat Pages at </a:t>
            </a:r>
            <a:r>
              <a:rPr lang="en-US" dirty="0" smtClean="0">
                <a:hlinkClick r:id="rId6"/>
              </a:rPr>
              <a:t>http://statpages.org/index.html</a:t>
            </a:r>
            <a:endParaRPr lang="en-US" dirty="0" smtClean="0"/>
          </a:p>
          <a:p>
            <a:r>
              <a:rPr lang="en-US" dirty="0" smtClean="0"/>
              <a:t>Open Stat at </a:t>
            </a:r>
            <a:r>
              <a:rPr lang="en-US" dirty="0" smtClean="0">
                <a:hlinkClick r:id="rId7"/>
              </a:rPr>
              <a:t>http://www.statprograms4u.com/OpenStatMain.htm</a:t>
            </a:r>
            <a:endParaRPr lang="en-US" dirty="0" smtClean="0"/>
          </a:p>
          <a:p>
            <a:endParaRPr lang="en-US" dirty="0" smtClean="0"/>
          </a:p>
          <a:p>
            <a:endParaRPr lang="en-US" dirty="0" smtClean="0"/>
          </a:p>
        </p:txBody>
      </p:sp>
      <p:pic>
        <p:nvPicPr>
          <p:cNvPr id="24580" name="Picture 4">
            <a:hlinkClick r:id="rId8"/>
          </p:cNvPr>
          <p:cNvPicPr>
            <a:picLocks noChangeAspect="1" noChangeArrowheads="1"/>
          </p:cNvPicPr>
          <p:nvPr/>
        </p:nvPicPr>
        <p:blipFill>
          <a:blip r:embed="rId9" cstate="print"/>
          <a:srcRect/>
          <a:stretch>
            <a:fillRect/>
          </a:stretch>
        </p:blipFill>
        <p:spPr bwMode="auto">
          <a:xfrm>
            <a:off x="665141" y="1394854"/>
            <a:ext cx="5372010" cy="4297608"/>
          </a:xfrm>
          <a:prstGeom prst="rect">
            <a:avLst/>
          </a:prstGeom>
          <a:noFill/>
          <a:ln w="9525">
            <a:noFill/>
            <a:miter lim="800000"/>
            <a:headEnd/>
            <a:tailEnd/>
          </a:ln>
        </p:spPr>
      </p:pic>
      <p:sp>
        <p:nvSpPr>
          <p:cNvPr id="10" name="TextBox 9"/>
          <p:cNvSpPr txBox="1"/>
          <p:nvPr/>
        </p:nvSpPr>
        <p:spPr>
          <a:xfrm>
            <a:off x="553791" y="5782613"/>
            <a:ext cx="6632620" cy="646331"/>
          </a:xfrm>
          <a:prstGeom prst="rect">
            <a:avLst/>
          </a:prstGeom>
          <a:noFill/>
        </p:spPr>
        <p:txBody>
          <a:bodyPr wrap="square" rtlCol="0">
            <a:spAutoFit/>
          </a:bodyPr>
          <a:lstStyle/>
          <a:p>
            <a:r>
              <a:rPr lang="en-US" dirty="0" err="1" smtClean="0"/>
              <a:t>EZAnalyze</a:t>
            </a:r>
            <a:r>
              <a:rPr lang="en-US" dirty="0" smtClean="0"/>
              <a:t> is a robust and free software tool that works within Excel and has been developed specifically for educators.</a:t>
            </a:r>
          </a:p>
        </p:txBody>
      </p:sp>
      <p:sp>
        <p:nvSpPr>
          <p:cNvPr id="8" name="TextBox 7"/>
          <p:cNvSpPr txBox="1"/>
          <p:nvPr/>
        </p:nvSpPr>
        <p:spPr>
          <a:xfrm>
            <a:off x="1944709" y="6488668"/>
            <a:ext cx="2249334" cy="369332"/>
          </a:xfrm>
          <a:prstGeom prst="rect">
            <a:avLst/>
          </a:prstGeom>
          <a:noFill/>
        </p:spPr>
        <p:txBody>
          <a:bodyPr wrap="none" rtlCol="0">
            <a:spAutoFit/>
          </a:bodyPr>
          <a:lstStyle/>
          <a:p>
            <a:r>
              <a:rPr lang="en-US" dirty="0" smtClean="0"/>
              <a:t>www.ezanalyze.com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7084">
        <p:fade/>
      </p:transition>
    </mc:Choice>
    <mc:Fallback xmlns="">
      <p:transition spd="med" advTm="770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731" y="2292094"/>
            <a:ext cx="6275279" cy="2993890"/>
          </a:xfrm>
        </p:spPr>
        <p:txBody>
          <a:bodyPr>
            <a:normAutofit/>
          </a:bodyPr>
          <a:lstStyle/>
          <a:p>
            <a:r>
              <a:rPr lang="en-US" dirty="0" smtClean="0"/>
              <a:t>Needs assessment data results</a:t>
            </a:r>
            <a:endParaRPr lang="en-US" dirty="0"/>
          </a:p>
        </p:txBody>
      </p:sp>
      <p:sp>
        <p:nvSpPr>
          <p:cNvPr id="12" name="Rectangle 11"/>
          <p:cNvSpPr/>
          <p:nvPr/>
        </p:nvSpPr>
        <p:spPr>
          <a:xfrm>
            <a:off x="7373471" y="3514164"/>
            <a:ext cx="775447" cy="345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0824" y="3366247"/>
            <a:ext cx="1385047" cy="56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urvey-Road-Sign-150x150.jpg"/>
          <p:cNvPicPr>
            <a:picLocks noChangeAspect="1"/>
          </p:cNvPicPr>
          <p:nvPr/>
        </p:nvPicPr>
        <p:blipFill>
          <a:blip r:embed="rId5" cstate="print"/>
          <a:stretch>
            <a:fillRect/>
          </a:stretch>
        </p:blipFill>
        <p:spPr>
          <a:xfrm>
            <a:off x="7360023" y="1459006"/>
            <a:ext cx="3946712" cy="3946712"/>
          </a:xfrm>
          <a:prstGeom prst="rect">
            <a:avLst/>
          </a:prstGeom>
        </p:spPr>
      </p:pic>
      <p:sp>
        <p:nvSpPr>
          <p:cNvPr id="9" name="TextBox 8"/>
          <p:cNvSpPr txBox="1"/>
          <p:nvPr/>
        </p:nvSpPr>
        <p:spPr>
          <a:xfrm>
            <a:off x="1627094" y="5123329"/>
            <a:ext cx="5298141" cy="369332"/>
          </a:xfrm>
          <a:prstGeom prst="rect">
            <a:avLst/>
          </a:prstGeom>
          <a:noFill/>
        </p:spPr>
        <p:txBody>
          <a:bodyPr wrap="square" rtlCol="0">
            <a:spAutoFit/>
          </a:bodyPr>
          <a:lstStyle/>
          <a:p>
            <a:r>
              <a:rPr lang="en-US" dirty="0" smtClean="0">
                <a:hlinkClick r:id="rId6" action="ppaction://hlinkfile"/>
              </a:rPr>
              <a:t>A Guide for Comprehensive Needs Assessment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5637">
        <p:fade/>
      </p:transition>
    </mc:Choice>
    <mc:Fallback xmlns="">
      <p:transition spd="med" advTm="35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ANALYZING SURVEY DATA</a:t>
            </a:r>
            <a:endParaRPr lang="en-US" dirty="0"/>
          </a:p>
        </p:txBody>
      </p:sp>
      <p:sp>
        <p:nvSpPr>
          <p:cNvPr id="3" name="Content Placeholder 2"/>
          <p:cNvSpPr>
            <a:spLocks noGrp="1"/>
          </p:cNvSpPr>
          <p:nvPr>
            <p:ph idx="1"/>
          </p:nvPr>
        </p:nvSpPr>
        <p:spPr>
          <a:xfrm>
            <a:off x="4275786" y="1590541"/>
            <a:ext cx="6980349" cy="5054957"/>
          </a:xfrm>
        </p:spPr>
        <p:txBody>
          <a:bodyPr>
            <a:normAutofit fontScale="92500"/>
          </a:bodyPr>
          <a:lstStyle/>
          <a:p>
            <a:pPr marL="457200" indent="-457200">
              <a:spcBef>
                <a:spcPts val="0"/>
              </a:spcBef>
              <a:spcAft>
                <a:spcPts val="600"/>
              </a:spcAft>
              <a:buFont typeface="+mj-lt"/>
              <a:buAutoNum type="arabicPeriod"/>
            </a:pPr>
            <a:r>
              <a:rPr lang="en-US" sz="2600" dirty="0" smtClean="0"/>
              <a:t>Percentages</a:t>
            </a:r>
          </a:p>
          <a:p>
            <a:pPr marL="457200" indent="-457200">
              <a:spcBef>
                <a:spcPts val="0"/>
              </a:spcBef>
              <a:spcAft>
                <a:spcPts val="600"/>
              </a:spcAft>
              <a:buFont typeface="+mj-lt"/>
              <a:buAutoNum type="arabicPeriod"/>
            </a:pPr>
            <a:r>
              <a:rPr lang="en-US" sz="2600" dirty="0" smtClean="0"/>
              <a:t>Comparative analyses between two groups regarding percentage of group that endorsed a dichotomous item (Z test for proportions)</a:t>
            </a:r>
          </a:p>
          <a:p>
            <a:pPr marL="457200" indent="-457200">
              <a:spcBef>
                <a:spcPts val="0"/>
              </a:spcBef>
              <a:spcAft>
                <a:spcPts val="600"/>
              </a:spcAft>
              <a:buFont typeface="+mj-lt"/>
              <a:buAutoNum type="arabicPeriod"/>
            </a:pPr>
            <a:r>
              <a:rPr lang="en-US" sz="2600" dirty="0" smtClean="0"/>
              <a:t>Comparative analyses between more than two groups  regarding percentage of group that endorsed a dichotomous item (Chi-Square)</a:t>
            </a:r>
          </a:p>
          <a:p>
            <a:pPr marL="457200" indent="-457200">
              <a:spcBef>
                <a:spcPts val="0"/>
              </a:spcBef>
              <a:spcAft>
                <a:spcPts val="600"/>
              </a:spcAft>
              <a:buFont typeface="+mj-lt"/>
              <a:buAutoNum type="arabicPeriod"/>
            </a:pPr>
            <a:r>
              <a:rPr lang="en-US" sz="2600" dirty="0" smtClean="0"/>
              <a:t>Comparing means on a 5-point scale between two groups (t-test for independent groups)</a:t>
            </a:r>
          </a:p>
          <a:p>
            <a:pPr marL="457200" indent="-457200">
              <a:spcBef>
                <a:spcPts val="0"/>
              </a:spcBef>
              <a:spcAft>
                <a:spcPts val="600"/>
              </a:spcAft>
              <a:buFont typeface="+mj-lt"/>
              <a:buAutoNum type="arabicPeriod"/>
            </a:pPr>
            <a:r>
              <a:rPr lang="en-US" sz="2600" dirty="0" smtClean="0"/>
              <a:t>Comparing means on a 5-point scale between more than two groups (One-way Analysis of Variance)</a:t>
            </a:r>
            <a:endParaRPr lang="en-US" dirty="0" smtClean="0"/>
          </a:p>
          <a:p>
            <a:pPr>
              <a:buNone/>
            </a:pPr>
            <a:r>
              <a:rPr lang="en-US" sz="1300" b="1" dirty="0" smtClean="0"/>
              <a:t>A Guide for Comprehensive Needs Assessments, 2008, p. 17</a:t>
            </a:r>
            <a:endParaRPr lang="en-US" sz="1300" b="1" dirty="0"/>
          </a:p>
        </p:txBody>
      </p:sp>
      <p:pic>
        <p:nvPicPr>
          <p:cNvPr id="6" name="Picture 5" descr="Get Results.png"/>
          <p:cNvPicPr>
            <a:picLocks noChangeAspect="1"/>
          </p:cNvPicPr>
          <p:nvPr/>
        </p:nvPicPr>
        <p:blipFill>
          <a:blip r:embed="rId5" cstate="print"/>
          <a:stretch>
            <a:fillRect/>
          </a:stretch>
        </p:blipFill>
        <p:spPr>
          <a:xfrm>
            <a:off x="399728" y="2133932"/>
            <a:ext cx="3637239" cy="266988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87638">
        <p:fade/>
      </p:transition>
    </mc:Choice>
    <mc:Fallback xmlns="">
      <p:transition spd="med" advTm="87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PRIORITIZING IDENTIFIED NEED</a:t>
            </a:r>
            <a:endParaRPr lang="en-US" dirty="0"/>
          </a:p>
        </p:txBody>
      </p:sp>
      <p:sp>
        <p:nvSpPr>
          <p:cNvPr id="3" name="Content Placeholder 2"/>
          <p:cNvSpPr>
            <a:spLocks noGrp="1"/>
          </p:cNvSpPr>
          <p:nvPr>
            <p:ph idx="1"/>
          </p:nvPr>
        </p:nvSpPr>
        <p:spPr>
          <a:xfrm>
            <a:off x="4765183" y="2601532"/>
            <a:ext cx="6787166" cy="4005329"/>
          </a:xfrm>
        </p:spPr>
        <p:txBody>
          <a:bodyPr>
            <a:normAutofit/>
          </a:bodyPr>
          <a:lstStyle/>
          <a:p>
            <a:pPr marL="457200" indent="-457200">
              <a:lnSpc>
                <a:spcPct val="150000"/>
              </a:lnSpc>
              <a:spcBef>
                <a:spcPts val="0"/>
              </a:spcBef>
              <a:spcAft>
                <a:spcPts val="600"/>
              </a:spcAft>
              <a:buFont typeface="+mj-lt"/>
              <a:buAutoNum type="arabicPeriod"/>
            </a:pPr>
            <a:r>
              <a:rPr lang="en-US" sz="2600" dirty="0" smtClean="0"/>
              <a:t>Simple Approaches</a:t>
            </a:r>
          </a:p>
          <a:p>
            <a:pPr marL="457200" indent="-457200">
              <a:lnSpc>
                <a:spcPct val="150000"/>
              </a:lnSpc>
              <a:spcBef>
                <a:spcPts val="0"/>
              </a:spcBef>
              <a:spcAft>
                <a:spcPts val="600"/>
              </a:spcAft>
              <a:buFont typeface="+mj-lt"/>
              <a:buAutoNum type="arabicPeriod"/>
            </a:pPr>
            <a:r>
              <a:rPr lang="en-US" sz="2600" dirty="0" smtClean="0"/>
              <a:t>Multiple Criteria Approach</a:t>
            </a:r>
          </a:p>
          <a:p>
            <a:pPr marL="457200" indent="-457200">
              <a:lnSpc>
                <a:spcPct val="150000"/>
              </a:lnSpc>
              <a:spcBef>
                <a:spcPts val="0"/>
              </a:spcBef>
              <a:spcAft>
                <a:spcPts val="600"/>
              </a:spcAft>
              <a:buFont typeface="+mj-lt"/>
              <a:buAutoNum type="arabicPeriod"/>
            </a:pPr>
            <a:r>
              <a:rPr lang="en-US" sz="2600" dirty="0" smtClean="0"/>
              <a:t>Disaggregated Prioritization</a:t>
            </a:r>
          </a:p>
          <a:p>
            <a:pPr marL="457200" indent="-457200">
              <a:lnSpc>
                <a:spcPct val="150000"/>
              </a:lnSpc>
              <a:spcBef>
                <a:spcPts val="0"/>
              </a:spcBef>
              <a:spcAft>
                <a:spcPts val="600"/>
              </a:spcAft>
              <a:buFont typeface="+mj-lt"/>
              <a:buAutoNum type="arabicPeriod"/>
            </a:pPr>
            <a:r>
              <a:rPr lang="en-US" sz="2600" dirty="0" smtClean="0"/>
              <a:t>Risk Assessment</a:t>
            </a:r>
            <a:endParaRPr lang="en-US" dirty="0" smtClean="0"/>
          </a:p>
          <a:p>
            <a:pPr>
              <a:buNone/>
            </a:pPr>
            <a:endParaRPr lang="en-US" sz="1300" b="1" dirty="0" smtClean="0"/>
          </a:p>
          <a:p>
            <a:pPr>
              <a:buNone/>
            </a:pPr>
            <a:r>
              <a:rPr lang="en-US" sz="1300" b="1" dirty="0" smtClean="0"/>
              <a:t>A Guide for Comprehensive Needs Assessments, p. 17</a:t>
            </a:r>
            <a:endParaRPr lang="en-US" sz="1300" b="1" dirty="0"/>
          </a:p>
        </p:txBody>
      </p:sp>
      <p:pic>
        <p:nvPicPr>
          <p:cNvPr id="5" name="Picture 4" descr="priorities.jpg"/>
          <p:cNvPicPr>
            <a:picLocks noChangeAspect="1"/>
          </p:cNvPicPr>
          <p:nvPr/>
        </p:nvPicPr>
        <p:blipFill>
          <a:blip r:embed="rId5" cstate="print"/>
          <a:stretch>
            <a:fillRect/>
          </a:stretch>
        </p:blipFill>
        <p:spPr>
          <a:xfrm>
            <a:off x="319199" y="2063302"/>
            <a:ext cx="4188440" cy="277915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7082">
        <p:fade/>
      </p:transition>
    </mc:Choice>
    <mc:Fallback xmlns="">
      <p:transition spd="med" advTm="77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hlinkClick r:id="rId5" action="ppaction://hlinkfile"/>
              </a:rPr>
              <a:t>WORKSHEET FOR MULTIPLE CRITERIA APPROACH</a:t>
            </a:r>
            <a:endParaRPr lang="en-US" dirty="0"/>
          </a:p>
        </p:txBody>
      </p:sp>
      <p:pic>
        <p:nvPicPr>
          <p:cNvPr id="28674" name="Picture 2"/>
          <p:cNvPicPr>
            <a:picLocks noChangeAspect="1" noChangeArrowheads="1"/>
          </p:cNvPicPr>
          <p:nvPr/>
        </p:nvPicPr>
        <p:blipFill>
          <a:blip r:embed="rId6" cstate="print"/>
          <a:srcRect/>
          <a:stretch>
            <a:fillRect/>
          </a:stretch>
        </p:blipFill>
        <p:spPr bwMode="auto">
          <a:xfrm rot="5400000">
            <a:off x="3167328" y="193030"/>
            <a:ext cx="5257046" cy="7675092"/>
          </a:xfrm>
          <a:prstGeom prst="rect">
            <a:avLst/>
          </a:prstGeom>
          <a:noFill/>
          <a:ln w="9525">
            <a:solidFill>
              <a:schemeClr val="accent3">
                <a:lumMod val="60000"/>
                <a:lumOff val="40000"/>
              </a:schemeClr>
            </a:solidFill>
            <a:miter lim="800000"/>
            <a:headEnd/>
            <a:tailEnd/>
          </a:ln>
        </p:spPr>
      </p:pic>
      <p:sp>
        <p:nvSpPr>
          <p:cNvPr id="7" name="TextBox 6"/>
          <p:cNvSpPr txBox="1"/>
          <p:nvPr/>
        </p:nvSpPr>
        <p:spPr>
          <a:xfrm>
            <a:off x="2047740" y="2962140"/>
            <a:ext cx="1535998" cy="861774"/>
          </a:xfrm>
          <a:prstGeom prst="rect">
            <a:avLst/>
          </a:prstGeom>
          <a:noFill/>
        </p:spPr>
        <p:txBody>
          <a:bodyPr wrap="none" rtlCol="0">
            <a:spAutoFit/>
          </a:bodyPr>
          <a:lstStyle/>
          <a:p>
            <a:r>
              <a:rPr lang="en-US" sz="1000" dirty="0" smtClean="0"/>
              <a:t>Parents identify a </a:t>
            </a:r>
          </a:p>
          <a:p>
            <a:r>
              <a:rPr lang="en-US" sz="1000" dirty="0" smtClean="0"/>
              <a:t>Need for a financial</a:t>
            </a:r>
          </a:p>
          <a:p>
            <a:r>
              <a:rPr lang="en-US" sz="1000" dirty="0" smtClean="0"/>
              <a:t>Aid night in spite of</a:t>
            </a:r>
          </a:p>
          <a:p>
            <a:r>
              <a:rPr lang="en-US" sz="1000" dirty="0" smtClean="0"/>
              <a:t>Having one each year</a:t>
            </a:r>
          </a:p>
          <a:p>
            <a:r>
              <a:rPr lang="en-US" sz="1000" dirty="0" smtClean="0"/>
              <a:t>With low attendance.</a:t>
            </a:r>
            <a:endParaRPr lang="en-US" sz="1000" dirty="0"/>
          </a:p>
        </p:txBody>
      </p:sp>
      <p:sp>
        <p:nvSpPr>
          <p:cNvPr id="8" name="TextBox 7"/>
          <p:cNvSpPr txBox="1"/>
          <p:nvPr/>
        </p:nvSpPr>
        <p:spPr>
          <a:xfrm>
            <a:off x="3565300" y="2998631"/>
            <a:ext cx="1341551" cy="553998"/>
          </a:xfrm>
          <a:prstGeom prst="rect">
            <a:avLst/>
          </a:prstGeom>
          <a:noFill/>
        </p:spPr>
        <p:txBody>
          <a:bodyPr wrap="square" rtlCol="0">
            <a:spAutoFit/>
          </a:bodyPr>
          <a:lstStyle/>
          <a:p>
            <a:r>
              <a:rPr lang="en-US" sz="1000" dirty="0" smtClean="0"/>
              <a:t>Financial aid night is not well advertised.</a:t>
            </a:r>
            <a:endParaRPr lang="en-US" sz="1000" dirty="0"/>
          </a:p>
        </p:txBody>
      </p:sp>
      <p:sp>
        <p:nvSpPr>
          <p:cNvPr id="9" name="TextBox 8"/>
          <p:cNvSpPr txBox="1"/>
          <p:nvPr/>
        </p:nvSpPr>
        <p:spPr>
          <a:xfrm>
            <a:off x="5046371" y="3037267"/>
            <a:ext cx="1405944" cy="553998"/>
          </a:xfrm>
          <a:prstGeom prst="rect">
            <a:avLst/>
          </a:prstGeom>
          <a:noFill/>
        </p:spPr>
        <p:txBody>
          <a:bodyPr wrap="square" rtlCol="0">
            <a:spAutoFit/>
          </a:bodyPr>
          <a:lstStyle/>
          <a:p>
            <a:r>
              <a:rPr lang="en-US" sz="1000" dirty="0" smtClean="0"/>
              <a:t>Fewer students will</a:t>
            </a:r>
          </a:p>
          <a:p>
            <a:r>
              <a:rPr lang="en-US" sz="1000" dirty="0" smtClean="0"/>
              <a:t>Matriculate to college.</a:t>
            </a:r>
            <a:endParaRPr lang="en-US" sz="1000" dirty="0"/>
          </a:p>
        </p:txBody>
      </p:sp>
      <p:sp>
        <p:nvSpPr>
          <p:cNvPr id="10" name="TextBox 9"/>
          <p:cNvSpPr txBox="1"/>
          <p:nvPr/>
        </p:nvSpPr>
        <p:spPr>
          <a:xfrm>
            <a:off x="8032123" y="3035121"/>
            <a:ext cx="1405944" cy="246221"/>
          </a:xfrm>
          <a:prstGeom prst="rect">
            <a:avLst/>
          </a:prstGeom>
          <a:noFill/>
        </p:spPr>
        <p:txBody>
          <a:bodyPr wrap="square" rtlCol="0">
            <a:spAutoFit/>
          </a:bodyPr>
          <a:lstStyle/>
          <a:p>
            <a:r>
              <a:rPr lang="en-US" sz="1000" dirty="0" smtClean="0"/>
              <a:t>2</a:t>
            </a:r>
            <a:endParaRPr lang="en-US" sz="1000" dirty="0"/>
          </a:p>
        </p:txBody>
      </p:sp>
      <p:sp>
        <p:nvSpPr>
          <p:cNvPr id="11" name="TextBox 10"/>
          <p:cNvSpPr txBox="1"/>
          <p:nvPr/>
        </p:nvSpPr>
        <p:spPr>
          <a:xfrm>
            <a:off x="6561785" y="3071611"/>
            <a:ext cx="1405944" cy="246221"/>
          </a:xfrm>
          <a:prstGeom prst="rect">
            <a:avLst/>
          </a:prstGeom>
          <a:noFill/>
        </p:spPr>
        <p:txBody>
          <a:bodyPr wrap="square" rtlCol="0">
            <a:spAutoFit/>
          </a:bodyPr>
          <a:lstStyle/>
          <a:p>
            <a:r>
              <a:rPr lang="en-US" sz="1000" dirty="0" smtClean="0"/>
              <a:t>L</a:t>
            </a:r>
            <a:endParaRPr lang="en-US" sz="1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2075">
        <p:fade/>
      </p:transition>
    </mc:Choice>
    <mc:Fallback xmlns="">
      <p:transition spd="med" advTm="22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732" y="2292094"/>
            <a:ext cx="6263724" cy="2993890"/>
          </a:xfrm>
        </p:spPr>
        <p:txBody>
          <a:bodyPr>
            <a:normAutofit/>
          </a:bodyPr>
          <a:lstStyle/>
          <a:p>
            <a:r>
              <a:rPr lang="en-US" dirty="0" smtClean="0"/>
              <a:t>Environmental scan data results</a:t>
            </a:r>
            <a:endParaRPr lang="en-US" dirty="0"/>
          </a:p>
        </p:txBody>
      </p:sp>
      <p:pic>
        <p:nvPicPr>
          <p:cNvPr id="4" name="Picture 3" descr="environment-street-sign.jpg"/>
          <p:cNvPicPr>
            <a:picLocks noChangeAspect="1"/>
          </p:cNvPicPr>
          <p:nvPr/>
        </p:nvPicPr>
        <p:blipFill>
          <a:blip r:embed="rId5" cstate="print"/>
          <a:stretch>
            <a:fillRect/>
          </a:stretch>
        </p:blipFill>
        <p:spPr>
          <a:xfrm>
            <a:off x="6732495" y="1724584"/>
            <a:ext cx="4953000" cy="37147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844">
        <p:fade/>
      </p:transition>
    </mc:Choice>
    <mc:Fallback xmlns="">
      <p:transition spd="med" advTm="108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826" y="0"/>
            <a:ext cx="10338607" cy="1096962"/>
          </a:xfrm>
        </p:spPr>
        <p:txBody>
          <a:bodyPr/>
          <a:lstStyle/>
          <a:p>
            <a:r>
              <a:rPr lang="en-US" dirty="0" smtClean="0"/>
              <a:t>OVERVIEW OF THE ENVIRONMENTAL SCANNING PROCESS</a:t>
            </a:r>
            <a:endParaRPr lang="en-US" dirty="0"/>
          </a:p>
        </p:txBody>
      </p:sp>
      <p:pic>
        <p:nvPicPr>
          <p:cNvPr id="2050" name="Picture 2"/>
          <p:cNvPicPr>
            <a:picLocks noChangeAspect="1" noChangeArrowheads="1"/>
          </p:cNvPicPr>
          <p:nvPr/>
        </p:nvPicPr>
        <p:blipFill>
          <a:blip r:embed="rId5" cstate="print"/>
          <a:srcRect/>
          <a:stretch>
            <a:fillRect/>
          </a:stretch>
        </p:blipFill>
        <p:spPr bwMode="auto">
          <a:xfrm>
            <a:off x="1199539" y="1363082"/>
            <a:ext cx="7965527" cy="5333932"/>
          </a:xfrm>
          <a:prstGeom prst="rect">
            <a:avLst/>
          </a:prstGeom>
          <a:noFill/>
          <a:ln w="9525">
            <a:noFill/>
            <a:miter lim="800000"/>
            <a:headEnd/>
            <a:tailEnd/>
          </a:ln>
        </p:spPr>
      </p:pic>
      <p:sp>
        <p:nvSpPr>
          <p:cNvPr id="4" name="TextBox 3"/>
          <p:cNvSpPr txBox="1"/>
          <p:nvPr/>
        </p:nvSpPr>
        <p:spPr>
          <a:xfrm>
            <a:off x="9787944" y="6181859"/>
            <a:ext cx="1674369" cy="369332"/>
          </a:xfrm>
          <a:prstGeom prst="rect">
            <a:avLst/>
          </a:prstGeom>
          <a:noFill/>
        </p:spPr>
        <p:txBody>
          <a:bodyPr wrap="none" rtlCol="0">
            <a:spAutoFit/>
          </a:bodyPr>
          <a:lstStyle/>
          <a:p>
            <a:r>
              <a:rPr lang="en-US" dirty="0" smtClean="0"/>
              <a:t>Conway, 2009</a:t>
            </a:r>
            <a:endParaRPr lang="en-US" dirty="0"/>
          </a:p>
        </p:txBody>
      </p:sp>
      <p:sp>
        <p:nvSpPr>
          <p:cNvPr id="5" name="Oval 4"/>
          <p:cNvSpPr/>
          <p:nvPr/>
        </p:nvSpPr>
        <p:spPr>
          <a:xfrm>
            <a:off x="1339403" y="2665926"/>
            <a:ext cx="8474298" cy="2215167"/>
          </a:xfrm>
          <a:prstGeom prst="ellipse">
            <a:avLst/>
          </a:prstGeom>
          <a:solidFill>
            <a:schemeClr val="bg2">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9727591" y="1584099"/>
            <a:ext cx="2464409" cy="1636943"/>
          </a:xfrm>
          <a:prstGeom prst="wedgeEllipseCallout">
            <a:avLst>
              <a:gd name="adj1" fmla="val -65397"/>
              <a:gd name="adj2" fmla="val 5436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159158" y="1732396"/>
            <a:ext cx="1734670" cy="1323439"/>
          </a:xfrm>
          <a:prstGeom prst="rect">
            <a:avLst/>
          </a:prstGeom>
          <a:noFill/>
        </p:spPr>
        <p:txBody>
          <a:bodyPr wrap="square" rtlCol="0">
            <a:spAutoFit/>
          </a:bodyPr>
          <a:lstStyle/>
          <a:p>
            <a:r>
              <a:rPr lang="en-US" sz="1600" dirty="0" smtClean="0"/>
              <a:t>This area of the </a:t>
            </a:r>
          </a:p>
          <a:p>
            <a:r>
              <a:rPr lang="en-US" sz="1600" dirty="0" smtClean="0"/>
              <a:t>model is addressed</a:t>
            </a:r>
          </a:p>
          <a:p>
            <a:r>
              <a:rPr lang="en-US" sz="1600" dirty="0" smtClean="0"/>
              <a:t>in the current module.</a:t>
            </a:r>
            <a:endParaRPr lang="en-US" sz="1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6723">
        <p:fade/>
      </p:transition>
    </mc:Choice>
    <mc:Fallback xmlns="">
      <p:transition spd="med" advTm="167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Module Content</a:t>
            </a:r>
            <a:r>
              <a:rPr lang="en-US" dirty="0" smtClean="0"/>
              <a:t>	</a:t>
            </a:r>
            <a:endParaRPr lang="en-US" dirty="0"/>
          </a:p>
        </p:txBody>
      </p:sp>
      <p:sp>
        <p:nvSpPr>
          <p:cNvPr id="3" name="Content Placeholder 2"/>
          <p:cNvSpPr>
            <a:spLocks noGrp="1"/>
          </p:cNvSpPr>
          <p:nvPr>
            <p:ph idx="1"/>
          </p:nvPr>
        </p:nvSpPr>
        <p:spPr>
          <a:xfrm>
            <a:off x="1104900" y="1600200"/>
            <a:ext cx="6158785" cy="4572000"/>
          </a:xfrm>
        </p:spPr>
        <p:txBody>
          <a:bodyPr/>
          <a:lstStyle/>
          <a:p>
            <a:r>
              <a:rPr lang="en-US" dirty="0" smtClean="0"/>
              <a:t> </a:t>
            </a:r>
            <a:r>
              <a:rPr lang="en-US" sz="2400" dirty="0" smtClean="0"/>
              <a:t>Qualitative vs. Quantitative Data</a:t>
            </a:r>
          </a:p>
          <a:p>
            <a:r>
              <a:rPr lang="en-US" sz="2400" dirty="0" smtClean="0"/>
              <a:t> Analyzing Qualitative Data</a:t>
            </a:r>
          </a:p>
          <a:p>
            <a:r>
              <a:rPr lang="en-US" sz="2400" dirty="0" smtClean="0"/>
              <a:t> Analyzing Quantitative Data</a:t>
            </a:r>
          </a:p>
          <a:p>
            <a:pPr lvl="1"/>
            <a:r>
              <a:rPr lang="en-US" sz="1800" dirty="0" smtClean="0"/>
              <a:t>Disaggregating Data</a:t>
            </a:r>
          </a:p>
          <a:p>
            <a:pPr lvl="1"/>
            <a:r>
              <a:rPr lang="en-US" sz="1800" dirty="0" smtClean="0"/>
              <a:t>Descriptive Statistics</a:t>
            </a:r>
          </a:p>
          <a:p>
            <a:pPr marL="228600" lvl="1">
              <a:spcBef>
                <a:spcPts val="1800"/>
              </a:spcBef>
              <a:buClr>
                <a:schemeClr val="accent3">
                  <a:lumMod val="60000"/>
                  <a:lumOff val="40000"/>
                </a:schemeClr>
              </a:buClr>
              <a:buFont typeface="Wingdings" pitchFamily="2" charset="2"/>
              <a:buChar char="q"/>
            </a:pPr>
            <a:r>
              <a:rPr lang="en-US" sz="2400" dirty="0" smtClean="0"/>
              <a:t> Needs Assessment Data Results</a:t>
            </a:r>
          </a:p>
          <a:p>
            <a:pPr marL="228600" lvl="1">
              <a:spcBef>
                <a:spcPts val="1800"/>
              </a:spcBef>
              <a:buClr>
                <a:schemeClr val="accent3">
                  <a:lumMod val="60000"/>
                  <a:lumOff val="40000"/>
                </a:schemeClr>
              </a:buClr>
              <a:buFont typeface="Wingdings" pitchFamily="2" charset="2"/>
              <a:buChar char="q"/>
            </a:pPr>
            <a:r>
              <a:rPr lang="en-US" sz="2400" dirty="0" smtClean="0"/>
              <a:t> Environmental Scan Data Results</a:t>
            </a:r>
          </a:p>
          <a:p>
            <a:r>
              <a:rPr lang="en-US" sz="2400" dirty="0" smtClean="0"/>
              <a:t> Deliverables</a:t>
            </a:r>
          </a:p>
          <a:p>
            <a:pPr>
              <a:buNone/>
            </a:pPr>
            <a:endParaRPr lang="en-US" dirty="0" smtClean="0"/>
          </a:p>
          <a:p>
            <a:pPr>
              <a:buNone/>
            </a:pPr>
            <a:endParaRPr lang="en-US" dirty="0"/>
          </a:p>
        </p:txBody>
      </p:sp>
      <p:pic>
        <p:nvPicPr>
          <p:cNvPr id="6" name="Picture 5" descr="Big Data White.jpg"/>
          <p:cNvPicPr>
            <a:picLocks noChangeAspect="1"/>
          </p:cNvPicPr>
          <p:nvPr/>
        </p:nvPicPr>
        <p:blipFill>
          <a:blip r:embed="rId5" cstate="print"/>
          <a:stretch>
            <a:fillRect/>
          </a:stretch>
        </p:blipFill>
        <p:spPr>
          <a:xfrm>
            <a:off x="6530438" y="1989569"/>
            <a:ext cx="4515343" cy="388319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5624">
        <p:fade/>
      </p:transition>
    </mc:Choice>
    <mc:Fallback xmlns="">
      <p:transition spd="med" advTm="356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your Macro-Systemic External Scan Data Come Alive!</a:t>
            </a:r>
            <a:endParaRPr lang="en-US" dirty="0"/>
          </a:p>
        </p:txBody>
      </p:sp>
      <p:sp>
        <p:nvSpPr>
          <p:cNvPr id="3" name="Content Placeholder 2"/>
          <p:cNvSpPr>
            <a:spLocks noGrp="1"/>
          </p:cNvSpPr>
          <p:nvPr>
            <p:ph sz="half" idx="1"/>
          </p:nvPr>
        </p:nvSpPr>
        <p:spPr>
          <a:xfrm>
            <a:off x="1104899" y="1600200"/>
            <a:ext cx="3299675" cy="4195293"/>
          </a:xfrm>
        </p:spPr>
        <p:txBody>
          <a:bodyPr/>
          <a:lstStyle/>
          <a:p>
            <a:pPr>
              <a:buFont typeface="Wingdings" pitchFamily="2" charset="2"/>
              <a:buChar char="q"/>
            </a:pPr>
            <a:r>
              <a:rPr lang="en-US" dirty="0" smtClean="0"/>
              <a:t> </a:t>
            </a:r>
            <a:r>
              <a:rPr lang="en-US" sz="2400" dirty="0" smtClean="0"/>
              <a:t>New Excel Products</a:t>
            </a:r>
            <a:endParaRPr lang="en-US" dirty="0" smtClean="0"/>
          </a:p>
          <a:p>
            <a:r>
              <a:rPr lang="en-US" dirty="0" err="1" smtClean="0"/>
              <a:t>DataTracker</a:t>
            </a:r>
            <a:endParaRPr lang="en-US" dirty="0" smtClean="0"/>
          </a:p>
          <a:p>
            <a:r>
              <a:rPr lang="en-US" dirty="0" err="1" smtClean="0"/>
              <a:t>PowerViewer</a:t>
            </a:r>
            <a:endParaRPr lang="en-US" dirty="0" smtClean="0"/>
          </a:p>
          <a:p>
            <a:r>
              <a:rPr lang="en-US" dirty="0" err="1" smtClean="0"/>
              <a:t>GeoFlow</a:t>
            </a:r>
            <a:endParaRPr lang="en-US" dirty="0" smtClean="0"/>
          </a:p>
          <a:p>
            <a:endParaRPr lang="en-US" dirty="0" smtClean="0"/>
          </a:p>
          <a:p>
            <a:endParaRPr lang="en-US" dirty="0"/>
          </a:p>
        </p:txBody>
      </p:sp>
      <p:sp>
        <p:nvSpPr>
          <p:cNvPr id="7" name="TextBox 6"/>
          <p:cNvSpPr txBox="1"/>
          <p:nvPr/>
        </p:nvSpPr>
        <p:spPr>
          <a:xfrm>
            <a:off x="6387920" y="6362060"/>
            <a:ext cx="3617850" cy="276999"/>
          </a:xfrm>
          <a:prstGeom prst="rect">
            <a:avLst/>
          </a:prstGeom>
          <a:noFill/>
        </p:spPr>
        <p:txBody>
          <a:bodyPr wrap="none" rtlCol="0">
            <a:spAutoFit/>
          </a:bodyPr>
          <a:lstStyle/>
          <a:p>
            <a:r>
              <a:rPr lang="en-US" sz="1200" dirty="0" smtClean="0"/>
              <a:t>http://www.youtube.com/watch?v=-9fwaaS_swQ</a:t>
            </a:r>
            <a:endParaRPr lang="en-US" sz="1200" dirty="0"/>
          </a:p>
        </p:txBody>
      </p:sp>
      <p:sp>
        <p:nvSpPr>
          <p:cNvPr id="8" name="TextBox 7"/>
          <p:cNvSpPr txBox="1"/>
          <p:nvPr/>
        </p:nvSpPr>
        <p:spPr>
          <a:xfrm>
            <a:off x="5975796" y="5885645"/>
            <a:ext cx="4581319" cy="369332"/>
          </a:xfrm>
          <a:prstGeom prst="rect">
            <a:avLst/>
          </a:prstGeom>
          <a:noFill/>
        </p:spPr>
        <p:txBody>
          <a:bodyPr wrap="none" rtlCol="0">
            <a:spAutoFit/>
          </a:bodyPr>
          <a:lstStyle/>
          <a:p>
            <a:r>
              <a:rPr lang="en-US" dirty="0" smtClean="0"/>
              <a:t>New and exciting products through EXCEL</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ontrols>
      <mc:AlternateContent xmlns:mc="http://schemas.openxmlformats.org/markup-compatibility/2006">
        <mc:Choice xmlns:v="urn:schemas-microsoft-com:vml" Requires="v">
          <p:control spid="27651" name="ShockwaveFlash2" r:id="rId4" imgW="6257880" imgH="4251240"/>
        </mc:Choice>
        <mc:Fallback>
          <p:control name="ShockwaveFlash2" r:id="rId4" imgW="6257880" imgH="4251240">
            <p:pic>
              <p:nvPicPr>
                <p:cNvPr id="0" name="ShockwaveFlash2"/>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4908550" y="1490663"/>
                  <a:ext cx="6257925" cy="42513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med" p14:dur="700" advTm="79948">
        <p:fade/>
      </p:transition>
    </mc:Choice>
    <mc:Fallback xmlns="">
      <p:transition spd="med" advTm="799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76200"/>
            <a:ext cx="11127345" cy="1096962"/>
          </a:xfrm>
        </p:spPr>
        <p:txBody>
          <a:bodyPr>
            <a:normAutofit/>
          </a:bodyPr>
          <a:lstStyle/>
          <a:p>
            <a:r>
              <a:rPr lang="en-US" dirty="0" smtClean="0"/>
              <a:t>FROM ANALYSIS TO INTERPRETATION</a:t>
            </a:r>
            <a:endParaRPr lang="en-US" dirty="0"/>
          </a:p>
        </p:txBody>
      </p:sp>
      <p:pic>
        <p:nvPicPr>
          <p:cNvPr id="24579" name="Picture 3"/>
          <p:cNvPicPr>
            <a:picLocks noChangeAspect="1" noChangeArrowheads="1"/>
          </p:cNvPicPr>
          <p:nvPr/>
        </p:nvPicPr>
        <p:blipFill>
          <a:blip r:embed="rId5" cstate="print"/>
          <a:srcRect/>
          <a:stretch>
            <a:fillRect/>
          </a:stretch>
        </p:blipFill>
        <p:spPr bwMode="auto">
          <a:xfrm>
            <a:off x="2996331" y="1427945"/>
            <a:ext cx="5882400" cy="5269069"/>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2960">
        <p:fade/>
      </p:transition>
    </mc:Choice>
    <mc:Fallback xmlns="">
      <p:transition spd="med" advTm="32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5" cstate="print"/>
          <a:srcRect/>
          <a:stretch>
            <a:fillRect/>
          </a:stretch>
        </p:blipFill>
        <p:spPr bwMode="auto">
          <a:xfrm>
            <a:off x="6915131" y="1396756"/>
            <a:ext cx="5085430" cy="3844946"/>
          </a:xfrm>
          <a:prstGeom prst="rect">
            <a:avLst/>
          </a:prstGeom>
          <a:noFill/>
          <a:ln w="9525">
            <a:noFill/>
            <a:miter lim="800000"/>
            <a:headEnd/>
            <a:tailEnd/>
          </a:ln>
        </p:spPr>
      </p:pic>
      <p:sp>
        <p:nvSpPr>
          <p:cNvPr id="16" name="Content Placeholder 15"/>
          <p:cNvSpPr>
            <a:spLocks noGrp="1"/>
          </p:cNvSpPr>
          <p:nvPr>
            <p:ph idx="1"/>
          </p:nvPr>
        </p:nvSpPr>
        <p:spPr>
          <a:xfrm>
            <a:off x="656823" y="1352282"/>
            <a:ext cx="6207616" cy="5505718"/>
          </a:xfrm>
        </p:spPr>
        <p:txBody>
          <a:bodyPr>
            <a:normAutofit fontScale="70000" lnSpcReduction="20000"/>
          </a:bodyPr>
          <a:lstStyle/>
          <a:p>
            <a:pPr>
              <a:spcAft>
                <a:spcPts val="1200"/>
              </a:spcAft>
            </a:pPr>
            <a:r>
              <a:rPr lang="en-US" sz="2800" dirty="0" smtClean="0"/>
              <a:t>Utilize the Factor Analysis Summary Form</a:t>
            </a:r>
          </a:p>
          <a:p>
            <a:pPr>
              <a:lnSpc>
                <a:spcPct val="120000"/>
              </a:lnSpc>
              <a:spcBef>
                <a:spcPts val="0"/>
              </a:spcBef>
              <a:buNone/>
            </a:pPr>
            <a:r>
              <a:rPr lang="en-US" dirty="0" smtClean="0"/>
              <a:t>1</a:t>
            </a:r>
            <a:r>
              <a:rPr lang="en-US" sz="1900" dirty="0" smtClean="0"/>
              <a:t>. List strengths and weaknesses (5-10) in the appropriate Factors column.</a:t>
            </a:r>
            <a:endParaRPr lang="en-US" dirty="0" smtClean="0"/>
          </a:p>
          <a:p>
            <a:pPr>
              <a:lnSpc>
                <a:spcPct val="120000"/>
              </a:lnSpc>
              <a:spcBef>
                <a:spcPts val="0"/>
              </a:spcBef>
              <a:buNone/>
            </a:pPr>
            <a:endParaRPr lang="en-US" dirty="0" smtClean="0"/>
          </a:p>
          <a:p>
            <a:pPr>
              <a:lnSpc>
                <a:spcPct val="120000"/>
              </a:lnSpc>
              <a:spcBef>
                <a:spcPts val="0"/>
              </a:spcBef>
              <a:buNone/>
            </a:pPr>
            <a:r>
              <a:rPr lang="en-US" b="1" dirty="0" smtClean="0"/>
              <a:t>2. Weight each factor from 1.0 (Most Important) to 0.0 (Not Important) in the Weight column based on that factor’s probable effect on the school/school counseling program's strategic position.  The total weight for each factor category must sum to 1.00.</a:t>
            </a:r>
          </a:p>
          <a:p>
            <a:pPr>
              <a:lnSpc>
                <a:spcPct val="120000"/>
              </a:lnSpc>
              <a:spcBef>
                <a:spcPts val="0"/>
              </a:spcBef>
              <a:buNone/>
            </a:pPr>
            <a:endParaRPr lang="en-US" b="1" dirty="0" smtClean="0"/>
          </a:p>
          <a:p>
            <a:pPr>
              <a:lnSpc>
                <a:spcPct val="120000"/>
              </a:lnSpc>
              <a:spcBef>
                <a:spcPts val="0"/>
              </a:spcBef>
              <a:buNone/>
            </a:pPr>
            <a:r>
              <a:rPr lang="en-US" b="1" dirty="0" smtClean="0"/>
              <a:t>3. Rate each factor from 5 (Outstanding) to 1 (Poor) in the Rating column based on the school’s/school counseling program's response to that factor.</a:t>
            </a:r>
          </a:p>
          <a:p>
            <a:pPr>
              <a:lnSpc>
                <a:spcPct val="120000"/>
              </a:lnSpc>
              <a:spcBef>
                <a:spcPts val="0"/>
              </a:spcBef>
              <a:buNone/>
            </a:pPr>
            <a:endParaRPr lang="en-US" b="1" dirty="0" smtClean="0"/>
          </a:p>
          <a:p>
            <a:pPr>
              <a:lnSpc>
                <a:spcPct val="120000"/>
              </a:lnSpc>
              <a:spcBef>
                <a:spcPts val="0"/>
              </a:spcBef>
              <a:buNone/>
            </a:pPr>
            <a:r>
              <a:rPr lang="en-US" b="1" dirty="0" smtClean="0"/>
              <a:t>4. The coded formula multiplies each factor’s weight times its rating to obtain each factor’s weighted score in the Weighted Score column.  </a:t>
            </a:r>
          </a:p>
          <a:p>
            <a:pPr>
              <a:lnSpc>
                <a:spcPct val="120000"/>
              </a:lnSpc>
              <a:spcBef>
                <a:spcPts val="0"/>
              </a:spcBef>
              <a:buNone/>
            </a:pPr>
            <a:endParaRPr lang="en-US" dirty="0" smtClean="0"/>
          </a:p>
          <a:p>
            <a:pPr>
              <a:lnSpc>
                <a:spcPct val="120000"/>
              </a:lnSpc>
              <a:spcBef>
                <a:spcPts val="0"/>
              </a:spcBef>
              <a:buNone/>
            </a:pPr>
            <a:r>
              <a:rPr lang="en-US" dirty="0" smtClean="0"/>
              <a:t>5. Use the Comments column for rationale used for each factor. It is also helpful to record where you found the data here so that if you have to go back to clarify or supplement the data you can access it more easily.</a:t>
            </a:r>
          </a:p>
          <a:p>
            <a:pPr>
              <a:lnSpc>
                <a:spcPct val="120000"/>
              </a:lnSpc>
              <a:spcBef>
                <a:spcPts val="0"/>
              </a:spcBef>
              <a:buNone/>
            </a:pPr>
            <a:endParaRPr lang="en-US" dirty="0" smtClean="0"/>
          </a:p>
          <a:p>
            <a:pPr>
              <a:lnSpc>
                <a:spcPct val="120000"/>
              </a:lnSpc>
              <a:spcBef>
                <a:spcPts val="0"/>
              </a:spcBef>
              <a:buNone/>
            </a:pPr>
            <a:r>
              <a:rPr lang="en-US" b="1" dirty="0" smtClean="0"/>
              <a:t>6. The weighted scores are added within the formula to obtain the total weighted score for the school/school counseling program in the Weighted Score column. This tells how well the school/school counseling program is responding to the factors in its external or internal environment.</a:t>
            </a:r>
            <a:endParaRPr lang="en-US" sz="2000" b="1" dirty="0" smtClean="0"/>
          </a:p>
        </p:txBody>
      </p:sp>
      <p:sp>
        <p:nvSpPr>
          <p:cNvPr id="2" name="Title 1"/>
          <p:cNvSpPr>
            <a:spLocks noGrp="1"/>
          </p:cNvSpPr>
          <p:nvPr>
            <p:ph type="title"/>
          </p:nvPr>
        </p:nvSpPr>
        <p:spPr>
          <a:xfrm>
            <a:off x="1104900" y="76200"/>
            <a:ext cx="9980682" cy="941231"/>
          </a:xfrm>
        </p:spPr>
        <p:txBody>
          <a:bodyPr>
            <a:normAutofit/>
          </a:bodyPr>
          <a:lstStyle/>
          <a:p>
            <a:r>
              <a:rPr lang="en-US" dirty="0" smtClean="0"/>
              <a:t>COMPLETING THE FACTOR ANALYSIS SUMMARY FORM</a:t>
            </a:r>
            <a:endParaRPr lang="en-US" dirty="0"/>
          </a:p>
        </p:txBody>
      </p:sp>
      <p:sp>
        <p:nvSpPr>
          <p:cNvPr id="6" name="Rectangle 5"/>
          <p:cNvSpPr/>
          <p:nvPr/>
        </p:nvSpPr>
        <p:spPr>
          <a:xfrm>
            <a:off x="8770512" y="1365160"/>
            <a:ext cx="1661375" cy="3850783"/>
          </a:xfrm>
          <a:prstGeom prst="rect">
            <a:avLst/>
          </a:prstGeom>
          <a:solidFill>
            <a:schemeClr val="bg2">
              <a:lumMod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7959144" y="5434885"/>
            <a:ext cx="2678805" cy="1159098"/>
          </a:xfrm>
          <a:prstGeom prst="wedgeRectCallout">
            <a:avLst>
              <a:gd name="adj1" fmla="val -4968"/>
              <a:gd name="adj2" fmla="val -763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97780" y="5602310"/>
            <a:ext cx="2343270" cy="923330"/>
          </a:xfrm>
          <a:prstGeom prst="rect">
            <a:avLst/>
          </a:prstGeom>
          <a:noFill/>
        </p:spPr>
        <p:txBody>
          <a:bodyPr wrap="none" rtlCol="0">
            <a:spAutoFit/>
          </a:bodyPr>
          <a:lstStyle/>
          <a:p>
            <a:r>
              <a:rPr lang="en-US" dirty="0" smtClean="0"/>
              <a:t>You will focus on the</a:t>
            </a:r>
          </a:p>
          <a:p>
            <a:r>
              <a:rPr lang="en-US" dirty="0" smtClean="0"/>
              <a:t>middle columns</a:t>
            </a:r>
          </a:p>
          <a:p>
            <a:r>
              <a:rPr lang="en-US" dirty="0" smtClean="0"/>
              <a:t>at this stage.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98445">
        <p:fade/>
      </p:transition>
    </mc:Choice>
    <mc:Fallback xmlns="">
      <p:transition spd="med" advTm="98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RECAP</a:t>
            </a:r>
            <a:endParaRPr lang="en-US" dirty="0"/>
          </a:p>
        </p:txBody>
      </p:sp>
      <p:sp>
        <p:nvSpPr>
          <p:cNvPr id="3" name="Content Placeholder 2"/>
          <p:cNvSpPr>
            <a:spLocks noGrp="1"/>
          </p:cNvSpPr>
          <p:nvPr>
            <p:ph idx="1"/>
          </p:nvPr>
        </p:nvSpPr>
        <p:spPr>
          <a:xfrm>
            <a:off x="4765183" y="1532586"/>
            <a:ext cx="6787166" cy="5074275"/>
          </a:xfrm>
        </p:spPr>
        <p:txBody>
          <a:bodyPr>
            <a:normAutofit fontScale="92500" lnSpcReduction="20000"/>
          </a:bodyPr>
          <a:lstStyle/>
          <a:p>
            <a:pPr marL="457200" indent="-457200">
              <a:lnSpc>
                <a:spcPct val="150000"/>
              </a:lnSpc>
              <a:spcBef>
                <a:spcPts val="0"/>
              </a:spcBef>
              <a:spcAft>
                <a:spcPts val="600"/>
              </a:spcAft>
              <a:buNone/>
            </a:pPr>
            <a:r>
              <a:rPr lang="en-US" sz="2600" dirty="0" smtClean="0"/>
              <a:t>In this module you learned more about:</a:t>
            </a:r>
          </a:p>
          <a:p>
            <a:pPr marL="457200" indent="-457200">
              <a:lnSpc>
                <a:spcPct val="150000"/>
              </a:lnSpc>
              <a:spcBef>
                <a:spcPts val="0"/>
              </a:spcBef>
              <a:spcAft>
                <a:spcPts val="600"/>
              </a:spcAft>
              <a:buFont typeface="+mj-lt"/>
              <a:buAutoNum type="arabicPeriod"/>
            </a:pPr>
            <a:r>
              <a:rPr lang="en-US" sz="2600" dirty="0" smtClean="0"/>
              <a:t>The differences between qualitative and quantitative data</a:t>
            </a:r>
          </a:p>
          <a:p>
            <a:pPr marL="457200" indent="-457200">
              <a:lnSpc>
                <a:spcPct val="150000"/>
              </a:lnSpc>
              <a:spcBef>
                <a:spcPts val="0"/>
              </a:spcBef>
              <a:spcAft>
                <a:spcPts val="600"/>
              </a:spcAft>
              <a:buFont typeface="+mj-lt"/>
              <a:buAutoNum type="arabicPeriod"/>
            </a:pPr>
            <a:r>
              <a:rPr lang="en-US" sz="2600" dirty="0" smtClean="0"/>
              <a:t>The basics of qualitative data analysis</a:t>
            </a:r>
          </a:p>
          <a:p>
            <a:pPr marL="457200" indent="-457200">
              <a:lnSpc>
                <a:spcPct val="150000"/>
              </a:lnSpc>
              <a:spcBef>
                <a:spcPts val="0"/>
              </a:spcBef>
              <a:spcAft>
                <a:spcPts val="600"/>
              </a:spcAft>
              <a:buFont typeface="+mj-lt"/>
              <a:buAutoNum type="arabicPeriod"/>
            </a:pPr>
            <a:r>
              <a:rPr lang="en-US" sz="2600" dirty="0" smtClean="0"/>
              <a:t>The basics of quantitative data analysis</a:t>
            </a:r>
          </a:p>
          <a:p>
            <a:pPr marL="457200" indent="-457200">
              <a:lnSpc>
                <a:spcPct val="150000"/>
              </a:lnSpc>
              <a:spcBef>
                <a:spcPts val="0"/>
              </a:spcBef>
              <a:spcAft>
                <a:spcPts val="600"/>
              </a:spcAft>
              <a:buFont typeface="+mj-lt"/>
              <a:buAutoNum type="arabicPeriod"/>
            </a:pPr>
            <a:r>
              <a:rPr lang="en-US" sz="2600" dirty="0" smtClean="0"/>
              <a:t>How to collate and prioritize needs assessment data</a:t>
            </a:r>
          </a:p>
          <a:p>
            <a:pPr marL="457200" indent="-457200">
              <a:lnSpc>
                <a:spcPct val="150000"/>
              </a:lnSpc>
              <a:spcBef>
                <a:spcPts val="0"/>
              </a:spcBef>
              <a:spcAft>
                <a:spcPts val="600"/>
              </a:spcAft>
              <a:buFont typeface="+mj-lt"/>
              <a:buAutoNum type="arabicPeriod"/>
            </a:pPr>
            <a:r>
              <a:rPr lang="en-US" sz="2600" dirty="0" smtClean="0"/>
              <a:t>How to collage and prioritize environmental scan data</a:t>
            </a:r>
            <a:endParaRPr lang="en-US" dirty="0" smtClean="0"/>
          </a:p>
          <a:p>
            <a:pPr>
              <a:buNone/>
            </a:pPr>
            <a:endParaRPr lang="en-US" sz="1300" b="1" dirty="0" smtClean="0"/>
          </a:p>
        </p:txBody>
      </p:sp>
      <p:pic>
        <p:nvPicPr>
          <p:cNvPr id="6" name="Picture 5" descr="review.jpg"/>
          <p:cNvPicPr>
            <a:picLocks noChangeAspect="1"/>
          </p:cNvPicPr>
          <p:nvPr/>
        </p:nvPicPr>
        <p:blipFill>
          <a:blip r:embed="rId5" cstate="print"/>
          <a:stretch>
            <a:fillRect/>
          </a:stretch>
        </p:blipFill>
        <p:spPr>
          <a:xfrm>
            <a:off x="852741" y="2067703"/>
            <a:ext cx="2988401" cy="36118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7034">
        <p:fade/>
      </p:transition>
    </mc:Choice>
    <mc:Fallback xmlns="">
      <p:transition spd="med" advTm="470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The Deliverables for Module 4 are:</a:t>
            </a:r>
            <a:endParaRPr lang="en-US" dirty="0"/>
          </a:p>
        </p:txBody>
      </p:sp>
      <p:sp>
        <p:nvSpPr>
          <p:cNvPr id="3" name="Content Placeholder 2"/>
          <p:cNvSpPr>
            <a:spLocks noGrp="1"/>
          </p:cNvSpPr>
          <p:nvPr>
            <p:ph idx="1"/>
          </p:nvPr>
        </p:nvSpPr>
        <p:spPr>
          <a:xfrm>
            <a:off x="1104900" y="1600200"/>
            <a:ext cx="9930962" cy="4572000"/>
          </a:xfrm>
        </p:spPr>
        <p:txBody>
          <a:bodyPr>
            <a:normAutofit/>
          </a:bodyPr>
          <a:lstStyle/>
          <a:p>
            <a:pPr marL="457200" indent="-457200">
              <a:buFont typeface="+mj-lt"/>
              <a:buAutoNum type="arabicPeriod"/>
            </a:pPr>
            <a:r>
              <a:rPr lang="en-US" b="1" dirty="0" smtClean="0">
                <a:hlinkClick r:id="rId5" action="ppaction://hlinkfile"/>
              </a:rPr>
              <a:t>The Needs Analysis Worksheet</a:t>
            </a:r>
            <a:endParaRPr lang="en-US" b="1" dirty="0" smtClean="0"/>
          </a:p>
          <a:p>
            <a:pPr marL="457200" indent="-457200">
              <a:buFont typeface="+mj-lt"/>
              <a:buAutoNum type="arabicPeriod"/>
            </a:pPr>
            <a:r>
              <a:rPr lang="en-US" b="1" dirty="0" smtClean="0">
                <a:hlinkClick r:id="rId6" action="ppaction://hlinkfile"/>
              </a:rPr>
              <a:t>The Factor Analysis Summary</a:t>
            </a:r>
            <a:endParaRPr lang="en-US"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902">
        <p:fade/>
      </p:transition>
    </mc:Choice>
    <mc:Fallback xmlns="">
      <p:transition spd="med" advTm="10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a:buNone/>
            </a:pPr>
            <a:r>
              <a:rPr lang="en-US" dirty="0" smtClean="0"/>
              <a:t>National Science Foundation (1997) . Analyzing Qualitative Data. Chapter 4 in </a:t>
            </a:r>
            <a:r>
              <a:rPr lang="en-US" i="1" dirty="0" smtClean="0"/>
              <a:t>User Friendly Handbook for Mixed Methods Evaluations</a:t>
            </a:r>
            <a:r>
              <a:rPr lang="en-US" dirty="0" smtClean="0"/>
              <a:t>. Accessed 6/23/2013 at http://toolkit.pellinstitute.org/evaluation-guide/analyze/analyze-qualitative-data/ </a:t>
            </a:r>
          </a:p>
          <a:p>
            <a:pPr>
              <a:buNone/>
            </a:pPr>
            <a:r>
              <a:rPr lang="en-US" dirty="0" smtClean="0"/>
              <a:t>RMC Research Corporation. (2008). </a:t>
            </a:r>
            <a:r>
              <a:rPr lang="en-US" i="1" dirty="0" smtClean="0"/>
              <a:t>A Guide to Comprehensive Needs Assessment. </a:t>
            </a:r>
            <a:r>
              <a:rPr lang="en-US" dirty="0" smtClean="0"/>
              <a:t>Prepared for the Colorado Department of Education by The Southwest Comprehensive Center at </a:t>
            </a:r>
            <a:r>
              <a:rPr lang="en-US" dirty="0" err="1" smtClean="0"/>
              <a:t>WestEd</a:t>
            </a:r>
            <a:r>
              <a:rPr lang="en-US" dirty="0" smtClean="0"/>
              <a:t>. Available online at </a:t>
            </a:r>
            <a:r>
              <a:rPr lang="en-US" dirty="0" smtClean="0">
                <a:hlinkClick r:id="rId4"/>
              </a:rPr>
              <a:t>http://www.cde.state.co.us/FedPrograms/dl/consapp_na_guide.pdf</a:t>
            </a:r>
            <a:endParaRPr lang="en-US" dirty="0" smtClean="0"/>
          </a:p>
          <a:p>
            <a:pPr>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724">
        <p:fade/>
      </p:transition>
    </mc:Choice>
    <mc:Fallback xmlns="">
      <p:transition spd="med" advTm="14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671" y="2292094"/>
            <a:ext cx="6275279" cy="2993890"/>
          </a:xfrm>
        </p:spPr>
        <p:txBody>
          <a:bodyPr>
            <a:normAutofit/>
          </a:bodyPr>
          <a:lstStyle/>
          <a:p>
            <a:r>
              <a:rPr lang="en-US" dirty="0" smtClean="0"/>
              <a:t>Qualitative vs. quantitative data</a:t>
            </a:r>
            <a:endParaRPr lang="en-US" dirty="0"/>
          </a:p>
        </p:txBody>
      </p:sp>
      <p:pic>
        <p:nvPicPr>
          <p:cNvPr id="7" name="Picture 6" descr="data-types.gif"/>
          <p:cNvPicPr>
            <a:picLocks noChangeAspect="1"/>
          </p:cNvPicPr>
          <p:nvPr/>
        </p:nvPicPr>
        <p:blipFill>
          <a:blip r:embed="rId5" cstate="print"/>
          <a:stretch>
            <a:fillRect/>
          </a:stretch>
        </p:blipFill>
        <p:spPr>
          <a:xfrm>
            <a:off x="6856522" y="1395131"/>
            <a:ext cx="4979579" cy="3566833"/>
          </a:xfrm>
          <a:prstGeom prst="rect">
            <a:avLst/>
          </a:prstGeom>
        </p:spPr>
      </p:pic>
      <p:sp>
        <p:nvSpPr>
          <p:cNvPr id="8" name="TextBox 7"/>
          <p:cNvSpPr txBox="1"/>
          <p:nvPr/>
        </p:nvSpPr>
        <p:spPr>
          <a:xfrm>
            <a:off x="8162364" y="5271247"/>
            <a:ext cx="3861955" cy="261610"/>
          </a:xfrm>
          <a:prstGeom prst="rect">
            <a:avLst/>
          </a:prstGeom>
          <a:noFill/>
        </p:spPr>
        <p:txBody>
          <a:bodyPr wrap="none" rtlCol="0">
            <a:spAutoFit/>
          </a:bodyPr>
          <a:lstStyle/>
          <a:p>
            <a:r>
              <a:rPr lang="en-US" sz="1100" dirty="0" smtClean="0"/>
              <a:t>Image from http://www.mathsisfun.com/data/data.html</a:t>
            </a:r>
            <a:endParaRPr lang="en-US" sz="11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6468">
        <p:fade/>
      </p:transition>
    </mc:Choice>
    <mc:Fallback xmlns="">
      <p:transition spd="med" advTm="164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WITH DIFFERENT PURPOSES</a:t>
            </a:r>
            <a:endParaRPr lang="en-US" dirty="0"/>
          </a:p>
        </p:txBody>
      </p:sp>
      <p:sp>
        <p:nvSpPr>
          <p:cNvPr id="5" name="Content Placeholder 4"/>
          <p:cNvSpPr>
            <a:spLocks noGrp="1"/>
          </p:cNvSpPr>
          <p:nvPr>
            <p:ph idx="1"/>
          </p:nvPr>
        </p:nvSpPr>
        <p:spPr>
          <a:xfrm>
            <a:off x="1104900" y="1600200"/>
            <a:ext cx="4961049" cy="4572000"/>
          </a:xfrm>
        </p:spPr>
        <p:txBody>
          <a:bodyPr/>
          <a:lstStyle/>
          <a:p>
            <a:r>
              <a:rPr lang="en-US" dirty="0" smtClean="0"/>
              <a:t>Quantitative</a:t>
            </a:r>
          </a:p>
          <a:p>
            <a:pPr lvl="1"/>
            <a:r>
              <a:rPr lang="en-US" dirty="0" smtClean="0"/>
              <a:t>Deals with numbers</a:t>
            </a:r>
          </a:p>
          <a:p>
            <a:pPr lvl="1"/>
            <a:r>
              <a:rPr lang="en-US" dirty="0" smtClean="0"/>
              <a:t>Data can be measured</a:t>
            </a:r>
          </a:p>
          <a:p>
            <a:pPr lvl="1"/>
            <a:r>
              <a:rPr lang="en-US" dirty="0" smtClean="0"/>
              <a:t>Length, height, area, volume, weight, speed, time, temperature, humidity, sound levels, cost, members, ages, etc. </a:t>
            </a:r>
          </a:p>
          <a:p>
            <a:pPr lvl="1"/>
            <a:r>
              <a:rPr lang="en-US" b="1" dirty="0" smtClean="0"/>
              <a:t>Quantit</a:t>
            </a:r>
            <a:r>
              <a:rPr lang="en-US" dirty="0" smtClean="0"/>
              <a:t>ative       </a:t>
            </a:r>
            <a:r>
              <a:rPr lang="en-US" b="1" dirty="0" smtClean="0"/>
              <a:t>Quantit</a:t>
            </a:r>
            <a:r>
              <a:rPr lang="en-US" dirty="0" smtClean="0"/>
              <a:t>y</a:t>
            </a:r>
          </a:p>
          <a:p>
            <a:r>
              <a:rPr lang="en-US" dirty="0" smtClean="0"/>
              <a:t>Qualitative</a:t>
            </a:r>
          </a:p>
          <a:p>
            <a:pPr lvl="1"/>
            <a:r>
              <a:rPr lang="en-US" dirty="0" smtClean="0"/>
              <a:t>Deals with descriptions</a:t>
            </a:r>
          </a:p>
          <a:p>
            <a:pPr lvl="1"/>
            <a:r>
              <a:rPr lang="en-US" dirty="0" smtClean="0"/>
              <a:t>Data can be observed but not measured</a:t>
            </a:r>
          </a:p>
          <a:p>
            <a:pPr lvl="1"/>
            <a:r>
              <a:rPr lang="en-US" dirty="0" smtClean="0"/>
              <a:t>Colors, textures, smells, taste, appearance, beauty, etc.</a:t>
            </a:r>
          </a:p>
          <a:p>
            <a:pPr lvl="1"/>
            <a:r>
              <a:rPr lang="en-US" b="1" dirty="0" smtClean="0"/>
              <a:t>Qualit</a:t>
            </a:r>
            <a:r>
              <a:rPr lang="en-US" dirty="0" smtClean="0"/>
              <a:t>ative       </a:t>
            </a:r>
            <a:r>
              <a:rPr lang="en-US" b="1" dirty="0" smtClean="0"/>
              <a:t>Qualit</a:t>
            </a:r>
            <a:r>
              <a:rPr lang="en-US" dirty="0" smtClean="0"/>
              <a:t>y</a:t>
            </a:r>
          </a:p>
          <a:p>
            <a:pPr lvl="1"/>
            <a:endParaRPr lang="en-US" b="1" dirty="0"/>
          </a:p>
        </p:txBody>
      </p:sp>
      <p:cxnSp>
        <p:nvCxnSpPr>
          <p:cNvPr id="7" name="Straight Arrow Connector 6"/>
          <p:cNvCxnSpPr/>
          <p:nvPr/>
        </p:nvCxnSpPr>
        <p:spPr>
          <a:xfrm>
            <a:off x="3090930" y="3451538"/>
            <a:ext cx="347729" cy="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34235" y="5342586"/>
            <a:ext cx="347729" cy="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03831" y="6284890"/>
            <a:ext cx="4376839" cy="276999"/>
          </a:xfrm>
          <a:prstGeom prst="rect">
            <a:avLst/>
          </a:prstGeom>
          <a:noFill/>
        </p:spPr>
        <p:txBody>
          <a:bodyPr wrap="none" rtlCol="0">
            <a:spAutoFit/>
          </a:bodyPr>
          <a:lstStyle/>
          <a:p>
            <a:r>
              <a:rPr lang="en-US" sz="1200" dirty="0" smtClean="0"/>
              <a:t>Video from http://www.youtube.com/watch?v=EcKrT_IegoU</a:t>
            </a:r>
            <a:endParaRPr lang="en-US" sz="12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ontrols>
      <mc:AlternateContent xmlns:mc="http://schemas.openxmlformats.org/markup-compatibility/2006">
        <mc:Choice xmlns:v="urn:schemas-microsoft-com:vml" Requires="v">
          <p:control spid="3074" name="ShockwaveFlash1" r:id="rId4" imgW="5524979" imgH="3889831"/>
        </mc:Choice>
        <mc:Fallback>
          <p:control name="ShockwaveFlash1" r:id="rId4" imgW="5524979" imgH="3889831">
            <p:pic>
              <p:nvPicPr>
                <p:cNvPr id="0" name="ShockwaveFlash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6259513" y="1919288"/>
                  <a:ext cx="5524500" cy="3889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med" p14:dur="700" advTm="110050">
        <p:fade/>
      </p:transition>
    </mc:Choice>
    <mc:Fallback xmlns="">
      <p:transition spd="med" advTm="110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731" y="2292094"/>
            <a:ext cx="6275279" cy="2993890"/>
          </a:xfrm>
        </p:spPr>
        <p:txBody>
          <a:bodyPr>
            <a:normAutofit/>
          </a:bodyPr>
          <a:lstStyle/>
          <a:p>
            <a:r>
              <a:rPr lang="en-US" dirty="0" smtClean="0"/>
              <a:t>Analyzing qualitative data</a:t>
            </a:r>
            <a:endParaRPr lang="en-US" dirty="0"/>
          </a:p>
        </p:txBody>
      </p:sp>
      <p:sp>
        <p:nvSpPr>
          <p:cNvPr id="12" name="Rectangle 11"/>
          <p:cNvSpPr/>
          <p:nvPr/>
        </p:nvSpPr>
        <p:spPr>
          <a:xfrm>
            <a:off x="7373471" y="3514164"/>
            <a:ext cx="775447" cy="345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0824" y="3366247"/>
            <a:ext cx="1385047" cy="56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Questions and Answers.jpg"/>
          <p:cNvPicPr>
            <a:picLocks noChangeAspect="1"/>
          </p:cNvPicPr>
          <p:nvPr/>
        </p:nvPicPr>
        <p:blipFill>
          <a:blip r:embed="rId5" cstate="print"/>
          <a:stretch>
            <a:fillRect/>
          </a:stretch>
        </p:blipFill>
        <p:spPr>
          <a:xfrm>
            <a:off x="6821646" y="1751759"/>
            <a:ext cx="4153395" cy="338501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530">
        <p:fade/>
      </p:transition>
    </mc:Choice>
    <mc:Fallback xmlns="">
      <p:transition spd="med" advTm="6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CONTINUOUS QUESTIONS</a:t>
            </a:r>
            <a:endParaRPr lang="en-US" dirty="0"/>
          </a:p>
        </p:txBody>
      </p:sp>
      <p:sp>
        <p:nvSpPr>
          <p:cNvPr id="3" name="Content Placeholder 2"/>
          <p:cNvSpPr>
            <a:spLocks noGrp="1"/>
          </p:cNvSpPr>
          <p:nvPr>
            <p:ph idx="1"/>
          </p:nvPr>
        </p:nvSpPr>
        <p:spPr>
          <a:xfrm>
            <a:off x="927279" y="1564783"/>
            <a:ext cx="6774287" cy="5293217"/>
          </a:xfrm>
        </p:spPr>
        <p:txBody>
          <a:bodyPr>
            <a:normAutofit fontScale="92500" lnSpcReduction="20000"/>
          </a:bodyPr>
          <a:lstStyle/>
          <a:p>
            <a:r>
              <a:rPr lang="en-US" b="1" dirty="0" smtClean="0"/>
              <a:t>What patterns/common themes emerge around specific items in the data?  </a:t>
            </a:r>
            <a:r>
              <a:rPr lang="en-US" dirty="0" smtClean="0"/>
              <a:t> </a:t>
            </a:r>
          </a:p>
          <a:p>
            <a:pPr lvl="1"/>
            <a:r>
              <a:rPr lang="en-US" dirty="0" smtClean="0"/>
              <a:t>How do these patterns (or lack thereof) help to shed light on the guiding questions?</a:t>
            </a:r>
          </a:p>
          <a:p>
            <a:r>
              <a:rPr lang="en-US" b="1" dirty="0" smtClean="0"/>
              <a:t>Are there any deviations from these patterns?</a:t>
            </a:r>
            <a:r>
              <a:rPr lang="en-US" dirty="0" smtClean="0"/>
              <a:t> </a:t>
            </a:r>
          </a:p>
          <a:p>
            <a:pPr lvl="1"/>
            <a:r>
              <a:rPr lang="en-US" dirty="0" smtClean="0"/>
              <a:t>If, yes, what factors could explain these atypical responses?</a:t>
            </a:r>
          </a:p>
          <a:p>
            <a:r>
              <a:rPr lang="en-US" b="1" dirty="0" smtClean="0"/>
              <a:t>What interesting stories emerge from the data? </a:t>
            </a:r>
            <a:endParaRPr lang="en-US" dirty="0" smtClean="0"/>
          </a:p>
          <a:p>
            <a:pPr lvl="1"/>
            <a:r>
              <a:rPr lang="en-US" dirty="0" smtClean="0"/>
              <a:t>How can these stories help to shed light on the guiding questions?</a:t>
            </a:r>
          </a:p>
          <a:p>
            <a:r>
              <a:rPr lang="en-US" b="1" dirty="0" smtClean="0"/>
              <a:t>Do any of the patterns/emergent themes suggest that additional data needs to be collected? </a:t>
            </a:r>
            <a:endParaRPr lang="en-US" dirty="0" smtClean="0"/>
          </a:p>
          <a:p>
            <a:pPr lvl="1"/>
            <a:r>
              <a:rPr lang="en-US" dirty="0" smtClean="0"/>
              <a:t>Do any of the guiding questions need to be revised?</a:t>
            </a:r>
          </a:p>
          <a:p>
            <a:r>
              <a:rPr lang="en-US" b="1" dirty="0" smtClean="0"/>
              <a:t>Do the patterns that emerge support the findings of other corresponding qualitative analyses that have been conducted? </a:t>
            </a:r>
          </a:p>
          <a:p>
            <a:pPr>
              <a:buNone/>
            </a:pPr>
            <a:endParaRPr lang="en-US" dirty="0" smtClean="0"/>
          </a:p>
          <a:p>
            <a:pPr>
              <a:buNone/>
            </a:pPr>
            <a:r>
              <a:rPr lang="en-US" sz="1300" b="1" dirty="0" smtClean="0"/>
              <a:t>This figure was adapted from the National Science </a:t>
            </a:r>
            <a:r>
              <a:rPr lang="en-US" sz="1300" b="1" dirty="0" err="1" smtClean="0"/>
              <a:t>Foundations’s</a:t>
            </a:r>
            <a:r>
              <a:rPr lang="en-US" sz="1300" b="1" dirty="0" smtClean="0"/>
              <a:t> (1997) </a:t>
            </a:r>
            <a:r>
              <a:rPr lang="en-US" sz="1300" b="1" dirty="0" smtClean="0">
                <a:hlinkClick r:id="rId5"/>
              </a:rPr>
              <a:t>Analyzing Qualitative Data</a:t>
            </a:r>
            <a:r>
              <a:rPr lang="en-US" sz="1300" b="1" dirty="0" smtClean="0"/>
              <a:t>. Chapter 4 in User Friendly Handbook for Mixed Methods Evaluations. Accessed 6/23/2013 at http://toolkit.pellinstitute.org/evaluation-guide/analyze/analyze-qualitative-data/</a:t>
            </a:r>
            <a:endParaRPr lang="en-US" sz="1300" b="1" dirty="0"/>
          </a:p>
        </p:txBody>
      </p:sp>
      <p:pic>
        <p:nvPicPr>
          <p:cNvPr id="6" name="Picture 5" descr="Mountains_QuestionRoadSign.jpg"/>
          <p:cNvPicPr>
            <a:picLocks noChangeAspect="1"/>
          </p:cNvPicPr>
          <p:nvPr/>
        </p:nvPicPr>
        <p:blipFill>
          <a:blip r:embed="rId6" cstate="print"/>
          <a:stretch>
            <a:fillRect/>
          </a:stretch>
        </p:blipFill>
        <p:spPr>
          <a:xfrm>
            <a:off x="7804597" y="2301472"/>
            <a:ext cx="3472197" cy="256674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5994">
        <p:fade/>
      </p:transition>
    </mc:Choice>
    <mc:Fallback xmlns="">
      <p:transition spd="med" advTm="45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STEPS IN QUALITATIVE DATA ANALYSIS</a:t>
            </a:r>
            <a:endParaRPr lang="en-US" dirty="0"/>
          </a:p>
        </p:txBody>
      </p:sp>
      <p:sp>
        <p:nvSpPr>
          <p:cNvPr id="3" name="Content Placeholder 2"/>
          <p:cNvSpPr>
            <a:spLocks noGrp="1"/>
          </p:cNvSpPr>
          <p:nvPr>
            <p:ph idx="1"/>
          </p:nvPr>
        </p:nvSpPr>
        <p:spPr>
          <a:xfrm>
            <a:off x="4481848" y="1590542"/>
            <a:ext cx="6774287" cy="4668592"/>
          </a:xfrm>
        </p:spPr>
        <p:txBody>
          <a:bodyPr>
            <a:normAutofit/>
          </a:bodyPr>
          <a:lstStyle/>
          <a:p>
            <a:pPr marL="457200" indent="-457200">
              <a:spcBef>
                <a:spcPts val="2400"/>
              </a:spcBef>
              <a:buFont typeface="+mj-lt"/>
              <a:buAutoNum type="arabicPeriod"/>
            </a:pPr>
            <a:r>
              <a:rPr lang="en-US" b="1" dirty="0" smtClean="0"/>
              <a:t>Process and Reflect on Data Immediately</a:t>
            </a:r>
            <a:r>
              <a:rPr lang="en-US" dirty="0" smtClean="0"/>
              <a:t> </a:t>
            </a:r>
          </a:p>
          <a:p>
            <a:pPr marL="457200" indent="-457200">
              <a:spcBef>
                <a:spcPts val="2400"/>
              </a:spcBef>
              <a:buFont typeface="+mj-lt"/>
              <a:buAutoNum type="arabicPeriod"/>
            </a:pPr>
            <a:r>
              <a:rPr lang="en-US" b="1" dirty="0" smtClean="0"/>
              <a:t>Begin Analyzing as Data is Being Collected</a:t>
            </a:r>
            <a:endParaRPr lang="en-US" dirty="0" smtClean="0"/>
          </a:p>
          <a:p>
            <a:pPr marL="457200" indent="-457200">
              <a:spcBef>
                <a:spcPts val="2400"/>
              </a:spcBef>
              <a:buFont typeface="+mj-lt"/>
              <a:buAutoNum type="arabicPeriod"/>
            </a:pPr>
            <a:r>
              <a:rPr lang="en-US" b="1" dirty="0" smtClean="0"/>
              <a:t>Data Reduction</a:t>
            </a:r>
            <a:endParaRPr lang="en-US" dirty="0" smtClean="0"/>
          </a:p>
          <a:p>
            <a:pPr marL="457200" indent="-457200">
              <a:spcBef>
                <a:spcPts val="2400"/>
              </a:spcBef>
              <a:buFont typeface="+mj-lt"/>
              <a:buAutoNum type="arabicPeriod"/>
            </a:pPr>
            <a:r>
              <a:rPr lang="en-US" b="1" dirty="0" smtClean="0"/>
              <a:t>Identify Meaningful Patterns and Themes</a:t>
            </a:r>
            <a:endParaRPr lang="en-US" dirty="0" smtClean="0"/>
          </a:p>
          <a:p>
            <a:pPr marL="457200" indent="-457200">
              <a:spcBef>
                <a:spcPts val="2400"/>
              </a:spcBef>
              <a:buFont typeface="+mj-lt"/>
              <a:buAutoNum type="arabicPeriod"/>
            </a:pPr>
            <a:r>
              <a:rPr lang="en-US" b="1" dirty="0" smtClean="0"/>
              <a:t>Data Display</a:t>
            </a:r>
          </a:p>
          <a:p>
            <a:pPr>
              <a:buNone/>
            </a:pPr>
            <a:endParaRPr lang="en-US" dirty="0" smtClean="0"/>
          </a:p>
          <a:p>
            <a:pPr>
              <a:buNone/>
            </a:pPr>
            <a:endParaRPr lang="en-US" dirty="0" smtClean="0"/>
          </a:p>
          <a:p>
            <a:pPr>
              <a:buNone/>
            </a:pPr>
            <a:r>
              <a:rPr lang="en-US" sz="1300" b="1" dirty="0" smtClean="0"/>
              <a:t> National Science Foundation, 1997, Accessed 6/23/2013 at http://toolkit.pellinstitute.org/evaluation-guide/analyze/analyze-qualitative-data/</a:t>
            </a:r>
            <a:endParaRPr lang="en-US" sz="1300" b="1" dirty="0"/>
          </a:p>
        </p:txBody>
      </p:sp>
      <p:pic>
        <p:nvPicPr>
          <p:cNvPr id="5" name="Picture 4" descr="stair black.jpg"/>
          <p:cNvPicPr>
            <a:picLocks noChangeAspect="1"/>
          </p:cNvPicPr>
          <p:nvPr/>
        </p:nvPicPr>
        <p:blipFill>
          <a:blip r:embed="rId5" cstate="print"/>
          <a:stretch>
            <a:fillRect/>
          </a:stretch>
        </p:blipFill>
        <p:spPr>
          <a:xfrm>
            <a:off x="188354" y="3091466"/>
            <a:ext cx="3766534" cy="376653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51267">
        <p:fade/>
      </p:transition>
    </mc:Choice>
    <mc:Fallback xmlns="">
      <p:transition spd="med" advTm="1512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731" y="2292094"/>
            <a:ext cx="6275279" cy="2993890"/>
          </a:xfrm>
        </p:spPr>
        <p:txBody>
          <a:bodyPr>
            <a:normAutofit/>
          </a:bodyPr>
          <a:lstStyle/>
          <a:p>
            <a:r>
              <a:rPr lang="en-US" dirty="0" smtClean="0"/>
              <a:t>Analyzing quantitative data</a:t>
            </a:r>
            <a:endParaRPr lang="en-US" dirty="0"/>
          </a:p>
        </p:txBody>
      </p:sp>
      <p:sp>
        <p:nvSpPr>
          <p:cNvPr id="12" name="Rectangle 11"/>
          <p:cNvSpPr/>
          <p:nvPr/>
        </p:nvSpPr>
        <p:spPr>
          <a:xfrm>
            <a:off x="7373471" y="3514164"/>
            <a:ext cx="775447" cy="345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0824" y="3366247"/>
            <a:ext cx="1385047" cy="56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oad-sign-results.jpg"/>
          <p:cNvPicPr>
            <a:picLocks noChangeAspect="1"/>
          </p:cNvPicPr>
          <p:nvPr/>
        </p:nvPicPr>
        <p:blipFill>
          <a:blip r:embed="rId5" cstate="print"/>
          <a:stretch>
            <a:fillRect/>
          </a:stretch>
        </p:blipFill>
        <p:spPr>
          <a:xfrm>
            <a:off x="6560752" y="1616695"/>
            <a:ext cx="5308520" cy="345284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2058">
        <p:fade/>
      </p:transition>
    </mc:Choice>
    <mc:Fallback xmlns="">
      <p:transition spd="med" advTm="12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IS POWER</a:t>
            </a:r>
            <a:endParaRPr lang="en-US" dirty="0"/>
          </a:p>
        </p:txBody>
      </p:sp>
      <p:sp>
        <p:nvSpPr>
          <p:cNvPr id="3" name="Rectangle 2"/>
          <p:cNvSpPr/>
          <p:nvPr/>
        </p:nvSpPr>
        <p:spPr>
          <a:xfrm>
            <a:off x="7938056" y="2020840"/>
            <a:ext cx="3680204" cy="1631216"/>
          </a:xfrm>
          <a:prstGeom prst="rect">
            <a:avLst/>
          </a:prstGeom>
        </p:spPr>
        <p:txBody>
          <a:bodyPr wrap="square">
            <a:spAutoFit/>
          </a:bodyPr>
          <a:lstStyle/>
          <a:p>
            <a:pPr marL="457200" indent="-457200">
              <a:spcBef>
                <a:spcPts val="2400"/>
              </a:spcBef>
            </a:pPr>
            <a:r>
              <a:rPr lang="en-US" sz="2000" b="1" dirty="0" smtClean="0"/>
              <a:t>Video by the </a:t>
            </a:r>
          </a:p>
          <a:p>
            <a:pPr marL="457200" indent="-457200">
              <a:spcBef>
                <a:spcPts val="2400"/>
              </a:spcBef>
            </a:pPr>
            <a:r>
              <a:rPr lang="en-US" sz="2000" b="1" dirty="0" smtClean="0"/>
              <a:t>Data Quality Campaign</a:t>
            </a:r>
          </a:p>
          <a:p>
            <a:pPr marL="457200" indent="-457200">
              <a:spcBef>
                <a:spcPts val="2400"/>
              </a:spcBef>
            </a:pPr>
            <a:endParaRPr lang="en-US" sz="2000" b="1" dirty="0" smtClean="0"/>
          </a:p>
        </p:txBody>
      </p:sp>
      <p:sp>
        <p:nvSpPr>
          <p:cNvPr id="4" name="TextBox 3"/>
          <p:cNvSpPr txBox="1"/>
          <p:nvPr/>
        </p:nvSpPr>
        <p:spPr>
          <a:xfrm>
            <a:off x="1880316" y="6581001"/>
            <a:ext cx="3765326" cy="276999"/>
          </a:xfrm>
          <a:prstGeom prst="rect">
            <a:avLst/>
          </a:prstGeom>
          <a:noFill/>
        </p:spPr>
        <p:txBody>
          <a:bodyPr wrap="none" rtlCol="0">
            <a:spAutoFit/>
          </a:bodyPr>
          <a:lstStyle/>
          <a:p>
            <a:r>
              <a:rPr lang="en-US" sz="1200" dirty="0" smtClean="0"/>
              <a:t>https://www.youtube.com/watch?v=77UPUxB2b7o</a:t>
            </a:r>
            <a:endParaRPr lang="en-US" sz="12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ontrols>
      <mc:AlternateContent xmlns:mc="http://schemas.openxmlformats.org/markup-compatibility/2006">
        <mc:Choice xmlns:v="urn:schemas-microsoft-com:vml" Requires="v">
          <p:control spid="26627" name="ShockwaveFlash1" r:id="rId4" imgW="7276190" imgH="4984967"/>
        </mc:Choice>
        <mc:Fallback>
          <p:control name="ShockwaveFlash1" r:id="rId4" imgW="7276190" imgH="4984967">
            <p:pic>
              <p:nvPicPr>
                <p:cNvPr id="0" name="ShockwaveFlash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511175" y="1433513"/>
                  <a:ext cx="7275513" cy="49847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med" p14:dur="700" advTm="11145">
        <p:fade/>
      </p:transition>
    </mc:Choice>
    <mc:Fallback xmlns="">
      <p:transition spd="med" advTm="111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3675</Words>
  <Application>Microsoft Office PowerPoint</Application>
  <PresentationFormat>Custom</PresentationFormat>
  <Paragraphs>217</Paragraphs>
  <Slides>25</Slides>
  <Notes>24</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Academic Literature 16x9</vt:lpstr>
      <vt:lpstr>Colorado counselor corps professional development modules</vt:lpstr>
      <vt:lpstr>Module Content </vt:lpstr>
      <vt:lpstr>Qualitative vs. quantitative data</vt:lpstr>
      <vt:lpstr>DATA WITH DIFFERENT PURPOSES</vt:lpstr>
      <vt:lpstr>Analyzing qualitative data</vt:lpstr>
      <vt:lpstr>CONTINUOUS QUESTIONS</vt:lpstr>
      <vt:lpstr>STEPS IN QUALITATIVE DATA ANALYSIS</vt:lpstr>
      <vt:lpstr>Analyzing quantitative data</vt:lpstr>
      <vt:lpstr>DATA IS POWER</vt:lpstr>
      <vt:lpstr>STEPS IN QUANTITATIVE DATA ANALYSIS</vt:lpstr>
      <vt:lpstr>Disaggregation of Data</vt:lpstr>
      <vt:lpstr>CREATING VISUAL DISPLAYS OF DATA</vt:lpstr>
      <vt:lpstr>MORE RESOURCES FOR QUANTITATIVE  DATA ANALYSIS</vt:lpstr>
      <vt:lpstr>Needs assessment data results</vt:lpstr>
      <vt:lpstr>ANALYZING SURVEY DATA</vt:lpstr>
      <vt:lpstr>PRIORITIZING IDENTIFIED NEED</vt:lpstr>
      <vt:lpstr>WORKSHEET FOR MULTIPLE CRITERIA APPROACH</vt:lpstr>
      <vt:lpstr>Environmental scan data results</vt:lpstr>
      <vt:lpstr>OVERVIEW OF THE ENVIRONMENTAL SCANNING PROCESS</vt:lpstr>
      <vt:lpstr>Making your Macro-Systemic External Scan Data Come Alive!</vt:lpstr>
      <vt:lpstr>FROM ANALYSIS TO INTERPRETATION</vt:lpstr>
      <vt:lpstr>COMPLETING THE FACTOR ANALYSIS SUMMARY FORM</vt:lpstr>
      <vt:lpstr>RECAP</vt:lpstr>
      <vt:lpstr>The Deliverables for Module 4 are:</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2014-01-06T16:46:42Z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TC034313809991</vt:lpwstr>
  </property>
</Properties>
</file>