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59" r:id="rId2"/>
    <p:sldId id="261" r:id="rId3"/>
    <p:sldId id="286" r:id="rId4"/>
    <p:sldId id="262" r:id="rId5"/>
    <p:sldId id="288" r:id="rId6"/>
    <p:sldId id="260" r:id="rId7"/>
    <p:sldId id="285" r:id="rId8"/>
    <p:sldId id="263" r:id="rId9"/>
    <p:sldId id="264" r:id="rId10"/>
    <p:sldId id="289" r:id="rId11"/>
    <p:sldId id="290" r:id="rId12"/>
    <p:sldId id="267" r:id="rId13"/>
    <p:sldId id="294" r:id="rId14"/>
    <p:sldId id="271" r:id="rId15"/>
    <p:sldId id="268" r:id="rId16"/>
    <p:sldId id="269" r:id="rId17"/>
    <p:sldId id="270" r:id="rId18"/>
    <p:sldId id="283" r:id="rId19"/>
    <p:sldId id="279" r:id="rId20"/>
    <p:sldId id="287" r:id="rId21"/>
    <p:sldId id="280" r:id="rId22"/>
    <p:sldId id="295" r:id="rId23"/>
    <p:sldId id="296" r:id="rId24"/>
    <p:sldId id="297" r:id="rId25"/>
    <p:sldId id="284" r:id="rId26"/>
    <p:sldId id="272" r:id="rId27"/>
    <p:sldId id="274" r:id="rId28"/>
    <p:sldId id="273" r:id="rId29"/>
    <p:sldId id="293" r:id="rId30"/>
    <p:sldId id="275" r:id="rId31"/>
    <p:sldId id="276" r:id="rId32"/>
    <p:sldId id="277"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53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4" autoAdjust="0"/>
    <p:restoredTop sz="71758" autoAdjust="0"/>
  </p:normalViewPr>
  <p:slideViewPr>
    <p:cSldViewPr snapToGrid="0" snapToObjects="1">
      <p:cViewPr>
        <p:scale>
          <a:sx n="70" d="100"/>
          <a:sy n="70" d="100"/>
        </p:scale>
        <p:origin x="-1152"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50" d="100"/>
          <a:sy n="50" d="100"/>
        </p:scale>
        <p:origin x="-297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 Enrollment (FTE)</c:v>
                </c:pt>
              </c:strCache>
            </c:strRef>
          </c:tx>
          <c:invertIfNegative val="0"/>
          <c:dPt>
            <c:idx val="4"/>
            <c:invertIfNegative val="0"/>
            <c:bubble3D val="0"/>
            <c:spPr>
              <a:solidFill>
                <a:schemeClr val="accent2">
                  <a:lumMod val="40000"/>
                  <a:lumOff val="60000"/>
                </a:schemeClr>
              </a:solidFill>
            </c:spPr>
          </c:dPt>
          <c:dLbls>
            <c:dLbl>
              <c:idx val="4"/>
              <c:layout>
                <c:manualLayout>
                  <c:x val="2.0833333333333333E-3"/>
                  <c:y val="1.1714454662970473E-17"/>
                </c:manualLayout>
              </c:layout>
              <c:tx>
                <c:rich>
                  <a:bodyPr/>
                  <a:lstStyle/>
                  <a:p>
                    <a:r>
                      <a:rPr lang="en-US" dirty="0" smtClean="0"/>
                      <a:t>424.5*</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10-11</c:v>
                </c:pt>
                <c:pt idx="1">
                  <c:v>11-12</c:v>
                </c:pt>
                <c:pt idx="2">
                  <c:v>12-13</c:v>
                </c:pt>
                <c:pt idx="3">
                  <c:v>13-14</c:v>
                </c:pt>
                <c:pt idx="4">
                  <c:v>14-15*</c:v>
                </c:pt>
              </c:strCache>
            </c:strRef>
          </c:cat>
          <c:val>
            <c:numRef>
              <c:f>Sheet1!$B$2:$B$6</c:f>
              <c:numCache>
                <c:formatCode>General</c:formatCode>
                <c:ptCount val="5"/>
                <c:pt idx="0">
                  <c:v>99</c:v>
                </c:pt>
                <c:pt idx="1">
                  <c:v>201</c:v>
                </c:pt>
                <c:pt idx="2">
                  <c:v>281.5</c:v>
                </c:pt>
                <c:pt idx="3">
                  <c:v>390.5</c:v>
                </c:pt>
                <c:pt idx="4">
                  <c:v>424.5</c:v>
                </c:pt>
              </c:numCache>
            </c:numRef>
          </c:val>
        </c:ser>
        <c:dLbls>
          <c:showLegendKey val="0"/>
          <c:showVal val="0"/>
          <c:showCatName val="0"/>
          <c:showSerName val="0"/>
          <c:showPercent val="0"/>
          <c:showBubbleSize val="0"/>
        </c:dLbls>
        <c:gapWidth val="150"/>
        <c:axId val="33198848"/>
        <c:axId val="33200384"/>
      </c:barChart>
      <c:catAx>
        <c:axId val="33198848"/>
        <c:scaling>
          <c:orientation val="minMax"/>
        </c:scaling>
        <c:delete val="0"/>
        <c:axPos val="b"/>
        <c:majorTickMark val="out"/>
        <c:minorTickMark val="none"/>
        <c:tickLblPos val="nextTo"/>
        <c:crossAx val="33200384"/>
        <c:crosses val="autoZero"/>
        <c:auto val="1"/>
        <c:lblAlgn val="ctr"/>
        <c:lblOffset val="100"/>
        <c:noMultiLvlLbl val="0"/>
      </c:catAx>
      <c:valAx>
        <c:axId val="33200384"/>
        <c:scaling>
          <c:orientation val="minMax"/>
          <c:max val="500"/>
        </c:scaling>
        <c:delete val="0"/>
        <c:axPos val="l"/>
        <c:majorGridlines/>
        <c:numFmt formatCode="General" sourceLinked="1"/>
        <c:majorTickMark val="out"/>
        <c:minorTickMark val="none"/>
        <c:tickLblPos val="nextTo"/>
        <c:crossAx val="33198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12399082839364181"/>
          <c:y val="5.6646273880968857E-2"/>
          <c:w val="0.8516646023179687"/>
          <c:h val="0.73202689312569202"/>
        </c:manualLayout>
      </c:layout>
      <c:lineChart>
        <c:grouping val="standard"/>
        <c:varyColors val="0"/>
        <c:ser>
          <c:idx val="0"/>
          <c:order val="0"/>
          <c:tx>
            <c:strRef>
              <c:f>Sheet1!$B$1</c:f>
              <c:strCache>
                <c:ptCount val="1"/>
                <c:pt idx="0">
                  <c:v>Column1</c:v>
                </c:pt>
              </c:strCache>
            </c:strRef>
          </c:tx>
          <c:marker>
            <c:symbol val="none"/>
          </c:marker>
          <c:dLbls>
            <c:txPr>
              <a:bodyPr/>
              <a:lstStyle/>
              <a:p>
                <a:pPr>
                  <a:defRPr sz="1800"/>
                </a:pPr>
                <a:endParaRPr lang="en-US"/>
              </a:p>
            </c:txPr>
            <c:dLblPos val="t"/>
            <c:showLegendKey val="0"/>
            <c:showVal val="1"/>
            <c:showCatName val="0"/>
            <c:showSerName val="0"/>
            <c:showPercent val="0"/>
            <c:showBubbleSize val="0"/>
            <c:showLeaderLines val="0"/>
          </c:dLbls>
          <c:cat>
            <c:strRef>
              <c:f>Sheet1!$A$2:$A$5</c:f>
              <c:strCache>
                <c:ptCount val="4"/>
                <c:pt idx="0">
                  <c:v>2009-10</c:v>
                </c:pt>
                <c:pt idx="1">
                  <c:v>2010-11</c:v>
                </c:pt>
                <c:pt idx="2">
                  <c:v>2011-12</c:v>
                </c:pt>
                <c:pt idx="3">
                  <c:v>2012-13</c:v>
                </c:pt>
              </c:strCache>
            </c:strRef>
          </c:cat>
          <c:val>
            <c:numRef>
              <c:f>Sheet1!$B$2:$B$5</c:f>
              <c:numCache>
                <c:formatCode>General</c:formatCode>
                <c:ptCount val="4"/>
                <c:pt idx="0">
                  <c:v>1531</c:v>
                </c:pt>
                <c:pt idx="1">
                  <c:v>9349</c:v>
                </c:pt>
                <c:pt idx="2">
                  <c:v>13928</c:v>
                </c:pt>
                <c:pt idx="3">
                  <c:v>17873</c:v>
                </c:pt>
              </c:numCache>
            </c:numRef>
          </c:val>
          <c:smooth val="0"/>
        </c:ser>
        <c:dLbls>
          <c:showLegendKey val="0"/>
          <c:showVal val="0"/>
          <c:showCatName val="0"/>
          <c:showSerName val="0"/>
          <c:showPercent val="0"/>
          <c:showBubbleSize val="0"/>
        </c:dLbls>
        <c:marker val="1"/>
        <c:smooth val="0"/>
        <c:axId val="33503872"/>
        <c:axId val="33509760"/>
      </c:lineChart>
      <c:catAx>
        <c:axId val="33503872"/>
        <c:scaling>
          <c:orientation val="minMax"/>
        </c:scaling>
        <c:delete val="0"/>
        <c:axPos val="b"/>
        <c:majorTickMark val="none"/>
        <c:minorTickMark val="none"/>
        <c:tickLblPos val="nextTo"/>
        <c:txPr>
          <a:bodyPr rot="0" vert="horz"/>
          <a:lstStyle/>
          <a:p>
            <a:pPr>
              <a:defRPr/>
            </a:pPr>
            <a:endParaRPr lang="en-US"/>
          </a:p>
        </c:txPr>
        <c:crossAx val="33509760"/>
        <c:crosses val="autoZero"/>
        <c:auto val="1"/>
        <c:lblAlgn val="ctr"/>
        <c:lblOffset val="100"/>
        <c:noMultiLvlLbl val="0"/>
      </c:catAx>
      <c:valAx>
        <c:axId val="33509760"/>
        <c:scaling>
          <c:orientation val="minMax"/>
        </c:scaling>
        <c:delete val="0"/>
        <c:axPos val="l"/>
        <c:numFmt formatCode="#,##0" sourceLinked="0"/>
        <c:majorTickMark val="none"/>
        <c:minorTickMark val="none"/>
        <c:tickLblPos val="nextTo"/>
        <c:txPr>
          <a:bodyPr/>
          <a:lstStyle/>
          <a:p>
            <a:pPr>
              <a:defRPr sz="1200"/>
            </a:pPr>
            <a:endParaRPr lang="en-US"/>
          </a:p>
        </c:txPr>
        <c:crossAx val="33503872"/>
        <c:crosses val="autoZero"/>
        <c:crossBetween val="between"/>
        <c:majorUnit val="5000"/>
      </c:valAx>
    </c:plotArea>
    <c:plotVisOnly val="1"/>
    <c:dispBlanksAs val="gap"/>
    <c:showDLblsOverMax val="0"/>
  </c:chart>
  <c:txPr>
    <a:bodyPr/>
    <a:lstStyle/>
    <a:p>
      <a:pPr>
        <a:defRPr sz="14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2012-13</c:v>
                </c:pt>
              </c:strCache>
            </c:strRef>
          </c:tx>
          <c:dLbls>
            <c:dLbl>
              <c:idx val="2"/>
              <c:delete val="1"/>
            </c:dLbl>
            <c:dLbl>
              <c:idx val="4"/>
              <c:delete val="1"/>
            </c:dLbl>
            <c:showLegendKey val="0"/>
            <c:showVal val="0"/>
            <c:showCatName val="0"/>
            <c:showSerName val="0"/>
            <c:showPercent val="1"/>
            <c:showBubbleSize val="0"/>
            <c:showLeaderLines val="0"/>
          </c:dLbls>
          <c:cat>
            <c:strRef>
              <c:f>Sheet1!$A$2:$A$10</c:f>
              <c:strCache>
                <c:ptCount val="9"/>
                <c:pt idx="0">
                  <c:v>White</c:v>
                </c:pt>
                <c:pt idx="1">
                  <c:v>Hispanic</c:v>
                </c:pt>
                <c:pt idx="2">
                  <c:v>Black</c:v>
                </c:pt>
                <c:pt idx="3">
                  <c:v>Asian</c:v>
                </c:pt>
                <c:pt idx="4">
                  <c:v>Native American/Alaska Native (&lt;1%)</c:v>
                </c:pt>
                <c:pt idx="5">
                  <c:v>Hawaiian/Pacific Islander (&lt;1%)</c:v>
                </c:pt>
                <c:pt idx="6">
                  <c:v>More than one race/ethnicity</c:v>
                </c:pt>
                <c:pt idx="7">
                  <c:v>Nonresident Alien</c:v>
                </c:pt>
                <c:pt idx="8">
                  <c:v>Unknown/Did not answer</c:v>
                </c:pt>
              </c:strCache>
            </c:strRef>
          </c:cat>
          <c:val>
            <c:numRef>
              <c:f>Sheet1!$B$2:$B$10</c:f>
              <c:numCache>
                <c:formatCode>0.0%</c:formatCode>
                <c:ptCount val="9"/>
                <c:pt idx="0">
                  <c:v>0.55900000000000005</c:v>
                </c:pt>
                <c:pt idx="1">
                  <c:v>0.20899999999999999</c:v>
                </c:pt>
                <c:pt idx="2">
                  <c:v>3.5999999999999997E-2</c:v>
                </c:pt>
                <c:pt idx="3">
                  <c:v>2.5999999999999999E-2</c:v>
                </c:pt>
                <c:pt idx="4">
                  <c:v>5.0000000000000001E-3</c:v>
                </c:pt>
                <c:pt idx="5">
                  <c:v>2E-3</c:v>
                </c:pt>
                <c:pt idx="6">
                  <c:v>0.03</c:v>
                </c:pt>
                <c:pt idx="7">
                  <c:v>2.4E-2</c:v>
                </c:pt>
                <c:pt idx="8">
                  <c:v>0.109</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7372749944349908"/>
          <c:y val="1.7923570484147357E-2"/>
          <c:w val="0.31477274013484297"/>
          <c:h val="0.9820764295158526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en-US" dirty="0">
                <a:solidFill>
                  <a:schemeClr val="tx1"/>
                </a:solidFill>
              </a:rPr>
              <a:t>Student Success Rates</a:t>
            </a:r>
          </a:p>
        </c:rich>
      </c:tx>
      <c:layout>
        <c:manualLayout>
          <c:xMode val="edge"/>
          <c:yMode val="edge"/>
          <c:x val="0.21937707090788602"/>
          <c:y val="7.4153306009045267E-2"/>
        </c:manualLayout>
      </c:layout>
      <c:overlay val="0"/>
    </c:title>
    <c:autoTitleDeleted val="0"/>
    <c:plotArea>
      <c:layout/>
      <c:pieChart>
        <c:varyColors val="1"/>
        <c:ser>
          <c:idx val="0"/>
          <c:order val="0"/>
          <c:tx>
            <c:strRef>
              <c:f>Sheet1!$B$1</c:f>
              <c:strCache>
                <c:ptCount val="1"/>
                <c:pt idx="0">
                  <c:v>Student Success Rates</c:v>
                </c:pt>
              </c:strCache>
            </c:strRef>
          </c:tx>
          <c:dLbls>
            <c:dLbl>
              <c:idx val="0"/>
              <c:layout>
                <c:manualLayout>
                  <c:x val="-0.13470559104640223"/>
                  <c:y val="-0.18854251287753296"/>
                </c:manualLayout>
              </c:layout>
              <c:dLblPos val="bestFit"/>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1"/>
          </c:dLbls>
          <c:cat>
            <c:strRef>
              <c:f>Sheet1!$A$2:$A$4</c:f>
              <c:strCache>
                <c:ptCount val="3"/>
                <c:pt idx="0">
                  <c:v>Passed All</c:v>
                </c:pt>
                <c:pt idx="1">
                  <c:v>Passed Partial</c:v>
                </c:pt>
                <c:pt idx="2">
                  <c:v>Did Not Pass Any</c:v>
                </c:pt>
              </c:strCache>
            </c:strRef>
          </c:cat>
          <c:val>
            <c:numRef>
              <c:f>Sheet1!$B$2:$B$4</c:f>
              <c:numCache>
                <c:formatCode>0%</c:formatCode>
                <c:ptCount val="3"/>
                <c:pt idx="0">
                  <c:v>0.84</c:v>
                </c:pt>
                <c:pt idx="1">
                  <c:v>7.0000000000000007E-2</c:v>
                </c:pt>
                <c:pt idx="2">
                  <c:v>0.09</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Because</a:t>
            </a:r>
            <a:r>
              <a:rPr lang="en-US" baseline="0" dirty="0" smtClean="0"/>
              <a:t> this presentation will largely focus on the program components of CE, I’ll be taking the lead, but we’ll also be covering some outcome data, so Brenda is also here to answer any questions that may come up around that.</a:t>
            </a:r>
            <a:endParaRPr lang="en-US" dirty="0" smtClean="0"/>
          </a:p>
          <a:p>
            <a:endParaRPr lang="en-US" dirty="0" smtClean="0"/>
          </a:p>
          <a:p>
            <a:r>
              <a:rPr lang="en-US" dirty="0" smtClean="0"/>
              <a:t>We</a:t>
            </a:r>
            <a:r>
              <a:rPr lang="en-US" baseline="0" dirty="0" smtClean="0"/>
              <a:t> hope to share with you h</a:t>
            </a:r>
            <a:r>
              <a:rPr lang="en-US" dirty="0" smtClean="0"/>
              <a:t>ow CO is using CE as one</a:t>
            </a:r>
            <a:r>
              <a:rPr lang="en-US" baseline="0" dirty="0" smtClean="0"/>
              <a:t> of our</a:t>
            </a:r>
            <a:r>
              <a:rPr lang="en-US" dirty="0" smtClean="0"/>
              <a:t> levers</a:t>
            </a:r>
            <a:r>
              <a:rPr lang="en-US" baseline="0" dirty="0" smtClean="0"/>
              <a:t> to support students to postsecondary readiness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a:p>
        </p:txBody>
      </p:sp>
    </p:spTree>
    <p:extLst>
      <p:ext uri="{BB962C8B-B14F-4D97-AF65-F5344CB8AC3E}">
        <p14:creationId xmlns:p14="http://schemas.microsoft.com/office/powerpoint/2010/main" val="359610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8D2D6-E1E2-4CDE-B1C2-8B13F8D0C0F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793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look – </a:t>
            </a:r>
          </a:p>
          <a:p>
            <a:endParaRPr lang="en-US" dirty="0" smtClean="0"/>
          </a:p>
          <a:p>
            <a:r>
              <a:rPr lang="en-US" dirty="0" smtClean="0"/>
              <a:t>Very broad to get at increasing access and equity</a:t>
            </a:r>
            <a:r>
              <a:rPr lang="en-US" baseline="0" dirty="0" smtClean="0"/>
              <a:t>, but also purposeful in ensuring we were supporting students to be successful by requiring they meet prerequisites, and that courses they are taking are in alignment with their goals.</a:t>
            </a:r>
          </a:p>
          <a:p>
            <a:endParaRPr lang="en-US" baseline="0" dirty="0" smtClean="0"/>
          </a:p>
          <a:p>
            <a:r>
              <a:rPr lang="en-US" baseline="0" dirty="0" smtClean="0"/>
              <a:t>Funding – not a separate pot of money.  Districts use PPR to by the student portion of tuition at the CC resident rate.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278821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Gtpathways</a:t>
            </a:r>
            <a:r>
              <a:rPr lang="en-US" b="0" baseline="0" dirty="0" smtClean="0"/>
              <a:t> – these are our guaranteed transfer courses that ensure that CE courses taken at the CC will transfer for academic credit to our 4 year institutions.  </a:t>
            </a:r>
            <a:endParaRPr lang="en-US" b="0" dirty="0" smtClean="0"/>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Mentioned CTE inclusion</a:t>
            </a:r>
            <a:r>
              <a:rPr lang="en-US" b="0" baseline="0" dirty="0" smtClean="0"/>
              <a:t> before –  in 2012/13, o</a:t>
            </a:r>
            <a:r>
              <a:rPr lang="en-US" b="0" dirty="0" smtClean="0"/>
              <a:t>ver 7000</a:t>
            </a:r>
            <a:r>
              <a:rPr lang="en-US" b="0" baseline="0" dirty="0" smtClean="0"/>
              <a:t> students CE students took at least 1 CTE CE course.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r>
              <a:rPr lang="en-US" b="0" baseline="0" dirty="0" smtClean="0"/>
              <a:t>CTE is a great example of looking at not just what students know, but what they can do.  And we see it not just as a workforce readiness tool, but more and more we are seeing how important it can be for student engagement and improving academic outcomes as well.</a:t>
            </a:r>
          </a:p>
          <a:p>
            <a:endParaRPr lang="en-US" b="0" baseline="0" dirty="0" smtClean="0"/>
          </a:p>
          <a:p>
            <a:r>
              <a:rPr lang="en-US" b="0" baseline="0" dirty="0" smtClean="0"/>
              <a:t>And I’m going to go into a little more detail on Remedial CE courses and the ASCENT 5</a:t>
            </a:r>
            <a:r>
              <a:rPr lang="en-US" b="0" baseline="30000" dirty="0" smtClean="0"/>
              <a:t>th</a:t>
            </a:r>
            <a:r>
              <a:rPr lang="en-US" b="0" baseline="0" dirty="0" smtClean="0"/>
              <a:t> year programs – which are key in supporting CE students in their transition to postsecondary </a:t>
            </a:r>
            <a:r>
              <a:rPr lang="en-US" b="0" baseline="0" dirty="0" err="1" smtClean="0"/>
              <a:t>ed</a:t>
            </a:r>
            <a:endParaRPr lang="en-US" b="0" baseline="0" dirty="0" smtClean="0"/>
          </a:p>
          <a:p>
            <a:r>
              <a:rPr lang="en-US" b="0" dirty="0" smtClean="0"/>
              <a:t>______________</a:t>
            </a:r>
          </a:p>
          <a:p>
            <a:endParaRPr lang="en-US" b="0" dirty="0" smtClean="0"/>
          </a:p>
          <a:p>
            <a:r>
              <a:rPr lang="en-US" b="0" dirty="0" smtClean="0"/>
              <a:t>94% percent of CTE concentrators and CTE program completers who graduated with a high school diploma met the partially proficient, proficient or advanced levels on the 10th grade Reading/Language Arts CSAP. </a:t>
            </a:r>
          </a:p>
          <a:p>
            <a:endParaRPr lang="en-US" b="0" dirty="0" smtClean="0"/>
          </a:p>
          <a:p>
            <a:r>
              <a:rPr lang="en-US" b="0" dirty="0" smtClean="0"/>
              <a:t>74% met the partially proficient, proficient or advanced levels on the statewide 10th grade Mathematics CSAP.</a:t>
            </a:r>
          </a:p>
          <a:p>
            <a:endParaRPr lang="en-US" b="0" dirty="0" smtClean="0"/>
          </a:p>
          <a:p>
            <a:r>
              <a:rPr lang="en-US" b="0" dirty="0" smtClean="0"/>
              <a:t>84% of previous year CTE completers who were seeking employment had obtained jobs within a year following program completion.</a:t>
            </a:r>
            <a:endParaRPr lang="en-US" dirty="0" smtClean="0"/>
          </a:p>
          <a:p>
            <a:pPr marL="274320" lvl="1" indent="-228600">
              <a:buClr>
                <a:schemeClr val="accent1"/>
              </a:buClr>
            </a:pPr>
            <a:endParaRPr lang="en-US" sz="1200" dirty="0" smtClean="0"/>
          </a:p>
          <a:p>
            <a:pPr marL="45720" lvl="1" indent="0">
              <a:buClr>
                <a:schemeClr val="accent1"/>
              </a:buClr>
              <a:buNone/>
            </a:pPr>
            <a:r>
              <a:rPr lang="en-US" sz="1200" dirty="0" smtClean="0"/>
              <a:t>	Source: 2012-13 CCCS CTE Fact Sheet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374019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smtClean="0"/>
              <a:t>Gtpathways</a:t>
            </a:r>
            <a:r>
              <a:rPr lang="en-US" b="0" baseline="0" dirty="0" smtClean="0"/>
              <a:t> – these are our guaranteed transfer courses that ensure that CE courses taken at the CC will transfer for academic credit to our 4 year institutions.  </a:t>
            </a:r>
            <a:endParaRPr lang="en-US" b="0" dirty="0" smtClean="0"/>
          </a:p>
          <a:p>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Mentioned CTE inclusion</a:t>
            </a:r>
            <a:r>
              <a:rPr lang="en-US" b="0" baseline="0" dirty="0" smtClean="0"/>
              <a:t> before –  in 2012/13, o</a:t>
            </a:r>
            <a:r>
              <a:rPr lang="en-US" b="0" dirty="0" smtClean="0"/>
              <a:t>ver 7000</a:t>
            </a:r>
            <a:r>
              <a:rPr lang="en-US" b="0" baseline="0" dirty="0" smtClean="0"/>
              <a:t> students CE students took at least 1 CTE CE course.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r>
              <a:rPr lang="en-US" b="0" baseline="0" dirty="0" smtClean="0"/>
              <a:t>CTE is a great example of looking at not just what students know, but what they can do.  And we see it not just as a workforce readiness tool, but more and more we are seeing how important it can be for student engagement and improving academic outcomes as well.</a:t>
            </a:r>
          </a:p>
          <a:p>
            <a:endParaRPr lang="en-US" b="0" baseline="0" dirty="0" smtClean="0"/>
          </a:p>
          <a:p>
            <a:r>
              <a:rPr lang="en-US" b="0" baseline="0" dirty="0" smtClean="0"/>
              <a:t>And I’m going to go into a little more detail on Remedial CE courses and the ASCENT 5</a:t>
            </a:r>
            <a:r>
              <a:rPr lang="en-US" b="0" baseline="30000" dirty="0" smtClean="0"/>
              <a:t>th</a:t>
            </a:r>
            <a:r>
              <a:rPr lang="en-US" b="0" baseline="0" dirty="0" smtClean="0"/>
              <a:t> year programs – which are key in supporting CE students in their transition to postsecondary </a:t>
            </a:r>
            <a:r>
              <a:rPr lang="en-US" b="0" baseline="0" dirty="0" err="1" smtClean="0"/>
              <a:t>ed</a:t>
            </a:r>
            <a:endParaRPr lang="en-US" b="0" baseline="0" dirty="0" smtClean="0"/>
          </a:p>
          <a:p>
            <a:r>
              <a:rPr lang="en-US" b="0" dirty="0" smtClean="0"/>
              <a:t>______________</a:t>
            </a:r>
          </a:p>
          <a:p>
            <a:endParaRPr lang="en-US" b="0" dirty="0" smtClean="0"/>
          </a:p>
          <a:p>
            <a:r>
              <a:rPr lang="en-US" b="0" dirty="0" smtClean="0"/>
              <a:t>94% percent of CTE concentrators and CTE program completers who graduated with a high school diploma met the partially proficient, proficient or advanced levels on the 10th grade Reading/Language Arts CSAP. </a:t>
            </a:r>
          </a:p>
          <a:p>
            <a:endParaRPr lang="en-US" b="0" dirty="0" smtClean="0"/>
          </a:p>
          <a:p>
            <a:r>
              <a:rPr lang="en-US" b="0" dirty="0" smtClean="0"/>
              <a:t>74% met the partially proficient, proficient or advanced levels on the statewide 10th grade Mathematics CSAP.</a:t>
            </a:r>
          </a:p>
          <a:p>
            <a:endParaRPr lang="en-US" b="0" dirty="0" smtClean="0"/>
          </a:p>
          <a:p>
            <a:r>
              <a:rPr lang="en-US" b="0" dirty="0" smtClean="0"/>
              <a:t>84% of previous year CTE completers who were seeking employment had obtained jobs within a year following program completion.</a:t>
            </a:r>
            <a:endParaRPr lang="en-US" dirty="0" smtClean="0"/>
          </a:p>
          <a:p>
            <a:pPr marL="274320" lvl="1" indent="-228600">
              <a:buClr>
                <a:schemeClr val="accent1"/>
              </a:buClr>
            </a:pPr>
            <a:endParaRPr lang="en-US" sz="1200" dirty="0" smtClean="0"/>
          </a:p>
          <a:p>
            <a:pPr marL="45720" lvl="1" indent="0">
              <a:buClr>
                <a:schemeClr val="accent1"/>
              </a:buClr>
              <a:buNone/>
            </a:pPr>
            <a:r>
              <a:rPr lang="en-US" sz="1200" dirty="0" smtClean="0"/>
              <a:t>	Source: 2012-13 CCCS CTE Fact Sheet</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14</a:t>
            </a:fld>
            <a:endParaRPr lang="en-US"/>
          </a:p>
        </p:txBody>
      </p:sp>
    </p:spTree>
    <p:extLst>
      <p:ext uri="{BB962C8B-B14F-4D97-AF65-F5344CB8AC3E}">
        <p14:creationId xmlns:p14="http://schemas.microsoft.com/office/powerpoint/2010/main" val="374019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remediation in concurrent enrollment . . . </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381546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specifically addressed and allowed through</a:t>
            </a:r>
            <a:r>
              <a:rPr lang="en-US" baseline="0" dirty="0" smtClean="0"/>
              <a:t> legislation, but is limited . . .</a:t>
            </a:r>
          </a:p>
          <a:p>
            <a:endParaRPr lang="en-US" baseline="0" dirty="0" smtClean="0"/>
          </a:p>
          <a:p>
            <a:pPr marL="171450" indent="-171450">
              <a:buFontTx/>
              <a:buChar char="-"/>
            </a:pPr>
            <a:r>
              <a:rPr lang="en-US" baseline="0" dirty="0" smtClean="0"/>
              <a:t>12</a:t>
            </a:r>
            <a:r>
              <a:rPr lang="en-US" baseline="30000" dirty="0" smtClean="0"/>
              <a:t>th</a:t>
            </a:r>
            <a:r>
              <a:rPr lang="en-US" baseline="0" dirty="0" smtClean="0"/>
              <a:t> grade or retained past 12</a:t>
            </a:r>
            <a:r>
              <a:rPr lang="en-US" baseline="30000" dirty="0" smtClean="0"/>
              <a:t>th</a:t>
            </a:r>
            <a:r>
              <a:rPr lang="en-US" baseline="0" dirty="0" smtClean="0"/>
              <a:t> grade for additional instruction (non-ASCENT)</a:t>
            </a:r>
          </a:p>
          <a:p>
            <a:pPr marL="171450" indent="-171450">
              <a:buFontTx/>
              <a:buChar char="-"/>
            </a:pPr>
            <a:r>
              <a:rPr lang="en-US" baseline="0" dirty="0" smtClean="0"/>
              <a:t>Focus on using 12</a:t>
            </a:r>
            <a:r>
              <a:rPr lang="en-US" baseline="30000" dirty="0" smtClean="0"/>
              <a:t>th</a:t>
            </a:r>
            <a:r>
              <a:rPr lang="en-US" baseline="0" dirty="0" smtClean="0"/>
              <a:t> grade as a bridge year to get those that are not already prepared to be ready to immediately enter college-level, credit-bearing courses.  </a:t>
            </a:r>
          </a:p>
          <a:p>
            <a:pPr marL="171450" indent="-171450">
              <a:buFontTx/>
              <a:buChar char="-"/>
            </a:pPr>
            <a:r>
              <a:rPr lang="en-US" baseline="0" dirty="0" smtClean="0"/>
              <a:t>In 11</a:t>
            </a:r>
            <a:r>
              <a:rPr lang="en-US" baseline="30000" dirty="0" smtClean="0"/>
              <a:t>th</a:t>
            </a:r>
            <a:r>
              <a:rPr lang="en-US" baseline="0" dirty="0" smtClean="0"/>
              <a:t> grade is when all our students take the ACT and districts can then use that in part to determine which students need to really use that 12</a:t>
            </a:r>
            <a:r>
              <a:rPr lang="en-US" baseline="30000" dirty="0" smtClean="0"/>
              <a:t>th</a:t>
            </a:r>
            <a:r>
              <a:rPr lang="en-US" baseline="0" dirty="0" smtClean="0"/>
              <a:t> grade year as a last push to be ready to make that transition to and be ready for college.</a:t>
            </a:r>
          </a:p>
          <a:p>
            <a:pPr marL="171450" indent="-171450">
              <a:buFontTx/>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110023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a:t>
            </a:r>
            <a:r>
              <a:rPr lang="en-US" baseline="0" dirty="0" smtClean="0"/>
              <a:t> is a relatively small portion of CE students enrolled in remediation we are seeing l</a:t>
            </a:r>
            <a:r>
              <a:rPr lang="en-US" dirty="0" smtClean="0"/>
              <a:t>arge growth</a:t>
            </a:r>
            <a:r>
              <a:rPr lang="en-US" baseline="0" dirty="0" smtClean="0"/>
              <a:t> in using this tool.</a:t>
            </a:r>
          </a:p>
          <a:p>
            <a:endParaRPr lang="en-US" baseline="0" dirty="0" smtClean="0"/>
          </a:p>
          <a:p>
            <a:r>
              <a:rPr lang="en-US" baseline="0" dirty="0" smtClean="0"/>
              <a:t>Pass rate has room for improvement, particularly when compared with CE courses generally, but we know this is still reaching those students who may not have otherwise gone to or stayed in college.  It gives these students an extra bit of support to be college-ready sooner.</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2733326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18</a:t>
            </a:fld>
            <a:endParaRPr lang="en-US"/>
          </a:p>
        </p:txBody>
      </p:sp>
    </p:spTree>
    <p:extLst>
      <p:ext uri="{BB962C8B-B14F-4D97-AF65-F5344CB8AC3E}">
        <p14:creationId xmlns:p14="http://schemas.microsoft.com/office/powerpoint/2010/main" val="415254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objectives as outlined in statute - </a:t>
            </a:r>
            <a:endParaRPr lang="en-US" baseline="0" dirty="0" smtClean="0"/>
          </a:p>
          <a:p>
            <a:endParaRPr lang="en-US" baseline="0" dirty="0" smtClean="0"/>
          </a:p>
          <a:p>
            <a:r>
              <a:rPr lang="en-US" baseline="0" dirty="0" smtClean="0"/>
              <a:t>Once again the focus is on increasing access, particularly to underserved students groups</a:t>
            </a:r>
          </a:p>
          <a:p>
            <a:endParaRPr lang="en-US" baseline="0" dirty="0" smtClean="0"/>
          </a:p>
          <a:p>
            <a:r>
              <a:rPr lang="en-US" baseline="0" dirty="0" smtClean="0"/>
              <a:t>There is an additional focus on engagement, using this program as another avenue and incentive to complete high school</a:t>
            </a:r>
          </a:p>
          <a:p>
            <a:endParaRPr lang="en-US" baseline="0" dirty="0" smtClean="0"/>
          </a:p>
          <a:p>
            <a:r>
              <a:rPr lang="en-US" baseline="0" dirty="0" smtClean="0"/>
              <a:t>It is a time and money saver for students as they use the time and money provided by their high school towards completing their credential</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2917199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Eligibility – </a:t>
            </a:r>
          </a:p>
          <a:p>
            <a:endParaRPr lang="en-US" dirty="0" smtClean="0"/>
          </a:p>
          <a:p>
            <a:r>
              <a:rPr lang="en-US" dirty="0" smtClean="0"/>
              <a:t>For</a:t>
            </a:r>
            <a:r>
              <a:rPr lang="en-US" baseline="0" dirty="0" smtClean="0"/>
              <a:t> students to participate in the year immediately after their 12</a:t>
            </a:r>
            <a:r>
              <a:rPr lang="en-US" baseline="30000" dirty="0" smtClean="0"/>
              <a:t>th</a:t>
            </a:r>
            <a:r>
              <a:rPr lang="en-US" baseline="0" dirty="0" smtClean="0"/>
              <a:t> grade year</a:t>
            </a:r>
          </a:p>
          <a:p>
            <a:endParaRPr lang="en-US" baseline="0" dirty="0" smtClean="0"/>
          </a:p>
          <a:p>
            <a:r>
              <a:rPr lang="en-US" baseline="0" dirty="0" smtClean="0"/>
              <a:t>They must already have 12 postsecondary credits before their ASCENT year, not need remediation, and be admitted into a specific degree or certificate program.</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Looking at the priority objectives and eligibility you can see that we are working to get the highest return on investment by targeting underserved students and focused on those that are the closest to completing a credential with just a little extra time and financial support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27475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 quick</a:t>
            </a:r>
            <a:r>
              <a:rPr lang="en-US" baseline="0" dirty="0" smtClean="0"/>
              <a:t> look at the landscape of Colorado to put the work we are doing on CE in context.</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1482395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this program is growing exponentially</a:t>
            </a:r>
            <a:r>
              <a:rPr lang="en-US" baseline="0" dirty="0" smtClean="0"/>
              <a:t>.  With districts growing their CE programs, more students are meeting the 12 credit and remediation free threshold to qualify for this program.  Districts are also refining their targeting processes to determine the students that would benefit most.</a:t>
            </a:r>
            <a:endParaRPr lang="en-US" dirty="0" smtClean="0"/>
          </a:p>
          <a:p>
            <a:endParaRPr lang="en-US" dirty="0" smtClean="0"/>
          </a:p>
          <a:p>
            <a:r>
              <a:rPr lang="en-US" dirty="0" smtClean="0"/>
              <a:t>Financially</a:t>
            </a:r>
            <a:r>
              <a:rPr lang="en-US" baseline="0" dirty="0" smtClean="0"/>
              <a:t> this is done a little differently than CE.  There are limited funds that are allocated by the legislature each year, separate from a districts per pupil revenue.  This makes prioritizing and targeting even more important.</a:t>
            </a:r>
            <a:endParaRPr lang="en-US" dirty="0" smtClean="0"/>
          </a:p>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21</a:t>
            </a:fld>
            <a:endParaRPr lang="en-US"/>
          </a:p>
        </p:txBody>
      </p:sp>
    </p:spTree>
    <p:extLst>
      <p:ext uri="{BB962C8B-B14F-4D97-AF65-F5344CB8AC3E}">
        <p14:creationId xmlns:p14="http://schemas.microsoft.com/office/powerpoint/2010/main" val="3483715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Michelle: Funding – pro is that families don’t have to pay, not costing the state money??  Cons – no extra money– what are incentives?</a:t>
            </a:r>
            <a:endParaRPr lang="en-US" dirty="0" smtClean="0"/>
          </a:p>
          <a:p>
            <a:endParaRPr lang="en-US" dirty="0" smtClean="0"/>
          </a:p>
          <a:p>
            <a:r>
              <a:rPr lang="en-US" dirty="0" smtClean="0"/>
              <a:t>Brenda: Messaging  -- serving traditionally underserved student populations – college affordability &amp; CNN</a:t>
            </a:r>
          </a:p>
          <a:p>
            <a:endParaRPr lang="en-US" dirty="0" smtClean="0"/>
          </a:p>
          <a:p>
            <a:r>
              <a:rPr lang="en-US" dirty="0" smtClean="0"/>
              <a:t>Michelle: Teacher</a:t>
            </a:r>
            <a:r>
              <a:rPr lang="en-US" baseline="0" dirty="0" smtClean="0"/>
              <a:t> credentialing is hard – board priority – task force for </a:t>
            </a:r>
            <a:r>
              <a:rPr lang="en-US" baseline="0" dirty="0" err="1" smtClean="0"/>
              <a:t>ed</a:t>
            </a:r>
            <a:r>
              <a:rPr lang="en-US" baseline="0" dirty="0" smtClean="0"/>
              <a:t> prep – not covering costs of being credentialed</a:t>
            </a:r>
          </a:p>
          <a:p>
            <a:endParaRPr lang="en-US" dirty="0" smtClean="0"/>
          </a:p>
          <a:p>
            <a:r>
              <a:rPr lang="en-US" dirty="0" smtClean="0"/>
              <a:t>Brenda: WE MODEL the</a:t>
            </a:r>
            <a:r>
              <a:rPr lang="en-US" baseline="0" dirty="0" smtClean="0"/>
              <a:t> partnership – successes of partnerships</a:t>
            </a:r>
          </a:p>
          <a:p>
            <a:endParaRPr lang="en-US" baseline="0" dirty="0" smtClean="0"/>
          </a:p>
          <a:p>
            <a:r>
              <a:rPr lang="en-US" baseline="0" dirty="0" smtClean="0"/>
              <a:t>Michelle: ICAP &amp; ASCENT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23</a:t>
            </a:fld>
            <a:endParaRPr lang="en-US"/>
          </a:p>
        </p:txBody>
      </p:sp>
    </p:spTree>
    <p:extLst>
      <p:ext uri="{BB962C8B-B14F-4D97-AF65-F5344CB8AC3E}">
        <p14:creationId xmlns:p14="http://schemas.microsoft.com/office/powerpoint/2010/main" val="146259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still definitely in a process of continuous improvement and are still finding ways to better prioritize and streamline processes for districts and students so that we continue to have access, equity and success for CE students.  Now that we are a few years in we are learning more and more from our districts about what is working and what’s not working – and hope to use that to continue to see these improved outcomes for our students.</a:t>
            </a:r>
          </a:p>
          <a:p>
            <a:endParaRPr lang="en-US" baseline="0" dirty="0" smtClean="0"/>
          </a:p>
          <a:p>
            <a:r>
              <a:rPr lang="en-US" baseline="0" dirty="0" smtClean="0"/>
              <a:t>Feel free to reach out to either one of us with questions -  this slide also has a link to the full annual report with more data on our students and their outcomes.</a:t>
            </a:r>
          </a:p>
          <a:p>
            <a:endParaRPr lang="en-US" baseline="0" dirty="0" smtClean="0"/>
          </a:p>
          <a:p>
            <a:r>
              <a:rPr lang="en-US" baseline="0" dirty="0" smtClean="0"/>
              <a:t>Thanks for the opportunity to share what we’re doing in CO – happy to take any questions.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a:p>
        </p:txBody>
      </p:sp>
    </p:spTree>
    <p:extLst>
      <p:ext uri="{BB962C8B-B14F-4D97-AF65-F5344CB8AC3E}">
        <p14:creationId xmlns:p14="http://schemas.microsoft.com/office/powerpoint/2010/main" val="3908439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we’ve talked about the intent and various components of CE, like e</a:t>
            </a:r>
            <a:r>
              <a:rPr lang="en-US" dirty="0" smtClean="0"/>
              <a:t>xpanded access, flexibility</a:t>
            </a:r>
            <a:r>
              <a:rPr lang="en-US" baseline="0" dirty="0" smtClean="0"/>
              <a:t> in delivery models, allowance for remediation and opportunity for 5</a:t>
            </a:r>
            <a:r>
              <a:rPr lang="en-US" baseline="30000" dirty="0" smtClean="0"/>
              <a:t>th</a:t>
            </a:r>
            <a:r>
              <a:rPr lang="en-US" baseline="0" dirty="0" smtClean="0"/>
              <a:t> year . . . </a:t>
            </a:r>
          </a:p>
          <a:p>
            <a:endParaRPr lang="en-US" baseline="0" dirty="0" smtClean="0"/>
          </a:p>
          <a:p>
            <a:r>
              <a:rPr lang="en-US" baseline="0" dirty="0" smtClean="0"/>
              <a:t>We also need to be able to see if any of this is working . . . I mentioned accountability as a component of the legislation and each year the </a:t>
            </a:r>
            <a:r>
              <a:rPr lang="en-US" baseline="0" dirty="0" err="1" smtClean="0"/>
              <a:t>dept</a:t>
            </a:r>
            <a:r>
              <a:rPr lang="en-US" baseline="0" dirty="0" smtClean="0"/>
              <a:t> of </a:t>
            </a:r>
            <a:r>
              <a:rPr lang="en-US" baseline="0" dirty="0" err="1" smtClean="0"/>
              <a:t>ed</a:t>
            </a:r>
            <a:r>
              <a:rPr lang="en-US" baseline="0" dirty="0" smtClean="0"/>
              <a:t> and </a:t>
            </a:r>
            <a:r>
              <a:rPr lang="en-US" baseline="0" dirty="0" err="1" smtClean="0"/>
              <a:t>dept</a:t>
            </a:r>
            <a:r>
              <a:rPr lang="en-US" baseline="0" dirty="0" smtClean="0"/>
              <a:t> of higher </a:t>
            </a:r>
            <a:r>
              <a:rPr lang="en-US" baseline="0" dirty="0" err="1" smtClean="0"/>
              <a:t>ed</a:t>
            </a:r>
            <a:r>
              <a:rPr lang="en-US" baseline="0" dirty="0" smtClean="0"/>
              <a:t> work together on an annual report on the participation and outcomes of CE students.   The following data is from our most recent report on CE in the 2012/13 school year.</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4227694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 is also growing rapidly</a:t>
            </a:r>
            <a:r>
              <a:rPr lang="en-US" baseline="0" dirty="0" smtClean="0"/>
              <a:t> – with another </a:t>
            </a:r>
            <a:r>
              <a:rPr lang="en-US" dirty="0" smtClean="0"/>
              <a:t>30% increase between 2011/12 &amp; 2012/13</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1493924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look at participation statewide.  </a:t>
            </a:r>
          </a:p>
          <a:p>
            <a:endParaRPr lang="en-US" dirty="0" smtClean="0"/>
          </a:p>
          <a:p>
            <a:r>
              <a:rPr lang="en-US" dirty="0" smtClean="0"/>
              <a:t>A</a:t>
            </a:r>
            <a:r>
              <a:rPr lang="en-US" baseline="0" dirty="0" smtClean="0"/>
              <a:t> g</a:t>
            </a:r>
            <a:r>
              <a:rPr lang="en-US" dirty="0" smtClean="0"/>
              <a:t>oal laid out in the original legislation is to have every district have at least</a:t>
            </a:r>
            <a:r>
              <a:rPr lang="en-US" baseline="0" dirty="0" smtClean="0"/>
              <a:t> 1 agreement with an IHE for CE, and as you can see we are getting close.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2990228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before,</a:t>
            </a:r>
            <a:r>
              <a:rPr lang="en-US" baseline="0" dirty="0" smtClean="0"/>
              <a:t> a</a:t>
            </a:r>
            <a:r>
              <a:rPr lang="en-US" dirty="0" smtClean="0"/>
              <a:t>nother legislative intent is to increase equity and access</a:t>
            </a:r>
          </a:p>
          <a:p>
            <a:endParaRPr lang="en-US" dirty="0" smtClean="0"/>
          </a:p>
          <a:p>
            <a:r>
              <a:rPr lang="en-US" dirty="0" smtClean="0"/>
              <a:t>This graph</a:t>
            </a:r>
            <a:r>
              <a:rPr lang="en-US" baseline="0" dirty="0" smtClean="0"/>
              <a:t> showing CE participation by race/ethnicity – in 2009 this looked much different.  Now it is comparable </a:t>
            </a:r>
            <a:r>
              <a:rPr lang="en-US" dirty="0" smtClean="0"/>
              <a:t>to overall CO HS students demographics.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3981608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solidFill>
                  <a:schemeClr val="bg1"/>
                </a:solidFill>
              </a:rPr>
              <a:t>40 percent of concurrent enrollment students in CO take a CTE course</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289911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outcomes</a:t>
            </a:r>
            <a:r>
              <a:rPr lang="en-US" baseline="0" dirty="0" smtClean="0"/>
              <a:t> – CE students are having great success.</a:t>
            </a:r>
          </a:p>
          <a:p>
            <a:endParaRPr lang="en-US" baseline="0" dirty="0" smtClean="0"/>
          </a:p>
          <a:p>
            <a:r>
              <a:rPr lang="en-US" baseline="0" dirty="0" smtClean="0"/>
              <a:t>Over 90% of students are passing some or all of their CE courses, and on average attempting 8 credits during the year.</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30</a:t>
            </a:fld>
            <a:endParaRPr lang="en-US"/>
          </a:p>
        </p:txBody>
      </p:sp>
    </p:spTree>
    <p:extLst>
      <p:ext uri="{BB962C8B-B14F-4D97-AF65-F5344CB8AC3E}">
        <p14:creationId xmlns:p14="http://schemas.microsoft.com/office/powerpoint/2010/main" val="4063900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exciting outcome is seeing the actual credentials our students are earning by participating in CE and ASCENT.  </a:t>
            </a:r>
          </a:p>
          <a:p>
            <a:endParaRPr lang="en-US" baseline="0" dirty="0" smtClean="0"/>
          </a:p>
          <a:p>
            <a:r>
              <a:rPr lang="en-US" baseline="0" dirty="0" smtClean="0"/>
              <a:t>We also seeing growth in this area as districts programs are growing and they are working with students in developing and aligning their academic plans.  In this way we can see CE and ASCENT not just supporting students in transitioning to college, but completing a credential.</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I mentioned before, we have one of the highest percentages of jobs that will require an education beyond high school – and a large portion of those jobs require a certificate or associates degree. Particularly with ASCENT we are not just getting students close to completion - students enter ASCENT with at least 12 credits and then have an entire year focused on CE courses, so there is a good chance that many of these students can finish their ASCENT year with a postsecondary credential.</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53344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a subliminal message and relevant to what we call the </a:t>
            </a:r>
            <a:r>
              <a:rPr lang="en-US" dirty="0" smtClean="0"/>
              <a:t>Colorado Paradox</a:t>
            </a:r>
          </a:p>
          <a:p>
            <a:endParaRPr lang="en-US" dirty="0" smtClean="0"/>
          </a:p>
          <a:p>
            <a:r>
              <a:rPr lang="en-US" dirty="0" smtClean="0"/>
              <a:t>Great at importing talent</a:t>
            </a:r>
          </a:p>
          <a:p>
            <a:endParaRPr lang="en-US" dirty="0" smtClean="0"/>
          </a:p>
          <a:p>
            <a:r>
              <a:rPr lang="en-US" sz="1200" b="0" i="0" kern="1200" dirty="0" smtClean="0">
                <a:solidFill>
                  <a:schemeClr val="tx1"/>
                </a:solidFill>
                <a:effectLst/>
                <a:latin typeface="+mn-lt"/>
                <a:ea typeface="+mn-ea"/>
                <a:cs typeface="+mn-cs"/>
              </a:rPr>
              <a:t>Third in the country for the percentage of residents holding a college degree, but we</a:t>
            </a:r>
            <a:r>
              <a:rPr lang="en-US" sz="1200" b="0" i="0" kern="1200" baseline="0" dirty="0" smtClean="0">
                <a:solidFill>
                  <a:schemeClr val="tx1"/>
                </a:solidFill>
                <a:effectLst/>
                <a:latin typeface="+mn-lt"/>
                <a:ea typeface="+mn-ea"/>
                <a:cs typeface="+mn-cs"/>
              </a:rPr>
              <a:t> have</a:t>
            </a:r>
            <a:r>
              <a:rPr lang="en-US" sz="1200" b="0" i="0" kern="1200" dirty="0" smtClean="0">
                <a:solidFill>
                  <a:schemeClr val="tx1"/>
                </a:solidFill>
                <a:effectLst/>
                <a:latin typeface="+mn-lt"/>
                <a:ea typeface="+mn-ea"/>
                <a:cs typeface="+mn-cs"/>
              </a:rPr>
              <a:t> a relatively low college completion rate among native-born residents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a:t>
            </a:fld>
            <a:endParaRPr lang="en-US"/>
          </a:p>
        </p:txBody>
      </p:sp>
    </p:spTree>
    <p:extLst>
      <p:ext uri="{BB962C8B-B14F-4D97-AF65-F5344CB8AC3E}">
        <p14:creationId xmlns:p14="http://schemas.microsoft.com/office/powerpoint/2010/main" val="1071483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also able to do some comparative analysis between students that</a:t>
            </a:r>
            <a:r>
              <a:rPr lang="en-US" baseline="0" dirty="0" smtClean="0"/>
              <a:t> participate in dual enrollment and those that don’t.  In several key areas that we know are indicators of increased likelihood of college completion, students that participate in dual enrolment are doing better than their peers.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1170538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Brenda</a:t>
            </a:r>
            <a:r>
              <a:rPr lang="en-US" baseline="0" dirty="0" smtClean="0"/>
              <a:t> took things even further and did comparisons holding gender, income, race/ethnicity, and ACT scores constant.  Holding these constant we still see improved rates for enrollment and need for remediation for dual enrollment students.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33</a:t>
            </a:fld>
            <a:endParaRPr lang="en-US"/>
          </a:p>
        </p:txBody>
      </p:sp>
    </p:spTree>
    <p:extLst>
      <p:ext uri="{BB962C8B-B14F-4D97-AF65-F5344CB8AC3E}">
        <p14:creationId xmlns:p14="http://schemas.microsoft.com/office/powerpoint/2010/main" val="83956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data, that you’ve probably seen for your own state, on job growth and education needs has really been a d</a:t>
            </a:r>
            <a:r>
              <a:rPr lang="en-US" dirty="0" smtClean="0"/>
              <a:t>riving factor </a:t>
            </a:r>
          </a:p>
          <a:p>
            <a:endParaRPr lang="en-US" dirty="0" smtClean="0"/>
          </a:p>
          <a:p>
            <a:r>
              <a:rPr lang="en-US" dirty="0" smtClean="0"/>
              <a:t>What has been important</a:t>
            </a:r>
            <a:r>
              <a:rPr lang="en-US" baseline="0" dirty="0" smtClean="0"/>
              <a:t> for us is that o</a:t>
            </a:r>
            <a:r>
              <a:rPr lang="en-US" dirty="0" smtClean="0"/>
              <a:t>ur</a:t>
            </a:r>
            <a:r>
              <a:rPr lang="en-US" baseline="0" dirty="0" smtClean="0"/>
              <a:t> state has one of the </a:t>
            </a:r>
            <a:r>
              <a:rPr lang="en-US" b="1" baseline="0" dirty="0" smtClean="0"/>
              <a:t>highest</a:t>
            </a:r>
            <a:r>
              <a:rPr lang="en-US" baseline="0" dirty="0" smtClean="0"/>
              <a:t> percentages of jobs that will require education </a:t>
            </a:r>
            <a:r>
              <a:rPr lang="en-US" b="1" baseline="0" dirty="0" smtClean="0"/>
              <a:t>beyond</a:t>
            </a:r>
            <a:r>
              <a:rPr lang="en-US" baseline="0" dirty="0" smtClean="0"/>
              <a:t> high school, and one of the </a:t>
            </a:r>
            <a:r>
              <a:rPr lang="en-US" b="1" baseline="0" dirty="0" smtClean="0"/>
              <a:t>lowest</a:t>
            </a:r>
            <a:r>
              <a:rPr lang="en-US" baseline="0" dirty="0" smtClean="0"/>
              <a:t> percentages of jobs that will require a HS diploma or less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order to even begin to support this type of job growth, demand and opportunity for our students, they must be prepared.  We have to do a better job at preparing our own as this job growth and demand cannot be supported by just importing our talent.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227735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this knowledge and focus on improving postsecondary outcomes for our students, the SBE and CCHE came together to create a joint definition of PWR.</a:t>
            </a:r>
          </a:p>
          <a:p>
            <a:endParaRPr lang="en-US" baseline="0" dirty="0" smtClean="0"/>
          </a:p>
          <a:p>
            <a:r>
              <a:rPr lang="en-US" baseline="0" dirty="0" smtClean="0"/>
              <a:t>Two important things to note – there is an equal focus on college and workforce, as well as a focus not just on what graduates know, but what they can DO.</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85560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same time this shared definition was created, an overhaul of dual</a:t>
            </a:r>
            <a:r>
              <a:rPr lang="en-US" baseline="0" dirty="0" smtClean="0"/>
              <a:t> enrollment opportunities in CO was also in the works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64461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 enrollment had been around – but it was very limited both</a:t>
            </a:r>
            <a:r>
              <a:rPr lang="en-US" baseline="0" dirty="0" smtClean="0"/>
              <a:t> in opportunity and in access.  11</a:t>
            </a:r>
            <a:r>
              <a:rPr lang="en-US" baseline="30000" dirty="0" smtClean="0"/>
              <a:t>th</a:t>
            </a:r>
            <a:r>
              <a:rPr lang="en-US" baseline="0" dirty="0" smtClean="0"/>
              <a:t>/12</a:t>
            </a:r>
            <a:r>
              <a:rPr lang="en-US" baseline="30000" dirty="0" smtClean="0"/>
              <a:t>th</a:t>
            </a:r>
            <a:r>
              <a:rPr lang="en-US" baseline="0" dirty="0" smtClean="0"/>
              <a:t> grade only, 2 course only – and was largely seen as only for those students who had already exhausted all their HS options.  This also made it highly inequitable in the types of students we saw participating.</a:t>
            </a:r>
          </a:p>
          <a:p>
            <a:endParaRPr lang="en-US" baseline="0" dirty="0" smtClean="0"/>
          </a:p>
          <a:p>
            <a:r>
              <a:rPr lang="en-US" baseline="0" dirty="0" smtClean="0"/>
              <a:t>As part of the </a:t>
            </a:r>
            <a:r>
              <a:rPr lang="en-US" baseline="0" dirty="0" err="1" smtClean="0"/>
              <a:t>Gov</a:t>
            </a:r>
            <a:r>
              <a:rPr lang="en-US" baseline="0" dirty="0" smtClean="0"/>
              <a:t> Ritter’s P20 council to align k12 and HE, came the CEPA.  CE was seen as an important component and vehicle for supporting students to be PWR.</a:t>
            </a:r>
            <a:endParaRPr lang="en-US" dirty="0" smtClean="0"/>
          </a:p>
          <a:p>
            <a:endParaRPr lang="en-US" dirty="0" smtClean="0"/>
          </a:p>
          <a:p>
            <a:r>
              <a:rPr lang="en-US" baseline="0" dirty="0" smtClean="0"/>
              <a:t>Strongly supported and Passed unanimously</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344912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definition which is pretty straight forward and probably</a:t>
            </a:r>
            <a:r>
              <a:rPr lang="en-US" baseline="0" dirty="0" smtClean="0"/>
              <a:t> very similar to other states and regions.</a:t>
            </a:r>
          </a:p>
          <a:p>
            <a:endParaRPr lang="en-US" baseline="0" dirty="0" smtClean="0"/>
          </a:p>
          <a:p>
            <a:r>
              <a:rPr lang="en-US" baseline="0" dirty="0" smtClean="0"/>
              <a:t>But by keeping it broad we start to get at that equity piece. </a:t>
            </a:r>
          </a:p>
          <a:p>
            <a:endParaRPr lang="en-US" baseline="0" dirty="0" smtClean="0"/>
          </a:p>
          <a:p>
            <a:r>
              <a:rPr lang="en-US" baseline="0" dirty="0" smtClean="0"/>
              <a:t>Another key and very purposeful component is the inclusion of CTE courses as an option for CE.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1/29/2015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142616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latin typeface="Verdana" pitchFamily="34" charset="0"/>
              </a:rPr>
              <a:t>Broaden access, particularly to student representing communities with historically low college participation </a:t>
            </a:r>
            <a:r>
              <a:rPr lang="en-US" dirty="0" smtClean="0">
                <a:latin typeface="Verdana" pitchFamily="34" charset="0"/>
              </a:rPr>
              <a:t>rates</a:t>
            </a:r>
          </a:p>
          <a:p>
            <a:pPr defTabSz="914350">
              <a:defRPr/>
            </a:pPr>
            <a:endParaRPr lang="en-US" dirty="0" smtClean="0">
              <a:latin typeface="Verdana" pitchFamily="34" charset="0"/>
            </a:endParaRPr>
          </a:p>
          <a:p>
            <a:r>
              <a:rPr lang="en-US" dirty="0" smtClean="0"/>
              <a:t>This is the intent as laid out in statute</a:t>
            </a:r>
            <a:r>
              <a:rPr lang="en-US" baseline="0" dirty="0" smtClean="0"/>
              <a:t> – </a:t>
            </a:r>
          </a:p>
          <a:p>
            <a:endParaRPr lang="en-US" baseline="0" dirty="0" smtClean="0"/>
          </a:p>
          <a:p>
            <a:r>
              <a:rPr lang="en-US" baseline="0" dirty="0" smtClean="0"/>
              <a:t>As you can see the focus is on equity and access, particularly for students that might have low college participation rates.</a:t>
            </a:r>
          </a:p>
          <a:p>
            <a:endParaRPr lang="en-US" baseline="0" dirty="0" smtClean="0"/>
          </a:p>
          <a:p>
            <a:r>
              <a:rPr lang="en-US" baseline="0" dirty="0" smtClean="0"/>
              <a:t>There is also the connection to PWR – which includes engagement and focus towards earning a credential.</a:t>
            </a:r>
          </a:p>
          <a:p>
            <a:endParaRPr lang="en-US" baseline="0" dirty="0" smtClean="0"/>
          </a:p>
          <a:p>
            <a:r>
              <a:rPr lang="en-US" baseline="0" dirty="0" smtClean="0"/>
              <a:t>Alignment between secondary and postsecondary, as well as accountability to be able to verify this program is reaching it goals was also key.</a:t>
            </a:r>
          </a:p>
          <a:p>
            <a:endParaRPr lang="en-US" baseline="0" dirty="0" smtClean="0"/>
          </a:p>
          <a:p>
            <a:r>
              <a:rPr lang="en-US" baseline="0" dirty="0" smtClean="0"/>
              <a:t>And lastly there was this 5</a:t>
            </a:r>
            <a:r>
              <a:rPr lang="en-US" baseline="30000" dirty="0" smtClean="0"/>
              <a:t>th</a:t>
            </a:r>
            <a:r>
              <a:rPr lang="en-US" baseline="0" dirty="0" smtClean="0"/>
              <a:t> year program idea of ASCENT that I’ll speak more to in a moment</a:t>
            </a:r>
            <a:endParaRPr lang="en-US" dirty="0" smtClean="0"/>
          </a:p>
          <a:p>
            <a:pPr defTabSz="914350">
              <a:defRPr/>
            </a:pPr>
            <a:endParaRPr lang="en-US" dirty="0">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39E8D2D6-E1E2-4CDE-B1C2-8B13F8D0C0F8}" type="slidenum">
              <a:rPr lang="en-US" smtClean="0"/>
              <a:t>10</a:t>
            </a:fld>
            <a:endParaRPr lang="en-US"/>
          </a:p>
        </p:txBody>
      </p:sp>
    </p:spTree>
    <p:extLst>
      <p:ext uri="{BB962C8B-B14F-4D97-AF65-F5344CB8AC3E}">
        <p14:creationId xmlns:p14="http://schemas.microsoft.com/office/powerpoint/2010/main" val="3490057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72" r:id="rId10"/>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www.cde.state.co.us/sites/default/files/FINAL_2013Concurrent_Enrollment_Mar_2014.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0999" y="4616324"/>
            <a:ext cx="8341851" cy="1167558"/>
          </a:xfrm>
        </p:spPr>
        <p:txBody>
          <a:bodyPr/>
          <a:lstStyle/>
          <a:p>
            <a:r>
              <a:rPr lang="en-US" sz="1800" dirty="0" smtClean="0"/>
              <a:t>Michelle Camacho Liu</a:t>
            </a:r>
          </a:p>
          <a:p>
            <a:r>
              <a:rPr lang="en-US" sz="1800" b="0" dirty="0" smtClean="0"/>
              <a:t>Office of Postsecondary Readiness, CDE</a:t>
            </a:r>
          </a:p>
          <a:p>
            <a:endParaRPr lang="en-US" sz="1100" b="0" dirty="0"/>
          </a:p>
        </p:txBody>
      </p:sp>
      <p:sp>
        <p:nvSpPr>
          <p:cNvPr id="5" name="Title 4"/>
          <p:cNvSpPr>
            <a:spLocks noGrp="1"/>
          </p:cNvSpPr>
          <p:nvPr>
            <p:ph type="title"/>
          </p:nvPr>
        </p:nvSpPr>
        <p:spPr/>
        <p:txBody>
          <a:bodyPr/>
          <a:lstStyle/>
          <a:p>
            <a:r>
              <a:rPr lang="en-US" dirty="0" smtClean="0"/>
              <a:t>Postsecondary Readiness &amp; Concurrent Enrollment</a:t>
            </a:r>
            <a:endParaRPr lang="en-US" dirty="0"/>
          </a:p>
        </p:txBody>
      </p:sp>
      <p:sp>
        <p:nvSpPr>
          <p:cNvPr id="7" name="Text Placeholder 6"/>
          <p:cNvSpPr>
            <a:spLocks noGrp="1"/>
          </p:cNvSpPr>
          <p:nvPr>
            <p:ph type="body" sz="quarter" idx="10"/>
          </p:nvPr>
        </p:nvSpPr>
        <p:spPr>
          <a:xfrm>
            <a:off x="380999" y="6199117"/>
            <a:ext cx="8341851" cy="407987"/>
          </a:xfrm>
        </p:spPr>
        <p:txBody>
          <a:bodyPr/>
          <a:lstStyle/>
          <a:p>
            <a:r>
              <a:rPr lang="en-US" dirty="0" smtClean="0"/>
              <a:t>December 2014</a:t>
            </a:r>
            <a:endParaRPr lang="en-US" dirty="0"/>
          </a:p>
        </p:txBody>
      </p:sp>
    </p:spTree>
    <p:extLst>
      <p:ext uri="{BB962C8B-B14F-4D97-AF65-F5344CB8AC3E}">
        <p14:creationId xmlns:p14="http://schemas.microsoft.com/office/powerpoint/2010/main" val="310953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2261"/>
            <a:ext cx="8381260" cy="782073"/>
          </a:xfrm>
        </p:spPr>
        <p:txBody>
          <a:bodyPr/>
          <a:lstStyle/>
          <a:p>
            <a:r>
              <a:rPr lang="en-US" b="1" dirty="0" smtClean="0"/>
              <a:t>Legislative Intent </a:t>
            </a:r>
            <a:endParaRPr lang="en-US" b="1" dirty="0"/>
          </a:p>
        </p:txBody>
      </p:sp>
      <p:sp>
        <p:nvSpPr>
          <p:cNvPr id="2" name="Content Placeholder 1"/>
          <p:cNvSpPr>
            <a:spLocks noGrp="1"/>
          </p:cNvSpPr>
          <p:nvPr>
            <p:ph idx="4294967295"/>
          </p:nvPr>
        </p:nvSpPr>
        <p:spPr>
          <a:xfrm>
            <a:off x="481481" y="1544117"/>
            <a:ext cx="8458200" cy="4148137"/>
          </a:xfrm>
        </p:spPr>
        <p:txBody>
          <a:bodyPr/>
          <a:lstStyle/>
          <a:p>
            <a:pPr marL="514350" indent="-514350">
              <a:spcAft>
                <a:spcPts val="1200"/>
              </a:spcAft>
              <a:buFont typeface="Wingdings" panose="05000000000000000000" pitchFamily="2" charset="2"/>
              <a:buChar char="§"/>
              <a:defRPr/>
            </a:pPr>
            <a:r>
              <a:rPr lang="en-US" b="0" spc="0" dirty="0">
                <a:solidFill>
                  <a:schemeClr val="tx1">
                    <a:lumMod val="50000"/>
                  </a:schemeClr>
                </a:solidFill>
              </a:rPr>
              <a:t>Improve quality</a:t>
            </a:r>
          </a:p>
          <a:p>
            <a:pPr marL="514350" indent="-514350">
              <a:spcAft>
                <a:spcPts val="1200"/>
              </a:spcAft>
              <a:buFont typeface="Wingdings" panose="05000000000000000000" pitchFamily="2" charset="2"/>
              <a:buChar char="§"/>
              <a:defRPr/>
            </a:pPr>
            <a:r>
              <a:rPr lang="en-US" b="0" spc="0" dirty="0">
                <a:solidFill>
                  <a:schemeClr val="tx1">
                    <a:lumMod val="50000"/>
                  </a:schemeClr>
                </a:solidFill>
              </a:rPr>
              <a:t>Broaden access, particularly for underserved students</a:t>
            </a:r>
          </a:p>
          <a:p>
            <a:pPr marL="514350" indent="-514350">
              <a:spcAft>
                <a:spcPts val="1200"/>
              </a:spcAft>
              <a:buFont typeface="Wingdings" panose="05000000000000000000" pitchFamily="2" charset="2"/>
              <a:buChar char="§"/>
              <a:defRPr/>
            </a:pPr>
            <a:r>
              <a:rPr lang="en-US" b="0" spc="0" dirty="0">
                <a:solidFill>
                  <a:schemeClr val="tx1">
                    <a:lumMod val="50000"/>
                  </a:schemeClr>
                </a:solidFill>
              </a:rPr>
              <a:t>Motivate students &amp; support PWR </a:t>
            </a:r>
          </a:p>
          <a:p>
            <a:pPr marL="514350" indent="-514350">
              <a:spcAft>
                <a:spcPts val="1200"/>
              </a:spcAft>
              <a:buFont typeface="Wingdings" panose="05000000000000000000" pitchFamily="2" charset="2"/>
              <a:buChar char="§"/>
              <a:defRPr/>
            </a:pPr>
            <a:r>
              <a:rPr lang="en-US" b="0" spc="0" dirty="0">
                <a:solidFill>
                  <a:schemeClr val="tx1">
                    <a:lumMod val="50000"/>
                  </a:schemeClr>
                </a:solidFill>
              </a:rPr>
              <a:t>Accelerate progress towards a postsecondary credential</a:t>
            </a:r>
          </a:p>
          <a:p>
            <a:pPr marL="514350" indent="-514350">
              <a:spcAft>
                <a:spcPts val="1200"/>
              </a:spcAft>
              <a:buFont typeface="Wingdings" panose="05000000000000000000" pitchFamily="2" charset="2"/>
              <a:buChar char="§"/>
              <a:defRPr/>
            </a:pPr>
            <a:r>
              <a:rPr lang="en-US" b="0" spc="0" dirty="0">
                <a:solidFill>
                  <a:schemeClr val="tx1">
                    <a:lumMod val="50000"/>
                  </a:schemeClr>
                </a:solidFill>
              </a:rPr>
              <a:t>Improve coordination between K-12 &amp; higher </a:t>
            </a:r>
            <a:r>
              <a:rPr lang="en-US" b="0" spc="0" dirty="0" err="1">
                <a:solidFill>
                  <a:schemeClr val="tx1">
                    <a:lumMod val="50000"/>
                  </a:schemeClr>
                </a:solidFill>
              </a:rPr>
              <a:t>ed</a:t>
            </a:r>
            <a:endParaRPr lang="en-US" b="0" spc="0" dirty="0">
              <a:solidFill>
                <a:schemeClr val="tx1">
                  <a:lumMod val="50000"/>
                </a:schemeClr>
              </a:solidFill>
            </a:endParaRPr>
          </a:p>
          <a:p>
            <a:pPr marL="514350" indent="-514350">
              <a:spcAft>
                <a:spcPts val="1200"/>
              </a:spcAft>
              <a:buFont typeface="Wingdings" panose="05000000000000000000" pitchFamily="2" charset="2"/>
              <a:buChar char="§"/>
              <a:defRPr/>
            </a:pPr>
            <a:r>
              <a:rPr lang="en-US" b="0" spc="0" dirty="0">
                <a:solidFill>
                  <a:schemeClr val="tx1">
                    <a:lumMod val="50000"/>
                  </a:schemeClr>
                </a:solidFill>
              </a:rPr>
              <a:t>Ensure financial transparency and accountability</a:t>
            </a:r>
          </a:p>
          <a:p>
            <a:pPr marL="514350" indent="-514350">
              <a:spcAft>
                <a:spcPts val="1200"/>
              </a:spcAft>
              <a:buFont typeface="Wingdings" panose="05000000000000000000" pitchFamily="2" charset="2"/>
              <a:buChar char="§"/>
              <a:defRPr/>
            </a:pPr>
            <a:r>
              <a:rPr lang="en-US" b="0" spc="0" dirty="0">
                <a:solidFill>
                  <a:schemeClr val="tx1">
                    <a:lumMod val="50000"/>
                  </a:schemeClr>
                </a:solidFill>
              </a:rPr>
              <a:t>Create the “5th year” ASCENT program</a:t>
            </a:r>
          </a:p>
        </p:txBody>
      </p:sp>
    </p:spTree>
    <p:extLst>
      <p:ext uri="{BB962C8B-B14F-4D97-AF65-F5344CB8AC3E}">
        <p14:creationId xmlns:p14="http://schemas.microsoft.com/office/powerpoint/2010/main" val="294598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p:txBody>
          <a:bodyPr/>
          <a:lstStyle/>
          <a:p>
            <a:endParaRPr lang="en-US" dirty="0" smtClean="0">
              <a:solidFill>
                <a:srgbClr val="785F55"/>
              </a:solidFill>
            </a:endParaRPr>
          </a:p>
        </p:txBody>
      </p:sp>
      <p:sp>
        <p:nvSpPr>
          <p:cNvPr id="10" name="TextBox 9"/>
          <p:cNvSpPr txBox="1"/>
          <p:nvPr/>
        </p:nvSpPr>
        <p:spPr>
          <a:xfrm>
            <a:off x="914400" y="1828800"/>
            <a:ext cx="7086600" cy="1200329"/>
          </a:xfrm>
          <a:prstGeom prst="rect">
            <a:avLst/>
          </a:prstGeom>
          <a:noFill/>
        </p:spPr>
        <p:txBody>
          <a:bodyPr wrap="square" rtlCol="0">
            <a:spAutoFit/>
          </a:bodyPr>
          <a:lstStyle/>
          <a:p>
            <a:r>
              <a:rPr lang="en-US" sz="2400" b="1" dirty="0" smtClean="0">
                <a:solidFill>
                  <a:schemeClr val="accent4">
                    <a:lumMod val="50000"/>
                  </a:schemeClr>
                </a:solidFill>
              </a:rPr>
              <a:t>What percentage of legislators voted against the Concurrent Enrollment bill in 2009?</a:t>
            </a:r>
          </a:p>
          <a:p>
            <a:r>
              <a:rPr lang="en-US" sz="2400" b="1" dirty="0" smtClean="0">
                <a:solidFill>
                  <a:schemeClr val="accent4">
                    <a:lumMod val="50000"/>
                  </a:schemeClr>
                </a:solidFill>
              </a:rPr>
              <a:t>	</a:t>
            </a:r>
          </a:p>
        </p:txBody>
      </p:sp>
      <p:sp>
        <p:nvSpPr>
          <p:cNvPr id="9" name="Title 2"/>
          <p:cNvSpPr>
            <a:spLocks noGrp="1"/>
          </p:cNvSpPr>
          <p:nvPr>
            <p:ph type="title"/>
          </p:nvPr>
        </p:nvSpPr>
        <p:spPr/>
        <p:txBody>
          <a:bodyPr/>
          <a:lstStyle/>
          <a:p>
            <a:r>
              <a:rPr lang="en-US" dirty="0" smtClean="0">
                <a:solidFill>
                  <a:srgbClr val="FFFF00"/>
                </a:solidFill>
              </a:rPr>
              <a:t>TRIVIA!!!!!!!</a:t>
            </a:r>
            <a:endParaRPr lang="en-US" dirty="0">
              <a:solidFill>
                <a:srgbClr val="FFFF00"/>
              </a:solidFill>
            </a:endParaRPr>
          </a:p>
        </p:txBody>
      </p:sp>
      <p:sp>
        <p:nvSpPr>
          <p:cNvPr id="3" name="TextBox 2"/>
          <p:cNvSpPr txBox="1"/>
          <p:nvPr/>
        </p:nvSpPr>
        <p:spPr>
          <a:xfrm>
            <a:off x="1064525" y="3125337"/>
            <a:ext cx="6936475" cy="1938992"/>
          </a:xfrm>
          <a:prstGeom prst="rect">
            <a:avLst/>
          </a:prstGeom>
          <a:noFill/>
        </p:spPr>
        <p:txBody>
          <a:bodyPr wrap="square" rtlCol="0">
            <a:spAutoFit/>
          </a:bodyPr>
          <a:lstStyle/>
          <a:p>
            <a:pPr algn="ctr"/>
            <a:r>
              <a:rPr lang="en-US" sz="8000" b="1" dirty="0">
                <a:solidFill>
                  <a:schemeClr val="accent3"/>
                </a:solidFill>
              </a:rPr>
              <a:t>0</a:t>
            </a:r>
            <a:r>
              <a:rPr lang="en-US" sz="8000" b="1" dirty="0" smtClean="0">
                <a:solidFill>
                  <a:schemeClr val="accent3"/>
                </a:solidFill>
              </a:rPr>
              <a:t>% </a:t>
            </a:r>
          </a:p>
          <a:p>
            <a:pPr algn="ctr"/>
            <a:endParaRPr lang="en-US" sz="2000" b="1" dirty="0">
              <a:solidFill>
                <a:schemeClr val="accent3"/>
              </a:solidFill>
            </a:endParaRPr>
          </a:p>
          <a:p>
            <a:pPr algn="ctr"/>
            <a:endParaRPr lang="en-US" sz="2000" dirty="0">
              <a:solidFill>
                <a:schemeClr val="accent3"/>
              </a:solidFill>
            </a:endParaRPr>
          </a:p>
        </p:txBody>
      </p:sp>
      <p:sp>
        <p:nvSpPr>
          <p:cNvPr id="2" name="Rectangle 1"/>
          <p:cNvSpPr/>
          <p:nvPr/>
        </p:nvSpPr>
        <p:spPr>
          <a:xfrm>
            <a:off x="1910687" y="4689774"/>
            <a:ext cx="5036023" cy="830997"/>
          </a:xfrm>
          <a:prstGeom prst="rect">
            <a:avLst/>
          </a:prstGeom>
        </p:spPr>
        <p:txBody>
          <a:bodyPr wrap="square">
            <a:spAutoFit/>
          </a:bodyPr>
          <a:lstStyle/>
          <a:p>
            <a:pPr algn="ctr"/>
            <a:r>
              <a:rPr lang="en-US" sz="2400" b="1" dirty="0" smtClean="0">
                <a:solidFill>
                  <a:schemeClr val="accent4">
                    <a:lumMod val="50000"/>
                  </a:schemeClr>
                </a:solidFill>
              </a:rPr>
              <a:t>The </a:t>
            </a:r>
            <a:r>
              <a:rPr lang="en-US" sz="2400" b="1" dirty="0">
                <a:solidFill>
                  <a:schemeClr val="accent4">
                    <a:lumMod val="50000"/>
                  </a:schemeClr>
                </a:solidFill>
              </a:rPr>
              <a:t>bill passed unanimously through all committees and both floors.</a:t>
            </a:r>
          </a:p>
        </p:txBody>
      </p:sp>
    </p:spTree>
    <p:extLst>
      <p:ext uri="{BB962C8B-B14F-4D97-AF65-F5344CB8AC3E}">
        <p14:creationId xmlns:p14="http://schemas.microsoft.com/office/powerpoint/2010/main" val="382514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2)">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8" y="2126512"/>
            <a:ext cx="8253111" cy="3999968"/>
          </a:xfrm>
        </p:spPr>
        <p:txBody>
          <a:bodyPr/>
          <a:lstStyle/>
          <a:p>
            <a:pPr>
              <a:lnSpc>
                <a:spcPct val="150000"/>
              </a:lnSpc>
            </a:pPr>
            <a:r>
              <a:rPr lang="en-US" b="0" dirty="0" smtClean="0"/>
              <a:t>9</a:t>
            </a:r>
            <a:r>
              <a:rPr lang="en-US" b="0" baseline="30000" dirty="0" smtClean="0"/>
              <a:t>th</a:t>
            </a:r>
            <a:r>
              <a:rPr lang="en-US" b="0" dirty="0" smtClean="0"/>
              <a:t> </a:t>
            </a:r>
            <a:r>
              <a:rPr lang="en-US" b="0" dirty="0"/>
              <a:t>to 12</a:t>
            </a:r>
            <a:r>
              <a:rPr lang="en-US" b="0" baseline="30000" dirty="0"/>
              <a:t>th</a:t>
            </a:r>
            <a:r>
              <a:rPr lang="en-US" b="0" dirty="0"/>
              <a:t> grade </a:t>
            </a:r>
          </a:p>
          <a:p>
            <a:pPr>
              <a:lnSpc>
                <a:spcPct val="150000"/>
              </a:lnSpc>
            </a:pPr>
            <a:r>
              <a:rPr lang="en-US" b="0" dirty="0"/>
              <a:t>Under 21 years old </a:t>
            </a:r>
          </a:p>
          <a:p>
            <a:pPr>
              <a:lnSpc>
                <a:spcPct val="150000"/>
              </a:lnSpc>
            </a:pPr>
            <a:r>
              <a:rPr lang="en-US" b="0" dirty="0"/>
              <a:t>Receive approval for their academic plan of study</a:t>
            </a:r>
          </a:p>
          <a:p>
            <a:pPr lvl="0">
              <a:lnSpc>
                <a:spcPct val="150000"/>
              </a:lnSpc>
            </a:pPr>
            <a:r>
              <a:rPr lang="en-US" b="0" dirty="0"/>
              <a:t>Meet the minimum prerequisites for </a:t>
            </a:r>
            <a:r>
              <a:rPr lang="en-US" b="0" dirty="0" smtClean="0"/>
              <a:t>courses</a:t>
            </a:r>
          </a:p>
          <a:p>
            <a:pPr lvl="0">
              <a:lnSpc>
                <a:spcPct val="150000"/>
              </a:lnSpc>
            </a:pPr>
            <a:r>
              <a:rPr lang="en-US" b="0" dirty="0" smtClean="0"/>
              <a:t>District uses per pupil funds to pay tuition </a:t>
            </a:r>
          </a:p>
          <a:p>
            <a:pPr lvl="1">
              <a:lnSpc>
                <a:spcPct val="150000"/>
              </a:lnSpc>
            </a:pPr>
            <a:r>
              <a:rPr lang="en-US" i="1" dirty="0" smtClean="0"/>
              <a:t>At community college resident rate</a:t>
            </a:r>
            <a:endParaRPr lang="en-US" b="0" i="1" dirty="0" smtClean="0"/>
          </a:p>
          <a:p>
            <a:endParaRPr lang="en-US" dirty="0"/>
          </a:p>
          <a:p>
            <a:endParaRPr lang="en-US" dirty="0"/>
          </a:p>
        </p:txBody>
      </p:sp>
      <p:sp>
        <p:nvSpPr>
          <p:cNvPr id="4" name="Title 3"/>
          <p:cNvSpPr>
            <a:spLocks noGrp="1"/>
          </p:cNvSpPr>
          <p:nvPr>
            <p:ph type="title"/>
          </p:nvPr>
        </p:nvSpPr>
        <p:spPr/>
        <p:txBody>
          <a:bodyPr/>
          <a:lstStyle/>
          <a:p>
            <a:r>
              <a:rPr lang="en-US" dirty="0" smtClean="0"/>
              <a:t>Eligibility &amp; Funding</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12</a:t>
            </a:fld>
            <a:endParaRPr lang="en-US" dirty="0" smtClean="0"/>
          </a:p>
        </p:txBody>
      </p:sp>
    </p:spTree>
    <p:extLst>
      <p:ext uri="{BB962C8B-B14F-4D97-AF65-F5344CB8AC3E}">
        <p14:creationId xmlns:p14="http://schemas.microsoft.com/office/powerpoint/2010/main" val="1305502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 Game:</a:t>
            </a:r>
            <a:br>
              <a:rPr lang="en-US" dirty="0" smtClean="0"/>
            </a:br>
            <a:r>
              <a:rPr lang="en-US" dirty="0" smtClean="0"/>
              <a:t>Let Me Count the Ways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13</a:t>
            </a:fld>
            <a:endParaRPr lang="en-US" dirty="0" smtClean="0"/>
          </a:p>
        </p:txBody>
      </p:sp>
      <p:sp>
        <p:nvSpPr>
          <p:cNvPr id="6" name="Content Placeholder 5"/>
          <p:cNvSpPr>
            <a:spLocks noGrp="1"/>
          </p:cNvSpPr>
          <p:nvPr>
            <p:ph idx="1"/>
          </p:nvPr>
        </p:nvSpPr>
        <p:spPr>
          <a:xfrm>
            <a:off x="380999" y="1897039"/>
            <a:ext cx="8407893" cy="4229440"/>
          </a:xfrm>
        </p:spPr>
        <p:txBody>
          <a:bodyPr/>
          <a:lstStyle/>
          <a:p>
            <a:pPr marL="45720" indent="0" algn="ctr">
              <a:buNone/>
            </a:pPr>
            <a:r>
              <a:rPr lang="en-US" sz="3200" dirty="0" smtClean="0"/>
              <a:t>List as many different ways as you can that CE can be delivered . . . </a:t>
            </a:r>
          </a:p>
          <a:p>
            <a:pPr marL="45720" indent="0" algn="ctr">
              <a:buNone/>
            </a:pPr>
            <a:endParaRPr lang="en-US" sz="1600" dirty="0" smtClean="0"/>
          </a:p>
          <a:p>
            <a:pPr marL="45720" indent="0" algn="ctr">
              <a:buNone/>
            </a:pPr>
            <a:r>
              <a:rPr lang="en-US" sz="3200" dirty="0" smtClean="0"/>
              <a:t>Need a hint?</a:t>
            </a:r>
          </a:p>
          <a:p>
            <a:pPr algn="ctr"/>
            <a:endParaRPr lang="en-US" sz="1600" dirty="0"/>
          </a:p>
          <a:p>
            <a:pPr algn="ctr"/>
            <a:r>
              <a:rPr lang="en-US" dirty="0" smtClean="0"/>
              <a:t>Instructors?</a:t>
            </a:r>
          </a:p>
          <a:p>
            <a:pPr algn="ctr"/>
            <a:r>
              <a:rPr lang="en-US" dirty="0" smtClean="0"/>
              <a:t>Location?</a:t>
            </a:r>
          </a:p>
          <a:p>
            <a:pPr algn="ctr"/>
            <a:r>
              <a:rPr lang="en-US" dirty="0" smtClean="0"/>
              <a:t>Options for districts?</a:t>
            </a:r>
          </a:p>
          <a:p>
            <a:pPr algn="ctr"/>
            <a:r>
              <a:rPr lang="en-US" dirty="0" smtClean="0"/>
              <a:t>Type of courses?</a:t>
            </a:r>
            <a:endParaRPr lang="en-US" dirty="0"/>
          </a:p>
        </p:txBody>
      </p:sp>
    </p:spTree>
    <p:extLst>
      <p:ext uri="{BB962C8B-B14F-4D97-AF65-F5344CB8AC3E}">
        <p14:creationId xmlns:p14="http://schemas.microsoft.com/office/powerpoint/2010/main" val="32523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1000"/>
                                        <p:tgtEl>
                                          <p:spTgt spid="6">
                                            <p:txEl>
                                              <p:pRg st="5" end="5"/>
                                            </p:txEl>
                                          </p:spTgt>
                                        </p:tgtEl>
                                      </p:cBhvr>
                                    </p:animEffect>
                                    <p:anim calcmode="lin" valueType="num">
                                      <p:cBhvr>
                                        <p:cTn id="2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1000"/>
                                        <p:tgtEl>
                                          <p:spTgt spid="6">
                                            <p:txEl>
                                              <p:pRg st="6" end="6"/>
                                            </p:txEl>
                                          </p:spTgt>
                                        </p:tgtEl>
                                      </p:cBhvr>
                                    </p:animEffect>
                                    <p:anim calcmode="lin" valueType="num">
                                      <p:cBhvr>
                                        <p:cTn id="2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fade">
                                      <p:cBhvr>
                                        <p:cTn id="33" dur="1000"/>
                                        <p:tgtEl>
                                          <p:spTgt spid="6">
                                            <p:txEl>
                                              <p:pRg st="7" end="7"/>
                                            </p:txEl>
                                          </p:spTgt>
                                        </p:tgtEl>
                                      </p:cBhvr>
                                    </p:animEffect>
                                    <p:anim calcmode="lin" valueType="num">
                                      <p:cBhvr>
                                        <p:cTn id="3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2360428"/>
            <a:ext cx="4038600" cy="3766051"/>
          </a:xfrm>
        </p:spPr>
        <p:txBody>
          <a:bodyPr/>
          <a:lstStyle/>
          <a:p>
            <a:r>
              <a:rPr lang="en-US" b="0" dirty="0"/>
              <a:t>HS teachers as adjunct</a:t>
            </a:r>
          </a:p>
          <a:p>
            <a:r>
              <a:rPr lang="en-US" b="0" dirty="0"/>
              <a:t>On HS campus</a:t>
            </a:r>
          </a:p>
          <a:p>
            <a:r>
              <a:rPr lang="en-US" b="0" dirty="0" err="1"/>
              <a:t>gtPathways</a:t>
            </a:r>
            <a:endParaRPr lang="en-US" b="0" dirty="0"/>
          </a:p>
          <a:p>
            <a:r>
              <a:rPr lang="en-US" b="0" dirty="0"/>
              <a:t>Online</a:t>
            </a:r>
          </a:p>
          <a:p>
            <a:r>
              <a:rPr lang="en-US" b="0" dirty="0"/>
              <a:t>Partner w/1 </a:t>
            </a:r>
            <a:r>
              <a:rPr lang="en-US" b="0" dirty="0" smtClean="0"/>
              <a:t>IHE</a:t>
            </a:r>
          </a:p>
          <a:p>
            <a:r>
              <a:rPr lang="en-US" b="0" dirty="0" smtClean="0"/>
              <a:t>Remedial courses</a:t>
            </a:r>
            <a:endParaRPr lang="en-US" b="0" dirty="0"/>
          </a:p>
          <a:p>
            <a:endParaRPr lang="en-US" dirty="0"/>
          </a:p>
        </p:txBody>
      </p:sp>
      <p:sp>
        <p:nvSpPr>
          <p:cNvPr id="3" name="Content Placeholder 2"/>
          <p:cNvSpPr>
            <a:spLocks noGrp="1"/>
          </p:cNvSpPr>
          <p:nvPr>
            <p:ph sz="half" idx="2"/>
          </p:nvPr>
        </p:nvSpPr>
        <p:spPr>
          <a:xfrm>
            <a:off x="4723660" y="2360428"/>
            <a:ext cx="4038600" cy="3766051"/>
          </a:xfrm>
        </p:spPr>
        <p:txBody>
          <a:bodyPr/>
          <a:lstStyle/>
          <a:p>
            <a:r>
              <a:rPr lang="en-US" b="0" dirty="0"/>
              <a:t>Adjunct from IHE</a:t>
            </a:r>
          </a:p>
          <a:p>
            <a:r>
              <a:rPr lang="en-US" b="0" dirty="0"/>
              <a:t>On IHE campus</a:t>
            </a:r>
          </a:p>
          <a:p>
            <a:r>
              <a:rPr lang="en-US" b="0" dirty="0"/>
              <a:t>CTE</a:t>
            </a:r>
          </a:p>
          <a:p>
            <a:r>
              <a:rPr lang="en-US" b="0" dirty="0"/>
              <a:t>Distance learning</a:t>
            </a:r>
          </a:p>
          <a:p>
            <a:r>
              <a:rPr lang="en-US" b="0" dirty="0"/>
              <a:t>Partner w/multiple </a:t>
            </a:r>
            <a:r>
              <a:rPr lang="en-US" b="0" dirty="0" smtClean="0"/>
              <a:t>IHEs</a:t>
            </a:r>
          </a:p>
          <a:p>
            <a:r>
              <a:rPr lang="en-US" b="0" dirty="0" smtClean="0"/>
              <a:t>ASCENT – 5</a:t>
            </a:r>
            <a:r>
              <a:rPr lang="en-US" b="0" baseline="30000" dirty="0" smtClean="0"/>
              <a:t>th</a:t>
            </a:r>
            <a:r>
              <a:rPr lang="en-US" b="0" dirty="0" smtClean="0"/>
              <a:t> year CE</a:t>
            </a:r>
            <a:endParaRPr lang="en-US" b="0" dirty="0"/>
          </a:p>
          <a:p>
            <a:endParaRPr lang="en-US" dirty="0"/>
          </a:p>
        </p:txBody>
      </p:sp>
      <p:sp>
        <p:nvSpPr>
          <p:cNvPr id="4" name="Title 3"/>
          <p:cNvSpPr>
            <a:spLocks noGrp="1"/>
          </p:cNvSpPr>
          <p:nvPr>
            <p:ph type="title"/>
          </p:nvPr>
        </p:nvSpPr>
        <p:spPr/>
        <p:txBody>
          <a:bodyPr/>
          <a:lstStyle/>
          <a:p>
            <a:r>
              <a:rPr lang="en-US" dirty="0" smtClean="0"/>
              <a:t>Delivery Models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14</a:t>
            </a:fld>
            <a:endParaRPr lang="en-US" dirty="0" smtClean="0"/>
          </a:p>
        </p:txBody>
      </p:sp>
    </p:spTree>
    <p:extLst>
      <p:ext uri="{BB962C8B-B14F-4D97-AF65-F5344CB8AC3E}">
        <p14:creationId xmlns:p14="http://schemas.microsoft.com/office/powerpoint/2010/main" val="33036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1000" autoRev="1" fill="remove"/>
                                        <p:tgtEl>
                                          <p:spTgt spid="2">
                                            <p:txEl>
                                              <p:pRg st="2" end="2"/>
                                            </p:txEl>
                                          </p:spTgt>
                                        </p:tgtEl>
                                        <p:attrNameLst>
                                          <p:attrName>style.color</p:attrName>
                                        </p:attrNameLst>
                                      </p:cBhvr>
                                      <p:to>
                                        <a:schemeClr val="accent2"/>
                                      </p:to>
                                    </p:animClr>
                                    <p:animClr clrSpc="rgb" dir="cw">
                                      <p:cBhvr>
                                        <p:cTn id="7" dur="1000" autoRev="1" fill="remove"/>
                                        <p:tgtEl>
                                          <p:spTgt spid="2">
                                            <p:txEl>
                                              <p:pRg st="2" end="2"/>
                                            </p:txEl>
                                          </p:spTgt>
                                        </p:tgtEl>
                                        <p:attrNameLst>
                                          <p:attrName>fillcolor</p:attrName>
                                        </p:attrNameLst>
                                      </p:cBhvr>
                                      <p:to>
                                        <a:schemeClr val="accent2"/>
                                      </p:to>
                                    </p:animClr>
                                    <p:set>
                                      <p:cBhvr>
                                        <p:cTn id="8" dur="1000" autoRev="1" fill="remove"/>
                                        <p:tgtEl>
                                          <p:spTgt spid="2">
                                            <p:txEl>
                                              <p:pRg st="2" end="2"/>
                                            </p:txEl>
                                          </p:spTgt>
                                        </p:tgtEl>
                                        <p:attrNameLst>
                                          <p:attrName>fill.type</p:attrName>
                                        </p:attrNameLst>
                                      </p:cBhvr>
                                      <p:to>
                                        <p:strVal val="solid"/>
                                      </p:to>
                                    </p:set>
                                    <p:set>
                                      <p:cBhvr>
                                        <p:cTn id="9" dur="1000" autoRev="1" fill="remove"/>
                                        <p:tgtEl>
                                          <p:spTgt spid="2">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1000" autoRev="1" fill="remove"/>
                                        <p:tgtEl>
                                          <p:spTgt spid="3">
                                            <p:txEl>
                                              <p:pRg st="2" end="2"/>
                                            </p:txEl>
                                          </p:spTgt>
                                        </p:tgtEl>
                                        <p:attrNameLst>
                                          <p:attrName>style.color</p:attrName>
                                        </p:attrNameLst>
                                      </p:cBhvr>
                                      <p:to>
                                        <a:schemeClr val="accent2"/>
                                      </p:to>
                                    </p:animClr>
                                    <p:animClr clrSpc="rgb" dir="cw">
                                      <p:cBhvr>
                                        <p:cTn id="14" dur="1000" autoRev="1" fill="remove"/>
                                        <p:tgtEl>
                                          <p:spTgt spid="3">
                                            <p:txEl>
                                              <p:pRg st="2" end="2"/>
                                            </p:txEl>
                                          </p:spTgt>
                                        </p:tgtEl>
                                        <p:attrNameLst>
                                          <p:attrName>fillcolor</p:attrName>
                                        </p:attrNameLst>
                                      </p:cBhvr>
                                      <p:to>
                                        <a:schemeClr val="accent2"/>
                                      </p:to>
                                    </p:animClr>
                                    <p:set>
                                      <p:cBhvr>
                                        <p:cTn id="15" dur="1000" autoRev="1" fill="remove"/>
                                        <p:tgtEl>
                                          <p:spTgt spid="3">
                                            <p:txEl>
                                              <p:pRg st="2" end="2"/>
                                            </p:txEl>
                                          </p:spTgt>
                                        </p:tgtEl>
                                        <p:attrNameLst>
                                          <p:attrName>fill.type</p:attrName>
                                        </p:attrNameLst>
                                      </p:cBhvr>
                                      <p:to>
                                        <p:strVal val="solid"/>
                                      </p:to>
                                    </p:set>
                                    <p:set>
                                      <p:cBhvr>
                                        <p:cTn id="16" dur="1000" autoRev="1" fill="remove"/>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nodeType="clickEffect">
                                  <p:stCondLst>
                                    <p:cond delay="0"/>
                                  </p:stCondLst>
                                  <p:childTnLst>
                                    <p:animClr clrSpc="rgb" dir="cw">
                                      <p:cBhvr override="childStyle">
                                        <p:cTn id="20" dur="1000" autoRev="1" fill="remove"/>
                                        <p:tgtEl>
                                          <p:spTgt spid="2">
                                            <p:txEl>
                                              <p:pRg st="5" end="5"/>
                                            </p:txEl>
                                          </p:spTgt>
                                        </p:tgtEl>
                                        <p:attrNameLst>
                                          <p:attrName>style.color</p:attrName>
                                        </p:attrNameLst>
                                      </p:cBhvr>
                                      <p:to>
                                        <a:schemeClr val="accent2"/>
                                      </p:to>
                                    </p:animClr>
                                    <p:animClr clrSpc="rgb" dir="cw">
                                      <p:cBhvr>
                                        <p:cTn id="21" dur="1000" autoRev="1" fill="remove"/>
                                        <p:tgtEl>
                                          <p:spTgt spid="2">
                                            <p:txEl>
                                              <p:pRg st="5" end="5"/>
                                            </p:txEl>
                                          </p:spTgt>
                                        </p:tgtEl>
                                        <p:attrNameLst>
                                          <p:attrName>fillcolor</p:attrName>
                                        </p:attrNameLst>
                                      </p:cBhvr>
                                      <p:to>
                                        <a:schemeClr val="accent2"/>
                                      </p:to>
                                    </p:animClr>
                                    <p:set>
                                      <p:cBhvr>
                                        <p:cTn id="22" dur="1000" autoRev="1" fill="remove"/>
                                        <p:tgtEl>
                                          <p:spTgt spid="2">
                                            <p:txEl>
                                              <p:pRg st="5" end="5"/>
                                            </p:txEl>
                                          </p:spTgt>
                                        </p:tgtEl>
                                        <p:attrNameLst>
                                          <p:attrName>fill.type</p:attrName>
                                        </p:attrNameLst>
                                      </p:cBhvr>
                                      <p:to>
                                        <p:strVal val="solid"/>
                                      </p:to>
                                    </p:set>
                                    <p:set>
                                      <p:cBhvr>
                                        <p:cTn id="23" dur="1000" autoRev="1" fill="remove"/>
                                        <p:tgtEl>
                                          <p:spTgt spid="2">
                                            <p:txEl>
                                              <p:pRg st="5" end="5"/>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fill="remove" nodeType="clickEffect">
                                  <p:stCondLst>
                                    <p:cond delay="0"/>
                                  </p:stCondLst>
                                  <p:childTnLst>
                                    <p:animClr clrSpc="rgb" dir="cw">
                                      <p:cBhvr override="childStyle">
                                        <p:cTn id="27" dur="1000" autoRev="1" fill="remove"/>
                                        <p:tgtEl>
                                          <p:spTgt spid="3">
                                            <p:txEl>
                                              <p:pRg st="5" end="5"/>
                                            </p:txEl>
                                          </p:spTgt>
                                        </p:tgtEl>
                                        <p:attrNameLst>
                                          <p:attrName>style.color</p:attrName>
                                        </p:attrNameLst>
                                      </p:cBhvr>
                                      <p:to>
                                        <a:schemeClr val="accent2"/>
                                      </p:to>
                                    </p:animClr>
                                    <p:animClr clrSpc="rgb" dir="cw">
                                      <p:cBhvr>
                                        <p:cTn id="28" dur="1000" autoRev="1" fill="remove"/>
                                        <p:tgtEl>
                                          <p:spTgt spid="3">
                                            <p:txEl>
                                              <p:pRg st="5" end="5"/>
                                            </p:txEl>
                                          </p:spTgt>
                                        </p:tgtEl>
                                        <p:attrNameLst>
                                          <p:attrName>fillcolor</p:attrName>
                                        </p:attrNameLst>
                                      </p:cBhvr>
                                      <p:to>
                                        <a:schemeClr val="accent2"/>
                                      </p:to>
                                    </p:animClr>
                                    <p:set>
                                      <p:cBhvr>
                                        <p:cTn id="29" dur="1000" autoRev="1" fill="remove"/>
                                        <p:tgtEl>
                                          <p:spTgt spid="3">
                                            <p:txEl>
                                              <p:pRg st="5" end="5"/>
                                            </p:txEl>
                                          </p:spTgt>
                                        </p:tgtEl>
                                        <p:attrNameLst>
                                          <p:attrName>fill.type</p:attrName>
                                        </p:attrNameLst>
                                      </p:cBhvr>
                                      <p:to>
                                        <p:strVal val="solid"/>
                                      </p:to>
                                    </p:set>
                                    <p:set>
                                      <p:cBhvr>
                                        <p:cTn id="30" dur="100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303744"/>
            <a:ext cx="8341851" cy="1645920"/>
          </a:xfrm>
        </p:spPr>
        <p:txBody>
          <a:bodyPr/>
          <a:lstStyle/>
          <a:p>
            <a:r>
              <a:rPr lang="en-US" dirty="0" smtClean="0"/>
              <a:t>Remediation in </a:t>
            </a:r>
            <a:br>
              <a:rPr lang="en-US" dirty="0" smtClean="0"/>
            </a:br>
            <a:r>
              <a:rPr lang="en-US" dirty="0" smtClean="0"/>
              <a:t>Concurrent Enrollment</a:t>
            </a:r>
            <a:endParaRPr lang="en-US" dirty="0"/>
          </a:p>
        </p:txBody>
      </p:sp>
    </p:spTree>
    <p:extLst>
      <p:ext uri="{BB962C8B-B14F-4D97-AF65-F5344CB8AC3E}">
        <p14:creationId xmlns:p14="http://schemas.microsoft.com/office/powerpoint/2010/main" val="2016426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94615"/>
            <a:ext cx="8407893" cy="4031864"/>
          </a:xfrm>
        </p:spPr>
        <p:txBody>
          <a:bodyPr/>
          <a:lstStyle/>
          <a:p>
            <a:r>
              <a:rPr lang="en-US" dirty="0" smtClean="0"/>
              <a:t>Limited to:</a:t>
            </a:r>
          </a:p>
          <a:p>
            <a:pPr lvl="1"/>
            <a:r>
              <a:rPr lang="en-US" dirty="0"/>
              <a:t>Q</a:t>
            </a:r>
            <a:r>
              <a:rPr lang="en-US" dirty="0" smtClean="0"/>
              <a:t>ualified students in 12</a:t>
            </a:r>
            <a:r>
              <a:rPr lang="en-US" baseline="30000" dirty="0" smtClean="0"/>
              <a:t>th</a:t>
            </a:r>
            <a:r>
              <a:rPr lang="en-US" dirty="0" smtClean="0"/>
              <a:t> grade, or</a:t>
            </a:r>
          </a:p>
          <a:p>
            <a:pPr lvl="1"/>
            <a:r>
              <a:rPr lang="en-US" dirty="0"/>
              <a:t> </a:t>
            </a:r>
            <a:r>
              <a:rPr lang="en-US" dirty="0" smtClean="0"/>
              <a:t>Retained past 12</a:t>
            </a:r>
            <a:r>
              <a:rPr lang="en-US" baseline="30000" dirty="0" smtClean="0"/>
              <a:t>th</a:t>
            </a:r>
            <a:r>
              <a:rPr lang="en-US" dirty="0" smtClean="0"/>
              <a:t> grade for additional instruction</a:t>
            </a:r>
          </a:p>
          <a:p>
            <a:pPr lvl="2"/>
            <a:r>
              <a:rPr lang="en-US" i="1" dirty="0" smtClean="0"/>
              <a:t>Not those participating in ASCENT</a:t>
            </a:r>
          </a:p>
          <a:p>
            <a:pPr>
              <a:lnSpc>
                <a:spcPct val="150000"/>
              </a:lnSpc>
            </a:pPr>
            <a:r>
              <a:rPr lang="en-US" dirty="0" smtClean="0">
                <a:solidFill>
                  <a:srgbClr val="0070C0"/>
                </a:solidFill>
              </a:rPr>
              <a:t>Why only 12</a:t>
            </a:r>
            <a:r>
              <a:rPr lang="en-US" baseline="30000" dirty="0" smtClean="0">
                <a:solidFill>
                  <a:srgbClr val="0070C0"/>
                </a:solidFill>
              </a:rPr>
              <a:t>th</a:t>
            </a:r>
            <a:r>
              <a:rPr lang="en-US" dirty="0" smtClean="0">
                <a:solidFill>
                  <a:srgbClr val="0070C0"/>
                </a:solidFill>
              </a:rPr>
              <a:t> grade?</a:t>
            </a:r>
          </a:p>
          <a:p>
            <a:pPr>
              <a:lnSpc>
                <a:spcPct val="150000"/>
              </a:lnSpc>
            </a:pPr>
            <a:r>
              <a:rPr lang="en-US" dirty="0" smtClean="0"/>
              <a:t>Using the 12</a:t>
            </a:r>
            <a:r>
              <a:rPr lang="en-US" baseline="30000" dirty="0" smtClean="0"/>
              <a:t>th</a:t>
            </a:r>
            <a:r>
              <a:rPr lang="en-US" dirty="0" smtClean="0"/>
              <a:t> grade as a bridge year</a:t>
            </a:r>
          </a:p>
          <a:p>
            <a:pPr lvl="1"/>
            <a:r>
              <a:rPr lang="en-US" dirty="0" smtClean="0"/>
              <a:t>Prepare students to immediately enter college-level, credit-bearing courses</a:t>
            </a:r>
          </a:p>
          <a:p>
            <a:pPr lvl="1"/>
            <a:r>
              <a:rPr lang="en-US" dirty="0" smtClean="0"/>
              <a:t>9</a:t>
            </a:r>
            <a:r>
              <a:rPr lang="en-US" baseline="30000" dirty="0" smtClean="0"/>
              <a:t>th</a:t>
            </a:r>
            <a:r>
              <a:rPr lang="en-US" dirty="0" smtClean="0"/>
              <a:t>-11</a:t>
            </a:r>
            <a:r>
              <a:rPr lang="en-US" baseline="30000" dirty="0" smtClean="0"/>
              <a:t>th</a:t>
            </a:r>
            <a:r>
              <a:rPr lang="en-US" dirty="0" smtClean="0"/>
              <a:t> grade focus on high school courses to prepare</a:t>
            </a:r>
          </a:p>
        </p:txBody>
      </p:sp>
      <p:sp>
        <p:nvSpPr>
          <p:cNvPr id="3" name="Title 2"/>
          <p:cNvSpPr>
            <a:spLocks noGrp="1"/>
          </p:cNvSpPr>
          <p:nvPr>
            <p:ph type="title"/>
          </p:nvPr>
        </p:nvSpPr>
        <p:spPr/>
        <p:txBody>
          <a:bodyPr/>
          <a:lstStyle/>
          <a:p>
            <a:r>
              <a:rPr lang="en-US" dirty="0" smtClean="0"/>
              <a:t>CE Remediation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spTree>
    <p:extLst>
      <p:ext uri="{BB962C8B-B14F-4D97-AF65-F5344CB8AC3E}">
        <p14:creationId xmlns:p14="http://schemas.microsoft.com/office/powerpoint/2010/main" val="17227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p:cTn id="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2">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anim calcmode="lin" valueType="num">
                                      <p:cBhvr>
                                        <p:cTn id="2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83976"/>
            <a:ext cx="8407893" cy="3925539"/>
          </a:xfrm>
        </p:spPr>
        <p:txBody>
          <a:bodyPr/>
          <a:lstStyle/>
          <a:p>
            <a:pPr marL="45720" indent="0">
              <a:buNone/>
            </a:pPr>
            <a:r>
              <a:rPr lang="en-US" dirty="0" smtClean="0"/>
              <a:t>In 2012-13:</a:t>
            </a:r>
          </a:p>
          <a:p>
            <a:pPr marL="45720" indent="0">
              <a:buNone/>
            </a:pPr>
            <a:endParaRPr lang="en-US" sz="1600" dirty="0" smtClean="0"/>
          </a:p>
          <a:p>
            <a:r>
              <a:rPr lang="en-US" b="0" dirty="0" smtClean="0"/>
              <a:t>6% of Concurrent Enrollment students enrolled in remedial courses</a:t>
            </a:r>
          </a:p>
          <a:p>
            <a:endParaRPr lang="en-US" sz="1800" b="0" dirty="0" smtClean="0"/>
          </a:p>
          <a:p>
            <a:r>
              <a:rPr lang="en-US" b="0" dirty="0" smtClean="0"/>
              <a:t>48% increase in remedial CE enrollment from 2011-12</a:t>
            </a:r>
          </a:p>
          <a:p>
            <a:endParaRPr lang="en-US" sz="1800" b="0" dirty="0" smtClean="0"/>
          </a:p>
          <a:p>
            <a:r>
              <a:rPr lang="en-US" b="0" dirty="0" smtClean="0"/>
              <a:t>76% pass rate in remedial CE courses</a:t>
            </a:r>
          </a:p>
          <a:p>
            <a:pPr lvl="1"/>
            <a:r>
              <a:rPr lang="en-US" i="1" dirty="0" smtClean="0"/>
              <a:t>91% pass rate for CE courses overall</a:t>
            </a:r>
            <a:endParaRPr lang="en-US" b="0" i="1" dirty="0" smtClean="0"/>
          </a:p>
          <a:p>
            <a:pPr lvl="1"/>
            <a:endParaRPr lang="en-US" b="0" dirty="0"/>
          </a:p>
        </p:txBody>
      </p:sp>
      <p:sp>
        <p:nvSpPr>
          <p:cNvPr id="3" name="Title 2"/>
          <p:cNvSpPr>
            <a:spLocks noGrp="1"/>
          </p:cNvSpPr>
          <p:nvPr>
            <p:ph type="title"/>
          </p:nvPr>
        </p:nvSpPr>
        <p:spPr/>
        <p:txBody>
          <a:bodyPr/>
          <a:lstStyle/>
          <a:p>
            <a:r>
              <a:rPr lang="en-US" dirty="0" smtClean="0"/>
              <a:t>CE Remediation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spTree>
    <p:extLst>
      <p:ext uri="{BB962C8B-B14F-4D97-AF65-F5344CB8AC3E}">
        <p14:creationId xmlns:p14="http://schemas.microsoft.com/office/powerpoint/2010/main" val="3951964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5</a:t>
            </a:r>
            <a:r>
              <a:rPr lang="en-US" i="1" baseline="30000" dirty="0" smtClean="0"/>
              <a:t>th</a:t>
            </a:r>
            <a:r>
              <a:rPr lang="en-US" i="1" dirty="0" smtClean="0"/>
              <a:t> Year Program for CE</a:t>
            </a:r>
            <a:endParaRPr lang="en-US" i="1" dirty="0"/>
          </a:p>
        </p:txBody>
      </p:sp>
      <p:sp>
        <p:nvSpPr>
          <p:cNvPr id="3" name="Title 2"/>
          <p:cNvSpPr>
            <a:spLocks noGrp="1"/>
          </p:cNvSpPr>
          <p:nvPr>
            <p:ph type="title"/>
          </p:nvPr>
        </p:nvSpPr>
        <p:spPr/>
        <p:txBody>
          <a:bodyPr/>
          <a:lstStyle/>
          <a:p>
            <a:r>
              <a:rPr lang="en-US" dirty="0" smtClean="0"/>
              <a:t>ASCENT</a:t>
            </a:r>
            <a:endParaRPr lang="en-US" dirty="0"/>
          </a:p>
        </p:txBody>
      </p:sp>
    </p:spTree>
    <p:extLst>
      <p:ext uri="{BB962C8B-B14F-4D97-AF65-F5344CB8AC3E}">
        <p14:creationId xmlns:p14="http://schemas.microsoft.com/office/powerpoint/2010/main" val="738174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75999"/>
            <a:ext cx="8407893" cy="4407408"/>
          </a:xfrm>
        </p:spPr>
        <p:txBody>
          <a:bodyPr/>
          <a:lstStyle/>
          <a:p>
            <a:pPr marL="45720" indent="0" algn="ctr">
              <a:buNone/>
            </a:pPr>
            <a:r>
              <a:rPr lang="en-US" dirty="0" smtClean="0"/>
              <a:t>A</a:t>
            </a:r>
            <a:r>
              <a:rPr lang="en-US" b="0" dirty="0" smtClean="0"/>
              <a:t>ccelerating </a:t>
            </a:r>
            <a:r>
              <a:rPr lang="en-US" dirty="0"/>
              <a:t>S</a:t>
            </a:r>
            <a:r>
              <a:rPr lang="en-US" b="0" dirty="0"/>
              <a:t>tudents through </a:t>
            </a:r>
            <a:r>
              <a:rPr lang="en-US" dirty="0"/>
              <a:t>C</a:t>
            </a:r>
            <a:r>
              <a:rPr lang="en-US" b="0" dirty="0"/>
              <a:t>oncurrent </a:t>
            </a:r>
            <a:r>
              <a:rPr lang="en-US" dirty="0" err="1"/>
              <a:t>E</a:t>
            </a:r>
            <a:r>
              <a:rPr lang="en-US" b="0" dirty="0" err="1"/>
              <a:t>nrollme</a:t>
            </a:r>
            <a:r>
              <a:rPr lang="en-US" dirty="0" err="1"/>
              <a:t>NT</a:t>
            </a:r>
            <a:endParaRPr lang="en-US" dirty="0"/>
          </a:p>
          <a:p>
            <a:pPr>
              <a:spcBef>
                <a:spcPts val="1200"/>
              </a:spcBef>
            </a:pPr>
            <a:r>
              <a:rPr lang="en-US" b="0" dirty="0"/>
              <a:t>Student participates in CE the year after 12</a:t>
            </a:r>
            <a:r>
              <a:rPr lang="en-US" b="0" baseline="30000" dirty="0"/>
              <a:t>th</a:t>
            </a:r>
            <a:r>
              <a:rPr lang="en-US" b="0" dirty="0"/>
              <a:t> grade</a:t>
            </a:r>
          </a:p>
          <a:p>
            <a:pPr>
              <a:spcBef>
                <a:spcPts val="1200"/>
              </a:spcBef>
            </a:pPr>
            <a:r>
              <a:rPr lang="en-US" b="0" dirty="0"/>
              <a:t>Objectives:</a:t>
            </a:r>
          </a:p>
          <a:p>
            <a:pPr lvl="1">
              <a:spcBef>
                <a:spcPts val="1200"/>
              </a:spcBef>
            </a:pPr>
            <a:r>
              <a:rPr lang="en-US" sz="2000" dirty="0"/>
              <a:t>         % of students participating in postsecondary education, especially low-income and traditionally underserved populations</a:t>
            </a:r>
          </a:p>
          <a:p>
            <a:pPr lvl="1">
              <a:spcBef>
                <a:spcPts val="1200"/>
              </a:spcBef>
            </a:pPr>
            <a:r>
              <a:rPr lang="en-US" sz="2000" dirty="0"/>
              <a:t>          # of students who don’t complete high school</a:t>
            </a:r>
          </a:p>
          <a:p>
            <a:pPr lvl="1">
              <a:spcBef>
                <a:spcPts val="1200"/>
              </a:spcBef>
            </a:pPr>
            <a:r>
              <a:rPr lang="en-US" sz="2000" dirty="0"/>
              <a:t>          time required for a student to </a:t>
            </a:r>
            <a:r>
              <a:rPr lang="en-US" sz="2000" dirty="0" smtClean="0"/>
              <a:t>complete </a:t>
            </a:r>
            <a:r>
              <a:rPr lang="en-US" sz="2000" dirty="0"/>
              <a:t>a degree/certificate</a:t>
            </a:r>
          </a:p>
          <a:p>
            <a:pPr lvl="1">
              <a:spcBef>
                <a:spcPts val="1200"/>
              </a:spcBef>
            </a:pPr>
            <a:r>
              <a:rPr lang="en-US" sz="2000" dirty="0"/>
              <a:t>          # of educational pathways available to students</a:t>
            </a:r>
          </a:p>
          <a:p>
            <a:pPr marL="45720" indent="0">
              <a:spcBef>
                <a:spcPts val="1200"/>
              </a:spcBef>
              <a:buNone/>
            </a:pPr>
            <a:r>
              <a:rPr lang="en-US" sz="2800" dirty="0"/>
              <a:t>			</a:t>
            </a:r>
            <a:r>
              <a:rPr lang="en-US" sz="1600" b="0" dirty="0"/>
              <a:t>Source: 22-35-108, C.R.S</a:t>
            </a:r>
            <a:r>
              <a:rPr lang="en-US" sz="1600" dirty="0"/>
              <a:t>.</a:t>
            </a:r>
          </a:p>
          <a:p>
            <a:endParaRPr lang="en-US" dirty="0"/>
          </a:p>
        </p:txBody>
      </p:sp>
      <p:sp>
        <p:nvSpPr>
          <p:cNvPr id="3" name="Title 2"/>
          <p:cNvSpPr>
            <a:spLocks noGrp="1"/>
          </p:cNvSpPr>
          <p:nvPr>
            <p:ph type="title"/>
          </p:nvPr>
        </p:nvSpPr>
        <p:spPr/>
        <p:txBody>
          <a:bodyPr/>
          <a:lstStyle/>
          <a:p>
            <a:r>
              <a:rPr lang="en-US" dirty="0" smtClean="0"/>
              <a:t>What is ASCENT?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19</a:t>
            </a:fld>
            <a:endParaRPr lang="en-US" dirty="0" smtClean="0"/>
          </a:p>
        </p:txBody>
      </p:sp>
      <p:sp>
        <p:nvSpPr>
          <p:cNvPr id="5" name="Up Arrow 4"/>
          <p:cNvSpPr/>
          <p:nvPr/>
        </p:nvSpPr>
        <p:spPr>
          <a:xfrm>
            <a:off x="1021249" y="3421050"/>
            <a:ext cx="462844" cy="3725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1048682" y="5136439"/>
            <a:ext cx="462844" cy="3725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048682" y="4195651"/>
            <a:ext cx="468490" cy="372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054849" y="4663616"/>
            <a:ext cx="468490" cy="372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6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144249"/>
            <a:ext cx="8341851" cy="1645920"/>
          </a:xfrm>
        </p:spPr>
        <p:txBody>
          <a:bodyPr/>
          <a:lstStyle/>
          <a:p>
            <a:r>
              <a:rPr lang="en-US" dirty="0" smtClean="0"/>
              <a:t>Colorado Landscape</a:t>
            </a:r>
            <a:endParaRPr lang="en-US" dirty="0"/>
          </a:p>
        </p:txBody>
      </p:sp>
    </p:spTree>
    <p:extLst>
      <p:ext uri="{BB962C8B-B14F-4D97-AF65-F5344CB8AC3E}">
        <p14:creationId xmlns:p14="http://schemas.microsoft.com/office/powerpoint/2010/main" val="3221779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lgn="ctr">
              <a:buNone/>
            </a:pPr>
            <a:r>
              <a:rPr lang="en-US" dirty="0"/>
              <a:t>ASCENT</a:t>
            </a:r>
          </a:p>
          <a:p>
            <a:pPr>
              <a:lnSpc>
                <a:spcPct val="150000"/>
              </a:lnSpc>
            </a:pPr>
            <a:r>
              <a:rPr lang="en-US" b="0" dirty="0"/>
              <a:t>5</a:t>
            </a:r>
            <a:r>
              <a:rPr lang="en-US" b="0" baseline="30000" dirty="0"/>
              <a:t>th</a:t>
            </a:r>
            <a:r>
              <a:rPr lang="en-US" b="0" dirty="0"/>
              <a:t> year</a:t>
            </a:r>
          </a:p>
          <a:p>
            <a:pPr>
              <a:lnSpc>
                <a:spcPct val="150000"/>
              </a:lnSpc>
            </a:pPr>
            <a:r>
              <a:rPr lang="en-US" b="0" dirty="0"/>
              <a:t>12 </a:t>
            </a:r>
            <a:r>
              <a:rPr lang="en-US" b="0" dirty="0" smtClean="0"/>
              <a:t>postsecondary credit </a:t>
            </a:r>
            <a:r>
              <a:rPr lang="en-US" b="0" dirty="0"/>
              <a:t>hours</a:t>
            </a:r>
          </a:p>
          <a:p>
            <a:pPr>
              <a:lnSpc>
                <a:spcPct val="150000"/>
              </a:lnSpc>
            </a:pPr>
            <a:r>
              <a:rPr lang="en-US" b="0" dirty="0"/>
              <a:t>Not in need of basic skills (remedial)</a:t>
            </a:r>
          </a:p>
          <a:p>
            <a:pPr>
              <a:lnSpc>
                <a:spcPct val="150000"/>
              </a:lnSpc>
            </a:pPr>
            <a:r>
              <a:rPr lang="en-US" b="0" dirty="0"/>
              <a:t>Admitted into degree or certificate program </a:t>
            </a:r>
          </a:p>
          <a:p>
            <a:pPr>
              <a:lnSpc>
                <a:spcPct val="150000"/>
              </a:lnSpc>
            </a:pPr>
            <a:r>
              <a:rPr lang="en-US" b="0" dirty="0"/>
              <a:t>Not participated in ASCENT in previous year(s) </a:t>
            </a:r>
          </a:p>
          <a:p>
            <a:endParaRPr lang="en-US" dirty="0"/>
          </a:p>
        </p:txBody>
      </p:sp>
      <p:sp>
        <p:nvSpPr>
          <p:cNvPr id="3" name="Title 2"/>
          <p:cNvSpPr>
            <a:spLocks noGrp="1"/>
          </p:cNvSpPr>
          <p:nvPr>
            <p:ph type="title"/>
          </p:nvPr>
        </p:nvSpPr>
        <p:spPr/>
        <p:txBody>
          <a:bodyPr/>
          <a:lstStyle/>
          <a:p>
            <a:r>
              <a:rPr lang="en-US" dirty="0" smtClean="0"/>
              <a:t>ASCENT Eligibility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27725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40140" y="1286540"/>
            <a:ext cx="1910820" cy="3761964"/>
          </a:xfrm>
        </p:spPr>
        <p:txBody>
          <a:bodyPr/>
          <a:lstStyle/>
          <a:p>
            <a:r>
              <a:rPr lang="en-US" sz="2400" dirty="0" smtClean="0"/>
              <a:t>ASCENT has had a 294% increase in student participation statewide</a:t>
            </a:r>
          </a:p>
          <a:p>
            <a:endParaRPr lang="en-US" sz="2400" dirty="0"/>
          </a:p>
          <a:p>
            <a:endParaRPr lang="en-US" sz="2400" dirty="0" smtClean="0"/>
          </a:p>
          <a:p>
            <a:endParaRPr lang="en-US" sz="2400" dirty="0"/>
          </a:p>
          <a:p>
            <a:endParaRPr lang="en-US" sz="2000" dirty="0" smtClean="0"/>
          </a:p>
          <a:p>
            <a:endParaRPr lang="en-US" sz="2000" dirty="0"/>
          </a:p>
          <a:p>
            <a:r>
              <a:rPr lang="en-US" sz="1600" i="1" dirty="0" smtClean="0"/>
              <a:t>*estimate until fall enrollment</a:t>
            </a:r>
            <a:endParaRPr lang="en-US" sz="1600" i="1" dirty="0"/>
          </a:p>
        </p:txBody>
      </p:sp>
      <p:sp>
        <p:nvSpPr>
          <p:cNvPr id="5" name="Footer Placeholder 4"/>
          <p:cNvSpPr>
            <a:spLocks noGrp="1"/>
          </p:cNvSpPr>
          <p:nvPr>
            <p:ph type="ftr" sz="quarter" idx="3"/>
          </p:nvPr>
        </p:nvSpPr>
        <p:spPr/>
        <p:txBody>
          <a:bodyPr/>
          <a:lstStyle/>
          <a:p>
            <a:fld id="{757A2F4E-5D54-B04B-91BD-7E78EE1FE9FD}" type="slidenum">
              <a:rPr lang="en-US" smtClean="0"/>
              <a:pPr/>
              <a:t>21</a:t>
            </a:fld>
            <a:endParaRPr lang="en-US" dirty="0" smtClean="0"/>
          </a:p>
        </p:txBody>
      </p:sp>
      <p:sp>
        <p:nvSpPr>
          <p:cNvPr id="6" name="Text Placeholder 5"/>
          <p:cNvSpPr>
            <a:spLocks noGrp="1"/>
          </p:cNvSpPr>
          <p:nvPr>
            <p:ph type="body" idx="10"/>
          </p:nvPr>
        </p:nvSpPr>
        <p:spPr/>
        <p:txBody>
          <a:bodyPr/>
          <a:lstStyle/>
          <a:p>
            <a:r>
              <a:rPr lang="en-US" dirty="0" smtClean="0"/>
              <a:t>ASCENT Growth</a:t>
            </a:r>
            <a:endParaRPr lang="en-US"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627666069"/>
              </p:ext>
            </p:extLst>
          </p:nvPr>
        </p:nvGraphicFramePr>
        <p:xfrm>
          <a:off x="381000" y="1189038"/>
          <a:ext cx="6096000"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538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Challenges &amp; Lessons Learned</a:t>
            </a:r>
            <a:endParaRPr lang="en-US" dirty="0"/>
          </a:p>
        </p:txBody>
      </p:sp>
    </p:spTree>
    <p:extLst>
      <p:ext uri="{BB962C8B-B14F-4D97-AF65-F5344CB8AC3E}">
        <p14:creationId xmlns:p14="http://schemas.microsoft.com/office/powerpoint/2010/main" val="1616729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Challenges &amp; Lessons Learned</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23</a:t>
            </a:fld>
            <a:endParaRPr lang="en-US" dirty="0" smtClean="0"/>
          </a:p>
        </p:txBody>
      </p:sp>
      <p:sp>
        <p:nvSpPr>
          <p:cNvPr id="7" name="Content Placeholder 1"/>
          <p:cNvSpPr txBox="1">
            <a:spLocks/>
          </p:cNvSpPr>
          <p:nvPr/>
        </p:nvSpPr>
        <p:spPr>
          <a:xfrm>
            <a:off x="481481" y="1544117"/>
            <a:ext cx="8458200" cy="4148137"/>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14350" indent="-514350">
              <a:spcAft>
                <a:spcPts val="1200"/>
              </a:spcAft>
              <a:buFont typeface="Wingdings" panose="05000000000000000000" pitchFamily="2" charset="2"/>
              <a:buChar char="§"/>
              <a:defRPr/>
            </a:pPr>
            <a:endParaRPr lang="en-US" spc="0" dirty="0"/>
          </a:p>
        </p:txBody>
      </p:sp>
      <p:sp>
        <p:nvSpPr>
          <p:cNvPr id="8" name="Content Placeholder 1"/>
          <p:cNvSpPr txBox="1">
            <a:spLocks/>
          </p:cNvSpPr>
          <p:nvPr/>
        </p:nvSpPr>
        <p:spPr>
          <a:xfrm>
            <a:off x="481481" y="1593450"/>
            <a:ext cx="8458200" cy="4148137"/>
          </a:xfrm>
          <a:prstGeom prst="rect">
            <a:avLst/>
          </a:prstGeom>
        </p:spPr>
        <p:txBody>
          <a:bodyPr vert="horz" lIns="91440" tIns="45720" rIns="91440" bIns="45720" rtlCol="0">
            <a:noAutofit/>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514350" indent="-514350">
              <a:spcAft>
                <a:spcPts val="600"/>
              </a:spcAft>
              <a:buFont typeface="Wingdings" panose="05000000000000000000" pitchFamily="2" charset="2"/>
              <a:buChar char="§"/>
              <a:defRPr/>
            </a:pPr>
            <a:r>
              <a:rPr lang="en-US" b="0" spc="0" dirty="0" smtClean="0">
                <a:solidFill>
                  <a:schemeClr val="tx1">
                    <a:lumMod val="50000"/>
                  </a:schemeClr>
                </a:solidFill>
              </a:rPr>
              <a:t>Funding model—pros and cons</a:t>
            </a:r>
          </a:p>
          <a:p>
            <a:pPr marL="514350" indent="-514350">
              <a:spcAft>
                <a:spcPts val="600"/>
              </a:spcAft>
              <a:buFont typeface="Wingdings" panose="05000000000000000000" pitchFamily="2" charset="2"/>
              <a:buChar char="§"/>
              <a:defRPr/>
            </a:pPr>
            <a:r>
              <a:rPr lang="en-US" b="0" spc="0" dirty="0" smtClean="0">
                <a:solidFill>
                  <a:schemeClr val="tx1">
                    <a:lumMod val="50000"/>
                  </a:schemeClr>
                </a:solidFill>
              </a:rPr>
              <a:t>Messaging</a:t>
            </a:r>
            <a:endParaRPr lang="en-US" b="0" spc="0" dirty="0">
              <a:solidFill>
                <a:schemeClr val="tx1">
                  <a:lumMod val="50000"/>
                </a:schemeClr>
              </a:solidFill>
            </a:endParaRPr>
          </a:p>
          <a:p>
            <a:pPr marL="514350" indent="-514350">
              <a:spcAft>
                <a:spcPts val="600"/>
              </a:spcAft>
              <a:buFont typeface="Wingdings" panose="05000000000000000000" pitchFamily="2" charset="2"/>
              <a:buChar char="§"/>
              <a:defRPr/>
            </a:pPr>
            <a:r>
              <a:rPr lang="en-US" b="0" spc="0" dirty="0" smtClean="0">
                <a:solidFill>
                  <a:schemeClr val="tx1">
                    <a:lumMod val="50000"/>
                  </a:schemeClr>
                </a:solidFill>
              </a:rPr>
              <a:t>Teacher credentialing</a:t>
            </a:r>
          </a:p>
          <a:p>
            <a:pPr marL="514350" indent="-514350">
              <a:spcAft>
                <a:spcPts val="600"/>
              </a:spcAft>
              <a:buFont typeface="Wingdings" panose="05000000000000000000" pitchFamily="2" charset="2"/>
              <a:buChar char="§"/>
              <a:defRPr/>
            </a:pPr>
            <a:r>
              <a:rPr lang="en-US" b="0" spc="0" dirty="0" smtClean="0">
                <a:solidFill>
                  <a:schemeClr val="tx1">
                    <a:lumMod val="50000"/>
                  </a:schemeClr>
                </a:solidFill>
              </a:rPr>
              <a:t>Partnerships</a:t>
            </a:r>
          </a:p>
          <a:p>
            <a:pPr marL="514350" indent="-514350">
              <a:spcAft>
                <a:spcPts val="600"/>
              </a:spcAft>
              <a:buFont typeface="Wingdings" panose="05000000000000000000" pitchFamily="2" charset="2"/>
              <a:buChar char="§"/>
              <a:defRPr/>
            </a:pPr>
            <a:r>
              <a:rPr lang="en-US" b="0" spc="0" smtClean="0">
                <a:solidFill>
                  <a:schemeClr val="tx1">
                    <a:lumMod val="50000"/>
                  </a:schemeClr>
                </a:solidFill>
              </a:rPr>
              <a:t>ICAP—concurrent </a:t>
            </a:r>
            <a:r>
              <a:rPr lang="en-US" b="0" spc="0" dirty="0" smtClean="0">
                <a:solidFill>
                  <a:schemeClr val="tx1">
                    <a:lumMod val="50000"/>
                  </a:schemeClr>
                </a:solidFill>
              </a:rPr>
              <a:t>enrollment courses aligned with students’ pathways</a:t>
            </a:r>
          </a:p>
          <a:p>
            <a:pPr marL="514350" indent="-514350">
              <a:spcAft>
                <a:spcPts val="600"/>
              </a:spcAft>
              <a:buFont typeface="Wingdings" panose="05000000000000000000" pitchFamily="2" charset="2"/>
              <a:buChar char="§"/>
              <a:defRPr/>
            </a:pPr>
            <a:r>
              <a:rPr lang="en-US" b="0" spc="0" dirty="0" smtClean="0">
                <a:solidFill>
                  <a:schemeClr val="tx1">
                    <a:lumMod val="50000"/>
                  </a:schemeClr>
                </a:solidFill>
              </a:rPr>
              <a:t>ASCENT—retention and accountability</a:t>
            </a:r>
          </a:p>
        </p:txBody>
      </p:sp>
    </p:spTree>
    <p:extLst>
      <p:ext uri="{BB962C8B-B14F-4D97-AF65-F5344CB8AC3E}">
        <p14:creationId xmlns:p14="http://schemas.microsoft.com/office/powerpoint/2010/main" val="3964220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antomarco.com/photos/colorado-landscape-photogra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 y="729216"/>
            <a:ext cx="9144000" cy="4686300"/>
          </a:xfrm>
          <a:prstGeom prst="rect">
            <a:avLst/>
          </a:prstGeom>
          <a:noFill/>
          <a:effectLst>
            <a:glow rad="127000">
              <a:schemeClr val="accent1">
                <a:alpha val="0"/>
              </a:schemeClr>
            </a:glow>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fld id="{757A2F4E-5D54-B04B-91BD-7E78EE1FE9FD}" type="slidenum">
              <a:rPr lang="en-US" smtClean="0"/>
              <a:pPr/>
              <a:t>24</a:t>
            </a:fld>
            <a:endParaRPr lang="en-US" dirty="0" smtClean="0"/>
          </a:p>
        </p:txBody>
      </p:sp>
      <p:sp>
        <p:nvSpPr>
          <p:cNvPr id="5" name="Title 2"/>
          <p:cNvSpPr txBox="1">
            <a:spLocks/>
          </p:cNvSpPr>
          <p:nvPr/>
        </p:nvSpPr>
        <p:spPr>
          <a:xfrm>
            <a:off x="518038" y="1332540"/>
            <a:ext cx="8341851" cy="1027885"/>
          </a:xfrm>
          <a:prstGeom prst="rect">
            <a:avLst/>
          </a:prstGeom>
        </p:spPr>
        <p:txBody>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4400" dirty="0" smtClean="0"/>
              <a:t>Questions?</a:t>
            </a:r>
            <a:endParaRPr lang="en-US" sz="4400" dirty="0"/>
          </a:p>
        </p:txBody>
      </p:sp>
      <p:sp>
        <p:nvSpPr>
          <p:cNvPr id="6" name="Title 2"/>
          <p:cNvSpPr txBox="1">
            <a:spLocks/>
          </p:cNvSpPr>
          <p:nvPr/>
        </p:nvSpPr>
        <p:spPr>
          <a:xfrm>
            <a:off x="380998" y="6102875"/>
            <a:ext cx="8341851" cy="1027885"/>
          </a:xfrm>
          <a:prstGeom prst="rect">
            <a:avLst/>
          </a:prstGeom>
        </p:spPr>
        <p:txBody>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r>
              <a:rPr lang="en-US" sz="1600" b="1" i="1" dirty="0" smtClean="0">
                <a:solidFill>
                  <a:schemeClr val="tx1"/>
                </a:solidFill>
                <a:hlinkClick r:id="rId4"/>
              </a:rPr>
              <a:t>CE Legislative Report, 2012-13</a:t>
            </a:r>
            <a:endParaRPr lang="en-US" sz="1600" b="1" i="1" dirty="0">
              <a:solidFill>
                <a:schemeClr val="tx1"/>
              </a:solidFill>
            </a:endParaRPr>
          </a:p>
        </p:txBody>
      </p:sp>
    </p:spTree>
    <p:extLst>
      <p:ext uri="{BB962C8B-B14F-4D97-AF65-F5344CB8AC3E}">
        <p14:creationId xmlns:p14="http://schemas.microsoft.com/office/powerpoint/2010/main" val="331933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CE Annual Legislative Report</a:t>
            </a:r>
          </a:p>
          <a:p>
            <a:r>
              <a:rPr lang="en-US" dirty="0" smtClean="0"/>
              <a:t>2012-13 School Year</a:t>
            </a:r>
            <a:endParaRPr lang="en-US" dirty="0"/>
          </a:p>
        </p:txBody>
      </p:sp>
      <p:sp>
        <p:nvSpPr>
          <p:cNvPr id="3" name="Title 2"/>
          <p:cNvSpPr>
            <a:spLocks noGrp="1"/>
          </p:cNvSpPr>
          <p:nvPr>
            <p:ph type="title"/>
          </p:nvPr>
        </p:nvSpPr>
        <p:spPr/>
        <p:txBody>
          <a:bodyPr/>
          <a:lstStyle/>
          <a:p>
            <a:r>
              <a:rPr lang="en-US" dirty="0" smtClean="0"/>
              <a:t>Concurrent Enrollment Participation &amp; Outcomes</a:t>
            </a:r>
            <a:endParaRPr lang="en-US" dirty="0"/>
          </a:p>
        </p:txBody>
      </p:sp>
    </p:spTree>
    <p:extLst>
      <p:ext uri="{BB962C8B-B14F-4D97-AF65-F5344CB8AC3E}">
        <p14:creationId xmlns:p14="http://schemas.microsoft.com/office/powerpoint/2010/main" val="2624745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37832" y="1613757"/>
            <a:ext cx="1913456" cy="1033590"/>
          </a:xfrm>
        </p:spPr>
        <p:txBody>
          <a:bodyPr/>
          <a:lstStyle/>
          <a:p>
            <a:r>
              <a:rPr lang="en-US" dirty="0"/>
              <a:t>30% growth between 2011-12 &amp; 2012-13</a:t>
            </a:r>
            <a:br>
              <a:rPr lang="en-US" dirty="0"/>
            </a:b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26</a:t>
            </a:fld>
            <a:endParaRPr lang="en-US" dirty="0" smtClean="0"/>
          </a:p>
        </p:txBody>
      </p:sp>
      <p:sp>
        <p:nvSpPr>
          <p:cNvPr id="9" name="Text Placeholder 8"/>
          <p:cNvSpPr>
            <a:spLocks noGrp="1"/>
          </p:cNvSpPr>
          <p:nvPr>
            <p:ph type="body" idx="10"/>
          </p:nvPr>
        </p:nvSpPr>
        <p:spPr/>
        <p:txBody>
          <a:bodyPr/>
          <a:lstStyle/>
          <a:p>
            <a:r>
              <a:rPr lang="en-US" dirty="0" smtClean="0"/>
              <a:t>CE Student Participation</a:t>
            </a:r>
            <a:endParaRPr lang="en-US" dirty="0"/>
          </a:p>
        </p:txBody>
      </p:sp>
      <p:graphicFrame>
        <p:nvGraphicFramePr>
          <p:cNvPr id="10" name="Content Placeholder 7"/>
          <p:cNvGraphicFramePr>
            <a:graphicFrameLocks noGrp="1"/>
          </p:cNvGraphicFramePr>
          <p:nvPr>
            <p:ph idx="1"/>
            <p:extLst>
              <p:ext uri="{D42A27DB-BD31-4B8C-83A1-F6EECF244321}">
                <p14:modId xmlns:p14="http://schemas.microsoft.com/office/powerpoint/2010/main" val="4165541929"/>
              </p:ext>
            </p:extLst>
          </p:nvPr>
        </p:nvGraphicFramePr>
        <p:xfrm>
          <a:off x="242777" y="1346753"/>
          <a:ext cx="6096000" cy="496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9093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27</a:t>
            </a:fld>
            <a:endParaRPr lang="en-US" dirty="0" smtClean="0"/>
          </a:p>
        </p:txBody>
      </p:sp>
      <p:sp>
        <p:nvSpPr>
          <p:cNvPr id="4" name="Text Placeholder 3"/>
          <p:cNvSpPr>
            <a:spLocks noGrp="1"/>
          </p:cNvSpPr>
          <p:nvPr>
            <p:ph type="body" sz="half" idx="2"/>
          </p:nvPr>
        </p:nvSpPr>
        <p:spPr>
          <a:xfrm>
            <a:off x="170121" y="2232152"/>
            <a:ext cx="1573619" cy="2816352"/>
          </a:xfrm>
        </p:spPr>
        <p:txBody>
          <a:bodyPr/>
          <a:lstStyle/>
          <a:p>
            <a:r>
              <a:rPr lang="en-US" b="1" dirty="0" smtClean="0"/>
              <a:t>92% of districts </a:t>
            </a:r>
          </a:p>
          <a:p>
            <a:r>
              <a:rPr lang="en-US" b="1" dirty="0" smtClean="0"/>
              <a:t>and </a:t>
            </a:r>
          </a:p>
          <a:p>
            <a:r>
              <a:rPr lang="en-US" b="1" dirty="0" smtClean="0"/>
              <a:t>75% of high schools participating in CE</a:t>
            </a:r>
            <a:endParaRPr lang="en-US" b="1" dirty="0"/>
          </a:p>
        </p:txBody>
      </p:sp>
      <p:sp>
        <p:nvSpPr>
          <p:cNvPr id="5" name="Title 4"/>
          <p:cNvSpPr>
            <a:spLocks noGrp="1"/>
          </p:cNvSpPr>
          <p:nvPr>
            <p:ph type="title"/>
          </p:nvPr>
        </p:nvSpPr>
        <p:spPr/>
        <p:txBody>
          <a:bodyPr/>
          <a:lstStyle/>
          <a:p>
            <a:r>
              <a:rPr lang="en-US" dirty="0" smtClean="0"/>
              <a:t>District Participation</a:t>
            </a:r>
            <a:endParaRPr lang="en-US" dirty="0"/>
          </a:p>
        </p:txBody>
      </p:sp>
      <p:sp>
        <p:nvSpPr>
          <p:cNvPr id="7" name="Picture Placeholder 6"/>
          <p:cNvSpPr>
            <a:spLocks noGrp="1"/>
          </p:cNvSpPr>
          <p:nvPr>
            <p:ph type="pic" idx="1"/>
          </p:nvPr>
        </p:nvSpPr>
        <p:spPr/>
      </p:sp>
      <p:pic>
        <p:nvPicPr>
          <p:cNvPr id="8"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13286" y="741816"/>
            <a:ext cx="6662644" cy="5201784"/>
          </a:xfrm>
          <a:prstGeom prst="rect">
            <a:avLst/>
          </a:prstGeom>
        </p:spPr>
      </p:pic>
    </p:spTree>
    <p:extLst>
      <p:ext uri="{BB962C8B-B14F-4D97-AF65-F5344CB8AC3E}">
        <p14:creationId xmlns:p14="http://schemas.microsoft.com/office/powerpoint/2010/main" val="2373243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Participation by Race/Ethnicity</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28</a:t>
            </a:fld>
            <a:endParaRPr lang="en-US" dirty="0" smtClean="0"/>
          </a:p>
        </p:txBody>
      </p:sp>
      <p:graphicFrame>
        <p:nvGraphicFramePr>
          <p:cNvPr id="6" name="Picture Placeholder 5"/>
          <p:cNvGraphicFramePr>
            <a:graphicFrameLocks noGrp="1"/>
          </p:cNvGraphicFramePr>
          <p:nvPr>
            <p:ph type="pic" idx="4294967295"/>
            <p:extLst>
              <p:ext uri="{D42A27DB-BD31-4B8C-83A1-F6EECF244321}">
                <p14:modId xmlns:p14="http://schemas.microsoft.com/office/powerpoint/2010/main" val="3649914169"/>
              </p:ext>
            </p:extLst>
          </p:nvPr>
        </p:nvGraphicFramePr>
        <p:xfrm>
          <a:off x="116958" y="1371600"/>
          <a:ext cx="8856921" cy="4728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008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CTE Concurrent Enrollment Participation</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29</a:t>
            </a:fld>
            <a:endParaRPr lang="en-US" dirty="0" smtClean="0"/>
          </a:p>
        </p:txBody>
      </p:sp>
      <p:sp>
        <p:nvSpPr>
          <p:cNvPr id="6" name="Text Placeholder 5"/>
          <p:cNvSpPr>
            <a:spLocks noGrp="1"/>
          </p:cNvSpPr>
          <p:nvPr>
            <p:ph type="body" idx="10"/>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13883076"/>
              </p:ext>
            </p:extLst>
          </p:nvPr>
        </p:nvGraphicFramePr>
        <p:xfrm>
          <a:off x="829340" y="558977"/>
          <a:ext cx="5647659" cy="6050243"/>
        </p:xfrm>
        <a:graphic>
          <a:graphicData uri="http://schemas.openxmlformats.org/drawingml/2006/table">
            <a:tbl>
              <a:tblPr firstRow="1" firstCol="1" bandRow="1">
                <a:tableStyleId>{16D9F66E-5EB9-4882-86FB-DCBF35E3C3E4}</a:tableStyleId>
              </a:tblPr>
              <a:tblGrid>
                <a:gridCol w="4546997"/>
                <a:gridCol w="1100662"/>
              </a:tblGrid>
              <a:tr h="868643">
                <a:tc>
                  <a:txBody>
                    <a:bodyPr/>
                    <a:lstStyle/>
                    <a:p>
                      <a:pPr marL="0" marR="0" algn="ctr">
                        <a:spcBef>
                          <a:spcPts val="0"/>
                        </a:spcBef>
                        <a:spcAft>
                          <a:spcPts val="0"/>
                        </a:spcAft>
                      </a:pPr>
                      <a:r>
                        <a:rPr lang="en-US" sz="2000" dirty="0" smtClean="0">
                          <a:effectLst/>
                        </a:rPr>
                        <a:t>Two-Year</a:t>
                      </a:r>
                      <a:r>
                        <a:rPr lang="en-US" sz="2000" baseline="0" dirty="0" smtClean="0">
                          <a:effectLst/>
                        </a:rPr>
                        <a:t> Public Institutions</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 of </a:t>
                      </a:r>
                      <a:r>
                        <a:rPr lang="en-US" sz="2000" dirty="0">
                          <a:effectLst/>
                        </a:rPr>
                        <a:t>Students</a:t>
                      </a:r>
                      <a:endParaRPr lang="en-US" sz="2000" dirty="0">
                        <a:effectLst/>
                        <a:latin typeface="Times New Roman"/>
                        <a:ea typeface="Times New Roman"/>
                      </a:endParaRPr>
                    </a:p>
                  </a:txBody>
                  <a:tcPr marL="68580" marR="68580" marT="0" marB="0" anchor="ctr"/>
                </a:tc>
              </a:tr>
              <a:tr h="292944">
                <a:tc>
                  <a:txBody>
                    <a:bodyPr/>
                    <a:lstStyle/>
                    <a:p>
                      <a:pPr marL="0" marR="0">
                        <a:spcBef>
                          <a:spcPts val="0"/>
                        </a:spcBef>
                        <a:spcAft>
                          <a:spcPts val="0"/>
                        </a:spcAft>
                      </a:pPr>
                      <a:r>
                        <a:rPr lang="en-US" sz="2000" b="0" dirty="0" smtClean="0">
                          <a:effectLst/>
                        </a:rPr>
                        <a:t>Aims Community  College</a:t>
                      </a:r>
                      <a:endParaRPr lang="en-US" sz="2000" b="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310</a:t>
                      </a:r>
                      <a:endParaRPr lang="en-US" sz="2000" dirty="0">
                        <a:effectLst/>
                        <a:latin typeface="Times New Roman"/>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Arapahoe Community</a:t>
                      </a:r>
                      <a:r>
                        <a:rPr lang="en-US" sz="2000" b="0" baseline="0" dirty="0" smtClean="0">
                          <a:effectLst/>
                        </a:rPr>
                        <a:t> College</a:t>
                      </a:r>
                      <a:endParaRPr lang="en-US" sz="2000" b="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1677</a:t>
                      </a:r>
                      <a:endParaRPr lang="en-US" sz="2000" dirty="0">
                        <a:effectLst/>
                        <a:latin typeface="Times New Roman"/>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Colorado Mountain College</a:t>
                      </a:r>
                      <a:endParaRPr lang="en-US" sz="2000" b="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106</a:t>
                      </a:r>
                      <a:endParaRPr lang="en-US" sz="2000" dirty="0">
                        <a:effectLst/>
                        <a:latin typeface="Times New Roman"/>
                        <a:ea typeface="Times New Roman"/>
                      </a:endParaRPr>
                    </a:p>
                  </a:txBody>
                  <a:tcPr marL="68580" marR="68580" marT="0" marB="0" anchor="b"/>
                </a:tc>
              </a:tr>
              <a:tr h="579096">
                <a:tc>
                  <a:txBody>
                    <a:bodyPr/>
                    <a:lstStyle/>
                    <a:p>
                      <a:pPr marL="0" marR="0">
                        <a:spcBef>
                          <a:spcPts val="0"/>
                        </a:spcBef>
                        <a:spcAft>
                          <a:spcPts val="0"/>
                        </a:spcAft>
                      </a:pPr>
                      <a:r>
                        <a:rPr lang="en-US" sz="2000" b="0" dirty="0" smtClean="0">
                          <a:effectLst/>
                        </a:rPr>
                        <a:t>Colorado Northwestern Community College</a:t>
                      </a:r>
                    </a:p>
                  </a:txBody>
                  <a:tcPr marL="68580" marR="68580" marT="0" marB="0" anchor="b"/>
                </a:tc>
                <a:tc>
                  <a:txBody>
                    <a:bodyPr/>
                    <a:lstStyle/>
                    <a:p>
                      <a:pPr marL="0" marR="0" algn="ctr">
                        <a:spcBef>
                          <a:spcPts val="0"/>
                        </a:spcBef>
                        <a:spcAft>
                          <a:spcPts val="0"/>
                        </a:spcAft>
                      </a:pPr>
                      <a:r>
                        <a:rPr lang="en-US" sz="2000" dirty="0" smtClean="0">
                          <a:effectLst/>
                        </a:rPr>
                        <a:t>101</a:t>
                      </a:r>
                      <a:endParaRPr lang="en-US" sz="2000" dirty="0">
                        <a:effectLst/>
                        <a:latin typeface="Times New Roman"/>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Community College of Aurora</a:t>
                      </a:r>
                      <a:endParaRPr lang="en-US" sz="2000" b="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1265</a:t>
                      </a:r>
                      <a:endParaRPr lang="en-US" sz="2000" dirty="0">
                        <a:effectLst/>
                        <a:latin typeface="Times New Roman"/>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Community College of Denver</a:t>
                      </a:r>
                      <a:endParaRPr lang="en-US" sz="2000" b="0" dirty="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438</a:t>
                      </a:r>
                      <a:endParaRPr lang="en-US" sz="2000" dirty="0">
                        <a:effectLst/>
                        <a:latin typeface="Times New Roman"/>
                        <a:ea typeface="Times New Roman"/>
                      </a:endParaRPr>
                    </a:p>
                  </a:txBody>
                  <a:tcPr marL="68580" marR="68580" marT="0" marB="0" anchor="b"/>
                </a:tc>
              </a:tr>
              <a:tr h="292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effectLst/>
                        </a:rPr>
                        <a:t>Front Range Community College</a:t>
                      </a:r>
                      <a:endParaRPr lang="en-US" sz="2000" b="0" dirty="0" smtClean="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793</a:t>
                      </a:r>
                      <a:endParaRPr lang="en-US" sz="2000" dirty="0">
                        <a:effectLst/>
                        <a:latin typeface="+mn-lt"/>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Lamar Community College</a:t>
                      </a:r>
                      <a:endParaRPr lang="en-US" sz="2000" b="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131</a:t>
                      </a:r>
                      <a:endParaRPr lang="en-US" sz="2000" dirty="0">
                        <a:effectLst/>
                        <a:latin typeface="+mn-lt"/>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Morgan Community College</a:t>
                      </a:r>
                      <a:endParaRPr lang="en-US" sz="2000" b="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180</a:t>
                      </a:r>
                      <a:endParaRPr lang="en-US" sz="2000" dirty="0">
                        <a:effectLst/>
                        <a:latin typeface="+mn-lt"/>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Northeastern Junior College</a:t>
                      </a:r>
                      <a:endParaRPr lang="en-US" sz="2000" b="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104</a:t>
                      </a:r>
                      <a:endParaRPr lang="en-US" sz="2000" dirty="0">
                        <a:effectLst/>
                        <a:latin typeface="+mn-lt"/>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Otero Junior College</a:t>
                      </a:r>
                      <a:endParaRPr lang="en-US" sz="2000" b="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311</a:t>
                      </a:r>
                      <a:endParaRPr lang="en-US" sz="2000" dirty="0">
                        <a:effectLst/>
                        <a:latin typeface="+mn-lt"/>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Pikes Peak Community College</a:t>
                      </a:r>
                      <a:endParaRPr lang="en-US" sz="2000" b="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453</a:t>
                      </a:r>
                      <a:endParaRPr lang="en-US" sz="2000" dirty="0">
                        <a:effectLst/>
                        <a:latin typeface="+mn-lt"/>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Pueblo Community College</a:t>
                      </a:r>
                      <a:endParaRPr lang="en-US" sz="2000" b="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621</a:t>
                      </a:r>
                      <a:endParaRPr lang="en-US" sz="2000" dirty="0">
                        <a:effectLst/>
                        <a:latin typeface="+mn-lt"/>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Red Rocks Community College</a:t>
                      </a:r>
                      <a:endParaRPr lang="en-US" sz="2000" b="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630</a:t>
                      </a:r>
                      <a:endParaRPr lang="en-US" sz="2000" dirty="0">
                        <a:effectLst/>
                        <a:latin typeface="+mn-lt"/>
                        <a:ea typeface="Times New Roman"/>
                      </a:endParaRPr>
                    </a:p>
                  </a:txBody>
                  <a:tcPr marL="68580" marR="68580" marT="0" marB="0" anchor="b"/>
                </a:tc>
              </a:tr>
              <a:tr h="292944">
                <a:tc>
                  <a:txBody>
                    <a:bodyPr/>
                    <a:lstStyle/>
                    <a:p>
                      <a:pPr marL="0" marR="0">
                        <a:spcBef>
                          <a:spcPts val="0"/>
                        </a:spcBef>
                        <a:spcAft>
                          <a:spcPts val="0"/>
                        </a:spcAft>
                      </a:pPr>
                      <a:r>
                        <a:rPr lang="en-US" sz="2000" b="0" dirty="0" smtClean="0">
                          <a:effectLst/>
                        </a:rPr>
                        <a:t>Trinidad State Junior College</a:t>
                      </a:r>
                      <a:endParaRPr lang="en-US" sz="2000" b="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153</a:t>
                      </a:r>
                      <a:endParaRPr lang="en-US" sz="2000" dirty="0">
                        <a:effectLst/>
                        <a:latin typeface="+mn-lt"/>
                        <a:ea typeface="Times New Roman"/>
                      </a:endParaRPr>
                    </a:p>
                  </a:txBody>
                  <a:tcPr marL="68580" marR="68580" marT="0" marB="0" anchor="b"/>
                </a:tc>
              </a:tr>
              <a:tr h="292944">
                <a:tc>
                  <a:txBody>
                    <a:bodyPr/>
                    <a:lstStyle/>
                    <a:p>
                      <a:pPr marL="0" marR="0" algn="r">
                        <a:spcBef>
                          <a:spcPts val="0"/>
                        </a:spcBef>
                        <a:spcAft>
                          <a:spcPts val="0"/>
                        </a:spcAft>
                      </a:pPr>
                      <a:r>
                        <a:rPr lang="en-US" sz="2000" dirty="0" smtClean="0">
                          <a:effectLst/>
                        </a:rPr>
                        <a:t>Total</a:t>
                      </a:r>
                      <a:endParaRPr lang="en-US" sz="2000" dirty="0">
                        <a:effectLst/>
                        <a:latin typeface="+mn-lt"/>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7179</a:t>
                      </a:r>
                      <a:endParaRPr lang="en-US" sz="2000" dirty="0">
                        <a:effectLst/>
                        <a:latin typeface="+mn-lt"/>
                        <a:ea typeface="Times New Roman"/>
                      </a:endParaRPr>
                    </a:p>
                  </a:txBody>
                  <a:tcPr marL="68580" marR="68580" marT="0" marB="0" anchor="b"/>
                </a:tc>
              </a:tr>
            </a:tbl>
          </a:graphicData>
        </a:graphic>
      </p:graphicFrame>
    </p:spTree>
    <p:extLst>
      <p:ext uri="{BB962C8B-B14F-4D97-AF65-F5344CB8AC3E}">
        <p14:creationId xmlns:p14="http://schemas.microsoft.com/office/powerpoint/2010/main" val="20704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3</a:t>
            </a:fld>
            <a:endParaRPr lang="en-US" dirty="0" smtClean="0"/>
          </a:p>
        </p:txBody>
      </p:sp>
      <p:pic>
        <p:nvPicPr>
          <p:cNvPr id="1026" name="Picture 2" descr="http://www.santomarco.com/photos/colorado-landscape-photogra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9216"/>
            <a:ext cx="91440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907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Program Outcomes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graphicFrame>
        <p:nvGraphicFramePr>
          <p:cNvPr id="5" name="Content Placeholder 7"/>
          <p:cNvGraphicFramePr>
            <a:graphicFrameLocks/>
          </p:cNvGraphicFramePr>
          <p:nvPr>
            <p:extLst>
              <p:ext uri="{D42A27DB-BD31-4B8C-83A1-F6EECF244321}">
                <p14:modId xmlns:p14="http://schemas.microsoft.com/office/powerpoint/2010/main" val="1876817508"/>
              </p:ext>
            </p:extLst>
          </p:nvPr>
        </p:nvGraphicFramePr>
        <p:xfrm>
          <a:off x="533400" y="1566863"/>
          <a:ext cx="4791075" cy="4452937"/>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6059156" y="2667433"/>
            <a:ext cx="2438400" cy="2314576"/>
          </a:xfrm>
          <a:prstGeom prst="ellipse">
            <a:avLst/>
          </a:prstGeom>
          <a:ln w="38100"/>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p:cNvSpPr txBox="1">
            <a:spLocks noChangeArrowheads="1"/>
          </p:cNvSpPr>
          <p:nvPr/>
        </p:nvSpPr>
        <p:spPr bwMode="auto">
          <a:xfrm>
            <a:off x="6019800" y="3046231"/>
            <a:ext cx="2514600" cy="1415772"/>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3200" b="1" dirty="0" smtClean="0">
                <a:effectLst/>
                <a:latin typeface="Perpetua" pitchFamily="18" charset="0"/>
                <a:ea typeface="Times New Roman"/>
              </a:rPr>
              <a:t>7.9</a:t>
            </a:r>
            <a:endParaRPr lang="en-US" sz="1400" dirty="0">
              <a:effectLst/>
              <a:latin typeface="Perpetua" pitchFamily="18" charset="0"/>
              <a:ea typeface="Times New Roman"/>
            </a:endParaRPr>
          </a:p>
          <a:p>
            <a:pPr marL="0" marR="0" algn="ctr">
              <a:spcBef>
                <a:spcPts val="0"/>
              </a:spcBef>
              <a:spcAft>
                <a:spcPts val="0"/>
              </a:spcAft>
            </a:pPr>
            <a:r>
              <a:rPr lang="en-US" dirty="0">
                <a:effectLst/>
                <a:latin typeface="Perpetua" pitchFamily="18" charset="0"/>
                <a:ea typeface="Times New Roman"/>
              </a:rPr>
              <a:t>Average number of hours attempted by concurrent enrollment </a:t>
            </a:r>
            <a:r>
              <a:rPr lang="en-US" dirty="0" smtClean="0">
                <a:effectLst/>
                <a:latin typeface="Perpetua" pitchFamily="18" charset="0"/>
                <a:ea typeface="Times New Roman"/>
              </a:rPr>
              <a:t>students</a:t>
            </a:r>
            <a:endParaRPr lang="en-US" sz="1400" dirty="0">
              <a:effectLst/>
              <a:latin typeface="Perpetua" pitchFamily="18" charset="0"/>
              <a:ea typeface="Times New Roman"/>
            </a:endParaRPr>
          </a:p>
        </p:txBody>
      </p:sp>
      <p:sp>
        <p:nvSpPr>
          <p:cNvPr id="8" name="Footer Placeholder 4"/>
          <p:cNvSpPr txBox="1">
            <a:spLocks/>
          </p:cNvSpPr>
          <p:nvPr/>
        </p:nvSpPr>
        <p:spPr>
          <a:xfrm>
            <a:off x="898450" y="5799915"/>
            <a:ext cx="3886201" cy="27305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785F55"/>
                </a:solidFill>
              </a:rPr>
              <a:t>84% of CE students passed all courses attempted</a:t>
            </a:r>
          </a:p>
        </p:txBody>
      </p:sp>
    </p:spTree>
    <p:extLst>
      <p:ext uri="{BB962C8B-B14F-4D97-AF65-F5344CB8AC3E}">
        <p14:creationId xmlns:p14="http://schemas.microsoft.com/office/powerpoint/2010/main" val="3756165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fld id="{757A2F4E-5D54-B04B-91BD-7E78EE1FE9FD}" type="slidenum">
              <a:rPr lang="en-US" smtClean="0"/>
              <a:pPr/>
              <a:t>31</a:t>
            </a:fld>
            <a:endParaRPr lang="en-US" dirty="0" smtClean="0"/>
          </a:p>
        </p:txBody>
      </p:sp>
      <p:sp>
        <p:nvSpPr>
          <p:cNvPr id="4" name="Text Placeholder 3"/>
          <p:cNvSpPr>
            <a:spLocks noGrp="1"/>
          </p:cNvSpPr>
          <p:nvPr>
            <p:ph type="body" sz="half" idx="2"/>
          </p:nvPr>
        </p:nvSpPr>
        <p:spPr/>
        <p:txBody>
          <a:bodyPr/>
          <a:lstStyle/>
          <a:p>
            <a:r>
              <a:rPr lang="en-US" dirty="0" smtClean="0"/>
              <a:t>2012-13</a:t>
            </a:r>
            <a:endParaRPr lang="en-US" dirty="0"/>
          </a:p>
        </p:txBody>
      </p:sp>
      <p:sp>
        <p:nvSpPr>
          <p:cNvPr id="5" name="Title 4"/>
          <p:cNvSpPr>
            <a:spLocks noGrp="1"/>
          </p:cNvSpPr>
          <p:nvPr>
            <p:ph type="title"/>
          </p:nvPr>
        </p:nvSpPr>
        <p:spPr/>
        <p:txBody>
          <a:bodyPr/>
          <a:lstStyle/>
          <a:p>
            <a:r>
              <a:rPr lang="en-US" dirty="0" smtClean="0"/>
              <a:t>Credentials Earned</a:t>
            </a:r>
            <a:endParaRPr lang="en-US"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1350578194"/>
              </p:ext>
            </p:extLst>
          </p:nvPr>
        </p:nvGraphicFramePr>
        <p:xfrm>
          <a:off x="2489422" y="1286387"/>
          <a:ext cx="5962650" cy="3779838"/>
        </p:xfrm>
        <a:graphic>
          <a:graphicData uri="http://schemas.openxmlformats.org/drawingml/2006/table">
            <a:tbl>
              <a:tblPr firstRow="1" firstCol="1" bandRow="1">
                <a:tableStyleId>{5C22544A-7EE6-4342-B048-85BDC9FD1C3A}</a:tableStyleId>
              </a:tblPr>
              <a:tblGrid>
                <a:gridCol w="4598670"/>
                <a:gridCol w="1363980"/>
              </a:tblGrid>
              <a:tr h="754512">
                <a:tc gridSpan="2">
                  <a:txBody>
                    <a:bodyPr/>
                    <a:lstStyle/>
                    <a:p>
                      <a:pPr marL="0" marR="0" algn="ctr">
                        <a:spcBef>
                          <a:spcPts val="0"/>
                        </a:spcBef>
                        <a:spcAft>
                          <a:spcPts val="0"/>
                        </a:spcAft>
                      </a:pPr>
                      <a:r>
                        <a:rPr lang="en-US" sz="2000" dirty="0" smtClean="0">
                          <a:effectLst/>
                        </a:rPr>
                        <a:t>Concurrent </a:t>
                      </a:r>
                      <a:r>
                        <a:rPr lang="en-US" sz="2000" dirty="0">
                          <a:effectLst/>
                        </a:rPr>
                        <a:t>Enrollment and ASCENT Credentials</a:t>
                      </a:r>
                      <a:endParaRPr lang="en-US" sz="2000" dirty="0">
                        <a:effectLst/>
                        <a:latin typeface="Times New Roman"/>
                        <a:ea typeface="Times New Roman"/>
                      </a:endParaRPr>
                    </a:p>
                  </a:txBody>
                  <a:tcPr marL="68580" marR="68580" marT="0" marB="0" anchor="ctr"/>
                </a:tc>
                <a:tc hMerge="1">
                  <a:txBody>
                    <a:bodyPr/>
                    <a:lstStyle/>
                    <a:p>
                      <a:endParaRPr lang="en-US"/>
                    </a:p>
                  </a:txBody>
                  <a:tcPr/>
                </a:tc>
              </a:tr>
              <a:tr h="754512">
                <a:tc>
                  <a:txBody>
                    <a:bodyPr/>
                    <a:lstStyle/>
                    <a:p>
                      <a:pPr marL="0" marR="0" algn="ctr">
                        <a:spcBef>
                          <a:spcPts val="0"/>
                        </a:spcBef>
                        <a:spcAft>
                          <a:spcPts val="0"/>
                        </a:spcAft>
                      </a:pPr>
                      <a:r>
                        <a:rPr lang="en-US" sz="2000" dirty="0">
                          <a:effectLst/>
                        </a:rPr>
                        <a:t>Credential Type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Number of Students</a:t>
                      </a:r>
                      <a:endParaRPr lang="en-US" sz="2000" dirty="0">
                        <a:effectLst/>
                        <a:latin typeface="Times New Roman"/>
                        <a:ea typeface="Times New Roman"/>
                      </a:endParaRPr>
                    </a:p>
                  </a:txBody>
                  <a:tcPr marL="68580" marR="68580" marT="0" marB="0" anchor="ctr"/>
                </a:tc>
              </a:tr>
              <a:tr h="378469">
                <a:tc>
                  <a:txBody>
                    <a:bodyPr/>
                    <a:lstStyle/>
                    <a:p>
                      <a:pPr marL="0" marR="0">
                        <a:spcBef>
                          <a:spcPts val="0"/>
                        </a:spcBef>
                        <a:spcAft>
                          <a:spcPts val="0"/>
                        </a:spcAft>
                      </a:pPr>
                      <a:r>
                        <a:rPr lang="en-US" sz="2000">
                          <a:effectLst/>
                        </a:rPr>
                        <a:t>Certificate (less than 1 year)</a:t>
                      </a:r>
                      <a:endParaRPr lang="en-US" sz="20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562</a:t>
                      </a:r>
                      <a:endParaRPr lang="en-US" sz="2000" dirty="0">
                        <a:effectLst/>
                        <a:latin typeface="Times New Roman"/>
                        <a:ea typeface="Times New Roman"/>
                      </a:endParaRPr>
                    </a:p>
                  </a:txBody>
                  <a:tcPr marL="68580" marR="68580" marT="0" marB="0" anchor="b"/>
                </a:tc>
              </a:tr>
              <a:tr h="378469">
                <a:tc>
                  <a:txBody>
                    <a:bodyPr/>
                    <a:lstStyle/>
                    <a:p>
                      <a:pPr marL="0" marR="0">
                        <a:spcBef>
                          <a:spcPts val="0"/>
                        </a:spcBef>
                        <a:spcAft>
                          <a:spcPts val="0"/>
                        </a:spcAft>
                      </a:pPr>
                      <a:r>
                        <a:rPr lang="en-US" sz="2000">
                          <a:effectLst/>
                        </a:rPr>
                        <a:t>Certificate (least 1 year, less than 2) </a:t>
                      </a:r>
                      <a:endParaRPr lang="en-US" sz="20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85</a:t>
                      </a:r>
                      <a:endParaRPr lang="en-US" sz="2000" dirty="0">
                        <a:effectLst/>
                        <a:latin typeface="Times New Roman"/>
                        <a:ea typeface="Times New Roman"/>
                      </a:endParaRPr>
                    </a:p>
                  </a:txBody>
                  <a:tcPr marL="68580" marR="68580" marT="0" marB="0" anchor="b"/>
                </a:tc>
              </a:tr>
              <a:tr h="378469">
                <a:tc>
                  <a:txBody>
                    <a:bodyPr/>
                    <a:lstStyle/>
                    <a:p>
                      <a:pPr marL="0" marR="0">
                        <a:spcBef>
                          <a:spcPts val="0"/>
                        </a:spcBef>
                        <a:spcAft>
                          <a:spcPts val="0"/>
                        </a:spcAft>
                      </a:pPr>
                      <a:r>
                        <a:rPr lang="en-US" sz="2000">
                          <a:effectLst/>
                        </a:rPr>
                        <a:t>Associates Applied Science</a:t>
                      </a:r>
                      <a:endParaRPr lang="en-US" sz="20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9</a:t>
                      </a:r>
                      <a:endParaRPr lang="en-US" sz="2000" dirty="0">
                        <a:effectLst/>
                        <a:latin typeface="Times New Roman"/>
                        <a:ea typeface="Times New Roman"/>
                      </a:endParaRPr>
                    </a:p>
                  </a:txBody>
                  <a:tcPr marL="68580" marR="68580" marT="0" marB="0" anchor="b"/>
                </a:tc>
              </a:tr>
              <a:tr h="378469">
                <a:tc>
                  <a:txBody>
                    <a:bodyPr/>
                    <a:lstStyle/>
                    <a:p>
                      <a:pPr marL="0" marR="0">
                        <a:spcBef>
                          <a:spcPts val="0"/>
                        </a:spcBef>
                        <a:spcAft>
                          <a:spcPts val="0"/>
                        </a:spcAft>
                      </a:pPr>
                      <a:r>
                        <a:rPr lang="en-US" sz="2000">
                          <a:effectLst/>
                        </a:rPr>
                        <a:t>Associates of General Studies </a:t>
                      </a:r>
                      <a:endParaRPr lang="en-US" sz="20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21</a:t>
                      </a:r>
                      <a:endParaRPr lang="en-US" sz="2000" dirty="0">
                        <a:effectLst/>
                        <a:latin typeface="Times New Roman"/>
                        <a:ea typeface="Times New Roman"/>
                      </a:endParaRPr>
                    </a:p>
                  </a:txBody>
                  <a:tcPr marL="68580" marR="68580" marT="0" marB="0" anchor="b"/>
                </a:tc>
              </a:tr>
              <a:tr h="378469">
                <a:tc>
                  <a:txBody>
                    <a:bodyPr/>
                    <a:lstStyle/>
                    <a:p>
                      <a:pPr marL="0" marR="0">
                        <a:spcBef>
                          <a:spcPts val="0"/>
                        </a:spcBef>
                        <a:spcAft>
                          <a:spcPts val="0"/>
                        </a:spcAft>
                      </a:pPr>
                      <a:r>
                        <a:rPr lang="en-US" sz="2000">
                          <a:effectLst/>
                        </a:rPr>
                        <a:t>Associate Degree (AA or AS) </a:t>
                      </a:r>
                      <a:endParaRPr lang="en-US" sz="20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98</a:t>
                      </a:r>
                      <a:endParaRPr lang="en-US" sz="2000" dirty="0">
                        <a:effectLst/>
                        <a:latin typeface="Times New Roman"/>
                        <a:ea typeface="Times New Roman"/>
                      </a:endParaRPr>
                    </a:p>
                  </a:txBody>
                  <a:tcPr marL="68580" marR="68580" marT="0" marB="0" anchor="b"/>
                </a:tc>
              </a:tr>
              <a:tr h="378469">
                <a:tc>
                  <a:txBody>
                    <a:bodyPr/>
                    <a:lstStyle/>
                    <a:p>
                      <a:pPr marL="0" marR="0">
                        <a:spcBef>
                          <a:spcPts val="0"/>
                        </a:spcBef>
                        <a:spcAft>
                          <a:spcPts val="0"/>
                        </a:spcAft>
                      </a:pPr>
                      <a:r>
                        <a:rPr lang="en-US" sz="2000">
                          <a:effectLst/>
                        </a:rPr>
                        <a:t>Total </a:t>
                      </a:r>
                      <a:endParaRPr lang="en-US" sz="2000">
                        <a:effectLst/>
                        <a:latin typeface="Times New Roman"/>
                        <a:ea typeface="Times New Roman"/>
                      </a:endParaRPr>
                    </a:p>
                  </a:txBody>
                  <a:tcPr marL="68580" marR="68580" marT="0" marB="0" anchor="b"/>
                </a:tc>
                <a:tc>
                  <a:txBody>
                    <a:bodyPr/>
                    <a:lstStyle/>
                    <a:p>
                      <a:pPr marL="0" marR="0" algn="ctr">
                        <a:spcBef>
                          <a:spcPts val="0"/>
                        </a:spcBef>
                        <a:spcAft>
                          <a:spcPts val="0"/>
                        </a:spcAft>
                      </a:pPr>
                      <a:r>
                        <a:rPr lang="en-US" sz="2000" dirty="0" smtClean="0">
                          <a:effectLst/>
                        </a:rPr>
                        <a:t>775</a:t>
                      </a:r>
                      <a:endParaRPr lang="en-US" sz="2000" dirty="0">
                        <a:effectLst/>
                        <a:latin typeface="Times New Roman"/>
                        <a:ea typeface="Times New Roman"/>
                      </a:endParaRPr>
                    </a:p>
                  </a:txBody>
                  <a:tcPr marL="68580" marR="68580" marT="0" marB="0" anchor="b"/>
                </a:tc>
              </a:tr>
            </a:tbl>
          </a:graphicData>
        </a:graphic>
      </p:graphicFrame>
      <p:sp>
        <p:nvSpPr>
          <p:cNvPr id="7" name="TextBox 6"/>
          <p:cNvSpPr txBox="1"/>
          <p:nvPr/>
        </p:nvSpPr>
        <p:spPr>
          <a:xfrm>
            <a:off x="2236373" y="5320618"/>
            <a:ext cx="6553200" cy="707886"/>
          </a:xfrm>
          <a:prstGeom prst="rect">
            <a:avLst/>
          </a:prstGeom>
          <a:noFill/>
        </p:spPr>
        <p:txBody>
          <a:bodyPr wrap="square" rtlCol="0">
            <a:spAutoFit/>
          </a:bodyPr>
          <a:lstStyle/>
          <a:p>
            <a:pPr algn="ctr"/>
            <a:r>
              <a:rPr lang="en-US" b="1" dirty="0" smtClean="0">
                <a:solidFill>
                  <a:srgbClr val="000000"/>
                </a:solidFill>
              </a:rPr>
              <a:t>60% increase over last year’s credential completion total</a:t>
            </a:r>
          </a:p>
          <a:p>
            <a:pPr algn="ctr"/>
            <a:endParaRPr lang="en-US" sz="800" dirty="0" smtClean="0">
              <a:solidFill>
                <a:srgbClr val="000000"/>
              </a:solidFill>
            </a:endParaRPr>
          </a:p>
          <a:p>
            <a:pPr algn="ctr"/>
            <a:r>
              <a:rPr lang="en-US" sz="1400" dirty="0" smtClean="0">
                <a:solidFill>
                  <a:srgbClr val="000000"/>
                </a:solidFill>
              </a:rPr>
              <a:t>	</a:t>
            </a:r>
            <a:endParaRPr lang="en-US" sz="1400" dirty="0">
              <a:solidFill>
                <a:srgbClr val="000000"/>
              </a:solidFill>
            </a:endParaRPr>
          </a:p>
        </p:txBody>
      </p:sp>
    </p:spTree>
    <p:extLst>
      <p:ext uri="{BB962C8B-B14F-4D97-AF65-F5344CB8AC3E}">
        <p14:creationId xmlns:p14="http://schemas.microsoft.com/office/powerpoint/2010/main" val="3919433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95423" y="1998920"/>
            <a:ext cx="3668233" cy="4127559"/>
          </a:xfrm>
        </p:spPr>
        <p:txBody>
          <a:bodyPr/>
          <a:lstStyle/>
          <a:p>
            <a:pPr marL="0" indent="0" algn="ctr">
              <a:spcBef>
                <a:spcPts val="0"/>
              </a:spcBef>
              <a:spcAft>
                <a:spcPts val="600"/>
              </a:spcAft>
              <a:buNone/>
            </a:pPr>
            <a:r>
              <a:rPr lang="en-US" i="1" dirty="0">
                <a:solidFill>
                  <a:srgbClr val="000000"/>
                </a:solidFill>
              </a:rPr>
              <a:t>Enrollment in college fall after graduation</a:t>
            </a:r>
          </a:p>
          <a:p>
            <a:pPr marL="0" lvl="1" indent="0" algn="ctr">
              <a:buClr>
                <a:schemeClr val="accent1"/>
              </a:buClr>
              <a:buNone/>
            </a:pPr>
            <a:r>
              <a:rPr lang="en-US" dirty="0">
                <a:solidFill>
                  <a:srgbClr val="000000"/>
                </a:solidFill>
              </a:rPr>
              <a:t>82% compared to 52% of students not dually enrolled</a:t>
            </a:r>
          </a:p>
          <a:p>
            <a:pPr marL="0" indent="0" algn="ctr">
              <a:buNone/>
            </a:pPr>
            <a:endParaRPr lang="en-US" sz="1800" i="1" dirty="0">
              <a:solidFill>
                <a:srgbClr val="000000"/>
              </a:solidFill>
            </a:endParaRPr>
          </a:p>
          <a:p>
            <a:pPr marL="0" indent="0" algn="ctr">
              <a:spcBef>
                <a:spcPts val="0"/>
              </a:spcBef>
              <a:spcAft>
                <a:spcPts val="600"/>
              </a:spcAft>
              <a:buNone/>
            </a:pPr>
            <a:r>
              <a:rPr lang="en-US" i="1" dirty="0">
                <a:solidFill>
                  <a:srgbClr val="000000"/>
                </a:solidFill>
              </a:rPr>
              <a:t>Cumulative credit hours first year of college</a:t>
            </a:r>
          </a:p>
          <a:p>
            <a:pPr marL="0" indent="0" algn="ctr">
              <a:buNone/>
            </a:pPr>
            <a:r>
              <a:rPr lang="en-US" b="0" dirty="0">
                <a:solidFill>
                  <a:srgbClr val="000000"/>
                </a:solidFill>
              </a:rPr>
              <a:t>36 credit hours vs. 26 credit hours for students not dually enrolled</a:t>
            </a:r>
          </a:p>
          <a:p>
            <a:endParaRPr lang="en-US" dirty="0"/>
          </a:p>
        </p:txBody>
      </p:sp>
      <p:sp>
        <p:nvSpPr>
          <p:cNvPr id="3" name="Content Placeholder 2"/>
          <p:cNvSpPr>
            <a:spLocks noGrp="1"/>
          </p:cNvSpPr>
          <p:nvPr>
            <p:ph sz="half" idx="2"/>
          </p:nvPr>
        </p:nvSpPr>
        <p:spPr>
          <a:xfrm>
            <a:off x="4890976" y="1998920"/>
            <a:ext cx="3540643" cy="4127559"/>
          </a:xfrm>
        </p:spPr>
        <p:txBody>
          <a:bodyPr/>
          <a:lstStyle/>
          <a:p>
            <a:pPr marL="0" indent="0" algn="ctr">
              <a:spcBef>
                <a:spcPts val="0"/>
              </a:spcBef>
              <a:spcAft>
                <a:spcPts val="600"/>
              </a:spcAft>
              <a:buNone/>
            </a:pPr>
            <a:r>
              <a:rPr lang="en-US" i="1" dirty="0">
                <a:solidFill>
                  <a:srgbClr val="000000"/>
                </a:solidFill>
              </a:rPr>
              <a:t>First year retention rates</a:t>
            </a:r>
          </a:p>
          <a:p>
            <a:pPr marL="0" indent="0" algn="ctr">
              <a:buNone/>
            </a:pPr>
            <a:r>
              <a:rPr lang="en-US" b="0" dirty="0">
                <a:solidFill>
                  <a:srgbClr val="000000"/>
                </a:solidFill>
              </a:rPr>
              <a:t>82.5% compared to 79.6% of students not dually enrolled </a:t>
            </a:r>
          </a:p>
          <a:p>
            <a:pPr marL="0" indent="0" algn="ctr">
              <a:buNone/>
            </a:pPr>
            <a:r>
              <a:rPr lang="en-US" sz="1800" i="1" dirty="0">
                <a:solidFill>
                  <a:srgbClr val="000000"/>
                </a:solidFill>
              </a:rPr>
              <a:t> </a:t>
            </a:r>
          </a:p>
          <a:p>
            <a:pPr marL="0" indent="0" algn="ctr">
              <a:spcBef>
                <a:spcPts val="0"/>
              </a:spcBef>
              <a:spcAft>
                <a:spcPts val="600"/>
              </a:spcAft>
              <a:buNone/>
            </a:pPr>
            <a:r>
              <a:rPr lang="en-US" i="1" dirty="0">
                <a:solidFill>
                  <a:srgbClr val="000000"/>
                </a:solidFill>
              </a:rPr>
              <a:t>First year college GPAs</a:t>
            </a:r>
          </a:p>
          <a:p>
            <a:pPr marL="0" indent="0" algn="ctr">
              <a:buNone/>
            </a:pPr>
            <a:r>
              <a:rPr lang="en-US" b="0" dirty="0">
                <a:solidFill>
                  <a:srgbClr val="000000"/>
                </a:solidFill>
              </a:rPr>
              <a:t>2.84 compared to 2.65 for students not dually enrolled </a:t>
            </a:r>
          </a:p>
          <a:p>
            <a:endParaRPr lang="en-US" dirty="0"/>
          </a:p>
        </p:txBody>
      </p:sp>
      <p:sp>
        <p:nvSpPr>
          <p:cNvPr id="4" name="Title 3"/>
          <p:cNvSpPr>
            <a:spLocks noGrp="1"/>
          </p:cNvSpPr>
          <p:nvPr>
            <p:ph type="title"/>
          </p:nvPr>
        </p:nvSpPr>
        <p:spPr/>
        <p:txBody>
          <a:bodyPr/>
          <a:lstStyle/>
          <a:p>
            <a:r>
              <a:rPr lang="en-US" dirty="0" smtClean="0"/>
              <a:t>Program Outcomes for Dual Enrollment</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32</a:t>
            </a:fld>
            <a:endParaRPr lang="en-US" dirty="0" smtClean="0"/>
          </a:p>
        </p:txBody>
      </p:sp>
    </p:spTree>
    <p:extLst>
      <p:ext uri="{BB962C8B-B14F-4D97-AF65-F5344CB8AC3E}">
        <p14:creationId xmlns:p14="http://schemas.microsoft.com/office/powerpoint/2010/main" val="1285209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91159" y="3258028"/>
            <a:ext cx="4038600" cy="3393912"/>
          </a:xfrm>
        </p:spPr>
        <p:txBody>
          <a:bodyPr/>
          <a:lstStyle/>
          <a:p>
            <a:pPr marL="45720" indent="0" algn="ctr">
              <a:buNone/>
            </a:pPr>
            <a:r>
              <a:rPr lang="en-US" b="0" i="1" dirty="0" smtClean="0"/>
              <a:t>Participation in dual enrollment is associated with a 22.9% increase in the likelihood of enrolling in college</a:t>
            </a:r>
            <a:endParaRPr lang="en-US" b="0" i="1" dirty="0"/>
          </a:p>
        </p:txBody>
      </p:sp>
      <p:sp>
        <p:nvSpPr>
          <p:cNvPr id="3" name="Content Placeholder 2"/>
          <p:cNvSpPr>
            <a:spLocks noGrp="1"/>
          </p:cNvSpPr>
          <p:nvPr>
            <p:ph sz="half" idx="2"/>
          </p:nvPr>
        </p:nvSpPr>
        <p:spPr>
          <a:xfrm>
            <a:off x="4723660" y="3258028"/>
            <a:ext cx="4038600" cy="3393912"/>
          </a:xfrm>
        </p:spPr>
        <p:txBody>
          <a:bodyPr/>
          <a:lstStyle/>
          <a:p>
            <a:pPr marL="45720" indent="0" algn="ctr">
              <a:buNone/>
            </a:pPr>
            <a:r>
              <a:rPr lang="en-US" b="0" i="1" dirty="0" smtClean="0"/>
              <a:t>Taking dual enrollment courses reduces the chance of needing remedial education in the first year of college by 10%</a:t>
            </a:r>
            <a:endParaRPr lang="en-US" b="0" i="1" dirty="0"/>
          </a:p>
        </p:txBody>
      </p:sp>
      <p:sp>
        <p:nvSpPr>
          <p:cNvPr id="4" name="Title 3"/>
          <p:cNvSpPr>
            <a:spLocks noGrp="1"/>
          </p:cNvSpPr>
          <p:nvPr>
            <p:ph type="title"/>
          </p:nvPr>
        </p:nvSpPr>
        <p:spPr/>
        <p:txBody>
          <a:bodyPr/>
          <a:lstStyle/>
          <a:p>
            <a:r>
              <a:rPr lang="en-US" dirty="0" smtClean="0"/>
              <a:t>Program Outcomes for Dual Enrollment Students</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33</a:t>
            </a:fld>
            <a:endParaRPr lang="en-US" dirty="0" smtClean="0"/>
          </a:p>
        </p:txBody>
      </p:sp>
      <p:sp>
        <p:nvSpPr>
          <p:cNvPr id="6" name="TextBox 5"/>
          <p:cNvSpPr txBox="1"/>
          <p:nvPr/>
        </p:nvSpPr>
        <p:spPr>
          <a:xfrm>
            <a:off x="1456661" y="1997264"/>
            <a:ext cx="6220046" cy="830997"/>
          </a:xfrm>
          <a:prstGeom prst="rect">
            <a:avLst/>
          </a:prstGeom>
          <a:noFill/>
        </p:spPr>
        <p:txBody>
          <a:bodyPr wrap="square" rtlCol="0">
            <a:spAutoFit/>
          </a:bodyPr>
          <a:lstStyle/>
          <a:p>
            <a:pPr algn="ctr"/>
            <a:r>
              <a:rPr lang="en-US" sz="2400" b="1" dirty="0" smtClean="0"/>
              <a:t>Holding gender, income, race/ethnicity, and ACT scores constant :</a:t>
            </a:r>
            <a:endParaRPr lang="en-US" sz="2400" b="1" dirty="0"/>
          </a:p>
        </p:txBody>
      </p:sp>
    </p:spTree>
    <p:extLst>
      <p:ext uri="{BB962C8B-B14F-4D97-AF65-F5344CB8AC3E}">
        <p14:creationId xmlns:p14="http://schemas.microsoft.com/office/powerpoint/2010/main" val="294144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22204"/>
            <a:ext cx="8407893" cy="3911503"/>
          </a:xfrm>
        </p:spPr>
        <p:txBody>
          <a:bodyPr/>
          <a:lstStyle/>
          <a:p>
            <a:r>
              <a:rPr lang="en-US" dirty="0">
                <a:solidFill>
                  <a:schemeClr val="tx1"/>
                </a:solidFill>
              </a:rPr>
              <a:t>By 2020 74% of all jobs in Colorado </a:t>
            </a:r>
            <a:r>
              <a:rPr lang="en-US" dirty="0" smtClean="0">
                <a:solidFill>
                  <a:schemeClr val="tx1"/>
                </a:solidFill>
              </a:rPr>
              <a:t>will </a:t>
            </a:r>
            <a:r>
              <a:rPr lang="en-US" dirty="0">
                <a:solidFill>
                  <a:schemeClr val="tx1"/>
                </a:solidFill>
              </a:rPr>
              <a:t>require education beyond high </a:t>
            </a:r>
            <a:r>
              <a:rPr lang="en-US" dirty="0" smtClean="0">
                <a:solidFill>
                  <a:schemeClr val="tx1"/>
                </a:solidFill>
              </a:rPr>
              <a:t>school</a:t>
            </a:r>
          </a:p>
          <a:p>
            <a:pPr lvl="1">
              <a:lnSpc>
                <a:spcPct val="150000"/>
              </a:lnSpc>
            </a:pPr>
            <a:r>
              <a:rPr lang="en-US" dirty="0" smtClean="0">
                <a:solidFill>
                  <a:schemeClr val="tx1"/>
                </a:solidFill>
              </a:rPr>
              <a:t>26</a:t>
            </a:r>
            <a:r>
              <a:rPr lang="en-US" dirty="0">
                <a:solidFill>
                  <a:schemeClr val="tx1"/>
                </a:solidFill>
              </a:rPr>
              <a:t>% will require a high school diploma or less</a:t>
            </a:r>
          </a:p>
          <a:p>
            <a:pPr lvl="1"/>
            <a:r>
              <a:rPr lang="en-US" dirty="0">
                <a:solidFill>
                  <a:schemeClr val="tx1"/>
                </a:solidFill>
              </a:rPr>
              <a:t>32% will require some college, an associate’s degree or certificate</a:t>
            </a:r>
          </a:p>
          <a:p>
            <a:pPr lvl="1"/>
            <a:r>
              <a:rPr lang="en-US" dirty="0">
                <a:solidFill>
                  <a:schemeClr val="tx1"/>
                </a:solidFill>
              </a:rPr>
              <a:t>29% will require a bachelor’s degree</a:t>
            </a:r>
          </a:p>
          <a:p>
            <a:pPr lvl="1"/>
            <a:r>
              <a:rPr lang="en-US" dirty="0">
                <a:solidFill>
                  <a:schemeClr val="tx1"/>
                </a:solidFill>
              </a:rPr>
              <a:t>12% will require a master’s degree or better</a:t>
            </a:r>
          </a:p>
          <a:p>
            <a:pPr marL="91440" indent="0">
              <a:buNone/>
            </a:pPr>
            <a:endParaRPr lang="en-US" dirty="0" smtClean="0">
              <a:solidFill>
                <a:schemeClr val="tx1"/>
              </a:solidFill>
            </a:endParaRPr>
          </a:p>
          <a:p>
            <a:pPr marL="91440" indent="0">
              <a:buNone/>
            </a:pPr>
            <a:r>
              <a:rPr lang="en-US" sz="1600" b="0" dirty="0" smtClean="0">
                <a:solidFill>
                  <a:schemeClr val="tx1"/>
                </a:solidFill>
              </a:rPr>
              <a:t>Source</a:t>
            </a:r>
            <a:r>
              <a:rPr lang="en-US" sz="1600" b="0" dirty="0">
                <a:solidFill>
                  <a:schemeClr val="tx1"/>
                </a:solidFill>
              </a:rPr>
              <a:t>: Georgetown University, </a:t>
            </a:r>
            <a:r>
              <a:rPr lang="en-US" sz="1600" b="0" i="1" dirty="0">
                <a:solidFill>
                  <a:schemeClr val="tx1"/>
                </a:solidFill>
              </a:rPr>
              <a:t>Job Growth and Education Requirements</a:t>
            </a:r>
            <a:r>
              <a:rPr lang="en-US" sz="1600" b="0" dirty="0">
                <a:solidFill>
                  <a:schemeClr val="tx1"/>
                </a:solidFill>
              </a:rPr>
              <a:t>, 2013</a:t>
            </a:r>
          </a:p>
        </p:txBody>
      </p:sp>
      <p:sp>
        <p:nvSpPr>
          <p:cNvPr id="3" name="Title 2"/>
          <p:cNvSpPr>
            <a:spLocks noGrp="1"/>
          </p:cNvSpPr>
          <p:nvPr>
            <p:ph type="title"/>
          </p:nvPr>
        </p:nvSpPr>
        <p:spPr/>
        <p:txBody>
          <a:bodyPr/>
          <a:lstStyle/>
          <a:p>
            <a:r>
              <a:rPr lang="en-US" dirty="0" smtClean="0"/>
              <a:t>Colorado Landscape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Tree>
    <p:extLst>
      <p:ext uri="{BB962C8B-B14F-4D97-AF65-F5344CB8AC3E}">
        <p14:creationId xmlns:p14="http://schemas.microsoft.com/office/powerpoint/2010/main" val="2467250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4">
                    <a:lumMod val="50000"/>
                  </a:schemeClr>
                </a:solidFill>
              </a:rPr>
              <a:t>What two states have a higher percentage of jobs requiring education beyond high school?</a:t>
            </a:r>
          </a:p>
          <a:p>
            <a:endParaRPr lang="en-US" dirty="0" smtClean="0">
              <a:solidFill>
                <a:schemeClr val="accent4">
                  <a:lumMod val="50000"/>
                </a:schemeClr>
              </a:solidFill>
            </a:endParaRPr>
          </a:p>
          <a:p>
            <a:pPr lvl="1"/>
            <a:r>
              <a:rPr lang="en-US" sz="2400" b="1" dirty="0" smtClean="0">
                <a:solidFill>
                  <a:schemeClr val="accent4">
                    <a:lumMod val="50000"/>
                  </a:schemeClr>
                </a:solidFill>
              </a:rPr>
              <a:t>Minnesota </a:t>
            </a:r>
          </a:p>
          <a:p>
            <a:pPr lvl="1"/>
            <a:endParaRPr lang="en-US" sz="2400" b="1" dirty="0" smtClean="0">
              <a:solidFill>
                <a:schemeClr val="accent4">
                  <a:lumMod val="50000"/>
                </a:schemeClr>
              </a:solidFill>
            </a:endParaRPr>
          </a:p>
          <a:p>
            <a:pPr lvl="1"/>
            <a:endParaRPr lang="en-US" sz="2400" b="1" dirty="0">
              <a:solidFill>
                <a:schemeClr val="accent4">
                  <a:lumMod val="50000"/>
                </a:schemeClr>
              </a:solidFill>
            </a:endParaRPr>
          </a:p>
          <a:p>
            <a:pPr lvl="1"/>
            <a:r>
              <a:rPr lang="en-US" sz="2400" b="1" dirty="0" smtClean="0">
                <a:solidFill>
                  <a:schemeClr val="accent4">
                    <a:lumMod val="50000"/>
                  </a:schemeClr>
                </a:solidFill>
              </a:rPr>
              <a:t>D.C.  </a:t>
            </a:r>
            <a:endParaRPr lang="en-US" sz="2400" b="1" dirty="0">
              <a:solidFill>
                <a:schemeClr val="accent4">
                  <a:lumMod val="50000"/>
                </a:schemeClr>
              </a:solidFill>
            </a:endParaRPr>
          </a:p>
        </p:txBody>
      </p:sp>
      <p:sp>
        <p:nvSpPr>
          <p:cNvPr id="3" name="Title 2"/>
          <p:cNvSpPr>
            <a:spLocks noGrp="1"/>
          </p:cNvSpPr>
          <p:nvPr>
            <p:ph type="title"/>
          </p:nvPr>
        </p:nvSpPr>
        <p:spPr/>
        <p:txBody>
          <a:bodyPr/>
          <a:lstStyle/>
          <a:p>
            <a:r>
              <a:rPr lang="en-US" dirty="0" smtClean="0">
                <a:solidFill>
                  <a:srgbClr val="FFFF00"/>
                </a:solidFill>
              </a:rPr>
              <a:t>TRIVIA!!!!!!!</a:t>
            </a:r>
            <a:endParaRPr lang="en-US" dirty="0">
              <a:solidFill>
                <a:srgbClr val="FFFF00"/>
              </a:solidFill>
            </a:endParaRPr>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31793" y="2511188"/>
            <a:ext cx="1289611" cy="176056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9633" y="4372755"/>
            <a:ext cx="1266966" cy="1483406"/>
          </a:xfrm>
          <a:prstGeom prst="rect">
            <a:avLst/>
          </a:prstGeom>
        </p:spPr>
      </p:pic>
    </p:spTree>
    <p:extLst>
      <p:ext uri="{BB962C8B-B14F-4D97-AF65-F5344CB8AC3E}">
        <p14:creationId xmlns:p14="http://schemas.microsoft.com/office/powerpoint/2010/main" val="16870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063256" y="1719071"/>
            <a:ext cx="7049386" cy="4407408"/>
          </a:xfrm>
        </p:spPr>
        <p:txBody>
          <a:bodyPr/>
          <a:lstStyle/>
          <a:p>
            <a:pPr marL="45720" indent="0" algn="ctr">
              <a:buClr>
                <a:srgbClr val="95B6D2"/>
              </a:buClr>
              <a:buNone/>
            </a:pPr>
            <a:endParaRPr lang="en-US" sz="900" dirty="0" smtClean="0">
              <a:solidFill>
                <a:schemeClr val="tx1"/>
              </a:solidFill>
            </a:endParaRPr>
          </a:p>
          <a:p>
            <a:pPr marL="45720" indent="0" algn="ctr">
              <a:buClr>
                <a:srgbClr val="95B6D2"/>
              </a:buClr>
              <a:buNone/>
            </a:pPr>
            <a:r>
              <a:rPr lang="en-US" dirty="0" smtClean="0">
                <a:solidFill>
                  <a:schemeClr val="tx1"/>
                </a:solidFill>
              </a:rPr>
              <a:t>Postsecondary &amp; Workforce Readiness</a:t>
            </a:r>
          </a:p>
          <a:p>
            <a:pPr marL="45720" indent="0" algn="ctr">
              <a:buClr>
                <a:srgbClr val="95B6D2"/>
              </a:buClr>
              <a:buNone/>
            </a:pPr>
            <a:endParaRPr lang="en-US" sz="1800" dirty="0" smtClean="0">
              <a:solidFill>
                <a:schemeClr val="tx1"/>
              </a:solidFill>
            </a:endParaRPr>
          </a:p>
          <a:p>
            <a:pPr marL="45720" indent="0">
              <a:buClr>
                <a:srgbClr val="95B6D2"/>
              </a:buClr>
              <a:buNone/>
            </a:pPr>
            <a:r>
              <a:rPr lang="en-US" dirty="0" smtClean="0">
                <a:solidFill>
                  <a:schemeClr val="tx1"/>
                </a:solidFill>
              </a:rPr>
              <a:t>“</a:t>
            </a:r>
            <a:r>
              <a:rPr lang="en-US" dirty="0">
                <a:solidFill>
                  <a:schemeClr val="tx1"/>
                </a:solidFill>
              </a:rPr>
              <a:t>The knowledge, skills, and behaviors essential to high </a:t>
            </a:r>
            <a:r>
              <a:rPr lang="en-US" dirty="0" smtClean="0">
                <a:solidFill>
                  <a:schemeClr val="tx1"/>
                </a:solidFill>
              </a:rPr>
              <a:t>school </a:t>
            </a:r>
            <a:r>
              <a:rPr lang="en-US" dirty="0">
                <a:solidFill>
                  <a:schemeClr val="tx1"/>
                </a:solidFill>
              </a:rPr>
              <a:t>graduates to be prepared to enter college and the </a:t>
            </a:r>
            <a:r>
              <a:rPr lang="en-US" dirty="0" smtClean="0">
                <a:solidFill>
                  <a:schemeClr val="tx1"/>
                </a:solidFill>
              </a:rPr>
              <a:t>workforce </a:t>
            </a:r>
            <a:r>
              <a:rPr lang="en-US" dirty="0">
                <a:solidFill>
                  <a:schemeClr val="tx1"/>
                </a:solidFill>
              </a:rPr>
              <a:t>and compete in the global economy including </a:t>
            </a:r>
            <a:r>
              <a:rPr lang="en-US" dirty="0" smtClean="0">
                <a:solidFill>
                  <a:schemeClr val="tx1"/>
                </a:solidFill>
              </a:rPr>
              <a:t>content </a:t>
            </a:r>
            <a:r>
              <a:rPr lang="en-US" dirty="0">
                <a:solidFill>
                  <a:schemeClr val="tx1"/>
                </a:solidFill>
              </a:rPr>
              <a:t>knowledge, learning and behavior </a:t>
            </a:r>
            <a:r>
              <a:rPr lang="en-US" dirty="0" smtClean="0">
                <a:solidFill>
                  <a:schemeClr val="tx1"/>
                </a:solidFill>
              </a:rPr>
              <a:t>skills.”</a:t>
            </a:r>
            <a:endParaRPr lang="en-US" sz="1800" dirty="0">
              <a:solidFill>
                <a:schemeClr val="tx1"/>
              </a:solidFill>
            </a:endParaRPr>
          </a:p>
          <a:p>
            <a:pPr marL="502920" indent="-457200">
              <a:buClr>
                <a:srgbClr val="95B6D2"/>
              </a:buClr>
            </a:pPr>
            <a:endParaRPr lang="en-US" sz="1800" dirty="0">
              <a:solidFill>
                <a:schemeClr val="tx1"/>
              </a:solidFill>
            </a:endParaRPr>
          </a:p>
          <a:p>
            <a:pPr marL="45720" indent="0">
              <a:buClr>
                <a:srgbClr val="95B6D2"/>
              </a:buClr>
              <a:buNone/>
            </a:pPr>
            <a:r>
              <a:rPr lang="en-US" sz="1100" b="0" i="1" dirty="0" smtClean="0">
                <a:solidFill>
                  <a:schemeClr val="tx1"/>
                </a:solidFill>
              </a:rPr>
              <a:t>Source</a:t>
            </a:r>
            <a:r>
              <a:rPr lang="en-US" sz="1100" b="0" i="1" dirty="0">
                <a:solidFill>
                  <a:schemeClr val="tx1"/>
                </a:solidFill>
              </a:rPr>
              <a:t>: State Board of Education and the Commission on Higher Education’s joint adoption on June 30, 2009 of the description of Postsecondary and Workforce Readiness.</a:t>
            </a:r>
            <a:endParaRPr lang="en-US" sz="1100" b="0" i="1" spc="150" dirty="0">
              <a:solidFill>
                <a:schemeClr val="tx1"/>
              </a:solidFill>
            </a:endParaRPr>
          </a:p>
          <a:p>
            <a:endParaRPr lang="en-US" dirty="0"/>
          </a:p>
        </p:txBody>
      </p:sp>
      <p:sp>
        <p:nvSpPr>
          <p:cNvPr id="10" name="Title 9"/>
          <p:cNvSpPr>
            <a:spLocks noGrp="1"/>
          </p:cNvSpPr>
          <p:nvPr>
            <p:ph type="title"/>
          </p:nvPr>
        </p:nvSpPr>
        <p:spPr/>
        <p:txBody>
          <a:bodyPr/>
          <a:lstStyle/>
          <a:p>
            <a:r>
              <a:rPr lang="en-US" dirty="0" smtClean="0">
                <a:latin typeface="Museo Slab 500"/>
                <a:cs typeface="Museo Slab 500"/>
              </a:rPr>
              <a:t>PWR Definition</a:t>
            </a:r>
            <a:endParaRPr lang="en-US" dirty="0">
              <a:latin typeface="Museo Slab 500"/>
              <a:cs typeface="Museo Slab 500"/>
            </a:endParaRPr>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spTree>
    <p:extLst>
      <p:ext uri="{BB962C8B-B14F-4D97-AF65-F5344CB8AC3E}">
        <p14:creationId xmlns:p14="http://schemas.microsoft.com/office/powerpoint/2010/main" val="2945129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Concurrent Enrollment Overview</a:t>
            </a:r>
            <a:endParaRPr lang="en-US" dirty="0"/>
          </a:p>
        </p:txBody>
      </p:sp>
    </p:spTree>
    <p:extLst>
      <p:ext uri="{BB962C8B-B14F-4D97-AF65-F5344CB8AC3E}">
        <p14:creationId xmlns:p14="http://schemas.microsoft.com/office/powerpoint/2010/main" val="2066866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72236"/>
            <a:ext cx="8407893" cy="4407408"/>
          </a:xfrm>
        </p:spPr>
        <p:txBody>
          <a:bodyPr/>
          <a:lstStyle/>
          <a:p>
            <a:pPr>
              <a:defRPr/>
            </a:pPr>
            <a:r>
              <a:rPr lang="en-US" b="0" dirty="0">
                <a:ea typeface="Calibri"/>
                <a:cs typeface="Times New Roman"/>
              </a:rPr>
              <a:t>Concurrent enrollment programs </a:t>
            </a:r>
            <a:r>
              <a:rPr lang="en-US" b="0" dirty="0" smtClean="0">
                <a:ea typeface="Calibri"/>
                <a:cs typeface="Times New Roman"/>
              </a:rPr>
              <a:t>existed </a:t>
            </a:r>
            <a:r>
              <a:rPr lang="en-US" b="0" dirty="0">
                <a:ea typeface="Calibri"/>
                <a:cs typeface="Times New Roman"/>
              </a:rPr>
              <a:t>for many years in Colorado, yet due to a lack of state-wide coordination, organization or support, access to concurrent enrollment programs </a:t>
            </a:r>
            <a:r>
              <a:rPr lang="en-US" b="0" dirty="0" smtClean="0">
                <a:ea typeface="Calibri"/>
                <a:cs typeface="Times New Roman"/>
              </a:rPr>
              <a:t>was limited</a:t>
            </a:r>
            <a:r>
              <a:rPr lang="en-US" b="0" dirty="0">
                <a:ea typeface="Calibri"/>
                <a:cs typeface="Times New Roman"/>
              </a:rPr>
              <a:t>.</a:t>
            </a:r>
          </a:p>
          <a:p>
            <a:pPr>
              <a:defRPr/>
            </a:pPr>
            <a:endParaRPr lang="en-US" b="0" dirty="0">
              <a:ea typeface="Calibri"/>
              <a:cs typeface="Times New Roman"/>
            </a:endParaRPr>
          </a:p>
          <a:p>
            <a:pPr>
              <a:defRPr/>
            </a:pPr>
            <a:r>
              <a:rPr lang="en-US" b="0" dirty="0">
                <a:ea typeface="Calibri"/>
                <a:cs typeface="Times New Roman"/>
              </a:rPr>
              <a:t>Governor Ritter administration formed P-20 Council to craft policies to align K-12 and Higher Education</a:t>
            </a:r>
          </a:p>
          <a:p>
            <a:pPr marL="45720" indent="0">
              <a:buNone/>
              <a:defRPr/>
            </a:pPr>
            <a:endParaRPr lang="en-US" b="0" dirty="0">
              <a:ea typeface="Calibri"/>
              <a:cs typeface="Times New Roman"/>
            </a:endParaRPr>
          </a:p>
          <a:p>
            <a:pPr>
              <a:defRPr/>
            </a:pPr>
            <a:r>
              <a:rPr lang="en-US" b="0" dirty="0">
                <a:ea typeface="Calibri"/>
                <a:cs typeface="Times New Roman"/>
              </a:rPr>
              <a:t>In May 2009, Colorado State Legislature passed HB09-1319 and SB09-285 the “Concurrent Enrollment Programs Acts.” </a:t>
            </a:r>
          </a:p>
          <a:p>
            <a:endParaRPr lang="en-US" dirty="0"/>
          </a:p>
        </p:txBody>
      </p:sp>
      <p:sp>
        <p:nvSpPr>
          <p:cNvPr id="3" name="Title 2"/>
          <p:cNvSpPr>
            <a:spLocks noGrp="1"/>
          </p:cNvSpPr>
          <p:nvPr>
            <p:ph type="title"/>
          </p:nvPr>
        </p:nvSpPr>
        <p:spPr/>
        <p:txBody>
          <a:bodyPr/>
          <a:lstStyle/>
          <a:p>
            <a:r>
              <a:rPr lang="en-US" dirty="0" smtClean="0"/>
              <a:t>Concurrent Enrollment Background</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868875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8316" y="2137147"/>
            <a:ext cx="6943061" cy="4053130"/>
          </a:xfrm>
        </p:spPr>
        <p:txBody>
          <a:bodyPr/>
          <a:lstStyle/>
          <a:p>
            <a:pPr marL="45720" indent="0">
              <a:buNone/>
            </a:pPr>
            <a:r>
              <a:rPr lang="en-US" dirty="0"/>
              <a:t>“Simultaneous enrollment of a qualified student in a local education provider and in one or more postsecondary courses, including academic or career and technical education courses, at an institution of higher education…”</a:t>
            </a:r>
          </a:p>
          <a:p>
            <a:pPr marL="45720" indent="0">
              <a:buNone/>
            </a:pPr>
            <a:endParaRPr lang="en-US" dirty="0"/>
          </a:p>
          <a:p>
            <a:pPr marL="45720" indent="0" algn="r">
              <a:buNone/>
            </a:pPr>
            <a:r>
              <a:rPr lang="en-US" dirty="0"/>
              <a:t>			</a:t>
            </a:r>
            <a:r>
              <a:rPr lang="en-US" sz="1100" b="0" i="1" dirty="0"/>
              <a:t>Source: 22-35-103(6)(a), C.R.S.</a:t>
            </a:r>
          </a:p>
          <a:p>
            <a:endParaRPr lang="en-US" dirty="0"/>
          </a:p>
        </p:txBody>
      </p:sp>
      <p:sp>
        <p:nvSpPr>
          <p:cNvPr id="3" name="Title 2"/>
          <p:cNvSpPr>
            <a:spLocks noGrp="1"/>
          </p:cNvSpPr>
          <p:nvPr>
            <p:ph type="title"/>
          </p:nvPr>
        </p:nvSpPr>
        <p:spPr/>
        <p:txBody>
          <a:bodyPr/>
          <a:lstStyle/>
          <a:p>
            <a:r>
              <a:rPr lang="en-US" dirty="0" smtClean="0"/>
              <a:t>What is Concurrent Enrollment?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26480006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9729</TotalTime>
  <Words>3341</Words>
  <Application>Microsoft Office PowerPoint</Application>
  <PresentationFormat>On-screen Show (4:3)</PresentationFormat>
  <Paragraphs>444</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CDE THEME</vt:lpstr>
      <vt:lpstr>Postsecondary Readiness &amp; Concurrent Enrollment</vt:lpstr>
      <vt:lpstr>Colorado Landscape</vt:lpstr>
      <vt:lpstr>PowerPoint Presentation</vt:lpstr>
      <vt:lpstr>Colorado Landscape</vt:lpstr>
      <vt:lpstr>TRIVIA!!!!!!!</vt:lpstr>
      <vt:lpstr>PWR Definition</vt:lpstr>
      <vt:lpstr>Concurrent Enrollment Overview</vt:lpstr>
      <vt:lpstr>Concurrent Enrollment Background</vt:lpstr>
      <vt:lpstr>What is Concurrent Enrollment?</vt:lpstr>
      <vt:lpstr>Legislative Intent </vt:lpstr>
      <vt:lpstr>TRIVIA!!!!!!!</vt:lpstr>
      <vt:lpstr>Eligibility &amp; Funding</vt:lpstr>
      <vt:lpstr>CE Game: Let Me Count the Ways</vt:lpstr>
      <vt:lpstr>Delivery Models</vt:lpstr>
      <vt:lpstr>Remediation in  Concurrent Enrollment</vt:lpstr>
      <vt:lpstr>CE Remediation</vt:lpstr>
      <vt:lpstr>CE Remediation</vt:lpstr>
      <vt:lpstr>ASCENT</vt:lpstr>
      <vt:lpstr>What is ASCENT?</vt:lpstr>
      <vt:lpstr>ASCENT Eligibility</vt:lpstr>
      <vt:lpstr>PowerPoint Presentation</vt:lpstr>
      <vt:lpstr>Challenges &amp; Lessons Learned</vt:lpstr>
      <vt:lpstr>Challenges &amp; Lessons Learned</vt:lpstr>
      <vt:lpstr>PowerPoint Presentation</vt:lpstr>
      <vt:lpstr>Concurrent Enrollment Participation &amp; Outcomes</vt:lpstr>
      <vt:lpstr>30% growth between 2011-12 &amp; 2012-13 </vt:lpstr>
      <vt:lpstr>District Participation</vt:lpstr>
      <vt:lpstr>Participation by Race/Ethnicity</vt:lpstr>
      <vt:lpstr>CTE Concurrent Enrollment Participation</vt:lpstr>
      <vt:lpstr>Program Outcomes</vt:lpstr>
      <vt:lpstr>Credentials Earned</vt:lpstr>
      <vt:lpstr>Program Outcomes for Dual Enrollment</vt:lpstr>
      <vt:lpstr>Program Outcomes for Dual Enrollment Students</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Liu, Michelle</cp:lastModifiedBy>
  <cp:revision>175</cp:revision>
  <cp:lastPrinted>2012-08-20T17:42:27Z</cp:lastPrinted>
  <dcterms:created xsi:type="dcterms:W3CDTF">2012-07-16T02:29:43Z</dcterms:created>
  <dcterms:modified xsi:type="dcterms:W3CDTF">2015-01-29T20:43:48Z</dcterms:modified>
</cp:coreProperties>
</file>