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ms-office.activeX"/>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activeX/activeX1.xml" ContentType="application/vnd.ms-office.activeX+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3"/>
  </p:notesMasterIdLst>
  <p:handoutMasterIdLst>
    <p:handoutMasterId r:id="rId24"/>
  </p:handoutMasterIdLst>
  <p:sldIdLst>
    <p:sldId id="256" r:id="rId3"/>
    <p:sldId id="257" r:id="rId4"/>
    <p:sldId id="261" r:id="rId5"/>
    <p:sldId id="274" r:id="rId6"/>
    <p:sldId id="263" r:id="rId7"/>
    <p:sldId id="262" r:id="rId8"/>
    <p:sldId id="272" r:id="rId9"/>
    <p:sldId id="282" r:id="rId10"/>
    <p:sldId id="283" r:id="rId11"/>
    <p:sldId id="264" r:id="rId12"/>
    <p:sldId id="273" r:id="rId13"/>
    <p:sldId id="281" r:id="rId14"/>
    <p:sldId id="268" r:id="rId15"/>
    <p:sldId id="284" r:id="rId16"/>
    <p:sldId id="280" r:id="rId17"/>
    <p:sldId id="271" r:id="rId18"/>
    <p:sldId id="270" r:id="rId19"/>
    <p:sldId id="285" r:id="rId20"/>
    <p:sldId id="275" r:id="rId21"/>
    <p:sldId id="2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69" autoAdjust="0"/>
    <p:restoredTop sz="77202" autoAdjust="0"/>
  </p:normalViewPr>
  <p:slideViewPr>
    <p:cSldViewPr snapToGrid="0" showGuides="1">
      <p:cViewPr varScale="1">
        <p:scale>
          <a:sx n="57" d="100"/>
          <a:sy n="57" d="100"/>
        </p:scale>
        <p:origin x="-274" y="-82"/>
      </p:cViewPr>
      <p:guideLst>
        <p:guide orient="horz" pos="2160"/>
        <p:guide pos="3840"/>
      </p:guideLst>
    </p:cSldViewPr>
  </p:slideViewPr>
  <p:notesTextViewPr>
    <p:cViewPr>
      <p:scale>
        <a:sx n="1" d="1"/>
        <a:sy n="1" d="1"/>
      </p:scale>
      <p:origin x="0" y="0"/>
    </p:cViewPr>
  </p:notesTextViewPr>
  <p:sorterViewPr>
    <p:cViewPr>
      <p:scale>
        <a:sx n="66" d="100"/>
        <a:sy n="66" d="100"/>
      </p:scale>
      <p:origin x="0" y="955"/>
    </p:cViewPr>
  </p:sorterViewPr>
  <p:notesViewPr>
    <p:cSldViewPr snapToGrid="0" showGuides="1">
      <p:cViewPr varScale="1">
        <p:scale>
          <a:sx n="51" d="100"/>
          <a:sy n="51" d="100"/>
        </p:scale>
        <p:origin x="2352" y="54"/>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765F33-C206-48B8-80EF-FDDFA0452BDC}" type="doc">
      <dgm:prSet loTypeId="urn:microsoft.com/office/officeart/2005/8/layout/arrow2" loCatId="process" qsTypeId="urn:microsoft.com/office/officeart/2005/8/quickstyle/simple1" qsCatId="simple" csTypeId="urn:microsoft.com/office/officeart/2005/8/colors/colorful1" csCatId="colorful" phldr="1"/>
      <dgm:spPr/>
    </dgm:pt>
    <dgm:pt modelId="{5B732ED6-4D63-432A-99A9-6A1A9FA4A4BD}">
      <dgm:prSet phldrT="[Text]"/>
      <dgm:spPr/>
      <dgm:t>
        <a:bodyPr/>
        <a:lstStyle/>
        <a:p>
          <a:r>
            <a:rPr lang="en-US" b="1" dirty="0" smtClean="0"/>
            <a:t>Needs Assessment:</a:t>
          </a:r>
        </a:p>
        <a:p>
          <a:r>
            <a:rPr lang="en-US" dirty="0" smtClean="0"/>
            <a:t>What problems are identified by key stakeholders?</a:t>
          </a:r>
          <a:endParaRPr lang="en-US" dirty="0"/>
        </a:p>
      </dgm:t>
    </dgm:pt>
    <dgm:pt modelId="{FF4CC20F-3801-4BC9-896B-8F0BA372AC8C}" type="parTrans" cxnId="{CE4271FF-6AC2-46B4-96B2-1BFFC0212137}">
      <dgm:prSet/>
      <dgm:spPr/>
      <dgm:t>
        <a:bodyPr/>
        <a:lstStyle/>
        <a:p>
          <a:endParaRPr lang="en-US"/>
        </a:p>
      </dgm:t>
    </dgm:pt>
    <dgm:pt modelId="{0731EF80-9B70-48D5-AEAA-D7BC6E1673A9}" type="sibTrans" cxnId="{CE4271FF-6AC2-46B4-96B2-1BFFC0212137}">
      <dgm:prSet/>
      <dgm:spPr/>
      <dgm:t>
        <a:bodyPr/>
        <a:lstStyle/>
        <a:p>
          <a:endParaRPr lang="en-US"/>
        </a:p>
      </dgm:t>
    </dgm:pt>
    <dgm:pt modelId="{D9B40366-FDF1-456A-ADE6-B791E64FDA64}">
      <dgm:prSet phldrT="[Text]"/>
      <dgm:spPr/>
      <dgm:t>
        <a:bodyPr/>
        <a:lstStyle/>
        <a:p>
          <a:r>
            <a:rPr lang="en-US" b="1" dirty="0" smtClean="0"/>
            <a:t>Environmental Scan:</a:t>
          </a:r>
        </a:p>
        <a:p>
          <a:r>
            <a:rPr lang="en-US" dirty="0" smtClean="0"/>
            <a:t>What programs and services exist that are intended to meet the needs identified in the needs assessment? Where are the gaps?</a:t>
          </a:r>
          <a:endParaRPr lang="en-US" dirty="0"/>
        </a:p>
      </dgm:t>
    </dgm:pt>
    <dgm:pt modelId="{6140975C-CDA2-4E1B-A2B7-94CCFF5C0A0B}" type="parTrans" cxnId="{01BE504C-1F7F-4814-BC54-D781B0DCB433}">
      <dgm:prSet/>
      <dgm:spPr/>
      <dgm:t>
        <a:bodyPr/>
        <a:lstStyle/>
        <a:p>
          <a:endParaRPr lang="en-US"/>
        </a:p>
      </dgm:t>
    </dgm:pt>
    <dgm:pt modelId="{0F549059-3944-497F-A5C1-6998E8932E43}" type="sibTrans" cxnId="{01BE504C-1F7F-4814-BC54-D781B0DCB433}">
      <dgm:prSet/>
      <dgm:spPr/>
      <dgm:t>
        <a:bodyPr/>
        <a:lstStyle/>
        <a:p>
          <a:endParaRPr lang="en-US"/>
        </a:p>
      </dgm:t>
    </dgm:pt>
    <dgm:pt modelId="{8322FFDE-B95D-41F7-AD21-A163C6FB6BA4}">
      <dgm:prSet phldrT="[Text]"/>
      <dgm:spPr/>
      <dgm:t>
        <a:bodyPr/>
        <a:lstStyle/>
        <a:p>
          <a:r>
            <a:rPr lang="en-US" b="1" dirty="0" smtClean="0"/>
            <a:t>Comprehensive Strategic Plan:</a:t>
          </a:r>
        </a:p>
        <a:p>
          <a:r>
            <a:rPr lang="en-US" b="0" dirty="0" smtClean="0"/>
            <a:t>Advisory council and other key stakeholders work with the school counselor to develop strategies to address unmet needs and close service/program gaps.</a:t>
          </a:r>
          <a:endParaRPr lang="en-US" b="0" dirty="0"/>
        </a:p>
      </dgm:t>
    </dgm:pt>
    <dgm:pt modelId="{5CD0FFFB-77BE-40C6-B8D4-A4B8A7D6167A}" type="parTrans" cxnId="{556D37B4-5C52-4440-A027-1C6205FF884D}">
      <dgm:prSet/>
      <dgm:spPr/>
      <dgm:t>
        <a:bodyPr/>
        <a:lstStyle/>
        <a:p>
          <a:endParaRPr lang="en-US"/>
        </a:p>
      </dgm:t>
    </dgm:pt>
    <dgm:pt modelId="{A09EEDE3-6170-440A-896D-039E4BF584B7}" type="sibTrans" cxnId="{556D37B4-5C52-4440-A027-1C6205FF884D}">
      <dgm:prSet/>
      <dgm:spPr/>
      <dgm:t>
        <a:bodyPr/>
        <a:lstStyle/>
        <a:p>
          <a:endParaRPr lang="en-US"/>
        </a:p>
      </dgm:t>
    </dgm:pt>
    <dgm:pt modelId="{D7D9BB95-C1DA-4DD4-8454-E1FAF94EFD33}" type="pres">
      <dgm:prSet presAssocID="{97765F33-C206-48B8-80EF-FDDFA0452BDC}" presName="arrowDiagram" presStyleCnt="0">
        <dgm:presLayoutVars>
          <dgm:chMax val="5"/>
          <dgm:dir/>
          <dgm:resizeHandles val="exact"/>
        </dgm:presLayoutVars>
      </dgm:prSet>
      <dgm:spPr/>
    </dgm:pt>
    <dgm:pt modelId="{E67561B6-4A56-4E11-A6EB-2273B7657DB8}" type="pres">
      <dgm:prSet presAssocID="{97765F33-C206-48B8-80EF-FDDFA0452BDC}" presName="arrow" presStyleLbl="bgShp" presStyleIdx="0" presStyleCnt="1"/>
      <dgm:spPr/>
    </dgm:pt>
    <dgm:pt modelId="{261D3151-972E-42E3-A248-ADA2A51E66F2}" type="pres">
      <dgm:prSet presAssocID="{97765F33-C206-48B8-80EF-FDDFA0452BDC}" presName="arrowDiagram3" presStyleCnt="0"/>
      <dgm:spPr/>
    </dgm:pt>
    <dgm:pt modelId="{2F2B9D3D-F96E-4891-97D8-C5247D8E3DB8}" type="pres">
      <dgm:prSet presAssocID="{5B732ED6-4D63-432A-99A9-6A1A9FA4A4BD}" presName="bullet3a" presStyleLbl="node1" presStyleIdx="0" presStyleCnt="3"/>
      <dgm:spPr/>
    </dgm:pt>
    <dgm:pt modelId="{29678C72-8C55-4816-81BF-20DC06E20246}" type="pres">
      <dgm:prSet presAssocID="{5B732ED6-4D63-432A-99A9-6A1A9FA4A4BD}" presName="textBox3a" presStyleLbl="revTx" presStyleIdx="0" presStyleCnt="3" custScaleY="126339">
        <dgm:presLayoutVars>
          <dgm:bulletEnabled val="1"/>
        </dgm:presLayoutVars>
      </dgm:prSet>
      <dgm:spPr/>
      <dgm:t>
        <a:bodyPr/>
        <a:lstStyle/>
        <a:p>
          <a:endParaRPr lang="en-US"/>
        </a:p>
      </dgm:t>
    </dgm:pt>
    <dgm:pt modelId="{1156D9CE-3967-46B7-B1A3-3FF18436ED4A}" type="pres">
      <dgm:prSet presAssocID="{D9B40366-FDF1-456A-ADE6-B791E64FDA64}" presName="bullet3b" presStyleLbl="node1" presStyleIdx="1" presStyleCnt="3"/>
      <dgm:spPr/>
    </dgm:pt>
    <dgm:pt modelId="{2B888186-4C5C-4874-AA32-88DAF5B3C4DC}" type="pres">
      <dgm:prSet presAssocID="{D9B40366-FDF1-456A-ADE6-B791E64FDA64}" presName="textBox3b" presStyleLbl="revTx" presStyleIdx="1" presStyleCnt="3" custScaleY="117743">
        <dgm:presLayoutVars>
          <dgm:bulletEnabled val="1"/>
        </dgm:presLayoutVars>
      </dgm:prSet>
      <dgm:spPr/>
      <dgm:t>
        <a:bodyPr/>
        <a:lstStyle/>
        <a:p>
          <a:endParaRPr lang="en-US"/>
        </a:p>
      </dgm:t>
    </dgm:pt>
    <dgm:pt modelId="{8DC93FB6-C7C4-48D3-ADF3-B22654F0A1DC}" type="pres">
      <dgm:prSet presAssocID="{8322FFDE-B95D-41F7-AD21-A163C6FB6BA4}" presName="bullet3c" presStyleLbl="node1" presStyleIdx="2" presStyleCnt="3"/>
      <dgm:spPr/>
    </dgm:pt>
    <dgm:pt modelId="{640936C4-0F56-4251-8851-32D2BA39A07F}" type="pres">
      <dgm:prSet presAssocID="{8322FFDE-B95D-41F7-AD21-A163C6FB6BA4}" presName="textBox3c" presStyleLbl="revTx" presStyleIdx="2" presStyleCnt="3" custScaleY="116591">
        <dgm:presLayoutVars>
          <dgm:bulletEnabled val="1"/>
        </dgm:presLayoutVars>
      </dgm:prSet>
      <dgm:spPr/>
      <dgm:t>
        <a:bodyPr/>
        <a:lstStyle/>
        <a:p>
          <a:endParaRPr lang="en-US"/>
        </a:p>
      </dgm:t>
    </dgm:pt>
  </dgm:ptLst>
  <dgm:cxnLst>
    <dgm:cxn modelId="{08343760-BE4A-4128-8E77-68BAA5309168}" type="presOf" srcId="{D9B40366-FDF1-456A-ADE6-B791E64FDA64}" destId="{2B888186-4C5C-4874-AA32-88DAF5B3C4DC}" srcOrd="0" destOrd="0" presId="urn:microsoft.com/office/officeart/2005/8/layout/arrow2"/>
    <dgm:cxn modelId="{01BE504C-1F7F-4814-BC54-D781B0DCB433}" srcId="{97765F33-C206-48B8-80EF-FDDFA0452BDC}" destId="{D9B40366-FDF1-456A-ADE6-B791E64FDA64}" srcOrd="1" destOrd="0" parTransId="{6140975C-CDA2-4E1B-A2B7-94CCFF5C0A0B}" sibTransId="{0F549059-3944-497F-A5C1-6998E8932E43}"/>
    <dgm:cxn modelId="{556D37B4-5C52-4440-A027-1C6205FF884D}" srcId="{97765F33-C206-48B8-80EF-FDDFA0452BDC}" destId="{8322FFDE-B95D-41F7-AD21-A163C6FB6BA4}" srcOrd="2" destOrd="0" parTransId="{5CD0FFFB-77BE-40C6-B8D4-A4B8A7D6167A}" sibTransId="{A09EEDE3-6170-440A-896D-039E4BF584B7}"/>
    <dgm:cxn modelId="{CE4271FF-6AC2-46B4-96B2-1BFFC0212137}" srcId="{97765F33-C206-48B8-80EF-FDDFA0452BDC}" destId="{5B732ED6-4D63-432A-99A9-6A1A9FA4A4BD}" srcOrd="0" destOrd="0" parTransId="{FF4CC20F-3801-4BC9-896B-8F0BA372AC8C}" sibTransId="{0731EF80-9B70-48D5-AEAA-D7BC6E1673A9}"/>
    <dgm:cxn modelId="{A1C247ED-7350-4157-B273-FBE2C20F0BDF}" type="presOf" srcId="{5B732ED6-4D63-432A-99A9-6A1A9FA4A4BD}" destId="{29678C72-8C55-4816-81BF-20DC06E20246}" srcOrd="0" destOrd="0" presId="urn:microsoft.com/office/officeart/2005/8/layout/arrow2"/>
    <dgm:cxn modelId="{F732C5C2-43E4-4B4B-AB4C-7B6884A7572B}" type="presOf" srcId="{8322FFDE-B95D-41F7-AD21-A163C6FB6BA4}" destId="{640936C4-0F56-4251-8851-32D2BA39A07F}" srcOrd="0" destOrd="0" presId="urn:microsoft.com/office/officeart/2005/8/layout/arrow2"/>
    <dgm:cxn modelId="{80528C05-9BC2-4A0E-B26F-1DC98EBA00D2}" type="presOf" srcId="{97765F33-C206-48B8-80EF-FDDFA0452BDC}" destId="{D7D9BB95-C1DA-4DD4-8454-E1FAF94EFD33}" srcOrd="0" destOrd="0" presId="urn:microsoft.com/office/officeart/2005/8/layout/arrow2"/>
    <dgm:cxn modelId="{C409F339-180F-422D-B593-95A86302036E}" type="presParOf" srcId="{D7D9BB95-C1DA-4DD4-8454-E1FAF94EFD33}" destId="{E67561B6-4A56-4E11-A6EB-2273B7657DB8}" srcOrd="0" destOrd="0" presId="urn:microsoft.com/office/officeart/2005/8/layout/arrow2"/>
    <dgm:cxn modelId="{57CB19A0-6A04-4A86-B83F-2DAA7B6E8811}" type="presParOf" srcId="{D7D9BB95-C1DA-4DD4-8454-E1FAF94EFD33}" destId="{261D3151-972E-42E3-A248-ADA2A51E66F2}" srcOrd="1" destOrd="0" presId="urn:microsoft.com/office/officeart/2005/8/layout/arrow2"/>
    <dgm:cxn modelId="{ED3D89D4-D6C4-4639-BB3C-E89373713E27}" type="presParOf" srcId="{261D3151-972E-42E3-A248-ADA2A51E66F2}" destId="{2F2B9D3D-F96E-4891-97D8-C5247D8E3DB8}" srcOrd="0" destOrd="0" presId="urn:microsoft.com/office/officeart/2005/8/layout/arrow2"/>
    <dgm:cxn modelId="{8A3CEAF6-9B40-4077-869A-B04C44ADB0F4}" type="presParOf" srcId="{261D3151-972E-42E3-A248-ADA2A51E66F2}" destId="{29678C72-8C55-4816-81BF-20DC06E20246}" srcOrd="1" destOrd="0" presId="urn:microsoft.com/office/officeart/2005/8/layout/arrow2"/>
    <dgm:cxn modelId="{1030B6F3-05C7-4626-AF4D-524AAC7B3BC7}" type="presParOf" srcId="{261D3151-972E-42E3-A248-ADA2A51E66F2}" destId="{1156D9CE-3967-46B7-B1A3-3FF18436ED4A}" srcOrd="2" destOrd="0" presId="urn:microsoft.com/office/officeart/2005/8/layout/arrow2"/>
    <dgm:cxn modelId="{2E5FD9D4-50DA-4E22-8EDE-86CBE807C425}" type="presParOf" srcId="{261D3151-972E-42E3-A248-ADA2A51E66F2}" destId="{2B888186-4C5C-4874-AA32-88DAF5B3C4DC}" srcOrd="3" destOrd="0" presId="urn:microsoft.com/office/officeart/2005/8/layout/arrow2"/>
    <dgm:cxn modelId="{2F208036-B7DC-4942-B95C-3B8B71D688B6}" type="presParOf" srcId="{261D3151-972E-42E3-A248-ADA2A51E66F2}" destId="{8DC93FB6-C7C4-48D3-ADF3-B22654F0A1DC}" srcOrd="4" destOrd="0" presId="urn:microsoft.com/office/officeart/2005/8/layout/arrow2"/>
    <dgm:cxn modelId="{020C908D-D220-4457-AD67-DA8F9914E057}" type="presParOf" srcId="{261D3151-972E-42E3-A248-ADA2A51E66F2}" destId="{640936C4-0F56-4251-8851-32D2BA39A07F}" srcOrd="5" destOrd="0" presId="urn:microsoft.com/office/officeart/2005/8/layout/arrow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7561B6-4A56-4E11-A6EB-2273B7657DB8}">
      <dsp:nvSpPr>
        <dsp:cNvPr id="0" name=""/>
        <dsp:cNvSpPr/>
      </dsp:nvSpPr>
      <dsp:spPr>
        <a:xfrm>
          <a:off x="1061414" y="-152702"/>
          <a:ext cx="8475540" cy="5297213"/>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2B9D3D-F96E-4891-97D8-C5247D8E3DB8}">
      <dsp:nvSpPr>
        <dsp:cNvPr id="0" name=""/>
        <dsp:cNvSpPr/>
      </dsp:nvSpPr>
      <dsp:spPr>
        <a:xfrm>
          <a:off x="2137807" y="3503434"/>
          <a:ext cx="220364" cy="220364"/>
        </a:xfrm>
        <a:prstGeom prst="ellipse">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678C72-8C55-4816-81BF-20DC06E20246}">
      <dsp:nvSpPr>
        <dsp:cNvPr id="0" name=""/>
        <dsp:cNvSpPr/>
      </dsp:nvSpPr>
      <dsp:spPr>
        <a:xfrm>
          <a:off x="2247989" y="3412005"/>
          <a:ext cx="1974801" cy="1934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766" tIns="0" rIns="0" bIns="0" numCol="1" spcCol="1270" anchor="t" anchorCtr="0">
          <a:noAutofit/>
        </a:bodyPr>
        <a:lstStyle/>
        <a:p>
          <a:pPr lvl="0" algn="l" defTabSz="755650">
            <a:lnSpc>
              <a:spcPct val="90000"/>
            </a:lnSpc>
            <a:spcBef>
              <a:spcPct val="0"/>
            </a:spcBef>
            <a:spcAft>
              <a:spcPct val="35000"/>
            </a:spcAft>
          </a:pPr>
          <a:r>
            <a:rPr lang="en-US" sz="1700" b="1" kern="1200" dirty="0" smtClean="0"/>
            <a:t>Needs Assessment:</a:t>
          </a:r>
        </a:p>
        <a:p>
          <a:pPr lvl="0" algn="l" defTabSz="755650">
            <a:lnSpc>
              <a:spcPct val="90000"/>
            </a:lnSpc>
            <a:spcBef>
              <a:spcPct val="0"/>
            </a:spcBef>
            <a:spcAft>
              <a:spcPct val="35000"/>
            </a:spcAft>
          </a:pPr>
          <a:r>
            <a:rPr lang="en-US" sz="1700" kern="1200" dirty="0" smtClean="0"/>
            <a:t>What problems are identified by key stakeholders?</a:t>
          </a:r>
          <a:endParaRPr lang="en-US" sz="1700" kern="1200" dirty="0"/>
        </a:p>
      </dsp:txBody>
      <dsp:txXfrm>
        <a:off x="2247989" y="3412005"/>
        <a:ext cx="1974801" cy="1934116"/>
      </dsp:txXfrm>
    </dsp:sp>
    <dsp:sp modelId="{1156D9CE-3967-46B7-B1A3-3FF18436ED4A}">
      <dsp:nvSpPr>
        <dsp:cNvPr id="0" name=""/>
        <dsp:cNvSpPr/>
      </dsp:nvSpPr>
      <dsp:spPr>
        <a:xfrm>
          <a:off x="4082944" y="2063651"/>
          <a:ext cx="398350" cy="398350"/>
        </a:xfrm>
        <a:prstGeom prst="ellipse">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888186-4C5C-4874-AA32-88DAF5B3C4DC}">
      <dsp:nvSpPr>
        <dsp:cNvPr id="0" name=""/>
        <dsp:cNvSpPr/>
      </dsp:nvSpPr>
      <dsp:spPr>
        <a:xfrm>
          <a:off x="4282119" y="2007178"/>
          <a:ext cx="2034129" cy="339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078" tIns="0" rIns="0" bIns="0" numCol="1" spcCol="1270" anchor="t" anchorCtr="0">
          <a:noAutofit/>
        </a:bodyPr>
        <a:lstStyle/>
        <a:p>
          <a:pPr lvl="0" algn="l" defTabSz="755650">
            <a:lnSpc>
              <a:spcPct val="90000"/>
            </a:lnSpc>
            <a:spcBef>
              <a:spcPct val="0"/>
            </a:spcBef>
            <a:spcAft>
              <a:spcPct val="35000"/>
            </a:spcAft>
          </a:pPr>
          <a:r>
            <a:rPr lang="en-US" sz="1700" b="1" kern="1200" dirty="0" smtClean="0"/>
            <a:t>Environmental Scan:</a:t>
          </a:r>
        </a:p>
        <a:p>
          <a:pPr lvl="0" algn="l" defTabSz="755650">
            <a:lnSpc>
              <a:spcPct val="90000"/>
            </a:lnSpc>
            <a:spcBef>
              <a:spcPct val="0"/>
            </a:spcBef>
            <a:spcAft>
              <a:spcPct val="35000"/>
            </a:spcAft>
          </a:pPr>
          <a:r>
            <a:rPr lang="en-US" sz="1700" kern="1200" dirty="0" smtClean="0"/>
            <a:t>What programs and services exist that are intended to meet the needs identified in the needs assessment? Where are the gaps?</a:t>
          </a:r>
          <a:endParaRPr lang="en-US" sz="1700" kern="1200" dirty="0"/>
        </a:p>
      </dsp:txBody>
      <dsp:txXfrm>
        <a:off x="4282119" y="2007178"/>
        <a:ext cx="2034129" cy="3392981"/>
      </dsp:txXfrm>
    </dsp:sp>
    <dsp:sp modelId="{8DC93FB6-C7C4-48D3-ADF3-B22654F0A1DC}">
      <dsp:nvSpPr>
        <dsp:cNvPr id="0" name=""/>
        <dsp:cNvSpPr/>
      </dsp:nvSpPr>
      <dsp:spPr>
        <a:xfrm>
          <a:off x="6422193" y="1187492"/>
          <a:ext cx="550910" cy="550910"/>
        </a:xfrm>
        <a:prstGeom prst="ellipse">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0936C4-0F56-4251-8851-32D2BA39A07F}">
      <dsp:nvSpPr>
        <dsp:cNvPr id="0" name=""/>
        <dsp:cNvSpPr/>
      </dsp:nvSpPr>
      <dsp:spPr>
        <a:xfrm>
          <a:off x="6697648" y="1157543"/>
          <a:ext cx="2034129" cy="4292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916" tIns="0" rIns="0" bIns="0" numCol="1" spcCol="1270" anchor="t" anchorCtr="0">
          <a:noAutofit/>
        </a:bodyPr>
        <a:lstStyle/>
        <a:p>
          <a:pPr lvl="0" algn="l" defTabSz="755650">
            <a:lnSpc>
              <a:spcPct val="90000"/>
            </a:lnSpc>
            <a:spcBef>
              <a:spcPct val="0"/>
            </a:spcBef>
            <a:spcAft>
              <a:spcPct val="35000"/>
            </a:spcAft>
          </a:pPr>
          <a:r>
            <a:rPr lang="en-US" sz="1700" b="1" kern="1200" dirty="0" smtClean="0"/>
            <a:t>Comprehensive Strategic Plan:</a:t>
          </a:r>
        </a:p>
        <a:p>
          <a:pPr lvl="0" algn="l" defTabSz="755650">
            <a:lnSpc>
              <a:spcPct val="90000"/>
            </a:lnSpc>
            <a:spcBef>
              <a:spcPct val="0"/>
            </a:spcBef>
            <a:spcAft>
              <a:spcPct val="35000"/>
            </a:spcAft>
          </a:pPr>
          <a:r>
            <a:rPr lang="en-US" sz="1700" b="0" kern="1200" dirty="0" smtClean="0"/>
            <a:t>Advisory council and other key stakeholders work with the school counselor to develop strategies to address unmet needs and close service/program gaps.</a:t>
          </a:r>
          <a:endParaRPr lang="en-US" sz="1700" b="0" kern="1200" dirty="0"/>
        </a:p>
      </dsp:txBody>
      <dsp:txXfrm>
        <a:off x="6697648" y="1157543"/>
        <a:ext cx="2034129" cy="429237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a:pPr/>
              <a:t>8/30/2012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pPr/>
              <a:t>‹#›</a:t>
            </a:fld>
            <a:endParaRPr/>
          </a:p>
        </p:txBody>
      </p:sp>
    </p:spTree>
    <p:extLst>
      <p:ext uri="{BB962C8B-B14F-4D97-AF65-F5344CB8AC3E}">
        <p14:creationId xmlns=""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a:pPr/>
              <a:t>8/30/2012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pPr/>
              <a:t>‹#›</a:t>
            </a:fld>
            <a:endParaRPr/>
          </a:p>
        </p:txBody>
      </p:sp>
    </p:spTree>
    <p:extLst>
      <p:ext uri="{BB962C8B-B14F-4D97-AF65-F5344CB8AC3E}">
        <p14:creationId xmlns=""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you have begun</a:t>
            </a:r>
            <a:r>
              <a:rPr lang="en-US" baseline="0" dirty="0" smtClean="0"/>
              <a:t> to explore some of the needs within your school and have some guidance based upon the preliminary data from your needs assessment, it is time to learn how to identify internal and external programs and resources related to these needs so that you can more clearly articulate gaps in services or programs. This process is called environmental scanning and in Module 3 you will learn how to collect information through a comprehensive environmental scan.</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i="1" baseline="0" dirty="0" smtClean="0"/>
              <a:t>What guiding questions emerged from you work related to the information in Module 2?</a:t>
            </a:r>
            <a:endParaRPr lang="en-US" i="1"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 2 of the process involves</a:t>
            </a:r>
            <a:r>
              <a:rPr lang="en-US" baseline="0" dirty="0" smtClean="0"/>
              <a:t> collecting data resulting from a scan of the environment.</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many models of data organization for environmental scans in professions such as business and healthcare. Some research and literature addresses environmental scans in educational settings, but there is a dearth of research and literature focusing on environmental scans specifically related to school counseling. The graphic above depicts an organizational model developed by Laurie Carlson that provides a framework for accessing and organizing environmental scan data related specifically to the field of school counseling. The model synthesizes information from a number of authors on the topic including Conway, Poole, and Slaughter. This model is quadratic in nature, utilizing four quadrants through three layers. Sources of data are classified within the Internal-External and </a:t>
            </a:r>
            <a:r>
              <a:rPr lang="en-US" baseline="0" dirty="0" err="1" smtClean="0"/>
              <a:t>Microsystemic-Macrosystemic</a:t>
            </a:r>
            <a:r>
              <a:rPr lang="en-US" baseline="0" dirty="0" smtClean="0"/>
              <a:t> dichotomies. Individual School Counselor Factors such as counselor education, training, certification, and competency represent the Internal-</a:t>
            </a:r>
            <a:r>
              <a:rPr lang="en-US" baseline="0" dirty="0" err="1" smtClean="0"/>
              <a:t>Microsystemic</a:t>
            </a:r>
            <a:r>
              <a:rPr lang="en-US" baseline="0" dirty="0" smtClean="0"/>
              <a:t> Factors. School counseling program factors such as student standards, core counseling curriculum, programs, and services constitute the Internal-</a:t>
            </a:r>
            <a:r>
              <a:rPr lang="en-US" baseline="0" dirty="0" err="1" smtClean="0"/>
              <a:t>Macrosystemic</a:t>
            </a:r>
            <a:r>
              <a:rPr lang="en-US" baseline="0" dirty="0" smtClean="0"/>
              <a:t> Factors. The Community Environment Factors of economic, political, social, and educational trends make up the External-</a:t>
            </a:r>
            <a:r>
              <a:rPr lang="en-US" baseline="0" dirty="0" err="1" smtClean="0"/>
              <a:t>Macrosystemic</a:t>
            </a:r>
            <a:r>
              <a:rPr lang="en-US" baseline="0" dirty="0" smtClean="0"/>
              <a:t> Factors. And school climate, policies, procedures, and student support programs lie within the Educational Environment Factors and represent those factors at the External-</a:t>
            </a:r>
            <a:r>
              <a:rPr lang="en-US" baseline="0" dirty="0" err="1" smtClean="0"/>
              <a:t>Microsystemic</a:t>
            </a:r>
            <a:r>
              <a:rPr lang="en-US" baseline="0" dirty="0" smtClean="0"/>
              <a:t> Level. The circular arrows within the center of the diagram reflect the inter-relatedness of all sources of data. When conducting an environmental scan, the school counselor along with the team should revisit the specific data points within each category to ensure appropriateness and to articulate any additional data points that would be relevant for that particular school.</a:t>
            </a:r>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of the same strategies used in gathering</a:t>
            </a:r>
            <a:r>
              <a:rPr lang="en-US" baseline="0" dirty="0" smtClean="0"/>
              <a:t> needs assessment data can be used in gathering environmental scan data also. Generally, however, the distinction is that with needs assessment data you are collecting people’s perceptions of their needs whereas with environmental scan data you are learning about “what is.” Some added resources include professional, school, and community documents as well as school-wide, local, state, and national databases. There are also several state, regional, and national websites that offer aggregated and trend data. Utilizing the entire team for data collection will help ensure a robust outcome and will contribute to the validity of your findings as well as provide a foundation for the collaboration that will have to occur when developing strategies to meet identified gaps. The factors themselves as well as a reference to where the data was found should be recorded on the Factor Analysis Summary Form that is provided with this training module.  Quantitative scoring of the forms will be covered in Module 4 and thus will become a deliverable within that module although you will begin to use it with this current step.</a:t>
            </a:r>
          </a:p>
        </p:txBody>
      </p:sp>
      <p:sp>
        <p:nvSpPr>
          <p:cNvPr id="4" name="Slide Number Placeholder 3"/>
          <p:cNvSpPr>
            <a:spLocks noGrp="1"/>
          </p:cNvSpPr>
          <p:nvPr>
            <p:ph type="sldNum" sz="quarter" idx="10"/>
          </p:nvPr>
        </p:nvSpPr>
        <p:spPr/>
        <p:txBody>
          <a:bodyPr/>
          <a:lstStyle/>
          <a:p>
            <a:fld id="{0A3C37BE-C303-496D-B5CD-85F2937540F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Within the National</a:t>
            </a:r>
            <a:r>
              <a:rPr lang="en-US" baseline="0" dirty="0" smtClean="0"/>
              <a:t> Model, ASCA offers tools to help you gather useful data for your environmental scan. On this slide you will see three such tools listed underneath the factor category that they inform. You need to complete each of these forms as deliverables within this module.</a:t>
            </a:r>
          </a:p>
        </p:txBody>
      </p:sp>
      <p:sp>
        <p:nvSpPr>
          <p:cNvPr id="4" name="Slide Number Placeholder 3"/>
          <p:cNvSpPr>
            <a:spLocks noGrp="1"/>
          </p:cNvSpPr>
          <p:nvPr>
            <p:ph type="sldNum" sz="quarter" idx="10"/>
          </p:nvPr>
        </p:nvSpPr>
        <p:spPr/>
        <p:txBody>
          <a:bodyPr/>
          <a:lstStyle/>
          <a:p>
            <a:fld id="{0A3C37BE-C303-496D-B5CD-85F2937540F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a number of available web-based resources for you to use as you gather environmental scan data. The Center for School Counseling Outcome Research and Evaluation (http://www.umass.edu/schoolcounseling) serves as a clearinghouse for data-based school counseling outcome research. Similarly, the Colorado Department of Education maintains a website called </a:t>
            </a:r>
            <a:r>
              <a:rPr lang="en-US" baseline="0" dirty="0" err="1" smtClean="0"/>
              <a:t>SchoolView</a:t>
            </a:r>
            <a:r>
              <a:rPr lang="en-US" baseline="0" dirty="0" smtClean="0"/>
              <a:t> (www.schoolview.org) that is a very user friendly tool for accessing and exploring school specific, district, and state-wide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Thinking about the different data collection methods which appeal to you most and why? Which tend to scare you? What are your reservations?</a:t>
            </a:r>
            <a:endParaRPr lang="en-US" i="1" dirty="0" smtClean="0"/>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a:t>
            </a:r>
            <a:r>
              <a:rPr lang="en-US" baseline="0" dirty="0" smtClean="0"/>
              <a:t> step 3 involves both the analysis of the data and drawing conclusions, we will cover only preparation for analysis in this module and leave the rest for Module 4.</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factors themselves as well as a reference to where the data was found should be recorded on the Factor Analysis Summary Form that is provided with this training module.  Quantitative scoring of the forms will be covered in Module 4 and thus will become a deliverable within that module although you will begin to use it with this current step.</a:t>
            </a:r>
          </a:p>
          <a:p>
            <a:endParaRPr lang="en-US" baseline="0" dirty="0" smtClean="0"/>
          </a:p>
          <a:p>
            <a:r>
              <a:rPr lang="en-US" i="1" baseline="0" dirty="0" smtClean="0"/>
              <a:t>Identify any concerns that you have at this point regarding the planning and conducting of environmental scans.</a:t>
            </a:r>
            <a:endParaRPr lang="en-US" i="1"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 this module you learned about where environmental scans fit into the ASCA national model. You also learned that environmental scans are a robust way of looking at “what is” from multiple perspectives. Finally, you learned that there are three steps in the environmental scanning process and these include developing a methodology, scanning the environment, and analyzing the scan and drawing conclusions. Now lets analyze some data!</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Environmental scans are complimentary to needs assessments and give you a more robust picture of the needs within your school. In this presentation you will learn how an environmental scan fits into the ASCA National Model, you will learn about the general nature of environmental scans, and you will explore the three steps to completing and environmental scan.</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with the needs assessment process, environmental scans reside most fully</a:t>
            </a:r>
            <a:r>
              <a:rPr lang="en-US" baseline="0" dirty="0" smtClean="0"/>
              <a:t> within the management component of the ASCA National Model. This is the component of the model that most directly addresses how school counselors use data to inform program decisions. The delivery component is also relevant to the environmental scans discussion in that the process involves looking at programs that are in place and identifying gaps between intended outcomes of programs and the needs as identified through the needs assessment process. Beyond this, the themes of leadership, advocacy, collaboration and systemic change are certainly salient to any environmentally rich program improvement process.</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refresher slide from Module 2 designed</a:t>
            </a:r>
            <a:r>
              <a:rPr lang="en-US" baseline="0" dirty="0" smtClean="0"/>
              <a:t> to help you keep in mind the processes and how they fit together. In the first step you conduct a needs assessment to determine what problems or needs are present. This was covered fully in Module 2 that you have already completed. Next, you will conduct a scan of the internal and external resources including existing programs and services to clarify those programs and services that are currently in place and are intended to meet the identified needs. Again, multiple sources of data are used in environmental scans and you will learn more about them in this module. Finally, you will utilize your advisory council and will collaborate with other key stakeholders to make programmatic decisions intended to address the gaps identified through the needs assessment and environmental scanning process. This step is covered in Module 6.</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are constantly scanning the environment around you in informal</a:t>
            </a:r>
            <a:r>
              <a:rPr lang="en-US" baseline="0" dirty="0" smtClean="0"/>
              <a:t> ways. As a counselor, you have been nurturing and developing your skills of observation and have been utilizing these abilities to critically think about “what is” and use that as a foundation for clinical decision-making. Environmental scanning for program improvement is very similar. Poole, 1991, identifies four critical differences between traditional data gathering and environmental scanning. First, environmental scans look at what is present to gain insight into possible future events or trends. For example, one might look at the college-going rates over the past nine years to try to understand how future economic trends might impact future college-going rates. Secondly, environmental scan data is much more comprehensive in scope than traditional data collection sources. Environmental scans use social, political, and economic indicators from regional and national sources as well as local sources to gain a clearer picture of trends and associations. Third, unlike traditional data collection, environmental scans focus on the interactions between events and trends, recognizing that changes in one area such as economics can have impacts upon educational settings and programming. Finally, it is important to remember that environmental scanning is an integral part of the planning process and that it occurs continuously throughout every step of the planning process.</a:t>
            </a:r>
          </a:p>
          <a:p>
            <a:endParaRPr lang="en-US" baseline="0" dirty="0" smtClean="0"/>
          </a:p>
          <a:p>
            <a:r>
              <a:rPr lang="en-US" baseline="0" dirty="0" smtClean="0"/>
              <a:t>The video on this slide shares with you how one Dean utilizes the environmental scanning process to improve services in her school.</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Project Launch of</a:t>
            </a:r>
            <a:r>
              <a:rPr lang="en-US" baseline="0" dirty="0" smtClean="0"/>
              <a:t> the Substance Abuse and Mental Health Services division of the Center for Mental Health Services, 2010, outlines the three steps in conducting an environmental scan. The first step is to prepare for the process by developing a methodology for project completion. In this step you will set key parameters and plan for collecting data. The second step is the collection of data from a scan of the environment. In this module you will learn about contextual scanning and accessing both internal and external data sources. The third and final step involves analyzing the scan and drawing conclusions. This module will cover the preparation of data for analysis but more specific information regarding the thorough analysis of data will be covered in Module 4.</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step in completing an environmental</a:t>
            </a:r>
            <a:r>
              <a:rPr lang="en-US" baseline="0" dirty="0" smtClean="0"/>
              <a:t> scan </a:t>
            </a:r>
            <a:r>
              <a:rPr lang="en-US" dirty="0" smtClean="0"/>
              <a:t>is to develop</a:t>
            </a:r>
            <a:r>
              <a:rPr lang="en-US" baseline="0" dirty="0" smtClean="0"/>
              <a:t> a methodology</a:t>
            </a:r>
            <a:r>
              <a:rPr lang="en-US" dirty="0" smtClean="0"/>
              <a:t>. </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above graphic was</a:t>
            </a:r>
            <a:r>
              <a:rPr lang="en-US" baseline="0" dirty="0" smtClean="0"/>
              <a:t> developed by Joseph </a:t>
            </a:r>
            <a:r>
              <a:rPr lang="en-US" baseline="0" dirty="0" err="1" smtClean="0"/>
              <a:t>Voros</a:t>
            </a:r>
            <a:r>
              <a:rPr lang="en-US" baseline="0" dirty="0" smtClean="0"/>
              <a:t> and is taken from an Environmental Scan Guide produced by </a:t>
            </a:r>
            <a:r>
              <a:rPr lang="en-US" baseline="0" dirty="0" err="1" smtClean="0"/>
              <a:t>Maree</a:t>
            </a:r>
            <a:r>
              <a:rPr lang="en-US" baseline="0" dirty="0" smtClean="0"/>
              <a:t> Conway, President and CEO of Thinking Futures. As illustrated in the graphic, an environmental scan involves gathering data from multiple systems. At this stage in the process events and things happening constitutes the input into the model. This is the content covered in this module. The middle portion of the model consists of three processes related to foresight. These processes include analysis (what seems to be happening), interpretation (what’s really happening), and prospection (what might happen). The Foresight portion of this model will be covered in Module 4 of the training series. The bottom two levels of the model involve working with your advisory council and other key stakeholders to articulate outputs (what might you need to do) and strategies (what will you do and how will you do it). These levels will be covered in Module 6 of this series.</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This list outlines</a:t>
            </a:r>
            <a:r>
              <a:rPr lang="en-US" baseline="0" dirty="0" smtClean="0"/>
              <a:t> key factors that will support a successful environmental scan. At the very foundation it is important that you get administrative and organizational buy-in. You will not only likely need personnel resources to gather your data, but you will need access to facilities for your team meetings and access to school and district-wide data. Secondly, recruit a strong team. Your team should include not only individuals from a variety of stakeholder groups (students, teachers, parents, etc.) but should also offer a variety of talents (interpersonal skill, data analysis skill, etc.). Third, identify and collate important resource tools such as technology and materials for your team. Providing appropriate technology and resources will keep everyone engaged and working at the highest level towards your common goal. Team members will come into the process with differing levels of understanding about school counseling and environmental scanning so it will be important to offer comprehensive and meaningful training to make sure that everyone has the foundational knowledge needed for your project to be successful. Be sure to set realistic benchmarks and timelines in order to keep the project on track and to keep your team motivated. Finally, it is helpful to conduct your activities with the end product in mind. Remember, you are gathering information that will inform programmatic decisions you make to better meet the identified needs of your stakeholders.</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a:t>Click to edit Master title style</a:t>
            </a: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sp>
        <p:nvSpPr>
          <p:cNvPr id="4" name="Date Placeholder 3"/>
          <p:cNvSpPr>
            <a:spLocks noGrp="1"/>
          </p:cNvSpPr>
          <p:nvPr>
            <p:ph type="dt" sz="half" idx="10"/>
          </p:nvPr>
        </p:nvSpPr>
        <p:spPr/>
        <p:txBody>
          <a:bodyPr/>
          <a:lstStyle/>
          <a:p>
            <a:fld id="{402B9795-92DC-40DC-A1CA-9A4B349D7824}" type="datetimeFigureOut">
              <a:rPr/>
              <a:pPr/>
              <a:t>8/30/2012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 xmlns:a14="http://schemas.microsoft.com/office/drawing/2010/main">
                  <a14:imgLayer r:embed="rId3">
                    <a14:imgEffect>
                      <a14:saturation sat="30000"/>
                    </a14:imgEffect>
                  </a14:imgLayer>
                </a14:imgProps>
              </a:ext>
              <a:ext uri="{28A0092B-C50C-407E-A947-70E740481C1C}">
                <a14:useLocalDpi xmlns=""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 xmlns:p14="http://schemas.microsoft.com/office/powerpoint/2010/main" val="16597565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a:t>Click to edit Master title style</a:t>
            </a:r>
          </a:p>
        </p:txBody>
      </p:sp>
      <p:sp>
        <p:nvSpPr>
          <p:cNvPr id="3" name="Picture Placeholder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a:pPr/>
              <a:t>8/30/2012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 xmlns:p14="http://schemas.microsoft.com/office/powerpoint/2010/main" val="7696370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402B9795-92DC-40DC-A1CA-9A4B349D7824}" type="datetimeFigureOut">
              <a:rPr/>
              <a:pPr/>
              <a:t>8/30/2012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 xmlns:p14="http://schemas.microsoft.com/office/powerpoint/2010/main" val="20120767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a:t>Click to edit Master title style</a:t>
            </a: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402B9795-92DC-40DC-A1CA-9A4B349D7824}" type="datetimeFigureOut">
              <a:rPr/>
              <a:pPr/>
              <a:t>8/30/2012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4459271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lvl1pPr>
              <a:buClr>
                <a:schemeClr val="accent3">
                  <a:lumMod val="60000"/>
                  <a:lumOff val="40000"/>
                </a:schemeClr>
              </a:buClr>
              <a:buFont typeface="Wingdings" pitchFamily="2" charset="2"/>
              <a:buChar char="q"/>
              <a:defRPr/>
            </a:lvl1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Date Placeholder 3"/>
          <p:cNvSpPr>
            <a:spLocks noGrp="1"/>
          </p:cNvSpPr>
          <p:nvPr>
            <p:ph type="dt" sz="half" idx="10"/>
          </p:nvPr>
        </p:nvSpPr>
        <p:spPr/>
        <p:txBody>
          <a:bodyPr/>
          <a:lstStyle/>
          <a:p>
            <a:fld id="{402B9795-92DC-40DC-A1CA-9A4B349D7824}" type="datetimeFigureOut">
              <a:rPr/>
              <a:pPr/>
              <a:t>8/30/2012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 xmlns:p14="http://schemas.microsoft.com/office/powerpoint/2010/main" val="37868768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a:t>Click to edit Master title style</a:t>
            </a: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 xmlns:a14="http://schemas.microsoft.com/office/drawing/2010/main">
                  <a14:imgLayer r:embed="rId3">
                    <a14:imgEffect>
                      <a14:saturation sat="30000"/>
                    </a14:imgEffect>
                  </a14:imgLayer>
                </a14:imgProps>
              </a:ext>
              <a:ext uri="{28A0092B-C50C-407E-A947-70E740481C1C}">
                <a14:useLocalDpi xmlns="" xmlns:a14="http://schemas.microsoft.com/office/drawing/2010/main" val="0"/>
              </a:ext>
            </a:extLst>
          </a:blip>
          <a:srcRect/>
          <a:stretch/>
        </p:blipFill>
        <p:spPr>
          <a:xfrm>
            <a:off x="1325880" y="0"/>
            <a:ext cx="1747524" cy="2292094"/>
          </a:xfrm>
          <a:prstGeom prst="rect">
            <a:avLst/>
          </a:prstGeom>
        </p:spPr>
      </p:pic>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endParaRPr/>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a:latin typeface="Arial" pitchFamily="34" charset="0"/>
                <a:cs typeface="Arial" pitchFamily="34" charset="0"/>
              </a:rPr>
              <a:t>NOTE:</a:t>
            </a:r>
          </a:p>
          <a:p>
            <a:r>
              <a:rPr sz="1200" i="1">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 xmlns:p14="http://schemas.microsoft.com/office/powerpoint/2010/main" val="26739436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a:t>Click to edit Master title style</a:t>
            </a: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a:pPr/>
              <a:t>8/30/2012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 xmlns:p14="http://schemas.microsoft.com/office/powerpoint/2010/main" val="36026788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402B9795-92DC-40DC-A1CA-9A4B349D7824}" type="datetimeFigureOut">
              <a:rPr/>
              <a:pPr/>
              <a:t>8/30/2012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 xmlns:p14="http://schemas.microsoft.com/office/powerpoint/2010/main" val="35277910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402B9795-92DC-40DC-A1CA-9A4B349D7824}" type="datetimeFigureOut">
              <a:rPr/>
              <a:pPr/>
              <a:t>8/30/2012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 xmlns:p14="http://schemas.microsoft.com/office/powerpoint/2010/main" val="39710161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402B9795-92DC-40DC-A1CA-9A4B349D7824}" type="datetimeFigureOut">
              <a:rPr/>
              <a:pPr/>
              <a:t>8/30/2012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 xmlns:p14="http://schemas.microsoft.com/office/powerpoint/2010/main" val="17581115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a:pPr/>
              <a:t>8/30/2012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 xmlns:p14="http://schemas.microsoft.com/office/powerpoint/2010/main" val="3024169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a:t>Click to edit Master title style</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a:pPr/>
              <a:t>8/30/2012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 xmlns:p14="http://schemas.microsoft.com/office/powerpoint/2010/main" val="37697646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a:t>Click to edit Master title style</a:t>
            </a: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a:t>Click to edit Master text styles</a:t>
            </a:r>
          </a:p>
          <a:p>
            <a:pPr lvl="1"/>
            <a:r>
              <a:rPr/>
              <a:t>Second level</a:t>
            </a:r>
          </a:p>
          <a:p>
            <a:pPr lvl="2"/>
            <a:r>
              <a:rPr/>
              <a:t>Third level</a:t>
            </a:r>
          </a:p>
          <a:p>
            <a:pPr lvl="3"/>
            <a:r>
              <a:rPr/>
              <a:t>Fourth level</a:t>
            </a:r>
          </a:p>
          <a:p>
            <a:pPr lvl="4"/>
            <a:r>
              <a:rPr/>
              <a:t>Fifth level</a:t>
            </a:r>
          </a:p>
          <a:p>
            <a:pPr lvl="5"/>
            <a:r>
              <a:rPr/>
              <a:t>Sixth level</a:t>
            </a:r>
          </a:p>
          <a:p>
            <a:pPr lvl="6"/>
            <a:r>
              <a:rPr/>
              <a:t>Seventh level</a:t>
            </a:r>
          </a:p>
          <a:p>
            <a:pPr lvl="7"/>
            <a:r>
              <a:rPr/>
              <a:t>Eighth level</a:t>
            </a:r>
          </a:p>
          <a:p>
            <a:pPr lvl="8"/>
            <a:r>
              <a:rPr/>
              <a:t>Ninth level</a:t>
            </a: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402B9795-92DC-40DC-A1CA-9A4B349D7824}" type="datetimeFigureOut">
              <a:rPr/>
              <a:pPr/>
              <a:t>8/30/2012</a:t>
            </a:fld>
            <a:endParaRPr/>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a:pPr/>
              <a:t>‹#›</a:t>
            </a:fld>
            <a:endParaRPr/>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audio" Target="../media/audio1.wav"/><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media/audio10.wav"/><Relationship Id="rId5" Type="http://schemas.openxmlformats.org/officeDocument/2006/relationships/image" Target="../media/image6.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audio" Target="../media/audio11.wav"/><Relationship Id="rId5" Type="http://schemas.openxmlformats.org/officeDocument/2006/relationships/image" Target="../media/image6.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media/audio12.wav"/><Relationship Id="rId5" Type="http://schemas.openxmlformats.org/officeDocument/2006/relationships/image" Target="../media/image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media/audio13.wav"/><Relationship Id="rId5" Type="http://schemas.openxmlformats.org/officeDocument/2006/relationships/image" Target="../media/image6.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4.xml"/><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audio" Target="../media/audio14.wav"/><Relationship Id="rId6" Type="http://schemas.openxmlformats.org/officeDocument/2006/relationships/hyperlink" Target="Activities%20and%20Forms/SchoolDataProfileTemplate.xlsx" TargetMode="External"/><Relationship Id="rId5" Type="http://schemas.openxmlformats.org/officeDocument/2006/relationships/hyperlink" Target="Activities%20and%20Forms/School%20Counseling%20Program%20Assessment.xlsx" TargetMode="External"/><Relationship Id="rId4" Type="http://schemas.openxmlformats.org/officeDocument/2006/relationships/hyperlink" Target="Activities%20and%20Forms/School%20Counselor%20Competencies%20Checklist.docx"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5.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audio" Target="../media/audio15.wav"/><Relationship Id="rId6" Type="http://schemas.openxmlformats.org/officeDocument/2006/relationships/hyperlink" Target="http://www.schoolview.org/" TargetMode="External"/><Relationship Id="rId5" Type="http://schemas.openxmlformats.org/officeDocument/2006/relationships/image" Target="../media/image18.png"/><Relationship Id="rId4" Type="http://schemas.openxmlformats.org/officeDocument/2006/relationships/hyperlink" Target="http://www.umass.edu/schoolcounseling/"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audio" Target="../media/audio16.wav"/><Relationship Id="rId5" Type="http://schemas.openxmlformats.org/officeDocument/2006/relationships/image" Target="../media/image6.pn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audio" Target="../media/audio17.wav"/><Relationship Id="rId5" Type="http://schemas.openxmlformats.org/officeDocument/2006/relationships/image" Target="../media/image6.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audio" Target="../media/audio18.wav"/><Relationship Id="rId5" Type="http://schemas.openxmlformats.org/officeDocument/2006/relationships/image" Target="../media/image6.pn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9.xml"/><Relationship Id="rId7" Type="http://schemas.openxmlformats.org/officeDocument/2006/relationships/hyperlink" Target="Activities%20and%20Forms/Factor%20Analysis%20Summary%20(FAS).xlsx" TargetMode="External"/><Relationship Id="rId2" Type="http://schemas.openxmlformats.org/officeDocument/2006/relationships/slideLayout" Target="../slideLayouts/slideLayout2.xml"/><Relationship Id="rId1" Type="http://schemas.openxmlformats.org/officeDocument/2006/relationships/audio" Target="../media/audio19.wav"/><Relationship Id="rId6" Type="http://schemas.openxmlformats.org/officeDocument/2006/relationships/hyperlink" Target="Activities%20and%20Forms/SchoolDataProfileTemplate.xlsx" TargetMode="External"/><Relationship Id="rId5" Type="http://schemas.openxmlformats.org/officeDocument/2006/relationships/hyperlink" Target="Activities%20and%20Forms/School%20Counseling%20Program%20Assessment.xlsx" TargetMode="External"/><Relationship Id="rId4" Type="http://schemas.openxmlformats.org/officeDocument/2006/relationships/hyperlink" Target="Activities%20and%20Forms/School%20Counselor%20Competencies%20Checklist.docx"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2.wav"/><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toolkit.promoteprevent.org/sites/toolkit.promoteprevent.org/files/dev.toolkit.promoteprevent.org/files/Environmental%20Scan%20Guidance_Launch.pdf" TargetMode="External"/><Relationship Id="rId2" Type="http://schemas.openxmlformats.org/officeDocument/2006/relationships/slideLayout" Target="../slideLayouts/slideLayout2.xml"/><Relationship Id="rId1" Type="http://schemas.openxmlformats.org/officeDocument/2006/relationships/audio" Target="../media/audio20.wav"/><Relationship Id="rId5" Type="http://schemas.openxmlformats.org/officeDocument/2006/relationships/image" Target="../media/image6.png"/><Relationship Id="rId4" Type="http://schemas.openxmlformats.org/officeDocument/2006/relationships/hyperlink" Target="http://dx.doi.org/10.1108/14636689910802331"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audio" Target="../media/audio3.wav"/><Relationship Id="rId5" Type="http://schemas.openxmlformats.org/officeDocument/2006/relationships/image" Target="../media/image6.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audio" Target="../media/audio4.wav"/><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control" Target="../activeX/activeX1.xml"/><Relationship Id="rId2" Type="http://schemas.openxmlformats.org/officeDocument/2006/relationships/audio" Target="../media/audio5.wav"/><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audio6.wav"/><Relationship Id="rId5" Type="http://schemas.openxmlformats.org/officeDocument/2006/relationships/image" Target="../media/image6.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audio" Target="../media/audio7.wav"/><Relationship Id="rId5" Type="http://schemas.openxmlformats.org/officeDocument/2006/relationships/image" Target="../media/image6.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audio" Target="../media/audio8.wav"/><Relationship Id="rId5" Type="http://schemas.openxmlformats.org/officeDocument/2006/relationships/image" Target="../media/image6.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audio" Target="../media/audio9.wav"/><Relationship Id="rId5" Type="http://schemas.openxmlformats.org/officeDocument/2006/relationships/image" Target="../media/image6.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68965" y="2103251"/>
            <a:ext cx="6669985" cy="2219691"/>
          </a:xfrm>
        </p:spPr>
        <p:txBody>
          <a:bodyPr anchor="ctr">
            <a:normAutofit fontScale="90000"/>
          </a:bodyPr>
          <a:lstStyle/>
          <a:p>
            <a:r>
              <a:rPr lang="en-US" dirty="0" smtClean="0"/>
              <a:t>Colorado counselor corps professional development modules</a:t>
            </a:r>
            <a:endParaRPr lang="en-US" dirty="0"/>
          </a:p>
        </p:txBody>
      </p:sp>
      <p:sp>
        <p:nvSpPr>
          <p:cNvPr id="7" name="Subtitle 6"/>
          <p:cNvSpPr>
            <a:spLocks noGrp="1"/>
          </p:cNvSpPr>
          <p:nvPr>
            <p:ph type="subTitle" idx="1"/>
          </p:nvPr>
        </p:nvSpPr>
        <p:spPr/>
        <p:txBody>
          <a:bodyPr/>
          <a:lstStyle/>
          <a:p>
            <a:r>
              <a:rPr lang="en-US" dirty="0" smtClean="0"/>
              <a:t>Module 3: Conducting Environmental Scans</a:t>
            </a:r>
            <a:endParaRPr lang="en-US" dirty="0"/>
          </a:p>
        </p:txBody>
      </p:sp>
      <p:pic>
        <p:nvPicPr>
          <p:cNvPr id="5" name="Picture 4" descr="CDELogo3.jpg"/>
          <p:cNvPicPr>
            <a:picLocks noChangeAspect="1"/>
          </p:cNvPicPr>
          <p:nvPr/>
        </p:nvPicPr>
        <p:blipFill>
          <a:blip r:embed="rId4" cstate="print"/>
          <a:stretch>
            <a:fillRect/>
          </a:stretch>
        </p:blipFill>
        <p:spPr>
          <a:xfrm>
            <a:off x="8267971" y="59634"/>
            <a:ext cx="2832100" cy="952500"/>
          </a:xfrm>
          <a:prstGeom prst="rect">
            <a:avLst/>
          </a:prstGeom>
        </p:spPr>
      </p:pic>
      <p:pic>
        <p:nvPicPr>
          <p:cNvPr id="9" name="Picture Placeholder 8" descr="neighbourhood-watch-sign.jpg"/>
          <p:cNvPicPr>
            <a:picLocks noGrp="1" noChangeAspect="1"/>
          </p:cNvPicPr>
          <p:nvPr>
            <p:ph type="pic" sz="quarter" idx="13"/>
          </p:nvPr>
        </p:nvPicPr>
        <p:blipFill>
          <a:blip r:embed="rId5" cstate="print"/>
          <a:srcRect l="3574" r="3574"/>
          <a:stretch>
            <a:fillRect/>
          </a:stretch>
        </p:blipFill>
        <p:spPr/>
      </p:pic>
      <p:pic>
        <p:nvPicPr>
          <p:cNvPr id="10" name="~PP3343.WAV">
            <a:hlinkClick r:id="" action="ppaction://media"/>
          </p:cNvPr>
          <p:cNvPicPr>
            <a:picLocks noRot="1" noChangeAspect="1"/>
          </p:cNvPicPr>
          <p:nvPr>
            <a:wavAudioFile r:embed="rId1" name="~PP3343.WAV"/>
          </p:nvPr>
        </p:nvPicPr>
        <p:blipFill>
          <a:blip r:embed="rId6" cstate="print"/>
          <a:stretch>
            <a:fillRect/>
          </a:stretch>
        </p:blipFill>
        <p:spPr>
          <a:xfrm>
            <a:off x="11763375" y="6429375"/>
            <a:ext cx="244475" cy="244475"/>
          </a:xfrm>
          <a:prstGeom prst="rect">
            <a:avLst/>
          </a:prstGeom>
        </p:spPr>
      </p:pic>
    </p:spTree>
    <p:extLst>
      <p:ext uri="{BB962C8B-B14F-4D97-AF65-F5344CB8AC3E}">
        <p14:creationId xmlns="" xmlns:p14="http://schemas.microsoft.com/office/powerpoint/2010/main" val="1652133998"/>
      </p:ext>
    </p:extLst>
  </p:cSld>
  <p:clrMapOvr>
    <a:masterClrMapping/>
  </p:clrMapOvr>
  <p:transition spd="med" advTm="3497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UTILIZE THE SAME GUIDING QUESTIONS AS YOU DETERMINED FOR THE NEEDS ASSESSMENT</a:t>
            </a:r>
            <a:endParaRPr lang="en-US" dirty="0"/>
          </a:p>
        </p:txBody>
      </p:sp>
      <p:sp>
        <p:nvSpPr>
          <p:cNvPr id="9" name="Content Placeholder 8"/>
          <p:cNvSpPr>
            <a:spLocks noGrp="1"/>
          </p:cNvSpPr>
          <p:nvPr>
            <p:ph idx="1"/>
          </p:nvPr>
        </p:nvSpPr>
        <p:spPr>
          <a:xfrm>
            <a:off x="1104899" y="1600200"/>
            <a:ext cx="5453556" cy="4812632"/>
          </a:xfrm>
        </p:spPr>
        <p:txBody>
          <a:bodyPr>
            <a:normAutofit/>
          </a:bodyPr>
          <a:lstStyle/>
          <a:p>
            <a:r>
              <a:rPr lang="en-US" dirty="0" smtClean="0"/>
              <a:t> </a:t>
            </a:r>
            <a:r>
              <a:rPr lang="en-US" sz="2400" dirty="0" smtClean="0"/>
              <a:t>ASCA standards and competencies</a:t>
            </a:r>
          </a:p>
          <a:p>
            <a:r>
              <a:rPr lang="en-US" sz="2400" dirty="0" smtClean="0"/>
              <a:t> Program vision and mission statements</a:t>
            </a:r>
          </a:p>
          <a:p>
            <a:r>
              <a:rPr lang="en-US" sz="2400" dirty="0" smtClean="0"/>
              <a:t> Student utilization of services</a:t>
            </a:r>
          </a:p>
          <a:p>
            <a:r>
              <a:rPr lang="en-US" sz="2400" dirty="0" smtClean="0"/>
              <a:t> Stakeholder feedback/requests</a:t>
            </a:r>
          </a:p>
          <a:p>
            <a:r>
              <a:rPr lang="en-US" sz="2400" dirty="0" smtClean="0"/>
              <a:t> “Teacher Lounge Talk”</a:t>
            </a:r>
          </a:p>
          <a:p>
            <a:r>
              <a:rPr lang="en-US" sz="2400" dirty="0" smtClean="0"/>
              <a:t> Observation of the environment</a:t>
            </a:r>
          </a:p>
          <a:p>
            <a:r>
              <a:rPr lang="en-US" sz="2400" dirty="0" smtClean="0"/>
              <a:t> General sense of data trends</a:t>
            </a:r>
          </a:p>
          <a:p>
            <a:endParaRPr lang="en-US" dirty="0" smtClean="0"/>
          </a:p>
        </p:txBody>
      </p:sp>
      <p:pic>
        <p:nvPicPr>
          <p:cNvPr id="1026" name="Picture 2"/>
          <p:cNvPicPr>
            <a:picLocks noChangeAspect="1" noChangeArrowheads="1"/>
          </p:cNvPicPr>
          <p:nvPr/>
        </p:nvPicPr>
        <p:blipFill>
          <a:blip r:embed="rId4" cstate="print"/>
          <a:srcRect/>
          <a:stretch>
            <a:fillRect/>
          </a:stretch>
        </p:blipFill>
        <p:spPr bwMode="auto">
          <a:xfrm>
            <a:off x="6668810" y="1376914"/>
            <a:ext cx="5397062" cy="5402256"/>
          </a:xfrm>
          <a:prstGeom prst="rect">
            <a:avLst/>
          </a:prstGeom>
          <a:noFill/>
          <a:ln w="9525">
            <a:noFill/>
            <a:miter lim="800000"/>
            <a:headEnd/>
            <a:tailEnd/>
          </a:ln>
        </p:spPr>
      </p:pic>
      <p:pic>
        <p:nvPicPr>
          <p:cNvPr id="5" name="~PP275.WAV">
            <a:hlinkClick r:id="" action="ppaction://media"/>
          </p:cNvPr>
          <p:cNvPicPr>
            <a:picLocks noRot="1" noChangeAspect="1"/>
          </p:cNvPicPr>
          <p:nvPr>
            <a:wavAudioFile r:embed="rId1" name="~PP275.WAV"/>
          </p:nvPr>
        </p:nvPicPr>
        <p:blipFill>
          <a:blip r:embed="rId5" cstate="print"/>
          <a:stretch>
            <a:fillRect/>
          </a:stretch>
        </p:blipFill>
        <p:spPr>
          <a:xfrm>
            <a:off x="11763375" y="6429375"/>
            <a:ext cx="244475" cy="244475"/>
          </a:xfrm>
          <a:prstGeom prst="rect">
            <a:avLst/>
          </a:prstGeom>
        </p:spPr>
      </p:pic>
    </p:spTree>
  </p:cSld>
  <p:clrMapOvr>
    <a:masterClrMapping/>
  </p:clrMapOvr>
  <p:transition spd="med" advTm="1871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4731" y="2292094"/>
            <a:ext cx="6275279" cy="2993890"/>
          </a:xfrm>
        </p:spPr>
        <p:txBody>
          <a:bodyPr>
            <a:normAutofit/>
          </a:bodyPr>
          <a:lstStyle/>
          <a:p>
            <a:r>
              <a:rPr lang="en-US" dirty="0" smtClean="0"/>
              <a:t>Stage 2:</a:t>
            </a:r>
            <a:br>
              <a:rPr lang="en-US" dirty="0" smtClean="0"/>
            </a:br>
            <a:r>
              <a:rPr lang="en-US" dirty="0" smtClean="0"/>
              <a:t>Scanning the Environment</a:t>
            </a:r>
            <a:endParaRPr lang="en-US" dirty="0"/>
          </a:p>
        </p:txBody>
      </p:sp>
      <p:sp>
        <p:nvSpPr>
          <p:cNvPr id="12" name="Rectangle 11"/>
          <p:cNvSpPr/>
          <p:nvPr/>
        </p:nvSpPr>
        <p:spPr>
          <a:xfrm>
            <a:off x="7373471" y="3514164"/>
            <a:ext cx="775447" cy="345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950824" y="3366247"/>
            <a:ext cx="1385047" cy="560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Watch for children.jpg"/>
          <p:cNvPicPr>
            <a:picLocks noChangeAspect="1"/>
          </p:cNvPicPr>
          <p:nvPr/>
        </p:nvPicPr>
        <p:blipFill>
          <a:blip r:embed="rId4" cstate="print"/>
          <a:stretch>
            <a:fillRect/>
          </a:stretch>
        </p:blipFill>
        <p:spPr>
          <a:xfrm>
            <a:off x="6225988" y="1502037"/>
            <a:ext cx="5377928" cy="3649308"/>
          </a:xfrm>
          <a:prstGeom prst="rect">
            <a:avLst/>
          </a:prstGeom>
        </p:spPr>
      </p:pic>
      <p:pic>
        <p:nvPicPr>
          <p:cNvPr id="7" name="~PP3057.WAV">
            <a:hlinkClick r:id="" action="ppaction://media"/>
          </p:cNvPr>
          <p:cNvPicPr>
            <a:picLocks noRot="1" noChangeAspect="1"/>
          </p:cNvPicPr>
          <p:nvPr>
            <a:wavAudioFile r:embed="rId1" name="~PP3057.WAV"/>
          </p:nvPr>
        </p:nvPicPr>
        <p:blipFill>
          <a:blip r:embed="rId5" cstate="print"/>
          <a:stretch>
            <a:fillRect/>
          </a:stretch>
        </p:blipFill>
        <p:spPr>
          <a:xfrm>
            <a:off x="11763375" y="6429375"/>
            <a:ext cx="244475" cy="244475"/>
          </a:xfrm>
          <a:prstGeom prst="rect">
            <a:avLst/>
          </a:prstGeom>
        </p:spPr>
      </p:pic>
    </p:spTree>
  </p:cSld>
  <p:clrMapOvr>
    <a:masterClrMapping/>
  </p:clrMapOvr>
  <p:transition spd="med" advTm="1500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155" y="76200"/>
            <a:ext cx="11127345" cy="1096962"/>
          </a:xfrm>
        </p:spPr>
        <p:txBody>
          <a:bodyPr>
            <a:normAutofit/>
          </a:bodyPr>
          <a:lstStyle/>
          <a:p>
            <a:r>
              <a:rPr lang="en-US" dirty="0" smtClean="0"/>
              <a:t>ORGANIZATIONAL MODEL OF ENVIRONMENTAL SCAN DATA FOR SCHOOL COUNSELORS </a:t>
            </a:r>
            <a:endParaRPr lang="en-US" dirty="0"/>
          </a:p>
        </p:txBody>
      </p:sp>
      <p:pic>
        <p:nvPicPr>
          <p:cNvPr id="24579" name="Picture 3"/>
          <p:cNvPicPr>
            <a:picLocks noChangeAspect="1" noChangeArrowheads="1"/>
          </p:cNvPicPr>
          <p:nvPr/>
        </p:nvPicPr>
        <p:blipFill>
          <a:blip r:embed="rId4" cstate="print"/>
          <a:srcRect/>
          <a:stretch>
            <a:fillRect/>
          </a:stretch>
        </p:blipFill>
        <p:spPr bwMode="auto">
          <a:xfrm>
            <a:off x="3318303" y="1415065"/>
            <a:ext cx="5882400" cy="5269069"/>
          </a:xfrm>
          <a:prstGeom prst="rect">
            <a:avLst/>
          </a:prstGeom>
          <a:noFill/>
          <a:ln w="9525">
            <a:noFill/>
            <a:miter lim="800000"/>
            <a:headEnd/>
            <a:tailEnd/>
          </a:ln>
        </p:spPr>
      </p:pic>
      <p:pic>
        <p:nvPicPr>
          <p:cNvPr id="4" name="~PP1295.WAV">
            <a:hlinkClick r:id="" action="ppaction://media"/>
          </p:cNvPr>
          <p:cNvPicPr>
            <a:picLocks noRot="1" noChangeAspect="1"/>
          </p:cNvPicPr>
          <p:nvPr>
            <a:wavAudioFile r:embed="rId1" name="~PP1295.WAV"/>
          </p:nvPr>
        </p:nvPicPr>
        <p:blipFill>
          <a:blip r:embed="rId5" cstate="print"/>
          <a:stretch>
            <a:fillRect/>
          </a:stretch>
        </p:blipFill>
        <p:spPr>
          <a:xfrm>
            <a:off x="11763375" y="6429375"/>
            <a:ext cx="244475" cy="244475"/>
          </a:xfrm>
          <a:prstGeom prst="rect">
            <a:avLst/>
          </a:prstGeom>
        </p:spPr>
      </p:pic>
    </p:spTree>
  </p:cSld>
  <p:clrMapOvr>
    <a:masterClrMapping/>
  </p:clrMapOvr>
  <p:transition spd="med" advTm="15788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585" y="76200"/>
            <a:ext cx="10209819" cy="1096962"/>
          </a:xfrm>
        </p:spPr>
        <p:txBody>
          <a:bodyPr>
            <a:normAutofit/>
          </a:bodyPr>
          <a:lstStyle/>
          <a:p>
            <a:r>
              <a:rPr lang="en-US" dirty="0" smtClean="0"/>
              <a:t>METHODS OF ENVIRONMENTAL SCAN DATA COLLECTION</a:t>
            </a:r>
            <a:endParaRPr lang="en-US" dirty="0"/>
          </a:p>
        </p:txBody>
      </p:sp>
      <p:sp>
        <p:nvSpPr>
          <p:cNvPr id="16" name="Content Placeholder 15"/>
          <p:cNvSpPr>
            <a:spLocks noGrp="1"/>
          </p:cNvSpPr>
          <p:nvPr>
            <p:ph idx="1"/>
          </p:nvPr>
        </p:nvSpPr>
        <p:spPr>
          <a:xfrm>
            <a:off x="1104901" y="1355834"/>
            <a:ext cx="5772418" cy="5502166"/>
          </a:xfrm>
        </p:spPr>
        <p:txBody>
          <a:bodyPr>
            <a:normAutofit/>
          </a:bodyPr>
          <a:lstStyle/>
          <a:p>
            <a:r>
              <a:rPr lang="en-US" dirty="0" smtClean="0"/>
              <a:t>Focus Groups</a:t>
            </a:r>
          </a:p>
          <a:p>
            <a:r>
              <a:rPr lang="en-US" dirty="0" smtClean="0"/>
              <a:t>Interviews</a:t>
            </a:r>
          </a:p>
          <a:p>
            <a:r>
              <a:rPr lang="en-US" dirty="0" smtClean="0"/>
              <a:t>Questionnaires</a:t>
            </a:r>
          </a:p>
          <a:p>
            <a:r>
              <a:rPr lang="en-US" dirty="0" smtClean="0"/>
              <a:t>Document Review</a:t>
            </a:r>
          </a:p>
          <a:p>
            <a:r>
              <a:rPr lang="en-US" dirty="0" smtClean="0"/>
              <a:t>Database Exploration – Including School-wide Data</a:t>
            </a:r>
          </a:p>
          <a:p>
            <a:r>
              <a:rPr lang="en-US" dirty="0" smtClean="0"/>
              <a:t>State, Regional, and National Websites</a:t>
            </a:r>
          </a:p>
          <a:p>
            <a:r>
              <a:rPr lang="en-US" dirty="0" smtClean="0"/>
              <a:t>Use a team approach to collect the data</a:t>
            </a:r>
          </a:p>
          <a:p>
            <a:pPr lvl="1"/>
            <a:r>
              <a:rPr lang="en-US" dirty="0" smtClean="0"/>
              <a:t>Each team member researches one or more of the factors.</a:t>
            </a:r>
          </a:p>
          <a:p>
            <a:pPr lvl="1"/>
            <a:r>
              <a:rPr lang="en-US" dirty="0" smtClean="0"/>
              <a:t>Each team member prepares a list of relevant factual data for the individual factor they are researching.</a:t>
            </a:r>
          </a:p>
          <a:p>
            <a:pPr lvl="1"/>
            <a:r>
              <a:rPr lang="en-US" dirty="0" smtClean="0"/>
              <a:t>Team members share their completed list with the entire team. </a:t>
            </a:r>
          </a:p>
          <a:p>
            <a:endParaRPr lang="en-US" dirty="0"/>
          </a:p>
        </p:txBody>
      </p:sp>
      <p:pic>
        <p:nvPicPr>
          <p:cNvPr id="4" name="Picture 3" descr="Opportunity.jpg"/>
          <p:cNvPicPr>
            <a:picLocks noChangeAspect="1"/>
          </p:cNvPicPr>
          <p:nvPr/>
        </p:nvPicPr>
        <p:blipFill>
          <a:blip r:embed="rId4" cstate="print"/>
          <a:stretch>
            <a:fillRect/>
          </a:stretch>
        </p:blipFill>
        <p:spPr>
          <a:xfrm>
            <a:off x="7219682" y="1754031"/>
            <a:ext cx="3899794" cy="3899794"/>
          </a:xfrm>
          <a:prstGeom prst="rect">
            <a:avLst/>
          </a:prstGeom>
        </p:spPr>
      </p:pic>
      <p:pic>
        <p:nvPicPr>
          <p:cNvPr id="5" name="~PP329.WAV">
            <a:hlinkClick r:id="" action="ppaction://media"/>
          </p:cNvPr>
          <p:cNvPicPr>
            <a:picLocks noRot="1" noChangeAspect="1"/>
          </p:cNvPicPr>
          <p:nvPr>
            <a:wavAudioFile r:embed="rId1" name="~PP329.WAV"/>
          </p:nvPr>
        </p:nvPicPr>
        <p:blipFill>
          <a:blip r:embed="rId5" cstate="print"/>
          <a:stretch>
            <a:fillRect/>
          </a:stretch>
        </p:blipFill>
        <p:spPr>
          <a:xfrm>
            <a:off x="11763375" y="6429375"/>
            <a:ext cx="244475" cy="244475"/>
          </a:xfrm>
          <a:prstGeom prst="rect">
            <a:avLst/>
          </a:prstGeom>
        </p:spPr>
      </p:pic>
    </p:spTree>
  </p:cSld>
  <p:clrMapOvr>
    <a:masterClrMapping/>
  </p:clrMapOvr>
  <p:transition spd="med" advTm="9310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585" y="76200"/>
            <a:ext cx="10209819" cy="1096962"/>
          </a:xfrm>
        </p:spPr>
        <p:txBody>
          <a:bodyPr>
            <a:normAutofit/>
          </a:bodyPr>
          <a:lstStyle/>
          <a:p>
            <a:r>
              <a:rPr lang="en-US" dirty="0" smtClean="0"/>
              <a:t>UTILIZE APPROPRIATE AND RELEVANT ASCA MODEL TOOLS</a:t>
            </a:r>
            <a:endParaRPr lang="en-US" dirty="0"/>
          </a:p>
        </p:txBody>
      </p:sp>
      <p:sp>
        <p:nvSpPr>
          <p:cNvPr id="16" name="Content Placeholder 15"/>
          <p:cNvSpPr>
            <a:spLocks noGrp="1"/>
          </p:cNvSpPr>
          <p:nvPr>
            <p:ph idx="1"/>
          </p:nvPr>
        </p:nvSpPr>
        <p:spPr>
          <a:xfrm>
            <a:off x="1104901" y="1764406"/>
            <a:ext cx="5076958" cy="4417453"/>
          </a:xfrm>
        </p:spPr>
        <p:txBody>
          <a:bodyPr>
            <a:normAutofit/>
          </a:bodyPr>
          <a:lstStyle/>
          <a:p>
            <a:r>
              <a:rPr lang="en-US" dirty="0" smtClean="0"/>
              <a:t> Individual School Counselor Factors</a:t>
            </a:r>
          </a:p>
          <a:p>
            <a:pPr lvl="1"/>
            <a:r>
              <a:rPr lang="en-US" dirty="0" smtClean="0">
                <a:hlinkClick r:id="rId4" action="ppaction://hlinkfile"/>
              </a:rPr>
              <a:t>School Counselor Competency Checklist</a:t>
            </a:r>
            <a:endParaRPr lang="en-US" dirty="0" smtClean="0"/>
          </a:p>
          <a:p>
            <a:pPr lvl="1"/>
            <a:endParaRPr lang="en-US" dirty="0" smtClean="0"/>
          </a:p>
          <a:p>
            <a:r>
              <a:rPr lang="en-US" dirty="0" smtClean="0"/>
              <a:t>School Counseling Program Factors</a:t>
            </a:r>
          </a:p>
          <a:p>
            <a:pPr lvl="1"/>
            <a:r>
              <a:rPr lang="en-US" dirty="0" smtClean="0">
                <a:hlinkClick r:id="rId5" action="ppaction://hlinkfile"/>
              </a:rPr>
              <a:t>School Counseling Program Assessments</a:t>
            </a:r>
            <a:endParaRPr lang="en-US" dirty="0" smtClean="0"/>
          </a:p>
          <a:p>
            <a:pPr lvl="1"/>
            <a:endParaRPr lang="en-US" dirty="0" smtClean="0"/>
          </a:p>
          <a:p>
            <a:r>
              <a:rPr lang="en-US" dirty="0" smtClean="0"/>
              <a:t> Educational Environment Factors</a:t>
            </a:r>
          </a:p>
          <a:p>
            <a:pPr lvl="1"/>
            <a:r>
              <a:rPr lang="en-US" dirty="0" smtClean="0">
                <a:hlinkClick r:id="rId6" action="ppaction://hlinkfile"/>
              </a:rPr>
              <a:t>School Data Profile</a:t>
            </a:r>
            <a:endParaRPr lang="en-US" dirty="0" smtClean="0"/>
          </a:p>
          <a:p>
            <a:pPr lvl="1"/>
            <a:endParaRPr lang="en-US" dirty="0" smtClean="0"/>
          </a:p>
          <a:p>
            <a:endParaRPr lang="en-US" dirty="0" smtClean="0"/>
          </a:p>
          <a:p>
            <a:pPr>
              <a:buNone/>
            </a:pPr>
            <a:endParaRPr lang="en-US" dirty="0"/>
          </a:p>
        </p:txBody>
      </p:sp>
      <p:pic>
        <p:nvPicPr>
          <p:cNvPr id="5" name="Picture 4" descr="ASCA school sign.jpg"/>
          <p:cNvPicPr>
            <a:picLocks noChangeAspect="1"/>
          </p:cNvPicPr>
          <p:nvPr/>
        </p:nvPicPr>
        <p:blipFill>
          <a:blip r:embed="rId7" cstate="print"/>
          <a:stretch>
            <a:fillRect/>
          </a:stretch>
        </p:blipFill>
        <p:spPr>
          <a:xfrm>
            <a:off x="6529588" y="1456694"/>
            <a:ext cx="5088831" cy="4984978"/>
          </a:xfrm>
          <a:prstGeom prst="rect">
            <a:avLst/>
          </a:prstGeom>
        </p:spPr>
      </p:pic>
      <p:pic>
        <p:nvPicPr>
          <p:cNvPr id="6" name="~PP2106.WAV">
            <a:hlinkClick r:id="" action="ppaction://media"/>
          </p:cNvPr>
          <p:cNvPicPr>
            <a:picLocks noRot="1" noChangeAspect="1"/>
          </p:cNvPicPr>
          <p:nvPr>
            <a:wavAudioFile r:embed="rId1" name="~PP2106.WAV"/>
          </p:nvPr>
        </p:nvPicPr>
        <p:blipFill>
          <a:blip r:embed="rId8" cstate="print"/>
          <a:stretch>
            <a:fillRect/>
          </a:stretch>
        </p:blipFill>
        <p:spPr>
          <a:xfrm>
            <a:off x="11763375" y="6429375"/>
            <a:ext cx="244475" cy="244475"/>
          </a:xfrm>
          <a:prstGeom prst="rect">
            <a:avLst/>
          </a:prstGeom>
        </p:spPr>
      </p:pic>
    </p:spTree>
  </p:cSld>
  <p:clrMapOvr>
    <a:masterClrMapping/>
  </p:clrMapOvr>
  <p:transition spd="med" advTm="3858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70" y="76200"/>
            <a:ext cx="10934164" cy="1096962"/>
          </a:xfrm>
        </p:spPr>
        <p:txBody>
          <a:bodyPr/>
          <a:lstStyle/>
          <a:p>
            <a:r>
              <a:rPr lang="en-US" dirty="0" smtClean="0"/>
              <a:t>SOME HELPFUL RESOURCES FOR ACCESSING EXTERNAL DATA</a:t>
            </a:r>
            <a:endParaRPr lang="en-US" dirty="0"/>
          </a:p>
        </p:txBody>
      </p:sp>
      <p:pic>
        <p:nvPicPr>
          <p:cNvPr id="3" name="Picture 2">
            <a:hlinkClick r:id="rId4"/>
          </p:cNvPr>
          <p:cNvPicPr>
            <a:picLocks noChangeAspect="1" noChangeArrowheads="1"/>
          </p:cNvPicPr>
          <p:nvPr/>
        </p:nvPicPr>
        <p:blipFill>
          <a:blip r:embed="rId5" cstate="print"/>
          <a:srcRect/>
          <a:stretch>
            <a:fillRect/>
          </a:stretch>
        </p:blipFill>
        <p:spPr bwMode="auto">
          <a:xfrm>
            <a:off x="987972" y="1539765"/>
            <a:ext cx="5366845" cy="4293476"/>
          </a:xfrm>
          <a:prstGeom prst="rect">
            <a:avLst/>
          </a:prstGeom>
          <a:noFill/>
          <a:ln w="9525">
            <a:noFill/>
            <a:miter lim="800000"/>
            <a:headEnd/>
            <a:tailEnd/>
          </a:ln>
        </p:spPr>
      </p:pic>
      <p:pic>
        <p:nvPicPr>
          <p:cNvPr id="25602" name="Picture 2">
            <a:hlinkClick r:id="rId6"/>
          </p:cNvPr>
          <p:cNvPicPr>
            <a:picLocks noChangeAspect="1" noChangeArrowheads="1"/>
          </p:cNvPicPr>
          <p:nvPr/>
        </p:nvPicPr>
        <p:blipFill>
          <a:blip r:embed="rId7" cstate="print"/>
          <a:srcRect/>
          <a:stretch>
            <a:fillRect/>
          </a:stretch>
        </p:blipFill>
        <p:spPr bwMode="auto">
          <a:xfrm>
            <a:off x="6632620" y="2427525"/>
            <a:ext cx="5304664" cy="4243731"/>
          </a:xfrm>
          <a:prstGeom prst="rect">
            <a:avLst/>
          </a:prstGeom>
          <a:noFill/>
          <a:ln w="9525">
            <a:noFill/>
            <a:miter lim="800000"/>
            <a:headEnd/>
            <a:tailEnd/>
          </a:ln>
        </p:spPr>
      </p:pic>
      <p:sp>
        <p:nvSpPr>
          <p:cNvPr id="6" name="TextBox 5"/>
          <p:cNvSpPr txBox="1"/>
          <p:nvPr/>
        </p:nvSpPr>
        <p:spPr>
          <a:xfrm>
            <a:off x="1171977" y="6065949"/>
            <a:ext cx="1564980" cy="369332"/>
          </a:xfrm>
          <a:prstGeom prst="rect">
            <a:avLst/>
          </a:prstGeom>
          <a:noFill/>
        </p:spPr>
        <p:txBody>
          <a:bodyPr wrap="none" rtlCol="0">
            <a:spAutoFit/>
          </a:bodyPr>
          <a:lstStyle/>
          <a:p>
            <a:r>
              <a:rPr lang="en-US" dirty="0" err="1" smtClean="0"/>
              <a:t>Microsytemic</a:t>
            </a:r>
            <a:endParaRPr lang="en-US" dirty="0"/>
          </a:p>
        </p:txBody>
      </p:sp>
      <p:sp>
        <p:nvSpPr>
          <p:cNvPr id="7" name="TextBox 6"/>
          <p:cNvSpPr txBox="1"/>
          <p:nvPr/>
        </p:nvSpPr>
        <p:spPr>
          <a:xfrm>
            <a:off x="9787944" y="1777285"/>
            <a:ext cx="1752531" cy="369332"/>
          </a:xfrm>
          <a:prstGeom prst="rect">
            <a:avLst/>
          </a:prstGeom>
          <a:noFill/>
        </p:spPr>
        <p:txBody>
          <a:bodyPr wrap="none" rtlCol="0">
            <a:spAutoFit/>
          </a:bodyPr>
          <a:lstStyle/>
          <a:p>
            <a:r>
              <a:rPr lang="en-US" dirty="0" err="1" smtClean="0"/>
              <a:t>Macrosystemic</a:t>
            </a:r>
            <a:endParaRPr lang="en-US" dirty="0"/>
          </a:p>
        </p:txBody>
      </p:sp>
      <p:pic>
        <p:nvPicPr>
          <p:cNvPr id="8" name="~PP3642.WAV">
            <a:hlinkClick r:id="" action="ppaction://media"/>
          </p:cNvPr>
          <p:cNvPicPr>
            <a:picLocks noRot="1" noChangeAspect="1"/>
          </p:cNvPicPr>
          <p:nvPr>
            <a:wavAudioFile r:embed="rId1" name="~PP3642.WAV"/>
          </p:nvPr>
        </p:nvPicPr>
        <p:blipFill>
          <a:blip r:embed="rId8" cstate="print"/>
          <a:stretch>
            <a:fillRect/>
          </a:stretch>
        </p:blipFill>
        <p:spPr>
          <a:xfrm>
            <a:off x="11763375" y="6429375"/>
            <a:ext cx="244475" cy="244475"/>
          </a:xfrm>
          <a:prstGeom prst="rect">
            <a:avLst/>
          </a:prstGeom>
        </p:spPr>
      </p:pic>
    </p:spTree>
  </p:cSld>
  <p:clrMapOvr>
    <a:masterClrMapping/>
  </p:clrMapOvr>
  <p:transition spd="med" advTm="7110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4732" y="2292094"/>
            <a:ext cx="6263724" cy="2993890"/>
          </a:xfrm>
        </p:spPr>
        <p:txBody>
          <a:bodyPr>
            <a:normAutofit/>
          </a:bodyPr>
          <a:lstStyle/>
          <a:p>
            <a:r>
              <a:rPr lang="en-US" dirty="0" err="1" smtClean="0"/>
              <a:t>StEP</a:t>
            </a:r>
            <a:r>
              <a:rPr lang="en-US" dirty="0" smtClean="0"/>
              <a:t> 3: Analyzing the data and drawing conclusions</a:t>
            </a:r>
            <a:endParaRPr lang="en-US" dirty="0"/>
          </a:p>
        </p:txBody>
      </p:sp>
      <p:pic>
        <p:nvPicPr>
          <p:cNvPr id="4" name="Picture 3" descr="environment-street-sign.jpg"/>
          <p:cNvPicPr>
            <a:picLocks noChangeAspect="1"/>
          </p:cNvPicPr>
          <p:nvPr/>
        </p:nvPicPr>
        <p:blipFill>
          <a:blip r:embed="rId4" cstate="print"/>
          <a:stretch>
            <a:fillRect/>
          </a:stretch>
        </p:blipFill>
        <p:spPr>
          <a:xfrm>
            <a:off x="6732495" y="1724584"/>
            <a:ext cx="4953000" cy="3714750"/>
          </a:xfrm>
          <a:prstGeom prst="rect">
            <a:avLst/>
          </a:prstGeom>
        </p:spPr>
      </p:pic>
      <p:pic>
        <p:nvPicPr>
          <p:cNvPr id="5" name="~PP1620.WAV">
            <a:hlinkClick r:id="" action="ppaction://media"/>
          </p:cNvPr>
          <p:cNvPicPr>
            <a:picLocks noRot="1" noChangeAspect="1"/>
          </p:cNvPicPr>
          <p:nvPr>
            <a:wavAudioFile r:embed="rId1" name="~PP1620.WAV"/>
          </p:nvPr>
        </p:nvPicPr>
        <p:blipFill>
          <a:blip r:embed="rId5" cstate="print"/>
          <a:stretch>
            <a:fillRect/>
          </a:stretch>
        </p:blipFill>
        <p:spPr>
          <a:xfrm>
            <a:off x="11763375" y="6429375"/>
            <a:ext cx="244475" cy="244475"/>
          </a:xfrm>
          <a:prstGeom prst="rect">
            <a:avLst/>
          </a:prstGeom>
        </p:spPr>
      </p:pic>
    </p:spTree>
  </p:cSld>
  <p:clrMapOvr>
    <a:masterClrMapping/>
  </p:clrMapOvr>
  <p:transition spd="med" advTm="3887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4" cstate="print"/>
          <a:srcRect/>
          <a:stretch>
            <a:fillRect/>
          </a:stretch>
        </p:blipFill>
        <p:spPr bwMode="auto">
          <a:xfrm>
            <a:off x="6915131" y="1396756"/>
            <a:ext cx="5085430" cy="3844946"/>
          </a:xfrm>
          <a:prstGeom prst="rect">
            <a:avLst/>
          </a:prstGeom>
          <a:noFill/>
          <a:ln w="9525">
            <a:noFill/>
            <a:miter lim="800000"/>
            <a:headEnd/>
            <a:tailEnd/>
          </a:ln>
        </p:spPr>
      </p:pic>
      <p:sp>
        <p:nvSpPr>
          <p:cNvPr id="16" name="Content Placeholder 15"/>
          <p:cNvSpPr>
            <a:spLocks noGrp="1"/>
          </p:cNvSpPr>
          <p:nvPr>
            <p:ph idx="1"/>
          </p:nvPr>
        </p:nvSpPr>
        <p:spPr>
          <a:xfrm>
            <a:off x="656823" y="1352282"/>
            <a:ext cx="6207616" cy="5505718"/>
          </a:xfrm>
        </p:spPr>
        <p:txBody>
          <a:bodyPr>
            <a:normAutofit fontScale="70000" lnSpcReduction="20000"/>
          </a:bodyPr>
          <a:lstStyle/>
          <a:p>
            <a:pPr>
              <a:spcAft>
                <a:spcPts val="1200"/>
              </a:spcAft>
            </a:pPr>
            <a:r>
              <a:rPr lang="en-US" sz="2800" dirty="0" smtClean="0"/>
              <a:t>Utilize the Factor Analysis Summary Form</a:t>
            </a:r>
          </a:p>
          <a:p>
            <a:pPr>
              <a:lnSpc>
                <a:spcPct val="120000"/>
              </a:lnSpc>
              <a:spcBef>
                <a:spcPts val="0"/>
              </a:spcBef>
              <a:buNone/>
            </a:pPr>
            <a:r>
              <a:rPr lang="en-US" b="1" dirty="0" smtClean="0"/>
              <a:t>1</a:t>
            </a:r>
            <a:r>
              <a:rPr lang="en-US" sz="1900" b="1" dirty="0" smtClean="0"/>
              <a:t>. List strengths and weaknesses (5-10) in the appropriate Factors column.</a:t>
            </a:r>
            <a:endParaRPr lang="en-US" b="1" dirty="0" smtClean="0"/>
          </a:p>
          <a:p>
            <a:pPr>
              <a:lnSpc>
                <a:spcPct val="120000"/>
              </a:lnSpc>
              <a:spcBef>
                <a:spcPts val="0"/>
              </a:spcBef>
              <a:buNone/>
            </a:pPr>
            <a:endParaRPr lang="en-US" dirty="0" smtClean="0"/>
          </a:p>
          <a:p>
            <a:pPr>
              <a:lnSpc>
                <a:spcPct val="120000"/>
              </a:lnSpc>
              <a:spcBef>
                <a:spcPts val="0"/>
              </a:spcBef>
              <a:buNone/>
            </a:pPr>
            <a:r>
              <a:rPr lang="en-US" dirty="0" smtClean="0"/>
              <a:t>2. Weight each factor from 1.0 (Most Important) to 0.0 (Not Important) in the Weight column based on that factor’s probable effect on the school/school counseling program's strategic position.  The total weight for each factor category must sum to 1.00.</a:t>
            </a:r>
          </a:p>
          <a:p>
            <a:pPr>
              <a:lnSpc>
                <a:spcPct val="120000"/>
              </a:lnSpc>
              <a:spcBef>
                <a:spcPts val="0"/>
              </a:spcBef>
              <a:buNone/>
            </a:pPr>
            <a:endParaRPr lang="en-US" dirty="0" smtClean="0"/>
          </a:p>
          <a:p>
            <a:pPr>
              <a:lnSpc>
                <a:spcPct val="120000"/>
              </a:lnSpc>
              <a:spcBef>
                <a:spcPts val="0"/>
              </a:spcBef>
              <a:buNone/>
            </a:pPr>
            <a:r>
              <a:rPr lang="en-US" dirty="0" smtClean="0"/>
              <a:t>3. Rate each factor from 5 (Outstanding) to 1 (Poor) in the Rating column based on the school’s/school counseling program's response to that factor.</a:t>
            </a:r>
          </a:p>
          <a:p>
            <a:pPr>
              <a:lnSpc>
                <a:spcPct val="120000"/>
              </a:lnSpc>
              <a:spcBef>
                <a:spcPts val="0"/>
              </a:spcBef>
              <a:buNone/>
            </a:pPr>
            <a:endParaRPr lang="en-US" dirty="0" smtClean="0"/>
          </a:p>
          <a:p>
            <a:pPr>
              <a:lnSpc>
                <a:spcPct val="120000"/>
              </a:lnSpc>
              <a:spcBef>
                <a:spcPts val="0"/>
              </a:spcBef>
              <a:buNone/>
            </a:pPr>
            <a:r>
              <a:rPr lang="en-US" dirty="0" smtClean="0"/>
              <a:t>4. The coded formula multiplies each factor’s weight times its rating to obtain each factor’s weighted score in the Weighted Score column.  </a:t>
            </a:r>
          </a:p>
          <a:p>
            <a:pPr>
              <a:lnSpc>
                <a:spcPct val="120000"/>
              </a:lnSpc>
              <a:spcBef>
                <a:spcPts val="0"/>
              </a:spcBef>
              <a:buNone/>
            </a:pPr>
            <a:endParaRPr lang="en-US" dirty="0" smtClean="0"/>
          </a:p>
          <a:p>
            <a:pPr>
              <a:lnSpc>
                <a:spcPct val="120000"/>
              </a:lnSpc>
              <a:spcBef>
                <a:spcPts val="0"/>
              </a:spcBef>
              <a:buNone/>
            </a:pPr>
            <a:r>
              <a:rPr lang="en-US" b="1" dirty="0" smtClean="0"/>
              <a:t>5. Use the Comments column for rationale used for each factor. It is also helpful to record where you found the data here so that if you have to go back to clarify or supplement the data you can access it more easily.</a:t>
            </a:r>
          </a:p>
          <a:p>
            <a:pPr>
              <a:lnSpc>
                <a:spcPct val="120000"/>
              </a:lnSpc>
              <a:spcBef>
                <a:spcPts val="0"/>
              </a:spcBef>
              <a:buNone/>
            </a:pPr>
            <a:endParaRPr lang="en-US" dirty="0" smtClean="0"/>
          </a:p>
          <a:p>
            <a:pPr>
              <a:lnSpc>
                <a:spcPct val="120000"/>
              </a:lnSpc>
              <a:spcBef>
                <a:spcPts val="0"/>
              </a:spcBef>
              <a:buNone/>
            </a:pPr>
            <a:r>
              <a:rPr lang="en-US" dirty="0" smtClean="0"/>
              <a:t>6. The weighted scores are added within the formula to obtain the total weighted score for the school/school counseling program in the Weighted Score column. This tells how well the school/school counseling program is responding to the factors in its external or internal environment.</a:t>
            </a:r>
            <a:endParaRPr lang="en-US" sz="2000" dirty="0" smtClean="0"/>
          </a:p>
        </p:txBody>
      </p:sp>
      <p:sp>
        <p:nvSpPr>
          <p:cNvPr id="2" name="Title 1"/>
          <p:cNvSpPr>
            <a:spLocks noGrp="1"/>
          </p:cNvSpPr>
          <p:nvPr>
            <p:ph type="title"/>
          </p:nvPr>
        </p:nvSpPr>
        <p:spPr>
          <a:xfrm>
            <a:off x="1104900" y="76200"/>
            <a:ext cx="9980682" cy="941231"/>
          </a:xfrm>
        </p:spPr>
        <p:txBody>
          <a:bodyPr>
            <a:normAutofit/>
          </a:bodyPr>
          <a:lstStyle/>
          <a:p>
            <a:r>
              <a:rPr lang="en-US" dirty="0" smtClean="0"/>
              <a:t>PREPARING THE DATA FOR ANALYSIS</a:t>
            </a:r>
            <a:endParaRPr lang="en-US" dirty="0"/>
          </a:p>
        </p:txBody>
      </p:sp>
      <p:sp>
        <p:nvSpPr>
          <p:cNvPr id="6" name="Rectangle 5"/>
          <p:cNvSpPr/>
          <p:nvPr/>
        </p:nvSpPr>
        <p:spPr>
          <a:xfrm>
            <a:off x="6903076" y="1416676"/>
            <a:ext cx="1880316" cy="3850783"/>
          </a:xfrm>
          <a:prstGeom prst="rect">
            <a:avLst/>
          </a:prstGeom>
          <a:solidFill>
            <a:schemeClr val="bg2">
              <a:lumMod val="5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470523" y="1427409"/>
            <a:ext cx="1504681" cy="3850783"/>
          </a:xfrm>
          <a:prstGeom prst="rect">
            <a:avLst/>
          </a:prstGeom>
          <a:solidFill>
            <a:schemeClr val="bg2">
              <a:lumMod val="5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ular Callout 7"/>
          <p:cNvSpPr/>
          <p:nvPr/>
        </p:nvSpPr>
        <p:spPr>
          <a:xfrm>
            <a:off x="7959144" y="5434885"/>
            <a:ext cx="2678805" cy="1159098"/>
          </a:xfrm>
          <a:prstGeom prst="wedgeRectCallout">
            <a:avLst>
              <a:gd name="adj1" fmla="val -29487"/>
              <a:gd name="adj2" fmla="val -6861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997780" y="5602310"/>
            <a:ext cx="2507353" cy="923330"/>
          </a:xfrm>
          <a:prstGeom prst="rect">
            <a:avLst/>
          </a:prstGeom>
          <a:noFill/>
        </p:spPr>
        <p:txBody>
          <a:bodyPr wrap="none" rtlCol="0">
            <a:spAutoFit/>
          </a:bodyPr>
          <a:lstStyle/>
          <a:p>
            <a:r>
              <a:rPr lang="en-US" dirty="0" smtClean="0"/>
              <a:t>You will focus on the</a:t>
            </a:r>
          </a:p>
          <a:p>
            <a:r>
              <a:rPr lang="en-US" dirty="0" smtClean="0"/>
              <a:t>first and last columns</a:t>
            </a:r>
          </a:p>
          <a:p>
            <a:r>
              <a:rPr lang="en-US" dirty="0" smtClean="0"/>
              <a:t>at this stage.</a:t>
            </a:r>
            <a:endParaRPr lang="en-US" dirty="0"/>
          </a:p>
        </p:txBody>
      </p:sp>
      <p:pic>
        <p:nvPicPr>
          <p:cNvPr id="10" name="~PP3076.WAV">
            <a:hlinkClick r:id="" action="ppaction://media"/>
          </p:cNvPr>
          <p:cNvPicPr>
            <a:picLocks noRot="1" noChangeAspect="1"/>
          </p:cNvPicPr>
          <p:nvPr>
            <a:wavAudioFile r:embed="rId1" name="~PP3076.WAV"/>
          </p:nvPr>
        </p:nvPicPr>
        <p:blipFill>
          <a:blip r:embed="rId5" cstate="print"/>
          <a:stretch>
            <a:fillRect/>
          </a:stretch>
        </p:blipFill>
        <p:spPr>
          <a:xfrm>
            <a:off x="11763375" y="6429375"/>
            <a:ext cx="244475" cy="244475"/>
          </a:xfrm>
          <a:prstGeom prst="rect">
            <a:avLst/>
          </a:prstGeom>
        </p:spPr>
      </p:pic>
    </p:spTree>
  </p:cSld>
  <p:clrMapOvr>
    <a:masterClrMapping/>
  </p:clrMapOvr>
  <p:transition spd="med" advTm="4236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899" y="76200"/>
            <a:ext cx="10545817" cy="1096962"/>
          </a:xfrm>
        </p:spPr>
        <p:txBody>
          <a:bodyPr/>
          <a:lstStyle/>
          <a:p>
            <a:r>
              <a:rPr lang="en-US" dirty="0" smtClean="0"/>
              <a:t>RECAP</a:t>
            </a:r>
            <a:endParaRPr lang="en-US" dirty="0"/>
          </a:p>
        </p:txBody>
      </p:sp>
      <p:sp>
        <p:nvSpPr>
          <p:cNvPr id="3" name="Content Placeholder 2"/>
          <p:cNvSpPr>
            <a:spLocks noGrp="1"/>
          </p:cNvSpPr>
          <p:nvPr>
            <p:ph idx="1"/>
          </p:nvPr>
        </p:nvSpPr>
        <p:spPr>
          <a:xfrm>
            <a:off x="4765183" y="1532586"/>
            <a:ext cx="6787166" cy="5074275"/>
          </a:xfrm>
        </p:spPr>
        <p:txBody>
          <a:bodyPr>
            <a:normAutofit/>
          </a:bodyPr>
          <a:lstStyle/>
          <a:p>
            <a:pPr marL="457200" indent="-457200">
              <a:lnSpc>
                <a:spcPct val="150000"/>
              </a:lnSpc>
              <a:spcBef>
                <a:spcPts val="0"/>
              </a:spcBef>
              <a:spcAft>
                <a:spcPts val="600"/>
              </a:spcAft>
              <a:buNone/>
            </a:pPr>
            <a:r>
              <a:rPr lang="en-US" sz="2600" dirty="0" smtClean="0"/>
              <a:t>In this module you learned about:</a:t>
            </a:r>
          </a:p>
          <a:p>
            <a:pPr marL="457200" indent="-457200">
              <a:lnSpc>
                <a:spcPct val="150000"/>
              </a:lnSpc>
              <a:spcBef>
                <a:spcPts val="0"/>
              </a:spcBef>
              <a:spcAft>
                <a:spcPts val="600"/>
              </a:spcAft>
              <a:buFont typeface="+mj-lt"/>
              <a:buAutoNum type="arabicPeriod"/>
            </a:pPr>
            <a:r>
              <a:rPr lang="en-US" sz="2600" dirty="0" smtClean="0"/>
              <a:t>Where Environmental Scans fit into the ASCA National Model</a:t>
            </a:r>
          </a:p>
          <a:p>
            <a:pPr marL="457200" indent="-457200">
              <a:lnSpc>
                <a:spcPct val="150000"/>
              </a:lnSpc>
              <a:spcBef>
                <a:spcPts val="0"/>
              </a:spcBef>
              <a:spcAft>
                <a:spcPts val="600"/>
              </a:spcAft>
              <a:buFont typeface="+mj-lt"/>
              <a:buAutoNum type="arabicPeriod"/>
            </a:pPr>
            <a:r>
              <a:rPr lang="en-US" sz="2600" dirty="0" smtClean="0"/>
              <a:t>The nature of Environmental Scans</a:t>
            </a:r>
          </a:p>
          <a:p>
            <a:pPr marL="457200" indent="-457200">
              <a:lnSpc>
                <a:spcPct val="150000"/>
              </a:lnSpc>
              <a:spcBef>
                <a:spcPts val="0"/>
              </a:spcBef>
              <a:spcAft>
                <a:spcPts val="600"/>
              </a:spcAft>
              <a:buFont typeface="+mj-lt"/>
              <a:buAutoNum type="arabicPeriod"/>
            </a:pPr>
            <a:r>
              <a:rPr lang="en-US" sz="2600" dirty="0" smtClean="0"/>
              <a:t>The steps in the environmental scanning process</a:t>
            </a:r>
          </a:p>
          <a:p>
            <a:pPr marL="457200" indent="-457200">
              <a:lnSpc>
                <a:spcPct val="150000"/>
              </a:lnSpc>
              <a:spcBef>
                <a:spcPts val="0"/>
              </a:spcBef>
              <a:spcAft>
                <a:spcPts val="600"/>
              </a:spcAft>
              <a:buFont typeface="+mj-lt"/>
              <a:buAutoNum type="arabicPeriod"/>
            </a:pPr>
            <a:endParaRPr lang="en-US" dirty="0" smtClean="0"/>
          </a:p>
          <a:p>
            <a:pPr>
              <a:buNone/>
            </a:pPr>
            <a:endParaRPr lang="en-US" sz="1300" b="1" dirty="0" smtClean="0"/>
          </a:p>
        </p:txBody>
      </p:sp>
      <p:pic>
        <p:nvPicPr>
          <p:cNvPr id="6" name="Picture 5" descr="review.jpg"/>
          <p:cNvPicPr>
            <a:picLocks noChangeAspect="1"/>
          </p:cNvPicPr>
          <p:nvPr/>
        </p:nvPicPr>
        <p:blipFill>
          <a:blip r:embed="rId4" cstate="print"/>
          <a:stretch>
            <a:fillRect/>
          </a:stretch>
        </p:blipFill>
        <p:spPr>
          <a:xfrm>
            <a:off x="852741" y="2067703"/>
            <a:ext cx="2988401" cy="3611880"/>
          </a:xfrm>
          <a:prstGeom prst="rect">
            <a:avLst/>
          </a:prstGeom>
        </p:spPr>
      </p:pic>
      <p:pic>
        <p:nvPicPr>
          <p:cNvPr id="5" name="~PP1210.WAV">
            <a:hlinkClick r:id="" action="ppaction://media"/>
          </p:cNvPr>
          <p:cNvPicPr>
            <a:picLocks noRot="1" noChangeAspect="1"/>
          </p:cNvPicPr>
          <p:nvPr>
            <a:wavAudioFile r:embed="rId1" name="~PP1210.WAV"/>
          </p:nvPr>
        </p:nvPicPr>
        <p:blipFill>
          <a:blip r:embed="rId5" cstate="print"/>
          <a:stretch>
            <a:fillRect/>
          </a:stretch>
        </p:blipFill>
        <p:spPr>
          <a:xfrm>
            <a:off x="11763375" y="6429375"/>
            <a:ext cx="244475" cy="244475"/>
          </a:xfrm>
          <a:prstGeom prst="rect">
            <a:avLst/>
          </a:prstGeom>
        </p:spPr>
      </p:pic>
    </p:spTree>
  </p:cSld>
  <p:clrMapOvr>
    <a:masterClrMapping/>
  </p:clrMapOvr>
  <p:transition spd="med" advTm="3895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899" y="76200"/>
            <a:ext cx="10545817" cy="1096962"/>
          </a:xfrm>
        </p:spPr>
        <p:txBody>
          <a:bodyPr/>
          <a:lstStyle/>
          <a:p>
            <a:r>
              <a:rPr lang="en-US" dirty="0" smtClean="0"/>
              <a:t>The Deliverables for Module 2 are:</a:t>
            </a:r>
            <a:endParaRPr lang="en-US" dirty="0"/>
          </a:p>
        </p:txBody>
      </p:sp>
      <p:sp>
        <p:nvSpPr>
          <p:cNvPr id="3" name="Content Placeholder 2"/>
          <p:cNvSpPr>
            <a:spLocks noGrp="1"/>
          </p:cNvSpPr>
          <p:nvPr>
            <p:ph idx="1"/>
          </p:nvPr>
        </p:nvSpPr>
        <p:spPr>
          <a:xfrm>
            <a:off x="1104900" y="1600200"/>
            <a:ext cx="9930962" cy="4572000"/>
          </a:xfrm>
        </p:spPr>
        <p:txBody>
          <a:bodyPr>
            <a:normAutofit/>
          </a:bodyPr>
          <a:lstStyle/>
          <a:p>
            <a:pPr marL="457200" indent="-457200">
              <a:buFont typeface="+mj-lt"/>
              <a:buAutoNum type="arabicPeriod"/>
            </a:pPr>
            <a:r>
              <a:rPr lang="en-US" b="1" dirty="0" smtClean="0">
                <a:hlinkClick r:id="rId4" action="ppaction://hlinkfile"/>
              </a:rPr>
              <a:t>School Counselor Competency Checklist</a:t>
            </a:r>
            <a:endParaRPr lang="en-US" b="1" dirty="0" smtClean="0"/>
          </a:p>
          <a:p>
            <a:pPr marL="457200" indent="-457200">
              <a:buFont typeface="+mj-lt"/>
              <a:buAutoNum type="arabicPeriod"/>
            </a:pPr>
            <a:r>
              <a:rPr lang="en-US" b="1" dirty="0" smtClean="0">
                <a:hlinkClick r:id="rId5" action="ppaction://hlinkfile"/>
              </a:rPr>
              <a:t>School Counseling Program Assessment</a:t>
            </a:r>
            <a:endParaRPr lang="en-US" b="1" dirty="0" smtClean="0"/>
          </a:p>
          <a:p>
            <a:pPr marL="457200" indent="-457200">
              <a:buFont typeface="+mj-lt"/>
              <a:buAutoNum type="arabicPeriod"/>
            </a:pPr>
            <a:r>
              <a:rPr lang="en-US" b="1" dirty="0" smtClean="0">
                <a:hlinkClick r:id="rId6" action="ppaction://hlinkfile"/>
              </a:rPr>
              <a:t>School Data Profile</a:t>
            </a:r>
            <a:endParaRPr lang="en-US" b="1" dirty="0" smtClean="0"/>
          </a:p>
          <a:p>
            <a:pPr marL="457200" indent="-457200">
              <a:buFont typeface="+mj-lt"/>
              <a:buAutoNum type="arabicPeriod"/>
            </a:pPr>
            <a:r>
              <a:rPr lang="en-US" b="1" dirty="0" smtClean="0">
                <a:hlinkClick r:id="rId7" action="ppaction://hlinkfile"/>
              </a:rPr>
              <a:t>The First and Last Columns of the Factor Analysis Summary Form</a:t>
            </a:r>
            <a:endParaRPr lang="en-US" b="1" dirty="0" smtClean="0"/>
          </a:p>
        </p:txBody>
      </p:sp>
      <p:pic>
        <p:nvPicPr>
          <p:cNvPr id="4" name="~PP1941.WAV">
            <a:hlinkClick r:id="" action="ppaction://media"/>
          </p:cNvPr>
          <p:cNvPicPr>
            <a:picLocks noRot="1" noChangeAspect="1"/>
          </p:cNvPicPr>
          <p:nvPr>
            <a:wavAudioFile r:embed="rId1" name="~PP1941.WAV"/>
          </p:nvPr>
        </p:nvPicPr>
        <p:blipFill>
          <a:blip r:embed="rId8" cstate="print"/>
          <a:stretch>
            <a:fillRect/>
          </a:stretch>
        </p:blipFill>
        <p:spPr>
          <a:xfrm>
            <a:off x="11763375" y="6429375"/>
            <a:ext cx="244475" cy="244475"/>
          </a:xfrm>
          <a:prstGeom prst="rect">
            <a:avLst/>
          </a:prstGeom>
        </p:spPr>
      </p:pic>
    </p:spTree>
  </p:cSld>
  <p:clrMapOvr>
    <a:masterClrMapping/>
  </p:clrMapOvr>
  <p:transition spd="med" advTm="882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Module Content</a:t>
            </a:r>
            <a:r>
              <a:rPr lang="en-US" dirty="0" smtClean="0"/>
              <a:t>	</a:t>
            </a:r>
            <a:endParaRPr lang="en-US" dirty="0"/>
          </a:p>
        </p:txBody>
      </p:sp>
      <p:sp>
        <p:nvSpPr>
          <p:cNvPr id="3" name="Content Placeholder 2"/>
          <p:cNvSpPr>
            <a:spLocks noGrp="1"/>
          </p:cNvSpPr>
          <p:nvPr>
            <p:ph idx="1"/>
          </p:nvPr>
        </p:nvSpPr>
        <p:spPr>
          <a:xfrm>
            <a:off x="1104900" y="1600200"/>
            <a:ext cx="6158785" cy="4572000"/>
          </a:xfrm>
        </p:spPr>
        <p:txBody>
          <a:bodyPr/>
          <a:lstStyle/>
          <a:p>
            <a:r>
              <a:rPr lang="en-US" dirty="0" smtClean="0"/>
              <a:t> </a:t>
            </a:r>
            <a:r>
              <a:rPr lang="en-US" sz="2400" dirty="0" smtClean="0"/>
              <a:t>How environmental scans fit into the ASCA National Model and the program planning process</a:t>
            </a:r>
          </a:p>
          <a:p>
            <a:r>
              <a:rPr lang="en-US" sz="2400" dirty="0" smtClean="0"/>
              <a:t>What is an environmental scan anyway?</a:t>
            </a:r>
          </a:p>
          <a:p>
            <a:r>
              <a:rPr lang="en-US" sz="2400" dirty="0" smtClean="0"/>
              <a:t> The Three Steps of the Environmental Scanning Process</a:t>
            </a:r>
          </a:p>
          <a:p>
            <a:pPr lvl="1"/>
            <a:r>
              <a:rPr lang="en-US" sz="1800" dirty="0" smtClean="0"/>
              <a:t>Developing a Methodology</a:t>
            </a:r>
          </a:p>
          <a:p>
            <a:pPr lvl="1"/>
            <a:r>
              <a:rPr lang="en-US" sz="1800" dirty="0" smtClean="0"/>
              <a:t>Scanning the Environment</a:t>
            </a:r>
          </a:p>
          <a:p>
            <a:pPr lvl="1"/>
            <a:r>
              <a:rPr lang="en-US" sz="1800" dirty="0" smtClean="0"/>
              <a:t>Analyzing the Scan and Drawing Conclusions</a:t>
            </a:r>
          </a:p>
          <a:p>
            <a:r>
              <a:rPr lang="en-US" sz="2400" dirty="0" smtClean="0"/>
              <a:t> Deliverables</a:t>
            </a:r>
          </a:p>
          <a:p>
            <a:pPr>
              <a:buNone/>
            </a:pPr>
            <a:endParaRPr lang="en-US" dirty="0" smtClean="0"/>
          </a:p>
          <a:p>
            <a:pPr>
              <a:buNone/>
            </a:pPr>
            <a:endParaRPr lang="en-US" dirty="0"/>
          </a:p>
        </p:txBody>
      </p:sp>
      <p:pic>
        <p:nvPicPr>
          <p:cNvPr id="5" name="Picture 4" descr="RoadSigns.jpg"/>
          <p:cNvPicPr>
            <a:picLocks noChangeAspect="1"/>
          </p:cNvPicPr>
          <p:nvPr/>
        </p:nvPicPr>
        <p:blipFill>
          <a:blip r:embed="rId4" cstate="print"/>
          <a:stretch>
            <a:fillRect/>
          </a:stretch>
        </p:blipFill>
        <p:spPr>
          <a:xfrm>
            <a:off x="7244257" y="3477296"/>
            <a:ext cx="4692866" cy="3144221"/>
          </a:xfrm>
          <a:prstGeom prst="rect">
            <a:avLst/>
          </a:prstGeom>
        </p:spPr>
      </p:pic>
      <p:pic>
        <p:nvPicPr>
          <p:cNvPr id="7" name="~PP1058.WAV">
            <a:hlinkClick r:id="" action="ppaction://media"/>
          </p:cNvPr>
          <p:cNvPicPr>
            <a:picLocks noRot="1" noChangeAspect="1"/>
          </p:cNvPicPr>
          <p:nvPr>
            <a:wavAudioFile r:embed="rId1" name="~PP1058.WAV"/>
          </p:nvPr>
        </p:nvPicPr>
        <p:blipFill>
          <a:blip r:embed="rId5" cstate="print"/>
          <a:stretch>
            <a:fillRect/>
          </a:stretch>
        </p:blipFill>
        <p:spPr>
          <a:xfrm>
            <a:off x="11763375" y="6429375"/>
            <a:ext cx="244475" cy="244475"/>
          </a:xfrm>
          <a:prstGeom prst="rect">
            <a:avLst/>
          </a:prstGeom>
        </p:spPr>
      </p:pic>
    </p:spTree>
  </p:cSld>
  <p:clrMapOvr>
    <a:masterClrMapping/>
  </p:clrMapOvr>
  <p:transition spd="med" advTm="3041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dirty="0" smtClean="0"/>
              <a:t>Conway, M. (2009). </a:t>
            </a:r>
            <a:r>
              <a:rPr lang="en-US" i="1" dirty="0" smtClean="0"/>
              <a:t>Environmental scanning: What it is…how to do it.</a:t>
            </a:r>
            <a:r>
              <a:rPr lang="en-US" dirty="0" smtClean="0"/>
              <a:t> </a:t>
            </a:r>
            <a:r>
              <a:rPr lang="en-US" dirty="0" err="1" smtClean="0"/>
              <a:t>Hotham</a:t>
            </a:r>
            <a:r>
              <a:rPr lang="en-US" dirty="0" smtClean="0"/>
              <a:t> Hill, Australia: Thinking Futures.</a:t>
            </a:r>
          </a:p>
          <a:p>
            <a:pPr>
              <a:buNone/>
            </a:pPr>
            <a:r>
              <a:rPr lang="en-US" dirty="0" smtClean="0"/>
              <a:t>Poole, M. L. (1991). Environmental scanning is vital to strategic planning. </a:t>
            </a:r>
            <a:r>
              <a:rPr lang="en-US" i="1" dirty="0" smtClean="0"/>
              <a:t>Educational Leadership, 4</a:t>
            </a:r>
            <a:r>
              <a:rPr lang="en-US" dirty="0" smtClean="0"/>
              <a:t>, 40-41.</a:t>
            </a:r>
          </a:p>
          <a:p>
            <a:pPr>
              <a:buNone/>
            </a:pPr>
            <a:r>
              <a:rPr lang="en-US" dirty="0" smtClean="0"/>
              <a:t>Project Launch. (2010). </a:t>
            </a:r>
            <a:r>
              <a:rPr lang="en-US" i="1" dirty="0" smtClean="0"/>
              <a:t>Environmental Scanning and Strategic Planning Guidance. </a:t>
            </a:r>
            <a:r>
              <a:rPr lang="en-US" dirty="0" smtClean="0"/>
              <a:t>Available online at </a:t>
            </a:r>
            <a:r>
              <a:rPr lang="en-US" dirty="0" smtClean="0">
                <a:hlinkClick r:id="rId3"/>
              </a:rPr>
              <a:t>http://toolkit.promoteprevent.org/sites/toolkit.promoteprevent.org/files/dev.toolkit.promoteprevent.org/files/Environmental%20Scan%20Guidance_Launch.pdf</a:t>
            </a:r>
            <a:r>
              <a:rPr lang="en-US" dirty="0" smtClean="0"/>
              <a:t>.</a:t>
            </a:r>
          </a:p>
          <a:p>
            <a:pPr>
              <a:buNone/>
            </a:pPr>
            <a:r>
              <a:rPr lang="en-US" dirty="0" smtClean="0"/>
              <a:t>Slaughter, R. (1999). A new framework for environmental scanning. </a:t>
            </a:r>
            <a:r>
              <a:rPr lang="en-US" i="1" dirty="0" smtClean="0"/>
              <a:t>Foresight, the Journal of Future Studies, Strategic Thinking and Policy, 1,</a:t>
            </a:r>
            <a:r>
              <a:rPr lang="en-US" dirty="0" smtClean="0"/>
              <a:t> 5, 441-451. DOI: </a:t>
            </a:r>
            <a:r>
              <a:rPr lang="en-US" dirty="0" smtClean="0">
                <a:hlinkClick r:id="rId4" tooltip="DOI resolver for 10.1108/14636689910802331."/>
              </a:rPr>
              <a:t>10.1108/14636689910802331</a:t>
            </a:r>
            <a:r>
              <a:rPr lang="en-US" dirty="0" smtClean="0"/>
              <a:t> </a:t>
            </a:r>
          </a:p>
        </p:txBody>
      </p:sp>
      <p:pic>
        <p:nvPicPr>
          <p:cNvPr id="4" name="~PP1088.WAV">
            <a:hlinkClick r:id="" action="ppaction://media"/>
          </p:cNvPr>
          <p:cNvPicPr>
            <a:picLocks noRot="1" noChangeAspect="1"/>
          </p:cNvPicPr>
          <p:nvPr>
            <a:wavAudioFile r:embed="rId1" name="~PP1088.WAV"/>
          </p:nvPr>
        </p:nvPicPr>
        <p:blipFill>
          <a:blip r:embed="rId5" cstate="print"/>
          <a:stretch>
            <a:fillRect/>
          </a:stretch>
        </p:blipFill>
        <p:spPr>
          <a:xfrm>
            <a:off x="11763375" y="6429375"/>
            <a:ext cx="244475" cy="244475"/>
          </a:xfrm>
          <a:prstGeom prst="rect">
            <a:avLst/>
          </a:prstGeom>
        </p:spPr>
      </p:pic>
    </p:spTree>
  </p:cSld>
  <p:clrMapOvr>
    <a:masterClrMapping/>
  </p:clrMapOvr>
  <p:transition spd="med" advTm="1136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3671" y="2292094"/>
            <a:ext cx="6275279" cy="2993890"/>
          </a:xfrm>
        </p:spPr>
        <p:txBody>
          <a:bodyPr>
            <a:normAutofit/>
          </a:bodyPr>
          <a:lstStyle/>
          <a:p>
            <a:r>
              <a:rPr lang="en-US" dirty="0" smtClean="0"/>
              <a:t>Environmental scans within the ASCA National Model</a:t>
            </a:r>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6051596" y="349618"/>
            <a:ext cx="6114505" cy="6088760"/>
          </a:xfrm>
          <a:prstGeom prst="rect">
            <a:avLst/>
          </a:prstGeom>
          <a:noFill/>
          <a:ln w="9525">
            <a:noFill/>
            <a:miter lim="800000"/>
            <a:headEnd/>
            <a:tailEnd/>
          </a:ln>
        </p:spPr>
      </p:pic>
      <p:sp>
        <p:nvSpPr>
          <p:cNvPr id="5" name="Rectangle 4"/>
          <p:cNvSpPr/>
          <p:nvPr/>
        </p:nvSpPr>
        <p:spPr>
          <a:xfrm rot="18883083">
            <a:off x="8270598" y="1241021"/>
            <a:ext cx="1827794" cy="17790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8883083">
            <a:off x="8248187" y="3773550"/>
            <a:ext cx="1827794" cy="17790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P3674.WAV">
            <a:hlinkClick r:id="" action="ppaction://media"/>
          </p:cNvPr>
          <p:cNvPicPr>
            <a:picLocks noRot="1" noChangeAspect="1"/>
          </p:cNvPicPr>
          <p:nvPr>
            <a:wavAudioFile r:embed="rId1" name="~PP3674.WAV"/>
          </p:nvPr>
        </p:nvPicPr>
        <p:blipFill>
          <a:blip r:embed="rId5" cstate="print"/>
          <a:stretch>
            <a:fillRect/>
          </a:stretch>
        </p:blipFill>
        <p:spPr>
          <a:xfrm>
            <a:off x="11763375" y="6429375"/>
            <a:ext cx="244475" cy="244475"/>
          </a:xfrm>
          <a:prstGeom prst="rect">
            <a:avLst/>
          </a:prstGeom>
        </p:spPr>
      </p:pic>
    </p:spTree>
  </p:cSld>
  <p:clrMapOvr>
    <a:masterClrMapping/>
  </p:clrMapOvr>
  <p:transition spd="med" advTm="5581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SNAPSHOT OF PROCESSES</a:t>
            </a:r>
            <a:endParaRPr lang="en-US" dirty="0"/>
          </a:p>
        </p:txBody>
      </p:sp>
      <p:graphicFrame>
        <p:nvGraphicFramePr>
          <p:cNvPr id="4" name="Content Placeholder 3"/>
          <p:cNvGraphicFramePr>
            <a:graphicFrameLocks noGrp="1"/>
          </p:cNvGraphicFramePr>
          <p:nvPr>
            <p:ph idx="1"/>
          </p:nvPr>
        </p:nvGraphicFramePr>
        <p:xfrm>
          <a:off x="488731" y="1324303"/>
          <a:ext cx="10598369" cy="52972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P1098.WAV">
            <a:hlinkClick r:id="" action="ppaction://media"/>
          </p:cNvPr>
          <p:cNvPicPr>
            <a:picLocks noRot="1" noChangeAspect="1"/>
          </p:cNvPicPr>
          <p:nvPr>
            <a:wavAudioFile r:embed="rId1" name="~PP1098.WAV"/>
          </p:nvPr>
        </p:nvPicPr>
        <p:blipFill>
          <a:blip r:embed="rId9" cstate="print"/>
          <a:stretch>
            <a:fillRect/>
          </a:stretch>
        </p:blipFill>
        <p:spPr>
          <a:xfrm>
            <a:off x="11763375" y="6429375"/>
            <a:ext cx="244475" cy="244475"/>
          </a:xfrm>
          <a:prstGeom prst="rect">
            <a:avLst/>
          </a:prstGeom>
        </p:spPr>
      </p:pic>
    </p:spTree>
  </p:cSld>
  <p:clrMapOvr>
    <a:masterClrMapping/>
  </p:clrMapOvr>
  <p:transition spd="med" advTm="7102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ENVIRONMENTAL SCAN ANYWAY?</a:t>
            </a:r>
            <a:endParaRPr lang="en-US" dirty="0"/>
          </a:p>
        </p:txBody>
      </p:sp>
      <p:sp>
        <p:nvSpPr>
          <p:cNvPr id="9" name="Content Placeholder 8"/>
          <p:cNvSpPr>
            <a:spLocks noGrp="1"/>
          </p:cNvSpPr>
          <p:nvPr>
            <p:ph idx="1"/>
          </p:nvPr>
        </p:nvSpPr>
        <p:spPr>
          <a:xfrm>
            <a:off x="679893" y="1600200"/>
            <a:ext cx="5374728" cy="4879428"/>
          </a:xfrm>
        </p:spPr>
        <p:txBody>
          <a:bodyPr>
            <a:normAutofit/>
          </a:bodyPr>
          <a:lstStyle/>
          <a:p>
            <a:r>
              <a:rPr lang="en-US" dirty="0" smtClean="0"/>
              <a:t> “Is more concerned with anticipating the future than describing the present.”</a:t>
            </a:r>
          </a:p>
          <a:p>
            <a:r>
              <a:rPr lang="en-US" dirty="0" smtClean="0"/>
              <a:t> “Is wider in scope than traditional data collection sources because it is based on the assumption that major impacts on the school system can come from unsuspected sources.”</a:t>
            </a:r>
          </a:p>
          <a:p>
            <a:r>
              <a:rPr lang="en-US" dirty="0" smtClean="0"/>
              <a:t> “Is focused on the interaction of events and trends.”</a:t>
            </a:r>
          </a:p>
          <a:p>
            <a:r>
              <a:rPr lang="en-US" dirty="0" smtClean="0"/>
              <a:t> “Is an integral part of the planning process.”</a:t>
            </a:r>
          </a:p>
          <a:p>
            <a:endParaRPr lang="en-US" dirty="0" smtClean="0"/>
          </a:p>
          <a:p>
            <a:pPr>
              <a:buNone/>
            </a:pPr>
            <a:r>
              <a:rPr lang="en-US" sz="1600" dirty="0" smtClean="0"/>
              <a:t>Poole, 1991, pp. 40 &amp; 41</a:t>
            </a:r>
          </a:p>
        </p:txBody>
      </p:sp>
      <p:pic>
        <p:nvPicPr>
          <p:cNvPr id="5" name="~PP2368.WAV">
            <a:hlinkClick r:id="" action="ppaction://media"/>
          </p:cNvPr>
          <p:cNvPicPr>
            <a:picLocks noRot="1" noChangeAspect="1"/>
          </p:cNvPicPr>
          <p:nvPr>
            <a:wavAudioFile r:embed="rId2" name="~PP2368.WAV"/>
          </p:nvPr>
        </p:nvPicPr>
        <p:blipFill>
          <a:blip r:embed="rId6" cstate="print"/>
          <a:stretch>
            <a:fillRect/>
          </a:stretch>
        </p:blipFill>
        <p:spPr>
          <a:xfrm>
            <a:off x="11763375" y="6429375"/>
            <a:ext cx="244475" cy="244475"/>
          </a:xfrm>
          <a:prstGeom prst="rect">
            <a:avLst/>
          </a:prstGeom>
        </p:spPr>
      </p:pic>
    </p:spTree>
    <p:controls>
      <p:control spid="1026" name="ShockwaveFlash1" r:id="rId3" imgW="5446800" imgH="3875040"/>
    </p:controls>
  </p:cSld>
  <p:clrMapOvr>
    <a:masterClrMapping/>
  </p:clrMapOvr>
  <p:transition spd="med" advTm="1362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899" y="76200"/>
            <a:ext cx="10545817" cy="1096962"/>
          </a:xfrm>
        </p:spPr>
        <p:txBody>
          <a:bodyPr/>
          <a:lstStyle/>
          <a:p>
            <a:r>
              <a:rPr lang="en-US" dirty="0" smtClean="0"/>
              <a:t>THE THREE STEPS OF CONDUCTING AN </a:t>
            </a:r>
            <a:br>
              <a:rPr lang="en-US" dirty="0" smtClean="0"/>
            </a:br>
            <a:r>
              <a:rPr lang="en-US" dirty="0" smtClean="0"/>
              <a:t>ENVIRONMENTAL SCAN</a:t>
            </a:r>
            <a:endParaRPr lang="en-US" dirty="0"/>
          </a:p>
        </p:txBody>
      </p:sp>
      <p:sp>
        <p:nvSpPr>
          <p:cNvPr id="3" name="Content Placeholder 2"/>
          <p:cNvSpPr>
            <a:spLocks noGrp="1"/>
          </p:cNvSpPr>
          <p:nvPr>
            <p:ph idx="1"/>
          </p:nvPr>
        </p:nvSpPr>
        <p:spPr>
          <a:xfrm>
            <a:off x="1104900" y="1600200"/>
            <a:ext cx="5012565" cy="4572000"/>
          </a:xfrm>
        </p:spPr>
        <p:txBody>
          <a:bodyPr>
            <a:normAutofit/>
          </a:bodyPr>
          <a:lstStyle/>
          <a:p>
            <a:pPr marL="457200" indent="-457200">
              <a:buFont typeface="+mj-lt"/>
              <a:buAutoNum type="arabicPeriod"/>
            </a:pPr>
            <a:r>
              <a:rPr lang="en-US" b="1" dirty="0" smtClean="0"/>
              <a:t>Developing a Methodology for the Environmental Scan: </a:t>
            </a:r>
            <a:r>
              <a:rPr lang="en-US" dirty="0" smtClean="0"/>
              <a:t> Set parameters and plan for the scanning process.</a:t>
            </a:r>
            <a:endParaRPr lang="en-US" b="1" dirty="0" smtClean="0"/>
          </a:p>
          <a:p>
            <a:pPr marL="457200" indent="-457200">
              <a:buFont typeface="+mj-lt"/>
              <a:buAutoNum type="arabicPeriod"/>
            </a:pPr>
            <a:r>
              <a:rPr lang="en-US" b="1" dirty="0" smtClean="0"/>
              <a:t>Scanning the Environment: </a:t>
            </a:r>
            <a:r>
              <a:rPr lang="en-US" dirty="0" smtClean="0"/>
              <a:t>Collect data from multiple contexts and ensure inclusion of both internal and external data.</a:t>
            </a:r>
            <a:endParaRPr lang="en-US" b="1" dirty="0" smtClean="0"/>
          </a:p>
          <a:p>
            <a:pPr marL="457200" indent="-457200">
              <a:buFont typeface="+mj-lt"/>
              <a:buAutoNum type="arabicPeriod"/>
            </a:pPr>
            <a:r>
              <a:rPr lang="en-US" b="1" dirty="0" smtClean="0"/>
              <a:t>Analyzing the Scan and Drawing   </a:t>
            </a:r>
            <a:r>
              <a:rPr lang="en-US" b="1" dirty="0" err="1" smtClean="0"/>
              <a:t>Conc</a:t>
            </a:r>
            <a:r>
              <a:rPr lang="en-US" b="1" dirty="0" smtClean="0"/>
              <a:t> </a:t>
            </a:r>
            <a:r>
              <a:rPr lang="en-US" b="1" dirty="0" err="1" smtClean="0"/>
              <a:t>lusions</a:t>
            </a:r>
            <a:r>
              <a:rPr lang="en-US" b="1" dirty="0" smtClean="0"/>
              <a:t>: </a:t>
            </a:r>
            <a:r>
              <a:rPr lang="en-US" dirty="0" smtClean="0"/>
              <a:t>Information should ideally come from both perception-based measures as well as from archival sources.</a:t>
            </a:r>
            <a:endParaRPr lang="en-US" b="1" dirty="0" smtClean="0"/>
          </a:p>
          <a:p>
            <a:pPr>
              <a:buNone/>
            </a:pPr>
            <a:r>
              <a:rPr lang="en-US" dirty="0" smtClean="0"/>
              <a:t>Project Launch, 2010</a:t>
            </a:r>
            <a:endParaRPr lang="en-US" dirty="0"/>
          </a:p>
        </p:txBody>
      </p:sp>
      <p:pic>
        <p:nvPicPr>
          <p:cNvPr id="5" name="Picture 4" descr="StairSign.jpg"/>
          <p:cNvPicPr>
            <a:picLocks noChangeAspect="1"/>
          </p:cNvPicPr>
          <p:nvPr/>
        </p:nvPicPr>
        <p:blipFill>
          <a:blip r:embed="rId4" cstate="print"/>
          <a:stretch>
            <a:fillRect/>
          </a:stretch>
        </p:blipFill>
        <p:spPr>
          <a:xfrm>
            <a:off x="7276563" y="2612104"/>
            <a:ext cx="3529241" cy="2373834"/>
          </a:xfrm>
          <a:prstGeom prst="rect">
            <a:avLst/>
          </a:prstGeom>
        </p:spPr>
      </p:pic>
      <p:pic>
        <p:nvPicPr>
          <p:cNvPr id="6" name="~PP472.WAV">
            <a:hlinkClick r:id="" action="ppaction://media"/>
          </p:cNvPr>
          <p:cNvPicPr>
            <a:picLocks noRot="1" noChangeAspect="1"/>
          </p:cNvPicPr>
          <p:nvPr>
            <a:wavAudioFile r:embed="rId1" name="~PP472.WAV"/>
          </p:nvPr>
        </p:nvPicPr>
        <p:blipFill>
          <a:blip r:embed="rId5" cstate="print"/>
          <a:stretch>
            <a:fillRect/>
          </a:stretch>
        </p:blipFill>
        <p:spPr>
          <a:xfrm>
            <a:off x="11763375" y="6429375"/>
            <a:ext cx="244475" cy="244475"/>
          </a:xfrm>
          <a:prstGeom prst="rect">
            <a:avLst/>
          </a:prstGeom>
        </p:spPr>
      </p:pic>
    </p:spTree>
  </p:cSld>
  <p:clrMapOvr>
    <a:masterClrMapping/>
  </p:clrMapOvr>
  <p:transition spd="med" advTm="6764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4731" y="2292094"/>
            <a:ext cx="6275279" cy="2993890"/>
          </a:xfrm>
        </p:spPr>
        <p:txBody>
          <a:bodyPr>
            <a:normAutofit fontScale="90000"/>
          </a:bodyPr>
          <a:lstStyle/>
          <a:p>
            <a:r>
              <a:rPr lang="en-US" dirty="0" smtClean="0"/>
              <a:t>Stage 1:</a:t>
            </a:r>
            <a:br>
              <a:rPr lang="en-US" dirty="0" smtClean="0"/>
            </a:br>
            <a:r>
              <a:rPr lang="en-US" dirty="0" smtClean="0"/>
              <a:t>developing a methodology for the environmental scan</a:t>
            </a:r>
            <a:endParaRPr lang="en-US" dirty="0"/>
          </a:p>
        </p:txBody>
      </p:sp>
      <p:sp>
        <p:nvSpPr>
          <p:cNvPr id="12" name="Rectangle 11"/>
          <p:cNvSpPr/>
          <p:nvPr/>
        </p:nvSpPr>
        <p:spPr>
          <a:xfrm>
            <a:off x="7373471" y="3514164"/>
            <a:ext cx="775447" cy="345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950824" y="3366247"/>
            <a:ext cx="1385047" cy="560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RoadSignFork.jpg"/>
          <p:cNvPicPr>
            <a:picLocks noChangeAspect="1"/>
          </p:cNvPicPr>
          <p:nvPr/>
        </p:nvPicPr>
        <p:blipFill>
          <a:blip r:embed="rId4" cstate="print"/>
          <a:stretch>
            <a:fillRect/>
          </a:stretch>
        </p:blipFill>
        <p:spPr>
          <a:xfrm>
            <a:off x="6309252" y="1543946"/>
            <a:ext cx="5705247" cy="3807983"/>
          </a:xfrm>
          <a:prstGeom prst="rect">
            <a:avLst/>
          </a:prstGeom>
        </p:spPr>
      </p:pic>
      <p:pic>
        <p:nvPicPr>
          <p:cNvPr id="6" name="~PP3231.WAV">
            <a:hlinkClick r:id="" action="ppaction://media"/>
          </p:cNvPr>
          <p:cNvPicPr>
            <a:picLocks noRot="1" noChangeAspect="1"/>
          </p:cNvPicPr>
          <p:nvPr>
            <a:wavAudioFile r:embed="rId1" name="~PP3231.WAV"/>
          </p:nvPr>
        </p:nvPicPr>
        <p:blipFill>
          <a:blip r:embed="rId5" cstate="print"/>
          <a:stretch>
            <a:fillRect/>
          </a:stretch>
        </p:blipFill>
        <p:spPr>
          <a:xfrm>
            <a:off x="11763375" y="6429375"/>
            <a:ext cx="244475" cy="244475"/>
          </a:xfrm>
          <a:prstGeom prst="rect">
            <a:avLst/>
          </a:prstGeom>
        </p:spPr>
      </p:pic>
    </p:spTree>
  </p:cSld>
  <p:clrMapOvr>
    <a:masterClrMapping/>
  </p:clrMapOvr>
  <p:transition spd="med" advTm="1091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826" y="0"/>
            <a:ext cx="10338607" cy="1096962"/>
          </a:xfrm>
        </p:spPr>
        <p:txBody>
          <a:bodyPr/>
          <a:lstStyle/>
          <a:p>
            <a:r>
              <a:rPr lang="en-US" dirty="0" smtClean="0"/>
              <a:t>OVERVIEW OF THE ENVIRONMENTAL SCANNING PROCESS</a:t>
            </a:r>
            <a:endParaRPr lang="en-US" dirty="0"/>
          </a:p>
        </p:txBody>
      </p:sp>
      <p:pic>
        <p:nvPicPr>
          <p:cNvPr id="2050" name="Picture 2"/>
          <p:cNvPicPr>
            <a:picLocks noChangeAspect="1" noChangeArrowheads="1"/>
          </p:cNvPicPr>
          <p:nvPr/>
        </p:nvPicPr>
        <p:blipFill>
          <a:blip r:embed="rId4" cstate="print"/>
          <a:srcRect/>
          <a:stretch>
            <a:fillRect/>
          </a:stretch>
        </p:blipFill>
        <p:spPr bwMode="auto">
          <a:xfrm>
            <a:off x="1199539" y="1363082"/>
            <a:ext cx="7965527" cy="5333932"/>
          </a:xfrm>
          <a:prstGeom prst="rect">
            <a:avLst/>
          </a:prstGeom>
          <a:noFill/>
          <a:ln w="9525">
            <a:noFill/>
            <a:miter lim="800000"/>
            <a:headEnd/>
            <a:tailEnd/>
          </a:ln>
        </p:spPr>
      </p:pic>
      <p:sp>
        <p:nvSpPr>
          <p:cNvPr id="4" name="TextBox 3"/>
          <p:cNvSpPr txBox="1"/>
          <p:nvPr/>
        </p:nvSpPr>
        <p:spPr>
          <a:xfrm>
            <a:off x="9787944" y="6181859"/>
            <a:ext cx="1674369" cy="369332"/>
          </a:xfrm>
          <a:prstGeom prst="rect">
            <a:avLst/>
          </a:prstGeom>
          <a:noFill/>
        </p:spPr>
        <p:txBody>
          <a:bodyPr wrap="none" rtlCol="0">
            <a:spAutoFit/>
          </a:bodyPr>
          <a:lstStyle/>
          <a:p>
            <a:r>
              <a:rPr lang="en-US" dirty="0" smtClean="0"/>
              <a:t>Conway, 2009</a:t>
            </a:r>
            <a:endParaRPr lang="en-US" dirty="0"/>
          </a:p>
        </p:txBody>
      </p:sp>
      <p:sp>
        <p:nvSpPr>
          <p:cNvPr id="5" name="Oval 4"/>
          <p:cNvSpPr/>
          <p:nvPr/>
        </p:nvSpPr>
        <p:spPr>
          <a:xfrm>
            <a:off x="2021983" y="1481070"/>
            <a:ext cx="7225048" cy="1339403"/>
          </a:xfrm>
          <a:prstGeom prst="ellipse">
            <a:avLst/>
          </a:prstGeom>
          <a:solidFill>
            <a:schemeClr val="bg2">
              <a:lumMod val="75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Callout 6"/>
          <p:cNvSpPr/>
          <p:nvPr/>
        </p:nvSpPr>
        <p:spPr>
          <a:xfrm>
            <a:off x="9530366" y="2356832"/>
            <a:ext cx="2464409" cy="1636943"/>
          </a:xfrm>
          <a:prstGeom prst="wedgeEllipseCallout">
            <a:avLst>
              <a:gd name="adj1" fmla="val -63307"/>
              <a:gd name="adj2" fmla="val -5577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004611" y="2569523"/>
            <a:ext cx="1734670" cy="1323439"/>
          </a:xfrm>
          <a:prstGeom prst="rect">
            <a:avLst/>
          </a:prstGeom>
          <a:noFill/>
        </p:spPr>
        <p:txBody>
          <a:bodyPr wrap="square" rtlCol="0">
            <a:spAutoFit/>
          </a:bodyPr>
          <a:lstStyle/>
          <a:p>
            <a:r>
              <a:rPr lang="en-US" sz="1600" dirty="0" smtClean="0"/>
              <a:t>This area of the </a:t>
            </a:r>
          </a:p>
          <a:p>
            <a:r>
              <a:rPr lang="en-US" sz="1600" dirty="0" smtClean="0"/>
              <a:t>model is addressed</a:t>
            </a:r>
          </a:p>
          <a:p>
            <a:r>
              <a:rPr lang="en-US" sz="1600" dirty="0" smtClean="0"/>
              <a:t>in the current module.</a:t>
            </a:r>
            <a:endParaRPr lang="en-US" sz="1600" dirty="0"/>
          </a:p>
        </p:txBody>
      </p:sp>
      <p:pic>
        <p:nvPicPr>
          <p:cNvPr id="9" name="~PP1939.WAV">
            <a:hlinkClick r:id="" action="ppaction://media"/>
          </p:cNvPr>
          <p:cNvPicPr>
            <a:picLocks noRot="1" noChangeAspect="1"/>
          </p:cNvPicPr>
          <p:nvPr>
            <a:wavAudioFile r:embed="rId1" name="~PP1939.WAV"/>
          </p:nvPr>
        </p:nvPicPr>
        <p:blipFill>
          <a:blip r:embed="rId5" cstate="print"/>
          <a:stretch>
            <a:fillRect/>
          </a:stretch>
        </p:blipFill>
        <p:spPr>
          <a:xfrm>
            <a:off x="11763375" y="6429375"/>
            <a:ext cx="244475" cy="244475"/>
          </a:xfrm>
          <a:prstGeom prst="rect">
            <a:avLst/>
          </a:prstGeom>
        </p:spPr>
      </p:pic>
    </p:spTree>
  </p:cSld>
  <p:clrMapOvr>
    <a:masterClrMapping/>
  </p:clrMapOvr>
  <p:transition spd="med" advTm="8455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FACTORS IN YOUR METHODOLOGY</a:t>
            </a:r>
            <a:endParaRPr lang="en-US" dirty="0"/>
          </a:p>
        </p:txBody>
      </p:sp>
      <p:sp>
        <p:nvSpPr>
          <p:cNvPr id="3" name="Content Placeholder 2"/>
          <p:cNvSpPr>
            <a:spLocks noGrp="1"/>
          </p:cNvSpPr>
          <p:nvPr>
            <p:ph sz="half" idx="1"/>
          </p:nvPr>
        </p:nvSpPr>
        <p:spPr/>
        <p:txBody>
          <a:bodyPr/>
          <a:lstStyle/>
          <a:p>
            <a:r>
              <a:rPr lang="en-US" dirty="0" smtClean="0"/>
              <a:t>Get administrative and organizational buy-in</a:t>
            </a:r>
          </a:p>
          <a:p>
            <a:r>
              <a:rPr lang="en-US" dirty="0" smtClean="0"/>
              <a:t>Recruit a strong team</a:t>
            </a:r>
          </a:p>
          <a:p>
            <a:r>
              <a:rPr lang="en-US" dirty="0" smtClean="0"/>
              <a:t>Identify and collate important resource tools such as technology and materials for your team</a:t>
            </a:r>
          </a:p>
          <a:p>
            <a:r>
              <a:rPr lang="en-US" dirty="0" smtClean="0"/>
              <a:t>Take time to train your team</a:t>
            </a:r>
          </a:p>
          <a:p>
            <a:r>
              <a:rPr lang="en-US" dirty="0" smtClean="0"/>
              <a:t>Establish benchmarks and timelines</a:t>
            </a:r>
          </a:p>
          <a:p>
            <a:r>
              <a:rPr lang="en-US" dirty="0" smtClean="0"/>
              <a:t>Conduct your activities with the end product in mind</a:t>
            </a:r>
          </a:p>
          <a:p>
            <a:endParaRPr lang="en-US" dirty="0"/>
          </a:p>
        </p:txBody>
      </p:sp>
      <p:pic>
        <p:nvPicPr>
          <p:cNvPr id="5" name="Content Placeholder 4" descr="Success-ahead-road-sign.jpg"/>
          <p:cNvPicPr>
            <a:picLocks noGrp="1" noChangeAspect="1"/>
          </p:cNvPicPr>
          <p:nvPr>
            <p:ph sz="half" idx="2"/>
          </p:nvPr>
        </p:nvPicPr>
        <p:blipFill>
          <a:blip r:embed="rId4" cstate="print"/>
          <a:stretch>
            <a:fillRect/>
          </a:stretch>
        </p:blipFill>
        <p:spPr>
          <a:xfrm>
            <a:off x="6172200" y="2165985"/>
            <a:ext cx="4914900" cy="3440430"/>
          </a:xfrm>
        </p:spPr>
      </p:pic>
      <p:pic>
        <p:nvPicPr>
          <p:cNvPr id="6" name="~PP2004.WAV">
            <a:hlinkClick r:id="" action="ppaction://media"/>
          </p:cNvPr>
          <p:cNvPicPr>
            <a:picLocks noRot="1" noChangeAspect="1"/>
          </p:cNvPicPr>
          <p:nvPr>
            <a:wavAudioFile r:embed="rId1" name="~PP2004.WAV"/>
          </p:nvPr>
        </p:nvPicPr>
        <p:blipFill>
          <a:blip r:embed="rId5" cstate="print"/>
          <a:stretch>
            <a:fillRect/>
          </a:stretch>
        </p:blipFill>
        <p:spPr>
          <a:xfrm>
            <a:off x="11763375" y="6429375"/>
            <a:ext cx="244475" cy="244475"/>
          </a:xfrm>
          <a:prstGeom prst="rect">
            <a:avLst/>
          </a:prstGeom>
        </p:spPr>
      </p:pic>
    </p:spTree>
  </p:cSld>
  <p:clrMapOvr>
    <a:masterClrMapping/>
  </p:clrMapOvr>
  <p:transition spd="med" advTm="12278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3058</Words>
  <Application>Microsoft Office PowerPoint</Application>
  <PresentationFormat>Custom</PresentationFormat>
  <Paragraphs>153</Paragraphs>
  <Slides>20</Slides>
  <Notes>19</Notes>
  <HiddenSlides>0</HiddenSlides>
  <MMClips>20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Academic Literature 16x9</vt:lpstr>
      <vt:lpstr>Colorado counselor corps professional development modules</vt:lpstr>
      <vt:lpstr>Module Content </vt:lpstr>
      <vt:lpstr>Environmental scans within the ASCA National Model</vt:lpstr>
      <vt:lpstr>A SNAPSHOT OF PROCESSES</vt:lpstr>
      <vt:lpstr>WHAT IS AN ENVIRONMENTAL SCAN ANYWAY?</vt:lpstr>
      <vt:lpstr>THE THREE STEPS OF CONDUCTING AN  ENVIRONMENTAL SCAN</vt:lpstr>
      <vt:lpstr>Stage 1: developing a methodology for the environmental scan</vt:lpstr>
      <vt:lpstr>OVERVIEW OF THE ENVIRONMENTAL SCANNING PROCESS</vt:lpstr>
      <vt:lpstr>KEY FACTORS IN YOUR METHODOLOGY</vt:lpstr>
      <vt:lpstr>UTILIZE THE SAME GUIDING QUESTIONS AS YOU DETERMINED FOR THE NEEDS ASSESSMENT</vt:lpstr>
      <vt:lpstr>Stage 2: Scanning the Environment</vt:lpstr>
      <vt:lpstr>ORGANIZATIONAL MODEL OF ENVIRONMENTAL SCAN DATA FOR SCHOOL COUNSELORS </vt:lpstr>
      <vt:lpstr>METHODS OF ENVIRONMENTAL SCAN DATA COLLECTION</vt:lpstr>
      <vt:lpstr>UTILIZE APPROPRIATE AND RELEVANT ASCA MODEL TOOLS</vt:lpstr>
      <vt:lpstr>SOME HELPFUL RESOURCES FOR ACCESSING EXTERNAL DATA</vt:lpstr>
      <vt:lpstr>StEP 3: Analyzing the data and drawing conclusions</vt:lpstr>
      <vt:lpstr>PREPARING THE DATA FOR ANALYSIS</vt:lpstr>
      <vt:lpstr>RECAP</vt:lpstr>
      <vt:lpstr>The Deliverables for Module 2 are:</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2013-10-28T20:26:13Z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ies>
</file>