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0" r:id="rId3"/>
    <p:sldId id="257" r:id="rId4"/>
    <p:sldId id="258" r:id="rId5"/>
    <p:sldId id="264" r:id="rId6"/>
    <p:sldId id="265" r:id="rId7"/>
    <p:sldId id="266" r:id="rId8"/>
    <p:sldId id="267" r:id="rId9"/>
    <p:sldId id="268" r:id="rId10"/>
    <p:sldId id="269" r:id="rId11"/>
    <p:sldId id="262" r:id="rId12"/>
    <p:sldId id="259" r:id="rId13"/>
    <p:sldId id="272" r:id="rId14"/>
    <p:sldId id="273" r:id="rId15"/>
    <p:sldId id="271" r:id="rId16"/>
    <p:sldId id="263"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46"/>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autoAdjust="0"/>
  </p:normalViewPr>
  <p:slideViewPr>
    <p:cSldViewPr snapToGrid="0">
      <p:cViewPr varScale="1">
        <p:scale>
          <a:sx n="79" d="100"/>
          <a:sy n="79" d="100"/>
        </p:scale>
        <p:origin x="1387"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app.smartsheet.com/b/form/603921df84ad49b582ad3cb8a8a74589" TargetMode="External"/><Relationship Id="rId2" Type="http://schemas.openxmlformats.org/officeDocument/2006/relationships/hyperlink" Target="https://www.cde.state.co.us/gains/gainstrainings" TargetMode="External"/><Relationship Id="rId1" Type="http://schemas.openxmlformats.org/officeDocument/2006/relationships/slideLayout" Target="../slideLayouts/slideLayout9.xml"/><Relationship Id="rId5" Type="http://schemas.openxmlformats.org/officeDocument/2006/relationships/hyperlink" Target="https://www.cde.state.co.us/postsecondary/2023-24autoenrollmentbudget" TargetMode="External"/><Relationship Id="rId4" Type="http://schemas.openxmlformats.org/officeDocument/2006/relationships/hyperlink" Target="https://www.cde.state.co.us/postsecondary/2023-24autoenrollmentrf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pp.smartsheet.com/b/form/603921df84ad49b582ad3cb8a8a7458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Vela_S@cde.state.co.us" TargetMode="External"/><Relationship Id="rId2" Type="http://schemas.openxmlformats.org/officeDocument/2006/relationships/hyperlink" Target="mailto:Barczak_A@cde.state.co.us" TargetMode="External"/><Relationship Id="rId1" Type="http://schemas.openxmlformats.org/officeDocument/2006/relationships/slideLayout" Target="../slideLayouts/slideLayout2.xml"/><Relationship Id="rId4" Type="http://schemas.openxmlformats.org/officeDocument/2006/relationships/hyperlink" Target="mailto:Christensen_A@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Automatic Enrollment in Advanced Courses Grant Program</a:t>
            </a:r>
          </a:p>
        </p:txBody>
      </p:sp>
      <p:sp>
        <p:nvSpPr>
          <p:cNvPr id="3" name="Subtitle 2"/>
          <p:cNvSpPr>
            <a:spLocks noGrp="1"/>
          </p:cNvSpPr>
          <p:nvPr>
            <p:ph type="subTitle" idx="1"/>
          </p:nvPr>
        </p:nvSpPr>
        <p:spPr>
          <a:xfrm>
            <a:off x="685800" y="4922780"/>
            <a:ext cx="7772400" cy="1216589"/>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Application Webinar 2023-24</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900" dirty="0">
                <a:solidFill>
                  <a:prstClr val="black"/>
                </a:solidFill>
                <a:latin typeface="Calibri" panose="020F0502020204030204"/>
              </a:rPr>
              <a:t>November 22, 2023</a:t>
            </a:r>
            <a:endParaRPr kumimoji="0" lang="en-US" sz="29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28A5E-EB66-B508-E58F-84C0D1D1563E}"/>
              </a:ext>
            </a:extLst>
          </p:cNvPr>
          <p:cNvSpPr>
            <a:spLocks noGrp="1"/>
          </p:cNvSpPr>
          <p:nvPr>
            <p:ph type="title"/>
          </p:nvPr>
        </p:nvSpPr>
        <p:spPr/>
        <p:txBody>
          <a:bodyPr/>
          <a:lstStyle/>
          <a:p>
            <a:r>
              <a:rPr lang="en-US" sz="2800" dirty="0"/>
              <a:t>Reporting</a:t>
            </a:r>
            <a:endParaRPr lang="en-US" dirty="0"/>
          </a:p>
        </p:txBody>
      </p:sp>
      <p:sp>
        <p:nvSpPr>
          <p:cNvPr id="3" name="Content Placeholder 2">
            <a:extLst>
              <a:ext uri="{FF2B5EF4-FFF2-40B4-BE49-F238E27FC236}">
                <a16:creationId xmlns:a16="http://schemas.microsoft.com/office/drawing/2014/main" id="{2BC49B24-E76F-0914-2359-35212932BED4}"/>
              </a:ext>
            </a:extLst>
          </p:cNvPr>
          <p:cNvSpPr>
            <a:spLocks noGrp="1"/>
          </p:cNvSpPr>
          <p:nvPr>
            <p:ph idx="1"/>
          </p:nvPr>
        </p:nvSpPr>
        <p:spPr>
          <a:xfrm>
            <a:off x="628650" y="1463040"/>
            <a:ext cx="3855801" cy="4640674"/>
          </a:xfrm>
        </p:spPr>
        <p:txBody>
          <a:bodyPr/>
          <a:lstStyle/>
          <a:p>
            <a:pPr marL="0" indent="0">
              <a:buNone/>
            </a:pPr>
            <a:r>
              <a:rPr lang="en-US" sz="2800" b="1" dirty="0"/>
              <a:t>End-of-Year Report</a:t>
            </a:r>
          </a:p>
          <a:p>
            <a:r>
              <a:rPr lang="en-US" dirty="0"/>
              <a:t>Due by June 30, 2025</a:t>
            </a:r>
          </a:p>
          <a:p>
            <a:pPr lvl="1"/>
            <a:r>
              <a:rPr lang="en-US" dirty="0"/>
              <a:t>The number of students enrolled in advanced courses before and after the grant;</a:t>
            </a:r>
          </a:p>
          <a:p>
            <a:pPr lvl="1"/>
            <a:r>
              <a:rPr lang="en-US" dirty="0"/>
              <a:t>The number of students </a:t>
            </a:r>
            <a:r>
              <a:rPr lang="en-US" i="1" dirty="0"/>
              <a:t>automatically</a:t>
            </a:r>
            <a:r>
              <a:rPr lang="en-US" dirty="0"/>
              <a:t> enrolled in advanced courses before and after the grant, including 4</a:t>
            </a:r>
            <a:r>
              <a:rPr lang="en-US" baseline="30000" dirty="0"/>
              <a:t>th</a:t>
            </a:r>
            <a:r>
              <a:rPr lang="en-US" dirty="0"/>
              <a:t>-8</a:t>
            </a:r>
            <a:r>
              <a:rPr lang="en-US" baseline="30000" dirty="0"/>
              <a:t>th</a:t>
            </a:r>
            <a:r>
              <a:rPr lang="en-US" dirty="0"/>
              <a:t> grade if applicable;</a:t>
            </a:r>
          </a:p>
          <a:p>
            <a:pPr lvl="1"/>
            <a:r>
              <a:rPr lang="en-US" dirty="0"/>
              <a:t>Student demographic information;</a:t>
            </a:r>
          </a:p>
          <a:p>
            <a:pPr lvl="1"/>
            <a:r>
              <a:rPr lang="en-US" dirty="0"/>
              <a:t>How grant dollars were used.</a:t>
            </a:r>
          </a:p>
          <a:p>
            <a:pPr lvl="1"/>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1D98720-4D4D-2493-3113-55AD657A07B3}"/>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5" name="Content Placeholder 2">
            <a:extLst>
              <a:ext uri="{FF2B5EF4-FFF2-40B4-BE49-F238E27FC236}">
                <a16:creationId xmlns:a16="http://schemas.microsoft.com/office/drawing/2014/main" id="{176B1C37-619E-CB0B-5FF6-EFEF830FFEC2}"/>
              </a:ext>
            </a:extLst>
          </p:cNvPr>
          <p:cNvSpPr txBox="1">
            <a:spLocks/>
          </p:cNvSpPr>
          <p:nvPr/>
        </p:nvSpPr>
        <p:spPr>
          <a:xfrm>
            <a:off x="4659551" y="1463040"/>
            <a:ext cx="3855801" cy="4640674"/>
          </a:xfrm>
          <a:prstGeom prst="rect">
            <a:avLst/>
          </a:prstGeom>
        </p:spPr>
        <p:txBody>
          <a:bodyPr vert="horz" lIns="0" tIns="0" rIns="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800" b="1" dirty="0"/>
              <a:t>Financial Report</a:t>
            </a:r>
          </a:p>
          <a:p>
            <a:r>
              <a:rPr lang="en-US" dirty="0"/>
              <a:t>Due by September 30, 2025</a:t>
            </a:r>
          </a:p>
          <a:p>
            <a:pPr lvl="1"/>
            <a:r>
              <a:rPr lang="en-US" dirty="0"/>
              <a:t>Application budget compared to actual expenditures</a:t>
            </a:r>
          </a:p>
          <a:p>
            <a:pPr lvl="1"/>
            <a:r>
              <a:rPr lang="en-US" dirty="0"/>
              <a:t>Due to CDE’s Grants Fiscal Office</a:t>
            </a:r>
          </a:p>
        </p:txBody>
      </p:sp>
    </p:spTree>
    <p:extLst>
      <p:ext uri="{BB962C8B-B14F-4D97-AF65-F5344CB8AC3E}">
        <p14:creationId xmlns:p14="http://schemas.microsoft.com/office/powerpoint/2010/main" val="3310382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Apply</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66478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8649" y="1463040"/>
            <a:ext cx="7921963" cy="4583799"/>
          </a:xfrm>
        </p:spPr>
        <p:txBody>
          <a:bodyPr/>
          <a:lstStyle/>
          <a:p>
            <a:r>
              <a:rPr lang="en-US" dirty="0"/>
              <a:t>New system: </a:t>
            </a:r>
            <a:r>
              <a:rPr lang="en-US" dirty="0">
                <a:hlinkClick r:id="rId2"/>
              </a:rPr>
              <a:t>GAINS</a:t>
            </a:r>
            <a:endParaRPr lang="en-US" dirty="0"/>
          </a:p>
          <a:p>
            <a:pPr lvl="1"/>
            <a:r>
              <a:rPr lang="en-US" sz="2200" dirty="0"/>
              <a:t>First, submit an </a:t>
            </a:r>
            <a:r>
              <a:rPr lang="en-US" sz="2200" dirty="0">
                <a:hlinkClick r:id="rId3"/>
              </a:rPr>
              <a:t>Intent to Apply </a:t>
            </a:r>
            <a:r>
              <a:rPr lang="en-US" sz="2200" dirty="0"/>
              <a:t>by Jan. 8, 2024</a:t>
            </a:r>
          </a:p>
          <a:p>
            <a:pPr lvl="1"/>
            <a:r>
              <a:rPr lang="en-US" sz="2200" dirty="0"/>
              <a:t>Then, submit your formal application in GAINS between Jan. 2 and 15, 2024</a:t>
            </a:r>
          </a:p>
          <a:p>
            <a:pPr lvl="1"/>
            <a:endParaRPr lang="en-US" dirty="0"/>
          </a:p>
          <a:p>
            <a:pPr lvl="1"/>
            <a:endParaRPr lang="en-US" dirty="0"/>
          </a:p>
          <a:p>
            <a:pPr marL="233363" lvl="1"/>
            <a:r>
              <a:rPr lang="en-US" sz="2400" dirty="0"/>
              <a:t>Application Materials: Use these for reference only to prepare responses that you will submit in GAINS</a:t>
            </a:r>
          </a:p>
          <a:p>
            <a:pPr marL="690563" lvl="2"/>
            <a:r>
              <a:rPr lang="en-US" sz="2200" dirty="0">
                <a:hlinkClick r:id="rId4"/>
              </a:rPr>
              <a:t>Application</a:t>
            </a:r>
            <a:r>
              <a:rPr lang="en-US" sz="2200" dirty="0"/>
              <a:t> (Word)</a:t>
            </a:r>
          </a:p>
          <a:p>
            <a:pPr marL="690563" lvl="2"/>
            <a:r>
              <a:rPr lang="en-US" sz="2200" dirty="0">
                <a:hlinkClick r:id="rId5"/>
              </a:rPr>
              <a:t>Budget</a:t>
            </a:r>
            <a:r>
              <a:rPr lang="en-US" sz="2200" dirty="0"/>
              <a:t> (Excel)</a:t>
            </a:r>
          </a:p>
          <a:p>
            <a:pPr lvl="1"/>
            <a:endParaRPr lang="en-US" dirty="0"/>
          </a:p>
        </p:txBody>
      </p:sp>
      <p:sp>
        <p:nvSpPr>
          <p:cNvPr id="4" name="Title 3"/>
          <p:cNvSpPr>
            <a:spLocks noGrp="1"/>
          </p:cNvSpPr>
          <p:nvPr>
            <p:ph type="title"/>
          </p:nvPr>
        </p:nvSpPr>
        <p:spPr/>
        <p:txBody>
          <a:bodyPr>
            <a:normAutofit/>
          </a:bodyPr>
          <a:lstStyle/>
          <a:p>
            <a:r>
              <a:rPr lang="en-US" sz="2800" dirty="0"/>
              <a:t>Submitting Your Application</a:t>
            </a:r>
          </a:p>
        </p:txBody>
      </p:sp>
      <p:sp>
        <p:nvSpPr>
          <p:cNvPr id="5" name="Slide Number Placeholder 4"/>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540298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573E-7E1A-FDB3-1CD3-C9CA753ED753}"/>
              </a:ext>
            </a:extLst>
          </p:cNvPr>
          <p:cNvSpPr>
            <a:spLocks noGrp="1"/>
          </p:cNvSpPr>
          <p:nvPr>
            <p:ph type="title"/>
          </p:nvPr>
        </p:nvSpPr>
        <p:spPr/>
        <p:txBody>
          <a:bodyPr>
            <a:normAutofit/>
          </a:bodyPr>
          <a:lstStyle/>
          <a:p>
            <a:r>
              <a:rPr lang="en-US" sz="2800" dirty="0"/>
              <a:t>Review Process</a:t>
            </a:r>
          </a:p>
        </p:txBody>
      </p:sp>
      <p:sp>
        <p:nvSpPr>
          <p:cNvPr id="3" name="Content Placeholder 2">
            <a:extLst>
              <a:ext uri="{FF2B5EF4-FFF2-40B4-BE49-F238E27FC236}">
                <a16:creationId xmlns:a16="http://schemas.microsoft.com/office/drawing/2014/main" id="{797E671D-4A87-C9C4-176B-B6F1A3EEFB0A}"/>
              </a:ext>
            </a:extLst>
          </p:cNvPr>
          <p:cNvSpPr>
            <a:spLocks noGrp="1"/>
          </p:cNvSpPr>
          <p:nvPr>
            <p:ph idx="1"/>
          </p:nvPr>
        </p:nvSpPr>
        <p:spPr/>
        <p:txBody>
          <a:bodyPr>
            <a:normAutofit lnSpcReduction="10000"/>
          </a:bodyPr>
          <a:lstStyle/>
          <a:p>
            <a:r>
              <a:rPr lang="en-US" dirty="0"/>
              <a:t>Applications will be reviewed by CDE staff to ensure they contain all required components.</a:t>
            </a:r>
          </a:p>
          <a:p>
            <a:r>
              <a:rPr lang="en-US" dirty="0"/>
              <a:t>Please use the rubric as a guide to ensure a complete application!</a:t>
            </a:r>
          </a:p>
          <a:p>
            <a:r>
              <a:rPr lang="en-US" b="1" dirty="0"/>
              <a:t>This is a competitive grant</a:t>
            </a:r>
            <a:r>
              <a:rPr lang="en-US" dirty="0"/>
              <a:t>: applicants must meet all rubric criteria to be approved for funding. Applications that do not meet all criteria may be asked to submit revisions that would bring the application up to a fundable level. There is no guarantee that submitting an application will result in funding or funding at the requested level. All award decisions are final. Applicants that do not meet the qualifications may reapply for future grant opportunities.</a:t>
            </a:r>
          </a:p>
          <a:p>
            <a:r>
              <a:rPr lang="en-US" dirty="0"/>
              <a:t>Priority is given to applicants who do not have an existing automatic enrollment process/program in place.</a:t>
            </a:r>
          </a:p>
        </p:txBody>
      </p:sp>
      <p:sp>
        <p:nvSpPr>
          <p:cNvPr id="4" name="Slide Number Placeholder 3">
            <a:extLst>
              <a:ext uri="{FF2B5EF4-FFF2-40B4-BE49-F238E27FC236}">
                <a16:creationId xmlns:a16="http://schemas.microsoft.com/office/drawing/2014/main" id="{D3B5B45C-F784-73BF-973C-635FFD627FCA}"/>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10190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735BB1-020A-C995-0061-71BDEEC91D65}"/>
              </a:ext>
            </a:extLst>
          </p:cNvPr>
          <p:cNvSpPr>
            <a:spLocks noGrp="1"/>
          </p:cNvSpPr>
          <p:nvPr>
            <p:ph type="title"/>
          </p:nvPr>
        </p:nvSpPr>
        <p:spPr/>
        <p:txBody>
          <a:bodyPr>
            <a:normAutofit/>
          </a:bodyPr>
          <a:lstStyle/>
          <a:p>
            <a:r>
              <a:rPr lang="en-US" sz="2800" dirty="0"/>
              <a:t>Rubric</a:t>
            </a:r>
          </a:p>
        </p:txBody>
      </p:sp>
      <p:sp>
        <p:nvSpPr>
          <p:cNvPr id="2" name="Slide Number Placeholder 1">
            <a:extLst>
              <a:ext uri="{FF2B5EF4-FFF2-40B4-BE49-F238E27FC236}">
                <a16:creationId xmlns:a16="http://schemas.microsoft.com/office/drawing/2014/main" id="{B6455E93-A4A3-9DF5-78EA-3E64A455F1D1}"/>
              </a:ext>
            </a:extLst>
          </p:cNvPr>
          <p:cNvSpPr>
            <a:spLocks noGrp="1"/>
          </p:cNvSpPr>
          <p:nvPr>
            <p:ph type="sldNum" sz="quarter" idx="12"/>
          </p:nvPr>
        </p:nvSpPr>
        <p:spPr/>
        <p:txBody>
          <a:bodyPr/>
          <a:lstStyle/>
          <a:p>
            <a:fld id="{C479D5F6-EDCB-402A-AC08-4943A1820E8F}" type="slidenum">
              <a:rPr lang="en-US" smtClean="0"/>
              <a:pPr/>
              <a:t>14</a:t>
            </a:fld>
            <a:endParaRPr lang="en-US" dirty="0"/>
          </a:p>
        </p:txBody>
      </p:sp>
      <p:pic>
        <p:nvPicPr>
          <p:cNvPr id="5" name="Picture 4">
            <a:extLst>
              <a:ext uri="{FF2B5EF4-FFF2-40B4-BE49-F238E27FC236}">
                <a16:creationId xmlns:a16="http://schemas.microsoft.com/office/drawing/2014/main" id="{C26D9732-A113-A56C-DB2D-A06DEC22B798}"/>
              </a:ext>
            </a:extLst>
          </p:cNvPr>
          <p:cNvPicPr>
            <a:picLocks noChangeAspect="1"/>
          </p:cNvPicPr>
          <p:nvPr/>
        </p:nvPicPr>
        <p:blipFill>
          <a:blip r:embed="rId2"/>
          <a:stretch>
            <a:fillRect/>
          </a:stretch>
        </p:blipFill>
        <p:spPr>
          <a:xfrm>
            <a:off x="319041" y="1854122"/>
            <a:ext cx="8505918" cy="3749010"/>
          </a:xfrm>
          <a:prstGeom prst="rect">
            <a:avLst/>
          </a:prstGeom>
        </p:spPr>
      </p:pic>
    </p:spTree>
    <p:extLst>
      <p:ext uri="{BB962C8B-B14F-4D97-AF65-F5344CB8AC3E}">
        <p14:creationId xmlns:p14="http://schemas.microsoft.com/office/powerpoint/2010/main" val="4147497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E5F2-0299-B887-7AAE-56B14DD3988C}"/>
              </a:ext>
            </a:extLst>
          </p:cNvPr>
          <p:cNvSpPr>
            <a:spLocks noGrp="1"/>
          </p:cNvSpPr>
          <p:nvPr>
            <p:ph type="title"/>
          </p:nvPr>
        </p:nvSpPr>
        <p:spPr/>
        <p:txBody>
          <a:bodyPr/>
          <a:lstStyle/>
          <a:p>
            <a:r>
              <a:rPr lang="en-US" sz="2800" dirty="0"/>
              <a:t>Timeline</a:t>
            </a:r>
            <a:endParaRPr lang="en-US" dirty="0"/>
          </a:p>
        </p:txBody>
      </p:sp>
      <p:sp>
        <p:nvSpPr>
          <p:cNvPr id="3" name="Content Placeholder 2">
            <a:extLst>
              <a:ext uri="{FF2B5EF4-FFF2-40B4-BE49-F238E27FC236}">
                <a16:creationId xmlns:a16="http://schemas.microsoft.com/office/drawing/2014/main" id="{056E3318-AC0C-F9C6-CD9B-D0E620E1EC1F}"/>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latin typeface="SourceSansProRegular"/>
              </a:rPr>
              <a:t>October 30, 2023: Application opened</a:t>
            </a:r>
          </a:p>
          <a:p>
            <a:pPr algn="l">
              <a:buFont typeface="Arial" panose="020B0604020202020204" pitchFamily="34" charset="0"/>
              <a:buChar char="•"/>
            </a:pPr>
            <a:r>
              <a:rPr lang="en-US" dirty="0">
                <a:solidFill>
                  <a:srgbClr val="000000"/>
                </a:solidFill>
                <a:latin typeface="SourceSansProRegular"/>
              </a:rPr>
              <a:t>November 2023: Pre-recorded webinar posted</a:t>
            </a:r>
            <a:endParaRPr lang="en-US" b="0" i="0" dirty="0">
              <a:solidFill>
                <a:srgbClr val="000000"/>
              </a:solidFill>
              <a:effectLst/>
              <a:latin typeface="SourceSansProRegular"/>
            </a:endParaRPr>
          </a:p>
          <a:p>
            <a:pPr algn="l">
              <a:buFont typeface="Arial" panose="020B0604020202020204" pitchFamily="34" charset="0"/>
              <a:buChar char="•"/>
            </a:pPr>
            <a:r>
              <a:rPr lang="en-US" b="1" i="0" dirty="0">
                <a:solidFill>
                  <a:srgbClr val="000000"/>
                </a:solidFill>
                <a:effectLst/>
                <a:latin typeface="SourceSansProRegular"/>
              </a:rPr>
              <a:t>January 8, 2024</a:t>
            </a:r>
            <a:r>
              <a:rPr lang="en-US" b="0" i="0" dirty="0">
                <a:solidFill>
                  <a:srgbClr val="000000"/>
                </a:solidFill>
                <a:effectLst/>
                <a:latin typeface="SourceSansProRegular"/>
              </a:rPr>
              <a:t>: </a:t>
            </a:r>
            <a:r>
              <a:rPr lang="en-US" b="0" i="0" u="sng" dirty="0">
                <a:solidFill>
                  <a:srgbClr val="403F3B"/>
                </a:solidFill>
                <a:effectLst/>
                <a:latin typeface="SourceSansProRegular"/>
                <a:hlinkClick r:id="rId2"/>
              </a:rPr>
              <a:t>Intent to Apply</a:t>
            </a:r>
            <a:r>
              <a:rPr lang="en-US" b="0" i="0" dirty="0">
                <a:solidFill>
                  <a:srgbClr val="000000"/>
                </a:solidFill>
                <a:effectLst/>
                <a:latin typeface="SourceSansProRegular"/>
              </a:rPr>
              <a:t> due (strongly encouraged)</a:t>
            </a:r>
          </a:p>
          <a:p>
            <a:pPr algn="l">
              <a:buFont typeface="Arial" panose="020B0604020202020204" pitchFamily="34" charset="0"/>
              <a:buChar char="•"/>
            </a:pPr>
            <a:r>
              <a:rPr lang="en-US" b="1" i="0" dirty="0">
                <a:solidFill>
                  <a:srgbClr val="000000"/>
                </a:solidFill>
                <a:effectLst/>
                <a:latin typeface="SourceSansProRegular"/>
              </a:rPr>
              <a:t>January 15, 2024</a:t>
            </a:r>
            <a:r>
              <a:rPr lang="en-US" b="0" i="0" dirty="0">
                <a:solidFill>
                  <a:srgbClr val="000000"/>
                </a:solidFill>
                <a:effectLst/>
                <a:latin typeface="SourceSansProRegular"/>
              </a:rPr>
              <a:t>: Applications due in GAINS by 4pm</a:t>
            </a:r>
          </a:p>
          <a:p>
            <a:pPr algn="l">
              <a:buFont typeface="Arial" panose="020B0604020202020204" pitchFamily="34" charset="0"/>
              <a:buChar char="•"/>
            </a:pPr>
            <a:r>
              <a:rPr lang="en-US" b="0" i="0" dirty="0">
                <a:solidFill>
                  <a:srgbClr val="000000"/>
                </a:solidFill>
                <a:effectLst/>
                <a:latin typeface="SourceSansProRegular"/>
              </a:rPr>
              <a:t>by March 15, 2024: Applicants notified of award status</a:t>
            </a:r>
          </a:p>
          <a:p>
            <a:pPr algn="l">
              <a:buFont typeface="Arial" panose="020B0604020202020204" pitchFamily="34" charset="0"/>
              <a:buChar char="•"/>
            </a:pPr>
            <a:r>
              <a:rPr lang="en-US" b="0" i="0" dirty="0">
                <a:solidFill>
                  <a:srgbClr val="000000"/>
                </a:solidFill>
                <a:effectLst/>
                <a:latin typeface="SourceSansProRegular"/>
              </a:rPr>
              <a:t>by April 1, 2024: Funds sent to grantees</a:t>
            </a:r>
          </a:p>
          <a:p>
            <a:pPr algn="l">
              <a:buFont typeface="Arial" panose="020B0604020202020204" pitchFamily="34" charset="0"/>
              <a:buChar char="•"/>
            </a:pPr>
            <a:r>
              <a:rPr lang="en-US" dirty="0">
                <a:solidFill>
                  <a:srgbClr val="000000"/>
                </a:solidFill>
                <a:latin typeface="SourceSansProRegular"/>
              </a:rPr>
              <a:t>April 2024 to June 2025: Implementation period</a:t>
            </a:r>
          </a:p>
          <a:p>
            <a:pPr algn="l">
              <a:buFont typeface="Arial" panose="020B0604020202020204" pitchFamily="34" charset="0"/>
              <a:buChar char="•"/>
            </a:pPr>
            <a:r>
              <a:rPr lang="en-US" b="0" i="0" dirty="0">
                <a:solidFill>
                  <a:srgbClr val="000000"/>
                </a:solidFill>
                <a:effectLst/>
                <a:latin typeface="SourceSansProRegular"/>
              </a:rPr>
              <a:t>June 30, 2025: End-of-year reports due</a:t>
            </a:r>
          </a:p>
          <a:p>
            <a:pPr algn="l">
              <a:buFont typeface="Arial" panose="020B0604020202020204" pitchFamily="34" charset="0"/>
              <a:buChar char="•"/>
            </a:pPr>
            <a:r>
              <a:rPr lang="en-US" dirty="0">
                <a:solidFill>
                  <a:srgbClr val="000000"/>
                </a:solidFill>
                <a:latin typeface="SourceSansProRegular"/>
              </a:rPr>
              <a:t>September 30, 2025: Annual Financial Report (AFR) due</a:t>
            </a:r>
            <a:endParaRPr lang="en-US" b="0" i="0" dirty="0">
              <a:solidFill>
                <a:srgbClr val="000000"/>
              </a:solidFill>
              <a:effectLst/>
              <a:latin typeface="SourceSansProRegular"/>
            </a:endParaRPr>
          </a:p>
          <a:p>
            <a:endParaRPr lang="en-US" dirty="0"/>
          </a:p>
        </p:txBody>
      </p:sp>
      <p:sp>
        <p:nvSpPr>
          <p:cNvPr id="4" name="Slide Number Placeholder 3">
            <a:extLst>
              <a:ext uri="{FF2B5EF4-FFF2-40B4-BE49-F238E27FC236}">
                <a16:creationId xmlns:a16="http://schemas.microsoft.com/office/drawing/2014/main" id="{DA4361EF-97E9-2AAD-3439-0B3B3F601FF2}"/>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7739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Contacts</a:t>
            </a:r>
          </a:p>
        </p:txBody>
      </p:sp>
      <p:sp>
        <p:nvSpPr>
          <p:cNvPr id="3" name="Slide Number Placeholder 2"/>
          <p:cNvSpPr>
            <a:spLocks noGrp="1"/>
          </p:cNvSpPr>
          <p:nvPr>
            <p:ph type="sldNum" sz="quarter" idx="12"/>
          </p:nvPr>
        </p:nvSpPr>
        <p:spPr>
          <a:xfrm>
            <a:off x="283453" y="6427018"/>
            <a:ext cx="2057400" cy="365125"/>
          </a:xfrm>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422523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E266E-94B0-6438-F7BB-EE2450D49F6B}"/>
              </a:ext>
            </a:extLst>
          </p:cNvPr>
          <p:cNvSpPr>
            <a:spLocks noGrp="1"/>
          </p:cNvSpPr>
          <p:nvPr>
            <p:ph type="title"/>
          </p:nvPr>
        </p:nvSpPr>
        <p:spPr/>
        <p:txBody>
          <a:bodyPr>
            <a:normAutofit/>
          </a:bodyPr>
          <a:lstStyle/>
          <a:p>
            <a:r>
              <a:rPr lang="en-US" sz="2800" dirty="0"/>
              <a:t>Who to Contact</a:t>
            </a:r>
          </a:p>
        </p:txBody>
      </p:sp>
      <p:sp>
        <p:nvSpPr>
          <p:cNvPr id="3" name="Content Placeholder 2">
            <a:extLst>
              <a:ext uri="{FF2B5EF4-FFF2-40B4-BE49-F238E27FC236}">
                <a16:creationId xmlns:a16="http://schemas.microsoft.com/office/drawing/2014/main" id="{ABB10F56-1581-6814-3DC9-93405FC6ED1B}"/>
              </a:ext>
            </a:extLst>
          </p:cNvPr>
          <p:cNvSpPr>
            <a:spLocks noGrp="1"/>
          </p:cNvSpPr>
          <p:nvPr>
            <p:ph idx="1"/>
          </p:nvPr>
        </p:nvSpPr>
        <p:spPr/>
        <p:txBody>
          <a:bodyPr>
            <a:normAutofit/>
          </a:bodyPr>
          <a:lstStyle/>
          <a:p>
            <a:pPr marL="0" indent="0">
              <a:buNone/>
            </a:pPr>
            <a:r>
              <a:rPr lang="en-US" b="1" dirty="0"/>
              <a:t>Program Questions:</a:t>
            </a:r>
            <a:endParaRPr lang="en-US" dirty="0"/>
          </a:p>
          <a:p>
            <a:pPr marL="0" indent="0">
              <a:buNone/>
            </a:pPr>
            <a:r>
              <a:rPr lang="en-US" dirty="0"/>
              <a:t>Alena Barczak, Office of Postsecondary &amp; Workforce Readiness</a:t>
            </a:r>
            <a:br>
              <a:rPr lang="en-US" dirty="0"/>
            </a:br>
            <a:r>
              <a:rPr lang="en-US" dirty="0"/>
              <a:t>(303) 548-8427| </a:t>
            </a:r>
            <a:r>
              <a:rPr lang="en-US" u="sng" dirty="0">
                <a:hlinkClick r:id="rId2"/>
              </a:rPr>
              <a:t>Barczak_A@cde.state.co.us</a:t>
            </a:r>
            <a:r>
              <a:rPr lang="en-US" u="sng" dirty="0"/>
              <a:t> </a:t>
            </a:r>
            <a:endParaRPr lang="en-US" dirty="0"/>
          </a:p>
          <a:p>
            <a:pPr marL="0" indent="0">
              <a:buNone/>
            </a:pPr>
            <a:endParaRPr lang="en-US" dirty="0"/>
          </a:p>
          <a:p>
            <a:pPr marL="0" indent="0">
              <a:buNone/>
            </a:pPr>
            <a:r>
              <a:rPr lang="en-US" b="1" dirty="0"/>
              <a:t>Budget/Fiscal Questions:</a:t>
            </a:r>
          </a:p>
          <a:p>
            <a:pPr marL="0" indent="0">
              <a:buNone/>
            </a:pPr>
            <a:r>
              <a:rPr lang="en-US" dirty="0"/>
              <a:t>Sondra Vela, Office of Grants Fiscal</a:t>
            </a:r>
            <a:br>
              <a:rPr lang="en-US" dirty="0"/>
            </a:br>
            <a:r>
              <a:rPr lang="en-US" dirty="0"/>
              <a:t>(720) 202-5853| </a:t>
            </a:r>
            <a:r>
              <a:rPr lang="en-US" dirty="0">
                <a:hlinkClick r:id="rId3"/>
              </a:rPr>
              <a:t>Vela_S@cde.state.co.us </a:t>
            </a:r>
            <a:endParaRPr lang="en-US" dirty="0"/>
          </a:p>
          <a:p>
            <a:pPr marL="0" indent="0">
              <a:buNone/>
            </a:pPr>
            <a:endParaRPr lang="en-US" dirty="0"/>
          </a:p>
          <a:p>
            <a:pPr marL="0" indent="0">
              <a:buNone/>
            </a:pPr>
            <a:r>
              <a:rPr lang="en-US" b="1" dirty="0"/>
              <a:t>Application/GAINS Questions:</a:t>
            </a:r>
          </a:p>
          <a:p>
            <a:pPr marL="0" indent="0">
              <a:buNone/>
            </a:pPr>
            <a:r>
              <a:rPr lang="en-US" dirty="0"/>
              <a:t>Mandy Christensen, Office of Competitive Grants and Awards</a:t>
            </a:r>
            <a:br>
              <a:rPr lang="en-US" dirty="0"/>
            </a:br>
            <a:r>
              <a:rPr lang="en-US" dirty="0"/>
              <a:t>(303) 866-6250 | </a:t>
            </a:r>
            <a:r>
              <a:rPr lang="en-US" u="sng" dirty="0">
                <a:hlinkClick r:id="rId4"/>
              </a:rPr>
              <a:t>Christensen_A@cde.state.co.us</a:t>
            </a:r>
            <a:endParaRPr lang="en-US" dirty="0"/>
          </a:p>
          <a:p>
            <a:pPr marL="0" indent="0">
              <a:buNone/>
            </a:pPr>
            <a:endParaRPr lang="en-US" dirty="0"/>
          </a:p>
        </p:txBody>
      </p:sp>
    </p:spTree>
    <p:extLst>
      <p:ext uri="{BB962C8B-B14F-4D97-AF65-F5344CB8AC3E}">
        <p14:creationId xmlns:p14="http://schemas.microsoft.com/office/powerpoint/2010/main" val="115571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CDC9-8E3E-28E3-DEDC-C3E903761F08}"/>
              </a:ext>
            </a:extLst>
          </p:cNvPr>
          <p:cNvSpPr>
            <a:spLocks noGrp="1"/>
          </p:cNvSpPr>
          <p:nvPr>
            <p:ph type="ctrTitle"/>
          </p:nvPr>
        </p:nvSpPr>
        <p:spPr/>
        <p:txBody>
          <a:bodyPr/>
          <a:lstStyle/>
          <a:p>
            <a:r>
              <a:rPr lang="en-US" dirty="0"/>
              <a:t>Introduction</a:t>
            </a:r>
          </a:p>
        </p:txBody>
      </p:sp>
      <p:sp>
        <p:nvSpPr>
          <p:cNvPr id="3" name="Slide Number Placeholder 2">
            <a:extLst>
              <a:ext uri="{FF2B5EF4-FFF2-40B4-BE49-F238E27FC236}">
                <a16:creationId xmlns:a16="http://schemas.microsoft.com/office/drawing/2014/main" id="{CEB4BD38-BEAF-A900-9BED-7B66E23CB6B2}"/>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48470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Background</a:t>
            </a:r>
            <a:endParaRPr lang="en-US" dirty="0"/>
          </a:p>
        </p:txBody>
      </p:sp>
      <p:sp>
        <p:nvSpPr>
          <p:cNvPr id="3" name="Content Placeholder 2"/>
          <p:cNvSpPr>
            <a:spLocks noGrp="1"/>
          </p:cNvSpPr>
          <p:nvPr>
            <p:ph idx="1"/>
          </p:nvPr>
        </p:nvSpPr>
        <p:spPr/>
        <p:txBody>
          <a:bodyPr/>
          <a:lstStyle/>
          <a:p>
            <a:r>
              <a:rPr lang="en-US" dirty="0"/>
              <a:t>Traditionally, disadvantaged minorities and low-income students of all racial and ethnic backgrounds who perform well in school do not enroll in advanced classes at the same rate as their peers, regardless of preparedness.</a:t>
            </a:r>
          </a:p>
          <a:p>
            <a:r>
              <a:rPr lang="en-US" dirty="0"/>
              <a:t>All students deserve the opportunity to learn higher-level content, and students who have access to a rigorous curriculum perform better across multiple measures, including graduating high school and completing higher education.</a:t>
            </a:r>
          </a:p>
          <a:p>
            <a:r>
              <a:rPr lang="en-US" dirty="0"/>
              <a:t>A school's or district's course placement policies and decisions impact a student's opportunity to reach their full academic potential.</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Purpose</a:t>
            </a:r>
            <a:endParaRPr lang="en-US" dirty="0"/>
          </a:p>
        </p:txBody>
      </p:sp>
      <p:sp>
        <p:nvSpPr>
          <p:cNvPr id="3" name="Content Placeholder 2"/>
          <p:cNvSpPr>
            <a:spLocks noGrp="1"/>
          </p:cNvSpPr>
          <p:nvPr>
            <p:ph idx="1"/>
          </p:nvPr>
        </p:nvSpPr>
        <p:spPr/>
        <p:txBody>
          <a:bodyPr/>
          <a:lstStyle/>
          <a:p>
            <a:r>
              <a:rPr lang="en-US" dirty="0"/>
              <a:t>This grant is intended to increase the number of students enrolled in advanced courses for subjects in which the student has demonstrated proficiency.</a:t>
            </a:r>
          </a:p>
          <a:p>
            <a:r>
              <a:rPr lang="en-US" dirty="0"/>
              <a:t>Increase equity</a:t>
            </a:r>
          </a:p>
          <a:p>
            <a:r>
              <a:rPr lang="en-US" dirty="0"/>
              <a:t>Decrease barriers for students</a:t>
            </a:r>
          </a:p>
          <a:p>
            <a:r>
              <a:rPr lang="en-US" dirty="0"/>
              <a:t>“Advanced course” can be:</a:t>
            </a:r>
          </a:p>
          <a:p>
            <a:pPr lvl="1"/>
            <a:r>
              <a:rPr lang="en-US" dirty="0"/>
              <a:t>AP or IB courses</a:t>
            </a:r>
          </a:p>
          <a:p>
            <a:pPr lvl="1"/>
            <a:r>
              <a:rPr lang="en-US" dirty="0"/>
              <a:t>Courses that the district has designated as honors, gifted, or accelerated</a:t>
            </a:r>
          </a:p>
          <a:p>
            <a:pPr lvl="1"/>
            <a:r>
              <a:rPr lang="en-US" dirty="0"/>
              <a:t>Concurrent Enrollment courses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420690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Who can apply?</a:t>
            </a:r>
          </a:p>
        </p:txBody>
      </p:sp>
      <p:sp>
        <p:nvSpPr>
          <p:cNvPr id="3" name="Content Placeholder 2"/>
          <p:cNvSpPr>
            <a:spLocks noGrp="1"/>
          </p:cNvSpPr>
          <p:nvPr>
            <p:ph idx="1"/>
          </p:nvPr>
        </p:nvSpPr>
        <p:spPr/>
        <p:txBody>
          <a:bodyPr>
            <a:normAutofit/>
          </a:bodyPr>
          <a:lstStyle/>
          <a:p>
            <a:pPr lvl="1"/>
            <a:r>
              <a:rPr lang="en-US" sz="2400" dirty="0"/>
              <a:t>A School District (a school operating within the district may not submit a standalone application);</a:t>
            </a:r>
          </a:p>
          <a:p>
            <a:pPr lvl="1"/>
            <a:r>
              <a:rPr lang="en-US" sz="2400" dirty="0"/>
              <a:t>A School* (if its district does not apply);</a:t>
            </a:r>
          </a:p>
          <a:p>
            <a:pPr lvl="1"/>
            <a:r>
              <a:rPr lang="en-US" sz="2400" dirty="0"/>
              <a:t>A BOCES;</a:t>
            </a:r>
          </a:p>
          <a:p>
            <a:pPr lvl="1"/>
            <a:r>
              <a:rPr lang="en-US" sz="2400" dirty="0"/>
              <a:t>A Charter School** authorized by a School District or by the Charter School Institute.</a:t>
            </a:r>
          </a:p>
          <a:p>
            <a:pPr marL="0" indent="0">
              <a:buNone/>
            </a:pPr>
            <a:endParaRPr lang="en-US" sz="2000" dirty="0"/>
          </a:p>
          <a:p>
            <a:pPr marL="0" indent="0">
              <a:buNone/>
            </a:pPr>
            <a:r>
              <a:rPr lang="en-US" sz="2000" dirty="0"/>
              <a:t>*An application from an individual school must be submitted by its Chief Administrative Officer. If the school is </a:t>
            </a:r>
            <a:r>
              <a:rPr lang="en-US" sz="2000" i="1" dirty="0"/>
              <a:t>not</a:t>
            </a:r>
            <a:r>
              <a:rPr lang="en-US" sz="2000" dirty="0"/>
              <a:t> a charter school, then the district’s superintendent will sign the application. The school’s district will be the fiscal agent, if funded.</a:t>
            </a:r>
          </a:p>
          <a:p>
            <a:pPr marL="0" indent="0">
              <a:buNone/>
            </a:pPr>
            <a:r>
              <a:rPr lang="en-US" sz="2000" dirty="0"/>
              <a:t>**A charter school’s authorizer will be the fiscal agent, if funded. A charter school may also be included in a district application.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70415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Eligibility Criteria</a:t>
            </a:r>
          </a:p>
        </p:txBody>
      </p:sp>
      <p:sp>
        <p:nvSpPr>
          <p:cNvPr id="5" name="Content Placeholder 4">
            <a:extLst>
              <a:ext uri="{FF2B5EF4-FFF2-40B4-BE49-F238E27FC236}">
                <a16:creationId xmlns:a16="http://schemas.microsoft.com/office/drawing/2014/main" id="{1ACBC561-CB1D-9A79-B655-8FD97AB897A6}"/>
              </a:ext>
            </a:extLst>
          </p:cNvPr>
          <p:cNvSpPr>
            <a:spLocks noGrp="1"/>
          </p:cNvSpPr>
          <p:nvPr>
            <p:ph idx="1"/>
          </p:nvPr>
        </p:nvSpPr>
        <p:spPr>
          <a:xfrm>
            <a:off x="395187" y="1521406"/>
            <a:ext cx="4079537" cy="4640674"/>
          </a:xfrm>
        </p:spPr>
        <p:txBody>
          <a:bodyPr>
            <a:normAutofit fontScale="55000" lnSpcReduction="20000"/>
          </a:bodyPr>
          <a:lstStyle/>
          <a:p>
            <a:pPr marL="0" indent="0">
              <a:buNone/>
            </a:pPr>
            <a:r>
              <a:rPr lang="en-US" sz="4400" b="1" dirty="0"/>
              <a:t>The statutory language:</a:t>
            </a:r>
          </a:p>
          <a:p>
            <a:r>
              <a:rPr lang="en-US" dirty="0"/>
              <a:t>An LEP is eligible for the grant program if the LEP automatically enrolls each student entering the ninth grade or higher in an advanced course based on any of the following criteria:</a:t>
            </a:r>
          </a:p>
          <a:p>
            <a:pPr lvl="1"/>
            <a:r>
              <a:rPr lang="en-US" dirty="0"/>
              <a:t>The student achieved a score that is equivalent to, or exceeds, demonstrating proficiency on the state assessment that was administered pursuant to section 22-7-1006.3 for the preceding academic year, referred to in this section as an "eligible score", as follows:</a:t>
            </a:r>
          </a:p>
          <a:p>
            <a:pPr lvl="2"/>
            <a:r>
              <a:rPr lang="en-US" dirty="0"/>
              <a:t>Students who achieve an eligible score in a subject related to mathematics must be automatically enrolled in advanced courses in mathematics;</a:t>
            </a:r>
          </a:p>
          <a:p>
            <a:pPr lvl="2"/>
            <a:r>
              <a:rPr lang="en-US" dirty="0"/>
              <a:t>Students who achieve an eligible score in subjects relating to reading and writing must be enrolled in advanced courses in English, social studies, humanities, or other related subjects; and</a:t>
            </a:r>
          </a:p>
          <a:p>
            <a:pPr lvl="2"/>
            <a:r>
              <a:rPr lang="en-US" dirty="0"/>
              <a:t>Students who achieve an eligible score in a subject related to science or social studies must be automatically enrolled in advanced courses in science or social studies; or</a:t>
            </a:r>
          </a:p>
          <a:p>
            <a:pPr lvl="1"/>
            <a:r>
              <a:rPr lang="en-US" dirty="0"/>
              <a:t>Any other measure applied to all students enrolled in the LEP that, in the judgment of the LEP, is an indicator that a student demonstrates the ability to succeed in an advanced course.</a:t>
            </a:r>
          </a:p>
          <a:p>
            <a:pPr algn="l"/>
            <a:r>
              <a:rPr lang="en-US" dirty="0"/>
              <a:t>An eligible local education provider shall permit a parent of a student to remove the student from an advanced course in which the student has been automatically enrolled. A local education provider may permit a parent of a student to exempt the student from any automatic enrollment in advanced courses.</a:t>
            </a:r>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
        <p:nvSpPr>
          <p:cNvPr id="6" name="Content Placeholder 5">
            <a:extLst>
              <a:ext uri="{FF2B5EF4-FFF2-40B4-BE49-F238E27FC236}">
                <a16:creationId xmlns:a16="http://schemas.microsoft.com/office/drawing/2014/main" id="{D666ECEB-B728-1E8C-8E3B-A271F8739A7F}"/>
              </a:ext>
            </a:extLst>
          </p:cNvPr>
          <p:cNvSpPr>
            <a:spLocks noGrp="1"/>
          </p:cNvSpPr>
          <p:nvPr>
            <p:ph sz="half" idx="4294967295"/>
          </p:nvPr>
        </p:nvSpPr>
        <p:spPr>
          <a:xfrm>
            <a:off x="4928276" y="1497182"/>
            <a:ext cx="4079537" cy="4640674"/>
          </a:xfrm>
        </p:spPr>
        <p:txBody>
          <a:bodyPr>
            <a:noAutofit/>
          </a:bodyPr>
          <a:lstStyle/>
          <a:p>
            <a:pPr marL="0" indent="0">
              <a:buNone/>
            </a:pPr>
            <a:r>
              <a:rPr lang="en-US" sz="2400" b="1" dirty="0"/>
              <a:t>In other words:</a:t>
            </a:r>
          </a:p>
          <a:p>
            <a:r>
              <a:rPr lang="en-US" sz="2000" dirty="0"/>
              <a:t>The school/district/BOCES is or will automatically enroll in advanced courses those students whose scores show they are ready for advanced coursework.</a:t>
            </a:r>
          </a:p>
          <a:p>
            <a:pPr lvl="1"/>
            <a:r>
              <a:rPr lang="en-US" sz="1800" dirty="0"/>
              <a:t>Using scores from the CMAS or</a:t>
            </a:r>
          </a:p>
          <a:p>
            <a:pPr lvl="1"/>
            <a:r>
              <a:rPr lang="en-US" sz="1800" dirty="0"/>
              <a:t>Another measure that is applied equally to all students</a:t>
            </a:r>
          </a:p>
          <a:p>
            <a:pPr marL="233363" lvl="1"/>
            <a:r>
              <a:rPr lang="en-US" sz="2000" dirty="0"/>
              <a:t>Parents must be allowed to remove their student from an auto-enrolled advanced course.</a:t>
            </a:r>
          </a:p>
        </p:txBody>
      </p:sp>
    </p:spTree>
    <p:extLst>
      <p:ext uri="{BB962C8B-B14F-4D97-AF65-F5344CB8AC3E}">
        <p14:creationId xmlns:p14="http://schemas.microsoft.com/office/powerpoint/2010/main" val="226793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Available Funds</a:t>
            </a:r>
          </a:p>
        </p:txBody>
      </p:sp>
      <p:sp>
        <p:nvSpPr>
          <p:cNvPr id="3" name="Content Placeholder 2"/>
          <p:cNvSpPr>
            <a:spLocks noGrp="1"/>
          </p:cNvSpPr>
          <p:nvPr>
            <p:ph idx="1"/>
          </p:nvPr>
        </p:nvSpPr>
        <p:spPr/>
        <p:txBody>
          <a:bodyPr/>
          <a:lstStyle/>
          <a:p>
            <a:r>
              <a:rPr lang="en-US" dirty="0"/>
              <a:t>Approximately $220,000 is available. </a:t>
            </a:r>
          </a:p>
          <a:p>
            <a:r>
              <a:rPr lang="en-US" dirty="0"/>
              <a:t>There is no maximum on amounts applicants may request. Previous applications ranged from $5,000 to $79,000.</a:t>
            </a:r>
          </a:p>
          <a:p>
            <a:r>
              <a:rPr lang="en-US" dirty="0"/>
              <a:t>Amount awarded is calculated as follows:</a:t>
            </a:r>
          </a:p>
          <a:p>
            <a:pPr lvl="1"/>
            <a:r>
              <a:rPr lang="en-US" dirty="0"/>
              <a:t>Use the aggregate info to determine the overall average cost per student across all grantees</a:t>
            </a:r>
          </a:p>
          <a:p>
            <a:pPr lvl="1"/>
            <a:r>
              <a:rPr lang="en-US" dirty="0"/>
              <a:t>Multiply the average cost by students served per application</a:t>
            </a:r>
          </a:p>
          <a:p>
            <a:pPr lvl="1"/>
            <a:r>
              <a:rPr lang="en-US" dirty="0"/>
              <a:t>Award grantees based on students served</a:t>
            </a:r>
          </a:p>
          <a:p>
            <a:pPr lvl="1"/>
            <a:r>
              <a:rPr lang="en-US" dirty="0"/>
              <a:t>If there are not enough funds to fully fund each grantee, each grantee’s award amount will be reduced proportionately.</a:t>
            </a:r>
          </a:p>
          <a:p>
            <a:pPr lvl="1"/>
            <a:endParaRPr lang="en-US" dirty="0"/>
          </a:p>
          <a:p>
            <a:pPr marL="0" lvl="1" indent="0">
              <a:buNone/>
            </a:pPr>
            <a:r>
              <a:rPr lang="en-US" sz="1600" dirty="0"/>
              <a:t>Rule 3.04</a:t>
            </a:r>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79243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Use of Funds</a:t>
            </a:r>
          </a:p>
        </p:txBody>
      </p:sp>
      <p:sp>
        <p:nvSpPr>
          <p:cNvPr id="3" name="Content Placeholder 2"/>
          <p:cNvSpPr>
            <a:spLocks noGrp="1"/>
          </p:cNvSpPr>
          <p:nvPr>
            <p:ph idx="1"/>
          </p:nvPr>
        </p:nvSpPr>
        <p:spPr>
          <a:xfrm>
            <a:off x="628650" y="1463040"/>
            <a:ext cx="3943350" cy="4640674"/>
          </a:xfrm>
        </p:spPr>
        <p:txBody>
          <a:bodyPr>
            <a:normAutofit lnSpcReduction="10000"/>
          </a:bodyPr>
          <a:lstStyle/>
          <a:p>
            <a:pPr marL="0" indent="0">
              <a:buNone/>
            </a:pPr>
            <a:r>
              <a:rPr lang="en-US" b="1" dirty="0"/>
              <a:t>Allowable:</a:t>
            </a:r>
          </a:p>
          <a:p>
            <a:r>
              <a:rPr lang="en-US" dirty="0"/>
              <a:t>Adding more advanced courses</a:t>
            </a:r>
          </a:p>
          <a:p>
            <a:r>
              <a:rPr lang="en-US" dirty="0"/>
              <a:t>Technology for use in advanced classes</a:t>
            </a:r>
          </a:p>
          <a:p>
            <a:r>
              <a:rPr lang="en-US" dirty="0"/>
              <a:t>Incentivizing teachers</a:t>
            </a:r>
          </a:p>
          <a:p>
            <a:pPr lvl="1"/>
            <a:r>
              <a:rPr lang="en-US" dirty="0"/>
              <a:t>Teacher training/professional development</a:t>
            </a:r>
          </a:p>
          <a:p>
            <a:pPr marL="233363" lvl="1"/>
            <a:r>
              <a:rPr lang="en-US" sz="2400" dirty="0"/>
              <a:t>Developing curriculum</a:t>
            </a:r>
          </a:p>
          <a:p>
            <a:pPr marL="233363" lvl="1"/>
            <a:r>
              <a:rPr lang="en-US" sz="2400" dirty="0"/>
              <a:t>Parent/student engagement</a:t>
            </a:r>
          </a:p>
          <a:p>
            <a:pPr marL="690563" lvl="2"/>
            <a:r>
              <a:rPr lang="en-US" sz="2200" dirty="0"/>
              <a:t>Family nights (food ok)</a:t>
            </a:r>
          </a:p>
          <a:p>
            <a:pPr marL="690563" lvl="2"/>
            <a:r>
              <a:rPr lang="en-US" sz="2200" dirty="0"/>
              <a:t>Student success/support time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
        <p:nvSpPr>
          <p:cNvPr id="5" name="Content Placeholder 2">
            <a:extLst>
              <a:ext uri="{FF2B5EF4-FFF2-40B4-BE49-F238E27FC236}">
                <a16:creationId xmlns:a16="http://schemas.microsoft.com/office/drawing/2014/main" id="{B2744135-B3F7-8664-C073-4278B7A5AD48}"/>
              </a:ext>
            </a:extLst>
          </p:cNvPr>
          <p:cNvSpPr txBox="1">
            <a:spLocks/>
          </p:cNvSpPr>
          <p:nvPr/>
        </p:nvSpPr>
        <p:spPr>
          <a:xfrm>
            <a:off x="4759663" y="1463040"/>
            <a:ext cx="3943350" cy="4640674"/>
          </a:xfrm>
          <a:prstGeom prst="rect">
            <a:avLst/>
          </a:prstGeom>
        </p:spPr>
        <p:txBody>
          <a:bodyPr vert="horz" lIns="0" tIns="0" rIns="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Not Allowable:</a:t>
            </a:r>
          </a:p>
          <a:p>
            <a:r>
              <a:rPr lang="en-US" dirty="0"/>
              <a:t>Hiring new teachers</a:t>
            </a:r>
          </a:p>
          <a:p>
            <a:r>
              <a:rPr lang="en-US" dirty="0"/>
              <a:t>Incentivizing students</a:t>
            </a:r>
          </a:p>
          <a:p>
            <a:r>
              <a:rPr lang="en-US" dirty="0"/>
              <a:t>“Indirect costs” (ambiguous)</a:t>
            </a:r>
          </a:p>
          <a:p>
            <a:r>
              <a:rPr lang="en-US" dirty="0"/>
              <a:t>Supplanting rather than supplementing</a:t>
            </a:r>
          </a:p>
        </p:txBody>
      </p:sp>
    </p:spTree>
    <p:extLst>
      <p:ext uri="{BB962C8B-B14F-4D97-AF65-F5344CB8AC3E}">
        <p14:creationId xmlns:p14="http://schemas.microsoft.com/office/powerpoint/2010/main" val="10907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Duration of the Grant</a:t>
            </a:r>
          </a:p>
        </p:txBody>
      </p:sp>
      <p:sp>
        <p:nvSpPr>
          <p:cNvPr id="3" name="Content Placeholder 2"/>
          <p:cNvSpPr>
            <a:spLocks noGrp="1"/>
          </p:cNvSpPr>
          <p:nvPr>
            <p:ph idx="1"/>
          </p:nvPr>
        </p:nvSpPr>
        <p:spPr/>
        <p:txBody>
          <a:bodyPr/>
          <a:lstStyle/>
          <a:p>
            <a:r>
              <a:rPr lang="en-US" dirty="0"/>
              <a:t>This is a one-year/one-time grant</a:t>
            </a:r>
          </a:p>
          <a:p>
            <a:r>
              <a:rPr lang="en-US" dirty="0"/>
              <a:t>Funds will be sent to grantees by April 1, 2024</a:t>
            </a:r>
          </a:p>
          <a:p>
            <a:r>
              <a:rPr lang="en-US" dirty="0"/>
              <a:t>Grantees will have the entirety of school year 2024-25 to spend down funds</a:t>
            </a:r>
          </a:p>
          <a:p>
            <a:r>
              <a:rPr lang="en-US" dirty="0"/>
              <a:t>Continued funding of this grant is dependent upon the State Legislature each year</a:t>
            </a:r>
          </a:p>
          <a:p>
            <a:r>
              <a:rPr lang="en-US" dirty="0"/>
              <a:t>Grantees may apply for the grant again if they propose a new use of funds (build upon what they previously did with the grant money)</a:t>
            </a:r>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93362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TotalTime>
  <Words>1289</Words>
  <Application>Microsoft Office PowerPoint</Application>
  <PresentationFormat>On-screen Show (4:3)</PresentationFormat>
  <Paragraphs>133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Museo Slab 500</vt:lpstr>
      <vt:lpstr>SourceSansProRegular</vt:lpstr>
      <vt:lpstr>Office Theme</vt:lpstr>
      <vt:lpstr>Automatic Enrollment in Advanced Courses Grant Program</vt:lpstr>
      <vt:lpstr>Introduction</vt:lpstr>
      <vt:lpstr>Background</vt:lpstr>
      <vt:lpstr>Purpose</vt:lpstr>
      <vt:lpstr>Who can apply?</vt:lpstr>
      <vt:lpstr>Eligibility Criteria</vt:lpstr>
      <vt:lpstr>Available Funds</vt:lpstr>
      <vt:lpstr>Use of Funds</vt:lpstr>
      <vt:lpstr>Duration of the Grant</vt:lpstr>
      <vt:lpstr>Reporting</vt:lpstr>
      <vt:lpstr>How to Apply</vt:lpstr>
      <vt:lpstr>Submitting Your Application</vt:lpstr>
      <vt:lpstr>Review Process</vt:lpstr>
      <vt:lpstr>Rubric</vt:lpstr>
      <vt:lpstr>Timeline</vt:lpstr>
      <vt:lpstr>Contacts</vt:lpstr>
      <vt:lpstr>Who to Contact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Barczak, Alena</cp:lastModifiedBy>
  <cp:revision>24</cp:revision>
  <dcterms:created xsi:type="dcterms:W3CDTF">2019-06-25T17:30:52Z</dcterms:created>
  <dcterms:modified xsi:type="dcterms:W3CDTF">2023-11-21T22:50:16Z</dcterms:modified>
</cp:coreProperties>
</file>