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319" r:id="rId3"/>
    <p:sldId id="321" r:id="rId4"/>
    <p:sldId id="273" r:id="rId5"/>
    <p:sldId id="323" r:id="rId6"/>
    <p:sldId id="322" r:id="rId7"/>
    <p:sldId id="315" r:id="rId8"/>
    <p:sldId id="310" r:id="rId9"/>
    <p:sldId id="317" r:id="rId10"/>
    <p:sldId id="316" r:id="rId11"/>
    <p:sldId id="318" r:id="rId12"/>
    <p:sldId id="295" r:id="rId13"/>
    <p:sldId id="32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102" d="100"/>
          <a:sy n="102" d="100"/>
        </p:scale>
        <p:origin x="150"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E4236-ED1E-4B32-8671-BFD81B9FEA8B}" type="datetimeFigureOut">
              <a:rPr lang="en-US" smtClean="0"/>
              <a:t>3/8/2021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43CED-3AA1-484B-87CD-74CEE695C496}" type="slidenum">
              <a:rPr lang="en-US" smtClean="0"/>
              <a:t>‹#›</a:t>
            </a:fld>
            <a:endParaRPr lang="en-US"/>
          </a:p>
        </p:txBody>
      </p:sp>
    </p:spTree>
    <p:extLst>
      <p:ext uri="{BB962C8B-B14F-4D97-AF65-F5344CB8AC3E}">
        <p14:creationId xmlns:p14="http://schemas.microsoft.com/office/powerpoint/2010/main" val="163996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E43CED-3AA1-484B-87CD-74CEE695C496}" type="slidenum">
              <a:rPr lang="en-US" smtClean="0"/>
              <a:t>1</a:t>
            </a:fld>
            <a:endParaRPr lang="en-US"/>
          </a:p>
        </p:txBody>
      </p:sp>
    </p:spTree>
    <p:extLst>
      <p:ext uri="{BB962C8B-B14F-4D97-AF65-F5344CB8AC3E}">
        <p14:creationId xmlns:p14="http://schemas.microsoft.com/office/powerpoint/2010/main" val="170618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baa7eb536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baa7eb536d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2" name="Google Shape;322;gbaa7eb536d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BF4B5-633E-48B6-A10C-F4D6BA230E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A96A33-CD98-4E84-8255-6FB86750A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5C3A15-D5E2-4C88-A58D-60374CC46EFE}"/>
              </a:ext>
            </a:extLst>
          </p:cNvPr>
          <p:cNvSpPr>
            <a:spLocks noGrp="1"/>
          </p:cNvSpPr>
          <p:nvPr>
            <p:ph type="dt" sz="half" idx="10"/>
          </p:nvPr>
        </p:nvSpPr>
        <p:spPr/>
        <p:txBody>
          <a:bodyPr/>
          <a:lstStyle/>
          <a:p>
            <a:fld id="{5D1E7BFE-07EF-4332-A889-AA2D00C215C3}" type="datetimeFigureOut">
              <a:rPr lang="en-US" smtClean="0"/>
              <a:t>3/8/2021</a:t>
            </a:fld>
            <a:endParaRPr lang="en-US"/>
          </a:p>
        </p:txBody>
      </p:sp>
      <p:sp>
        <p:nvSpPr>
          <p:cNvPr id="5" name="Footer Placeholder 4">
            <a:extLst>
              <a:ext uri="{FF2B5EF4-FFF2-40B4-BE49-F238E27FC236}">
                <a16:creationId xmlns:a16="http://schemas.microsoft.com/office/drawing/2014/main" id="{6D567667-06E3-49C1-B2E7-2C6D04F25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C8A3F-3B92-47B1-83E1-33BAD7BE250B}"/>
              </a:ext>
            </a:extLst>
          </p:cNvPr>
          <p:cNvSpPr>
            <a:spLocks noGrp="1"/>
          </p:cNvSpPr>
          <p:nvPr>
            <p:ph type="sldNum" sz="quarter" idx="12"/>
          </p:nvPr>
        </p:nvSpPr>
        <p:spPr/>
        <p:txBody>
          <a:bodyPr/>
          <a:lstStyle/>
          <a:p>
            <a:fld id="{871F9BB3-DF5A-4B8D-872C-B79EC094FBA8}" type="slidenum">
              <a:rPr lang="en-US" smtClean="0"/>
              <a:t>‹#›</a:t>
            </a:fld>
            <a:endParaRPr lang="en-US"/>
          </a:p>
        </p:txBody>
      </p:sp>
    </p:spTree>
    <p:extLst>
      <p:ext uri="{BB962C8B-B14F-4D97-AF65-F5344CB8AC3E}">
        <p14:creationId xmlns:p14="http://schemas.microsoft.com/office/powerpoint/2010/main" val="2045301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912E1-E8C5-4C66-B588-C7B8A3CAA2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F4E941-27ED-4D64-87C0-B7886786CB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C6FA0-9BD0-4774-ADD4-ADC61C6A2765}"/>
              </a:ext>
            </a:extLst>
          </p:cNvPr>
          <p:cNvSpPr>
            <a:spLocks noGrp="1"/>
          </p:cNvSpPr>
          <p:nvPr>
            <p:ph type="dt" sz="half" idx="10"/>
          </p:nvPr>
        </p:nvSpPr>
        <p:spPr/>
        <p:txBody>
          <a:bodyPr/>
          <a:lstStyle/>
          <a:p>
            <a:fld id="{5D1E7BFE-07EF-4332-A889-AA2D00C215C3}" type="datetimeFigureOut">
              <a:rPr lang="en-US" smtClean="0"/>
              <a:t>3/8/2021</a:t>
            </a:fld>
            <a:endParaRPr lang="en-US"/>
          </a:p>
        </p:txBody>
      </p:sp>
      <p:sp>
        <p:nvSpPr>
          <p:cNvPr id="5" name="Footer Placeholder 4">
            <a:extLst>
              <a:ext uri="{FF2B5EF4-FFF2-40B4-BE49-F238E27FC236}">
                <a16:creationId xmlns:a16="http://schemas.microsoft.com/office/drawing/2014/main" id="{00903AB8-8438-4FE3-BFA9-B05E5CC9F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2ABAF-69A8-486C-A0E1-95260FF996D7}"/>
              </a:ext>
            </a:extLst>
          </p:cNvPr>
          <p:cNvSpPr>
            <a:spLocks noGrp="1"/>
          </p:cNvSpPr>
          <p:nvPr>
            <p:ph type="sldNum" sz="quarter" idx="12"/>
          </p:nvPr>
        </p:nvSpPr>
        <p:spPr/>
        <p:txBody>
          <a:bodyPr/>
          <a:lstStyle/>
          <a:p>
            <a:fld id="{871F9BB3-DF5A-4B8D-872C-B79EC094FBA8}" type="slidenum">
              <a:rPr lang="en-US" smtClean="0"/>
              <a:t>‹#›</a:t>
            </a:fld>
            <a:endParaRPr lang="en-US"/>
          </a:p>
        </p:txBody>
      </p:sp>
    </p:spTree>
    <p:extLst>
      <p:ext uri="{BB962C8B-B14F-4D97-AF65-F5344CB8AC3E}">
        <p14:creationId xmlns:p14="http://schemas.microsoft.com/office/powerpoint/2010/main" val="432291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8E7DC9-3FBD-4E4E-A62C-8F7F536795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A0B57-F756-447E-A9A1-C98DEC4710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43F3E-4D93-4F5A-97AC-E50850182FA4}"/>
              </a:ext>
            </a:extLst>
          </p:cNvPr>
          <p:cNvSpPr>
            <a:spLocks noGrp="1"/>
          </p:cNvSpPr>
          <p:nvPr>
            <p:ph type="dt" sz="half" idx="10"/>
          </p:nvPr>
        </p:nvSpPr>
        <p:spPr/>
        <p:txBody>
          <a:bodyPr/>
          <a:lstStyle/>
          <a:p>
            <a:fld id="{5D1E7BFE-07EF-4332-A889-AA2D00C215C3}" type="datetimeFigureOut">
              <a:rPr lang="en-US" smtClean="0"/>
              <a:t>3/8/2021</a:t>
            </a:fld>
            <a:endParaRPr lang="en-US"/>
          </a:p>
        </p:txBody>
      </p:sp>
      <p:sp>
        <p:nvSpPr>
          <p:cNvPr id="5" name="Footer Placeholder 4">
            <a:extLst>
              <a:ext uri="{FF2B5EF4-FFF2-40B4-BE49-F238E27FC236}">
                <a16:creationId xmlns:a16="http://schemas.microsoft.com/office/drawing/2014/main" id="{43AEA064-64F9-49C0-9351-047ABB8B6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101DF-2C08-44C7-8F03-7D9A4FD0404E}"/>
              </a:ext>
            </a:extLst>
          </p:cNvPr>
          <p:cNvSpPr>
            <a:spLocks noGrp="1"/>
          </p:cNvSpPr>
          <p:nvPr>
            <p:ph type="sldNum" sz="quarter" idx="12"/>
          </p:nvPr>
        </p:nvSpPr>
        <p:spPr/>
        <p:txBody>
          <a:bodyPr/>
          <a:lstStyle/>
          <a:p>
            <a:fld id="{871F9BB3-DF5A-4B8D-872C-B79EC094FBA8}" type="slidenum">
              <a:rPr lang="en-US" smtClean="0"/>
              <a:t>‹#›</a:t>
            </a:fld>
            <a:endParaRPr lang="en-US"/>
          </a:p>
        </p:txBody>
      </p:sp>
    </p:spTree>
    <p:extLst>
      <p:ext uri="{BB962C8B-B14F-4D97-AF65-F5344CB8AC3E}">
        <p14:creationId xmlns:p14="http://schemas.microsoft.com/office/powerpoint/2010/main" val="1161139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a:stretch/>
        </p:blipFill>
        <p:spPr>
          <a:xfrm>
            <a:off x="2" y="0"/>
            <a:ext cx="12191996" cy="1219200"/>
          </a:xfrm>
          <a:prstGeom prst="rect">
            <a:avLst/>
          </a:prstGeom>
          <a:noFill/>
          <a:ln>
            <a:noFill/>
          </a:ln>
        </p:spPr>
      </p:pic>
      <p:sp>
        <p:nvSpPr>
          <p:cNvPr id="22" name="Google Shape;22;p3"/>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3"/>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25" name="Google Shape;25;p3"/>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u="none" strike="noStrike" cap="none">
                <a:solidFill>
                  <a:srgbClr val="7F7F7F"/>
                </a:solidFill>
                <a:latin typeface="Calibri"/>
                <a:ea typeface="Calibri"/>
                <a:cs typeface="Calibri"/>
                <a:sym typeface="Calibri"/>
              </a:defRPr>
            </a:lvl1pPr>
            <a:lvl2pPr marL="0" lvl="1" indent="0" algn="l">
              <a:spcBef>
                <a:spcPts val="0"/>
              </a:spcBef>
              <a:buNone/>
              <a:defRPr sz="1600" b="0" i="0" u="none" strike="noStrike" cap="none">
                <a:solidFill>
                  <a:srgbClr val="7F7F7F"/>
                </a:solidFill>
                <a:latin typeface="Calibri"/>
                <a:ea typeface="Calibri"/>
                <a:cs typeface="Calibri"/>
                <a:sym typeface="Calibri"/>
              </a:defRPr>
            </a:lvl2pPr>
            <a:lvl3pPr marL="0" lvl="2" indent="0" algn="l">
              <a:spcBef>
                <a:spcPts val="0"/>
              </a:spcBef>
              <a:buNone/>
              <a:defRPr sz="1600" b="0" i="0" u="none" strike="noStrike" cap="none">
                <a:solidFill>
                  <a:srgbClr val="7F7F7F"/>
                </a:solidFill>
                <a:latin typeface="Calibri"/>
                <a:ea typeface="Calibri"/>
                <a:cs typeface="Calibri"/>
                <a:sym typeface="Calibri"/>
              </a:defRPr>
            </a:lvl3pPr>
            <a:lvl4pPr marL="0" lvl="3" indent="0" algn="l">
              <a:spcBef>
                <a:spcPts val="0"/>
              </a:spcBef>
              <a:buNone/>
              <a:defRPr sz="1600" b="0" i="0" u="none" strike="noStrike" cap="none">
                <a:solidFill>
                  <a:srgbClr val="7F7F7F"/>
                </a:solidFill>
                <a:latin typeface="Calibri"/>
                <a:ea typeface="Calibri"/>
                <a:cs typeface="Calibri"/>
                <a:sym typeface="Calibri"/>
              </a:defRPr>
            </a:lvl4pPr>
            <a:lvl5pPr marL="0" lvl="4" indent="0" algn="l">
              <a:spcBef>
                <a:spcPts val="0"/>
              </a:spcBef>
              <a:buNone/>
              <a:defRPr sz="1600" b="0" i="0" u="none" strike="noStrike" cap="none">
                <a:solidFill>
                  <a:srgbClr val="7F7F7F"/>
                </a:solidFill>
                <a:latin typeface="Calibri"/>
                <a:ea typeface="Calibri"/>
                <a:cs typeface="Calibri"/>
                <a:sym typeface="Calibri"/>
              </a:defRPr>
            </a:lvl5pPr>
            <a:lvl6pPr marL="0" lvl="5" indent="0" algn="l">
              <a:spcBef>
                <a:spcPts val="0"/>
              </a:spcBef>
              <a:buNone/>
              <a:defRPr sz="1600" b="0" i="0" u="none" strike="noStrike" cap="none">
                <a:solidFill>
                  <a:srgbClr val="7F7F7F"/>
                </a:solidFill>
                <a:latin typeface="Calibri"/>
                <a:ea typeface="Calibri"/>
                <a:cs typeface="Calibri"/>
                <a:sym typeface="Calibri"/>
              </a:defRPr>
            </a:lvl6pPr>
            <a:lvl7pPr marL="0" lvl="6" indent="0" algn="l">
              <a:spcBef>
                <a:spcPts val="0"/>
              </a:spcBef>
              <a:buNone/>
              <a:defRPr sz="1600" b="0" i="0" u="none" strike="noStrike" cap="none">
                <a:solidFill>
                  <a:srgbClr val="7F7F7F"/>
                </a:solidFill>
                <a:latin typeface="Calibri"/>
                <a:ea typeface="Calibri"/>
                <a:cs typeface="Calibri"/>
                <a:sym typeface="Calibri"/>
              </a:defRPr>
            </a:lvl7pPr>
            <a:lvl8pPr marL="0" lvl="7" indent="0" algn="l">
              <a:spcBef>
                <a:spcPts val="0"/>
              </a:spcBef>
              <a:buNone/>
              <a:defRPr sz="1600" b="0" i="0" u="none" strike="noStrike" cap="none">
                <a:solidFill>
                  <a:srgbClr val="7F7F7F"/>
                </a:solidFill>
                <a:latin typeface="Calibri"/>
                <a:ea typeface="Calibri"/>
                <a:cs typeface="Calibri"/>
                <a:sym typeface="Calibri"/>
              </a:defRPr>
            </a:lvl8pPr>
            <a:lvl9pPr marL="0" lvl="8" indent="0" algn="l">
              <a:spcBef>
                <a:spcPts val="0"/>
              </a:spcBef>
              <a:buNone/>
              <a:defRPr sz="16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02593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838200" y="1463041"/>
            <a:ext cx="5181600" cy="458379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body" idx="2"/>
          </p:nvPr>
        </p:nvSpPr>
        <p:spPr>
          <a:xfrm>
            <a:off x="6172200" y="1463041"/>
            <a:ext cx="5181600" cy="458379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4"/>
          <p:cNvPicPr preferRelativeResize="0"/>
          <p:nvPr/>
        </p:nvPicPr>
        <p:blipFill rotWithShape="1">
          <a:blip r:embed="rId2">
            <a:alphaModFix/>
          </a:blip>
          <a:srcRect/>
          <a:stretch/>
        </p:blipFill>
        <p:spPr>
          <a:xfrm>
            <a:off x="2" y="0"/>
            <a:ext cx="12191996" cy="1219200"/>
          </a:xfrm>
          <a:prstGeom prst="rect">
            <a:avLst/>
          </a:prstGeom>
          <a:noFill/>
          <a:ln>
            <a:noFill/>
          </a:ln>
        </p:spPr>
      </p:pic>
      <p:sp>
        <p:nvSpPr>
          <p:cNvPr id="30" name="Google Shape;30;p4"/>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1" name="Google Shape;31;p4"/>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32" name="Google Shape;32;p4"/>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457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4"/>
        <p:cNvGrpSpPr/>
        <p:nvPr/>
      </p:nvGrpSpPr>
      <p:grpSpPr>
        <a:xfrm>
          <a:off x="0" y="0"/>
          <a:ext cx="0" cy="0"/>
          <a:chOff x="0" y="0"/>
          <a:chExt cx="0" cy="0"/>
        </a:xfrm>
      </p:grpSpPr>
      <p:pic>
        <p:nvPicPr>
          <p:cNvPr id="45" name="Google Shape;45;p7"/>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46" name="Google Shape;46;p7"/>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 name="Google Shape;48;p7"/>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49" name="Google Shape;49;p7"/>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50" name="Google Shape;50;p7"/>
          <p:cNvPicPr preferRelativeResize="0"/>
          <p:nvPr/>
        </p:nvPicPr>
        <p:blipFill rotWithShape="1">
          <a:blip r:embed="rId4">
            <a:alphaModFix/>
          </a:blip>
          <a:srcRect/>
          <a:stretch/>
        </p:blipFill>
        <p:spPr>
          <a:xfrm>
            <a:off x="156293" y="41458"/>
            <a:ext cx="1245831" cy="1068472"/>
          </a:xfrm>
          <a:prstGeom prst="rect">
            <a:avLst/>
          </a:prstGeom>
          <a:noFill/>
          <a:ln>
            <a:noFill/>
          </a:ln>
        </p:spPr>
      </p:pic>
    </p:spTree>
    <p:extLst>
      <p:ext uri="{BB962C8B-B14F-4D97-AF65-F5344CB8AC3E}">
        <p14:creationId xmlns:p14="http://schemas.microsoft.com/office/powerpoint/2010/main" val="379884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1"/>
        <p:cNvGrpSpPr/>
        <p:nvPr/>
      </p:nvGrpSpPr>
      <p:grpSpPr>
        <a:xfrm>
          <a:off x="0" y="0"/>
          <a:ext cx="0" cy="0"/>
          <a:chOff x="0" y="0"/>
          <a:chExt cx="0" cy="0"/>
        </a:xfrm>
      </p:grpSpPr>
      <p:pic>
        <p:nvPicPr>
          <p:cNvPr id="52" name="Google Shape;52;p8"/>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53" name="Google Shape;53;p8"/>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8"/>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56" name="Google Shape;56;p8"/>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57" name="Google Shape;57;p8"/>
          <p:cNvPicPr preferRelativeResize="0"/>
          <p:nvPr/>
        </p:nvPicPr>
        <p:blipFill rotWithShape="1">
          <a:blip r:embed="rId4">
            <a:alphaModFix/>
          </a:blip>
          <a:srcRect/>
          <a:stretch/>
        </p:blipFill>
        <p:spPr>
          <a:xfrm>
            <a:off x="156293" y="41458"/>
            <a:ext cx="1245831" cy="1068472"/>
          </a:xfrm>
          <a:prstGeom prst="rect">
            <a:avLst/>
          </a:prstGeom>
          <a:noFill/>
          <a:ln>
            <a:noFill/>
          </a:ln>
        </p:spPr>
      </p:pic>
    </p:spTree>
    <p:extLst>
      <p:ext uri="{BB962C8B-B14F-4D97-AF65-F5344CB8AC3E}">
        <p14:creationId xmlns:p14="http://schemas.microsoft.com/office/powerpoint/2010/main" val="1029840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8"/>
        <p:cNvGrpSpPr/>
        <p:nvPr/>
      </p:nvGrpSpPr>
      <p:grpSpPr>
        <a:xfrm>
          <a:off x="0" y="0"/>
          <a:ext cx="0" cy="0"/>
          <a:chOff x="0" y="0"/>
          <a:chExt cx="0" cy="0"/>
        </a:xfrm>
      </p:grpSpPr>
      <p:pic>
        <p:nvPicPr>
          <p:cNvPr id="59" name="Google Shape;59;p9"/>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60" name="Google Shape;60;p9"/>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9"/>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9"/>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63" name="Google Shape;63;p9"/>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64" name="Google Shape;64;p9"/>
          <p:cNvPicPr preferRelativeResize="0"/>
          <p:nvPr/>
        </p:nvPicPr>
        <p:blipFill rotWithShape="1">
          <a:blip r:embed="rId4">
            <a:alphaModFix/>
          </a:blip>
          <a:srcRect/>
          <a:stretch/>
        </p:blipFill>
        <p:spPr>
          <a:xfrm>
            <a:off x="156293" y="41458"/>
            <a:ext cx="1245831" cy="1068472"/>
          </a:xfrm>
          <a:prstGeom prst="rect">
            <a:avLst/>
          </a:prstGeom>
          <a:noFill/>
          <a:ln>
            <a:noFill/>
          </a:ln>
        </p:spPr>
      </p:pic>
    </p:spTree>
    <p:extLst>
      <p:ext uri="{BB962C8B-B14F-4D97-AF65-F5344CB8AC3E}">
        <p14:creationId xmlns:p14="http://schemas.microsoft.com/office/powerpoint/2010/main" val="2389260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72"/>
        <p:cNvGrpSpPr/>
        <p:nvPr/>
      </p:nvGrpSpPr>
      <p:grpSpPr>
        <a:xfrm>
          <a:off x="0" y="0"/>
          <a:ext cx="0" cy="0"/>
          <a:chOff x="0" y="0"/>
          <a:chExt cx="0" cy="0"/>
        </a:xfrm>
      </p:grpSpPr>
      <p:pic>
        <p:nvPicPr>
          <p:cNvPr id="73" name="Google Shape;73;p11"/>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74" name="Google Shape;74;p11"/>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1"/>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6" name="Google Shape;76;p11"/>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77" name="Google Shape;77;p11"/>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78" name="Google Shape;78;p11"/>
          <p:cNvPicPr preferRelativeResize="0"/>
          <p:nvPr/>
        </p:nvPicPr>
        <p:blipFill rotWithShape="1">
          <a:blip r:embed="rId4">
            <a:alphaModFix/>
          </a:blip>
          <a:srcRect/>
          <a:stretch/>
        </p:blipFill>
        <p:spPr>
          <a:xfrm>
            <a:off x="156293" y="41458"/>
            <a:ext cx="1245831" cy="1068472"/>
          </a:xfrm>
          <a:prstGeom prst="rect">
            <a:avLst/>
          </a:prstGeom>
          <a:noFill/>
          <a:ln>
            <a:noFill/>
          </a:ln>
        </p:spPr>
      </p:pic>
    </p:spTree>
    <p:extLst>
      <p:ext uri="{BB962C8B-B14F-4D97-AF65-F5344CB8AC3E}">
        <p14:creationId xmlns:p14="http://schemas.microsoft.com/office/powerpoint/2010/main" val="1465901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
        <p:nvSpPr>
          <p:cNvPr id="81" name="Google Shape;81;p12"/>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94151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917513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6517-6948-4562-98B8-9F19E6B210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380697-0716-40FE-A6E5-E31C0F0927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A9BD3-FDA5-4F41-BD18-3369B4375FFC}"/>
              </a:ext>
            </a:extLst>
          </p:cNvPr>
          <p:cNvSpPr>
            <a:spLocks noGrp="1"/>
          </p:cNvSpPr>
          <p:nvPr>
            <p:ph type="dt" sz="half" idx="10"/>
          </p:nvPr>
        </p:nvSpPr>
        <p:spPr/>
        <p:txBody>
          <a:bodyPr/>
          <a:lstStyle/>
          <a:p>
            <a:fld id="{5D1E7BFE-07EF-4332-A889-AA2D00C215C3}" type="datetimeFigureOut">
              <a:rPr lang="en-US" smtClean="0"/>
              <a:t>3/8/2021</a:t>
            </a:fld>
            <a:endParaRPr lang="en-US"/>
          </a:p>
        </p:txBody>
      </p:sp>
      <p:sp>
        <p:nvSpPr>
          <p:cNvPr id="5" name="Footer Placeholder 4">
            <a:extLst>
              <a:ext uri="{FF2B5EF4-FFF2-40B4-BE49-F238E27FC236}">
                <a16:creationId xmlns:a16="http://schemas.microsoft.com/office/drawing/2014/main" id="{522A8DC7-ED52-47A6-943E-CA3F0C9A9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0BFD3-2F24-4BAB-858E-A0696B8D4CDB}"/>
              </a:ext>
            </a:extLst>
          </p:cNvPr>
          <p:cNvSpPr>
            <a:spLocks noGrp="1"/>
          </p:cNvSpPr>
          <p:nvPr>
            <p:ph type="sldNum" sz="quarter" idx="12"/>
          </p:nvPr>
        </p:nvSpPr>
        <p:spPr/>
        <p:txBody>
          <a:bodyPr/>
          <a:lstStyle/>
          <a:p>
            <a:fld id="{871F9BB3-DF5A-4B8D-872C-B79EC094FBA8}" type="slidenum">
              <a:rPr lang="en-US" smtClean="0"/>
              <a:t>‹#›</a:t>
            </a:fld>
            <a:endParaRPr lang="en-US"/>
          </a:p>
        </p:txBody>
      </p:sp>
    </p:spTree>
    <p:extLst>
      <p:ext uri="{BB962C8B-B14F-4D97-AF65-F5344CB8AC3E}">
        <p14:creationId xmlns:p14="http://schemas.microsoft.com/office/powerpoint/2010/main" val="160812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CEC5-01EA-4CAD-BD0D-D52A0813AE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762F4F-772C-409C-8A7A-7633BAE19D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32D822-1F2C-4CBC-9372-0F6A8A857CA5}"/>
              </a:ext>
            </a:extLst>
          </p:cNvPr>
          <p:cNvSpPr>
            <a:spLocks noGrp="1"/>
          </p:cNvSpPr>
          <p:nvPr>
            <p:ph type="dt" sz="half" idx="10"/>
          </p:nvPr>
        </p:nvSpPr>
        <p:spPr/>
        <p:txBody>
          <a:bodyPr/>
          <a:lstStyle/>
          <a:p>
            <a:fld id="{5D1E7BFE-07EF-4332-A889-AA2D00C215C3}" type="datetimeFigureOut">
              <a:rPr lang="en-US" smtClean="0"/>
              <a:t>3/8/2021</a:t>
            </a:fld>
            <a:endParaRPr lang="en-US"/>
          </a:p>
        </p:txBody>
      </p:sp>
      <p:sp>
        <p:nvSpPr>
          <p:cNvPr id="5" name="Footer Placeholder 4">
            <a:extLst>
              <a:ext uri="{FF2B5EF4-FFF2-40B4-BE49-F238E27FC236}">
                <a16:creationId xmlns:a16="http://schemas.microsoft.com/office/drawing/2014/main" id="{06190988-AB2C-4162-A792-BD624FE88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D9CEC-F7CC-41A6-9BF7-DB1556371547}"/>
              </a:ext>
            </a:extLst>
          </p:cNvPr>
          <p:cNvSpPr>
            <a:spLocks noGrp="1"/>
          </p:cNvSpPr>
          <p:nvPr>
            <p:ph type="sldNum" sz="quarter" idx="12"/>
          </p:nvPr>
        </p:nvSpPr>
        <p:spPr/>
        <p:txBody>
          <a:bodyPr/>
          <a:lstStyle/>
          <a:p>
            <a:fld id="{871F9BB3-DF5A-4B8D-872C-B79EC094FBA8}" type="slidenum">
              <a:rPr lang="en-US" smtClean="0"/>
              <a:t>‹#›</a:t>
            </a:fld>
            <a:endParaRPr lang="en-US"/>
          </a:p>
        </p:txBody>
      </p:sp>
    </p:spTree>
    <p:extLst>
      <p:ext uri="{BB962C8B-B14F-4D97-AF65-F5344CB8AC3E}">
        <p14:creationId xmlns:p14="http://schemas.microsoft.com/office/powerpoint/2010/main" val="2054999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9DDCE-F6E1-4A56-8943-B440D9C7B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DE09F3-B47F-4BD2-AF6C-73C42B2C4E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6D6B95-6600-41F3-8AC6-2679846943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FD4708-2152-4D95-8F12-8D40B4AAB1A6}"/>
              </a:ext>
            </a:extLst>
          </p:cNvPr>
          <p:cNvSpPr>
            <a:spLocks noGrp="1"/>
          </p:cNvSpPr>
          <p:nvPr>
            <p:ph type="dt" sz="half" idx="10"/>
          </p:nvPr>
        </p:nvSpPr>
        <p:spPr/>
        <p:txBody>
          <a:bodyPr/>
          <a:lstStyle/>
          <a:p>
            <a:fld id="{5D1E7BFE-07EF-4332-A889-AA2D00C215C3}" type="datetimeFigureOut">
              <a:rPr lang="en-US" smtClean="0"/>
              <a:t>3/8/2021</a:t>
            </a:fld>
            <a:endParaRPr lang="en-US"/>
          </a:p>
        </p:txBody>
      </p:sp>
      <p:sp>
        <p:nvSpPr>
          <p:cNvPr id="6" name="Footer Placeholder 5">
            <a:extLst>
              <a:ext uri="{FF2B5EF4-FFF2-40B4-BE49-F238E27FC236}">
                <a16:creationId xmlns:a16="http://schemas.microsoft.com/office/drawing/2014/main" id="{8FCD03FE-A8EF-4CAE-A45F-1B6B816D84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9E147-FC05-49E9-A9A1-2A2ABE54EB3F}"/>
              </a:ext>
            </a:extLst>
          </p:cNvPr>
          <p:cNvSpPr>
            <a:spLocks noGrp="1"/>
          </p:cNvSpPr>
          <p:nvPr>
            <p:ph type="sldNum" sz="quarter" idx="12"/>
          </p:nvPr>
        </p:nvSpPr>
        <p:spPr/>
        <p:txBody>
          <a:bodyPr/>
          <a:lstStyle/>
          <a:p>
            <a:fld id="{871F9BB3-DF5A-4B8D-872C-B79EC094FBA8}" type="slidenum">
              <a:rPr lang="en-US" smtClean="0"/>
              <a:t>‹#›</a:t>
            </a:fld>
            <a:endParaRPr lang="en-US"/>
          </a:p>
        </p:txBody>
      </p:sp>
    </p:spTree>
    <p:extLst>
      <p:ext uri="{BB962C8B-B14F-4D97-AF65-F5344CB8AC3E}">
        <p14:creationId xmlns:p14="http://schemas.microsoft.com/office/powerpoint/2010/main" val="3658068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4982-F0A9-4C50-AE17-880EBCB05B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43A29C-902D-4C39-A680-F869E52244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FFD82-808D-47EA-9FE1-6A917D7804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23DD3E-44AC-459B-9AE8-EAF7B96E10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28414-0C4A-40FA-877A-2515794E58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1B6716-47B1-42AC-8A49-45B33AE22904}"/>
              </a:ext>
            </a:extLst>
          </p:cNvPr>
          <p:cNvSpPr>
            <a:spLocks noGrp="1"/>
          </p:cNvSpPr>
          <p:nvPr>
            <p:ph type="dt" sz="half" idx="10"/>
          </p:nvPr>
        </p:nvSpPr>
        <p:spPr/>
        <p:txBody>
          <a:bodyPr/>
          <a:lstStyle/>
          <a:p>
            <a:fld id="{5D1E7BFE-07EF-4332-A889-AA2D00C215C3}" type="datetimeFigureOut">
              <a:rPr lang="en-US" smtClean="0"/>
              <a:t>3/8/2021</a:t>
            </a:fld>
            <a:endParaRPr lang="en-US"/>
          </a:p>
        </p:txBody>
      </p:sp>
      <p:sp>
        <p:nvSpPr>
          <p:cNvPr id="8" name="Footer Placeholder 7">
            <a:extLst>
              <a:ext uri="{FF2B5EF4-FFF2-40B4-BE49-F238E27FC236}">
                <a16:creationId xmlns:a16="http://schemas.microsoft.com/office/drawing/2014/main" id="{BDA28721-3B04-40C2-9EC7-B8E30699F3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8C7103-1904-469C-A960-BCF03597CA4A}"/>
              </a:ext>
            </a:extLst>
          </p:cNvPr>
          <p:cNvSpPr>
            <a:spLocks noGrp="1"/>
          </p:cNvSpPr>
          <p:nvPr>
            <p:ph type="sldNum" sz="quarter" idx="12"/>
          </p:nvPr>
        </p:nvSpPr>
        <p:spPr/>
        <p:txBody>
          <a:bodyPr/>
          <a:lstStyle/>
          <a:p>
            <a:fld id="{871F9BB3-DF5A-4B8D-872C-B79EC094FBA8}" type="slidenum">
              <a:rPr lang="en-US" smtClean="0"/>
              <a:t>‹#›</a:t>
            </a:fld>
            <a:endParaRPr lang="en-US"/>
          </a:p>
        </p:txBody>
      </p:sp>
    </p:spTree>
    <p:extLst>
      <p:ext uri="{BB962C8B-B14F-4D97-AF65-F5344CB8AC3E}">
        <p14:creationId xmlns:p14="http://schemas.microsoft.com/office/powerpoint/2010/main" val="1903179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D6B7-A1EA-4320-A5F0-76E195EF3C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49F6DC-0A9F-4D4D-8865-A76F909329A6}"/>
              </a:ext>
            </a:extLst>
          </p:cNvPr>
          <p:cNvSpPr>
            <a:spLocks noGrp="1"/>
          </p:cNvSpPr>
          <p:nvPr>
            <p:ph type="dt" sz="half" idx="10"/>
          </p:nvPr>
        </p:nvSpPr>
        <p:spPr/>
        <p:txBody>
          <a:bodyPr/>
          <a:lstStyle/>
          <a:p>
            <a:fld id="{5D1E7BFE-07EF-4332-A889-AA2D00C215C3}" type="datetimeFigureOut">
              <a:rPr lang="en-US" smtClean="0"/>
              <a:t>3/8/2021</a:t>
            </a:fld>
            <a:endParaRPr lang="en-US"/>
          </a:p>
        </p:txBody>
      </p:sp>
      <p:sp>
        <p:nvSpPr>
          <p:cNvPr id="4" name="Footer Placeholder 3">
            <a:extLst>
              <a:ext uri="{FF2B5EF4-FFF2-40B4-BE49-F238E27FC236}">
                <a16:creationId xmlns:a16="http://schemas.microsoft.com/office/drawing/2014/main" id="{26E71BDC-9718-4571-91B6-977733955D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6A8EC3-AD66-41EC-8844-1E07AFC132AD}"/>
              </a:ext>
            </a:extLst>
          </p:cNvPr>
          <p:cNvSpPr>
            <a:spLocks noGrp="1"/>
          </p:cNvSpPr>
          <p:nvPr>
            <p:ph type="sldNum" sz="quarter" idx="12"/>
          </p:nvPr>
        </p:nvSpPr>
        <p:spPr/>
        <p:txBody>
          <a:bodyPr/>
          <a:lstStyle/>
          <a:p>
            <a:fld id="{871F9BB3-DF5A-4B8D-872C-B79EC094FBA8}" type="slidenum">
              <a:rPr lang="en-US" smtClean="0"/>
              <a:t>‹#›</a:t>
            </a:fld>
            <a:endParaRPr lang="en-US"/>
          </a:p>
        </p:txBody>
      </p:sp>
    </p:spTree>
    <p:extLst>
      <p:ext uri="{BB962C8B-B14F-4D97-AF65-F5344CB8AC3E}">
        <p14:creationId xmlns:p14="http://schemas.microsoft.com/office/powerpoint/2010/main" val="1462441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9A8A7-0F3B-4B38-8378-681C278E5B6A}"/>
              </a:ext>
            </a:extLst>
          </p:cNvPr>
          <p:cNvSpPr>
            <a:spLocks noGrp="1"/>
          </p:cNvSpPr>
          <p:nvPr>
            <p:ph type="dt" sz="half" idx="10"/>
          </p:nvPr>
        </p:nvSpPr>
        <p:spPr/>
        <p:txBody>
          <a:bodyPr/>
          <a:lstStyle/>
          <a:p>
            <a:fld id="{5D1E7BFE-07EF-4332-A889-AA2D00C215C3}" type="datetimeFigureOut">
              <a:rPr lang="en-US" smtClean="0"/>
              <a:t>3/8/2021</a:t>
            </a:fld>
            <a:endParaRPr lang="en-US"/>
          </a:p>
        </p:txBody>
      </p:sp>
      <p:sp>
        <p:nvSpPr>
          <p:cNvPr id="3" name="Footer Placeholder 2">
            <a:extLst>
              <a:ext uri="{FF2B5EF4-FFF2-40B4-BE49-F238E27FC236}">
                <a16:creationId xmlns:a16="http://schemas.microsoft.com/office/drawing/2014/main" id="{AD9190AD-0256-44AF-938F-BD42E6F3E7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6BDE62-6A49-47A2-AE3E-8F797E4EA903}"/>
              </a:ext>
            </a:extLst>
          </p:cNvPr>
          <p:cNvSpPr>
            <a:spLocks noGrp="1"/>
          </p:cNvSpPr>
          <p:nvPr>
            <p:ph type="sldNum" sz="quarter" idx="12"/>
          </p:nvPr>
        </p:nvSpPr>
        <p:spPr/>
        <p:txBody>
          <a:bodyPr/>
          <a:lstStyle/>
          <a:p>
            <a:fld id="{871F9BB3-DF5A-4B8D-872C-B79EC094FBA8}" type="slidenum">
              <a:rPr lang="en-US" smtClean="0"/>
              <a:t>‹#›</a:t>
            </a:fld>
            <a:endParaRPr lang="en-US"/>
          </a:p>
        </p:txBody>
      </p:sp>
    </p:spTree>
    <p:extLst>
      <p:ext uri="{BB962C8B-B14F-4D97-AF65-F5344CB8AC3E}">
        <p14:creationId xmlns:p14="http://schemas.microsoft.com/office/powerpoint/2010/main" val="2143956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76D77-3A02-478A-A124-6F7478BEB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907D67-75C6-41B0-B2AF-30984CAAC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C17C9F-881B-444C-B972-ECF4380FC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921E42-D7AF-45E9-90F4-2E5C93BBDD9F}"/>
              </a:ext>
            </a:extLst>
          </p:cNvPr>
          <p:cNvSpPr>
            <a:spLocks noGrp="1"/>
          </p:cNvSpPr>
          <p:nvPr>
            <p:ph type="dt" sz="half" idx="10"/>
          </p:nvPr>
        </p:nvSpPr>
        <p:spPr/>
        <p:txBody>
          <a:bodyPr/>
          <a:lstStyle/>
          <a:p>
            <a:fld id="{5D1E7BFE-07EF-4332-A889-AA2D00C215C3}" type="datetimeFigureOut">
              <a:rPr lang="en-US" smtClean="0"/>
              <a:t>3/8/2021</a:t>
            </a:fld>
            <a:endParaRPr lang="en-US"/>
          </a:p>
        </p:txBody>
      </p:sp>
      <p:sp>
        <p:nvSpPr>
          <p:cNvPr id="6" name="Footer Placeholder 5">
            <a:extLst>
              <a:ext uri="{FF2B5EF4-FFF2-40B4-BE49-F238E27FC236}">
                <a16:creationId xmlns:a16="http://schemas.microsoft.com/office/drawing/2014/main" id="{916E6B64-7EA0-482F-9AF9-51FA4C5BA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01144-6D6C-47BF-8184-02077F10A8AD}"/>
              </a:ext>
            </a:extLst>
          </p:cNvPr>
          <p:cNvSpPr>
            <a:spLocks noGrp="1"/>
          </p:cNvSpPr>
          <p:nvPr>
            <p:ph type="sldNum" sz="quarter" idx="12"/>
          </p:nvPr>
        </p:nvSpPr>
        <p:spPr/>
        <p:txBody>
          <a:bodyPr/>
          <a:lstStyle/>
          <a:p>
            <a:fld id="{871F9BB3-DF5A-4B8D-872C-B79EC094FBA8}" type="slidenum">
              <a:rPr lang="en-US" smtClean="0"/>
              <a:t>‹#›</a:t>
            </a:fld>
            <a:endParaRPr lang="en-US"/>
          </a:p>
        </p:txBody>
      </p:sp>
    </p:spTree>
    <p:extLst>
      <p:ext uri="{BB962C8B-B14F-4D97-AF65-F5344CB8AC3E}">
        <p14:creationId xmlns:p14="http://schemas.microsoft.com/office/powerpoint/2010/main" val="28454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25607-01D9-46A3-8E55-DA2E5939CE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3E172D-DC42-41D5-9658-BE97ED1ADE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A972FF-0DB9-4BAA-B418-FCD155619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251D13-D50D-47C8-8468-835F62CFBCD2}"/>
              </a:ext>
            </a:extLst>
          </p:cNvPr>
          <p:cNvSpPr>
            <a:spLocks noGrp="1"/>
          </p:cNvSpPr>
          <p:nvPr>
            <p:ph type="dt" sz="half" idx="10"/>
          </p:nvPr>
        </p:nvSpPr>
        <p:spPr/>
        <p:txBody>
          <a:bodyPr/>
          <a:lstStyle/>
          <a:p>
            <a:fld id="{5D1E7BFE-07EF-4332-A889-AA2D00C215C3}" type="datetimeFigureOut">
              <a:rPr lang="en-US" smtClean="0"/>
              <a:t>3/8/2021</a:t>
            </a:fld>
            <a:endParaRPr lang="en-US"/>
          </a:p>
        </p:txBody>
      </p:sp>
      <p:sp>
        <p:nvSpPr>
          <p:cNvPr id="6" name="Footer Placeholder 5">
            <a:extLst>
              <a:ext uri="{FF2B5EF4-FFF2-40B4-BE49-F238E27FC236}">
                <a16:creationId xmlns:a16="http://schemas.microsoft.com/office/drawing/2014/main" id="{478FE0ED-03C2-4C9D-B35D-700E60A8AE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A96765-B1BB-48FB-935C-DF6EC158BC26}"/>
              </a:ext>
            </a:extLst>
          </p:cNvPr>
          <p:cNvSpPr>
            <a:spLocks noGrp="1"/>
          </p:cNvSpPr>
          <p:nvPr>
            <p:ph type="sldNum" sz="quarter" idx="12"/>
          </p:nvPr>
        </p:nvSpPr>
        <p:spPr/>
        <p:txBody>
          <a:bodyPr/>
          <a:lstStyle/>
          <a:p>
            <a:fld id="{871F9BB3-DF5A-4B8D-872C-B79EC094FBA8}" type="slidenum">
              <a:rPr lang="en-US" smtClean="0"/>
              <a:t>‹#›</a:t>
            </a:fld>
            <a:endParaRPr lang="en-US"/>
          </a:p>
        </p:txBody>
      </p:sp>
    </p:spTree>
    <p:extLst>
      <p:ext uri="{BB962C8B-B14F-4D97-AF65-F5344CB8AC3E}">
        <p14:creationId xmlns:p14="http://schemas.microsoft.com/office/powerpoint/2010/main" val="207955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576B2-129E-43DF-86D6-7C4D0442E2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26AA3D-F385-439C-BA0C-7CB9E2CA3D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23CBA-BBD1-4F8B-AB63-098E572B9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E7BFE-07EF-4332-A889-AA2D00C215C3}" type="datetimeFigureOut">
              <a:rPr lang="en-US" smtClean="0"/>
              <a:t>3/8/2021</a:t>
            </a:fld>
            <a:endParaRPr lang="en-US"/>
          </a:p>
        </p:txBody>
      </p:sp>
      <p:sp>
        <p:nvSpPr>
          <p:cNvPr id="5" name="Footer Placeholder 4">
            <a:extLst>
              <a:ext uri="{FF2B5EF4-FFF2-40B4-BE49-F238E27FC236}">
                <a16:creationId xmlns:a16="http://schemas.microsoft.com/office/drawing/2014/main" id="{D25AC2B3-1D3F-4E7A-9FEF-EF9072290E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378B02-9CAB-42F5-9362-E75A2E796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1F9BB3-DF5A-4B8D-872C-B79EC094FBA8}" type="slidenum">
              <a:rPr lang="en-US" smtClean="0"/>
              <a:t>‹#›</a:t>
            </a:fld>
            <a:endParaRPr lang="en-US"/>
          </a:p>
        </p:txBody>
      </p:sp>
    </p:spTree>
    <p:extLst>
      <p:ext uri="{BB962C8B-B14F-4D97-AF65-F5344CB8AC3E}">
        <p14:creationId xmlns:p14="http://schemas.microsoft.com/office/powerpoint/2010/main" val="3142112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326924" y="6360653"/>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32647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onlinelearning/application" TargetMode="External"/><Relationship Id="rId2" Type="http://schemas.openxmlformats.org/officeDocument/2006/relationships/hyperlink" Target="https://www.cde.state.co.us/cdefinance/auditunit_pupilcount" TargetMode="External"/><Relationship Id="rId1" Type="http://schemas.openxmlformats.org/officeDocument/2006/relationships/slideLayout" Target="../slideLayouts/slideLayout2.xml"/><Relationship Id="rId5" Type="http://schemas.openxmlformats.org/officeDocument/2006/relationships/hyperlink" Target="https://www.cde.state.co.us/cde_english/covid19andclde" TargetMode="External"/><Relationship Id="rId4" Type="http://schemas.openxmlformats.org/officeDocument/2006/relationships/hyperlink" Target="https://www.cde.state.co.us/cdesped/covid19-studentlearnin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5BF4DF2C-F028-4921-9C23-41303F650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287938C-7424-487B-99CE-9A5611B2E06F}"/>
              </a:ext>
            </a:extLst>
          </p:cNvPr>
          <p:cNvSpPr>
            <a:spLocks noGrp="1"/>
          </p:cNvSpPr>
          <p:nvPr>
            <p:ph type="ctrTitle"/>
          </p:nvPr>
        </p:nvSpPr>
        <p:spPr>
          <a:xfrm>
            <a:off x="5731217" y="2406136"/>
            <a:ext cx="5163428" cy="3626217"/>
          </a:xfrm>
        </p:spPr>
        <p:txBody>
          <a:bodyPr anchor="t">
            <a:normAutofit/>
          </a:bodyPr>
          <a:lstStyle/>
          <a:p>
            <a:r>
              <a:rPr lang="en-US" sz="5000" dirty="0">
                <a:solidFill>
                  <a:srgbClr val="FFFFFF"/>
                </a:solidFill>
              </a:rPr>
              <a:t>Key Planning Considerations for Online Options</a:t>
            </a:r>
          </a:p>
        </p:txBody>
      </p:sp>
      <p:sp>
        <p:nvSpPr>
          <p:cNvPr id="3" name="Subtitle 2">
            <a:extLst>
              <a:ext uri="{FF2B5EF4-FFF2-40B4-BE49-F238E27FC236}">
                <a16:creationId xmlns:a16="http://schemas.microsoft.com/office/drawing/2014/main" id="{6EDF1519-6D8C-4D7E-B15B-B9504B3A41D8}"/>
              </a:ext>
            </a:extLst>
          </p:cNvPr>
          <p:cNvSpPr>
            <a:spLocks noGrp="1"/>
          </p:cNvSpPr>
          <p:nvPr>
            <p:ph type="subTitle" idx="1"/>
          </p:nvPr>
        </p:nvSpPr>
        <p:spPr>
          <a:xfrm>
            <a:off x="5748291" y="5040229"/>
            <a:ext cx="4412417" cy="1031537"/>
          </a:xfrm>
        </p:spPr>
        <p:txBody>
          <a:bodyPr>
            <a:normAutofit/>
          </a:bodyPr>
          <a:lstStyle/>
          <a:p>
            <a:pPr algn="r"/>
            <a:r>
              <a:rPr lang="en-US" sz="1800" dirty="0">
                <a:solidFill>
                  <a:srgbClr val="FFFFFF"/>
                </a:solidFill>
              </a:rPr>
              <a:t>Online and Blended Learning Office Hours </a:t>
            </a:r>
          </a:p>
          <a:p>
            <a:r>
              <a:rPr lang="en-US" sz="1800" dirty="0">
                <a:solidFill>
                  <a:srgbClr val="FFFFFF"/>
                </a:solidFill>
              </a:rPr>
              <a:t>March 4, 2021</a:t>
            </a:r>
          </a:p>
        </p:txBody>
      </p:sp>
      <p:cxnSp>
        <p:nvCxnSpPr>
          <p:cNvPr id="54" name="Straight Connector 5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7B15026-811E-43B7-9F9C-0C5A4F7039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75" y="3429000"/>
            <a:ext cx="4737670" cy="793558"/>
          </a:xfrm>
          <a:prstGeom prst="rect">
            <a:avLst/>
          </a:prstGeom>
        </p:spPr>
      </p:pic>
      <p:grpSp>
        <p:nvGrpSpPr>
          <p:cNvPr id="56" name="Group 55">
            <a:extLst>
              <a:ext uri="{FF2B5EF4-FFF2-40B4-BE49-F238E27FC236}">
                <a16:creationId xmlns:a16="http://schemas.microsoft.com/office/drawing/2014/main" id="{892B7B61-D701-474B-AE8F-EA238B550A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12034" y="1267063"/>
            <a:ext cx="368480" cy="519967"/>
            <a:chOff x="11512034" y="1267063"/>
            <a:chExt cx="368480" cy="519967"/>
          </a:xfrm>
          <a:solidFill>
            <a:srgbClr val="FFFFFF"/>
          </a:solidFill>
        </p:grpSpPr>
        <p:sp>
          <p:nvSpPr>
            <p:cNvPr id="4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grpFill/>
            <a:ln w="603" cap="flat">
              <a:noFill/>
              <a:prstDash val="solid"/>
              <a:miter/>
            </a:ln>
          </p:spPr>
          <p:txBody>
            <a:bodyPr rtlCol="0" anchor="ctr"/>
            <a:lstStyle/>
            <a:p>
              <a:endParaRPr lang="en-US">
                <a:solidFill>
                  <a:srgbClr val="FFFFFF"/>
                </a:solidFill>
              </a:endParaRPr>
            </a:p>
          </p:txBody>
        </p:sp>
        <p:sp>
          <p:nvSpPr>
            <p:cNvPr id="48"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spTree>
    <p:extLst>
      <p:ext uri="{BB962C8B-B14F-4D97-AF65-F5344CB8AC3E}">
        <p14:creationId xmlns:p14="http://schemas.microsoft.com/office/powerpoint/2010/main" val="2660789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D66200-7E7B-45CD-9288-927D57CFE747}"/>
              </a:ext>
            </a:extLst>
          </p:cNvPr>
          <p:cNvSpPr>
            <a:spLocks noGrp="1"/>
          </p:cNvSpPr>
          <p:nvPr>
            <p:ph type="title"/>
          </p:nvPr>
        </p:nvSpPr>
        <p:spPr>
          <a:xfrm>
            <a:off x="326925" y="235464"/>
            <a:ext cx="8109153" cy="756418"/>
          </a:xfrm>
        </p:spPr>
        <p:txBody>
          <a:bodyPr/>
          <a:lstStyle/>
          <a:p>
            <a:pPr marL="76200" marR="0" lvl="0" algn="l" defTabSz="914400" rtl="0" eaLnBrk="1" fontAlgn="auto" latinLnBrk="0" hangingPunct="1">
              <a:lnSpc>
                <a:spcPct val="90000"/>
              </a:lnSpc>
              <a:spcBef>
                <a:spcPts val="1000"/>
              </a:spcBef>
              <a:spcAft>
                <a:spcPts val="0"/>
              </a:spcAft>
              <a:buClr>
                <a:srgbClr val="000000"/>
              </a:buClr>
              <a:buSzPts val="2400"/>
              <a:tabLst/>
              <a:defRPr/>
            </a:pPr>
            <a:r>
              <a:rPr lang="en-US" sz="3600" dirty="0">
                <a:solidFill>
                  <a:schemeClr val="bg1"/>
                </a:solidFill>
                <a:latin typeface="Calibri" panose="020F0502020204030204" pitchFamily="34" charset="0"/>
                <a:ea typeface="Times New Roman" panose="02020603050405020304" pitchFamily="18" charset="0"/>
                <a:cs typeface="Calibri"/>
                <a:sym typeface="Calibri"/>
              </a:rPr>
              <a:t>Attendance and Engagement</a:t>
            </a:r>
            <a:endParaRPr kumimoji="0" lang="en-US" sz="3600" b="0" i="0" u="none" strike="noStrike" kern="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a:sym typeface="Calibri"/>
            </a:endParaRPr>
          </a:p>
        </p:txBody>
      </p:sp>
      <p:sp>
        <p:nvSpPr>
          <p:cNvPr id="7" name="Text Placeholder 6">
            <a:extLst>
              <a:ext uri="{FF2B5EF4-FFF2-40B4-BE49-F238E27FC236}">
                <a16:creationId xmlns:a16="http://schemas.microsoft.com/office/drawing/2014/main" id="{B524B848-9841-4BB0-BDBD-D9AE278E14FA}"/>
              </a:ext>
            </a:extLst>
          </p:cNvPr>
          <p:cNvSpPr>
            <a:spLocks noGrp="1"/>
          </p:cNvSpPr>
          <p:nvPr>
            <p:ph type="body" idx="1"/>
          </p:nvPr>
        </p:nvSpPr>
        <p:spPr>
          <a:xfrm>
            <a:off x="0" y="1200150"/>
            <a:ext cx="11982450" cy="4838700"/>
          </a:xfrm>
        </p:spPr>
        <p:txBody>
          <a:bodyPr/>
          <a:lstStyle/>
          <a:p>
            <a:r>
              <a:rPr lang="en-US" b="0" i="0" dirty="0">
                <a:solidFill>
                  <a:srgbClr val="333333"/>
                </a:solidFill>
                <a:effectLst/>
                <a:latin typeface="Calibri" panose="020F0502020204030204" pitchFamily="34" charset="0"/>
                <a:cs typeface="Calibri" panose="020F0502020204030204" pitchFamily="34" charset="0"/>
              </a:rPr>
              <a:t>It is crucial to establish expectations around attendance and planning for the continued engagement of students. </a:t>
            </a:r>
          </a:p>
          <a:p>
            <a:r>
              <a:rPr lang="en-US" dirty="0">
                <a:solidFill>
                  <a:srgbClr val="333333"/>
                </a:solidFill>
                <a:latin typeface="Calibri" panose="020F0502020204030204" pitchFamily="34" charset="0"/>
                <a:cs typeface="Calibri" panose="020F0502020204030204" pitchFamily="34" charset="0"/>
              </a:rPr>
              <a:t>Key Questions to Consider: </a:t>
            </a:r>
          </a:p>
          <a:p>
            <a:pPr lvl="1"/>
            <a:r>
              <a:rPr lang="en-US" sz="2400" i="0" dirty="0">
                <a:solidFill>
                  <a:srgbClr val="333333"/>
                </a:solidFill>
                <a:effectLst/>
                <a:latin typeface="Calibri" panose="020F0502020204030204" pitchFamily="34" charset="0"/>
                <a:cs typeface="Calibri" panose="020F0502020204030204" pitchFamily="34" charset="0"/>
              </a:rPr>
              <a:t>Does the  instructional and support staff have contact time and plans for communicating student expectations and building rituals and routines to support? </a:t>
            </a:r>
          </a:p>
          <a:p>
            <a:pPr lvl="1"/>
            <a:r>
              <a:rPr lang="en-US" sz="2400" dirty="0">
                <a:solidFill>
                  <a:srgbClr val="333333"/>
                </a:solidFill>
                <a:latin typeface="Calibri" panose="020F0502020204030204" pitchFamily="34" charset="0"/>
                <a:cs typeface="Calibri" panose="020F0502020204030204" pitchFamily="34" charset="0"/>
              </a:rPr>
              <a:t>What is the daily expectation for attendance? </a:t>
            </a:r>
          </a:p>
          <a:p>
            <a:pPr lvl="1"/>
            <a:r>
              <a:rPr lang="en-US" sz="2400" dirty="0">
                <a:solidFill>
                  <a:srgbClr val="333333"/>
                </a:solidFill>
                <a:latin typeface="Calibri" panose="020F0502020204030204" pitchFamily="34" charset="0"/>
                <a:cs typeface="Calibri" panose="020F0502020204030204" pitchFamily="34" charset="0"/>
              </a:rPr>
              <a:t>What are the policies for tracking student attendance? </a:t>
            </a:r>
          </a:p>
          <a:p>
            <a:pPr lvl="1"/>
            <a:r>
              <a:rPr lang="en-US" sz="2400" dirty="0">
                <a:solidFill>
                  <a:srgbClr val="333333"/>
                </a:solidFill>
                <a:latin typeface="Calibri" panose="020F0502020204030204" pitchFamily="34" charset="0"/>
                <a:cs typeface="Calibri" panose="020F0502020204030204" pitchFamily="34" charset="0"/>
              </a:rPr>
              <a:t>How non-attendance will be reported to the student and family? </a:t>
            </a:r>
          </a:p>
          <a:p>
            <a:pPr lvl="1"/>
            <a:r>
              <a:rPr lang="en-US" sz="2400" dirty="0">
                <a:solidFill>
                  <a:srgbClr val="333333"/>
                </a:solidFill>
                <a:latin typeface="Calibri" panose="020F0502020204030204" pitchFamily="34" charset="0"/>
                <a:cs typeface="Calibri" panose="020F0502020204030204" pitchFamily="34" charset="0"/>
              </a:rPr>
              <a:t>Are there valid standards that can be used to provide consistent feedback on non-academic success indicators?</a:t>
            </a:r>
          </a:p>
          <a:p>
            <a:pPr lvl="1"/>
            <a:r>
              <a:rPr lang="en-US" sz="2400" dirty="0">
                <a:solidFill>
                  <a:srgbClr val="333333"/>
                </a:solidFill>
                <a:latin typeface="Calibri" panose="020F0502020204030204" pitchFamily="34" charset="0"/>
                <a:cs typeface="Calibri" panose="020F0502020204030204" pitchFamily="34" charset="0"/>
              </a:rPr>
              <a:t>What is the plan for students that are not active or participating? </a:t>
            </a:r>
          </a:p>
          <a:p>
            <a:pPr marL="76200" indent="0">
              <a:buNone/>
            </a:pPr>
            <a:endParaRPr lang="en-US" b="0" i="0" dirty="0">
              <a:solidFill>
                <a:srgbClr val="333333"/>
              </a:solidFill>
              <a:effectLst/>
              <a:latin typeface="Calibri" panose="020F0502020204030204" pitchFamily="34" charset="0"/>
              <a:cs typeface="Calibri" panose="020F0502020204030204" pitchFamily="34" charset="0"/>
            </a:endParaRPr>
          </a:p>
          <a:p>
            <a:endParaRPr lang="en-US" sz="1600" dirty="0">
              <a:solidFill>
                <a:srgbClr val="333333"/>
              </a:solidFill>
              <a:latin typeface="Calibri" panose="020F0502020204030204" pitchFamily="34" charset="0"/>
              <a:cs typeface="Calibri" panose="020F0502020204030204" pitchFamily="34" charset="0"/>
            </a:endParaRPr>
          </a:p>
          <a:p>
            <a:pPr lvl="1"/>
            <a:endParaRPr lang="en-US" sz="1600" i="0" dirty="0">
              <a:solidFill>
                <a:srgbClr val="333333"/>
              </a:solidFill>
              <a:effectLst/>
              <a:latin typeface="Calibri" panose="020F0502020204030204" pitchFamily="34" charset="0"/>
              <a:cs typeface="Calibri" panose="020F0502020204030204" pitchFamily="34" charset="0"/>
            </a:endParaRPr>
          </a:p>
          <a:p>
            <a:pPr marL="0" marR="0" indent="0">
              <a:spcBef>
                <a:spcPts val="0"/>
              </a:spcBef>
              <a:spcAft>
                <a:spcPts val="0"/>
              </a:spcAft>
              <a:buNone/>
            </a:pPr>
            <a:endParaRPr lang="en-US" sz="1600" dirty="0">
              <a:effectLst/>
              <a:latin typeface="Times New Roman" panose="02020603050405020304" pitchFamily="18" charset="0"/>
              <a:ea typeface="Times New Roman" panose="02020603050405020304" pitchFamily="18" charset="0"/>
            </a:endParaRPr>
          </a:p>
          <a:p>
            <a:pPr lvl="1" fontAlgn="base">
              <a:spcBef>
                <a:spcPts val="0"/>
              </a:spcBef>
              <a:buFont typeface="Arial" panose="020B0604020202020204" pitchFamily="34" charset="0"/>
              <a:buChar char="•"/>
            </a:pPr>
            <a:endParaRPr lang="en-US" sz="1400" b="0" i="0" u="none" strike="noStrike" dirty="0">
              <a:solidFill>
                <a:srgbClr val="000000"/>
              </a:solidFill>
              <a:effectLst/>
              <a:latin typeface="Calibri" panose="020F0502020204030204" pitchFamily="34" charset="0"/>
            </a:endParaRPr>
          </a:p>
        </p:txBody>
      </p:sp>
      <p:sp>
        <p:nvSpPr>
          <p:cNvPr id="5" name="Slide Number Placeholder 4">
            <a:extLst>
              <a:ext uri="{FF2B5EF4-FFF2-40B4-BE49-F238E27FC236}">
                <a16:creationId xmlns:a16="http://schemas.microsoft.com/office/drawing/2014/main" id="{590CE846-F676-4795-B888-2511607722C4}"/>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7F7F7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7F7F7F"/>
              </a:solidFill>
              <a:effectLst/>
              <a:uLnTx/>
              <a:uFillTx/>
              <a:latin typeface="Calibri"/>
              <a:cs typeface="Calibri"/>
              <a:sym typeface="Calibri"/>
            </a:endParaRPr>
          </a:p>
        </p:txBody>
      </p:sp>
    </p:spTree>
    <p:extLst>
      <p:ext uri="{BB962C8B-B14F-4D97-AF65-F5344CB8AC3E}">
        <p14:creationId xmlns:p14="http://schemas.microsoft.com/office/powerpoint/2010/main" val="3204241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Rectangle 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605E74-C628-4716-8EA9-28184507E4E4}"/>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Resources</a:t>
            </a:r>
          </a:p>
        </p:txBody>
      </p:sp>
      <p:sp>
        <p:nvSpPr>
          <p:cNvPr id="3" name="Content Placeholder 2">
            <a:extLst>
              <a:ext uri="{FF2B5EF4-FFF2-40B4-BE49-F238E27FC236}">
                <a16:creationId xmlns:a16="http://schemas.microsoft.com/office/drawing/2014/main" id="{F07C5688-1496-4138-8C7D-CE2530D00450}"/>
              </a:ext>
            </a:extLst>
          </p:cNvPr>
          <p:cNvSpPr>
            <a:spLocks noGrp="1"/>
          </p:cNvSpPr>
          <p:nvPr>
            <p:ph idx="1"/>
          </p:nvPr>
        </p:nvSpPr>
        <p:spPr>
          <a:xfrm>
            <a:off x="4284079" y="274862"/>
            <a:ext cx="7320317" cy="7794482"/>
          </a:xfrm>
        </p:spPr>
        <p:txBody>
          <a:bodyPr anchor="ctr">
            <a:normAutofit/>
          </a:bodyPr>
          <a:lstStyle/>
          <a:p>
            <a:r>
              <a:rPr lang="en-US" sz="2000" dirty="0"/>
              <a:t>Student Pupil Count Website:   </a:t>
            </a:r>
            <a:r>
              <a:rPr lang="en-US" sz="2000" u="sng" dirty="0">
                <a:solidFill>
                  <a:schemeClr val="hlink"/>
                </a:solidFill>
                <a:hlinkClick r:id="rId2"/>
              </a:rPr>
              <a:t>https://www.cde.state.co.us/cdefinance/auditunit_pupilcount</a:t>
            </a:r>
            <a:r>
              <a:rPr lang="en-US" sz="2000" dirty="0"/>
              <a:t> </a:t>
            </a:r>
          </a:p>
          <a:p>
            <a:r>
              <a:rPr lang="en-US" sz="2000" dirty="0"/>
              <a:t>Application Webpage: </a:t>
            </a:r>
            <a:r>
              <a:rPr lang="en-US" sz="2000" u="sng" dirty="0">
                <a:solidFill>
                  <a:schemeClr val="hlink"/>
                </a:solidFill>
                <a:hlinkClick r:id="rId3"/>
              </a:rPr>
              <a:t>https://www.cde.state.co.us/onlinelearning/application</a:t>
            </a:r>
            <a:endParaRPr lang="en-US" sz="2000" u="sng" dirty="0">
              <a:solidFill>
                <a:schemeClr val="hlink"/>
              </a:solidFill>
            </a:endParaRPr>
          </a:p>
          <a:p>
            <a:r>
              <a:rPr lang="en-US" sz="2000" dirty="0"/>
              <a:t>Learning Supports for Students with Disabilities: </a:t>
            </a:r>
            <a:r>
              <a:rPr lang="en-US" sz="2000" dirty="0">
                <a:hlinkClick r:id="rId4"/>
              </a:rPr>
              <a:t>https://www.cde.state.co.us/cdesped/covid19-studentlearning</a:t>
            </a:r>
            <a:endParaRPr lang="en-US" sz="2000" dirty="0"/>
          </a:p>
          <a:p>
            <a:r>
              <a:rPr lang="en-US" sz="2000" dirty="0"/>
              <a:t>English Language Learner Resources: </a:t>
            </a:r>
            <a:r>
              <a:rPr lang="en-US" sz="2000" dirty="0">
                <a:hlinkClick r:id="rId5"/>
              </a:rPr>
              <a:t>https://www.cde.state.co.us/cde_english/covid19andclde</a:t>
            </a:r>
            <a:endParaRPr lang="en-US" sz="2000" dirty="0"/>
          </a:p>
          <a:p>
            <a:endParaRPr lang="en-US" sz="2000" u="sng" dirty="0">
              <a:solidFill>
                <a:schemeClr val="hlink"/>
              </a:solidFill>
            </a:endParaRPr>
          </a:p>
          <a:p>
            <a:endParaRPr lang="en-US" sz="2000" dirty="0"/>
          </a:p>
          <a:p>
            <a:pPr marL="0" indent="0">
              <a:buNone/>
            </a:pPr>
            <a:endParaRPr lang="en-US" sz="2000" dirty="0"/>
          </a:p>
          <a:p>
            <a:endParaRPr lang="en-US" sz="2000" dirty="0"/>
          </a:p>
          <a:p>
            <a:pPr marL="0" indent="0">
              <a:buNone/>
            </a:pPr>
            <a:r>
              <a:rPr lang="en-US" sz="2000" dirty="0"/>
              <a:t> </a:t>
            </a:r>
          </a:p>
          <a:p>
            <a:endParaRPr lang="en-US" sz="2000" dirty="0"/>
          </a:p>
        </p:txBody>
      </p:sp>
    </p:spTree>
    <p:extLst>
      <p:ext uri="{BB962C8B-B14F-4D97-AF65-F5344CB8AC3E}">
        <p14:creationId xmlns:p14="http://schemas.microsoft.com/office/powerpoint/2010/main" val="1328672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1D444C9-9FA6-485E-8F7A-5B65A28FC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9EB7D34-48EF-4CD0-AD57-0848E3290F46}"/>
              </a:ext>
            </a:extLst>
          </p:cNvPr>
          <p:cNvSpPr>
            <a:spLocks noGrp="1"/>
          </p:cNvSpPr>
          <p:nvPr>
            <p:ph type="ctrTitle"/>
          </p:nvPr>
        </p:nvSpPr>
        <p:spPr>
          <a:xfrm>
            <a:off x="793159" y="1377146"/>
            <a:ext cx="4076460" cy="3626217"/>
          </a:xfrm>
        </p:spPr>
        <p:txBody>
          <a:bodyPr anchor="b">
            <a:normAutofit/>
          </a:bodyPr>
          <a:lstStyle/>
          <a:p>
            <a:pPr algn="r"/>
            <a:r>
              <a:rPr lang="en-US" sz="7400" dirty="0">
                <a:solidFill>
                  <a:srgbClr val="FFFFFF"/>
                </a:solidFill>
              </a:rPr>
              <a:t>Q&amp;A</a:t>
            </a:r>
          </a:p>
        </p:txBody>
      </p:sp>
      <p:sp>
        <p:nvSpPr>
          <p:cNvPr id="3" name="Subtitle 2">
            <a:extLst>
              <a:ext uri="{FF2B5EF4-FFF2-40B4-BE49-F238E27FC236}">
                <a16:creationId xmlns:a16="http://schemas.microsoft.com/office/drawing/2014/main" id="{1F60A3D1-9519-41DD-981B-5D51B47AEDC9}"/>
              </a:ext>
            </a:extLst>
          </p:cNvPr>
          <p:cNvSpPr>
            <a:spLocks noGrp="1"/>
          </p:cNvSpPr>
          <p:nvPr>
            <p:ph type="subTitle" idx="1"/>
          </p:nvPr>
        </p:nvSpPr>
        <p:spPr>
          <a:xfrm>
            <a:off x="793159" y="5170453"/>
            <a:ext cx="4076458" cy="990197"/>
          </a:xfrm>
        </p:spPr>
        <p:txBody>
          <a:bodyPr>
            <a:normAutofit/>
          </a:bodyPr>
          <a:lstStyle/>
          <a:p>
            <a:pPr algn="r"/>
            <a:r>
              <a:rPr lang="en-US" dirty="0">
                <a:solidFill>
                  <a:srgbClr val="FFFFFF"/>
                </a:solidFill>
              </a:rPr>
              <a:t>Thank you for joining us today!</a:t>
            </a:r>
          </a:p>
        </p:txBody>
      </p:sp>
      <p:pic>
        <p:nvPicPr>
          <p:cNvPr id="5" name="Picture 4" descr="Many question marks on black background">
            <a:extLst>
              <a:ext uri="{FF2B5EF4-FFF2-40B4-BE49-F238E27FC236}">
                <a16:creationId xmlns:a16="http://schemas.microsoft.com/office/drawing/2014/main" id="{8A0C280B-428C-447C-8CA6-77FA82358370}"/>
              </a:ext>
            </a:extLst>
          </p:cNvPr>
          <p:cNvPicPr>
            <a:picLocks noChangeAspect="1"/>
          </p:cNvPicPr>
          <p:nvPr/>
        </p:nvPicPr>
        <p:blipFill rotWithShape="1">
          <a:blip r:embed="rId2">
            <a:duotone>
              <a:schemeClr val="accent2">
                <a:shade val="45000"/>
                <a:satMod val="135000"/>
              </a:schemeClr>
              <a:prstClr val="white"/>
            </a:duotone>
            <a:alphaModFix amt="51000"/>
          </a:blip>
          <a:srcRect l="38384" r="1711" b="2"/>
          <a:stretch/>
        </p:blipFill>
        <p:spPr>
          <a:xfrm>
            <a:off x="5457027" y="10"/>
            <a:ext cx="6734973" cy="6857990"/>
          </a:xfrm>
          <a:prstGeom prst="rect">
            <a:avLst/>
          </a:prstGeom>
        </p:spPr>
      </p:pic>
      <p:grpSp>
        <p:nvGrpSpPr>
          <p:cNvPr id="28" name="Group 27">
            <a:extLst>
              <a:ext uri="{FF2B5EF4-FFF2-40B4-BE49-F238E27FC236}">
                <a16:creationId xmlns:a16="http://schemas.microsoft.com/office/drawing/2014/main" id="{F542BB3E-999E-485A-8D89-20CA76FCB9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57736" y="815001"/>
            <a:ext cx="449918" cy="320434"/>
            <a:chOff x="10957736" y="815001"/>
            <a:chExt cx="449918" cy="320434"/>
          </a:xfrm>
          <a:solidFill>
            <a:srgbClr val="FFFFFF"/>
          </a:solidFill>
        </p:grpSpPr>
        <p:sp>
          <p:nvSpPr>
            <p:cNvPr id="29"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6" y="815001"/>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30"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6" y="104429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grpSp>
      <p:cxnSp>
        <p:nvCxnSpPr>
          <p:cNvPr id="32" name="Straight Connector 3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12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3F1AAA-8A7B-4E63-B324-50839FF8B3AA}"/>
              </a:ext>
              <a:ext uri="{C183D7F6-B498-43B3-948B-1728B52AA6E4}">
                <adec:decorative xmlns:adec="http://schemas.microsoft.com/office/drawing/2017/decorative" val="0"/>
              </a:ext>
            </a:extLst>
          </p:cNvPr>
          <p:cNvSpPr>
            <a:spLocks noGrp="1"/>
          </p:cNvSpPr>
          <p:nvPr>
            <p:ph type="body" idx="1"/>
          </p:nvPr>
        </p:nvSpPr>
        <p:spPr/>
        <p:txBody>
          <a:bodyPr/>
          <a:lstStyle/>
          <a:p>
            <a:pPr marL="76200" indent="0">
              <a:buNone/>
            </a:pPr>
            <a:r>
              <a:rPr lang="en-US" dirty="0"/>
              <a:t>Agenda </a:t>
            </a:r>
          </a:p>
          <a:p>
            <a:r>
              <a:rPr lang="en-US" dirty="0"/>
              <a:t>Online Options Summary </a:t>
            </a:r>
          </a:p>
          <a:p>
            <a:pPr lvl="1"/>
            <a:r>
              <a:rPr lang="en-US" dirty="0"/>
              <a:t>Single District Online Program </a:t>
            </a:r>
          </a:p>
          <a:p>
            <a:pPr lvl="1"/>
            <a:r>
              <a:rPr lang="en-US" dirty="0"/>
              <a:t>Single District Online School </a:t>
            </a:r>
          </a:p>
          <a:p>
            <a:pPr lvl="1"/>
            <a:r>
              <a:rPr lang="en-US" dirty="0"/>
              <a:t>Multi-district Online School</a:t>
            </a:r>
          </a:p>
          <a:p>
            <a:r>
              <a:rPr lang="en-US" dirty="0"/>
              <a:t>Key Considerations </a:t>
            </a:r>
          </a:p>
          <a:p>
            <a:pPr lvl="1"/>
            <a:r>
              <a:rPr lang="en-US" dirty="0"/>
              <a:t>Quality Standards </a:t>
            </a:r>
          </a:p>
          <a:p>
            <a:pPr lvl="1"/>
            <a:r>
              <a:rPr lang="en-US" dirty="0"/>
              <a:t>Mission and Vision </a:t>
            </a:r>
          </a:p>
          <a:p>
            <a:pPr lvl="1"/>
            <a:r>
              <a:rPr lang="en-US" dirty="0"/>
              <a:t>Instruction </a:t>
            </a:r>
          </a:p>
          <a:p>
            <a:pPr lvl="1"/>
            <a:r>
              <a:rPr lang="en-US" dirty="0"/>
              <a:t>Technology </a:t>
            </a:r>
          </a:p>
          <a:p>
            <a:pPr lvl="1"/>
            <a:r>
              <a:rPr lang="en-US" dirty="0"/>
              <a:t>Attendance and Engagement</a:t>
            </a:r>
          </a:p>
          <a:p>
            <a:pPr lvl="1"/>
            <a:endParaRPr lang="en-US" dirty="0"/>
          </a:p>
          <a:p>
            <a:pPr lvl="1"/>
            <a:endParaRPr lang="en-US" dirty="0"/>
          </a:p>
          <a:p>
            <a:pPr lvl="1"/>
            <a:endParaRPr lang="en-US" dirty="0"/>
          </a:p>
          <a:p>
            <a:endParaRPr lang="en-US" dirty="0"/>
          </a:p>
        </p:txBody>
      </p:sp>
      <p:sp>
        <p:nvSpPr>
          <p:cNvPr id="3" name="Text Placeholder 2">
            <a:extLst>
              <a:ext uri="{FF2B5EF4-FFF2-40B4-BE49-F238E27FC236}">
                <a16:creationId xmlns:a16="http://schemas.microsoft.com/office/drawing/2014/main" id="{589EC33B-CC01-4A1C-B4E2-656CABB40DAD}"/>
              </a:ext>
              <a:ext uri="{C183D7F6-B498-43B3-948B-1728B52AA6E4}">
                <adec:decorative xmlns:adec="http://schemas.microsoft.com/office/drawing/2017/decorative" val="0"/>
              </a:ext>
            </a:extLst>
          </p:cNvPr>
          <p:cNvSpPr>
            <a:spLocks noGrp="1"/>
          </p:cNvSpPr>
          <p:nvPr>
            <p:ph type="body" idx="2"/>
          </p:nvPr>
        </p:nvSpPr>
        <p:spPr/>
        <p:txBody>
          <a:bodyPr/>
          <a:lstStyle/>
          <a:p>
            <a:pPr marL="76200" indent="0">
              <a:buNone/>
            </a:pPr>
            <a:r>
              <a:rPr lang="en-US" dirty="0"/>
              <a:t>Objectives</a:t>
            </a:r>
          </a:p>
          <a:p>
            <a:r>
              <a:rPr lang="en-US" dirty="0"/>
              <a:t>Review the online options available. </a:t>
            </a:r>
          </a:p>
          <a:p>
            <a:r>
              <a:rPr lang="en-US" dirty="0"/>
              <a:t>Identify key considerations when planning an online school or program. </a:t>
            </a:r>
          </a:p>
          <a:p>
            <a:pPr marL="558800" lvl="1" indent="0">
              <a:buNone/>
            </a:pPr>
            <a:endParaRPr lang="en-US" dirty="0"/>
          </a:p>
        </p:txBody>
      </p:sp>
      <p:sp>
        <p:nvSpPr>
          <p:cNvPr id="4" name="Title 3">
            <a:extLst>
              <a:ext uri="{FF2B5EF4-FFF2-40B4-BE49-F238E27FC236}">
                <a16:creationId xmlns:a16="http://schemas.microsoft.com/office/drawing/2014/main" id="{E3773A83-3F98-4F42-955F-8DD001265461}"/>
              </a:ext>
              <a:ext uri="{C183D7F6-B498-43B3-948B-1728B52AA6E4}">
                <adec:decorative xmlns:adec="http://schemas.microsoft.com/office/drawing/2017/decorative" val="0"/>
              </a:ext>
            </a:extLst>
          </p:cNvPr>
          <p:cNvSpPr>
            <a:spLocks noGrp="1"/>
          </p:cNvSpPr>
          <p:nvPr>
            <p:ph type="title"/>
          </p:nvPr>
        </p:nvSpPr>
        <p:spPr/>
        <p:txBody>
          <a:bodyPr/>
          <a:lstStyle/>
          <a:p>
            <a:r>
              <a:rPr lang="en-US" dirty="0"/>
              <a:t>Agenda &amp; Objectives</a:t>
            </a:r>
          </a:p>
        </p:txBody>
      </p:sp>
      <p:sp>
        <p:nvSpPr>
          <p:cNvPr id="5" name="Slide Number Placeholder 4">
            <a:extLst>
              <a:ext uri="{FF2B5EF4-FFF2-40B4-BE49-F238E27FC236}">
                <a16:creationId xmlns:a16="http://schemas.microsoft.com/office/drawing/2014/main" id="{CF79417D-ACD8-4B2E-8EDC-D1DD77C269E4}"/>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US" smtClean="0"/>
              <a:pPr/>
              <a:t>2</a:t>
            </a:fld>
            <a:endParaRPr lang="en-US"/>
          </a:p>
        </p:txBody>
      </p:sp>
    </p:spTree>
    <p:extLst>
      <p:ext uri="{BB962C8B-B14F-4D97-AF65-F5344CB8AC3E}">
        <p14:creationId xmlns:p14="http://schemas.microsoft.com/office/powerpoint/2010/main" val="1526977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522283" y="279452"/>
            <a:ext cx="11076682" cy="756300"/>
          </a:xfrm>
          <a:prstGeom prst="rect">
            <a:avLst/>
          </a:prstGeom>
        </p:spPr>
        <p:txBody>
          <a:bodyPr spcFirstLastPara="1" wrap="square" lIns="0" tIns="0" rIns="0" bIns="0" anchor="t" anchorCtr="0">
            <a:noAutofit/>
          </a:bodyPr>
          <a:lstStyle/>
          <a:p>
            <a:r>
              <a:rPr lang="en-US" sz="3500" dirty="0">
                <a:latin typeface="Calibri"/>
                <a:ea typeface="Calibri"/>
                <a:cs typeface="Calibri"/>
                <a:sym typeface="Calibri"/>
              </a:rPr>
              <a:t>Online Options Summary</a:t>
            </a:r>
            <a:endParaRPr sz="3500" dirty="0">
              <a:latin typeface="Calibri"/>
              <a:ea typeface="Calibri"/>
              <a:cs typeface="Calibri"/>
              <a:sym typeface="Calibri"/>
            </a:endParaRPr>
          </a:p>
        </p:txBody>
      </p:sp>
      <p:sp>
        <p:nvSpPr>
          <p:cNvPr id="325" name="Google Shape;325;p46"/>
          <p:cNvSpPr txBox="1">
            <a:spLocks noGrp="1"/>
          </p:cNvSpPr>
          <p:nvPr>
            <p:ph type="sldNum" idx="12"/>
          </p:nvPr>
        </p:nvSpPr>
        <p:spPr>
          <a:xfrm>
            <a:off x="1747071" y="6427018"/>
            <a:ext cx="2057400" cy="365100"/>
          </a:xfrm>
          <a:prstGeom prst="rect">
            <a:avLst/>
          </a:prstGeom>
        </p:spPr>
        <p:txBody>
          <a:bodyPr spcFirstLastPara="1" wrap="square" lIns="91425" tIns="45700" rIns="91425" bIns="45700" anchor="t" anchorCtr="0">
            <a:noAutofit/>
          </a:bodyPr>
          <a:lstStyle/>
          <a:p>
            <a:pPr>
              <a:buClr>
                <a:srgbClr val="000000"/>
              </a:buClr>
            </a:pPr>
            <a:fld id="{00000000-1234-1234-1234-123412341234}" type="slidenum">
              <a:rPr lang="en-US"/>
              <a:pPr>
                <a:buClr>
                  <a:srgbClr val="000000"/>
                </a:buClr>
              </a:pPr>
              <a:t>3</a:t>
            </a:fld>
            <a:endParaRPr/>
          </a:p>
        </p:txBody>
      </p:sp>
      <p:sp>
        <p:nvSpPr>
          <p:cNvPr id="326" name="Google Shape;326;p46"/>
          <p:cNvSpPr txBox="1"/>
          <p:nvPr/>
        </p:nvSpPr>
        <p:spPr>
          <a:xfrm>
            <a:off x="826406" y="1570288"/>
            <a:ext cx="2978065" cy="4606872"/>
          </a:xfrm>
          <a:prstGeom prst="rect">
            <a:avLst/>
          </a:pr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algn="ctr">
              <a:lnSpc>
                <a:spcPct val="90000"/>
              </a:lnSpc>
              <a:spcBef>
                <a:spcPts val="1000"/>
              </a:spcBef>
              <a:buClr>
                <a:schemeClr val="dk1"/>
              </a:buClr>
              <a:buSzPts val="1100"/>
            </a:pPr>
            <a:r>
              <a:rPr lang="en-US" dirty="0">
                <a:solidFill>
                  <a:schemeClr val="dk1"/>
                </a:solidFill>
                <a:latin typeface="Calibri"/>
                <a:ea typeface="Calibri"/>
                <a:cs typeface="Calibri"/>
                <a:sym typeface="Calibri"/>
              </a:rPr>
              <a:t>Single District Online Program</a:t>
            </a:r>
            <a:endParaRPr dirty="0">
              <a:solidFill>
                <a:schemeClr val="dk1"/>
              </a:solidFill>
              <a:latin typeface="Calibri"/>
              <a:ea typeface="Calibri"/>
              <a:cs typeface="Calibri"/>
              <a:sym typeface="Calibri"/>
            </a:endParaRPr>
          </a:p>
          <a:p>
            <a:pPr marL="457200" indent="-323850">
              <a:lnSpc>
                <a:spcPct val="90000"/>
              </a:lnSpc>
              <a:spcBef>
                <a:spcPts val="1000"/>
              </a:spcBef>
              <a:buClr>
                <a:schemeClr val="dk1"/>
              </a:buClr>
              <a:buSzPts val="1500"/>
              <a:buChar char="•"/>
            </a:pPr>
            <a:r>
              <a:rPr lang="en-US" sz="1500" dirty="0">
                <a:solidFill>
                  <a:schemeClr val="dk1"/>
                </a:solidFill>
                <a:latin typeface="Calibri"/>
                <a:ea typeface="Calibri"/>
                <a:cs typeface="Calibri"/>
                <a:sym typeface="Calibri"/>
              </a:rPr>
              <a:t>Accountability is aggregated back to the school that houses the online program. </a:t>
            </a:r>
            <a:endParaRPr sz="1500" dirty="0">
              <a:solidFill>
                <a:schemeClr val="dk1"/>
              </a:solidFill>
              <a:latin typeface="Calibri"/>
              <a:ea typeface="Calibri"/>
              <a:cs typeface="Calibri"/>
              <a:sym typeface="Calibri"/>
            </a:endParaRPr>
          </a:p>
          <a:p>
            <a:pPr marL="457200" indent="-323850">
              <a:lnSpc>
                <a:spcPct val="90000"/>
              </a:lnSpc>
              <a:buClr>
                <a:schemeClr val="dk1"/>
              </a:buClr>
              <a:buSzPts val="1500"/>
              <a:buChar char="•"/>
            </a:pPr>
            <a:r>
              <a:rPr lang="en-US" sz="1500" dirty="0">
                <a:solidFill>
                  <a:schemeClr val="dk1"/>
                </a:solidFill>
                <a:latin typeface="Calibri"/>
                <a:ea typeface="Calibri"/>
                <a:cs typeface="Calibri"/>
                <a:sym typeface="Calibri"/>
              </a:rPr>
              <a:t>Limit of 100 student enrollments</a:t>
            </a:r>
          </a:p>
          <a:p>
            <a:pPr marL="457200" indent="-323850">
              <a:lnSpc>
                <a:spcPct val="90000"/>
              </a:lnSpc>
              <a:buClr>
                <a:schemeClr val="dk1"/>
              </a:buClr>
              <a:buSzPts val="1500"/>
              <a:buChar char="•"/>
            </a:pPr>
            <a:r>
              <a:rPr lang="en-US" sz="1500" dirty="0">
                <a:solidFill>
                  <a:schemeClr val="dk1"/>
                </a:solidFill>
                <a:latin typeface="Calibri"/>
                <a:ea typeface="Calibri"/>
                <a:cs typeface="Calibri"/>
                <a:sym typeface="Calibri"/>
              </a:rPr>
              <a:t>Limited to 10 out of district  students </a:t>
            </a:r>
          </a:p>
          <a:p>
            <a:pPr marL="457200" indent="-323850">
              <a:lnSpc>
                <a:spcPct val="90000"/>
              </a:lnSpc>
              <a:buClr>
                <a:schemeClr val="dk1"/>
              </a:buClr>
              <a:buSzPts val="1500"/>
              <a:buChar char="•"/>
            </a:pPr>
            <a:r>
              <a:rPr lang="en-US" sz="1500" dirty="0">
                <a:solidFill>
                  <a:schemeClr val="dk1"/>
                </a:solidFill>
                <a:latin typeface="Calibri"/>
                <a:ea typeface="Calibri"/>
                <a:cs typeface="Calibri"/>
                <a:sym typeface="Calibri"/>
              </a:rPr>
              <a:t>Students are funded at district Per Pupil Rate (PPR)</a:t>
            </a:r>
          </a:p>
          <a:p>
            <a:pPr marL="457200" indent="-323850">
              <a:lnSpc>
                <a:spcPct val="90000"/>
              </a:lnSpc>
              <a:buClr>
                <a:schemeClr val="dk1"/>
              </a:buClr>
              <a:buSzPts val="1500"/>
              <a:buChar char="•"/>
            </a:pPr>
            <a:r>
              <a:rPr lang="en-US" sz="1500" dirty="0">
                <a:solidFill>
                  <a:schemeClr val="dk1"/>
                </a:solidFill>
                <a:latin typeface="Calibri"/>
                <a:ea typeface="Calibri"/>
                <a:cs typeface="Calibri"/>
                <a:sym typeface="Calibri"/>
              </a:rPr>
              <a:t>An application for recognition is required</a:t>
            </a:r>
          </a:p>
          <a:p>
            <a:pPr marL="457200" indent="-323850">
              <a:lnSpc>
                <a:spcPct val="90000"/>
              </a:lnSpc>
              <a:buClr>
                <a:schemeClr val="dk1"/>
              </a:buClr>
              <a:buSzPts val="1500"/>
              <a:buFont typeface="Calibri"/>
              <a:buChar char="•"/>
            </a:pPr>
            <a:r>
              <a:rPr lang="en-US" sz="1500" dirty="0">
                <a:solidFill>
                  <a:schemeClr val="dk1"/>
                </a:solidFill>
                <a:latin typeface="Calibri"/>
                <a:ea typeface="Calibri"/>
                <a:cs typeface="Calibri"/>
                <a:sym typeface="Calibri"/>
              </a:rPr>
              <a:t>The application window is from January 1, 2021 to June 1, 2021. </a:t>
            </a:r>
            <a:endParaRPr sz="1500" dirty="0">
              <a:solidFill>
                <a:schemeClr val="dk1"/>
              </a:solidFill>
              <a:latin typeface="Calibri"/>
              <a:ea typeface="Calibri"/>
              <a:cs typeface="Calibri"/>
              <a:sym typeface="Calibri"/>
            </a:endParaRPr>
          </a:p>
          <a:p>
            <a:pPr marL="457200">
              <a:lnSpc>
                <a:spcPct val="90000"/>
              </a:lnSpc>
              <a:spcBef>
                <a:spcPts val="1000"/>
              </a:spcBef>
            </a:pPr>
            <a:endParaRPr sz="1500" dirty="0">
              <a:solidFill>
                <a:schemeClr val="dk1"/>
              </a:solidFill>
              <a:latin typeface="Calibri"/>
              <a:ea typeface="Calibri"/>
              <a:cs typeface="Calibri"/>
              <a:sym typeface="Calibri"/>
            </a:endParaRPr>
          </a:p>
          <a:p>
            <a:pPr marL="457200">
              <a:lnSpc>
                <a:spcPct val="90000"/>
              </a:lnSpc>
              <a:spcBef>
                <a:spcPts val="1000"/>
              </a:spcBef>
            </a:pPr>
            <a:endParaRPr sz="1500" dirty="0">
              <a:solidFill>
                <a:schemeClr val="dk1"/>
              </a:solidFill>
              <a:latin typeface="Calibri"/>
              <a:ea typeface="Calibri"/>
              <a:cs typeface="Calibri"/>
              <a:sym typeface="Calibri"/>
            </a:endParaRPr>
          </a:p>
          <a:p>
            <a:pPr>
              <a:lnSpc>
                <a:spcPct val="90000"/>
              </a:lnSpc>
              <a:spcBef>
                <a:spcPts val="1000"/>
              </a:spcBef>
            </a:pPr>
            <a:endParaRPr sz="1500" dirty="0">
              <a:solidFill>
                <a:schemeClr val="dk1"/>
              </a:solidFill>
              <a:latin typeface="Calibri"/>
              <a:ea typeface="Calibri"/>
              <a:cs typeface="Calibri"/>
              <a:sym typeface="Calibri"/>
            </a:endParaRPr>
          </a:p>
        </p:txBody>
      </p:sp>
      <p:sp>
        <p:nvSpPr>
          <p:cNvPr id="327" name="Google Shape;327;p46"/>
          <p:cNvSpPr txBox="1"/>
          <p:nvPr/>
        </p:nvSpPr>
        <p:spPr>
          <a:xfrm>
            <a:off x="4036541" y="1570287"/>
            <a:ext cx="3237634" cy="463765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algn="ctr">
              <a:lnSpc>
                <a:spcPct val="90000"/>
              </a:lnSpc>
              <a:spcBef>
                <a:spcPts val="1000"/>
              </a:spcBef>
              <a:buClr>
                <a:schemeClr val="dk1"/>
              </a:buClr>
              <a:buSzPts val="1100"/>
            </a:pPr>
            <a:r>
              <a:rPr lang="en-US" dirty="0">
                <a:solidFill>
                  <a:schemeClr val="dk1"/>
                </a:solidFill>
                <a:latin typeface="Calibri"/>
                <a:ea typeface="Calibri"/>
                <a:cs typeface="Calibri"/>
                <a:sym typeface="Calibri"/>
              </a:rPr>
              <a:t>Single District Online School</a:t>
            </a:r>
            <a:endParaRPr dirty="0">
              <a:solidFill>
                <a:schemeClr val="dk1"/>
              </a:solidFill>
              <a:latin typeface="Calibri"/>
              <a:ea typeface="Calibri"/>
              <a:cs typeface="Calibri"/>
              <a:sym typeface="Calibri"/>
            </a:endParaRPr>
          </a:p>
          <a:p>
            <a:pPr marL="457200" indent="-323850">
              <a:lnSpc>
                <a:spcPct val="90000"/>
              </a:lnSpc>
              <a:spcBef>
                <a:spcPts val="1000"/>
              </a:spcBef>
              <a:buClr>
                <a:schemeClr val="dk1"/>
              </a:buClr>
              <a:buSzPts val="1500"/>
              <a:buChar char="•"/>
            </a:pPr>
            <a:r>
              <a:rPr lang="en-US" sz="1500" dirty="0">
                <a:solidFill>
                  <a:schemeClr val="dk1"/>
                </a:solidFill>
                <a:latin typeface="Calibri"/>
                <a:ea typeface="Calibri"/>
                <a:cs typeface="Calibri"/>
                <a:sym typeface="Calibri"/>
              </a:rPr>
              <a:t>Operates with its own administrator </a:t>
            </a:r>
            <a:endParaRPr sz="1500" dirty="0">
              <a:solidFill>
                <a:schemeClr val="dk1"/>
              </a:solidFill>
              <a:latin typeface="Calibri"/>
              <a:ea typeface="Calibri"/>
              <a:cs typeface="Calibri"/>
              <a:sym typeface="Calibri"/>
            </a:endParaRPr>
          </a:p>
          <a:p>
            <a:pPr marL="457200" indent="-323850">
              <a:lnSpc>
                <a:spcPct val="90000"/>
              </a:lnSpc>
              <a:buClr>
                <a:schemeClr val="dk1"/>
              </a:buClr>
              <a:buSzPts val="1500"/>
              <a:buChar char="•"/>
            </a:pPr>
            <a:r>
              <a:rPr lang="en-US" sz="1500" dirty="0">
                <a:solidFill>
                  <a:schemeClr val="dk1"/>
                </a:solidFill>
                <a:latin typeface="Calibri"/>
                <a:ea typeface="Calibri"/>
                <a:cs typeface="Calibri"/>
                <a:sym typeface="Calibri"/>
              </a:rPr>
              <a:t>Has a separate budget </a:t>
            </a:r>
            <a:endParaRPr sz="1500" dirty="0">
              <a:solidFill>
                <a:schemeClr val="dk1"/>
              </a:solidFill>
              <a:latin typeface="Calibri"/>
              <a:ea typeface="Calibri"/>
              <a:cs typeface="Calibri"/>
              <a:sym typeface="Calibri"/>
            </a:endParaRPr>
          </a:p>
          <a:p>
            <a:pPr marL="457200" indent="-323850">
              <a:lnSpc>
                <a:spcPct val="90000"/>
              </a:lnSpc>
              <a:buClr>
                <a:schemeClr val="dk1"/>
              </a:buClr>
              <a:buSzPts val="1500"/>
              <a:buChar char="•"/>
            </a:pPr>
            <a:r>
              <a:rPr lang="en-US" sz="1500" dirty="0">
                <a:solidFill>
                  <a:schemeClr val="dk1"/>
                </a:solidFill>
                <a:latin typeface="Calibri"/>
                <a:ea typeface="Calibri"/>
                <a:cs typeface="Calibri"/>
                <a:sym typeface="Calibri"/>
              </a:rPr>
              <a:t>Held to state and federal accountability reporting requirements  </a:t>
            </a:r>
            <a:endParaRPr sz="1500" dirty="0">
              <a:solidFill>
                <a:schemeClr val="dk1"/>
              </a:solidFill>
              <a:latin typeface="Calibri"/>
              <a:ea typeface="Calibri"/>
              <a:cs typeface="Calibri"/>
              <a:sym typeface="Calibri"/>
            </a:endParaRPr>
          </a:p>
          <a:p>
            <a:pPr marL="457200" indent="-323850">
              <a:lnSpc>
                <a:spcPct val="90000"/>
              </a:lnSpc>
              <a:buClr>
                <a:schemeClr val="dk1"/>
              </a:buClr>
              <a:buSzPts val="1500"/>
              <a:buChar char="•"/>
            </a:pPr>
            <a:r>
              <a:rPr lang="en-US" sz="1500" dirty="0">
                <a:solidFill>
                  <a:schemeClr val="dk1"/>
                </a:solidFill>
                <a:latin typeface="Calibri"/>
                <a:ea typeface="Calibri"/>
                <a:cs typeface="Calibri"/>
                <a:sym typeface="Calibri"/>
              </a:rPr>
              <a:t>Limit of 10 out of district  students</a:t>
            </a:r>
            <a:endParaRPr sz="1500" dirty="0">
              <a:solidFill>
                <a:schemeClr val="dk1"/>
              </a:solidFill>
              <a:latin typeface="Calibri"/>
              <a:ea typeface="Calibri"/>
              <a:cs typeface="Calibri"/>
              <a:sym typeface="Calibri"/>
            </a:endParaRPr>
          </a:p>
          <a:p>
            <a:pPr marL="457200" indent="-323850">
              <a:lnSpc>
                <a:spcPct val="90000"/>
              </a:lnSpc>
              <a:buClr>
                <a:schemeClr val="dk1"/>
              </a:buClr>
              <a:buSzPts val="1500"/>
              <a:buFont typeface="Calibri"/>
              <a:buChar char="•"/>
            </a:pPr>
            <a:r>
              <a:rPr lang="en-US" sz="1500" dirty="0">
                <a:solidFill>
                  <a:schemeClr val="dk1"/>
                </a:solidFill>
                <a:latin typeface="Calibri"/>
                <a:ea typeface="Calibri"/>
                <a:cs typeface="Calibri"/>
                <a:sym typeface="Calibri"/>
              </a:rPr>
              <a:t>No other limitation on student enrollments</a:t>
            </a:r>
            <a:endParaRPr sz="1500" dirty="0">
              <a:solidFill>
                <a:schemeClr val="dk1"/>
              </a:solidFill>
              <a:latin typeface="Calibri"/>
              <a:ea typeface="Calibri"/>
              <a:cs typeface="Calibri"/>
              <a:sym typeface="Calibri"/>
            </a:endParaRPr>
          </a:p>
          <a:p>
            <a:pPr marL="457200" indent="-323850">
              <a:lnSpc>
                <a:spcPct val="90000"/>
              </a:lnSpc>
              <a:buClr>
                <a:schemeClr val="dk1"/>
              </a:buClr>
              <a:buSzPts val="1500"/>
              <a:buChar char="•"/>
            </a:pPr>
            <a:r>
              <a:rPr lang="en-US" sz="1500" dirty="0">
                <a:solidFill>
                  <a:schemeClr val="dk1"/>
                </a:solidFill>
                <a:latin typeface="Calibri"/>
                <a:ea typeface="Calibri"/>
                <a:cs typeface="Calibri"/>
                <a:sym typeface="Calibri"/>
              </a:rPr>
              <a:t>Applicants must apply for a school code</a:t>
            </a:r>
          </a:p>
          <a:p>
            <a:pPr marL="457200" indent="-323850">
              <a:lnSpc>
                <a:spcPct val="90000"/>
              </a:lnSpc>
              <a:buClr>
                <a:schemeClr val="dk1"/>
              </a:buClr>
              <a:buSzPts val="1500"/>
              <a:buFontTx/>
              <a:buChar char="•"/>
            </a:pPr>
            <a:r>
              <a:rPr lang="en-US" sz="1500" dirty="0">
                <a:solidFill>
                  <a:schemeClr val="dk1"/>
                </a:solidFill>
                <a:latin typeface="Calibri"/>
                <a:ea typeface="Calibri"/>
                <a:cs typeface="Calibri"/>
                <a:sym typeface="Calibri"/>
              </a:rPr>
              <a:t>Students are funded at district Per Pupil Rate (PPR) </a:t>
            </a:r>
          </a:p>
          <a:p>
            <a:pPr marL="457200" indent="-323850">
              <a:lnSpc>
                <a:spcPct val="90000"/>
              </a:lnSpc>
              <a:buClr>
                <a:schemeClr val="dk1"/>
              </a:buClr>
              <a:buSzPts val="1500"/>
              <a:buFont typeface="Calibri"/>
              <a:buChar char="•"/>
            </a:pPr>
            <a:r>
              <a:rPr lang="en-US" sz="1500" dirty="0">
                <a:solidFill>
                  <a:schemeClr val="dk1"/>
                </a:solidFill>
                <a:latin typeface="Calibri"/>
                <a:ea typeface="Calibri"/>
                <a:cs typeface="Calibri"/>
                <a:sym typeface="Calibri"/>
              </a:rPr>
              <a:t>An application for recognition is required </a:t>
            </a:r>
            <a:endParaRPr sz="1500" dirty="0">
              <a:solidFill>
                <a:schemeClr val="dk1"/>
              </a:solidFill>
              <a:latin typeface="Calibri"/>
              <a:ea typeface="Calibri"/>
              <a:cs typeface="Calibri"/>
              <a:sym typeface="Calibri"/>
            </a:endParaRPr>
          </a:p>
          <a:p>
            <a:pPr marL="457200" indent="-323850">
              <a:lnSpc>
                <a:spcPct val="90000"/>
              </a:lnSpc>
              <a:buClr>
                <a:schemeClr val="dk1"/>
              </a:buClr>
              <a:buSzPts val="1500"/>
              <a:buFont typeface="Calibri"/>
              <a:buChar char="•"/>
            </a:pPr>
            <a:r>
              <a:rPr lang="en-US" sz="1500" dirty="0">
                <a:solidFill>
                  <a:schemeClr val="dk1"/>
                </a:solidFill>
                <a:latin typeface="Calibri"/>
                <a:ea typeface="Calibri"/>
                <a:cs typeface="Calibri"/>
                <a:sym typeface="Calibri"/>
              </a:rPr>
              <a:t>The application window is from January 1, 2021 to June 1, 2021.</a:t>
            </a:r>
          </a:p>
          <a:p>
            <a:pPr marL="133350">
              <a:lnSpc>
                <a:spcPct val="90000"/>
              </a:lnSpc>
              <a:buClr>
                <a:schemeClr val="dk1"/>
              </a:buClr>
              <a:buSzPts val="1500"/>
            </a:pPr>
            <a:r>
              <a:rPr lang="en-US" sz="1500" dirty="0">
                <a:solidFill>
                  <a:schemeClr val="dk1"/>
                </a:solidFill>
                <a:latin typeface="Calibri"/>
                <a:ea typeface="Calibri"/>
                <a:cs typeface="Calibri"/>
                <a:sym typeface="Calibri"/>
              </a:rPr>
              <a:t> </a:t>
            </a:r>
            <a:endParaRPr sz="1500" dirty="0">
              <a:solidFill>
                <a:schemeClr val="dk1"/>
              </a:solidFill>
              <a:latin typeface="Calibri"/>
              <a:ea typeface="Calibri"/>
              <a:cs typeface="Calibri"/>
              <a:sym typeface="Calibri"/>
            </a:endParaRPr>
          </a:p>
        </p:txBody>
      </p:sp>
      <p:sp>
        <p:nvSpPr>
          <p:cNvPr id="328" name="Google Shape;328;p46"/>
          <p:cNvSpPr txBox="1"/>
          <p:nvPr/>
        </p:nvSpPr>
        <p:spPr>
          <a:xfrm>
            <a:off x="7493050" y="1570287"/>
            <a:ext cx="3455036" cy="4429900"/>
          </a:xfrm>
          <a:prstGeom prst="rect">
            <a:avLst/>
          </a:prstGeom>
          <a:solidFill>
            <a:srgbClr val="D9EAD3"/>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algn="ctr">
              <a:lnSpc>
                <a:spcPct val="90000"/>
              </a:lnSpc>
              <a:spcBef>
                <a:spcPts val="1000"/>
              </a:spcBef>
            </a:pPr>
            <a:r>
              <a:rPr lang="en-US" dirty="0">
                <a:solidFill>
                  <a:schemeClr val="dk1"/>
                </a:solidFill>
                <a:latin typeface="Calibri"/>
                <a:ea typeface="Calibri"/>
                <a:cs typeface="Calibri"/>
                <a:sym typeface="Calibri"/>
              </a:rPr>
              <a:t>Multi-district Online School</a:t>
            </a:r>
            <a:endParaRPr dirty="0">
              <a:solidFill>
                <a:schemeClr val="dk1"/>
              </a:solidFill>
              <a:latin typeface="Calibri"/>
              <a:ea typeface="Calibri"/>
              <a:cs typeface="Calibri"/>
              <a:sym typeface="Calibri"/>
            </a:endParaRPr>
          </a:p>
          <a:p>
            <a:pPr marL="457200" indent="-323850">
              <a:lnSpc>
                <a:spcPct val="90000"/>
              </a:lnSpc>
              <a:spcBef>
                <a:spcPts val="1000"/>
              </a:spcBef>
              <a:buClr>
                <a:schemeClr val="dk1"/>
              </a:buClr>
              <a:buSzPts val="1500"/>
              <a:buFont typeface="Calibri"/>
              <a:buChar char="•"/>
            </a:pPr>
            <a:r>
              <a:rPr lang="en-US" sz="1500" dirty="0">
                <a:solidFill>
                  <a:schemeClr val="dk1"/>
                </a:solidFill>
                <a:latin typeface="Calibri"/>
                <a:ea typeface="Calibri"/>
                <a:cs typeface="Calibri"/>
                <a:sym typeface="Calibri"/>
              </a:rPr>
              <a:t>May enroll out of district student without limitations </a:t>
            </a:r>
            <a:endParaRPr sz="800" dirty="0">
              <a:solidFill>
                <a:schemeClr val="dk1"/>
              </a:solidFill>
              <a:latin typeface="Calibri"/>
              <a:ea typeface="Calibri"/>
              <a:cs typeface="Calibri"/>
              <a:sym typeface="Calibri"/>
            </a:endParaRPr>
          </a:p>
          <a:p>
            <a:pPr marL="457200" indent="-323850">
              <a:lnSpc>
                <a:spcPct val="90000"/>
              </a:lnSpc>
              <a:buClr>
                <a:schemeClr val="dk1"/>
              </a:buClr>
              <a:buSzPts val="1500"/>
              <a:buFont typeface="Calibri"/>
              <a:buChar char="•"/>
            </a:pPr>
            <a:r>
              <a:rPr lang="en-US" sz="1500" dirty="0">
                <a:solidFill>
                  <a:schemeClr val="dk1"/>
                </a:solidFill>
                <a:latin typeface="Calibri"/>
                <a:ea typeface="Calibri"/>
                <a:cs typeface="Calibri"/>
                <a:sym typeface="Calibri"/>
              </a:rPr>
              <a:t>Capacity and relationship between authorizer and school must be certified per statute</a:t>
            </a:r>
            <a:endParaRPr sz="1500" dirty="0">
              <a:solidFill>
                <a:schemeClr val="dk1"/>
              </a:solidFill>
              <a:latin typeface="Calibri"/>
              <a:ea typeface="Calibri"/>
              <a:cs typeface="Calibri"/>
              <a:sym typeface="Calibri"/>
            </a:endParaRPr>
          </a:p>
          <a:p>
            <a:pPr marL="457200" indent="-323850">
              <a:lnSpc>
                <a:spcPct val="90000"/>
              </a:lnSpc>
              <a:buClr>
                <a:schemeClr val="dk1"/>
              </a:buClr>
              <a:buSzPts val="1500"/>
              <a:buFont typeface="Calibri"/>
              <a:buChar char="•"/>
            </a:pPr>
            <a:r>
              <a:rPr lang="en-US" sz="1500" dirty="0">
                <a:solidFill>
                  <a:schemeClr val="dk1"/>
                </a:solidFill>
                <a:latin typeface="Calibri"/>
                <a:ea typeface="Calibri"/>
                <a:cs typeface="Calibri"/>
                <a:sym typeface="Calibri"/>
              </a:rPr>
              <a:t>Reviewed applications go the State Board of Education for vote of approval. </a:t>
            </a:r>
            <a:endParaRPr sz="1500" dirty="0">
              <a:solidFill>
                <a:schemeClr val="dk1"/>
              </a:solidFill>
              <a:latin typeface="Calibri"/>
              <a:ea typeface="Calibri"/>
              <a:cs typeface="Calibri"/>
              <a:sym typeface="Calibri"/>
            </a:endParaRPr>
          </a:p>
          <a:p>
            <a:pPr marL="457200" indent="-323850">
              <a:lnSpc>
                <a:spcPct val="90000"/>
              </a:lnSpc>
              <a:buClr>
                <a:schemeClr val="dk1"/>
              </a:buClr>
              <a:buSzPts val="1500"/>
              <a:buFont typeface="Calibri"/>
              <a:buChar char="•"/>
            </a:pPr>
            <a:r>
              <a:rPr lang="en-US" sz="1500" dirty="0">
                <a:solidFill>
                  <a:schemeClr val="dk1"/>
                </a:solidFill>
                <a:latin typeface="Calibri"/>
                <a:ea typeface="Calibri"/>
                <a:cs typeface="Calibri"/>
                <a:sym typeface="Calibri"/>
              </a:rPr>
              <a:t>Students are funded at the online funding rate, as specified in C.R.S. section 22-54-104 (4.5). </a:t>
            </a:r>
          </a:p>
          <a:p>
            <a:pPr marL="457200" indent="-323850">
              <a:lnSpc>
                <a:spcPct val="90000"/>
              </a:lnSpc>
              <a:buClr>
                <a:schemeClr val="dk1"/>
              </a:buClr>
              <a:buSzPts val="1500"/>
              <a:buFont typeface="Calibri"/>
              <a:buChar char="•"/>
            </a:pPr>
            <a:r>
              <a:rPr lang="en-US" sz="1500" dirty="0">
                <a:solidFill>
                  <a:schemeClr val="dk1"/>
                </a:solidFill>
                <a:latin typeface="Calibri"/>
                <a:ea typeface="Calibri"/>
                <a:cs typeface="Calibri"/>
                <a:sym typeface="Calibri"/>
              </a:rPr>
              <a:t>The application window is open from January 1, 2021 to April 1, 2021. </a:t>
            </a:r>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descr="People are sitting around a desk with pens and sticky notes. Poster board is in the middle representing the collaboration of the group. The title of this slide is Planning Considerations for Long-term Online Options.">
            <a:extLst>
              <a:ext uri="{FF2B5EF4-FFF2-40B4-BE49-F238E27FC236}">
                <a16:creationId xmlns:a16="http://schemas.microsoft.com/office/drawing/2014/main" id="{7C5B8422-EC46-4BA0-A4BF-DAAF71909AB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23F07B63-9FFA-4146-9E74-CA2EFB80D74B}"/>
              </a:ext>
            </a:extLst>
          </p:cNvPr>
          <p:cNvSpPr>
            <a:spLocks noGrp="1"/>
          </p:cNvSpPr>
          <p:nvPr>
            <p:ph type="ctrTitle" idx="4294967295"/>
          </p:nvPr>
        </p:nvSpPr>
        <p:spPr>
          <a:xfrm>
            <a:off x="226031" y="325438"/>
            <a:ext cx="11965969" cy="1883506"/>
          </a:xfrm>
          <a:effectLst>
            <a:outerShdw blurRad="50800" dist="38100" dir="2700000" algn="tl" rotWithShape="0">
              <a:prstClr val="black">
                <a:alpha val="40000"/>
              </a:prstClr>
            </a:outerShdw>
          </a:effectLst>
        </p:spPr>
        <p:txBody>
          <a:bodyPr>
            <a:normAutofit/>
          </a:bodyPr>
          <a:lstStyle/>
          <a:p>
            <a:r>
              <a:rPr lang="en-US" sz="3600" b="1" dirty="0">
                <a:solidFill>
                  <a:srgbClr val="FFFFFF"/>
                </a:solidFill>
              </a:rPr>
              <a:t>Planning Considerations for Long-term Online Options</a:t>
            </a:r>
          </a:p>
        </p:txBody>
      </p:sp>
    </p:spTree>
    <p:extLst>
      <p:ext uri="{BB962C8B-B14F-4D97-AF65-F5344CB8AC3E}">
        <p14:creationId xmlns:p14="http://schemas.microsoft.com/office/powerpoint/2010/main" val="379788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56A4-A985-42BD-8F0F-F97E2218590B}"/>
              </a:ext>
            </a:extLst>
          </p:cNvPr>
          <p:cNvSpPr>
            <a:spLocks noGrp="1"/>
          </p:cNvSpPr>
          <p:nvPr>
            <p:ph type="title"/>
          </p:nvPr>
        </p:nvSpPr>
        <p:spPr/>
        <p:txBody>
          <a:bodyPr/>
          <a:lstStyle/>
          <a:p>
            <a:r>
              <a:rPr lang="en-US" sz="2800" dirty="0"/>
              <a:t>General Planning Tips</a:t>
            </a:r>
          </a:p>
        </p:txBody>
      </p:sp>
      <p:sp>
        <p:nvSpPr>
          <p:cNvPr id="3" name="Text Placeholder 2">
            <a:extLst>
              <a:ext uri="{FF2B5EF4-FFF2-40B4-BE49-F238E27FC236}">
                <a16:creationId xmlns:a16="http://schemas.microsoft.com/office/drawing/2014/main" id="{5EAFF548-D3D1-4E9E-8EFD-E24235F7543D}"/>
              </a:ext>
            </a:extLst>
          </p:cNvPr>
          <p:cNvSpPr>
            <a:spLocks noGrp="1"/>
          </p:cNvSpPr>
          <p:nvPr>
            <p:ph type="body" idx="1"/>
          </p:nvPr>
        </p:nvSpPr>
        <p:spPr/>
        <p:txBody>
          <a:bodyPr/>
          <a:lstStyle/>
          <a:p>
            <a:r>
              <a:rPr lang="en-US" sz="3200" dirty="0"/>
              <a:t>For multi-district applications-ensure that the authorizer and school both provide input on the multi-district application. </a:t>
            </a:r>
          </a:p>
          <a:p>
            <a:r>
              <a:rPr lang="en-US" sz="3200" dirty="0"/>
              <a:t>Provide specific examples and detail about teacher to student instruction.</a:t>
            </a:r>
          </a:p>
          <a:p>
            <a:r>
              <a:rPr lang="en-US" sz="3200" dirty="0"/>
              <a:t>Review the Student October Count Audit Handbook for information about documentation requirements specific to online students. </a:t>
            </a:r>
          </a:p>
          <a:p>
            <a:endParaRPr lang="en-US" sz="3200" dirty="0"/>
          </a:p>
          <a:p>
            <a:endParaRPr lang="en-US" sz="3200"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943A344-E5AB-4BBB-91AD-2E21CD434783}"/>
              </a:ext>
            </a:extLst>
          </p:cNvPr>
          <p:cNvSpPr>
            <a:spLocks noGrp="1"/>
          </p:cNvSpPr>
          <p:nvPr>
            <p:ph type="sldNum" idx="12"/>
          </p:nvPr>
        </p:nvSpPr>
        <p:spPr/>
        <p:txBody>
          <a:bodyPr/>
          <a:lstStyle/>
          <a:p>
            <a:fld id="{00000000-1234-1234-1234-123412341234}" type="slidenum">
              <a:rPr lang="en-US" smtClean="0"/>
              <a:pPr/>
              <a:t>5</a:t>
            </a:fld>
            <a:endParaRPr lang="en-US"/>
          </a:p>
        </p:txBody>
      </p:sp>
    </p:spTree>
    <p:extLst>
      <p:ext uri="{BB962C8B-B14F-4D97-AF65-F5344CB8AC3E}">
        <p14:creationId xmlns:p14="http://schemas.microsoft.com/office/powerpoint/2010/main" val="143753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D66200-7E7B-45CD-9288-927D57CFE747}"/>
              </a:ext>
            </a:extLst>
          </p:cNvPr>
          <p:cNvSpPr>
            <a:spLocks noGrp="1"/>
          </p:cNvSpPr>
          <p:nvPr>
            <p:ph type="title"/>
          </p:nvPr>
        </p:nvSpPr>
        <p:spPr/>
        <p:txBody>
          <a:bodyPr/>
          <a:lstStyle/>
          <a:p>
            <a:r>
              <a:rPr lang="en-US" dirty="0"/>
              <a:t>Quality Standards</a:t>
            </a:r>
          </a:p>
        </p:txBody>
      </p:sp>
      <p:sp>
        <p:nvSpPr>
          <p:cNvPr id="7" name="Text Placeholder 6">
            <a:extLst>
              <a:ext uri="{FF2B5EF4-FFF2-40B4-BE49-F238E27FC236}">
                <a16:creationId xmlns:a16="http://schemas.microsoft.com/office/drawing/2014/main" id="{B524B848-9841-4BB0-BDBD-D9AE278E14FA}"/>
              </a:ext>
            </a:extLst>
          </p:cNvPr>
          <p:cNvSpPr>
            <a:spLocks noGrp="1"/>
          </p:cNvSpPr>
          <p:nvPr>
            <p:ph type="body" idx="1"/>
          </p:nvPr>
        </p:nvSpPr>
        <p:spPr>
          <a:xfrm>
            <a:off x="326924" y="1200150"/>
            <a:ext cx="11979375" cy="4838700"/>
          </a:xfrm>
        </p:spPr>
        <p:txBody>
          <a:bodyPr/>
          <a:lstStyle/>
          <a:p>
            <a:r>
              <a:rPr lang="en-US" sz="1800" dirty="0"/>
              <a:t>(I) An online program's or online school's governance, vision, and organization;</a:t>
            </a:r>
          </a:p>
          <a:p>
            <a:r>
              <a:rPr lang="en-US" sz="1800" dirty="0"/>
              <a:t>(II) Standards-based curricula and data-driven instructional practices;</a:t>
            </a:r>
          </a:p>
          <a:p>
            <a:r>
              <a:rPr lang="en-US" sz="1800" dirty="0"/>
              <a:t>(III) Technological capacity and support;</a:t>
            </a:r>
          </a:p>
          <a:p>
            <a:r>
              <a:rPr lang="en-US" sz="1800" dirty="0"/>
              <a:t>(IV) Internet safety;</a:t>
            </a:r>
          </a:p>
          <a:p>
            <a:r>
              <a:rPr lang="en-US" sz="1800" dirty="0"/>
              <a:t>(V) Sound financial and accounting practices and resources;</a:t>
            </a:r>
          </a:p>
          <a:p>
            <a:r>
              <a:rPr lang="en-US" sz="1800" dirty="0"/>
              <a:t>(VI) Student academic performance and improvement;</a:t>
            </a:r>
          </a:p>
          <a:p>
            <a:r>
              <a:rPr lang="en-US" sz="1800" dirty="0"/>
              <a:t>(VII) Monitoring and assessment of student academic performance and improvement;</a:t>
            </a:r>
          </a:p>
          <a:p>
            <a:r>
              <a:rPr lang="en-US" sz="1800" dirty="0"/>
              <a:t>(VIII) Course completion measurements;</a:t>
            </a:r>
          </a:p>
          <a:p>
            <a:r>
              <a:rPr lang="en-US" sz="1800" dirty="0"/>
              <a:t>(IX) Attendance tracking procedures;</a:t>
            </a:r>
          </a:p>
          <a:p>
            <a:r>
              <a:rPr lang="en-US" sz="1800" dirty="0"/>
              <a:t>(X) Data analysis, management, and reporting;</a:t>
            </a:r>
          </a:p>
          <a:p>
            <a:r>
              <a:rPr lang="en-US" sz="1800" dirty="0"/>
              <a:t>(XI) Guidance counseling;</a:t>
            </a:r>
          </a:p>
          <a:p>
            <a:r>
              <a:rPr lang="en-US" sz="1800" dirty="0"/>
              <a:t>(XII) Engagement of parents and communities in online programs and online schools;</a:t>
            </a:r>
          </a:p>
          <a:p>
            <a:r>
              <a:rPr lang="en-US" sz="1800" dirty="0"/>
              <a:t>(XIII) Provisions for students with special needs, including gifted and talented students and English Learners; and</a:t>
            </a:r>
          </a:p>
          <a:p>
            <a:r>
              <a:rPr lang="en-US" sz="1800" dirty="0"/>
              <a:t>(XIV) Program evaluation and improvement</a:t>
            </a:r>
          </a:p>
        </p:txBody>
      </p:sp>
      <p:sp>
        <p:nvSpPr>
          <p:cNvPr id="5" name="Slide Number Placeholder 4">
            <a:extLst>
              <a:ext uri="{FF2B5EF4-FFF2-40B4-BE49-F238E27FC236}">
                <a16:creationId xmlns:a16="http://schemas.microsoft.com/office/drawing/2014/main" id="{590CE846-F676-4795-B888-2511607722C4}"/>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7F7F7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7F7F7F"/>
              </a:solidFill>
              <a:effectLst/>
              <a:uLnTx/>
              <a:uFillTx/>
              <a:latin typeface="Calibri"/>
              <a:cs typeface="Calibri"/>
              <a:sym typeface="Calibri"/>
            </a:endParaRPr>
          </a:p>
        </p:txBody>
      </p:sp>
    </p:spTree>
    <p:extLst>
      <p:ext uri="{BB962C8B-B14F-4D97-AF65-F5344CB8AC3E}">
        <p14:creationId xmlns:p14="http://schemas.microsoft.com/office/powerpoint/2010/main" val="2797511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D66200-7E7B-45CD-9288-927D57CFE747}"/>
              </a:ext>
            </a:extLst>
          </p:cNvPr>
          <p:cNvSpPr>
            <a:spLocks noGrp="1"/>
          </p:cNvSpPr>
          <p:nvPr>
            <p:ph type="title"/>
          </p:nvPr>
        </p:nvSpPr>
        <p:spPr/>
        <p:txBody>
          <a:bodyPr/>
          <a:lstStyle/>
          <a:p>
            <a:r>
              <a:rPr lang="en-US" sz="3600" b="0" i="0" dirty="0">
                <a:solidFill>
                  <a:schemeClr val="bg1"/>
                </a:solidFill>
                <a:effectLst/>
                <a:latin typeface="Calibri" panose="020F0502020204030204" pitchFamily="34" charset="0"/>
                <a:cs typeface="Calibri" panose="020F0502020204030204" pitchFamily="34" charset="0"/>
              </a:rPr>
              <a:t>Mission and Vision</a:t>
            </a:r>
          </a:p>
        </p:txBody>
      </p:sp>
      <p:sp>
        <p:nvSpPr>
          <p:cNvPr id="7" name="Text Placeholder 6">
            <a:extLst>
              <a:ext uri="{FF2B5EF4-FFF2-40B4-BE49-F238E27FC236}">
                <a16:creationId xmlns:a16="http://schemas.microsoft.com/office/drawing/2014/main" id="{B524B848-9841-4BB0-BDBD-D9AE278E14FA}"/>
              </a:ext>
            </a:extLst>
          </p:cNvPr>
          <p:cNvSpPr>
            <a:spLocks noGrp="1"/>
          </p:cNvSpPr>
          <p:nvPr>
            <p:ph type="body" idx="1"/>
          </p:nvPr>
        </p:nvSpPr>
        <p:spPr>
          <a:xfrm>
            <a:off x="0" y="1200150"/>
            <a:ext cx="12192000" cy="4838700"/>
          </a:xfrm>
        </p:spPr>
        <p:txBody>
          <a:bodyPr/>
          <a:lstStyle/>
          <a:p>
            <a:r>
              <a:rPr lang="en-US" sz="3200" b="0" i="0" dirty="0">
                <a:solidFill>
                  <a:srgbClr val="333333"/>
                </a:solidFill>
                <a:effectLst/>
                <a:latin typeface="Calibri" panose="020F0502020204030204" pitchFamily="34" charset="0"/>
                <a:cs typeface="Calibri" panose="020F0502020204030204" pitchFamily="34" charset="0"/>
              </a:rPr>
              <a:t>Shared understanding and direction = success! </a:t>
            </a:r>
          </a:p>
          <a:p>
            <a:r>
              <a:rPr lang="en-US" sz="3200" dirty="0">
                <a:solidFill>
                  <a:srgbClr val="333333"/>
                </a:solidFill>
                <a:latin typeface="Calibri" panose="020F0502020204030204" pitchFamily="34" charset="0"/>
                <a:cs typeface="Calibri" panose="020F0502020204030204" pitchFamily="34" charset="0"/>
              </a:rPr>
              <a:t>This is the foundation of an online program or school.</a:t>
            </a:r>
            <a:endParaRPr lang="en-US" sz="3200" b="0" i="0" dirty="0">
              <a:solidFill>
                <a:srgbClr val="333333"/>
              </a:solidFill>
              <a:effectLst/>
              <a:latin typeface="Calibri" panose="020F0502020204030204" pitchFamily="34" charset="0"/>
              <a:cs typeface="Calibri" panose="020F0502020204030204" pitchFamily="34" charset="0"/>
            </a:endParaRPr>
          </a:p>
          <a:p>
            <a:r>
              <a:rPr lang="en-US" sz="3200" dirty="0">
                <a:solidFill>
                  <a:srgbClr val="333333"/>
                </a:solidFill>
                <a:latin typeface="Calibri" panose="020F0502020204030204" pitchFamily="34" charset="0"/>
                <a:cs typeface="Calibri" panose="020F0502020204030204" pitchFamily="34" charset="0"/>
              </a:rPr>
              <a:t>Key Questions to Consider: </a:t>
            </a:r>
          </a:p>
          <a:p>
            <a:pPr lvl="1"/>
            <a:r>
              <a:rPr lang="en-US" sz="2800" dirty="0">
                <a:latin typeface="Calibri" panose="020F0502020204030204" pitchFamily="34" charset="0"/>
                <a:cs typeface="Calibri" panose="020F0502020204030204" pitchFamily="34" charset="0"/>
              </a:rPr>
              <a:t>What is the mission and vision of the proposed online school or program?</a:t>
            </a:r>
          </a:p>
          <a:p>
            <a:pPr lvl="1"/>
            <a:r>
              <a:rPr lang="en-US" sz="2800" dirty="0">
                <a:solidFill>
                  <a:srgbClr val="333333"/>
                </a:solidFill>
                <a:latin typeface="Calibri" panose="020F0502020204030204" pitchFamily="34" charset="0"/>
                <a:cs typeface="Calibri" panose="020F0502020204030204" pitchFamily="34" charset="0"/>
              </a:rPr>
              <a:t>Will </a:t>
            </a:r>
            <a:r>
              <a:rPr lang="en-US" sz="2800" dirty="0">
                <a:solidFill>
                  <a:srgbClr val="333333"/>
                </a:solidFill>
                <a:effectLst/>
                <a:latin typeface="Calibri" panose="020F0502020204030204" pitchFamily="34" charset="0"/>
                <a:cs typeface="Calibri" panose="020F0502020204030204" pitchFamily="34" charset="0"/>
              </a:rPr>
              <a:t>representatives of the school community and staff be involved in developing the school’s vision, mission, goals, and results?</a:t>
            </a:r>
          </a:p>
          <a:p>
            <a:pPr lvl="1"/>
            <a:r>
              <a:rPr lang="en-US" sz="2800" dirty="0">
                <a:latin typeface="Calibri" panose="020F0502020204030204" pitchFamily="34" charset="0"/>
                <a:cs typeface="Calibri" panose="020F0502020204030204" pitchFamily="34" charset="0"/>
              </a:rPr>
              <a:t>Do p</a:t>
            </a:r>
            <a:r>
              <a:rPr lang="en-US" sz="2800" b="0" dirty="0">
                <a:solidFill>
                  <a:srgbClr val="333333"/>
                </a:solidFill>
                <a:effectLst/>
                <a:latin typeface="Calibri" panose="020F0502020204030204" pitchFamily="34" charset="0"/>
                <a:cs typeface="Calibri" panose="020F0502020204030204" pitchFamily="34" charset="0"/>
              </a:rPr>
              <a:t>arents, guardians, and community members understand their roles in supporting the vision and needs of the educational organization?</a:t>
            </a:r>
          </a:p>
          <a:p>
            <a:pPr marL="558800" lvl="1" indent="0">
              <a:buNone/>
            </a:pPr>
            <a:endParaRPr lang="en-US" sz="2800" b="0" dirty="0">
              <a:solidFill>
                <a:srgbClr val="333333"/>
              </a:solidFill>
              <a:effectLst/>
              <a:latin typeface="Calibri" panose="020F0502020204030204" pitchFamily="34" charset="0"/>
              <a:cs typeface="Calibri" panose="020F0502020204030204" pitchFamily="34" charset="0"/>
            </a:endParaRPr>
          </a:p>
          <a:p>
            <a:pPr lvl="2"/>
            <a:endParaRPr lang="en-US" sz="1600" i="0" dirty="0">
              <a:solidFill>
                <a:srgbClr val="333333"/>
              </a:solidFill>
              <a:effectLst/>
              <a:latin typeface="Calibri" panose="020F0502020204030204" pitchFamily="34" charset="0"/>
              <a:cs typeface="Calibri" panose="020F0502020204030204" pitchFamily="34" charset="0"/>
            </a:endParaRPr>
          </a:p>
          <a:p>
            <a:pPr marL="1028700" lvl="2" indent="0">
              <a:buNone/>
            </a:pPr>
            <a:endParaRPr lang="en-US" sz="1600" dirty="0"/>
          </a:p>
          <a:p>
            <a:pPr marL="1028700" lvl="2" indent="0">
              <a:buNone/>
            </a:pPr>
            <a:endParaRPr lang="en-US" sz="1600" dirty="0"/>
          </a:p>
        </p:txBody>
      </p:sp>
      <p:sp>
        <p:nvSpPr>
          <p:cNvPr id="5" name="Slide Number Placeholder 4">
            <a:extLst>
              <a:ext uri="{FF2B5EF4-FFF2-40B4-BE49-F238E27FC236}">
                <a16:creationId xmlns:a16="http://schemas.microsoft.com/office/drawing/2014/main" id="{590CE846-F676-4795-B888-2511607722C4}"/>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7F7F7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7F7F7F"/>
              </a:solidFill>
              <a:effectLst/>
              <a:uLnTx/>
              <a:uFillTx/>
              <a:latin typeface="Calibri"/>
              <a:cs typeface="Calibri"/>
              <a:sym typeface="Calibri"/>
            </a:endParaRPr>
          </a:p>
        </p:txBody>
      </p:sp>
    </p:spTree>
    <p:extLst>
      <p:ext uri="{BB962C8B-B14F-4D97-AF65-F5344CB8AC3E}">
        <p14:creationId xmlns:p14="http://schemas.microsoft.com/office/powerpoint/2010/main" val="3019943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D66200-7E7B-45CD-9288-927D57CFE747}"/>
              </a:ext>
            </a:extLst>
          </p:cNvPr>
          <p:cNvSpPr>
            <a:spLocks noGrp="1"/>
          </p:cNvSpPr>
          <p:nvPr>
            <p:ph type="title"/>
          </p:nvPr>
        </p:nvSpPr>
        <p:spPr/>
        <p:txBody>
          <a:bodyPr/>
          <a:lstStyle/>
          <a:p>
            <a:r>
              <a:rPr lang="en-US" sz="3600" b="0" i="0" dirty="0">
                <a:solidFill>
                  <a:schemeClr val="bg1"/>
                </a:solidFill>
                <a:effectLst/>
                <a:latin typeface="Calibri" panose="020F0502020204030204" pitchFamily="34" charset="0"/>
                <a:cs typeface="Calibri" panose="020F0502020204030204" pitchFamily="34" charset="0"/>
              </a:rPr>
              <a:t>Instruction</a:t>
            </a:r>
          </a:p>
        </p:txBody>
      </p:sp>
      <p:sp>
        <p:nvSpPr>
          <p:cNvPr id="7" name="Text Placeholder 6">
            <a:extLst>
              <a:ext uri="{FF2B5EF4-FFF2-40B4-BE49-F238E27FC236}">
                <a16:creationId xmlns:a16="http://schemas.microsoft.com/office/drawing/2014/main" id="{B524B848-9841-4BB0-BDBD-D9AE278E14FA}"/>
              </a:ext>
            </a:extLst>
          </p:cNvPr>
          <p:cNvSpPr>
            <a:spLocks noGrp="1"/>
          </p:cNvSpPr>
          <p:nvPr>
            <p:ph type="body" idx="1"/>
          </p:nvPr>
        </p:nvSpPr>
        <p:spPr>
          <a:xfrm>
            <a:off x="0" y="1200150"/>
            <a:ext cx="11858625" cy="4838700"/>
          </a:xfrm>
        </p:spPr>
        <p:txBody>
          <a:bodyPr/>
          <a:lstStyle/>
          <a:p>
            <a:r>
              <a:rPr lang="en-US" sz="2400" b="0" i="0" dirty="0">
                <a:solidFill>
                  <a:srgbClr val="333333"/>
                </a:solidFill>
                <a:effectLst/>
                <a:latin typeface="Calibri" panose="020F0502020204030204" pitchFamily="34" charset="0"/>
                <a:cs typeface="Calibri" panose="020F0502020204030204" pitchFamily="34" charset="0"/>
              </a:rPr>
              <a:t>The learning environment must be consistent and </a:t>
            </a:r>
            <a:r>
              <a:rPr lang="en-US" b="0" i="0" dirty="0">
                <a:solidFill>
                  <a:srgbClr val="333333"/>
                </a:solidFill>
                <a:effectLst/>
                <a:latin typeface="Calibri" panose="020F0502020204030204" pitchFamily="34" charset="0"/>
                <a:cs typeface="Calibri" panose="020F0502020204030204" pitchFamily="34" charset="0"/>
              </a:rPr>
              <a:t>be high-quality as expected from any other style of instruction.</a:t>
            </a:r>
          </a:p>
          <a:p>
            <a:r>
              <a:rPr lang="en-US" sz="2400" dirty="0">
                <a:solidFill>
                  <a:srgbClr val="333333"/>
                </a:solidFill>
                <a:latin typeface="Calibri" panose="020F0502020204030204" pitchFamily="34" charset="0"/>
                <a:cs typeface="Calibri" panose="020F0502020204030204" pitchFamily="34" charset="0"/>
              </a:rPr>
              <a:t>Key Questions to Consider</a:t>
            </a:r>
            <a:endParaRPr lang="en-US" sz="2400" b="0" i="0" dirty="0">
              <a:solidFill>
                <a:srgbClr val="333333"/>
              </a:solidFill>
              <a:effectLst/>
              <a:latin typeface="Calibri" panose="020F0502020204030204" pitchFamily="34" charset="0"/>
              <a:cs typeface="Calibri" panose="020F0502020204030204" pitchFamily="34" charset="0"/>
            </a:endParaRPr>
          </a:p>
          <a:p>
            <a:pPr lvl="2"/>
            <a:r>
              <a:rPr lang="en-US" sz="2000" dirty="0">
                <a:solidFill>
                  <a:srgbClr val="333333"/>
                </a:solidFill>
                <a:latin typeface="Calibri" panose="020F0502020204030204" pitchFamily="34" charset="0"/>
                <a:cs typeface="Calibri" panose="020F0502020204030204" pitchFamily="34" charset="0"/>
              </a:rPr>
              <a:t>Who is responsible for providing instruction? What will this entail? </a:t>
            </a:r>
          </a:p>
          <a:p>
            <a:pPr lvl="2"/>
            <a:r>
              <a:rPr lang="en-US" sz="2000" dirty="0">
                <a:solidFill>
                  <a:srgbClr val="333333"/>
                </a:solidFill>
                <a:latin typeface="Calibri" panose="020F0502020204030204" pitchFamily="34" charset="0"/>
                <a:cs typeface="Calibri" panose="020F0502020204030204" pitchFamily="34" charset="0"/>
              </a:rPr>
              <a:t>What types of synchronous and asynchronous activities will be offered to students during instruction?</a:t>
            </a:r>
          </a:p>
          <a:p>
            <a:pPr lvl="2"/>
            <a:r>
              <a:rPr lang="en-US" sz="2000" dirty="0">
                <a:solidFill>
                  <a:srgbClr val="333333"/>
                </a:solidFill>
                <a:latin typeface="Calibri" panose="020F0502020204030204" pitchFamily="34" charset="0"/>
                <a:cs typeface="Calibri" panose="020F0502020204030204" pitchFamily="34" charset="0"/>
              </a:rPr>
              <a:t>Do i</a:t>
            </a:r>
            <a:r>
              <a:rPr lang="en-US" sz="2000" i="0" dirty="0">
                <a:solidFill>
                  <a:srgbClr val="333333"/>
                </a:solidFill>
                <a:effectLst/>
                <a:latin typeface="Calibri" panose="020F0502020204030204" pitchFamily="34" charset="0"/>
                <a:cs typeface="Calibri" panose="020F0502020204030204" pitchFamily="34" charset="0"/>
              </a:rPr>
              <a:t>nstructional strategies, practices, and content address various learning needs and styles of students?</a:t>
            </a:r>
          </a:p>
          <a:p>
            <a:pPr lvl="2"/>
            <a:r>
              <a:rPr lang="en-US" sz="2000" dirty="0">
                <a:solidFill>
                  <a:srgbClr val="333333"/>
                </a:solidFill>
                <a:latin typeface="Calibri" panose="020F0502020204030204" pitchFamily="34" charset="0"/>
                <a:cs typeface="Calibri" panose="020F0502020204030204" pitchFamily="34" charset="0"/>
              </a:rPr>
              <a:t>How will you work with your </a:t>
            </a:r>
            <a:r>
              <a:rPr lang="en-US" sz="2000" i="0" dirty="0">
                <a:solidFill>
                  <a:srgbClr val="333333"/>
                </a:solidFill>
                <a:effectLst/>
                <a:latin typeface="Calibri" panose="020F0502020204030204" pitchFamily="34" charset="0"/>
                <a:cs typeface="Calibri" panose="020F0502020204030204" pitchFamily="34" charset="0"/>
              </a:rPr>
              <a:t>Authorizer to ensure that support structures and programs, including but not limited to, Title I, EL, Students with Disabilities, and Gifted and Talented, are integrated into the school’s instructional program to promote and support student learning</a:t>
            </a:r>
          </a:p>
          <a:p>
            <a:pPr lvl="2"/>
            <a:r>
              <a:rPr lang="en-US" sz="2000" dirty="0">
                <a:solidFill>
                  <a:srgbClr val="333333"/>
                </a:solidFill>
                <a:latin typeface="Calibri" panose="020F0502020204030204" pitchFamily="34" charset="0"/>
                <a:cs typeface="Calibri" panose="020F0502020204030204" pitchFamily="34" charset="0"/>
              </a:rPr>
              <a:t>How will t</a:t>
            </a:r>
            <a:r>
              <a:rPr lang="en-US" sz="2000" i="0" dirty="0">
                <a:solidFill>
                  <a:srgbClr val="333333"/>
                </a:solidFill>
                <a:effectLst/>
                <a:latin typeface="Calibri" panose="020F0502020204030204" pitchFamily="34" charset="0"/>
                <a:cs typeface="Calibri" panose="020F0502020204030204" pitchFamily="34" charset="0"/>
              </a:rPr>
              <a:t>eachers use ongoing, research based formative and summative assessments to measure student academic performance?</a:t>
            </a:r>
          </a:p>
          <a:p>
            <a:pPr lvl="2"/>
            <a:r>
              <a:rPr lang="en-US" sz="2000" i="0" dirty="0">
                <a:solidFill>
                  <a:srgbClr val="333333"/>
                </a:solidFill>
                <a:effectLst/>
                <a:latin typeface="Calibri" panose="020F0502020204030204" pitchFamily="34" charset="0"/>
                <a:cs typeface="Calibri" panose="020F0502020204030204" pitchFamily="34" charset="0"/>
              </a:rPr>
              <a:t>How will students have access to varied opportunities to demonstrate mastery of skills, show academic progress, and receive meaningful feedback on their learning? </a:t>
            </a:r>
          </a:p>
          <a:p>
            <a:pPr lvl="2"/>
            <a:endParaRPr lang="en-US" sz="1600" i="0" dirty="0">
              <a:solidFill>
                <a:srgbClr val="333333"/>
              </a:solidFill>
              <a:effectLst/>
              <a:latin typeface="Calibri" panose="020F0502020204030204" pitchFamily="34" charset="0"/>
              <a:cs typeface="Calibri" panose="020F0502020204030204" pitchFamily="34" charset="0"/>
            </a:endParaRPr>
          </a:p>
          <a:p>
            <a:pPr marL="1028700" lvl="2" indent="0">
              <a:buNone/>
            </a:pPr>
            <a:endParaRPr lang="en-US" sz="1600" dirty="0"/>
          </a:p>
          <a:p>
            <a:pPr marL="1028700" lvl="2" indent="0">
              <a:buNone/>
            </a:pPr>
            <a:endParaRPr lang="en-US" sz="1600" dirty="0"/>
          </a:p>
        </p:txBody>
      </p:sp>
      <p:sp>
        <p:nvSpPr>
          <p:cNvPr id="5" name="Slide Number Placeholder 4">
            <a:extLst>
              <a:ext uri="{FF2B5EF4-FFF2-40B4-BE49-F238E27FC236}">
                <a16:creationId xmlns:a16="http://schemas.microsoft.com/office/drawing/2014/main" id="{590CE846-F676-4795-B888-2511607722C4}"/>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7F7F7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7F7F7F"/>
              </a:solidFill>
              <a:effectLst/>
              <a:uLnTx/>
              <a:uFillTx/>
              <a:latin typeface="Calibri"/>
              <a:cs typeface="Calibri"/>
              <a:sym typeface="Calibri"/>
            </a:endParaRPr>
          </a:p>
        </p:txBody>
      </p:sp>
    </p:spTree>
    <p:extLst>
      <p:ext uri="{BB962C8B-B14F-4D97-AF65-F5344CB8AC3E}">
        <p14:creationId xmlns:p14="http://schemas.microsoft.com/office/powerpoint/2010/main" val="124286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D66200-7E7B-45CD-9288-927D57CFE747}"/>
              </a:ext>
            </a:extLst>
          </p:cNvPr>
          <p:cNvSpPr>
            <a:spLocks noGrp="1"/>
          </p:cNvSpPr>
          <p:nvPr>
            <p:ph type="title"/>
          </p:nvPr>
        </p:nvSpPr>
        <p:spPr>
          <a:xfrm>
            <a:off x="326925" y="235464"/>
            <a:ext cx="8109153" cy="756418"/>
          </a:xfrm>
        </p:spPr>
        <p:txBody>
          <a:bodyPr/>
          <a:lstStyle/>
          <a:p>
            <a:pPr marL="76200" marR="0" lvl="0" algn="l" defTabSz="914400" rtl="0" eaLnBrk="1" fontAlgn="auto" latinLnBrk="0" hangingPunct="1">
              <a:lnSpc>
                <a:spcPct val="90000"/>
              </a:lnSpc>
              <a:spcBef>
                <a:spcPts val="1000"/>
              </a:spcBef>
              <a:spcAft>
                <a:spcPts val="0"/>
              </a:spcAft>
              <a:buClr>
                <a:srgbClr val="000000"/>
              </a:buClr>
              <a:buSzPts val="2400"/>
              <a:tabLst/>
              <a:defRPr/>
            </a:pPr>
            <a:r>
              <a:rPr kumimoji="0" lang="en-US" sz="3600" b="0" i="0" u="none" strike="noStrike" kern="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a:sym typeface="Calibri"/>
              </a:rPr>
              <a:t>Technology</a:t>
            </a:r>
          </a:p>
        </p:txBody>
      </p:sp>
      <p:sp>
        <p:nvSpPr>
          <p:cNvPr id="7" name="Text Placeholder 6">
            <a:extLst>
              <a:ext uri="{FF2B5EF4-FFF2-40B4-BE49-F238E27FC236}">
                <a16:creationId xmlns:a16="http://schemas.microsoft.com/office/drawing/2014/main" id="{B524B848-9841-4BB0-BDBD-D9AE278E14FA}"/>
              </a:ext>
            </a:extLst>
          </p:cNvPr>
          <p:cNvSpPr>
            <a:spLocks noGrp="1"/>
          </p:cNvSpPr>
          <p:nvPr>
            <p:ph type="body" idx="1"/>
          </p:nvPr>
        </p:nvSpPr>
        <p:spPr>
          <a:xfrm>
            <a:off x="0" y="1200150"/>
            <a:ext cx="12039600" cy="4838700"/>
          </a:xfrm>
        </p:spPr>
        <p:txBody>
          <a:bodyPr/>
          <a:lstStyle/>
          <a:p>
            <a:r>
              <a:rPr lang="en-US" b="0" i="0" dirty="0">
                <a:solidFill>
                  <a:srgbClr val="333333"/>
                </a:solidFill>
                <a:effectLst/>
                <a:latin typeface="Calibri" panose="020F0502020204030204" pitchFamily="34" charset="0"/>
                <a:cs typeface="Calibri" panose="020F0502020204030204" pitchFamily="34" charset="0"/>
              </a:rPr>
              <a:t>It is essential to establish that access to digital resources and online learning sessions are equitable and safe.</a:t>
            </a:r>
          </a:p>
          <a:p>
            <a:r>
              <a:rPr lang="en-US" dirty="0">
                <a:solidFill>
                  <a:srgbClr val="333333"/>
                </a:solidFill>
                <a:latin typeface="Calibri" panose="020F0502020204030204" pitchFamily="34" charset="0"/>
                <a:cs typeface="Calibri" panose="020F0502020204030204" pitchFamily="34" charset="0"/>
              </a:rPr>
              <a:t>Key Questions to Consider</a:t>
            </a:r>
            <a:endParaRPr lang="en-US" sz="1600" dirty="0"/>
          </a:p>
          <a:p>
            <a:pPr lvl="2"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What is the plan to develop a timeline to accomplish the technological infrastructure that will meet the needs of students and staff? </a:t>
            </a:r>
          </a:p>
          <a:p>
            <a:pPr lvl="2"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How will you ensure the </a:t>
            </a:r>
            <a:r>
              <a:rPr lang="en-US" sz="2000" dirty="0">
                <a:solidFill>
                  <a:srgbClr val="000000"/>
                </a:solidFill>
                <a:latin typeface="Calibri" panose="020F0502020204030204" pitchFamily="34" charset="0"/>
              </a:rPr>
              <a:t>u</a:t>
            </a:r>
            <a:r>
              <a:rPr lang="en-US" sz="2000" b="0" i="0" u="none" strike="noStrike" dirty="0">
                <a:solidFill>
                  <a:srgbClr val="000000"/>
                </a:solidFill>
                <a:effectLst/>
                <a:latin typeface="Calibri" panose="020F0502020204030204" pitchFamily="34" charset="0"/>
              </a:rPr>
              <a:t>se of industry accepted accessibility standards for interoperability and appropriate access for learners with special needs?</a:t>
            </a:r>
          </a:p>
          <a:p>
            <a:pPr lvl="2"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What </a:t>
            </a:r>
            <a:r>
              <a:rPr lang="en-US" sz="2000" dirty="0">
                <a:solidFill>
                  <a:srgbClr val="000000"/>
                </a:solidFill>
                <a:latin typeface="Calibri" panose="020F0502020204030204" pitchFamily="34" charset="0"/>
              </a:rPr>
              <a:t>t</a:t>
            </a:r>
            <a:r>
              <a:rPr lang="en-US" sz="2000" b="0" i="0" u="none" strike="noStrike" dirty="0">
                <a:solidFill>
                  <a:srgbClr val="000000"/>
                </a:solidFill>
                <a:effectLst/>
                <a:latin typeface="Calibri" panose="020F0502020204030204" pitchFamily="34" charset="0"/>
              </a:rPr>
              <a:t>echnological support structures and programs will be in place to reduce barriers to learning for all students?</a:t>
            </a:r>
          </a:p>
          <a:p>
            <a:pPr lvl="2" fontAlgn="base">
              <a:spcBef>
                <a:spcPts val="0"/>
              </a:spcBef>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Does the technology plan include documentation that students and parents know and understand acceptable use of the internet in accordance with all federal and state statutes? </a:t>
            </a:r>
          </a:p>
          <a:p>
            <a:pPr lvl="2" fontAlgn="base">
              <a:spcBef>
                <a:spcPts val="0"/>
              </a:spcBef>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H</a:t>
            </a:r>
            <a:r>
              <a:rPr lang="en-US" sz="2000" dirty="0">
                <a:effectLst/>
                <a:latin typeface="Calibri" panose="020F0502020204030204" pitchFamily="34" charset="0"/>
                <a:ea typeface="Calibri" panose="020F0502020204030204" pitchFamily="34" charset="0"/>
                <a:cs typeface="Calibri" panose="020F0502020204030204" pitchFamily="34" charset="0"/>
              </a:rPr>
              <a:t>ow  will the school or program protect student personally identifiable information in accordance with state and federal data privacy laws including but not limited to Children’s Online Privacy Protection Act (COPPA), the Family Educational Rights and Privacy Act (FERPA), and the Student Data Transparency and Security Act (SDTSA)?</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000" dirty="0">
              <a:effectLst/>
              <a:latin typeface="Times New Roman" panose="02020603050405020304" pitchFamily="18" charset="0"/>
              <a:ea typeface="Times New Roman" panose="02020603050405020304" pitchFamily="18" charset="0"/>
            </a:endParaRPr>
          </a:p>
          <a:p>
            <a:pPr lvl="1" fontAlgn="base">
              <a:spcBef>
                <a:spcPts val="0"/>
              </a:spcBef>
              <a:buFont typeface="Arial" panose="020B0604020202020204" pitchFamily="34" charset="0"/>
              <a:buChar char="•"/>
            </a:pPr>
            <a:endParaRPr lang="en-US" sz="1400" b="0" i="0" u="none" strike="noStrike" dirty="0">
              <a:solidFill>
                <a:srgbClr val="000000"/>
              </a:solidFill>
              <a:effectLst/>
              <a:latin typeface="Calibri" panose="020F0502020204030204" pitchFamily="34" charset="0"/>
            </a:endParaRPr>
          </a:p>
        </p:txBody>
      </p:sp>
      <p:sp>
        <p:nvSpPr>
          <p:cNvPr id="5" name="Slide Number Placeholder 4">
            <a:extLst>
              <a:ext uri="{FF2B5EF4-FFF2-40B4-BE49-F238E27FC236}">
                <a16:creationId xmlns:a16="http://schemas.microsoft.com/office/drawing/2014/main" id="{590CE846-F676-4795-B888-2511607722C4}"/>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7F7F7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7F7F7F"/>
              </a:solidFill>
              <a:effectLst/>
              <a:uLnTx/>
              <a:uFillTx/>
              <a:latin typeface="Calibri"/>
              <a:cs typeface="Calibri"/>
              <a:sym typeface="Calibri"/>
            </a:endParaRPr>
          </a:p>
        </p:txBody>
      </p:sp>
    </p:spTree>
    <p:extLst>
      <p:ext uri="{BB962C8B-B14F-4D97-AF65-F5344CB8AC3E}">
        <p14:creationId xmlns:p14="http://schemas.microsoft.com/office/powerpoint/2010/main" val="2485168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1303</TotalTime>
  <Words>1103</Words>
  <Application>Microsoft Office PowerPoint</Application>
  <PresentationFormat>Widescreen</PresentationFormat>
  <Paragraphs>133</Paragraphs>
  <Slides>12</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Calibri Light</vt:lpstr>
      <vt:lpstr>Times New Roman</vt:lpstr>
      <vt:lpstr>Office Theme</vt:lpstr>
      <vt:lpstr>1_Office Theme</vt:lpstr>
      <vt:lpstr>Key Planning Considerations for Online Options</vt:lpstr>
      <vt:lpstr>Agenda &amp; Objectives</vt:lpstr>
      <vt:lpstr>Online Options Summary</vt:lpstr>
      <vt:lpstr>Planning Considerations for Long-term Online Options</vt:lpstr>
      <vt:lpstr>General Planning Tips</vt:lpstr>
      <vt:lpstr>Quality Standards</vt:lpstr>
      <vt:lpstr>Mission and Vision</vt:lpstr>
      <vt:lpstr>Instruction</vt:lpstr>
      <vt:lpstr>Technology</vt:lpstr>
      <vt:lpstr>Attendance and Engagement</vt:lpstr>
      <vt:lpstr>Resources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Applications – Key Considerations</dc:title>
  <dc:creator>Rachel Matson</dc:creator>
  <cp:lastModifiedBy>Rachel Matson</cp:lastModifiedBy>
  <cp:revision>34</cp:revision>
  <dcterms:created xsi:type="dcterms:W3CDTF">2021-03-01T17:11:02Z</dcterms:created>
  <dcterms:modified xsi:type="dcterms:W3CDTF">2021-03-08T16:35:00Z</dcterms:modified>
</cp:coreProperties>
</file>