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1"/>
  </p:notesMasterIdLst>
  <p:handoutMasterIdLst>
    <p:handoutMasterId r:id="rId22"/>
  </p:handoutMasterIdLst>
  <p:sldIdLst>
    <p:sldId id="256" r:id="rId2"/>
    <p:sldId id="364" r:id="rId3"/>
    <p:sldId id="405" r:id="rId4"/>
    <p:sldId id="407" r:id="rId5"/>
    <p:sldId id="408" r:id="rId6"/>
    <p:sldId id="409" r:id="rId7"/>
    <p:sldId id="257" r:id="rId8"/>
    <p:sldId id="410" r:id="rId9"/>
    <p:sldId id="420" r:id="rId10"/>
    <p:sldId id="421" r:id="rId11"/>
    <p:sldId id="422" r:id="rId12"/>
    <p:sldId id="423" r:id="rId13"/>
    <p:sldId id="390" r:id="rId14"/>
    <p:sldId id="415" r:id="rId15"/>
    <p:sldId id="416" r:id="rId16"/>
    <p:sldId id="417" r:id="rId17"/>
    <p:sldId id="418" r:id="rId18"/>
    <p:sldId id="419" r:id="rId19"/>
    <p:sldId id="400"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6" autoAdjust="0"/>
    <p:restoredTop sz="94601" autoAdjust="0"/>
  </p:normalViewPr>
  <p:slideViewPr>
    <p:cSldViewPr snapToGrid="0">
      <p:cViewPr varScale="1">
        <p:scale>
          <a:sx n="113" d="100"/>
          <a:sy n="113" d="100"/>
        </p:scale>
        <p:origin x="1410" y="96"/>
      </p:cViewPr>
      <p:guideLst/>
    </p:cSldViewPr>
  </p:slideViewPr>
  <p:outlineViewPr>
    <p:cViewPr>
      <p:scale>
        <a:sx n="33" d="100"/>
        <a:sy n="33" d="100"/>
      </p:scale>
      <p:origin x="0" y="-71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3B9E1A5-EE87-4D1D-A6AB-F20174F03E0E}" type="datetimeFigureOut">
              <a:rPr lang="en-US" smtClean="0"/>
              <a:t>12/21/2021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3F6D4BC-2836-4C4D-B881-EF79210D517C}" type="slidenum">
              <a:rPr lang="en-US" smtClean="0"/>
              <a:t>‹#›</a:t>
            </a:fld>
            <a:endParaRPr lang="en-US"/>
          </a:p>
        </p:txBody>
      </p:sp>
    </p:spTree>
    <p:extLst>
      <p:ext uri="{BB962C8B-B14F-4D97-AF65-F5344CB8AC3E}">
        <p14:creationId xmlns:p14="http://schemas.microsoft.com/office/powerpoint/2010/main" val="50460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872E894-E0CE-40CF-8CA0-23F05C6E40C6}" type="datetimeFigureOut">
              <a:rPr lang="en-US" smtClean="0"/>
              <a:t>12/21/2021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14</a:t>
            </a:fld>
            <a:endParaRPr lang="en-US"/>
          </a:p>
        </p:txBody>
      </p:sp>
    </p:spTree>
    <p:extLst>
      <p:ext uri="{BB962C8B-B14F-4D97-AF65-F5344CB8AC3E}">
        <p14:creationId xmlns:p14="http://schemas.microsoft.com/office/powerpoint/2010/main" val="2401507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3_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28A1614D-6DC5-4154-8F70-714E1BA63851}" type="datetimeFigureOut">
              <a:rPr lang="en-US" smtClean="0"/>
              <a:t>12/21/2021</a:t>
            </a:fld>
            <a:endParaRPr lang="en-US"/>
          </a:p>
        </p:txBody>
      </p:sp>
      <p:sp>
        <p:nvSpPr>
          <p:cNvPr id="9" name="Slide Number Placeholder 8"/>
          <p:cNvSpPr>
            <a:spLocks noGrp="1"/>
          </p:cNvSpPr>
          <p:nvPr>
            <p:ph type="sldNum" sz="quarter" idx="11"/>
          </p:nvPr>
        </p:nvSpPr>
        <p:spPr/>
        <p:txBody>
          <a:bodyPr/>
          <a:lstStyle/>
          <a:p>
            <a:fld id="{A5D717D3-BED8-44CB-BF16-DCD67036564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34875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 id="214748367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coloradosos.gov/CCR/eDocketDetails.do?trackingNum=2021-0075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coloradosos.gov/CCR/eDocketDetails.do?trackingNum=2021-0075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coloradosos.gov/CCR/eDocketDetails.do?trackingNum=2021-0075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oauthorizers.org/wp-content/uploads/2021/09/dcl-faq-201612-504-charter-school.pdf" TargetMode="External"/><Relationship Id="rId2" Type="http://schemas.openxmlformats.org/officeDocument/2006/relationships/hyperlink" Target="https://coauthorizers.org/resource/promoting-access-choice-through-inclusive-language/" TargetMode="Externa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s://www.coloradosos.gov/CCR/eDocketDetails.do?trackingNum=2021-0075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49677"/>
            <a:ext cx="7772400" cy="1880420"/>
          </a:xfrm>
        </p:spPr>
        <p:txBody>
          <a:bodyPr>
            <a:normAutofit/>
          </a:bodyPr>
          <a:lstStyle/>
          <a:p>
            <a:r>
              <a:rPr lang="en-US" dirty="0"/>
              <a:t>Protecting the Rights of Students with Disabilities in Charter School Enrollment</a:t>
            </a:r>
          </a:p>
        </p:txBody>
      </p:sp>
      <p:sp>
        <p:nvSpPr>
          <p:cNvPr id="3" name="Subtitle 2"/>
          <p:cNvSpPr>
            <a:spLocks noGrp="1"/>
          </p:cNvSpPr>
          <p:nvPr>
            <p:ph type="subTitle" idx="1"/>
          </p:nvPr>
        </p:nvSpPr>
        <p:spPr>
          <a:xfrm>
            <a:off x="685800" y="5272548"/>
            <a:ext cx="7772400" cy="866821"/>
          </a:xfrm>
        </p:spPr>
        <p:txBody>
          <a:bodyPr/>
          <a:lstStyle/>
          <a:p>
            <a:r>
              <a:rPr lang="en-US" dirty="0"/>
              <a:t>Bill Kottenstette</a:t>
            </a:r>
          </a:p>
          <a:p>
            <a:r>
              <a:rPr lang="en-US" dirty="0"/>
              <a:t>Date: </a:t>
            </a:r>
            <a:r>
              <a:rPr lang="en-US" b="1" dirty="0"/>
              <a:t>12/09/2021</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00AF2-82DE-49CC-84E5-EBBBB77E3D4C}"/>
              </a:ext>
            </a:extLst>
          </p:cNvPr>
          <p:cNvSpPr>
            <a:spLocks noGrp="1"/>
          </p:cNvSpPr>
          <p:nvPr>
            <p:ph type="title"/>
          </p:nvPr>
        </p:nvSpPr>
        <p:spPr/>
        <p:txBody>
          <a:bodyPr/>
          <a:lstStyle/>
          <a:p>
            <a:r>
              <a:rPr lang="en-US" dirty="0"/>
              <a:t>Samples: Official filing found </a:t>
            </a:r>
            <a:r>
              <a:rPr lang="en-US" dirty="0">
                <a:hlinkClick r:id="rId2"/>
              </a:rPr>
              <a:t>here</a:t>
            </a:r>
            <a:r>
              <a:rPr lang="en-US" dirty="0"/>
              <a:t>: </a:t>
            </a:r>
            <a:br>
              <a:rPr lang="en-US" dirty="0"/>
            </a:br>
            <a:endParaRPr lang="en-US" dirty="0"/>
          </a:p>
        </p:txBody>
      </p:sp>
      <p:pic>
        <p:nvPicPr>
          <p:cNvPr id="6" name="Content Placeholder 5">
            <a:extLst>
              <a:ext uri="{FF2B5EF4-FFF2-40B4-BE49-F238E27FC236}">
                <a16:creationId xmlns:a16="http://schemas.microsoft.com/office/drawing/2014/main" id="{A85088E3-0589-4C1A-8189-C3B2632D2477}"/>
              </a:ext>
              <a:ext uri="{C183D7F6-B498-43B3-948B-1728B52AA6E4}">
                <adec:decorative xmlns:adec="http://schemas.microsoft.com/office/drawing/2017/decorative" val="1"/>
              </a:ext>
            </a:extLst>
          </p:cNvPr>
          <p:cNvPicPr>
            <a:picLocks noGrp="1" noChangeAspect="1"/>
          </p:cNvPicPr>
          <p:nvPr>
            <p:ph idx="1"/>
          </p:nvPr>
        </p:nvPicPr>
        <p:blipFill>
          <a:blip r:embed="rId3"/>
          <a:stretch>
            <a:fillRect/>
          </a:stretch>
        </p:blipFill>
        <p:spPr>
          <a:xfrm>
            <a:off x="661053" y="2097024"/>
            <a:ext cx="8222949" cy="3546539"/>
          </a:xfrm>
        </p:spPr>
      </p:pic>
      <p:sp>
        <p:nvSpPr>
          <p:cNvPr id="4" name="Slide Number Placeholder 3">
            <a:extLst>
              <a:ext uri="{FF2B5EF4-FFF2-40B4-BE49-F238E27FC236}">
                <a16:creationId xmlns:a16="http://schemas.microsoft.com/office/drawing/2014/main" id="{317DC5EE-636B-45DF-AF26-60B7C5FA4D21}"/>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943592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C24AB-7769-41D0-BEC0-56D5D50285C6}"/>
              </a:ext>
            </a:extLst>
          </p:cNvPr>
          <p:cNvSpPr>
            <a:spLocks noGrp="1"/>
          </p:cNvSpPr>
          <p:nvPr>
            <p:ph type="title"/>
          </p:nvPr>
        </p:nvSpPr>
        <p:spPr/>
        <p:txBody>
          <a:bodyPr/>
          <a:lstStyle/>
          <a:p>
            <a:r>
              <a:rPr lang="en-US" dirty="0"/>
              <a:t>Samples: Official filing found </a:t>
            </a:r>
            <a:r>
              <a:rPr lang="en-US" dirty="0">
                <a:hlinkClick r:id="rId2"/>
              </a:rPr>
              <a:t>here</a:t>
            </a:r>
            <a:r>
              <a:rPr lang="en-US" dirty="0"/>
              <a:t>: </a:t>
            </a:r>
            <a:br>
              <a:rPr lang="en-US" dirty="0"/>
            </a:br>
            <a:endParaRPr lang="en-US" dirty="0"/>
          </a:p>
        </p:txBody>
      </p:sp>
      <p:pic>
        <p:nvPicPr>
          <p:cNvPr id="6" name="Content Placeholder 5">
            <a:extLst>
              <a:ext uri="{FF2B5EF4-FFF2-40B4-BE49-F238E27FC236}">
                <a16:creationId xmlns:a16="http://schemas.microsoft.com/office/drawing/2014/main" id="{777AC5B8-35BB-494D-80BF-712B08C9BBA6}"/>
              </a:ext>
              <a:ext uri="{C183D7F6-B498-43B3-948B-1728B52AA6E4}">
                <adec:decorative xmlns:adec="http://schemas.microsoft.com/office/drawing/2017/decorative" val="1"/>
              </a:ext>
            </a:extLst>
          </p:cNvPr>
          <p:cNvPicPr>
            <a:picLocks noGrp="1" noChangeAspect="1"/>
          </p:cNvPicPr>
          <p:nvPr>
            <p:ph idx="1"/>
          </p:nvPr>
        </p:nvPicPr>
        <p:blipFill>
          <a:blip r:embed="rId3"/>
          <a:stretch>
            <a:fillRect/>
          </a:stretch>
        </p:blipFill>
        <p:spPr>
          <a:xfrm>
            <a:off x="393969" y="1643064"/>
            <a:ext cx="8170163" cy="4186236"/>
          </a:xfrm>
        </p:spPr>
      </p:pic>
      <p:sp>
        <p:nvSpPr>
          <p:cNvPr id="4" name="Slide Number Placeholder 3">
            <a:extLst>
              <a:ext uri="{FF2B5EF4-FFF2-40B4-BE49-F238E27FC236}">
                <a16:creationId xmlns:a16="http://schemas.microsoft.com/office/drawing/2014/main" id="{53B5E218-7A8A-499F-B186-624B6E3F786A}"/>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1607331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45940-D661-46AC-AB64-2E63E3565832}"/>
              </a:ext>
            </a:extLst>
          </p:cNvPr>
          <p:cNvSpPr>
            <a:spLocks noGrp="1"/>
          </p:cNvSpPr>
          <p:nvPr>
            <p:ph type="title"/>
          </p:nvPr>
        </p:nvSpPr>
        <p:spPr/>
        <p:txBody>
          <a:bodyPr/>
          <a:lstStyle/>
          <a:p>
            <a:r>
              <a:rPr lang="en-US" dirty="0"/>
              <a:t>Samples: Official filing found </a:t>
            </a:r>
            <a:r>
              <a:rPr lang="en-US" dirty="0">
                <a:hlinkClick r:id="rId2"/>
              </a:rPr>
              <a:t>here</a:t>
            </a:r>
            <a:r>
              <a:rPr lang="en-US" dirty="0"/>
              <a:t>: </a:t>
            </a:r>
            <a:br>
              <a:rPr lang="en-US" dirty="0"/>
            </a:br>
            <a:endParaRPr lang="en-US" dirty="0"/>
          </a:p>
        </p:txBody>
      </p:sp>
      <p:pic>
        <p:nvPicPr>
          <p:cNvPr id="6" name="Content Placeholder 5">
            <a:extLst>
              <a:ext uri="{FF2B5EF4-FFF2-40B4-BE49-F238E27FC236}">
                <a16:creationId xmlns:a16="http://schemas.microsoft.com/office/drawing/2014/main" id="{6DB48C0D-E0E1-479F-BDE5-68E96B5E8898}"/>
              </a:ext>
              <a:ext uri="{C183D7F6-B498-43B3-948B-1728B52AA6E4}">
                <adec:decorative xmlns:adec="http://schemas.microsoft.com/office/drawing/2017/decorative" val="1"/>
              </a:ext>
            </a:extLst>
          </p:cNvPr>
          <p:cNvPicPr>
            <a:picLocks noGrp="1" noChangeAspect="1"/>
          </p:cNvPicPr>
          <p:nvPr>
            <p:ph idx="1"/>
          </p:nvPr>
        </p:nvPicPr>
        <p:blipFill>
          <a:blip r:embed="rId3"/>
          <a:stretch>
            <a:fillRect/>
          </a:stretch>
        </p:blipFill>
        <p:spPr>
          <a:xfrm>
            <a:off x="332237" y="1557338"/>
            <a:ext cx="8216528" cy="4314825"/>
          </a:xfrm>
        </p:spPr>
      </p:pic>
      <p:sp>
        <p:nvSpPr>
          <p:cNvPr id="4" name="Slide Number Placeholder 3">
            <a:extLst>
              <a:ext uri="{FF2B5EF4-FFF2-40B4-BE49-F238E27FC236}">
                <a16:creationId xmlns:a16="http://schemas.microsoft.com/office/drawing/2014/main" id="{5164F93E-B2F5-4D72-B0E9-F137AF9176AC}"/>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2090866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F3286-A7A8-4284-BD2D-CB330EA687B0}"/>
              </a:ext>
            </a:extLst>
          </p:cNvPr>
          <p:cNvSpPr>
            <a:spLocks noGrp="1"/>
          </p:cNvSpPr>
          <p:nvPr>
            <p:ph type="ctrTitle"/>
          </p:nvPr>
        </p:nvSpPr>
        <p:spPr/>
        <p:txBody>
          <a:bodyPr/>
          <a:lstStyle/>
          <a:p>
            <a:r>
              <a:rPr lang="en-US" dirty="0"/>
              <a:t>What Does This Mean for Online Schools?</a:t>
            </a:r>
          </a:p>
        </p:txBody>
      </p:sp>
      <p:sp>
        <p:nvSpPr>
          <p:cNvPr id="3" name="Slide Number Placeholder 2">
            <a:extLst>
              <a:ext uri="{FF2B5EF4-FFF2-40B4-BE49-F238E27FC236}">
                <a16:creationId xmlns:a16="http://schemas.microsoft.com/office/drawing/2014/main" id="{81A337EC-6569-4D19-A4C9-EC074718CA7C}"/>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1963924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AD4A2F-71CA-497F-8606-084D54CAF5E3}"/>
              </a:ext>
              <a:ext uri="{C183D7F6-B498-43B3-948B-1728B52AA6E4}">
                <adec:decorative xmlns:adec="http://schemas.microsoft.com/office/drawing/2017/decorative" val="0"/>
              </a:ext>
            </a:extLst>
          </p:cNvPr>
          <p:cNvSpPr>
            <a:spLocks noGrp="1"/>
          </p:cNvSpPr>
          <p:nvPr>
            <p:ph sz="half" idx="1"/>
          </p:nvPr>
        </p:nvSpPr>
        <p:spPr/>
        <p:txBody>
          <a:bodyPr/>
          <a:lstStyle/>
          <a:p>
            <a:pPr marL="0" indent="0">
              <a:buNone/>
            </a:pPr>
            <a:r>
              <a:rPr lang="en-US" b="1" u="sng" dirty="0"/>
              <a:t>Charter Managed: </a:t>
            </a:r>
          </a:p>
          <a:p>
            <a:r>
              <a:rPr lang="en-US" dirty="0"/>
              <a:t>OCR Guidance applies</a:t>
            </a:r>
          </a:p>
        </p:txBody>
      </p:sp>
      <p:sp>
        <p:nvSpPr>
          <p:cNvPr id="3" name="Content Placeholder 2">
            <a:extLst>
              <a:ext uri="{FF2B5EF4-FFF2-40B4-BE49-F238E27FC236}">
                <a16:creationId xmlns:a16="http://schemas.microsoft.com/office/drawing/2014/main" id="{F348BF01-F6AC-4AB4-AF0C-7D77500B9028}"/>
              </a:ext>
              <a:ext uri="{C183D7F6-B498-43B3-948B-1728B52AA6E4}">
                <adec:decorative xmlns:adec="http://schemas.microsoft.com/office/drawing/2017/decorative" val="0"/>
              </a:ext>
            </a:extLst>
          </p:cNvPr>
          <p:cNvSpPr>
            <a:spLocks noGrp="1"/>
          </p:cNvSpPr>
          <p:nvPr>
            <p:ph sz="half" idx="2"/>
          </p:nvPr>
        </p:nvSpPr>
        <p:spPr/>
        <p:txBody>
          <a:bodyPr/>
          <a:lstStyle/>
          <a:p>
            <a:pPr marL="0" indent="0">
              <a:buNone/>
            </a:pPr>
            <a:r>
              <a:rPr lang="en-US" b="1" u="sng" dirty="0"/>
              <a:t>District Managed: </a:t>
            </a:r>
          </a:p>
          <a:p>
            <a:r>
              <a:rPr lang="en-US" dirty="0"/>
              <a:t>OCR guidance is charter specific; however, there are elements of the guidance that give perspective on non-charter enrollment. Examples follow…</a:t>
            </a:r>
          </a:p>
        </p:txBody>
      </p:sp>
      <p:sp>
        <p:nvSpPr>
          <p:cNvPr id="4" name="Title 3">
            <a:extLst>
              <a:ext uri="{FF2B5EF4-FFF2-40B4-BE49-F238E27FC236}">
                <a16:creationId xmlns:a16="http://schemas.microsoft.com/office/drawing/2014/main" id="{E0C10DC7-84AC-487C-819A-9B38C3203401}"/>
              </a:ext>
              <a:ext uri="{C183D7F6-B498-43B3-948B-1728B52AA6E4}">
                <adec:decorative xmlns:adec="http://schemas.microsoft.com/office/drawing/2017/decorative" val="0"/>
              </a:ext>
            </a:extLst>
          </p:cNvPr>
          <p:cNvSpPr>
            <a:spLocks noGrp="1"/>
          </p:cNvSpPr>
          <p:nvPr>
            <p:ph type="title"/>
          </p:nvPr>
        </p:nvSpPr>
        <p:spPr/>
        <p:txBody>
          <a:bodyPr/>
          <a:lstStyle/>
          <a:p>
            <a:r>
              <a:rPr lang="en-US" dirty="0"/>
              <a:t>Differentiating between district-managed and charter-managed online schools</a:t>
            </a:r>
          </a:p>
        </p:txBody>
      </p:sp>
      <p:sp>
        <p:nvSpPr>
          <p:cNvPr id="5" name="Slide Number Placeholder 4">
            <a:extLst>
              <a:ext uri="{FF2B5EF4-FFF2-40B4-BE49-F238E27FC236}">
                <a16:creationId xmlns:a16="http://schemas.microsoft.com/office/drawing/2014/main" id="{EACEBDCE-F259-4D6E-B61E-DDBB5E7893D2}"/>
              </a:ext>
              <a:ext uri="{C183D7F6-B498-43B3-948B-1728B52AA6E4}">
                <adec:decorative xmlns:adec="http://schemas.microsoft.com/office/drawing/2017/decorative" val="0"/>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4060212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3B57F67-D798-46B5-8C0B-86D298E38DF8}"/>
              </a:ext>
            </a:extLst>
          </p:cNvPr>
          <p:cNvSpPr>
            <a:spLocks noGrp="1"/>
          </p:cNvSpPr>
          <p:nvPr>
            <p:ph type="title"/>
          </p:nvPr>
        </p:nvSpPr>
        <p:spPr/>
        <p:txBody>
          <a:bodyPr/>
          <a:lstStyle/>
          <a:p>
            <a:r>
              <a:rPr lang="en-US" dirty="0"/>
              <a:t>Page 4</a:t>
            </a:r>
          </a:p>
        </p:txBody>
      </p:sp>
      <p:sp>
        <p:nvSpPr>
          <p:cNvPr id="9" name="Content Placeholder 8">
            <a:extLst>
              <a:ext uri="{FF2B5EF4-FFF2-40B4-BE49-F238E27FC236}">
                <a16:creationId xmlns:a16="http://schemas.microsoft.com/office/drawing/2014/main" id="{FD864FEB-D858-477B-9CB5-790128EC4132}"/>
              </a:ext>
            </a:extLst>
          </p:cNvPr>
          <p:cNvSpPr>
            <a:spLocks noGrp="1"/>
          </p:cNvSpPr>
          <p:nvPr>
            <p:ph idx="1"/>
          </p:nvPr>
        </p:nvSpPr>
        <p:spPr/>
        <p:txBody>
          <a:bodyPr/>
          <a:lstStyle/>
          <a:p>
            <a:pPr marL="0" indent="0">
              <a:buNone/>
            </a:pPr>
            <a:r>
              <a:rPr lang="en-US" b="1" i="1" dirty="0"/>
              <a:t>Is there any difference in the Section 504 nondiscrimination rights of students with disabilities in charter schools as compared to students with disabilities in other schools in traditional LEAs? </a:t>
            </a:r>
          </a:p>
          <a:p>
            <a:pPr marL="0" indent="0">
              <a:buNone/>
            </a:pPr>
            <a:r>
              <a:rPr lang="en-US" i="1" dirty="0"/>
              <a:t>No. Charter school students with disabilities, including current and prospective charter school students with disabilities, have the same rights under Section 504 as other current and prospective public school students with disabilities at the elementary and secondary school level.</a:t>
            </a:r>
          </a:p>
        </p:txBody>
      </p:sp>
      <p:sp>
        <p:nvSpPr>
          <p:cNvPr id="5" name="Slide Number Placeholder 4">
            <a:extLst>
              <a:ext uri="{FF2B5EF4-FFF2-40B4-BE49-F238E27FC236}">
                <a16:creationId xmlns:a16="http://schemas.microsoft.com/office/drawing/2014/main" id="{8E4742DA-A57A-4506-A536-FF74CEAC3985}"/>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3268843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FD115-D9BC-4542-A04A-E4EC78616AFB}"/>
              </a:ext>
            </a:extLst>
          </p:cNvPr>
          <p:cNvSpPr>
            <a:spLocks noGrp="1"/>
          </p:cNvSpPr>
          <p:nvPr>
            <p:ph type="title"/>
          </p:nvPr>
        </p:nvSpPr>
        <p:spPr/>
        <p:txBody>
          <a:bodyPr/>
          <a:lstStyle/>
          <a:p>
            <a:r>
              <a:rPr lang="en-US" dirty="0"/>
              <a:t>Page 5</a:t>
            </a:r>
          </a:p>
        </p:txBody>
      </p:sp>
      <p:sp>
        <p:nvSpPr>
          <p:cNvPr id="3" name="Content Placeholder 2">
            <a:extLst>
              <a:ext uri="{FF2B5EF4-FFF2-40B4-BE49-F238E27FC236}">
                <a16:creationId xmlns:a16="http://schemas.microsoft.com/office/drawing/2014/main" id="{957B98AD-4429-4CAE-A8CC-83E83DEAC607}"/>
              </a:ext>
            </a:extLst>
          </p:cNvPr>
          <p:cNvSpPr>
            <a:spLocks noGrp="1"/>
          </p:cNvSpPr>
          <p:nvPr>
            <p:ph idx="1"/>
          </p:nvPr>
        </p:nvSpPr>
        <p:spPr/>
        <p:txBody>
          <a:bodyPr>
            <a:normAutofit fontScale="92500" lnSpcReduction="10000"/>
          </a:bodyPr>
          <a:lstStyle/>
          <a:p>
            <a:pPr marL="0" indent="0">
              <a:buNone/>
            </a:pPr>
            <a:r>
              <a:rPr lang="en-US" i="1" dirty="0"/>
              <a:t>There is often a difference between how students enroll in schools in traditional LEAs and how students are recruited, apply and are admitted to, and thus enrolled in charter schools. For schools in traditional LEAs, the basis for enrollment in the district is generally residence that falls within the attendance boundaries of the school and LEA…</a:t>
            </a:r>
          </a:p>
          <a:p>
            <a:pPr marL="0" indent="0">
              <a:buNone/>
            </a:pPr>
            <a:r>
              <a:rPr lang="en-US" i="1" dirty="0"/>
              <a:t>Under Section 504, prospective students of traditional LEAs are entitled to nondiscrimination on the basis of disability in the enrollment process, as well as nondiscriminatory treatment when enrolled in the school…</a:t>
            </a:r>
          </a:p>
          <a:p>
            <a:pPr marL="0" indent="0">
              <a:buNone/>
            </a:pPr>
            <a:r>
              <a:rPr lang="en-US" i="1" dirty="0"/>
              <a:t>Regardless of the procedures used, under Section 504, prospective charter school students are entitled to nondiscrimination on the basis of disability in that process – including the recruitment, application, and admission parts of the process – as well as nondiscriminatory treatment when enrolled.</a:t>
            </a:r>
          </a:p>
        </p:txBody>
      </p:sp>
      <p:sp>
        <p:nvSpPr>
          <p:cNvPr id="4" name="Slide Number Placeholder 3">
            <a:extLst>
              <a:ext uri="{FF2B5EF4-FFF2-40B4-BE49-F238E27FC236}">
                <a16:creationId xmlns:a16="http://schemas.microsoft.com/office/drawing/2014/main" id="{273E791E-9950-40AC-9522-C9AB57BA611C}"/>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1635814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FB887-9E9A-473B-964E-A47CC2F45A5D}"/>
              </a:ext>
            </a:extLst>
          </p:cNvPr>
          <p:cNvSpPr>
            <a:spLocks noGrp="1"/>
          </p:cNvSpPr>
          <p:nvPr>
            <p:ph type="title"/>
          </p:nvPr>
        </p:nvSpPr>
        <p:spPr/>
        <p:txBody>
          <a:bodyPr/>
          <a:lstStyle/>
          <a:p>
            <a:r>
              <a:rPr lang="en-US" dirty="0"/>
              <a:t>Page 6</a:t>
            </a:r>
          </a:p>
        </p:txBody>
      </p:sp>
      <p:sp>
        <p:nvSpPr>
          <p:cNvPr id="3" name="Content Placeholder 2">
            <a:extLst>
              <a:ext uri="{FF2B5EF4-FFF2-40B4-BE49-F238E27FC236}">
                <a16:creationId xmlns:a16="http://schemas.microsoft.com/office/drawing/2014/main" id="{B26F7AB4-FE06-480D-8CDD-8682DF103E2C}"/>
              </a:ext>
            </a:extLst>
          </p:cNvPr>
          <p:cNvSpPr>
            <a:spLocks noGrp="1"/>
          </p:cNvSpPr>
          <p:nvPr>
            <p:ph idx="1"/>
          </p:nvPr>
        </p:nvSpPr>
        <p:spPr/>
        <p:txBody>
          <a:bodyPr/>
          <a:lstStyle/>
          <a:p>
            <a:pPr marL="0" indent="0">
              <a:buNone/>
            </a:pPr>
            <a:r>
              <a:rPr lang="en-US" i="1" dirty="0"/>
              <a:t>There is no difference between the Section 504 rights of students with disabilities who are enrolled in charter schools and those who are enrolled in other public elementary or secondary schools.</a:t>
            </a:r>
          </a:p>
        </p:txBody>
      </p:sp>
      <p:sp>
        <p:nvSpPr>
          <p:cNvPr id="4" name="Slide Number Placeholder 3">
            <a:extLst>
              <a:ext uri="{FF2B5EF4-FFF2-40B4-BE49-F238E27FC236}">
                <a16:creationId xmlns:a16="http://schemas.microsoft.com/office/drawing/2014/main" id="{B2565CE6-6109-4941-843E-F419DC547706}"/>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940522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FB887-9E9A-473B-964E-A47CC2F45A5D}"/>
              </a:ext>
            </a:extLst>
          </p:cNvPr>
          <p:cNvSpPr>
            <a:spLocks noGrp="1"/>
          </p:cNvSpPr>
          <p:nvPr>
            <p:ph type="title"/>
          </p:nvPr>
        </p:nvSpPr>
        <p:spPr/>
        <p:txBody>
          <a:bodyPr/>
          <a:lstStyle/>
          <a:p>
            <a:r>
              <a:rPr lang="en-US" dirty="0"/>
              <a:t>Page 6</a:t>
            </a:r>
          </a:p>
        </p:txBody>
      </p:sp>
      <p:sp>
        <p:nvSpPr>
          <p:cNvPr id="3" name="Content Placeholder 2">
            <a:extLst>
              <a:ext uri="{FF2B5EF4-FFF2-40B4-BE49-F238E27FC236}">
                <a16:creationId xmlns:a16="http://schemas.microsoft.com/office/drawing/2014/main" id="{B26F7AB4-FE06-480D-8CDD-8682DF103E2C}"/>
              </a:ext>
            </a:extLst>
          </p:cNvPr>
          <p:cNvSpPr>
            <a:spLocks noGrp="1"/>
          </p:cNvSpPr>
          <p:nvPr>
            <p:ph idx="1"/>
          </p:nvPr>
        </p:nvSpPr>
        <p:spPr/>
        <p:txBody>
          <a:bodyPr/>
          <a:lstStyle/>
          <a:p>
            <a:pPr marL="0" indent="0">
              <a:buNone/>
            </a:pPr>
            <a:r>
              <a:rPr lang="en-US" b="1" i="1" dirty="0"/>
              <a:t>Is there any difference in the Section 504 rights of students with disabilities if a charter school is a virtual or online school? </a:t>
            </a:r>
          </a:p>
          <a:p>
            <a:pPr marL="0" indent="0">
              <a:buNone/>
            </a:pPr>
            <a:r>
              <a:rPr lang="en-US" i="1" dirty="0"/>
              <a:t>No. There is no difference in the Section 504 rights of charter school students with disabilities who seek to enroll in and who are enrolled in a charter school that is a virtual school as compared to those who seek to enroll in and are enrolled in a charter school that is a brick-and mortar school.</a:t>
            </a:r>
          </a:p>
        </p:txBody>
      </p:sp>
      <p:sp>
        <p:nvSpPr>
          <p:cNvPr id="4" name="Slide Number Placeholder 3">
            <a:extLst>
              <a:ext uri="{FF2B5EF4-FFF2-40B4-BE49-F238E27FC236}">
                <a16:creationId xmlns:a16="http://schemas.microsoft.com/office/drawing/2014/main" id="{B2565CE6-6109-4941-843E-F419DC547706}"/>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867570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24F6A-C2CD-4B2B-A592-71049867AA29}"/>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F587B571-CD85-4E22-9A51-D397B7C53884}"/>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1671234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A44F4-5549-467C-AA40-AF0A9C22BAE7}"/>
              </a:ext>
            </a:extLst>
          </p:cNvPr>
          <p:cNvSpPr>
            <a:spLocks noGrp="1"/>
          </p:cNvSpPr>
          <p:nvPr>
            <p:ph type="title"/>
          </p:nvPr>
        </p:nvSpPr>
        <p:spPr/>
        <p:txBody>
          <a:bodyPr>
            <a:normAutofit/>
          </a:bodyPr>
          <a:lstStyle/>
          <a:p>
            <a:r>
              <a:rPr lang="en-US" dirty="0"/>
              <a:t>Agenda</a:t>
            </a:r>
          </a:p>
        </p:txBody>
      </p:sp>
      <p:sp>
        <p:nvSpPr>
          <p:cNvPr id="3" name="Content Placeholder 2">
            <a:extLst>
              <a:ext uri="{FF2B5EF4-FFF2-40B4-BE49-F238E27FC236}">
                <a16:creationId xmlns:a16="http://schemas.microsoft.com/office/drawing/2014/main" id="{C2DB5838-7FE8-440F-8331-E8B0510B5FB9}"/>
              </a:ext>
            </a:extLst>
          </p:cNvPr>
          <p:cNvSpPr>
            <a:spLocks noGrp="1"/>
          </p:cNvSpPr>
          <p:nvPr>
            <p:ph idx="1"/>
          </p:nvPr>
        </p:nvSpPr>
        <p:spPr/>
        <p:txBody>
          <a:bodyPr/>
          <a:lstStyle/>
          <a:p>
            <a:r>
              <a:rPr lang="en-US" dirty="0"/>
              <a:t>The challenge</a:t>
            </a:r>
          </a:p>
          <a:p>
            <a:r>
              <a:rPr lang="en-US" dirty="0"/>
              <a:t>Work that is happening</a:t>
            </a:r>
          </a:p>
          <a:p>
            <a:r>
              <a:rPr lang="en-US" dirty="0"/>
              <a:t>Recent OCR filings</a:t>
            </a:r>
          </a:p>
          <a:p>
            <a:r>
              <a:rPr lang="en-US" dirty="0"/>
              <a:t>Questions for online schools</a:t>
            </a:r>
          </a:p>
        </p:txBody>
      </p:sp>
      <p:sp>
        <p:nvSpPr>
          <p:cNvPr id="4" name="Slide Number Placeholder 3">
            <a:extLst>
              <a:ext uri="{FF2B5EF4-FFF2-40B4-BE49-F238E27FC236}">
                <a16:creationId xmlns:a16="http://schemas.microsoft.com/office/drawing/2014/main" id="{F5320F06-C183-4C79-9F93-E9CD0BF59432}"/>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151184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E017D-F251-4493-BD51-BB8FFD5A6817}"/>
              </a:ext>
            </a:extLst>
          </p:cNvPr>
          <p:cNvSpPr>
            <a:spLocks noGrp="1"/>
          </p:cNvSpPr>
          <p:nvPr>
            <p:ph type="ctrTitle"/>
          </p:nvPr>
        </p:nvSpPr>
        <p:spPr/>
        <p:txBody>
          <a:bodyPr/>
          <a:lstStyle/>
          <a:p>
            <a:r>
              <a:rPr lang="en-US" dirty="0"/>
              <a:t>The Challenge</a:t>
            </a:r>
          </a:p>
        </p:txBody>
      </p:sp>
      <p:sp>
        <p:nvSpPr>
          <p:cNvPr id="3" name="Slide Number Placeholder 2">
            <a:extLst>
              <a:ext uri="{FF2B5EF4-FFF2-40B4-BE49-F238E27FC236}">
                <a16:creationId xmlns:a16="http://schemas.microsoft.com/office/drawing/2014/main" id="{818FC3B0-C49A-41A8-8C6A-682B6599C47C}"/>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121492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24002-3382-4E76-8BA3-3DB48749C024}"/>
              </a:ext>
            </a:extLst>
          </p:cNvPr>
          <p:cNvSpPr>
            <a:spLocks noGrp="1"/>
          </p:cNvSpPr>
          <p:nvPr>
            <p:ph type="title"/>
          </p:nvPr>
        </p:nvSpPr>
        <p:spPr/>
        <p:txBody>
          <a:bodyPr/>
          <a:lstStyle/>
          <a:p>
            <a:r>
              <a:rPr lang="en-US" dirty="0"/>
              <a:t>Ensuring Successful Transitions for Students with Disabilities in Schools of Choice</a:t>
            </a:r>
          </a:p>
        </p:txBody>
      </p:sp>
      <p:sp>
        <p:nvSpPr>
          <p:cNvPr id="4" name="Slide Number Placeholder 3">
            <a:extLst>
              <a:ext uri="{FF2B5EF4-FFF2-40B4-BE49-F238E27FC236}">
                <a16:creationId xmlns:a16="http://schemas.microsoft.com/office/drawing/2014/main" id="{DE04BBBA-AE51-4D3A-AC8B-869AD80C9F38}"/>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
        <p:nvSpPr>
          <p:cNvPr id="5" name="Content Placeholder 4">
            <a:extLst>
              <a:ext uri="{FF2B5EF4-FFF2-40B4-BE49-F238E27FC236}">
                <a16:creationId xmlns:a16="http://schemas.microsoft.com/office/drawing/2014/main" id="{BB8500B2-DBD3-46F6-A1A4-394DE2F4B0C0}"/>
              </a:ext>
            </a:extLst>
          </p:cNvPr>
          <p:cNvSpPr>
            <a:spLocks noGrp="1"/>
          </p:cNvSpPr>
          <p:nvPr>
            <p:ph idx="1"/>
          </p:nvPr>
        </p:nvSpPr>
        <p:spPr>
          <a:xfrm>
            <a:off x="628650" y="1529677"/>
            <a:ext cx="7886700" cy="4640674"/>
          </a:xfrm>
        </p:spPr>
        <p:txBody>
          <a:bodyPr>
            <a:normAutofit lnSpcReduction="10000"/>
          </a:bodyPr>
          <a:lstStyle/>
          <a:p>
            <a:r>
              <a:rPr lang="en-US" dirty="0"/>
              <a:t>Because plans for students with disabilities (IEP and 504) are personalized, when a child transitions from one school to another, particular care needs to be taken to review the student’s plan.</a:t>
            </a:r>
          </a:p>
          <a:p>
            <a:pPr lvl="1"/>
            <a:r>
              <a:rPr lang="en-US" dirty="0"/>
              <a:t>Ensure the plan is properly constructed for student success in the new school.</a:t>
            </a:r>
          </a:p>
          <a:p>
            <a:pPr lvl="1"/>
            <a:r>
              <a:rPr lang="en-US" dirty="0"/>
              <a:t>When there are plan concerns, ensure that these conversations take place within the IEP or 504 team meeting</a:t>
            </a:r>
          </a:p>
          <a:p>
            <a:r>
              <a:rPr lang="en-US" dirty="0"/>
              <a:t>While there is shared understanding of the importance of this review, the timing of when this review happens matters</a:t>
            </a:r>
          </a:p>
          <a:p>
            <a:pPr lvl="1"/>
            <a:r>
              <a:rPr lang="en-US" dirty="0"/>
              <a:t>Timing of the review has been a central focus of the recent OCR filings we have seen</a:t>
            </a:r>
          </a:p>
          <a:p>
            <a:r>
              <a:rPr lang="en-US" dirty="0"/>
              <a:t>A broader challenge relates to communications in choice enrollment. Are student rights well articulated through the choice process?  </a:t>
            </a:r>
          </a:p>
        </p:txBody>
      </p:sp>
    </p:spTree>
    <p:extLst>
      <p:ext uri="{BB962C8B-B14F-4D97-AF65-F5344CB8AC3E}">
        <p14:creationId xmlns:p14="http://schemas.microsoft.com/office/powerpoint/2010/main" val="179925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E017D-F251-4493-BD51-BB8FFD5A6817}"/>
              </a:ext>
            </a:extLst>
          </p:cNvPr>
          <p:cNvSpPr>
            <a:spLocks noGrp="1"/>
          </p:cNvSpPr>
          <p:nvPr>
            <p:ph type="ctrTitle"/>
          </p:nvPr>
        </p:nvSpPr>
        <p:spPr/>
        <p:txBody>
          <a:bodyPr/>
          <a:lstStyle/>
          <a:p>
            <a:r>
              <a:rPr lang="en-US" dirty="0"/>
              <a:t>Work that is happening</a:t>
            </a:r>
          </a:p>
        </p:txBody>
      </p:sp>
      <p:sp>
        <p:nvSpPr>
          <p:cNvPr id="3" name="Slide Number Placeholder 2">
            <a:extLst>
              <a:ext uri="{FF2B5EF4-FFF2-40B4-BE49-F238E27FC236}">
                <a16:creationId xmlns:a16="http://schemas.microsoft.com/office/drawing/2014/main" id="{818FC3B0-C49A-41A8-8C6A-682B6599C47C}"/>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737105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3A4179-F0EC-4329-A18B-F3E025FC27DB}"/>
              </a:ext>
            </a:extLst>
          </p:cNvPr>
          <p:cNvSpPr>
            <a:spLocks noGrp="1"/>
          </p:cNvSpPr>
          <p:nvPr>
            <p:ph type="title"/>
          </p:nvPr>
        </p:nvSpPr>
        <p:spPr/>
        <p:txBody>
          <a:bodyPr/>
          <a:lstStyle/>
          <a:p>
            <a:r>
              <a:rPr lang="en-US" dirty="0"/>
              <a:t>Strategies</a:t>
            </a:r>
          </a:p>
        </p:txBody>
      </p:sp>
      <p:sp>
        <p:nvSpPr>
          <p:cNvPr id="5" name="Content Placeholder 4">
            <a:extLst>
              <a:ext uri="{FF2B5EF4-FFF2-40B4-BE49-F238E27FC236}">
                <a16:creationId xmlns:a16="http://schemas.microsoft.com/office/drawing/2014/main" id="{79A0D4CB-AD69-4764-9FE9-7C5772702795}"/>
              </a:ext>
            </a:extLst>
          </p:cNvPr>
          <p:cNvSpPr>
            <a:spLocks noGrp="1"/>
          </p:cNvSpPr>
          <p:nvPr>
            <p:ph idx="1"/>
          </p:nvPr>
        </p:nvSpPr>
        <p:spPr/>
        <p:txBody>
          <a:bodyPr>
            <a:normAutofit fontScale="92500" lnSpcReduction="10000"/>
          </a:bodyPr>
          <a:lstStyle/>
          <a:p>
            <a:r>
              <a:rPr lang="en-US" dirty="0"/>
              <a:t>Websites </a:t>
            </a:r>
          </a:p>
          <a:p>
            <a:pPr lvl="1"/>
            <a:r>
              <a:rPr lang="en-US" dirty="0"/>
              <a:t>Do all families understand how to be included in the enrollment process?</a:t>
            </a:r>
          </a:p>
          <a:p>
            <a:pPr lvl="1"/>
            <a:r>
              <a:rPr lang="en-US" dirty="0"/>
              <a:t>Does the website communicate a welcoming and inclusive message? </a:t>
            </a:r>
          </a:p>
          <a:p>
            <a:pPr lvl="1"/>
            <a:r>
              <a:rPr lang="en-US" dirty="0"/>
              <a:t>Does the website inadvertently discourage enrollment? </a:t>
            </a:r>
          </a:p>
          <a:p>
            <a:r>
              <a:rPr lang="en-US" dirty="0"/>
              <a:t>Staff</a:t>
            </a:r>
          </a:p>
          <a:p>
            <a:pPr lvl="1"/>
            <a:r>
              <a:rPr lang="en-US" dirty="0"/>
              <a:t>Do front line staff answer questions correctly that encourage and welcome enrollment from all families?</a:t>
            </a:r>
          </a:p>
          <a:p>
            <a:pPr lvl="1"/>
            <a:r>
              <a:rPr lang="en-US" dirty="0"/>
              <a:t>Are staff well trained so that they can manage effective IEP and 504 meetings? MTSS processes?</a:t>
            </a:r>
          </a:p>
          <a:p>
            <a:r>
              <a:rPr lang="en-US" dirty="0"/>
              <a:t>Authorizer relations</a:t>
            </a:r>
          </a:p>
          <a:p>
            <a:pPr lvl="1"/>
            <a:r>
              <a:rPr lang="en-US" dirty="0"/>
              <a:t>Are roles and responsibilities between the authorizer and the school clearly articulated? </a:t>
            </a:r>
          </a:p>
          <a:p>
            <a:pPr lvl="1"/>
            <a:r>
              <a:rPr lang="en-US" dirty="0"/>
              <a:t>Are approaches consistent with state/federal regulations and guidance?</a:t>
            </a:r>
          </a:p>
          <a:p>
            <a:pPr lvl="1"/>
            <a:r>
              <a:rPr lang="en-US" dirty="0"/>
              <a:t>Are there collaborative strategies that can be explored to strengthen capacity at the school level?</a:t>
            </a:r>
          </a:p>
          <a:p>
            <a:pPr lvl="1"/>
            <a:endParaRPr lang="en-US" dirty="0"/>
          </a:p>
        </p:txBody>
      </p:sp>
      <p:sp>
        <p:nvSpPr>
          <p:cNvPr id="3" name="Slide Number Placeholder 2">
            <a:extLst>
              <a:ext uri="{FF2B5EF4-FFF2-40B4-BE49-F238E27FC236}">
                <a16:creationId xmlns:a16="http://schemas.microsoft.com/office/drawing/2014/main" id="{D9FE9FE5-EC48-4C36-B2A7-DAEF3D8F385D}"/>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2454692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8D06B-B409-4488-AF1E-C8B989E9410F}"/>
              </a:ext>
            </a:extLst>
          </p:cNvPr>
          <p:cNvSpPr txBox="1">
            <a:spLocks noGrp="1"/>
          </p:cNvSpPr>
          <p:nvPr>
            <p:ph type="title" idx="4294967295"/>
          </p:nvPr>
        </p:nvSpPr>
        <p:spPr>
          <a:xfrm>
            <a:off x="277794" y="525213"/>
            <a:ext cx="8628212" cy="514538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342900" rtl="0" eaLnBrk="1" fontAlgn="auto" latinLnBrk="0" hangingPunct="1">
              <a:lnSpc>
                <a:spcPct val="107000"/>
              </a:lnSpc>
              <a:spcBef>
                <a:spcPts val="0"/>
              </a:spcBef>
              <a:spcAft>
                <a:spcPts val="60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Resources from CACSA (CO Association of Charter School Authorizers) and the CEE (Collaborative for Exceptional Education)</a:t>
            </a:r>
          </a:p>
          <a:p>
            <a:pPr marL="0" marR="0" lvl="0" indent="0" algn="l" defTabSz="342900" rtl="0" eaLnBrk="1" fontAlgn="auto" latinLnBrk="0" hangingPunct="1">
              <a:lnSpc>
                <a:spcPct val="107000"/>
              </a:lnSpc>
              <a:spcBef>
                <a:spcPts val="0"/>
              </a:spcBef>
              <a:spcAft>
                <a:spcPts val="60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342900" rtl="0" eaLnBrk="1" fontAlgn="auto" latinLnBrk="0" hangingPunct="1">
              <a:lnSpc>
                <a:spcPct val="107000"/>
              </a:lnSpc>
              <a:spcBef>
                <a:spcPts val="0"/>
              </a:spcBef>
              <a:spcAft>
                <a:spcPts val="60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Video modeling language for staff with inclusive language to address questions around enrollment</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342900" rtl="0" eaLnBrk="1" fontAlgn="auto" latinLnBrk="0" hangingPunct="1">
              <a:lnSpc>
                <a:spcPct val="107000"/>
              </a:lnSpc>
              <a:spcBef>
                <a:spcPts val="0"/>
              </a:spcBef>
              <a:spcAft>
                <a:spcPts val="600"/>
              </a:spcAft>
              <a:buClrTx/>
              <a:buSzTx/>
              <a:buFontTx/>
              <a:buNone/>
              <a:tabLst/>
              <a:defRPr/>
            </a:pPr>
            <a:r>
              <a:rPr kumimoji="0" lang="en-US" sz="1200" b="0" i="0" u="sng"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https://coauthorizers.org/resource/promoting-access-choice-through-inclusive-language/</a:t>
            </a:r>
            <a:endParaRPr kumimoji="0" lang="en-US" sz="12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342900" rtl="0" eaLnBrk="1" fontAlgn="auto" latinLnBrk="0" hangingPunct="1">
              <a:lnSpc>
                <a:spcPct val="107000"/>
              </a:lnSpc>
              <a:spcBef>
                <a:spcPts val="0"/>
              </a:spcBef>
              <a:spcAft>
                <a:spcPts val="60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FAQ and talking points for charter and district staff on inclusive language</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342900" rtl="0" eaLnBrk="1" fontAlgn="auto" latinLnBrk="0" hangingPunct="1">
              <a:lnSpc>
                <a:spcPct val="107000"/>
              </a:lnSpc>
              <a:spcBef>
                <a:spcPts val="0"/>
              </a:spcBef>
              <a:spcAft>
                <a:spcPts val="600"/>
              </a:spcAft>
              <a:buClrTx/>
              <a:buSzTx/>
              <a:buFontTx/>
              <a:buNone/>
              <a:tabLst/>
              <a:defRPr/>
            </a:pPr>
            <a:r>
              <a:rPr kumimoji="0" lang="en-US" sz="12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rPr>
              <a:t>https://coauthorizers.org/wp-content/uploads/2021/10/CACSA.CEE_.StaffTraining.TalkingPoints.InterimEdition.pdf</a:t>
            </a:r>
          </a:p>
          <a:p>
            <a:pPr marL="0" marR="0" lvl="0" indent="0" algn="l" defTabSz="342900" rtl="0" eaLnBrk="1" fontAlgn="auto" latinLnBrk="0" hangingPunct="1">
              <a:lnSpc>
                <a:spcPct val="107000"/>
              </a:lnSpc>
              <a:spcBef>
                <a:spcPts val="0"/>
              </a:spcBef>
              <a:spcAft>
                <a:spcPts val="60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Presentation deck on Inclusive Language </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342900" rtl="0" eaLnBrk="1" fontAlgn="auto" latinLnBrk="0" hangingPunct="1">
              <a:lnSpc>
                <a:spcPct val="107000"/>
              </a:lnSpc>
              <a:spcBef>
                <a:spcPts val="0"/>
              </a:spcBef>
              <a:spcAft>
                <a:spcPts val="600"/>
              </a:spcAft>
              <a:buClrTx/>
              <a:buSzTx/>
              <a:buFontTx/>
              <a:buNone/>
              <a:tabLst/>
              <a:defRPr/>
            </a:pPr>
            <a:r>
              <a:rPr kumimoji="0" lang="en-US" sz="12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rPr>
              <a:t>https://coauthorizers.org/wp-content/uploads/2021/10/Promoting-Access-and-Choice-Through-Inclusive-Language.pdf</a:t>
            </a:r>
          </a:p>
          <a:p>
            <a:pPr marL="0" marR="0" lvl="0" indent="0" algn="l" defTabSz="342900" rtl="0" eaLnBrk="1" fontAlgn="auto" latinLnBrk="0" hangingPunct="1">
              <a:lnSpc>
                <a:spcPct val="107000"/>
              </a:lnSpc>
              <a:spcBef>
                <a:spcPts val="0"/>
              </a:spcBef>
              <a:spcAft>
                <a:spcPts val="60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Website checklist and model language</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342900" rtl="0" eaLnBrk="1" fontAlgn="auto" latinLnBrk="0" hangingPunct="1">
              <a:lnSpc>
                <a:spcPct val="107000"/>
              </a:lnSpc>
              <a:spcBef>
                <a:spcPts val="0"/>
              </a:spcBef>
              <a:spcAft>
                <a:spcPts val="600"/>
              </a:spcAft>
              <a:buClrTx/>
              <a:buSzTx/>
              <a:buFontTx/>
              <a:buNone/>
              <a:tabLst/>
              <a:defRPr/>
            </a:pPr>
            <a:r>
              <a:rPr kumimoji="0" lang="en-US" sz="12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https://coauthorizers.org/wp-content/uploads/2021/09/dcl-faq-201612-504-charter-school.pdf</a:t>
            </a:r>
            <a:endParaRPr kumimoji="0" lang="en-US" sz="12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342900" rtl="0" eaLnBrk="1" fontAlgn="auto" latinLnBrk="0" hangingPunct="1">
              <a:lnSpc>
                <a:spcPct val="107000"/>
              </a:lnSpc>
              <a:spcBef>
                <a:spcPts val="0"/>
              </a:spcBef>
              <a:spcAft>
                <a:spcPts val="60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OCR Guidance on 504/Idea, (see pp. 20-24)</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342900" rtl="0" eaLnBrk="1" fontAlgn="auto" latinLnBrk="0" hangingPunct="1">
              <a:lnSpc>
                <a:spcPct val="107000"/>
              </a:lnSpc>
              <a:spcBef>
                <a:spcPts val="0"/>
              </a:spcBef>
              <a:spcAft>
                <a:spcPts val="600"/>
              </a:spcAft>
              <a:buClrTx/>
              <a:buSzTx/>
              <a:buFontTx/>
              <a:buNone/>
              <a:tabLst/>
              <a:defRPr/>
            </a:pPr>
            <a:r>
              <a:rPr kumimoji="0" lang="en-US" sz="12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rPr>
              <a:t>https://coauthorizers.org/wp-content/uploads/2021/09/dcl-faq-201612-504-charter-school.pdf</a:t>
            </a:r>
          </a:p>
        </p:txBody>
      </p:sp>
    </p:spTree>
    <p:extLst>
      <p:ext uri="{BB962C8B-B14F-4D97-AF65-F5344CB8AC3E}">
        <p14:creationId xmlns:p14="http://schemas.microsoft.com/office/powerpoint/2010/main" val="2694682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5F04C-E499-424D-A356-18A755231322}"/>
              </a:ext>
            </a:extLst>
          </p:cNvPr>
          <p:cNvSpPr>
            <a:spLocks noGrp="1"/>
          </p:cNvSpPr>
          <p:nvPr>
            <p:ph type="ctrTitle"/>
          </p:nvPr>
        </p:nvSpPr>
        <p:spPr/>
        <p:txBody>
          <a:bodyPr/>
          <a:lstStyle/>
          <a:p>
            <a:r>
              <a:rPr lang="en-US" dirty="0"/>
              <a:t>Recent OCR Filing</a:t>
            </a:r>
            <a:br>
              <a:rPr lang="en-US" dirty="0"/>
            </a:br>
            <a:r>
              <a:rPr lang="en-US" dirty="0"/>
              <a:t>(switch to AG slides)</a:t>
            </a:r>
          </a:p>
        </p:txBody>
      </p:sp>
      <p:sp>
        <p:nvSpPr>
          <p:cNvPr id="4" name="Slide Number Placeholder 3">
            <a:extLst>
              <a:ext uri="{FF2B5EF4-FFF2-40B4-BE49-F238E27FC236}">
                <a16:creationId xmlns:a16="http://schemas.microsoft.com/office/drawing/2014/main" id="{34BBDE5C-F2A4-4880-961D-0C1103332B9E}"/>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2679054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B30C0-3FCB-44B5-8C39-7F740220DEC8}"/>
              </a:ext>
            </a:extLst>
          </p:cNvPr>
          <p:cNvSpPr>
            <a:spLocks noGrp="1"/>
          </p:cNvSpPr>
          <p:nvPr>
            <p:ph type="title"/>
          </p:nvPr>
        </p:nvSpPr>
        <p:spPr/>
        <p:txBody>
          <a:bodyPr/>
          <a:lstStyle/>
          <a:p>
            <a:r>
              <a:rPr lang="en-US" dirty="0"/>
              <a:t>Update on Rulemaking</a:t>
            </a:r>
          </a:p>
        </p:txBody>
      </p:sp>
      <p:sp>
        <p:nvSpPr>
          <p:cNvPr id="3" name="Content Placeholder 2">
            <a:extLst>
              <a:ext uri="{FF2B5EF4-FFF2-40B4-BE49-F238E27FC236}">
                <a16:creationId xmlns:a16="http://schemas.microsoft.com/office/drawing/2014/main" id="{79A5B914-D8A9-41CE-A6AB-58D62226522A}"/>
              </a:ext>
            </a:extLst>
          </p:cNvPr>
          <p:cNvSpPr>
            <a:spLocks noGrp="1"/>
          </p:cNvSpPr>
          <p:nvPr>
            <p:ph idx="1"/>
          </p:nvPr>
        </p:nvSpPr>
        <p:spPr/>
        <p:txBody>
          <a:bodyPr>
            <a:normAutofit/>
          </a:bodyPr>
          <a:lstStyle/>
          <a:p>
            <a:pPr marL="457200" rtl="0" fontAlgn="base">
              <a:lnSpc>
                <a:spcPct val="100000"/>
              </a:lnSpc>
              <a:spcBef>
                <a:spcPts val="0"/>
              </a:spcBef>
              <a:spcAft>
                <a:spcPts val="0"/>
              </a:spcAft>
              <a:buFont typeface="Arial" panose="020B0604020202020204" pitchFamily="34" charset="0"/>
              <a:buChar char="•"/>
            </a:pPr>
            <a:r>
              <a:rPr lang="en-US" b="0" i="0" u="none" strike="noStrike" dirty="0">
                <a:solidFill>
                  <a:srgbClr val="000000"/>
                </a:solidFill>
                <a:effectLst/>
                <a:latin typeface="Arial" panose="020B0604020202020204" pitchFamily="34" charset="0"/>
              </a:rPr>
              <a:t>Authorizer standards rulemaking noticed at the 11/10/21 SBOE meeting. Hearing scheduled for January (12th or 13th)</a:t>
            </a:r>
          </a:p>
          <a:p>
            <a:pPr marL="742950" lvl="1" indent="-285750" rtl="0" fontAlgn="base">
              <a:lnSpc>
                <a:spcPct val="100000"/>
              </a:lnSpc>
              <a:spcBef>
                <a:spcPts val="0"/>
              </a:spcBef>
              <a:spcAft>
                <a:spcPts val="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Link to official draft: </a:t>
            </a:r>
            <a:r>
              <a:rPr lang="en-US" sz="2400" b="0" i="0" u="sng" strike="noStrike" dirty="0">
                <a:solidFill>
                  <a:srgbClr val="0097A7"/>
                </a:solidFill>
                <a:effectLst/>
                <a:latin typeface="Arial" panose="020B0604020202020204" pitchFamily="34" charset="0"/>
                <a:hlinkClick r:id="rId2"/>
              </a:rPr>
              <a:t>https://www.coloradosos.gov/CCR/eDocketDetails.do?trackingNum=2021-00754</a:t>
            </a:r>
            <a:r>
              <a:rPr lang="en-US" sz="2400" b="0" i="0" u="none" strike="noStrike" dirty="0">
                <a:solidFill>
                  <a:srgbClr val="000000"/>
                </a:solidFill>
                <a:effectLst/>
                <a:latin typeface="Arial" panose="020B0604020202020204" pitchFamily="34" charset="0"/>
              </a:rPr>
              <a:t> </a:t>
            </a:r>
          </a:p>
          <a:p>
            <a:pPr marL="457200" rtl="0" fontAlgn="base">
              <a:lnSpc>
                <a:spcPct val="100000"/>
              </a:lnSpc>
              <a:spcBef>
                <a:spcPts val="0"/>
              </a:spcBef>
              <a:spcAft>
                <a:spcPts val="0"/>
              </a:spcAft>
              <a:buFont typeface="Arial" panose="020B0604020202020204" pitchFamily="34" charset="0"/>
              <a:buChar char="•"/>
            </a:pPr>
            <a:r>
              <a:rPr lang="en-US" b="0" i="0" u="none" strike="noStrike" dirty="0">
                <a:solidFill>
                  <a:srgbClr val="000000"/>
                </a:solidFill>
                <a:effectLst/>
                <a:latin typeface="Arial" panose="020B0604020202020204" pitchFamily="34" charset="0"/>
              </a:rPr>
              <a:t>We are planning to propose additional rulemaking to a separate rule (1 CCR 301-8 - Rules for the Administration of the Exceptional Children’s Educational Act). It should get noticed in January for a hearing in March</a:t>
            </a:r>
          </a:p>
          <a:p>
            <a:pPr>
              <a:lnSpc>
                <a:spcPct val="100000"/>
              </a:lnSpc>
            </a:pPr>
            <a:endParaRPr lang="en-US" sz="3200" dirty="0"/>
          </a:p>
        </p:txBody>
      </p:sp>
      <p:sp>
        <p:nvSpPr>
          <p:cNvPr id="4" name="Slide Number Placeholder 3">
            <a:extLst>
              <a:ext uri="{FF2B5EF4-FFF2-40B4-BE49-F238E27FC236}">
                <a16:creationId xmlns:a16="http://schemas.microsoft.com/office/drawing/2014/main" id="{E1A1C6A2-E520-4558-B53D-C40187FD548D}"/>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8339298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954</Words>
  <Application>Microsoft Office PowerPoint</Application>
  <PresentationFormat>On-screen Show (4:3)</PresentationFormat>
  <Paragraphs>87</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Museo Slab 500</vt:lpstr>
      <vt:lpstr>Office Theme</vt:lpstr>
      <vt:lpstr>Protecting the Rights of Students with Disabilities in Charter School Enrollment</vt:lpstr>
      <vt:lpstr>Agenda</vt:lpstr>
      <vt:lpstr>The Challenge</vt:lpstr>
      <vt:lpstr>Ensuring Successful Transitions for Students with Disabilities in Schools of Choice</vt:lpstr>
      <vt:lpstr>Work that is happening</vt:lpstr>
      <vt:lpstr>Strategies</vt:lpstr>
      <vt:lpstr>Resources from CACSA (CO Association of Charter School Authorizers) and the CEE (Collaborative for Exceptional Education)  Video modeling language for staff with inclusive language to address questions around enrollment https://coauthorizers.org/resource/promoting-access-choice-through-inclusive-language/  FAQ and talking points for charter and district staff on inclusive language https://coauthorizers.org/wp-content/uploads/2021/10/CACSA.CEE_.StaffTraining.TalkingPoints.InterimEdition.pdf  Presentation deck on Inclusive Language  https://coauthorizers.org/wp-content/uploads/2021/10/Promoting-Access-and-Choice-Through-Inclusive-Language.pdf  Website checklist and model language https://coauthorizers.org/wp-content/uploads/2021/09/dcl-faq-201612-504-charter-school.pdf  OCR Guidance on 504/Idea, (see pp. 20-24) https://coauthorizers.org/wp-content/uploads/2021/09/dcl-faq-201612-504-charter-school.pdf</vt:lpstr>
      <vt:lpstr>Recent OCR Filing (switch to AG slides)</vt:lpstr>
      <vt:lpstr>Update on Rulemaking</vt:lpstr>
      <vt:lpstr>Samples: Official filing found here:  </vt:lpstr>
      <vt:lpstr>Samples: Official filing found here:  </vt:lpstr>
      <vt:lpstr>Samples: Official filing found here:  </vt:lpstr>
      <vt:lpstr>What Does This Mean for Online Schools?</vt:lpstr>
      <vt:lpstr>Differentiating between district-managed and charter-managed online schools</vt:lpstr>
      <vt:lpstr>Page 4</vt:lpstr>
      <vt:lpstr>Page 5</vt:lpstr>
      <vt:lpstr>Page 6</vt:lpstr>
      <vt:lpstr>Page 6</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2021-04-13T16:42:48Z</dcterms:created>
  <dcterms:modified xsi:type="dcterms:W3CDTF">2021-12-21T19:12:30Z</dcterms:modified>
</cp:coreProperties>
</file>