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92" r:id="rId4"/>
    <p:sldId id="260" r:id="rId5"/>
    <p:sldId id="293" r:id="rId6"/>
    <p:sldId id="294" r:id="rId7"/>
    <p:sldId id="263" r:id="rId8"/>
    <p:sldId id="265" r:id="rId9"/>
    <p:sldId id="266" r:id="rId10"/>
    <p:sldId id="264" r:id="rId11"/>
    <p:sldId id="267" r:id="rId12"/>
    <p:sldId id="295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46"/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215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7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C846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FFC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tson_r@cde.state.co.us" TargetMode="External"/><Relationship Id="rId2" Type="http://schemas.openxmlformats.org/officeDocument/2006/relationships/hyperlink" Target="mailto:martinez_r@cde.state.co.u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raubroland.wordpress.com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SB-129 K-12 Online Student Mobility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46C2-87E8-4F57-9C18-44DA4EB14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35464"/>
            <a:ext cx="6081865" cy="756418"/>
          </a:xfrm>
        </p:spPr>
        <p:txBody>
          <a:bodyPr/>
          <a:lstStyle/>
          <a:p>
            <a:r>
              <a:rPr lang="en-US" dirty="0"/>
              <a:t>Withdrawals by school type-2018-19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741E3-3DE8-44C2-B9B4-DE2AD1C38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285875"/>
            <a:ext cx="8372475" cy="4817839"/>
          </a:xfrm>
        </p:spPr>
        <p:txBody>
          <a:bodyPr>
            <a:normAutofit/>
          </a:bodyPr>
          <a:lstStyle/>
          <a:p>
            <a:r>
              <a:rPr lang="en-US" dirty="0"/>
              <a:t>Multi-district (Charter)-14 </a:t>
            </a:r>
          </a:p>
          <a:p>
            <a:pPr lvl="1"/>
            <a:r>
              <a:rPr lang="en-US" dirty="0"/>
              <a:t>1,914 (21.1%)</a:t>
            </a:r>
          </a:p>
          <a:p>
            <a:r>
              <a:rPr lang="en-US" dirty="0"/>
              <a:t>Multi-District (Non-Charter)-24 </a:t>
            </a:r>
          </a:p>
          <a:p>
            <a:pPr lvl="1"/>
            <a:r>
              <a:rPr lang="en-US" dirty="0"/>
              <a:t>1,802 (17.5%)</a:t>
            </a:r>
          </a:p>
          <a:p>
            <a:r>
              <a:rPr lang="en-US" dirty="0"/>
              <a:t>Single-District-11  </a:t>
            </a:r>
          </a:p>
          <a:p>
            <a:pPr lvl="1"/>
            <a:r>
              <a:rPr lang="en-US" dirty="0"/>
              <a:t>1,191 (17.8%)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9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A881-C84D-4023-A0C2-B598F6D5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Reassignment and Retention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2DD0-A81F-4CF5-ABF8-414F27489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grades K through 11, the number of students coded with a retention code was minimal (i.e., with n counts less than 16)</a:t>
            </a:r>
          </a:p>
          <a:p>
            <a:r>
              <a:rPr lang="en-US" dirty="0"/>
              <a:t>For students in grade 12, 1,435 students were coded as being retained.</a:t>
            </a:r>
          </a:p>
          <a:p>
            <a:r>
              <a:rPr lang="en-US" dirty="0"/>
              <a:t>97 grade level reassignments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9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A881-C84D-4023-A0C2-B598F6D5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2DD0-A81F-4CF5-ABF8-414F27489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Office of Blended and Online Learning</a:t>
            </a:r>
          </a:p>
          <a:p>
            <a:pPr marL="457200" lvl="1" indent="0">
              <a:buNone/>
            </a:pPr>
            <a:r>
              <a:rPr lang="en-US" dirty="0"/>
              <a:t>Renee Martinez, Principal Consultant </a:t>
            </a:r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martinez_r@cde.state.co.us</a:t>
            </a:r>
            <a:br>
              <a:rPr lang="en-US" dirty="0"/>
            </a:br>
            <a:r>
              <a:rPr lang="en-US" dirty="0"/>
              <a:t>303-866-6864</a:t>
            </a:r>
          </a:p>
          <a:p>
            <a:pPr marL="914400" lvl="2" indent="0">
              <a:buNone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Rachel Matson, Senior Consultant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matson_r@cde.state.co.us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303-726-9102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8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Review of Legislation </a:t>
            </a:r>
          </a:p>
          <a:p>
            <a:pPr marL="457200" lvl="1">
              <a:spcBef>
                <a:spcPts val="0"/>
              </a:spcBef>
            </a:pPr>
            <a:r>
              <a:rPr lang="en-US" dirty="0"/>
              <a:t>SB19-129 – Concerning the Regulation of Online Schools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Data Analysis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Overview</a:t>
            </a:r>
          </a:p>
          <a:p>
            <a:pPr marL="457200" lvl="1">
              <a:spcBef>
                <a:spcPts val="0"/>
              </a:spcBef>
            </a:pPr>
            <a:r>
              <a:rPr lang="en-US" dirty="0"/>
              <a:t>Student exit codes 2018-19</a:t>
            </a:r>
          </a:p>
          <a:p>
            <a:pPr marL="457200" lvl="1">
              <a:spcBef>
                <a:spcPts val="0"/>
              </a:spcBef>
            </a:pPr>
            <a:r>
              <a:rPr lang="en-US" dirty="0"/>
              <a:t>When are students withdrawing?</a:t>
            </a:r>
          </a:p>
          <a:p>
            <a:pPr marL="457200" lvl="1">
              <a:spcBef>
                <a:spcPts val="0"/>
              </a:spcBef>
            </a:pPr>
            <a:r>
              <a:rPr lang="en-US" dirty="0"/>
              <a:t>Withdrawals by school type</a:t>
            </a:r>
          </a:p>
          <a:p>
            <a:pPr marL="457200" lvl="1">
              <a:spcBef>
                <a:spcPts val="0"/>
              </a:spcBef>
            </a:pPr>
            <a:r>
              <a:rPr lang="en-US" dirty="0"/>
              <a:t>Grade Reassignment </a:t>
            </a:r>
            <a:r>
              <a:rPr lang="en-US"/>
              <a:t>and retention</a:t>
            </a: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Questions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C03E7F-8DA2-4BD7-AAF5-F761AB1F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Legislation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108CF3-F123-420D-8DB7-652848346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3500"/>
            <a:ext cx="7886700" cy="5269986"/>
          </a:xfrm>
        </p:spPr>
        <p:txBody>
          <a:bodyPr>
            <a:normAutofit fontScale="92500"/>
          </a:bodyPr>
          <a:lstStyle/>
          <a:p>
            <a:r>
              <a:rPr lang="en-US" dirty="0"/>
              <a:t>Senate Bill 19-129 – Concerning the Regulation of Online Schools</a:t>
            </a:r>
          </a:p>
          <a:p>
            <a:r>
              <a:rPr lang="en-US" b="0" i="0" dirty="0">
                <a:solidFill>
                  <a:srgbClr val="373739"/>
                </a:solidFill>
                <a:effectLst/>
                <a:latin typeface="verdana" panose="020B0604030504040204" pitchFamily="34" charset="0"/>
              </a:rPr>
              <a:t>To prepare an annual report of information received from online schools and the authorizers of online schools concerning students who withdraw from enrollment after the pupil enrollment count day. </a:t>
            </a:r>
          </a:p>
          <a:p>
            <a:r>
              <a:rPr lang="en-US" b="0" i="0" dirty="0">
                <a:solidFill>
                  <a:srgbClr val="373739"/>
                </a:solidFill>
                <a:effectLst/>
                <a:latin typeface="verdana" panose="020B0604030504040204" pitchFamily="34" charset="0"/>
              </a:rPr>
              <a:t>The report must, at a minimum, include</a:t>
            </a:r>
          </a:p>
          <a:p>
            <a:pPr lvl="1"/>
            <a:r>
              <a:rPr lang="en-US" dirty="0">
                <a:solidFill>
                  <a:srgbClr val="373739"/>
                </a:solidFill>
                <a:latin typeface="verdana" panose="020B0604030504040204" pitchFamily="34" charset="0"/>
              </a:rPr>
              <a:t>t</a:t>
            </a:r>
            <a:r>
              <a:rPr lang="en-US" b="0" i="0" dirty="0">
                <a:solidFill>
                  <a:srgbClr val="373739"/>
                </a:solidFill>
                <a:effectLst/>
                <a:latin typeface="verdana" panose="020B0604030504040204" pitchFamily="34" charset="0"/>
              </a:rPr>
              <a:t>he date on which the student withdrew from enrollment;</a:t>
            </a:r>
          </a:p>
          <a:p>
            <a:pPr lvl="1"/>
            <a:r>
              <a:rPr lang="en-US" b="0" i="0" dirty="0">
                <a:solidFill>
                  <a:srgbClr val="373739"/>
                </a:solidFill>
                <a:effectLst/>
                <a:latin typeface="verdana" panose="020B0604030504040204" pitchFamily="34" charset="0"/>
              </a:rPr>
              <a:t>the grade level at which the student was enrolled at the beginning of the school year and the grade level at which the student was enrolled when the student transferred;</a:t>
            </a:r>
          </a:p>
          <a:p>
            <a:pPr lvl="1"/>
            <a:r>
              <a:rPr lang="en-US" b="0" i="0" dirty="0">
                <a:solidFill>
                  <a:srgbClr val="373739"/>
                </a:solidFill>
                <a:effectLst/>
                <a:latin typeface="verdana" panose="020B0604030504040204" pitchFamily="34" charset="0"/>
              </a:rPr>
              <a:t>and, to the extent known, whether the student during the same school year enrolled in another public school, a private school, or a nonpublic home-based educational program as defined in section 22-33-104.5 or graduated from or completed high school.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4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5F91-4BCD-4D5E-828B-8CA9775B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BBD25-276E-4CB9-B1F1-53259C70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193" y="1419225"/>
            <a:ext cx="8784507" cy="407074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Student October Pupil Count (October Count) snapshot data</a:t>
            </a:r>
          </a:p>
          <a:p>
            <a:r>
              <a:rPr lang="en-US" dirty="0"/>
              <a:t>Student End of Year snapshot data collection</a:t>
            </a:r>
          </a:p>
          <a:p>
            <a:r>
              <a:rPr lang="en-US" dirty="0"/>
              <a:t>20,597 student records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94F4CC-FCDF-4C4F-95DC-62ECAEBDD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97851" y="3795405"/>
            <a:ext cx="3279190" cy="218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6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5F91-4BCD-4D5E-828B-8CA9775B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2018-19 Student Exit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BBD25-276E-4CB9-B1F1-53259C70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3500"/>
            <a:ext cx="7886700" cy="4676775"/>
          </a:xfrm>
        </p:spPr>
        <p:txBody>
          <a:bodyPr>
            <a:normAutofit/>
          </a:bodyPr>
          <a:lstStyle/>
          <a:p>
            <a:r>
              <a:rPr lang="en-US" dirty="0"/>
              <a:t>Student Interchange</a:t>
            </a:r>
          </a:p>
          <a:p>
            <a:r>
              <a:rPr lang="en-US" dirty="0"/>
              <a:t>Exit date and an indicator of the reason the student withdrew from the school </a:t>
            </a:r>
          </a:p>
          <a:p>
            <a:pPr lvl="1"/>
            <a:r>
              <a:rPr lang="en-US" dirty="0"/>
              <a:t>Grouped as “Withdrew”</a:t>
            </a:r>
          </a:p>
          <a:p>
            <a:r>
              <a:rPr lang="en-US" dirty="0"/>
              <a:t>Students are also assigned a code when they complete the school year with a school</a:t>
            </a:r>
          </a:p>
          <a:p>
            <a:pPr lvl="1"/>
            <a:r>
              <a:rPr lang="en-US" dirty="0"/>
              <a:t>Grouped as “Completed or continued”</a:t>
            </a:r>
          </a:p>
          <a:p>
            <a:r>
              <a:rPr lang="en-US" dirty="0"/>
              <a:t>Students are coded with an exit code at graduation or completion (i.e., High School Equivalency Diploma (HSED))</a:t>
            </a:r>
          </a:p>
          <a:p>
            <a:pPr lvl="1"/>
            <a:r>
              <a:rPr lang="en-US" dirty="0"/>
              <a:t>Grouped as “Completed or continued”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9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4ACB-EBBC-490A-8229-1A136F2E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2018-19 Student Exit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92C3-357C-4FE3-83B6-DAEA99569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16,669 (80.9%)-Continued or completed</a:t>
            </a:r>
          </a:p>
          <a:p>
            <a:r>
              <a:rPr lang="en-US" dirty="0"/>
              <a:t>3,928 (19.1%)-Withdrew</a:t>
            </a:r>
          </a:p>
          <a:p>
            <a:endParaRPr lang="en-US" dirty="0"/>
          </a:p>
          <a:p>
            <a:r>
              <a:rPr lang="en-US" dirty="0"/>
              <a:t>Previous year (2017-18 (found in the 2019 Summary Report, Appendix A))</a:t>
            </a:r>
          </a:p>
          <a:p>
            <a:pPr lvl="1"/>
            <a:r>
              <a:rPr lang="en-US" dirty="0"/>
              <a:t>15,248 (78.9%)-Continued or completed</a:t>
            </a:r>
          </a:p>
          <a:p>
            <a:pPr lvl="1"/>
            <a:r>
              <a:rPr lang="en-US" dirty="0"/>
              <a:t>4,086 (21.1%)-Withdrew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3C1C2-FFDF-484B-9CA4-FAD9B168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C6A9-90E2-4762-A4F4-B43655E73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35464"/>
            <a:ext cx="6081865" cy="756418"/>
          </a:xfrm>
        </p:spPr>
        <p:txBody>
          <a:bodyPr/>
          <a:lstStyle/>
          <a:p>
            <a:r>
              <a:rPr lang="en-US" dirty="0"/>
              <a:t>2018-19 Student Exit Codes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6A67-52AB-4E39-A884-A09A4F721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193" y="1238250"/>
            <a:ext cx="8736881" cy="5238750"/>
          </a:xfrm>
        </p:spPr>
        <p:txBody>
          <a:bodyPr/>
          <a:lstStyle/>
          <a:p>
            <a:r>
              <a:rPr lang="en-US" dirty="0"/>
              <a:t>1-Reason for withdrawal was transferring to a school in another district. </a:t>
            </a:r>
          </a:p>
          <a:p>
            <a:pPr lvl="1"/>
            <a:r>
              <a:rPr lang="en-US" dirty="0"/>
              <a:t>1,115 (28.4%) of the exiting students were coded as transferring to a school in a different school district</a:t>
            </a:r>
          </a:p>
          <a:p>
            <a:pPr lvl="1"/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2-Drop out </a:t>
            </a:r>
          </a:p>
          <a:p>
            <a:pPr lvl="1">
              <a:spcBef>
                <a:spcPts val="1000"/>
              </a:spcBef>
              <a:defRPr/>
            </a:pPr>
            <a:r>
              <a:rPr lang="en-US" dirty="0"/>
              <a:t>1,074 (27.3%) of the exiting students were coded with a drop out code</a:t>
            </a:r>
            <a:br>
              <a:rPr lang="en-US" dirty="0"/>
            </a:b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3-Transfer to Home-based education (Home school)</a:t>
            </a:r>
          </a:p>
          <a:p>
            <a:pPr lvl="1">
              <a:spcBef>
                <a:spcPts val="1000"/>
              </a:spcBef>
              <a:defRPr/>
            </a:pPr>
            <a:r>
              <a:rPr lang="en-US" dirty="0"/>
              <a:t>813 (20.7%) of the exiting students were coded as transferring to nom-public home school setting</a:t>
            </a:r>
            <a:br>
              <a:rPr lang="en-US" dirty="0"/>
            </a:b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*</a:t>
            </a:r>
            <a:r>
              <a:rPr lang="en-US" dirty="0"/>
              <a:t>3,002 (76.4%) of the 3,928 total withdrawals for 2018-19 school year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0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C6A9-90E2-4762-A4F4-B43655E73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35464"/>
            <a:ext cx="6081865" cy="756418"/>
          </a:xfrm>
        </p:spPr>
        <p:txBody>
          <a:bodyPr/>
          <a:lstStyle/>
          <a:p>
            <a:r>
              <a:rPr lang="en-US" dirty="0"/>
              <a:t>2018-19 Student Exit Codes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6A67-52AB-4E39-A884-A09A4F721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14,149 (84.9%) coded as completing the school year and not exiting the online school.</a:t>
            </a:r>
          </a:p>
          <a:p>
            <a:r>
              <a:rPr lang="en-US" dirty="0"/>
              <a:t>2, 260 (13.6%) coded as continuing or completing. </a:t>
            </a:r>
          </a:p>
          <a:p>
            <a:r>
              <a:rPr lang="en-US" dirty="0"/>
              <a:t>97 (0.6%) coded as grade reassignments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2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4536-3C8E-4792-8772-DF1FED79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students withdrawing?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71C1C8-6C69-478E-933D-003443317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0-30 Days 620 3.0%</a:t>
            </a:r>
          </a:p>
          <a:p>
            <a:r>
              <a:rPr lang="en-US" dirty="0"/>
              <a:t> 30-60 Days 661 3.2% </a:t>
            </a:r>
          </a:p>
          <a:p>
            <a:r>
              <a:rPr lang="en-US" dirty="0"/>
              <a:t>60-90 Days 548 2.7% </a:t>
            </a:r>
          </a:p>
          <a:p>
            <a:r>
              <a:rPr lang="en-US" dirty="0">
                <a:highlight>
                  <a:srgbClr val="FFFF00"/>
                </a:highlight>
              </a:rPr>
              <a:t>90-120 Days 864 4.2% </a:t>
            </a:r>
          </a:p>
          <a:p>
            <a:r>
              <a:rPr lang="en-US" dirty="0"/>
              <a:t>120-150 Days 488 2.4% </a:t>
            </a:r>
          </a:p>
          <a:p>
            <a:r>
              <a:rPr lang="en-US" dirty="0"/>
              <a:t>150-200 Days 478 2.3% </a:t>
            </a:r>
          </a:p>
          <a:p>
            <a:r>
              <a:rPr lang="en-US" dirty="0"/>
              <a:t>200+ Days 269 1.3% </a:t>
            </a:r>
          </a:p>
          <a:p>
            <a:r>
              <a:rPr lang="en-US" dirty="0"/>
              <a:t>Total Withdrawals 3928 (19.1%)</a:t>
            </a:r>
          </a:p>
        </p:txBody>
      </p:sp>
    </p:spTree>
    <p:extLst>
      <p:ext uri="{BB962C8B-B14F-4D97-AF65-F5344CB8AC3E}">
        <p14:creationId xmlns:p14="http://schemas.microsoft.com/office/powerpoint/2010/main" val="362166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642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Museo Slab 500</vt:lpstr>
      <vt:lpstr>verdana</vt:lpstr>
      <vt:lpstr>Office Theme</vt:lpstr>
      <vt:lpstr>SB-129 K-12 Online Student Mobility Report</vt:lpstr>
      <vt:lpstr>Items to be covered</vt:lpstr>
      <vt:lpstr>Review of Legislation</vt:lpstr>
      <vt:lpstr>Data Analysis</vt:lpstr>
      <vt:lpstr>2018-19 Student Exit Codes</vt:lpstr>
      <vt:lpstr>2018-19 Student Exit Codes</vt:lpstr>
      <vt:lpstr>2018-19 Student Exit Codes (cont.)</vt:lpstr>
      <vt:lpstr>2018-19 Student Exit Codes (cont.)</vt:lpstr>
      <vt:lpstr>When are students withdrawing? </vt:lpstr>
      <vt:lpstr>Withdrawals by school type-2018-19 </vt:lpstr>
      <vt:lpstr>Grade Reassignment and Retention </vt:lpstr>
      <vt:lpstr>Contact Information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School Overview</dc:title>
  <dc:creator>Martinez, Renee</dc:creator>
  <cp:lastModifiedBy>Matson, Rachel</cp:lastModifiedBy>
  <cp:revision>44</cp:revision>
  <dcterms:created xsi:type="dcterms:W3CDTF">2020-08-12T17:38:40Z</dcterms:created>
  <dcterms:modified xsi:type="dcterms:W3CDTF">2021-01-06T21:37:48Z</dcterms:modified>
</cp:coreProperties>
</file>