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256" r:id="rId2"/>
    <p:sldId id="279" r:id="rId3"/>
    <p:sldId id="277" r:id="rId4"/>
    <p:sldId id="275" r:id="rId5"/>
    <p:sldId id="281" r:id="rId6"/>
    <p:sldId id="276" r:id="rId7"/>
    <p:sldId id="280" r:id="rId8"/>
    <p:sldId id="278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  <a:srgbClr val="EF7521"/>
    <a:srgbClr val="488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420" autoAdjust="0"/>
  </p:normalViewPr>
  <p:slideViewPr>
    <p:cSldViewPr snapToGrid="0">
      <p:cViewPr varScale="1">
        <p:scale>
          <a:sx n="97" d="100"/>
          <a:sy n="97" d="100"/>
        </p:scale>
        <p:origin x="30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0" r:id="rId9"/>
    <p:sldLayoutId id="2147483682" r:id="rId10"/>
    <p:sldLayoutId id="21474836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ns_K@cde.state.co.us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mailto:Hutchins_D@cde.state.co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uip/promis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Dh1Ia_WSRzozay3fq3vjNKSDAD3u1VWm11ABXpyjfNs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uip/promising" TargetMode="External"/><Relationship Id="rId2" Type="http://schemas.openxmlformats.org/officeDocument/2006/relationships/hyperlink" Target="http://www.cde.state.co.us/uip/fscp-fillable-rubri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Family, School, Community Engagement Practices during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735" y="4896220"/>
            <a:ext cx="10402529" cy="582559"/>
          </a:xfrm>
        </p:spPr>
        <p:txBody>
          <a:bodyPr/>
          <a:lstStyle/>
          <a:p>
            <a:r>
              <a:rPr lang="en-US" dirty="0"/>
              <a:t>February 3,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ECF0A10-0FA2-415B-A276-DCFB2EB4E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038864" y="1466570"/>
            <a:ext cx="4114269" cy="4576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BA120-C83D-49ED-99EC-B1D2B811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 descr="Darcy Hutchins">
            <a:extLst>
              <a:ext uri="{FF2B5EF4-FFF2-40B4-BE49-F238E27FC236}">
                <a16:creationId xmlns:a16="http://schemas.microsoft.com/office/drawing/2014/main" id="{ACC1EF31-9E68-4815-BFE0-313A39DFB5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" r="24355"/>
          <a:stretch/>
        </p:blipFill>
        <p:spPr bwMode="auto">
          <a:xfrm>
            <a:off x="8813023" y="1466570"/>
            <a:ext cx="2365216" cy="442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12A7F5-BF36-4A48-8595-A1CAC2134213}"/>
              </a:ext>
            </a:extLst>
          </p:cNvPr>
          <p:cNvSpPr txBox="1">
            <a:spLocks/>
          </p:cNvSpPr>
          <p:nvPr/>
        </p:nvSpPr>
        <p:spPr>
          <a:xfrm>
            <a:off x="4107711" y="2111334"/>
            <a:ext cx="3976577" cy="313735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595959"/>
                </a:solidFill>
              </a:rPr>
              <a:t>Kristen Collins-</a:t>
            </a:r>
            <a:r>
              <a:rPr lang="en-US" sz="2000" i="1" dirty="0">
                <a:solidFill>
                  <a:srgbClr val="595959"/>
                </a:solidFill>
              </a:rPr>
              <a:t>Senior Consultant Family &amp; Community Engagement and Title V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595959"/>
                </a:solidFill>
                <a:hlinkClick r:id="rId3"/>
              </a:rPr>
              <a:t>Collins_K@cde.state.co.us</a:t>
            </a:r>
            <a:endParaRPr lang="en-US" dirty="0">
              <a:solidFill>
                <a:srgbClr val="595959"/>
              </a:solidFill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595959"/>
                </a:solidFill>
              </a:rPr>
              <a:t>(720) 481-0736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en-US" dirty="0">
              <a:solidFill>
                <a:srgbClr val="595959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595959"/>
                </a:solidFill>
              </a:rPr>
              <a:t>Darcy Hutchins-</a:t>
            </a:r>
            <a:r>
              <a:rPr lang="en-US" sz="2000" i="1" dirty="0">
                <a:solidFill>
                  <a:srgbClr val="595959"/>
                </a:solidFill>
              </a:rPr>
              <a:t>Director of the Office of Family, School, Community Partnerships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i="1" dirty="0">
                <a:solidFill>
                  <a:srgbClr val="595959"/>
                </a:solidFill>
                <a:hlinkClick r:id="rId4"/>
              </a:rPr>
              <a:t>Hutchins_D@cde.state.co.us</a:t>
            </a:r>
            <a:endParaRPr lang="en-US" i="1" dirty="0">
              <a:solidFill>
                <a:srgbClr val="595959"/>
              </a:solidFill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en-US" dirty="0">
              <a:solidFill>
                <a:srgbClr val="595959"/>
              </a:solidFill>
            </a:endParaRPr>
          </a:p>
        </p:txBody>
      </p:sp>
      <p:pic>
        <p:nvPicPr>
          <p:cNvPr id="8" name="Picture 4" descr="Kristen Collins">
            <a:extLst>
              <a:ext uri="{FF2B5EF4-FFF2-40B4-BE49-F238E27FC236}">
                <a16:creationId xmlns:a16="http://schemas.microsoft.com/office/drawing/2014/main" id="{C87B6B60-6A94-4AA2-8DF1-47741AA390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4" r="14062" b="-2"/>
          <a:stretch/>
        </p:blipFill>
        <p:spPr bwMode="auto">
          <a:xfrm>
            <a:off x="932249" y="1466570"/>
            <a:ext cx="2344319" cy="442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456C151-EBB8-4B78-8DF4-67057D920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87078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33D2-FA5B-451F-8F8A-038DD426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</a:rPr>
              <a:t>Overview: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9ED41-380B-4119-BEDB-16E78489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enhance understanding of stakeholder engagement practices being implemented across the state and opportunities to partner with schools and districts. </a:t>
            </a:r>
          </a:p>
          <a:p>
            <a:pPr lvl="1"/>
            <a:r>
              <a:rPr lang="en-US" dirty="0"/>
              <a:t>Share Framework</a:t>
            </a:r>
          </a:p>
          <a:p>
            <a:pPr lvl="1"/>
            <a:r>
              <a:rPr lang="en-US" dirty="0"/>
              <a:t>Share resources on CDE</a:t>
            </a:r>
          </a:p>
          <a:p>
            <a:pPr lvl="1"/>
            <a:r>
              <a:rPr lang="en-US" dirty="0"/>
              <a:t>Discuss practices being implemented</a:t>
            </a:r>
          </a:p>
          <a:p>
            <a:pPr lvl="1"/>
            <a:r>
              <a:rPr lang="en-US" dirty="0"/>
              <a:t>Additional opportunities to learn or partner with schools/districts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7F85D-881A-4A66-8B0F-5B3E4ABD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8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887B-276A-4A6F-9C1D-5860709D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Journey to 2021: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C605C-9E93-46D3-9248-D7FA1C29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Colorado’s Family, School and Community Partnerships (FSCP) Framework</a:t>
            </a:r>
          </a:p>
          <a:p>
            <a:pPr lvl="1"/>
            <a:r>
              <a:rPr lang="en-US" dirty="0"/>
              <a:t>Colorado’s Definition: Families, early childhood programs, schools, and communities actively partnering to develop, implement, and evaluate effective and equitable practices to improve educational outcomes for children and youth</a:t>
            </a:r>
          </a:p>
          <a:p>
            <a:pPr lvl="1"/>
            <a:r>
              <a:rPr lang="en-US" dirty="0"/>
              <a:t>Four Essential Elements to guide FSCP Implementation</a:t>
            </a:r>
          </a:p>
          <a:p>
            <a:r>
              <a:rPr lang="en-US" dirty="0">
                <a:hlinkClick r:id="rId2"/>
              </a:rPr>
              <a:t>Annual collection of Promising Partnership Practices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B1108-6AEB-4CBB-8B2A-2CC44E8F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5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FD75-6464-4AFD-95ED-A3DA7917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Essential Elements to Guide FSCP: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F6669-7C56-4315-B37C-662C8553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 descr="Create an Inclusive Culture: An inclusive culture honors the lived experiences of families in early childhood programs and school community. ">
            <a:extLst>
              <a:ext uri="{FF2B5EF4-FFF2-40B4-BE49-F238E27FC236}">
                <a16:creationId xmlns:a16="http://schemas.microsoft.com/office/drawing/2014/main" id="{8D93785C-6511-45F6-B4E1-6BDBC6758107}"/>
              </a:ext>
            </a:extLst>
          </p:cNvPr>
          <p:cNvSpPr txBox="1"/>
          <p:nvPr/>
        </p:nvSpPr>
        <p:spPr>
          <a:xfrm>
            <a:off x="543889" y="1854332"/>
            <a:ext cx="2532184" cy="3751385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 descr="Build Trusting Relationships&#10;Trusting Relationships enable families and programs/schools to partner about the education outcomes for children and youth. ">
            <a:extLst>
              <a:ext uri="{FF2B5EF4-FFF2-40B4-BE49-F238E27FC236}">
                <a16:creationId xmlns:a16="http://schemas.microsoft.com/office/drawing/2014/main" id="{2A9C68C5-3636-49CC-8AFA-081853DFBA9F}"/>
              </a:ext>
            </a:extLst>
          </p:cNvPr>
          <p:cNvSpPr txBox="1"/>
          <p:nvPr/>
        </p:nvSpPr>
        <p:spPr>
          <a:xfrm>
            <a:off x="3370999" y="1854331"/>
            <a:ext cx="2532184" cy="37513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 descr="Design Capacity Building Opportunities&#10;Capacity building opportunities for staff and families promote shared leadership about educational outcomes for children and youth.  ">
            <a:extLst>
              <a:ext uri="{FF2B5EF4-FFF2-40B4-BE49-F238E27FC236}">
                <a16:creationId xmlns:a16="http://schemas.microsoft.com/office/drawing/2014/main" id="{D75BC981-B34C-4724-AC98-A28927AFB4E5}"/>
              </a:ext>
            </a:extLst>
          </p:cNvPr>
          <p:cNvSpPr txBox="1"/>
          <p:nvPr/>
        </p:nvSpPr>
        <p:spPr>
          <a:xfrm>
            <a:off x="6288819" y="1854330"/>
            <a:ext cx="2532184" cy="37513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 descr="Dedicate Necessary Resources&#10;Necessary resources integrate and elevate partnering practices to scale&#10;">
            <a:extLst>
              <a:ext uri="{FF2B5EF4-FFF2-40B4-BE49-F238E27FC236}">
                <a16:creationId xmlns:a16="http://schemas.microsoft.com/office/drawing/2014/main" id="{F4ED9DEC-14F8-40BC-8DE4-23CCD11C089F}"/>
              </a:ext>
            </a:extLst>
          </p:cNvPr>
          <p:cNvSpPr txBox="1"/>
          <p:nvPr/>
        </p:nvSpPr>
        <p:spPr>
          <a:xfrm>
            <a:off x="9206639" y="1854330"/>
            <a:ext cx="2532184" cy="37513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ED315-3C24-4AEF-8C61-A375E41681C0}"/>
              </a:ext>
            </a:extLst>
          </p:cNvPr>
          <p:cNvSpPr txBox="1"/>
          <p:nvPr/>
        </p:nvSpPr>
        <p:spPr>
          <a:xfrm>
            <a:off x="666205" y="3035676"/>
            <a:ext cx="21968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Create an Inclusive Culture</a:t>
            </a:r>
          </a:p>
          <a:p>
            <a:pPr algn="ctr"/>
            <a:r>
              <a:rPr lang="en-US" sz="1600" dirty="0"/>
              <a:t>An inclusive culture honors the lived experience of families in early childhood programs and school community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09BFFF-29A7-4B39-B4DC-3C4CFDBA525C}"/>
              </a:ext>
            </a:extLst>
          </p:cNvPr>
          <p:cNvSpPr txBox="1"/>
          <p:nvPr/>
        </p:nvSpPr>
        <p:spPr>
          <a:xfrm>
            <a:off x="3584025" y="3035676"/>
            <a:ext cx="21968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Build Trusting Relationships</a:t>
            </a:r>
          </a:p>
          <a:p>
            <a:pPr algn="ctr"/>
            <a:r>
              <a:rPr lang="en-US" sz="1600" dirty="0"/>
              <a:t>Trusting Relationships enable families and programs/schools to partner about the education outcomes for children and youth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0830CC-1DA3-4CA3-860B-2E7B78B85348}"/>
              </a:ext>
            </a:extLst>
          </p:cNvPr>
          <p:cNvSpPr txBox="1"/>
          <p:nvPr/>
        </p:nvSpPr>
        <p:spPr>
          <a:xfrm>
            <a:off x="6479936" y="3001549"/>
            <a:ext cx="21968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Design Capacity Building Opportunities</a:t>
            </a:r>
          </a:p>
          <a:p>
            <a:pPr algn="ctr"/>
            <a:r>
              <a:rPr lang="en-US" sz="1600" dirty="0"/>
              <a:t>Capacity building opportunities for staff and families promote shared leadership about educational outcomes for children and youth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2C6FCD-6F59-4DCC-AE90-3D217180CF60}"/>
              </a:ext>
            </a:extLst>
          </p:cNvPr>
          <p:cNvSpPr txBox="1"/>
          <p:nvPr/>
        </p:nvSpPr>
        <p:spPr>
          <a:xfrm>
            <a:off x="9451269" y="3035676"/>
            <a:ext cx="219684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Dedicate Necessary Resources</a:t>
            </a:r>
          </a:p>
          <a:p>
            <a:pPr algn="ctr"/>
            <a:r>
              <a:rPr lang="en-US" sz="1600" dirty="0"/>
              <a:t>Necessary resources integrate and elevate partnering practices to scale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97E24A-3C91-4A89-9961-22622F5A9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675"/>
          <a:stretch/>
        </p:blipFill>
        <p:spPr>
          <a:xfrm>
            <a:off x="1151850" y="1965701"/>
            <a:ext cx="1219876" cy="981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2641AD-D9FE-4E56-97DB-CD9BF80E5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641" y="2018088"/>
            <a:ext cx="1104900" cy="876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27E0E6B-DF95-4BE8-952D-99845E6A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244" y="2006819"/>
            <a:ext cx="1038225" cy="838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421A79-B972-46D2-9A94-6F1761BE9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7240" y="1978244"/>
            <a:ext cx="11049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2FAA-870A-4634-AA93-D59F13AE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Practices: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9328-360D-4A6F-B762-883D5112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Discussion: </a:t>
            </a:r>
          </a:p>
          <a:p>
            <a:pPr lvl="1"/>
            <a:r>
              <a:rPr lang="en-US" dirty="0"/>
              <a:t>List strategies and engagement practices implemented before COVID-19</a:t>
            </a:r>
          </a:p>
          <a:p>
            <a:pPr lvl="1"/>
            <a:r>
              <a:rPr lang="en-US" dirty="0"/>
              <a:t>How (if at all) has COVID-19 changed engagement practices?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https://jamboard.google.com/d/1Dh1Ia_WSRzozay3fq3vjNKSDAD3u1VWm11ABXpyjfNs/edit?usp=sharing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35B4D-7BEB-42D1-9B3D-22A9EFB7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8228-598F-4455-BF57-96E591A2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Jefferson County Public Schools-Family Engagement Liaisons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F9420-60B6-4A27-86CC-120636A81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In addition to providing information to families, Family Engagement Liaisons (FELs) in Jeffco Public Schools are building on their existing relationships with families and having conversations on a regular basis through personal phone calls, texts, videos, virtual coffee chats. This gives schools an opportunity to listen to the needs of families and provide appropriate resources. Specific examples include:</a:t>
            </a:r>
          </a:p>
          <a:p>
            <a:pPr lvl="1"/>
            <a:r>
              <a:rPr lang="en-US"/>
              <a:t>Make personal phone calls to listen and respond to needs with appropriate resources.</a:t>
            </a:r>
          </a:p>
          <a:p>
            <a:pPr lvl="1"/>
            <a:r>
              <a:rPr lang="en-US"/>
              <a:t>Call to encourage families whose students aren’t ‘logging in’ or engaging in on-line platforms.</a:t>
            </a:r>
          </a:p>
          <a:p>
            <a:pPr lvl="1"/>
            <a:r>
              <a:rPr lang="en-US"/>
              <a:t>Launch Virtual Coffee Chats, PTA meetings, Open Family Virtual Chat Time with Principal and Staff.</a:t>
            </a:r>
          </a:p>
          <a:p>
            <a:pPr lvl="1"/>
            <a:r>
              <a:rPr lang="en-US"/>
              <a:t>Help families sift through all the information and help families prioritize.</a:t>
            </a:r>
          </a:p>
          <a:p>
            <a:pPr lvl="1"/>
            <a:r>
              <a:rPr lang="en-US"/>
              <a:t>Advocate for and support families who speak languages other than English.</a:t>
            </a:r>
          </a:p>
          <a:p>
            <a:pPr lvl="1"/>
            <a:r>
              <a:rPr lang="en-US"/>
              <a:t>Access multiple communication platforms including Twitter, Facebook -Facebook Live, SeeSaw, Remind,</a:t>
            </a:r>
          </a:p>
          <a:p>
            <a:pPr lvl="1"/>
            <a:r>
              <a:rPr lang="en-US"/>
              <a:t>What’s App, School websites, Google and Zoom meetups, Printed and handwritten messages.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92686-82BD-4C4A-B97D-BA2037314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82B9-84EB-4FDD-872A-C673DD80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A5C7-B34D-426B-B45D-775ED580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FSCP Key: A monthly newsletter highlighting the latest research around FSCP, district practices and CDE updates regarding CDE trainings and resources</a:t>
            </a:r>
          </a:p>
          <a:p>
            <a:r>
              <a:rPr lang="en-US" dirty="0">
                <a:hlinkClick r:id="rId2"/>
              </a:rPr>
              <a:t>FSCP Self Assessment Rubric</a:t>
            </a:r>
            <a:endParaRPr lang="en-US" dirty="0"/>
          </a:p>
          <a:p>
            <a:r>
              <a:rPr lang="en-US" dirty="0"/>
              <a:t>Monthly Coffee Chats with district representatives across the state implementing family, school and community engagement practices</a:t>
            </a:r>
          </a:p>
          <a:p>
            <a:pPr marL="5143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Feb 19, 2021 10:00 AM</a:t>
            </a:r>
          </a:p>
          <a:p>
            <a:pPr marL="5143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Mar 19, 2021 10:00 AM</a:t>
            </a:r>
          </a:p>
          <a:p>
            <a:pPr marL="5143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Apr 16, 2021 10:00 AM</a:t>
            </a:r>
          </a:p>
          <a:p>
            <a:pPr marL="5143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May 21, 2021 10:00 AM</a:t>
            </a:r>
          </a:p>
          <a:p>
            <a:pPr marL="5143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Jun 18, 2021 10:00 AM</a:t>
            </a:r>
          </a:p>
          <a:p>
            <a:pPr marL="114300" indent="-342900">
              <a:spcBef>
                <a:spcPts val="0"/>
              </a:spcBef>
            </a:pPr>
            <a:r>
              <a:rPr lang="en-US" dirty="0">
                <a:hlinkClick r:id="rId3"/>
              </a:rPr>
              <a:t>Annual collection of Promising Partnership Practices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68CA7-F7B1-4654-943C-412B3B06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6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Many question marks on black background">
            <a:extLst>
              <a:ext uri="{FF2B5EF4-FFF2-40B4-BE49-F238E27FC236}">
                <a16:creationId xmlns:a16="http://schemas.microsoft.com/office/drawing/2014/main" id="{CEE7A891-ECF0-4E8E-9B0C-AEEB34073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416" r="2" b="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D3E5-E7BE-4E5A-AD5C-BD00495C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6115" y="2170045"/>
            <a:ext cx="5004073" cy="31816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Questions?</a:t>
            </a:r>
          </a:p>
          <a:p>
            <a:pPr marL="0" indent="0" algn="ctr">
              <a:buNone/>
            </a:pPr>
            <a:r>
              <a:rPr lang="en-US" sz="5400" dirty="0"/>
              <a:t>Thoughts?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80C25-E4FF-4819-9E3A-14EDDE7B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Questions/Thoughts</a:t>
            </a:r>
          </a:p>
        </p:txBody>
      </p:sp>
    </p:spTree>
    <p:extLst>
      <p:ext uri="{BB962C8B-B14F-4D97-AF65-F5344CB8AC3E}">
        <p14:creationId xmlns:p14="http://schemas.microsoft.com/office/powerpoint/2010/main" val="1297629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Museo Slab 500</vt:lpstr>
      <vt:lpstr>Office Theme</vt:lpstr>
      <vt:lpstr>Family, School, Community Engagement Practices during COVID-19</vt:lpstr>
      <vt:lpstr>Introduction</vt:lpstr>
      <vt:lpstr>Overview:</vt:lpstr>
      <vt:lpstr>Journey to 2021:</vt:lpstr>
      <vt:lpstr>Four Essential Elements to Guide FSCP:</vt:lpstr>
      <vt:lpstr>Sharing Practices:</vt:lpstr>
      <vt:lpstr>Jefferson County Public Schools-Family Engagement Liaisons</vt:lpstr>
      <vt:lpstr>Resources:</vt:lpstr>
      <vt:lpstr>Questions/Thoughts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Family, School, Community Engagement Practices during COVID-19</dc:title>
  <dc:creator>Collins, Kristen</dc:creator>
  <cp:lastModifiedBy>Matson, Rachel</cp:lastModifiedBy>
  <cp:revision>4</cp:revision>
  <dcterms:created xsi:type="dcterms:W3CDTF">2021-02-02T21:28:56Z</dcterms:created>
  <dcterms:modified xsi:type="dcterms:W3CDTF">2021-02-03T23:22:59Z</dcterms:modified>
</cp:coreProperties>
</file>