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8.xml" ContentType="application/vnd.openxmlformats-officedocument.presentationml.tags+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tags/tag50.xml" ContentType="application/vnd.openxmlformats-officedocument.presentationml.tags+xml"/>
  <Override PartName="/ppt/notesSlides/notesSlide54.xml" ContentType="application/vnd.openxmlformats-officedocument.presentationml.notesSlide+xml"/>
  <Override PartName="/ppt/tags/tag51.xml" ContentType="application/vnd.openxmlformats-officedocument.presentationml.tags+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tags/tag54.xml" ContentType="application/vnd.openxmlformats-officedocument.presentationml.tags+xml"/>
  <Override PartName="/ppt/notesSlides/notesSlide58.xml" ContentType="application/vnd.openxmlformats-officedocument.presentationml.notesSlide+xml"/>
  <Override PartName="/ppt/tags/tag55.xml" ContentType="application/vnd.openxmlformats-officedocument.presentationml.tags+xml"/>
  <Override PartName="/ppt/notesSlides/notesSlide59.xml" ContentType="application/vnd.openxmlformats-officedocument.presentationml.notesSlide+xml"/>
  <Override PartName="/ppt/tags/tag56.xml" ContentType="application/vnd.openxmlformats-officedocument.presentationml.tags+xml"/>
  <Override PartName="/ppt/notesSlides/notesSlide60.xml" ContentType="application/vnd.openxmlformats-officedocument.presentationml.notesSlide+xml"/>
  <Override PartName="/ppt/tags/tag57.xml" ContentType="application/vnd.openxmlformats-officedocument.presentationml.tags+xml"/>
  <Override PartName="/ppt/notesSlides/notesSlide61.xml" ContentType="application/vnd.openxmlformats-officedocument.presentationml.notesSlide+xml"/>
  <Override PartName="/ppt/tags/tag58.xml" ContentType="application/vnd.openxmlformats-officedocument.presentationml.tags+xml"/>
  <Override PartName="/ppt/notesSlides/notesSlide62.xml" ContentType="application/vnd.openxmlformats-officedocument.presentationml.notesSlide+xml"/>
  <Override PartName="/ppt/tags/tag59.xml" ContentType="application/vnd.openxmlformats-officedocument.presentationml.tags+xml"/>
  <Override PartName="/ppt/notesSlides/notesSlide63.xml" ContentType="application/vnd.openxmlformats-officedocument.presentationml.notesSlide+xml"/>
  <Override PartName="/ppt/tags/tag60.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511" r:id="rId3"/>
    <p:sldId id="507" r:id="rId4"/>
    <p:sldId id="508" r:id="rId5"/>
    <p:sldId id="271" r:id="rId6"/>
    <p:sldId id="290" r:id="rId7"/>
    <p:sldId id="291" r:id="rId8"/>
    <p:sldId id="292" r:id="rId9"/>
    <p:sldId id="1644" r:id="rId10"/>
    <p:sldId id="1610" r:id="rId11"/>
    <p:sldId id="280" r:id="rId12"/>
    <p:sldId id="294" r:id="rId13"/>
    <p:sldId id="1620" r:id="rId14"/>
    <p:sldId id="1612" r:id="rId15"/>
    <p:sldId id="1613" r:id="rId16"/>
    <p:sldId id="1634" r:id="rId17"/>
    <p:sldId id="1633" r:id="rId18"/>
    <p:sldId id="1635" r:id="rId19"/>
    <p:sldId id="1660" r:id="rId20"/>
    <p:sldId id="1661" r:id="rId21"/>
    <p:sldId id="1646" r:id="rId22"/>
    <p:sldId id="1604" r:id="rId23"/>
    <p:sldId id="1614" r:id="rId24"/>
    <p:sldId id="1647" r:id="rId25"/>
    <p:sldId id="1648" r:id="rId26"/>
    <p:sldId id="1615" r:id="rId27"/>
    <p:sldId id="1616" r:id="rId28"/>
    <p:sldId id="1617" r:id="rId29"/>
    <p:sldId id="1645" r:id="rId30"/>
    <p:sldId id="1649" r:id="rId31"/>
    <p:sldId id="1650" r:id="rId32"/>
    <p:sldId id="1618" r:id="rId33"/>
    <p:sldId id="1619" r:id="rId34"/>
    <p:sldId id="1621" r:id="rId35"/>
    <p:sldId id="1627" r:id="rId36"/>
    <p:sldId id="1628" r:id="rId37"/>
    <p:sldId id="1651" r:id="rId38"/>
    <p:sldId id="1652" r:id="rId39"/>
    <p:sldId id="1653" r:id="rId40"/>
    <p:sldId id="1654" r:id="rId41"/>
    <p:sldId id="1655" r:id="rId42"/>
    <p:sldId id="1656" r:id="rId43"/>
    <p:sldId id="1630" r:id="rId44"/>
    <p:sldId id="1631" r:id="rId45"/>
    <p:sldId id="1629" r:id="rId46"/>
    <p:sldId id="1657" r:id="rId47"/>
    <p:sldId id="1658" r:id="rId48"/>
    <p:sldId id="1659" r:id="rId49"/>
    <p:sldId id="282" r:id="rId50"/>
    <p:sldId id="283" r:id="rId51"/>
    <p:sldId id="1662" r:id="rId52"/>
    <p:sldId id="1636" r:id="rId53"/>
    <p:sldId id="1638" r:id="rId54"/>
    <p:sldId id="1639" r:id="rId55"/>
    <p:sldId id="1640" r:id="rId56"/>
    <p:sldId id="1637" r:id="rId57"/>
    <p:sldId id="1641" r:id="rId58"/>
    <p:sldId id="1642" r:id="rId59"/>
    <p:sldId id="1643" r:id="rId60"/>
    <p:sldId id="1622" r:id="rId61"/>
    <p:sldId id="1623" r:id="rId62"/>
    <p:sldId id="1624" r:id="rId63"/>
    <p:sldId id="1625" r:id="rId64"/>
    <p:sldId id="1626"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ham, Rachael" initials="BR" lastIdx="2" clrIdx="0">
    <p:extLst>
      <p:ext uri="{19B8F6BF-5375-455C-9EA6-DF929625EA0E}">
        <p15:presenceInfo xmlns:p15="http://schemas.microsoft.com/office/powerpoint/2012/main" userId="S::Burnham_R@cde.state.co.us::c220dcb0-c30e-4102-8ac3-244fe9bd982f" providerId="AD"/>
      </p:ext>
    </p:extLst>
  </p:cmAuthor>
  <p:cmAuthor id="2" name="P-EBT.datapipeline.support" initials="PE" lastIdx="4" clrIdx="1">
    <p:extLst>
      <p:ext uri="{19B8F6BF-5375-455C-9EA6-DF929625EA0E}">
        <p15:presenceInfo xmlns:p15="http://schemas.microsoft.com/office/powerpoint/2012/main" userId="P-EBT.datapipeline.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0095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5199" autoAdjust="0"/>
  </p:normalViewPr>
  <p:slideViewPr>
    <p:cSldViewPr snapToGrid="0">
      <p:cViewPr varScale="1">
        <p:scale>
          <a:sx n="42" d="100"/>
          <a:sy n="42" d="100"/>
        </p:scale>
        <p:origin x="2004" y="32"/>
      </p:cViewPr>
      <p:guideLst/>
    </p:cSldViewPr>
  </p:slideViewPr>
  <p:outlineViewPr>
    <p:cViewPr>
      <p:scale>
        <a:sx n="33" d="100"/>
        <a:sy n="33" d="100"/>
      </p:scale>
      <p:origin x="0" y="-27414"/>
    </p:cViewPr>
  </p:outlineViewPr>
  <p:notesTextViewPr>
    <p:cViewPr>
      <p:scale>
        <a:sx n="1" d="1"/>
        <a:sy n="1" d="1"/>
      </p:scale>
      <p:origin x="0" y="0"/>
    </p:cViewPr>
  </p:notesTextViewPr>
  <p:notesViewPr>
    <p:cSldViewPr snapToGrid="0">
      <p:cViewPr varScale="1">
        <p:scale>
          <a:sx n="46" d="100"/>
          <a:sy n="46" d="100"/>
        </p:scale>
        <p:origin x="2799" y="3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our Nutrition P-EBT Data Collection Training. Thanks so much for tuning in to make sure we get the best data possible to issue benefits to students in need.</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34192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lnSpc>
                <a:spcPct val="80000"/>
              </a:lnSpc>
              <a:spcBef>
                <a:spcPts val="1237"/>
              </a:spcBef>
            </a:pPr>
            <a:endParaRPr dirty="0"/>
          </a:p>
          <a:p>
            <a:pPr marL="0" marR="0" lvl="0" indent="0" algn="l" defTabSz="914400" rtl="0" eaLnBrk="1" fontAlgn="auto" latinLnBrk="0" hangingPunct="1">
              <a:lnSpc>
                <a:spcPct val="100000"/>
              </a:lnSpc>
              <a:spcBef>
                <a:spcPts val="1237"/>
              </a:spcBef>
              <a:spcAft>
                <a:spcPts val="0"/>
              </a:spcAft>
              <a:buClrTx/>
              <a:buSzTx/>
              <a:buFontTx/>
              <a:buNone/>
              <a:tabLst/>
              <a:defRPr/>
            </a:pPr>
            <a:r>
              <a:rPr lang="en-US" dirty="0"/>
              <a:t>Last year, Colorado was allowed to assign benefits for students indicated as Full Time Remote Learning for the months of Sept-March.</a:t>
            </a:r>
          </a:p>
          <a:p>
            <a:pPr marL="0" marR="0" lvl="0" indent="0" algn="l" defTabSz="914400" rtl="0" eaLnBrk="1" fontAlgn="auto" latinLnBrk="0" hangingPunct="1">
              <a:lnSpc>
                <a:spcPct val="100000"/>
              </a:lnSpc>
              <a:spcBef>
                <a:spcPts val="1237"/>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237"/>
              </a:spcBef>
              <a:spcAft>
                <a:spcPts val="0"/>
              </a:spcAft>
              <a:buClrTx/>
              <a:buSzTx/>
              <a:buFontTx/>
              <a:buNone/>
              <a:tabLst/>
              <a:defRPr/>
            </a:pPr>
            <a:r>
              <a:rPr lang="en-US" dirty="0"/>
              <a:t>This year our federal partners are requiring us to provide more detailed data </a:t>
            </a:r>
          </a:p>
          <a:p>
            <a:pPr>
              <a:spcBef>
                <a:spcPts val="1237"/>
              </a:spcBef>
            </a:pPr>
            <a:endParaRPr dirty="0"/>
          </a:p>
        </p:txBody>
      </p:sp>
      <p:sp>
        <p:nvSpPr>
          <p:cNvPr id="176" name="Google Shape;176;p1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10</a:t>
            </a:fld>
            <a:endParaRPr/>
          </a:p>
        </p:txBody>
      </p:sp>
    </p:spTree>
    <p:extLst>
      <p:ext uri="{BB962C8B-B14F-4D97-AF65-F5344CB8AC3E}">
        <p14:creationId xmlns:p14="http://schemas.microsoft.com/office/powerpoint/2010/main" val="191294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endParaRPr dirty="0"/>
          </a:p>
        </p:txBody>
      </p:sp>
      <p:sp>
        <p:nvSpPr>
          <p:cNvPr id="237" name="Google Shape;237;p1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t>The P-EBT team strongly encourages districts to provide their FULL universe of students enrolled during the 2021-2022 school year but districts can opt to provide data for a subset of students.</a:t>
            </a:r>
          </a:p>
          <a:p>
            <a:pPr marR="0">
              <a:lnSpc>
                <a:spcPct val="107000"/>
              </a:lnSpc>
              <a:spcBef>
                <a:spcPts val="0"/>
              </a:spcBef>
              <a:spcAft>
                <a:spcPts val="800"/>
              </a:spcAft>
            </a:pPr>
            <a:endParaRPr lang="en-US" dirty="0"/>
          </a:p>
          <a:p>
            <a:pPr marR="0">
              <a:lnSpc>
                <a:spcPct val="107000"/>
              </a:lnSpc>
              <a:spcBef>
                <a:spcPts val="0"/>
              </a:spcBef>
              <a:spcAft>
                <a:spcPts val="800"/>
              </a:spcAft>
            </a:pPr>
            <a:r>
              <a:rPr lang="en-US" dirty="0"/>
              <a:t>BENEFITS TO PROVIDING FULL UNIVERSE</a:t>
            </a:r>
          </a:p>
          <a:p>
            <a:pPr lvl="1">
              <a:lnSpc>
                <a:spcPct val="107000"/>
              </a:lnSpc>
              <a:spcBef>
                <a:spcPts val="0"/>
              </a:spcBef>
              <a:spcAft>
                <a:spcPts val="800"/>
              </a:spcAft>
            </a:pPr>
            <a:r>
              <a:rPr lang="en-US" dirty="0"/>
              <a:t>P-EBT team can use FRPL eligibility from 2019-2020, 2020-2021 AND 2021-2022 school years to assess P-EBT benefit assignment;  Some districts may not have historical FRPL data readily available.</a:t>
            </a:r>
          </a:p>
          <a:p>
            <a:pPr lvl="1">
              <a:lnSpc>
                <a:spcPct val="107000"/>
              </a:lnSpc>
              <a:spcBef>
                <a:spcPts val="0"/>
              </a:spcBef>
              <a:spcAft>
                <a:spcPts val="800"/>
              </a:spcAft>
            </a:pPr>
            <a:r>
              <a:rPr lang="en-US" dirty="0"/>
              <a:t>Students may be eligible for P-EBT benefits based on COVID-19 related outbreak data received from Colorado Department of Public Health and Environment (CDPHE).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t>Multiple records for the same student can be submitted to account for enrollment in different schools or engagement in different learning modalities or engagement in the same learning modality during different timeframes.</a:t>
            </a:r>
          </a:p>
          <a:p>
            <a:pPr lvl="0">
              <a:lnSpc>
                <a:spcPct val="107000"/>
              </a:lnSpc>
              <a:spcBef>
                <a:spcPts val="0"/>
              </a:spcBef>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22093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12193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46550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P-EBT Data Collection in the Data Pipeline may appear to be a much longer collection than last school year; not all fields have to be completed for all students.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27175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17265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89477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covered a basic understanding of the different sections, let’s do a quick activity ice breaker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247353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covered a basic understanding of the different sections, let’s do a quick activity ice breaker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78279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Trebuchet MS" panose="020B0603020202020204" pitchFamily="34" charset="0"/>
              </a:rPr>
              <a:t>First, I will cover some quick Zoom housekeeping items before we jump into the content.</a:t>
            </a:r>
          </a:p>
          <a:p>
            <a:pPr rtl="0">
              <a:spcBef>
                <a:spcPts val="0"/>
              </a:spcBef>
              <a:spcAft>
                <a:spcPts val="0"/>
              </a:spcAft>
            </a:pPr>
            <a:endParaRPr lang="en-US" sz="1200" b="0" dirty="0">
              <a:effectLst/>
              <a:latin typeface="Trebuchet MS" panose="020B0603020202020204" pitchFamily="34" charset="0"/>
            </a:endParaRPr>
          </a:p>
          <a:p>
            <a:pPr rtl="0">
              <a:spcBef>
                <a:spcPts val="0"/>
              </a:spcBef>
              <a:spcAft>
                <a:spcPts val="0"/>
              </a:spcAft>
            </a:pPr>
            <a:r>
              <a:rPr lang="en-US" sz="1200" b="0" i="0" u="none" strike="noStrike" dirty="0">
                <a:solidFill>
                  <a:srgbClr val="000000"/>
                </a:solidFill>
                <a:effectLst/>
                <a:latin typeface="Trebuchet MS" panose="020B0603020202020204" pitchFamily="34" charset="0"/>
              </a:rPr>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a:t>
            </a:r>
          </a:p>
          <a:p>
            <a:pPr rtl="0">
              <a:spcBef>
                <a:spcPts val="0"/>
              </a:spcBef>
              <a:spcAft>
                <a:spcPts val="0"/>
              </a:spcAft>
            </a:pPr>
            <a:endParaRPr lang="en-US" sz="1200" b="0" dirty="0">
              <a:effectLst/>
              <a:latin typeface="Trebuchet MS" panose="020B0603020202020204" pitchFamily="34" charset="0"/>
            </a:endParaRPr>
          </a:p>
          <a:p>
            <a:pPr rtl="0">
              <a:spcBef>
                <a:spcPts val="0"/>
              </a:spcBef>
              <a:spcAft>
                <a:spcPts val="0"/>
              </a:spcAft>
            </a:pPr>
            <a:r>
              <a:rPr lang="en-US" sz="1200" b="0" i="0" u="none" strike="noStrike" dirty="0">
                <a:solidFill>
                  <a:srgbClr val="000000"/>
                </a:solidFill>
                <a:effectLst/>
                <a:latin typeface="Trebuchet MS" panose="020B0603020202020204" pitchFamily="34" charset="0"/>
              </a:rPr>
              <a:t>If you keep moving across the bottom portion of your screen you will see a chat icon in the middle. If you have any questions today, please insert them into the chat-we will monitor the chat and compile a list of questions to address at the end of the webinar if we have time.</a:t>
            </a:r>
          </a:p>
          <a:p>
            <a:pPr rtl="0">
              <a:spcBef>
                <a:spcPts val="0"/>
              </a:spcBef>
              <a:spcAft>
                <a:spcPts val="0"/>
              </a:spcAft>
            </a:pPr>
            <a:endParaRPr lang="en-US" sz="1200" b="0" dirty="0">
              <a:effectLst/>
              <a:latin typeface="Trebuchet MS" panose="020B0603020202020204" pitchFamily="34" charset="0"/>
            </a:endParaRPr>
          </a:p>
          <a:p>
            <a:pPr rtl="0">
              <a:spcBef>
                <a:spcPts val="0"/>
              </a:spcBef>
              <a:spcAft>
                <a:spcPts val="0"/>
              </a:spcAft>
            </a:pPr>
            <a:r>
              <a:rPr lang="en-US" sz="1200" b="0" i="0" u="none" strike="noStrike" dirty="0">
                <a:solidFill>
                  <a:srgbClr val="000000"/>
                </a:solidFill>
                <a:effectLst/>
                <a:latin typeface="Trebuchet MS" panose="020B0603020202020204" pitchFamily="34" charset="0"/>
              </a:rPr>
              <a:t>We will insert the PowerPoint slides for today with speaker notes into the chat for you to download.</a:t>
            </a:r>
          </a:p>
          <a:p>
            <a:pPr rtl="0">
              <a:spcBef>
                <a:spcPts val="0"/>
              </a:spcBef>
              <a:spcAft>
                <a:spcPts val="0"/>
              </a:spcAft>
            </a:pPr>
            <a:endParaRPr lang="en-US" sz="1200" b="0" dirty="0">
              <a:effectLst/>
              <a:latin typeface="Trebuchet MS" panose="020B0603020202020204" pitchFamily="34" charset="0"/>
            </a:endParaRPr>
          </a:p>
          <a:p>
            <a:pPr rtl="0">
              <a:spcBef>
                <a:spcPts val="0"/>
              </a:spcBef>
              <a:spcAft>
                <a:spcPts val="0"/>
              </a:spcAft>
            </a:pPr>
            <a:r>
              <a:rPr lang="en-US" sz="1200" b="0" i="0" u="none" strike="noStrike" dirty="0">
                <a:solidFill>
                  <a:srgbClr val="000000"/>
                </a:solidFill>
                <a:effectLst/>
                <a:latin typeface="Trebuchet MS" panose="020B0603020202020204" pitchFamily="34" charset="0"/>
              </a:rPr>
              <a:t>To the right of the chat icon, is an icon for closed captioning if you needed it. Go ahead and click this button for subtitles. </a:t>
            </a:r>
            <a:endParaRPr lang="en-US" sz="1200" b="0" dirty="0">
              <a:effectLst/>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FF8D0E63-0F6A-47B0-8BD1-6E95B004C872}" type="slidenum">
              <a:rPr lang="en-US" smtClean="0"/>
              <a:t>2</a:t>
            </a:fld>
            <a:endParaRPr lang="en-US" dirty="0"/>
          </a:p>
        </p:txBody>
      </p:sp>
    </p:spTree>
    <p:extLst>
      <p:ext uri="{BB962C8B-B14F-4D97-AF65-F5344CB8AC3E}">
        <p14:creationId xmlns:p14="http://schemas.microsoft.com/office/powerpoint/2010/main" val="1824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just a couple of the rules that have been applied to the collection in the Data Pipeline. We wanted to highlight these because they include logic applied to the additional fields in this year’s collection.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districts who are submitted their entire universe of enrolled students (which we highly recommend), the Reporting Method and Learning Modality Timeframe only needs to be provided for students who were either full time remote or hybrid learning. For other students who were either in-person or enrolled in an online academy, you can skip to the attendance section of the data collection.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many districts reported during our facilitated sessions last year that they did not use the Full Time Remote option under the Non School Program Code, we were advised to include it in the data collection. If a district DID in fact use that code, that student should be reported as a full time remote learner for at least a portion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complete list of the business rules included in the P-EBT Data Collection are available on the P-EBT Data Collection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Now…let’s have some fun and refamiliarize ourselves with using a </a:t>
            </a:r>
            <a:r>
              <a:rPr lang="en-US" dirty="0" err="1"/>
              <a:t>JamBoard</a:t>
            </a:r>
            <a:r>
              <a:rPr lang="en-US" dirty="0"/>
              <a:t>! The link for the </a:t>
            </a:r>
            <a:r>
              <a:rPr lang="en-US" dirty="0" err="1"/>
              <a:t>JamBoard</a:t>
            </a:r>
            <a:r>
              <a:rPr lang="en-US" dirty="0"/>
              <a:t> has been posted in the chat. Let’s spend 90 seconds on the next activity.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847675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some practice using our interactive </a:t>
            </a:r>
            <a:r>
              <a:rPr lang="en-US" dirty="0" err="1"/>
              <a:t>jamboard</a:t>
            </a:r>
            <a:r>
              <a:rPr lang="en-US" dirty="0"/>
              <a:t>. Go ahead and click the link. You’ll see at the top center you can navigate between pages and on the very left you’ll find a sticky note icon. You will use that to type responses.  Hopefully most of you are old enough to remember Highlight Magazine!!! On the </a:t>
            </a:r>
            <a:r>
              <a:rPr lang="en-US" dirty="0" err="1"/>
              <a:t>JamBoard</a:t>
            </a:r>
            <a:r>
              <a:rPr lang="en-US" dirty="0"/>
              <a:t>, quickly identify one of the differences you see in the pictures. You are welcome to use any color post it you want. </a:t>
            </a:r>
          </a:p>
          <a:p>
            <a:endParaRPr lang="en-US" dirty="0"/>
          </a:p>
          <a:p>
            <a:endParaRPr lang="en-US" dirty="0"/>
          </a:p>
          <a:p>
            <a:r>
              <a:rPr lang="en-US" dirty="0"/>
              <a:t>You can post questions on Page 11 of the </a:t>
            </a:r>
            <a:r>
              <a:rPr lang="en-US" dirty="0" err="1"/>
              <a:t>JamBoard</a:t>
            </a:r>
            <a:r>
              <a:rPr lang="en-US" dirty="0"/>
              <a:t> or feel free to use the chat feature within Zoom. We will do our best to address questions at the end of the session. If there is not sufficient time, we will follow up with emails to address questions and concerns.  </a:t>
            </a:r>
          </a:p>
          <a:p>
            <a:endParaRPr lang="en-US" dirty="0"/>
          </a:p>
          <a:p>
            <a:r>
              <a:rPr lang="en-US" dirty="0"/>
              <a:t>Now let’s take a deeper dive into the different sections of the P-EBT Data Collection.</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03331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The first section is student demographic and Parent/Address data</a:t>
            </a:r>
          </a:p>
          <a:p>
            <a:endParaRPr lang="en-US" dirty="0"/>
          </a:p>
          <a:p>
            <a:r>
              <a:rPr lang="en-US" dirty="0"/>
              <a:t>First and foremost the amount of digits is key. So if you get errors your first step is to see if the field length is accurate or if how you are saving your file is stripping zeros. </a:t>
            </a:r>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22</a:t>
            </a:fld>
            <a:endParaRPr/>
          </a:p>
        </p:txBody>
      </p:sp>
    </p:spTree>
    <p:extLst>
      <p:ext uri="{BB962C8B-B14F-4D97-AF65-F5344CB8AC3E}">
        <p14:creationId xmlns:p14="http://schemas.microsoft.com/office/powerpoint/2010/main" val="2571577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County Code was removed. This element will be determined based on geocoding from the address provided.</a:t>
            </a:r>
          </a:p>
          <a:p>
            <a:pPr lvl="1">
              <a:lnSpc>
                <a:spcPct val="107000"/>
              </a:lnSpc>
              <a:spcBef>
                <a:spcPts val="0"/>
              </a:spcBef>
              <a:spcAft>
                <a:spcPts val="800"/>
              </a:spcAft>
            </a:pPr>
            <a:r>
              <a:rPr lang="en-US" dirty="0"/>
              <a:t>Free/Reduced Lunch Price Eligible – The code set was changed to reflect the same code set from the Student School Association Interchange data collection to reduce confusion.</a:t>
            </a:r>
          </a:p>
          <a:p>
            <a:pPr lvl="1">
              <a:lnSpc>
                <a:spcPct val="107000"/>
              </a:lnSpc>
              <a:spcBef>
                <a:spcPts val="0"/>
              </a:spcBef>
              <a:spcAft>
                <a:spcPts val="800"/>
              </a:spcAft>
            </a:pPr>
            <a:r>
              <a:rPr lang="en-US" dirty="0"/>
              <a:t>FRPL Eligibility Date was added as an OPTIONAL element. This data could prove to be helpful in determining retroactive benefit eligibility and for troubleshooting for the Support Center. If the district has the data readily available, please provide it. If the district does not have the data readily available, the field can be zero-filled (00000000).</a:t>
            </a:r>
          </a:p>
          <a:p>
            <a:pPr lvl="1">
              <a:lnSpc>
                <a:spcPct val="107000"/>
              </a:lnSpc>
              <a:spcBef>
                <a:spcPts val="0"/>
              </a:spcBef>
              <a:spcAft>
                <a:spcPts val="800"/>
              </a:spcAft>
            </a:pPr>
            <a:r>
              <a:rPr lang="en-US" dirty="0"/>
              <a:t>Non-School Program – This is identical to the data that is provided in the Student School Association Interchange data collection.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41501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example and an error that could occur with the new entry date fields in the P-EBT Data Collection in the Student Demographic and Parent/Address Data section. </a:t>
            </a:r>
          </a:p>
          <a:p>
            <a:endParaRPr lang="en-US" dirty="0"/>
          </a:p>
          <a:p>
            <a:r>
              <a:rPr lang="en-US" dirty="0"/>
              <a:t>Here you can see the ENTRY_DATE was entered as August 10, 2001. Most likely, it should have been August 10, 2021 and is the result of a typo. There is a rule in the Data Pipeline that prevents the ENTRY_DATE from being BEFORE the student was born so in this case, a validation error in the data pipeline would be triggered. </a:t>
            </a:r>
          </a:p>
          <a:p>
            <a:endParaRPr lang="en-US" dirty="0"/>
          </a:p>
          <a:p>
            <a:r>
              <a:rPr lang="en-US" dirty="0"/>
              <a:t>Next, we have some details about a student and the respective file that has been uploaded to the Data Pipeline. Take 90 seconds and see if you can identify any errors with the data. The link for the </a:t>
            </a:r>
            <a:r>
              <a:rPr lang="en-US" dirty="0" err="1"/>
              <a:t>JamBoard</a:t>
            </a:r>
            <a:r>
              <a:rPr lang="en-US" dirty="0"/>
              <a:t> has been posted in the chat again. We are on page 2 of the </a:t>
            </a:r>
            <a:r>
              <a:rPr lang="en-US" dirty="0" err="1"/>
              <a:t>JamBoard</a:t>
            </a:r>
            <a:r>
              <a:rPr lang="en-US" dirty="0"/>
              <a:t>.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63072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several people identify that the EXIT_DATE is not reflective of the information provided. The date was entered as October 24, 2021 instead of December 24, 2021. This will trigger a validation error in the Data Pipeline because the EXIT_DATE cannot be PRIOR to the ENTRY_DATE. </a:t>
            </a:r>
          </a:p>
          <a:p>
            <a:endParaRPr lang="en-US" dirty="0"/>
          </a:p>
          <a:p>
            <a:r>
              <a:rPr lang="en-US" dirty="0"/>
              <a:t>Most of the data in this section will not cause any issues as it is basic data districts are used to submitting for most data collections. The ENTRY and EXIT date are new to the P-EBT Data Collection this year. </a:t>
            </a:r>
          </a:p>
          <a:p>
            <a:endParaRPr lang="en-US" dirty="0"/>
          </a:p>
          <a:p>
            <a:r>
              <a:rPr lang="en-US" dirty="0"/>
              <a:t>Now, let’s look at the Learning Modality section.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00169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lang="en-US" dirty="0"/>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26</a:t>
            </a:fld>
            <a:endParaRPr/>
          </a:p>
        </p:txBody>
      </p:sp>
    </p:spTree>
    <p:extLst>
      <p:ext uri="{BB962C8B-B14F-4D97-AF65-F5344CB8AC3E}">
        <p14:creationId xmlns:p14="http://schemas.microsoft.com/office/powerpoint/2010/main" val="2541195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100% Full Time Remote Learning – The student is engaged in Remote Learning while remaining enrolled in their local brick and mortar school. The student is being taught by a teacher who is also teaching students who are in-person. That last piece was guidance provided by FNS. </a:t>
            </a:r>
          </a:p>
          <a:p>
            <a:pPr lvl="1">
              <a:lnSpc>
                <a:spcPct val="107000"/>
              </a:lnSpc>
              <a:spcBef>
                <a:spcPts val="0"/>
              </a:spcBef>
              <a:spcAft>
                <a:spcPts val="800"/>
              </a:spcAft>
            </a:pPr>
            <a:r>
              <a:rPr lang="en-US" dirty="0"/>
              <a:t>Hybrid Learning – The student is engaged in Remote Learning for 2-3 days per week and in-person for the other days. The student must be remote for a full days. This is not for students who are taking a class or two remotely during the day.</a:t>
            </a:r>
          </a:p>
          <a:p>
            <a:pPr lvl="1">
              <a:lnSpc>
                <a:spcPct val="107000"/>
              </a:lnSpc>
              <a:spcBef>
                <a:spcPts val="0"/>
              </a:spcBef>
              <a:spcAft>
                <a:spcPts val="800"/>
              </a:spcAft>
            </a:pPr>
            <a:r>
              <a:rPr lang="en-US" dirty="0"/>
              <a:t>In-Person – The student is attending their local brick and mortar school in-person all day every day (not including absences).</a:t>
            </a:r>
          </a:p>
          <a:p>
            <a:pPr lvl="1">
              <a:lnSpc>
                <a:spcPct val="107000"/>
              </a:lnSpc>
              <a:spcBef>
                <a:spcPts val="0"/>
              </a:spcBef>
              <a:spcAft>
                <a:spcPts val="800"/>
              </a:spcAft>
            </a:pPr>
            <a:r>
              <a:rPr lang="en-US" dirty="0"/>
              <a:t>Enrolled in On-Line School – The student is 100% learning virtually and is no longer enrolled in their local brick and mortar school.</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334626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95052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84136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rebuchet MS" panose="020B0603020202020204" pitchFamily="34" charset="0"/>
              </a:rPr>
              <a:t>We have spent time updating our vision and mission. </a:t>
            </a:r>
          </a:p>
        </p:txBody>
      </p:sp>
      <p:sp>
        <p:nvSpPr>
          <p:cNvPr id="4" name="Slide Number Placeholder 3"/>
          <p:cNvSpPr>
            <a:spLocks noGrp="1"/>
          </p:cNvSpPr>
          <p:nvPr>
            <p:ph type="sldNum" sz="quarter" idx="5"/>
          </p:nvPr>
        </p:nvSpPr>
        <p:spPr/>
        <p:txBody>
          <a:bodyPr/>
          <a:lstStyle/>
          <a:p>
            <a:fld id="{FF8D0E63-0F6A-47B0-8BD1-6E95B004C872}" type="slidenum">
              <a:rPr lang="en-US" smtClean="0"/>
              <a:t>3</a:t>
            </a:fld>
            <a:endParaRPr lang="en-US" dirty="0"/>
          </a:p>
        </p:txBody>
      </p:sp>
    </p:spTree>
    <p:extLst>
      <p:ext uri="{BB962C8B-B14F-4D97-AF65-F5344CB8AC3E}">
        <p14:creationId xmlns:p14="http://schemas.microsoft.com/office/powerpoint/2010/main" val="982931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another example, you can see the Learning Modality selected was 3 which is In-Person learning BUT, a Reporting Method was also selected. If the Learning Modality is 3 (In-Person) or 4 (Enrolled in Online Academy), the student should NOT have a Reporting Method selected.  </a:t>
            </a:r>
          </a:p>
          <a:p>
            <a:endParaRPr lang="en-US" dirty="0"/>
          </a:p>
          <a:p>
            <a:r>
              <a:rPr lang="en-US" dirty="0"/>
              <a:t>In the next slide, there are several rows of students entered. On the </a:t>
            </a:r>
            <a:r>
              <a:rPr lang="en-US" dirty="0" err="1"/>
              <a:t>JamBoard</a:t>
            </a:r>
            <a:r>
              <a:rPr lang="en-US" dirty="0"/>
              <a:t>, please identify which students have erroneous data and briefly explain why. The </a:t>
            </a:r>
            <a:r>
              <a:rPr lang="en-US" dirty="0" err="1"/>
              <a:t>JamBoard</a:t>
            </a:r>
            <a:r>
              <a:rPr lang="en-US" dirty="0"/>
              <a:t> has been posted in the Zoom chat. </a:t>
            </a:r>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4023018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Modality for Julie Smith has been entered as 3 which is In-Person but a Reporting Method was also selected. The Reporting Method should be NULL or blank.  </a:t>
            </a:r>
          </a:p>
          <a:p>
            <a:endParaRPr lang="en-US" dirty="0"/>
          </a:p>
          <a:p>
            <a:r>
              <a:rPr lang="en-US" dirty="0"/>
              <a:t>Additionally, the EXIT_DATE for James Doe is PRIOR to the ENTRY_DATE (yes, we snuck an error from the first section in on you!)</a:t>
            </a:r>
          </a:p>
          <a:p>
            <a:endParaRPr lang="en-US" dirty="0"/>
          </a:p>
          <a:p>
            <a:r>
              <a:rPr lang="en-US" dirty="0"/>
              <a:t>Let’s move on to the Learning Modality Timeframe section.  </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72437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lang="en-US" dirty="0"/>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32</a:t>
            </a:fld>
            <a:endParaRPr/>
          </a:p>
        </p:txBody>
      </p:sp>
    </p:spTree>
    <p:extLst>
      <p:ext uri="{BB962C8B-B14F-4D97-AF65-F5344CB8AC3E}">
        <p14:creationId xmlns:p14="http://schemas.microsoft.com/office/powerpoint/2010/main" val="3669276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994477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800"/>
              </a:spcAft>
            </a:pPr>
            <a:r>
              <a:rPr lang="en-US" sz="1200" b="1" dirty="0">
                <a:solidFill>
                  <a:schemeClr val="accent2">
                    <a:lumMod val="50000"/>
                  </a:schemeClr>
                </a:solidFill>
              </a:rPr>
              <a:t>Begin/End Dates </a:t>
            </a:r>
            <a:r>
              <a:rPr lang="en-US" sz="1200" dirty="0"/>
              <a:t>– Provide a begin and an end date for the period the student is enrolled in 100% Full Time Remote or Hybrid Learning. If the student remains enrolled in 100% Full Time Remote or Hybrid Learning for the entire Fall Semester, please use 12/31/2021 for the end date.</a:t>
            </a:r>
          </a:p>
          <a:p>
            <a:pPr>
              <a:spcBef>
                <a:spcPts val="0"/>
              </a:spcBef>
              <a:spcAft>
                <a:spcPts val="800"/>
              </a:spcAft>
            </a:pPr>
            <a:r>
              <a:rPr lang="en-US" sz="1200" b="1" dirty="0">
                <a:solidFill>
                  <a:srgbClr val="00B0F0"/>
                </a:solidFill>
              </a:rPr>
              <a:t>Per Semester </a:t>
            </a:r>
            <a:r>
              <a:rPr lang="en-US" sz="1200" dirty="0"/>
              <a:t>– If the student was enrolled for the entire semester and the begin and end dates are not available, the district can opt to complete this option and select ‘01’</a:t>
            </a:r>
          </a:p>
          <a:p>
            <a:pPr>
              <a:spcBef>
                <a:spcPts val="0"/>
              </a:spcBef>
              <a:spcAft>
                <a:spcPts val="800"/>
              </a:spcAft>
            </a:pPr>
            <a:r>
              <a:rPr lang="en-US" sz="1200" b="1" dirty="0">
                <a:solidFill>
                  <a:srgbClr val="EF7521"/>
                </a:solidFill>
              </a:rPr>
              <a:t>Per Month </a:t>
            </a:r>
            <a:r>
              <a:rPr lang="en-US" sz="1200" dirty="0"/>
              <a:t>– If the student was enrolled for part of the semester and the begin and end dates are not available, the district can opt to complete this option and select ‘01’ for the months the student was enrolled in 100% Full Time Remote or Hybrid Learning; To be considered enrolled for the month, the student should be engaged in either option for at least half of the scheduled school days for that month</a:t>
            </a:r>
            <a:endParaRPr lang="en-US" sz="800"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880696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Option 2, only row 29 - Learning Modality: 100% Full Time Remote Learning or Hybrid Learning - Full Fall Semester/1st Semester 2021 (months of August through December) will be relevant for the first P-EBT Data Collection. </a:t>
            </a:r>
          </a:p>
          <a:p>
            <a:endParaRPr lang="en-US" dirty="0"/>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35</a:t>
            </a:fld>
            <a:endParaRPr/>
          </a:p>
        </p:txBody>
      </p:sp>
    </p:spTree>
    <p:extLst>
      <p:ext uri="{BB962C8B-B14F-4D97-AF65-F5344CB8AC3E}">
        <p14:creationId xmlns:p14="http://schemas.microsoft.com/office/powerpoint/2010/main" val="3034386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lang="en-US" dirty="0"/>
          </a:p>
        </p:txBody>
      </p:sp>
      <p:sp>
        <p:nvSpPr>
          <p:cNvPr id="244" name="Google Shape;244;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36</a:t>
            </a:fld>
            <a:endParaRPr/>
          </a:p>
        </p:txBody>
      </p:sp>
    </p:spTree>
    <p:extLst>
      <p:ext uri="{BB962C8B-B14F-4D97-AF65-F5344CB8AC3E}">
        <p14:creationId xmlns:p14="http://schemas.microsoft.com/office/powerpoint/2010/main" val="1527901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31779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They did not report by semester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197499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learning modality 3. They did not need to report a time frame</a:t>
            </a:r>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8099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Trebuchet MS" panose="020B0603020202020204" pitchFamily="34" charset="0"/>
              </a:rPr>
              <a:t>We include the nondiscrimination statement in our trainings as a reminder of our responsibilities to ensure all eligible people may participate in our child nutrition programs. As equal opportunity providers, we prohibit discrimination in our programs and provide fair and equitable treatment to every participant. For the full disclosure statement, visit the School Nutrition civil rights webpage.</a:t>
            </a:r>
          </a:p>
        </p:txBody>
      </p:sp>
      <p:sp>
        <p:nvSpPr>
          <p:cNvPr id="4" name="Slide Number Placeholder 3"/>
          <p:cNvSpPr>
            <a:spLocks noGrp="1"/>
          </p:cNvSpPr>
          <p:nvPr>
            <p:ph type="sldNum" sz="quarter" idx="5"/>
          </p:nvPr>
        </p:nvSpPr>
        <p:spPr/>
        <p:txBody>
          <a:bodyPr/>
          <a:lstStyle/>
          <a:p>
            <a:fld id="{FF8D0E63-0F6A-47B0-8BD1-6E95B004C872}" type="slidenum">
              <a:rPr lang="en-US" smtClean="0"/>
              <a:t>4</a:t>
            </a:fld>
            <a:endParaRPr lang="en-US" dirty="0"/>
          </a:p>
        </p:txBody>
      </p:sp>
    </p:spTree>
    <p:extLst>
      <p:ext uri="{BB962C8B-B14F-4D97-AF65-F5344CB8AC3E}">
        <p14:creationId xmlns:p14="http://schemas.microsoft.com/office/powerpoint/2010/main" val="800717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Because they were in that learning modality for the entirety of the semester the time frame did not need to be reported</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258401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This is an example of how students can have multiple records due to different </a:t>
            </a:r>
            <a:r>
              <a:rPr lang="en-US" dirty="0" err="1"/>
              <a:t>modalitites</a:t>
            </a:r>
            <a:r>
              <a:rPr lang="en-US" dirty="0"/>
              <a:t> </a:t>
            </a:r>
            <a:r>
              <a:rPr lang="en-US" dirty="0" err="1"/>
              <a:t>thruouth</a:t>
            </a:r>
            <a:r>
              <a:rPr lang="en-US" dirty="0"/>
              <a:t> the year </a:t>
            </a:r>
          </a:p>
          <a:p>
            <a:pPr lvl="1">
              <a:lnSpc>
                <a:spcPct val="107000"/>
              </a:lnSpc>
              <a:spcBef>
                <a:spcPts val="0"/>
              </a:spcBef>
              <a:spcAft>
                <a:spcPts val="800"/>
              </a:spcAft>
            </a:pPr>
            <a:endParaRPr lang="en-US" dirty="0"/>
          </a:p>
          <a:p>
            <a:pPr lvl="1">
              <a:lnSpc>
                <a:spcPct val="107000"/>
              </a:lnSpc>
              <a:spcBef>
                <a:spcPts val="0"/>
              </a:spcBef>
              <a:spcAft>
                <a:spcPts val="800"/>
              </a:spcAft>
            </a:pPr>
            <a:r>
              <a:rPr lang="en-US" dirty="0"/>
              <a:t>Errors</a:t>
            </a:r>
            <a:br>
              <a:rPr lang="en-US" dirty="0"/>
            </a:br>
            <a:r>
              <a:rPr lang="en-US" dirty="0"/>
              <a:t>Learning modality for Sept should be a 1</a:t>
            </a:r>
          </a:p>
          <a:p>
            <a:pPr lvl="1">
              <a:lnSpc>
                <a:spcPct val="107000"/>
              </a:lnSpc>
              <a:spcBef>
                <a:spcPts val="0"/>
              </a:spcBef>
              <a:spcAft>
                <a:spcPts val="800"/>
              </a:spcAft>
            </a:pPr>
            <a:r>
              <a:rPr lang="en-US" dirty="0"/>
              <a:t>Learning Modality for October 5-15 should be a 1</a:t>
            </a:r>
          </a:p>
          <a:p>
            <a:pPr lvl="1">
              <a:lnSpc>
                <a:spcPct val="107000"/>
              </a:lnSpc>
              <a:spcBef>
                <a:spcPts val="0"/>
              </a:spcBef>
              <a:spcAft>
                <a:spcPts val="800"/>
              </a:spcAft>
            </a:pPr>
            <a:r>
              <a:rPr lang="en-US" dirty="0"/>
              <a:t>Dec 5 should be learning modality 2 and should have a 00000 in end date</a:t>
            </a:r>
          </a:p>
          <a:p>
            <a:pPr lvl="1">
              <a:lnSpc>
                <a:spcPct val="107000"/>
              </a:lnSpc>
              <a:spcBef>
                <a:spcPts val="0"/>
              </a:spcBef>
              <a:spcAft>
                <a:spcPts val="800"/>
              </a:spcAft>
            </a:pPr>
            <a:r>
              <a:rPr lang="en-US" dirty="0"/>
              <a:t>In person modalities should have been uploaded for completeness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140909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time remote should be a learning modality of 1</a:t>
            </a:r>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2625495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None/>
            </a:pPr>
            <a:r>
              <a:rPr lang="en-US" dirty="0"/>
              <a:t>Colorado is using COVID-19 related outbreak data received from CDPHE however the approved plan also requires confirmation of an absence during the outbreak period as well. Therefore, the P-EBT Data Collection includes information on a monthly basis about student attendance. </a:t>
            </a:r>
          </a:p>
          <a:p>
            <a:pPr marL="0" indent="0">
              <a:lnSpc>
                <a:spcPct val="107000"/>
              </a:lnSpc>
              <a:spcBef>
                <a:spcPts val="0"/>
              </a:spcBef>
              <a:spcAft>
                <a:spcPts val="800"/>
              </a:spcAft>
              <a:buNone/>
            </a:pPr>
            <a:endParaRPr lang="en-US" dirty="0"/>
          </a:p>
          <a:p>
            <a:pPr marL="0" indent="0">
              <a:lnSpc>
                <a:spcPct val="107000"/>
              </a:lnSpc>
              <a:spcBef>
                <a:spcPts val="0"/>
              </a:spcBef>
              <a:spcAft>
                <a:spcPts val="800"/>
              </a:spcAft>
              <a:buNone/>
            </a:pPr>
            <a:r>
              <a:rPr lang="en-US" dirty="0"/>
              <a:t>It is important for districts to provide attendance data for ALL students, even if there has been no outbreaks identified at the schools. Parents will be able to submit a dispute if their student was absent due to COVID-19 that was NOT included in a school reported outbreak but the P-EBT team is still required to confirm at least one excused absence during the time period the parent is reporting.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4126448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None/>
            </a:pPr>
            <a:r>
              <a:rPr lang="en-US" dirty="0"/>
              <a:t>To complete the attendance section of the P-EBT Collection, we are asking districts to submit ‘01’ if the student had AT LEAST ONE EXCUSED ABSENCE during each respective month. There is NOT a requirement that the district track whether the excused absence was related to COVID-19, only that the student had an excused absence. The approved plan is allowing Colorado to make an assumption that the excused absence was due to COVID-19 if it occurred during the timeframe of a reported outbreak (or parent reported absence). </a:t>
            </a:r>
          </a:p>
          <a:p>
            <a:pPr marL="0" indent="0">
              <a:lnSpc>
                <a:spcPct val="107000"/>
              </a:lnSpc>
              <a:spcBef>
                <a:spcPts val="0"/>
              </a:spcBef>
              <a:spcAft>
                <a:spcPts val="800"/>
              </a:spcAft>
              <a:buNone/>
            </a:pPr>
            <a:endParaRPr lang="en-US" dirty="0"/>
          </a:p>
          <a:p>
            <a:pPr marL="0" indent="0">
              <a:lnSpc>
                <a:spcPct val="107000"/>
              </a:lnSpc>
              <a:spcBef>
                <a:spcPts val="0"/>
              </a:spcBef>
              <a:spcAft>
                <a:spcPts val="800"/>
              </a:spcAft>
              <a:buNone/>
            </a:pPr>
            <a:r>
              <a:rPr lang="en-US" dirty="0"/>
              <a:t>Students may be eligible to receive a state-wide average amount of P-EBT benefit in these scenarios.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2661305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None/>
            </a:pPr>
            <a:r>
              <a:rPr lang="en-US" dirty="0"/>
              <a:t>For the first P-EBT Data Collection, for the Fall Semester (months of August thru December), only rows 40-44 need to be completed. Rows 45+ will be relevant for the second P-EBT Data Collection. </a:t>
            </a:r>
          </a:p>
          <a:p>
            <a:pPr marL="0" indent="0">
              <a:lnSpc>
                <a:spcPct val="107000"/>
              </a:lnSpc>
              <a:spcBef>
                <a:spcPts val="0"/>
              </a:spcBef>
              <a:spcAft>
                <a:spcPts val="800"/>
              </a:spcAft>
              <a:buNone/>
            </a:pPr>
            <a:endParaRPr lang="en-US" dirty="0"/>
          </a:p>
          <a:p>
            <a:pPr marL="0" indent="0">
              <a:lnSpc>
                <a:spcPct val="107000"/>
              </a:lnSpc>
              <a:spcBef>
                <a:spcPts val="0"/>
              </a:spcBef>
              <a:spcAft>
                <a:spcPts val="800"/>
              </a:spcAft>
              <a:buNone/>
            </a:pPr>
            <a:r>
              <a:rPr lang="en-US" dirty="0"/>
              <a:t>If the student had an excused absence for AT LEAST ONE day during the month, the district should enter ‘01’ for that respective month. If the student did not have ANY excused absences during the month, the district should enter ‘00’. </a:t>
            </a:r>
          </a:p>
          <a:p>
            <a:pPr marL="0" indent="0">
              <a:lnSpc>
                <a:spcPct val="107000"/>
              </a:lnSpc>
              <a:spcBef>
                <a:spcPts val="0"/>
              </a:spcBef>
              <a:spcAft>
                <a:spcPts val="800"/>
              </a:spcAft>
              <a:buNone/>
            </a:pPr>
            <a:endParaRPr lang="en-US" dirty="0"/>
          </a:p>
          <a:p>
            <a:pPr marL="0" indent="0">
              <a:lnSpc>
                <a:spcPct val="107000"/>
              </a:lnSpc>
              <a:spcBef>
                <a:spcPts val="0"/>
              </a:spcBef>
              <a:spcAft>
                <a:spcPts val="800"/>
              </a:spcAft>
              <a:buNone/>
            </a:pPr>
            <a:r>
              <a:rPr lang="en-US" dirty="0"/>
              <a:t>Again, please provide attendance data for ALL students submitted, regardless of their learning modality.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677416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3439188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this semester should be filled out</a:t>
            </a: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051059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spcBef>
                <a:spcPts val="0"/>
              </a:spcBef>
              <a:spcAft>
                <a:spcPts val="800"/>
              </a:spcAft>
            </a:pPr>
            <a:r>
              <a:rPr lang="en-US" dirty="0"/>
              <a:t>Only 00 or 01 is acceptable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438891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dirty="0"/>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We want to be respectful of everyone’s time and with a new collection abwe want to set up conditions for success in our discussions and training. These apply to us as presenters as well. </a:t>
            </a:r>
          </a:p>
          <a:p>
            <a:endParaRPr lang="en-US" dirty="0"/>
          </a:p>
          <a:p>
            <a:r>
              <a:rPr lang="en-US" dirty="0"/>
              <a:t> so please be sure to keep present and engaged and make sure cell phones out of reach as best you can, close out email or other tabs to avoid multitasking or doing other work. We ask this because your eagle eyes may spot something we didn’t catch or have a question or insight that might help others</a:t>
            </a:r>
          </a:p>
          <a:p>
            <a:endParaRPr lang="en-US" dirty="0"/>
          </a:p>
          <a:p>
            <a:r>
              <a:rPr lang="en-US" dirty="0"/>
              <a:t>Lets remember to be active in listening and feel empowered to ask questions </a:t>
            </a:r>
          </a:p>
          <a:p>
            <a:endParaRPr lang="en-US" dirty="0"/>
          </a:p>
          <a:p>
            <a:r>
              <a:rPr lang="en-US" dirty="0"/>
              <a:t>Engage in respectful discussion and feedback. We’re all here to learn from and sharpen each other. And like I said this goes for us as well</a:t>
            </a:r>
          </a:p>
          <a:p>
            <a:endParaRPr lang="en-US" dirty="0"/>
          </a:p>
          <a:p>
            <a:r>
              <a:rPr lang="en-US" dirty="0"/>
              <a:t>Assume positive intent. </a:t>
            </a:r>
            <a:endParaRPr dirty="0"/>
          </a:p>
        </p:txBody>
      </p:sp>
      <p:sp>
        <p:nvSpPr>
          <p:cNvPr id="120" name="Google Shape;120;p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5</a:t>
            </a:fld>
            <a:endParaRPr>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1208708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NO ERRORS</a:t>
            </a:r>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52</a:t>
            </a:fld>
            <a:endParaRPr/>
          </a:p>
        </p:txBody>
      </p:sp>
    </p:spTree>
    <p:extLst>
      <p:ext uri="{BB962C8B-B14F-4D97-AF65-F5344CB8AC3E}">
        <p14:creationId xmlns:p14="http://schemas.microsoft.com/office/powerpoint/2010/main" val="3552541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NO ERRORS</a:t>
            </a:r>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53</a:t>
            </a:fld>
            <a:endParaRPr/>
          </a:p>
        </p:txBody>
      </p:sp>
    </p:spTree>
    <p:extLst>
      <p:ext uri="{BB962C8B-B14F-4D97-AF65-F5344CB8AC3E}">
        <p14:creationId xmlns:p14="http://schemas.microsoft.com/office/powerpoint/2010/main" val="4205679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Errors:</a:t>
            </a:r>
          </a:p>
          <a:p>
            <a:pPr marL="171450" indent="-171450">
              <a:buFont typeface="Arial" panose="020B0604020202020204" pitchFamily="34" charset="0"/>
              <a:buChar char="•"/>
            </a:pPr>
            <a:r>
              <a:rPr lang="en-US" dirty="0"/>
              <a:t>Should not have a Learning Modality Timeframe indicated (Type of Learning Modality is not 100% Remote or Hybrid)</a:t>
            </a:r>
          </a:p>
          <a:p>
            <a:pPr marL="171450" indent="-171450">
              <a:buFont typeface="Arial" panose="020B0604020202020204" pitchFamily="34" charset="0"/>
              <a:buChar char="•"/>
            </a:pPr>
            <a:r>
              <a:rPr lang="en-US" dirty="0"/>
              <a:t>Semester_1 is marked as YES</a:t>
            </a:r>
          </a:p>
          <a:p>
            <a:pPr marL="171450" indent="-171450">
              <a:buFont typeface="Arial" panose="020B0604020202020204" pitchFamily="34" charset="0"/>
              <a:buChar char="•"/>
            </a:pPr>
            <a:r>
              <a:rPr lang="en-US" dirty="0"/>
              <a:t>Months of Aug/Sept, Oct and Dec are marked as YES</a:t>
            </a:r>
          </a:p>
          <a:p>
            <a:pPr marL="171450" indent="-171450">
              <a:buFont typeface="Arial" panose="020B0604020202020204" pitchFamily="34" charset="0"/>
              <a:buChar char="•"/>
            </a:pPr>
            <a:r>
              <a:rPr lang="en-US" dirty="0"/>
              <a:t>Student was IN-PERSON</a:t>
            </a:r>
          </a:p>
          <a:p>
            <a:pPr marL="171450" indent="-171450">
              <a:buFont typeface="Arial" panose="020B0604020202020204" pitchFamily="34" charset="0"/>
              <a:buChar char="•"/>
            </a:pPr>
            <a:r>
              <a:rPr lang="en-US" dirty="0"/>
              <a:t>Student was only enrolled for ~10 days in the month of August</a:t>
            </a:r>
          </a:p>
          <a:p>
            <a:pPr marL="171450" indent="-171450">
              <a:buFont typeface="Arial" panose="020B0604020202020204" pitchFamily="34" charset="0"/>
              <a:buChar char="•"/>
            </a:pPr>
            <a:r>
              <a:rPr lang="en-US" dirty="0"/>
              <a:t>ATTENDANCE HAS BEEN ENTERED FOR January thru May; Not applicable for the first P-EBT Data Collection (Fall Semester ONLY)</a:t>
            </a:r>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54</a:t>
            </a:fld>
            <a:endParaRPr/>
          </a:p>
        </p:txBody>
      </p:sp>
    </p:spTree>
    <p:extLst>
      <p:ext uri="{BB962C8B-B14F-4D97-AF65-F5344CB8AC3E}">
        <p14:creationId xmlns:p14="http://schemas.microsoft.com/office/powerpoint/2010/main" val="17086487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NO ERRORS</a:t>
            </a:r>
          </a:p>
          <a:p>
            <a:endParaRPr lang="en-US" dirty="0"/>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55</a:t>
            </a:fld>
            <a:endParaRPr/>
          </a:p>
        </p:txBody>
      </p:sp>
    </p:spTree>
    <p:extLst>
      <p:ext uri="{BB962C8B-B14F-4D97-AF65-F5344CB8AC3E}">
        <p14:creationId xmlns:p14="http://schemas.microsoft.com/office/powerpoint/2010/main" val="59284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ERRORS: </a:t>
            </a:r>
          </a:p>
          <a:p>
            <a:pPr marL="171450" indent="-171450">
              <a:buFont typeface="Arial" panose="020B0604020202020204" pitchFamily="34" charset="0"/>
              <a:buChar char="•"/>
            </a:pPr>
            <a:r>
              <a:rPr lang="en-US" dirty="0"/>
              <a:t>Student should not have the months of October and November marked as YES (‘01’); Only eligible for benefit for the months of Aug/Sept and December</a:t>
            </a:r>
          </a:p>
          <a:p>
            <a:pPr marL="171450" indent="-171450">
              <a:buFont typeface="Arial" panose="020B0604020202020204" pitchFamily="34" charset="0"/>
              <a:buChar char="•"/>
            </a:pPr>
            <a:r>
              <a:rPr lang="en-US" dirty="0"/>
              <a:t>Ended Remote learning October 1</a:t>
            </a:r>
            <a:r>
              <a:rPr lang="en-US" baseline="30000" dirty="0"/>
              <a:t>st</a:t>
            </a:r>
            <a:r>
              <a:rPr lang="en-US" dirty="0"/>
              <a:t> and started again November 24</a:t>
            </a:r>
            <a:r>
              <a:rPr lang="en-US" baseline="30000" dirty="0"/>
              <a:t>th</a:t>
            </a:r>
            <a:r>
              <a:rPr lang="en-US" dirty="0"/>
              <a:t> </a:t>
            </a:r>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56</a:t>
            </a:fld>
            <a:endParaRPr/>
          </a:p>
        </p:txBody>
      </p:sp>
    </p:spTree>
    <p:extLst>
      <p:ext uri="{BB962C8B-B14F-4D97-AF65-F5344CB8AC3E}">
        <p14:creationId xmlns:p14="http://schemas.microsoft.com/office/powerpoint/2010/main" val="37188250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Error:</a:t>
            </a:r>
          </a:p>
          <a:p>
            <a:pPr marL="171450" indent="-171450">
              <a:buFont typeface="Arial" panose="020B0604020202020204" pitchFamily="34" charset="0"/>
              <a:buChar char="•"/>
            </a:pPr>
            <a:r>
              <a:rPr lang="en-US" dirty="0"/>
              <a:t>End date is not accurate; End date of Hybrid learning is PRIOR to the Begin Date</a:t>
            </a:r>
          </a:p>
          <a:p>
            <a:endParaRPr lang="en-US" dirty="0"/>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57</a:t>
            </a:fld>
            <a:endParaRPr/>
          </a:p>
        </p:txBody>
      </p:sp>
    </p:spTree>
    <p:extLst>
      <p:ext uri="{BB962C8B-B14F-4D97-AF65-F5344CB8AC3E}">
        <p14:creationId xmlns:p14="http://schemas.microsoft.com/office/powerpoint/2010/main" val="3598534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Errors:</a:t>
            </a:r>
          </a:p>
          <a:p>
            <a:pPr marL="171450" indent="-171450">
              <a:buFont typeface="Arial" panose="020B0604020202020204" pitchFamily="34" charset="0"/>
              <a:buChar char="•"/>
            </a:pPr>
            <a:r>
              <a:rPr lang="en-US" dirty="0"/>
              <a:t>Learning Modality Timeframe of “Per Semester” has been selected</a:t>
            </a:r>
          </a:p>
          <a:p>
            <a:pPr marL="171450" indent="-171450">
              <a:buFont typeface="Arial" panose="020B0604020202020204" pitchFamily="34" charset="0"/>
              <a:buChar char="•"/>
            </a:pPr>
            <a:r>
              <a:rPr lang="en-US" dirty="0"/>
              <a:t>YES (01) has been entered for Remote Semester 1</a:t>
            </a:r>
          </a:p>
          <a:p>
            <a:pPr marL="171450" indent="-171450">
              <a:buFont typeface="Arial" panose="020B0604020202020204" pitchFamily="34" charset="0"/>
              <a:buChar char="•"/>
            </a:pPr>
            <a:r>
              <a:rPr lang="en-US" dirty="0"/>
              <a:t>Student is not eligible because the student was In-Person</a:t>
            </a:r>
          </a:p>
          <a:p>
            <a:pPr marL="0" indent="0">
              <a:buFont typeface="Arial" panose="020B0604020202020204" pitchFamily="34" charset="0"/>
              <a:buNone/>
            </a:pPr>
            <a:endParaRPr lang="en-US" dirty="0"/>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58</a:t>
            </a:fld>
            <a:endParaRPr/>
          </a:p>
        </p:txBody>
      </p:sp>
    </p:spTree>
    <p:extLst>
      <p:ext uri="{BB962C8B-B14F-4D97-AF65-F5344CB8AC3E}">
        <p14:creationId xmlns:p14="http://schemas.microsoft.com/office/powerpoint/2010/main" val="379670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r>
              <a:rPr lang="en-US" dirty="0"/>
              <a:t>NO ERRORS</a:t>
            </a:r>
          </a:p>
          <a:p>
            <a:endParaRPr lang="en-US" dirty="0"/>
          </a:p>
          <a:p>
            <a:pPr marL="0" indent="0">
              <a:buFont typeface="Arial" panose="020B0604020202020204" pitchFamily="34" charset="0"/>
              <a:buNone/>
            </a:pPr>
            <a:endParaRPr lang="en-US" dirty="0"/>
          </a:p>
          <a:p>
            <a:endParaRPr dirty="0"/>
          </a:p>
        </p:txBody>
      </p:sp>
      <p:sp>
        <p:nvSpPr>
          <p:cNvPr id="259" name="Google Shape;259;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59</a:t>
            </a:fld>
            <a:endParaRPr/>
          </a:p>
        </p:txBody>
      </p:sp>
    </p:spTree>
    <p:extLst>
      <p:ext uri="{BB962C8B-B14F-4D97-AF65-F5344CB8AC3E}">
        <p14:creationId xmlns:p14="http://schemas.microsoft.com/office/powerpoint/2010/main" val="266218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pPr>
            <a:r>
              <a:rPr lang="en-US" dirty="0"/>
              <a:t>Our hope for you is that by the end of this training you will be able to:</a:t>
            </a:r>
          </a:p>
          <a:p>
            <a:pPr>
              <a:buClr>
                <a:schemeClr val="dk1"/>
              </a:buClr>
            </a:pPr>
            <a:endParaRPr lang="en-US" dirty="0"/>
          </a:p>
          <a:p>
            <a:pPr>
              <a:buClr>
                <a:schemeClr val="dk1"/>
              </a:buClr>
            </a:pPr>
            <a:endParaRPr dirty="0"/>
          </a:p>
        </p:txBody>
      </p:sp>
      <p:sp>
        <p:nvSpPr>
          <p:cNvPr id="140" name="Google Shape;140;p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1770379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424283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26967045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72351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a:p>
        </p:txBody>
      </p:sp>
    </p:spTree>
    <p:extLst>
      <p:ext uri="{BB962C8B-B14F-4D97-AF65-F5344CB8AC3E}">
        <p14:creationId xmlns:p14="http://schemas.microsoft.com/office/powerpoint/2010/main" val="29681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r>
              <a:rPr lang="en-US" dirty="0"/>
              <a:t>We understand that there are a number of Data Respondents who are brand new to their role so we will briefly recap the program</a:t>
            </a:r>
            <a:endParaRPr dirty="0"/>
          </a:p>
        </p:txBody>
      </p:sp>
      <p:sp>
        <p:nvSpPr>
          <p:cNvPr id="147" name="Google Shape;147;p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spcBef>
                <a:spcPts val="1237"/>
              </a:spcBef>
            </a:pPr>
            <a:r>
              <a:rPr lang="en-US" sz="1100" dirty="0"/>
              <a:t>The families first coronavirus response act created  the P_EBT program to assist families who lost access to free and reduced price school meals because of school closures in response to COVID19. </a:t>
            </a:r>
          </a:p>
          <a:p>
            <a:pPr>
              <a:spcBef>
                <a:spcPts val="1237"/>
              </a:spcBef>
            </a:pPr>
            <a:endParaRPr lang="en-US" sz="1100" dirty="0"/>
          </a:p>
          <a:p>
            <a:pPr>
              <a:spcBef>
                <a:spcPts val="1237"/>
              </a:spcBef>
            </a:pPr>
            <a:r>
              <a:rPr lang="en-US" sz="1100" dirty="0"/>
              <a:t>The program his been expanded to cover the 2021-22 school year for school aged students. </a:t>
            </a:r>
            <a:r>
              <a:rPr lang="en-US" sz="1100" dirty="0" err="1"/>
              <a:t>Colorados</a:t>
            </a:r>
            <a:r>
              <a:rPr lang="en-US" sz="1100" dirty="0"/>
              <a:t> plan was approved by USDA on January 26</a:t>
            </a:r>
            <a:r>
              <a:rPr lang="en-US" sz="1100" baseline="30000" dirty="0"/>
              <a:t>th</a:t>
            </a:r>
            <a:r>
              <a:rPr lang="en-US" sz="1100" dirty="0"/>
              <a:t> 2022</a:t>
            </a:r>
            <a:endParaRPr sz="1100" dirty="0"/>
          </a:p>
        </p:txBody>
      </p:sp>
      <p:sp>
        <p:nvSpPr>
          <p:cNvPr id="154" name="Google Shape;154;p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spcBef>
                <a:spcPts val="1237"/>
              </a:spcBef>
            </a:pPr>
            <a:endParaRPr sz="1100" dirty="0"/>
          </a:p>
        </p:txBody>
      </p:sp>
      <p:sp>
        <p:nvSpPr>
          <p:cNvPr id="154" name="Google Shape;154;p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1196452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5" name="Slide Number Placeholder 5">
            <a:extLst>
              <a:ext uri="{FF2B5EF4-FFF2-40B4-BE49-F238E27FC236}">
                <a16:creationId xmlns:a16="http://schemas.microsoft.com/office/drawing/2014/main" id="{8A6DF8A2-76EE-4CDE-A7DE-B73AD267310A}"/>
              </a:ext>
            </a:extLst>
          </p:cNvPr>
          <p:cNvSpPr txBox="1">
            <a:spLocks/>
          </p:cNvSpPr>
          <p:nvPr userDrawn="1"/>
        </p:nvSpPr>
        <p:spPr>
          <a:xfrm>
            <a:off x="148589" y="6356351"/>
            <a:ext cx="581298"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24036D-B5A5-47E8-84FC-EF73A46FFBF9}" type="slidenum">
              <a:rPr lang="en-US" sz="900" smtClean="0"/>
              <a:pPr/>
              <a:t>‹#›</a:t>
            </a:fld>
            <a:endParaRPr lang="en-US" sz="900" dirty="0"/>
          </a:p>
        </p:txBody>
      </p:sp>
      <p:pic>
        <p:nvPicPr>
          <p:cNvPr id="6" name="Picture 5" descr="A picture containing text&#10;&#10;Description automatically generated">
            <a:extLst>
              <a:ext uri="{FF2B5EF4-FFF2-40B4-BE49-F238E27FC236}">
                <a16:creationId xmlns:a16="http://schemas.microsoft.com/office/drawing/2014/main" id="{CA6B97F3-421E-4D23-9E29-1B7C6A6E3E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3442" y="6173203"/>
            <a:ext cx="1511909" cy="681228"/>
          </a:xfrm>
          <a:prstGeom prst="rect">
            <a:avLst/>
          </a:prstGeom>
        </p:spPr>
      </p:pic>
    </p:spTree>
    <p:extLst>
      <p:ext uri="{BB962C8B-B14F-4D97-AF65-F5344CB8AC3E}">
        <p14:creationId xmlns:p14="http://schemas.microsoft.com/office/powerpoint/2010/main" val="37608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365126"/>
            <a:ext cx="78867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2578608"/>
            <a:ext cx="3868340" cy="823912"/>
          </a:xfrm>
        </p:spPr>
        <p:txBody>
          <a:bodyPr anchor="b">
            <a:normAutofit/>
          </a:bodyPr>
          <a:lstStyle>
            <a:lvl1pPr marL="0" indent="0">
              <a:lnSpc>
                <a:spcPct val="100000"/>
              </a:lnSpc>
              <a:buNone/>
              <a:defRPr sz="33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3617843"/>
            <a:ext cx="3868340" cy="257264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0" y="2578608"/>
            <a:ext cx="3887391" cy="823912"/>
          </a:xfrm>
        </p:spPr>
        <p:txBody>
          <a:bodyPr anchor="b">
            <a:normAutofit/>
          </a:bodyPr>
          <a:lstStyle>
            <a:lvl1pPr marL="0" indent="0">
              <a:lnSpc>
                <a:spcPct val="100000"/>
              </a:lnSpc>
              <a:buNone/>
              <a:defRPr sz="33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0" y="3617843"/>
            <a:ext cx="3887391" cy="257264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22D03E31-644F-4482-A294-DFB1AFB0D2B4}" type="datetimeFigureOut">
              <a:rPr lang="en-US" smtClean="0"/>
              <a:t>3/29/2022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F524036D-B5A5-47E8-84FC-EF73A46FFBF9}" type="slidenum">
              <a:rPr lang="en-US" smtClean="0"/>
              <a:t>‹#›</a:t>
            </a:fld>
            <a:endParaRPr lang="en-US"/>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p:nvSpPr>
        <p:spPr>
          <a:xfrm flipV="1">
            <a:off x="486229" y="2067561"/>
            <a:ext cx="8175164" cy="18288"/>
          </a:xfrm>
          <a:custGeom>
            <a:avLst/>
            <a:gdLst>
              <a:gd name="connsiteX0" fmla="*/ 0 w 8175164"/>
              <a:gd name="connsiteY0" fmla="*/ 0 h 18288"/>
              <a:gd name="connsiteX1" fmla="*/ 436009 w 8175164"/>
              <a:gd name="connsiteY1" fmla="*/ 0 h 18288"/>
              <a:gd name="connsiteX2" fmla="*/ 1199024 w 8175164"/>
              <a:gd name="connsiteY2" fmla="*/ 0 h 18288"/>
              <a:gd name="connsiteX3" fmla="*/ 1635033 w 8175164"/>
              <a:gd name="connsiteY3" fmla="*/ 0 h 18288"/>
              <a:gd name="connsiteX4" fmla="*/ 2234545 w 8175164"/>
              <a:gd name="connsiteY4" fmla="*/ 0 h 18288"/>
              <a:gd name="connsiteX5" fmla="*/ 3079312 w 8175164"/>
              <a:gd name="connsiteY5" fmla="*/ 0 h 18288"/>
              <a:gd name="connsiteX6" fmla="*/ 3760575 w 8175164"/>
              <a:gd name="connsiteY6" fmla="*/ 0 h 18288"/>
              <a:gd name="connsiteX7" fmla="*/ 4523591 w 8175164"/>
              <a:gd name="connsiteY7" fmla="*/ 0 h 18288"/>
              <a:gd name="connsiteX8" fmla="*/ 5123103 w 8175164"/>
              <a:gd name="connsiteY8" fmla="*/ 0 h 18288"/>
              <a:gd name="connsiteX9" fmla="*/ 5804366 w 8175164"/>
              <a:gd name="connsiteY9" fmla="*/ 0 h 18288"/>
              <a:gd name="connsiteX10" fmla="*/ 6649133 w 8175164"/>
              <a:gd name="connsiteY10" fmla="*/ 0 h 18288"/>
              <a:gd name="connsiteX11" fmla="*/ 7166894 w 8175164"/>
              <a:gd name="connsiteY11" fmla="*/ 0 h 18288"/>
              <a:gd name="connsiteX12" fmla="*/ 8175164 w 8175164"/>
              <a:gd name="connsiteY12" fmla="*/ 0 h 18288"/>
              <a:gd name="connsiteX13" fmla="*/ 8175164 w 8175164"/>
              <a:gd name="connsiteY13" fmla="*/ 18288 h 18288"/>
              <a:gd name="connsiteX14" fmla="*/ 7575652 w 8175164"/>
              <a:gd name="connsiteY14" fmla="*/ 18288 h 18288"/>
              <a:gd name="connsiteX15" fmla="*/ 7139643 w 8175164"/>
              <a:gd name="connsiteY15" fmla="*/ 18288 h 18288"/>
              <a:gd name="connsiteX16" fmla="*/ 6458380 w 8175164"/>
              <a:gd name="connsiteY16" fmla="*/ 18288 h 18288"/>
              <a:gd name="connsiteX17" fmla="*/ 5940619 w 8175164"/>
              <a:gd name="connsiteY17" fmla="*/ 18288 h 18288"/>
              <a:gd name="connsiteX18" fmla="*/ 5259356 w 8175164"/>
              <a:gd name="connsiteY18" fmla="*/ 18288 h 18288"/>
              <a:gd name="connsiteX19" fmla="*/ 4578092 w 8175164"/>
              <a:gd name="connsiteY19" fmla="*/ 18288 h 18288"/>
              <a:gd name="connsiteX20" fmla="*/ 3896828 w 8175164"/>
              <a:gd name="connsiteY20" fmla="*/ 18288 h 18288"/>
              <a:gd name="connsiteX21" fmla="*/ 3215565 w 8175164"/>
              <a:gd name="connsiteY21" fmla="*/ 18288 h 18288"/>
              <a:gd name="connsiteX22" fmla="*/ 2616052 w 8175164"/>
              <a:gd name="connsiteY22" fmla="*/ 18288 h 18288"/>
              <a:gd name="connsiteX23" fmla="*/ 1853037 w 8175164"/>
              <a:gd name="connsiteY23" fmla="*/ 18288 h 18288"/>
              <a:gd name="connsiteX24" fmla="*/ 1171774 w 8175164"/>
              <a:gd name="connsiteY24" fmla="*/ 18288 h 18288"/>
              <a:gd name="connsiteX25" fmla="*/ 0 w 8175164"/>
              <a:gd name="connsiteY25" fmla="*/ 18288 h 18288"/>
              <a:gd name="connsiteX26" fmla="*/ 0 w 8175164"/>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75164" h="18288" fill="none" extrusionOk="0">
                <a:moveTo>
                  <a:pt x="0" y="0"/>
                </a:moveTo>
                <a:cubicBezTo>
                  <a:pt x="122070" y="-15352"/>
                  <a:pt x="271096" y="14537"/>
                  <a:pt x="436009" y="0"/>
                </a:cubicBezTo>
                <a:cubicBezTo>
                  <a:pt x="600922" y="-14537"/>
                  <a:pt x="917903" y="11549"/>
                  <a:pt x="1199024" y="0"/>
                </a:cubicBezTo>
                <a:cubicBezTo>
                  <a:pt x="1480146" y="-11549"/>
                  <a:pt x="1473263" y="-3517"/>
                  <a:pt x="1635033" y="0"/>
                </a:cubicBezTo>
                <a:cubicBezTo>
                  <a:pt x="1796803" y="3517"/>
                  <a:pt x="2075948" y="-7424"/>
                  <a:pt x="2234545" y="0"/>
                </a:cubicBezTo>
                <a:cubicBezTo>
                  <a:pt x="2393142" y="7424"/>
                  <a:pt x="2679535" y="13447"/>
                  <a:pt x="3079312" y="0"/>
                </a:cubicBezTo>
                <a:cubicBezTo>
                  <a:pt x="3479089" y="-13447"/>
                  <a:pt x="3573912" y="33484"/>
                  <a:pt x="3760575" y="0"/>
                </a:cubicBezTo>
                <a:cubicBezTo>
                  <a:pt x="3947238" y="-33484"/>
                  <a:pt x="4236935" y="-15029"/>
                  <a:pt x="4523591" y="0"/>
                </a:cubicBezTo>
                <a:cubicBezTo>
                  <a:pt x="4810247" y="15029"/>
                  <a:pt x="4940476" y="-20845"/>
                  <a:pt x="5123103" y="0"/>
                </a:cubicBezTo>
                <a:cubicBezTo>
                  <a:pt x="5305730" y="20845"/>
                  <a:pt x="5642048" y="22123"/>
                  <a:pt x="5804366" y="0"/>
                </a:cubicBezTo>
                <a:cubicBezTo>
                  <a:pt x="5966684" y="-22123"/>
                  <a:pt x="6357042" y="30418"/>
                  <a:pt x="6649133" y="0"/>
                </a:cubicBezTo>
                <a:cubicBezTo>
                  <a:pt x="6941224" y="-30418"/>
                  <a:pt x="7013663" y="5920"/>
                  <a:pt x="7166894" y="0"/>
                </a:cubicBezTo>
                <a:cubicBezTo>
                  <a:pt x="7320125" y="-5920"/>
                  <a:pt x="7952212" y="-46181"/>
                  <a:pt x="8175164" y="0"/>
                </a:cubicBezTo>
                <a:cubicBezTo>
                  <a:pt x="8175032" y="7702"/>
                  <a:pt x="8174952" y="13511"/>
                  <a:pt x="8175164" y="18288"/>
                </a:cubicBezTo>
                <a:cubicBezTo>
                  <a:pt x="8035581" y="20379"/>
                  <a:pt x="7702611" y="35436"/>
                  <a:pt x="7575652" y="18288"/>
                </a:cubicBezTo>
                <a:cubicBezTo>
                  <a:pt x="7448693" y="1140"/>
                  <a:pt x="7227738" y="-2508"/>
                  <a:pt x="7139643" y="18288"/>
                </a:cubicBezTo>
                <a:cubicBezTo>
                  <a:pt x="7051548" y="39084"/>
                  <a:pt x="6755078" y="15367"/>
                  <a:pt x="6458380" y="18288"/>
                </a:cubicBezTo>
                <a:cubicBezTo>
                  <a:pt x="6161682" y="21209"/>
                  <a:pt x="6117096" y="12776"/>
                  <a:pt x="5940619" y="18288"/>
                </a:cubicBezTo>
                <a:cubicBezTo>
                  <a:pt x="5764142" y="23800"/>
                  <a:pt x="5488366" y="-6496"/>
                  <a:pt x="5259356" y="18288"/>
                </a:cubicBezTo>
                <a:cubicBezTo>
                  <a:pt x="5030346" y="43072"/>
                  <a:pt x="4830265" y="8732"/>
                  <a:pt x="4578092" y="18288"/>
                </a:cubicBezTo>
                <a:cubicBezTo>
                  <a:pt x="4325919" y="27844"/>
                  <a:pt x="4120976" y="7513"/>
                  <a:pt x="3896828" y="18288"/>
                </a:cubicBezTo>
                <a:cubicBezTo>
                  <a:pt x="3672680" y="29063"/>
                  <a:pt x="3395196" y="43707"/>
                  <a:pt x="3215565" y="18288"/>
                </a:cubicBezTo>
                <a:cubicBezTo>
                  <a:pt x="3035934" y="-7131"/>
                  <a:pt x="2849079" y="27502"/>
                  <a:pt x="2616052" y="18288"/>
                </a:cubicBezTo>
                <a:cubicBezTo>
                  <a:pt x="2383025" y="9074"/>
                  <a:pt x="2085304" y="37547"/>
                  <a:pt x="1853037" y="18288"/>
                </a:cubicBezTo>
                <a:cubicBezTo>
                  <a:pt x="1620770" y="-971"/>
                  <a:pt x="1315715" y="34619"/>
                  <a:pt x="1171774" y="18288"/>
                </a:cubicBezTo>
                <a:cubicBezTo>
                  <a:pt x="1027833" y="1957"/>
                  <a:pt x="252348" y="16342"/>
                  <a:pt x="0" y="18288"/>
                </a:cubicBezTo>
                <a:cubicBezTo>
                  <a:pt x="129" y="13298"/>
                  <a:pt x="-675" y="6857"/>
                  <a:pt x="0" y="0"/>
                </a:cubicBezTo>
                <a:close/>
              </a:path>
              <a:path w="8175164" h="18288" stroke="0" extrusionOk="0">
                <a:moveTo>
                  <a:pt x="0" y="0"/>
                </a:moveTo>
                <a:cubicBezTo>
                  <a:pt x="217187" y="22961"/>
                  <a:pt x="314077" y="-25649"/>
                  <a:pt x="599512" y="0"/>
                </a:cubicBezTo>
                <a:cubicBezTo>
                  <a:pt x="884947" y="25649"/>
                  <a:pt x="914521" y="-337"/>
                  <a:pt x="1035521" y="0"/>
                </a:cubicBezTo>
                <a:cubicBezTo>
                  <a:pt x="1156521" y="337"/>
                  <a:pt x="1702892" y="-31437"/>
                  <a:pt x="1880288" y="0"/>
                </a:cubicBezTo>
                <a:cubicBezTo>
                  <a:pt x="2057684" y="31437"/>
                  <a:pt x="2263628" y="-11476"/>
                  <a:pt x="2479800" y="0"/>
                </a:cubicBezTo>
                <a:cubicBezTo>
                  <a:pt x="2695972" y="11476"/>
                  <a:pt x="2942657" y="-15730"/>
                  <a:pt x="3079312" y="0"/>
                </a:cubicBezTo>
                <a:cubicBezTo>
                  <a:pt x="3215967" y="15730"/>
                  <a:pt x="3517893" y="-27086"/>
                  <a:pt x="3924079" y="0"/>
                </a:cubicBezTo>
                <a:cubicBezTo>
                  <a:pt x="4330265" y="27086"/>
                  <a:pt x="4254321" y="-4885"/>
                  <a:pt x="4441839" y="0"/>
                </a:cubicBezTo>
                <a:cubicBezTo>
                  <a:pt x="4629357" y="4885"/>
                  <a:pt x="4866369" y="-18232"/>
                  <a:pt x="5286606" y="0"/>
                </a:cubicBezTo>
                <a:cubicBezTo>
                  <a:pt x="5706843" y="18232"/>
                  <a:pt x="5947126" y="-33944"/>
                  <a:pt x="6131373" y="0"/>
                </a:cubicBezTo>
                <a:cubicBezTo>
                  <a:pt x="6315620" y="33944"/>
                  <a:pt x="6621532" y="18870"/>
                  <a:pt x="6812637" y="0"/>
                </a:cubicBezTo>
                <a:cubicBezTo>
                  <a:pt x="7003742" y="-18870"/>
                  <a:pt x="7628278" y="-50355"/>
                  <a:pt x="8175164" y="0"/>
                </a:cubicBezTo>
                <a:cubicBezTo>
                  <a:pt x="8175176" y="8833"/>
                  <a:pt x="8175704" y="9830"/>
                  <a:pt x="8175164" y="18288"/>
                </a:cubicBezTo>
                <a:cubicBezTo>
                  <a:pt x="7985285" y="28251"/>
                  <a:pt x="7830429" y="19475"/>
                  <a:pt x="7739155" y="18288"/>
                </a:cubicBezTo>
                <a:cubicBezTo>
                  <a:pt x="7647881" y="17101"/>
                  <a:pt x="7079129" y="39997"/>
                  <a:pt x="6894388" y="18288"/>
                </a:cubicBezTo>
                <a:cubicBezTo>
                  <a:pt x="6709647" y="-3421"/>
                  <a:pt x="6516710" y="34877"/>
                  <a:pt x="6376628" y="18288"/>
                </a:cubicBezTo>
                <a:cubicBezTo>
                  <a:pt x="6236546" y="1699"/>
                  <a:pt x="5835721" y="-11785"/>
                  <a:pt x="5695364" y="18288"/>
                </a:cubicBezTo>
                <a:cubicBezTo>
                  <a:pt x="5555007" y="48361"/>
                  <a:pt x="5200322" y="48928"/>
                  <a:pt x="4850597" y="18288"/>
                </a:cubicBezTo>
                <a:cubicBezTo>
                  <a:pt x="4500872" y="-12352"/>
                  <a:pt x="4344845" y="-7388"/>
                  <a:pt x="4169334" y="18288"/>
                </a:cubicBezTo>
                <a:cubicBezTo>
                  <a:pt x="3993823" y="43964"/>
                  <a:pt x="3939404" y="22699"/>
                  <a:pt x="3733325" y="18288"/>
                </a:cubicBezTo>
                <a:cubicBezTo>
                  <a:pt x="3527246" y="13877"/>
                  <a:pt x="3375966" y="3393"/>
                  <a:pt x="3215565" y="18288"/>
                </a:cubicBezTo>
                <a:cubicBezTo>
                  <a:pt x="3055164" y="33183"/>
                  <a:pt x="2744739" y="26819"/>
                  <a:pt x="2370798" y="18288"/>
                </a:cubicBezTo>
                <a:cubicBezTo>
                  <a:pt x="1996857" y="9757"/>
                  <a:pt x="1897284" y="23228"/>
                  <a:pt x="1689534" y="18288"/>
                </a:cubicBezTo>
                <a:cubicBezTo>
                  <a:pt x="1481784" y="13348"/>
                  <a:pt x="1428163" y="11463"/>
                  <a:pt x="1171774" y="18288"/>
                </a:cubicBezTo>
                <a:cubicBezTo>
                  <a:pt x="915385" y="25113"/>
                  <a:pt x="452373" y="-2652"/>
                  <a:pt x="0" y="18288"/>
                </a:cubicBezTo>
                <a:cubicBezTo>
                  <a:pt x="74" y="14054"/>
                  <a:pt x="-46" y="6997"/>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8384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pixabay.com/en/document-agreement-documents-sign-428335/" TargetMode="Externa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creativecommons.org/licenses/by-nc-sa/3.0/" TargetMode="External"/><Relationship Id="rId5" Type="http://schemas.openxmlformats.org/officeDocument/2006/relationships/hyperlink" Target="http://misslwholebrainteaching.blogspot.com/2012/12/12-days-of-christmas-giveaway-day-9.html" TargetMode="Externa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publicdomainpictures.net/view-image.php?image=154078&amp;picture=catch-the-butterfly"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creativecommons.org/licenses/by-sa/3.0/" TargetMode="External"/><Relationship Id="rId5" Type="http://schemas.openxmlformats.org/officeDocument/2006/relationships/hyperlink" Target="https://www.picpedia.org/keyboard/d/data-protection.html" TargetMode="Externa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creativecommons.org/licenses/by-nc/3.0/" TargetMode="External"/><Relationship Id="rId5" Type="http://schemas.openxmlformats.org/officeDocument/2006/relationships/hyperlink" Target="https://www.wisc-online.com/assetrepository/viewasset?id=2949"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www.freestockphotos.biz/stockphoto/14977"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hyperlink" Target="http://www.freestockphotos.biz/stockphoto/15012"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www.freestockphotos.biz/stockphoto/14989"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freesvg.org/vector-illustration-of-puzzle-piece-3"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creativecommons.org/licenses/by/3.0/"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courses.lumenlearning.com/wmopen-humanresourcesmgmt/chapter/federal-laws-and-small-business/" TargetMode="External"/><Relationship Id="rId5" Type="http://schemas.openxmlformats.org/officeDocument/2006/relationships/image" Target="../media/image35.png"/><Relationship Id="rId4" Type="http://schemas.openxmlformats.org/officeDocument/2006/relationships/hyperlink" Target="https://www.cde.state.co.us/datapipeline/2021-2022pebtbusinessru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creativecommons.org/licenses/by/3.0/" TargetMode="External"/><Relationship Id="rId5" Type="http://schemas.openxmlformats.org/officeDocument/2006/relationships/hyperlink" Target="https://fabiusmaximus.com/2018/02/14/women-hitting-men-grr-power/" TargetMode="Externa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jamboard.google.com/d/1K1fxTa12QLZDrxKKkl6ms7iJL7TzA5h2cu2kNeaobvQ/viewer?f=0"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creativecommons.org/licenses/by-nc-nd/3.0/" TargetMode="External"/><Relationship Id="rId5" Type="http://schemas.openxmlformats.org/officeDocument/2006/relationships/hyperlink" Target="http://survivingthesystem.blogspot.com/2011/08/time-to-make-some-changes.html" TargetMode="Externa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jamboard.google.com/d/1K1fxTa12QLZDrxKKkl6ms7iJL7TzA5h2cu2kNeaobvQ/viewer?f=1" TargetMode="Externa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notesSlide" Target="../notesSlides/notesSlide27.xml"/><Relationship Id="rId7" Type="http://schemas.openxmlformats.org/officeDocument/2006/relationships/hyperlink" Target="https://edpolicyinca.org/newsroom/distance-learning-playbook-california-school-districts"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6.jpg"/><Relationship Id="rId5" Type="http://schemas.openxmlformats.org/officeDocument/2006/relationships/hyperlink" Target="https://researchleap.com/cooperative-classroom-best-prepare-new-generations-21st-century-practice/" TargetMode="Externa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creativecommons.org/licenses/by/3.0/" TargetMode="External"/><Relationship Id="rId5" Type="http://schemas.openxmlformats.org/officeDocument/2006/relationships/hyperlink" Target="https://au.anygator.com/article/stimulus-check-qualifications-are-you-eligible-to-collect-another-round-of-money-from-the-irs-cnet__915822" TargetMode="External"/><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creativecommons.org/licenses/by-nc-nd/3.0/" TargetMode="External"/><Relationship Id="rId5" Type="http://schemas.openxmlformats.org/officeDocument/2006/relationships/hyperlink" Target="http://okamuu3.com/amazon_horyuukougeki/" TargetMode="Externa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hyperlink" Target="https://jamboard.google.com/d/1K1fxTa12QLZDrxKKkl6ms7iJL7TzA5h2cu2kNeaobvQ/viewer?f=2" TargetMode="Externa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s://creativecommons.org/licenses/by-nc-nd/3.0/" TargetMode="External"/><Relationship Id="rId5" Type="http://schemas.openxmlformats.org/officeDocument/2006/relationships/hyperlink" Target="https://www.kitchenandresidentialdesign.com/2012/01/if-i-could-turn-back-time-blog-off-post.html" TargetMode="External"/><Relationship Id="rId4" Type="http://schemas.openxmlformats.org/officeDocument/2006/relationships/image" Target="../media/image53.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creativecommons.org/licenses/by/3.0/" TargetMode="External"/><Relationship Id="rId5" Type="http://schemas.openxmlformats.org/officeDocument/2006/relationships/hyperlink" Target="https://www.newsofmillcreek.com/content/everett-school-district-start-2021-2022-school-year-entirely-online"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58.png"/><Relationship Id="rId4" Type="http://schemas.openxmlformats.org/officeDocument/2006/relationships/hyperlink" Target="https://jamboard.google.com/d/1K1fxTa12QLZDrxKKkl6ms7iJL7TzA5h2cu2kNeaobvQ/viewer?f=3"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59.png"/><Relationship Id="rId4" Type="http://schemas.openxmlformats.org/officeDocument/2006/relationships/hyperlink" Target="https://jamboard.google.com/d/1K1fxTa12QLZDrxKKkl6ms7iJL7TzA5h2cu2kNeaobvQ/viewer?f=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usda.gov/oascr/how-to-file-a-program-discrimination-complaint"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60.png"/><Relationship Id="rId4" Type="http://schemas.openxmlformats.org/officeDocument/2006/relationships/hyperlink" Target="https://jamboard.google.com/d/1K1fxTa12QLZDrxKKkl6ms7iJL7TzA5h2cu2kNeaobvQ/viewer?f=5"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hyperlink" Target="https://jamboard.google.com/d/1K1fxTa12QLZDrxKKkl6ms7iJL7TzA5h2cu2kNeaobvQ/viewer?f=6" TargetMode="Externa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62.png"/><Relationship Id="rId4" Type="http://schemas.openxmlformats.org/officeDocument/2006/relationships/hyperlink" Target="https://jamboard.google.com/d/1K1fxTa12QLZDrxKKkl6ms7iJL7TzA5h2cu2kNeaobvQ/viewer?f=7"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s://creativecommons.org/licenses/by/3.0/" TargetMode="External"/><Relationship Id="rId5" Type="http://schemas.openxmlformats.org/officeDocument/2006/relationships/hyperlink" Target="https://drzreflects.blogspot.com/2021/01/taking-attendance-during-zoom-class.html" TargetMode="Externa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creativecommons.org/licenses/by-nd/3.0/" TargetMode="External"/><Relationship Id="rId5" Type="http://schemas.openxmlformats.org/officeDocument/2006/relationships/hyperlink" Target="http://lehighvalleyramblings.blogspot.com/2012/01/my-norco-attendance-report-card-is.html" TargetMode="External"/><Relationship Id="rId4" Type="http://schemas.openxmlformats.org/officeDocument/2006/relationships/image" Target="../media/image64.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68.png"/><Relationship Id="rId4" Type="http://schemas.openxmlformats.org/officeDocument/2006/relationships/hyperlink" Target="https://jamboard.google.com/d/1K1fxTa12QLZDrxKKkl6ms7iJL7TzA5h2cu2kNeaobvQ/viewer?f=8"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69.png"/><Relationship Id="rId4" Type="http://schemas.openxmlformats.org/officeDocument/2006/relationships/hyperlink" Target="https://jamboard.google.com/d/1K1fxTa12QLZDrxKKkl6ms7iJL7TzA5h2cu2kNeaobvQ/viewer?f=8"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creativecommons.org/licenses/by/3.0/" TargetMode="External"/><Relationship Id="rId5" Type="http://schemas.openxmlformats.org/officeDocument/2006/relationships/hyperlink" Target="https://www.flickr.com/photos/bonsoni_uk/11756219633" TargetMode="External"/><Relationship Id="rId4" Type="http://schemas.openxmlformats.org/officeDocument/2006/relationships/image" Target="../media/image70.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mailto:P-EBT.datapipeline.support@cde.state.co.u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surveymonkey.com/r/5QQ9FS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performance-management/objectives-and-key-results-for-executing-your-ceos-priorities-15499" TargetMode="External"/><Relationship Id="rId4" Type="http://schemas.openxmlformats.org/officeDocument/2006/relationships/image" Target="../media/image23.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notesSlide" Target="../notesSlides/notesSlide8.xml"/><Relationship Id="rId7" Type="http://schemas.openxmlformats.org/officeDocument/2006/relationships/hyperlink" Target="http://www.franklinmatters.org/2016/06/summer-food-service-program-kicks-off.html"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jpg"/><Relationship Id="rId5" Type="http://schemas.openxmlformats.org/officeDocument/2006/relationships/hyperlink" Target="https://www.fns.usda.gov/sites/default/files/resource-files/CO-sy-21-22-pebt-approval-letter-schools.pdf" TargetMode="External"/><Relationship Id="rId4" Type="http://schemas.openxmlformats.org/officeDocument/2006/relationships/hyperlink" Target="https://www.fns.usda.gov/sites/default/files/resource-files/CO-sy-21-22-school-pebt-plan.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creativecommons.org/licenses/by-sa/3.0/" TargetMode="External"/><Relationship Id="rId5" Type="http://schemas.openxmlformats.org/officeDocument/2006/relationships/hyperlink" Target="http://www.thebluediamondgallery.com/wooden-tile/e/eligible.html" TargetMode="Externa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Pandemic-EBT Data Collection</a:t>
            </a:r>
          </a:p>
        </p:txBody>
      </p:sp>
      <p:sp>
        <p:nvSpPr>
          <p:cNvPr id="3" name="Subtitle 2"/>
          <p:cNvSpPr>
            <a:spLocks noGrp="1"/>
          </p:cNvSpPr>
          <p:nvPr>
            <p:ph type="subTitle" idx="1"/>
          </p:nvPr>
        </p:nvSpPr>
        <p:spPr>
          <a:xfrm>
            <a:off x="685800" y="4142266"/>
            <a:ext cx="7772400" cy="1065925"/>
          </a:xfrm>
        </p:spPr>
        <p:txBody>
          <a:bodyPr>
            <a:normAutofit/>
          </a:bodyPr>
          <a:lstStyle/>
          <a:p>
            <a:r>
              <a:rPr lang="en-US" dirty="0"/>
              <a:t>March 30, 2022</a:t>
            </a:r>
          </a:p>
          <a:p>
            <a:r>
              <a:rPr lang="en-US" dirty="0"/>
              <a:t>Presenters: Rachael Burnham, Christian Francisco</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5" name="Subtitle 2">
            <a:extLst>
              <a:ext uri="{FF2B5EF4-FFF2-40B4-BE49-F238E27FC236}">
                <a16:creationId xmlns:a16="http://schemas.microsoft.com/office/drawing/2014/main" id="{CA443594-D61E-48CD-8BEA-7DD981399053}"/>
              </a:ext>
            </a:extLst>
          </p:cNvPr>
          <p:cNvSpPr txBox="1">
            <a:spLocks/>
          </p:cNvSpPr>
          <p:nvPr/>
        </p:nvSpPr>
        <p:spPr>
          <a:xfrm>
            <a:off x="685800" y="6009429"/>
            <a:ext cx="7772400" cy="10659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The webinar will start promptly at 2:00 p.m.</a:t>
            </a:r>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2021 – 22 P-EBT Plan</a:t>
            </a:r>
            <a:endParaRPr dirty="0"/>
          </a:p>
        </p:txBody>
      </p:sp>
      <p:sp>
        <p:nvSpPr>
          <p:cNvPr id="179" name="Google Shape;179;p10"/>
          <p:cNvSpPr txBox="1">
            <a:spLocks noGrp="1"/>
          </p:cNvSpPr>
          <p:nvPr>
            <p:ph type="body" idx="1"/>
          </p:nvPr>
        </p:nvSpPr>
        <p:spPr>
          <a:xfrm>
            <a:off x="473936" y="1449978"/>
            <a:ext cx="8196127" cy="5153508"/>
          </a:xfrm>
          <a:prstGeom prst="rect">
            <a:avLst/>
          </a:prstGeom>
          <a:noFill/>
          <a:ln>
            <a:noFill/>
          </a:ln>
        </p:spPr>
        <p:txBody>
          <a:bodyPr spcFirstLastPara="1" wrap="square" lIns="0" tIns="0" rIns="0" bIns="45700" anchor="t" anchorCtr="0">
            <a:normAutofit/>
          </a:bodyPr>
          <a:lstStyle/>
          <a:p>
            <a:pPr marL="0" indent="0">
              <a:lnSpc>
                <a:spcPct val="80000"/>
              </a:lnSpc>
              <a:spcBef>
                <a:spcPts val="0"/>
              </a:spcBef>
              <a:buClr>
                <a:schemeClr val="dk1"/>
              </a:buClr>
              <a:buSzPts val="2400"/>
              <a:buNone/>
            </a:pPr>
            <a:r>
              <a:rPr lang="en-US" dirty="0"/>
              <a:t>The SY21-22 approved plan requires districts to provide data in a more detailed way.</a:t>
            </a:r>
          </a:p>
          <a:p>
            <a:pPr marL="0" indent="0">
              <a:lnSpc>
                <a:spcPct val="80000"/>
              </a:lnSpc>
              <a:spcBef>
                <a:spcPts val="0"/>
              </a:spcBef>
              <a:buClr>
                <a:schemeClr val="dk1"/>
              </a:buClr>
              <a:buSzPts val="2400"/>
              <a:buNone/>
            </a:pPr>
            <a:endParaRPr lang="en-US" dirty="0"/>
          </a:p>
          <a:p>
            <a:pPr lvl="1">
              <a:lnSpc>
                <a:spcPct val="80000"/>
              </a:lnSpc>
              <a:spcBef>
                <a:spcPts val="0"/>
              </a:spcBef>
              <a:buClr>
                <a:schemeClr val="dk1"/>
              </a:buClr>
              <a:buSzPts val="2400"/>
            </a:pPr>
            <a:r>
              <a:rPr lang="en-US" dirty="0"/>
              <a:t>To account for differences in how districts might capture the data, the P-EBT Data Collection within the Data Pipeline has different options for providing that data</a:t>
            </a:r>
          </a:p>
          <a:p>
            <a:pPr marL="457200" lvl="1" indent="0">
              <a:lnSpc>
                <a:spcPct val="80000"/>
              </a:lnSpc>
              <a:spcBef>
                <a:spcPts val="0"/>
              </a:spcBef>
              <a:buClr>
                <a:schemeClr val="dk1"/>
              </a:buClr>
              <a:buSzPts val="2400"/>
              <a:buNone/>
            </a:pPr>
            <a:endParaRPr lang="en-US" dirty="0"/>
          </a:p>
          <a:p>
            <a:pPr lvl="1">
              <a:lnSpc>
                <a:spcPct val="80000"/>
              </a:lnSpc>
              <a:spcBef>
                <a:spcPts val="0"/>
              </a:spcBef>
              <a:buClr>
                <a:schemeClr val="dk1"/>
              </a:buClr>
              <a:buSzPts val="2400"/>
            </a:pPr>
            <a:r>
              <a:rPr lang="en-US" dirty="0"/>
              <a:t>Districts can provide data in ANY of the following methods</a:t>
            </a:r>
          </a:p>
          <a:p>
            <a:pPr lvl="1">
              <a:lnSpc>
                <a:spcPct val="80000"/>
              </a:lnSpc>
              <a:spcBef>
                <a:spcPts val="0"/>
              </a:spcBef>
              <a:buClr>
                <a:schemeClr val="dk1"/>
              </a:buClr>
              <a:buSzPts val="2400"/>
            </a:pPr>
            <a:endParaRPr lang="en-US" dirty="0"/>
          </a:p>
          <a:p>
            <a:pPr lvl="2">
              <a:lnSpc>
                <a:spcPct val="80000"/>
              </a:lnSpc>
              <a:spcBef>
                <a:spcPts val="0"/>
              </a:spcBef>
              <a:buClr>
                <a:schemeClr val="dk1"/>
              </a:buClr>
              <a:buSzPts val="2400"/>
            </a:pPr>
            <a:r>
              <a:rPr lang="en-US" dirty="0"/>
              <a:t>100% Remote or Hybrid Learning with a Begin Date and an End Date </a:t>
            </a:r>
          </a:p>
          <a:p>
            <a:pPr lvl="2">
              <a:lnSpc>
                <a:spcPct val="80000"/>
              </a:lnSpc>
              <a:spcBef>
                <a:spcPts val="0"/>
              </a:spcBef>
              <a:buClr>
                <a:schemeClr val="dk1"/>
              </a:buClr>
              <a:buSzPts val="2400"/>
            </a:pPr>
            <a:endParaRPr lang="en-US" dirty="0"/>
          </a:p>
          <a:p>
            <a:pPr lvl="2">
              <a:lnSpc>
                <a:spcPct val="80000"/>
              </a:lnSpc>
              <a:spcBef>
                <a:spcPts val="0"/>
              </a:spcBef>
              <a:buClr>
                <a:schemeClr val="dk1"/>
              </a:buClr>
              <a:buSzPts val="2400"/>
            </a:pPr>
            <a:r>
              <a:rPr lang="en-US" dirty="0"/>
              <a:t>100% Remote or Hybrid Learning for the full semester</a:t>
            </a:r>
          </a:p>
          <a:p>
            <a:pPr lvl="2">
              <a:lnSpc>
                <a:spcPct val="80000"/>
              </a:lnSpc>
              <a:spcBef>
                <a:spcPts val="0"/>
              </a:spcBef>
              <a:buClr>
                <a:schemeClr val="dk1"/>
              </a:buClr>
              <a:buSzPts val="2400"/>
            </a:pPr>
            <a:endParaRPr lang="en-US" dirty="0"/>
          </a:p>
          <a:p>
            <a:pPr lvl="2">
              <a:lnSpc>
                <a:spcPct val="80000"/>
              </a:lnSpc>
              <a:spcBef>
                <a:spcPts val="0"/>
              </a:spcBef>
              <a:buClr>
                <a:schemeClr val="dk1"/>
              </a:buClr>
              <a:buSzPts val="2400"/>
            </a:pPr>
            <a:r>
              <a:rPr lang="en-US" dirty="0"/>
              <a:t>100% Remote or Hybrid Learning for each month</a:t>
            </a:r>
          </a:p>
        </p:txBody>
      </p:sp>
      <p:sp>
        <p:nvSpPr>
          <p:cNvPr id="180" name="Google Shape;180;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pic>
        <p:nvPicPr>
          <p:cNvPr id="3" name="Picture 2" descr="A hand writing on a book&#10;&#10;Description automatically generated with low confidence">
            <a:extLst>
              <a:ext uri="{FF2B5EF4-FFF2-40B4-BE49-F238E27FC236}">
                <a16:creationId xmlns:a16="http://schemas.microsoft.com/office/drawing/2014/main" id="{94C38240-20C0-4E8F-9AFE-3CB466B4B99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4569" y="5032929"/>
            <a:ext cx="2507120" cy="1664885"/>
          </a:xfrm>
          <a:prstGeom prst="rect">
            <a:avLst/>
          </a:prstGeom>
        </p:spPr>
      </p:pic>
    </p:spTree>
    <p:custDataLst>
      <p:tags r:id="rId1"/>
    </p:custDataLst>
    <p:extLst>
      <p:ext uri="{BB962C8B-B14F-4D97-AF65-F5344CB8AC3E}">
        <p14:creationId xmlns:p14="http://schemas.microsoft.com/office/powerpoint/2010/main" val="91141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ctrTitle"/>
          </p:nvPr>
        </p:nvSpPr>
        <p:spPr>
          <a:xfrm>
            <a:off x="685800" y="2976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Data Requirements</a:t>
            </a:r>
            <a:endParaRPr dirty="0"/>
          </a:p>
        </p:txBody>
      </p:sp>
      <p:sp>
        <p:nvSpPr>
          <p:cNvPr id="240" name="Google Shape;240;p1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434899" y="1463040"/>
            <a:ext cx="8227838" cy="4963978"/>
          </a:xfrm>
        </p:spPr>
        <p:txBody>
          <a:bodyPr>
            <a:normAutofit/>
          </a:bodyPr>
          <a:lstStyle/>
          <a:p>
            <a:pPr marL="0" marR="0" indent="0">
              <a:lnSpc>
                <a:spcPct val="107000"/>
              </a:lnSpc>
              <a:spcBef>
                <a:spcPts val="0"/>
              </a:spcBef>
              <a:spcAft>
                <a:spcPts val="800"/>
              </a:spcAft>
              <a:buNone/>
            </a:pPr>
            <a:r>
              <a:rPr lang="en-US" sz="2800" b="1" dirty="0"/>
              <a:t>Recommendation: </a:t>
            </a:r>
          </a:p>
          <a:p>
            <a:pPr marL="0" marR="0" indent="0">
              <a:lnSpc>
                <a:spcPct val="107000"/>
              </a:lnSpc>
              <a:spcBef>
                <a:spcPts val="0"/>
              </a:spcBef>
              <a:spcAft>
                <a:spcPts val="800"/>
              </a:spcAft>
              <a:buNone/>
            </a:pPr>
            <a:r>
              <a:rPr lang="en-US" dirty="0"/>
              <a:t>Provide FULL universe of students enrolled during the current SY</a:t>
            </a:r>
          </a:p>
          <a:p>
            <a:pPr lvl="1">
              <a:lnSpc>
                <a:spcPct val="107000"/>
              </a:lnSpc>
              <a:spcBef>
                <a:spcPts val="0"/>
              </a:spcBef>
              <a:spcAft>
                <a:spcPts val="800"/>
              </a:spcAft>
            </a:pPr>
            <a:r>
              <a:rPr lang="en-US" dirty="0"/>
              <a:t>BENEFITS TO PROVIDING FULL UNIVERSE</a:t>
            </a:r>
          </a:p>
          <a:p>
            <a:pPr lvl="2">
              <a:lnSpc>
                <a:spcPct val="107000"/>
              </a:lnSpc>
              <a:spcBef>
                <a:spcPts val="0"/>
              </a:spcBef>
              <a:spcAft>
                <a:spcPts val="800"/>
              </a:spcAft>
            </a:pPr>
            <a:r>
              <a:rPr lang="en-US" dirty="0"/>
              <a:t>Able to use historical October Count data</a:t>
            </a:r>
          </a:p>
          <a:p>
            <a:pPr lvl="2">
              <a:lnSpc>
                <a:spcPct val="107000"/>
              </a:lnSpc>
              <a:spcBef>
                <a:spcPts val="0"/>
              </a:spcBef>
              <a:spcAft>
                <a:spcPts val="800"/>
              </a:spcAft>
            </a:pPr>
            <a:r>
              <a:rPr lang="en-US" dirty="0"/>
              <a:t>Able to use CDPHE COVID Outbreak data</a:t>
            </a:r>
          </a:p>
          <a:p>
            <a:pPr lvl="1">
              <a:lnSpc>
                <a:spcPct val="107000"/>
              </a:lnSpc>
              <a:spcBef>
                <a:spcPts val="0"/>
              </a:spcBef>
              <a:spcAft>
                <a:spcPts val="800"/>
              </a:spcAft>
            </a:pPr>
            <a:r>
              <a:rPr lang="en-US" dirty="0"/>
              <a:t>District can submit multiple records for the same student</a:t>
            </a:r>
          </a:p>
          <a:p>
            <a:pPr lvl="2">
              <a:lnSpc>
                <a:spcPct val="107000"/>
              </a:lnSpc>
              <a:spcBef>
                <a:spcPts val="0"/>
              </a:spcBef>
              <a:spcAft>
                <a:spcPts val="800"/>
              </a:spcAft>
            </a:pPr>
            <a:r>
              <a:rPr lang="en-US" dirty="0"/>
              <a:t>Different school enrollments</a:t>
            </a:r>
          </a:p>
          <a:p>
            <a:pPr lvl="2">
              <a:lnSpc>
                <a:spcPct val="107000"/>
              </a:lnSpc>
              <a:spcBef>
                <a:spcPts val="0"/>
              </a:spcBef>
              <a:spcAft>
                <a:spcPts val="800"/>
              </a:spcAft>
            </a:pPr>
            <a:r>
              <a:rPr lang="en-US" dirty="0"/>
              <a:t>Different learning modalities throughout the semester</a:t>
            </a:r>
          </a:p>
          <a:p>
            <a:pPr lvl="1">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6" name="Picture 5" descr="A picture containing text, writing implement, stationary, pen&#10;&#10;Description automatically generated">
            <a:extLst>
              <a:ext uri="{FF2B5EF4-FFF2-40B4-BE49-F238E27FC236}">
                <a16:creationId xmlns:a16="http://schemas.microsoft.com/office/drawing/2014/main" id="{14D45366-4268-4200-ABAE-F62093815A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05194" y="4939991"/>
            <a:ext cx="5256302" cy="1895708"/>
          </a:xfrm>
          <a:prstGeom prst="rect">
            <a:avLst/>
          </a:prstGeom>
        </p:spPr>
      </p:pic>
      <p:sp>
        <p:nvSpPr>
          <p:cNvPr id="7" name="TextBox 6">
            <a:extLst>
              <a:ext uri="{FF2B5EF4-FFF2-40B4-BE49-F238E27FC236}">
                <a16:creationId xmlns:a16="http://schemas.microsoft.com/office/drawing/2014/main" id="{8FD9784E-A629-4DD9-BA98-C6DB71265271}"/>
              </a:ext>
            </a:extLst>
          </p:cNvPr>
          <p:cNvSpPr txBox="1"/>
          <p:nvPr/>
        </p:nvSpPr>
        <p:spPr>
          <a:xfrm>
            <a:off x="2190750" y="6627168"/>
            <a:ext cx="4762500" cy="230832"/>
          </a:xfrm>
          <a:prstGeom prst="rect">
            <a:avLst/>
          </a:prstGeom>
          <a:noFill/>
        </p:spPr>
        <p:txBody>
          <a:bodyPr wrap="square" rtlCol="0">
            <a:spAutoFit/>
          </a:bodyPr>
          <a:lstStyle/>
          <a:p>
            <a:r>
              <a:rPr lang="en-US" sz="900" dirty="0">
                <a:hlinkClick r:id="rId5" tooltip="http://misslwholebrainteaching.blogspot.com/2012/12/12-days-of-christmas-giveaway-day-9.html"/>
              </a:rPr>
              <a:t>This Photo</a:t>
            </a:r>
            <a:r>
              <a:rPr lang="en-US" sz="900" dirty="0"/>
              <a:t> by Unknown Author is licensed under </a:t>
            </a:r>
            <a:r>
              <a:rPr lang="en-US" sz="900" dirty="0">
                <a:hlinkClick r:id="rId6" tooltip="https://creativecommons.org/licenses/by-nc-sa/3.0/"/>
              </a:rPr>
              <a:t>CC BY-SA-NC</a:t>
            </a:r>
            <a:endParaRPr lang="en-US" sz="900" dirty="0"/>
          </a:p>
        </p:txBody>
      </p:sp>
    </p:spTree>
    <p:custDataLst>
      <p:tags r:id="rId1"/>
    </p:custDataLst>
    <p:extLst>
      <p:ext uri="{BB962C8B-B14F-4D97-AF65-F5344CB8AC3E}">
        <p14:creationId xmlns:p14="http://schemas.microsoft.com/office/powerpoint/2010/main" val="275152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491490" y="2575034"/>
            <a:ext cx="7336666" cy="3462228"/>
          </a:xfrm>
        </p:spPr>
        <p:txBody>
          <a:bodyPr>
            <a:normAutofit fontScale="62500" lnSpcReduction="20000"/>
          </a:bodyPr>
          <a:lstStyle/>
          <a:p>
            <a:pPr lvl="1">
              <a:spcBef>
                <a:spcPts val="0"/>
              </a:spcBef>
              <a:spcAft>
                <a:spcPts val="800"/>
              </a:spcAft>
            </a:pPr>
            <a:r>
              <a:rPr lang="en-US" sz="2600" dirty="0"/>
              <a:t>Collection 1 - Fa</a:t>
            </a:r>
            <a:r>
              <a:rPr lang="en-US" sz="2400" dirty="0"/>
              <a:t>ll 2021 Semester includes: </a:t>
            </a:r>
          </a:p>
          <a:p>
            <a:pPr lvl="2">
              <a:spcBef>
                <a:spcPts val="0"/>
              </a:spcBef>
              <a:spcAft>
                <a:spcPts val="800"/>
              </a:spcAft>
            </a:pPr>
            <a:r>
              <a:rPr lang="en-US" sz="2400" dirty="0"/>
              <a:t>August, 	</a:t>
            </a:r>
          </a:p>
          <a:p>
            <a:pPr lvl="2">
              <a:spcBef>
                <a:spcPts val="0"/>
              </a:spcBef>
              <a:spcAft>
                <a:spcPts val="800"/>
              </a:spcAft>
            </a:pPr>
            <a:r>
              <a:rPr lang="en-US" sz="2400" dirty="0"/>
              <a:t>September</a:t>
            </a:r>
          </a:p>
          <a:p>
            <a:pPr lvl="2">
              <a:spcBef>
                <a:spcPts val="0"/>
              </a:spcBef>
              <a:spcAft>
                <a:spcPts val="800"/>
              </a:spcAft>
            </a:pPr>
            <a:r>
              <a:rPr lang="en-US" sz="2400" dirty="0"/>
              <a:t>October</a:t>
            </a:r>
          </a:p>
          <a:p>
            <a:pPr lvl="2">
              <a:spcBef>
                <a:spcPts val="0"/>
              </a:spcBef>
              <a:spcAft>
                <a:spcPts val="800"/>
              </a:spcAft>
            </a:pPr>
            <a:r>
              <a:rPr lang="en-US" sz="2400" dirty="0"/>
              <a:t>November </a:t>
            </a:r>
          </a:p>
          <a:p>
            <a:pPr lvl="2">
              <a:spcBef>
                <a:spcPts val="0"/>
              </a:spcBef>
              <a:spcAft>
                <a:spcPts val="800"/>
              </a:spcAft>
            </a:pPr>
            <a:r>
              <a:rPr lang="en-US" sz="2400" dirty="0"/>
              <a:t>December </a:t>
            </a:r>
          </a:p>
          <a:p>
            <a:pPr lvl="1">
              <a:spcBef>
                <a:spcPts val="0"/>
              </a:spcBef>
              <a:spcAft>
                <a:spcPts val="800"/>
              </a:spcAft>
            </a:pPr>
            <a:r>
              <a:rPr lang="en-US" sz="2600" dirty="0"/>
              <a:t>Collection 2 – Spring 2022 Semester includes:</a:t>
            </a:r>
          </a:p>
          <a:p>
            <a:pPr lvl="2">
              <a:spcBef>
                <a:spcPts val="0"/>
              </a:spcBef>
              <a:spcAft>
                <a:spcPts val="800"/>
              </a:spcAft>
            </a:pPr>
            <a:r>
              <a:rPr lang="en-US" sz="2400" dirty="0"/>
              <a:t>January</a:t>
            </a:r>
          </a:p>
          <a:p>
            <a:pPr lvl="2">
              <a:spcBef>
                <a:spcPts val="0"/>
              </a:spcBef>
              <a:spcAft>
                <a:spcPts val="800"/>
              </a:spcAft>
            </a:pPr>
            <a:r>
              <a:rPr lang="en-US" sz="2400" dirty="0"/>
              <a:t>February </a:t>
            </a:r>
          </a:p>
          <a:p>
            <a:pPr lvl="2">
              <a:spcBef>
                <a:spcPts val="0"/>
              </a:spcBef>
              <a:spcAft>
                <a:spcPts val="800"/>
              </a:spcAft>
            </a:pPr>
            <a:r>
              <a:rPr lang="en-US" sz="2400" dirty="0"/>
              <a:t>March</a:t>
            </a:r>
          </a:p>
          <a:p>
            <a:pPr lvl="2">
              <a:spcBef>
                <a:spcPts val="0"/>
              </a:spcBef>
              <a:spcAft>
                <a:spcPts val="800"/>
              </a:spcAft>
            </a:pPr>
            <a:r>
              <a:rPr lang="en-US" sz="2400" dirty="0"/>
              <a:t>April </a:t>
            </a:r>
          </a:p>
          <a:p>
            <a:pPr lvl="2">
              <a:spcBef>
                <a:spcPts val="0"/>
              </a:spcBef>
              <a:spcAft>
                <a:spcPts val="800"/>
              </a:spcAft>
            </a:pPr>
            <a:r>
              <a:rPr lang="en-US" sz="2400" dirty="0"/>
              <a:t>May</a:t>
            </a:r>
            <a:endParaRPr lang="en-US" sz="700" dirty="0"/>
          </a:p>
          <a:p>
            <a:pPr lvl="1">
              <a:spcBef>
                <a:spcPts val="0"/>
              </a:spcBef>
              <a:spcAft>
                <a:spcPts val="800"/>
              </a:spcAft>
            </a:pPr>
            <a:endParaRPr lang="en-US" sz="900" dirty="0"/>
          </a:p>
          <a:p>
            <a:pPr marL="457200" lvl="1" indent="0">
              <a:spcBef>
                <a:spcPts val="0"/>
              </a:spcBef>
              <a:spcAft>
                <a:spcPts val="800"/>
              </a:spcAft>
              <a:buNone/>
            </a:pPr>
            <a:endParaRPr lang="en-US" sz="900" dirty="0"/>
          </a:p>
          <a:p>
            <a:pPr lvl="1">
              <a:spcBef>
                <a:spcPts val="0"/>
              </a:spcBef>
              <a:spcAft>
                <a:spcPts val="800"/>
              </a:spcAft>
            </a:pPr>
            <a:endParaRPr lang="en-US" sz="900"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5206365" y="6356350"/>
            <a:ext cx="874395" cy="365125"/>
          </a:xfrm>
        </p:spPr>
        <p:txBody>
          <a:bodyPr>
            <a:normAutofit/>
          </a:bodyPr>
          <a:lstStyle/>
          <a:p>
            <a:pPr>
              <a:spcAft>
                <a:spcPts val="600"/>
              </a:spcAft>
            </a:pPr>
            <a:fld id="{C479D5F6-EDCB-402A-AC08-4943A1820E8F}" type="slidenum">
              <a:rPr lang="en-US"/>
              <a:pPr>
                <a:spcAft>
                  <a:spcPts val="600"/>
                </a:spcAft>
              </a:pPr>
              <a:t>13</a:t>
            </a:fld>
            <a:endParaRPr lang="en-US"/>
          </a:p>
        </p:txBody>
      </p:sp>
      <p:pic>
        <p:nvPicPr>
          <p:cNvPr id="6" name="Picture 5" descr="A close-up of a bug&#10;&#10;Description automatically generated with low confidence">
            <a:extLst>
              <a:ext uri="{FF2B5EF4-FFF2-40B4-BE49-F238E27FC236}">
                <a16:creationId xmlns:a16="http://schemas.microsoft.com/office/drawing/2014/main" id="{36ACC555-2F95-4CCA-909C-BD581CCC50F0}"/>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03" r="30756"/>
          <a:stretch/>
        </p:blipFill>
        <p:spPr>
          <a:xfrm>
            <a:off x="6353123" y="1977643"/>
            <a:ext cx="2790877" cy="405962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Content Placeholder 2">
            <a:extLst>
              <a:ext uri="{FF2B5EF4-FFF2-40B4-BE49-F238E27FC236}">
                <a16:creationId xmlns:a16="http://schemas.microsoft.com/office/drawing/2014/main" id="{28CD4291-55EB-471F-AEF1-6788451B8CCE}"/>
              </a:ext>
            </a:extLst>
          </p:cNvPr>
          <p:cNvSpPr txBox="1">
            <a:spLocks/>
          </p:cNvSpPr>
          <p:nvPr/>
        </p:nvSpPr>
        <p:spPr>
          <a:xfrm>
            <a:off x="388517" y="1579328"/>
            <a:ext cx="7336666" cy="3462228"/>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800"/>
              </a:spcAft>
            </a:pPr>
            <a:r>
              <a:rPr lang="en-US" dirty="0"/>
              <a:t>There will be TWO separate collections, one for Fall Semester and one for Spring Semester.</a:t>
            </a:r>
            <a:endParaRPr lang="en-US" sz="900" dirty="0"/>
          </a:p>
          <a:p>
            <a:pPr lvl="1">
              <a:spcBef>
                <a:spcPts val="0"/>
              </a:spcBef>
              <a:spcAft>
                <a:spcPts val="800"/>
              </a:spcAft>
            </a:pPr>
            <a:endParaRPr lang="en-US" sz="900" dirty="0"/>
          </a:p>
        </p:txBody>
      </p:sp>
      <p:sp>
        <p:nvSpPr>
          <p:cNvPr id="10" name="Title 1">
            <a:extLst>
              <a:ext uri="{FF2B5EF4-FFF2-40B4-BE49-F238E27FC236}">
                <a16:creationId xmlns:a16="http://schemas.microsoft.com/office/drawing/2014/main" id="{F28568C0-BB1C-4C85-8E1A-268443C7F28A}"/>
              </a:ext>
            </a:extLst>
          </p:cNvPr>
          <p:cNvSpPr txBox="1">
            <a:spLocks/>
          </p:cNvSpPr>
          <p:nvPr/>
        </p:nvSpPr>
        <p:spPr>
          <a:xfrm>
            <a:off x="245193" y="254514"/>
            <a:ext cx="6831468" cy="75641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sz="3200" dirty="0"/>
              <a:t>P-EBT Data Collection in Data Pipeline</a:t>
            </a:r>
          </a:p>
        </p:txBody>
      </p:sp>
    </p:spTree>
    <p:custDataLst>
      <p:tags r:id="rId1"/>
    </p:custDataLst>
    <p:extLst>
      <p:ext uri="{BB962C8B-B14F-4D97-AF65-F5344CB8AC3E}">
        <p14:creationId xmlns:p14="http://schemas.microsoft.com/office/powerpoint/2010/main" val="285093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4963978"/>
          </a:xfrm>
        </p:spPr>
        <p:txBody>
          <a:bodyPr>
            <a:normAutofit/>
          </a:bodyPr>
          <a:lstStyle/>
          <a:p>
            <a:pPr marR="0">
              <a:lnSpc>
                <a:spcPct val="107000"/>
              </a:lnSpc>
              <a:spcBef>
                <a:spcPts val="0"/>
              </a:spcBef>
              <a:spcAft>
                <a:spcPts val="800"/>
              </a:spcAft>
            </a:pPr>
            <a:r>
              <a:rPr lang="en-US" dirty="0"/>
              <a:t>The same privacy and data sharing assurances from last school year continue to be in place.</a:t>
            </a:r>
          </a:p>
          <a:p>
            <a:pPr marR="0">
              <a:lnSpc>
                <a:spcPct val="107000"/>
              </a:lnSpc>
              <a:spcBef>
                <a:spcPts val="0"/>
              </a:spcBef>
              <a:spcAft>
                <a:spcPts val="800"/>
              </a:spcAft>
            </a:pPr>
            <a:r>
              <a:rPr lang="en-US" dirty="0"/>
              <a:t>P-EBT legislation allows districts to share data with CDE without parental consent.</a:t>
            </a:r>
          </a:p>
          <a:p>
            <a:pPr lvl="1">
              <a:lnSpc>
                <a:spcPct val="107000"/>
              </a:lnSpc>
              <a:spcBef>
                <a:spcPts val="0"/>
              </a:spcBef>
              <a:spcAft>
                <a:spcPts val="800"/>
              </a:spcAft>
            </a:pPr>
            <a:r>
              <a:rPr lang="en-US" sz="1800" i="1" dirty="0">
                <a:effectLst/>
                <a:latin typeface="Gadugi" panose="020B0502040204020203" pitchFamily="34" charset="0"/>
                <a:ea typeface="Calibri" panose="020F0502020204030204" pitchFamily="34" charset="0"/>
              </a:rPr>
              <a:t>(e) RELEASE OF INFORMATION.—Notwithstanding any other provision of law, the Secretary of Agriculture may authorize State educational agencies and school food authorities administering a school lunch program under the Richard B. Russell National School Lunch Act (42 U.S.C. 1751 et seq.) to release to appropriate officials administering the supplemental nutrition assistance program such information as may be necessary to carry out this section.</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dirty="0"/>
          </a:p>
          <a:p>
            <a:pPr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14</a:t>
            </a:fld>
            <a:endParaRPr lang="en-US" dirty="0"/>
          </a:p>
        </p:txBody>
      </p:sp>
      <p:pic>
        <p:nvPicPr>
          <p:cNvPr id="6" name="Picture 5" descr="A close up of a keyboard&#10;&#10;Description automatically generated with low confidence">
            <a:extLst>
              <a:ext uri="{FF2B5EF4-FFF2-40B4-BE49-F238E27FC236}">
                <a16:creationId xmlns:a16="http://schemas.microsoft.com/office/drawing/2014/main" id="{5C27CC7B-E8F3-4ECB-B2B1-CB07D0130D8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2779" y="5067643"/>
            <a:ext cx="2685535" cy="1790357"/>
          </a:xfrm>
          <a:prstGeom prst="rect">
            <a:avLst/>
          </a:prstGeom>
        </p:spPr>
      </p:pic>
      <p:sp>
        <p:nvSpPr>
          <p:cNvPr id="7" name="TextBox 6">
            <a:extLst>
              <a:ext uri="{FF2B5EF4-FFF2-40B4-BE49-F238E27FC236}">
                <a16:creationId xmlns:a16="http://schemas.microsoft.com/office/drawing/2014/main" id="{9961C56C-A6D4-431A-8F1D-CD39DDFDFC97}"/>
              </a:ext>
            </a:extLst>
          </p:cNvPr>
          <p:cNvSpPr txBox="1"/>
          <p:nvPr/>
        </p:nvSpPr>
        <p:spPr>
          <a:xfrm>
            <a:off x="6314831" y="6676727"/>
            <a:ext cx="3311610" cy="230832"/>
          </a:xfrm>
          <a:prstGeom prst="rect">
            <a:avLst/>
          </a:prstGeom>
          <a:noFill/>
        </p:spPr>
        <p:txBody>
          <a:bodyPr wrap="square" rtlCol="0">
            <a:spAutoFit/>
          </a:bodyPr>
          <a:lstStyle/>
          <a:p>
            <a:r>
              <a:rPr lang="en-US" sz="900" dirty="0">
                <a:hlinkClick r:id="rId5" tooltip="https://www.picpedia.org/keyboard/d/data-protection.html"/>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9" name="Title 1">
            <a:extLst>
              <a:ext uri="{FF2B5EF4-FFF2-40B4-BE49-F238E27FC236}">
                <a16:creationId xmlns:a16="http://schemas.microsoft.com/office/drawing/2014/main" id="{B260636B-C8BD-4B42-821A-F83F0A313620}"/>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Tree>
    <p:custDataLst>
      <p:tags r:id="rId1"/>
    </p:custDataLst>
    <p:extLst>
      <p:ext uri="{BB962C8B-B14F-4D97-AF65-F5344CB8AC3E}">
        <p14:creationId xmlns:p14="http://schemas.microsoft.com/office/powerpoint/2010/main" val="249652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245185" y="5714282"/>
            <a:ext cx="8342760" cy="418760"/>
          </a:xfrm>
        </p:spPr>
        <p:txBody>
          <a:bodyPr>
            <a:noAutofit/>
          </a:bodyPr>
          <a:lstStyle/>
          <a:p>
            <a:pPr marL="0" indent="0">
              <a:spcBef>
                <a:spcPts val="0"/>
              </a:spcBef>
              <a:spcAft>
                <a:spcPts val="800"/>
              </a:spcAft>
              <a:buNone/>
            </a:pPr>
            <a:r>
              <a:rPr lang="en-US" sz="2000" dirty="0"/>
              <a:t>Let’s take a closer look at the different sections of the P-EBT Data Collection.</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5206365" y="6356350"/>
            <a:ext cx="874395" cy="365125"/>
          </a:xfrm>
        </p:spPr>
        <p:txBody>
          <a:bodyPr>
            <a:normAutofit/>
          </a:bodyPr>
          <a:lstStyle/>
          <a:p>
            <a:pPr>
              <a:spcAft>
                <a:spcPts val="600"/>
              </a:spcAft>
            </a:pPr>
            <a:fld id="{C479D5F6-EDCB-402A-AC08-4943A1820E8F}" type="slidenum">
              <a:rPr lang="en-US" smtClean="0"/>
              <a:pPr>
                <a:spcAft>
                  <a:spcPts val="600"/>
                </a:spcAft>
              </a:pPr>
              <a:t>15</a:t>
            </a:fld>
            <a:endParaRPr lang="en-US"/>
          </a:p>
        </p:txBody>
      </p:sp>
      <p:pic>
        <p:nvPicPr>
          <p:cNvPr id="6" name="Picture 5" descr="Icon&#10;&#10;Description automatically generated">
            <a:extLst>
              <a:ext uri="{FF2B5EF4-FFF2-40B4-BE49-F238E27FC236}">
                <a16:creationId xmlns:a16="http://schemas.microsoft.com/office/drawing/2014/main" id="{70C86284-85C7-41F5-88EF-A249127BC2D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461" r="15826"/>
          <a:stretch/>
        </p:blipFill>
        <p:spPr>
          <a:xfrm>
            <a:off x="5105850" y="362464"/>
            <a:ext cx="4038150" cy="5848865"/>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48DD0B31-4396-4278-BCE4-C9F17E331DC5}"/>
              </a:ext>
            </a:extLst>
          </p:cNvPr>
          <p:cNvSpPr txBox="1"/>
          <p:nvPr/>
        </p:nvSpPr>
        <p:spPr>
          <a:xfrm>
            <a:off x="6824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wisc-online.com/assetrepository/viewasset?id=294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9" name="Content Placeholder 2">
            <a:extLst>
              <a:ext uri="{FF2B5EF4-FFF2-40B4-BE49-F238E27FC236}">
                <a16:creationId xmlns:a16="http://schemas.microsoft.com/office/drawing/2014/main" id="{2D0D6548-1C95-4767-BD29-6CE88BB36FE7}"/>
              </a:ext>
            </a:extLst>
          </p:cNvPr>
          <p:cNvSpPr txBox="1">
            <a:spLocks/>
          </p:cNvSpPr>
          <p:nvPr/>
        </p:nvSpPr>
        <p:spPr>
          <a:xfrm>
            <a:off x="245185" y="2411403"/>
            <a:ext cx="4961179" cy="214881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800"/>
              </a:spcAft>
            </a:pPr>
            <a:r>
              <a:rPr lang="en-US" sz="2800" dirty="0"/>
              <a:t>Student Demographic and Parent/Address Data</a:t>
            </a:r>
          </a:p>
          <a:p>
            <a:pPr lvl="1">
              <a:spcBef>
                <a:spcPts val="0"/>
              </a:spcBef>
              <a:spcAft>
                <a:spcPts val="800"/>
              </a:spcAft>
            </a:pPr>
            <a:r>
              <a:rPr lang="en-US" sz="2800" dirty="0"/>
              <a:t>Type of Learning Modality </a:t>
            </a:r>
          </a:p>
          <a:p>
            <a:pPr lvl="1">
              <a:spcBef>
                <a:spcPts val="0"/>
              </a:spcBef>
              <a:spcAft>
                <a:spcPts val="800"/>
              </a:spcAft>
            </a:pPr>
            <a:r>
              <a:rPr lang="en-US" sz="2800" dirty="0"/>
              <a:t>Learning Modality Timeframe</a:t>
            </a:r>
          </a:p>
          <a:p>
            <a:pPr lvl="1">
              <a:spcBef>
                <a:spcPts val="0"/>
              </a:spcBef>
              <a:spcAft>
                <a:spcPts val="800"/>
              </a:spcAft>
            </a:pPr>
            <a:r>
              <a:rPr lang="en-US" sz="2800" dirty="0"/>
              <a:t>Attendance data</a:t>
            </a:r>
          </a:p>
        </p:txBody>
      </p:sp>
      <p:sp>
        <p:nvSpPr>
          <p:cNvPr id="10" name="Content Placeholder 2">
            <a:extLst>
              <a:ext uri="{FF2B5EF4-FFF2-40B4-BE49-F238E27FC236}">
                <a16:creationId xmlns:a16="http://schemas.microsoft.com/office/drawing/2014/main" id="{410C69C6-DBB4-443D-9695-E851A92727E5}"/>
              </a:ext>
            </a:extLst>
          </p:cNvPr>
          <p:cNvSpPr txBox="1">
            <a:spLocks/>
          </p:cNvSpPr>
          <p:nvPr/>
        </p:nvSpPr>
        <p:spPr>
          <a:xfrm>
            <a:off x="302019" y="1477974"/>
            <a:ext cx="4723062" cy="838506"/>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800"/>
              </a:spcAft>
              <a:buFont typeface="Arial" panose="020B0604020202020204" pitchFamily="34" charset="0"/>
              <a:buNone/>
            </a:pPr>
            <a:r>
              <a:rPr lang="en-US" sz="2800" dirty="0"/>
              <a:t>The P-EBT Data Collection is broken into different sections</a:t>
            </a:r>
          </a:p>
        </p:txBody>
      </p:sp>
      <p:sp>
        <p:nvSpPr>
          <p:cNvPr id="13" name="Title 1">
            <a:extLst>
              <a:ext uri="{FF2B5EF4-FFF2-40B4-BE49-F238E27FC236}">
                <a16:creationId xmlns:a16="http://schemas.microsoft.com/office/drawing/2014/main" id="{5A777272-DECC-4B8B-A236-677035542608}"/>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Tree>
    <p:custDataLst>
      <p:tags r:id="rId1"/>
    </p:custDataLst>
    <p:extLst>
      <p:ext uri="{BB962C8B-B14F-4D97-AF65-F5344CB8AC3E}">
        <p14:creationId xmlns:p14="http://schemas.microsoft.com/office/powerpoint/2010/main" val="340684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245193" y="1463040"/>
            <a:ext cx="8034087" cy="4963978"/>
          </a:xfrm>
        </p:spPr>
        <p:txBody>
          <a:bodyPr>
            <a:normAutofit lnSpcReduction="10000"/>
          </a:bodyPr>
          <a:lstStyle/>
          <a:p>
            <a:pPr marL="0" marR="0" indent="0">
              <a:lnSpc>
                <a:spcPct val="107000"/>
              </a:lnSpc>
              <a:spcBef>
                <a:spcPts val="0"/>
              </a:spcBef>
              <a:spcAft>
                <a:spcPts val="800"/>
              </a:spcAft>
              <a:buNone/>
            </a:pPr>
            <a:r>
              <a:rPr lang="en-US" b="1" dirty="0"/>
              <a:t>Student Demographic and Parent/Address Data</a:t>
            </a:r>
          </a:p>
          <a:p>
            <a:pPr>
              <a:lnSpc>
                <a:spcPct val="107000"/>
              </a:lnSpc>
              <a:spcBef>
                <a:spcPts val="0"/>
              </a:spcBef>
              <a:spcAft>
                <a:spcPts val="800"/>
              </a:spcAft>
            </a:pPr>
            <a:r>
              <a:rPr lang="en-US" dirty="0"/>
              <a:t>Should be provided for </a:t>
            </a:r>
            <a:r>
              <a:rPr lang="en-US" u="sng" dirty="0"/>
              <a:t>ALL</a:t>
            </a:r>
            <a:r>
              <a:rPr lang="en-US" dirty="0"/>
              <a:t> students submitted by the District</a:t>
            </a:r>
          </a:p>
          <a:p>
            <a:pPr>
              <a:lnSpc>
                <a:spcPct val="107000"/>
              </a:lnSpc>
              <a:spcBef>
                <a:spcPts val="0"/>
              </a:spcBef>
              <a:spcAft>
                <a:spcPts val="800"/>
              </a:spcAft>
            </a:pPr>
            <a:r>
              <a:rPr lang="en-US" dirty="0"/>
              <a:t>Basic information, very similar to the collection from last school year</a:t>
            </a:r>
          </a:p>
          <a:p>
            <a:pPr marL="0" indent="0">
              <a:lnSpc>
                <a:spcPct val="107000"/>
              </a:lnSpc>
              <a:spcBef>
                <a:spcPts val="0"/>
              </a:spcBef>
              <a:spcAft>
                <a:spcPts val="800"/>
              </a:spcAft>
              <a:buNone/>
            </a:pPr>
            <a:r>
              <a:rPr lang="en-US" b="1" dirty="0"/>
              <a:t>Type of Learning Modality</a:t>
            </a:r>
          </a:p>
          <a:p>
            <a:pPr>
              <a:lnSpc>
                <a:spcPct val="107000"/>
              </a:lnSpc>
              <a:spcBef>
                <a:spcPts val="0"/>
              </a:spcBef>
              <a:spcAft>
                <a:spcPts val="800"/>
              </a:spcAft>
            </a:pPr>
            <a:r>
              <a:rPr lang="en-US" dirty="0"/>
              <a:t>Should be provided for </a:t>
            </a:r>
            <a:r>
              <a:rPr lang="en-US" u="sng" dirty="0"/>
              <a:t>ALL</a:t>
            </a:r>
            <a:r>
              <a:rPr lang="en-US" dirty="0"/>
              <a:t> students submitted by the District</a:t>
            </a:r>
          </a:p>
          <a:p>
            <a:pPr>
              <a:lnSpc>
                <a:spcPct val="107000"/>
              </a:lnSpc>
              <a:spcBef>
                <a:spcPts val="0"/>
              </a:spcBef>
              <a:spcAft>
                <a:spcPts val="800"/>
              </a:spcAft>
            </a:pPr>
            <a:r>
              <a:rPr lang="en-US" dirty="0"/>
              <a:t>Four options to choose from</a:t>
            </a:r>
          </a:p>
          <a:p>
            <a:pPr marL="914400" lvl="1" indent="-457200">
              <a:lnSpc>
                <a:spcPct val="107000"/>
              </a:lnSpc>
              <a:spcBef>
                <a:spcPts val="0"/>
              </a:spcBef>
              <a:spcAft>
                <a:spcPts val="800"/>
              </a:spcAft>
              <a:buFont typeface="+mj-lt"/>
              <a:buAutoNum type="arabicPeriod"/>
            </a:pPr>
            <a:r>
              <a:rPr lang="en-US" dirty="0"/>
              <a:t>100% Full Time Remote Learning</a:t>
            </a:r>
          </a:p>
          <a:p>
            <a:pPr marL="914400" lvl="1" indent="-457200">
              <a:lnSpc>
                <a:spcPct val="107000"/>
              </a:lnSpc>
              <a:spcBef>
                <a:spcPts val="0"/>
              </a:spcBef>
              <a:spcAft>
                <a:spcPts val="800"/>
              </a:spcAft>
              <a:buFont typeface="+mj-lt"/>
              <a:buAutoNum type="arabicPeriod"/>
            </a:pPr>
            <a:r>
              <a:rPr lang="en-US" dirty="0"/>
              <a:t>Hybrid Learning</a:t>
            </a:r>
          </a:p>
          <a:p>
            <a:pPr marL="914400" lvl="1" indent="-457200">
              <a:lnSpc>
                <a:spcPct val="107000"/>
              </a:lnSpc>
              <a:spcBef>
                <a:spcPts val="0"/>
              </a:spcBef>
              <a:spcAft>
                <a:spcPts val="800"/>
              </a:spcAft>
              <a:buFont typeface="+mj-lt"/>
              <a:buAutoNum type="arabicPeriod"/>
            </a:pPr>
            <a:r>
              <a:rPr lang="en-US" dirty="0"/>
              <a:t>In-Person</a:t>
            </a:r>
          </a:p>
          <a:p>
            <a:pPr marL="914400" lvl="1" indent="-457200">
              <a:lnSpc>
                <a:spcPct val="107000"/>
              </a:lnSpc>
              <a:spcBef>
                <a:spcPts val="0"/>
              </a:spcBef>
              <a:spcAft>
                <a:spcPts val="800"/>
              </a:spcAft>
              <a:buFont typeface="+mj-lt"/>
              <a:buAutoNum type="arabicPeriod"/>
            </a:pPr>
            <a:r>
              <a:rPr lang="en-US" dirty="0"/>
              <a:t>Enrolled in Online School</a:t>
            </a:r>
          </a:p>
          <a:p>
            <a:pPr lvl="1">
              <a:lnSpc>
                <a:spcPct val="107000"/>
              </a:lnSpc>
              <a:spcBef>
                <a:spcPts val="0"/>
              </a:spcBef>
              <a:spcAft>
                <a:spcPts val="800"/>
              </a:spcAft>
            </a:pPr>
            <a:endParaRPr lang="en-US" dirty="0"/>
          </a:p>
          <a:p>
            <a:pPr marR="0">
              <a:lnSpc>
                <a:spcPct val="107000"/>
              </a:lnSpc>
              <a:spcBef>
                <a:spcPts val="0"/>
              </a:spcBef>
              <a:spcAft>
                <a:spcPts val="800"/>
              </a:spcAft>
            </a:pPr>
            <a:endParaRPr lang="en-US" dirty="0"/>
          </a:p>
          <a:p>
            <a:pPr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6" name="Picture 5" descr="Icon&#10;&#10;Description automatically generated">
            <a:extLst>
              <a:ext uri="{FF2B5EF4-FFF2-40B4-BE49-F238E27FC236}">
                <a16:creationId xmlns:a16="http://schemas.microsoft.com/office/drawing/2014/main" id="{D472B371-A37D-48FA-847D-43312ECF89A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12906" y="2152134"/>
            <a:ext cx="1276866" cy="1276866"/>
          </a:xfrm>
          <a:prstGeom prst="rect">
            <a:avLst/>
          </a:prstGeom>
        </p:spPr>
      </p:pic>
      <p:pic>
        <p:nvPicPr>
          <p:cNvPr id="8" name="Picture 7" descr="Icon&#10;&#10;Description automatically generated">
            <a:extLst>
              <a:ext uri="{FF2B5EF4-FFF2-40B4-BE49-F238E27FC236}">
                <a16:creationId xmlns:a16="http://schemas.microsoft.com/office/drawing/2014/main" id="{2E1A915A-46CF-455B-9B30-1B71714CA60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92362" y="4120329"/>
            <a:ext cx="1213022" cy="1213022"/>
          </a:xfrm>
          <a:prstGeom prst="rect">
            <a:avLst/>
          </a:prstGeom>
        </p:spPr>
      </p:pic>
    </p:spTree>
    <p:custDataLst>
      <p:tags r:id="rId1"/>
    </p:custDataLst>
    <p:extLst>
      <p:ext uri="{BB962C8B-B14F-4D97-AF65-F5344CB8AC3E}">
        <p14:creationId xmlns:p14="http://schemas.microsoft.com/office/powerpoint/2010/main" val="78794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a:bodyPr>
          <a:lstStyle/>
          <a:p>
            <a:pPr marL="0" indent="0">
              <a:lnSpc>
                <a:spcPct val="107000"/>
              </a:lnSpc>
              <a:spcBef>
                <a:spcPts val="0"/>
              </a:spcBef>
              <a:spcAft>
                <a:spcPts val="800"/>
              </a:spcAft>
              <a:buNone/>
            </a:pPr>
            <a:r>
              <a:rPr lang="en-US" b="1" dirty="0"/>
              <a:t>Learning Modality Timeframe</a:t>
            </a:r>
          </a:p>
          <a:p>
            <a:pPr>
              <a:lnSpc>
                <a:spcPct val="107000"/>
              </a:lnSpc>
              <a:spcBef>
                <a:spcPts val="0"/>
              </a:spcBef>
              <a:spcAft>
                <a:spcPts val="800"/>
              </a:spcAft>
            </a:pPr>
            <a:r>
              <a:rPr lang="en-US" dirty="0"/>
              <a:t>Should be provided for a </a:t>
            </a:r>
            <a:r>
              <a:rPr lang="en-US" u="sng" dirty="0"/>
              <a:t>SUBSET</a:t>
            </a:r>
            <a:r>
              <a:rPr lang="en-US" dirty="0"/>
              <a:t> of students submitted by the District</a:t>
            </a:r>
          </a:p>
          <a:p>
            <a:pPr>
              <a:lnSpc>
                <a:spcPct val="107000"/>
              </a:lnSpc>
              <a:spcBef>
                <a:spcPts val="0"/>
              </a:spcBef>
              <a:spcAft>
                <a:spcPts val="800"/>
              </a:spcAft>
            </a:pPr>
            <a:r>
              <a:rPr lang="en-US" dirty="0"/>
              <a:t>Should ONLY be provided for students where the </a:t>
            </a:r>
            <a:r>
              <a:rPr lang="en-US" u="sng" dirty="0"/>
              <a:t>Type of Learning Modality </a:t>
            </a:r>
            <a:r>
              <a:rPr lang="en-US" dirty="0"/>
              <a:t>is 	</a:t>
            </a:r>
          </a:p>
          <a:p>
            <a:pPr marL="914400" lvl="1" indent="-457200">
              <a:lnSpc>
                <a:spcPct val="107000"/>
              </a:lnSpc>
              <a:spcBef>
                <a:spcPts val="0"/>
              </a:spcBef>
              <a:spcAft>
                <a:spcPts val="800"/>
              </a:spcAft>
              <a:buFont typeface="+mj-lt"/>
              <a:buAutoNum type="arabicPeriod"/>
            </a:pPr>
            <a:r>
              <a:rPr lang="en-US" dirty="0"/>
              <a:t>100% Full Time Remote Learning, </a:t>
            </a:r>
            <a:r>
              <a:rPr lang="en-US" u="sng" dirty="0"/>
              <a:t>OR</a:t>
            </a:r>
          </a:p>
          <a:p>
            <a:pPr marL="914400" lvl="1" indent="-457200">
              <a:lnSpc>
                <a:spcPct val="107000"/>
              </a:lnSpc>
              <a:spcBef>
                <a:spcPts val="0"/>
              </a:spcBef>
              <a:spcAft>
                <a:spcPts val="800"/>
              </a:spcAft>
              <a:buFont typeface="+mj-lt"/>
              <a:buAutoNum type="arabicPeriod"/>
            </a:pPr>
            <a:r>
              <a:rPr lang="en-US" dirty="0"/>
              <a:t>Hybrid Learning</a:t>
            </a:r>
          </a:p>
          <a:p>
            <a:pPr>
              <a:lnSpc>
                <a:spcPct val="107000"/>
              </a:lnSpc>
              <a:spcBef>
                <a:spcPts val="0"/>
              </a:spcBef>
              <a:spcAft>
                <a:spcPts val="800"/>
              </a:spcAft>
            </a:pPr>
            <a:r>
              <a:rPr lang="en-US" dirty="0"/>
              <a:t>Three options/methods for providing the data are available:</a:t>
            </a:r>
          </a:p>
          <a:p>
            <a:pPr marL="914400" lvl="1" indent="-457200">
              <a:lnSpc>
                <a:spcPct val="107000"/>
              </a:lnSpc>
              <a:spcBef>
                <a:spcPts val="0"/>
              </a:spcBef>
              <a:spcAft>
                <a:spcPts val="800"/>
              </a:spcAft>
              <a:buFont typeface="+mj-lt"/>
              <a:buAutoNum type="arabicPeriod"/>
            </a:pPr>
            <a:r>
              <a:rPr lang="en-US" dirty="0"/>
              <a:t>Begin/End Date</a:t>
            </a:r>
          </a:p>
          <a:p>
            <a:pPr marL="914400" lvl="1" indent="-457200">
              <a:lnSpc>
                <a:spcPct val="107000"/>
              </a:lnSpc>
              <a:spcBef>
                <a:spcPts val="0"/>
              </a:spcBef>
              <a:spcAft>
                <a:spcPts val="800"/>
              </a:spcAft>
              <a:buFont typeface="+mj-lt"/>
              <a:buAutoNum type="arabicPeriod"/>
            </a:pPr>
            <a:r>
              <a:rPr lang="en-US" dirty="0"/>
              <a:t>Per Semester</a:t>
            </a:r>
          </a:p>
          <a:p>
            <a:pPr marL="914400" lvl="1" indent="-457200">
              <a:lnSpc>
                <a:spcPct val="107000"/>
              </a:lnSpc>
              <a:spcBef>
                <a:spcPts val="0"/>
              </a:spcBef>
              <a:spcAft>
                <a:spcPts val="800"/>
              </a:spcAft>
              <a:buFont typeface="+mj-lt"/>
              <a:buAutoNum type="arabicPeriod"/>
            </a:pPr>
            <a:r>
              <a:rPr lang="en-US" dirty="0"/>
              <a:t>Per Month </a:t>
            </a:r>
          </a:p>
          <a:p>
            <a:pPr marR="0">
              <a:lnSpc>
                <a:spcPct val="107000"/>
              </a:lnSpc>
              <a:spcBef>
                <a:spcPts val="0"/>
              </a:spcBef>
              <a:spcAft>
                <a:spcPts val="800"/>
              </a:spcAft>
            </a:pPr>
            <a:endParaRPr lang="en-US" dirty="0"/>
          </a:p>
          <a:p>
            <a:pPr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6" name="Picture 5" descr="Icon&#10;&#10;Description automatically generated">
            <a:extLst>
              <a:ext uri="{FF2B5EF4-FFF2-40B4-BE49-F238E27FC236}">
                <a16:creationId xmlns:a16="http://schemas.microsoft.com/office/drawing/2014/main" id="{82DB1053-3B80-44AE-9A21-36D1282DB66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45658" y="5067129"/>
            <a:ext cx="1536357" cy="1536357"/>
          </a:xfrm>
          <a:prstGeom prst="rect">
            <a:avLst/>
          </a:prstGeom>
        </p:spPr>
      </p:pic>
    </p:spTree>
    <p:custDataLst>
      <p:tags r:id="rId1"/>
    </p:custDataLst>
    <p:extLst>
      <p:ext uri="{BB962C8B-B14F-4D97-AF65-F5344CB8AC3E}">
        <p14:creationId xmlns:p14="http://schemas.microsoft.com/office/powerpoint/2010/main" val="99990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245193" y="254514"/>
            <a:ext cx="6831468" cy="756418"/>
          </a:xfrm>
        </p:spPr>
        <p:txBody>
          <a:bodyPr>
            <a:normAutofit/>
          </a:bodyPr>
          <a:lstStyle/>
          <a:p>
            <a:r>
              <a:rPr lang="en-US" sz="3200" dirty="0"/>
              <a:t>P-EBT Data Collection in Data Pipeline</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a:bodyPr>
          <a:lstStyle/>
          <a:p>
            <a:pPr marL="0" indent="0">
              <a:lnSpc>
                <a:spcPct val="107000"/>
              </a:lnSpc>
              <a:spcBef>
                <a:spcPts val="0"/>
              </a:spcBef>
              <a:spcAft>
                <a:spcPts val="800"/>
              </a:spcAft>
              <a:buNone/>
            </a:pPr>
            <a:r>
              <a:rPr lang="en-US" sz="3200" b="1" dirty="0"/>
              <a:t>Attendance Data</a:t>
            </a:r>
          </a:p>
          <a:p>
            <a:pPr>
              <a:lnSpc>
                <a:spcPct val="107000"/>
              </a:lnSpc>
              <a:spcBef>
                <a:spcPts val="0"/>
              </a:spcBef>
              <a:spcAft>
                <a:spcPts val="800"/>
              </a:spcAft>
            </a:pPr>
            <a:r>
              <a:rPr lang="en-US" sz="3000" dirty="0"/>
              <a:t>Should be provided for </a:t>
            </a:r>
            <a:r>
              <a:rPr lang="en-US" sz="3000" u="sng" dirty="0"/>
              <a:t>ALL</a:t>
            </a:r>
            <a:r>
              <a:rPr lang="en-US" sz="3000" dirty="0"/>
              <a:t> students submitted by the District</a:t>
            </a:r>
          </a:p>
          <a:p>
            <a:pPr>
              <a:lnSpc>
                <a:spcPct val="107000"/>
              </a:lnSpc>
              <a:spcBef>
                <a:spcPts val="0"/>
              </a:spcBef>
              <a:spcAft>
                <a:spcPts val="800"/>
              </a:spcAft>
            </a:pPr>
            <a:r>
              <a:rPr lang="en-US" sz="3000" dirty="0"/>
              <a:t>Attendance should be YES if the student has AT LEAST ONE EXCUSED ABSENCE during each respective month</a:t>
            </a:r>
          </a:p>
          <a:p>
            <a:pPr>
              <a:lnSpc>
                <a:spcPct val="107000"/>
              </a:lnSpc>
              <a:spcBef>
                <a:spcPts val="0"/>
              </a:spcBef>
              <a:spcAft>
                <a:spcPts val="800"/>
              </a:spcAft>
            </a:pPr>
            <a:endParaRPr lang="en-US" dirty="0"/>
          </a:p>
          <a:p>
            <a:pPr marL="0" indent="0">
              <a:lnSpc>
                <a:spcPct val="107000"/>
              </a:lnSpc>
              <a:spcBef>
                <a:spcPts val="0"/>
              </a:spcBef>
              <a:spcAft>
                <a:spcPts val="800"/>
              </a:spcAft>
              <a:buNone/>
            </a:pPr>
            <a:endParaRPr lang="en-US" dirty="0"/>
          </a:p>
          <a:p>
            <a:pPr marL="0" indent="0">
              <a:lnSpc>
                <a:spcPct val="107000"/>
              </a:lnSpc>
              <a:spcBef>
                <a:spcPts val="0"/>
              </a:spcBef>
              <a:spcAft>
                <a:spcPts val="800"/>
              </a:spcAft>
              <a:buNone/>
            </a:pPr>
            <a:endParaRPr lang="en-US" dirty="0"/>
          </a:p>
          <a:p>
            <a:pPr marL="0" marR="0" indent="0">
              <a:lnSpc>
                <a:spcPct val="107000"/>
              </a:lnSpc>
              <a:spcBef>
                <a:spcPts val="0"/>
              </a:spcBef>
              <a:spcAft>
                <a:spcPts val="800"/>
              </a:spcAft>
              <a:buNone/>
            </a:pPr>
            <a:endParaRPr lang="en-US" dirty="0"/>
          </a:p>
          <a:p>
            <a:pPr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6" name="Picture 5" descr="Icon&#10;&#10;Description automatically generated">
            <a:extLst>
              <a:ext uri="{FF2B5EF4-FFF2-40B4-BE49-F238E27FC236}">
                <a16:creationId xmlns:a16="http://schemas.microsoft.com/office/drawing/2014/main" id="{AA0E933C-B2A9-4A9D-A94C-A6ACAEF0882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19784" y="4529988"/>
            <a:ext cx="864972" cy="864972"/>
          </a:xfrm>
          <a:prstGeom prst="rect">
            <a:avLst/>
          </a:prstGeom>
        </p:spPr>
      </p:pic>
    </p:spTree>
    <p:custDataLst>
      <p:tags r:id="rId1"/>
    </p:custDataLst>
    <p:extLst>
      <p:ext uri="{BB962C8B-B14F-4D97-AF65-F5344CB8AC3E}">
        <p14:creationId xmlns:p14="http://schemas.microsoft.com/office/powerpoint/2010/main" val="10581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4278305" y="1587075"/>
            <a:ext cx="4479832" cy="3593356"/>
          </a:xfrm>
        </p:spPr>
        <p:txBody>
          <a:bodyPr anchor="ctr">
            <a:normAutofit fontScale="92500" lnSpcReduction="10000"/>
          </a:bodyPr>
          <a:lstStyle/>
          <a:p>
            <a:pPr marL="0" indent="0">
              <a:spcBef>
                <a:spcPts val="0"/>
              </a:spcBef>
              <a:spcAft>
                <a:spcPts val="800"/>
              </a:spcAft>
              <a:buNone/>
            </a:pPr>
            <a:r>
              <a:rPr lang="en-US" sz="2800" b="1" dirty="0"/>
              <a:t>Business Rules</a:t>
            </a:r>
          </a:p>
          <a:p>
            <a:pPr marL="0" indent="0">
              <a:spcBef>
                <a:spcPts val="0"/>
              </a:spcBef>
              <a:spcAft>
                <a:spcPts val="800"/>
              </a:spcAft>
              <a:buNone/>
            </a:pPr>
            <a:endParaRPr lang="en-US" sz="2800" b="1" dirty="0"/>
          </a:p>
          <a:p>
            <a:pPr>
              <a:spcBef>
                <a:spcPts val="0"/>
              </a:spcBef>
              <a:spcAft>
                <a:spcPts val="800"/>
              </a:spcAft>
            </a:pPr>
            <a:r>
              <a:rPr lang="en-US" dirty="0"/>
              <a:t>There are many business rules in the P-EBT Data Collection to assist with submitting the data accurately and completely</a:t>
            </a:r>
          </a:p>
          <a:p>
            <a:pPr>
              <a:spcBef>
                <a:spcPts val="0"/>
              </a:spcBef>
              <a:spcAft>
                <a:spcPts val="800"/>
              </a:spcAft>
            </a:pPr>
            <a:r>
              <a:rPr lang="en-US" dirty="0"/>
              <a:t>A full list of the rules are available on the P-EBT Data Collection Website: </a:t>
            </a:r>
          </a:p>
          <a:p>
            <a:pPr marL="0" indent="0">
              <a:spcBef>
                <a:spcPts val="0"/>
              </a:spcBef>
              <a:spcAft>
                <a:spcPts val="800"/>
              </a:spcAft>
              <a:buNone/>
            </a:pPr>
            <a:r>
              <a:rPr lang="en-US" dirty="0">
                <a:hlinkClick r:id="rId4"/>
              </a:rPr>
              <a:t>https://www.cde.state.co.us/datapipeline/2021-2022pebtbusinessrules</a:t>
            </a:r>
            <a:endParaRPr lang="en-US" dirty="0"/>
          </a:p>
          <a:p>
            <a:pPr marL="0" indent="0">
              <a:spcBef>
                <a:spcPts val="0"/>
              </a:spcBef>
              <a:spcAft>
                <a:spcPts val="800"/>
              </a:spcAft>
              <a:buNone/>
            </a:pPr>
            <a:endParaRPr lang="en-US" dirty="0"/>
          </a:p>
        </p:txBody>
      </p:sp>
      <p:pic>
        <p:nvPicPr>
          <p:cNvPr id="7" name="Picture 6" descr="A chalkboard with writing on it&#10;&#10;Description automatically generated with low confidence">
            <a:extLst>
              <a:ext uri="{FF2B5EF4-FFF2-40B4-BE49-F238E27FC236}">
                <a16:creationId xmlns:a16="http://schemas.microsoft.com/office/drawing/2014/main" id="{2D702040-90FA-496D-9D2C-8F587ED4064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5863" y="2692096"/>
            <a:ext cx="3727842" cy="2488335"/>
          </a:xfrm>
          <a:prstGeom prst="rect">
            <a:avLst/>
          </a:pr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7900987" y="6356350"/>
            <a:ext cx="614363" cy="365125"/>
          </a:xfrm>
        </p:spPr>
        <p:txBody>
          <a:bodyPr>
            <a:normAutofit/>
          </a:bodyPr>
          <a:lstStyle/>
          <a:p>
            <a:pPr algn="r">
              <a:spcAft>
                <a:spcPts val="600"/>
              </a:spcAft>
            </a:pPr>
            <a:fld id="{C479D5F6-EDCB-402A-AC08-4943A1820E8F}" type="slidenum">
              <a:rPr lang="en-US" sz="1000">
                <a:solidFill>
                  <a:prstClr val="black">
                    <a:tint val="75000"/>
                  </a:prstClr>
                </a:solidFill>
              </a:rPr>
              <a:pPr algn="r">
                <a:spcAft>
                  <a:spcPts val="600"/>
                </a:spcAft>
              </a:pPr>
              <a:t>19</a:t>
            </a:fld>
            <a:endParaRPr lang="en-US" sz="1000">
              <a:solidFill>
                <a:prstClr val="black">
                  <a:tint val="75000"/>
                </a:prstClr>
              </a:solidFill>
            </a:endParaRPr>
          </a:p>
        </p:txBody>
      </p:sp>
      <p:sp>
        <p:nvSpPr>
          <p:cNvPr id="8" name="TextBox 7">
            <a:extLst>
              <a:ext uri="{FF2B5EF4-FFF2-40B4-BE49-F238E27FC236}">
                <a16:creationId xmlns:a16="http://schemas.microsoft.com/office/drawing/2014/main" id="{B0B8925E-8147-49DD-9194-9EA31730BB88}"/>
              </a:ext>
            </a:extLst>
          </p:cNvPr>
          <p:cNvSpPr txBox="1"/>
          <p:nvPr/>
        </p:nvSpPr>
        <p:spPr>
          <a:xfrm>
            <a:off x="381404" y="4980376"/>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ourses.lumenlearning.com/wmopen-humanresourcesmgmt/chapter/federal-laws-and-small-busines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3329131" y="135638"/>
            <a:ext cx="5619565" cy="911927"/>
          </a:xfrm>
        </p:spPr>
        <p:txBody>
          <a:bodyPr anchor="ctr">
            <a:normAutofit/>
          </a:bodyPr>
          <a:lstStyle/>
          <a:p>
            <a:r>
              <a:rPr lang="en-US" sz="3200" dirty="0">
                <a:solidFill>
                  <a:srgbClr val="FFFFFF"/>
                </a:solidFill>
              </a:rPr>
              <a:t>P-EBT Data Collection Rules</a:t>
            </a:r>
          </a:p>
        </p:txBody>
      </p:sp>
    </p:spTree>
    <p:custDataLst>
      <p:tags r:id="rId1"/>
    </p:custDataLst>
    <p:extLst>
      <p:ext uri="{BB962C8B-B14F-4D97-AF65-F5344CB8AC3E}">
        <p14:creationId xmlns:p14="http://schemas.microsoft.com/office/powerpoint/2010/main" val="97178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B8234-F670-4C28-9F1D-9A1CAC9F80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857250"/>
            <a:ext cx="8229600" cy="5143500"/>
          </a:xfrm>
          <a:prstGeom prst="rect">
            <a:avLst/>
          </a:prstGeom>
        </p:spPr>
      </p:pic>
      <p:sp>
        <p:nvSpPr>
          <p:cNvPr id="6" name="Speech Bubble: Rectangle 5">
            <a:extLst>
              <a:ext uri="{FF2B5EF4-FFF2-40B4-BE49-F238E27FC236}">
                <a16:creationId xmlns:a16="http://schemas.microsoft.com/office/drawing/2014/main" id="{DC8F1347-9B95-433E-B50F-6E00F1CFD269}"/>
              </a:ext>
            </a:extLst>
          </p:cNvPr>
          <p:cNvSpPr/>
          <p:nvPr/>
        </p:nvSpPr>
        <p:spPr>
          <a:xfrm>
            <a:off x="575896" y="5288573"/>
            <a:ext cx="479180" cy="329712"/>
          </a:xfrm>
          <a:prstGeom prst="wedgeRect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3" name="Speech Bubble: Rectangle 12">
            <a:extLst>
              <a:ext uri="{FF2B5EF4-FFF2-40B4-BE49-F238E27FC236}">
                <a16:creationId xmlns:a16="http://schemas.microsoft.com/office/drawing/2014/main" id="{1436E4B4-CBBA-4F1B-81B9-C8E7A48F76A1}"/>
              </a:ext>
            </a:extLst>
          </p:cNvPr>
          <p:cNvSpPr/>
          <p:nvPr/>
        </p:nvSpPr>
        <p:spPr>
          <a:xfrm>
            <a:off x="1102336" y="5288573"/>
            <a:ext cx="479180" cy="329712"/>
          </a:xfrm>
          <a:prstGeom prst="wedgeRect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668805-4827-488D-91CB-18461D439348}"/>
              </a:ext>
            </a:extLst>
          </p:cNvPr>
          <p:cNvSpPr txBox="1"/>
          <p:nvPr/>
        </p:nvSpPr>
        <p:spPr>
          <a:xfrm>
            <a:off x="550617" y="5303388"/>
            <a:ext cx="529737" cy="323165"/>
          </a:xfrm>
          <a:prstGeom prst="rect">
            <a:avLst/>
          </a:prstGeom>
          <a:noFill/>
        </p:spPr>
        <p:txBody>
          <a:bodyPr wrap="square" rtlCol="0">
            <a:spAutoFit/>
          </a:bodyPr>
          <a:lstStyle/>
          <a:p>
            <a:pPr algn="ctr"/>
            <a:r>
              <a:rPr lang="en-US" sz="750" dirty="0">
                <a:solidFill>
                  <a:schemeClr val="bg1"/>
                </a:solidFill>
              </a:rPr>
              <a:t>Mute/</a:t>
            </a:r>
          </a:p>
          <a:p>
            <a:pPr algn="ctr"/>
            <a:r>
              <a:rPr lang="en-US" sz="750" dirty="0">
                <a:solidFill>
                  <a:schemeClr val="bg1"/>
                </a:solidFill>
              </a:rPr>
              <a:t>Unmute</a:t>
            </a:r>
          </a:p>
        </p:txBody>
      </p:sp>
      <p:sp>
        <p:nvSpPr>
          <p:cNvPr id="16" name="TextBox 15">
            <a:extLst>
              <a:ext uri="{FF2B5EF4-FFF2-40B4-BE49-F238E27FC236}">
                <a16:creationId xmlns:a16="http://schemas.microsoft.com/office/drawing/2014/main" id="{0C67DE00-8ED4-49A6-BA6D-616FE93A2D66}"/>
              </a:ext>
            </a:extLst>
          </p:cNvPr>
          <p:cNvSpPr txBox="1"/>
          <p:nvPr/>
        </p:nvSpPr>
        <p:spPr>
          <a:xfrm>
            <a:off x="1077056" y="5303388"/>
            <a:ext cx="529737" cy="323165"/>
          </a:xfrm>
          <a:prstGeom prst="rect">
            <a:avLst/>
          </a:prstGeom>
          <a:noFill/>
        </p:spPr>
        <p:txBody>
          <a:bodyPr wrap="square" rtlCol="0">
            <a:spAutoFit/>
          </a:bodyPr>
          <a:lstStyle/>
          <a:p>
            <a:pPr algn="ctr"/>
            <a:r>
              <a:rPr lang="en-US" sz="750" dirty="0">
                <a:solidFill>
                  <a:schemeClr val="bg1"/>
                </a:solidFill>
              </a:rPr>
              <a:t>Video</a:t>
            </a:r>
          </a:p>
          <a:p>
            <a:pPr algn="ctr"/>
            <a:r>
              <a:rPr lang="en-US" sz="750" dirty="0">
                <a:solidFill>
                  <a:schemeClr val="bg1"/>
                </a:solidFill>
              </a:rPr>
              <a:t>On/Off</a:t>
            </a:r>
          </a:p>
        </p:txBody>
      </p:sp>
      <p:sp>
        <p:nvSpPr>
          <p:cNvPr id="17" name="Speech Bubble: Rectangle 16">
            <a:extLst>
              <a:ext uri="{FF2B5EF4-FFF2-40B4-BE49-F238E27FC236}">
                <a16:creationId xmlns:a16="http://schemas.microsoft.com/office/drawing/2014/main" id="{106A0418-1C49-455A-A2F5-D2AA469D68E1}"/>
              </a:ext>
            </a:extLst>
          </p:cNvPr>
          <p:cNvSpPr/>
          <p:nvPr/>
        </p:nvSpPr>
        <p:spPr>
          <a:xfrm>
            <a:off x="3975223" y="5303388"/>
            <a:ext cx="479180" cy="329712"/>
          </a:xfrm>
          <a:prstGeom prst="wedgeRect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id="{3C8BA625-A3C4-4FF8-B2C6-359844A95BEB}"/>
              </a:ext>
            </a:extLst>
          </p:cNvPr>
          <p:cNvSpPr txBox="1"/>
          <p:nvPr/>
        </p:nvSpPr>
        <p:spPr>
          <a:xfrm>
            <a:off x="3949944" y="5375911"/>
            <a:ext cx="529737" cy="207749"/>
          </a:xfrm>
          <a:prstGeom prst="rect">
            <a:avLst/>
          </a:prstGeom>
          <a:noFill/>
        </p:spPr>
        <p:txBody>
          <a:bodyPr wrap="square" rtlCol="0">
            <a:spAutoFit/>
          </a:bodyPr>
          <a:lstStyle/>
          <a:p>
            <a:pPr algn="ctr"/>
            <a:r>
              <a:rPr lang="en-US" sz="750" dirty="0">
                <a:solidFill>
                  <a:schemeClr val="bg1"/>
                </a:solidFill>
              </a:rPr>
              <a:t>Chat</a:t>
            </a:r>
          </a:p>
        </p:txBody>
      </p:sp>
      <p:sp>
        <p:nvSpPr>
          <p:cNvPr id="19" name="Speech Bubble: Rectangle 18">
            <a:extLst>
              <a:ext uri="{FF2B5EF4-FFF2-40B4-BE49-F238E27FC236}">
                <a16:creationId xmlns:a16="http://schemas.microsoft.com/office/drawing/2014/main" id="{30CB0727-5549-4F94-B717-65E256109D09}"/>
              </a:ext>
            </a:extLst>
          </p:cNvPr>
          <p:cNvSpPr/>
          <p:nvPr/>
        </p:nvSpPr>
        <p:spPr>
          <a:xfrm>
            <a:off x="5522668" y="5303388"/>
            <a:ext cx="479180" cy="329712"/>
          </a:xfrm>
          <a:prstGeom prst="wedgeRect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7325C049-600A-4293-A9CF-3BD7C641B16D}"/>
              </a:ext>
            </a:extLst>
          </p:cNvPr>
          <p:cNvSpPr txBox="1"/>
          <p:nvPr/>
        </p:nvSpPr>
        <p:spPr>
          <a:xfrm>
            <a:off x="5497389" y="5318203"/>
            <a:ext cx="529737" cy="323165"/>
          </a:xfrm>
          <a:prstGeom prst="rect">
            <a:avLst/>
          </a:prstGeom>
          <a:noFill/>
        </p:spPr>
        <p:txBody>
          <a:bodyPr wrap="square" rtlCol="0">
            <a:spAutoFit/>
          </a:bodyPr>
          <a:lstStyle/>
          <a:p>
            <a:pPr algn="ctr"/>
            <a:r>
              <a:rPr lang="en-US" sz="750" dirty="0">
                <a:solidFill>
                  <a:schemeClr val="bg1"/>
                </a:solidFill>
              </a:rPr>
              <a:t>Closed Caption</a:t>
            </a:r>
          </a:p>
        </p:txBody>
      </p:sp>
    </p:spTree>
    <p:extLst>
      <p:ext uri="{BB962C8B-B14F-4D97-AF65-F5344CB8AC3E}">
        <p14:creationId xmlns:p14="http://schemas.microsoft.com/office/powerpoint/2010/main" val="414481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697A-8A5E-4555-82E0-F197A48AE5C8}"/>
              </a:ext>
            </a:extLst>
          </p:cNvPr>
          <p:cNvSpPr>
            <a:spLocks noGrp="1"/>
          </p:cNvSpPr>
          <p:nvPr>
            <p:ph type="title"/>
          </p:nvPr>
        </p:nvSpPr>
        <p:spPr>
          <a:xfrm>
            <a:off x="360758" y="327026"/>
            <a:ext cx="6155451" cy="693906"/>
          </a:xfrm>
        </p:spPr>
        <p:txBody>
          <a:bodyPr anchor="ctr">
            <a:normAutofit/>
          </a:bodyPr>
          <a:lstStyle/>
          <a:p>
            <a:r>
              <a:rPr lang="en-US" sz="3200" dirty="0"/>
              <a:t>P-EBT Data Collection Rules</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215890" y="1233996"/>
            <a:ext cx="8712220" cy="3329126"/>
          </a:xfrm>
        </p:spPr>
        <p:txBody>
          <a:bodyPr anchor="ctr">
            <a:normAutofit lnSpcReduction="10000"/>
          </a:bodyPr>
          <a:lstStyle/>
          <a:p>
            <a:pPr marL="0" indent="0">
              <a:spcBef>
                <a:spcPts val="0"/>
              </a:spcBef>
              <a:spcAft>
                <a:spcPts val="800"/>
              </a:spcAft>
              <a:buNone/>
            </a:pPr>
            <a:r>
              <a:rPr lang="en-US" b="1" dirty="0"/>
              <a:t>Business Rules Highlights</a:t>
            </a:r>
          </a:p>
          <a:p>
            <a:pPr>
              <a:spcBef>
                <a:spcPts val="0"/>
              </a:spcBef>
              <a:spcAft>
                <a:spcPts val="800"/>
              </a:spcAft>
            </a:pPr>
            <a:r>
              <a:rPr lang="en-US" sz="1800" dirty="0"/>
              <a:t>Learning Modality and Learning Modality Timeframe (Reporting Method)</a:t>
            </a:r>
          </a:p>
          <a:p>
            <a:pPr lvl="1">
              <a:spcBef>
                <a:spcPts val="0"/>
              </a:spcBef>
              <a:spcAft>
                <a:spcPts val="800"/>
              </a:spcAft>
            </a:pPr>
            <a:r>
              <a:rPr lang="en-US" sz="1800" dirty="0"/>
              <a:t>If Learning Modality is 1 – Full Time Remote or 2 - Hybrid, a Reporting Method must be selected</a:t>
            </a:r>
          </a:p>
          <a:p>
            <a:pPr lvl="1">
              <a:spcBef>
                <a:spcPts val="0"/>
              </a:spcBef>
              <a:spcAft>
                <a:spcPts val="800"/>
              </a:spcAft>
            </a:pPr>
            <a:r>
              <a:rPr lang="en-US" sz="1800" dirty="0"/>
              <a:t>If Learning Modality is 3 – In-Person or 4 – Online Academy, the Reporting Method MUST be NULL/Blank</a:t>
            </a:r>
          </a:p>
          <a:p>
            <a:pPr>
              <a:spcBef>
                <a:spcPts val="0"/>
              </a:spcBef>
              <a:spcAft>
                <a:spcPts val="800"/>
              </a:spcAft>
            </a:pPr>
            <a:r>
              <a:rPr lang="en-US" sz="1800" dirty="0"/>
              <a:t>The Reporting Method selected will dictate which timeframe fields are required and which much be left NULL/Blank; Rules exist to reinforce the prescribed conditions</a:t>
            </a:r>
          </a:p>
          <a:p>
            <a:pPr>
              <a:spcBef>
                <a:spcPts val="0"/>
              </a:spcBef>
              <a:spcAft>
                <a:spcPts val="800"/>
              </a:spcAft>
            </a:pPr>
            <a:r>
              <a:rPr lang="en-US" sz="1800" dirty="0"/>
              <a:t>For this Collection 1 – Fall 2021 Semester, NONE of the Semester 2 fields can be completed</a:t>
            </a:r>
          </a:p>
          <a:p>
            <a:pPr>
              <a:spcBef>
                <a:spcPts val="0"/>
              </a:spcBef>
              <a:spcAft>
                <a:spcPts val="800"/>
              </a:spcAft>
            </a:pPr>
            <a:r>
              <a:rPr lang="en-US" sz="1800" dirty="0"/>
              <a:t>If the reported Non School Program Code is ‘05’, the Learning Modality                              MUST be ‘1 – Remote’</a:t>
            </a:r>
          </a:p>
        </p:txBody>
      </p:sp>
      <p:pic>
        <p:nvPicPr>
          <p:cNvPr id="6" name="Picture 5" descr="A person writing on a chalkboard&#10;&#10;Description automatically generated">
            <a:extLst>
              <a:ext uri="{FF2B5EF4-FFF2-40B4-BE49-F238E27FC236}">
                <a16:creationId xmlns:a16="http://schemas.microsoft.com/office/drawing/2014/main" id="{4847FB8A-CDAA-4CAE-9571-8587C995761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979" r="4" b="20625"/>
          <a:stretch/>
        </p:blipFill>
        <p:spPr>
          <a:xfrm>
            <a:off x="-6876" y="4480555"/>
            <a:ext cx="5937159" cy="2375857"/>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6724646" y="6356350"/>
            <a:ext cx="2057400" cy="365125"/>
          </a:xfrm>
        </p:spPr>
        <p:txBody>
          <a:bodyPr>
            <a:normAutofit/>
          </a:bodyPr>
          <a:lstStyle/>
          <a:p>
            <a:pPr algn="r">
              <a:spcAft>
                <a:spcPts val="600"/>
              </a:spcAft>
            </a:pPr>
            <a:fld id="{C479D5F6-EDCB-402A-AC08-4943A1820E8F}" type="slidenum">
              <a:rPr lang="en-US" sz="1000">
                <a:solidFill>
                  <a:prstClr val="white"/>
                </a:solidFill>
              </a:rPr>
              <a:pPr algn="r">
                <a:spcAft>
                  <a:spcPts val="600"/>
                </a:spcAft>
              </a:pPr>
              <a:t>20</a:t>
            </a:fld>
            <a:endParaRPr lang="en-US" sz="1000" dirty="0">
              <a:solidFill>
                <a:prstClr val="white"/>
              </a:solidFill>
            </a:endParaRPr>
          </a:p>
        </p:txBody>
      </p:sp>
      <p:sp>
        <p:nvSpPr>
          <p:cNvPr id="9" name="TextBox 8">
            <a:extLst>
              <a:ext uri="{FF2B5EF4-FFF2-40B4-BE49-F238E27FC236}">
                <a16:creationId xmlns:a16="http://schemas.microsoft.com/office/drawing/2014/main" id="{FE811E94-46CA-49A4-AF64-544EE7529171}"/>
              </a:ext>
            </a:extLst>
          </p:cNvPr>
          <p:cNvSpPr txBox="1"/>
          <p:nvPr/>
        </p:nvSpPr>
        <p:spPr>
          <a:xfrm>
            <a:off x="3743467" y="6656959"/>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fabiusmaximus.com/2018/02/14/women-hitting-men-grr-power/">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22" name="Content Placeholder 2">
            <a:extLst>
              <a:ext uri="{FF2B5EF4-FFF2-40B4-BE49-F238E27FC236}">
                <a16:creationId xmlns:a16="http://schemas.microsoft.com/office/drawing/2014/main" id="{F5F7BCE5-FF3A-45D2-8B98-42958C9F3F60}"/>
              </a:ext>
            </a:extLst>
          </p:cNvPr>
          <p:cNvSpPr txBox="1">
            <a:spLocks/>
          </p:cNvSpPr>
          <p:nvPr/>
        </p:nvSpPr>
        <p:spPr>
          <a:xfrm>
            <a:off x="6059142" y="4563122"/>
            <a:ext cx="2868968" cy="1466295"/>
          </a:xfrm>
          <a:prstGeom prst="rect">
            <a:avLst/>
          </a:prstGeom>
        </p:spPr>
        <p:txBody>
          <a:bodyPr vert="horz" lIns="0" tIns="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sz="1800" dirty="0"/>
              <a:t>Please visit the P-EBT Data Collection Website for a full list of the Business Rules. </a:t>
            </a:r>
          </a:p>
        </p:txBody>
      </p:sp>
    </p:spTree>
    <p:custDataLst>
      <p:tags r:id="rId1"/>
    </p:custDataLst>
    <p:extLst>
      <p:ext uri="{BB962C8B-B14F-4D97-AF65-F5344CB8AC3E}">
        <p14:creationId xmlns:p14="http://schemas.microsoft.com/office/powerpoint/2010/main" val="416510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51CC-AB04-4E0E-BB59-89BF780ECBD3}"/>
              </a:ext>
            </a:extLst>
          </p:cNvPr>
          <p:cNvSpPr>
            <a:spLocks noGrp="1"/>
          </p:cNvSpPr>
          <p:nvPr>
            <p:ph type="title"/>
          </p:nvPr>
        </p:nvSpPr>
        <p:spPr/>
        <p:txBody>
          <a:bodyPr>
            <a:normAutofit/>
          </a:bodyPr>
          <a:lstStyle/>
          <a:p>
            <a:r>
              <a:rPr lang="en-US" sz="3200" dirty="0"/>
              <a:t>Interactive Activity</a:t>
            </a:r>
          </a:p>
        </p:txBody>
      </p:sp>
      <p:sp>
        <p:nvSpPr>
          <p:cNvPr id="4" name="Slide Number Placeholder 3">
            <a:extLst>
              <a:ext uri="{FF2B5EF4-FFF2-40B4-BE49-F238E27FC236}">
                <a16:creationId xmlns:a16="http://schemas.microsoft.com/office/drawing/2014/main" id="{81FD72C3-BF82-4B32-BCED-3A8176293CC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6" name="Picture 5">
            <a:extLst>
              <a:ext uri="{FF2B5EF4-FFF2-40B4-BE49-F238E27FC236}">
                <a16:creationId xmlns:a16="http://schemas.microsoft.com/office/drawing/2014/main" id="{7670F8B5-1D84-4A12-BB19-6298E5738B45}"/>
              </a:ext>
            </a:extLst>
          </p:cNvPr>
          <p:cNvPicPr>
            <a:picLocks noChangeAspect="1"/>
          </p:cNvPicPr>
          <p:nvPr/>
        </p:nvPicPr>
        <p:blipFill rotWithShape="1">
          <a:blip r:embed="rId3"/>
          <a:srcRect b="6146"/>
          <a:stretch/>
        </p:blipFill>
        <p:spPr>
          <a:xfrm>
            <a:off x="1303320" y="1396699"/>
            <a:ext cx="7554097" cy="3999085"/>
          </a:xfrm>
          <a:prstGeom prst="rect">
            <a:avLst/>
          </a:prstGeom>
        </p:spPr>
      </p:pic>
      <p:sp>
        <p:nvSpPr>
          <p:cNvPr id="7" name="TextBox 6">
            <a:extLst>
              <a:ext uri="{FF2B5EF4-FFF2-40B4-BE49-F238E27FC236}">
                <a16:creationId xmlns:a16="http://schemas.microsoft.com/office/drawing/2014/main" id="{4D21EE23-1BAD-4F49-AD5D-0995FEF3E3C4}"/>
              </a:ext>
            </a:extLst>
          </p:cNvPr>
          <p:cNvSpPr txBox="1"/>
          <p:nvPr/>
        </p:nvSpPr>
        <p:spPr>
          <a:xfrm>
            <a:off x="346225" y="5581343"/>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https://jamboard.google.com/d/1K1fxTa12QLZDrxKKkl6ms7iJL7TzA5h2cu2kNeaobvQ/viewer?f=0</a:t>
            </a:r>
            <a:r>
              <a:rPr lang="en-US" sz="1400" dirty="0"/>
              <a:t> </a:t>
            </a:r>
          </a:p>
        </p:txBody>
      </p:sp>
      <p:pic>
        <p:nvPicPr>
          <p:cNvPr id="5" name="Picture 4">
            <a:extLst>
              <a:ext uri="{FF2B5EF4-FFF2-40B4-BE49-F238E27FC236}">
                <a16:creationId xmlns:a16="http://schemas.microsoft.com/office/drawing/2014/main" id="{25A7C2B5-ACFC-42C4-BA89-6A52694C9267}"/>
              </a:ext>
            </a:extLst>
          </p:cNvPr>
          <p:cNvPicPr>
            <a:picLocks noChangeAspect="1"/>
          </p:cNvPicPr>
          <p:nvPr/>
        </p:nvPicPr>
        <p:blipFill>
          <a:blip r:embed="rId5"/>
          <a:stretch>
            <a:fillRect/>
          </a:stretch>
        </p:blipFill>
        <p:spPr>
          <a:xfrm>
            <a:off x="346225" y="1372660"/>
            <a:ext cx="608405" cy="4177717"/>
          </a:xfrm>
          <a:prstGeom prst="rect">
            <a:avLst/>
          </a:prstGeom>
        </p:spPr>
      </p:pic>
      <p:sp>
        <p:nvSpPr>
          <p:cNvPr id="8" name="Oval 7">
            <a:extLst>
              <a:ext uri="{FF2B5EF4-FFF2-40B4-BE49-F238E27FC236}">
                <a16:creationId xmlns:a16="http://schemas.microsoft.com/office/drawing/2014/main" id="{AFD3E5FB-5D7B-4BCA-A815-6C97287A211F}"/>
              </a:ext>
            </a:extLst>
          </p:cNvPr>
          <p:cNvSpPr/>
          <p:nvPr/>
        </p:nvSpPr>
        <p:spPr>
          <a:xfrm>
            <a:off x="336636" y="2979152"/>
            <a:ext cx="528226" cy="552614"/>
          </a:xfrm>
          <a:prstGeom prst="ellipse">
            <a:avLst/>
          </a:prstGeom>
          <a:noFill/>
          <a:ln w="73025">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97B99B-46A3-4EFD-9BB9-B86DDF69C78B}"/>
              </a:ext>
            </a:extLst>
          </p:cNvPr>
          <p:cNvPicPr>
            <a:picLocks noChangeAspect="1"/>
          </p:cNvPicPr>
          <p:nvPr/>
        </p:nvPicPr>
        <p:blipFill>
          <a:blip r:embed="rId6"/>
          <a:stretch>
            <a:fillRect/>
          </a:stretch>
        </p:blipFill>
        <p:spPr>
          <a:xfrm>
            <a:off x="2941468" y="5999101"/>
            <a:ext cx="3009900" cy="809625"/>
          </a:xfrm>
          <a:prstGeom prst="rect">
            <a:avLst/>
          </a:prstGeom>
          <a:ln>
            <a:solidFill>
              <a:schemeClr val="tx1"/>
            </a:solidFill>
          </a:ln>
        </p:spPr>
      </p:pic>
      <p:sp>
        <p:nvSpPr>
          <p:cNvPr id="13" name="Arrow: Right 12">
            <a:extLst>
              <a:ext uri="{FF2B5EF4-FFF2-40B4-BE49-F238E27FC236}">
                <a16:creationId xmlns:a16="http://schemas.microsoft.com/office/drawing/2014/main" id="{D6826D3E-D68C-460F-9AF6-1A265FA7655F}"/>
              </a:ext>
            </a:extLst>
          </p:cNvPr>
          <p:cNvSpPr/>
          <p:nvPr/>
        </p:nvSpPr>
        <p:spPr>
          <a:xfrm rot="20534659">
            <a:off x="1637064" y="6383262"/>
            <a:ext cx="1168873" cy="303743"/>
          </a:xfrm>
          <a:prstGeom prst="rightArrow">
            <a:avLst/>
          </a:prstGeom>
          <a:solidFill>
            <a:srgbClr val="EF7521"/>
          </a:solidFill>
          <a:ln>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21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Student Demographic and Parent/Address Data</a:t>
            </a:r>
            <a:br>
              <a:rPr lang="en-US" sz="3200" dirty="0"/>
            </a:br>
            <a:endParaRPr sz="3200" dirty="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22</a:t>
            </a:fld>
            <a:endParaRPr sz="1400">
              <a:solidFill>
                <a:srgbClr val="888888"/>
              </a:solidFill>
            </a:endParaRPr>
          </a:p>
        </p:txBody>
      </p:sp>
      <p:pic>
        <p:nvPicPr>
          <p:cNvPr id="4" name="Picture 3">
            <a:extLst>
              <a:ext uri="{FF2B5EF4-FFF2-40B4-BE49-F238E27FC236}">
                <a16:creationId xmlns:a16="http://schemas.microsoft.com/office/drawing/2014/main" id="{625AFA0E-48BA-4C4A-B2BA-8389504CA250}"/>
              </a:ext>
            </a:extLst>
          </p:cNvPr>
          <p:cNvPicPr>
            <a:picLocks noChangeAspect="1"/>
          </p:cNvPicPr>
          <p:nvPr/>
        </p:nvPicPr>
        <p:blipFill rotWithShape="1">
          <a:blip r:embed="rId4"/>
          <a:srcRect b="5072"/>
          <a:stretch/>
        </p:blipFill>
        <p:spPr>
          <a:xfrm>
            <a:off x="624177" y="812146"/>
            <a:ext cx="7895645" cy="5326261"/>
          </a:xfrm>
          <a:prstGeom prst="rect">
            <a:avLst/>
          </a:prstGeom>
        </p:spPr>
      </p:pic>
    </p:spTree>
    <p:custDataLst>
      <p:tags r:id="rId1"/>
    </p:custDataLst>
    <p:extLst>
      <p:ext uri="{BB962C8B-B14F-4D97-AF65-F5344CB8AC3E}">
        <p14:creationId xmlns:p14="http://schemas.microsoft.com/office/powerpoint/2010/main" val="168848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4963978"/>
          </a:xfrm>
        </p:spPr>
        <p:txBody>
          <a:bodyPr>
            <a:normAutofit/>
          </a:bodyPr>
          <a:lstStyle/>
          <a:p>
            <a:pPr marL="0" marR="0" indent="0">
              <a:lnSpc>
                <a:spcPct val="107000"/>
              </a:lnSpc>
              <a:spcBef>
                <a:spcPts val="0"/>
              </a:spcBef>
              <a:spcAft>
                <a:spcPts val="800"/>
              </a:spcAft>
              <a:buNone/>
            </a:pPr>
            <a:r>
              <a:rPr lang="en-US" dirty="0"/>
              <a:t>MOST of the data elements for this section of the P-EBT Data Collection remain the same with a few notable changes:</a:t>
            </a:r>
          </a:p>
          <a:p>
            <a:pPr lvl="1">
              <a:lnSpc>
                <a:spcPct val="107000"/>
              </a:lnSpc>
              <a:spcBef>
                <a:spcPts val="0"/>
              </a:spcBef>
              <a:spcAft>
                <a:spcPts val="800"/>
              </a:spcAft>
            </a:pPr>
            <a:r>
              <a:rPr lang="en-US" sz="2400" dirty="0"/>
              <a:t>County Code was removed. </a:t>
            </a:r>
          </a:p>
          <a:p>
            <a:pPr lvl="1">
              <a:lnSpc>
                <a:spcPct val="107000"/>
              </a:lnSpc>
              <a:spcBef>
                <a:spcPts val="0"/>
              </a:spcBef>
              <a:spcAft>
                <a:spcPts val="800"/>
              </a:spcAft>
            </a:pPr>
            <a:r>
              <a:rPr lang="en-US" sz="2400" dirty="0"/>
              <a:t>Free/Reduced Lunch Price Eligible code set has been updated.</a:t>
            </a:r>
          </a:p>
          <a:p>
            <a:pPr lvl="1">
              <a:lnSpc>
                <a:spcPct val="107000"/>
              </a:lnSpc>
              <a:spcBef>
                <a:spcPts val="0"/>
              </a:spcBef>
              <a:spcAft>
                <a:spcPts val="800"/>
              </a:spcAft>
            </a:pPr>
            <a:r>
              <a:rPr lang="en-US" sz="2400" dirty="0"/>
              <a:t>FRPL Eligibility Date was added as an OPTIONAL element. </a:t>
            </a:r>
          </a:p>
          <a:p>
            <a:pPr lvl="1">
              <a:lnSpc>
                <a:spcPct val="107000"/>
              </a:lnSpc>
              <a:spcBef>
                <a:spcPts val="0"/>
              </a:spcBef>
              <a:spcAft>
                <a:spcPts val="800"/>
              </a:spcAft>
            </a:pPr>
            <a:r>
              <a:rPr lang="en-US" sz="2400" dirty="0"/>
              <a:t>Non-School Program was added.</a:t>
            </a:r>
          </a:p>
          <a:p>
            <a:pPr lvl="1">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Student Demographic and Parent/Address Data</a:t>
            </a:r>
            <a:br>
              <a:rPr lang="en-US" sz="3200" dirty="0"/>
            </a:br>
            <a:endParaRPr sz="3200" dirty="0"/>
          </a:p>
        </p:txBody>
      </p:sp>
      <p:pic>
        <p:nvPicPr>
          <p:cNvPr id="5" name="Picture 4" descr="A yellow sign with black text&#10;&#10;Description automatically generated with low confidence">
            <a:extLst>
              <a:ext uri="{FF2B5EF4-FFF2-40B4-BE49-F238E27FC236}">
                <a16:creationId xmlns:a16="http://schemas.microsoft.com/office/drawing/2014/main" id="{63DA56EC-535B-4269-8A87-B91D6C54D8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22848" y="4307430"/>
            <a:ext cx="3121152" cy="2340864"/>
          </a:xfrm>
          <a:prstGeom prst="rect">
            <a:avLst/>
          </a:prstGeom>
        </p:spPr>
      </p:pic>
      <p:sp>
        <p:nvSpPr>
          <p:cNvPr id="6" name="TextBox 5">
            <a:extLst>
              <a:ext uri="{FF2B5EF4-FFF2-40B4-BE49-F238E27FC236}">
                <a16:creationId xmlns:a16="http://schemas.microsoft.com/office/drawing/2014/main" id="{D75CEB32-DED0-43AE-8DFA-E66CA6EA8D01}"/>
              </a:ext>
            </a:extLst>
          </p:cNvPr>
          <p:cNvSpPr txBox="1"/>
          <p:nvPr/>
        </p:nvSpPr>
        <p:spPr>
          <a:xfrm>
            <a:off x="6022848" y="6648294"/>
            <a:ext cx="3121152" cy="230832"/>
          </a:xfrm>
          <a:prstGeom prst="rect">
            <a:avLst/>
          </a:prstGeom>
          <a:noFill/>
        </p:spPr>
        <p:txBody>
          <a:bodyPr wrap="square" rtlCol="0">
            <a:spAutoFit/>
          </a:bodyPr>
          <a:lstStyle/>
          <a:p>
            <a:r>
              <a:rPr lang="en-US" sz="900">
                <a:hlinkClick r:id="rId5" tooltip="http://survivingthesystem.blogspot.com/2011/08/time-to-make-some-changes.html"/>
              </a:rPr>
              <a:t>This Photo</a:t>
            </a:r>
            <a:r>
              <a:rPr lang="en-US" sz="900"/>
              <a:t> by Unknown Author is licensed under </a:t>
            </a:r>
            <a:r>
              <a:rPr lang="en-US" sz="900">
                <a:hlinkClick r:id="rId6" tooltip="https://creativecommons.org/licenses/by-nc-nd/3.0/"/>
              </a:rPr>
              <a:t>CC BY-NC-ND</a:t>
            </a:r>
            <a:endParaRPr lang="en-US" sz="900"/>
          </a:p>
        </p:txBody>
      </p:sp>
    </p:spTree>
    <p:custDataLst>
      <p:tags r:id="rId1"/>
    </p:custDataLst>
    <p:extLst>
      <p:ext uri="{BB962C8B-B14F-4D97-AF65-F5344CB8AC3E}">
        <p14:creationId xmlns:p14="http://schemas.microsoft.com/office/powerpoint/2010/main" val="369416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EXAMPLE</a:t>
            </a:r>
            <a:r>
              <a:rPr lang="en-US" sz="3200" dirty="0"/>
              <a:t>: Student Demographic &amp; Parent/Address</a:t>
            </a:r>
            <a:br>
              <a:rPr lang="en-US" sz="3200" dirty="0"/>
            </a:br>
            <a:endParaRPr sz="3200" dirty="0"/>
          </a:p>
        </p:txBody>
      </p:sp>
      <p:pic>
        <p:nvPicPr>
          <p:cNvPr id="14" name="Picture 13">
            <a:extLst>
              <a:ext uri="{FF2B5EF4-FFF2-40B4-BE49-F238E27FC236}">
                <a16:creationId xmlns:a16="http://schemas.microsoft.com/office/drawing/2014/main" id="{52D6C752-4007-4789-9847-ED087A1FCD09}"/>
              </a:ext>
            </a:extLst>
          </p:cNvPr>
          <p:cNvPicPr>
            <a:picLocks noChangeAspect="1"/>
          </p:cNvPicPr>
          <p:nvPr/>
        </p:nvPicPr>
        <p:blipFill>
          <a:blip r:embed="rId4"/>
          <a:stretch>
            <a:fillRect/>
          </a:stretch>
        </p:blipFill>
        <p:spPr>
          <a:xfrm>
            <a:off x="680394" y="2314919"/>
            <a:ext cx="6877050" cy="2657475"/>
          </a:xfrm>
          <a:prstGeom prst="rect">
            <a:avLst/>
          </a:prstGeom>
        </p:spPr>
      </p:pic>
      <p:sp>
        <p:nvSpPr>
          <p:cNvPr id="16" name="TextBox 15">
            <a:extLst>
              <a:ext uri="{FF2B5EF4-FFF2-40B4-BE49-F238E27FC236}">
                <a16:creationId xmlns:a16="http://schemas.microsoft.com/office/drawing/2014/main" id="{3AD28F05-2FCF-48A2-BA18-F87536BBD36E}"/>
              </a:ext>
            </a:extLst>
          </p:cNvPr>
          <p:cNvSpPr txBox="1"/>
          <p:nvPr/>
        </p:nvSpPr>
        <p:spPr>
          <a:xfrm>
            <a:off x="547816" y="1439681"/>
            <a:ext cx="7961870" cy="746871"/>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Jen Doe</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was enrolled at district/school on August 10, 2021</a:t>
            </a:r>
          </a:p>
        </p:txBody>
      </p:sp>
      <p:sp>
        <p:nvSpPr>
          <p:cNvPr id="17" name="TextBox 16">
            <a:extLst>
              <a:ext uri="{FF2B5EF4-FFF2-40B4-BE49-F238E27FC236}">
                <a16:creationId xmlns:a16="http://schemas.microsoft.com/office/drawing/2014/main" id="{E125CAEC-2E0D-4AD2-A96C-4670FF3F5AE2}"/>
              </a:ext>
            </a:extLst>
          </p:cNvPr>
          <p:cNvSpPr txBox="1"/>
          <p:nvPr/>
        </p:nvSpPr>
        <p:spPr>
          <a:xfrm>
            <a:off x="547816" y="5100761"/>
            <a:ext cx="7961870" cy="112441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Error: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ENTRY_DATE was erroneously entered as 8/10/20</a:t>
            </a:r>
            <a:r>
              <a:rPr lang="en-US" b="1" dirty="0"/>
              <a:t>01</a:t>
            </a:r>
            <a:r>
              <a:rPr lang="en-US" dirty="0"/>
              <a:t> instead of August 10, 20</a:t>
            </a:r>
            <a:r>
              <a:rPr lang="en-US" b="1" dirty="0"/>
              <a:t>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ENTRY_DATE cannot be prior to the BIRTH_DATE_STUDENT</a:t>
            </a:r>
          </a:p>
        </p:txBody>
      </p:sp>
      <p:sp>
        <p:nvSpPr>
          <p:cNvPr id="18" name="Oval 17">
            <a:extLst>
              <a:ext uri="{FF2B5EF4-FFF2-40B4-BE49-F238E27FC236}">
                <a16:creationId xmlns:a16="http://schemas.microsoft.com/office/drawing/2014/main" id="{009B583A-6328-472B-A0FF-53BD7BB95D7F}"/>
              </a:ext>
            </a:extLst>
          </p:cNvPr>
          <p:cNvSpPr/>
          <p:nvPr/>
        </p:nvSpPr>
        <p:spPr>
          <a:xfrm>
            <a:off x="3781167" y="4507618"/>
            <a:ext cx="914400" cy="53068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780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1</a:t>
            </a:r>
            <a:r>
              <a:rPr lang="en-US" sz="3200" dirty="0"/>
              <a:t>: Student Demographic &amp; Parent/Address</a:t>
            </a:r>
            <a:br>
              <a:rPr lang="en-US" sz="3200" dirty="0"/>
            </a:br>
            <a:endParaRPr sz="3200" dirty="0"/>
          </a:p>
        </p:txBody>
      </p:sp>
      <p:pic>
        <p:nvPicPr>
          <p:cNvPr id="10" name="Picture 9">
            <a:extLst>
              <a:ext uri="{FF2B5EF4-FFF2-40B4-BE49-F238E27FC236}">
                <a16:creationId xmlns:a16="http://schemas.microsoft.com/office/drawing/2014/main" id="{5C77CA93-E00F-457F-936E-F36A52936993}"/>
              </a:ext>
            </a:extLst>
          </p:cNvPr>
          <p:cNvPicPr>
            <a:picLocks noChangeAspect="1"/>
          </p:cNvPicPr>
          <p:nvPr/>
        </p:nvPicPr>
        <p:blipFill>
          <a:blip r:embed="rId4"/>
          <a:stretch>
            <a:fillRect/>
          </a:stretch>
        </p:blipFill>
        <p:spPr>
          <a:xfrm>
            <a:off x="1061651" y="2779894"/>
            <a:ext cx="6934200" cy="2638425"/>
          </a:xfrm>
          <a:prstGeom prst="rect">
            <a:avLst/>
          </a:prstGeom>
        </p:spPr>
      </p:pic>
      <p:sp>
        <p:nvSpPr>
          <p:cNvPr id="5" name="TextBox 4">
            <a:extLst>
              <a:ext uri="{FF2B5EF4-FFF2-40B4-BE49-F238E27FC236}">
                <a16:creationId xmlns:a16="http://schemas.microsoft.com/office/drawing/2014/main" id="{71F87C01-1910-4A09-8EEC-6C1BAED911E8}"/>
              </a:ext>
            </a:extLst>
          </p:cNvPr>
          <p:cNvSpPr txBox="1"/>
          <p:nvPr/>
        </p:nvSpPr>
        <p:spPr>
          <a:xfrm>
            <a:off x="547816" y="1439681"/>
            <a:ext cx="7961870" cy="112441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Janice Doe</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was enrolled at district/school on October 26, 2021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withdrew from the district/school on December 24, 2021</a:t>
            </a:r>
          </a:p>
        </p:txBody>
      </p:sp>
      <p:sp>
        <p:nvSpPr>
          <p:cNvPr id="6" name="TextBox 5">
            <a:extLst>
              <a:ext uri="{FF2B5EF4-FFF2-40B4-BE49-F238E27FC236}">
                <a16:creationId xmlns:a16="http://schemas.microsoft.com/office/drawing/2014/main" id="{181E6865-AABC-4853-8164-F22B98DE9A25}"/>
              </a:ext>
            </a:extLst>
          </p:cNvPr>
          <p:cNvSpPr txBox="1"/>
          <p:nvPr/>
        </p:nvSpPr>
        <p:spPr>
          <a:xfrm>
            <a:off x="346225" y="5757512"/>
            <a:ext cx="8200386" cy="307777"/>
          </a:xfrm>
          <a:prstGeom prst="rect">
            <a:avLst/>
          </a:prstGeom>
          <a:noFill/>
        </p:spPr>
        <p:txBody>
          <a:bodyPr wrap="none" rtlCol="0">
            <a:spAutoFit/>
          </a:bodyPr>
          <a:lstStyle/>
          <a:p>
            <a:r>
              <a:rPr lang="en-US" sz="1400" dirty="0"/>
              <a:t>JAMBOARD: </a:t>
            </a:r>
            <a:r>
              <a:rPr lang="en-US" sz="1400" dirty="0">
                <a:hlinkClick r:id="rId5"/>
              </a:rPr>
              <a:t>https://jamboard.google.com/d/1K1fxTa12QLZDrxKKkl6ms7iJL7TzA5h2cu2kNeaobvQ/viewer?f=1</a:t>
            </a:r>
            <a:r>
              <a:rPr lang="en-US" sz="1400" dirty="0"/>
              <a:t> </a:t>
            </a:r>
          </a:p>
        </p:txBody>
      </p:sp>
    </p:spTree>
    <p:custDataLst>
      <p:tags r:id="rId1"/>
    </p:custDataLst>
    <p:extLst>
      <p:ext uri="{BB962C8B-B14F-4D97-AF65-F5344CB8AC3E}">
        <p14:creationId xmlns:p14="http://schemas.microsoft.com/office/powerpoint/2010/main" val="8542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Type of Learning Modality</a:t>
            </a:r>
            <a:endParaRPr sz="3200" dirty="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26</a:t>
            </a:fld>
            <a:endParaRPr sz="1400">
              <a:solidFill>
                <a:srgbClr val="888888"/>
              </a:solidFill>
            </a:endParaRPr>
          </a:p>
        </p:txBody>
      </p:sp>
      <p:grpSp>
        <p:nvGrpSpPr>
          <p:cNvPr id="5" name="Group 4">
            <a:extLst>
              <a:ext uri="{FF2B5EF4-FFF2-40B4-BE49-F238E27FC236}">
                <a16:creationId xmlns:a16="http://schemas.microsoft.com/office/drawing/2014/main" id="{57F5ABC0-C23B-4F70-8C9D-1AA6C25E4EC2}"/>
              </a:ext>
            </a:extLst>
          </p:cNvPr>
          <p:cNvGrpSpPr/>
          <p:nvPr/>
        </p:nvGrpSpPr>
        <p:grpSpPr>
          <a:xfrm>
            <a:off x="325354" y="1719735"/>
            <a:ext cx="8500593" cy="3703054"/>
            <a:chOff x="0" y="2626182"/>
            <a:chExt cx="7744570" cy="3293962"/>
          </a:xfrm>
        </p:grpSpPr>
        <p:pic>
          <p:nvPicPr>
            <p:cNvPr id="3" name="Picture 2">
              <a:extLst>
                <a:ext uri="{FF2B5EF4-FFF2-40B4-BE49-F238E27FC236}">
                  <a16:creationId xmlns:a16="http://schemas.microsoft.com/office/drawing/2014/main" id="{4742BC40-4C15-40F8-B7AD-DE09CF679E32}"/>
                </a:ext>
              </a:extLst>
            </p:cNvPr>
            <p:cNvPicPr>
              <a:picLocks noChangeAspect="1"/>
            </p:cNvPicPr>
            <p:nvPr/>
          </p:nvPicPr>
          <p:blipFill rotWithShape="1">
            <a:blip r:embed="rId4"/>
            <a:srcRect b="95443"/>
            <a:stretch/>
          </p:blipFill>
          <p:spPr>
            <a:xfrm>
              <a:off x="0" y="2626182"/>
              <a:ext cx="7744570" cy="236288"/>
            </a:xfrm>
            <a:prstGeom prst="rect">
              <a:avLst/>
            </a:prstGeom>
          </p:spPr>
        </p:pic>
        <p:pic>
          <p:nvPicPr>
            <p:cNvPr id="7" name="Picture 6">
              <a:extLst>
                <a:ext uri="{FF2B5EF4-FFF2-40B4-BE49-F238E27FC236}">
                  <a16:creationId xmlns:a16="http://schemas.microsoft.com/office/drawing/2014/main" id="{9D39C031-4FFD-4C27-87A1-03AE9B200AAA}"/>
                </a:ext>
              </a:extLst>
            </p:cNvPr>
            <p:cNvPicPr>
              <a:picLocks noChangeAspect="1"/>
            </p:cNvPicPr>
            <p:nvPr/>
          </p:nvPicPr>
          <p:blipFill rotWithShape="1">
            <a:blip r:embed="rId4"/>
            <a:srcRect t="41336"/>
            <a:stretch/>
          </p:blipFill>
          <p:spPr>
            <a:xfrm>
              <a:off x="0" y="2878371"/>
              <a:ext cx="7744570" cy="3041773"/>
            </a:xfrm>
            <a:prstGeom prst="rect">
              <a:avLst/>
            </a:prstGeom>
          </p:spPr>
        </p:pic>
      </p:grpSp>
    </p:spTree>
    <p:custDataLst>
      <p:tags r:id="rId1"/>
    </p:custDataLst>
    <p:extLst>
      <p:ext uri="{BB962C8B-B14F-4D97-AF65-F5344CB8AC3E}">
        <p14:creationId xmlns:p14="http://schemas.microsoft.com/office/powerpoint/2010/main" val="367147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462044"/>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486952" y="4615840"/>
            <a:ext cx="2913856" cy="1526741"/>
          </a:xfrm>
          <a:prstGeom prst="rect">
            <a:avLst/>
          </a:prstGeom>
        </p:spPr>
        <p:txBody>
          <a:bodyPr spcFirstLastPara="1" lIns="0" tIns="0" rIns="0" bIns="0" anchorCtr="0">
            <a:noAutofit/>
          </a:bodyPr>
          <a:lstStyle/>
          <a:p>
            <a:pPr>
              <a:spcBef>
                <a:spcPts val="0"/>
              </a:spcBef>
              <a:buClr>
                <a:schemeClr val="dk1"/>
              </a:buClr>
              <a:buSzPts val="3200"/>
            </a:pPr>
            <a:r>
              <a:rPr lang="en-US" sz="2200" dirty="0">
                <a:solidFill>
                  <a:schemeClr val="bg1"/>
                </a:solidFill>
              </a:rPr>
              <a:t>Four different Learning Modalities to choose from for each student:</a:t>
            </a:r>
            <a:br>
              <a:rPr lang="en-US" sz="2200" dirty="0">
                <a:solidFill>
                  <a:schemeClr val="bg1"/>
                </a:solidFill>
              </a:rPr>
            </a:br>
            <a:br>
              <a:rPr lang="en-US" sz="2200" dirty="0"/>
            </a:br>
            <a:endParaRPr lang="en-US" sz="2200" dirty="0"/>
          </a:p>
        </p:txBody>
      </p:sp>
      <p:pic>
        <p:nvPicPr>
          <p:cNvPr id="8" name="Picture 7" descr="A person standing in front of a classroom with people sitting at desks&#10;&#10;Description automatically generated with low confidence">
            <a:extLst>
              <a:ext uri="{FF2B5EF4-FFF2-40B4-BE49-F238E27FC236}">
                <a16:creationId xmlns:a16="http://schemas.microsoft.com/office/drawing/2014/main" id="{94916133-7C2C-45D4-9CAE-3BB62A08C17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509" r="24383" b="-2"/>
          <a:stretch/>
        </p:blipFill>
        <p:spPr>
          <a:xfrm>
            <a:off x="657838" y="1228917"/>
            <a:ext cx="3259923" cy="2931109"/>
          </a:xfrm>
          <a:prstGeom prst="rect">
            <a:avLst/>
          </a:prstGeom>
        </p:spPr>
      </p:pic>
      <p:pic>
        <p:nvPicPr>
          <p:cNvPr id="5" name="Picture 4" descr="A picture containing text, person, computer, indoor&#10;&#10;Description automatically generated">
            <a:extLst>
              <a:ext uri="{FF2B5EF4-FFF2-40B4-BE49-F238E27FC236}">
                <a16:creationId xmlns:a16="http://schemas.microsoft.com/office/drawing/2014/main" id="{6DC74734-E1ED-4F03-901F-458824FBA45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0506" r="15422" b="-2"/>
          <a:stretch/>
        </p:blipFill>
        <p:spPr>
          <a:xfrm>
            <a:off x="5095610" y="1240895"/>
            <a:ext cx="3259923" cy="2937728"/>
          </a:xfrm>
          <a:prstGeom prst="rect">
            <a:avLst/>
          </a:prstGeom>
        </p:spPr>
      </p:pic>
      <p:cxnSp>
        <p:nvCxnSpPr>
          <p:cNvPr id="32" name="Straight Connector 31">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54904"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3709002" y="4615840"/>
            <a:ext cx="4957440" cy="1526741"/>
          </a:xfrm>
        </p:spPr>
        <p:txBody>
          <a:bodyPr anchor="ctr">
            <a:normAutofit/>
          </a:bodyPr>
          <a:lstStyle/>
          <a:p>
            <a:pPr lvl="1">
              <a:spcBef>
                <a:spcPts val="0"/>
              </a:spcBef>
              <a:spcAft>
                <a:spcPts val="800"/>
              </a:spcAft>
            </a:pPr>
            <a:r>
              <a:rPr lang="en-US" sz="1800" dirty="0">
                <a:solidFill>
                  <a:schemeClr val="bg1"/>
                </a:solidFill>
              </a:rPr>
              <a:t>100% Full Time Remote </a:t>
            </a:r>
          </a:p>
          <a:p>
            <a:pPr lvl="1">
              <a:spcBef>
                <a:spcPts val="0"/>
              </a:spcBef>
              <a:spcAft>
                <a:spcPts val="800"/>
              </a:spcAft>
            </a:pPr>
            <a:r>
              <a:rPr lang="en-US" sz="1800" dirty="0">
                <a:solidFill>
                  <a:schemeClr val="bg1"/>
                </a:solidFill>
              </a:rPr>
              <a:t>Hybrid Learning </a:t>
            </a:r>
          </a:p>
          <a:p>
            <a:pPr lvl="1">
              <a:spcBef>
                <a:spcPts val="0"/>
              </a:spcBef>
              <a:spcAft>
                <a:spcPts val="800"/>
              </a:spcAft>
            </a:pPr>
            <a:r>
              <a:rPr lang="en-US" sz="1800" dirty="0">
                <a:solidFill>
                  <a:schemeClr val="bg1"/>
                </a:solidFill>
              </a:rPr>
              <a:t>In-Person</a:t>
            </a:r>
          </a:p>
          <a:p>
            <a:pPr lvl="1">
              <a:spcBef>
                <a:spcPts val="0"/>
              </a:spcBef>
              <a:spcAft>
                <a:spcPts val="800"/>
              </a:spcAft>
            </a:pPr>
            <a:r>
              <a:rPr lang="en-US" sz="1800" dirty="0">
                <a:solidFill>
                  <a:schemeClr val="bg1"/>
                </a:solidFill>
              </a:rPr>
              <a:t>Enrolled in On-Line School</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a:pPr>
                <a:spcAft>
                  <a:spcPts val="600"/>
                </a:spcAft>
              </a:pPr>
              <a:t>27</a:t>
            </a:fld>
            <a:endParaRPr lang="en-US"/>
          </a:p>
        </p:txBody>
      </p:sp>
      <p:sp>
        <p:nvSpPr>
          <p:cNvPr id="6" name="TextBox 5">
            <a:extLst>
              <a:ext uri="{FF2B5EF4-FFF2-40B4-BE49-F238E27FC236}">
                <a16:creationId xmlns:a16="http://schemas.microsoft.com/office/drawing/2014/main" id="{6B98D758-AE3D-43D4-A48D-9BABB4BE9C46}"/>
              </a:ext>
            </a:extLst>
          </p:cNvPr>
          <p:cNvSpPr txBox="1"/>
          <p:nvPr/>
        </p:nvSpPr>
        <p:spPr>
          <a:xfrm>
            <a:off x="6181268" y="3978568"/>
            <a:ext cx="218681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s://edpolicyinca.org/newsroom/distance-learning-playbook-california-school-district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10" name="TextBox 9">
            <a:extLst>
              <a:ext uri="{FF2B5EF4-FFF2-40B4-BE49-F238E27FC236}">
                <a16:creationId xmlns:a16="http://schemas.microsoft.com/office/drawing/2014/main" id="{AF7DDCB7-456C-48F3-B416-DC63A190F763}"/>
              </a:ext>
            </a:extLst>
          </p:cNvPr>
          <p:cNvSpPr txBox="1"/>
          <p:nvPr/>
        </p:nvSpPr>
        <p:spPr>
          <a:xfrm>
            <a:off x="677675" y="3961934"/>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researchleap.com/cooperative-classroom-best-prepare-new-generations-21st-century-practic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20" name="Google Shape;246;p18">
            <a:extLst>
              <a:ext uri="{FF2B5EF4-FFF2-40B4-BE49-F238E27FC236}">
                <a16:creationId xmlns:a16="http://schemas.microsoft.com/office/drawing/2014/main" id="{079433B9-959B-4921-959D-CB2EF3DAB740}"/>
              </a:ext>
            </a:extLst>
          </p:cNvPr>
          <p:cNvSpPr txBox="1">
            <a:spLocks/>
          </p:cNvSpPr>
          <p:nvPr/>
        </p:nvSpPr>
        <p:spPr>
          <a:xfrm>
            <a:off x="245193" y="254514"/>
            <a:ext cx="8358118" cy="75641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Type of Learning Modality</a:t>
            </a:r>
          </a:p>
        </p:txBody>
      </p:sp>
    </p:spTree>
    <p:custDataLst>
      <p:tags r:id="rId1"/>
    </p:custDataLst>
    <p:extLst>
      <p:ext uri="{BB962C8B-B14F-4D97-AF65-F5344CB8AC3E}">
        <p14:creationId xmlns:p14="http://schemas.microsoft.com/office/powerpoint/2010/main" val="329577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458538" y="2558558"/>
            <a:ext cx="4187603" cy="3462228"/>
          </a:xfrm>
        </p:spPr>
        <p:txBody>
          <a:bodyPr>
            <a:normAutofit/>
          </a:bodyPr>
          <a:lstStyle/>
          <a:p>
            <a:pPr marL="0" marR="0" indent="0">
              <a:spcBef>
                <a:spcPts val="0"/>
              </a:spcBef>
              <a:spcAft>
                <a:spcPts val="800"/>
              </a:spcAft>
              <a:buNone/>
            </a:pPr>
            <a:r>
              <a:rPr lang="en-US" dirty="0"/>
              <a:t>Students in the first two learning modality options may be eligible for P-EBT benefits based on learning modality and all data fields should be completed.</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5206365" y="6356350"/>
            <a:ext cx="874395" cy="365125"/>
          </a:xfrm>
        </p:spPr>
        <p:txBody>
          <a:bodyPr>
            <a:normAutofit/>
          </a:bodyPr>
          <a:lstStyle/>
          <a:p>
            <a:pPr>
              <a:spcAft>
                <a:spcPts val="600"/>
              </a:spcAft>
            </a:pPr>
            <a:fld id="{C479D5F6-EDCB-402A-AC08-4943A1820E8F}" type="slidenum">
              <a:rPr lang="en-US" smtClean="0"/>
              <a:pPr>
                <a:spcAft>
                  <a:spcPts val="600"/>
                </a:spcAft>
              </a:pPr>
              <a:t>28</a:t>
            </a:fld>
            <a:endParaRPr lang="en-US"/>
          </a:p>
        </p:txBody>
      </p:sp>
      <p:pic>
        <p:nvPicPr>
          <p:cNvPr id="5" name="Picture 4" descr="A stack of paper money&#10;&#10;Description automatically generated with low confidence">
            <a:extLst>
              <a:ext uri="{FF2B5EF4-FFF2-40B4-BE49-F238E27FC236}">
                <a16:creationId xmlns:a16="http://schemas.microsoft.com/office/drawing/2014/main" id="{BF6D7272-624B-4182-833F-3F78489EB88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738" r="39481"/>
          <a:stretch/>
        </p:blipFill>
        <p:spPr>
          <a:xfrm>
            <a:off x="5279990" y="1248230"/>
            <a:ext cx="3822969" cy="553719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5CF31128-D8BE-400E-A33B-711C9E3286ED}"/>
              </a:ext>
            </a:extLst>
          </p:cNvPr>
          <p:cNvSpPr txBox="1"/>
          <p:nvPr/>
        </p:nvSpPr>
        <p:spPr>
          <a:xfrm>
            <a:off x="6894284" y="6580362"/>
            <a:ext cx="2212656"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5" tooltip="https://au.anygator.com/article/stimulus-check-qualifications-are-you-eligible-to-collect-another-round-of-money-from-the-irs-cnet__91582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10" name="Content Placeholder 2">
            <a:extLst>
              <a:ext uri="{FF2B5EF4-FFF2-40B4-BE49-F238E27FC236}">
                <a16:creationId xmlns:a16="http://schemas.microsoft.com/office/drawing/2014/main" id="{93451098-9205-403B-8A86-7A290F6DA1D6}"/>
              </a:ext>
            </a:extLst>
          </p:cNvPr>
          <p:cNvSpPr txBox="1">
            <a:spLocks/>
          </p:cNvSpPr>
          <p:nvPr/>
        </p:nvSpPr>
        <p:spPr>
          <a:xfrm>
            <a:off x="409517" y="1401142"/>
            <a:ext cx="4045628" cy="856026"/>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sz="2000" dirty="0"/>
              <a:t>1 – 100% Full Time Remote Learning</a:t>
            </a:r>
          </a:p>
          <a:p>
            <a:pPr marL="0" indent="0">
              <a:spcBef>
                <a:spcPts val="0"/>
              </a:spcBef>
              <a:spcAft>
                <a:spcPts val="800"/>
              </a:spcAft>
              <a:buNone/>
            </a:pPr>
            <a:r>
              <a:rPr lang="en-US" sz="2000" dirty="0"/>
              <a:t>2 – Hybrid Learning</a:t>
            </a:r>
          </a:p>
        </p:txBody>
      </p:sp>
      <p:sp>
        <p:nvSpPr>
          <p:cNvPr id="13" name="Google Shape;246;p18">
            <a:extLst>
              <a:ext uri="{FF2B5EF4-FFF2-40B4-BE49-F238E27FC236}">
                <a16:creationId xmlns:a16="http://schemas.microsoft.com/office/drawing/2014/main" id="{3B2A3C6A-2B18-4298-8F88-E7EEAA195E49}"/>
              </a:ext>
            </a:extLst>
          </p:cNvPr>
          <p:cNvSpPr txBox="1">
            <a:spLocks/>
          </p:cNvSpPr>
          <p:nvPr/>
        </p:nvSpPr>
        <p:spPr>
          <a:xfrm>
            <a:off x="245193" y="254514"/>
            <a:ext cx="8358118" cy="75641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Type of Learning Modality</a:t>
            </a:r>
          </a:p>
        </p:txBody>
      </p:sp>
    </p:spTree>
    <p:custDataLst>
      <p:tags r:id="rId1"/>
    </p:custDataLst>
    <p:extLst>
      <p:ext uri="{BB962C8B-B14F-4D97-AF65-F5344CB8AC3E}">
        <p14:creationId xmlns:p14="http://schemas.microsoft.com/office/powerpoint/2010/main" val="81277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06385" y="242637"/>
            <a:ext cx="5605629" cy="745904"/>
          </a:xfrm>
          <a:prstGeom prst="rect">
            <a:avLst/>
          </a:prstGeom>
        </p:spPr>
        <p:txBody>
          <a:bodyPr spcFirstLastPara="1" lIns="0" tIns="0" rIns="0" bIns="0" anchorCtr="0">
            <a:normAutofit/>
          </a:bodyPr>
          <a:lstStyle/>
          <a:p>
            <a:pPr marL="0" lvl="0" indent="0" rtl="0">
              <a:spcBef>
                <a:spcPts val="0"/>
              </a:spcBef>
              <a:spcAft>
                <a:spcPts val="0"/>
              </a:spcAft>
              <a:buClr>
                <a:schemeClr val="dk1"/>
              </a:buClr>
              <a:buSzPts val="3200"/>
              <a:buFont typeface="Arial"/>
              <a:buNone/>
            </a:pPr>
            <a:r>
              <a:rPr lang="en-US" sz="3200" dirty="0"/>
              <a:t>Type of Learning Modality</a:t>
            </a:r>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337751" y="2565707"/>
            <a:ext cx="5791816" cy="3850054"/>
          </a:xfrm>
        </p:spPr>
        <p:txBody>
          <a:bodyPr anchor="ctr">
            <a:noAutofit/>
          </a:bodyPr>
          <a:lstStyle/>
          <a:p>
            <a:pPr marL="0" marR="0" indent="0">
              <a:spcBef>
                <a:spcPts val="0"/>
              </a:spcBef>
              <a:spcAft>
                <a:spcPts val="800"/>
              </a:spcAft>
              <a:buNone/>
            </a:pPr>
            <a:r>
              <a:rPr lang="en-US" sz="1800" dirty="0"/>
              <a:t>Students in the last two learning modality options will NOT be considered eligible for P-EBT benefits based on learning modality…HOWEVER…</a:t>
            </a:r>
          </a:p>
          <a:p>
            <a:pPr marL="0" marR="0" indent="0">
              <a:spcBef>
                <a:spcPts val="0"/>
              </a:spcBef>
              <a:spcAft>
                <a:spcPts val="800"/>
              </a:spcAft>
              <a:buNone/>
            </a:pPr>
            <a:r>
              <a:rPr lang="en-US" sz="1800" dirty="0"/>
              <a:t>Students MAY be eligible for P-EBT benefits as the result of a COVID-19 related outbreak or a school-wide change in learning modality.</a:t>
            </a:r>
          </a:p>
          <a:p>
            <a:pPr marL="457200" lvl="1" indent="0">
              <a:spcBef>
                <a:spcPts val="0"/>
              </a:spcBef>
              <a:spcAft>
                <a:spcPts val="800"/>
              </a:spcAft>
              <a:buNone/>
            </a:pPr>
            <a:r>
              <a:rPr lang="en-US" sz="1800" dirty="0"/>
              <a:t>For example, </a:t>
            </a:r>
          </a:p>
          <a:p>
            <a:pPr lvl="1">
              <a:spcBef>
                <a:spcPts val="0"/>
              </a:spcBef>
              <a:spcAft>
                <a:spcPts val="800"/>
              </a:spcAft>
            </a:pPr>
            <a:r>
              <a:rPr lang="en-US" sz="1400" dirty="0"/>
              <a:t>A student may be in a grade level and have a confirmed absence during a COVID-19 outbreak at their school and therefore be eligible for P-EBT.</a:t>
            </a:r>
          </a:p>
          <a:p>
            <a:pPr lvl="1">
              <a:spcBef>
                <a:spcPts val="0"/>
              </a:spcBef>
              <a:spcAft>
                <a:spcPts val="800"/>
              </a:spcAft>
            </a:pPr>
            <a:r>
              <a:rPr lang="en-US" sz="1400" dirty="0"/>
              <a:t>A school may decide to switch temporarily to a hybrid learning schedule to accommodate social distancing due to a high numbers of COVID-19 cases in their area and students at that school may be eligible for P-EBT.</a:t>
            </a:r>
          </a:p>
          <a:p>
            <a:pPr lvl="1">
              <a:spcBef>
                <a:spcPts val="0"/>
              </a:spcBef>
              <a:spcAft>
                <a:spcPts val="800"/>
              </a:spcAft>
            </a:pPr>
            <a:endParaRPr lang="en-US" sz="18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30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295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Logo&#10;&#10;Description automatically generated">
            <a:extLst>
              <a:ext uri="{FF2B5EF4-FFF2-40B4-BE49-F238E27FC236}">
                <a16:creationId xmlns:a16="http://schemas.microsoft.com/office/drawing/2014/main" id="{FDB42A79-F057-4077-B27B-3F1FE51A4E6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5356" y="2961500"/>
            <a:ext cx="1462672" cy="950736"/>
          </a:xfrm>
          <a:prstGeom prst="rect">
            <a:avLst/>
          </a:pr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7576075" y="6415760"/>
            <a:ext cx="759278" cy="273844"/>
          </a:xfrm>
        </p:spPr>
        <p:txBody>
          <a:bodyPr>
            <a:normAutofit/>
          </a:bodyPr>
          <a:lstStyle/>
          <a:p>
            <a:pPr>
              <a:spcAft>
                <a:spcPts val="600"/>
              </a:spcAft>
            </a:pPr>
            <a:fld id="{C479D5F6-EDCB-402A-AC08-4943A1820E8F}" type="slidenum">
              <a:rPr lang="en-US" sz="920">
                <a:solidFill>
                  <a:srgbClr val="FFFFFF"/>
                </a:solidFill>
              </a:rPr>
              <a:pPr>
                <a:spcAft>
                  <a:spcPts val="600"/>
                </a:spcAft>
              </a:pPr>
              <a:t>29</a:t>
            </a:fld>
            <a:endParaRPr lang="en-US" sz="920">
              <a:solidFill>
                <a:srgbClr val="FFFFFF"/>
              </a:solidFill>
            </a:endParaRPr>
          </a:p>
        </p:txBody>
      </p:sp>
      <p:sp>
        <p:nvSpPr>
          <p:cNvPr id="6" name="TextBox 5">
            <a:extLst>
              <a:ext uri="{FF2B5EF4-FFF2-40B4-BE49-F238E27FC236}">
                <a16:creationId xmlns:a16="http://schemas.microsoft.com/office/drawing/2014/main" id="{A290C7D4-9B5B-4178-B193-33931DAD8AB0}"/>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okamuu3.com/amazon_horyuukougek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0" name="Content Placeholder 2">
            <a:extLst>
              <a:ext uri="{FF2B5EF4-FFF2-40B4-BE49-F238E27FC236}">
                <a16:creationId xmlns:a16="http://schemas.microsoft.com/office/drawing/2014/main" id="{527BCA8A-6585-4075-A282-D88B5264EB12}"/>
              </a:ext>
            </a:extLst>
          </p:cNvPr>
          <p:cNvSpPr txBox="1">
            <a:spLocks/>
          </p:cNvSpPr>
          <p:nvPr/>
        </p:nvSpPr>
        <p:spPr>
          <a:xfrm>
            <a:off x="397536" y="1404172"/>
            <a:ext cx="5033221" cy="745904"/>
          </a:xfrm>
          <a:prstGeom prst="rect">
            <a:avLst/>
          </a:prstGeom>
        </p:spPr>
        <p:txBody>
          <a:bodyPr vert="horz" lIns="0" tIns="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sz="2200" dirty="0"/>
              <a:t>3 – In-Person</a:t>
            </a:r>
          </a:p>
          <a:p>
            <a:pPr marL="0" indent="0">
              <a:spcBef>
                <a:spcPts val="0"/>
              </a:spcBef>
              <a:spcAft>
                <a:spcPts val="800"/>
              </a:spcAft>
              <a:buNone/>
            </a:pPr>
            <a:r>
              <a:rPr lang="en-US" sz="2200" dirty="0"/>
              <a:t>4 – Enrolled in Online Academy</a:t>
            </a:r>
          </a:p>
        </p:txBody>
      </p:sp>
      <p:cxnSp>
        <p:nvCxnSpPr>
          <p:cNvPr id="8" name="Straight Connector 7">
            <a:extLst>
              <a:ext uri="{FF2B5EF4-FFF2-40B4-BE49-F238E27FC236}">
                <a16:creationId xmlns:a16="http://schemas.microsoft.com/office/drawing/2014/main" id="{B9D65974-4EAC-4013-B879-CE75AF6C184C}"/>
              </a:ext>
            </a:extLst>
          </p:cNvPr>
          <p:cNvCxnSpPr>
            <a:cxnSpLocks/>
          </p:cNvCxnSpPr>
          <p:nvPr/>
        </p:nvCxnSpPr>
        <p:spPr>
          <a:xfrm>
            <a:off x="337751" y="2369132"/>
            <a:ext cx="3690552"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93667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CEFB-F105-4661-A19F-9D094C300E1A}"/>
              </a:ext>
            </a:extLst>
          </p:cNvPr>
          <p:cNvSpPr>
            <a:spLocks noGrp="1"/>
          </p:cNvSpPr>
          <p:nvPr>
            <p:ph type="title"/>
          </p:nvPr>
        </p:nvSpPr>
        <p:spPr/>
        <p:txBody>
          <a:bodyPr/>
          <a:lstStyle/>
          <a:p>
            <a:r>
              <a:rPr lang="en-US" dirty="0"/>
              <a:t>CDE School Nutrition</a:t>
            </a:r>
          </a:p>
        </p:txBody>
      </p:sp>
      <p:sp>
        <p:nvSpPr>
          <p:cNvPr id="8" name="Text Placeholder 7">
            <a:extLst>
              <a:ext uri="{FF2B5EF4-FFF2-40B4-BE49-F238E27FC236}">
                <a16:creationId xmlns:a16="http://schemas.microsoft.com/office/drawing/2014/main" id="{62F5D259-EC3E-4618-A6E6-1E4389A8F7D4}"/>
              </a:ext>
            </a:extLst>
          </p:cNvPr>
          <p:cNvSpPr>
            <a:spLocks noGrp="1"/>
          </p:cNvSpPr>
          <p:nvPr>
            <p:ph type="body" idx="1"/>
          </p:nvPr>
        </p:nvSpPr>
        <p:spPr/>
        <p:txBody>
          <a:bodyPr/>
          <a:lstStyle/>
          <a:p>
            <a:r>
              <a:rPr lang="en-US" dirty="0"/>
              <a:t>Vision</a:t>
            </a:r>
          </a:p>
        </p:txBody>
      </p:sp>
      <p:sp>
        <p:nvSpPr>
          <p:cNvPr id="9" name="Content Placeholder 8">
            <a:extLst>
              <a:ext uri="{FF2B5EF4-FFF2-40B4-BE49-F238E27FC236}">
                <a16:creationId xmlns:a16="http://schemas.microsoft.com/office/drawing/2014/main" id="{1EEC905D-C6D0-4C85-AFDD-F37926B0D9F6}"/>
              </a:ext>
            </a:extLst>
          </p:cNvPr>
          <p:cNvSpPr>
            <a:spLocks noGrp="1"/>
          </p:cNvSpPr>
          <p:nvPr>
            <p:ph sz="half" idx="2"/>
          </p:nvPr>
        </p:nvSpPr>
        <p:spPr/>
        <p:txBody>
          <a:bodyPr>
            <a:normAutofit/>
          </a:bodyPr>
          <a:lstStyle/>
          <a:p>
            <a:pPr marL="0" indent="0">
              <a:spcBef>
                <a:spcPts val="0"/>
              </a:spcBef>
              <a:buNone/>
            </a:pPr>
            <a:r>
              <a:rPr lang="en-US" b="0" i="0" u="none" strike="noStrike" dirty="0">
                <a:solidFill>
                  <a:srgbClr val="000000"/>
                </a:solidFill>
                <a:effectLst/>
                <a:latin typeface="Trebuchet MS" panose="020B0603020202020204" pitchFamily="34" charset="0"/>
              </a:rPr>
              <a:t>Nourish young bodies and minds. End childhood hunger.</a:t>
            </a:r>
            <a:endParaRPr lang="en-US" b="0" dirty="0">
              <a:effectLst/>
              <a:latin typeface="Trebuchet MS" panose="020B0603020202020204" pitchFamily="34" charset="0"/>
            </a:endParaRPr>
          </a:p>
        </p:txBody>
      </p:sp>
      <p:sp>
        <p:nvSpPr>
          <p:cNvPr id="10" name="Text Placeholder 9">
            <a:extLst>
              <a:ext uri="{FF2B5EF4-FFF2-40B4-BE49-F238E27FC236}">
                <a16:creationId xmlns:a16="http://schemas.microsoft.com/office/drawing/2014/main" id="{24BEBA51-BAC1-4744-9BC6-C7CE2587123B}"/>
              </a:ext>
            </a:extLst>
          </p:cNvPr>
          <p:cNvSpPr>
            <a:spLocks noGrp="1"/>
          </p:cNvSpPr>
          <p:nvPr>
            <p:ph type="body" sz="quarter" idx="3"/>
          </p:nvPr>
        </p:nvSpPr>
        <p:spPr/>
        <p:txBody>
          <a:bodyPr/>
          <a:lstStyle/>
          <a:p>
            <a:r>
              <a:rPr lang="en-US" dirty="0"/>
              <a:t>Mission</a:t>
            </a:r>
          </a:p>
        </p:txBody>
      </p:sp>
      <p:sp>
        <p:nvSpPr>
          <p:cNvPr id="11" name="Content Placeholder 10">
            <a:extLst>
              <a:ext uri="{FF2B5EF4-FFF2-40B4-BE49-F238E27FC236}">
                <a16:creationId xmlns:a16="http://schemas.microsoft.com/office/drawing/2014/main" id="{8F4E0D88-4606-4475-A604-163273F990EC}"/>
              </a:ext>
            </a:extLst>
          </p:cNvPr>
          <p:cNvSpPr>
            <a:spLocks noGrp="1"/>
          </p:cNvSpPr>
          <p:nvPr>
            <p:ph sz="quarter" idx="4"/>
          </p:nvPr>
        </p:nvSpPr>
        <p:spPr/>
        <p:txBody>
          <a:bodyPr>
            <a:normAutofit/>
          </a:bodyPr>
          <a:lstStyle/>
          <a:p>
            <a:pPr marL="0" indent="0">
              <a:buNone/>
            </a:pPr>
            <a:r>
              <a:rPr lang="en-US" b="0" i="0" u="none" strike="noStrike" dirty="0">
                <a:solidFill>
                  <a:srgbClr val="000000"/>
                </a:solidFill>
                <a:effectLst/>
                <a:latin typeface="Trebuchet MS" panose="020B0603020202020204" pitchFamily="34" charset="0"/>
              </a:rPr>
              <a:t>We support the child nutrition community through innovation, training, and partnerships to ensure all youth have access to healthy meals.</a:t>
            </a:r>
            <a:endParaRPr lang="en-US" dirty="0">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1694FC0C-EE75-4788-AFBF-795FB6451663}"/>
              </a:ext>
            </a:extLst>
          </p:cNvPr>
          <p:cNvPicPr>
            <a:picLocks noChangeAspect="1"/>
          </p:cNvPicPr>
          <p:nvPr/>
        </p:nvPicPr>
        <p:blipFill>
          <a:blip r:embed="rId3"/>
          <a:stretch>
            <a:fillRect/>
          </a:stretch>
        </p:blipFill>
        <p:spPr>
          <a:xfrm>
            <a:off x="7834395" y="5402769"/>
            <a:ext cx="1251488" cy="532040"/>
          </a:xfrm>
          <a:prstGeom prst="rect">
            <a:avLst/>
          </a:prstGeom>
        </p:spPr>
      </p:pic>
    </p:spTree>
    <p:extLst>
      <p:ext uri="{BB962C8B-B14F-4D97-AF65-F5344CB8AC3E}">
        <p14:creationId xmlns:p14="http://schemas.microsoft.com/office/powerpoint/2010/main" val="206678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E12A1-73B4-4EA5-9291-A5A4BB709E78}"/>
              </a:ext>
            </a:extLst>
          </p:cNvPr>
          <p:cNvPicPr>
            <a:picLocks noChangeAspect="1"/>
          </p:cNvPicPr>
          <p:nvPr/>
        </p:nvPicPr>
        <p:blipFill>
          <a:blip r:embed="rId4"/>
          <a:stretch>
            <a:fillRect/>
          </a:stretch>
        </p:blipFill>
        <p:spPr>
          <a:xfrm>
            <a:off x="766119" y="2217915"/>
            <a:ext cx="7611762" cy="2927601"/>
          </a:xfrm>
          <a:prstGeom prst="rect">
            <a:avLst/>
          </a:pr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EXAMPLE</a:t>
            </a:r>
            <a:r>
              <a:rPr lang="en-US" sz="3200" dirty="0"/>
              <a:t>: Learning Modality and Timeframe</a:t>
            </a:r>
            <a:endParaRPr sz="3200" dirty="0"/>
          </a:p>
        </p:txBody>
      </p:sp>
      <p:sp>
        <p:nvSpPr>
          <p:cNvPr id="16" name="TextBox 15">
            <a:extLst>
              <a:ext uri="{FF2B5EF4-FFF2-40B4-BE49-F238E27FC236}">
                <a16:creationId xmlns:a16="http://schemas.microsoft.com/office/drawing/2014/main" id="{3AD28F05-2FCF-48A2-BA18-F87536BBD36E}"/>
              </a:ext>
            </a:extLst>
          </p:cNvPr>
          <p:cNvSpPr txBox="1"/>
          <p:nvPr/>
        </p:nvSpPr>
        <p:spPr>
          <a:xfrm>
            <a:off x="547816" y="1439681"/>
            <a:ext cx="7961870" cy="746871"/>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Joe Smith</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was In-Person Learning for the Entire Semester (Aug-Dec)</a:t>
            </a:r>
          </a:p>
        </p:txBody>
      </p:sp>
      <p:sp>
        <p:nvSpPr>
          <p:cNvPr id="17" name="TextBox 16">
            <a:extLst>
              <a:ext uri="{FF2B5EF4-FFF2-40B4-BE49-F238E27FC236}">
                <a16:creationId xmlns:a16="http://schemas.microsoft.com/office/drawing/2014/main" id="{E125CAEC-2E0D-4AD2-A96C-4670FF3F5AE2}"/>
              </a:ext>
            </a:extLst>
          </p:cNvPr>
          <p:cNvSpPr txBox="1"/>
          <p:nvPr/>
        </p:nvSpPr>
        <p:spPr>
          <a:xfrm>
            <a:off x="547816" y="5100761"/>
            <a:ext cx="7961870" cy="99617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Error: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If the LEARNING_MODALITY is 3 (In-Person), the REPORTING_METHOD should not be completed.</a:t>
            </a:r>
          </a:p>
        </p:txBody>
      </p:sp>
      <p:sp>
        <p:nvSpPr>
          <p:cNvPr id="18" name="Oval 17">
            <a:extLst>
              <a:ext uri="{FF2B5EF4-FFF2-40B4-BE49-F238E27FC236}">
                <a16:creationId xmlns:a16="http://schemas.microsoft.com/office/drawing/2014/main" id="{009B583A-6328-472B-A0FF-53BD7BB95D7F}"/>
              </a:ext>
            </a:extLst>
          </p:cNvPr>
          <p:cNvSpPr/>
          <p:nvPr/>
        </p:nvSpPr>
        <p:spPr>
          <a:xfrm>
            <a:off x="6994398" y="4790439"/>
            <a:ext cx="278674" cy="320536"/>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113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2</a:t>
            </a:r>
            <a:r>
              <a:rPr lang="en-US" sz="3200" dirty="0"/>
              <a:t>: Learning Modality and Timeframe</a:t>
            </a:r>
            <a:endParaRPr sz="3200" dirty="0"/>
          </a:p>
        </p:txBody>
      </p:sp>
      <p:sp>
        <p:nvSpPr>
          <p:cNvPr id="18" name="Oval 17">
            <a:extLst>
              <a:ext uri="{FF2B5EF4-FFF2-40B4-BE49-F238E27FC236}">
                <a16:creationId xmlns:a16="http://schemas.microsoft.com/office/drawing/2014/main" id="{009B583A-6328-472B-A0FF-53BD7BB95D7F}"/>
              </a:ext>
            </a:extLst>
          </p:cNvPr>
          <p:cNvSpPr/>
          <p:nvPr/>
        </p:nvSpPr>
        <p:spPr>
          <a:xfrm>
            <a:off x="6994398" y="4790439"/>
            <a:ext cx="278674" cy="320536"/>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876444-B2A1-453C-9FE3-D1BC8A515B81}"/>
              </a:ext>
            </a:extLst>
          </p:cNvPr>
          <p:cNvPicPr>
            <a:picLocks noChangeAspect="1"/>
          </p:cNvPicPr>
          <p:nvPr/>
        </p:nvPicPr>
        <p:blipFill>
          <a:blip r:embed="rId4"/>
          <a:stretch>
            <a:fillRect/>
          </a:stretch>
        </p:blipFill>
        <p:spPr>
          <a:xfrm>
            <a:off x="510746" y="1321254"/>
            <a:ext cx="8122508" cy="4205090"/>
          </a:xfrm>
          <a:prstGeom prst="rect">
            <a:avLst/>
          </a:prstGeom>
        </p:spPr>
      </p:pic>
      <p:sp>
        <p:nvSpPr>
          <p:cNvPr id="10" name="TextBox 9">
            <a:extLst>
              <a:ext uri="{FF2B5EF4-FFF2-40B4-BE49-F238E27FC236}">
                <a16:creationId xmlns:a16="http://schemas.microsoft.com/office/drawing/2014/main" id="{83D8CD0F-C126-4F60-8917-7CF67F4FCCEE}"/>
              </a:ext>
            </a:extLst>
          </p:cNvPr>
          <p:cNvSpPr txBox="1"/>
          <p:nvPr/>
        </p:nvSpPr>
        <p:spPr>
          <a:xfrm>
            <a:off x="346225" y="5757512"/>
            <a:ext cx="8200386" cy="307777"/>
          </a:xfrm>
          <a:prstGeom prst="rect">
            <a:avLst/>
          </a:prstGeom>
          <a:noFill/>
        </p:spPr>
        <p:txBody>
          <a:bodyPr wrap="none" rtlCol="0">
            <a:spAutoFit/>
          </a:bodyPr>
          <a:lstStyle/>
          <a:p>
            <a:r>
              <a:rPr lang="en-US" sz="1400" dirty="0"/>
              <a:t>JAMBOARD: </a:t>
            </a:r>
            <a:r>
              <a:rPr lang="en-US" sz="1400" dirty="0">
                <a:hlinkClick r:id="rId5"/>
              </a:rPr>
              <a:t>https://jamboard.google.com/d/1K1fxTa12QLZDrxKKkl6ms7iJL7TzA5h2cu2kNeaobvQ/viewer?f=2</a:t>
            </a:r>
            <a:r>
              <a:rPr lang="en-US" sz="1400" dirty="0"/>
              <a:t> </a:t>
            </a:r>
          </a:p>
        </p:txBody>
      </p:sp>
    </p:spTree>
    <p:custDataLst>
      <p:tags r:id="rId1"/>
    </p:custDataLst>
    <p:extLst>
      <p:ext uri="{BB962C8B-B14F-4D97-AF65-F5344CB8AC3E}">
        <p14:creationId xmlns:p14="http://schemas.microsoft.com/office/powerpoint/2010/main" val="2887111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endParaRPr sz="3200" dirty="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32</a:t>
            </a:fld>
            <a:endParaRPr sz="1400">
              <a:solidFill>
                <a:srgbClr val="888888"/>
              </a:solidFill>
            </a:endParaRPr>
          </a:p>
        </p:txBody>
      </p:sp>
      <p:grpSp>
        <p:nvGrpSpPr>
          <p:cNvPr id="12" name="Group 11">
            <a:extLst>
              <a:ext uri="{FF2B5EF4-FFF2-40B4-BE49-F238E27FC236}">
                <a16:creationId xmlns:a16="http://schemas.microsoft.com/office/drawing/2014/main" id="{E50F518F-9301-4F01-8E83-A6761ADF716D}"/>
              </a:ext>
            </a:extLst>
          </p:cNvPr>
          <p:cNvGrpSpPr/>
          <p:nvPr/>
        </p:nvGrpSpPr>
        <p:grpSpPr>
          <a:xfrm>
            <a:off x="445274" y="1294788"/>
            <a:ext cx="8358118" cy="4493761"/>
            <a:chOff x="0" y="1270935"/>
            <a:chExt cx="9151951" cy="5082771"/>
          </a:xfrm>
        </p:grpSpPr>
        <p:pic>
          <p:nvPicPr>
            <p:cNvPr id="8" name="Picture 7">
              <a:extLst>
                <a:ext uri="{FF2B5EF4-FFF2-40B4-BE49-F238E27FC236}">
                  <a16:creationId xmlns:a16="http://schemas.microsoft.com/office/drawing/2014/main" id="{8B7AE638-12CE-436D-95CD-A0166919D297}"/>
                </a:ext>
              </a:extLst>
            </p:cNvPr>
            <p:cNvPicPr>
              <a:picLocks noChangeAspect="1"/>
            </p:cNvPicPr>
            <p:nvPr/>
          </p:nvPicPr>
          <p:blipFill>
            <a:blip r:embed="rId4"/>
            <a:stretch>
              <a:fillRect/>
            </a:stretch>
          </p:blipFill>
          <p:spPr>
            <a:xfrm>
              <a:off x="0" y="1270935"/>
              <a:ext cx="9144000" cy="2900795"/>
            </a:xfrm>
            <a:prstGeom prst="rect">
              <a:avLst/>
            </a:prstGeom>
          </p:spPr>
        </p:pic>
        <p:pic>
          <p:nvPicPr>
            <p:cNvPr id="10" name="Picture 9">
              <a:extLst>
                <a:ext uri="{FF2B5EF4-FFF2-40B4-BE49-F238E27FC236}">
                  <a16:creationId xmlns:a16="http://schemas.microsoft.com/office/drawing/2014/main" id="{AF9BE5B0-095A-45A2-85D7-D17454B0872A}"/>
                </a:ext>
              </a:extLst>
            </p:cNvPr>
            <p:cNvPicPr>
              <a:picLocks noChangeAspect="1"/>
            </p:cNvPicPr>
            <p:nvPr/>
          </p:nvPicPr>
          <p:blipFill>
            <a:blip r:embed="rId5"/>
            <a:stretch>
              <a:fillRect/>
            </a:stretch>
          </p:blipFill>
          <p:spPr>
            <a:xfrm>
              <a:off x="0" y="4177797"/>
              <a:ext cx="9151951" cy="2175909"/>
            </a:xfrm>
            <a:prstGeom prst="rect">
              <a:avLst/>
            </a:prstGeom>
          </p:spPr>
        </p:pic>
      </p:grpSp>
    </p:spTree>
    <p:custDataLst>
      <p:tags r:id="rId1"/>
    </p:custDataLst>
    <p:extLst>
      <p:ext uri="{BB962C8B-B14F-4D97-AF65-F5344CB8AC3E}">
        <p14:creationId xmlns:p14="http://schemas.microsoft.com/office/powerpoint/2010/main" val="885572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360760" y="1589903"/>
            <a:ext cx="6023564" cy="4615635"/>
          </a:xfrm>
        </p:spPr>
        <p:txBody>
          <a:bodyPr>
            <a:normAutofit/>
          </a:bodyPr>
          <a:lstStyle/>
          <a:p>
            <a:pPr>
              <a:spcBef>
                <a:spcPts val="0"/>
              </a:spcBef>
              <a:spcAft>
                <a:spcPts val="800"/>
              </a:spcAft>
            </a:pPr>
            <a:r>
              <a:rPr lang="en-US" sz="2200" dirty="0"/>
              <a:t>The Learning Modality Timeframe data </a:t>
            </a:r>
            <a:r>
              <a:rPr lang="en-US" sz="2200" b="1" u="sng" dirty="0"/>
              <a:t>ONLY</a:t>
            </a:r>
            <a:r>
              <a:rPr lang="en-US" sz="2200" dirty="0"/>
              <a:t> needs to be completed for students who are engaged in one of the first two learning modalities:</a:t>
            </a:r>
          </a:p>
          <a:p>
            <a:pPr lvl="1">
              <a:spcBef>
                <a:spcPts val="0"/>
              </a:spcBef>
              <a:spcAft>
                <a:spcPts val="800"/>
              </a:spcAft>
            </a:pPr>
            <a:r>
              <a:rPr lang="en-US" sz="2200" dirty="0"/>
              <a:t>100% Full Time Remote Learning</a:t>
            </a:r>
          </a:p>
          <a:p>
            <a:pPr lvl="1">
              <a:spcBef>
                <a:spcPts val="0"/>
              </a:spcBef>
              <a:spcAft>
                <a:spcPts val="800"/>
              </a:spcAft>
            </a:pPr>
            <a:r>
              <a:rPr lang="en-US" sz="2200" dirty="0"/>
              <a:t>Hybrid Learning</a:t>
            </a:r>
          </a:p>
          <a:p>
            <a:pPr marL="0" indent="0">
              <a:spcBef>
                <a:spcPts val="0"/>
              </a:spcBef>
              <a:spcAft>
                <a:spcPts val="800"/>
              </a:spcAft>
              <a:buNone/>
            </a:pPr>
            <a:endParaRPr lang="en-US" sz="2200" dirty="0"/>
          </a:p>
          <a:p>
            <a:pPr>
              <a:spcBef>
                <a:spcPts val="0"/>
              </a:spcBef>
              <a:spcAft>
                <a:spcPts val="800"/>
              </a:spcAft>
            </a:pPr>
            <a:r>
              <a:rPr lang="en-US" sz="2200" dirty="0"/>
              <a:t>The Learning Modality Timeframe does </a:t>
            </a:r>
            <a:r>
              <a:rPr lang="en-US" sz="2200" b="1" u="sng" dirty="0"/>
              <a:t>NOT</a:t>
            </a:r>
            <a:r>
              <a:rPr lang="en-US" sz="2200" dirty="0"/>
              <a:t> need to be completed for students who are engaged in one of the second two learning modalities:</a:t>
            </a:r>
          </a:p>
          <a:p>
            <a:pPr lvl="1">
              <a:spcBef>
                <a:spcPts val="0"/>
              </a:spcBef>
              <a:spcAft>
                <a:spcPts val="800"/>
              </a:spcAft>
            </a:pPr>
            <a:r>
              <a:rPr lang="en-US" sz="2200" dirty="0"/>
              <a:t>In-Person</a:t>
            </a:r>
          </a:p>
          <a:p>
            <a:pPr lvl="1">
              <a:spcBef>
                <a:spcPts val="0"/>
              </a:spcBef>
              <a:spcAft>
                <a:spcPts val="800"/>
              </a:spcAft>
            </a:pPr>
            <a:r>
              <a:rPr lang="en-US" sz="2200" dirty="0"/>
              <a:t>Enrolled in On-Line Learning</a:t>
            </a:r>
          </a:p>
        </p:txBody>
      </p:sp>
      <p:pic>
        <p:nvPicPr>
          <p:cNvPr id="5" name="Picture 4" descr="Shape, calendar, circle&#10;&#10;Description automatically generated">
            <a:extLst>
              <a:ext uri="{FF2B5EF4-FFF2-40B4-BE49-F238E27FC236}">
                <a16:creationId xmlns:a16="http://schemas.microsoft.com/office/drawing/2014/main" id="{8A78569B-DA21-4EFB-BEB8-DA8070ED982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629" r="21009" b="1"/>
          <a:stretch/>
        </p:blipFill>
        <p:spPr>
          <a:xfrm>
            <a:off x="6523656" y="1229199"/>
            <a:ext cx="2612106" cy="3690550"/>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8166496" y="6356350"/>
            <a:ext cx="614390" cy="365125"/>
          </a:xfrm>
        </p:spPr>
        <p:txBody>
          <a:bodyPr>
            <a:normAutofit/>
          </a:bodyPr>
          <a:lstStyle/>
          <a:p>
            <a:pPr algn="r">
              <a:spcAft>
                <a:spcPts val="600"/>
              </a:spcAft>
            </a:pPr>
            <a:fld id="{C479D5F6-EDCB-402A-AC08-4943A1820E8F}" type="slidenum">
              <a:rPr lang="en-US" sz="1000">
                <a:solidFill>
                  <a:prstClr val="white"/>
                </a:solidFill>
              </a:rPr>
              <a:pPr algn="r">
                <a:spcAft>
                  <a:spcPts val="600"/>
                </a:spcAft>
              </a:pPr>
              <a:t>33</a:t>
            </a:fld>
            <a:endParaRPr lang="en-US" sz="1000">
              <a:solidFill>
                <a:prstClr val="white"/>
              </a:solidFill>
            </a:endParaRPr>
          </a:p>
        </p:txBody>
      </p:sp>
      <p:sp>
        <p:nvSpPr>
          <p:cNvPr id="6" name="TextBox 5">
            <a:extLst>
              <a:ext uri="{FF2B5EF4-FFF2-40B4-BE49-F238E27FC236}">
                <a16:creationId xmlns:a16="http://schemas.microsoft.com/office/drawing/2014/main" id="{787C5FB7-5933-4FE4-9F3A-7AE2804953A6}"/>
              </a:ext>
            </a:extLst>
          </p:cNvPr>
          <p:cNvSpPr txBox="1"/>
          <p:nvPr/>
        </p:nvSpPr>
        <p:spPr>
          <a:xfrm>
            <a:off x="6523657" y="4919749"/>
            <a:ext cx="2620344"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5" tooltip="https://www.kitchenandresidentialdesign.com/2012/01/if-i-could-turn-back-time-blog-off-pos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10" name="Google Shape;246;p18">
            <a:extLst>
              <a:ext uri="{FF2B5EF4-FFF2-40B4-BE49-F238E27FC236}">
                <a16:creationId xmlns:a16="http://schemas.microsoft.com/office/drawing/2014/main" id="{DD63E043-B99D-4D79-9891-AFCF467DC110}"/>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endParaRPr sz="3200" dirty="0"/>
          </a:p>
        </p:txBody>
      </p:sp>
    </p:spTree>
    <p:custDataLst>
      <p:tags r:id="rId1"/>
    </p:custDataLst>
    <p:extLst>
      <p:ext uri="{BB962C8B-B14F-4D97-AF65-F5344CB8AC3E}">
        <p14:creationId xmlns:p14="http://schemas.microsoft.com/office/powerpoint/2010/main" val="1890825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720075" y="978102"/>
            <a:ext cx="7941325" cy="1062644"/>
          </a:xfrm>
          <a:prstGeom prst="rect">
            <a:avLst/>
          </a:prstGeom>
        </p:spPr>
        <p:txBody>
          <a:bodyPr spcFirstLastPara="1" lIns="0" tIns="0" rIns="0" bIns="0" anchor="b" anchorCtr="0">
            <a:normAutofit/>
          </a:bodyPr>
          <a:lstStyle/>
          <a:p>
            <a:pPr marL="0" lvl="0" indent="0" rtl="0">
              <a:spcBef>
                <a:spcPts val="0"/>
              </a:spcBef>
              <a:spcAft>
                <a:spcPts val="0"/>
              </a:spcAft>
              <a:buClr>
                <a:schemeClr val="dk1"/>
              </a:buClr>
              <a:buSzPts val="3200"/>
              <a:buFont typeface="Arial"/>
              <a:buNone/>
            </a:pPr>
            <a:r>
              <a:rPr lang="en-US" dirty="0"/>
              <a:t>Learning Modality Timeframe</a:t>
            </a:r>
            <a:br>
              <a:rPr lang="en-US" dirty="0"/>
            </a:br>
            <a:endParaRPr lang="en-US" dirty="0"/>
          </a:p>
        </p:txBody>
      </p:sp>
      <p:cxnSp>
        <p:nvCxnSpPr>
          <p:cNvPr id="14" name="Straight Connector 1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iagram&#10;&#10;Description automatically generated">
            <a:extLst>
              <a:ext uri="{FF2B5EF4-FFF2-40B4-BE49-F238E27FC236}">
                <a16:creationId xmlns:a16="http://schemas.microsoft.com/office/drawing/2014/main" id="{2FEEF81C-FCB7-4E02-AED4-940F8193F8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0100" y="2811104"/>
            <a:ext cx="3189742" cy="2184973"/>
          </a:xfrm>
          <a:prstGeom prst="rect">
            <a:avLst/>
          </a:prstGeom>
        </p:spPr>
      </p:pic>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3716515" y="2682433"/>
            <a:ext cx="5122685" cy="3759779"/>
          </a:xfrm>
        </p:spPr>
        <p:txBody>
          <a:bodyPr>
            <a:normAutofit lnSpcReduction="10000"/>
          </a:bodyPr>
          <a:lstStyle/>
          <a:p>
            <a:pPr>
              <a:spcBef>
                <a:spcPts val="0"/>
              </a:spcBef>
              <a:spcAft>
                <a:spcPts val="800"/>
              </a:spcAft>
            </a:pPr>
            <a:r>
              <a:rPr lang="en-US" sz="2200" b="1" dirty="0">
                <a:solidFill>
                  <a:schemeClr val="accent2">
                    <a:lumMod val="50000"/>
                  </a:schemeClr>
                </a:solidFill>
              </a:rPr>
              <a:t>Begin/End Dates </a:t>
            </a:r>
            <a:r>
              <a:rPr lang="en-US" sz="2200" dirty="0"/>
              <a:t>– Provide a begin and an end date for the period the student is enrolled in 100% Full Time Remote or Hybrid Learning.</a:t>
            </a:r>
          </a:p>
          <a:p>
            <a:pPr>
              <a:spcBef>
                <a:spcPts val="0"/>
              </a:spcBef>
              <a:spcAft>
                <a:spcPts val="800"/>
              </a:spcAft>
            </a:pPr>
            <a:r>
              <a:rPr lang="en-US" sz="2200" b="1" dirty="0">
                <a:solidFill>
                  <a:srgbClr val="00B0F0"/>
                </a:solidFill>
              </a:rPr>
              <a:t>Per Semester </a:t>
            </a:r>
            <a:r>
              <a:rPr lang="en-US" sz="2200" dirty="0"/>
              <a:t>– If the student was enrolled for the entire semester, the district can opt to complete this option and select ‘01’</a:t>
            </a:r>
          </a:p>
          <a:p>
            <a:pPr>
              <a:spcBef>
                <a:spcPts val="0"/>
              </a:spcBef>
              <a:spcAft>
                <a:spcPts val="800"/>
              </a:spcAft>
            </a:pPr>
            <a:r>
              <a:rPr lang="en-US" sz="2200" b="1" dirty="0">
                <a:solidFill>
                  <a:srgbClr val="EF7521"/>
                </a:solidFill>
              </a:rPr>
              <a:t>Per Month </a:t>
            </a:r>
            <a:r>
              <a:rPr lang="en-US" sz="2200" dirty="0"/>
              <a:t>– If the student was enrolled for part of the semester, the district can opt to complete this option and select ‘01’ for the months the student was enrolled in 100% Full Time Remote or Hybrid Learning</a:t>
            </a:r>
            <a:endParaRPr lang="en-US" sz="1000"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7748177" y="6217920"/>
            <a:ext cx="685800" cy="365125"/>
          </a:xfrm>
        </p:spPr>
        <p:txBody>
          <a:bodyPr>
            <a:normAutofit/>
          </a:bodyPr>
          <a:lstStyle/>
          <a:p>
            <a:pPr algn="r">
              <a:spcAft>
                <a:spcPts val="600"/>
              </a:spcAft>
            </a:pPr>
            <a:fld id="{C479D5F6-EDCB-402A-AC08-4943A1820E8F}" type="slidenum">
              <a:rPr lang="en-US" sz="1000">
                <a:solidFill>
                  <a:prstClr val="black">
                    <a:lumMod val="50000"/>
                    <a:lumOff val="50000"/>
                  </a:prstClr>
                </a:solidFill>
              </a:rPr>
              <a:pPr algn="r">
                <a:spcAft>
                  <a:spcPts val="600"/>
                </a:spcAft>
              </a:pPr>
              <a:t>34</a:t>
            </a:fld>
            <a:endParaRPr lang="en-US" sz="1000">
              <a:solidFill>
                <a:prstClr val="black">
                  <a:lumMod val="50000"/>
                  <a:lumOff val="50000"/>
                </a:prstClr>
              </a:solidFill>
            </a:endParaRPr>
          </a:p>
        </p:txBody>
      </p:sp>
      <p:sp>
        <p:nvSpPr>
          <p:cNvPr id="6" name="TextBox 5">
            <a:extLst>
              <a:ext uri="{FF2B5EF4-FFF2-40B4-BE49-F238E27FC236}">
                <a16:creationId xmlns:a16="http://schemas.microsoft.com/office/drawing/2014/main" id="{2E1C8D70-491D-4A20-9485-81ECA7CD453D}"/>
              </a:ext>
            </a:extLst>
          </p:cNvPr>
          <p:cNvSpPr txBox="1"/>
          <p:nvPr/>
        </p:nvSpPr>
        <p:spPr>
          <a:xfrm>
            <a:off x="942611" y="4996077"/>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ww.newsofmillcreek.com/content/everett-school-district-start-2021-2022-school-year-entirely-onlin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11" name="Content Placeholder 2">
            <a:extLst>
              <a:ext uri="{FF2B5EF4-FFF2-40B4-BE49-F238E27FC236}">
                <a16:creationId xmlns:a16="http://schemas.microsoft.com/office/drawing/2014/main" id="{1AE74AF6-1CB7-460B-A99A-A0D332BE8955}"/>
              </a:ext>
            </a:extLst>
          </p:cNvPr>
          <p:cNvSpPr txBox="1">
            <a:spLocks/>
          </p:cNvSpPr>
          <p:nvPr/>
        </p:nvSpPr>
        <p:spPr>
          <a:xfrm>
            <a:off x="835517" y="1379215"/>
            <a:ext cx="7543960" cy="3215749"/>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sz="1600" dirty="0"/>
              <a:t>There are </a:t>
            </a:r>
            <a:r>
              <a:rPr lang="en-US" sz="1600" b="1" u="sng" dirty="0"/>
              <a:t>THREE OPTIONS </a:t>
            </a:r>
            <a:r>
              <a:rPr lang="en-US" sz="1600" dirty="0"/>
              <a:t>for providing the timeframe in which a student is engaged in either 100% Full Time Remote Learning or Hybrid Learning. </a:t>
            </a:r>
          </a:p>
          <a:p>
            <a:pPr marL="0" indent="0">
              <a:spcBef>
                <a:spcPts val="0"/>
              </a:spcBef>
              <a:spcAft>
                <a:spcPts val="800"/>
              </a:spcAft>
              <a:buNone/>
            </a:pPr>
            <a:r>
              <a:rPr lang="en-US" sz="1600" b="1" u="sng" dirty="0"/>
              <a:t>ONLY ONE </a:t>
            </a:r>
            <a:r>
              <a:rPr lang="en-US" sz="1600" dirty="0"/>
              <a:t>of the three options has to be provided for each student. </a:t>
            </a:r>
          </a:p>
        </p:txBody>
      </p:sp>
      <p:sp>
        <p:nvSpPr>
          <p:cNvPr id="12" name="Google Shape;246;p18">
            <a:extLst>
              <a:ext uri="{FF2B5EF4-FFF2-40B4-BE49-F238E27FC236}">
                <a16:creationId xmlns:a16="http://schemas.microsoft.com/office/drawing/2014/main" id="{B009F04F-6624-41A7-80F0-FC5EF245E611}"/>
              </a:ext>
            </a:extLst>
          </p:cNvPr>
          <p:cNvSpPr txBox="1">
            <a:spLocks/>
          </p:cNvSpPr>
          <p:nvPr/>
        </p:nvSpPr>
        <p:spPr>
          <a:xfrm>
            <a:off x="245193" y="254514"/>
            <a:ext cx="8358118" cy="75641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a:t>Learning Modality Timeframe</a:t>
            </a:r>
            <a:endParaRPr lang="en-US" sz="3200" dirty="0"/>
          </a:p>
        </p:txBody>
      </p:sp>
    </p:spTree>
    <p:custDataLst>
      <p:tags r:id="rId1"/>
    </p:custDataLst>
    <p:extLst>
      <p:ext uri="{BB962C8B-B14F-4D97-AF65-F5344CB8AC3E}">
        <p14:creationId xmlns:p14="http://schemas.microsoft.com/office/powerpoint/2010/main" val="181542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 OPTIONS</a:t>
            </a:r>
            <a:endParaRPr sz="3200" dirty="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35</a:t>
            </a:fld>
            <a:endParaRPr sz="1400">
              <a:solidFill>
                <a:srgbClr val="888888"/>
              </a:solidFill>
            </a:endParaRPr>
          </a:p>
        </p:txBody>
      </p:sp>
      <p:pic>
        <p:nvPicPr>
          <p:cNvPr id="3" name="Picture 2">
            <a:extLst>
              <a:ext uri="{FF2B5EF4-FFF2-40B4-BE49-F238E27FC236}">
                <a16:creationId xmlns:a16="http://schemas.microsoft.com/office/drawing/2014/main" id="{60B2C797-0B6E-49BE-84E0-B3686D3074FF}"/>
              </a:ext>
            </a:extLst>
          </p:cNvPr>
          <p:cNvPicPr>
            <a:picLocks noChangeAspect="1"/>
          </p:cNvPicPr>
          <p:nvPr/>
        </p:nvPicPr>
        <p:blipFill>
          <a:blip r:embed="rId4"/>
          <a:stretch>
            <a:fillRect/>
          </a:stretch>
        </p:blipFill>
        <p:spPr>
          <a:xfrm>
            <a:off x="390294" y="1332634"/>
            <a:ext cx="8358118" cy="3767831"/>
          </a:xfrm>
          <a:prstGeom prst="rect">
            <a:avLst/>
          </a:prstGeom>
        </p:spPr>
      </p:pic>
      <p:sp>
        <p:nvSpPr>
          <p:cNvPr id="7" name="TextBox 6">
            <a:extLst>
              <a:ext uri="{FF2B5EF4-FFF2-40B4-BE49-F238E27FC236}">
                <a16:creationId xmlns:a16="http://schemas.microsoft.com/office/drawing/2014/main" id="{66CB485D-05C1-4ED1-B780-5DD8ECF4DC31}"/>
              </a:ext>
            </a:extLst>
          </p:cNvPr>
          <p:cNvSpPr txBox="1"/>
          <p:nvPr/>
        </p:nvSpPr>
        <p:spPr>
          <a:xfrm>
            <a:off x="390295" y="5088415"/>
            <a:ext cx="8358118" cy="923330"/>
          </a:xfrm>
          <a:prstGeom prst="rect">
            <a:avLst/>
          </a:prstGeom>
          <a:solidFill>
            <a:schemeClr val="bg2"/>
          </a:solidFill>
        </p:spPr>
        <p:txBody>
          <a:bodyPr wrap="square" rtlCol="0">
            <a:spAutoFit/>
          </a:bodyPr>
          <a:lstStyle/>
          <a:p>
            <a:r>
              <a:rPr lang="en-US" dirty="0"/>
              <a:t>For Option 2, only row 29 will be relevant for the first P-EBT Data Collection (Fall 2021 Semester. Row 30 will be used for the second P-EBT Data Collection (Spring 2022 Semester)</a:t>
            </a:r>
          </a:p>
        </p:txBody>
      </p:sp>
    </p:spTree>
    <p:custDataLst>
      <p:tags r:id="rId1"/>
    </p:custDataLst>
    <p:extLst>
      <p:ext uri="{BB962C8B-B14F-4D97-AF65-F5344CB8AC3E}">
        <p14:creationId xmlns:p14="http://schemas.microsoft.com/office/powerpoint/2010/main" val="108884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 OPTIONS</a:t>
            </a:r>
            <a:endParaRPr sz="3200" dirty="0"/>
          </a:p>
        </p:txBody>
      </p:sp>
      <p:sp>
        <p:nvSpPr>
          <p:cNvPr id="247" name="Google Shape;247;p18"/>
          <p:cNvSpPr txBox="1">
            <a:spLocks noGrp="1"/>
          </p:cNvSpPr>
          <p:nvPr>
            <p:ph type="sldNum" idx="12"/>
          </p:nvPr>
        </p:nvSpPr>
        <p:spPr>
          <a:xfrm>
            <a:off x="223071" y="6374674"/>
            <a:ext cx="403946" cy="41746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400">
                <a:solidFill>
                  <a:srgbClr val="888888"/>
                </a:solidFill>
              </a:rPr>
              <a:t>36</a:t>
            </a:fld>
            <a:endParaRPr sz="1400">
              <a:solidFill>
                <a:srgbClr val="888888"/>
              </a:solidFill>
            </a:endParaRPr>
          </a:p>
        </p:txBody>
      </p:sp>
      <p:pic>
        <p:nvPicPr>
          <p:cNvPr id="4" name="Picture 3">
            <a:extLst>
              <a:ext uri="{FF2B5EF4-FFF2-40B4-BE49-F238E27FC236}">
                <a16:creationId xmlns:a16="http://schemas.microsoft.com/office/drawing/2014/main" id="{68499662-B14A-449D-B103-E8FD97F5692B}"/>
              </a:ext>
            </a:extLst>
          </p:cNvPr>
          <p:cNvPicPr>
            <a:picLocks noChangeAspect="1"/>
          </p:cNvPicPr>
          <p:nvPr/>
        </p:nvPicPr>
        <p:blipFill>
          <a:blip r:embed="rId4"/>
          <a:stretch>
            <a:fillRect/>
          </a:stretch>
        </p:blipFill>
        <p:spPr>
          <a:xfrm>
            <a:off x="627017" y="884075"/>
            <a:ext cx="8028878" cy="5380411"/>
          </a:xfrm>
          <a:prstGeom prst="rect">
            <a:avLst/>
          </a:prstGeom>
        </p:spPr>
      </p:pic>
      <p:sp>
        <p:nvSpPr>
          <p:cNvPr id="7" name="TextBox 6">
            <a:extLst>
              <a:ext uri="{FF2B5EF4-FFF2-40B4-BE49-F238E27FC236}">
                <a16:creationId xmlns:a16="http://schemas.microsoft.com/office/drawing/2014/main" id="{66CB485D-05C1-4ED1-B780-5DD8ECF4DC31}"/>
              </a:ext>
            </a:extLst>
          </p:cNvPr>
          <p:cNvSpPr txBox="1"/>
          <p:nvPr/>
        </p:nvSpPr>
        <p:spPr>
          <a:xfrm>
            <a:off x="627017" y="4691976"/>
            <a:ext cx="6186182" cy="646331"/>
          </a:xfrm>
          <a:prstGeom prst="rect">
            <a:avLst/>
          </a:prstGeom>
          <a:solidFill>
            <a:schemeClr val="bg2"/>
          </a:solidFill>
        </p:spPr>
        <p:txBody>
          <a:bodyPr wrap="square" rtlCol="0">
            <a:spAutoFit/>
          </a:bodyPr>
          <a:lstStyle/>
          <a:p>
            <a:r>
              <a:rPr lang="en-US" dirty="0"/>
              <a:t>For Option 3, only rows 31-34 will be relevant for the first P-EBT Data Collection (Fall Semester, months of August – December). </a:t>
            </a:r>
          </a:p>
        </p:txBody>
      </p:sp>
      <p:sp>
        <p:nvSpPr>
          <p:cNvPr id="8" name="TextBox 7">
            <a:extLst>
              <a:ext uri="{FF2B5EF4-FFF2-40B4-BE49-F238E27FC236}">
                <a16:creationId xmlns:a16="http://schemas.microsoft.com/office/drawing/2014/main" id="{D7D7C01C-49F3-45CF-931F-4C03BCAD9E42}"/>
              </a:ext>
            </a:extLst>
          </p:cNvPr>
          <p:cNvSpPr txBox="1"/>
          <p:nvPr/>
        </p:nvSpPr>
        <p:spPr>
          <a:xfrm>
            <a:off x="667907" y="5569202"/>
            <a:ext cx="6186182" cy="646331"/>
          </a:xfrm>
          <a:prstGeom prst="rect">
            <a:avLst/>
          </a:prstGeom>
          <a:solidFill>
            <a:schemeClr val="bg2"/>
          </a:solidFill>
        </p:spPr>
        <p:txBody>
          <a:bodyPr wrap="square" rtlCol="0">
            <a:spAutoFit/>
          </a:bodyPr>
          <a:lstStyle/>
          <a:p>
            <a:r>
              <a:rPr lang="en-US" dirty="0"/>
              <a:t>Remember, only ONE option needs to be completed for students engaged in 100% Full Time Remote or Hybrid Learning.</a:t>
            </a:r>
          </a:p>
        </p:txBody>
      </p:sp>
    </p:spTree>
    <p:custDataLst>
      <p:tags r:id="rId1"/>
    </p:custDataLst>
    <p:extLst>
      <p:ext uri="{BB962C8B-B14F-4D97-AF65-F5344CB8AC3E}">
        <p14:creationId xmlns:p14="http://schemas.microsoft.com/office/powerpoint/2010/main" val="2075766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99AEED-EAAC-427D-BEED-F5FC17648A14}"/>
              </a:ext>
            </a:extLst>
          </p:cNvPr>
          <p:cNvPicPr>
            <a:picLocks noChangeAspect="1"/>
          </p:cNvPicPr>
          <p:nvPr/>
        </p:nvPicPr>
        <p:blipFill rotWithShape="1">
          <a:blip r:embed="rId4"/>
          <a:srcRect b="2038"/>
          <a:stretch/>
        </p:blipFill>
        <p:spPr>
          <a:xfrm>
            <a:off x="273908" y="3105170"/>
            <a:ext cx="8596184" cy="2578295"/>
          </a:xfrm>
          <a:prstGeom prst="rect">
            <a:avLst/>
          </a:prstGeom>
        </p:spPr>
      </p:pic>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EXAMPLE</a:t>
            </a:r>
            <a:r>
              <a:rPr lang="en-US" sz="3200" dirty="0"/>
              <a:t>: Learning Modality and Timeframe</a:t>
            </a:r>
            <a:endParaRPr sz="3200" dirty="0"/>
          </a:p>
        </p:txBody>
      </p:sp>
      <p:sp>
        <p:nvSpPr>
          <p:cNvPr id="16" name="TextBox 15">
            <a:extLst>
              <a:ext uri="{FF2B5EF4-FFF2-40B4-BE49-F238E27FC236}">
                <a16:creationId xmlns:a16="http://schemas.microsoft.com/office/drawing/2014/main" id="{3AD28F05-2FCF-48A2-BA18-F87536BBD36E}"/>
              </a:ext>
            </a:extLst>
          </p:cNvPr>
          <p:cNvSpPr txBox="1"/>
          <p:nvPr/>
        </p:nvSpPr>
        <p:spPr>
          <a:xfrm>
            <a:off x="547816" y="1250207"/>
            <a:ext cx="7961870" cy="1778949"/>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Jed Doe</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2000" dirty="0"/>
              <a:t>S</a:t>
            </a:r>
            <a:r>
              <a:rPr lang="en-US" dirty="0"/>
              <a:t>tudent was 100% Full Time Remote Learning (option 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District opted to report the timeframe for each month (option 3)</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was Remote Learning from the beginning of the school year through the end of November</a:t>
            </a:r>
          </a:p>
        </p:txBody>
      </p:sp>
      <p:sp>
        <p:nvSpPr>
          <p:cNvPr id="17" name="TextBox 16">
            <a:extLst>
              <a:ext uri="{FF2B5EF4-FFF2-40B4-BE49-F238E27FC236}">
                <a16:creationId xmlns:a16="http://schemas.microsoft.com/office/drawing/2014/main" id="{E125CAEC-2E0D-4AD2-A96C-4670FF3F5AE2}"/>
              </a:ext>
            </a:extLst>
          </p:cNvPr>
          <p:cNvSpPr txBox="1"/>
          <p:nvPr/>
        </p:nvSpPr>
        <p:spPr>
          <a:xfrm>
            <a:off x="524041" y="5739719"/>
            <a:ext cx="7961870" cy="99617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Error: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There was no Learning Modality Timeframe entered for the month of         Aug/Sept (REMOTE_AUG_SEP_1)</a:t>
            </a:r>
          </a:p>
        </p:txBody>
      </p:sp>
      <p:sp>
        <p:nvSpPr>
          <p:cNvPr id="18" name="Oval 17">
            <a:extLst>
              <a:ext uri="{FF2B5EF4-FFF2-40B4-BE49-F238E27FC236}">
                <a16:creationId xmlns:a16="http://schemas.microsoft.com/office/drawing/2014/main" id="{009B583A-6328-472B-A0FF-53BD7BB95D7F}"/>
              </a:ext>
            </a:extLst>
          </p:cNvPr>
          <p:cNvSpPr/>
          <p:nvPr/>
        </p:nvSpPr>
        <p:spPr>
          <a:xfrm>
            <a:off x="3641599" y="5368506"/>
            <a:ext cx="278674" cy="320536"/>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8425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3</a:t>
            </a:r>
            <a:r>
              <a:rPr lang="en-US" sz="3200" dirty="0"/>
              <a:t>: Learning Modality and Timeframe</a:t>
            </a:r>
            <a:endParaRPr sz="3200" dirty="0"/>
          </a:p>
        </p:txBody>
      </p:sp>
      <p:sp>
        <p:nvSpPr>
          <p:cNvPr id="10" name="TextBox 9">
            <a:extLst>
              <a:ext uri="{FF2B5EF4-FFF2-40B4-BE49-F238E27FC236}">
                <a16:creationId xmlns:a16="http://schemas.microsoft.com/office/drawing/2014/main" id="{83D8CD0F-C126-4F60-8917-7CF67F4FCCEE}"/>
              </a:ext>
            </a:extLst>
          </p:cNvPr>
          <p:cNvSpPr txBox="1"/>
          <p:nvPr/>
        </p:nvSpPr>
        <p:spPr>
          <a:xfrm>
            <a:off x="346225" y="5757512"/>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https://jamboard.google.com/d/1K1fxTa12QLZDrxKKkl6ms7iJL7TzA5h2cu2kNeaobvQ/viewer?f=3</a:t>
            </a:r>
            <a:r>
              <a:rPr lang="en-US" sz="1400" dirty="0"/>
              <a:t> </a:t>
            </a:r>
          </a:p>
        </p:txBody>
      </p:sp>
      <p:pic>
        <p:nvPicPr>
          <p:cNvPr id="3" name="Picture 2">
            <a:extLst>
              <a:ext uri="{FF2B5EF4-FFF2-40B4-BE49-F238E27FC236}">
                <a16:creationId xmlns:a16="http://schemas.microsoft.com/office/drawing/2014/main" id="{6DBF0D1C-AF41-4F8D-B938-0CBB89B4668D}"/>
              </a:ext>
            </a:extLst>
          </p:cNvPr>
          <p:cNvPicPr>
            <a:picLocks noChangeAspect="1"/>
          </p:cNvPicPr>
          <p:nvPr/>
        </p:nvPicPr>
        <p:blipFill>
          <a:blip r:embed="rId5"/>
          <a:stretch>
            <a:fillRect/>
          </a:stretch>
        </p:blipFill>
        <p:spPr>
          <a:xfrm>
            <a:off x="109537" y="2875908"/>
            <a:ext cx="8924925" cy="2638425"/>
          </a:xfrm>
          <a:prstGeom prst="rect">
            <a:avLst/>
          </a:prstGeom>
        </p:spPr>
      </p:pic>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7961870" cy="152965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Jenny Doe</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2000" dirty="0"/>
              <a:t>S</a:t>
            </a:r>
            <a:r>
              <a:rPr lang="en-US" dirty="0"/>
              <a:t>tudent was 100% Full Time Remote Learning (option 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District opted to report the timeframe for each semester (option 2)</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Student was Remote Learning for the entire Fall 2021 semester</a:t>
            </a:r>
          </a:p>
        </p:txBody>
      </p:sp>
    </p:spTree>
    <p:custDataLst>
      <p:tags r:id="rId1"/>
    </p:custDataLst>
    <p:extLst>
      <p:ext uri="{BB962C8B-B14F-4D97-AF65-F5344CB8AC3E}">
        <p14:creationId xmlns:p14="http://schemas.microsoft.com/office/powerpoint/2010/main" val="1045290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4</a:t>
            </a:r>
            <a:r>
              <a:rPr lang="en-US" sz="3200" dirty="0"/>
              <a:t>: Learning Modality and Timeframe</a:t>
            </a:r>
            <a:endParaRPr sz="3200" dirty="0"/>
          </a:p>
        </p:txBody>
      </p:sp>
      <p:sp>
        <p:nvSpPr>
          <p:cNvPr id="10" name="TextBox 9">
            <a:extLst>
              <a:ext uri="{FF2B5EF4-FFF2-40B4-BE49-F238E27FC236}">
                <a16:creationId xmlns:a16="http://schemas.microsoft.com/office/drawing/2014/main" id="{83D8CD0F-C126-4F60-8917-7CF67F4FCCEE}"/>
              </a:ext>
            </a:extLst>
          </p:cNvPr>
          <p:cNvSpPr txBox="1"/>
          <p:nvPr/>
        </p:nvSpPr>
        <p:spPr>
          <a:xfrm>
            <a:off x="346225" y="5279716"/>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https://jamboard.google.com/d/1K1fxTa12QLZDrxKKkl6ms7iJL7TzA5h2cu2kNeaobvQ/viewer?f=4</a:t>
            </a:r>
            <a:r>
              <a:rPr lang="en-US" sz="1400" dirty="0"/>
              <a:t> </a:t>
            </a:r>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7961870" cy="774571"/>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Julie Smith</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2000" dirty="0"/>
              <a:t>S</a:t>
            </a:r>
            <a:r>
              <a:rPr lang="en-US" dirty="0"/>
              <a:t>tudent was In-Person (option 3) for the entire Fall 2021 semester</a:t>
            </a:r>
          </a:p>
        </p:txBody>
      </p:sp>
      <p:pic>
        <p:nvPicPr>
          <p:cNvPr id="5" name="Picture 4">
            <a:extLst>
              <a:ext uri="{FF2B5EF4-FFF2-40B4-BE49-F238E27FC236}">
                <a16:creationId xmlns:a16="http://schemas.microsoft.com/office/drawing/2014/main" id="{03A6C27D-4CF6-4F26-8798-0B2CFE4F2C5C}"/>
              </a:ext>
            </a:extLst>
          </p:cNvPr>
          <p:cNvPicPr>
            <a:picLocks noChangeAspect="1"/>
          </p:cNvPicPr>
          <p:nvPr/>
        </p:nvPicPr>
        <p:blipFill>
          <a:blip r:embed="rId5"/>
          <a:stretch>
            <a:fillRect/>
          </a:stretch>
        </p:blipFill>
        <p:spPr>
          <a:xfrm>
            <a:off x="109537" y="2306208"/>
            <a:ext cx="8924925" cy="2657475"/>
          </a:xfrm>
          <a:prstGeom prst="rect">
            <a:avLst/>
          </a:prstGeom>
        </p:spPr>
      </p:pic>
    </p:spTree>
    <p:custDataLst>
      <p:tags r:id="rId1"/>
    </p:custDataLst>
    <p:extLst>
      <p:ext uri="{BB962C8B-B14F-4D97-AF65-F5344CB8AC3E}">
        <p14:creationId xmlns:p14="http://schemas.microsoft.com/office/powerpoint/2010/main" val="406915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C3E0-6219-4DFA-89D7-98C1C010EDED}"/>
              </a:ext>
            </a:extLst>
          </p:cNvPr>
          <p:cNvSpPr>
            <a:spLocks noGrp="1"/>
          </p:cNvSpPr>
          <p:nvPr>
            <p:ph type="title"/>
          </p:nvPr>
        </p:nvSpPr>
        <p:spPr/>
        <p:txBody>
          <a:bodyPr/>
          <a:lstStyle/>
          <a:p>
            <a:r>
              <a:rPr lang="en-US" dirty="0"/>
              <a:t>Non-Discrimination Statement</a:t>
            </a:r>
          </a:p>
        </p:txBody>
      </p:sp>
      <p:sp>
        <p:nvSpPr>
          <p:cNvPr id="3" name="Content Placeholder 2">
            <a:extLst>
              <a:ext uri="{FF2B5EF4-FFF2-40B4-BE49-F238E27FC236}">
                <a16:creationId xmlns:a16="http://schemas.microsoft.com/office/drawing/2014/main" id="{82A9A796-AFB1-482F-867B-CEE617976F10}"/>
              </a:ext>
            </a:extLst>
          </p:cNvPr>
          <p:cNvSpPr>
            <a:spLocks noGrp="1"/>
          </p:cNvSpPr>
          <p:nvPr>
            <p:ph idx="1"/>
          </p:nvPr>
        </p:nvSpPr>
        <p:spPr/>
        <p:txBody>
          <a:bodyPr>
            <a:normAutofit/>
          </a:bodyPr>
          <a:lstStyle/>
          <a:p>
            <a:pPr marL="0" indent="0">
              <a:spcBef>
                <a:spcPts val="0"/>
              </a:spcBef>
              <a:buNone/>
            </a:pPr>
            <a:r>
              <a:rPr lang="en-US" sz="1350" dirty="0">
                <a:solidFill>
                  <a:srgbClr val="000000"/>
                </a:solidFill>
                <a:latin typeface="Trebuchet MS" panose="020B0603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lang="en-US" b="0" dirty="0">
              <a:effectLst/>
              <a:latin typeface="Trebuchet MS" panose="020B0603020202020204" pitchFamily="34" charset="0"/>
            </a:endParaRPr>
          </a:p>
          <a:p>
            <a:pPr marL="0" indent="0">
              <a:spcBef>
                <a:spcPts val="0"/>
              </a:spcBef>
              <a:buNone/>
            </a:pPr>
            <a:br>
              <a:rPr lang="en-US" b="0" dirty="0">
                <a:effectLst/>
                <a:latin typeface="Trebuchet MS" panose="020B0603020202020204" pitchFamily="34" charset="0"/>
              </a:rPr>
            </a:br>
            <a:r>
              <a:rPr lang="en-US" sz="1350" dirty="0">
                <a:solidFill>
                  <a:srgbClr val="000000"/>
                </a:solidFill>
                <a:latin typeface="Trebuchet MS" panose="020B0603020202020204" pitchFamily="34" charset="0"/>
              </a:rPr>
              <a:t>To file a program complaint of discrimination, complete the</a:t>
            </a:r>
            <a:r>
              <a:rPr lang="en-US" sz="1350" dirty="0">
                <a:solidFill>
                  <a:srgbClr val="0563C1"/>
                </a:solidFill>
                <a:latin typeface="Trebuchet MS" panose="020B0603020202020204" pitchFamily="34" charset="0"/>
                <a:hlinkClick r:id="rId3"/>
              </a:rPr>
              <a:t> </a:t>
            </a:r>
            <a:r>
              <a:rPr lang="en-US" sz="1350" u="sng" dirty="0">
                <a:solidFill>
                  <a:srgbClr val="0563C1"/>
                </a:solidFill>
                <a:latin typeface="Trebuchet MS" panose="020B0603020202020204" pitchFamily="34" charset="0"/>
                <a:hlinkClick r:id="rId3"/>
              </a:rPr>
              <a:t>USDA Program Discrimination Complaint Form</a:t>
            </a:r>
            <a:r>
              <a:rPr lang="en-US" sz="1350" dirty="0">
                <a:solidFill>
                  <a:srgbClr val="000000"/>
                </a:solidFill>
                <a:latin typeface="Trebuchet MS" panose="020B0603020202020204" pitchFamily="34" charset="0"/>
              </a:rPr>
              <a:t>, (AD-3027) found online at:</a:t>
            </a:r>
            <a:r>
              <a:rPr lang="en-US" sz="1350" dirty="0">
                <a:solidFill>
                  <a:srgbClr val="0563C1"/>
                </a:solidFill>
                <a:latin typeface="Trebuchet MS" panose="020B0603020202020204" pitchFamily="34" charset="0"/>
                <a:hlinkClick r:id="rId4"/>
              </a:rPr>
              <a:t> </a:t>
            </a:r>
            <a:r>
              <a:rPr lang="en-US" sz="1350" u="sng" dirty="0">
                <a:solidFill>
                  <a:srgbClr val="0563C1"/>
                </a:solidFill>
                <a:latin typeface="Trebuchet MS" panose="020B0603020202020204" pitchFamily="34" charset="0"/>
                <a:hlinkClick r:id="rId4"/>
              </a:rPr>
              <a:t>https://www.usda.gov/oascr/how-to-file-a-program-discrimination-complaint</a:t>
            </a:r>
            <a:r>
              <a:rPr lang="en-US" sz="1350" dirty="0">
                <a:solidFill>
                  <a:srgbClr val="000000"/>
                </a:solidFill>
                <a:latin typeface="Trebuchet MS" panose="020B0603020202020204" pitchFamily="34" charset="0"/>
              </a:rPr>
              <a:t>, and at any USDA office, or write a letter addressed to USDA and provide in the letter all of the information requested in the form.</a:t>
            </a:r>
            <a:endParaRPr lang="en-US" b="0" dirty="0">
              <a:effectLst/>
              <a:latin typeface="Trebuchet MS" panose="020B0603020202020204" pitchFamily="34" charset="0"/>
            </a:endParaRPr>
          </a:p>
          <a:p>
            <a:pPr marL="0" indent="0">
              <a:spcBef>
                <a:spcPts val="0"/>
              </a:spcBef>
              <a:buNone/>
            </a:pPr>
            <a:br>
              <a:rPr lang="en-US" b="0" dirty="0">
                <a:effectLst/>
                <a:latin typeface="Trebuchet MS" panose="020B0603020202020204" pitchFamily="34" charset="0"/>
              </a:rPr>
            </a:br>
            <a:r>
              <a:rPr lang="en-US" sz="1350" dirty="0">
                <a:solidFill>
                  <a:srgbClr val="000000"/>
                </a:solidFill>
                <a:latin typeface="Trebuchet MS" panose="020B0603020202020204" pitchFamily="34" charset="0"/>
              </a:rPr>
              <a:t>To request a copy of the complaint form, call (866) 632-9992. Submit your completed form or letter to USDA by: (1) mail: U.S. Department of Agriculture Office of the Assistant Secretary for Civil Rights; 1400 Independence Avenue, SW Washington, D.C. 20250-9410; (2) fax: (202) 690-7442; or (3) email: </a:t>
            </a:r>
            <a:r>
              <a:rPr lang="en-US" sz="1350" u="sng" dirty="0">
                <a:solidFill>
                  <a:srgbClr val="0563C1"/>
                </a:solidFill>
                <a:latin typeface="Trebuchet MS" panose="020B0603020202020204" pitchFamily="34" charset="0"/>
              </a:rPr>
              <a:t>program.intake@usda.gov</a:t>
            </a:r>
            <a:r>
              <a:rPr lang="en-US" sz="1350" dirty="0">
                <a:solidFill>
                  <a:srgbClr val="000000"/>
                </a:solidFill>
                <a:latin typeface="Trebuchet MS" panose="020B0603020202020204" pitchFamily="34" charset="0"/>
              </a:rPr>
              <a:t>.</a:t>
            </a:r>
            <a:endParaRPr lang="en-US" b="0" dirty="0">
              <a:effectLst/>
              <a:latin typeface="Trebuchet MS" panose="020B0603020202020204" pitchFamily="34" charset="0"/>
            </a:endParaRPr>
          </a:p>
          <a:p>
            <a:pPr marL="0" indent="0">
              <a:spcBef>
                <a:spcPts val="0"/>
              </a:spcBef>
              <a:buNone/>
            </a:pPr>
            <a:br>
              <a:rPr lang="en-US" b="0" dirty="0">
                <a:effectLst/>
                <a:latin typeface="Trebuchet MS" panose="020B0603020202020204" pitchFamily="34" charset="0"/>
              </a:rPr>
            </a:br>
            <a:r>
              <a:rPr lang="en-US" sz="1350" dirty="0">
                <a:solidFill>
                  <a:srgbClr val="000000"/>
                </a:solidFill>
                <a:latin typeface="Trebuchet MS" panose="020B0603020202020204" pitchFamily="34" charset="0"/>
              </a:rPr>
              <a:t>This institution is an equal opportunity provider.</a:t>
            </a:r>
            <a:endParaRPr lang="en-US" b="0" dirty="0">
              <a:effectLst/>
              <a:latin typeface="Trebuchet MS" panose="020B0603020202020204" pitchFamily="34" charset="0"/>
            </a:endParaRPr>
          </a:p>
        </p:txBody>
      </p:sp>
      <p:pic>
        <p:nvPicPr>
          <p:cNvPr id="7" name="Picture 6" descr="Icon&#10;&#10;Description automatically generated">
            <a:extLst>
              <a:ext uri="{FF2B5EF4-FFF2-40B4-BE49-F238E27FC236}">
                <a16:creationId xmlns:a16="http://schemas.microsoft.com/office/drawing/2014/main" id="{413634F1-9341-4C9D-AC37-E4027AF45B35}"/>
              </a:ext>
            </a:extLst>
          </p:cNvPr>
          <p:cNvPicPr>
            <a:picLocks noChangeAspect="1"/>
          </p:cNvPicPr>
          <p:nvPr/>
        </p:nvPicPr>
        <p:blipFill>
          <a:blip r:embed="rId5"/>
          <a:stretch>
            <a:fillRect/>
          </a:stretch>
        </p:blipFill>
        <p:spPr>
          <a:xfrm>
            <a:off x="7834395" y="5402769"/>
            <a:ext cx="1251488" cy="532040"/>
          </a:xfrm>
          <a:prstGeom prst="rect">
            <a:avLst/>
          </a:prstGeom>
        </p:spPr>
      </p:pic>
    </p:spTree>
    <p:extLst>
      <p:ext uri="{BB962C8B-B14F-4D97-AF65-F5344CB8AC3E}">
        <p14:creationId xmlns:p14="http://schemas.microsoft.com/office/powerpoint/2010/main" val="991891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5</a:t>
            </a:r>
            <a:r>
              <a:rPr lang="en-US" sz="3200" dirty="0"/>
              <a:t>: Learning Modality and Timeframe</a:t>
            </a:r>
            <a:endParaRPr sz="3200" dirty="0"/>
          </a:p>
        </p:txBody>
      </p:sp>
      <p:sp>
        <p:nvSpPr>
          <p:cNvPr id="10" name="TextBox 9">
            <a:extLst>
              <a:ext uri="{FF2B5EF4-FFF2-40B4-BE49-F238E27FC236}">
                <a16:creationId xmlns:a16="http://schemas.microsoft.com/office/drawing/2014/main" id="{83D8CD0F-C126-4F60-8917-7CF67F4FCCEE}"/>
              </a:ext>
            </a:extLst>
          </p:cNvPr>
          <p:cNvSpPr txBox="1"/>
          <p:nvPr/>
        </p:nvSpPr>
        <p:spPr>
          <a:xfrm>
            <a:off x="346225" y="5930505"/>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https://jamboard.google.com/d/1K1fxTa12QLZDrxKKkl6ms7iJL7TzA5h2cu2kNeaobvQ/viewer?f=5</a:t>
            </a:r>
            <a:r>
              <a:rPr lang="en-US" sz="1400" dirty="0"/>
              <a:t> </a:t>
            </a:r>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7961870" cy="2028248"/>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Jolie Smith</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2000" dirty="0"/>
              <a:t>S</a:t>
            </a:r>
            <a:r>
              <a:rPr lang="en-US" dirty="0"/>
              <a:t>tudent was 100% Full Time Remote (option 1) for the entire Fall 2021 semester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District opted to provide the Begin and End Dates for the Learning Modality Timeframe (option 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The student was engaged in remote learning from August 21, 2021 and remained enrolled in remote learning thru the time of the data collection</a:t>
            </a:r>
          </a:p>
        </p:txBody>
      </p:sp>
      <p:pic>
        <p:nvPicPr>
          <p:cNvPr id="3" name="Picture 2">
            <a:extLst>
              <a:ext uri="{FF2B5EF4-FFF2-40B4-BE49-F238E27FC236}">
                <a16:creationId xmlns:a16="http://schemas.microsoft.com/office/drawing/2014/main" id="{DA3BA938-1D87-40A0-8139-DB6BE73D6B1D}"/>
              </a:ext>
            </a:extLst>
          </p:cNvPr>
          <p:cNvPicPr>
            <a:picLocks noChangeAspect="1"/>
          </p:cNvPicPr>
          <p:nvPr/>
        </p:nvPicPr>
        <p:blipFill>
          <a:blip r:embed="rId5"/>
          <a:stretch>
            <a:fillRect/>
          </a:stretch>
        </p:blipFill>
        <p:spPr>
          <a:xfrm>
            <a:off x="104775" y="3245323"/>
            <a:ext cx="8934450" cy="2657475"/>
          </a:xfrm>
          <a:prstGeom prst="rect">
            <a:avLst/>
          </a:prstGeom>
        </p:spPr>
      </p:pic>
    </p:spTree>
    <p:custDataLst>
      <p:tags r:id="rId1"/>
    </p:custDataLst>
    <p:extLst>
      <p:ext uri="{BB962C8B-B14F-4D97-AF65-F5344CB8AC3E}">
        <p14:creationId xmlns:p14="http://schemas.microsoft.com/office/powerpoint/2010/main" val="107909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6</a:t>
            </a:r>
            <a:r>
              <a:rPr lang="en-US" sz="3200" dirty="0"/>
              <a:t>: Learning Modality and Timeframe</a:t>
            </a:r>
            <a:endParaRPr sz="3200" dirty="0"/>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8433744" cy="2146229"/>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1700" dirty="0"/>
              <a:t>Josh Johnson</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was 100% Full Time Remote (option 1) from Sept. 5 thru Sept. 15, 2021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returned to In-Person from Sept 16 thru Oct. 5, 2021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returned to 100% Full Time Remote from Oct. 5 thru Oct. 15, 2021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returned to In-Person from Oct. 16 thru December 4, 2021</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engaged in a hybrid learning schedule from Dec. 5 to the end of the Semester</a:t>
            </a:r>
          </a:p>
        </p:txBody>
      </p:sp>
      <p:pic>
        <p:nvPicPr>
          <p:cNvPr id="5" name="Picture 4">
            <a:extLst>
              <a:ext uri="{FF2B5EF4-FFF2-40B4-BE49-F238E27FC236}">
                <a16:creationId xmlns:a16="http://schemas.microsoft.com/office/drawing/2014/main" id="{FAE01ABD-DD3A-428C-A7AA-091AA37DBFE3}"/>
              </a:ext>
            </a:extLst>
          </p:cNvPr>
          <p:cNvPicPr>
            <a:picLocks noChangeAspect="1"/>
          </p:cNvPicPr>
          <p:nvPr/>
        </p:nvPicPr>
        <p:blipFill rotWithShape="1">
          <a:blip r:embed="rId4"/>
          <a:srcRect b="908"/>
          <a:stretch/>
        </p:blipFill>
        <p:spPr>
          <a:xfrm>
            <a:off x="115330" y="3686867"/>
            <a:ext cx="8934450" cy="3105276"/>
          </a:xfrm>
          <a:prstGeom prst="rect">
            <a:avLst/>
          </a:prstGeom>
        </p:spPr>
      </p:pic>
      <p:sp>
        <p:nvSpPr>
          <p:cNvPr id="12" name="TextBox 11">
            <a:extLst>
              <a:ext uri="{FF2B5EF4-FFF2-40B4-BE49-F238E27FC236}">
                <a16:creationId xmlns:a16="http://schemas.microsoft.com/office/drawing/2014/main" id="{7C6F8AB3-92AA-49E5-887C-7668C24642E3}"/>
              </a:ext>
            </a:extLst>
          </p:cNvPr>
          <p:cNvSpPr txBox="1"/>
          <p:nvPr/>
        </p:nvSpPr>
        <p:spPr>
          <a:xfrm>
            <a:off x="529472" y="3378053"/>
            <a:ext cx="8200386" cy="307777"/>
          </a:xfrm>
          <a:prstGeom prst="rect">
            <a:avLst/>
          </a:prstGeom>
          <a:noFill/>
        </p:spPr>
        <p:txBody>
          <a:bodyPr wrap="none" rtlCol="0">
            <a:spAutoFit/>
          </a:bodyPr>
          <a:lstStyle/>
          <a:p>
            <a:r>
              <a:rPr lang="en-US" sz="1400" dirty="0"/>
              <a:t>JAMBOARD: </a:t>
            </a:r>
            <a:r>
              <a:rPr lang="en-US" sz="1400" dirty="0">
                <a:hlinkClick r:id="rId5"/>
              </a:rPr>
              <a:t>https://jamboard.google.com/d/1K1fxTa12QLZDrxKKkl6ms7iJL7TzA5h2cu2kNeaobvQ/viewer?f=6</a:t>
            </a:r>
            <a:r>
              <a:rPr lang="en-US" sz="1400" dirty="0"/>
              <a:t> </a:t>
            </a:r>
          </a:p>
        </p:txBody>
      </p:sp>
    </p:spTree>
    <p:custDataLst>
      <p:tags r:id="rId1"/>
    </p:custDataLst>
    <p:extLst>
      <p:ext uri="{BB962C8B-B14F-4D97-AF65-F5344CB8AC3E}">
        <p14:creationId xmlns:p14="http://schemas.microsoft.com/office/powerpoint/2010/main" val="4031741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115330" y="254514"/>
            <a:ext cx="902867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7</a:t>
            </a:r>
            <a:r>
              <a:rPr lang="en-US" sz="3200" dirty="0"/>
              <a:t>: Learning Modality and Timeframe</a:t>
            </a:r>
            <a:endParaRPr sz="3200" dirty="0"/>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8433744" cy="1055161"/>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1700" dirty="0"/>
              <a:t>Joan Miller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was reported by the district as </a:t>
            </a:r>
            <a:r>
              <a:rPr lang="en-US" sz="1700" dirty="0" err="1"/>
              <a:t>NonSchool</a:t>
            </a:r>
            <a:r>
              <a:rPr lang="en-US" sz="1700" dirty="0"/>
              <a:t> Program Code of 05</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was 100% Full Time Remote Learning for the entire Fall 2021 Semester</a:t>
            </a:r>
          </a:p>
        </p:txBody>
      </p:sp>
      <p:sp>
        <p:nvSpPr>
          <p:cNvPr id="12" name="TextBox 11">
            <a:extLst>
              <a:ext uri="{FF2B5EF4-FFF2-40B4-BE49-F238E27FC236}">
                <a16:creationId xmlns:a16="http://schemas.microsoft.com/office/drawing/2014/main" id="{7C6F8AB3-92AA-49E5-887C-7668C24642E3}"/>
              </a:ext>
            </a:extLst>
          </p:cNvPr>
          <p:cNvSpPr txBox="1"/>
          <p:nvPr/>
        </p:nvSpPr>
        <p:spPr>
          <a:xfrm>
            <a:off x="529472" y="5305704"/>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https://jamboard.google.com/d/1K1fxTa12QLZDrxKKkl6ms7iJL7TzA5h2cu2kNeaobvQ/viewer?f=7</a:t>
            </a:r>
            <a:r>
              <a:rPr lang="en-US" sz="1400" dirty="0"/>
              <a:t> </a:t>
            </a:r>
          </a:p>
        </p:txBody>
      </p:sp>
      <p:pic>
        <p:nvPicPr>
          <p:cNvPr id="7" name="Picture 6">
            <a:extLst>
              <a:ext uri="{FF2B5EF4-FFF2-40B4-BE49-F238E27FC236}">
                <a16:creationId xmlns:a16="http://schemas.microsoft.com/office/drawing/2014/main" id="{0B4DD210-C33D-47C1-9C92-004ADB48BB27}"/>
              </a:ext>
            </a:extLst>
          </p:cNvPr>
          <p:cNvPicPr>
            <a:picLocks noChangeAspect="1"/>
          </p:cNvPicPr>
          <p:nvPr/>
        </p:nvPicPr>
        <p:blipFill>
          <a:blip r:embed="rId5"/>
          <a:stretch>
            <a:fillRect/>
          </a:stretch>
        </p:blipFill>
        <p:spPr>
          <a:xfrm>
            <a:off x="115330" y="2405527"/>
            <a:ext cx="8915400" cy="2657475"/>
          </a:xfrm>
          <a:prstGeom prst="rect">
            <a:avLst/>
          </a:prstGeom>
        </p:spPr>
      </p:pic>
    </p:spTree>
    <p:custDataLst>
      <p:tags r:id="rId1"/>
    </p:custDataLst>
    <p:extLst>
      <p:ext uri="{BB962C8B-B14F-4D97-AF65-F5344CB8AC3E}">
        <p14:creationId xmlns:p14="http://schemas.microsoft.com/office/powerpoint/2010/main" val="2904203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491490" y="365125"/>
            <a:ext cx="3840085" cy="632062"/>
          </a:xfrm>
          <a:prstGeom prst="rect">
            <a:avLst/>
          </a:prstGeom>
        </p:spPr>
        <p:txBody>
          <a:bodyPr spcFirstLastPara="1" lIns="0" tIns="0" rIns="0" bIns="0" anchorCtr="0">
            <a:normAutofit/>
          </a:bodyPr>
          <a:lstStyle/>
          <a:p>
            <a:pPr marL="0" lvl="0" indent="0" rtl="0">
              <a:spcBef>
                <a:spcPts val="0"/>
              </a:spcBef>
              <a:spcAft>
                <a:spcPts val="0"/>
              </a:spcAft>
              <a:buClr>
                <a:schemeClr val="dk1"/>
              </a:buClr>
              <a:buSzPts val="3200"/>
              <a:buFont typeface="Arial"/>
              <a:buNone/>
            </a:pPr>
            <a:r>
              <a:rPr lang="en-US" sz="3200" dirty="0"/>
              <a:t>Attendance Data</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411893" y="2575033"/>
            <a:ext cx="5840626" cy="3917841"/>
          </a:xfrm>
        </p:spPr>
        <p:txBody>
          <a:bodyPr>
            <a:noAutofit/>
          </a:bodyPr>
          <a:lstStyle/>
          <a:p>
            <a:pPr>
              <a:spcBef>
                <a:spcPts val="0"/>
              </a:spcBef>
              <a:spcAft>
                <a:spcPts val="800"/>
              </a:spcAft>
            </a:pPr>
            <a:r>
              <a:rPr lang="en-US" sz="2000" dirty="0"/>
              <a:t>The P-EBT plan requires confirmation of an excused student absence during the timeframe of the outbreak to consider a student for P-EBT benefits based on COVID related outbreak</a:t>
            </a:r>
          </a:p>
          <a:p>
            <a:pPr>
              <a:spcBef>
                <a:spcPts val="0"/>
              </a:spcBef>
              <a:spcAft>
                <a:spcPts val="800"/>
              </a:spcAft>
            </a:pPr>
            <a:r>
              <a:rPr lang="en-US" sz="2000" dirty="0"/>
              <a:t>Attendance data should be submitted for ALL students</a:t>
            </a:r>
          </a:p>
          <a:p>
            <a:pPr>
              <a:spcBef>
                <a:spcPts val="0"/>
              </a:spcBef>
              <a:spcAft>
                <a:spcPts val="800"/>
              </a:spcAft>
            </a:pPr>
            <a:r>
              <a:rPr lang="en-US" sz="2000" dirty="0"/>
              <a:t>Parents will be able to submit a dispute if their student was absent due to COVID even if the school did not report an outbreak to CDPHE</a:t>
            </a:r>
          </a:p>
          <a:p>
            <a:pPr>
              <a:spcBef>
                <a:spcPts val="0"/>
              </a:spcBef>
              <a:spcAft>
                <a:spcPts val="800"/>
              </a:spcAft>
            </a:pPr>
            <a:r>
              <a:rPr lang="en-US" sz="2000" dirty="0"/>
              <a:t>Confirmation of an excused student absence is required; if the data is not submitted during the collection, districts/schools will have to verify that through the escalation process</a:t>
            </a:r>
          </a:p>
          <a:p>
            <a:pPr>
              <a:spcBef>
                <a:spcPts val="0"/>
              </a:spcBef>
              <a:spcAft>
                <a:spcPts val="800"/>
              </a:spcAft>
            </a:pPr>
            <a:endParaRPr lang="en-US" sz="2000"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5206365" y="6356350"/>
            <a:ext cx="874395" cy="365125"/>
          </a:xfrm>
        </p:spPr>
        <p:txBody>
          <a:bodyPr>
            <a:normAutofit/>
          </a:bodyPr>
          <a:lstStyle/>
          <a:p>
            <a:pPr>
              <a:spcAft>
                <a:spcPts val="600"/>
              </a:spcAft>
            </a:pPr>
            <a:fld id="{C479D5F6-EDCB-402A-AC08-4943A1820E8F}" type="slidenum">
              <a:rPr lang="en-US" smtClean="0"/>
              <a:pPr>
                <a:spcAft>
                  <a:spcPts val="600"/>
                </a:spcAft>
              </a:pPr>
              <a:t>43</a:t>
            </a:fld>
            <a:endParaRPr lang="en-US"/>
          </a:p>
        </p:txBody>
      </p:sp>
      <p:pic>
        <p:nvPicPr>
          <p:cNvPr id="5" name="Picture 4" descr="A picture containing text, crossword puzzle&#10;&#10;Description automatically generated">
            <a:extLst>
              <a:ext uri="{FF2B5EF4-FFF2-40B4-BE49-F238E27FC236}">
                <a16:creationId xmlns:a16="http://schemas.microsoft.com/office/drawing/2014/main" id="{C60214B1-98C0-49E7-8DC3-4BD2ADAFA60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6534" r="27219"/>
          <a:stretch/>
        </p:blipFill>
        <p:spPr>
          <a:xfrm>
            <a:off x="6252519" y="1227448"/>
            <a:ext cx="2891480" cy="418802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6080256E-0CC4-488C-8696-A7B2FBA91A95}"/>
              </a:ext>
            </a:extLst>
          </p:cNvPr>
          <p:cNvSpPr txBox="1"/>
          <p:nvPr/>
        </p:nvSpPr>
        <p:spPr>
          <a:xfrm>
            <a:off x="7808558" y="7885384"/>
            <a:ext cx="1335442"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5" tooltip="https://drzreflects.blogspot.com/2021/01/taking-attendance-during-zoom-clas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0" name="Content Placeholder 2">
            <a:extLst>
              <a:ext uri="{FF2B5EF4-FFF2-40B4-BE49-F238E27FC236}">
                <a16:creationId xmlns:a16="http://schemas.microsoft.com/office/drawing/2014/main" id="{7BDA9854-D59D-43DB-A996-76549398AEE8}"/>
              </a:ext>
            </a:extLst>
          </p:cNvPr>
          <p:cNvSpPr txBox="1">
            <a:spLocks/>
          </p:cNvSpPr>
          <p:nvPr/>
        </p:nvSpPr>
        <p:spPr>
          <a:xfrm>
            <a:off x="491490" y="1425856"/>
            <a:ext cx="5761029" cy="632062"/>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dirty="0"/>
              <a:t>CDPHE COVID related outbreak data OR Parent Reported COVID related absence</a:t>
            </a:r>
          </a:p>
        </p:txBody>
      </p:sp>
    </p:spTree>
    <p:custDataLst>
      <p:tags r:id="rId1"/>
    </p:custDataLst>
    <p:extLst>
      <p:ext uri="{BB962C8B-B14F-4D97-AF65-F5344CB8AC3E}">
        <p14:creationId xmlns:p14="http://schemas.microsoft.com/office/powerpoint/2010/main" val="402925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3724072" y="629268"/>
            <a:ext cx="4939868" cy="1286160"/>
          </a:xfrm>
          <a:prstGeom prst="rect">
            <a:avLst/>
          </a:prstGeom>
        </p:spPr>
        <p:txBody>
          <a:bodyPr spcFirstLastPara="1" lIns="0" tIns="0" rIns="0" bIns="0" anchor="b" anchorCtr="0">
            <a:normAutofit/>
          </a:bodyPr>
          <a:lstStyle/>
          <a:p>
            <a:pPr marL="0" lvl="0" indent="0" rtl="0">
              <a:spcBef>
                <a:spcPts val="0"/>
              </a:spcBef>
              <a:spcAft>
                <a:spcPts val="0"/>
              </a:spcAft>
              <a:buClr>
                <a:schemeClr val="dk1"/>
              </a:buClr>
              <a:buSzPts val="3200"/>
              <a:buFont typeface="Arial"/>
              <a:buNone/>
            </a:pPr>
            <a:r>
              <a:rPr lang="en-US" dirty="0"/>
              <a:t>Attendance Data</a:t>
            </a:r>
            <a:br>
              <a:rPr lang="en-US" dirty="0"/>
            </a:br>
            <a:endParaRPr lang="en-US" dirty="0"/>
          </a:p>
        </p:txBody>
      </p:sp>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3009592" y="2438400"/>
            <a:ext cx="6027315" cy="3785419"/>
          </a:xfrm>
        </p:spPr>
        <p:txBody>
          <a:bodyPr>
            <a:noAutofit/>
          </a:bodyPr>
          <a:lstStyle/>
          <a:p>
            <a:pPr marL="0" indent="0">
              <a:spcBef>
                <a:spcPts val="0"/>
              </a:spcBef>
              <a:spcAft>
                <a:spcPts val="800"/>
              </a:spcAft>
              <a:buNone/>
            </a:pPr>
            <a:r>
              <a:rPr lang="en-US" sz="1800" dirty="0"/>
              <a:t>Districts should submit ‘01’ if the student had AT LEAST ONE EXCUSED ABSENCE during each respective month. </a:t>
            </a:r>
          </a:p>
          <a:p>
            <a:pPr marL="0" indent="0">
              <a:spcBef>
                <a:spcPts val="0"/>
              </a:spcBef>
              <a:spcAft>
                <a:spcPts val="800"/>
              </a:spcAft>
              <a:buNone/>
            </a:pPr>
            <a:endParaRPr lang="en-US" sz="1800" dirty="0"/>
          </a:p>
          <a:p>
            <a:pPr marL="0" indent="0">
              <a:spcBef>
                <a:spcPts val="0"/>
              </a:spcBef>
              <a:spcAft>
                <a:spcPts val="800"/>
              </a:spcAft>
              <a:buNone/>
            </a:pPr>
            <a:r>
              <a:rPr lang="en-US" sz="1800" dirty="0"/>
              <a:t>There is NOT a requirement that the district track whether the excused absence was related to COVID-19, only that the student had an excused absence. </a:t>
            </a:r>
          </a:p>
          <a:p>
            <a:pPr marL="0" indent="0">
              <a:spcBef>
                <a:spcPts val="0"/>
              </a:spcBef>
              <a:spcAft>
                <a:spcPts val="800"/>
              </a:spcAft>
              <a:buNone/>
            </a:pPr>
            <a:endParaRPr lang="en-US" sz="1800" dirty="0"/>
          </a:p>
          <a:p>
            <a:pPr marL="0" indent="0">
              <a:spcBef>
                <a:spcPts val="0"/>
              </a:spcBef>
              <a:spcAft>
                <a:spcPts val="800"/>
              </a:spcAft>
              <a:buNone/>
            </a:pPr>
            <a:r>
              <a:rPr lang="en-US" sz="1800" dirty="0"/>
              <a:t>The approved plan is allowing Colorado to make an assumption that the excused absence was due to COVID-19 if it occurred during the timeframe of a reported outbreak (or parent reported absence). </a:t>
            </a:r>
          </a:p>
          <a:p>
            <a:pPr marL="0" indent="0">
              <a:spcBef>
                <a:spcPts val="0"/>
              </a:spcBef>
              <a:spcAft>
                <a:spcPts val="800"/>
              </a:spcAft>
              <a:buNone/>
            </a:pPr>
            <a:endParaRPr lang="en-US" sz="1800" dirty="0"/>
          </a:p>
          <a:p>
            <a:pPr marL="0" indent="0">
              <a:spcBef>
                <a:spcPts val="0"/>
              </a:spcBef>
              <a:spcAft>
                <a:spcPts val="800"/>
              </a:spcAft>
              <a:buNone/>
            </a:pPr>
            <a:r>
              <a:rPr lang="en-US" sz="1800" dirty="0"/>
              <a:t>Students may be eligible to receive a state-wide average amount of P-EBT benefit in these scenarios. </a:t>
            </a:r>
          </a:p>
          <a:p>
            <a:pPr marL="0" indent="0">
              <a:spcBef>
                <a:spcPts val="0"/>
              </a:spcBef>
              <a:spcAft>
                <a:spcPts val="800"/>
              </a:spcAft>
              <a:buNone/>
            </a:pPr>
            <a:endParaRPr lang="en-US" sz="1800" dirty="0"/>
          </a:p>
        </p:txBody>
      </p:sp>
      <p:pic>
        <p:nvPicPr>
          <p:cNvPr id="5" name="Picture 4" descr="A picture containing text, yellow&#10;&#10;Description automatically generated">
            <a:extLst>
              <a:ext uri="{FF2B5EF4-FFF2-40B4-BE49-F238E27FC236}">
                <a16:creationId xmlns:a16="http://schemas.microsoft.com/office/drawing/2014/main" id="{8277A5A5-6A64-4FF0-ABB7-520B62C5B2E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502" r="25773" b="-1"/>
          <a:stretch/>
        </p:blipFill>
        <p:spPr>
          <a:xfrm>
            <a:off x="304821" y="1683157"/>
            <a:ext cx="2470216" cy="4872681"/>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3D91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a:xfrm>
            <a:off x="7625281" y="6356350"/>
            <a:ext cx="890069" cy="365125"/>
          </a:xfrm>
        </p:spPr>
        <p:txBody>
          <a:bodyPr>
            <a:normAutofit/>
          </a:bodyPr>
          <a:lstStyle/>
          <a:p>
            <a:pPr>
              <a:spcAft>
                <a:spcPts val="600"/>
              </a:spcAft>
            </a:pPr>
            <a:fld id="{C479D5F6-EDCB-402A-AC08-4943A1820E8F}" type="slidenum">
              <a:rPr lang="en-US" smtClean="0"/>
              <a:pPr>
                <a:spcAft>
                  <a:spcPts val="600"/>
                </a:spcAft>
              </a:pPr>
              <a:t>44</a:t>
            </a:fld>
            <a:endParaRPr lang="en-US"/>
          </a:p>
        </p:txBody>
      </p:sp>
      <p:sp>
        <p:nvSpPr>
          <p:cNvPr id="6" name="TextBox 5">
            <a:extLst>
              <a:ext uri="{FF2B5EF4-FFF2-40B4-BE49-F238E27FC236}">
                <a16:creationId xmlns:a16="http://schemas.microsoft.com/office/drawing/2014/main" id="{E8D57374-5CB5-45BF-A590-A3E285A7AAF2}"/>
              </a:ext>
            </a:extLst>
          </p:cNvPr>
          <p:cNvSpPr txBox="1"/>
          <p:nvPr/>
        </p:nvSpPr>
        <p:spPr>
          <a:xfrm>
            <a:off x="304822" y="6356034"/>
            <a:ext cx="2470216"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5" tooltip="http://lehighvalleyramblings.blogspot.com/2012/01/my-norco-attendance-report-card-i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
        <p:nvSpPr>
          <p:cNvPr id="10" name="Google Shape;246;p18">
            <a:extLst>
              <a:ext uri="{FF2B5EF4-FFF2-40B4-BE49-F238E27FC236}">
                <a16:creationId xmlns:a16="http://schemas.microsoft.com/office/drawing/2014/main" id="{827474C7-06ED-446D-8C5C-90AC92AA1B03}"/>
              </a:ext>
            </a:extLst>
          </p:cNvPr>
          <p:cNvSpPr txBox="1">
            <a:spLocks/>
          </p:cNvSpPr>
          <p:nvPr/>
        </p:nvSpPr>
        <p:spPr>
          <a:xfrm>
            <a:off x="491490" y="365125"/>
            <a:ext cx="3840085" cy="632062"/>
          </a:xfrm>
          <a:prstGeom prst="rect">
            <a:avLst/>
          </a:prstGeom>
        </p:spPr>
        <p:txBody>
          <a:bodyPr spcFirstLastPara="1" vert="horz"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Attendance Data</a:t>
            </a:r>
          </a:p>
        </p:txBody>
      </p:sp>
    </p:spTree>
    <p:custDataLst>
      <p:tags r:id="rId1"/>
    </p:custDataLst>
    <p:extLst>
      <p:ext uri="{BB962C8B-B14F-4D97-AF65-F5344CB8AC3E}">
        <p14:creationId xmlns:p14="http://schemas.microsoft.com/office/powerpoint/2010/main" val="3187754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45</a:t>
            </a:fld>
            <a:endParaRPr lang="en-US" dirty="0"/>
          </a:p>
        </p:txBody>
      </p:sp>
      <p:grpSp>
        <p:nvGrpSpPr>
          <p:cNvPr id="11" name="Group 10">
            <a:extLst>
              <a:ext uri="{FF2B5EF4-FFF2-40B4-BE49-F238E27FC236}">
                <a16:creationId xmlns:a16="http://schemas.microsoft.com/office/drawing/2014/main" id="{DF995D3B-753F-4F0B-AA2B-C2D5ADF46B37}"/>
              </a:ext>
            </a:extLst>
          </p:cNvPr>
          <p:cNvGrpSpPr/>
          <p:nvPr/>
        </p:nvGrpSpPr>
        <p:grpSpPr>
          <a:xfrm>
            <a:off x="1092818" y="1010932"/>
            <a:ext cx="6626983" cy="5592554"/>
            <a:chOff x="1092819" y="1010932"/>
            <a:chExt cx="6969508" cy="6780666"/>
          </a:xfrm>
        </p:grpSpPr>
        <p:pic>
          <p:nvPicPr>
            <p:cNvPr id="5" name="Picture 4">
              <a:extLst>
                <a:ext uri="{FF2B5EF4-FFF2-40B4-BE49-F238E27FC236}">
                  <a16:creationId xmlns:a16="http://schemas.microsoft.com/office/drawing/2014/main" id="{52E165B4-9ECC-4FFB-BC9C-83E65C10D103}"/>
                </a:ext>
              </a:extLst>
            </p:cNvPr>
            <p:cNvPicPr>
              <a:picLocks noChangeAspect="1"/>
            </p:cNvPicPr>
            <p:nvPr/>
          </p:nvPicPr>
          <p:blipFill rotWithShape="1">
            <a:blip r:embed="rId4"/>
            <a:srcRect b="55310"/>
            <a:stretch/>
          </p:blipFill>
          <p:spPr>
            <a:xfrm>
              <a:off x="1092819" y="1010932"/>
              <a:ext cx="6958361" cy="1921839"/>
            </a:xfrm>
            <a:prstGeom prst="rect">
              <a:avLst/>
            </a:prstGeom>
          </p:spPr>
        </p:pic>
        <p:pic>
          <p:nvPicPr>
            <p:cNvPr id="7" name="Picture 6">
              <a:extLst>
                <a:ext uri="{FF2B5EF4-FFF2-40B4-BE49-F238E27FC236}">
                  <a16:creationId xmlns:a16="http://schemas.microsoft.com/office/drawing/2014/main" id="{3A63C39D-F692-4146-B2C9-0608CF891159}"/>
                </a:ext>
              </a:extLst>
            </p:cNvPr>
            <p:cNvPicPr>
              <a:picLocks noChangeAspect="1"/>
            </p:cNvPicPr>
            <p:nvPr/>
          </p:nvPicPr>
          <p:blipFill rotWithShape="1">
            <a:blip r:embed="rId4"/>
            <a:srcRect t="84434"/>
            <a:stretch/>
          </p:blipFill>
          <p:spPr>
            <a:xfrm>
              <a:off x="1103966" y="2932771"/>
              <a:ext cx="6947214" cy="668320"/>
            </a:xfrm>
            <a:prstGeom prst="rect">
              <a:avLst/>
            </a:prstGeom>
          </p:spPr>
        </p:pic>
        <p:pic>
          <p:nvPicPr>
            <p:cNvPr id="10" name="Picture 9">
              <a:extLst>
                <a:ext uri="{FF2B5EF4-FFF2-40B4-BE49-F238E27FC236}">
                  <a16:creationId xmlns:a16="http://schemas.microsoft.com/office/drawing/2014/main" id="{F21632F6-F92D-4441-B132-7B2709F4E1A1}"/>
                </a:ext>
              </a:extLst>
            </p:cNvPr>
            <p:cNvPicPr>
              <a:picLocks noChangeAspect="1"/>
            </p:cNvPicPr>
            <p:nvPr/>
          </p:nvPicPr>
          <p:blipFill>
            <a:blip r:embed="rId5"/>
            <a:stretch>
              <a:fillRect/>
            </a:stretch>
          </p:blipFill>
          <p:spPr>
            <a:xfrm>
              <a:off x="1103966" y="3584907"/>
              <a:ext cx="6958361" cy="4206691"/>
            </a:xfrm>
            <a:prstGeom prst="rect">
              <a:avLst/>
            </a:prstGeom>
          </p:spPr>
        </p:pic>
      </p:grpSp>
      <p:sp>
        <p:nvSpPr>
          <p:cNvPr id="12" name="TextBox 11">
            <a:extLst>
              <a:ext uri="{FF2B5EF4-FFF2-40B4-BE49-F238E27FC236}">
                <a16:creationId xmlns:a16="http://schemas.microsoft.com/office/drawing/2014/main" id="{DAD3B5C5-A6F2-4EBC-A47C-10755AFDD267}"/>
              </a:ext>
            </a:extLst>
          </p:cNvPr>
          <p:cNvSpPr txBox="1"/>
          <p:nvPr/>
        </p:nvSpPr>
        <p:spPr>
          <a:xfrm>
            <a:off x="1132885" y="6103852"/>
            <a:ext cx="5672652" cy="307777"/>
          </a:xfrm>
          <a:prstGeom prst="rect">
            <a:avLst/>
          </a:prstGeom>
          <a:solidFill>
            <a:schemeClr val="bg2"/>
          </a:solidFill>
        </p:spPr>
        <p:txBody>
          <a:bodyPr wrap="square" rtlCol="0">
            <a:spAutoFit/>
          </a:bodyPr>
          <a:lstStyle/>
          <a:p>
            <a:r>
              <a:rPr lang="en-US" sz="1400" dirty="0"/>
              <a:t>Rows 45+ are NOT to be completed for the first P-EBT Data Collection.</a:t>
            </a:r>
          </a:p>
        </p:txBody>
      </p:sp>
      <p:sp>
        <p:nvSpPr>
          <p:cNvPr id="13" name="Google Shape;246;p18">
            <a:extLst>
              <a:ext uri="{FF2B5EF4-FFF2-40B4-BE49-F238E27FC236}">
                <a16:creationId xmlns:a16="http://schemas.microsoft.com/office/drawing/2014/main" id="{3D9B09CE-B50D-4C96-9204-B0D46D4D3FAF}"/>
              </a:ext>
            </a:extLst>
          </p:cNvPr>
          <p:cNvSpPr txBox="1">
            <a:spLocks/>
          </p:cNvSpPr>
          <p:nvPr/>
        </p:nvSpPr>
        <p:spPr>
          <a:xfrm>
            <a:off x="491490" y="365125"/>
            <a:ext cx="3840085" cy="632062"/>
          </a:xfrm>
          <a:prstGeom prst="rect">
            <a:avLst/>
          </a:prstGeom>
        </p:spPr>
        <p:txBody>
          <a:bodyPr spcFirstLastPara="1" vert="horz"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Attendance Data</a:t>
            </a:r>
          </a:p>
        </p:txBody>
      </p:sp>
    </p:spTree>
    <p:custDataLst>
      <p:tags r:id="rId1"/>
    </p:custDataLst>
    <p:extLst>
      <p:ext uri="{BB962C8B-B14F-4D97-AF65-F5344CB8AC3E}">
        <p14:creationId xmlns:p14="http://schemas.microsoft.com/office/powerpoint/2010/main" val="4194785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337274" y="254514"/>
            <a:ext cx="8611420"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EXAMPLE</a:t>
            </a:r>
            <a:r>
              <a:rPr lang="en-US" sz="3200" dirty="0"/>
              <a:t>: Attendance</a:t>
            </a:r>
            <a:endParaRPr sz="3200" dirty="0"/>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50207"/>
            <a:ext cx="8433744" cy="2146229"/>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1700" dirty="0"/>
              <a:t>Jordan Miller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600" dirty="0"/>
              <a:t>Student did not have any days absent during the month of August</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600" dirty="0"/>
              <a:t>Student was absent for three days during the month of September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600" dirty="0"/>
              <a:t>Student did not have any days absent during the month of October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600" dirty="0"/>
              <a:t>Student was absent for seven days during the month of November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600" dirty="0"/>
              <a:t>Student was absent for two days during the month of December</a:t>
            </a:r>
          </a:p>
        </p:txBody>
      </p:sp>
      <p:pic>
        <p:nvPicPr>
          <p:cNvPr id="3" name="Picture 2">
            <a:extLst>
              <a:ext uri="{FF2B5EF4-FFF2-40B4-BE49-F238E27FC236}">
                <a16:creationId xmlns:a16="http://schemas.microsoft.com/office/drawing/2014/main" id="{7D5B16A5-3914-4051-8D1B-FD889C938C8F}"/>
              </a:ext>
            </a:extLst>
          </p:cNvPr>
          <p:cNvPicPr>
            <a:picLocks noChangeAspect="1"/>
          </p:cNvPicPr>
          <p:nvPr/>
        </p:nvPicPr>
        <p:blipFill rotWithShape="1">
          <a:blip r:embed="rId4"/>
          <a:srcRect b="20901"/>
          <a:stretch/>
        </p:blipFill>
        <p:spPr>
          <a:xfrm>
            <a:off x="682581" y="3317962"/>
            <a:ext cx="7515225" cy="2614356"/>
          </a:xfrm>
          <a:prstGeom prst="rect">
            <a:avLst/>
          </a:prstGeom>
        </p:spPr>
      </p:pic>
      <p:sp>
        <p:nvSpPr>
          <p:cNvPr id="10" name="TextBox 9">
            <a:extLst>
              <a:ext uri="{FF2B5EF4-FFF2-40B4-BE49-F238E27FC236}">
                <a16:creationId xmlns:a16="http://schemas.microsoft.com/office/drawing/2014/main" id="{844E257B-F818-4A8F-81DD-13CC2AD8A2DE}"/>
              </a:ext>
            </a:extLst>
          </p:cNvPr>
          <p:cNvSpPr txBox="1"/>
          <p:nvPr/>
        </p:nvSpPr>
        <p:spPr>
          <a:xfrm>
            <a:off x="524041" y="5855051"/>
            <a:ext cx="7351332" cy="996170"/>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2000" dirty="0"/>
              <a:t>Error: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dirty="0"/>
              <a:t>There is nothing reported for EXCUSED_ABSENCE_SEP; The value of ‘01’ should have been submitted for the month.</a:t>
            </a:r>
          </a:p>
        </p:txBody>
      </p:sp>
    </p:spTree>
    <p:custDataLst>
      <p:tags r:id="rId1"/>
    </p:custDataLst>
    <p:extLst>
      <p:ext uri="{BB962C8B-B14F-4D97-AF65-F5344CB8AC3E}">
        <p14:creationId xmlns:p14="http://schemas.microsoft.com/office/powerpoint/2010/main" val="3644816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337279" y="254514"/>
            <a:ext cx="8726829"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8</a:t>
            </a:r>
            <a:r>
              <a:rPr lang="en-US" sz="3200" dirty="0"/>
              <a:t>: Attendance</a:t>
            </a:r>
            <a:endParaRPr sz="3200" dirty="0"/>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91397"/>
            <a:ext cx="8433744" cy="691471"/>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1700" dirty="0"/>
              <a:t>Joe Smith</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700" dirty="0"/>
              <a:t>Student had at least one day of absence during each month of the entire school year</a:t>
            </a:r>
          </a:p>
        </p:txBody>
      </p:sp>
      <p:sp>
        <p:nvSpPr>
          <p:cNvPr id="12" name="TextBox 11">
            <a:extLst>
              <a:ext uri="{FF2B5EF4-FFF2-40B4-BE49-F238E27FC236}">
                <a16:creationId xmlns:a16="http://schemas.microsoft.com/office/drawing/2014/main" id="{7C6F8AB3-92AA-49E5-887C-7668C24642E3}"/>
              </a:ext>
            </a:extLst>
          </p:cNvPr>
          <p:cNvSpPr txBox="1"/>
          <p:nvPr/>
        </p:nvSpPr>
        <p:spPr>
          <a:xfrm>
            <a:off x="529472" y="5305704"/>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https://jamboard.google.com/d/1K1fxTa12QLZDrxKKkl6ms7iJL7TzA5h2cu2kNeaobvQ/viewer?f=8</a:t>
            </a:r>
            <a:r>
              <a:rPr lang="en-US" sz="1400" dirty="0"/>
              <a:t> </a:t>
            </a:r>
          </a:p>
        </p:txBody>
      </p:sp>
      <p:pic>
        <p:nvPicPr>
          <p:cNvPr id="3" name="Picture 2">
            <a:extLst>
              <a:ext uri="{FF2B5EF4-FFF2-40B4-BE49-F238E27FC236}">
                <a16:creationId xmlns:a16="http://schemas.microsoft.com/office/drawing/2014/main" id="{711E7610-8A53-4F3A-9CD0-D2A7D7CEFD56}"/>
              </a:ext>
            </a:extLst>
          </p:cNvPr>
          <p:cNvPicPr>
            <a:picLocks noChangeAspect="1"/>
          </p:cNvPicPr>
          <p:nvPr/>
        </p:nvPicPr>
        <p:blipFill>
          <a:blip r:embed="rId5"/>
          <a:stretch>
            <a:fillRect/>
          </a:stretch>
        </p:blipFill>
        <p:spPr>
          <a:xfrm>
            <a:off x="809625" y="2337874"/>
            <a:ext cx="7524750" cy="2676525"/>
          </a:xfrm>
          <a:prstGeom prst="rect">
            <a:avLst/>
          </a:prstGeom>
        </p:spPr>
      </p:pic>
    </p:spTree>
    <p:custDataLst>
      <p:tags r:id="rId1"/>
    </p:custDataLst>
    <p:extLst>
      <p:ext uri="{BB962C8B-B14F-4D97-AF65-F5344CB8AC3E}">
        <p14:creationId xmlns:p14="http://schemas.microsoft.com/office/powerpoint/2010/main" val="3430095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390542" y="254514"/>
            <a:ext cx="8709074"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b="1" u="sng" dirty="0"/>
              <a:t>ACTIVITY 9</a:t>
            </a:r>
            <a:r>
              <a:rPr lang="en-US" sz="3200" dirty="0"/>
              <a:t>: Attendance</a:t>
            </a:r>
            <a:endParaRPr sz="3200" dirty="0"/>
          </a:p>
        </p:txBody>
      </p:sp>
      <p:sp>
        <p:nvSpPr>
          <p:cNvPr id="11" name="TextBox 10">
            <a:extLst>
              <a:ext uri="{FF2B5EF4-FFF2-40B4-BE49-F238E27FC236}">
                <a16:creationId xmlns:a16="http://schemas.microsoft.com/office/drawing/2014/main" id="{0A680182-6FD7-41D7-8CC6-B09C85D17166}"/>
              </a:ext>
            </a:extLst>
          </p:cNvPr>
          <p:cNvSpPr txBox="1"/>
          <p:nvPr/>
        </p:nvSpPr>
        <p:spPr>
          <a:xfrm>
            <a:off x="547816" y="1291397"/>
            <a:ext cx="8433744" cy="2215478"/>
          </a:xfrm>
          <a:prstGeom prst="rect">
            <a:avLst/>
          </a:prstGeom>
          <a:noFill/>
        </p:spPr>
        <p:txBody>
          <a:bodyPr wrap="square">
            <a:spAutoFit/>
          </a:bodyPr>
          <a:lstStyle/>
          <a:p>
            <a:pPr marL="0" lvl="0" indent="0" algn="l" rtl="0">
              <a:lnSpc>
                <a:spcPct val="90000"/>
              </a:lnSpc>
              <a:spcBef>
                <a:spcPts val="1000"/>
              </a:spcBef>
              <a:spcAft>
                <a:spcPts val="0"/>
              </a:spcAft>
              <a:buClr>
                <a:schemeClr val="dk1"/>
              </a:buClr>
              <a:buSzPts val="2400"/>
              <a:buNone/>
            </a:pPr>
            <a:r>
              <a:rPr lang="en-US" sz="1700" dirty="0"/>
              <a:t>James Doe</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800" dirty="0"/>
              <a:t>Student did not have any days absent during the month of August</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800" dirty="0"/>
              <a:t>Student was absent for one day during the month of September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800" dirty="0"/>
              <a:t>Student was absent for five days during the month of October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800" dirty="0"/>
              <a:t>Student did not have any days absent the month of November</a:t>
            </a:r>
          </a:p>
          <a:p>
            <a:pPr marL="285750" lvl="0" indent="-285750" algn="l" rtl="0">
              <a:lnSpc>
                <a:spcPct val="90000"/>
              </a:lnSpc>
              <a:spcBef>
                <a:spcPts val="1000"/>
              </a:spcBef>
              <a:spcAft>
                <a:spcPts val="0"/>
              </a:spcAft>
              <a:buClr>
                <a:schemeClr val="dk1"/>
              </a:buClr>
              <a:buSzPts val="2400"/>
              <a:buFont typeface="Arial" panose="020B0604020202020204" pitchFamily="34" charset="0"/>
              <a:buChar char="•"/>
            </a:pPr>
            <a:r>
              <a:rPr lang="en-US" sz="1800" dirty="0"/>
              <a:t>Student was absent for nine days during the month of December</a:t>
            </a:r>
          </a:p>
        </p:txBody>
      </p:sp>
      <p:sp>
        <p:nvSpPr>
          <p:cNvPr id="12" name="TextBox 11">
            <a:extLst>
              <a:ext uri="{FF2B5EF4-FFF2-40B4-BE49-F238E27FC236}">
                <a16:creationId xmlns:a16="http://schemas.microsoft.com/office/drawing/2014/main" id="{7C6F8AB3-92AA-49E5-887C-7668C24642E3}"/>
              </a:ext>
            </a:extLst>
          </p:cNvPr>
          <p:cNvSpPr txBox="1"/>
          <p:nvPr/>
        </p:nvSpPr>
        <p:spPr>
          <a:xfrm>
            <a:off x="547816" y="3712862"/>
            <a:ext cx="8200386" cy="307777"/>
          </a:xfrm>
          <a:prstGeom prst="rect">
            <a:avLst/>
          </a:prstGeom>
          <a:noFill/>
        </p:spPr>
        <p:txBody>
          <a:bodyPr wrap="none" rtlCol="0">
            <a:spAutoFit/>
          </a:bodyPr>
          <a:lstStyle/>
          <a:p>
            <a:r>
              <a:rPr lang="en-US" sz="1400" dirty="0"/>
              <a:t>JAMBOARD: </a:t>
            </a:r>
            <a:r>
              <a:rPr lang="en-US" sz="1400" dirty="0">
                <a:hlinkClick r:id="rId4"/>
              </a:rPr>
              <a:t>https://jamboard.google.com/d/1K1fxTa12QLZDrxKKkl6ms7iJL7TzA5h2cu2kNeaobvQ/viewer?f=8</a:t>
            </a:r>
            <a:r>
              <a:rPr lang="en-US" sz="1400" dirty="0"/>
              <a:t> </a:t>
            </a:r>
          </a:p>
        </p:txBody>
      </p:sp>
      <p:pic>
        <p:nvPicPr>
          <p:cNvPr id="5" name="Picture 4">
            <a:extLst>
              <a:ext uri="{FF2B5EF4-FFF2-40B4-BE49-F238E27FC236}">
                <a16:creationId xmlns:a16="http://schemas.microsoft.com/office/drawing/2014/main" id="{3E4186CB-5A7B-4DC3-8090-1700C82C172D}"/>
              </a:ext>
            </a:extLst>
          </p:cNvPr>
          <p:cNvPicPr>
            <a:picLocks noChangeAspect="1"/>
          </p:cNvPicPr>
          <p:nvPr/>
        </p:nvPicPr>
        <p:blipFill>
          <a:blip r:embed="rId5"/>
          <a:stretch>
            <a:fillRect/>
          </a:stretch>
        </p:blipFill>
        <p:spPr>
          <a:xfrm>
            <a:off x="872052" y="3995947"/>
            <a:ext cx="7515225" cy="2667000"/>
          </a:xfrm>
          <a:prstGeom prst="rect">
            <a:avLst/>
          </a:prstGeom>
        </p:spPr>
      </p:pic>
    </p:spTree>
    <p:custDataLst>
      <p:tags r:id="rId1"/>
    </p:custDataLst>
    <p:extLst>
      <p:ext uri="{BB962C8B-B14F-4D97-AF65-F5344CB8AC3E}">
        <p14:creationId xmlns:p14="http://schemas.microsoft.com/office/powerpoint/2010/main" val="224420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pic>
        <p:nvPicPr>
          <p:cNvPr id="3" name="Picture 2" descr="A picture containing cabinet, floor, indoor, wooden&#10;&#10;Description automatically generated">
            <a:extLst>
              <a:ext uri="{FF2B5EF4-FFF2-40B4-BE49-F238E27FC236}">
                <a16:creationId xmlns:a16="http://schemas.microsoft.com/office/drawing/2014/main" id="{55AAEEDB-2E3A-486B-B371-8E038CA6D00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8695" r="27465" b="-1"/>
          <a:stretch/>
        </p:blipFill>
        <p:spPr>
          <a:xfrm>
            <a:off x="20" y="10"/>
            <a:ext cx="3476673" cy="6857990"/>
          </a:xfrm>
          <a:prstGeom prst="rect">
            <a:avLst/>
          </a:prstGeom>
          <a:effectLst/>
        </p:spPr>
      </p:pic>
      <p:cxnSp>
        <p:nvCxnSpPr>
          <p:cNvPr id="132" name="Straight Connector 13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E982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04BE93F-BC44-4D9B-AFC6-3903A3DCAB0A}"/>
              </a:ext>
            </a:extLst>
          </p:cNvPr>
          <p:cNvSpPr txBox="1"/>
          <p:nvPr/>
        </p:nvSpPr>
        <p:spPr>
          <a:xfrm>
            <a:off x="1227763" y="6657945"/>
            <a:ext cx="22489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bonsoni_uk/1175621963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4" name="Google Shape;246;p18">
            <a:extLst>
              <a:ext uri="{FF2B5EF4-FFF2-40B4-BE49-F238E27FC236}">
                <a16:creationId xmlns:a16="http://schemas.microsoft.com/office/drawing/2014/main" id="{6E941597-A108-4EDC-955E-24052AB66E67}"/>
              </a:ext>
            </a:extLst>
          </p:cNvPr>
          <p:cNvSpPr txBox="1">
            <a:spLocks noGrp="1"/>
          </p:cNvSpPr>
          <p:nvPr>
            <p:ph type="title"/>
          </p:nvPr>
        </p:nvSpPr>
        <p:spPr>
          <a:xfrm>
            <a:off x="3663443" y="254514"/>
            <a:ext cx="493986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Data Collection Timeline</a:t>
            </a:r>
            <a:br>
              <a:rPr lang="en-US" sz="3200" dirty="0"/>
            </a:br>
            <a:endParaRPr sz="3200" dirty="0"/>
          </a:p>
        </p:txBody>
      </p:sp>
      <p:sp>
        <p:nvSpPr>
          <p:cNvPr id="254" name="Google Shape;254;p19"/>
          <p:cNvSpPr txBox="1">
            <a:spLocks noGrp="1"/>
          </p:cNvSpPr>
          <p:nvPr>
            <p:ph type="body" idx="1"/>
          </p:nvPr>
        </p:nvSpPr>
        <p:spPr>
          <a:xfrm>
            <a:off x="3724073" y="2183026"/>
            <a:ext cx="5238695" cy="4547287"/>
          </a:xfrm>
          <a:prstGeom prst="rect">
            <a:avLst/>
          </a:prstGeom>
        </p:spPr>
        <p:txBody>
          <a:bodyPr spcFirstLastPara="1" lIns="0" tIns="0" rIns="0" bIns="45700" anchorCtr="0">
            <a:noAutofit/>
          </a:bodyPr>
          <a:lstStyle/>
          <a:p>
            <a:pPr marL="228600" lvl="0" indent="-228600" rtl="0">
              <a:spcBef>
                <a:spcPts val="0"/>
              </a:spcBef>
              <a:spcAft>
                <a:spcPts val="0"/>
              </a:spcAft>
              <a:buClr>
                <a:schemeClr val="dk1"/>
              </a:buClr>
              <a:buSzPts val="2400"/>
              <a:buChar char="•"/>
            </a:pPr>
            <a:r>
              <a:rPr lang="en-US" sz="1600" dirty="0"/>
              <a:t>Collection 1: Fall 2021 Semester</a:t>
            </a:r>
          </a:p>
          <a:p>
            <a:pPr lvl="1">
              <a:spcBef>
                <a:spcPts val="0"/>
              </a:spcBef>
              <a:buClr>
                <a:schemeClr val="dk1"/>
              </a:buClr>
              <a:buSzPts val="2400"/>
            </a:pPr>
            <a:r>
              <a:rPr lang="en-US" sz="1600" dirty="0"/>
              <a:t>Months of August through December</a:t>
            </a:r>
          </a:p>
          <a:p>
            <a:pPr lvl="1">
              <a:spcBef>
                <a:spcPts val="0"/>
              </a:spcBef>
              <a:buClr>
                <a:schemeClr val="dk1"/>
              </a:buClr>
              <a:buSzPts val="2400"/>
            </a:pPr>
            <a:r>
              <a:rPr lang="en-US" sz="1600" dirty="0"/>
              <a:t>P-EBT Data Collection opens Monday, April 4, 2022</a:t>
            </a:r>
          </a:p>
          <a:p>
            <a:pPr lvl="1">
              <a:spcBef>
                <a:spcPts val="0"/>
              </a:spcBef>
              <a:buClr>
                <a:schemeClr val="dk1"/>
              </a:buClr>
              <a:buSzPts val="2400"/>
            </a:pPr>
            <a:r>
              <a:rPr lang="en-US" sz="1600" dirty="0"/>
              <a:t>P-EBT Data Collection closes Friday, April 29, 2022</a:t>
            </a:r>
          </a:p>
          <a:p>
            <a:pPr lvl="1">
              <a:spcBef>
                <a:spcPts val="0"/>
              </a:spcBef>
              <a:buClr>
                <a:schemeClr val="dk1"/>
              </a:buClr>
              <a:buSzPts val="2400"/>
            </a:pPr>
            <a:r>
              <a:rPr lang="en-US" sz="1600" dirty="0"/>
              <a:t>Benefits to be issued mid-summer</a:t>
            </a:r>
          </a:p>
          <a:p>
            <a:pPr>
              <a:spcBef>
                <a:spcPts val="0"/>
              </a:spcBef>
              <a:buClr>
                <a:schemeClr val="dk1"/>
              </a:buClr>
              <a:buSzPts val="2400"/>
            </a:pPr>
            <a:endParaRPr lang="en-US" sz="1600" dirty="0"/>
          </a:p>
          <a:p>
            <a:pPr>
              <a:spcBef>
                <a:spcPts val="0"/>
              </a:spcBef>
              <a:buClr>
                <a:schemeClr val="dk1"/>
              </a:buClr>
              <a:buSzPts val="2400"/>
            </a:pPr>
            <a:r>
              <a:rPr lang="en-US" sz="1600" dirty="0"/>
              <a:t>Collection 2: Spring 2022 Semester</a:t>
            </a:r>
          </a:p>
          <a:p>
            <a:pPr lvl="1">
              <a:spcBef>
                <a:spcPts val="0"/>
              </a:spcBef>
              <a:buClr>
                <a:schemeClr val="dk1"/>
              </a:buClr>
              <a:buSzPts val="2400"/>
            </a:pPr>
            <a:r>
              <a:rPr lang="en-US" sz="1600" dirty="0"/>
              <a:t>Months of January through May</a:t>
            </a:r>
          </a:p>
          <a:p>
            <a:pPr lvl="1">
              <a:spcBef>
                <a:spcPts val="0"/>
              </a:spcBef>
              <a:buClr>
                <a:schemeClr val="dk1"/>
              </a:buClr>
              <a:buSzPts val="2400"/>
            </a:pPr>
            <a:r>
              <a:rPr lang="en-US" sz="1600" dirty="0"/>
              <a:t>P-EBT Data Collection opens Monday, May 2, 2022</a:t>
            </a:r>
          </a:p>
          <a:p>
            <a:pPr lvl="1">
              <a:spcBef>
                <a:spcPts val="0"/>
              </a:spcBef>
              <a:buClr>
                <a:schemeClr val="dk1"/>
              </a:buClr>
              <a:buSzPts val="2400"/>
            </a:pPr>
            <a:r>
              <a:rPr lang="en-US" sz="1600" dirty="0"/>
              <a:t>P-EBT Data Collection closes Friday, June 17, 2022</a:t>
            </a:r>
          </a:p>
          <a:p>
            <a:pPr lvl="1">
              <a:spcBef>
                <a:spcPts val="0"/>
              </a:spcBef>
              <a:buClr>
                <a:schemeClr val="dk1"/>
              </a:buClr>
              <a:buSzPts val="2400"/>
            </a:pPr>
            <a:r>
              <a:rPr lang="en-US" sz="1600" dirty="0"/>
              <a:t>Benefits to be issued in early Fall 2022</a:t>
            </a:r>
          </a:p>
          <a:p>
            <a:pPr>
              <a:spcBef>
                <a:spcPts val="0"/>
              </a:spcBef>
              <a:buClr>
                <a:schemeClr val="dk1"/>
              </a:buClr>
              <a:buSzPts val="2400"/>
            </a:pPr>
            <a:endParaRPr lang="en-US" sz="1600" dirty="0"/>
          </a:p>
          <a:p>
            <a:pPr>
              <a:spcBef>
                <a:spcPts val="0"/>
              </a:spcBef>
              <a:buClr>
                <a:schemeClr val="dk1"/>
              </a:buClr>
              <a:buSzPts val="2400"/>
            </a:pPr>
            <a:r>
              <a:rPr lang="en-US" sz="1600" dirty="0"/>
              <a:t>Summer – TBD</a:t>
            </a:r>
          </a:p>
          <a:p>
            <a:pPr lvl="1">
              <a:spcBef>
                <a:spcPts val="0"/>
              </a:spcBef>
              <a:buClr>
                <a:schemeClr val="dk1"/>
              </a:buClr>
              <a:buSzPts val="2400"/>
            </a:pPr>
            <a:r>
              <a:rPr lang="en-US" sz="1600" dirty="0"/>
              <a:t>Pending summer plan approval</a:t>
            </a:r>
          </a:p>
          <a:p>
            <a:pPr marL="228600" lvl="0" indent="-76200" rtl="0">
              <a:spcBef>
                <a:spcPts val="1000"/>
              </a:spcBef>
              <a:spcAft>
                <a:spcPts val="0"/>
              </a:spcAft>
              <a:buClr>
                <a:schemeClr val="dk1"/>
              </a:buClr>
              <a:buSzPts val="2400"/>
              <a:buNone/>
            </a:pPr>
            <a:endParaRPr lang="en-US" sz="16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223071" y="191284"/>
            <a:ext cx="552458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Conditions for Success</a:t>
            </a:r>
            <a:endParaRPr dirty="0"/>
          </a:p>
        </p:txBody>
      </p:sp>
      <p:sp>
        <p:nvSpPr>
          <p:cNvPr id="123" name="Google Shape;123;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600"/>
              <a:buFont typeface="Calibri"/>
              <a:buNone/>
            </a:pPr>
            <a:fld id="{00000000-1234-1234-1234-123412341234}" type="slidenum">
              <a:rPr lang="en-US" sz="1600" b="0" i="0" u="none" strike="noStrike" cap="none">
                <a:solidFill>
                  <a:srgbClr val="7F7F7F"/>
                </a:solidFill>
                <a:latin typeface="Calibri"/>
                <a:ea typeface="Calibri"/>
                <a:cs typeface="Calibri"/>
                <a:sym typeface="Calibri"/>
              </a:rPr>
              <a:t>5</a:t>
            </a:fld>
            <a:endParaRPr sz="1600" b="0" i="0" u="none" strike="noStrike" cap="none">
              <a:solidFill>
                <a:srgbClr val="7F7F7F"/>
              </a:solidFill>
              <a:latin typeface="Calibri"/>
              <a:ea typeface="Calibri"/>
              <a:cs typeface="Calibri"/>
              <a:sym typeface="Calibri"/>
            </a:endParaRPr>
          </a:p>
        </p:txBody>
      </p:sp>
      <p:sp>
        <p:nvSpPr>
          <p:cNvPr id="124" name="Google Shape;124;p4" descr="Head with gears"/>
          <p:cNvSpPr/>
          <p:nvPr/>
        </p:nvSpPr>
        <p:spPr>
          <a:xfrm>
            <a:off x="4962662" y="-533589"/>
            <a:ext cx="379847" cy="37984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497163" y="1497642"/>
            <a:ext cx="8184863" cy="4178878"/>
            <a:chOff x="736072" y="1307971"/>
            <a:chExt cx="8184863" cy="4178878"/>
          </a:xfrm>
        </p:grpSpPr>
        <p:sp>
          <p:nvSpPr>
            <p:cNvPr id="126" name="Google Shape;126;p4"/>
            <p:cNvSpPr txBox="1"/>
            <p:nvPr/>
          </p:nvSpPr>
          <p:spPr>
            <a:xfrm>
              <a:off x="1567542" y="1414937"/>
              <a:ext cx="2743201"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Be present and engaged</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Put your cell phone out of arms reach</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Close out email or other tabs</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Avoid multi-tasking or doing other work</a:t>
              </a:r>
              <a:endParaRPr dirty="0"/>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p:txBody>
        </p:sp>
        <p:sp>
          <p:nvSpPr>
            <p:cNvPr id="127" name="Google Shape;127;p4"/>
            <p:cNvSpPr txBox="1"/>
            <p:nvPr/>
          </p:nvSpPr>
          <p:spPr>
            <a:xfrm>
              <a:off x="5539335" y="1414937"/>
              <a:ext cx="33816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Actively listen, be curious and ask questions</a:t>
              </a:r>
              <a:endParaRPr dirty="0"/>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endParaRPr sz="5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endParaRPr sz="5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dirty="0">
                  <a:latin typeface="Calibri"/>
                  <a:ea typeface="Calibri"/>
                  <a:cs typeface="Calibri"/>
                  <a:sym typeface="Calibri"/>
                </a:rPr>
                <a:t>Engage in respectful discussion and feedback</a:t>
              </a:r>
              <a:endParaRPr dirty="0"/>
            </a:p>
          </p:txBody>
        </p:sp>
        <p:sp>
          <p:nvSpPr>
            <p:cNvPr id="129" name="Google Shape;129;p4" descr="Clock"/>
            <p:cNvSpPr/>
            <p:nvPr/>
          </p:nvSpPr>
          <p:spPr>
            <a:xfrm>
              <a:off x="834571" y="1445502"/>
              <a:ext cx="379847" cy="37984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788871" y="1307971"/>
              <a:ext cx="654908" cy="65490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810909" y="2512821"/>
              <a:ext cx="654908" cy="65490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36072" y="1307971"/>
              <a:ext cx="654908" cy="654908"/>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descr="Headphones"/>
            <p:cNvSpPr/>
            <p:nvPr/>
          </p:nvSpPr>
          <p:spPr>
            <a:xfrm>
              <a:off x="4926401" y="1414937"/>
              <a:ext cx="379847" cy="379847"/>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descr="Users"/>
            <p:cNvSpPr/>
            <p:nvPr/>
          </p:nvSpPr>
          <p:spPr>
            <a:xfrm>
              <a:off x="949397" y="5107002"/>
              <a:ext cx="379847" cy="379847"/>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descr="Head with gears"/>
            <p:cNvSpPr/>
            <p:nvPr/>
          </p:nvSpPr>
          <p:spPr>
            <a:xfrm>
              <a:off x="877452" y="1450941"/>
              <a:ext cx="379847" cy="379847"/>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descr="Smiling Face with No Fill"/>
            <p:cNvSpPr/>
            <p:nvPr/>
          </p:nvSpPr>
          <p:spPr>
            <a:xfrm>
              <a:off x="4948439" y="2650351"/>
              <a:ext cx="379847" cy="379847"/>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32;p4">
            <a:extLst>
              <a:ext uri="{FF2B5EF4-FFF2-40B4-BE49-F238E27FC236}">
                <a16:creationId xmlns:a16="http://schemas.microsoft.com/office/drawing/2014/main" id="{E6E99352-4924-41C8-BFBE-C614654E01BD}"/>
              </a:ext>
            </a:extLst>
          </p:cNvPr>
          <p:cNvSpPr/>
          <p:nvPr/>
        </p:nvSpPr>
        <p:spPr>
          <a:xfrm>
            <a:off x="2660317" y="4363160"/>
            <a:ext cx="654908" cy="654908"/>
          </a:xfrm>
          <a:prstGeom prst="ellipse">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127;p4">
            <a:extLst>
              <a:ext uri="{FF2B5EF4-FFF2-40B4-BE49-F238E27FC236}">
                <a16:creationId xmlns:a16="http://schemas.microsoft.com/office/drawing/2014/main" id="{BE0585B0-1B95-4628-A3E8-91B38DEC7CF2}"/>
              </a:ext>
            </a:extLst>
          </p:cNvPr>
          <p:cNvSpPr txBox="1"/>
          <p:nvPr/>
        </p:nvSpPr>
        <p:spPr>
          <a:xfrm>
            <a:off x="3376539" y="4475516"/>
            <a:ext cx="33816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Assume positive intent</a:t>
            </a:r>
            <a:endParaRPr dirty="0"/>
          </a:p>
        </p:txBody>
      </p:sp>
      <p:pic>
        <p:nvPicPr>
          <p:cNvPr id="5" name="Graphic 4" descr="Heart outline">
            <a:extLst>
              <a:ext uri="{FF2B5EF4-FFF2-40B4-BE49-F238E27FC236}">
                <a16:creationId xmlns:a16="http://schemas.microsoft.com/office/drawing/2014/main" id="{9BD7C113-BBC9-48D5-AD0B-B23F021429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31559" y="4434402"/>
            <a:ext cx="512424" cy="512424"/>
          </a:xfrm>
          <a:prstGeom prst="rect">
            <a:avLst/>
          </a:prstGeom>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P-EBT Resources</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10000"/>
          </a:bodyPr>
          <a:lstStyle/>
          <a:p>
            <a:pPr marL="228600" lvl="0" indent="-228600" algn="l" rtl="0">
              <a:lnSpc>
                <a:spcPct val="90000"/>
              </a:lnSpc>
              <a:spcBef>
                <a:spcPts val="1000"/>
              </a:spcBef>
              <a:spcAft>
                <a:spcPts val="0"/>
              </a:spcAft>
              <a:buClr>
                <a:schemeClr val="dk1"/>
              </a:buClr>
              <a:buSzPts val="2400"/>
              <a:buChar char="•"/>
            </a:pPr>
            <a:r>
              <a:rPr lang="en-US" dirty="0"/>
              <a:t>Ensure relevant staff are aware of training and available support</a:t>
            </a:r>
          </a:p>
          <a:p>
            <a:pPr marL="0" lvl="0" indent="0" algn="l" rtl="0">
              <a:lnSpc>
                <a:spcPct val="90000"/>
              </a:lnSpc>
              <a:spcBef>
                <a:spcPts val="1000"/>
              </a:spcBef>
              <a:spcAft>
                <a:spcPts val="0"/>
              </a:spcAft>
              <a:buClr>
                <a:schemeClr val="dk1"/>
              </a:buClr>
              <a:buSzPts val="2400"/>
              <a:buNone/>
            </a:pPr>
            <a:endParaRPr dirty="0"/>
          </a:p>
          <a:p>
            <a:pPr marL="430530" indent="-342900">
              <a:spcBef>
                <a:spcPts val="0"/>
              </a:spcBef>
              <a:spcAft>
                <a:spcPts val="1200"/>
              </a:spcAft>
              <a:buSzPct val="100000"/>
            </a:pPr>
            <a:r>
              <a:rPr lang="en-US" dirty="0"/>
              <a:t>1:1 support -&gt; </a:t>
            </a:r>
            <a:r>
              <a:rPr lang="en-US" dirty="0">
                <a:hlinkClick r:id="rId4"/>
              </a:rPr>
              <a:t>P-EBT.datapipeline.support@cde.state.co.us</a:t>
            </a:r>
            <a:endParaRPr lang="en-US" dirty="0"/>
          </a:p>
          <a:p>
            <a:pPr marL="430530" indent="-342900">
              <a:spcBef>
                <a:spcPts val="0"/>
              </a:spcBef>
              <a:spcAft>
                <a:spcPts val="1200"/>
              </a:spcAft>
              <a:buSzPct val="100000"/>
            </a:pPr>
            <a:endParaRPr lang="en-US" dirty="0"/>
          </a:p>
          <a:p>
            <a:pPr marL="430530" indent="-342900">
              <a:spcBef>
                <a:spcPts val="0"/>
              </a:spcBef>
              <a:spcAft>
                <a:spcPts val="1200"/>
              </a:spcAft>
              <a:buSzPct val="100000"/>
            </a:pPr>
            <a:r>
              <a:rPr lang="en-US" dirty="0"/>
              <a:t>P-EBT Data Collection Website: </a:t>
            </a:r>
            <a:r>
              <a:rPr lang="en-US" dirty="0">
                <a:solidFill>
                  <a:srgbClr val="0563C1"/>
                </a:solidFill>
              </a:rPr>
              <a:t>https://www.cde.state.co.us/datapipeline/p-ebtdatacollection</a:t>
            </a:r>
            <a:r>
              <a:rPr lang="en-US" dirty="0"/>
              <a:t> </a:t>
            </a:r>
          </a:p>
          <a:p>
            <a:pPr marL="430530" indent="-342900">
              <a:spcBef>
                <a:spcPts val="0"/>
              </a:spcBef>
              <a:spcAft>
                <a:spcPts val="1200"/>
              </a:spcAft>
              <a:buSzPct val="100000"/>
            </a:pPr>
            <a:r>
              <a:rPr lang="en-US" dirty="0"/>
              <a:t>Business Rules: </a:t>
            </a:r>
          </a:p>
          <a:p>
            <a:pPr marL="87630" indent="0">
              <a:spcBef>
                <a:spcPts val="0"/>
              </a:spcBef>
              <a:spcAft>
                <a:spcPts val="1200"/>
              </a:spcAft>
              <a:buSzPct val="100000"/>
              <a:buNone/>
            </a:pPr>
            <a:endParaRPr lang="en-US" dirty="0"/>
          </a:p>
          <a:p>
            <a:pPr marL="87630" indent="0">
              <a:spcBef>
                <a:spcPts val="0"/>
              </a:spcBef>
              <a:spcAft>
                <a:spcPts val="1200"/>
              </a:spcAft>
              <a:buSzPct val="100000"/>
              <a:buNone/>
            </a:pPr>
            <a:r>
              <a:rPr lang="en-US" dirty="0"/>
              <a:t> </a:t>
            </a:r>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50</a:t>
            </a:fld>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4290-449E-4CC1-B64E-809CA11CF778}"/>
              </a:ext>
            </a:extLst>
          </p:cNvPr>
          <p:cNvSpPr>
            <a:spLocks noGrp="1"/>
          </p:cNvSpPr>
          <p:nvPr>
            <p:ph type="title"/>
          </p:nvPr>
        </p:nvSpPr>
        <p:spPr/>
        <p:txBody>
          <a:bodyPr>
            <a:normAutofit/>
          </a:bodyPr>
          <a:lstStyle/>
          <a:p>
            <a:r>
              <a:rPr lang="en-US" sz="3200" dirty="0"/>
              <a:t>Evaluation</a:t>
            </a:r>
          </a:p>
        </p:txBody>
      </p:sp>
      <p:sp>
        <p:nvSpPr>
          <p:cNvPr id="3" name="Content Placeholder 2">
            <a:extLst>
              <a:ext uri="{FF2B5EF4-FFF2-40B4-BE49-F238E27FC236}">
                <a16:creationId xmlns:a16="http://schemas.microsoft.com/office/drawing/2014/main" id="{779F6775-3197-4EFA-B502-4DFD5D9DDC52}"/>
              </a:ext>
            </a:extLst>
          </p:cNvPr>
          <p:cNvSpPr>
            <a:spLocks noGrp="1"/>
          </p:cNvSpPr>
          <p:nvPr>
            <p:ph idx="1"/>
          </p:nvPr>
        </p:nvSpPr>
        <p:spPr>
          <a:xfrm>
            <a:off x="628650" y="2880360"/>
            <a:ext cx="7886700" cy="4640674"/>
          </a:xfrm>
        </p:spPr>
        <p:txBody>
          <a:bodyPr/>
          <a:lstStyle/>
          <a:p>
            <a:pPr marL="0" indent="0">
              <a:buNone/>
            </a:pPr>
            <a:r>
              <a:rPr lang="en-US" dirty="0"/>
              <a:t>Let us know how we did with this evaluation survey. You’re feedback will let us know how to best support you and how to improve in future presentations: </a:t>
            </a:r>
          </a:p>
          <a:p>
            <a:pPr marL="0" indent="0">
              <a:buNone/>
            </a:pPr>
            <a:r>
              <a:rPr lang="en-US" dirty="0"/>
              <a:t>	</a:t>
            </a:r>
            <a:r>
              <a:rPr lang="en-US" dirty="0">
                <a:hlinkClick r:id="rId3"/>
              </a:rPr>
              <a:t>https://www.surveymonkey.com/r/5QQ9FSV</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3E49659-326B-4A84-8032-DAEC0399F523}"/>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464547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Jen Doe (999999980)</a:t>
            </a:r>
          </a:p>
          <a:p>
            <a:pPr>
              <a:buClr>
                <a:schemeClr val="dk1"/>
              </a:buClr>
              <a:buSzPts val="2400"/>
            </a:pPr>
            <a:r>
              <a:rPr lang="en-US" dirty="0"/>
              <a:t>Enrolled during the full Fall Semester</a:t>
            </a:r>
          </a:p>
          <a:p>
            <a:pPr>
              <a:buClr>
                <a:schemeClr val="dk1"/>
              </a:buClr>
              <a:buSzPts val="2400"/>
            </a:pPr>
            <a:r>
              <a:rPr lang="en-US" dirty="0"/>
              <a:t>Type of Learning Modality = (1)100% Full Time Remote</a:t>
            </a:r>
          </a:p>
          <a:p>
            <a:pPr>
              <a:buClr>
                <a:schemeClr val="dk1"/>
              </a:buClr>
              <a:buSzPts val="2400"/>
            </a:pPr>
            <a:r>
              <a:rPr lang="en-US" dirty="0"/>
              <a:t>Learning Modality Timeframe = (1)Begin/End Date</a:t>
            </a:r>
          </a:p>
          <a:p>
            <a:pPr>
              <a:buClr>
                <a:schemeClr val="dk1"/>
              </a:buClr>
              <a:buSzPts val="2400"/>
            </a:pPr>
            <a:r>
              <a:rPr lang="en-US" dirty="0"/>
              <a:t>Started Remote Learning = 8/10/21</a:t>
            </a:r>
          </a:p>
          <a:p>
            <a:pPr>
              <a:buClr>
                <a:schemeClr val="dk1"/>
              </a:buClr>
              <a:buSzPts val="2400"/>
            </a:pPr>
            <a:r>
              <a:rPr lang="en-US" dirty="0"/>
              <a:t>Ended Remote Learning = Ongoing </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52</a:t>
            </a:fld>
            <a:endParaRPr/>
          </a:p>
        </p:txBody>
      </p:sp>
    </p:spTree>
    <p:custDataLst>
      <p:tags r:id="rId1"/>
    </p:custDataLst>
    <p:extLst>
      <p:ext uri="{BB962C8B-B14F-4D97-AF65-F5344CB8AC3E}">
        <p14:creationId xmlns:p14="http://schemas.microsoft.com/office/powerpoint/2010/main" val="3998269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Jan Miller (999999981)</a:t>
            </a:r>
          </a:p>
          <a:p>
            <a:pPr>
              <a:buClr>
                <a:schemeClr val="dk1"/>
              </a:buClr>
              <a:buSzPts val="2400"/>
            </a:pPr>
            <a:r>
              <a:rPr lang="en-US" dirty="0"/>
              <a:t>Enrolled during the full Fall Semester</a:t>
            </a:r>
          </a:p>
          <a:p>
            <a:pPr>
              <a:buClr>
                <a:schemeClr val="dk1"/>
              </a:buClr>
              <a:buSzPts val="2400"/>
            </a:pPr>
            <a:r>
              <a:rPr lang="en-US" dirty="0"/>
              <a:t>Type of Learning Modality = (2)Hybrid</a:t>
            </a:r>
          </a:p>
          <a:p>
            <a:pPr>
              <a:buClr>
                <a:schemeClr val="dk1"/>
              </a:buClr>
              <a:buSzPts val="2400"/>
            </a:pPr>
            <a:r>
              <a:rPr lang="en-US" dirty="0"/>
              <a:t>Learning Modality Timeframe = (2)Per Semester</a:t>
            </a:r>
          </a:p>
          <a:p>
            <a:pPr>
              <a:buClr>
                <a:schemeClr val="dk1"/>
              </a:buClr>
              <a:buSzPts val="2400"/>
            </a:pPr>
            <a:r>
              <a:rPr lang="en-US" dirty="0"/>
              <a:t>Started Remote Learning = 8/1/21</a:t>
            </a:r>
          </a:p>
          <a:p>
            <a:pPr>
              <a:buClr>
                <a:schemeClr val="dk1"/>
              </a:buClr>
              <a:buSzPts val="2400"/>
            </a:pPr>
            <a:r>
              <a:rPr lang="en-US" dirty="0"/>
              <a:t>Ended Remote Learning = Ongoing </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53</a:t>
            </a:fld>
            <a:endParaRPr/>
          </a:p>
        </p:txBody>
      </p:sp>
    </p:spTree>
    <p:custDataLst>
      <p:tags r:id="rId1"/>
    </p:custDataLst>
    <p:extLst>
      <p:ext uri="{BB962C8B-B14F-4D97-AF65-F5344CB8AC3E}">
        <p14:creationId xmlns:p14="http://schemas.microsoft.com/office/powerpoint/2010/main" val="2629892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Joe Smith (999999982)</a:t>
            </a:r>
          </a:p>
          <a:p>
            <a:pPr>
              <a:buClr>
                <a:schemeClr val="dk1"/>
              </a:buClr>
              <a:buSzPts val="2400"/>
            </a:pPr>
            <a:r>
              <a:rPr lang="en-US" dirty="0"/>
              <a:t>Enrolled briefly during the month of August</a:t>
            </a:r>
          </a:p>
          <a:p>
            <a:pPr>
              <a:buClr>
                <a:schemeClr val="dk1"/>
              </a:buClr>
              <a:buSzPts val="2400"/>
            </a:pPr>
            <a:r>
              <a:rPr lang="en-US" dirty="0"/>
              <a:t>Type of Learning Modality = (3)In-Person</a:t>
            </a:r>
          </a:p>
          <a:p>
            <a:pPr>
              <a:buClr>
                <a:schemeClr val="dk1"/>
              </a:buClr>
              <a:buSzPts val="2400"/>
            </a:pPr>
            <a:r>
              <a:rPr lang="en-US" dirty="0"/>
              <a:t>Learning Modality Timeframe = (2)Per Semester</a:t>
            </a:r>
          </a:p>
          <a:p>
            <a:pPr>
              <a:buClr>
                <a:schemeClr val="dk1"/>
              </a:buClr>
              <a:buSzPts val="2400"/>
            </a:pPr>
            <a:r>
              <a:rPr lang="en-US" dirty="0"/>
              <a:t>Started Remote Learning = 8/1/21</a:t>
            </a:r>
          </a:p>
          <a:p>
            <a:pPr>
              <a:buClr>
                <a:schemeClr val="dk1"/>
              </a:buClr>
              <a:buSzPts val="2400"/>
            </a:pPr>
            <a:r>
              <a:rPr lang="en-US" dirty="0"/>
              <a:t>Ended Remote Learning = Ongoing </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54</a:t>
            </a:fld>
            <a:endParaRPr/>
          </a:p>
        </p:txBody>
      </p:sp>
    </p:spTree>
    <p:custDataLst>
      <p:tags r:id="rId1"/>
    </p:custDataLst>
    <p:extLst>
      <p:ext uri="{BB962C8B-B14F-4D97-AF65-F5344CB8AC3E}">
        <p14:creationId xmlns:p14="http://schemas.microsoft.com/office/powerpoint/2010/main" val="1184640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Jill Johnson (999999983)</a:t>
            </a:r>
          </a:p>
          <a:p>
            <a:pPr>
              <a:buClr>
                <a:schemeClr val="dk1"/>
              </a:buClr>
              <a:buSzPts val="2400"/>
            </a:pPr>
            <a:r>
              <a:rPr lang="en-US" dirty="0"/>
              <a:t>Enrolled starting in September for the full Fall Semester</a:t>
            </a:r>
          </a:p>
          <a:p>
            <a:pPr>
              <a:buClr>
                <a:schemeClr val="dk1"/>
              </a:buClr>
              <a:buSzPts val="2400"/>
            </a:pPr>
            <a:r>
              <a:rPr lang="en-US" dirty="0"/>
              <a:t>Type of Learning Modality = (4)Enrolled in Online School </a:t>
            </a:r>
          </a:p>
          <a:p>
            <a:pPr>
              <a:buClr>
                <a:schemeClr val="dk1"/>
              </a:buClr>
              <a:buSzPts val="2400"/>
            </a:pPr>
            <a:r>
              <a:rPr lang="en-US" dirty="0"/>
              <a:t>Learning Modality Timeframe = N/A</a:t>
            </a:r>
          </a:p>
          <a:p>
            <a:pPr>
              <a:buClr>
                <a:schemeClr val="dk1"/>
              </a:buClr>
              <a:buSzPts val="2400"/>
            </a:pPr>
            <a:r>
              <a:rPr lang="en-US" dirty="0"/>
              <a:t>Started Remote Learning = N/A</a:t>
            </a:r>
          </a:p>
          <a:p>
            <a:pPr>
              <a:buClr>
                <a:schemeClr val="dk1"/>
              </a:buClr>
              <a:buSzPts val="2400"/>
            </a:pPr>
            <a:r>
              <a:rPr lang="en-US" dirty="0"/>
              <a:t>Ended Remote Learning = N/A</a:t>
            </a: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55</a:t>
            </a:fld>
            <a:endParaRPr/>
          </a:p>
        </p:txBody>
      </p:sp>
    </p:spTree>
    <p:custDataLst>
      <p:tags r:id="rId1"/>
    </p:custDataLst>
    <p:extLst>
      <p:ext uri="{BB962C8B-B14F-4D97-AF65-F5344CB8AC3E}">
        <p14:creationId xmlns:p14="http://schemas.microsoft.com/office/powerpoint/2010/main" val="3125533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Jed Doe (999999984)</a:t>
            </a:r>
          </a:p>
          <a:p>
            <a:pPr>
              <a:buClr>
                <a:schemeClr val="dk1"/>
              </a:buClr>
              <a:buSzPts val="2400"/>
            </a:pPr>
            <a:r>
              <a:rPr lang="en-US" dirty="0"/>
              <a:t>Enrolled during the full Fall Semester</a:t>
            </a:r>
          </a:p>
          <a:p>
            <a:pPr>
              <a:buClr>
                <a:schemeClr val="dk1"/>
              </a:buClr>
              <a:buSzPts val="2400"/>
            </a:pPr>
            <a:r>
              <a:rPr lang="en-US" dirty="0"/>
              <a:t>Type of Learning Modality = 100% Full Time Remote</a:t>
            </a:r>
          </a:p>
          <a:p>
            <a:pPr>
              <a:buClr>
                <a:schemeClr val="dk1"/>
              </a:buClr>
              <a:buSzPts val="2400"/>
            </a:pPr>
            <a:r>
              <a:rPr lang="en-US" dirty="0"/>
              <a:t>Learning Modality Timeframe = Per Month</a:t>
            </a:r>
          </a:p>
          <a:p>
            <a:pPr>
              <a:buClr>
                <a:schemeClr val="dk1"/>
              </a:buClr>
              <a:buSzPts val="2400"/>
            </a:pPr>
            <a:r>
              <a:rPr lang="en-US" dirty="0"/>
              <a:t>Started Remote Learning = 8/10/21</a:t>
            </a:r>
          </a:p>
          <a:p>
            <a:pPr>
              <a:buClr>
                <a:schemeClr val="dk1"/>
              </a:buClr>
              <a:buSzPts val="2400"/>
            </a:pPr>
            <a:r>
              <a:rPr lang="en-US" dirty="0"/>
              <a:t>Ended Remote Learning = 10/1/21</a:t>
            </a:r>
          </a:p>
          <a:p>
            <a:pPr>
              <a:buClr>
                <a:schemeClr val="dk1"/>
              </a:buClr>
              <a:buSzPts val="2400"/>
            </a:pPr>
            <a:r>
              <a:rPr lang="en-US" dirty="0"/>
              <a:t>Started Remote Learning = 11/24/21</a:t>
            </a:r>
          </a:p>
          <a:p>
            <a:pPr>
              <a:buClr>
                <a:schemeClr val="dk1"/>
              </a:buClr>
              <a:buSzPts val="2400"/>
            </a:pPr>
            <a:r>
              <a:rPr lang="en-US" dirty="0"/>
              <a:t>Ended Remote Learning = 1/10/22 </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56</a:t>
            </a:fld>
            <a:endParaRPr/>
          </a:p>
        </p:txBody>
      </p:sp>
    </p:spTree>
    <p:custDataLst>
      <p:tags r:id="rId1"/>
    </p:custDataLst>
    <p:extLst>
      <p:ext uri="{BB962C8B-B14F-4D97-AF65-F5344CB8AC3E}">
        <p14:creationId xmlns:p14="http://schemas.microsoft.com/office/powerpoint/2010/main" val="206586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Joan  Miller (999999985)</a:t>
            </a:r>
          </a:p>
          <a:p>
            <a:pPr>
              <a:buClr>
                <a:schemeClr val="dk1"/>
              </a:buClr>
              <a:buSzPts val="2400"/>
            </a:pPr>
            <a:r>
              <a:rPr lang="en-US" dirty="0"/>
              <a:t>Enrolled for the full Fall Semester</a:t>
            </a:r>
          </a:p>
          <a:p>
            <a:pPr>
              <a:buClr>
                <a:schemeClr val="dk1"/>
              </a:buClr>
              <a:buSzPts val="2400"/>
            </a:pPr>
            <a:r>
              <a:rPr lang="en-US" dirty="0"/>
              <a:t>Type of Learning Modality = (2)Hybrid</a:t>
            </a:r>
          </a:p>
          <a:p>
            <a:pPr>
              <a:buClr>
                <a:schemeClr val="dk1"/>
              </a:buClr>
              <a:buSzPts val="2400"/>
            </a:pPr>
            <a:r>
              <a:rPr lang="en-US" dirty="0"/>
              <a:t>Learning Modality Timeframe = (1)Begin/End Date</a:t>
            </a:r>
          </a:p>
          <a:p>
            <a:pPr>
              <a:buClr>
                <a:schemeClr val="dk1"/>
              </a:buClr>
              <a:buSzPts val="2400"/>
            </a:pPr>
            <a:r>
              <a:rPr lang="en-US" dirty="0"/>
              <a:t>Started Remote Learning = 10/10/21</a:t>
            </a:r>
          </a:p>
          <a:p>
            <a:pPr>
              <a:buClr>
                <a:schemeClr val="dk1"/>
              </a:buClr>
              <a:buSzPts val="2400"/>
            </a:pPr>
            <a:r>
              <a:rPr lang="en-US" dirty="0"/>
              <a:t>Ended Remote Learning = 12/1/21</a:t>
            </a: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57</a:t>
            </a:fld>
            <a:endParaRPr/>
          </a:p>
        </p:txBody>
      </p:sp>
    </p:spTree>
    <p:custDataLst>
      <p:tags r:id="rId1"/>
    </p:custDataLst>
    <p:extLst>
      <p:ext uri="{BB962C8B-B14F-4D97-AF65-F5344CB8AC3E}">
        <p14:creationId xmlns:p14="http://schemas.microsoft.com/office/powerpoint/2010/main" val="3343025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Julie Smith (999999986)</a:t>
            </a:r>
          </a:p>
          <a:p>
            <a:pPr>
              <a:buClr>
                <a:schemeClr val="dk1"/>
              </a:buClr>
              <a:buSzPts val="2400"/>
            </a:pPr>
            <a:r>
              <a:rPr lang="en-US" dirty="0"/>
              <a:t>Enrolled staring in October for the full Fall Semester</a:t>
            </a:r>
          </a:p>
          <a:p>
            <a:pPr>
              <a:buClr>
                <a:schemeClr val="dk1"/>
              </a:buClr>
              <a:buSzPts val="2400"/>
            </a:pPr>
            <a:r>
              <a:rPr lang="en-US" dirty="0"/>
              <a:t>Type of Learning Modality = (3)In-Person</a:t>
            </a:r>
          </a:p>
          <a:p>
            <a:pPr>
              <a:buClr>
                <a:schemeClr val="dk1"/>
              </a:buClr>
              <a:buSzPts val="2400"/>
            </a:pPr>
            <a:r>
              <a:rPr lang="en-US" dirty="0"/>
              <a:t>Learning Modality Timeframe = N/A</a:t>
            </a:r>
          </a:p>
          <a:p>
            <a:pPr>
              <a:buClr>
                <a:schemeClr val="dk1"/>
              </a:buClr>
              <a:buSzPts val="2400"/>
            </a:pPr>
            <a:r>
              <a:rPr lang="en-US" dirty="0"/>
              <a:t>Started Remote Learning = N/A</a:t>
            </a:r>
          </a:p>
          <a:p>
            <a:pPr>
              <a:buClr>
                <a:schemeClr val="dk1"/>
              </a:buClr>
              <a:buSzPts val="2400"/>
            </a:pPr>
            <a:r>
              <a:rPr lang="en-US" dirty="0"/>
              <a:t>Ended Remote Learning = N/A</a:t>
            </a: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58</a:t>
            </a:fld>
            <a:endParaRPr/>
          </a:p>
        </p:txBody>
      </p:sp>
    </p:spTree>
    <p:custDataLst>
      <p:tags r:id="rId1"/>
    </p:custDataLst>
    <p:extLst>
      <p:ext uri="{BB962C8B-B14F-4D97-AF65-F5344CB8AC3E}">
        <p14:creationId xmlns:p14="http://schemas.microsoft.com/office/powerpoint/2010/main" val="422551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Case Study</a:t>
            </a:r>
            <a:endParaRPr dirty="0"/>
          </a:p>
        </p:txBody>
      </p:sp>
      <p:sp>
        <p:nvSpPr>
          <p:cNvPr id="262" name="Google Shape;262;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2400"/>
              <a:buNone/>
            </a:pPr>
            <a:r>
              <a:rPr lang="en-US" dirty="0"/>
              <a:t>Jessie Johnson (999999987)</a:t>
            </a:r>
          </a:p>
          <a:p>
            <a:pPr>
              <a:buClr>
                <a:schemeClr val="dk1"/>
              </a:buClr>
              <a:buSzPts val="2400"/>
            </a:pPr>
            <a:r>
              <a:rPr lang="en-US" dirty="0"/>
              <a:t>Enrolled staring in October for the full Fall Semester</a:t>
            </a:r>
          </a:p>
          <a:p>
            <a:pPr>
              <a:buClr>
                <a:schemeClr val="dk1"/>
              </a:buClr>
              <a:buSzPts val="2400"/>
            </a:pPr>
            <a:r>
              <a:rPr lang="en-US" dirty="0"/>
              <a:t>Type of Learning Modality = (4)Enrolled in Online School</a:t>
            </a:r>
          </a:p>
          <a:p>
            <a:pPr>
              <a:buClr>
                <a:schemeClr val="dk1"/>
              </a:buClr>
              <a:buSzPts val="2400"/>
            </a:pPr>
            <a:r>
              <a:rPr lang="en-US" dirty="0"/>
              <a:t>Learning Modality Timeframe = N/A</a:t>
            </a:r>
          </a:p>
          <a:p>
            <a:pPr>
              <a:buClr>
                <a:schemeClr val="dk1"/>
              </a:buClr>
              <a:buSzPts val="2400"/>
            </a:pPr>
            <a:r>
              <a:rPr lang="en-US" dirty="0"/>
              <a:t>Started Remote Learning = N/A</a:t>
            </a:r>
          </a:p>
          <a:p>
            <a:pPr>
              <a:buClr>
                <a:schemeClr val="dk1"/>
              </a:buClr>
              <a:buSzPts val="2400"/>
            </a:pPr>
            <a:r>
              <a:rPr lang="en-US" dirty="0"/>
              <a:t>Ended Remote Learning = N/A</a:t>
            </a:r>
            <a:endParaRPr dirty="0"/>
          </a:p>
        </p:txBody>
      </p:sp>
      <p:sp>
        <p:nvSpPr>
          <p:cNvPr id="263" name="Google Shape;263;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59</a:t>
            </a:fld>
            <a:endParaRPr/>
          </a:p>
        </p:txBody>
      </p:sp>
    </p:spTree>
    <p:custDataLst>
      <p:tags r:id="rId1"/>
    </p:custDataLst>
    <p:extLst>
      <p:ext uri="{BB962C8B-B14F-4D97-AF65-F5344CB8AC3E}">
        <p14:creationId xmlns:p14="http://schemas.microsoft.com/office/powerpoint/2010/main" val="7495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360759" y="3752849"/>
            <a:ext cx="2468166" cy="2452687"/>
          </a:xfrm>
          <a:prstGeom prst="rect">
            <a:avLst/>
          </a:prstGeom>
        </p:spPr>
        <p:txBody>
          <a:bodyPr spcFirstLastPara="1" lIns="0" tIns="0" rIns="0" bIns="0" anchor="ctr" anchorCtr="0">
            <a:normAutofit/>
          </a:bodyPr>
          <a:lstStyle/>
          <a:p>
            <a:pPr marL="0" lvl="0" indent="0" rtl="0">
              <a:spcBef>
                <a:spcPts val="0"/>
              </a:spcBef>
              <a:spcAft>
                <a:spcPts val="0"/>
              </a:spcAft>
              <a:buClr>
                <a:schemeClr val="dk1"/>
              </a:buClr>
              <a:buSzPts val="3200"/>
              <a:buFont typeface="Arial"/>
              <a:buNone/>
            </a:pPr>
            <a:r>
              <a:rPr lang="en-US" sz="3100"/>
              <a:t>Learning Objectives</a:t>
            </a:r>
          </a:p>
        </p:txBody>
      </p:sp>
      <p:pic>
        <p:nvPicPr>
          <p:cNvPr id="3" name="Picture 2" descr="A picture containing text&#10;&#10;Description automatically generated">
            <a:extLst>
              <a:ext uri="{FF2B5EF4-FFF2-40B4-BE49-F238E27FC236}">
                <a16:creationId xmlns:a16="http://schemas.microsoft.com/office/drawing/2014/main" id="{3FF8F91B-C69B-442A-8E0B-04C541A2EAC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27858"/>
          <a:stretch/>
        </p:blipFill>
        <p:spPr>
          <a:xfrm>
            <a:off x="0" y="3616324"/>
            <a:ext cx="9143980" cy="322589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43" name="Google Shape;143;p5"/>
          <p:cNvSpPr txBox="1">
            <a:spLocks noGrp="1"/>
          </p:cNvSpPr>
          <p:nvPr>
            <p:ph type="body" idx="1"/>
          </p:nvPr>
        </p:nvSpPr>
        <p:spPr>
          <a:xfrm>
            <a:off x="130095" y="1223833"/>
            <a:ext cx="8796454" cy="2392491"/>
          </a:xfrm>
          <a:prstGeom prst="rect">
            <a:avLst/>
          </a:prstGeom>
        </p:spPr>
        <p:txBody>
          <a:bodyPr spcFirstLastPara="1" lIns="0" tIns="0" rIns="0" bIns="45700" anchor="ctr" anchorCtr="0">
            <a:normAutofit/>
          </a:bodyPr>
          <a:lstStyle/>
          <a:p>
            <a:pPr fontAlgn="base">
              <a:buFont typeface="Arial" panose="020B0604020202020204" pitchFamily="34" charset="0"/>
              <a:buChar char="•"/>
            </a:pPr>
            <a:r>
              <a:rPr lang="en-US" sz="2000" i="0" dirty="0">
                <a:effectLst/>
                <a:latin typeface="Roboto" panose="02000000000000000000" pitchFamily="2" charset="0"/>
              </a:rPr>
              <a:t>Define the file layout requirements based on preferred reporting option </a:t>
            </a:r>
          </a:p>
          <a:p>
            <a:pPr fontAlgn="base">
              <a:buFont typeface="Arial" panose="020B0604020202020204" pitchFamily="34" charset="0"/>
              <a:buChar char="•"/>
            </a:pPr>
            <a:endParaRPr lang="en-US" sz="2000" i="0" dirty="0">
              <a:effectLst/>
              <a:latin typeface="Roboto" panose="02000000000000000000" pitchFamily="2" charset="0"/>
            </a:endParaRPr>
          </a:p>
          <a:p>
            <a:pPr fontAlgn="base">
              <a:buFont typeface="Arial" panose="020B0604020202020204" pitchFamily="34" charset="0"/>
              <a:buChar char="•"/>
            </a:pPr>
            <a:r>
              <a:rPr lang="en-US" sz="2000" i="0" dirty="0">
                <a:effectLst/>
                <a:latin typeface="Roboto" panose="02000000000000000000" pitchFamily="2" charset="0"/>
              </a:rPr>
              <a:t>Navigate the data pipeline to successfully submit district data </a:t>
            </a:r>
          </a:p>
          <a:p>
            <a:pPr fontAlgn="base">
              <a:buFont typeface="Arial" panose="020B0604020202020204" pitchFamily="34" charset="0"/>
              <a:buChar char="•"/>
            </a:pPr>
            <a:endParaRPr lang="en-US" sz="2000" i="0" dirty="0">
              <a:effectLst/>
              <a:latin typeface="Roboto" panose="02000000000000000000" pitchFamily="2" charset="0"/>
            </a:endParaRPr>
          </a:p>
          <a:p>
            <a:pPr fontAlgn="base">
              <a:buFont typeface="Arial" panose="020B0604020202020204" pitchFamily="34" charset="0"/>
              <a:buChar char="•"/>
            </a:pPr>
            <a:r>
              <a:rPr lang="en-US" sz="2000" i="0" dirty="0">
                <a:effectLst/>
                <a:latin typeface="Roboto" panose="02000000000000000000" pitchFamily="2" charset="0"/>
              </a:rPr>
              <a:t>Identify data errors and utilize resources to amend errors</a:t>
            </a:r>
          </a:p>
        </p:txBody>
      </p:sp>
      <p:sp>
        <p:nvSpPr>
          <p:cNvPr id="144" name="Google Shape;144;p5"/>
          <p:cNvSpPr txBox="1">
            <a:spLocks noGrp="1"/>
          </p:cNvSpPr>
          <p:nvPr>
            <p:ph type="sldNum" idx="12"/>
          </p:nvPr>
        </p:nvSpPr>
        <p:spPr>
          <a:xfrm>
            <a:off x="6648450" y="6356350"/>
            <a:ext cx="2057400" cy="365125"/>
          </a:xfrm>
          <a:prstGeom prst="rect">
            <a:avLst/>
          </a:prstGeom>
        </p:spPr>
        <p:txBody>
          <a:bodyPr spcFirstLastPara="1" lIns="91425" tIns="45700" rIns="91425" bIns="45700" anchorCtr="0">
            <a:normAutofit/>
          </a:bodyPr>
          <a:lstStyle/>
          <a:p>
            <a:pPr marL="0" lvl="0" indent="0" algn="r" rtl="0">
              <a:spcBef>
                <a:spcPts val="0"/>
              </a:spcBef>
              <a:spcAft>
                <a:spcPts val="600"/>
              </a:spcAft>
              <a:buNone/>
            </a:pPr>
            <a:fld id="{00000000-1234-1234-1234-123412341234}" type="slidenum">
              <a:rPr lang="en-US" sz="1000">
                <a:solidFill>
                  <a:schemeClr val="tx1">
                    <a:lumMod val="75000"/>
                    <a:lumOff val="25000"/>
                  </a:schemeClr>
                </a:solidFill>
              </a:rPr>
              <a:pPr marL="0" lvl="0" indent="0" algn="r" rtl="0">
                <a:spcBef>
                  <a:spcPts val="0"/>
                </a:spcBef>
                <a:spcAft>
                  <a:spcPts val="600"/>
                </a:spcAft>
                <a:buNone/>
              </a:pPr>
              <a:t>6</a:t>
            </a:fld>
            <a:endParaRPr lang="en-US" sz="1000">
              <a:solidFill>
                <a:schemeClr val="tx1">
                  <a:lumMod val="75000"/>
                  <a:lumOff val="25000"/>
                </a:schemeClr>
              </a:solidFill>
            </a:endParaRPr>
          </a:p>
        </p:txBody>
      </p:sp>
      <p:sp>
        <p:nvSpPr>
          <p:cNvPr id="4" name="TextBox 3">
            <a:extLst>
              <a:ext uri="{FF2B5EF4-FFF2-40B4-BE49-F238E27FC236}">
                <a16:creationId xmlns:a16="http://schemas.microsoft.com/office/drawing/2014/main" id="{30CF45DA-D938-435A-8940-4D7EDD2AED71}"/>
              </a:ext>
            </a:extLst>
          </p:cNvPr>
          <p:cNvSpPr txBox="1"/>
          <p:nvPr/>
        </p:nvSpPr>
        <p:spPr>
          <a:xfrm>
            <a:off x="6486457" y="6684018"/>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ww.peoplematters.in/article/performance-management/objectives-and-key-results-for-executing-your-ceos-priorities-15499">
                  <a:extLst>
                    <a:ext uri="{A12FA001-AC4F-418D-AE19-62706E023703}">
                      <ahyp:hlinkClr xmlns:ahyp="http://schemas.microsoft.com/office/drawing/2018/hyperlinkcolor" val="tx"/>
                    </a:ext>
                  </a:extLst>
                </a:hlinkClick>
              </a:rPr>
              <a:t>This Photo</a:t>
            </a:r>
            <a:r>
              <a:rPr lang="en-US" sz="700" dirty="0">
                <a:solidFill>
                  <a:srgbClr val="FFFFFF"/>
                </a:solidFill>
              </a:rPr>
              <a:t>  Unknown Author is licensed under </a:t>
            </a:r>
            <a:r>
              <a:rPr lang="en-US"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9" name="Google Shape;301;p25">
            <a:extLst>
              <a:ext uri="{FF2B5EF4-FFF2-40B4-BE49-F238E27FC236}">
                <a16:creationId xmlns:a16="http://schemas.microsoft.com/office/drawing/2014/main" id="{6F810D8F-E119-43E2-A174-0396A1345C55}"/>
              </a:ext>
            </a:extLst>
          </p:cNvPr>
          <p:cNvSpPr txBox="1">
            <a:spLocks/>
          </p:cNvSpPr>
          <p:nvPr/>
        </p:nvSpPr>
        <p:spPr>
          <a:xfrm>
            <a:off x="245193" y="254514"/>
            <a:ext cx="6081865" cy="756418"/>
          </a:xfrm>
          <a:prstGeom prst="rect">
            <a:avLst/>
          </a:prstGeom>
          <a:noFill/>
          <a:ln>
            <a:noFill/>
          </a:ln>
        </p:spPr>
        <p:txBody>
          <a:bodyPr spcFirstLastPara="1" vert="horz" wrap="square"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2400"/>
              <a:buFont typeface="Arial"/>
              <a:buNone/>
            </a:pPr>
            <a:r>
              <a:rPr lang="en-US" sz="3200" dirty="0"/>
              <a:t>Learning Objectives</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a:bodyPr>
          <a:lstStyle/>
          <a:p>
            <a:pPr marL="0" indent="0">
              <a:lnSpc>
                <a:spcPct val="107000"/>
              </a:lnSpc>
              <a:spcBef>
                <a:spcPts val="0"/>
              </a:spcBef>
              <a:spcAft>
                <a:spcPts val="800"/>
              </a:spcAft>
              <a:buNone/>
            </a:pPr>
            <a:r>
              <a:rPr lang="en-US" dirty="0"/>
              <a:t>EXAMPLE 1:</a:t>
            </a:r>
          </a:p>
          <a:p>
            <a:pPr>
              <a:lnSpc>
                <a:spcPct val="107000"/>
              </a:lnSpc>
              <a:spcBef>
                <a:spcPts val="0"/>
              </a:spcBef>
              <a:spcAft>
                <a:spcPts val="800"/>
              </a:spcAft>
            </a:pPr>
            <a:r>
              <a:rPr lang="en-US" dirty="0"/>
              <a:t>Student is enrolled in 100% Full Time Remote Learning from 8/14/21 – 11/10/21 and then switches to Hybrid Learning from 11/11/21 through 12/31/21. ONLY ONE OF THE OPTIONS BELOW NEEDS TO BE COMPLETED.</a:t>
            </a:r>
          </a:p>
          <a:p>
            <a:pPr marL="914400" lvl="1" indent="-457200">
              <a:lnSpc>
                <a:spcPct val="107000"/>
              </a:lnSpc>
              <a:spcBef>
                <a:spcPts val="0"/>
              </a:spcBef>
              <a:spcAft>
                <a:spcPts val="800"/>
              </a:spcAft>
              <a:buFont typeface="+mj-lt"/>
              <a:buAutoNum type="arabicPeriod"/>
            </a:pPr>
            <a:r>
              <a:rPr lang="en-US" dirty="0"/>
              <a:t>Begin/End Date option: Student would have two records.</a:t>
            </a:r>
          </a:p>
          <a:p>
            <a:pPr lvl="2">
              <a:lnSpc>
                <a:spcPct val="107000"/>
              </a:lnSpc>
              <a:spcBef>
                <a:spcPts val="0"/>
              </a:spcBef>
              <a:spcAft>
                <a:spcPts val="800"/>
              </a:spcAft>
            </a:pPr>
            <a:r>
              <a:rPr lang="en-US" dirty="0"/>
              <a:t>One where the Learning Modality selected is 100% Full Time Remote and the Begin Date is 8/14/2021 and the End Date is 11/10/2021.</a:t>
            </a:r>
          </a:p>
          <a:p>
            <a:pPr lvl="2">
              <a:lnSpc>
                <a:spcPct val="107000"/>
              </a:lnSpc>
              <a:spcBef>
                <a:spcPts val="0"/>
              </a:spcBef>
              <a:spcAft>
                <a:spcPts val="800"/>
              </a:spcAft>
            </a:pPr>
            <a:r>
              <a:rPr lang="en-US" dirty="0"/>
              <a:t>A second record would indicate the Learning Modality as Hybrid learning and the Begin Date is 11/11/2021 and the End Date is 12/31/2021.</a:t>
            </a:r>
          </a:p>
          <a:p>
            <a:pPr marL="914400" lvl="1" indent="-457200">
              <a:lnSpc>
                <a:spcPct val="107000"/>
              </a:lnSpc>
              <a:spcBef>
                <a:spcPts val="0"/>
              </a:spcBef>
              <a:spcAft>
                <a:spcPts val="800"/>
              </a:spcAft>
              <a:buFont typeface="+mj-lt"/>
              <a:buAutoNum type="arabicPeriod"/>
            </a:pPr>
            <a:r>
              <a:rPr lang="en-US" dirty="0"/>
              <a:t>Per Semester option: This option is not valid because the student was not enrolled in the same learning modality for the entire semester.</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br>
              <a:rPr lang="en-US" sz="3200" dirty="0"/>
            </a:br>
            <a:endParaRPr sz="3200" dirty="0"/>
          </a:p>
        </p:txBody>
      </p:sp>
    </p:spTree>
    <p:custDataLst>
      <p:tags r:id="rId1"/>
    </p:custDataLst>
    <p:extLst>
      <p:ext uri="{BB962C8B-B14F-4D97-AF65-F5344CB8AC3E}">
        <p14:creationId xmlns:p14="http://schemas.microsoft.com/office/powerpoint/2010/main" val="2272527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141640" cy="5140446"/>
          </a:xfrm>
        </p:spPr>
        <p:txBody>
          <a:bodyPr>
            <a:normAutofit fontScale="77500" lnSpcReduction="20000"/>
          </a:bodyPr>
          <a:lstStyle/>
          <a:p>
            <a:pPr marL="0" indent="0">
              <a:lnSpc>
                <a:spcPct val="107000"/>
              </a:lnSpc>
              <a:spcBef>
                <a:spcPts val="0"/>
              </a:spcBef>
              <a:spcAft>
                <a:spcPts val="800"/>
              </a:spcAft>
              <a:buNone/>
            </a:pPr>
            <a:r>
              <a:rPr lang="en-US" dirty="0"/>
              <a:t>EXAMPLE 1 (Continued):</a:t>
            </a:r>
          </a:p>
          <a:p>
            <a:pPr>
              <a:lnSpc>
                <a:spcPct val="107000"/>
              </a:lnSpc>
              <a:spcBef>
                <a:spcPts val="0"/>
              </a:spcBef>
              <a:spcAft>
                <a:spcPts val="800"/>
              </a:spcAft>
            </a:pPr>
            <a:r>
              <a:rPr lang="en-US" dirty="0"/>
              <a:t>Student is enrolled in 100% Full Time Remote Learning from 8/14/21 – 11/10/21 and then switches to Hybrid Learning from 11/11/21 through 12/31/21. </a:t>
            </a:r>
          </a:p>
          <a:p>
            <a:pPr marL="914400" lvl="1" indent="-457200">
              <a:lnSpc>
                <a:spcPct val="107000"/>
              </a:lnSpc>
              <a:spcBef>
                <a:spcPts val="0"/>
              </a:spcBef>
              <a:spcAft>
                <a:spcPts val="800"/>
              </a:spcAft>
              <a:buFont typeface="+mj-lt"/>
              <a:buAutoNum type="arabicPeriod" startAt="3"/>
            </a:pPr>
            <a:r>
              <a:rPr lang="en-US" dirty="0"/>
              <a:t>Per Month option: The student would have two records and the monthly options would be completed accordingly:</a:t>
            </a:r>
          </a:p>
          <a:p>
            <a:pPr lvl="2">
              <a:lnSpc>
                <a:spcPct val="107000"/>
              </a:lnSpc>
              <a:spcBef>
                <a:spcPts val="0"/>
              </a:spcBef>
              <a:spcAft>
                <a:spcPts val="800"/>
              </a:spcAft>
            </a:pPr>
            <a:r>
              <a:rPr lang="en-US" dirty="0"/>
              <a:t>Record one would have 100% Full Time Remote selected as the learning modality and the months filled out as indicated below:</a:t>
            </a:r>
          </a:p>
          <a:p>
            <a:pPr lvl="3">
              <a:lnSpc>
                <a:spcPct val="107000"/>
              </a:lnSpc>
              <a:spcBef>
                <a:spcPts val="0"/>
              </a:spcBef>
              <a:spcAft>
                <a:spcPts val="800"/>
              </a:spcAft>
            </a:pPr>
            <a:r>
              <a:rPr lang="en-US" dirty="0"/>
              <a:t>Aug/Sept = ‘01’</a:t>
            </a:r>
          </a:p>
          <a:p>
            <a:pPr lvl="3">
              <a:lnSpc>
                <a:spcPct val="107000"/>
              </a:lnSpc>
              <a:spcBef>
                <a:spcPts val="0"/>
              </a:spcBef>
              <a:spcAft>
                <a:spcPts val="800"/>
              </a:spcAft>
            </a:pPr>
            <a:r>
              <a:rPr lang="en-US" dirty="0"/>
              <a:t>October = ‘01’</a:t>
            </a:r>
          </a:p>
          <a:p>
            <a:pPr lvl="3">
              <a:lnSpc>
                <a:spcPct val="107000"/>
              </a:lnSpc>
              <a:spcBef>
                <a:spcPts val="0"/>
              </a:spcBef>
              <a:spcAft>
                <a:spcPts val="800"/>
              </a:spcAft>
            </a:pPr>
            <a:r>
              <a:rPr lang="en-US" dirty="0"/>
              <a:t>November = ‘00’ (the student was Hybrid for more days than Remote)</a:t>
            </a:r>
          </a:p>
          <a:p>
            <a:pPr lvl="3">
              <a:lnSpc>
                <a:spcPct val="107000"/>
              </a:lnSpc>
              <a:spcBef>
                <a:spcPts val="0"/>
              </a:spcBef>
              <a:spcAft>
                <a:spcPts val="800"/>
              </a:spcAft>
            </a:pPr>
            <a:r>
              <a:rPr lang="en-US" dirty="0"/>
              <a:t>December = ‘00’</a:t>
            </a:r>
          </a:p>
          <a:p>
            <a:pPr lvl="2">
              <a:lnSpc>
                <a:spcPct val="107000"/>
              </a:lnSpc>
              <a:spcBef>
                <a:spcPts val="0"/>
              </a:spcBef>
              <a:spcAft>
                <a:spcPts val="800"/>
              </a:spcAft>
            </a:pPr>
            <a:r>
              <a:rPr lang="en-US" dirty="0"/>
              <a:t>Record two would have Hybrid selected as the learning modality and the months filled out as indicated below:</a:t>
            </a:r>
          </a:p>
          <a:p>
            <a:pPr lvl="3">
              <a:lnSpc>
                <a:spcPct val="107000"/>
              </a:lnSpc>
              <a:spcBef>
                <a:spcPts val="0"/>
              </a:spcBef>
              <a:spcAft>
                <a:spcPts val="800"/>
              </a:spcAft>
            </a:pPr>
            <a:r>
              <a:rPr lang="en-US" dirty="0"/>
              <a:t>Aug/Sept = ‘00’</a:t>
            </a:r>
          </a:p>
          <a:p>
            <a:pPr lvl="3">
              <a:lnSpc>
                <a:spcPct val="107000"/>
              </a:lnSpc>
              <a:spcBef>
                <a:spcPts val="0"/>
              </a:spcBef>
              <a:spcAft>
                <a:spcPts val="800"/>
              </a:spcAft>
            </a:pPr>
            <a:r>
              <a:rPr lang="en-US" dirty="0"/>
              <a:t>October = ‘00’</a:t>
            </a:r>
          </a:p>
          <a:p>
            <a:pPr lvl="3">
              <a:lnSpc>
                <a:spcPct val="107000"/>
              </a:lnSpc>
              <a:spcBef>
                <a:spcPts val="0"/>
              </a:spcBef>
              <a:spcAft>
                <a:spcPts val="800"/>
              </a:spcAft>
            </a:pPr>
            <a:r>
              <a:rPr lang="en-US" dirty="0"/>
              <a:t>November = ‘01’ (the student was Hybrid for more days than Remote)</a:t>
            </a:r>
          </a:p>
          <a:p>
            <a:pPr lvl="3">
              <a:lnSpc>
                <a:spcPct val="107000"/>
              </a:lnSpc>
              <a:spcBef>
                <a:spcPts val="0"/>
              </a:spcBef>
              <a:spcAft>
                <a:spcPts val="800"/>
              </a:spcAft>
            </a:pPr>
            <a:r>
              <a:rPr lang="en-US" dirty="0"/>
              <a:t>December = ‘01’</a:t>
            </a:r>
          </a:p>
          <a:p>
            <a:pPr lvl="3">
              <a:lnSpc>
                <a:spcPct val="107000"/>
              </a:lnSpc>
              <a:spcBef>
                <a:spcPts val="0"/>
              </a:spcBef>
              <a:spcAft>
                <a:spcPts val="800"/>
              </a:spcAft>
            </a:pPr>
            <a:endParaRPr lang="en-US" dirty="0"/>
          </a:p>
          <a:p>
            <a:pPr lvl="1">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Student Learning Modality Timeframe</a:t>
            </a:r>
            <a:br>
              <a:rPr lang="en-US" sz="3200" dirty="0"/>
            </a:br>
            <a:endParaRPr sz="3200" dirty="0"/>
          </a:p>
        </p:txBody>
      </p:sp>
    </p:spTree>
    <p:custDataLst>
      <p:tags r:id="rId1"/>
    </p:custDataLst>
    <p:extLst>
      <p:ext uri="{BB962C8B-B14F-4D97-AF65-F5344CB8AC3E}">
        <p14:creationId xmlns:p14="http://schemas.microsoft.com/office/powerpoint/2010/main" val="3810089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fontScale="85000" lnSpcReduction="20000"/>
          </a:bodyPr>
          <a:lstStyle/>
          <a:p>
            <a:pPr marL="0" indent="0">
              <a:lnSpc>
                <a:spcPct val="107000"/>
              </a:lnSpc>
              <a:spcBef>
                <a:spcPts val="0"/>
              </a:spcBef>
              <a:spcAft>
                <a:spcPts val="800"/>
              </a:spcAft>
              <a:buNone/>
            </a:pPr>
            <a:r>
              <a:rPr lang="en-US" dirty="0"/>
              <a:t>EXAMPLE 2:</a:t>
            </a:r>
          </a:p>
          <a:p>
            <a:pPr>
              <a:lnSpc>
                <a:spcPct val="107000"/>
              </a:lnSpc>
              <a:spcBef>
                <a:spcPts val="0"/>
              </a:spcBef>
              <a:spcAft>
                <a:spcPts val="800"/>
              </a:spcAft>
            </a:pPr>
            <a:r>
              <a:rPr lang="en-US" dirty="0"/>
              <a:t>Student is enrolled in 100% Full Time Remote Learning from 8/14/21 – 2/2/22. ONLY ONE OF THE OPTIONS BELOW NEEDS TO BE COMPLETED.</a:t>
            </a:r>
          </a:p>
          <a:p>
            <a:pPr lvl="1">
              <a:lnSpc>
                <a:spcPct val="107000"/>
              </a:lnSpc>
              <a:spcBef>
                <a:spcPts val="0"/>
              </a:spcBef>
              <a:spcAft>
                <a:spcPts val="800"/>
              </a:spcAft>
            </a:pPr>
            <a:r>
              <a:rPr lang="en-US" dirty="0"/>
              <a:t>Student would have one record and the learning modality selected would be 100% Full Time Remote Learning for any option.</a:t>
            </a:r>
          </a:p>
          <a:p>
            <a:pPr marL="914400" lvl="1" indent="-457200">
              <a:lnSpc>
                <a:spcPct val="107000"/>
              </a:lnSpc>
              <a:spcBef>
                <a:spcPts val="0"/>
              </a:spcBef>
              <a:spcAft>
                <a:spcPts val="800"/>
              </a:spcAft>
              <a:buFont typeface="+mj-lt"/>
              <a:buAutoNum type="arabicPeriod"/>
            </a:pPr>
            <a:r>
              <a:rPr lang="en-US" dirty="0"/>
              <a:t>Begin/End Date option: </a:t>
            </a:r>
          </a:p>
          <a:p>
            <a:pPr marL="1371600" lvl="2" indent="-457200">
              <a:lnSpc>
                <a:spcPct val="107000"/>
              </a:lnSpc>
              <a:spcBef>
                <a:spcPts val="0"/>
              </a:spcBef>
              <a:spcAft>
                <a:spcPts val="800"/>
              </a:spcAft>
              <a:buFont typeface="+mj-lt"/>
              <a:buAutoNum type="arabicPeriod"/>
            </a:pPr>
            <a:r>
              <a:rPr lang="en-US" dirty="0"/>
              <a:t>Begin Date = 8/14/2021</a:t>
            </a:r>
          </a:p>
          <a:p>
            <a:pPr marL="1371600" lvl="2" indent="-457200">
              <a:lnSpc>
                <a:spcPct val="107000"/>
              </a:lnSpc>
              <a:spcBef>
                <a:spcPts val="0"/>
              </a:spcBef>
              <a:spcAft>
                <a:spcPts val="800"/>
              </a:spcAft>
              <a:buFont typeface="+mj-lt"/>
              <a:buAutoNum type="arabicPeriod"/>
            </a:pPr>
            <a:r>
              <a:rPr lang="en-US" dirty="0"/>
              <a:t>End Date = 12/31/2021.</a:t>
            </a:r>
          </a:p>
          <a:p>
            <a:pPr marL="914400" lvl="1" indent="-457200">
              <a:lnSpc>
                <a:spcPct val="107000"/>
              </a:lnSpc>
              <a:spcBef>
                <a:spcPts val="0"/>
              </a:spcBef>
              <a:spcAft>
                <a:spcPts val="800"/>
              </a:spcAft>
              <a:buFont typeface="+mj-lt"/>
              <a:buAutoNum type="arabicPeriod"/>
            </a:pPr>
            <a:r>
              <a:rPr lang="en-US" dirty="0"/>
              <a:t>Per Semester option:</a:t>
            </a:r>
          </a:p>
          <a:p>
            <a:pPr lvl="2">
              <a:lnSpc>
                <a:spcPct val="107000"/>
              </a:lnSpc>
              <a:spcBef>
                <a:spcPts val="0"/>
              </a:spcBef>
              <a:spcAft>
                <a:spcPts val="800"/>
              </a:spcAft>
            </a:pPr>
            <a:r>
              <a:rPr lang="en-US" dirty="0"/>
              <a:t>100% Full Time Remote Learning or Hybrid Learning - Full Fall Semester/1st Semester 2021 (months of August through December) = ‘01’</a:t>
            </a:r>
          </a:p>
          <a:p>
            <a:pPr marL="914400" lvl="1" indent="-457200">
              <a:lnSpc>
                <a:spcPct val="107000"/>
              </a:lnSpc>
              <a:spcBef>
                <a:spcPts val="0"/>
              </a:spcBef>
              <a:spcAft>
                <a:spcPts val="800"/>
              </a:spcAft>
              <a:buFont typeface="+mj-lt"/>
              <a:buAutoNum type="arabicPeriod" startAt="3"/>
            </a:pPr>
            <a:r>
              <a:rPr lang="en-US" dirty="0"/>
              <a:t>Per Month option: </a:t>
            </a:r>
          </a:p>
          <a:p>
            <a:pPr lvl="2">
              <a:lnSpc>
                <a:spcPct val="107000"/>
              </a:lnSpc>
              <a:spcBef>
                <a:spcPts val="0"/>
              </a:spcBef>
              <a:spcAft>
                <a:spcPts val="800"/>
              </a:spcAft>
            </a:pPr>
            <a:r>
              <a:rPr lang="en-US" dirty="0"/>
              <a:t>Aug/Sept = ‘01’</a:t>
            </a:r>
          </a:p>
          <a:p>
            <a:pPr lvl="2">
              <a:lnSpc>
                <a:spcPct val="107000"/>
              </a:lnSpc>
              <a:spcBef>
                <a:spcPts val="0"/>
              </a:spcBef>
              <a:spcAft>
                <a:spcPts val="800"/>
              </a:spcAft>
            </a:pPr>
            <a:r>
              <a:rPr lang="en-US" dirty="0"/>
              <a:t>October = ‘01’</a:t>
            </a:r>
          </a:p>
          <a:p>
            <a:pPr lvl="2">
              <a:lnSpc>
                <a:spcPct val="107000"/>
              </a:lnSpc>
              <a:spcBef>
                <a:spcPts val="0"/>
              </a:spcBef>
              <a:spcAft>
                <a:spcPts val="800"/>
              </a:spcAft>
            </a:pPr>
            <a:r>
              <a:rPr lang="en-US" dirty="0"/>
              <a:t>November = ’01’</a:t>
            </a:r>
          </a:p>
          <a:p>
            <a:pPr lvl="2">
              <a:lnSpc>
                <a:spcPct val="107000"/>
              </a:lnSpc>
              <a:spcBef>
                <a:spcPts val="0"/>
              </a:spcBef>
              <a:spcAft>
                <a:spcPts val="800"/>
              </a:spcAft>
            </a:pPr>
            <a:r>
              <a:rPr lang="en-US" dirty="0"/>
              <a:t>December = ‘01’</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br>
              <a:rPr lang="en-US" sz="3200" dirty="0"/>
            </a:br>
            <a:endParaRPr sz="3200" dirty="0"/>
          </a:p>
        </p:txBody>
      </p:sp>
    </p:spTree>
    <p:custDataLst>
      <p:tags r:id="rId1"/>
    </p:custDataLst>
    <p:extLst>
      <p:ext uri="{BB962C8B-B14F-4D97-AF65-F5344CB8AC3E}">
        <p14:creationId xmlns:p14="http://schemas.microsoft.com/office/powerpoint/2010/main" val="445592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fontScale="77500" lnSpcReduction="20000"/>
          </a:bodyPr>
          <a:lstStyle/>
          <a:p>
            <a:pPr marL="0" indent="0">
              <a:lnSpc>
                <a:spcPct val="107000"/>
              </a:lnSpc>
              <a:spcBef>
                <a:spcPts val="0"/>
              </a:spcBef>
              <a:spcAft>
                <a:spcPts val="800"/>
              </a:spcAft>
              <a:buNone/>
            </a:pPr>
            <a:r>
              <a:rPr lang="en-US" dirty="0"/>
              <a:t>EXAMPLE 3:</a:t>
            </a:r>
          </a:p>
          <a:p>
            <a:pPr>
              <a:lnSpc>
                <a:spcPct val="107000"/>
              </a:lnSpc>
              <a:spcBef>
                <a:spcPts val="0"/>
              </a:spcBef>
              <a:spcAft>
                <a:spcPts val="800"/>
              </a:spcAft>
            </a:pPr>
            <a:r>
              <a:rPr lang="en-US" dirty="0"/>
              <a:t>Student is enrolled in 100% Full Time Remote Learning from 8/14/21 to 9/20/21, returns to In-Person and then returns to 100% Full Time Remote Learning from 11/29/21 to 1/10/22 . ONLY ONE OF THE OPTIONS BELOW NEEDS TO BE COMPLETED.</a:t>
            </a:r>
          </a:p>
          <a:p>
            <a:pPr lvl="1">
              <a:lnSpc>
                <a:spcPct val="107000"/>
              </a:lnSpc>
              <a:spcBef>
                <a:spcPts val="0"/>
              </a:spcBef>
              <a:spcAft>
                <a:spcPts val="800"/>
              </a:spcAft>
            </a:pPr>
            <a:r>
              <a:rPr lang="en-US" dirty="0"/>
              <a:t>Student would have two records and the learning modality selected would be 100% Full Time Remote Learning for both records.</a:t>
            </a:r>
          </a:p>
          <a:p>
            <a:pPr marL="914400" lvl="1" indent="-457200">
              <a:lnSpc>
                <a:spcPct val="107000"/>
              </a:lnSpc>
              <a:spcBef>
                <a:spcPts val="0"/>
              </a:spcBef>
              <a:spcAft>
                <a:spcPts val="800"/>
              </a:spcAft>
              <a:buFont typeface="+mj-lt"/>
              <a:buAutoNum type="arabicPeriod"/>
            </a:pPr>
            <a:r>
              <a:rPr lang="en-US" dirty="0"/>
              <a:t>Begin/End Date option: </a:t>
            </a:r>
          </a:p>
          <a:p>
            <a:pPr lvl="2">
              <a:lnSpc>
                <a:spcPct val="107000"/>
              </a:lnSpc>
              <a:spcBef>
                <a:spcPts val="0"/>
              </a:spcBef>
              <a:spcAft>
                <a:spcPts val="800"/>
              </a:spcAft>
            </a:pPr>
            <a:r>
              <a:rPr lang="en-US" dirty="0"/>
              <a:t>Record one:</a:t>
            </a:r>
          </a:p>
          <a:p>
            <a:pPr lvl="3">
              <a:lnSpc>
                <a:spcPct val="107000"/>
              </a:lnSpc>
              <a:spcBef>
                <a:spcPts val="0"/>
              </a:spcBef>
              <a:spcAft>
                <a:spcPts val="800"/>
              </a:spcAft>
            </a:pPr>
            <a:r>
              <a:rPr lang="en-US" dirty="0"/>
              <a:t>Begin Date = 8/14/2021</a:t>
            </a:r>
          </a:p>
          <a:p>
            <a:pPr lvl="3">
              <a:lnSpc>
                <a:spcPct val="107000"/>
              </a:lnSpc>
              <a:spcBef>
                <a:spcPts val="0"/>
              </a:spcBef>
              <a:spcAft>
                <a:spcPts val="800"/>
              </a:spcAft>
            </a:pPr>
            <a:r>
              <a:rPr lang="en-US" dirty="0"/>
              <a:t>End Date = 9/20/2021</a:t>
            </a:r>
          </a:p>
          <a:p>
            <a:pPr lvl="2">
              <a:lnSpc>
                <a:spcPct val="107000"/>
              </a:lnSpc>
              <a:spcBef>
                <a:spcPts val="0"/>
              </a:spcBef>
              <a:spcAft>
                <a:spcPts val="800"/>
              </a:spcAft>
            </a:pPr>
            <a:r>
              <a:rPr lang="en-US" dirty="0"/>
              <a:t>Record two:</a:t>
            </a:r>
          </a:p>
          <a:p>
            <a:pPr lvl="3">
              <a:lnSpc>
                <a:spcPct val="107000"/>
              </a:lnSpc>
              <a:spcBef>
                <a:spcPts val="0"/>
              </a:spcBef>
              <a:spcAft>
                <a:spcPts val="800"/>
              </a:spcAft>
            </a:pPr>
            <a:r>
              <a:rPr lang="en-US" dirty="0"/>
              <a:t>Begin Date = 11/29/21</a:t>
            </a:r>
          </a:p>
          <a:p>
            <a:pPr lvl="3">
              <a:lnSpc>
                <a:spcPct val="107000"/>
              </a:lnSpc>
              <a:spcBef>
                <a:spcPts val="0"/>
              </a:spcBef>
              <a:spcAft>
                <a:spcPts val="800"/>
              </a:spcAft>
            </a:pPr>
            <a:r>
              <a:rPr lang="en-US" dirty="0"/>
              <a:t>End Date = 12/31/21</a:t>
            </a:r>
          </a:p>
          <a:p>
            <a:pPr marL="914400" lvl="1" indent="-457200">
              <a:lnSpc>
                <a:spcPct val="107000"/>
              </a:lnSpc>
              <a:spcBef>
                <a:spcPts val="0"/>
              </a:spcBef>
              <a:spcAft>
                <a:spcPts val="800"/>
              </a:spcAft>
              <a:buFont typeface="+mj-lt"/>
              <a:buAutoNum type="arabicPeriod"/>
            </a:pPr>
            <a:r>
              <a:rPr lang="en-US" dirty="0"/>
              <a:t>Per Semester option:</a:t>
            </a:r>
          </a:p>
          <a:p>
            <a:pPr lvl="2">
              <a:lnSpc>
                <a:spcPct val="107000"/>
              </a:lnSpc>
              <a:spcBef>
                <a:spcPts val="0"/>
              </a:spcBef>
              <a:spcAft>
                <a:spcPts val="800"/>
              </a:spcAft>
            </a:pPr>
            <a:r>
              <a:rPr lang="en-US" dirty="0"/>
              <a:t>This option is not valid because the student was not enrolled in the same learning modality for the entire semester (student returned to in-person learning for a period of time)</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br>
              <a:rPr lang="en-US" sz="3200" dirty="0"/>
            </a:br>
            <a:endParaRPr sz="3200" dirty="0"/>
          </a:p>
        </p:txBody>
      </p:sp>
    </p:spTree>
    <p:custDataLst>
      <p:tags r:id="rId1"/>
    </p:custDataLst>
    <p:extLst>
      <p:ext uri="{BB962C8B-B14F-4D97-AF65-F5344CB8AC3E}">
        <p14:creationId xmlns:p14="http://schemas.microsoft.com/office/powerpoint/2010/main" val="3490944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69E04-447E-4C75-BED1-23BB2FA61522}"/>
              </a:ext>
            </a:extLst>
          </p:cNvPr>
          <p:cNvSpPr>
            <a:spLocks noGrp="1"/>
          </p:cNvSpPr>
          <p:nvPr>
            <p:ph idx="1"/>
          </p:nvPr>
        </p:nvSpPr>
        <p:spPr>
          <a:xfrm>
            <a:off x="628649" y="1463040"/>
            <a:ext cx="8034087" cy="5140446"/>
          </a:xfrm>
        </p:spPr>
        <p:txBody>
          <a:bodyPr>
            <a:normAutofit/>
          </a:bodyPr>
          <a:lstStyle/>
          <a:p>
            <a:pPr marL="0" indent="0">
              <a:lnSpc>
                <a:spcPct val="107000"/>
              </a:lnSpc>
              <a:spcBef>
                <a:spcPts val="0"/>
              </a:spcBef>
              <a:spcAft>
                <a:spcPts val="800"/>
              </a:spcAft>
              <a:buNone/>
            </a:pPr>
            <a:r>
              <a:rPr lang="en-US" dirty="0"/>
              <a:t>EXAMPLE 3 (Continued):</a:t>
            </a:r>
          </a:p>
          <a:p>
            <a:pPr>
              <a:lnSpc>
                <a:spcPct val="107000"/>
              </a:lnSpc>
              <a:spcBef>
                <a:spcPts val="0"/>
              </a:spcBef>
              <a:spcAft>
                <a:spcPts val="800"/>
              </a:spcAft>
            </a:pPr>
            <a:r>
              <a:rPr lang="en-US" dirty="0"/>
              <a:t>Student is enrolled in 100% Full Time Remote Learning from 8/14/21 to 9/20/21, returns to In-Person and then returns to 100% Full Time Remote Learning from 11/29/21 to 1/10/22. </a:t>
            </a:r>
          </a:p>
          <a:p>
            <a:pPr lvl="1">
              <a:lnSpc>
                <a:spcPct val="107000"/>
              </a:lnSpc>
              <a:spcBef>
                <a:spcPts val="0"/>
              </a:spcBef>
              <a:spcAft>
                <a:spcPts val="800"/>
              </a:spcAft>
            </a:pPr>
            <a:r>
              <a:rPr lang="en-US" dirty="0"/>
              <a:t>Student would only need to have one record for this option because the same learning modality would be 100% Full Time Remote Learning for both timeframes.</a:t>
            </a:r>
          </a:p>
          <a:p>
            <a:pPr marL="914400" lvl="1" indent="-457200">
              <a:lnSpc>
                <a:spcPct val="107000"/>
              </a:lnSpc>
              <a:spcBef>
                <a:spcPts val="0"/>
              </a:spcBef>
              <a:spcAft>
                <a:spcPts val="800"/>
              </a:spcAft>
              <a:buFont typeface="+mj-lt"/>
              <a:buAutoNum type="arabicPeriod" startAt="3"/>
            </a:pPr>
            <a:r>
              <a:rPr lang="en-US" dirty="0"/>
              <a:t>Per Month option:</a:t>
            </a:r>
          </a:p>
          <a:p>
            <a:pPr lvl="2">
              <a:lnSpc>
                <a:spcPct val="107000"/>
              </a:lnSpc>
              <a:spcBef>
                <a:spcPts val="0"/>
              </a:spcBef>
              <a:spcAft>
                <a:spcPts val="800"/>
              </a:spcAft>
            </a:pPr>
            <a:r>
              <a:rPr lang="en-US" dirty="0"/>
              <a:t>Aug/Sept = ‘01’ (student is Remote for more than half the month)</a:t>
            </a:r>
          </a:p>
          <a:p>
            <a:pPr lvl="2">
              <a:lnSpc>
                <a:spcPct val="107000"/>
              </a:lnSpc>
              <a:spcBef>
                <a:spcPts val="0"/>
              </a:spcBef>
              <a:spcAft>
                <a:spcPts val="800"/>
              </a:spcAft>
            </a:pPr>
            <a:r>
              <a:rPr lang="en-US" dirty="0"/>
              <a:t>October = ‘00’ (student was in-person during this month)</a:t>
            </a:r>
          </a:p>
          <a:p>
            <a:pPr lvl="2">
              <a:lnSpc>
                <a:spcPct val="107000"/>
              </a:lnSpc>
              <a:spcBef>
                <a:spcPts val="0"/>
              </a:spcBef>
              <a:spcAft>
                <a:spcPts val="800"/>
              </a:spcAft>
            </a:pPr>
            <a:r>
              <a:rPr lang="en-US" dirty="0"/>
              <a:t>November = ’00’ (student was in-person more than half the month)</a:t>
            </a:r>
          </a:p>
          <a:p>
            <a:pPr lvl="2">
              <a:lnSpc>
                <a:spcPct val="107000"/>
              </a:lnSpc>
              <a:spcBef>
                <a:spcPts val="0"/>
              </a:spcBef>
              <a:spcAft>
                <a:spcPts val="800"/>
              </a:spcAft>
            </a:pPr>
            <a:r>
              <a:rPr lang="en-US" dirty="0"/>
              <a:t>December = ‘01’ (student was remote for the full month)</a:t>
            </a:r>
          </a:p>
        </p:txBody>
      </p:sp>
      <p:sp>
        <p:nvSpPr>
          <p:cNvPr id="4" name="Slide Number Placeholder 3">
            <a:extLst>
              <a:ext uri="{FF2B5EF4-FFF2-40B4-BE49-F238E27FC236}">
                <a16:creationId xmlns:a16="http://schemas.microsoft.com/office/drawing/2014/main" id="{CFA7A0E9-B5AC-48E9-9444-EAACD22F9823}"/>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
        <p:nvSpPr>
          <p:cNvPr id="9" name="Google Shape;246;p18">
            <a:extLst>
              <a:ext uri="{FF2B5EF4-FFF2-40B4-BE49-F238E27FC236}">
                <a16:creationId xmlns:a16="http://schemas.microsoft.com/office/drawing/2014/main" id="{B61B3213-084D-4FBF-B3EA-08A0A939A911}"/>
              </a:ext>
            </a:extLst>
          </p:cNvPr>
          <p:cNvSpPr txBox="1">
            <a:spLocks noGrp="1"/>
          </p:cNvSpPr>
          <p:nvPr>
            <p:ph type="title"/>
          </p:nvPr>
        </p:nvSpPr>
        <p:spPr>
          <a:xfrm>
            <a:off x="245193" y="254514"/>
            <a:ext cx="8358118"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dirty="0"/>
              <a:t>Learning Modality Timeframe</a:t>
            </a:r>
            <a:br>
              <a:rPr lang="en-US" sz="3200" dirty="0"/>
            </a:br>
            <a:endParaRPr sz="3200" dirty="0"/>
          </a:p>
        </p:txBody>
      </p:sp>
    </p:spTree>
    <p:custDataLst>
      <p:tags r:id="rId1"/>
    </p:custDataLst>
    <p:extLst>
      <p:ext uri="{BB962C8B-B14F-4D97-AF65-F5344CB8AC3E}">
        <p14:creationId xmlns:p14="http://schemas.microsoft.com/office/powerpoint/2010/main" val="414670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ctrTitle"/>
          </p:nvPr>
        </p:nvSpPr>
        <p:spPr>
          <a:xfrm>
            <a:off x="685800" y="2986241"/>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What is Pandemic Electronic Benefits Transfer (P-EBT) program?</a:t>
            </a:r>
            <a:endParaRPr dirty="0"/>
          </a:p>
        </p:txBody>
      </p:sp>
      <p:sp>
        <p:nvSpPr>
          <p:cNvPr id="150" name="Google Shape;150;p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sp>
        <p:nvSpPr>
          <p:cNvPr id="157" name="Google Shape;157;p7"/>
          <p:cNvSpPr txBox="1">
            <a:spLocks noGrp="1"/>
          </p:cNvSpPr>
          <p:nvPr>
            <p:ph type="body" idx="1"/>
          </p:nvPr>
        </p:nvSpPr>
        <p:spPr>
          <a:xfrm>
            <a:off x="3133498" y="2326776"/>
            <a:ext cx="5798634" cy="4405736"/>
          </a:xfrm>
          <a:prstGeom prst="rect">
            <a:avLst/>
          </a:prstGeom>
        </p:spPr>
        <p:txBody>
          <a:bodyPr spcFirstLastPara="1" lIns="0" tIns="0" rIns="0" bIns="45700" anchorCtr="0">
            <a:normAutofit fontScale="92500"/>
          </a:bodyPr>
          <a:lstStyle/>
          <a:p>
            <a:pPr marL="0" lvl="0" indent="0" rtl="0">
              <a:spcBef>
                <a:spcPts val="0"/>
              </a:spcBef>
              <a:spcAft>
                <a:spcPts val="1200"/>
              </a:spcAft>
              <a:buClr>
                <a:schemeClr val="dk1"/>
              </a:buClr>
              <a:buSzPts val="2600"/>
              <a:buNone/>
            </a:pPr>
            <a:r>
              <a:rPr lang="en-US" sz="2500" dirty="0"/>
              <a:t>Families First Coronavirus Response Act (FFCRA) created P-EBT to assist families who lost access to free or reduced-price school meals due to school closures in response to COVID-19.</a:t>
            </a:r>
          </a:p>
          <a:p>
            <a:pPr marL="787718" lvl="1" indent="-342900">
              <a:spcBef>
                <a:spcPts val="0"/>
              </a:spcBef>
              <a:spcAft>
                <a:spcPts val="1200"/>
              </a:spcAft>
              <a:buClr>
                <a:schemeClr val="dk1"/>
              </a:buClr>
              <a:buSzPts val="2600"/>
            </a:pPr>
            <a:r>
              <a:rPr lang="en-US" sz="2200" dirty="0"/>
              <a:t>P-EBT has been extended to cover the 2021-22 school year for school-aged students</a:t>
            </a:r>
          </a:p>
          <a:p>
            <a:pPr marL="787718" lvl="1" indent="-342900">
              <a:spcBef>
                <a:spcPts val="0"/>
              </a:spcBef>
              <a:spcAft>
                <a:spcPts val="1200"/>
              </a:spcAft>
              <a:buClr>
                <a:schemeClr val="dk1"/>
              </a:buClr>
              <a:buSzPts val="2600"/>
            </a:pPr>
            <a:r>
              <a:rPr lang="en-US" sz="2200" dirty="0"/>
              <a:t>Colorado’s state plan for the 2021-2022 school year was approved by USDA on January 26, 2022</a:t>
            </a:r>
          </a:p>
          <a:p>
            <a:pPr marL="1244918" lvl="2" indent="-342900">
              <a:spcBef>
                <a:spcPts val="0"/>
              </a:spcBef>
              <a:spcAft>
                <a:spcPts val="1200"/>
              </a:spcAft>
              <a:buClr>
                <a:schemeClr val="dk1"/>
              </a:buClr>
              <a:buSzPts val="2600"/>
            </a:pPr>
            <a:r>
              <a:rPr lang="en-US" sz="1300" dirty="0"/>
              <a:t>Approved Plan: </a:t>
            </a:r>
            <a:r>
              <a:rPr lang="en-US" sz="1300" dirty="0">
                <a:solidFill>
                  <a:srgbClr val="0563C1"/>
                </a:solidFill>
                <a:hlinkClick r:id="rId4">
                  <a:extLst>
                    <a:ext uri="{A12FA001-AC4F-418D-AE19-62706E023703}">
                      <ahyp:hlinkClr xmlns:ahyp="http://schemas.microsoft.com/office/drawing/2018/hyperlinkcolor" val="tx"/>
                    </a:ext>
                  </a:extLst>
                </a:hlinkClick>
              </a:rPr>
              <a:t>https://www.fns.usda.gov/sites/default/files/resource-files/CO-sy-21-22-school-pebt-plan.pdf</a:t>
            </a:r>
            <a:r>
              <a:rPr lang="en-US" sz="1300" dirty="0"/>
              <a:t> </a:t>
            </a:r>
          </a:p>
          <a:p>
            <a:pPr marL="1244918" lvl="2" indent="-342900">
              <a:spcBef>
                <a:spcPts val="0"/>
              </a:spcBef>
              <a:spcAft>
                <a:spcPts val="1200"/>
              </a:spcAft>
              <a:buClr>
                <a:schemeClr val="dk1"/>
              </a:buClr>
              <a:buSzPts val="2600"/>
            </a:pPr>
            <a:r>
              <a:rPr lang="en-US" sz="1300" dirty="0"/>
              <a:t>Approval Letter: </a:t>
            </a:r>
            <a:r>
              <a:rPr lang="en-US" sz="1300" dirty="0">
                <a:hlinkClick r:id="rId5"/>
              </a:rPr>
              <a:t>https://www.fns.usda.gov/sites/default/files/resource-files/CO-sy-21-22-pebt-approval-letter-schools.pdf</a:t>
            </a:r>
            <a:r>
              <a:rPr lang="en-US" sz="1300" dirty="0"/>
              <a:t> </a:t>
            </a:r>
          </a:p>
          <a:p>
            <a:pPr marL="787718" lvl="1" indent="-342900">
              <a:spcBef>
                <a:spcPts val="0"/>
              </a:spcBef>
              <a:spcAft>
                <a:spcPts val="1200"/>
              </a:spcAft>
              <a:buClr>
                <a:schemeClr val="dk1"/>
              </a:buClr>
              <a:buSzPts val="2600"/>
              <a:buFont typeface="Courier New" panose="02070309020205020404" pitchFamily="49" charset="0"/>
              <a:buChar char="o"/>
            </a:pPr>
            <a:endParaRPr lang="en-US" dirty="0"/>
          </a:p>
        </p:txBody>
      </p:sp>
      <p:pic>
        <p:nvPicPr>
          <p:cNvPr id="3" name="Picture 2" descr="A family sitting at a table&#10;&#10;Description automatically generated with low confidence">
            <a:extLst>
              <a:ext uri="{FF2B5EF4-FFF2-40B4-BE49-F238E27FC236}">
                <a16:creationId xmlns:a16="http://schemas.microsoft.com/office/drawing/2014/main" id="{EC36C6B9-6E4B-4F55-B536-8056FC1D710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1011" r="12661"/>
          <a:stretch/>
        </p:blipFill>
        <p:spPr>
          <a:xfrm>
            <a:off x="-1" y="1204877"/>
            <a:ext cx="2865863" cy="5653124"/>
          </a:xfrm>
          <a:prstGeom prst="rect">
            <a:avLst/>
          </a:prstGeom>
          <a:effectLst/>
        </p:spPr>
      </p:pic>
      <p:cxnSp>
        <p:nvCxnSpPr>
          <p:cNvPr id="163" name="Straight Connector 16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93B7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40C946-98FF-46ED-9E78-27E17A234F94}"/>
              </a:ext>
            </a:extLst>
          </p:cNvPr>
          <p:cNvSpPr txBox="1"/>
          <p:nvPr/>
        </p:nvSpPr>
        <p:spPr>
          <a:xfrm>
            <a:off x="32991" y="6657945"/>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www.franklinmatters.org/2016/06/summer-food-service-program-kicks-off.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0" name="Google Shape;156;p7">
            <a:extLst>
              <a:ext uri="{FF2B5EF4-FFF2-40B4-BE49-F238E27FC236}">
                <a16:creationId xmlns:a16="http://schemas.microsoft.com/office/drawing/2014/main" id="{C57E6B34-2E4C-4D0E-8EEB-5EBDD73D8592}"/>
              </a:ext>
            </a:extLst>
          </p:cNvPr>
          <p:cNvSpPr txBox="1">
            <a:spLocks/>
          </p:cNvSpPr>
          <p:nvPr/>
        </p:nvSpPr>
        <p:spPr>
          <a:xfrm>
            <a:off x="245193" y="254514"/>
            <a:ext cx="6081865" cy="756418"/>
          </a:xfrm>
          <a:prstGeom prst="rect">
            <a:avLst/>
          </a:prstGeom>
          <a:noFill/>
          <a:ln>
            <a:noFill/>
          </a:ln>
        </p:spPr>
        <p:txBody>
          <a:bodyPr spcFirstLastPara="1" vert="horz" wrap="square"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P-EBT</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78617793-782B-4011-8C42-FEAD7F8E46D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953" t="19657" r="7385" b="30086"/>
          <a:stretch/>
        </p:blipFill>
        <p:spPr>
          <a:xfrm>
            <a:off x="0" y="4695388"/>
            <a:ext cx="5151862" cy="214256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58" name="Google Shape;158;p7"/>
          <p:cNvSpPr txBox="1">
            <a:spLocks noGrp="1"/>
          </p:cNvSpPr>
          <p:nvPr>
            <p:ph type="sldNum" idx="12"/>
          </p:nvPr>
        </p:nvSpPr>
        <p:spPr>
          <a:xfrm>
            <a:off x="360759" y="6356350"/>
            <a:ext cx="514350" cy="365125"/>
          </a:xfrm>
          <a:prstGeom prst="rect">
            <a:avLst/>
          </a:prstGeom>
        </p:spPr>
        <p:txBody>
          <a:bodyPr spcFirstLastPara="1" vert="horz" lIns="91440" tIns="45720" rIns="91440" bIns="45720" rtlCol="0" anchorCtr="0">
            <a:normAutofit/>
          </a:bodyPr>
          <a:lstStyle/>
          <a:p>
            <a:pPr>
              <a:spcAft>
                <a:spcPts val="600"/>
              </a:spcAft>
              <a:defRPr/>
            </a:pPr>
            <a:fld id="{00000000-1234-1234-1234-123412341234}" type="slidenum">
              <a:rPr lang="en-US" sz="1000">
                <a:solidFill>
                  <a:srgbClr val="FFFFFF"/>
                </a:solidFill>
                <a:latin typeface="Calibri" panose="020F0502020204030204"/>
              </a:rPr>
              <a:pPr>
                <a:spcAft>
                  <a:spcPts val="600"/>
                </a:spcAft>
                <a:defRPr/>
              </a:pPr>
              <a:t>9</a:t>
            </a:fld>
            <a:endParaRPr lang="en-US" sz="1000">
              <a:solidFill>
                <a:srgbClr val="FFFFFF"/>
              </a:solidFill>
              <a:latin typeface="Calibri" panose="020F0502020204030204"/>
            </a:endParaRPr>
          </a:p>
        </p:txBody>
      </p:sp>
      <p:sp>
        <p:nvSpPr>
          <p:cNvPr id="157" name="Google Shape;157;p7"/>
          <p:cNvSpPr txBox="1">
            <a:spLocks noGrp="1"/>
          </p:cNvSpPr>
          <p:nvPr>
            <p:ph type="body" idx="1"/>
          </p:nvPr>
        </p:nvSpPr>
        <p:spPr>
          <a:xfrm>
            <a:off x="293853" y="1474377"/>
            <a:ext cx="8337191" cy="2142564"/>
          </a:xfrm>
          <a:prstGeom prst="rect">
            <a:avLst/>
          </a:prstGeom>
        </p:spPr>
        <p:txBody>
          <a:bodyPr spcFirstLastPara="1" vert="horz" lIns="91440" tIns="45720" rIns="91440" bIns="45720" rtlCol="0" anchorCtr="0">
            <a:normAutofit/>
          </a:bodyPr>
          <a:lstStyle/>
          <a:p>
            <a:pPr marL="0" indent="0">
              <a:spcBef>
                <a:spcPts val="0"/>
              </a:spcBef>
              <a:buClr>
                <a:schemeClr val="dk1"/>
              </a:buClr>
              <a:buSzPts val="2600"/>
              <a:buNone/>
            </a:pPr>
            <a:r>
              <a:rPr lang="en-US" b="1" dirty="0"/>
              <a:t>Eligibility:</a:t>
            </a:r>
          </a:p>
          <a:p>
            <a:pPr marL="0" indent="0">
              <a:spcBef>
                <a:spcPts val="2200"/>
              </a:spcBef>
              <a:buClr>
                <a:schemeClr val="dk1"/>
              </a:buClr>
              <a:buSzPts val="2600"/>
              <a:buNone/>
            </a:pPr>
            <a:r>
              <a:rPr lang="en-US" sz="2200" dirty="0"/>
              <a:t>The child is eligible for free or reduced-price meals and attends a school that normally operates the National School Lunch Program (NSLP). </a:t>
            </a:r>
          </a:p>
        </p:txBody>
      </p:sp>
      <p:sp>
        <p:nvSpPr>
          <p:cNvPr id="4" name="TextBox 3">
            <a:extLst>
              <a:ext uri="{FF2B5EF4-FFF2-40B4-BE49-F238E27FC236}">
                <a16:creationId xmlns:a16="http://schemas.microsoft.com/office/drawing/2014/main" id="{6804B61F-5200-48B3-9359-1D41CF343E08}"/>
              </a:ext>
            </a:extLst>
          </p:cNvPr>
          <p:cNvSpPr txBox="1"/>
          <p:nvPr/>
        </p:nvSpPr>
        <p:spPr>
          <a:xfrm>
            <a:off x="0" y="662144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thebluediamondgallery.com/wooden-tile/e/eligibl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8" name="Google Shape;157;p7">
            <a:extLst>
              <a:ext uri="{FF2B5EF4-FFF2-40B4-BE49-F238E27FC236}">
                <a16:creationId xmlns:a16="http://schemas.microsoft.com/office/drawing/2014/main" id="{660B9688-1527-4A58-86AC-286A57C7C418}"/>
              </a:ext>
            </a:extLst>
          </p:cNvPr>
          <p:cNvSpPr txBox="1">
            <a:spLocks/>
          </p:cNvSpPr>
          <p:nvPr/>
        </p:nvSpPr>
        <p:spPr>
          <a:xfrm>
            <a:off x="952916" y="2545659"/>
            <a:ext cx="7678128" cy="2337670"/>
          </a:xfrm>
          <a:prstGeom prst="rect">
            <a:avLst/>
          </a:prstGeom>
        </p:spPr>
        <p:txBody>
          <a:bodyPr spcFirstLastPara="1" vert="horz" lIns="91440" tIns="45720" rIns="91440" bIns="45720"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00"/>
              </a:spcBef>
              <a:buClr>
                <a:schemeClr val="dk1"/>
              </a:buClr>
              <a:buSzPts val="2600"/>
            </a:pPr>
            <a:r>
              <a:rPr lang="en-US" sz="2000" dirty="0"/>
              <a:t>The child has not received meals at school because </a:t>
            </a:r>
          </a:p>
          <a:p>
            <a:pPr lvl="1">
              <a:spcBef>
                <a:spcPts val="600"/>
              </a:spcBef>
              <a:buClr>
                <a:schemeClr val="dk1"/>
              </a:buClr>
              <a:buSzPts val="2600"/>
            </a:pPr>
            <a:r>
              <a:rPr lang="en-US" dirty="0"/>
              <a:t>The school was operating on a hybrid or remote schedule for at least 5 consecutive days; </a:t>
            </a:r>
            <a:r>
              <a:rPr lang="en-US" b="1" dirty="0"/>
              <a:t>or </a:t>
            </a:r>
          </a:p>
          <a:p>
            <a:pPr lvl="1">
              <a:spcBef>
                <a:spcPts val="600"/>
              </a:spcBef>
              <a:buClr>
                <a:schemeClr val="dk1"/>
              </a:buClr>
              <a:buSzPts val="2600"/>
            </a:pPr>
            <a:r>
              <a:rPr lang="en-US" dirty="0"/>
              <a:t>The child has opted-in to fully remote learning/hybrid learning; </a:t>
            </a:r>
            <a:r>
              <a:rPr lang="en-US" b="1" dirty="0"/>
              <a:t>or</a:t>
            </a:r>
            <a:r>
              <a:rPr lang="en-US" dirty="0"/>
              <a:t> </a:t>
            </a:r>
          </a:p>
          <a:p>
            <a:pPr lvl="1">
              <a:spcBef>
                <a:spcPts val="600"/>
              </a:spcBef>
              <a:buClr>
                <a:schemeClr val="dk1"/>
              </a:buClr>
              <a:buSzPts val="2600"/>
            </a:pPr>
            <a:r>
              <a:rPr lang="en-US" dirty="0"/>
              <a:t>The student was absent due to a COVID-19 outbreak.</a:t>
            </a:r>
          </a:p>
        </p:txBody>
      </p:sp>
      <p:sp>
        <p:nvSpPr>
          <p:cNvPr id="19" name="Google Shape;156;p7">
            <a:extLst>
              <a:ext uri="{FF2B5EF4-FFF2-40B4-BE49-F238E27FC236}">
                <a16:creationId xmlns:a16="http://schemas.microsoft.com/office/drawing/2014/main" id="{C3A7858F-7576-4BB5-9A4A-F286CE859969}"/>
              </a:ext>
            </a:extLst>
          </p:cNvPr>
          <p:cNvSpPr txBox="1">
            <a:spLocks/>
          </p:cNvSpPr>
          <p:nvPr/>
        </p:nvSpPr>
        <p:spPr>
          <a:xfrm>
            <a:off x="245193" y="254514"/>
            <a:ext cx="6081865" cy="756418"/>
          </a:xfrm>
          <a:prstGeom prst="rect">
            <a:avLst/>
          </a:prstGeom>
          <a:noFill/>
          <a:ln>
            <a:noFill/>
          </a:ln>
        </p:spPr>
        <p:txBody>
          <a:bodyPr spcFirstLastPara="1" vert="horz" wrap="square"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spcBef>
                <a:spcPts val="0"/>
              </a:spcBef>
              <a:buClr>
                <a:schemeClr val="dk1"/>
              </a:buClr>
              <a:buSzPts val="3200"/>
              <a:buFont typeface="Arial"/>
              <a:buNone/>
            </a:pPr>
            <a:r>
              <a:rPr lang="en-US" sz="3200" dirty="0"/>
              <a:t>P-EBT</a:t>
            </a:r>
            <a:endParaRPr lang="en-US" dirty="0"/>
          </a:p>
        </p:txBody>
      </p:sp>
    </p:spTree>
    <p:custDataLst>
      <p:tags r:id="rId1"/>
    </p:custDataLst>
    <p:extLst>
      <p:ext uri="{BB962C8B-B14F-4D97-AF65-F5344CB8AC3E}">
        <p14:creationId xmlns:p14="http://schemas.microsoft.com/office/powerpoint/2010/main" val="4151885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7317</TotalTime>
  <Words>7348</Words>
  <Application>Microsoft Office PowerPoint</Application>
  <PresentationFormat>On-screen Show (4:3)</PresentationFormat>
  <Paragraphs>699</Paragraphs>
  <Slides>64</Slides>
  <Notes>64</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Calibri Light</vt:lpstr>
      <vt:lpstr>Courier New</vt:lpstr>
      <vt:lpstr>Gadugi</vt:lpstr>
      <vt:lpstr>Museo Slab 500</vt:lpstr>
      <vt:lpstr>Roboto</vt:lpstr>
      <vt:lpstr>Trebuchet MS</vt:lpstr>
      <vt:lpstr>Office Theme</vt:lpstr>
      <vt:lpstr>Pandemic-EBT Data Collection</vt:lpstr>
      <vt:lpstr>PowerPoint Presentation</vt:lpstr>
      <vt:lpstr>CDE School Nutrition</vt:lpstr>
      <vt:lpstr>Non-Discrimination Statement</vt:lpstr>
      <vt:lpstr>Conditions for Success</vt:lpstr>
      <vt:lpstr>Learning Objectives</vt:lpstr>
      <vt:lpstr>What is Pandemic Electronic Benefits Transfer (P-EBT) program?</vt:lpstr>
      <vt:lpstr>PowerPoint Presentation</vt:lpstr>
      <vt:lpstr>PowerPoint Presentation</vt:lpstr>
      <vt:lpstr>2021 – 22 P-EBT Plan</vt:lpstr>
      <vt:lpstr>Data Requirements</vt:lpstr>
      <vt:lpstr>P-EBT Data Collection in Data Pipeline</vt:lpstr>
      <vt:lpstr>PowerPoint Presentation</vt:lpstr>
      <vt:lpstr>P-EBT Data Collection in Data Pipeline</vt:lpstr>
      <vt:lpstr>P-EBT Data Collection in Data Pipeline</vt:lpstr>
      <vt:lpstr>P-EBT Data Collection in Data Pipeline</vt:lpstr>
      <vt:lpstr>P-EBT Data Collection in Data Pipeline</vt:lpstr>
      <vt:lpstr>P-EBT Data Collection in Data Pipeline</vt:lpstr>
      <vt:lpstr>P-EBT Data Collection Rules</vt:lpstr>
      <vt:lpstr>P-EBT Data Collection Rules</vt:lpstr>
      <vt:lpstr>Interactive Activity</vt:lpstr>
      <vt:lpstr>Student Demographic and Parent/Address Data </vt:lpstr>
      <vt:lpstr>Student Demographic and Parent/Address Data </vt:lpstr>
      <vt:lpstr>EXAMPLE: Student Demographic &amp; Parent/Address </vt:lpstr>
      <vt:lpstr>ACTIVITY 1: Student Demographic &amp; Parent/Address </vt:lpstr>
      <vt:lpstr>Type of Learning Modality</vt:lpstr>
      <vt:lpstr>Four different Learning Modalities to choose from for each student:  </vt:lpstr>
      <vt:lpstr>PowerPoint Presentation</vt:lpstr>
      <vt:lpstr>Type of Learning Modality</vt:lpstr>
      <vt:lpstr>EXAMPLE: Learning Modality and Timeframe</vt:lpstr>
      <vt:lpstr>ACTIVITY 2: Learning Modality and Timeframe</vt:lpstr>
      <vt:lpstr>Learning Modality Timeframe</vt:lpstr>
      <vt:lpstr>Learning Modality Timeframe</vt:lpstr>
      <vt:lpstr>Learning Modality Timeframe </vt:lpstr>
      <vt:lpstr>Learning Modality Timeframe OPTIONS</vt:lpstr>
      <vt:lpstr>Learning Modality Timeframe OPTIONS</vt:lpstr>
      <vt:lpstr>EXAMPLE: Learning Modality and Timeframe</vt:lpstr>
      <vt:lpstr>ACTIVITY 3: Learning Modality and Timeframe</vt:lpstr>
      <vt:lpstr>ACTIVITY 4: Learning Modality and Timeframe</vt:lpstr>
      <vt:lpstr>ACTIVITY 5: Learning Modality and Timeframe</vt:lpstr>
      <vt:lpstr>ACTIVITY 6: Learning Modality and Timeframe</vt:lpstr>
      <vt:lpstr>ACTIVITY 7: Learning Modality and Timeframe</vt:lpstr>
      <vt:lpstr>Attendance Data</vt:lpstr>
      <vt:lpstr>Attendance Data </vt:lpstr>
      <vt:lpstr>PowerPoint Presentation</vt:lpstr>
      <vt:lpstr>EXAMPLE: Attendance</vt:lpstr>
      <vt:lpstr>ACTIVITY 8: Attendance</vt:lpstr>
      <vt:lpstr>ACTIVITY 9: Attendance</vt:lpstr>
      <vt:lpstr>Data Collection Timeline </vt:lpstr>
      <vt:lpstr>P-EBT Resources</vt:lpstr>
      <vt:lpstr>Evaluation</vt:lpstr>
      <vt:lpstr>Case Study</vt:lpstr>
      <vt:lpstr>Case Study</vt:lpstr>
      <vt:lpstr>Case Study</vt:lpstr>
      <vt:lpstr>Case Study</vt:lpstr>
      <vt:lpstr>Case Study</vt:lpstr>
      <vt:lpstr>Case Study</vt:lpstr>
      <vt:lpstr>Case Study</vt:lpstr>
      <vt:lpstr>Case Study</vt:lpstr>
      <vt:lpstr>Learning Modality Timeframe </vt:lpstr>
      <vt:lpstr>Student Learning Modality Timeframe </vt:lpstr>
      <vt:lpstr>Learning Modality Timeframe </vt:lpstr>
      <vt:lpstr>Learning Modality Timeframe </vt:lpstr>
      <vt:lpstr>Learning Modality Timeframe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Francisco, Christian</cp:lastModifiedBy>
  <cp:revision>58</cp:revision>
  <dcterms:created xsi:type="dcterms:W3CDTF">2019-06-25T17:30:52Z</dcterms:created>
  <dcterms:modified xsi:type="dcterms:W3CDTF">2022-03-29T22:08:22Z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E472D247-6BCB-4DE0-A5CC-EC7B05CB8E95</vt:lpwstr>
  </property>
  <property fmtid="{D5CDD505-2E9C-101B-9397-08002B2CF9AE}" pid="3" name="ArticulatePath">
    <vt:lpwstr>CDE-Standard-PowerPoint-Green</vt:lpwstr>
  </property>
</Properties>
</file>