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7" r:id="rId2"/>
    <p:sldId id="511" r:id="rId3"/>
    <p:sldId id="508" r:id="rId4"/>
    <p:sldId id="322" r:id="rId5"/>
    <p:sldId id="259" r:id="rId6"/>
    <p:sldId id="327" r:id="rId7"/>
    <p:sldId id="260" r:id="rId8"/>
    <p:sldId id="263" r:id="rId9"/>
    <p:sldId id="272" r:id="rId10"/>
    <p:sldId id="314" r:id="rId11"/>
    <p:sldId id="312" r:id="rId12"/>
    <p:sldId id="276" r:id="rId13"/>
    <p:sldId id="307" r:id="rId14"/>
    <p:sldId id="324" r:id="rId15"/>
    <p:sldId id="310" r:id="rId16"/>
    <p:sldId id="321" r:id="rId17"/>
    <p:sldId id="313" r:id="rId18"/>
    <p:sldId id="308" r:id="rId19"/>
    <p:sldId id="323" r:id="rId20"/>
    <p:sldId id="311" r:id="rId21"/>
    <p:sldId id="293" r:id="rId22"/>
    <p:sldId id="319" r:id="rId23"/>
    <p:sldId id="325" r:id="rId24"/>
    <p:sldId id="297" r:id="rId25"/>
    <p:sldId id="317" r:id="rId26"/>
    <p:sldId id="318" r:id="rId27"/>
    <p:sldId id="326" r:id="rId28"/>
    <p:sldId id="32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5575"/>
    <a:srgbClr val="82BC00"/>
    <a:srgbClr val="4DC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62" autoAdjust="0"/>
    <p:restoredTop sz="81390" autoAdjust="0"/>
  </p:normalViewPr>
  <p:slideViewPr>
    <p:cSldViewPr snapToGrid="0">
      <p:cViewPr varScale="1">
        <p:scale>
          <a:sx n="108" d="100"/>
          <a:sy n="108" d="100"/>
        </p:scale>
        <p:origin x="10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A6C95-FDE0-4C48-8E7B-27B8C9893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20BAFE-599A-4928-991B-D5D4DEE36F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E5275-3B18-4B9D-AC69-F3C26F632FCE}" type="datetimeFigureOut">
              <a:rPr lang="en-US" smtClean="0"/>
              <a:t>3/31/2022</a:t>
            </a:fld>
            <a:endParaRPr lang="en-US"/>
          </a:p>
        </p:txBody>
      </p:sp>
      <p:sp>
        <p:nvSpPr>
          <p:cNvPr id="4" name="Footer Placeholder 3">
            <a:extLst>
              <a:ext uri="{FF2B5EF4-FFF2-40B4-BE49-F238E27FC236}">
                <a16:creationId xmlns:a16="http://schemas.microsoft.com/office/drawing/2014/main" id="{8C2358FA-43DC-4A96-A0E9-5E20E34A6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CA6B-076E-4EF6-BF2A-683D5C2C86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31640-2D35-493E-831F-A68BF9CF5BCC}" type="slidenum">
              <a:rPr lang="en-US" smtClean="0"/>
              <a:t>‹#›</a:t>
            </a:fld>
            <a:endParaRPr lang="en-US"/>
          </a:p>
        </p:txBody>
      </p:sp>
    </p:spTree>
    <p:extLst>
      <p:ext uri="{BB962C8B-B14F-4D97-AF65-F5344CB8AC3E}">
        <p14:creationId xmlns:p14="http://schemas.microsoft.com/office/powerpoint/2010/main" val="2476891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9BA05-9A91-4287-8F14-914254A7DD0B}"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D820-79E5-4BDB-BC53-FD8D7A957165}" type="slidenum">
              <a:rPr lang="en-US" smtClean="0"/>
              <a:t>‹#›</a:t>
            </a:fld>
            <a:endParaRPr lang="en-US"/>
          </a:p>
        </p:txBody>
      </p:sp>
    </p:spTree>
    <p:extLst>
      <p:ext uri="{BB962C8B-B14F-4D97-AF65-F5344CB8AC3E}">
        <p14:creationId xmlns:p14="http://schemas.microsoft.com/office/powerpoint/2010/main" val="185193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pp.smartsheet.com/b/form/54e627ca36b54f75baa8d0aa38ded49c"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cde.state.co.us/nutrition/nutrifarmtoschool" TargetMode="External"/><Relationship Id="rId4" Type="http://schemas.openxmlformats.org/officeDocument/2006/relationships/hyperlink" Target="mailto:CompetitiveGrants@cde.state.co.u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rebuchet MS" panose="020B0603020202020204" pitchFamily="34" charset="0"/>
              </a:rPr>
              <a:t>First, I will cover some quick Zoom housekeeping items before we jump into the content.</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All attendees will enter muted. You will know that you are muted if the microphone button in the lower left corner has a red slash across it. Next to the microphone is a camera icon that works the same way. It is completely optional to turn on your camera today.</a:t>
            </a:r>
          </a:p>
          <a:p>
            <a:pPr rtl="0">
              <a:spcBef>
                <a:spcPts val="0"/>
              </a:spcBef>
              <a:spcAft>
                <a:spcPts val="0"/>
              </a:spcAft>
            </a:pPr>
            <a:endParaRPr lang="en-US" sz="1200" b="0" dirty="0">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rebuchet MS" panose="020B0603020202020204" pitchFamily="34" charset="0"/>
              </a:rPr>
              <a:t>If you keep moving across the bottom portion of your screen you will see a chat icon in the middle. I want everyone to take a moment to bring up the chat and enter your name and district or organization. Also, if you have any questions today, please insert the into the chat-we will monitor the chat and compile a list of questions to address at the end of the webinar. To the right of the chat icon, is an icon for closed captioning if you needed it. Go ahead and click this button for subtitles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rebuchet MS" panose="020B0603020202020204" pitchFamily="34" charset="0"/>
              </a:rPr>
              <a:t>There is also a button for reactions which allow participants to communicate with the host and other participants without disrupting the flow of the meeting. Feel free to use these reactions throughout the webinar. </a:t>
            </a:r>
            <a:endParaRPr lang="en-US" sz="1200" b="0" dirty="0">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Trebuchet MS" panose="020B0603020202020204" pitchFamily="34" charset="0"/>
            </a:endParaRPr>
          </a:p>
          <a:p>
            <a:pPr rtl="0">
              <a:spcBef>
                <a:spcPts val="0"/>
              </a:spcBef>
              <a:spcAft>
                <a:spcPts val="0"/>
              </a:spcAft>
            </a:pPr>
            <a:endParaRPr lang="en-US" sz="1200" b="0" i="0" u="none" strike="noStrike" dirty="0">
              <a:solidFill>
                <a:srgbClr val="000000"/>
              </a:solidFill>
              <a:effectLst/>
              <a:latin typeface="Trebuchet MS" panose="020B0603020202020204" pitchFamily="34" charset="0"/>
            </a:endParaRP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We will insert the PowerPoint slides for today with speaker notes into the chat for you to download.</a:t>
            </a:r>
          </a:p>
          <a:p>
            <a:pPr rtl="0">
              <a:spcBef>
                <a:spcPts val="0"/>
              </a:spcBef>
              <a:spcAft>
                <a:spcPts val="0"/>
              </a:spcAft>
            </a:pPr>
            <a:endParaRPr lang="en-US" sz="1200" b="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2</a:t>
            </a:fld>
            <a:endParaRPr lang="en-US" dirty="0"/>
          </a:p>
        </p:txBody>
      </p:sp>
    </p:spTree>
    <p:extLst>
      <p:ext uri="{BB962C8B-B14F-4D97-AF65-F5344CB8AC3E}">
        <p14:creationId xmlns:p14="http://schemas.microsoft.com/office/powerpoint/2010/main" val="1824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SFAs who participate in the National School Lunch Program are eligible to apply for this opportunity. An eligible SFA is defined as:</a:t>
            </a:r>
          </a:p>
          <a:p>
            <a:pPr lvl="1"/>
            <a:r>
              <a:rPr lang="en-US" dirty="0"/>
              <a:t>A School District;</a:t>
            </a:r>
          </a:p>
          <a:p>
            <a:pPr lvl="1"/>
            <a:r>
              <a:rPr lang="en-US" dirty="0"/>
              <a:t>A Board of Cooperative Services (BOCES) that operates a public school;</a:t>
            </a:r>
          </a:p>
          <a:p>
            <a:pPr lvl="1"/>
            <a:r>
              <a:rPr lang="en-US" dirty="0"/>
              <a:t>A Charter School; or</a:t>
            </a:r>
          </a:p>
          <a:p>
            <a:pPr lvl="1"/>
            <a:r>
              <a:rPr lang="en-US" dirty="0"/>
              <a:t>A Residential Child Care Institution.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Sponsors are ineligible to participate in the program if in the prior year, more than 2,150,000 lunches were served. </a:t>
            </a:r>
            <a:r>
              <a:rPr lang="en-US" b="0" u="none" dirty="0"/>
              <a:t>The reasoning behind this is because if some of our bigger districts were to apply and be funded, their numbers are so large that they would use all of the funding right away. I want to reiterate that this is a pilot program, and I know there are hopes that this might become a statewide program. If you are ineligible this year, check back in next spring to see if these requirements have changed. This was writing into the legislation itself, so we don’t have any wiggle room with this regulation. </a:t>
            </a:r>
            <a:r>
              <a:rPr lang="en-US" dirty="0"/>
              <a:t>Please contact CDE program staff if you are uncertain about your eligibility.</a:t>
            </a:r>
          </a:p>
          <a:p>
            <a:pPr marL="0" indent="0">
              <a:buNone/>
            </a:pPr>
            <a:endParaRPr lang="en-US" dirty="0"/>
          </a:p>
          <a:p>
            <a:r>
              <a:rPr lang="en-US" dirty="0"/>
              <a:t>Applications must be authorized and submitted through the SFA. So if you are a charter school looking to apply to LFP, you will need to work with your SFA director to submit the application and adhere to the program requirements.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13</a:t>
            </a:fld>
            <a:endParaRPr lang="en-US"/>
          </a:p>
        </p:txBody>
      </p:sp>
    </p:spTree>
    <p:extLst>
      <p:ext uri="{BB962C8B-B14F-4D97-AF65-F5344CB8AC3E}">
        <p14:creationId xmlns:p14="http://schemas.microsoft.com/office/powerpoint/2010/main" val="396467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$500,000 is available for the 2022-2023 school year. Sponsors will be awarded for a one-year period and applicants must reapply each year. The reimbursement amount is contingent on the total number of sponsors that apply, as well as the total number of lunches served the prior school year.</a:t>
            </a:r>
          </a:p>
          <a:p>
            <a:endParaRPr lang="en-US" dirty="0"/>
          </a:p>
          <a:p>
            <a:r>
              <a:rPr lang="en-US" dirty="0"/>
              <a:t>Sponsors be selected by May 2, 2022. </a:t>
            </a:r>
          </a:p>
          <a:p>
            <a:pPr lvl="1"/>
            <a:r>
              <a:rPr lang="en-US" dirty="0"/>
              <a:t>Reimbursements will be distributed in October 2022. </a:t>
            </a:r>
          </a:p>
          <a:p>
            <a:pPr lvl="1"/>
            <a:r>
              <a:rPr lang="en-US" dirty="0"/>
              <a:t>Sponsors must utilize the funding by July 1,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Subsequent year funding is contingent upon appropriations from the Colorado General Assembly.</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76694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Sponsors that receive a grant under the LFP must use the reimbursement to procure Colorado grown, raised, processed, and value-added products. I will be going into detail about these three categories on the next slide. </a:t>
            </a:r>
          </a:p>
          <a:p>
            <a:r>
              <a:rPr lang="en-US" dirty="0"/>
              <a:t>As always in Child Nutrition Programs, allowable expenditures must be necessary and reasonable for proper and efficient administration of child nutrition programs and set program regulations. Funding may not be used for any expenses outside of the nonprofit school food account.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products purchased with these funds must meet the categories outlined above.</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15</a:t>
            </a:fld>
            <a:endParaRPr lang="en-US"/>
          </a:p>
        </p:txBody>
      </p:sp>
    </p:spTree>
    <p:extLst>
      <p:ext uri="{BB962C8B-B14F-4D97-AF65-F5344CB8AC3E}">
        <p14:creationId xmlns:p14="http://schemas.microsoft.com/office/powerpoint/2010/main" val="2917883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If awarded the funds, the sponsor would commit to using the money for Colorado grown, processed, and value-added products. Colorado grown means all fruits and vegetables, grains, and dairy products, grown or raised in Colorado. Very simple, straight forward definition. I do want to note here that liquid milk is excluded and does not count as a CO grown product for this specific program. And if you are going to purchase Colorado meat, remember that it MUST be processed in a USDA inspected facility. </a:t>
            </a:r>
          </a:p>
          <a:p>
            <a:pPr lvl="0"/>
            <a:endParaRPr lang="en-US" dirty="0"/>
          </a:p>
          <a:p>
            <a:pPr lvl="0"/>
            <a:r>
              <a:rPr lang="en-US" dirty="0"/>
              <a:t>Minimally processed means raw or frozen fabricated products that retain their inherent character, such as shredded carrots, raw bison patties for hamburgers, or dried products such as beans. Minimally processed does not include any products that are heated or cooked. </a:t>
            </a:r>
          </a:p>
          <a:p>
            <a:pPr lvl="0"/>
            <a:endParaRPr lang="en-US" dirty="0"/>
          </a:p>
          <a:p>
            <a:pPr lvl="0"/>
            <a:r>
              <a:rPr lang="en-US" dirty="0"/>
              <a:t>Value added” means products that are altered from their unprocessed or minimally processed state through preservation techniques, including cooking, baking, or canning. For instance, this could be tortillas, cheese sauce, green chili, tamales, etc.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16</a:t>
            </a:fld>
            <a:endParaRPr lang="en-US"/>
          </a:p>
        </p:txBody>
      </p:sp>
    </p:spTree>
    <p:extLst>
      <p:ext uri="{BB962C8B-B14F-4D97-AF65-F5344CB8AC3E}">
        <p14:creationId xmlns:p14="http://schemas.microsoft.com/office/powerpoint/2010/main" val="2276183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 of the tracker that has been used for this current school year. While there might be some minor edits, this represents the form that will be required. We encourage sponsors to fill out the tracker monthly, so that purchases do not pile up. </a:t>
            </a:r>
          </a:p>
        </p:txBody>
      </p:sp>
      <p:sp>
        <p:nvSpPr>
          <p:cNvPr id="4" name="Slide Number Placeholder 3"/>
          <p:cNvSpPr>
            <a:spLocks noGrp="1"/>
          </p:cNvSpPr>
          <p:nvPr>
            <p:ph type="sldNum" sz="quarter" idx="5"/>
          </p:nvPr>
        </p:nvSpPr>
        <p:spPr/>
        <p:txBody>
          <a:bodyPr/>
          <a:lstStyle/>
          <a:p>
            <a:fld id="{D25BD820-79E5-4BDB-BC53-FD8D7A957165}" type="slidenum">
              <a:rPr lang="en-US" smtClean="0"/>
              <a:t>17</a:t>
            </a:fld>
            <a:endParaRPr lang="en-US"/>
          </a:p>
        </p:txBody>
      </p:sp>
    </p:spTree>
    <p:extLst>
      <p:ext uri="{BB962C8B-B14F-4D97-AF65-F5344CB8AC3E}">
        <p14:creationId xmlns:p14="http://schemas.microsoft.com/office/powerpoint/2010/main" val="2918551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There are some aspects of the application scoring where sponsors might receive additional points. Sponsors also score points by thoroughly answering the narrative portion of the application. These are the 5 criteria that will given priority. </a:t>
            </a:r>
          </a:p>
          <a:p>
            <a:pPr lvl="1"/>
            <a:r>
              <a:rPr lang="en-US" dirty="0"/>
              <a:t>Commitment to local purchasing or food and agricultural education.</a:t>
            </a:r>
          </a:p>
          <a:p>
            <a:pPr lvl="1"/>
            <a:r>
              <a:rPr lang="en-US" dirty="0"/>
              <a:t>A kitchen with the ability to store, prepare, and serve local food products.</a:t>
            </a:r>
          </a:p>
          <a:p>
            <a:pPr lvl="1"/>
            <a:r>
              <a:rPr lang="en-US" dirty="0"/>
              <a:t>Successful participation in the Local Food Program during School Year 2021-2022. </a:t>
            </a:r>
          </a:p>
          <a:p>
            <a:pPr lvl="1"/>
            <a:r>
              <a:rPr lang="en-US" dirty="0"/>
              <a:t>Greater than 25% of its students are eligible for free or reduced-price meals district-wide.</a:t>
            </a:r>
          </a:p>
          <a:p>
            <a:pPr lvl="1"/>
            <a:r>
              <a:rPr lang="en-US" dirty="0"/>
              <a:t>Having served fewer than 1,250,000 lunches in the determining school year.</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18</a:t>
            </a:fld>
            <a:endParaRPr lang="en-US"/>
          </a:p>
        </p:txBody>
      </p:sp>
    </p:spTree>
    <p:extLst>
      <p:ext uri="{BB962C8B-B14F-4D97-AF65-F5344CB8AC3E}">
        <p14:creationId xmlns:p14="http://schemas.microsoft.com/office/powerpoint/2010/main" val="188949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19</a:t>
            </a:fld>
            <a:endParaRPr lang="en-US"/>
          </a:p>
        </p:txBody>
      </p:sp>
    </p:spTree>
    <p:extLst>
      <p:ext uri="{BB962C8B-B14F-4D97-AF65-F5344CB8AC3E}">
        <p14:creationId xmlns:p14="http://schemas.microsoft.com/office/powerpoint/2010/main" val="2125196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200" dirty="0"/>
              <a:t>Sponsors that receive a grant are required to report, at a minimum, the following information to the CDE on or before August 1, 2023: Starting SY 22-23, the sponsor track the total dollar amount purchased on:</a:t>
            </a:r>
          </a:p>
          <a:p>
            <a:pPr lvl="2"/>
            <a:r>
              <a:rPr lang="en-US" sz="4200" dirty="0"/>
              <a:t>Colorado Grown/Raised Products</a:t>
            </a:r>
          </a:p>
          <a:p>
            <a:pPr lvl="2"/>
            <a:r>
              <a:rPr lang="en-US" sz="4200" dirty="0"/>
              <a:t>Colorado Processed Products</a:t>
            </a:r>
          </a:p>
          <a:p>
            <a:pPr lvl="2"/>
            <a:r>
              <a:rPr lang="en-US" sz="4200" dirty="0"/>
              <a:t>Colorado Value-Added Products</a:t>
            </a:r>
          </a:p>
          <a:p>
            <a:pPr marL="0" indent="0">
              <a:buNone/>
            </a:pPr>
            <a:endParaRPr lang="en-US" sz="4200" dirty="0"/>
          </a:p>
          <a:p>
            <a:pPr marL="0" indent="0">
              <a:buNone/>
            </a:pPr>
            <a:r>
              <a:rPr lang="en-US" sz="4200" dirty="0"/>
              <a:t>CDE has developed a tracker that includes all required data and information required in this program. Tracking on the CDE established form will be required. </a:t>
            </a:r>
          </a:p>
          <a:p>
            <a:endParaRPr lang="en-US" sz="4200" dirty="0"/>
          </a:p>
          <a:p>
            <a:r>
              <a:rPr lang="en-US" sz="4200" dirty="0"/>
              <a:t>We also recommend to start tracking any CO purchases now by using the code 0639 in your chart of accounts. It’s not required to use this code, but suggested. CDE is authorized to monitor sponsors ensure program integrity and to reallocate funds if program integrity issues are identified. Such monitoring could include budget documentation or requesting detailed lists of food purchases and expenditures.</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20</a:t>
            </a:fld>
            <a:endParaRPr lang="en-US"/>
          </a:p>
        </p:txBody>
      </p:sp>
    </p:spTree>
    <p:extLst>
      <p:ext uri="{BB962C8B-B14F-4D97-AF65-F5344CB8AC3E}">
        <p14:creationId xmlns:p14="http://schemas.microsoft.com/office/powerpoint/2010/main" val="647747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tech support to drop intent to apply form in the chat </a:t>
            </a:r>
          </a:p>
        </p:txBody>
      </p:sp>
      <p:sp>
        <p:nvSpPr>
          <p:cNvPr id="4" name="Slide Number Placeholder 3"/>
          <p:cNvSpPr>
            <a:spLocks noGrp="1"/>
          </p:cNvSpPr>
          <p:nvPr>
            <p:ph type="sldNum" sz="quarter" idx="5"/>
          </p:nvPr>
        </p:nvSpPr>
        <p:spPr/>
        <p:txBody>
          <a:bodyPr/>
          <a:lstStyle/>
          <a:p>
            <a:fld id="{D25BD820-79E5-4BDB-BC53-FD8D7A957165}" type="slidenum">
              <a:rPr lang="en-US" smtClean="0"/>
              <a:t>22</a:t>
            </a:fld>
            <a:endParaRPr lang="en-US"/>
          </a:p>
        </p:txBody>
      </p:sp>
    </p:spTree>
    <p:extLst>
      <p:ext uri="{BB962C8B-B14F-4D97-AF65-F5344CB8AC3E}">
        <p14:creationId xmlns:p14="http://schemas.microsoft.com/office/powerpoint/2010/main" val="3406033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Applications will be reviewed by CDE staff and peer reviewers to ensure applications contain all required components. Applicants will be notified of final award status no later than May 2, 2022. The number of sponsors that receive the grant will depend on the number of applicants, as well as the total number of lunches served the prior school year. </a:t>
            </a:r>
          </a:p>
          <a:p>
            <a:pPr marL="0" indent="0">
              <a:buNone/>
            </a:pPr>
            <a:endParaRPr lang="en-US" dirty="0"/>
          </a:p>
          <a:p>
            <a:pPr marL="0" indent="0">
              <a:buNone/>
            </a:pPr>
            <a:endParaRPr lang="en-US" dirty="0"/>
          </a:p>
          <a:p>
            <a:pPr marL="0" indent="0">
              <a:buNone/>
            </a:pPr>
            <a:r>
              <a:rPr lang="en-US" dirty="0"/>
              <a:t>This is a competitive process - applicants must score at least 40 points out of the 100 possible points to be considered for funding.</a:t>
            </a:r>
          </a:p>
          <a:p>
            <a:pPr lvl="1"/>
            <a:endParaRPr lang="en-US" dirty="0"/>
          </a:p>
          <a:p>
            <a:pPr lvl="0"/>
            <a:r>
              <a:rPr lang="en-US" dirty="0"/>
              <a:t>Applications that score below 40 points may be asked to submit revisions that would bring the application up to a fundable level.</a:t>
            </a:r>
          </a:p>
          <a:p>
            <a:pPr lvl="0"/>
            <a:endParaRPr lang="en-US" dirty="0"/>
          </a:p>
          <a:p>
            <a:pPr lvl="0"/>
            <a:r>
              <a:rPr lang="en-US" dirty="0"/>
              <a:t>There is no guarantee that applying will result in funding. All award decisions are final. Applicants that do not meet the qualifications may reapply for future grant opportunities.</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a:p>
        </p:txBody>
      </p:sp>
    </p:spTree>
    <p:extLst>
      <p:ext uri="{BB962C8B-B14F-4D97-AF65-F5344CB8AC3E}">
        <p14:creationId xmlns:p14="http://schemas.microsoft.com/office/powerpoint/2010/main" val="55291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rebuchet MS" panose="020B0603020202020204" pitchFamily="34" charset="0"/>
              </a:rPr>
              <a:t>We include the nondiscrimination statement in our trainings as a reminder of our responsibilities to ensure all eligible people may participate in our child nutrition programs. </a:t>
            </a:r>
          </a:p>
        </p:txBody>
      </p:sp>
      <p:sp>
        <p:nvSpPr>
          <p:cNvPr id="4" name="Slide Number Placeholder 3"/>
          <p:cNvSpPr>
            <a:spLocks noGrp="1"/>
          </p:cNvSpPr>
          <p:nvPr>
            <p:ph type="sldNum" sz="quarter" idx="5"/>
          </p:nvPr>
        </p:nvSpPr>
        <p:spPr/>
        <p:txBody>
          <a:bodyPr/>
          <a:lstStyle/>
          <a:p>
            <a:fld id="{FF8D0E63-0F6A-47B0-8BD1-6E95B004C872}" type="slidenum">
              <a:rPr lang="en-US" smtClean="0"/>
              <a:t>3</a:t>
            </a:fld>
            <a:endParaRPr lang="en-US" dirty="0"/>
          </a:p>
        </p:txBody>
      </p:sp>
    </p:spTree>
    <p:extLst>
      <p:ext uri="{BB962C8B-B14F-4D97-AF65-F5344CB8AC3E}">
        <p14:creationId xmlns:p14="http://schemas.microsoft.com/office/powerpoint/2010/main" val="800717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Applications must be completed (including all elements outlined below) and submitted through the </a:t>
            </a:r>
            <a:r>
              <a:rPr lang="en-US" dirty="0">
                <a:hlinkClick r:id="rId3"/>
              </a:rPr>
              <a:t>online application form</a:t>
            </a:r>
            <a:r>
              <a:rPr lang="en-US" dirty="0"/>
              <a:t> by </a:t>
            </a:r>
            <a:r>
              <a:rPr lang="en-US" b="1" dirty="0"/>
              <a:t>Friday, April 15, 2022, by 11:59pm</a:t>
            </a:r>
            <a:r>
              <a:rPr lang="en-US" dirty="0"/>
              <a:t>.</a:t>
            </a:r>
          </a:p>
          <a:p>
            <a:pPr lvl="1"/>
            <a:r>
              <a:rPr lang="en-US" dirty="0"/>
              <a:t>Incomplete or late applications will not be considered.</a:t>
            </a:r>
          </a:p>
          <a:p>
            <a:pPr lvl="1"/>
            <a:r>
              <a:rPr lang="en-US" dirty="0"/>
              <a:t>If you do not receive an email confirmation of receipt of your application from the application system within 24 hours after the deadline, please email </a:t>
            </a:r>
            <a:r>
              <a:rPr lang="en-US" dirty="0">
                <a:hlinkClick r:id="rId4"/>
              </a:rPr>
              <a:t>CompetitiveGrants@cde.state.co.us</a:t>
            </a:r>
            <a:r>
              <a:rPr lang="en-US" dirty="0"/>
              <a:t>.</a:t>
            </a:r>
          </a:p>
          <a:p>
            <a:pPr marL="0" indent="0">
              <a:buNone/>
            </a:pPr>
            <a:endParaRPr lang="en-US" dirty="0"/>
          </a:p>
          <a:p>
            <a:r>
              <a:rPr lang="en-US" dirty="0"/>
              <a:t>Application materials are available for download on </a:t>
            </a:r>
            <a:r>
              <a:rPr lang="en-US" dirty="0">
                <a:hlinkClick r:id="rId5"/>
              </a:rPr>
              <a:t>CDE’s School Nutrition Farm to School webpage</a:t>
            </a:r>
            <a:r>
              <a:rPr lang="en-US" dirty="0"/>
              <a:t>.</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24</a:t>
            </a:fld>
            <a:endParaRPr lang="en-US"/>
          </a:p>
        </p:txBody>
      </p:sp>
    </p:spTree>
    <p:extLst>
      <p:ext uri="{BB962C8B-B14F-4D97-AF65-F5344CB8AC3E}">
        <p14:creationId xmlns:p14="http://schemas.microsoft.com/office/powerpoint/2010/main" val="836648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Assurances Form must include original signatures of the District Food Service Director, Procurement/ Purchasing Specialist (if applicable), and Business Official. Like mentioned on the previous slide, it needs to be uploaded when the application is being complete in the Smartsheet form. Just make sure you are gathering those before the deadline. </a:t>
            </a:r>
          </a:p>
          <a:p>
            <a:endParaRPr lang="en-US" dirty="0"/>
          </a:p>
          <a:p>
            <a:r>
              <a:rPr lang="en-US" dirty="0"/>
              <a:t>For consistency and time, total of all narrative responses together should not exceed four pages (about 2,000 words)</a:t>
            </a:r>
          </a:p>
          <a:p>
            <a:r>
              <a:rPr lang="en-US" dirty="0"/>
              <a:t>The format outlined below must be followed in order to ensure consistent application of the evaluation criteria. I will go over the evaluation rubric for specific selection criteria on the next slide </a:t>
            </a:r>
          </a:p>
          <a:p>
            <a:endParaRPr lang="en-US" b="0" dirty="0"/>
          </a:p>
          <a:p>
            <a:r>
              <a:rPr lang="en-US" b="0" dirty="0"/>
              <a:t>There are two parts to the application.</a:t>
            </a:r>
          </a:p>
          <a:p>
            <a:r>
              <a:rPr lang="en-US" b="1" dirty="0"/>
              <a:t>Part I: Application Introduction</a:t>
            </a:r>
          </a:p>
          <a:p>
            <a:r>
              <a:rPr lang="en-US" b="1" dirty="0"/>
              <a:t>Part II: Narrative</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25</a:t>
            </a:fld>
            <a:endParaRPr lang="en-US"/>
          </a:p>
        </p:txBody>
      </p:sp>
    </p:spTree>
    <p:extLst>
      <p:ext uri="{BB962C8B-B14F-4D97-AF65-F5344CB8AC3E}">
        <p14:creationId xmlns:p14="http://schemas.microsoft.com/office/powerpoint/2010/main" val="731085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sections of the narrative part of the application. The first is your demonstration of commitment to local purchasing and or nutrition education. The second section is your demonstration of your ability to store, prepare, and service local food products. And the last section will only pertain to a few sponsors, but if you participated in the LFP during SY 21-22, you would need to describe your challenges and successes with the program. </a:t>
            </a:r>
          </a:p>
          <a:p>
            <a:endParaRPr lang="en-US" dirty="0"/>
          </a:p>
          <a:p>
            <a:r>
              <a:rPr lang="en-US" dirty="0"/>
              <a:t>I would recommend typing out these questions with your response in a separate word document that you can save on your computer. That way your answers are saved in case your browser crashes or the site times out. You can then easily copy and paste your answers into the Smartsheet form.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26</a:t>
            </a:fld>
            <a:endParaRPr lang="en-US"/>
          </a:p>
        </p:txBody>
      </p:sp>
    </p:spTree>
    <p:extLst>
      <p:ext uri="{BB962C8B-B14F-4D97-AF65-F5344CB8AC3E}">
        <p14:creationId xmlns:p14="http://schemas.microsoft.com/office/powerpoint/2010/main" val="2538358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just wrapping up the first program year, so a few weeks ago I checked in with several of the participating sponsors to get general feedback. This is a screenshot from the </a:t>
            </a:r>
            <a:r>
              <a:rPr lang="en-US" dirty="0" err="1"/>
              <a:t>jamboard</a:t>
            </a:r>
            <a:r>
              <a:rPr lang="en-US" dirty="0"/>
              <a:t> we used—sponsors were excited to be able to offer these amazing CO staples using LFP funds. During the check in sponsors said this program had allowed them to continue F2S procurement during the pandemic and were able to continue to prioritize local! I have heard a lot of success stories and can connect you to a district that participated if you wanted to find out more about their experiences. </a:t>
            </a:r>
          </a:p>
        </p:txBody>
      </p:sp>
      <p:sp>
        <p:nvSpPr>
          <p:cNvPr id="4" name="Slide Number Placeholder 3"/>
          <p:cNvSpPr>
            <a:spLocks noGrp="1"/>
          </p:cNvSpPr>
          <p:nvPr>
            <p:ph type="sldNum" sz="quarter" idx="5"/>
          </p:nvPr>
        </p:nvSpPr>
        <p:spPr/>
        <p:txBody>
          <a:bodyPr/>
          <a:lstStyle/>
          <a:p>
            <a:fld id="{D25BD820-79E5-4BDB-BC53-FD8D7A957165}" type="slidenum">
              <a:rPr lang="en-US" smtClean="0"/>
              <a:t>27</a:t>
            </a:fld>
            <a:endParaRPr lang="en-US"/>
          </a:p>
        </p:txBody>
      </p:sp>
    </p:spTree>
    <p:extLst>
      <p:ext uri="{BB962C8B-B14F-4D97-AF65-F5344CB8AC3E}">
        <p14:creationId xmlns:p14="http://schemas.microsoft.com/office/powerpoint/2010/main" val="366475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contact information if you have questions that pop up. Contact me for general questions, Lyza Shaw for any fiscal or budgeting questions, and Mandy Christensen with questions about the application process.</a:t>
            </a:r>
          </a:p>
          <a:p>
            <a:endParaRPr lang="en-US" dirty="0"/>
          </a:p>
          <a:p>
            <a:r>
              <a:rPr lang="en-US" dirty="0"/>
              <a:t>And with that, I am going to open it up to any questions that might have come through in the chat. Sharon, can you please read the first one??</a:t>
            </a:r>
          </a:p>
        </p:txBody>
      </p:sp>
      <p:sp>
        <p:nvSpPr>
          <p:cNvPr id="4" name="Slide Number Placeholder 3"/>
          <p:cNvSpPr>
            <a:spLocks noGrp="1"/>
          </p:cNvSpPr>
          <p:nvPr>
            <p:ph type="sldNum" sz="quarter" idx="5"/>
          </p:nvPr>
        </p:nvSpPr>
        <p:spPr/>
        <p:txBody>
          <a:bodyPr/>
          <a:lstStyle/>
          <a:p>
            <a:fld id="{D25BD820-79E5-4BDB-BC53-FD8D7A957165}" type="slidenum">
              <a:rPr lang="en-US" smtClean="0"/>
              <a:t>28</a:t>
            </a:fld>
            <a:endParaRPr lang="en-US"/>
          </a:p>
        </p:txBody>
      </p:sp>
    </p:spTree>
    <p:extLst>
      <p:ext uri="{BB962C8B-B14F-4D97-AF65-F5344CB8AC3E}">
        <p14:creationId xmlns:p14="http://schemas.microsoft.com/office/powerpoint/2010/main" val="19891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year we took time to update School Nutrition Unit’s vision and mission. Our vision is to nourish young bodies and minds and to end childhood hunger. And our mission is to support the child nutrition community through innovation, training, and partnerships to ensure all youth have access to healthy meals.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4</a:t>
            </a:fld>
            <a:endParaRPr lang="en-US"/>
          </a:p>
        </p:txBody>
      </p:sp>
    </p:spTree>
    <p:extLst>
      <p:ext uri="{BB962C8B-B14F-4D97-AF65-F5344CB8AC3E}">
        <p14:creationId xmlns:p14="http://schemas.microsoft.com/office/powerpoint/2010/main" val="222600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very straight forward agenda for the day. I am first going to do a brief program introduction and history. I will then review the key program and application elements. Lastly, we will cover the submission process and timeline. </a:t>
            </a:r>
          </a:p>
        </p:txBody>
      </p:sp>
      <p:sp>
        <p:nvSpPr>
          <p:cNvPr id="4" name="Slide Number Placeholder 3"/>
          <p:cNvSpPr>
            <a:spLocks noGrp="1"/>
          </p:cNvSpPr>
          <p:nvPr>
            <p:ph type="sldNum" sz="quarter" idx="5"/>
          </p:nvPr>
        </p:nvSpPr>
        <p:spPr/>
        <p:txBody>
          <a:bodyPr/>
          <a:lstStyle/>
          <a:p>
            <a:fld id="{D25BD820-79E5-4BDB-BC53-FD8D7A957165}" type="slidenum">
              <a:rPr lang="en-US" smtClean="0"/>
              <a:t>5</a:t>
            </a:fld>
            <a:endParaRPr lang="en-US"/>
          </a:p>
        </p:txBody>
      </p:sp>
    </p:spTree>
    <p:extLst>
      <p:ext uri="{BB962C8B-B14F-4D97-AF65-F5344CB8AC3E}">
        <p14:creationId xmlns:p14="http://schemas.microsoft.com/office/powerpoint/2010/main" val="256217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a little fun before we get started, I’d like you to go into the chat and click on the emoji button. We are going to do a chat storm….Find an emoji that describes how you are feeling today, don’t hit enter yet! And when I count down from 3, we will all hit enter and see a big chat storm of our feelings. There are tons of emojis, so I will give you all a few seconds to look through them. </a:t>
            </a:r>
          </a:p>
        </p:txBody>
      </p:sp>
      <p:sp>
        <p:nvSpPr>
          <p:cNvPr id="4" name="Slide Number Placeholder 3"/>
          <p:cNvSpPr>
            <a:spLocks noGrp="1"/>
          </p:cNvSpPr>
          <p:nvPr>
            <p:ph type="sldNum" sz="quarter" idx="5"/>
          </p:nvPr>
        </p:nvSpPr>
        <p:spPr/>
        <p:txBody>
          <a:bodyPr/>
          <a:lstStyle/>
          <a:p>
            <a:fld id="{D25BD820-79E5-4BDB-BC53-FD8D7A957165}" type="slidenum">
              <a:rPr lang="en-US" smtClean="0"/>
              <a:t>6</a:t>
            </a:fld>
            <a:endParaRPr lang="en-US"/>
          </a:p>
        </p:txBody>
      </p:sp>
    </p:spTree>
    <p:extLst>
      <p:ext uri="{BB962C8B-B14F-4D97-AF65-F5344CB8AC3E}">
        <p14:creationId xmlns:p14="http://schemas.microsoft.com/office/powerpoint/2010/main" val="255886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Local Food Program (LFP) offers eligible Child Nutrition Sponsors a reimbursement for the purchase of Colorado grown, raised, or processed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purpose of this grant program is to encourage school nutrition providers to procure local products, foster nutrition education, bolster Farm to School activities in the state, and support Colorado producers and farmers.</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8</a:t>
            </a:fld>
            <a:endParaRPr lang="en-US"/>
          </a:p>
        </p:txBody>
      </p:sp>
    </p:spTree>
    <p:extLst>
      <p:ext uri="{BB962C8B-B14F-4D97-AF65-F5344CB8AC3E}">
        <p14:creationId xmlns:p14="http://schemas.microsoft.com/office/powerpoint/2010/main" val="75921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 to School programs, such as the Local Food Program, enrich communities with fresh, healthy food and supports local producers . The Local Food Program is one avenue for sponsors to use to provide students to nutritious, high quality, local food so they are ready to learn and grow. Not only are students gaining access to healthy local foods, but the program is also strengthening the local economy. The program will have a financial impact for Colorado farmers, ranchers, food processors, manufacturers and encourages them to expand their market channels to Child Nutrition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as a reminder, the intent of this program, at the foundational level, is to reimburse SFAs for local purchases. I will talk more about what reimbursement really means and how it is defined in this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9</a:t>
            </a:fld>
            <a:endParaRPr lang="en-US"/>
          </a:p>
        </p:txBody>
      </p:sp>
    </p:spTree>
    <p:extLst>
      <p:ext uri="{BB962C8B-B14F-4D97-AF65-F5344CB8AC3E}">
        <p14:creationId xmlns:p14="http://schemas.microsoft.com/office/powerpoint/2010/main" val="347551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introduced to legislature in January 2019</a:t>
            </a:r>
          </a:p>
          <a:p>
            <a:r>
              <a:rPr lang="en-US" dirty="0"/>
              <a:t>Signed into law May 2019</a:t>
            </a:r>
          </a:p>
          <a:p>
            <a:r>
              <a:rPr lang="en-US" dirty="0"/>
              <a:t>Sponsors applied in November 2019</a:t>
            </a:r>
          </a:p>
          <a:p>
            <a:r>
              <a:rPr lang="en-US" dirty="0"/>
              <a:t>COVID </a:t>
            </a:r>
            <a:r>
              <a:rPr lang="en-US" dirty="0">
                <a:sym typeface="Wingdings" panose="05000000000000000000" pitchFamily="2" charset="2"/>
              </a:rPr>
              <a:t> </a:t>
            </a:r>
            <a:r>
              <a:rPr lang="en-US" dirty="0"/>
              <a:t>Funding suspended </a:t>
            </a:r>
          </a:p>
          <a:p>
            <a:r>
              <a:rPr lang="en-US" dirty="0"/>
              <a:t>Funding reinstated in July 2021</a:t>
            </a:r>
          </a:p>
          <a:p>
            <a:r>
              <a:rPr lang="en-US" dirty="0"/>
              <a:t>Original applicants awarded funding for SY 21-22</a:t>
            </a:r>
          </a:p>
          <a:p>
            <a:r>
              <a:rPr lang="en-US" dirty="0"/>
              <a:t>First program year ends July 2022</a:t>
            </a:r>
          </a:p>
          <a:p>
            <a:r>
              <a:rPr lang="en-US" dirty="0"/>
              <a:t>Second program year starts Aug 2022</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10</a:t>
            </a:fld>
            <a:endParaRPr lang="en-US"/>
          </a:p>
        </p:txBody>
      </p:sp>
    </p:spTree>
    <p:extLst>
      <p:ext uri="{BB962C8B-B14F-4D97-AF65-F5344CB8AC3E}">
        <p14:creationId xmlns:p14="http://schemas.microsoft.com/office/powerpoint/2010/main" val="305144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this program, CDE’s School Nutrition Unit awarded Nourish Colorado with $150,000 each program year to provide technical assistance to participating sponsors, producers, food hubs, growers, and other groups this program might reach. Nourish will issue sub-grants to promote the use of Colorado grown, raised, and processed products. Sponsors will be given more information as any technical assistance grants or trainings from Nourish becomes available.</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11</a:t>
            </a:fld>
            <a:endParaRPr lang="en-US"/>
          </a:p>
        </p:txBody>
      </p:sp>
    </p:spTree>
    <p:extLst>
      <p:ext uri="{BB962C8B-B14F-4D97-AF65-F5344CB8AC3E}">
        <p14:creationId xmlns:p14="http://schemas.microsoft.com/office/powerpoint/2010/main" val="3379376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05398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802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3357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732" y="2241691"/>
            <a:ext cx="5114109" cy="325902"/>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spTree>
    <p:extLst>
      <p:ext uri="{BB962C8B-B14F-4D97-AF65-F5344CB8AC3E}">
        <p14:creationId xmlns:p14="http://schemas.microsoft.com/office/powerpoint/2010/main" val="30206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560"/>
            <a:ext cx="13768251" cy="325902"/>
          </a:xfrm>
          <a:prstGeom prst="rect">
            <a:avLst/>
          </a:prstGeom>
        </p:spPr>
      </p:pic>
      <p:pic>
        <p:nvPicPr>
          <p:cNvPr id="3" name="Picture 2" descr="Shape&#10;&#10;Description automatically generated">
            <a:extLst>
              <a:ext uri="{FF2B5EF4-FFF2-40B4-BE49-F238E27FC236}">
                <a16:creationId xmlns:a16="http://schemas.microsoft.com/office/drawing/2014/main" id="{E0CC3E6D-0351-4B24-8028-8BA3A7E0DA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183" y="1705550"/>
            <a:ext cx="1604610" cy="1600376"/>
          </a:xfrm>
          <a:prstGeom prst="rect">
            <a:avLst/>
          </a:prstGeom>
        </p:spPr>
      </p:pic>
      <p:pic>
        <p:nvPicPr>
          <p:cNvPr id="11" name="Picture 10" descr="Shape&#10;&#10;Description automatically generated">
            <a:extLst>
              <a:ext uri="{FF2B5EF4-FFF2-40B4-BE49-F238E27FC236}">
                <a16:creationId xmlns:a16="http://schemas.microsoft.com/office/drawing/2014/main" id="{6CF898D5-213B-481C-BA30-30EBC1001F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8958" y="1705550"/>
            <a:ext cx="1604610" cy="1600376"/>
          </a:xfrm>
          <a:prstGeom prst="rect">
            <a:avLst/>
          </a:prstGeom>
        </p:spPr>
      </p:pic>
      <p:pic>
        <p:nvPicPr>
          <p:cNvPr id="12" name="Picture 11" descr="Shape&#10;&#10;Description automatically generated">
            <a:extLst>
              <a:ext uri="{FF2B5EF4-FFF2-40B4-BE49-F238E27FC236}">
                <a16:creationId xmlns:a16="http://schemas.microsoft.com/office/drawing/2014/main" id="{015B184C-7EC8-41D8-90CF-4807C2538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4733" y="1705550"/>
            <a:ext cx="1604610" cy="1600376"/>
          </a:xfrm>
          <a:prstGeom prst="rect">
            <a:avLst/>
          </a:prstGeom>
        </p:spPr>
      </p:pic>
      <p:pic>
        <p:nvPicPr>
          <p:cNvPr id="13" name="Picture 12" descr="Shape&#10;&#10;Description automatically generated">
            <a:extLst>
              <a:ext uri="{FF2B5EF4-FFF2-40B4-BE49-F238E27FC236}">
                <a16:creationId xmlns:a16="http://schemas.microsoft.com/office/drawing/2014/main" id="{6099BE28-A21B-4AE4-94B6-87925281C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0508" y="1705550"/>
            <a:ext cx="1604610" cy="1600376"/>
          </a:xfrm>
          <a:prstGeom prst="rect">
            <a:avLst/>
          </a:prstGeom>
        </p:spPr>
      </p:pic>
      <p:pic>
        <p:nvPicPr>
          <p:cNvPr id="14" name="Picture 13" descr="Shape&#10;&#10;Description automatically generated">
            <a:extLst>
              <a:ext uri="{FF2B5EF4-FFF2-40B4-BE49-F238E27FC236}">
                <a16:creationId xmlns:a16="http://schemas.microsoft.com/office/drawing/2014/main" id="{DDEC5C88-BC5F-4619-8627-CB00780BA4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6283" y="1705550"/>
            <a:ext cx="1604610" cy="1600376"/>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8331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00888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18465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36043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5362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664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6" name="Slide Number Placeholder 5">
            <a:extLst>
              <a:ext uri="{FF2B5EF4-FFF2-40B4-BE49-F238E27FC236}">
                <a16:creationId xmlns:a16="http://schemas.microsoft.com/office/drawing/2014/main" id="{8E1510CE-7B21-4A20-8D19-9B8B85F7019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25215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3B2047F5-DD29-45A8-8E36-F09188152BBE}"/>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68122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E0380270-5E1D-4E12-8604-FAE87C2C5F26}"/>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75131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8D221D24-8693-4F38-8D52-77046CA64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3451861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73746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92579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4080301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6293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264008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339"/>
            <a:ext cx="12169461"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94860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42A77839-758F-4562-BAB7-701C83EBB2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400"/>
          </a:xfrm>
          <a:prstGeom prst="rect">
            <a:avLst/>
          </a:prstGeom>
        </p:spPr>
      </p:pic>
    </p:spTree>
    <p:extLst>
      <p:ext uri="{BB962C8B-B14F-4D97-AF65-F5344CB8AC3E}">
        <p14:creationId xmlns:p14="http://schemas.microsoft.com/office/powerpoint/2010/main" val="1175721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49207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9" name="Picture 8">
            <a:extLst>
              <a:ext uri="{FF2B5EF4-FFF2-40B4-BE49-F238E27FC236}">
                <a16:creationId xmlns:a16="http://schemas.microsoft.com/office/drawing/2014/main" id="{58BF0FC8-33B0-4F77-B56B-8FC3CF426A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83170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952601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25A0C7BC-8839-4FD3-B7ED-EA43226E9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022188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8FC89079-BA4A-4EB7-A252-0F5BEC0C23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28825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2" y="2312304"/>
            <a:ext cx="5114109"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64607A66-1765-4A0F-BF5F-D4283055C7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69592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2191584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2"/>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10"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10"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10"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10"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10"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60938" y="2168019"/>
            <a:ext cx="14707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68019"/>
            <a:ext cx="141880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421923" y="2168019"/>
            <a:ext cx="1412632"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68019"/>
            <a:ext cx="142824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68019"/>
            <a:ext cx="14503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8" name="Picture 27">
            <a:extLst>
              <a:ext uri="{FF2B5EF4-FFF2-40B4-BE49-F238E27FC236}">
                <a16:creationId xmlns:a16="http://schemas.microsoft.com/office/drawing/2014/main" id="{A4CDE738-C42A-4C80-A9E0-111D3E50F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02559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6" name="Slide Number Placeholder 5">
            <a:extLst>
              <a:ext uri="{FF2B5EF4-FFF2-40B4-BE49-F238E27FC236}">
                <a16:creationId xmlns:a16="http://schemas.microsoft.com/office/drawing/2014/main" id="{9772A78E-C71D-4BDD-BD67-D1F484212228}"/>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17481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498328B-BF26-4631-93CB-46129F85CC1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87477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9"/>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9"/>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1" name="Picture 10">
            <a:extLst>
              <a:ext uri="{FF2B5EF4-FFF2-40B4-BE49-F238E27FC236}">
                <a16:creationId xmlns:a16="http://schemas.microsoft.com/office/drawing/2014/main" id="{2AE9298C-134B-418C-A42A-329BB8DB62E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15" name="Slide Number Placeholder 5">
            <a:extLst>
              <a:ext uri="{FF2B5EF4-FFF2-40B4-BE49-F238E27FC236}">
                <a16:creationId xmlns:a16="http://schemas.microsoft.com/office/drawing/2014/main" id="{FB798028-286C-4E33-B5F5-E7D937E37465}"/>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9522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75C6440C-872C-4776-9DC8-07350E4A6E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931099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26372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3933235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399"/>
          </a:xfrm>
          <a:prstGeom prst="rect">
            <a:avLst/>
          </a:prstGeom>
        </p:spPr>
      </p:pic>
    </p:spTree>
    <p:extLst>
      <p:ext uri="{BB962C8B-B14F-4D97-AF65-F5344CB8AC3E}">
        <p14:creationId xmlns:p14="http://schemas.microsoft.com/office/powerpoint/2010/main" val="1612529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379335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339"/>
            <a:ext cx="12169459"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82138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2032697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399"/>
          </a:xfrm>
          <a:prstGeom prst="rect">
            <a:avLst/>
          </a:prstGeom>
        </p:spPr>
      </p:pic>
    </p:spTree>
    <p:extLst>
      <p:ext uri="{BB962C8B-B14F-4D97-AF65-F5344CB8AC3E}">
        <p14:creationId xmlns:p14="http://schemas.microsoft.com/office/powerpoint/2010/main" val="2840401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686340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6" y="5943599"/>
            <a:ext cx="2705875" cy="914399"/>
          </a:xfrm>
          <a:prstGeom prst="rect">
            <a:avLst/>
          </a:prstGeom>
        </p:spPr>
      </p:pic>
    </p:spTree>
    <p:extLst>
      <p:ext uri="{BB962C8B-B14F-4D97-AF65-F5344CB8AC3E}">
        <p14:creationId xmlns:p14="http://schemas.microsoft.com/office/powerpoint/2010/main" val="16694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290815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CA11BA3A-D0FB-41BC-B908-D4A5E1B21C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80818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20DB2340-6B13-4A29-8125-14BB20F156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503715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3" y="2312304"/>
            <a:ext cx="5114106"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06B74DB8-5A4C-4F51-B2A0-E80D307DC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81993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1"/>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09"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09"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09"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09"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09"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1926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76398"/>
            <a:ext cx="1428856"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37167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76398"/>
            <a:ext cx="1459895"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76398"/>
            <a:ext cx="140429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9" name="Picture 28">
            <a:extLst>
              <a:ext uri="{FF2B5EF4-FFF2-40B4-BE49-F238E27FC236}">
                <a16:creationId xmlns:a16="http://schemas.microsoft.com/office/drawing/2014/main" id="{A10A618B-99A6-45FB-B6E8-87181333F0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986854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D0745318-16DD-414F-9F5D-9C865A01E4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8" name="Slide Number Placeholder 5">
            <a:extLst>
              <a:ext uri="{FF2B5EF4-FFF2-40B4-BE49-F238E27FC236}">
                <a16:creationId xmlns:a16="http://schemas.microsoft.com/office/drawing/2014/main" id="{A2B9DECB-508D-401F-B9D4-77DEC9C1D372}"/>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895930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BDFBB89-C6C3-474C-B19A-0F1B18DD31F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6731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189813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8"/>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8"/>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8"/>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5" name="Picture 14">
            <a:extLst>
              <a:ext uri="{FF2B5EF4-FFF2-40B4-BE49-F238E27FC236}">
                <a16:creationId xmlns:a16="http://schemas.microsoft.com/office/drawing/2014/main" id="{397D9EF4-442B-4284-B871-1A0392E16B8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16" name="Slide Number Placeholder 5">
            <a:extLst>
              <a:ext uri="{FF2B5EF4-FFF2-40B4-BE49-F238E27FC236}">
                <a16:creationId xmlns:a16="http://schemas.microsoft.com/office/drawing/2014/main" id="{53B03A8B-55AE-4760-828F-26CFBC8630F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515820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0F2D3808-08C9-4878-8B91-40B8B4C927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72119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3699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23669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36998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6338"/>
            <a:ext cx="12182136"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5" y="5943599"/>
            <a:ext cx="2705877" cy="914400"/>
          </a:xfrm>
          <a:prstGeom prst="rect">
            <a:avLst/>
          </a:prstGeom>
        </p:spPr>
      </p:pic>
    </p:spTree>
    <p:extLst>
      <p:ext uri="{BB962C8B-B14F-4D97-AF65-F5344CB8AC3E}">
        <p14:creationId xmlns:p14="http://schemas.microsoft.com/office/powerpoint/2010/main" val="118432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13938369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BF1E7-F2CF-404E-BCDF-64795BBA6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733AD-1953-4462-ACB3-8839556F1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13539-E7F0-40F4-AA6B-1E68B2768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03E31-644F-4482-A294-DFB1AFB0D2B4}" type="datetimeFigureOut">
              <a:rPr lang="en-US" smtClean="0"/>
              <a:t>3/31/2022</a:t>
            </a:fld>
            <a:endParaRPr lang="en-US"/>
          </a:p>
        </p:txBody>
      </p:sp>
      <p:sp>
        <p:nvSpPr>
          <p:cNvPr id="5" name="Footer Placeholder 4">
            <a:extLst>
              <a:ext uri="{FF2B5EF4-FFF2-40B4-BE49-F238E27FC236}">
                <a16:creationId xmlns:a16="http://schemas.microsoft.com/office/drawing/2014/main" id="{D78B7CE3-D098-4CEC-BED0-3E5CC8F66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D112F3-32F4-49C5-BCC1-2DB2BEDE6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02287238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0" r:id="rId3"/>
    <p:sldLayoutId id="2147483669" r:id="rId4"/>
    <p:sldLayoutId id="2147483661" r:id="rId5"/>
    <p:sldLayoutId id="2147483662" r:id="rId6"/>
    <p:sldLayoutId id="2147483663" r:id="rId7"/>
    <p:sldLayoutId id="2147483664" r:id="rId8"/>
    <p:sldLayoutId id="2147483652" r:id="rId9"/>
    <p:sldLayoutId id="2147483653" r:id="rId10"/>
    <p:sldLayoutId id="2147483667" r:id="rId11"/>
    <p:sldLayoutId id="2147483654" r:id="rId12"/>
    <p:sldLayoutId id="2147483666" r:id="rId13"/>
    <p:sldLayoutId id="2147483656" r:id="rId14"/>
    <p:sldLayoutId id="2147483665" r:id="rId15"/>
    <p:sldLayoutId id="2147483670" r:id="rId16"/>
    <p:sldLayoutId id="2147483655"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hyperlink" Target="https://app.smartsheet.com/b/form/8206deb3b90c4fa590c7d1de3c8a1c1a" TargetMode="External"/><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hyperlink" Target="https://app.smartsheet.com/b/form/54e627ca36b54f75baa8d0aa38ded49c" TargetMode="External"/><Relationship Id="rId7"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60.jpg"/><Relationship Id="rId5" Type="http://schemas.openxmlformats.org/officeDocument/2006/relationships/hyperlink" Target="https://www.cde.state.co.us/nutrition/nutrifarmtoschool" TargetMode="External"/><Relationship Id="rId4" Type="http://schemas.openxmlformats.org/officeDocument/2006/relationships/hyperlink" Target="mailto:CompetitiveGrants@cde.state.co.u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hyperlink" Target="mailto:Boone_R@cde.state.co.us"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 Id="rId5" Type="http://schemas.openxmlformats.org/officeDocument/2006/relationships/hyperlink" Target="mailto:Christensen_A@cde.state.co.us" TargetMode="External"/><Relationship Id="rId4" Type="http://schemas.openxmlformats.org/officeDocument/2006/relationships/hyperlink" Target="mailto:Shaw_L@cde.state.co.u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image" Target="../media/image51.png"/><Relationship Id="rId4" Type="http://schemas.openxmlformats.org/officeDocument/2006/relationships/hyperlink" Target="https://www.usda.gov/oascr/how-to-file-a-program-discrimination-complain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DB7C-3F05-494A-896D-DF666758BC90}"/>
              </a:ext>
            </a:extLst>
          </p:cNvPr>
          <p:cNvSpPr>
            <a:spLocks noGrp="1"/>
          </p:cNvSpPr>
          <p:nvPr>
            <p:ph type="title"/>
          </p:nvPr>
        </p:nvSpPr>
        <p:spPr>
          <a:xfrm>
            <a:off x="3285308" y="2772697"/>
            <a:ext cx="5290457" cy="2269570"/>
          </a:xfrm>
        </p:spPr>
        <p:txBody>
          <a:bodyPr/>
          <a:lstStyle/>
          <a:p>
            <a:r>
              <a:rPr lang="en-US" sz="4800" dirty="0"/>
              <a:t>Local Food Program</a:t>
            </a:r>
            <a:br>
              <a:rPr lang="en-US" sz="8000" dirty="0"/>
            </a:br>
            <a:r>
              <a:rPr lang="en-US" sz="20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Application Information Webinar – 2022-2023</a:t>
            </a:r>
            <a:br>
              <a:rPr lang="en-US" sz="4000" dirty="0">
                <a:latin typeface="+mn-lt"/>
              </a:rPr>
            </a:br>
            <a:br>
              <a:rPr lang="en-US" sz="4000" dirty="0">
                <a:latin typeface="+mn-lt"/>
              </a:rPr>
            </a:br>
            <a:r>
              <a:rPr lang="en-US" sz="2000" dirty="0">
                <a:latin typeface="+mj-lt"/>
              </a:rPr>
              <a:t>School Nutrition Unit </a:t>
            </a:r>
            <a:br>
              <a:rPr lang="en-US" sz="2000" dirty="0">
                <a:latin typeface="+mj-lt"/>
              </a:rPr>
            </a:br>
            <a:r>
              <a:rPr lang="en-US" sz="2000" kern="800" dirty="0">
                <a:solidFill>
                  <a:srgbClr val="262626"/>
                </a:solidFill>
                <a:effectLst/>
                <a:latin typeface="+mj-lt"/>
                <a:ea typeface="Calibri" panose="020F0502020204030204" pitchFamily="34" charset="0"/>
                <a:cs typeface="Times New Roman" panose="02020603050405020304" pitchFamily="18" charset="0"/>
              </a:rPr>
              <a:t>Pursuant to HB 19-1132</a:t>
            </a:r>
            <a:br>
              <a:rPr lang="en-US" sz="2000" kern="800" dirty="0">
                <a:solidFill>
                  <a:srgbClr val="262626"/>
                </a:solidFill>
                <a:effectLst/>
                <a:latin typeface="+mj-lt"/>
                <a:ea typeface="Calibri" panose="020F0502020204030204" pitchFamily="34" charset="0"/>
                <a:cs typeface="Times New Roman" panose="02020603050405020304" pitchFamily="18" charset="0"/>
              </a:rPr>
            </a:br>
            <a:br>
              <a:rPr lang="en-US" sz="18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br>
            <a:br>
              <a:rPr lang="en-US" sz="1200" dirty="0"/>
            </a:br>
            <a:endParaRPr lang="en-US" sz="4000" dirty="0">
              <a:latin typeface="+mn-lt"/>
            </a:endParaRPr>
          </a:p>
        </p:txBody>
      </p:sp>
      <p:pic>
        <p:nvPicPr>
          <p:cNvPr id="4" name="Picture 3">
            <a:extLst>
              <a:ext uri="{FF2B5EF4-FFF2-40B4-BE49-F238E27FC236}">
                <a16:creationId xmlns:a16="http://schemas.microsoft.com/office/drawing/2014/main" id="{5FB4D71B-39DD-47DA-8664-13DEE1197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381" y="3267847"/>
            <a:ext cx="8294915" cy="300258"/>
          </a:xfrm>
          <a:prstGeom prst="rect">
            <a:avLst/>
          </a:prstGeom>
        </p:spPr>
      </p:pic>
      <p:pic>
        <p:nvPicPr>
          <p:cNvPr id="5" name="Picture 4" descr="Icon&#10;&#10;Description automatically generated">
            <a:extLst>
              <a:ext uri="{FF2B5EF4-FFF2-40B4-BE49-F238E27FC236}">
                <a16:creationId xmlns:a16="http://schemas.microsoft.com/office/drawing/2014/main" id="{CF3BD917-511C-4B41-AC13-58B442FF4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1872" y="2634015"/>
            <a:ext cx="931522" cy="1066111"/>
          </a:xfrm>
          <a:prstGeom prst="rect">
            <a:avLst/>
          </a:prstGeom>
        </p:spPr>
      </p:pic>
      <p:pic>
        <p:nvPicPr>
          <p:cNvPr id="6" name="Picture 5" descr="Icon&#10;&#10;Description automatically generated">
            <a:extLst>
              <a:ext uri="{FF2B5EF4-FFF2-40B4-BE49-F238E27FC236}">
                <a16:creationId xmlns:a16="http://schemas.microsoft.com/office/drawing/2014/main" id="{A08E9CB4-2D61-4FB8-97D3-3524B92AB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6846" y="5141747"/>
            <a:ext cx="1035512" cy="1050056"/>
          </a:xfrm>
          <a:prstGeom prst="rect">
            <a:avLst/>
          </a:prstGeom>
        </p:spPr>
      </p:pic>
      <p:pic>
        <p:nvPicPr>
          <p:cNvPr id="7" name="Picture 6" descr="Icon&#10;&#10;Description automatically generated">
            <a:extLst>
              <a:ext uri="{FF2B5EF4-FFF2-40B4-BE49-F238E27FC236}">
                <a16:creationId xmlns:a16="http://schemas.microsoft.com/office/drawing/2014/main" id="{23A50C41-F156-48A0-A54F-51A239AE7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110" y="3179163"/>
            <a:ext cx="1055708" cy="1041926"/>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1F2C92DA-7FF4-43A0-900D-017D68D5D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9230" y="685427"/>
            <a:ext cx="789000" cy="1204263"/>
          </a:xfrm>
          <a:prstGeom prst="rect">
            <a:avLst/>
          </a:prstGeom>
        </p:spPr>
      </p:pic>
      <p:pic>
        <p:nvPicPr>
          <p:cNvPr id="9" name="Picture 8" descr="Icon&#10;&#10;Description automatically generated">
            <a:extLst>
              <a:ext uri="{FF2B5EF4-FFF2-40B4-BE49-F238E27FC236}">
                <a16:creationId xmlns:a16="http://schemas.microsoft.com/office/drawing/2014/main" id="{45206368-02F7-4E75-AA1F-4B82B76CA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55" y="1474590"/>
            <a:ext cx="543148" cy="589148"/>
          </a:xfrm>
          <a:prstGeom prst="rect">
            <a:avLst/>
          </a:prstGeom>
        </p:spPr>
      </p:pic>
      <p:pic>
        <p:nvPicPr>
          <p:cNvPr id="10" name="Picture 9" descr="Icon&#10;&#10;Description automatically generated">
            <a:extLst>
              <a:ext uri="{FF2B5EF4-FFF2-40B4-BE49-F238E27FC236}">
                <a16:creationId xmlns:a16="http://schemas.microsoft.com/office/drawing/2014/main" id="{3E50B522-EA23-4DE1-B3D2-484539BB3A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5539" y="5599246"/>
            <a:ext cx="852491" cy="711689"/>
          </a:xfrm>
          <a:prstGeom prst="rect">
            <a:avLst/>
          </a:prstGeom>
        </p:spPr>
      </p:pic>
    </p:spTree>
    <p:extLst>
      <p:ext uri="{BB962C8B-B14F-4D97-AF65-F5344CB8AC3E}">
        <p14:creationId xmlns:p14="http://schemas.microsoft.com/office/powerpoint/2010/main" val="1231106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710D-8359-45AD-9ED1-7EC13646004B}"/>
              </a:ext>
            </a:extLst>
          </p:cNvPr>
          <p:cNvSpPr>
            <a:spLocks noGrp="1"/>
          </p:cNvSpPr>
          <p:nvPr>
            <p:ph type="title"/>
          </p:nvPr>
        </p:nvSpPr>
        <p:spPr/>
        <p:txBody>
          <a:bodyPr/>
          <a:lstStyle/>
          <a:p>
            <a:r>
              <a:rPr lang="en-US" dirty="0"/>
              <a:t>LFP History </a:t>
            </a:r>
          </a:p>
        </p:txBody>
      </p:sp>
      <p:sp>
        <p:nvSpPr>
          <p:cNvPr id="3" name="Content Placeholder 2">
            <a:extLst>
              <a:ext uri="{FF2B5EF4-FFF2-40B4-BE49-F238E27FC236}">
                <a16:creationId xmlns:a16="http://schemas.microsoft.com/office/drawing/2014/main" id="{773FE00B-4DCD-40AC-BDDD-F5E1D6BB9F6D}"/>
              </a:ext>
            </a:extLst>
          </p:cNvPr>
          <p:cNvSpPr>
            <a:spLocks noGrp="1"/>
          </p:cNvSpPr>
          <p:nvPr>
            <p:ph sz="half" idx="1"/>
          </p:nvPr>
        </p:nvSpPr>
        <p:spPr>
          <a:xfrm>
            <a:off x="1145309" y="1627910"/>
            <a:ext cx="7241309" cy="4471413"/>
          </a:xfrm>
        </p:spPr>
        <p:txBody>
          <a:bodyPr>
            <a:normAutofit fontScale="92500"/>
          </a:bodyPr>
          <a:lstStyle/>
          <a:p>
            <a:pPr marL="0" indent="0" algn="ctr">
              <a:buNone/>
            </a:pPr>
            <a:r>
              <a:rPr lang="en-US" sz="3600" b="1" dirty="0"/>
              <a:t>HB1132-</a:t>
            </a:r>
            <a:endParaRPr lang="en-US" sz="1600" b="1" dirty="0"/>
          </a:p>
          <a:p>
            <a:r>
              <a:rPr lang="en-US" dirty="0"/>
              <a:t>Bill introduced to legislature in January 2019</a:t>
            </a:r>
          </a:p>
          <a:p>
            <a:r>
              <a:rPr lang="en-US" dirty="0"/>
              <a:t>Signed into law May 2019</a:t>
            </a:r>
          </a:p>
          <a:p>
            <a:r>
              <a:rPr lang="en-US" dirty="0"/>
              <a:t>Sponsors applied in November 2019</a:t>
            </a:r>
          </a:p>
          <a:p>
            <a:r>
              <a:rPr lang="en-US" dirty="0"/>
              <a:t>COVID </a:t>
            </a:r>
            <a:r>
              <a:rPr lang="en-US" dirty="0">
                <a:sym typeface="Wingdings" panose="05000000000000000000" pitchFamily="2" charset="2"/>
              </a:rPr>
              <a:t> </a:t>
            </a:r>
            <a:r>
              <a:rPr lang="en-US" dirty="0"/>
              <a:t>Funding suspended </a:t>
            </a:r>
          </a:p>
          <a:p>
            <a:r>
              <a:rPr lang="en-US" dirty="0"/>
              <a:t>Funding reinstated in July 2021</a:t>
            </a:r>
          </a:p>
          <a:p>
            <a:r>
              <a:rPr lang="en-US" dirty="0"/>
              <a:t>Original applicants awarded funding for SY 21-22</a:t>
            </a:r>
          </a:p>
          <a:p>
            <a:r>
              <a:rPr lang="en-US" dirty="0"/>
              <a:t>First program year ends July 2022</a:t>
            </a:r>
          </a:p>
          <a:p>
            <a:r>
              <a:rPr lang="en-US" dirty="0"/>
              <a:t>Second program year starts Aug 2022</a:t>
            </a:r>
          </a:p>
          <a:p>
            <a:pPr marL="0" indent="0">
              <a:buNone/>
            </a:pPr>
            <a:endParaRPr lang="en-US" dirty="0"/>
          </a:p>
          <a:p>
            <a:endParaRPr lang="en-US" dirty="0"/>
          </a:p>
        </p:txBody>
      </p:sp>
    </p:spTree>
    <p:extLst>
      <p:ext uri="{BB962C8B-B14F-4D97-AF65-F5344CB8AC3E}">
        <p14:creationId xmlns:p14="http://schemas.microsoft.com/office/powerpoint/2010/main" val="167436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6B885-FBB3-4B26-A720-CAABE75DB730}"/>
              </a:ext>
            </a:extLst>
          </p:cNvPr>
          <p:cNvSpPr>
            <a:spLocks noGrp="1"/>
          </p:cNvSpPr>
          <p:nvPr>
            <p:ph idx="1"/>
          </p:nvPr>
        </p:nvSpPr>
        <p:spPr>
          <a:xfrm>
            <a:off x="5991637" y="2156678"/>
            <a:ext cx="6012679" cy="4873625"/>
          </a:xfrm>
        </p:spPr>
        <p:txBody>
          <a:bodyPr>
            <a:normAutofit/>
          </a:bodyPr>
          <a:lstStyle/>
          <a:p>
            <a:pPr marL="0" indent="0">
              <a:buNone/>
            </a:pPr>
            <a:r>
              <a:rPr lang="en-US" dirty="0"/>
              <a:t>Nourish Colorado was awarded with $150,000 to provide technical assistance to participating sponsors, producers, food hubs, growers, etc. </a:t>
            </a:r>
          </a:p>
        </p:txBody>
      </p:sp>
      <p:sp>
        <p:nvSpPr>
          <p:cNvPr id="2" name="Title 1">
            <a:extLst>
              <a:ext uri="{FF2B5EF4-FFF2-40B4-BE49-F238E27FC236}">
                <a16:creationId xmlns:a16="http://schemas.microsoft.com/office/drawing/2014/main" id="{8D4F0141-AB4F-4C35-832A-8D4944A7E085}"/>
              </a:ext>
            </a:extLst>
          </p:cNvPr>
          <p:cNvSpPr>
            <a:spLocks noGrp="1"/>
          </p:cNvSpPr>
          <p:nvPr>
            <p:ph type="title"/>
          </p:nvPr>
        </p:nvSpPr>
        <p:spPr/>
        <p:txBody>
          <a:bodyPr/>
          <a:lstStyle/>
          <a:p>
            <a:r>
              <a:rPr lang="en-US" dirty="0"/>
              <a:t>Technical Assistance Grant</a:t>
            </a:r>
          </a:p>
        </p:txBody>
      </p:sp>
    </p:spTree>
    <p:extLst>
      <p:ext uri="{BB962C8B-B14F-4D97-AF65-F5344CB8AC3E}">
        <p14:creationId xmlns:p14="http://schemas.microsoft.com/office/powerpoint/2010/main" val="381281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5A8A0-47AA-4FFD-878B-27F1D748CFE9}"/>
              </a:ext>
            </a:extLst>
          </p:cNvPr>
          <p:cNvSpPr>
            <a:spLocks noGrp="1"/>
          </p:cNvSpPr>
          <p:nvPr>
            <p:ph type="title"/>
          </p:nvPr>
        </p:nvSpPr>
        <p:spPr/>
        <p:txBody>
          <a:bodyPr/>
          <a:lstStyle/>
          <a:p>
            <a:r>
              <a:rPr lang="en-US" dirty="0"/>
              <a:t>Key Program &amp; Application Elements</a:t>
            </a:r>
          </a:p>
        </p:txBody>
      </p:sp>
      <p:pic>
        <p:nvPicPr>
          <p:cNvPr id="5" name="Picture 4" descr="A child holding a cup&#10;&#10;Description automatically generated with low confidence">
            <a:extLst>
              <a:ext uri="{FF2B5EF4-FFF2-40B4-BE49-F238E27FC236}">
                <a16:creationId xmlns:a16="http://schemas.microsoft.com/office/drawing/2014/main" id="{D8DBFF6A-F683-4FB5-AB68-BF13F781A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469" y="427444"/>
            <a:ext cx="9645832" cy="6430555"/>
          </a:xfrm>
          <a:prstGeom prst="rect">
            <a:avLst/>
          </a:prstGeom>
        </p:spPr>
      </p:pic>
    </p:spTree>
    <p:extLst>
      <p:ext uri="{BB962C8B-B14F-4D97-AF65-F5344CB8AC3E}">
        <p14:creationId xmlns:p14="http://schemas.microsoft.com/office/powerpoint/2010/main" val="70504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A6F2-F46C-4136-B119-C002708F3907}"/>
              </a:ext>
            </a:extLst>
          </p:cNvPr>
          <p:cNvSpPr>
            <a:spLocks noGrp="1"/>
          </p:cNvSpPr>
          <p:nvPr>
            <p:ph type="title"/>
          </p:nvPr>
        </p:nvSpPr>
        <p:spPr/>
        <p:txBody>
          <a:bodyPr/>
          <a:lstStyle/>
          <a:p>
            <a:r>
              <a:rPr lang="en-US" dirty="0"/>
              <a:t>Eligible Applicants </a:t>
            </a:r>
          </a:p>
        </p:txBody>
      </p:sp>
      <p:sp>
        <p:nvSpPr>
          <p:cNvPr id="3" name="Content Placeholder 2">
            <a:extLst>
              <a:ext uri="{FF2B5EF4-FFF2-40B4-BE49-F238E27FC236}">
                <a16:creationId xmlns:a16="http://schemas.microsoft.com/office/drawing/2014/main" id="{D57A3D8C-DF20-49C0-914B-120EB7881E39}"/>
              </a:ext>
            </a:extLst>
          </p:cNvPr>
          <p:cNvSpPr>
            <a:spLocks noGrp="1"/>
          </p:cNvSpPr>
          <p:nvPr>
            <p:ph sz="half" idx="1"/>
          </p:nvPr>
        </p:nvSpPr>
        <p:spPr>
          <a:xfrm>
            <a:off x="914400" y="1600200"/>
            <a:ext cx="8562109" cy="4471413"/>
          </a:xfrm>
        </p:spPr>
        <p:txBody>
          <a:bodyPr>
            <a:normAutofit lnSpcReduction="10000"/>
          </a:bodyPr>
          <a:lstStyle/>
          <a:p>
            <a:pPr marL="0" indent="0">
              <a:buNone/>
            </a:pPr>
            <a:r>
              <a:rPr lang="en-US" sz="2600" dirty="0"/>
              <a:t>Eligible SFAs include:</a:t>
            </a:r>
          </a:p>
          <a:p>
            <a:pPr lvl="1"/>
            <a:r>
              <a:rPr lang="en-US" sz="2600" dirty="0"/>
              <a:t>School Districts</a:t>
            </a:r>
          </a:p>
          <a:p>
            <a:pPr lvl="1"/>
            <a:r>
              <a:rPr lang="en-US" sz="2600" dirty="0"/>
              <a:t>Board of Cooperative Services (BOCES) </a:t>
            </a:r>
          </a:p>
          <a:p>
            <a:pPr lvl="1"/>
            <a:r>
              <a:rPr lang="en-US" sz="2600" dirty="0"/>
              <a:t>Charter Schools</a:t>
            </a:r>
          </a:p>
          <a:p>
            <a:pPr lvl="1"/>
            <a:r>
              <a:rPr lang="en-US" sz="2600" dirty="0"/>
              <a:t>Residential Child Care Institutions</a:t>
            </a:r>
          </a:p>
          <a:p>
            <a:endParaRPr lang="en-US" sz="2600" i="1" u="sng" dirty="0"/>
          </a:p>
          <a:p>
            <a:r>
              <a:rPr lang="en-US" sz="2600" i="1" u="sng" dirty="0"/>
              <a:t>Sponsors are ineligible to participate, if in the prior year, more than 2,150,000 lunches were served. </a:t>
            </a:r>
          </a:p>
          <a:p>
            <a:pPr marL="0" indent="0">
              <a:buNone/>
            </a:pPr>
            <a:endParaRPr lang="en-US" sz="2600" dirty="0"/>
          </a:p>
          <a:p>
            <a:r>
              <a:rPr lang="en-US" sz="2600" dirty="0"/>
              <a:t>Applications must be authorized and submitted through the SFA. </a:t>
            </a:r>
          </a:p>
          <a:p>
            <a:endParaRPr lang="en-US" dirty="0"/>
          </a:p>
        </p:txBody>
      </p:sp>
    </p:spTree>
    <p:extLst>
      <p:ext uri="{BB962C8B-B14F-4D97-AF65-F5344CB8AC3E}">
        <p14:creationId xmlns:p14="http://schemas.microsoft.com/office/powerpoint/2010/main" val="159637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57CA-30E0-4784-913B-2071D64D1743}"/>
              </a:ext>
            </a:extLst>
          </p:cNvPr>
          <p:cNvSpPr>
            <a:spLocks noGrp="1"/>
          </p:cNvSpPr>
          <p:nvPr>
            <p:ph type="title"/>
          </p:nvPr>
        </p:nvSpPr>
        <p:spPr/>
        <p:txBody>
          <a:bodyPr/>
          <a:lstStyle/>
          <a:p>
            <a:r>
              <a:rPr lang="en-US" dirty="0"/>
              <a:t>Available Funds and Duration of Grant</a:t>
            </a:r>
          </a:p>
        </p:txBody>
      </p:sp>
      <p:sp>
        <p:nvSpPr>
          <p:cNvPr id="3" name="Content Placeholder 2">
            <a:extLst>
              <a:ext uri="{FF2B5EF4-FFF2-40B4-BE49-F238E27FC236}">
                <a16:creationId xmlns:a16="http://schemas.microsoft.com/office/drawing/2014/main" id="{4AB69542-F87F-4472-AD91-C96166287AA7}"/>
              </a:ext>
            </a:extLst>
          </p:cNvPr>
          <p:cNvSpPr>
            <a:spLocks noGrp="1"/>
          </p:cNvSpPr>
          <p:nvPr>
            <p:ph sz="half" idx="1"/>
          </p:nvPr>
        </p:nvSpPr>
        <p:spPr>
          <a:xfrm>
            <a:off x="914400" y="1600200"/>
            <a:ext cx="7326923" cy="4471413"/>
          </a:xfrm>
        </p:spPr>
        <p:txBody>
          <a:bodyPr>
            <a:normAutofit/>
          </a:bodyPr>
          <a:lstStyle/>
          <a:p>
            <a:r>
              <a:rPr lang="en-US" dirty="0"/>
              <a:t>Approximately $500,000 is available for the 2022-2023 school year. </a:t>
            </a:r>
          </a:p>
          <a:p>
            <a:r>
              <a:rPr lang="en-US" dirty="0"/>
              <a:t>Sponsors will be awarded for a one-year period and applicants must reapply each year.</a:t>
            </a:r>
          </a:p>
          <a:p>
            <a:r>
              <a:rPr lang="en-US" dirty="0"/>
              <a:t>Sponsors selected for award by May 2, 2022. </a:t>
            </a:r>
          </a:p>
          <a:p>
            <a:pPr lvl="1"/>
            <a:r>
              <a:rPr lang="en-US" dirty="0"/>
              <a:t>Reimbursements will be distributed in October 2022. </a:t>
            </a:r>
          </a:p>
          <a:p>
            <a:pPr lvl="1"/>
            <a:r>
              <a:rPr lang="en-US" dirty="0"/>
              <a:t>Sponsors must utilize the funding by July 1, 2023.</a:t>
            </a:r>
          </a:p>
          <a:p>
            <a:endParaRPr lang="en-US" dirty="0"/>
          </a:p>
        </p:txBody>
      </p:sp>
    </p:spTree>
    <p:extLst>
      <p:ext uri="{BB962C8B-B14F-4D97-AF65-F5344CB8AC3E}">
        <p14:creationId xmlns:p14="http://schemas.microsoft.com/office/powerpoint/2010/main" val="44185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F934EA-6CEB-4141-A1D9-654CDB15D680}"/>
              </a:ext>
            </a:extLst>
          </p:cNvPr>
          <p:cNvSpPr>
            <a:spLocks noGrp="1"/>
          </p:cNvSpPr>
          <p:nvPr>
            <p:ph type="title"/>
          </p:nvPr>
        </p:nvSpPr>
        <p:spPr/>
        <p:txBody>
          <a:bodyPr/>
          <a:lstStyle/>
          <a:p>
            <a:r>
              <a:rPr lang="en-US" dirty="0"/>
              <a:t>Allowable Use of Funds</a:t>
            </a:r>
          </a:p>
        </p:txBody>
      </p:sp>
      <p:sp>
        <p:nvSpPr>
          <p:cNvPr id="5" name="Content Placeholder 4">
            <a:extLst>
              <a:ext uri="{FF2B5EF4-FFF2-40B4-BE49-F238E27FC236}">
                <a16:creationId xmlns:a16="http://schemas.microsoft.com/office/drawing/2014/main" id="{6DAE596B-5A1D-4895-87F6-86C571E2535E}"/>
              </a:ext>
            </a:extLst>
          </p:cNvPr>
          <p:cNvSpPr>
            <a:spLocks noGrp="1"/>
          </p:cNvSpPr>
          <p:nvPr>
            <p:ph sz="half" idx="1"/>
          </p:nvPr>
        </p:nvSpPr>
        <p:spPr/>
        <p:txBody>
          <a:bodyPr>
            <a:normAutofit fontScale="92500"/>
          </a:bodyPr>
          <a:lstStyle/>
          <a:p>
            <a:pPr>
              <a:lnSpc>
                <a:spcPct val="100000"/>
              </a:lnSpc>
            </a:pPr>
            <a:r>
              <a:rPr lang="en-US" dirty="0"/>
              <a:t>Sponsors that receive a grant under the LFP must use the reimbursement to procure Colorado grown, raised, processed, and value-added products. </a:t>
            </a:r>
          </a:p>
          <a:p>
            <a:pPr>
              <a:lnSpc>
                <a:spcPct val="100000"/>
              </a:lnSpc>
            </a:pPr>
            <a:r>
              <a:rPr lang="en-US" dirty="0"/>
              <a:t>Allowable expenditures must be necessary and reasonable for proper and efficient administration of child nutrition programs and adhere to program regulations.</a:t>
            </a:r>
          </a:p>
          <a:p>
            <a:pPr>
              <a:lnSpc>
                <a:spcPct val="100000"/>
              </a:lnSpc>
            </a:pPr>
            <a:r>
              <a:rPr lang="en-US" dirty="0"/>
              <a:t>Funding may not be used for any expenses outside of the nonprofit school food account.</a:t>
            </a:r>
          </a:p>
          <a:p>
            <a:endParaRPr lang="en-US" dirty="0"/>
          </a:p>
        </p:txBody>
      </p:sp>
    </p:spTree>
    <p:extLst>
      <p:ext uri="{BB962C8B-B14F-4D97-AF65-F5344CB8AC3E}">
        <p14:creationId xmlns:p14="http://schemas.microsoft.com/office/powerpoint/2010/main" val="393630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B03829A-F495-408E-BC2B-B1D5694C7717}"/>
              </a:ext>
            </a:extLst>
          </p:cNvPr>
          <p:cNvSpPr>
            <a:spLocks noGrp="1"/>
          </p:cNvSpPr>
          <p:nvPr>
            <p:ph idx="1"/>
          </p:nvPr>
        </p:nvSpPr>
        <p:spPr>
          <a:xfrm>
            <a:off x="5342708" y="987425"/>
            <a:ext cx="6433656" cy="5090102"/>
          </a:xfrm>
        </p:spPr>
        <p:txBody>
          <a:bodyPr>
            <a:normAutofit fontScale="85000" lnSpcReduction="20000"/>
          </a:bodyPr>
          <a:lstStyle/>
          <a:p>
            <a:r>
              <a:rPr lang="en-US" sz="3200" b="1" u="sng" dirty="0"/>
              <a:t>Colorado Grown</a:t>
            </a:r>
            <a:r>
              <a:rPr lang="en-US" sz="3200" u="sng" dirty="0"/>
              <a:t> </a:t>
            </a:r>
            <a:r>
              <a:rPr lang="en-US" sz="3200" dirty="0"/>
              <a:t>means all fruits and vegetables, grains, meats, and dairy products grown or raised in Colorado </a:t>
            </a:r>
          </a:p>
          <a:p>
            <a:pPr marL="0" indent="0">
              <a:buNone/>
            </a:pPr>
            <a:endParaRPr lang="en-US" sz="3200" dirty="0"/>
          </a:p>
          <a:p>
            <a:r>
              <a:rPr lang="en-US" b="1" u="sng" dirty="0"/>
              <a:t>M</a:t>
            </a:r>
            <a:r>
              <a:rPr lang="en-US" sz="3200" b="1" u="sng" dirty="0"/>
              <a:t>inimally </a:t>
            </a:r>
            <a:r>
              <a:rPr lang="en-US" b="1" u="sng" dirty="0"/>
              <a:t>P</a:t>
            </a:r>
            <a:r>
              <a:rPr lang="en-US" sz="3200" b="1" u="sng" dirty="0"/>
              <a:t>rocessed </a:t>
            </a:r>
            <a:r>
              <a:rPr lang="en-US" sz="3200" dirty="0"/>
              <a:t>means raw or frozen fabricated products that retain their inherent character, such as shredded carrots, diced onions, or raw hamburger patties</a:t>
            </a:r>
          </a:p>
          <a:p>
            <a:pPr marL="0" indent="0">
              <a:buNone/>
            </a:pPr>
            <a:endParaRPr lang="en-US" sz="3200" dirty="0"/>
          </a:p>
          <a:p>
            <a:r>
              <a:rPr lang="en-US" b="1" u="sng" dirty="0"/>
              <a:t>V</a:t>
            </a:r>
            <a:r>
              <a:rPr lang="en-US" sz="3200" b="1" u="sng" dirty="0"/>
              <a:t>alue-Added</a:t>
            </a:r>
            <a:r>
              <a:rPr lang="en-US" sz="3200" dirty="0"/>
              <a:t> means </a:t>
            </a:r>
            <a:r>
              <a:rPr lang="en-US" dirty="0"/>
              <a:t>products that are altered from their unprocessed or minimally processed state through preservation techniques, including cooking, baking, or canning. </a:t>
            </a:r>
          </a:p>
          <a:p>
            <a:endParaRPr lang="en-US" dirty="0"/>
          </a:p>
        </p:txBody>
      </p:sp>
      <p:sp>
        <p:nvSpPr>
          <p:cNvPr id="4" name="Title 3">
            <a:extLst>
              <a:ext uri="{FF2B5EF4-FFF2-40B4-BE49-F238E27FC236}">
                <a16:creationId xmlns:a16="http://schemas.microsoft.com/office/drawing/2014/main" id="{134D5C39-D83C-4CDA-9568-18AB3B49B2BB}"/>
              </a:ext>
            </a:extLst>
          </p:cNvPr>
          <p:cNvSpPr>
            <a:spLocks noGrp="1"/>
          </p:cNvSpPr>
          <p:nvPr>
            <p:ph type="title"/>
          </p:nvPr>
        </p:nvSpPr>
        <p:spPr/>
        <p:txBody>
          <a:bodyPr/>
          <a:lstStyle/>
          <a:p>
            <a:r>
              <a:rPr lang="en-US" dirty="0"/>
              <a:t>What can you buy?</a:t>
            </a:r>
          </a:p>
        </p:txBody>
      </p:sp>
    </p:spTree>
    <p:extLst>
      <p:ext uri="{BB962C8B-B14F-4D97-AF65-F5344CB8AC3E}">
        <p14:creationId xmlns:p14="http://schemas.microsoft.com/office/powerpoint/2010/main" val="3195072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4FE01D-53E9-4C15-BC72-B7D30961B18F}"/>
              </a:ext>
            </a:extLst>
          </p:cNvPr>
          <p:cNvPicPr>
            <a:picLocks noChangeAspect="1"/>
          </p:cNvPicPr>
          <p:nvPr/>
        </p:nvPicPr>
        <p:blipFill>
          <a:blip r:embed="rId3"/>
          <a:stretch>
            <a:fillRect/>
          </a:stretch>
        </p:blipFill>
        <p:spPr>
          <a:xfrm>
            <a:off x="0" y="875071"/>
            <a:ext cx="12192000" cy="4768644"/>
          </a:xfrm>
          <a:prstGeom prst="rect">
            <a:avLst/>
          </a:prstGeom>
        </p:spPr>
      </p:pic>
    </p:spTree>
    <p:extLst>
      <p:ext uri="{BB962C8B-B14F-4D97-AF65-F5344CB8AC3E}">
        <p14:creationId xmlns:p14="http://schemas.microsoft.com/office/powerpoint/2010/main" val="34944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3DEA7-B935-48C0-93D1-D4C61EA7E16F}"/>
              </a:ext>
            </a:extLst>
          </p:cNvPr>
          <p:cNvSpPr>
            <a:spLocks noGrp="1"/>
          </p:cNvSpPr>
          <p:nvPr>
            <p:ph type="title"/>
          </p:nvPr>
        </p:nvSpPr>
        <p:spPr/>
        <p:txBody>
          <a:bodyPr>
            <a:noAutofit/>
          </a:bodyPr>
          <a:lstStyle/>
          <a:p>
            <a:r>
              <a:rPr lang="en-US" b="1" dirty="0"/>
              <a:t>Priority Criteria:</a:t>
            </a:r>
            <a:br>
              <a:rPr lang="en-US" b="1" dirty="0"/>
            </a:br>
            <a:endParaRPr lang="en-US" dirty="0"/>
          </a:p>
        </p:txBody>
      </p:sp>
      <p:sp>
        <p:nvSpPr>
          <p:cNvPr id="3" name="Content Placeholder 2">
            <a:extLst>
              <a:ext uri="{FF2B5EF4-FFF2-40B4-BE49-F238E27FC236}">
                <a16:creationId xmlns:a16="http://schemas.microsoft.com/office/drawing/2014/main" id="{6AE1D18E-D5C1-4798-9B1D-D3C487948FA0}"/>
              </a:ext>
            </a:extLst>
          </p:cNvPr>
          <p:cNvSpPr>
            <a:spLocks noGrp="1"/>
          </p:cNvSpPr>
          <p:nvPr>
            <p:ph sz="half" idx="1"/>
          </p:nvPr>
        </p:nvSpPr>
        <p:spPr>
          <a:xfrm>
            <a:off x="914400" y="1600200"/>
            <a:ext cx="7893851" cy="4471413"/>
          </a:xfrm>
        </p:spPr>
        <p:txBody>
          <a:bodyPr/>
          <a:lstStyle/>
          <a:p>
            <a:pPr lvl="1"/>
            <a:r>
              <a:rPr lang="en-US" dirty="0"/>
              <a:t>Commitment to local procurement and agricultural education</a:t>
            </a:r>
          </a:p>
          <a:p>
            <a:pPr lvl="1"/>
            <a:r>
              <a:rPr lang="en-US" dirty="0"/>
              <a:t>A kitchen with the ability to store, prepare, and serve local food products</a:t>
            </a:r>
          </a:p>
          <a:p>
            <a:pPr lvl="1"/>
            <a:r>
              <a:rPr lang="en-US" dirty="0"/>
              <a:t>Successful participation in the Local Food Program during School Year 2021-2022</a:t>
            </a:r>
          </a:p>
          <a:p>
            <a:pPr lvl="1"/>
            <a:r>
              <a:rPr lang="en-US" dirty="0"/>
              <a:t>Greater than 25% of its students are eligible for free or reduced-price meals district-wide.</a:t>
            </a:r>
          </a:p>
          <a:p>
            <a:pPr lvl="1"/>
            <a:r>
              <a:rPr lang="en-US" dirty="0"/>
              <a:t>Having served fewer than 1,250,000 lunches in the determining school year</a:t>
            </a:r>
          </a:p>
          <a:p>
            <a:endParaRPr lang="en-US" dirty="0"/>
          </a:p>
        </p:txBody>
      </p:sp>
    </p:spTree>
    <p:extLst>
      <p:ext uri="{BB962C8B-B14F-4D97-AF65-F5344CB8AC3E}">
        <p14:creationId xmlns:p14="http://schemas.microsoft.com/office/powerpoint/2010/main" val="211827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6C71-50BA-4659-8209-FF68975FDE3B}"/>
              </a:ext>
            </a:extLst>
          </p:cNvPr>
          <p:cNvSpPr>
            <a:spLocks noGrp="1"/>
          </p:cNvSpPr>
          <p:nvPr>
            <p:ph type="title"/>
          </p:nvPr>
        </p:nvSpPr>
        <p:spPr/>
        <p:txBody>
          <a:bodyPr/>
          <a:lstStyle/>
          <a:p>
            <a:r>
              <a:rPr lang="en-US" dirty="0"/>
              <a:t>Reimbursement Calculation</a:t>
            </a:r>
          </a:p>
        </p:txBody>
      </p:sp>
      <p:sp>
        <p:nvSpPr>
          <p:cNvPr id="3" name="Content Placeholder 2">
            <a:extLst>
              <a:ext uri="{FF2B5EF4-FFF2-40B4-BE49-F238E27FC236}">
                <a16:creationId xmlns:a16="http://schemas.microsoft.com/office/drawing/2014/main" id="{5B1DDA96-994C-4C21-B574-4DD138C12196}"/>
              </a:ext>
            </a:extLst>
          </p:cNvPr>
          <p:cNvSpPr>
            <a:spLocks noGrp="1"/>
          </p:cNvSpPr>
          <p:nvPr>
            <p:ph sz="half" idx="1"/>
          </p:nvPr>
        </p:nvSpPr>
        <p:spPr>
          <a:xfrm>
            <a:off x="967973" y="2737427"/>
            <a:ext cx="6652847" cy="1383145"/>
          </a:xfrm>
        </p:spPr>
        <p:txBody>
          <a:bodyPr/>
          <a:lstStyle/>
          <a:p>
            <a:pPr marL="0" indent="0">
              <a:buNone/>
            </a:pPr>
            <a:r>
              <a:rPr lang="en-US" dirty="0"/>
              <a:t>Sponsors will receive $0.05 per lunch served in the prior school year***</a:t>
            </a:r>
          </a:p>
          <a:p>
            <a:pPr marL="0" indent="0">
              <a:buNone/>
            </a:pPr>
            <a:endParaRPr lang="en-US" dirty="0"/>
          </a:p>
          <a:p>
            <a:endParaRPr lang="en-US" dirty="0"/>
          </a:p>
        </p:txBody>
      </p:sp>
      <p:pic>
        <p:nvPicPr>
          <p:cNvPr id="6" name="Picture 5">
            <a:extLst>
              <a:ext uri="{FF2B5EF4-FFF2-40B4-BE49-F238E27FC236}">
                <a16:creationId xmlns:a16="http://schemas.microsoft.com/office/drawing/2014/main" id="{AD8D5DF3-5BD7-45E0-BD80-0CD8427ACA66}"/>
              </a:ext>
            </a:extLst>
          </p:cNvPr>
          <p:cNvPicPr>
            <a:picLocks noChangeAspect="1"/>
          </p:cNvPicPr>
          <p:nvPr/>
        </p:nvPicPr>
        <p:blipFill>
          <a:blip r:embed="rId3"/>
          <a:stretch>
            <a:fillRect/>
          </a:stretch>
        </p:blipFill>
        <p:spPr>
          <a:xfrm>
            <a:off x="8338415" y="638577"/>
            <a:ext cx="3162768" cy="4413714"/>
          </a:xfrm>
          <a:prstGeom prst="rect">
            <a:avLst/>
          </a:prstGeom>
        </p:spPr>
      </p:pic>
    </p:spTree>
    <p:extLst>
      <p:ext uri="{BB962C8B-B14F-4D97-AF65-F5344CB8AC3E}">
        <p14:creationId xmlns:p14="http://schemas.microsoft.com/office/powerpoint/2010/main" val="195737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8234-F670-4C28-9F1D-9A1CAC9F8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0"/>
            <a:ext cx="10972800" cy="6858000"/>
          </a:xfrm>
          <a:prstGeom prst="rect">
            <a:avLst/>
          </a:prstGeom>
        </p:spPr>
      </p:pic>
      <p:sp>
        <p:nvSpPr>
          <p:cNvPr id="6" name="Speech Bubble: Rectangle 5">
            <a:extLst>
              <a:ext uri="{FF2B5EF4-FFF2-40B4-BE49-F238E27FC236}">
                <a16:creationId xmlns:a16="http://schemas.microsoft.com/office/drawing/2014/main" id="{DC8F1347-9B95-433E-B50F-6E00F1CFD269}"/>
              </a:ext>
            </a:extLst>
          </p:cNvPr>
          <p:cNvSpPr/>
          <p:nvPr/>
        </p:nvSpPr>
        <p:spPr>
          <a:xfrm>
            <a:off x="767861"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peech Bubble: Rectangle 12">
            <a:extLst>
              <a:ext uri="{FF2B5EF4-FFF2-40B4-BE49-F238E27FC236}">
                <a16:creationId xmlns:a16="http://schemas.microsoft.com/office/drawing/2014/main" id="{1436E4B4-CBBA-4F1B-81B9-C8E7A48F76A1}"/>
              </a:ext>
            </a:extLst>
          </p:cNvPr>
          <p:cNvSpPr/>
          <p:nvPr/>
        </p:nvSpPr>
        <p:spPr>
          <a:xfrm>
            <a:off x="1469780"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668805-4827-488D-91CB-18461D439348}"/>
              </a:ext>
            </a:extLst>
          </p:cNvPr>
          <p:cNvSpPr txBox="1"/>
          <p:nvPr/>
        </p:nvSpPr>
        <p:spPr>
          <a:xfrm>
            <a:off x="734156" y="5928184"/>
            <a:ext cx="706316" cy="400110"/>
          </a:xfrm>
          <a:prstGeom prst="rect">
            <a:avLst/>
          </a:prstGeom>
          <a:noFill/>
        </p:spPr>
        <p:txBody>
          <a:bodyPr wrap="square" rtlCol="0">
            <a:spAutoFit/>
          </a:bodyPr>
          <a:lstStyle/>
          <a:p>
            <a:pPr algn="ctr"/>
            <a:r>
              <a:rPr lang="en-US" sz="1000" dirty="0">
                <a:solidFill>
                  <a:schemeClr val="bg1"/>
                </a:solidFill>
              </a:rPr>
              <a:t>Mute/</a:t>
            </a:r>
          </a:p>
          <a:p>
            <a:pPr algn="ctr"/>
            <a:r>
              <a:rPr lang="en-US" sz="1000" dirty="0">
                <a:solidFill>
                  <a:schemeClr val="bg1"/>
                </a:solidFill>
              </a:rPr>
              <a:t>Unmute</a:t>
            </a:r>
          </a:p>
        </p:txBody>
      </p:sp>
      <p:sp>
        <p:nvSpPr>
          <p:cNvPr id="16" name="TextBox 15">
            <a:extLst>
              <a:ext uri="{FF2B5EF4-FFF2-40B4-BE49-F238E27FC236}">
                <a16:creationId xmlns:a16="http://schemas.microsoft.com/office/drawing/2014/main" id="{0C67DE00-8ED4-49A6-BA6D-616FE93A2D66}"/>
              </a:ext>
            </a:extLst>
          </p:cNvPr>
          <p:cNvSpPr txBox="1"/>
          <p:nvPr/>
        </p:nvSpPr>
        <p:spPr>
          <a:xfrm>
            <a:off x="1436075" y="5928184"/>
            <a:ext cx="706316" cy="400110"/>
          </a:xfrm>
          <a:prstGeom prst="rect">
            <a:avLst/>
          </a:prstGeom>
          <a:noFill/>
        </p:spPr>
        <p:txBody>
          <a:bodyPr wrap="square" rtlCol="0">
            <a:spAutoFit/>
          </a:bodyPr>
          <a:lstStyle/>
          <a:p>
            <a:pPr algn="ctr"/>
            <a:r>
              <a:rPr lang="en-US" sz="1000" dirty="0">
                <a:solidFill>
                  <a:schemeClr val="bg1"/>
                </a:solidFill>
              </a:rPr>
              <a:t>Video</a:t>
            </a:r>
          </a:p>
          <a:p>
            <a:pPr algn="ctr"/>
            <a:r>
              <a:rPr lang="en-US" sz="1000" dirty="0">
                <a:solidFill>
                  <a:schemeClr val="bg1"/>
                </a:solidFill>
              </a:rPr>
              <a:t>On/Off</a:t>
            </a:r>
          </a:p>
        </p:txBody>
      </p:sp>
      <p:sp>
        <p:nvSpPr>
          <p:cNvPr id="17" name="Speech Bubble: Rectangle 16">
            <a:extLst>
              <a:ext uri="{FF2B5EF4-FFF2-40B4-BE49-F238E27FC236}">
                <a16:creationId xmlns:a16="http://schemas.microsoft.com/office/drawing/2014/main" id="{106A0418-1C49-455A-A2F5-D2AA469D68E1}"/>
              </a:ext>
            </a:extLst>
          </p:cNvPr>
          <p:cNvSpPr/>
          <p:nvPr/>
        </p:nvSpPr>
        <p:spPr>
          <a:xfrm>
            <a:off x="530029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C8BA625-A3C4-4FF8-B2C6-359844A95BEB}"/>
              </a:ext>
            </a:extLst>
          </p:cNvPr>
          <p:cNvSpPr txBox="1"/>
          <p:nvPr/>
        </p:nvSpPr>
        <p:spPr>
          <a:xfrm>
            <a:off x="5266592" y="6024881"/>
            <a:ext cx="706316" cy="246221"/>
          </a:xfrm>
          <a:prstGeom prst="rect">
            <a:avLst/>
          </a:prstGeom>
          <a:noFill/>
        </p:spPr>
        <p:txBody>
          <a:bodyPr wrap="square" rtlCol="0">
            <a:spAutoFit/>
          </a:bodyPr>
          <a:lstStyle/>
          <a:p>
            <a:pPr algn="ctr"/>
            <a:r>
              <a:rPr lang="en-US" sz="1000" dirty="0">
                <a:solidFill>
                  <a:schemeClr val="bg1"/>
                </a:solidFill>
              </a:rPr>
              <a:t>Chat</a:t>
            </a:r>
          </a:p>
        </p:txBody>
      </p:sp>
      <p:sp>
        <p:nvSpPr>
          <p:cNvPr id="19" name="Speech Bubble: Rectangle 18">
            <a:extLst>
              <a:ext uri="{FF2B5EF4-FFF2-40B4-BE49-F238E27FC236}">
                <a16:creationId xmlns:a16="http://schemas.microsoft.com/office/drawing/2014/main" id="{30CB0727-5549-4F94-B717-65E256109D09}"/>
              </a:ext>
            </a:extLst>
          </p:cNvPr>
          <p:cNvSpPr/>
          <p:nvPr/>
        </p:nvSpPr>
        <p:spPr>
          <a:xfrm>
            <a:off x="736355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325C049-600A-4293-A9CF-3BD7C641B16D}"/>
              </a:ext>
            </a:extLst>
          </p:cNvPr>
          <p:cNvSpPr txBox="1"/>
          <p:nvPr/>
        </p:nvSpPr>
        <p:spPr>
          <a:xfrm>
            <a:off x="7329852" y="5947937"/>
            <a:ext cx="706316" cy="400110"/>
          </a:xfrm>
          <a:prstGeom prst="rect">
            <a:avLst/>
          </a:prstGeom>
          <a:noFill/>
        </p:spPr>
        <p:txBody>
          <a:bodyPr wrap="square" rtlCol="0">
            <a:spAutoFit/>
          </a:bodyPr>
          <a:lstStyle/>
          <a:p>
            <a:pPr algn="ctr"/>
            <a:r>
              <a:rPr lang="en-US" sz="1000" dirty="0">
                <a:solidFill>
                  <a:schemeClr val="bg1"/>
                </a:solidFill>
              </a:rPr>
              <a:t>Closed Caption</a:t>
            </a:r>
          </a:p>
        </p:txBody>
      </p:sp>
      <p:pic>
        <p:nvPicPr>
          <p:cNvPr id="3" name="Picture 2">
            <a:extLst>
              <a:ext uri="{FF2B5EF4-FFF2-40B4-BE49-F238E27FC236}">
                <a16:creationId xmlns:a16="http://schemas.microsoft.com/office/drawing/2014/main" id="{7F8F2DDC-BE9D-48A3-842B-D7CCC22C7B2D}"/>
              </a:ext>
            </a:extLst>
          </p:cNvPr>
          <p:cNvPicPr>
            <a:picLocks noChangeAspect="1"/>
          </p:cNvPicPr>
          <p:nvPr/>
        </p:nvPicPr>
        <p:blipFill>
          <a:blip r:embed="rId4"/>
          <a:stretch>
            <a:fillRect/>
          </a:stretch>
        </p:blipFill>
        <p:spPr>
          <a:xfrm>
            <a:off x="8069873" y="4950655"/>
            <a:ext cx="2239037" cy="1421301"/>
          </a:xfrm>
          <a:prstGeom prst="rect">
            <a:avLst/>
          </a:prstGeom>
        </p:spPr>
      </p:pic>
    </p:spTree>
    <p:extLst>
      <p:ext uri="{BB962C8B-B14F-4D97-AF65-F5344CB8AC3E}">
        <p14:creationId xmlns:p14="http://schemas.microsoft.com/office/powerpoint/2010/main" val="414481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646B8-F2C5-4B96-B086-4E3D79CE310B}"/>
              </a:ext>
            </a:extLst>
          </p:cNvPr>
          <p:cNvSpPr>
            <a:spLocks noGrp="1"/>
          </p:cNvSpPr>
          <p:nvPr>
            <p:ph type="title"/>
          </p:nvPr>
        </p:nvSpPr>
        <p:spPr/>
        <p:txBody>
          <a:bodyPr/>
          <a:lstStyle/>
          <a:p>
            <a:r>
              <a:rPr lang="en-US" dirty="0"/>
              <a:t>Evaluation and Reporting </a:t>
            </a:r>
          </a:p>
        </p:txBody>
      </p:sp>
      <p:sp>
        <p:nvSpPr>
          <p:cNvPr id="5" name="Content Placeholder 4">
            <a:extLst>
              <a:ext uri="{FF2B5EF4-FFF2-40B4-BE49-F238E27FC236}">
                <a16:creationId xmlns:a16="http://schemas.microsoft.com/office/drawing/2014/main" id="{8B9629F3-5B50-4A26-9191-4F5D1DE55D8E}"/>
              </a:ext>
            </a:extLst>
          </p:cNvPr>
          <p:cNvSpPr>
            <a:spLocks noGrp="1"/>
          </p:cNvSpPr>
          <p:nvPr>
            <p:ph sz="half" idx="1"/>
          </p:nvPr>
        </p:nvSpPr>
        <p:spPr>
          <a:xfrm>
            <a:off x="347472" y="1229032"/>
            <a:ext cx="10241870" cy="4842581"/>
          </a:xfrm>
        </p:spPr>
        <p:txBody>
          <a:bodyPr>
            <a:noAutofit/>
          </a:bodyPr>
          <a:lstStyle/>
          <a:p>
            <a:pPr marL="0" indent="0">
              <a:buNone/>
            </a:pPr>
            <a:endParaRPr lang="en-US" sz="2400" dirty="0"/>
          </a:p>
          <a:p>
            <a:pPr marL="0" indent="0">
              <a:buNone/>
            </a:pPr>
            <a:r>
              <a:rPr lang="en-US" sz="2400" dirty="0"/>
              <a:t>Starting SY 22-23, the sponsor must report and track separately the total dollar amount purchased on:</a:t>
            </a:r>
          </a:p>
          <a:p>
            <a:pPr lvl="2"/>
            <a:r>
              <a:rPr lang="en-US" sz="2400" dirty="0"/>
              <a:t>Colorado Grown/Raised Products</a:t>
            </a:r>
          </a:p>
          <a:p>
            <a:pPr lvl="2"/>
            <a:r>
              <a:rPr lang="en-US" sz="2400" dirty="0"/>
              <a:t>Colorado Processed Products</a:t>
            </a:r>
          </a:p>
          <a:p>
            <a:pPr lvl="2"/>
            <a:r>
              <a:rPr lang="en-US" sz="2400" dirty="0"/>
              <a:t>Colorado Value-Added Products</a:t>
            </a:r>
          </a:p>
          <a:p>
            <a:pPr marL="0" indent="0">
              <a:buNone/>
            </a:pPr>
            <a:endParaRPr lang="en-US" sz="2400" dirty="0"/>
          </a:p>
          <a:p>
            <a:pPr marL="0" indent="0">
              <a:buNone/>
            </a:pPr>
            <a:r>
              <a:rPr lang="en-US" sz="2400" dirty="0"/>
              <a:t>Use the code 0639 to track local food purchases in chart of accounts </a:t>
            </a:r>
          </a:p>
          <a:p>
            <a:pPr marL="0" indent="0">
              <a:buNone/>
            </a:pPr>
            <a:endParaRPr lang="en-US" sz="2400" dirty="0"/>
          </a:p>
          <a:p>
            <a:pPr marL="0" indent="0">
              <a:buNone/>
            </a:pPr>
            <a:r>
              <a:rPr lang="en-US" sz="2400" dirty="0"/>
              <a:t>CDE is authorized to monitor sponsors ensure program integrity and to reallocate funds if program integrity issues are identified. </a:t>
            </a:r>
          </a:p>
        </p:txBody>
      </p:sp>
    </p:spTree>
    <p:extLst>
      <p:ext uri="{BB962C8B-B14F-4D97-AF65-F5344CB8AC3E}">
        <p14:creationId xmlns:p14="http://schemas.microsoft.com/office/powerpoint/2010/main" val="3567185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holding a broccoli&#10;&#10;Description automatically generated with medium confidence">
            <a:extLst>
              <a:ext uri="{FF2B5EF4-FFF2-40B4-BE49-F238E27FC236}">
                <a16:creationId xmlns:a16="http://schemas.microsoft.com/office/drawing/2014/main" id="{DE283676-5973-4809-894C-016F1689B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366" y="0"/>
            <a:ext cx="6858000" cy="6858000"/>
          </a:xfrm>
          <a:prstGeom prst="rect">
            <a:avLst/>
          </a:prstGeom>
        </p:spPr>
      </p:pic>
      <p:sp>
        <p:nvSpPr>
          <p:cNvPr id="3" name="Title 2">
            <a:extLst>
              <a:ext uri="{FF2B5EF4-FFF2-40B4-BE49-F238E27FC236}">
                <a16:creationId xmlns:a16="http://schemas.microsoft.com/office/drawing/2014/main" id="{5DEC37B5-4207-4E3B-A59B-4570AC4F9B0F}"/>
              </a:ext>
            </a:extLst>
          </p:cNvPr>
          <p:cNvSpPr>
            <a:spLocks noGrp="1"/>
          </p:cNvSpPr>
          <p:nvPr>
            <p:ph type="title"/>
          </p:nvPr>
        </p:nvSpPr>
        <p:spPr/>
        <p:txBody>
          <a:bodyPr/>
          <a:lstStyle/>
          <a:p>
            <a:r>
              <a:rPr lang="en-US" dirty="0"/>
              <a:t>Application Process and Timeline </a:t>
            </a:r>
          </a:p>
        </p:txBody>
      </p:sp>
    </p:spTree>
    <p:extLst>
      <p:ext uri="{BB962C8B-B14F-4D97-AF65-F5344CB8AC3E}">
        <p14:creationId xmlns:p14="http://schemas.microsoft.com/office/powerpoint/2010/main" val="227841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DB279F5-7A6F-4716-87D4-C947FE417C5D}"/>
              </a:ext>
            </a:extLst>
          </p:cNvPr>
          <p:cNvSpPr>
            <a:spLocks noGrp="1"/>
          </p:cNvSpPr>
          <p:nvPr>
            <p:ph type="title"/>
          </p:nvPr>
        </p:nvSpPr>
        <p:spPr>
          <a:xfrm>
            <a:off x="-242982" y="-64655"/>
            <a:ext cx="3069309" cy="2323539"/>
          </a:xfrm>
        </p:spPr>
        <p:txBody>
          <a:bodyPr/>
          <a:lstStyle/>
          <a:p>
            <a:r>
              <a:rPr lang="en-US" sz="4800" dirty="0">
                <a:solidFill>
                  <a:schemeClr val="tx1"/>
                </a:solidFill>
              </a:rPr>
              <a:t>Timeline</a:t>
            </a:r>
            <a:r>
              <a:rPr lang="en-US" dirty="0">
                <a:solidFill>
                  <a:schemeClr val="tx1"/>
                </a:solidFill>
              </a:rPr>
              <a:t> </a:t>
            </a:r>
          </a:p>
        </p:txBody>
      </p:sp>
      <p:sp>
        <p:nvSpPr>
          <p:cNvPr id="4" name="Content Placeholder 3">
            <a:extLst>
              <a:ext uri="{FF2B5EF4-FFF2-40B4-BE49-F238E27FC236}">
                <a16:creationId xmlns:a16="http://schemas.microsoft.com/office/drawing/2014/main" id="{F45F3BEC-40B7-4464-9336-2730EE1A1250}"/>
              </a:ext>
            </a:extLst>
          </p:cNvPr>
          <p:cNvSpPr>
            <a:spLocks noGrp="1"/>
          </p:cNvSpPr>
          <p:nvPr>
            <p:ph type="body" idx="4294967295"/>
          </p:nvPr>
        </p:nvSpPr>
        <p:spPr>
          <a:xfrm>
            <a:off x="3720740" y="73891"/>
            <a:ext cx="4555042" cy="6594764"/>
          </a:xfrm>
        </p:spPr>
        <p:txBody>
          <a:bodyPr>
            <a:noAutofit/>
          </a:bodyPr>
          <a:lstStyle/>
          <a:p>
            <a:pPr marL="0" indent="0" algn="ctr">
              <a:lnSpc>
                <a:spcPct val="107000"/>
              </a:lnSpc>
              <a:spcBef>
                <a:spcPts val="0"/>
              </a:spcBef>
              <a:buNone/>
            </a:pPr>
            <a:r>
              <a:rPr lang="en-US" sz="2400" b="1" dirty="0">
                <a:solidFill>
                  <a:schemeClr val="bg1"/>
                </a:solidFill>
                <a:effectLst/>
                <a:ea typeface="Calibri" panose="020F0502020204030204" pitchFamily="34" charset="0"/>
                <a:cs typeface="Times New Roman" panose="02020603050405020304" pitchFamily="18" charset="0"/>
              </a:rPr>
              <a:t>March 7, 2022</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Application Opens</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 </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March 31, 2022 </a:t>
            </a: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Informational Webinar</a:t>
            </a:r>
          </a:p>
          <a:p>
            <a:pPr marL="0" marR="0" indent="0" algn="ctr">
              <a:lnSpc>
                <a:spcPct val="107000"/>
              </a:lnSpc>
              <a:spcBef>
                <a:spcPts val="0"/>
              </a:spcBef>
              <a:spcAft>
                <a:spcPts val="0"/>
              </a:spcAft>
              <a:buNone/>
            </a:pPr>
            <a:endParaRPr lang="en-US" sz="2400" b="1" dirty="0">
              <a:solidFill>
                <a:schemeClr val="bg1"/>
              </a:solidFill>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April 1, 2022</a:t>
            </a:r>
          </a:p>
          <a:p>
            <a:pPr marL="0" marR="0" indent="0" algn="ctr">
              <a:lnSpc>
                <a:spcPct val="107000"/>
              </a:lnSpc>
              <a:spcBef>
                <a:spcPts val="0"/>
              </a:spcBef>
              <a:spcAft>
                <a:spcPts val="0"/>
              </a:spcAft>
              <a:buNone/>
            </a:pPr>
            <a:r>
              <a:rPr lang="en-US" sz="2400" b="1"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Intent to Apply Due</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 </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April 15, 2022</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Application Deadline </a:t>
            </a: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 </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May 2, 2022</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1200"/>
              </a:spcAft>
              <a:buNone/>
            </a:pPr>
            <a:r>
              <a:rPr lang="en-US" sz="2400" b="1" dirty="0">
                <a:solidFill>
                  <a:schemeClr val="bg1"/>
                </a:solidFill>
                <a:effectLst/>
                <a:ea typeface="Calibri" panose="020F0502020204030204" pitchFamily="34" charset="0"/>
                <a:cs typeface="Times New Roman" panose="02020603050405020304" pitchFamily="18" charset="0"/>
              </a:rPr>
              <a:t>Sponsors Awarded</a:t>
            </a:r>
          </a:p>
          <a:p>
            <a:pPr marL="0" marR="0" indent="0" algn="ctr">
              <a:lnSpc>
                <a:spcPct val="107000"/>
              </a:lnSpc>
              <a:spcBef>
                <a:spcPts val="0"/>
              </a:spcBef>
              <a:spcAft>
                <a:spcPts val="0"/>
              </a:spcAft>
              <a:buNone/>
            </a:pPr>
            <a:r>
              <a:rPr lang="en-US" sz="2400" b="1" dirty="0">
                <a:solidFill>
                  <a:schemeClr val="bg1"/>
                </a:solidFill>
                <a:effectLst/>
                <a:ea typeface="Calibri" panose="020F0502020204030204" pitchFamily="34" charset="0"/>
                <a:cs typeface="Times New Roman" panose="02020603050405020304" pitchFamily="18" charset="0"/>
              </a:rPr>
              <a:t>October 2022</a:t>
            </a:r>
          </a:p>
          <a:p>
            <a:pPr marL="0" marR="0" indent="0" algn="ctr">
              <a:lnSpc>
                <a:spcPct val="107000"/>
              </a:lnSpc>
              <a:spcBef>
                <a:spcPts val="0"/>
              </a:spcBef>
              <a:spcAft>
                <a:spcPts val="0"/>
              </a:spcAft>
              <a:buNone/>
            </a:pPr>
            <a:r>
              <a:rPr lang="en-US" sz="2400" b="1" dirty="0">
                <a:solidFill>
                  <a:schemeClr val="bg1"/>
                </a:solidFill>
                <a:ea typeface="Calibri" panose="020F0502020204030204" pitchFamily="34" charset="0"/>
                <a:cs typeface="Times New Roman" panose="02020603050405020304" pitchFamily="18" charset="0"/>
              </a:rPr>
              <a:t>Reimbursements Paid </a:t>
            </a:r>
            <a:endParaRPr lang="en-US" sz="2400" dirty="0">
              <a:solidFill>
                <a:schemeClr val="bg1"/>
              </a:solidFill>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1200"/>
              </a:spcAft>
              <a:buNone/>
            </a:pPr>
            <a:endParaRPr lang="en-US" sz="24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9153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F28F-B073-4739-90F1-7F63F6C469F8}"/>
              </a:ext>
            </a:extLst>
          </p:cNvPr>
          <p:cNvSpPr>
            <a:spLocks noGrp="1"/>
          </p:cNvSpPr>
          <p:nvPr>
            <p:ph type="title"/>
          </p:nvPr>
        </p:nvSpPr>
        <p:spPr/>
        <p:txBody>
          <a:bodyPr/>
          <a:lstStyle/>
          <a:p>
            <a:r>
              <a:rPr lang="en-US" dirty="0"/>
              <a:t>Review Process and Timeline</a:t>
            </a:r>
          </a:p>
        </p:txBody>
      </p:sp>
      <p:sp>
        <p:nvSpPr>
          <p:cNvPr id="3" name="Content Placeholder 2">
            <a:extLst>
              <a:ext uri="{FF2B5EF4-FFF2-40B4-BE49-F238E27FC236}">
                <a16:creationId xmlns:a16="http://schemas.microsoft.com/office/drawing/2014/main" id="{8DFEFF3A-884B-454E-A7B2-C255C591BA8A}"/>
              </a:ext>
            </a:extLst>
          </p:cNvPr>
          <p:cNvSpPr>
            <a:spLocks noGrp="1"/>
          </p:cNvSpPr>
          <p:nvPr>
            <p:ph sz="half" idx="1"/>
          </p:nvPr>
        </p:nvSpPr>
        <p:spPr>
          <a:xfrm>
            <a:off x="914400" y="1600200"/>
            <a:ext cx="9993745" cy="4471413"/>
          </a:xfrm>
        </p:spPr>
        <p:txBody>
          <a:bodyPr>
            <a:normAutofit/>
          </a:bodyPr>
          <a:lstStyle/>
          <a:p>
            <a:pPr marL="0" indent="0">
              <a:buNone/>
            </a:pPr>
            <a:r>
              <a:rPr lang="en-US" dirty="0"/>
              <a:t>Applications will be reviewed by CDE staff and peer reviewers to ensure applications contain all required components. </a:t>
            </a:r>
          </a:p>
          <a:p>
            <a:pPr marL="0" indent="0">
              <a:buNone/>
            </a:pPr>
            <a:endParaRPr lang="en-US" dirty="0"/>
          </a:p>
          <a:p>
            <a:pPr marL="0" indent="0">
              <a:buNone/>
            </a:pPr>
            <a:endParaRPr lang="en-US" dirty="0"/>
          </a:p>
          <a:p>
            <a:pPr marL="0" indent="0">
              <a:buNone/>
            </a:pPr>
            <a:r>
              <a:rPr lang="en-US" dirty="0"/>
              <a:t>This is a competitive process - applicants must score at least 40 points out of the 100 possible points to be considered for funding.</a:t>
            </a:r>
          </a:p>
          <a:p>
            <a:pPr marL="0" indent="0">
              <a:buNone/>
            </a:pPr>
            <a:endParaRPr lang="en-US" dirty="0"/>
          </a:p>
        </p:txBody>
      </p:sp>
    </p:spTree>
    <p:extLst>
      <p:ext uri="{BB962C8B-B14F-4D97-AF65-F5344CB8AC3E}">
        <p14:creationId xmlns:p14="http://schemas.microsoft.com/office/powerpoint/2010/main" val="3485744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79C1A1-D6A5-4EBA-A79B-D21E2BA04969}"/>
              </a:ext>
            </a:extLst>
          </p:cNvPr>
          <p:cNvSpPr>
            <a:spLocks noGrp="1"/>
          </p:cNvSpPr>
          <p:nvPr>
            <p:ph type="title"/>
          </p:nvPr>
        </p:nvSpPr>
        <p:spPr/>
        <p:txBody>
          <a:bodyPr/>
          <a:lstStyle/>
          <a:p>
            <a:r>
              <a:rPr lang="en-US" dirty="0"/>
              <a:t>Application Details</a:t>
            </a:r>
          </a:p>
        </p:txBody>
      </p:sp>
      <p:sp>
        <p:nvSpPr>
          <p:cNvPr id="4" name="Content Placeholder 3">
            <a:extLst>
              <a:ext uri="{FF2B5EF4-FFF2-40B4-BE49-F238E27FC236}">
                <a16:creationId xmlns:a16="http://schemas.microsoft.com/office/drawing/2014/main" id="{33E21F13-60F7-4A21-82EC-24BEF19967A5}"/>
              </a:ext>
            </a:extLst>
          </p:cNvPr>
          <p:cNvSpPr>
            <a:spLocks noGrp="1"/>
          </p:cNvSpPr>
          <p:nvPr>
            <p:ph sz="half" idx="1"/>
          </p:nvPr>
        </p:nvSpPr>
        <p:spPr>
          <a:xfrm>
            <a:off x="432619" y="1573162"/>
            <a:ext cx="8013291" cy="4498452"/>
          </a:xfrm>
        </p:spPr>
        <p:txBody>
          <a:bodyPr>
            <a:normAutofit/>
          </a:bodyPr>
          <a:lstStyle/>
          <a:p>
            <a:pPr marL="0" indent="0">
              <a:buNone/>
            </a:pPr>
            <a:r>
              <a:rPr lang="en-US" dirty="0"/>
              <a:t>Applications must be completed (and submitted through the </a:t>
            </a:r>
            <a:r>
              <a:rPr lang="en-US" dirty="0">
                <a:hlinkClick r:id="rId3"/>
              </a:rPr>
              <a:t>online application form</a:t>
            </a:r>
            <a:r>
              <a:rPr lang="en-US" dirty="0"/>
              <a:t>) by</a:t>
            </a:r>
          </a:p>
          <a:p>
            <a:pPr marL="0" indent="0" algn="ctr">
              <a:buNone/>
            </a:pPr>
            <a:r>
              <a:rPr lang="en-US" dirty="0"/>
              <a:t> </a:t>
            </a:r>
            <a:r>
              <a:rPr lang="en-US" b="1" dirty="0"/>
              <a:t>Friday, April 15, 2022, by 11:59pm</a:t>
            </a:r>
          </a:p>
          <a:p>
            <a:pPr marL="0" indent="0" algn="ctr">
              <a:buNone/>
            </a:pPr>
            <a:endParaRPr lang="en-US" dirty="0"/>
          </a:p>
          <a:p>
            <a:pPr lvl="1"/>
            <a:r>
              <a:rPr lang="en-US" dirty="0"/>
              <a:t>Incomplete or late applications will not be considered</a:t>
            </a:r>
          </a:p>
          <a:p>
            <a:pPr lvl="1"/>
            <a:r>
              <a:rPr lang="en-US" dirty="0"/>
              <a:t>If you do not receive an email confirmation of your application, email: </a:t>
            </a:r>
            <a:r>
              <a:rPr lang="en-US" dirty="0">
                <a:hlinkClick r:id="rId4"/>
              </a:rPr>
              <a:t>CompetitiveGrants@cde.state.co.us</a:t>
            </a:r>
            <a:r>
              <a:rPr lang="en-US" dirty="0"/>
              <a:t>.</a:t>
            </a:r>
          </a:p>
          <a:p>
            <a:pPr marL="0" indent="0">
              <a:buNone/>
            </a:pPr>
            <a:endParaRPr lang="en-US" dirty="0"/>
          </a:p>
          <a:p>
            <a:pPr marL="0" indent="0">
              <a:buNone/>
            </a:pPr>
            <a:r>
              <a:rPr lang="en-US" dirty="0"/>
              <a:t>Application materials are available for download on </a:t>
            </a:r>
            <a:r>
              <a:rPr lang="en-US" dirty="0">
                <a:hlinkClick r:id="rId5"/>
              </a:rPr>
              <a:t>CDE’s School Nutrition Farm to School webpage</a:t>
            </a:r>
            <a:r>
              <a:rPr lang="en-US" dirty="0"/>
              <a:t>.</a:t>
            </a:r>
          </a:p>
          <a:p>
            <a:endParaRPr lang="en-US" dirty="0"/>
          </a:p>
        </p:txBody>
      </p:sp>
      <p:pic>
        <p:nvPicPr>
          <p:cNvPr id="5" name="Picture 4">
            <a:extLst>
              <a:ext uri="{FF2B5EF4-FFF2-40B4-BE49-F238E27FC236}">
                <a16:creationId xmlns:a16="http://schemas.microsoft.com/office/drawing/2014/main" id="{9902F299-2D4A-4035-BA0B-23DF16CC38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30184" y="1040761"/>
            <a:ext cx="3461816" cy="2308356"/>
          </a:xfrm>
          <a:prstGeom prst="rect">
            <a:avLst/>
          </a:prstGeom>
        </p:spPr>
      </p:pic>
      <p:pic>
        <p:nvPicPr>
          <p:cNvPr id="6" name="Picture 5">
            <a:extLst>
              <a:ext uri="{FF2B5EF4-FFF2-40B4-BE49-F238E27FC236}">
                <a16:creationId xmlns:a16="http://schemas.microsoft.com/office/drawing/2014/main" id="{CCE0C491-29E0-477C-9EEF-5670748EF01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31304" y="3507380"/>
            <a:ext cx="3467044" cy="2311363"/>
          </a:xfrm>
          <a:prstGeom prst="rect">
            <a:avLst/>
          </a:prstGeom>
        </p:spPr>
      </p:pic>
    </p:spTree>
    <p:extLst>
      <p:ext uri="{BB962C8B-B14F-4D97-AF65-F5344CB8AC3E}">
        <p14:creationId xmlns:p14="http://schemas.microsoft.com/office/powerpoint/2010/main" val="2864739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D45E-75B6-4CB0-938D-01A0BFF4AA88}"/>
              </a:ext>
            </a:extLst>
          </p:cNvPr>
          <p:cNvSpPr>
            <a:spLocks noGrp="1"/>
          </p:cNvSpPr>
          <p:nvPr>
            <p:ph type="title"/>
          </p:nvPr>
        </p:nvSpPr>
        <p:spPr/>
        <p:txBody>
          <a:bodyPr>
            <a:normAutofit fontScale="90000"/>
          </a:bodyPr>
          <a:lstStyle/>
          <a:p>
            <a:r>
              <a:rPr lang="en-US" dirty="0"/>
              <a:t>Application Format and Required Elements</a:t>
            </a:r>
          </a:p>
        </p:txBody>
      </p:sp>
      <p:sp>
        <p:nvSpPr>
          <p:cNvPr id="3" name="Content Placeholder 2">
            <a:extLst>
              <a:ext uri="{FF2B5EF4-FFF2-40B4-BE49-F238E27FC236}">
                <a16:creationId xmlns:a16="http://schemas.microsoft.com/office/drawing/2014/main" id="{91ED998D-1088-4983-A357-8524FCF7F8B2}"/>
              </a:ext>
            </a:extLst>
          </p:cNvPr>
          <p:cNvSpPr>
            <a:spLocks noGrp="1"/>
          </p:cNvSpPr>
          <p:nvPr>
            <p:ph sz="half" idx="1"/>
          </p:nvPr>
        </p:nvSpPr>
        <p:spPr>
          <a:xfrm>
            <a:off x="914400" y="1600200"/>
            <a:ext cx="9707418" cy="4471413"/>
          </a:xfrm>
        </p:spPr>
        <p:txBody>
          <a:bodyPr>
            <a:normAutofit/>
          </a:bodyPr>
          <a:lstStyle/>
          <a:p>
            <a:r>
              <a:rPr lang="en-US" sz="2400" dirty="0"/>
              <a:t>The Program Assurances Form must include original signatures of the District Food Service Director, Procurement/ Purchasing Specialist, and Business Official </a:t>
            </a:r>
          </a:p>
          <a:p>
            <a:r>
              <a:rPr lang="en-US" sz="2400" dirty="0"/>
              <a:t>The total of the entire narrative should not exceed four pages </a:t>
            </a:r>
          </a:p>
          <a:p>
            <a:endParaRPr lang="en-US" b="1" dirty="0"/>
          </a:p>
          <a:p>
            <a:pPr marL="0" indent="0">
              <a:buNone/>
            </a:pPr>
            <a:r>
              <a:rPr lang="en-US" b="1" dirty="0"/>
              <a:t>Part I: Application Introduction:</a:t>
            </a:r>
          </a:p>
          <a:p>
            <a:pPr lvl="2"/>
            <a:r>
              <a:rPr lang="en-US" sz="1300" dirty="0"/>
              <a:t>Part IA: Applicant Information</a:t>
            </a:r>
          </a:p>
          <a:p>
            <a:pPr lvl="2"/>
            <a:r>
              <a:rPr lang="en-US" sz="1300" dirty="0"/>
              <a:t>Part IB: Program Assurances Form</a:t>
            </a:r>
          </a:p>
          <a:p>
            <a:pPr marL="0" indent="0">
              <a:buNone/>
            </a:pPr>
            <a:r>
              <a:rPr lang="en-US" b="1" dirty="0"/>
              <a:t>Part II: Narrative:</a:t>
            </a:r>
          </a:p>
          <a:p>
            <a:pPr lvl="2"/>
            <a:r>
              <a:rPr lang="en-US" sz="1300" dirty="0"/>
              <a:t>Section A: Demonstration of commitment to local purchasing or food and agricultural education</a:t>
            </a:r>
          </a:p>
          <a:p>
            <a:pPr lvl="2"/>
            <a:r>
              <a:rPr lang="en-US" sz="1300" dirty="0"/>
              <a:t>Section B: Demonstration of kitchen with the ability to store, prepare, and serve local food products</a:t>
            </a:r>
          </a:p>
          <a:p>
            <a:pPr lvl="2"/>
            <a:r>
              <a:rPr lang="en-US" sz="1300" dirty="0"/>
              <a:t>Section C: Demonstration of successful participation in LFP during School Year 2021-2022</a:t>
            </a:r>
          </a:p>
          <a:p>
            <a:endParaRPr lang="en-US" dirty="0"/>
          </a:p>
        </p:txBody>
      </p:sp>
    </p:spTree>
    <p:extLst>
      <p:ext uri="{BB962C8B-B14F-4D97-AF65-F5344CB8AC3E}">
        <p14:creationId xmlns:p14="http://schemas.microsoft.com/office/powerpoint/2010/main" val="2376358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1364-2422-497C-9473-251D754CAADF}"/>
              </a:ext>
            </a:extLst>
          </p:cNvPr>
          <p:cNvSpPr>
            <a:spLocks noGrp="1"/>
          </p:cNvSpPr>
          <p:nvPr>
            <p:ph type="title"/>
          </p:nvPr>
        </p:nvSpPr>
        <p:spPr/>
        <p:txBody>
          <a:bodyPr>
            <a:normAutofit fontScale="90000"/>
          </a:bodyPr>
          <a:lstStyle/>
          <a:p>
            <a:r>
              <a:rPr lang="en-US" dirty="0"/>
              <a:t>Narrative Criteria and Evaluation Rubric</a:t>
            </a:r>
          </a:p>
        </p:txBody>
      </p:sp>
      <p:graphicFrame>
        <p:nvGraphicFramePr>
          <p:cNvPr id="6" name="Content Placeholder 5">
            <a:extLst>
              <a:ext uri="{FF2B5EF4-FFF2-40B4-BE49-F238E27FC236}">
                <a16:creationId xmlns:a16="http://schemas.microsoft.com/office/drawing/2014/main" id="{DED751CE-3569-4676-83D3-1188E7290830}"/>
              </a:ext>
            </a:extLst>
          </p:cNvPr>
          <p:cNvGraphicFramePr>
            <a:graphicFrameLocks noGrp="1"/>
          </p:cNvGraphicFramePr>
          <p:nvPr>
            <p:ph sz="half" idx="1"/>
            <p:extLst>
              <p:ext uri="{D42A27DB-BD31-4B8C-83A1-F6EECF244321}">
                <p14:modId xmlns:p14="http://schemas.microsoft.com/office/powerpoint/2010/main" val="2953169682"/>
              </p:ext>
            </p:extLst>
          </p:nvPr>
        </p:nvGraphicFramePr>
        <p:xfrm>
          <a:off x="442452" y="1111050"/>
          <a:ext cx="8917859" cy="5681863"/>
        </p:xfrm>
        <a:graphic>
          <a:graphicData uri="http://schemas.openxmlformats.org/drawingml/2006/table">
            <a:tbl>
              <a:tblPr firstRow="1" firstCol="1" bandRow="1"/>
              <a:tblGrid>
                <a:gridCol w="6101243">
                  <a:extLst>
                    <a:ext uri="{9D8B030D-6E8A-4147-A177-3AD203B41FA5}">
                      <a16:colId xmlns:a16="http://schemas.microsoft.com/office/drawing/2014/main" val="304247098"/>
                    </a:ext>
                  </a:extLst>
                </a:gridCol>
                <a:gridCol w="687778">
                  <a:extLst>
                    <a:ext uri="{9D8B030D-6E8A-4147-A177-3AD203B41FA5}">
                      <a16:colId xmlns:a16="http://schemas.microsoft.com/office/drawing/2014/main" val="3852916210"/>
                    </a:ext>
                  </a:extLst>
                </a:gridCol>
                <a:gridCol w="698694">
                  <a:extLst>
                    <a:ext uri="{9D8B030D-6E8A-4147-A177-3AD203B41FA5}">
                      <a16:colId xmlns:a16="http://schemas.microsoft.com/office/drawing/2014/main" val="416874749"/>
                    </a:ext>
                  </a:extLst>
                </a:gridCol>
                <a:gridCol w="753283">
                  <a:extLst>
                    <a:ext uri="{9D8B030D-6E8A-4147-A177-3AD203B41FA5}">
                      <a16:colId xmlns:a16="http://schemas.microsoft.com/office/drawing/2014/main" val="485679736"/>
                    </a:ext>
                  </a:extLst>
                </a:gridCol>
                <a:gridCol w="676861">
                  <a:extLst>
                    <a:ext uri="{9D8B030D-6E8A-4147-A177-3AD203B41FA5}">
                      <a16:colId xmlns:a16="http://schemas.microsoft.com/office/drawing/2014/main" val="3297887809"/>
                    </a:ext>
                  </a:extLst>
                </a:gridCol>
              </a:tblGrid>
              <a:tr h="660634">
                <a:tc>
                  <a:txBody>
                    <a:bodyPr/>
                    <a:lstStyle/>
                    <a:p>
                      <a:pPr marL="0" marR="0">
                        <a:lnSpc>
                          <a:spcPct val="107000"/>
                        </a:lnSpc>
                        <a:spcBef>
                          <a:spcPts val="0"/>
                        </a:spcBef>
                        <a:spcAft>
                          <a:spcPts val="0"/>
                        </a:spcAft>
                      </a:pPr>
                      <a:r>
                        <a:rPr lang="en-US" sz="1000" b="1"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Section A: Demonstration of Commitment to Local Purchasing or Food and Agricultural Education</a:t>
                      </a:r>
                      <a:endPar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Minimally Addressed or Does Not Meet Criteria</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 Some but Not All Identified Criteria</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Addressed Criteria but Did Not Provide Thorough Detail</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Met All Criteria with High Quality</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90424474"/>
                  </a:ext>
                </a:extLst>
              </a:tr>
              <a:tr h="409606">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 Describe the frequency and volume of the sponsors local food purchases during the previous school year.</a:t>
                      </a: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683801"/>
                  </a:ext>
                </a:extLst>
              </a:tr>
              <a:tr h="521502">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2) Describe the process for working with vendors to bring local food into the food service department (e.g., when to contact them, writing solicitations, menu planning, etc.).</a:t>
                      </a: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438107"/>
                  </a:ext>
                </a:extLst>
              </a:tr>
              <a:tr h="521092">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 Explain how local foods are promoted on the sponsor’s menus. (e.g., menus indicate which items are local, messaging on school website, CO Proud School Meal Day, etc.).</a:t>
                      </a: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908707"/>
                  </a:ext>
                </a:extLst>
              </a:tr>
              <a:tr h="409606">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4) Describe how local foods are incorporated into menus. Include a description of how often local foods are on menus.</a:t>
                      </a: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755569"/>
                  </a:ext>
                </a:extLst>
              </a:tr>
              <a:tr h="475039">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 Explain any nutrition and/or agriculture educational activities that the sponsor participated in this school year. Include all relevant partners and their roles.</a:t>
                      </a: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870860"/>
                  </a:ext>
                </a:extLst>
              </a:tr>
              <a:tr h="479616">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6) Describe how the sponsor utilizes other initiatives to promote local foods (e.g., school gardens, working with student groups or teachers, etc.).</a:t>
                      </a:r>
                    </a:p>
                  </a:txBody>
                  <a:tcPr marL="22909" marR="229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909" marR="229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034309"/>
                  </a:ext>
                </a:extLst>
              </a:tr>
              <a:tr h="660634">
                <a:tc>
                  <a:txBody>
                    <a:bodyPr/>
                    <a:lstStyle/>
                    <a:p>
                      <a:pPr marL="0" marR="0">
                        <a:lnSpc>
                          <a:spcPct val="107000"/>
                        </a:lnSpc>
                        <a:spcBef>
                          <a:spcPts val="0"/>
                        </a:spcBef>
                        <a:spcAft>
                          <a:spcPts val="0"/>
                        </a:spcAft>
                      </a:pPr>
                      <a:r>
                        <a:rPr lang="en-US" sz="1000" b="1"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Section B: Demonstration of Kitchen with the Ability to Store, Prepare, and Serve Local Food Products</a:t>
                      </a:r>
                      <a:endPar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Minimally Addressed or Does Not Meet Criteria</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 Some but Not All Identified Criteria</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Addressed Criteria but Did Not Provide Thorough Detail</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6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Met All Criteria with High Quality</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050490265"/>
                  </a:ext>
                </a:extLst>
              </a:tr>
              <a:tr h="532093">
                <a:tc>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 Explain the ability of the kitchens in the food service department to adequately store, prepare, and serve local food products (e.g., freezer or storage space, kitchen equipment, staff knowledge, etc.).</a:t>
                      </a: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960476"/>
                  </a:ext>
                </a:extLst>
              </a:tr>
              <a:tr h="602435">
                <a:tc gridSpan="3">
                  <a:txBody>
                    <a:bodyPr/>
                    <a:lstStyle/>
                    <a:p>
                      <a:pPr marL="0" marR="0">
                        <a:lnSpc>
                          <a:spcPct val="107000"/>
                        </a:lnSpc>
                        <a:spcBef>
                          <a:spcPts val="0"/>
                        </a:spcBef>
                        <a:spcAft>
                          <a:spcPts val="0"/>
                        </a:spcAft>
                      </a:pPr>
                      <a:r>
                        <a:rPr lang="en-US" sz="1000" b="1"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Section C: Successful Participation in LFP during School Year 2021-2022</a:t>
                      </a:r>
                      <a:endPar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[if applicable]</a:t>
                      </a:r>
                      <a:endPar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700" b="1"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Not Applicable or Did Not Meet Criteria</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US" sz="7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 Criteria</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391408619"/>
                  </a:ext>
                </a:extLst>
              </a:tr>
              <a:tr h="409606">
                <a:tc gridSpan="3">
                  <a:txBody>
                    <a:bodyPr/>
                    <a:lstStyle/>
                    <a:p>
                      <a:pPr marL="0" marR="0" lvl="0" indent="0">
                        <a:lnSpc>
                          <a:spcPct val="107000"/>
                        </a:lnSpc>
                        <a:spcBef>
                          <a:spcPts val="0"/>
                        </a:spcBef>
                        <a:spcAft>
                          <a:spcPts val="0"/>
                        </a:spcAft>
                        <a:buFont typeface="+mj-lt"/>
                        <a:buNone/>
                      </a:pPr>
                      <a:r>
                        <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 If you participated in the Local Food Program for School Year 2021-2022, describe your challenges and successes with the program.</a:t>
                      </a:r>
                    </a:p>
                  </a:txBody>
                  <a:tcPr marL="19179" marR="19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900" kern="1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900" kern="80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900" kern="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79" marR="191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616252"/>
                  </a:ext>
                </a:extLst>
              </a:tr>
            </a:tbl>
          </a:graphicData>
        </a:graphic>
      </p:graphicFrame>
      <p:sp>
        <p:nvSpPr>
          <p:cNvPr id="4" name="Slide Number Placeholder 3">
            <a:extLst>
              <a:ext uri="{FF2B5EF4-FFF2-40B4-BE49-F238E27FC236}">
                <a16:creationId xmlns:a16="http://schemas.microsoft.com/office/drawing/2014/main" id="{12A69F43-8E62-42F9-95A4-B0C41DE66B49}"/>
              </a:ext>
            </a:extLst>
          </p:cNvPr>
          <p:cNvSpPr>
            <a:spLocks noGrp="1"/>
          </p:cNvSpPr>
          <p:nvPr>
            <p:ph type="sldNum" sz="quarter" idx="4294967295"/>
          </p:nvPr>
        </p:nvSpPr>
        <p:spPr>
          <a:xfrm>
            <a:off x="0" y="6427788"/>
            <a:ext cx="2743200" cy="365125"/>
          </a:xfrm>
        </p:spPr>
        <p:txBody>
          <a:bodyPr/>
          <a:lstStyle/>
          <a:p>
            <a:endParaRPr lang="en-US" dirty="0"/>
          </a:p>
        </p:txBody>
      </p:sp>
    </p:spTree>
    <p:extLst>
      <p:ext uri="{BB962C8B-B14F-4D97-AF65-F5344CB8AC3E}">
        <p14:creationId xmlns:p14="http://schemas.microsoft.com/office/powerpoint/2010/main" val="2713718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0E4C74-1CFF-43C1-B3FB-16639389DCE7}"/>
              </a:ext>
            </a:extLst>
          </p:cNvPr>
          <p:cNvPicPr>
            <a:picLocks noChangeAspect="1"/>
          </p:cNvPicPr>
          <p:nvPr/>
        </p:nvPicPr>
        <p:blipFill>
          <a:blip r:embed="rId3"/>
          <a:stretch>
            <a:fillRect/>
          </a:stretch>
        </p:blipFill>
        <p:spPr>
          <a:xfrm>
            <a:off x="0" y="505682"/>
            <a:ext cx="12192000" cy="5846636"/>
          </a:xfrm>
          <a:prstGeom prst="rect">
            <a:avLst/>
          </a:prstGeom>
        </p:spPr>
      </p:pic>
    </p:spTree>
    <p:extLst>
      <p:ext uri="{BB962C8B-B14F-4D97-AF65-F5344CB8AC3E}">
        <p14:creationId xmlns:p14="http://schemas.microsoft.com/office/powerpoint/2010/main" val="140374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C790E6-0F19-49BB-AE58-746141753E16}"/>
              </a:ext>
            </a:extLst>
          </p:cNvPr>
          <p:cNvSpPr>
            <a:spLocks noGrp="1"/>
          </p:cNvSpPr>
          <p:nvPr>
            <p:ph idx="1"/>
          </p:nvPr>
        </p:nvSpPr>
        <p:spPr/>
        <p:txBody>
          <a:bodyPr>
            <a:normAutofit fontScale="77500" lnSpcReduction="20000"/>
          </a:bodyPr>
          <a:lstStyle/>
          <a:p>
            <a:pPr marL="0" indent="0">
              <a:buNone/>
            </a:pPr>
            <a:r>
              <a:rPr lang="en-US" b="1" dirty="0"/>
              <a:t>Program Questions:</a:t>
            </a:r>
          </a:p>
          <a:p>
            <a:pPr marL="0" indent="0">
              <a:buNone/>
            </a:pPr>
            <a:r>
              <a:rPr lang="en-US" dirty="0"/>
              <a:t>Becca Boone, Nutrition Consultant </a:t>
            </a:r>
          </a:p>
          <a:p>
            <a:pPr marL="0" indent="0">
              <a:buNone/>
            </a:pPr>
            <a:r>
              <a:rPr lang="en-US" dirty="0"/>
              <a:t>(720) 450-4357 | </a:t>
            </a:r>
            <a:r>
              <a:rPr lang="en-US" dirty="0">
                <a:hlinkClick r:id="rId3"/>
              </a:rPr>
              <a:t>Boone_R@cde.state.co.us</a:t>
            </a:r>
            <a:endParaRPr lang="en-US" dirty="0"/>
          </a:p>
          <a:p>
            <a:pPr marL="0" indent="0">
              <a:buNone/>
            </a:pPr>
            <a:endParaRPr lang="en-US" dirty="0"/>
          </a:p>
          <a:p>
            <a:pPr marL="0" indent="0">
              <a:buNone/>
            </a:pPr>
            <a:r>
              <a:rPr lang="en-US" b="1" dirty="0"/>
              <a:t>Budget/Fiscal Questions:</a:t>
            </a:r>
          </a:p>
          <a:p>
            <a:pPr marL="0" indent="0">
              <a:buNone/>
            </a:pPr>
            <a:r>
              <a:rPr lang="en-US" dirty="0"/>
              <a:t>Lyza Shaw, Business Operations Supervisor </a:t>
            </a:r>
          </a:p>
          <a:p>
            <a:pPr marL="0" indent="0">
              <a:buNone/>
            </a:pPr>
            <a:r>
              <a:rPr lang="en-US" dirty="0"/>
              <a:t>(303) 854-4915 | </a:t>
            </a:r>
            <a:r>
              <a:rPr lang="en-US" dirty="0">
                <a:hlinkClick r:id="rId4"/>
              </a:rPr>
              <a:t>Shaw_L@cde.state.co.us</a:t>
            </a:r>
            <a:endParaRPr lang="en-US" dirty="0"/>
          </a:p>
          <a:p>
            <a:pPr marL="0" indent="0">
              <a:buNone/>
            </a:pPr>
            <a:endParaRPr lang="en-US" dirty="0"/>
          </a:p>
          <a:p>
            <a:pPr marL="0" indent="0">
              <a:buNone/>
            </a:pPr>
            <a:r>
              <a:rPr lang="en-US" b="1" dirty="0"/>
              <a:t>Application Process Questions:</a:t>
            </a:r>
          </a:p>
          <a:p>
            <a:pPr marL="0" indent="0">
              <a:buNone/>
            </a:pPr>
            <a:r>
              <a:rPr lang="en-US" dirty="0"/>
              <a:t>Mandy Christensen, Office of Grants Program Administration</a:t>
            </a:r>
          </a:p>
          <a:p>
            <a:pPr marL="0" indent="0">
              <a:buNone/>
            </a:pPr>
            <a:r>
              <a:rPr lang="en-US" dirty="0"/>
              <a:t>(303) 957-6217 | </a:t>
            </a:r>
            <a:r>
              <a:rPr lang="en-US" dirty="0">
                <a:hlinkClick r:id="rId5"/>
              </a:rPr>
              <a:t>Christensen_A@cde.state.co.us</a:t>
            </a:r>
            <a:endParaRPr lang="en-US" dirty="0"/>
          </a:p>
          <a:p>
            <a:endParaRPr lang="en-US" dirty="0"/>
          </a:p>
        </p:txBody>
      </p:sp>
      <p:sp>
        <p:nvSpPr>
          <p:cNvPr id="4" name="Title 3">
            <a:extLst>
              <a:ext uri="{FF2B5EF4-FFF2-40B4-BE49-F238E27FC236}">
                <a16:creationId xmlns:a16="http://schemas.microsoft.com/office/drawing/2014/main" id="{7D76BC6C-01F6-424B-B005-B174F62C071B}"/>
              </a:ext>
            </a:extLst>
          </p:cNvPr>
          <p:cNvSpPr>
            <a:spLocks noGrp="1"/>
          </p:cNvSpPr>
          <p:nvPr>
            <p:ph type="title"/>
          </p:nvPr>
        </p:nvSpPr>
        <p:spPr/>
        <p:txBody>
          <a:bodyPr/>
          <a:lstStyle/>
          <a:p>
            <a:r>
              <a:rPr lang="en-US" dirty="0"/>
              <a:t>Questions? Contact us! </a:t>
            </a:r>
          </a:p>
        </p:txBody>
      </p:sp>
    </p:spTree>
    <p:extLst>
      <p:ext uri="{BB962C8B-B14F-4D97-AF65-F5344CB8AC3E}">
        <p14:creationId xmlns:p14="http://schemas.microsoft.com/office/powerpoint/2010/main" val="374927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C3E0-6219-4DFA-89D7-98C1C010EDED}"/>
              </a:ext>
            </a:extLst>
          </p:cNvPr>
          <p:cNvSpPr>
            <a:spLocks noGrp="1"/>
          </p:cNvSpPr>
          <p:nvPr>
            <p:ph type="title"/>
          </p:nvPr>
        </p:nvSpPr>
        <p:spPr/>
        <p:txBody>
          <a:bodyPr/>
          <a:lstStyle/>
          <a:p>
            <a:r>
              <a:rPr lang="en-US" dirty="0"/>
              <a:t>Non-Discrimination Statement</a:t>
            </a:r>
          </a:p>
        </p:txBody>
      </p:sp>
      <p:sp>
        <p:nvSpPr>
          <p:cNvPr id="3" name="Content Placeholder 2">
            <a:extLst>
              <a:ext uri="{FF2B5EF4-FFF2-40B4-BE49-F238E27FC236}">
                <a16:creationId xmlns:a16="http://schemas.microsoft.com/office/drawing/2014/main" id="{82A9A796-AFB1-482F-867B-CEE617976F10}"/>
              </a:ext>
            </a:extLst>
          </p:cNvPr>
          <p:cNvSpPr>
            <a:spLocks noGrp="1"/>
          </p:cNvSpPr>
          <p:nvPr>
            <p:ph idx="1"/>
          </p:nvPr>
        </p:nvSpPr>
        <p:spPr/>
        <p:txBody>
          <a:bodyPr>
            <a:normAutofit fontScale="85000" lnSpcReduction="10000"/>
          </a:bodyPr>
          <a:lstStyle/>
          <a:p>
            <a:pPr marL="0" indent="0" rtl="0">
              <a:spcBef>
                <a:spcPts val="0"/>
              </a:spcBef>
              <a:spcAft>
                <a:spcPts val="0"/>
              </a:spcAft>
              <a:buNone/>
            </a:pPr>
            <a:r>
              <a:rPr lang="en-US" sz="1800" b="0" i="0" u="none" strike="noStrike" dirty="0">
                <a:solidFill>
                  <a:srgbClr val="000000"/>
                </a:solidFill>
                <a:effectLst/>
                <a:latin typeface="Trebuchet MS" panose="020B0603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endParaRPr lang="en-US" b="0" dirty="0">
              <a:effectLst/>
              <a:latin typeface="Trebuchet MS" panose="020B0603020202020204" pitchFamily="34" charset="0"/>
            </a:endParaRPr>
          </a:p>
          <a:p>
            <a:pPr marL="0" indent="0" rtl="0">
              <a:spcBef>
                <a:spcPts val="0"/>
              </a:spcBef>
              <a:spcAft>
                <a:spcPts val="0"/>
              </a:spcAft>
              <a:buNone/>
            </a:pPr>
            <a:br>
              <a:rPr lang="en-US" b="0" dirty="0">
                <a:effectLst/>
                <a:latin typeface="Trebuchet MS" panose="020B0603020202020204" pitchFamily="34" charset="0"/>
              </a:rPr>
            </a:br>
            <a:r>
              <a:rPr lang="en-US" sz="1800" b="0" i="0" u="none" strike="noStrike" dirty="0">
                <a:solidFill>
                  <a:srgbClr val="000000"/>
                </a:solidFill>
                <a:effectLst/>
                <a:latin typeface="Trebuchet MS" panose="020B0603020202020204" pitchFamily="34" charset="0"/>
              </a:rPr>
              <a:t>To file a program complaint of discrimination, complete the</a:t>
            </a:r>
            <a:r>
              <a:rPr lang="en-US" sz="1800" b="0" i="0" u="none" strike="noStrike" dirty="0">
                <a:solidFill>
                  <a:srgbClr val="0563C1"/>
                </a:solidFill>
                <a:effectLst/>
                <a:latin typeface="Trebuchet MS" panose="020B0603020202020204" pitchFamily="34" charset="0"/>
                <a:hlinkClick r:id="rId3"/>
              </a:rPr>
              <a:t> </a:t>
            </a:r>
            <a:r>
              <a:rPr lang="en-US" sz="1800" b="0" i="0" u="sng" strike="noStrike" dirty="0">
                <a:solidFill>
                  <a:srgbClr val="0563C1"/>
                </a:solidFill>
                <a:effectLst/>
                <a:latin typeface="Trebuchet MS" panose="020B0603020202020204" pitchFamily="34" charset="0"/>
                <a:hlinkClick r:id="rId3"/>
              </a:rPr>
              <a:t>USDA Program Discrimination Complaint Form</a:t>
            </a:r>
            <a:r>
              <a:rPr lang="en-US" sz="1800" b="0" i="0" u="none" strike="noStrike" dirty="0">
                <a:solidFill>
                  <a:srgbClr val="000000"/>
                </a:solidFill>
                <a:effectLst/>
                <a:latin typeface="Trebuchet MS" panose="020B0603020202020204" pitchFamily="34" charset="0"/>
              </a:rPr>
              <a:t>, (AD-3027) found online at:</a:t>
            </a:r>
            <a:r>
              <a:rPr lang="en-US" sz="1800" b="0" i="0" u="none" strike="noStrike" dirty="0">
                <a:solidFill>
                  <a:srgbClr val="0563C1"/>
                </a:solidFill>
                <a:effectLst/>
                <a:latin typeface="Trebuchet MS" panose="020B0603020202020204" pitchFamily="34" charset="0"/>
                <a:hlinkClick r:id="rId4"/>
              </a:rPr>
              <a:t> </a:t>
            </a:r>
            <a:r>
              <a:rPr lang="en-US" sz="1800" b="0" i="0" u="sng" strike="noStrike" dirty="0">
                <a:solidFill>
                  <a:srgbClr val="0563C1"/>
                </a:solidFill>
                <a:effectLst/>
                <a:latin typeface="Trebuchet MS" panose="020B0603020202020204" pitchFamily="34" charset="0"/>
                <a:hlinkClick r:id="rId4"/>
              </a:rPr>
              <a:t>https://www.usda.gov/oascr/how-to-file-a-program-discrimination-complaint</a:t>
            </a:r>
            <a:r>
              <a:rPr lang="en-US" sz="1800" b="0" i="0" u="none" strike="noStrike" dirty="0">
                <a:solidFill>
                  <a:srgbClr val="000000"/>
                </a:solidFill>
                <a:effectLst/>
                <a:latin typeface="Trebuchet MS" panose="020B0603020202020204" pitchFamily="34" charset="0"/>
              </a:rPr>
              <a:t>, and at any USDA office, or write a letter addressed to USDA and provide in the letter all of the information requested in the form.</a:t>
            </a:r>
            <a:endParaRPr lang="en-US" b="0" dirty="0">
              <a:effectLst/>
              <a:latin typeface="Trebuchet MS" panose="020B0603020202020204" pitchFamily="34" charset="0"/>
            </a:endParaRPr>
          </a:p>
          <a:p>
            <a:pPr marL="0" indent="0" rtl="0">
              <a:spcBef>
                <a:spcPts val="0"/>
              </a:spcBef>
              <a:spcAft>
                <a:spcPts val="0"/>
              </a:spcAft>
              <a:buNone/>
            </a:pPr>
            <a:br>
              <a:rPr lang="en-US" b="0" dirty="0">
                <a:effectLst/>
                <a:latin typeface="Trebuchet MS" panose="020B0603020202020204" pitchFamily="34" charset="0"/>
              </a:rPr>
            </a:br>
            <a:r>
              <a:rPr lang="en-US" sz="1800" b="0" i="0" u="none" strike="noStrike" dirty="0">
                <a:solidFill>
                  <a:srgbClr val="000000"/>
                </a:solidFill>
                <a:effectLst/>
                <a:latin typeface="Trebuchet MS" panose="020B0603020202020204" pitchFamily="34" charset="0"/>
              </a:rPr>
              <a:t>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lang="en-US" sz="1800" b="0" i="0" u="sng" dirty="0">
                <a:solidFill>
                  <a:srgbClr val="0563C1"/>
                </a:solidFill>
                <a:effectLst/>
                <a:latin typeface="Trebuchet MS" panose="020B0603020202020204" pitchFamily="34" charset="0"/>
              </a:rPr>
              <a:t>program.intake@usda.gov</a:t>
            </a:r>
            <a:r>
              <a:rPr lang="en-US" sz="1800" b="0" i="0" u="none" strike="noStrike" dirty="0">
                <a:solidFill>
                  <a:srgbClr val="000000"/>
                </a:solidFill>
                <a:effectLst/>
                <a:latin typeface="Trebuchet MS" panose="020B0603020202020204" pitchFamily="34" charset="0"/>
              </a:rPr>
              <a:t>.</a:t>
            </a:r>
            <a:endParaRPr lang="en-US" b="0" dirty="0">
              <a:effectLst/>
              <a:latin typeface="Trebuchet MS" panose="020B0603020202020204" pitchFamily="34" charset="0"/>
            </a:endParaRPr>
          </a:p>
          <a:p>
            <a:pPr marL="0" indent="0" rtl="0">
              <a:spcBef>
                <a:spcPts val="0"/>
              </a:spcBef>
              <a:spcAft>
                <a:spcPts val="0"/>
              </a:spcAft>
              <a:buNone/>
            </a:pPr>
            <a:br>
              <a:rPr lang="en-US" b="0" dirty="0">
                <a:effectLst/>
                <a:latin typeface="Trebuchet MS" panose="020B0603020202020204" pitchFamily="34" charset="0"/>
              </a:rPr>
            </a:br>
            <a:r>
              <a:rPr lang="en-US" sz="1800" b="0" i="0" u="none" strike="noStrike" dirty="0">
                <a:solidFill>
                  <a:srgbClr val="000000"/>
                </a:solidFill>
                <a:effectLst/>
                <a:latin typeface="Trebuchet MS" panose="020B0603020202020204" pitchFamily="34" charset="0"/>
              </a:rPr>
              <a:t>This institution is an equal opportunity provider.</a:t>
            </a:r>
            <a:endParaRPr lang="en-US" b="0" dirty="0">
              <a:effectLst/>
              <a:latin typeface="Trebuchet MS" panose="020B0603020202020204" pitchFamily="34" charset="0"/>
            </a:endParaRPr>
          </a:p>
        </p:txBody>
      </p:sp>
      <p:pic>
        <p:nvPicPr>
          <p:cNvPr id="7" name="Picture 6" descr="Icon&#10;&#10;Description automatically generated">
            <a:extLst>
              <a:ext uri="{FF2B5EF4-FFF2-40B4-BE49-F238E27FC236}">
                <a16:creationId xmlns:a16="http://schemas.microsoft.com/office/drawing/2014/main" id="{413634F1-9341-4C9D-AC37-E4027AF45B35}"/>
              </a:ext>
            </a:extLst>
          </p:cNvPr>
          <p:cNvPicPr>
            <a:picLocks noChangeAspect="1"/>
          </p:cNvPicPr>
          <p:nvPr/>
        </p:nvPicPr>
        <p:blipFill>
          <a:blip r:embed="rId5"/>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99189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07DCE2-15F5-4EF2-A029-A7657122C9FE}"/>
              </a:ext>
            </a:extLst>
          </p:cNvPr>
          <p:cNvSpPr>
            <a:spLocks noGrp="1"/>
          </p:cNvSpPr>
          <p:nvPr>
            <p:ph type="title"/>
          </p:nvPr>
        </p:nvSpPr>
        <p:spPr/>
        <p:txBody>
          <a:bodyPr/>
          <a:lstStyle/>
          <a:p>
            <a:r>
              <a:rPr lang="en-US" sz="2400" b="1" dirty="0">
                <a:solidFill>
                  <a:srgbClr val="000000"/>
                </a:solidFill>
              </a:rPr>
              <a:t>School Nutrition Vision </a:t>
            </a:r>
            <a:br>
              <a:rPr lang="en-US" sz="2400" b="1" dirty="0">
                <a:solidFill>
                  <a:srgbClr val="000000"/>
                </a:solidFill>
                <a:latin typeface="Calibri" panose="020F0502020204030204" pitchFamily="34" charset="0"/>
              </a:rPr>
            </a:br>
            <a:r>
              <a:rPr lang="en-US" sz="2400" b="0" i="0" u="none" dirty="0">
                <a:latin typeface="+mn-lt"/>
              </a:rPr>
              <a:t>Nourish young bodies and minds. End childhood hunger.</a:t>
            </a:r>
            <a:br>
              <a:rPr lang="en-US" sz="2400" dirty="0"/>
            </a:br>
            <a:br>
              <a:rPr lang="en-US" sz="2400" b="1" dirty="0">
                <a:solidFill>
                  <a:srgbClr val="000000"/>
                </a:solidFill>
                <a:latin typeface="+mn-lt"/>
              </a:rPr>
            </a:br>
            <a:r>
              <a:rPr lang="en-US" sz="2400" b="1" dirty="0">
                <a:solidFill>
                  <a:srgbClr val="000000"/>
                </a:solidFill>
              </a:rPr>
              <a:t>Mission</a:t>
            </a:r>
            <a:br>
              <a:rPr lang="en-US" sz="1400" b="1" dirty="0">
                <a:solidFill>
                  <a:srgbClr val="000000"/>
                </a:solidFill>
              </a:rPr>
            </a:br>
            <a:r>
              <a:rPr lang="en-US" sz="2400" b="0" i="0" u="none" dirty="0">
                <a:latin typeface="+mn-lt"/>
              </a:rPr>
              <a:t>We support the child nutrition community through innovation, training, and partnerships to ensure all youth have access to healthy meals.</a:t>
            </a:r>
            <a:br>
              <a:rPr lang="en-US" sz="2400" dirty="0"/>
            </a:br>
            <a:endParaRPr lang="en-US" sz="2400" dirty="0"/>
          </a:p>
        </p:txBody>
      </p:sp>
    </p:spTree>
    <p:extLst>
      <p:ext uri="{BB962C8B-B14F-4D97-AF65-F5344CB8AC3E}">
        <p14:creationId xmlns:p14="http://schemas.microsoft.com/office/powerpoint/2010/main" val="108502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ACEDD-7E5B-459C-9D7B-9C8034119137}"/>
              </a:ext>
            </a:extLst>
          </p:cNvPr>
          <p:cNvSpPr>
            <a:spLocks noGrp="1"/>
          </p:cNvSpPr>
          <p:nvPr>
            <p:ph type="title"/>
          </p:nvPr>
        </p:nvSpPr>
        <p:spPr>
          <a:xfrm>
            <a:off x="1097270" y="2156678"/>
            <a:ext cx="3386240" cy="2729954"/>
          </a:xfrm>
        </p:spPr>
        <p:txBody>
          <a:bodyPr/>
          <a:lstStyle/>
          <a:p>
            <a:r>
              <a:rPr lang="en-US" sz="8000" dirty="0"/>
              <a:t>Agenda</a:t>
            </a:r>
          </a:p>
        </p:txBody>
      </p:sp>
      <p:sp>
        <p:nvSpPr>
          <p:cNvPr id="10" name="TextBox 9">
            <a:extLst>
              <a:ext uri="{FF2B5EF4-FFF2-40B4-BE49-F238E27FC236}">
                <a16:creationId xmlns:a16="http://schemas.microsoft.com/office/drawing/2014/main" id="{F34BC2DD-19C0-4D00-A4E0-DBDE539B98C3}"/>
              </a:ext>
            </a:extLst>
          </p:cNvPr>
          <p:cNvSpPr txBox="1"/>
          <p:nvPr/>
        </p:nvSpPr>
        <p:spPr>
          <a:xfrm>
            <a:off x="5941142" y="1634638"/>
            <a:ext cx="4969934" cy="6063198"/>
          </a:xfrm>
          <a:prstGeom prst="rect">
            <a:avLst/>
          </a:prstGeom>
          <a:noFill/>
        </p:spPr>
        <p:txBody>
          <a:bodyPr wrap="square" rtlCol="0">
            <a:spAutoFit/>
          </a:bodyPr>
          <a:lstStyle/>
          <a:p>
            <a:pPr marL="514350" indent="-514350">
              <a:spcAft>
                <a:spcPts val="2400"/>
              </a:spcAft>
              <a:buFont typeface="+mj-lt"/>
              <a:buAutoNum type="arabicPeriod"/>
            </a:pPr>
            <a:r>
              <a:rPr lang="en-US" sz="3200" dirty="0">
                <a:latin typeface="Museo Slab 500" panose="02000000000000000000" pitchFamily="50" charset="0"/>
              </a:rPr>
              <a:t>Program introduction and history </a:t>
            </a:r>
          </a:p>
          <a:p>
            <a:pPr marL="514350" indent="-514350">
              <a:spcAft>
                <a:spcPts val="2400"/>
              </a:spcAft>
              <a:buFont typeface="+mj-lt"/>
              <a:buAutoNum type="arabicPeriod"/>
            </a:pPr>
            <a:r>
              <a:rPr lang="en-US" sz="3200" dirty="0">
                <a:latin typeface="Museo Slab 500" panose="02000000000000000000" pitchFamily="50" charset="0"/>
              </a:rPr>
              <a:t>Key program and application elements</a:t>
            </a:r>
          </a:p>
          <a:p>
            <a:pPr marL="514350" indent="-514350">
              <a:spcAft>
                <a:spcPts val="2400"/>
              </a:spcAft>
              <a:buFont typeface="+mj-lt"/>
              <a:buAutoNum type="arabicPeriod"/>
            </a:pPr>
            <a:r>
              <a:rPr lang="en-US" sz="3200" dirty="0">
                <a:latin typeface="Museo Slab 500" panose="02000000000000000000" pitchFamily="50" charset="0"/>
              </a:rPr>
              <a:t>Submission process and timeline</a:t>
            </a:r>
          </a:p>
          <a:p>
            <a:pPr marL="514350" indent="-514350">
              <a:spcAft>
                <a:spcPts val="2400"/>
              </a:spcAft>
              <a:buFont typeface="+mj-lt"/>
              <a:buAutoNum type="arabicPeriod"/>
            </a:pPr>
            <a:endParaRPr lang="en-US" sz="3200" dirty="0">
              <a:latin typeface="Museo Slab 500" panose="02000000000000000000" pitchFamily="50" charset="0"/>
            </a:endParaRPr>
          </a:p>
          <a:p>
            <a:pPr marL="514350" indent="-514350">
              <a:spcAft>
                <a:spcPts val="2400"/>
              </a:spcAft>
              <a:buFont typeface="+mj-lt"/>
              <a:buAutoNum type="arabicPeriod"/>
            </a:pPr>
            <a:endParaRPr lang="en-US" sz="3200" dirty="0">
              <a:latin typeface="Museo Slab 500" panose="02000000000000000000" pitchFamily="50" charset="0"/>
            </a:endParaRPr>
          </a:p>
          <a:p>
            <a:pPr>
              <a:spcAft>
                <a:spcPts val="2400"/>
              </a:spcAft>
            </a:pPr>
            <a:endParaRPr lang="en-US" sz="3200" dirty="0">
              <a:latin typeface="Museo Slab 500" panose="02000000000000000000" pitchFamily="50" charset="0"/>
            </a:endParaRPr>
          </a:p>
        </p:txBody>
      </p:sp>
    </p:spTree>
    <p:extLst>
      <p:ext uri="{BB962C8B-B14F-4D97-AF65-F5344CB8AC3E}">
        <p14:creationId xmlns:p14="http://schemas.microsoft.com/office/powerpoint/2010/main" val="263559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6C52E-0F02-42EE-9D92-36C44BCCB400}"/>
              </a:ext>
            </a:extLst>
          </p:cNvPr>
          <p:cNvSpPr>
            <a:spLocks noGrp="1"/>
          </p:cNvSpPr>
          <p:nvPr>
            <p:ph type="title"/>
          </p:nvPr>
        </p:nvSpPr>
        <p:spPr>
          <a:xfrm>
            <a:off x="7614243" y="2665108"/>
            <a:ext cx="4087306" cy="1341626"/>
          </a:xfrm>
        </p:spPr>
        <p:txBody>
          <a:bodyPr vert="horz" lIns="91440" tIns="45720" rIns="91440" bIns="45720" rtlCol="0" anchor="b">
            <a:normAutofit/>
          </a:bodyPr>
          <a:lstStyle/>
          <a:p>
            <a:pPr algn="l"/>
            <a:r>
              <a:rPr lang="en-US" sz="5400" dirty="0">
                <a:latin typeface="+mj-lt"/>
              </a:rPr>
              <a:t>Warm Up </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Hand with red strings">
            <a:extLst>
              <a:ext uri="{FF2B5EF4-FFF2-40B4-BE49-F238E27FC236}">
                <a16:creationId xmlns:a16="http://schemas.microsoft.com/office/drawing/2014/main" id="{B10E63F2-4055-3700-A766-29E8C78E1E95}"/>
              </a:ext>
            </a:extLst>
          </p:cNvPr>
          <p:cNvPicPr>
            <a:picLocks noChangeAspect="1"/>
          </p:cNvPicPr>
          <p:nvPr/>
        </p:nvPicPr>
        <p:blipFill rotWithShape="1">
          <a:blip r:embed="rId3"/>
          <a:srcRect l="17788" r="13802"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8171349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young girls holding apples&#10;&#10;Description automatically generated with low confidence">
            <a:extLst>
              <a:ext uri="{FF2B5EF4-FFF2-40B4-BE49-F238E27FC236}">
                <a16:creationId xmlns:a16="http://schemas.microsoft.com/office/drawing/2014/main" id="{D2FEB14B-83AD-49AC-8E6A-4C43CB0DF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274" y="186840"/>
            <a:ext cx="10206794" cy="6671159"/>
          </a:xfrm>
          <a:prstGeom prst="rect">
            <a:avLst/>
          </a:prstGeom>
        </p:spPr>
      </p:pic>
      <p:sp>
        <p:nvSpPr>
          <p:cNvPr id="3" name="Title 2">
            <a:extLst>
              <a:ext uri="{FF2B5EF4-FFF2-40B4-BE49-F238E27FC236}">
                <a16:creationId xmlns:a16="http://schemas.microsoft.com/office/drawing/2014/main" id="{FF193A42-840B-40E1-897B-5F8296F79046}"/>
              </a:ext>
            </a:extLst>
          </p:cNvPr>
          <p:cNvSpPr>
            <a:spLocks noGrp="1"/>
          </p:cNvSpPr>
          <p:nvPr>
            <p:ph type="title"/>
          </p:nvPr>
        </p:nvSpPr>
        <p:spPr>
          <a:xfrm>
            <a:off x="620487" y="659675"/>
            <a:ext cx="4428308" cy="5242894"/>
          </a:xfrm>
        </p:spPr>
        <p:txBody>
          <a:bodyPr/>
          <a:lstStyle/>
          <a:p>
            <a:r>
              <a:rPr lang="en-US" dirty="0"/>
              <a:t>LFP Introduction &amp; History </a:t>
            </a:r>
          </a:p>
        </p:txBody>
      </p:sp>
    </p:spTree>
    <p:extLst>
      <p:ext uri="{BB962C8B-B14F-4D97-AF65-F5344CB8AC3E}">
        <p14:creationId xmlns:p14="http://schemas.microsoft.com/office/powerpoint/2010/main" val="31384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244D3-45CA-4778-B272-D7A6830392C9}"/>
              </a:ext>
            </a:extLst>
          </p:cNvPr>
          <p:cNvSpPr>
            <a:spLocks noGrp="1"/>
          </p:cNvSpPr>
          <p:nvPr>
            <p:ph type="title"/>
          </p:nvPr>
        </p:nvSpPr>
        <p:spPr/>
        <p:txBody>
          <a:bodyPr/>
          <a:lstStyle/>
          <a:p>
            <a:r>
              <a:rPr lang="en-US" dirty="0"/>
              <a:t>LFP Intent &amp; Purpose </a:t>
            </a:r>
          </a:p>
        </p:txBody>
      </p:sp>
      <p:sp>
        <p:nvSpPr>
          <p:cNvPr id="4" name="Content Placeholder 3">
            <a:extLst>
              <a:ext uri="{FF2B5EF4-FFF2-40B4-BE49-F238E27FC236}">
                <a16:creationId xmlns:a16="http://schemas.microsoft.com/office/drawing/2014/main" id="{C3659ACF-A205-40C1-8648-E5562E8ED86F}"/>
              </a:ext>
            </a:extLst>
          </p:cNvPr>
          <p:cNvSpPr>
            <a:spLocks noGrp="1"/>
          </p:cNvSpPr>
          <p:nvPr>
            <p:ph sz="half" idx="1"/>
          </p:nvPr>
        </p:nvSpPr>
        <p:spPr>
          <a:xfrm>
            <a:off x="914400" y="1600200"/>
            <a:ext cx="7168362" cy="4471413"/>
          </a:xfrm>
        </p:spPr>
        <p:txBody>
          <a:bodyPr>
            <a:normAutofit fontScale="92500" lnSpcReduction="10000"/>
          </a:bodyPr>
          <a:lstStyle/>
          <a:p>
            <a:pPr marL="0" indent="0">
              <a:buNone/>
            </a:pPr>
            <a:r>
              <a:rPr lang="en-US" dirty="0"/>
              <a:t>The Local Food Program (LFP) offers eligible Child Nutrition Sponsors a reimbursement for the purchase of Colorado grown, raised, and processed products.</a:t>
            </a:r>
          </a:p>
          <a:p>
            <a:pPr marL="0" indent="0">
              <a:buNone/>
            </a:pPr>
            <a:endParaRPr lang="en-US" dirty="0"/>
          </a:p>
          <a:p>
            <a:pPr marL="0" indent="0">
              <a:buNone/>
            </a:pPr>
            <a:endParaRPr lang="en-US" dirty="0"/>
          </a:p>
          <a:p>
            <a:pPr marL="228600" indent="-228600">
              <a:lnSpc>
                <a:spcPct val="110000"/>
              </a:lnSpc>
              <a:buFont typeface="Arial" panose="020B0604020202020204" pitchFamily="34" charset="0"/>
              <a:buChar char="•"/>
            </a:pPr>
            <a:r>
              <a:rPr lang="en-US" sz="2800" b="0" dirty="0"/>
              <a:t>Procure local products</a:t>
            </a:r>
          </a:p>
          <a:p>
            <a:pPr marL="228600" indent="-228600">
              <a:lnSpc>
                <a:spcPct val="110000"/>
              </a:lnSpc>
              <a:buFont typeface="Arial" panose="020B0604020202020204" pitchFamily="34" charset="0"/>
              <a:buChar char="•"/>
            </a:pPr>
            <a:r>
              <a:rPr lang="en-US" sz="2800" b="0" dirty="0"/>
              <a:t>Foster nutrition education</a:t>
            </a:r>
          </a:p>
          <a:p>
            <a:pPr marL="228600" indent="-228600">
              <a:lnSpc>
                <a:spcPct val="110000"/>
              </a:lnSpc>
              <a:buFont typeface="Arial" panose="020B0604020202020204" pitchFamily="34" charset="0"/>
              <a:buChar char="•"/>
            </a:pPr>
            <a:r>
              <a:rPr lang="en-US" sz="2800" b="0" dirty="0"/>
              <a:t>Bolster Farm to School activities across the state </a:t>
            </a:r>
          </a:p>
          <a:p>
            <a:pPr marL="228600" indent="-228600">
              <a:lnSpc>
                <a:spcPct val="110000"/>
              </a:lnSpc>
              <a:buFont typeface="Arial" panose="020B0604020202020204" pitchFamily="34" charset="0"/>
              <a:buChar char="•"/>
            </a:pPr>
            <a:r>
              <a:rPr lang="en-US" sz="2800" b="0" dirty="0"/>
              <a:t>Support Colorado producers and processors </a:t>
            </a:r>
          </a:p>
          <a:p>
            <a:pPr marL="0" indent="0">
              <a:buNone/>
            </a:pPr>
            <a:endParaRPr lang="en-US" dirty="0"/>
          </a:p>
          <a:p>
            <a:pPr marL="0" indent="0">
              <a:buNone/>
            </a:pPr>
            <a:endParaRPr lang="en-US" dirty="0"/>
          </a:p>
        </p:txBody>
      </p:sp>
      <p:pic>
        <p:nvPicPr>
          <p:cNvPr id="12" name="Picture 11" descr="A picture containing person, grass, sitting, child&#10;&#10;Description automatically generated">
            <a:extLst>
              <a:ext uri="{FF2B5EF4-FFF2-40B4-BE49-F238E27FC236}">
                <a16:creationId xmlns:a16="http://schemas.microsoft.com/office/drawing/2014/main" id="{CC66B14A-492E-4443-9208-BB64421F5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184" y="1039257"/>
            <a:ext cx="3461816" cy="2311364"/>
          </a:xfrm>
          <a:prstGeom prst="rect">
            <a:avLst/>
          </a:prstGeom>
        </p:spPr>
      </p:pic>
      <p:pic>
        <p:nvPicPr>
          <p:cNvPr id="14" name="Picture 13" descr="A picture containing grass, person, outdoor&#10;&#10;Description automatically generated">
            <a:extLst>
              <a:ext uri="{FF2B5EF4-FFF2-40B4-BE49-F238E27FC236}">
                <a16:creationId xmlns:a16="http://schemas.microsoft.com/office/drawing/2014/main" id="{EC5C1F4E-9B45-4F42-892B-F0B56D8C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1304" y="3507380"/>
            <a:ext cx="3467045" cy="2311363"/>
          </a:xfrm>
          <a:prstGeom prst="rect">
            <a:avLst/>
          </a:prstGeom>
        </p:spPr>
      </p:pic>
    </p:spTree>
    <p:extLst>
      <p:ext uri="{BB962C8B-B14F-4D97-AF65-F5344CB8AC3E}">
        <p14:creationId xmlns:p14="http://schemas.microsoft.com/office/powerpoint/2010/main" val="17335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244D3-45CA-4778-B272-D7A6830392C9}"/>
              </a:ext>
            </a:extLst>
          </p:cNvPr>
          <p:cNvSpPr>
            <a:spLocks noGrp="1"/>
          </p:cNvSpPr>
          <p:nvPr>
            <p:ph type="title"/>
          </p:nvPr>
        </p:nvSpPr>
        <p:spPr/>
        <p:txBody>
          <a:bodyPr/>
          <a:lstStyle/>
          <a:p>
            <a:r>
              <a:rPr lang="en-US" dirty="0"/>
              <a:t>LFP Outcomes</a:t>
            </a:r>
          </a:p>
        </p:txBody>
      </p:sp>
      <p:sp>
        <p:nvSpPr>
          <p:cNvPr id="5" name="Content Placeholder 4">
            <a:extLst>
              <a:ext uri="{FF2B5EF4-FFF2-40B4-BE49-F238E27FC236}">
                <a16:creationId xmlns:a16="http://schemas.microsoft.com/office/drawing/2014/main" id="{3F9F9264-FDF2-496C-8AF5-102C3ADD461B}"/>
              </a:ext>
            </a:extLst>
          </p:cNvPr>
          <p:cNvSpPr>
            <a:spLocks noGrp="1"/>
          </p:cNvSpPr>
          <p:nvPr>
            <p:ph sz="half" idx="1"/>
          </p:nvPr>
        </p:nvSpPr>
        <p:spPr>
          <a:xfrm>
            <a:off x="914400" y="1600201"/>
            <a:ext cx="6931742" cy="3178834"/>
          </a:xfrm>
        </p:spPr>
        <p:txBody>
          <a:bodyPr>
            <a:normAutofit/>
          </a:bodyPr>
          <a:lstStyle/>
          <a:p>
            <a:r>
              <a:rPr lang="en-US" dirty="0"/>
              <a:t>Enrich communities with fresh, healthy food  </a:t>
            </a:r>
          </a:p>
          <a:p>
            <a:r>
              <a:rPr lang="en-US" dirty="0"/>
              <a:t>Provide kids and teens access to nutritious, high quality, food so they are ready to learn and grow</a:t>
            </a:r>
          </a:p>
          <a:p>
            <a:r>
              <a:rPr lang="en-US" dirty="0"/>
              <a:t>Support local producers by changing food purchasing habits</a:t>
            </a:r>
          </a:p>
          <a:p>
            <a:pPr marL="0" indent="0">
              <a:buNone/>
            </a:pPr>
            <a:endParaRPr lang="en-US" dirty="0"/>
          </a:p>
        </p:txBody>
      </p:sp>
      <p:sp>
        <p:nvSpPr>
          <p:cNvPr id="4" name="TextBox 3">
            <a:extLst>
              <a:ext uri="{FF2B5EF4-FFF2-40B4-BE49-F238E27FC236}">
                <a16:creationId xmlns:a16="http://schemas.microsoft.com/office/drawing/2014/main" id="{2EAFB15B-3626-4650-AA51-8CE0099346D3}"/>
              </a:ext>
            </a:extLst>
          </p:cNvPr>
          <p:cNvSpPr txBox="1"/>
          <p:nvPr/>
        </p:nvSpPr>
        <p:spPr>
          <a:xfrm>
            <a:off x="2143431" y="5257799"/>
            <a:ext cx="7492182" cy="677108"/>
          </a:xfrm>
          <a:prstGeom prst="rect">
            <a:avLst/>
          </a:prstGeom>
          <a:noFill/>
        </p:spPr>
        <p:txBody>
          <a:bodyPr wrap="square" rtlCol="0">
            <a:spAutoFit/>
          </a:bodyPr>
          <a:lstStyle/>
          <a:p>
            <a:r>
              <a:rPr lang="en-US" sz="2000" b="1" i="1" dirty="0"/>
              <a:t>The intent of this funding is to reimburse SFAs for local purchases. </a:t>
            </a:r>
            <a:endParaRPr lang="en-US" sz="2000" dirty="0"/>
          </a:p>
          <a:p>
            <a:endParaRPr lang="en-US" dirty="0"/>
          </a:p>
        </p:txBody>
      </p:sp>
    </p:spTree>
    <p:extLst>
      <p:ext uri="{BB962C8B-B14F-4D97-AF65-F5344CB8AC3E}">
        <p14:creationId xmlns:p14="http://schemas.microsoft.com/office/powerpoint/2010/main" val="1835575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4161</Words>
  <Application>Microsoft Office PowerPoint</Application>
  <PresentationFormat>Widescreen</PresentationFormat>
  <Paragraphs>318</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Catseye Bold</vt:lpstr>
      <vt:lpstr>Museo Slab 500</vt:lpstr>
      <vt:lpstr>Trebuchet MS</vt:lpstr>
      <vt:lpstr>Office Theme</vt:lpstr>
      <vt:lpstr>Local Food Program Application Information Webinar – 2022-2023  School Nutrition Unit  Pursuant to HB 19-1132   </vt:lpstr>
      <vt:lpstr>PowerPoint Presentation</vt:lpstr>
      <vt:lpstr>Non-Discrimination Statement</vt:lpstr>
      <vt:lpstr>School Nutrition Vision  Nourish young bodies and minds. End childhood hunger.  Mission We support the child nutrition community through innovation, training, and partnerships to ensure all youth have access to healthy meals. </vt:lpstr>
      <vt:lpstr>Agenda</vt:lpstr>
      <vt:lpstr>Warm Up </vt:lpstr>
      <vt:lpstr>LFP Introduction &amp; History </vt:lpstr>
      <vt:lpstr>LFP Intent &amp; Purpose </vt:lpstr>
      <vt:lpstr>LFP Outcomes</vt:lpstr>
      <vt:lpstr>LFP History </vt:lpstr>
      <vt:lpstr>Technical Assistance Grant</vt:lpstr>
      <vt:lpstr>Key Program &amp; Application Elements</vt:lpstr>
      <vt:lpstr>Eligible Applicants </vt:lpstr>
      <vt:lpstr>Available Funds and Duration of Grant</vt:lpstr>
      <vt:lpstr>Allowable Use of Funds</vt:lpstr>
      <vt:lpstr>What can you buy?</vt:lpstr>
      <vt:lpstr>PowerPoint Presentation</vt:lpstr>
      <vt:lpstr>Priority Criteria: </vt:lpstr>
      <vt:lpstr>Reimbursement Calculation</vt:lpstr>
      <vt:lpstr>Evaluation and Reporting </vt:lpstr>
      <vt:lpstr>Application Process and Timeline </vt:lpstr>
      <vt:lpstr>Timeline </vt:lpstr>
      <vt:lpstr>Review Process and Timeline</vt:lpstr>
      <vt:lpstr>Application Details</vt:lpstr>
      <vt:lpstr>Application Format and Required Elements</vt:lpstr>
      <vt:lpstr>Narrative Criteria and Evaluation Rubric</vt:lpstr>
      <vt:lpstr>PowerPoint Presentation</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Boone, Rebecca</cp:lastModifiedBy>
  <cp:revision>28</cp:revision>
  <dcterms:created xsi:type="dcterms:W3CDTF">2022-02-14T22:22:17Z</dcterms:created>
  <dcterms:modified xsi:type="dcterms:W3CDTF">2022-03-31T19:38:07Z</dcterms:modified>
</cp:coreProperties>
</file>