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0" r:id="rId2"/>
  </p:sldMasterIdLst>
  <p:notesMasterIdLst>
    <p:notesMasterId r:id="rId36"/>
  </p:notesMasterIdLst>
  <p:sldIdLst>
    <p:sldId id="278" r:id="rId3"/>
    <p:sldId id="414" r:id="rId4"/>
    <p:sldId id="322" r:id="rId5"/>
    <p:sldId id="421" r:id="rId6"/>
    <p:sldId id="377" r:id="rId7"/>
    <p:sldId id="415" r:id="rId8"/>
    <p:sldId id="422" r:id="rId9"/>
    <p:sldId id="270" r:id="rId10"/>
    <p:sldId id="271" r:id="rId11"/>
    <p:sldId id="257" r:id="rId12"/>
    <p:sldId id="258" r:id="rId13"/>
    <p:sldId id="269" r:id="rId14"/>
    <p:sldId id="424" r:id="rId15"/>
    <p:sldId id="427" r:id="rId16"/>
    <p:sldId id="268" r:id="rId17"/>
    <p:sldId id="259" r:id="rId18"/>
    <p:sldId id="263" r:id="rId19"/>
    <p:sldId id="425" r:id="rId20"/>
    <p:sldId id="428" r:id="rId21"/>
    <p:sldId id="260" r:id="rId22"/>
    <p:sldId id="416" r:id="rId23"/>
    <p:sldId id="417" r:id="rId24"/>
    <p:sldId id="418" r:id="rId25"/>
    <p:sldId id="430" r:id="rId26"/>
    <p:sldId id="429" r:id="rId27"/>
    <p:sldId id="262" r:id="rId28"/>
    <p:sldId id="276" r:id="rId29"/>
    <p:sldId id="275" r:id="rId30"/>
    <p:sldId id="274" r:id="rId31"/>
    <p:sldId id="272" r:id="rId32"/>
    <p:sldId id="273" r:id="rId33"/>
    <p:sldId id="426" r:id="rId34"/>
    <p:sldId id="423" r:id="rId35"/>
  </p:sldIdLst>
  <p:sldSz cx="9144000" cy="6858000" type="screen4x3"/>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ullen, McKenna" initials="PM" lastIdx="9" clrIdx="0">
    <p:extLst>
      <p:ext uri="{19B8F6BF-5375-455C-9EA6-DF929625EA0E}">
        <p15:presenceInfo xmlns:p15="http://schemas.microsoft.com/office/powerpoint/2012/main" userId="S::PULLEN_M@CDE.STATE.CO.US::c76f9bc8-9a5b-43de-9a2b-cd70f0e5b636" providerId="AD"/>
      </p:ext>
    </p:extLst>
  </p:cmAuthor>
  <p:cmAuthor id="2" name="Boone, Rebecca" initials="BR" lastIdx="7" clrIdx="1">
    <p:extLst>
      <p:ext uri="{19B8F6BF-5375-455C-9EA6-DF929625EA0E}">
        <p15:presenceInfo xmlns:p15="http://schemas.microsoft.com/office/powerpoint/2012/main" userId="S::Boone_R@cde.state.co.us::de0d274d-1e9f-45a0-ab33-c73bef7d1815" providerId="AD"/>
      </p:ext>
    </p:extLst>
  </p:cmAuthor>
  <p:cmAuthor id="3" name="Link, Kerri" initials="LK" lastIdx="13" clrIdx="2">
    <p:extLst>
      <p:ext uri="{19B8F6BF-5375-455C-9EA6-DF929625EA0E}">
        <p15:presenceInfo xmlns:p15="http://schemas.microsoft.com/office/powerpoint/2012/main" userId="S::Link_K@cde.state.co.us::0254c9b1-ebc0-49a1-8f72-8cea78bdbf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04" autoAdjust="0"/>
    <p:restoredTop sz="71288" autoAdjust="0"/>
  </p:normalViewPr>
  <p:slideViewPr>
    <p:cSldViewPr snapToGrid="0">
      <p:cViewPr varScale="1">
        <p:scale>
          <a:sx n="93" d="100"/>
          <a:sy n="93" d="100"/>
        </p:scale>
        <p:origin x="1722" y="6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US Food Production</c:v>
                </c:pt>
              </c:strCache>
            </c:strRef>
          </c:tx>
          <c:explosion val="1"/>
          <c:dPt>
            <c:idx val="0"/>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02-4880-4E6F-885D-533DB1952073}"/>
              </c:ext>
            </c:extLst>
          </c:dPt>
          <c:dPt>
            <c:idx val="1"/>
            <c:bubble3D val="0"/>
            <c:explosion val="9"/>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extLst>
              <c:ext xmlns:c16="http://schemas.microsoft.com/office/drawing/2014/chart" uri="{C3380CC4-5D6E-409C-BE32-E72D297353CC}">
                <c16:uniqueId val="{00000003-4880-4E6F-885D-533DB1952073}"/>
              </c:ext>
            </c:extLst>
          </c:dPt>
          <c:dPt>
            <c:idx val="2"/>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extLst>
              <c:ext xmlns:c16="http://schemas.microsoft.com/office/drawing/2014/chart" uri="{C3380CC4-5D6E-409C-BE32-E72D297353CC}">
                <c16:uniqueId val="{00000005-56B1-4AAD-8595-1DD0621D01D1}"/>
              </c:ext>
            </c:extLst>
          </c:dPt>
          <c:dPt>
            <c:idx val="3"/>
            <c:bubble3D val="0"/>
            <c:spPr>
              <a:gradFill rotWithShape="1">
                <a:gsLst>
                  <a:gs pos="0">
                    <a:schemeClr val="accent2">
                      <a:lumMod val="60000"/>
                      <a:lumMod val="110000"/>
                      <a:satMod val="105000"/>
                      <a:tint val="67000"/>
                    </a:schemeClr>
                  </a:gs>
                  <a:gs pos="50000">
                    <a:schemeClr val="accent2">
                      <a:lumMod val="60000"/>
                      <a:lumMod val="105000"/>
                      <a:satMod val="103000"/>
                      <a:tint val="73000"/>
                    </a:schemeClr>
                  </a:gs>
                  <a:gs pos="100000">
                    <a:schemeClr val="accent2">
                      <a:lumMod val="60000"/>
                      <a:lumMod val="105000"/>
                      <a:satMod val="109000"/>
                      <a:tint val="81000"/>
                    </a:schemeClr>
                  </a:gs>
                </a:gsLst>
                <a:lin ang="5400000" scaled="0"/>
              </a:gradFill>
              <a:ln w="9525" cap="flat" cmpd="sng" algn="ctr">
                <a:solidFill>
                  <a:schemeClr val="accent2">
                    <a:lumMod val="60000"/>
                    <a:shade val="95000"/>
                  </a:schemeClr>
                </a:solidFill>
                <a:round/>
              </a:ln>
              <a:effectLst/>
            </c:spPr>
            <c:extLst>
              <c:ext xmlns:c16="http://schemas.microsoft.com/office/drawing/2014/chart" uri="{C3380CC4-5D6E-409C-BE32-E72D297353CC}">
                <c16:uniqueId val="{00000007-56B1-4AAD-8595-1DD0621D01D1}"/>
              </c:ext>
            </c:extLst>
          </c:dPt>
          <c:dLbls>
            <c:dLbl>
              <c:idx val="0"/>
              <c:layout>
                <c:manualLayout>
                  <c:x val="-0.19313435039370078"/>
                  <c:y val="8.4453001968503874E-2"/>
                </c:manualLayout>
              </c:layout>
              <c:tx>
                <c:rich>
                  <a:bodyPr/>
                  <a:lstStyle/>
                  <a:p>
                    <a:r>
                      <a:rPr lang="en-US" sz="1600" b="1" dirty="0"/>
                      <a:t>Wasted Food</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4880-4E6F-885D-533DB1952073}"/>
                </c:ext>
              </c:extLst>
            </c:dLbl>
            <c:dLbl>
              <c:idx val="1"/>
              <c:delete val="1"/>
              <c:extLst>
                <c:ext xmlns:c15="http://schemas.microsoft.com/office/drawing/2012/chart" uri="{CE6537A1-D6FC-4f65-9D91-7224C49458BB}"/>
                <c:ext xmlns:c16="http://schemas.microsoft.com/office/drawing/2014/chart" uri="{C3380CC4-5D6E-409C-BE32-E72D297353CC}">
                  <c16:uniqueId val="{00000003-4880-4E6F-885D-533DB19520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Sheet1!$A$2:$A$5</c:f>
              <c:strCache>
                <c:ptCount val="2"/>
                <c:pt idx="0">
                  <c:v>Wasted</c:v>
                </c:pt>
                <c:pt idx="1">
                  <c:v>Consumed</c:v>
                </c:pt>
              </c:strCache>
            </c:strRef>
          </c:cat>
          <c:val>
            <c:numRef>
              <c:f>Sheet1!$B$2:$B$5</c:f>
              <c:numCache>
                <c:formatCode>General</c:formatCode>
                <c:ptCount val="4"/>
                <c:pt idx="0">
                  <c:v>40</c:v>
                </c:pt>
                <c:pt idx="1">
                  <c:v>60</c:v>
                </c:pt>
              </c:numCache>
            </c:numRef>
          </c:val>
          <c:extLst>
            <c:ext xmlns:c16="http://schemas.microsoft.com/office/drawing/2014/chart" uri="{C3380CC4-5D6E-409C-BE32-E72D297353CC}">
              <c16:uniqueId val="{00000000-4880-4E6F-885D-533DB1952073}"/>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2"/>
        <c:delete val="1"/>
      </c:legendEntry>
      <c:legendEntry>
        <c:idx val="3"/>
        <c:delete val="1"/>
      </c:legendEntry>
      <c:layout>
        <c:manualLayout>
          <c:xMode val="edge"/>
          <c:yMode val="edge"/>
          <c:x val="0.34186417322834639"/>
          <c:y val="0.9128142224409449"/>
          <c:w val="0.34127148950131231"/>
          <c:h val="6.531077755905512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532C70-8E4A-4ED0-B9AD-D4D4B035D942}" type="doc">
      <dgm:prSet loTypeId="urn:microsoft.com/office/officeart/2005/8/layout/chevron2" loCatId="process" qsTypeId="urn:microsoft.com/office/officeart/2005/8/quickstyle/simple1" qsCatId="simple" csTypeId="urn:microsoft.com/office/officeart/2005/8/colors/accent0_3" csCatId="mainScheme" phldr="1"/>
      <dgm:spPr/>
      <dgm:t>
        <a:bodyPr/>
        <a:lstStyle/>
        <a:p>
          <a:endParaRPr lang="en-US"/>
        </a:p>
      </dgm:t>
    </dgm:pt>
    <dgm:pt modelId="{98A9F980-4468-4A4F-BDB0-C8B0431491E9}">
      <dgm:prSet phldrT="[Text]"/>
      <dgm:spPr>
        <a:solidFill>
          <a:schemeClr val="accent6">
            <a:lumMod val="75000"/>
          </a:schemeClr>
        </a:solidFill>
        <a:ln>
          <a:solidFill>
            <a:schemeClr val="accent6">
              <a:lumMod val="50000"/>
            </a:schemeClr>
          </a:solidFill>
        </a:ln>
      </dgm:spPr>
      <dgm:t>
        <a:bodyPr/>
        <a:lstStyle/>
        <a:p>
          <a:r>
            <a:rPr lang="en-US" dirty="0"/>
            <a:t>Direct Purchasing</a:t>
          </a:r>
        </a:p>
      </dgm:t>
    </dgm:pt>
    <dgm:pt modelId="{F4AA9389-DED1-4799-8538-EDC1E3968476}" type="parTrans" cxnId="{708E83B7-95B0-471F-8CD2-6C0089F4727B}">
      <dgm:prSet/>
      <dgm:spPr/>
      <dgm:t>
        <a:bodyPr/>
        <a:lstStyle/>
        <a:p>
          <a:endParaRPr lang="en-US"/>
        </a:p>
      </dgm:t>
    </dgm:pt>
    <dgm:pt modelId="{3B4E28E2-4635-44CB-B799-F498A17732AA}" type="sibTrans" cxnId="{708E83B7-95B0-471F-8CD2-6C0089F4727B}">
      <dgm:prSet/>
      <dgm:spPr/>
      <dgm:t>
        <a:bodyPr/>
        <a:lstStyle/>
        <a:p>
          <a:endParaRPr lang="en-US"/>
        </a:p>
      </dgm:t>
    </dgm:pt>
    <dgm:pt modelId="{B58C7CD8-B762-4ABF-B05C-8C8B77D9DD43}">
      <dgm:prSet phldrT="[Text]" custT="1"/>
      <dgm:spPr>
        <a:solidFill>
          <a:schemeClr val="accent6">
            <a:lumMod val="20000"/>
            <a:lumOff val="80000"/>
            <a:alpha val="90000"/>
          </a:schemeClr>
        </a:solidFill>
        <a:ln>
          <a:solidFill>
            <a:schemeClr val="accent6">
              <a:lumMod val="50000"/>
            </a:schemeClr>
          </a:solidFill>
        </a:ln>
      </dgm:spPr>
      <dgm:t>
        <a:bodyPr/>
        <a:lstStyle/>
        <a:p>
          <a:r>
            <a:rPr lang="en-US" sz="2400" dirty="0"/>
            <a:t>Gardens</a:t>
          </a:r>
        </a:p>
      </dgm:t>
    </dgm:pt>
    <dgm:pt modelId="{C1FB5D36-6CF1-48C2-85FD-FAFBE565553B}" type="parTrans" cxnId="{F624D88C-F3C0-4D25-9AB5-9E59C93DC1A6}">
      <dgm:prSet/>
      <dgm:spPr/>
      <dgm:t>
        <a:bodyPr/>
        <a:lstStyle/>
        <a:p>
          <a:endParaRPr lang="en-US"/>
        </a:p>
      </dgm:t>
    </dgm:pt>
    <dgm:pt modelId="{7F8C63CA-CAED-4A6A-AF17-4E972691F4C3}" type="sibTrans" cxnId="{F624D88C-F3C0-4D25-9AB5-9E59C93DC1A6}">
      <dgm:prSet/>
      <dgm:spPr/>
      <dgm:t>
        <a:bodyPr/>
        <a:lstStyle/>
        <a:p>
          <a:endParaRPr lang="en-US"/>
        </a:p>
      </dgm:t>
    </dgm:pt>
    <dgm:pt modelId="{9088C1DC-3564-4C58-A32D-A24892F63BE9}">
      <dgm:prSet phldrT="[Text]" custT="1"/>
      <dgm:spPr>
        <a:solidFill>
          <a:schemeClr val="accent6">
            <a:lumMod val="20000"/>
            <a:lumOff val="80000"/>
            <a:alpha val="90000"/>
          </a:schemeClr>
        </a:solidFill>
        <a:ln>
          <a:solidFill>
            <a:schemeClr val="accent6">
              <a:lumMod val="50000"/>
            </a:schemeClr>
          </a:solidFill>
        </a:ln>
      </dgm:spPr>
      <dgm:t>
        <a:bodyPr/>
        <a:lstStyle/>
        <a:p>
          <a:r>
            <a:rPr lang="en-US" sz="2400" dirty="0"/>
            <a:t>Farmers’ Market</a:t>
          </a:r>
        </a:p>
      </dgm:t>
    </dgm:pt>
    <dgm:pt modelId="{B5752114-2091-46F2-93A9-9C7CA478DF33}" type="parTrans" cxnId="{67641E55-EC86-4B77-BC2E-CFC0E0964A22}">
      <dgm:prSet/>
      <dgm:spPr/>
      <dgm:t>
        <a:bodyPr/>
        <a:lstStyle/>
        <a:p>
          <a:endParaRPr lang="en-US"/>
        </a:p>
      </dgm:t>
    </dgm:pt>
    <dgm:pt modelId="{2896D846-2FB1-42B1-9F07-5D4C73D8DFAD}" type="sibTrans" cxnId="{67641E55-EC86-4B77-BC2E-CFC0E0964A22}">
      <dgm:prSet/>
      <dgm:spPr/>
      <dgm:t>
        <a:bodyPr/>
        <a:lstStyle/>
        <a:p>
          <a:endParaRPr lang="en-US"/>
        </a:p>
      </dgm:t>
    </dgm:pt>
    <dgm:pt modelId="{0F722477-3D2C-4033-AFF8-789E0FF46443}">
      <dgm:prSet phldrT="[Text]"/>
      <dgm:spPr>
        <a:solidFill>
          <a:schemeClr val="accent5">
            <a:lumMod val="75000"/>
          </a:schemeClr>
        </a:solidFill>
      </dgm:spPr>
      <dgm:t>
        <a:bodyPr/>
        <a:lstStyle/>
        <a:p>
          <a:r>
            <a:rPr lang="en-US" dirty="0"/>
            <a:t>Indirect Purchasing </a:t>
          </a:r>
        </a:p>
      </dgm:t>
    </dgm:pt>
    <dgm:pt modelId="{690DFF3E-026C-4D1B-86C3-8DDF1BE66418}" type="parTrans" cxnId="{8D30EDF8-4630-438C-933B-D0E0B48CFAC3}">
      <dgm:prSet/>
      <dgm:spPr/>
      <dgm:t>
        <a:bodyPr/>
        <a:lstStyle/>
        <a:p>
          <a:endParaRPr lang="en-US"/>
        </a:p>
      </dgm:t>
    </dgm:pt>
    <dgm:pt modelId="{23E82365-1AE8-4AA6-817B-ACED1109600C}" type="sibTrans" cxnId="{8D30EDF8-4630-438C-933B-D0E0B48CFAC3}">
      <dgm:prSet/>
      <dgm:spPr/>
      <dgm:t>
        <a:bodyPr/>
        <a:lstStyle/>
        <a:p>
          <a:endParaRPr lang="en-US"/>
        </a:p>
      </dgm:t>
    </dgm:pt>
    <dgm:pt modelId="{98009DF7-BBC7-47F6-BA55-4E07E47D93C0}">
      <dgm:prSet phldrT="[Text]"/>
      <dgm:spPr>
        <a:solidFill>
          <a:schemeClr val="accent5">
            <a:lumMod val="20000"/>
            <a:lumOff val="80000"/>
            <a:alpha val="90000"/>
          </a:schemeClr>
        </a:solidFill>
        <a:ln>
          <a:solidFill>
            <a:schemeClr val="accent6">
              <a:lumMod val="50000"/>
            </a:schemeClr>
          </a:solidFill>
        </a:ln>
      </dgm:spPr>
      <dgm:t>
        <a:bodyPr/>
        <a:lstStyle/>
        <a:p>
          <a:r>
            <a:rPr lang="en-US" dirty="0"/>
            <a:t>Food Retailer</a:t>
          </a:r>
        </a:p>
      </dgm:t>
    </dgm:pt>
    <dgm:pt modelId="{89043C36-E13C-464E-BC31-DB8D224CDED6}" type="parTrans" cxnId="{3BD2D0BE-91B9-4C5A-A693-5AF500D59790}">
      <dgm:prSet/>
      <dgm:spPr/>
      <dgm:t>
        <a:bodyPr/>
        <a:lstStyle/>
        <a:p>
          <a:endParaRPr lang="en-US"/>
        </a:p>
      </dgm:t>
    </dgm:pt>
    <dgm:pt modelId="{89C39812-F9C3-4A98-A456-252077967314}" type="sibTrans" cxnId="{3BD2D0BE-91B9-4C5A-A693-5AF500D59790}">
      <dgm:prSet/>
      <dgm:spPr/>
      <dgm:t>
        <a:bodyPr/>
        <a:lstStyle/>
        <a:p>
          <a:endParaRPr lang="en-US"/>
        </a:p>
      </dgm:t>
    </dgm:pt>
    <dgm:pt modelId="{2314D93F-CED6-4057-BA8B-112FBB041F7E}">
      <dgm:prSet phldrT="[Text]"/>
      <dgm:spPr>
        <a:solidFill>
          <a:schemeClr val="accent5">
            <a:lumMod val="20000"/>
            <a:lumOff val="80000"/>
            <a:alpha val="90000"/>
          </a:schemeClr>
        </a:solidFill>
        <a:ln>
          <a:solidFill>
            <a:schemeClr val="accent6">
              <a:lumMod val="50000"/>
            </a:schemeClr>
          </a:solidFill>
        </a:ln>
      </dgm:spPr>
      <dgm:t>
        <a:bodyPr/>
        <a:lstStyle/>
        <a:p>
          <a:r>
            <a:rPr lang="en-US" dirty="0"/>
            <a:t>Food Bank</a:t>
          </a:r>
        </a:p>
      </dgm:t>
    </dgm:pt>
    <dgm:pt modelId="{1626CEDC-E235-4BF2-9E9F-2F6446226E8E}" type="parTrans" cxnId="{23E78FE1-1219-4586-8EF5-269BE0E21335}">
      <dgm:prSet/>
      <dgm:spPr/>
      <dgm:t>
        <a:bodyPr/>
        <a:lstStyle/>
        <a:p>
          <a:endParaRPr lang="en-US"/>
        </a:p>
      </dgm:t>
    </dgm:pt>
    <dgm:pt modelId="{68D7D4F3-DB93-4460-98DF-60E3D3034CBE}" type="sibTrans" cxnId="{23E78FE1-1219-4586-8EF5-269BE0E21335}">
      <dgm:prSet/>
      <dgm:spPr/>
      <dgm:t>
        <a:bodyPr/>
        <a:lstStyle/>
        <a:p>
          <a:endParaRPr lang="en-US"/>
        </a:p>
      </dgm:t>
    </dgm:pt>
    <dgm:pt modelId="{4108557B-FE76-4631-98D1-BC49547B3390}">
      <dgm:prSet phldrT="[Text]" custT="1"/>
      <dgm:spPr>
        <a:solidFill>
          <a:schemeClr val="accent6">
            <a:lumMod val="20000"/>
            <a:lumOff val="80000"/>
            <a:alpha val="90000"/>
          </a:schemeClr>
        </a:solidFill>
        <a:ln>
          <a:solidFill>
            <a:schemeClr val="accent6">
              <a:lumMod val="50000"/>
            </a:schemeClr>
          </a:solidFill>
        </a:ln>
      </dgm:spPr>
      <dgm:t>
        <a:bodyPr/>
        <a:lstStyle/>
        <a:p>
          <a:r>
            <a:rPr lang="en-US" sz="2400" dirty="0"/>
            <a:t>Farmer or producer </a:t>
          </a:r>
        </a:p>
      </dgm:t>
    </dgm:pt>
    <dgm:pt modelId="{D02723FB-5894-408F-9E22-5709B503E496}" type="parTrans" cxnId="{E5A67DA2-9DCE-42A2-8E78-082284BD6CEF}">
      <dgm:prSet/>
      <dgm:spPr/>
      <dgm:t>
        <a:bodyPr/>
        <a:lstStyle/>
        <a:p>
          <a:endParaRPr lang="en-US"/>
        </a:p>
      </dgm:t>
    </dgm:pt>
    <dgm:pt modelId="{2FAE2170-F42A-4F90-A7CB-78DB3E7629FA}" type="sibTrans" cxnId="{E5A67DA2-9DCE-42A2-8E78-082284BD6CEF}">
      <dgm:prSet/>
      <dgm:spPr/>
      <dgm:t>
        <a:bodyPr/>
        <a:lstStyle/>
        <a:p>
          <a:endParaRPr lang="en-US"/>
        </a:p>
      </dgm:t>
    </dgm:pt>
    <dgm:pt modelId="{EDC5A756-BB82-497E-9659-DDBA6674C1DE}">
      <dgm:prSet phldrT="[Text]"/>
      <dgm:spPr>
        <a:solidFill>
          <a:schemeClr val="accent5">
            <a:lumMod val="20000"/>
            <a:lumOff val="80000"/>
            <a:alpha val="90000"/>
          </a:schemeClr>
        </a:solidFill>
        <a:ln>
          <a:solidFill>
            <a:schemeClr val="accent6">
              <a:lumMod val="50000"/>
            </a:schemeClr>
          </a:solidFill>
        </a:ln>
      </dgm:spPr>
      <dgm:t>
        <a:bodyPr/>
        <a:lstStyle/>
        <a:p>
          <a:r>
            <a:rPr lang="en-US" dirty="0"/>
            <a:t>Distributor</a:t>
          </a:r>
        </a:p>
      </dgm:t>
    </dgm:pt>
    <dgm:pt modelId="{288C0040-8F5B-4654-8DAC-A0F4285ECE44}" type="parTrans" cxnId="{AAEA9B8B-BC7E-44DE-A302-3B8147028361}">
      <dgm:prSet/>
      <dgm:spPr/>
      <dgm:t>
        <a:bodyPr/>
        <a:lstStyle/>
        <a:p>
          <a:endParaRPr lang="en-US"/>
        </a:p>
      </dgm:t>
    </dgm:pt>
    <dgm:pt modelId="{AC873DA2-0C9C-4017-84E2-3BC47E43CB03}" type="sibTrans" cxnId="{AAEA9B8B-BC7E-44DE-A302-3B8147028361}">
      <dgm:prSet/>
      <dgm:spPr/>
      <dgm:t>
        <a:bodyPr/>
        <a:lstStyle/>
        <a:p>
          <a:endParaRPr lang="en-US"/>
        </a:p>
      </dgm:t>
    </dgm:pt>
    <dgm:pt modelId="{E803EB4D-D16C-465B-B847-92C9381C2C8D}" type="pres">
      <dgm:prSet presAssocID="{31532C70-8E4A-4ED0-B9AD-D4D4B035D942}" presName="linearFlow" presStyleCnt="0">
        <dgm:presLayoutVars>
          <dgm:dir/>
          <dgm:animLvl val="lvl"/>
          <dgm:resizeHandles val="exact"/>
        </dgm:presLayoutVars>
      </dgm:prSet>
      <dgm:spPr/>
    </dgm:pt>
    <dgm:pt modelId="{0CADCDB9-9502-423D-850F-BCD3898742D7}" type="pres">
      <dgm:prSet presAssocID="{98A9F980-4468-4A4F-BDB0-C8B0431491E9}" presName="composite" presStyleCnt="0"/>
      <dgm:spPr/>
    </dgm:pt>
    <dgm:pt modelId="{5D6909E4-06BD-45F9-8FB3-C574297F227F}" type="pres">
      <dgm:prSet presAssocID="{98A9F980-4468-4A4F-BDB0-C8B0431491E9}" presName="parentText" presStyleLbl="alignNode1" presStyleIdx="0" presStyleCnt="2">
        <dgm:presLayoutVars>
          <dgm:chMax val="1"/>
          <dgm:bulletEnabled val="1"/>
        </dgm:presLayoutVars>
      </dgm:prSet>
      <dgm:spPr/>
    </dgm:pt>
    <dgm:pt modelId="{189AADFF-E57A-4A20-9A2C-DFC2ACA43B68}" type="pres">
      <dgm:prSet presAssocID="{98A9F980-4468-4A4F-BDB0-C8B0431491E9}" presName="descendantText" presStyleLbl="alignAcc1" presStyleIdx="0" presStyleCnt="2">
        <dgm:presLayoutVars>
          <dgm:bulletEnabled val="1"/>
        </dgm:presLayoutVars>
      </dgm:prSet>
      <dgm:spPr/>
    </dgm:pt>
    <dgm:pt modelId="{8DE81F62-6702-4A00-8A09-FEAD5676E73D}" type="pres">
      <dgm:prSet presAssocID="{3B4E28E2-4635-44CB-B799-F498A17732AA}" presName="sp" presStyleCnt="0"/>
      <dgm:spPr/>
    </dgm:pt>
    <dgm:pt modelId="{2D611E99-3190-494C-9945-E4A8D7A7037F}" type="pres">
      <dgm:prSet presAssocID="{0F722477-3D2C-4033-AFF8-789E0FF46443}" presName="composite" presStyleCnt="0"/>
      <dgm:spPr/>
    </dgm:pt>
    <dgm:pt modelId="{7F69A4C5-89E6-439F-AABD-18FDC16AB335}" type="pres">
      <dgm:prSet presAssocID="{0F722477-3D2C-4033-AFF8-789E0FF46443}" presName="parentText" presStyleLbl="alignNode1" presStyleIdx="1" presStyleCnt="2">
        <dgm:presLayoutVars>
          <dgm:chMax val="1"/>
          <dgm:bulletEnabled val="1"/>
        </dgm:presLayoutVars>
      </dgm:prSet>
      <dgm:spPr/>
    </dgm:pt>
    <dgm:pt modelId="{1292E60F-F0D5-4C0D-9C12-45CBE16CFFD9}" type="pres">
      <dgm:prSet presAssocID="{0F722477-3D2C-4033-AFF8-789E0FF46443}" presName="descendantText" presStyleLbl="alignAcc1" presStyleIdx="1" presStyleCnt="2" custLinFactNeighborX="-166" custLinFactNeighborY="1204">
        <dgm:presLayoutVars>
          <dgm:bulletEnabled val="1"/>
        </dgm:presLayoutVars>
      </dgm:prSet>
      <dgm:spPr/>
    </dgm:pt>
  </dgm:ptLst>
  <dgm:cxnLst>
    <dgm:cxn modelId="{EC02920C-69B7-484C-81B9-40FFEA085EC1}" type="presOf" srcId="{B58C7CD8-B762-4ABF-B05C-8C8B77D9DD43}" destId="{189AADFF-E57A-4A20-9A2C-DFC2ACA43B68}" srcOrd="0" destOrd="0" presId="urn:microsoft.com/office/officeart/2005/8/layout/chevron2"/>
    <dgm:cxn modelId="{1E96C72A-5B7A-42FB-99D0-EAD78F81B7C7}" type="presOf" srcId="{98A9F980-4468-4A4F-BDB0-C8B0431491E9}" destId="{5D6909E4-06BD-45F9-8FB3-C574297F227F}" srcOrd="0" destOrd="0" presId="urn:microsoft.com/office/officeart/2005/8/layout/chevron2"/>
    <dgm:cxn modelId="{CA00D92C-399B-43A2-98C6-B67959C0D0D4}" type="presOf" srcId="{2314D93F-CED6-4057-BA8B-112FBB041F7E}" destId="{1292E60F-F0D5-4C0D-9C12-45CBE16CFFD9}" srcOrd="0" destOrd="1" presId="urn:microsoft.com/office/officeart/2005/8/layout/chevron2"/>
    <dgm:cxn modelId="{4E344039-C245-4FE1-A050-9AB9D3286F77}" type="presOf" srcId="{EDC5A756-BB82-497E-9659-DDBA6674C1DE}" destId="{1292E60F-F0D5-4C0D-9C12-45CBE16CFFD9}" srcOrd="0" destOrd="2" presId="urn:microsoft.com/office/officeart/2005/8/layout/chevron2"/>
    <dgm:cxn modelId="{67641E55-EC86-4B77-BC2E-CFC0E0964A22}" srcId="{98A9F980-4468-4A4F-BDB0-C8B0431491E9}" destId="{9088C1DC-3564-4C58-A32D-A24892F63BE9}" srcOrd="1" destOrd="0" parTransId="{B5752114-2091-46F2-93A9-9C7CA478DF33}" sibTransId="{2896D846-2FB1-42B1-9F07-5D4C73D8DFAD}"/>
    <dgm:cxn modelId="{AAEA9B8B-BC7E-44DE-A302-3B8147028361}" srcId="{0F722477-3D2C-4033-AFF8-789E0FF46443}" destId="{EDC5A756-BB82-497E-9659-DDBA6674C1DE}" srcOrd="2" destOrd="0" parTransId="{288C0040-8F5B-4654-8DAC-A0F4285ECE44}" sibTransId="{AC873DA2-0C9C-4017-84E2-3BC47E43CB03}"/>
    <dgm:cxn modelId="{F624D88C-F3C0-4D25-9AB5-9E59C93DC1A6}" srcId="{98A9F980-4468-4A4F-BDB0-C8B0431491E9}" destId="{B58C7CD8-B762-4ABF-B05C-8C8B77D9DD43}" srcOrd="0" destOrd="0" parTransId="{C1FB5D36-6CF1-48C2-85FD-FAFBE565553B}" sibTransId="{7F8C63CA-CAED-4A6A-AF17-4E972691F4C3}"/>
    <dgm:cxn modelId="{8F8E638E-8018-4D8A-B7FF-211C9312C3FB}" type="presOf" srcId="{4108557B-FE76-4631-98D1-BC49547B3390}" destId="{189AADFF-E57A-4A20-9A2C-DFC2ACA43B68}" srcOrd="0" destOrd="2" presId="urn:microsoft.com/office/officeart/2005/8/layout/chevron2"/>
    <dgm:cxn modelId="{EE7EA296-84FE-4F5C-AC1A-E5D3239FD1B4}" type="presOf" srcId="{0F722477-3D2C-4033-AFF8-789E0FF46443}" destId="{7F69A4C5-89E6-439F-AABD-18FDC16AB335}" srcOrd="0" destOrd="0" presId="urn:microsoft.com/office/officeart/2005/8/layout/chevron2"/>
    <dgm:cxn modelId="{E5A67DA2-9DCE-42A2-8E78-082284BD6CEF}" srcId="{98A9F980-4468-4A4F-BDB0-C8B0431491E9}" destId="{4108557B-FE76-4631-98D1-BC49547B3390}" srcOrd="2" destOrd="0" parTransId="{D02723FB-5894-408F-9E22-5709B503E496}" sibTransId="{2FAE2170-F42A-4F90-A7CB-78DB3E7629FA}"/>
    <dgm:cxn modelId="{708E83B7-95B0-471F-8CD2-6C0089F4727B}" srcId="{31532C70-8E4A-4ED0-B9AD-D4D4B035D942}" destId="{98A9F980-4468-4A4F-BDB0-C8B0431491E9}" srcOrd="0" destOrd="0" parTransId="{F4AA9389-DED1-4799-8538-EDC1E3968476}" sibTransId="{3B4E28E2-4635-44CB-B799-F498A17732AA}"/>
    <dgm:cxn modelId="{3BD2D0BE-91B9-4C5A-A693-5AF500D59790}" srcId="{0F722477-3D2C-4033-AFF8-789E0FF46443}" destId="{98009DF7-BBC7-47F6-BA55-4E07E47D93C0}" srcOrd="0" destOrd="0" parTransId="{89043C36-E13C-464E-BC31-DB8D224CDED6}" sibTransId="{89C39812-F9C3-4A98-A456-252077967314}"/>
    <dgm:cxn modelId="{78C88ADE-86A0-4BBF-B871-D91099B82915}" type="presOf" srcId="{31532C70-8E4A-4ED0-B9AD-D4D4B035D942}" destId="{E803EB4D-D16C-465B-B847-92C9381C2C8D}" srcOrd="0" destOrd="0" presId="urn:microsoft.com/office/officeart/2005/8/layout/chevron2"/>
    <dgm:cxn modelId="{23E78FE1-1219-4586-8EF5-269BE0E21335}" srcId="{0F722477-3D2C-4033-AFF8-789E0FF46443}" destId="{2314D93F-CED6-4057-BA8B-112FBB041F7E}" srcOrd="1" destOrd="0" parTransId="{1626CEDC-E235-4BF2-9E9F-2F6446226E8E}" sibTransId="{68D7D4F3-DB93-4460-98DF-60E3D3034CBE}"/>
    <dgm:cxn modelId="{AEA15CEA-1315-4C09-9C73-4ADE253A9263}" type="presOf" srcId="{98009DF7-BBC7-47F6-BA55-4E07E47D93C0}" destId="{1292E60F-F0D5-4C0D-9C12-45CBE16CFFD9}" srcOrd="0" destOrd="0" presId="urn:microsoft.com/office/officeart/2005/8/layout/chevron2"/>
    <dgm:cxn modelId="{8D30EDF8-4630-438C-933B-D0E0B48CFAC3}" srcId="{31532C70-8E4A-4ED0-B9AD-D4D4B035D942}" destId="{0F722477-3D2C-4033-AFF8-789E0FF46443}" srcOrd="1" destOrd="0" parTransId="{690DFF3E-026C-4D1B-86C3-8DDF1BE66418}" sibTransId="{23E82365-1AE8-4AA6-817B-ACED1109600C}"/>
    <dgm:cxn modelId="{C39822FA-4C4C-4144-A2ED-A097EE316220}" type="presOf" srcId="{9088C1DC-3564-4C58-A32D-A24892F63BE9}" destId="{189AADFF-E57A-4A20-9A2C-DFC2ACA43B68}" srcOrd="0" destOrd="1" presId="urn:microsoft.com/office/officeart/2005/8/layout/chevron2"/>
    <dgm:cxn modelId="{C0D391F8-DD6E-45B6-8D06-B8D3ACA7DE63}" type="presParOf" srcId="{E803EB4D-D16C-465B-B847-92C9381C2C8D}" destId="{0CADCDB9-9502-423D-850F-BCD3898742D7}" srcOrd="0" destOrd="0" presId="urn:microsoft.com/office/officeart/2005/8/layout/chevron2"/>
    <dgm:cxn modelId="{39161F10-6A7E-4F4A-9FF7-F08AD9290D0E}" type="presParOf" srcId="{0CADCDB9-9502-423D-850F-BCD3898742D7}" destId="{5D6909E4-06BD-45F9-8FB3-C574297F227F}" srcOrd="0" destOrd="0" presId="urn:microsoft.com/office/officeart/2005/8/layout/chevron2"/>
    <dgm:cxn modelId="{941CE4F7-4A1F-47E2-B250-5130CBD7B482}" type="presParOf" srcId="{0CADCDB9-9502-423D-850F-BCD3898742D7}" destId="{189AADFF-E57A-4A20-9A2C-DFC2ACA43B68}" srcOrd="1" destOrd="0" presId="urn:microsoft.com/office/officeart/2005/8/layout/chevron2"/>
    <dgm:cxn modelId="{87F18B37-81E8-49F1-BD22-F2B6B738A578}" type="presParOf" srcId="{E803EB4D-D16C-465B-B847-92C9381C2C8D}" destId="{8DE81F62-6702-4A00-8A09-FEAD5676E73D}" srcOrd="1" destOrd="0" presId="urn:microsoft.com/office/officeart/2005/8/layout/chevron2"/>
    <dgm:cxn modelId="{C0A1291B-3A70-4453-BBF3-639C2C6E48A9}" type="presParOf" srcId="{E803EB4D-D16C-465B-B847-92C9381C2C8D}" destId="{2D611E99-3190-494C-9945-E4A8D7A7037F}" srcOrd="2" destOrd="0" presId="urn:microsoft.com/office/officeart/2005/8/layout/chevron2"/>
    <dgm:cxn modelId="{076352B9-0908-4B9B-AF0C-352E474BD551}" type="presParOf" srcId="{2D611E99-3190-494C-9945-E4A8D7A7037F}" destId="{7F69A4C5-89E6-439F-AABD-18FDC16AB335}" srcOrd="0" destOrd="0" presId="urn:microsoft.com/office/officeart/2005/8/layout/chevron2"/>
    <dgm:cxn modelId="{C3F4D023-3B26-4D87-9CA4-A178FAD4BD58}" type="presParOf" srcId="{2D611E99-3190-494C-9945-E4A8D7A7037F}" destId="{1292E60F-F0D5-4C0D-9C12-45CBE16CFFD9}"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6909E4-06BD-45F9-8FB3-C574297F227F}">
      <dsp:nvSpPr>
        <dsp:cNvPr id="0" name=""/>
        <dsp:cNvSpPr/>
      </dsp:nvSpPr>
      <dsp:spPr>
        <a:xfrm rot="5400000">
          <a:off x="-319572" y="319586"/>
          <a:ext cx="2130486" cy="1491340"/>
        </a:xfrm>
        <a:prstGeom prst="chevron">
          <a:avLst/>
        </a:prstGeom>
        <a:solidFill>
          <a:schemeClr val="accent6">
            <a:lumMod val="75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Direct Purchasing</a:t>
          </a:r>
        </a:p>
      </dsp:txBody>
      <dsp:txXfrm rot="-5400000">
        <a:off x="1" y="745683"/>
        <a:ext cx="1491340" cy="639146"/>
      </dsp:txXfrm>
    </dsp:sp>
    <dsp:sp modelId="{189AADFF-E57A-4A20-9A2C-DFC2ACA43B68}">
      <dsp:nvSpPr>
        <dsp:cNvPr id="0" name=""/>
        <dsp:cNvSpPr/>
      </dsp:nvSpPr>
      <dsp:spPr>
        <a:xfrm rot="5400000">
          <a:off x="3835553" y="-2344199"/>
          <a:ext cx="1384816" cy="6073241"/>
        </a:xfrm>
        <a:prstGeom prst="round2SameRect">
          <a:avLst/>
        </a:prstGeom>
        <a:solidFill>
          <a:schemeClr val="accent6">
            <a:lumMod val="20000"/>
            <a:lumOff val="80000"/>
            <a:alpha val="9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Gardens</a:t>
          </a:r>
        </a:p>
        <a:p>
          <a:pPr marL="228600" lvl="1" indent="-228600" algn="l" defTabSz="1066800">
            <a:lnSpc>
              <a:spcPct val="90000"/>
            </a:lnSpc>
            <a:spcBef>
              <a:spcPct val="0"/>
            </a:spcBef>
            <a:spcAft>
              <a:spcPct val="15000"/>
            </a:spcAft>
            <a:buChar char="•"/>
          </a:pPr>
          <a:r>
            <a:rPr lang="en-US" sz="2400" kern="1200" dirty="0"/>
            <a:t>Farmers’ Market</a:t>
          </a:r>
        </a:p>
        <a:p>
          <a:pPr marL="228600" lvl="1" indent="-228600" algn="l" defTabSz="1066800">
            <a:lnSpc>
              <a:spcPct val="90000"/>
            </a:lnSpc>
            <a:spcBef>
              <a:spcPct val="0"/>
            </a:spcBef>
            <a:spcAft>
              <a:spcPct val="15000"/>
            </a:spcAft>
            <a:buChar char="•"/>
          </a:pPr>
          <a:r>
            <a:rPr lang="en-US" sz="2400" kern="1200" dirty="0"/>
            <a:t>Farmer or producer </a:t>
          </a:r>
        </a:p>
      </dsp:txBody>
      <dsp:txXfrm rot="-5400000">
        <a:off x="1491341" y="67614"/>
        <a:ext cx="6005640" cy="1249614"/>
      </dsp:txXfrm>
    </dsp:sp>
    <dsp:sp modelId="{7F69A4C5-89E6-439F-AABD-18FDC16AB335}">
      <dsp:nvSpPr>
        <dsp:cNvPr id="0" name=""/>
        <dsp:cNvSpPr/>
      </dsp:nvSpPr>
      <dsp:spPr>
        <a:xfrm rot="5400000">
          <a:off x="-319572" y="2162876"/>
          <a:ext cx="2130486" cy="1491340"/>
        </a:xfrm>
        <a:prstGeom prst="chevron">
          <a:avLst/>
        </a:prstGeom>
        <a:solidFill>
          <a:schemeClr val="accent5">
            <a:lumMod val="75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Indirect Purchasing </a:t>
          </a:r>
        </a:p>
      </dsp:txBody>
      <dsp:txXfrm rot="-5400000">
        <a:off x="1" y="2588973"/>
        <a:ext cx="1491340" cy="639146"/>
      </dsp:txXfrm>
    </dsp:sp>
    <dsp:sp modelId="{1292E60F-F0D5-4C0D-9C12-45CBE16CFFD9}">
      <dsp:nvSpPr>
        <dsp:cNvPr id="0" name=""/>
        <dsp:cNvSpPr/>
      </dsp:nvSpPr>
      <dsp:spPr>
        <a:xfrm rot="5400000">
          <a:off x="3825471" y="-484235"/>
          <a:ext cx="1384816" cy="6073241"/>
        </a:xfrm>
        <a:prstGeom prst="round2SameRect">
          <a:avLst/>
        </a:prstGeom>
        <a:solidFill>
          <a:schemeClr val="accent5">
            <a:lumMod val="20000"/>
            <a:lumOff val="80000"/>
            <a:alpha val="9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t>Food Retailer</a:t>
          </a:r>
        </a:p>
        <a:p>
          <a:pPr marL="228600" lvl="1" indent="-228600" algn="l" defTabSz="1111250">
            <a:lnSpc>
              <a:spcPct val="90000"/>
            </a:lnSpc>
            <a:spcBef>
              <a:spcPct val="0"/>
            </a:spcBef>
            <a:spcAft>
              <a:spcPct val="15000"/>
            </a:spcAft>
            <a:buChar char="•"/>
          </a:pPr>
          <a:r>
            <a:rPr lang="en-US" sz="2500" kern="1200" dirty="0"/>
            <a:t>Food Bank</a:t>
          </a:r>
        </a:p>
        <a:p>
          <a:pPr marL="228600" lvl="1" indent="-228600" algn="l" defTabSz="1111250">
            <a:lnSpc>
              <a:spcPct val="90000"/>
            </a:lnSpc>
            <a:spcBef>
              <a:spcPct val="0"/>
            </a:spcBef>
            <a:spcAft>
              <a:spcPct val="15000"/>
            </a:spcAft>
            <a:buChar char="•"/>
          </a:pPr>
          <a:r>
            <a:rPr lang="en-US" sz="2500" kern="1200" dirty="0"/>
            <a:t>Distributor</a:t>
          </a:r>
        </a:p>
      </dsp:txBody>
      <dsp:txXfrm rot="-5400000">
        <a:off x="1481259" y="1927578"/>
        <a:ext cx="6005640" cy="124961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FE21E4-9E14-4F1B-ABE8-C5D5CF5A936F}" type="datetimeFigureOut">
              <a:rPr lang="en-US" smtClean="0"/>
              <a:t>4/22/2021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BF30EF-36B5-4D3C-BAA4-16221BA3E7C9}" type="slidenum">
              <a:rPr lang="en-US" smtClean="0"/>
              <a:t>‹#›</a:t>
            </a:fld>
            <a:endParaRPr lang="en-US"/>
          </a:p>
        </p:txBody>
      </p:sp>
    </p:spTree>
    <p:extLst>
      <p:ext uri="{BB962C8B-B14F-4D97-AF65-F5344CB8AC3E}">
        <p14:creationId xmlns:p14="http://schemas.microsoft.com/office/powerpoint/2010/main" val="2806222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de.state.co.us/nutrition/foodsafetysopresistributionfoodsharetables"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cde.state.co.us/nutrition/usdamemosp412016sharetables"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Hi Everyone! I’m McKenna Pullen and I’m joined today by Alicia Grove and our newest intern, </a:t>
            </a:r>
            <a:r>
              <a:rPr lang="en-US" dirty="0" err="1">
                <a:highlight>
                  <a:srgbClr val="FFFF00"/>
                </a:highlight>
              </a:rPr>
              <a:t>MaryRose</a:t>
            </a:r>
            <a:r>
              <a:rPr lang="en-US" dirty="0">
                <a:highlight>
                  <a:srgbClr val="FFFF00"/>
                </a:highlight>
              </a:rPr>
              <a:t> Brown. Welcome to our monthly statewide sharing call for Child Nutrition Program operators. Just a reminder that you can register for these calls through the Dish each month or via the CDE- School Nutrition training website. </a:t>
            </a:r>
          </a:p>
          <a:p>
            <a:endParaRPr lang="en-US"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This is the second call of our Masterclass Leadership series, which is a part of our Blueprint to End Hunger grant through the Colorado Health Foundation. </a:t>
            </a:r>
            <a:r>
              <a:rPr lang="en-US" dirty="0"/>
              <a:t>Today is Earth Day, so to celebrate the occasion we will spend our time together learning about strategies to increase sustainability of your food service operations.</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B72E5-BA5F-45BC-8917-444717CEA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411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MaryRose</a:t>
            </a:r>
          </a:p>
          <a:p>
            <a:pPr algn="l"/>
            <a:endParaRPr lang="en-US" b="0" i="0" dirty="0">
              <a:solidFill>
                <a:srgbClr val="022A32"/>
              </a:solidFill>
              <a:effectLst/>
              <a:latin typeface="Open Sans" panose="020B0606030504020204" pitchFamily="34" charset="0"/>
            </a:endParaRPr>
          </a:p>
          <a:p>
            <a:pPr algn="l"/>
            <a:endParaRPr lang="en-US" b="0" i="0" dirty="0">
              <a:solidFill>
                <a:srgbClr val="022A32"/>
              </a:solidFill>
              <a:effectLst/>
              <a:latin typeface="Open Sans" panose="020B0606030504020204" pitchFamily="34" charset="0"/>
            </a:endParaRPr>
          </a:p>
          <a:p>
            <a:pPr algn="l"/>
            <a:r>
              <a:rPr lang="en-US" b="0" i="0" dirty="0">
                <a:solidFill>
                  <a:srgbClr val="022A32"/>
                </a:solidFill>
                <a:effectLst/>
                <a:latin typeface="Open Sans" panose="020B0606030504020204" pitchFamily="34" charset="0"/>
              </a:rPr>
              <a:t>Your “</a:t>
            </a:r>
            <a:r>
              <a:rPr lang="en-US" b="0" i="0" dirty="0" err="1">
                <a:solidFill>
                  <a:srgbClr val="022A32"/>
                </a:solidFill>
                <a:effectLst/>
                <a:latin typeface="Open Sans" panose="020B0606030504020204" pitchFamily="34" charset="0"/>
              </a:rPr>
              <a:t>foodprint</a:t>
            </a:r>
            <a:r>
              <a:rPr lang="en-US" b="0" i="0" dirty="0">
                <a:solidFill>
                  <a:srgbClr val="022A32"/>
                </a:solidFill>
                <a:effectLst/>
                <a:latin typeface="Open Sans" panose="020B0606030504020204" pitchFamily="34" charset="0"/>
              </a:rPr>
              <a:t>” is the result of everything it takes to get your food from the farm to your plate. Many of those processes are invisible to consumers, such as natural resources consumed and greenhouse gases emitted. Industrial food production — including animal products like beef, pork, chicken and eggs and also crops  — takes a tremendous toll on our soil, air and water, as well as on the workers and the surrounding communities.</a:t>
            </a:r>
          </a:p>
          <a:p>
            <a:endParaRPr lang="en-US" b="0" i="0" dirty="0">
              <a:solidFill>
                <a:srgbClr val="231F20"/>
              </a:solidFill>
              <a:effectLst/>
              <a:latin typeface="Lato"/>
            </a:endParaRPr>
          </a:p>
          <a:p>
            <a:r>
              <a:rPr lang="en-US" b="0" i="0" dirty="0">
                <a:solidFill>
                  <a:srgbClr val="231F20"/>
                </a:solidFill>
                <a:effectLst/>
                <a:latin typeface="Lato"/>
              </a:rPr>
              <a:t>Having a larger </a:t>
            </a:r>
            <a:r>
              <a:rPr lang="en-US" b="0" i="0" dirty="0" err="1">
                <a:solidFill>
                  <a:srgbClr val="231F20"/>
                </a:solidFill>
                <a:effectLst/>
                <a:latin typeface="Lato"/>
              </a:rPr>
              <a:t>foodprint</a:t>
            </a:r>
            <a:r>
              <a:rPr lang="en-US" b="0" i="0" dirty="0">
                <a:solidFill>
                  <a:srgbClr val="231F20"/>
                </a:solidFill>
                <a:effectLst/>
                <a:latin typeface="Lato"/>
              </a:rPr>
              <a:t> means that the food you eat or serve in your cafeterias uses more resources than some other types of food do. We’ll talk through some strategies that you can reduce your cafeteria </a:t>
            </a:r>
            <a:r>
              <a:rPr lang="en-US" b="0" i="0" dirty="0" err="1">
                <a:solidFill>
                  <a:srgbClr val="231F20"/>
                </a:solidFill>
                <a:effectLst/>
                <a:latin typeface="Lato"/>
              </a:rPr>
              <a:t>foodprint</a:t>
            </a:r>
            <a:r>
              <a:rPr lang="en-US" b="0" i="0" dirty="0">
                <a:solidFill>
                  <a:srgbClr val="231F20"/>
                </a:solidFill>
                <a:effectLst/>
                <a:latin typeface="Lato"/>
              </a:rPr>
              <a:t>, and you might even learn some ways you can reduce in your home, too!</a:t>
            </a:r>
          </a:p>
          <a:p>
            <a:endParaRPr lang="en-US" b="0" i="0" dirty="0">
              <a:solidFill>
                <a:srgbClr val="231F20"/>
              </a:solidFill>
              <a:effectLst/>
              <a:latin typeface="Lato"/>
            </a:endParaRPr>
          </a:p>
        </p:txBody>
      </p:sp>
      <p:sp>
        <p:nvSpPr>
          <p:cNvPr id="4" name="Slide Number Placeholder 3"/>
          <p:cNvSpPr>
            <a:spLocks noGrp="1"/>
          </p:cNvSpPr>
          <p:nvPr>
            <p:ph type="sldNum" sz="quarter" idx="5"/>
          </p:nvPr>
        </p:nvSpPr>
        <p:spPr/>
        <p:txBody>
          <a:bodyPr/>
          <a:lstStyle/>
          <a:p>
            <a:fld id="{F3BF30EF-36B5-4D3C-BAA4-16221BA3E7C9}" type="slidenum">
              <a:rPr lang="en-US" smtClean="0"/>
              <a:t>10</a:t>
            </a:fld>
            <a:endParaRPr lang="en-US"/>
          </a:p>
        </p:txBody>
      </p:sp>
    </p:spTree>
    <p:extLst>
      <p:ext uri="{BB962C8B-B14F-4D97-AF65-F5344CB8AC3E}">
        <p14:creationId xmlns:p14="http://schemas.microsoft.com/office/powerpoint/2010/main" val="2842653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MaryRose</a:t>
            </a:r>
          </a:p>
          <a:p>
            <a:endParaRPr lang="en-US" dirty="0"/>
          </a:p>
          <a:p>
            <a:endParaRPr lang="en-US" dirty="0"/>
          </a:p>
          <a:p>
            <a:r>
              <a:rPr lang="en-US" dirty="0"/>
              <a:t>Chat: https://foodprint.org/quiz/ </a:t>
            </a:r>
          </a:p>
          <a:p>
            <a:r>
              <a:rPr lang="en-US" dirty="0"/>
              <a:t>- Take the full quiz on your own if you want </a:t>
            </a:r>
          </a:p>
          <a:p>
            <a:endParaRPr lang="en-US" dirty="0"/>
          </a:p>
          <a:p>
            <a:r>
              <a:rPr lang="en-US" dirty="0"/>
              <a:t>For anyone who is interested to learn more, you can take the </a:t>
            </a:r>
            <a:r>
              <a:rPr lang="en-US" dirty="0" err="1"/>
              <a:t>foodprint</a:t>
            </a:r>
            <a:r>
              <a:rPr lang="en-US" dirty="0"/>
              <a:t> quiz that’s linked in the chat. We won’t go through the whole quiz, but let’s do a few quick polling questions to get a sense of what factors lead to a larger or smaller </a:t>
            </a:r>
            <a:r>
              <a:rPr lang="en-US" dirty="0" err="1"/>
              <a:t>foodprint</a:t>
            </a:r>
            <a:r>
              <a:rPr lang="en-US" dirty="0"/>
              <a:t>. When answering these questions, think about how you would eat at home, and there are no wrong answers – we’re just trying to establish a baseline. </a:t>
            </a:r>
          </a:p>
          <a:p>
            <a:endParaRPr lang="en-US" dirty="0"/>
          </a:p>
          <a:p>
            <a:r>
              <a:rPr lang="en-US" dirty="0"/>
              <a:t>Poll 1: </a:t>
            </a:r>
          </a:p>
          <a:p>
            <a:r>
              <a:rPr lang="en-US" dirty="0"/>
              <a:t>Q: If there’s room on my plate, I’ll fill it with…. </a:t>
            </a:r>
          </a:p>
          <a:p>
            <a:pPr marL="171450" indent="-171450">
              <a:buFontTx/>
              <a:buChar char="-"/>
            </a:pPr>
            <a:r>
              <a:rPr lang="en-US" dirty="0"/>
              <a:t>Mostly fruits and vegetables</a:t>
            </a:r>
          </a:p>
          <a:p>
            <a:pPr marL="171450" indent="-171450">
              <a:buFontTx/>
              <a:buChar char="-"/>
            </a:pPr>
            <a:r>
              <a:rPr lang="en-US" dirty="0"/>
              <a:t>Some fruit or veggies and some meat</a:t>
            </a:r>
          </a:p>
          <a:p>
            <a:pPr marL="171450" indent="-171450">
              <a:buFontTx/>
              <a:buChar char="-"/>
            </a:pPr>
            <a:r>
              <a:rPr lang="en-US" dirty="0"/>
              <a:t>Mostly meat</a:t>
            </a:r>
          </a:p>
          <a:p>
            <a:r>
              <a:rPr lang="en-US" dirty="0"/>
              <a:t>Poll 2:</a:t>
            </a:r>
          </a:p>
          <a:p>
            <a:r>
              <a:rPr lang="en-US" dirty="0"/>
              <a:t>Q: If I don’t finish my meal…. </a:t>
            </a:r>
          </a:p>
          <a:p>
            <a:pPr marL="171450" indent="-171450">
              <a:buFontTx/>
              <a:buChar char="-"/>
            </a:pPr>
            <a:r>
              <a:rPr lang="en-US" dirty="0"/>
              <a:t>Toss what's left in the trash.</a:t>
            </a:r>
          </a:p>
          <a:p>
            <a:pPr marL="171450" indent="-171450">
              <a:buFontTx/>
              <a:buChar char="-"/>
            </a:pPr>
            <a:r>
              <a:rPr lang="en-US" dirty="0"/>
              <a:t>Compost it like a boss.</a:t>
            </a:r>
          </a:p>
          <a:p>
            <a:pPr marL="171450" indent="-171450">
              <a:buFontTx/>
              <a:buChar char="-"/>
            </a:pPr>
            <a:r>
              <a:rPr lang="en-US" dirty="0"/>
              <a:t>Eat it for lunch the next day.</a:t>
            </a:r>
          </a:p>
          <a:p>
            <a:pPr marL="171450" indent="-171450">
              <a:buFontTx/>
              <a:buChar char="-"/>
            </a:pPr>
            <a:r>
              <a:rPr lang="en-US" dirty="0"/>
              <a:t>Leftovers? Never. I'm a member of the Clean Plate Club.</a:t>
            </a:r>
          </a:p>
          <a:p>
            <a:pPr marL="171450" indent="-171450">
              <a:buFontTx/>
              <a:buChar char="-"/>
            </a:pPr>
            <a:r>
              <a:rPr lang="en-US" dirty="0"/>
              <a:t>Put what's left in the fridge... where it will stay forever.</a:t>
            </a:r>
          </a:p>
          <a:p>
            <a:r>
              <a:rPr lang="en-US" dirty="0"/>
              <a:t>Poll 3:</a:t>
            </a:r>
          </a:p>
          <a:p>
            <a:r>
              <a:rPr lang="en-US" dirty="0"/>
              <a:t>Q: I’d be willing to pay more for food if… (select all that apply)</a:t>
            </a:r>
          </a:p>
          <a:p>
            <a:pPr marL="171450" indent="-171450">
              <a:buFontTx/>
              <a:buChar char="-"/>
            </a:pPr>
            <a:r>
              <a:rPr lang="en-US" dirty="0"/>
              <a:t>I knew the workers who produced it were treated well.</a:t>
            </a:r>
          </a:p>
          <a:p>
            <a:pPr marL="171450" indent="-171450">
              <a:buFontTx/>
              <a:buChar char="-"/>
            </a:pPr>
            <a:r>
              <a:rPr lang="en-US" dirty="0"/>
              <a:t>It included a chef to cook it for me.</a:t>
            </a:r>
          </a:p>
          <a:p>
            <a:pPr marL="171450" indent="-171450">
              <a:buFontTx/>
              <a:buChar char="-"/>
            </a:pPr>
            <a:r>
              <a:rPr lang="en-US" dirty="0"/>
              <a:t>I knew there were fewer pesticides in it.</a:t>
            </a:r>
          </a:p>
          <a:p>
            <a:pPr marL="171450" indent="-171450">
              <a:buFontTx/>
              <a:buChar char="-"/>
            </a:pPr>
            <a:r>
              <a:rPr lang="en-US" dirty="0"/>
              <a:t>I knew the animals were treated humanely. I won the lottery.</a:t>
            </a:r>
          </a:p>
          <a:p>
            <a:pPr marL="171450" indent="-171450">
              <a:buFontTx/>
              <a:buChar char="-"/>
            </a:pPr>
            <a:r>
              <a:rPr lang="en-US" dirty="0"/>
              <a:t>It was healthier for me.</a:t>
            </a:r>
          </a:p>
          <a:p>
            <a:pPr marL="171450" indent="-171450">
              <a:buFontTx/>
              <a:buChar char="-"/>
            </a:pPr>
            <a:r>
              <a:rPr lang="en-US" dirty="0"/>
              <a:t>I knew my money went directly to farmers in my community.</a:t>
            </a:r>
          </a:p>
        </p:txBody>
      </p:sp>
      <p:sp>
        <p:nvSpPr>
          <p:cNvPr id="4" name="Slide Number Placeholder 3"/>
          <p:cNvSpPr>
            <a:spLocks noGrp="1"/>
          </p:cNvSpPr>
          <p:nvPr>
            <p:ph type="sldNum" sz="quarter" idx="5"/>
          </p:nvPr>
        </p:nvSpPr>
        <p:spPr/>
        <p:txBody>
          <a:bodyPr/>
          <a:lstStyle/>
          <a:p>
            <a:fld id="{F3BF30EF-36B5-4D3C-BAA4-16221BA3E7C9}" type="slidenum">
              <a:rPr lang="en-US" smtClean="0"/>
              <a:t>11</a:t>
            </a:fld>
            <a:endParaRPr lang="en-US"/>
          </a:p>
        </p:txBody>
      </p:sp>
    </p:spTree>
    <p:extLst>
      <p:ext uri="{BB962C8B-B14F-4D97-AF65-F5344CB8AC3E}">
        <p14:creationId xmlns:p14="http://schemas.microsoft.com/office/powerpoint/2010/main" val="888599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MaryRose</a:t>
            </a:r>
          </a:p>
          <a:p>
            <a:endParaRPr lang="en-US" dirty="0"/>
          </a:p>
          <a:p>
            <a:r>
              <a:rPr lang="en-US" dirty="0"/>
              <a:t>Now that you’ve learned about your own </a:t>
            </a:r>
            <a:r>
              <a:rPr lang="en-US" dirty="0" err="1"/>
              <a:t>foodprint</a:t>
            </a:r>
            <a:r>
              <a:rPr lang="en-US" dirty="0"/>
              <a:t>, let’s take it to the next level and think about your cafeterias. It’s the end of the school year after a really tough year, so changing up your operations might be the last thing you want to think about, but summer is a great time to take the time to plan for next year! Consider incorporating some of the strategies on the slide to reduce the </a:t>
            </a:r>
            <a:r>
              <a:rPr lang="en-US" dirty="0" err="1"/>
              <a:t>foodprint</a:t>
            </a:r>
            <a:r>
              <a:rPr lang="en-US" dirty="0"/>
              <a:t> of your menus.</a:t>
            </a:r>
          </a:p>
          <a:p>
            <a:endParaRPr lang="en-US" dirty="0"/>
          </a:p>
        </p:txBody>
      </p:sp>
      <p:sp>
        <p:nvSpPr>
          <p:cNvPr id="4" name="Slide Number Placeholder 3"/>
          <p:cNvSpPr>
            <a:spLocks noGrp="1"/>
          </p:cNvSpPr>
          <p:nvPr>
            <p:ph type="sldNum" sz="quarter" idx="5"/>
          </p:nvPr>
        </p:nvSpPr>
        <p:spPr/>
        <p:txBody>
          <a:bodyPr/>
          <a:lstStyle/>
          <a:p>
            <a:fld id="{F3BF30EF-36B5-4D3C-BAA4-16221BA3E7C9}" type="slidenum">
              <a:rPr lang="en-US" smtClean="0"/>
              <a:t>12</a:t>
            </a:fld>
            <a:endParaRPr lang="en-US"/>
          </a:p>
        </p:txBody>
      </p:sp>
    </p:spTree>
    <p:extLst>
      <p:ext uri="{BB962C8B-B14F-4D97-AF65-F5344CB8AC3E}">
        <p14:creationId xmlns:p14="http://schemas.microsoft.com/office/powerpoint/2010/main" val="2427229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MaryRose</a:t>
            </a:r>
          </a:p>
          <a:p>
            <a:endParaRPr lang="en-US" dirty="0"/>
          </a:p>
        </p:txBody>
      </p:sp>
      <p:sp>
        <p:nvSpPr>
          <p:cNvPr id="4" name="Slide Number Placeholder 3"/>
          <p:cNvSpPr>
            <a:spLocks noGrp="1"/>
          </p:cNvSpPr>
          <p:nvPr>
            <p:ph type="sldNum" sz="quarter" idx="5"/>
          </p:nvPr>
        </p:nvSpPr>
        <p:spPr/>
        <p:txBody>
          <a:bodyPr/>
          <a:lstStyle/>
          <a:p>
            <a:fld id="{F3BF30EF-36B5-4D3C-BAA4-16221BA3E7C9}" type="slidenum">
              <a:rPr lang="en-US" smtClean="0"/>
              <a:t>13</a:t>
            </a:fld>
            <a:endParaRPr lang="en-US"/>
          </a:p>
        </p:txBody>
      </p:sp>
    </p:spTree>
    <p:extLst>
      <p:ext uri="{BB962C8B-B14F-4D97-AF65-F5344CB8AC3E}">
        <p14:creationId xmlns:p14="http://schemas.microsoft.com/office/powerpoint/2010/main" val="1599082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MaryRose</a:t>
            </a:r>
          </a:p>
        </p:txBody>
      </p:sp>
      <p:sp>
        <p:nvSpPr>
          <p:cNvPr id="4" name="Slide Number Placeholder 3"/>
          <p:cNvSpPr>
            <a:spLocks noGrp="1"/>
          </p:cNvSpPr>
          <p:nvPr>
            <p:ph type="sldNum" sz="quarter" idx="5"/>
          </p:nvPr>
        </p:nvSpPr>
        <p:spPr/>
        <p:txBody>
          <a:bodyPr/>
          <a:lstStyle/>
          <a:p>
            <a:fld id="{F3BF30EF-36B5-4D3C-BAA4-16221BA3E7C9}" type="slidenum">
              <a:rPr lang="en-US" smtClean="0"/>
              <a:t>14</a:t>
            </a:fld>
            <a:endParaRPr lang="en-US"/>
          </a:p>
        </p:txBody>
      </p:sp>
    </p:spTree>
    <p:extLst>
      <p:ext uri="{BB962C8B-B14F-4D97-AF65-F5344CB8AC3E}">
        <p14:creationId xmlns:p14="http://schemas.microsoft.com/office/powerpoint/2010/main" val="141078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MaryRose</a:t>
            </a:r>
          </a:p>
          <a:p>
            <a:endParaRPr lang="en-US" b="0" i="0" dirty="0">
              <a:solidFill>
                <a:srgbClr val="747474"/>
              </a:solidFill>
              <a:effectLst/>
              <a:latin typeface="Karl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747474"/>
                </a:solidFill>
                <a:effectLst/>
                <a:latin typeface="Karla"/>
              </a:rPr>
              <a:t>While there are some ways to reduce waste in the cafeteria, being intentional and thoughtful about the products you buy makes a huge impact! These numbers are a couple of years old, but the impact is still the same – school districts spend a lot of money on food each year! </a:t>
            </a:r>
            <a:r>
              <a:rPr lang="en-US" b="0" i="0" dirty="0">
                <a:solidFill>
                  <a:srgbClr val="747474"/>
                </a:solidFill>
                <a:effectLst/>
                <a:latin typeface="Roboto Slab"/>
              </a:rPr>
              <a:t>YOU have the opportunity to lead the movement for food system change and express your community’s values while influencing supply chains.</a:t>
            </a:r>
          </a:p>
          <a:p>
            <a:endParaRPr lang="en-US" b="0" i="0" dirty="0">
              <a:solidFill>
                <a:srgbClr val="747474"/>
              </a:solidFill>
              <a:effectLst/>
              <a:latin typeface="Karl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747474"/>
                </a:solidFill>
                <a:effectLst/>
                <a:latin typeface="Roboto Slab"/>
              </a:rPr>
              <a:t>Changing the food system means creating a system based on values. It means understanding relationships between distributors, vendors, and their suppliers and increasing transparency along the entire supply chain.</a:t>
            </a:r>
          </a:p>
          <a:p>
            <a:endParaRPr lang="en-US" b="0" i="0" dirty="0">
              <a:solidFill>
                <a:srgbClr val="747474"/>
              </a:solidFill>
              <a:effectLst/>
              <a:latin typeface="Karla"/>
            </a:endParaRPr>
          </a:p>
          <a:p>
            <a:endParaRPr lang="en-US" b="0" i="0" dirty="0">
              <a:solidFill>
                <a:srgbClr val="747474"/>
              </a:solidFill>
              <a:effectLst/>
              <a:latin typeface="Karla"/>
            </a:endParaRPr>
          </a:p>
        </p:txBody>
      </p:sp>
      <p:sp>
        <p:nvSpPr>
          <p:cNvPr id="4" name="Slide Number Placeholder 3"/>
          <p:cNvSpPr>
            <a:spLocks noGrp="1"/>
          </p:cNvSpPr>
          <p:nvPr>
            <p:ph type="sldNum" sz="quarter" idx="5"/>
          </p:nvPr>
        </p:nvSpPr>
        <p:spPr/>
        <p:txBody>
          <a:bodyPr/>
          <a:lstStyle/>
          <a:p>
            <a:fld id="{F3BF30EF-36B5-4D3C-BAA4-16221BA3E7C9}" type="slidenum">
              <a:rPr lang="en-US" smtClean="0"/>
              <a:t>15</a:t>
            </a:fld>
            <a:endParaRPr lang="en-US"/>
          </a:p>
        </p:txBody>
      </p:sp>
    </p:spTree>
    <p:extLst>
      <p:ext uri="{BB962C8B-B14F-4D97-AF65-F5344CB8AC3E}">
        <p14:creationId xmlns:p14="http://schemas.microsoft.com/office/powerpoint/2010/main" val="330844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MaryRose</a:t>
            </a:r>
          </a:p>
          <a:p>
            <a:endParaRPr lang="en-US" b="0" i="0" dirty="0">
              <a:solidFill>
                <a:srgbClr val="022A32"/>
              </a:solidFill>
              <a:effectLst/>
              <a:latin typeface="Open Sans"/>
            </a:endParaRPr>
          </a:p>
          <a:p>
            <a:r>
              <a:rPr lang="en-US" b="0" i="0" dirty="0">
                <a:solidFill>
                  <a:srgbClr val="022A32"/>
                </a:solidFill>
                <a:effectLst/>
                <a:latin typeface="Open Sans"/>
              </a:rPr>
              <a:t>Meat products have a larger </a:t>
            </a:r>
            <a:r>
              <a:rPr lang="en-US" b="0" i="0" dirty="0" err="1">
                <a:solidFill>
                  <a:srgbClr val="022A32"/>
                </a:solidFill>
                <a:effectLst/>
                <a:latin typeface="Open Sans"/>
              </a:rPr>
              <a:t>foodprint</a:t>
            </a:r>
            <a:r>
              <a:rPr lang="en-US" b="0" i="0" dirty="0">
                <a:solidFill>
                  <a:srgbClr val="022A32"/>
                </a:solidFill>
                <a:effectLst/>
                <a:latin typeface="Open Sans"/>
              </a:rPr>
              <a:t> than meat alternates, such as beans and legumes. </a:t>
            </a:r>
          </a:p>
          <a:p>
            <a:endParaRPr lang="en-US" b="0" i="0" dirty="0">
              <a:solidFill>
                <a:srgbClr val="747474"/>
              </a:solidFill>
              <a:effectLst/>
              <a:latin typeface="Karla"/>
            </a:endParaRPr>
          </a:p>
          <a:p>
            <a:r>
              <a:rPr lang="en-US" b="0" i="0" dirty="0">
                <a:solidFill>
                  <a:srgbClr val="747474"/>
                </a:solidFill>
                <a:effectLst/>
                <a:latin typeface="Karla"/>
              </a:rPr>
              <a:t>There are numerous opportunities to purchase meat from Colorado producers no matter where you live in the state. When possible, consider sourcing from producers that employ sustainable production 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747474"/>
              </a:solidFill>
              <a:effectLst/>
              <a:latin typeface="Karl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747474"/>
                </a:solidFill>
                <a:effectLst/>
                <a:latin typeface="Karla"/>
              </a:rPr>
              <a:t>You can also experiment with adding beans, legumes, or even hummus to your menus in place of traditional meat options. This can be a great way to involve kids in menu development – host a taste test with different products so you know what they like before making a change.</a:t>
            </a:r>
          </a:p>
          <a:p>
            <a:endParaRPr lang="en-US" dirty="0"/>
          </a:p>
        </p:txBody>
      </p:sp>
      <p:sp>
        <p:nvSpPr>
          <p:cNvPr id="4" name="Slide Number Placeholder 3"/>
          <p:cNvSpPr>
            <a:spLocks noGrp="1"/>
          </p:cNvSpPr>
          <p:nvPr>
            <p:ph type="sldNum" sz="quarter" idx="5"/>
          </p:nvPr>
        </p:nvSpPr>
        <p:spPr/>
        <p:txBody>
          <a:bodyPr/>
          <a:lstStyle/>
          <a:p>
            <a:fld id="{F3BF30EF-36B5-4D3C-BAA4-16221BA3E7C9}" type="slidenum">
              <a:rPr lang="en-US" smtClean="0"/>
              <a:t>16</a:t>
            </a:fld>
            <a:endParaRPr lang="en-US"/>
          </a:p>
        </p:txBody>
      </p:sp>
    </p:spTree>
    <p:extLst>
      <p:ext uri="{BB962C8B-B14F-4D97-AF65-F5344CB8AC3E}">
        <p14:creationId xmlns:p14="http://schemas.microsoft.com/office/powerpoint/2010/main" val="724287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MaryRose</a:t>
            </a:r>
          </a:p>
          <a:p>
            <a:endParaRPr lang="en-US" b="0" i="0" dirty="0">
              <a:solidFill>
                <a:srgbClr val="022A32"/>
              </a:solidFill>
              <a:effectLst/>
              <a:latin typeface="Open Sans"/>
            </a:endParaRPr>
          </a:p>
          <a:p>
            <a:endParaRPr lang="en-US" b="0" i="0" dirty="0">
              <a:solidFill>
                <a:srgbClr val="022A32"/>
              </a:solidFill>
              <a:effectLst/>
              <a:latin typeface="Open Sans"/>
            </a:endParaRPr>
          </a:p>
          <a:p>
            <a:r>
              <a:rPr lang="en-US" b="0" i="0" dirty="0">
                <a:solidFill>
                  <a:srgbClr val="022A32"/>
                </a:solidFill>
                <a:effectLst/>
                <a:latin typeface="Open Sans"/>
              </a:rPr>
              <a:t>It takes a lot of people to produce the food on your plate - from farmers to field workers to food processors. How those workers and animals are treated makes a difference. When thinking about meat or other food purchases, consider whether workers have access to </a:t>
            </a:r>
            <a:r>
              <a:rPr lang="en-US" b="0" i="0" dirty="0">
                <a:solidFill>
                  <a:srgbClr val="747474"/>
                </a:solidFill>
                <a:effectLst/>
                <a:latin typeface="Karla"/>
              </a:rPr>
              <a:t>safe and healthy working conditions and fair compensation. </a:t>
            </a:r>
          </a:p>
          <a:p>
            <a:endParaRPr lang="en-US" b="0" i="0" dirty="0">
              <a:solidFill>
                <a:srgbClr val="747474"/>
              </a:solidFill>
              <a:effectLst/>
              <a:latin typeface="Karla"/>
            </a:endParaRPr>
          </a:p>
          <a:p>
            <a:r>
              <a:rPr lang="en-US" b="0" i="0" dirty="0">
                <a:solidFill>
                  <a:srgbClr val="747474"/>
                </a:solidFill>
                <a:effectLst/>
                <a:latin typeface="Karla"/>
              </a:rPr>
              <a:t>Local producers will be able to tell you how their workers are treated and which practices they use to raise their animals. </a:t>
            </a:r>
          </a:p>
          <a:p>
            <a:endParaRPr lang="en-US" b="0" i="0" dirty="0">
              <a:solidFill>
                <a:srgbClr val="747474"/>
              </a:solidFill>
              <a:effectLst/>
              <a:latin typeface="Karla"/>
            </a:endParaRPr>
          </a:p>
          <a:p>
            <a:endParaRPr lang="en-US" dirty="0"/>
          </a:p>
        </p:txBody>
      </p:sp>
      <p:sp>
        <p:nvSpPr>
          <p:cNvPr id="4" name="Slide Number Placeholder 3"/>
          <p:cNvSpPr>
            <a:spLocks noGrp="1"/>
          </p:cNvSpPr>
          <p:nvPr>
            <p:ph type="sldNum" sz="quarter" idx="5"/>
          </p:nvPr>
        </p:nvSpPr>
        <p:spPr/>
        <p:txBody>
          <a:bodyPr/>
          <a:lstStyle/>
          <a:p>
            <a:fld id="{F3BF30EF-36B5-4D3C-BAA4-16221BA3E7C9}" type="slidenum">
              <a:rPr lang="en-US" smtClean="0"/>
              <a:t>17</a:t>
            </a:fld>
            <a:endParaRPr lang="en-US"/>
          </a:p>
        </p:txBody>
      </p:sp>
    </p:spTree>
    <p:extLst>
      <p:ext uri="{BB962C8B-B14F-4D97-AF65-F5344CB8AC3E}">
        <p14:creationId xmlns:p14="http://schemas.microsoft.com/office/powerpoint/2010/main" val="4200463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Alicia</a:t>
            </a:r>
          </a:p>
        </p:txBody>
      </p:sp>
      <p:sp>
        <p:nvSpPr>
          <p:cNvPr id="4" name="Slide Number Placeholder 3"/>
          <p:cNvSpPr>
            <a:spLocks noGrp="1"/>
          </p:cNvSpPr>
          <p:nvPr>
            <p:ph type="sldNum" sz="quarter" idx="5"/>
          </p:nvPr>
        </p:nvSpPr>
        <p:spPr/>
        <p:txBody>
          <a:bodyPr/>
          <a:lstStyle/>
          <a:p>
            <a:fld id="{F3BF30EF-36B5-4D3C-BAA4-16221BA3E7C9}" type="slidenum">
              <a:rPr lang="en-US" smtClean="0"/>
              <a:t>18</a:t>
            </a:fld>
            <a:endParaRPr lang="en-US"/>
          </a:p>
        </p:txBody>
      </p:sp>
    </p:spTree>
    <p:extLst>
      <p:ext uri="{BB962C8B-B14F-4D97-AF65-F5344CB8AC3E}">
        <p14:creationId xmlns:p14="http://schemas.microsoft.com/office/powerpoint/2010/main" val="2827653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Alicia</a:t>
            </a:r>
          </a:p>
        </p:txBody>
      </p:sp>
      <p:sp>
        <p:nvSpPr>
          <p:cNvPr id="4" name="Slide Number Placeholder 3"/>
          <p:cNvSpPr>
            <a:spLocks noGrp="1"/>
          </p:cNvSpPr>
          <p:nvPr>
            <p:ph type="sldNum" sz="quarter" idx="5"/>
          </p:nvPr>
        </p:nvSpPr>
        <p:spPr/>
        <p:txBody>
          <a:bodyPr/>
          <a:lstStyle/>
          <a:p>
            <a:fld id="{F3BF30EF-36B5-4D3C-BAA4-16221BA3E7C9}" type="slidenum">
              <a:rPr lang="en-US" smtClean="0"/>
              <a:t>19</a:t>
            </a:fld>
            <a:endParaRPr lang="en-US"/>
          </a:p>
        </p:txBody>
      </p:sp>
    </p:spTree>
    <p:extLst>
      <p:ext uri="{BB962C8B-B14F-4D97-AF65-F5344CB8AC3E}">
        <p14:creationId xmlns:p14="http://schemas.microsoft.com/office/powerpoint/2010/main" val="3384837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highlight>
                  <a:srgbClr val="FFFF00"/>
                </a:highlight>
              </a:rPr>
              <a:t>McK</a:t>
            </a:r>
            <a:endParaRPr lang="en-US" dirty="0">
              <a:highlight>
                <a:srgbClr val="FFFF00"/>
              </a:highlight>
            </a:endParaRPr>
          </a:p>
          <a:p>
            <a:endParaRPr lang="en-US" dirty="0">
              <a:highlight>
                <a:srgbClr val="FFFF00"/>
              </a:highlight>
            </a:endParaRPr>
          </a:p>
          <a:p>
            <a:r>
              <a:rPr lang="en-US" dirty="0">
                <a:highlight>
                  <a:srgbClr val="FFFF00"/>
                </a:highlight>
              </a:rPr>
              <a:t>I’m going to cover some quick housekeeping items before we jump into the conversation. </a:t>
            </a:r>
          </a:p>
          <a:p>
            <a:endParaRPr lang="en-US" dirty="0">
              <a:highlight>
                <a:srgbClr val="FFFF00"/>
              </a:highlight>
            </a:endParaRPr>
          </a:p>
          <a:p>
            <a:pPr marR="0">
              <a:spcBef>
                <a:spcPts val="0"/>
              </a:spcBef>
              <a:spcAft>
                <a:spcPts val="0"/>
              </a:spcAft>
            </a:pPr>
            <a:r>
              <a:rPr lang="en-US" i="0" dirty="0">
                <a:effectLst/>
                <a:ea typeface="Calibri" panose="020F0502020204030204" pitchFamily="34" charset="0"/>
              </a:rPr>
              <a:t>All attendees who join via computer audio will enter muted to reduce background noise. If you have joined via the conference line, please mute your line to reduce background noise. </a:t>
            </a:r>
            <a:r>
              <a:rPr lang="en-US" dirty="0">
                <a:highlight>
                  <a:srgbClr val="FFFF00"/>
                </a:highlight>
              </a:rPr>
              <a:t>There are call out boxes on this slide that describe how to connect to your audio through </a:t>
            </a:r>
            <a:r>
              <a:rPr lang="en-US">
                <a:highlight>
                  <a:srgbClr val="FFFF00"/>
                </a:highlight>
              </a:rPr>
              <a:t>Adobe Connect. </a:t>
            </a:r>
            <a:r>
              <a:rPr lang="en-US" sz="1200" i="0" dirty="0">
                <a:effectLst/>
                <a:latin typeface="Calibri" panose="020F0502020204030204" pitchFamily="34" charset="0"/>
                <a:ea typeface="Calibri" panose="020F0502020204030204" pitchFamily="34" charset="0"/>
              </a:rPr>
              <a:t>If there is any background noise, we will go ahead and mute your microphone to ensure everyone on the call can hear.</a:t>
            </a:r>
          </a:p>
          <a:p>
            <a:pPr marL="0" marR="0">
              <a:spcBef>
                <a:spcPts val="0"/>
              </a:spcBef>
              <a:spcAft>
                <a:spcPts val="0"/>
              </a:spcAft>
            </a:pPr>
            <a:endParaRPr lang="en-US" sz="1200" i="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i="0" dirty="0">
                <a:effectLst/>
                <a:latin typeface="Calibri" panose="020F0502020204030204" pitchFamily="34" charset="0"/>
                <a:ea typeface="Calibri" panose="020F0502020204030204" pitchFamily="34" charset="0"/>
              </a:rPr>
              <a:t>If you experience audio or technical difficulties, please contact Allison Butler. Her information is available in the chat.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effectLst/>
                <a:latin typeface="Calibri" panose="020F0502020204030204" pitchFamily="34" charset="0"/>
                <a:ea typeface="Calibri" panose="020F0502020204030204" pitchFamily="34" charset="0"/>
              </a:rPr>
              <a:t>Just below the presentation are the weblinks and files pods. The files pod contains the PowerPoint slides with speaker notes. We will refer to the resources in these pods during the presentation.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highlight>
                <a:srgbClr val="FFFF00"/>
              </a:highlight>
            </a:endParaRPr>
          </a:p>
          <a:p>
            <a:pPr marL="0" marR="0">
              <a:spcBef>
                <a:spcPts val="0"/>
              </a:spcBef>
              <a:spcAft>
                <a:spcPts val="0"/>
              </a:spcAft>
            </a:pPr>
            <a:r>
              <a:rPr lang="en-US" sz="1200" i="0" dirty="0">
                <a:effectLst/>
                <a:latin typeface="Calibri" panose="020F0502020204030204" pitchFamily="34" charset="0"/>
                <a:ea typeface="Calibri" panose="020F0502020204030204" pitchFamily="34" charset="0"/>
              </a:rPr>
              <a:t>Lastly, if you have any questions or comments that don’t pertain to the topic being discussed at that moment, please put them in the chat pod—we will monitor the chat and compile a list of questions to address at the end of the webinar if we have time. Otherwise, feel free to unmute and engage!</a:t>
            </a:r>
            <a:endParaRPr lang="en-US" i="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B72E5-BA5F-45BC-8917-444717CEA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26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Alicia</a:t>
            </a:r>
          </a:p>
          <a:p>
            <a:pPr algn="l"/>
            <a:endParaRPr lang="en-US" b="1" i="0" dirty="0">
              <a:solidFill>
                <a:srgbClr val="231F20"/>
              </a:solidFill>
              <a:effectLst/>
              <a:latin typeface="Lato"/>
            </a:endParaRPr>
          </a:p>
          <a:p>
            <a:pPr algn="l"/>
            <a:endParaRPr lang="en-US" b="1" i="0" dirty="0">
              <a:solidFill>
                <a:srgbClr val="231F20"/>
              </a:solidFill>
              <a:effectLst/>
              <a:latin typeface="Lato"/>
            </a:endParaRPr>
          </a:p>
          <a:p>
            <a:pPr algn="l"/>
            <a:r>
              <a:rPr lang="en-US" b="1" i="0" dirty="0">
                <a:solidFill>
                  <a:srgbClr val="231F20"/>
                </a:solidFill>
                <a:effectLst/>
                <a:latin typeface="Lato"/>
              </a:rPr>
              <a:t>“Globally, if food waste could be represented as its own country, it would be the third largest greenhouse gas emitter, behind China and the US” – United Nations Environment</a:t>
            </a:r>
          </a:p>
          <a:p>
            <a:pPr algn="l"/>
            <a:endParaRPr lang="en-US" b="1" i="0" dirty="0">
              <a:solidFill>
                <a:srgbClr val="231F20"/>
              </a:solidFill>
              <a:effectLst/>
              <a:latin typeface="Lato"/>
            </a:endParaRPr>
          </a:p>
          <a:p>
            <a:pPr algn="l"/>
            <a:r>
              <a:rPr lang="en-US" b="0" i="0" dirty="0">
                <a:solidFill>
                  <a:srgbClr val="022A32"/>
                </a:solidFill>
                <a:effectLst/>
                <a:latin typeface="Open Sans"/>
              </a:rPr>
              <a:t>More than 40% of food is thrown out every year in the US. When you waste food, you waste all the resources it took to produce that food (think: water, time, labor) plus your own nutrition budget! Think about this in your own kitchens – where can you reduce waste in all stages from ordering, to meal prep, to students consuming the food?</a:t>
            </a:r>
          </a:p>
          <a:p>
            <a:br>
              <a:rPr lang="en-US" dirty="0"/>
            </a:br>
            <a:endParaRPr lang="en-US" dirty="0"/>
          </a:p>
        </p:txBody>
      </p:sp>
      <p:sp>
        <p:nvSpPr>
          <p:cNvPr id="4" name="Slide Number Placeholder 3"/>
          <p:cNvSpPr>
            <a:spLocks noGrp="1"/>
          </p:cNvSpPr>
          <p:nvPr>
            <p:ph type="sldNum" sz="quarter" idx="5"/>
          </p:nvPr>
        </p:nvSpPr>
        <p:spPr/>
        <p:txBody>
          <a:bodyPr/>
          <a:lstStyle/>
          <a:p>
            <a:fld id="{F3BF30EF-36B5-4D3C-BAA4-16221BA3E7C9}" type="slidenum">
              <a:rPr lang="en-US" smtClean="0"/>
              <a:t>20</a:t>
            </a:fld>
            <a:endParaRPr lang="en-US"/>
          </a:p>
        </p:txBody>
      </p:sp>
    </p:spTree>
    <p:extLst>
      <p:ext uri="{BB962C8B-B14F-4D97-AF65-F5344CB8AC3E}">
        <p14:creationId xmlns:p14="http://schemas.microsoft.com/office/powerpoint/2010/main" val="2157322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Alicia- </a:t>
            </a:r>
          </a:p>
          <a:p>
            <a:endParaRPr lang="en-US" dirty="0"/>
          </a:p>
          <a:p>
            <a:r>
              <a:rPr lang="en-US" dirty="0"/>
              <a:t>The Environmental Protection Agency recommends recovering unused food and using it to feed hungry people when source reduction is not possible </a:t>
            </a:r>
          </a:p>
          <a:p>
            <a:r>
              <a:rPr lang="en-US" dirty="0"/>
              <a:t>There are several school food recovery options including share tables, food donation, and composting. This is not an exhaustive list but provides a good starting point. We will cover these options in more detail in the subsequent slides. USDA is committed to preventing hunger and for responsible use of federal dollars. As a reminder, all sponsors/SFAs must plan, prepare, and order food with the goal of providing one meal per child at each meal service. If a program has leftover or unusable foods on a frequent basis, menu planning and production practices should be adjusted to reduced leftovers or unusable foods. </a:t>
            </a:r>
            <a:r>
              <a:rPr lang="en-US" b="0" i="0" dirty="0">
                <a:solidFill>
                  <a:srgbClr val="1B1B1B"/>
                </a:solidFill>
                <a:effectLst/>
                <a:latin typeface="Source Sans Pro" panose="020B0503030403020204" pitchFamily="34" charset="0"/>
              </a:rPr>
              <a:t>Nevertheless, because of unforeseen circumstances, occasionally there will be leftover food and we want to provide guidance on how to handle this food. </a:t>
            </a:r>
            <a:endParaRPr lang="en-US" dirty="0"/>
          </a:p>
        </p:txBody>
      </p:sp>
      <p:sp>
        <p:nvSpPr>
          <p:cNvPr id="4" name="Slide Number Placeholder 3"/>
          <p:cNvSpPr>
            <a:spLocks noGrp="1"/>
          </p:cNvSpPr>
          <p:nvPr>
            <p:ph type="sldNum" sz="quarter" idx="5"/>
          </p:nvPr>
        </p:nvSpPr>
        <p:spPr/>
        <p:txBody>
          <a:bodyPr/>
          <a:lstStyle/>
          <a:p>
            <a:fld id="{F3BF30EF-36B5-4D3C-BAA4-16221BA3E7C9}" type="slidenum">
              <a:rPr lang="en-US" smtClean="0"/>
              <a:t>21</a:t>
            </a:fld>
            <a:endParaRPr lang="en-US"/>
          </a:p>
        </p:txBody>
      </p:sp>
    </p:spTree>
    <p:extLst>
      <p:ext uri="{BB962C8B-B14F-4D97-AF65-F5344CB8AC3E}">
        <p14:creationId xmlns:p14="http://schemas.microsoft.com/office/powerpoint/2010/main" val="1835810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529"/>
                </a:solidFill>
                <a:effectLst/>
                <a:latin typeface="-apple-system"/>
              </a:rPr>
              <a:t>Alicia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529"/>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529"/>
                </a:solidFill>
                <a:effectLst/>
                <a:latin typeface="-apple-system"/>
              </a:rPr>
              <a:t>In “A systems examination of school food recovery in Northern Colorado,” school nutrition staff viewed share tables as the most feasible food recovery option.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529"/>
                </a:solidFill>
                <a:effectLst/>
                <a:latin typeface="-apple-system"/>
              </a:rPr>
              <a:t>Prescott MP, Grove A, Bunning M, Cunningham-Sabo L. "A systems examination of school food recovery in Northern Colorado." Resources, Conservation and Recycling, 2020, 154(3): 104529. https://doi.org/10.1016/j.resconrec.2019.104529 </a:t>
            </a:r>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USDA recognizes that, for various reasons, children may not always want to consume certain food or beverage items included in their meal. “Share tables” are tables or stations where children may return whole food or beverage items they choose not to eat, if it is in compliance with local and State health and food safety codes. These food and beverage items are then available to other children who may want additional servings. </a:t>
            </a:r>
            <a:r>
              <a:rPr lang="en-US" baseline="0" dirty="0"/>
              <a:t>For example, if a banana is served as part of a meal, a child can return the unopened banana to the share table. </a:t>
            </a:r>
            <a:r>
              <a:rPr lang="en-US" dirty="0"/>
              <a:t>To ensure compliance with food safety requirements, sponsors/SFAs should discuss plans for a share table with their local health department prior to implementation and ensure their policies for saving and sharing food or beverage items are consistent with their HACCP plan. Share tables allow food or beverage items to be reused in a number of ways, depending on the program’s preference including: re-service in future meals, items may be donated to a non-profit organization, such as a community food bank, homeless shelter or other non-profit charitable organization, or as a cooked ingredient for a future meal.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are interested in implementing share tables, please watch the share table webinar recording included in the resources slide of this presentation. It includes many helpful tips and resources including signage and templates to notify parents and school staff about share tables. Also feel free to reach out to Alicia Grove, the consultant who oversees food safety for any share table questions.</a:t>
            </a:r>
          </a:p>
          <a:p>
            <a:endParaRPr lang="en-US" dirty="0"/>
          </a:p>
          <a:p>
            <a:r>
              <a:rPr lang="en-US" dirty="0"/>
              <a:t>Our SOP: </a:t>
            </a:r>
            <a:r>
              <a:rPr lang="en-US" u="sng" dirty="0">
                <a:hlinkClick r:id="rId3"/>
              </a:rPr>
              <a:t>https://www.cde.state.co.us/nutrition/foodsafetysopresistributionfoodsharetables</a:t>
            </a:r>
            <a:endParaRPr lang="en-US" dirty="0"/>
          </a:p>
          <a:p>
            <a:r>
              <a:rPr lang="en-US" dirty="0"/>
              <a:t>USDA Memo: </a:t>
            </a:r>
            <a:r>
              <a:rPr lang="en-US" u="sng" dirty="0">
                <a:hlinkClick r:id="rId4"/>
              </a:rPr>
              <a:t>https://www.cde.state.co.us/nutrition/usdamemosp412016sharetables</a:t>
            </a:r>
            <a:endParaRPr lang="en-US" u="sng" dirty="0"/>
          </a:p>
          <a:p>
            <a:endParaRPr lang="en-US" dirty="0"/>
          </a:p>
        </p:txBody>
      </p:sp>
      <p:sp>
        <p:nvSpPr>
          <p:cNvPr id="4" name="Slide Number Placeholder 3"/>
          <p:cNvSpPr>
            <a:spLocks noGrp="1"/>
          </p:cNvSpPr>
          <p:nvPr>
            <p:ph type="sldNum" sz="quarter" idx="5"/>
          </p:nvPr>
        </p:nvSpPr>
        <p:spPr/>
        <p:txBody>
          <a:bodyPr/>
          <a:lstStyle/>
          <a:p>
            <a:fld id="{F3BF30EF-36B5-4D3C-BAA4-16221BA3E7C9}" type="slidenum">
              <a:rPr lang="en-US" smtClean="0"/>
              <a:t>22</a:t>
            </a:fld>
            <a:endParaRPr lang="en-US"/>
          </a:p>
        </p:txBody>
      </p:sp>
    </p:spTree>
    <p:extLst>
      <p:ext uri="{BB962C8B-B14F-4D97-AF65-F5344CB8AC3E}">
        <p14:creationId xmlns:p14="http://schemas.microsoft.com/office/powerpoint/2010/main" val="2565227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Alicia</a:t>
            </a:r>
          </a:p>
          <a:p>
            <a:endParaRPr lang="en-US" dirty="0"/>
          </a:p>
          <a:p>
            <a:r>
              <a:rPr lang="en-US" dirty="0"/>
              <a:t>USDA Memo: SP 11-2012, CACFP 05-2012, SFSP 07-2012 Guidance on the Food Donation Program in Child Nutrition Programs https://fns-prod.azureedge.net/sites/default/files/cn/SP11_CACFP05_SFSP07-2012os.pdf#page=3</a:t>
            </a:r>
          </a:p>
          <a:p>
            <a:r>
              <a:rPr lang="en-US" dirty="0"/>
              <a:t>The USDA allows food donation in all child nutrition programs. Where it is not feasible to reuse leftovers or extra food, program food may be donated to eligible local food banks or charitable organizations. The statute extends protections against civil and criminal liability for persons or organizations when making food donations to the extent provided under the Bill Emerson Good Samaritan Food Donation Act. When donating food all state and local health and sanitation codes must be followed. A good time to consider food donation would be around school breaks. If you have excess product that will not last the duration of a winter, spring, or summer break; this would be an opportunity to donate that product to a local food bank. For example, we have heard that extra milks may be donated over breaks or produce that may not last. We recommend establishing a relationship with your local food bank and checking in with your local public health agency to ensure you are familiar with their donation requirements and it is allowable in your area. </a:t>
            </a:r>
          </a:p>
          <a:p>
            <a:endParaRPr lang="en-US" dirty="0"/>
          </a:p>
        </p:txBody>
      </p:sp>
      <p:sp>
        <p:nvSpPr>
          <p:cNvPr id="4" name="Slide Number Placeholder 3"/>
          <p:cNvSpPr>
            <a:spLocks noGrp="1"/>
          </p:cNvSpPr>
          <p:nvPr>
            <p:ph type="sldNum" sz="quarter" idx="5"/>
          </p:nvPr>
        </p:nvSpPr>
        <p:spPr/>
        <p:txBody>
          <a:bodyPr/>
          <a:lstStyle/>
          <a:p>
            <a:fld id="{F3BF30EF-36B5-4D3C-BAA4-16221BA3E7C9}" type="slidenum">
              <a:rPr lang="en-US" smtClean="0"/>
              <a:t>23</a:t>
            </a:fld>
            <a:endParaRPr lang="en-US"/>
          </a:p>
        </p:txBody>
      </p:sp>
    </p:spTree>
    <p:extLst>
      <p:ext uri="{BB962C8B-B14F-4D97-AF65-F5344CB8AC3E}">
        <p14:creationId xmlns:p14="http://schemas.microsoft.com/office/powerpoint/2010/main" val="1616637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Alicia</a:t>
            </a:r>
          </a:p>
          <a:p>
            <a:endParaRPr lang="en-US" dirty="0"/>
          </a:p>
          <a:p>
            <a:r>
              <a:rPr lang="en-US" dirty="0"/>
              <a:t>Composting can be another way to reduce food waste at your schools. The basic idea of composting is that food scraps are decomposed to create humus, a dark brown organic matter that can be used in soil in school gardens. Starting a composting initiative in your school or schools can be a great way to teach children about food waste, decomposition, and gardening.</a:t>
            </a:r>
          </a:p>
          <a:p>
            <a:endParaRPr lang="en-US" dirty="0"/>
          </a:p>
          <a:p>
            <a:r>
              <a:rPr lang="en-US" dirty="0"/>
              <a:t>The resources listed on this page provide numerous ideas for composting. If you’re new to the idea, consider starting a small pilot program at one school before expanding to other sites. You might even find that a local company will pick up your compost materials if your school doesn’t have the capacity to compost onsite. </a:t>
            </a:r>
          </a:p>
        </p:txBody>
      </p:sp>
      <p:sp>
        <p:nvSpPr>
          <p:cNvPr id="4" name="Slide Number Placeholder 3"/>
          <p:cNvSpPr>
            <a:spLocks noGrp="1"/>
          </p:cNvSpPr>
          <p:nvPr>
            <p:ph type="sldNum" sz="quarter" idx="5"/>
          </p:nvPr>
        </p:nvSpPr>
        <p:spPr/>
        <p:txBody>
          <a:bodyPr/>
          <a:lstStyle/>
          <a:p>
            <a:fld id="{F3BF30EF-36B5-4D3C-BAA4-16221BA3E7C9}" type="slidenum">
              <a:rPr lang="en-US" smtClean="0"/>
              <a:t>24</a:t>
            </a:fld>
            <a:endParaRPr lang="en-US"/>
          </a:p>
        </p:txBody>
      </p:sp>
    </p:spTree>
    <p:extLst>
      <p:ext uri="{BB962C8B-B14F-4D97-AF65-F5344CB8AC3E}">
        <p14:creationId xmlns:p14="http://schemas.microsoft.com/office/powerpoint/2010/main" val="3623221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Alicia</a:t>
            </a:r>
          </a:p>
          <a:p>
            <a:endParaRPr lang="en-US" b="0" i="0" dirty="0">
              <a:solidFill>
                <a:srgbClr val="022A32"/>
              </a:solidFill>
              <a:effectLst/>
              <a:latin typeface="Open Sans"/>
            </a:endParaRPr>
          </a:p>
          <a:p>
            <a:endParaRPr lang="en-US" b="0" i="0" dirty="0">
              <a:solidFill>
                <a:srgbClr val="022A32"/>
              </a:solidFill>
              <a:effectLst/>
              <a:latin typeface="Open Sans"/>
            </a:endParaRPr>
          </a:p>
          <a:p>
            <a:r>
              <a:rPr lang="en-US" b="0" i="0" dirty="0">
                <a:solidFill>
                  <a:srgbClr val="022A32"/>
                </a:solidFill>
                <a:effectLst/>
                <a:latin typeface="Open Sans"/>
              </a:rPr>
              <a:t>When you buy locally sourced food, you support local producers and local economies. Seasonal food is more nutritionally dense and can taste a lot better than food served out of season that traveled a long way to get on a plate. Serving high quality meals can also help improve program participation.</a:t>
            </a:r>
          </a:p>
          <a:p>
            <a:endParaRPr lang="en-US" b="0" i="0" dirty="0">
              <a:solidFill>
                <a:srgbClr val="022A32"/>
              </a:solidFill>
              <a:effectLst/>
              <a:latin typeface="Open Sans"/>
            </a:endParaRPr>
          </a:p>
          <a:p>
            <a:r>
              <a:rPr lang="en-US" b="0" i="0" dirty="0">
                <a:solidFill>
                  <a:srgbClr val="022A32"/>
                </a:solidFill>
                <a:effectLst/>
                <a:latin typeface="Open Sans"/>
              </a:rPr>
              <a:t>Check out the Seasonal Food Guide which I will put in the chat: https://foodprint.org/eating-sustainably/seasonal-food-guide/</a:t>
            </a:r>
            <a:endParaRPr lang="en-US" dirty="0"/>
          </a:p>
        </p:txBody>
      </p:sp>
      <p:sp>
        <p:nvSpPr>
          <p:cNvPr id="4" name="Slide Number Placeholder 3"/>
          <p:cNvSpPr>
            <a:spLocks noGrp="1"/>
          </p:cNvSpPr>
          <p:nvPr>
            <p:ph type="sldNum" sz="quarter" idx="5"/>
          </p:nvPr>
        </p:nvSpPr>
        <p:spPr/>
        <p:txBody>
          <a:bodyPr/>
          <a:lstStyle/>
          <a:p>
            <a:fld id="{F3BF30EF-36B5-4D3C-BAA4-16221BA3E7C9}" type="slidenum">
              <a:rPr lang="en-US" smtClean="0"/>
              <a:t>26</a:t>
            </a:fld>
            <a:endParaRPr lang="en-US"/>
          </a:p>
        </p:txBody>
      </p:sp>
    </p:spTree>
    <p:extLst>
      <p:ext uri="{BB962C8B-B14F-4D97-AF65-F5344CB8AC3E}">
        <p14:creationId xmlns:p14="http://schemas.microsoft.com/office/powerpoint/2010/main" val="433478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800"/>
              </a:spcBef>
              <a:spcAft>
                <a:spcPts val="0"/>
              </a:spcAft>
              <a:buClrTx/>
              <a:buSzTx/>
              <a:buFontTx/>
              <a:buNone/>
              <a:tabLst/>
              <a:defRPr/>
            </a:pPr>
            <a:r>
              <a:rPr lang="en-US" dirty="0"/>
              <a:t>Alicia</a:t>
            </a:r>
          </a:p>
          <a:p>
            <a:pPr rtl="0">
              <a:spcBef>
                <a:spcPts val="800"/>
              </a:spcBef>
              <a:spcAft>
                <a:spcPts val="0"/>
              </a:spcAft>
            </a:pPr>
            <a:endParaRPr lang="en-US" sz="1200" b="0" i="0" u="none" strike="noStrike" dirty="0">
              <a:solidFill>
                <a:srgbClr val="000000"/>
              </a:solidFill>
              <a:effectLst/>
              <a:latin typeface="Arial" panose="020B0604020202020204" pitchFamily="34" charset="0"/>
            </a:endParaRPr>
          </a:p>
          <a:p>
            <a:pPr rtl="0">
              <a:spcBef>
                <a:spcPts val="800"/>
              </a:spcBef>
              <a:spcAft>
                <a:spcPts val="0"/>
              </a:spcAft>
            </a:pPr>
            <a:endParaRPr lang="en-US" sz="1200" b="0" i="0" u="none" strike="noStrike" dirty="0">
              <a:solidFill>
                <a:srgbClr val="000000"/>
              </a:solidFill>
              <a:effectLst/>
              <a:latin typeface="Arial" panose="020B0604020202020204" pitchFamily="34" charset="0"/>
            </a:endParaRPr>
          </a:p>
          <a:p>
            <a:pPr rtl="0">
              <a:spcBef>
                <a:spcPts val="800"/>
              </a:spcBef>
              <a:spcAft>
                <a:spcPts val="0"/>
              </a:spcAft>
            </a:pPr>
            <a:r>
              <a:rPr lang="en-US" sz="1200" b="0" i="0" u="none" strike="noStrike" dirty="0">
                <a:solidFill>
                  <a:srgbClr val="000000"/>
                </a:solidFill>
                <a:effectLst/>
                <a:latin typeface="Arial" panose="020B0604020202020204" pitchFamily="34" charset="0"/>
              </a:rPr>
              <a:t>In Farm to School and Summer, local is defined by the sponsor. Local may be defined by a certain radius, region, within the state, or in a specific county. This flexibility can allow sponsors to purchase items that will work best for their program. After you’ve decided how you will define “local”, you need to determine how you want that product to get to your meal sites. We’ll talk through options on the next slide.</a:t>
            </a:r>
            <a:endParaRPr lang="en-US" b="0" dirty="0">
              <a:effectLst/>
            </a:endParaRPr>
          </a:p>
          <a:p>
            <a:pPr rtl="0">
              <a:spcBef>
                <a:spcPts val="800"/>
              </a:spcBef>
              <a:spcAft>
                <a:spcPts val="0"/>
              </a:spcAft>
            </a:pPr>
            <a:endParaRPr lang="en-US" sz="1200" b="0" i="0" u="none" strike="noStrike" dirty="0">
              <a:solidFill>
                <a:srgbClr val="000000"/>
              </a:solidFill>
              <a:effectLst/>
              <a:latin typeface="Arial" panose="020B0604020202020204" pitchFamily="34" charset="0"/>
            </a:endParaRPr>
          </a:p>
          <a:p>
            <a:pPr rtl="0">
              <a:spcBef>
                <a:spcPts val="800"/>
              </a:spcBef>
              <a:spcAft>
                <a:spcPts val="0"/>
              </a:spcAft>
            </a:pPr>
            <a:r>
              <a:rPr lang="en-US" sz="1200" b="0" i="0" u="none" strike="noStrike" dirty="0">
                <a:solidFill>
                  <a:srgbClr val="000000"/>
                </a:solidFill>
                <a:effectLst/>
                <a:latin typeface="Arial" panose="020B0604020202020204" pitchFamily="34" charset="0"/>
              </a:rPr>
              <a:t>It might feel overwhelming to start buying local food for your meal program, but keep in mind that Farm to School and Summer is not all-or-nothing. Start small by incorporating one or two menu items, like local raspberries or sweet corn into a menu. You can gather feedback from children at your sites about which local items they want to see on your menu. </a:t>
            </a:r>
          </a:p>
          <a:p>
            <a:pPr rtl="0">
              <a:spcBef>
                <a:spcPts val="800"/>
              </a:spcBef>
              <a:spcAft>
                <a:spcPts val="0"/>
              </a:spcAft>
            </a:pPr>
            <a:endParaRPr lang="en-US" sz="1200" b="0" i="0" u="none" strike="noStrike" dirty="0">
              <a:solidFill>
                <a:srgbClr val="000000"/>
              </a:solidFill>
              <a:effectLst/>
              <a:latin typeface="Arial" panose="020B0604020202020204" pitchFamily="34" charset="0"/>
            </a:endParaRPr>
          </a:p>
          <a:p>
            <a:pPr rtl="0">
              <a:spcBef>
                <a:spcPts val="800"/>
              </a:spcBef>
              <a:spcAft>
                <a:spcPts val="0"/>
              </a:spcAft>
            </a:pPr>
            <a:r>
              <a:rPr lang="en-US" sz="1200" b="0" i="0" u="none" strike="noStrike" dirty="0">
                <a:solidFill>
                  <a:srgbClr val="000000"/>
                </a:solidFill>
                <a:effectLst/>
                <a:latin typeface="Arial" panose="020B0604020202020204" pitchFamily="34" charset="0"/>
              </a:rPr>
              <a:t>This would be a great summer to take advantage of the waivers and add local items into bulk meal kits. Sponsors could add a carton of local berries or a few peaches into a kit to last a child multiple days. For sponsors who aren’t used to purchasing and preparing local food items this could be an easy introduction as it reduces the food preparation time if you provide whole fruits and vegetables. This method also reduces the amount of packaging in each meal kit – further reducing your </a:t>
            </a:r>
            <a:r>
              <a:rPr lang="en-US" sz="1200" b="0" i="0" u="none" strike="noStrike" dirty="0" err="1">
                <a:solidFill>
                  <a:srgbClr val="000000"/>
                </a:solidFill>
                <a:effectLst/>
                <a:latin typeface="Arial" panose="020B0604020202020204" pitchFamily="34" charset="0"/>
              </a:rPr>
              <a:t>foodprint</a:t>
            </a:r>
            <a:r>
              <a:rPr lang="en-US" sz="1200" b="0" i="0" u="none" strike="noStrike" dirty="0">
                <a:solidFill>
                  <a:srgbClr val="000000"/>
                </a:solidFill>
                <a:effectLst/>
                <a:latin typeface="Arial" panose="020B0604020202020204" pitchFamily="34" charset="0"/>
              </a:rPr>
              <a:t>!</a:t>
            </a:r>
          </a:p>
          <a:p>
            <a:pPr rtl="0">
              <a:spcBef>
                <a:spcPts val="800"/>
              </a:spcBef>
              <a:spcAft>
                <a:spcPts val="0"/>
              </a:spcAft>
            </a:pPr>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The Colorado Department of Agriculture’s Colorado Proud program is a great way to easily identify local products in the grocery store, and items from your distributor might even be labeled as Colorado Proud. Visit their website for more details.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highlight>
                  <a:srgbClr val="FFFF00"/>
                </a:highlight>
              </a:rPr>
              <a:t>Participants – type into the chat: what is your favorite or most popular Colorado product that you serve?</a:t>
            </a:r>
          </a:p>
        </p:txBody>
      </p:sp>
      <p:sp>
        <p:nvSpPr>
          <p:cNvPr id="4" name="Slide Number Placeholder 3"/>
          <p:cNvSpPr>
            <a:spLocks noGrp="1"/>
          </p:cNvSpPr>
          <p:nvPr>
            <p:ph type="sldNum" sz="quarter" idx="5"/>
          </p:nvPr>
        </p:nvSpPr>
        <p:spPr/>
        <p:txBody>
          <a:bodyPr/>
          <a:lstStyle/>
          <a:p>
            <a:fld id="{F3BF30EF-36B5-4D3C-BAA4-16221BA3E7C9}" type="slidenum">
              <a:rPr lang="en-US" smtClean="0"/>
              <a:t>27</a:t>
            </a:fld>
            <a:endParaRPr lang="en-US"/>
          </a:p>
        </p:txBody>
      </p:sp>
    </p:spTree>
    <p:extLst>
      <p:ext uri="{BB962C8B-B14F-4D97-AF65-F5344CB8AC3E}">
        <p14:creationId xmlns:p14="http://schemas.microsoft.com/office/powerpoint/2010/main" val="16312741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800"/>
              </a:spcBef>
              <a:spcAft>
                <a:spcPts val="0"/>
              </a:spcAft>
              <a:buClrTx/>
              <a:buSzTx/>
              <a:buFontTx/>
              <a:buNone/>
              <a:tabLst/>
              <a:defRPr/>
            </a:pPr>
            <a:r>
              <a:rPr lang="en-US" sz="1800" dirty="0"/>
              <a:t>Alicia</a:t>
            </a:r>
          </a:p>
          <a:p>
            <a:pPr rtl="0">
              <a:spcBef>
                <a:spcPts val="800"/>
              </a:spcBef>
              <a:spcAft>
                <a:spcPts val="0"/>
              </a:spcAft>
            </a:pPr>
            <a:endParaRPr lang="en-US" sz="1800" b="0" i="0" u="none" strike="noStrike" dirty="0">
              <a:solidFill>
                <a:srgbClr val="000000"/>
              </a:solidFill>
              <a:effectLst/>
              <a:latin typeface="Arial" panose="020B0604020202020204" pitchFamily="34" charset="0"/>
            </a:endParaRPr>
          </a:p>
          <a:p>
            <a:pPr rtl="0">
              <a:spcBef>
                <a:spcPts val="800"/>
              </a:spcBef>
              <a:spcAft>
                <a:spcPts val="0"/>
              </a:spcAft>
            </a:pPr>
            <a:endParaRPr lang="en-US" sz="1800" b="0" i="0" u="none" strike="noStrike" dirty="0">
              <a:solidFill>
                <a:srgbClr val="000000"/>
              </a:solidFill>
              <a:effectLst/>
              <a:latin typeface="Arial" panose="020B0604020202020204" pitchFamily="34" charset="0"/>
            </a:endParaRPr>
          </a:p>
          <a:p>
            <a:pPr rtl="0">
              <a:spcBef>
                <a:spcPts val="800"/>
              </a:spcBef>
              <a:spcAft>
                <a:spcPts val="0"/>
              </a:spcAft>
            </a:pPr>
            <a:r>
              <a:rPr lang="en-US" sz="1800" b="0" i="0" u="none" strike="noStrike" dirty="0">
                <a:solidFill>
                  <a:srgbClr val="000000"/>
                </a:solidFill>
                <a:effectLst/>
                <a:latin typeface="Arial" panose="020B0604020202020204" pitchFamily="34" charset="0"/>
              </a:rPr>
              <a:t>There are several ways that summer sponsors can incorporate local products into summer menus. Sponsors can use produce from school gardens or even use the micro purchase method to purchase directly from a farm or farmers market. If you serve local menu items during the school year, contact your local producers now so you can both begin planning for your summer program. You can also reach out to other local producers or even the farmers markets in your area to start building relationships and planning for summer. </a:t>
            </a:r>
          </a:p>
          <a:p>
            <a:pPr rtl="0">
              <a:spcBef>
                <a:spcPts val="800"/>
              </a:spcBef>
              <a:spcAft>
                <a:spcPts val="0"/>
              </a:spcAft>
            </a:pPr>
            <a:endParaRPr lang="en-US" sz="1800" b="0" i="0" u="none" strike="noStrike" dirty="0">
              <a:solidFill>
                <a:srgbClr val="000000"/>
              </a:solidFill>
              <a:effectLst/>
              <a:latin typeface="Arial" panose="020B0604020202020204" pitchFamily="34" charset="0"/>
            </a:endParaRPr>
          </a:p>
          <a:p>
            <a:pPr rtl="0">
              <a:spcBef>
                <a:spcPts val="800"/>
              </a:spcBef>
              <a:spcAft>
                <a:spcPts val="0"/>
              </a:spcAft>
            </a:pPr>
            <a:r>
              <a:rPr lang="en-US" sz="1800" b="0" i="0" u="none" strike="noStrike" dirty="0">
                <a:solidFill>
                  <a:srgbClr val="000000"/>
                </a:solidFill>
                <a:effectLst/>
                <a:latin typeface="Arial" panose="020B0604020202020204" pitchFamily="34" charset="0"/>
              </a:rPr>
              <a:t>Sponsors can also add local items through indirect methods. You can contact a local food bank or other food retailers to see if they have local items available in the quantity you need. If you receive food through a distributor you can ask which local products they carry, and even look through DoD Fresh and USDA Foods guides to see which items are listed as local. Finally, if you purchase meals from a meal vendor you can work with them to add local menu items when possible.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F3BF30EF-36B5-4D3C-BAA4-16221BA3E7C9}" type="slidenum">
              <a:rPr lang="en-US" smtClean="0"/>
              <a:t>28</a:t>
            </a:fld>
            <a:endParaRPr lang="en-US"/>
          </a:p>
        </p:txBody>
      </p:sp>
    </p:spTree>
    <p:extLst>
      <p:ext uri="{BB962C8B-B14F-4D97-AF65-F5344CB8AC3E}">
        <p14:creationId xmlns:p14="http://schemas.microsoft.com/office/powerpoint/2010/main" val="7089931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Alicia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We are hosting the Farm to Summer Challenge during the week of July 11-17. When you sign up for the challenge you are pledging to do 3 things.</a:t>
            </a:r>
            <a:endParaRPr lang="en-US" b="0" dirty="0">
              <a:effectLst/>
            </a:endParaRP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First, incorporate a local product into one of your summer meals! Maybe you can serve some sweet Olathe corn, or peaches and cherries from the Western slope. Colorado has a diverse agricultural scene, and the summer is the best time to enjoy it! Sponsors can purchase local products through a distributor, farmers market, or even the grocery store.</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The second way to participate is to teach youth through nutrition and agricultural education. Perhaps you can do a virtual farm tour with a Colorado producer, or youth can even get their hands dirty planting or harvesting their own summer garden. You’ll learn more ways to involve children and youth on the next slide.</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The last part of the challenge is to connect by sharing stories and success on social media. Posting on social media, through a district or organization website, or even a newsletter is a great way to let your community know that you are supporting local agriculture and are serving high quality meals at your summer meal sites. Sharing your stories can help your community see what a great program you operate and can be a good way to identify other best practices and learn new ideas from other sponsors. </a:t>
            </a:r>
            <a:br>
              <a:rPr lang="en-US" b="0" dirty="0">
                <a:effectLst/>
              </a:rPr>
            </a:b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Click on the link in this slide to sign up for the Farm to Summer Week Challenge. We’re finalizing a Farm to Summer Toolkit now – once finalized, sponsors who register for the Farm to Summer challenge will receive the toolkit to help them execute the challenge!</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Participants could be nominated for a Turnip the Beet award. This award showcase sponsors who go above and beyond to offer high quality summer meals.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F3BF30EF-36B5-4D3C-BAA4-16221BA3E7C9}" type="slidenum">
              <a:rPr lang="en-US" smtClean="0"/>
              <a:t>29</a:t>
            </a:fld>
            <a:endParaRPr lang="en-US"/>
          </a:p>
        </p:txBody>
      </p:sp>
    </p:spTree>
    <p:extLst>
      <p:ext uri="{BB962C8B-B14F-4D97-AF65-F5344CB8AC3E}">
        <p14:creationId xmlns:p14="http://schemas.microsoft.com/office/powerpoint/2010/main" val="184313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Alicia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some resources you can use to engage children and youth at your summer or school sites. </a:t>
            </a:r>
          </a:p>
        </p:txBody>
      </p:sp>
      <p:sp>
        <p:nvSpPr>
          <p:cNvPr id="4" name="Slide Number Placeholder 3"/>
          <p:cNvSpPr>
            <a:spLocks noGrp="1"/>
          </p:cNvSpPr>
          <p:nvPr>
            <p:ph type="sldNum" sz="quarter" idx="5"/>
          </p:nvPr>
        </p:nvSpPr>
        <p:spPr/>
        <p:txBody>
          <a:bodyPr/>
          <a:lstStyle/>
          <a:p>
            <a:fld id="{F3BF30EF-36B5-4D3C-BAA4-16221BA3E7C9}" type="slidenum">
              <a:rPr lang="en-US" smtClean="0"/>
              <a:t>30</a:t>
            </a:fld>
            <a:endParaRPr lang="en-US"/>
          </a:p>
        </p:txBody>
      </p:sp>
    </p:spTree>
    <p:extLst>
      <p:ext uri="{BB962C8B-B14F-4D97-AF65-F5344CB8AC3E}">
        <p14:creationId xmlns:p14="http://schemas.microsoft.com/office/powerpoint/2010/main" val="1573085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McK</a:t>
            </a:r>
            <a:endParaRPr lang="en-US" dirty="0"/>
          </a:p>
          <a:p>
            <a:endParaRPr lang="en-US" dirty="0"/>
          </a:p>
          <a:p>
            <a:r>
              <a:rPr lang="en-US" dirty="0"/>
              <a:t>The vision of CDE is to make sure that all students are ready for college and careers that will make them productive citizens of Colorado. The mission of our unit is our commitment to ensuring that all school aged children have equal access to health meals by supporting, training, and connecting Colorado’s child nutrition community.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C3E97E-4890-4915-A7C2-F3D207C521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6622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Alicia</a:t>
            </a:r>
          </a:p>
          <a:p>
            <a:endParaRPr lang="en-US" dirty="0"/>
          </a:p>
        </p:txBody>
      </p:sp>
      <p:sp>
        <p:nvSpPr>
          <p:cNvPr id="4" name="Slide Number Placeholder 3"/>
          <p:cNvSpPr>
            <a:spLocks noGrp="1"/>
          </p:cNvSpPr>
          <p:nvPr>
            <p:ph type="sldNum" sz="quarter" idx="5"/>
          </p:nvPr>
        </p:nvSpPr>
        <p:spPr/>
        <p:txBody>
          <a:bodyPr/>
          <a:lstStyle/>
          <a:p>
            <a:fld id="{F3BF30EF-36B5-4D3C-BAA4-16221BA3E7C9}" type="slidenum">
              <a:rPr lang="en-US" smtClean="0"/>
              <a:t>31</a:t>
            </a:fld>
            <a:endParaRPr lang="en-US"/>
          </a:p>
        </p:txBody>
      </p:sp>
    </p:spTree>
    <p:extLst>
      <p:ext uri="{BB962C8B-B14F-4D97-AF65-F5344CB8AC3E}">
        <p14:creationId xmlns:p14="http://schemas.microsoft.com/office/powerpoint/2010/main" val="1869071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Alicia </a:t>
            </a:r>
          </a:p>
          <a:p>
            <a:r>
              <a:rPr lang="en-US" dirty="0"/>
              <a:t>This link will be emailed out to all training attendees. This information is included for those watching this training at a later date as a recording. </a:t>
            </a:r>
          </a:p>
          <a:p>
            <a:r>
              <a:rPr lang="en-US" dirty="0"/>
              <a:t>Thank you so much for your feedback- we are always looking for ways to improve our trainings to better support you. </a:t>
            </a:r>
          </a:p>
          <a:p>
            <a:endParaRPr lang="en-US" dirty="0"/>
          </a:p>
        </p:txBody>
      </p:sp>
      <p:sp>
        <p:nvSpPr>
          <p:cNvPr id="4" name="Slide Number Placeholder 3"/>
          <p:cNvSpPr>
            <a:spLocks noGrp="1"/>
          </p:cNvSpPr>
          <p:nvPr>
            <p:ph type="sldNum" sz="quarter" idx="5"/>
          </p:nvPr>
        </p:nvSpPr>
        <p:spPr/>
        <p:txBody>
          <a:bodyPr/>
          <a:lstStyle/>
          <a:p>
            <a:fld id="{F3BF30EF-36B5-4D3C-BAA4-16221BA3E7C9}" type="slidenum">
              <a:rPr lang="en-US" smtClean="0"/>
              <a:t>32</a:t>
            </a:fld>
            <a:endParaRPr lang="en-US"/>
          </a:p>
        </p:txBody>
      </p:sp>
    </p:spTree>
    <p:extLst>
      <p:ext uri="{BB962C8B-B14F-4D97-AF65-F5344CB8AC3E}">
        <p14:creationId xmlns:p14="http://schemas.microsoft.com/office/powerpoint/2010/main" val="1806302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McK</a:t>
            </a:r>
            <a:endParaRPr lang="en-US" dirty="0"/>
          </a:p>
        </p:txBody>
      </p:sp>
      <p:sp>
        <p:nvSpPr>
          <p:cNvPr id="4" name="Slide Number Placeholder 3"/>
          <p:cNvSpPr>
            <a:spLocks noGrp="1"/>
          </p:cNvSpPr>
          <p:nvPr>
            <p:ph type="sldNum" sz="quarter" idx="5"/>
          </p:nvPr>
        </p:nvSpPr>
        <p:spPr/>
        <p:txBody>
          <a:bodyPr/>
          <a:lstStyle/>
          <a:p>
            <a:fld id="{F3BF30EF-36B5-4D3C-BAA4-16221BA3E7C9}" type="slidenum">
              <a:rPr lang="en-US" smtClean="0"/>
              <a:t>4</a:t>
            </a:fld>
            <a:endParaRPr lang="en-US"/>
          </a:p>
        </p:txBody>
      </p:sp>
    </p:spTree>
    <p:extLst>
      <p:ext uri="{BB962C8B-B14F-4D97-AF65-F5344CB8AC3E}">
        <p14:creationId xmlns:p14="http://schemas.microsoft.com/office/powerpoint/2010/main" val="283552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McK</a:t>
            </a:r>
            <a:endParaRPr lang="en-US" dirty="0"/>
          </a:p>
          <a:p>
            <a:endParaRPr lang="en-US" dirty="0"/>
          </a:p>
          <a:p>
            <a:r>
              <a:rPr lang="en-US" dirty="0"/>
              <a:t>This call is meant to be an open space to ask questions, brainstorm, and share your ideas with your peers. </a:t>
            </a:r>
          </a:p>
          <a:p>
            <a:r>
              <a:rPr lang="en-US" dirty="0"/>
              <a:t>Please share however your are comfortable – by unmuting or typing into the chat. We want to hear from you during these calls!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C3E97E-4890-4915-A7C2-F3D207C521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092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MaryRose</a:t>
            </a:r>
          </a:p>
          <a:p>
            <a:endParaRPr lang="en-US" dirty="0"/>
          </a:p>
          <a:p>
            <a:r>
              <a:rPr lang="en-US" dirty="0"/>
              <a:t>Type into the chat – how are you planning on celebrating Earth Day? Even if you didn’t know today was Earth Day – what can you do this weekend to support our planet? </a:t>
            </a:r>
          </a:p>
          <a:p>
            <a:endParaRPr lang="en-US" dirty="0"/>
          </a:p>
          <a:p>
            <a:r>
              <a:rPr lang="en-US" dirty="0"/>
              <a:t>Go for a walk or hike and appreciate nature, participate in a group cleanup, add something to your school menu, what else?</a:t>
            </a:r>
          </a:p>
        </p:txBody>
      </p:sp>
      <p:sp>
        <p:nvSpPr>
          <p:cNvPr id="4" name="Slide Number Placeholder 3"/>
          <p:cNvSpPr>
            <a:spLocks noGrp="1"/>
          </p:cNvSpPr>
          <p:nvPr>
            <p:ph type="sldNum" sz="quarter" idx="5"/>
          </p:nvPr>
        </p:nvSpPr>
        <p:spPr/>
        <p:txBody>
          <a:bodyPr/>
          <a:lstStyle/>
          <a:p>
            <a:fld id="{F3BF30EF-36B5-4D3C-BAA4-16221BA3E7C9}" type="slidenum">
              <a:rPr lang="en-US" smtClean="0"/>
              <a:t>6</a:t>
            </a:fld>
            <a:endParaRPr lang="en-US"/>
          </a:p>
        </p:txBody>
      </p:sp>
    </p:spTree>
    <p:extLst>
      <p:ext uri="{BB962C8B-B14F-4D97-AF65-F5344CB8AC3E}">
        <p14:creationId xmlns:p14="http://schemas.microsoft.com/office/powerpoint/2010/main" val="274584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MaryRose</a:t>
            </a:r>
          </a:p>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7</a:t>
            </a:fld>
            <a:endParaRPr lang="en-US"/>
          </a:p>
        </p:txBody>
      </p:sp>
    </p:spTree>
    <p:extLst>
      <p:ext uri="{BB962C8B-B14F-4D97-AF65-F5344CB8AC3E}">
        <p14:creationId xmlns:p14="http://schemas.microsoft.com/office/powerpoint/2010/main" val="4017276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MaryRose</a:t>
            </a:r>
          </a:p>
          <a:p>
            <a:endParaRPr lang="en-US" b="0" i="0" dirty="0">
              <a:solidFill>
                <a:srgbClr val="202124"/>
              </a:solidFill>
              <a:effectLst/>
              <a:latin typeface="arial" panose="020B0604020202020204" pitchFamily="34" charset="0"/>
            </a:endParaRPr>
          </a:p>
          <a:p>
            <a:r>
              <a:rPr lang="en-US" b="0" i="0" dirty="0">
                <a:solidFill>
                  <a:srgbClr val="202124"/>
                </a:solidFill>
                <a:effectLst/>
                <a:latin typeface="arial" panose="020B0604020202020204" pitchFamily="34" charset="0"/>
              </a:rPr>
              <a:t>The First </a:t>
            </a:r>
            <a:r>
              <a:rPr lang="en-US" b="1" i="0" dirty="0">
                <a:solidFill>
                  <a:srgbClr val="202124"/>
                </a:solidFill>
                <a:effectLst/>
                <a:latin typeface="arial" panose="020B0604020202020204" pitchFamily="34" charset="0"/>
              </a:rPr>
              <a:t>Earth Day</a:t>
            </a:r>
            <a:r>
              <a:rPr lang="en-US" b="0" i="0" dirty="0">
                <a:solidFill>
                  <a:srgbClr val="202124"/>
                </a:solidFill>
                <a:effectLst/>
                <a:latin typeface="arial" panose="020B0604020202020204" pitchFamily="34" charset="0"/>
              </a:rPr>
              <a:t> in April 1970</a:t>
            </a:r>
            <a:br>
              <a:rPr lang="en-US" dirty="0"/>
            </a:br>
            <a:br>
              <a:rPr lang="en-US" dirty="0"/>
            </a:br>
            <a:r>
              <a:rPr lang="en-US" b="0" i="0" dirty="0">
                <a:solidFill>
                  <a:srgbClr val="202124"/>
                </a:solidFill>
                <a:effectLst/>
                <a:latin typeface="arial" panose="020B0604020202020204" pitchFamily="34" charset="0"/>
              </a:rPr>
              <a:t>Because there was no EPA, no Clean Air Act, no Clean Water Act. ... In spring 1970, Senator Gaylord Nelson of Wisconsin created </a:t>
            </a:r>
            <a:r>
              <a:rPr lang="en-US" b="1" i="0" dirty="0">
                <a:solidFill>
                  <a:srgbClr val="202124"/>
                </a:solidFill>
                <a:effectLst/>
                <a:latin typeface="arial" panose="020B0604020202020204" pitchFamily="34" charset="0"/>
              </a:rPr>
              <a:t>Earth Day</a:t>
            </a:r>
            <a:r>
              <a:rPr lang="en-US" b="0" i="0" dirty="0">
                <a:solidFill>
                  <a:srgbClr val="202124"/>
                </a:solidFill>
                <a:effectLst/>
                <a:latin typeface="arial" panose="020B0604020202020204" pitchFamily="34" charset="0"/>
              </a:rPr>
              <a:t> as a way to force this issue onto the national agenda. Twenty million Americans demonstrated in different U.S. cities, and it worked!</a:t>
            </a:r>
            <a:endParaRPr lang="en-US" dirty="0"/>
          </a:p>
        </p:txBody>
      </p:sp>
      <p:sp>
        <p:nvSpPr>
          <p:cNvPr id="4" name="Slide Number Placeholder 3"/>
          <p:cNvSpPr>
            <a:spLocks noGrp="1"/>
          </p:cNvSpPr>
          <p:nvPr>
            <p:ph type="sldNum" sz="quarter" idx="5"/>
          </p:nvPr>
        </p:nvSpPr>
        <p:spPr/>
        <p:txBody>
          <a:bodyPr/>
          <a:lstStyle/>
          <a:p>
            <a:fld id="{F3BF30EF-36B5-4D3C-BAA4-16221BA3E7C9}" type="slidenum">
              <a:rPr lang="en-US" smtClean="0"/>
              <a:t>8</a:t>
            </a:fld>
            <a:endParaRPr lang="en-US"/>
          </a:p>
        </p:txBody>
      </p:sp>
    </p:spTree>
    <p:extLst>
      <p:ext uri="{BB962C8B-B14F-4D97-AF65-F5344CB8AC3E}">
        <p14:creationId xmlns:p14="http://schemas.microsoft.com/office/powerpoint/2010/main" val="438447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MaryRose</a:t>
            </a:r>
          </a:p>
          <a:p>
            <a:endParaRPr lang="en-US" dirty="0"/>
          </a:p>
          <a:p>
            <a:endParaRPr lang="en-US" dirty="0"/>
          </a:p>
          <a:p>
            <a:r>
              <a:rPr lang="en-US" dirty="0"/>
              <a:t>Earth Day celebrations have continued since then and the theme this year is Restore Our Earth. With this theme in mind, we wanted to spend our time together today talking about strategies to reduce your </a:t>
            </a:r>
            <a:r>
              <a:rPr lang="en-US" dirty="0" err="1"/>
              <a:t>foodprint</a:t>
            </a:r>
            <a:r>
              <a:rPr lang="en-US" dirty="0"/>
              <a:t>, food waste at school, and strategies to create a more climate friendly menu.</a:t>
            </a:r>
          </a:p>
        </p:txBody>
      </p:sp>
      <p:sp>
        <p:nvSpPr>
          <p:cNvPr id="4" name="Slide Number Placeholder 3"/>
          <p:cNvSpPr>
            <a:spLocks noGrp="1"/>
          </p:cNvSpPr>
          <p:nvPr>
            <p:ph type="sldNum" sz="quarter" idx="5"/>
          </p:nvPr>
        </p:nvSpPr>
        <p:spPr/>
        <p:txBody>
          <a:bodyPr/>
          <a:lstStyle/>
          <a:p>
            <a:fld id="{F3BF30EF-36B5-4D3C-BAA4-16221BA3E7C9}" type="slidenum">
              <a:rPr lang="en-US" smtClean="0"/>
              <a:t>9</a:t>
            </a:fld>
            <a:endParaRPr lang="en-US"/>
          </a:p>
        </p:txBody>
      </p:sp>
    </p:spTree>
    <p:extLst>
      <p:ext uri="{BB962C8B-B14F-4D97-AF65-F5344CB8AC3E}">
        <p14:creationId xmlns:p14="http://schemas.microsoft.com/office/powerpoint/2010/main" val="17282251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2" name="Rectangle 11"/>
          <p:cNvSpPr/>
          <p:nvPr userDrawn="1"/>
        </p:nvSpPr>
        <p:spPr>
          <a:xfrm>
            <a:off x="0" y="4675240"/>
            <a:ext cx="9144000" cy="2182761"/>
          </a:xfrm>
          <a:prstGeom prst="rect">
            <a:avLst/>
          </a:prstGeom>
          <a:gradFill>
            <a:gsLst>
              <a:gs pos="0">
                <a:schemeClr val="bg1"/>
              </a:gs>
              <a:gs pos="100000">
                <a:srgbClr val="488BC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685800" y="3236241"/>
            <a:ext cx="7772400" cy="1216589"/>
          </a:xfrm>
        </p:spPr>
        <p:txBody>
          <a:bodyPr anchor="t" anchorCtr="0">
            <a:normAutofit/>
          </a:bodyPr>
          <a:lstStyle>
            <a:lvl1pPr algn="ctr">
              <a:defRPr sz="3600">
                <a:latin typeface="Museo Slab 5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685800" y="5073446"/>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userDrawn="1"/>
        </p:nvCxnSpPr>
        <p:spPr>
          <a:xfrm>
            <a:off x="685801" y="2772696"/>
            <a:ext cx="7801897"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20"/>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778558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Title 1"/>
          <p:cNvSpPr>
            <a:spLocks noGrp="1"/>
          </p:cNvSpPr>
          <p:nvPr>
            <p:ph type="title"/>
          </p:nvPr>
        </p:nvSpPr>
        <p:spPr>
          <a:xfrm>
            <a:off x="245194"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543135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23071" y="6427020"/>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206480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4675238"/>
            <a:ext cx="9144000" cy="2182761"/>
          </a:xfrm>
          <a:prstGeom prst="rect">
            <a:avLst/>
          </a:prstGeom>
          <a:gradFill>
            <a:gsLst>
              <a:gs pos="0">
                <a:schemeClr val="bg1"/>
              </a:gs>
              <a:gs pos="100000">
                <a:srgbClr val="488BC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3236239"/>
            <a:ext cx="7772400" cy="1216589"/>
          </a:xfrm>
        </p:spPr>
        <p:txBody>
          <a:bodyPr anchor="t" anchorCtr="0">
            <a:normAutofit/>
          </a:bodyPr>
          <a:lstStyle>
            <a:lvl1pPr algn="ctr">
              <a:defRPr sz="3600">
                <a:latin typeface="Museo Slab 5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685800" y="5073444"/>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userDrawn="1"/>
        </p:nvCxnSpPr>
        <p:spPr>
          <a:xfrm>
            <a:off x="685800" y="2772696"/>
            <a:ext cx="7801897"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272251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36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333520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3600">
                <a:solidFill>
                  <a:schemeClr val="bg1"/>
                </a:solidFill>
                <a:latin typeface="Museo Slab 500" panose="02000000000000000000" pitchFamily="50" charset="0"/>
              </a:defRPr>
            </a:lvl1pPr>
          </a:lstStyle>
          <a:p>
            <a:r>
              <a:rPr lang="en-US" dirty="0"/>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606235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753752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32189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143997" cy="1219200"/>
          </a:xfrm>
          <a:prstGeom prst="rect">
            <a:avLst/>
          </a:prstGeom>
        </p:spPr>
      </p:pic>
      <p:sp>
        <p:nvSpPr>
          <p:cNvPr id="2" name="Title 1"/>
          <p:cNvSpPr>
            <a:spLocks noGrp="1"/>
          </p:cNvSpPr>
          <p:nvPr>
            <p:ph type="title"/>
          </p:nvPr>
        </p:nvSpPr>
        <p:spPr>
          <a:xfrm>
            <a:off x="245194" y="254514"/>
            <a:ext cx="6081865" cy="756418"/>
          </a:xfrm>
        </p:spPr>
        <p:txBody>
          <a:bodyPr lIns="0" tIns="0" rIns="0" bIns="0" anchor="t" anchorCtr="0">
            <a:normAutofit/>
          </a:bodyPr>
          <a:lstStyle>
            <a:lvl1pPr>
              <a:defRPr sz="36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2"/>
            <a:ext cx="1143000" cy="485919"/>
          </a:xfrm>
          <a:prstGeom prst="rect">
            <a:avLst/>
          </a:prstGeom>
        </p:spPr>
      </p:pic>
      <p:sp>
        <p:nvSpPr>
          <p:cNvPr id="9" name="Slide Number Placeholder 5"/>
          <p:cNvSpPr>
            <a:spLocks noGrp="1"/>
          </p:cNvSpPr>
          <p:nvPr>
            <p:ph type="sldNum" sz="quarter" idx="12"/>
          </p:nvPr>
        </p:nvSpPr>
        <p:spPr>
          <a:xfrm>
            <a:off x="223071" y="6427020"/>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558419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2"/>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463042"/>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143997" cy="1219200"/>
          </a:xfrm>
          <a:prstGeom prst="rect">
            <a:avLst/>
          </a:prstGeom>
        </p:spPr>
      </p:pic>
      <p:sp>
        <p:nvSpPr>
          <p:cNvPr id="9" name="Title 1"/>
          <p:cNvSpPr>
            <a:spLocks noGrp="1"/>
          </p:cNvSpPr>
          <p:nvPr>
            <p:ph type="title"/>
          </p:nvPr>
        </p:nvSpPr>
        <p:spPr>
          <a:xfrm>
            <a:off x="245194" y="254514"/>
            <a:ext cx="6081865" cy="756418"/>
          </a:xfrm>
        </p:spPr>
        <p:txBody>
          <a:bodyPr lIns="0" tIns="0" rIns="0" bIns="0" anchor="t" anchorCtr="0">
            <a:normAutofit/>
          </a:bodyPr>
          <a:lstStyle>
            <a:lvl1pPr>
              <a:defRPr sz="3600">
                <a:solidFill>
                  <a:schemeClr val="bg1"/>
                </a:solidFill>
                <a:latin typeface="Museo Slab 500" panose="02000000000000000000" pitchFamily="50" charset="0"/>
              </a:defRPr>
            </a:lvl1pPr>
          </a:lstStyle>
          <a:p>
            <a:r>
              <a:rPr lang="en-US" dirty="0"/>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2"/>
            <a:ext cx="1143000" cy="485919"/>
          </a:xfrm>
          <a:prstGeom prst="rect">
            <a:avLst/>
          </a:prstGeom>
        </p:spPr>
      </p:pic>
      <p:sp>
        <p:nvSpPr>
          <p:cNvPr id="12" name="Slide Number Placeholder 5"/>
          <p:cNvSpPr>
            <a:spLocks noGrp="1"/>
          </p:cNvSpPr>
          <p:nvPr>
            <p:ph type="sldNum" sz="quarter" idx="12"/>
          </p:nvPr>
        </p:nvSpPr>
        <p:spPr>
          <a:xfrm>
            <a:off x="223071" y="6427020"/>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309739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15697" y="6427020"/>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969300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23071" y="6427020"/>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26573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8249673" y="5987065"/>
            <a:ext cx="790850"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sz="1800"/>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4/22/2021</a:t>
            </a:fld>
            <a:endParaRPr lang="en-US" dirty="0"/>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2793E083-ADC4-4391-83DD-781529A66110}"/>
              </a:ext>
            </a:extLst>
          </p:cNvPr>
          <p:cNvSpPr/>
          <p:nvPr/>
        </p:nvSpPr>
        <p:spPr>
          <a:xfrm>
            <a:off x="240552" y="652895"/>
            <a:ext cx="239956"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Tree>
    <p:extLst>
      <p:ext uri="{BB962C8B-B14F-4D97-AF65-F5344CB8AC3E}">
        <p14:creationId xmlns:p14="http://schemas.microsoft.com/office/powerpoint/2010/main" val="1048932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15697" y="6427020"/>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941323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2"/>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463042"/>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143997" cy="1219200"/>
          </a:xfrm>
          <a:prstGeom prst="rect">
            <a:avLst/>
          </a:prstGeom>
        </p:spPr>
      </p:pic>
      <p:sp>
        <p:nvSpPr>
          <p:cNvPr id="9" name="Title 1"/>
          <p:cNvSpPr>
            <a:spLocks noGrp="1"/>
          </p:cNvSpPr>
          <p:nvPr>
            <p:ph type="title"/>
          </p:nvPr>
        </p:nvSpPr>
        <p:spPr>
          <a:xfrm>
            <a:off x="245194"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2"/>
            <a:ext cx="1143000" cy="485919"/>
          </a:xfrm>
          <a:prstGeom prst="rect">
            <a:avLst/>
          </a:prstGeom>
        </p:spPr>
      </p:pic>
      <p:sp>
        <p:nvSpPr>
          <p:cNvPr id="12" name="Slide Number Placeholder 5"/>
          <p:cNvSpPr>
            <a:spLocks noGrp="1"/>
          </p:cNvSpPr>
          <p:nvPr>
            <p:ph type="sldNum" sz="quarter" idx="12"/>
          </p:nvPr>
        </p:nvSpPr>
        <p:spPr>
          <a:xfrm>
            <a:off x="223071" y="6427020"/>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946315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23071" y="6427020"/>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
        <p:nvSpPr>
          <p:cNvPr id="3" name="Title 1"/>
          <p:cNvSpPr>
            <a:spLocks noGrp="1"/>
          </p:cNvSpPr>
          <p:nvPr>
            <p:ph type="title"/>
          </p:nvPr>
        </p:nvSpPr>
        <p:spPr>
          <a:xfrm>
            <a:off x="245194"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2064641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4/22/2021</a:t>
            </a:fld>
            <a:endParaRPr lang="en-US"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169480202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8" r:id="rId3"/>
    <p:sldLayoutId id="2147483671" r:id="rId4"/>
    <p:sldLayoutId id="2147483672" r:id="rId5"/>
    <p:sldLayoutId id="2147483652" r:id="rId6"/>
    <p:sldLayoutId id="2147483699" r:id="rId7"/>
    <p:sldLayoutId id="2147483682" r:id="rId8"/>
    <p:sldLayoutId id="2147483683" r:id="rId9"/>
    <p:sldLayoutId id="2147483684" r:id="rId10"/>
    <p:sldLayoutId id="2147483686" r:id="rId11"/>
  </p:sldLayoutIdLst>
  <p:hf sldNum="0" hdr="0" ftr="0" dt="0"/>
  <p:txStyles>
    <p:titleStyle>
      <a:lvl1pPr algn="l" defTabSz="914400" rtl="0" eaLnBrk="1" latinLnBrk="0" hangingPunct="1">
        <a:lnSpc>
          <a:spcPct val="90000"/>
        </a:lnSpc>
        <a:spcBef>
          <a:spcPct val="0"/>
        </a:spcBef>
        <a:buNone/>
        <a:defRPr sz="3600" b="0" i="0" u="none" kern="1200">
          <a:solidFill>
            <a:schemeClr val="tx1"/>
          </a:solidFill>
          <a:latin typeface="Museo Slab 500" panose="0200000000000000000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245193" y="6360652"/>
            <a:ext cx="2057400" cy="365125"/>
          </a:xfrm>
          <a:prstGeom prst="rect">
            <a:avLst/>
          </a:prstGeom>
        </p:spPr>
        <p:txBody>
          <a:bodyPr/>
          <a:lstStyle>
            <a:lvl1pPr algn="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20485924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9" r:id="rId3"/>
    <p:sldLayoutId id="2147483712" r:id="rId4"/>
    <p:sldLayoutId id="2147483713" r:id="rId5"/>
  </p:sldLayoutIdLst>
  <p:hf hdr="0" ftr="0" dt="0"/>
  <p:txStyles>
    <p:titleStyle>
      <a:lvl1pPr algn="l" defTabSz="914400" rtl="0" eaLnBrk="1" latinLnBrk="0" hangingPunct="1">
        <a:lnSpc>
          <a:spcPct val="90000"/>
        </a:lnSpc>
        <a:spcBef>
          <a:spcPct val="0"/>
        </a:spcBef>
        <a:buNone/>
        <a:defRPr sz="3600" b="0" i="0" u="none" kern="1200">
          <a:solidFill>
            <a:schemeClr val="tx1"/>
          </a:solidFill>
          <a:latin typeface="Museo Slab 500" panose="0200000000000000000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35.jpg"/><Relationship Id="rId4" Type="http://schemas.openxmlformats.org/officeDocument/2006/relationships/hyperlink" Target="https://foodprint.org/quiz/"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5" Type="http://schemas.openxmlformats.org/officeDocument/2006/relationships/image" Target="../media/image37.sv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39.sv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5.xml"/><Relationship Id="rId5" Type="http://schemas.openxmlformats.org/officeDocument/2006/relationships/image" Target="../media/image41.sv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5.sv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9.svg"/><Relationship Id="rId2" Type="http://schemas.openxmlformats.org/officeDocument/2006/relationships/slideLayout" Target="../slideLayouts/slideLayout3.xml"/><Relationship Id="rId1" Type="http://schemas.openxmlformats.org/officeDocument/2006/relationships/tags" Target="../tags/tag1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www.youtube.com/watch?v=uTaFYF1nA4c" TargetMode="External"/><Relationship Id="rId4" Type="http://schemas.openxmlformats.org/officeDocument/2006/relationships/image" Target="../media/image51.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0.pn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mailto:Butler_a@cde.state.co.us"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chart" Target="../charts/chart1.xml"/><Relationship Id="rId5" Type="http://schemas.openxmlformats.org/officeDocument/2006/relationships/image" Target="../media/image53.sv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24.xml"/><Relationship Id="rId7"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hyperlink" Target="https://lifelab.org/2014/02/composting/" TargetMode="External"/><Relationship Id="rId5" Type="http://schemas.openxmlformats.org/officeDocument/2006/relationships/hyperlink" Target="http://greenmountainfarmtoschool.org/wp-content/uploads/2016/01/Guide-to-Staring-a-School-Compost-Program.pdf" TargetMode="External"/><Relationship Id="rId4" Type="http://schemas.openxmlformats.org/officeDocument/2006/relationships/hyperlink" Target="https://www.ecocycle.org/files/School%20Compost%20Programs%20Pathways%20to%20Success.pdf" TargetMode="Externa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62.svg"/><Relationship Id="rId2" Type="http://schemas.openxmlformats.org/officeDocument/2006/relationships/slideLayout" Target="../slideLayouts/slideLayout3.xml"/><Relationship Id="rId1" Type="http://schemas.openxmlformats.org/officeDocument/2006/relationships/tags" Target="../tags/tag24.xml"/><Relationship Id="rId6" Type="http://schemas.openxmlformats.org/officeDocument/2006/relationships/image" Target="../media/image61.png"/><Relationship Id="rId5" Type="http://schemas.openxmlformats.org/officeDocument/2006/relationships/hyperlink" Target="https://foodprint.org/eating-sustainably/seasonal-food-guide/" TargetMode="External"/><Relationship Id="rId4" Type="http://schemas.openxmlformats.org/officeDocument/2006/relationships/hyperlink" Target="http://www.farmtoschool.org/Resources/BenefitsFactSheet.pdf"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hyperlink" Target="https://ag.colorado.gov/markets/colorado-proud" TargetMode="External"/><Relationship Id="rId5" Type="http://schemas.openxmlformats.org/officeDocument/2006/relationships/hyperlink" Target="https://fns-prod.azureedge.net/sites/default/files/resource-files/SFSP%20Bulk%20Foods%20Tip%20Sheet.pdf" TargetMode="Externa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7.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28.xml"/><Relationship Id="rId7" Type="http://schemas.openxmlformats.org/officeDocument/2006/relationships/hyperlink" Target="https://app.smartsheet.com/b/form/445a1092372f4355a83d103c7e326d0a" TargetMode="Externa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hyperlink" Target="http://co.foodmarketmaker.com/business/search" TargetMode="External"/><Relationship Id="rId11" Type="http://schemas.openxmlformats.org/officeDocument/2006/relationships/image" Target="../media/image69.svg"/><Relationship Id="rId5" Type="http://schemas.openxmlformats.org/officeDocument/2006/relationships/image" Target="../media/image65.svg"/><Relationship Id="rId10" Type="http://schemas.openxmlformats.org/officeDocument/2006/relationships/image" Target="../media/image68.png"/><Relationship Id="rId4" Type="http://schemas.openxmlformats.org/officeDocument/2006/relationships/image" Target="../media/image64.png"/><Relationship Id="rId9" Type="http://schemas.openxmlformats.org/officeDocument/2006/relationships/image" Target="../media/image67.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8" Type="http://schemas.openxmlformats.org/officeDocument/2006/relationships/hyperlink" Target="https://dug.org/gardening-resources/" TargetMode="External"/><Relationship Id="rId3" Type="http://schemas.openxmlformats.org/officeDocument/2006/relationships/notesSlide" Target="../notesSlides/notesSlide29.xml"/><Relationship Id="rId7" Type="http://schemas.openxmlformats.org/officeDocument/2006/relationships/hyperlink" Target="https://humaneeducation.org/12-resources-teaching-food-waste/" TargetMode="Externa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hyperlink" Target="https://www.mondaycampaigns.org/meatless-monday/package/k-12-program-guide" TargetMode="External"/><Relationship Id="rId5" Type="http://schemas.openxmlformats.org/officeDocument/2006/relationships/hyperlink" Target="https://www.epa.gov/sites/production/files/2017-04/documents/guide_to_conducting_student_food_waste_audit.pdf" TargetMode="External"/><Relationship Id="rId4" Type="http://schemas.openxmlformats.org/officeDocument/2006/relationships/hyperlink" Target="https://farmersmarketcoalition.org/programs/power-of-produce-pop/"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epa.gov/sites/production/files/2017-08/documents/food_tips_for_k-12_schools_bold_links_508c.pdf" TargetMode="External"/><Relationship Id="rId13" Type="http://schemas.openxmlformats.org/officeDocument/2006/relationships/hyperlink" Target="mailto:grove_a@cde.state.co.us" TargetMode="External"/><Relationship Id="rId3" Type="http://schemas.openxmlformats.org/officeDocument/2006/relationships/notesSlide" Target="../notesSlides/notesSlide30.xml"/><Relationship Id="rId7" Type="http://schemas.openxmlformats.org/officeDocument/2006/relationships/hyperlink" Target="https://ag.colorado.gov/sites/ag/files/documents/ColoradoProduceCalendar.pdf" TargetMode="External"/><Relationship Id="rId12" Type="http://schemas.openxmlformats.org/officeDocument/2006/relationships/hyperlink" Target="https://cdeschoolnutrition.adobeconnect.com/plidyca2jc37/?proto=true" TargetMode="Externa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hyperlink" Target="https://www.colorado.gov/pacific/sites/default/files/Glimpse%20of%20CO%20Agriculture%20Map%202.pdf" TargetMode="External"/><Relationship Id="rId11" Type="http://schemas.openxmlformats.org/officeDocument/2006/relationships/hyperlink" Target="https://foodprint.org/eating-sustainably/real-food-encyclopedia/" TargetMode="External"/><Relationship Id="rId5" Type="http://schemas.openxmlformats.org/officeDocument/2006/relationships/hyperlink" Target="https://ag.colorado.gov/sites/ag/files/documents/Colorado%20Farm%20Fresh%20Directory.pdf" TargetMode="External"/><Relationship Id="rId10" Type="http://schemas.openxmlformats.org/officeDocument/2006/relationships/hyperlink" Target="http://bestpractices.nokidhungry.org/sites/default/files/download-resource/Strategies%20to%20Reduce%20Food%20Waste%20in%20Schools%20%26%20Child%20Nutrition%20Programs.pdf" TargetMode="External"/><Relationship Id="rId4" Type="http://schemas.openxmlformats.org/officeDocument/2006/relationships/hyperlink" Target="https://www.cde.state.co.us/nutrition/nutrifarmtoschool" TargetMode="External"/><Relationship Id="rId9" Type="http://schemas.openxmlformats.org/officeDocument/2006/relationships/hyperlink" Target="https://fns-prod.azureedge.net/sites/default/files/resource-files/PreventFoodWaste20.pdf"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https://www.surveymonkey.com/r/8KB7RZ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73.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hyperlink" Target="mailto:program.intake@usda.gov" TargetMode="External"/><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hyperlink" Target="https://www.usda.gov/oascr/how-to-file-a-program-discrimination-complaint" TargetMode="External"/><Relationship Id="rId5" Type="http://schemas.openxmlformats.org/officeDocument/2006/relationships/hyperlink" Target="https://www.usda.gov/sites/default/files/documents/USDA-OASCR%20P-Complaint-Form-0508-0002-508-11-28-17Fax2Mail.pdf" TargetMode="Externa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18" Type="http://schemas.openxmlformats.org/officeDocument/2006/relationships/image" Target="../media/image27.png"/><Relationship Id="rId3" Type="http://schemas.openxmlformats.org/officeDocument/2006/relationships/notesSlide" Target="../notesSlides/notesSlide5.xml"/><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svg"/><Relationship Id="rId2" Type="http://schemas.openxmlformats.org/officeDocument/2006/relationships/slideLayout" Target="../slideLayouts/slideLayout2.xml"/><Relationship Id="rId16" Type="http://schemas.openxmlformats.org/officeDocument/2006/relationships/image" Target="../media/image25.png"/><Relationship Id="rId1" Type="http://schemas.openxmlformats.org/officeDocument/2006/relationships/tags" Target="../tags/tag6.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9.png"/><Relationship Id="rId19" Type="http://schemas.openxmlformats.org/officeDocument/2006/relationships/image" Target="../media/image28.sv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31.sv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5" Type="http://schemas.openxmlformats.org/officeDocument/2006/relationships/image" Target="../media/image33.sv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A2282464-E1E1-45DA-AAF5-CEB216A13FF7}"/>
              </a:ext>
            </a:extLst>
          </p:cNvPr>
          <p:cNvPicPr>
            <a:picLocks noChangeAspect="1"/>
          </p:cNvPicPr>
          <p:nvPr/>
        </p:nvPicPr>
        <p:blipFill rotWithShape="1">
          <a:blip r:embed="rId4"/>
          <a:srcRect r="1931"/>
          <a:stretch/>
        </p:blipFill>
        <p:spPr>
          <a:xfrm>
            <a:off x="0" y="-1"/>
            <a:ext cx="9144000" cy="4590473"/>
          </a:xfrm>
          <a:prstGeom prst="rect">
            <a:avLst/>
          </a:prstGeom>
        </p:spPr>
      </p:pic>
      <p:sp>
        <p:nvSpPr>
          <p:cNvPr id="7" name="TextBox 6">
            <a:extLst>
              <a:ext uri="{FF2B5EF4-FFF2-40B4-BE49-F238E27FC236}">
                <a16:creationId xmlns:a16="http://schemas.microsoft.com/office/drawing/2014/main" id="{CA3207F5-98E7-4FD3-AEA5-439163E3110A}"/>
              </a:ext>
            </a:extLst>
          </p:cNvPr>
          <p:cNvSpPr txBox="1"/>
          <p:nvPr/>
        </p:nvSpPr>
        <p:spPr>
          <a:xfrm>
            <a:off x="4953002" y="2524318"/>
            <a:ext cx="3410887" cy="738664"/>
          </a:xfrm>
          <a:prstGeom prst="rect">
            <a:avLst/>
          </a:prstGeom>
          <a:noFill/>
        </p:spPr>
        <p:txBody>
          <a:bodyPr wrap="square" rtlCol="0">
            <a:spAutoFit/>
          </a:bodyPr>
          <a:lstStyle/>
          <a:p>
            <a:pPr algn="ctr" defTabSz="685800"/>
            <a:r>
              <a:rPr lang="en-US" sz="2100" dirty="0">
                <a:solidFill>
                  <a:srgbClr val="70AD47">
                    <a:lumMod val="40000"/>
                    <a:lumOff val="60000"/>
                  </a:srgbClr>
                </a:solidFill>
                <a:latin typeface="Calibri" panose="020F0502020204030204"/>
              </a:rPr>
              <a:t>Earth Day 2021</a:t>
            </a:r>
          </a:p>
          <a:p>
            <a:pPr algn="ctr" defTabSz="685800"/>
            <a:r>
              <a:rPr lang="en-US" sz="2100" dirty="0">
                <a:solidFill>
                  <a:srgbClr val="70AD47">
                    <a:lumMod val="40000"/>
                    <a:lumOff val="60000"/>
                  </a:srgbClr>
                </a:solidFill>
                <a:latin typeface="Calibri" panose="020F0502020204030204"/>
              </a:rPr>
              <a:t>Restore Our Earth</a:t>
            </a:r>
            <a:endParaRPr lang="en-US" sz="1350" dirty="0">
              <a:solidFill>
                <a:srgbClr val="70AD47">
                  <a:lumMod val="40000"/>
                  <a:lumOff val="60000"/>
                </a:srgbClr>
              </a:solidFill>
              <a:latin typeface="Calibri" panose="020F0502020204030204"/>
            </a:endParaRPr>
          </a:p>
        </p:txBody>
      </p:sp>
      <p:sp>
        <p:nvSpPr>
          <p:cNvPr id="4" name="TextBox 3">
            <a:extLst>
              <a:ext uri="{FF2B5EF4-FFF2-40B4-BE49-F238E27FC236}">
                <a16:creationId xmlns:a16="http://schemas.microsoft.com/office/drawing/2014/main" id="{3187C60D-6750-49AB-AB77-B7267D5ADB47}"/>
              </a:ext>
            </a:extLst>
          </p:cNvPr>
          <p:cNvSpPr txBox="1"/>
          <p:nvPr/>
        </p:nvSpPr>
        <p:spPr>
          <a:xfrm>
            <a:off x="513412" y="4935004"/>
            <a:ext cx="4058588" cy="738664"/>
          </a:xfrm>
          <a:prstGeom prst="rect">
            <a:avLst/>
          </a:prstGeom>
          <a:noFill/>
        </p:spPr>
        <p:txBody>
          <a:bodyPr wrap="square" rtlCol="0">
            <a:spAutoFit/>
          </a:bodyPr>
          <a:lstStyle/>
          <a:p>
            <a:pPr defTabSz="685800">
              <a:defRPr/>
            </a:pPr>
            <a:r>
              <a:rPr lang="en-US" sz="2100" dirty="0">
                <a:solidFill>
                  <a:srgbClr val="70AD47">
                    <a:lumMod val="60000"/>
                    <a:lumOff val="40000"/>
                  </a:srgbClr>
                </a:solidFill>
                <a:latin typeface="Calibri" panose="020F0502020204030204"/>
              </a:rPr>
              <a:t>Colorado Child Nutrition Programs Statewide Sharing Call</a:t>
            </a:r>
          </a:p>
        </p:txBody>
      </p:sp>
      <p:cxnSp>
        <p:nvCxnSpPr>
          <p:cNvPr id="3" name="Straight Connector 2">
            <a:extLst>
              <a:ext uri="{FF2B5EF4-FFF2-40B4-BE49-F238E27FC236}">
                <a16:creationId xmlns:a16="http://schemas.microsoft.com/office/drawing/2014/main" id="{2C327F7E-2AFE-438B-9103-49A9CE697EDE}"/>
              </a:ext>
            </a:extLst>
          </p:cNvPr>
          <p:cNvCxnSpPr/>
          <p:nvPr/>
        </p:nvCxnSpPr>
        <p:spPr>
          <a:xfrm>
            <a:off x="4845570" y="4938324"/>
            <a:ext cx="0" cy="836379"/>
          </a:xfrm>
          <a:prstGeom prst="line">
            <a:avLst/>
          </a:prstGeom>
          <a:ln w="38100"/>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300EA6F3-A2FA-4CC1-B1D4-90E1E99BE2A7}"/>
              </a:ext>
            </a:extLst>
          </p:cNvPr>
          <p:cNvSpPr txBox="1"/>
          <p:nvPr/>
        </p:nvSpPr>
        <p:spPr>
          <a:xfrm>
            <a:off x="5028266" y="4938322"/>
            <a:ext cx="2155763" cy="415498"/>
          </a:xfrm>
          <a:prstGeom prst="rect">
            <a:avLst/>
          </a:prstGeom>
          <a:noFill/>
        </p:spPr>
        <p:txBody>
          <a:bodyPr wrap="square">
            <a:spAutoFit/>
          </a:bodyPr>
          <a:lstStyle/>
          <a:p>
            <a:pPr defTabSz="685800">
              <a:defRPr/>
            </a:pPr>
            <a:r>
              <a:rPr lang="en-US" sz="2100" dirty="0">
                <a:solidFill>
                  <a:srgbClr val="70AD47">
                    <a:lumMod val="60000"/>
                    <a:lumOff val="40000"/>
                  </a:srgbClr>
                </a:solidFill>
                <a:latin typeface="Calibri" panose="020F0502020204030204"/>
              </a:rPr>
              <a:t>April 22, 2021</a:t>
            </a:r>
          </a:p>
        </p:txBody>
      </p:sp>
      <p:pic>
        <p:nvPicPr>
          <p:cNvPr id="9" name="Content Placeholder 5" descr="Logo, company name&#10;&#10;Description automatically generated">
            <a:extLst>
              <a:ext uri="{FF2B5EF4-FFF2-40B4-BE49-F238E27FC236}">
                <a16:creationId xmlns:a16="http://schemas.microsoft.com/office/drawing/2014/main" id="{86D4BCFB-E051-4B30-B5D0-6352F544B71F}"/>
              </a:ext>
            </a:extLst>
          </p:cNvPr>
          <p:cNvPicPr>
            <a:picLocks noGrp="1" noChangeAspect="1"/>
          </p:cNvPicPr>
          <p:nvPr>
            <p:ph idx="1"/>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13612" y="1170718"/>
            <a:ext cx="3249948" cy="3249948"/>
          </a:xfrm>
        </p:spPr>
      </p:pic>
    </p:spTree>
    <p:custDataLst>
      <p:tags r:id="rId1"/>
    </p:custDataLst>
    <p:extLst>
      <p:ext uri="{BB962C8B-B14F-4D97-AF65-F5344CB8AC3E}">
        <p14:creationId xmlns:p14="http://schemas.microsoft.com/office/powerpoint/2010/main" val="1196316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5" name="Graphic 185">
            <a:extLst>
              <a:ext uri="{FF2B5EF4-FFF2-40B4-BE49-F238E27FC236}">
                <a16:creationId xmlns:a16="http://schemas.microsoft.com/office/drawing/2014/main" id="{8997F1B7-1EE7-4EA5-A5A4-866F9A810C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49677" y="5987064"/>
            <a:ext cx="790849" cy="469689"/>
            <a:chOff x="9841624" y="4115729"/>
            <a:chExt cx="602169" cy="268223"/>
          </a:xfrm>
          <a:solidFill>
            <a:schemeClr val="tx1"/>
          </a:solidFill>
        </p:grpSpPr>
        <p:sp>
          <p:nvSpPr>
            <p:cNvPr id="226" name="Freeform: Shape 225">
              <a:extLst>
                <a:ext uri="{FF2B5EF4-FFF2-40B4-BE49-F238E27FC236}">
                  <a16:creationId xmlns:a16="http://schemas.microsoft.com/office/drawing/2014/main" id="{B5E13483-2FB6-4753-8402-06FDC349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88F0DF22-F640-4002-B783-DF1C6A947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9C2787B8-7984-4332-B611-D3D3DE898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5AF3646C-B3D7-4F57-8FD2-CD93CEB392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C65FA7DA-93A0-43A4-834C-0F1BB9806A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32" name="Oval 231">
            <a:extLst>
              <a:ext uri="{FF2B5EF4-FFF2-40B4-BE49-F238E27FC236}">
                <a16:creationId xmlns:a16="http://schemas.microsoft.com/office/drawing/2014/main" id="{104332FF-8349-42A5-B5C8-5EE3825CE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0552" y="652894"/>
            <a:ext cx="239955"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234" name="Rectangle 233">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6" name="Group 235">
            <a:extLst>
              <a:ext uri="{FF2B5EF4-FFF2-40B4-BE49-F238E27FC236}">
                <a16:creationId xmlns:a16="http://schemas.microsoft.com/office/drawing/2014/main" id="{2A638C7D-9088-41A9-88A0-7357157BC1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8385" y="1109243"/>
            <a:ext cx="3632032" cy="4842710"/>
            <a:chOff x="1881974" y="1174396"/>
            <a:chExt cx="5290997" cy="5290997"/>
          </a:xfrm>
        </p:grpSpPr>
        <p:sp>
          <p:nvSpPr>
            <p:cNvPr id="237" name="Oval 236">
              <a:extLst>
                <a:ext uri="{FF2B5EF4-FFF2-40B4-BE49-F238E27FC236}">
                  <a16:creationId xmlns:a16="http://schemas.microsoft.com/office/drawing/2014/main" id="{9714B173-1D32-4BBC-A685-1F5D257ABD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BEF82DD1-2343-4F41-B6A7-A6489A713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240" name="Oval 239">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202" y="1095407"/>
            <a:ext cx="3566211" cy="4754948"/>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F7DE16-B9A7-4B35-AD0A-3F8274328812}"/>
              </a:ext>
            </a:extLst>
          </p:cNvPr>
          <p:cNvSpPr>
            <a:spLocks noGrp="1"/>
          </p:cNvSpPr>
          <p:nvPr>
            <p:ph type="title"/>
          </p:nvPr>
        </p:nvSpPr>
        <p:spPr>
          <a:xfrm>
            <a:off x="4233563" y="568517"/>
            <a:ext cx="4620753" cy="886379"/>
          </a:xfrm>
        </p:spPr>
        <p:txBody>
          <a:bodyPr vert="horz" lIns="91440" tIns="45720" rIns="91440" bIns="45720" rtlCol="0" anchor="ctr">
            <a:normAutofit fontScale="90000"/>
          </a:bodyPr>
          <a:lstStyle/>
          <a:p>
            <a:r>
              <a:rPr lang="en-US" sz="3700" dirty="0">
                <a:solidFill>
                  <a:schemeClr val="tx1"/>
                </a:solidFill>
                <a:latin typeface="Museo Slab 500"/>
              </a:rPr>
              <a:t>What is a </a:t>
            </a:r>
            <a:r>
              <a:rPr lang="en-US" sz="3700" dirty="0" err="1">
                <a:solidFill>
                  <a:schemeClr val="tx1"/>
                </a:solidFill>
                <a:latin typeface="Museo Slab 500"/>
              </a:rPr>
              <a:t>FoodPrint</a:t>
            </a:r>
            <a:r>
              <a:rPr lang="en-US" sz="3700" dirty="0">
                <a:solidFill>
                  <a:schemeClr val="tx1"/>
                </a:solidFill>
                <a:latin typeface="Museo Slab 500"/>
              </a:rPr>
              <a:t>?</a:t>
            </a:r>
          </a:p>
        </p:txBody>
      </p:sp>
      <p:grpSp>
        <p:nvGrpSpPr>
          <p:cNvPr id="242" name="Group 241">
            <a:extLst>
              <a:ext uri="{FF2B5EF4-FFF2-40B4-BE49-F238E27FC236}">
                <a16:creationId xmlns:a16="http://schemas.microsoft.com/office/drawing/2014/main" id="{3F219210-B16A-47B6-9AA8-207DAFF37E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396390" cy="717514"/>
            <a:chOff x="0" y="377893"/>
            <a:chExt cx="1861854" cy="717514"/>
          </a:xfrm>
          <a:solidFill>
            <a:schemeClr val="tx1"/>
          </a:solidFill>
        </p:grpSpPr>
        <p:sp>
          <p:nvSpPr>
            <p:cNvPr id="243" name="Freeform: Shape 242">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44" name="Freeform: Shape 243">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pic>
        <p:nvPicPr>
          <p:cNvPr id="5" name="Content Placeholder 4">
            <a:extLst>
              <a:ext uri="{FF2B5EF4-FFF2-40B4-BE49-F238E27FC236}">
                <a16:creationId xmlns:a16="http://schemas.microsoft.com/office/drawing/2014/main" id="{0853B165-CF53-45BB-B906-6B0E9B5A895D}"/>
              </a:ext>
            </a:extLst>
          </p:cNvPr>
          <p:cNvPicPr>
            <a:picLocks noGrp="1" noChangeAspect="1"/>
          </p:cNvPicPr>
          <p:nvPr>
            <p:ph sz="half" idx="2"/>
          </p:nvPr>
        </p:nvPicPr>
        <p:blipFill rotWithShape="1">
          <a:blip r:embed="rId4"/>
          <a:srcRect t="7874" r="3" b="6462"/>
          <a:stretch/>
        </p:blipFill>
        <p:spPr>
          <a:xfrm>
            <a:off x="1236807" y="1864215"/>
            <a:ext cx="2413000" cy="3217330"/>
          </a:xfrm>
          <a:prstGeom prst="rect">
            <a:avLst/>
          </a:prstGeom>
        </p:spPr>
      </p:pic>
      <p:grpSp>
        <p:nvGrpSpPr>
          <p:cNvPr id="246"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21453" y="5987064"/>
            <a:ext cx="790849" cy="469689"/>
            <a:chOff x="9841624" y="4115729"/>
            <a:chExt cx="602169" cy="268223"/>
          </a:xfrm>
          <a:solidFill>
            <a:schemeClr val="tx1"/>
          </a:solidFill>
        </p:grpSpPr>
        <p:sp>
          <p:nvSpPr>
            <p:cNvPr id="247" name="Freeform: Shape 246">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5970E96F-9C64-404B-9776-DE79DF57B3B1}"/>
              </a:ext>
            </a:extLst>
          </p:cNvPr>
          <p:cNvSpPr>
            <a:spLocks noGrp="1"/>
          </p:cNvSpPr>
          <p:nvPr>
            <p:ph sz="half" idx="1"/>
          </p:nvPr>
        </p:nvSpPr>
        <p:spPr>
          <a:xfrm>
            <a:off x="4676151" y="1820369"/>
            <a:ext cx="3912879" cy="4351338"/>
          </a:xfrm>
        </p:spPr>
        <p:txBody>
          <a:bodyPr vert="horz" lIns="91440" tIns="45720" rIns="91440" bIns="45720" rtlCol="0">
            <a:normAutofit/>
          </a:bodyPr>
          <a:lstStyle/>
          <a:p>
            <a:pPr marL="0" indent="0">
              <a:buNone/>
            </a:pPr>
            <a:r>
              <a:rPr lang="en-US" dirty="0">
                <a:latin typeface="Calibri" panose="020F0502020204030204" pitchFamily="34" charset="0"/>
                <a:cs typeface="Calibri" panose="020F0502020204030204" pitchFamily="34" charset="0"/>
              </a:rPr>
              <a:t>M</a:t>
            </a:r>
            <a:r>
              <a:rPr lang="en-US" b="0" i="0" dirty="0">
                <a:effectLst/>
                <a:latin typeface="Calibri" panose="020F0502020204030204" pitchFamily="34" charset="0"/>
                <a:cs typeface="Calibri" panose="020F0502020204030204" pitchFamily="34" charset="0"/>
              </a:rPr>
              <a:t>easures the environmental impacts associated with the growing, producing, transporting, and storing of our food</a:t>
            </a:r>
            <a:endParaRPr lang="en-US"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438634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135337-D5F9-4543-8B19-B87E2B3A5CA0}"/>
              </a:ext>
            </a:extLst>
          </p:cNvPr>
          <p:cNvSpPr>
            <a:spLocks noGrp="1"/>
          </p:cNvSpPr>
          <p:nvPr>
            <p:ph sz="half" idx="1"/>
          </p:nvPr>
        </p:nvSpPr>
        <p:spPr>
          <a:xfrm>
            <a:off x="2841914" y="5335748"/>
            <a:ext cx="3886200" cy="490449"/>
          </a:xfrm>
        </p:spPr>
        <p:txBody>
          <a:bodyPr vert="horz" lIns="91440" tIns="45720" rIns="91440" bIns="45720" rtlCol="0">
            <a:normAutofit/>
          </a:bodyPr>
          <a:lstStyle/>
          <a:p>
            <a:pPr marL="0" indent="0" algn="ctr">
              <a:buNone/>
            </a:pPr>
            <a:r>
              <a:rPr lang="en-US" cap="all" spc="400" dirty="0">
                <a:hlinkClick r:id="rId4"/>
              </a:rPr>
              <a:t>Quiz</a:t>
            </a:r>
            <a:endParaRPr lang="en-US" cap="all" spc="400" dirty="0"/>
          </a:p>
        </p:txBody>
      </p:sp>
      <p:pic>
        <p:nvPicPr>
          <p:cNvPr id="6" name="Content Placeholder 5" descr="Logo, company name&#10;&#10;Description automatically generated">
            <a:extLst>
              <a:ext uri="{FF2B5EF4-FFF2-40B4-BE49-F238E27FC236}">
                <a16:creationId xmlns:a16="http://schemas.microsoft.com/office/drawing/2014/main" id="{6D5D3534-2756-4A9C-A8E0-AD49ACE564B5}"/>
              </a:ext>
            </a:extLst>
          </p:cNvPr>
          <p:cNvPicPr>
            <a:picLocks noGrp="1" noChangeAspect="1"/>
          </p:cNvPicPr>
          <p:nvPr>
            <p:ph sz="half" idx="2"/>
          </p:nvPr>
        </p:nvPicPr>
        <p:blipFill rotWithShape="1">
          <a:blip r:embed="rId5">
            <a:extLst>
              <a:ext uri="{28A0092B-C50C-407E-A947-70E740481C1C}">
                <a14:useLocalDpi xmlns:a14="http://schemas.microsoft.com/office/drawing/2010/main" val="0"/>
              </a:ext>
            </a:extLst>
          </a:blip>
          <a:stretch/>
        </p:blipFill>
        <p:spPr>
          <a:xfrm>
            <a:off x="2667000" y="1393032"/>
            <a:ext cx="3810000" cy="3810000"/>
          </a:xfrm>
          <a:prstGeom prst="rect">
            <a:avLst/>
          </a:prstGeom>
        </p:spPr>
      </p:pic>
      <p:sp>
        <p:nvSpPr>
          <p:cNvPr id="5" name="Title 4">
            <a:extLst>
              <a:ext uri="{FF2B5EF4-FFF2-40B4-BE49-F238E27FC236}">
                <a16:creationId xmlns:a16="http://schemas.microsoft.com/office/drawing/2014/main" id="{962FA4C6-2603-4AA4-8C6C-B3EEE31F5EDB}"/>
              </a:ext>
            </a:extLst>
          </p:cNvPr>
          <p:cNvSpPr>
            <a:spLocks noGrp="1"/>
          </p:cNvSpPr>
          <p:nvPr>
            <p:ph type="title"/>
          </p:nvPr>
        </p:nvSpPr>
        <p:spPr/>
        <p:txBody>
          <a:bodyPr/>
          <a:lstStyle/>
          <a:p>
            <a:r>
              <a:rPr lang="en-US" dirty="0"/>
              <a:t>Find Your </a:t>
            </a:r>
            <a:r>
              <a:rPr lang="en-US" dirty="0" err="1"/>
              <a:t>FoodPrint</a:t>
            </a:r>
            <a:endParaRPr lang="en-US" dirty="0"/>
          </a:p>
        </p:txBody>
      </p:sp>
    </p:spTree>
    <p:custDataLst>
      <p:tags r:id="rId1"/>
    </p:custDataLst>
    <p:extLst>
      <p:ext uri="{BB962C8B-B14F-4D97-AF65-F5344CB8AC3E}">
        <p14:creationId xmlns:p14="http://schemas.microsoft.com/office/powerpoint/2010/main" val="1366349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006342-93E0-4CE0-B855-22E42592012D}"/>
              </a:ext>
            </a:extLst>
          </p:cNvPr>
          <p:cNvSpPr>
            <a:spLocks noGrp="1"/>
          </p:cNvSpPr>
          <p:nvPr>
            <p:ph sz="half" idx="1"/>
          </p:nvPr>
        </p:nvSpPr>
        <p:spPr>
          <a:xfrm>
            <a:off x="628649" y="1463042"/>
            <a:ext cx="4525241" cy="5140444"/>
          </a:xfrm>
        </p:spPr>
        <p:txBody>
          <a:bodyPr vert="horz" lIns="91440" tIns="45720" rIns="91440" bIns="45720" rtlCol="0">
            <a:normAutofit fontScale="85000" lnSpcReduction="20000"/>
          </a:bodyPr>
          <a:lstStyle/>
          <a:p>
            <a:pPr marL="0" indent="0">
              <a:buNone/>
            </a:pPr>
            <a:r>
              <a:rPr lang="en-US" dirty="0">
                <a:latin typeface="Calibri" panose="020F0502020204030204" pitchFamily="34" charset="0"/>
                <a:cs typeface="Calibri" panose="020F0502020204030204" pitchFamily="34" charset="0"/>
              </a:rPr>
              <a:t>Now multiply by the number of students you are serving!</a:t>
            </a:r>
          </a:p>
          <a:p>
            <a:pPr marL="0" indent="0">
              <a:buNone/>
            </a:pP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If there’s room on a student’s plate…</a:t>
            </a:r>
          </a:p>
          <a:p>
            <a:pPr lvl="1"/>
            <a:r>
              <a:rPr lang="en-US" dirty="0">
                <a:latin typeface="Calibri" panose="020F0502020204030204" pitchFamily="34" charset="0"/>
                <a:cs typeface="Calibri" panose="020F0502020204030204" pitchFamily="34" charset="0"/>
              </a:rPr>
              <a:t>Offer fresh fruit or carrots with low-fat ranch</a:t>
            </a:r>
          </a:p>
          <a:p>
            <a:r>
              <a:rPr lang="en-US" dirty="0">
                <a:latin typeface="Calibri" panose="020F0502020204030204" pitchFamily="34" charset="0"/>
                <a:cs typeface="Calibri" panose="020F0502020204030204" pitchFamily="34" charset="0"/>
              </a:rPr>
              <a:t>If students don’t finish their meals…</a:t>
            </a:r>
          </a:p>
          <a:p>
            <a:pPr lvl="1"/>
            <a:r>
              <a:rPr lang="en-US" dirty="0">
                <a:latin typeface="Calibri" panose="020F0502020204030204" pitchFamily="34" charset="0"/>
                <a:cs typeface="Calibri" panose="020F0502020204030204" pitchFamily="34" charset="0"/>
              </a:rPr>
              <a:t>Do they like the food?</a:t>
            </a:r>
          </a:p>
          <a:p>
            <a:pPr lvl="1"/>
            <a:r>
              <a:rPr lang="en-US" dirty="0">
                <a:latin typeface="Calibri" panose="020F0502020204030204" pitchFamily="34" charset="0"/>
                <a:cs typeface="Calibri" panose="020F0502020204030204" pitchFamily="34" charset="0"/>
              </a:rPr>
              <a:t>Is compost an option at your school? </a:t>
            </a:r>
          </a:p>
          <a:p>
            <a:r>
              <a:rPr lang="en-US" dirty="0">
                <a:latin typeface="Calibri" panose="020F0502020204030204" pitchFamily="34" charset="0"/>
                <a:cs typeface="Calibri" panose="020F0502020204030204" pitchFamily="34" charset="0"/>
              </a:rPr>
              <a:t>If you have leftovers in the serving line…</a:t>
            </a:r>
          </a:p>
          <a:p>
            <a:pPr lvl="1"/>
            <a:r>
              <a:rPr lang="en-US" dirty="0">
                <a:latin typeface="Calibri" panose="020F0502020204030204" pitchFamily="34" charset="0"/>
                <a:cs typeface="Calibri" panose="020F0502020204030204" pitchFamily="34" charset="0"/>
              </a:rPr>
              <a:t>Can you review historical production records?</a:t>
            </a:r>
          </a:p>
          <a:p>
            <a:r>
              <a:rPr lang="en-US" dirty="0">
                <a:latin typeface="Calibri" panose="020F0502020204030204" pitchFamily="34" charset="0"/>
                <a:cs typeface="Calibri" panose="020F0502020204030204" pitchFamily="34" charset="0"/>
              </a:rPr>
              <a:t>I can allocate more of my budget to purchasing high quality products…</a:t>
            </a:r>
          </a:p>
          <a:p>
            <a:pPr lvl="1"/>
            <a:r>
              <a:rPr lang="en-US" dirty="0">
                <a:latin typeface="Calibri" panose="020F0502020204030204" pitchFamily="34" charset="0"/>
                <a:cs typeface="Calibri" panose="020F0502020204030204" pitchFamily="34" charset="0"/>
              </a:rPr>
              <a:t>If I purchase seasonal items that may cost less</a:t>
            </a:r>
          </a:p>
          <a:p>
            <a:pPr lvl="1"/>
            <a:r>
              <a:rPr lang="en-US" dirty="0">
                <a:latin typeface="Calibri" panose="020F0502020204030204" pitchFamily="34" charset="0"/>
                <a:cs typeface="Calibri" panose="020F0502020204030204" pitchFamily="34" charset="0"/>
              </a:rPr>
              <a:t>Use DoD produce</a:t>
            </a:r>
          </a:p>
        </p:txBody>
      </p:sp>
      <p:pic>
        <p:nvPicPr>
          <p:cNvPr id="6" name="Content Placeholder 5" descr="Business Growth outline">
            <a:extLst>
              <a:ext uri="{FF2B5EF4-FFF2-40B4-BE49-F238E27FC236}">
                <a16:creationId xmlns:a16="http://schemas.microsoft.com/office/drawing/2014/main" id="{937CC2C1-98F8-4E77-BC64-4F70B0771350}"/>
              </a:ext>
            </a:extLst>
          </p:cNvPr>
          <p:cNvPicPr>
            <a:picLocks noGrp="1" noChangeAspect="1"/>
          </p:cNvPicPr>
          <p:nvPr>
            <p:ph sz="half" idx="2"/>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21672" y="2631033"/>
            <a:ext cx="2419938" cy="2419938"/>
          </a:xfrm>
          <a:prstGeom prst="rect">
            <a:avLst/>
          </a:prstGeom>
        </p:spPr>
      </p:pic>
      <p:sp>
        <p:nvSpPr>
          <p:cNvPr id="5" name="Title 4">
            <a:extLst>
              <a:ext uri="{FF2B5EF4-FFF2-40B4-BE49-F238E27FC236}">
                <a16:creationId xmlns:a16="http://schemas.microsoft.com/office/drawing/2014/main" id="{A82E8EF8-399B-45CF-B94B-DC98545CE598}"/>
              </a:ext>
            </a:extLst>
          </p:cNvPr>
          <p:cNvSpPr>
            <a:spLocks noGrp="1"/>
          </p:cNvSpPr>
          <p:nvPr>
            <p:ph type="title"/>
          </p:nvPr>
        </p:nvSpPr>
        <p:spPr/>
        <p:txBody>
          <a:bodyPr>
            <a:normAutofit fontScale="90000"/>
          </a:bodyPr>
          <a:lstStyle/>
          <a:p>
            <a:r>
              <a:rPr lang="en-US" dirty="0"/>
              <a:t>That’s the impact of 1 person…</a:t>
            </a:r>
          </a:p>
        </p:txBody>
      </p:sp>
    </p:spTree>
    <p:custDataLst>
      <p:tags r:id="rId1"/>
    </p:custDataLst>
    <p:extLst>
      <p:ext uri="{BB962C8B-B14F-4D97-AF65-F5344CB8AC3E}">
        <p14:creationId xmlns:p14="http://schemas.microsoft.com/office/powerpoint/2010/main" val="1391036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3C1D1FA3-6212-4B97-9B1E-C7F81247C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674189"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4" name="Freeform: Shape 13">
            <a:extLst>
              <a:ext uri="{FF2B5EF4-FFF2-40B4-BE49-F238E27FC236}">
                <a16:creationId xmlns:a16="http://schemas.microsoft.com/office/drawing/2014/main" id="{11C51958-04D4-4687-95A2-95DCDCF47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674189"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6" name="Freeform: Shape 15">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396390"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396390"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C4281E5-D1A2-4A16-A2EB-746FE0F4A724}"/>
              </a:ext>
            </a:extLst>
          </p:cNvPr>
          <p:cNvSpPr>
            <a:spLocks noGrp="1"/>
          </p:cNvSpPr>
          <p:nvPr>
            <p:ph type="title"/>
          </p:nvPr>
        </p:nvSpPr>
        <p:spPr>
          <a:xfrm>
            <a:off x="1396389" y="633046"/>
            <a:ext cx="6556161" cy="1314996"/>
          </a:xfrm>
        </p:spPr>
        <p:txBody>
          <a:bodyPr anchor="b">
            <a:normAutofit/>
          </a:bodyPr>
          <a:lstStyle/>
          <a:p>
            <a:r>
              <a:rPr lang="en-US" dirty="0">
                <a:solidFill>
                  <a:schemeClr val="tx1"/>
                </a:solidFill>
              </a:rPr>
              <a:t>Finding Common Ground Activity</a:t>
            </a:r>
          </a:p>
        </p:txBody>
      </p:sp>
      <p:sp>
        <p:nvSpPr>
          <p:cNvPr id="3" name="Content Placeholder 2">
            <a:extLst>
              <a:ext uri="{FF2B5EF4-FFF2-40B4-BE49-F238E27FC236}">
                <a16:creationId xmlns:a16="http://schemas.microsoft.com/office/drawing/2014/main" id="{7558C4BA-C982-4391-8968-0C403BBC0F89}"/>
              </a:ext>
            </a:extLst>
          </p:cNvPr>
          <p:cNvSpPr>
            <a:spLocks noGrp="1"/>
          </p:cNvSpPr>
          <p:nvPr>
            <p:ph idx="1"/>
          </p:nvPr>
        </p:nvSpPr>
        <p:spPr>
          <a:xfrm>
            <a:off x="1396390" y="2125737"/>
            <a:ext cx="3625516" cy="4044463"/>
          </a:xfrm>
        </p:spPr>
        <p:txBody>
          <a:bodyPr>
            <a:normAutofit lnSpcReduction="10000"/>
          </a:bodyPr>
          <a:lstStyle/>
          <a:p>
            <a:pPr marL="0" indent="0">
              <a:buNone/>
            </a:pPr>
            <a:r>
              <a:rPr lang="en-US" dirty="0">
                <a:latin typeface="Calibri" panose="020F0502020204030204" pitchFamily="34" charset="0"/>
                <a:cs typeface="Calibri" panose="020F0502020204030204" pitchFamily="34" charset="0"/>
              </a:rPr>
              <a:t>Now it is your turn…</a:t>
            </a:r>
          </a:p>
          <a:p>
            <a:pPr marL="0" indent="0">
              <a:buNone/>
            </a:pPr>
            <a:r>
              <a:rPr lang="en-US" dirty="0">
                <a:latin typeface="Calibri" panose="020F0502020204030204" pitchFamily="34" charset="0"/>
                <a:cs typeface="Calibri" panose="020F0502020204030204" pitchFamily="34" charset="0"/>
              </a:rPr>
              <a:t>We are going to take a few minutes to strategize ways everyone can reduce their </a:t>
            </a:r>
            <a:r>
              <a:rPr lang="en-US" dirty="0" err="1">
                <a:latin typeface="Calibri" panose="020F0502020204030204" pitchFamily="34" charset="0"/>
                <a:cs typeface="Calibri" panose="020F0502020204030204" pitchFamily="34" charset="0"/>
              </a:rPr>
              <a:t>FoodPrint</a:t>
            </a:r>
            <a:r>
              <a:rPr lang="en-US" dirty="0">
                <a:latin typeface="Calibri" panose="020F0502020204030204" pitchFamily="34" charset="0"/>
                <a:cs typeface="Calibri" panose="020F0502020204030204" pitchFamily="34" charset="0"/>
              </a:rPr>
              <a:t> in every kitchen.</a:t>
            </a:r>
          </a:p>
          <a:p>
            <a:pPr marL="0" indent="0">
              <a:buNone/>
            </a:pPr>
            <a:endParaRPr lang="en-US"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After each question I will give everyone a minute to type an answer in the chat and we can find common ground and learn from each others ideas!</a:t>
            </a:r>
          </a:p>
        </p:txBody>
      </p:sp>
      <p:pic>
        <p:nvPicPr>
          <p:cNvPr id="5" name="Graphic 4" descr="Group brainstorm with solid fill">
            <a:extLst>
              <a:ext uri="{FF2B5EF4-FFF2-40B4-BE49-F238E27FC236}">
                <a16:creationId xmlns:a16="http://schemas.microsoft.com/office/drawing/2014/main" id="{941CFA77-22EE-42C6-BE93-C96427ECA3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26604" y="2218425"/>
            <a:ext cx="3054612" cy="3054612"/>
          </a:xfrm>
          <a:prstGeom prst="rect">
            <a:avLst/>
          </a:prstGeom>
        </p:spPr>
      </p:pic>
      <p:grpSp>
        <p:nvGrpSpPr>
          <p:cNvPr id="20"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21453" y="5987064"/>
            <a:ext cx="790849" cy="469689"/>
            <a:chOff x="9841624" y="4115729"/>
            <a:chExt cx="602169" cy="268223"/>
          </a:xfrm>
          <a:solidFill>
            <a:schemeClr val="tx1"/>
          </a:solidFill>
        </p:grpSpPr>
        <p:sp>
          <p:nvSpPr>
            <p:cNvPr id="21" name="Freeform: Shape 20">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custDataLst>
      <p:tags r:id="rId1"/>
    </p:custDataLst>
    <p:extLst>
      <p:ext uri="{BB962C8B-B14F-4D97-AF65-F5344CB8AC3E}">
        <p14:creationId xmlns:p14="http://schemas.microsoft.com/office/powerpoint/2010/main" val="377135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E6A8C8-5A78-4EE1-895F-8E1433EC0AB8}"/>
              </a:ext>
            </a:extLst>
          </p:cNvPr>
          <p:cNvSpPr>
            <a:spLocks noGrp="1"/>
          </p:cNvSpPr>
          <p:nvPr>
            <p:ph type="ctrTitle"/>
          </p:nvPr>
        </p:nvSpPr>
        <p:spPr/>
        <p:txBody>
          <a:bodyPr/>
          <a:lstStyle/>
          <a:p>
            <a:r>
              <a:rPr lang="en-US" dirty="0"/>
              <a:t>Sustainability Considerations </a:t>
            </a:r>
          </a:p>
        </p:txBody>
      </p:sp>
    </p:spTree>
    <p:extLst>
      <p:ext uri="{BB962C8B-B14F-4D97-AF65-F5344CB8AC3E}">
        <p14:creationId xmlns:p14="http://schemas.microsoft.com/office/powerpoint/2010/main" val="2834405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Grocery bag outline">
            <a:extLst>
              <a:ext uri="{FF2B5EF4-FFF2-40B4-BE49-F238E27FC236}">
                <a16:creationId xmlns:a16="http://schemas.microsoft.com/office/drawing/2014/main" id="{2BD4BFE8-F984-4871-A355-4F7463B92450}"/>
              </a:ext>
            </a:extLst>
          </p:cNvPr>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4955" y="3740726"/>
            <a:ext cx="2211048" cy="2211048"/>
          </a:xfrm>
          <a:prstGeom prst="rect">
            <a:avLst/>
          </a:prstGeom>
        </p:spPr>
      </p:pic>
      <p:sp>
        <p:nvSpPr>
          <p:cNvPr id="35" name="Title 3">
            <a:extLst>
              <a:ext uri="{FF2B5EF4-FFF2-40B4-BE49-F238E27FC236}">
                <a16:creationId xmlns:a16="http://schemas.microsoft.com/office/drawing/2014/main" id="{7C2C5CBD-9138-4CD7-A1E8-906A2E667FBA}"/>
              </a:ext>
            </a:extLst>
          </p:cNvPr>
          <p:cNvSpPr txBox="1">
            <a:spLocks/>
          </p:cNvSpPr>
          <p:nvPr/>
        </p:nvSpPr>
        <p:spPr>
          <a:xfrm>
            <a:off x="4311645" y="3885443"/>
            <a:ext cx="4030827" cy="1320402"/>
          </a:xfrm>
          <a:prstGeom prst="roundRect">
            <a:avLst/>
          </a:prstGeom>
          <a:ln w="38100">
            <a:solidFill>
              <a:schemeClr val="accent6">
                <a:lumMod val="7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latin typeface="+mn-lt"/>
              </a:rPr>
              <a:t>That’s more than</a:t>
            </a:r>
            <a:br>
              <a:rPr lang="en-US" sz="2400" dirty="0">
                <a:latin typeface="+mn-lt"/>
              </a:rPr>
            </a:br>
            <a:r>
              <a:rPr lang="en-US" sz="2400" b="1" dirty="0">
                <a:solidFill>
                  <a:schemeClr val="accent4"/>
                </a:solidFill>
                <a:latin typeface="+mn-lt"/>
              </a:rPr>
              <a:t>$85 million </a:t>
            </a:r>
            <a:r>
              <a:rPr lang="en-US" sz="2400" dirty="0">
                <a:latin typeface="+mn-lt"/>
              </a:rPr>
              <a:t>spent on </a:t>
            </a:r>
            <a:br>
              <a:rPr lang="en-US" sz="2400" dirty="0">
                <a:latin typeface="+mn-lt"/>
              </a:rPr>
            </a:br>
            <a:r>
              <a:rPr lang="en-US" sz="2400" dirty="0">
                <a:latin typeface="+mn-lt"/>
              </a:rPr>
              <a:t>school lunch in CO each year</a:t>
            </a:r>
          </a:p>
        </p:txBody>
      </p:sp>
      <p:sp>
        <p:nvSpPr>
          <p:cNvPr id="39" name="Title 3">
            <a:extLst>
              <a:ext uri="{FF2B5EF4-FFF2-40B4-BE49-F238E27FC236}">
                <a16:creationId xmlns:a16="http://schemas.microsoft.com/office/drawing/2014/main" id="{8ECA8E9D-2B0F-4AF3-857C-5A348CF08EDC}"/>
              </a:ext>
            </a:extLst>
          </p:cNvPr>
          <p:cNvSpPr txBox="1">
            <a:spLocks/>
          </p:cNvSpPr>
          <p:nvPr/>
        </p:nvSpPr>
        <p:spPr>
          <a:xfrm>
            <a:off x="95003" y="1460665"/>
            <a:ext cx="4476997" cy="1968335"/>
          </a:xfrm>
          <a:prstGeom prst="roundRect">
            <a:avLst/>
          </a:prstGeom>
          <a:ln w="38100">
            <a:solidFill>
              <a:schemeClr val="accent4">
                <a:lumMod val="75000"/>
              </a:schemeClr>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3600" b="1" kern="1200">
                <a:solidFill>
                  <a:schemeClr val="bg1"/>
                </a:solidFill>
                <a:latin typeface="Calibri" charset="0"/>
                <a:ea typeface="Calibri" charset="0"/>
                <a:cs typeface="Calibri" charset="0"/>
              </a:defRPr>
            </a:lvl1pPr>
          </a:lstStyle>
          <a:p>
            <a:pPr algn="ctr"/>
            <a:r>
              <a:rPr lang="en-US" sz="3200" dirty="0">
                <a:solidFill>
                  <a:schemeClr val="tx1"/>
                </a:solidFill>
                <a:latin typeface="Source Sans Pro" panose="020B0503030403020204" pitchFamily="34" charset="0"/>
              </a:rPr>
              <a:t>On average schools spend about </a:t>
            </a:r>
            <a:r>
              <a:rPr lang="en-US" sz="3200" dirty="0">
                <a:solidFill>
                  <a:schemeClr val="accent4"/>
                </a:solidFill>
                <a:latin typeface="Source Sans Pro" panose="020B0503030403020204" pitchFamily="34" charset="0"/>
              </a:rPr>
              <a:t>$1.40</a:t>
            </a:r>
            <a:br>
              <a:rPr lang="en-US" sz="3200" dirty="0">
                <a:solidFill>
                  <a:schemeClr val="tx1"/>
                </a:solidFill>
                <a:latin typeface="Source Sans Pro" panose="020B0503030403020204" pitchFamily="34" charset="0"/>
              </a:rPr>
            </a:br>
            <a:r>
              <a:rPr lang="en-US" sz="3200" dirty="0">
                <a:solidFill>
                  <a:schemeClr val="tx1"/>
                </a:solidFill>
                <a:latin typeface="Source Sans Pro" panose="020B0503030403020204" pitchFamily="34" charset="0"/>
              </a:rPr>
              <a:t>per meal on food.</a:t>
            </a:r>
          </a:p>
        </p:txBody>
      </p:sp>
      <p:sp>
        <p:nvSpPr>
          <p:cNvPr id="5" name="Title 4">
            <a:extLst>
              <a:ext uri="{FF2B5EF4-FFF2-40B4-BE49-F238E27FC236}">
                <a16:creationId xmlns:a16="http://schemas.microsoft.com/office/drawing/2014/main" id="{D099C6BA-02B5-44CF-9FE9-253CC2FF0F28}"/>
              </a:ext>
            </a:extLst>
          </p:cNvPr>
          <p:cNvSpPr>
            <a:spLocks noGrp="1"/>
          </p:cNvSpPr>
          <p:nvPr>
            <p:ph type="title"/>
          </p:nvPr>
        </p:nvSpPr>
        <p:spPr/>
        <p:txBody>
          <a:bodyPr>
            <a:normAutofit fontScale="90000"/>
          </a:bodyPr>
          <a:lstStyle/>
          <a:p>
            <a:r>
              <a:rPr lang="en-US" dirty="0"/>
              <a:t>It all starts with procurement</a:t>
            </a:r>
          </a:p>
        </p:txBody>
      </p:sp>
    </p:spTree>
    <p:custDataLst>
      <p:tags r:id="rId1"/>
    </p:custDataLst>
    <p:extLst>
      <p:ext uri="{BB962C8B-B14F-4D97-AF65-F5344CB8AC3E}">
        <p14:creationId xmlns:p14="http://schemas.microsoft.com/office/powerpoint/2010/main" val="21009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C217D-8D0D-4362-88B1-6418B2AB2F53}"/>
              </a:ext>
            </a:extLst>
          </p:cNvPr>
          <p:cNvSpPr>
            <a:spLocks noGrp="1"/>
          </p:cNvSpPr>
          <p:nvPr>
            <p:ph type="title"/>
          </p:nvPr>
        </p:nvSpPr>
        <p:spPr/>
        <p:txBody>
          <a:bodyPr vert="horz" lIns="91440" tIns="45720" rIns="91440" bIns="45720" rtlCol="0" anchor="b" anchorCtr="0">
            <a:normAutofit/>
          </a:bodyPr>
          <a:lstStyle/>
          <a:p>
            <a:r>
              <a:rPr lang="en-US" dirty="0"/>
              <a:t>Meat Consumption</a:t>
            </a:r>
          </a:p>
        </p:txBody>
      </p:sp>
      <p:sp>
        <p:nvSpPr>
          <p:cNvPr id="3" name="Content Placeholder 2">
            <a:extLst>
              <a:ext uri="{FF2B5EF4-FFF2-40B4-BE49-F238E27FC236}">
                <a16:creationId xmlns:a16="http://schemas.microsoft.com/office/drawing/2014/main" id="{8FB203E4-6035-4466-AACE-E1B472862DD4}"/>
              </a:ext>
            </a:extLst>
          </p:cNvPr>
          <p:cNvSpPr>
            <a:spLocks noGrp="1"/>
          </p:cNvSpPr>
          <p:nvPr>
            <p:ph idx="1"/>
          </p:nvPr>
        </p:nvSpPr>
        <p:spPr>
          <a:xfrm>
            <a:off x="628650" y="1463040"/>
            <a:ext cx="4538773" cy="4640674"/>
          </a:xfrm>
        </p:spPr>
        <p:txBody>
          <a:bodyPr vert="horz" lIns="91440" tIns="45720" rIns="91440" bIns="45720" rtlCol="0">
            <a:normAutofit/>
          </a:bodyPr>
          <a:lstStyle/>
          <a:p>
            <a:r>
              <a:rPr lang="en-US" dirty="0"/>
              <a:t>Buy Quality Meat</a:t>
            </a:r>
          </a:p>
          <a:p>
            <a:pPr lvl="1"/>
            <a:r>
              <a:rPr lang="en-US" dirty="0"/>
              <a:t>Where is it coming from?</a:t>
            </a:r>
          </a:p>
          <a:p>
            <a:pPr lvl="2"/>
            <a:r>
              <a:rPr lang="en-US" dirty="0"/>
              <a:t>local/regional </a:t>
            </a:r>
          </a:p>
          <a:p>
            <a:pPr lvl="1"/>
            <a:r>
              <a:rPr lang="en-US" dirty="0"/>
              <a:t>How is it produced?</a:t>
            </a:r>
          </a:p>
          <a:p>
            <a:pPr lvl="2"/>
            <a:r>
              <a:rPr lang="en-US" dirty="0"/>
              <a:t>pasture vs. industrial</a:t>
            </a:r>
          </a:p>
          <a:p>
            <a:pPr lvl="2"/>
            <a:endParaRPr lang="en-US" dirty="0"/>
          </a:p>
          <a:p>
            <a:pPr marL="0"/>
            <a:r>
              <a:rPr lang="en-US" dirty="0"/>
              <a:t>Experiment with beans and legumes</a:t>
            </a:r>
          </a:p>
          <a:p>
            <a:pPr lvl="1"/>
            <a:r>
              <a:rPr lang="en-US" dirty="0"/>
              <a:t>Focus on flavor</a:t>
            </a:r>
          </a:p>
          <a:p>
            <a:pPr lvl="1"/>
            <a:r>
              <a:rPr lang="en-US" dirty="0"/>
              <a:t>Smaller Portions</a:t>
            </a:r>
          </a:p>
          <a:p>
            <a:pPr lvl="1"/>
            <a:r>
              <a:rPr lang="en-US" dirty="0"/>
              <a:t>Use meat as a garnish</a:t>
            </a:r>
          </a:p>
          <a:p>
            <a:pPr lvl="1"/>
            <a:r>
              <a:rPr lang="en-US" dirty="0"/>
              <a:t>Move to the center of the plate</a:t>
            </a:r>
          </a:p>
          <a:p>
            <a:pPr lvl="2"/>
            <a:endParaRPr lang="en-US" dirty="0"/>
          </a:p>
        </p:txBody>
      </p:sp>
      <p:pic>
        <p:nvPicPr>
          <p:cNvPr id="6" name="Content Placeholder 5" descr="Pig outline">
            <a:extLst>
              <a:ext uri="{FF2B5EF4-FFF2-40B4-BE49-F238E27FC236}">
                <a16:creationId xmlns:a16="http://schemas.microsoft.com/office/drawing/2014/main" id="{7DCFCD88-44F1-464E-B116-B594CF1AEDDF}"/>
              </a:ext>
            </a:extLst>
          </p:cNvPr>
          <p:cNvPicPr>
            <a:picLocks noGrp="1" noChangeAspect="1"/>
          </p:cNvPicPr>
          <p:nvPr>
            <p:ph sz="half" idx="4294967295"/>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67423" y="977222"/>
            <a:ext cx="3217862" cy="3217862"/>
          </a:xfrm>
          <a:prstGeom prst="rect">
            <a:avLst/>
          </a:prstGeom>
        </p:spPr>
      </p:pic>
      <p:pic>
        <p:nvPicPr>
          <p:cNvPr id="5" name="Content Placeholder 5" descr="Soy outline">
            <a:extLst>
              <a:ext uri="{FF2B5EF4-FFF2-40B4-BE49-F238E27FC236}">
                <a16:creationId xmlns:a16="http://schemas.microsoft.com/office/drawing/2014/main" id="{4009BCA2-E6D8-453B-A99C-A2809760AFB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p:blipFill>
        <p:spPr>
          <a:xfrm rot="487026">
            <a:off x="5692438" y="4065483"/>
            <a:ext cx="2167832" cy="2167832"/>
          </a:xfrm>
          <a:prstGeom prst="rect">
            <a:avLst/>
          </a:prstGeom>
        </p:spPr>
      </p:pic>
    </p:spTree>
    <p:custDataLst>
      <p:tags r:id="rId1"/>
    </p:custDataLst>
    <p:extLst>
      <p:ext uri="{BB962C8B-B14F-4D97-AF65-F5344CB8AC3E}">
        <p14:creationId xmlns:p14="http://schemas.microsoft.com/office/powerpoint/2010/main" val="1683468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06F4B0-5872-4F9B-A54A-2EB36AFC8378}"/>
              </a:ext>
            </a:extLst>
          </p:cNvPr>
          <p:cNvSpPr>
            <a:spLocks noGrp="1"/>
          </p:cNvSpPr>
          <p:nvPr>
            <p:ph sz="half" idx="1"/>
          </p:nvPr>
        </p:nvSpPr>
        <p:spPr>
          <a:xfrm>
            <a:off x="4655129" y="1743596"/>
            <a:ext cx="3886200" cy="4583799"/>
          </a:xfrm>
        </p:spPr>
        <p:txBody>
          <a:bodyPr vert="horz" lIns="91440" tIns="45720" rIns="91440" bIns="45720" rtlCol="0">
            <a:normAutofit/>
          </a:bodyPr>
          <a:lstStyle/>
          <a:p>
            <a:r>
              <a:rPr lang="en-US" dirty="0"/>
              <a:t>Get to know your local farms and farmers</a:t>
            </a:r>
          </a:p>
          <a:p>
            <a:r>
              <a:rPr lang="en-US" dirty="0"/>
              <a:t>Look for Fair Trade and Rainforest Alliance labels</a:t>
            </a:r>
          </a:p>
        </p:txBody>
      </p:sp>
      <p:pic>
        <p:nvPicPr>
          <p:cNvPr id="6" name="Content Placeholder 5" descr="Farmer female outline">
            <a:extLst>
              <a:ext uri="{FF2B5EF4-FFF2-40B4-BE49-F238E27FC236}">
                <a16:creationId xmlns:a16="http://schemas.microsoft.com/office/drawing/2014/main" id="{A42AC352-F1A2-448A-87E6-764E53CE24BC}"/>
              </a:ext>
            </a:extLst>
          </p:cNvPr>
          <p:cNvPicPr>
            <a:picLocks noGrp="1" noChangeAspect="1"/>
          </p:cNvPicPr>
          <p:nvPr>
            <p:ph sz="half" idx="2"/>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6636" y="2049028"/>
            <a:ext cx="2110060" cy="2110060"/>
          </a:xfrm>
          <a:prstGeom prst="rect">
            <a:avLst/>
          </a:prstGeom>
        </p:spPr>
      </p:pic>
      <p:sp>
        <p:nvSpPr>
          <p:cNvPr id="2" name="Title 1">
            <a:extLst>
              <a:ext uri="{FF2B5EF4-FFF2-40B4-BE49-F238E27FC236}">
                <a16:creationId xmlns:a16="http://schemas.microsoft.com/office/drawing/2014/main" id="{88C1E96E-A537-46B0-9677-ED6994C2E581}"/>
              </a:ext>
            </a:extLst>
          </p:cNvPr>
          <p:cNvSpPr>
            <a:spLocks noGrp="1"/>
          </p:cNvSpPr>
          <p:nvPr>
            <p:ph type="title"/>
          </p:nvPr>
        </p:nvSpPr>
        <p:spPr/>
        <p:txBody>
          <a:bodyPr vert="horz" lIns="91440" tIns="45720" rIns="91440" bIns="45720" rtlCol="0" anchor="t" anchorCtr="0">
            <a:normAutofit fontScale="90000"/>
          </a:bodyPr>
          <a:lstStyle/>
          <a:p>
            <a:r>
              <a:rPr lang="en-US" dirty="0"/>
              <a:t>Animal and Worker Welfare</a:t>
            </a:r>
          </a:p>
        </p:txBody>
      </p:sp>
      <p:pic>
        <p:nvPicPr>
          <p:cNvPr id="5" name="Content Placeholder 5" descr="Sustainability outline">
            <a:extLst>
              <a:ext uri="{FF2B5EF4-FFF2-40B4-BE49-F238E27FC236}">
                <a16:creationId xmlns:a16="http://schemas.microsoft.com/office/drawing/2014/main" id="{36035AF1-A8D8-43D9-90A3-3C98EB00BB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83528" y="4013616"/>
            <a:ext cx="2110060" cy="2110060"/>
          </a:xfrm>
          <a:prstGeom prst="rect">
            <a:avLst/>
          </a:prstGeom>
        </p:spPr>
      </p:pic>
    </p:spTree>
    <p:custDataLst>
      <p:tags r:id="rId1"/>
    </p:custDataLst>
    <p:extLst>
      <p:ext uri="{BB962C8B-B14F-4D97-AF65-F5344CB8AC3E}">
        <p14:creationId xmlns:p14="http://schemas.microsoft.com/office/powerpoint/2010/main" val="3001439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71CC06-034A-45C8-A951-B4CDF9156217}"/>
              </a:ext>
            </a:extLst>
          </p:cNvPr>
          <p:cNvSpPr>
            <a:spLocks noGrp="1"/>
          </p:cNvSpPr>
          <p:nvPr>
            <p:ph type="ctrTitle"/>
          </p:nvPr>
        </p:nvSpPr>
        <p:spPr/>
        <p:txBody>
          <a:bodyPr/>
          <a:lstStyle/>
          <a:p>
            <a:r>
              <a:rPr lang="en-US" dirty="0"/>
              <a:t>Food Waste</a:t>
            </a:r>
          </a:p>
        </p:txBody>
      </p:sp>
    </p:spTree>
    <p:extLst>
      <p:ext uri="{BB962C8B-B14F-4D97-AF65-F5344CB8AC3E}">
        <p14:creationId xmlns:p14="http://schemas.microsoft.com/office/powerpoint/2010/main" val="1965360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2A638C7D-9088-41A9-88A0-7357157BC1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8385" y="1109243"/>
            <a:ext cx="3632032" cy="4842710"/>
            <a:chOff x="1881974" y="1174396"/>
            <a:chExt cx="5290997" cy="5290997"/>
          </a:xfrm>
        </p:grpSpPr>
        <p:sp>
          <p:nvSpPr>
            <p:cNvPr id="14" name="Oval 13">
              <a:extLst>
                <a:ext uri="{FF2B5EF4-FFF2-40B4-BE49-F238E27FC236}">
                  <a16:creationId xmlns:a16="http://schemas.microsoft.com/office/drawing/2014/main" id="{9714B173-1D32-4BBC-A685-1F5D257ABD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EF82DD1-2343-4F41-B6A7-A6489A713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7" name="Oval 16">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202" y="1095407"/>
            <a:ext cx="3566211" cy="4754948"/>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82543E2-B8CA-4059-A6F6-17050B756847}"/>
              </a:ext>
            </a:extLst>
          </p:cNvPr>
          <p:cNvSpPr>
            <a:spLocks noGrp="1"/>
          </p:cNvSpPr>
          <p:nvPr>
            <p:ph type="title"/>
          </p:nvPr>
        </p:nvSpPr>
        <p:spPr>
          <a:xfrm>
            <a:off x="4233563" y="568517"/>
            <a:ext cx="4620753" cy="886379"/>
          </a:xfrm>
        </p:spPr>
        <p:txBody>
          <a:bodyPr>
            <a:normAutofit fontScale="90000"/>
          </a:bodyPr>
          <a:lstStyle/>
          <a:p>
            <a:r>
              <a:rPr lang="en-US" dirty="0">
                <a:solidFill>
                  <a:schemeClr val="tx1"/>
                </a:solidFill>
              </a:rPr>
              <a:t>The life of a strawberry</a:t>
            </a:r>
          </a:p>
        </p:txBody>
      </p:sp>
      <p:grpSp>
        <p:nvGrpSpPr>
          <p:cNvPr id="19" name="Group 18">
            <a:extLst>
              <a:ext uri="{FF2B5EF4-FFF2-40B4-BE49-F238E27FC236}">
                <a16:creationId xmlns:a16="http://schemas.microsoft.com/office/drawing/2014/main" id="{3F219210-B16A-47B6-9AA8-207DAFF37E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396390" cy="717514"/>
            <a:chOff x="0" y="377893"/>
            <a:chExt cx="1861854" cy="717514"/>
          </a:xfrm>
          <a:solidFill>
            <a:schemeClr val="tx1"/>
          </a:solidFill>
        </p:grpSpPr>
        <p:sp>
          <p:nvSpPr>
            <p:cNvPr id="20" name="Freeform: Shape 19">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1" name="Freeform: Shape 20">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pic>
        <p:nvPicPr>
          <p:cNvPr id="6" name="Graphic 5" descr="Strawberry with solid fill">
            <a:extLst>
              <a:ext uri="{FF2B5EF4-FFF2-40B4-BE49-F238E27FC236}">
                <a16:creationId xmlns:a16="http://schemas.microsoft.com/office/drawing/2014/main" id="{CA85FD1B-C573-4D2C-8A24-7824B37D51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6199" y="1134076"/>
            <a:ext cx="4645151" cy="4645151"/>
          </a:xfrm>
          <a:prstGeom prst="rect">
            <a:avLst/>
          </a:prstGeom>
        </p:spPr>
      </p:pic>
      <p:grpSp>
        <p:nvGrpSpPr>
          <p:cNvPr id="23"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21453" y="5987064"/>
            <a:ext cx="790849" cy="469689"/>
            <a:chOff x="9841624" y="4115729"/>
            <a:chExt cx="602169" cy="268223"/>
          </a:xfrm>
          <a:solidFill>
            <a:schemeClr val="tx1"/>
          </a:solidFill>
        </p:grpSpPr>
        <p:sp>
          <p:nvSpPr>
            <p:cNvPr id="24" name="Freeform: Shape 23">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Content Placeholder 3">
            <a:extLst>
              <a:ext uri="{FF2B5EF4-FFF2-40B4-BE49-F238E27FC236}">
                <a16:creationId xmlns:a16="http://schemas.microsoft.com/office/drawing/2014/main" id="{88B986E9-5448-423C-90C6-07100629C6B6}"/>
              </a:ext>
            </a:extLst>
          </p:cNvPr>
          <p:cNvSpPr>
            <a:spLocks noGrp="1"/>
          </p:cNvSpPr>
          <p:nvPr>
            <p:ph idx="1"/>
          </p:nvPr>
        </p:nvSpPr>
        <p:spPr>
          <a:xfrm>
            <a:off x="4676151" y="1820369"/>
            <a:ext cx="3912879" cy="4351338"/>
          </a:xfrm>
        </p:spPr>
        <p:txBody>
          <a:bodyPr>
            <a:normAutofit/>
          </a:bodyPr>
          <a:lstStyle/>
          <a:p>
            <a:pPr marL="0" indent="0">
              <a:buNone/>
            </a:pPr>
            <a:r>
              <a:rPr lang="en-US" dirty="0">
                <a:hlinkClick r:id="rId5"/>
              </a:rPr>
              <a:t>https://www.youtube.com/watch?v=uTaFYF1nA4c</a:t>
            </a:r>
            <a:r>
              <a:rPr lang="en-US" dirty="0"/>
              <a:t>   </a:t>
            </a:r>
          </a:p>
          <a:p>
            <a:endParaRPr lang="en-US" dirty="0"/>
          </a:p>
        </p:txBody>
      </p:sp>
    </p:spTree>
    <p:extLst>
      <p:ext uri="{BB962C8B-B14F-4D97-AF65-F5344CB8AC3E}">
        <p14:creationId xmlns:p14="http://schemas.microsoft.com/office/powerpoint/2010/main" val="2144801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E711705-2C81-4696-8BE2-CFDE5B601C62}"/>
              </a:ext>
            </a:extLst>
          </p:cNvPr>
          <p:cNvSpPr/>
          <p:nvPr/>
        </p:nvSpPr>
        <p:spPr>
          <a:xfrm>
            <a:off x="6234694" y="5379522"/>
            <a:ext cx="2849334" cy="14784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sz="half" idx="1"/>
          </p:nvPr>
        </p:nvSpPr>
        <p:spPr>
          <a:xfrm>
            <a:off x="628650" y="1954532"/>
            <a:ext cx="8028170" cy="3084975"/>
          </a:xfrm>
        </p:spPr>
        <p:txBody>
          <a:bodyPr/>
          <a:lstStyle/>
          <a:p>
            <a:pPr algn="ctr" defTabSz="342900">
              <a:defRPr/>
            </a:pPr>
            <a:r>
              <a:rPr lang="en-US" dirty="0">
                <a:solidFill>
                  <a:prstClr val="white"/>
                </a:solidFill>
                <a:latin typeface="Calibri" panose="020F0502020204030204"/>
              </a:rPr>
              <a:t>Mute and unmute yourself on the conference line</a:t>
            </a:r>
          </a:p>
        </p:txBody>
      </p:sp>
      <p:sp>
        <p:nvSpPr>
          <p:cNvPr id="4" name="Title 3"/>
          <p:cNvSpPr>
            <a:spLocks noGrp="1"/>
          </p:cNvSpPr>
          <p:nvPr>
            <p:ph type="title"/>
          </p:nvPr>
        </p:nvSpPr>
        <p:spPr>
          <a:xfrm>
            <a:off x="152829" y="164622"/>
            <a:ext cx="6081865" cy="756418"/>
          </a:xfrm>
        </p:spPr>
        <p:txBody>
          <a:bodyPr>
            <a:normAutofit/>
          </a:bodyPr>
          <a:lstStyle/>
          <a:p>
            <a:r>
              <a:rPr lang="en-US" sz="2800" b="1" dirty="0">
                <a:latin typeface="Calibri Light" panose="020F0302020204030204"/>
              </a:rPr>
              <a:t>Audio Details</a:t>
            </a:r>
            <a:endParaRPr lang="en-US" sz="2800" b="1" dirty="0"/>
          </a:p>
        </p:txBody>
      </p:sp>
      <p:sp>
        <p:nvSpPr>
          <p:cNvPr id="5" name="Slide Number Placeholder 4"/>
          <p:cNvSpPr>
            <a:spLocks noGrp="1"/>
          </p:cNvSpPr>
          <p:nvPr>
            <p:ph type="sldNum" sz="quarter" idx="12"/>
          </p:nvPr>
        </p:nvSpPr>
        <p:spPr>
          <a:xfrm>
            <a:off x="4079784" y="6350074"/>
            <a:ext cx="270543" cy="32781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FD77824-3479-48C1-B9F6-92D71A4E404B}"/>
              </a:ext>
            </a:extLst>
          </p:cNvPr>
          <p:cNvSpPr txBox="1"/>
          <p:nvPr/>
        </p:nvSpPr>
        <p:spPr>
          <a:xfrm>
            <a:off x="6457032" y="5454545"/>
            <a:ext cx="2686968" cy="1200329"/>
          </a:xfrm>
          <a:prstGeom prst="rect">
            <a:avLst/>
          </a:prstGeom>
          <a:noFill/>
        </p:spPr>
        <p:txBody>
          <a:bodyPr wrap="square" rtlCol="0">
            <a:spAutoFit/>
          </a:bodyPr>
          <a:lstStyle/>
          <a:p>
            <a:r>
              <a:rPr lang="en-US" sz="1800" dirty="0"/>
              <a:t>For technical difficulties, contact Allison Butler:</a:t>
            </a:r>
          </a:p>
          <a:p>
            <a:r>
              <a:rPr lang="en-US" sz="1800" dirty="0">
                <a:hlinkClick r:id="rId4"/>
              </a:rPr>
              <a:t>Butler_a@cde.state.co.us</a:t>
            </a:r>
            <a:endParaRPr lang="en-US" sz="1800" dirty="0"/>
          </a:p>
          <a:p>
            <a:r>
              <a:rPr lang="en-US" sz="1800" dirty="0"/>
              <a:t>303-242-6830</a:t>
            </a:r>
          </a:p>
        </p:txBody>
      </p:sp>
      <p:pic>
        <p:nvPicPr>
          <p:cNvPr id="9" name="Picture 8">
            <a:extLst>
              <a:ext uri="{FF2B5EF4-FFF2-40B4-BE49-F238E27FC236}">
                <a16:creationId xmlns:a16="http://schemas.microsoft.com/office/drawing/2014/main" id="{F9DF633F-DA0D-4990-AC02-141890DF25E8}"/>
              </a:ext>
            </a:extLst>
          </p:cNvPr>
          <p:cNvPicPr>
            <a:picLocks noChangeAspect="1"/>
          </p:cNvPicPr>
          <p:nvPr/>
        </p:nvPicPr>
        <p:blipFill rotWithShape="1">
          <a:blip r:embed="rId5"/>
          <a:srcRect r="11087"/>
          <a:stretch/>
        </p:blipFill>
        <p:spPr>
          <a:xfrm>
            <a:off x="261562" y="1339567"/>
            <a:ext cx="5553612" cy="874943"/>
          </a:xfrm>
          <a:prstGeom prst="rect">
            <a:avLst/>
          </a:prstGeom>
        </p:spPr>
      </p:pic>
      <p:sp>
        <p:nvSpPr>
          <p:cNvPr id="12" name="Speech Bubble: Oval 11">
            <a:extLst>
              <a:ext uri="{FF2B5EF4-FFF2-40B4-BE49-F238E27FC236}">
                <a16:creationId xmlns:a16="http://schemas.microsoft.com/office/drawing/2014/main" id="{1676293B-3984-44A0-A38B-D26932D5B110}"/>
              </a:ext>
            </a:extLst>
          </p:cNvPr>
          <p:cNvSpPr/>
          <p:nvPr/>
        </p:nvSpPr>
        <p:spPr>
          <a:xfrm>
            <a:off x="4752949" y="164622"/>
            <a:ext cx="1754727" cy="1346616"/>
          </a:xfrm>
          <a:prstGeom prst="wedgeEllipseCallout">
            <a:avLst>
              <a:gd name="adj1" fmla="val -33167"/>
              <a:gd name="adj2" fmla="val 64168"/>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400" b="1" dirty="0">
                <a:solidFill>
                  <a:schemeClr val="tx1"/>
                </a:solidFill>
              </a:rPr>
              <a:t>Audio</a:t>
            </a:r>
            <a:r>
              <a:rPr lang="en-US" sz="1400" dirty="0"/>
              <a:t>- green means you are connected and can hear the presenters</a:t>
            </a:r>
            <a:endParaRPr lang="en-US" dirty="0"/>
          </a:p>
        </p:txBody>
      </p:sp>
      <p:sp>
        <p:nvSpPr>
          <p:cNvPr id="25" name="Rectangle 24">
            <a:extLst>
              <a:ext uri="{FF2B5EF4-FFF2-40B4-BE49-F238E27FC236}">
                <a16:creationId xmlns:a16="http://schemas.microsoft.com/office/drawing/2014/main" id="{62B85B43-A0E8-4798-8919-D304A9583264}"/>
              </a:ext>
            </a:extLst>
          </p:cNvPr>
          <p:cNvSpPr/>
          <p:nvPr/>
        </p:nvSpPr>
        <p:spPr>
          <a:xfrm>
            <a:off x="6234694" y="5299485"/>
            <a:ext cx="2909306" cy="155851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63202CB-8703-4ED0-86FE-8F5922B25749}"/>
              </a:ext>
            </a:extLst>
          </p:cNvPr>
          <p:cNvPicPr>
            <a:picLocks noChangeAspect="1"/>
          </p:cNvPicPr>
          <p:nvPr/>
        </p:nvPicPr>
        <p:blipFill>
          <a:blip r:embed="rId6"/>
          <a:stretch>
            <a:fillRect/>
          </a:stretch>
        </p:blipFill>
        <p:spPr>
          <a:xfrm>
            <a:off x="261562" y="4672216"/>
            <a:ext cx="2250132" cy="982256"/>
          </a:xfrm>
          <a:prstGeom prst="rect">
            <a:avLst/>
          </a:prstGeom>
        </p:spPr>
      </p:pic>
      <p:pic>
        <p:nvPicPr>
          <p:cNvPr id="8" name="Picture 7">
            <a:extLst>
              <a:ext uri="{FF2B5EF4-FFF2-40B4-BE49-F238E27FC236}">
                <a16:creationId xmlns:a16="http://schemas.microsoft.com/office/drawing/2014/main" id="{31018A30-0F9F-45E6-B93C-C54B790D016A}"/>
              </a:ext>
            </a:extLst>
          </p:cNvPr>
          <p:cNvPicPr>
            <a:picLocks noChangeAspect="1"/>
          </p:cNvPicPr>
          <p:nvPr/>
        </p:nvPicPr>
        <p:blipFill>
          <a:blip r:embed="rId7"/>
          <a:stretch>
            <a:fillRect/>
          </a:stretch>
        </p:blipFill>
        <p:spPr>
          <a:xfrm>
            <a:off x="261562" y="2670541"/>
            <a:ext cx="5553612" cy="891635"/>
          </a:xfrm>
          <a:prstGeom prst="rect">
            <a:avLst/>
          </a:prstGeom>
        </p:spPr>
      </p:pic>
      <p:sp>
        <p:nvSpPr>
          <p:cNvPr id="26" name="Speech Bubble: Oval 25">
            <a:extLst>
              <a:ext uri="{FF2B5EF4-FFF2-40B4-BE49-F238E27FC236}">
                <a16:creationId xmlns:a16="http://schemas.microsoft.com/office/drawing/2014/main" id="{ACE83256-3369-420E-83B6-33C4297B6E66}"/>
              </a:ext>
            </a:extLst>
          </p:cNvPr>
          <p:cNvSpPr/>
          <p:nvPr/>
        </p:nvSpPr>
        <p:spPr>
          <a:xfrm>
            <a:off x="6457032" y="1680752"/>
            <a:ext cx="1754727" cy="1346616"/>
          </a:xfrm>
          <a:prstGeom prst="wedgeEllipseCallout">
            <a:avLst>
              <a:gd name="adj1" fmla="val -111625"/>
              <a:gd name="adj2" fmla="val 60353"/>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400" b="1" dirty="0">
                <a:solidFill>
                  <a:schemeClr val="tx1"/>
                </a:solidFill>
              </a:rPr>
              <a:t>Audio</a:t>
            </a:r>
            <a:r>
              <a:rPr lang="en-US" sz="1400" dirty="0"/>
              <a:t>- gray means you not connected to audio</a:t>
            </a:r>
            <a:endParaRPr lang="en-US" dirty="0"/>
          </a:p>
        </p:txBody>
      </p:sp>
      <p:sp>
        <p:nvSpPr>
          <p:cNvPr id="43" name="Speech Bubble: Rectangle with Corners Rounded 42">
            <a:extLst>
              <a:ext uri="{FF2B5EF4-FFF2-40B4-BE49-F238E27FC236}">
                <a16:creationId xmlns:a16="http://schemas.microsoft.com/office/drawing/2014/main" id="{254784C4-0BDA-499E-8A20-6B4CC8A8FCB7}"/>
              </a:ext>
            </a:extLst>
          </p:cNvPr>
          <p:cNvSpPr/>
          <p:nvPr/>
        </p:nvSpPr>
        <p:spPr>
          <a:xfrm>
            <a:off x="6750121" y="3726206"/>
            <a:ext cx="1805026" cy="1225937"/>
          </a:xfrm>
          <a:prstGeom prst="wedgeRoundRectCallout">
            <a:avLst>
              <a:gd name="adj1" fmla="val -117274"/>
              <a:gd name="adj2" fmla="val -81732"/>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Use the down arrow to connect to your audio</a:t>
            </a:r>
          </a:p>
        </p:txBody>
      </p:sp>
      <p:sp>
        <p:nvSpPr>
          <p:cNvPr id="28" name="Speech Bubble: Rectangle with Corners Rounded 27">
            <a:extLst>
              <a:ext uri="{FF2B5EF4-FFF2-40B4-BE49-F238E27FC236}">
                <a16:creationId xmlns:a16="http://schemas.microsoft.com/office/drawing/2014/main" id="{670C2571-C8A1-4B74-9C14-3C58BBEA975C}"/>
              </a:ext>
            </a:extLst>
          </p:cNvPr>
          <p:cNvSpPr/>
          <p:nvPr/>
        </p:nvSpPr>
        <p:spPr>
          <a:xfrm>
            <a:off x="3308858" y="4518209"/>
            <a:ext cx="1240326" cy="964592"/>
          </a:xfrm>
          <a:prstGeom prst="wedgeRoundRectCallout">
            <a:avLst>
              <a:gd name="adj1" fmla="val -114339"/>
              <a:gd name="adj2" fmla="val 20758"/>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t>Conference line- please mute </a:t>
            </a:r>
          </a:p>
        </p:txBody>
      </p:sp>
    </p:spTree>
    <p:custDataLst>
      <p:tags r:id="rId1"/>
    </p:custDataLst>
    <p:extLst>
      <p:ext uri="{BB962C8B-B14F-4D97-AF65-F5344CB8AC3E}">
        <p14:creationId xmlns:p14="http://schemas.microsoft.com/office/powerpoint/2010/main" val="1624557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7B1B63-1011-4151-B121-05AEA77398D6}"/>
              </a:ext>
            </a:extLst>
          </p:cNvPr>
          <p:cNvSpPr>
            <a:spLocks noGrp="1"/>
          </p:cNvSpPr>
          <p:nvPr>
            <p:ph sz="half" idx="1"/>
          </p:nvPr>
        </p:nvSpPr>
        <p:spPr>
          <a:xfrm>
            <a:off x="5257800" y="1694129"/>
            <a:ext cx="3886200" cy="2264808"/>
          </a:xfrm>
        </p:spPr>
        <p:txBody>
          <a:bodyPr vert="horz" lIns="91440" tIns="45720" rIns="91440" bIns="45720" rtlCol="0">
            <a:normAutofit/>
          </a:bodyPr>
          <a:lstStyle/>
          <a:p>
            <a:r>
              <a:rPr lang="en-US" dirty="0"/>
              <a:t>More than wasted food</a:t>
            </a:r>
          </a:p>
          <a:p>
            <a:pPr lvl="1"/>
            <a:r>
              <a:rPr lang="en-US" dirty="0"/>
              <a:t>Water</a:t>
            </a:r>
          </a:p>
          <a:p>
            <a:pPr lvl="1"/>
            <a:r>
              <a:rPr lang="en-US" dirty="0"/>
              <a:t>Time</a:t>
            </a:r>
          </a:p>
          <a:p>
            <a:pPr lvl="1"/>
            <a:r>
              <a:rPr lang="en-US" dirty="0"/>
              <a:t>Labor</a:t>
            </a:r>
          </a:p>
          <a:p>
            <a:pPr lvl="1"/>
            <a:r>
              <a:rPr lang="en-US" dirty="0"/>
              <a:t>Money</a:t>
            </a:r>
          </a:p>
          <a:p>
            <a:pPr lvl="1"/>
            <a:r>
              <a:rPr lang="en-US" dirty="0"/>
              <a:t>Energy</a:t>
            </a:r>
          </a:p>
        </p:txBody>
      </p:sp>
      <p:pic>
        <p:nvPicPr>
          <p:cNvPr id="6" name="Content Placeholder 5" descr="No Littering outline">
            <a:extLst>
              <a:ext uri="{FF2B5EF4-FFF2-40B4-BE49-F238E27FC236}">
                <a16:creationId xmlns:a16="http://schemas.microsoft.com/office/drawing/2014/main" id="{51E6595A-2414-459D-8BE1-19F5D3D9E1C2}"/>
              </a:ext>
            </a:extLst>
          </p:cNvPr>
          <p:cNvPicPr>
            <a:picLocks noGrp="1" noChangeAspect="1"/>
          </p:cNvPicPr>
          <p:nvPr>
            <p:ph sz="half" idx="2"/>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21627" y="4006890"/>
            <a:ext cx="2500745" cy="2500745"/>
          </a:xfrm>
          <a:prstGeom prst="rect">
            <a:avLst/>
          </a:prstGeom>
        </p:spPr>
      </p:pic>
      <p:sp>
        <p:nvSpPr>
          <p:cNvPr id="2" name="Title 1">
            <a:extLst>
              <a:ext uri="{FF2B5EF4-FFF2-40B4-BE49-F238E27FC236}">
                <a16:creationId xmlns:a16="http://schemas.microsoft.com/office/drawing/2014/main" id="{914A7C00-BB31-45CE-9729-8880F222A4C1}"/>
              </a:ext>
            </a:extLst>
          </p:cNvPr>
          <p:cNvSpPr>
            <a:spLocks noGrp="1"/>
          </p:cNvSpPr>
          <p:nvPr>
            <p:ph type="title"/>
          </p:nvPr>
        </p:nvSpPr>
        <p:spPr/>
        <p:txBody>
          <a:bodyPr vert="horz" lIns="91440" tIns="45720" rIns="91440" bIns="45720" rtlCol="0" anchor="b" anchorCtr="0">
            <a:normAutofit/>
          </a:bodyPr>
          <a:lstStyle/>
          <a:p>
            <a:r>
              <a:rPr lang="en-US" dirty="0"/>
              <a:t>Food Waste</a:t>
            </a:r>
          </a:p>
        </p:txBody>
      </p:sp>
      <p:graphicFrame>
        <p:nvGraphicFramePr>
          <p:cNvPr id="7" name="Chart 6">
            <a:extLst>
              <a:ext uri="{FF2B5EF4-FFF2-40B4-BE49-F238E27FC236}">
                <a16:creationId xmlns:a16="http://schemas.microsoft.com/office/drawing/2014/main" id="{FDCA056B-C28A-4BE2-A15A-53CD49562D3F}"/>
              </a:ext>
            </a:extLst>
          </p:cNvPr>
          <p:cNvGraphicFramePr/>
          <p:nvPr>
            <p:extLst>
              <p:ext uri="{D42A27DB-BD31-4B8C-83A1-F6EECF244321}">
                <p14:modId xmlns:p14="http://schemas.microsoft.com/office/powerpoint/2010/main" val="1588048638"/>
              </p:ext>
            </p:extLst>
          </p:nvPr>
        </p:nvGraphicFramePr>
        <p:xfrm>
          <a:off x="-1118089" y="1600737"/>
          <a:ext cx="6096000" cy="4064000"/>
        </p:xfrm>
        <a:graphic>
          <a:graphicData uri="http://schemas.openxmlformats.org/drawingml/2006/chart">
            <c:chart xmlns:c="http://schemas.openxmlformats.org/drawingml/2006/chart" xmlns:r="http://schemas.openxmlformats.org/officeDocument/2006/relationships" r:id="rId6"/>
          </a:graphicData>
        </a:graphic>
      </p:graphicFrame>
    </p:spTree>
    <p:custDataLst>
      <p:tags r:id="rId1"/>
    </p:custDataLst>
    <p:extLst>
      <p:ext uri="{BB962C8B-B14F-4D97-AF65-F5344CB8AC3E}">
        <p14:creationId xmlns:p14="http://schemas.microsoft.com/office/powerpoint/2010/main" val="2379752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65326-1A08-4DF8-A548-83EBE6E87745}"/>
              </a:ext>
            </a:extLst>
          </p:cNvPr>
          <p:cNvSpPr>
            <a:spLocks noGrp="1"/>
          </p:cNvSpPr>
          <p:nvPr>
            <p:ph type="title"/>
          </p:nvPr>
        </p:nvSpPr>
        <p:spPr/>
        <p:txBody>
          <a:bodyPr/>
          <a:lstStyle/>
          <a:p>
            <a:r>
              <a:rPr lang="en-US" dirty="0"/>
              <a:t>Food Recovery</a:t>
            </a:r>
          </a:p>
        </p:txBody>
      </p:sp>
      <p:sp>
        <p:nvSpPr>
          <p:cNvPr id="3" name="Content Placeholder 2">
            <a:extLst>
              <a:ext uri="{FF2B5EF4-FFF2-40B4-BE49-F238E27FC236}">
                <a16:creationId xmlns:a16="http://schemas.microsoft.com/office/drawing/2014/main" id="{B01A506A-AD74-4593-BCE6-E800C8DE6CD7}"/>
              </a:ext>
            </a:extLst>
          </p:cNvPr>
          <p:cNvSpPr>
            <a:spLocks noGrp="1"/>
          </p:cNvSpPr>
          <p:nvPr>
            <p:ph idx="1"/>
          </p:nvPr>
        </p:nvSpPr>
        <p:spPr>
          <a:xfrm>
            <a:off x="628650" y="1463040"/>
            <a:ext cx="3860223" cy="4640674"/>
          </a:xfrm>
        </p:spPr>
        <p:txBody>
          <a:bodyPr/>
          <a:lstStyle/>
          <a:p>
            <a:r>
              <a:rPr lang="en-US" dirty="0"/>
              <a:t>Recover unused food and feed hungry people when source reduction is not possible</a:t>
            </a:r>
          </a:p>
          <a:p>
            <a:endParaRPr lang="en-US" dirty="0"/>
          </a:p>
          <a:p>
            <a:pPr marL="0" indent="0">
              <a:buNone/>
            </a:pPr>
            <a:endParaRPr lang="en-US" dirty="0"/>
          </a:p>
          <a:p>
            <a:r>
              <a:rPr lang="en-US" dirty="0"/>
              <a:t>School Food Recovery Options</a:t>
            </a:r>
          </a:p>
          <a:p>
            <a:pPr lvl="1"/>
            <a:r>
              <a:rPr lang="en-US" dirty="0"/>
              <a:t>Share Table</a:t>
            </a:r>
          </a:p>
          <a:p>
            <a:pPr lvl="1"/>
            <a:r>
              <a:rPr lang="en-US" dirty="0"/>
              <a:t>Food Donation </a:t>
            </a:r>
          </a:p>
          <a:p>
            <a:pPr lvl="1"/>
            <a:r>
              <a:rPr lang="en-US" dirty="0"/>
              <a:t>Composting </a:t>
            </a:r>
          </a:p>
        </p:txBody>
      </p:sp>
      <p:pic>
        <p:nvPicPr>
          <p:cNvPr id="4" name="Picture 3">
            <a:extLst>
              <a:ext uri="{FF2B5EF4-FFF2-40B4-BE49-F238E27FC236}">
                <a16:creationId xmlns:a16="http://schemas.microsoft.com/office/drawing/2014/main" id="{F4F972C2-60B7-405B-8057-11652AD8689D}"/>
              </a:ext>
            </a:extLst>
          </p:cNvPr>
          <p:cNvPicPr>
            <a:picLocks noChangeAspect="1"/>
          </p:cNvPicPr>
          <p:nvPr/>
        </p:nvPicPr>
        <p:blipFill>
          <a:blip r:embed="rId4"/>
          <a:stretch>
            <a:fillRect/>
          </a:stretch>
        </p:blipFill>
        <p:spPr>
          <a:xfrm>
            <a:off x="4830020" y="2359378"/>
            <a:ext cx="4212380" cy="3744336"/>
          </a:xfrm>
          <a:prstGeom prst="rect">
            <a:avLst/>
          </a:prstGeom>
        </p:spPr>
      </p:pic>
    </p:spTree>
    <p:custDataLst>
      <p:tags r:id="rId1"/>
    </p:custDataLst>
    <p:extLst>
      <p:ext uri="{BB962C8B-B14F-4D97-AF65-F5344CB8AC3E}">
        <p14:creationId xmlns:p14="http://schemas.microsoft.com/office/powerpoint/2010/main" val="1255459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10ABA-FE0E-48F9-B360-47054052A0CB}"/>
              </a:ext>
            </a:extLst>
          </p:cNvPr>
          <p:cNvSpPr>
            <a:spLocks noGrp="1"/>
          </p:cNvSpPr>
          <p:nvPr>
            <p:ph type="title"/>
          </p:nvPr>
        </p:nvSpPr>
        <p:spPr/>
        <p:txBody>
          <a:bodyPr/>
          <a:lstStyle/>
          <a:p>
            <a:r>
              <a:rPr lang="en-US" dirty="0"/>
              <a:t>Share Tables </a:t>
            </a:r>
          </a:p>
        </p:txBody>
      </p:sp>
      <p:sp>
        <p:nvSpPr>
          <p:cNvPr id="3" name="Content Placeholder 2">
            <a:extLst>
              <a:ext uri="{FF2B5EF4-FFF2-40B4-BE49-F238E27FC236}">
                <a16:creationId xmlns:a16="http://schemas.microsoft.com/office/drawing/2014/main" id="{C9311F30-AA7E-48C9-9D8B-680179AE3070}"/>
              </a:ext>
            </a:extLst>
          </p:cNvPr>
          <p:cNvSpPr>
            <a:spLocks noGrp="1"/>
          </p:cNvSpPr>
          <p:nvPr>
            <p:ph idx="1"/>
          </p:nvPr>
        </p:nvSpPr>
        <p:spPr/>
        <p:txBody>
          <a:bodyPr/>
          <a:lstStyle/>
          <a:p>
            <a:r>
              <a:rPr lang="en-US" dirty="0"/>
              <a:t>CO school nutrition staff viewed share tables as the most </a:t>
            </a:r>
            <a:r>
              <a:rPr lang="en-US" b="1" i="1" dirty="0"/>
              <a:t>feasible</a:t>
            </a:r>
            <a:r>
              <a:rPr lang="en-US" dirty="0"/>
              <a:t> food recovery option</a:t>
            </a:r>
          </a:p>
          <a:p>
            <a:r>
              <a:rPr lang="en-US" dirty="0"/>
              <a:t>Children return whole food and beverage items that they do not wish to eat so these items can be recovered</a:t>
            </a:r>
          </a:p>
          <a:p>
            <a:pPr lvl="1"/>
            <a:r>
              <a:rPr lang="en-US" b="1" i="1" dirty="0"/>
              <a:t>Comply with all health and safety codes </a:t>
            </a:r>
          </a:p>
          <a:p>
            <a:pPr lvl="1"/>
            <a:r>
              <a:rPr lang="en-US" dirty="0"/>
              <a:t>Recovery options:</a:t>
            </a:r>
          </a:p>
          <a:p>
            <a:pPr lvl="2"/>
            <a:r>
              <a:rPr lang="en-US" dirty="0"/>
              <a:t>Children take items from share table</a:t>
            </a:r>
          </a:p>
          <a:p>
            <a:pPr lvl="2"/>
            <a:r>
              <a:rPr lang="en-US" dirty="0"/>
              <a:t>Re-service in future meals</a:t>
            </a:r>
          </a:p>
          <a:p>
            <a:pPr lvl="2"/>
            <a:r>
              <a:rPr lang="en-US" dirty="0"/>
              <a:t>Donation to pantry or non-profit</a:t>
            </a:r>
          </a:p>
          <a:p>
            <a:pPr lvl="2"/>
            <a:r>
              <a:rPr lang="en-US" dirty="0"/>
              <a:t>Cooked ingredient for future meal</a:t>
            </a:r>
          </a:p>
          <a:p>
            <a:endParaRPr lang="en-US" dirty="0"/>
          </a:p>
        </p:txBody>
      </p:sp>
      <p:pic>
        <p:nvPicPr>
          <p:cNvPr id="4" name="Picture 3">
            <a:extLst>
              <a:ext uri="{FF2B5EF4-FFF2-40B4-BE49-F238E27FC236}">
                <a16:creationId xmlns:a16="http://schemas.microsoft.com/office/drawing/2014/main" id="{7F05915E-C7B5-461C-850E-4D3A92CB2F64}"/>
              </a:ext>
            </a:extLst>
          </p:cNvPr>
          <p:cNvPicPr>
            <a:picLocks noChangeAspect="1"/>
          </p:cNvPicPr>
          <p:nvPr/>
        </p:nvPicPr>
        <p:blipFill>
          <a:blip r:embed="rId4"/>
          <a:stretch>
            <a:fillRect/>
          </a:stretch>
        </p:blipFill>
        <p:spPr>
          <a:xfrm>
            <a:off x="6231467" y="3333995"/>
            <a:ext cx="2912533" cy="3524005"/>
          </a:xfrm>
          <a:prstGeom prst="rect">
            <a:avLst/>
          </a:prstGeom>
        </p:spPr>
      </p:pic>
      <p:pic>
        <p:nvPicPr>
          <p:cNvPr id="5" name="Picture 4">
            <a:extLst>
              <a:ext uri="{FF2B5EF4-FFF2-40B4-BE49-F238E27FC236}">
                <a16:creationId xmlns:a16="http://schemas.microsoft.com/office/drawing/2014/main" id="{B216016B-3B87-4A1A-9870-81DF57AFCB01}"/>
              </a:ext>
            </a:extLst>
          </p:cNvPr>
          <p:cNvPicPr>
            <a:picLocks noChangeAspect="1"/>
          </p:cNvPicPr>
          <p:nvPr/>
        </p:nvPicPr>
        <p:blipFill>
          <a:blip r:embed="rId5"/>
          <a:stretch>
            <a:fillRect/>
          </a:stretch>
        </p:blipFill>
        <p:spPr>
          <a:xfrm>
            <a:off x="0" y="5315716"/>
            <a:ext cx="2043289" cy="1532467"/>
          </a:xfrm>
          <a:prstGeom prst="rect">
            <a:avLst/>
          </a:prstGeom>
        </p:spPr>
      </p:pic>
      <p:pic>
        <p:nvPicPr>
          <p:cNvPr id="6" name="Picture 5">
            <a:extLst>
              <a:ext uri="{FF2B5EF4-FFF2-40B4-BE49-F238E27FC236}">
                <a16:creationId xmlns:a16="http://schemas.microsoft.com/office/drawing/2014/main" id="{26FE8931-B474-41A1-8CE4-B0C9AA72D3DB}"/>
              </a:ext>
            </a:extLst>
          </p:cNvPr>
          <p:cNvPicPr>
            <a:picLocks noChangeAspect="1"/>
          </p:cNvPicPr>
          <p:nvPr/>
        </p:nvPicPr>
        <p:blipFill>
          <a:blip r:embed="rId6"/>
          <a:stretch>
            <a:fillRect/>
          </a:stretch>
        </p:blipFill>
        <p:spPr>
          <a:xfrm>
            <a:off x="3074106" y="5329645"/>
            <a:ext cx="2528711" cy="1518538"/>
          </a:xfrm>
          <a:prstGeom prst="rect">
            <a:avLst/>
          </a:prstGeom>
        </p:spPr>
      </p:pic>
    </p:spTree>
    <p:custDataLst>
      <p:tags r:id="rId1"/>
    </p:custDataLst>
    <p:extLst>
      <p:ext uri="{BB962C8B-B14F-4D97-AF65-F5344CB8AC3E}">
        <p14:creationId xmlns:p14="http://schemas.microsoft.com/office/powerpoint/2010/main" val="843668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833BB-7D46-4D56-A86F-F4C21A1DEF92}"/>
              </a:ext>
            </a:extLst>
          </p:cNvPr>
          <p:cNvSpPr>
            <a:spLocks noGrp="1"/>
          </p:cNvSpPr>
          <p:nvPr>
            <p:ph type="title"/>
          </p:nvPr>
        </p:nvSpPr>
        <p:spPr/>
        <p:txBody>
          <a:bodyPr/>
          <a:lstStyle/>
          <a:p>
            <a:r>
              <a:rPr lang="en-US" dirty="0"/>
              <a:t>Food Donation </a:t>
            </a:r>
          </a:p>
        </p:txBody>
      </p:sp>
      <p:sp>
        <p:nvSpPr>
          <p:cNvPr id="3" name="Content Placeholder 2">
            <a:extLst>
              <a:ext uri="{FF2B5EF4-FFF2-40B4-BE49-F238E27FC236}">
                <a16:creationId xmlns:a16="http://schemas.microsoft.com/office/drawing/2014/main" id="{BBBA2F42-D341-4FB0-A595-85C4D3CCE2C6}"/>
              </a:ext>
            </a:extLst>
          </p:cNvPr>
          <p:cNvSpPr>
            <a:spLocks noGrp="1"/>
          </p:cNvSpPr>
          <p:nvPr>
            <p:ph idx="1"/>
          </p:nvPr>
        </p:nvSpPr>
        <p:spPr/>
        <p:txBody>
          <a:bodyPr/>
          <a:lstStyle/>
          <a:p>
            <a:r>
              <a:rPr lang="en-US" dirty="0"/>
              <a:t>Program food not consumed may be donated to eligible food banks or charitable organizations </a:t>
            </a:r>
          </a:p>
          <a:p>
            <a:pPr lvl="1"/>
            <a:r>
              <a:rPr lang="en-US" dirty="0"/>
              <a:t>Liability protection </a:t>
            </a:r>
          </a:p>
          <a:p>
            <a:pPr lvl="1"/>
            <a:r>
              <a:rPr lang="en-US" dirty="0"/>
              <a:t>Comply with all health and safety codes </a:t>
            </a:r>
          </a:p>
          <a:p>
            <a:pPr lvl="1"/>
            <a:r>
              <a:rPr lang="en-US" dirty="0"/>
              <a:t>Consider school breaks</a:t>
            </a:r>
          </a:p>
        </p:txBody>
      </p:sp>
      <p:pic>
        <p:nvPicPr>
          <p:cNvPr id="7" name="Picture 6" descr="Shape&#10;&#10;Description automatically generated with low confidence">
            <a:extLst>
              <a:ext uri="{FF2B5EF4-FFF2-40B4-BE49-F238E27FC236}">
                <a16:creationId xmlns:a16="http://schemas.microsoft.com/office/drawing/2014/main" id="{C72B9AD1-B399-4944-9742-7E42ED5DDE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4648" y="3429000"/>
            <a:ext cx="3304822" cy="3304822"/>
          </a:xfrm>
          <a:prstGeom prst="rect">
            <a:avLst/>
          </a:prstGeom>
        </p:spPr>
      </p:pic>
    </p:spTree>
    <p:custDataLst>
      <p:tags r:id="rId1"/>
    </p:custDataLst>
    <p:extLst>
      <p:ext uri="{BB962C8B-B14F-4D97-AF65-F5344CB8AC3E}">
        <p14:creationId xmlns:p14="http://schemas.microsoft.com/office/powerpoint/2010/main" val="2373028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BA2A2-0366-4F2A-ADBB-613A3172C757}"/>
              </a:ext>
            </a:extLst>
          </p:cNvPr>
          <p:cNvSpPr>
            <a:spLocks noGrp="1"/>
          </p:cNvSpPr>
          <p:nvPr>
            <p:ph type="title"/>
          </p:nvPr>
        </p:nvSpPr>
        <p:spPr/>
        <p:txBody>
          <a:bodyPr/>
          <a:lstStyle/>
          <a:p>
            <a:r>
              <a:rPr lang="en-US" dirty="0"/>
              <a:t>Composting</a:t>
            </a:r>
          </a:p>
        </p:txBody>
      </p:sp>
      <p:sp>
        <p:nvSpPr>
          <p:cNvPr id="3" name="Content Placeholder 2">
            <a:extLst>
              <a:ext uri="{FF2B5EF4-FFF2-40B4-BE49-F238E27FC236}">
                <a16:creationId xmlns:a16="http://schemas.microsoft.com/office/drawing/2014/main" id="{FB14673C-9291-42B9-B896-381D925368B3}"/>
              </a:ext>
            </a:extLst>
          </p:cNvPr>
          <p:cNvSpPr>
            <a:spLocks noGrp="1"/>
          </p:cNvSpPr>
          <p:nvPr>
            <p:ph idx="1"/>
          </p:nvPr>
        </p:nvSpPr>
        <p:spPr>
          <a:xfrm>
            <a:off x="4713514" y="1539240"/>
            <a:ext cx="4269921" cy="4640674"/>
          </a:xfrm>
        </p:spPr>
        <p:txBody>
          <a:bodyPr/>
          <a:lstStyle/>
          <a:p>
            <a:r>
              <a:rPr lang="en-US" dirty="0"/>
              <a:t>Food waste becomes soil</a:t>
            </a:r>
          </a:p>
          <a:p>
            <a:pPr lvl="1"/>
            <a:r>
              <a:rPr lang="en-US" dirty="0"/>
              <a:t>Educational opportunities</a:t>
            </a:r>
          </a:p>
          <a:p>
            <a:pPr lvl="1"/>
            <a:endParaRPr lang="en-US" dirty="0"/>
          </a:p>
          <a:p>
            <a:r>
              <a:rPr lang="en-US" dirty="0"/>
              <a:t>One school, district-wide, or offsite</a:t>
            </a:r>
          </a:p>
          <a:p>
            <a:r>
              <a:rPr lang="en-US" dirty="0"/>
              <a:t>Resources</a:t>
            </a:r>
          </a:p>
          <a:p>
            <a:pPr lvl="1"/>
            <a:r>
              <a:rPr lang="en-US" dirty="0">
                <a:hlinkClick r:id="rId4"/>
              </a:rPr>
              <a:t>Eco-Cycle School Compost Programs</a:t>
            </a:r>
            <a:endParaRPr lang="en-US" dirty="0"/>
          </a:p>
          <a:p>
            <a:pPr lvl="1"/>
            <a:r>
              <a:rPr lang="en-US" dirty="0">
                <a:hlinkClick r:id="rId5"/>
              </a:rPr>
              <a:t>Guide to Starting a School Compost Program</a:t>
            </a:r>
            <a:endParaRPr lang="en-US" dirty="0"/>
          </a:p>
          <a:p>
            <a:pPr lvl="1"/>
            <a:r>
              <a:rPr lang="en-US" dirty="0">
                <a:hlinkClick r:id="rId6"/>
              </a:rPr>
              <a:t>LifeLab School Compost Resource Page</a:t>
            </a:r>
            <a:endParaRPr lang="en-US" dirty="0"/>
          </a:p>
        </p:txBody>
      </p:sp>
      <p:pic>
        <p:nvPicPr>
          <p:cNvPr id="5" name="Picture 4">
            <a:extLst>
              <a:ext uri="{FF2B5EF4-FFF2-40B4-BE49-F238E27FC236}">
                <a16:creationId xmlns:a16="http://schemas.microsoft.com/office/drawing/2014/main" id="{91285334-3452-495E-A6D8-364BB4CB2C4D}"/>
              </a:ext>
            </a:extLst>
          </p:cNvPr>
          <p:cNvPicPr>
            <a:picLocks noChangeAspect="1"/>
          </p:cNvPicPr>
          <p:nvPr/>
        </p:nvPicPr>
        <p:blipFill>
          <a:blip r:embed="rId7"/>
          <a:stretch>
            <a:fillRect/>
          </a:stretch>
        </p:blipFill>
        <p:spPr>
          <a:xfrm>
            <a:off x="160565" y="1332135"/>
            <a:ext cx="4245428" cy="2977085"/>
          </a:xfrm>
          <a:prstGeom prst="rect">
            <a:avLst/>
          </a:prstGeom>
        </p:spPr>
      </p:pic>
      <p:pic>
        <p:nvPicPr>
          <p:cNvPr id="6" name="Picture 5">
            <a:extLst>
              <a:ext uri="{FF2B5EF4-FFF2-40B4-BE49-F238E27FC236}">
                <a16:creationId xmlns:a16="http://schemas.microsoft.com/office/drawing/2014/main" id="{EB8D0939-B674-45E0-8A80-30987CA4F51F}"/>
              </a:ext>
            </a:extLst>
          </p:cNvPr>
          <p:cNvPicPr>
            <a:picLocks noChangeAspect="1"/>
          </p:cNvPicPr>
          <p:nvPr/>
        </p:nvPicPr>
        <p:blipFill>
          <a:blip r:embed="rId8"/>
          <a:stretch>
            <a:fillRect/>
          </a:stretch>
        </p:blipFill>
        <p:spPr>
          <a:xfrm>
            <a:off x="1562196" y="4397829"/>
            <a:ext cx="3461826" cy="2310393"/>
          </a:xfrm>
          <a:prstGeom prst="rect">
            <a:avLst/>
          </a:prstGeom>
        </p:spPr>
      </p:pic>
    </p:spTree>
    <p:custDataLst>
      <p:tags r:id="rId1"/>
    </p:custDataLst>
    <p:extLst>
      <p:ext uri="{BB962C8B-B14F-4D97-AF65-F5344CB8AC3E}">
        <p14:creationId xmlns:p14="http://schemas.microsoft.com/office/powerpoint/2010/main" val="2492710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B1EA3E-F0A2-4519-BCD3-E7E0F327EC58}"/>
              </a:ext>
            </a:extLst>
          </p:cNvPr>
          <p:cNvSpPr>
            <a:spLocks noGrp="1"/>
          </p:cNvSpPr>
          <p:nvPr>
            <p:ph type="ctrTitle"/>
          </p:nvPr>
        </p:nvSpPr>
        <p:spPr/>
        <p:txBody>
          <a:bodyPr/>
          <a:lstStyle/>
          <a:p>
            <a:r>
              <a:rPr lang="en-US" dirty="0"/>
              <a:t>Local Procurement</a:t>
            </a:r>
          </a:p>
        </p:txBody>
      </p:sp>
    </p:spTree>
    <p:custDataLst>
      <p:tags r:id="rId1"/>
    </p:custDataLst>
    <p:extLst>
      <p:ext uri="{BB962C8B-B14F-4D97-AF65-F5344CB8AC3E}">
        <p14:creationId xmlns:p14="http://schemas.microsoft.com/office/powerpoint/2010/main" val="1426008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B9584F-D907-4955-93B6-199399016840}"/>
              </a:ext>
            </a:extLst>
          </p:cNvPr>
          <p:cNvSpPr>
            <a:spLocks noGrp="1"/>
          </p:cNvSpPr>
          <p:nvPr>
            <p:ph sz="half" idx="1"/>
          </p:nvPr>
        </p:nvSpPr>
        <p:spPr/>
        <p:txBody>
          <a:bodyPr vert="horz" lIns="91440" tIns="45720" rIns="91440" bIns="45720" rtlCol="0">
            <a:normAutofit/>
          </a:bodyPr>
          <a:lstStyle/>
          <a:p>
            <a:pPr marL="0" indent="0">
              <a:buNone/>
            </a:pPr>
            <a:endParaRPr lang="en-US" dirty="0"/>
          </a:p>
          <a:p>
            <a:r>
              <a:rPr lang="en-US" dirty="0"/>
              <a:t>More nutritionally dense</a:t>
            </a:r>
          </a:p>
          <a:p>
            <a:r>
              <a:rPr lang="en-US" dirty="0"/>
              <a:t>Fewer food miles</a:t>
            </a:r>
          </a:p>
          <a:p>
            <a:r>
              <a:rPr lang="en-US" dirty="0"/>
              <a:t>Supports local producers/economy</a:t>
            </a:r>
          </a:p>
          <a:p>
            <a:r>
              <a:rPr lang="en-US" dirty="0"/>
              <a:t>Can improve participation</a:t>
            </a:r>
          </a:p>
          <a:p>
            <a:r>
              <a:rPr lang="en-US" dirty="0">
                <a:hlinkClick r:id="rId4"/>
              </a:rPr>
              <a:t>Farm to School Fact Sheet</a:t>
            </a:r>
            <a:endParaRPr lang="en-US" dirty="0"/>
          </a:p>
          <a:p>
            <a:endParaRPr lang="en-US" dirty="0"/>
          </a:p>
          <a:p>
            <a:pPr marL="0" indent="0">
              <a:buNone/>
            </a:pPr>
            <a:r>
              <a:rPr lang="en-US" b="0" i="0" dirty="0">
                <a:solidFill>
                  <a:srgbClr val="022A32"/>
                </a:solidFill>
                <a:effectLst/>
                <a:latin typeface="Open Sans"/>
                <a:hlinkClick r:id="rId5"/>
              </a:rPr>
              <a:t>Check out the Seasonal Food Guide!</a:t>
            </a:r>
            <a:endParaRPr lang="en-US" dirty="0"/>
          </a:p>
        </p:txBody>
      </p:sp>
      <p:pic>
        <p:nvPicPr>
          <p:cNvPr id="6" name="Content Placeholder 5" descr="Farm scene outline">
            <a:extLst>
              <a:ext uri="{FF2B5EF4-FFF2-40B4-BE49-F238E27FC236}">
                <a16:creationId xmlns:a16="http://schemas.microsoft.com/office/drawing/2014/main" id="{5D659926-18D0-4DB7-AFE0-ED1E54C2B821}"/>
              </a:ext>
            </a:extLst>
          </p:cNvPr>
          <p:cNvPicPr>
            <a:picLocks noGrp="1" noChangeAspect="1"/>
          </p:cNvPicPr>
          <p:nvPr>
            <p:ph sz="half" idx="2"/>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37018" y="2238157"/>
            <a:ext cx="3164032" cy="3164032"/>
          </a:xfrm>
          <a:prstGeom prst="rect">
            <a:avLst/>
          </a:prstGeom>
        </p:spPr>
      </p:pic>
      <p:sp>
        <p:nvSpPr>
          <p:cNvPr id="2" name="Title 1">
            <a:extLst>
              <a:ext uri="{FF2B5EF4-FFF2-40B4-BE49-F238E27FC236}">
                <a16:creationId xmlns:a16="http://schemas.microsoft.com/office/drawing/2014/main" id="{FBDD1878-FFFD-4F6B-8614-C4AF8F5959A1}"/>
              </a:ext>
            </a:extLst>
          </p:cNvPr>
          <p:cNvSpPr>
            <a:spLocks noGrp="1"/>
          </p:cNvSpPr>
          <p:nvPr>
            <p:ph type="title"/>
          </p:nvPr>
        </p:nvSpPr>
        <p:spPr/>
        <p:txBody>
          <a:bodyPr vert="horz" lIns="91440" tIns="45720" rIns="91440" bIns="45720" rtlCol="0" anchor="b" anchorCtr="0">
            <a:normAutofit/>
          </a:bodyPr>
          <a:lstStyle/>
          <a:p>
            <a:r>
              <a:rPr lang="en-US" dirty="0"/>
              <a:t>Local &amp; Seasonal Sourcing</a:t>
            </a:r>
          </a:p>
        </p:txBody>
      </p:sp>
    </p:spTree>
    <p:custDataLst>
      <p:tags r:id="rId1"/>
    </p:custDataLst>
    <p:extLst>
      <p:ext uri="{BB962C8B-B14F-4D97-AF65-F5344CB8AC3E}">
        <p14:creationId xmlns:p14="http://schemas.microsoft.com/office/powerpoint/2010/main" val="3301614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1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6" name="Group 12">
            <a:extLst>
              <a:ext uri="{FF2B5EF4-FFF2-40B4-BE49-F238E27FC236}">
                <a16:creationId xmlns:a16="http://schemas.microsoft.com/office/drawing/2014/main" id="{2A638C7D-9088-41A9-88A0-7357157BC1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8385" y="1109243"/>
            <a:ext cx="3632032" cy="4842710"/>
            <a:chOff x="1881974" y="1174396"/>
            <a:chExt cx="5290997" cy="5290997"/>
          </a:xfrm>
        </p:grpSpPr>
        <p:sp>
          <p:nvSpPr>
            <p:cNvPr id="57" name="Oval 13">
              <a:extLst>
                <a:ext uri="{FF2B5EF4-FFF2-40B4-BE49-F238E27FC236}">
                  <a16:creationId xmlns:a16="http://schemas.microsoft.com/office/drawing/2014/main" id="{9714B173-1D32-4BBC-A685-1F5D257ABD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14">
              <a:extLst>
                <a:ext uri="{FF2B5EF4-FFF2-40B4-BE49-F238E27FC236}">
                  <a16:creationId xmlns:a16="http://schemas.microsoft.com/office/drawing/2014/main" id="{BEF82DD1-2343-4F41-B6A7-A6489A713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59" name="Oval 16">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202" y="1095407"/>
            <a:ext cx="3566211" cy="4754948"/>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51A919-F4AF-433F-98B4-EE08DEE6192E}"/>
              </a:ext>
            </a:extLst>
          </p:cNvPr>
          <p:cNvSpPr>
            <a:spLocks noGrp="1"/>
          </p:cNvSpPr>
          <p:nvPr>
            <p:ph type="title"/>
          </p:nvPr>
        </p:nvSpPr>
        <p:spPr>
          <a:xfrm>
            <a:off x="4233563" y="568517"/>
            <a:ext cx="4620753" cy="886379"/>
          </a:xfrm>
        </p:spPr>
        <p:txBody>
          <a:bodyPr vert="horz" lIns="91440" tIns="45720" rIns="91440" bIns="45720" rtlCol="0" anchorCtr="0">
            <a:normAutofit/>
          </a:bodyPr>
          <a:lstStyle/>
          <a:p>
            <a:r>
              <a:rPr lang="en-US" sz="2800"/>
              <a:t>Local Procurement Reminders</a:t>
            </a:r>
          </a:p>
        </p:txBody>
      </p:sp>
      <p:grpSp>
        <p:nvGrpSpPr>
          <p:cNvPr id="60" name="Group 18">
            <a:extLst>
              <a:ext uri="{FF2B5EF4-FFF2-40B4-BE49-F238E27FC236}">
                <a16:creationId xmlns:a16="http://schemas.microsoft.com/office/drawing/2014/main" id="{3F219210-B16A-47B6-9AA8-207DAFF37E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396390" cy="717514"/>
            <a:chOff x="0" y="377893"/>
            <a:chExt cx="1861854" cy="717514"/>
          </a:xfrm>
          <a:solidFill>
            <a:schemeClr val="tx1"/>
          </a:solidFill>
        </p:grpSpPr>
        <p:sp>
          <p:nvSpPr>
            <p:cNvPr id="20" name="Freeform: Shape 19">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61" name="Freeform: Shape 20">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pic>
        <p:nvPicPr>
          <p:cNvPr id="6" name="Content Placeholder 5" descr="Logo, company name&#10;&#10;Description automatically generated">
            <a:extLst>
              <a:ext uri="{FF2B5EF4-FFF2-40B4-BE49-F238E27FC236}">
                <a16:creationId xmlns:a16="http://schemas.microsoft.com/office/drawing/2014/main" id="{8F42EA16-D491-4FA6-8F76-8CDCCB52ECB9}"/>
              </a:ext>
            </a:extLst>
          </p:cNvPr>
          <p:cNvPicPr>
            <a:picLocks noGrp="1" noChangeAspect="1"/>
          </p:cNvPicPr>
          <p:nvPr>
            <p:ph sz="half" idx="4294967295"/>
          </p:nvPr>
        </p:nvPicPr>
        <p:blipFill>
          <a:blip r:embed="rId4"/>
          <a:stretch>
            <a:fillRect/>
          </a:stretch>
        </p:blipFill>
        <p:spPr>
          <a:xfrm>
            <a:off x="1081641" y="1984665"/>
            <a:ext cx="2671558" cy="2919844"/>
          </a:xfrm>
          <a:prstGeom prst="rect">
            <a:avLst/>
          </a:prstGeom>
        </p:spPr>
      </p:pic>
      <p:grpSp>
        <p:nvGrpSpPr>
          <p:cNvPr id="62"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21453" y="5987064"/>
            <a:ext cx="790849" cy="469689"/>
            <a:chOff x="9841624" y="4115729"/>
            <a:chExt cx="602169" cy="268223"/>
          </a:xfrm>
          <a:solidFill>
            <a:schemeClr val="tx1"/>
          </a:solidFill>
        </p:grpSpPr>
        <p:sp>
          <p:nvSpPr>
            <p:cNvPr id="24" name="Freeform: Shape 23">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3" name="Freeform: Shape 24">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4" name="Freeform: Shape 25">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5" name="Freeform: Shape 26">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6" name="Freeform: Shape 27">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2864CB70-9520-49BC-9B41-7DF14288F150}"/>
              </a:ext>
            </a:extLst>
          </p:cNvPr>
          <p:cNvSpPr>
            <a:spLocks noGrp="1"/>
          </p:cNvSpPr>
          <p:nvPr>
            <p:ph idx="1"/>
          </p:nvPr>
        </p:nvSpPr>
        <p:spPr>
          <a:xfrm>
            <a:off x="4676151" y="1820369"/>
            <a:ext cx="3912879" cy="4351338"/>
          </a:xfrm>
        </p:spPr>
        <p:txBody>
          <a:bodyPr vert="horz" lIns="91440" tIns="45720" rIns="91440" bIns="45720" rtlCol="0">
            <a:normAutofit/>
          </a:bodyPr>
          <a:lstStyle/>
          <a:p>
            <a:r>
              <a:rPr lang="en-US" dirty="0"/>
              <a:t>You define local</a:t>
            </a:r>
          </a:p>
          <a:p>
            <a:pPr lvl="1"/>
            <a:r>
              <a:rPr lang="en-US" dirty="0"/>
              <a:t>Radius, region, state, county</a:t>
            </a:r>
          </a:p>
          <a:p>
            <a:pPr lvl="1"/>
            <a:endParaRPr lang="en-US" dirty="0"/>
          </a:p>
          <a:p>
            <a:r>
              <a:rPr lang="en-US" dirty="0"/>
              <a:t>Start small!</a:t>
            </a:r>
          </a:p>
          <a:p>
            <a:pPr lvl="1"/>
            <a:r>
              <a:rPr lang="en-US" dirty="0"/>
              <a:t>Bulk meal kits</a:t>
            </a:r>
          </a:p>
          <a:p>
            <a:pPr lvl="1"/>
            <a:r>
              <a:rPr lang="en-US" dirty="0">
                <a:hlinkClick r:id="rId5"/>
              </a:rPr>
              <a:t>Bulk Meal Resource</a:t>
            </a:r>
            <a:endParaRPr lang="en-US" dirty="0"/>
          </a:p>
          <a:p>
            <a:pPr marL="0" indent="0">
              <a:buNone/>
            </a:pPr>
            <a:endParaRPr lang="en-US" dirty="0"/>
          </a:p>
          <a:p>
            <a:r>
              <a:rPr lang="en-US" dirty="0">
                <a:hlinkClick r:id="rId6"/>
              </a:rPr>
              <a:t>Colorado Proud</a:t>
            </a:r>
            <a:endParaRPr lang="en-US" dirty="0"/>
          </a:p>
          <a:p>
            <a:pPr lvl="1"/>
            <a:r>
              <a:rPr lang="en-US" dirty="0"/>
              <a:t>Colorado Proud companies</a:t>
            </a:r>
          </a:p>
          <a:p>
            <a:pPr lvl="1"/>
            <a:r>
              <a:rPr lang="en-US" dirty="0"/>
              <a:t>Agriculture Map</a:t>
            </a:r>
          </a:p>
          <a:p>
            <a:pPr lvl="1"/>
            <a:r>
              <a:rPr lang="en-US" dirty="0"/>
              <a:t>Recipes</a:t>
            </a:r>
          </a:p>
        </p:txBody>
      </p:sp>
    </p:spTree>
    <p:custDataLst>
      <p:tags r:id="rId1"/>
    </p:custDataLst>
    <p:extLst>
      <p:ext uri="{BB962C8B-B14F-4D97-AF65-F5344CB8AC3E}">
        <p14:creationId xmlns:p14="http://schemas.microsoft.com/office/powerpoint/2010/main" val="683105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2CC5B-3B49-4853-B318-CC74DA036A00}"/>
              </a:ext>
            </a:extLst>
          </p:cNvPr>
          <p:cNvSpPr>
            <a:spLocks noGrp="1"/>
          </p:cNvSpPr>
          <p:nvPr>
            <p:ph type="title"/>
          </p:nvPr>
        </p:nvSpPr>
        <p:spPr/>
        <p:txBody>
          <a:bodyPr vert="horz" lIns="91440" tIns="45720" rIns="91440" bIns="45720" rtlCol="0" anchor="ctr" anchorCtr="0">
            <a:normAutofit fontScale="90000"/>
          </a:bodyPr>
          <a:lstStyle/>
          <a:p>
            <a:r>
              <a:rPr lang="en-US" sz="4100" dirty="0"/>
              <a:t>Local Procurement Methods</a:t>
            </a:r>
          </a:p>
        </p:txBody>
      </p:sp>
      <p:graphicFrame>
        <p:nvGraphicFramePr>
          <p:cNvPr id="7" name="Content Placeholder 6">
            <a:extLst>
              <a:ext uri="{FF2B5EF4-FFF2-40B4-BE49-F238E27FC236}">
                <a16:creationId xmlns:a16="http://schemas.microsoft.com/office/drawing/2014/main" id="{C0BE0307-9A36-48F6-B403-E7DAB72138D6}"/>
              </a:ext>
            </a:extLst>
          </p:cNvPr>
          <p:cNvGraphicFramePr>
            <a:graphicFrameLocks noGrp="1"/>
          </p:cNvGraphicFramePr>
          <p:nvPr>
            <p:ph idx="1"/>
            <p:extLst>
              <p:ext uri="{D42A27DB-BD31-4B8C-83A1-F6EECF244321}">
                <p14:modId xmlns:p14="http://schemas.microsoft.com/office/powerpoint/2010/main" val="21733138"/>
              </p:ext>
            </p:extLst>
          </p:nvPr>
        </p:nvGraphicFramePr>
        <p:xfrm>
          <a:off x="789709" y="2015836"/>
          <a:ext cx="7564582" cy="39738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8C167AFD-900A-4328-B3AD-98F3D39E23A7}"/>
              </a:ext>
            </a:extLst>
          </p:cNvPr>
          <p:cNvSpPr txBox="1"/>
          <p:nvPr/>
        </p:nvSpPr>
        <p:spPr>
          <a:xfrm>
            <a:off x="4842163" y="3875809"/>
            <a:ext cx="2150918" cy="861774"/>
          </a:xfrm>
          <a:prstGeom prst="rect">
            <a:avLst/>
          </a:prstGeom>
          <a:noFill/>
        </p:spPr>
        <p:txBody>
          <a:bodyPr wrap="square" rtlCol="0">
            <a:spAutoFit/>
          </a:bodyPr>
          <a:lstStyle/>
          <a:p>
            <a:pPr marL="285750" indent="-285750">
              <a:buFont typeface="Arial" panose="020B0604020202020204" pitchFamily="34" charset="0"/>
              <a:buChar char="•"/>
            </a:pPr>
            <a:r>
              <a:rPr lang="en-US" sz="2500" dirty="0"/>
              <a:t>DoD Fresh</a:t>
            </a:r>
          </a:p>
          <a:p>
            <a:pPr marL="285750" indent="-285750">
              <a:buFont typeface="Arial" panose="020B0604020202020204" pitchFamily="34" charset="0"/>
              <a:buChar char="•"/>
            </a:pPr>
            <a:r>
              <a:rPr lang="en-US" sz="2500" dirty="0"/>
              <a:t>Meal Vendor</a:t>
            </a:r>
          </a:p>
        </p:txBody>
      </p:sp>
    </p:spTree>
    <p:custDataLst>
      <p:tags r:id="rId1"/>
    </p:custDataLst>
    <p:extLst>
      <p:ext uri="{BB962C8B-B14F-4D97-AF65-F5344CB8AC3E}">
        <p14:creationId xmlns:p14="http://schemas.microsoft.com/office/powerpoint/2010/main" val="615786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2C0A9-E60A-43F5-962C-200F2E06DAD6}"/>
              </a:ext>
            </a:extLst>
          </p:cNvPr>
          <p:cNvSpPr>
            <a:spLocks noGrp="1"/>
          </p:cNvSpPr>
          <p:nvPr>
            <p:ph type="title"/>
          </p:nvPr>
        </p:nvSpPr>
        <p:spPr/>
        <p:txBody>
          <a:bodyPr>
            <a:normAutofit fontScale="90000"/>
          </a:bodyPr>
          <a:lstStyle/>
          <a:p>
            <a:r>
              <a:rPr lang="en-US" dirty="0"/>
              <a:t>Farm to Summer Challenge</a:t>
            </a:r>
          </a:p>
        </p:txBody>
      </p:sp>
      <p:pic>
        <p:nvPicPr>
          <p:cNvPr id="10" name="Content Placeholder 9" descr="Blueberry outline">
            <a:extLst>
              <a:ext uri="{FF2B5EF4-FFF2-40B4-BE49-F238E27FC236}">
                <a16:creationId xmlns:a16="http://schemas.microsoft.com/office/drawing/2014/main" id="{BCD7F2E3-BBEE-4CB0-8F0A-FC24D2C2B429}"/>
              </a:ext>
            </a:extLst>
          </p:cNvPr>
          <p:cNvPicPr>
            <a:picLocks noGrp="1" noChangeAspect="1"/>
          </p:cNvPicPr>
          <p:nvPr>
            <p:ph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84769" y="5208300"/>
            <a:ext cx="1571277" cy="1571277"/>
          </a:xfrm>
        </p:spPr>
      </p:pic>
      <p:sp>
        <p:nvSpPr>
          <p:cNvPr id="8" name="TextBox 7">
            <a:extLst>
              <a:ext uri="{FF2B5EF4-FFF2-40B4-BE49-F238E27FC236}">
                <a16:creationId xmlns:a16="http://schemas.microsoft.com/office/drawing/2014/main" id="{A7AD62D0-E82F-4393-83BE-81B9E7AEFD59}"/>
              </a:ext>
            </a:extLst>
          </p:cNvPr>
          <p:cNvSpPr txBox="1"/>
          <p:nvPr/>
        </p:nvSpPr>
        <p:spPr>
          <a:xfrm>
            <a:off x="245194" y="1432233"/>
            <a:ext cx="5709344" cy="3354765"/>
          </a:xfrm>
          <a:prstGeom prst="rect">
            <a:avLst/>
          </a:prstGeom>
          <a:noFill/>
        </p:spPr>
        <p:txBody>
          <a:bodyPr wrap="square">
            <a:spAutoFit/>
          </a:bodyPr>
          <a:lstStyle/>
          <a:p>
            <a:pPr eaLnBrk="0" fontAlgn="base" hangingPunct="0">
              <a:spcBef>
                <a:spcPct val="0"/>
              </a:spcBef>
              <a:spcAft>
                <a:spcPct val="0"/>
              </a:spcAft>
            </a:pPr>
            <a:r>
              <a:rPr lang="en-US" altLang="en-US" sz="2400" dirty="0"/>
              <a:t>During the week of </a:t>
            </a:r>
            <a:r>
              <a:rPr lang="en-US" altLang="en-US" sz="2400" b="1" dirty="0">
                <a:solidFill>
                  <a:schemeClr val="accent6"/>
                </a:solidFill>
              </a:rPr>
              <a:t>July 11 - 17</a:t>
            </a:r>
            <a:r>
              <a:rPr lang="en-US" altLang="en-US" sz="2400" dirty="0"/>
              <a:t>, pledge to:</a:t>
            </a:r>
          </a:p>
          <a:p>
            <a:pPr eaLnBrk="0" fontAlgn="base" hangingPunct="0">
              <a:spcBef>
                <a:spcPct val="0"/>
              </a:spcBef>
              <a:spcAft>
                <a:spcPct val="0"/>
              </a:spcAft>
            </a:pPr>
            <a:endParaRPr lang="en-US" altLang="en-US" sz="2400" dirty="0"/>
          </a:p>
          <a:p>
            <a:pPr marL="342900" indent="-342900" eaLnBrk="0" fontAlgn="base" hangingPunct="0">
              <a:spcBef>
                <a:spcPct val="0"/>
              </a:spcBef>
              <a:spcAft>
                <a:spcPct val="0"/>
              </a:spcAft>
              <a:buFont typeface="Arial" panose="020B0604020202020204" pitchFamily="34" charset="0"/>
              <a:buChar char="•"/>
            </a:pPr>
            <a:r>
              <a:rPr lang="en-US" altLang="en-US" sz="2400" dirty="0">
                <a:solidFill>
                  <a:schemeClr val="accent6">
                    <a:lumMod val="75000"/>
                  </a:schemeClr>
                </a:solidFill>
              </a:rPr>
              <a:t>TASTE</a:t>
            </a:r>
            <a:r>
              <a:rPr lang="en-US" altLang="en-US" sz="2400" dirty="0"/>
              <a:t>: incorporate local products</a:t>
            </a:r>
          </a:p>
          <a:p>
            <a:pPr marL="800100" lvl="1" indent="-342900" eaLnBrk="0" fontAlgn="base" hangingPunct="0">
              <a:spcBef>
                <a:spcPct val="0"/>
              </a:spcBef>
              <a:spcAft>
                <a:spcPct val="0"/>
              </a:spcAft>
              <a:buFont typeface="Arial" panose="020B0604020202020204" pitchFamily="34" charset="0"/>
              <a:buChar char="•"/>
            </a:pPr>
            <a:r>
              <a:rPr lang="en-US" altLang="en-US" sz="2000" dirty="0">
                <a:hlinkClick r:id="rId6"/>
              </a:rPr>
              <a:t>Colorado Market Maker</a:t>
            </a:r>
            <a:endParaRPr lang="en-US" altLang="en-US" sz="2000" dirty="0"/>
          </a:p>
          <a:p>
            <a:pPr marL="342900" indent="-342900" eaLnBrk="0" fontAlgn="base" hangingPunct="0">
              <a:spcBef>
                <a:spcPct val="0"/>
              </a:spcBef>
              <a:spcAft>
                <a:spcPct val="0"/>
              </a:spcAft>
              <a:buFont typeface="Arial" panose="020B0604020202020204" pitchFamily="34" charset="0"/>
              <a:buChar char="•"/>
            </a:pPr>
            <a:r>
              <a:rPr lang="en-US" altLang="en-US" sz="2400" dirty="0">
                <a:solidFill>
                  <a:schemeClr val="accent6">
                    <a:lumMod val="75000"/>
                  </a:schemeClr>
                </a:solidFill>
              </a:rPr>
              <a:t>TEACH</a:t>
            </a:r>
            <a:r>
              <a:rPr lang="en-US" altLang="en-US" sz="2400" dirty="0"/>
              <a:t>: provide nutrition and agriculture education</a:t>
            </a:r>
          </a:p>
          <a:p>
            <a:pPr marL="342900" indent="-342900" eaLnBrk="0" fontAlgn="base" hangingPunct="0">
              <a:spcBef>
                <a:spcPct val="0"/>
              </a:spcBef>
              <a:spcAft>
                <a:spcPct val="0"/>
              </a:spcAft>
              <a:buFont typeface="Arial" panose="020B0604020202020204" pitchFamily="34" charset="0"/>
              <a:buChar char="•"/>
            </a:pPr>
            <a:r>
              <a:rPr lang="en-US" altLang="en-US" sz="2400" dirty="0">
                <a:solidFill>
                  <a:schemeClr val="accent6">
                    <a:lumMod val="75000"/>
                  </a:schemeClr>
                </a:solidFill>
              </a:rPr>
              <a:t>CONNECT</a:t>
            </a:r>
            <a:r>
              <a:rPr lang="en-US" altLang="en-US" sz="2400" dirty="0"/>
              <a:t>: share stories on social media</a:t>
            </a:r>
          </a:p>
          <a:p>
            <a:pPr eaLnBrk="0" fontAlgn="base" hangingPunct="0">
              <a:spcBef>
                <a:spcPct val="0"/>
              </a:spcBef>
              <a:spcAft>
                <a:spcPct val="0"/>
              </a:spcAft>
            </a:pPr>
            <a:endParaRPr lang="en-US" altLang="en-US" sz="2400" dirty="0"/>
          </a:p>
          <a:p>
            <a:pPr eaLnBrk="0" fontAlgn="base" hangingPunct="0">
              <a:spcBef>
                <a:spcPct val="0"/>
              </a:spcBef>
              <a:spcAft>
                <a:spcPct val="0"/>
              </a:spcAft>
            </a:pPr>
            <a:r>
              <a:rPr lang="en-US" altLang="en-US" sz="2400" dirty="0"/>
              <a:t>Farm to Summer Toolkit - coming soon! </a:t>
            </a:r>
          </a:p>
        </p:txBody>
      </p:sp>
      <p:sp>
        <p:nvSpPr>
          <p:cNvPr id="7" name="TextBox 6">
            <a:extLst>
              <a:ext uri="{FF2B5EF4-FFF2-40B4-BE49-F238E27FC236}">
                <a16:creationId xmlns:a16="http://schemas.microsoft.com/office/drawing/2014/main" id="{24C91EE4-FFBA-4693-BCD2-396B1348D096}"/>
              </a:ext>
            </a:extLst>
          </p:cNvPr>
          <p:cNvSpPr txBox="1"/>
          <p:nvPr/>
        </p:nvSpPr>
        <p:spPr>
          <a:xfrm>
            <a:off x="1755800" y="5409163"/>
            <a:ext cx="2606863" cy="584775"/>
          </a:xfrm>
          <a:prstGeom prst="rect">
            <a:avLst/>
          </a:prstGeom>
          <a:noFill/>
        </p:spPr>
        <p:txBody>
          <a:bodyPr wrap="square" rtlCol="0">
            <a:spAutoFit/>
          </a:bodyPr>
          <a:lstStyle/>
          <a:p>
            <a:r>
              <a:rPr lang="en-US" sz="3200" dirty="0">
                <a:hlinkClick r:id="rId7"/>
              </a:rPr>
              <a:t>Register here!</a:t>
            </a:r>
            <a:endParaRPr lang="en-US" sz="3200" dirty="0"/>
          </a:p>
        </p:txBody>
      </p:sp>
      <p:pic>
        <p:nvPicPr>
          <p:cNvPr id="14" name="Graphic 13" descr="Peach outline">
            <a:extLst>
              <a:ext uri="{FF2B5EF4-FFF2-40B4-BE49-F238E27FC236}">
                <a16:creationId xmlns:a16="http://schemas.microsoft.com/office/drawing/2014/main" id="{2D129468-37DC-4CE6-8DEA-CC8893B6235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89896" y="3182244"/>
            <a:ext cx="2254104" cy="2254104"/>
          </a:xfrm>
          <a:prstGeom prst="rect">
            <a:avLst/>
          </a:prstGeom>
        </p:spPr>
      </p:pic>
      <p:pic>
        <p:nvPicPr>
          <p:cNvPr id="16" name="Graphic 15" descr="Cherries outline">
            <a:extLst>
              <a:ext uri="{FF2B5EF4-FFF2-40B4-BE49-F238E27FC236}">
                <a16:creationId xmlns:a16="http://schemas.microsoft.com/office/drawing/2014/main" id="{EF1BF91B-5169-41B6-94EE-96A392E0CCD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40797" y="1223981"/>
            <a:ext cx="2452525" cy="2452525"/>
          </a:xfrm>
          <a:prstGeom prst="rect">
            <a:avLst/>
          </a:prstGeom>
        </p:spPr>
      </p:pic>
    </p:spTree>
    <p:custDataLst>
      <p:tags r:id="rId1"/>
    </p:custDataLst>
    <p:extLst>
      <p:ext uri="{BB962C8B-B14F-4D97-AF65-F5344CB8AC3E}">
        <p14:creationId xmlns:p14="http://schemas.microsoft.com/office/powerpoint/2010/main" val="2635177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DA013-439B-4554-910E-B87432C064D8}"/>
              </a:ext>
            </a:extLst>
          </p:cNvPr>
          <p:cNvSpPr>
            <a:spLocks noGrp="1"/>
          </p:cNvSpPr>
          <p:nvPr>
            <p:ph type="title"/>
          </p:nvPr>
        </p:nvSpPr>
        <p:spPr>
          <a:xfrm>
            <a:off x="360759" y="3752849"/>
            <a:ext cx="2468166" cy="2452687"/>
          </a:xfrm>
        </p:spPr>
        <p:txBody>
          <a:bodyPr anchor="ctr">
            <a:normAutofit/>
          </a:bodyPr>
          <a:lstStyle/>
          <a:p>
            <a:r>
              <a:rPr lang="en-US" sz="3100"/>
              <a:t>Together We Can</a:t>
            </a:r>
          </a:p>
        </p:txBody>
      </p:sp>
      <p:pic>
        <p:nvPicPr>
          <p:cNvPr id="6" name="Picture 5">
            <a:extLst>
              <a:ext uri="{FF2B5EF4-FFF2-40B4-BE49-F238E27FC236}">
                <a16:creationId xmlns:a16="http://schemas.microsoft.com/office/drawing/2014/main" id="{CED54D85-CF96-4134-B48F-55EC35C7F502}"/>
              </a:ext>
            </a:extLst>
          </p:cNvPr>
          <p:cNvPicPr>
            <a:picLocks noChangeAspect="1"/>
          </p:cNvPicPr>
          <p:nvPr/>
        </p:nvPicPr>
        <p:blipFill rotWithShape="1">
          <a:blip r:embed="rId4">
            <a:extLst>
              <a:ext uri="{28A0092B-C50C-407E-A947-70E740481C1C}">
                <a14:useLocalDpi xmlns:a14="http://schemas.microsoft.com/office/drawing/2010/main" val="0"/>
              </a:ext>
            </a:extLst>
          </a:blip>
          <a:srcRect t="9981" b="28997"/>
          <a:stretch/>
        </p:blipFill>
        <p:spPr>
          <a:xfrm>
            <a:off x="0" y="10"/>
            <a:ext cx="9144000" cy="3710611"/>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2ACB3A96-9CB5-49A0-A11E-0663C7ABA3C6}"/>
              </a:ext>
            </a:extLst>
          </p:cNvPr>
          <p:cNvSpPr>
            <a:spLocks noGrp="1"/>
          </p:cNvSpPr>
          <p:nvPr>
            <p:ph idx="1"/>
          </p:nvPr>
        </p:nvSpPr>
        <p:spPr>
          <a:xfrm>
            <a:off x="668250" y="3710614"/>
            <a:ext cx="6915173" cy="2631258"/>
          </a:xfrm>
        </p:spPr>
        <p:txBody>
          <a:bodyPr anchor="ctr">
            <a:normAutofit/>
          </a:bodyPr>
          <a:lstStyle/>
          <a:p>
            <a:pPr marL="0" indent="0" algn="ctr">
              <a:buNone/>
            </a:pPr>
            <a:r>
              <a:rPr lang="en-US" dirty="0"/>
              <a:t>CDE Vision </a:t>
            </a:r>
          </a:p>
          <a:p>
            <a:pPr marL="457200" lvl="1" indent="0">
              <a:buNone/>
            </a:pPr>
            <a:r>
              <a:rPr lang="en-US" sz="1600" dirty="0"/>
              <a:t>All students graduate ready for college and careers and are prepared to be productive citizens of Colorado.</a:t>
            </a:r>
          </a:p>
          <a:p>
            <a:pPr marL="45720"/>
            <a:endParaRPr lang="en-US" sz="1600" dirty="0"/>
          </a:p>
          <a:p>
            <a:pPr marL="0" indent="0" algn="ctr">
              <a:buNone/>
            </a:pPr>
            <a:r>
              <a:rPr lang="en-US" dirty="0"/>
              <a:t>CDE School Nutrition Unit Mission</a:t>
            </a:r>
          </a:p>
          <a:p>
            <a:pPr marL="457200" lvl="1" indent="0">
              <a:buNone/>
            </a:pPr>
            <a:r>
              <a:rPr lang="en-US" sz="1600" dirty="0"/>
              <a:t>The School Nutrition Unit is committed to ensuring all school-aged children have equal access to healthy meals by supporting, training, and connecting Colorado’s child nutrition community.</a:t>
            </a:r>
          </a:p>
          <a:p>
            <a:endParaRPr lang="en-US" sz="1600" dirty="0"/>
          </a:p>
        </p:txBody>
      </p:sp>
      <p:sp>
        <p:nvSpPr>
          <p:cNvPr id="4" name="Slide Number Placeholder 3">
            <a:extLst>
              <a:ext uri="{FF2B5EF4-FFF2-40B4-BE49-F238E27FC236}">
                <a16:creationId xmlns:a16="http://schemas.microsoft.com/office/drawing/2014/main" id="{E1CAF3CF-BD83-40A1-B580-868E9FDE33B5}"/>
              </a:ext>
            </a:extLst>
          </p:cNvPr>
          <p:cNvSpPr>
            <a:spLocks noGrp="1"/>
          </p:cNvSpPr>
          <p:nvPr>
            <p:ph type="sldNum" sz="quarter" idx="12"/>
          </p:nvPr>
        </p:nvSpPr>
        <p:spPr>
          <a:xfrm>
            <a:off x="6648450" y="6356350"/>
            <a:ext cx="20574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479D5F6-EDCB-402A-AC08-4943A1820E8F}" type="slidenum">
              <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863722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281E5-D1A2-4A16-A2EB-746FE0F4A724}"/>
              </a:ext>
            </a:extLst>
          </p:cNvPr>
          <p:cNvSpPr>
            <a:spLocks noGrp="1"/>
          </p:cNvSpPr>
          <p:nvPr>
            <p:ph type="title"/>
          </p:nvPr>
        </p:nvSpPr>
        <p:spPr>
          <a:xfrm>
            <a:off x="245194" y="254514"/>
            <a:ext cx="8463377" cy="756418"/>
          </a:xfrm>
        </p:spPr>
        <p:txBody>
          <a:bodyPr>
            <a:normAutofit/>
          </a:bodyPr>
          <a:lstStyle/>
          <a:p>
            <a:r>
              <a:rPr lang="en-US" dirty="0"/>
              <a:t>Resources for Children and Youth</a:t>
            </a:r>
          </a:p>
        </p:txBody>
      </p:sp>
      <p:sp>
        <p:nvSpPr>
          <p:cNvPr id="3" name="Content Placeholder 2">
            <a:extLst>
              <a:ext uri="{FF2B5EF4-FFF2-40B4-BE49-F238E27FC236}">
                <a16:creationId xmlns:a16="http://schemas.microsoft.com/office/drawing/2014/main" id="{7558C4BA-C982-4391-8968-0C403BBC0F89}"/>
              </a:ext>
            </a:extLst>
          </p:cNvPr>
          <p:cNvSpPr>
            <a:spLocks noGrp="1"/>
          </p:cNvSpPr>
          <p:nvPr>
            <p:ph idx="1"/>
          </p:nvPr>
        </p:nvSpPr>
        <p:spPr/>
        <p:txBody>
          <a:bodyPr/>
          <a:lstStyle/>
          <a:p>
            <a:r>
              <a:rPr lang="en-US" dirty="0">
                <a:hlinkClick r:id="rId4"/>
              </a:rPr>
              <a:t>Power of Produce (POP) Club</a:t>
            </a:r>
            <a:endParaRPr lang="en-US" dirty="0"/>
          </a:p>
          <a:p>
            <a:r>
              <a:rPr lang="en-US" dirty="0">
                <a:hlinkClick r:id="rId5"/>
              </a:rPr>
              <a:t>EPA Guide to Conducting Student Food Waste Audits </a:t>
            </a:r>
            <a:endParaRPr lang="en-US" dirty="0"/>
          </a:p>
          <a:p>
            <a:r>
              <a:rPr lang="en-US" dirty="0">
                <a:hlinkClick r:id="rId6"/>
              </a:rPr>
              <a:t>Meatless Monday K-12 Food Service Guide</a:t>
            </a:r>
            <a:endParaRPr lang="en-US" dirty="0"/>
          </a:p>
          <a:p>
            <a:r>
              <a:rPr lang="en-US" dirty="0">
                <a:hlinkClick r:id="rId7"/>
              </a:rPr>
              <a:t>17 Resources for Teaching About Food Waste</a:t>
            </a:r>
            <a:endParaRPr lang="en-US" dirty="0"/>
          </a:p>
          <a:p>
            <a:r>
              <a:rPr lang="en-US" dirty="0">
                <a:hlinkClick r:id="rId8"/>
              </a:rPr>
              <a:t>Denver Urban Gardens Gardening Resources</a:t>
            </a:r>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2581384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ECF4B-CD34-471B-A361-F7FA20303D1C}"/>
              </a:ext>
            </a:extLst>
          </p:cNvPr>
          <p:cNvSpPr>
            <a:spLocks noGrp="1"/>
          </p:cNvSpPr>
          <p:nvPr>
            <p:ph type="title"/>
          </p:nvPr>
        </p:nvSpPr>
        <p:spPr/>
        <p:txBody>
          <a:bodyPr/>
          <a:lstStyle/>
          <a:p>
            <a:r>
              <a:rPr lang="en-US" dirty="0"/>
              <a:t>Additional Resources</a:t>
            </a:r>
          </a:p>
        </p:txBody>
      </p:sp>
      <p:sp>
        <p:nvSpPr>
          <p:cNvPr id="3" name="Content Placeholder 2">
            <a:extLst>
              <a:ext uri="{FF2B5EF4-FFF2-40B4-BE49-F238E27FC236}">
                <a16:creationId xmlns:a16="http://schemas.microsoft.com/office/drawing/2014/main" id="{370F4B92-6DC7-42CB-AFA6-DDD8561A64C3}"/>
              </a:ext>
            </a:extLst>
          </p:cNvPr>
          <p:cNvSpPr>
            <a:spLocks noGrp="1"/>
          </p:cNvSpPr>
          <p:nvPr>
            <p:ph idx="1"/>
          </p:nvPr>
        </p:nvSpPr>
        <p:spPr/>
        <p:txBody>
          <a:bodyPr>
            <a:normAutofit fontScale="92500" lnSpcReduction="10000"/>
          </a:bodyPr>
          <a:lstStyle/>
          <a:p>
            <a:r>
              <a:rPr lang="en-US" dirty="0">
                <a:hlinkClick r:id="rId4"/>
              </a:rPr>
              <a:t>Farm to School and Summer webpage</a:t>
            </a:r>
            <a:endParaRPr lang="en-US" dirty="0"/>
          </a:p>
          <a:p>
            <a:r>
              <a:rPr lang="en-US" dirty="0"/>
              <a:t>Colorado Department of Agriculture</a:t>
            </a:r>
          </a:p>
          <a:p>
            <a:pPr lvl="1"/>
            <a:r>
              <a:rPr lang="en-US" dirty="0">
                <a:hlinkClick r:id="rId5"/>
              </a:rPr>
              <a:t>Farm Fresh Directory</a:t>
            </a:r>
            <a:endParaRPr lang="en-US" dirty="0"/>
          </a:p>
          <a:p>
            <a:pPr lvl="1"/>
            <a:r>
              <a:rPr lang="en-US" dirty="0">
                <a:hlinkClick r:id="rId6"/>
              </a:rPr>
              <a:t>Glimpse of CO Agriculture</a:t>
            </a:r>
            <a:endParaRPr lang="en-US" dirty="0"/>
          </a:p>
          <a:p>
            <a:pPr lvl="1"/>
            <a:r>
              <a:rPr lang="en-US" dirty="0">
                <a:hlinkClick r:id="rId7"/>
              </a:rPr>
              <a:t>CO Produce Calendar</a:t>
            </a:r>
            <a:endParaRPr lang="en-US" dirty="0"/>
          </a:p>
          <a:p>
            <a:r>
              <a:rPr lang="en-US" dirty="0"/>
              <a:t>Reducing Food Waste</a:t>
            </a:r>
            <a:endParaRPr lang="en-US" dirty="0">
              <a:hlinkClick r:id="rId8"/>
            </a:endParaRPr>
          </a:p>
          <a:p>
            <a:pPr lvl="1"/>
            <a:r>
              <a:rPr lang="en-US" dirty="0">
                <a:hlinkClick r:id="rId8"/>
              </a:rPr>
              <a:t>EPA Get Kids to Eat More and Waste Less Guide</a:t>
            </a:r>
            <a:endParaRPr lang="en-US" dirty="0"/>
          </a:p>
          <a:p>
            <a:pPr lvl="1"/>
            <a:r>
              <a:rPr lang="en-US" dirty="0">
                <a:hlinkClick r:id="rId9"/>
              </a:rPr>
              <a:t>USDA-What You Can Do to Help Prevent Wasted Food</a:t>
            </a:r>
            <a:endParaRPr lang="en-US" dirty="0"/>
          </a:p>
          <a:p>
            <a:pPr lvl="1"/>
            <a:r>
              <a:rPr lang="en-US" dirty="0">
                <a:hlinkClick r:id="rId10"/>
              </a:rPr>
              <a:t>No Kid Hungry- Strategies to Reduce Food Waste in Schools &amp; Child Nutrition Programs </a:t>
            </a:r>
            <a:endParaRPr lang="en-US" dirty="0"/>
          </a:p>
          <a:p>
            <a:pPr lvl="1"/>
            <a:r>
              <a:rPr lang="en-US" b="0" i="0" dirty="0">
                <a:solidFill>
                  <a:srgbClr val="022A32"/>
                </a:solidFill>
                <a:effectLst/>
                <a:latin typeface="Open Sans"/>
                <a:hlinkClick r:id="rId11"/>
              </a:rPr>
              <a:t>Check out the Real Food Encyclopedia!</a:t>
            </a:r>
            <a:endParaRPr lang="en-US" dirty="0"/>
          </a:p>
          <a:p>
            <a:r>
              <a:rPr lang="en-US" dirty="0"/>
              <a:t>Share Tables</a:t>
            </a:r>
          </a:p>
          <a:p>
            <a:pPr lvl="1"/>
            <a:r>
              <a:rPr lang="en-US" dirty="0">
                <a:hlinkClick r:id="rId12"/>
              </a:rPr>
              <a:t>Food Safety: Share Tables 101 webinar recording</a:t>
            </a:r>
            <a:endParaRPr lang="en-US" dirty="0"/>
          </a:p>
          <a:p>
            <a:pPr lvl="1"/>
            <a:r>
              <a:rPr lang="en-US" dirty="0"/>
              <a:t>For questions, contact Alicia Grove at </a:t>
            </a:r>
            <a:r>
              <a:rPr lang="en-US" dirty="0">
                <a:hlinkClick r:id="rId13"/>
              </a:rPr>
              <a:t>grove_a@cde.state.co.us</a:t>
            </a:r>
            <a:r>
              <a:rPr lang="en-US" dirty="0"/>
              <a:t> or 720-795-2038</a:t>
            </a:r>
          </a:p>
        </p:txBody>
      </p:sp>
    </p:spTree>
    <p:custDataLst>
      <p:tags r:id="rId1"/>
    </p:custDataLst>
    <p:extLst>
      <p:ext uri="{BB962C8B-B14F-4D97-AF65-F5344CB8AC3E}">
        <p14:creationId xmlns:p14="http://schemas.microsoft.com/office/powerpoint/2010/main" val="2761017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8569D-CAEA-4F23-B87D-FA910E7B066F}"/>
              </a:ext>
            </a:extLst>
          </p:cNvPr>
          <p:cNvSpPr>
            <a:spLocks noGrp="1"/>
          </p:cNvSpPr>
          <p:nvPr>
            <p:ph type="title"/>
          </p:nvPr>
        </p:nvSpPr>
        <p:spPr>
          <a:xfrm>
            <a:off x="245194" y="254514"/>
            <a:ext cx="8376292" cy="756418"/>
          </a:xfrm>
        </p:spPr>
        <p:txBody>
          <a:bodyPr>
            <a:normAutofit/>
          </a:bodyPr>
          <a:lstStyle/>
          <a:p>
            <a:r>
              <a:rPr lang="en-US" dirty="0"/>
              <a:t>Training Evaluation and Certificate </a:t>
            </a:r>
          </a:p>
        </p:txBody>
      </p:sp>
      <p:sp>
        <p:nvSpPr>
          <p:cNvPr id="3" name="Content Placeholder 2">
            <a:extLst>
              <a:ext uri="{FF2B5EF4-FFF2-40B4-BE49-F238E27FC236}">
                <a16:creationId xmlns:a16="http://schemas.microsoft.com/office/drawing/2014/main" id="{00466D50-DA8B-456B-B51B-7AA92EB3DD01}"/>
              </a:ext>
            </a:extLst>
          </p:cNvPr>
          <p:cNvSpPr>
            <a:spLocks noGrp="1"/>
          </p:cNvSpPr>
          <p:nvPr>
            <p:ph idx="1"/>
          </p:nvPr>
        </p:nvSpPr>
        <p:spPr/>
        <p:txBody>
          <a:bodyPr/>
          <a:lstStyle/>
          <a:p>
            <a:r>
              <a:rPr lang="en-US" dirty="0"/>
              <a:t>Click this link to complete a quick training evaluation</a:t>
            </a:r>
          </a:p>
          <a:p>
            <a:pPr lvl="1"/>
            <a:r>
              <a:rPr lang="en-US" dirty="0">
                <a:hlinkClick r:id="rId4"/>
              </a:rPr>
              <a:t>https://www.surveymonkey.com/r/8KB7RZM</a:t>
            </a:r>
            <a:endParaRPr lang="en-US" dirty="0"/>
          </a:p>
          <a:p>
            <a:pPr lvl="1"/>
            <a:r>
              <a:rPr lang="en-US" dirty="0"/>
              <a:t>When you submit the evaluation click “DONE” on the survey thank you page to download your certificate </a:t>
            </a:r>
          </a:p>
          <a:p>
            <a:endParaRPr lang="en-US" dirty="0"/>
          </a:p>
        </p:txBody>
      </p:sp>
      <p:pic>
        <p:nvPicPr>
          <p:cNvPr id="5" name="Picture 4">
            <a:extLst>
              <a:ext uri="{FF2B5EF4-FFF2-40B4-BE49-F238E27FC236}">
                <a16:creationId xmlns:a16="http://schemas.microsoft.com/office/drawing/2014/main" id="{F152B315-4AE3-4A82-A4CA-51201AE09514}"/>
              </a:ext>
            </a:extLst>
          </p:cNvPr>
          <p:cNvPicPr>
            <a:picLocks noChangeAspect="1"/>
          </p:cNvPicPr>
          <p:nvPr/>
        </p:nvPicPr>
        <p:blipFill>
          <a:blip r:embed="rId5"/>
          <a:stretch>
            <a:fillRect/>
          </a:stretch>
        </p:blipFill>
        <p:spPr>
          <a:xfrm>
            <a:off x="1052166" y="3080656"/>
            <a:ext cx="6762348" cy="310761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723E869A-E3CC-45AE-9C0A-2D22C59699F1}"/>
              </a:ext>
            </a:extLst>
          </p:cNvPr>
          <p:cNvPicPr>
            <a:picLocks noChangeAspect="1"/>
          </p:cNvPicPr>
          <p:nvPr/>
        </p:nvPicPr>
        <p:blipFill>
          <a:blip r:embed="rId6"/>
          <a:stretch>
            <a:fillRect/>
          </a:stretch>
        </p:blipFill>
        <p:spPr>
          <a:xfrm>
            <a:off x="1052166" y="5572856"/>
            <a:ext cx="2871465" cy="512108"/>
          </a:xfrm>
          <a:prstGeom prst="rect">
            <a:avLst/>
          </a:prstGeom>
        </p:spPr>
      </p:pic>
    </p:spTree>
    <p:custDataLst>
      <p:tags r:id="rId1"/>
    </p:custDataLst>
    <p:extLst>
      <p:ext uri="{BB962C8B-B14F-4D97-AF65-F5344CB8AC3E}">
        <p14:creationId xmlns:p14="http://schemas.microsoft.com/office/powerpoint/2010/main" val="2207230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49677" y="5987064"/>
            <a:ext cx="790849" cy="469689"/>
            <a:chOff x="9841624" y="4115729"/>
            <a:chExt cx="602169" cy="268223"/>
          </a:xfrm>
          <a:solidFill>
            <a:schemeClr val="tx1"/>
          </a:solidFill>
        </p:grpSpPr>
        <p:sp>
          <p:nvSpPr>
            <p:cNvPr id="14" name="Freeform: Shape 13">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0" name="Oval 19">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0552" y="652894"/>
            <a:ext cx="239955"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22" name="Rectangle 21">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 name="Title 3">
            <a:extLst>
              <a:ext uri="{FF2B5EF4-FFF2-40B4-BE49-F238E27FC236}">
                <a16:creationId xmlns:a16="http://schemas.microsoft.com/office/drawing/2014/main" id="{B431E4DA-3E11-494E-BF2D-25D0B2F353BA}"/>
              </a:ext>
            </a:extLst>
          </p:cNvPr>
          <p:cNvSpPr>
            <a:spLocks noGrp="1"/>
          </p:cNvSpPr>
          <p:nvPr>
            <p:ph type="ctrTitle"/>
          </p:nvPr>
        </p:nvSpPr>
        <p:spPr>
          <a:xfrm>
            <a:off x="191204" y="2293574"/>
            <a:ext cx="6463155" cy="3845891"/>
          </a:xfrm>
        </p:spPr>
        <p:txBody>
          <a:bodyPr vert="horz" lIns="91440" tIns="45720" rIns="91440" bIns="45720" rtlCol="0" anchor="b">
            <a:normAutofit/>
          </a:bodyPr>
          <a:lstStyle/>
          <a:p>
            <a:pPr algn="l"/>
            <a:r>
              <a:rPr lang="en-US" sz="4800" b="1" cap="all" spc="1500" dirty="0">
                <a:solidFill>
                  <a:schemeClr val="tx1"/>
                </a:solidFill>
                <a:latin typeface="+mj-lt"/>
                <a:ea typeface="Source Sans Pro SemiBold" panose="020B0603030403020204" pitchFamily="34" charset="0"/>
              </a:rPr>
              <a:t>Questions?</a:t>
            </a:r>
          </a:p>
        </p:txBody>
      </p:sp>
      <p:pic>
        <p:nvPicPr>
          <p:cNvPr id="8" name="Graphic 7" descr="Thought bubble">
            <a:extLst>
              <a:ext uri="{FF2B5EF4-FFF2-40B4-BE49-F238E27FC236}">
                <a16:creationId xmlns:a16="http://schemas.microsoft.com/office/drawing/2014/main" id="{FE5BD27A-8324-41AB-BFFE-811681D1D9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85567" y="1328289"/>
            <a:ext cx="3596388" cy="3596388"/>
          </a:xfrm>
          <a:prstGeom prst="rect">
            <a:avLst/>
          </a:prstGeom>
        </p:spPr>
      </p:pic>
      <p:grpSp>
        <p:nvGrpSpPr>
          <p:cNvPr id="24" name="Group 23">
            <a:extLst>
              <a:ext uri="{FF2B5EF4-FFF2-40B4-BE49-F238E27FC236}">
                <a16:creationId xmlns:a16="http://schemas.microsoft.com/office/drawing/2014/main" id="{19C50935-4DD3-46C8-B0BE-74860460EF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57950" y="481489"/>
            <a:ext cx="699150" cy="932200"/>
            <a:chOff x="10791258" y="619275"/>
            <a:chExt cx="932200" cy="932200"/>
          </a:xfrm>
        </p:grpSpPr>
        <p:sp>
          <p:nvSpPr>
            <p:cNvPr id="25" name="Graphic 212">
              <a:extLst>
                <a:ext uri="{FF2B5EF4-FFF2-40B4-BE49-F238E27FC236}">
                  <a16:creationId xmlns:a16="http://schemas.microsoft.com/office/drawing/2014/main" id="{7FC918AD-C067-46DF-8F98-83352CB946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6" name="Graphic 212">
              <a:extLst>
                <a:ext uri="{FF2B5EF4-FFF2-40B4-BE49-F238E27FC236}">
                  <a16:creationId xmlns:a16="http://schemas.microsoft.com/office/drawing/2014/main" id="{3C1473DD-4042-44F9-A962-71F52BAE32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grpSp>
        <p:nvGrpSpPr>
          <p:cNvPr id="28" name="Group 27">
            <a:extLst>
              <a:ext uri="{FF2B5EF4-FFF2-40B4-BE49-F238E27FC236}">
                <a16:creationId xmlns:a16="http://schemas.microsoft.com/office/drawing/2014/main" id="{EC86BE98-673F-469D-B15E-8B6305CE3A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72208" y="1898890"/>
            <a:ext cx="1199122" cy="531293"/>
            <a:chOff x="6491531" y="1420258"/>
            <a:chExt cx="1598829" cy="531293"/>
          </a:xfrm>
          <a:solidFill>
            <a:schemeClr val="tx1"/>
          </a:solidFill>
        </p:grpSpPr>
        <p:grpSp>
          <p:nvGrpSpPr>
            <p:cNvPr id="29" name="Graphic 190">
              <a:extLst>
                <a:ext uri="{FF2B5EF4-FFF2-40B4-BE49-F238E27FC236}">
                  <a16:creationId xmlns:a16="http://schemas.microsoft.com/office/drawing/2014/main" id="{D60FC4AA-5A68-4DF2-BD89-67DB1098696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33" name="Freeform: Shape 32">
                <a:extLst>
                  <a:ext uri="{FF2B5EF4-FFF2-40B4-BE49-F238E27FC236}">
                    <a16:creationId xmlns:a16="http://schemas.microsoft.com/office/drawing/2014/main" id="{ACC71B55-3529-463E-B5AB-1011B95EF0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7C124C6-B221-427F-ACA6-DFAC5A160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30" name="Graphic 190">
              <a:extLst>
                <a:ext uri="{FF2B5EF4-FFF2-40B4-BE49-F238E27FC236}">
                  <a16:creationId xmlns:a16="http://schemas.microsoft.com/office/drawing/2014/main" id="{93B7F476-C9DD-4DD5-94E6-FD75C541264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31" name="Freeform: Shape 30">
                <a:extLst>
                  <a:ext uri="{FF2B5EF4-FFF2-40B4-BE49-F238E27FC236}">
                    <a16:creationId xmlns:a16="http://schemas.microsoft.com/office/drawing/2014/main" id="{CF04B155-0292-44AA-B2FB-2CD2612FAC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76E3AECF-0782-4578-957B-CDD69EDF6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grpSp>
        <p:nvGrpSpPr>
          <p:cNvPr id="36" name="Group 35">
            <a:extLst>
              <a:ext uri="{FF2B5EF4-FFF2-40B4-BE49-F238E27FC236}">
                <a16:creationId xmlns:a16="http://schemas.microsoft.com/office/drawing/2014/main" id="{F70AAE9F-D40D-4A06-A542-AB26D8AB98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62512" y="4575280"/>
            <a:ext cx="1335829" cy="1781136"/>
            <a:chOff x="10154385" y="4452524"/>
            <a:chExt cx="1443404" cy="1443428"/>
          </a:xfrm>
          <a:solidFill>
            <a:schemeClr val="tx1"/>
          </a:solidFill>
        </p:grpSpPr>
        <p:grpSp>
          <p:nvGrpSpPr>
            <p:cNvPr id="37" name="Graphic 4">
              <a:extLst>
                <a:ext uri="{FF2B5EF4-FFF2-40B4-BE49-F238E27FC236}">
                  <a16:creationId xmlns:a16="http://schemas.microsoft.com/office/drawing/2014/main" id="{E2BD3D1E-8A78-4CA8-A862-614FD75BD94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208" name="Freeform: Shape 207">
                <a:extLst>
                  <a:ext uri="{FF2B5EF4-FFF2-40B4-BE49-F238E27FC236}">
                    <a16:creationId xmlns:a16="http://schemas.microsoft.com/office/drawing/2014/main" id="{27EF3C4D-D9EE-433E-A50B-6D1B1A4E1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FC4F4B86-B0F5-45AB-974A-ED0CF80380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1ABCCAB6-2C8F-45DC-A8D3-12AE864BC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B77B7A98-FF5E-4AE2-AA18-F9CD647D2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1BEEA99B-FA00-47DF-A8C6-42E565ACBA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9A3073AA-0C95-49D3-ABEB-360AC0DA7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ADDC6101-D1BA-45AD-975E-6D22FBBC8A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7F7FF84E-A790-449D-A30F-A2B32897B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BFAC3AB9-2115-4ABC-8F2B-669140D4B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12209916-8238-47D3-8470-C3B6748DE3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342C4170-32C9-45C4-9A3E-3B9DFBDAB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252EA0E9-92FF-4BC7-B847-6782E38D96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CC5C774B-5471-455E-9173-6114DFF3E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F8A27BFB-E943-4C45-BFA2-B1FB44802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E10E74B4-0649-4165-A42B-5188136CB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285DD857-084E-445B-9D21-3DDF484AE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858EAED4-7030-4F02-8735-86B2D41F0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FD206B85-4DBA-4A1C-BE5E-9AC09D3E85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9828E4E-D18A-4EB3-AA0E-6A694BAA6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242BFF0C-9960-4037-8875-982CC6AB3B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FDC46289-4813-4C66-B74D-DA89EB5C7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DD12BBDD-E5E4-4866-BA7D-575AA15AFA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CC7933B6-91C1-49F7-A1D2-E4C9264C7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80F77AE0-80D0-441D-8610-15A87072DB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369F67A5-04FD-4DC3-B5FE-E293F1D8F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7D2FE5A5-00D9-4B46-B9C0-DF029A2137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77863FE7-D2C9-4943-8569-6BF49B87CC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A0020B1F-76BE-46B2-8D5F-A8BD90E97B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ABB9081A-5442-44FE-B224-BDBCB08C9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F93E179E-A593-4559-96EE-A0B232C5E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34DF0844-A707-4E91-9663-D229B49F5B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C2450B49-EEBA-44E1-A402-CDDFAA21BC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A588BB7B-0B7E-44B5-BFD9-EA98377B0B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69A29819-A120-4DE3-9885-6C9ABDEBF9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5A47B4D1-A1E7-440C-9756-62F131998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6E37264B-D746-4A84-A8D8-C8BB60C5F4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4A6A55C8-81FC-4BC1-8D9D-989098291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25BEED62-890A-4F76-8976-0806912852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CEDB6363-D238-497C-9F62-70C3794378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E8AE52A3-EEF4-4363-8348-F0193090BD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42E43346-6294-4571-8009-00559220AA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4C9FF21F-0A57-48BD-AFA2-812BDA4AE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92CE44D1-4355-4EA0-85D9-46B2BD634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E05932D9-8C08-487C-BE8D-CE8D90DBE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1956F062-CFDF-41C0-BF81-910A59392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6EE30713-2557-4E2C-B23E-A4335296BD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713ADC1F-8ACA-4FC6-923D-A7D07F151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9516A6B3-73B6-4736-BAD3-1BA9B19BBD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66C9B3A2-34F8-463A-8F26-2DB41BC48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D2681A1B-C5B4-4180-B839-F42F15609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09B73E73-CAF5-466C-B476-F442DA3F69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47DE2FFA-2AEC-4E3C-9BB5-0B4FA9B13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707A7E41-23E9-4C4C-8C40-86AC4A286A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E0EEF3BF-23B8-4558-9496-3FBC0D450F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F23B0DE3-79D7-4B51-AA85-1D78E1D125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66A6C48D-B42A-4213-967E-3F0F31F368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460D8262-916E-4A41-9DA7-0416B07C17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BDA74C8E-A290-4214-9CDC-7C81E2D30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06F0FC8C-B053-49A4-85D1-D02E6ACC0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EF6E20D1-B75B-4109-9863-CDF7D7B9C4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CD825563-95D0-4AF8-B76F-C3D9E5B85E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E4808768-DD68-41FD-B6C9-92A21F8568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5443C4E4-B94D-4A0F-91E2-EAEEE4333B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A7BE49C3-DF3E-40D7-AA79-31FF796D8E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296FD384-B102-4DC5-B7F8-C9CFCAFEF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61B0F50-29B0-4715-89EA-3D67D66E99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02EE7645-22B2-4AE6-BE83-268CF9FA9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0FCB045A-2D48-4F00-9BBE-AE4801A71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64C1897B-BBF3-4B8D-9EFD-B58FB97AD6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8F33C9FF-51FD-4E01-A7D6-DA07904BC0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1038A907-28E4-4AC5-A3DF-03B30DDB2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E3BE620C-6DA4-4783-88DF-F2554F8E7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215C33E5-3C0F-413D-955F-910161E8B1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D326348F-BB03-4656-B017-00439FE3E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20055F29-A753-4AFE-AF14-DFDE3DE48E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657EA5FB-E669-4025-9D5B-6DF78AE48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CBD49CA9-1E94-44AC-B174-9A93372738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558FC163-7C80-4AC8-87B6-AD07A9631F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FB938ED2-0548-468C-AB68-669B0C157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4B558214-CC40-4472-A55E-779E4D2ADB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9FA37504-C92A-4150-9A6B-9B980E25C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F932921F-34B0-4977-B152-333409883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CAA972F9-99BB-44A2-8161-84EC4C4E1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B070033F-E82A-4F69-8BE0-33B88CB6C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5B8CB3D3-5CC3-46BA-B938-EFE5283D5C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C4515117-6988-4803-B47E-D964DC19FE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0FFD108F-3434-4F6A-B5DF-B216E8102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A74122B8-F9B6-4E3A-81B2-48070B698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8CCA48B6-1BF9-443C-B83F-BA73DC92E7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BF6BF308-DD11-454B-9506-CB8767656D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D69DFD3-74B3-4FFE-A6B0-2785452F6F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70235D33-B714-484D-A828-A1C2B9DA2D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1B39A86E-3D93-4519-8339-AF2E16F4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A473D478-5749-4AB9-84D3-B6FD2F7E3E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D8CFC12-D4F6-4413-A980-9555DB05F9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D22FB6AD-7251-460C-8F68-EC9A30FE14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196CEA23-5605-4C36-BCE1-43F7BC7E62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F1F2BD5B-1A74-4E54-8D22-8B01306D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2CB5096C-92D4-4D92-BE5E-DC9F8CE87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4E952EA9-6EEB-4188-8280-B5941B54B2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CAF3A5A9-96B1-4099-A611-0343087806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4690DDC6-840C-4039-A44E-2C9D11454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00445CEA-D59C-477B-84A8-716383958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1D84F960-F314-41FE-8E0C-9B8DE8B5C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F23074B2-0A5D-42D1-914E-A60316556F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6ACE5B8D-E475-4895-896B-97717639DC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D63AD73B-CAD9-48E0-89E1-1F531A9F72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8F67E191-9D6E-46DA-982D-34D686BF6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A3B9058F-A876-4D14-994D-2999554CF7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930DC04D-63F7-4A8B-8BA0-EBB37FBCE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DCAA7B2F-CAA7-487C-B9C3-550DCBD49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A51E6295-56F4-4B47-9703-8B5C83305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FC66FAB9-F717-484C-9F47-ABFBC94A72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DA704F57-9070-4439-B6BB-136279857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66BD4C2A-A544-4628-B9B4-BC803609C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CE9A844C-1080-4183-A980-8E2982155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92348B29-40E9-4CE2-A23C-936014473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9BB11EDA-F6E1-45BA-B49F-7ABDD656E9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F441DFD2-327A-4071-9249-BCAEF800D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304F0367-9F6D-4C5F-9818-3CC35C87A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C967B7DB-7330-4692-AA81-CAFC51606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57F65263-2AFD-44AD-AD61-23EC3085CD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BD4C27B8-A29B-4575-9EC4-A1B7DC079A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69107FDD-0652-42DE-97A0-264223E6D9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13688F79-032F-4291-869C-3C26B5E9F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661A607F-AD34-4B38-87EF-D0AFBDDF3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694E08C-39BB-4792-B645-37D3E63B7D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0167048B-FB7B-4B7A-B679-D7974FF5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4926B316-063E-4D72-AC12-F0953B3204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9772A1FC-2C0F-47A6-83D6-9A4A7973D1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4DF32C85-4E56-4356-AE0F-2C8D278F01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80ACC557-85EF-41DC-B9EC-B0C63F452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13640E5B-764E-4718-975F-3E620288A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16A2EF26-7944-4D17-96AE-ABC43243A3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5A1A1B38-0AEF-44DE-B6A5-0B60A59FC4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B94D0D12-8DCC-41BF-9225-D72CF3DF5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B9E43D6F-7890-4F99-B7CE-C30DBDEA2D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82E7692B-A0A5-4B63-9E78-B255FCBAD1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D947BA6F-304B-47B9-913C-6EF6D22B1B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73AA783A-6086-4C47-8151-6085EADB0F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CCB3DC39-E9B5-49ED-B30E-2FB5651CE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F1AB56F4-B1CC-4680-ACEF-B87EAA7DDD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33FE7BD-2D20-45C5-A447-5F0E9337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59D9EB2A-0CB8-463E-8313-3470C29C4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6AE0C53E-D056-4795-A700-7EBC6C9AE3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A93FCCD7-1DE2-4D8D-9071-88B245ED5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8A140C86-8820-4678-B15E-7AECBF59A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0BC8E0EB-69E1-484B-AE06-E57C908595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FBC0FD0C-82A7-44BF-A997-0A9CA418A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A7390762-8393-4F33-80E6-21BA751334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81B7B85A-833F-464A-939B-149F84E40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F485BF70-0F08-4E17-AFD1-6C5C7B258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13C387DD-897C-4282-BEED-6E0BE32860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1C79F195-D52B-4E48-A9FF-F07425611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F445D0FA-966F-400A-AC8D-8CAAF02E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376ECD94-6896-441C-AA44-A4F57F021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FC92C350-CAD6-4C2E-A65E-E94F58C372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E71598A5-7F8D-4836-B6FC-F1D1582785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BDCB0F85-A6C5-4E65-8F0A-52671EB3D5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87FFBD54-2EF4-448F-96C7-157A3C6AD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CAEA2FD7-C9B8-45B4-BEFC-977053FBB2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FF912821-388F-422F-B692-31B5E6DE7E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F263D211-562D-46EA-AE01-7B1EDBF713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800610A8-10E1-40B1-ABDE-A9D3EEADD1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764A3047-3F92-4E69-A680-416CC114B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7F1FA955-903A-430D-A1DA-7E6E303A1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6BC0288C-46CF-46BB-BF88-CFA8B1D85F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2867B317-CCCD-4EC7-8406-314DB7830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3CEEC945-6738-47C2-88E6-DB29BE3EB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38" name="Graphic 4">
              <a:extLst>
                <a:ext uri="{FF2B5EF4-FFF2-40B4-BE49-F238E27FC236}">
                  <a16:creationId xmlns:a16="http://schemas.microsoft.com/office/drawing/2014/main" id="{620CB8D1-CE41-4A5C-8FD5-DACED65531E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39" name="Freeform: Shape 38">
                <a:extLst>
                  <a:ext uri="{FF2B5EF4-FFF2-40B4-BE49-F238E27FC236}">
                    <a16:creationId xmlns:a16="http://schemas.microsoft.com/office/drawing/2014/main" id="{EA5E2DDF-06EC-428F-9085-5AE5B2F33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6579F314-5DE2-47CC-A508-6E15B3B87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C969A4AD-8589-4A96-8118-DE73000C4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20A98F31-9A68-46C2-A001-8011DF7C49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9B442335-3E37-40C9-9E08-8D7931CC99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E846DFE3-FEC9-4DBF-9290-F60816F8A2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9BD31C12-2164-410B-9A3A-6C1BEEA5BD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DF87D878-021F-4966-9031-5203868AA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A1927FB0-8581-4B00-B542-1426415D58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F11076EE-3A40-4B54-B1F7-555E6831B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4315A147-8A55-4B74-8F80-58B50585E0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918AFBC-933F-4220-A164-BA4B40B4D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53814E64-DB41-47BE-9E6E-F40AC4A82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6DC1BF4C-B973-4D6F-AF0E-EA5838A1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8F9E73A9-D8DE-4FB2-BCA9-D07DD7A2E1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0B2FF232-F7ED-4A4E-A36D-94E7B24F3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E058CFC5-FAB0-40DD-9B58-D7A64EF01F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7C79FDB-284E-41FB-A93C-3A6A4F948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706A4151-1369-4294-824A-70C8F929F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BB9396E5-7245-48DA-AA32-5AB0842B7E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066EB7EE-D151-4B68-B14C-1C54DF2B18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FF4EDA4A-9471-4A70-9A00-B1A66B5E1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04799963-01EB-401F-8BFD-6CDF641B5C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04CB3DF6-6D3D-40C5-B741-F2D83DD79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CA7B3897-3CBB-49E3-90EC-96E63DD9A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37DB1E2-1825-47B1-9E89-634473EF50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D2052410-9234-4B80-B825-7F91A5D615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8E7CB48-0744-4DF2-86B6-3335F38E6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CEB74DCF-332B-4BD3-B036-4A133327A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91B69718-3DD4-4F38-81E1-2342692AF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D5CE2490-5C33-412B-B444-D335E3AE8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3328ABF3-0C84-459E-B986-7DCD455B6C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7381077-83CF-4050-A5F3-8C33C6E70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920C082F-B414-4A4B-82AB-CE86C925CA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0B3086F2-6938-4EB0-9EC8-B829D1E9F2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5E9F8385-761F-44AF-8AC6-CDBA79A52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09AADCB5-90F3-4C5F-97B2-73CFF780AE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BB6628B-E9D0-4651-8570-CF1E5DB02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34C9E771-C0D9-4027-96D7-651E8B7361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380B5730-FEEA-409B-9D23-066B99E31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B4A9FBAD-235A-4A0F-8C54-15633CCAF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BF2F6746-8E16-406D-835E-5FCE6D4F0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4FADF2DF-4564-4627-AA45-85EFB70829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3D4185DD-65EF-442E-935F-90BDEB5E8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0B30569E-CF14-4DF4-AE71-046DC42001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ADC6272B-8E87-4AF5-A668-16EC7F3C4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95404AC5-86D6-4864-BE91-84B6F66D5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0283DF22-5559-4FAB-A06F-CDB1F9C99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F82E770A-E6CC-441E-A6A9-47A33BF503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32C89056-2DB3-4565-8418-63EE598E0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A81C1B01-00CC-4C39-A005-8544974B93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EC8F3F3D-5E7B-4168-BA7B-09B22C878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BB09AD41-8582-44F1-A4DB-8C4ECC1D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EEF98626-AA8E-4ABF-A29A-89C159D70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8A910E73-8115-449D-91BC-4BFD85100B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2BA84EC5-ADB4-412B-9D7F-785CA2404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1EAEE025-D974-498D-B276-E887588BF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C0A6777F-C322-4CFA-B4FA-C98FF4CBF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6C45B00F-D649-44DC-9CB3-04C5A6CB8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14D681DB-7395-46C8-A277-8D5478BA8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2FF0C982-758E-46DD-88BE-0B1087F20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3AC91889-4175-4937-A495-37094F3EE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79B67AE9-E5D6-4FA2-AFB6-73EB860099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A158CC5-EE56-492A-A095-77324472D8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2547278D-FC88-4AB6-8C3C-EEF9282F3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D0EC49A0-0827-49E5-89C4-F56299A5D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9B2514B8-CBE5-40F8-85F8-8B9D514F5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89206225-1385-42CD-A435-03C6731B51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516C97D0-ECDA-4BE7-B7B0-104FBAC6E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79F18E51-9DC0-4458-85F4-8DB85B23C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18150D47-30EF-4F80-A28C-F206A8E15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9146AF03-B828-49EB-A7CE-81D57EA9B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CD96A2B-A3CD-4992-97C7-7F47A2A39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D0A0D10A-D5BB-4580-91C6-15338B079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B73C84D-0C6C-4AF8-9DAB-89DF1E4F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DD66FFFF-5665-44A0-AA5E-7220E985AC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477FB038-24D7-43B0-955A-DCC0332B5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BA17227F-E9D3-4A51-9DF0-DFD909AB3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55E6B883-1C1C-40DF-A620-22CC48A9A1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07EC08BD-662A-486F-BA39-0A9F368A6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31A6E4DA-A497-400B-ADFB-11B80E5E0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CDD443E5-430F-4F57-A4ED-2BCF8E0C7C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F736045A-DB37-4982-96ED-70BEEEC7C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C1805AD9-942F-480F-A92D-B71F17B65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F35A6E50-B827-447C-A1E3-243CB09BB1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8A99C9B0-BE26-498B-BF80-39E5CC621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3699857B-7AC7-4686-91B1-0F634DB5A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EAD66306-06A7-4198-B997-F9B8B8AF84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173378AC-6515-495C-A818-4A41463E4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A9203926-2967-431A-9A3A-80ADDF9A2D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C0F60567-9012-4A1A-81DF-87B661B62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0C1BE4E4-B943-411F-A103-BCDC29AF0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8F230BF9-4B8A-4479-B197-83AA90D84C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F64D3FA3-2702-4732-A545-29A65184DD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59DE7572-DB33-4A77-B082-96E36A6196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A2B8418A-24D1-4998-949F-BAEBE54CA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596AFA95-4288-45C6-8385-D30F8C8221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061C74E7-2DA4-47FE-A604-4CAE7426A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49948CD9-6639-4D61-84AD-988862196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E50D3989-13DF-4E94-9702-7CA27CE585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DBA4DD0C-2E69-4365-8750-37BF2BD8A2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38B2F783-8850-437D-AD52-62F4EFE86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6C32D6E8-869E-4CBF-9409-124D3FAD3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28C44847-ACE1-4D0D-B2B1-5E433166E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400A772C-C03A-42DC-B0A7-F0DFC7F83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BF55ACF2-1DAF-4BAD-98D9-7B7411406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B8457AE1-96AA-479D-B76B-E62113204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1C4F22AD-9264-4746-9908-F88858B7FA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9B25671A-8A56-49F6-802A-1CBA58FF8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A8875C06-A53D-4C2E-AAB0-2FBC5A16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6F5F71D6-3D74-4013-8BD6-7E52F6DE50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B41736BF-619F-402B-B70E-089811060A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51A1F261-EEC0-4F95-B854-1454E3CF3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F7DE06E0-C362-485D-8F89-44FDBBAFF8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54822EF5-4772-42F0-A59B-04AB882D75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712CE3F4-4BC0-495F-9973-C58EC6CD6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11274400-B083-4CEF-804B-9EBF7CCAA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9945F450-B42E-4DA2-9C76-BA1F38AF3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A853A096-C1AB-4E3C-8B35-D682A008A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75F8D171-62A5-4073-97CB-4E59015698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DC99FCCD-BBB6-40F1-B331-659509ED7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60E3381B-598B-490B-8F81-584CB9608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5B8A6BEE-872E-41B4-AAF7-121594E054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BF66EF2A-00A9-46F3-9710-6ADBD3D544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A0432490-5DE8-4D81-B39C-B44CE1C47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D48F6BC8-EABA-4287-8FCC-8BC7CD06DF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623E8D30-1C78-41D4-97C9-63646BD99E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C3167F67-0621-408A-A29A-A4536450C3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9A19AC3E-362D-4172-97EF-45598CB5F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5B76F033-FB8A-48DB-8951-F527972A6E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E832F524-84B7-44E4-9494-0969759A2D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05782180-F16A-4A8B-A276-5E38F741B7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34157406-E447-440D-9BCB-CA3D365A00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36D42F35-9B1B-469C-999F-7CEB42F4C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8A4EEFF2-05CF-4C27-B386-A0E5DCD63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ED3EEF5A-B20A-42C7-A575-5E2655BA88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A46A893E-1A0C-40BF-AB34-831A41DDC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6157AAD3-7E95-41BF-8073-F6F78BA164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24E5F5D2-D8B5-4D70-B617-B5029CA641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E04ECE8A-8657-4D32-AD7E-B1058D0F7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57990A80-1E83-4C43-B61D-4CB71B2CD7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82226514-799A-43F7-A5A3-6753D7BE8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092572FA-6D1F-42B1-BEE7-46DC341D2B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F7870CB6-417E-416A-8307-E48C0A6A2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F1EFCC94-4633-4464-8D4C-2EF4454D9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37B2F8A5-8637-4CCA-B44D-8844E6019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B0EA5452-15FD-43AB-8AC3-3C5C9BB2D5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0CFF3735-E718-4E54-A53D-B56B16207B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C6087547-39E2-4056-8173-171D1B1D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B5C5BAD6-F152-46DD-87A7-62F3BDB9D4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3B07F977-B52E-43E1-8030-6B46F7E807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3120570F-B852-4D3C-8E2C-965B514435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019A7E82-47E0-4A90-BB03-E662E4F82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623437BB-CD62-411D-B155-CF1B830F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3DC4DD6A-A1ED-41B9-99FB-4D75C409A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E6F33FC1-BFE0-4A5D-9675-2DAFE11277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CC7BBB4D-B45F-4D85-ADB0-AE2D0E8441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BF25838A-853B-4F5F-A10F-CD54217F02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C471161E-04D5-495C-9104-22CF3ED824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DFDFEF08-9D16-47C5-B413-C7BA090E9F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254CA655-0F8E-46A3-AE85-F020BB071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A631A92A-3002-4BD3-B9AF-B0D7EF77E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FCB0D363-B41D-4BB8-8F85-D183BF85B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097B2CE1-2117-42A1-B721-1FD442E68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300878E3-A086-4922-AD6A-2D2A94CA2F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73F37BA0-1202-4528-973C-06E260C8B7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98FCD65C-13F5-4B2B-B39B-7153A0F64C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AED6E0B7-C4E5-47DB-B2F4-A6130DA93F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F6A91E1B-7F17-409B-8020-6F9E259D1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spTree>
    <p:custDataLst>
      <p:tags r:id="rId1"/>
    </p:custDataLst>
    <p:extLst>
      <p:ext uri="{BB962C8B-B14F-4D97-AF65-F5344CB8AC3E}">
        <p14:creationId xmlns:p14="http://schemas.microsoft.com/office/powerpoint/2010/main" val="1878689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21A2B-2599-430C-A90A-375C07409F02}"/>
              </a:ext>
            </a:extLst>
          </p:cNvPr>
          <p:cNvSpPr>
            <a:spLocks noGrp="1"/>
          </p:cNvSpPr>
          <p:nvPr>
            <p:ph type="ctrTitle"/>
          </p:nvPr>
        </p:nvSpPr>
        <p:spPr/>
        <p:txBody>
          <a:bodyPr/>
          <a:lstStyle/>
          <a:p>
            <a:endParaRPr lang="en-US"/>
          </a:p>
        </p:txBody>
      </p:sp>
      <p:pic>
        <p:nvPicPr>
          <p:cNvPr id="3" name="Picture 2">
            <a:extLst>
              <a:ext uri="{FF2B5EF4-FFF2-40B4-BE49-F238E27FC236}">
                <a16:creationId xmlns:a16="http://schemas.microsoft.com/office/drawing/2014/main" id="{A8205CC4-3EF9-4559-8AF0-23A6E04FE1A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outerShdw blurRad="50800" dist="50800" dir="5400000" algn="ctr" rotWithShape="0">
              <a:srgbClr val="000000">
                <a:alpha val="54000"/>
              </a:srgbClr>
            </a:outerShdw>
          </a:effectLst>
        </p:spPr>
      </p:pic>
      <p:sp>
        <p:nvSpPr>
          <p:cNvPr id="4" name="TextBox 3">
            <a:extLst>
              <a:ext uri="{FF2B5EF4-FFF2-40B4-BE49-F238E27FC236}">
                <a16:creationId xmlns:a16="http://schemas.microsoft.com/office/drawing/2014/main" id="{00E530E4-B2D7-495B-AEED-043765C8C644}"/>
              </a:ext>
            </a:extLst>
          </p:cNvPr>
          <p:cNvSpPr txBox="1"/>
          <p:nvPr/>
        </p:nvSpPr>
        <p:spPr>
          <a:xfrm>
            <a:off x="4572000" y="797510"/>
            <a:ext cx="4129548" cy="5632311"/>
          </a:xfrm>
          <a:prstGeom prst="rect">
            <a:avLst/>
          </a:prstGeom>
          <a:noFill/>
        </p:spPr>
        <p:txBody>
          <a:bodyPr wrap="square" rtlCol="0">
            <a:spAutoFit/>
          </a:bodyPr>
          <a:lstStyle/>
          <a:p>
            <a:pPr marL="0" marR="0">
              <a:spcBef>
                <a:spcPts val="0"/>
              </a:spcBef>
              <a:spcAft>
                <a:spcPts val="0"/>
              </a:spcAft>
            </a:pPr>
            <a:r>
              <a:rPr lang="en-US" sz="1200" dirty="0">
                <a:solidFill>
                  <a:schemeClr val="bg1"/>
                </a:solidFill>
                <a:effectLst/>
                <a:latin typeface="Calibri" panose="020F0502020204030204" pitchFamily="34" charset="0"/>
                <a:ea typeface="Calibri" panose="020F0502020204030204" pitchFamily="34" charset="0"/>
              </a:rPr>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sex, disability, age, or reprisal or retaliation for prior civil rights activity in any program or activity conducted or funded by USDA. Persons with disabilities who require alternative means of communication for program information (e.g. Braille, large print, audiotape, American Sign Language, etc.), should contact the Agency (State or local) where they applied for benefits.  Individuals who are deaf, hard of hearing or have speech disabilities may contact USDA through the Federal Relay Service at (800) 877-8339.  Additionally, program information may be made available in languages other than English.</a:t>
            </a:r>
          </a:p>
          <a:p>
            <a:pPr marL="0" marR="0">
              <a:spcBef>
                <a:spcPts val="0"/>
              </a:spcBef>
              <a:spcAft>
                <a:spcPts val="0"/>
              </a:spcAft>
            </a:pPr>
            <a:endParaRPr lang="en-US" sz="1200" dirty="0">
              <a:solidFill>
                <a:schemeClr val="bg1"/>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chemeClr val="bg1"/>
                </a:solidFill>
                <a:effectLst/>
                <a:latin typeface="Calibri" panose="020F0502020204030204" pitchFamily="34" charset="0"/>
                <a:ea typeface="Calibri" panose="020F0502020204030204" pitchFamily="34" charset="0"/>
              </a:rPr>
              <a:t>To file a program complaint of discrimination, complete the </a:t>
            </a:r>
            <a:r>
              <a:rPr lang="en-US" sz="1200" u="sng" dirty="0">
                <a:solidFill>
                  <a:schemeClr val="bg1"/>
                </a:solidFill>
                <a:effectLst/>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USDA Program Discrimination Complaint Form</a:t>
            </a:r>
            <a:r>
              <a:rPr lang="en-US" sz="1200" dirty="0">
                <a:solidFill>
                  <a:schemeClr val="bg1"/>
                </a:solidFill>
                <a:effectLst/>
                <a:latin typeface="Calibri" panose="020F0502020204030204" pitchFamily="34" charset="0"/>
                <a:ea typeface="Calibri" panose="020F0502020204030204" pitchFamily="34" charset="0"/>
              </a:rPr>
              <a:t>, (AD-3027) found online at: </a:t>
            </a:r>
            <a:r>
              <a:rPr lang="en-US" sz="1200" u="sng" dirty="0">
                <a:solidFill>
                  <a:schemeClr val="bg1"/>
                </a:solidFill>
                <a:effectLst/>
                <a:latin typeface="Calibri" panose="020F0502020204030204" pitchFamily="34" charset="0"/>
                <a:ea typeface="Calibri" panose="020F0502020204030204" pitchFamily="34" charset="0"/>
                <a:hlinkClick r:id="rId6">
                  <a:extLst>
                    <a:ext uri="{A12FA001-AC4F-418D-AE19-62706E023703}">
                      <ahyp:hlinkClr xmlns:ahyp="http://schemas.microsoft.com/office/drawing/2018/hyperlinkcolor" val="tx"/>
                    </a:ext>
                  </a:extLst>
                </a:hlinkClick>
              </a:rPr>
              <a:t>https://www.usda.gov/oascr/how-to-file-a-program-discrimination-complaint</a:t>
            </a:r>
            <a:r>
              <a:rPr lang="en-US" sz="1200" dirty="0">
                <a:solidFill>
                  <a:schemeClr val="bg1"/>
                </a:solidFill>
                <a:effectLst/>
                <a:latin typeface="Calibri" panose="020F0502020204030204" pitchFamily="34" charset="0"/>
                <a:ea typeface="Calibri" panose="020F0502020204030204" pitchFamily="34" charset="0"/>
              </a:rPr>
              <a:t>, and at any USDA office, or write a letter addressed to USDA and provide in the letter all of the information requested in the form. </a:t>
            </a:r>
          </a:p>
          <a:p>
            <a:pPr marL="0" marR="0">
              <a:spcBef>
                <a:spcPts val="0"/>
              </a:spcBef>
              <a:spcAft>
                <a:spcPts val="0"/>
              </a:spcAft>
            </a:pPr>
            <a:endParaRPr lang="en-US" sz="1200" dirty="0">
              <a:solidFill>
                <a:schemeClr val="bg1"/>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chemeClr val="bg1"/>
                </a:solidFill>
                <a:effectLst/>
                <a:latin typeface="Calibri" panose="020F0502020204030204" pitchFamily="34" charset="0"/>
                <a:ea typeface="Calibri" panose="020F0502020204030204" pitchFamily="34" charset="0"/>
              </a:rPr>
              <a:t>To request a copy of the complaint form, call (866) 632-9992. Submit your completed form or letter to USDA by: (1) mail: U.S. Department of Agriculture Office of the Assistant Secretary for Civil Rights; 1400 Independence Avenue, SW Washington, D.C. 20250-9410; </a:t>
            </a:r>
          </a:p>
          <a:p>
            <a:pPr marL="0" marR="0">
              <a:spcBef>
                <a:spcPts val="0"/>
              </a:spcBef>
              <a:spcAft>
                <a:spcPts val="0"/>
              </a:spcAft>
            </a:pPr>
            <a:r>
              <a:rPr lang="en-US" sz="1200" dirty="0">
                <a:solidFill>
                  <a:schemeClr val="bg1"/>
                </a:solidFill>
                <a:effectLst/>
                <a:latin typeface="Calibri" panose="020F0502020204030204" pitchFamily="34" charset="0"/>
                <a:ea typeface="Calibri" panose="020F0502020204030204" pitchFamily="34" charset="0"/>
              </a:rPr>
              <a:t>(2) fax: (202) 690-7442; or (3) email: </a:t>
            </a:r>
            <a:r>
              <a:rPr lang="en-US" sz="1200" u="sng" dirty="0">
                <a:solidFill>
                  <a:schemeClr val="bg1"/>
                </a:solidFill>
                <a:effectLst/>
                <a:latin typeface="Calibri" panose="020F0502020204030204" pitchFamily="34" charset="0"/>
                <a:ea typeface="Calibri" panose="020F0502020204030204" pitchFamily="34" charset="0"/>
                <a:hlinkClick r:id="rId7">
                  <a:extLst>
                    <a:ext uri="{A12FA001-AC4F-418D-AE19-62706E023703}">
                      <ahyp:hlinkClr xmlns:ahyp="http://schemas.microsoft.com/office/drawing/2018/hyperlinkcolor" val="tx"/>
                    </a:ext>
                  </a:extLst>
                </a:hlinkClick>
              </a:rPr>
              <a:t>program.intake@usda.gov</a:t>
            </a:r>
            <a:r>
              <a:rPr lang="en-US" sz="1200" dirty="0">
                <a:solidFill>
                  <a:schemeClr val="bg1"/>
                </a:solidFill>
                <a:effectLst/>
                <a:latin typeface="Calibri" panose="020F0502020204030204" pitchFamily="34" charset="0"/>
                <a:ea typeface="Calibri" panose="020F0502020204030204" pitchFamily="34" charset="0"/>
              </a:rPr>
              <a:t>. This institution is an equal opportunity provider.</a:t>
            </a:r>
          </a:p>
        </p:txBody>
      </p:sp>
    </p:spTree>
    <p:custDataLst>
      <p:tags r:id="rId1"/>
    </p:custDataLst>
    <p:extLst>
      <p:ext uri="{BB962C8B-B14F-4D97-AF65-F5344CB8AC3E}">
        <p14:creationId xmlns:p14="http://schemas.microsoft.com/office/powerpoint/2010/main" val="931602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6C5E4-97D7-458D-B096-4B6F45DA7C98}"/>
              </a:ext>
            </a:extLst>
          </p:cNvPr>
          <p:cNvSpPr>
            <a:spLocks noGrp="1"/>
          </p:cNvSpPr>
          <p:nvPr>
            <p:ph type="title"/>
          </p:nvPr>
        </p:nvSpPr>
        <p:spPr>
          <a:xfrm>
            <a:off x="223071" y="191284"/>
            <a:ext cx="5524585" cy="756418"/>
          </a:xfrm>
        </p:spPr>
        <p:txBody>
          <a:bodyPr>
            <a:normAutofit/>
          </a:bodyPr>
          <a:lstStyle/>
          <a:p>
            <a:r>
              <a:rPr lang="en-US" sz="3600" dirty="0">
                <a:solidFill>
                  <a:schemeClr val="bg1"/>
                </a:solidFill>
                <a:latin typeface="Museo Slab 500" panose="02000000000000000000"/>
              </a:rPr>
              <a:t>Conditions for Success</a:t>
            </a:r>
          </a:p>
        </p:txBody>
      </p:sp>
      <p:sp>
        <p:nvSpPr>
          <p:cNvPr id="4" name="Slide Number Placeholder 3">
            <a:extLst>
              <a:ext uri="{FF2B5EF4-FFF2-40B4-BE49-F238E27FC236}">
                <a16:creationId xmlns:a16="http://schemas.microsoft.com/office/drawing/2014/main" id="{7A47CD37-05C7-4DA8-A880-15D15A65F84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BFA58277-9992-4B78-B1B5-6CD2A05734DE}"/>
              </a:ext>
            </a:extLst>
          </p:cNvPr>
          <p:cNvSpPr txBox="1"/>
          <p:nvPr/>
        </p:nvSpPr>
        <p:spPr>
          <a:xfrm>
            <a:off x="1567542" y="1414937"/>
            <a:ext cx="2743201"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Be present and engaged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Put your cell phone out of arms reach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Close out email or other tabs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Avoid multi-tasking or doing other work</a:t>
            </a:r>
          </a:p>
        </p:txBody>
      </p:sp>
      <p:sp>
        <p:nvSpPr>
          <p:cNvPr id="29" name="TextBox 28">
            <a:extLst>
              <a:ext uri="{FF2B5EF4-FFF2-40B4-BE49-F238E27FC236}">
                <a16:creationId xmlns:a16="http://schemas.microsoft.com/office/drawing/2014/main" id="{5DA5A125-283F-4893-B396-70C7F27D4EB0}"/>
              </a:ext>
            </a:extLst>
          </p:cNvPr>
          <p:cNvSpPr txBox="1"/>
          <p:nvPr/>
        </p:nvSpPr>
        <p:spPr>
          <a:xfrm>
            <a:off x="5539335" y="1414937"/>
            <a:ext cx="33815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Mute your microphone when you’re not talking</a:t>
            </a:r>
          </a:p>
        </p:txBody>
      </p:sp>
      <p:sp>
        <p:nvSpPr>
          <p:cNvPr id="13" name="Oval 12">
            <a:extLst>
              <a:ext uri="{FF2B5EF4-FFF2-40B4-BE49-F238E27FC236}">
                <a16:creationId xmlns:a16="http://schemas.microsoft.com/office/drawing/2014/main" id="{33BAE739-31BB-4657-BBC5-D09942B85511}"/>
              </a:ext>
            </a:extLst>
          </p:cNvPr>
          <p:cNvSpPr/>
          <p:nvPr/>
        </p:nvSpPr>
        <p:spPr>
          <a:xfrm>
            <a:off x="4754681" y="1447597"/>
            <a:ext cx="654908" cy="654908"/>
          </a:xfrm>
          <a:prstGeom prst="ellipse">
            <a:avLst/>
          </a:prstGeom>
          <a:solidFill>
            <a:schemeClr val="accent6"/>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4" name="Rectangle 13" descr="Mute Speaker">
            <a:extLst>
              <a:ext uri="{FF2B5EF4-FFF2-40B4-BE49-F238E27FC236}">
                <a16:creationId xmlns:a16="http://schemas.microsoft.com/office/drawing/2014/main" id="{9AFC1BD8-B8B9-450F-814D-6531E7D9009C}"/>
              </a:ext>
            </a:extLst>
          </p:cNvPr>
          <p:cNvSpPr/>
          <p:nvPr/>
        </p:nvSpPr>
        <p:spPr>
          <a:xfrm>
            <a:off x="4910610" y="1586902"/>
            <a:ext cx="379847" cy="379847"/>
          </a:xfrm>
          <a:prstGeom prst="rect">
            <a:avLst/>
          </a:pr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5" name="Rectangle 14" descr="Clock">
            <a:extLst>
              <a:ext uri="{FF2B5EF4-FFF2-40B4-BE49-F238E27FC236}">
                <a16:creationId xmlns:a16="http://schemas.microsoft.com/office/drawing/2014/main" id="{821A218A-B628-4BD4-9281-03B1B9477EEF}"/>
              </a:ext>
            </a:extLst>
          </p:cNvPr>
          <p:cNvSpPr/>
          <p:nvPr/>
        </p:nvSpPr>
        <p:spPr>
          <a:xfrm>
            <a:off x="845593" y="1414937"/>
            <a:ext cx="379847" cy="379847"/>
          </a:xfrm>
          <a:prstGeom prst="rect">
            <a:avLst/>
          </a:prstGeom>
          <a: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8" name="Rectangle 17" descr="Head with gears">
            <a:extLst>
              <a:ext uri="{FF2B5EF4-FFF2-40B4-BE49-F238E27FC236}">
                <a16:creationId xmlns:a16="http://schemas.microsoft.com/office/drawing/2014/main" id="{27B483FE-8268-4C83-93B2-391092D232E1}"/>
              </a:ext>
            </a:extLst>
          </p:cNvPr>
          <p:cNvSpPr/>
          <p:nvPr/>
        </p:nvSpPr>
        <p:spPr>
          <a:xfrm>
            <a:off x="4962662" y="-533589"/>
            <a:ext cx="379847" cy="379847"/>
          </a:xfrm>
          <a:prstGeom prst="rect">
            <a:avLst/>
          </a:prstGeom>
          <a: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0" name="Oval 19">
            <a:extLst>
              <a:ext uri="{FF2B5EF4-FFF2-40B4-BE49-F238E27FC236}">
                <a16:creationId xmlns:a16="http://schemas.microsoft.com/office/drawing/2014/main" id="{79DFC00E-02CF-43C0-B16C-7CE5FE1F54F7}"/>
              </a:ext>
            </a:extLst>
          </p:cNvPr>
          <p:cNvSpPr/>
          <p:nvPr/>
        </p:nvSpPr>
        <p:spPr>
          <a:xfrm>
            <a:off x="796150" y="4971024"/>
            <a:ext cx="654908" cy="654908"/>
          </a:xfrm>
          <a:prstGeom prst="ellipse">
            <a:avLst/>
          </a:prstGeom>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sp>
      <p:sp>
        <p:nvSpPr>
          <p:cNvPr id="22" name="Oval 21">
            <a:extLst>
              <a:ext uri="{FF2B5EF4-FFF2-40B4-BE49-F238E27FC236}">
                <a16:creationId xmlns:a16="http://schemas.microsoft.com/office/drawing/2014/main" id="{A6CFFA86-E7DC-456E-8783-BAE99A2FFF59}"/>
              </a:ext>
            </a:extLst>
          </p:cNvPr>
          <p:cNvSpPr/>
          <p:nvPr/>
        </p:nvSpPr>
        <p:spPr>
          <a:xfrm>
            <a:off x="4819554" y="3436287"/>
            <a:ext cx="654908" cy="654908"/>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24" name="Oval 23">
            <a:extLst>
              <a:ext uri="{FF2B5EF4-FFF2-40B4-BE49-F238E27FC236}">
                <a16:creationId xmlns:a16="http://schemas.microsoft.com/office/drawing/2014/main" id="{35B7C87D-D2F0-4F9C-809F-F657FD42CF98}"/>
              </a:ext>
            </a:extLst>
          </p:cNvPr>
          <p:cNvSpPr/>
          <p:nvPr/>
        </p:nvSpPr>
        <p:spPr>
          <a:xfrm>
            <a:off x="785178" y="3429000"/>
            <a:ext cx="654908" cy="654908"/>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25" name="Oval 24">
            <a:extLst>
              <a:ext uri="{FF2B5EF4-FFF2-40B4-BE49-F238E27FC236}">
                <a16:creationId xmlns:a16="http://schemas.microsoft.com/office/drawing/2014/main" id="{3CF0DB18-61F3-4C3B-9155-BB244DC3665B}"/>
              </a:ext>
            </a:extLst>
          </p:cNvPr>
          <p:cNvSpPr/>
          <p:nvPr/>
        </p:nvSpPr>
        <p:spPr>
          <a:xfrm>
            <a:off x="4787338" y="4976568"/>
            <a:ext cx="654908" cy="654908"/>
          </a:xfrm>
          <a:prstGeom prst="ellipse">
            <a:avLst/>
          </a:prstGeom>
          <a:solidFill>
            <a:schemeClr val="accent2"/>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26" name="Oval 25">
            <a:extLst>
              <a:ext uri="{FF2B5EF4-FFF2-40B4-BE49-F238E27FC236}">
                <a16:creationId xmlns:a16="http://schemas.microsoft.com/office/drawing/2014/main" id="{3E695A60-FFEF-43D7-8E86-FABB5CDE3516}"/>
              </a:ext>
            </a:extLst>
          </p:cNvPr>
          <p:cNvSpPr/>
          <p:nvPr/>
        </p:nvSpPr>
        <p:spPr>
          <a:xfrm>
            <a:off x="778299" y="1432521"/>
            <a:ext cx="654908" cy="654908"/>
          </a:xfrm>
          <a:prstGeom prst="ellipse">
            <a:avLst/>
          </a:prstGeom>
          <a:solidFill>
            <a:schemeClr val="accent4"/>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28" name="Rectangle 27" descr="Headphones">
            <a:extLst>
              <a:ext uri="{FF2B5EF4-FFF2-40B4-BE49-F238E27FC236}">
                <a16:creationId xmlns:a16="http://schemas.microsoft.com/office/drawing/2014/main" id="{521B48A5-337A-490B-83D8-95E5D4463CD2}"/>
              </a:ext>
            </a:extLst>
          </p:cNvPr>
          <p:cNvSpPr/>
          <p:nvPr/>
        </p:nvSpPr>
        <p:spPr>
          <a:xfrm>
            <a:off x="4962662" y="3566530"/>
            <a:ext cx="379847" cy="379847"/>
          </a:xfrm>
          <a:prstGeom prst="rect">
            <a:avLst/>
          </a:prstGeom>
          <a: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31" name="Rectangle 30" descr="Thumbs Up Sign">
            <a:extLst>
              <a:ext uri="{FF2B5EF4-FFF2-40B4-BE49-F238E27FC236}">
                <a16:creationId xmlns:a16="http://schemas.microsoft.com/office/drawing/2014/main" id="{3EB76991-3CC4-483C-869A-5FC8B0327BB5}"/>
              </a:ext>
            </a:extLst>
          </p:cNvPr>
          <p:cNvSpPr/>
          <p:nvPr/>
        </p:nvSpPr>
        <p:spPr>
          <a:xfrm>
            <a:off x="933680" y="5075897"/>
            <a:ext cx="379847" cy="379847"/>
          </a:xfrm>
          <a:prstGeom prst="rect">
            <a:avLst/>
          </a:prstGeom>
          <a: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32" name="Rectangle 31" descr="Users">
            <a:extLst>
              <a:ext uri="{FF2B5EF4-FFF2-40B4-BE49-F238E27FC236}">
                <a16:creationId xmlns:a16="http://schemas.microsoft.com/office/drawing/2014/main" id="{4B4F47CA-FE2C-4413-AF80-97027D980F41}"/>
              </a:ext>
            </a:extLst>
          </p:cNvPr>
          <p:cNvSpPr/>
          <p:nvPr/>
        </p:nvSpPr>
        <p:spPr>
          <a:xfrm>
            <a:off x="924306" y="3573818"/>
            <a:ext cx="379847" cy="379847"/>
          </a:xfrm>
          <a:prstGeom prst="rect">
            <a:avLst/>
          </a:prstGeom>
          <a: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33" name="Rectangle 32" descr="Head with gears">
            <a:extLst>
              <a:ext uri="{FF2B5EF4-FFF2-40B4-BE49-F238E27FC236}">
                <a16:creationId xmlns:a16="http://schemas.microsoft.com/office/drawing/2014/main" id="{905DA2CD-C3A4-4B56-A5F6-41B8AB95310D}"/>
              </a:ext>
            </a:extLst>
          </p:cNvPr>
          <p:cNvSpPr/>
          <p:nvPr/>
        </p:nvSpPr>
        <p:spPr>
          <a:xfrm>
            <a:off x="933680" y="1585127"/>
            <a:ext cx="379847" cy="379847"/>
          </a:xfrm>
          <a:prstGeom prst="rect">
            <a:avLst/>
          </a:prstGeom>
          <a:blipFill>
            <a:blip r:embed="rId16">
              <a:extLst>
                <a:ext uri="{96DAC541-7B7A-43D3-8B79-37D633B846F1}">
                  <asvg:svgBlip xmlns:asvg="http://schemas.microsoft.com/office/drawing/2016/SVG/main" r:embed="rId17"/>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34" name="Rectangle 33" descr="Smiling Face with No Fill">
            <a:extLst>
              <a:ext uri="{FF2B5EF4-FFF2-40B4-BE49-F238E27FC236}">
                <a16:creationId xmlns:a16="http://schemas.microsoft.com/office/drawing/2014/main" id="{1675FC4B-DE74-4EFB-A767-0716630B40AD}"/>
              </a:ext>
            </a:extLst>
          </p:cNvPr>
          <p:cNvSpPr/>
          <p:nvPr/>
        </p:nvSpPr>
        <p:spPr>
          <a:xfrm>
            <a:off x="4921020" y="5107001"/>
            <a:ext cx="379847" cy="379847"/>
          </a:xfrm>
          <a:prstGeom prst="rect">
            <a:avLst/>
          </a:prstGeom>
          <a: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3" name="TextBox 2">
            <a:extLst>
              <a:ext uri="{FF2B5EF4-FFF2-40B4-BE49-F238E27FC236}">
                <a16:creationId xmlns:a16="http://schemas.microsoft.com/office/drawing/2014/main" id="{630E8625-935C-43C4-B22E-0C5932DF5154}"/>
              </a:ext>
            </a:extLst>
          </p:cNvPr>
          <p:cNvSpPr txBox="1"/>
          <p:nvPr/>
        </p:nvSpPr>
        <p:spPr>
          <a:xfrm>
            <a:off x="1579214" y="3571788"/>
            <a:ext cx="2738955" cy="400110"/>
          </a:xfrm>
          <a:prstGeom prst="rect">
            <a:avLst/>
          </a:prstGeom>
          <a:noFill/>
        </p:spPr>
        <p:txBody>
          <a:bodyPr wrap="none" rtlCol="0">
            <a:spAutoFit/>
          </a:bodyPr>
          <a:lstStyle/>
          <a:p>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Participate in discussion</a:t>
            </a:r>
          </a:p>
        </p:txBody>
      </p:sp>
      <p:sp>
        <p:nvSpPr>
          <p:cNvPr id="5" name="TextBox 4">
            <a:extLst>
              <a:ext uri="{FF2B5EF4-FFF2-40B4-BE49-F238E27FC236}">
                <a16:creationId xmlns:a16="http://schemas.microsoft.com/office/drawing/2014/main" id="{1A39D391-24ED-48E9-AB0B-192101653A19}"/>
              </a:ext>
            </a:extLst>
          </p:cNvPr>
          <p:cNvSpPr txBox="1"/>
          <p:nvPr/>
        </p:nvSpPr>
        <p:spPr>
          <a:xfrm>
            <a:off x="1451057" y="4972625"/>
            <a:ext cx="2905606" cy="707886"/>
          </a:xfrm>
          <a:prstGeom prst="rect">
            <a:avLst/>
          </a:prstGeom>
          <a:noFill/>
        </p:spPr>
        <p:txBody>
          <a:bodyPr wrap="square" rtlCol="0">
            <a:spAutoFit/>
          </a:bodyPr>
          <a:lstStyle/>
          <a:p>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Bring a positive attitude and be ready to share</a:t>
            </a:r>
          </a:p>
        </p:txBody>
      </p:sp>
      <p:sp>
        <p:nvSpPr>
          <p:cNvPr id="6" name="TextBox 5">
            <a:extLst>
              <a:ext uri="{FF2B5EF4-FFF2-40B4-BE49-F238E27FC236}">
                <a16:creationId xmlns:a16="http://schemas.microsoft.com/office/drawing/2014/main" id="{219307F8-253B-4EEA-BBBF-6B5FFAA887A0}"/>
              </a:ext>
            </a:extLst>
          </p:cNvPr>
          <p:cNvSpPr txBox="1"/>
          <p:nvPr/>
        </p:nvSpPr>
        <p:spPr>
          <a:xfrm>
            <a:off x="5617570" y="5075897"/>
            <a:ext cx="1667059" cy="400110"/>
          </a:xfrm>
          <a:prstGeom prst="rect">
            <a:avLst/>
          </a:prstGeom>
          <a:noFill/>
        </p:spPr>
        <p:txBody>
          <a:bodyPr wrap="none" rtlCol="0">
            <a:spAutoFit/>
          </a:bodyPr>
          <a:lstStyle/>
          <a:p>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Actively listen</a:t>
            </a:r>
          </a:p>
        </p:txBody>
      </p:sp>
      <p:sp>
        <p:nvSpPr>
          <p:cNvPr id="7" name="TextBox 6">
            <a:extLst>
              <a:ext uri="{FF2B5EF4-FFF2-40B4-BE49-F238E27FC236}">
                <a16:creationId xmlns:a16="http://schemas.microsoft.com/office/drawing/2014/main" id="{E4301971-113D-4E81-B658-E9025AF67183}"/>
              </a:ext>
            </a:extLst>
          </p:cNvPr>
          <p:cNvSpPr txBox="1"/>
          <p:nvPr/>
        </p:nvSpPr>
        <p:spPr>
          <a:xfrm>
            <a:off x="5617570" y="3436287"/>
            <a:ext cx="2946400" cy="707886"/>
          </a:xfrm>
          <a:prstGeom prst="rect">
            <a:avLst/>
          </a:prstGeom>
          <a:noFill/>
        </p:spPr>
        <p:txBody>
          <a:bodyPr wrap="square" rtlCol="0">
            <a:spAutoFit/>
          </a:bodyPr>
          <a:lstStyle/>
          <a:p>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Be respectful, inclusive, and open minded</a:t>
            </a:r>
          </a:p>
        </p:txBody>
      </p:sp>
    </p:spTree>
    <p:custDataLst>
      <p:tags r:id="rId1"/>
    </p:custDataLst>
    <p:extLst>
      <p:ext uri="{BB962C8B-B14F-4D97-AF65-F5344CB8AC3E}">
        <p14:creationId xmlns:p14="http://schemas.microsoft.com/office/powerpoint/2010/main" val="3879850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97CD8-F4B6-474D-85C6-499B3236ACE5}"/>
              </a:ext>
            </a:extLst>
          </p:cNvPr>
          <p:cNvSpPr>
            <a:spLocks noGrp="1"/>
          </p:cNvSpPr>
          <p:nvPr>
            <p:ph type="title"/>
          </p:nvPr>
        </p:nvSpPr>
        <p:spPr/>
        <p:txBody>
          <a:bodyPr/>
          <a:lstStyle/>
          <a:p>
            <a:r>
              <a:rPr lang="en-US" dirty="0"/>
              <a:t>Icebreaker</a:t>
            </a:r>
          </a:p>
        </p:txBody>
      </p:sp>
      <p:sp>
        <p:nvSpPr>
          <p:cNvPr id="3" name="Content Placeholder 2">
            <a:extLst>
              <a:ext uri="{FF2B5EF4-FFF2-40B4-BE49-F238E27FC236}">
                <a16:creationId xmlns:a16="http://schemas.microsoft.com/office/drawing/2014/main" id="{5BA01A7B-4ADD-476B-BBA3-9907D2E994E8}"/>
              </a:ext>
            </a:extLst>
          </p:cNvPr>
          <p:cNvSpPr>
            <a:spLocks noGrp="1"/>
          </p:cNvSpPr>
          <p:nvPr>
            <p:ph idx="1"/>
          </p:nvPr>
        </p:nvSpPr>
        <p:spPr>
          <a:xfrm>
            <a:off x="2090056" y="3109896"/>
            <a:ext cx="4904509" cy="970717"/>
          </a:xfrm>
          <a:prstGeom prst="roundRect">
            <a:avLst/>
          </a:prstGeom>
          <a:solidFill>
            <a:schemeClr val="accent6">
              <a:lumMod val="20000"/>
              <a:lumOff val="80000"/>
            </a:schemeClr>
          </a:solidFill>
          <a:ln w="28575">
            <a:solidFill>
              <a:srgbClr val="00B050"/>
            </a:solidFill>
          </a:ln>
        </p:spPr>
        <p:txBody>
          <a:bodyPr tIns="91440" bIns="91440">
            <a:noAutofit/>
          </a:bodyPr>
          <a:lstStyle/>
          <a:p>
            <a:pPr marL="0" indent="0" algn="ctr">
              <a:buNone/>
            </a:pPr>
            <a:r>
              <a:rPr lang="en-US" dirty="0"/>
              <a:t>How are you celebrating </a:t>
            </a:r>
          </a:p>
          <a:p>
            <a:pPr marL="0" indent="0" algn="ctr">
              <a:buNone/>
            </a:pPr>
            <a:r>
              <a:rPr lang="en-US" dirty="0"/>
              <a:t>Earth Day?</a:t>
            </a:r>
            <a:endParaRPr lang="en-US" sz="1800" dirty="0"/>
          </a:p>
        </p:txBody>
      </p:sp>
      <p:sp>
        <p:nvSpPr>
          <p:cNvPr id="4" name="Speech Bubble: Oval 3">
            <a:extLst>
              <a:ext uri="{FF2B5EF4-FFF2-40B4-BE49-F238E27FC236}">
                <a16:creationId xmlns:a16="http://schemas.microsoft.com/office/drawing/2014/main" id="{588301F7-B8F6-410C-995A-0E67858BF00D}"/>
              </a:ext>
            </a:extLst>
          </p:cNvPr>
          <p:cNvSpPr/>
          <p:nvPr/>
        </p:nvSpPr>
        <p:spPr>
          <a:xfrm>
            <a:off x="904009" y="2244436"/>
            <a:ext cx="2036618" cy="602673"/>
          </a:xfrm>
          <a:prstGeom prst="wedgeEllipseCallout">
            <a:avLst>
              <a:gd name="adj1" fmla="val 48409"/>
              <a:gd name="adj2" fmla="val 87623"/>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Park cleanup</a:t>
            </a:r>
          </a:p>
        </p:txBody>
      </p:sp>
      <p:sp>
        <p:nvSpPr>
          <p:cNvPr id="5" name="Speech Bubble: Oval 4">
            <a:extLst>
              <a:ext uri="{FF2B5EF4-FFF2-40B4-BE49-F238E27FC236}">
                <a16:creationId xmlns:a16="http://schemas.microsoft.com/office/drawing/2014/main" id="{56614D19-E9D1-436E-B9DB-BCAC8205B950}"/>
              </a:ext>
            </a:extLst>
          </p:cNvPr>
          <p:cNvSpPr/>
          <p:nvPr/>
        </p:nvSpPr>
        <p:spPr>
          <a:xfrm>
            <a:off x="5749639" y="1943099"/>
            <a:ext cx="2036618" cy="602673"/>
          </a:xfrm>
          <a:prstGeom prst="wedgeEllipseCallout">
            <a:avLst>
              <a:gd name="adj1" fmla="val -43501"/>
              <a:gd name="adj2" fmla="val 14402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Go for a walk </a:t>
            </a:r>
          </a:p>
        </p:txBody>
      </p:sp>
      <p:sp>
        <p:nvSpPr>
          <p:cNvPr id="6" name="Speech Bubble: Oval 5">
            <a:extLst>
              <a:ext uri="{FF2B5EF4-FFF2-40B4-BE49-F238E27FC236}">
                <a16:creationId xmlns:a16="http://schemas.microsoft.com/office/drawing/2014/main" id="{932A1C23-F1CB-4A28-98FF-D1F18D552FB6}"/>
              </a:ext>
            </a:extLst>
          </p:cNvPr>
          <p:cNvSpPr/>
          <p:nvPr/>
        </p:nvSpPr>
        <p:spPr>
          <a:xfrm>
            <a:off x="6473539" y="4604164"/>
            <a:ext cx="2036618" cy="602673"/>
          </a:xfrm>
          <a:prstGeom prst="wedgeEllipseCallout">
            <a:avLst>
              <a:gd name="adj1" fmla="val -55089"/>
              <a:gd name="adj2" fmla="val -138239"/>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Incorporate into a menu</a:t>
            </a:r>
          </a:p>
        </p:txBody>
      </p:sp>
      <p:sp>
        <p:nvSpPr>
          <p:cNvPr id="7" name="Speech Bubble: Oval 6">
            <a:extLst>
              <a:ext uri="{FF2B5EF4-FFF2-40B4-BE49-F238E27FC236}">
                <a16:creationId xmlns:a16="http://schemas.microsoft.com/office/drawing/2014/main" id="{5554AB09-C045-42FF-89AB-F8950CA40669}"/>
              </a:ext>
            </a:extLst>
          </p:cNvPr>
          <p:cNvSpPr/>
          <p:nvPr/>
        </p:nvSpPr>
        <p:spPr>
          <a:xfrm>
            <a:off x="813089" y="4541280"/>
            <a:ext cx="2036618" cy="602673"/>
          </a:xfrm>
          <a:prstGeom prst="wedgeEllipseCallout">
            <a:avLst>
              <a:gd name="adj1" fmla="val 56426"/>
              <a:gd name="adj2" fmla="val -126909"/>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Start composting</a:t>
            </a:r>
          </a:p>
        </p:txBody>
      </p:sp>
      <p:sp>
        <p:nvSpPr>
          <p:cNvPr id="8" name="Speech Bubble: Oval 7">
            <a:extLst>
              <a:ext uri="{FF2B5EF4-FFF2-40B4-BE49-F238E27FC236}">
                <a16:creationId xmlns:a16="http://schemas.microsoft.com/office/drawing/2014/main" id="{23C422E8-91AF-4AB6-9E68-9BDC9952FFB9}"/>
              </a:ext>
            </a:extLst>
          </p:cNvPr>
          <p:cNvSpPr/>
          <p:nvPr/>
        </p:nvSpPr>
        <p:spPr>
          <a:xfrm>
            <a:off x="3286126" y="5239495"/>
            <a:ext cx="2036618" cy="900995"/>
          </a:xfrm>
          <a:prstGeom prst="wedgeEllipseCallout">
            <a:avLst>
              <a:gd name="adj1" fmla="val 23847"/>
              <a:gd name="adj2" fmla="val -17907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Read/watch Earth Day information</a:t>
            </a:r>
          </a:p>
        </p:txBody>
      </p:sp>
    </p:spTree>
    <p:custDataLst>
      <p:tags r:id="rId1"/>
    </p:custDataLst>
    <p:extLst>
      <p:ext uri="{BB962C8B-B14F-4D97-AF65-F5344CB8AC3E}">
        <p14:creationId xmlns:p14="http://schemas.microsoft.com/office/powerpoint/2010/main" val="2333602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ight bulb on yellow background with sketched light beams and cord">
            <a:extLst>
              <a:ext uri="{FF2B5EF4-FFF2-40B4-BE49-F238E27FC236}">
                <a16:creationId xmlns:a16="http://schemas.microsoft.com/office/drawing/2014/main" id="{CE512947-9B9F-4D5A-A82E-61B4AC7F2971}"/>
              </a:ext>
            </a:extLst>
          </p:cNvPr>
          <p:cNvPicPr>
            <a:picLocks noChangeAspect="1"/>
          </p:cNvPicPr>
          <p:nvPr/>
        </p:nvPicPr>
        <p:blipFill rotWithShape="1">
          <a:blip r:embed="rId4">
            <a:extLst>
              <a:ext uri="{28A0092B-C50C-407E-A947-70E740481C1C}">
                <a14:useLocalDpi xmlns:a14="http://schemas.microsoft.com/office/drawing/2010/main" val="0"/>
              </a:ext>
            </a:extLst>
          </a:blip>
          <a:srcRect t="22670" b="11346"/>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522099" y="3939165"/>
            <a:ext cx="4378085" cy="2259301"/>
          </a:xfrm>
        </p:spPr>
        <p:txBody>
          <a:bodyPr anchor="ctr">
            <a:normAutofit lnSpcReduction="10000"/>
          </a:bodyPr>
          <a:lstStyle/>
          <a:p>
            <a:pPr marL="457200" indent="-457200">
              <a:buAutoNum type="arabicParenR"/>
            </a:pPr>
            <a:r>
              <a:rPr lang="en-US" sz="2000" dirty="0"/>
              <a:t>Discover ways to reduce the </a:t>
            </a:r>
            <a:r>
              <a:rPr lang="en-US" sz="2000" dirty="0" err="1"/>
              <a:t>Foodprint</a:t>
            </a:r>
            <a:r>
              <a:rPr lang="en-US" sz="2000" dirty="0"/>
              <a:t> of your menu</a:t>
            </a:r>
          </a:p>
          <a:p>
            <a:pPr marL="457200" indent="-457200">
              <a:buAutoNum type="arabicParenR"/>
            </a:pPr>
            <a:r>
              <a:rPr lang="en-US" sz="2000" dirty="0"/>
              <a:t>Identify strategies to reduce food waste in your cafeteria</a:t>
            </a:r>
          </a:p>
          <a:p>
            <a:pPr marL="0" indent="0">
              <a:buNone/>
            </a:pPr>
            <a:endParaRPr lang="en-US" sz="2000" dirty="0"/>
          </a:p>
          <a:p>
            <a:pPr marL="0" indent="0">
              <a:buNone/>
            </a:pPr>
            <a:r>
              <a:rPr lang="en-US" sz="2000" dirty="0"/>
              <a:t>Learning codes: Menu planning (1100), Food production (2100)</a:t>
            </a:r>
          </a:p>
        </p:txBody>
      </p:sp>
      <p:sp>
        <p:nvSpPr>
          <p:cNvPr id="4" name="Slide Number Placeholder 3"/>
          <p:cNvSpPr>
            <a:spLocks noGrp="1"/>
          </p:cNvSpPr>
          <p:nvPr>
            <p:ph type="sldNum" sz="quarter" idx="12"/>
          </p:nvPr>
        </p:nvSpPr>
        <p:spPr/>
        <p:txBody>
          <a:bodyPr>
            <a:normAutofit/>
          </a:bodyPr>
          <a:lstStyle/>
          <a:p>
            <a:pPr algn="r">
              <a:spcAft>
                <a:spcPts val="600"/>
              </a:spcAft>
            </a:pPr>
            <a:fld id="{C479D5F6-EDCB-402A-AC08-4943A1820E8F}" type="slidenum">
              <a:rPr lang="en-US" sz="1000" smtClean="0">
                <a:solidFill>
                  <a:schemeClr val="tx1">
                    <a:lumMod val="75000"/>
                    <a:lumOff val="25000"/>
                  </a:schemeClr>
                </a:solidFill>
              </a:rPr>
              <a:pPr algn="r">
                <a:spcAft>
                  <a:spcPts val="600"/>
                </a:spcAft>
              </a:pPr>
              <a:t>7</a:t>
            </a:fld>
            <a:endParaRPr lang="en-US" sz="1000">
              <a:solidFill>
                <a:schemeClr val="tx1">
                  <a:lumMod val="75000"/>
                  <a:lumOff val="25000"/>
                </a:schemeClr>
              </a:solidFill>
            </a:endParaRPr>
          </a:p>
        </p:txBody>
      </p:sp>
      <p:sp>
        <p:nvSpPr>
          <p:cNvPr id="7" name="Title 1">
            <a:extLst>
              <a:ext uri="{FF2B5EF4-FFF2-40B4-BE49-F238E27FC236}">
                <a16:creationId xmlns:a16="http://schemas.microsoft.com/office/drawing/2014/main" id="{416A49D3-2913-4BB0-BB5E-A375690E42A2}"/>
              </a:ext>
            </a:extLst>
          </p:cNvPr>
          <p:cNvSpPr txBox="1">
            <a:spLocks/>
          </p:cNvSpPr>
          <p:nvPr/>
        </p:nvSpPr>
        <p:spPr>
          <a:xfrm>
            <a:off x="739301" y="4086225"/>
            <a:ext cx="2468166" cy="2452687"/>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3600" b="0" i="0" u="none" kern="1200">
                <a:solidFill>
                  <a:schemeClr val="bg1"/>
                </a:solidFill>
                <a:latin typeface="Museo Slab 500" panose="02000000000000000000" pitchFamily="50" charset="0"/>
                <a:ea typeface="+mj-ea"/>
                <a:cs typeface="+mj-cs"/>
              </a:defRPr>
            </a:lvl1pPr>
          </a:lstStyle>
          <a:p>
            <a:r>
              <a:rPr lang="en-US" sz="3100" dirty="0">
                <a:solidFill>
                  <a:schemeClr val="tx1"/>
                </a:solidFill>
              </a:rPr>
              <a:t>Learning Objectives	</a:t>
            </a:r>
          </a:p>
        </p:txBody>
      </p:sp>
    </p:spTree>
    <p:custDataLst>
      <p:tags r:id="rId1"/>
    </p:custDataLst>
    <p:extLst>
      <p:ext uri="{BB962C8B-B14F-4D97-AF65-F5344CB8AC3E}">
        <p14:creationId xmlns:p14="http://schemas.microsoft.com/office/powerpoint/2010/main" val="2267932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arth globe: Americas with solid fill">
            <a:extLst>
              <a:ext uri="{FF2B5EF4-FFF2-40B4-BE49-F238E27FC236}">
                <a16:creationId xmlns:a16="http://schemas.microsoft.com/office/drawing/2014/main" id="{EFC5C56F-0292-4A00-89BC-4F9D8B443E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p:blipFill>
        <p:spPr>
          <a:xfrm>
            <a:off x="327313" y="2090489"/>
            <a:ext cx="3387598" cy="3387598"/>
          </a:xfrm>
          <a:prstGeom prst="rect">
            <a:avLst/>
          </a:prstGeom>
        </p:spPr>
      </p:pic>
      <p:sp>
        <p:nvSpPr>
          <p:cNvPr id="29" name="Title 1">
            <a:extLst>
              <a:ext uri="{FF2B5EF4-FFF2-40B4-BE49-F238E27FC236}">
                <a16:creationId xmlns:a16="http://schemas.microsoft.com/office/drawing/2014/main" id="{90C8AFBF-42E6-486B-B0D1-73BBD26DC296}"/>
              </a:ext>
            </a:extLst>
          </p:cNvPr>
          <p:cNvSpPr>
            <a:spLocks noGrp="1"/>
          </p:cNvSpPr>
          <p:nvPr>
            <p:ph type="title"/>
          </p:nvPr>
        </p:nvSpPr>
        <p:spPr>
          <a:xfrm>
            <a:off x="245194" y="254514"/>
            <a:ext cx="6081865" cy="756418"/>
          </a:xfrm>
        </p:spPr>
        <p:txBody>
          <a:bodyPr/>
          <a:lstStyle/>
          <a:p>
            <a:r>
              <a:rPr lang="en-US" dirty="0"/>
              <a:t>Earth Day History</a:t>
            </a:r>
          </a:p>
        </p:txBody>
      </p:sp>
      <p:sp>
        <p:nvSpPr>
          <p:cNvPr id="7" name="TextBox 6">
            <a:extLst>
              <a:ext uri="{FF2B5EF4-FFF2-40B4-BE49-F238E27FC236}">
                <a16:creationId xmlns:a16="http://schemas.microsoft.com/office/drawing/2014/main" id="{CB030D8A-AA87-463E-A3C0-90E9A3206C44}"/>
              </a:ext>
            </a:extLst>
          </p:cNvPr>
          <p:cNvSpPr txBox="1"/>
          <p:nvPr/>
        </p:nvSpPr>
        <p:spPr>
          <a:xfrm>
            <a:off x="4058205" y="3004456"/>
            <a:ext cx="4758482" cy="1384995"/>
          </a:xfrm>
          <a:prstGeom prst="rect">
            <a:avLst/>
          </a:prstGeom>
          <a:noFill/>
        </p:spPr>
        <p:txBody>
          <a:bodyPr wrap="none" rtlCol="0">
            <a:spAutoFit/>
          </a:bodyPr>
          <a:lstStyle/>
          <a:p>
            <a:pPr marL="285750" indent="-285750">
              <a:buFont typeface="Arial" panose="020B0604020202020204" pitchFamily="34" charset="0"/>
              <a:buChar char="•"/>
            </a:pPr>
            <a:r>
              <a:rPr lang="en-US" sz="2800" dirty="0">
                <a:latin typeface="Calibri" panose="020F0502020204030204" pitchFamily="34" charset="0"/>
                <a:cs typeface="Calibri" panose="020F0502020204030204" pitchFamily="34" charset="0"/>
              </a:rPr>
              <a:t>April 22, 1970</a:t>
            </a:r>
          </a:p>
          <a:p>
            <a:pPr marL="285750" indent="-285750">
              <a:buFont typeface="Arial" panose="020B0604020202020204" pitchFamily="34" charset="0"/>
              <a:buChar char="•"/>
            </a:pPr>
            <a:r>
              <a:rPr lang="en-US" sz="2800" dirty="0">
                <a:latin typeface="Calibri" panose="020F0502020204030204" pitchFamily="34" charset="0"/>
                <a:cs typeface="Calibri" panose="020F0502020204030204" pitchFamily="34" charset="0"/>
              </a:rPr>
              <a:t>1 billion individuals each year</a:t>
            </a:r>
          </a:p>
          <a:p>
            <a:pPr marL="285750" indent="-285750">
              <a:buFont typeface="Arial" panose="020B0604020202020204" pitchFamily="34" charset="0"/>
              <a:buChar char="•"/>
            </a:pPr>
            <a:r>
              <a:rPr lang="en-US" sz="2800" dirty="0">
                <a:latin typeface="Calibri" panose="020F0502020204030204" pitchFamily="34" charset="0"/>
                <a:cs typeface="Calibri" panose="020F0502020204030204" pitchFamily="34" charset="0"/>
              </a:rPr>
              <a:t>190+ countries engaged</a:t>
            </a:r>
          </a:p>
        </p:txBody>
      </p:sp>
    </p:spTree>
    <p:custDataLst>
      <p:tags r:id="rId1"/>
    </p:custDataLst>
    <p:extLst>
      <p:ext uri="{BB962C8B-B14F-4D97-AF65-F5344CB8AC3E}">
        <p14:creationId xmlns:p14="http://schemas.microsoft.com/office/powerpoint/2010/main" val="26251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phic 6" descr="Plant outline">
            <a:extLst>
              <a:ext uri="{FF2B5EF4-FFF2-40B4-BE49-F238E27FC236}">
                <a16:creationId xmlns:a16="http://schemas.microsoft.com/office/drawing/2014/main" id="{A8BE8868-1EB2-419C-8483-7C5CA02769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702586" y="1650829"/>
            <a:ext cx="4178471" cy="4178471"/>
          </a:xfrm>
          <a:prstGeom prst="rect">
            <a:avLst/>
          </a:prstGeom>
          <a:ln w="28575">
            <a:noFill/>
          </a:ln>
        </p:spPr>
      </p:pic>
      <p:sp>
        <p:nvSpPr>
          <p:cNvPr id="6" name="Title 5">
            <a:extLst>
              <a:ext uri="{FF2B5EF4-FFF2-40B4-BE49-F238E27FC236}">
                <a16:creationId xmlns:a16="http://schemas.microsoft.com/office/drawing/2014/main" id="{0FC694F4-FD1A-4B1B-AAFF-4380EB85BE45}"/>
              </a:ext>
            </a:extLst>
          </p:cNvPr>
          <p:cNvSpPr>
            <a:spLocks noGrp="1"/>
          </p:cNvSpPr>
          <p:nvPr>
            <p:ph type="title"/>
          </p:nvPr>
        </p:nvSpPr>
        <p:spPr/>
        <p:txBody>
          <a:bodyPr/>
          <a:lstStyle/>
          <a:p>
            <a:r>
              <a:rPr lang="en-US" dirty="0"/>
              <a:t>Restore Our </a:t>
            </a:r>
            <a:r>
              <a:rPr lang="en-US" dirty="0" err="1"/>
              <a:t>Earth</a:t>
            </a:r>
            <a:r>
              <a:rPr lang="en-US" baseline="30000" dirty="0" err="1"/>
              <a:t>TM</a:t>
            </a:r>
            <a:endParaRPr lang="en-US" baseline="30000" dirty="0"/>
          </a:p>
        </p:txBody>
      </p:sp>
      <p:sp>
        <p:nvSpPr>
          <p:cNvPr id="2" name="TextBox 1">
            <a:extLst>
              <a:ext uri="{FF2B5EF4-FFF2-40B4-BE49-F238E27FC236}">
                <a16:creationId xmlns:a16="http://schemas.microsoft.com/office/drawing/2014/main" id="{7E157BE9-C69A-499B-8DA6-23A555C6BA7E}"/>
              </a:ext>
            </a:extLst>
          </p:cNvPr>
          <p:cNvSpPr txBox="1"/>
          <p:nvPr/>
        </p:nvSpPr>
        <p:spPr>
          <a:xfrm>
            <a:off x="468085" y="2955234"/>
            <a:ext cx="4506687" cy="1569660"/>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As the world returns to normal, we can’t go back to business-as-usual</a:t>
            </a:r>
          </a:p>
        </p:txBody>
      </p:sp>
    </p:spTree>
    <p:custDataLst>
      <p:tags r:id="rId1"/>
    </p:custDataLst>
    <p:extLst>
      <p:ext uri="{BB962C8B-B14F-4D97-AF65-F5344CB8AC3E}">
        <p14:creationId xmlns:p14="http://schemas.microsoft.com/office/powerpoint/2010/main" val="11336265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78&quot;/&gt;&lt;/object&gt;&lt;object type=&quot;3&quot; unique_id=&quot;10004&quot;&gt;&lt;property id=&quot;20148&quot; value=&quot;5&quot;/&gt;&lt;property id=&quot;20300&quot; value=&quot;Slide 2 - &amp;quot;Audio Details&amp;quot;&quot;/&gt;&lt;property id=&quot;20307&quot; value=&quot;414&quot;/&gt;&lt;/object&gt;&lt;object type=&quot;3&quot; unique_id=&quot;10007&quot;&gt;&lt;property id=&quot;20148&quot; value=&quot;5&quot;/&gt;&lt;property id=&quot;20300&quot; value=&quot;Slide 5 - &amp;quot;Conditions for Success&amp;quot;&quot;/&gt;&lt;property id=&quot;20307&quot; value=&quot;377&quot;/&gt;&lt;/object&gt;&lt;object type=&quot;3&quot; unique_id=&quot;10008&quot;&gt;&lt;property id=&quot;20148&quot; value=&quot;5&quot;/&gt;&lt;property id=&quot;20300&quot; value=&quot;Slide 6 - &amp;quot;Icebreaker&amp;quot;&quot;/&gt;&lt;property id=&quot;20307&quot; value=&quot;415&quot;/&gt;&lt;/object&gt;&lt;object type=&quot;3&quot; unique_id=&quot;10010&quot;&gt;&lt;property id=&quot;20148&quot; value=&quot;5&quot;/&gt;&lt;property id=&quot;20300&quot; value=&quot;Slide 8 - &amp;quot;Earth Day History&amp;quot;&quot;/&gt;&lt;property id=&quot;20307&quot; value=&quot;270&quot;/&gt;&lt;/object&gt;&lt;object type=&quot;3&quot; unique_id=&quot;10011&quot;&gt;&lt;property id=&quot;20148&quot; value=&quot;5&quot;/&gt;&lt;property id=&quot;20300&quot; value=&quot;Slide 9 - &amp;quot;Restore Our EarthTM&amp;quot;&quot;/&gt;&lt;property id=&quot;20307&quot; value=&quot;271&quot;/&gt;&lt;/object&gt;&lt;object type=&quot;3&quot; unique_id=&quot;10012&quot;&gt;&lt;property id=&quot;20148&quot; value=&quot;5&quot;/&gt;&lt;property id=&quot;20300&quot; value=&quot;Slide 10 - &amp;quot;What is a FoodPrint?&amp;quot;&quot;/&gt;&lt;property id=&quot;20307&quot; value=&quot;257&quot;/&gt;&lt;/object&gt;&lt;object type=&quot;3&quot; unique_id=&quot;10013&quot;&gt;&lt;property id=&quot;20148&quot; value=&quot;5&quot;/&gt;&lt;property id=&quot;20300&quot; value=&quot;Slide 11 - &amp;quot;Find Your FoodPrint&amp;quot;&quot;/&gt;&lt;property id=&quot;20307&quot; value=&quot;258&quot;/&gt;&lt;/object&gt;&lt;object type=&quot;3&quot; unique_id=&quot;10014&quot;&gt;&lt;property id=&quot;20148&quot; value=&quot;5&quot;/&gt;&lt;property id=&quot;20300&quot; value=&quot;Slide 12 - &amp;quot;That’s the impact of 1 person…&amp;quot;&quot;/&gt;&lt;property id=&quot;20307&quot; value=&quot;269&quot;/&gt;&lt;/object&gt;&lt;object type=&quot;3&quot; unique_id=&quot;10015&quot;&gt;&lt;property id=&quot;20148&quot; value=&quot;5&quot;/&gt;&lt;property id=&quot;20300&quot; value=&quot;Slide 15 - &amp;quot;It all starts with procurement&amp;quot;&quot;/&gt;&lt;property id=&quot;20307&quot; value=&quot;268&quot;/&gt;&lt;/object&gt;&lt;object type=&quot;3&quot; unique_id=&quot;10016&quot;&gt;&lt;property id=&quot;20148&quot; value=&quot;5&quot;/&gt;&lt;property id=&quot;20300&quot; value=&quot;Slide 16 - &amp;quot;Meat Consumption&amp;quot;&quot;/&gt;&lt;property id=&quot;20307&quot; value=&quot;259&quot;/&gt;&lt;/object&gt;&lt;object type=&quot;3&quot; unique_id=&quot;10020&quot;&gt;&lt;property id=&quot;20148&quot; value=&quot;5&quot;/&gt;&lt;property id=&quot;20300&quot; value=&quot;Slide 20 - &amp;quot;Food Waste&amp;quot;&quot;/&gt;&lt;property id=&quot;20307&quot; value=&quot;260&quot;/&gt;&lt;/object&gt;&lt;object type=&quot;3&quot; unique_id=&quot;10023&quot;&gt;&lt;property id=&quot;20148&quot; value=&quot;5&quot;/&gt;&lt;property id=&quot;20300&quot; value=&quot;Slide 17 - &amp;quot;Animal and Worker Welfare&amp;quot;&quot;/&gt;&lt;property id=&quot;20307&quot; value=&quot;263&quot;/&gt;&lt;/object&gt;&lt;object type=&quot;3&quot; unique_id=&quot;10025&quot;&gt;&lt;property id=&quot;20148&quot; value=&quot;5&quot;/&gt;&lt;property id=&quot;20300&quot; value=&quot;Slide 26 - &amp;quot;Local &amp;amp; Seasonal Sourcing&amp;quot;&quot;/&gt;&lt;property id=&quot;20307&quot; value=&quot;262&quot;/&gt;&lt;/object&gt;&lt;object type=&quot;3&quot; unique_id=&quot;10026&quot;&gt;&lt;property id=&quot;20148&quot; value=&quot;5&quot;/&gt;&lt;property id=&quot;20300&quot; value=&quot;Slide 27 - &amp;quot;Local Procurement Reminders&amp;quot;&quot;/&gt;&lt;property id=&quot;20307&quot; value=&quot;276&quot;/&gt;&lt;/object&gt;&lt;object type=&quot;3&quot; unique_id=&quot;10027&quot;&gt;&lt;property id=&quot;20148&quot; value=&quot;5&quot;/&gt;&lt;property id=&quot;20300&quot; value=&quot;Slide 28 - &amp;quot;Local Procurement Methods&amp;quot;&quot;/&gt;&lt;property id=&quot;20307&quot; value=&quot;275&quot;/&gt;&lt;/object&gt;&lt;object type=&quot;3&quot; unique_id=&quot;10028&quot;&gt;&lt;property id=&quot;20148&quot; value=&quot;5&quot;/&gt;&lt;property id=&quot;20300&quot; value=&quot;Slide 29 - &amp;quot;Farm to Summer Challenge&amp;quot;&quot;/&gt;&lt;property id=&quot;20307&quot; value=&quot;274&quot;/&gt;&lt;/object&gt;&lt;object type=&quot;3&quot; unique_id=&quot;10029&quot;&gt;&lt;property id=&quot;20148&quot; value=&quot;5&quot;/&gt;&lt;property id=&quot;20300&quot; value=&quot;Slide 30 - &amp;quot;Resources for Children and Youth&amp;quot;&quot;/&gt;&lt;property id=&quot;20307&quot; value=&quot;272&quot;/&gt;&lt;/object&gt;&lt;object type=&quot;3&quot; unique_id=&quot;10030&quot;&gt;&lt;property id=&quot;20148&quot; value=&quot;5&quot;/&gt;&lt;property id=&quot;20300&quot; value=&quot;Slide 31 - &amp;quot;Additional Resources&amp;quot;&quot;/&gt;&lt;property id=&quot;20307&quot; value=&quot;273&quot;/&gt;&lt;/object&gt;&lt;object type=&quot;3&quot; unique_id=&quot;10448&quot;&gt;&lt;property id=&quot;20148&quot; value=&quot;5&quot;/&gt;&lt;property id=&quot;20300&quot; value=&quot;Slide 21 - &amp;quot;Food Recovery&amp;quot;&quot;/&gt;&lt;property id=&quot;20307&quot; value=&quot;416&quot;/&gt;&lt;/object&gt;&lt;object type=&quot;3&quot; unique_id=&quot;10449&quot;&gt;&lt;property id=&quot;20148&quot; value=&quot;5&quot;/&gt;&lt;property id=&quot;20300&quot; value=&quot;Slide 22 - &amp;quot;Share Tables &amp;quot;&quot;/&gt;&lt;property id=&quot;20307&quot; value=&quot;417&quot;/&gt;&lt;/object&gt;&lt;object type=&quot;3&quot; unique_id=&quot;11101&quot;&gt;&lt;property id=&quot;20148&quot; value=&quot;5&quot;/&gt;&lt;property id=&quot;20300&quot; value=&quot;Slide 23 - &amp;quot;Food Donation &amp;quot;&quot;/&gt;&lt;property id=&quot;20307&quot; value=&quot;418&quot;/&gt;&lt;/object&gt;&lt;object type=&quot;3&quot; unique_id=&quot;11103&quot;&gt;&lt;property id=&quot;20148&quot; value=&quot;5&quot;/&gt;&lt;property id=&quot;20300&quot; value=&quot;Slide 3 - &amp;quot;Together We Can&amp;quot;&quot;/&gt;&lt;property id=&quot;20307&quot; value=&quot;322&quot;/&gt;&lt;/object&gt;&lt;object type=&quot;3&quot; unique_id=&quot;11104&quot;&gt;&lt;property id=&quot;20148&quot; value=&quot;5&quot;/&gt;&lt;property id=&quot;20300&quot; value=&quot;Slide 4&quot;/&gt;&lt;property id=&quot;20307&quot; value=&quot;421&quot;/&gt;&lt;/object&gt;&lt;object type=&quot;3&quot; unique_id=&quot;11105&quot;&gt;&lt;property id=&quot;20148&quot; value=&quot;5&quot;/&gt;&lt;property id=&quot;20300&quot; value=&quot;Slide 7&quot;/&gt;&lt;property id=&quot;20307&quot; value=&quot;422&quot;/&gt;&lt;/object&gt;&lt;object type=&quot;3&quot; unique_id=&quot;11106&quot;&gt;&lt;property id=&quot;20148&quot; value=&quot;5&quot;/&gt;&lt;property id=&quot;20300&quot; value=&quot;Slide 13 - &amp;quot;Finding Common Ground Activity&amp;quot;&quot;/&gt;&lt;property id=&quot;20307&quot; value=&quot;424&quot;/&gt;&lt;/object&gt;&lt;object type=&quot;3&quot; unique_id=&quot;11107&quot;&gt;&lt;property id=&quot;20148&quot; value=&quot;5&quot;/&gt;&lt;property id=&quot;20300&quot; value=&quot;Slide 33 - &amp;quot;Questions?&amp;quot;&quot;/&gt;&lt;property id=&quot;20307&quot; value=&quot;423&quot;/&gt;&lt;/object&gt;&lt;object type=&quot;3&quot; unique_id=&quot;11171&quot;&gt;&lt;property id=&quot;20148&quot; value=&quot;5&quot;/&gt;&lt;property id=&quot;20300&quot; value=&quot;Slide 14 - &amp;quot;Sustainability Considerations &amp;quot;&quot;/&gt;&lt;property id=&quot;20307&quot; value=&quot;427&quot;/&gt;&lt;/object&gt;&lt;object type=&quot;3&quot; unique_id=&quot;11172&quot;&gt;&lt;property id=&quot;20148&quot; value=&quot;5&quot;/&gt;&lt;property id=&quot;20300&quot; value=&quot;Slide 18 - &amp;quot;Food Waste&amp;quot;&quot;/&gt;&lt;property id=&quot;20307&quot; value=&quot;425&quot;/&gt;&lt;/object&gt;&lt;object type=&quot;3&quot; unique_id=&quot;11173&quot;&gt;&lt;property id=&quot;20148&quot; value=&quot;5&quot;/&gt;&lt;property id=&quot;20300&quot; value=&quot;Slide 19 - &amp;quot;The life of a strawberry&amp;quot;&quot;/&gt;&lt;property id=&quot;20307&quot; value=&quot;428&quot;/&gt;&lt;/object&gt;&lt;object type=&quot;3&quot; unique_id=&quot;11174&quot;&gt;&lt;property id=&quot;20148&quot; value=&quot;5&quot;/&gt;&lt;property id=&quot;20300&quot; value=&quot;Slide 25 - &amp;quot;Local Procurement&amp;quot;&quot;/&gt;&lt;property id=&quot;20307&quot; value=&quot;429&quot;/&gt;&lt;/object&gt;&lt;object type=&quot;3&quot; unique_id=&quot;11175&quot;&gt;&lt;property id=&quot;20148&quot; value=&quot;5&quot;/&gt;&lt;property id=&quot;20300&quot; value=&quot;Slide 32 - &amp;quot;Training Evaluation and Certificate &amp;quot;&quot;/&gt;&lt;property id=&quot;20307&quot; value=&quot;426&quot;/&gt;&lt;/object&gt;&lt;object type=&quot;3&quot; unique_id=&quot;11563&quot;&gt;&lt;property id=&quot;20148&quot; value=&quot;5&quot;/&gt;&lt;property id=&quot;20300&quot; value=&quot;Slide 24 - &amp;quot;Composting&amp;quot;&quot;/&gt;&lt;property id=&quot;20307&quot; value=&quot;430&quot;/&gt;&lt;/object&gt;&lt;/object&gt;&lt;object type=&quot;8&quot; unique_id=&quot;10060&quot;&gt;&lt;/object&gt;&lt;/object&gt;&lt;/database&gt;"/>
  <p:tag name="ARTICULATE_SLIDE_COUNT" val="33"/>
  <p:tag name="ARTICULATE_PROJECT_OPEN" val="0"/>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UDIO_ID" val="322"/>
  <p:tag name="ARTICULATE_ANNOTATIONS" val="&lt;Annotations /&gt;"/>
  <p:tag name="ELAPSEDTIME" val="22.57"/>
  <p:tag name="ARTICULATE_USED_LAYOUT" val="2"/>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unkyShapesVTI">
  <a:themeElements>
    <a:clrScheme name="CD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Funky shapes</Template>
  <TotalTime>2578</TotalTime>
  <Words>4855</Words>
  <Application>Microsoft Office PowerPoint</Application>
  <PresentationFormat>On-screen Show (4:3)</PresentationFormat>
  <Paragraphs>407</Paragraphs>
  <Slides>33</Slides>
  <Notes>31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33</vt:i4>
      </vt:variant>
    </vt:vector>
  </HeadingPairs>
  <TitlesOfParts>
    <vt:vector size="46" baseType="lpstr">
      <vt:lpstr>-apple-system</vt:lpstr>
      <vt:lpstr>Arial</vt:lpstr>
      <vt:lpstr>Arial</vt:lpstr>
      <vt:lpstr>Calibri</vt:lpstr>
      <vt:lpstr>Calibri Light</vt:lpstr>
      <vt:lpstr>Karla</vt:lpstr>
      <vt:lpstr>Lato</vt:lpstr>
      <vt:lpstr>Museo Slab 500</vt:lpstr>
      <vt:lpstr>Open Sans</vt:lpstr>
      <vt:lpstr>Roboto Slab</vt:lpstr>
      <vt:lpstr>Source Sans Pro</vt:lpstr>
      <vt:lpstr>FunkyShapesVTI</vt:lpstr>
      <vt:lpstr>1_Office Theme</vt:lpstr>
      <vt:lpstr>PowerPoint Presentation</vt:lpstr>
      <vt:lpstr>Audio Details</vt:lpstr>
      <vt:lpstr>Together We Can</vt:lpstr>
      <vt:lpstr>PowerPoint Presentation</vt:lpstr>
      <vt:lpstr>Conditions for Success</vt:lpstr>
      <vt:lpstr>Icebreaker</vt:lpstr>
      <vt:lpstr>PowerPoint Presentation</vt:lpstr>
      <vt:lpstr>Earth Day History</vt:lpstr>
      <vt:lpstr>Restore Our EarthTM</vt:lpstr>
      <vt:lpstr>What is a FoodPrint?</vt:lpstr>
      <vt:lpstr>Find Your FoodPrint</vt:lpstr>
      <vt:lpstr>That’s the impact of 1 person…</vt:lpstr>
      <vt:lpstr>Finding Common Ground Activity</vt:lpstr>
      <vt:lpstr>Sustainability Considerations </vt:lpstr>
      <vt:lpstr>It all starts with procurement</vt:lpstr>
      <vt:lpstr>Meat Consumption</vt:lpstr>
      <vt:lpstr>Animal and Worker Welfare</vt:lpstr>
      <vt:lpstr>Food Waste</vt:lpstr>
      <vt:lpstr>The life of a strawberry</vt:lpstr>
      <vt:lpstr>Food Waste</vt:lpstr>
      <vt:lpstr>Food Recovery</vt:lpstr>
      <vt:lpstr>Share Tables </vt:lpstr>
      <vt:lpstr>Food Donation </vt:lpstr>
      <vt:lpstr>Composting</vt:lpstr>
      <vt:lpstr>Local Procurement</vt:lpstr>
      <vt:lpstr>Local &amp; Seasonal Sourcing</vt:lpstr>
      <vt:lpstr>Local Procurement Reminders</vt:lpstr>
      <vt:lpstr>Local Procurement Methods</vt:lpstr>
      <vt:lpstr>Farm to Summer Challenge</vt:lpstr>
      <vt:lpstr>Resources for Children and Youth</vt:lpstr>
      <vt:lpstr>Additional Resources</vt:lpstr>
      <vt:lpstr>Training Evaluation and Certificate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Restore our earth</dc:title>
  <dc:creator>Butler, Allison</dc:creator>
  <cp:lastModifiedBy>Grove, Alicia</cp:lastModifiedBy>
  <cp:revision>132</cp:revision>
  <dcterms:created xsi:type="dcterms:W3CDTF">2021-04-01T19:16:35Z</dcterms:created>
  <dcterms:modified xsi:type="dcterms:W3CDTF">2021-04-22T15:37:43Z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8A1F88FB-5981-46C8-9DB8-84AB79B77F8B</vt:lpwstr>
  </property>
  <property fmtid="{D5CDD505-2E9C-101B-9397-08002B2CF9AE}" pid="3" name="ArticulatePath">
    <vt:lpwstr>Restore Our Earth</vt:lpwstr>
  </property>
</Properties>
</file>