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Lst>
  <p:notesMasterIdLst>
    <p:notesMasterId r:id="rId48"/>
  </p:notesMasterIdLst>
  <p:handoutMasterIdLst>
    <p:handoutMasterId r:id="rId49"/>
  </p:handoutMasterIdLst>
  <p:sldIdLst>
    <p:sldId id="4436" r:id="rId5"/>
    <p:sldId id="4695" r:id="rId6"/>
    <p:sldId id="4542" r:id="rId7"/>
    <p:sldId id="4552" r:id="rId8"/>
    <p:sldId id="4569" r:id="rId9"/>
    <p:sldId id="4568" r:id="rId10"/>
    <p:sldId id="4554" r:id="rId11"/>
    <p:sldId id="4575" r:id="rId12"/>
    <p:sldId id="4589" r:id="rId13"/>
    <p:sldId id="4595" r:id="rId14"/>
    <p:sldId id="4570" r:id="rId15"/>
    <p:sldId id="4598" r:id="rId16"/>
    <p:sldId id="4572" r:id="rId17"/>
    <p:sldId id="4573" r:id="rId18"/>
    <p:sldId id="4693" r:id="rId19"/>
    <p:sldId id="4546" r:id="rId20"/>
    <p:sldId id="4559" r:id="rId21"/>
    <p:sldId id="4593" r:id="rId22"/>
    <p:sldId id="4584" r:id="rId23"/>
    <p:sldId id="4596" r:id="rId24"/>
    <p:sldId id="4692" r:id="rId25"/>
    <p:sldId id="4558" r:id="rId26"/>
    <p:sldId id="4557" r:id="rId27"/>
    <p:sldId id="4574" r:id="rId28"/>
    <p:sldId id="4594" r:id="rId29"/>
    <p:sldId id="4545" r:id="rId30"/>
    <p:sldId id="4585" r:id="rId31"/>
    <p:sldId id="4590" r:id="rId32"/>
    <p:sldId id="4591" r:id="rId33"/>
    <p:sldId id="4583" r:id="rId34"/>
    <p:sldId id="4582" r:id="rId35"/>
    <p:sldId id="4580" r:id="rId36"/>
    <p:sldId id="4548" r:id="rId37"/>
    <p:sldId id="4577" r:id="rId38"/>
    <p:sldId id="4694" r:id="rId39"/>
    <p:sldId id="4561" r:id="rId40"/>
    <p:sldId id="4562" r:id="rId41"/>
    <p:sldId id="4550" r:id="rId42"/>
    <p:sldId id="4553" r:id="rId43"/>
    <p:sldId id="325" r:id="rId44"/>
    <p:sldId id="4543" r:id="rId45"/>
    <p:sldId id="417" r:id="rId46"/>
    <p:sldId id="41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DAA514-B5D1-E47C-A3A8-1F8D924FEC5A}" name="Olson, Jamie" initials="OJ" userId="S::olson_j@cde.state.co.us::167fe529-3f31-461b-81fc-c891b2ac182b" providerId="AD"/>
  <p188:author id="{DCA4CF25-5D5A-BA8B-182B-DE7B26071773}" name="Fickling, Caitlin" initials="FC" userId="S::Fickling_c@cde.state.co.us::6f4b670a-bc59-4974-b15f-f34eb09359f7" providerId="AD"/>
  <p188:author id="{3338D425-B86F-30D8-DFDC-A084099B3F5A}" name="Harris, Mandy" initials="HM" userId="S::Harris_a@cde.state.co.us::29d72680-a158-42f4-9054-1b26d48aaa73" providerId="AD"/>
  <p188:author id="{7657F23F-BD57-45F1-4B0D-102CED1C54D8}" name="Hutton, Whitney" initials="HW" userId="S::hutton_w@cde.state.co.us::6fda1f9a-6c53-4de3-aaf0-4d6fc311d42f" providerId="AD"/>
  <p188:author id="{755AE25A-86CC-84DA-56A9-B794ECADEADA}" name="Harris, Mandy" initials="HM" userId="S::harris_a@cde.state.co.us::29d72680-a158-42f4-9054-1b26d48aaa73" providerId="AD"/>
  <p188:author id="{C66AC56C-2EA6-A5D2-5F3D-3D25F17FD40A}" name="Beveridge, Lindsey" initials="BL" userId="S::beveridge_l@cde.state.co.us::c0fdd95f-42ba-43e7-a90d-1d23cce210c3" providerId="AD"/>
  <p188:author id="{B207DEB1-61A6-A952-E776-DB551E5CA662}" name="Ahlstrand, Melissa" initials="AM" userId="S::ahlstrand_m@cde.state.co.us::bad13797-8c92-4cbd-9df0-e50737c49789" providerId="AD"/>
  <p188:author id="{D73C94F5-3650-A07E-3D65-C2FC979FD76B}" name="Olson, Jamie" initials="OJ" userId="S::Olson_J@cde.state.co.us::167fe529-3f31-461b-81fc-c891b2ac182b" providerId="AD"/>
  <p188:author id="{497A1CFB-15CA-23FD-C340-56027DBC50DC}" name="Beveridge, Lindsey" initials="BL" userId="S::Beveridge_l@cde.state.co.us::c0fdd95f-42ba-43e7-a90d-1d23cce210c3" providerId="AD"/>
  <p188:author id="{DD4FFDFD-E8C9-0F1F-63E4-057C0D035A79}" name="Ahlstrand, Melissa" initials="AM" userId="S::Ahlstrand_m@cde.state.co.us::bad13797-8c92-4cbd-9df0-e50737c497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7682"/>
    <a:srgbClr val="AAA5D2"/>
    <a:srgbClr val="4C7776"/>
    <a:srgbClr val="825474"/>
    <a:srgbClr val="3CC1CC"/>
    <a:srgbClr val="F8B333"/>
    <a:srgbClr val="7C98AC"/>
    <a:srgbClr val="EC6752"/>
    <a:srgbClr val="46797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5F1BA7-85B1-4678-82BD-F9983613F5B9}" v="1833" dt="2024-07-11T16:01:01.6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86574" autoAdjust="0"/>
  </p:normalViewPr>
  <p:slideViewPr>
    <p:cSldViewPr snapToGrid="0">
      <p:cViewPr varScale="1">
        <p:scale>
          <a:sx n="50" d="100"/>
          <a:sy n="50" d="100"/>
        </p:scale>
        <p:origin x="32" y="416"/>
      </p:cViewPr>
      <p:guideLst/>
    </p:cSldViewPr>
  </p:slideViewPr>
  <p:outlineViewPr>
    <p:cViewPr>
      <p:scale>
        <a:sx n="33" d="100"/>
        <a:sy n="33" d="100"/>
      </p:scale>
      <p:origin x="0" y="-202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ata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ata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image" Target="../media/image61.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image" Target="../media/image6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8BB86-9050-4DE7-8473-BBCE6986A14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142FC79-DEB3-4494-AF1A-9C5C74783A06}">
      <dgm:prSet custT="1"/>
      <dgm:spPr/>
      <dgm:t>
        <a:bodyPr/>
        <a:lstStyle/>
        <a:p>
          <a:pPr>
            <a:lnSpc>
              <a:spcPct val="100000"/>
            </a:lnSpc>
          </a:pPr>
          <a:r>
            <a:rPr lang="en-US" sz="2000"/>
            <a:t>Understand the foundational knowledge for phonemic awareness </a:t>
          </a:r>
        </a:p>
      </dgm:t>
    </dgm:pt>
    <dgm:pt modelId="{248B6264-EE04-428B-84FA-EF2F3CEEFBDF}" type="parTrans" cxnId="{09E16ED1-992C-4466-8061-B64F72DB3E79}">
      <dgm:prSet/>
      <dgm:spPr/>
      <dgm:t>
        <a:bodyPr/>
        <a:lstStyle/>
        <a:p>
          <a:endParaRPr lang="en-US"/>
        </a:p>
      </dgm:t>
    </dgm:pt>
    <dgm:pt modelId="{CF2080C6-9FB8-443F-AC1F-42E22D56870D}" type="sibTrans" cxnId="{09E16ED1-992C-4466-8061-B64F72DB3E79}">
      <dgm:prSet/>
      <dgm:spPr/>
      <dgm:t>
        <a:bodyPr/>
        <a:lstStyle/>
        <a:p>
          <a:endParaRPr lang="en-US"/>
        </a:p>
      </dgm:t>
    </dgm:pt>
    <dgm:pt modelId="{79E5BBD8-9B26-4838-A0ED-8F8C85539287}">
      <dgm:prSet custT="1"/>
      <dgm:spPr/>
      <dgm:t>
        <a:bodyPr/>
        <a:lstStyle/>
        <a:p>
          <a:pPr>
            <a:lnSpc>
              <a:spcPct val="100000"/>
            </a:lnSpc>
          </a:pPr>
          <a:r>
            <a:rPr lang="en-US" sz="2000"/>
            <a:t>Engage in academic discourse on evidence-based instructional considerations</a:t>
          </a:r>
        </a:p>
      </dgm:t>
    </dgm:pt>
    <dgm:pt modelId="{B9C79844-C02D-468B-9B03-059D73623DA9}" type="parTrans" cxnId="{FDA4F790-A248-40E6-8F1D-3C630B5E8541}">
      <dgm:prSet/>
      <dgm:spPr/>
      <dgm:t>
        <a:bodyPr/>
        <a:lstStyle/>
        <a:p>
          <a:endParaRPr lang="en-US"/>
        </a:p>
      </dgm:t>
    </dgm:pt>
    <dgm:pt modelId="{7FC598E7-33A3-4F9F-9B48-BE29B245FBB8}" type="sibTrans" cxnId="{FDA4F790-A248-40E6-8F1D-3C630B5E8541}">
      <dgm:prSet/>
      <dgm:spPr/>
      <dgm:t>
        <a:bodyPr/>
        <a:lstStyle/>
        <a:p>
          <a:endParaRPr lang="en-US"/>
        </a:p>
      </dgm:t>
    </dgm:pt>
    <dgm:pt modelId="{5B4CAA5A-E747-405C-AFE6-6564F9933B78}">
      <dgm:prSet custT="1"/>
      <dgm:spPr/>
      <dgm:t>
        <a:bodyPr/>
        <a:lstStyle/>
        <a:p>
          <a:pPr>
            <a:lnSpc>
              <a:spcPct val="100000"/>
            </a:lnSpc>
          </a:pPr>
          <a:r>
            <a:rPr lang="en-US" sz="2000"/>
            <a:t>Incorporate a phonemic awareness routine through modeling and practice </a:t>
          </a:r>
        </a:p>
      </dgm:t>
    </dgm:pt>
    <dgm:pt modelId="{72E10A78-9EDB-4818-BA3D-835C2E326C98}" type="parTrans" cxnId="{D8FD1C55-B7C2-4D2A-B29F-FCA21FEAD595}">
      <dgm:prSet/>
      <dgm:spPr/>
      <dgm:t>
        <a:bodyPr/>
        <a:lstStyle/>
        <a:p>
          <a:endParaRPr lang="en-US"/>
        </a:p>
      </dgm:t>
    </dgm:pt>
    <dgm:pt modelId="{DED66510-80AC-43E1-8BC2-5F276B057EF1}" type="sibTrans" cxnId="{D8FD1C55-B7C2-4D2A-B29F-FCA21FEAD595}">
      <dgm:prSet/>
      <dgm:spPr/>
      <dgm:t>
        <a:bodyPr/>
        <a:lstStyle/>
        <a:p>
          <a:endParaRPr lang="en-US"/>
        </a:p>
      </dgm:t>
    </dgm:pt>
    <dgm:pt modelId="{954E632F-C13B-4C89-A920-AF64531A5AA6}">
      <dgm:prSet custT="1"/>
      <dgm:spPr/>
      <dgm:t>
        <a:bodyPr/>
        <a:lstStyle/>
        <a:p>
          <a:pPr>
            <a:lnSpc>
              <a:spcPct val="100000"/>
            </a:lnSpc>
          </a:pPr>
          <a:r>
            <a:rPr lang="en-US" sz="2000"/>
            <a:t>Develop a plan to assess and progress monitor</a:t>
          </a:r>
        </a:p>
      </dgm:t>
    </dgm:pt>
    <dgm:pt modelId="{C31EAB6D-D199-43E6-AE8B-3CC361819B28}" type="parTrans" cxnId="{F8441652-77C4-46E0-AE33-A780F6F69A71}">
      <dgm:prSet/>
      <dgm:spPr/>
      <dgm:t>
        <a:bodyPr/>
        <a:lstStyle/>
        <a:p>
          <a:endParaRPr lang="en-US"/>
        </a:p>
      </dgm:t>
    </dgm:pt>
    <dgm:pt modelId="{87F16202-94CD-4D76-AB53-66D807636F8D}" type="sibTrans" cxnId="{F8441652-77C4-46E0-AE33-A780F6F69A71}">
      <dgm:prSet/>
      <dgm:spPr/>
      <dgm:t>
        <a:bodyPr/>
        <a:lstStyle/>
        <a:p>
          <a:endParaRPr lang="en-US"/>
        </a:p>
      </dgm:t>
    </dgm:pt>
    <dgm:pt modelId="{D6E17A6B-4482-4D3B-A541-88F7CDDE5564}">
      <dgm:prSet custT="1"/>
      <dgm:spPr/>
      <dgm:t>
        <a:bodyPr/>
        <a:lstStyle/>
        <a:p>
          <a:pPr>
            <a:lnSpc>
              <a:spcPct val="100000"/>
            </a:lnSpc>
          </a:pPr>
          <a:r>
            <a:rPr lang="en-US" sz="2000"/>
            <a:t>Determine personalized next steps for implementation  </a:t>
          </a:r>
        </a:p>
      </dgm:t>
    </dgm:pt>
    <dgm:pt modelId="{399F3F69-8D86-4FF5-9720-5089F62D2990}" type="parTrans" cxnId="{821B97C5-A070-4A30-8981-064617931111}">
      <dgm:prSet/>
      <dgm:spPr/>
      <dgm:t>
        <a:bodyPr/>
        <a:lstStyle/>
        <a:p>
          <a:endParaRPr lang="en-US"/>
        </a:p>
      </dgm:t>
    </dgm:pt>
    <dgm:pt modelId="{D2039947-41FC-4033-92DB-DE539194ECFD}" type="sibTrans" cxnId="{821B97C5-A070-4A30-8981-064617931111}">
      <dgm:prSet/>
      <dgm:spPr/>
      <dgm:t>
        <a:bodyPr/>
        <a:lstStyle/>
        <a:p>
          <a:endParaRPr lang="en-US"/>
        </a:p>
      </dgm:t>
    </dgm:pt>
    <dgm:pt modelId="{D409C16D-B540-4CA2-BE90-6D8DFC3810FE}" type="pres">
      <dgm:prSet presAssocID="{85C8BB86-9050-4DE7-8473-BBCE6986A144}" presName="root" presStyleCnt="0">
        <dgm:presLayoutVars>
          <dgm:dir/>
          <dgm:resizeHandles val="exact"/>
        </dgm:presLayoutVars>
      </dgm:prSet>
      <dgm:spPr/>
    </dgm:pt>
    <dgm:pt modelId="{EC536AFC-458D-4174-910F-9FC4ED3EE4CE}" type="pres">
      <dgm:prSet presAssocID="{3142FC79-DEB3-4494-AF1A-9C5C74783A06}" presName="compNode" presStyleCnt="0"/>
      <dgm:spPr/>
    </dgm:pt>
    <dgm:pt modelId="{3B5048DC-3A0C-4724-AB82-160CDD2C74A3}" type="pres">
      <dgm:prSet presAssocID="{3142FC79-DEB3-4494-AF1A-9C5C74783A06}" presName="bgRect" presStyleLbl="bgShp" presStyleIdx="0" presStyleCnt="5"/>
      <dgm:spPr>
        <a:solidFill>
          <a:schemeClr val="accent1">
            <a:lumMod val="60000"/>
            <a:lumOff val="40000"/>
          </a:schemeClr>
        </a:solidFill>
      </dgm:spPr>
    </dgm:pt>
    <dgm:pt modelId="{EDD4F29A-97A9-468F-825C-EEE657B6A3C9}" type="pres">
      <dgm:prSet presAssocID="{3142FC79-DEB3-4494-AF1A-9C5C74783A0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C171AA73-57B9-4199-9038-25DD53498B2D}" type="pres">
      <dgm:prSet presAssocID="{3142FC79-DEB3-4494-AF1A-9C5C74783A06}" presName="spaceRect" presStyleCnt="0"/>
      <dgm:spPr/>
    </dgm:pt>
    <dgm:pt modelId="{A1935BDB-71CA-48AD-BDE1-CD1219676668}" type="pres">
      <dgm:prSet presAssocID="{3142FC79-DEB3-4494-AF1A-9C5C74783A06}" presName="parTx" presStyleLbl="revTx" presStyleIdx="0" presStyleCnt="5">
        <dgm:presLayoutVars>
          <dgm:chMax val="0"/>
          <dgm:chPref val="0"/>
        </dgm:presLayoutVars>
      </dgm:prSet>
      <dgm:spPr/>
    </dgm:pt>
    <dgm:pt modelId="{855B33F1-1CA1-4CF2-ADAB-93C5F37EF6AA}" type="pres">
      <dgm:prSet presAssocID="{CF2080C6-9FB8-443F-AC1F-42E22D56870D}" presName="sibTrans" presStyleCnt="0"/>
      <dgm:spPr/>
    </dgm:pt>
    <dgm:pt modelId="{036814EB-5294-4170-8691-1D64D288F66A}" type="pres">
      <dgm:prSet presAssocID="{79E5BBD8-9B26-4838-A0ED-8F8C85539287}" presName="compNode" presStyleCnt="0"/>
      <dgm:spPr/>
    </dgm:pt>
    <dgm:pt modelId="{8A2544E7-975A-4E09-BF66-9A8EFEB70397}" type="pres">
      <dgm:prSet presAssocID="{79E5BBD8-9B26-4838-A0ED-8F8C85539287}" presName="bgRect" presStyleLbl="bgShp" presStyleIdx="1" presStyleCnt="5"/>
      <dgm:spPr>
        <a:solidFill>
          <a:schemeClr val="accent1">
            <a:lumMod val="60000"/>
            <a:lumOff val="40000"/>
          </a:schemeClr>
        </a:solidFill>
      </dgm:spPr>
    </dgm:pt>
    <dgm:pt modelId="{749E03D4-A2A9-4B2E-89D2-9C08A4582332}" type="pres">
      <dgm:prSet presAssocID="{79E5BBD8-9B26-4838-A0ED-8F8C8553928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165B3634-7C32-4C70-B7D3-608D931DF787}" type="pres">
      <dgm:prSet presAssocID="{79E5BBD8-9B26-4838-A0ED-8F8C85539287}" presName="spaceRect" presStyleCnt="0"/>
      <dgm:spPr/>
    </dgm:pt>
    <dgm:pt modelId="{EF9EBC76-96C8-4CCD-B1D1-9C81E95C878D}" type="pres">
      <dgm:prSet presAssocID="{79E5BBD8-9B26-4838-A0ED-8F8C85539287}" presName="parTx" presStyleLbl="revTx" presStyleIdx="1" presStyleCnt="5">
        <dgm:presLayoutVars>
          <dgm:chMax val="0"/>
          <dgm:chPref val="0"/>
        </dgm:presLayoutVars>
      </dgm:prSet>
      <dgm:spPr/>
    </dgm:pt>
    <dgm:pt modelId="{0A575395-16A8-4014-A411-6DC292D1141E}" type="pres">
      <dgm:prSet presAssocID="{7FC598E7-33A3-4F9F-9B48-BE29B245FBB8}" presName="sibTrans" presStyleCnt="0"/>
      <dgm:spPr/>
    </dgm:pt>
    <dgm:pt modelId="{6D187D97-CAEA-4381-9355-AC558EE67BDD}" type="pres">
      <dgm:prSet presAssocID="{5B4CAA5A-E747-405C-AFE6-6564F9933B78}" presName="compNode" presStyleCnt="0"/>
      <dgm:spPr/>
    </dgm:pt>
    <dgm:pt modelId="{10EBE445-40BA-40E8-9D8A-113605F9A0B0}" type="pres">
      <dgm:prSet presAssocID="{5B4CAA5A-E747-405C-AFE6-6564F9933B78}" presName="bgRect" presStyleLbl="bgShp" presStyleIdx="2" presStyleCnt="5"/>
      <dgm:spPr>
        <a:solidFill>
          <a:schemeClr val="accent1">
            <a:lumMod val="60000"/>
            <a:lumOff val="40000"/>
          </a:schemeClr>
        </a:solidFill>
      </dgm:spPr>
    </dgm:pt>
    <dgm:pt modelId="{212E3882-AABA-49C9-A83C-F92E1C8F1036}" type="pres">
      <dgm:prSet presAssocID="{5B4CAA5A-E747-405C-AFE6-6564F9933B7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049611F8-4D70-4C1B-8F52-5A2A6A742035}" type="pres">
      <dgm:prSet presAssocID="{5B4CAA5A-E747-405C-AFE6-6564F9933B78}" presName="spaceRect" presStyleCnt="0"/>
      <dgm:spPr/>
    </dgm:pt>
    <dgm:pt modelId="{CF9B6DB4-9CBE-43A6-A18B-D50A3625A027}" type="pres">
      <dgm:prSet presAssocID="{5B4CAA5A-E747-405C-AFE6-6564F9933B78}" presName="parTx" presStyleLbl="revTx" presStyleIdx="2" presStyleCnt="5">
        <dgm:presLayoutVars>
          <dgm:chMax val="0"/>
          <dgm:chPref val="0"/>
        </dgm:presLayoutVars>
      </dgm:prSet>
      <dgm:spPr/>
    </dgm:pt>
    <dgm:pt modelId="{31BEE3F0-7687-49E2-AE10-DAFFB82C6A6A}" type="pres">
      <dgm:prSet presAssocID="{DED66510-80AC-43E1-8BC2-5F276B057EF1}" presName="sibTrans" presStyleCnt="0"/>
      <dgm:spPr/>
    </dgm:pt>
    <dgm:pt modelId="{396BD5C1-B2BD-42D2-963A-E3DB92FE5CA7}" type="pres">
      <dgm:prSet presAssocID="{954E632F-C13B-4C89-A920-AF64531A5AA6}" presName="compNode" presStyleCnt="0"/>
      <dgm:spPr/>
    </dgm:pt>
    <dgm:pt modelId="{F98566AE-7B3A-495B-9750-FB613D8697E4}" type="pres">
      <dgm:prSet presAssocID="{954E632F-C13B-4C89-A920-AF64531A5AA6}" presName="bgRect" presStyleLbl="bgShp" presStyleIdx="3" presStyleCnt="5"/>
      <dgm:spPr>
        <a:solidFill>
          <a:schemeClr val="accent1">
            <a:lumMod val="60000"/>
            <a:lumOff val="40000"/>
          </a:schemeClr>
        </a:solidFill>
      </dgm:spPr>
    </dgm:pt>
    <dgm:pt modelId="{C41E79AB-FE91-44B6-9F44-8C108CB21055}" type="pres">
      <dgm:prSet presAssocID="{954E632F-C13B-4C89-A920-AF64531A5AA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 List"/>
        </a:ext>
      </dgm:extLst>
    </dgm:pt>
    <dgm:pt modelId="{A978B5C5-FF6E-4A6B-8C7C-F7B4F809E9B5}" type="pres">
      <dgm:prSet presAssocID="{954E632F-C13B-4C89-A920-AF64531A5AA6}" presName="spaceRect" presStyleCnt="0"/>
      <dgm:spPr/>
    </dgm:pt>
    <dgm:pt modelId="{7D86F85D-56C6-4D07-B0DF-8FE80AA7E244}" type="pres">
      <dgm:prSet presAssocID="{954E632F-C13B-4C89-A920-AF64531A5AA6}" presName="parTx" presStyleLbl="revTx" presStyleIdx="3" presStyleCnt="5">
        <dgm:presLayoutVars>
          <dgm:chMax val="0"/>
          <dgm:chPref val="0"/>
        </dgm:presLayoutVars>
      </dgm:prSet>
      <dgm:spPr/>
    </dgm:pt>
    <dgm:pt modelId="{219C7B48-8740-45A4-8E3C-A0790E419A9B}" type="pres">
      <dgm:prSet presAssocID="{87F16202-94CD-4D76-AB53-66D807636F8D}" presName="sibTrans" presStyleCnt="0"/>
      <dgm:spPr/>
    </dgm:pt>
    <dgm:pt modelId="{76385E10-C568-4C80-B070-055381489B67}" type="pres">
      <dgm:prSet presAssocID="{D6E17A6B-4482-4D3B-A541-88F7CDDE5564}" presName="compNode" presStyleCnt="0"/>
      <dgm:spPr/>
    </dgm:pt>
    <dgm:pt modelId="{AACC3483-4FEA-418A-88E6-75837B3CB9B3}" type="pres">
      <dgm:prSet presAssocID="{D6E17A6B-4482-4D3B-A541-88F7CDDE5564}" presName="bgRect" presStyleLbl="bgShp" presStyleIdx="4" presStyleCnt="5"/>
      <dgm:spPr>
        <a:solidFill>
          <a:schemeClr val="accent1">
            <a:lumMod val="60000"/>
            <a:lumOff val="40000"/>
          </a:schemeClr>
        </a:solidFill>
      </dgm:spPr>
    </dgm:pt>
    <dgm:pt modelId="{5C338307-9B04-4243-B26B-E58D81BB187E}" type="pres">
      <dgm:prSet presAssocID="{D6E17A6B-4482-4D3B-A541-88F7CDDE556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mark"/>
        </a:ext>
      </dgm:extLst>
    </dgm:pt>
    <dgm:pt modelId="{1DAFE516-EF44-49B0-A2EB-09747FAA0590}" type="pres">
      <dgm:prSet presAssocID="{D6E17A6B-4482-4D3B-A541-88F7CDDE5564}" presName="spaceRect" presStyleCnt="0"/>
      <dgm:spPr/>
    </dgm:pt>
    <dgm:pt modelId="{90E5CEA6-3950-4E4C-9196-CA5A44007B0B}" type="pres">
      <dgm:prSet presAssocID="{D6E17A6B-4482-4D3B-A541-88F7CDDE5564}" presName="parTx" presStyleLbl="revTx" presStyleIdx="4" presStyleCnt="5">
        <dgm:presLayoutVars>
          <dgm:chMax val="0"/>
          <dgm:chPref val="0"/>
        </dgm:presLayoutVars>
      </dgm:prSet>
      <dgm:spPr/>
    </dgm:pt>
  </dgm:ptLst>
  <dgm:cxnLst>
    <dgm:cxn modelId="{DECE3406-E1FB-441A-8740-F42AE175EC50}" type="presOf" srcId="{954E632F-C13B-4C89-A920-AF64531A5AA6}" destId="{7D86F85D-56C6-4D07-B0DF-8FE80AA7E244}" srcOrd="0" destOrd="0" presId="urn:microsoft.com/office/officeart/2018/2/layout/IconVerticalSolidList"/>
    <dgm:cxn modelId="{4DA91309-BE48-4553-8A9A-F72C95318464}" type="presOf" srcId="{D6E17A6B-4482-4D3B-A541-88F7CDDE5564}" destId="{90E5CEA6-3950-4E4C-9196-CA5A44007B0B}" srcOrd="0" destOrd="0" presId="urn:microsoft.com/office/officeart/2018/2/layout/IconVerticalSolidList"/>
    <dgm:cxn modelId="{1156FF14-838E-43AF-AC0F-CEB56F99631E}" type="presOf" srcId="{85C8BB86-9050-4DE7-8473-BBCE6986A144}" destId="{D409C16D-B540-4CA2-BE90-6D8DFC3810FE}" srcOrd="0" destOrd="0" presId="urn:microsoft.com/office/officeart/2018/2/layout/IconVerticalSolidList"/>
    <dgm:cxn modelId="{B6EC4435-A839-42C3-8F64-51E1762E49DF}" type="presOf" srcId="{79E5BBD8-9B26-4838-A0ED-8F8C85539287}" destId="{EF9EBC76-96C8-4CCD-B1D1-9C81E95C878D}" srcOrd="0" destOrd="0" presId="urn:microsoft.com/office/officeart/2018/2/layout/IconVerticalSolidList"/>
    <dgm:cxn modelId="{F8441652-77C4-46E0-AE33-A780F6F69A71}" srcId="{85C8BB86-9050-4DE7-8473-BBCE6986A144}" destId="{954E632F-C13B-4C89-A920-AF64531A5AA6}" srcOrd="3" destOrd="0" parTransId="{C31EAB6D-D199-43E6-AE8B-3CC361819B28}" sibTransId="{87F16202-94CD-4D76-AB53-66D807636F8D}"/>
    <dgm:cxn modelId="{D8FD1C55-B7C2-4D2A-B29F-FCA21FEAD595}" srcId="{85C8BB86-9050-4DE7-8473-BBCE6986A144}" destId="{5B4CAA5A-E747-405C-AFE6-6564F9933B78}" srcOrd="2" destOrd="0" parTransId="{72E10A78-9EDB-4818-BA3D-835C2E326C98}" sibTransId="{DED66510-80AC-43E1-8BC2-5F276B057EF1}"/>
    <dgm:cxn modelId="{E2030F8C-05AB-4466-B033-C6FDFA61752F}" type="presOf" srcId="{5B4CAA5A-E747-405C-AFE6-6564F9933B78}" destId="{CF9B6DB4-9CBE-43A6-A18B-D50A3625A027}" srcOrd="0" destOrd="0" presId="urn:microsoft.com/office/officeart/2018/2/layout/IconVerticalSolidList"/>
    <dgm:cxn modelId="{FDA4F790-A248-40E6-8F1D-3C630B5E8541}" srcId="{85C8BB86-9050-4DE7-8473-BBCE6986A144}" destId="{79E5BBD8-9B26-4838-A0ED-8F8C85539287}" srcOrd="1" destOrd="0" parTransId="{B9C79844-C02D-468B-9B03-059D73623DA9}" sibTransId="{7FC598E7-33A3-4F9F-9B48-BE29B245FBB8}"/>
    <dgm:cxn modelId="{821B97C5-A070-4A30-8981-064617931111}" srcId="{85C8BB86-9050-4DE7-8473-BBCE6986A144}" destId="{D6E17A6B-4482-4D3B-A541-88F7CDDE5564}" srcOrd="4" destOrd="0" parTransId="{399F3F69-8D86-4FF5-9720-5089F62D2990}" sibTransId="{D2039947-41FC-4033-92DB-DE539194ECFD}"/>
    <dgm:cxn modelId="{5A7BE7CA-EC66-465D-9268-91C7861688F3}" type="presOf" srcId="{3142FC79-DEB3-4494-AF1A-9C5C74783A06}" destId="{A1935BDB-71CA-48AD-BDE1-CD1219676668}" srcOrd="0" destOrd="0" presId="urn:microsoft.com/office/officeart/2018/2/layout/IconVerticalSolidList"/>
    <dgm:cxn modelId="{09E16ED1-992C-4466-8061-B64F72DB3E79}" srcId="{85C8BB86-9050-4DE7-8473-BBCE6986A144}" destId="{3142FC79-DEB3-4494-AF1A-9C5C74783A06}" srcOrd="0" destOrd="0" parTransId="{248B6264-EE04-428B-84FA-EF2F3CEEFBDF}" sibTransId="{CF2080C6-9FB8-443F-AC1F-42E22D56870D}"/>
    <dgm:cxn modelId="{72E3F7EF-DCF1-4387-AC70-544C8F202785}" type="presParOf" srcId="{D409C16D-B540-4CA2-BE90-6D8DFC3810FE}" destId="{EC536AFC-458D-4174-910F-9FC4ED3EE4CE}" srcOrd="0" destOrd="0" presId="urn:microsoft.com/office/officeart/2018/2/layout/IconVerticalSolidList"/>
    <dgm:cxn modelId="{8EA8FF6C-1566-4300-9139-CCA15F8DAF27}" type="presParOf" srcId="{EC536AFC-458D-4174-910F-9FC4ED3EE4CE}" destId="{3B5048DC-3A0C-4724-AB82-160CDD2C74A3}" srcOrd="0" destOrd="0" presId="urn:microsoft.com/office/officeart/2018/2/layout/IconVerticalSolidList"/>
    <dgm:cxn modelId="{3044ED35-5B44-4DE4-B835-6A5C25EAE89C}" type="presParOf" srcId="{EC536AFC-458D-4174-910F-9FC4ED3EE4CE}" destId="{EDD4F29A-97A9-468F-825C-EEE657B6A3C9}" srcOrd="1" destOrd="0" presId="urn:microsoft.com/office/officeart/2018/2/layout/IconVerticalSolidList"/>
    <dgm:cxn modelId="{CA505F2D-B5A9-4663-AF81-EF9854C56167}" type="presParOf" srcId="{EC536AFC-458D-4174-910F-9FC4ED3EE4CE}" destId="{C171AA73-57B9-4199-9038-25DD53498B2D}" srcOrd="2" destOrd="0" presId="urn:microsoft.com/office/officeart/2018/2/layout/IconVerticalSolidList"/>
    <dgm:cxn modelId="{A9DDE451-C45E-466C-8459-505C5B594145}" type="presParOf" srcId="{EC536AFC-458D-4174-910F-9FC4ED3EE4CE}" destId="{A1935BDB-71CA-48AD-BDE1-CD1219676668}" srcOrd="3" destOrd="0" presId="urn:microsoft.com/office/officeart/2018/2/layout/IconVerticalSolidList"/>
    <dgm:cxn modelId="{2C9C7480-3CA4-4D44-8373-006FC5808CCE}" type="presParOf" srcId="{D409C16D-B540-4CA2-BE90-6D8DFC3810FE}" destId="{855B33F1-1CA1-4CF2-ADAB-93C5F37EF6AA}" srcOrd="1" destOrd="0" presId="urn:microsoft.com/office/officeart/2018/2/layout/IconVerticalSolidList"/>
    <dgm:cxn modelId="{BD08D3BB-46CE-4B5E-8721-7ECFC6B8EAD0}" type="presParOf" srcId="{D409C16D-B540-4CA2-BE90-6D8DFC3810FE}" destId="{036814EB-5294-4170-8691-1D64D288F66A}" srcOrd="2" destOrd="0" presId="urn:microsoft.com/office/officeart/2018/2/layout/IconVerticalSolidList"/>
    <dgm:cxn modelId="{659A5521-D47A-43E0-B56A-173F5DF9CBE5}" type="presParOf" srcId="{036814EB-5294-4170-8691-1D64D288F66A}" destId="{8A2544E7-975A-4E09-BF66-9A8EFEB70397}" srcOrd="0" destOrd="0" presId="urn:microsoft.com/office/officeart/2018/2/layout/IconVerticalSolidList"/>
    <dgm:cxn modelId="{9A0799E6-89AD-4372-9165-05CFF66CD01A}" type="presParOf" srcId="{036814EB-5294-4170-8691-1D64D288F66A}" destId="{749E03D4-A2A9-4B2E-89D2-9C08A4582332}" srcOrd="1" destOrd="0" presId="urn:microsoft.com/office/officeart/2018/2/layout/IconVerticalSolidList"/>
    <dgm:cxn modelId="{69F1F047-8230-4541-9A6B-03F9A97DB31F}" type="presParOf" srcId="{036814EB-5294-4170-8691-1D64D288F66A}" destId="{165B3634-7C32-4C70-B7D3-608D931DF787}" srcOrd="2" destOrd="0" presId="urn:microsoft.com/office/officeart/2018/2/layout/IconVerticalSolidList"/>
    <dgm:cxn modelId="{C6D12660-0EAF-49E0-92B3-5E0EF51B139C}" type="presParOf" srcId="{036814EB-5294-4170-8691-1D64D288F66A}" destId="{EF9EBC76-96C8-4CCD-B1D1-9C81E95C878D}" srcOrd="3" destOrd="0" presId="urn:microsoft.com/office/officeart/2018/2/layout/IconVerticalSolidList"/>
    <dgm:cxn modelId="{478DD4F5-73E5-4A26-B13B-B7D6F4F3F6C7}" type="presParOf" srcId="{D409C16D-B540-4CA2-BE90-6D8DFC3810FE}" destId="{0A575395-16A8-4014-A411-6DC292D1141E}" srcOrd="3" destOrd="0" presId="urn:microsoft.com/office/officeart/2018/2/layout/IconVerticalSolidList"/>
    <dgm:cxn modelId="{26DE6E2C-CBBF-4D2F-85EE-23C008308492}" type="presParOf" srcId="{D409C16D-B540-4CA2-BE90-6D8DFC3810FE}" destId="{6D187D97-CAEA-4381-9355-AC558EE67BDD}" srcOrd="4" destOrd="0" presId="urn:microsoft.com/office/officeart/2018/2/layout/IconVerticalSolidList"/>
    <dgm:cxn modelId="{FF30AB77-A6BF-4363-94FF-583986D2F411}" type="presParOf" srcId="{6D187D97-CAEA-4381-9355-AC558EE67BDD}" destId="{10EBE445-40BA-40E8-9D8A-113605F9A0B0}" srcOrd="0" destOrd="0" presId="urn:microsoft.com/office/officeart/2018/2/layout/IconVerticalSolidList"/>
    <dgm:cxn modelId="{5D38C9EA-4E83-416A-86F3-96BF6C2E33CC}" type="presParOf" srcId="{6D187D97-CAEA-4381-9355-AC558EE67BDD}" destId="{212E3882-AABA-49C9-A83C-F92E1C8F1036}" srcOrd="1" destOrd="0" presId="urn:microsoft.com/office/officeart/2018/2/layout/IconVerticalSolidList"/>
    <dgm:cxn modelId="{077BEBD9-52A4-4407-AC33-A5BD04DAE12D}" type="presParOf" srcId="{6D187D97-CAEA-4381-9355-AC558EE67BDD}" destId="{049611F8-4D70-4C1B-8F52-5A2A6A742035}" srcOrd="2" destOrd="0" presId="urn:microsoft.com/office/officeart/2018/2/layout/IconVerticalSolidList"/>
    <dgm:cxn modelId="{4214B9A8-DD46-460A-A9BF-E68E15F2E7AA}" type="presParOf" srcId="{6D187D97-CAEA-4381-9355-AC558EE67BDD}" destId="{CF9B6DB4-9CBE-43A6-A18B-D50A3625A027}" srcOrd="3" destOrd="0" presId="urn:microsoft.com/office/officeart/2018/2/layout/IconVerticalSolidList"/>
    <dgm:cxn modelId="{41D41F0C-D8D3-4DA2-99AC-D4D928DD4420}" type="presParOf" srcId="{D409C16D-B540-4CA2-BE90-6D8DFC3810FE}" destId="{31BEE3F0-7687-49E2-AE10-DAFFB82C6A6A}" srcOrd="5" destOrd="0" presId="urn:microsoft.com/office/officeart/2018/2/layout/IconVerticalSolidList"/>
    <dgm:cxn modelId="{ECB608DD-628F-469A-B1F1-7EB93150087D}" type="presParOf" srcId="{D409C16D-B540-4CA2-BE90-6D8DFC3810FE}" destId="{396BD5C1-B2BD-42D2-963A-E3DB92FE5CA7}" srcOrd="6" destOrd="0" presId="urn:microsoft.com/office/officeart/2018/2/layout/IconVerticalSolidList"/>
    <dgm:cxn modelId="{B993D7D9-8390-4A69-87C9-416053FC8BB0}" type="presParOf" srcId="{396BD5C1-B2BD-42D2-963A-E3DB92FE5CA7}" destId="{F98566AE-7B3A-495B-9750-FB613D8697E4}" srcOrd="0" destOrd="0" presId="urn:microsoft.com/office/officeart/2018/2/layout/IconVerticalSolidList"/>
    <dgm:cxn modelId="{2A1A8271-52CD-4CD0-A40C-857796407B29}" type="presParOf" srcId="{396BD5C1-B2BD-42D2-963A-E3DB92FE5CA7}" destId="{C41E79AB-FE91-44B6-9F44-8C108CB21055}" srcOrd="1" destOrd="0" presId="urn:microsoft.com/office/officeart/2018/2/layout/IconVerticalSolidList"/>
    <dgm:cxn modelId="{388D79A4-32E1-4305-9651-CD3CAA9D5C48}" type="presParOf" srcId="{396BD5C1-B2BD-42D2-963A-E3DB92FE5CA7}" destId="{A978B5C5-FF6E-4A6B-8C7C-F7B4F809E9B5}" srcOrd="2" destOrd="0" presId="urn:microsoft.com/office/officeart/2018/2/layout/IconVerticalSolidList"/>
    <dgm:cxn modelId="{C71313A7-5AE2-4F15-B702-0075634559D8}" type="presParOf" srcId="{396BD5C1-B2BD-42D2-963A-E3DB92FE5CA7}" destId="{7D86F85D-56C6-4D07-B0DF-8FE80AA7E244}" srcOrd="3" destOrd="0" presId="urn:microsoft.com/office/officeart/2018/2/layout/IconVerticalSolidList"/>
    <dgm:cxn modelId="{70C75F52-9464-45B5-82E9-8E326B2411CA}" type="presParOf" srcId="{D409C16D-B540-4CA2-BE90-6D8DFC3810FE}" destId="{219C7B48-8740-45A4-8E3C-A0790E419A9B}" srcOrd="7" destOrd="0" presId="urn:microsoft.com/office/officeart/2018/2/layout/IconVerticalSolidList"/>
    <dgm:cxn modelId="{72A06632-BC2E-470F-8841-37A3D6FF1571}" type="presParOf" srcId="{D409C16D-B540-4CA2-BE90-6D8DFC3810FE}" destId="{76385E10-C568-4C80-B070-055381489B67}" srcOrd="8" destOrd="0" presId="urn:microsoft.com/office/officeart/2018/2/layout/IconVerticalSolidList"/>
    <dgm:cxn modelId="{CB941C5C-7683-44E1-9837-CAAB7989315A}" type="presParOf" srcId="{76385E10-C568-4C80-B070-055381489B67}" destId="{AACC3483-4FEA-418A-88E6-75837B3CB9B3}" srcOrd="0" destOrd="0" presId="urn:microsoft.com/office/officeart/2018/2/layout/IconVerticalSolidList"/>
    <dgm:cxn modelId="{F610C33D-FEAF-4EBA-874F-3436B39D36F5}" type="presParOf" srcId="{76385E10-C568-4C80-B070-055381489B67}" destId="{5C338307-9B04-4243-B26B-E58D81BB187E}" srcOrd="1" destOrd="0" presId="urn:microsoft.com/office/officeart/2018/2/layout/IconVerticalSolidList"/>
    <dgm:cxn modelId="{9B71D9AA-7330-4AFF-A9A1-309B4EECDE99}" type="presParOf" srcId="{76385E10-C568-4C80-B070-055381489B67}" destId="{1DAFE516-EF44-49B0-A2EB-09747FAA0590}" srcOrd="2" destOrd="0" presId="urn:microsoft.com/office/officeart/2018/2/layout/IconVerticalSolidList"/>
    <dgm:cxn modelId="{6E7CE170-3520-4F71-93C8-29211C309AD0}" type="presParOf" srcId="{76385E10-C568-4C80-B070-055381489B67}" destId="{90E5CEA6-3950-4E4C-9196-CA5A44007B0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28686EA-A3B9-4B1B-8402-F9ADEEEF25C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CB8BFAC-66D5-43FE-99EB-C55C9642DBB4}" type="pres">
      <dgm:prSet presAssocID="{C28686EA-A3B9-4B1B-8402-F9ADEEEF25C8}" presName="outerComposite" presStyleCnt="0">
        <dgm:presLayoutVars>
          <dgm:chMax val="5"/>
          <dgm:dir/>
          <dgm:resizeHandles val="exact"/>
        </dgm:presLayoutVars>
      </dgm:prSet>
      <dgm:spPr/>
    </dgm:pt>
    <dgm:pt modelId="{8F41BF59-F189-4BAD-8DDE-25891D940998}" type="pres">
      <dgm:prSet presAssocID="{C28686EA-A3B9-4B1B-8402-F9ADEEEF25C8}" presName="dummyMaxCanvas" presStyleCnt="0">
        <dgm:presLayoutVars/>
      </dgm:prSet>
      <dgm:spPr/>
    </dgm:pt>
  </dgm:ptLst>
  <dgm:cxnLst>
    <dgm:cxn modelId="{78AE64CD-C88B-444F-B3DA-2BAFD83CD47E}" type="presOf" srcId="{C28686EA-A3B9-4B1B-8402-F9ADEEEF25C8}" destId="{9CB8BFAC-66D5-43FE-99EB-C55C9642DBB4}" srcOrd="0" destOrd="0" presId="urn:microsoft.com/office/officeart/2005/8/layout/vProcess5"/>
    <dgm:cxn modelId="{6E6507C7-8502-4F8C-A328-06CE8B6A3269}" type="presParOf" srcId="{9CB8BFAC-66D5-43FE-99EB-C55C9642DBB4}" destId="{8F41BF59-F189-4BAD-8DDE-25891D940998}" srcOrd="0"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8FCD4F8-4C04-4E20-A5F0-868566EF2E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B83ADDF-9D5C-449F-BB02-A7CB69004B39}">
      <dgm:prSet phldrT="[Text]" custT="1"/>
      <dgm:spPr/>
      <dgm:t>
        <a:bodyPr/>
        <a:lstStyle/>
        <a:p>
          <a:pPr>
            <a:buSzPts val="1100"/>
            <a:buNone/>
          </a:pPr>
          <a:r>
            <a:rPr lang="en-US" sz="2400" dirty="0"/>
            <a:t>Choose the blending or segmenting routine </a:t>
          </a:r>
        </a:p>
      </dgm:t>
      <dgm:extLst>
        <a:ext uri="{E40237B7-FDA0-4F09-8148-C483321AD2D9}">
          <dgm14:cNvPr xmlns:dgm14="http://schemas.microsoft.com/office/drawing/2010/diagram" id="0" name="" descr="Choose the blending or segmenting routine"/>
        </a:ext>
      </dgm:extLst>
    </dgm:pt>
    <dgm:pt modelId="{575DC33B-9A21-413A-88E5-F1C928AA919F}" type="parTrans" cxnId="{353C44E8-DCEE-4641-B942-8C366EAE0148}">
      <dgm:prSet/>
      <dgm:spPr/>
      <dgm:t>
        <a:bodyPr/>
        <a:lstStyle/>
        <a:p>
          <a:endParaRPr lang="en-US"/>
        </a:p>
      </dgm:t>
    </dgm:pt>
    <dgm:pt modelId="{23920406-2567-4179-B000-4493857118FA}" type="sibTrans" cxnId="{353C44E8-DCEE-4641-B942-8C366EAE0148}">
      <dgm:prSet/>
      <dgm:spPr/>
      <dgm:t>
        <a:bodyPr/>
        <a:lstStyle/>
        <a:p>
          <a:endParaRPr lang="en-US"/>
        </a:p>
      </dgm:t>
    </dgm:pt>
    <dgm:pt modelId="{521755F5-52C2-4602-ADE6-EC017A3A9DF9}">
      <dgm:prSet custT="1"/>
      <dgm:spPr/>
      <dgm:t>
        <a:bodyPr/>
        <a:lstStyle/>
        <a:p>
          <a:r>
            <a:rPr lang="en-US" sz="2400"/>
            <a:t>Plan with your grade level teams or colleagues</a:t>
          </a:r>
        </a:p>
      </dgm:t>
      <dgm:extLst>
        <a:ext uri="{E40237B7-FDA0-4F09-8148-C483321AD2D9}">
          <dgm14:cNvPr xmlns:dgm14="http://schemas.microsoft.com/office/drawing/2010/diagram" id="0" name="" descr="Plan with your grade level teams or colleagues "/>
        </a:ext>
      </dgm:extLst>
    </dgm:pt>
    <dgm:pt modelId="{FC76CEDC-FF3D-4272-B0C4-C2DDF1E03936}" type="parTrans" cxnId="{3E12E85F-7EE4-4FE5-8B10-8C269B4B9C73}">
      <dgm:prSet/>
      <dgm:spPr/>
      <dgm:t>
        <a:bodyPr/>
        <a:lstStyle/>
        <a:p>
          <a:endParaRPr lang="en-US"/>
        </a:p>
      </dgm:t>
    </dgm:pt>
    <dgm:pt modelId="{C71C609A-B741-4AA0-BD78-51932B544478}" type="sibTrans" cxnId="{3E12E85F-7EE4-4FE5-8B10-8C269B4B9C73}">
      <dgm:prSet/>
      <dgm:spPr/>
      <dgm:t>
        <a:bodyPr/>
        <a:lstStyle/>
        <a:p>
          <a:endParaRPr lang="en-US"/>
        </a:p>
      </dgm:t>
    </dgm:pt>
    <dgm:pt modelId="{97AF742F-63AF-4CD1-9EA8-FDA5CEAFD008}">
      <dgm:prSet/>
      <dgm:spPr/>
      <dgm:t>
        <a:bodyPr/>
        <a:lstStyle/>
        <a:p>
          <a:r>
            <a:rPr lang="en-US"/>
            <a:t>Clear up any misconceptions</a:t>
          </a:r>
        </a:p>
      </dgm:t>
      <dgm:extLst>
        <a:ext uri="{E40237B7-FDA0-4F09-8148-C483321AD2D9}">
          <dgm14:cNvPr xmlns:dgm14="http://schemas.microsoft.com/office/drawing/2010/diagram" id="0" name="" descr="Clear up any misconceptions&#10;Adjust this routine to fit with your existing programming and upcoming skill focus&#10;Share feedback based on materials and programming"/>
        </a:ext>
      </dgm:extLst>
    </dgm:pt>
    <dgm:pt modelId="{F729E2AB-739B-49C5-B5B8-D4802039E03C}" type="parTrans" cxnId="{787AE04B-E5EC-4788-B929-4676D98B4440}">
      <dgm:prSet/>
      <dgm:spPr/>
      <dgm:t>
        <a:bodyPr/>
        <a:lstStyle/>
        <a:p>
          <a:endParaRPr lang="en-US"/>
        </a:p>
      </dgm:t>
    </dgm:pt>
    <dgm:pt modelId="{F6509EDC-5585-428F-AC3B-6B19188B91DD}" type="sibTrans" cxnId="{787AE04B-E5EC-4788-B929-4676D98B4440}">
      <dgm:prSet/>
      <dgm:spPr/>
      <dgm:t>
        <a:bodyPr/>
        <a:lstStyle/>
        <a:p>
          <a:endParaRPr lang="en-US"/>
        </a:p>
      </dgm:t>
    </dgm:pt>
    <dgm:pt modelId="{59B5317F-4906-4129-B832-7D7A6FCAD129}">
      <dgm:prSet/>
      <dgm:spPr/>
      <dgm:t>
        <a:bodyPr/>
        <a:lstStyle/>
        <a:p>
          <a:r>
            <a:rPr lang="en-US" dirty="0"/>
            <a:t>Adjust this routine to fit with your existing programming and upcoming skill focus </a:t>
          </a:r>
        </a:p>
      </dgm:t>
    </dgm:pt>
    <dgm:pt modelId="{44C45B88-FD29-420A-B652-D78AA900F99E}" type="parTrans" cxnId="{3CD909A3-D8D3-4884-A12B-2E82816F71CE}">
      <dgm:prSet/>
      <dgm:spPr/>
      <dgm:t>
        <a:bodyPr/>
        <a:lstStyle/>
        <a:p>
          <a:endParaRPr lang="en-US"/>
        </a:p>
      </dgm:t>
    </dgm:pt>
    <dgm:pt modelId="{3B1DF9D5-8647-4AFD-A392-C1E875A0483F}" type="sibTrans" cxnId="{3CD909A3-D8D3-4884-A12B-2E82816F71CE}">
      <dgm:prSet/>
      <dgm:spPr/>
      <dgm:t>
        <a:bodyPr/>
        <a:lstStyle/>
        <a:p>
          <a:endParaRPr lang="en-US"/>
        </a:p>
      </dgm:t>
    </dgm:pt>
    <dgm:pt modelId="{93BDF77B-0003-46CD-B4BE-77717072A9B2}">
      <dgm:prSet/>
      <dgm:spPr/>
      <dgm:t>
        <a:bodyPr/>
        <a:lstStyle/>
        <a:p>
          <a:r>
            <a:rPr lang="en-US" dirty="0"/>
            <a:t>Share feedback based on materials and programming</a:t>
          </a:r>
        </a:p>
      </dgm:t>
    </dgm:pt>
    <dgm:pt modelId="{FFC6B8AC-F4C5-4B71-B74E-2444A637A4B3}" type="parTrans" cxnId="{C78D9466-4666-4992-BA9C-C00B81381220}">
      <dgm:prSet/>
      <dgm:spPr/>
      <dgm:t>
        <a:bodyPr/>
        <a:lstStyle/>
        <a:p>
          <a:endParaRPr lang="en-US"/>
        </a:p>
      </dgm:t>
    </dgm:pt>
    <dgm:pt modelId="{E4B27DCB-38C7-408E-8735-CED79EDF4B7E}" type="sibTrans" cxnId="{C78D9466-4666-4992-BA9C-C00B81381220}">
      <dgm:prSet/>
      <dgm:spPr/>
      <dgm:t>
        <a:bodyPr/>
        <a:lstStyle/>
        <a:p>
          <a:endParaRPr lang="en-US"/>
        </a:p>
      </dgm:t>
    </dgm:pt>
    <dgm:pt modelId="{1E2820F9-7FF6-4A1F-8D9D-80511CCB7A9C}">
      <dgm:prSet custT="1"/>
      <dgm:spPr/>
      <dgm:t>
        <a:bodyPr/>
        <a:lstStyle/>
        <a:p>
          <a:r>
            <a:rPr lang="en-US" sz="2400" dirty="0"/>
            <a:t>Practice the routine with adjustments for your classroom</a:t>
          </a:r>
        </a:p>
      </dgm:t>
      <dgm:extLst>
        <a:ext uri="{E40237B7-FDA0-4F09-8148-C483321AD2D9}">
          <dgm14:cNvPr xmlns:dgm14="http://schemas.microsoft.com/office/drawing/2010/diagram" id="0" name="" descr="Practice the routine with adjustments for your classroom. "/>
        </a:ext>
      </dgm:extLst>
    </dgm:pt>
    <dgm:pt modelId="{86BED94C-8FEE-49CF-8DFF-EA08A924EC58}" type="parTrans" cxnId="{CFB77F2B-05F7-4178-A059-9CDF936A5B94}">
      <dgm:prSet/>
      <dgm:spPr/>
      <dgm:t>
        <a:bodyPr/>
        <a:lstStyle/>
        <a:p>
          <a:endParaRPr lang="en-US"/>
        </a:p>
      </dgm:t>
    </dgm:pt>
    <dgm:pt modelId="{37957616-8DB5-4469-82FF-678F8D6E83E2}" type="sibTrans" cxnId="{CFB77F2B-05F7-4178-A059-9CDF936A5B94}">
      <dgm:prSet/>
      <dgm:spPr/>
      <dgm:t>
        <a:bodyPr/>
        <a:lstStyle/>
        <a:p>
          <a:endParaRPr lang="en-US"/>
        </a:p>
      </dgm:t>
    </dgm:pt>
    <dgm:pt modelId="{C4C663ED-DF64-4F31-BB40-4725583B0259}">
      <dgm:prSet custT="1"/>
      <dgm:spPr/>
      <dgm:t>
        <a:bodyPr/>
        <a:lstStyle/>
        <a:p>
          <a:r>
            <a:rPr lang="en-US" sz="1800"/>
            <a:t>1. Set the Purpose</a:t>
          </a:r>
        </a:p>
      </dgm:t>
      <dgm:extLst>
        <a:ext uri="{E40237B7-FDA0-4F09-8148-C483321AD2D9}">
          <dgm14:cNvPr xmlns:dgm14="http://schemas.microsoft.com/office/drawing/2010/diagram" id="0" name="" descr="1. Set the Purpose&#10;2. Select a Multisensory Support&#10;3. Provide a Model&#10;4. Practice "/>
        </a:ext>
      </dgm:extLst>
    </dgm:pt>
    <dgm:pt modelId="{8DC42C4E-47E0-4891-81C0-A99DD41B8E60}" type="parTrans" cxnId="{5B3305E8-CA20-4A06-899A-6273348560E9}">
      <dgm:prSet/>
      <dgm:spPr/>
      <dgm:t>
        <a:bodyPr/>
        <a:lstStyle/>
        <a:p>
          <a:endParaRPr lang="en-US"/>
        </a:p>
      </dgm:t>
    </dgm:pt>
    <dgm:pt modelId="{28E41CA7-EC87-4777-BBE2-DB7714A48D78}" type="sibTrans" cxnId="{5B3305E8-CA20-4A06-899A-6273348560E9}">
      <dgm:prSet/>
      <dgm:spPr/>
      <dgm:t>
        <a:bodyPr/>
        <a:lstStyle/>
        <a:p>
          <a:endParaRPr lang="en-US"/>
        </a:p>
      </dgm:t>
    </dgm:pt>
    <dgm:pt modelId="{24DAFB90-5BAA-4503-8E01-6F2815EDDC0A}">
      <dgm:prSet custT="1"/>
      <dgm:spPr/>
      <dgm:t>
        <a:bodyPr/>
        <a:lstStyle/>
        <a:p>
          <a:r>
            <a:rPr lang="en-US" sz="1800"/>
            <a:t>2. Select a Multisensory Support</a:t>
          </a:r>
        </a:p>
      </dgm:t>
    </dgm:pt>
    <dgm:pt modelId="{16DC450C-2322-4DEE-B476-4EE7262B36D7}" type="parTrans" cxnId="{82A1E980-C802-4040-8758-1DF2EAAF883D}">
      <dgm:prSet/>
      <dgm:spPr/>
      <dgm:t>
        <a:bodyPr/>
        <a:lstStyle/>
        <a:p>
          <a:endParaRPr lang="en-US"/>
        </a:p>
      </dgm:t>
    </dgm:pt>
    <dgm:pt modelId="{8DCF6C70-A241-41E2-85E2-A11A23458D92}" type="sibTrans" cxnId="{82A1E980-C802-4040-8758-1DF2EAAF883D}">
      <dgm:prSet/>
      <dgm:spPr/>
      <dgm:t>
        <a:bodyPr/>
        <a:lstStyle/>
        <a:p>
          <a:endParaRPr lang="en-US"/>
        </a:p>
      </dgm:t>
    </dgm:pt>
    <dgm:pt modelId="{7F1B9831-ADC2-4A62-9AEB-F06A52A0AAB5}">
      <dgm:prSet custT="1"/>
      <dgm:spPr/>
      <dgm:t>
        <a:bodyPr/>
        <a:lstStyle/>
        <a:p>
          <a:r>
            <a:rPr lang="en-US" sz="1800"/>
            <a:t>3. Provide a Model</a:t>
          </a:r>
        </a:p>
      </dgm:t>
    </dgm:pt>
    <dgm:pt modelId="{EEF13042-C2E5-459E-B2A7-4724C6A62B3A}" type="parTrans" cxnId="{3B25171F-0F7A-4F93-8F50-0F87FFDED30A}">
      <dgm:prSet/>
      <dgm:spPr/>
      <dgm:t>
        <a:bodyPr/>
        <a:lstStyle/>
        <a:p>
          <a:endParaRPr lang="en-US"/>
        </a:p>
      </dgm:t>
    </dgm:pt>
    <dgm:pt modelId="{5ACE47B3-4842-4E28-9056-AED5AE88702D}" type="sibTrans" cxnId="{3B25171F-0F7A-4F93-8F50-0F87FFDED30A}">
      <dgm:prSet/>
      <dgm:spPr/>
      <dgm:t>
        <a:bodyPr/>
        <a:lstStyle/>
        <a:p>
          <a:endParaRPr lang="en-US"/>
        </a:p>
      </dgm:t>
    </dgm:pt>
    <dgm:pt modelId="{19DA0E76-A5A0-44B0-9A32-A48B56C4C290}">
      <dgm:prSet custT="1"/>
      <dgm:spPr/>
      <dgm:t>
        <a:bodyPr/>
        <a:lstStyle/>
        <a:p>
          <a:r>
            <a:rPr lang="en-US" sz="1800"/>
            <a:t>4. Practice</a:t>
          </a:r>
        </a:p>
      </dgm:t>
    </dgm:pt>
    <dgm:pt modelId="{8CE18289-5C1F-4B57-A9C1-E57CF4B41026}" type="parTrans" cxnId="{047C6BEB-596B-42D9-9406-0DEB92A766A5}">
      <dgm:prSet/>
      <dgm:spPr/>
      <dgm:t>
        <a:bodyPr/>
        <a:lstStyle/>
        <a:p>
          <a:endParaRPr lang="en-US"/>
        </a:p>
      </dgm:t>
    </dgm:pt>
    <dgm:pt modelId="{D50BEAB2-1552-4C77-B18B-A2224D371B32}" type="sibTrans" cxnId="{047C6BEB-596B-42D9-9406-0DEB92A766A5}">
      <dgm:prSet/>
      <dgm:spPr/>
      <dgm:t>
        <a:bodyPr/>
        <a:lstStyle/>
        <a:p>
          <a:endParaRPr lang="en-US"/>
        </a:p>
      </dgm:t>
    </dgm:pt>
    <dgm:pt modelId="{23F2B8F2-B964-492D-BF70-FEC57BA7A3BD}" type="pres">
      <dgm:prSet presAssocID="{28FCD4F8-4C04-4E20-A5F0-868566EF2E4E}" presName="linear" presStyleCnt="0">
        <dgm:presLayoutVars>
          <dgm:dir/>
          <dgm:animLvl val="lvl"/>
          <dgm:resizeHandles val="exact"/>
        </dgm:presLayoutVars>
      </dgm:prSet>
      <dgm:spPr/>
    </dgm:pt>
    <dgm:pt modelId="{8F57A06A-6DB5-418A-8959-BBA335DCCADF}" type="pres">
      <dgm:prSet presAssocID="{8B83ADDF-9D5C-449F-BB02-A7CB69004B39}" presName="parentLin" presStyleCnt="0"/>
      <dgm:spPr/>
    </dgm:pt>
    <dgm:pt modelId="{B46F1496-7488-41AD-B7F2-E83CCDECD9F6}" type="pres">
      <dgm:prSet presAssocID="{8B83ADDF-9D5C-449F-BB02-A7CB69004B39}" presName="parentLeftMargin" presStyleLbl="node1" presStyleIdx="0" presStyleCnt="3"/>
      <dgm:spPr/>
    </dgm:pt>
    <dgm:pt modelId="{BD593532-DFA0-4C85-9ACB-C2CCB7DE7EAB}" type="pres">
      <dgm:prSet presAssocID="{8B83ADDF-9D5C-449F-BB02-A7CB69004B39}" presName="parentText" presStyleLbl="node1" presStyleIdx="0" presStyleCnt="3" custScaleX="142857">
        <dgm:presLayoutVars>
          <dgm:chMax val="0"/>
          <dgm:bulletEnabled val="1"/>
        </dgm:presLayoutVars>
      </dgm:prSet>
      <dgm:spPr/>
    </dgm:pt>
    <dgm:pt modelId="{F6FEE314-1EFF-4A32-8E36-DE7F16A7838A}" type="pres">
      <dgm:prSet presAssocID="{8B83ADDF-9D5C-449F-BB02-A7CB69004B39}" presName="negativeSpace" presStyleCnt="0"/>
      <dgm:spPr/>
    </dgm:pt>
    <dgm:pt modelId="{65C013DB-D9E5-4F4E-9F87-58C9F849F240}" type="pres">
      <dgm:prSet presAssocID="{8B83ADDF-9D5C-449F-BB02-A7CB69004B39}" presName="childText" presStyleLbl="conFgAcc1" presStyleIdx="0" presStyleCnt="3">
        <dgm:presLayoutVars>
          <dgm:bulletEnabled val="1"/>
        </dgm:presLayoutVars>
      </dgm:prSet>
      <dgm:spPr/>
    </dgm:pt>
    <dgm:pt modelId="{7D45355F-2E11-47EA-BF43-351975C86B4F}" type="pres">
      <dgm:prSet presAssocID="{23920406-2567-4179-B000-4493857118FA}" presName="spaceBetweenRectangles" presStyleCnt="0"/>
      <dgm:spPr/>
    </dgm:pt>
    <dgm:pt modelId="{853B5202-3D42-43DA-BF5E-6ACCDC86A09A}" type="pres">
      <dgm:prSet presAssocID="{521755F5-52C2-4602-ADE6-EC017A3A9DF9}" presName="parentLin" presStyleCnt="0"/>
      <dgm:spPr/>
    </dgm:pt>
    <dgm:pt modelId="{48F2444A-61F9-4B02-A683-031A25A632F4}" type="pres">
      <dgm:prSet presAssocID="{521755F5-52C2-4602-ADE6-EC017A3A9DF9}" presName="parentLeftMargin" presStyleLbl="node1" presStyleIdx="0" presStyleCnt="3"/>
      <dgm:spPr/>
    </dgm:pt>
    <dgm:pt modelId="{99DFD2F1-1642-42AB-926B-39761DDEF0C7}" type="pres">
      <dgm:prSet presAssocID="{521755F5-52C2-4602-ADE6-EC017A3A9DF9}" presName="parentText" presStyleLbl="node1" presStyleIdx="1" presStyleCnt="3" custScaleX="142857">
        <dgm:presLayoutVars>
          <dgm:chMax val="0"/>
          <dgm:bulletEnabled val="1"/>
        </dgm:presLayoutVars>
      </dgm:prSet>
      <dgm:spPr/>
    </dgm:pt>
    <dgm:pt modelId="{855596B3-4FA4-4999-B937-A4BD857F69FB}" type="pres">
      <dgm:prSet presAssocID="{521755F5-52C2-4602-ADE6-EC017A3A9DF9}" presName="negativeSpace" presStyleCnt="0"/>
      <dgm:spPr/>
    </dgm:pt>
    <dgm:pt modelId="{B1F180BF-D8AF-4704-92CB-06C8BA400E21}" type="pres">
      <dgm:prSet presAssocID="{521755F5-52C2-4602-ADE6-EC017A3A9DF9}" presName="childText" presStyleLbl="conFgAcc1" presStyleIdx="1" presStyleCnt="3">
        <dgm:presLayoutVars>
          <dgm:bulletEnabled val="1"/>
        </dgm:presLayoutVars>
      </dgm:prSet>
      <dgm:spPr/>
    </dgm:pt>
    <dgm:pt modelId="{A256B2FC-873A-46AD-9644-4C0FCD67FB7E}" type="pres">
      <dgm:prSet presAssocID="{C71C609A-B741-4AA0-BD78-51932B544478}" presName="spaceBetweenRectangles" presStyleCnt="0"/>
      <dgm:spPr/>
    </dgm:pt>
    <dgm:pt modelId="{13FCD920-4BBF-4BD5-9C7A-E54BB7E7DC1F}" type="pres">
      <dgm:prSet presAssocID="{1E2820F9-7FF6-4A1F-8D9D-80511CCB7A9C}" presName="parentLin" presStyleCnt="0"/>
      <dgm:spPr/>
    </dgm:pt>
    <dgm:pt modelId="{A700E4E2-7C78-4847-98E2-4AF218642407}" type="pres">
      <dgm:prSet presAssocID="{1E2820F9-7FF6-4A1F-8D9D-80511CCB7A9C}" presName="parentLeftMargin" presStyleLbl="node1" presStyleIdx="1" presStyleCnt="3"/>
      <dgm:spPr/>
    </dgm:pt>
    <dgm:pt modelId="{6C101C51-A7F0-4D3B-82A9-31F6628214BF}" type="pres">
      <dgm:prSet presAssocID="{1E2820F9-7FF6-4A1F-8D9D-80511CCB7A9C}" presName="parentText" presStyleLbl="node1" presStyleIdx="2" presStyleCnt="3" custScaleX="142857" custScaleY="131018">
        <dgm:presLayoutVars>
          <dgm:chMax val="0"/>
          <dgm:bulletEnabled val="1"/>
        </dgm:presLayoutVars>
      </dgm:prSet>
      <dgm:spPr/>
    </dgm:pt>
    <dgm:pt modelId="{28BED371-3CE5-4C69-804F-20DCF3E2EF52}" type="pres">
      <dgm:prSet presAssocID="{1E2820F9-7FF6-4A1F-8D9D-80511CCB7A9C}" presName="negativeSpace" presStyleCnt="0"/>
      <dgm:spPr/>
    </dgm:pt>
    <dgm:pt modelId="{1AF75737-2447-43D7-B633-4593F150BD8A}" type="pres">
      <dgm:prSet presAssocID="{1E2820F9-7FF6-4A1F-8D9D-80511CCB7A9C}" presName="childText" presStyleLbl="conFgAcc1" presStyleIdx="2" presStyleCnt="3">
        <dgm:presLayoutVars>
          <dgm:bulletEnabled val="1"/>
        </dgm:presLayoutVars>
      </dgm:prSet>
      <dgm:spPr/>
    </dgm:pt>
  </dgm:ptLst>
  <dgm:cxnLst>
    <dgm:cxn modelId="{3B25171F-0F7A-4F93-8F50-0F87FFDED30A}" srcId="{1E2820F9-7FF6-4A1F-8D9D-80511CCB7A9C}" destId="{7F1B9831-ADC2-4A62-9AEB-F06A52A0AAB5}" srcOrd="2" destOrd="0" parTransId="{EEF13042-C2E5-459E-B2A7-4724C6A62B3A}" sibTransId="{5ACE47B3-4842-4E28-9056-AED5AE88702D}"/>
    <dgm:cxn modelId="{CFB77F2B-05F7-4178-A059-9CDF936A5B94}" srcId="{28FCD4F8-4C04-4E20-A5F0-868566EF2E4E}" destId="{1E2820F9-7FF6-4A1F-8D9D-80511CCB7A9C}" srcOrd="2" destOrd="0" parTransId="{86BED94C-8FEE-49CF-8DFF-EA08A924EC58}" sibTransId="{37957616-8DB5-4469-82FF-678F8D6E83E2}"/>
    <dgm:cxn modelId="{F5ED4E3F-C8A8-4CA4-8A38-09A9988CA0BA}" type="presOf" srcId="{8B83ADDF-9D5C-449F-BB02-A7CB69004B39}" destId="{B46F1496-7488-41AD-B7F2-E83CCDECD9F6}" srcOrd="0" destOrd="0" presId="urn:microsoft.com/office/officeart/2005/8/layout/list1"/>
    <dgm:cxn modelId="{3E12E85F-7EE4-4FE5-8B10-8C269B4B9C73}" srcId="{28FCD4F8-4C04-4E20-A5F0-868566EF2E4E}" destId="{521755F5-52C2-4602-ADE6-EC017A3A9DF9}" srcOrd="1" destOrd="0" parTransId="{FC76CEDC-FF3D-4272-B0C4-C2DDF1E03936}" sibTransId="{C71C609A-B741-4AA0-BD78-51932B544478}"/>
    <dgm:cxn modelId="{A1E1EE61-472F-4CBC-A53D-8B4088D1765E}" type="presOf" srcId="{28FCD4F8-4C04-4E20-A5F0-868566EF2E4E}" destId="{23F2B8F2-B964-492D-BF70-FEC57BA7A3BD}" srcOrd="0" destOrd="0" presId="urn:microsoft.com/office/officeart/2005/8/layout/list1"/>
    <dgm:cxn modelId="{C78D9466-4666-4992-BA9C-C00B81381220}" srcId="{521755F5-52C2-4602-ADE6-EC017A3A9DF9}" destId="{93BDF77B-0003-46CD-B4BE-77717072A9B2}" srcOrd="2" destOrd="0" parTransId="{FFC6B8AC-F4C5-4B71-B74E-2444A637A4B3}" sibTransId="{E4B27DCB-38C7-408E-8735-CED79EDF4B7E}"/>
    <dgm:cxn modelId="{787AE04B-E5EC-4788-B929-4676D98B4440}" srcId="{521755F5-52C2-4602-ADE6-EC017A3A9DF9}" destId="{97AF742F-63AF-4CD1-9EA8-FDA5CEAFD008}" srcOrd="0" destOrd="0" parTransId="{F729E2AB-739B-49C5-B5B8-D4802039E03C}" sibTransId="{F6509EDC-5585-428F-AC3B-6B19188B91DD}"/>
    <dgm:cxn modelId="{98970051-58CB-45A4-998E-8702769DD814}" type="presOf" srcId="{93BDF77B-0003-46CD-B4BE-77717072A9B2}" destId="{B1F180BF-D8AF-4704-92CB-06C8BA400E21}" srcOrd="0" destOrd="2" presId="urn:microsoft.com/office/officeart/2005/8/layout/list1"/>
    <dgm:cxn modelId="{63D39058-9A3B-4C8D-ACBD-AED8A16BB6DC}" type="presOf" srcId="{7F1B9831-ADC2-4A62-9AEB-F06A52A0AAB5}" destId="{1AF75737-2447-43D7-B633-4593F150BD8A}" srcOrd="0" destOrd="2" presId="urn:microsoft.com/office/officeart/2005/8/layout/list1"/>
    <dgm:cxn modelId="{82A1E980-C802-4040-8758-1DF2EAAF883D}" srcId="{1E2820F9-7FF6-4A1F-8D9D-80511CCB7A9C}" destId="{24DAFB90-5BAA-4503-8E01-6F2815EDDC0A}" srcOrd="1" destOrd="0" parTransId="{16DC450C-2322-4DEE-B476-4EE7262B36D7}" sibTransId="{8DCF6C70-A241-41E2-85E2-A11A23458D92}"/>
    <dgm:cxn modelId="{0539C294-1303-458C-9C41-A0175DB7FF76}" type="presOf" srcId="{521755F5-52C2-4602-ADE6-EC017A3A9DF9}" destId="{99DFD2F1-1642-42AB-926B-39761DDEF0C7}" srcOrd="1" destOrd="0" presId="urn:microsoft.com/office/officeart/2005/8/layout/list1"/>
    <dgm:cxn modelId="{A947E598-F644-4FDD-9DDA-F2A36FCDBB91}" type="presOf" srcId="{59B5317F-4906-4129-B832-7D7A6FCAD129}" destId="{B1F180BF-D8AF-4704-92CB-06C8BA400E21}" srcOrd="0" destOrd="1" presId="urn:microsoft.com/office/officeart/2005/8/layout/list1"/>
    <dgm:cxn modelId="{05D50E9C-FF16-4B3F-8A4D-922AF1E4CE3A}" type="presOf" srcId="{97AF742F-63AF-4CD1-9EA8-FDA5CEAFD008}" destId="{B1F180BF-D8AF-4704-92CB-06C8BA400E21}" srcOrd="0" destOrd="0" presId="urn:microsoft.com/office/officeart/2005/8/layout/list1"/>
    <dgm:cxn modelId="{38C0809C-8434-4C5B-B61D-3397F1675049}" type="presOf" srcId="{1E2820F9-7FF6-4A1F-8D9D-80511CCB7A9C}" destId="{6C101C51-A7F0-4D3B-82A9-31F6628214BF}" srcOrd="1" destOrd="0" presId="urn:microsoft.com/office/officeart/2005/8/layout/list1"/>
    <dgm:cxn modelId="{3CD909A3-D8D3-4884-A12B-2E82816F71CE}" srcId="{521755F5-52C2-4602-ADE6-EC017A3A9DF9}" destId="{59B5317F-4906-4129-B832-7D7A6FCAD129}" srcOrd="1" destOrd="0" parTransId="{44C45B88-FD29-420A-B652-D78AA900F99E}" sibTransId="{3B1DF9D5-8647-4AFD-A392-C1E875A0483F}"/>
    <dgm:cxn modelId="{DD0D64A4-6EA4-4B51-AE7F-312C0EBF239A}" type="presOf" srcId="{1E2820F9-7FF6-4A1F-8D9D-80511CCB7A9C}" destId="{A700E4E2-7C78-4847-98E2-4AF218642407}" srcOrd="0" destOrd="0" presId="urn:microsoft.com/office/officeart/2005/8/layout/list1"/>
    <dgm:cxn modelId="{DCE3EBA4-3963-45F7-ADA1-2979228639D9}" type="presOf" srcId="{C4C663ED-DF64-4F31-BB40-4725583B0259}" destId="{1AF75737-2447-43D7-B633-4593F150BD8A}" srcOrd="0" destOrd="0" presId="urn:microsoft.com/office/officeart/2005/8/layout/list1"/>
    <dgm:cxn modelId="{7EDA70B6-E72D-4284-B9EF-9019F5B3BE55}" type="presOf" srcId="{24DAFB90-5BAA-4503-8E01-6F2815EDDC0A}" destId="{1AF75737-2447-43D7-B633-4593F150BD8A}" srcOrd="0" destOrd="1" presId="urn:microsoft.com/office/officeart/2005/8/layout/list1"/>
    <dgm:cxn modelId="{65BF35D7-08AF-44EC-8EC2-7824EB16400D}" type="presOf" srcId="{521755F5-52C2-4602-ADE6-EC017A3A9DF9}" destId="{48F2444A-61F9-4B02-A683-031A25A632F4}" srcOrd="0" destOrd="0" presId="urn:microsoft.com/office/officeart/2005/8/layout/list1"/>
    <dgm:cxn modelId="{9BF228E7-2D6A-4551-9E22-9F92C824A843}" type="presOf" srcId="{8B83ADDF-9D5C-449F-BB02-A7CB69004B39}" destId="{BD593532-DFA0-4C85-9ACB-C2CCB7DE7EAB}" srcOrd="1" destOrd="0" presId="urn:microsoft.com/office/officeart/2005/8/layout/list1"/>
    <dgm:cxn modelId="{5B3305E8-CA20-4A06-899A-6273348560E9}" srcId="{1E2820F9-7FF6-4A1F-8D9D-80511CCB7A9C}" destId="{C4C663ED-DF64-4F31-BB40-4725583B0259}" srcOrd="0" destOrd="0" parTransId="{8DC42C4E-47E0-4891-81C0-A99DD41B8E60}" sibTransId="{28E41CA7-EC87-4777-BBE2-DB7714A48D78}"/>
    <dgm:cxn modelId="{353C44E8-DCEE-4641-B942-8C366EAE0148}" srcId="{28FCD4F8-4C04-4E20-A5F0-868566EF2E4E}" destId="{8B83ADDF-9D5C-449F-BB02-A7CB69004B39}" srcOrd="0" destOrd="0" parTransId="{575DC33B-9A21-413A-88E5-F1C928AA919F}" sibTransId="{23920406-2567-4179-B000-4493857118FA}"/>
    <dgm:cxn modelId="{047C6BEB-596B-42D9-9406-0DEB92A766A5}" srcId="{1E2820F9-7FF6-4A1F-8D9D-80511CCB7A9C}" destId="{19DA0E76-A5A0-44B0-9A32-A48B56C4C290}" srcOrd="3" destOrd="0" parTransId="{8CE18289-5C1F-4B57-A9C1-E57CF4B41026}" sibTransId="{D50BEAB2-1552-4C77-B18B-A2224D371B32}"/>
    <dgm:cxn modelId="{352997EE-0147-4E0A-9C6A-2399A1C706E5}" type="presOf" srcId="{19DA0E76-A5A0-44B0-9A32-A48B56C4C290}" destId="{1AF75737-2447-43D7-B633-4593F150BD8A}" srcOrd="0" destOrd="3" presId="urn:microsoft.com/office/officeart/2005/8/layout/list1"/>
    <dgm:cxn modelId="{D1402890-C1AC-41C6-A38B-156B965801B6}" type="presParOf" srcId="{23F2B8F2-B964-492D-BF70-FEC57BA7A3BD}" destId="{8F57A06A-6DB5-418A-8959-BBA335DCCADF}" srcOrd="0" destOrd="0" presId="urn:microsoft.com/office/officeart/2005/8/layout/list1"/>
    <dgm:cxn modelId="{CEDE6F12-B412-465B-9C57-34D1AA04B4FB}" type="presParOf" srcId="{8F57A06A-6DB5-418A-8959-BBA335DCCADF}" destId="{B46F1496-7488-41AD-B7F2-E83CCDECD9F6}" srcOrd="0" destOrd="0" presId="urn:microsoft.com/office/officeart/2005/8/layout/list1"/>
    <dgm:cxn modelId="{1635C71F-625C-4569-8853-25C522A95CB4}" type="presParOf" srcId="{8F57A06A-6DB5-418A-8959-BBA335DCCADF}" destId="{BD593532-DFA0-4C85-9ACB-C2CCB7DE7EAB}" srcOrd="1" destOrd="0" presId="urn:microsoft.com/office/officeart/2005/8/layout/list1"/>
    <dgm:cxn modelId="{81DD85B5-9062-47C4-90B4-C7DD6CD650A0}" type="presParOf" srcId="{23F2B8F2-B964-492D-BF70-FEC57BA7A3BD}" destId="{F6FEE314-1EFF-4A32-8E36-DE7F16A7838A}" srcOrd="1" destOrd="0" presId="urn:microsoft.com/office/officeart/2005/8/layout/list1"/>
    <dgm:cxn modelId="{D940610A-65D7-4C26-B12E-AD3744CF3DFB}" type="presParOf" srcId="{23F2B8F2-B964-492D-BF70-FEC57BA7A3BD}" destId="{65C013DB-D9E5-4F4E-9F87-58C9F849F240}" srcOrd="2" destOrd="0" presId="urn:microsoft.com/office/officeart/2005/8/layout/list1"/>
    <dgm:cxn modelId="{0620B973-7A2D-48D1-9059-FD0D964B071E}" type="presParOf" srcId="{23F2B8F2-B964-492D-BF70-FEC57BA7A3BD}" destId="{7D45355F-2E11-47EA-BF43-351975C86B4F}" srcOrd="3" destOrd="0" presId="urn:microsoft.com/office/officeart/2005/8/layout/list1"/>
    <dgm:cxn modelId="{30A028BB-505E-4599-91BC-B3209A04C50D}" type="presParOf" srcId="{23F2B8F2-B964-492D-BF70-FEC57BA7A3BD}" destId="{853B5202-3D42-43DA-BF5E-6ACCDC86A09A}" srcOrd="4" destOrd="0" presId="urn:microsoft.com/office/officeart/2005/8/layout/list1"/>
    <dgm:cxn modelId="{EECCC4A9-8F25-410A-9EB8-9917F5474AA5}" type="presParOf" srcId="{853B5202-3D42-43DA-BF5E-6ACCDC86A09A}" destId="{48F2444A-61F9-4B02-A683-031A25A632F4}" srcOrd="0" destOrd="0" presId="urn:microsoft.com/office/officeart/2005/8/layout/list1"/>
    <dgm:cxn modelId="{F5A49E1C-4506-4BB2-B087-B63C4B4F65F8}" type="presParOf" srcId="{853B5202-3D42-43DA-BF5E-6ACCDC86A09A}" destId="{99DFD2F1-1642-42AB-926B-39761DDEF0C7}" srcOrd="1" destOrd="0" presId="urn:microsoft.com/office/officeart/2005/8/layout/list1"/>
    <dgm:cxn modelId="{A9903E97-671B-4AD6-AD18-9830FAB9AE60}" type="presParOf" srcId="{23F2B8F2-B964-492D-BF70-FEC57BA7A3BD}" destId="{855596B3-4FA4-4999-B937-A4BD857F69FB}" srcOrd="5" destOrd="0" presId="urn:microsoft.com/office/officeart/2005/8/layout/list1"/>
    <dgm:cxn modelId="{32E08041-7259-4504-89FC-4F8296507CC5}" type="presParOf" srcId="{23F2B8F2-B964-492D-BF70-FEC57BA7A3BD}" destId="{B1F180BF-D8AF-4704-92CB-06C8BA400E21}" srcOrd="6" destOrd="0" presId="urn:microsoft.com/office/officeart/2005/8/layout/list1"/>
    <dgm:cxn modelId="{380E1DDC-C116-4E60-BD3B-BA43BCE66BE4}" type="presParOf" srcId="{23F2B8F2-B964-492D-BF70-FEC57BA7A3BD}" destId="{A256B2FC-873A-46AD-9644-4C0FCD67FB7E}" srcOrd="7" destOrd="0" presId="urn:microsoft.com/office/officeart/2005/8/layout/list1"/>
    <dgm:cxn modelId="{495F15BF-4B74-4F6A-954C-2F9437FC6648}" type="presParOf" srcId="{23F2B8F2-B964-492D-BF70-FEC57BA7A3BD}" destId="{13FCD920-4BBF-4BD5-9C7A-E54BB7E7DC1F}" srcOrd="8" destOrd="0" presId="urn:microsoft.com/office/officeart/2005/8/layout/list1"/>
    <dgm:cxn modelId="{D32FFA7A-D6E5-4247-A513-1E74E00988B5}" type="presParOf" srcId="{13FCD920-4BBF-4BD5-9C7A-E54BB7E7DC1F}" destId="{A700E4E2-7C78-4847-98E2-4AF218642407}" srcOrd="0" destOrd="0" presId="urn:microsoft.com/office/officeart/2005/8/layout/list1"/>
    <dgm:cxn modelId="{FE5634E4-9BDC-4CFD-8A92-53CA3EEB536E}" type="presParOf" srcId="{13FCD920-4BBF-4BD5-9C7A-E54BB7E7DC1F}" destId="{6C101C51-A7F0-4D3B-82A9-31F6628214BF}" srcOrd="1" destOrd="0" presId="urn:microsoft.com/office/officeart/2005/8/layout/list1"/>
    <dgm:cxn modelId="{2498457F-B948-460B-B3C5-A550A1BC5B04}" type="presParOf" srcId="{23F2B8F2-B964-492D-BF70-FEC57BA7A3BD}" destId="{28BED371-3CE5-4C69-804F-20DCF3E2EF52}" srcOrd="9" destOrd="0" presId="urn:microsoft.com/office/officeart/2005/8/layout/list1"/>
    <dgm:cxn modelId="{DFAA1D27-3979-4A01-B4AE-6CFC68034CAB}" type="presParOf" srcId="{23F2B8F2-B964-492D-BF70-FEC57BA7A3BD}" destId="{1AF75737-2447-43D7-B633-4593F150BD8A}" srcOrd="10" destOrd="0" presId="urn:microsoft.com/office/officeart/2005/8/layout/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0106D9-5897-4FDC-BDBB-5119218C143B}"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165AA3EF-F1CF-4A68-9554-2F9B6946C273}">
      <dgm:prSet custT="1"/>
      <dgm:spPr/>
      <dgm:t>
        <a:bodyPr/>
        <a:lstStyle/>
        <a:p>
          <a:r>
            <a:rPr lang="en-US" sz="1600" b="1" i="0"/>
            <a:t>Phonology</a:t>
          </a:r>
          <a:r>
            <a:rPr lang="en-US" sz="1600" b="0" i="0"/>
            <a:t>: The science of speech sounds, including the study of the development of speech sounds in one language or the comparison of speech sound development across different languages</a:t>
          </a:r>
          <a:endParaRPr lang="en-US" sz="1600"/>
        </a:p>
      </dgm:t>
    </dgm:pt>
    <dgm:pt modelId="{529B928C-0D83-47F8-86B3-9E1DF7EEC210}" type="parTrans" cxnId="{6C2547C0-8AE9-4507-8646-C076BE5A6C8E}">
      <dgm:prSet/>
      <dgm:spPr/>
      <dgm:t>
        <a:bodyPr/>
        <a:lstStyle/>
        <a:p>
          <a:endParaRPr lang="en-US" sz="1800">
            <a:solidFill>
              <a:schemeClr val="tx1"/>
            </a:solidFill>
          </a:endParaRPr>
        </a:p>
      </dgm:t>
    </dgm:pt>
    <dgm:pt modelId="{E000A503-9256-486A-BBC5-EF470408BB4D}" type="sibTrans" cxnId="{6C2547C0-8AE9-4507-8646-C076BE5A6C8E}">
      <dgm:prSet/>
      <dgm:spPr/>
      <dgm:t>
        <a:bodyPr/>
        <a:lstStyle/>
        <a:p>
          <a:endParaRPr lang="en-US" sz="1800">
            <a:solidFill>
              <a:schemeClr val="tx1"/>
            </a:solidFill>
          </a:endParaRPr>
        </a:p>
      </dgm:t>
    </dgm:pt>
    <dgm:pt modelId="{B2F1A372-BC74-4AF4-9FF6-07410FFDF2DD}">
      <dgm:prSet custT="1"/>
      <dgm:spPr/>
      <dgm:t>
        <a:bodyPr/>
        <a:lstStyle/>
        <a:p>
          <a:r>
            <a:rPr lang="en-US" sz="1600" b="1" i="0" dirty="0"/>
            <a:t>Phonological Awareness: </a:t>
          </a:r>
          <a:r>
            <a:rPr lang="en-US" sz="1600" b="0" i="0" dirty="0"/>
            <a:t>Awareness of the sound structure of spoken words at three levels: (1) rhyming to onset and rhyme; (2) segmenting and blending; and (3) manipulating individual phonemes</a:t>
          </a:r>
          <a:r>
            <a:rPr lang="en-US" sz="1600" b="1" i="0" dirty="0"/>
            <a:t> </a:t>
          </a:r>
          <a:endParaRPr lang="en-US" sz="1600" dirty="0"/>
        </a:p>
      </dgm:t>
    </dgm:pt>
    <dgm:pt modelId="{9F07FCEF-DEF8-4945-8678-CFB1B53B84E6}" type="parTrans" cxnId="{10EAAB2D-7744-4745-9D88-794643AD9670}">
      <dgm:prSet/>
      <dgm:spPr/>
      <dgm:t>
        <a:bodyPr/>
        <a:lstStyle/>
        <a:p>
          <a:endParaRPr lang="en-US" sz="1800">
            <a:solidFill>
              <a:schemeClr val="tx1"/>
            </a:solidFill>
          </a:endParaRPr>
        </a:p>
      </dgm:t>
    </dgm:pt>
    <dgm:pt modelId="{F3512613-9CB2-44B2-BB06-E1A3C083E0F4}" type="sibTrans" cxnId="{10EAAB2D-7744-4745-9D88-794643AD9670}">
      <dgm:prSet/>
      <dgm:spPr/>
      <dgm:t>
        <a:bodyPr/>
        <a:lstStyle/>
        <a:p>
          <a:endParaRPr lang="en-US" sz="1800">
            <a:solidFill>
              <a:schemeClr val="tx1"/>
            </a:solidFill>
          </a:endParaRPr>
        </a:p>
      </dgm:t>
    </dgm:pt>
    <dgm:pt modelId="{2948E834-6395-4EA3-9561-AA2D1CA45D9A}">
      <dgm:prSet custT="1"/>
      <dgm:spPr/>
      <dgm:t>
        <a:bodyPr/>
        <a:lstStyle/>
        <a:p>
          <a:r>
            <a:rPr lang="en-US" sz="1600" b="1" i="0" dirty="0"/>
            <a:t>Phonemic Awareness: </a:t>
          </a:r>
          <a:r>
            <a:rPr lang="en-US" sz="1600" b="0" i="0" dirty="0"/>
            <a:t>A subset of phonological awareness in which listeners are able to hear, identify, and manipulate phonemes, the smallest units of sound that can differentiated</a:t>
          </a:r>
          <a:endParaRPr lang="en-US" sz="1600" b="0" dirty="0"/>
        </a:p>
      </dgm:t>
    </dgm:pt>
    <dgm:pt modelId="{CBA15578-347E-415A-8189-FA1875363977}" type="parTrans" cxnId="{919251EC-E065-44C0-87A7-D722CA4D06AE}">
      <dgm:prSet/>
      <dgm:spPr/>
      <dgm:t>
        <a:bodyPr/>
        <a:lstStyle/>
        <a:p>
          <a:endParaRPr lang="en-US" sz="1800">
            <a:solidFill>
              <a:schemeClr val="tx1"/>
            </a:solidFill>
          </a:endParaRPr>
        </a:p>
      </dgm:t>
    </dgm:pt>
    <dgm:pt modelId="{AE76B7BD-5527-435E-BCA3-C8CCA975BA09}" type="sibTrans" cxnId="{919251EC-E065-44C0-87A7-D722CA4D06AE}">
      <dgm:prSet/>
      <dgm:spPr/>
      <dgm:t>
        <a:bodyPr/>
        <a:lstStyle/>
        <a:p>
          <a:endParaRPr lang="en-US" sz="1800">
            <a:solidFill>
              <a:schemeClr val="tx1"/>
            </a:solidFill>
          </a:endParaRPr>
        </a:p>
      </dgm:t>
    </dgm:pt>
    <dgm:pt modelId="{7B538936-9712-43B2-BC5A-4EE494E5B7A5}">
      <dgm:prSet custT="1"/>
      <dgm:spPr/>
      <dgm:t>
        <a:bodyPr/>
        <a:lstStyle/>
        <a:p>
          <a:r>
            <a:rPr lang="en-US" sz="1600" b="1" i="0"/>
            <a:t>Phoneme: </a:t>
          </a:r>
          <a:r>
            <a:rPr lang="en-US" sz="1600" b="0" i="0"/>
            <a:t>An individual sound unit in spoken words; the smallest unit of speech that makes one word distinguishable from another in a phonetic language such as English</a:t>
          </a:r>
          <a:endParaRPr lang="en-US" sz="1600"/>
        </a:p>
      </dgm:t>
    </dgm:pt>
    <dgm:pt modelId="{43A00457-7E58-4219-B818-49F24152486B}" type="parTrans" cxnId="{6A6BA95B-E4AC-45D3-9118-B6039D868EB2}">
      <dgm:prSet/>
      <dgm:spPr/>
      <dgm:t>
        <a:bodyPr/>
        <a:lstStyle/>
        <a:p>
          <a:endParaRPr lang="en-US" sz="1800">
            <a:solidFill>
              <a:schemeClr val="tx1"/>
            </a:solidFill>
          </a:endParaRPr>
        </a:p>
      </dgm:t>
    </dgm:pt>
    <dgm:pt modelId="{8D122A87-744E-4E81-9FFB-22A847F4E5E0}" type="sibTrans" cxnId="{6A6BA95B-E4AC-45D3-9118-B6039D868EB2}">
      <dgm:prSet/>
      <dgm:spPr/>
      <dgm:t>
        <a:bodyPr/>
        <a:lstStyle/>
        <a:p>
          <a:endParaRPr lang="en-US" sz="1800">
            <a:solidFill>
              <a:schemeClr val="tx1"/>
            </a:solidFill>
          </a:endParaRPr>
        </a:p>
      </dgm:t>
    </dgm:pt>
    <dgm:pt modelId="{0CEB8462-00CB-45DB-9AFA-2DF86B3A3696}" type="pres">
      <dgm:prSet presAssocID="{440106D9-5897-4FDC-BDBB-5119218C143B}" presName="linear" presStyleCnt="0">
        <dgm:presLayoutVars>
          <dgm:animLvl val="lvl"/>
          <dgm:resizeHandles val="exact"/>
        </dgm:presLayoutVars>
      </dgm:prSet>
      <dgm:spPr/>
    </dgm:pt>
    <dgm:pt modelId="{EF731E97-3AC3-41B2-883A-E1D57F1B3DD3}" type="pres">
      <dgm:prSet presAssocID="{165AA3EF-F1CF-4A68-9554-2F9B6946C273}" presName="parentText" presStyleLbl="node1" presStyleIdx="0" presStyleCnt="4">
        <dgm:presLayoutVars>
          <dgm:chMax val="0"/>
          <dgm:bulletEnabled val="1"/>
        </dgm:presLayoutVars>
      </dgm:prSet>
      <dgm:spPr/>
    </dgm:pt>
    <dgm:pt modelId="{0C2B7E24-253E-4D5A-B38F-26870945CE46}" type="pres">
      <dgm:prSet presAssocID="{E000A503-9256-486A-BBC5-EF470408BB4D}" presName="spacer" presStyleCnt="0"/>
      <dgm:spPr/>
    </dgm:pt>
    <dgm:pt modelId="{2CA45774-C374-42F1-B738-127336B41D24}" type="pres">
      <dgm:prSet presAssocID="{B2F1A372-BC74-4AF4-9FF6-07410FFDF2DD}" presName="parentText" presStyleLbl="node1" presStyleIdx="1" presStyleCnt="4">
        <dgm:presLayoutVars>
          <dgm:chMax val="0"/>
          <dgm:bulletEnabled val="1"/>
        </dgm:presLayoutVars>
      </dgm:prSet>
      <dgm:spPr/>
    </dgm:pt>
    <dgm:pt modelId="{A2ADC66D-7240-4CE7-BB0F-6CC1694E340B}" type="pres">
      <dgm:prSet presAssocID="{F3512613-9CB2-44B2-BB06-E1A3C083E0F4}" presName="spacer" presStyleCnt="0"/>
      <dgm:spPr/>
    </dgm:pt>
    <dgm:pt modelId="{9A1B43F4-1261-4BE8-BFDA-A86313F77877}" type="pres">
      <dgm:prSet presAssocID="{2948E834-6395-4EA3-9561-AA2D1CA45D9A}" presName="parentText" presStyleLbl="node1" presStyleIdx="2" presStyleCnt="4">
        <dgm:presLayoutVars>
          <dgm:chMax val="0"/>
          <dgm:bulletEnabled val="1"/>
        </dgm:presLayoutVars>
      </dgm:prSet>
      <dgm:spPr/>
    </dgm:pt>
    <dgm:pt modelId="{335A67B5-4E50-4B9F-81E8-44597CE1D299}" type="pres">
      <dgm:prSet presAssocID="{AE76B7BD-5527-435E-BCA3-C8CCA975BA09}" presName="spacer" presStyleCnt="0"/>
      <dgm:spPr/>
    </dgm:pt>
    <dgm:pt modelId="{8A3B9666-E461-42EC-94DA-2D0FC6E35EBA}" type="pres">
      <dgm:prSet presAssocID="{7B538936-9712-43B2-BC5A-4EE494E5B7A5}" presName="parentText" presStyleLbl="node1" presStyleIdx="3" presStyleCnt="4" custLinFactNeighborY="10854">
        <dgm:presLayoutVars>
          <dgm:chMax val="0"/>
          <dgm:bulletEnabled val="1"/>
        </dgm:presLayoutVars>
      </dgm:prSet>
      <dgm:spPr/>
    </dgm:pt>
  </dgm:ptLst>
  <dgm:cxnLst>
    <dgm:cxn modelId="{10EAAB2D-7744-4745-9D88-794643AD9670}" srcId="{440106D9-5897-4FDC-BDBB-5119218C143B}" destId="{B2F1A372-BC74-4AF4-9FF6-07410FFDF2DD}" srcOrd="1" destOrd="0" parTransId="{9F07FCEF-DEF8-4945-8678-CFB1B53B84E6}" sibTransId="{F3512613-9CB2-44B2-BB06-E1A3C083E0F4}"/>
    <dgm:cxn modelId="{69E8CD35-6EC8-4ED3-97AE-03DDA6C5C1C9}" type="presOf" srcId="{440106D9-5897-4FDC-BDBB-5119218C143B}" destId="{0CEB8462-00CB-45DB-9AFA-2DF86B3A3696}" srcOrd="0" destOrd="0" presId="urn:microsoft.com/office/officeart/2005/8/layout/vList2"/>
    <dgm:cxn modelId="{6A6BA95B-E4AC-45D3-9118-B6039D868EB2}" srcId="{440106D9-5897-4FDC-BDBB-5119218C143B}" destId="{7B538936-9712-43B2-BC5A-4EE494E5B7A5}" srcOrd="3" destOrd="0" parTransId="{43A00457-7E58-4219-B818-49F24152486B}" sibTransId="{8D122A87-744E-4E81-9FFB-22A847F4E5E0}"/>
    <dgm:cxn modelId="{0144565E-03BE-4479-8A38-62DE9A3F086F}" type="presOf" srcId="{165AA3EF-F1CF-4A68-9554-2F9B6946C273}" destId="{EF731E97-3AC3-41B2-883A-E1D57F1B3DD3}" srcOrd="0" destOrd="0" presId="urn:microsoft.com/office/officeart/2005/8/layout/vList2"/>
    <dgm:cxn modelId="{4D123273-4AA3-4ABE-ABD3-D569031A4AEF}" type="presOf" srcId="{7B538936-9712-43B2-BC5A-4EE494E5B7A5}" destId="{8A3B9666-E461-42EC-94DA-2D0FC6E35EBA}" srcOrd="0" destOrd="0" presId="urn:microsoft.com/office/officeart/2005/8/layout/vList2"/>
    <dgm:cxn modelId="{6C2547C0-8AE9-4507-8646-C076BE5A6C8E}" srcId="{440106D9-5897-4FDC-BDBB-5119218C143B}" destId="{165AA3EF-F1CF-4A68-9554-2F9B6946C273}" srcOrd="0" destOrd="0" parTransId="{529B928C-0D83-47F8-86B3-9E1DF7EEC210}" sibTransId="{E000A503-9256-486A-BBC5-EF470408BB4D}"/>
    <dgm:cxn modelId="{76EEC7C7-DA25-4346-A76B-AD5F965D4330}" type="presOf" srcId="{2948E834-6395-4EA3-9561-AA2D1CA45D9A}" destId="{9A1B43F4-1261-4BE8-BFDA-A86313F77877}" srcOrd="0" destOrd="0" presId="urn:microsoft.com/office/officeart/2005/8/layout/vList2"/>
    <dgm:cxn modelId="{79A637E5-18DB-4540-AB10-044859DF3C00}" type="presOf" srcId="{B2F1A372-BC74-4AF4-9FF6-07410FFDF2DD}" destId="{2CA45774-C374-42F1-B738-127336B41D24}" srcOrd="0" destOrd="0" presId="urn:microsoft.com/office/officeart/2005/8/layout/vList2"/>
    <dgm:cxn modelId="{919251EC-E065-44C0-87A7-D722CA4D06AE}" srcId="{440106D9-5897-4FDC-BDBB-5119218C143B}" destId="{2948E834-6395-4EA3-9561-AA2D1CA45D9A}" srcOrd="2" destOrd="0" parTransId="{CBA15578-347E-415A-8189-FA1875363977}" sibTransId="{AE76B7BD-5527-435E-BCA3-C8CCA975BA09}"/>
    <dgm:cxn modelId="{24813102-9A07-4294-93D7-C7362698A22D}" type="presParOf" srcId="{0CEB8462-00CB-45DB-9AFA-2DF86B3A3696}" destId="{EF731E97-3AC3-41B2-883A-E1D57F1B3DD3}" srcOrd="0" destOrd="0" presId="urn:microsoft.com/office/officeart/2005/8/layout/vList2"/>
    <dgm:cxn modelId="{30536620-576C-47EB-A910-80DDC16EC6E7}" type="presParOf" srcId="{0CEB8462-00CB-45DB-9AFA-2DF86B3A3696}" destId="{0C2B7E24-253E-4D5A-B38F-26870945CE46}" srcOrd="1" destOrd="0" presId="urn:microsoft.com/office/officeart/2005/8/layout/vList2"/>
    <dgm:cxn modelId="{1861C1F0-493C-426C-801C-B1E541E13205}" type="presParOf" srcId="{0CEB8462-00CB-45DB-9AFA-2DF86B3A3696}" destId="{2CA45774-C374-42F1-B738-127336B41D24}" srcOrd="2" destOrd="0" presId="urn:microsoft.com/office/officeart/2005/8/layout/vList2"/>
    <dgm:cxn modelId="{1E926227-2ED6-4857-A744-FF347D4C5C2D}" type="presParOf" srcId="{0CEB8462-00CB-45DB-9AFA-2DF86B3A3696}" destId="{A2ADC66D-7240-4CE7-BB0F-6CC1694E340B}" srcOrd="3" destOrd="0" presId="urn:microsoft.com/office/officeart/2005/8/layout/vList2"/>
    <dgm:cxn modelId="{018A5919-A7CB-4105-9B22-92DF3D8A585B}" type="presParOf" srcId="{0CEB8462-00CB-45DB-9AFA-2DF86B3A3696}" destId="{9A1B43F4-1261-4BE8-BFDA-A86313F77877}" srcOrd="4" destOrd="0" presId="urn:microsoft.com/office/officeart/2005/8/layout/vList2"/>
    <dgm:cxn modelId="{AA2BA082-7D31-44E6-A687-F2E892671EAF}" type="presParOf" srcId="{0CEB8462-00CB-45DB-9AFA-2DF86B3A3696}" destId="{335A67B5-4E50-4B9F-81E8-44597CE1D299}" srcOrd="5" destOrd="0" presId="urn:microsoft.com/office/officeart/2005/8/layout/vList2"/>
    <dgm:cxn modelId="{6BC45408-A0BA-4B4E-9FEC-0873177C04C4}" type="presParOf" srcId="{0CEB8462-00CB-45DB-9AFA-2DF86B3A3696}" destId="{8A3B9666-E461-42EC-94DA-2D0FC6E35EB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2B0974-4777-442D-9F9F-8C7DBBAFC83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60EDB37-7767-4273-8AC7-83D1CB77987D}">
      <dgm:prSet phldrT="[Text]" phldr="0" custT="1"/>
      <dgm:spPr/>
      <dgm:t>
        <a:bodyPr/>
        <a:lstStyle/>
        <a:p>
          <a:pPr rtl="0"/>
          <a:r>
            <a:rPr lang="en-US" sz="1600" b="1" dirty="0">
              <a:solidFill>
                <a:schemeClr val="tx1"/>
              </a:solidFill>
              <a:latin typeface="+mn-lt"/>
            </a:rPr>
            <a:t>Consonant blends: Segment each phoneme</a:t>
          </a:r>
        </a:p>
      </dgm:t>
    </dgm:pt>
    <dgm:pt modelId="{F681AAE0-30B5-4619-8405-293D7A2F8829}" type="parTrans" cxnId="{5066B672-F760-4564-81D9-0FE47AD57A85}">
      <dgm:prSet/>
      <dgm:spPr/>
      <dgm:t>
        <a:bodyPr/>
        <a:lstStyle/>
        <a:p>
          <a:endParaRPr lang="en-US" sz="1800">
            <a:latin typeface="+mn-lt"/>
          </a:endParaRPr>
        </a:p>
      </dgm:t>
    </dgm:pt>
    <dgm:pt modelId="{E82CE9A9-A2F5-4AEB-9DEE-3B71BFC16951}" type="sibTrans" cxnId="{5066B672-F760-4564-81D9-0FE47AD57A85}">
      <dgm:prSet/>
      <dgm:spPr/>
      <dgm:t>
        <a:bodyPr/>
        <a:lstStyle/>
        <a:p>
          <a:endParaRPr lang="en-US" sz="1800">
            <a:latin typeface="+mn-lt"/>
          </a:endParaRPr>
        </a:p>
      </dgm:t>
    </dgm:pt>
    <dgm:pt modelId="{AB7832B5-B0C0-470A-A4D1-6CA3BFEF88B6}">
      <dgm:prSet phldrT="[Text]" phldr="0" custT="1"/>
      <dgm:spPr/>
      <dgm:t>
        <a:bodyPr/>
        <a:lstStyle/>
        <a:p>
          <a:pPr rtl="0"/>
          <a:r>
            <a:rPr lang="en-US" sz="1600">
              <a:latin typeface="+mn-lt"/>
            </a:rPr>
            <a:t> black  </a:t>
          </a:r>
          <a:r>
            <a:rPr lang="en-US" sz="1600">
              <a:solidFill>
                <a:schemeClr val="tx1"/>
              </a:solidFill>
              <a:latin typeface="+mn-lt"/>
            </a:rPr>
            <a:t>/</a:t>
          </a:r>
          <a:r>
            <a:rPr lang="en-US" sz="1600">
              <a:solidFill>
                <a:srgbClr val="FF0000"/>
              </a:solidFill>
              <a:latin typeface="+mn-lt"/>
            </a:rPr>
            <a:t>b</a:t>
          </a:r>
          <a:r>
            <a:rPr lang="en-US" sz="1600">
              <a:solidFill>
                <a:schemeClr val="tx1"/>
              </a:solidFill>
              <a:latin typeface="+mn-lt"/>
            </a:rPr>
            <a:t>/ /</a:t>
          </a:r>
          <a:r>
            <a:rPr lang="en-US" sz="1600">
              <a:solidFill>
                <a:srgbClr val="FF0000"/>
              </a:solidFill>
              <a:latin typeface="+mn-lt"/>
            </a:rPr>
            <a:t>l</a:t>
          </a:r>
          <a:r>
            <a:rPr lang="en-US" sz="1600">
              <a:solidFill>
                <a:schemeClr val="tx1"/>
              </a:solidFill>
              <a:latin typeface="+mn-lt"/>
            </a:rPr>
            <a:t>/ </a:t>
          </a:r>
          <a:r>
            <a:rPr lang="en-US" sz="1600">
              <a:latin typeface="+mn-lt"/>
            </a:rPr>
            <a:t>/ă/ /k/ </a:t>
          </a:r>
        </a:p>
      </dgm:t>
    </dgm:pt>
    <dgm:pt modelId="{19BEF241-7E86-428F-BCF3-E9B8AD2FCCF2}" type="parTrans" cxnId="{9327BA9F-B0FB-4E3F-888C-E691D05C3E6C}">
      <dgm:prSet/>
      <dgm:spPr/>
      <dgm:t>
        <a:bodyPr/>
        <a:lstStyle/>
        <a:p>
          <a:endParaRPr lang="en-US" sz="1800">
            <a:latin typeface="+mn-lt"/>
          </a:endParaRPr>
        </a:p>
      </dgm:t>
    </dgm:pt>
    <dgm:pt modelId="{42D5711A-EA28-4351-815D-076FC881D663}" type="sibTrans" cxnId="{9327BA9F-B0FB-4E3F-888C-E691D05C3E6C}">
      <dgm:prSet/>
      <dgm:spPr/>
      <dgm:t>
        <a:bodyPr/>
        <a:lstStyle/>
        <a:p>
          <a:endParaRPr lang="en-US" sz="1800">
            <a:latin typeface="+mn-lt"/>
          </a:endParaRPr>
        </a:p>
      </dgm:t>
    </dgm:pt>
    <dgm:pt modelId="{30D4615C-E03C-4787-A073-7B76996DC5C0}">
      <dgm:prSet phldrT="[Text]" custT="1"/>
      <dgm:spPr/>
      <dgm:t>
        <a:bodyPr/>
        <a:lstStyle/>
        <a:p>
          <a:r>
            <a:rPr lang="en-US" sz="1600">
              <a:latin typeface="+mn-lt"/>
            </a:rPr>
            <a:t>strand </a:t>
          </a:r>
          <a:r>
            <a:rPr lang="en-US" sz="1600">
              <a:solidFill>
                <a:schemeClr val="tx1"/>
              </a:solidFill>
              <a:latin typeface="+mn-lt"/>
            </a:rPr>
            <a:t>/</a:t>
          </a:r>
          <a:r>
            <a:rPr lang="en-US" sz="1600">
              <a:solidFill>
                <a:srgbClr val="FF0000"/>
              </a:solidFill>
              <a:latin typeface="+mn-lt"/>
            </a:rPr>
            <a:t>s</a:t>
          </a:r>
          <a:r>
            <a:rPr lang="en-US" sz="1600">
              <a:solidFill>
                <a:schemeClr val="tx1"/>
              </a:solidFill>
              <a:latin typeface="+mn-lt"/>
            </a:rPr>
            <a:t>/ /</a:t>
          </a:r>
          <a:r>
            <a:rPr lang="en-US" sz="1600">
              <a:solidFill>
                <a:srgbClr val="FF0000"/>
              </a:solidFill>
              <a:latin typeface="+mn-lt"/>
            </a:rPr>
            <a:t>t</a:t>
          </a:r>
          <a:r>
            <a:rPr lang="en-US" sz="1600">
              <a:solidFill>
                <a:schemeClr val="tx1"/>
              </a:solidFill>
              <a:latin typeface="+mn-lt"/>
            </a:rPr>
            <a:t>/ /</a:t>
          </a:r>
          <a:r>
            <a:rPr lang="en-US" sz="1600">
              <a:solidFill>
                <a:srgbClr val="FF0000"/>
              </a:solidFill>
              <a:latin typeface="+mn-lt"/>
            </a:rPr>
            <a:t>r</a:t>
          </a:r>
          <a:r>
            <a:rPr lang="en-US" sz="1600">
              <a:solidFill>
                <a:schemeClr val="tx1"/>
              </a:solidFill>
              <a:latin typeface="+mn-lt"/>
            </a:rPr>
            <a:t>/ </a:t>
          </a:r>
          <a:r>
            <a:rPr lang="en-US" sz="1600">
              <a:latin typeface="+mn-lt"/>
            </a:rPr>
            <a:t>/ă/</a:t>
          </a:r>
          <a:r>
            <a:rPr lang="en-US" sz="1600">
              <a:solidFill>
                <a:schemeClr val="tx1"/>
              </a:solidFill>
              <a:latin typeface="+mn-lt"/>
            </a:rPr>
            <a:t> /</a:t>
          </a:r>
          <a:r>
            <a:rPr lang="en-US" sz="1600">
              <a:solidFill>
                <a:srgbClr val="FF0000"/>
              </a:solidFill>
              <a:latin typeface="+mn-lt"/>
            </a:rPr>
            <a:t>n</a:t>
          </a:r>
          <a:r>
            <a:rPr lang="en-US" sz="1600">
              <a:solidFill>
                <a:schemeClr val="tx1"/>
              </a:solidFill>
              <a:latin typeface="+mn-lt"/>
            </a:rPr>
            <a:t>/ /</a:t>
          </a:r>
          <a:r>
            <a:rPr lang="en-US" sz="1600">
              <a:solidFill>
                <a:srgbClr val="FF0000"/>
              </a:solidFill>
              <a:latin typeface="+mn-lt"/>
            </a:rPr>
            <a:t>d</a:t>
          </a:r>
          <a:r>
            <a:rPr lang="en-US" sz="1600">
              <a:solidFill>
                <a:schemeClr val="tx1"/>
              </a:solidFill>
              <a:latin typeface="+mn-lt"/>
            </a:rPr>
            <a:t>/ </a:t>
          </a:r>
          <a:endParaRPr lang="en-US" sz="1600">
            <a:latin typeface="+mn-lt"/>
          </a:endParaRPr>
        </a:p>
      </dgm:t>
    </dgm:pt>
    <dgm:pt modelId="{0CC5375F-99A8-4534-A5AF-E5698F40C119}" type="parTrans" cxnId="{9E54B95F-1919-4ECE-A240-78D03532D096}">
      <dgm:prSet/>
      <dgm:spPr/>
      <dgm:t>
        <a:bodyPr/>
        <a:lstStyle/>
        <a:p>
          <a:endParaRPr lang="en-US" sz="1800">
            <a:latin typeface="+mn-lt"/>
          </a:endParaRPr>
        </a:p>
      </dgm:t>
    </dgm:pt>
    <dgm:pt modelId="{0BE3D58D-5B2A-4650-8778-A06CC69BFEA4}" type="sibTrans" cxnId="{9E54B95F-1919-4ECE-A240-78D03532D096}">
      <dgm:prSet/>
      <dgm:spPr/>
      <dgm:t>
        <a:bodyPr/>
        <a:lstStyle/>
        <a:p>
          <a:endParaRPr lang="en-US" sz="1800">
            <a:latin typeface="+mn-lt"/>
          </a:endParaRPr>
        </a:p>
      </dgm:t>
    </dgm:pt>
    <dgm:pt modelId="{661C6EE9-305D-4D71-B7C2-926A4EBEF30D}">
      <dgm:prSet phldrT="[Text]" custT="1"/>
      <dgm:spPr/>
      <dgm:t>
        <a:bodyPr/>
        <a:lstStyle/>
        <a:p>
          <a:pPr>
            <a:buChar char="•"/>
          </a:pPr>
          <a:r>
            <a:rPr lang="en-US" sz="1600" b="1" dirty="0">
              <a:solidFill>
                <a:schemeClr val="tx1"/>
              </a:solidFill>
              <a:latin typeface="+mn-lt"/>
            </a:rPr>
            <a:t>Consonant or vowel digraphs (trigraphs, </a:t>
          </a:r>
          <a:r>
            <a:rPr lang="en-US" sz="1600" b="1" dirty="0" err="1">
              <a:solidFill>
                <a:schemeClr val="tx1"/>
              </a:solidFill>
              <a:latin typeface="+mn-lt"/>
            </a:rPr>
            <a:t>quadgraphs</a:t>
          </a:r>
          <a:r>
            <a:rPr lang="en-US" sz="1600" b="1" dirty="0">
              <a:solidFill>
                <a:schemeClr val="tx1"/>
              </a:solidFill>
              <a:latin typeface="+mn-lt"/>
            </a:rPr>
            <a:t>) = one phoneme</a:t>
          </a:r>
          <a:endParaRPr lang="en-US" sz="1600" dirty="0">
            <a:solidFill>
              <a:schemeClr val="tx1"/>
            </a:solidFill>
            <a:latin typeface="+mn-lt"/>
          </a:endParaRPr>
        </a:p>
      </dgm:t>
    </dgm:pt>
    <dgm:pt modelId="{3702A695-7FD7-4B9B-AD52-762F73B8F04A}" type="parTrans" cxnId="{C5EA2414-A597-40ED-A058-FA6CC2CF794A}">
      <dgm:prSet/>
      <dgm:spPr/>
      <dgm:t>
        <a:bodyPr/>
        <a:lstStyle/>
        <a:p>
          <a:endParaRPr lang="en-US" sz="1800">
            <a:latin typeface="+mn-lt"/>
          </a:endParaRPr>
        </a:p>
      </dgm:t>
    </dgm:pt>
    <dgm:pt modelId="{EEF01E47-77A8-453F-A764-B9EF4741F2E5}" type="sibTrans" cxnId="{C5EA2414-A597-40ED-A058-FA6CC2CF794A}">
      <dgm:prSet/>
      <dgm:spPr/>
      <dgm:t>
        <a:bodyPr/>
        <a:lstStyle/>
        <a:p>
          <a:endParaRPr lang="en-US" sz="1800">
            <a:latin typeface="+mn-lt"/>
          </a:endParaRPr>
        </a:p>
      </dgm:t>
    </dgm:pt>
    <dgm:pt modelId="{101901C7-288C-409E-B640-D48689E83BE7}">
      <dgm:prSet phldrT="[Text]" custT="1"/>
      <dgm:spPr/>
      <dgm:t>
        <a:bodyPr/>
        <a:lstStyle/>
        <a:p>
          <a:r>
            <a:rPr lang="en-US" sz="1600">
              <a:latin typeface="+mn-lt"/>
            </a:rPr>
            <a:t>chick	/</a:t>
          </a:r>
          <a:r>
            <a:rPr lang="en-US" sz="1600" err="1">
              <a:solidFill>
                <a:srgbClr val="FF0000"/>
              </a:solidFill>
              <a:latin typeface="+mn-lt"/>
            </a:rPr>
            <a:t>ch</a:t>
          </a:r>
          <a:r>
            <a:rPr lang="en-US" sz="1600">
              <a:latin typeface="+mn-lt"/>
            </a:rPr>
            <a:t>/ /ĭ/ /</a:t>
          </a:r>
          <a:r>
            <a:rPr lang="en-US" sz="1600">
              <a:solidFill>
                <a:srgbClr val="FF0000"/>
              </a:solidFill>
              <a:latin typeface="+mn-lt"/>
            </a:rPr>
            <a:t>k</a:t>
          </a:r>
          <a:r>
            <a:rPr lang="en-US" sz="1600">
              <a:latin typeface="+mn-lt"/>
            </a:rPr>
            <a:t>/</a:t>
          </a:r>
        </a:p>
      </dgm:t>
    </dgm:pt>
    <dgm:pt modelId="{3FA22BB8-CE14-4BF3-A65E-8A28732DB048}" type="parTrans" cxnId="{8D3E989B-1FD6-45AD-AF15-C459242F8AF2}">
      <dgm:prSet/>
      <dgm:spPr/>
      <dgm:t>
        <a:bodyPr/>
        <a:lstStyle/>
        <a:p>
          <a:endParaRPr lang="en-US" sz="1800">
            <a:latin typeface="+mn-lt"/>
          </a:endParaRPr>
        </a:p>
      </dgm:t>
    </dgm:pt>
    <dgm:pt modelId="{C0AF18B0-625B-434B-ABDE-71636A70946D}" type="sibTrans" cxnId="{8D3E989B-1FD6-45AD-AF15-C459242F8AF2}">
      <dgm:prSet/>
      <dgm:spPr/>
      <dgm:t>
        <a:bodyPr/>
        <a:lstStyle/>
        <a:p>
          <a:endParaRPr lang="en-US" sz="1800">
            <a:latin typeface="+mn-lt"/>
          </a:endParaRPr>
        </a:p>
      </dgm:t>
    </dgm:pt>
    <dgm:pt modelId="{4BCA2739-9AC2-4811-9EF0-6117E5BFD5EF}">
      <dgm:prSet phldrT="[Text]" custT="1"/>
      <dgm:spPr/>
      <dgm:t>
        <a:bodyPr/>
        <a:lstStyle/>
        <a:p>
          <a:r>
            <a:rPr lang="en-US" sz="1600">
              <a:latin typeface="+mn-lt"/>
            </a:rPr>
            <a:t>though  /</a:t>
          </a:r>
          <a:r>
            <a:rPr lang="en-US" sz="1600" err="1">
              <a:solidFill>
                <a:srgbClr val="FF0000"/>
              </a:solidFill>
              <a:latin typeface="+mn-lt"/>
            </a:rPr>
            <a:t>th</a:t>
          </a:r>
          <a:r>
            <a:rPr lang="en-US" sz="1600">
              <a:latin typeface="+mn-lt"/>
            </a:rPr>
            <a:t>/ /</a:t>
          </a:r>
          <a:r>
            <a:rPr lang="en-US" sz="1600">
              <a:solidFill>
                <a:srgbClr val="FF0000"/>
              </a:solidFill>
              <a:latin typeface="+mn-lt"/>
            </a:rPr>
            <a:t>ō</a:t>
          </a:r>
          <a:r>
            <a:rPr lang="en-US" sz="1600">
              <a:latin typeface="+mn-lt"/>
            </a:rPr>
            <a:t>/</a:t>
          </a:r>
        </a:p>
      </dgm:t>
    </dgm:pt>
    <dgm:pt modelId="{4E96DBDF-D4DD-4A5F-A83C-C8CF034312FD}" type="parTrans" cxnId="{F859CDDC-E4DA-46B6-AC94-423088189248}">
      <dgm:prSet/>
      <dgm:spPr/>
      <dgm:t>
        <a:bodyPr/>
        <a:lstStyle/>
        <a:p>
          <a:endParaRPr lang="en-US" sz="1800">
            <a:latin typeface="+mn-lt"/>
          </a:endParaRPr>
        </a:p>
      </dgm:t>
    </dgm:pt>
    <dgm:pt modelId="{4CE8F128-A5E4-4E6E-911E-F4E3A9FBF3EA}" type="sibTrans" cxnId="{F859CDDC-E4DA-46B6-AC94-423088189248}">
      <dgm:prSet/>
      <dgm:spPr/>
      <dgm:t>
        <a:bodyPr/>
        <a:lstStyle/>
        <a:p>
          <a:endParaRPr lang="en-US" sz="1800">
            <a:latin typeface="+mn-lt"/>
          </a:endParaRPr>
        </a:p>
      </dgm:t>
    </dgm:pt>
    <dgm:pt modelId="{06A17BB5-A9C2-45B1-A9DB-376F942F399F}">
      <dgm:prSet phldrT="[Text]" custT="1"/>
      <dgm:spPr/>
      <dgm:t>
        <a:bodyPr/>
        <a:lstStyle/>
        <a:p>
          <a:pPr>
            <a:buChar char="•"/>
          </a:pPr>
          <a:r>
            <a:rPr lang="en-US" sz="1600" b="1" dirty="0">
              <a:solidFill>
                <a:schemeClr val="tx1"/>
              </a:solidFill>
              <a:latin typeface="+mn-lt"/>
            </a:rPr>
            <a:t>Vowel + r =  one phoneme</a:t>
          </a:r>
          <a:endParaRPr lang="en-US" sz="1600" dirty="0">
            <a:solidFill>
              <a:schemeClr val="tx1"/>
            </a:solidFill>
            <a:latin typeface="+mn-lt"/>
          </a:endParaRPr>
        </a:p>
      </dgm:t>
    </dgm:pt>
    <dgm:pt modelId="{9232129E-63DD-4CC2-A9C4-4BE1C586C5C3}" type="parTrans" cxnId="{4AC41E1B-CFE9-4E5B-9784-8EA4C2AA4B21}">
      <dgm:prSet/>
      <dgm:spPr/>
      <dgm:t>
        <a:bodyPr/>
        <a:lstStyle/>
        <a:p>
          <a:endParaRPr lang="en-US" sz="1800">
            <a:latin typeface="+mn-lt"/>
          </a:endParaRPr>
        </a:p>
      </dgm:t>
    </dgm:pt>
    <dgm:pt modelId="{11FF4089-1196-45DA-AA56-82B573E95367}" type="sibTrans" cxnId="{4AC41E1B-CFE9-4E5B-9784-8EA4C2AA4B21}">
      <dgm:prSet/>
      <dgm:spPr/>
      <dgm:t>
        <a:bodyPr/>
        <a:lstStyle/>
        <a:p>
          <a:endParaRPr lang="en-US" sz="1800">
            <a:latin typeface="+mn-lt"/>
          </a:endParaRPr>
        </a:p>
      </dgm:t>
    </dgm:pt>
    <dgm:pt modelId="{75C8F1EE-CEDE-4290-8212-DA613C07CC82}">
      <dgm:prSet phldrT="[Text]" custT="1"/>
      <dgm:spPr/>
      <dgm:t>
        <a:bodyPr/>
        <a:lstStyle/>
        <a:p>
          <a:r>
            <a:rPr lang="en-US" sz="1600">
              <a:latin typeface="+mn-lt"/>
            </a:rPr>
            <a:t>her  /h/ /</a:t>
          </a:r>
          <a:r>
            <a:rPr lang="en-US" sz="1600">
              <a:solidFill>
                <a:srgbClr val="FF0000"/>
              </a:solidFill>
              <a:latin typeface="+mn-lt"/>
            </a:rPr>
            <a:t>er</a:t>
          </a:r>
          <a:r>
            <a:rPr lang="en-US" sz="1600">
              <a:latin typeface="+mn-lt"/>
            </a:rPr>
            <a:t>/ </a:t>
          </a:r>
        </a:p>
      </dgm:t>
    </dgm:pt>
    <dgm:pt modelId="{D43FB2A7-D4BA-4465-B873-7D028947C73D}" type="parTrans" cxnId="{29858692-19FB-450A-934D-286D3BB5CA4D}">
      <dgm:prSet/>
      <dgm:spPr/>
      <dgm:t>
        <a:bodyPr/>
        <a:lstStyle/>
        <a:p>
          <a:endParaRPr lang="en-US" sz="1800">
            <a:latin typeface="+mn-lt"/>
          </a:endParaRPr>
        </a:p>
      </dgm:t>
    </dgm:pt>
    <dgm:pt modelId="{5D1B3F94-3FC6-4B5A-B867-D215E134B2C2}" type="sibTrans" cxnId="{29858692-19FB-450A-934D-286D3BB5CA4D}">
      <dgm:prSet/>
      <dgm:spPr/>
      <dgm:t>
        <a:bodyPr/>
        <a:lstStyle/>
        <a:p>
          <a:endParaRPr lang="en-US" sz="1800">
            <a:latin typeface="+mn-lt"/>
          </a:endParaRPr>
        </a:p>
      </dgm:t>
    </dgm:pt>
    <dgm:pt modelId="{73A45A75-3A26-448F-9458-254B6AFDD4EE}">
      <dgm:prSet phldr="0" custT="1"/>
      <dgm:spPr/>
      <dgm:t>
        <a:bodyPr/>
        <a:lstStyle/>
        <a:p>
          <a:r>
            <a:rPr lang="en-US" sz="1600">
              <a:latin typeface="+mn-lt"/>
            </a:rPr>
            <a:t>park   /p/ /</a:t>
          </a:r>
          <a:r>
            <a:rPr lang="en-US" sz="1600" err="1">
              <a:solidFill>
                <a:srgbClr val="FF0000"/>
              </a:solidFill>
              <a:latin typeface="+mn-lt"/>
            </a:rPr>
            <a:t>ar</a:t>
          </a:r>
          <a:r>
            <a:rPr lang="en-US" sz="1600">
              <a:latin typeface="+mn-lt"/>
            </a:rPr>
            <a:t>/ /k/ </a:t>
          </a:r>
        </a:p>
      </dgm:t>
    </dgm:pt>
    <dgm:pt modelId="{AF204851-2334-46CC-9531-E8D5DABE8584}" type="parTrans" cxnId="{C042483C-D8BE-4464-8149-DD3819D006CB}">
      <dgm:prSet/>
      <dgm:spPr/>
      <dgm:t>
        <a:bodyPr/>
        <a:lstStyle/>
        <a:p>
          <a:endParaRPr lang="en-US" sz="1800">
            <a:latin typeface="+mn-lt"/>
          </a:endParaRPr>
        </a:p>
      </dgm:t>
    </dgm:pt>
    <dgm:pt modelId="{146A8EB3-88A0-47FC-B349-B4AAE981F69D}" type="sibTrans" cxnId="{C042483C-D8BE-4464-8149-DD3819D006CB}">
      <dgm:prSet/>
      <dgm:spPr/>
      <dgm:t>
        <a:bodyPr/>
        <a:lstStyle/>
        <a:p>
          <a:endParaRPr lang="en-US" sz="1800">
            <a:latin typeface="+mn-lt"/>
          </a:endParaRPr>
        </a:p>
      </dgm:t>
    </dgm:pt>
    <dgm:pt modelId="{3AE1DE68-3E7D-47F5-AAA2-99D980C4F600}">
      <dgm:prSet phldrT="[Text]" custT="1"/>
      <dgm:spPr/>
      <dgm:t>
        <a:bodyPr/>
        <a:lstStyle/>
        <a:p>
          <a:pPr>
            <a:buChar char="•"/>
          </a:pPr>
          <a:r>
            <a:rPr lang="en-US" sz="1600">
              <a:latin typeface="+mn-lt"/>
            </a:rPr>
            <a:t>thing  /</a:t>
          </a:r>
          <a:r>
            <a:rPr lang="en-US" sz="1600" err="1">
              <a:solidFill>
                <a:srgbClr val="FF0000"/>
              </a:solidFill>
              <a:latin typeface="+mn-lt"/>
            </a:rPr>
            <a:t>th</a:t>
          </a:r>
          <a:r>
            <a:rPr lang="en-US" sz="1600">
              <a:latin typeface="+mn-lt"/>
            </a:rPr>
            <a:t>/ /ĭ/ /</a:t>
          </a:r>
          <a:r>
            <a:rPr lang="en-US" sz="1600">
              <a:solidFill>
                <a:srgbClr val="FF0000"/>
              </a:solidFill>
              <a:latin typeface="+mn-lt"/>
            </a:rPr>
            <a:t>ng</a:t>
          </a:r>
          <a:r>
            <a:rPr lang="en-US" sz="1600">
              <a:latin typeface="+mn-lt"/>
            </a:rPr>
            <a:t>/</a:t>
          </a:r>
        </a:p>
      </dgm:t>
    </dgm:pt>
    <dgm:pt modelId="{77A0D506-A638-450F-B777-1485B1989979}" type="parTrans" cxnId="{732C7D47-4C32-40DA-9F52-18184FCD354B}">
      <dgm:prSet/>
      <dgm:spPr/>
      <dgm:t>
        <a:bodyPr/>
        <a:lstStyle/>
        <a:p>
          <a:endParaRPr lang="en-US" sz="1800">
            <a:latin typeface="+mn-lt"/>
          </a:endParaRPr>
        </a:p>
      </dgm:t>
    </dgm:pt>
    <dgm:pt modelId="{49C897A4-D251-4291-8480-25A9EE196021}" type="sibTrans" cxnId="{732C7D47-4C32-40DA-9F52-18184FCD354B}">
      <dgm:prSet/>
      <dgm:spPr/>
      <dgm:t>
        <a:bodyPr/>
        <a:lstStyle/>
        <a:p>
          <a:endParaRPr lang="en-US" sz="1800">
            <a:latin typeface="+mn-lt"/>
          </a:endParaRPr>
        </a:p>
      </dgm:t>
    </dgm:pt>
    <dgm:pt modelId="{D783DA97-0800-480F-AEAD-9EAAC6697E82}">
      <dgm:prSet phldr="0" custT="1"/>
      <dgm:spPr/>
      <dgm:t>
        <a:bodyPr/>
        <a:lstStyle/>
        <a:p>
          <a:r>
            <a:rPr lang="en-US" sz="1600">
              <a:latin typeface="+mn-lt"/>
            </a:rPr>
            <a:t>for     /f/ /</a:t>
          </a:r>
          <a:r>
            <a:rPr lang="en-US" sz="1600">
              <a:solidFill>
                <a:srgbClr val="FF0000"/>
              </a:solidFill>
              <a:latin typeface="+mn-lt"/>
            </a:rPr>
            <a:t>or</a:t>
          </a:r>
          <a:r>
            <a:rPr lang="en-US" sz="1600">
              <a:latin typeface="+mn-lt"/>
            </a:rPr>
            <a:t>/ </a:t>
          </a:r>
        </a:p>
      </dgm:t>
    </dgm:pt>
    <dgm:pt modelId="{8EEB32BB-AE31-4E19-8EEA-DB39E88F318A}" type="parTrans" cxnId="{BAFD774A-F5A4-439F-9AB2-ED49640E1E36}">
      <dgm:prSet/>
      <dgm:spPr/>
      <dgm:t>
        <a:bodyPr/>
        <a:lstStyle/>
        <a:p>
          <a:endParaRPr lang="en-US" sz="1800">
            <a:latin typeface="+mn-lt"/>
          </a:endParaRPr>
        </a:p>
      </dgm:t>
    </dgm:pt>
    <dgm:pt modelId="{DAD43A7B-BD8D-4477-87DD-96983FCE3FE0}" type="sibTrans" cxnId="{BAFD774A-F5A4-439F-9AB2-ED49640E1E36}">
      <dgm:prSet/>
      <dgm:spPr/>
      <dgm:t>
        <a:bodyPr/>
        <a:lstStyle/>
        <a:p>
          <a:endParaRPr lang="en-US" sz="1800">
            <a:latin typeface="+mn-lt"/>
          </a:endParaRPr>
        </a:p>
      </dgm:t>
    </dgm:pt>
    <dgm:pt modelId="{39429C31-EF79-4899-9BB8-0911A60E7DBB}">
      <dgm:prSet phldr="0" custT="1"/>
      <dgm:spPr/>
      <dgm:t>
        <a:bodyPr/>
        <a:lstStyle/>
        <a:p>
          <a:r>
            <a:rPr lang="en-US" sz="1600" b="1" dirty="0">
              <a:solidFill>
                <a:schemeClr val="tx1"/>
              </a:solidFill>
              <a:latin typeface="+mn-lt"/>
            </a:rPr>
            <a:t>Unique phonemes</a:t>
          </a:r>
        </a:p>
      </dgm:t>
    </dgm:pt>
    <dgm:pt modelId="{2EDA887D-F0B6-4B41-A341-FFE3A7C61E2A}" type="parTrans" cxnId="{23443F2C-E3C8-43A4-938F-727679C29D77}">
      <dgm:prSet/>
      <dgm:spPr/>
      <dgm:t>
        <a:bodyPr/>
        <a:lstStyle/>
        <a:p>
          <a:endParaRPr lang="en-US" sz="1800">
            <a:latin typeface="+mn-lt"/>
          </a:endParaRPr>
        </a:p>
      </dgm:t>
    </dgm:pt>
    <dgm:pt modelId="{6A565B2B-5F47-45F7-8179-1A133BA5FAAA}" type="sibTrans" cxnId="{23443F2C-E3C8-43A4-938F-727679C29D77}">
      <dgm:prSet/>
      <dgm:spPr/>
      <dgm:t>
        <a:bodyPr/>
        <a:lstStyle/>
        <a:p>
          <a:endParaRPr lang="en-US" sz="1800">
            <a:latin typeface="+mn-lt"/>
          </a:endParaRPr>
        </a:p>
      </dgm:t>
    </dgm:pt>
    <dgm:pt modelId="{0BCC10F5-E3AE-40E7-958D-76DDB660637F}">
      <dgm:prSet phldr="0" custT="1"/>
      <dgm:spPr/>
      <dgm:t>
        <a:bodyPr/>
        <a:lstStyle/>
        <a:p>
          <a:pPr>
            <a:buChar char="•"/>
          </a:pPr>
          <a:r>
            <a:rPr lang="en-US" sz="1600" b="1">
              <a:latin typeface="+mn-lt"/>
            </a:rPr>
            <a:t>QU represents TWO phonemes: /k/ /w/</a:t>
          </a:r>
          <a:r>
            <a:rPr lang="en-US" sz="1600">
              <a:latin typeface="+mn-lt"/>
            </a:rPr>
            <a:t>	        queen = /</a:t>
          </a:r>
          <a:r>
            <a:rPr lang="en-US" sz="1600">
              <a:solidFill>
                <a:srgbClr val="FF0000"/>
              </a:solidFill>
              <a:latin typeface="+mn-lt"/>
            </a:rPr>
            <a:t>k</a:t>
          </a:r>
          <a:r>
            <a:rPr lang="en-US" sz="1600">
              <a:latin typeface="+mn-lt"/>
            </a:rPr>
            <a:t>/ /</a:t>
          </a:r>
          <a:r>
            <a:rPr lang="en-US" sz="1600">
              <a:solidFill>
                <a:srgbClr val="FF0000"/>
              </a:solidFill>
              <a:latin typeface="+mn-lt"/>
            </a:rPr>
            <a:t>w</a:t>
          </a:r>
          <a:r>
            <a:rPr lang="en-US" sz="1600">
              <a:latin typeface="+mn-lt"/>
            </a:rPr>
            <a:t>/ /ē/ /n/</a:t>
          </a:r>
        </a:p>
      </dgm:t>
    </dgm:pt>
    <dgm:pt modelId="{5D8BCB62-D59F-4DFD-A606-7985AA385ECD}" type="parTrans" cxnId="{ED4FFD88-1366-4E5D-9629-3B7AEE07B23D}">
      <dgm:prSet/>
      <dgm:spPr/>
      <dgm:t>
        <a:bodyPr/>
        <a:lstStyle/>
        <a:p>
          <a:endParaRPr lang="en-US" sz="1800">
            <a:latin typeface="+mn-lt"/>
          </a:endParaRPr>
        </a:p>
      </dgm:t>
    </dgm:pt>
    <dgm:pt modelId="{6EA20F16-6A4A-487C-9DD9-CBE1EF03B9C9}" type="sibTrans" cxnId="{ED4FFD88-1366-4E5D-9629-3B7AEE07B23D}">
      <dgm:prSet/>
      <dgm:spPr/>
      <dgm:t>
        <a:bodyPr/>
        <a:lstStyle/>
        <a:p>
          <a:endParaRPr lang="en-US" sz="1800">
            <a:latin typeface="+mn-lt"/>
          </a:endParaRPr>
        </a:p>
      </dgm:t>
    </dgm:pt>
    <dgm:pt modelId="{D47C52E8-4718-4308-A740-0C6993175B56}">
      <dgm:prSet phldr="0" custT="1"/>
      <dgm:spPr/>
      <dgm:t>
        <a:bodyPr/>
        <a:lstStyle/>
        <a:p>
          <a:pPr>
            <a:buChar char="•"/>
          </a:pPr>
          <a:r>
            <a:rPr lang="en-US" sz="1600" b="1">
              <a:latin typeface="+mn-lt"/>
            </a:rPr>
            <a:t>X  represents TWO phonemes: /k/ /s/</a:t>
          </a:r>
          <a:r>
            <a:rPr lang="en-US" sz="1600">
              <a:latin typeface="+mn-lt"/>
            </a:rPr>
            <a:t>	        box = /b//ŏ/ /k/ /s/ </a:t>
          </a:r>
        </a:p>
      </dgm:t>
    </dgm:pt>
    <dgm:pt modelId="{FE974725-48B9-49DD-8205-47B5127CDD0E}" type="parTrans" cxnId="{1C7AC20E-4100-4CA5-991A-8DB022CB630B}">
      <dgm:prSet/>
      <dgm:spPr/>
      <dgm:t>
        <a:bodyPr/>
        <a:lstStyle/>
        <a:p>
          <a:endParaRPr lang="en-US" sz="1800">
            <a:latin typeface="+mn-lt"/>
          </a:endParaRPr>
        </a:p>
      </dgm:t>
    </dgm:pt>
    <dgm:pt modelId="{7DDD0F06-4B77-4F7C-9F3C-2C343BCA461C}" type="sibTrans" cxnId="{1C7AC20E-4100-4CA5-991A-8DB022CB630B}">
      <dgm:prSet/>
      <dgm:spPr/>
      <dgm:t>
        <a:bodyPr/>
        <a:lstStyle/>
        <a:p>
          <a:endParaRPr lang="en-US" sz="1800">
            <a:latin typeface="+mn-lt"/>
          </a:endParaRPr>
        </a:p>
      </dgm:t>
    </dgm:pt>
    <dgm:pt modelId="{D3F9B48E-96E5-4A66-B2FA-136A6D03D843}">
      <dgm:prSet phldr="0" custT="1"/>
      <dgm:spPr/>
      <dgm:t>
        <a:bodyPr/>
        <a:lstStyle/>
        <a:p>
          <a:pPr>
            <a:buNone/>
          </a:pPr>
          <a:endParaRPr lang="en-US" sz="1600">
            <a:latin typeface="+mn-lt"/>
          </a:endParaRPr>
        </a:p>
      </dgm:t>
    </dgm:pt>
    <dgm:pt modelId="{5B59BC26-D31E-4009-8AFE-B9E238568763}" type="parTrans" cxnId="{2708100E-84A1-4228-87D6-F6C6F54245D8}">
      <dgm:prSet/>
      <dgm:spPr/>
      <dgm:t>
        <a:bodyPr/>
        <a:lstStyle/>
        <a:p>
          <a:endParaRPr lang="en-US"/>
        </a:p>
      </dgm:t>
    </dgm:pt>
    <dgm:pt modelId="{4C74F2C2-A14C-4A72-947E-77827E51E13E}" type="sibTrans" cxnId="{2708100E-84A1-4228-87D6-F6C6F54245D8}">
      <dgm:prSet/>
      <dgm:spPr/>
      <dgm:t>
        <a:bodyPr/>
        <a:lstStyle/>
        <a:p>
          <a:endParaRPr lang="en-US"/>
        </a:p>
      </dgm:t>
    </dgm:pt>
    <dgm:pt modelId="{49485578-5BCD-43BD-A014-20AE7626F5F9}" type="pres">
      <dgm:prSet presAssocID="{432B0974-4777-442D-9F9F-8C7DBBAFC830}" presName="Name0" presStyleCnt="0">
        <dgm:presLayoutVars>
          <dgm:dir/>
          <dgm:animLvl val="lvl"/>
          <dgm:resizeHandles val="exact"/>
        </dgm:presLayoutVars>
      </dgm:prSet>
      <dgm:spPr/>
    </dgm:pt>
    <dgm:pt modelId="{48FCF6A8-935D-4CB9-8464-D1FE2890DE55}" type="pres">
      <dgm:prSet presAssocID="{660EDB37-7767-4273-8AC7-83D1CB77987D}" presName="composite" presStyleCnt="0"/>
      <dgm:spPr/>
    </dgm:pt>
    <dgm:pt modelId="{512F334D-2C14-42AF-BACE-308C30BE2BC1}" type="pres">
      <dgm:prSet presAssocID="{660EDB37-7767-4273-8AC7-83D1CB77987D}" presName="parTx" presStyleLbl="alignNode1" presStyleIdx="0" presStyleCnt="4">
        <dgm:presLayoutVars>
          <dgm:chMax val="0"/>
          <dgm:chPref val="0"/>
          <dgm:bulletEnabled val="1"/>
        </dgm:presLayoutVars>
      </dgm:prSet>
      <dgm:spPr/>
    </dgm:pt>
    <dgm:pt modelId="{395261A1-A749-4FF0-A7F6-AF8A6BF19253}" type="pres">
      <dgm:prSet presAssocID="{660EDB37-7767-4273-8AC7-83D1CB77987D}" presName="desTx" presStyleLbl="alignAccFollowNode1" presStyleIdx="0" presStyleCnt="4">
        <dgm:presLayoutVars>
          <dgm:bulletEnabled val="1"/>
        </dgm:presLayoutVars>
      </dgm:prSet>
      <dgm:spPr/>
    </dgm:pt>
    <dgm:pt modelId="{B8D2CD84-4944-42E6-A94E-CEE5DD4805DA}" type="pres">
      <dgm:prSet presAssocID="{E82CE9A9-A2F5-4AEB-9DEE-3B71BFC16951}" presName="space" presStyleCnt="0"/>
      <dgm:spPr/>
    </dgm:pt>
    <dgm:pt modelId="{FA1B6C8B-8B09-4484-9637-4D9AFDEBEE31}" type="pres">
      <dgm:prSet presAssocID="{661C6EE9-305D-4D71-B7C2-926A4EBEF30D}" presName="composite" presStyleCnt="0"/>
      <dgm:spPr/>
    </dgm:pt>
    <dgm:pt modelId="{A1E21788-DE70-4F2C-A8D0-C65D34C64C77}" type="pres">
      <dgm:prSet presAssocID="{661C6EE9-305D-4D71-B7C2-926A4EBEF30D}" presName="parTx" presStyleLbl="alignNode1" presStyleIdx="1" presStyleCnt="4">
        <dgm:presLayoutVars>
          <dgm:chMax val="0"/>
          <dgm:chPref val="0"/>
          <dgm:bulletEnabled val="1"/>
        </dgm:presLayoutVars>
      </dgm:prSet>
      <dgm:spPr/>
    </dgm:pt>
    <dgm:pt modelId="{F367D84B-2034-4E79-B6E7-1CDEDBB06AE3}" type="pres">
      <dgm:prSet presAssocID="{661C6EE9-305D-4D71-B7C2-926A4EBEF30D}" presName="desTx" presStyleLbl="alignAccFollowNode1" presStyleIdx="1" presStyleCnt="4">
        <dgm:presLayoutVars>
          <dgm:bulletEnabled val="1"/>
        </dgm:presLayoutVars>
      </dgm:prSet>
      <dgm:spPr/>
    </dgm:pt>
    <dgm:pt modelId="{61E5EC46-9C5B-4264-9609-65408578B5DA}" type="pres">
      <dgm:prSet presAssocID="{EEF01E47-77A8-453F-A764-B9EF4741F2E5}" presName="space" presStyleCnt="0"/>
      <dgm:spPr/>
    </dgm:pt>
    <dgm:pt modelId="{3B42E06F-A57D-4C9D-AACB-94F630E67C04}" type="pres">
      <dgm:prSet presAssocID="{06A17BB5-A9C2-45B1-A9DB-376F942F399F}" presName="composite" presStyleCnt="0"/>
      <dgm:spPr/>
    </dgm:pt>
    <dgm:pt modelId="{E9459613-2288-4C08-A27A-918125EB0E17}" type="pres">
      <dgm:prSet presAssocID="{06A17BB5-A9C2-45B1-A9DB-376F942F399F}" presName="parTx" presStyleLbl="alignNode1" presStyleIdx="2" presStyleCnt="4">
        <dgm:presLayoutVars>
          <dgm:chMax val="0"/>
          <dgm:chPref val="0"/>
          <dgm:bulletEnabled val="1"/>
        </dgm:presLayoutVars>
      </dgm:prSet>
      <dgm:spPr/>
    </dgm:pt>
    <dgm:pt modelId="{266EBA7A-DE07-4436-8DD7-37E4C5BCAD3A}" type="pres">
      <dgm:prSet presAssocID="{06A17BB5-A9C2-45B1-A9DB-376F942F399F}" presName="desTx" presStyleLbl="alignAccFollowNode1" presStyleIdx="2" presStyleCnt="4">
        <dgm:presLayoutVars>
          <dgm:bulletEnabled val="1"/>
        </dgm:presLayoutVars>
      </dgm:prSet>
      <dgm:spPr/>
    </dgm:pt>
    <dgm:pt modelId="{ABEF0AC5-D6C5-4255-8DC3-FE95621FC684}" type="pres">
      <dgm:prSet presAssocID="{11FF4089-1196-45DA-AA56-82B573E95367}" presName="space" presStyleCnt="0"/>
      <dgm:spPr/>
    </dgm:pt>
    <dgm:pt modelId="{4E409A44-6D60-4FFF-B88A-B8B5EAB3F31D}" type="pres">
      <dgm:prSet presAssocID="{39429C31-EF79-4899-9BB8-0911A60E7DBB}" presName="composite" presStyleCnt="0"/>
      <dgm:spPr/>
    </dgm:pt>
    <dgm:pt modelId="{8B1A2A32-B3A8-404D-A337-4349A57D01B9}" type="pres">
      <dgm:prSet presAssocID="{39429C31-EF79-4899-9BB8-0911A60E7DBB}" presName="parTx" presStyleLbl="alignNode1" presStyleIdx="3" presStyleCnt="4">
        <dgm:presLayoutVars>
          <dgm:chMax val="0"/>
          <dgm:chPref val="0"/>
          <dgm:bulletEnabled val="1"/>
        </dgm:presLayoutVars>
      </dgm:prSet>
      <dgm:spPr/>
    </dgm:pt>
    <dgm:pt modelId="{B48D82CF-CF72-4390-8ED5-8E37A9FB6595}" type="pres">
      <dgm:prSet presAssocID="{39429C31-EF79-4899-9BB8-0911A60E7DBB}" presName="desTx" presStyleLbl="alignAccFollowNode1" presStyleIdx="3" presStyleCnt="4">
        <dgm:presLayoutVars>
          <dgm:bulletEnabled val="1"/>
        </dgm:presLayoutVars>
      </dgm:prSet>
      <dgm:spPr/>
    </dgm:pt>
  </dgm:ptLst>
  <dgm:cxnLst>
    <dgm:cxn modelId="{A0D4DC09-1A42-4A89-9D06-4CE558A2E9A0}" type="presOf" srcId="{AB7832B5-B0C0-470A-A4D1-6CA3BFEF88B6}" destId="{395261A1-A749-4FF0-A7F6-AF8A6BF19253}" srcOrd="0" destOrd="0" presId="urn:microsoft.com/office/officeart/2005/8/layout/hList1"/>
    <dgm:cxn modelId="{2708100E-84A1-4228-87D6-F6C6F54245D8}" srcId="{39429C31-EF79-4899-9BB8-0911A60E7DBB}" destId="{D3F9B48E-96E5-4A66-B2FA-136A6D03D843}" srcOrd="1" destOrd="0" parTransId="{5B59BC26-D31E-4009-8AFE-B9E238568763}" sibTransId="{4C74F2C2-A14C-4A72-947E-77827E51E13E}"/>
    <dgm:cxn modelId="{1C7AC20E-4100-4CA5-991A-8DB022CB630B}" srcId="{39429C31-EF79-4899-9BB8-0911A60E7DBB}" destId="{D47C52E8-4718-4308-A740-0C6993175B56}" srcOrd="2" destOrd="0" parTransId="{FE974725-48B9-49DD-8205-47B5127CDD0E}" sibTransId="{7DDD0F06-4B77-4F7C-9F3C-2C343BCA461C}"/>
    <dgm:cxn modelId="{68CD2B13-FA33-4A62-9D64-598B710CE718}" type="presOf" srcId="{3AE1DE68-3E7D-47F5-AAA2-99D980C4F600}" destId="{F367D84B-2034-4E79-B6E7-1CDEDBB06AE3}" srcOrd="0" destOrd="2" presId="urn:microsoft.com/office/officeart/2005/8/layout/hList1"/>
    <dgm:cxn modelId="{C5EA2414-A597-40ED-A058-FA6CC2CF794A}" srcId="{432B0974-4777-442D-9F9F-8C7DBBAFC830}" destId="{661C6EE9-305D-4D71-B7C2-926A4EBEF30D}" srcOrd="1" destOrd="0" parTransId="{3702A695-7FD7-4B9B-AD52-762F73B8F04A}" sibTransId="{EEF01E47-77A8-453F-A764-B9EF4741F2E5}"/>
    <dgm:cxn modelId="{4AC41E1B-CFE9-4E5B-9784-8EA4C2AA4B21}" srcId="{432B0974-4777-442D-9F9F-8C7DBBAFC830}" destId="{06A17BB5-A9C2-45B1-A9DB-376F942F399F}" srcOrd="2" destOrd="0" parTransId="{9232129E-63DD-4CC2-A9C4-4BE1C586C5C3}" sibTransId="{11FF4089-1196-45DA-AA56-82B573E95367}"/>
    <dgm:cxn modelId="{C4DA4826-1E6A-4DCB-84BF-974C861C6EFD}" type="presOf" srcId="{432B0974-4777-442D-9F9F-8C7DBBAFC830}" destId="{49485578-5BCD-43BD-A014-20AE7626F5F9}" srcOrd="0" destOrd="0" presId="urn:microsoft.com/office/officeart/2005/8/layout/hList1"/>
    <dgm:cxn modelId="{23443F2C-E3C8-43A4-938F-727679C29D77}" srcId="{432B0974-4777-442D-9F9F-8C7DBBAFC830}" destId="{39429C31-EF79-4899-9BB8-0911A60E7DBB}" srcOrd="3" destOrd="0" parTransId="{2EDA887D-F0B6-4B41-A341-FFE3A7C61E2A}" sibTransId="{6A565B2B-5F47-45F7-8179-1A133BA5FAAA}"/>
    <dgm:cxn modelId="{F80B9830-7B3A-4DFC-BCC7-912CA2DF60E2}" type="presOf" srcId="{D3F9B48E-96E5-4A66-B2FA-136A6D03D843}" destId="{B48D82CF-CF72-4390-8ED5-8E37A9FB6595}" srcOrd="0" destOrd="1" presId="urn:microsoft.com/office/officeart/2005/8/layout/hList1"/>
    <dgm:cxn modelId="{17EAAE33-232B-4924-8355-3379B82AB7D2}" type="presOf" srcId="{101901C7-288C-409E-B640-D48689E83BE7}" destId="{F367D84B-2034-4E79-B6E7-1CDEDBB06AE3}" srcOrd="0" destOrd="0" presId="urn:microsoft.com/office/officeart/2005/8/layout/hList1"/>
    <dgm:cxn modelId="{B3E5F53A-47F2-4F20-B7F5-B45CEA8F8625}" type="presOf" srcId="{0BCC10F5-E3AE-40E7-958D-76DDB660637F}" destId="{B48D82CF-CF72-4390-8ED5-8E37A9FB6595}" srcOrd="0" destOrd="0" presId="urn:microsoft.com/office/officeart/2005/8/layout/hList1"/>
    <dgm:cxn modelId="{C042483C-D8BE-4464-8149-DD3819D006CB}" srcId="{06A17BB5-A9C2-45B1-A9DB-376F942F399F}" destId="{73A45A75-3A26-448F-9458-254B6AFDD4EE}" srcOrd="1" destOrd="0" parTransId="{AF204851-2334-46CC-9531-E8D5DABE8584}" sibTransId="{146A8EB3-88A0-47FC-B349-B4AAE981F69D}"/>
    <dgm:cxn modelId="{17248D5E-D05C-4877-8872-0FDDEF28D009}" type="presOf" srcId="{4BCA2739-9AC2-4811-9EF0-6117E5BFD5EF}" destId="{F367D84B-2034-4E79-B6E7-1CDEDBB06AE3}" srcOrd="0" destOrd="1" presId="urn:microsoft.com/office/officeart/2005/8/layout/hList1"/>
    <dgm:cxn modelId="{9E54B95F-1919-4ECE-A240-78D03532D096}" srcId="{660EDB37-7767-4273-8AC7-83D1CB77987D}" destId="{30D4615C-E03C-4787-A073-7B76996DC5C0}" srcOrd="1" destOrd="0" parTransId="{0CC5375F-99A8-4534-A5AF-E5698F40C119}" sibTransId="{0BE3D58D-5B2A-4650-8778-A06CC69BFEA4}"/>
    <dgm:cxn modelId="{BE8C1842-205D-49E8-9FEF-4717D8EC4D62}" type="presOf" srcId="{73A45A75-3A26-448F-9458-254B6AFDD4EE}" destId="{266EBA7A-DE07-4436-8DD7-37E4C5BCAD3A}" srcOrd="0" destOrd="1" presId="urn:microsoft.com/office/officeart/2005/8/layout/hList1"/>
    <dgm:cxn modelId="{732C7D47-4C32-40DA-9F52-18184FCD354B}" srcId="{661C6EE9-305D-4D71-B7C2-926A4EBEF30D}" destId="{3AE1DE68-3E7D-47F5-AAA2-99D980C4F600}" srcOrd="2" destOrd="0" parTransId="{77A0D506-A638-450F-B777-1485B1989979}" sibTransId="{49C897A4-D251-4291-8480-25A9EE196021}"/>
    <dgm:cxn modelId="{BAFD774A-F5A4-439F-9AB2-ED49640E1E36}" srcId="{06A17BB5-A9C2-45B1-A9DB-376F942F399F}" destId="{D783DA97-0800-480F-AEAD-9EAAC6697E82}" srcOrd="2" destOrd="0" parTransId="{8EEB32BB-AE31-4E19-8EEA-DB39E88F318A}" sibTransId="{DAD43A7B-BD8D-4477-87DD-96983FCE3FE0}"/>
    <dgm:cxn modelId="{9AA17F4D-21DC-4372-BC8E-DFCBB054D2FA}" type="presOf" srcId="{39429C31-EF79-4899-9BB8-0911A60E7DBB}" destId="{8B1A2A32-B3A8-404D-A337-4349A57D01B9}" srcOrd="0" destOrd="0" presId="urn:microsoft.com/office/officeart/2005/8/layout/hList1"/>
    <dgm:cxn modelId="{5066B672-F760-4564-81D9-0FE47AD57A85}" srcId="{432B0974-4777-442D-9F9F-8C7DBBAFC830}" destId="{660EDB37-7767-4273-8AC7-83D1CB77987D}" srcOrd="0" destOrd="0" parTransId="{F681AAE0-30B5-4619-8405-293D7A2F8829}" sibTransId="{E82CE9A9-A2F5-4AEB-9DEE-3B71BFC16951}"/>
    <dgm:cxn modelId="{ED4FFD88-1366-4E5D-9629-3B7AEE07B23D}" srcId="{39429C31-EF79-4899-9BB8-0911A60E7DBB}" destId="{0BCC10F5-E3AE-40E7-958D-76DDB660637F}" srcOrd="0" destOrd="0" parTransId="{5D8BCB62-D59F-4DFD-A606-7985AA385ECD}" sibTransId="{6EA20F16-6A4A-487C-9DD9-CBE1EF03B9C9}"/>
    <dgm:cxn modelId="{29858692-19FB-450A-934D-286D3BB5CA4D}" srcId="{06A17BB5-A9C2-45B1-A9DB-376F942F399F}" destId="{75C8F1EE-CEDE-4290-8212-DA613C07CC82}" srcOrd="0" destOrd="0" parTransId="{D43FB2A7-D4BA-4465-B873-7D028947C73D}" sibTransId="{5D1B3F94-3FC6-4B5A-B867-D215E134B2C2}"/>
    <dgm:cxn modelId="{748B369A-D657-4116-9D0E-0660850BD2DD}" type="presOf" srcId="{06A17BB5-A9C2-45B1-A9DB-376F942F399F}" destId="{E9459613-2288-4C08-A27A-918125EB0E17}" srcOrd="0" destOrd="0" presId="urn:microsoft.com/office/officeart/2005/8/layout/hList1"/>
    <dgm:cxn modelId="{8D3E989B-1FD6-45AD-AF15-C459242F8AF2}" srcId="{661C6EE9-305D-4D71-B7C2-926A4EBEF30D}" destId="{101901C7-288C-409E-B640-D48689E83BE7}" srcOrd="0" destOrd="0" parTransId="{3FA22BB8-CE14-4BF3-A65E-8A28732DB048}" sibTransId="{C0AF18B0-625B-434B-ABDE-71636A70946D}"/>
    <dgm:cxn modelId="{EB1ACA9E-2B3B-4E9A-B0A9-0B0BBB40885E}" type="presOf" srcId="{30D4615C-E03C-4787-A073-7B76996DC5C0}" destId="{395261A1-A749-4FF0-A7F6-AF8A6BF19253}" srcOrd="0" destOrd="1" presId="urn:microsoft.com/office/officeart/2005/8/layout/hList1"/>
    <dgm:cxn modelId="{9327BA9F-B0FB-4E3F-888C-E691D05C3E6C}" srcId="{660EDB37-7767-4273-8AC7-83D1CB77987D}" destId="{AB7832B5-B0C0-470A-A4D1-6CA3BFEF88B6}" srcOrd="0" destOrd="0" parTransId="{19BEF241-7E86-428F-BCF3-E9B8AD2FCCF2}" sibTransId="{42D5711A-EA28-4351-815D-076FC881D663}"/>
    <dgm:cxn modelId="{02A98EA9-8389-4B11-9E65-060A27969F41}" type="presOf" srcId="{75C8F1EE-CEDE-4290-8212-DA613C07CC82}" destId="{266EBA7A-DE07-4436-8DD7-37E4C5BCAD3A}" srcOrd="0" destOrd="0" presId="urn:microsoft.com/office/officeart/2005/8/layout/hList1"/>
    <dgm:cxn modelId="{4632FBB2-3D28-4791-90CF-24FA27ABF1DF}" type="presOf" srcId="{661C6EE9-305D-4D71-B7C2-926A4EBEF30D}" destId="{A1E21788-DE70-4F2C-A8D0-C65D34C64C77}" srcOrd="0" destOrd="0" presId="urn:microsoft.com/office/officeart/2005/8/layout/hList1"/>
    <dgm:cxn modelId="{888D38BD-9308-44AA-A55D-DD32C8454887}" type="presOf" srcId="{660EDB37-7767-4273-8AC7-83D1CB77987D}" destId="{512F334D-2C14-42AF-BACE-308C30BE2BC1}" srcOrd="0" destOrd="0" presId="urn:microsoft.com/office/officeart/2005/8/layout/hList1"/>
    <dgm:cxn modelId="{9B8930C2-732E-4671-86B6-F20D027DFC6E}" type="presOf" srcId="{D783DA97-0800-480F-AEAD-9EAAC6697E82}" destId="{266EBA7A-DE07-4436-8DD7-37E4C5BCAD3A}" srcOrd="0" destOrd="2" presId="urn:microsoft.com/office/officeart/2005/8/layout/hList1"/>
    <dgm:cxn modelId="{F859CDDC-E4DA-46B6-AC94-423088189248}" srcId="{661C6EE9-305D-4D71-B7C2-926A4EBEF30D}" destId="{4BCA2739-9AC2-4811-9EF0-6117E5BFD5EF}" srcOrd="1" destOrd="0" parTransId="{4E96DBDF-D4DD-4A5F-A83C-C8CF034312FD}" sibTransId="{4CE8F128-A5E4-4E6E-911E-F4E3A9FBF3EA}"/>
    <dgm:cxn modelId="{37F13DEF-B794-4B24-A7AE-E06F6AC103E5}" type="presOf" srcId="{D47C52E8-4718-4308-A740-0C6993175B56}" destId="{B48D82CF-CF72-4390-8ED5-8E37A9FB6595}" srcOrd="0" destOrd="2" presId="urn:microsoft.com/office/officeart/2005/8/layout/hList1"/>
    <dgm:cxn modelId="{8C6BFC23-F981-4654-80F3-A6F4F5399628}" type="presParOf" srcId="{49485578-5BCD-43BD-A014-20AE7626F5F9}" destId="{48FCF6A8-935D-4CB9-8464-D1FE2890DE55}" srcOrd="0" destOrd="0" presId="urn:microsoft.com/office/officeart/2005/8/layout/hList1"/>
    <dgm:cxn modelId="{7E310099-C476-4213-8007-F5C218D0D566}" type="presParOf" srcId="{48FCF6A8-935D-4CB9-8464-D1FE2890DE55}" destId="{512F334D-2C14-42AF-BACE-308C30BE2BC1}" srcOrd="0" destOrd="0" presId="urn:microsoft.com/office/officeart/2005/8/layout/hList1"/>
    <dgm:cxn modelId="{67061CA2-994C-48E8-BC36-B06E8B6172B6}" type="presParOf" srcId="{48FCF6A8-935D-4CB9-8464-D1FE2890DE55}" destId="{395261A1-A749-4FF0-A7F6-AF8A6BF19253}" srcOrd="1" destOrd="0" presId="urn:microsoft.com/office/officeart/2005/8/layout/hList1"/>
    <dgm:cxn modelId="{74899BB0-CC55-45A0-9836-8D5654A51434}" type="presParOf" srcId="{49485578-5BCD-43BD-A014-20AE7626F5F9}" destId="{B8D2CD84-4944-42E6-A94E-CEE5DD4805DA}" srcOrd="1" destOrd="0" presId="urn:microsoft.com/office/officeart/2005/8/layout/hList1"/>
    <dgm:cxn modelId="{F3E31F43-D811-4747-A73C-8E0F33AFE55C}" type="presParOf" srcId="{49485578-5BCD-43BD-A014-20AE7626F5F9}" destId="{FA1B6C8B-8B09-4484-9637-4D9AFDEBEE31}" srcOrd="2" destOrd="0" presId="urn:microsoft.com/office/officeart/2005/8/layout/hList1"/>
    <dgm:cxn modelId="{750F59AB-2C5D-45EC-9BAD-21E459CA949D}" type="presParOf" srcId="{FA1B6C8B-8B09-4484-9637-4D9AFDEBEE31}" destId="{A1E21788-DE70-4F2C-A8D0-C65D34C64C77}" srcOrd="0" destOrd="0" presId="urn:microsoft.com/office/officeart/2005/8/layout/hList1"/>
    <dgm:cxn modelId="{7478DB85-2109-4339-A10C-C7F896C66EB2}" type="presParOf" srcId="{FA1B6C8B-8B09-4484-9637-4D9AFDEBEE31}" destId="{F367D84B-2034-4E79-B6E7-1CDEDBB06AE3}" srcOrd="1" destOrd="0" presId="urn:microsoft.com/office/officeart/2005/8/layout/hList1"/>
    <dgm:cxn modelId="{35697E39-C61A-4CFA-938A-97DAE67DFD05}" type="presParOf" srcId="{49485578-5BCD-43BD-A014-20AE7626F5F9}" destId="{61E5EC46-9C5B-4264-9609-65408578B5DA}" srcOrd="3" destOrd="0" presId="urn:microsoft.com/office/officeart/2005/8/layout/hList1"/>
    <dgm:cxn modelId="{A4B7E061-FFED-45BF-8A65-6092F6005E80}" type="presParOf" srcId="{49485578-5BCD-43BD-A014-20AE7626F5F9}" destId="{3B42E06F-A57D-4C9D-AACB-94F630E67C04}" srcOrd="4" destOrd="0" presId="urn:microsoft.com/office/officeart/2005/8/layout/hList1"/>
    <dgm:cxn modelId="{87E383E4-F8FF-42C8-BEF9-0B7E80C15089}" type="presParOf" srcId="{3B42E06F-A57D-4C9D-AACB-94F630E67C04}" destId="{E9459613-2288-4C08-A27A-918125EB0E17}" srcOrd="0" destOrd="0" presId="urn:microsoft.com/office/officeart/2005/8/layout/hList1"/>
    <dgm:cxn modelId="{97C881CD-9C04-4EBA-991D-325BA01C8998}" type="presParOf" srcId="{3B42E06F-A57D-4C9D-AACB-94F630E67C04}" destId="{266EBA7A-DE07-4436-8DD7-37E4C5BCAD3A}" srcOrd="1" destOrd="0" presId="urn:microsoft.com/office/officeart/2005/8/layout/hList1"/>
    <dgm:cxn modelId="{302A1540-9252-4FF5-B9B1-9D5672303E67}" type="presParOf" srcId="{49485578-5BCD-43BD-A014-20AE7626F5F9}" destId="{ABEF0AC5-D6C5-4255-8DC3-FE95621FC684}" srcOrd="5" destOrd="0" presId="urn:microsoft.com/office/officeart/2005/8/layout/hList1"/>
    <dgm:cxn modelId="{E70CB589-ACF4-49BD-BE8E-EC13BC316710}" type="presParOf" srcId="{49485578-5BCD-43BD-A014-20AE7626F5F9}" destId="{4E409A44-6D60-4FFF-B88A-B8B5EAB3F31D}" srcOrd="6" destOrd="0" presId="urn:microsoft.com/office/officeart/2005/8/layout/hList1"/>
    <dgm:cxn modelId="{04EB28C7-3595-4E2D-94C6-D2FE60B1AEC7}" type="presParOf" srcId="{4E409A44-6D60-4FFF-B88A-B8B5EAB3F31D}" destId="{8B1A2A32-B3A8-404D-A337-4349A57D01B9}" srcOrd="0" destOrd="0" presId="urn:microsoft.com/office/officeart/2005/8/layout/hList1"/>
    <dgm:cxn modelId="{F9069DE1-D8B8-4F2D-8789-2CFFAFEE5072}" type="presParOf" srcId="{4E409A44-6D60-4FFF-B88A-B8B5EAB3F31D}" destId="{B48D82CF-CF72-4390-8ED5-8E37A9FB659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862AA7-8678-4D70-9CAA-3E0CFB2FFE2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BC1CA7D-DC97-4162-9AA8-DCCB81FE0AF6}">
      <dgm:prSet/>
      <dgm:spPr/>
      <dgm:t>
        <a:bodyPr/>
        <a:lstStyle/>
        <a:p>
          <a:r>
            <a:rPr lang="en-US" b="1"/>
            <a:t>Explicit</a:t>
          </a:r>
          <a:r>
            <a:rPr lang="en-US"/>
            <a:t> – clear explanations, teacher modeling, student practice </a:t>
          </a:r>
        </a:p>
      </dgm:t>
    </dgm:pt>
    <dgm:pt modelId="{50CC9FC5-0D3D-487D-BB10-2334A35D3BF2}" type="parTrans" cxnId="{64424C66-7C77-4DBE-802D-F1DAC58B33C9}">
      <dgm:prSet/>
      <dgm:spPr/>
      <dgm:t>
        <a:bodyPr/>
        <a:lstStyle/>
        <a:p>
          <a:endParaRPr lang="en-US"/>
        </a:p>
      </dgm:t>
    </dgm:pt>
    <dgm:pt modelId="{73F590B5-1BEA-421F-B3EF-90FC6C09142E}" type="sibTrans" cxnId="{64424C66-7C77-4DBE-802D-F1DAC58B33C9}">
      <dgm:prSet/>
      <dgm:spPr/>
      <dgm:t>
        <a:bodyPr/>
        <a:lstStyle/>
        <a:p>
          <a:endParaRPr lang="en-US"/>
        </a:p>
      </dgm:t>
    </dgm:pt>
    <dgm:pt modelId="{CDA2BFED-36EF-47AA-B6D8-A411A53F3E00}">
      <dgm:prSet/>
      <dgm:spPr/>
      <dgm:t>
        <a:bodyPr/>
        <a:lstStyle/>
        <a:p>
          <a:r>
            <a:rPr lang="en-US" b="1"/>
            <a:t>Systematic</a:t>
          </a:r>
          <a:r>
            <a:rPr lang="en-US"/>
            <a:t> – focus on 1 or 2 skills at a time moving from simpler to more complex progression  </a:t>
          </a:r>
        </a:p>
      </dgm:t>
    </dgm:pt>
    <dgm:pt modelId="{AF2A60FF-3B9A-4E9F-800D-B0AB6D0798EB}" type="parTrans" cxnId="{461FCBB6-3D6B-4C06-B07F-83FB5F18D9B8}">
      <dgm:prSet/>
      <dgm:spPr/>
      <dgm:t>
        <a:bodyPr/>
        <a:lstStyle/>
        <a:p>
          <a:endParaRPr lang="en-US"/>
        </a:p>
      </dgm:t>
    </dgm:pt>
    <dgm:pt modelId="{CAE9F236-2FEB-439C-A330-52E35923BF38}" type="sibTrans" cxnId="{461FCBB6-3D6B-4C06-B07F-83FB5F18D9B8}">
      <dgm:prSet/>
      <dgm:spPr/>
      <dgm:t>
        <a:bodyPr/>
        <a:lstStyle/>
        <a:p>
          <a:endParaRPr lang="en-US"/>
        </a:p>
      </dgm:t>
    </dgm:pt>
    <dgm:pt modelId="{10D923BD-FAF5-44C1-BD36-1AD703C300E8}">
      <dgm:prSet/>
      <dgm:spPr/>
      <dgm:t>
        <a:bodyPr/>
        <a:lstStyle/>
        <a:p>
          <a:r>
            <a:rPr lang="en-US" b="1"/>
            <a:t>Engaging</a:t>
          </a:r>
          <a:r>
            <a:rPr lang="en-US"/>
            <a:t> – motivating, multisensory, and snappy pace to keep interest</a:t>
          </a:r>
        </a:p>
      </dgm:t>
    </dgm:pt>
    <dgm:pt modelId="{7F6B8F6A-52B6-4E4A-876B-E8A14C4F1C9A}" type="parTrans" cxnId="{9185665E-63DD-4FF2-8FE2-A20200B6856D}">
      <dgm:prSet/>
      <dgm:spPr/>
      <dgm:t>
        <a:bodyPr/>
        <a:lstStyle/>
        <a:p>
          <a:endParaRPr lang="en-US"/>
        </a:p>
      </dgm:t>
    </dgm:pt>
    <dgm:pt modelId="{374618B6-4D7D-4F48-B535-AE744668BAEC}" type="sibTrans" cxnId="{9185665E-63DD-4FF2-8FE2-A20200B6856D}">
      <dgm:prSet/>
      <dgm:spPr/>
      <dgm:t>
        <a:bodyPr/>
        <a:lstStyle/>
        <a:p>
          <a:endParaRPr lang="en-US"/>
        </a:p>
      </dgm:t>
    </dgm:pt>
    <dgm:pt modelId="{C1099769-B493-4D6D-960C-EB332E6BE9B1}">
      <dgm:prSet/>
      <dgm:spPr/>
      <dgm:t>
        <a:bodyPr/>
        <a:lstStyle/>
        <a:p>
          <a:r>
            <a:rPr lang="en-US" b="1"/>
            <a:t>Duration</a:t>
          </a:r>
          <a:r>
            <a:rPr lang="en-US"/>
            <a:t> – most students benefit from just a few minutes of phonemic awareness practice daily  </a:t>
          </a:r>
        </a:p>
      </dgm:t>
    </dgm:pt>
    <dgm:pt modelId="{EE1DBCF6-A493-42C7-8909-2058E92EE098}" type="parTrans" cxnId="{73A0EC2B-2A16-4890-852B-E7C7AFAC96F5}">
      <dgm:prSet/>
      <dgm:spPr/>
      <dgm:t>
        <a:bodyPr/>
        <a:lstStyle/>
        <a:p>
          <a:endParaRPr lang="en-US"/>
        </a:p>
      </dgm:t>
    </dgm:pt>
    <dgm:pt modelId="{03977864-6DE0-432F-879D-2838667D19E7}" type="sibTrans" cxnId="{73A0EC2B-2A16-4890-852B-E7C7AFAC96F5}">
      <dgm:prSet/>
      <dgm:spPr/>
      <dgm:t>
        <a:bodyPr/>
        <a:lstStyle/>
        <a:p>
          <a:endParaRPr lang="en-US"/>
        </a:p>
      </dgm:t>
    </dgm:pt>
    <dgm:pt modelId="{A2B9DAB9-925F-46F0-9B50-F8C8758DFE14}" type="pres">
      <dgm:prSet presAssocID="{10862AA7-8678-4D70-9CAA-3E0CFB2FFE2D}" presName="vert0" presStyleCnt="0">
        <dgm:presLayoutVars>
          <dgm:dir/>
          <dgm:animOne val="branch"/>
          <dgm:animLvl val="lvl"/>
        </dgm:presLayoutVars>
      </dgm:prSet>
      <dgm:spPr/>
    </dgm:pt>
    <dgm:pt modelId="{8CF2E1CD-F620-4A66-AF35-22E6510D5E40}" type="pres">
      <dgm:prSet presAssocID="{1BC1CA7D-DC97-4162-9AA8-DCCB81FE0AF6}" presName="thickLine" presStyleLbl="alignNode1" presStyleIdx="0" presStyleCnt="4"/>
      <dgm:spPr/>
    </dgm:pt>
    <dgm:pt modelId="{C42017F2-BB0C-494A-99A1-115C24F90512}" type="pres">
      <dgm:prSet presAssocID="{1BC1CA7D-DC97-4162-9AA8-DCCB81FE0AF6}" presName="horz1" presStyleCnt="0"/>
      <dgm:spPr/>
    </dgm:pt>
    <dgm:pt modelId="{28546391-707A-4927-91A0-8599D0713A88}" type="pres">
      <dgm:prSet presAssocID="{1BC1CA7D-DC97-4162-9AA8-DCCB81FE0AF6}" presName="tx1" presStyleLbl="revTx" presStyleIdx="0" presStyleCnt="4"/>
      <dgm:spPr/>
    </dgm:pt>
    <dgm:pt modelId="{56A46DF1-0FFC-45E4-A02E-E8E871763633}" type="pres">
      <dgm:prSet presAssocID="{1BC1CA7D-DC97-4162-9AA8-DCCB81FE0AF6}" presName="vert1" presStyleCnt="0"/>
      <dgm:spPr/>
    </dgm:pt>
    <dgm:pt modelId="{641BFAA0-0C18-4900-BED9-B8CC438F045F}" type="pres">
      <dgm:prSet presAssocID="{CDA2BFED-36EF-47AA-B6D8-A411A53F3E00}" presName="thickLine" presStyleLbl="alignNode1" presStyleIdx="1" presStyleCnt="4"/>
      <dgm:spPr/>
    </dgm:pt>
    <dgm:pt modelId="{88AB05E5-89C8-4C3A-A276-CA2BDFE031AA}" type="pres">
      <dgm:prSet presAssocID="{CDA2BFED-36EF-47AA-B6D8-A411A53F3E00}" presName="horz1" presStyleCnt="0"/>
      <dgm:spPr/>
    </dgm:pt>
    <dgm:pt modelId="{23E9F35D-D443-43F9-9B3A-3FC0F0D377C2}" type="pres">
      <dgm:prSet presAssocID="{CDA2BFED-36EF-47AA-B6D8-A411A53F3E00}" presName="tx1" presStyleLbl="revTx" presStyleIdx="1" presStyleCnt="4"/>
      <dgm:spPr/>
    </dgm:pt>
    <dgm:pt modelId="{9A0E2B80-1A16-4A31-87CA-376A8B044AC4}" type="pres">
      <dgm:prSet presAssocID="{CDA2BFED-36EF-47AA-B6D8-A411A53F3E00}" presName="vert1" presStyleCnt="0"/>
      <dgm:spPr/>
    </dgm:pt>
    <dgm:pt modelId="{1E82AFED-81A2-4F5E-891C-0D96594788CA}" type="pres">
      <dgm:prSet presAssocID="{10D923BD-FAF5-44C1-BD36-1AD703C300E8}" presName="thickLine" presStyleLbl="alignNode1" presStyleIdx="2" presStyleCnt="4"/>
      <dgm:spPr/>
    </dgm:pt>
    <dgm:pt modelId="{9D2DCA3D-B0B2-4EC4-8FBE-5949C257A7C1}" type="pres">
      <dgm:prSet presAssocID="{10D923BD-FAF5-44C1-BD36-1AD703C300E8}" presName="horz1" presStyleCnt="0"/>
      <dgm:spPr/>
    </dgm:pt>
    <dgm:pt modelId="{E43EE610-8122-471F-97A6-E1F392895411}" type="pres">
      <dgm:prSet presAssocID="{10D923BD-FAF5-44C1-BD36-1AD703C300E8}" presName="tx1" presStyleLbl="revTx" presStyleIdx="2" presStyleCnt="4"/>
      <dgm:spPr/>
    </dgm:pt>
    <dgm:pt modelId="{5101BF55-E56F-415D-AA41-600538062CB6}" type="pres">
      <dgm:prSet presAssocID="{10D923BD-FAF5-44C1-BD36-1AD703C300E8}" presName="vert1" presStyleCnt="0"/>
      <dgm:spPr/>
    </dgm:pt>
    <dgm:pt modelId="{D962C79D-DC24-4E8F-8FEC-D1C621C80DFB}" type="pres">
      <dgm:prSet presAssocID="{C1099769-B493-4D6D-960C-EB332E6BE9B1}" presName="thickLine" presStyleLbl="alignNode1" presStyleIdx="3" presStyleCnt="4"/>
      <dgm:spPr/>
    </dgm:pt>
    <dgm:pt modelId="{87F9FE72-59FD-4661-A0EB-BDE3BDF2DDA9}" type="pres">
      <dgm:prSet presAssocID="{C1099769-B493-4D6D-960C-EB332E6BE9B1}" presName="horz1" presStyleCnt="0"/>
      <dgm:spPr/>
    </dgm:pt>
    <dgm:pt modelId="{28A1B37C-13D4-4104-B65A-8FCD5D615E87}" type="pres">
      <dgm:prSet presAssocID="{C1099769-B493-4D6D-960C-EB332E6BE9B1}" presName="tx1" presStyleLbl="revTx" presStyleIdx="3" presStyleCnt="4"/>
      <dgm:spPr/>
    </dgm:pt>
    <dgm:pt modelId="{2F3484A5-B878-4449-8A10-8ECD3D0474B9}" type="pres">
      <dgm:prSet presAssocID="{C1099769-B493-4D6D-960C-EB332E6BE9B1}" presName="vert1" presStyleCnt="0"/>
      <dgm:spPr/>
    </dgm:pt>
  </dgm:ptLst>
  <dgm:cxnLst>
    <dgm:cxn modelId="{C2C35C00-5C54-4353-8F53-D18A264D23D0}" type="presOf" srcId="{C1099769-B493-4D6D-960C-EB332E6BE9B1}" destId="{28A1B37C-13D4-4104-B65A-8FCD5D615E87}" srcOrd="0" destOrd="0" presId="urn:microsoft.com/office/officeart/2008/layout/LinedList"/>
    <dgm:cxn modelId="{73A0EC2B-2A16-4890-852B-E7C7AFAC96F5}" srcId="{10862AA7-8678-4D70-9CAA-3E0CFB2FFE2D}" destId="{C1099769-B493-4D6D-960C-EB332E6BE9B1}" srcOrd="3" destOrd="0" parTransId="{EE1DBCF6-A493-42C7-8909-2058E92EE098}" sibTransId="{03977864-6DE0-432F-879D-2838667D19E7}"/>
    <dgm:cxn modelId="{9185665E-63DD-4FF2-8FE2-A20200B6856D}" srcId="{10862AA7-8678-4D70-9CAA-3E0CFB2FFE2D}" destId="{10D923BD-FAF5-44C1-BD36-1AD703C300E8}" srcOrd="2" destOrd="0" parTransId="{7F6B8F6A-52B6-4E4A-876B-E8A14C4F1C9A}" sibTransId="{374618B6-4D7D-4F48-B535-AE744668BAEC}"/>
    <dgm:cxn modelId="{64424C66-7C77-4DBE-802D-F1DAC58B33C9}" srcId="{10862AA7-8678-4D70-9CAA-3E0CFB2FFE2D}" destId="{1BC1CA7D-DC97-4162-9AA8-DCCB81FE0AF6}" srcOrd="0" destOrd="0" parTransId="{50CC9FC5-0D3D-487D-BB10-2334A35D3BF2}" sibTransId="{73F590B5-1BEA-421F-B3EF-90FC6C09142E}"/>
    <dgm:cxn modelId="{FFF4E677-3B5B-446E-8719-D2063B7D749F}" type="presOf" srcId="{1BC1CA7D-DC97-4162-9AA8-DCCB81FE0AF6}" destId="{28546391-707A-4927-91A0-8599D0713A88}" srcOrd="0" destOrd="0" presId="urn:microsoft.com/office/officeart/2008/layout/LinedList"/>
    <dgm:cxn modelId="{E9C20886-40DA-46D9-99D4-0D03E9898070}" type="presOf" srcId="{10D923BD-FAF5-44C1-BD36-1AD703C300E8}" destId="{E43EE610-8122-471F-97A6-E1F392895411}" srcOrd="0" destOrd="0" presId="urn:microsoft.com/office/officeart/2008/layout/LinedList"/>
    <dgm:cxn modelId="{B7560F87-E8FF-449D-8E9A-256AE0C5E0D6}" type="presOf" srcId="{10862AA7-8678-4D70-9CAA-3E0CFB2FFE2D}" destId="{A2B9DAB9-925F-46F0-9B50-F8C8758DFE14}" srcOrd="0" destOrd="0" presId="urn:microsoft.com/office/officeart/2008/layout/LinedList"/>
    <dgm:cxn modelId="{461FCBB6-3D6B-4C06-B07F-83FB5F18D9B8}" srcId="{10862AA7-8678-4D70-9CAA-3E0CFB2FFE2D}" destId="{CDA2BFED-36EF-47AA-B6D8-A411A53F3E00}" srcOrd="1" destOrd="0" parTransId="{AF2A60FF-3B9A-4E9F-800D-B0AB6D0798EB}" sibTransId="{CAE9F236-2FEB-439C-A330-52E35923BF38}"/>
    <dgm:cxn modelId="{95AEE6F0-AACF-4331-8D35-BFD3374FC523}" type="presOf" srcId="{CDA2BFED-36EF-47AA-B6D8-A411A53F3E00}" destId="{23E9F35D-D443-43F9-9B3A-3FC0F0D377C2}" srcOrd="0" destOrd="0" presId="urn:microsoft.com/office/officeart/2008/layout/LinedList"/>
    <dgm:cxn modelId="{A54AB81A-08DE-4524-9084-E4C8382A86E7}" type="presParOf" srcId="{A2B9DAB9-925F-46F0-9B50-F8C8758DFE14}" destId="{8CF2E1CD-F620-4A66-AF35-22E6510D5E40}" srcOrd="0" destOrd="0" presId="urn:microsoft.com/office/officeart/2008/layout/LinedList"/>
    <dgm:cxn modelId="{B10B01A3-C601-4F48-98C6-D40B311C18AB}" type="presParOf" srcId="{A2B9DAB9-925F-46F0-9B50-F8C8758DFE14}" destId="{C42017F2-BB0C-494A-99A1-115C24F90512}" srcOrd="1" destOrd="0" presId="urn:microsoft.com/office/officeart/2008/layout/LinedList"/>
    <dgm:cxn modelId="{8E3984FF-3740-4625-B18F-FC6F375941A4}" type="presParOf" srcId="{C42017F2-BB0C-494A-99A1-115C24F90512}" destId="{28546391-707A-4927-91A0-8599D0713A88}" srcOrd="0" destOrd="0" presId="urn:microsoft.com/office/officeart/2008/layout/LinedList"/>
    <dgm:cxn modelId="{DC8C3D1F-B750-482A-8336-32E0FB04A7FF}" type="presParOf" srcId="{C42017F2-BB0C-494A-99A1-115C24F90512}" destId="{56A46DF1-0FFC-45E4-A02E-E8E871763633}" srcOrd="1" destOrd="0" presId="urn:microsoft.com/office/officeart/2008/layout/LinedList"/>
    <dgm:cxn modelId="{2CC3C986-ED22-486C-858C-6F90EDC99C93}" type="presParOf" srcId="{A2B9DAB9-925F-46F0-9B50-F8C8758DFE14}" destId="{641BFAA0-0C18-4900-BED9-B8CC438F045F}" srcOrd="2" destOrd="0" presId="urn:microsoft.com/office/officeart/2008/layout/LinedList"/>
    <dgm:cxn modelId="{C891242E-A4D6-48F1-B713-80DF66DC35AF}" type="presParOf" srcId="{A2B9DAB9-925F-46F0-9B50-F8C8758DFE14}" destId="{88AB05E5-89C8-4C3A-A276-CA2BDFE031AA}" srcOrd="3" destOrd="0" presId="urn:microsoft.com/office/officeart/2008/layout/LinedList"/>
    <dgm:cxn modelId="{83744ADA-E5CB-4EDF-8EDF-143200813A44}" type="presParOf" srcId="{88AB05E5-89C8-4C3A-A276-CA2BDFE031AA}" destId="{23E9F35D-D443-43F9-9B3A-3FC0F0D377C2}" srcOrd="0" destOrd="0" presId="urn:microsoft.com/office/officeart/2008/layout/LinedList"/>
    <dgm:cxn modelId="{B8323CEC-A565-4BE7-BE15-AABE9A45E1AB}" type="presParOf" srcId="{88AB05E5-89C8-4C3A-A276-CA2BDFE031AA}" destId="{9A0E2B80-1A16-4A31-87CA-376A8B044AC4}" srcOrd="1" destOrd="0" presId="urn:microsoft.com/office/officeart/2008/layout/LinedList"/>
    <dgm:cxn modelId="{FE93F48B-9E4B-400B-BC48-8860053B8FF1}" type="presParOf" srcId="{A2B9DAB9-925F-46F0-9B50-F8C8758DFE14}" destId="{1E82AFED-81A2-4F5E-891C-0D96594788CA}" srcOrd="4" destOrd="0" presId="urn:microsoft.com/office/officeart/2008/layout/LinedList"/>
    <dgm:cxn modelId="{FD0C72E5-4B34-47A7-A619-BEDC6690712F}" type="presParOf" srcId="{A2B9DAB9-925F-46F0-9B50-F8C8758DFE14}" destId="{9D2DCA3D-B0B2-4EC4-8FBE-5949C257A7C1}" srcOrd="5" destOrd="0" presId="urn:microsoft.com/office/officeart/2008/layout/LinedList"/>
    <dgm:cxn modelId="{AD423229-AD77-40B3-8F51-B18C2A309662}" type="presParOf" srcId="{9D2DCA3D-B0B2-4EC4-8FBE-5949C257A7C1}" destId="{E43EE610-8122-471F-97A6-E1F392895411}" srcOrd="0" destOrd="0" presId="urn:microsoft.com/office/officeart/2008/layout/LinedList"/>
    <dgm:cxn modelId="{A4725F44-EFE4-4F2F-A689-757B6428F9C0}" type="presParOf" srcId="{9D2DCA3D-B0B2-4EC4-8FBE-5949C257A7C1}" destId="{5101BF55-E56F-415D-AA41-600538062CB6}" srcOrd="1" destOrd="0" presId="urn:microsoft.com/office/officeart/2008/layout/LinedList"/>
    <dgm:cxn modelId="{E5BD6A1D-F696-4BAB-B477-9FA99BE6FDE3}" type="presParOf" srcId="{A2B9DAB9-925F-46F0-9B50-F8C8758DFE14}" destId="{D962C79D-DC24-4E8F-8FEC-D1C621C80DFB}" srcOrd="6" destOrd="0" presId="urn:microsoft.com/office/officeart/2008/layout/LinedList"/>
    <dgm:cxn modelId="{863EEDF5-0D09-41ED-B686-2AF0A7BE871C}" type="presParOf" srcId="{A2B9DAB9-925F-46F0-9B50-F8C8758DFE14}" destId="{87F9FE72-59FD-4661-A0EB-BDE3BDF2DDA9}" srcOrd="7" destOrd="0" presId="urn:microsoft.com/office/officeart/2008/layout/LinedList"/>
    <dgm:cxn modelId="{07728FD8-0EBB-4D24-ADB5-22067CB97626}" type="presParOf" srcId="{87F9FE72-59FD-4661-A0EB-BDE3BDF2DDA9}" destId="{28A1B37C-13D4-4104-B65A-8FCD5D615E87}" srcOrd="0" destOrd="0" presId="urn:microsoft.com/office/officeart/2008/layout/LinedList"/>
    <dgm:cxn modelId="{1FDB13C9-3EB9-4097-ADF9-3F5017A8DDB7}" type="presParOf" srcId="{87F9FE72-59FD-4661-A0EB-BDE3BDF2DDA9}" destId="{2F3484A5-B878-4449-8A10-8ECD3D0474B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FC6CAA-059D-411B-BE15-81F8F05603DC}" type="doc">
      <dgm:prSet loTypeId="urn:microsoft.com/office/officeart/2005/8/layout/hList1" loCatId="list" qsTypeId="urn:microsoft.com/office/officeart/2005/8/quickstyle/simple5" qsCatId="simple" csTypeId="urn:microsoft.com/office/officeart/2005/8/colors/accent2_2" csCatId="accent2" phldr="1"/>
      <dgm:spPr/>
      <dgm:t>
        <a:bodyPr/>
        <a:lstStyle/>
        <a:p>
          <a:endParaRPr lang="en-US"/>
        </a:p>
      </dgm:t>
    </dgm:pt>
    <dgm:pt modelId="{6526A273-1CFB-448E-80C4-F670E8BDA66A}">
      <dgm:prSet phldrT="[Text]"/>
      <dgm:spPr/>
      <dgm:t>
        <a:bodyPr/>
        <a:lstStyle/>
        <a:p>
          <a:r>
            <a:rPr lang="en-US"/>
            <a:t>Blending</a:t>
          </a:r>
        </a:p>
      </dgm:t>
    </dgm:pt>
    <dgm:pt modelId="{F74F5273-1005-44A7-A0F0-55B32478D6A8}" type="parTrans" cxnId="{E720FFE5-D4DD-4FB4-BD00-0FFF63416B04}">
      <dgm:prSet/>
      <dgm:spPr/>
      <dgm:t>
        <a:bodyPr/>
        <a:lstStyle/>
        <a:p>
          <a:endParaRPr lang="en-US"/>
        </a:p>
      </dgm:t>
    </dgm:pt>
    <dgm:pt modelId="{8B96FDE2-5C24-40B9-AB0D-9E3EBCDB44C4}" type="sibTrans" cxnId="{E720FFE5-D4DD-4FB4-BD00-0FFF63416B04}">
      <dgm:prSet/>
      <dgm:spPr/>
      <dgm:t>
        <a:bodyPr/>
        <a:lstStyle/>
        <a:p>
          <a:endParaRPr lang="en-US"/>
        </a:p>
      </dgm:t>
    </dgm:pt>
    <dgm:pt modelId="{D9380FAE-AC85-4F96-9476-F948C4C74D50}">
      <dgm:prSet phldrT="[Text]"/>
      <dgm:spPr/>
      <dgm:t>
        <a:bodyPr/>
        <a:lstStyle/>
        <a:p>
          <a:r>
            <a:rPr lang="en-US"/>
            <a:t>Teacher provides the individual phonemes, and the students’ task is to blend them together to make a whole word.</a:t>
          </a:r>
        </a:p>
      </dgm:t>
    </dgm:pt>
    <dgm:pt modelId="{8D83E0E2-1FBA-4BE3-A06F-B6060BBE2A7C}" type="parTrans" cxnId="{3356C2E6-FB43-4463-88B4-158C0ECA2997}">
      <dgm:prSet/>
      <dgm:spPr/>
      <dgm:t>
        <a:bodyPr/>
        <a:lstStyle/>
        <a:p>
          <a:endParaRPr lang="en-US"/>
        </a:p>
      </dgm:t>
    </dgm:pt>
    <dgm:pt modelId="{B5C017C2-975D-4FCC-8BFA-0BD748E26683}" type="sibTrans" cxnId="{3356C2E6-FB43-4463-88B4-158C0ECA2997}">
      <dgm:prSet/>
      <dgm:spPr/>
      <dgm:t>
        <a:bodyPr/>
        <a:lstStyle/>
        <a:p>
          <a:endParaRPr lang="en-US"/>
        </a:p>
      </dgm:t>
    </dgm:pt>
    <dgm:pt modelId="{B47609AA-019E-41B0-91EC-8A43F80630B8}">
      <dgm:prSet phldrT="[Text]"/>
      <dgm:spPr/>
      <dgm:t>
        <a:bodyPr/>
        <a:lstStyle/>
        <a:p>
          <a:r>
            <a:rPr lang="en-US"/>
            <a:t>Easier of the two tasks</a:t>
          </a:r>
        </a:p>
      </dgm:t>
    </dgm:pt>
    <dgm:pt modelId="{81E65A39-EB9C-4226-AA22-8CFC2B54526E}" type="parTrans" cxnId="{E6A38E1E-BD02-4B55-8285-982D9D9AD49A}">
      <dgm:prSet/>
      <dgm:spPr/>
      <dgm:t>
        <a:bodyPr/>
        <a:lstStyle/>
        <a:p>
          <a:endParaRPr lang="en-US"/>
        </a:p>
      </dgm:t>
    </dgm:pt>
    <dgm:pt modelId="{A51CE43B-F387-4940-B946-0E0571934CB1}" type="sibTrans" cxnId="{E6A38E1E-BD02-4B55-8285-982D9D9AD49A}">
      <dgm:prSet/>
      <dgm:spPr/>
      <dgm:t>
        <a:bodyPr/>
        <a:lstStyle/>
        <a:p>
          <a:endParaRPr lang="en-US"/>
        </a:p>
      </dgm:t>
    </dgm:pt>
    <dgm:pt modelId="{B124A29F-7335-4546-ABF0-D8E730132A05}">
      <dgm:prSet phldrT="[Text]"/>
      <dgm:spPr/>
      <dgm:t>
        <a:bodyPr/>
        <a:lstStyle/>
        <a:p>
          <a:r>
            <a:rPr lang="en-US"/>
            <a:t>Segmenting</a:t>
          </a:r>
        </a:p>
      </dgm:t>
    </dgm:pt>
    <dgm:pt modelId="{EC42D00E-E114-41DA-8A97-8A0A0C4B8AE2}" type="parTrans" cxnId="{D2D0F2FC-9652-415C-87B4-36BEDDF546F6}">
      <dgm:prSet/>
      <dgm:spPr/>
      <dgm:t>
        <a:bodyPr/>
        <a:lstStyle/>
        <a:p>
          <a:endParaRPr lang="en-US"/>
        </a:p>
      </dgm:t>
    </dgm:pt>
    <dgm:pt modelId="{41D7A5E4-DF5E-41FE-A24C-8DD171475791}" type="sibTrans" cxnId="{D2D0F2FC-9652-415C-87B4-36BEDDF546F6}">
      <dgm:prSet/>
      <dgm:spPr/>
      <dgm:t>
        <a:bodyPr/>
        <a:lstStyle/>
        <a:p>
          <a:endParaRPr lang="en-US"/>
        </a:p>
      </dgm:t>
    </dgm:pt>
    <dgm:pt modelId="{0757E8DF-DA93-42AA-8DB7-BA68B8592977}">
      <dgm:prSet phldrT="[Text]"/>
      <dgm:spPr/>
      <dgm:t>
        <a:bodyPr/>
        <a:lstStyle/>
        <a:p>
          <a:r>
            <a:rPr lang="en-US"/>
            <a:t>Teacher provides the whole word, and the students’ task is to break the word into its individual phonemes.</a:t>
          </a:r>
        </a:p>
      </dgm:t>
    </dgm:pt>
    <dgm:pt modelId="{4F2CF996-255E-4807-A239-6ABD15A0060E}" type="parTrans" cxnId="{F6F0CB81-4D79-4757-8118-78BEB5F7BB64}">
      <dgm:prSet/>
      <dgm:spPr/>
      <dgm:t>
        <a:bodyPr/>
        <a:lstStyle/>
        <a:p>
          <a:endParaRPr lang="en-US"/>
        </a:p>
      </dgm:t>
    </dgm:pt>
    <dgm:pt modelId="{32DD7E66-BDE5-4B34-936A-F970CB5506A2}" type="sibTrans" cxnId="{F6F0CB81-4D79-4757-8118-78BEB5F7BB64}">
      <dgm:prSet/>
      <dgm:spPr/>
      <dgm:t>
        <a:bodyPr/>
        <a:lstStyle/>
        <a:p>
          <a:endParaRPr lang="en-US"/>
        </a:p>
      </dgm:t>
    </dgm:pt>
    <dgm:pt modelId="{2FBD3FC9-380A-49FF-A3D8-B0F34FE8A01A}">
      <dgm:prSet phldrT="[Text]"/>
      <dgm:spPr/>
      <dgm:t>
        <a:bodyPr/>
        <a:lstStyle/>
        <a:p>
          <a:r>
            <a:rPr lang="en-US"/>
            <a:t>More difficult of the two tasks</a:t>
          </a:r>
        </a:p>
      </dgm:t>
    </dgm:pt>
    <dgm:pt modelId="{7188EE78-491D-466C-AFD1-73153E0CC42E}" type="parTrans" cxnId="{8223A702-E26B-41E2-8CA1-B1BB7E538841}">
      <dgm:prSet/>
      <dgm:spPr/>
      <dgm:t>
        <a:bodyPr/>
        <a:lstStyle/>
        <a:p>
          <a:endParaRPr lang="en-US"/>
        </a:p>
      </dgm:t>
    </dgm:pt>
    <dgm:pt modelId="{99394FDB-59A5-40FB-A55D-71AB4C3B6478}" type="sibTrans" cxnId="{8223A702-E26B-41E2-8CA1-B1BB7E538841}">
      <dgm:prSet/>
      <dgm:spPr/>
      <dgm:t>
        <a:bodyPr/>
        <a:lstStyle/>
        <a:p>
          <a:endParaRPr lang="en-US"/>
        </a:p>
      </dgm:t>
    </dgm:pt>
    <dgm:pt modelId="{972F5FC9-8F25-4686-97BB-4BA92B3BBB3C}" type="pres">
      <dgm:prSet presAssocID="{84FC6CAA-059D-411B-BE15-81F8F05603DC}" presName="Name0" presStyleCnt="0">
        <dgm:presLayoutVars>
          <dgm:dir/>
          <dgm:animLvl val="lvl"/>
          <dgm:resizeHandles val="exact"/>
        </dgm:presLayoutVars>
      </dgm:prSet>
      <dgm:spPr/>
    </dgm:pt>
    <dgm:pt modelId="{0D02C8F7-7D9D-4EE1-9457-A6187E12C344}" type="pres">
      <dgm:prSet presAssocID="{6526A273-1CFB-448E-80C4-F670E8BDA66A}" presName="composite" presStyleCnt="0"/>
      <dgm:spPr/>
    </dgm:pt>
    <dgm:pt modelId="{F886B16E-BAD9-477E-935A-8E46E4C4EBC1}" type="pres">
      <dgm:prSet presAssocID="{6526A273-1CFB-448E-80C4-F670E8BDA66A}" presName="parTx" presStyleLbl="alignNode1" presStyleIdx="0" presStyleCnt="2">
        <dgm:presLayoutVars>
          <dgm:chMax val="0"/>
          <dgm:chPref val="0"/>
          <dgm:bulletEnabled val="1"/>
        </dgm:presLayoutVars>
      </dgm:prSet>
      <dgm:spPr/>
    </dgm:pt>
    <dgm:pt modelId="{5EC69ED9-1CE9-4F1C-92F5-F7047E0C4DA8}" type="pres">
      <dgm:prSet presAssocID="{6526A273-1CFB-448E-80C4-F670E8BDA66A}" presName="desTx" presStyleLbl="alignAccFollowNode1" presStyleIdx="0" presStyleCnt="2">
        <dgm:presLayoutVars>
          <dgm:bulletEnabled val="1"/>
        </dgm:presLayoutVars>
      </dgm:prSet>
      <dgm:spPr/>
    </dgm:pt>
    <dgm:pt modelId="{4CE94A87-96BB-4E61-B62B-93BC094122EB}" type="pres">
      <dgm:prSet presAssocID="{8B96FDE2-5C24-40B9-AB0D-9E3EBCDB44C4}" presName="space" presStyleCnt="0"/>
      <dgm:spPr/>
    </dgm:pt>
    <dgm:pt modelId="{6935960F-1E2C-4D77-AE6C-2A9ECDF6B42E}" type="pres">
      <dgm:prSet presAssocID="{B124A29F-7335-4546-ABF0-D8E730132A05}" presName="composite" presStyleCnt="0"/>
      <dgm:spPr/>
    </dgm:pt>
    <dgm:pt modelId="{E1EC6FB3-BEDA-4270-ADA0-F29BC7F6B67A}" type="pres">
      <dgm:prSet presAssocID="{B124A29F-7335-4546-ABF0-D8E730132A05}" presName="parTx" presStyleLbl="alignNode1" presStyleIdx="1" presStyleCnt="2">
        <dgm:presLayoutVars>
          <dgm:chMax val="0"/>
          <dgm:chPref val="0"/>
          <dgm:bulletEnabled val="1"/>
        </dgm:presLayoutVars>
      </dgm:prSet>
      <dgm:spPr/>
    </dgm:pt>
    <dgm:pt modelId="{1C8D390A-0836-449C-8BEF-084757F6F37C}" type="pres">
      <dgm:prSet presAssocID="{B124A29F-7335-4546-ABF0-D8E730132A05}" presName="desTx" presStyleLbl="alignAccFollowNode1" presStyleIdx="1" presStyleCnt="2">
        <dgm:presLayoutVars>
          <dgm:bulletEnabled val="1"/>
        </dgm:presLayoutVars>
      </dgm:prSet>
      <dgm:spPr/>
    </dgm:pt>
  </dgm:ptLst>
  <dgm:cxnLst>
    <dgm:cxn modelId="{5B8E2700-45C2-4A8B-AE71-83F8D8964354}" type="presOf" srcId="{0757E8DF-DA93-42AA-8DB7-BA68B8592977}" destId="{1C8D390A-0836-449C-8BEF-084757F6F37C}" srcOrd="0" destOrd="0" presId="urn:microsoft.com/office/officeart/2005/8/layout/hList1"/>
    <dgm:cxn modelId="{8223A702-E26B-41E2-8CA1-B1BB7E538841}" srcId="{B124A29F-7335-4546-ABF0-D8E730132A05}" destId="{2FBD3FC9-380A-49FF-A3D8-B0F34FE8A01A}" srcOrd="1" destOrd="0" parTransId="{7188EE78-491D-466C-AFD1-73153E0CC42E}" sibTransId="{99394FDB-59A5-40FB-A55D-71AB4C3B6478}"/>
    <dgm:cxn modelId="{6B23181B-F1E8-4D94-9EF6-A1CE0DA57CD0}" type="presOf" srcId="{2FBD3FC9-380A-49FF-A3D8-B0F34FE8A01A}" destId="{1C8D390A-0836-449C-8BEF-084757F6F37C}" srcOrd="0" destOrd="1" presId="urn:microsoft.com/office/officeart/2005/8/layout/hList1"/>
    <dgm:cxn modelId="{E6A38E1E-BD02-4B55-8285-982D9D9AD49A}" srcId="{6526A273-1CFB-448E-80C4-F670E8BDA66A}" destId="{B47609AA-019E-41B0-91EC-8A43F80630B8}" srcOrd="1" destOrd="0" parTransId="{81E65A39-EB9C-4226-AA22-8CFC2B54526E}" sibTransId="{A51CE43B-F387-4940-B946-0E0571934CB1}"/>
    <dgm:cxn modelId="{C8BBEA32-DBA4-4448-A049-D23DEFEAF119}" type="presOf" srcId="{B47609AA-019E-41B0-91EC-8A43F80630B8}" destId="{5EC69ED9-1CE9-4F1C-92F5-F7047E0C4DA8}" srcOrd="0" destOrd="1" presId="urn:microsoft.com/office/officeart/2005/8/layout/hList1"/>
    <dgm:cxn modelId="{0E12CC6A-04DF-43BE-8407-4886349685FB}" type="presOf" srcId="{6526A273-1CFB-448E-80C4-F670E8BDA66A}" destId="{F886B16E-BAD9-477E-935A-8E46E4C4EBC1}" srcOrd="0" destOrd="0" presId="urn:microsoft.com/office/officeart/2005/8/layout/hList1"/>
    <dgm:cxn modelId="{F6F0CB81-4D79-4757-8118-78BEB5F7BB64}" srcId="{B124A29F-7335-4546-ABF0-D8E730132A05}" destId="{0757E8DF-DA93-42AA-8DB7-BA68B8592977}" srcOrd="0" destOrd="0" parTransId="{4F2CF996-255E-4807-A239-6ABD15A0060E}" sibTransId="{32DD7E66-BDE5-4B34-936A-F970CB5506A2}"/>
    <dgm:cxn modelId="{E720FFE5-D4DD-4FB4-BD00-0FFF63416B04}" srcId="{84FC6CAA-059D-411B-BE15-81F8F05603DC}" destId="{6526A273-1CFB-448E-80C4-F670E8BDA66A}" srcOrd="0" destOrd="0" parTransId="{F74F5273-1005-44A7-A0F0-55B32478D6A8}" sibTransId="{8B96FDE2-5C24-40B9-AB0D-9E3EBCDB44C4}"/>
    <dgm:cxn modelId="{3356C2E6-FB43-4463-88B4-158C0ECA2997}" srcId="{6526A273-1CFB-448E-80C4-F670E8BDA66A}" destId="{D9380FAE-AC85-4F96-9476-F948C4C74D50}" srcOrd="0" destOrd="0" parTransId="{8D83E0E2-1FBA-4BE3-A06F-B6060BBE2A7C}" sibTransId="{B5C017C2-975D-4FCC-8BFA-0BD748E26683}"/>
    <dgm:cxn modelId="{6D40D9E6-FDDF-4ED0-BBBB-A3D69F241F64}" type="presOf" srcId="{D9380FAE-AC85-4F96-9476-F948C4C74D50}" destId="{5EC69ED9-1CE9-4F1C-92F5-F7047E0C4DA8}" srcOrd="0" destOrd="0" presId="urn:microsoft.com/office/officeart/2005/8/layout/hList1"/>
    <dgm:cxn modelId="{A48A9AEE-3738-480C-BA2C-9C1715EDD765}" type="presOf" srcId="{84FC6CAA-059D-411B-BE15-81F8F05603DC}" destId="{972F5FC9-8F25-4686-97BB-4BA92B3BBB3C}" srcOrd="0" destOrd="0" presId="urn:microsoft.com/office/officeart/2005/8/layout/hList1"/>
    <dgm:cxn modelId="{2EE6D7F0-0AD2-46A3-A83E-1C432CE8AEBA}" type="presOf" srcId="{B124A29F-7335-4546-ABF0-D8E730132A05}" destId="{E1EC6FB3-BEDA-4270-ADA0-F29BC7F6B67A}" srcOrd="0" destOrd="0" presId="urn:microsoft.com/office/officeart/2005/8/layout/hList1"/>
    <dgm:cxn modelId="{D2D0F2FC-9652-415C-87B4-36BEDDF546F6}" srcId="{84FC6CAA-059D-411B-BE15-81F8F05603DC}" destId="{B124A29F-7335-4546-ABF0-D8E730132A05}" srcOrd="1" destOrd="0" parTransId="{EC42D00E-E114-41DA-8A97-8A0A0C4B8AE2}" sibTransId="{41D7A5E4-DF5E-41FE-A24C-8DD171475791}"/>
    <dgm:cxn modelId="{9BAE1031-6BAA-49D7-9889-A9A88E3FC98D}" type="presParOf" srcId="{972F5FC9-8F25-4686-97BB-4BA92B3BBB3C}" destId="{0D02C8F7-7D9D-4EE1-9457-A6187E12C344}" srcOrd="0" destOrd="0" presId="urn:microsoft.com/office/officeart/2005/8/layout/hList1"/>
    <dgm:cxn modelId="{97F2B965-96EB-45F1-9CDD-201E93F3911E}" type="presParOf" srcId="{0D02C8F7-7D9D-4EE1-9457-A6187E12C344}" destId="{F886B16E-BAD9-477E-935A-8E46E4C4EBC1}" srcOrd="0" destOrd="0" presId="urn:microsoft.com/office/officeart/2005/8/layout/hList1"/>
    <dgm:cxn modelId="{FFACA1A7-E8FB-4284-A3BA-3640D1C1A43B}" type="presParOf" srcId="{0D02C8F7-7D9D-4EE1-9457-A6187E12C344}" destId="{5EC69ED9-1CE9-4F1C-92F5-F7047E0C4DA8}" srcOrd="1" destOrd="0" presId="urn:microsoft.com/office/officeart/2005/8/layout/hList1"/>
    <dgm:cxn modelId="{B29B7CA5-E20B-46F7-833D-17203035665F}" type="presParOf" srcId="{972F5FC9-8F25-4686-97BB-4BA92B3BBB3C}" destId="{4CE94A87-96BB-4E61-B62B-93BC094122EB}" srcOrd="1" destOrd="0" presId="urn:microsoft.com/office/officeart/2005/8/layout/hList1"/>
    <dgm:cxn modelId="{D82E2791-4553-48FB-96AA-0668489A36DE}" type="presParOf" srcId="{972F5FC9-8F25-4686-97BB-4BA92B3BBB3C}" destId="{6935960F-1E2C-4D77-AE6C-2A9ECDF6B42E}" srcOrd="2" destOrd="0" presId="urn:microsoft.com/office/officeart/2005/8/layout/hList1"/>
    <dgm:cxn modelId="{B34991E3-27B6-4478-96C9-B034A286EA53}" type="presParOf" srcId="{6935960F-1E2C-4D77-AE6C-2A9ECDF6B42E}" destId="{E1EC6FB3-BEDA-4270-ADA0-F29BC7F6B67A}" srcOrd="0" destOrd="0" presId="urn:microsoft.com/office/officeart/2005/8/layout/hList1"/>
    <dgm:cxn modelId="{C990675A-D46B-47A9-BB20-669B413C3CD6}" type="presParOf" srcId="{6935960F-1E2C-4D77-AE6C-2A9ECDF6B42E}" destId="{1C8D390A-0836-449C-8BEF-084757F6F37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5A9CEFE-CE08-4BF2-BE31-CF8C31C2788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B7E3EE-A986-4502-AD01-CD3C38BFFBC2}">
      <dgm:prSet custT="1"/>
      <dgm:spPr/>
      <dgm:t>
        <a:bodyPr/>
        <a:lstStyle/>
        <a:p>
          <a:pPr>
            <a:lnSpc>
              <a:spcPct val="100000"/>
            </a:lnSpc>
          </a:pPr>
          <a:r>
            <a:rPr lang="en-US" sz="2200" b="1">
              <a:solidFill>
                <a:schemeClr val="bg1"/>
              </a:solidFill>
            </a:rPr>
            <a:t>1. Set the purpose</a:t>
          </a:r>
        </a:p>
      </dgm:t>
    </dgm:pt>
    <dgm:pt modelId="{FE395C11-2EEF-4A72-A118-EB3B8BBA979F}" type="parTrans" cxnId="{B00BF717-E804-4E30-BA69-AD6C369E5967}">
      <dgm:prSet/>
      <dgm:spPr/>
      <dgm:t>
        <a:bodyPr/>
        <a:lstStyle/>
        <a:p>
          <a:endParaRPr lang="en-US"/>
        </a:p>
      </dgm:t>
    </dgm:pt>
    <dgm:pt modelId="{82919830-2007-47B4-A230-4857379BEFEF}" type="sibTrans" cxnId="{B00BF717-E804-4E30-BA69-AD6C369E5967}">
      <dgm:prSet/>
      <dgm:spPr/>
      <dgm:t>
        <a:bodyPr/>
        <a:lstStyle/>
        <a:p>
          <a:endParaRPr lang="en-US"/>
        </a:p>
      </dgm:t>
    </dgm:pt>
    <dgm:pt modelId="{ABCE7D98-B4B4-4329-9934-8831037156CC}">
      <dgm:prSet/>
      <dgm:spPr/>
      <dgm:t>
        <a:bodyPr/>
        <a:lstStyle/>
        <a:p>
          <a:pPr>
            <a:lnSpc>
              <a:spcPct val="100000"/>
            </a:lnSpc>
          </a:pPr>
          <a:r>
            <a:rPr lang="en-US" b="1">
              <a:solidFill>
                <a:schemeClr val="bg1"/>
              </a:solidFill>
            </a:rPr>
            <a:t>2. Select multisensory supports </a:t>
          </a:r>
          <a:endParaRPr lang="en-US">
            <a:solidFill>
              <a:schemeClr val="bg1"/>
            </a:solidFill>
          </a:endParaRPr>
        </a:p>
      </dgm:t>
    </dgm:pt>
    <dgm:pt modelId="{7D732E50-8B2C-4D92-8149-67162933D492}" type="parTrans" cxnId="{D6276AED-D50F-4521-91E9-38CF3B872D6F}">
      <dgm:prSet/>
      <dgm:spPr/>
      <dgm:t>
        <a:bodyPr/>
        <a:lstStyle/>
        <a:p>
          <a:endParaRPr lang="en-US"/>
        </a:p>
      </dgm:t>
    </dgm:pt>
    <dgm:pt modelId="{EC0AF4D2-E5AF-42A2-AC8A-DA1D777D4C3C}" type="sibTrans" cxnId="{D6276AED-D50F-4521-91E9-38CF3B872D6F}">
      <dgm:prSet/>
      <dgm:spPr/>
      <dgm:t>
        <a:bodyPr/>
        <a:lstStyle/>
        <a:p>
          <a:endParaRPr lang="en-US"/>
        </a:p>
      </dgm:t>
    </dgm:pt>
    <dgm:pt modelId="{F91622EF-2B2B-4775-9561-A82235E1D1D7}">
      <dgm:prSet/>
      <dgm:spPr/>
      <dgm:t>
        <a:bodyPr/>
        <a:lstStyle/>
        <a:p>
          <a:pPr>
            <a:lnSpc>
              <a:spcPct val="100000"/>
            </a:lnSpc>
          </a:pPr>
          <a:r>
            <a:rPr lang="en-US" b="1">
              <a:solidFill>
                <a:schemeClr val="bg1"/>
              </a:solidFill>
            </a:rPr>
            <a:t>3. Provide a model</a:t>
          </a:r>
          <a:endParaRPr lang="en-US">
            <a:solidFill>
              <a:schemeClr val="bg1"/>
            </a:solidFill>
          </a:endParaRPr>
        </a:p>
      </dgm:t>
    </dgm:pt>
    <dgm:pt modelId="{36746188-5C2E-488D-B328-83C0DA6DCD8A}" type="parTrans" cxnId="{4D5FD4AE-2C23-4BF1-9019-9D66C09012C2}">
      <dgm:prSet/>
      <dgm:spPr/>
      <dgm:t>
        <a:bodyPr/>
        <a:lstStyle/>
        <a:p>
          <a:endParaRPr lang="en-US"/>
        </a:p>
      </dgm:t>
    </dgm:pt>
    <dgm:pt modelId="{416762F1-BC1B-453C-BED6-80D66F239ADC}" type="sibTrans" cxnId="{4D5FD4AE-2C23-4BF1-9019-9D66C09012C2}">
      <dgm:prSet/>
      <dgm:spPr/>
      <dgm:t>
        <a:bodyPr/>
        <a:lstStyle/>
        <a:p>
          <a:endParaRPr lang="en-US"/>
        </a:p>
      </dgm:t>
    </dgm:pt>
    <dgm:pt modelId="{455F6358-CEAE-43C5-B0F7-EFC07FBD0BE9}">
      <dgm:prSet/>
      <dgm:spPr/>
      <dgm:t>
        <a:bodyPr/>
        <a:lstStyle/>
        <a:p>
          <a:pPr>
            <a:lnSpc>
              <a:spcPct val="100000"/>
            </a:lnSpc>
          </a:pPr>
          <a:r>
            <a:rPr lang="en-US" b="1">
              <a:solidFill>
                <a:schemeClr val="bg1"/>
              </a:solidFill>
            </a:rPr>
            <a:t>4. Practice</a:t>
          </a:r>
          <a:endParaRPr lang="en-US">
            <a:solidFill>
              <a:schemeClr val="bg1"/>
            </a:solidFill>
          </a:endParaRPr>
        </a:p>
      </dgm:t>
    </dgm:pt>
    <dgm:pt modelId="{B8DFAAE5-00C1-4483-A038-27B05EA5328D}" type="parTrans" cxnId="{3C8CF045-ED86-4C20-8856-2576B8F8F480}">
      <dgm:prSet/>
      <dgm:spPr/>
      <dgm:t>
        <a:bodyPr/>
        <a:lstStyle/>
        <a:p>
          <a:endParaRPr lang="en-US"/>
        </a:p>
      </dgm:t>
    </dgm:pt>
    <dgm:pt modelId="{733695CC-F154-4CBE-9B6B-646B8F3C7762}" type="sibTrans" cxnId="{3C8CF045-ED86-4C20-8856-2576B8F8F480}">
      <dgm:prSet/>
      <dgm:spPr/>
      <dgm:t>
        <a:bodyPr/>
        <a:lstStyle/>
        <a:p>
          <a:endParaRPr lang="en-US"/>
        </a:p>
      </dgm:t>
    </dgm:pt>
    <dgm:pt modelId="{B4A0B695-9451-4024-A6C3-B0DA523E135A}" type="pres">
      <dgm:prSet presAssocID="{F5A9CEFE-CE08-4BF2-BE31-CF8C31C27882}" presName="root" presStyleCnt="0">
        <dgm:presLayoutVars>
          <dgm:dir/>
          <dgm:resizeHandles val="exact"/>
        </dgm:presLayoutVars>
      </dgm:prSet>
      <dgm:spPr/>
    </dgm:pt>
    <dgm:pt modelId="{E0D21B17-AC03-4C1C-B45C-767B4895CFCE}" type="pres">
      <dgm:prSet presAssocID="{3FB7E3EE-A986-4502-AD01-CD3C38BFFBC2}" presName="compNode" presStyleCnt="0"/>
      <dgm:spPr/>
    </dgm:pt>
    <dgm:pt modelId="{A9ACC3E0-E511-433C-B665-5487A5BAAAA2}" type="pres">
      <dgm:prSet presAssocID="{3FB7E3EE-A986-4502-AD01-CD3C38BFFBC2}" presName="bgRect" presStyleLbl="bgShp" presStyleIdx="0" presStyleCnt="4" custLinFactNeighborY="-10487"/>
      <dgm:spPr>
        <a:solidFill>
          <a:schemeClr val="accent1">
            <a:lumMod val="60000"/>
            <a:lumOff val="40000"/>
          </a:schemeClr>
        </a:solidFill>
      </dgm:spPr>
    </dgm:pt>
    <dgm:pt modelId="{8C896C24-B356-43E0-A3F4-C1F6027FA42B}" type="pres">
      <dgm:prSet presAssocID="{3FB7E3EE-A986-4502-AD01-CD3C38BFFBC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EA78A47F-C46B-48D5-99CD-35352681D815}" type="pres">
      <dgm:prSet presAssocID="{3FB7E3EE-A986-4502-AD01-CD3C38BFFBC2}" presName="spaceRect" presStyleCnt="0"/>
      <dgm:spPr/>
    </dgm:pt>
    <dgm:pt modelId="{9BFE5884-4F02-45CF-9470-41F864490800}" type="pres">
      <dgm:prSet presAssocID="{3FB7E3EE-A986-4502-AD01-CD3C38BFFBC2}" presName="parTx" presStyleLbl="revTx" presStyleIdx="0" presStyleCnt="4">
        <dgm:presLayoutVars>
          <dgm:chMax val="0"/>
          <dgm:chPref val="0"/>
        </dgm:presLayoutVars>
      </dgm:prSet>
      <dgm:spPr/>
    </dgm:pt>
    <dgm:pt modelId="{A137E046-5BA1-40DF-B048-A5C34CB67FB0}" type="pres">
      <dgm:prSet presAssocID="{82919830-2007-47B4-A230-4857379BEFEF}" presName="sibTrans" presStyleCnt="0"/>
      <dgm:spPr/>
    </dgm:pt>
    <dgm:pt modelId="{4928CAF2-3031-420C-8465-91C6883ACB6B}" type="pres">
      <dgm:prSet presAssocID="{ABCE7D98-B4B4-4329-9934-8831037156CC}" presName="compNode" presStyleCnt="0"/>
      <dgm:spPr/>
    </dgm:pt>
    <dgm:pt modelId="{17EE1481-8023-4AB2-8E67-6F81099FE2E8}" type="pres">
      <dgm:prSet presAssocID="{ABCE7D98-B4B4-4329-9934-8831037156CC}" presName="bgRect" presStyleLbl="bgShp" presStyleIdx="1" presStyleCnt="4"/>
      <dgm:spPr>
        <a:solidFill>
          <a:schemeClr val="accent1">
            <a:lumMod val="60000"/>
            <a:lumOff val="40000"/>
          </a:schemeClr>
        </a:solidFill>
      </dgm:spPr>
    </dgm:pt>
    <dgm:pt modelId="{944962D0-86D5-4536-8D19-B44B3BDE23E1}" type="pres">
      <dgm:prSet presAssocID="{ABCE7D98-B4B4-4329-9934-8831037156C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C99C0659-2635-4370-BF71-92F3F361999D}" type="pres">
      <dgm:prSet presAssocID="{ABCE7D98-B4B4-4329-9934-8831037156CC}" presName="spaceRect" presStyleCnt="0"/>
      <dgm:spPr/>
    </dgm:pt>
    <dgm:pt modelId="{892ABE13-75BA-4FFF-AD08-DFE98CBA0547}" type="pres">
      <dgm:prSet presAssocID="{ABCE7D98-B4B4-4329-9934-8831037156CC}" presName="parTx" presStyleLbl="revTx" presStyleIdx="1" presStyleCnt="4">
        <dgm:presLayoutVars>
          <dgm:chMax val="0"/>
          <dgm:chPref val="0"/>
        </dgm:presLayoutVars>
      </dgm:prSet>
      <dgm:spPr/>
    </dgm:pt>
    <dgm:pt modelId="{A62297B2-6EF6-4F8F-8908-36788F23C343}" type="pres">
      <dgm:prSet presAssocID="{EC0AF4D2-E5AF-42A2-AC8A-DA1D777D4C3C}" presName="sibTrans" presStyleCnt="0"/>
      <dgm:spPr/>
    </dgm:pt>
    <dgm:pt modelId="{D0564358-6ACB-4C68-AE2C-FEE1ABF8D00C}" type="pres">
      <dgm:prSet presAssocID="{F91622EF-2B2B-4775-9561-A82235E1D1D7}" presName="compNode" presStyleCnt="0"/>
      <dgm:spPr/>
    </dgm:pt>
    <dgm:pt modelId="{0121BF33-D3A0-4FD0-8DB2-F5C438CDC80A}" type="pres">
      <dgm:prSet presAssocID="{F91622EF-2B2B-4775-9561-A82235E1D1D7}" presName="bgRect" presStyleLbl="bgShp" presStyleIdx="2" presStyleCnt="4"/>
      <dgm:spPr>
        <a:solidFill>
          <a:schemeClr val="accent1">
            <a:lumMod val="60000"/>
            <a:lumOff val="40000"/>
          </a:schemeClr>
        </a:solidFill>
      </dgm:spPr>
    </dgm:pt>
    <dgm:pt modelId="{808574FD-D3F5-469E-AF43-38867EA84101}" type="pres">
      <dgm:prSet presAssocID="{F91622EF-2B2B-4775-9561-A82235E1D1D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ncil"/>
        </a:ext>
      </dgm:extLst>
    </dgm:pt>
    <dgm:pt modelId="{3280D580-89C0-4229-AED8-6F9A1D32BA2E}" type="pres">
      <dgm:prSet presAssocID="{F91622EF-2B2B-4775-9561-A82235E1D1D7}" presName="spaceRect" presStyleCnt="0"/>
      <dgm:spPr/>
    </dgm:pt>
    <dgm:pt modelId="{0DA81F20-D5B5-44B1-AF47-3454F7851161}" type="pres">
      <dgm:prSet presAssocID="{F91622EF-2B2B-4775-9561-A82235E1D1D7}" presName="parTx" presStyleLbl="revTx" presStyleIdx="2" presStyleCnt="4">
        <dgm:presLayoutVars>
          <dgm:chMax val="0"/>
          <dgm:chPref val="0"/>
        </dgm:presLayoutVars>
      </dgm:prSet>
      <dgm:spPr/>
    </dgm:pt>
    <dgm:pt modelId="{5E1B9E7C-8CE9-4E5A-870F-48F9128FBA7D}" type="pres">
      <dgm:prSet presAssocID="{416762F1-BC1B-453C-BED6-80D66F239ADC}" presName="sibTrans" presStyleCnt="0"/>
      <dgm:spPr/>
    </dgm:pt>
    <dgm:pt modelId="{AACD5F69-ACDA-4701-90AE-E97DE3C733DB}" type="pres">
      <dgm:prSet presAssocID="{455F6358-CEAE-43C5-B0F7-EFC07FBD0BE9}" presName="compNode" presStyleCnt="0"/>
      <dgm:spPr/>
    </dgm:pt>
    <dgm:pt modelId="{39F63E94-4A8B-4F38-8AE5-CEF328DCDCB8}" type="pres">
      <dgm:prSet presAssocID="{455F6358-CEAE-43C5-B0F7-EFC07FBD0BE9}" presName="bgRect" presStyleLbl="bgShp" presStyleIdx="3" presStyleCnt="4"/>
      <dgm:spPr>
        <a:solidFill>
          <a:schemeClr val="accent1">
            <a:lumMod val="60000"/>
            <a:lumOff val="40000"/>
          </a:schemeClr>
        </a:solidFill>
      </dgm:spPr>
    </dgm:pt>
    <dgm:pt modelId="{E4E08726-0BE7-4AA2-AEBE-69E07EFA76DA}" type="pres">
      <dgm:prSet presAssocID="{455F6358-CEAE-43C5-B0F7-EFC07FBD0BE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4612F158-1912-457C-A349-12AECAFC8FDE}" type="pres">
      <dgm:prSet presAssocID="{455F6358-CEAE-43C5-B0F7-EFC07FBD0BE9}" presName="spaceRect" presStyleCnt="0"/>
      <dgm:spPr/>
    </dgm:pt>
    <dgm:pt modelId="{9748627B-26B8-4EBF-A8A8-181822780B11}" type="pres">
      <dgm:prSet presAssocID="{455F6358-CEAE-43C5-B0F7-EFC07FBD0BE9}" presName="parTx" presStyleLbl="revTx" presStyleIdx="3" presStyleCnt="4">
        <dgm:presLayoutVars>
          <dgm:chMax val="0"/>
          <dgm:chPref val="0"/>
        </dgm:presLayoutVars>
      </dgm:prSet>
      <dgm:spPr/>
    </dgm:pt>
  </dgm:ptLst>
  <dgm:cxnLst>
    <dgm:cxn modelId="{50448D08-8DCF-4B9D-AC7C-146D79A3D3E6}" type="presOf" srcId="{F5A9CEFE-CE08-4BF2-BE31-CF8C31C27882}" destId="{B4A0B695-9451-4024-A6C3-B0DA523E135A}" srcOrd="0" destOrd="0" presId="urn:microsoft.com/office/officeart/2018/2/layout/IconVerticalSolidList"/>
    <dgm:cxn modelId="{B00BF717-E804-4E30-BA69-AD6C369E5967}" srcId="{F5A9CEFE-CE08-4BF2-BE31-CF8C31C27882}" destId="{3FB7E3EE-A986-4502-AD01-CD3C38BFFBC2}" srcOrd="0" destOrd="0" parTransId="{FE395C11-2EEF-4A72-A118-EB3B8BBA979F}" sibTransId="{82919830-2007-47B4-A230-4857379BEFEF}"/>
    <dgm:cxn modelId="{3C8CF045-ED86-4C20-8856-2576B8F8F480}" srcId="{F5A9CEFE-CE08-4BF2-BE31-CF8C31C27882}" destId="{455F6358-CEAE-43C5-B0F7-EFC07FBD0BE9}" srcOrd="3" destOrd="0" parTransId="{B8DFAAE5-00C1-4483-A038-27B05EA5328D}" sibTransId="{733695CC-F154-4CBE-9B6B-646B8F3C7762}"/>
    <dgm:cxn modelId="{9BD37C4B-0A67-47DF-ACC6-D0768ACCD85A}" type="presOf" srcId="{ABCE7D98-B4B4-4329-9934-8831037156CC}" destId="{892ABE13-75BA-4FFF-AD08-DFE98CBA0547}" srcOrd="0" destOrd="0" presId="urn:microsoft.com/office/officeart/2018/2/layout/IconVerticalSolidList"/>
    <dgm:cxn modelId="{9C6FFA4F-768B-4373-9FE7-4A55A68E85AE}" type="presOf" srcId="{3FB7E3EE-A986-4502-AD01-CD3C38BFFBC2}" destId="{9BFE5884-4F02-45CF-9470-41F864490800}" srcOrd="0" destOrd="0" presId="urn:microsoft.com/office/officeart/2018/2/layout/IconVerticalSolidList"/>
    <dgm:cxn modelId="{CE05CF85-8206-4613-AFF3-EB645FB0FEAC}" type="presOf" srcId="{F91622EF-2B2B-4775-9561-A82235E1D1D7}" destId="{0DA81F20-D5B5-44B1-AF47-3454F7851161}" srcOrd="0" destOrd="0" presId="urn:microsoft.com/office/officeart/2018/2/layout/IconVerticalSolidList"/>
    <dgm:cxn modelId="{8486AF89-6C31-48FE-8EB4-09CF6DA237E5}" type="presOf" srcId="{455F6358-CEAE-43C5-B0F7-EFC07FBD0BE9}" destId="{9748627B-26B8-4EBF-A8A8-181822780B11}" srcOrd="0" destOrd="0" presId="urn:microsoft.com/office/officeart/2018/2/layout/IconVerticalSolidList"/>
    <dgm:cxn modelId="{4D5FD4AE-2C23-4BF1-9019-9D66C09012C2}" srcId="{F5A9CEFE-CE08-4BF2-BE31-CF8C31C27882}" destId="{F91622EF-2B2B-4775-9561-A82235E1D1D7}" srcOrd="2" destOrd="0" parTransId="{36746188-5C2E-488D-B328-83C0DA6DCD8A}" sibTransId="{416762F1-BC1B-453C-BED6-80D66F239ADC}"/>
    <dgm:cxn modelId="{D6276AED-D50F-4521-91E9-38CF3B872D6F}" srcId="{F5A9CEFE-CE08-4BF2-BE31-CF8C31C27882}" destId="{ABCE7D98-B4B4-4329-9934-8831037156CC}" srcOrd="1" destOrd="0" parTransId="{7D732E50-8B2C-4D92-8149-67162933D492}" sibTransId="{EC0AF4D2-E5AF-42A2-AC8A-DA1D777D4C3C}"/>
    <dgm:cxn modelId="{B9ABA529-6ACD-44ED-83F7-8ADF2D6F823B}" type="presParOf" srcId="{B4A0B695-9451-4024-A6C3-B0DA523E135A}" destId="{E0D21B17-AC03-4C1C-B45C-767B4895CFCE}" srcOrd="0" destOrd="0" presId="urn:microsoft.com/office/officeart/2018/2/layout/IconVerticalSolidList"/>
    <dgm:cxn modelId="{2DEA271E-5BB5-41F5-AFAB-1AC78537E101}" type="presParOf" srcId="{E0D21B17-AC03-4C1C-B45C-767B4895CFCE}" destId="{A9ACC3E0-E511-433C-B665-5487A5BAAAA2}" srcOrd="0" destOrd="0" presId="urn:microsoft.com/office/officeart/2018/2/layout/IconVerticalSolidList"/>
    <dgm:cxn modelId="{FB167A0D-6A0B-4485-AF93-29A8915B460C}" type="presParOf" srcId="{E0D21B17-AC03-4C1C-B45C-767B4895CFCE}" destId="{8C896C24-B356-43E0-A3F4-C1F6027FA42B}" srcOrd="1" destOrd="0" presId="urn:microsoft.com/office/officeart/2018/2/layout/IconVerticalSolidList"/>
    <dgm:cxn modelId="{84F9BFF2-ACCF-48B6-B6C7-E463A57E288A}" type="presParOf" srcId="{E0D21B17-AC03-4C1C-B45C-767B4895CFCE}" destId="{EA78A47F-C46B-48D5-99CD-35352681D815}" srcOrd="2" destOrd="0" presId="urn:microsoft.com/office/officeart/2018/2/layout/IconVerticalSolidList"/>
    <dgm:cxn modelId="{3BA4C6D5-EE1C-412E-9797-AD44333A21DE}" type="presParOf" srcId="{E0D21B17-AC03-4C1C-B45C-767B4895CFCE}" destId="{9BFE5884-4F02-45CF-9470-41F864490800}" srcOrd="3" destOrd="0" presId="urn:microsoft.com/office/officeart/2018/2/layout/IconVerticalSolidList"/>
    <dgm:cxn modelId="{F8D5A3DF-79B9-4012-B08E-2972293378D4}" type="presParOf" srcId="{B4A0B695-9451-4024-A6C3-B0DA523E135A}" destId="{A137E046-5BA1-40DF-B048-A5C34CB67FB0}" srcOrd="1" destOrd="0" presId="urn:microsoft.com/office/officeart/2018/2/layout/IconVerticalSolidList"/>
    <dgm:cxn modelId="{02E38410-81F8-48D3-83B3-A89D4D0B2A3D}" type="presParOf" srcId="{B4A0B695-9451-4024-A6C3-B0DA523E135A}" destId="{4928CAF2-3031-420C-8465-91C6883ACB6B}" srcOrd="2" destOrd="0" presId="urn:microsoft.com/office/officeart/2018/2/layout/IconVerticalSolidList"/>
    <dgm:cxn modelId="{C201B1DC-460C-45A4-B84B-BBF62BEE0C81}" type="presParOf" srcId="{4928CAF2-3031-420C-8465-91C6883ACB6B}" destId="{17EE1481-8023-4AB2-8E67-6F81099FE2E8}" srcOrd="0" destOrd="0" presId="urn:microsoft.com/office/officeart/2018/2/layout/IconVerticalSolidList"/>
    <dgm:cxn modelId="{4BF71EAB-3D4D-49D9-B000-51ACF181F79A}" type="presParOf" srcId="{4928CAF2-3031-420C-8465-91C6883ACB6B}" destId="{944962D0-86D5-4536-8D19-B44B3BDE23E1}" srcOrd="1" destOrd="0" presId="urn:microsoft.com/office/officeart/2018/2/layout/IconVerticalSolidList"/>
    <dgm:cxn modelId="{D463EF5D-28AE-423D-8E13-AE276942854E}" type="presParOf" srcId="{4928CAF2-3031-420C-8465-91C6883ACB6B}" destId="{C99C0659-2635-4370-BF71-92F3F361999D}" srcOrd="2" destOrd="0" presId="urn:microsoft.com/office/officeart/2018/2/layout/IconVerticalSolidList"/>
    <dgm:cxn modelId="{68E13583-5571-494D-8379-CAEA846B4266}" type="presParOf" srcId="{4928CAF2-3031-420C-8465-91C6883ACB6B}" destId="{892ABE13-75BA-4FFF-AD08-DFE98CBA0547}" srcOrd="3" destOrd="0" presId="urn:microsoft.com/office/officeart/2018/2/layout/IconVerticalSolidList"/>
    <dgm:cxn modelId="{27D2B442-0D8A-4D0A-BA03-09B052965DA3}" type="presParOf" srcId="{B4A0B695-9451-4024-A6C3-B0DA523E135A}" destId="{A62297B2-6EF6-4F8F-8908-36788F23C343}" srcOrd="3" destOrd="0" presId="urn:microsoft.com/office/officeart/2018/2/layout/IconVerticalSolidList"/>
    <dgm:cxn modelId="{21E1AE5E-8541-4A3A-93A6-D4670CFD9F5D}" type="presParOf" srcId="{B4A0B695-9451-4024-A6C3-B0DA523E135A}" destId="{D0564358-6ACB-4C68-AE2C-FEE1ABF8D00C}" srcOrd="4" destOrd="0" presId="urn:microsoft.com/office/officeart/2018/2/layout/IconVerticalSolidList"/>
    <dgm:cxn modelId="{F1F2F9FA-814B-459E-B703-16A5CB75636B}" type="presParOf" srcId="{D0564358-6ACB-4C68-AE2C-FEE1ABF8D00C}" destId="{0121BF33-D3A0-4FD0-8DB2-F5C438CDC80A}" srcOrd="0" destOrd="0" presId="urn:microsoft.com/office/officeart/2018/2/layout/IconVerticalSolidList"/>
    <dgm:cxn modelId="{BA1D626C-8831-4CAF-A180-7A766CE9F5E2}" type="presParOf" srcId="{D0564358-6ACB-4C68-AE2C-FEE1ABF8D00C}" destId="{808574FD-D3F5-469E-AF43-38867EA84101}" srcOrd="1" destOrd="0" presId="urn:microsoft.com/office/officeart/2018/2/layout/IconVerticalSolidList"/>
    <dgm:cxn modelId="{F1E77155-708E-4B17-B7C0-52C97EC3748A}" type="presParOf" srcId="{D0564358-6ACB-4C68-AE2C-FEE1ABF8D00C}" destId="{3280D580-89C0-4229-AED8-6F9A1D32BA2E}" srcOrd="2" destOrd="0" presId="urn:microsoft.com/office/officeart/2018/2/layout/IconVerticalSolidList"/>
    <dgm:cxn modelId="{63048227-17FC-4CA1-A770-EC6110D6D611}" type="presParOf" srcId="{D0564358-6ACB-4C68-AE2C-FEE1ABF8D00C}" destId="{0DA81F20-D5B5-44B1-AF47-3454F7851161}" srcOrd="3" destOrd="0" presId="urn:microsoft.com/office/officeart/2018/2/layout/IconVerticalSolidList"/>
    <dgm:cxn modelId="{5D50F07F-C4E9-4D0D-977E-FC8437AB65F9}" type="presParOf" srcId="{B4A0B695-9451-4024-A6C3-B0DA523E135A}" destId="{5E1B9E7C-8CE9-4E5A-870F-48F9128FBA7D}" srcOrd="5" destOrd="0" presId="urn:microsoft.com/office/officeart/2018/2/layout/IconVerticalSolidList"/>
    <dgm:cxn modelId="{2BED764B-8A5B-475B-A9FA-449318E52257}" type="presParOf" srcId="{B4A0B695-9451-4024-A6C3-B0DA523E135A}" destId="{AACD5F69-ACDA-4701-90AE-E97DE3C733DB}" srcOrd="6" destOrd="0" presId="urn:microsoft.com/office/officeart/2018/2/layout/IconVerticalSolidList"/>
    <dgm:cxn modelId="{E417CD22-1D37-4A1A-9C61-EB7955A073B0}" type="presParOf" srcId="{AACD5F69-ACDA-4701-90AE-E97DE3C733DB}" destId="{39F63E94-4A8B-4F38-8AE5-CEF328DCDCB8}" srcOrd="0" destOrd="0" presId="urn:microsoft.com/office/officeart/2018/2/layout/IconVerticalSolidList"/>
    <dgm:cxn modelId="{FD504097-327D-4B23-BD68-006D11CA16F1}" type="presParOf" srcId="{AACD5F69-ACDA-4701-90AE-E97DE3C733DB}" destId="{E4E08726-0BE7-4AA2-AEBE-69E07EFA76DA}" srcOrd="1" destOrd="0" presId="urn:microsoft.com/office/officeart/2018/2/layout/IconVerticalSolidList"/>
    <dgm:cxn modelId="{E4CBC769-D17E-4AA2-8BBE-5EA84D109D7A}" type="presParOf" srcId="{AACD5F69-ACDA-4701-90AE-E97DE3C733DB}" destId="{4612F158-1912-457C-A349-12AECAFC8FDE}" srcOrd="2" destOrd="0" presId="urn:microsoft.com/office/officeart/2018/2/layout/IconVerticalSolidList"/>
    <dgm:cxn modelId="{175C0D00-EC50-4B7A-B59E-3FCAB5FE3056}" type="presParOf" srcId="{AACD5F69-ACDA-4701-90AE-E97DE3C733DB}" destId="{9748627B-26B8-4EBF-A8A8-181822780B1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3DC25F8-A588-416C-A579-FEBB63D47FCF}" type="doc">
      <dgm:prSet loTypeId="urn:microsoft.com/office/officeart/2005/8/layout/chevron1" loCatId="process" qsTypeId="urn:microsoft.com/office/officeart/2005/8/quickstyle/simple1" qsCatId="simple" csTypeId="urn:microsoft.com/office/officeart/2005/8/colors/accent3_2" csCatId="accent3" phldr="1"/>
      <dgm:spPr/>
      <dgm:t>
        <a:bodyPr/>
        <a:lstStyle/>
        <a:p>
          <a:endParaRPr lang="en-US"/>
        </a:p>
      </dgm:t>
    </dgm:pt>
    <dgm:pt modelId="{196155F6-8295-4483-A559-326A9A5D5068}">
      <dgm:prSet phldrT="[Text]" custT="1"/>
      <dgm:spPr/>
      <dgm:t>
        <a:bodyPr/>
        <a:lstStyle/>
        <a:p>
          <a:r>
            <a:rPr lang="en-US" sz="2400" b="1" dirty="0">
              <a:solidFill>
                <a:schemeClr val="tx1"/>
              </a:solidFill>
            </a:rPr>
            <a:t>Multisensory Stage</a:t>
          </a:r>
        </a:p>
      </dgm:t>
    </dgm:pt>
    <dgm:pt modelId="{5DB0B475-80BA-4D9D-B457-BF6B935AD5F9}" type="parTrans" cxnId="{A9DC1F25-F982-46B9-8D40-27F1672CC84E}">
      <dgm:prSet/>
      <dgm:spPr/>
      <dgm:t>
        <a:bodyPr/>
        <a:lstStyle/>
        <a:p>
          <a:endParaRPr lang="en-US" sz="2000"/>
        </a:p>
      </dgm:t>
    </dgm:pt>
    <dgm:pt modelId="{25C0FA92-1BC8-4B2D-BA6E-DE147622E5A6}" type="sibTrans" cxnId="{A9DC1F25-F982-46B9-8D40-27F1672CC84E}">
      <dgm:prSet/>
      <dgm:spPr/>
      <dgm:t>
        <a:bodyPr/>
        <a:lstStyle/>
        <a:p>
          <a:endParaRPr lang="en-US" sz="2000"/>
        </a:p>
      </dgm:t>
    </dgm:pt>
    <dgm:pt modelId="{49E5D131-5DD7-4D1F-97F3-64774510188E}">
      <dgm:prSet phldrT="[Text]" custT="1"/>
      <dgm:spPr/>
      <dgm:t>
        <a:bodyPr/>
        <a:lstStyle/>
        <a:p>
          <a:pPr>
            <a:buFont typeface="Arial" panose="020B0604020202020204" pitchFamily="34" charset="0"/>
            <a:buChar char="•"/>
          </a:pPr>
          <a:r>
            <a:rPr lang="en-US" sz="2000" b="0" i="0" u="none"/>
            <a:t>Student is just learning the task and needs the supports of external prompts</a:t>
          </a:r>
          <a:endParaRPr lang="en-US" sz="2000"/>
        </a:p>
      </dgm:t>
    </dgm:pt>
    <dgm:pt modelId="{CAE74812-7A41-4434-AE35-9960FC597E63}" type="parTrans" cxnId="{132D802D-A8B1-450A-B167-33F7BC84A789}">
      <dgm:prSet/>
      <dgm:spPr/>
      <dgm:t>
        <a:bodyPr/>
        <a:lstStyle/>
        <a:p>
          <a:endParaRPr lang="en-US" sz="2000"/>
        </a:p>
      </dgm:t>
    </dgm:pt>
    <dgm:pt modelId="{B500A150-1134-4000-9D3C-16F5C5903D33}" type="sibTrans" cxnId="{132D802D-A8B1-450A-B167-33F7BC84A789}">
      <dgm:prSet/>
      <dgm:spPr/>
      <dgm:t>
        <a:bodyPr/>
        <a:lstStyle/>
        <a:p>
          <a:endParaRPr lang="en-US" sz="2000"/>
        </a:p>
      </dgm:t>
    </dgm:pt>
    <dgm:pt modelId="{1855C181-C0F3-41AA-AA9B-824650A0893F}">
      <dgm:prSet phldrT="[Text]" custT="1"/>
      <dgm:spPr/>
      <dgm:t>
        <a:bodyPr/>
        <a:lstStyle/>
        <a:p>
          <a:r>
            <a:rPr lang="en-US" sz="2400" b="1" dirty="0">
              <a:solidFill>
                <a:schemeClr val="tx1"/>
              </a:solidFill>
            </a:rPr>
            <a:t>Knowledge Stage</a:t>
          </a:r>
        </a:p>
      </dgm:t>
    </dgm:pt>
    <dgm:pt modelId="{91380A2A-F7F4-48C4-9850-9107BB476263}" type="parTrans" cxnId="{A7A5FB49-A40E-408B-B315-222579517B44}">
      <dgm:prSet/>
      <dgm:spPr/>
      <dgm:t>
        <a:bodyPr/>
        <a:lstStyle/>
        <a:p>
          <a:endParaRPr lang="en-US" sz="2000"/>
        </a:p>
      </dgm:t>
    </dgm:pt>
    <dgm:pt modelId="{51461314-5939-438D-94E5-2212F808B0EC}" type="sibTrans" cxnId="{A7A5FB49-A40E-408B-B315-222579517B44}">
      <dgm:prSet/>
      <dgm:spPr/>
      <dgm:t>
        <a:bodyPr/>
        <a:lstStyle/>
        <a:p>
          <a:endParaRPr lang="en-US" sz="2000"/>
        </a:p>
      </dgm:t>
    </dgm:pt>
    <dgm:pt modelId="{45666647-F7B0-4772-A288-74DFAA4DE016}">
      <dgm:prSet phldrT="[Text]" custT="1"/>
      <dgm:spPr/>
      <dgm:t>
        <a:bodyPr/>
        <a:lstStyle/>
        <a:p>
          <a:r>
            <a:rPr lang="en-US" sz="2000" b="0" i="0" u="none"/>
            <a:t>Student does not need external prompts</a:t>
          </a:r>
          <a:endParaRPr lang="en-US" sz="2000"/>
        </a:p>
      </dgm:t>
    </dgm:pt>
    <dgm:pt modelId="{50A1E5F8-B578-4F05-8174-7D15560A52FA}" type="parTrans" cxnId="{5FC0BBE7-ABB4-43F6-B133-5FF90051ED4D}">
      <dgm:prSet/>
      <dgm:spPr/>
      <dgm:t>
        <a:bodyPr/>
        <a:lstStyle/>
        <a:p>
          <a:endParaRPr lang="en-US" sz="2000"/>
        </a:p>
      </dgm:t>
    </dgm:pt>
    <dgm:pt modelId="{779AE2DD-B215-420C-860F-F325A4A14761}" type="sibTrans" cxnId="{5FC0BBE7-ABB4-43F6-B133-5FF90051ED4D}">
      <dgm:prSet/>
      <dgm:spPr/>
      <dgm:t>
        <a:bodyPr/>
        <a:lstStyle/>
        <a:p>
          <a:endParaRPr lang="en-US" sz="2000"/>
        </a:p>
      </dgm:t>
    </dgm:pt>
    <dgm:pt modelId="{4945B12D-9333-45D3-9599-39254C55C0F8}">
      <dgm:prSet phldrT="[Text]" custT="1"/>
      <dgm:spPr/>
      <dgm:t>
        <a:bodyPr/>
        <a:lstStyle/>
        <a:p>
          <a:r>
            <a:rPr lang="en-US" sz="2400" b="1" dirty="0">
              <a:solidFill>
                <a:schemeClr val="tx1"/>
              </a:solidFill>
            </a:rPr>
            <a:t>Automatic Stage</a:t>
          </a:r>
        </a:p>
      </dgm:t>
    </dgm:pt>
    <dgm:pt modelId="{DEB8DC49-8260-49B2-934F-C6556A1BAA99}" type="parTrans" cxnId="{B12D849A-FD00-4897-9677-FC2040CE9CA1}">
      <dgm:prSet/>
      <dgm:spPr/>
      <dgm:t>
        <a:bodyPr/>
        <a:lstStyle/>
        <a:p>
          <a:endParaRPr lang="en-US" sz="2000"/>
        </a:p>
      </dgm:t>
    </dgm:pt>
    <dgm:pt modelId="{8CF404C7-1A65-44CA-A4F3-25C5A23FF30C}" type="sibTrans" cxnId="{B12D849A-FD00-4897-9677-FC2040CE9CA1}">
      <dgm:prSet/>
      <dgm:spPr/>
      <dgm:t>
        <a:bodyPr/>
        <a:lstStyle/>
        <a:p>
          <a:endParaRPr lang="en-US" sz="2000"/>
        </a:p>
      </dgm:t>
    </dgm:pt>
    <dgm:pt modelId="{79E2EA6D-E404-400C-86FB-707EB2E7717B}">
      <dgm:prSet phldrT="[Text]" custT="1"/>
      <dgm:spPr/>
      <dgm:t>
        <a:bodyPr/>
        <a:lstStyle/>
        <a:p>
          <a:r>
            <a:rPr lang="en-US" sz="2000" b="0" i="0" u="none"/>
            <a:t>Student is quick and automatic with the task</a:t>
          </a:r>
          <a:endParaRPr lang="en-US" sz="2000"/>
        </a:p>
      </dgm:t>
    </dgm:pt>
    <dgm:pt modelId="{F5943365-E7E8-4FC0-9740-FC3BBA61D7A6}" type="parTrans" cxnId="{AC1B63F1-1EDC-4E00-902E-575C12B41E19}">
      <dgm:prSet/>
      <dgm:spPr/>
      <dgm:t>
        <a:bodyPr/>
        <a:lstStyle/>
        <a:p>
          <a:endParaRPr lang="en-US" sz="2000"/>
        </a:p>
      </dgm:t>
    </dgm:pt>
    <dgm:pt modelId="{1D8219A8-68E0-41A7-9119-08A350A067D1}" type="sibTrans" cxnId="{AC1B63F1-1EDC-4E00-902E-575C12B41E19}">
      <dgm:prSet/>
      <dgm:spPr/>
      <dgm:t>
        <a:bodyPr/>
        <a:lstStyle/>
        <a:p>
          <a:endParaRPr lang="en-US" sz="2000"/>
        </a:p>
      </dgm:t>
    </dgm:pt>
    <dgm:pt modelId="{1A492D06-FEA5-48A5-B8BB-24B6068287EB}">
      <dgm:prSet custT="1"/>
      <dgm:spPr/>
      <dgm:t>
        <a:bodyPr/>
        <a:lstStyle/>
        <a:p>
          <a:pPr>
            <a:buFont typeface="Arial" panose="020B0604020202020204" pitchFamily="34" charset="0"/>
            <a:buChar char="•"/>
          </a:pPr>
          <a:r>
            <a:rPr lang="en-US" sz="2000" b="0" i="0" u="none"/>
            <a:t>Student may still be making many mistakes</a:t>
          </a:r>
        </a:p>
      </dgm:t>
    </dgm:pt>
    <dgm:pt modelId="{59F94E4F-0F9D-4E3D-9AD1-707AAA6A9F92}" type="parTrans" cxnId="{58DDF8A5-1EE7-4AFC-854A-2C3A0C58524A}">
      <dgm:prSet/>
      <dgm:spPr/>
      <dgm:t>
        <a:bodyPr/>
        <a:lstStyle/>
        <a:p>
          <a:endParaRPr lang="en-US" sz="2000"/>
        </a:p>
      </dgm:t>
    </dgm:pt>
    <dgm:pt modelId="{C3451468-C1CB-4CD1-B18B-F2F60250BCBC}" type="sibTrans" cxnId="{58DDF8A5-1EE7-4AFC-854A-2C3A0C58524A}">
      <dgm:prSet/>
      <dgm:spPr/>
      <dgm:t>
        <a:bodyPr/>
        <a:lstStyle/>
        <a:p>
          <a:endParaRPr lang="en-US" sz="2000"/>
        </a:p>
      </dgm:t>
    </dgm:pt>
    <dgm:pt modelId="{F86F4A15-5226-4B85-8A21-6750D91DFCCA}">
      <dgm:prSet custT="1"/>
      <dgm:spPr/>
      <dgm:t>
        <a:bodyPr/>
        <a:lstStyle/>
        <a:p>
          <a:pPr>
            <a:buFont typeface="Arial" panose="020B0604020202020204" pitchFamily="34" charset="0"/>
            <a:buChar char="•"/>
          </a:pPr>
          <a:r>
            <a:rPr lang="en-US" sz="2000" b="0" i="0" u="none"/>
            <a:t>May need many “we dos” to practice</a:t>
          </a:r>
        </a:p>
      </dgm:t>
    </dgm:pt>
    <dgm:pt modelId="{2A7D3E4B-137C-4F3C-A5CA-79ACC5F9AAF5}" type="parTrans" cxnId="{40B05521-4F31-48A8-96FB-85D11F54E74A}">
      <dgm:prSet/>
      <dgm:spPr/>
      <dgm:t>
        <a:bodyPr/>
        <a:lstStyle/>
        <a:p>
          <a:endParaRPr lang="en-US" sz="2000"/>
        </a:p>
      </dgm:t>
    </dgm:pt>
    <dgm:pt modelId="{39AA98CA-0B9E-41EB-A33C-70207BA47BF6}" type="sibTrans" cxnId="{40B05521-4F31-48A8-96FB-85D11F54E74A}">
      <dgm:prSet/>
      <dgm:spPr/>
      <dgm:t>
        <a:bodyPr/>
        <a:lstStyle/>
        <a:p>
          <a:endParaRPr lang="en-US" sz="2000"/>
        </a:p>
      </dgm:t>
    </dgm:pt>
    <dgm:pt modelId="{9846B961-43A4-4AC2-BA85-A0084888C64F}">
      <dgm:prSet phldrT="[Text]" custT="1"/>
      <dgm:spPr/>
      <dgm:t>
        <a:bodyPr/>
        <a:lstStyle/>
        <a:p>
          <a:r>
            <a:rPr lang="en-US" sz="2000" b="0" i="0" u="none"/>
            <a:t>Can do the task mentally but not quickly</a:t>
          </a:r>
          <a:endParaRPr lang="en-US" sz="2000"/>
        </a:p>
      </dgm:t>
    </dgm:pt>
    <dgm:pt modelId="{75E74866-F2A0-4013-8389-5A7EFD3AB30E}" type="parTrans" cxnId="{0CFBC2CD-A4AE-4A57-B02B-AD7C4D440296}">
      <dgm:prSet/>
      <dgm:spPr/>
      <dgm:t>
        <a:bodyPr/>
        <a:lstStyle/>
        <a:p>
          <a:endParaRPr lang="en-US" sz="2000"/>
        </a:p>
      </dgm:t>
    </dgm:pt>
    <dgm:pt modelId="{B091DBC4-CB70-44A3-B658-0BA116C9D16F}" type="sibTrans" cxnId="{0CFBC2CD-A4AE-4A57-B02B-AD7C4D440296}">
      <dgm:prSet/>
      <dgm:spPr/>
      <dgm:t>
        <a:bodyPr/>
        <a:lstStyle/>
        <a:p>
          <a:endParaRPr lang="en-US" sz="2000"/>
        </a:p>
      </dgm:t>
    </dgm:pt>
    <dgm:pt modelId="{E6F08696-DBAE-45E7-8AC6-CE9B48134E9C}">
      <dgm:prSet phldrT="[Text]" custT="1"/>
      <dgm:spPr/>
      <dgm:t>
        <a:bodyPr/>
        <a:lstStyle/>
        <a:p>
          <a:r>
            <a:rPr lang="en-US" sz="2000" b="0" i="0" u="none"/>
            <a:t>May still make some mistakes</a:t>
          </a:r>
          <a:endParaRPr lang="en-US" sz="2000"/>
        </a:p>
      </dgm:t>
    </dgm:pt>
    <dgm:pt modelId="{DF066FFB-62DE-4AB3-A11E-E1EBA5D042B0}" type="parTrans" cxnId="{64B0A9FA-070F-4670-A774-97D05EFD0E77}">
      <dgm:prSet/>
      <dgm:spPr/>
      <dgm:t>
        <a:bodyPr/>
        <a:lstStyle/>
        <a:p>
          <a:endParaRPr lang="en-US" sz="2000"/>
        </a:p>
      </dgm:t>
    </dgm:pt>
    <dgm:pt modelId="{BA85D856-119F-43B3-8949-50C884D67514}" type="sibTrans" cxnId="{64B0A9FA-070F-4670-A774-97D05EFD0E77}">
      <dgm:prSet/>
      <dgm:spPr/>
      <dgm:t>
        <a:bodyPr/>
        <a:lstStyle/>
        <a:p>
          <a:endParaRPr lang="en-US" sz="2000"/>
        </a:p>
      </dgm:t>
    </dgm:pt>
    <dgm:pt modelId="{170919A5-E446-4243-9DDE-B871F6399AC1}">
      <dgm:prSet custT="1"/>
      <dgm:spPr/>
      <dgm:t>
        <a:bodyPr/>
        <a:lstStyle/>
        <a:p>
          <a:pPr>
            <a:buFont typeface="Arial" panose="020B0604020202020204" pitchFamily="34" charset="0"/>
            <a:buChar char="•"/>
          </a:pPr>
          <a:r>
            <a:rPr lang="en-US" sz="2000" b="0" i="0" u="none"/>
            <a:t>Rarely makes mistakes</a:t>
          </a:r>
        </a:p>
      </dgm:t>
    </dgm:pt>
    <dgm:pt modelId="{DDB64B2A-FEAF-4EE4-BB7E-D530D5596A93}" type="parTrans" cxnId="{32245205-8395-4012-9A9F-BB9F2DBA2D95}">
      <dgm:prSet/>
      <dgm:spPr/>
      <dgm:t>
        <a:bodyPr/>
        <a:lstStyle/>
        <a:p>
          <a:endParaRPr lang="en-US" sz="2000"/>
        </a:p>
      </dgm:t>
    </dgm:pt>
    <dgm:pt modelId="{F45D6A09-66CF-4745-8207-EB4EF349379B}" type="sibTrans" cxnId="{32245205-8395-4012-9A9F-BB9F2DBA2D95}">
      <dgm:prSet/>
      <dgm:spPr/>
      <dgm:t>
        <a:bodyPr/>
        <a:lstStyle/>
        <a:p>
          <a:endParaRPr lang="en-US" sz="2000"/>
        </a:p>
      </dgm:t>
    </dgm:pt>
    <dgm:pt modelId="{BA4A2552-5F2C-4E07-87AB-A581698CB27C}" type="pres">
      <dgm:prSet presAssocID="{43DC25F8-A588-416C-A579-FEBB63D47FCF}" presName="Name0" presStyleCnt="0">
        <dgm:presLayoutVars>
          <dgm:dir/>
          <dgm:animLvl val="lvl"/>
          <dgm:resizeHandles val="exact"/>
        </dgm:presLayoutVars>
      </dgm:prSet>
      <dgm:spPr/>
    </dgm:pt>
    <dgm:pt modelId="{4C066ACE-D6DA-4401-A184-2803E11D44A1}" type="pres">
      <dgm:prSet presAssocID="{196155F6-8295-4483-A559-326A9A5D5068}" presName="composite" presStyleCnt="0"/>
      <dgm:spPr/>
    </dgm:pt>
    <dgm:pt modelId="{44C68C28-60D8-4AA0-AC01-EDEB4C751742}" type="pres">
      <dgm:prSet presAssocID="{196155F6-8295-4483-A559-326A9A5D5068}" presName="parTx" presStyleLbl="node1" presStyleIdx="0" presStyleCnt="3">
        <dgm:presLayoutVars>
          <dgm:chMax val="0"/>
          <dgm:chPref val="0"/>
          <dgm:bulletEnabled val="1"/>
        </dgm:presLayoutVars>
      </dgm:prSet>
      <dgm:spPr/>
    </dgm:pt>
    <dgm:pt modelId="{97A2F315-D28B-45A6-BCB7-1C8EF3254AD9}" type="pres">
      <dgm:prSet presAssocID="{196155F6-8295-4483-A559-326A9A5D5068}" presName="desTx" presStyleLbl="revTx" presStyleIdx="0" presStyleCnt="3">
        <dgm:presLayoutVars>
          <dgm:bulletEnabled val="1"/>
        </dgm:presLayoutVars>
      </dgm:prSet>
      <dgm:spPr/>
    </dgm:pt>
    <dgm:pt modelId="{446C8783-BD7B-4279-97DC-7291588F41A5}" type="pres">
      <dgm:prSet presAssocID="{25C0FA92-1BC8-4B2D-BA6E-DE147622E5A6}" presName="space" presStyleCnt="0"/>
      <dgm:spPr/>
    </dgm:pt>
    <dgm:pt modelId="{26443F82-ADF8-4A03-BD33-4AD5F565F00A}" type="pres">
      <dgm:prSet presAssocID="{1855C181-C0F3-41AA-AA9B-824650A0893F}" presName="composite" presStyleCnt="0"/>
      <dgm:spPr/>
    </dgm:pt>
    <dgm:pt modelId="{4823152A-CEE8-4B67-AE15-AEFF99E0F779}" type="pres">
      <dgm:prSet presAssocID="{1855C181-C0F3-41AA-AA9B-824650A0893F}" presName="parTx" presStyleLbl="node1" presStyleIdx="1" presStyleCnt="3">
        <dgm:presLayoutVars>
          <dgm:chMax val="0"/>
          <dgm:chPref val="0"/>
          <dgm:bulletEnabled val="1"/>
        </dgm:presLayoutVars>
      </dgm:prSet>
      <dgm:spPr/>
    </dgm:pt>
    <dgm:pt modelId="{2B5E30FE-0C38-4365-8EB3-E804030B0FB9}" type="pres">
      <dgm:prSet presAssocID="{1855C181-C0F3-41AA-AA9B-824650A0893F}" presName="desTx" presStyleLbl="revTx" presStyleIdx="1" presStyleCnt="3">
        <dgm:presLayoutVars>
          <dgm:bulletEnabled val="1"/>
        </dgm:presLayoutVars>
      </dgm:prSet>
      <dgm:spPr/>
    </dgm:pt>
    <dgm:pt modelId="{94BEB42F-1D3B-419B-9546-8DEF30BF594A}" type="pres">
      <dgm:prSet presAssocID="{51461314-5939-438D-94E5-2212F808B0EC}" presName="space" presStyleCnt="0"/>
      <dgm:spPr/>
    </dgm:pt>
    <dgm:pt modelId="{50B62AFD-2DD8-49CE-89A9-EDCD8FDD98A9}" type="pres">
      <dgm:prSet presAssocID="{4945B12D-9333-45D3-9599-39254C55C0F8}" presName="composite" presStyleCnt="0"/>
      <dgm:spPr/>
    </dgm:pt>
    <dgm:pt modelId="{58C920A0-1F08-4B75-873E-6A2E3496C20B}" type="pres">
      <dgm:prSet presAssocID="{4945B12D-9333-45D3-9599-39254C55C0F8}" presName="parTx" presStyleLbl="node1" presStyleIdx="2" presStyleCnt="3">
        <dgm:presLayoutVars>
          <dgm:chMax val="0"/>
          <dgm:chPref val="0"/>
          <dgm:bulletEnabled val="1"/>
        </dgm:presLayoutVars>
      </dgm:prSet>
      <dgm:spPr/>
    </dgm:pt>
    <dgm:pt modelId="{A796FC82-7D0D-4586-8D16-FC617A3FA114}" type="pres">
      <dgm:prSet presAssocID="{4945B12D-9333-45D3-9599-39254C55C0F8}" presName="desTx" presStyleLbl="revTx" presStyleIdx="2" presStyleCnt="3">
        <dgm:presLayoutVars>
          <dgm:bulletEnabled val="1"/>
        </dgm:presLayoutVars>
      </dgm:prSet>
      <dgm:spPr/>
    </dgm:pt>
  </dgm:ptLst>
  <dgm:cxnLst>
    <dgm:cxn modelId="{32245205-8395-4012-9A9F-BB9F2DBA2D95}" srcId="{4945B12D-9333-45D3-9599-39254C55C0F8}" destId="{170919A5-E446-4243-9DDE-B871F6399AC1}" srcOrd="1" destOrd="0" parTransId="{DDB64B2A-FEAF-4EE4-BB7E-D530D5596A93}" sibTransId="{F45D6A09-66CF-4745-8207-EB4EF349379B}"/>
    <dgm:cxn modelId="{19ADBA1C-BBBB-4B03-8740-CA0BE8CC7658}" type="presOf" srcId="{45666647-F7B0-4772-A288-74DFAA4DE016}" destId="{2B5E30FE-0C38-4365-8EB3-E804030B0FB9}" srcOrd="0" destOrd="0" presId="urn:microsoft.com/office/officeart/2005/8/layout/chevron1"/>
    <dgm:cxn modelId="{40B05521-4F31-48A8-96FB-85D11F54E74A}" srcId="{196155F6-8295-4483-A559-326A9A5D5068}" destId="{F86F4A15-5226-4B85-8A21-6750D91DFCCA}" srcOrd="2" destOrd="0" parTransId="{2A7D3E4B-137C-4F3C-A5CA-79ACC5F9AAF5}" sibTransId="{39AA98CA-0B9E-41EB-A33C-70207BA47BF6}"/>
    <dgm:cxn modelId="{A9DC1F25-F982-46B9-8D40-27F1672CC84E}" srcId="{43DC25F8-A588-416C-A579-FEBB63D47FCF}" destId="{196155F6-8295-4483-A559-326A9A5D5068}" srcOrd="0" destOrd="0" parTransId="{5DB0B475-80BA-4D9D-B457-BF6B935AD5F9}" sibTransId="{25C0FA92-1BC8-4B2D-BA6E-DE147622E5A6}"/>
    <dgm:cxn modelId="{9999732D-E6FD-449D-B7CD-5D312F5BFA54}" type="presOf" srcId="{49E5D131-5DD7-4D1F-97F3-64774510188E}" destId="{97A2F315-D28B-45A6-BCB7-1C8EF3254AD9}" srcOrd="0" destOrd="0" presId="urn:microsoft.com/office/officeart/2005/8/layout/chevron1"/>
    <dgm:cxn modelId="{132D802D-A8B1-450A-B167-33F7BC84A789}" srcId="{196155F6-8295-4483-A559-326A9A5D5068}" destId="{49E5D131-5DD7-4D1F-97F3-64774510188E}" srcOrd="0" destOrd="0" parTransId="{CAE74812-7A41-4434-AE35-9960FC597E63}" sibTransId="{B500A150-1134-4000-9D3C-16F5C5903D33}"/>
    <dgm:cxn modelId="{38C4E444-BEC4-4D8F-ACD2-54107F4FE93C}" type="presOf" srcId="{1A492D06-FEA5-48A5-B8BB-24B6068287EB}" destId="{97A2F315-D28B-45A6-BCB7-1C8EF3254AD9}" srcOrd="0" destOrd="1" presId="urn:microsoft.com/office/officeart/2005/8/layout/chevron1"/>
    <dgm:cxn modelId="{F192DC66-6395-442A-9549-475552642F5F}" type="presOf" srcId="{1855C181-C0F3-41AA-AA9B-824650A0893F}" destId="{4823152A-CEE8-4B67-AE15-AEFF99E0F779}" srcOrd="0" destOrd="0" presId="urn:microsoft.com/office/officeart/2005/8/layout/chevron1"/>
    <dgm:cxn modelId="{A7A5FB49-A40E-408B-B315-222579517B44}" srcId="{43DC25F8-A588-416C-A579-FEBB63D47FCF}" destId="{1855C181-C0F3-41AA-AA9B-824650A0893F}" srcOrd="1" destOrd="0" parTransId="{91380A2A-F7F4-48C4-9850-9107BB476263}" sibTransId="{51461314-5939-438D-94E5-2212F808B0EC}"/>
    <dgm:cxn modelId="{D529B45A-34EF-412E-8FA1-FE6C32409699}" type="presOf" srcId="{E6F08696-DBAE-45E7-8AC6-CE9B48134E9C}" destId="{2B5E30FE-0C38-4365-8EB3-E804030B0FB9}" srcOrd="0" destOrd="2" presId="urn:microsoft.com/office/officeart/2005/8/layout/chevron1"/>
    <dgm:cxn modelId="{C779A97D-145D-447C-B81F-E6C94E6E8B61}" type="presOf" srcId="{4945B12D-9333-45D3-9599-39254C55C0F8}" destId="{58C920A0-1F08-4B75-873E-6A2E3496C20B}" srcOrd="0" destOrd="0" presId="urn:microsoft.com/office/officeart/2005/8/layout/chevron1"/>
    <dgm:cxn modelId="{EE1CAF7E-876D-4C69-8E88-77F9838BB52B}" type="presOf" srcId="{79E2EA6D-E404-400C-86FB-707EB2E7717B}" destId="{A796FC82-7D0D-4586-8D16-FC617A3FA114}" srcOrd="0" destOrd="0" presId="urn:microsoft.com/office/officeart/2005/8/layout/chevron1"/>
    <dgm:cxn modelId="{B0D4F382-F7BF-454D-A62C-644664CC9FAF}" type="presOf" srcId="{9846B961-43A4-4AC2-BA85-A0084888C64F}" destId="{2B5E30FE-0C38-4365-8EB3-E804030B0FB9}" srcOrd="0" destOrd="1" presId="urn:microsoft.com/office/officeart/2005/8/layout/chevron1"/>
    <dgm:cxn modelId="{B12D849A-FD00-4897-9677-FC2040CE9CA1}" srcId="{43DC25F8-A588-416C-A579-FEBB63D47FCF}" destId="{4945B12D-9333-45D3-9599-39254C55C0F8}" srcOrd="2" destOrd="0" parTransId="{DEB8DC49-8260-49B2-934F-C6556A1BAA99}" sibTransId="{8CF404C7-1A65-44CA-A4F3-25C5A23FF30C}"/>
    <dgm:cxn modelId="{17985E9F-E3D8-40AB-8264-F5A9BEACB17C}" type="presOf" srcId="{170919A5-E446-4243-9DDE-B871F6399AC1}" destId="{A796FC82-7D0D-4586-8D16-FC617A3FA114}" srcOrd="0" destOrd="1" presId="urn:microsoft.com/office/officeart/2005/8/layout/chevron1"/>
    <dgm:cxn modelId="{140039A3-542B-4F32-8F72-5EE07B5843FB}" type="presOf" srcId="{196155F6-8295-4483-A559-326A9A5D5068}" destId="{44C68C28-60D8-4AA0-AC01-EDEB4C751742}" srcOrd="0" destOrd="0" presId="urn:microsoft.com/office/officeart/2005/8/layout/chevron1"/>
    <dgm:cxn modelId="{58DDF8A5-1EE7-4AFC-854A-2C3A0C58524A}" srcId="{196155F6-8295-4483-A559-326A9A5D5068}" destId="{1A492D06-FEA5-48A5-B8BB-24B6068287EB}" srcOrd="1" destOrd="0" parTransId="{59F94E4F-0F9D-4E3D-9AD1-707AAA6A9F92}" sibTransId="{C3451468-C1CB-4CD1-B18B-F2F60250BCBC}"/>
    <dgm:cxn modelId="{0CFBC2CD-A4AE-4A57-B02B-AD7C4D440296}" srcId="{1855C181-C0F3-41AA-AA9B-824650A0893F}" destId="{9846B961-43A4-4AC2-BA85-A0084888C64F}" srcOrd="1" destOrd="0" parTransId="{75E74866-F2A0-4013-8389-5A7EFD3AB30E}" sibTransId="{B091DBC4-CB70-44A3-B658-0BA116C9D16F}"/>
    <dgm:cxn modelId="{5FC0BBE7-ABB4-43F6-B133-5FF90051ED4D}" srcId="{1855C181-C0F3-41AA-AA9B-824650A0893F}" destId="{45666647-F7B0-4772-A288-74DFAA4DE016}" srcOrd="0" destOrd="0" parTransId="{50A1E5F8-B578-4F05-8174-7D15560A52FA}" sibTransId="{779AE2DD-B215-420C-860F-F325A4A14761}"/>
    <dgm:cxn modelId="{AC1B63F1-1EDC-4E00-902E-575C12B41E19}" srcId="{4945B12D-9333-45D3-9599-39254C55C0F8}" destId="{79E2EA6D-E404-400C-86FB-707EB2E7717B}" srcOrd="0" destOrd="0" parTransId="{F5943365-E7E8-4FC0-9740-FC3BBA61D7A6}" sibTransId="{1D8219A8-68E0-41A7-9119-08A350A067D1}"/>
    <dgm:cxn modelId="{653F42FA-6F56-4DEE-9B30-2FC3E18B0CAB}" type="presOf" srcId="{43DC25F8-A588-416C-A579-FEBB63D47FCF}" destId="{BA4A2552-5F2C-4E07-87AB-A581698CB27C}" srcOrd="0" destOrd="0" presId="urn:microsoft.com/office/officeart/2005/8/layout/chevron1"/>
    <dgm:cxn modelId="{64B0A9FA-070F-4670-A774-97D05EFD0E77}" srcId="{1855C181-C0F3-41AA-AA9B-824650A0893F}" destId="{E6F08696-DBAE-45E7-8AC6-CE9B48134E9C}" srcOrd="2" destOrd="0" parTransId="{DF066FFB-62DE-4AB3-A11E-E1EBA5D042B0}" sibTransId="{BA85D856-119F-43B3-8949-50C884D67514}"/>
    <dgm:cxn modelId="{1097B6FB-31A5-4F96-823E-E61852937D73}" type="presOf" srcId="{F86F4A15-5226-4B85-8A21-6750D91DFCCA}" destId="{97A2F315-D28B-45A6-BCB7-1C8EF3254AD9}" srcOrd="0" destOrd="2" presId="urn:microsoft.com/office/officeart/2005/8/layout/chevron1"/>
    <dgm:cxn modelId="{528BF090-3AC5-4273-A181-8979F320BC83}" type="presParOf" srcId="{BA4A2552-5F2C-4E07-87AB-A581698CB27C}" destId="{4C066ACE-D6DA-4401-A184-2803E11D44A1}" srcOrd="0" destOrd="0" presId="urn:microsoft.com/office/officeart/2005/8/layout/chevron1"/>
    <dgm:cxn modelId="{8280D909-3EC6-42AA-B0DD-9F8C219577BC}" type="presParOf" srcId="{4C066ACE-D6DA-4401-A184-2803E11D44A1}" destId="{44C68C28-60D8-4AA0-AC01-EDEB4C751742}" srcOrd="0" destOrd="0" presId="urn:microsoft.com/office/officeart/2005/8/layout/chevron1"/>
    <dgm:cxn modelId="{3FBB88E0-3EF2-4902-A3B2-F0124B4DCD51}" type="presParOf" srcId="{4C066ACE-D6DA-4401-A184-2803E11D44A1}" destId="{97A2F315-D28B-45A6-BCB7-1C8EF3254AD9}" srcOrd="1" destOrd="0" presId="urn:microsoft.com/office/officeart/2005/8/layout/chevron1"/>
    <dgm:cxn modelId="{18CAAB6E-CC89-47EB-905C-AE193E1D9710}" type="presParOf" srcId="{BA4A2552-5F2C-4E07-87AB-A581698CB27C}" destId="{446C8783-BD7B-4279-97DC-7291588F41A5}" srcOrd="1" destOrd="0" presId="urn:microsoft.com/office/officeart/2005/8/layout/chevron1"/>
    <dgm:cxn modelId="{4023107F-925E-4F69-9C5B-F4C85EE31FD6}" type="presParOf" srcId="{BA4A2552-5F2C-4E07-87AB-A581698CB27C}" destId="{26443F82-ADF8-4A03-BD33-4AD5F565F00A}" srcOrd="2" destOrd="0" presId="urn:microsoft.com/office/officeart/2005/8/layout/chevron1"/>
    <dgm:cxn modelId="{63861BEC-8953-44A1-8AC3-42594FEED922}" type="presParOf" srcId="{26443F82-ADF8-4A03-BD33-4AD5F565F00A}" destId="{4823152A-CEE8-4B67-AE15-AEFF99E0F779}" srcOrd="0" destOrd="0" presId="urn:microsoft.com/office/officeart/2005/8/layout/chevron1"/>
    <dgm:cxn modelId="{AF12BF19-D74D-4F70-BFE5-548D8B572EE2}" type="presParOf" srcId="{26443F82-ADF8-4A03-BD33-4AD5F565F00A}" destId="{2B5E30FE-0C38-4365-8EB3-E804030B0FB9}" srcOrd="1" destOrd="0" presId="urn:microsoft.com/office/officeart/2005/8/layout/chevron1"/>
    <dgm:cxn modelId="{2308D171-9139-4F52-9E05-7BC6E1ADC323}" type="presParOf" srcId="{BA4A2552-5F2C-4E07-87AB-A581698CB27C}" destId="{94BEB42F-1D3B-419B-9546-8DEF30BF594A}" srcOrd="3" destOrd="0" presId="urn:microsoft.com/office/officeart/2005/8/layout/chevron1"/>
    <dgm:cxn modelId="{8DF03BE6-8F49-4F31-8B51-1EF3289A98BD}" type="presParOf" srcId="{BA4A2552-5F2C-4E07-87AB-A581698CB27C}" destId="{50B62AFD-2DD8-49CE-89A9-EDCD8FDD98A9}" srcOrd="4" destOrd="0" presId="urn:microsoft.com/office/officeart/2005/8/layout/chevron1"/>
    <dgm:cxn modelId="{F51B973F-8AFF-4006-B088-4248C447BF43}" type="presParOf" srcId="{50B62AFD-2DD8-49CE-89A9-EDCD8FDD98A9}" destId="{58C920A0-1F08-4B75-873E-6A2E3496C20B}" srcOrd="0" destOrd="0" presId="urn:microsoft.com/office/officeart/2005/8/layout/chevron1"/>
    <dgm:cxn modelId="{F88CF187-B711-4DFC-A280-516CFBA23F64}" type="presParOf" srcId="{50B62AFD-2DD8-49CE-89A9-EDCD8FDD98A9}" destId="{A796FC82-7D0D-4586-8D16-FC617A3FA114}"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6528DC3-F94C-4B14-A1F1-9600E0AA801A}"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1BEA6B67-A7A6-42CF-B5FF-43058FA42F5E}">
      <dgm:prSet custT="1"/>
      <dgm:spPr/>
      <dgm:t>
        <a:bodyPr/>
        <a:lstStyle/>
        <a:p>
          <a:r>
            <a:rPr lang="en-US" sz="2000" b="0" i="0"/>
            <a:t>Utilize scaffolds to make the task more concrete or more abstract. (chips, counters, Elkonin boxes, multisensory movements, etc.)</a:t>
          </a:r>
          <a:endParaRPr lang="en-US" sz="2000"/>
        </a:p>
      </dgm:t>
    </dgm:pt>
    <dgm:pt modelId="{0DA05A0D-0BF7-4C48-BAD9-5DEA40A1FC1E}" type="parTrans" cxnId="{3008E869-4868-4D2B-87CF-FA2EE1DBE1B3}">
      <dgm:prSet/>
      <dgm:spPr/>
      <dgm:t>
        <a:bodyPr/>
        <a:lstStyle/>
        <a:p>
          <a:endParaRPr lang="en-US"/>
        </a:p>
      </dgm:t>
    </dgm:pt>
    <dgm:pt modelId="{D3334DB7-BC61-4E02-82D9-A4A8B1623BBE}" type="sibTrans" cxnId="{3008E869-4868-4D2B-87CF-FA2EE1DBE1B3}">
      <dgm:prSet/>
      <dgm:spPr/>
      <dgm:t>
        <a:bodyPr/>
        <a:lstStyle/>
        <a:p>
          <a:endParaRPr lang="en-US"/>
        </a:p>
      </dgm:t>
    </dgm:pt>
    <dgm:pt modelId="{355209C5-1A0F-4F41-83A9-8DDF83823A8B}">
      <dgm:prSet custT="1"/>
      <dgm:spPr/>
      <dgm:t>
        <a:bodyPr/>
        <a:lstStyle/>
        <a:p>
          <a:r>
            <a:rPr lang="en-US" sz="2000" b="0" i="0"/>
            <a:t>Incorporate visual supports such as pictures or realia, when possible, to support all students, especially multilingual learners</a:t>
          </a:r>
          <a:r>
            <a:rPr lang="en-US" sz="1800" b="0" i="0"/>
            <a:t>.</a:t>
          </a:r>
          <a:endParaRPr lang="en-US" sz="1800"/>
        </a:p>
      </dgm:t>
    </dgm:pt>
    <dgm:pt modelId="{2E72D909-763F-4220-8673-B0265D219C43}" type="parTrans" cxnId="{06185ED6-7B51-426D-91FE-DE7A056CD545}">
      <dgm:prSet/>
      <dgm:spPr/>
      <dgm:t>
        <a:bodyPr/>
        <a:lstStyle/>
        <a:p>
          <a:endParaRPr lang="en-US"/>
        </a:p>
      </dgm:t>
    </dgm:pt>
    <dgm:pt modelId="{E3170E62-28B4-4AEF-99C1-6DC795B667FC}" type="sibTrans" cxnId="{06185ED6-7B51-426D-91FE-DE7A056CD545}">
      <dgm:prSet/>
      <dgm:spPr/>
      <dgm:t>
        <a:bodyPr/>
        <a:lstStyle/>
        <a:p>
          <a:endParaRPr lang="en-US"/>
        </a:p>
      </dgm:t>
    </dgm:pt>
    <dgm:pt modelId="{2FEDC7BD-6106-4D5D-BFDE-5F7A38B70818}">
      <dgm:prSet custT="1"/>
      <dgm:spPr/>
      <dgm:t>
        <a:bodyPr/>
        <a:lstStyle/>
        <a:p>
          <a:r>
            <a:rPr lang="en-US" sz="2000" b="0" i="0"/>
            <a:t>Model appropriate phoneme articulation and clipping schwa to support accurate blending and segmenting. </a:t>
          </a:r>
        </a:p>
      </dgm:t>
    </dgm:pt>
    <dgm:pt modelId="{F4D12D9C-FF1D-49A4-80FC-431C0C18DAF1}" type="parTrans" cxnId="{CA16F314-EF1F-41D0-8ABA-8886D93719AB}">
      <dgm:prSet/>
      <dgm:spPr/>
      <dgm:t>
        <a:bodyPr/>
        <a:lstStyle/>
        <a:p>
          <a:endParaRPr lang="en-US"/>
        </a:p>
      </dgm:t>
    </dgm:pt>
    <dgm:pt modelId="{AD86B758-B374-4D6D-817A-BA50EF071A5C}" type="sibTrans" cxnId="{CA16F314-EF1F-41D0-8ABA-8886D93719AB}">
      <dgm:prSet/>
      <dgm:spPr/>
      <dgm:t>
        <a:bodyPr/>
        <a:lstStyle/>
        <a:p>
          <a:endParaRPr lang="en-US"/>
        </a:p>
      </dgm:t>
    </dgm:pt>
    <dgm:pt modelId="{3666B22D-1EC8-4F7E-9B0F-481C53CD65D2}" type="pres">
      <dgm:prSet presAssocID="{B6528DC3-F94C-4B14-A1F1-9600E0AA801A}" presName="Name0" presStyleCnt="0">
        <dgm:presLayoutVars>
          <dgm:dir/>
          <dgm:resizeHandles val="exact"/>
        </dgm:presLayoutVars>
      </dgm:prSet>
      <dgm:spPr/>
    </dgm:pt>
    <dgm:pt modelId="{AF8D8C2C-878E-4EB2-A9CE-BBE9F05341CB}" type="pres">
      <dgm:prSet presAssocID="{1BEA6B67-A7A6-42CF-B5FF-43058FA42F5E}" presName="compNode" presStyleCnt="0"/>
      <dgm:spPr/>
    </dgm:pt>
    <dgm:pt modelId="{B33FEFA8-5893-43CC-80F5-433E7230C1A5}" type="pres">
      <dgm:prSet presAssocID="{1BEA6B67-A7A6-42CF-B5FF-43058FA42F5E}" presName="pict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Girl on floor with children and teacher"/>
        </a:ext>
      </dgm:extLst>
    </dgm:pt>
    <dgm:pt modelId="{967672B9-439B-42AA-B4C6-74ADAF92EC34}" type="pres">
      <dgm:prSet presAssocID="{1BEA6B67-A7A6-42CF-B5FF-43058FA42F5E}" presName="textRect" presStyleLbl="revTx" presStyleIdx="0" presStyleCnt="3">
        <dgm:presLayoutVars>
          <dgm:bulletEnabled val="1"/>
        </dgm:presLayoutVars>
      </dgm:prSet>
      <dgm:spPr/>
    </dgm:pt>
    <dgm:pt modelId="{64BB4214-9CE6-48EF-B540-43A077C8841B}" type="pres">
      <dgm:prSet presAssocID="{D3334DB7-BC61-4E02-82D9-A4A8B1623BBE}" presName="sibTrans" presStyleLbl="sibTrans2D1" presStyleIdx="0" presStyleCnt="0"/>
      <dgm:spPr/>
    </dgm:pt>
    <dgm:pt modelId="{66267568-F576-4863-9F03-0E830E0238B8}" type="pres">
      <dgm:prSet presAssocID="{355209C5-1A0F-4F41-83A9-8DDF83823A8B}" presName="compNode" presStyleCnt="0"/>
      <dgm:spPr/>
    </dgm:pt>
    <dgm:pt modelId="{9CCA823B-E843-4BD3-9BF4-57CE9605B6D8}" type="pres">
      <dgm:prSet presAssocID="{355209C5-1A0F-4F41-83A9-8DDF83823A8B}" presName="pict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a:solidFill>
            <a:schemeClr val="tx1"/>
          </a:solidFill>
        </a:ln>
      </dgm:spPr>
    </dgm:pt>
    <dgm:pt modelId="{2BCF68E6-0247-4305-96C0-ECA5A7239D73}" type="pres">
      <dgm:prSet presAssocID="{355209C5-1A0F-4F41-83A9-8DDF83823A8B}" presName="textRect" presStyleLbl="revTx" presStyleIdx="1" presStyleCnt="3">
        <dgm:presLayoutVars>
          <dgm:bulletEnabled val="1"/>
        </dgm:presLayoutVars>
      </dgm:prSet>
      <dgm:spPr/>
    </dgm:pt>
    <dgm:pt modelId="{F4FBCB56-9E38-48FE-B9CD-F42DF0BAD9E4}" type="pres">
      <dgm:prSet presAssocID="{E3170E62-28B4-4AEF-99C1-6DC795B667FC}" presName="sibTrans" presStyleLbl="sibTrans2D1" presStyleIdx="0" presStyleCnt="0"/>
      <dgm:spPr/>
    </dgm:pt>
    <dgm:pt modelId="{FF60241A-B275-430C-8811-D2AC7EAA7B9F}" type="pres">
      <dgm:prSet presAssocID="{2FEDC7BD-6106-4D5D-BFDE-5F7A38B70818}" presName="compNode" presStyleCnt="0"/>
      <dgm:spPr/>
    </dgm:pt>
    <dgm:pt modelId="{B938669E-6C86-4EE8-B1AB-FB0A067EE1A3}" type="pres">
      <dgm:prSet presAssocID="{2FEDC7BD-6106-4D5D-BFDE-5F7A38B70818}" presName="pictRect" presStyleLbl="node1" presStyleIdx="2" presStyleCnt="3" custScaleY="100874"/>
      <dgm:spPr>
        <a:solidFill>
          <a:schemeClr val="bg1"/>
        </a:solidFill>
        <a:ln>
          <a:solidFill>
            <a:schemeClr val="tx1"/>
          </a:solidFill>
        </a:ln>
      </dgm:spPr>
    </dgm:pt>
    <dgm:pt modelId="{306E44B3-607F-4309-895F-1F51BE910AA7}" type="pres">
      <dgm:prSet presAssocID="{2FEDC7BD-6106-4D5D-BFDE-5F7A38B70818}" presName="textRect" presStyleLbl="revTx" presStyleIdx="2" presStyleCnt="3">
        <dgm:presLayoutVars>
          <dgm:bulletEnabled val="1"/>
        </dgm:presLayoutVars>
      </dgm:prSet>
      <dgm:spPr/>
    </dgm:pt>
  </dgm:ptLst>
  <dgm:cxnLst>
    <dgm:cxn modelId="{1E577A08-6C08-443F-80E1-ACC98C25E6F7}" type="presOf" srcId="{E3170E62-28B4-4AEF-99C1-6DC795B667FC}" destId="{F4FBCB56-9E38-48FE-B9CD-F42DF0BAD9E4}" srcOrd="0" destOrd="0" presId="urn:microsoft.com/office/officeart/2005/8/layout/pList1"/>
    <dgm:cxn modelId="{CA16F314-EF1F-41D0-8ABA-8886D93719AB}" srcId="{B6528DC3-F94C-4B14-A1F1-9600E0AA801A}" destId="{2FEDC7BD-6106-4D5D-BFDE-5F7A38B70818}" srcOrd="2" destOrd="0" parTransId="{F4D12D9C-FF1D-49A4-80FC-431C0C18DAF1}" sibTransId="{AD86B758-B374-4D6D-817A-BA50EF071A5C}"/>
    <dgm:cxn modelId="{0C0D0E19-A27D-46B7-AE5F-80C5AEF4ECD4}" type="presOf" srcId="{1BEA6B67-A7A6-42CF-B5FF-43058FA42F5E}" destId="{967672B9-439B-42AA-B4C6-74ADAF92EC34}" srcOrd="0" destOrd="0" presId="urn:microsoft.com/office/officeart/2005/8/layout/pList1"/>
    <dgm:cxn modelId="{3008E869-4868-4D2B-87CF-FA2EE1DBE1B3}" srcId="{B6528DC3-F94C-4B14-A1F1-9600E0AA801A}" destId="{1BEA6B67-A7A6-42CF-B5FF-43058FA42F5E}" srcOrd="0" destOrd="0" parTransId="{0DA05A0D-0BF7-4C48-BAD9-5DEA40A1FC1E}" sibTransId="{D3334DB7-BC61-4E02-82D9-A4A8B1623BBE}"/>
    <dgm:cxn modelId="{475DC878-BA73-4C1B-B49F-357752F6AE90}" type="presOf" srcId="{B6528DC3-F94C-4B14-A1F1-9600E0AA801A}" destId="{3666B22D-1EC8-4F7E-9B0F-481C53CD65D2}" srcOrd="0" destOrd="0" presId="urn:microsoft.com/office/officeart/2005/8/layout/pList1"/>
    <dgm:cxn modelId="{A509F77B-C50B-4D86-BA0D-E10F3D4D6F26}" type="presOf" srcId="{D3334DB7-BC61-4E02-82D9-A4A8B1623BBE}" destId="{64BB4214-9CE6-48EF-B540-43A077C8841B}" srcOrd="0" destOrd="0" presId="urn:microsoft.com/office/officeart/2005/8/layout/pList1"/>
    <dgm:cxn modelId="{AADBC98F-AC2B-4D8E-B73D-4900806F9687}" type="presOf" srcId="{355209C5-1A0F-4F41-83A9-8DDF83823A8B}" destId="{2BCF68E6-0247-4305-96C0-ECA5A7239D73}" srcOrd="0" destOrd="0" presId="urn:microsoft.com/office/officeart/2005/8/layout/pList1"/>
    <dgm:cxn modelId="{E44C6F98-3162-4FFD-9CFB-68ECC10F319D}" type="presOf" srcId="{2FEDC7BD-6106-4D5D-BFDE-5F7A38B70818}" destId="{306E44B3-607F-4309-895F-1F51BE910AA7}" srcOrd="0" destOrd="0" presId="urn:microsoft.com/office/officeart/2005/8/layout/pList1"/>
    <dgm:cxn modelId="{06185ED6-7B51-426D-91FE-DE7A056CD545}" srcId="{B6528DC3-F94C-4B14-A1F1-9600E0AA801A}" destId="{355209C5-1A0F-4F41-83A9-8DDF83823A8B}" srcOrd="1" destOrd="0" parTransId="{2E72D909-763F-4220-8673-B0265D219C43}" sibTransId="{E3170E62-28B4-4AEF-99C1-6DC795B667FC}"/>
    <dgm:cxn modelId="{439F612D-49EE-4362-B4B8-D873BCC4B2DD}" type="presParOf" srcId="{3666B22D-1EC8-4F7E-9B0F-481C53CD65D2}" destId="{AF8D8C2C-878E-4EB2-A9CE-BBE9F05341CB}" srcOrd="0" destOrd="0" presId="urn:microsoft.com/office/officeart/2005/8/layout/pList1"/>
    <dgm:cxn modelId="{4AF8E3D4-832F-4A6B-82A6-64C1AF30C3F9}" type="presParOf" srcId="{AF8D8C2C-878E-4EB2-A9CE-BBE9F05341CB}" destId="{B33FEFA8-5893-43CC-80F5-433E7230C1A5}" srcOrd="0" destOrd="0" presId="urn:microsoft.com/office/officeart/2005/8/layout/pList1"/>
    <dgm:cxn modelId="{F5CB2714-C39D-4F96-9693-1E24264616AF}" type="presParOf" srcId="{AF8D8C2C-878E-4EB2-A9CE-BBE9F05341CB}" destId="{967672B9-439B-42AA-B4C6-74ADAF92EC34}" srcOrd="1" destOrd="0" presId="urn:microsoft.com/office/officeart/2005/8/layout/pList1"/>
    <dgm:cxn modelId="{2A0749BE-6478-42C4-B363-AF3D86DE5161}" type="presParOf" srcId="{3666B22D-1EC8-4F7E-9B0F-481C53CD65D2}" destId="{64BB4214-9CE6-48EF-B540-43A077C8841B}" srcOrd="1" destOrd="0" presId="urn:microsoft.com/office/officeart/2005/8/layout/pList1"/>
    <dgm:cxn modelId="{60C358EF-CE03-4332-935A-404CE1ADB6F5}" type="presParOf" srcId="{3666B22D-1EC8-4F7E-9B0F-481C53CD65D2}" destId="{66267568-F576-4863-9F03-0E830E0238B8}" srcOrd="2" destOrd="0" presId="urn:microsoft.com/office/officeart/2005/8/layout/pList1"/>
    <dgm:cxn modelId="{8B12AB82-A301-4199-A73E-9FF2AF57A8E7}" type="presParOf" srcId="{66267568-F576-4863-9F03-0E830E0238B8}" destId="{9CCA823B-E843-4BD3-9BF4-57CE9605B6D8}" srcOrd="0" destOrd="0" presId="urn:microsoft.com/office/officeart/2005/8/layout/pList1"/>
    <dgm:cxn modelId="{FC5E224F-9516-418A-B6FF-A818A18C07B6}" type="presParOf" srcId="{66267568-F576-4863-9F03-0E830E0238B8}" destId="{2BCF68E6-0247-4305-96C0-ECA5A7239D73}" srcOrd="1" destOrd="0" presId="urn:microsoft.com/office/officeart/2005/8/layout/pList1"/>
    <dgm:cxn modelId="{0B656C64-1D24-469A-9E6A-D5A409EED6B0}" type="presParOf" srcId="{3666B22D-1EC8-4F7E-9B0F-481C53CD65D2}" destId="{F4FBCB56-9E38-48FE-B9CD-F42DF0BAD9E4}" srcOrd="3" destOrd="0" presId="urn:microsoft.com/office/officeart/2005/8/layout/pList1"/>
    <dgm:cxn modelId="{3D9C9370-9C1D-4D74-9107-8C81485F0BF6}" type="presParOf" srcId="{3666B22D-1EC8-4F7E-9B0F-481C53CD65D2}" destId="{FF60241A-B275-430C-8811-D2AC7EAA7B9F}" srcOrd="4" destOrd="0" presId="urn:microsoft.com/office/officeart/2005/8/layout/pList1"/>
    <dgm:cxn modelId="{5381FB71-0294-4AE3-9BE3-8461B567D0A3}" type="presParOf" srcId="{FF60241A-B275-430C-8811-D2AC7EAA7B9F}" destId="{B938669E-6C86-4EE8-B1AB-FB0A067EE1A3}" srcOrd="0" destOrd="0" presId="urn:microsoft.com/office/officeart/2005/8/layout/pList1"/>
    <dgm:cxn modelId="{B6755C52-F760-43CA-BEB9-C7A311296CFD}" type="presParOf" srcId="{FF60241A-B275-430C-8811-D2AC7EAA7B9F}" destId="{306E44B3-607F-4309-895F-1F51BE910AA7}"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EFA055C-A65E-48F1-997B-6DDBCFA6E23E}"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A9E8E993-DE0A-40B8-8E50-B27DD3B83400}">
      <dgm:prSet custT="1"/>
      <dgm:spPr>
        <a:solidFill>
          <a:schemeClr val="bg2"/>
        </a:solidFill>
      </dgm:spPr>
      <dgm:t>
        <a:bodyPr/>
        <a:lstStyle/>
        <a:p>
          <a:r>
            <a:rPr lang="en-US" sz="1800" baseline="0"/>
            <a:t>Blending</a:t>
          </a:r>
        </a:p>
      </dgm:t>
    </dgm:pt>
    <dgm:pt modelId="{E4202EFD-CA11-4870-B3D8-24FEC3911270}" type="parTrans" cxnId="{3F6F1B96-D602-430F-B6F4-4D3565F4D9F6}">
      <dgm:prSet/>
      <dgm:spPr/>
      <dgm:t>
        <a:bodyPr/>
        <a:lstStyle/>
        <a:p>
          <a:endParaRPr lang="en-US"/>
        </a:p>
      </dgm:t>
    </dgm:pt>
    <dgm:pt modelId="{3205BF1D-694D-4EF2-BB8B-07CA9634BF01}" type="sibTrans" cxnId="{3F6F1B96-D602-430F-B6F4-4D3565F4D9F6}">
      <dgm:prSet/>
      <dgm:spPr/>
      <dgm:t>
        <a:bodyPr/>
        <a:lstStyle/>
        <a:p>
          <a:endParaRPr lang="en-US"/>
        </a:p>
      </dgm:t>
    </dgm:pt>
    <dgm:pt modelId="{3C587BD9-3059-4371-99B2-DE4B2B3DDF1A}">
      <dgm:prSet/>
      <dgm:spPr/>
      <dgm:t>
        <a:bodyPr/>
        <a:lstStyle/>
        <a:p>
          <a:r>
            <a:rPr lang="en-US" b="0" i="1"/>
            <a:t>“Now let’s try some together.” </a:t>
          </a:r>
          <a:endParaRPr lang="en-US"/>
        </a:p>
      </dgm:t>
    </dgm:pt>
    <dgm:pt modelId="{AA282E91-5240-4328-BA54-7379FA3F6295}" type="parTrans" cxnId="{F514B929-6AE6-4283-B513-11D39B9E84F7}">
      <dgm:prSet/>
      <dgm:spPr/>
      <dgm:t>
        <a:bodyPr/>
        <a:lstStyle/>
        <a:p>
          <a:endParaRPr lang="en-US"/>
        </a:p>
      </dgm:t>
    </dgm:pt>
    <dgm:pt modelId="{80544A4D-4AA7-4AC9-A169-6D007660C2E3}" type="sibTrans" cxnId="{F514B929-6AE6-4283-B513-11D39B9E84F7}">
      <dgm:prSet/>
      <dgm:spPr/>
      <dgm:t>
        <a:bodyPr/>
        <a:lstStyle/>
        <a:p>
          <a:endParaRPr lang="en-US"/>
        </a:p>
      </dgm:t>
    </dgm:pt>
    <dgm:pt modelId="{9C1426B6-CC49-429A-A100-2D6BDB7A58CE}">
      <dgm:prSet/>
      <dgm:spPr/>
      <dgm:t>
        <a:bodyPr/>
        <a:lstStyle/>
        <a:p>
          <a:r>
            <a:rPr lang="en-US" b="0" i="0"/>
            <a:t>“</a:t>
          </a:r>
          <a:r>
            <a:rPr lang="en-US" b="0" i="1"/>
            <a:t>Listen</a:t>
          </a:r>
          <a:r>
            <a:rPr lang="en-US" b="0" i="0"/>
            <a:t>”: Teacher says the sounds as students listen. </a:t>
          </a:r>
          <a:endParaRPr lang="en-US"/>
        </a:p>
      </dgm:t>
    </dgm:pt>
    <dgm:pt modelId="{B2E41D1B-C8AC-4C59-8EF8-DA451C35B66A}" type="parTrans" cxnId="{F98D5FF3-ADFC-4D44-8784-253865FE3B93}">
      <dgm:prSet/>
      <dgm:spPr/>
      <dgm:t>
        <a:bodyPr/>
        <a:lstStyle/>
        <a:p>
          <a:endParaRPr lang="en-US"/>
        </a:p>
      </dgm:t>
    </dgm:pt>
    <dgm:pt modelId="{2F78B7E6-E02B-4F71-98DA-0436A39E01EE}" type="sibTrans" cxnId="{F98D5FF3-ADFC-4D44-8784-253865FE3B93}">
      <dgm:prSet/>
      <dgm:spPr/>
      <dgm:t>
        <a:bodyPr/>
        <a:lstStyle/>
        <a:p>
          <a:endParaRPr lang="en-US"/>
        </a:p>
      </dgm:t>
    </dgm:pt>
    <dgm:pt modelId="{85EA783E-02B2-4AC9-8945-8145D3BE711E}">
      <dgm:prSet/>
      <dgm:spPr/>
      <dgm:t>
        <a:bodyPr/>
        <a:lstStyle/>
        <a:p>
          <a:r>
            <a:rPr lang="en-US" b="0" i="0"/>
            <a:t>“</a:t>
          </a:r>
          <a:r>
            <a:rPr lang="en-US" b="0" i="1"/>
            <a:t>Repeat</a:t>
          </a:r>
          <a:r>
            <a:rPr lang="en-US" b="0" i="0"/>
            <a:t>”: Students repeat the sounds. </a:t>
          </a:r>
          <a:endParaRPr lang="en-US"/>
        </a:p>
      </dgm:t>
    </dgm:pt>
    <dgm:pt modelId="{5FA588C9-A41E-4729-9ABA-F6962E4B302A}" type="parTrans" cxnId="{0A94D8A7-A197-4816-966F-F4C98C64264C}">
      <dgm:prSet/>
      <dgm:spPr/>
      <dgm:t>
        <a:bodyPr/>
        <a:lstStyle/>
        <a:p>
          <a:endParaRPr lang="en-US"/>
        </a:p>
      </dgm:t>
    </dgm:pt>
    <dgm:pt modelId="{440A07DC-9E5A-4EA6-AA61-390723603B71}" type="sibTrans" cxnId="{0A94D8A7-A197-4816-966F-F4C98C64264C}">
      <dgm:prSet/>
      <dgm:spPr/>
      <dgm:t>
        <a:bodyPr/>
        <a:lstStyle/>
        <a:p>
          <a:endParaRPr lang="en-US"/>
        </a:p>
      </dgm:t>
    </dgm:pt>
    <dgm:pt modelId="{A9C53F3A-8BB3-490B-B858-6D71F9B639B1}">
      <dgm:prSet/>
      <dgm:spPr/>
      <dgm:t>
        <a:bodyPr/>
        <a:lstStyle/>
        <a:p>
          <a:r>
            <a:rPr lang="en-US" b="0" i="0"/>
            <a:t>“</a:t>
          </a:r>
          <a:r>
            <a:rPr lang="en-US" b="0" i="1"/>
            <a:t>Blend</a:t>
          </a:r>
          <a:r>
            <a:rPr lang="en-US" b="0" i="0"/>
            <a:t>”: Students blend sounds together to make a word. </a:t>
          </a:r>
          <a:endParaRPr lang="en-US"/>
        </a:p>
      </dgm:t>
    </dgm:pt>
    <dgm:pt modelId="{29EBFEBE-C27F-49FB-AF90-89EAE9A1ECF4}" type="parTrans" cxnId="{45233341-DD7E-4868-8F2C-F4CA14F4BC54}">
      <dgm:prSet/>
      <dgm:spPr/>
      <dgm:t>
        <a:bodyPr/>
        <a:lstStyle/>
        <a:p>
          <a:endParaRPr lang="en-US"/>
        </a:p>
      </dgm:t>
    </dgm:pt>
    <dgm:pt modelId="{9681383B-E6AA-4404-A0E5-EDE95B29E23D}" type="sibTrans" cxnId="{45233341-DD7E-4868-8F2C-F4CA14F4BC54}">
      <dgm:prSet/>
      <dgm:spPr/>
      <dgm:t>
        <a:bodyPr/>
        <a:lstStyle/>
        <a:p>
          <a:endParaRPr lang="en-US"/>
        </a:p>
      </dgm:t>
    </dgm:pt>
    <dgm:pt modelId="{3EA4A094-C0B3-44C3-BF56-6DE20D9A6323}">
      <dgm:prSet custT="1"/>
      <dgm:spPr>
        <a:solidFill>
          <a:schemeClr val="bg2"/>
        </a:solidFill>
      </dgm:spPr>
      <dgm:t>
        <a:bodyPr/>
        <a:lstStyle/>
        <a:p>
          <a:r>
            <a:rPr lang="en-US" sz="1800"/>
            <a:t>Segmenting</a:t>
          </a:r>
        </a:p>
      </dgm:t>
    </dgm:pt>
    <dgm:pt modelId="{BF5A2A87-B0C5-48BC-8A4B-4CBAC1A45B68}" type="parTrans" cxnId="{8A1533EF-1FAF-4D57-B315-A559390066EE}">
      <dgm:prSet/>
      <dgm:spPr/>
      <dgm:t>
        <a:bodyPr/>
        <a:lstStyle/>
        <a:p>
          <a:endParaRPr lang="en-US"/>
        </a:p>
      </dgm:t>
    </dgm:pt>
    <dgm:pt modelId="{278DCD43-4B02-4B13-BAA7-2F2D277AADCB}" type="sibTrans" cxnId="{8A1533EF-1FAF-4D57-B315-A559390066EE}">
      <dgm:prSet/>
      <dgm:spPr/>
      <dgm:t>
        <a:bodyPr/>
        <a:lstStyle/>
        <a:p>
          <a:endParaRPr lang="en-US"/>
        </a:p>
      </dgm:t>
    </dgm:pt>
    <dgm:pt modelId="{024E91FD-EB9A-427A-B3EF-DAE21DF519DF}">
      <dgm:prSet/>
      <dgm:spPr/>
      <dgm:t>
        <a:bodyPr/>
        <a:lstStyle/>
        <a:p>
          <a:r>
            <a:rPr lang="en-US" i="1"/>
            <a:t>“Now let’s try some together.” </a:t>
          </a:r>
          <a:endParaRPr lang="en-US"/>
        </a:p>
      </dgm:t>
    </dgm:pt>
    <dgm:pt modelId="{6AA76022-CD09-48F4-9687-150C39A7A9AB}" type="parTrans" cxnId="{A199BA24-A917-4F01-B47E-08E4E9E20D28}">
      <dgm:prSet/>
      <dgm:spPr/>
      <dgm:t>
        <a:bodyPr/>
        <a:lstStyle/>
        <a:p>
          <a:endParaRPr lang="en-US"/>
        </a:p>
      </dgm:t>
    </dgm:pt>
    <dgm:pt modelId="{0284523D-B372-4C45-83BD-D4C5BE3D138B}" type="sibTrans" cxnId="{A199BA24-A917-4F01-B47E-08E4E9E20D28}">
      <dgm:prSet/>
      <dgm:spPr/>
      <dgm:t>
        <a:bodyPr/>
        <a:lstStyle/>
        <a:p>
          <a:endParaRPr lang="en-US"/>
        </a:p>
      </dgm:t>
    </dgm:pt>
    <dgm:pt modelId="{54F2B86E-7A80-44D6-854E-EBD90028C439}">
      <dgm:prSet/>
      <dgm:spPr/>
      <dgm:t>
        <a:bodyPr/>
        <a:lstStyle/>
        <a:p>
          <a:r>
            <a:rPr lang="en-US"/>
            <a:t>“</a:t>
          </a:r>
          <a:r>
            <a:rPr lang="en-US" i="1"/>
            <a:t>Listen”: </a:t>
          </a:r>
          <a:r>
            <a:rPr lang="en-US"/>
            <a:t>Teacher says word as students listen. </a:t>
          </a:r>
        </a:p>
      </dgm:t>
    </dgm:pt>
    <dgm:pt modelId="{237F643B-3F2E-48C0-BF9B-B56E780738DE}" type="parTrans" cxnId="{5943BD87-2431-40F4-8E85-D42A31279A4F}">
      <dgm:prSet/>
      <dgm:spPr/>
      <dgm:t>
        <a:bodyPr/>
        <a:lstStyle/>
        <a:p>
          <a:endParaRPr lang="en-US"/>
        </a:p>
      </dgm:t>
    </dgm:pt>
    <dgm:pt modelId="{D1C80DA5-B5CD-4D32-A245-56C702FADC2C}" type="sibTrans" cxnId="{5943BD87-2431-40F4-8E85-D42A31279A4F}">
      <dgm:prSet/>
      <dgm:spPr/>
      <dgm:t>
        <a:bodyPr/>
        <a:lstStyle/>
        <a:p>
          <a:endParaRPr lang="en-US"/>
        </a:p>
      </dgm:t>
    </dgm:pt>
    <dgm:pt modelId="{F783334E-F2CF-4C8A-A955-D0604CE5041C}">
      <dgm:prSet/>
      <dgm:spPr/>
      <dgm:t>
        <a:bodyPr/>
        <a:lstStyle/>
        <a:p>
          <a:r>
            <a:rPr lang="en-US" i="1"/>
            <a:t>“Repeat</a:t>
          </a:r>
          <a:r>
            <a:rPr lang="en-US"/>
            <a:t>”: Students repeat the word. </a:t>
          </a:r>
        </a:p>
      </dgm:t>
    </dgm:pt>
    <dgm:pt modelId="{147A3760-398D-4420-9B24-4CEA59E80D3B}" type="parTrans" cxnId="{0998C504-1FB8-47C4-B455-493B4C19988B}">
      <dgm:prSet/>
      <dgm:spPr/>
      <dgm:t>
        <a:bodyPr/>
        <a:lstStyle/>
        <a:p>
          <a:endParaRPr lang="en-US"/>
        </a:p>
      </dgm:t>
    </dgm:pt>
    <dgm:pt modelId="{4961A7CB-753E-4F17-A8AC-690F51A70A9C}" type="sibTrans" cxnId="{0998C504-1FB8-47C4-B455-493B4C19988B}">
      <dgm:prSet/>
      <dgm:spPr/>
      <dgm:t>
        <a:bodyPr/>
        <a:lstStyle/>
        <a:p>
          <a:endParaRPr lang="en-US"/>
        </a:p>
      </dgm:t>
    </dgm:pt>
    <dgm:pt modelId="{F3FCEA5E-33B5-4D3C-A8F8-EA4A4A0CE753}">
      <dgm:prSet/>
      <dgm:spPr/>
      <dgm:t>
        <a:bodyPr/>
        <a:lstStyle/>
        <a:p>
          <a:r>
            <a:rPr lang="en-US"/>
            <a:t>“</a:t>
          </a:r>
          <a:r>
            <a:rPr lang="en-US" i="1"/>
            <a:t>Sounds”: </a:t>
          </a:r>
          <a:r>
            <a:rPr lang="en-US"/>
            <a:t>Students segment a word into individual sounds.</a:t>
          </a:r>
        </a:p>
      </dgm:t>
    </dgm:pt>
    <dgm:pt modelId="{4B766BC1-94D9-420B-9189-C9D20836A783}" type="parTrans" cxnId="{E8B843C3-EB1A-42BE-AD5B-3F95C0D381C3}">
      <dgm:prSet/>
      <dgm:spPr/>
      <dgm:t>
        <a:bodyPr/>
        <a:lstStyle/>
        <a:p>
          <a:endParaRPr lang="en-US"/>
        </a:p>
      </dgm:t>
    </dgm:pt>
    <dgm:pt modelId="{630A76AA-7E2D-4428-B5F7-DFCFE6C46270}" type="sibTrans" cxnId="{E8B843C3-EB1A-42BE-AD5B-3F95C0D381C3}">
      <dgm:prSet/>
      <dgm:spPr/>
      <dgm:t>
        <a:bodyPr/>
        <a:lstStyle/>
        <a:p>
          <a:endParaRPr lang="en-US"/>
        </a:p>
      </dgm:t>
    </dgm:pt>
    <dgm:pt modelId="{D5BF4D78-3BC0-46B5-8CB2-74F5D784394E}" type="pres">
      <dgm:prSet presAssocID="{AEFA055C-A65E-48F1-997B-6DDBCFA6E23E}" presName="linear" presStyleCnt="0">
        <dgm:presLayoutVars>
          <dgm:dir/>
          <dgm:animLvl val="lvl"/>
          <dgm:resizeHandles val="exact"/>
        </dgm:presLayoutVars>
      </dgm:prSet>
      <dgm:spPr/>
    </dgm:pt>
    <dgm:pt modelId="{F5CE64C7-C974-4F68-9229-64DC0EBB9C95}" type="pres">
      <dgm:prSet presAssocID="{A9E8E993-DE0A-40B8-8E50-B27DD3B83400}" presName="parentLin" presStyleCnt="0"/>
      <dgm:spPr/>
    </dgm:pt>
    <dgm:pt modelId="{23670237-6691-4E6D-B558-2D4867ADEB65}" type="pres">
      <dgm:prSet presAssocID="{A9E8E993-DE0A-40B8-8E50-B27DD3B83400}" presName="parentLeftMargin" presStyleLbl="node1" presStyleIdx="0" presStyleCnt="2"/>
      <dgm:spPr/>
    </dgm:pt>
    <dgm:pt modelId="{4A0E5CD2-37FC-445D-A5D2-228CCB1EF84F}" type="pres">
      <dgm:prSet presAssocID="{A9E8E993-DE0A-40B8-8E50-B27DD3B83400}" presName="parentText" presStyleLbl="node1" presStyleIdx="0" presStyleCnt="2">
        <dgm:presLayoutVars>
          <dgm:chMax val="0"/>
          <dgm:bulletEnabled val="1"/>
        </dgm:presLayoutVars>
      </dgm:prSet>
      <dgm:spPr/>
    </dgm:pt>
    <dgm:pt modelId="{58BC949C-4F61-45E7-923E-04DC1C543D38}" type="pres">
      <dgm:prSet presAssocID="{A9E8E993-DE0A-40B8-8E50-B27DD3B83400}" presName="negativeSpace" presStyleCnt="0"/>
      <dgm:spPr/>
    </dgm:pt>
    <dgm:pt modelId="{C84C45F1-4948-40F6-B155-9CBD1F82A8E1}" type="pres">
      <dgm:prSet presAssocID="{A9E8E993-DE0A-40B8-8E50-B27DD3B83400}" presName="childText" presStyleLbl="conFgAcc1" presStyleIdx="0" presStyleCnt="2">
        <dgm:presLayoutVars>
          <dgm:bulletEnabled val="1"/>
        </dgm:presLayoutVars>
      </dgm:prSet>
      <dgm:spPr/>
    </dgm:pt>
    <dgm:pt modelId="{D27B4729-042D-4421-BFAB-259DD0A61906}" type="pres">
      <dgm:prSet presAssocID="{3205BF1D-694D-4EF2-BB8B-07CA9634BF01}" presName="spaceBetweenRectangles" presStyleCnt="0"/>
      <dgm:spPr/>
    </dgm:pt>
    <dgm:pt modelId="{ED6E97F5-9C58-419C-87D0-DE93643581BF}" type="pres">
      <dgm:prSet presAssocID="{3EA4A094-C0B3-44C3-BF56-6DE20D9A6323}" presName="parentLin" presStyleCnt="0"/>
      <dgm:spPr/>
    </dgm:pt>
    <dgm:pt modelId="{E894B00D-630F-49C3-AC43-98FDB496B96E}" type="pres">
      <dgm:prSet presAssocID="{3EA4A094-C0B3-44C3-BF56-6DE20D9A6323}" presName="parentLeftMargin" presStyleLbl="node1" presStyleIdx="0" presStyleCnt="2"/>
      <dgm:spPr/>
    </dgm:pt>
    <dgm:pt modelId="{C37DE62A-9A88-46B3-A888-A1EB97401A48}" type="pres">
      <dgm:prSet presAssocID="{3EA4A094-C0B3-44C3-BF56-6DE20D9A6323}" presName="parentText" presStyleLbl="node1" presStyleIdx="1" presStyleCnt="2">
        <dgm:presLayoutVars>
          <dgm:chMax val="0"/>
          <dgm:bulletEnabled val="1"/>
        </dgm:presLayoutVars>
      </dgm:prSet>
      <dgm:spPr/>
    </dgm:pt>
    <dgm:pt modelId="{B0F72BB1-8D30-4560-B58C-94FB23381077}" type="pres">
      <dgm:prSet presAssocID="{3EA4A094-C0B3-44C3-BF56-6DE20D9A6323}" presName="negativeSpace" presStyleCnt="0"/>
      <dgm:spPr/>
    </dgm:pt>
    <dgm:pt modelId="{72F2D185-2D48-4FCF-857D-8C061D58548A}" type="pres">
      <dgm:prSet presAssocID="{3EA4A094-C0B3-44C3-BF56-6DE20D9A6323}" presName="childText" presStyleLbl="conFgAcc1" presStyleIdx="1" presStyleCnt="2">
        <dgm:presLayoutVars>
          <dgm:bulletEnabled val="1"/>
        </dgm:presLayoutVars>
      </dgm:prSet>
      <dgm:spPr/>
    </dgm:pt>
  </dgm:ptLst>
  <dgm:cxnLst>
    <dgm:cxn modelId="{0998C504-1FB8-47C4-B455-493B4C19988B}" srcId="{3EA4A094-C0B3-44C3-BF56-6DE20D9A6323}" destId="{F783334E-F2CF-4C8A-A955-D0604CE5041C}" srcOrd="2" destOrd="0" parTransId="{147A3760-398D-4420-9B24-4CEA59E80D3B}" sibTransId="{4961A7CB-753E-4F17-A8AC-690F51A70A9C}"/>
    <dgm:cxn modelId="{A199BA24-A917-4F01-B47E-08E4E9E20D28}" srcId="{3EA4A094-C0B3-44C3-BF56-6DE20D9A6323}" destId="{024E91FD-EB9A-427A-B3EF-DAE21DF519DF}" srcOrd="0" destOrd="0" parTransId="{6AA76022-CD09-48F4-9687-150C39A7A9AB}" sibTransId="{0284523D-B372-4C45-83BD-D4C5BE3D138B}"/>
    <dgm:cxn modelId="{4ED05F29-56CF-41BE-81F9-57EEBF594275}" type="presOf" srcId="{F783334E-F2CF-4C8A-A955-D0604CE5041C}" destId="{72F2D185-2D48-4FCF-857D-8C061D58548A}" srcOrd="0" destOrd="2" presId="urn:microsoft.com/office/officeart/2005/8/layout/list1"/>
    <dgm:cxn modelId="{F514B929-6AE6-4283-B513-11D39B9E84F7}" srcId="{A9E8E993-DE0A-40B8-8E50-B27DD3B83400}" destId="{3C587BD9-3059-4371-99B2-DE4B2B3DDF1A}" srcOrd="0" destOrd="0" parTransId="{AA282E91-5240-4328-BA54-7379FA3F6295}" sibTransId="{80544A4D-4AA7-4AC9-A169-6D007660C2E3}"/>
    <dgm:cxn modelId="{8624BF3F-49D5-4153-9ED8-8AE5192F9BBC}" type="presOf" srcId="{A9C53F3A-8BB3-490B-B858-6D71F9B639B1}" destId="{C84C45F1-4948-40F6-B155-9CBD1F82A8E1}" srcOrd="0" destOrd="3" presId="urn:microsoft.com/office/officeart/2005/8/layout/list1"/>
    <dgm:cxn modelId="{B3569840-2D60-417B-A2E0-42D3E3A35434}" type="presOf" srcId="{A9E8E993-DE0A-40B8-8E50-B27DD3B83400}" destId="{4A0E5CD2-37FC-445D-A5D2-228CCB1EF84F}" srcOrd="1" destOrd="0" presId="urn:microsoft.com/office/officeart/2005/8/layout/list1"/>
    <dgm:cxn modelId="{C0BA695C-8CF5-4638-9EAD-72FDA4E4B666}" type="presOf" srcId="{3EA4A094-C0B3-44C3-BF56-6DE20D9A6323}" destId="{E894B00D-630F-49C3-AC43-98FDB496B96E}" srcOrd="0" destOrd="0" presId="urn:microsoft.com/office/officeart/2005/8/layout/list1"/>
    <dgm:cxn modelId="{45233341-DD7E-4868-8F2C-F4CA14F4BC54}" srcId="{A9E8E993-DE0A-40B8-8E50-B27DD3B83400}" destId="{A9C53F3A-8BB3-490B-B858-6D71F9B639B1}" srcOrd="3" destOrd="0" parTransId="{29EBFEBE-C27F-49FB-AF90-89EAE9A1ECF4}" sibTransId="{9681383B-E6AA-4404-A0E5-EDE95B29E23D}"/>
    <dgm:cxn modelId="{AD303664-D7F8-4864-B6A9-74B6EE22FBDF}" type="presOf" srcId="{A9E8E993-DE0A-40B8-8E50-B27DD3B83400}" destId="{23670237-6691-4E6D-B558-2D4867ADEB65}" srcOrd="0" destOrd="0" presId="urn:microsoft.com/office/officeart/2005/8/layout/list1"/>
    <dgm:cxn modelId="{3FF40966-AB7B-4F0C-8D40-BAF9949ACD46}" type="presOf" srcId="{54F2B86E-7A80-44D6-854E-EBD90028C439}" destId="{72F2D185-2D48-4FCF-857D-8C061D58548A}" srcOrd="0" destOrd="1" presId="urn:microsoft.com/office/officeart/2005/8/layout/list1"/>
    <dgm:cxn modelId="{0B20DE6B-840F-4AE2-9C17-D94C567E04DC}" type="presOf" srcId="{85EA783E-02B2-4AC9-8945-8145D3BE711E}" destId="{C84C45F1-4948-40F6-B155-9CBD1F82A8E1}" srcOrd="0" destOrd="2" presId="urn:microsoft.com/office/officeart/2005/8/layout/list1"/>
    <dgm:cxn modelId="{7D40D682-D4FF-4E68-A7DC-107065D3F171}" type="presOf" srcId="{9C1426B6-CC49-429A-A100-2D6BDB7A58CE}" destId="{C84C45F1-4948-40F6-B155-9CBD1F82A8E1}" srcOrd="0" destOrd="1" presId="urn:microsoft.com/office/officeart/2005/8/layout/list1"/>
    <dgm:cxn modelId="{5943BD87-2431-40F4-8E85-D42A31279A4F}" srcId="{3EA4A094-C0B3-44C3-BF56-6DE20D9A6323}" destId="{54F2B86E-7A80-44D6-854E-EBD90028C439}" srcOrd="1" destOrd="0" parTransId="{237F643B-3F2E-48C0-BF9B-B56E780738DE}" sibTransId="{D1C80DA5-B5CD-4D32-A245-56C702FADC2C}"/>
    <dgm:cxn modelId="{F1DD8A8F-A65B-4286-82EA-A97CC636FDCE}" type="presOf" srcId="{AEFA055C-A65E-48F1-997B-6DDBCFA6E23E}" destId="{D5BF4D78-3BC0-46B5-8CB2-74F5D784394E}" srcOrd="0" destOrd="0" presId="urn:microsoft.com/office/officeart/2005/8/layout/list1"/>
    <dgm:cxn modelId="{3F6F1B96-D602-430F-B6F4-4D3565F4D9F6}" srcId="{AEFA055C-A65E-48F1-997B-6DDBCFA6E23E}" destId="{A9E8E993-DE0A-40B8-8E50-B27DD3B83400}" srcOrd="0" destOrd="0" parTransId="{E4202EFD-CA11-4870-B3D8-24FEC3911270}" sibTransId="{3205BF1D-694D-4EF2-BB8B-07CA9634BF01}"/>
    <dgm:cxn modelId="{0A94D8A7-A197-4816-966F-F4C98C64264C}" srcId="{A9E8E993-DE0A-40B8-8E50-B27DD3B83400}" destId="{85EA783E-02B2-4AC9-8945-8145D3BE711E}" srcOrd="2" destOrd="0" parTransId="{5FA588C9-A41E-4729-9ABA-F6962E4B302A}" sibTransId="{440A07DC-9E5A-4EA6-AA61-390723603B71}"/>
    <dgm:cxn modelId="{8C3264B1-CF3D-4920-965B-7A742E18DECC}" type="presOf" srcId="{3EA4A094-C0B3-44C3-BF56-6DE20D9A6323}" destId="{C37DE62A-9A88-46B3-A888-A1EB97401A48}" srcOrd="1" destOrd="0" presId="urn:microsoft.com/office/officeart/2005/8/layout/list1"/>
    <dgm:cxn modelId="{051262C3-3777-42CB-831F-2B5ECF266BFF}" type="presOf" srcId="{024E91FD-EB9A-427A-B3EF-DAE21DF519DF}" destId="{72F2D185-2D48-4FCF-857D-8C061D58548A}" srcOrd="0" destOrd="0" presId="urn:microsoft.com/office/officeart/2005/8/layout/list1"/>
    <dgm:cxn modelId="{E8B843C3-EB1A-42BE-AD5B-3F95C0D381C3}" srcId="{3EA4A094-C0B3-44C3-BF56-6DE20D9A6323}" destId="{F3FCEA5E-33B5-4D3C-A8F8-EA4A4A0CE753}" srcOrd="3" destOrd="0" parTransId="{4B766BC1-94D9-420B-9189-C9D20836A783}" sibTransId="{630A76AA-7E2D-4428-B5F7-DFCFE6C46270}"/>
    <dgm:cxn modelId="{9F33F4C4-3E2D-41FC-8572-A15F2BC754D5}" type="presOf" srcId="{3C587BD9-3059-4371-99B2-DE4B2B3DDF1A}" destId="{C84C45F1-4948-40F6-B155-9CBD1F82A8E1}" srcOrd="0" destOrd="0" presId="urn:microsoft.com/office/officeart/2005/8/layout/list1"/>
    <dgm:cxn modelId="{355DD3D2-7BD4-438C-B032-92CDE8F97594}" type="presOf" srcId="{F3FCEA5E-33B5-4D3C-A8F8-EA4A4A0CE753}" destId="{72F2D185-2D48-4FCF-857D-8C061D58548A}" srcOrd="0" destOrd="3" presId="urn:microsoft.com/office/officeart/2005/8/layout/list1"/>
    <dgm:cxn modelId="{8A1533EF-1FAF-4D57-B315-A559390066EE}" srcId="{AEFA055C-A65E-48F1-997B-6DDBCFA6E23E}" destId="{3EA4A094-C0B3-44C3-BF56-6DE20D9A6323}" srcOrd="1" destOrd="0" parTransId="{BF5A2A87-B0C5-48BC-8A4B-4CBAC1A45B68}" sibTransId="{278DCD43-4B02-4B13-BAA7-2F2D277AADCB}"/>
    <dgm:cxn modelId="{F98D5FF3-ADFC-4D44-8784-253865FE3B93}" srcId="{A9E8E993-DE0A-40B8-8E50-B27DD3B83400}" destId="{9C1426B6-CC49-429A-A100-2D6BDB7A58CE}" srcOrd="1" destOrd="0" parTransId="{B2E41D1B-C8AC-4C59-8EF8-DA451C35B66A}" sibTransId="{2F78B7E6-E02B-4F71-98DA-0436A39E01EE}"/>
    <dgm:cxn modelId="{D5FCB442-E692-4B0F-84BE-9C6517A9E4CC}" type="presParOf" srcId="{D5BF4D78-3BC0-46B5-8CB2-74F5D784394E}" destId="{F5CE64C7-C974-4F68-9229-64DC0EBB9C95}" srcOrd="0" destOrd="0" presId="urn:microsoft.com/office/officeart/2005/8/layout/list1"/>
    <dgm:cxn modelId="{0F9953FF-F32F-4C23-BC53-66A6D37BC743}" type="presParOf" srcId="{F5CE64C7-C974-4F68-9229-64DC0EBB9C95}" destId="{23670237-6691-4E6D-B558-2D4867ADEB65}" srcOrd="0" destOrd="0" presId="urn:microsoft.com/office/officeart/2005/8/layout/list1"/>
    <dgm:cxn modelId="{C8A48528-A1BE-4210-8CC2-F68BAC6B5DBD}" type="presParOf" srcId="{F5CE64C7-C974-4F68-9229-64DC0EBB9C95}" destId="{4A0E5CD2-37FC-445D-A5D2-228CCB1EF84F}" srcOrd="1" destOrd="0" presId="urn:microsoft.com/office/officeart/2005/8/layout/list1"/>
    <dgm:cxn modelId="{60776446-463D-4C91-B8BD-9CDDE2151CA0}" type="presParOf" srcId="{D5BF4D78-3BC0-46B5-8CB2-74F5D784394E}" destId="{58BC949C-4F61-45E7-923E-04DC1C543D38}" srcOrd="1" destOrd="0" presId="urn:microsoft.com/office/officeart/2005/8/layout/list1"/>
    <dgm:cxn modelId="{FB1E263D-3730-4FEC-AA57-C20107B2252D}" type="presParOf" srcId="{D5BF4D78-3BC0-46B5-8CB2-74F5D784394E}" destId="{C84C45F1-4948-40F6-B155-9CBD1F82A8E1}" srcOrd="2" destOrd="0" presId="urn:microsoft.com/office/officeart/2005/8/layout/list1"/>
    <dgm:cxn modelId="{CD886708-D5C1-4D5B-94E8-D1B1889297B4}" type="presParOf" srcId="{D5BF4D78-3BC0-46B5-8CB2-74F5D784394E}" destId="{D27B4729-042D-4421-BFAB-259DD0A61906}" srcOrd="3" destOrd="0" presId="urn:microsoft.com/office/officeart/2005/8/layout/list1"/>
    <dgm:cxn modelId="{6BE21F40-D39A-4F57-BB34-F4AFCF4C749C}" type="presParOf" srcId="{D5BF4D78-3BC0-46B5-8CB2-74F5D784394E}" destId="{ED6E97F5-9C58-419C-87D0-DE93643581BF}" srcOrd="4" destOrd="0" presId="urn:microsoft.com/office/officeart/2005/8/layout/list1"/>
    <dgm:cxn modelId="{127A76BF-413E-4525-9B46-7F2E6637F464}" type="presParOf" srcId="{ED6E97F5-9C58-419C-87D0-DE93643581BF}" destId="{E894B00D-630F-49C3-AC43-98FDB496B96E}" srcOrd="0" destOrd="0" presId="urn:microsoft.com/office/officeart/2005/8/layout/list1"/>
    <dgm:cxn modelId="{03103416-C4F8-4609-9E92-0C38CC40578A}" type="presParOf" srcId="{ED6E97F5-9C58-419C-87D0-DE93643581BF}" destId="{C37DE62A-9A88-46B3-A888-A1EB97401A48}" srcOrd="1" destOrd="0" presId="urn:microsoft.com/office/officeart/2005/8/layout/list1"/>
    <dgm:cxn modelId="{748686B8-E475-4566-AB7C-9CA574EA3046}" type="presParOf" srcId="{D5BF4D78-3BC0-46B5-8CB2-74F5D784394E}" destId="{B0F72BB1-8D30-4560-B58C-94FB23381077}" srcOrd="5" destOrd="0" presId="urn:microsoft.com/office/officeart/2005/8/layout/list1"/>
    <dgm:cxn modelId="{423F7B6C-9D81-4D72-A5E5-E8DBCCAF9EF6}" type="presParOf" srcId="{D5BF4D78-3BC0-46B5-8CB2-74F5D784394E}" destId="{72F2D185-2D48-4FCF-857D-8C061D58548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048DC-3A0C-4724-AB82-160CDD2C74A3}">
      <dsp:nvSpPr>
        <dsp:cNvPr id="0" name=""/>
        <dsp:cNvSpPr/>
      </dsp:nvSpPr>
      <dsp:spPr>
        <a:xfrm>
          <a:off x="0" y="3698"/>
          <a:ext cx="5840794" cy="787759"/>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DD4F29A-97A9-468F-825C-EEE657B6A3C9}">
      <dsp:nvSpPr>
        <dsp:cNvPr id="0" name=""/>
        <dsp:cNvSpPr/>
      </dsp:nvSpPr>
      <dsp:spPr>
        <a:xfrm>
          <a:off x="238297" y="180944"/>
          <a:ext cx="433267" cy="4332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935BDB-71CA-48AD-BDE1-CD1219676668}">
      <dsp:nvSpPr>
        <dsp:cNvPr id="0" name=""/>
        <dsp:cNvSpPr/>
      </dsp:nvSpPr>
      <dsp:spPr>
        <a:xfrm>
          <a:off x="909862" y="3698"/>
          <a:ext cx="4930931" cy="787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371" tIns="83371" rIns="83371" bIns="83371" numCol="1" spcCol="1270" anchor="ctr" anchorCtr="0">
          <a:noAutofit/>
        </a:bodyPr>
        <a:lstStyle/>
        <a:p>
          <a:pPr marL="0" lvl="0" indent="0" algn="l" defTabSz="889000">
            <a:lnSpc>
              <a:spcPct val="100000"/>
            </a:lnSpc>
            <a:spcBef>
              <a:spcPct val="0"/>
            </a:spcBef>
            <a:spcAft>
              <a:spcPct val="35000"/>
            </a:spcAft>
            <a:buNone/>
          </a:pPr>
          <a:r>
            <a:rPr lang="en-US" sz="2000" kern="1200"/>
            <a:t>Understand the foundational knowledge for phonemic awareness </a:t>
          </a:r>
        </a:p>
      </dsp:txBody>
      <dsp:txXfrm>
        <a:off x="909862" y="3698"/>
        <a:ext cx="4930931" cy="787759"/>
      </dsp:txXfrm>
    </dsp:sp>
    <dsp:sp modelId="{8A2544E7-975A-4E09-BF66-9A8EFEB70397}">
      <dsp:nvSpPr>
        <dsp:cNvPr id="0" name=""/>
        <dsp:cNvSpPr/>
      </dsp:nvSpPr>
      <dsp:spPr>
        <a:xfrm>
          <a:off x="0" y="988398"/>
          <a:ext cx="5840794" cy="787759"/>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749E03D4-A2A9-4B2E-89D2-9C08A4582332}">
      <dsp:nvSpPr>
        <dsp:cNvPr id="0" name=""/>
        <dsp:cNvSpPr/>
      </dsp:nvSpPr>
      <dsp:spPr>
        <a:xfrm>
          <a:off x="238297" y="1165643"/>
          <a:ext cx="433267" cy="4332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EBC76-96C8-4CCD-B1D1-9C81E95C878D}">
      <dsp:nvSpPr>
        <dsp:cNvPr id="0" name=""/>
        <dsp:cNvSpPr/>
      </dsp:nvSpPr>
      <dsp:spPr>
        <a:xfrm>
          <a:off x="909862" y="988398"/>
          <a:ext cx="4930931" cy="787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371" tIns="83371" rIns="83371" bIns="83371" numCol="1" spcCol="1270" anchor="ctr" anchorCtr="0">
          <a:noAutofit/>
        </a:bodyPr>
        <a:lstStyle/>
        <a:p>
          <a:pPr marL="0" lvl="0" indent="0" algn="l" defTabSz="889000">
            <a:lnSpc>
              <a:spcPct val="100000"/>
            </a:lnSpc>
            <a:spcBef>
              <a:spcPct val="0"/>
            </a:spcBef>
            <a:spcAft>
              <a:spcPct val="35000"/>
            </a:spcAft>
            <a:buNone/>
          </a:pPr>
          <a:r>
            <a:rPr lang="en-US" sz="2000" kern="1200"/>
            <a:t>Engage in academic discourse on evidence-based instructional considerations</a:t>
          </a:r>
        </a:p>
      </dsp:txBody>
      <dsp:txXfrm>
        <a:off x="909862" y="988398"/>
        <a:ext cx="4930931" cy="787759"/>
      </dsp:txXfrm>
    </dsp:sp>
    <dsp:sp modelId="{10EBE445-40BA-40E8-9D8A-113605F9A0B0}">
      <dsp:nvSpPr>
        <dsp:cNvPr id="0" name=""/>
        <dsp:cNvSpPr/>
      </dsp:nvSpPr>
      <dsp:spPr>
        <a:xfrm>
          <a:off x="0" y="1973097"/>
          <a:ext cx="5840794" cy="787759"/>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212E3882-AABA-49C9-A83C-F92E1C8F1036}">
      <dsp:nvSpPr>
        <dsp:cNvPr id="0" name=""/>
        <dsp:cNvSpPr/>
      </dsp:nvSpPr>
      <dsp:spPr>
        <a:xfrm>
          <a:off x="238297" y="2150343"/>
          <a:ext cx="433267" cy="4332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9B6DB4-9CBE-43A6-A18B-D50A3625A027}">
      <dsp:nvSpPr>
        <dsp:cNvPr id="0" name=""/>
        <dsp:cNvSpPr/>
      </dsp:nvSpPr>
      <dsp:spPr>
        <a:xfrm>
          <a:off x="909862" y="1973097"/>
          <a:ext cx="4930931" cy="787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371" tIns="83371" rIns="83371" bIns="83371" numCol="1" spcCol="1270" anchor="ctr" anchorCtr="0">
          <a:noAutofit/>
        </a:bodyPr>
        <a:lstStyle/>
        <a:p>
          <a:pPr marL="0" lvl="0" indent="0" algn="l" defTabSz="889000">
            <a:lnSpc>
              <a:spcPct val="100000"/>
            </a:lnSpc>
            <a:spcBef>
              <a:spcPct val="0"/>
            </a:spcBef>
            <a:spcAft>
              <a:spcPct val="35000"/>
            </a:spcAft>
            <a:buNone/>
          </a:pPr>
          <a:r>
            <a:rPr lang="en-US" sz="2000" kern="1200"/>
            <a:t>Incorporate a phonemic awareness routine through modeling and practice </a:t>
          </a:r>
        </a:p>
      </dsp:txBody>
      <dsp:txXfrm>
        <a:off x="909862" y="1973097"/>
        <a:ext cx="4930931" cy="787759"/>
      </dsp:txXfrm>
    </dsp:sp>
    <dsp:sp modelId="{F98566AE-7B3A-495B-9750-FB613D8697E4}">
      <dsp:nvSpPr>
        <dsp:cNvPr id="0" name=""/>
        <dsp:cNvSpPr/>
      </dsp:nvSpPr>
      <dsp:spPr>
        <a:xfrm>
          <a:off x="0" y="2957797"/>
          <a:ext cx="5840794" cy="787759"/>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C41E79AB-FE91-44B6-9F44-8C108CB21055}">
      <dsp:nvSpPr>
        <dsp:cNvPr id="0" name=""/>
        <dsp:cNvSpPr/>
      </dsp:nvSpPr>
      <dsp:spPr>
        <a:xfrm>
          <a:off x="238297" y="3135043"/>
          <a:ext cx="433267" cy="4332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86F85D-56C6-4D07-B0DF-8FE80AA7E244}">
      <dsp:nvSpPr>
        <dsp:cNvPr id="0" name=""/>
        <dsp:cNvSpPr/>
      </dsp:nvSpPr>
      <dsp:spPr>
        <a:xfrm>
          <a:off x="909862" y="2957797"/>
          <a:ext cx="4930931" cy="787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371" tIns="83371" rIns="83371" bIns="83371" numCol="1" spcCol="1270" anchor="ctr" anchorCtr="0">
          <a:noAutofit/>
        </a:bodyPr>
        <a:lstStyle/>
        <a:p>
          <a:pPr marL="0" lvl="0" indent="0" algn="l" defTabSz="889000">
            <a:lnSpc>
              <a:spcPct val="100000"/>
            </a:lnSpc>
            <a:spcBef>
              <a:spcPct val="0"/>
            </a:spcBef>
            <a:spcAft>
              <a:spcPct val="35000"/>
            </a:spcAft>
            <a:buNone/>
          </a:pPr>
          <a:r>
            <a:rPr lang="en-US" sz="2000" kern="1200"/>
            <a:t>Develop a plan to assess and progress monitor</a:t>
          </a:r>
        </a:p>
      </dsp:txBody>
      <dsp:txXfrm>
        <a:off x="909862" y="2957797"/>
        <a:ext cx="4930931" cy="787759"/>
      </dsp:txXfrm>
    </dsp:sp>
    <dsp:sp modelId="{AACC3483-4FEA-418A-88E6-75837B3CB9B3}">
      <dsp:nvSpPr>
        <dsp:cNvPr id="0" name=""/>
        <dsp:cNvSpPr/>
      </dsp:nvSpPr>
      <dsp:spPr>
        <a:xfrm>
          <a:off x="0" y="3942496"/>
          <a:ext cx="5840794" cy="787759"/>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5C338307-9B04-4243-B26B-E58D81BB187E}">
      <dsp:nvSpPr>
        <dsp:cNvPr id="0" name=""/>
        <dsp:cNvSpPr/>
      </dsp:nvSpPr>
      <dsp:spPr>
        <a:xfrm>
          <a:off x="238297" y="4119742"/>
          <a:ext cx="433267" cy="43326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E5CEA6-3950-4E4C-9196-CA5A44007B0B}">
      <dsp:nvSpPr>
        <dsp:cNvPr id="0" name=""/>
        <dsp:cNvSpPr/>
      </dsp:nvSpPr>
      <dsp:spPr>
        <a:xfrm>
          <a:off x="909862" y="3942496"/>
          <a:ext cx="4930931" cy="787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371" tIns="83371" rIns="83371" bIns="83371" numCol="1" spcCol="1270" anchor="ctr" anchorCtr="0">
          <a:noAutofit/>
        </a:bodyPr>
        <a:lstStyle/>
        <a:p>
          <a:pPr marL="0" lvl="0" indent="0" algn="l" defTabSz="889000">
            <a:lnSpc>
              <a:spcPct val="100000"/>
            </a:lnSpc>
            <a:spcBef>
              <a:spcPct val="0"/>
            </a:spcBef>
            <a:spcAft>
              <a:spcPct val="35000"/>
            </a:spcAft>
            <a:buNone/>
          </a:pPr>
          <a:r>
            <a:rPr lang="en-US" sz="2000" kern="1200"/>
            <a:t>Determine personalized next steps for implementation  </a:t>
          </a:r>
        </a:p>
      </dsp:txBody>
      <dsp:txXfrm>
        <a:off x="909862" y="3942496"/>
        <a:ext cx="4930931" cy="7877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013DB-D9E5-4F4E-9F87-58C9F849F240}">
      <dsp:nvSpPr>
        <dsp:cNvPr id="0" name=""/>
        <dsp:cNvSpPr/>
      </dsp:nvSpPr>
      <dsp:spPr>
        <a:xfrm>
          <a:off x="0" y="367493"/>
          <a:ext cx="6972946"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593532-DFA0-4C85-9ACB-C2CCB7DE7EAB}">
      <dsp:nvSpPr>
        <dsp:cNvPr id="0" name=""/>
        <dsp:cNvSpPr/>
      </dsp:nvSpPr>
      <dsp:spPr>
        <a:xfrm>
          <a:off x="331963" y="72293"/>
          <a:ext cx="6639272"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SzPts val="1100"/>
            <a:buNone/>
          </a:pPr>
          <a:r>
            <a:rPr lang="en-US" sz="2400" kern="1200" dirty="0"/>
            <a:t>Choose the blending or segmenting routine </a:t>
          </a:r>
        </a:p>
      </dsp:txBody>
      <dsp:txXfrm>
        <a:off x="360784" y="101114"/>
        <a:ext cx="6581630" cy="532758"/>
      </dsp:txXfrm>
    </dsp:sp>
    <dsp:sp modelId="{B1F180BF-D8AF-4704-92CB-06C8BA400E21}">
      <dsp:nvSpPr>
        <dsp:cNvPr id="0" name=""/>
        <dsp:cNvSpPr/>
      </dsp:nvSpPr>
      <dsp:spPr>
        <a:xfrm>
          <a:off x="0" y="1274693"/>
          <a:ext cx="6972946" cy="1795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1178" tIns="416560" rIns="54117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Clear up any misconceptions</a:t>
          </a:r>
        </a:p>
        <a:p>
          <a:pPr marL="228600" lvl="1" indent="-228600" algn="l" defTabSz="889000">
            <a:lnSpc>
              <a:spcPct val="90000"/>
            </a:lnSpc>
            <a:spcBef>
              <a:spcPct val="0"/>
            </a:spcBef>
            <a:spcAft>
              <a:spcPct val="15000"/>
            </a:spcAft>
            <a:buChar char="•"/>
          </a:pPr>
          <a:r>
            <a:rPr lang="en-US" sz="2000" kern="1200" dirty="0"/>
            <a:t>Adjust this routine to fit with your existing programming and upcoming skill focus </a:t>
          </a:r>
        </a:p>
        <a:p>
          <a:pPr marL="228600" lvl="1" indent="-228600" algn="l" defTabSz="889000">
            <a:lnSpc>
              <a:spcPct val="90000"/>
            </a:lnSpc>
            <a:spcBef>
              <a:spcPct val="0"/>
            </a:spcBef>
            <a:spcAft>
              <a:spcPct val="15000"/>
            </a:spcAft>
            <a:buChar char="•"/>
          </a:pPr>
          <a:r>
            <a:rPr lang="en-US" sz="2000" kern="1200" dirty="0"/>
            <a:t>Share feedback based on materials and programming</a:t>
          </a:r>
        </a:p>
      </dsp:txBody>
      <dsp:txXfrm>
        <a:off x="0" y="1274693"/>
        <a:ext cx="6972946" cy="1795500"/>
      </dsp:txXfrm>
    </dsp:sp>
    <dsp:sp modelId="{99DFD2F1-1642-42AB-926B-39761DDEF0C7}">
      <dsp:nvSpPr>
        <dsp:cNvPr id="0" name=""/>
        <dsp:cNvSpPr/>
      </dsp:nvSpPr>
      <dsp:spPr>
        <a:xfrm>
          <a:off x="331963" y="979493"/>
          <a:ext cx="6639272"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None/>
          </a:pPr>
          <a:r>
            <a:rPr lang="en-US" sz="2400" kern="1200"/>
            <a:t>Plan with your grade level teams or colleagues</a:t>
          </a:r>
        </a:p>
      </dsp:txBody>
      <dsp:txXfrm>
        <a:off x="360784" y="1008314"/>
        <a:ext cx="6581630" cy="532758"/>
      </dsp:txXfrm>
    </dsp:sp>
    <dsp:sp modelId="{1AF75737-2447-43D7-B633-4593F150BD8A}">
      <dsp:nvSpPr>
        <dsp:cNvPr id="0" name=""/>
        <dsp:cNvSpPr/>
      </dsp:nvSpPr>
      <dsp:spPr>
        <a:xfrm>
          <a:off x="0" y="3656524"/>
          <a:ext cx="6972946" cy="1701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1178" tIns="416560" rIns="54117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1. Set the Purpose</a:t>
          </a:r>
        </a:p>
        <a:p>
          <a:pPr marL="171450" lvl="1" indent="-171450" algn="l" defTabSz="800100">
            <a:lnSpc>
              <a:spcPct val="90000"/>
            </a:lnSpc>
            <a:spcBef>
              <a:spcPct val="0"/>
            </a:spcBef>
            <a:spcAft>
              <a:spcPct val="15000"/>
            </a:spcAft>
            <a:buChar char="•"/>
          </a:pPr>
          <a:r>
            <a:rPr lang="en-US" sz="1800" kern="1200"/>
            <a:t>2. Select a Multisensory Support</a:t>
          </a:r>
        </a:p>
        <a:p>
          <a:pPr marL="171450" lvl="1" indent="-171450" algn="l" defTabSz="800100">
            <a:lnSpc>
              <a:spcPct val="90000"/>
            </a:lnSpc>
            <a:spcBef>
              <a:spcPct val="0"/>
            </a:spcBef>
            <a:spcAft>
              <a:spcPct val="15000"/>
            </a:spcAft>
            <a:buChar char="•"/>
          </a:pPr>
          <a:r>
            <a:rPr lang="en-US" sz="1800" kern="1200"/>
            <a:t>3. Provide a Model</a:t>
          </a:r>
        </a:p>
        <a:p>
          <a:pPr marL="171450" lvl="1" indent="-171450" algn="l" defTabSz="800100">
            <a:lnSpc>
              <a:spcPct val="90000"/>
            </a:lnSpc>
            <a:spcBef>
              <a:spcPct val="0"/>
            </a:spcBef>
            <a:spcAft>
              <a:spcPct val="15000"/>
            </a:spcAft>
            <a:buChar char="•"/>
          </a:pPr>
          <a:r>
            <a:rPr lang="en-US" sz="1800" kern="1200"/>
            <a:t>4. Practice</a:t>
          </a:r>
        </a:p>
      </dsp:txBody>
      <dsp:txXfrm>
        <a:off x="0" y="3656524"/>
        <a:ext cx="6972946" cy="1701000"/>
      </dsp:txXfrm>
    </dsp:sp>
    <dsp:sp modelId="{6C101C51-A7F0-4D3B-82A9-31F6628214BF}">
      <dsp:nvSpPr>
        <dsp:cNvPr id="0" name=""/>
        <dsp:cNvSpPr/>
      </dsp:nvSpPr>
      <dsp:spPr>
        <a:xfrm>
          <a:off x="331963" y="3178193"/>
          <a:ext cx="6639272" cy="7735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None/>
          </a:pPr>
          <a:r>
            <a:rPr lang="en-US" sz="2400" kern="1200" dirty="0"/>
            <a:t>Practice the routine with adjustments for your classroom</a:t>
          </a:r>
        </a:p>
      </dsp:txBody>
      <dsp:txXfrm>
        <a:off x="369724" y="3215954"/>
        <a:ext cx="6563750" cy="698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31E97-3AC3-41B2-883A-E1D57F1B3DD3}">
      <dsp:nvSpPr>
        <dsp:cNvPr id="0" name=""/>
        <dsp:cNvSpPr/>
      </dsp:nvSpPr>
      <dsp:spPr>
        <a:xfrm>
          <a:off x="0" y="19380"/>
          <a:ext cx="8011533" cy="116064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a:t>Phonology</a:t>
          </a:r>
          <a:r>
            <a:rPr lang="en-US" sz="1600" b="0" i="0" kern="1200"/>
            <a:t>: The science of speech sounds, including the study of the development of speech sounds in one language or the comparison of speech sound development across different languages</a:t>
          </a:r>
          <a:endParaRPr lang="en-US" sz="1600" kern="1200"/>
        </a:p>
      </dsp:txBody>
      <dsp:txXfrm>
        <a:off x="56658" y="76038"/>
        <a:ext cx="7898217" cy="1047324"/>
      </dsp:txXfrm>
    </dsp:sp>
    <dsp:sp modelId="{2CA45774-C374-42F1-B738-127336B41D24}">
      <dsp:nvSpPr>
        <dsp:cNvPr id="0" name=""/>
        <dsp:cNvSpPr/>
      </dsp:nvSpPr>
      <dsp:spPr>
        <a:xfrm>
          <a:off x="0" y="1358580"/>
          <a:ext cx="8011533" cy="116064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dirty="0"/>
            <a:t>Phonological Awareness: </a:t>
          </a:r>
          <a:r>
            <a:rPr lang="en-US" sz="1600" b="0" i="0" kern="1200" dirty="0"/>
            <a:t>Awareness of the sound structure of spoken words at three levels: (1) rhyming to onset and rhyme; (2) segmenting and blending; and (3) manipulating individual phonemes</a:t>
          </a:r>
          <a:r>
            <a:rPr lang="en-US" sz="1600" b="1" i="0" kern="1200" dirty="0"/>
            <a:t> </a:t>
          </a:r>
          <a:endParaRPr lang="en-US" sz="1600" kern="1200" dirty="0"/>
        </a:p>
      </dsp:txBody>
      <dsp:txXfrm>
        <a:off x="56658" y="1415238"/>
        <a:ext cx="7898217" cy="1047324"/>
      </dsp:txXfrm>
    </dsp:sp>
    <dsp:sp modelId="{9A1B43F4-1261-4BE8-BFDA-A86313F77877}">
      <dsp:nvSpPr>
        <dsp:cNvPr id="0" name=""/>
        <dsp:cNvSpPr/>
      </dsp:nvSpPr>
      <dsp:spPr>
        <a:xfrm>
          <a:off x="0" y="2697781"/>
          <a:ext cx="8011533" cy="116064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dirty="0"/>
            <a:t>Phonemic Awareness: </a:t>
          </a:r>
          <a:r>
            <a:rPr lang="en-US" sz="1600" b="0" i="0" kern="1200" dirty="0"/>
            <a:t>A subset of phonological awareness in which listeners are able to hear, identify, and manipulate phonemes, the smallest units of sound that can differentiated</a:t>
          </a:r>
          <a:endParaRPr lang="en-US" sz="1600" b="0" kern="1200" dirty="0"/>
        </a:p>
      </dsp:txBody>
      <dsp:txXfrm>
        <a:off x="56658" y="2754439"/>
        <a:ext cx="7898217" cy="1047324"/>
      </dsp:txXfrm>
    </dsp:sp>
    <dsp:sp modelId="{8A3B9666-E461-42EC-94DA-2D0FC6E35EBA}">
      <dsp:nvSpPr>
        <dsp:cNvPr id="0" name=""/>
        <dsp:cNvSpPr/>
      </dsp:nvSpPr>
      <dsp:spPr>
        <a:xfrm>
          <a:off x="0" y="4056361"/>
          <a:ext cx="8011533" cy="116064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a:t>Phoneme: </a:t>
          </a:r>
          <a:r>
            <a:rPr lang="en-US" sz="1600" b="0" i="0" kern="1200"/>
            <a:t>An individual sound unit in spoken words; the smallest unit of speech that makes one word distinguishable from another in a phonetic language such as English</a:t>
          </a:r>
          <a:endParaRPr lang="en-US" sz="1600" kern="1200"/>
        </a:p>
      </dsp:txBody>
      <dsp:txXfrm>
        <a:off x="56658" y="4113019"/>
        <a:ext cx="7898217" cy="10473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F334D-2C14-42AF-BACE-308C30BE2BC1}">
      <dsp:nvSpPr>
        <dsp:cNvPr id="0" name=""/>
        <dsp:cNvSpPr/>
      </dsp:nvSpPr>
      <dsp:spPr>
        <a:xfrm>
          <a:off x="4437" y="484108"/>
          <a:ext cx="2668009" cy="106720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rtl="0">
            <a:lnSpc>
              <a:spcPct val="90000"/>
            </a:lnSpc>
            <a:spcBef>
              <a:spcPct val="0"/>
            </a:spcBef>
            <a:spcAft>
              <a:spcPct val="35000"/>
            </a:spcAft>
            <a:buNone/>
          </a:pPr>
          <a:r>
            <a:rPr lang="en-US" sz="1600" b="1" kern="1200" dirty="0">
              <a:solidFill>
                <a:schemeClr val="tx1"/>
              </a:solidFill>
              <a:latin typeface="+mn-lt"/>
            </a:rPr>
            <a:t>Consonant blends: Segment each phoneme</a:t>
          </a:r>
        </a:p>
      </dsp:txBody>
      <dsp:txXfrm>
        <a:off x="4437" y="484108"/>
        <a:ext cx="2668009" cy="1067203"/>
      </dsp:txXfrm>
    </dsp:sp>
    <dsp:sp modelId="{395261A1-A749-4FF0-A7F6-AF8A6BF19253}">
      <dsp:nvSpPr>
        <dsp:cNvPr id="0" name=""/>
        <dsp:cNvSpPr/>
      </dsp:nvSpPr>
      <dsp:spPr>
        <a:xfrm>
          <a:off x="4437" y="1551311"/>
          <a:ext cx="2668009"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rtl="0">
            <a:lnSpc>
              <a:spcPct val="90000"/>
            </a:lnSpc>
            <a:spcBef>
              <a:spcPct val="0"/>
            </a:spcBef>
            <a:spcAft>
              <a:spcPct val="15000"/>
            </a:spcAft>
            <a:buChar char="•"/>
          </a:pPr>
          <a:r>
            <a:rPr lang="en-US" sz="1600" kern="1200">
              <a:latin typeface="+mn-lt"/>
            </a:rPr>
            <a:t> black  </a:t>
          </a:r>
          <a:r>
            <a:rPr lang="en-US" sz="1600" kern="1200">
              <a:solidFill>
                <a:schemeClr val="tx1"/>
              </a:solidFill>
              <a:latin typeface="+mn-lt"/>
            </a:rPr>
            <a:t>/</a:t>
          </a:r>
          <a:r>
            <a:rPr lang="en-US" sz="1600" kern="1200">
              <a:solidFill>
                <a:srgbClr val="FF0000"/>
              </a:solidFill>
              <a:latin typeface="+mn-lt"/>
            </a:rPr>
            <a:t>b</a:t>
          </a:r>
          <a:r>
            <a:rPr lang="en-US" sz="1600" kern="1200">
              <a:solidFill>
                <a:schemeClr val="tx1"/>
              </a:solidFill>
              <a:latin typeface="+mn-lt"/>
            </a:rPr>
            <a:t>/ /</a:t>
          </a:r>
          <a:r>
            <a:rPr lang="en-US" sz="1600" kern="1200">
              <a:solidFill>
                <a:srgbClr val="FF0000"/>
              </a:solidFill>
              <a:latin typeface="+mn-lt"/>
            </a:rPr>
            <a:t>l</a:t>
          </a:r>
          <a:r>
            <a:rPr lang="en-US" sz="1600" kern="1200">
              <a:solidFill>
                <a:schemeClr val="tx1"/>
              </a:solidFill>
              <a:latin typeface="+mn-lt"/>
            </a:rPr>
            <a:t>/ </a:t>
          </a:r>
          <a:r>
            <a:rPr lang="en-US" sz="1600" kern="1200">
              <a:latin typeface="+mn-lt"/>
            </a:rPr>
            <a:t>/ă/ /k/ </a:t>
          </a:r>
        </a:p>
        <a:p>
          <a:pPr marL="171450" lvl="1" indent="-171450" algn="l" defTabSz="711200">
            <a:lnSpc>
              <a:spcPct val="90000"/>
            </a:lnSpc>
            <a:spcBef>
              <a:spcPct val="0"/>
            </a:spcBef>
            <a:spcAft>
              <a:spcPct val="15000"/>
            </a:spcAft>
            <a:buChar char="•"/>
          </a:pPr>
          <a:r>
            <a:rPr lang="en-US" sz="1600" kern="1200">
              <a:latin typeface="+mn-lt"/>
            </a:rPr>
            <a:t>strand </a:t>
          </a:r>
          <a:r>
            <a:rPr lang="en-US" sz="1600" kern="1200">
              <a:solidFill>
                <a:schemeClr val="tx1"/>
              </a:solidFill>
              <a:latin typeface="+mn-lt"/>
            </a:rPr>
            <a:t>/</a:t>
          </a:r>
          <a:r>
            <a:rPr lang="en-US" sz="1600" kern="1200">
              <a:solidFill>
                <a:srgbClr val="FF0000"/>
              </a:solidFill>
              <a:latin typeface="+mn-lt"/>
            </a:rPr>
            <a:t>s</a:t>
          </a:r>
          <a:r>
            <a:rPr lang="en-US" sz="1600" kern="1200">
              <a:solidFill>
                <a:schemeClr val="tx1"/>
              </a:solidFill>
              <a:latin typeface="+mn-lt"/>
            </a:rPr>
            <a:t>/ /</a:t>
          </a:r>
          <a:r>
            <a:rPr lang="en-US" sz="1600" kern="1200">
              <a:solidFill>
                <a:srgbClr val="FF0000"/>
              </a:solidFill>
              <a:latin typeface="+mn-lt"/>
            </a:rPr>
            <a:t>t</a:t>
          </a:r>
          <a:r>
            <a:rPr lang="en-US" sz="1600" kern="1200">
              <a:solidFill>
                <a:schemeClr val="tx1"/>
              </a:solidFill>
              <a:latin typeface="+mn-lt"/>
            </a:rPr>
            <a:t>/ /</a:t>
          </a:r>
          <a:r>
            <a:rPr lang="en-US" sz="1600" kern="1200">
              <a:solidFill>
                <a:srgbClr val="FF0000"/>
              </a:solidFill>
              <a:latin typeface="+mn-lt"/>
            </a:rPr>
            <a:t>r</a:t>
          </a:r>
          <a:r>
            <a:rPr lang="en-US" sz="1600" kern="1200">
              <a:solidFill>
                <a:schemeClr val="tx1"/>
              </a:solidFill>
              <a:latin typeface="+mn-lt"/>
            </a:rPr>
            <a:t>/ </a:t>
          </a:r>
          <a:r>
            <a:rPr lang="en-US" sz="1600" kern="1200">
              <a:latin typeface="+mn-lt"/>
            </a:rPr>
            <a:t>/ă/</a:t>
          </a:r>
          <a:r>
            <a:rPr lang="en-US" sz="1600" kern="1200">
              <a:solidFill>
                <a:schemeClr val="tx1"/>
              </a:solidFill>
              <a:latin typeface="+mn-lt"/>
            </a:rPr>
            <a:t> /</a:t>
          </a:r>
          <a:r>
            <a:rPr lang="en-US" sz="1600" kern="1200">
              <a:solidFill>
                <a:srgbClr val="FF0000"/>
              </a:solidFill>
              <a:latin typeface="+mn-lt"/>
            </a:rPr>
            <a:t>n</a:t>
          </a:r>
          <a:r>
            <a:rPr lang="en-US" sz="1600" kern="1200">
              <a:solidFill>
                <a:schemeClr val="tx1"/>
              </a:solidFill>
              <a:latin typeface="+mn-lt"/>
            </a:rPr>
            <a:t>/ /</a:t>
          </a:r>
          <a:r>
            <a:rPr lang="en-US" sz="1600" kern="1200">
              <a:solidFill>
                <a:srgbClr val="FF0000"/>
              </a:solidFill>
              <a:latin typeface="+mn-lt"/>
            </a:rPr>
            <a:t>d</a:t>
          </a:r>
          <a:r>
            <a:rPr lang="en-US" sz="1600" kern="1200">
              <a:solidFill>
                <a:schemeClr val="tx1"/>
              </a:solidFill>
              <a:latin typeface="+mn-lt"/>
            </a:rPr>
            <a:t>/ </a:t>
          </a:r>
          <a:endParaRPr lang="en-US" sz="1600" kern="1200">
            <a:latin typeface="+mn-lt"/>
          </a:endParaRPr>
        </a:p>
      </dsp:txBody>
      <dsp:txXfrm>
        <a:off x="4437" y="1551311"/>
        <a:ext cx="2668009" cy="2854800"/>
      </dsp:txXfrm>
    </dsp:sp>
    <dsp:sp modelId="{A1E21788-DE70-4F2C-A8D0-C65D34C64C77}">
      <dsp:nvSpPr>
        <dsp:cNvPr id="0" name=""/>
        <dsp:cNvSpPr/>
      </dsp:nvSpPr>
      <dsp:spPr>
        <a:xfrm>
          <a:off x="3045968" y="484108"/>
          <a:ext cx="2668009" cy="106720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mn-lt"/>
            </a:rPr>
            <a:t>Consonant or vowel digraphs (trigraphs, </a:t>
          </a:r>
          <a:r>
            <a:rPr lang="en-US" sz="1600" b="1" kern="1200" dirty="0" err="1">
              <a:solidFill>
                <a:schemeClr val="tx1"/>
              </a:solidFill>
              <a:latin typeface="+mn-lt"/>
            </a:rPr>
            <a:t>quadgraphs</a:t>
          </a:r>
          <a:r>
            <a:rPr lang="en-US" sz="1600" b="1" kern="1200" dirty="0">
              <a:solidFill>
                <a:schemeClr val="tx1"/>
              </a:solidFill>
              <a:latin typeface="+mn-lt"/>
            </a:rPr>
            <a:t>) = one phoneme</a:t>
          </a:r>
          <a:endParaRPr lang="en-US" sz="1600" kern="1200" dirty="0">
            <a:solidFill>
              <a:schemeClr val="tx1"/>
            </a:solidFill>
            <a:latin typeface="+mn-lt"/>
          </a:endParaRPr>
        </a:p>
      </dsp:txBody>
      <dsp:txXfrm>
        <a:off x="3045968" y="484108"/>
        <a:ext cx="2668009" cy="1067203"/>
      </dsp:txXfrm>
    </dsp:sp>
    <dsp:sp modelId="{F367D84B-2034-4E79-B6E7-1CDEDBB06AE3}">
      <dsp:nvSpPr>
        <dsp:cNvPr id="0" name=""/>
        <dsp:cNvSpPr/>
      </dsp:nvSpPr>
      <dsp:spPr>
        <a:xfrm>
          <a:off x="3045968" y="1551311"/>
          <a:ext cx="2668009"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mn-lt"/>
            </a:rPr>
            <a:t>chick	/</a:t>
          </a:r>
          <a:r>
            <a:rPr lang="en-US" sz="1600" kern="1200" err="1">
              <a:solidFill>
                <a:srgbClr val="FF0000"/>
              </a:solidFill>
              <a:latin typeface="+mn-lt"/>
            </a:rPr>
            <a:t>ch</a:t>
          </a:r>
          <a:r>
            <a:rPr lang="en-US" sz="1600" kern="1200">
              <a:latin typeface="+mn-lt"/>
            </a:rPr>
            <a:t>/ /ĭ/ /</a:t>
          </a:r>
          <a:r>
            <a:rPr lang="en-US" sz="1600" kern="1200">
              <a:solidFill>
                <a:srgbClr val="FF0000"/>
              </a:solidFill>
              <a:latin typeface="+mn-lt"/>
            </a:rPr>
            <a:t>k</a:t>
          </a:r>
          <a:r>
            <a:rPr lang="en-US" sz="1600" kern="1200">
              <a:latin typeface="+mn-lt"/>
            </a:rPr>
            <a:t>/</a:t>
          </a:r>
        </a:p>
        <a:p>
          <a:pPr marL="171450" lvl="1" indent="-171450" algn="l" defTabSz="711200">
            <a:lnSpc>
              <a:spcPct val="90000"/>
            </a:lnSpc>
            <a:spcBef>
              <a:spcPct val="0"/>
            </a:spcBef>
            <a:spcAft>
              <a:spcPct val="15000"/>
            </a:spcAft>
            <a:buChar char="•"/>
          </a:pPr>
          <a:r>
            <a:rPr lang="en-US" sz="1600" kern="1200">
              <a:latin typeface="+mn-lt"/>
            </a:rPr>
            <a:t>though  /</a:t>
          </a:r>
          <a:r>
            <a:rPr lang="en-US" sz="1600" kern="1200" err="1">
              <a:solidFill>
                <a:srgbClr val="FF0000"/>
              </a:solidFill>
              <a:latin typeface="+mn-lt"/>
            </a:rPr>
            <a:t>th</a:t>
          </a:r>
          <a:r>
            <a:rPr lang="en-US" sz="1600" kern="1200">
              <a:latin typeface="+mn-lt"/>
            </a:rPr>
            <a:t>/ /</a:t>
          </a:r>
          <a:r>
            <a:rPr lang="en-US" sz="1600" kern="1200">
              <a:solidFill>
                <a:srgbClr val="FF0000"/>
              </a:solidFill>
              <a:latin typeface="+mn-lt"/>
            </a:rPr>
            <a:t>ō</a:t>
          </a:r>
          <a:r>
            <a:rPr lang="en-US" sz="1600" kern="1200">
              <a:latin typeface="+mn-lt"/>
            </a:rPr>
            <a:t>/</a:t>
          </a:r>
        </a:p>
        <a:p>
          <a:pPr marL="171450" lvl="1" indent="-171450" algn="l" defTabSz="711200">
            <a:lnSpc>
              <a:spcPct val="90000"/>
            </a:lnSpc>
            <a:spcBef>
              <a:spcPct val="0"/>
            </a:spcBef>
            <a:spcAft>
              <a:spcPct val="15000"/>
            </a:spcAft>
            <a:buChar char="•"/>
          </a:pPr>
          <a:r>
            <a:rPr lang="en-US" sz="1600" kern="1200">
              <a:latin typeface="+mn-lt"/>
            </a:rPr>
            <a:t>thing  /</a:t>
          </a:r>
          <a:r>
            <a:rPr lang="en-US" sz="1600" kern="1200" err="1">
              <a:solidFill>
                <a:srgbClr val="FF0000"/>
              </a:solidFill>
              <a:latin typeface="+mn-lt"/>
            </a:rPr>
            <a:t>th</a:t>
          </a:r>
          <a:r>
            <a:rPr lang="en-US" sz="1600" kern="1200">
              <a:latin typeface="+mn-lt"/>
            </a:rPr>
            <a:t>/ /ĭ/ /</a:t>
          </a:r>
          <a:r>
            <a:rPr lang="en-US" sz="1600" kern="1200">
              <a:solidFill>
                <a:srgbClr val="FF0000"/>
              </a:solidFill>
              <a:latin typeface="+mn-lt"/>
            </a:rPr>
            <a:t>ng</a:t>
          </a:r>
          <a:r>
            <a:rPr lang="en-US" sz="1600" kern="1200">
              <a:latin typeface="+mn-lt"/>
            </a:rPr>
            <a:t>/</a:t>
          </a:r>
        </a:p>
      </dsp:txBody>
      <dsp:txXfrm>
        <a:off x="3045968" y="1551311"/>
        <a:ext cx="2668009" cy="2854800"/>
      </dsp:txXfrm>
    </dsp:sp>
    <dsp:sp modelId="{E9459613-2288-4C08-A27A-918125EB0E17}">
      <dsp:nvSpPr>
        <dsp:cNvPr id="0" name=""/>
        <dsp:cNvSpPr/>
      </dsp:nvSpPr>
      <dsp:spPr>
        <a:xfrm>
          <a:off x="6087499" y="484108"/>
          <a:ext cx="2668009" cy="106720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mn-lt"/>
            </a:rPr>
            <a:t>Vowel + r =  one phoneme</a:t>
          </a:r>
          <a:endParaRPr lang="en-US" sz="1600" kern="1200" dirty="0">
            <a:solidFill>
              <a:schemeClr val="tx1"/>
            </a:solidFill>
            <a:latin typeface="+mn-lt"/>
          </a:endParaRPr>
        </a:p>
      </dsp:txBody>
      <dsp:txXfrm>
        <a:off x="6087499" y="484108"/>
        <a:ext cx="2668009" cy="1067203"/>
      </dsp:txXfrm>
    </dsp:sp>
    <dsp:sp modelId="{266EBA7A-DE07-4436-8DD7-37E4C5BCAD3A}">
      <dsp:nvSpPr>
        <dsp:cNvPr id="0" name=""/>
        <dsp:cNvSpPr/>
      </dsp:nvSpPr>
      <dsp:spPr>
        <a:xfrm>
          <a:off x="6087499" y="1551311"/>
          <a:ext cx="2668009"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mn-lt"/>
            </a:rPr>
            <a:t>her  /h/ /</a:t>
          </a:r>
          <a:r>
            <a:rPr lang="en-US" sz="1600" kern="1200">
              <a:solidFill>
                <a:srgbClr val="FF0000"/>
              </a:solidFill>
              <a:latin typeface="+mn-lt"/>
            </a:rPr>
            <a:t>er</a:t>
          </a:r>
          <a:r>
            <a:rPr lang="en-US" sz="1600" kern="1200">
              <a:latin typeface="+mn-lt"/>
            </a:rPr>
            <a:t>/ </a:t>
          </a:r>
        </a:p>
        <a:p>
          <a:pPr marL="171450" lvl="1" indent="-171450" algn="l" defTabSz="711200">
            <a:lnSpc>
              <a:spcPct val="90000"/>
            </a:lnSpc>
            <a:spcBef>
              <a:spcPct val="0"/>
            </a:spcBef>
            <a:spcAft>
              <a:spcPct val="15000"/>
            </a:spcAft>
            <a:buChar char="•"/>
          </a:pPr>
          <a:r>
            <a:rPr lang="en-US" sz="1600" kern="1200">
              <a:latin typeface="+mn-lt"/>
            </a:rPr>
            <a:t>park   /p/ /</a:t>
          </a:r>
          <a:r>
            <a:rPr lang="en-US" sz="1600" kern="1200" err="1">
              <a:solidFill>
                <a:srgbClr val="FF0000"/>
              </a:solidFill>
              <a:latin typeface="+mn-lt"/>
            </a:rPr>
            <a:t>ar</a:t>
          </a:r>
          <a:r>
            <a:rPr lang="en-US" sz="1600" kern="1200">
              <a:latin typeface="+mn-lt"/>
            </a:rPr>
            <a:t>/ /k/ </a:t>
          </a:r>
        </a:p>
        <a:p>
          <a:pPr marL="171450" lvl="1" indent="-171450" algn="l" defTabSz="711200">
            <a:lnSpc>
              <a:spcPct val="90000"/>
            </a:lnSpc>
            <a:spcBef>
              <a:spcPct val="0"/>
            </a:spcBef>
            <a:spcAft>
              <a:spcPct val="15000"/>
            </a:spcAft>
            <a:buChar char="•"/>
          </a:pPr>
          <a:r>
            <a:rPr lang="en-US" sz="1600" kern="1200">
              <a:latin typeface="+mn-lt"/>
            </a:rPr>
            <a:t>for     /f/ /</a:t>
          </a:r>
          <a:r>
            <a:rPr lang="en-US" sz="1600" kern="1200">
              <a:solidFill>
                <a:srgbClr val="FF0000"/>
              </a:solidFill>
              <a:latin typeface="+mn-lt"/>
            </a:rPr>
            <a:t>or</a:t>
          </a:r>
          <a:r>
            <a:rPr lang="en-US" sz="1600" kern="1200">
              <a:latin typeface="+mn-lt"/>
            </a:rPr>
            <a:t>/ </a:t>
          </a:r>
        </a:p>
      </dsp:txBody>
      <dsp:txXfrm>
        <a:off x="6087499" y="1551311"/>
        <a:ext cx="2668009" cy="2854800"/>
      </dsp:txXfrm>
    </dsp:sp>
    <dsp:sp modelId="{8B1A2A32-B3A8-404D-A337-4349A57D01B9}">
      <dsp:nvSpPr>
        <dsp:cNvPr id="0" name=""/>
        <dsp:cNvSpPr/>
      </dsp:nvSpPr>
      <dsp:spPr>
        <a:xfrm>
          <a:off x="9129030" y="484108"/>
          <a:ext cx="2668009" cy="106720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mn-lt"/>
            </a:rPr>
            <a:t>Unique phonemes</a:t>
          </a:r>
        </a:p>
      </dsp:txBody>
      <dsp:txXfrm>
        <a:off x="9129030" y="484108"/>
        <a:ext cx="2668009" cy="1067203"/>
      </dsp:txXfrm>
    </dsp:sp>
    <dsp:sp modelId="{B48D82CF-CF72-4390-8ED5-8E37A9FB6595}">
      <dsp:nvSpPr>
        <dsp:cNvPr id="0" name=""/>
        <dsp:cNvSpPr/>
      </dsp:nvSpPr>
      <dsp:spPr>
        <a:xfrm>
          <a:off x="9129030" y="1551311"/>
          <a:ext cx="2668009"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1" kern="1200">
              <a:latin typeface="+mn-lt"/>
            </a:rPr>
            <a:t>QU represents TWO phonemes: /k/ /w/</a:t>
          </a:r>
          <a:r>
            <a:rPr lang="en-US" sz="1600" kern="1200">
              <a:latin typeface="+mn-lt"/>
            </a:rPr>
            <a:t>	        queen = /</a:t>
          </a:r>
          <a:r>
            <a:rPr lang="en-US" sz="1600" kern="1200">
              <a:solidFill>
                <a:srgbClr val="FF0000"/>
              </a:solidFill>
              <a:latin typeface="+mn-lt"/>
            </a:rPr>
            <a:t>k</a:t>
          </a:r>
          <a:r>
            <a:rPr lang="en-US" sz="1600" kern="1200">
              <a:latin typeface="+mn-lt"/>
            </a:rPr>
            <a:t>/ /</a:t>
          </a:r>
          <a:r>
            <a:rPr lang="en-US" sz="1600" kern="1200">
              <a:solidFill>
                <a:srgbClr val="FF0000"/>
              </a:solidFill>
              <a:latin typeface="+mn-lt"/>
            </a:rPr>
            <a:t>w</a:t>
          </a:r>
          <a:r>
            <a:rPr lang="en-US" sz="1600" kern="1200">
              <a:latin typeface="+mn-lt"/>
            </a:rPr>
            <a:t>/ /ē/ /n/</a:t>
          </a:r>
        </a:p>
        <a:p>
          <a:pPr marL="171450" lvl="1" indent="-171450" algn="l" defTabSz="711200">
            <a:lnSpc>
              <a:spcPct val="90000"/>
            </a:lnSpc>
            <a:spcBef>
              <a:spcPct val="0"/>
            </a:spcBef>
            <a:spcAft>
              <a:spcPct val="15000"/>
            </a:spcAft>
            <a:buNone/>
          </a:pPr>
          <a:endParaRPr lang="en-US" sz="1600" kern="1200">
            <a:latin typeface="+mn-lt"/>
          </a:endParaRPr>
        </a:p>
        <a:p>
          <a:pPr marL="171450" lvl="1" indent="-171450" algn="l" defTabSz="711200">
            <a:lnSpc>
              <a:spcPct val="90000"/>
            </a:lnSpc>
            <a:spcBef>
              <a:spcPct val="0"/>
            </a:spcBef>
            <a:spcAft>
              <a:spcPct val="15000"/>
            </a:spcAft>
            <a:buChar char="•"/>
          </a:pPr>
          <a:r>
            <a:rPr lang="en-US" sz="1600" b="1" kern="1200">
              <a:latin typeface="+mn-lt"/>
            </a:rPr>
            <a:t>X  represents TWO phonemes: /k/ /s/</a:t>
          </a:r>
          <a:r>
            <a:rPr lang="en-US" sz="1600" kern="1200">
              <a:latin typeface="+mn-lt"/>
            </a:rPr>
            <a:t>	        box = /b//ŏ/ /k/ /s/ </a:t>
          </a:r>
        </a:p>
      </dsp:txBody>
      <dsp:txXfrm>
        <a:off x="9129030" y="1551311"/>
        <a:ext cx="2668009" cy="2854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2E1CD-F620-4A66-AF35-22E6510D5E40}">
      <dsp:nvSpPr>
        <dsp:cNvPr id="0" name=""/>
        <dsp:cNvSpPr/>
      </dsp:nvSpPr>
      <dsp:spPr>
        <a:xfrm>
          <a:off x="0" y="0"/>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546391-707A-4927-91A0-8599D0713A88}">
      <dsp:nvSpPr>
        <dsp:cNvPr id="0" name=""/>
        <dsp:cNvSpPr/>
      </dsp:nvSpPr>
      <dsp:spPr>
        <a:xfrm>
          <a:off x="0" y="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Explicit</a:t>
          </a:r>
          <a:r>
            <a:rPr lang="en-US" sz="2500" kern="1200"/>
            <a:t> – clear explanations, teacher modeling, student practice </a:t>
          </a:r>
        </a:p>
      </dsp:txBody>
      <dsp:txXfrm>
        <a:off x="0" y="0"/>
        <a:ext cx="6891188" cy="1098495"/>
      </dsp:txXfrm>
    </dsp:sp>
    <dsp:sp modelId="{641BFAA0-0C18-4900-BED9-B8CC438F045F}">
      <dsp:nvSpPr>
        <dsp:cNvPr id="0" name=""/>
        <dsp:cNvSpPr/>
      </dsp:nvSpPr>
      <dsp:spPr>
        <a:xfrm>
          <a:off x="0" y="1098495"/>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E9F35D-D443-43F9-9B3A-3FC0F0D377C2}">
      <dsp:nvSpPr>
        <dsp:cNvPr id="0" name=""/>
        <dsp:cNvSpPr/>
      </dsp:nvSpPr>
      <dsp:spPr>
        <a:xfrm>
          <a:off x="0" y="1098495"/>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Systematic</a:t>
          </a:r>
          <a:r>
            <a:rPr lang="en-US" sz="2500" kern="1200"/>
            <a:t> – focus on 1 or 2 skills at a time moving from simpler to more complex progression  </a:t>
          </a:r>
        </a:p>
      </dsp:txBody>
      <dsp:txXfrm>
        <a:off x="0" y="1098495"/>
        <a:ext cx="6891188" cy="1098495"/>
      </dsp:txXfrm>
    </dsp:sp>
    <dsp:sp modelId="{1E82AFED-81A2-4F5E-891C-0D96594788CA}">
      <dsp:nvSpPr>
        <dsp:cNvPr id="0" name=""/>
        <dsp:cNvSpPr/>
      </dsp:nvSpPr>
      <dsp:spPr>
        <a:xfrm>
          <a:off x="0" y="2196991"/>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3EE610-8122-471F-97A6-E1F392895411}">
      <dsp:nvSpPr>
        <dsp:cNvPr id="0" name=""/>
        <dsp:cNvSpPr/>
      </dsp:nvSpPr>
      <dsp:spPr>
        <a:xfrm>
          <a:off x="0" y="219699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Engaging</a:t>
          </a:r>
          <a:r>
            <a:rPr lang="en-US" sz="2500" kern="1200"/>
            <a:t> – motivating, multisensory, and snappy pace to keep interest</a:t>
          </a:r>
        </a:p>
      </dsp:txBody>
      <dsp:txXfrm>
        <a:off x="0" y="2196990"/>
        <a:ext cx="6891188" cy="1098495"/>
      </dsp:txXfrm>
    </dsp:sp>
    <dsp:sp modelId="{D962C79D-DC24-4E8F-8FEC-D1C621C80DFB}">
      <dsp:nvSpPr>
        <dsp:cNvPr id="0" name=""/>
        <dsp:cNvSpPr/>
      </dsp:nvSpPr>
      <dsp:spPr>
        <a:xfrm>
          <a:off x="0" y="3295486"/>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A1B37C-13D4-4104-B65A-8FCD5D615E87}">
      <dsp:nvSpPr>
        <dsp:cNvPr id="0" name=""/>
        <dsp:cNvSpPr/>
      </dsp:nvSpPr>
      <dsp:spPr>
        <a:xfrm>
          <a:off x="0" y="3295486"/>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Duration</a:t>
          </a:r>
          <a:r>
            <a:rPr lang="en-US" sz="2500" kern="1200"/>
            <a:t> – most students benefit from just a few minutes of phonemic awareness practice daily  </a:t>
          </a:r>
        </a:p>
      </dsp:txBody>
      <dsp:txXfrm>
        <a:off x="0" y="3295486"/>
        <a:ext cx="6891188" cy="10984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6B16E-BAD9-477E-935A-8E46E4C4EBC1}">
      <dsp:nvSpPr>
        <dsp:cNvPr id="0" name=""/>
        <dsp:cNvSpPr/>
      </dsp:nvSpPr>
      <dsp:spPr>
        <a:xfrm>
          <a:off x="48" y="68048"/>
          <a:ext cx="4605647" cy="9216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a:t>Blending</a:t>
          </a:r>
        </a:p>
      </dsp:txBody>
      <dsp:txXfrm>
        <a:off x="48" y="68048"/>
        <a:ext cx="4605647" cy="921600"/>
      </dsp:txXfrm>
    </dsp:sp>
    <dsp:sp modelId="{5EC69ED9-1CE9-4F1C-92F5-F7047E0C4DA8}">
      <dsp:nvSpPr>
        <dsp:cNvPr id="0" name=""/>
        <dsp:cNvSpPr/>
      </dsp:nvSpPr>
      <dsp:spPr>
        <a:xfrm>
          <a:off x="48" y="989648"/>
          <a:ext cx="4605647" cy="368928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a:t>Teacher provides the individual phonemes, and the students’ task is to blend them together to make a whole word.</a:t>
          </a:r>
        </a:p>
        <a:p>
          <a:pPr marL="285750" lvl="1" indent="-285750" algn="l" defTabSz="1422400">
            <a:lnSpc>
              <a:spcPct val="90000"/>
            </a:lnSpc>
            <a:spcBef>
              <a:spcPct val="0"/>
            </a:spcBef>
            <a:spcAft>
              <a:spcPct val="15000"/>
            </a:spcAft>
            <a:buChar char="•"/>
          </a:pPr>
          <a:r>
            <a:rPr lang="en-US" sz="3200" kern="1200"/>
            <a:t>Easier of the two tasks</a:t>
          </a:r>
        </a:p>
      </dsp:txBody>
      <dsp:txXfrm>
        <a:off x="48" y="989648"/>
        <a:ext cx="4605647" cy="3689280"/>
      </dsp:txXfrm>
    </dsp:sp>
    <dsp:sp modelId="{E1EC6FB3-BEDA-4270-ADA0-F29BC7F6B67A}">
      <dsp:nvSpPr>
        <dsp:cNvPr id="0" name=""/>
        <dsp:cNvSpPr/>
      </dsp:nvSpPr>
      <dsp:spPr>
        <a:xfrm>
          <a:off x="5250486" y="68048"/>
          <a:ext cx="4605647" cy="9216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a:t>Segmenting</a:t>
          </a:r>
        </a:p>
      </dsp:txBody>
      <dsp:txXfrm>
        <a:off x="5250486" y="68048"/>
        <a:ext cx="4605647" cy="921600"/>
      </dsp:txXfrm>
    </dsp:sp>
    <dsp:sp modelId="{1C8D390A-0836-449C-8BEF-084757F6F37C}">
      <dsp:nvSpPr>
        <dsp:cNvPr id="0" name=""/>
        <dsp:cNvSpPr/>
      </dsp:nvSpPr>
      <dsp:spPr>
        <a:xfrm>
          <a:off x="5250486" y="989648"/>
          <a:ext cx="4605647" cy="368928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a:t>Teacher provides the whole word, and the students’ task is to break the word into its individual phonemes.</a:t>
          </a:r>
        </a:p>
        <a:p>
          <a:pPr marL="285750" lvl="1" indent="-285750" algn="l" defTabSz="1422400">
            <a:lnSpc>
              <a:spcPct val="90000"/>
            </a:lnSpc>
            <a:spcBef>
              <a:spcPct val="0"/>
            </a:spcBef>
            <a:spcAft>
              <a:spcPct val="15000"/>
            </a:spcAft>
            <a:buChar char="•"/>
          </a:pPr>
          <a:r>
            <a:rPr lang="en-US" sz="3200" kern="1200"/>
            <a:t>More difficult of the two tasks</a:t>
          </a:r>
        </a:p>
      </dsp:txBody>
      <dsp:txXfrm>
        <a:off x="5250486" y="989648"/>
        <a:ext cx="4605647" cy="36892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CC3E0-E511-433C-B665-5487A5BAAAA2}">
      <dsp:nvSpPr>
        <dsp:cNvPr id="0" name=""/>
        <dsp:cNvSpPr/>
      </dsp:nvSpPr>
      <dsp:spPr>
        <a:xfrm>
          <a:off x="0" y="0"/>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8C896C24-B356-43E0-A3F4-C1F6027FA42B}">
      <dsp:nvSpPr>
        <dsp:cNvPr id="0" name=""/>
        <dsp:cNvSpPr/>
      </dsp:nvSpPr>
      <dsp:spPr>
        <a:xfrm>
          <a:off x="317196" y="238000"/>
          <a:ext cx="576721" cy="5767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FE5884-4F02-45CF-9470-41F864490800}">
      <dsp:nvSpPr>
        <dsp:cNvPr id="0" name=""/>
        <dsp:cNvSpPr/>
      </dsp:nvSpPr>
      <dsp:spPr>
        <a:xfrm>
          <a:off x="1211115" y="2068"/>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bg1"/>
              </a:solidFill>
            </a:rPr>
            <a:t>1. Set the purpose</a:t>
          </a:r>
        </a:p>
      </dsp:txBody>
      <dsp:txXfrm>
        <a:off x="1211115" y="2068"/>
        <a:ext cx="4652606" cy="1048584"/>
      </dsp:txXfrm>
    </dsp:sp>
    <dsp:sp modelId="{17EE1481-8023-4AB2-8E67-6F81099FE2E8}">
      <dsp:nvSpPr>
        <dsp:cNvPr id="0" name=""/>
        <dsp:cNvSpPr/>
      </dsp:nvSpPr>
      <dsp:spPr>
        <a:xfrm>
          <a:off x="0" y="1312799"/>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944962D0-86D5-4536-8D19-B44B3BDE23E1}">
      <dsp:nvSpPr>
        <dsp:cNvPr id="0" name=""/>
        <dsp:cNvSpPr/>
      </dsp:nvSpPr>
      <dsp:spPr>
        <a:xfrm>
          <a:off x="317196" y="1548731"/>
          <a:ext cx="576721" cy="5767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2ABE13-75BA-4FFF-AD08-DFE98CBA0547}">
      <dsp:nvSpPr>
        <dsp:cNvPr id="0" name=""/>
        <dsp:cNvSpPr/>
      </dsp:nvSpPr>
      <dsp:spPr>
        <a:xfrm>
          <a:off x="1211115" y="1312799"/>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bg1"/>
              </a:solidFill>
            </a:rPr>
            <a:t>2. Select multisensory supports </a:t>
          </a:r>
          <a:endParaRPr lang="en-US" sz="2200" kern="1200">
            <a:solidFill>
              <a:schemeClr val="bg1"/>
            </a:solidFill>
          </a:endParaRPr>
        </a:p>
      </dsp:txBody>
      <dsp:txXfrm>
        <a:off x="1211115" y="1312799"/>
        <a:ext cx="4652606" cy="1048584"/>
      </dsp:txXfrm>
    </dsp:sp>
    <dsp:sp modelId="{0121BF33-D3A0-4FD0-8DB2-F5C438CDC80A}">
      <dsp:nvSpPr>
        <dsp:cNvPr id="0" name=""/>
        <dsp:cNvSpPr/>
      </dsp:nvSpPr>
      <dsp:spPr>
        <a:xfrm>
          <a:off x="0" y="2623530"/>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808574FD-D3F5-469E-AF43-38867EA84101}">
      <dsp:nvSpPr>
        <dsp:cNvPr id="0" name=""/>
        <dsp:cNvSpPr/>
      </dsp:nvSpPr>
      <dsp:spPr>
        <a:xfrm>
          <a:off x="317196" y="2859462"/>
          <a:ext cx="576721" cy="5767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81F20-D5B5-44B1-AF47-3454F7851161}">
      <dsp:nvSpPr>
        <dsp:cNvPr id="0" name=""/>
        <dsp:cNvSpPr/>
      </dsp:nvSpPr>
      <dsp:spPr>
        <a:xfrm>
          <a:off x="1211115" y="2623530"/>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bg1"/>
              </a:solidFill>
            </a:rPr>
            <a:t>3. Provide a model</a:t>
          </a:r>
          <a:endParaRPr lang="en-US" sz="2200" kern="1200">
            <a:solidFill>
              <a:schemeClr val="bg1"/>
            </a:solidFill>
          </a:endParaRPr>
        </a:p>
      </dsp:txBody>
      <dsp:txXfrm>
        <a:off x="1211115" y="2623530"/>
        <a:ext cx="4652606" cy="1048584"/>
      </dsp:txXfrm>
    </dsp:sp>
    <dsp:sp modelId="{39F63E94-4A8B-4F38-8AE5-CEF328DCDCB8}">
      <dsp:nvSpPr>
        <dsp:cNvPr id="0" name=""/>
        <dsp:cNvSpPr/>
      </dsp:nvSpPr>
      <dsp:spPr>
        <a:xfrm>
          <a:off x="0" y="3934261"/>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4E08726-0BE7-4AA2-AEBE-69E07EFA76DA}">
      <dsp:nvSpPr>
        <dsp:cNvPr id="0" name=""/>
        <dsp:cNvSpPr/>
      </dsp:nvSpPr>
      <dsp:spPr>
        <a:xfrm>
          <a:off x="317196" y="4170192"/>
          <a:ext cx="576721" cy="5767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48627B-26B8-4EBF-A8A8-181822780B11}">
      <dsp:nvSpPr>
        <dsp:cNvPr id="0" name=""/>
        <dsp:cNvSpPr/>
      </dsp:nvSpPr>
      <dsp:spPr>
        <a:xfrm>
          <a:off x="1211115" y="3934261"/>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bg1"/>
              </a:solidFill>
            </a:rPr>
            <a:t>4. Practice</a:t>
          </a:r>
          <a:endParaRPr lang="en-US" sz="2200" kern="1200">
            <a:solidFill>
              <a:schemeClr val="bg1"/>
            </a:solidFill>
          </a:endParaRPr>
        </a:p>
      </dsp:txBody>
      <dsp:txXfrm>
        <a:off x="1211115" y="3934261"/>
        <a:ext cx="4652606" cy="10485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68C28-60D8-4AA0-AC01-EDEB4C751742}">
      <dsp:nvSpPr>
        <dsp:cNvPr id="0" name=""/>
        <dsp:cNvSpPr/>
      </dsp:nvSpPr>
      <dsp:spPr>
        <a:xfrm>
          <a:off x="4689" y="34877"/>
          <a:ext cx="4093054" cy="1026000"/>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Multisensory Stage</a:t>
          </a:r>
        </a:p>
      </dsp:txBody>
      <dsp:txXfrm>
        <a:off x="517689" y="34877"/>
        <a:ext cx="3067054" cy="1026000"/>
      </dsp:txXfrm>
    </dsp:sp>
    <dsp:sp modelId="{97A2F315-D28B-45A6-BCB7-1C8EF3254AD9}">
      <dsp:nvSpPr>
        <dsp:cNvPr id="0" name=""/>
        <dsp:cNvSpPr/>
      </dsp:nvSpPr>
      <dsp:spPr>
        <a:xfrm>
          <a:off x="4689" y="1189127"/>
          <a:ext cx="3274443" cy="20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0" i="0" u="none" kern="1200"/>
            <a:t>Student is just learning the task and needs the supports of external prompts</a:t>
          </a:r>
          <a:endParaRPr lang="en-US" sz="2000" kern="1200"/>
        </a:p>
        <a:p>
          <a:pPr marL="228600" lvl="1" indent="-228600" algn="l" defTabSz="889000">
            <a:lnSpc>
              <a:spcPct val="90000"/>
            </a:lnSpc>
            <a:spcBef>
              <a:spcPct val="0"/>
            </a:spcBef>
            <a:spcAft>
              <a:spcPct val="15000"/>
            </a:spcAft>
            <a:buFont typeface="Arial" panose="020B0604020202020204" pitchFamily="34" charset="0"/>
            <a:buChar char="•"/>
          </a:pPr>
          <a:r>
            <a:rPr lang="en-US" sz="2000" b="0" i="0" u="none" kern="1200"/>
            <a:t>Student may still be making many mistakes</a:t>
          </a:r>
        </a:p>
        <a:p>
          <a:pPr marL="228600" lvl="1" indent="-228600" algn="l" defTabSz="889000">
            <a:lnSpc>
              <a:spcPct val="90000"/>
            </a:lnSpc>
            <a:spcBef>
              <a:spcPct val="0"/>
            </a:spcBef>
            <a:spcAft>
              <a:spcPct val="15000"/>
            </a:spcAft>
            <a:buFont typeface="Arial" panose="020B0604020202020204" pitchFamily="34" charset="0"/>
            <a:buChar char="•"/>
          </a:pPr>
          <a:r>
            <a:rPr lang="en-US" sz="2000" b="0" i="0" u="none" kern="1200"/>
            <a:t>May need many “we dos” to practice</a:t>
          </a:r>
        </a:p>
      </dsp:txBody>
      <dsp:txXfrm>
        <a:off x="4689" y="1189127"/>
        <a:ext cx="3274443" cy="2052000"/>
      </dsp:txXfrm>
    </dsp:sp>
    <dsp:sp modelId="{4823152A-CEE8-4B67-AE15-AEFF99E0F779}">
      <dsp:nvSpPr>
        <dsp:cNvPr id="0" name=""/>
        <dsp:cNvSpPr/>
      </dsp:nvSpPr>
      <dsp:spPr>
        <a:xfrm>
          <a:off x="3881743" y="34877"/>
          <a:ext cx="4093054" cy="1026000"/>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Knowledge Stage</a:t>
          </a:r>
        </a:p>
      </dsp:txBody>
      <dsp:txXfrm>
        <a:off x="4394743" y="34877"/>
        <a:ext cx="3067054" cy="1026000"/>
      </dsp:txXfrm>
    </dsp:sp>
    <dsp:sp modelId="{2B5E30FE-0C38-4365-8EB3-E804030B0FB9}">
      <dsp:nvSpPr>
        <dsp:cNvPr id="0" name=""/>
        <dsp:cNvSpPr/>
      </dsp:nvSpPr>
      <dsp:spPr>
        <a:xfrm>
          <a:off x="3881743" y="1189127"/>
          <a:ext cx="3274443" cy="20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en-US" sz="2000" b="0" i="0" u="none" kern="1200"/>
            <a:t>Student does not need external prompts</a:t>
          </a:r>
          <a:endParaRPr lang="en-US" sz="2000" kern="1200"/>
        </a:p>
        <a:p>
          <a:pPr marL="228600" lvl="1" indent="-228600" algn="l" defTabSz="889000">
            <a:lnSpc>
              <a:spcPct val="90000"/>
            </a:lnSpc>
            <a:spcBef>
              <a:spcPct val="0"/>
            </a:spcBef>
            <a:spcAft>
              <a:spcPct val="15000"/>
            </a:spcAft>
            <a:buChar char="•"/>
          </a:pPr>
          <a:r>
            <a:rPr lang="en-US" sz="2000" b="0" i="0" u="none" kern="1200"/>
            <a:t>Can do the task mentally but not quickly</a:t>
          </a:r>
          <a:endParaRPr lang="en-US" sz="2000" kern="1200"/>
        </a:p>
        <a:p>
          <a:pPr marL="228600" lvl="1" indent="-228600" algn="l" defTabSz="889000">
            <a:lnSpc>
              <a:spcPct val="90000"/>
            </a:lnSpc>
            <a:spcBef>
              <a:spcPct val="0"/>
            </a:spcBef>
            <a:spcAft>
              <a:spcPct val="15000"/>
            </a:spcAft>
            <a:buChar char="•"/>
          </a:pPr>
          <a:r>
            <a:rPr lang="en-US" sz="2000" b="0" i="0" u="none" kern="1200"/>
            <a:t>May still make some mistakes</a:t>
          </a:r>
          <a:endParaRPr lang="en-US" sz="2000" kern="1200"/>
        </a:p>
      </dsp:txBody>
      <dsp:txXfrm>
        <a:off x="3881743" y="1189127"/>
        <a:ext cx="3274443" cy="2052000"/>
      </dsp:txXfrm>
    </dsp:sp>
    <dsp:sp modelId="{58C920A0-1F08-4B75-873E-6A2E3496C20B}">
      <dsp:nvSpPr>
        <dsp:cNvPr id="0" name=""/>
        <dsp:cNvSpPr/>
      </dsp:nvSpPr>
      <dsp:spPr>
        <a:xfrm>
          <a:off x="7758798" y="34877"/>
          <a:ext cx="4093054" cy="1026000"/>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Automatic Stage</a:t>
          </a:r>
        </a:p>
      </dsp:txBody>
      <dsp:txXfrm>
        <a:off x="8271798" y="34877"/>
        <a:ext cx="3067054" cy="1026000"/>
      </dsp:txXfrm>
    </dsp:sp>
    <dsp:sp modelId="{A796FC82-7D0D-4586-8D16-FC617A3FA114}">
      <dsp:nvSpPr>
        <dsp:cNvPr id="0" name=""/>
        <dsp:cNvSpPr/>
      </dsp:nvSpPr>
      <dsp:spPr>
        <a:xfrm>
          <a:off x="7758798" y="1189127"/>
          <a:ext cx="3274443" cy="20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en-US" sz="2000" b="0" i="0" u="none" kern="1200"/>
            <a:t>Student is quick and automatic with the task</a:t>
          </a:r>
          <a:endParaRPr lang="en-US" sz="2000" kern="1200"/>
        </a:p>
        <a:p>
          <a:pPr marL="228600" lvl="1" indent="-228600" algn="l" defTabSz="889000">
            <a:lnSpc>
              <a:spcPct val="90000"/>
            </a:lnSpc>
            <a:spcBef>
              <a:spcPct val="0"/>
            </a:spcBef>
            <a:spcAft>
              <a:spcPct val="15000"/>
            </a:spcAft>
            <a:buFont typeface="Arial" panose="020B0604020202020204" pitchFamily="34" charset="0"/>
            <a:buChar char="•"/>
          </a:pPr>
          <a:r>
            <a:rPr lang="en-US" sz="2000" b="0" i="0" u="none" kern="1200"/>
            <a:t>Rarely makes mistakes</a:t>
          </a:r>
        </a:p>
      </dsp:txBody>
      <dsp:txXfrm>
        <a:off x="7758798" y="1189127"/>
        <a:ext cx="3274443" cy="2052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FEFA8-5893-43CC-80F5-433E7230C1A5}">
      <dsp:nvSpPr>
        <dsp:cNvPr id="0" name=""/>
        <dsp:cNvSpPr/>
      </dsp:nvSpPr>
      <dsp:spPr>
        <a:xfrm>
          <a:off x="2157" y="547101"/>
          <a:ext cx="3423536" cy="2358816"/>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7672B9-439B-42AA-B4C6-74ADAF92EC34}">
      <dsp:nvSpPr>
        <dsp:cNvPr id="0" name=""/>
        <dsp:cNvSpPr/>
      </dsp:nvSpPr>
      <dsp:spPr>
        <a:xfrm>
          <a:off x="2157" y="2905918"/>
          <a:ext cx="3423536" cy="1270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0" i="0" kern="1200"/>
            <a:t>Utilize scaffolds to make the task more concrete or more abstract. (chips, counters, Elkonin boxes, multisensory movements, etc.)</a:t>
          </a:r>
          <a:endParaRPr lang="en-US" sz="2000" kern="1200"/>
        </a:p>
      </dsp:txBody>
      <dsp:txXfrm>
        <a:off x="2157" y="2905918"/>
        <a:ext cx="3423536" cy="1270132"/>
      </dsp:txXfrm>
    </dsp:sp>
    <dsp:sp modelId="{9CCA823B-E843-4BD3-9BF4-57CE9605B6D8}">
      <dsp:nvSpPr>
        <dsp:cNvPr id="0" name=""/>
        <dsp:cNvSpPr/>
      </dsp:nvSpPr>
      <dsp:spPr>
        <a:xfrm>
          <a:off x="3768192" y="547101"/>
          <a:ext cx="3423536" cy="2358816"/>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CF68E6-0247-4305-96C0-ECA5A7239D73}">
      <dsp:nvSpPr>
        <dsp:cNvPr id="0" name=""/>
        <dsp:cNvSpPr/>
      </dsp:nvSpPr>
      <dsp:spPr>
        <a:xfrm>
          <a:off x="3768192" y="2905918"/>
          <a:ext cx="3423536" cy="1270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0" i="0" kern="1200"/>
            <a:t>Incorporate visual supports such as pictures or realia, when possible, to support all students, especially multilingual learners</a:t>
          </a:r>
          <a:r>
            <a:rPr lang="en-US" sz="1800" b="0" i="0" kern="1200"/>
            <a:t>.</a:t>
          </a:r>
          <a:endParaRPr lang="en-US" sz="1800" kern="1200"/>
        </a:p>
      </dsp:txBody>
      <dsp:txXfrm>
        <a:off x="3768192" y="2905918"/>
        <a:ext cx="3423536" cy="1270132"/>
      </dsp:txXfrm>
    </dsp:sp>
    <dsp:sp modelId="{B938669E-6C86-4EE8-B1AB-FB0A067EE1A3}">
      <dsp:nvSpPr>
        <dsp:cNvPr id="0" name=""/>
        <dsp:cNvSpPr/>
      </dsp:nvSpPr>
      <dsp:spPr>
        <a:xfrm>
          <a:off x="7534226" y="541947"/>
          <a:ext cx="3423536" cy="2379432"/>
        </a:xfrm>
        <a:prstGeom prst="roundRect">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6E44B3-607F-4309-895F-1F51BE910AA7}">
      <dsp:nvSpPr>
        <dsp:cNvPr id="0" name=""/>
        <dsp:cNvSpPr/>
      </dsp:nvSpPr>
      <dsp:spPr>
        <a:xfrm>
          <a:off x="7534226" y="2911072"/>
          <a:ext cx="3423536" cy="1270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0" i="0" kern="1200"/>
            <a:t>Model appropriate phoneme articulation and clipping schwa to support accurate blending and segmenting. </a:t>
          </a:r>
        </a:p>
      </dsp:txBody>
      <dsp:txXfrm>
        <a:off x="7534226" y="2911072"/>
        <a:ext cx="3423536" cy="12701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C45F1-4948-40F6-B155-9CBD1F82A8E1}">
      <dsp:nvSpPr>
        <dsp:cNvPr id="0" name=""/>
        <dsp:cNvSpPr/>
      </dsp:nvSpPr>
      <dsp:spPr>
        <a:xfrm>
          <a:off x="0" y="299144"/>
          <a:ext cx="4496843" cy="20349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49005" tIns="354076" rIns="349005" bIns="120904" numCol="1" spcCol="1270" anchor="t" anchorCtr="0">
          <a:noAutofit/>
        </a:bodyPr>
        <a:lstStyle/>
        <a:p>
          <a:pPr marL="171450" lvl="1" indent="-171450" algn="l" defTabSz="755650">
            <a:lnSpc>
              <a:spcPct val="90000"/>
            </a:lnSpc>
            <a:spcBef>
              <a:spcPct val="0"/>
            </a:spcBef>
            <a:spcAft>
              <a:spcPct val="15000"/>
            </a:spcAft>
            <a:buChar char="•"/>
          </a:pPr>
          <a:r>
            <a:rPr lang="en-US" sz="1700" b="0" i="1" kern="1200"/>
            <a:t>“Now let’s try some together.” </a:t>
          </a:r>
          <a:endParaRPr lang="en-US" sz="1700" kern="1200"/>
        </a:p>
        <a:p>
          <a:pPr marL="171450" lvl="1" indent="-171450" algn="l" defTabSz="755650">
            <a:lnSpc>
              <a:spcPct val="90000"/>
            </a:lnSpc>
            <a:spcBef>
              <a:spcPct val="0"/>
            </a:spcBef>
            <a:spcAft>
              <a:spcPct val="15000"/>
            </a:spcAft>
            <a:buChar char="•"/>
          </a:pPr>
          <a:r>
            <a:rPr lang="en-US" sz="1700" b="0" i="0" kern="1200"/>
            <a:t>“</a:t>
          </a:r>
          <a:r>
            <a:rPr lang="en-US" sz="1700" b="0" i="1" kern="1200"/>
            <a:t>Listen</a:t>
          </a:r>
          <a:r>
            <a:rPr lang="en-US" sz="1700" b="0" i="0" kern="1200"/>
            <a:t>”: Teacher says the sounds as students listen. </a:t>
          </a:r>
          <a:endParaRPr lang="en-US" sz="1700" kern="1200"/>
        </a:p>
        <a:p>
          <a:pPr marL="171450" lvl="1" indent="-171450" algn="l" defTabSz="755650">
            <a:lnSpc>
              <a:spcPct val="90000"/>
            </a:lnSpc>
            <a:spcBef>
              <a:spcPct val="0"/>
            </a:spcBef>
            <a:spcAft>
              <a:spcPct val="15000"/>
            </a:spcAft>
            <a:buChar char="•"/>
          </a:pPr>
          <a:r>
            <a:rPr lang="en-US" sz="1700" b="0" i="0" kern="1200"/>
            <a:t>“</a:t>
          </a:r>
          <a:r>
            <a:rPr lang="en-US" sz="1700" b="0" i="1" kern="1200"/>
            <a:t>Repeat</a:t>
          </a:r>
          <a:r>
            <a:rPr lang="en-US" sz="1700" b="0" i="0" kern="1200"/>
            <a:t>”: Students repeat the sounds. </a:t>
          </a:r>
          <a:endParaRPr lang="en-US" sz="1700" kern="1200"/>
        </a:p>
        <a:p>
          <a:pPr marL="171450" lvl="1" indent="-171450" algn="l" defTabSz="755650">
            <a:lnSpc>
              <a:spcPct val="90000"/>
            </a:lnSpc>
            <a:spcBef>
              <a:spcPct val="0"/>
            </a:spcBef>
            <a:spcAft>
              <a:spcPct val="15000"/>
            </a:spcAft>
            <a:buChar char="•"/>
          </a:pPr>
          <a:r>
            <a:rPr lang="en-US" sz="1700" b="0" i="0" kern="1200"/>
            <a:t>“</a:t>
          </a:r>
          <a:r>
            <a:rPr lang="en-US" sz="1700" b="0" i="1" kern="1200"/>
            <a:t>Blend</a:t>
          </a:r>
          <a:r>
            <a:rPr lang="en-US" sz="1700" b="0" i="0" kern="1200"/>
            <a:t>”: Students blend sounds together to make a word. </a:t>
          </a:r>
          <a:endParaRPr lang="en-US" sz="1700" kern="1200"/>
        </a:p>
      </dsp:txBody>
      <dsp:txXfrm>
        <a:off x="0" y="299144"/>
        <a:ext cx="4496843" cy="2034900"/>
      </dsp:txXfrm>
    </dsp:sp>
    <dsp:sp modelId="{4A0E5CD2-37FC-445D-A5D2-228CCB1EF84F}">
      <dsp:nvSpPr>
        <dsp:cNvPr id="0" name=""/>
        <dsp:cNvSpPr/>
      </dsp:nvSpPr>
      <dsp:spPr>
        <a:xfrm>
          <a:off x="224842" y="48224"/>
          <a:ext cx="3147790" cy="501840"/>
        </a:xfrm>
        <a:prstGeom prst="roundRect">
          <a:avLst/>
        </a:prstGeom>
        <a:solidFill>
          <a:schemeClr val="bg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979" tIns="0" rIns="118979" bIns="0" numCol="1" spcCol="1270" anchor="ctr" anchorCtr="0">
          <a:noAutofit/>
        </a:bodyPr>
        <a:lstStyle/>
        <a:p>
          <a:pPr marL="0" lvl="0" indent="0" algn="l" defTabSz="800100">
            <a:lnSpc>
              <a:spcPct val="90000"/>
            </a:lnSpc>
            <a:spcBef>
              <a:spcPct val="0"/>
            </a:spcBef>
            <a:spcAft>
              <a:spcPct val="35000"/>
            </a:spcAft>
            <a:buNone/>
          </a:pPr>
          <a:r>
            <a:rPr lang="en-US" sz="1800" kern="1200" baseline="0"/>
            <a:t>Blending</a:t>
          </a:r>
        </a:p>
      </dsp:txBody>
      <dsp:txXfrm>
        <a:off x="249340" y="72722"/>
        <a:ext cx="3098794" cy="452844"/>
      </dsp:txXfrm>
    </dsp:sp>
    <dsp:sp modelId="{72F2D185-2D48-4FCF-857D-8C061D58548A}">
      <dsp:nvSpPr>
        <dsp:cNvPr id="0" name=""/>
        <dsp:cNvSpPr/>
      </dsp:nvSpPr>
      <dsp:spPr>
        <a:xfrm>
          <a:off x="0" y="2676764"/>
          <a:ext cx="4496843" cy="20349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49005" tIns="354076" rIns="349005" bIns="120904" numCol="1" spcCol="1270" anchor="t" anchorCtr="0">
          <a:noAutofit/>
        </a:bodyPr>
        <a:lstStyle/>
        <a:p>
          <a:pPr marL="171450" lvl="1" indent="-171450" algn="l" defTabSz="755650">
            <a:lnSpc>
              <a:spcPct val="90000"/>
            </a:lnSpc>
            <a:spcBef>
              <a:spcPct val="0"/>
            </a:spcBef>
            <a:spcAft>
              <a:spcPct val="15000"/>
            </a:spcAft>
            <a:buChar char="•"/>
          </a:pPr>
          <a:r>
            <a:rPr lang="en-US" sz="1700" i="1" kern="1200"/>
            <a:t>“Now let’s try some together.” </a:t>
          </a:r>
          <a:endParaRPr lang="en-US" sz="1700" kern="1200"/>
        </a:p>
        <a:p>
          <a:pPr marL="171450" lvl="1" indent="-171450" algn="l" defTabSz="755650">
            <a:lnSpc>
              <a:spcPct val="90000"/>
            </a:lnSpc>
            <a:spcBef>
              <a:spcPct val="0"/>
            </a:spcBef>
            <a:spcAft>
              <a:spcPct val="15000"/>
            </a:spcAft>
            <a:buChar char="•"/>
          </a:pPr>
          <a:r>
            <a:rPr lang="en-US" sz="1700" kern="1200"/>
            <a:t>“</a:t>
          </a:r>
          <a:r>
            <a:rPr lang="en-US" sz="1700" i="1" kern="1200"/>
            <a:t>Listen”: </a:t>
          </a:r>
          <a:r>
            <a:rPr lang="en-US" sz="1700" kern="1200"/>
            <a:t>Teacher says word as students listen. </a:t>
          </a:r>
        </a:p>
        <a:p>
          <a:pPr marL="171450" lvl="1" indent="-171450" algn="l" defTabSz="755650">
            <a:lnSpc>
              <a:spcPct val="90000"/>
            </a:lnSpc>
            <a:spcBef>
              <a:spcPct val="0"/>
            </a:spcBef>
            <a:spcAft>
              <a:spcPct val="15000"/>
            </a:spcAft>
            <a:buChar char="•"/>
          </a:pPr>
          <a:r>
            <a:rPr lang="en-US" sz="1700" i="1" kern="1200"/>
            <a:t>“Repeat</a:t>
          </a:r>
          <a:r>
            <a:rPr lang="en-US" sz="1700" kern="1200"/>
            <a:t>”: Students repeat the word. </a:t>
          </a:r>
        </a:p>
        <a:p>
          <a:pPr marL="171450" lvl="1" indent="-171450" algn="l" defTabSz="755650">
            <a:lnSpc>
              <a:spcPct val="90000"/>
            </a:lnSpc>
            <a:spcBef>
              <a:spcPct val="0"/>
            </a:spcBef>
            <a:spcAft>
              <a:spcPct val="15000"/>
            </a:spcAft>
            <a:buChar char="•"/>
          </a:pPr>
          <a:r>
            <a:rPr lang="en-US" sz="1700" kern="1200"/>
            <a:t>“</a:t>
          </a:r>
          <a:r>
            <a:rPr lang="en-US" sz="1700" i="1" kern="1200"/>
            <a:t>Sounds”: </a:t>
          </a:r>
          <a:r>
            <a:rPr lang="en-US" sz="1700" kern="1200"/>
            <a:t>Students segment a word into individual sounds.</a:t>
          </a:r>
        </a:p>
      </dsp:txBody>
      <dsp:txXfrm>
        <a:off x="0" y="2676764"/>
        <a:ext cx="4496843" cy="2034900"/>
      </dsp:txXfrm>
    </dsp:sp>
    <dsp:sp modelId="{C37DE62A-9A88-46B3-A888-A1EB97401A48}">
      <dsp:nvSpPr>
        <dsp:cNvPr id="0" name=""/>
        <dsp:cNvSpPr/>
      </dsp:nvSpPr>
      <dsp:spPr>
        <a:xfrm>
          <a:off x="224842" y="2425844"/>
          <a:ext cx="3147790" cy="501840"/>
        </a:xfrm>
        <a:prstGeom prst="roundRect">
          <a:avLst/>
        </a:prstGeom>
        <a:solidFill>
          <a:schemeClr val="bg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979" tIns="0" rIns="118979" bIns="0" numCol="1" spcCol="1270" anchor="ctr" anchorCtr="0">
          <a:noAutofit/>
        </a:bodyPr>
        <a:lstStyle/>
        <a:p>
          <a:pPr marL="0" lvl="0" indent="0" algn="l" defTabSz="800100">
            <a:lnSpc>
              <a:spcPct val="90000"/>
            </a:lnSpc>
            <a:spcBef>
              <a:spcPct val="0"/>
            </a:spcBef>
            <a:spcAft>
              <a:spcPct val="35000"/>
            </a:spcAft>
            <a:buNone/>
          </a:pPr>
          <a:r>
            <a:rPr lang="en-US" sz="1800" kern="1200"/>
            <a:t>Segmenting</a:t>
          </a:r>
        </a:p>
      </dsp:txBody>
      <dsp:txXfrm>
        <a:off x="249340" y="2450342"/>
        <a:ext cx="3098794" cy="45284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E4F394-8656-4FEE-9E5F-BB55C64614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0683301-E70A-4EBD-8BEF-58D94B6812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3D8160-955C-41F7-A6CA-3853FC86EB4B}" type="datetimeFigureOut">
              <a:rPr lang="en-US" smtClean="0"/>
              <a:t>7/12/2024</a:t>
            </a:fld>
            <a:endParaRPr lang="en-US"/>
          </a:p>
        </p:txBody>
      </p:sp>
      <p:sp>
        <p:nvSpPr>
          <p:cNvPr id="4" name="Footer Placeholder 3">
            <a:extLst>
              <a:ext uri="{FF2B5EF4-FFF2-40B4-BE49-F238E27FC236}">
                <a16:creationId xmlns:a16="http://schemas.microsoft.com/office/drawing/2014/main" id="{F469CB80-F25C-4492-8E09-8BF7A43678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62888A-A141-4A34-8A7E-B22CAB9E8F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636A94-4078-4729-99BE-FAB350EBD343}" type="slidenum">
              <a:rPr lang="en-US" smtClean="0"/>
              <a:t>‹#›</a:t>
            </a:fld>
            <a:endParaRPr lang="en-US"/>
          </a:p>
        </p:txBody>
      </p:sp>
    </p:spTree>
    <p:extLst>
      <p:ext uri="{BB962C8B-B14F-4D97-AF65-F5344CB8AC3E}">
        <p14:creationId xmlns:p14="http://schemas.microsoft.com/office/powerpoint/2010/main" val="2529177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8837D-55DE-4E4E-BCE5-78EA0BB9D035}" type="datetimeFigureOut">
              <a:rPr lang="en-US" smtClean="0"/>
              <a:t>7/12/2024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1861C-16E8-4DC1-A9DC-F9D5DBFC0DC8}" type="slidenum">
              <a:rPr lang="en-US" smtClean="0"/>
              <a:t>‹#›</a:t>
            </a:fld>
            <a:endParaRPr lang="en-US"/>
          </a:p>
        </p:txBody>
      </p:sp>
    </p:spTree>
    <p:extLst>
      <p:ext uri="{BB962C8B-B14F-4D97-AF65-F5344CB8AC3E}">
        <p14:creationId xmlns:p14="http://schemas.microsoft.com/office/powerpoint/2010/main" val="835148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Science of Reading professional development series brought to you by the Colorado Department of Education Elementary Literacy and School Readiness office. This lab session is focusing on building a blending and segmenting routine for phonemic awareness instruction. </a:t>
            </a:r>
          </a:p>
          <a:p>
            <a:endParaRPr lang="en-US" dirty="0"/>
          </a:p>
          <a:p>
            <a:r>
              <a:rPr lang="en-US" b="1" dirty="0"/>
              <a:t>Facilitator Notes: </a:t>
            </a:r>
            <a:r>
              <a:rPr lang="en-US" dirty="0"/>
              <a:t>If you need a refresher on how to articulate the phonemes, you can watch this video. https://www.youtube.com/watch?app=desktop&amp;v=wBuA589kfMg&amp;t=0s This resource is also linked on our CDE webpage for the Science of Reading Literacy Series. </a:t>
            </a: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1</a:t>
            </a:fld>
            <a:endParaRPr lang="en-US"/>
          </a:p>
        </p:txBody>
      </p:sp>
    </p:spTree>
    <p:extLst>
      <p:ext uri="{BB962C8B-B14F-4D97-AF65-F5344CB8AC3E}">
        <p14:creationId xmlns:p14="http://schemas.microsoft.com/office/powerpoint/2010/main" val="1790256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When beginning instruction at the phoneme level, it is important that the teacher understands how to correctly articulate each of the consonant and vowel phonemes that occur in English. A basic understanding of the place and manner of articulation for consonant sounds is helpful so that when modeling phoneme blending or segmentation tasks, the phonemes are crisp and clear for students to hear.</a:t>
            </a:r>
          </a:p>
          <a:p>
            <a:r>
              <a:rPr lang="en-US" b="0"/>
              <a:t> </a:t>
            </a:r>
          </a:p>
          <a:p>
            <a:r>
              <a:rPr lang="en-US" b="0"/>
              <a:t>Pay special attention to whether a phoneme is voiced or unvoiced. Consonant phonemes that are voiced engage the vocal cords and create a vibration you can feel if you put your hand on your throat when you produce the sound. Examples of voiced sounds are /b/, /n/, /z/, and /g/.  </a:t>
            </a:r>
          </a:p>
          <a:p>
            <a:r>
              <a:rPr lang="en-US" b="0"/>
              <a:t>Unvoiced phonemes do not engage the vocal cords and no vibration can be felt when these sounds are produced correctly. Examples of unvoiced phonemes are /p/, /t/, and /</a:t>
            </a:r>
            <a:r>
              <a:rPr lang="en-US" b="0" err="1"/>
              <a:t>sh</a:t>
            </a:r>
            <a:r>
              <a:rPr lang="en-US" b="0"/>
              <a:t>/.</a:t>
            </a:r>
          </a:p>
          <a:p>
            <a:endParaRPr lang="en-US" b="0"/>
          </a:p>
          <a:p>
            <a:r>
              <a:rPr lang="en-US" b="0"/>
              <a:t>Most consonant phonemes are produced by constricting the flow of air in some way through the vocal tract, but a few sounds are produced by directing air through the nasal cavity. These phonemes are /m/, /n/, and /ng/.</a:t>
            </a:r>
          </a:p>
          <a:p>
            <a:endParaRPr lang="en-US" b="0"/>
          </a:p>
          <a:p>
            <a:r>
              <a:rPr lang="en-US" b="0"/>
              <a:t>Finally, it is important to be aware of whether a consonant phoneme is produced with a continuous flow of air or whether the air is stopped when producing the sound. Continuous sounds such as /s/, /m/, /l/, and /</a:t>
            </a:r>
            <a:r>
              <a:rPr lang="en-US" b="0" err="1"/>
              <a:t>th</a:t>
            </a:r>
            <a:r>
              <a:rPr lang="en-US" b="0"/>
              <a:t>/ can be easier for students to blend during initial instruction. Stop sounds like /p/ and /d/ and the affricate /</a:t>
            </a:r>
            <a:r>
              <a:rPr lang="en-US" b="0" err="1"/>
              <a:t>ch</a:t>
            </a:r>
            <a:r>
              <a:rPr lang="en-US" b="0"/>
              <a:t>/ may take some practice to ensure you are not adding a schwa sound during production, which can distort the sound and make blending more difficult.</a:t>
            </a:r>
          </a:p>
          <a:p>
            <a:endParaRPr lang="en-US" b="0"/>
          </a:p>
          <a:p>
            <a:r>
              <a:rPr lang="en-US" b="0"/>
              <a:t>It is also important to understand that vowels, as the main carriers of sound in language, are always voiced, open, meaning the vocal tract is </a:t>
            </a:r>
            <a:r>
              <a:rPr lang="en-US" b="0" err="1"/>
              <a:t>unconstricted</a:t>
            </a:r>
            <a:r>
              <a:rPr lang="en-US" b="0"/>
              <a:t>, and continuous.</a:t>
            </a:r>
          </a:p>
        </p:txBody>
      </p:sp>
      <p:sp>
        <p:nvSpPr>
          <p:cNvPr id="4" name="Slide Number Placeholder 3"/>
          <p:cNvSpPr>
            <a:spLocks noGrp="1"/>
          </p:cNvSpPr>
          <p:nvPr>
            <p:ph type="sldNum" sz="quarter" idx="5"/>
          </p:nvPr>
        </p:nvSpPr>
        <p:spPr/>
        <p:txBody>
          <a:bodyPr/>
          <a:lstStyle/>
          <a:p>
            <a:fld id="{8BB1861C-16E8-4DC1-A9DC-F9D5DBFC0DC8}" type="slidenum">
              <a:rPr lang="en-US" smtClean="0"/>
              <a:t>11</a:t>
            </a:fld>
            <a:endParaRPr lang="en-US"/>
          </a:p>
        </p:txBody>
      </p:sp>
    </p:spTree>
    <p:extLst>
      <p:ext uri="{BB962C8B-B14F-4D97-AF65-F5344CB8AC3E}">
        <p14:creationId xmlns:p14="http://schemas.microsoft.com/office/powerpoint/2010/main" val="3841684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good reminder when preparing to model phoneme blending or segmenting for students is to “clip the schwa.”  An unintended, added schwa sound, or unaccented vowel sound, often occurs when we make simple errors in articulating some consonant phonemes.</a:t>
            </a:r>
          </a:p>
          <a:p>
            <a:endParaRPr lang="en-US"/>
          </a:p>
          <a:p>
            <a:r>
              <a:rPr lang="en-US"/>
              <a:t>These errors often occur when we try to:</a:t>
            </a:r>
          </a:p>
          <a:p>
            <a:endParaRPr lang="en-US"/>
          </a:p>
          <a:p>
            <a:r>
              <a:rPr lang="en-US"/>
              <a:t>Add voicing to unvoiced phonemes.  This often happens when trying to project a sound for students to hear. (/TUH/ instead of /t/)</a:t>
            </a:r>
          </a:p>
          <a:p>
            <a:endParaRPr lang="en-US"/>
          </a:p>
          <a:p>
            <a:r>
              <a:rPr lang="en-US"/>
              <a:t>This can also occur when we erroneously ‘stop’ a continuous sound. For example, producing /MUH/ instead of /</a:t>
            </a:r>
            <a:r>
              <a:rPr lang="en-US" err="1"/>
              <a:t>mmmmm</a:t>
            </a:r>
            <a:r>
              <a:rPr lang="en-US"/>
              <a:t>/.</a:t>
            </a:r>
          </a:p>
          <a:p>
            <a:endParaRPr lang="en-US"/>
          </a:p>
          <a:p>
            <a:r>
              <a:rPr lang="en-US"/>
              <a:t>Finally, overemphasizing stop sounds or affricates can result in an added schwa sound:  (/GUH/ instead of /g/).</a:t>
            </a:r>
          </a:p>
          <a:p>
            <a:endParaRPr lang="en-US"/>
          </a:p>
          <a:p>
            <a:r>
              <a:rPr lang="en-US"/>
              <a:t>When modeling for students, it is important to “clip” the schwa from consonant sounds and ensure we are articulating correctly to avoid any confusion that could make blending or segmenting phonemes more difficult for students. Proper articulation may require some practice if you find this is something that happens in your instruction.</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1861C-16E8-4DC1-A9DC-F9D5DBFC0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798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 reminder, phonemic awareness typically begins with the ability to isolate the first sound in a spoken word. Once a student can accurately identify the initial phoneme, we then can focus on isolating the final phoneme. Isolation of the medial sound in a three-phoneme word comes last.</a:t>
            </a:r>
          </a:p>
          <a:p>
            <a:endParaRPr lang="en-US"/>
          </a:p>
          <a:p>
            <a:r>
              <a:rPr lang="en-US"/>
              <a:t>A student who can isolate initial, medial and final sounds is ready to blend and segment CVC words.</a:t>
            </a:r>
          </a:p>
        </p:txBody>
      </p:sp>
      <p:sp>
        <p:nvSpPr>
          <p:cNvPr id="4" name="Slide Number Placeholder 3"/>
          <p:cNvSpPr>
            <a:spLocks noGrp="1"/>
          </p:cNvSpPr>
          <p:nvPr>
            <p:ph type="sldNum" sz="quarter" idx="5"/>
          </p:nvPr>
        </p:nvSpPr>
        <p:spPr/>
        <p:txBody>
          <a:bodyPr/>
          <a:lstStyle/>
          <a:p>
            <a:fld id="{8BB1861C-16E8-4DC1-A9DC-F9D5DBFC0DC8}" type="slidenum">
              <a:rPr lang="en-US" smtClean="0"/>
              <a:t>13</a:t>
            </a:fld>
            <a:endParaRPr lang="en-US"/>
          </a:p>
        </p:txBody>
      </p:sp>
    </p:spTree>
    <p:extLst>
      <p:ext uri="{BB962C8B-B14F-4D97-AF65-F5344CB8AC3E}">
        <p14:creationId xmlns:p14="http://schemas.microsoft.com/office/powerpoint/2010/main" val="2103185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Blending and segmenting phonemes in CVC words is an important precursor to phonics. When students can pull apart the individual phonemes in a word, they can then attach corresponding graphemes to begin early decoding and encoding of words in print.</a:t>
            </a:r>
          </a:p>
        </p:txBody>
      </p:sp>
      <p:sp>
        <p:nvSpPr>
          <p:cNvPr id="4" name="Slide Number Placeholder 3"/>
          <p:cNvSpPr>
            <a:spLocks noGrp="1"/>
          </p:cNvSpPr>
          <p:nvPr>
            <p:ph type="sldNum" sz="quarter" idx="5"/>
          </p:nvPr>
        </p:nvSpPr>
        <p:spPr/>
        <p:txBody>
          <a:bodyPr/>
          <a:lstStyle/>
          <a:p>
            <a:fld id="{8BB1861C-16E8-4DC1-A9DC-F9D5DBFC0DC8}" type="slidenum">
              <a:rPr lang="en-US" smtClean="0"/>
              <a:t>14</a:t>
            </a:fld>
            <a:endParaRPr lang="en-US"/>
          </a:p>
        </p:txBody>
      </p:sp>
    </p:spTree>
    <p:extLst>
      <p:ext uri="{BB962C8B-B14F-4D97-AF65-F5344CB8AC3E}">
        <p14:creationId xmlns:p14="http://schemas.microsoft.com/office/powerpoint/2010/main" val="3103073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English language has 44 individual phonemes, but only 24 individual alphabet letters. This means that many speech sounds in English are represented in print by combinations of letters. As a reminder, a letter or combination of letters that represents an individual speech sound, or phoneme, is called a </a:t>
            </a:r>
            <a:r>
              <a:rPr lang="en-US" i="1"/>
              <a:t>grapheme. </a:t>
            </a:r>
          </a:p>
          <a:p>
            <a:endParaRPr lang="en-US" i="1"/>
          </a:p>
          <a:p>
            <a:r>
              <a:rPr lang="en-US" i="0"/>
              <a:t>The number of graphemes will always match the number of phonemes in a word, with the exception of the two phonemes represented by the grapheme ‘x’.  Remember that young students who are not yet readers do not have the same knowledge of phoneme/grapheme correspondences that readers do, so they are often able to listen for phonemes without thinking about related spelling that can sometimes be a source of confusion for adults. </a:t>
            </a:r>
          </a:p>
          <a:p>
            <a:endParaRPr lang="en-US" i="0"/>
          </a:p>
          <a:p>
            <a:r>
              <a:rPr lang="en-US" i="0"/>
              <a:t>Let’s take a look at some common sources of confusion teachers may encounter when segmenting English words into individual phonemes:</a:t>
            </a:r>
          </a:p>
          <a:p>
            <a:endParaRPr lang="en-US" i="0"/>
          </a:p>
          <a:p>
            <a:r>
              <a:rPr lang="en-US" b="1" i="0"/>
              <a:t>Consonant Blends</a:t>
            </a:r>
          </a:p>
          <a:p>
            <a:r>
              <a:rPr lang="en-US" i="0"/>
              <a:t>One of the most common areas of confusion with phoneme segmentation is around consonant blends, such as the /bl/ in ‘black.’ Since we coarticulate, or blend together, these consonant sounds when we speak, it can take some practice to recognize that these are actually individual speech sounds, and that each sound is represented by its own grapheme. The consonant blend /bl/ is two phonemes, /b/ and /l/, represented in print by the graphemes b and l. So when we are blending or segmenting a word orally, these two phonemes should be articulated separately.  Similarly, the three letter blend ‘STR” in “strand” is three separate phonemes - /s/ /t/ /r/, just as the ‘</a:t>
            </a:r>
            <a:r>
              <a:rPr lang="en-US" i="0" err="1"/>
              <a:t>nd</a:t>
            </a:r>
            <a:r>
              <a:rPr lang="en-US" i="0"/>
              <a:t>’ blend at the end of the word is two phonemes, /n/ and /d/.</a:t>
            </a:r>
          </a:p>
          <a:p>
            <a:endParaRPr lang="en-US" i="0"/>
          </a:p>
          <a:p>
            <a:r>
              <a:rPr lang="en-US" b="1" i="0"/>
              <a:t>Consonant or vowel digraphs, trigraphs, or </a:t>
            </a:r>
            <a:r>
              <a:rPr lang="en-US" b="1" i="0" err="1"/>
              <a:t>quadgraphs</a:t>
            </a:r>
            <a:endParaRPr lang="en-US" b="1" i="0"/>
          </a:p>
          <a:p>
            <a:r>
              <a:rPr lang="en-US" i="0"/>
              <a:t>As readers, we recognize that digraphs like ‘</a:t>
            </a:r>
            <a:r>
              <a:rPr lang="en-US" i="0" err="1"/>
              <a:t>ch</a:t>
            </a:r>
            <a:r>
              <a:rPr lang="en-US" i="0"/>
              <a:t>, ‘and ‘</a:t>
            </a:r>
            <a:r>
              <a:rPr lang="en-US" i="0" err="1"/>
              <a:t>th</a:t>
            </a:r>
            <a:r>
              <a:rPr lang="en-US" i="0"/>
              <a:t>’ contain two letters, but each of these ‘digraphs’ represent a single speech sound. For example, ‘</a:t>
            </a:r>
            <a:r>
              <a:rPr lang="en-US" i="0" err="1"/>
              <a:t>ch</a:t>
            </a:r>
            <a:r>
              <a:rPr lang="en-US" i="0"/>
              <a:t>’ represents the phoneme /</a:t>
            </a:r>
            <a:r>
              <a:rPr lang="en-US" i="0" err="1"/>
              <a:t>ch</a:t>
            </a:r>
            <a:r>
              <a:rPr lang="en-US" i="0"/>
              <a:t>/ in the word ‘chick’.  The word ‘though’ contains a digraph (</a:t>
            </a:r>
            <a:r>
              <a:rPr lang="en-US" i="0" err="1"/>
              <a:t>th</a:t>
            </a:r>
            <a:r>
              <a:rPr lang="en-US" i="0"/>
              <a:t>) and a </a:t>
            </a:r>
            <a:r>
              <a:rPr lang="en-US" i="0" err="1"/>
              <a:t>quadgraph</a:t>
            </a:r>
            <a:r>
              <a:rPr lang="en-US" i="0"/>
              <a:t> (</a:t>
            </a:r>
            <a:r>
              <a:rPr lang="en-US" i="0" err="1"/>
              <a:t>ough</a:t>
            </a:r>
            <a:r>
              <a:rPr lang="en-US" i="0"/>
              <a:t>), so even though there are six letters in the spelling of the word, there are only two phonemes, /</a:t>
            </a:r>
            <a:r>
              <a:rPr lang="en-US" i="0" err="1"/>
              <a:t>th</a:t>
            </a:r>
            <a:r>
              <a:rPr lang="en-US" i="0"/>
              <a:t>/ and /o/.</a:t>
            </a:r>
          </a:p>
          <a:p>
            <a:endParaRPr lang="en-US" i="0"/>
          </a:p>
          <a:p>
            <a:r>
              <a:rPr lang="en-US" b="1" i="0"/>
              <a:t>Vowel + r combinations</a:t>
            </a:r>
          </a:p>
          <a:p>
            <a:r>
              <a:rPr lang="en-US" i="0"/>
              <a:t>The phonemes /er/, /</a:t>
            </a:r>
            <a:r>
              <a:rPr lang="en-US" i="0" err="1"/>
              <a:t>ar</a:t>
            </a:r>
            <a:r>
              <a:rPr lang="en-US" i="0"/>
              <a:t>/, and /or/ are each individual phonemes in English, even though they are each represented by two letters.</a:t>
            </a:r>
          </a:p>
          <a:p>
            <a:endParaRPr lang="en-US" i="0"/>
          </a:p>
          <a:p>
            <a:r>
              <a:rPr lang="en-US" b="1" i="0"/>
              <a:t>QU and X</a:t>
            </a:r>
          </a:p>
          <a:p>
            <a:r>
              <a:rPr lang="en-US" i="0"/>
              <a:t>Two specific common spelling patterns in English words can require a bit of practice when considering the phonemes we hear instead of the spelling pattern we know as readers.</a:t>
            </a:r>
          </a:p>
          <a:p>
            <a:endParaRPr lang="en-US" i="0"/>
          </a:p>
          <a:p>
            <a:r>
              <a:rPr lang="en-US" i="0"/>
              <a:t>The spelling pattern QU actually represents TWO phonemes, /k/ and /w/, and when segmenting words orally, we should separate these phonemes. The word ‘queen’ for example, has 4 phonemes: /k/ /w/ /e/ /n/.  </a:t>
            </a:r>
          </a:p>
          <a:p>
            <a:endParaRPr lang="en-US" i="0"/>
          </a:p>
          <a:p>
            <a:r>
              <a:rPr lang="en-US" i="0"/>
              <a:t>And finally, the letter X is the only letter in the English alphabet that by itself represents two phonemes, /k/ and /s/. When segmenting or blending words spelled with the letter X, both phonemes should be identified individually. The word ‘box’ contains four phonemes:  /b/ /o/ /k/ /s/</a:t>
            </a:r>
          </a:p>
          <a:p>
            <a:endParaRPr lang="en-US" i="0"/>
          </a:p>
          <a:p>
            <a:endParaRPr lang="en-US" i="0"/>
          </a:p>
          <a:p>
            <a:endParaRPr lang="en-US" i="0"/>
          </a:p>
          <a:p>
            <a:endParaRPr lang="en-US" i="0"/>
          </a:p>
          <a:p>
            <a:endParaRPr lang="en-US" i="0"/>
          </a:p>
          <a:p>
            <a:endParaRPr lang="en-US" i="0"/>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15</a:t>
            </a:fld>
            <a:endParaRPr lang="en-US"/>
          </a:p>
        </p:txBody>
      </p:sp>
    </p:spTree>
    <p:extLst>
      <p:ext uri="{BB962C8B-B14F-4D97-AF65-F5344CB8AC3E}">
        <p14:creationId xmlns:p14="http://schemas.microsoft.com/office/powerpoint/2010/main" val="1892868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In this section, we will break down the components of the blending and segmenting routines and provide tips for preparation and implementation. </a:t>
            </a:r>
          </a:p>
        </p:txBody>
      </p:sp>
      <p:sp>
        <p:nvSpPr>
          <p:cNvPr id="4" name="Slide Number Placeholder 3"/>
          <p:cNvSpPr>
            <a:spLocks noGrp="1"/>
          </p:cNvSpPr>
          <p:nvPr>
            <p:ph type="sldNum" sz="quarter" idx="5"/>
          </p:nvPr>
        </p:nvSpPr>
        <p:spPr/>
        <p:txBody>
          <a:bodyPr/>
          <a:lstStyle/>
          <a:p>
            <a:fld id="{8BB1861C-16E8-4DC1-A9DC-F9D5DBFC0DC8}" type="slidenum">
              <a:rPr lang="en-US" smtClean="0"/>
              <a:t>16</a:t>
            </a:fld>
            <a:endParaRPr lang="en-US"/>
          </a:p>
        </p:txBody>
      </p:sp>
    </p:spTree>
    <p:extLst>
      <p:ext uri="{BB962C8B-B14F-4D97-AF65-F5344CB8AC3E}">
        <p14:creationId xmlns:p14="http://schemas.microsoft.com/office/powerpoint/2010/main" val="3482064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a:t>Here are the features of effective instruction as it relates to phonemic awareness.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b="0"/>
              <a:t>Instruction should be explicit with clear </a:t>
            </a:r>
            <a:r>
              <a:rPr lang="en-US"/>
              <a:t>explanations, teacher modeling, and ample opportunities for student practice.</a:t>
            </a:r>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a:t>Instruction should be systematic, focusing on 1 or 2 skills at a time, and moving from simpler to more complex progression. </a:t>
            </a:r>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b="0"/>
              <a:t>Instruction should be engaging, motivating the students with multisensory supports, and snappy pace to keep interest.</a:t>
            </a:r>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b="1"/>
              <a:t>The duration of phonemic awareness instruction can be provided just a few minutes daily within phonics lessons for most students to benefit and make progress.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3064117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this session, we are providing you with a routine for developing phonemic awareness through the tasks of blending and segmenting. Before we break down this routine, let’s review the difference between blending and segmenting phonemes. </a:t>
            </a:r>
          </a:p>
          <a:p>
            <a:endParaRPr lang="en-US"/>
          </a:p>
          <a:p>
            <a:r>
              <a:rPr lang="en-US"/>
              <a:t>For blending, the teacher provides the individual phonemes, and the students’ task is to blend them together to make a whole word. For example, when we blend the phonemes /k/ /a/ /t/ , we have the word “cat”. This is considered the easier of the two tasks. </a:t>
            </a:r>
          </a:p>
          <a:p>
            <a:endParaRPr lang="en-US"/>
          </a:p>
          <a:p>
            <a:r>
              <a:rPr lang="en-US"/>
              <a:t>For segmenting, the teacher provides the whole word, and the students’ task is to break the word into individual phonemes. For example, in the word “sit”, the phonemes are /s/ /</a:t>
            </a:r>
            <a:r>
              <a:rPr lang="en-US" err="1"/>
              <a:t>i</a:t>
            </a:r>
            <a:r>
              <a:rPr lang="en-US"/>
              <a:t>/ /t/. This task is more difficult than blending. </a:t>
            </a:r>
          </a:p>
        </p:txBody>
      </p:sp>
      <p:sp>
        <p:nvSpPr>
          <p:cNvPr id="4" name="Slide Number Placeholder 3"/>
          <p:cNvSpPr>
            <a:spLocks noGrp="1"/>
          </p:cNvSpPr>
          <p:nvPr>
            <p:ph type="sldNum" sz="quarter" idx="5"/>
          </p:nvPr>
        </p:nvSpPr>
        <p:spPr/>
        <p:txBody>
          <a:bodyPr/>
          <a:lstStyle/>
          <a:p>
            <a:fld id="{8BB1861C-16E8-4DC1-A9DC-F9D5DBFC0DC8}" type="slidenum">
              <a:rPr lang="en-US" smtClean="0"/>
              <a:t>18</a:t>
            </a:fld>
            <a:endParaRPr lang="en-US"/>
          </a:p>
        </p:txBody>
      </p:sp>
    </p:spTree>
    <p:extLst>
      <p:ext uri="{BB962C8B-B14F-4D97-AF65-F5344CB8AC3E}">
        <p14:creationId xmlns:p14="http://schemas.microsoft.com/office/powerpoint/2010/main" val="3500656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 basic blending and segmenting routine for phonemic awareness is broken up into 4 main parts.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1: Set the purpose  </a:t>
            </a:r>
          </a:p>
          <a:p>
            <a:pPr marL="0" lvl="0" indent="0" algn="l" rtl="0">
              <a:lnSpc>
                <a:spcPct val="100000"/>
              </a:lnSpc>
              <a:spcBef>
                <a:spcPts val="0"/>
              </a:spcBef>
              <a:spcAft>
                <a:spcPts val="0"/>
              </a:spcAft>
              <a:buSzPts val="1100"/>
              <a:buNone/>
            </a:pPr>
            <a:r>
              <a:rPr lang="en-US"/>
              <a:t>This is where we tell students the learning objective and why it is important. The purpose sets the tone for the routine and reminds students to focus on the task at hand.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2: Select multisensory supports </a:t>
            </a:r>
          </a:p>
          <a:p>
            <a:pPr marL="0" lvl="0" indent="0" algn="l" rtl="0">
              <a:lnSpc>
                <a:spcPct val="100000"/>
              </a:lnSpc>
              <a:spcBef>
                <a:spcPts val="0"/>
              </a:spcBef>
              <a:spcAft>
                <a:spcPts val="0"/>
              </a:spcAft>
              <a:buSzPts val="1100"/>
              <a:buNone/>
            </a:pPr>
            <a:r>
              <a:rPr lang="en-US"/>
              <a:t>For each routine, it is important to include a consistent multisensory support to help with engagement and memory.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3: Provide a model  </a:t>
            </a:r>
          </a:p>
          <a:p>
            <a:pPr marL="0" lvl="0" indent="0" algn="l" rtl="0">
              <a:lnSpc>
                <a:spcPct val="100000"/>
              </a:lnSpc>
              <a:spcBef>
                <a:spcPts val="0"/>
              </a:spcBef>
              <a:spcAft>
                <a:spcPts val="0"/>
              </a:spcAft>
              <a:buSzPts val="1100"/>
              <a:buNone/>
            </a:pPr>
            <a:r>
              <a:rPr lang="en-US"/>
              <a:t>Effective instruction should be explicit with clear, concise directions and teacher modeling so students know exactly what to do each time they are provided the sounds or the word.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4: Practice </a:t>
            </a:r>
          </a:p>
          <a:p>
            <a:pPr marL="0" lvl="0" indent="0" algn="l" rtl="0">
              <a:lnSpc>
                <a:spcPct val="100000"/>
              </a:lnSpc>
              <a:spcBef>
                <a:spcPts val="0"/>
              </a:spcBef>
              <a:spcAft>
                <a:spcPts val="0"/>
              </a:spcAft>
              <a:buSzPts val="1100"/>
              <a:buNone/>
            </a:pPr>
            <a:r>
              <a:rPr lang="en-US"/>
              <a:t>At this point, students know the task and should be able to move through various words/sounds with your minimal cues and multisensory supports. Providing ample practice and corrective feedback helps students to develop accuracy and automaticity with the skill. </a:t>
            </a:r>
          </a:p>
        </p:txBody>
      </p:sp>
    </p:spTree>
    <p:extLst>
      <p:ext uri="{BB962C8B-B14F-4D97-AF65-F5344CB8AC3E}">
        <p14:creationId xmlns:p14="http://schemas.microsoft.com/office/powerpoint/2010/main" val="667117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When planning to implement a segmenting or blending routine, we want to intentionally set the purpose with students so they are clear about what they are being asked to do and what the purpose is for learning and practicing.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Consider which task students will be asked to perform. What do you want them to know about the task? What do you want them to do?</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Decide which terms you are going to use in your classroom to refer to speech sounds and the representation of those sounds. It is perfectly fine to simply say sounds and letters, but students are completely capable of handling the more academic terms phoneme and grapheme as well. Whatever you choose, do so consistently and intentionally.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Finally, state the purpose or objective explicitly, clearly and in student-friendly terms.   Here are some examples of setting the purpose for blending and segmenting (</a:t>
            </a:r>
            <a:r>
              <a:rPr lang="en-US" b="0" i="1" baseline="0"/>
              <a:t>read slide examples aloud or have participants read the examples to themselves before moving on).</a:t>
            </a:r>
          </a:p>
          <a:p>
            <a:pPr marL="0" lvl="0" indent="0" algn="l" rtl="0">
              <a:lnSpc>
                <a:spcPct val="100000"/>
              </a:lnSpc>
              <a:spcBef>
                <a:spcPts val="0"/>
              </a:spcBef>
              <a:spcAft>
                <a:spcPts val="0"/>
              </a:spcAft>
              <a:buSzPts val="1100"/>
              <a:buNone/>
            </a:pPr>
            <a:r>
              <a:rPr lang="en-US"/>
              <a:t> </a:t>
            </a:r>
          </a:p>
        </p:txBody>
      </p:sp>
    </p:spTree>
    <p:extLst>
      <p:ext uri="{BB962C8B-B14F-4D97-AF65-F5344CB8AC3E}">
        <p14:creationId xmlns:p14="http://schemas.microsoft.com/office/powerpoint/2010/main" val="4150126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This lab session is designed to provide teachers and administrators with foundational knowledge in implementing a phonemic awareness blending and segmenting routine. This session is designed as a turnkey presentation that a teacher leader or administrator can present to staff and then follow up with the implementation progress in subsequent observations and meetings. </a:t>
            </a:r>
          </a:p>
        </p:txBody>
      </p:sp>
      <p:sp>
        <p:nvSpPr>
          <p:cNvPr id="4" name="Slide Number Placeholder 3"/>
          <p:cNvSpPr>
            <a:spLocks noGrp="1"/>
          </p:cNvSpPr>
          <p:nvPr>
            <p:ph type="sldNum" sz="quarter" idx="5"/>
          </p:nvPr>
        </p:nvSpPr>
        <p:spPr/>
        <p:txBody>
          <a:bodyPr/>
          <a:lstStyle/>
          <a:p>
            <a:fld id="{8BB1861C-16E8-4DC1-A9DC-F9D5DBFC0DC8}" type="slidenum">
              <a:rPr lang="en-US" smtClean="0"/>
              <a:t>3</a:t>
            </a:fld>
            <a:endParaRPr lang="en-US"/>
          </a:p>
        </p:txBody>
      </p:sp>
    </p:spTree>
    <p:extLst>
      <p:ext uri="{BB962C8B-B14F-4D97-AF65-F5344CB8AC3E}">
        <p14:creationId xmlns:p14="http://schemas.microsoft.com/office/powerpoint/2010/main" val="2228851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second step in the blending and segmenting routines is to select a multisensory support. Multisensory supports should be used following the gradual release of responsibility with the teacher first modeling their use, then practicing with students, and finally, providing students with an opportunity to practice on their 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use of multisensory supports should be added, removed, or adjusted in response to student needs and developmental stages. The developmental stages on this slide help provide a framework for understanding students’ level of proficiency and how multisensory supports can best be used to support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multisensory stage, students are learning the task and require explicit modeling and prompts in using multisensory supports. Students may still make many mistakes, and many “we dos” are needed during practice. In the knowledge stage, students have become familiar with the task, routine, and use of multisensory support. Less modeling from the teacher is required, and students do not need external prompts. Students may be able to do the task mentally but not quickly and may still make some mistakes. Finally, in the automatic stage, students have developed automaticity with the task. At this point, multisensory supports can typically be removed, and students make few mistakes.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21</a:t>
            </a:fld>
            <a:endParaRPr lang="en-US"/>
          </a:p>
        </p:txBody>
      </p:sp>
    </p:spTree>
    <p:extLst>
      <p:ext uri="{BB962C8B-B14F-4D97-AF65-F5344CB8AC3E}">
        <p14:creationId xmlns:p14="http://schemas.microsoft.com/office/powerpoint/2010/main" val="1293690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90000"/>
              </a:lnSpc>
              <a:spcAft>
                <a:spcPts val="600"/>
              </a:spcAft>
              <a:buFont typeface="Arial" panose="020B0604020202020204" pitchFamily="34" charset="0"/>
              <a:buNone/>
            </a:pPr>
            <a:r>
              <a:rPr lang="en-US" sz="1200">
                <a:solidFill>
                  <a:schemeClr val="tx1">
                    <a:alpha val="60000"/>
                  </a:schemeClr>
                </a:solidFill>
              </a:rPr>
              <a:t>When selecting multisensory supports, it is important to be intentional about what tools and materials will allow students to focus on the task at hand in an engaging way without overpowering the routine. Before introducing these supports, consider your classroom setup and student expectations for using manipulatives.</a:t>
            </a:r>
          </a:p>
          <a:p>
            <a:pPr marL="0" indent="0">
              <a:lnSpc>
                <a:spcPct val="90000"/>
              </a:lnSpc>
              <a:spcAft>
                <a:spcPts val="600"/>
              </a:spcAft>
              <a:buFont typeface="Arial" panose="020B0604020202020204" pitchFamily="34" charset="0"/>
              <a:buNone/>
            </a:pPr>
            <a:r>
              <a:rPr lang="en-US" sz="1200">
                <a:solidFill>
                  <a:schemeClr val="tx1">
                    <a:alpha val="60000"/>
                  </a:schemeClr>
                </a:solidFill>
              </a:rPr>
              <a:t> </a:t>
            </a:r>
          </a:p>
          <a:p>
            <a:pPr indent="-228600">
              <a:lnSpc>
                <a:spcPct val="90000"/>
              </a:lnSpc>
              <a:spcAft>
                <a:spcPts val="600"/>
              </a:spcAft>
              <a:buFont typeface="Arial" panose="020B0604020202020204" pitchFamily="34" charset="0"/>
              <a:buChar char="•"/>
            </a:pPr>
            <a:r>
              <a:rPr lang="en-US" sz="1200">
                <a:solidFill>
                  <a:schemeClr val="tx1">
                    <a:alpha val="60000"/>
                  </a:schemeClr>
                </a:solidFill>
              </a:rPr>
              <a:t>Multisensory supports include hand and body movements. These can vary based on your district’s choice of instructional programming. Consistency with hand movements between grade levels and interventions is important to limit confusion for students. </a:t>
            </a:r>
          </a:p>
          <a:p>
            <a:pPr>
              <a:lnSpc>
                <a:spcPct val="90000"/>
              </a:lnSpc>
              <a:spcAft>
                <a:spcPts val="600"/>
              </a:spcAft>
            </a:pPr>
            <a:endParaRPr lang="en-US" sz="1200">
              <a:solidFill>
                <a:schemeClr val="tx1">
                  <a:alpha val="60000"/>
                </a:schemeClr>
              </a:solidFill>
            </a:endParaRPr>
          </a:p>
          <a:p>
            <a:pPr indent="-228600">
              <a:lnSpc>
                <a:spcPct val="90000"/>
              </a:lnSpc>
              <a:spcAft>
                <a:spcPts val="600"/>
              </a:spcAft>
              <a:buFont typeface="Arial" panose="020B0604020202020204" pitchFamily="34" charset="0"/>
              <a:buChar char="•"/>
            </a:pPr>
            <a:r>
              <a:rPr lang="en-US" sz="1200">
                <a:solidFill>
                  <a:schemeClr val="tx1">
                    <a:alpha val="60000"/>
                  </a:schemeClr>
                </a:solidFill>
              </a:rPr>
              <a:t>Examples include chopping each phoneme holding your hands together, tapping your arm from shoulder to wrist, and counting on your fingers. </a:t>
            </a:r>
          </a:p>
          <a:p>
            <a:pPr indent="-228600">
              <a:lnSpc>
                <a:spcPct val="90000"/>
              </a:lnSpc>
              <a:spcAft>
                <a:spcPts val="600"/>
              </a:spcAft>
              <a:buFont typeface="Arial" panose="020B0604020202020204" pitchFamily="34" charset="0"/>
              <a:buChar char="•"/>
            </a:pPr>
            <a:endParaRPr lang="en-US" sz="1200">
              <a:solidFill>
                <a:schemeClr val="tx1">
                  <a:alpha val="60000"/>
                </a:schemeClr>
              </a:solidFill>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200">
                <a:solidFill>
                  <a:schemeClr val="tx1">
                    <a:alpha val="60000"/>
                  </a:schemeClr>
                </a:solidFill>
              </a:rPr>
              <a:t>Elkonin boxes can be used in whole group instruction with teacher modeling and small group instruction with individual sets of materials. Adding pictures can support background knowledge and build stronger connections for language and text. </a:t>
            </a:r>
          </a:p>
          <a:p>
            <a:pPr indent="-228600">
              <a:lnSpc>
                <a:spcPct val="90000"/>
              </a:lnSpc>
              <a:spcAft>
                <a:spcPts val="600"/>
              </a:spcAft>
              <a:buFont typeface="Arial" panose="020B0604020202020204" pitchFamily="34" charset="0"/>
              <a:buChar char="•"/>
            </a:pPr>
            <a:endParaRPr lang="en-US" sz="1200">
              <a:solidFill>
                <a:schemeClr val="tx1">
                  <a:alpha val="60000"/>
                </a:schemeClr>
              </a:solidFill>
            </a:endParaRPr>
          </a:p>
          <a:p>
            <a:pPr indent="-228600">
              <a:lnSpc>
                <a:spcPct val="90000"/>
              </a:lnSpc>
              <a:spcAft>
                <a:spcPts val="600"/>
              </a:spcAft>
              <a:buFont typeface="Arial" panose="020B0604020202020204" pitchFamily="34" charset="0"/>
              <a:buChar char="•"/>
            </a:pPr>
            <a:r>
              <a:rPr lang="en-US" sz="1200">
                <a:solidFill>
                  <a:schemeClr val="tx1">
                    <a:alpha val="60000"/>
                  </a:schemeClr>
                </a:solidFill>
              </a:rPr>
              <a:t>Any small objects can be used for students to count out the phonemes in a word such as coins, cubes, or counters. </a:t>
            </a:r>
          </a:p>
          <a:p>
            <a:pPr indent="-228600">
              <a:lnSpc>
                <a:spcPct val="90000"/>
              </a:lnSpc>
              <a:spcAft>
                <a:spcPts val="600"/>
              </a:spcAft>
              <a:buFont typeface="Arial" panose="020B0604020202020204" pitchFamily="34" charset="0"/>
              <a:buChar char="•"/>
            </a:pPr>
            <a:endParaRPr lang="en-US" sz="1200">
              <a:solidFill>
                <a:schemeClr val="tx1">
                  <a:alpha val="60000"/>
                </a:schemeClr>
              </a:solidFill>
            </a:endParaRPr>
          </a:p>
          <a:p>
            <a:pPr indent="-228600">
              <a:lnSpc>
                <a:spcPct val="90000"/>
              </a:lnSpc>
              <a:spcAft>
                <a:spcPts val="600"/>
              </a:spcAft>
              <a:buFont typeface="Arial" panose="020B0604020202020204" pitchFamily="34" charset="0"/>
              <a:buChar char="•"/>
            </a:pPr>
            <a:r>
              <a:rPr lang="en-US" sz="1200">
                <a:solidFill>
                  <a:schemeClr val="tx1">
                    <a:alpha val="60000"/>
                  </a:schemeClr>
                </a:solidFill>
              </a:rPr>
              <a:t>Students can also count the phonemes by tapping each box with their finger or using a hand movement during whole group instruction while the teacher models on the board or screen.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2001953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When providing a model, key instructional considerations include using or removing scaffolds to make the task more concrete or more abstract based on individual student needs and the stages of development.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Incorporating visual supports such as pictures or realia whenever possible will enrich students’ background knowledge and build stronger connections to support all students, especially multilingual learners.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Modeling appropriate phoneme articulation and clipping the schwa supports accurate blending and segmenting. </a:t>
            </a:r>
          </a:p>
        </p:txBody>
      </p:sp>
    </p:spTree>
    <p:extLst>
      <p:ext uri="{BB962C8B-B14F-4D97-AF65-F5344CB8AC3E}">
        <p14:creationId xmlns:p14="http://schemas.microsoft.com/office/powerpoint/2010/main" val="2491628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planning for instruction, be mindful of the importance of modeling left to right directionality so that students have consistent models for how they will eventually decode words in print.  This can be tricky when we are modeling facing students, as directionality for the teacher is reversed.  </a:t>
            </a:r>
          </a:p>
          <a:p>
            <a:endParaRPr lang="en-US"/>
          </a:p>
          <a:p>
            <a:r>
              <a:rPr lang="en-US"/>
              <a:t>When deciding what multisensory supports to use (whether clapping, chopping,  tapping fingers, using Elkonin boxes, </a:t>
            </a:r>
            <a:r>
              <a:rPr lang="en-US" err="1"/>
              <a:t>etc</a:t>
            </a:r>
            <a:r>
              <a:rPr lang="en-US"/>
              <a:t>), practice how you will model this to students so that you are consistently modeling blending or segmenting from left to right.  </a:t>
            </a:r>
          </a:p>
        </p:txBody>
      </p:sp>
      <p:sp>
        <p:nvSpPr>
          <p:cNvPr id="4" name="Slide Number Placeholder 3"/>
          <p:cNvSpPr>
            <a:spLocks noGrp="1"/>
          </p:cNvSpPr>
          <p:nvPr>
            <p:ph type="sldNum" sz="quarter" idx="5"/>
          </p:nvPr>
        </p:nvSpPr>
        <p:spPr/>
        <p:txBody>
          <a:bodyPr/>
          <a:lstStyle/>
          <a:p>
            <a:fld id="{8BB1861C-16E8-4DC1-A9DC-F9D5DBFC0DC8}" type="slidenum">
              <a:rPr lang="en-US" smtClean="0"/>
              <a:t>24</a:t>
            </a:fld>
            <a:endParaRPr lang="en-US"/>
          </a:p>
        </p:txBody>
      </p:sp>
    </p:spTree>
    <p:extLst>
      <p:ext uri="{BB962C8B-B14F-4D97-AF65-F5344CB8AC3E}">
        <p14:creationId xmlns:p14="http://schemas.microsoft.com/office/powerpoint/2010/main" val="1736813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are ready for students to practice the skill you have modeled, effective planning includes having a prepared list of words and a predictable process for practicing the skill at a snappy pace.</a:t>
            </a:r>
          </a:p>
          <a:p>
            <a:endParaRPr lang="en-US"/>
          </a:p>
          <a:p>
            <a:r>
              <a:rPr lang="en-US"/>
              <a:t>Consider how you will prompt students and what students are expected to say and do in return.</a:t>
            </a:r>
          </a:p>
          <a:p>
            <a:endParaRPr lang="en-US"/>
          </a:p>
          <a:p>
            <a:r>
              <a:rPr lang="en-US"/>
              <a:t>Plan the words that you will use to practice the skill. Some curriculums will have a list readily available; other times, you will be responsible for developing a list of words to work with.  When developing or reviewing a word list, be mindful of any phonemes that students have and have not yet received explicit instruction on. This is especially important in kindergarten.</a:t>
            </a:r>
          </a:p>
          <a:p>
            <a:endParaRPr lang="en-US"/>
          </a:p>
          <a:p>
            <a:r>
              <a:rPr lang="en-US"/>
              <a:t>Consider the number of phonemes there are in the words you are using for practice, and ensure they are appropriate for the needs of your students. Also, be aware of any “tricky” vowel or consonant sounds that may require you to provide corrective feedback. For example, diphthongs like /</a:t>
            </a:r>
            <a:r>
              <a:rPr lang="en-US" err="1"/>
              <a:t>ou</a:t>
            </a:r>
            <a:r>
              <a:rPr lang="en-US"/>
              <a:t>/ and /oi/ and r-controlled vowels can sometimes confuse students if these sounds occur in segmenting tasks before students have practiced them in isolation. Students must also be aware that blends should be separated orally when segmenting.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25</a:t>
            </a:fld>
            <a:endParaRPr lang="en-US"/>
          </a:p>
        </p:txBody>
      </p:sp>
    </p:spTree>
    <p:extLst>
      <p:ext uri="{BB962C8B-B14F-4D97-AF65-F5344CB8AC3E}">
        <p14:creationId xmlns:p14="http://schemas.microsoft.com/office/powerpoint/2010/main" val="1965135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In this section, we will model each component of the segmenting routine and provide support for scaffolding and differentiation. </a:t>
            </a:r>
          </a:p>
        </p:txBody>
      </p:sp>
      <p:sp>
        <p:nvSpPr>
          <p:cNvPr id="4" name="Slide Number Placeholder 3"/>
          <p:cNvSpPr>
            <a:spLocks noGrp="1"/>
          </p:cNvSpPr>
          <p:nvPr>
            <p:ph type="sldNum" sz="quarter" idx="5"/>
          </p:nvPr>
        </p:nvSpPr>
        <p:spPr/>
        <p:txBody>
          <a:bodyPr/>
          <a:lstStyle/>
          <a:p>
            <a:fld id="{8BB1861C-16E8-4DC1-A9DC-F9D5DBFC0DC8}" type="slidenum">
              <a:rPr lang="en-US" smtClean="0"/>
              <a:t>26</a:t>
            </a:fld>
            <a:endParaRPr lang="en-US"/>
          </a:p>
        </p:txBody>
      </p:sp>
    </p:spTree>
    <p:extLst>
      <p:ext uri="{BB962C8B-B14F-4D97-AF65-F5344CB8AC3E}">
        <p14:creationId xmlns:p14="http://schemas.microsoft.com/office/powerpoint/2010/main" val="3083532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To model, we are going to use the segmenting routine. Step 1 of the routine is to set the purpose. The sample routine and lesson provide this scripting:</a:t>
            </a:r>
          </a:p>
          <a:p>
            <a:pPr marL="0" lvl="0" indent="0" algn="l" rtl="0">
              <a:lnSpc>
                <a:spcPct val="100000"/>
              </a:lnSpc>
              <a:spcBef>
                <a:spcPts val="0"/>
              </a:spcBef>
              <a:spcAft>
                <a:spcPts val="0"/>
              </a:spcAft>
              <a:buSzPts val="1100"/>
              <a:buNone/>
            </a:pPr>
            <a:r>
              <a:rPr lang="en-US"/>
              <a:t> </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 </a:t>
            </a:r>
            <a:r>
              <a:rPr lang="en-US" i="1">
                <a:latin typeface="Calibri Light" panose="020F0302020204030204" pitchFamily="34" charset="0"/>
                <a:cs typeface="Calibri Light" panose="020F0302020204030204" pitchFamily="34" charset="0"/>
              </a:rPr>
              <a:t>“When we segment, we take a whole word and break it into individual sounds. This is important because when we write words, we must break the word into individual sounds and write the letters (graphemes) that represent each sound (phoneme). Segmenting also helps develop skills for decoding words</a:t>
            </a:r>
            <a:r>
              <a:rPr lang="en-US" b="1" i="1">
                <a:latin typeface="Calibri Light" panose="020F0302020204030204" pitchFamily="34" charset="0"/>
                <a:cs typeface="Calibri Light" panose="020F0302020204030204" pitchFamily="34" charset="0"/>
              </a:rPr>
              <a:t>. Today, we are going to practice breaking words apart into their individual sounds (phonemes).”</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3681464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For the purpose of this lesson, we are going to model using Elkonin boxes.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On your copy of this lesson, you will find more general directions that can be edited based on which multisensory support you use. </a:t>
            </a:r>
          </a:p>
        </p:txBody>
      </p:sp>
    </p:spTree>
    <p:extLst>
      <p:ext uri="{BB962C8B-B14F-4D97-AF65-F5344CB8AC3E}">
        <p14:creationId xmlns:p14="http://schemas.microsoft.com/office/powerpoint/2010/main" val="1133253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Facilitator Notes: Lead the participants through this activity by reading the words quoted on this slide. </a:t>
            </a:r>
          </a:p>
          <a:p>
            <a:pPr marL="0" lvl="0" indent="0" algn="l" rtl="0">
              <a:lnSpc>
                <a:spcPct val="100000"/>
              </a:lnSpc>
              <a:spcBef>
                <a:spcPts val="0"/>
              </a:spcBef>
              <a:spcAft>
                <a:spcPts val="0"/>
              </a:spcAft>
              <a:buSzPts val="1100"/>
              <a:buNone/>
            </a:pPr>
            <a:endParaRPr lang="en-US"/>
          </a:p>
          <a:p>
            <a:pPr rtl="0">
              <a:spcBef>
                <a:spcPts val="0"/>
              </a:spcBef>
              <a:spcAft>
                <a:spcPts val="0"/>
              </a:spcAft>
            </a:pPr>
            <a:r>
              <a:rPr lang="en-US" sz="1200" b="1" i="0" u="none" strike="noStrike">
                <a:solidFill>
                  <a:srgbClr val="000000"/>
                </a:solidFill>
                <a:effectLst/>
                <a:latin typeface="Arial" panose="020B0604020202020204" pitchFamily="34" charset="0"/>
              </a:rPr>
              <a:t>“</a:t>
            </a:r>
            <a:r>
              <a:rPr lang="en-US" sz="1200" b="0" i="1" u="none" strike="noStrike">
                <a:solidFill>
                  <a:srgbClr val="000000"/>
                </a:solidFill>
                <a:effectLst/>
                <a:latin typeface="Arial" panose="020B0604020202020204" pitchFamily="34" charset="0"/>
              </a:rPr>
              <a:t>Watch me do the first word.</a:t>
            </a:r>
            <a:r>
              <a:rPr lang="en-US" sz="1200" b="0" i="0" u="none" strike="noStrike">
                <a:solidFill>
                  <a:srgbClr val="000000"/>
                </a:solidFill>
                <a:effectLst/>
                <a:latin typeface="Arial" panose="020B0604020202020204" pitchFamily="34" charset="0"/>
              </a:rPr>
              <a:t>” </a:t>
            </a:r>
            <a:endParaRPr lang="en-US" sz="1200" b="0">
              <a:effectLst/>
            </a:endParaRPr>
          </a:p>
          <a:p>
            <a:pPr marL="457200" rtl="0">
              <a:spcBef>
                <a:spcPts val="0"/>
              </a:spcBef>
              <a:spcAft>
                <a:spcPts val="0"/>
              </a:spcAft>
            </a:pPr>
            <a:r>
              <a:rPr lang="en-US" sz="1200" b="0" i="1" u="none" strike="noStrike">
                <a:solidFill>
                  <a:srgbClr val="000000"/>
                </a:solidFill>
                <a:effectLst/>
                <a:latin typeface="Arial" panose="020B0604020202020204" pitchFamily="34" charset="0"/>
              </a:rPr>
              <a:t>“Listen”: at</a:t>
            </a:r>
            <a:endParaRPr lang="en-US" sz="1200" b="0">
              <a:effectLst/>
            </a:endParaRPr>
          </a:p>
          <a:p>
            <a:pPr marL="457200" rtl="0">
              <a:spcBef>
                <a:spcPts val="0"/>
              </a:spcBef>
              <a:spcAft>
                <a:spcPts val="0"/>
              </a:spcAft>
            </a:pPr>
            <a:r>
              <a:rPr lang="en-US" sz="1200" b="0" i="1" u="none" strike="noStrike">
                <a:solidFill>
                  <a:srgbClr val="000000"/>
                </a:solidFill>
                <a:effectLst/>
                <a:latin typeface="Arial" panose="020B0604020202020204" pitchFamily="34" charset="0"/>
              </a:rPr>
              <a:t>“Repeat”:</a:t>
            </a:r>
            <a:r>
              <a:rPr lang="en-US" sz="1200" b="0" i="0" u="none" strike="noStrike">
                <a:solidFill>
                  <a:srgbClr val="000000"/>
                </a:solidFill>
                <a:effectLst/>
                <a:latin typeface="Arial" panose="020B0604020202020204" pitchFamily="34" charset="0"/>
              </a:rPr>
              <a:t> at</a:t>
            </a:r>
            <a:endParaRPr lang="en-US" sz="1200" b="0">
              <a:effectLst/>
            </a:endParaRPr>
          </a:p>
          <a:p>
            <a:pPr marL="457200" rtl="0">
              <a:spcBef>
                <a:spcPts val="0"/>
              </a:spcBef>
              <a:spcAft>
                <a:spcPts val="0"/>
              </a:spcAft>
            </a:pPr>
            <a:r>
              <a:rPr lang="en-US" sz="1200" b="1" i="1" u="none" strike="noStrike">
                <a:solidFill>
                  <a:srgbClr val="000000"/>
                </a:solidFill>
                <a:effectLst/>
                <a:latin typeface="Arial" panose="020B0604020202020204" pitchFamily="34" charset="0"/>
              </a:rPr>
              <a:t>CLICK</a:t>
            </a:r>
            <a:r>
              <a:rPr lang="en-US" sz="1200" b="0" i="1" u="none" strike="noStrike">
                <a:solidFill>
                  <a:srgbClr val="000000"/>
                </a:solidFill>
                <a:effectLst/>
                <a:latin typeface="Arial" panose="020B0604020202020204" pitchFamily="34" charset="0"/>
              </a:rPr>
              <a:t> for animation “Sounds”:</a:t>
            </a:r>
            <a:r>
              <a:rPr lang="en-US" sz="1200" b="0" i="0" u="none" strike="noStrike">
                <a:solidFill>
                  <a:srgbClr val="000000"/>
                </a:solidFill>
                <a:effectLst/>
                <a:latin typeface="Arial" panose="020B0604020202020204" pitchFamily="34" charset="0"/>
              </a:rPr>
              <a:t> /ă/-/t/</a:t>
            </a:r>
            <a:endParaRPr lang="en-US" sz="1200"/>
          </a:p>
          <a:p>
            <a:pPr marL="457200" rtl="0">
              <a:spcBef>
                <a:spcPts val="0"/>
              </a:spcBef>
              <a:spcAft>
                <a:spcPts val="0"/>
              </a:spcAft>
            </a:pPr>
            <a:endParaRPr lang="en-US" sz="1200" b="0" i="0" u="none" strike="noStrike">
              <a:solidFill>
                <a:srgbClr val="000000"/>
              </a:solidFill>
              <a:effectLst/>
              <a:latin typeface="Arial" panose="020B0604020202020204" pitchFamily="34" charset="0"/>
            </a:endParaRPr>
          </a:p>
          <a:p>
            <a:pPr marL="457200" rtl="0">
              <a:spcBef>
                <a:spcPts val="0"/>
              </a:spcBef>
              <a:spcAft>
                <a:spcPts val="0"/>
              </a:spcAft>
            </a:pPr>
            <a:r>
              <a:rPr lang="en-US" sz="1200" b="0" i="0" u="none" strike="noStrike">
                <a:solidFill>
                  <a:srgbClr val="000000"/>
                </a:solidFill>
                <a:effectLst/>
                <a:latin typeface="Arial" panose="020B0604020202020204" pitchFamily="34" charset="0"/>
              </a:rPr>
              <a:t>“Here is another example.”</a:t>
            </a:r>
            <a:endParaRPr lang="en-US" sz="1200" b="0">
              <a:effectLst/>
            </a:endParaRPr>
          </a:p>
          <a:p>
            <a:pPr marL="457200" rtl="0">
              <a:spcBef>
                <a:spcPts val="0"/>
              </a:spcBef>
              <a:spcAft>
                <a:spcPts val="0"/>
              </a:spcAft>
            </a:pPr>
            <a:r>
              <a:rPr lang="en-US" sz="1200" b="0" i="1" u="none" strike="noStrike">
                <a:solidFill>
                  <a:srgbClr val="000000"/>
                </a:solidFill>
                <a:effectLst/>
                <a:latin typeface="Arial" panose="020B0604020202020204" pitchFamily="34" charset="0"/>
              </a:rPr>
              <a:t>“Listen”:</a:t>
            </a:r>
            <a:r>
              <a:rPr lang="en-US" sz="1200" b="0" i="0" u="none" strike="noStrike">
                <a:solidFill>
                  <a:srgbClr val="000000"/>
                </a:solidFill>
                <a:effectLst/>
                <a:latin typeface="Arial" panose="020B0604020202020204" pitchFamily="34" charset="0"/>
              </a:rPr>
              <a:t> cup</a:t>
            </a:r>
            <a:endParaRPr lang="en-US" sz="1200" b="0">
              <a:effectLst/>
            </a:endParaRPr>
          </a:p>
          <a:p>
            <a:pPr marL="457200" rtl="0">
              <a:spcBef>
                <a:spcPts val="0"/>
              </a:spcBef>
              <a:spcAft>
                <a:spcPts val="0"/>
              </a:spcAft>
            </a:pPr>
            <a:r>
              <a:rPr lang="en-US" sz="1200" b="0" i="1" u="none" strike="noStrike">
                <a:solidFill>
                  <a:srgbClr val="000000"/>
                </a:solidFill>
                <a:effectLst/>
                <a:latin typeface="Arial" panose="020B0604020202020204" pitchFamily="34" charset="0"/>
              </a:rPr>
              <a:t>“Repeat”</a:t>
            </a:r>
            <a:r>
              <a:rPr lang="en-US" sz="1200" b="0" i="0" u="none" strike="noStrike">
                <a:solidFill>
                  <a:srgbClr val="000000"/>
                </a:solidFill>
                <a:effectLst/>
                <a:latin typeface="Arial" panose="020B0604020202020204" pitchFamily="34" charset="0"/>
              </a:rPr>
              <a:t>: cup</a:t>
            </a:r>
            <a:endParaRPr lang="en-US" sz="1200" b="0">
              <a:effectLst/>
            </a:endParaRPr>
          </a:p>
          <a:p>
            <a:pPr marL="457200" rtl="0">
              <a:spcBef>
                <a:spcPts val="0"/>
              </a:spcBef>
              <a:spcAft>
                <a:spcPts val="0"/>
              </a:spcAft>
            </a:pPr>
            <a:r>
              <a:rPr lang="en-US" sz="1200" b="1" i="1" u="none" strike="noStrike">
                <a:solidFill>
                  <a:srgbClr val="000000"/>
                </a:solidFill>
                <a:effectLst/>
                <a:latin typeface="Arial" panose="020B0604020202020204" pitchFamily="34" charset="0"/>
              </a:rPr>
              <a:t>CLICK</a:t>
            </a:r>
            <a:r>
              <a:rPr lang="en-US" sz="1200" b="0" i="1" u="none" strike="noStrike">
                <a:solidFill>
                  <a:srgbClr val="000000"/>
                </a:solidFill>
                <a:effectLst/>
                <a:latin typeface="Arial" panose="020B0604020202020204" pitchFamily="34" charset="0"/>
              </a:rPr>
              <a:t> for animation “Sounds”:</a:t>
            </a:r>
            <a:r>
              <a:rPr lang="en-US" sz="1200" b="0" i="0" u="none" strike="noStrike">
                <a:solidFill>
                  <a:srgbClr val="000000"/>
                </a:solidFill>
                <a:effectLst/>
                <a:latin typeface="Arial" panose="020B0604020202020204" pitchFamily="34" charset="0"/>
              </a:rPr>
              <a:t> /k/-/ŭ/-/p/</a:t>
            </a:r>
            <a:endParaRPr lang="en-US" sz="1200" b="0">
              <a:effectLst/>
            </a:endParaRPr>
          </a:p>
          <a:p>
            <a:pPr marL="457200" rtl="0">
              <a:spcBef>
                <a:spcPts val="0"/>
              </a:spcBef>
              <a:spcAft>
                <a:spcPts val="0"/>
              </a:spcAft>
            </a:pPr>
            <a:br>
              <a:rPr lang="en-US" sz="1200" b="0">
                <a:effectLst/>
              </a:rPr>
            </a:br>
            <a:r>
              <a:rPr lang="en-US" sz="1200" b="0" i="0" u="none" strike="noStrike">
                <a:solidFill>
                  <a:srgbClr val="000000"/>
                </a:solidFill>
                <a:effectLst/>
                <a:latin typeface="Arial" panose="020B0604020202020204" pitchFamily="34" charset="0"/>
              </a:rPr>
              <a:t>*Note: Say the phonemes (sounds), not the letter names.</a:t>
            </a:r>
            <a:endParaRPr lang="en-US" sz="1200" b="0">
              <a:effectLst/>
            </a:endParaRP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3538545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Facilitator Notes: Lead the participants through this activity by reading the words quoted on this slide. </a:t>
            </a:r>
          </a:p>
          <a:p>
            <a:pPr marL="0" lvl="0" indent="0" algn="l" rtl="0">
              <a:lnSpc>
                <a:spcPct val="100000"/>
              </a:lnSpc>
              <a:spcBef>
                <a:spcPts val="0"/>
              </a:spcBef>
              <a:spcAft>
                <a:spcPts val="0"/>
              </a:spcAft>
              <a:buSzPts val="1100"/>
              <a:buNone/>
            </a:pPr>
            <a:endParaRPr lang="en-US"/>
          </a:p>
          <a:p>
            <a:pPr marL="457200" rtl="0">
              <a:spcBef>
                <a:spcPts val="0"/>
              </a:spcBef>
              <a:spcAft>
                <a:spcPts val="0"/>
              </a:spcAft>
            </a:pPr>
            <a:r>
              <a:rPr lang="en-US" sz="1200" b="0" i="1" u="none" strike="noStrike">
                <a:solidFill>
                  <a:srgbClr val="000000"/>
                </a:solidFill>
                <a:effectLst/>
                <a:latin typeface="Arial" panose="020B0604020202020204" pitchFamily="34" charset="0"/>
              </a:rPr>
              <a:t>“Now let’s try some together. I will show you how I say each sound in the word as I place a chip in the box for each soun</a:t>
            </a:r>
            <a:r>
              <a:rPr lang="en-US" sz="1200" i="1">
                <a:solidFill>
                  <a:srgbClr val="000000"/>
                </a:solidFill>
                <a:latin typeface="Arial" panose="020B0604020202020204" pitchFamily="34" charset="0"/>
              </a:rPr>
              <a:t>d.”</a:t>
            </a:r>
            <a:endParaRPr lang="en-US" sz="1200" b="0">
              <a:effectLst/>
            </a:endParaRPr>
          </a:p>
          <a:p>
            <a:pPr indent="457200" rtl="0">
              <a:spcBef>
                <a:spcPts val="0"/>
              </a:spcBef>
              <a:spcAft>
                <a:spcPts val="0"/>
              </a:spcAft>
            </a:pPr>
            <a:r>
              <a:rPr lang="en-US" sz="1200" b="0" i="0" u="none" strike="noStrike">
                <a:solidFill>
                  <a:srgbClr val="000000"/>
                </a:solidFill>
                <a:effectLst/>
                <a:latin typeface="Arial" panose="020B0604020202020204" pitchFamily="34" charset="0"/>
              </a:rPr>
              <a:t>Teacher models, then students practice with the same word.</a:t>
            </a:r>
            <a:r>
              <a:rPr lang="en-US" sz="1200" b="0" i="1" u="none" strike="noStrike">
                <a:solidFill>
                  <a:srgbClr val="000000"/>
                </a:solidFill>
                <a:effectLst/>
                <a:latin typeface="Arial" panose="020B0604020202020204" pitchFamily="34" charset="0"/>
              </a:rPr>
              <a:t> </a:t>
            </a:r>
            <a:endParaRPr lang="en-US" sz="1200" b="0">
              <a:effectLst/>
            </a:endParaRPr>
          </a:p>
          <a:p>
            <a:pPr indent="457200" rtl="0">
              <a:spcBef>
                <a:spcPts val="0"/>
              </a:spcBef>
              <a:spcAft>
                <a:spcPts val="0"/>
              </a:spcAft>
            </a:pPr>
            <a:r>
              <a:rPr lang="en-US" sz="1200" b="0" i="1" u="none" strike="noStrike">
                <a:solidFill>
                  <a:srgbClr val="000000"/>
                </a:solidFill>
                <a:effectLst/>
                <a:latin typeface="Arial" panose="020B0604020202020204" pitchFamily="34" charset="0"/>
              </a:rPr>
              <a:t>“Listen”: go </a:t>
            </a:r>
            <a:endParaRPr lang="en-US" sz="1200" b="0">
              <a:effectLst/>
            </a:endParaRPr>
          </a:p>
          <a:p>
            <a:pPr indent="457200" rtl="0">
              <a:spcBef>
                <a:spcPts val="0"/>
              </a:spcBef>
              <a:spcAft>
                <a:spcPts val="0"/>
              </a:spcAft>
            </a:pPr>
            <a:r>
              <a:rPr lang="en-US" sz="1200" b="0" i="1" u="none" strike="noStrike">
                <a:solidFill>
                  <a:srgbClr val="000000"/>
                </a:solidFill>
                <a:effectLst/>
                <a:latin typeface="Arial" panose="020B0604020202020204" pitchFamily="34" charset="0"/>
              </a:rPr>
              <a:t>“Repeat”: go </a:t>
            </a:r>
            <a:endParaRPr lang="en-US" sz="1200" b="0">
              <a:effectLst/>
            </a:endParaRPr>
          </a:p>
          <a:p>
            <a:pPr indent="457200" rtl="0">
              <a:spcBef>
                <a:spcPts val="0"/>
              </a:spcBef>
              <a:spcAft>
                <a:spcPts val="0"/>
              </a:spcAft>
            </a:pPr>
            <a:r>
              <a:rPr lang="en-US" sz="1200" b="0" i="1" u="none" strike="noStrike">
                <a:solidFill>
                  <a:srgbClr val="000000"/>
                </a:solidFill>
                <a:effectLst/>
                <a:latin typeface="Arial" panose="020B0604020202020204" pitchFamily="34" charset="0"/>
              </a:rPr>
              <a:t>Click for animation “Sounds”: /g/ /ō/</a:t>
            </a:r>
            <a:endParaRPr lang="en-US" sz="1200" b="0">
              <a:effectLst/>
            </a:endParaRP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Continue with the other words with the expectation that the participants are moving the counters for each word. </a:t>
            </a:r>
          </a:p>
        </p:txBody>
      </p:sp>
    </p:spTree>
    <p:extLst>
      <p:ext uri="{BB962C8B-B14F-4D97-AF65-F5344CB8AC3E}">
        <p14:creationId xmlns:p14="http://schemas.microsoft.com/office/powerpoint/2010/main" val="1184355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this session, participants will:</a:t>
            </a:r>
          </a:p>
          <a:p>
            <a:endParaRPr lang="en-US"/>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a:t>Understand the foundational knowledge for phonemic awareness </a:t>
            </a:r>
            <a:endParaRPr lang="en-US">
              <a:ea typeface="Calibri" panose="020F0502020204030204"/>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a:t>Engage in academic discourse on evidence-based instructional considerations</a:t>
            </a:r>
            <a:endParaRPr lang="en-US">
              <a:ea typeface="Calibri" panose="020F0502020204030204"/>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a:t>Incorporate a phonemic awareness routine through modeling and practice </a:t>
            </a:r>
            <a:endParaRPr lang="en-US">
              <a:ea typeface="Calibri" panose="020F0502020204030204"/>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a:t>Develop a plan to assess and progress monitor</a:t>
            </a:r>
            <a:endParaRPr lang="en-US">
              <a:ea typeface="Calibri" panose="020F0502020204030204"/>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a:t>Determine personalized next steps for implementation  </a:t>
            </a:r>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BB1861C-16E8-4DC1-A9DC-F9D5DBFC0DC8}" type="slidenum">
              <a:rPr lang="en-US" smtClean="0"/>
              <a:t>4</a:t>
            </a:fld>
            <a:endParaRPr lang="en-US"/>
          </a:p>
        </p:txBody>
      </p:sp>
    </p:spTree>
    <p:extLst>
      <p:ext uri="{BB962C8B-B14F-4D97-AF65-F5344CB8AC3E}">
        <p14:creationId xmlns:p14="http://schemas.microsoft.com/office/powerpoint/2010/main" val="744304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Facilitator Notes: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Lead the participants through this activity by reading the words quoted on this slide.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u="none" strike="noStrike">
              <a:solidFill>
                <a:srgbClr val="000000"/>
              </a:solidFill>
              <a:effectLst/>
              <a:latin typeface="Arial" panose="020B0604020202020204" pitchFamily="34" charset="0"/>
            </a:endParaRPr>
          </a:p>
          <a:p>
            <a:pPr marL="457200" rtl="0">
              <a:spcBef>
                <a:spcPts val="0"/>
              </a:spcBef>
              <a:spcAft>
                <a:spcPts val="0"/>
              </a:spcAft>
            </a:pPr>
            <a:r>
              <a:rPr lang="en-US" sz="1200" b="0" i="1" u="none" strike="noStrike">
                <a:solidFill>
                  <a:srgbClr val="000000"/>
                </a:solidFill>
                <a:effectLst/>
                <a:latin typeface="Arial" panose="020B0604020202020204" pitchFamily="34" charset="0"/>
              </a:rPr>
              <a:t>“Now it is your turn to try some on your own. I will say the word. You will repeat the word. You will </a:t>
            </a:r>
            <a:r>
              <a:rPr lang="en-US" sz="1200" i="1">
                <a:solidFill>
                  <a:srgbClr val="000000"/>
                </a:solidFill>
                <a:latin typeface="Arial" panose="020B0604020202020204" pitchFamily="34" charset="0"/>
              </a:rPr>
              <a:t>place a chip in each box </a:t>
            </a:r>
            <a:r>
              <a:rPr lang="en-US" sz="1200" b="0" i="1" u="none" strike="noStrike">
                <a:solidFill>
                  <a:srgbClr val="000000"/>
                </a:solidFill>
                <a:effectLst/>
                <a:latin typeface="Arial" panose="020B0604020202020204" pitchFamily="34" charset="0"/>
              </a:rPr>
              <a:t>as you say each sound slowly to break apart the word.”</a:t>
            </a:r>
            <a:endParaRPr lang="en-US" sz="1200" b="0">
              <a:effectLst/>
            </a:endParaRPr>
          </a:p>
          <a:p>
            <a:pPr indent="457200" rtl="0">
              <a:spcBef>
                <a:spcPts val="0"/>
              </a:spcBef>
              <a:spcAft>
                <a:spcPts val="0"/>
              </a:spcAft>
            </a:pPr>
            <a:r>
              <a:rPr lang="en-US" sz="1200" b="0" i="1" u="none" strike="noStrike">
                <a:solidFill>
                  <a:srgbClr val="000000"/>
                </a:solidFill>
                <a:effectLst/>
                <a:latin typeface="Arial" panose="020B0604020202020204" pitchFamily="34" charset="0"/>
              </a:rPr>
              <a:t>“Listen”: if </a:t>
            </a:r>
            <a:endParaRPr lang="en-US" sz="1200" b="0">
              <a:effectLst/>
            </a:endParaRPr>
          </a:p>
          <a:p>
            <a:pPr indent="457200" rtl="0">
              <a:spcBef>
                <a:spcPts val="0"/>
              </a:spcBef>
              <a:spcAft>
                <a:spcPts val="0"/>
              </a:spcAft>
            </a:pPr>
            <a:r>
              <a:rPr lang="en-US" sz="1200" b="0" i="1" u="none" strike="noStrike">
                <a:solidFill>
                  <a:srgbClr val="000000"/>
                </a:solidFill>
                <a:effectLst/>
                <a:latin typeface="Arial" panose="020B0604020202020204" pitchFamily="34" charset="0"/>
              </a:rPr>
              <a:t>“Repeat”: if (</a:t>
            </a:r>
            <a:r>
              <a:rPr lang="en-US" sz="1200" b="1" i="1" u="none" strike="noStrike">
                <a:solidFill>
                  <a:srgbClr val="000000"/>
                </a:solidFill>
                <a:effectLst/>
                <a:latin typeface="Arial" panose="020B0604020202020204" pitchFamily="34" charset="0"/>
              </a:rPr>
              <a:t>Click</a:t>
            </a:r>
            <a:r>
              <a:rPr lang="en-US" sz="1200" b="0" i="1" u="none" strike="noStrike">
                <a:solidFill>
                  <a:srgbClr val="000000"/>
                </a:solidFill>
                <a:effectLst/>
                <a:latin typeface="Arial" panose="020B0604020202020204" pitchFamily="34" charset="0"/>
              </a:rPr>
              <a:t> to Animate /ĭ/-/f/)</a:t>
            </a:r>
            <a:endParaRPr lang="en-US" sz="1200" b="0">
              <a:effectLst/>
            </a:endParaRPr>
          </a:p>
          <a:p>
            <a:pPr indent="457200" rtl="0">
              <a:spcBef>
                <a:spcPts val="0"/>
              </a:spcBef>
              <a:spcAft>
                <a:spcPts val="0"/>
              </a:spcAft>
            </a:pPr>
            <a:r>
              <a:rPr lang="en-US" sz="1200" b="0" i="1" u="none" strike="noStrike">
                <a:solidFill>
                  <a:srgbClr val="000000"/>
                </a:solidFill>
                <a:effectLst/>
                <a:latin typeface="Arial" panose="020B0604020202020204" pitchFamily="34" charset="0"/>
              </a:rPr>
              <a:t>“Sounds”: /</a:t>
            </a:r>
            <a:r>
              <a:rPr lang="en-US" sz="1200" b="0" i="1" u="none" strike="noStrike" err="1">
                <a:solidFill>
                  <a:srgbClr val="000000"/>
                </a:solidFill>
                <a:effectLst/>
                <a:latin typeface="Arial" panose="020B0604020202020204" pitchFamily="34" charset="0"/>
              </a:rPr>
              <a:t>i</a:t>
            </a:r>
            <a:r>
              <a:rPr lang="en-US" sz="1200" b="0" i="1" u="none" strike="noStrike">
                <a:solidFill>
                  <a:srgbClr val="000000"/>
                </a:solidFill>
                <a:effectLst/>
                <a:latin typeface="Arial" panose="020B0604020202020204" pitchFamily="34" charset="0"/>
              </a:rPr>
              <a:t>/ /f/</a:t>
            </a:r>
            <a:endParaRPr lang="en-US" sz="1200" b="0">
              <a:effectLst/>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u="none" strike="noStrike">
              <a:solidFill>
                <a:srgbClr val="000000"/>
              </a:solidFill>
              <a:effectLst/>
              <a:latin typeface="Arial" panose="020B0604020202020204" pitchFamily="34" charset="0"/>
            </a:endParaRPr>
          </a:p>
          <a:p>
            <a:pPr rtl="0">
              <a:spcBef>
                <a:spcPts val="0"/>
              </a:spcBef>
              <a:spcAft>
                <a:spcPts val="0"/>
              </a:spcAft>
            </a:pPr>
            <a:r>
              <a:rPr lang="en-US" sz="1200">
                <a:solidFill>
                  <a:srgbClr val="000000"/>
                </a:solidFill>
                <a:latin typeface="Arial" panose="020B0604020202020204" pitchFamily="34" charset="0"/>
              </a:rPr>
              <a:t>s</a:t>
            </a:r>
            <a:r>
              <a:rPr lang="en-US" sz="1200" b="0" i="0" u="none" strike="noStrike">
                <a:solidFill>
                  <a:srgbClr val="000000"/>
                </a:solidFill>
                <a:effectLst/>
                <a:latin typeface="Arial" panose="020B0604020202020204" pitchFamily="34" charset="0"/>
              </a:rPr>
              <a:t>ay 	/s/ /ā/</a:t>
            </a:r>
            <a:endParaRPr lang="en-US" sz="1200" b="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rial" panose="020B0604020202020204" pitchFamily="34" charset="0"/>
              </a:rPr>
              <a:t>sled     	/s/ /l/ /ĕ/ /d/ </a:t>
            </a:r>
            <a:r>
              <a:rPr lang="en-US" sz="1050" b="0" i="0" u="none" strike="noStrike">
                <a:solidFill>
                  <a:srgbClr val="000000"/>
                </a:solidFill>
                <a:effectLst/>
                <a:latin typeface="Arial" panose="020B0604020202020204" pitchFamily="34" charset="0"/>
              </a:rPr>
              <a:t>	      *Correct/model how to separate phonemes in consonant blends</a:t>
            </a:r>
          </a:p>
          <a:p>
            <a:pPr rtl="0">
              <a:spcBef>
                <a:spcPts val="0"/>
              </a:spcBef>
              <a:spcAft>
                <a:spcPts val="0"/>
              </a:spcAft>
            </a:pPr>
            <a:r>
              <a:rPr lang="en-US" sz="1200" b="0" i="0" u="none" strike="noStrike">
                <a:solidFill>
                  <a:srgbClr val="000000"/>
                </a:solidFill>
                <a:effectLst/>
                <a:latin typeface="Arial" panose="020B0604020202020204" pitchFamily="34" charset="0"/>
              </a:rPr>
              <a:t>lost 	/l/ /ŏ/ /s/ /t/</a:t>
            </a:r>
            <a:endParaRPr lang="en-US" sz="1200" b="0">
              <a:effectLst/>
            </a:endParaRPr>
          </a:p>
          <a:p>
            <a:pPr rtl="0">
              <a:spcBef>
                <a:spcPts val="0"/>
              </a:spcBef>
              <a:spcAft>
                <a:spcPts val="0"/>
              </a:spcAft>
            </a:pPr>
            <a:r>
              <a:rPr lang="en-US" sz="1200" b="0" i="0" u="none" strike="noStrike">
                <a:solidFill>
                  <a:srgbClr val="000000"/>
                </a:solidFill>
                <a:effectLst/>
                <a:latin typeface="Arial" panose="020B0604020202020204" pitchFamily="34" charset="0"/>
              </a:rPr>
              <a:t>with 	/w/ /ĭ/ /</a:t>
            </a:r>
            <a:r>
              <a:rPr lang="en-US" sz="1200" b="0" i="0" u="none" strike="noStrike" err="1">
                <a:solidFill>
                  <a:srgbClr val="000000"/>
                </a:solidFill>
                <a:effectLst/>
                <a:latin typeface="Arial" panose="020B0604020202020204" pitchFamily="34" charset="0"/>
              </a:rPr>
              <a:t>th</a:t>
            </a:r>
            <a:r>
              <a:rPr lang="en-US" sz="1200" b="0" i="0" u="none" strike="noStrike">
                <a:solidFill>
                  <a:srgbClr val="000000"/>
                </a:solidFill>
                <a:effectLst/>
                <a:latin typeface="Arial" panose="020B0604020202020204" pitchFamily="34" charset="0"/>
              </a:rPr>
              <a:t>/</a:t>
            </a:r>
            <a:endParaRPr lang="en-US" sz="1200" b="0">
              <a:effectLst/>
            </a:endParaRPr>
          </a:p>
          <a:p>
            <a:pPr rtl="0">
              <a:spcBef>
                <a:spcPts val="0"/>
              </a:spcBef>
              <a:spcAft>
                <a:spcPts val="0"/>
              </a:spcAft>
            </a:pPr>
            <a:r>
              <a:rPr lang="en-US" sz="1200" b="0" i="0" u="none" strike="noStrike">
                <a:solidFill>
                  <a:srgbClr val="000000"/>
                </a:solidFill>
                <a:effectLst/>
                <a:latin typeface="Arial" panose="020B0604020202020204" pitchFamily="34" charset="0"/>
              </a:rPr>
              <a:t>shape 	/</a:t>
            </a:r>
            <a:r>
              <a:rPr lang="en-US" sz="1200" b="0" i="0" u="none" strike="noStrike" err="1">
                <a:solidFill>
                  <a:srgbClr val="000000"/>
                </a:solidFill>
                <a:effectLst/>
                <a:latin typeface="Arial" panose="020B0604020202020204" pitchFamily="34" charset="0"/>
              </a:rPr>
              <a:t>sh</a:t>
            </a:r>
            <a:r>
              <a:rPr lang="en-US" sz="1200" b="0" i="0" u="none" strike="noStrike">
                <a:solidFill>
                  <a:srgbClr val="000000"/>
                </a:solidFill>
                <a:effectLst/>
                <a:latin typeface="Arial" panose="020B0604020202020204" pitchFamily="34" charset="0"/>
              </a:rPr>
              <a:t>/ /ā/ /p/</a:t>
            </a:r>
            <a:endParaRPr lang="en-US" sz="1200" b="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rial" panose="020B0604020202020204" pitchFamily="34" charset="0"/>
              </a:rPr>
              <a:t>car 	/k/ /</a:t>
            </a:r>
            <a:r>
              <a:rPr lang="en-US" sz="1200" b="0" i="0" u="none" strike="noStrike" err="1">
                <a:solidFill>
                  <a:srgbClr val="000000"/>
                </a:solidFill>
                <a:effectLst/>
                <a:latin typeface="Arial" panose="020B0604020202020204" pitchFamily="34" charset="0"/>
              </a:rPr>
              <a:t>ar</a:t>
            </a:r>
            <a:r>
              <a:rPr lang="en-US" sz="1200" b="0" i="0" u="none" strike="noStrike">
                <a:solidFill>
                  <a:srgbClr val="000000"/>
                </a:solidFill>
                <a:effectLst/>
                <a:latin typeface="Arial" panose="020B0604020202020204" pitchFamily="34" charset="0"/>
              </a:rPr>
              <a:t>/                 </a:t>
            </a:r>
            <a:r>
              <a:rPr lang="en-US" b="0" i="0" u="none" strike="noStrike">
                <a:solidFill>
                  <a:srgbClr val="000000"/>
                </a:solidFill>
                <a:effectLst/>
                <a:latin typeface="Arial" panose="020B0604020202020204" pitchFamily="34" charset="0"/>
              </a:rPr>
              <a:t>*Correct/model r-controlled vowels </a:t>
            </a:r>
            <a:endParaRPr lang="en-US"/>
          </a:p>
        </p:txBody>
      </p:sp>
    </p:spTree>
    <p:extLst>
      <p:ext uri="{BB962C8B-B14F-4D97-AF65-F5344CB8AC3E}">
        <p14:creationId xmlns:p14="http://schemas.microsoft.com/office/powerpoint/2010/main" val="1540764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As students develop blending and segmenting skills, teachers should select words that align with students’ level of proficiency. This slide demonstrates the increasing level of difficulty as it relates to types of words. This is also helpful in determining appropriate word choice for scaffolding and differentiation.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The simplest type of word for practicing segmenting and blending is two-phoneme words like </a:t>
            </a:r>
            <a:r>
              <a:rPr lang="en-US" i="1" dirty="0"/>
              <a:t>at</a:t>
            </a:r>
            <a:r>
              <a:rPr lang="en-US" dirty="0"/>
              <a:t> or </a:t>
            </a:r>
            <a:r>
              <a:rPr lang="en-US" i="1" dirty="0"/>
              <a:t>if</a:t>
            </a:r>
            <a:r>
              <a:rPr lang="en-US" dirty="0"/>
              <a:t>. Next, we have three-phoneme words with initial continuant sounds. These words are particularly beneficial for practice if students are not yet able to blend the next group of words, three phoneme words with varying phoneme combinations. As students demonstrate proficiency with these words, teachers can practice segmenting and blending with four and five-phoneme words containing varying sound patterns.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Once a student can blend and segment phonemes, they are ready for decoding with print. </a:t>
            </a:r>
            <a:r>
              <a:rPr lang="en-US" dirty="0"/>
              <a:t>A student who can segment five-phoneme words is considered to have phonemic proficiency. </a:t>
            </a:r>
          </a:p>
        </p:txBody>
      </p:sp>
    </p:spTree>
    <p:extLst>
      <p:ext uri="{BB962C8B-B14F-4D97-AF65-F5344CB8AC3E}">
        <p14:creationId xmlns:p14="http://schemas.microsoft.com/office/powerpoint/2010/main" val="3866082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In this section, we will provide time for you to practice the blending or segmenting routine with a partner or small group. </a:t>
            </a:r>
          </a:p>
        </p:txBody>
      </p:sp>
      <p:sp>
        <p:nvSpPr>
          <p:cNvPr id="4" name="Slide Number Placeholder 3"/>
          <p:cNvSpPr>
            <a:spLocks noGrp="1"/>
          </p:cNvSpPr>
          <p:nvPr>
            <p:ph type="sldNum" sz="quarter" idx="5"/>
          </p:nvPr>
        </p:nvSpPr>
        <p:spPr/>
        <p:txBody>
          <a:bodyPr/>
          <a:lstStyle/>
          <a:p>
            <a:fld id="{8BB1861C-16E8-4DC1-A9DC-F9D5DBFC0DC8}" type="slidenum">
              <a:rPr lang="en-US" smtClean="0"/>
              <a:t>33</a:t>
            </a:fld>
            <a:endParaRPr lang="en-US"/>
          </a:p>
        </p:txBody>
      </p:sp>
    </p:spTree>
    <p:extLst>
      <p:ext uri="{BB962C8B-B14F-4D97-AF65-F5344CB8AC3E}">
        <p14:creationId xmlns:p14="http://schemas.microsoft.com/office/powerpoint/2010/main" val="305724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Bef>
                <a:spcPts val="0"/>
              </a:spcBef>
              <a:spcAft>
                <a:spcPts val="0"/>
              </a:spcAft>
            </a:pPr>
            <a:r>
              <a:rPr lang="en-US"/>
              <a:t>Pulled from Leader Look Fors document in Facilitator Guide - </a:t>
            </a:r>
            <a:r>
              <a:rPr lang="en-US" sz="1800" b="1" i="0" u="none" strike="noStrike">
                <a:solidFill>
                  <a:srgbClr val="000000"/>
                </a:solidFill>
                <a:effectLst/>
                <a:latin typeface="Roboto Slab" pitchFamily="2" charset="0"/>
              </a:rPr>
              <a:t>Features of Effective Literacy Instruction </a:t>
            </a:r>
            <a:endParaRPr lang="en-US" b="0">
              <a:effectLst/>
            </a:endParaRPr>
          </a:p>
          <a:p>
            <a:pPr rtl="0">
              <a:spcBef>
                <a:spcPts val="0"/>
              </a:spcBef>
              <a:spcAft>
                <a:spcPts val="0"/>
              </a:spcAft>
            </a:pPr>
            <a:r>
              <a:rPr lang="en-US" sz="1800" b="1" i="0" u="none" strike="noStrike">
                <a:solidFill>
                  <a:srgbClr val="000000"/>
                </a:solidFill>
                <a:effectLst/>
                <a:latin typeface="Roboto Slab" pitchFamily="2" charset="0"/>
              </a:rPr>
              <a:t>by Component</a:t>
            </a:r>
            <a:endParaRPr lang="en-US" b="0">
              <a:effectLst/>
            </a:endParaRPr>
          </a:p>
          <a:p>
            <a:endParaRPr lang="en-US"/>
          </a:p>
          <a:p>
            <a:r>
              <a:rPr lang="en-US"/>
              <a:t>Here is a checklist to keep in mind when providing or observing phonemic awareness instruction. This list can be used to guide grade level meetings to track implementation progress. This list can also be used to support coaching conversations and corrective feedback after administrator walkthroughs. </a:t>
            </a:r>
            <a:br>
              <a:rPr lang="en-US"/>
            </a:br>
            <a:endParaRPr lang="en-US"/>
          </a:p>
          <a:p>
            <a:r>
              <a:rPr lang="en-US"/>
              <a:t>Facilitator Notes: </a:t>
            </a:r>
          </a:p>
          <a:p>
            <a:r>
              <a:rPr lang="en-US"/>
              <a:t>Provide this checklist as a reminder before participants break up into groups to plan and practice the routines. This can also serve as a walkthrough form after providing teachers with this training and setting this routine implementation as a focus for your evaluations and subsequent meetings. </a:t>
            </a:r>
          </a:p>
        </p:txBody>
      </p:sp>
    </p:spTree>
    <p:extLst>
      <p:ext uri="{BB962C8B-B14F-4D97-AF65-F5344CB8AC3E}">
        <p14:creationId xmlns:p14="http://schemas.microsoft.com/office/powerpoint/2010/main" val="1726589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Facilitator Notes: </a:t>
            </a:r>
          </a:p>
          <a:p>
            <a:pPr marL="0" lvl="0" indent="0" algn="l" rtl="0">
              <a:lnSpc>
                <a:spcPct val="100000"/>
              </a:lnSpc>
              <a:spcBef>
                <a:spcPts val="0"/>
              </a:spcBef>
              <a:spcAft>
                <a:spcPts val="0"/>
              </a:spcAft>
              <a:buSzPts val="1100"/>
              <a:buNone/>
            </a:pPr>
            <a:r>
              <a:rPr lang="en-US"/>
              <a:t>This is your opportunity to facilitate the practice with your participants.</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Depending on whether you are presenting this session in person or virtually, it is important to provide time to practice.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Participants will need a printed or digital copy of the Sample Blending and Segmenting Documents.</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This lesson includes words that cover the sequence of complexity, but participants may choose words from their existing curriculum or lesson plan as well.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Additional considerations for in person session, include print outs of Elkonin boxes and chips or counters. For the virtual session, a virtual Elkonin box activity or shared google slide will also work. Participants can also choose a hand movement to practice with. If presenting with multiple grade levels and interventionists, it is beneficial to decide on a schoolwide hand movement for blending and segmenting phonemes to limit confusion for students.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8509541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t>Let’s take a few minutes to discuss how you will implement these routines in your classroom.</a:t>
            </a:r>
          </a:p>
          <a:p>
            <a:endParaRPr lang="en-US" sz="1200"/>
          </a:p>
          <a:p>
            <a:r>
              <a:rPr lang="en-US" sz="1200"/>
              <a:t>Consider: </a:t>
            </a:r>
          </a:p>
          <a:p>
            <a:pPr marL="342900" indent="-342900">
              <a:buFontTx/>
              <a:buChar char="-"/>
            </a:pPr>
            <a:r>
              <a:rPr lang="en-US" sz="1200"/>
              <a:t>Existing phonemic awareness instruction</a:t>
            </a:r>
          </a:p>
          <a:p>
            <a:pPr marL="342900" indent="-342900">
              <a:buFontTx/>
              <a:buChar char="-"/>
            </a:pPr>
            <a:r>
              <a:rPr lang="en-US" sz="1200"/>
              <a:t>Physical classroom set up during lesson and organization of materials</a:t>
            </a:r>
          </a:p>
          <a:p>
            <a:pPr marL="342900" indent="-342900">
              <a:buFontTx/>
              <a:buChar char="-"/>
            </a:pPr>
            <a:r>
              <a:rPr lang="en-US" sz="1200"/>
              <a:t>Logistics of whole group/small groups</a:t>
            </a:r>
          </a:p>
          <a:p>
            <a:pPr marL="342900" indent="-342900">
              <a:buFontTx/>
              <a:buChar char="-"/>
            </a:pPr>
            <a:r>
              <a:rPr lang="en-US" sz="1200"/>
              <a:t>Adjusting the gradual release to keep pace with students’ level of skill mastery</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Facilitator Notes: </a:t>
            </a:r>
          </a:p>
          <a:p>
            <a:pPr marL="0" lvl="0" indent="0" algn="l" rtl="0">
              <a:lnSpc>
                <a:spcPct val="100000"/>
              </a:lnSpc>
              <a:spcBef>
                <a:spcPts val="0"/>
              </a:spcBef>
              <a:spcAft>
                <a:spcPts val="0"/>
              </a:spcAft>
              <a:buSzPts val="1100"/>
              <a:buNone/>
            </a:pPr>
            <a:r>
              <a:rPr lang="en-US"/>
              <a:t>This is the time to review expectations and discuss any roadblocks or plans for implementation. As a READ lead or administrator, you will want to tailor this discussion to include what is expected during walkthroughs and on lesson plans. </a:t>
            </a:r>
          </a:p>
        </p:txBody>
      </p:sp>
    </p:spTree>
    <p:extLst>
      <p:ext uri="{BB962C8B-B14F-4D97-AF65-F5344CB8AC3E}">
        <p14:creationId xmlns:p14="http://schemas.microsoft.com/office/powerpoint/2010/main" val="41310549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solidFill>
                  <a:schemeClr val="tx1"/>
                </a:solidFill>
              </a:rPr>
              <a:t>After practicing these routines, what questions do you still have?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7815174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Now, let’s discuss next steps for implementation. </a:t>
            </a:r>
          </a:p>
        </p:txBody>
      </p:sp>
      <p:sp>
        <p:nvSpPr>
          <p:cNvPr id="4" name="Slide Number Placeholder 3"/>
          <p:cNvSpPr>
            <a:spLocks noGrp="1"/>
          </p:cNvSpPr>
          <p:nvPr>
            <p:ph type="sldNum" sz="quarter" idx="5"/>
          </p:nvPr>
        </p:nvSpPr>
        <p:spPr/>
        <p:txBody>
          <a:bodyPr/>
          <a:lstStyle/>
          <a:p>
            <a:fld id="{8BB1861C-16E8-4DC1-A9DC-F9D5DBFC0DC8}" type="slidenum">
              <a:rPr lang="en-US" smtClean="0"/>
              <a:t>38</a:t>
            </a:fld>
            <a:endParaRPr lang="en-US"/>
          </a:p>
        </p:txBody>
      </p:sp>
    </p:spTree>
    <p:extLst>
      <p:ext uri="{BB962C8B-B14F-4D97-AF65-F5344CB8AC3E}">
        <p14:creationId xmlns:p14="http://schemas.microsoft.com/office/powerpoint/2010/main" val="1362526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1000"/>
              </a:spcBef>
              <a:spcAft>
                <a:spcPts val="0"/>
              </a:spcAft>
            </a:pPr>
            <a:r>
              <a:rPr lang="en-US" sz="2400" b="0" i="0" u="none" strike="noStrike">
                <a:solidFill>
                  <a:srgbClr val="000000"/>
                </a:solidFill>
                <a:effectLst/>
              </a:rPr>
              <a:t>Take a minute and think about all that you learned during this session.</a:t>
            </a:r>
          </a:p>
          <a:p>
            <a:pPr rtl="0" fontAlgn="base">
              <a:spcBef>
                <a:spcPts val="1000"/>
              </a:spcBef>
              <a:spcAft>
                <a:spcPts val="0"/>
              </a:spcAft>
            </a:pPr>
            <a:endParaRPr lang="en-US" sz="2400" b="0" i="0" u="none" strike="noStrike">
              <a:solidFill>
                <a:srgbClr val="000000"/>
              </a:solidFill>
              <a:effectLst/>
            </a:endParaRPr>
          </a:p>
          <a:p>
            <a:pPr rtl="0" fontAlgn="base">
              <a:spcBef>
                <a:spcPts val="1000"/>
              </a:spcBef>
              <a:spcAft>
                <a:spcPts val="0"/>
              </a:spcAft>
            </a:pPr>
            <a:r>
              <a:rPr lang="en-US" sz="2400" b="0" i="0" u="none" strike="noStrike">
                <a:solidFill>
                  <a:srgbClr val="000000"/>
                </a:solidFill>
                <a:effectLst/>
              </a:rPr>
              <a:t>Write down what you plan to do with the information you learned today during this session and how it will impact your students learning.</a:t>
            </a:r>
          </a:p>
          <a:p>
            <a:pPr rtl="0" fontAlgn="base">
              <a:spcBef>
                <a:spcPts val="1000"/>
              </a:spcBef>
              <a:spcAft>
                <a:spcPts val="0"/>
              </a:spcAft>
            </a:pPr>
            <a:endParaRPr lang="en-US" sz="2400" b="0" i="0" u="none" strike="noStrike">
              <a:solidFill>
                <a:srgbClr val="000000"/>
              </a:solidFill>
              <a:effectLst/>
            </a:endParaRPr>
          </a:p>
          <a:p>
            <a:pPr marL="742950" lvl="1" indent="-285750" rtl="0" fontAlgn="base">
              <a:spcBef>
                <a:spcPts val="1000"/>
              </a:spcBef>
              <a:spcAft>
                <a:spcPts val="0"/>
              </a:spcAft>
              <a:buFont typeface="+mj-lt"/>
              <a:buAutoNum type="arabicPeriod"/>
            </a:pPr>
            <a:r>
              <a:rPr lang="en-US" sz="2000" b="0" i="0" u="none" strike="noStrike">
                <a:solidFill>
                  <a:srgbClr val="000000"/>
                </a:solidFill>
                <a:effectLst/>
              </a:rPr>
              <a:t>How will you refine or improve your phonemic awareness routines?  </a:t>
            </a:r>
          </a:p>
          <a:p>
            <a:pPr marL="742950" lvl="1" indent="-285750" rtl="0" fontAlgn="base">
              <a:spcBef>
                <a:spcPts val="1000"/>
              </a:spcBef>
              <a:spcAft>
                <a:spcPts val="0"/>
              </a:spcAft>
              <a:buFont typeface="+mj-lt"/>
              <a:buAutoNum type="arabicPeriod"/>
            </a:pPr>
            <a:endParaRPr lang="en-US" sz="2000" b="0" i="0" u="none" strike="noStrike">
              <a:solidFill>
                <a:srgbClr val="000000"/>
              </a:solidFill>
              <a:effectLst/>
            </a:endParaRPr>
          </a:p>
          <a:p>
            <a:pPr marL="742950" lvl="1" indent="-285750" rtl="0" fontAlgn="base">
              <a:spcBef>
                <a:spcPts val="1000"/>
              </a:spcBef>
              <a:spcAft>
                <a:spcPts val="1000"/>
              </a:spcAft>
              <a:buFont typeface="+mj-lt"/>
              <a:buAutoNum type="arabicPeriod"/>
            </a:pPr>
            <a:r>
              <a:rPr lang="en-US" sz="2000" b="0" i="0" u="none" strike="noStrike">
                <a:solidFill>
                  <a:srgbClr val="000000"/>
                </a:solidFill>
                <a:effectLst/>
              </a:rPr>
              <a:t>What part of your phonemic awareness instruction would you like to continue developing or receive feedback on?  </a:t>
            </a:r>
          </a:p>
          <a:p>
            <a:pPr marL="457200" lvl="1" indent="0" rtl="0" fontAlgn="base">
              <a:spcBef>
                <a:spcPts val="1000"/>
              </a:spcBef>
              <a:spcAft>
                <a:spcPts val="1000"/>
              </a:spcAft>
              <a:buFont typeface="+mj-lt"/>
              <a:buNone/>
            </a:pPr>
            <a:endParaRPr lang="en-US" sz="2000" b="0" i="0" u="none" strike="noStrike">
              <a:solidFill>
                <a:srgbClr val="000000"/>
              </a:solidFill>
              <a:effectLst/>
            </a:endParaRPr>
          </a:p>
          <a:p>
            <a:pPr marL="457200" lvl="1" indent="0" rtl="0" fontAlgn="base">
              <a:spcBef>
                <a:spcPts val="1000"/>
              </a:spcBef>
              <a:spcAft>
                <a:spcPts val="1000"/>
              </a:spcAft>
              <a:buFont typeface="+mj-lt"/>
              <a:buNone/>
            </a:pPr>
            <a:endParaRPr lang="en-US" sz="2000" b="0" i="0" u="none" strike="noStrike">
              <a:solidFill>
                <a:srgbClr val="000000"/>
              </a:solidFill>
              <a:effectLst/>
            </a:endParaRPr>
          </a:p>
          <a:p>
            <a:pPr marL="457200" lvl="1" indent="0" rtl="0" fontAlgn="base">
              <a:spcBef>
                <a:spcPts val="1000"/>
              </a:spcBef>
              <a:spcAft>
                <a:spcPts val="1000"/>
              </a:spcAft>
              <a:buFont typeface="+mj-lt"/>
              <a:buNone/>
            </a:pPr>
            <a:endParaRPr lang="en-US" sz="2000" b="0" i="0" u="none" strike="noStrike">
              <a:solidFill>
                <a:srgbClr val="000000"/>
              </a:solidFill>
              <a:effectLst/>
            </a:endParaRPr>
          </a:p>
          <a:p>
            <a:pPr marL="0" lvl="0" indent="0" rtl="0" fontAlgn="base">
              <a:spcBef>
                <a:spcPts val="1000"/>
              </a:spcBef>
              <a:spcAft>
                <a:spcPts val="1000"/>
              </a:spcAft>
              <a:buFont typeface="+mj-lt"/>
              <a:buNone/>
            </a:pPr>
            <a:r>
              <a:rPr lang="en-US" sz="2000" b="0" i="0" u="none" strike="noStrike">
                <a:solidFill>
                  <a:srgbClr val="000000"/>
                </a:solidFill>
                <a:effectLst/>
              </a:rPr>
              <a:t>Facilitator Notes: You can follow up with this reflection later when meeting with teachers to guide PLCs, etc. </a:t>
            </a:r>
          </a:p>
        </p:txBody>
      </p:sp>
      <p:sp>
        <p:nvSpPr>
          <p:cNvPr id="4" name="Slide Number Placeholder 3"/>
          <p:cNvSpPr>
            <a:spLocks noGrp="1"/>
          </p:cNvSpPr>
          <p:nvPr>
            <p:ph type="sldNum" sz="quarter" idx="5"/>
          </p:nvPr>
        </p:nvSpPr>
        <p:spPr/>
        <p:txBody>
          <a:bodyPr/>
          <a:lstStyle/>
          <a:p>
            <a:fld id="{8BB1861C-16E8-4DC1-A9DC-F9D5DBFC0DC8}" type="slidenum">
              <a:rPr lang="en-US" smtClean="0"/>
              <a:t>39</a:t>
            </a:fld>
            <a:endParaRPr lang="en-US"/>
          </a:p>
        </p:txBody>
      </p:sp>
    </p:spTree>
    <p:extLst>
      <p:ext uri="{BB962C8B-B14F-4D97-AF65-F5344CB8AC3E}">
        <p14:creationId xmlns:p14="http://schemas.microsoft.com/office/powerpoint/2010/main" val="16238986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marL="0" indent="0"/>
            <a:r>
              <a:rPr lang="en-US"/>
              <a:t>Remember, lasting positive change happens when we have carefully planned for all of the components.</a:t>
            </a:r>
          </a:p>
          <a:p>
            <a:pPr marL="0" indent="0"/>
            <a:endParaRPr lang="en-US"/>
          </a:p>
          <a:p>
            <a:pPr marL="0" indent="0"/>
            <a:r>
              <a:rPr lang="en-US"/>
              <a:t>Planning, practicing, and implementing high quality explicit phonemic awareness instruction provides a vision for what instruction should look like, gives both teachers and students the skills for success, and informs a plan of action in the classroom, but all pieces are necessary to ensure success.</a:t>
            </a:r>
          </a:p>
          <a:p>
            <a:pPr marL="0" indent="0"/>
            <a:endParaRPr lang="en-US"/>
          </a:p>
          <a:p>
            <a:pPr marL="0" indent="0"/>
            <a:r>
              <a:rPr lang="en-US"/>
              <a:t>As a staff, consider:</a:t>
            </a:r>
          </a:p>
          <a:p>
            <a:pPr marL="0" indent="0"/>
            <a:endParaRPr lang="en-US"/>
          </a:p>
          <a:p>
            <a:pPr marL="0" indent="0"/>
            <a:r>
              <a:rPr lang="en-US"/>
              <a:t>What components of the change model are in place in your school/district that support improving phonemic awareness instruction? </a:t>
            </a:r>
          </a:p>
          <a:p>
            <a:pPr marL="0" indent="0"/>
            <a:r>
              <a:rPr lang="en-US"/>
              <a:t>What could be improved upon to ensure success?</a:t>
            </a:r>
          </a:p>
          <a:p>
            <a:pPr marL="0" indent="0"/>
            <a:endParaRPr/>
          </a:p>
        </p:txBody>
      </p:sp>
      <p:sp>
        <p:nvSpPr>
          <p:cNvPr id="651" name="Google Shape;651;g86d80a4c9c_0_76: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lgn="r"/>
            <a:fld id="{00000000-1234-1234-1234-123412341234}" type="slidenum">
              <a:rPr lang="en-US"/>
              <a:pPr algn="r"/>
              <a:t>40</a:t>
            </a:fld>
            <a:endParaRPr/>
          </a:p>
        </p:txBody>
      </p:sp>
    </p:spTree>
    <p:extLst>
      <p:ext uri="{BB962C8B-B14F-4D97-AF65-F5344CB8AC3E}">
        <p14:creationId xmlns:p14="http://schemas.microsoft.com/office/powerpoint/2010/main" val="1852999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r>
              <a:rPr lang="en-US"/>
              <a:t>Phonological awareness includes several terms that are important to understand. Each of these terms begins with the Greek root </a:t>
            </a:r>
            <a:r>
              <a:rPr lang="en-US" i="1" err="1"/>
              <a:t>phon</a:t>
            </a:r>
            <a:r>
              <a:rPr lang="en-US"/>
              <a:t>, meaning vocal sound.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First, we have phonology. Phonology is the science of speech sounds, including the study of the development of speech sounds in one language or the comparison of speech sound development across different languages.</a:t>
            </a:r>
            <a:endParaRPr lang="en-US">
              <a:cs typeface="Calibri"/>
            </a:endParaRPr>
          </a:p>
          <a:p>
            <a:pPr marL="0" lvl="0" indent="0" algn="l" rtl="0">
              <a:lnSpc>
                <a:spcPct val="100000"/>
              </a:lnSpc>
              <a:spcBef>
                <a:spcPts val="0"/>
              </a:spcBef>
              <a:spcAft>
                <a:spcPts val="0"/>
              </a:spcAft>
              <a:buSzPts val="1100"/>
              <a:buNone/>
            </a:pPr>
            <a:endParaRPr lang="en-US"/>
          </a:p>
          <a:p>
            <a:pPr>
              <a:buSzPts val="1100"/>
              <a:defRPr/>
            </a:pPr>
            <a:r>
              <a:rPr lang="en-US"/>
              <a:t>Next, phonological awareness is defined as a</a:t>
            </a:r>
            <a:r>
              <a:rPr lang="en-US" sz="1200" b="0" i="0"/>
              <a:t>wareness of the sound structure of spoken words at three levels: (1) rhyming to onset and rhyme; (2) segmenting and blending; and (3) manipulating individual phonemes.</a:t>
            </a:r>
            <a:r>
              <a:rPr lang="en-US" b="1"/>
              <a:t> </a:t>
            </a: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a:solidFill>
                <a:schemeClr val="tx1"/>
              </a:solidFill>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chemeClr val="tx1"/>
                </a:solidFill>
              </a:rPr>
              <a:t>The latter part of the definition for phonological awareness leads us to phonemic awareness, </a:t>
            </a:r>
            <a:r>
              <a:rPr lang="en-US" sz="1200" b="0" i="0">
                <a:solidFill>
                  <a:schemeClr val="tx1"/>
                </a:solidFill>
              </a:rPr>
              <a:t>a</a:t>
            </a:r>
            <a:r>
              <a:rPr lang="en-US" sz="1200" b="0" i="0"/>
              <a:t> subset of phonological awareness in which listeners are able to hear, identify, and manipulate phonemes, the smallest units of sound that can differentiated.</a:t>
            </a:r>
            <a:endParaRPr lang="en-US">
              <a:cs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a:solidFill>
                <a:schemeClr val="tx1"/>
              </a:solidFill>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chemeClr val="tx1"/>
                </a:solidFill>
              </a:rPr>
              <a:t>Finally, it is important to understand the term phoneme: An individual sound unit in spoken words; the smallest unit of speech that makes one word distinguishable from another in a phonetic language such as English.</a:t>
            </a:r>
            <a:endParaRPr lang="en-US">
              <a:cs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623335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41</a:t>
            </a:fld>
            <a:endParaRPr lang="en-US"/>
          </a:p>
        </p:txBody>
      </p:sp>
    </p:spTree>
    <p:extLst>
      <p:ext uri="{BB962C8B-B14F-4D97-AF65-F5344CB8AC3E}">
        <p14:creationId xmlns:p14="http://schemas.microsoft.com/office/powerpoint/2010/main" val="36145195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a:solidFill>
                <a:srgbClr val="414042"/>
              </a:solidFill>
              <a:effectLst/>
              <a:latin typeface="Work Sans"/>
            </a:endParaRP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extLst>
      <p:ext uri="{BB962C8B-B14F-4D97-AF65-F5344CB8AC3E}">
        <p14:creationId xmlns:p14="http://schemas.microsoft.com/office/powerpoint/2010/main" val="39210800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414042"/>
                </a:solidFill>
                <a:effectLst/>
                <a:latin typeface="Work Sans"/>
              </a:rPr>
              <a:t>Need to add  -- </a:t>
            </a:r>
            <a:r>
              <a:rPr lang="en-US"/>
              <a:t>https://static1.squarespace.com/static/5c38560bb98a78f7ba7097bd/t/62cc9f1023f93b0e6bdb3450/1657577235258/Teaching-PA-in-2022_A-Guide-for-Educators.pdf</a:t>
            </a:r>
          </a:p>
          <a:p>
            <a:pPr marL="0" lvl="0" indent="0" algn="l" rtl="0">
              <a:spcBef>
                <a:spcPts val="0"/>
              </a:spcBef>
              <a:spcAft>
                <a:spcPts val="0"/>
              </a:spcAft>
              <a:buNone/>
            </a:pPr>
            <a:r>
              <a:rPr lang="en-US" b="0" i="0">
                <a:solidFill>
                  <a:srgbClr val="414042"/>
                </a:solidFill>
                <a:effectLst/>
                <a:latin typeface="Work Sans"/>
              </a:rPr>
              <a:t> </a:t>
            </a: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extLst>
      <p:ext uri="{BB962C8B-B14F-4D97-AF65-F5344CB8AC3E}">
        <p14:creationId xmlns:p14="http://schemas.microsoft.com/office/powerpoint/2010/main" val="1084860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term phonological awareness is an umbrella term that includes many subskills. Broadly speaking, phonological awareness is the sensitivity to the sound structure of spoken language and includes word awareness, syllable awareness, rhyming, alliteration and onset-rime, and finally the most advanced skill, phonemic awareness.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Phonemic awareness is the most sophisticated form of phonological awareness and is the focus on individual phonemes, or units of sound. This includes the ability isolate, blend, segment, and manipulate phonemes. Phonemic awareness is essential for proficient reading and spelling.</a:t>
            </a:r>
          </a:p>
          <a:p>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6</a:t>
            </a:fld>
            <a:endParaRPr lang="en-US"/>
          </a:p>
        </p:txBody>
      </p:sp>
    </p:spTree>
    <p:extLst>
      <p:ext uri="{BB962C8B-B14F-4D97-AF65-F5344CB8AC3E}">
        <p14:creationId xmlns:p14="http://schemas.microsoft.com/office/powerpoint/2010/main" val="1373573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a:t>
            </a:r>
          </a:p>
          <a:p>
            <a:endParaRPr lang="en-US"/>
          </a:p>
          <a:p>
            <a:r>
              <a:rPr lang="en-US"/>
              <a:t>In this warm up activity, participants will practice identifying and writing down the first phoneme in each word in the first column, the last phoneme in the second column, and then identifying the number of phonemes in each word in the third column.</a:t>
            </a:r>
          </a:p>
          <a:p>
            <a:endParaRPr lang="en-US"/>
          </a:p>
          <a:p>
            <a:r>
              <a:rPr lang="en-US"/>
              <a:t>Remind participants that when we write a phoneme, or speech sound, we utilize virgules (right slash on either side of the letter or symbol representing the phoneme) to indicate we are referring to the sound and not the grapheme or letter pattern. So, for the first example, the word </a:t>
            </a:r>
            <a:r>
              <a:rPr lang="en-US" i="1"/>
              <a:t>theory, </a:t>
            </a:r>
            <a:r>
              <a:rPr lang="en-US" i="0"/>
              <a:t>the first phoneme would be written as /</a:t>
            </a:r>
            <a:r>
              <a:rPr lang="en-US" i="0" err="1"/>
              <a:t>th</a:t>
            </a:r>
            <a:r>
              <a:rPr lang="en-US" i="0"/>
              <a:t>/. Likewise, the last phoneme in the word </a:t>
            </a:r>
            <a:r>
              <a:rPr lang="en-US" i="1"/>
              <a:t>comb </a:t>
            </a:r>
            <a:r>
              <a:rPr lang="en-US" i="0"/>
              <a:t>would be /m/.</a:t>
            </a:r>
          </a:p>
          <a:p>
            <a:endParaRPr lang="en-US" i="0"/>
          </a:p>
          <a:p>
            <a:r>
              <a:rPr lang="en-US" i="0"/>
              <a:t>Emphasize that participants are focusing on the </a:t>
            </a:r>
            <a:r>
              <a:rPr lang="en-US" i="1"/>
              <a:t>phonemes </a:t>
            </a:r>
            <a:r>
              <a:rPr lang="en-US" i="0"/>
              <a:t>in this exercise, not graphemes.</a:t>
            </a:r>
          </a:p>
        </p:txBody>
      </p:sp>
      <p:sp>
        <p:nvSpPr>
          <p:cNvPr id="4" name="Slide Number Placeholder 3"/>
          <p:cNvSpPr>
            <a:spLocks noGrp="1"/>
          </p:cNvSpPr>
          <p:nvPr>
            <p:ph type="sldNum" sz="quarter" idx="5"/>
          </p:nvPr>
        </p:nvSpPr>
        <p:spPr/>
        <p:txBody>
          <a:bodyPr/>
          <a:lstStyle/>
          <a:p>
            <a:fld id="{8BB1861C-16E8-4DC1-A9DC-F9D5DBFC0DC8}" type="slidenum">
              <a:rPr lang="en-US" smtClean="0"/>
              <a:t>7</a:t>
            </a:fld>
            <a:endParaRPr lang="en-US"/>
          </a:p>
        </p:txBody>
      </p:sp>
    </p:spTree>
    <p:extLst>
      <p:ext uri="{BB962C8B-B14F-4D97-AF65-F5344CB8AC3E}">
        <p14:creationId xmlns:p14="http://schemas.microsoft.com/office/powerpoint/2010/main" val="483462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  </a:t>
            </a:r>
          </a:p>
          <a:p>
            <a:endParaRPr lang="en-US"/>
          </a:p>
          <a:p>
            <a:r>
              <a:rPr lang="en-US"/>
              <a:t>Display this slide and give participants a time to check their answers.</a:t>
            </a:r>
          </a:p>
          <a:p>
            <a:endParaRPr lang="en-US"/>
          </a:p>
          <a:p>
            <a:r>
              <a:rPr lang="en-US"/>
              <a:t>Take time to discuss any confusions and provide feedback before continuing with the training.</a:t>
            </a:r>
          </a:p>
        </p:txBody>
      </p:sp>
      <p:sp>
        <p:nvSpPr>
          <p:cNvPr id="4" name="Slide Number Placeholder 3"/>
          <p:cNvSpPr>
            <a:spLocks noGrp="1"/>
          </p:cNvSpPr>
          <p:nvPr>
            <p:ph type="sldNum" sz="quarter" idx="5"/>
          </p:nvPr>
        </p:nvSpPr>
        <p:spPr/>
        <p:txBody>
          <a:bodyPr/>
          <a:lstStyle/>
          <a:p>
            <a:fld id="{8BB1861C-16E8-4DC1-A9DC-F9D5DBFC0DC8}" type="slidenum">
              <a:rPr lang="en-US" smtClean="0"/>
              <a:t>8</a:t>
            </a:fld>
            <a:endParaRPr lang="en-US"/>
          </a:p>
        </p:txBody>
      </p:sp>
    </p:spTree>
    <p:extLst>
      <p:ext uri="{BB962C8B-B14F-4D97-AF65-F5344CB8AC3E}">
        <p14:creationId xmlns:p14="http://schemas.microsoft.com/office/powerpoint/2010/main" val="3254660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review of essential elements necessary for providing quality phonemic awareness instruction. </a:t>
            </a:r>
          </a:p>
        </p:txBody>
      </p:sp>
      <p:sp>
        <p:nvSpPr>
          <p:cNvPr id="4" name="Slide Number Placeholder 3"/>
          <p:cNvSpPr>
            <a:spLocks noGrp="1"/>
          </p:cNvSpPr>
          <p:nvPr>
            <p:ph type="sldNum" sz="quarter" idx="5"/>
          </p:nvPr>
        </p:nvSpPr>
        <p:spPr/>
        <p:txBody>
          <a:bodyPr/>
          <a:lstStyle/>
          <a:p>
            <a:fld id="{8BB1861C-16E8-4DC1-A9DC-F9D5DBFC0DC8}" type="slidenum">
              <a:rPr lang="en-US" smtClean="0"/>
              <a:t>9</a:t>
            </a:fld>
            <a:endParaRPr lang="en-US"/>
          </a:p>
        </p:txBody>
      </p:sp>
    </p:spTree>
    <p:extLst>
      <p:ext uri="{BB962C8B-B14F-4D97-AF65-F5344CB8AC3E}">
        <p14:creationId xmlns:p14="http://schemas.microsoft.com/office/powerpoint/2010/main" val="927356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a:ea typeface="Calibri"/>
                <a:cs typeface="Calibri"/>
              </a:rPr>
              <a:t>The English language has approximately 44 sounds, 26 letters, and over 200 ways to arrange the letters to spell the 44 sounds. </a:t>
            </a:r>
          </a:p>
          <a:p>
            <a:endParaRPr lang="en-US" b="0" i="0" u="none" strike="noStrike">
              <a:solidFill>
                <a:srgbClr val="000000"/>
              </a:solidFill>
              <a:effectLst/>
              <a:latin typeface="Calibri" panose="020F0502020204030204" pitchFamily="34" charset="0"/>
            </a:endParaRPr>
          </a:p>
          <a:p>
            <a:r>
              <a:rPr lang="en-US"/>
              <a:t>There are 25 consonant sounds and 19 vowel sounds, included the unaccented schwa vowel.</a:t>
            </a:r>
          </a:p>
          <a:p>
            <a:r>
              <a:rPr lang="en-US"/>
              <a:t>The diacritical marks above some of the vowel sounds are added to denote if the vowel is “long” (macron) or ‘short” (breve). </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10</a:t>
            </a:fld>
            <a:endParaRPr lang="en-US"/>
          </a:p>
        </p:txBody>
      </p:sp>
    </p:spTree>
    <p:extLst>
      <p:ext uri="{BB962C8B-B14F-4D97-AF65-F5344CB8AC3E}">
        <p14:creationId xmlns:p14="http://schemas.microsoft.com/office/powerpoint/2010/main" val="24963666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The Colorado Read Act</a:t>
            </a:r>
          </a:p>
        </p:txBody>
      </p:sp>
      <p:sp>
        <p:nvSpPr>
          <p:cNvPr id="3" name="Subtitle 2"/>
          <p:cNvSpPr>
            <a:spLocks noGrp="1"/>
          </p:cNvSpPr>
          <p:nvPr>
            <p:ph type="subTitle" idx="1" hasCustomPrompt="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80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and Content" preserve="1" userDrawn="1">
  <p:cSld name="4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EEED3E41-67BB-4ECA-BC44-FBD68A09C66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304799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and Content" preserve="1" userDrawn="1">
  <p:cSld name="8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F033AED3-4D37-4AAC-9234-3323163658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D205415-7355-48B6-AA98-7EA402E322BA}"/>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123963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reserve="1" userDrawn="1">
  <p:cSld name="Custom Layout">
    <p:spTree>
      <p:nvGrpSpPr>
        <p:cNvPr id="1" name="Shape 277"/>
        <p:cNvGrpSpPr/>
        <p:nvPr/>
      </p:nvGrpSpPr>
      <p:grpSpPr>
        <a:xfrm>
          <a:off x="0" y="0"/>
          <a:ext cx="0" cy="0"/>
          <a:chOff x="0" y="0"/>
          <a:chExt cx="0" cy="0"/>
        </a:xfrm>
      </p:grpSpPr>
      <p:pic>
        <p:nvPicPr>
          <p:cNvPr id="278" name="Google Shape;278;g610ef0e5f8_7_8"/>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D9E60124-5E5E-4B24-BB39-692D2DD1968C}"/>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9EEA9122-61C9-450D-9498-AB0EB6BC8C3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53107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ustom Layout" preserve="1" userDrawn="1">
  <p:cSld name="3_Custom Layout">
    <p:spTree>
      <p:nvGrpSpPr>
        <p:cNvPr id="1" name="Shape 282"/>
        <p:cNvGrpSpPr/>
        <p:nvPr/>
      </p:nvGrpSpPr>
      <p:grpSpPr>
        <a:xfrm>
          <a:off x="0" y="0"/>
          <a:ext cx="0" cy="0"/>
          <a:chOff x="0" y="0"/>
          <a:chExt cx="0" cy="0"/>
        </a:xfrm>
      </p:grpSpPr>
      <p:pic>
        <p:nvPicPr>
          <p:cNvPr id="283" name="Google Shape;283;g610ef0e5f8_7_19"/>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B65280C0-F653-49D3-A3B4-42B1EF81C564}"/>
              </a:ext>
            </a:extLst>
          </p:cNvPr>
          <p:cNvPicPr preferRelativeResize="0"/>
          <p:nvPr userDrawn="1"/>
        </p:nvPicPr>
        <p:blipFill rotWithShape="1">
          <a:blip r:embed="rId3">
            <a:alphaModFix/>
          </a:blip>
          <a:srcRect/>
          <a:stretch/>
        </p:blipFill>
        <p:spPr>
          <a:xfrm>
            <a:off x="10792046" y="6039891"/>
            <a:ext cx="1272848" cy="703480"/>
          </a:xfrm>
          <a:prstGeom prst="rect">
            <a:avLst/>
          </a:prstGeom>
          <a:noFill/>
          <a:ln>
            <a:noFill/>
          </a:ln>
        </p:spPr>
      </p:pic>
      <p:sp>
        <p:nvSpPr>
          <p:cNvPr id="8" name="Google Shape;334;g610ef0e5f8_7_74">
            <a:extLst>
              <a:ext uri="{FF2B5EF4-FFF2-40B4-BE49-F238E27FC236}">
                <a16:creationId xmlns:a16="http://schemas.microsoft.com/office/drawing/2014/main" id="{86E3104F-298B-440D-8915-44ACC0A27AE3}"/>
              </a:ext>
            </a:extLst>
          </p:cNvPr>
          <p:cNvSpPr txBox="1">
            <a:spLocks noGrp="1"/>
          </p:cNvSpPr>
          <p:nvPr>
            <p:ph type="title" hasCustomPrompt="1"/>
          </p:nvPr>
        </p:nvSpPr>
        <p:spPr>
          <a:xfrm>
            <a:off x="0" y="2541180"/>
            <a:ext cx="12192000" cy="1339703"/>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580721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7" name="Google Shape;341;g610ef0e5f8_7_79">
            <a:extLst>
              <a:ext uri="{FF2B5EF4-FFF2-40B4-BE49-F238E27FC236}">
                <a16:creationId xmlns:a16="http://schemas.microsoft.com/office/drawing/2014/main" id="{5FCA3DDD-8B9B-4505-89D7-BADFC35A63E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738274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8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5CD3058E-99E4-41BB-AF4C-EF69C2C5F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0715DA77-D429-42AF-82B4-DD363255397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325765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reserve="1" userDrawn="1">
  <p:cSld name="2_Custom Layout">
    <p:spTree>
      <p:nvGrpSpPr>
        <p:cNvPr id="1" name="Shape 287"/>
        <p:cNvGrpSpPr/>
        <p:nvPr/>
      </p:nvGrpSpPr>
      <p:grpSpPr>
        <a:xfrm>
          <a:off x="0" y="0"/>
          <a:ext cx="0" cy="0"/>
          <a:chOff x="0" y="0"/>
          <a:chExt cx="0" cy="0"/>
        </a:xfrm>
      </p:grpSpPr>
      <p:pic>
        <p:nvPicPr>
          <p:cNvPr id="288" name="Google Shape;288;g610ef0e5f8_7_3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1E53B37D-7991-4EF9-A90F-54D6DE4AD110}"/>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62A13A4-5458-45A8-8EED-E5461254BE2B}"/>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382979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DF4F4460-F679-4B01-ADA4-FAB73E1E04B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4255467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8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17EDA2FA-27FE-4347-8F39-CE3412D7D0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609CDA9-C316-45B9-BCC0-658A93C6C6F6}"/>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806132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Custom Layout" preserve="1" userDrawn="1">
  <p:cSld name="8_Custom Layout">
    <p:spTree>
      <p:nvGrpSpPr>
        <p:cNvPr id="1" name="Shape 353"/>
        <p:cNvGrpSpPr/>
        <p:nvPr/>
      </p:nvGrpSpPr>
      <p:grpSpPr>
        <a:xfrm>
          <a:off x="0" y="0"/>
          <a:ext cx="0" cy="0"/>
          <a:chOff x="0" y="0"/>
          <a:chExt cx="0" cy="0"/>
        </a:xfrm>
      </p:grpSpPr>
      <p:pic>
        <p:nvPicPr>
          <p:cNvPr id="354" name="Google Shape;354;g610ef0e5f8_7_9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D28C530E-D30E-4B52-A75C-BC82B236C818}"/>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8068D4B-CDE3-424F-938D-E2B5ABA08201}"/>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11913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061006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7_Custom Layout" preserve="1" userDrawn="1">
  <p:cSld name="9_Custom Layout">
    <p:spTree>
      <p:nvGrpSpPr>
        <p:cNvPr id="1" name="Shape 342"/>
        <p:cNvGrpSpPr/>
        <p:nvPr/>
      </p:nvGrpSpPr>
      <p:grpSpPr>
        <a:xfrm>
          <a:off x="0" y="0"/>
          <a:ext cx="0" cy="0"/>
          <a:chOff x="0" y="0"/>
          <a:chExt cx="0" cy="0"/>
        </a:xfrm>
      </p:grpSpPr>
      <p:pic>
        <p:nvPicPr>
          <p:cNvPr id="343" name="Google Shape;343;g610ef0e5f8_7_85"/>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2E07BFED-04F0-4971-BD5A-BBF165FF22A6}"/>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8" name="Google Shape;324;g610ef0e5f8_7_63">
            <a:extLst>
              <a:ext uri="{FF2B5EF4-FFF2-40B4-BE49-F238E27FC236}">
                <a16:creationId xmlns:a16="http://schemas.microsoft.com/office/drawing/2014/main" id="{302F9F82-F6F2-42F6-8CBE-63463A9AE86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472284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7_Title and Content" preserve="1" userDrawn="1">
  <p:cSld name="7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1" name="Google Shape;341;g610ef0e5f8_7_79">
            <a:extLst>
              <a:ext uri="{FF2B5EF4-FFF2-40B4-BE49-F238E27FC236}">
                <a16:creationId xmlns:a16="http://schemas.microsoft.com/office/drawing/2014/main" id="{276964A5-8453-4AF8-837E-7D7CAB6FD040}"/>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51498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8598A5E9-0461-4D07-8277-B8779A031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7F43A841-8372-409A-93AD-92A16B15E4F1}"/>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431657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7998"/>
          </a:xfrm>
          <a:prstGeom prst="rect">
            <a:avLst/>
          </a:prstGeom>
        </p:spPr>
      </p:pic>
      <p:sp>
        <p:nvSpPr>
          <p:cNvPr id="5" name="Google Shape;334;g610ef0e5f8_7_74">
            <a:extLst>
              <a:ext uri="{FF2B5EF4-FFF2-40B4-BE49-F238E27FC236}">
                <a16:creationId xmlns:a16="http://schemas.microsoft.com/office/drawing/2014/main" id="{60F07D70-9BD5-4D36-A57D-90D21B5DB2DD}"/>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6010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Title and Content" preserve="1" userDrawn="1">
  <p:cSld name="3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7" name="Google Shape;338;g610ef0e5f8_7_79">
            <a:extLst>
              <a:ext uri="{FF2B5EF4-FFF2-40B4-BE49-F238E27FC236}">
                <a16:creationId xmlns:a16="http://schemas.microsoft.com/office/drawing/2014/main" id="{9C88F7C3-C5F4-4647-A229-84DDA8915537}"/>
              </a:ext>
            </a:extLst>
          </p:cNvPr>
          <p:cNvSpPr txBox="1">
            <a:spLocks/>
          </p:cNvSpPr>
          <p:nvPr userDrawn="1"/>
        </p:nvSpPr>
        <p:spPr>
          <a:xfrm>
            <a:off x="297425" y="844498"/>
            <a:ext cx="8934400" cy="527100"/>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800"/>
              <a:t>Subheading Here</a:t>
            </a:r>
          </a:p>
        </p:txBody>
      </p:sp>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232D3E74-F73B-466E-8BEE-2DE7169C24FD}"/>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8722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and Content" preserve="1" userDrawn="1">
  <p:cSld name="8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2" name="Google Shape;341;g610ef0e5f8_7_79">
            <a:extLst>
              <a:ext uri="{FF2B5EF4-FFF2-40B4-BE49-F238E27FC236}">
                <a16:creationId xmlns:a16="http://schemas.microsoft.com/office/drawing/2014/main" id="{2A1C76DC-ADEF-4D78-9F0F-33A22E5D38EF}"/>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921823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4" name="Google Shape;334;g610ef0e5f8_7_74">
            <a:extLst>
              <a:ext uri="{FF2B5EF4-FFF2-40B4-BE49-F238E27FC236}">
                <a16:creationId xmlns:a16="http://schemas.microsoft.com/office/drawing/2014/main" id="{37A91D95-6392-40F9-B2B8-5E412B53B793}"/>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9414463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_Title and Content">
  <p:cSld name="9_Title and Content">
    <p:spTree>
      <p:nvGrpSpPr>
        <p:cNvPr id="1" name="Shape 393"/>
        <p:cNvGrpSpPr/>
        <p:nvPr/>
      </p:nvGrpSpPr>
      <p:grpSpPr>
        <a:xfrm>
          <a:off x="0" y="0"/>
          <a:ext cx="0" cy="0"/>
          <a:chOff x="0" y="0"/>
          <a:chExt cx="0" cy="0"/>
        </a:xfrm>
      </p:grpSpPr>
      <p:pic>
        <p:nvPicPr>
          <p:cNvPr id="394" name="Google Shape;394;g70a28f5c60_2_254"/>
          <p:cNvPicPr preferRelativeResize="0"/>
          <p:nvPr/>
        </p:nvPicPr>
        <p:blipFill rotWithShape="1">
          <a:blip r:embed="rId2">
            <a:alphaModFix/>
          </a:blip>
          <a:srcRect/>
          <a:stretch/>
        </p:blipFill>
        <p:spPr>
          <a:xfrm>
            <a:off x="15" y="0"/>
            <a:ext cx="12191967" cy="1371596"/>
          </a:xfrm>
          <a:prstGeom prst="rect">
            <a:avLst/>
          </a:prstGeom>
          <a:noFill/>
          <a:ln>
            <a:noFill/>
          </a:ln>
        </p:spPr>
      </p:pic>
      <p:sp>
        <p:nvSpPr>
          <p:cNvPr id="395" name="Google Shape;395;g70a28f5c60_2_254"/>
          <p:cNvSpPr txBox="1">
            <a:spLocks noGrp="1"/>
          </p:cNvSpPr>
          <p:nvPr>
            <p:ph type="title"/>
          </p:nvPr>
        </p:nvSpPr>
        <p:spPr>
          <a:xfrm>
            <a:off x="297425" y="320883"/>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g70a28f5c60_2_254"/>
          <p:cNvSpPr txBox="1">
            <a:spLocks noGrp="1"/>
          </p:cNvSpPr>
          <p:nvPr>
            <p:ph type="body" idx="1"/>
          </p:nvPr>
        </p:nvSpPr>
        <p:spPr>
          <a:xfrm>
            <a:off x="838200" y="1825625"/>
            <a:ext cx="105156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g70a28f5c60_2_25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98" name="Google Shape;398;g70a28f5c60_2_254"/>
          <p:cNvPicPr preferRelativeResize="0"/>
          <p:nvPr/>
        </p:nvPicPr>
        <p:blipFill rotWithShape="1">
          <a:blip r:embed="rId3">
            <a:alphaModFix/>
          </a:blip>
          <a:srcRect/>
          <a:stretch/>
        </p:blipFill>
        <p:spPr>
          <a:xfrm>
            <a:off x="9231971" y="884445"/>
            <a:ext cx="2675408" cy="337336"/>
          </a:xfrm>
          <a:prstGeom prst="rect">
            <a:avLst/>
          </a:prstGeom>
          <a:noFill/>
          <a:ln>
            <a:noFill/>
          </a:ln>
        </p:spPr>
      </p:pic>
    </p:spTree>
    <p:extLst>
      <p:ext uri="{BB962C8B-B14F-4D97-AF65-F5344CB8AC3E}">
        <p14:creationId xmlns:p14="http://schemas.microsoft.com/office/powerpoint/2010/main" val="3557859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8-blank with page number and logo">
  <p:cSld name="08-blank with page number and logo">
    <p:spTree>
      <p:nvGrpSpPr>
        <p:cNvPr id="1" name="Shape 272"/>
        <p:cNvGrpSpPr/>
        <p:nvPr/>
      </p:nvGrpSpPr>
      <p:grpSpPr>
        <a:xfrm>
          <a:off x="0" y="0"/>
          <a:ext cx="0" cy="0"/>
          <a:chOff x="0" y="0"/>
          <a:chExt cx="0" cy="0"/>
        </a:xfrm>
      </p:grpSpPr>
      <p:sp>
        <p:nvSpPr>
          <p:cNvPr id="273" name="Google Shape;273;g610ef0e5f8_7_129"/>
          <p:cNvSpPr txBox="1">
            <a:spLocks noGrp="1"/>
          </p:cNvSpPr>
          <p:nvPr>
            <p:ph type="sldNum" idx="12"/>
          </p:nvPr>
        </p:nvSpPr>
        <p:spPr>
          <a:xfrm>
            <a:off x="0" y="6356352"/>
            <a:ext cx="12192000" cy="365125"/>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9pPr>
          </a:lstStyle>
          <a:p>
            <a:fld id="{00000000-1234-1234-1234-123412341234}" type="slidenum">
              <a:rPr lang="en-US" smtClean="0"/>
              <a:pPr/>
              <a:t>‹#›</a:t>
            </a:fld>
            <a:endParaRPr lang="en-US"/>
          </a:p>
        </p:txBody>
      </p:sp>
      <p:pic>
        <p:nvPicPr>
          <p:cNvPr id="274" name="Google Shape;274;g610ef0e5f8_7_129"/>
          <p:cNvPicPr preferRelativeResize="0"/>
          <p:nvPr/>
        </p:nvPicPr>
        <p:blipFill rotWithShape="1">
          <a:blip r:embed="rId2">
            <a:alphaModFix/>
          </a:blip>
          <a:srcRect/>
          <a:stretch/>
        </p:blipFill>
        <p:spPr>
          <a:xfrm>
            <a:off x="10611219" y="6319482"/>
            <a:ext cx="1288519" cy="421697"/>
          </a:xfrm>
          <a:prstGeom prst="rect">
            <a:avLst/>
          </a:prstGeom>
          <a:noFill/>
          <a:ln>
            <a:noFill/>
          </a:ln>
        </p:spPr>
      </p:pic>
    </p:spTree>
    <p:extLst>
      <p:ext uri="{BB962C8B-B14F-4D97-AF65-F5344CB8AC3E}">
        <p14:creationId xmlns:p14="http://schemas.microsoft.com/office/powerpoint/2010/main" val="4022721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5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Custom Layout" preserve="1" userDrawn="1">
  <p:cSld name="9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4646428" y="2496106"/>
            <a:ext cx="7545572"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
        <p:nvSpPr>
          <p:cNvPr id="4" name="Rectangle 3">
            <a:extLst>
              <a:ext uri="{FF2B5EF4-FFF2-40B4-BE49-F238E27FC236}">
                <a16:creationId xmlns:a16="http://schemas.microsoft.com/office/drawing/2014/main" id="{646F434A-7049-49A2-BD73-33ECD8AAF52D}"/>
              </a:ext>
            </a:extLst>
          </p:cNvPr>
          <p:cNvSpPr/>
          <p:nvPr userDrawn="1"/>
        </p:nvSpPr>
        <p:spPr>
          <a:xfrm>
            <a:off x="0" y="0"/>
            <a:ext cx="4646428"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981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77"/>
        <p:cNvGrpSpPr/>
        <p:nvPr/>
      </p:nvGrpSpPr>
      <p:grpSpPr>
        <a:xfrm>
          <a:off x="0" y="0"/>
          <a:ext cx="0" cy="0"/>
          <a:chOff x="0" y="0"/>
          <a:chExt cx="0" cy="0"/>
        </a:xfrm>
      </p:grpSpPr>
      <p:sp>
        <p:nvSpPr>
          <p:cNvPr id="178" name="Google Shape;178;p3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81727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81356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Title and Content" preserve="1" userDrawn="1">
  <p:cSld name="8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Picture 8">
            <a:extLst>
              <a:ext uri="{FF2B5EF4-FFF2-40B4-BE49-F238E27FC236}">
                <a16:creationId xmlns:a16="http://schemas.microsoft.com/office/drawing/2014/main" id="{D18557BA-441F-43E6-A86E-149C337E8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8" name="Google Shape;341;g610ef0e5f8_7_79">
            <a:extLst>
              <a:ext uri="{FF2B5EF4-FFF2-40B4-BE49-F238E27FC236}">
                <a16:creationId xmlns:a16="http://schemas.microsoft.com/office/drawing/2014/main" id="{F75115E1-6BA4-4568-A4D4-18D3186AA8F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91829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10664456" y="6029259"/>
            <a:ext cx="1272848" cy="70348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951999"/>
            <a:ext cx="12192000" cy="70348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360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43048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and Content" preserve="1" userDrawn="1">
  <p:cSld name="8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Picture 9">
            <a:extLst>
              <a:ext uri="{FF2B5EF4-FFF2-40B4-BE49-F238E27FC236}">
                <a16:creationId xmlns:a16="http://schemas.microsoft.com/office/drawing/2014/main" id="{BA0DB279-D903-46D0-B2F0-6B1104B39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7" name="Google Shape;341;g610ef0e5f8_7_79">
            <a:extLst>
              <a:ext uri="{FF2B5EF4-FFF2-40B4-BE49-F238E27FC236}">
                <a16:creationId xmlns:a16="http://schemas.microsoft.com/office/drawing/2014/main" id="{33734E34-94E0-465B-8FE4-E8599916CC0E}"/>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576440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Custom Layout" preserve="1" userDrawn="1">
  <p:cSld name="4_Custom Layout">
    <p:spTree>
      <p:nvGrpSpPr>
        <p:cNvPr id="1" name="Shape 309"/>
        <p:cNvGrpSpPr/>
        <p:nvPr/>
      </p:nvGrpSpPr>
      <p:grpSpPr>
        <a:xfrm>
          <a:off x="0" y="0"/>
          <a:ext cx="0" cy="0"/>
          <a:chOff x="0" y="0"/>
          <a:chExt cx="0" cy="0"/>
        </a:xfrm>
      </p:grpSpPr>
      <p:pic>
        <p:nvPicPr>
          <p:cNvPr id="310" name="Google Shape;310;g610ef0e5f8_7_5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324;g610ef0e5f8_7_63">
            <a:extLst>
              <a:ext uri="{FF2B5EF4-FFF2-40B4-BE49-F238E27FC236}">
                <a16:creationId xmlns:a16="http://schemas.microsoft.com/office/drawing/2014/main" id="{F30997B0-F83F-4081-8660-C118A45FCD8F}"/>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10" name="Google Shape;334;g610ef0e5f8_7_74">
            <a:extLst>
              <a:ext uri="{FF2B5EF4-FFF2-40B4-BE49-F238E27FC236}">
                <a16:creationId xmlns:a16="http://schemas.microsoft.com/office/drawing/2014/main" id="{4476241F-4EA3-431B-BA59-E6886B47CE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1146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675" r:id="rId1"/>
    <p:sldLayoutId id="2147483660" r:id="rId2"/>
    <p:sldLayoutId id="2147483685" r:id="rId3"/>
    <p:sldLayoutId id="2147483665" r:id="rId4"/>
    <p:sldLayoutId id="2147483678" r:id="rId5"/>
    <p:sldLayoutId id="2147483661" r:id="rId6"/>
    <p:sldLayoutId id="2147483664" r:id="rId7"/>
    <p:sldLayoutId id="2147483679" r:id="rId8"/>
    <p:sldLayoutId id="2147483662" r:id="rId9"/>
    <p:sldLayoutId id="2147483663" r:id="rId10"/>
    <p:sldLayoutId id="2147483680" r:id="rId11"/>
    <p:sldLayoutId id="2147483669" r:id="rId12"/>
    <p:sldLayoutId id="2147483770" r:id="rId13"/>
    <p:sldLayoutId id="2147483674" r:id="rId14"/>
    <p:sldLayoutId id="2147483681" r:id="rId15"/>
    <p:sldLayoutId id="2147483671" r:id="rId16"/>
    <p:sldLayoutId id="2147483672" r:id="rId17"/>
    <p:sldLayoutId id="2147483682" r:id="rId18"/>
    <p:sldLayoutId id="2147483668" r:id="rId19"/>
    <p:sldLayoutId id="2147483772" r:id="rId20"/>
    <p:sldLayoutId id="2147483667" r:id="rId21"/>
    <p:sldLayoutId id="2147483683" r:id="rId22"/>
    <p:sldLayoutId id="2147483677" r:id="rId23"/>
    <p:sldLayoutId id="2147483673" r:id="rId24"/>
    <p:sldLayoutId id="2147483684" r:id="rId25"/>
    <p:sldLayoutId id="2147483676" r:id="rId26"/>
    <p:sldLayoutId id="2147483840" r:id="rId27"/>
    <p:sldLayoutId id="2147483841" r:id="rId28"/>
    <p:sldLayoutId id="2147483844" r:id="rId29"/>
    <p:sldLayoutId id="2147483845" r:id="rId30"/>
  </p:sldLayoutIdLs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7.jpeg"/><Relationship Id="rId7" Type="http://schemas.openxmlformats.org/officeDocument/2006/relationships/diagramColors" Target="../diagrams/colors6.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xml.rels><?xml version="1.0" encoding="UTF-8" standalone="yes"?>
<Relationships xmlns="http://schemas.openxmlformats.org/package/2006/relationships"><Relationship Id="rId8" Type="http://schemas.openxmlformats.org/officeDocument/2006/relationships/hyperlink" Target="http://www.cde.state.co.us/coloradoliteracy/leaderlookfors" TargetMode="External"/><Relationship Id="rId3" Type="http://schemas.openxmlformats.org/officeDocument/2006/relationships/hyperlink" Target="http://www.cde.state.co.us/coloradoliteracy/paoverview" TargetMode="External"/><Relationship Id="rId7" Type="http://schemas.openxmlformats.org/officeDocument/2006/relationships/hyperlink" Target="http://www.cde.state.co.us/readfacilitatorguide/module2-activities" TargetMode="External"/><Relationship Id="rId2" Type="http://schemas.openxmlformats.org/officeDocument/2006/relationships/hyperlink" Target="https://cdecolorado.sharepoint.com/:p:/r/sites/LiteracyTeam/Shared%20Documents/General/Professional%20Development/4.%20CDE%20Science%20of%20Reading%20Literacy%20Series/Overview%20Decks/Phonological%20Awareness%20Overview.pptx?d=w1412b3b538ee42719296d66ca83e85df&amp;csf=1&amp;web=1&amp;e=snSeia" TargetMode="External"/><Relationship Id="rId1" Type="http://schemas.openxmlformats.org/officeDocument/2006/relationships/slideLayout" Target="../slideLayouts/slideLayout8.xml"/><Relationship Id="rId6" Type="http://schemas.openxmlformats.org/officeDocument/2006/relationships/hyperlink" Target="http://www.cde.state.co.us/coloradoliteracy/consonant_vowel_charts" TargetMode="External"/><Relationship Id="rId5" Type="http://schemas.openxmlformats.org/officeDocument/2006/relationships/hyperlink" Target="http://www.cde.state.co.us/coloradoliteracy/consonant_vowel_phonemes" TargetMode="External"/><Relationship Id="rId4" Type="http://schemas.openxmlformats.org/officeDocument/2006/relationships/hyperlink" Target="http://www.cde.state.co.us/coloradoliteracy/palabhandout" TargetMode="External"/><Relationship Id="rId9" Type="http://schemas.openxmlformats.org/officeDocument/2006/relationships/hyperlink" Target="http://www.cde.state.co.us/coloradoliteracy/effectiveinstructionchecklist"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image" Target="../media/image66.png"/><Relationship Id="rId5" Type="http://schemas.openxmlformats.org/officeDocument/2006/relationships/diagramQuickStyle" Target="../diagrams/quickStyle8.xml"/><Relationship Id="rId10" Type="http://schemas.openxmlformats.org/officeDocument/2006/relationships/image" Target="../media/image65.png"/><Relationship Id="rId4" Type="http://schemas.openxmlformats.org/officeDocument/2006/relationships/diagramLayout" Target="../diagrams/layout8.xml"/><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10.xml"/><Relationship Id="rId13" Type="http://schemas.openxmlformats.org/officeDocument/2006/relationships/diagramLayout" Target="../diagrams/layout11.xml"/><Relationship Id="rId3" Type="http://schemas.openxmlformats.org/officeDocument/2006/relationships/image" Target="../media/image72.jpeg"/><Relationship Id="rId7" Type="http://schemas.openxmlformats.org/officeDocument/2006/relationships/diagramData" Target="../diagrams/data10.xml"/><Relationship Id="rId12" Type="http://schemas.openxmlformats.org/officeDocument/2006/relationships/diagramData" Target="../diagrams/data11.xml"/><Relationship Id="rId2" Type="http://schemas.openxmlformats.org/officeDocument/2006/relationships/notesSlide" Target="../notesSlides/notesSlide34.xml"/><Relationship Id="rId16" Type="http://schemas.microsoft.com/office/2007/relationships/diagramDrawing" Target="../diagrams/drawing11.xml"/><Relationship Id="rId1" Type="http://schemas.openxmlformats.org/officeDocument/2006/relationships/slideLayout" Target="../slideLayouts/slideLayout7.xml"/><Relationship Id="rId6" Type="http://schemas.openxmlformats.org/officeDocument/2006/relationships/hyperlink" Target="http://www.cde.state.co.us/coloradoliteracy/phonemesegmentingroutinesamplelesson" TargetMode="External"/><Relationship Id="rId11" Type="http://schemas.microsoft.com/office/2007/relationships/diagramDrawing" Target="../diagrams/drawing10.xml"/><Relationship Id="rId5" Type="http://schemas.openxmlformats.org/officeDocument/2006/relationships/hyperlink" Target="http://www.cde.state.co.us/coloradoliteracy/phonemeblendingroutinesamplelesson" TargetMode="External"/><Relationship Id="rId15" Type="http://schemas.openxmlformats.org/officeDocument/2006/relationships/diagramColors" Target="../diagrams/colors11.xml"/><Relationship Id="rId10" Type="http://schemas.openxmlformats.org/officeDocument/2006/relationships/diagramColors" Target="../diagrams/colors10.xml"/><Relationship Id="rId4" Type="http://schemas.openxmlformats.org/officeDocument/2006/relationships/hyperlink" Target="http://www.cde.state.co.us/coloradoliteracy/palabhandout" TargetMode="External"/><Relationship Id="rId9" Type="http://schemas.openxmlformats.org/officeDocument/2006/relationships/diagramQuickStyle" Target="../diagrams/quickStyle10.xml"/><Relationship Id="rId14" Type="http://schemas.openxmlformats.org/officeDocument/2006/relationships/diagramQuickStyle" Target="../diagrams/quickStyle11.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3" Type="http://schemas.openxmlformats.org/officeDocument/2006/relationships/hyperlink" Target="https://www.cde.state.co.us/coloradoliteracy/readact/resourcebank" TargetMode="External"/><Relationship Id="rId18" Type="http://schemas.openxmlformats.org/officeDocument/2006/relationships/hyperlink" Target="http://www.cde.state.co.us/coloradoliteracy/readandel" TargetMode="External"/><Relationship Id="rId26" Type="http://schemas.openxmlformats.org/officeDocument/2006/relationships/hyperlink" Target="https://www.cde.state.co.us/coloradoliteracy/readdatapipeline" TargetMode="External"/><Relationship Id="rId39" Type="http://schemas.openxmlformats.org/officeDocument/2006/relationships/image" Target="../media/image85.svg"/><Relationship Id="rId21" Type="http://schemas.openxmlformats.org/officeDocument/2006/relationships/image" Target="../media/image79.svg"/><Relationship Id="rId34" Type="http://schemas.openxmlformats.org/officeDocument/2006/relationships/hyperlink" Target="https://www.cde.state.co.us/coloradoliteracy/parent_resources" TargetMode="External"/><Relationship Id="rId7" Type="http://schemas.openxmlformats.org/officeDocument/2006/relationships/hyperlink" Target="https://www.cde.state.co.us/coloradoliteracy/readandhb15-1323-0" TargetMode="External"/><Relationship Id="rId12" Type="http://schemas.openxmlformats.org/officeDocument/2006/relationships/hyperlink" Target="https://www.cde.state.co.us/communications/20171219readhighlights" TargetMode="External"/><Relationship Id="rId17" Type="http://schemas.openxmlformats.org/officeDocument/2006/relationships/hyperlink" Target="https://cool.randasolutions.com/Account/Login" TargetMode="External"/><Relationship Id="rId25" Type="http://schemas.openxmlformats.org/officeDocument/2006/relationships/hyperlink" Target="https://www.cde.state.co.us/coloradoliteracy/read-budget-submissions" TargetMode="External"/><Relationship Id="rId33" Type="http://schemas.openxmlformats.org/officeDocument/2006/relationships/hyperlink" Target="https://www.cde.state.co.us/coloradoliteracy/generalinfo-parents" TargetMode="External"/><Relationship Id="rId38" Type="http://schemas.openxmlformats.org/officeDocument/2006/relationships/image" Target="../media/image84.png"/><Relationship Id="rId2" Type="http://schemas.openxmlformats.org/officeDocument/2006/relationships/notesSlide" Target="../notesSlides/notesSlide41.xml"/><Relationship Id="rId16" Type="http://schemas.openxmlformats.org/officeDocument/2006/relationships/hyperlink" Target="https://www.cde.state.co.us/coloradoliteracy/scienceofreadingresources" TargetMode="External"/><Relationship Id="rId20" Type="http://schemas.openxmlformats.org/officeDocument/2006/relationships/image" Target="../media/image78.png"/><Relationship Id="rId29" Type="http://schemas.openxmlformats.org/officeDocument/2006/relationships/hyperlink" Target="https://www.cde.state.co.us/communications/tools-teacher-training" TargetMode="External"/><Relationship Id="rId1" Type="http://schemas.openxmlformats.org/officeDocument/2006/relationships/slideLayout" Target="../slideLayouts/slideLayout29.xml"/><Relationship Id="rId6" Type="http://schemas.openxmlformats.org/officeDocument/2006/relationships/hyperlink" Target="https://www.cde.state.co.us/coloradoliteracy/1-ccr-301-92_clean-final" TargetMode="External"/><Relationship Id="rId11" Type="http://schemas.openxmlformats.org/officeDocument/2006/relationships/hyperlink" Target="https://www.cde.state.co.us/coloradoliteracy/readactreport2021?fbclid=IwAR249DINPwb-YPAm2zJZ5YOjNmhZNTvmAdGCJmdFi0JtBrIZ8JctqDhA0RE" TargetMode="External"/><Relationship Id="rId24" Type="http://schemas.openxmlformats.org/officeDocument/2006/relationships/hyperlink" Target="https://www.cde.state.co.us/coloradoliteracy/literacycurriculumtransparency" TargetMode="External"/><Relationship Id="rId32" Type="http://schemas.openxmlformats.org/officeDocument/2006/relationships/hyperlink" Target="https://readwithme.today/" TargetMode="External"/><Relationship Id="rId37" Type="http://schemas.openxmlformats.org/officeDocument/2006/relationships/hyperlink" Target="https://youtu.be/rR2i_p3me1k" TargetMode="External"/><Relationship Id="rId5" Type="http://schemas.openxmlformats.org/officeDocument/2006/relationships/hyperlink" Target="https://www.cde.state.co.us/coloradoliteracy/crsreadact2019" TargetMode="External"/><Relationship Id="rId15" Type="http://schemas.openxmlformats.org/officeDocument/2006/relationships/hyperlink" Target="https://www.cde.state.co.us/coloradoliteracy/teacher-training" TargetMode="External"/><Relationship Id="rId23" Type="http://schemas.openxmlformats.org/officeDocument/2006/relationships/image" Target="../media/image81.svg"/><Relationship Id="rId28" Type="http://schemas.openxmlformats.org/officeDocument/2006/relationships/hyperlink" Target="https://www.cde.state.co.us/coloradoliteracy/districtresponsibilitiesreadtraining" TargetMode="External"/><Relationship Id="rId36" Type="http://schemas.openxmlformats.org/officeDocument/2006/relationships/hyperlink" Target="https://youtu.be/iXH4Z7yEPxM" TargetMode="External"/><Relationship Id="rId10" Type="http://schemas.openxmlformats.org/officeDocument/2006/relationships/hyperlink" Target="http://www.cde.state.co.us/cdecomm/cdeperformanceplan" TargetMode="External"/><Relationship Id="rId19" Type="http://schemas.openxmlformats.org/officeDocument/2006/relationships/hyperlink" Target="http://www.cde.state.co.us/coloradoliteracy/elguidancedoc" TargetMode="External"/><Relationship Id="rId31"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hyperlink" Target="https://leg.colorado.gov/sites/default/files/2021a_151_signed.pdf" TargetMode="External"/><Relationship Id="rId14" Type="http://schemas.openxmlformats.org/officeDocument/2006/relationships/hyperlink" Target="https://www.cde.state.co.us/coloradoliteracy/readact/programming" TargetMode="External"/><Relationship Id="rId22" Type="http://schemas.openxmlformats.org/officeDocument/2006/relationships/image" Target="../media/image80.png"/><Relationship Id="rId27" Type="http://schemas.openxmlformats.org/officeDocument/2006/relationships/hyperlink" Target="https://www.cde.state.co.us/coloradoliteracy/readact/grant" TargetMode="External"/><Relationship Id="rId30" Type="http://schemas.openxmlformats.org/officeDocument/2006/relationships/image" Target="../media/image82.png"/><Relationship Id="rId35" Type="http://schemas.openxmlformats.org/officeDocument/2006/relationships/hyperlink" Target="https://www.cde.state.co.us/communications/2018515readactparents" TargetMode="External"/><Relationship Id="rId8" Type="http://schemas.openxmlformats.org/officeDocument/2006/relationships/hyperlink" Target="https://www.cde.state.co.us/coloradoliteracy/sb19199coloradoreadactpdf" TargetMode="External"/><Relationship Id="rId3"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hyperlink" Target="https://doi.org/https:/www.aft.org/sites/default/files/reading_rocketscience_2004.pdf" TargetMode="External"/><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B2D7B1-7873-4A7B-83D8-940CAAE12BBB}"/>
              </a:ext>
            </a:extLst>
          </p:cNvPr>
          <p:cNvSpPr txBox="1">
            <a:spLocks noGrp="1"/>
          </p:cNvSpPr>
          <p:nvPr>
            <p:ph type="title" idx="4294967295"/>
          </p:nvPr>
        </p:nvSpPr>
        <p:spPr>
          <a:xfrm>
            <a:off x="848750" y="3728343"/>
            <a:ext cx="10494499"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2"/>
                </a:solidFill>
                <a:effectLst/>
                <a:uLnTx/>
                <a:uFillTx/>
                <a:latin typeface="+mj-lt"/>
                <a:ea typeface="+mn-ea"/>
                <a:cs typeface="+mn-cs"/>
              </a:rPr>
              <a:t>Phonemic Awareness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2"/>
                </a:solidFill>
                <a:effectLst/>
                <a:uLnTx/>
                <a:uFillTx/>
                <a:latin typeface="+mj-lt"/>
                <a:ea typeface="+mn-ea"/>
                <a:cs typeface="+mn-cs"/>
              </a:rPr>
              <a:t>Blending and Segmenting</a:t>
            </a:r>
          </a:p>
        </p:txBody>
      </p:sp>
      <p:sp>
        <p:nvSpPr>
          <p:cNvPr id="2" name="TextBox 2">
            <a:extLst>
              <a:ext uri="{FF2B5EF4-FFF2-40B4-BE49-F238E27FC236}">
                <a16:creationId xmlns:a16="http://schemas.microsoft.com/office/drawing/2014/main" id="{FBE07A6D-C141-4A37-AB9C-6B97858487DF}"/>
              </a:ext>
              <a:ext uri="{C183D7F6-B498-43B3-948B-1728B52AA6E4}">
                <adec:decorative xmlns:adec="http://schemas.microsoft.com/office/drawing/2017/decorative" val="0"/>
              </a:ext>
            </a:extLst>
          </p:cNvPr>
          <p:cNvSpPr txBox="1"/>
          <p:nvPr/>
        </p:nvSpPr>
        <p:spPr>
          <a:xfrm>
            <a:off x="848750" y="3129657"/>
            <a:ext cx="10494499"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solidFill>
                  <a:schemeClr val="bg2"/>
                </a:solidFill>
                <a:latin typeface="+mj-lt"/>
              </a:rPr>
              <a:t>CDE Science of Reading Literacy Series </a:t>
            </a:r>
          </a:p>
        </p:txBody>
      </p:sp>
    </p:spTree>
    <p:extLst>
      <p:ext uri="{BB962C8B-B14F-4D97-AF65-F5344CB8AC3E}">
        <p14:creationId xmlns:p14="http://schemas.microsoft.com/office/powerpoint/2010/main" val="3568565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40073B-65D4-E1CC-1383-556E3281BC14}"/>
              </a:ext>
            </a:extLst>
          </p:cNvPr>
          <p:cNvSpPr>
            <a:spLocks noGrp="1"/>
          </p:cNvSpPr>
          <p:nvPr>
            <p:ph type="title"/>
          </p:nvPr>
        </p:nvSpPr>
        <p:spPr>
          <a:xfrm>
            <a:off x="297425" y="346173"/>
            <a:ext cx="8934400" cy="527100"/>
          </a:xfrm>
        </p:spPr>
        <p:txBody>
          <a:bodyPr/>
          <a:lstStyle/>
          <a:p>
            <a:r>
              <a:rPr lang="en-US" sz="4000" dirty="0"/>
              <a:t>44 English Phonemes </a:t>
            </a:r>
          </a:p>
        </p:txBody>
      </p:sp>
      <p:graphicFrame>
        <p:nvGraphicFramePr>
          <p:cNvPr id="4" name="Table 4">
            <a:extLst>
              <a:ext uri="{FF2B5EF4-FFF2-40B4-BE49-F238E27FC236}">
                <a16:creationId xmlns:a16="http://schemas.microsoft.com/office/drawing/2014/main" id="{464E1B31-0EC3-9D1F-70D2-6B7C3CD50F1E}"/>
              </a:ext>
            </a:extLst>
          </p:cNvPr>
          <p:cNvGraphicFramePr>
            <a:graphicFrameLocks noGrp="1"/>
          </p:cNvGraphicFramePr>
          <p:nvPr>
            <p:extLst>
              <p:ext uri="{D42A27DB-BD31-4B8C-83A1-F6EECF244321}">
                <p14:modId xmlns:p14="http://schemas.microsoft.com/office/powerpoint/2010/main" val="336677875"/>
              </p:ext>
            </p:extLst>
          </p:nvPr>
        </p:nvGraphicFramePr>
        <p:xfrm>
          <a:off x="942109" y="1468582"/>
          <a:ext cx="10501746" cy="5389417"/>
        </p:xfrm>
        <a:graphic>
          <a:graphicData uri="http://schemas.openxmlformats.org/drawingml/2006/table">
            <a:tbl>
              <a:tblPr firstRow="1" bandRow="1">
                <a:tableStyleId>{5C22544A-7EE6-4342-B048-85BDC9FD1C3A}</a:tableStyleId>
              </a:tblPr>
              <a:tblGrid>
                <a:gridCol w="5250873">
                  <a:extLst>
                    <a:ext uri="{9D8B030D-6E8A-4147-A177-3AD203B41FA5}">
                      <a16:colId xmlns:a16="http://schemas.microsoft.com/office/drawing/2014/main" val="264349467"/>
                    </a:ext>
                  </a:extLst>
                </a:gridCol>
                <a:gridCol w="5250873">
                  <a:extLst>
                    <a:ext uri="{9D8B030D-6E8A-4147-A177-3AD203B41FA5}">
                      <a16:colId xmlns:a16="http://schemas.microsoft.com/office/drawing/2014/main" val="4262467658"/>
                    </a:ext>
                  </a:extLst>
                </a:gridCol>
              </a:tblGrid>
              <a:tr h="673432">
                <a:tc>
                  <a:txBody>
                    <a:bodyPr/>
                    <a:lstStyle/>
                    <a:p>
                      <a:pPr algn="ctr"/>
                      <a:r>
                        <a:rPr lang="en-US" sz="2400">
                          <a:solidFill>
                            <a:schemeClr val="tx1"/>
                          </a:solidFill>
                        </a:rPr>
                        <a:t>25 Consonant Sounds </a:t>
                      </a:r>
                    </a:p>
                  </a:txBody>
                  <a:tcPr/>
                </a:tc>
                <a:tc>
                  <a:txBody>
                    <a:bodyPr/>
                    <a:lstStyle/>
                    <a:p>
                      <a:pPr algn="ctr"/>
                      <a:r>
                        <a:rPr lang="en-US" sz="2400" dirty="0">
                          <a:solidFill>
                            <a:schemeClr val="tx1"/>
                          </a:solidFill>
                        </a:rPr>
                        <a:t>19 Vowel Sounds </a:t>
                      </a:r>
                    </a:p>
                  </a:txBody>
                  <a:tcPr/>
                </a:tc>
                <a:extLst>
                  <a:ext uri="{0D108BD9-81ED-4DB2-BD59-A6C34878D82A}">
                    <a16:rowId xmlns:a16="http://schemas.microsoft.com/office/drawing/2014/main" val="479219847"/>
                  </a:ext>
                </a:extLst>
              </a:tr>
              <a:tr h="675393">
                <a:tc>
                  <a:txBody>
                    <a:bodyPr/>
                    <a:lstStyle/>
                    <a:p>
                      <a:pPr marL="0" marR="0" lvl="0" indent="0" algn="ctr" rtl="0" eaLnBrk="1" fontAlgn="auto" latinLnBrk="0" hangingPunct="1">
                        <a:lnSpc>
                          <a:spcPct val="100000"/>
                        </a:lnSpc>
                        <a:spcBef>
                          <a:spcPts val="0"/>
                        </a:spcBef>
                        <a:spcAft>
                          <a:spcPts val="0"/>
                        </a:spcAft>
                        <a:buClrTx/>
                        <a:buSzTx/>
                        <a:buFontTx/>
                        <a:buNone/>
                      </a:pPr>
                      <a:r>
                        <a:rPr lang="en-US" sz="2800">
                          <a:solidFill>
                            <a:schemeClr val="tx1"/>
                          </a:solidFill>
                        </a:rPr>
                        <a:t>/b/	/k/	/s/	/ch/</a:t>
                      </a:r>
                    </a:p>
                  </a:txBody>
                  <a:tcPr/>
                </a:tc>
                <a:tc>
                  <a:txBody>
                    <a:bodyPr/>
                    <a:lstStyle/>
                    <a:p>
                      <a:pPr marL="0" marR="0" algn="ctr">
                        <a:lnSpc>
                          <a:spcPct val="107000"/>
                        </a:lnSpc>
                        <a:spcBef>
                          <a:spcPts val="0"/>
                        </a:spcBef>
                        <a:spcAft>
                          <a:spcPts val="800"/>
                        </a:spcAft>
                      </a:pPr>
                      <a:r>
                        <a:rPr lang="en-US" sz="2800">
                          <a:solidFill>
                            <a:schemeClr val="tx1"/>
                          </a:solidFill>
                        </a:rPr>
                        <a:t>/</a:t>
                      </a:r>
                      <a:r>
                        <a:rPr lang="en-US" sz="2800" b="0" i="0" u="none" strike="noStrike" kern="1200">
                          <a:solidFill>
                            <a:schemeClr val="dk1"/>
                          </a:solidFill>
                          <a:effectLst/>
                          <a:latin typeface="+mn-lt"/>
                          <a:ea typeface="+mn-ea"/>
                          <a:cs typeface="+mn-cs"/>
                        </a:rPr>
                        <a:t>ā</a:t>
                      </a:r>
                      <a:r>
                        <a:rPr lang="en-US" sz="2800">
                          <a:solidFill>
                            <a:schemeClr val="tx1"/>
                          </a:solidFill>
                        </a:rPr>
                        <a:t>/	 /</a:t>
                      </a:r>
                      <a:r>
                        <a:rPr lang="en-US" sz="2800" b="0" i="0" u="none" strike="noStrike" kern="1200">
                          <a:solidFill>
                            <a:schemeClr val="dk1"/>
                          </a:solidFill>
                          <a:effectLst/>
                          <a:latin typeface="+mn-lt"/>
                          <a:ea typeface="+mn-ea"/>
                          <a:cs typeface="+mn-cs"/>
                        </a:rPr>
                        <a:t>ă</a:t>
                      </a:r>
                      <a:r>
                        <a:rPr lang="en-US" sz="2800">
                          <a:solidFill>
                            <a:schemeClr val="tx1"/>
                          </a:solidFill>
                        </a:rPr>
                        <a:t>/	 /</a:t>
                      </a:r>
                      <a:r>
                        <a:rPr lang="en-US" sz="2800">
                          <a:effectLst/>
                          <a:latin typeface="Calibri"/>
                          <a:ea typeface="Calibri"/>
                          <a:cs typeface="Times New Roman"/>
                        </a:rPr>
                        <a:t>o</a:t>
                      </a:r>
                      <a:r>
                        <a:rPr lang="en-US" sz="2800">
                          <a:effectLst/>
                          <a:latin typeface="Calibri"/>
                          <a:ea typeface="Calibri"/>
                        </a:rPr>
                        <a:t>͞</a:t>
                      </a:r>
                      <a:r>
                        <a:rPr lang="en-US" sz="2800">
                          <a:effectLst/>
                          <a:latin typeface="Calibri"/>
                          <a:ea typeface="Calibri"/>
                          <a:cs typeface="Times New Roman"/>
                        </a:rPr>
                        <a:t>o</a:t>
                      </a:r>
                      <a:r>
                        <a:rPr lang="en-US" sz="2800">
                          <a:solidFill>
                            <a:schemeClr val="tx1"/>
                          </a:solidFill>
                        </a:rPr>
                        <a:t>/	 /ar/</a:t>
                      </a:r>
                    </a:p>
                  </a:txBody>
                  <a:tcPr/>
                </a:tc>
                <a:extLst>
                  <a:ext uri="{0D108BD9-81ED-4DB2-BD59-A6C34878D82A}">
                    <a16:rowId xmlns:a16="http://schemas.microsoft.com/office/drawing/2014/main" val="2418871347"/>
                  </a:ext>
                </a:extLst>
              </a:tr>
              <a:tr h="673432">
                <a:tc>
                  <a:txBody>
                    <a:bodyPr/>
                    <a:lstStyle/>
                    <a:p>
                      <a:pPr algn="ctr"/>
                      <a:r>
                        <a:rPr lang="en-US" sz="2800"/>
                        <a:t>/d/	/l/	/t/	/sh/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/ē/	 /ĕ/	 /</a:t>
                      </a:r>
                      <a:r>
                        <a:rPr lang="en-US" sz="2800">
                          <a:effectLst/>
                          <a:latin typeface="Calibri"/>
                          <a:ea typeface="Calibri"/>
                          <a:cs typeface="Times New Roman"/>
                        </a:rPr>
                        <a:t>o</a:t>
                      </a:r>
                      <a:r>
                        <a:rPr lang="en-US" sz="2800">
                          <a:effectLst/>
                          <a:latin typeface="Calibri"/>
                          <a:ea typeface="Calibri"/>
                        </a:rPr>
                        <a:t>͝</a:t>
                      </a:r>
                      <a:r>
                        <a:rPr lang="en-US" sz="2800">
                          <a:effectLst/>
                          <a:latin typeface="Calibri"/>
                          <a:ea typeface="Calibri"/>
                          <a:cs typeface="Times New Roman"/>
                        </a:rPr>
                        <a:t>o</a:t>
                      </a:r>
                      <a:r>
                        <a:rPr lang="en-US" sz="2800">
                          <a:solidFill>
                            <a:schemeClr val="tx1"/>
                          </a:solidFill>
                        </a:rPr>
                        <a:t>/	 /er/</a:t>
                      </a:r>
                    </a:p>
                  </a:txBody>
                  <a:tcPr/>
                </a:tc>
                <a:extLst>
                  <a:ext uri="{0D108BD9-81ED-4DB2-BD59-A6C34878D82A}">
                    <a16:rowId xmlns:a16="http://schemas.microsoft.com/office/drawing/2014/main" val="1654574234"/>
                  </a:ext>
                </a:extLst>
              </a:tr>
              <a:tr h="6734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/f/	/m/	/v/	/zh/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/ī/	 /ĭ/	 /oi/	 /or/</a:t>
                      </a:r>
                    </a:p>
                  </a:txBody>
                  <a:tcPr/>
                </a:tc>
                <a:extLst>
                  <a:ext uri="{0D108BD9-81ED-4DB2-BD59-A6C34878D82A}">
                    <a16:rowId xmlns:a16="http://schemas.microsoft.com/office/drawing/2014/main" val="1897963502"/>
                  </a:ext>
                </a:extLst>
              </a:tr>
              <a:tr h="6734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/g/	/n/	/w/	/th/</a:t>
                      </a:r>
                    </a:p>
                  </a:txBody>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800">
                          <a:solidFill>
                            <a:schemeClr val="tx1"/>
                          </a:solidFill>
                        </a:rPr>
                        <a:t>/ō/      /ŏ/    /ou/	 /Ə/</a:t>
                      </a:r>
                    </a:p>
                  </a:txBody>
                  <a:tcPr/>
                </a:tc>
                <a:extLst>
                  <a:ext uri="{0D108BD9-81ED-4DB2-BD59-A6C34878D82A}">
                    <a16:rowId xmlns:a16="http://schemas.microsoft.com/office/drawing/2014/main" val="1621907457"/>
                  </a:ext>
                </a:extLst>
              </a:tr>
              <a:tr h="6734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/h/	/p/	/y/	/th/</a:t>
                      </a:r>
                    </a:p>
                  </a:txBody>
                  <a:tcPr/>
                </a:tc>
                <a:tc>
                  <a:txBody>
                    <a:bodyPr/>
                    <a:lstStyle/>
                    <a:p>
                      <a:pPr algn="l"/>
                      <a:r>
                        <a:rPr lang="en-US" sz="2800">
                          <a:solidFill>
                            <a:schemeClr val="tx1"/>
                          </a:solidFill>
                        </a:rPr>
                        <a:t>           /ū/     /ŭ/                /aw/</a:t>
                      </a:r>
                    </a:p>
                  </a:txBody>
                  <a:tcPr/>
                </a:tc>
                <a:extLst>
                  <a:ext uri="{0D108BD9-81ED-4DB2-BD59-A6C34878D82A}">
                    <a16:rowId xmlns:a16="http://schemas.microsoft.com/office/drawing/2014/main" val="3989115708"/>
                  </a:ext>
                </a:extLst>
              </a:tr>
              <a:tr h="6734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/j/	/r/	/z/	/hw/</a:t>
                      </a:r>
                    </a:p>
                  </a:txBody>
                  <a:tcPr/>
                </a:tc>
                <a:tc>
                  <a:txBody>
                    <a:bodyPr/>
                    <a:lstStyle/>
                    <a:p>
                      <a:endParaRPr lang="en-US"/>
                    </a:p>
                  </a:txBody>
                  <a:tcPr/>
                </a:tc>
                <a:extLst>
                  <a:ext uri="{0D108BD9-81ED-4DB2-BD59-A6C34878D82A}">
                    <a16:rowId xmlns:a16="http://schemas.microsoft.com/office/drawing/2014/main" val="490238062"/>
                  </a:ext>
                </a:extLst>
              </a:tr>
              <a:tr h="673432">
                <a:tc>
                  <a:txBody>
                    <a:bodyPr/>
                    <a:lstStyle/>
                    <a:p>
                      <a:pPr algn="ctr"/>
                      <a:r>
                        <a:rPr lang="en-US" sz="2800">
                          <a:solidFill>
                            <a:schemeClr val="tx1"/>
                          </a:solidFill>
                        </a:rPr>
                        <a:t>                                 /ng/</a:t>
                      </a:r>
                    </a:p>
                  </a:txBody>
                  <a:tcPr/>
                </a:tc>
                <a:tc>
                  <a:txBody>
                    <a:bodyPr/>
                    <a:lstStyle/>
                    <a:p>
                      <a:endParaRPr lang="en-US" dirty="0"/>
                    </a:p>
                  </a:txBody>
                  <a:tcPr/>
                </a:tc>
                <a:extLst>
                  <a:ext uri="{0D108BD9-81ED-4DB2-BD59-A6C34878D82A}">
                    <a16:rowId xmlns:a16="http://schemas.microsoft.com/office/drawing/2014/main" val="4037489363"/>
                  </a:ext>
                </a:extLst>
              </a:tr>
            </a:tbl>
          </a:graphicData>
        </a:graphic>
      </p:graphicFrame>
      <p:sp>
        <p:nvSpPr>
          <p:cNvPr id="7" name="TextBox 6">
            <a:extLst>
              <a:ext uri="{FF2B5EF4-FFF2-40B4-BE49-F238E27FC236}">
                <a16:creationId xmlns:a16="http://schemas.microsoft.com/office/drawing/2014/main" id="{D29CD494-CA88-A1A5-7ADD-A4D622683BC2}"/>
              </a:ext>
            </a:extLst>
          </p:cNvPr>
          <p:cNvSpPr txBox="1"/>
          <p:nvPr/>
        </p:nvSpPr>
        <p:spPr>
          <a:xfrm>
            <a:off x="6849765" y="5643586"/>
            <a:ext cx="4000500" cy="1015663"/>
          </a:xfrm>
          <a:prstGeom prst="rect">
            <a:avLst/>
          </a:prstGeom>
          <a:solidFill>
            <a:schemeClr val="bg1"/>
          </a:solidFill>
          <a:ln>
            <a:solidFill>
              <a:schemeClr val="tx1"/>
            </a:solidFill>
          </a:ln>
        </p:spPr>
        <p:txBody>
          <a:bodyPr wrap="square" rtlCol="0">
            <a:spAutoFit/>
          </a:bodyPr>
          <a:lstStyle/>
          <a:p>
            <a:pPr algn="ctr"/>
            <a:r>
              <a:rPr lang="en-US" sz="2000"/>
              <a:t>Macron – long sound</a:t>
            </a:r>
          </a:p>
          <a:p>
            <a:pPr algn="ctr"/>
            <a:r>
              <a:rPr lang="en-US" sz="2000"/>
              <a:t> </a:t>
            </a:r>
          </a:p>
          <a:p>
            <a:pPr algn="ctr"/>
            <a:r>
              <a:rPr lang="en-US" sz="2000"/>
              <a:t>Breve – short sound </a:t>
            </a:r>
          </a:p>
        </p:txBody>
      </p:sp>
      <p:sp>
        <p:nvSpPr>
          <p:cNvPr id="5" name="Arc 4">
            <a:extLst>
              <a:ext uri="{FF2B5EF4-FFF2-40B4-BE49-F238E27FC236}">
                <a16:creationId xmlns:a16="http://schemas.microsoft.com/office/drawing/2014/main" id="{06559A46-0304-ED93-DCE3-9FD1294ADE49}"/>
              </a:ext>
              <a:ext uri="{C183D7F6-B498-43B3-948B-1728B52AA6E4}">
                <adec:decorative xmlns:adec="http://schemas.microsoft.com/office/drawing/2017/decorative" val="1"/>
              </a:ext>
            </a:extLst>
          </p:cNvPr>
          <p:cNvSpPr/>
          <p:nvPr/>
        </p:nvSpPr>
        <p:spPr>
          <a:xfrm rot="13125859" flipH="1">
            <a:off x="6956683" y="5865585"/>
            <a:ext cx="700209" cy="645556"/>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8" name="Straight Connector 7">
            <a:extLst>
              <a:ext uri="{FF2B5EF4-FFF2-40B4-BE49-F238E27FC236}">
                <a16:creationId xmlns:a16="http://schemas.microsoft.com/office/drawing/2014/main" id="{9EA543A0-BA78-CB59-17CB-80CEA4941FA4}"/>
              </a:ext>
              <a:ext uri="{C183D7F6-B498-43B3-948B-1728B52AA6E4}">
                <adec:decorative xmlns:adec="http://schemas.microsoft.com/office/drawing/2017/decorative" val="1"/>
              </a:ext>
            </a:extLst>
          </p:cNvPr>
          <p:cNvCxnSpPr/>
          <p:nvPr/>
        </p:nvCxnSpPr>
        <p:spPr>
          <a:xfrm>
            <a:off x="7085114" y="5754590"/>
            <a:ext cx="44334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24056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3992-131A-1677-5EE2-0BC671EA8151}"/>
              </a:ext>
            </a:extLst>
          </p:cNvPr>
          <p:cNvSpPr>
            <a:spLocks noGrp="1"/>
          </p:cNvSpPr>
          <p:nvPr>
            <p:ph type="title"/>
          </p:nvPr>
        </p:nvSpPr>
        <p:spPr>
          <a:xfrm>
            <a:off x="297425" y="364558"/>
            <a:ext cx="8934400" cy="527100"/>
          </a:xfrm>
        </p:spPr>
        <p:txBody>
          <a:bodyPr/>
          <a:lstStyle/>
          <a:p>
            <a:r>
              <a:rPr lang="en-US" sz="4000"/>
              <a:t>Model Correct Phoneme Articulation</a:t>
            </a:r>
          </a:p>
        </p:txBody>
      </p:sp>
      <p:sp>
        <p:nvSpPr>
          <p:cNvPr id="15" name="TextBox 14">
            <a:extLst>
              <a:ext uri="{FF2B5EF4-FFF2-40B4-BE49-F238E27FC236}">
                <a16:creationId xmlns:a16="http://schemas.microsoft.com/office/drawing/2014/main" id="{4FBA9AD4-E49D-2B7D-0A14-1B4CED74851F}"/>
              </a:ext>
            </a:extLst>
          </p:cNvPr>
          <p:cNvSpPr txBox="1"/>
          <p:nvPr/>
        </p:nvSpPr>
        <p:spPr>
          <a:xfrm>
            <a:off x="1459712" y="2274457"/>
            <a:ext cx="2937378" cy="3046988"/>
          </a:xfrm>
          <a:custGeom>
            <a:avLst/>
            <a:gdLst>
              <a:gd name="connsiteX0" fmla="*/ 0 w 2937378"/>
              <a:gd name="connsiteY0" fmla="*/ 0 h 3046988"/>
              <a:gd name="connsiteX1" fmla="*/ 616849 w 2937378"/>
              <a:gd name="connsiteY1" fmla="*/ 0 h 3046988"/>
              <a:gd name="connsiteX2" fmla="*/ 1263073 w 2937378"/>
              <a:gd name="connsiteY2" fmla="*/ 0 h 3046988"/>
              <a:gd name="connsiteX3" fmla="*/ 1762427 w 2937378"/>
              <a:gd name="connsiteY3" fmla="*/ 0 h 3046988"/>
              <a:gd name="connsiteX4" fmla="*/ 2408650 w 2937378"/>
              <a:gd name="connsiteY4" fmla="*/ 0 h 3046988"/>
              <a:gd name="connsiteX5" fmla="*/ 2937378 w 2937378"/>
              <a:gd name="connsiteY5" fmla="*/ 0 h 3046988"/>
              <a:gd name="connsiteX6" fmla="*/ 2937378 w 2937378"/>
              <a:gd name="connsiteY6" fmla="*/ 548458 h 3046988"/>
              <a:gd name="connsiteX7" fmla="*/ 2937378 w 2937378"/>
              <a:gd name="connsiteY7" fmla="*/ 1218795 h 3046988"/>
              <a:gd name="connsiteX8" fmla="*/ 2937378 w 2937378"/>
              <a:gd name="connsiteY8" fmla="*/ 1889133 h 3046988"/>
              <a:gd name="connsiteX9" fmla="*/ 2937378 w 2937378"/>
              <a:gd name="connsiteY9" fmla="*/ 2437590 h 3046988"/>
              <a:gd name="connsiteX10" fmla="*/ 2937378 w 2937378"/>
              <a:gd name="connsiteY10" fmla="*/ 3046988 h 3046988"/>
              <a:gd name="connsiteX11" fmla="*/ 2291155 w 2937378"/>
              <a:gd name="connsiteY11" fmla="*/ 3046988 h 3046988"/>
              <a:gd name="connsiteX12" fmla="*/ 1703679 w 2937378"/>
              <a:gd name="connsiteY12" fmla="*/ 3046988 h 3046988"/>
              <a:gd name="connsiteX13" fmla="*/ 1086830 w 2937378"/>
              <a:gd name="connsiteY13" fmla="*/ 3046988 h 3046988"/>
              <a:gd name="connsiteX14" fmla="*/ 0 w 2937378"/>
              <a:gd name="connsiteY14" fmla="*/ 3046988 h 3046988"/>
              <a:gd name="connsiteX15" fmla="*/ 0 w 2937378"/>
              <a:gd name="connsiteY15" fmla="*/ 2376651 h 3046988"/>
              <a:gd name="connsiteX16" fmla="*/ 0 w 2937378"/>
              <a:gd name="connsiteY16" fmla="*/ 1706313 h 3046988"/>
              <a:gd name="connsiteX17" fmla="*/ 0 w 2937378"/>
              <a:gd name="connsiteY17" fmla="*/ 1127386 h 3046988"/>
              <a:gd name="connsiteX18" fmla="*/ 0 w 2937378"/>
              <a:gd name="connsiteY18"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7378" h="3046988" fill="none" extrusionOk="0">
                <a:moveTo>
                  <a:pt x="0" y="0"/>
                </a:moveTo>
                <a:cubicBezTo>
                  <a:pt x="224846" y="-8846"/>
                  <a:pt x="325870" y="-16869"/>
                  <a:pt x="616849" y="0"/>
                </a:cubicBezTo>
                <a:cubicBezTo>
                  <a:pt x="907828" y="16869"/>
                  <a:pt x="956762" y="29733"/>
                  <a:pt x="1263073" y="0"/>
                </a:cubicBezTo>
                <a:cubicBezTo>
                  <a:pt x="1569384" y="-29733"/>
                  <a:pt x="1612844" y="11211"/>
                  <a:pt x="1762427" y="0"/>
                </a:cubicBezTo>
                <a:cubicBezTo>
                  <a:pt x="1912010" y="-11211"/>
                  <a:pt x="2090820" y="-11113"/>
                  <a:pt x="2408650" y="0"/>
                </a:cubicBezTo>
                <a:cubicBezTo>
                  <a:pt x="2726480" y="11113"/>
                  <a:pt x="2690622" y="-24226"/>
                  <a:pt x="2937378" y="0"/>
                </a:cubicBezTo>
                <a:cubicBezTo>
                  <a:pt x="2938595" y="193651"/>
                  <a:pt x="2923871" y="406249"/>
                  <a:pt x="2937378" y="548458"/>
                </a:cubicBezTo>
                <a:cubicBezTo>
                  <a:pt x="2950885" y="690667"/>
                  <a:pt x="2966248" y="1067510"/>
                  <a:pt x="2937378" y="1218795"/>
                </a:cubicBezTo>
                <a:cubicBezTo>
                  <a:pt x="2908508" y="1370080"/>
                  <a:pt x="2959774" y="1647495"/>
                  <a:pt x="2937378" y="1889133"/>
                </a:cubicBezTo>
                <a:cubicBezTo>
                  <a:pt x="2914982" y="2130771"/>
                  <a:pt x="2912073" y="2283586"/>
                  <a:pt x="2937378" y="2437590"/>
                </a:cubicBezTo>
                <a:cubicBezTo>
                  <a:pt x="2962683" y="2591594"/>
                  <a:pt x="2914065" y="2885817"/>
                  <a:pt x="2937378" y="3046988"/>
                </a:cubicBezTo>
                <a:cubicBezTo>
                  <a:pt x="2709725" y="3035974"/>
                  <a:pt x="2500897" y="3026643"/>
                  <a:pt x="2291155" y="3046988"/>
                </a:cubicBezTo>
                <a:cubicBezTo>
                  <a:pt x="2081413" y="3067333"/>
                  <a:pt x="1888133" y="3058867"/>
                  <a:pt x="1703679" y="3046988"/>
                </a:cubicBezTo>
                <a:cubicBezTo>
                  <a:pt x="1519225" y="3035109"/>
                  <a:pt x="1352024" y="3059944"/>
                  <a:pt x="1086830" y="3046988"/>
                </a:cubicBezTo>
                <a:cubicBezTo>
                  <a:pt x="821636" y="3034032"/>
                  <a:pt x="320001" y="3027984"/>
                  <a:pt x="0" y="3046988"/>
                </a:cubicBezTo>
                <a:cubicBezTo>
                  <a:pt x="19665" y="2774576"/>
                  <a:pt x="-17123" y="2614483"/>
                  <a:pt x="0" y="2376651"/>
                </a:cubicBezTo>
                <a:cubicBezTo>
                  <a:pt x="17123" y="2138819"/>
                  <a:pt x="-28989" y="1916213"/>
                  <a:pt x="0" y="1706313"/>
                </a:cubicBezTo>
                <a:cubicBezTo>
                  <a:pt x="28989" y="1496413"/>
                  <a:pt x="1586" y="1327743"/>
                  <a:pt x="0" y="1127386"/>
                </a:cubicBezTo>
                <a:cubicBezTo>
                  <a:pt x="-1586" y="927029"/>
                  <a:pt x="44417" y="379445"/>
                  <a:pt x="0" y="0"/>
                </a:cubicBezTo>
                <a:close/>
              </a:path>
              <a:path w="2937378" h="3046988" stroke="0" extrusionOk="0">
                <a:moveTo>
                  <a:pt x="0" y="0"/>
                </a:moveTo>
                <a:cubicBezTo>
                  <a:pt x="198751" y="8741"/>
                  <a:pt x="439926" y="24817"/>
                  <a:pt x="587476" y="0"/>
                </a:cubicBezTo>
                <a:cubicBezTo>
                  <a:pt x="735026" y="-24817"/>
                  <a:pt x="1077509" y="-2972"/>
                  <a:pt x="1233699" y="0"/>
                </a:cubicBezTo>
                <a:cubicBezTo>
                  <a:pt x="1389889" y="2972"/>
                  <a:pt x="1571242" y="2050"/>
                  <a:pt x="1762427" y="0"/>
                </a:cubicBezTo>
                <a:cubicBezTo>
                  <a:pt x="1953612" y="-2050"/>
                  <a:pt x="2123179" y="-7236"/>
                  <a:pt x="2349902" y="0"/>
                </a:cubicBezTo>
                <a:cubicBezTo>
                  <a:pt x="2576626" y="7236"/>
                  <a:pt x="2730860" y="-23736"/>
                  <a:pt x="2937378" y="0"/>
                </a:cubicBezTo>
                <a:cubicBezTo>
                  <a:pt x="2912807" y="215884"/>
                  <a:pt x="2933712" y="398772"/>
                  <a:pt x="2937378" y="517988"/>
                </a:cubicBezTo>
                <a:cubicBezTo>
                  <a:pt x="2941044" y="637204"/>
                  <a:pt x="2952822" y="882114"/>
                  <a:pt x="2937378" y="1157855"/>
                </a:cubicBezTo>
                <a:cubicBezTo>
                  <a:pt x="2921934" y="1433596"/>
                  <a:pt x="2928817" y="1535958"/>
                  <a:pt x="2937378" y="1828193"/>
                </a:cubicBezTo>
                <a:cubicBezTo>
                  <a:pt x="2945939" y="2120428"/>
                  <a:pt x="2950440" y="2339973"/>
                  <a:pt x="2937378" y="2498530"/>
                </a:cubicBezTo>
                <a:cubicBezTo>
                  <a:pt x="2924316" y="2657087"/>
                  <a:pt x="2960599" y="2900063"/>
                  <a:pt x="2937378" y="3046988"/>
                </a:cubicBezTo>
                <a:cubicBezTo>
                  <a:pt x="2744188" y="3051955"/>
                  <a:pt x="2589870" y="3053845"/>
                  <a:pt x="2379276" y="3046988"/>
                </a:cubicBezTo>
                <a:cubicBezTo>
                  <a:pt x="2168682" y="3040131"/>
                  <a:pt x="1985946" y="3046756"/>
                  <a:pt x="1733053" y="3046988"/>
                </a:cubicBezTo>
                <a:cubicBezTo>
                  <a:pt x="1480160" y="3047220"/>
                  <a:pt x="1371843" y="3063002"/>
                  <a:pt x="1174951" y="3046988"/>
                </a:cubicBezTo>
                <a:cubicBezTo>
                  <a:pt x="978059" y="3030974"/>
                  <a:pt x="736657" y="3032309"/>
                  <a:pt x="528728" y="3046988"/>
                </a:cubicBezTo>
                <a:cubicBezTo>
                  <a:pt x="320799" y="3061667"/>
                  <a:pt x="222569" y="3050760"/>
                  <a:pt x="0" y="3046988"/>
                </a:cubicBezTo>
                <a:cubicBezTo>
                  <a:pt x="6720" y="2715399"/>
                  <a:pt x="30157" y="2666612"/>
                  <a:pt x="0" y="2376651"/>
                </a:cubicBezTo>
                <a:cubicBezTo>
                  <a:pt x="-30157" y="2086690"/>
                  <a:pt x="1018" y="1960823"/>
                  <a:pt x="0" y="1797723"/>
                </a:cubicBezTo>
                <a:cubicBezTo>
                  <a:pt x="-1018" y="1634623"/>
                  <a:pt x="-14390" y="1509519"/>
                  <a:pt x="0" y="1279735"/>
                </a:cubicBezTo>
                <a:cubicBezTo>
                  <a:pt x="14390" y="1049951"/>
                  <a:pt x="-7053" y="969670"/>
                  <a:pt x="0" y="731277"/>
                </a:cubicBezTo>
                <a:cubicBezTo>
                  <a:pt x="7053" y="492884"/>
                  <a:pt x="1071" y="365462"/>
                  <a:pt x="0" y="0"/>
                </a:cubicBezTo>
                <a:close/>
              </a:path>
            </a:pathLst>
          </a:custGeom>
          <a:solidFill>
            <a:schemeClr val="accent1">
              <a:lumMod val="40000"/>
              <a:lumOff val="60000"/>
            </a:schemeClr>
          </a:solidFill>
          <a:ln>
            <a:solidFill>
              <a:schemeClr val="tx1"/>
            </a:solidFill>
            <a:extLst>
              <a:ext uri="{C807C97D-BFC1-408E-A445-0C87EB9F89A2}">
                <ask:lineSketchStyleProps xmlns:ask="http://schemas.microsoft.com/office/drawing/2018/sketchyshapes" sd="237929028">
                  <a:prstGeom prst="rect">
                    <a:avLst/>
                  </a:prstGeom>
                  <ask:type>
                    <ask:lineSketchFreehand/>
                  </ask:type>
                </ask:lineSketchStyleProps>
              </a:ext>
            </a:extLst>
          </a:ln>
        </p:spPr>
        <p:txBody>
          <a:bodyPr wrap="square" rtlCol="0">
            <a:spAutoFit/>
          </a:bodyPr>
          <a:lstStyle/>
          <a:p>
            <a:pPr algn="ctr"/>
            <a:r>
              <a:rPr lang="en-US" sz="2400" dirty="0"/>
              <a:t>All vowel phonemes are:</a:t>
            </a:r>
          </a:p>
          <a:p>
            <a:pPr algn="ctr"/>
            <a:endParaRPr lang="en-US" sz="2400" dirty="0"/>
          </a:p>
          <a:p>
            <a:pPr algn="ctr"/>
            <a:r>
              <a:rPr lang="en-US" sz="2400" dirty="0"/>
              <a:t>VOICED</a:t>
            </a:r>
          </a:p>
          <a:p>
            <a:pPr algn="ctr"/>
            <a:endParaRPr lang="en-US" sz="2400" dirty="0"/>
          </a:p>
          <a:p>
            <a:pPr algn="ctr"/>
            <a:r>
              <a:rPr lang="en-US" sz="2400" dirty="0"/>
              <a:t>OPEN</a:t>
            </a:r>
          </a:p>
          <a:p>
            <a:pPr algn="ctr"/>
            <a:endParaRPr lang="en-US" sz="2400" dirty="0"/>
          </a:p>
          <a:p>
            <a:pPr algn="ctr"/>
            <a:r>
              <a:rPr lang="en-US" sz="2400" dirty="0"/>
              <a:t>CONTINUOUS</a:t>
            </a:r>
          </a:p>
        </p:txBody>
      </p:sp>
      <p:sp>
        <p:nvSpPr>
          <p:cNvPr id="3" name="TextBox 2">
            <a:extLst>
              <a:ext uri="{FF2B5EF4-FFF2-40B4-BE49-F238E27FC236}">
                <a16:creationId xmlns:a16="http://schemas.microsoft.com/office/drawing/2014/main" id="{629D9B65-997E-9EBD-DF05-981051170B14}"/>
              </a:ext>
            </a:extLst>
          </p:cNvPr>
          <p:cNvSpPr txBox="1"/>
          <p:nvPr/>
        </p:nvSpPr>
        <p:spPr>
          <a:xfrm>
            <a:off x="5508233" y="1590252"/>
            <a:ext cx="4319357" cy="461665"/>
          </a:xfrm>
          <a:prstGeom prst="rect">
            <a:avLst/>
          </a:prstGeom>
          <a:noFill/>
        </p:spPr>
        <p:txBody>
          <a:bodyPr wrap="square" rtlCol="0">
            <a:spAutoFit/>
          </a:bodyPr>
          <a:lstStyle/>
          <a:p>
            <a:r>
              <a:rPr lang="en-US" b="1" dirty="0"/>
              <a:t>Is the phoneme </a:t>
            </a:r>
            <a:r>
              <a:rPr lang="en-US" sz="2400" b="1" dirty="0"/>
              <a:t>voiced</a:t>
            </a:r>
            <a:r>
              <a:rPr lang="en-US" b="1" dirty="0"/>
              <a:t> or </a:t>
            </a:r>
            <a:r>
              <a:rPr lang="en-US" sz="2400" b="1" dirty="0"/>
              <a:t>unvoiced</a:t>
            </a:r>
            <a:r>
              <a:rPr lang="en-US" b="1" dirty="0"/>
              <a:t>? </a:t>
            </a:r>
          </a:p>
        </p:txBody>
      </p:sp>
      <p:pic>
        <p:nvPicPr>
          <p:cNvPr id="16" name="Picture 15" descr="bee, no bee">
            <a:extLst>
              <a:ext uri="{FF2B5EF4-FFF2-40B4-BE49-F238E27FC236}">
                <a16:creationId xmlns:a16="http://schemas.microsoft.com/office/drawing/2014/main" id="{3F51348F-03B2-26AA-744A-43DCAC4F36EF}"/>
              </a:ext>
            </a:extLst>
          </p:cNvPr>
          <p:cNvPicPr>
            <a:picLocks noChangeAspect="1"/>
          </p:cNvPicPr>
          <p:nvPr/>
        </p:nvPicPr>
        <p:blipFill>
          <a:blip r:embed="rId3"/>
          <a:stretch>
            <a:fillRect/>
          </a:stretch>
        </p:blipFill>
        <p:spPr>
          <a:xfrm>
            <a:off x="5477161" y="2146940"/>
            <a:ext cx="2190750" cy="1057275"/>
          </a:xfrm>
          <a:prstGeom prst="rect">
            <a:avLst/>
          </a:prstGeom>
        </p:spPr>
      </p:pic>
      <p:sp>
        <p:nvSpPr>
          <p:cNvPr id="5" name="TextBox 4">
            <a:extLst>
              <a:ext uri="{FF2B5EF4-FFF2-40B4-BE49-F238E27FC236}">
                <a16:creationId xmlns:a16="http://schemas.microsoft.com/office/drawing/2014/main" id="{1499D818-A745-41E2-BDC5-D5526C30CFA3}"/>
              </a:ext>
            </a:extLst>
          </p:cNvPr>
          <p:cNvSpPr txBox="1"/>
          <p:nvPr/>
        </p:nvSpPr>
        <p:spPr>
          <a:xfrm>
            <a:off x="7972159" y="2221352"/>
            <a:ext cx="2105394" cy="369332"/>
          </a:xfrm>
          <a:prstGeom prst="rect">
            <a:avLst/>
          </a:prstGeom>
          <a:noFill/>
        </p:spPr>
        <p:txBody>
          <a:bodyPr wrap="square" rtlCol="0">
            <a:spAutoFit/>
          </a:bodyPr>
          <a:lstStyle/>
          <a:p>
            <a:r>
              <a:rPr lang="en-US" dirty="0"/>
              <a:t>/b/   /n/    /z/    /g/</a:t>
            </a:r>
          </a:p>
        </p:txBody>
      </p:sp>
      <p:sp>
        <p:nvSpPr>
          <p:cNvPr id="4" name="TextBox 3">
            <a:extLst>
              <a:ext uri="{FF2B5EF4-FFF2-40B4-BE49-F238E27FC236}">
                <a16:creationId xmlns:a16="http://schemas.microsoft.com/office/drawing/2014/main" id="{A5184BEC-3520-A516-675E-BB528D3CEBF0}"/>
              </a:ext>
            </a:extLst>
          </p:cNvPr>
          <p:cNvSpPr txBox="1"/>
          <p:nvPr/>
        </p:nvSpPr>
        <p:spPr>
          <a:xfrm>
            <a:off x="8261134" y="2677470"/>
            <a:ext cx="2471154" cy="369332"/>
          </a:xfrm>
          <a:prstGeom prst="rect">
            <a:avLst/>
          </a:prstGeom>
          <a:noFill/>
        </p:spPr>
        <p:txBody>
          <a:bodyPr wrap="square" rtlCol="0">
            <a:spAutoFit/>
          </a:bodyPr>
          <a:lstStyle/>
          <a:p>
            <a:r>
              <a:rPr lang="en-US" dirty="0"/>
              <a:t>/t/  /k/  /</a:t>
            </a:r>
            <a:r>
              <a:rPr lang="en-US" dirty="0" err="1"/>
              <a:t>sh</a:t>
            </a:r>
            <a:r>
              <a:rPr lang="en-US" dirty="0"/>
              <a:t>/</a:t>
            </a:r>
          </a:p>
        </p:txBody>
      </p:sp>
      <p:sp>
        <p:nvSpPr>
          <p:cNvPr id="13" name="TextBox 12">
            <a:extLst>
              <a:ext uri="{FF2B5EF4-FFF2-40B4-BE49-F238E27FC236}">
                <a16:creationId xmlns:a16="http://schemas.microsoft.com/office/drawing/2014/main" id="{E8A66BAB-E8D7-B350-6FC1-FA781A435B61}"/>
              </a:ext>
            </a:extLst>
          </p:cNvPr>
          <p:cNvSpPr txBox="1"/>
          <p:nvPr/>
        </p:nvSpPr>
        <p:spPr>
          <a:xfrm>
            <a:off x="5508233" y="3336286"/>
            <a:ext cx="5634903" cy="461665"/>
          </a:xfrm>
          <a:prstGeom prst="rect">
            <a:avLst/>
          </a:prstGeom>
          <a:noFill/>
        </p:spPr>
        <p:txBody>
          <a:bodyPr wrap="square" rtlCol="0">
            <a:spAutoFit/>
          </a:bodyPr>
          <a:lstStyle/>
          <a:p>
            <a:r>
              <a:rPr lang="en-US" b="1" dirty="0"/>
              <a:t>Does the air come through your </a:t>
            </a:r>
            <a:r>
              <a:rPr lang="en-US" sz="2400" b="1" dirty="0"/>
              <a:t>mouth</a:t>
            </a:r>
            <a:r>
              <a:rPr lang="en-US" b="1" dirty="0"/>
              <a:t> or your </a:t>
            </a:r>
            <a:r>
              <a:rPr lang="en-US" sz="2400" b="1" dirty="0"/>
              <a:t>nose</a:t>
            </a:r>
            <a:r>
              <a:rPr lang="en-US" b="1" dirty="0"/>
              <a:t>?</a:t>
            </a:r>
          </a:p>
        </p:txBody>
      </p:sp>
      <p:pic>
        <p:nvPicPr>
          <p:cNvPr id="9" name="Picture 8" descr="mouth, nose">
            <a:extLst>
              <a:ext uri="{FF2B5EF4-FFF2-40B4-BE49-F238E27FC236}">
                <a16:creationId xmlns:a16="http://schemas.microsoft.com/office/drawing/2014/main" id="{DF23277C-C70B-E22E-2C82-DB75288A1443}"/>
              </a:ext>
            </a:extLst>
          </p:cNvPr>
          <p:cNvPicPr>
            <a:picLocks noChangeAspect="1"/>
          </p:cNvPicPr>
          <p:nvPr/>
        </p:nvPicPr>
        <p:blipFill>
          <a:blip r:embed="rId4"/>
          <a:stretch>
            <a:fillRect/>
          </a:stretch>
        </p:blipFill>
        <p:spPr>
          <a:xfrm>
            <a:off x="5329523" y="3930022"/>
            <a:ext cx="2486025" cy="1000125"/>
          </a:xfrm>
          <a:prstGeom prst="rect">
            <a:avLst/>
          </a:prstGeom>
        </p:spPr>
      </p:pic>
      <p:sp>
        <p:nvSpPr>
          <p:cNvPr id="7" name="TextBox 6">
            <a:extLst>
              <a:ext uri="{FF2B5EF4-FFF2-40B4-BE49-F238E27FC236}">
                <a16:creationId xmlns:a16="http://schemas.microsoft.com/office/drawing/2014/main" id="{6766D444-8279-F2D1-B76D-71AC2DC8CF9C}"/>
              </a:ext>
            </a:extLst>
          </p:cNvPr>
          <p:cNvSpPr txBox="1"/>
          <p:nvPr/>
        </p:nvSpPr>
        <p:spPr>
          <a:xfrm>
            <a:off x="8257174" y="4113602"/>
            <a:ext cx="1820379" cy="369332"/>
          </a:xfrm>
          <a:prstGeom prst="rect">
            <a:avLst/>
          </a:prstGeom>
          <a:noFill/>
        </p:spPr>
        <p:txBody>
          <a:bodyPr wrap="square" rtlCol="0">
            <a:spAutoFit/>
          </a:bodyPr>
          <a:lstStyle/>
          <a:p>
            <a:r>
              <a:rPr lang="en-US" dirty="0"/>
              <a:t>/m/     /n/    /ng/</a:t>
            </a:r>
          </a:p>
        </p:txBody>
      </p:sp>
      <p:sp>
        <p:nvSpPr>
          <p:cNvPr id="14" name="TextBox 13">
            <a:extLst>
              <a:ext uri="{FF2B5EF4-FFF2-40B4-BE49-F238E27FC236}">
                <a16:creationId xmlns:a16="http://schemas.microsoft.com/office/drawing/2014/main" id="{9BF9B830-B25C-DAC5-483C-D31941970C1D}"/>
              </a:ext>
            </a:extLst>
          </p:cNvPr>
          <p:cNvSpPr txBox="1"/>
          <p:nvPr/>
        </p:nvSpPr>
        <p:spPr>
          <a:xfrm>
            <a:off x="5508233" y="5057783"/>
            <a:ext cx="5096822" cy="461665"/>
          </a:xfrm>
          <a:prstGeom prst="rect">
            <a:avLst/>
          </a:prstGeom>
          <a:noFill/>
        </p:spPr>
        <p:txBody>
          <a:bodyPr wrap="square" rtlCol="0">
            <a:spAutoFit/>
          </a:bodyPr>
          <a:lstStyle/>
          <a:p>
            <a:r>
              <a:rPr lang="en-US" b="1" dirty="0"/>
              <a:t>Is the sound</a:t>
            </a:r>
            <a:r>
              <a:rPr lang="en-US" sz="2400" b="1" dirty="0"/>
              <a:t> continuous</a:t>
            </a:r>
            <a:r>
              <a:rPr lang="en-US" b="1" dirty="0"/>
              <a:t>, or does it </a:t>
            </a:r>
            <a:r>
              <a:rPr lang="en-US" sz="2400" b="1" dirty="0"/>
              <a:t>stop</a:t>
            </a:r>
            <a:r>
              <a:rPr lang="en-US" b="1" dirty="0"/>
              <a:t>?</a:t>
            </a:r>
          </a:p>
        </p:txBody>
      </p:sp>
      <p:pic>
        <p:nvPicPr>
          <p:cNvPr id="12" name="Picture 11" descr="wind, stop sign">
            <a:extLst>
              <a:ext uri="{FF2B5EF4-FFF2-40B4-BE49-F238E27FC236}">
                <a16:creationId xmlns:a16="http://schemas.microsoft.com/office/drawing/2014/main" id="{C57956F2-F8E2-C02D-E8C3-2210B3D1C2A1}"/>
              </a:ext>
            </a:extLst>
          </p:cNvPr>
          <p:cNvPicPr>
            <a:picLocks noChangeAspect="1"/>
          </p:cNvPicPr>
          <p:nvPr/>
        </p:nvPicPr>
        <p:blipFill>
          <a:blip r:embed="rId5"/>
          <a:stretch>
            <a:fillRect/>
          </a:stretch>
        </p:blipFill>
        <p:spPr>
          <a:xfrm>
            <a:off x="5339048" y="5613716"/>
            <a:ext cx="2476500" cy="1152525"/>
          </a:xfrm>
          <a:prstGeom prst="rect">
            <a:avLst/>
          </a:prstGeom>
        </p:spPr>
      </p:pic>
      <p:sp>
        <p:nvSpPr>
          <p:cNvPr id="10" name="TextBox 9">
            <a:extLst>
              <a:ext uri="{FF2B5EF4-FFF2-40B4-BE49-F238E27FC236}">
                <a16:creationId xmlns:a16="http://schemas.microsoft.com/office/drawing/2014/main" id="{42D063E1-27DA-FF36-9E86-606628B11695}"/>
              </a:ext>
            </a:extLst>
          </p:cNvPr>
          <p:cNvSpPr txBox="1"/>
          <p:nvPr/>
        </p:nvSpPr>
        <p:spPr>
          <a:xfrm>
            <a:off x="8114666" y="5724965"/>
            <a:ext cx="2105394" cy="369332"/>
          </a:xfrm>
          <a:prstGeom prst="rect">
            <a:avLst/>
          </a:prstGeom>
          <a:noFill/>
        </p:spPr>
        <p:txBody>
          <a:bodyPr wrap="square" rtlCol="0">
            <a:spAutoFit/>
          </a:bodyPr>
          <a:lstStyle/>
          <a:p>
            <a:r>
              <a:rPr lang="en-US" dirty="0"/>
              <a:t>/s/   /m/    /l/     /</a:t>
            </a:r>
            <a:r>
              <a:rPr lang="en-US" dirty="0" err="1"/>
              <a:t>th</a:t>
            </a:r>
            <a:r>
              <a:rPr lang="en-US" dirty="0"/>
              <a:t>/</a:t>
            </a:r>
          </a:p>
        </p:txBody>
      </p:sp>
      <p:sp>
        <p:nvSpPr>
          <p:cNvPr id="11" name="TextBox 10">
            <a:extLst>
              <a:ext uri="{FF2B5EF4-FFF2-40B4-BE49-F238E27FC236}">
                <a16:creationId xmlns:a16="http://schemas.microsoft.com/office/drawing/2014/main" id="{BC0BE9DE-8026-25D2-F4BD-2CB08E5CF59F}"/>
              </a:ext>
            </a:extLst>
          </p:cNvPr>
          <p:cNvSpPr txBox="1"/>
          <p:nvPr/>
        </p:nvSpPr>
        <p:spPr>
          <a:xfrm>
            <a:off x="8379613" y="6124110"/>
            <a:ext cx="2352675" cy="369332"/>
          </a:xfrm>
          <a:prstGeom prst="rect">
            <a:avLst/>
          </a:prstGeom>
          <a:noFill/>
        </p:spPr>
        <p:txBody>
          <a:bodyPr wrap="square" rtlCol="0">
            <a:spAutoFit/>
          </a:bodyPr>
          <a:lstStyle/>
          <a:p>
            <a:r>
              <a:rPr lang="en-US" dirty="0"/>
              <a:t>/p/   /d/   /</a:t>
            </a:r>
            <a:r>
              <a:rPr lang="en-US" dirty="0" err="1"/>
              <a:t>ch</a:t>
            </a:r>
            <a:r>
              <a:rPr lang="en-US" dirty="0"/>
              <a:t>/*      </a:t>
            </a:r>
          </a:p>
        </p:txBody>
      </p:sp>
    </p:spTree>
    <p:extLst>
      <p:ext uri="{BB962C8B-B14F-4D97-AF65-F5344CB8AC3E}">
        <p14:creationId xmlns:p14="http://schemas.microsoft.com/office/powerpoint/2010/main" val="3013684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9" name="Rectangle 58">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12FB33C7-C56F-7B94-95D5-C77B299F3ADC}"/>
              </a:ext>
            </a:extLst>
          </p:cNvPr>
          <p:cNvSpPr>
            <a:spLocks noGrp="1"/>
          </p:cNvSpPr>
          <p:nvPr>
            <p:ph type="title"/>
          </p:nvPr>
        </p:nvSpPr>
        <p:spPr>
          <a:xfrm>
            <a:off x="4771559" y="-401125"/>
            <a:ext cx="7620221" cy="2155211"/>
          </a:xfrm>
        </p:spPr>
        <p:txBody>
          <a:bodyPr vert="horz" lIns="91440" tIns="45720" rIns="91440" bIns="45720" rtlCol="0" anchor="ctr">
            <a:normAutofit/>
          </a:bodyPr>
          <a:lstStyle/>
          <a:p>
            <a:pPr>
              <a:spcBef>
                <a:spcPct val="0"/>
              </a:spcBef>
            </a:pPr>
            <a:r>
              <a:rPr lang="en-US" sz="3600" kern="1200">
                <a:solidFill>
                  <a:schemeClr val="tx1"/>
                </a:solidFill>
                <a:latin typeface="+mj-lt"/>
                <a:ea typeface="+mj-ea"/>
                <a:cs typeface="+mj-cs"/>
              </a:rPr>
              <a:t>Model Correct Phoneme Articulation </a:t>
            </a:r>
          </a:p>
        </p:txBody>
      </p:sp>
      <p:pic>
        <p:nvPicPr>
          <p:cNvPr id="3" name="Picture 2" descr="A pair of scissors&#10;&#10;">
            <a:extLst>
              <a:ext uri="{FF2B5EF4-FFF2-40B4-BE49-F238E27FC236}">
                <a16:creationId xmlns:a16="http://schemas.microsoft.com/office/drawing/2014/main" id="{513035FB-D328-D0EA-E17B-7F07F99EB86B}"/>
              </a:ext>
            </a:extLst>
          </p:cNvPr>
          <p:cNvPicPr>
            <a:picLocks noChangeAspect="1"/>
          </p:cNvPicPr>
          <p:nvPr/>
        </p:nvPicPr>
        <p:blipFill>
          <a:blip r:embed="rId3"/>
          <a:stretch>
            <a:fillRect/>
          </a:stretch>
        </p:blipFill>
        <p:spPr>
          <a:xfrm rot="21600000">
            <a:off x="666046" y="2069446"/>
            <a:ext cx="3661831" cy="3068821"/>
          </a:xfrm>
          <a:prstGeom prst="rect">
            <a:avLst/>
          </a:prstGeom>
        </p:spPr>
      </p:pic>
      <p:sp>
        <p:nvSpPr>
          <p:cNvPr id="5" name="TextBox 4">
            <a:extLst>
              <a:ext uri="{FF2B5EF4-FFF2-40B4-BE49-F238E27FC236}">
                <a16:creationId xmlns:a16="http://schemas.microsoft.com/office/drawing/2014/main" id="{CABE81F5-F17D-2DE7-1CA4-8FCE4CBC57FA}"/>
              </a:ext>
            </a:extLst>
          </p:cNvPr>
          <p:cNvSpPr txBox="1"/>
          <p:nvPr/>
        </p:nvSpPr>
        <p:spPr>
          <a:xfrm>
            <a:off x="4771559" y="1327750"/>
            <a:ext cx="7307690" cy="4788375"/>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a:ea typeface="+mn-ea"/>
                <a:cs typeface="+mn-cs"/>
              </a:rPr>
              <a:t>“</a:t>
            </a:r>
            <a:r>
              <a:rPr kumimoji="0" lang="en-US" sz="2400" b="0" i="0" u="none" strike="noStrike" kern="1200" cap="none" spc="0" normalizeH="0" baseline="0" noProof="0">
                <a:ln>
                  <a:noFill/>
                </a:ln>
                <a:solidFill>
                  <a:srgbClr val="000000"/>
                </a:solidFill>
                <a:effectLst/>
                <a:uLnTx/>
                <a:uFillTx/>
                <a:latin typeface="Calibri "/>
                <a:cs typeface="Calibri Light" panose="020F0302020204030204" pitchFamily="34" charset="0"/>
              </a:rPr>
              <a:t>Clip” the schwa!</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
              <a:cs typeface="Calibri Light" panose="020F0302020204030204" pitchFamily="34"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Calibri "/>
                <a:cs typeface="Calibri Light" panose="020F0302020204030204" pitchFamily="34" charset="0"/>
              </a:rPr>
              <a:t>An added schwa sound often occurs when we try to:</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
              <a:cs typeface="Calibri Light" panose="020F0302020204030204" pitchFamily="34" charset="0"/>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Calibri "/>
                <a:cs typeface="Calibri Light" panose="020F0302020204030204" pitchFamily="34" charset="0"/>
              </a:rPr>
              <a:t>Voice unvoiced sounds   </a:t>
            </a:r>
            <a:r>
              <a:rPr kumimoji="0" lang="en-US" sz="2400" b="0" i="0" u="none" strike="noStrike" kern="1200" cap="none" spc="0" normalizeH="0" baseline="0" noProof="0">
                <a:ln>
                  <a:noFill/>
                </a:ln>
                <a:solidFill>
                  <a:srgbClr val="000000"/>
                </a:solidFill>
                <a:effectLst/>
                <a:uLnTx/>
                <a:uFillTx/>
                <a:latin typeface="Calibri "/>
                <a:cs typeface="Calibri Light" panose="020F0302020204030204" pitchFamily="34" charset="0"/>
              </a:rPr>
              <a:t>/TUH/ instead of /t/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Calibri "/>
                <a:cs typeface="Calibri Light" panose="020F0302020204030204" pitchFamily="34" charset="0"/>
              </a:rPr>
              <a:t>Stop continuous sounds    </a:t>
            </a:r>
            <a:r>
              <a:rPr kumimoji="0" lang="en-US" sz="2400" b="0" i="0" u="none" strike="noStrike" kern="1200" cap="none" spc="0" normalizeH="0" baseline="0" noProof="0">
                <a:ln>
                  <a:noFill/>
                </a:ln>
                <a:solidFill>
                  <a:srgbClr val="000000"/>
                </a:solidFill>
                <a:effectLst/>
                <a:uLnTx/>
                <a:uFillTx/>
                <a:latin typeface="Calibri "/>
                <a:cs typeface="Calibri Light" panose="020F0302020204030204" pitchFamily="34" charset="0"/>
              </a:rPr>
              <a:t>/MUH/ instead of /m/</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Calibri "/>
                <a:cs typeface="Calibri Light" panose="020F0302020204030204" pitchFamily="34" charset="0"/>
              </a:rPr>
              <a:t>Emphasize stop sounds or affricates  </a:t>
            </a:r>
            <a:r>
              <a:rPr kumimoji="0" lang="en-US" sz="2400" b="0" i="0" u="none" strike="noStrike" kern="1200" cap="none" spc="0" normalizeH="0" baseline="0" noProof="0">
                <a:ln>
                  <a:noFill/>
                </a:ln>
                <a:solidFill>
                  <a:srgbClr val="000000"/>
                </a:solidFill>
                <a:effectLst/>
                <a:uLnTx/>
                <a:uFillTx/>
                <a:latin typeface="Calibri "/>
                <a:cs typeface="Calibri Light" panose="020F0302020204030204" pitchFamily="34" charset="0"/>
              </a:rPr>
              <a:t>/GUH/ instead of /g/</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
              <a:cs typeface="Calibri Light" panose="020F0302020204030204" pitchFamily="34"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
                <a:cs typeface="Calibri Light" panose="020F0302020204030204" pitchFamily="34" charset="0"/>
              </a:rPr>
              <a:t>Make sure you are “clipping” the schwa from your phonemes when modeling for students.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a:ln>
                <a:noFill/>
              </a:ln>
              <a:solidFill>
                <a:srgbClr val="F8B333"/>
              </a:solidFill>
              <a:effectLst/>
              <a:uLnTx/>
              <a:uFillTx/>
              <a:latin typeface="Calibri"/>
              <a:ea typeface="+mn-ea"/>
              <a:cs typeface="+mn-cs"/>
            </a:endParaRPr>
          </a:p>
        </p:txBody>
      </p:sp>
      <p:grpSp>
        <p:nvGrpSpPr>
          <p:cNvPr id="61" name="Group 60">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62" name="Freeform: Shape 61">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3" name="Freeform: Shape 62">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7381244C-33B4-98F9-47C4-27D6932297AD}"/>
              </a:ext>
              <a:ext uri="{C183D7F6-B498-43B3-948B-1728B52AA6E4}">
                <adec:decorative xmlns:adec="http://schemas.microsoft.com/office/drawing/2017/decorative" val="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598" y="6116125"/>
            <a:ext cx="1024421" cy="640080"/>
          </a:xfrm>
          <a:prstGeom prst="rect">
            <a:avLst/>
          </a:prstGeom>
        </p:spPr>
      </p:pic>
    </p:spTree>
    <p:extLst>
      <p:ext uri="{BB962C8B-B14F-4D97-AF65-F5344CB8AC3E}">
        <p14:creationId xmlns:p14="http://schemas.microsoft.com/office/powerpoint/2010/main" val="2849063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4D0F-110E-205A-9A48-21F38E0BCDD8}"/>
              </a:ext>
            </a:extLst>
          </p:cNvPr>
          <p:cNvSpPr>
            <a:spLocks noGrp="1"/>
          </p:cNvSpPr>
          <p:nvPr>
            <p:ph type="title"/>
          </p:nvPr>
        </p:nvSpPr>
        <p:spPr>
          <a:xfrm>
            <a:off x="297425" y="208805"/>
            <a:ext cx="9903850" cy="527100"/>
          </a:xfrm>
        </p:spPr>
        <p:txBody>
          <a:bodyPr/>
          <a:lstStyle/>
          <a:p>
            <a:r>
              <a:rPr lang="en-US" sz="4000" b="0" i="0" u="none" strike="noStrike">
                <a:solidFill>
                  <a:schemeClr val="bg1"/>
                </a:solidFill>
                <a:effectLst/>
                <a:latin typeface="Calibri"/>
              </a:rPr>
              <a:t>Progression of Skill Difficulty in Isolating </a:t>
            </a:r>
            <a:r>
              <a:rPr lang="en-US" sz="4000">
                <a:solidFill>
                  <a:schemeClr val="bg1"/>
                </a:solidFill>
                <a:latin typeface="Calibri"/>
              </a:rPr>
              <a:t>P</a:t>
            </a:r>
            <a:r>
              <a:rPr lang="en-US" sz="4000" b="0" i="0" u="none" strike="noStrike">
                <a:solidFill>
                  <a:schemeClr val="bg1"/>
                </a:solidFill>
                <a:effectLst/>
                <a:latin typeface="Calibri"/>
              </a:rPr>
              <a:t>honemes (First, Last, Medial)</a:t>
            </a:r>
            <a:r>
              <a:rPr lang="en-US" sz="4000">
                <a:solidFill>
                  <a:schemeClr val="bg1"/>
                </a:solidFill>
                <a:latin typeface="Calibri"/>
              </a:rPr>
              <a:t> </a:t>
            </a:r>
            <a:endParaRPr lang="en-US" sz="4000">
              <a:solidFill>
                <a:schemeClr val="bg1"/>
              </a:solidFill>
            </a:endParaRPr>
          </a:p>
        </p:txBody>
      </p:sp>
      <p:sp>
        <p:nvSpPr>
          <p:cNvPr id="3" name="TextBox 2">
            <a:extLst>
              <a:ext uri="{FF2B5EF4-FFF2-40B4-BE49-F238E27FC236}">
                <a16:creationId xmlns:a16="http://schemas.microsoft.com/office/drawing/2014/main" id="{035926A5-F818-B495-50B0-929040D739E5}"/>
              </a:ext>
            </a:extLst>
          </p:cNvPr>
          <p:cNvSpPr txBox="1"/>
          <p:nvPr/>
        </p:nvSpPr>
        <p:spPr>
          <a:xfrm>
            <a:off x="3311866" y="2274464"/>
            <a:ext cx="1716259" cy="1015663"/>
          </a:xfrm>
          <a:prstGeom prst="rect">
            <a:avLst/>
          </a:prstGeom>
          <a:noFill/>
        </p:spPr>
        <p:txBody>
          <a:bodyPr wrap="square" rtlCol="0">
            <a:spAutoFit/>
          </a:bodyPr>
          <a:lstStyle/>
          <a:p>
            <a:r>
              <a:rPr lang="en-US" sz="6000"/>
              <a:t>/k/</a:t>
            </a:r>
          </a:p>
        </p:txBody>
      </p:sp>
      <p:sp>
        <p:nvSpPr>
          <p:cNvPr id="4" name="TextBox 3">
            <a:extLst>
              <a:ext uri="{FF2B5EF4-FFF2-40B4-BE49-F238E27FC236}">
                <a16:creationId xmlns:a16="http://schemas.microsoft.com/office/drawing/2014/main" id="{9D9A5EA6-155A-3DDE-F831-7E243E1FF5A8}"/>
              </a:ext>
            </a:extLst>
          </p:cNvPr>
          <p:cNvSpPr txBox="1"/>
          <p:nvPr/>
        </p:nvSpPr>
        <p:spPr>
          <a:xfrm>
            <a:off x="5722595" y="2274463"/>
            <a:ext cx="1716259" cy="1015663"/>
          </a:xfrm>
          <a:prstGeom prst="rect">
            <a:avLst/>
          </a:prstGeom>
          <a:noFill/>
        </p:spPr>
        <p:txBody>
          <a:bodyPr wrap="square" rtlCol="0">
            <a:spAutoFit/>
          </a:bodyPr>
          <a:lstStyle/>
          <a:p>
            <a:r>
              <a:rPr lang="en-US" sz="6000"/>
              <a:t>/a/</a:t>
            </a:r>
          </a:p>
        </p:txBody>
      </p:sp>
      <p:sp>
        <p:nvSpPr>
          <p:cNvPr id="5" name="TextBox 4">
            <a:extLst>
              <a:ext uri="{FF2B5EF4-FFF2-40B4-BE49-F238E27FC236}">
                <a16:creationId xmlns:a16="http://schemas.microsoft.com/office/drawing/2014/main" id="{83E6CA84-84D1-5A84-7274-F447B43BCE77}"/>
              </a:ext>
            </a:extLst>
          </p:cNvPr>
          <p:cNvSpPr txBox="1"/>
          <p:nvPr/>
        </p:nvSpPr>
        <p:spPr>
          <a:xfrm>
            <a:off x="8133324" y="2304492"/>
            <a:ext cx="2067951" cy="1015663"/>
          </a:xfrm>
          <a:prstGeom prst="rect">
            <a:avLst/>
          </a:prstGeom>
          <a:noFill/>
        </p:spPr>
        <p:txBody>
          <a:bodyPr wrap="square" rtlCol="0">
            <a:spAutoFit/>
          </a:bodyPr>
          <a:lstStyle/>
          <a:p>
            <a:r>
              <a:rPr lang="en-US" sz="6000"/>
              <a:t>/t/</a:t>
            </a:r>
          </a:p>
        </p:txBody>
      </p:sp>
      <p:pic>
        <p:nvPicPr>
          <p:cNvPr id="7" name="Picture 6" descr="cat">
            <a:extLst>
              <a:ext uri="{FF2B5EF4-FFF2-40B4-BE49-F238E27FC236}">
                <a16:creationId xmlns:a16="http://schemas.microsoft.com/office/drawing/2014/main" id="{59D50635-DF73-AF0A-07DF-46DC4FC46C72}"/>
              </a:ext>
            </a:extLst>
          </p:cNvPr>
          <p:cNvPicPr>
            <a:picLocks noChangeAspect="1"/>
          </p:cNvPicPr>
          <p:nvPr/>
        </p:nvPicPr>
        <p:blipFill>
          <a:blip r:embed="rId3"/>
          <a:stretch>
            <a:fillRect/>
          </a:stretch>
        </p:blipFill>
        <p:spPr>
          <a:xfrm>
            <a:off x="3399904" y="3429000"/>
            <a:ext cx="3523892" cy="3238764"/>
          </a:xfrm>
          <a:prstGeom prst="rect">
            <a:avLst/>
          </a:prstGeom>
        </p:spPr>
      </p:pic>
    </p:spTree>
    <p:extLst>
      <p:ext uri="{BB962C8B-B14F-4D97-AF65-F5344CB8AC3E}">
        <p14:creationId xmlns:p14="http://schemas.microsoft.com/office/powerpoint/2010/main" val="354348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000" tmFilter="0, 0; .2, .5; .8, .5; 1, 0"/>
                                        <p:tgtEl>
                                          <p:spTgt spid="3"/>
                                        </p:tgtEl>
                                      </p:cBhvr>
                                    </p:animEffect>
                                    <p:animScale>
                                      <p:cBhvr>
                                        <p:cTn id="7" dur="50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1000" tmFilter="0, 0; .2, .5; .8, .5; 1, 0"/>
                                        <p:tgtEl>
                                          <p:spTgt spid="5">
                                            <p:txEl>
                                              <p:pRg st="0" end="0"/>
                                            </p:txEl>
                                          </p:spTgt>
                                        </p:tgtEl>
                                      </p:cBhvr>
                                    </p:animEffect>
                                    <p:animScale>
                                      <p:cBhvr>
                                        <p:cTn id="12" dur="500" autoRev="1" fill="hold"/>
                                        <p:tgtEl>
                                          <p:spTgt spid="5">
                                            <p:txEl>
                                              <p:pRg st="0" end="0"/>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1000" tmFilter="0, 0; .2, .5; .8, .5; 1, 0"/>
                                        <p:tgtEl>
                                          <p:spTgt spid="4">
                                            <p:txEl>
                                              <p:pRg st="0" end="0"/>
                                            </p:txEl>
                                          </p:spTgt>
                                        </p:tgtEl>
                                      </p:cBhvr>
                                    </p:animEffect>
                                    <p:animScale>
                                      <p:cBhvr>
                                        <p:cTn id="17" dur="500" autoRev="1" fill="hold"/>
                                        <p:tgtEl>
                                          <p:spTgt spid="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EA6D7-3784-99B7-B4C9-21A011E436D0}"/>
              </a:ext>
            </a:extLst>
          </p:cNvPr>
          <p:cNvSpPr>
            <a:spLocks noGrp="1"/>
          </p:cNvSpPr>
          <p:nvPr>
            <p:ph type="title"/>
          </p:nvPr>
        </p:nvSpPr>
        <p:spPr/>
        <p:txBody>
          <a:bodyPr/>
          <a:lstStyle/>
          <a:p>
            <a:r>
              <a:rPr lang="en-US" sz="4000" b="0" i="0" u="none" strike="noStrike">
                <a:solidFill>
                  <a:schemeClr val="bg1"/>
                </a:solidFill>
                <a:effectLst/>
                <a:latin typeface="Calibri" panose="020F0502020204030204" pitchFamily="34" charset="0"/>
              </a:rPr>
              <a:t>Connection Between </a:t>
            </a:r>
            <a:r>
              <a:rPr lang="en-US" sz="4000">
                <a:solidFill>
                  <a:schemeClr val="bg1"/>
                </a:solidFill>
                <a:latin typeface="Calibri" panose="020F0502020204030204" pitchFamily="34" charset="0"/>
              </a:rPr>
              <a:t>I</a:t>
            </a:r>
            <a:r>
              <a:rPr lang="en-US" sz="4000" b="0" i="0" u="none" strike="noStrike">
                <a:solidFill>
                  <a:schemeClr val="bg1"/>
                </a:solidFill>
                <a:effectLst/>
                <a:latin typeface="Calibri" panose="020F0502020204030204" pitchFamily="34" charset="0"/>
              </a:rPr>
              <a:t>solating </a:t>
            </a:r>
            <a:r>
              <a:rPr lang="en-US" sz="4000">
                <a:solidFill>
                  <a:schemeClr val="bg1"/>
                </a:solidFill>
                <a:latin typeface="Calibri" panose="020F0502020204030204" pitchFamily="34" charset="0"/>
              </a:rPr>
              <a:t>P</a:t>
            </a:r>
            <a:r>
              <a:rPr lang="en-US" sz="4000" b="0" i="0" u="none" strike="noStrike">
                <a:solidFill>
                  <a:schemeClr val="bg1"/>
                </a:solidFill>
                <a:effectLst/>
                <a:latin typeface="Calibri" panose="020F0502020204030204" pitchFamily="34" charset="0"/>
              </a:rPr>
              <a:t>honemes in CVC Words and Readiness for Decoding</a:t>
            </a:r>
            <a:endParaRPr lang="en-US" sz="4000">
              <a:solidFill>
                <a:schemeClr val="bg1"/>
              </a:solidFill>
            </a:endParaRPr>
          </a:p>
        </p:txBody>
      </p:sp>
      <p:pic>
        <p:nvPicPr>
          <p:cNvPr id="16" name="Picture 15" descr="cat">
            <a:extLst>
              <a:ext uri="{FF2B5EF4-FFF2-40B4-BE49-F238E27FC236}">
                <a16:creationId xmlns:a16="http://schemas.microsoft.com/office/drawing/2014/main" id="{BC69474F-DFC2-6A3A-B5FB-338DEF34301C}"/>
              </a:ext>
            </a:extLst>
          </p:cNvPr>
          <p:cNvPicPr>
            <a:picLocks noChangeAspect="1"/>
          </p:cNvPicPr>
          <p:nvPr/>
        </p:nvPicPr>
        <p:blipFill>
          <a:blip r:embed="rId3"/>
          <a:stretch>
            <a:fillRect/>
          </a:stretch>
        </p:blipFill>
        <p:spPr>
          <a:xfrm>
            <a:off x="4819253" y="1701347"/>
            <a:ext cx="1880571" cy="1727653"/>
          </a:xfrm>
          <a:prstGeom prst="rect">
            <a:avLst/>
          </a:prstGeom>
        </p:spPr>
      </p:pic>
      <p:sp>
        <p:nvSpPr>
          <p:cNvPr id="13" name="TextBox 12">
            <a:extLst>
              <a:ext uri="{FF2B5EF4-FFF2-40B4-BE49-F238E27FC236}">
                <a16:creationId xmlns:a16="http://schemas.microsoft.com/office/drawing/2014/main" id="{DB2CEFE4-E681-C7F4-4124-099D7F82EAD4}"/>
              </a:ext>
            </a:extLst>
          </p:cNvPr>
          <p:cNvSpPr txBox="1"/>
          <p:nvPr/>
        </p:nvSpPr>
        <p:spPr>
          <a:xfrm>
            <a:off x="1123094" y="3319975"/>
            <a:ext cx="3641529" cy="707886"/>
          </a:xfrm>
          <a:prstGeom prst="rect">
            <a:avLst/>
          </a:prstGeom>
          <a:noFill/>
        </p:spPr>
        <p:txBody>
          <a:bodyPr wrap="square" rtlCol="0">
            <a:spAutoFit/>
          </a:bodyPr>
          <a:lstStyle/>
          <a:p>
            <a:r>
              <a:rPr lang="en-US" sz="4000"/>
              <a:t>/k/	    /a/      /t/</a:t>
            </a:r>
          </a:p>
        </p:txBody>
      </p:sp>
      <p:graphicFrame>
        <p:nvGraphicFramePr>
          <p:cNvPr id="3" name="Table 3">
            <a:extLst>
              <a:ext uri="{FF2B5EF4-FFF2-40B4-BE49-F238E27FC236}">
                <a16:creationId xmlns:a16="http://schemas.microsoft.com/office/drawing/2014/main" id="{03276F7E-37EF-638C-849F-76AC5A9B215B}"/>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342713228"/>
              </p:ext>
            </p:extLst>
          </p:nvPr>
        </p:nvGraphicFramePr>
        <p:xfrm>
          <a:off x="1123096" y="4107767"/>
          <a:ext cx="3641529" cy="1093763"/>
        </p:xfrm>
        <a:graphic>
          <a:graphicData uri="http://schemas.openxmlformats.org/drawingml/2006/table">
            <a:tbl>
              <a:tblPr firstRow="1" bandRow="1">
                <a:tableStyleId>{93296810-A885-4BE3-A3E7-6D5BEEA58F35}</a:tableStyleId>
              </a:tblPr>
              <a:tblGrid>
                <a:gridCol w="1213843">
                  <a:extLst>
                    <a:ext uri="{9D8B030D-6E8A-4147-A177-3AD203B41FA5}">
                      <a16:colId xmlns:a16="http://schemas.microsoft.com/office/drawing/2014/main" val="383831142"/>
                    </a:ext>
                  </a:extLst>
                </a:gridCol>
                <a:gridCol w="1213843">
                  <a:extLst>
                    <a:ext uri="{9D8B030D-6E8A-4147-A177-3AD203B41FA5}">
                      <a16:colId xmlns:a16="http://schemas.microsoft.com/office/drawing/2014/main" val="2943109311"/>
                    </a:ext>
                  </a:extLst>
                </a:gridCol>
                <a:gridCol w="1213843">
                  <a:extLst>
                    <a:ext uri="{9D8B030D-6E8A-4147-A177-3AD203B41FA5}">
                      <a16:colId xmlns:a16="http://schemas.microsoft.com/office/drawing/2014/main" val="702830538"/>
                    </a:ext>
                  </a:extLst>
                </a:gridCol>
              </a:tblGrid>
              <a:tr h="109376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906871492"/>
                  </a:ext>
                </a:extLst>
              </a:tr>
            </a:tbl>
          </a:graphicData>
        </a:graphic>
      </p:graphicFrame>
      <p:sp>
        <p:nvSpPr>
          <p:cNvPr id="7" name="Flowchart: Connector 6" descr="Image of a chip or counter to represent each sound">
            <a:extLst>
              <a:ext uri="{FF2B5EF4-FFF2-40B4-BE49-F238E27FC236}">
                <a16:creationId xmlns:a16="http://schemas.microsoft.com/office/drawing/2014/main" id="{168E1B14-1C72-5712-7E66-40A2F037206F}"/>
              </a:ext>
              <a:ext uri="{C183D7F6-B498-43B3-948B-1728B52AA6E4}">
                <adec:decorative xmlns:adec="http://schemas.microsoft.com/office/drawing/2017/decorative" val="0"/>
              </a:ext>
            </a:extLst>
          </p:cNvPr>
          <p:cNvSpPr/>
          <p:nvPr/>
        </p:nvSpPr>
        <p:spPr>
          <a:xfrm>
            <a:off x="1494351" y="4311748"/>
            <a:ext cx="686141" cy="685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mage of a chip or counter to represent each sound">
            <a:extLst>
              <a:ext uri="{FF2B5EF4-FFF2-40B4-BE49-F238E27FC236}">
                <a16:creationId xmlns:a16="http://schemas.microsoft.com/office/drawing/2014/main" id="{A9FB67CA-71F3-21F6-F7D4-01D905DBA7F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593309" y="4311748"/>
            <a:ext cx="701101" cy="701101"/>
          </a:xfrm>
          <a:prstGeom prst="rect">
            <a:avLst/>
          </a:prstGeom>
        </p:spPr>
      </p:pic>
      <p:pic>
        <p:nvPicPr>
          <p:cNvPr id="9" name="Picture 8" descr="Image of a chip or counter to represent each sound">
            <a:extLst>
              <a:ext uri="{FF2B5EF4-FFF2-40B4-BE49-F238E27FC236}">
                <a16:creationId xmlns:a16="http://schemas.microsoft.com/office/drawing/2014/main" id="{B27470B5-D3CF-5568-B611-9EFD00B17D57}"/>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3707227" y="4311748"/>
            <a:ext cx="701101" cy="701101"/>
          </a:xfrm>
          <a:prstGeom prst="rect">
            <a:avLst/>
          </a:prstGeom>
        </p:spPr>
      </p:pic>
      <p:sp>
        <p:nvSpPr>
          <p:cNvPr id="15" name="Arrow: Right 14" descr="arrow ">
            <a:extLst>
              <a:ext uri="{FF2B5EF4-FFF2-40B4-BE49-F238E27FC236}">
                <a16:creationId xmlns:a16="http://schemas.microsoft.com/office/drawing/2014/main" id="{90AE71F5-F0D0-E602-70A4-1A4EF702C1AB}"/>
              </a:ext>
              <a:ext uri="{C183D7F6-B498-43B3-948B-1728B52AA6E4}">
                <adec:decorative xmlns:adec="http://schemas.microsoft.com/office/drawing/2017/decorative" val="0"/>
              </a:ext>
            </a:extLst>
          </p:cNvPr>
          <p:cNvSpPr/>
          <p:nvPr/>
        </p:nvSpPr>
        <p:spPr>
          <a:xfrm>
            <a:off x="5162843" y="4459458"/>
            <a:ext cx="1536981"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k/ /a/ /t/">
            <a:extLst>
              <a:ext uri="{FF2B5EF4-FFF2-40B4-BE49-F238E27FC236}">
                <a16:creationId xmlns:a16="http://schemas.microsoft.com/office/drawing/2014/main" id="{859DD59C-EC75-45C8-F06D-1153301D07A0}"/>
              </a:ext>
            </a:extLst>
          </p:cNvPr>
          <p:cNvPicPr>
            <a:picLocks noChangeAspect="1"/>
          </p:cNvPicPr>
          <p:nvPr/>
        </p:nvPicPr>
        <p:blipFill>
          <a:blip r:embed="rId5"/>
          <a:stretch>
            <a:fillRect/>
          </a:stretch>
        </p:blipFill>
        <p:spPr>
          <a:xfrm>
            <a:off x="6947333" y="3137423"/>
            <a:ext cx="3859102" cy="1072989"/>
          </a:xfrm>
          <a:prstGeom prst="rect">
            <a:avLst/>
          </a:prstGeom>
        </p:spPr>
      </p:pic>
      <p:graphicFrame>
        <p:nvGraphicFramePr>
          <p:cNvPr id="6" name="Table 5">
            <a:extLst>
              <a:ext uri="{FF2B5EF4-FFF2-40B4-BE49-F238E27FC236}">
                <a16:creationId xmlns:a16="http://schemas.microsoft.com/office/drawing/2014/main" id="{DBCA9D3D-10B5-9DA9-E6BB-FADD795F3A05}"/>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540372776"/>
              </p:ext>
            </p:extLst>
          </p:nvPr>
        </p:nvGraphicFramePr>
        <p:xfrm>
          <a:off x="7056121" y="4103242"/>
          <a:ext cx="3641529" cy="1093763"/>
        </p:xfrm>
        <a:graphic>
          <a:graphicData uri="http://schemas.openxmlformats.org/drawingml/2006/table">
            <a:tbl>
              <a:tblPr firstRow="1" bandRow="1">
                <a:tableStyleId>{93296810-A885-4BE3-A3E7-6D5BEEA58F35}</a:tableStyleId>
              </a:tblPr>
              <a:tblGrid>
                <a:gridCol w="1213843">
                  <a:extLst>
                    <a:ext uri="{9D8B030D-6E8A-4147-A177-3AD203B41FA5}">
                      <a16:colId xmlns:a16="http://schemas.microsoft.com/office/drawing/2014/main" val="1573183179"/>
                    </a:ext>
                  </a:extLst>
                </a:gridCol>
                <a:gridCol w="1213843">
                  <a:extLst>
                    <a:ext uri="{9D8B030D-6E8A-4147-A177-3AD203B41FA5}">
                      <a16:colId xmlns:a16="http://schemas.microsoft.com/office/drawing/2014/main" val="4111175779"/>
                    </a:ext>
                  </a:extLst>
                </a:gridCol>
                <a:gridCol w="1213843">
                  <a:extLst>
                    <a:ext uri="{9D8B030D-6E8A-4147-A177-3AD203B41FA5}">
                      <a16:colId xmlns:a16="http://schemas.microsoft.com/office/drawing/2014/main" val="17609966"/>
                    </a:ext>
                  </a:extLst>
                </a:gridCol>
              </a:tblGrid>
              <a:tr h="109376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863932144"/>
                  </a:ext>
                </a:extLst>
              </a:tr>
            </a:tbl>
          </a:graphicData>
        </a:graphic>
      </p:graphicFrame>
      <p:sp>
        <p:nvSpPr>
          <p:cNvPr id="10" name="Rectangle 9">
            <a:extLst>
              <a:ext uri="{FF2B5EF4-FFF2-40B4-BE49-F238E27FC236}">
                <a16:creationId xmlns:a16="http://schemas.microsoft.com/office/drawing/2014/main" id="{3DD64507-4FDA-63AC-6000-E69366B20C5F}"/>
              </a:ext>
            </a:extLst>
          </p:cNvPr>
          <p:cNvSpPr/>
          <p:nvPr/>
        </p:nvSpPr>
        <p:spPr>
          <a:xfrm>
            <a:off x="7126097" y="4104863"/>
            <a:ext cx="1173479" cy="923330"/>
          </a:xfrm>
          <a:prstGeom prst="rect">
            <a:avLst/>
          </a:prstGeom>
          <a:noFill/>
        </p:spPr>
        <p:txBody>
          <a:bodyPr wrap="squar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sp>
        <p:nvSpPr>
          <p:cNvPr id="11" name="Rectangle 10">
            <a:extLst>
              <a:ext uri="{FF2B5EF4-FFF2-40B4-BE49-F238E27FC236}">
                <a16:creationId xmlns:a16="http://schemas.microsoft.com/office/drawing/2014/main" id="{6CDDB262-907B-1FE8-EFE3-78ABBE6CEF68}"/>
              </a:ext>
            </a:extLst>
          </p:cNvPr>
          <p:cNvSpPr/>
          <p:nvPr/>
        </p:nvSpPr>
        <p:spPr>
          <a:xfrm>
            <a:off x="8618641" y="4104863"/>
            <a:ext cx="51648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a</a:t>
            </a:r>
          </a:p>
        </p:txBody>
      </p:sp>
      <p:sp>
        <p:nvSpPr>
          <p:cNvPr id="12" name="Rectangle 11">
            <a:extLst>
              <a:ext uri="{FF2B5EF4-FFF2-40B4-BE49-F238E27FC236}">
                <a16:creationId xmlns:a16="http://schemas.microsoft.com/office/drawing/2014/main" id="{A80714F1-9137-BAD8-9A04-3A52BE049935}"/>
              </a:ext>
            </a:extLst>
          </p:cNvPr>
          <p:cNvSpPr/>
          <p:nvPr/>
        </p:nvSpPr>
        <p:spPr>
          <a:xfrm>
            <a:off x="9812335" y="4104863"/>
            <a:ext cx="417102"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t</a:t>
            </a:r>
          </a:p>
        </p:txBody>
      </p:sp>
    </p:spTree>
    <p:extLst>
      <p:ext uri="{BB962C8B-B14F-4D97-AF65-F5344CB8AC3E}">
        <p14:creationId xmlns:p14="http://schemas.microsoft.com/office/powerpoint/2010/main" val="3511269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470E4-D39F-A52E-C889-1A36B53D684C}"/>
              </a:ext>
            </a:extLst>
          </p:cNvPr>
          <p:cNvSpPr>
            <a:spLocks noGrp="1"/>
          </p:cNvSpPr>
          <p:nvPr>
            <p:ph type="title"/>
          </p:nvPr>
        </p:nvSpPr>
        <p:spPr/>
        <p:txBody>
          <a:bodyPr/>
          <a:lstStyle/>
          <a:p>
            <a:pPr lvl="0"/>
            <a:r>
              <a:rPr lang="en-US" sz="4000" dirty="0"/>
              <a:t>Reminders for Phoneme Segmentation and Blending:</a:t>
            </a:r>
          </a:p>
        </p:txBody>
      </p:sp>
      <p:graphicFrame>
        <p:nvGraphicFramePr>
          <p:cNvPr id="4" name="Diagram 4" descr="Consonant blends: Segment each phoneme​&#10;&#10; black  /b/ /l/ /ă/ /k/ ​&#10;&#10;strand /s/ /t/ /r/ /ă/ /n/ /d/ ​&#10;&#10;Consonant or vowel digraphs (trigraphs, quadgraphs) = one phoneme​&#10;&#10;chick /ch/ /ĭ/ /k/​&#10;&#10;though  /th/ /ō/​&#10;&#10;thing  /th/ /ĭ/ /ng/​&#10;&#10;Vowel + r =  one phoneme​&#10;&#10;her  /h/ /er/ ​&#10;&#10;park   /p/ /ar/ /k/ ​&#10;&#10;for     /f/ /or/ ​&#10;&#10;Unique phonemes​&#10;&#10;QU represents TWO phonemes: /k/ /w/         queen = /k/ /w/ /ē/ /n/​&#10;&#10;​&#10;&#10;X  represents TWO phonemes: /k/ /s/         box = /b//ŏ/ /k/ /s/ ">
            <a:extLst>
              <a:ext uri="{FF2B5EF4-FFF2-40B4-BE49-F238E27FC236}">
                <a16:creationId xmlns:a16="http://schemas.microsoft.com/office/drawing/2014/main" id="{E11FF5D5-A96E-3F2A-9AD1-F028ED67A9B0}"/>
              </a:ext>
            </a:extLst>
          </p:cNvPr>
          <p:cNvGraphicFramePr/>
          <p:nvPr>
            <p:extLst>
              <p:ext uri="{D42A27DB-BD31-4B8C-83A1-F6EECF244321}">
                <p14:modId xmlns:p14="http://schemas.microsoft.com/office/powerpoint/2010/main" val="2369714443"/>
              </p:ext>
            </p:extLst>
          </p:nvPr>
        </p:nvGraphicFramePr>
        <p:xfrm>
          <a:off x="195261" y="1586781"/>
          <a:ext cx="11801477" cy="4890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4959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54908"/>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Preparing for Instruction</a:t>
            </a: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85996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p:nvSpPr>
          <p:cNvPr id="2" name="Title 1">
            <a:extLst>
              <a:ext uri="{FF2B5EF4-FFF2-40B4-BE49-F238E27FC236}">
                <a16:creationId xmlns:a16="http://schemas.microsoft.com/office/drawing/2014/main" id="{429CB242-6433-D4C9-1EFB-216326A9277B}"/>
              </a:ext>
            </a:extLst>
          </p:cNvPr>
          <p:cNvSpPr>
            <a:spLocks noGrp="1"/>
          </p:cNvSpPr>
          <p:nvPr>
            <p:ph type="title"/>
          </p:nvPr>
        </p:nvSpPr>
        <p:spPr>
          <a:xfrm>
            <a:off x="185012" y="303248"/>
            <a:ext cx="11054937" cy="527100"/>
          </a:xfrm>
        </p:spPr>
        <p:txBody>
          <a:bodyPr/>
          <a:lstStyle/>
          <a:p>
            <a:r>
              <a:rPr lang="en-US" sz="4000"/>
              <a:t>Features of Effective Instruction </a:t>
            </a:r>
          </a:p>
        </p:txBody>
      </p:sp>
      <p:sp>
        <p:nvSpPr>
          <p:cNvPr id="4" name="Google Shape;338;g610ef0e5f8_7_79">
            <a:extLst>
              <a:ext uri="{FF2B5EF4-FFF2-40B4-BE49-F238E27FC236}">
                <a16:creationId xmlns:a16="http://schemas.microsoft.com/office/drawing/2014/main" id="{51ADB980-4CBB-7634-FE3A-EFD256D1441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and Segmenting Routine</a:t>
            </a:r>
          </a:p>
        </p:txBody>
      </p:sp>
      <p:graphicFrame>
        <p:nvGraphicFramePr>
          <p:cNvPr id="24" name="TextBox 3" descr="Explicit – clear explanations, teacher modeling, student practice ​&#10;&#10;Systematic – focus on 1 or 2 skills at a time moving from simpler to more complex progression  ​&#10;&#10;Engaging – motivating, multisensory, and snappy pace to keep interest​&#10;&#10;Duration – most students benefit from just a few minutes of phonemic awareness practice daily  ">
            <a:extLst>
              <a:ext uri="{FF2B5EF4-FFF2-40B4-BE49-F238E27FC236}">
                <a16:creationId xmlns:a16="http://schemas.microsoft.com/office/drawing/2014/main" id="{B6F48DBA-2E57-9FB5-ADCE-1672F12ED415}"/>
              </a:ext>
            </a:extLst>
          </p:cNvPr>
          <p:cNvGraphicFramePr/>
          <p:nvPr>
            <p:extLst>
              <p:ext uri="{D42A27DB-BD31-4B8C-83A1-F6EECF244321}">
                <p14:modId xmlns:p14="http://schemas.microsoft.com/office/powerpoint/2010/main" val="4225338032"/>
              </p:ext>
            </p:extLst>
          </p:nvPr>
        </p:nvGraphicFramePr>
        <p:xfrm>
          <a:off x="643468" y="1782981"/>
          <a:ext cx="6891188"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Clock and calendar on table">
            <a:extLst>
              <a:ext uri="{FF2B5EF4-FFF2-40B4-BE49-F238E27FC236}">
                <a16:creationId xmlns:a16="http://schemas.microsoft.com/office/drawing/2014/main" id="{D1FDB4DB-E189-2AEE-8D93-132BB1F0A577}"/>
              </a:ext>
            </a:extLst>
          </p:cNvPr>
          <p:cNvPicPr>
            <a:picLocks noChangeAspect="1"/>
          </p:cNvPicPr>
          <p:nvPr/>
        </p:nvPicPr>
        <p:blipFill rotWithShape="1">
          <a:blip r:embed="rId8">
            <a:extLst>
              <a:ext uri="{28A0092B-C50C-407E-A947-70E740481C1C}">
                <a14:useLocalDpi xmlns:a14="http://schemas.microsoft.com/office/drawing/2010/main" val="0"/>
              </a:ext>
            </a:extLst>
          </a:blip>
          <a:srcRect l="39636" r="2" b="2"/>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Tree>
    <p:extLst>
      <p:ext uri="{BB962C8B-B14F-4D97-AF65-F5344CB8AC3E}">
        <p14:creationId xmlns:p14="http://schemas.microsoft.com/office/powerpoint/2010/main" val="3660415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4BA6E5-201A-BC9A-9DE4-8A63CC3AD733}"/>
              </a:ext>
            </a:extLst>
          </p:cNvPr>
          <p:cNvSpPr>
            <a:spLocks noGrp="1"/>
          </p:cNvSpPr>
          <p:nvPr>
            <p:ph type="title"/>
          </p:nvPr>
        </p:nvSpPr>
        <p:spPr>
          <a:xfrm>
            <a:off x="297425" y="351680"/>
            <a:ext cx="8934400" cy="527100"/>
          </a:xfrm>
        </p:spPr>
        <p:txBody>
          <a:bodyPr/>
          <a:lstStyle/>
          <a:p>
            <a:r>
              <a:rPr lang="en-US" sz="4000"/>
              <a:t>Introducing the Routine </a:t>
            </a:r>
          </a:p>
        </p:txBody>
      </p:sp>
      <p:graphicFrame>
        <p:nvGraphicFramePr>
          <p:cNvPr id="8" name="Diagram 7" descr="Blending​&#10;&#10;Teacher provides the individual phonemes, and the students’ task is to blend them together to make a whole word.​&#10;&#10;Easier of the two tasks​&#10;&#10;Segmenting​&#10;&#10;Teacher provides the whole word, and the students’ task is to break the word into its individual phonemes.​&#10;&#10;More difficult of the two tasks">
            <a:extLst>
              <a:ext uri="{FF2B5EF4-FFF2-40B4-BE49-F238E27FC236}">
                <a16:creationId xmlns:a16="http://schemas.microsoft.com/office/drawing/2014/main" id="{990CF12C-D7FA-2A14-1CE4-296D809E7E98}"/>
              </a:ext>
            </a:extLst>
          </p:cNvPr>
          <p:cNvGraphicFramePr/>
          <p:nvPr>
            <p:extLst>
              <p:ext uri="{D42A27DB-BD31-4B8C-83A1-F6EECF244321}">
                <p14:modId xmlns:p14="http://schemas.microsoft.com/office/powerpoint/2010/main" val="1699707921"/>
              </p:ext>
            </p:extLst>
          </p:nvPr>
        </p:nvGraphicFramePr>
        <p:xfrm>
          <a:off x="1167909" y="1583922"/>
          <a:ext cx="9856182" cy="4746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6391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168838" y="408830"/>
            <a:ext cx="8934400" cy="527100"/>
          </a:xfrm>
        </p:spPr>
        <p:txBody>
          <a:bodyPr vert="horz" lIns="91440" tIns="45720" rIns="91440" bIns="45720" rtlCol="0" anchor="ctr">
            <a:normAutofit fontScale="90000"/>
          </a:bodyPr>
          <a:lstStyle/>
          <a:p>
            <a:pPr>
              <a:spcBef>
                <a:spcPct val="0"/>
              </a:spcBef>
            </a:pPr>
            <a:r>
              <a:rPr lang="en-US" sz="4400">
                <a:solidFill>
                  <a:schemeClr val="tx1"/>
                </a:solidFill>
                <a:latin typeface="+mj-lt"/>
                <a:ea typeface="+mj-ea"/>
                <a:cs typeface="+mj-cs"/>
              </a:rPr>
              <a:t>Blending and Segmenting Routine</a:t>
            </a:r>
          </a:p>
        </p:txBody>
      </p:sp>
      <p:pic>
        <p:nvPicPr>
          <p:cNvPr id="3" name="Picture 2" descr="Child sitting on rug at school">
            <a:extLst>
              <a:ext uri="{FF2B5EF4-FFF2-40B4-BE49-F238E27FC236}">
                <a16:creationId xmlns:a16="http://schemas.microsoft.com/office/drawing/2014/main" id="{D08040FE-4DFC-D188-7080-975B83FCB3C4}"/>
              </a:ext>
            </a:extLst>
          </p:cNvPr>
          <p:cNvPicPr>
            <a:picLocks noChangeAspect="1"/>
          </p:cNvPicPr>
          <p:nvPr/>
        </p:nvPicPr>
        <p:blipFill rotWithShape="1">
          <a:blip r:embed="rId3">
            <a:extLst>
              <a:ext uri="{28A0092B-C50C-407E-A947-70E740481C1C}">
                <a14:useLocalDpi xmlns:a14="http://schemas.microsoft.com/office/drawing/2010/main" val="0"/>
              </a:ext>
            </a:extLst>
          </a:blip>
          <a:srcRect l="15653" r="5829" b="-1"/>
          <a:stretch/>
        </p:blipFill>
        <p:spPr>
          <a:xfrm>
            <a:off x="0" y="135228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graphicFrame>
        <p:nvGraphicFramePr>
          <p:cNvPr id="17" name="TextBox 4" descr="1. Set the purpose​&#10;&#10;2. Select multisensory supports ​&#10;&#10;3. Provide a model​&#10;&#10;4. Practice">
            <a:extLst>
              <a:ext uri="{FF2B5EF4-FFF2-40B4-BE49-F238E27FC236}">
                <a16:creationId xmlns:a16="http://schemas.microsoft.com/office/drawing/2014/main" id="{BEF18EAA-8A8A-39EF-7D6C-FCAD46DE67A8}"/>
              </a:ext>
            </a:extLst>
          </p:cNvPr>
          <p:cNvGraphicFramePr/>
          <p:nvPr>
            <p:extLst>
              <p:ext uri="{D42A27DB-BD31-4B8C-83A1-F6EECF244321}">
                <p14:modId xmlns:p14="http://schemas.microsoft.com/office/powerpoint/2010/main" val="1402185427"/>
              </p:ext>
            </p:extLst>
          </p:nvPr>
        </p:nvGraphicFramePr>
        <p:xfrm>
          <a:off x="6005390" y="1648495"/>
          <a:ext cx="5863722" cy="49849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3377805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93178-4375-B499-CF7A-57ADF075D9E0}"/>
              </a:ext>
            </a:extLst>
          </p:cNvPr>
          <p:cNvSpPr>
            <a:spLocks noGrp="1"/>
          </p:cNvSpPr>
          <p:nvPr>
            <p:ph type="title"/>
          </p:nvPr>
        </p:nvSpPr>
        <p:spPr>
          <a:xfrm>
            <a:off x="461548" y="419963"/>
            <a:ext cx="8934400" cy="527100"/>
          </a:xfrm>
        </p:spPr>
        <p:txBody>
          <a:bodyPr/>
          <a:lstStyle/>
          <a:p>
            <a:r>
              <a:rPr lang="en-US" sz="4000"/>
              <a:t>Preparing for the Session</a:t>
            </a:r>
          </a:p>
        </p:txBody>
      </p:sp>
      <p:sp>
        <p:nvSpPr>
          <p:cNvPr id="4" name="TextBox 3">
            <a:extLst>
              <a:ext uri="{FF2B5EF4-FFF2-40B4-BE49-F238E27FC236}">
                <a16:creationId xmlns:a16="http://schemas.microsoft.com/office/drawing/2014/main" id="{A8272661-FDB9-B8F2-A51C-0F47A1BAA7BE}"/>
              </a:ext>
            </a:extLst>
          </p:cNvPr>
          <p:cNvSpPr txBox="1"/>
          <p:nvPr/>
        </p:nvSpPr>
        <p:spPr>
          <a:xfrm>
            <a:off x="461548" y="1918077"/>
            <a:ext cx="10438892" cy="4801314"/>
          </a:xfrm>
          <a:prstGeom prst="rect">
            <a:avLst/>
          </a:prstGeom>
          <a:noFill/>
        </p:spPr>
        <p:txBody>
          <a:bodyPr wrap="square" lIns="91440" tIns="45720" rIns="91440" bIns="45720" rtlCol="0" anchor="t">
            <a:spAutoFit/>
          </a:bodyPr>
          <a:lstStyle/>
          <a:p>
            <a:pPr rtl="0">
              <a:spcBef>
                <a:spcPts val="0"/>
              </a:spcBef>
              <a:spcAft>
                <a:spcPts val="0"/>
              </a:spcAft>
            </a:pPr>
            <a:r>
              <a:rPr lang="en-US" dirty="0"/>
              <a:t>Prior to this session, trainers and participants should view this brief video for an overview of key concepts and terminology:</a:t>
            </a:r>
            <a:endParaRPr lang="en-US" sz="1800" b="0" i="0" u="sng" strike="noStrike" dirty="0">
              <a:solidFill>
                <a:srgbClr val="A3D283"/>
              </a:solidFill>
              <a:effectLst/>
              <a:latin typeface="Calibri" panose="020F0502020204030204" pitchFamily="34" charset="0"/>
              <a:hlinkClick r:id="rId2">
                <a:extLst>
                  <a:ext uri="{A12FA001-AC4F-418D-AE19-62706E023703}">
                    <ahyp:hlinkClr xmlns:ahyp="http://schemas.microsoft.com/office/drawing/2018/hyperlinkcolor" val="tx"/>
                  </a:ext>
                </a:extLst>
              </a:hlinkClick>
            </a:endParaRPr>
          </a:p>
          <a:p>
            <a:pPr rtl="0">
              <a:spcBef>
                <a:spcPts val="0"/>
              </a:spcBef>
              <a:spcAft>
                <a:spcPts val="0"/>
              </a:spcAft>
            </a:pPr>
            <a:r>
              <a:rPr lang="en-US" sz="1800" b="0" i="0" u="sng" strike="noStrike" dirty="0">
                <a:solidFill>
                  <a:srgbClr val="0070C0"/>
                </a:solidFill>
                <a:effectLst/>
                <a:latin typeface="Calibri"/>
                <a:cs typeface="Calibri"/>
                <a:hlinkClick r:id="rId3">
                  <a:extLst>
                    <a:ext uri="{A12FA001-AC4F-418D-AE19-62706E023703}">
                      <ahyp:hlinkClr xmlns:ahyp="http://schemas.microsoft.com/office/drawing/2018/hyperlinkcolor" val="tx"/>
                    </a:ext>
                  </a:extLst>
                </a:hlinkClick>
              </a:rPr>
              <a:t>Overview of Phonological Awareness</a:t>
            </a:r>
            <a:endParaRPr lang="en-US" b="1" u="sng" dirty="0">
              <a:solidFill>
                <a:srgbClr val="0070C0"/>
              </a:solidFill>
              <a:latin typeface="Calibri"/>
              <a:cs typeface="Calibri"/>
              <a:hlinkClick r:id="rId3">
                <a:extLst>
                  <a:ext uri="{A12FA001-AC4F-418D-AE19-62706E023703}">
                    <ahyp:hlinkClr xmlns:ahyp="http://schemas.microsoft.com/office/drawing/2018/hyperlinkcolor" val="tx"/>
                  </a:ext>
                </a:extLst>
              </a:hlinkClick>
            </a:endParaRPr>
          </a:p>
          <a:p>
            <a:pPr rtl="0">
              <a:spcBef>
                <a:spcPts val="0"/>
              </a:spcBef>
              <a:spcAft>
                <a:spcPts val="0"/>
              </a:spcAft>
            </a:pPr>
            <a:endParaRPr lang="en-US" b="1" u="sng">
              <a:solidFill>
                <a:srgbClr val="000000"/>
              </a:solidFill>
              <a:latin typeface="Calibri" panose="020F0502020204030204" pitchFamily="34" charset="0"/>
            </a:endParaRPr>
          </a:p>
          <a:p>
            <a:pPr rtl="0">
              <a:spcBef>
                <a:spcPts val="0"/>
              </a:spcBef>
              <a:spcAft>
                <a:spcPts val="0"/>
              </a:spcAft>
            </a:pPr>
            <a:r>
              <a:rPr lang="en-US" sz="1800" b="1" i="0" u="sng" dirty="0">
                <a:solidFill>
                  <a:srgbClr val="000000"/>
                </a:solidFill>
                <a:effectLst/>
                <a:latin typeface="Calibri"/>
                <a:cs typeface="Calibri"/>
              </a:rPr>
              <a:t>For this session, participants will need: </a:t>
            </a:r>
            <a:endParaRPr lang="en-US" b="0" dirty="0">
              <a:effectLst/>
              <a:latin typeface="Calibri"/>
              <a:cs typeface="Calibri"/>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a:cs typeface="Calibri"/>
              </a:rPr>
              <a:t>Printed copy of the</a:t>
            </a:r>
            <a:r>
              <a:rPr lang="en-US" sz="1800" b="1" i="0" u="none" strike="noStrike" dirty="0">
                <a:solidFill>
                  <a:srgbClr val="000000"/>
                </a:solidFill>
                <a:effectLst/>
                <a:latin typeface="Calibri"/>
                <a:cs typeface="Calibri"/>
              </a:rPr>
              <a:t> </a:t>
            </a:r>
            <a:r>
              <a:rPr lang="en-US" sz="1800" b="0" i="0" u="sng" strike="noStrike" dirty="0">
                <a:solidFill>
                  <a:srgbClr val="0070C0"/>
                </a:solidFill>
                <a:effectLst/>
                <a:latin typeface="Calibri"/>
                <a:cs typeface="Calibri"/>
                <a:hlinkClick r:id="rId4">
                  <a:extLst>
                    <a:ext uri="{A12FA001-AC4F-418D-AE19-62706E023703}">
                      <ahyp:hlinkClr xmlns:ahyp="http://schemas.microsoft.com/office/drawing/2018/hyperlinkcolor" val="tx"/>
                    </a:ext>
                  </a:extLst>
                </a:hlinkClick>
              </a:rPr>
              <a:t>Phonemic Awareness Blending and Segmenting Lab Handout</a:t>
            </a:r>
            <a:endParaRPr lang="en-US" sz="1800" b="0" i="0" u="none" strike="noStrike" dirty="0">
              <a:solidFill>
                <a:srgbClr val="0070C0"/>
              </a:solidFill>
              <a:effectLst/>
              <a:latin typeface="Calibri"/>
              <a:cs typeface="Calibri"/>
              <a:hlinkClick r:id="rId4">
                <a:extLst>
                  <a:ext uri="{A12FA001-AC4F-418D-AE19-62706E023703}">
                    <ahyp:hlinkClr xmlns:ahyp="http://schemas.microsoft.com/office/drawing/2018/hyperlinkcolor" val="tx"/>
                  </a:ext>
                </a:extLst>
              </a:hlinkClick>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a:cs typeface="Calibri"/>
              </a:rPr>
              <a:t>Chips, counters, coins, cubes, etc.</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a:cs typeface="Calibri"/>
              </a:rPr>
              <a:t>Writing utensils </a:t>
            </a:r>
          </a:p>
          <a:p>
            <a:pPr rtl="0">
              <a:spcBef>
                <a:spcPts val="0"/>
              </a:spcBef>
              <a:spcAft>
                <a:spcPts val="0"/>
              </a:spcAft>
            </a:pPr>
            <a:br>
              <a:rPr lang="en-US" b="0" dirty="0">
                <a:effectLst/>
              </a:rPr>
            </a:br>
            <a:r>
              <a:rPr lang="en-US" sz="1800" b="1" i="0" u="sng" dirty="0">
                <a:solidFill>
                  <a:srgbClr val="000000"/>
                </a:solidFill>
                <a:effectLst/>
                <a:latin typeface="Calibri"/>
                <a:cs typeface="Calibri"/>
              </a:rPr>
              <a:t>Additional Support Materials (optional):</a:t>
            </a:r>
            <a:r>
              <a:rPr lang="en-US" sz="1800" b="0" i="0" u="sng" dirty="0">
                <a:solidFill>
                  <a:srgbClr val="000000"/>
                </a:solidFill>
                <a:effectLst/>
                <a:latin typeface="Calibri"/>
                <a:cs typeface="Calibri"/>
              </a:rPr>
              <a:t> </a:t>
            </a:r>
            <a:endParaRPr lang="en-US" b="0" dirty="0">
              <a:effectLst/>
              <a:latin typeface="Calibri"/>
              <a:cs typeface="Calibri"/>
            </a:endParaRPr>
          </a:p>
          <a:p>
            <a:pPr rtl="0">
              <a:spcBef>
                <a:spcPts val="0"/>
              </a:spcBef>
              <a:spcAft>
                <a:spcPts val="0"/>
              </a:spcAft>
            </a:pPr>
            <a:r>
              <a:rPr lang="en-US" sz="1800" b="0" i="0" u="sng" strike="noStrike" dirty="0">
                <a:solidFill>
                  <a:srgbClr val="0070C0"/>
                </a:solidFill>
                <a:effectLst/>
                <a:latin typeface="Calibri"/>
                <a:cs typeface="Calibri"/>
                <a:hlinkClick r:id="rId5">
                  <a:extLst>
                    <a:ext uri="{A12FA001-AC4F-418D-AE19-62706E023703}">
                      <ahyp:hlinkClr xmlns:ahyp="http://schemas.microsoft.com/office/drawing/2018/hyperlinkcolor" val="tx"/>
                    </a:ext>
                  </a:extLst>
                </a:hlinkClick>
              </a:rPr>
              <a:t>Understanding Consonant and Vowel Phonemes in English</a:t>
            </a:r>
            <a:endParaRPr lang="en-US" b="0" dirty="0">
              <a:solidFill>
                <a:srgbClr val="0070C0"/>
              </a:solidFill>
              <a:effectLst/>
              <a:latin typeface="Calibri"/>
              <a:cs typeface="Calibri"/>
            </a:endParaRPr>
          </a:p>
          <a:p>
            <a:pPr rtl="0">
              <a:spcBef>
                <a:spcPts val="0"/>
              </a:spcBef>
              <a:spcAft>
                <a:spcPts val="0"/>
              </a:spcAft>
            </a:pPr>
            <a:r>
              <a:rPr lang="en-US" sz="1800" b="0" i="0" u="sng" strike="noStrike" dirty="0">
                <a:solidFill>
                  <a:srgbClr val="0070C0"/>
                </a:solidFill>
                <a:effectLst/>
                <a:latin typeface="Calibri"/>
                <a:cs typeface="Calibri"/>
                <a:hlinkClick r:id="rId6">
                  <a:extLst>
                    <a:ext uri="{A12FA001-AC4F-418D-AE19-62706E023703}">
                      <ahyp:hlinkClr xmlns:ahyp="http://schemas.microsoft.com/office/drawing/2018/hyperlinkcolor" val="tx"/>
                    </a:ext>
                  </a:extLst>
                </a:hlinkClick>
              </a:rPr>
              <a:t>Consonant and Vowel Charts</a:t>
            </a:r>
            <a:endParaRPr lang="en-US" b="0" dirty="0">
              <a:solidFill>
                <a:srgbClr val="0070C0"/>
              </a:solidFill>
              <a:effectLst/>
              <a:latin typeface="Calibri"/>
              <a:cs typeface="Calibri"/>
            </a:endParaRPr>
          </a:p>
          <a:p>
            <a:pPr rtl="0">
              <a:spcBef>
                <a:spcPts val="0"/>
              </a:spcBef>
              <a:spcAft>
                <a:spcPts val="0"/>
              </a:spcAft>
            </a:pPr>
            <a:r>
              <a:rPr lang="en-US" sz="1800" b="0" i="0" u="sng" strike="noStrike" dirty="0">
                <a:solidFill>
                  <a:srgbClr val="0070C0"/>
                </a:solidFill>
                <a:effectLst/>
                <a:latin typeface="Calibri"/>
                <a:cs typeface="Calibri"/>
                <a:hlinkClick r:id="rId7">
                  <a:extLst>
                    <a:ext uri="{A12FA001-AC4F-418D-AE19-62706E023703}">
                      <ahyp:hlinkClr xmlns:ahyp="http://schemas.microsoft.com/office/drawing/2018/hyperlinkcolor" val="tx"/>
                    </a:ext>
                  </a:extLst>
                </a:hlinkClick>
              </a:rPr>
              <a:t>Oral Language &amp; Phonology Activities Guide</a:t>
            </a:r>
            <a:endParaRPr lang="en-US" b="0" dirty="0">
              <a:solidFill>
                <a:srgbClr val="0070C0"/>
              </a:solidFill>
              <a:effectLst/>
              <a:latin typeface="Calibri"/>
              <a:cs typeface="Calibri"/>
            </a:endParaRPr>
          </a:p>
          <a:p>
            <a:pPr rtl="0">
              <a:spcBef>
                <a:spcPts val="0"/>
              </a:spcBef>
              <a:spcAft>
                <a:spcPts val="0"/>
              </a:spcAft>
            </a:pPr>
            <a:r>
              <a:rPr lang="en-US" sz="1800" b="0" i="0" u="sng" strike="noStrike" dirty="0">
                <a:solidFill>
                  <a:srgbClr val="0070C0"/>
                </a:solidFill>
                <a:effectLst/>
                <a:latin typeface="Calibri"/>
                <a:cs typeface="Calibri"/>
                <a:hlinkClick r:id="rId8">
                  <a:extLst>
                    <a:ext uri="{A12FA001-AC4F-418D-AE19-62706E023703}">
                      <ahyp:hlinkClr xmlns:ahyp="http://schemas.microsoft.com/office/drawing/2018/hyperlinkcolor" val="tx"/>
                    </a:ext>
                  </a:extLst>
                </a:hlinkClick>
              </a:rPr>
              <a:t>Leader Look-Fors</a:t>
            </a:r>
            <a:r>
              <a:rPr lang="en-US" sz="1800" b="0" i="0" u="none" strike="noStrike" dirty="0">
                <a:solidFill>
                  <a:srgbClr val="0070C0"/>
                </a:solidFill>
                <a:effectLst/>
                <a:latin typeface="Calibri"/>
                <a:cs typeface="Calibri"/>
              </a:rPr>
              <a:t> </a:t>
            </a:r>
            <a:endParaRPr lang="en-US" b="0" dirty="0">
              <a:solidFill>
                <a:srgbClr val="0070C0"/>
              </a:solidFill>
              <a:effectLst/>
              <a:latin typeface="Calibri"/>
              <a:cs typeface="Calibri"/>
            </a:endParaRPr>
          </a:p>
          <a:p>
            <a:r>
              <a:rPr lang="en-US" sz="1800" b="0" i="0" u="sng" strike="noStrike" dirty="0">
                <a:solidFill>
                  <a:srgbClr val="0070C0"/>
                </a:solidFill>
                <a:effectLst/>
                <a:latin typeface="Calibri"/>
                <a:cs typeface="Calibri"/>
                <a:hlinkClick r:id="rId9">
                  <a:extLst>
                    <a:ext uri="{A12FA001-AC4F-418D-AE19-62706E023703}">
                      <ahyp:hlinkClr xmlns:ahyp="http://schemas.microsoft.com/office/drawing/2018/hyperlinkcolor" val="tx"/>
                    </a:ext>
                  </a:extLst>
                </a:hlinkClick>
              </a:rPr>
              <a:t>Features of Effective Instruction Checklist</a:t>
            </a:r>
            <a:r>
              <a:rPr lang="en-US" u="sng" dirty="0">
                <a:solidFill>
                  <a:srgbClr val="0070C0"/>
                </a:solidFill>
                <a:latin typeface="Calibri"/>
                <a:cs typeface="Calibri"/>
                <a:hlinkClick r:id="rId9">
                  <a:extLst>
                    <a:ext uri="{A12FA001-AC4F-418D-AE19-62706E023703}">
                      <ahyp:hlinkClr xmlns:ahyp="http://schemas.microsoft.com/office/drawing/2018/hyperlinkcolor" val="tx"/>
                    </a:ext>
                  </a:extLst>
                </a:hlinkClick>
              </a:rPr>
              <a:t> </a:t>
            </a:r>
            <a:r>
              <a:rPr lang="en-US" sz="1800" b="0" i="0" u="sng" strike="noStrike" dirty="0">
                <a:solidFill>
                  <a:srgbClr val="0070C0"/>
                </a:solidFill>
                <a:effectLst/>
                <a:latin typeface="Calibri"/>
                <a:cs typeface="Calibri"/>
              </a:rPr>
              <a:t> </a:t>
            </a:r>
            <a:endParaRPr lang="en-US" b="0" dirty="0">
              <a:solidFill>
                <a:srgbClr val="0070C0"/>
              </a:solidFill>
              <a:effectLst/>
              <a:latin typeface="Calibri"/>
              <a:cs typeface="Calibri"/>
            </a:endParaRPr>
          </a:p>
          <a:p>
            <a:br>
              <a:rPr lang="en-US" dirty="0"/>
            </a:br>
            <a:endParaRPr lang="en-US"/>
          </a:p>
        </p:txBody>
      </p:sp>
    </p:spTree>
    <p:extLst>
      <p:ext uri="{BB962C8B-B14F-4D97-AF65-F5344CB8AC3E}">
        <p14:creationId xmlns:p14="http://schemas.microsoft.com/office/powerpoint/2010/main" val="202258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1: Set the Purpose</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447737" y="783959"/>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and Segmenting Routine</a:t>
            </a:r>
          </a:p>
        </p:txBody>
      </p:sp>
      <p:sp>
        <p:nvSpPr>
          <p:cNvPr id="2" name="TextBox 1">
            <a:extLst>
              <a:ext uri="{FF2B5EF4-FFF2-40B4-BE49-F238E27FC236}">
                <a16:creationId xmlns:a16="http://schemas.microsoft.com/office/drawing/2014/main" id="{21C8F249-7BDC-E5C4-6E7A-2ED19181F294}"/>
              </a:ext>
            </a:extLst>
          </p:cNvPr>
          <p:cNvSpPr txBox="1"/>
          <p:nvPr/>
        </p:nvSpPr>
        <p:spPr>
          <a:xfrm>
            <a:off x="626301" y="1640910"/>
            <a:ext cx="10659650" cy="1477328"/>
          </a:xfrm>
          <a:prstGeom prst="rect">
            <a:avLst/>
          </a:prstGeom>
          <a:noFill/>
        </p:spPr>
        <p:txBody>
          <a:bodyPr wrap="square" rtlCol="0">
            <a:spAutoFit/>
          </a:bodyPr>
          <a:lstStyle/>
          <a:p>
            <a:pPr marL="285750" indent="-285750">
              <a:buFont typeface="Arial" panose="020B0604020202020204" pitchFamily="34" charset="0"/>
              <a:buChar char="•"/>
            </a:pPr>
            <a:r>
              <a:rPr lang="en-US"/>
              <a:t>What do you want students to know about the task? What are students expected to do? </a:t>
            </a:r>
          </a:p>
          <a:p>
            <a:pPr marL="285750" indent="-285750">
              <a:buFont typeface="Arial" panose="020B0604020202020204" pitchFamily="34" charset="0"/>
              <a:buChar char="•"/>
            </a:pPr>
            <a:r>
              <a:rPr lang="en-US"/>
              <a:t>Consider carefully the terms you will use with students (e.g. Sound or phoneme? Letter(s) or grapheme?).</a:t>
            </a:r>
          </a:p>
          <a:p>
            <a:pPr marL="285750" indent="-285750">
              <a:buFont typeface="Arial" panose="020B0604020202020204" pitchFamily="34" charset="0"/>
              <a:buChar char="•"/>
            </a:pPr>
            <a:r>
              <a:rPr lang="en-US"/>
              <a:t>State the purpose/objective in student-friendly language.</a:t>
            </a:r>
          </a:p>
          <a:p>
            <a:endParaRPr lang="en-US"/>
          </a:p>
          <a:p>
            <a:pPr marL="285750" indent="-285750">
              <a:buFont typeface="Arial" panose="020B0604020202020204" pitchFamily="34" charset="0"/>
              <a:buChar char="•"/>
            </a:pPr>
            <a:endParaRPr lang="en-US"/>
          </a:p>
        </p:txBody>
      </p:sp>
      <p:sp>
        <p:nvSpPr>
          <p:cNvPr id="5" name="TextBox 4">
            <a:extLst>
              <a:ext uri="{FF2B5EF4-FFF2-40B4-BE49-F238E27FC236}">
                <a16:creationId xmlns:a16="http://schemas.microsoft.com/office/drawing/2014/main" id="{2BD18913-44DA-863B-D3D9-72089A27C5E4}"/>
              </a:ext>
            </a:extLst>
          </p:cNvPr>
          <p:cNvSpPr txBox="1"/>
          <p:nvPr/>
        </p:nvSpPr>
        <p:spPr>
          <a:xfrm>
            <a:off x="101005" y="2887405"/>
            <a:ext cx="5994995" cy="461665"/>
          </a:xfrm>
          <a:prstGeom prst="rect">
            <a:avLst/>
          </a:prstGeom>
          <a:solidFill>
            <a:schemeClr val="bg2"/>
          </a:solidFill>
          <a:ln>
            <a:solidFill>
              <a:schemeClr val="bg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a:t>Blending</a:t>
            </a:r>
            <a:r>
              <a:rPr lang="en-US"/>
              <a:t> </a:t>
            </a:r>
          </a:p>
        </p:txBody>
      </p:sp>
      <p:sp>
        <p:nvSpPr>
          <p:cNvPr id="3" name="TextBox 2">
            <a:extLst>
              <a:ext uri="{FF2B5EF4-FFF2-40B4-BE49-F238E27FC236}">
                <a16:creationId xmlns:a16="http://schemas.microsoft.com/office/drawing/2014/main" id="{F63AD568-C541-978B-EBD3-D1B453FA7010}"/>
              </a:ext>
            </a:extLst>
          </p:cNvPr>
          <p:cNvSpPr txBox="1"/>
          <p:nvPr/>
        </p:nvSpPr>
        <p:spPr>
          <a:xfrm>
            <a:off x="158860" y="3517938"/>
            <a:ext cx="5879283" cy="2693045"/>
          </a:xfrm>
          <a:prstGeom prst="rect">
            <a:avLst/>
          </a:prstGeom>
          <a:ln>
            <a:solidFill>
              <a:schemeClr val="bg2"/>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rtl="0" fontAlgn="base">
              <a:spcBef>
                <a:spcPts val="0"/>
              </a:spcBef>
              <a:spcAft>
                <a:spcPts val="0"/>
              </a:spcAft>
              <a:buFont typeface="+mj-lt"/>
              <a:buAutoNum type="arabicPeriod"/>
            </a:pPr>
            <a:r>
              <a:rPr lang="en-US" b="1" i="0" u="none" strike="noStrike">
                <a:solidFill>
                  <a:srgbClr val="000000"/>
                </a:solidFill>
                <a:effectLst/>
                <a:latin typeface="Calibri Light" panose="020F0302020204030204" pitchFamily="34" charset="0"/>
                <a:cs typeface="Calibri Light" panose="020F0302020204030204" pitchFamily="34" charset="0"/>
              </a:rPr>
              <a:t>Set the Purpose</a:t>
            </a:r>
          </a:p>
          <a:p>
            <a:pPr rtl="0" fontAlgn="base">
              <a:spcBef>
                <a:spcPts val="0"/>
              </a:spcBef>
              <a:spcAft>
                <a:spcPts val="0"/>
              </a:spcAft>
            </a:pPr>
            <a:endParaRPr lang="en-US" sz="1400" b="1" i="0" u="none" strike="noStrike">
              <a:solidFill>
                <a:srgbClr val="000000"/>
              </a:solidFill>
              <a:effectLst/>
              <a:latin typeface="Calibri Light" panose="020F0302020204030204" pitchFamily="34" charset="0"/>
              <a:cs typeface="Calibri Light" panose="020F0302020204030204" pitchFamily="34" charset="0"/>
            </a:endParaRPr>
          </a:p>
          <a:p>
            <a:pPr rtl="0" fontAlgn="base">
              <a:spcBef>
                <a:spcPts val="0"/>
              </a:spcBef>
              <a:spcAft>
                <a:spcPts val="0"/>
              </a:spcAft>
            </a:pPr>
            <a:r>
              <a:rPr lang="en-US" sz="1400" b="0" i="1" u="none" strike="noStrike">
                <a:solidFill>
                  <a:srgbClr val="000000"/>
                </a:solidFill>
                <a:effectLst/>
                <a:latin typeface="Calibri Light" panose="020F0302020204030204" pitchFamily="34" charset="0"/>
                <a:cs typeface="Calibri Light" panose="020F0302020204030204" pitchFamily="34" charset="0"/>
              </a:rPr>
              <a:t>“</a:t>
            </a:r>
            <a:r>
              <a:rPr lang="en-US" b="0" i="1" u="none" strike="noStrike">
                <a:solidFill>
                  <a:srgbClr val="000000"/>
                </a:solidFill>
                <a:effectLst/>
                <a:latin typeface="Calibri Light" panose="020F0302020204030204" pitchFamily="34" charset="0"/>
                <a:cs typeface="Calibri Light" panose="020F0302020204030204" pitchFamily="34" charset="0"/>
              </a:rPr>
              <a:t>When we blend, we put sounds together to make a word. This is important because readers look at letters (graphemes) and blend the sounds (phonemes) of those letters together to read words. </a:t>
            </a:r>
            <a:r>
              <a:rPr lang="en-US" b="1" i="1" u="none" strike="noStrike">
                <a:solidFill>
                  <a:srgbClr val="000000"/>
                </a:solidFill>
                <a:effectLst/>
                <a:latin typeface="Calibri Light" panose="020F0302020204030204" pitchFamily="34" charset="0"/>
                <a:cs typeface="Calibri Light" panose="020F0302020204030204" pitchFamily="34" charset="0"/>
              </a:rPr>
              <a:t>Today, we are going to practice listening to sounds and blending those sounds together to make words.”</a:t>
            </a:r>
          </a:p>
          <a:p>
            <a:pPr marL="171450" indent="-171450" rtl="0" fontAlgn="base">
              <a:spcBef>
                <a:spcPts val="0"/>
              </a:spcBef>
              <a:spcAft>
                <a:spcPts val="0"/>
              </a:spcAft>
              <a:buFont typeface="Arial" panose="020B0604020202020204" pitchFamily="34" charset="0"/>
              <a:buChar char="•"/>
            </a:pPr>
            <a:endParaRPr lang="en-US" sz="1400" b="1" i="0" u="none" strike="noStrike">
              <a:solidFill>
                <a:srgbClr val="000000"/>
              </a:solidFill>
              <a:effectLst/>
              <a:latin typeface="Calibri Light" panose="020F0302020204030204" pitchFamily="34" charset="0"/>
              <a:cs typeface="Calibri Light" panose="020F0302020204030204" pitchFamily="34" charset="0"/>
            </a:endParaRPr>
          </a:p>
          <a:p>
            <a:pPr rtl="0" fontAlgn="base">
              <a:spcBef>
                <a:spcPts val="0"/>
              </a:spcBef>
              <a:spcAft>
                <a:spcPts val="0"/>
              </a:spcAft>
            </a:pPr>
            <a:endParaRPr lang="en-US" sz="1100">
              <a:solidFill>
                <a:srgbClr val="000000"/>
              </a:solidFill>
              <a:latin typeface="Calibri Light" panose="020F0302020204030204" pitchFamily="34" charset="0"/>
              <a:cs typeface="Calibri Light" panose="020F0302020204030204" pitchFamily="34" charset="0"/>
            </a:endParaRPr>
          </a:p>
          <a:p>
            <a:pPr rtl="0" fontAlgn="base">
              <a:spcBef>
                <a:spcPts val="0"/>
              </a:spcBef>
              <a:spcAft>
                <a:spcPts val="0"/>
              </a:spcAft>
            </a:pPr>
            <a:endParaRPr lang="en-US" sz="1100">
              <a:solidFill>
                <a:srgbClr val="000000"/>
              </a:solidFill>
              <a:latin typeface="Calibri Light" panose="020F0302020204030204" pitchFamily="34" charset="0"/>
              <a:cs typeface="Calibri Light" panose="020F0302020204030204" pitchFamily="34" charset="0"/>
            </a:endParaRPr>
          </a:p>
          <a:p>
            <a:pPr rtl="0" fontAlgn="base">
              <a:spcBef>
                <a:spcPts val="0"/>
              </a:spcBef>
              <a:spcAft>
                <a:spcPts val="0"/>
              </a:spcAft>
            </a:pPr>
            <a:endParaRPr lang="en-US" sz="1100" b="0" i="0" u="none" strike="noStrike">
              <a:solidFill>
                <a:srgbClr val="000000"/>
              </a:solidFill>
              <a:effectLst/>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D0F295B2-DC77-E97C-820F-508398AE3ABB}"/>
              </a:ext>
            </a:extLst>
          </p:cNvPr>
          <p:cNvSpPr txBox="1"/>
          <p:nvPr/>
        </p:nvSpPr>
        <p:spPr>
          <a:xfrm>
            <a:off x="6211712" y="2894412"/>
            <a:ext cx="5879284" cy="461665"/>
          </a:xfrm>
          <a:prstGeom prst="rect">
            <a:avLst/>
          </a:prstGeom>
          <a:solidFill>
            <a:schemeClr val="bg2"/>
          </a:solidFill>
          <a:ln>
            <a:solidFill>
              <a:schemeClr val="bg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a:t>Segmenting</a:t>
            </a:r>
            <a:r>
              <a:rPr lang="en-US"/>
              <a:t> </a:t>
            </a:r>
          </a:p>
        </p:txBody>
      </p:sp>
      <p:sp>
        <p:nvSpPr>
          <p:cNvPr id="4" name="TextBox 3">
            <a:extLst>
              <a:ext uri="{FF2B5EF4-FFF2-40B4-BE49-F238E27FC236}">
                <a16:creationId xmlns:a16="http://schemas.microsoft.com/office/drawing/2014/main" id="{619786D1-C9EB-BB38-8316-0FC92F6DD1C9}"/>
              </a:ext>
            </a:extLst>
          </p:cNvPr>
          <p:cNvSpPr txBox="1"/>
          <p:nvPr/>
        </p:nvSpPr>
        <p:spPr>
          <a:xfrm>
            <a:off x="6211712" y="3517938"/>
            <a:ext cx="5879284" cy="2739211"/>
          </a:xfrm>
          <a:prstGeom prst="rect">
            <a:avLst/>
          </a:prstGeom>
          <a:ln>
            <a:solidFill>
              <a:schemeClr val="bg2"/>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indent="-342900">
              <a:buAutoNum type="arabicPeriod"/>
            </a:pPr>
            <a:r>
              <a:rPr lang="en-US" b="1">
                <a:latin typeface="Calibri Light" panose="020F0302020204030204" pitchFamily="34" charset="0"/>
                <a:cs typeface="Calibri Light" panose="020F0302020204030204" pitchFamily="34" charset="0"/>
              </a:rPr>
              <a:t>Set the Purpose</a:t>
            </a:r>
          </a:p>
          <a:p>
            <a:endParaRPr lang="en-US" sz="1400" b="1">
              <a:latin typeface="Calibri Light" panose="020F0302020204030204" pitchFamily="34" charset="0"/>
              <a:cs typeface="Calibri Light" panose="020F0302020204030204" pitchFamily="34" charset="0"/>
            </a:endParaRPr>
          </a:p>
          <a:p>
            <a:r>
              <a:rPr lang="en-US" i="1">
                <a:latin typeface="Calibri Light" panose="020F0302020204030204" pitchFamily="34" charset="0"/>
                <a:cs typeface="Calibri Light" panose="020F0302020204030204" pitchFamily="34" charset="0"/>
              </a:rPr>
              <a:t>“When we segment, we take a whole word and break it into individual sounds. This is important because when we write words, we must break the word into individual sounds and write the letters (graphemes) that represent each sound (phoneme). Segmenting also helps develop skills for decoding words</a:t>
            </a:r>
            <a:r>
              <a:rPr lang="en-US" b="1" i="1">
                <a:latin typeface="Calibri Light" panose="020F0302020204030204" pitchFamily="34" charset="0"/>
                <a:cs typeface="Calibri Light" panose="020F0302020204030204" pitchFamily="34" charset="0"/>
              </a:rPr>
              <a:t>. Today, we are going to practice breaking words apart into their individual sounds (phonemes).”</a:t>
            </a:r>
          </a:p>
          <a:p>
            <a:endParaRPr lang="en-US" sz="1400" i="1">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464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DF0EE-1288-FC28-64B3-9C4BC69AB4C5}"/>
              </a:ext>
            </a:extLst>
          </p:cNvPr>
          <p:cNvSpPr>
            <a:spLocks noGrp="1"/>
          </p:cNvSpPr>
          <p:nvPr>
            <p:ph type="title"/>
          </p:nvPr>
        </p:nvSpPr>
        <p:spPr>
          <a:xfrm>
            <a:off x="297424" y="208805"/>
            <a:ext cx="9906749" cy="527100"/>
          </a:xfrm>
        </p:spPr>
        <p:txBody>
          <a:bodyPr/>
          <a:lstStyle/>
          <a:p>
            <a:r>
              <a:rPr lang="en-US" sz="4000" dirty="0"/>
              <a:t>Step 2. Select a Multisensory Support</a:t>
            </a:r>
          </a:p>
        </p:txBody>
      </p:sp>
      <p:sp>
        <p:nvSpPr>
          <p:cNvPr id="4" name="Google Shape;338;g610ef0e5f8_7_79">
            <a:extLst>
              <a:ext uri="{FF2B5EF4-FFF2-40B4-BE49-F238E27FC236}">
                <a16:creationId xmlns:a16="http://schemas.microsoft.com/office/drawing/2014/main" id="{5232D179-C1CF-C40E-3243-C4BFE360976B}"/>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and Segmenting Routine</a:t>
            </a:r>
          </a:p>
        </p:txBody>
      </p:sp>
      <p:sp>
        <p:nvSpPr>
          <p:cNvPr id="5" name="TextBox 4">
            <a:extLst>
              <a:ext uri="{FF2B5EF4-FFF2-40B4-BE49-F238E27FC236}">
                <a16:creationId xmlns:a16="http://schemas.microsoft.com/office/drawing/2014/main" id="{6C2F5C11-9FB5-74A8-8ED6-E315FDEF437C}"/>
              </a:ext>
            </a:extLst>
          </p:cNvPr>
          <p:cNvSpPr txBox="1"/>
          <p:nvPr/>
        </p:nvSpPr>
        <p:spPr>
          <a:xfrm>
            <a:off x="642376" y="1668458"/>
            <a:ext cx="10871645" cy="1169551"/>
          </a:xfrm>
          <a:prstGeom prst="rect">
            <a:avLst/>
          </a:prstGeom>
          <a:solidFill>
            <a:srgbClr val="07768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42900" indent="-342900">
              <a:lnSpc>
                <a:spcPct val="150000"/>
              </a:lnSpc>
              <a:buFont typeface="Arial" panose="020B0604020202020204" pitchFamily="34" charset="0"/>
              <a:buChar char="•"/>
            </a:pPr>
            <a:r>
              <a:rPr lang="en-US" sz="2000"/>
              <a:t>Follow the Gradual Release of Responsibility (I do, we do, you do)</a:t>
            </a:r>
          </a:p>
          <a:p>
            <a:pPr marL="342900" indent="-342900">
              <a:buFont typeface="Arial" panose="020B0604020202020204" pitchFamily="34" charset="0"/>
              <a:buChar char="•"/>
            </a:pPr>
            <a:r>
              <a:rPr lang="en-US" sz="2000"/>
              <a:t>Add, remove, or adjust the use of multisensory supports in response to student needs and stages of understanding</a:t>
            </a:r>
          </a:p>
        </p:txBody>
      </p:sp>
      <p:graphicFrame>
        <p:nvGraphicFramePr>
          <p:cNvPr id="3" name="Diagram 2" descr="Multisensory Stage​&#10;&#10;Student is just learning the task and needs the supports of external prompts​&#10;&#10;Student may still be making many mistakes​&#10;&#10;May need many “we dos” to practice​&#10;&#10;Knowledge Stage​&#10;&#10;Student does not need external prompts​&#10;&#10;Can do the task mentally but not quickly​&#10;&#10;May still make some mistakes​&#10;&#10;Automatic Stage​&#10;&#10;Student is quick and automatic with the task​&#10;&#10;Rarely makes mistakes">
            <a:extLst>
              <a:ext uri="{FF2B5EF4-FFF2-40B4-BE49-F238E27FC236}">
                <a16:creationId xmlns:a16="http://schemas.microsoft.com/office/drawing/2014/main" id="{2222E357-2D5A-95BF-51F0-B6C1971CFE39}"/>
              </a:ext>
            </a:extLst>
          </p:cNvPr>
          <p:cNvGraphicFramePr/>
          <p:nvPr>
            <p:extLst>
              <p:ext uri="{D42A27DB-BD31-4B8C-83A1-F6EECF244321}">
                <p14:modId xmlns:p14="http://schemas.microsoft.com/office/powerpoint/2010/main" val="1939918389"/>
              </p:ext>
            </p:extLst>
          </p:nvPr>
        </p:nvGraphicFramePr>
        <p:xfrm>
          <a:off x="149927" y="3040351"/>
          <a:ext cx="11856542" cy="3276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76B53024-95E9-728E-4867-4B0187F89279}"/>
              </a:ext>
            </a:extLst>
          </p:cNvPr>
          <p:cNvSpPr txBox="1"/>
          <p:nvPr/>
        </p:nvSpPr>
        <p:spPr>
          <a:xfrm>
            <a:off x="4544704" y="6525491"/>
            <a:ext cx="7647296" cy="923330"/>
          </a:xfrm>
          <a:prstGeom prst="rect">
            <a:avLst/>
          </a:prstGeom>
          <a:noFill/>
        </p:spPr>
        <p:txBody>
          <a:bodyPr wrap="square" rtlCol="0">
            <a:spAutoFit/>
          </a:bodyPr>
          <a:lstStyle/>
          <a:p>
            <a:pPr algn="r" rtl="0">
              <a:spcBef>
                <a:spcPts val="1000"/>
              </a:spcBef>
              <a:spcAft>
                <a:spcPts val="0"/>
              </a:spcAft>
            </a:pPr>
            <a:r>
              <a:rPr lang="en-US" sz="1600" b="0" i="1" u="none" strike="noStrike">
                <a:solidFill>
                  <a:srgbClr val="000000"/>
                </a:solidFill>
                <a:effectLst/>
                <a:latin typeface="Tahoma" panose="020B0604030504040204" pitchFamily="34" charset="0"/>
              </a:rPr>
              <a:t>Adapted from Equipped For Reading Success, Kilpatrick, 2016</a:t>
            </a:r>
            <a:endParaRPr lang="en-US" sz="1600" b="0">
              <a:effectLst/>
            </a:endParaRPr>
          </a:p>
          <a:p>
            <a:br>
              <a:rPr lang="en-US"/>
            </a:br>
            <a:endParaRPr lang="en-US"/>
          </a:p>
        </p:txBody>
      </p:sp>
    </p:spTree>
    <p:extLst>
      <p:ext uri="{BB962C8B-B14F-4D97-AF65-F5344CB8AC3E}">
        <p14:creationId xmlns:p14="http://schemas.microsoft.com/office/powerpoint/2010/main" val="3153167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5B779097-0D69-4290-BA87-1376821E4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9" name="Group 1038">
            <a:extLst>
              <a:ext uri="{FF2B5EF4-FFF2-40B4-BE49-F238E27FC236}">
                <a16:creationId xmlns:a16="http://schemas.microsoft.com/office/drawing/2014/main" id="{EBAD34AF-5414-49A5-AB75-F1CA854B30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0"/>
            <a:ext cx="12191996" cy="6858000"/>
            <a:chOff x="1" y="0"/>
            <a:chExt cx="12191996" cy="6858000"/>
          </a:xfrm>
        </p:grpSpPr>
        <p:sp>
          <p:nvSpPr>
            <p:cNvPr id="1040" name="Rectangle 1039">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457200"/>
              <a:endParaRPr lang="en-US">
                <a:solidFill>
                  <a:schemeClr val="tx1"/>
                </a:solidFill>
              </a:endParaRPr>
            </a:p>
          </p:txBody>
        </p:sp>
        <p:sp>
          <p:nvSpPr>
            <p:cNvPr id="1041" name="Rectangle 1040">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a:solidFill>
                  <a:schemeClr val="tx1"/>
                </a:solidFill>
              </a:endParaRPr>
            </a:p>
          </p:txBody>
        </p:sp>
      </p:grpSp>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333597" y="246627"/>
            <a:ext cx="5457208" cy="1336171"/>
          </a:xfrm>
        </p:spPr>
        <p:txBody>
          <a:bodyPr vert="horz" lIns="91440" tIns="45720" rIns="91440" bIns="45720" rtlCol="0" anchor="t">
            <a:normAutofit/>
          </a:bodyPr>
          <a:lstStyle/>
          <a:p>
            <a:pPr>
              <a:spcBef>
                <a:spcPct val="0"/>
              </a:spcBef>
            </a:pPr>
            <a:r>
              <a:rPr lang="en-US" sz="4000">
                <a:solidFill>
                  <a:schemeClr val="bg1"/>
                </a:solidFill>
                <a:latin typeface="+mj-lt"/>
                <a:ea typeface="+mj-ea"/>
                <a:cs typeface="+mj-cs"/>
              </a:rPr>
              <a:t>Multisensory Supports</a:t>
            </a:r>
          </a:p>
        </p:txBody>
      </p:sp>
      <p:sp>
        <p:nvSpPr>
          <p:cNvPr id="10" name="TextBox 9">
            <a:extLst>
              <a:ext uri="{FF2B5EF4-FFF2-40B4-BE49-F238E27FC236}">
                <a16:creationId xmlns:a16="http://schemas.microsoft.com/office/drawing/2014/main" id="{DF6F4CB3-6E8D-00E6-7884-53532B293B63}"/>
              </a:ext>
            </a:extLst>
          </p:cNvPr>
          <p:cNvSpPr txBox="1"/>
          <p:nvPr/>
        </p:nvSpPr>
        <p:spPr>
          <a:xfrm>
            <a:off x="227386" y="1371600"/>
            <a:ext cx="5548996" cy="491947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solidFill>
                  <a:schemeClr val="tx1">
                    <a:alpha val="60000"/>
                  </a:schemeClr>
                </a:solidFill>
              </a:rPr>
              <a:t>Multisensory supports include hand and body movements. These can vary based on your district’s choice of instructional programming. </a:t>
            </a:r>
          </a:p>
          <a:p>
            <a:pPr>
              <a:lnSpc>
                <a:spcPct val="90000"/>
              </a:lnSpc>
              <a:spcAft>
                <a:spcPts val="600"/>
              </a:spcAft>
            </a:pPr>
            <a:endParaRPr lang="en-US" sz="2000">
              <a:solidFill>
                <a:schemeClr val="tx1">
                  <a:alpha val="60000"/>
                </a:schemeClr>
              </a:solidFill>
            </a:endParaRPr>
          </a:p>
          <a:p>
            <a:pPr indent="-228600">
              <a:lnSpc>
                <a:spcPct val="90000"/>
              </a:lnSpc>
              <a:spcAft>
                <a:spcPts val="600"/>
              </a:spcAft>
              <a:buFont typeface="Arial" panose="020B0604020202020204" pitchFamily="34" charset="0"/>
              <a:buChar char="•"/>
            </a:pPr>
            <a:r>
              <a:rPr lang="en-US" sz="2000">
                <a:solidFill>
                  <a:schemeClr val="tx1">
                    <a:alpha val="60000"/>
                  </a:schemeClr>
                </a:solidFill>
              </a:rPr>
              <a:t>Examples include chopping each phoneme holding your hands together, tapping your arm from shoulder to wrist, and counting on your fingers. </a:t>
            </a:r>
          </a:p>
          <a:p>
            <a:pPr indent="-228600">
              <a:lnSpc>
                <a:spcPct val="90000"/>
              </a:lnSpc>
              <a:spcAft>
                <a:spcPts val="600"/>
              </a:spcAft>
              <a:buFont typeface="Arial" panose="020B0604020202020204" pitchFamily="34" charset="0"/>
              <a:buChar char="•"/>
            </a:pPr>
            <a:endParaRPr lang="en-US" sz="2000">
              <a:solidFill>
                <a:schemeClr val="tx1">
                  <a:alpha val="60000"/>
                </a:schemeClr>
              </a:solidFill>
            </a:endParaRPr>
          </a:p>
          <a:p>
            <a:pPr indent="-228600">
              <a:lnSpc>
                <a:spcPct val="90000"/>
              </a:lnSpc>
              <a:spcAft>
                <a:spcPts val="600"/>
              </a:spcAft>
              <a:buFont typeface="Arial" panose="020B0604020202020204" pitchFamily="34" charset="0"/>
              <a:buChar char="•"/>
            </a:pPr>
            <a:r>
              <a:rPr lang="en-US" sz="2000">
                <a:solidFill>
                  <a:schemeClr val="tx1">
                    <a:alpha val="60000"/>
                  </a:schemeClr>
                </a:solidFill>
              </a:rPr>
              <a:t>Elkonin boxes can be used in whole group instruction with teacher modeling and small group instruction with individual sets of materials. </a:t>
            </a:r>
          </a:p>
          <a:p>
            <a:pPr indent="-228600">
              <a:lnSpc>
                <a:spcPct val="90000"/>
              </a:lnSpc>
              <a:spcAft>
                <a:spcPts val="600"/>
              </a:spcAft>
              <a:buFont typeface="Arial" panose="020B0604020202020204" pitchFamily="34" charset="0"/>
              <a:buChar char="•"/>
            </a:pPr>
            <a:endParaRPr lang="en-US" sz="2000">
              <a:solidFill>
                <a:schemeClr val="tx1">
                  <a:alpha val="60000"/>
                </a:schemeClr>
              </a:solidFill>
            </a:endParaRPr>
          </a:p>
          <a:p>
            <a:pPr indent="-228600">
              <a:lnSpc>
                <a:spcPct val="90000"/>
              </a:lnSpc>
              <a:spcAft>
                <a:spcPts val="600"/>
              </a:spcAft>
              <a:buFont typeface="Arial" panose="020B0604020202020204" pitchFamily="34" charset="0"/>
              <a:buChar char="•"/>
            </a:pPr>
            <a:r>
              <a:rPr lang="en-US" sz="2000">
                <a:solidFill>
                  <a:schemeClr val="tx1">
                    <a:alpha val="60000"/>
                  </a:schemeClr>
                </a:solidFill>
              </a:rPr>
              <a:t>Any small objects can be used for students to count out the phonemes in a word such as coins, cubes, or counters. </a:t>
            </a:r>
          </a:p>
          <a:p>
            <a:pPr>
              <a:lnSpc>
                <a:spcPct val="90000"/>
              </a:lnSpc>
              <a:spcAft>
                <a:spcPts val="600"/>
              </a:spcAft>
            </a:pPr>
            <a:endParaRPr lang="en-US" sz="1100">
              <a:solidFill>
                <a:schemeClr val="tx1">
                  <a:alpha val="60000"/>
                </a:schemeClr>
              </a:solidFill>
            </a:endParaRPr>
          </a:p>
          <a:p>
            <a:pPr indent="-228600">
              <a:lnSpc>
                <a:spcPct val="90000"/>
              </a:lnSpc>
              <a:spcAft>
                <a:spcPts val="600"/>
              </a:spcAft>
              <a:buFont typeface="Arial" panose="020B0604020202020204" pitchFamily="34" charset="0"/>
              <a:buChar char="•"/>
            </a:pPr>
            <a:endParaRPr lang="en-US" sz="2000">
              <a:solidFill>
                <a:schemeClr val="tx1">
                  <a:alpha val="60000"/>
                </a:schemeClr>
              </a:solidFill>
            </a:endParaRPr>
          </a:p>
        </p:txBody>
      </p:sp>
      <p:grpSp>
        <p:nvGrpSpPr>
          <p:cNvPr id="1043" name="Group 1042">
            <a:extLst>
              <a:ext uri="{FF2B5EF4-FFF2-40B4-BE49-F238E27FC236}">
                <a16:creationId xmlns:a16="http://schemas.microsoft.com/office/drawing/2014/main" id="{A7058376-8680-4625-B783-C9F5251476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67974" y="273933"/>
            <a:ext cx="2173946" cy="2171302"/>
            <a:chOff x="5567974" y="273933"/>
            <a:chExt cx="2173946" cy="2171302"/>
          </a:xfrm>
        </p:grpSpPr>
        <p:sp>
          <p:nvSpPr>
            <p:cNvPr id="1044" name="Freeform: Shape 1043">
              <a:extLst>
                <a:ext uri="{FF2B5EF4-FFF2-40B4-BE49-F238E27FC236}">
                  <a16:creationId xmlns:a16="http://schemas.microsoft.com/office/drawing/2014/main" id="{1E780306-000F-4D53-936D-608531777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64999" y="370840"/>
              <a:ext cx="1979894" cy="1977488"/>
            </a:xfrm>
            <a:custGeom>
              <a:avLst/>
              <a:gdLst>
                <a:gd name="connsiteX0" fmla="*/ 989948 w 1979894"/>
                <a:gd name="connsiteY0" fmla="*/ 0 h 1977488"/>
                <a:gd name="connsiteX1" fmla="*/ 1009158 w 1979894"/>
                <a:gd name="connsiteY1" fmla="*/ 1800 h 1977488"/>
                <a:gd name="connsiteX2" fmla="*/ 1027768 w 1979894"/>
                <a:gd name="connsiteY2" fmla="*/ 6603 h 1977488"/>
                <a:gd name="connsiteX3" fmla="*/ 1045778 w 1979894"/>
                <a:gd name="connsiteY3" fmla="*/ 13807 h 1977488"/>
                <a:gd name="connsiteX4" fmla="*/ 1064388 w 1979894"/>
                <a:gd name="connsiteY4" fmla="*/ 22813 h 1977488"/>
                <a:gd name="connsiteX5" fmla="*/ 1081798 w 1979894"/>
                <a:gd name="connsiteY5" fmla="*/ 33018 h 1977488"/>
                <a:gd name="connsiteX6" fmla="*/ 1099809 w 1979894"/>
                <a:gd name="connsiteY6" fmla="*/ 43824 h 1977488"/>
                <a:gd name="connsiteX7" fmla="*/ 1117819 w 1979894"/>
                <a:gd name="connsiteY7" fmla="*/ 53430 h 1977488"/>
                <a:gd name="connsiteX8" fmla="*/ 1135827 w 1979894"/>
                <a:gd name="connsiteY8" fmla="*/ 63035 h 1977488"/>
                <a:gd name="connsiteX9" fmla="*/ 1153237 w 1979894"/>
                <a:gd name="connsiteY9" fmla="*/ 70238 h 1977488"/>
                <a:gd name="connsiteX10" fmla="*/ 1172448 w 1979894"/>
                <a:gd name="connsiteY10" fmla="*/ 75041 h 1977488"/>
                <a:gd name="connsiteX11" fmla="*/ 1191058 w 1979894"/>
                <a:gd name="connsiteY11" fmla="*/ 77442 h 1977488"/>
                <a:gd name="connsiteX12" fmla="*/ 1210869 w 1979894"/>
                <a:gd name="connsiteY12" fmla="*/ 77442 h 1977488"/>
                <a:gd name="connsiteX13" fmla="*/ 1231281 w 1979894"/>
                <a:gd name="connsiteY13" fmla="*/ 76242 h 1977488"/>
                <a:gd name="connsiteX14" fmla="*/ 1251692 w 1979894"/>
                <a:gd name="connsiteY14" fmla="*/ 73841 h 1977488"/>
                <a:gd name="connsiteX15" fmla="*/ 1272103 w 1979894"/>
                <a:gd name="connsiteY15" fmla="*/ 70839 h 1977488"/>
                <a:gd name="connsiteX16" fmla="*/ 1292514 w 1979894"/>
                <a:gd name="connsiteY16" fmla="*/ 68438 h 1977488"/>
                <a:gd name="connsiteX17" fmla="*/ 1312926 w 1979894"/>
                <a:gd name="connsiteY17" fmla="*/ 66637 h 1977488"/>
                <a:gd name="connsiteX18" fmla="*/ 1332136 w 1979894"/>
                <a:gd name="connsiteY18" fmla="*/ 67237 h 1977488"/>
                <a:gd name="connsiteX19" fmla="*/ 1350747 w 1979894"/>
                <a:gd name="connsiteY19" fmla="*/ 69638 h 1977488"/>
                <a:gd name="connsiteX20" fmla="*/ 1368757 w 1979894"/>
                <a:gd name="connsiteY20" fmla="*/ 75041 h 1977488"/>
                <a:gd name="connsiteX21" fmla="*/ 1383765 w 1979894"/>
                <a:gd name="connsiteY21" fmla="*/ 82845 h 1977488"/>
                <a:gd name="connsiteX22" fmla="*/ 1398172 w 1979894"/>
                <a:gd name="connsiteY22" fmla="*/ 93052 h 1977488"/>
                <a:gd name="connsiteX23" fmla="*/ 1410779 w 1979894"/>
                <a:gd name="connsiteY23" fmla="*/ 105058 h 1977488"/>
                <a:gd name="connsiteX24" fmla="*/ 1423387 w 1979894"/>
                <a:gd name="connsiteY24" fmla="*/ 118865 h 1977488"/>
                <a:gd name="connsiteX25" fmla="*/ 1434793 w 1979894"/>
                <a:gd name="connsiteY25" fmla="*/ 133273 h 1977488"/>
                <a:gd name="connsiteX26" fmla="*/ 1446199 w 1979894"/>
                <a:gd name="connsiteY26" fmla="*/ 148282 h 1977488"/>
                <a:gd name="connsiteX27" fmla="*/ 1457606 w 1979894"/>
                <a:gd name="connsiteY27" fmla="*/ 163290 h 1977488"/>
                <a:gd name="connsiteX28" fmla="*/ 1469012 w 1979894"/>
                <a:gd name="connsiteY28" fmla="*/ 177697 h 1977488"/>
                <a:gd name="connsiteX29" fmla="*/ 1481019 w 1979894"/>
                <a:gd name="connsiteY29" fmla="*/ 191505 h 1977488"/>
                <a:gd name="connsiteX30" fmla="*/ 1494827 w 1979894"/>
                <a:gd name="connsiteY30" fmla="*/ 203513 h 1977488"/>
                <a:gd name="connsiteX31" fmla="*/ 1508034 w 1979894"/>
                <a:gd name="connsiteY31" fmla="*/ 214318 h 1977488"/>
                <a:gd name="connsiteX32" fmla="*/ 1523042 w 1979894"/>
                <a:gd name="connsiteY32" fmla="*/ 222723 h 1977488"/>
                <a:gd name="connsiteX33" fmla="*/ 1539251 w 1979894"/>
                <a:gd name="connsiteY33" fmla="*/ 229927 h 1977488"/>
                <a:gd name="connsiteX34" fmla="*/ 1556661 w 1979894"/>
                <a:gd name="connsiteY34" fmla="*/ 235930 h 1977488"/>
                <a:gd name="connsiteX35" fmla="*/ 1574669 w 1979894"/>
                <a:gd name="connsiteY35" fmla="*/ 241333 h 1977488"/>
                <a:gd name="connsiteX36" fmla="*/ 1592680 w 1979894"/>
                <a:gd name="connsiteY36" fmla="*/ 246135 h 1977488"/>
                <a:gd name="connsiteX37" fmla="*/ 1611290 w 1979894"/>
                <a:gd name="connsiteY37" fmla="*/ 250938 h 1977488"/>
                <a:gd name="connsiteX38" fmla="*/ 1628700 w 1979894"/>
                <a:gd name="connsiteY38" fmla="*/ 256341 h 1977488"/>
                <a:gd name="connsiteX39" fmla="*/ 1646110 w 1979894"/>
                <a:gd name="connsiteY39" fmla="*/ 262344 h 1977488"/>
                <a:gd name="connsiteX40" fmla="*/ 1662318 w 1979894"/>
                <a:gd name="connsiteY40" fmla="*/ 269549 h 1977488"/>
                <a:gd name="connsiteX41" fmla="*/ 1676727 w 1979894"/>
                <a:gd name="connsiteY41" fmla="*/ 278554 h 1977488"/>
                <a:gd name="connsiteX42" fmla="*/ 1689935 w 1979894"/>
                <a:gd name="connsiteY42" fmla="*/ 289359 h 1977488"/>
                <a:gd name="connsiteX43" fmla="*/ 1700740 w 1979894"/>
                <a:gd name="connsiteY43" fmla="*/ 302566 h 1977488"/>
                <a:gd name="connsiteX44" fmla="*/ 1709745 w 1979894"/>
                <a:gd name="connsiteY44" fmla="*/ 316975 h 1977488"/>
                <a:gd name="connsiteX45" fmla="*/ 1716949 w 1979894"/>
                <a:gd name="connsiteY45" fmla="*/ 333183 h 1977488"/>
                <a:gd name="connsiteX46" fmla="*/ 1722952 w 1979894"/>
                <a:gd name="connsiteY46" fmla="*/ 350593 h 1977488"/>
                <a:gd name="connsiteX47" fmla="*/ 1728355 w 1979894"/>
                <a:gd name="connsiteY47" fmla="*/ 368003 h 1977488"/>
                <a:gd name="connsiteX48" fmla="*/ 1733158 w 1979894"/>
                <a:gd name="connsiteY48" fmla="*/ 386613 h 1977488"/>
                <a:gd name="connsiteX49" fmla="*/ 1737961 w 1979894"/>
                <a:gd name="connsiteY49" fmla="*/ 404623 h 1977488"/>
                <a:gd name="connsiteX50" fmla="*/ 1743363 w 1979894"/>
                <a:gd name="connsiteY50" fmla="*/ 422633 h 1977488"/>
                <a:gd name="connsiteX51" fmla="*/ 1749366 w 1979894"/>
                <a:gd name="connsiteY51" fmla="*/ 440042 h 1977488"/>
                <a:gd name="connsiteX52" fmla="*/ 1756571 w 1979894"/>
                <a:gd name="connsiteY52" fmla="*/ 456252 h 1977488"/>
                <a:gd name="connsiteX53" fmla="*/ 1764976 w 1979894"/>
                <a:gd name="connsiteY53" fmla="*/ 471259 h 1977488"/>
                <a:gd name="connsiteX54" fmla="*/ 1775782 w 1979894"/>
                <a:gd name="connsiteY54" fmla="*/ 484468 h 1977488"/>
                <a:gd name="connsiteX55" fmla="*/ 1787789 w 1979894"/>
                <a:gd name="connsiteY55" fmla="*/ 498275 h 1977488"/>
                <a:gd name="connsiteX56" fmla="*/ 1801596 w 1979894"/>
                <a:gd name="connsiteY56" fmla="*/ 510281 h 1977488"/>
                <a:gd name="connsiteX57" fmla="*/ 1816004 w 1979894"/>
                <a:gd name="connsiteY57" fmla="*/ 521687 h 1977488"/>
                <a:gd name="connsiteX58" fmla="*/ 1831613 w 1979894"/>
                <a:gd name="connsiteY58" fmla="*/ 533093 h 1977488"/>
                <a:gd name="connsiteX59" fmla="*/ 1846621 w 1979894"/>
                <a:gd name="connsiteY59" fmla="*/ 544499 h 1977488"/>
                <a:gd name="connsiteX60" fmla="*/ 1861029 w 1979894"/>
                <a:gd name="connsiteY60" fmla="*/ 555907 h 1977488"/>
                <a:gd name="connsiteX61" fmla="*/ 1874835 w 1979894"/>
                <a:gd name="connsiteY61" fmla="*/ 568513 h 1977488"/>
                <a:gd name="connsiteX62" fmla="*/ 1886843 w 1979894"/>
                <a:gd name="connsiteY62" fmla="*/ 581120 h 1977488"/>
                <a:gd name="connsiteX63" fmla="*/ 1897049 w 1979894"/>
                <a:gd name="connsiteY63" fmla="*/ 595528 h 1977488"/>
                <a:gd name="connsiteX64" fmla="*/ 1904853 w 1979894"/>
                <a:gd name="connsiteY64" fmla="*/ 610536 h 1977488"/>
                <a:gd name="connsiteX65" fmla="*/ 1910256 w 1979894"/>
                <a:gd name="connsiteY65" fmla="*/ 628547 h 1977488"/>
                <a:gd name="connsiteX66" fmla="*/ 1912657 w 1979894"/>
                <a:gd name="connsiteY66" fmla="*/ 647157 h 1977488"/>
                <a:gd name="connsiteX67" fmla="*/ 1913258 w 1979894"/>
                <a:gd name="connsiteY67" fmla="*/ 666367 h 1977488"/>
                <a:gd name="connsiteX68" fmla="*/ 1911456 w 1979894"/>
                <a:gd name="connsiteY68" fmla="*/ 686778 h 1977488"/>
                <a:gd name="connsiteX69" fmla="*/ 1909055 w 1979894"/>
                <a:gd name="connsiteY69" fmla="*/ 707189 h 1977488"/>
                <a:gd name="connsiteX70" fmla="*/ 1906053 w 1979894"/>
                <a:gd name="connsiteY70" fmla="*/ 727600 h 1977488"/>
                <a:gd name="connsiteX71" fmla="*/ 1903652 w 1979894"/>
                <a:gd name="connsiteY71" fmla="*/ 748012 h 1977488"/>
                <a:gd name="connsiteX72" fmla="*/ 1902452 w 1979894"/>
                <a:gd name="connsiteY72" fmla="*/ 768423 h 1977488"/>
                <a:gd name="connsiteX73" fmla="*/ 1902452 w 1979894"/>
                <a:gd name="connsiteY73" fmla="*/ 788234 h 1977488"/>
                <a:gd name="connsiteX74" fmla="*/ 1904853 w 1979894"/>
                <a:gd name="connsiteY74" fmla="*/ 806844 h 1977488"/>
                <a:gd name="connsiteX75" fmla="*/ 1909655 w 1979894"/>
                <a:gd name="connsiteY75" fmla="*/ 825454 h 1977488"/>
                <a:gd name="connsiteX76" fmla="*/ 1916859 w 1979894"/>
                <a:gd name="connsiteY76" fmla="*/ 842864 h 1977488"/>
                <a:gd name="connsiteX77" fmla="*/ 1926466 w 1979894"/>
                <a:gd name="connsiteY77" fmla="*/ 860874 h 1977488"/>
                <a:gd name="connsiteX78" fmla="*/ 1936070 w 1979894"/>
                <a:gd name="connsiteY78" fmla="*/ 878885 h 1977488"/>
                <a:gd name="connsiteX79" fmla="*/ 1946876 w 1979894"/>
                <a:gd name="connsiteY79" fmla="*/ 896893 h 1977488"/>
                <a:gd name="connsiteX80" fmla="*/ 1957082 w 1979894"/>
                <a:gd name="connsiteY80" fmla="*/ 914303 h 1977488"/>
                <a:gd name="connsiteX81" fmla="*/ 1966087 w 1979894"/>
                <a:gd name="connsiteY81" fmla="*/ 932913 h 1977488"/>
                <a:gd name="connsiteX82" fmla="*/ 1973290 w 1979894"/>
                <a:gd name="connsiteY82" fmla="*/ 950924 h 1977488"/>
                <a:gd name="connsiteX83" fmla="*/ 1978093 w 1979894"/>
                <a:gd name="connsiteY83" fmla="*/ 969534 h 1977488"/>
                <a:gd name="connsiteX84" fmla="*/ 1979894 w 1979894"/>
                <a:gd name="connsiteY84" fmla="*/ 988744 h 1977488"/>
                <a:gd name="connsiteX85" fmla="*/ 1978093 w 1979894"/>
                <a:gd name="connsiteY85" fmla="*/ 1007954 h 1977488"/>
                <a:gd name="connsiteX86" fmla="*/ 1973290 w 1979894"/>
                <a:gd name="connsiteY86" fmla="*/ 1026565 h 1977488"/>
                <a:gd name="connsiteX87" fmla="*/ 1966087 w 1979894"/>
                <a:gd name="connsiteY87" fmla="*/ 1044575 h 1977488"/>
                <a:gd name="connsiteX88" fmla="*/ 1957082 w 1979894"/>
                <a:gd name="connsiteY88" fmla="*/ 1063185 h 1977488"/>
                <a:gd name="connsiteX89" fmla="*/ 1946876 w 1979894"/>
                <a:gd name="connsiteY89" fmla="*/ 1080595 h 1977488"/>
                <a:gd name="connsiteX90" fmla="*/ 1936070 w 1979894"/>
                <a:gd name="connsiteY90" fmla="*/ 1098606 h 1977488"/>
                <a:gd name="connsiteX91" fmla="*/ 1926466 w 1979894"/>
                <a:gd name="connsiteY91" fmla="*/ 1116614 h 1977488"/>
                <a:gd name="connsiteX92" fmla="*/ 1916859 w 1979894"/>
                <a:gd name="connsiteY92" fmla="*/ 1134624 h 1977488"/>
                <a:gd name="connsiteX93" fmla="*/ 1909655 w 1979894"/>
                <a:gd name="connsiteY93" fmla="*/ 1152034 h 1977488"/>
                <a:gd name="connsiteX94" fmla="*/ 1904853 w 1979894"/>
                <a:gd name="connsiteY94" fmla="*/ 1170645 h 1977488"/>
                <a:gd name="connsiteX95" fmla="*/ 1902452 w 1979894"/>
                <a:gd name="connsiteY95" fmla="*/ 1189254 h 1977488"/>
                <a:gd name="connsiteX96" fmla="*/ 1902452 w 1979894"/>
                <a:gd name="connsiteY96" fmla="*/ 1209065 h 1977488"/>
                <a:gd name="connsiteX97" fmla="*/ 1903652 w 1979894"/>
                <a:gd name="connsiteY97" fmla="*/ 1229477 h 1977488"/>
                <a:gd name="connsiteX98" fmla="*/ 1906053 w 1979894"/>
                <a:gd name="connsiteY98" fmla="*/ 1249888 h 1977488"/>
                <a:gd name="connsiteX99" fmla="*/ 1909055 w 1979894"/>
                <a:gd name="connsiteY99" fmla="*/ 1270299 h 1977488"/>
                <a:gd name="connsiteX100" fmla="*/ 1911456 w 1979894"/>
                <a:gd name="connsiteY100" fmla="*/ 1290710 h 1977488"/>
                <a:gd name="connsiteX101" fmla="*/ 1913258 w 1979894"/>
                <a:gd name="connsiteY101" fmla="*/ 1311122 h 1977488"/>
                <a:gd name="connsiteX102" fmla="*/ 1912657 w 1979894"/>
                <a:gd name="connsiteY102" fmla="*/ 1330333 h 1977488"/>
                <a:gd name="connsiteX103" fmla="*/ 1910256 w 1979894"/>
                <a:gd name="connsiteY103" fmla="*/ 1348943 h 1977488"/>
                <a:gd name="connsiteX104" fmla="*/ 1904853 w 1979894"/>
                <a:gd name="connsiteY104" fmla="*/ 1366953 h 1977488"/>
                <a:gd name="connsiteX105" fmla="*/ 1897049 w 1979894"/>
                <a:gd name="connsiteY105" fmla="*/ 1381961 h 1977488"/>
                <a:gd name="connsiteX106" fmla="*/ 1886843 w 1979894"/>
                <a:gd name="connsiteY106" fmla="*/ 1396369 h 1977488"/>
                <a:gd name="connsiteX107" fmla="*/ 1874835 w 1979894"/>
                <a:gd name="connsiteY107" fmla="*/ 1408975 h 1977488"/>
                <a:gd name="connsiteX108" fmla="*/ 1861029 w 1979894"/>
                <a:gd name="connsiteY108" fmla="*/ 1421582 h 1977488"/>
                <a:gd name="connsiteX109" fmla="*/ 1846621 w 1979894"/>
                <a:gd name="connsiteY109" fmla="*/ 1432989 h 1977488"/>
                <a:gd name="connsiteX110" fmla="*/ 1831613 w 1979894"/>
                <a:gd name="connsiteY110" fmla="*/ 1444395 h 1977488"/>
                <a:gd name="connsiteX111" fmla="*/ 1816004 w 1979894"/>
                <a:gd name="connsiteY111" fmla="*/ 1455802 h 1977488"/>
                <a:gd name="connsiteX112" fmla="*/ 1801596 w 1979894"/>
                <a:gd name="connsiteY112" fmla="*/ 1467208 h 1977488"/>
                <a:gd name="connsiteX113" fmla="*/ 1787789 w 1979894"/>
                <a:gd name="connsiteY113" fmla="*/ 1479213 h 1977488"/>
                <a:gd name="connsiteX114" fmla="*/ 1775782 w 1979894"/>
                <a:gd name="connsiteY114" fmla="*/ 1493022 h 1977488"/>
                <a:gd name="connsiteX115" fmla="*/ 1764976 w 1979894"/>
                <a:gd name="connsiteY115" fmla="*/ 1506229 h 1977488"/>
                <a:gd name="connsiteX116" fmla="*/ 1756571 w 1979894"/>
                <a:gd name="connsiteY116" fmla="*/ 1521237 h 1977488"/>
                <a:gd name="connsiteX117" fmla="*/ 1749366 w 1979894"/>
                <a:gd name="connsiteY117" fmla="*/ 1537446 h 1977488"/>
                <a:gd name="connsiteX118" fmla="*/ 1743363 w 1979894"/>
                <a:gd name="connsiteY118" fmla="*/ 1554856 h 1977488"/>
                <a:gd name="connsiteX119" fmla="*/ 1737961 w 1979894"/>
                <a:gd name="connsiteY119" fmla="*/ 1572866 h 1977488"/>
                <a:gd name="connsiteX120" fmla="*/ 1733158 w 1979894"/>
                <a:gd name="connsiteY120" fmla="*/ 1590875 h 1977488"/>
                <a:gd name="connsiteX121" fmla="*/ 1728355 w 1979894"/>
                <a:gd name="connsiteY121" fmla="*/ 1609486 h 1977488"/>
                <a:gd name="connsiteX122" fmla="*/ 1722952 w 1979894"/>
                <a:gd name="connsiteY122" fmla="*/ 1626895 h 1977488"/>
                <a:gd name="connsiteX123" fmla="*/ 1716949 w 1979894"/>
                <a:gd name="connsiteY123" fmla="*/ 1644305 h 1977488"/>
                <a:gd name="connsiteX124" fmla="*/ 1709745 w 1979894"/>
                <a:gd name="connsiteY124" fmla="*/ 1660513 h 1977488"/>
                <a:gd name="connsiteX125" fmla="*/ 1700740 w 1979894"/>
                <a:gd name="connsiteY125" fmla="*/ 1674922 h 1977488"/>
                <a:gd name="connsiteX126" fmla="*/ 1689935 w 1979894"/>
                <a:gd name="connsiteY126" fmla="*/ 1688129 h 1977488"/>
                <a:gd name="connsiteX127" fmla="*/ 1676727 w 1979894"/>
                <a:gd name="connsiteY127" fmla="*/ 1698935 h 1977488"/>
                <a:gd name="connsiteX128" fmla="*/ 1662318 w 1979894"/>
                <a:gd name="connsiteY128" fmla="*/ 1707940 h 1977488"/>
                <a:gd name="connsiteX129" fmla="*/ 1646110 w 1979894"/>
                <a:gd name="connsiteY129" fmla="*/ 1715144 h 1977488"/>
                <a:gd name="connsiteX130" fmla="*/ 1628700 w 1979894"/>
                <a:gd name="connsiteY130" fmla="*/ 1721147 h 1977488"/>
                <a:gd name="connsiteX131" fmla="*/ 1611290 w 1979894"/>
                <a:gd name="connsiteY131" fmla="*/ 1726550 h 1977488"/>
                <a:gd name="connsiteX132" fmla="*/ 1592680 w 1979894"/>
                <a:gd name="connsiteY132" fmla="*/ 1731353 h 1977488"/>
                <a:gd name="connsiteX133" fmla="*/ 1574669 w 1979894"/>
                <a:gd name="connsiteY133" fmla="*/ 1736156 h 1977488"/>
                <a:gd name="connsiteX134" fmla="*/ 1556661 w 1979894"/>
                <a:gd name="connsiteY134" fmla="*/ 1741560 h 1977488"/>
                <a:gd name="connsiteX135" fmla="*/ 1539251 w 1979894"/>
                <a:gd name="connsiteY135" fmla="*/ 1747562 h 1977488"/>
                <a:gd name="connsiteX136" fmla="*/ 1523042 w 1979894"/>
                <a:gd name="connsiteY136" fmla="*/ 1754767 h 1977488"/>
                <a:gd name="connsiteX137" fmla="*/ 1508034 w 1979894"/>
                <a:gd name="connsiteY137" fmla="*/ 1763171 h 1977488"/>
                <a:gd name="connsiteX138" fmla="*/ 1494827 w 1979894"/>
                <a:gd name="connsiteY138" fmla="*/ 1773977 h 1977488"/>
                <a:gd name="connsiteX139" fmla="*/ 1481019 w 1979894"/>
                <a:gd name="connsiteY139" fmla="*/ 1785984 h 1977488"/>
                <a:gd name="connsiteX140" fmla="*/ 1469012 w 1979894"/>
                <a:gd name="connsiteY140" fmla="*/ 1799791 h 1977488"/>
                <a:gd name="connsiteX141" fmla="*/ 1457606 w 1979894"/>
                <a:gd name="connsiteY141" fmla="*/ 1814199 h 1977488"/>
                <a:gd name="connsiteX142" fmla="*/ 1446199 w 1979894"/>
                <a:gd name="connsiteY142" fmla="*/ 1829206 h 1977488"/>
                <a:gd name="connsiteX143" fmla="*/ 1434793 w 1979894"/>
                <a:gd name="connsiteY143" fmla="*/ 1844215 h 1977488"/>
                <a:gd name="connsiteX144" fmla="*/ 1423387 w 1979894"/>
                <a:gd name="connsiteY144" fmla="*/ 1858623 h 1977488"/>
                <a:gd name="connsiteX145" fmla="*/ 1410779 w 1979894"/>
                <a:gd name="connsiteY145" fmla="*/ 1872430 h 1977488"/>
                <a:gd name="connsiteX146" fmla="*/ 1398172 w 1979894"/>
                <a:gd name="connsiteY146" fmla="*/ 1884437 h 1977488"/>
                <a:gd name="connsiteX147" fmla="*/ 1383765 w 1979894"/>
                <a:gd name="connsiteY147" fmla="*/ 1894643 h 1977488"/>
                <a:gd name="connsiteX148" fmla="*/ 1368757 w 1979894"/>
                <a:gd name="connsiteY148" fmla="*/ 1902447 h 1977488"/>
                <a:gd name="connsiteX149" fmla="*/ 1350747 w 1979894"/>
                <a:gd name="connsiteY149" fmla="*/ 1907850 h 1977488"/>
                <a:gd name="connsiteX150" fmla="*/ 1332136 w 1979894"/>
                <a:gd name="connsiteY150" fmla="*/ 1910251 h 1977488"/>
                <a:gd name="connsiteX151" fmla="*/ 1312926 w 1979894"/>
                <a:gd name="connsiteY151" fmla="*/ 1910852 h 1977488"/>
                <a:gd name="connsiteX152" fmla="*/ 1292514 w 1979894"/>
                <a:gd name="connsiteY152" fmla="*/ 1909051 h 1977488"/>
                <a:gd name="connsiteX153" fmla="*/ 1272103 w 1979894"/>
                <a:gd name="connsiteY153" fmla="*/ 1906650 h 1977488"/>
                <a:gd name="connsiteX154" fmla="*/ 1251692 w 1979894"/>
                <a:gd name="connsiteY154" fmla="*/ 1903647 h 1977488"/>
                <a:gd name="connsiteX155" fmla="*/ 1231281 w 1979894"/>
                <a:gd name="connsiteY155" fmla="*/ 1901247 h 1977488"/>
                <a:gd name="connsiteX156" fmla="*/ 1210869 w 1979894"/>
                <a:gd name="connsiteY156" fmla="*/ 1900046 h 1977488"/>
                <a:gd name="connsiteX157" fmla="*/ 1191058 w 1979894"/>
                <a:gd name="connsiteY157" fmla="*/ 1900046 h 1977488"/>
                <a:gd name="connsiteX158" fmla="*/ 1172448 w 1979894"/>
                <a:gd name="connsiteY158" fmla="*/ 1902447 h 1977488"/>
                <a:gd name="connsiteX159" fmla="*/ 1153237 w 1979894"/>
                <a:gd name="connsiteY159" fmla="*/ 1907250 h 1977488"/>
                <a:gd name="connsiteX160" fmla="*/ 1135827 w 1979894"/>
                <a:gd name="connsiteY160" fmla="*/ 1914454 h 1977488"/>
                <a:gd name="connsiteX161" fmla="*/ 1117819 w 1979894"/>
                <a:gd name="connsiteY161" fmla="*/ 1924060 h 1977488"/>
                <a:gd name="connsiteX162" fmla="*/ 1099809 w 1979894"/>
                <a:gd name="connsiteY162" fmla="*/ 1933665 h 1977488"/>
                <a:gd name="connsiteX163" fmla="*/ 1081798 w 1979894"/>
                <a:gd name="connsiteY163" fmla="*/ 1944470 h 1977488"/>
                <a:gd name="connsiteX164" fmla="*/ 1064388 w 1979894"/>
                <a:gd name="connsiteY164" fmla="*/ 1954677 h 1977488"/>
                <a:gd name="connsiteX165" fmla="*/ 1045778 w 1979894"/>
                <a:gd name="connsiteY165" fmla="*/ 1963681 h 1977488"/>
                <a:gd name="connsiteX166" fmla="*/ 1027768 w 1979894"/>
                <a:gd name="connsiteY166" fmla="*/ 1970885 h 1977488"/>
                <a:gd name="connsiteX167" fmla="*/ 1009158 w 1979894"/>
                <a:gd name="connsiteY167" fmla="*/ 1975688 h 1977488"/>
                <a:gd name="connsiteX168" fmla="*/ 989948 w 1979894"/>
                <a:gd name="connsiteY168" fmla="*/ 1977488 h 1977488"/>
                <a:gd name="connsiteX169" fmla="*/ 970737 w 1979894"/>
                <a:gd name="connsiteY169" fmla="*/ 1975688 h 1977488"/>
                <a:gd name="connsiteX170" fmla="*/ 952126 w 1979894"/>
                <a:gd name="connsiteY170" fmla="*/ 1970885 h 1977488"/>
                <a:gd name="connsiteX171" fmla="*/ 934117 w 1979894"/>
                <a:gd name="connsiteY171" fmla="*/ 1963681 h 1977488"/>
                <a:gd name="connsiteX172" fmla="*/ 915506 w 1979894"/>
                <a:gd name="connsiteY172" fmla="*/ 1954677 h 1977488"/>
                <a:gd name="connsiteX173" fmla="*/ 898097 w 1979894"/>
                <a:gd name="connsiteY173" fmla="*/ 1944470 h 1977488"/>
                <a:gd name="connsiteX174" fmla="*/ 880087 w 1979894"/>
                <a:gd name="connsiteY174" fmla="*/ 1933665 h 1977488"/>
                <a:gd name="connsiteX175" fmla="*/ 862077 w 1979894"/>
                <a:gd name="connsiteY175" fmla="*/ 1924060 h 1977488"/>
                <a:gd name="connsiteX176" fmla="*/ 844067 w 1979894"/>
                <a:gd name="connsiteY176" fmla="*/ 1914454 h 1977488"/>
                <a:gd name="connsiteX177" fmla="*/ 826058 w 1979894"/>
                <a:gd name="connsiteY177" fmla="*/ 1907250 h 1977488"/>
                <a:gd name="connsiteX178" fmla="*/ 807447 w 1979894"/>
                <a:gd name="connsiteY178" fmla="*/ 1902447 h 1977488"/>
                <a:gd name="connsiteX179" fmla="*/ 788836 w 1979894"/>
                <a:gd name="connsiteY179" fmla="*/ 1900046 h 1977488"/>
                <a:gd name="connsiteX180" fmla="*/ 769025 w 1979894"/>
                <a:gd name="connsiteY180" fmla="*/ 1900046 h 1977488"/>
                <a:gd name="connsiteX181" fmla="*/ 748614 w 1979894"/>
                <a:gd name="connsiteY181" fmla="*/ 1901247 h 1977488"/>
                <a:gd name="connsiteX182" fmla="*/ 728203 w 1979894"/>
                <a:gd name="connsiteY182" fmla="*/ 1903647 h 1977488"/>
                <a:gd name="connsiteX183" fmla="*/ 707791 w 1979894"/>
                <a:gd name="connsiteY183" fmla="*/ 1906650 h 1977488"/>
                <a:gd name="connsiteX184" fmla="*/ 687380 w 1979894"/>
                <a:gd name="connsiteY184" fmla="*/ 1909051 h 1977488"/>
                <a:gd name="connsiteX185" fmla="*/ 666969 w 1979894"/>
                <a:gd name="connsiteY185" fmla="*/ 1910852 h 1977488"/>
                <a:gd name="connsiteX186" fmla="*/ 647759 w 1979894"/>
                <a:gd name="connsiteY186" fmla="*/ 1910251 h 1977488"/>
                <a:gd name="connsiteX187" fmla="*/ 629149 w 1979894"/>
                <a:gd name="connsiteY187" fmla="*/ 1907850 h 1977488"/>
                <a:gd name="connsiteX188" fmla="*/ 611139 w 1979894"/>
                <a:gd name="connsiteY188" fmla="*/ 1902447 h 1977488"/>
                <a:gd name="connsiteX189" fmla="*/ 596130 w 1979894"/>
                <a:gd name="connsiteY189" fmla="*/ 1894643 h 1977488"/>
                <a:gd name="connsiteX190" fmla="*/ 581722 w 1979894"/>
                <a:gd name="connsiteY190" fmla="*/ 1884437 h 1977488"/>
                <a:gd name="connsiteX191" fmla="*/ 569115 w 1979894"/>
                <a:gd name="connsiteY191" fmla="*/ 1872430 h 1977488"/>
                <a:gd name="connsiteX192" fmla="*/ 556508 w 1979894"/>
                <a:gd name="connsiteY192" fmla="*/ 1858623 h 1977488"/>
                <a:gd name="connsiteX193" fmla="*/ 545101 w 1979894"/>
                <a:gd name="connsiteY193" fmla="*/ 1844215 h 1977488"/>
                <a:gd name="connsiteX194" fmla="*/ 533695 w 1979894"/>
                <a:gd name="connsiteY194" fmla="*/ 1829206 h 1977488"/>
                <a:gd name="connsiteX195" fmla="*/ 522290 w 1979894"/>
                <a:gd name="connsiteY195" fmla="*/ 1814199 h 1977488"/>
                <a:gd name="connsiteX196" fmla="*/ 510883 w 1979894"/>
                <a:gd name="connsiteY196" fmla="*/ 1799791 h 1977488"/>
                <a:gd name="connsiteX197" fmla="*/ 498876 w 1979894"/>
                <a:gd name="connsiteY197" fmla="*/ 1785984 h 1977488"/>
                <a:gd name="connsiteX198" fmla="*/ 485069 w 1979894"/>
                <a:gd name="connsiteY198" fmla="*/ 1773977 h 1977488"/>
                <a:gd name="connsiteX199" fmla="*/ 471862 w 1979894"/>
                <a:gd name="connsiteY199" fmla="*/ 1763171 h 1977488"/>
                <a:gd name="connsiteX200" fmla="*/ 456853 w 1979894"/>
                <a:gd name="connsiteY200" fmla="*/ 1754767 h 1977488"/>
                <a:gd name="connsiteX201" fmla="*/ 440644 w 1979894"/>
                <a:gd name="connsiteY201" fmla="*/ 1747562 h 1977488"/>
                <a:gd name="connsiteX202" fmla="*/ 423235 w 1979894"/>
                <a:gd name="connsiteY202" fmla="*/ 1741560 h 1977488"/>
                <a:gd name="connsiteX203" fmla="*/ 405224 w 1979894"/>
                <a:gd name="connsiteY203" fmla="*/ 1736156 h 1977488"/>
                <a:gd name="connsiteX204" fmla="*/ 387215 w 1979894"/>
                <a:gd name="connsiteY204" fmla="*/ 1731353 h 1977488"/>
                <a:gd name="connsiteX205" fmla="*/ 368604 w 1979894"/>
                <a:gd name="connsiteY205" fmla="*/ 1726550 h 1977488"/>
                <a:gd name="connsiteX206" fmla="*/ 351195 w 1979894"/>
                <a:gd name="connsiteY206" fmla="*/ 1721147 h 1977488"/>
                <a:gd name="connsiteX207" fmla="*/ 333785 w 1979894"/>
                <a:gd name="connsiteY207" fmla="*/ 1715144 h 1977488"/>
                <a:gd name="connsiteX208" fmla="*/ 317577 w 1979894"/>
                <a:gd name="connsiteY208" fmla="*/ 1707940 h 1977488"/>
                <a:gd name="connsiteX209" fmla="*/ 303168 w 1979894"/>
                <a:gd name="connsiteY209" fmla="*/ 1698935 h 1977488"/>
                <a:gd name="connsiteX210" fmla="*/ 289961 w 1979894"/>
                <a:gd name="connsiteY210" fmla="*/ 1688129 h 1977488"/>
                <a:gd name="connsiteX211" fmla="*/ 279155 w 1979894"/>
                <a:gd name="connsiteY211" fmla="*/ 1674922 h 1977488"/>
                <a:gd name="connsiteX212" fmla="*/ 270150 w 1979894"/>
                <a:gd name="connsiteY212" fmla="*/ 1660513 h 1977488"/>
                <a:gd name="connsiteX213" fmla="*/ 262946 w 1979894"/>
                <a:gd name="connsiteY213" fmla="*/ 1644305 h 1977488"/>
                <a:gd name="connsiteX214" fmla="*/ 256943 w 1979894"/>
                <a:gd name="connsiteY214" fmla="*/ 1626895 h 1977488"/>
                <a:gd name="connsiteX215" fmla="*/ 251540 w 1979894"/>
                <a:gd name="connsiteY215" fmla="*/ 1609486 h 1977488"/>
                <a:gd name="connsiteX216" fmla="*/ 246738 w 1979894"/>
                <a:gd name="connsiteY216" fmla="*/ 1590875 h 1977488"/>
                <a:gd name="connsiteX217" fmla="*/ 241934 w 1979894"/>
                <a:gd name="connsiteY217" fmla="*/ 1572866 h 1977488"/>
                <a:gd name="connsiteX218" fmla="*/ 236531 w 1979894"/>
                <a:gd name="connsiteY218" fmla="*/ 1554856 h 1977488"/>
                <a:gd name="connsiteX219" fmla="*/ 230528 w 1979894"/>
                <a:gd name="connsiteY219" fmla="*/ 1537446 h 1977488"/>
                <a:gd name="connsiteX220" fmla="*/ 223324 w 1979894"/>
                <a:gd name="connsiteY220" fmla="*/ 1521237 h 1977488"/>
                <a:gd name="connsiteX221" fmla="*/ 214920 w 1979894"/>
                <a:gd name="connsiteY221" fmla="*/ 1506229 h 1977488"/>
                <a:gd name="connsiteX222" fmla="*/ 204114 w 1979894"/>
                <a:gd name="connsiteY222" fmla="*/ 1493022 h 1977488"/>
                <a:gd name="connsiteX223" fmla="*/ 192107 w 1979894"/>
                <a:gd name="connsiteY223" fmla="*/ 1479213 h 1977488"/>
                <a:gd name="connsiteX224" fmla="*/ 178300 w 1979894"/>
                <a:gd name="connsiteY224" fmla="*/ 1467208 h 1977488"/>
                <a:gd name="connsiteX225" fmla="*/ 163290 w 1979894"/>
                <a:gd name="connsiteY225" fmla="*/ 1455802 h 1977488"/>
                <a:gd name="connsiteX226" fmla="*/ 148283 w 1979894"/>
                <a:gd name="connsiteY226" fmla="*/ 1444395 h 1977488"/>
                <a:gd name="connsiteX227" fmla="*/ 133275 w 1979894"/>
                <a:gd name="connsiteY227" fmla="*/ 1432989 h 1977488"/>
                <a:gd name="connsiteX228" fmla="*/ 118866 w 1979894"/>
                <a:gd name="connsiteY228" fmla="*/ 1421582 h 1977488"/>
                <a:gd name="connsiteX229" fmla="*/ 105059 w 1979894"/>
                <a:gd name="connsiteY229" fmla="*/ 1408975 h 1977488"/>
                <a:gd name="connsiteX230" fmla="*/ 93052 w 1979894"/>
                <a:gd name="connsiteY230" fmla="*/ 1396369 h 1977488"/>
                <a:gd name="connsiteX231" fmla="*/ 82846 w 1979894"/>
                <a:gd name="connsiteY231" fmla="*/ 1381961 h 1977488"/>
                <a:gd name="connsiteX232" fmla="*/ 75042 w 1979894"/>
                <a:gd name="connsiteY232" fmla="*/ 1366953 h 1977488"/>
                <a:gd name="connsiteX233" fmla="*/ 69639 w 1979894"/>
                <a:gd name="connsiteY233" fmla="*/ 1348943 h 1977488"/>
                <a:gd name="connsiteX234" fmla="*/ 67238 w 1979894"/>
                <a:gd name="connsiteY234" fmla="*/ 1330333 h 1977488"/>
                <a:gd name="connsiteX235" fmla="*/ 66637 w 1979894"/>
                <a:gd name="connsiteY235" fmla="*/ 1311122 h 1977488"/>
                <a:gd name="connsiteX236" fmla="*/ 68438 w 1979894"/>
                <a:gd name="connsiteY236" fmla="*/ 1290710 h 1977488"/>
                <a:gd name="connsiteX237" fmla="*/ 70840 w 1979894"/>
                <a:gd name="connsiteY237" fmla="*/ 1270299 h 1977488"/>
                <a:gd name="connsiteX238" fmla="*/ 73841 w 1979894"/>
                <a:gd name="connsiteY238" fmla="*/ 1249888 h 1977488"/>
                <a:gd name="connsiteX239" fmla="*/ 76243 w 1979894"/>
                <a:gd name="connsiteY239" fmla="*/ 1229477 h 1977488"/>
                <a:gd name="connsiteX240" fmla="*/ 77444 w 1979894"/>
                <a:gd name="connsiteY240" fmla="*/ 1209065 h 1977488"/>
                <a:gd name="connsiteX241" fmla="*/ 77444 w 1979894"/>
                <a:gd name="connsiteY241" fmla="*/ 1189254 h 1977488"/>
                <a:gd name="connsiteX242" fmla="*/ 75042 w 1979894"/>
                <a:gd name="connsiteY242" fmla="*/ 1170645 h 1977488"/>
                <a:gd name="connsiteX243" fmla="*/ 70239 w 1979894"/>
                <a:gd name="connsiteY243" fmla="*/ 1152034 h 1977488"/>
                <a:gd name="connsiteX244" fmla="*/ 63035 w 1979894"/>
                <a:gd name="connsiteY244" fmla="*/ 1134624 h 1977488"/>
                <a:gd name="connsiteX245" fmla="*/ 54031 w 1979894"/>
                <a:gd name="connsiteY245" fmla="*/ 1116614 h 1977488"/>
                <a:gd name="connsiteX246" fmla="*/ 43824 w 1979894"/>
                <a:gd name="connsiteY246" fmla="*/ 1098606 h 1977488"/>
                <a:gd name="connsiteX247" fmla="*/ 33020 w 1979894"/>
                <a:gd name="connsiteY247" fmla="*/ 1080595 h 1977488"/>
                <a:gd name="connsiteX248" fmla="*/ 22814 w 1979894"/>
                <a:gd name="connsiteY248" fmla="*/ 1063185 h 1977488"/>
                <a:gd name="connsiteX249" fmla="*/ 13808 w 1979894"/>
                <a:gd name="connsiteY249" fmla="*/ 1044575 h 1977488"/>
                <a:gd name="connsiteX250" fmla="*/ 6604 w 1979894"/>
                <a:gd name="connsiteY250" fmla="*/ 1026565 h 1977488"/>
                <a:gd name="connsiteX251" fmla="*/ 1802 w 1979894"/>
                <a:gd name="connsiteY251" fmla="*/ 1007954 h 1977488"/>
                <a:gd name="connsiteX252" fmla="*/ 0 w 1979894"/>
                <a:gd name="connsiteY252" fmla="*/ 988744 h 1977488"/>
                <a:gd name="connsiteX253" fmla="*/ 1802 w 1979894"/>
                <a:gd name="connsiteY253" fmla="*/ 969534 h 1977488"/>
                <a:gd name="connsiteX254" fmla="*/ 6604 w 1979894"/>
                <a:gd name="connsiteY254" fmla="*/ 950924 h 1977488"/>
                <a:gd name="connsiteX255" fmla="*/ 13808 w 1979894"/>
                <a:gd name="connsiteY255" fmla="*/ 932913 h 1977488"/>
                <a:gd name="connsiteX256" fmla="*/ 22814 w 1979894"/>
                <a:gd name="connsiteY256" fmla="*/ 914303 h 1977488"/>
                <a:gd name="connsiteX257" fmla="*/ 33020 w 1979894"/>
                <a:gd name="connsiteY257" fmla="*/ 896893 h 1977488"/>
                <a:gd name="connsiteX258" fmla="*/ 43824 w 1979894"/>
                <a:gd name="connsiteY258" fmla="*/ 878885 h 1977488"/>
                <a:gd name="connsiteX259" fmla="*/ 54031 w 1979894"/>
                <a:gd name="connsiteY259" fmla="*/ 860874 h 1977488"/>
                <a:gd name="connsiteX260" fmla="*/ 63035 w 1979894"/>
                <a:gd name="connsiteY260" fmla="*/ 842864 h 1977488"/>
                <a:gd name="connsiteX261" fmla="*/ 70239 w 1979894"/>
                <a:gd name="connsiteY261" fmla="*/ 825454 h 1977488"/>
                <a:gd name="connsiteX262" fmla="*/ 75042 w 1979894"/>
                <a:gd name="connsiteY262" fmla="*/ 806844 h 1977488"/>
                <a:gd name="connsiteX263" fmla="*/ 77444 w 1979894"/>
                <a:gd name="connsiteY263" fmla="*/ 788234 h 1977488"/>
                <a:gd name="connsiteX264" fmla="*/ 77444 w 1979894"/>
                <a:gd name="connsiteY264" fmla="*/ 768423 h 1977488"/>
                <a:gd name="connsiteX265" fmla="*/ 76243 w 1979894"/>
                <a:gd name="connsiteY265" fmla="*/ 748012 h 1977488"/>
                <a:gd name="connsiteX266" fmla="*/ 73841 w 1979894"/>
                <a:gd name="connsiteY266" fmla="*/ 727600 h 1977488"/>
                <a:gd name="connsiteX267" fmla="*/ 70840 w 1979894"/>
                <a:gd name="connsiteY267" fmla="*/ 707189 h 1977488"/>
                <a:gd name="connsiteX268" fmla="*/ 68438 w 1979894"/>
                <a:gd name="connsiteY268" fmla="*/ 686778 h 1977488"/>
                <a:gd name="connsiteX269" fmla="*/ 66637 w 1979894"/>
                <a:gd name="connsiteY269" fmla="*/ 666367 h 1977488"/>
                <a:gd name="connsiteX270" fmla="*/ 67238 w 1979894"/>
                <a:gd name="connsiteY270" fmla="*/ 647157 h 1977488"/>
                <a:gd name="connsiteX271" fmla="*/ 69639 w 1979894"/>
                <a:gd name="connsiteY271" fmla="*/ 628547 h 1977488"/>
                <a:gd name="connsiteX272" fmla="*/ 75042 w 1979894"/>
                <a:gd name="connsiteY272" fmla="*/ 610536 h 1977488"/>
                <a:gd name="connsiteX273" fmla="*/ 82846 w 1979894"/>
                <a:gd name="connsiteY273" fmla="*/ 595528 h 1977488"/>
                <a:gd name="connsiteX274" fmla="*/ 93052 w 1979894"/>
                <a:gd name="connsiteY274" fmla="*/ 581120 h 1977488"/>
                <a:gd name="connsiteX275" fmla="*/ 105059 w 1979894"/>
                <a:gd name="connsiteY275" fmla="*/ 568513 h 1977488"/>
                <a:gd name="connsiteX276" fmla="*/ 118866 w 1979894"/>
                <a:gd name="connsiteY276" fmla="*/ 555907 h 1977488"/>
                <a:gd name="connsiteX277" fmla="*/ 133275 w 1979894"/>
                <a:gd name="connsiteY277" fmla="*/ 544499 h 1977488"/>
                <a:gd name="connsiteX278" fmla="*/ 148283 w 1979894"/>
                <a:gd name="connsiteY278" fmla="*/ 533093 h 1977488"/>
                <a:gd name="connsiteX279" fmla="*/ 163290 w 1979894"/>
                <a:gd name="connsiteY279" fmla="*/ 521687 h 1977488"/>
                <a:gd name="connsiteX280" fmla="*/ 178300 w 1979894"/>
                <a:gd name="connsiteY280" fmla="*/ 510281 h 1977488"/>
                <a:gd name="connsiteX281" fmla="*/ 192107 w 1979894"/>
                <a:gd name="connsiteY281" fmla="*/ 498275 h 1977488"/>
                <a:gd name="connsiteX282" fmla="*/ 204114 w 1979894"/>
                <a:gd name="connsiteY282" fmla="*/ 484468 h 1977488"/>
                <a:gd name="connsiteX283" fmla="*/ 214920 w 1979894"/>
                <a:gd name="connsiteY283" fmla="*/ 471259 h 1977488"/>
                <a:gd name="connsiteX284" fmla="*/ 223324 w 1979894"/>
                <a:gd name="connsiteY284" fmla="*/ 456252 h 1977488"/>
                <a:gd name="connsiteX285" fmla="*/ 230528 w 1979894"/>
                <a:gd name="connsiteY285" fmla="*/ 440042 h 1977488"/>
                <a:gd name="connsiteX286" fmla="*/ 236531 w 1979894"/>
                <a:gd name="connsiteY286" fmla="*/ 422633 h 1977488"/>
                <a:gd name="connsiteX287" fmla="*/ 241934 w 1979894"/>
                <a:gd name="connsiteY287" fmla="*/ 404623 h 1977488"/>
                <a:gd name="connsiteX288" fmla="*/ 246738 w 1979894"/>
                <a:gd name="connsiteY288" fmla="*/ 386613 h 1977488"/>
                <a:gd name="connsiteX289" fmla="*/ 251540 w 1979894"/>
                <a:gd name="connsiteY289" fmla="*/ 368003 h 1977488"/>
                <a:gd name="connsiteX290" fmla="*/ 256943 w 1979894"/>
                <a:gd name="connsiteY290" fmla="*/ 350593 h 1977488"/>
                <a:gd name="connsiteX291" fmla="*/ 262946 w 1979894"/>
                <a:gd name="connsiteY291" fmla="*/ 333183 h 1977488"/>
                <a:gd name="connsiteX292" fmla="*/ 270150 w 1979894"/>
                <a:gd name="connsiteY292" fmla="*/ 316975 h 1977488"/>
                <a:gd name="connsiteX293" fmla="*/ 279155 w 1979894"/>
                <a:gd name="connsiteY293" fmla="*/ 302566 h 1977488"/>
                <a:gd name="connsiteX294" fmla="*/ 289961 w 1979894"/>
                <a:gd name="connsiteY294" fmla="*/ 289359 h 1977488"/>
                <a:gd name="connsiteX295" fmla="*/ 303168 w 1979894"/>
                <a:gd name="connsiteY295" fmla="*/ 278554 h 1977488"/>
                <a:gd name="connsiteX296" fmla="*/ 317577 w 1979894"/>
                <a:gd name="connsiteY296" fmla="*/ 269549 h 1977488"/>
                <a:gd name="connsiteX297" fmla="*/ 333785 w 1979894"/>
                <a:gd name="connsiteY297" fmla="*/ 262344 h 1977488"/>
                <a:gd name="connsiteX298" fmla="*/ 351195 w 1979894"/>
                <a:gd name="connsiteY298" fmla="*/ 256341 h 1977488"/>
                <a:gd name="connsiteX299" fmla="*/ 368604 w 1979894"/>
                <a:gd name="connsiteY299" fmla="*/ 250938 h 1977488"/>
                <a:gd name="connsiteX300" fmla="*/ 387215 w 1979894"/>
                <a:gd name="connsiteY300" fmla="*/ 246135 h 1977488"/>
                <a:gd name="connsiteX301" fmla="*/ 405224 w 1979894"/>
                <a:gd name="connsiteY301" fmla="*/ 241333 h 1977488"/>
                <a:gd name="connsiteX302" fmla="*/ 423235 w 1979894"/>
                <a:gd name="connsiteY302" fmla="*/ 235930 h 1977488"/>
                <a:gd name="connsiteX303" fmla="*/ 440644 w 1979894"/>
                <a:gd name="connsiteY303" fmla="*/ 229927 h 1977488"/>
                <a:gd name="connsiteX304" fmla="*/ 456853 w 1979894"/>
                <a:gd name="connsiteY304" fmla="*/ 222723 h 1977488"/>
                <a:gd name="connsiteX305" fmla="*/ 471862 w 1979894"/>
                <a:gd name="connsiteY305" fmla="*/ 214318 h 1977488"/>
                <a:gd name="connsiteX306" fmla="*/ 485069 w 1979894"/>
                <a:gd name="connsiteY306" fmla="*/ 203513 h 1977488"/>
                <a:gd name="connsiteX307" fmla="*/ 498876 w 1979894"/>
                <a:gd name="connsiteY307" fmla="*/ 191505 h 1977488"/>
                <a:gd name="connsiteX308" fmla="*/ 510883 w 1979894"/>
                <a:gd name="connsiteY308" fmla="*/ 177697 h 1977488"/>
                <a:gd name="connsiteX309" fmla="*/ 522290 w 1979894"/>
                <a:gd name="connsiteY309" fmla="*/ 163290 h 1977488"/>
                <a:gd name="connsiteX310" fmla="*/ 533695 w 1979894"/>
                <a:gd name="connsiteY310" fmla="*/ 148282 h 1977488"/>
                <a:gd name="connsiteX311" fmla="*/ 545101 w 1979894"/>
                <a:gd name="connsiteY311" fmla="*/ 133273 h 1977488"/>
                <a:gd name="connsiteX312" fmla="*/ 556508 w 1979894"/>
                <a:gd name="connsiteY312" fmla="*/ 118865 h 1977488"/>
                <a:gd name="connsiteX313" fmla="*/ 569115 w 1979894"/>
                <a:gd name="connsiteY313" fmla="*/ 105058 h 1977488"/>
                <a:gd name="connsiteX314" fmla="*/ 581722 w 1979894"/>
                <a:gd name="connsiteY314" fmla="*/ 93052 h 1977488"/>
                <a:gd name="connsiteX315" fmla="*/ 596130 w 1979894"/>
                <a:gd name="connsiteY315" fmla="*/ 82845 h 1977488"/>
                <a:gd name="connsiteX316" fmla="*/ 611139 w 1979894"/>
                <a:gd name="connsiteY316" fmla="*/ 75041 h 1977488"/>
                <a:gd name="connsiteX317" fmla="*/ 629149 w 1979894"/>
                <a:gd name="connsiteY317" fmla="*/ 69638 h 1977488"/>
                <a:gd name="connsiteX318" fmla="*/ 647759 w 1979894"/>
                <a:gd name="connsiteY318" fmla="*/ 67237 h 1977488"/>
                <a:gd name="connsiteX319" fmla="*/ 666969 w 1979894"/>
                <a:gd name="connsiteY319" fmla="*/ 66637 h 1977488"/>
                <a:gd name="connsiteX320" fmla="*/ 687380 w 1979894"/>
                <a:gd name="connsiteY320" fmla="*/ 68438 h 1977488"/>
                <a:gd name="connsiteX321" fmla="*/ 707791 w 1979894"/>
                <a:gd name="connsiteY321" fmla="*/ 70839 h 1977488"/>
                <a:gd name="connsiteX322" fmla="*/ 728203 w 1979894"/>
                <a:gd name="connsiteY322" fmla="*/ 73841 h 1977488"/>
                <a:gd name="connsiteX323" fmla="*/ 748614 w 1979894"/>
                <a:gd name="connsiteY323" fmla="*/ 76242 h 1977488"/>
                <a:gd name="connsiteX324" fmla="*/ 769025 w 1979894"/>
                <a:gd name="connsiteY324" fmla="*/ 77442 h 1977488"/>
                <a:gd name="connsiteX325" fmla="*/ 788836 w 1979894"/>
                <a:gd name="connsiteY325" fmla="*/ 77442 h 1977488"/>
                <a:gd name="connsiteX326" fmla="*/ 807447 w 1979894"/>
                <a:gd name="connsiteY326" fmla="*/ 75041 h 1977488"/>
                <a:gd name="connsiteX327" fmla="*/ 826058 w 1979894"/>
                <a:gd name="connsiteY327" fmla="*/ 70238 h 1977488"/>
                <a:gd name="connsiteX328" fmla="*/ 844067 w 1979894"/>
                <a:gd name="connsiteY328" fmla="*/ 63035 h 1977488"/>
                <a:gd name="connsiteX329" fmla="*/ 862077 w 1979894"/>
                <a:gd name="connsiteY329" fmla="*/ 53430 h 1977488"/>
                <a:gd name="connsiteX330" fmla="*/ 880087 w 1979894"/>
                <a:gd name="connsiteY330" fmla="*/ 43824 h 1977488"/>
                <a:gd name="connsiteX331" fmla="*/ 898097 w 1979894"/>
                <a:gd name="connsiteY331" fmla="*/ 33018 h 1977488"/>
                <a:gd name="connsiteX332" fmla="*/ 915506 w 1979894"/>
                <a:gd name="connsiteY332" fmla="*/ 22813 h 1977488"/>
                <a:gd name="connsiteX333" fmla="*/ 934117 w 1979894"/>
                <a:gd name="connsiteY333" fmla="*/ 13807 h 1977488"/>
                <a:gd name="connsiteX334" fmla="*/ 952126 w 1979894"/>
                <a:gd name="connsiteY334" fmla="*/ 6603 h 1977488"/>
                <a:gd name="connsiteX335" fmla="*/ 970737 w 1979894"/>
                <a:gd name="connsiteY335" fmla="*/ 1800 h 197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1979894" h="1977488">
                  <a:moveTo>
                    <a:pt x="989948" y="0"/>
                  </a:moveTo>
                  <a:lnTo>
                    <a:pt x="1009158" y="1800"/>
                  </a:lnTo>
                  <a:lnTo>
                    <a:pt x="1027768" y="6603"/>
                  </a:lnTo>
                  <a:lnTo>
                    <a:pt x="1045778" y="13807"/>
                  </a:lnTo>
                  <a:lnTo>
                    <a:pt x="1064388" y="22813"/>
                  </a:lnTo>
                  <a:lnTo>
                    <a:pt x="1081798" y="33018"/>
                  </a:lnTo>
                  <a:lnTo>
                    <a:pt x="1099809" y="43824"/>
                  </a:lnTo>
                  <a:lnTo>
                    <a:pt x="1117819" y="53430"/>
                  </a:lnTo>
                  <a:lnTo>
                    <a:pt x="1135827" y="63035"/>
                  </a:lnTo>
                  <a:lnTo>
                    <a:pt x="1153237" y="70238"/>
                  </a:lnTo>
                  <a:lnTo>
                    <a:pt x="1172448" y="75041"/>
                  </a:lnTo>
                  <a:lnTo>
                    <a:pt x="1191058" y="77442"/>
                  </a:lnTo>
                  <a:lnTo>
                    <a:pt x="1210869" y="77442"/>
                  </a:lnTo>
                  <a:lnTo>
                    <a:pt x="1231281" y="76242"/>
                  </a:lnTo>
                  <a:lnTo>
                    <a:pt x="1251692" y="73841"/>
                  </a:lnTo>
                  <a:lnTo>
                    <a:pt x="1272103" y="70839"/>
                  </a:lnTo>
                  <a:lnTo>
                    <a:pt x="1292514" y="68438"/>
                  </a:lnTo>
                  <a:lnTo>
                    <a:pt x="1312926" y="66637"/>
                  </a:lnTo>
                  <a:lnTo>
                    <a:pt x="1332136" y="67237"/>
                  </a:lnTo>
                  <a:lnTo>
                    <a:pt x="1350747" y="69638"/>
                  </a:lnTo>
                  <a:lnTo>
                    <a:pt x="1368757" y="75041"/>
                  </a:lnTo>
                  <a:lnTo>
                    <a:pt x="1383765" y="82845"/>
                  </a:lnTo>
                  <a:lnTo>
                    <a:pt x="1398172" y="93052"/>
                  </a:lnTo>
                  <a:lnTo>
                    <a:pt x="1410779" y="105058"/>
                  </a:lnTo>
                  <a:lnTo>
                    <a:pt x="1423387" y="118865"/>
                  </a:lnTo>
                  <a:lnTo>
                    <a:pt x="1434793" y="133273"/>
                  </a:lnTo>
                  <a:lnTo>
                    <a:pt x="1446199" y="148282"/>
                  </a:lnTo>
                  <a:lnTo>
                    <a:pt x="1457606" y="163290"/>
                  </a:lnTo>
                  <a:lnTo>
                    <a:pt x="1469012" y="177697"/>
                  </a:lnTo>
                  <a:lnTo>
                    <a:pt x="1481019" y="191505"/>
                  </a:lnTo>
                  <a:lnTo>
                    <a:pt x="1494827" y="203513"/>
                  </a:lnTo>
                  <a:lnTo>
                    <a:pt x="1508034" y="214318"/>
                  </a:lnTo>
                  <a:lnTo>
                    <a:pt x="1523042" y="222723"/>
                  </a:lnTo>
                  <a:lnTo>
                    <a:pt x="1539251" y="229927"/>
                  </a:lnTo>
                  <a:lnTo>
                    <a:pt x="1556661" y="235930"/>
                  </a:lnTo>
                  <a:lnTo>
                    <a:pt x="1574669" y="241333"/>
                  </a:lnTo>
                  <a:lnTo>
                    <a:pt x="1592680" y="246135"/>
                  </a:lnTo>
                  <a:lnTo>
                    <a:pt x="1611290" y="250938"/>
                  </a:lnTo>
                  <a:lnTo>
                    <a:pt x="1628700" y="256341"/>
                  </a:lnTo>
                  <a:lnTo>
                    <a:pt x="1646110" y="262344"/>
                  </a:lnTo>
                  <a:lnTo>
                    <a:pt x="1662318" y="269549"/>
                  </a:lnTo>
                  <a:lnTo>
                    <a:pt x="1676727" y="278554"/>
                  </a:lnTo>
                  <a:lnTo>
                    <a:pt x="1689935" y="289359"/>
                  </a:lnTo>
                  <a:lnTo>
                    <a:pt x="1700740" y="302566"/>
                  </a:lnTo>
                  <a:lnTo>
                    <a:pt x="1709745" y="316975"/>
                  </a:lnTo>
                  <a:lnTo>
                    <a:pt x="1716949" y="333183"/>
                  </a:lnTo>
                  <a:lnTo>
                    <a:pt x="1722952" y="350593"/>
                  </a:lnTo>
                  <a:lnTo>
                    <a:pt x="1728355" y="368003"/>
                  </a:lnTo>
                  <a:lnTo>
                    <a:pt x="1733158" y="386613"/>
                  </a:lnTo>
                  <a:lnTo>
                    <a:pt x="1737961" y="404623"/>
                  </a:lnTo>
                  <a:lnTo>
                    <a:pt x="1743363" y="422633"/>
                  </a:lnTo>
                  <a:lnTo>
                    <a:pt x="1749366" y="440042"/>
                  </a:lnTo>
                  <a:lnTo>
                    <a:pt x="1756571" y="456252"/>
                  </a:lnTo>
                  <a:lnTo>
                    <a:pt x="1764976" y="471259"/>
                  </a:lnTo>
                  <a:lnTo>
                    <a:pt x="1775782" y="484468"/>
                  </a:lnTo>
                  <a:lnTo>
                    <a:pt x="1787789" y="498275"/>
                  </a:lnTo>
                  <a:lnTo>
                    <a:pt x="1801596" y="510281"/>
                  </a:lnTo>
                  <a:lnTo>
                    <a:pt x="1816004" y="521687"/>
                  </a:lnTo>
                  <a:lnTo>
                    <a:pt x="1831613" y="533093"/>
                  </a:lnTo>
                  <a:lnTo>
                    <a:pt x="1846621" y="544499"/>
                  </a:lnTo>
                  <a:lnTo>
                    <a:pt x="1861029" y="555907"/>
                  </a:lnTo>
                  <a:lnTo>
                    <a:pt x="1874835" y="568513"/>
                  </a:lnTo>
                  <a:lnTo>
                    <a:pt x="1886843" y="581120"/>
                  </a:lnTo>
                  <a:lnTo>
                    <a:pt x="1897049" y="595528"/>
                  </a:lnTo>
                  <a:lnTo>
                    <a:pt x="1904853" y="610536"/>
                  </a:lnTo>
                  <a:lnTo>
                    <a:pt x="1910256" y="628547"/>
                  </a:lnTo>
                  <a:lnTo>
                    <a:pt x="1912657" y="647157"/>
                  </a:lnTo>
                  <a:lnTo>
                    <a:pt x="1913258" y="666367"/>
                  </a:lnTo>
                  <a:lnTo>
                    <a:pt x="1911456" y="686778"/>
                  </a:lnTo>
                  <a:lnTo>
                    <a:pt x="1909055" y="707189"/>
                  </a:lnTo>
                  <a:lnTo>
                    <a:pt x="1906053" y="727600"/>
                  </a:lnTo>
                  <a:lnTo>
                    <a:pt x="1903652" y="748012"/>
                  </a:lnTo>
                  <a:lnTo>
                    <a:pt x="1902452" y="768423"/>
                  </a:lnTo>
                  <a:lnTo>
                    <a:pt x="1902452" y="788234"/>
                  </a:lnTo>
                  <a:lnTo>
                    <a:pt x="1904853" y="806844"/>
                  </a:lnTo>
                  <a:lnTo>
                    <a:pt x="1909655" y="825454"/>
                  </a:lnTo>
                  <a:lnTo>
                    <a:pt x="1916859" y="842864"/>
                  </a:lnTo>
                  <a:lnTo>
                    <a:pt x="1926466" y="860874"/>
                  </a:lnTo>
                  <a:lnTo>
                    <a:pt x="1936070" y="878885"/>
                  </a:lnTo>
                  <a:lnTo>
                    <a:pt x="1946876" y="896893"/>
                  </a:lnTo>
                  <a:lnTo>
                    <a:pt x="1957082" y="914303"/>
                  </a:lnTo>
                  <a:lnTo>
                    <a:pt x="1966087" y="932913"/>
                  </a:lnTo>
                  <a:lnTo>
                    <a:pt x="1973290" y="950924"/>
                  </a:lnTo>
                  <a:lnTo>
                    <a:pt x="1978093" y="969534"/>
                  </a:lnTo>
                  <a:lnTo>
                    <a:pt x="1979894" y="988744"/>
                  </a:lnTo>
                  <a:lnTo>
                    <a:pt x="1978093" y="1007954"/>
                  </a:lnTo>
                  <a:lnTo>
                    <a:pt x="1973290" y="1026565"/>
                  </a:lnTo>
                  <a:lnTo>
                    <a:pt x="1966087" y="1044575"/>
                  </a:lnTo>
                  <a:lnTo>
                    <a:pt x="1957082" y="1063185"/>
                  </a:lnTo>
                  <a:lnTo>
                    <a:pt x="1946876" y="1080595"/>
                  </a:lnTo>
                  <a:lnTo>
                    <a:pt x="1936070" y="1098606"/>
                  </a:lnTo>
                  <a:lnTo>
                    <a:pt x="1926466" y="1116614"/>
                  </a:lnTo>
                  <a:lnTo>
                    <a:pt x="1916859" y="1134624"/>
                  </a:lnTo>
                  <a:lnTo>
                    <a:pt x="1909655" y="1152034"/>
                  </a:lnTo>
                  <a:lnTo>
                    <a:pt x="1904853" y="1170645"/>
                  </a:lnTo>
                  <a:lnTo>
                    <a:pt x="1902452" y="1189254"/>
                  </a:lnTo>
                  <a:lnTo>
                    <a:pt x="1902452" y="1209065"/>
                  </a:lnTo>
                  <a:lnTo>
                    <a:pt x="1903652" y="1229477"/>
                  </a:lnTo>
                  <a:lnTo>
                    <a:pt x="1906053" y="1249888"/>
                  </a:lnTo>
                  <a:lnTo>
                    <a:pt x="1909055" y="1270299"/>
                  </a:lnTo>
                  <a:lnTo>
                    <a:pt x="1911456" y="1290710"/>
                  </a:lnTo>
                  <a:lnTo>
                    <a:pt x="1913258" y="1311122"/>
                  </a:lnTo>
                  <a:lnTo>
                    <a:pt x="1912657" y="1330333"/>
                  </a:lnTo>
                  <a:lnTo>
                    <a:pt x="1910256" y="1348943"/>
                  </a:lnTo>
                  <a:lnTo>
                    <a:pt x="1904853" y="1366953"/>
                  </a:lnTo>
                  <a:lnTo>
                    <a:pt x="1897049" y="1381961"/>
                  </a:lnTo>
                  <a:lnTo>
                    <a:pt x="1886843" y="1396369"/>
                  </a:lnTo>
                  <a:lnTo>
                    <a:pt x="1874835" y="1408975"/>
                  </a:lnTo>
                  <a:lnTo>
                    <a:pt x="1861029" y="1421582"/>
                  </a:lnTo>
                  <a:lnTo>
                    <a:pt x="1846621" y="1432989"/>
                  </a:lnTo>
                  <a:lnTo>
                    <a:pt x="1831613" y="1444395"/>
                  </a:lnTo>
                  <a:lnTo>
                    <a:pt x="1816004" y="1455802"/>
                  </a:lnTo>
                  <a:lnTo>
                    <a:pt x="1801596" y="1467208"/>
                  </a:lnTo>
                  <a:lnTo>
                    <a:pt x="1787789" y="1479213"/>
                  </a:lnTo>
                  <a:lnTo>
                    <a:pt x="1775782" y="1493022"/>
                  </a:lnTo>
                  <a:lnTo>
                    <a:pt x="1764976" y="1506229"/>
                  </a:lnTo>
                  <a:lnTo>
                    <a:pt x="1756571" y="1521237"/>
                  </a:lnTo>
                  <a:lnTo>
                    <a:pt x="1749366" y="1537446"/>
                  </a:lnTo>
                  <a:lnTo>
                    <a:pt x="1743363" y="1554856"/>
                  </a:lnTo>
                  <a:lnTo>
                    <a:pt x="1737961" y="1572866"/>
                  </a:lnTo>
                  <a:lnTo>
                    <a:pt x="1733158" y="1590875"/>
                  </a:lnTo>
                  <a:lnTo>
                    <a:pt x="1728355" y="1609486"/>
                  </a:lnTo>
                  <a:lnTo>
                    <a:pt x="1722952" y="1626895"/>
                  </a:lnTo>
                  <a:lnTo>
                    <a:pt x="1716949" y="1644305"/>
                  </a:lnTo>
                  <a:lnTo>
                    <a:pt x="1709745" y="1660513"/>
                  </a:lnTo>
                  <a:lnTo>
                    <a:pt x="1700740" y="1674922"/>
                  </a:lnTo>
                  <a:lnTo>
                    <a:pt x="1689935" y="1688129"/>
                  </a:lnTo>
                  <a:lnTo>
                    <a:pt x="1676727" y="1698935"/>
                  </a:lnTo>
                  <a:lnTo>
                    <a:pt x="1662318" y="1707940"/>
                  </a:lnTo>
                  <a:lnTo>
                    <a:pt x="1646110" y="1715144"/>
                  </a:lnTo>
                  <a:lnTo>
                    <a:pt x="1628700" y="1721147"/>
                  </a:lnTo>
                  <a:lnTo>
                    <a:pt x="1611290" y="1726550"/>
                  </a:lnTo>
                  <a:lnTo>
                    <a:pt x="1592680" y="1731353"/>
                  </a:lnTo>
                  <a:lnTo>
                    <a:pt x="1574669" y="1736156"/>
                  </a:lnTo>
                  <a:lnTo>
                    <a:pt x="1556661" y="1741560"/>
                  </a:lnTo>
                  <a:lnTo>
                    <a:pt x="1539251" y="1747562"/>
                  </a:lnTo>
                  <a:lnTo>
                    <a:pt x="1523042" y="1754767"/>
                  </a:lnTo>
                  <a:lnTo>
                    <a:pt x="1508034" y="1763171"/>
                  </a:lnTo>
                  <a:lnTo>
                    <a:pt x="1494827" y="1773977"/>
                  </a:lnTo>
                  <a:lnTo>
                    <a:pt x="1481019" y="1785984"/>
                  </a:lnTo>
                  <a:lnTo>
                    <a:pt x="1469012" y="1799791"/>
                  </a:lnTo>
                  <a:lnTo>
                    <a:pt x="1457606" y="1814199"/>
                  </a:lnTo>
                  <a:lnTo>
                    <a:pt x="1446199" y="1829206"/>
                  </a:lnTo>
                  <a:lnTo>
                    <a:pt x="1434793" y="1844215"/>
                  </a:lnTo>
                  <a:lnTo>
                    <a:pt x="1423387" y="1858623"/>
                  </a:lnTo>
                  <a:lnTo>
                    <a:pt x="1410779" y="1872430"/>
                  </a:lnTo>
                  <a:lnTo>
                    <a:pt x="1398172" y="1884437"/>
                  </a:lnTo>
                  <a:lnTo>
                    <a:pt x="1383765" y="1894643"/>
                  </a:lnTo>
                  <a:lnTo>
                    <a:pt x="1368757" y="1902447"/>
                  </a:lnTo>
                  <a:lnTo>
                    <a:pt x="1350747" y="1907850"/>
                  </a:lnTo>
                  <a:lnTo>
                    <a:pt x="1332136" y="1910251"/>
                  </a:lnTo>
                  <a:lnTo>
                    <a:pt x="1312926" y="1910852"/>
                  </a:lnTo>
                  <a:lnTo>
                    <a:pt x="1292514" y="1909051"/>
                  </a:lnTo>
                  <a:lnTo>
                    <a:pt x="1272103" y="1906650"/>
                  </a:lnTo>
                  <a:lnTo>
                    <a:pt x="1251692" y="1903647"/>
                  </a:lnTo>
                  <a:lnTo>
                    <a:pt x="1231281" y="1901247"/>
                  </a:lnTo>
                  <a:lnTo>
                    <a:pt x="1210869" y="1900046"/>
                  </a:lnTo>
                  <a:lnTo>
                    <a:pt x="1191058" y="1900046"/>
                  </a:lnTo>
                  <a:lnTo>
                    <a:pt x="1172448" y="1902447"/>
                  </a:lnTo>
                  <a:lnTo>
                    <a:pt x="1153237" y="1907250"/>
                  </a:lnTo>
                  <a:lnTo>
                    <a:pt x="1135827" y="1914454"/>
                  </a:lnTo>
                  <a:lnTo>
                    <a:pt x="1117819" y="1924060"/>
                  </a:lnTo>
                  <a:lnTo>
                    <a:pt x="1099809" y="1933665"/>
                  </a:lnTo>
                  <a:lnTo>
                    <a:pt x="1081798" y="1944470"/>
                  </a:lnTo>
                  <a:lnTo>
                    <a:pt x="1064388" y="1954677"/>
                  </a:lnTo>
                  <a:lnTo>
                    <a:pt x="1045778" y="1963681"/>
                  </a:lnTo>
                  <a:lnTo>
                    <a:pt x="1027768" y="1970885"/>
                  </a:lnTo>
                  <a:lnTo>
                    <a:pt x="1009158" y="1975688"/>
                  </a:lnTo>
                  <a:lnTo>
                    <a:pt x="989948" y="1977488"/>
                  </a:lnTo>
                  <a:lnTo>
                    <a:pt x="970737" y="1975688"/>
                  </a:lnTo>
                  <a:lnTo>
                    <a:pt x="952126" y="1970885"/>
                  </a:lnTo>
                  <a:lnTo>
                    <a:pt x="934117" y="1963681"/>
                  </a:lnTo>
                  <a:lnTo>
                    <a:pt x="915506" y="1954677"/>
                  </a:lnTo>
                  <a:lnTo>
                    <a:pt x="898097" y="1944470"/>
                  </a:lnTo>
                  <a:lnTo>
                    <a:pt x="880087" y="1933665"/>
                  </a:lnTo>
                  <a:lnTo>
                    <a:pt x="862077" y="1924060"/>
                  </a:lnTo>
                  <a:lnTo>
                    <a:pt x="844067" y="1914454"/>
                  </a:lnTo>
                  <a:lnTo>
                    <a:pt x="826058" y="1907250"/>
                  </a:lnTo>
                  <a:lnTo>
                    <a:pt x="807447" y="1902447"/>
                  </a:lnTo>
                  <a:lnTo>
                    <a:pt x="788836" y="1900046"/>
                  </a:lnTo>
                  <a:lnTo>
                    <a:pt x="769025" y="1900046"/>
                  </a:lnTo>
                  <a:lnTo>
                    <a:pt x="748614" y="1901247"/>
                  </a:lnTo>
                  <a:lnTo>
                    <a:pt x="728203" y="1903647"/>
                  </a:lnTo>
                  <a:lnTo>
                    <a:pt x="707791" y="1906650"/>
                  </a:lnTo>
                  <a:lnTo>
                    <a:pt x="687380" y="1909051"/>
                  </a:lnTo>
                  <a:lnTo>
                    <a:pt x="666969" y="1910852"/>
                  </a:lnTo>
                  <a:lnTo>
                    <a:pt x="647759" y="1910251"/>
                  </a:lnTo>
                  <a:lnTo>
                    <a:pt x="629149" y="1907850"/>
                  </a:lnTo>
                  <a:lnTo>
                    <a:pt x="611139" y="1902447"/>
                  </a:lnTo>
                  <a:lnTo>
                    <a:pt x="596130" y="1894643"/>
                  </a:lnTo>
                  <a:lnTo>
                    <a:pt x="581722" y="1884437"/>
                  </a:lnTo>
                  <a:lnTo>
                    <a:pt x="569115" y="1872430"/>
                  </a:lnTo>
                  <a:lnTo>
                    <a:pt x="556508" y="1858623"/>
                  </a:lnTo>
                  <a:lnTo>
                    <a:pt x="545101" y="1844215"/>
                  </a:lnTo>
                  <a:lnTo>
                    <a:pt x="533695" y="1829206"/>
                  </a:lnTo>
                  <a:lnTo>
                    <a:pt x="522290" y="1814199"/>
                  </a:lnTo>
                  <a:lnTo>
                    <a:pt x="510883" y="1799791"/>
                  </a:lnTo>
                  <a:lnTo>
                    <a:pt x="498876" y="1785984"/>
                  </a:lnTo>
                  <a:lnTo>
                    <a:pt x="485069" y="1773977"/>
                  </a:lnTo>
                  <a:lnTo>
                    <a:pt x="471862" y="1763171"/>
                  </a:lnTo>
                  <a:lnTo>
                    <a:pt x="456853" y="1754767"/>
                  </a:lnTo>
                  <a:lnTo>
                    <a:pt x="440644" y="1747562"/>
                  </a:lnTo>
                  <a:lnTo>
                    <a:pt x="423235" y="1741560"/>
                  </a:lnTo>
                  <a:lnTo>
                    <a:pt x="405224" y="1736156"/>
                  </a:lnTo>
                  <a:lnTo>
                    <a:pt x="387215" y="1731353"/>
                  </a:lnTo>
                  <a:lnTo>
                    <a:pt x="368604" y="1726550"/>
                  </a:lnTo>
                  <a:lnTo>
                    <a:pt x="351195" y="1721147"/>
                  </a:lnTo>
                  <a:lnTo>
                    <a:pt x="333785" y="1715144"/>
                  </a:lnTo>
                  <a:lnTo>
                    <a:pt x="317577" y="1707940"/>
                  </a:lnTo>
                  <a:lnTo>
                    <a:pt x="303168" y="1698935"/>
                  </a:lnTo>
                  <a:lnTo>
                    <a:pt x="289961" y="1688129"/>
                  </a:lnTo>
                  <a:lnTo>
                    <a:pt x="279155" y="1674922"/>
                  </a:lnTo>
                  <a:lnTo>
                    <a:pt x="270150" y="1660513"/>
                  </a:lnTo>
                  <a:lnTo>
                    <a:pt x="262946" y="1644305"/>
                  </a:lnTo>
                  <a:lnTo>
                    <a:pt x="256943" y="1626895"/>
                  </a:lnTo>
                  <a:lnTo>
                    <a:pt x="251540" y="1609486"/>
                  </a:lnTo>
                  <a:lnTo>
                    <a:pt x="246738" y="1590875"/>
                  </a:lnTo>
                  <a:lnTo>
                    <a:pt x="241934" y="1572866"/>
                  </a:lnTo>
                  <a:lnTo>
                    <a:pt x="236531" y="1554856"/>
                  </a:lnTo>
                  <a:lnTo>
                    <a:pt x="230528" y="1537446"/>
                  </a:lnTo>
                  <a:lnTo>
                    <a:pt x="223324" y="1521237"/>
                  </a:lnTo>
                  <a:lnTo>
                    <a:pt x="214920" y="1506229"/>
                  </a:lnTo>
                  <a:lnTo>
                    <a:pt x="204114" y="1493022"/>
                  </a:lnTo>
                  <a:lnTo>
                    <a:pt x="192107" y="1479213"/>
                  </a:lnTo>
                  <a:lnTo>
                    <a:pt x="178300" y="1467208"/>
                  </a:lnTo>
                  <a:lnTo>
                    <a:pt x="163290" y="1455802"/>
                  </a:lnTo>
                  <a:lnTo>
                    <a:pt x="148283" y="1444395"/>
                  </a:lnTo>
                  <a:lnTo>
                    <a:pt x="133275" y="1432989"/>
                  </a:lnTo>
                  <a:lnTo>
                    <a:pt x="118866" y="1421582"/>
                  </a:lnTo>
                  <a:lnTo>
                    <a:pt x="105059" y="1408975"/>
                  </a:lnTo>
                  <a:lnTo>
                    <a:pt x="93052" y="1396369"/>
                  </a:lnTo>
                  <a:lnTo>
                    <a:pt x="82846" y="1381961"/>
                  </a:lnTo>
                  <a:lnTo>
                    <a:pt x="75042" y="1366953"/>
                  </a:lnTo>
                  <a:lnTo>
                    <a:pt x="69639" y="1348943"/>
                  </a:lnTo>
                  <a:lnTo>
                    <a:pt x="67238" y="1330333"/>
                  </a:lnTo>
                  <a:lnTo>
                    <a:pt x="66637" y="1311122"/>
                  </a:lnTo>
                  <a:lnTo>
                    <a:pt x="68438" y="1290710"/>
                  </a:lnTo>
                  <a:lnTo>
                    <a:pt x="70840" y="1270299"/>
                  </a:lnTo>
                  <a:lnTo>
                    <a:pt x="73841" y="1249888"/>
                  </a:lnTo>
                  <a:lnTo>
                    <a:pt x="76243" y="1229477"/>
                  </a:lnTo>
                  <a:lnTo>
                    <a:pt x="77444" y="1209065"/>
                  </a:lnTo>
                  <a:lnTo>
                    <a:pt x="77444" y="1189254"/>
                  </a:lnTo>
                  <a:lnTo>
                    <a:pt x="75042" y="1170645"/>
                  </a:lnTo>
                  <a:lnTo>
                    <a:pt x="70239" y="1152034"/>
                  </a:lnTo>
                  <a:lnTo>
                    <a:pt x="63035" y="1134624"/>
                  </a:lnTo>
                  <a:lnTo>
                    <a:pt x="54031" y="1116614"/>
                  </a:lnTo>
                  <a:lnTo>
                    <a:pt x="43824" y="1098606"/>
                  </a:lnTo>
                  <a:lnTo>
                    <a:pt x="33020" y="1080595"/>
                  </a:lnTo>
                  <a:lnTo>
                    <a:pt x="22814" y="1063185"/>
                  </a:lnTo>
                  <a:lnTo>
                    <a:pt x="13808" y="1044575"/>
                  </a:lnTo>
                  <a:lnTo>
                    <a:pt x="6604" y="1026565"/>
                  </a:lnTo>
                  <a:lnTo>
                    <a:pt x="1802" y="1007954"/>
                  </a:lnTo>
                  <a:lnTo>
                    <a:pt x="0" y="988744"/>
                  </a:lnTo>
                  <a:lnTo>
                    <a:pt x="1802" y="969534"/>
                  </a:lnTo>
                  <a:lnTo>
                    <a:pt x="6604" y="950924"/>
                  </a:lnTo>
                  <a:lnTo>
                    <a:pt x="13808" y="932913"/>
                  </a:lnTo>
                  <a:lnTo>
                    <a:pt x="22814" y="914303"/>
                  </a:lnTo>
                  <a:lnTo>
                    <a:pt x="33020" y="896893"/>
                  </a:lnTo>
                  <a:lnTo>
                    <a:pt x="43824" y="878885"/>
                  </a:lnTo>
                  <a:lnTo>
                    <a:pt x="54031" y="860874"/>
                  </a:lnTo>
                  <a:lnTo>
                    <a:pt x="63035" y="842864"/>
                  </a:lnTo>
                  <a:lnTo>
                    <a:pt x="70239" y="825454"/>
                  </a:lnTo>
                  <a:lnTo>
                    <a:pt x="75042" y="806844"/>
                  </a:lnTo>
                  <a:lnTo>
                    <a:pt x="77444" y="788234"/>
                  </a:lnTo>
                  <a:lnTo>
                    <a:pt x="77444" y="768423"/>
                  </a:lnTo>
                  <a:lnTo>
                    <a:pt x="76243" y="748012"/>
                  </a:lnTo>
                  <a:lnTo>
                    <a:pt x="73841" y="727600"/>
                  </a:lnTo>
                  <a:lnTo>
                    <a:pt x="70840" y="707189"/>
                  </a:lnTo>
                  <a:lnTo>
                    <a:pt x="68438" y="686778"/>
                  </a:lnTo>
                  <a:lnTo>
                    <a:pt x="66637" y="666367"/>
                  </a:lnTo>
                  <a:lnTo>
                    <a:pt x="67238" y="647157"/>
                  </a:lnTo>
                  <a:lnTo>
                    <a:pt x="69639" y="628547"/>
                  </a:lnTo>
                  <a:lnTo>
                    <a:pt x="75042" y="610536"/>
                  </a:lnTo>
                  <a:lnTo>
                    <a:pt x="82846" y="595528"/>
                  </a:lnTo>
                  <a:lnTo>
                    <a:pt x="93052" y="581120"/>
                  </a:lnTo>
                  <a:lnTo>
                    <a:pt x="105059" y="568513"/>
                  </a:lnTo>
                  <a:lnTo>
                    <a:pt x="118866" y="555907"/>
                  </a:lnTo>
                  <a:lnTo>
                    <a:pt x="133275" y="544499"/>
                  </a:lnTo>
                  <a:lnTo>
                    <a:pt x="148283" y="533093"/>
                  </a:lnTo>
                  <a:lnTo>
                    <a:pt x="163290" y="521687"/>
                  </a:lnTo>
                  <a:lnTo>
                    <a:pt x="178300" y="510281"/>
                  </a:lnTo>
                  <a:lnTo>
                    <a:pt x="192107" y="498275"/>
                  </a:lnTo>
                  <a:lnTo>
                    <a:pt x="204114" y="484468"/>
                  </a:lnTo>
                  <a:lnTo>
                    <a:pt x="214920" y="471259"/>
                  </a:lnTo>
                  <a:lnTo>
                    <a:pt x="223324" y="456252"/>
                  </a:lnTo>
                  <a:lnTo>
                    <a:pt x="230528" y="440042"/>
                  </a:lnTo>
                  <a:lnTo>
                    <a:pt x="236531" y="422633"/>
                  </a:lnTo>
                  <a:lnTo>
                    <a:pt x="241934" y="404623"/>
                  </a:lnTo>
                  <a:lnTo>
                    <a:pt x="246738" y="386613"/>
                  </a:lnTo>
                  <a:lnTo>
                    <a:pt x="251540" y="368003"/>
                  </a:lnTo>
                  <a:lnTo>
                    <a:pt x="256943" y="350593"/>
                  </a:lnTo>
                  <a:lnTo>
                    <a:pt x="262946" y="333183"/>
                  </a:lnTo>
                  <a:lnTo>
                    <a:pt x="270150" y="316975"/>
                  </a:lnTo>
                  <a:lnTo>
                    <a:pt x="279155" y="302566"/>
                  </a:lnTo>
                  <a:lnTo>
                    <a:pt x="289961" y="289359"/>
                  </a:lnTo>
                  <a:lnTo>
                    <a:pt x="303168" y="278554"/>
                  </a:lnTo>
                  <a:lnTo>
                    <a:pt x="317577" y="269549"/>
                  </a:lnTo>
                  <a:lnTo>
                    <a:pt x="333785" y="262344"/>
                  </a:lnTo>
                  <a:lnTo>
                    <a:pt x="351195" y="256341"/>
                  </a:lnTo>
                  <a:lnTo>
                    <a:pt x="368604" y="250938"/>
                  </a:lnTo>
                  <a:lnTo>
                    <a:pt x="387215" y="246135"/>
                  </a:lnTo>
                  <a:lnTo>
                    <a:pt x="405224" y="241333"/>
                  </a:lnTo>
                  <a:lnTo>
                    <a:pt x="423235" y="235930"/>
                  </a:lnTo>
                  <a:lnTo>
                    <a:pt x="440644" y="229927"/>
                  </a:lnTo>
                  <a:lnTo>
                    <a:pt x="456853" y="222723"/>
                  </a:lnTo>
                  <a:lnTo>
                    <a:pt x="471862" y="214318"/>
                  </a:lnTo>
                  <a:lnTo>
                    <a:pt x="485069" y="203513"/>
                  </a:lnTo>
                  <a:lnTo>
                    <a:pt x="498876" y="191505"/>
                  </a:lnTo>
                  <a:lnTo>
                    <a:pt x="510883" y="177697"/>
                  </a:lnTo>
                  <a:lnTo>
                    <a:pt x="522290" y="163290"/>
                  </a:lnTo>
                  <a:lnTo>
                    <a:pt x="533695" y="148282"/>
                  </a:lnTo>
                  <a:lnTo>
                    <a:pt x="545101" y="133273"/>
                  </a:lnTo>
                  <a:lnTo>
                    <a:pt x="556508" y="118865"/>
                  </a:lnTo>
                  <a:lnTo>
                    <a:pt x="569115" y="105058"/>
                  </a:lnTo>
                  <a:lnTo>
                    <a:pt x="581722" y="93052"/>
                  </a:lnTo>
                  <a:lnTo>
                    <a:pt x="596130" y="82845"/>
                  </a:lnTo>
                  <a:lnTo>
                    <a:pt x="611139" y="75041"/>
                  </a:lnTo>
                  <a:lnTo>
                    <a:pt x="629149" y="69638"/>
                  </a:lnTo>
                  <a:lnTo>
                    <a:pt x="647759" y="67237"/>
                  </a:lnTo>
                  <a:lnTo>
                    <a:pt x="666969" y="66637"/>
                  </a:lnTo>
                  <a:lnTo>
                    <a:pt x="687380" y="68438"/>
                  </a:lnTo>
                  <a:lnTo>
                    <a:pt x="707791" y="70839"/>
                  </a:lnTo>
                  <a:lnTo>
                    <a:pt x="728203" y="73841"/>
                  </a:lnTo>
                  <a:lnTo>
                    <a:pt x="748614" y="76242"/>
                  </a:lnTo>
                  <a:lnTo>
                    <a:pt x="769025" y="77442"/>
                  </a:lnTo>
                  <a:lnTo>
                    <a:pt x="788836" y="77442"/>
                  </a:lnTo>
                  <a:lnTo>
                    <a:pt x="807447" y="75041"/>
                  </a:lnTo>
                  <a:lnTo>
                    <a:pt x="826058" y="70238"/>
                  </a:lnTo>
                  <a:lnTo>
                    <a:pt x="844067" y="63035"/>
                  </a:lnTo>
                  <a:lnTo>
                    <a:pt x="862077" y="53430"/>
                  </a:lnTo>
                  <a:lnTo>
                    <a:pt x="880087" y="43824"/>
                  </a:lnTo>
                  <a:lnTo>
                    <a:pt x="898097" y="33018"/>
                  </a:lnTo>
                  <a:lnTo>
                    <a:pt x="915506" y="22813"/>
                  </a:lnTo>
                  <a:lnTo>
                    <a:pt x="934117" y="13807"/>
                  </a:lnTo>
                  <a:lnTo>
                    <a:pt x="952126" y="6603"/>
                  </a:lnTo>
                  <a:lnTo>
                    <a:pt x="970737" y="18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5" name="Freeform: Shape 1044">
              <a:extLst>
                <a:ext uri="{FF2B5EF4-FFF2-40B4-BE49-F238E27FC236}">
                  <a16:creationId xmlns:a16="http://schemas.microsoft.com/office/drawing/2014/main" id="{4078886C-0764-4B52-977A-0F8A87E792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67974" y="273933"/>
              <a:ext cx="2173946" cy="2171302"/>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grpSp>
      <p:grpSp>
        <p:nvGrpSpPr>
          <p:cNvPr id="1047" name="Group 1046">
            <a:extLst>
              <a:ext uri="{FF2B5EF4-FFF2-40B4-BE49-F238E27FC236}">
                <a16:creationId xmlns:a16="http://schemas.microsoft.com/office/drawing/2014/main" id="{6C6D9DC8-9EDB-48B2-8125-10F4D6B899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90805" y="2554317"/>
            <a:ext cx="3185554" cy="3181684"/>
            <a:chOff x="5790805" y="2554317"/>
            <a:chExt cx="3185554" cy="3181684"/>
          </a:xfrm>
        </p:grpSpPr>
        <p:sp>
          <p:nvSpPr>
            <p:cNvPr id="1048" name="Freeform: Shape 1047">
              <a:extLst>
                <a:ext uri="{FF2B5EF4-FFF2-40B4-BE49-F238E27FC236}">
                  <a16:creationId xmlns:a16="http://schemas.microsoft.com/office/drawing/2014/main" id="{85C158AF-7342-4A1E-9160-0D1C8CD0D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8384" y="2651760"/>
              <a:ext cx="2990398" cy="2986796"/>
            </a:xfrm>
            <a:custGeom>
              <a:avLst/>
              <a:gdLst>
                <a:gd name="connsiteX0" fmla="*/ 1495200 w 2990398"/>
                <a:gd name="connsiteY0" fmla="*/ 0 h 2986796"/>
                <a:gd name="connsiteX1" fmla="*/ 1524214 w 2990398"/>
                <a:gd name="connsiteY1" fmla="*/ 2720 h 2986796"/>
                <a:gd name="connsiteX2" fmla="*/ 1552324 w 2990398"/>
                <a:gd name="connsiteY2" fmla="*/ 9974 h 2986796"/>
                <a:gd name="connsiteX3" fmla="*/ 1579526 w 2990398"/>
                <a:gd name="connsiteY3" fmla="*/ 20855 h 2986796"/>
                <a:gd name="connsiteX4" fmla="*/ 1607633 w 2990398"/>
                <a:gd name="connsiteY4" fmla="*/ 34456 h 2986796"/>
                <a:gd name="connsiteX5" fmla="*/ 1633930 w 2990398"/>
                <a:gd name="connsiteY5" fmla="*/ 49872 h 2986796"/>
                <a:gd name="connsiteX6" fmla="*/ 1661132 w 2990398"/>
                <a:gd name="connsiteY6" fmla="*/ 66192 h 2986796"/>
                <a:gd name="connsiteX7" fmla="*/ 1688333 w 2990398"/>
                <a:gd name="connsiteY7" fmla="*/ 80699 h 2986796"/>
                <a:gd name="connsiteX8" fmla="*/ 1715535 w 2990398"/>
                <a:gd name="connsiteY8" fmla="*/ 95209 h 2986796"/>
                <a:gd name="connsiteX9" fmla="*/ 1741831 w 2990398"/>
                <a:gd name="connsiteY9" fmla="*/ 106088 h 2986796"/>
                <a:gd name="connsiteX10" fmla="*/ 1770845 w 2990398"/>
                <a:gd name="connsiteY10" fmla="*/ 113343 h 2986796"/>
                <a:gd name="connsiteX11" fmla="*/ 1798954 w 2990398"/>
                <a:gd name="connsiteY11" fmla="*/ 116970 h 2986796"/>
                <a:gd name="connsiteX12" fmla="*/ 1828877 w 2990398"/>
                <a:gd name="connsiteY12" fmla="*/ 116970 h 2986796"/>
                <a:gd name="connsiteX13" fmla="*/ 1859705 w 2990398"/>
                <a:gd name="connsiteY13" fmla="*/ 115157 h 2986796"/>
                <a:gd name="connsiteX14" fmla="*/ 1890534 w 2990398"/>
                <a:gd name="connsiteY14" fmla="*/ 111529 h 2986796"/>
                <a:gd name="connsiteX15" fmla="*/ 1921363 w 2990398"/>
                <a:gd name="connsiteY15" fmla="*/ 106996 h 2986796"/>
                <a:gd name="connsiteX16" fmla="*/ 1952192 w 2990398"/>
                <a:gd name="connsiteY16" fmla="*/ 103369 h 2986796"/>
                <a:gd name="connsiteX17" fmla="*/ 1983021 w 2990398"/>
                <a:gd name="connsiteY17" fmla="*/ 100648 h 2986796"/>
                <a:gd name="connsiteX18" fmla="*/ 2012036 w 2990398"/>
                <a:gd name="connsiteY18" fmla="*/ 101554 h 2986796"/>
                <a:gd name="connsiteX19" fmla="*/ 2040145 w 2990398"/>
                <a:gd name="connsiteY19" fmla="*/ 105182 h 2986796"/>
                <a:gd name="connsiteX20" fmla="*/ 2067346 w 2990398"/>
                <a:gd name="connsiteY20" fmla="*/ 113343 h 2986796"/>
                <a:gd name="connsiteX21" fmla="*/ 2090015 w 2990398"/>
                <a:gd name="connsiteY21" fmla="*/ 125130 h 2986796"/>
                <a:gd name="connsiteX22" fmla="*/ 2111775 w 2990398"/>
                <a:gd name="connsiteY22" fmla="*/ 140545 h 2986796"/>
                <a:gd name="connsiteX23" fmla="*/ 2130817 w 2990398"/>
                <a:gd name="connsiteY23" fmla="*/ 158680 h 2986796"/>
                <a:gd name="connsiteX24" fmla="*/ 2149858 w 2990398"/>
                <a:gd name="connsiteY24" fmla="*/ 179535 h 2986796"/>
                <a:gd name="connsiteX25" fmla="*/ 2167088 w 2990398"/>
                <a:gd name="connsiteY25" fmla="*/ 201296 h 2986796"/>
                <a:gd name="connsiteX26" fmla="*/ 2184315 w 2990398"/>
                <a:gd name="connsiteY26" fmla="*/ 223964 h 2986796"/>
                <a:gd name="connsiteX27" fmla="*/ 2201542 w 2990398"/>
                <a:gd name="connsiteY27" fmla="*/ 246632 h 2986796"/>
                <a:gd name="connsiteX28" fmla="*/ 2218769 w 2990398"/>
                <a:gd name="connsiteY28" fmla="*/ 268395 h 2986796"/>
                <a:gd name="connsiteX29" fmla="*/ 2236905 w 2990398"/>
                <a:gd name="connsiteY29" fmla="*/ 289249 h 2986796"/>
                <a:gd name="connsiteX30" fmla="*/ 2257760 w 2990398"/>
                <a:gd name="connsiteY30" fmla="*/ 307385 h 2986796"/>
                <a:gd name="connsiteX31" fmla="*/ 2277709 w 2990398"/>
                <a:gd name="connsiteY31" fmla="*/ 323707 h 2986796"/>
                <a:gd name="connsiteX32" fmla="*/ 2300376 w 2990398"/>
                <a:gd name="connsiteY32" fmla="*/ 336400 h 2986796"/>
                <a:gd name="connsiteX33" fmla="*/ 2324858 w 2990398"/>
                <a:gd name="connsiteY33" fmla="*/ 347282 h 2986796"/>
                <a:gd name="connsiteX34" fmla="*/ 2351153 w 2990398"/>
                <a:gd name="connsiteY34" fmla="*/ 356348 h 2986796"/>
                <a:gd name="connsiteX35" fmla="*/ 2378355 w 2990398"/>
                <a:gd name="connsiteY35" fmla="*/ 364509 h 2986796"/>
                <a:gd name="connsiteX36" fmla="*/ 2405556 w 2990398"/>
                <a:gd name="connsiteY36" fmla="*/ 371762 h 2986796"/>
                <a:gd name="connsiteX37" fmla="*/ 2433665 w 2990398"/>
                <a:gd name="connsiteY37" fmla="*/ 379017 h 2986796"/>
                <a:gd name="connsiteX38" fmla="*/ 2459961 w 2990398"/>
                <a:gd name="connsiteY38" fmla="*/ 387178 h 2986796"/>
                <a:gd name="connsiteX39" fmla="*/ 2486255 w 2990398"/>
                <a:gd name="connsiteY39" fmla="*/ 396244 h 2986796"/>
                <a:gd name="connsiteX40" fmla="*/ 2510738 w 2990398"/>
                <a:gd name="connsiteY40" fmla="*/ 407126 h 2986796"/>
                <a:gd name="connsiteX41" fmla="*/ 2532500 w 2990398"/>
                <a:gd name="connsiteY41" fmla="*/ 420727 h 2986796"/>
                <a:gd name="connsiteX42" fmla="*/ 2552448 w 2990398"/>
                <a:gd name="connsiteY42" fmla="*/ 437048 h 2986796"/>
                <a:gd name="connsiteX43" fmla="*/ 2568768 w 2990398"/>
                <a:gd name="connsiteY43" fmla="*/ 456997 h 2986796"/>
                <a:gd name="connsiteX44" fmla="*/ 2582369 w 2990398"/>
                <a:gd name="connsiteY44" fmla="*/ 478758 h 2986796"/>
                <a:gd name="connsiteX45" fmla="*/ 2593250 w 2990398"/>
                <a:gd name="connsiteY45" fmla="*/ 503239 h 2986796"/>
                <a:gd name="connsiteX46" fmla="*/ 2602317 w 2990398"/>
                <a:gd name="connsiteY46" fmla="*/ 529536 h 2986796"/>
                <a:gd name="connsiteX47" fmla="*/ 2610477 w 2990398"/>
                <a:gd name="connsiteY47" fmla="*/ 555831 h 2986796"/>
                <a:gd name="connsiteX48" fmla="*/ 2617732 w 2990398"/>
                <a:gd name="connsiteY48" fmla="*/ 583940 h 2986796"/>
                <a:gd name="connsiteX49" fmla="*/ 2624986 w 2990398"/>
                <a:gd name="connsiteY49" fmla="*/ 611141 h 2986796"/>
                <a:gd name="connsiteX50" fmla="*/ 2633146 w 2990398"/>
                <a:gd name="connsiteY50" fmla="*/ 638344 h 2986796"/>
                <a:gd name="connsiteX51" fmla="*/ 2642213 w 2990398"/>
                <a:gd name="connsiteY51" fmla="*/ 664641 h 2986796"/>
                <a:gd name="connsiteX52" fmla="*/ 2653094 w 2990398"/>
                <a:gd name="connsiteY52" fmla="*/ 689121 h 2986796"/>
                <a:gd name="connsiteX53" fmla="*/ 2665789 w 2990398"/>
                <a:gd name="connsiteY53" fmla="*/ 711789 h 2986796"/>
                <a:gd name="connsiteX54" fmla="*/ 2682110 w 2990398"/>
                <a:gd name="connsiteY54" fmla="*/ 731739 h 2986796"/>
                <a:gd name="connsiteX55" fmla="*/ 2700244 w 2990398"/>
                <a:gd name="connsiteY55" fmla="*/ 752593 h 2986796"/>
                <a:gd name="connsiteX56" fmla="*/ 2721098 w 2990398"/>
                <a:gd name="connsiteY56" fmla="*/ 770728 h 2986796"/>
                <a:gd name="connsiteX57" fmla="*/ 2742860 w 2990398"/>
                <a:gd name="connsiteY57" fmla="*/ 787956 h 2986796"/>
                <a:gd name="connsiteX58" fmla="*/ 2766436 w 2990398"/>
                <a:gd name="connsiteY58" fmla="*/ 805184 h 2986796"/>
                <a:gd name="connsiteX59" fmla="*/ 2789104 w 2990398"/>
                <a:gd name="connsiteY59" fmla="*/ 822412 h 2986796"/>
                <a:gd name="connsiteX60" fmla="*/ 2810864 w 2990398"/>
                <a:gd name="connsiteY60" fmla="*/ 839640 h 2986796"/>
                <a:gd name="connsiteX61" fmla="*/ 2831718 w 2990398"/>
                <a:gd name="connsiteY61" fmla="*/ 858682 h 2986796"/>
                <a:gd name="connsiteX62" fmla="*/ 2849854 w 2990398"/>
                <a:gd name="connsiteY62" fmla="*/ 877723 h 2986796"/>
                <a:gd name="connsiteX63" fmla="*/ 2865269 w 2990398"/>
                <a:gd name="connsiteY63" fmla="*/ 899485 h 2986796"/>
                <a:gd name="connsiteX64" fmla="*/ 2877057 w 2990398"/>
                <a:gd name="connsiteY64" fmla="*/ 922153 h 2986796"/>
                <a:gd name="connsiteX65" fmla="*/ 2885217 w 2990398"/>
                <a:gd name="connsiteY65" fmla="*/ 949356 h 2986796"/>
                <a:gd name="connsiteX66" fmla="*/ 2888844 w 2990398"/>
                <a:gd name="connsiteY66" fmla="*/ 977465 h 2986796"/>
                <a:gd name="connsiteX67" fmla="*/ 2889751 w 2990398"/>
                <a:gd name="connsiteY67" fmla="*/ 1006481 h 2986796"/>
                <a:gd name="connsiteX68" fmla="*/ 2887031 w 2990398"/>
                <a:gd name="connsiteY68" fmla="*/ 1037309 h 2986796"/>
                <a:gd name="connsiteX69" fmla="*/ 2883403 w 2990398"/>
                <a:gd name="connsiteY69" fmla="*/ 1068137 h 2986796"/>
                <a:gd name="connsiteX70" fmla="*/ 2878870 w 2990398"/>
                <a:gd name="connsiteY70" fmla="*/ 1098967 h 2986796"/>
                <a:gd name="connsiteX71" fmla="*/ 2875242 w 2990398"/>
                <a:gd name="connsiteY71" fmla="*/ 1129796 h 2986796"/>
                <a:gd name="connsiteX72" fmla="*/ 2873430 w 2990398"/>
                <a:gd name="connsiteY72" fmla="*/ 1160626 h 2986796"/>
                <a:gd name="connsiteX73" fmla="*/ 2873430 w 2990398"/>
                <a:gd name="connsiteY73" fmla="*/ 1190548 h 2986796"/>
                <a:gd name="connsiteX74" fmla="*/ 2877057 w 2990398"/>
                <a:gd name="connsiteY74" fmla="*/ 1218656 h 2986796"/>
                <a:gd name="connsiteX75" fmla="*/ 2884310 w 2990398"/>
                <a:gd name="connsiteY75" fmla="*/ 1246765 h 2986796"/>
                <a:gd name="connsiteX76" fmla="*/ 2895190 w 2990398"/>
                <a:gd name="connsiteY76" fmla="*/ 1273062 h 2986796"/>
                <a:gd name="connsiteX77" fmla="*/ 2909700 w 2990398"/>
                <a:gd name="connsiteY77" fmla="*/ 1300263 h 2986796"/>
                <a:gd name="connsiteX78" fmla="*/ 2924206 w 2990398"/>
                <a:gd name="connsiteY78" fmla="*/ 1327465 h 2986796"/>
                <a:gd name="connsiteX79" fmla="*/ 2940528 w 2990398"/>
                <a:gd name="connsiteY79" fmla="*/ 1354668 h 2986796"/>
                <a:gd name="connsiteX80" fmla="*/ 2955942 w 2990398"/>
                <a:gd name="connsiteY80" fmla="*/ 1380964 h 2986796"/>
                <a:gd name="connsiteX81" fmla="*/ 2969543 w 2990398"/>
                <a:gd name="connsiteY81" fmla="*/ 1409071 h 2986796"/>
                <a:gd name="connsiteX82" fmla="*/ 2980424 w 2990398"/>
                <a:gd name="connsiteY82" fmla="*/ 1436275 h 2986796"/>
                <a:gd name="connsiteX83" fmla="*/ 2987677 w 2990398"/>
                <a:gd name="connsiteY83" fmla="*/ 1464384 h 2986796"/>
                <a:gd name="connsiteX84" fmla="*/ 2990398 w 2990398"/>
                <a:gd name="connsiteY84" fmla="*/ 1493398 h 2986796"/>
                <a:gd name="connsiteX85" fmla="*/ 2987677 w 2990398"/>
                <a:gd name="connsiteY85" fmla="*/ 1522414 h 2986796"/>
                <a:gd name="connsiteX86" fmla="*/ 2980424 w 2990398"/>
                <a:gd name="connsiteY86" fmla="*/ 1550523 h 2986796"/>
                <a:gd name="connsiteX87" fmla="*/ 2969543 w 2990398"/>
                <a:gd name="connsiteY87" fmla="*/ 1577725 h 2986796"/>
                <a:gd name="connsiteX88" fmla="*/ 2955942 w 2990398"/>
                <a:gd name="connsiteY88" fmla="*/ 1605834 h 2986796"/>
                <a:gd name="connsiteX89" fmla="*/ 2940528 w 2990398"/>
                <a:gd name="connsiteY89" fmla="*/ 1632130 h 2986796"/>
                <a:gd name="connsiteX90" fmla="*/ 2924206 w 2990398"/>
                <a:gd name="connsiteY90" fmla="*/ 1659332 h 2986796"/>
                <a:gd name="connsiteX91" fmla="*/ 2909700 w 2990398"/>
                <a:gd name="connsiteY91" fmla="*/ 1686534 h 2986796"/>
                <a:gd name="connsiteX92" fmla="*/ 2895190 w 2990398"/>
                <a:gd name="connsiteY92" fmla="*/ 1713736 h 2986796"/>
                <a:gd name="connsiteX93" fmla="*/ 2884310 w 2990398"/>
                <a:gd name="connsiteY93" fmla="*/ 1740031 h 2986796"/>
                <a:gd name="connsiteX94" fmla="*/ 2877057 w 2990398"/>
                <a:gd name="connsiteY94" fmla="*/ 1768140 h 2986796"/>
                <a:gd name="connsiteX95" fmla="*/ 2873430 w 2990398"/>
                <a:gd name="connsiteY95" fmla="*/ 1796249 h 2986796"/>
                <a:gd name="connsiteX96" fmla="*/ 2873430 w 2990398"/>
                <a:gd name="connsiteY96" fmla="*/ 1826171 h 2986796"/>
                <a:gd name="connsiteX97" fmla="*/ 2875242 w 2990398"/>
                <a:gd name="connsiteY97" fmla="*/ 1857001 h 2986796"/>
                <a:gd name="connsiteX98" fmla="*/ 2878870 w 2990398"/>
                <a:gd name="connsiteY98" fmla="*/ 1887829 h 2986796"/>
                <a:gd name="connsiteX99" fmla="*/ 2883403 w 2990398"/>
                <a:gd name="connsiteY99" fmla="*/ 1918659 h 2986796"/>
                <a:gd name="connsiteX100" fmla="*/ 2887031 w 2990398"/>
                <a:gd name="connsiteY100" fmla="*/ 1949489 h 2986796"/>
                <a:gd name="connsiteX101" fmla="*/ 2889751 w 2990398"/>
                <a:gd name="connsiteY101" fmla="*/ 1980317 h 2986796"/>
                <a:gd name="connsiteX102" fmla="*/ 2888844 w 2990398"/>
                <a:gd name="connsiteY102" fmla="*/ 2009333 h 2986796"/>
                <a:gd name="connsiteX103" fmla="*/ 2885217 w 2990398"/>
                <a:gd name="connsiteY103" fmla="*/ 2037442 h 2986796"/>
                <a:gd name="connsiteX104" fmla="*/ 2877057 w 2990398"/>
                <a:gd name="connsiteY104" fmla="*/ 2064644 h 2986796"/>
                <a:gd name="connsiteX105" fmla="*/ 2865269 w 2990398"/>
                <a:gd name="connsiteY105" fmla="*/ 2087312 h 2986796"/>
                <a:gd name="connsiteX106" fmla="*/ 2849854 w 2990398"/>
                <a:gd name="connsiteY106" fmla="*/ 2109074 h 2986796"/>
                <a:gd name="connsiteX107" fmla="*/ 2831718 w 2990398"/>
                <a:gd name="connsiteY107" fmla="*/ 2128116 h 2986796"/>
                <a:gd name="connsiteX108" fmla="*/ 2810864 w 2990398"/>
                <a:gd name="connsiteY108" fmla="*/ 2147156 h 2986796"/>
                <a:gd name="connsiteX109" fmla="*/ 2789104 w 2990398"/>
                <a:gd name="connsiteY109" fmla="*/ 2164385 h 2986796"/>
                <a:gd name="connsiteX110" fmla="*/ 2766436 w 2990398"/>
                <a:gd name="connsiteY110" fmla="*/ 2181613 h 2986796"/>
                <a:gd name="connsiteX111" fmla="*/ 2742860 w 2990398"/>
                <a:gd name="connsiteY111" fmla="*/ 2198842 h 2986796"/>
                <a:gd name="connsiteX112" fmla="*/ 2721098 w 2990398"/>
                <a:gd name="connsiteY112" fmla="*/ 2216069 h 2986796"/>
                <a:gd name="connsiteX113" fmla="*/ 2700244 w 2990398"/>
                <a:gd name="connsiteY113" fmla="*/ 2234203 h 2986796"/>
                <a:gd name="connsiteX114" fmla="*/ 2682110 w 2990398"/>
                <a:gd name="connsiteY114" fmla="*/ 2255059 h 2986796"/>
                <a:gd name="connsiteX115" fmla="*/ 2665789 w 2990398"/>
                <a:gd name="connsiteY115" fmla="*/ 2275007 h 2986796"/>
                <a:gd name="connsiteX116" fmla="*/ 2653094 w 2990398"/>
                <a:gd name="connsiteY116" fmla="*/ 2297675 h 2986796"/>
                <a:gd name="connsiteX117" fmla="*/ 2642213 w 2990398"/>
                <a:gd name="connsiteY117" fmla="*/ 2322157 h 2986796"/>
                <a:gd name="connsiteX118" fmla="*/ 2633146 w 2990398"/>
                <a:gd name="connsiteY118" fmla="*/ 2348452 h 2986796"/>
                <a:gd name="connsiteX119" fmla="*/ 2624986 w 2990398"/>
                <a:gd name="connsiteY119" fmla="*/ 2375655 h 2986796"/>
                <a:gd name="connsiteX120" fmla="*/ 2617732 w 2990398"/>
                <a:gd name="connsiteY120" fmla="*/ 2402858 h 2986796"/>
                <a:gd name="connsiteX121" fmla="*/ 2610477 w 2990398"/>
                <a:gd name="connsiteY121" fmla="*/ 2430967 h 2986796"/>
                <a:gd name="connsiteX122" fmla="*/ 2602317 w 2990398"/>
                <a:gd name="connsiteY122" fmla="*/ 2457261 h 2986796"/>
                <a:gd name="connsiteX123" fmla="*/ 2593250 w 2990398"/>
                <a:gd name="connsiteY123" fmla="*/ 2483556 h 2986796"/>
                <a:gd name="connsiteX124" fmla="*/ 2582369 w 2990398"/>
                <a:gd name="connsiteY124" fmla="*/ 2508038 h 2986796"/>
                <a:gd name="connsiteX125" fmla="*/ 2568768 w 2990398"/>
                <a:gd name="connsiteY125" fmla="*/ 2529801 h 2986796"/>
                <a:gd name="connsiteX126" fmla="*/ 2552448 w 2990398"/>
                <a:gd name="connsiteY126" fmla="*/ 2549749 h 2986796"/>
                <a:gd name="connsiteX127" fmla="*/ 2532500 w 2990398"/>
                <a:gd name="connsiteY127" fmla="*/ 2566069 h 2986796"/>
                <a:gd name="connsiteX128" fmla="*/ 2510738 w 2990398"/>
                <a:gd name="connsiteY128" fmla="*/ 2579670 h 2986796"/>
                <a:gd name="connsiteX129" fmla="*/ 2486255 w 2990398"/>
                <a:gd name="connsiteY129" fmla="*/ 2590552 h 2986796"/>
                <a:gd name="connsiteX130" fmla="*/ 2459961 w 2990398"/>
                <a:gd name="connsiteY130" fmla="*/ 2599619 h 2986796"/>
                <a:gd name="connsiteX131" fmla="*/ 2433665 w 2990398"/>
                <a:gd name="connsiteY131" fmla="*/ 2607779 h 2986796"/>
                <a:gd name="connsiteX132" fmla="*/ 2405556 w 2990398"/>
                <a:gd name="connsiteY132" fmla="*/ 2615034 h 2986796"/>
                <a:gd name="connsiteX133" fmla="*/ 2378355 w 2990398"/>
                <a:gd name="connsiteY133" fmla="*/ 2622287 h 2986796"/>
                <a:gd name="connsiteX134" fmla="*/ 2351153 w 2990398"/>
                <a:gd name="connsiteY134" fmla="*/ 2630448 h 2986796"/>
                <a:gd name="connsiteX135" fmla="*/ 2324858 w 2990398"/>
                <a:gd name="connsiteY135" fmla="*/ 2639517 h 2986796"/>
                <a:gd name="connsiteX136" fmla="*/ 2300376 w 2990398"/>
                <a:gd name="connsiteY136" fmla="*/ 2650397 h 2986796"/>
                <a:gd name="connsiteX137" fmla="*/ 2277709 w 2990398"/>
                <a:gd name="connsiteY137" fmla="*/ 2663091 h 2986796"/>
                <a:gd name="connsiteX138" fmla="*/ 2257760 w 2990398"/>
                <a:gd name="connsiteY138" fmla="*/ 2679412 h 2986796"/>
                <a:gd name="connsiteX139" fmla="*/ 2236905 w 2990398"/>
                <a:gd name="connsiteY139" fmla="*/ 2697548 h 2986796"/>
                <a:gd name="connsiteX140" fmla="*/ 2218769 w 2990398"/>
                <a:gd name="connsiteY140" fmla="*/ 2718403 h 2986796"/>
                <a:gd name="connsiteX141" fmla="*/ 2201542 w 2990398"/>
                <a:gd name="connsiteY141" fmla="*/ 2740164 h 2986796"/>
                <a:gd name="connsiteX142" fmla="*/ 2184315 w 2990398"/>
                <a:gd name="connsiteY142" fmla="*/ 2762832 h 2986796"/>
                <a:gd name="connsiteX143" fmla="*/ 2167088 w 2990398"/>
                <a:gd name="connsiteY143" fmla="*/ 2785501 h 2986796"/>
                <a:gd name="connsiteX144" fmla="*/ 2149858 w 2990398"/>
                <a:gd name="connsiteY144" fmla="*/ 2807263 h 2986796"/>
                <a:gd name="connsiteX145" fmla="*/ 2130817 w 2990398"/>
                <a:gd name="connsiteY145" fmla="*/ 2828117 h 2986796"/>
                <a:gd name="connsiteX146" fmla="*/ 2111775 w 2990398"/>
                <a:gd name="connsiteY146" fmla="*/ 2846252 h 2986796"/>
                <a:gd name="connsiteX147" fmla="*/ 2090015 w 2990398"/>
                <a:gd name="connsiteY147" fmla="*/ 2861666 h 2986796"/>
                <a:gd name="connsiteX148" fmla="*/ 2067346 w 2990398"/>
                <a:gd name="connsiteY148" fmla="*/ 2873455 h 2986796"/>
                <a:gd name="connsiteX149" fmla="*/ 2040145 w 2990398"/>
                <a:gd name="connsiteY149" fmla="*/ 2881614 h 2986796"/>
                <a:gd name="connsiteX150" fmla="*/ 2012036 w 2990398"/>
                <a:gd name="connsiteY150" fmla="*/ 2885242 h 2986796"/>
                <a:gd name="connsiteX151" fmla="*/ 1983021 w 2990398"/>
                <a:gd name="connsiteY151" fmla="*/ 2886149 h 2986796"/>
                <a:gd name="connsiteX152" fmla="*/ 1952192 w 2990398"/>
                <a:gd name="connsiteY152" fmla="*/ 2883428 h 2986796"/>
                <a:gd name="connsiteX153" fmla="*/ 1921363 w 2990398"/>
                <a:gd name="connsiteY153" fmla="*/ 2879802 h 2986796"/>
                <a:gd name="connsiteX154" fmla="*/ 1890534 w 2990398"/>
                <a:gd name="connsiteY154" fmla="*/ 2875267 h 2986796"/>
                <a:gd name="connsiteX155" fmla="*/ 1859705 w 2990398"/>
                <a:gd name="connsiteY155" fmla="*/ 2871641 h 2986796"/>
                <a:gd name="connsiteX156" fmla="*/ 1828877 w 2990398"/>
                <a:gd name="connsiteY156" fmla="*/ 2869827 h 2986796"/>
                <a:gd name="connsiteX157" fmla="*/ 1798954 w 2990398"/>
                <a:gd name="connsiteY157" fmla="*/ 2869827 h 2986796"/>
                <a:gd name="connsiteX158" fmla="*/ 1770845 w 2990398"/>
                <a:gd name="connsiteY158" fmla="*/ 2873455 h 2986796"/>
                <a:gd name="connsiteX159" fmla="*/ 1741831 w 2990398"/>
                <a:gd name="connsiteY159" fmla="*/ 2880708 h 2986796"/>
                <a:gd name="connsiteX160" fmla="*/ 1715535 w 2990398"/>
                <a:gd name="connsiteY160" fmla="*/ 2891590 h 2986796"/>
                <a:gd name="connsiteX161" fmla="*/ 1688333 w 2990398"/>
                <a:gd name="connsiteY161" fmla="*/ 2906097 h 2986796"/>
                <a:gd name="connsiteX162" fmla="*/ 1661132 w 2990398"/>
                <a:gd name="connsiteY162" fmla="*/ 2920605 h 2986796"/>
                <a:gd name="connsiteX163" fmla="*/ 1633930 w 2990398"/>
                <a:gd name="connsiteY163" fmla="*/ 2936927 h 2986796"/>
                <a:gd name="connsiteX164" fmla="*/ 1607633 w 2990398"/>
                <a:gd name="connsiteY164" fmla="*/ 2952341 h 2986796"/>
                <a:gd name="connsiteX165" fmla="*/ 1579526 w 2990398"/>
                <a:gd name="connsiteY165" fmla="*/ 2965941 h 2986796"/>
                <a:gd name="connsiteX166" fmla="*/ 1552324 w 2990398"/>
                <a:gd name="connsiteY166" fmla="*/ 2976823 h 2986796"/>
                <a:gd name="connsiteX167" fmla="*/ 1524214 w 2990398"/>
                <a:gd name="connsiteY167" fmla="*/ 2984076 h 2986796"/>
                <a:gd name="connsiteX168" fmla="*/ 1495200 w 2990398"/>
                <a:gd name="connsiteY168" fmla="*/ 2986796 h 2986796"/>
                <a:gd name="connsiteX169" fmla="*/ 1466185 w 2990398"/>
                <a:gd name="connsiteY169" fmla="*/ 2984076 h 2986796"/>
                <a:gd name="connsiteX170" fmla="*/ 1438076 w 2990398"/>
                <a:gd name="connsiteY170" fmla="*/ 2976823 h 2986796"/>
                <a:gd name="connsiteX171" fmla="*/ 1410874 w 2990398"/>
                <a:gd name="connsiteY171" fmla="*/ 2965941 h 2986796"/>
                <a:gd name="connsiteX172" fmla="*/ 1382765 w 2990398"/>
                <a:gd name="connsiteY172" fmla="*/ 2952341 h 2986796"/>
                <a:gd name="connsiteX173" fmla="*/ 1356470 w 2990398"/>
                <a:gd name="connsiteY173" fmla="*/ 2936927 h 2986796"/>
                <a:gd name="connsiteX174" fmla="*/ 1329268 w 2990398"/>
                <a:gd name="connsiteY174" fmla="*/ 2920605 h 2986796"/>
                <a:gd name="connsiteX175" fmla="*/ 1302066 w 2990398"/>
                <a:gd name="connsiteY175" fmla="*/ 2906097 h 2986796"/>
                <a:gd name="connsiteX176" fmla="*/ 1274865 w 2990398"/>
                <a:gd name="connsiteY176" fmla="*/ 2891590 h 2986796"/>
                <a:gd name="connsiteX177" fmla="*/ 1247663 w 2990398"/>
                <a:gd name="connsiteY177" fmla="*/ 2880708 h 2986796"/>
                <a:gd name="connsiteX178" fmla="*/ 1219554 w 2990398"/>
                <a:gd name="connsiteY178" fmla="*/ 2873455 h 2986796"/>
                <a:gd name="connsiteX179" fmla="*/ 1191445 w 2990398"/>
                <a:gd name="connsiteY179" fmla="*/ 2869827 h 2986796"/>
                <a:gd name="connsiteX180" fmla="*/ 1161523 w 2990398"/>
                <a:gd name="connsiteY180" fmla="*/ 2869827 h 2986796"/>
                <a:gd name="connsiteX181" fmla="*/ 1130694 w 2990398"/>
                <a:gd name="connsiteY181" fmla="*/ 2871641 h 2986796"/>
                <a:gd name="connsiteX182" fmla="*/ 1099866 w 2990398"/>
                <a:gd name="connsiteY182" fmla="*/ 2875267 h 2986796"/>
                <a:gd name="connsiteX183" fmla="*/ 1069036 w 2990398"/>
                <a:gd name="connsiteY183" fmla="*/ 2879802 h 2986796"/>
                <a:gd name="connsiteX184" fmla="*/ 1038207 w 2990398"/>
                <a:gd name="connsiteY184" fmla="*/ 2883428 h 2986796"/>
                <a:gd name="connsiteX185" fmla="*/ 1007378 w 2990398"/>
                <a:gd name="connsiteY185" fmla="*/ 2886149 h 2986796"/>
                <a:gd name="connsiteX186" fmla="*/ 978364 w 2990398"/>
                <a:gd name="connsiteY186" fmla="*/ 2885242 h 2986796"/>
                <a:gd name="connsiteX187" fmla="*/ 950255 w 2990398"/>
                <a:gd name="connsiteY187" fmla="*/ 2881614 h 2986796"/>
                <a:gd name="connsiteX188" fmla="*/ 923053 w 2990398"/>
                <a:gd name="connsiteY188" fmla="*/ 2873455 h 2986796"/>
                <a:gd name="connsiteX189" fmla="*/ 900384 w 2990398"/>
                <a:gd name="connsiteY189" fmla="*/ 2861666 h 2986796"/>
                <a:gd name="connsiteX190" fmla="*/ 878622 w 2990398"/>
                <a:gd name="connsiteY190" fmla="*/ 2846252 h 2986796"/>
                <a:gd name="connsiteX191" fmla="*/ 859581 w 2990398"/>
                <a:gd name="connsiteY191" fmla="*/ 2828117 h 2986796"/>
                <a:gd name="connsiteX192" fmla="*/ 840540 w 2990398"/>
                <a:gd name="connsiteY192" fmla="*/ 2807263 h 2986796"/>
                <a:gd name="connsiteX193" fmla="*/ 823313 w 2990398"/>
                <a:gd name="connsiteY193" fmla="*/ 2785501 h 2986796"/>
                <a:gd name="connsiteX194" fmla="*/ 806083 w 2990398"/>
                <a:gd name="connsiteY194" fmla="*/ 2762832 h 2986796"/>
                <a:gd name="connsiteX195" fmla="*/ 788856 w 2990398"/>
                <a:gd name="connsiteY195" fmla="*/ 2740164 h 2986796"/>
                <a:gd name="connsiteX196" fmla="*/ 771629 w 2990398"/>
                <a:gd name="connsiteY196" fmla="*/ 2718403 h 2986796"/>
                <a:gd name="connsiteX197" fmla="*/ 753494 w 2990398"/>
                <a:gd name="connsiteY197" fmla="*/ 2697548 h 2986796"/>
                <a:gd name="connsiteX198" fmla="*/ 732639 w 2990398"/>
                <a:gd name="connsiteY198" fmla="*/ 2679412 h 2986796"/>
                <a:gd name="connsiteX199" fmla="*/ 712691 w 2990398"/>
                <a:gd name="connsiteY199" fmla="*/ 2663091 h 2986796"/>
                <a:gd name="connsiteX200" fmla="*/ 690023 w 2990398"/>
                <a:gd name="connsiteY200" fmla="*/ 2650397 h 2986796"/>
                <a:gd name="connsiteX201" fmla="*/ 665541 w 2990398"/>
                <a:gd name="connsiteY201" fmla="*/ 2639517 h 2986796"/>
                <a:gd name="connsiteX202" fmla="*/ 639246 w 2990398"/>
                <a:gd name="connsiteY202" fmla="*/ 2630448 h 2986796"/>
                <a:gd name="connsiteX203" fmla="*/ 612044 w 2990398"/>
                <a:gd name="connsiteY203" fmla="*/ 2622287 h 2986796"/>
                <a:gd name="connsiteX204" fmla="*/ 584842 w 2990398"/>
                <a:gd name="connsiteY204" fmla="*/ 2615034 h 2986796"/>
                <a:gd name="connsiteX205" fmla="*/ 556733 w 2990398"/>
                <a:gd name="connsiteY205" fmla="*/ 2607779 h 2986796"/>
                <a:gd name="connsiteX206" fmla="*/ 530438 w 2990398"/>
                <a:gd name="connsiteY206" fmla="*/ 2599619 h 2986796"/>
                <a:gd name="connsiteX207" fmla="*/ 504143 w 2990398"/>
                <a:gd name="connsiteY207" fmla="*/ 2590552 h 2986796"/>
                <a:gd name="connsiteX208" fmla="*/ 479662 w 2990398"/>
                <a:gd name="connsiteY208" fmla="*/ 2579670 h 2986796"/>
                <a:gd name="connsiteX209" fmla="*/ 457900 w 2990398"/>
                <a:gd name="connsiteY209" fmla="*/ 2566069 h 2986796"/>
                <a:gd name="connsiteX210" fmla="*/ 437951 w 2990398"/>
                <a:gd name="connsiteY210" fmla="*/ 2549749 h 2986796"/>
                <a:gd name="connsiteX211" fmla="*/ 421632 w 2990398"/>
                <a:gd name="connsiteY211" fmla="*/ 2529801 h 2986796"/>
                <a:gd name="connsiteX212" fmla="*/ 408030 w 2990398"/>
                <a:gd name="connsiteY212" fmla="*/ 2508038 h 2986796"/>
                <a:gd name="connsiteX213" fmla="*/ 397149 w 2990398"/>
                <a:gd name="connsiteY213" fmla="*/ 2483556 h 2986796"/>
                <a:gd name="connsiteX214" fmla="*/ 388082 w 2990398"/>
                <a:gd name="connsiteY214" fmla="*/ 2457261 h 2986796"/>
                <a:gd name="connsiteX215" fmla="*/ 379921 w 2990398"/>
                <a:gd name="connsiteY215" fmla="*/ 2430967 h 2986796"/>
                <a:gd name="connsiteX216" fmla="*/ 372668 w 2990398"/>
                <a:gd name="connsiteY216" fmla="*/ 2402858 h 2986796"/>
                <a:gd name="connsiteX217" fmla="*/ 365414 w 2990398"/>
                <a:gd name="connsiteY217" fmla="*/ 2375655 h 2986796"/>
                <a:gd name="connsiteX218" fmla="*/ 357253 w 2990398"/>
                <a:gd name="connsiteY218" fmla="*/ 2348452 h 2986796"/>
                <a:gd name="connsiteX219" fmla="*/ 348185 w 2990398"/>
                <a:gd name="connsiteY219" fmla="*/ 2322157 h 2986796"/>
                <a:gd name="connsiteX220" fmla="*/ 337304 w 2990398"/>
                <a:gd name="connsiteY220" fmla="*/ 2297675 h 2986796"/>
                <a:gd name="connsiteX221" fmla="*/ 324611 w 2990398"/>
                <a:gd name="connsiteY221" fmla="*/ 2275007 h 2986796"/>
                <a:gd name="connsiteX222" fmla="*/ 308290 w 2990398"/>
                <a:gd name="connsiteY222" fmla="*/ 2255059 h 2986796"/>
                <a:gd name="connsiteX223" fmla="*/ 290155 w 2990398"/>
                <a:gd name="connsiteY223" fmla="*/ 2234203 h 2986796"/>
                <a:gd name="connsiteX224" fmla="*/ 269300 w 2990398"/>
                <a:gd name="connsiteY224" fmla="*/ 2216069 h 2986796"/>
                <a:gd name="connsiteX225" fmla="*/ 246631 w 2990398"/>
                <a:gd name="connsiteY225" fmla="*/ 2198842 h 2986796"/>
                <a:gd name="connsiteX226" fmla="*/ 223963 w 2990398"/>
                <a:gd name="connsiteY226" fmla="*/ 2181613 h 2986796"/>
                <a:gd name="connsiteX227" fmla="*/ 201296 w 2990398"/>
                <a:gd name="connsiteY227" fmla="*/ 2164385 h 2986796"/>
                <a:gd name="connsiteX228" fmla="*/ 179534 w 2990398"/>
                <a:gd name="connsiteY228" fmla="*/ 2147156 h 2986796"/>
                <a:gd name="connsiteX229" fmla="*/ 158679 w 2990398"/>
                <a:gd name="connsiteY229" fmla="*/ 2128116 h 2986796"/>
                <a:gd name="connsiteX230" fmla="*/ 140545 w 2990398"/>
                <a:gd name="connsiteY230" fmla="*/ 2109074 h 2986796"/>
                <a:gd name="connsiteX231" fmla="*/ 125130 w 2990398"/>
                <a:gd name="connsiteY231" fmla="*/ 2087312 h 2986796"/>
                <a:gd name="connsiteX232" fmla="*/ 113343 w 2990398"/>
                <a:gd name="connsiteY232" fmla="*/ 2064644 h 2986796"/>
                <a:gd name="connsiteX233" fmla="*/ 105182 w 2990398"/>
                <a:gd name="connsiteY233" fmla="*/ 2037442 h 2986796"/>
                <a:gd name="connsiteX234" fmla="*/ 101555 w 2990398"/>
                <a:gd name="connsiteY234" fmla="*/ 2009333 h 2986796"/>
                <a:gd name="connsiteX235" fmla="*/ 100648 w 2990398"/>
                <a:gd name="connsiteY235" fmla="*/ 1980317 h 2986796"/>
                <a:gd name="connsiteX236" fmla="*/ 103368 w 2990398"/>
                <a:gd name="connsiteY236" fmla="*/ 1949489 h 2986796"/>
                <a:gd name="connsiteX237" fmla="*/ 106995 w 2990398"/>
                <a:gd name="connsiteY237" fmla="*/ 1918659 h 2986796"/>
                <a:gd name="connsiteX238" fmla="*/ 111528 w 2990398"/>
                <a:gd name="connsiteY238" fmla="*/ 1887829 h 2986796"/>
                <a:gd name="connsiteX239" fmla="*/ 115156 w 2990398"/>
                <a:gd name="connsiteY239" fmla="*/ 1857001 h 2986796"/>
                <a:gd name="connsiteX240" fmla="*/ 116970 w 2990398"/>
                <a:gd name="connsiteY240" fmla="*/ 1826171 h 2986796"/>
                <a:gd name="connsiteX241" fmla="*/ 116970 w 2990398"/>
                <a:gd name="connsiteY241" fmla="*/ 1796249 h 2986796"/>
                <a:gd name="connsiteX242" fmla="*/ 113343 w 2990398"/>
                <a:gd name="connsiteY242" fmla="*/ 1768140 h 2986796"/>
                <a:gd name="connsiteX243" fmla="*/ 106089 w 2990398"/>
                <a:gd name="connsiteY243" fmla="*/ 1740031 h 2986796"/>
                <a:gd name="connsiteX244" fmla="*/ 95208 w 2990398"/>
                <a:gd name="connsiteY244" fmla="*/ 1713736 h 2986796"/>
                <a:gd name="connsiteX245" fmla="*/ 81606 w 2990398"/>
                <a:gd name="connsiteY245" fmla="*/ 1686534 h 2986796"/>
                <a:gd name="connsiteX246" fmla="*/ 66192 w 2990398"/>
                <a:gd name="connsiteY246" fmla="*/ 1659332 h 2986796"/>
                <a:gd name="connsiteX247" fmla="*/ 49872 w 2990398"/>
                <a:gd name="connsiteY247" fmla="*/ 1632130 h 2986796"/>
                <a:gd name="connsiteX248" fmla="*/ 34458 w 2990398"/>
                <a:gd name="connsiteY248" fmla="*/ 1605834 h 2986796"/>
                <a:gd name="connsiteX249" fmla="*/ 20855 w 2990398"/>
                <a:gd name="connsiteY249" fmla="*/ 1577725 h 2986796"/>
                <a:gd name="connsiteX250" fmla="*/ 9975 w 2990398"/>
                <a:gd name="connsiteY250" fmla="*/ 1550523 h 2986796"/>
                <a:gd name="connsiteX251" fmla="*/ 2721 w 2990398"/>
                <a:gd name="connsiteY251" fmla="*/ 1522414 h 2986796"/>
                <a:gd name="connsiteX252" fmla="*/ 0 w 2990398"/>
                <a:gd name="connsiteY252" fmla="*/ 1493398 h 2986796"/>
                <a:gd name="connsiteX253" fmla="*/ 2721 w 2990398"/>
                <a:gd name="connsiteY253" fmla="*/ 1464384 h 2986796"/>
                <a:gd name="connsiteX254" fmla="*/ 9975 w 2990398"/>
                <a:gd name="connsiteY254" fmla="*/ 1436275 h 2986796"/>
                <a:gd name="connsiteX255" fmla="*/ 20855 w 2990398"/>
                <a:gd name="connsiteY255" fmla="*/ 1409071 h 2986796"/>
                <a:gd name="connsiteX256" fmla="*/ 34458 w 2990398"/>
                <a:gd name="connsiteY256" fmla="*/ 1380964 h 2986796"/>
                <a:gd name="connsiteX257" fmla="*/ 49872 w 2990398"/>
                <a:gd name="connsiteY257" fmla="*/ 1354668 h 2986796"/>
                <a:gd name="connsiteX258" fmla="*/ 66192 w 2990398"/>
                <a:gd name="connsiteY258" fmla="*/ 1327465 h 2986796"/>
                <a:gd name="connsiteX259" fmla="*/ 81606 w 2990398"/>
                <a:gd name="connsiteY259" fmla="*/ 1300263 h 2986796"/>
                <a:gd name="connsiteX260" fmla="*/ 95208 w 2990398"/>
                <a:gd name="connsiteY260" fmla="*/ 1273062 h 2986796"/>
                <a:gd name="connsiteX261" fmla="*/ 106089 w 2990398"/>
                <a:gd name="connsiteY261" fmla="*/ 1246765 h 2986796"/>
                <a:gd name="connsiteX262" fmla="*/ 113343 w 2990398"/>
                <a:gd name="connsiteY262" fmla="*/ 1218656 h 2986796"/>
                <a:gd name="connsiteX263" fmla="*/ 116970 w 2990398"/>
                <a:gd name="connsiteY263" fmla="*/ 1190548 h 2986796"/>
                <a:gd name="connsiteX264" fmla="*/ 116970 w 2990398"/>
                <a:gd name="connsiteY264" fmla="*/ 1160626 h 2986796"/>
                <a:gd name="connsiteX265" fmla="*/ 115156 w 2990398"/>
                <a:gd name="connsiteY265" fmla="*/ 1129796 h 2986796"/>
                <a:gd name="connsiteX266" fmla="*/ 111528 w 2990398"/>
                <a:gd name="connsiteY266" fmla="*/ 1098967 h 2986796"/>
                <a:gd name="connsiteX267" fmla="*/ 106995 w 2990398"/>
                <a:gd name="connsiteY267" fmla="*/ 1068137 h 2986796"/>
                <a:gd name="connsiteX268" fmla="*/ 103368 w 2990398"/>
                <a:gd name="connsiteY268" fmla="*/ 1037309 h 2986796"/>
                <a:gd name="connsiteX269" fmla="*/ 100648 w 2990398"/>
                <a:gd name="connsiteY269" fmla="*/ 1006481 h 2986796"/>
                <a:gd name="connsiteX270" fmla="*/ 101555 w 2990398"/>
                <a:gd name="connsiteY270" fmla="*/ 977465 h 2986796"/>
                <a:gd name="connsiteX271" fmla="*/ 105182 w 2990398"/>
                <a:gd name="connsiteY271" fmla="*/ 949356 h 2986796"/>
                <a:gd name="connsiteX272" fmla="*/ 113343 w 2990398"/>
                <a:gd name="connsiteY272" fmla="*/ 922153 h 2986796"/>
                <a:gd name="connsiteX273" fmla="*/ 125130 w 2990398"/>
                <a:gd name="connsiteY273" fmla="*/ 899485 h 2986796"/>
                <a:gd name="connsiteX274" fmla="*/ 140545 w 2990398"/>
                <a:gd name="connsiteY274" fmla="*/ 877723 h 2986796"/>
                <a:gd name="connsiteX275" fmla="*/ 158679 w 2990398"/>
                <a:gd name="connsiteY275" fmla="*/ 858682 h 2986796"/>
                <a:gd name="connsiteX276" fmla="*/ 179534 w 2990398"/>
                <a:gd name="connsiteY276" fmla="*/ 839640 h 2986796"/>
                <a:gd name="connsiteX277" fmla="*/ 201296 w 2990398"/>
                <a:gd name="connsiteY277" fmla="*/ 822412 h 2986796"/>
                <a:gd name="connsiteX278" fmla="*/ 223963 w 2990398"/>
                <a:gd name="connsiteY278" fmla="*/ 805184 h 2986796"/>
                <a:gd name="connsiteX279" fmla="*/ 246631 w 2990398"/>
                <a:gd name="connsiteY279" fmla="*/ 787956 h 2986796"/>
                <a:gd name="connsiteX280" fmla="*/ 269300 w 2990398"/>
                <a:gd name="connsiteY280" fmla="*/ 770728 h 2986796"/>
                <a:gd name="connsiteX281" fmla="*/ 290155 w 2990398"/>
                <a:gd name="connsiteY281" fmla="*/ 752593 h 2986796"/>
                <a:gd name="connsiteX282" fmla="*/ 308290 w 2990398"/>
                <a:gd name="connsiteY282" fmla="*/ 731739 h 2986796"/>
                <a:gd name="connsiteX283" fmla="*/ 324611 w 2990398"/>
                <a:gd name="connsiteY283" fmla="*/ 711789 h 2986796"/>
                <a:gd name="connsiteX284" fmla="*/ 337304 w 2990398"/>
                <a:gd name="connsiteY284" fmla="*/ 689121 h 2986796"/>
                <a:gd name="connsiteX285" fmla="*/ 348185 w 2990398"/>
                <a:gd name="connsiteY285" fmla="*/ 664641 h 2986796"/>
                <a:gd name="connsiteX286" fmla="*/ 357253 w 2990398"/>
                <a:gd name="connsiteY286" fmla="*/ 638344 h 2986796"/>
                <a:gd name="connsiteX287" fmla="*/ 365414 w 2990398"/>
                <a:gd name="connsiteY287" fmla="*/ 611141 h 2986796"/>
                <a:gd name="connsiteX288" fmla="*/ 372668 w 2990398"/>
                <a:gd name="connsiteY288" fmla="*/ 583940 h 2986796"/>
                <a:gd name="connsiteX289" fmla="*/ 379921 w 2990398"/>
                <a:gd name="connsiteY289" fmla="*/ 555831 h 2986796"/>
                <a:gd name="connsiteX290" fmla="*/ 388082 w 2990398"/>
                <a:gd name="connsiteY290" fmla="*/ 529536 h 2986796"/>
                <a:gd name="connsiteX291" fmla="*/ 397149 w 2990398"/>
                <a:gd name="connsiteY291" fmla="*/ 503239 h 2986796"/>
                <a:gd name="connsiteX292" fmla="*/ 408030 w 2990398"/>
                <a:gd name="connsiteY292" fmla="*/ 478758 h 2986796"/>
                <a:gd name="connsiteX293" fmla="*/ 421632 w 2990398"/>
                <a:gd name="connsiteY293" fmla="*/ 456997 h 2986796"/>
                <a:gd name="connsiteX294" fmla="*/ 437951 w 2990398"/>
                <a:gd name="connsiteY294" fmla="*/ 437048 h 2986796"/>
                <a:gd name="connsiteX295" fmla="*/ 457900 w 2990398"/>
                <a:gd name="connsiteY295" fmla="*/ 420727 h 2986796"/>
                <a:gd name="connsiteX296" fmla="*/ 479662 w 2990398"/>
                <a:gd name="connsiteY296" fmla="*/ 407126 h 2986796"/>
                <a:gd name="connsiteX297" fmla="*/ 504143 w 2990398"/>
                <a:gd name="connsiteY297" fmla="*/ 396244 h 2986796"/>
                <a:gd name="connsiteX298" fmla="*/ 530438 w 2990398"/>
                <a:gd name="connsiteY298" fmla="*/ 387178 h 2986796"/>
                <a:gd name="connsiteX299" fmla="*/ 556733 w 2990398"/>
                <a:gd name="connsiteY299" fmla="*/ 379017 h 2986796"/>
                <a:gd name="connsiteX300" fmla="*/ 584842 w 2990398"/>
                <a:gd name="connsiteY300" fmla="*/ 371762 h 2986796"/>
                <a:gd name="connsiteX301" fmla="*/ 612044 w 2990398"/>
                <a:gd name="connsiteY301" fmla="*/ 364509 h 2986796"/>
                <a:gd name="connsiteX302" fmla="*/ 639246 w 2990398"/>
                <a:gd name="connsiteY302" fmla="*/ 356348 h 2986796"/>
                <a:gd name="connsiteX303" fmla="*/ 665541 w 2990398"/>
                <a:gd name="connsiteY303" fmla="*/ 347282 h 2986796"/>
                <a:gd name="connsiteX304" fmla="*/ 690023 w 2990398"/>
                <a:gd name="connsiteY304" fmla="*/ 336400 h 2986796"/>
                <a:gd name="connsiteX305" fmla="*/ 712691 w 2990398"/>
                <a:gd name="connsiteY305" fmla="*/ 323707 h 2986796"/>
                <a:gd name="connsiteX306" fmla="*/ 732639 w 2990398"/>
                <a:gd name="connsiteY306" fmla="*/ 307385 h 2986796"/>
                <a:gd name="connsiteX307" fmla="*/ 753494 w 2990398"/>
                <a:gd name="connsiteY307" fmla="*/ 289249 h 2986796"/>
                <a:gd name="connsiteX308" fmla="*/ 771629 w 2990398"/>
                <a:gd name="connsiteY308" fmla="*/ 268395 h 2986796"/>
                <a:gd name="connsiteX309" fmla="*/ 788856 w 2990398"/>
                <a:gd name="connsiteY309" fmla="*/ 246632 h 2986796"/>
                <a:gd name="connsiteX310" fmla="*/ 806083 w 2990398"/>
                <a:gd name="connsiteY310" fmla="*/ 223964 h 2986796"/>
                <a:gd name="connsiteX311" fmla="*/ 823313 w 2990398"/>
                <a:gd name="connsiteY311" fmla="*/ 201296 h 2986796"/>
                <a:gd name="connsiteX312" fmla="*/ 840540 w 2990398"/>
                <a:gd name="connsiteY312" fmla="*/ 179535 h 2986796"/>
                <a:gd name="connsiteX313" fmla="*/ 859581 w 2990398"/>
                <a:gd name="connsiteY313" fmla="*/ 158680 h 2986796"/>
                <a:gd name="connsiteX314" fmla="*/ 878622 w 2990398"/>
                <a:gd name="connsiteY314" fmla="*/ 140545 h 2986796"/>
                <a:gd name="connsiteX315" fmla="*/ 900384 w 2990398"/>
                <a:gd name="connsiteY315" fmla="*/ 125130 h 2986796"/>
                <a:gd name="connsiteX316" fmla="*/ 923053 w 2990398"/>
                <a:gd name="connsiteY316" fmla="*/ 113343 h 2986796"/>
                <a:gd name="connsiteX317" fmla="*/ 950255 w 2990398"/>
                <a:gd name="connsiteY317" fmla="*/ 105182 h 2986796"/>
                <a:gd name="connsiteX318" fmla="*/ 978364 w 2990398"/>
                <a:gd name="connsiteY318" fmla="*/ 101554 h 2986796"/>
                <a:gd name="connsiteX319" fmla="*/ 1007378 w 2990398"/>
                <a:gd name="connsiteY319" fmla="*/ 100648 h 2986796"/>
                <a:gd name="connsiteX320" fmla="*/ 1038207 w 2990398"/>
                <a:gd name="connsiteY320" fmla="*/ 103369 h 2986796"/>
                <a:gd name="connsiteX321" fmla="*/ 1069036 w 2990398"/>
                <a:gd name="connsiteY321" fmla="*/ 106996 h 2986796"/>
                <a:gd name="connsiteX322" fmla="*/ 1099866 w 2990398"/>
                <a:gd name="connsiteY322" fmla="*/ 111529 h 2986796"/>
                <a:gd name="connsiteX323" fmla="*/ 1130694 w 2990398"/>
                <a:gd name="connsiteY323" fmla="*/ 115157 h 2986796"/>
                <a:gd name="connsiteX324" fmla="*/ 1161523 w 2990398"/>
                <a:gd name="connsiteY324" fmla="*/ 116970 h 2986796"/>
                <a:gd name="connsiteX325" fmla="*/ 1191445 w 2990398"/>
                <a:gd name="connsiteY325" fmla="*/ 116970 h 2986796"/>
                <a:gd name="connsiteX326" fmla="*/ 1219554 w 2990398"/>
                <a:gd name="connsiteY326" fmla="*/ 113343 h 2986796"/>
                <a:gd name="connsiteX327" fmla="*/ 1247663 w 2990398"/>
                <a:gd name="connsiteY327" fmla="*/ 106088 h 2986796"/>
                <a:gd name="connsiteX328" fmla="*/ 1274865 w 2990398"/>
                <a:gd name="connsiteY328" fmla="*/ 95209 h 2986796"/>
                <a:gd name="connsiteX329" fmla="*/ 1302066 w 2990398"/>
                <a:gd name="connsiteY329" fmla="*/ 80699 h 2986796"/>
                <a:gd name="connsiteX330" fmla="*/ 1329268 w 2990398"/>
                <a:gd name="connsiteY330" fmla="*/ 66192 h 2986796"/>
                <a:gd name="connsiteX331" fmla="*/ 1356470 w 2990398"/>
                <a:gd name="connsiteY331" fmla="*/ 49872 h 2986796"/>
                <a:gd name="connsiteX332" fmla="*/ 1382765 w 2990398"/>
                <a:gd name="connsiteY332" fmla="*/ 34456 h 2986796"/>
                <a:gd name="connsiteX333" fmla="*/ 1410874 w 2990398"/>
                <a:gd name="connsiteY333" fmla="*/ 20855 h 2986796"/>
                <a:gd name="connsiteX334" fmla="*/ 1438076 w 2990398"/>
                <a:gd name="connsiteY334" fmla="*/ 9974 h 2986796"/>
                <a:gd name="connsiteX335" fmla="*/ 1466185 w 2990398"/>
                <a:gd name="connsiteY335" fmla="*/ 2720 h 298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2990398" h="2986796">
                  <a:moveTo>
                    <a:pt x="1495200" y="0"/>
                  </a:moveTo>
                  <a:lnTo>
                    <a:pt x="1524214" y="2720"/>
                  </a:lnTo>
                  <a:lnTo>
                    <a:pt x="1552324" y="9974"/>
                  </a:lnTo>
                  <a:lnTo>
                    <a:pt x="1579526" y="20855"/>
                  </a:lnTo>
                  <a:lnTo>
                    <a:pt x="1607633" y="34456"/>
                  </a:lnTo>
                  <a:lnTo>
                    <a:pt x="1633930" y="49872"/>
                  </a:lnTo>
                  <a:lnTo>
                    <a:pt x="1661132" y="66192"/>
                  </a:lnTo>
                  <a:lnTo>
                    <a:pt x="1688333" y="80699"/>
                  </a:lnTo>
                  <a:lnTo>
                    <a:pt x="1715535" y="95209"/>
                  </a:lnTo>
                  <a:lnTo>
                    <a:pt x="1741831" y="106088"/>
                  </a:lnTo>
                  <a:lnTo>
                    <a:pt x="1770845" y="113343"/>
                  </a:lnTo>
                  <a:lnTo>
                    <a:pt x="1798954" y="116970"/>
                  </a:lnTo>
                  <a:lnTo>
                    <a:pt x="1828877" y="116970"/>
                  </a:lnTo>
                  <a:lnTo>
                    <a:pt x="1859705" y="115157"/>
                  </a:lnTo>
                  <a:lnTo>
                    <a:pt x="1890534" y="111529"/>
                  </a:lnTo>
                  <a:lnTo>
                    <a:pt x="1921363" y="106996"/>
                  </a:lnTo>
                  <a:lnTo>
                    <a:pt x="1952192" y="103369"/>
                  </a:lnTo>
                  <a:lnTo>
                    <a:pt x="1983021" y="100648"/>
                  </a:lnTo>
                  <a:lnTo>
                    <a:pt x="2012036" y="101554"/>
                  </a:lnTo>
                  <a:lnTo>
                    <a:pt x="2040145" y="105182"/>
                  </a:lnTo>
                  <a:lnTo>
                    <a:pt x="2067346" y="113343"/>
                  </a:lnTo>
                  <a:lnTo>
                    <a:pt x="2090015" y="125130"/>
                  </a:lnTo>
                  <a:lnTo>
                    <a:pt x="2111775" y="140545"/>
                  </a:lnTo>
                  <a:lnTo>
                    <a:pt x="2130817" y="158680"/>
                  </a:lnTo>
                  <a:lnTo>
                    <a:pt x="2149858" y="179535"/>
                  </a:lnTo>
                  <a:lnTo>
                    <a:pt x="2167088" y="201296"/>
                  </a:lnTo>
                  <a:lnTo>
                    <a:pt x="2184315" y="223964"/>
                  </a:lnTo>
                  <a:lnTo>
                    <a:pt x="2201542" y="246632"/>
                  </a:lnTo>
                  <a:lnTo>
                    <a:pt x="2218769" y="268395"/>
                  </a:lnTo>
                  <a:lnTo>
                    <a:pt x="2236905" y="289249"/>
                  </a:lnTo>
                  <a:lnTo>
                    <a:pt x="2257760" y="307385"/>
                  </a:lnTo>
                  <a:lnTo>
                    <a:pt x="2277709" y="323707"/>
                  </a:lnTo>
                  <a:lnTo>
                    <a:pt x="2300376" y="336400"/>
                  </a:lnTo>
                  <a:lnTo>
                    <a:pt x="2324858" y="347282"/>
                  </a:lnTo>
                  <a:lnTo>
                    <a:pt x="2351153" y="356348"/>
                  </a:lnTo>
                  <a:lnTo>
                    <a:pt x="2378355" y="364509"/>
                  </a:lnTo>
                  <a:lnTo>
                    <a:pt x="2405556" y="371762"/>
                  </a:lnTo>
                  <a:lnTo>
                    <a:pt x="2433665" y="379017"/>
                  </a:lnTo>
                  <a:lnTo>
                    <a:pt x="2459961" y="387178"/>
                  </a:lnTo>
                  <a:lnTo>
                    <a:pt x="2486255" y="396244"/>
                  </a:lnTo>
                  <a:lnTo>
                    <a:pt x="2510738" y="407126"/>
                  </a:lnTo>
                  <a:lnTo>
                    <a:pt x="2532500" y="420727"/>
                  </a:lnTo>
                  <a:lnTo>
                    <a:pt x="2552448" y="437048"/>
                  </a:lnTo>
                  <a:lnTo>
                    <a:pt x="2568768" y="456997"/>
                  </a:lnTo>
                  <a:lnTo>
                    <a:pt x="2582369" y="478758"/>
                  </a:lnTo>
                  <a:lnTo>
                    <a:pt x="2593250" y="503239"/>
                  </a:lnTo>
                  <a:lnTo>
                    <a:pt x="2602317" y="529536"/>
                  </a:lnTo>
                  <a:lnTo>
                    <a:pt x="2610477" y="555831"/>
                  </a:lnTo>
                  <a:lnTo>
                    <a:pt x="2617732" y="583940"/>
                  </a:lnTo>
                  <a:lnTo>
                    <a:pt x="2624986" y="611141"/>
                  </a:lnTo>
                  <a:lnTo>
                    <a:pt x="2633146" y="638344"/>
                  </a:lnTo>
                  <a:lnTo>
                    <a:pt x="2642213" y="664641"/>
                  </a:lnTo>
                  <a:lnTo>
                    <a:pt x="2653094" y="689121"/>
                  </a:lnTo>
                  <a:lnTo>
                    <a:pt x="2665789" y="711789"/>
                  </a:lnTo>
                  <a:lnTo>
                    <a:pt x="2682110" y="731739"/>
                  </a:lnTo>
                  <a:lnTo>
                    <a:pt x="2700244" y="752593"/>
                  </a:lnTo>
                  <a:lnTo>
                    <a:pt x="2721098" y="770728"/>
                  </a:lnTo>
                  <a:lnTo>
                    <a:pt x="2742860" y="787956"/>
                  </a:lnTo>
                  <a:lnTo>
                    <a:pt x="2766436" y="805184"/>
                  </a:lnTo>
                  <a:lnTo>
                    <a:pt x="2789104" y="822412"/>
                  </a:lnTo>
                  <a:lnTo>
                    <a:pt x="2810864" y="839640"/>
                  </a:lnTo>
                  <a:lnTo>
                    <a:pt x="2831718" y="858682"/>
                  </a:lnTo>
                  <a:lnTo>
                    <a:pt x="2849854" y="877723"/>
                  </a:lnTo>
                  <a:lnTo>
                    <a:pt x="2865269" y="899485"/>
                  </a:lnTo>
                  <a:lnTo>
                    <a:pt x="2877057" y="922153"/>
                  </a:lnTo>
                  <a:lnTo>
                    <a:pt x="2885217" y="949356"/>
                  </a:lnTo>
                  <a:lnTo>
                    <a:pt x="2888844" y="977465"/>
                  </a:lnTo>
                  <a:lnTo>
                    <a:pt x="2889751" y="1006481"/>
                  </a:lnTo>
                  <a:lnTo>
                    <a:pt x="2887031" y="1037309"/>
                  </a:lnTo>
                  <a:lnTo>
                    <a:pt x="2883403" y="1068137"/>
                  </a:lnTo>
                  <a:lnTo>
                    <a:pt x="2878870" y="1098967"/>
                  </a:lnTo>
                  <a:lnTo>
                    <a:pt x="2875242" y="1129796"/>
                  </a:lnTo>
                  <a:lnTo>
                    <a:pt x="2873430" y="1160626"/>
                  </a:lnTo>
                  <a:lnTo>
                    <a:pt x="2873430" y="1190548"/>
                  </a:lnTo>
                  <a:lnTo>
                    <a:pt x="2877057" y="1218656"/>
                  </a:lnTo>
                  <a:lnTo>
                    <a:pt x="2884310" y="1246765"/>
                  </a:lnTo>
                  <a:lnTo>
                    <a:pt x="2895190" y="1273062"/>
                  </a:lnTo>
                  <a:lnTo>
                    <a:pt x="2909700" y="1300263"/>
                  </a:lnTo>
                  <a:lnTo>
                    <a:pt x="2924206" y="1327465"/>
                  </a:lnTo>
                  <a:lnTo>
                    <a:pt x="2940528" y="1354668"/>
                  </a:lnTo>
                  <a:lnTo>
                    <a:pt x="2955942" y="1380964"/>
                  </a:lnTo>
                  <a:lnTo>
                    <a:pt x="2969543" y="1409071"/>
                  </a:lnTo>
                  <a:lnTo>
                    <a:pt x="2980424" y="1436275"/>
                  </a:lnTo>
                  <a:lnTo>
                    <a:pt x="2987677" y="1464384"/>
                  </a:lnTo>
                  <a:lnTo>
                    <a:pt x="2990398" y="1493398"/>
                  </a:lnTo>
                  <a:lnTo>
                    <a:pt x="2987677" y="1522414"/>
                  </a:lnTo>
                  <a:lnTo>
                    <a:pt x="2980424" y="1550523"/>
                  </a:lnTo>
                  <a:lnTo>
                    <a:pt x="2969543" y="1577725"/>
                  </a:lnTo>
                  <a:lnTo>
                    <a:pt x="2955942" y="1605834"/>
                  </a:lnTo>
                  <a:lnTo>
                    <a:pt x="2940528" y="1632130"/>
                  </a:lnTo>
                  <a:lnTo>
                    <a:pt x="2924206" y="1659332"/>
                  </a:lnTo>
                  <a:lnTo>
                    <a:pt x="2909700" y="1686534"/>
                  </a:lnTo>
                  <a:lnTo>
                    <a:pt x="2895190" y="1713736"/>
                  </a:lnTo>
                  <a:lnTo>
                    <a:pt x="2884310" y="1740031"/>
                  </a:lnTo>
                  <a:lnTo>
                    <a:pt x="2877057" y="1768140"/>
                  </a:lnTo>
                  <a:lnTo>
                    <a:pt x="2873430" y="1796249"/>
                  </a:lnTo>
                  <a:lnTo>
                    <a:pt x="2873430" y="1826171"/>
                  </a:lnTo>
                  <a:lnTo>
                    <a:pt x="2875242" y="1857001"/>
                  </a:lnTo>
                  <a:lnTo>
                    <a:pt x="2878870" y="1887829"/>
                  </a:lnTo>
                  <a:lnTo>
                    <a:pt x="2883403" y="1918659"/>
                  </a:lnTo>
                  <a:lnTo>
                    <a:pt x="2887031" y="1949489"/>
                  </a:lnTo>
                  <a:lnTo>
                    <a:pt x="2889751" y="1980317"/>
                  </a:lnTo>
                  <a:lnTo>
                    <a:pt x="2888844" y="2009333"/>
                  </a:lnTo>
                  <a:lnTo>
                    <a:pt x="2885217" y="2037442"/>
                  </a:lnTo>
                  <a:lnTo>
                    <a:pt x="2877057" y="2064644"/>
                  </a:lnTo>
                  <a:lnTo>
                    <a:pt x="2865269" y="2087312"/>
                  </a:lnTo>
                  <a:lnTo>
                    <a:pt x="2849854" y="2109074"/>
                  </a:lnTo>
                  <a:lnTo>
                    <a:pt x="2831718" y="2128116"/>
                  </a:lnTo>
                  <a:lnTo>
                    <a:pt x="2810864" y="2147156"/>
                  </a:lnTo>
                  <a:lnTo>
                    <a:pt x="2789104" y="2164385"/>
                  </a:lnTo>
                  <a:lnTo>
                    <a:pt x="2766436" y="2181613"/>
                  </a:lnTo>
                  <a:lnTo>
                    <a:pt x="2742860" y="2198842"/>
                  </a:lnTo>
                  <a:lnTo>
                    <a:pt x="2721098" y="2216069"/>
                  </a:lnTo>
                  <a:lnTo>
                    <a:pt x="2700244" y="2234203"/>
                  </a:lnTo>
                  <a:lnTo>
                    <a:pt x="2682110" y="2255059"/>
                  </a:lnTo>
                  <a:lnTo>
                    <a:pt x="2665789" y="2275007"/>
                  </a:lnTo>
                  <a:lnTo>
                    <a:pt x="2653094" y="2297675"/>
                  </a:lnTo>
                  <a:lnTo>
                    <a:pt x="2642213" y="2322157"/>
                  </a:lnTo>
                  <a:lnTo>
                    <a:pt x="2633146" y="2348452"/>
                  </a:lnTo>
                  <a:lnTo>
                    <a:pt x="2624986" y="2375655"/>
                  </a:lnTo>
                  <a:lnTo>
                    <a:pt x="2617732" y="2402858"/>
                  </a:lnTo>
                  <a:lnTo>
                    <a:pt x="2610477" y="2430967"/>
                  </a:lnTo>
                  <a:lnTo>
                    <a:pt x="2602317" y="2457261"/>
                  </a:lnTo>
                  <a:lnTo>
                    <a:pt x="2593250" y="2483556"/>
                  </a:lnTo>
                  <a:lnTo>
                    <a:pt x="2582369" y="2508038"/>
                  </a:lnTo>
                  <a:lnTo>
                    <a:pt x="2568768" y="2529801"/>
                  </a:lnTo>
                  <a:lnTo>
                    <a:pt x="2552448" y="2549749"/>
                  </a:lnTo>
                  <a:lnTo>
                    <a:pt x="2532500" y="2566069"/>
                  </a:lnTo>
                  <a:lnTo>
                    <a:pt x="2510738" y="2579670"/>
                  </a:lnTo>
                  <a:lnTo>
                    <a:pt x="2486255" y="2590552"/>
                  </a:lnTo>
                  <a:lnTo>
                    <a:pt x="2459961" y="2599619"/>
                  </a:lnTo>
                  <a:lnTo>
                    <a:pt x="2433665" y="2607779"/>
                  </a:lnTo>
                  <a:lnTo>
                    <a:pt x="2405556" y="2615034"/>
                  </a:lnTo>
                  <a:lnTo>
                    <a:pt x="2378355" y="2622287"/>
                  </a:lnTo>
                  <a:lnTo>
                    <a:pt x="2351153" y="2630448"/>
                  </a:lnTo>
                  <a:lnTo>
                    <a:pt x="2324858" y="2639517"/>
                  </a:lnTo>
                  <a:lnTo>
                    <a:pt x="2300376" y="2650397"/>
                  </a:lnTo>
                  <a:lnTo>
                    <a:pt x="2277709" y="2663091"/>
                  </a:lnTo>
                  <a:lnTo>
                    <a:pt x="2257760" y="2679412"/>
                  </a:lnTo>
                  <a:lnTo>
                    <a:pt x="2236905" y="2697548"/>
                  </a:lnTo>
                  <a:lnTo>
                    <a:pt x="2218769" y="2718403"/>
                  </a:lnTo>
                  <a:lnTo>
                    <a:pt x="2201542" y="2740164"/>
                  </a:lnTo>
                  <a:lnTo>
                    <a:pt x="2184315" y="2762832"/>
                  </a:lnTo>
                  <a:lnTo>
                    <a:pt x="2167088" y="2785501"/>
                  </a:lnTo>
                  <a:lnTo>
                    <a:pt x="2149858" y="2807263"/>
                  </a:lnTo>
                  <a:lnTo>
                    <a:pt x="2130817" y="2828117"/>
                  </a:lnTo>
                  <a:lnTo>
                    <a:pt x="2111775" y="2846252"/>
                  </a:lnTo>
                  <a:lnTo>
                    <a:pt x="2090015" y="2861666"/>
                  </a:lnTo>
                  <a:lnTo>
                    <a:pt x="2067346" y="2873455"/>
                  </a:lnTo>
                  <a:lnTo>
                    <a:pt x="2040145" y="2881614"/>
                  </a:lnTo>
                  <a:lnTo>
                    <a:pt x="2012036" y="2885242"/>
                  </a:lnTo>
                  <a:lnTo>
                    <a:pt x="1983021" y="2886149"/>
                  </a:lnTo>
                  <a:lnTo>
                    <a:pt x="1952192" y="2883428"/>
                  </a:lnTo>
                  <a:lnTo>
                    <a:pt x="1921363" y="2879802"/>
                  </a:lnTo>
                  <a:lnTo>
                    <a:pt x="1890534" y="2875267"/>
                  </a:lnTo>
                  <a:lnTo>
                    <a:pt x="1859705" y="2871641"/>
                  </a:lnTo>
                  <a:lnTo>
                    <a:pt x="1828877" y="2869827"/>
                  </a:lnTo>
                  <a:lnTo>
                    <a:pt x="1798954" y="2869827"/>
                  </a:lnTo>
                  <a:lnTo>
                    <a:pt x="1770845" y="2873455"/>
                  </a:lnTo>
                  <a:lnTo>
                    <a:pt x="1741831" y="2880708"/>
                  </a:lnTo>
                  <a:lnTo>
                    <a:pt x="1715535" y="2891590"/>
                  </a:lnTo>
                  <a:lnTo>
                    <a:pt x="1688333" y="2906097"/>
                  </a:lnTo>
                  <a:lnTo>
                    <a:pt x="1661132" y="2920605"/>
                  </a:lnTo>
                  <a:lnTo>
                    <a:pt x="1633930" y="2936927"/>
                  </a:lnTo>
                  <a:lnTo>
                    <a:pt x="1607633" y="2952341"/>
                  </a:lnTo>
                  <a:lnTo>
                    <a:pt x="1579526" y="2965941"/>
                  </a:lnTo>
                  <a:lnTo>
                    <a:pt x="1552324" y="2976823"/>
                  </a:lnTo>
                  <a:lnTo>
                    <a:pt x="1524214" y="2984076"/>
                  </a:lnTo>
                  <a:lnTo>
                    <a:pt x="1495200" y="2986796"/>
                  </a:lnTo>
                  <a:lnTo>
                    <a:pt x="1466185" y="2984076"/>
                  </a:lnTo>
                  <a:lnTo>
                    <a:pt x="1438076" y="2976823"/>
                  </a:lnTo>
                  <a:lnTo>
                    <a:pt x="1410874" y="2965941"/>
                  </a:lnTo>
                  <a:lnTo>
                    <a:pt x="1382765" y="2952341"/>
                  </a:lnTo>
                  <a:lnTo>
                    <a:pt x="1356470" y="2936927"/>
                  </a:lnTo>
                  <a:lnTo>
                    <a:pt x="1329268" y="2920605"/>
                  </a:lnTo>
                  <a:lnTo>
                    <a:pt x="1302066" y="2906097"/>
                  </a:lnTo>
                  <a:lnTo>
                    <a:pt x="1274865" y="2891590"/>
                  </a:lnTo>
                  <a:lnTo>
                    <a:pt x="1247663" y="2880708"/>
                  </a:lnTo>
                  <a:lnTo>
                    <a:pt x="1219554" y="2873455"/>
                  </a:lnTo>
                  <a:lnTo>
                    <a:pt x="1191445" y="2869827"/>
                  </a:lnTo>
                  <a:lnTo>
                    <a:pt x="1161523" y="2869827"/>
                  </a:lnTo>
                  <a:lnTo>
                    <a:pt x="1130694" y="2871641"/>
                  </a:lnTo>
                  <a:lnTo>
                    <a:pt x="1099866" y="2875267"/>
                  </a:lnTo>
                  <a:lnTo>
                    <a:pt x="1069036" y="2879802"/>
                  </a:lnTo>
                  <a:lnTo>
                    <a:pt x="1038207" y="2883428"/>
                  </a:lnTo>
                  <a:lnTo>
                    <a:pt x="1007378" y="2886149"/>
                  </a:lnTo>
                  <a:lnTo>
                    <a:pt x="978364" y="2885242"/>
                  </a:lnTo>
                  <a:lnTo>
                    <a:pt x="950255" y="2881614"/>
                  </a:lnTo>
                  <a:lnTo>
                    <a:pt x="923053" y="2873455"/>
                  </a:lnTo>
                  <a:lnTo>
                    <a:pt x="900384" y="2861666"/>
                  </a:lnTo>
                  <a:lnTo>
                    <a:pt x="878622" y="2846252"/>
                  </a:lnTo>
                  <a:lnTo>
                    <a:pt x="859581" y="2828117"/>
                  </a:lnTo>
                  <a:lnTo>
                    <a:pt x="840540" y="2807263"/>
                  </a:lnTo>
                  <a:lnTo>
                    <a:pt x="823313" y="2785501"/>
                  </a:lnTo>
                  <a:lnTo>
                    <a:pt x="806083" y="2762832"/>
                  </a:lnTo>
                  <a:lnTo>
                    <a:pt x="788856" y="2740164"/>
                  </a:lnTo>
                  <a:lnTo>
                    <a:pt x="771629" y="2718403"/>
                  </a:lnTo>
                  <a:lnTo>
                    <a:pt x="753494" y="2697548"/>
                  </a:lnTo>
                  <a:lnTo>
                    <a:pt x="732639" y="2679412"/>
                  </a:lnTo>
                  <a:lnTo>
                    <a:pt x="712691" y="2663091"/>
                  </a:lnTo>
                  <a:lnTo>
                    <a:pt x="690023" y="2650397"/>
                  </a:lnTo>
                  <a:lnTo>
                    <a:pt x="665541" y="2639517"/>
                  </a:lnTo>
                  <a:lnTo>
                    <a:pt x="639246" y="2630448"/>
                  </a:lnTo>
                  <a:lnTo>
                    <a:pt x="612044" y="2622287"/>
                  </a:lnTo>
                  <a:lnTo>
                    <a:pt x="584842" y="2615034"/>
                  </a:lnTo>
                  <a:lnTo>
                    <a:pt x="556733" y="2607779"/>
                  </a:lnTo>
                  <a:lnTo>
                    <a:pt x="530438" y="2599619"/>
                  </a:lnTo>
                  <a:lnTo>
                    <a:pt x="504143" y="2590552"/>
                  </a:lnTo>
                  <a:lnTo>
                    <a:pt x="479662" y="2579670"/>
                  </a:lnTo>
                  <a:lnTo>
                    <a:pt x="457900" y="2566069"/>
                  </a:lnTo>
                  <a:lnTo>
                    <a:pt x="437951" y="2549749"/>
                  </a:lnTo>
                  <a:lnTo>
                    <a:pt x="421632" y="2529801"/>
                  </a:lnTo>
                  <a:lnTo>
                    <a:pt x="408030" y="2508038"/>
                  </a:lnTo>
                  <a:lnTo>
                    <a:pt x="397149" y="2483556"/>
                  </a:lnTo>
                  <a:lnTo>
                    <a:pt x="388082" y="2457261"/>
                  </a:lnTo>
                  <a:lnTo>
                    <a:pt x="379921" y="2430967"/>
                  </a:lnTo>
                  <a:lnTo>
                    <a:pt x="372668" y="2402858"/>
                  </a:lnTo>
                  <a:lnTo>
                    <a:pt x="365414" y="2375655"/>
                  </a:lnTo>
                  <a:lnTo>
                    <a:pt x="357253" y="2348452"/>
                  </a:lnTo>
                  <a:lnTo>
                    <a:pt x="348185" y="2322157"/>
                  </a:lnTo>
                  <a:lnTo>
                    <a:pt x="337304" y="2297675"/>
                  </a:lnTo>
                  <a:lnTo>
                    <a:pt x="324611" y="2275007"/>
                  </a:lnTo>
                  <a:lnTo>
                    <a:pt x="308290" y="2255059"/>
                  </a:lnTo>
                  <a:lnTo>
                    <a:pt x="290155" y="2234203"/>
                  </a:lnTo>
                  <a:lnTo>
                    <a:pt x="269300" y="2216069"/>
                  </a:lnTo>
                  <a:lnTo>
                    <a:pt x="246631" y="2198842"/>
                  </a:lnTo>
                  <a:lnTo>
                    <a:pt x="223963" y="2181613"/>
                  </a:lnTo>
                  <a:lnTo>
                    <a:pt x="201296" y="2164385"/>
                  </a:lnTo>
                  <a:lnTo>
                    <a:pt x="179534" y="2147156"/>
                  </a:lnTo>
                  <a:lnTo>
                    <a:pt x="158679" y="2128116"/>
                  </a:lnTo>
                  <a:lnTo>
                    <a:pt x="140545" y="2109074"/>
                  </a:lnTo>
                  <a:lnTo>
                    <a:pt x="125130" y="2087312"/>
                  </a:lnTo>
                  <a:lnTo>
                    <a:pt x="113343" y="2064644"/>
                  </a:lnTo>
                  <a:lnTo>
                    <a:pt x="105182" y="2037442"/>
                  </a:lnTo>
                  <a:lnTo>
                    <a:pt x="101555" y="2009333"/>
                  </a:lnTo>
                  <a:lnTo>
                    <a:pt x="100648" y="1980317"/>
                  </a:lnTo>
                  <a:lnTo>
                    <a:pt x="103368" y="1949489"/>
                  </a:lnTo>
                  <a:lnTo>
                    <a:pt x="106995" y="1918659"/>
                  </a:lnTo>
                  <a:lnTo>
                    <a:pt x="111528" y="1887829"/>
                  </a:lnTo>
                  <a:lnTo>
                    <a:pt x="115156" y="1857001"/>
                  </a:lnTo>
                  <a:lnTo>
                    <a:pt x="116970" y="1826171"/>
                  </a:lnTo>
                  <a:lnTo>
                    <a:pt x="116970" y="1796249"/>
                  </a:lnTo>
                  <a:lnTo>
                    <a:pt x="113343" y="1768140"/>
                  </a:lnTo>
                  <a:lnTo>
                    <a:pt x="106089" y="1740031"/>
                  </a:lnTo>
                  <a:lnTo>
                    <a:pt x="95208" y="1713736"/>
                  </a:lnTo>
                  <a:lnTo>
                    <a:pt x="81606" y="1686534"/>
                  </a:lnTo>
                  <a:lnTo>
                    <a:pt x="66192" y="1659332"/>
                  </a:lnTo>
                  <a:lnTo>
                    <a:pt x="49872" y="1632130"/>
                  </a:lnTo>
                  <a:lnTo>
                    <a:pt x="34458" y="1605834"/>
                  </a:lnTo>
                  <a:lnTo>
                    <a:pt x="20855" y="1577725"/>
                  </a:lnTo>
                  <a:lnTo>
                    <a:pt x="9975" y="1550523"/>
                  </a:lnTo>
                  <a:lnTo>
                    <a:pt x="2721" y="1522414"/>
                  </a:lnTo>
                  <a:lnTo>
                    <a:pt x="0" y="1493398"/>
                  </a:lnTo>
                  <a:lnTo>
                    <a:pt x="2721" y="1464384"/>
                  </a:lnTo>
                  <a:lnTo>
                    <a:pt x="9975" y="1436275"/>
                  </a:lnTo>
                  <a:lnTo>
                    <a:pt x="20855" y="1409071"/>
                  </a:lnTo>
                  <a:lnTo>
                    <a:pt x="34458" y="1380964"/>
                  </a:lnTo>
                  <a:lnTo>
                    <a:pt x="49872" y="1354668"/>
                  </a:lnTo>
                  <a:lnTo>
                    <a:pt x="66192" y="1327465"/>
                  </a:lnTo>
                  <a:lnTo>
                    <a:pt x="81606" y="1300263"/>
                  </a:lnTo>
                  <a:lnTo>
                    <a:pt x="95208" y="1273062"/>
                  </a:lnTo>
                  <a:lnTo>
                    <a:pt x="106089" y="1246765"/>
                  </a:lnTo>
                  <a:lnTo>
                    <a:pt x="113343" y="1218656"/>
                  </a:lnTo>
                  <a:lnTo>
                    <a:pt x="116970" y="1190548"/>
                  </a:lnTo>
                  <a:lnTo>
                    <a:pt x="116970" y="1160626"/>
                  </a:lnTo>
                  <a:lnTo>
                    <a:pt x="115156" y="1129796"/>
                  </a:lnTo>
                  <a:lnTo>
                    <a:pt x="111528" y="1098967"/>
                  </a:lnTo>
                  <a:lnTo>
                    <a:pt x="106995" y="1068137"/>
                  </a:lnTo>
                  <a:lnTo>
                    <a:pt x="103368" y="1037309"/>
                  </a:lnTo>
                  <a:lnTo>
                    <a:pt x="100648" y="1006481"/>
                  </a:lnTo>
                  <a:lnTo>
                    <a:pt x="101555" y="977465"/>
                  </a:lnTo>
                  <a:lnTo>
                    <a:pt x="105182" y="949356"/>
                  </a:lnTo>
                  <a:lnTo>
                    <a:pt x="113343" y="922153"/>
                  </a:lnTo>
                  <a:lnTo>
                    <a:pt x="125130" y="899485"/>
                  </a:lnTo>
                  <a:lnTo>
                    <a:pt x="140545" y="877723"/>
                  </a:lnTo>
                  <a:lnTo>
                    <a:pt x="158679" y="858682"/>
                  </a:lnTo>
                  <a:lnTo>
                    <a:pt x="179534" y="839640"/>
                  </a:lnTo>
                  <a:lnTo>
                    <a:pt x="201296" y="822412"/>
                  </a:lnTo>
                  <a:lnTo>
                    <a:pt x="223963" y="805184"/>
                  </a:lnTo>
                  <a:lnTo>
                    <a:pt x="246631" y="787956"/>
                  </a:lnTo>
                  <a:lnTo>
                    <a:pt x="269300" y="770728"/>
                  </a:lnTo>
                  <a:lnTo>
                    <a:pt x="290155" y="752593"/>
                  </a:lnTo>
                  <a:lnTo>
                    <a:pt x="308290" y="731739"/>
                  </a:lnTo>
                  <a:lnTo>
                    <a:pt x="324611" y="711789"/>
                  </a:lnTo>
                  <a:lnTo>
                    <a:pt x="337304" y="689121"/>
                  </a:lnTo>
                  <a:lnTo>
                    <a:pt x="348185" y="664641"/>
                  </a:lnTo>
                  <a:lnTo>
                    <a:pt x="357253" y="638344"/>
                  </a:lnTo>
                  <a:lnTo>
                    <a:pt x="365414" y="611141"/>
                  </a:lnTo>
                  <a:lnTo>
                    <a:pt x="372668" y="583940"/>
                  </a:lnTo>
                  <a:lnTo>
                    <a:pt x="379921" y="555831"/>
                  </a:lnTo>
                  <a:lnTo>
                    <a:pt x="388082" y="529536"/>
                  </a:lnTo>
                  <a:lnTo>
                    <a:pt x="397149" y="503239"/>
                  </a:lnTo>
                  <a:lnTo>
                    <a:pt x="408030" y="478758"/>
                  </a:lnTo>
                  <a:lnTo>
                    <a:pt x="421632" y="456997"/>
                  </a:lnTo>
                  <a:lnTo>
                    <a:pt x="437951" y="437048"/>
                  </a:lnTo>
                  <a:lnTo>
                    <a:pt x="457900" y="420727"/>
                  </a:lnTo>
                  <a:lnTo>
                    <a:pt x="479662" y="407126"/>
                  </a:lnTo>
                  <a:lnTo>
                    <a:pt x="504143" y="396244"/>
                  </a:lnTo>
                  <a:lnTo>
                    <a:pt x="530438" y="387178"/>
                  </a:lnTo>
                  <a:lnTo>
                    <a:pt x="556733" y="379017"/>
                  </a:lnTo>
                  <a:lnTo>
                    <a:pt x="584842" y="371762"/>
                  </a:lnTo>
                  <a:lnTo>
                    <a:pt x="612044" y="364509"/>
                  </a:lnTo>
                  <a:lnTo>
                    <a:pt x="639246" y="356348"/>
                  </a:lnTo>
                  <a:lnTo>
                    <a:pt x="665541" y="347282"/>
                  </a:lnTo>
                  <a:lnTo>
                    <a:pt x="690023" y="336400"/>
                  </a:lnTo>
                  <a:lnTo>
                    <a:pt x="712691" y="323707"/>
                  </a:lnTo>
                  <a:lnTo>
                    <a:pt x="732639" y="307385"/>
                  </a:lnTo>
                  <a:lnTo>
                    <a:pt x="753494" y="289249"/>
                  </a:lnTo>
                  <a:lnTo>
                    <a:pt x="771629" y="268395"/>
                  </a:lnTo>
                  <a:lnTo>
                    <a:pt x="788856" y="246632"/>
                  </a:lnTo>
                  <a:lnTo>
                    <a:pt x="806083" y="223964"/>
                  </a:lnTo>
                  <a:lnTo>
                    <a:pt x="823313" y="201296"/>
                  </a:lnTo>
                  <a:lnTo>
                    <a:pt x="840540" y="179535"/>
                  </a:lnTo>
                  <a:lnTo>
                    <a:pt x="859581" y="158680"/>
                  </a:lnTo>
                  <a:lnTo>
                    <a:pt x="878622" y="140545"/>
                  </a:lnTo>
                  <a:lnTo>
                    <a:pt x="900384" y="125130"/>
                  </a:lnTo>
                  <a:lnTo>
                    <a:pt x="923053" y="113343"/>
                  </a:lnTo>
                  <a:lnTo>
                    <a:pt x="950255" y="105182"/>
                  </a:lnTo>
                  <a:lnTo>
                    <a:pt x="978364" y="101554"/>
                  </a:lnTo>
                  <a:lnTo>
                    <a:pt x="1007378" y="100648"/>
                  </a:lnTo>
                  <a:lnTo>
                    <a:pt x="1038207" y="103369"/>
                  </a:lnTo>
                  <a:lnTo>
                    <a:pt x="1069036" y="106996"/>
                  </a:lnTo>
                  <a:lnTo>
                    <a:pt x="1099866" y="111529"/>
                  </a:lnTo>
                  <a:lnTo>
                    <a:pt x="1130694" y="115157"/>
                  </a:lnTo>
                  <a:lnTo>
                    <a:pt x="1161523" y="116970"/>
                  </a:lnTo>
                  <a:lnTo>
                    <a:pt x="1191445" y="116970"/>
                  </a:lnTo>
                  <a:lnTo>
                    <a:pt x="1219554" y="113343"/>
                  </a:lnTo>
                  <a:lnTo>
                    <a:pt x="1247663" y="106088"/>
                  </a:lnTo>
                  <a:lnTo>
                    <a:pt x="1274865" y="95209"/>
                  </a:lnTo>
                  <a:lnTo>
                    <a:pt x="1302066" y="80699"/>
                  </a:lnTo>
                  <a:lnTo>
                    <a:pt x="1329268" y="66192"/>
                  </a:lnTo>
                  <a:lnTo>
                    <a:pt x="1356470" y="49872"/>
                  </a:lnTo>
                  <a:lnTo>
                    <a:pt x="1382765" y="34456"/>
                  </a:lnTo>
                  <a:lnTo>
                    <a:pt x="1410874" y="20855"/>
                  </a:lnTo>
                  <a:lnTo>
                    <a:pt x="1438076" y="9974"/>
                  </a:lnTo>
                  <a:lnTo>
                    <a:pt x="1466185" y="272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9" name="Freeform: Shape 1048">
              <a:extLst>
                <a:ext uri="{FF2B5EF4-FFF2-40B4-BE49-F238E27FC236}">
                  <a16:creationId xmlns:a16="http://schemas.microsoft.com/office/drawing/2014/main" id="{67042D35-575D-4898-836D-DA0D5671C7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0805" y="2554317"/>
              <a:ext cx="3185554" cy="3181684"/>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grpSp>
      <p:grpSp>
        <p:nvGrpSpPr>
          <p:cNvPr id="1051" name="Group 1050">
            <a:extLst>
              <a:ext uri="{FF2B5EF4-FFF2-40B4-BE49-F238E27FC236}">
                <a16:creationId xmlns:a16="http://schemas.microsoft.com/office/drawing/2014/main" id="{BCE84650-6FAA-48DC-BB93-39BB42D85F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28338" y="1"/>
            <a:ext cx="4163662" cy="3716538"/>
            <a:chOff x="8028338" y="1"/>
            <a:chExt cx="4163662" cy="3716538"/>
          </a:xfrm>
        </p:grpSpPr>
        <p:sp>
          <p:nvSpPr>
            <p:cNvPr id="1052" name="Freeform: Shape 1051">
              <a:extLst>
                <a:ext uri="{FF2B5EF4-FFF2-40B4-BE49-F238E27FC236}">
                  <a16:creationId xmlns:a16="http://schemas.microsoft.com/office/drawing/2014/main" id="{7C37B95F-766C-4F41-834B-F95D7F0E74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1642" y="1"/>
              <a:ext cx="4060358" cy="3613359"/>
            </a:xfrm>
            <a:custGeom>
              <a:avLst/>
              <a:gdLst>
                <a:gd name="connsiteX0" fmla="*/ 297325 w 4060358"/>
                <a:gd name="connsiteY0" fmla="*/ 0 h 3613359"/>
                <a:gd name="connsiteX1" fmla="*/ 4060358 w 4060358"/>
                <a:gd name="connsiteY1" fmla="*/ 0 h 3613359"/>
                <a:gd name="connsiteX2" fmla="*/ 4060358 w 4060358"/>
                <a:gd name="connsiteY2" fmla="*/ 2985163 h 3613359"/>
                <a:gd name="connsiteX3" fmla="*/ 4053581 w 4060358"/>
                <a:gd name="connsiteY3" fmla="*/ 2986912 h 3613359"/>
                <a:gd name="connsiteX4" fmla="*/ 4007741 w 4060358"/>
                <a:gd name="connsiteY4" fmla="*/ 2999136 h 3613359"/>
                <a:gd name="connsiteX5" fmla="*/ 3961906 w 4060358"/>
                <a:gd name="connsiteY5" fmla="*/ 3012890 h 3613359"/>
                <a:gd name="connsiteX6" fmla="*/ 3917596 w 4060358"/>
                <a:gd name="connsiteY6" fmla="*/ 3028168 h 3613359"/>
                <a:gd name="connsiteX7" fmla="*/ 3876343 w 4060358"/>
                <a:gd name="connsiteY7" fmla="*/ 3046504 h 3613359"/>
                <a:gd name="connsiteX8" fmla="*/ 3838144 w 4060358"/>
                <a:gd name="connsiteY8" fmla="*/ 3067894 h 3613359"/>
                <a:gd name="connsiteX9" fmla="*/ 3804530 w 4060358"/>
                <a:gd name="connsiteY9" fmla="*/ 3095396 h 3613359"/>
                <a:gd name="connsiteX10" fmla="*/ 3769387 w 4060358"/>
                <a:gd name="connsiteY10" fmla="*/ 3125955 h 3613359"/>
                <a:gd name="connsiteX11" fmla="*/ 3738828 w 4060358"/>
                <a:gd name="connsiteY11" fmla="*/ 3161096 h 3613359"/>
                <a:gd name="connsiteX12" fmla="*/ 3709798 w 4060358"/>
                <a:gd name="connsiteY12" fmla="*/ 3197767 h 3613359"/>
                <a:gd name="connsiteX13" fmla="*/ 3680766 w 4060358"/>
                <a:gd name="connsiteY13" fmla="*/ 3235963 h 3613359"/>
                <a:gd name="connsiteX14" fmla="*/ 3651737 w 4060358"/>
                <a:gd name="connsiteY14" fmla="*/ 3274161 h 3613359"/>
                <a:gd name="connsiteX15" fmla="*/ 3622708 w 4060358"/>
                <a:gd name="connsiteY15" fmla="*/ 3310832 h 3613359"/>
                <a:gd name="connsiteX16" fmla="*/ 3590619 w 4060358"/>
                <a:gd name="connsiteY16" fmla="*/ 3345973 h 3613359"/>
                <a:gd name="connsiteX17" fmla="*/ 3558532 w 4060358"/>
                <a:gd name="connsiteY17" fmla="*/ 3376533 h 3613359"/>
                <a:gd name="connsiteX18" fmla="*/ 3521864 w 4060358"/>
                <a:gd name="connsiteY18" fmla="*/ 3402507 h 3613359"/>
                <a:gd name="connsiteX19" fmla="*/ 3483666 w 4060358"/>
                <a:gd name="connsiteY19" fmla="*/ 3422370 h 3613359"/>
                <a:gd name="connsiteX20" fmla="*/ 3437828 w 4060358"/>
                <a:gd name="connsiteY20" fmla="*/ 3436121 h 3613359"/>
                <a:gd name="connsiteX21" fmla="*/ 3390460 w 4060358"/>
                <a:gd name="connsiteY21" fmla="*/ 3442233 h 3613359"/>
                <a:gd name="connsiteX22" fmla="*/ 3341568 w 4060358"/>
                <a:gd name="connsiteY22" fmla="*/ 3443760 h 3613359"/>
                <a:gd name="connsiteX23" fmla="*/ 3289619 w 4060358"/>
                <a:gd name="connsiteY23" fmla="*/ 3439178 h 3613359"/>
                <a:gd name="connsiteX24" fmla="*/ 3237670 w 4060358"/>
                <a:gd name="connsiteY24" fmla="*/ 3433066 h 3613359"/>
                <a:gd name="connsiteX25" fmla="*/ 3185720 w 4060358"/>
                <a:gd name="connsiteY25" fmla="*/ 3425425 h 3613359"/>
                <a:gd name="connsiteX26" fmla="*/ 3133771 w 4060358"/>
                <a:gd name="connsiteY26" fmla="*/ 3419315 h 3613359"/>
                <a:gd name="connsiteX27" fmla="*/ 3081822 w 4060358"/>
                <a:gd name="connsiteY27" fmla="*/ 3416258 h 3613359"/>
                <a:gd name="connsiteX28" fmla="*/ 3031400 w 4060358"/>
                <a:gd name="connsiteY28" fmla="*/ 3416258 h 3613359"/>
                <a:gd name="connsiteX29" fmla="*/ 2984035 w 4060358"/>
                <a:gd name="connsiteY29" fmla="*/ 3422370 h 3613359"/>
                <a:gd name="connsiteX30" fmla="*/ 2935140 w 4060358"/>
                <a:gd name="connsiteY30" fmla="*/ 3434594 h 3613359"/>
                <a:gd name="connsiteX31" fmla="*/ 2890830 w 4060358"/>
                <a:gd name="connsiteY31" fmla="*/ 3452929 h 3613359"/>
                <a:gd name="connsiteX32" fmla="*/ 2844995 w 4060358"/>
                <a:gd name="connsiteY32" fmla="*/ 3477377 h 3613359"/>
                <a:gd name="connsiteX33" fmla="*/ 2799158 w 4060358"/>
                <a:gd name="connsiteY33" fmla="*/ 3501824 h 3613359"/>
                <a:gd name="connsiteX34" fmla="*/ 2753318 w 4060358"/>
                <a:gd name="connsiteY34" fmla="*/ 3529323 h 3613359"/>
                <a:gd name="connsiteX35" fmla="*/ 2709007 w 4060358"/>
                <a:gd name="connsiteY35" fmla="*/ 3555301 h 3613359"/>
                <a:gd name="connsiteX36" fmla="*/ 2661642 w 4060358"/>
                <a:gd name="connsiteY36" fmla="*/ 3578218 h 3613359"/>
                <a:gd name="connsiteX37" fmla="*/ 2615805 w 4060358"/>
                <a:gd name="connsiteY37" fmla="*/ 3596554 h 3613359"/>
                <a:gd name="connsiteX38" fmla="*/ 2568440 w 4060358"/>
                <a:gd name="connsiteY38" fmla="*/ 3608777 h 3613359"/>
                <a:gd name="connsiteX39" fmla="*/ 2519548 w 4060358"/>
                <a:gd name="connsiteY39" fmla="*/ 3613359 h 3613359"/>
                <a:gd name="connsiteX40" fmla="*/ 2470654 w 4060358"/>
                <a:gd name="connsiteY40" fmla="*/ 3608777 h 3613359"/>
                <a:gd name="connsiteX41" fmla="*/ 2423286 w 4060358"/>
                <a:gd name="connsiteY41" fmla="*/ 3596554 h 3613359"/>
                <a:gd name="connsiteX42" fmla="*/ 2377451 w 4060358"/>
                <a:gd name="connsiteY42" fmla="*/ 3578218 h 3613359"/>
                <a:gd name="connsiteX43" fmla="*/ 2330084 w 4060358"/>
                <a:gd name="connsiteY43" fmla="*/ 3555301 h 3613359"/>
                <a:gd name="connsiteX44" fmla="*/ 2285774 w 4060358"/>
                <a:gd name="connsiteY44" fmla="*/ 3529323 h 3613359"/>
                <a:gd name="connsiteX45" fmla="*/ 2239936 w 4060358"/>
                <a:gd name="connsiteY45" fmla="*/ 3501824 h 3613359"/>
                <a:gd name="connsiteX46" fmla="*/ 2194098 w 4060358"/>
                <a:gd name="connsiteY46" fmla="*/ 3477377 h 3613359"/>
                <a:gd name="connsiteX47" fmla="*/ 2148261 w 4060358"/>
                <a:gd name="connsiteY47" fmla="*/ 3452929 h 3613359"/>
                <a:gd name="connsiteX48" fmla="*/ 2102426 w 4060358"/>
                <a:gd name="connsiteY48" fmla="*/ 3434594 h 3613359"/>
                <a:gd name="connsiteX49" fmla="*/ 2055059 w 4060358"/>
                <a:gd name="connsiteY49" fmla="*/ 3422370 h 3613359"/>
                <a:gd name="connsiteX50" fmla="*/ 2007691 w 4060358"/>
                <a:gd name="connsiteY50" fmla="*/ 3416258 h 3613359"/>
                <a:gd name="connsiteX51" fmla="*/ 1957269 w 4060358"/>
                <a:gd name="connsiteY51" fmla="*/ 3416258 h 3613359"/>
                <a:gd name="connsiteX52" fmla="*/ 1905320 w 4060358"/>
                <a:gd name="connsiteY52" fmla="*/ 3419315 h 3613359"/>
                <a:gd name="connsiteX53" fmla="*/ 1853373 w 4060358"/>
                <a:gd name="connsiteY53" fmla="*/ 3425425 h 3613359"/>
                <a:gd name="connsiteX54" fmla="*/ 1801421 w 4060358"/>
                <a:gd name="connsiteY54" fmla="*/ 3433066 h 3613359"/>
                <a:gd name="connsiteX55" fmla="*/ 1749472 w 4060358"/>
                <a:gd name="connsiteY55" fmla="*/ 3439178 h 3613359"/>
                <a:gd name="connsiteX56" fmla="*/ 1697522 w 4060358"/>
                <a:gd name="connsiteY56" fmla="*/ 3443760 h 3613359"/>
                <a:gd name="connsiteX57" fmla="*/ 1648630 w 4060358"/>
                <a:gd name="connsiteY57" fmla="*/ 3442233 h 3613359"/>
                <a:gd name="connsiteX58" fmla="*/ 1601266 w 4060358"/>
                <a:gd name="connsiteY58" fmla="*/ 3436121 h 3613359"/>
                <a:gd name="connsiteX59" fmla="*/ 1555428 w 4060358"/>
                <a:gd name="connsiteY59" fmla="*/ 3422370 h 3613359"/>
                <a:gd name="connsiteX60" fmla="*/ 1517230 w 4060358"/>
                <a:gd name="connsiteY60" fmla="*/ 3402507 h 3613359"/>
                <a:gd name="connsiteX61" fmla="*/ 1480559 w 4060358"/>
                <a:gd name="connsiteY61" fmla="*/ 3376533 h 3613359"/>
                <a:gd name="connsiteX62" fmla="*/ 1448472 w 4060358"/>
                <a:gd name="connsiteY62" fmla="*/ 3345973 h 3613359"/>
                <a:gd name="connsiteX63" fmla="*/ 1416386 w 4060358"/>
                <a:gd name="connsiteY63" fmla="*/ 3310832 h 3613359"/>
                <a:gd name="connsiteX64" fmla="*/ 1387354 w 4060358"/>
                <a:gd name="connsiteY64" fmla="*/ 3274161 h 3613359"/>
                <a:gd name="connsiteX65" fmla="*/ 1358324 w 4060358"/>
                <a:gd name="connsiteY65" fmla="*/ 3235963 h 3613359"/>
                <a:gd name="connsiteX66" fmla="*/ 1329295 w 4060358"/>
                <a:gd name="connsiteY66" fmla="*/ 3197767 h 3613359"/>
                <a:gd name="connsiteX67" fmla="*/ 1300263 w 4060358"/>
                <a:gd name="connsiteY67" fmla="*/ 3161096 h 3613359"/>
                <a:gd name="connsiteX68" fmla="*/ 1269704 w 4060358"/>
                <a:gd name="connsiteY68" fmla="*/ 3125955 h 3613359"/>
                <a:gd name="connsiteX69" fmla="*/ 1234563 w 4060358"/>
                <a:gd name="connsiteY69" fmla="*/ 3095396 h 3613359"/>
                <a:gd name="connsiteX70" fmla="*/ 1200949 w 4060358"/>
                <a:gd name="connsiteY70" fmla="*/ 3067894 h 3613359"/>
                <a:gd name="connsiteX71" fmla="*/ 1162751 w 4060358"/>
                <a:gd name="connsiteY71" fmla="*/ 3046504 h 3613359"/>
                <a:gd name="connsiteX72" fmla="*/ 1121495 w 4060358"/>
                <a:gd name="connsiteY72" fmla="*/ 3028168 h 3613359"/>
                <a:gd name="connsiteX73" fmla="*/ 1077188 w 4060358"/>
                <a:gd name="connsiteY73" fmla="*/ 3012890 h 3613359"/>
                <a:gd name="connsiteX74" fmla="*/ 1031348 w 4060358"/>
                <a:gd name="connsiteY74" fmla="*/ 2999136 h 3613359"/>
                <a:gd name="connsiteX75" fmla="*/ 985513 w 4060358"/>
                <a:gd name="connsiteY75" fmla="*/ 2986912 h 3613359"/>
                <a:gd name="connsiteX76" fmla="*/ 938145 w 4060358"/>
                <a:gd name="connsiteY76" fmla="*/ 2974689 h 3613359"/>
                <a:gd name="connsiteX77" fmla="*/ 893838 w 4060358"/>
                <a:gd name="connsiteY77" fmla="*/ 2960938 h 3613359"/>
                <a:gd name="connsiteX78" fmla="*/ 849525 w 4060358"/>
                <a:gd name="connsiteY78" fmla="*/ 2945659 h 3613359"/>
                <a:gd name="connsiteX79" fmla="*/ 808275 w 4060358"/>
                <a:gd name="connsiteY79" fmla="*/ 2927324 h 3613359"/>
                <a:gd name="connsiteX80" fmla="*/ 771601 w 4060358"/>
                <a:gd name="connsiteY80" fmla="*/ 2904404 h 3613359"/>
                <a:gd name="connsiteX81" fmla="*/ 737987 w 4060358"/>
                <a:gd name="connsiteY81" fmla="*/ 2876902 h 3613359"/>
                <a:gd name="connsiteX82" fmla="*/ 710485 w 4060358"/>
                <a:gd name="connsiteY82" fmla="*/ 2843288 h 3613359"/>
                <a:gd name="connsiteX83" fmla="*/ 687568 w 4060358"/>
                <a:gd name="connsiteY83" fmla="*/ 2806617 h 3613359"/>
                <a:gd name="connsiteX84" fmla="*/ 669232 w 4060358"/>
                <a:gd name="connsiteY84" fmla="*/ 2765364 h 3613359"/>
                <a:gd name="connsiteX85" fmla="*/ 653954 w 4060358"/>
                <a:gd name="connsiteY85" fmla="*/ 2721054 h 3613359"/>
                <a:gd name="connsiteX86" fmla="*/ 640203 w 4060358"/>
                <a:gd name="connsiteY86" fmla="*/ 2676746 h 3613359"/>
                <a:gd name="connsiteX87" fmla="*/ 627979 w 4060358"/>
                <a:gd name="connsiteY87" fmla="*/ 2629379 h 3613359"/>
                <a:gd name="connsiteX88" fmla="*/ 615753 w 4060358"/>
                <a:gd name="connsiteY88" fmla="*/ 2583544 h 3613359"/>
                <a:gd name="connsiteX89" fmla="*/ 602002 w 4060358"/>
                <a:gd name="connsiteY89" fmla="*/ 2537704 h 3613359"/>
                <a:gd name="connsiteX90" fmla="*/ 586724 w 4060358"/>
                <a:gd name="connsiteY90" fmla="*/ 2493394 h 3613359"/>
                <a:gd name="connsiteX91" fmla="*/ 568388 w 4060358"/>
                <a:gd name="connsiteY91" fmla="*/ 2452141 h 3613359"/>
                <a:gd name="connsiteX92" fmla="*/ 546998 w 4060358"/>
                <a:gd name="connsiteY92" fmla="*/ 2413942 h 3613359"/>
                <a:gd name="connsiteX93" fmla="*/ 519496 w 4060358"/>
                <a:gd name="connsiteY93" fmla="*/ 2380328 h 3613359"/>
                <a:gd name="connsiteX94" fmla="*/ 488937 w 4060358"/>
                <a:gd name="connsiteY94" fmla="*/ 2345185 h 3613359"/>
                <a:gd name="connsiteX95" fmla="*/ 453796 w 4060358"/>
                <a:gd name="connsiteY95" fmla="*/ 2314628 h 3613359"/>
                <a:gd name="connsiteX96" fmla="*/ 415595 w 4060358"/>
                <a:gd name="connsiteY96" fmla="*/ 2285599 h 3613359"/>
                <a:gd name="connsiteX97" fmla="*/ 377399 w 4060358"/>
                <a:gd name="connsiteY97" fmla="*/ 2256567 h 3613359"/>
                <a:gd name="connsiteX98" fmla="*/ 339201 w 4060358"/>
                <a:gd name="connsiteY98" fmla="*/ 2227538 h 3613359"/>
                <a:gd name="connsiteX99" fmla="*/ 302530 w 4060358"/>
                <a:gd name="connsiteY99" fmla="*/ 2198506 h 3613359"/>
                <a:gd name="connsiteX100" fmla="*/ 267388 w 4060358"/>
                <a:gd name="connsiteY100" fmla="*/ 2166419 h 3613359"/>
                <a:gd name="connsiteX101" fmla="*/ 236829 w 4060358"/>
                <a:gd name="connsiteY101" fmla="*/ 2134335 h 3613359"/>
                <a:gd name="connsiteX102" fmla="*/ 210855 w 4060358"/>
                <a:gd name="connsiteY102" fmla="*/ 2097664 h 3613359"/>
                <a:gd name="connsiteX103" fmla="*/ 190992 w 4060358"/>
                <a:gd name="connsiteY103" fmla="*/ 2059466 h 3613359"/>
                <a:gd name="connsiteX104" fmla="*/ 177241 w 4060358"/>
                <a:gd name="connsiteY104" fmla="*/ 2013628 h 3613359"/>
                <a:gd name="connsiteX105" fmla="*/ 171129 w 4060358"/>
                <a:gd name="connsiteY105" fmla="*/ 1966264 h 3613359"/>
                <a:gd name="connsiteX106" fmla="*/ 169599 w 4060358"/>
                <a:gd name="connsiteY106" fmla="*/ 1917369 h 3613359"/>
                <a:gd name="connsiteX107" fmla="*/ 174184 w 4060358"/>
                <a:gd name="connsiteY107" fmla="*/ 1865419 h 3613359"/>
                <a:gd name="connsiteX108" fmla="*/ 180296 w 4060358"/>
                <a:gd name="connsiteY108" fmla="*/ 1813470 h 3613359"/>
                <a:gd name="connsiteX109" fmla="*/ 187935 w 4060358"/>
                <a:gd name="connsiteY109" fmla="*/ 1761521 h 3613359"/>
                <a:gd name="connsiteX110" fmla="*/ 194049 w 4060358"/>
                <a:gd name="connsiteY110" fmla="*/ 1709571 h 3613359"/>
                <a:gd name="connsiteX111" fmla="*/ 197104 w 4060358"/>
                <a:gd name="connsiteY111" fmla="*/ 1657622 h 3613359"/>
                <a:gd name="connsiteX112" fmla="*/ 197104 w 4060358"/>
                <a:gd name="connsiteY112" fmla="*/ 1607200 h 3613359"/>
                <a:gd name="connsiteX113" fmla="*/ 190992 w 4060358"/>
                <a:gd name="connsiteY113" fmla="*/ 1559838 h 3613359"/>
                <a:gd name="connsiteX114" fmla="*/ 178768 w 4060358"/>
                <a:gd name="connsiteY114" fmla="*/ 1512470 h 3613359"/>
                <a:gd name="connsiteX115" fmla="*/ 160433 w 4060358"/>
                <a:gd name="connsiteY115" fmla="*/ 1468160 h 3613359"/>
                <a:gd name="connsiteX116" fmla="*/ 137515 w 4060358"/>
                <a:gd name="connsiteY116" fmla="*/ 1422323 h 3613359"/>
                <a:gd name="connsiteX117" fmla="*/ 111538 w 4060358"/>
                <a:gd name="connsiteY117" fmla="*/ 1376488 h 3613359"/>
                <a:gd name="connsiteX118" fmla="*/ 84039 w 4060358"/>
                <a:gd name="connsiteY118" fmla="*/ 1330648 h 3613359"/>
                <a:gd name="connsiteX119" fmla="*/ 58064 w 4060358"/>
                <a:gd name="connsiteY119" fmla="*/ 1286337 h 3613359"/>
                <a:gd name="connsiteX120" fmla="*/ 35144 w 4060358"/>
                <a:gd name="connsiteY120" fmla="*/ 1238973 h 3613359"/>
                <a:gd name="connsiteX121" fmla="*/ 16808 w 4060358"/>
                <a:gd name="connsiteY121" fmla="*/ 1193135 h 3613359"/>
                <a:gd name="connsiteX122" fmla="*/ 4585 w 4060358"/>
                <a:gd name="connsiteY122" fmla="*/ 1145768 h 3613359"/>
                <a:gd name="connsiteX123" fmla="*/ 0 w 4060358"/>
                <a:gd name="connsiteY123" fmla="*/ 1096876 h 3613359"/>
                <a:gd name="connsiteX124" fmla="*/ 4585 w 4060358"/>
                <a:gd name="connsiteY124" fmla="*/ 1047984 h 3613359"/>
                <a:gd name="connsiteX125" fmla="*/ 16808 w 4060358"/>
                <a:gd name="connsiteY125" fmla="*/ 1000619 h 3613359"/>
                <a:gd name="connsiteX126" fmla="*/ 35144 w 4060358"/>
                <a:gd name="connsiteY126" fmla="*/ 954779 h 3613359"/>
                <a:gd name="connsiteX127" fmla="*/ 58064 w 4060358"/>
                <a:gd name="connsiteY127" fmla="*/ 907414 h 3613359"/>
                <a:gd name="connsiteX128" fmla="*/ 84039 w 4060358"/>
                <a:gd name="connsiteY128" fmla="*/ 863104 h 3613359"/>
                <a:gd name="connsiteX129" fmla="*/ 111538 w 4060358"/>
                <a:gd name="connsiteY129" fmla="*/ 817269 h 3613359"/>
                <a:gd name="connsiteX130" fmla="*/ 137515 w 4060358"/>
                <a:gd name="connsiteY130" fmla="*/ 771429 h 3613359"/>
                <a:gd name="connsiteX131" fmla="*/ 160433 w 4060358"/>
                <a:gd name="connsiteY131" fmla="*/ 725591 h 3613359"/>
                <a:gd name="connsiteX132" fmla="*/ 178768 w 4060358"/>
                <a:gd name="connsiteY132" fmla="*/ 681281 h 3613359"/>
                <a:gd name="connsiteX133" fmla="*/ 190992 w 4060358"/>
                <a:gd name="connsiteY133" fmla="*/ 633916 h 3613359"/>
                <a:gd name="connsiteX134" fmla="*/ 197104 w 4060358"/>
                <a:gd name="connsiteY134" fmla="*/ 586551 h 3613359"/>
                <a:gd name="connsiteX135" fmla="*/ 197104 w 4060358"/>
                <a:gd name="connsiteY135" fmla="*/ 536129 h 3613359"/>
                <a:gd name="connsiteX136" fmla="*/ 194049 w 4060358"/>
                <a:gd name="connsiteY136" fmla="*/ 484180 h 3613359"/>
                <a:gd name="connsiteX137" fmla="*/ 187935 w 4060358"/>
                <a:gd name="connsiteY137" fmla="*/ 432230 h 3613359"/>
                <a:gd name="connsiteX138" fmla="*/ 180296 w 4060358"/>
                <a:gd name="connsiteY138" fmla="*/ 380281 h 3613359"/>
                <a:gd name="connsiteX139" fmla="*/ 174184 w 4060358"/>
                <a:gd name="connsiteY139" fmla="*/ 328332 h 3613359"/>
                <a:gd name="connsiteX140" fmla="*/ 169599 w 4060358"/>
                <a:gd name="connsiteY140" fmla="*/ 276382 h 3613359"/>
                <a:gd name="connsiteX141" fmla="*/ 171129 w 4060358"/>
                <a:gd name="connsiteY141" fmla="*/ 227490 h 3613359"/>
                <a:gd name="connsiteX142" fmla="*/ 177241 w 4060358"/>
                <a:gd name="connsiteY142" fmla="*/ 180126 h 3613359"/>
                <a:gd name="connsiteX143" fmla="*/ 190992 w 4060358"/>
                <a:gd name="connsiteY143" fmla="*/ 134285 h 3613359"/>
                <a:gd name="connsiteX144" fmla="*/ 210855 w 4060358"/>
                <a:gd name="connsiteY144" fmla="*/ 96090 h 3613359"/>
                <a:gd name="connsiteX145" fmla="*/ 236829 w 4060358"/>
                <a:gd name="connsiteY145" fmla="*/ 59419 h 3613359"/>
                <a:gd name="connsiteX146" fmla="*/ 267388 w 4060358"/>
                <a:gd name="connsiteY146" fmla="*/ 27332 h 361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4060358" h="3613359">
                  <a:moveTo>
                    <a:pt x="297325" y="0"/>
                  </a:moveTo>
                  <a:lnTo>
                    <a:pt x="4060358" y="0"/>
                  </a:lnTo>
                  <a:lnTo>
                    <a:pt x="4060358" y="2985163"/>
                  </a:lnTo>
                  <a:lnTo>
                    <a:pt x="4053581" y="2986912"/>
                  </a:lnTo>
                  <a:lnTo>
                    <a:pt x="4007741" y="2999136"/>
                  </a:lnTo>
                  <a:lnTo>
                    <a:pt x="3961906" y="3012890"/>
                  </a:lnTo>
                  <a:lnTo>
                    <a:pt x="3917596" y="3028168"/>
                  </a:lnTo>
                  <a:lnTo>
                    <a:pt x="3876343" y="3046504"/>
                  </a:lnTo>
                  <a:lnTo>
                    <a:pt x="3838144" y="3067894"/>
                  </a:lnTo>
                  <a:lnTo>
                    <a:pt x="3804530" y="3095396"/>
                  </a:lnTo>
                  <a:lnTo>
                    <a:pt x="3769387" y="3125955"/>
                  </a:lnTo>
                  <a:lnTo>
                    <a:pt x="3738828" y="3161096"/>
                  </a:lnTo>
                  <a:lnTo>
                    <a:pt x="3709798" y="3197767"/>
                  </a:lnTo>
                  <a:lnTo>
                    <a:pt x="3680766" y="3235963"/>
                  </a:lnTo>
                  <a:lnTo>
                    <a:pt x="3651737" y="3274161"/>
                  </a:lnTo>
                  <a:lnTo>
                    <a:pt x="3622708" y="3310832"/>
                  </a:lnTo>
                  <a:lnTo>
                    <a:pt x="3590619" y="3345973"/>
                  </a:lnTo>
                  <a:lnTo>
                    <a:pt x="3558532" y="3376533"/>
                  </a:lnTo>
                  <a:lnTo>
                    <a:pt x="3521864" y="3402507"/>
                  </a:lnTo>
                  <a:lnTo>
                    <a:pt x="3483666" y="3422370"/>
                  </a:lnTo>
                  <a:lnTo>
                    <a:pt x="3437828" y="3436121"/>
                  </a:lnTo>
                  <a:lnTo>
                    <a:pt x="3390460" y="3442233"/>
                  </a:lnTo>
                  <a:lnTo>
                    <a:pt x="3341568" y="3443760"/>
                  </a:lnTo>
                  <a:lnTo>
                    <a:pt x="3289619" y="3439178"/>
                  </a:lnTo>
                  <a:lnTo>
                    <a:pt x="3237670" y="3433066"/>
                  </a:lnTo>
                  <a:lnTo>
                    <a:pt x="3185720" y="3425425"/>
                  </a:lnTo>
                  <a:lnTo>
                    <a:pt x="3133771" y="3419315"/>
                  </a:lnTo>
                  <a:lnTo>
                    <a:pt x="3081822" y="3416258"/>
                  </a:lnTo>
                  <a:lnTo>
                    <a:pt x="3031400" y="3416258"/>
                  </a:lnTo>
                  <a:lnTo>
                    <a:pt x="2984035" y="3422370"/>
                  </a:lnTo>
                  <a:lnTo>
                    <a:pt x="2935140" y="3434594"/>
                  </a:lnTo>
                  <a:lnTo>
                    <a:pt x="2890830" y="3452929"/>
                  </a:lnTo>
                  <a:lnTo>
                    <a:pt x="2844995" y="3477377"/>
                  </a:lnTo>
                  <a:lnTo>
                    <a:pt x="2799158" y="3501824"/>
                  </a:lnTo>
                  <a:lnTo>
                    <a:pt x="2753318" y="3529323"/>
                  </a:lnTo>
                  <a:lnTo>
                    <a:pt x="2709007" y="3555301"/>
                  </a:lnTo>
                  <a:lnTo>
                    <a:pt x="2661642" y="3578218"/>
                  </a:lnTo>
                  <a:lnTo>
                    <a:pt x="2615805" y="3596554"/>
                  </a:lnTo>
                  <a:lnTo>
                    <a:pt x="2568440" y="3608777"/>
                  </a:lnTo>
                  <a:lnTo>
                    <a:pt x="2519548" y="3613359"/>
                  </a:lnTo>
                  <a:lnTo>
                    <a:pt x="2470654" y="3608777"/>
                  </a:lnTo>
                  <a:lnTo>
                    <a:pt x="2423286" y="3596554"/>
                  </a:lnTo>
                  <a:lnTo>
                    <a:pt x="2377451" y="3578218"/>
                  </a:lnTo>
                  <a:lnTo>
                    <a:pt x="2330084" y="3555301"/>
                  </a:lnTo>
                  <a:lnTo>
                    <a:pt x="2285774" y="3529323"/>
                  </a:lnTo>
                  <a:lnTo>
                    <a:pt x="2239936" y="3501824"/>
                  </a:lnTo>
                  <a:lnTo>
                    <a:pt x="2194098" y="3477377"/>
                  </a:lnTo>
                  <a:lnTo>
                    <a:pt x="2148261" y="3452929"/>
                  </a:lnTo>
                  <a:lnTo>
                    <a:pt x="2102426" y="3434594"/>
                  </a:lnTo>
                  <a:lnTo>
                    <a:pt x="2055059" y="3422370"/>
                  </a:lnTo>
                  <a:lnTo>
                    <a:pt x="2007691" y="3416258"/>
                  </a:lnTo>
                  <a:lnTo>
                    <a:pt x="1957269" y="3416258"/>
                  </a:lnTo>
                  <a:lnTo>
                    <a:pt x="1905320" y="3419315"/>
                  </a:lnTo>
                  <a:lnTo>
                    <a:pt x="1853373" y="3425425"/>
                  </a:lnTo>
                  <a:lnTo>
                    <a:pt x="1801421" y="3433066"/>
                  </a:lnTo>
                  <a:lnTo>
                    <a:pt x="1749472" y="3439178"/>
                  </a:lnTo>
                  <a:lnTo>
                    <a:pt x="1697522" y="3443760"/>
                  </a:lnTo>
                  <a:lnTo>
                    <a:pt x="1648630" y="3442233"/>
                  </a:lnTo>
                  <a:lnTo>
                    <a:pt x="1601266" y="3436121"/>
                  </a:lnTo>
                  <a:lnTo>
                    <a:pt x="1555428" y="3422370"/>
                  </a:lnTo>
                  <a:lnTo>
                    <a:pt x="1517230" y="3402507"/>
                  </a:lnTo>
                  <a:lnTo>
                    <a:pt x="1480559" y="3376533"/>
                  </a:lnTo>
                  <a:lnTo>
                    <a:pt x="1448472" y="3345973"/>
                  </a:lnTo>
                  <a:lnTo>
                    <a:pt x="1416386" y="3310832"/>
                  </a:lnTo>
                  <a:lnTo>
                    <a:pt x="1387354" y="3274161"/>
                  </a:lnTo>
                  <a:lnTo>
                    <a:pt x="1358324" y="3235963"/>
                  </a:lnTo>
                  <a:lnTo>
                    <a:pt x="1329295" y="3197767"/>
                  </a:lnTo>
                  <a:lnTo>
                    <a:pt x="1300263" y="3161096"/>
                  </a:lnTo>
                  <a:lnTo>
                    <a:pt x="1269704" y="3125955"/>
                  </a:lnTo>
                  <a:lnTo>
                    <a:pt x="1234563" y="3095396"/>
                  </a:lnTo>
                  <a:lnTo>
                    <a:pt x="1200949" y="3067894"/>
                  </a:lnTo>
                  <a:lnTo>
                    <a:pt x="1162751" y="3046504"/>
                  </a:lnTo>
                  <a:lnTo>
                    <a:pt x="1121495" y="3028168"/>
                  </a:lnTo>
                  <a:lnTo>
                    <a:pt x="1077188" y="3012890"/>
                  </a:lnTo>
                  <a:lnTo>
                    <a:pt x="1031348" y="2999136"/>
                  </a:lnTo>
                  <a:lnTo>
                    <a:pt x="985513" y="2986912"/>
                  </a:lnTo>
                  <a:lnTo>
                    <a:pt x="938145" y="2974689"/>
                  </a:lnTo>
                  <a:lnTo>
                    <a:pt x="893838" y="2960938"/>
                  </a:lnTo>
                  <a:lnTo>
                    <a:pt x="849525" y="2945659"/>
                  </a:lnTo>
                  <a:lnTo>
                    <a:pt x="808275" y="2927324"/>
                  </a:lnTo>
                  <a:lnTo>
                    <a:pt x="771601" y="2904404"/>
                  </a:lnTo>
                  <a:lnTo>
                    <a:pt x="737987" y="2876902"/>
                  </a:lnTo>
                  <a:lnTo>
                    <a:pt x="710485" y="2843288"/>
                  </a:lnTo>
                  <a:lnTo>
                    <a:pt x="687568" y="2806617"/>
                  </a:lnTo>
                  <a:lnTo>
                    <a:pt x="669232" y="2765364"/>
                  </a:lnTo>
                  <a:lnTo>
                    <a:pt x="653954" y="2721054"/>
                  </a:lnTo>
                  <a:lnTo>
                    <a:pt x="640203" y="2676746"/>
                  </a:lnTo>
                  <a:lnTo>
                    <a:pt x="627979" y="2629379"/>
                  </a:lnTo>
                  <a:lnTo>
                    <a:pt x="615753" y="2583544"/>
                  </a:lnTo>
                  <a:lnTo>
                    <a:pt x="602002" y="2537704"/>
                  </a:lnTo>
                  <a:lnTo>
                    <a:pt x="586724" y="2493394"/>
                  </a:lnTo>
                  <a:lnTo>
                    <a:pt x="568388" y="2452141"/>
                  </a:lnTo>
                  <a:lnTo>
                    <a:pt x="546998" y="2413942"/>
                  </a:lnTo>
                  <a:lnTo>
                    <a:pt x="519496" y="2380328"/>
                  </a:lnTo>
                  <a:lnTo>
                    <a:pt x="488937" y="2345185"/>
                  </a:lnTo>
                  <a:lnTo>
                    <a:pt x="453796" y="2314628"/>
                  </a:lnTo>
                  <a:lnTo>
                    <a:pt x="415595" y="2285599"/>
                  </a:lnTo>
                  <a:lnTo>
                    <a:pt x="377399" y="2256567"/>
                  </a:lnTo>
                  <a:lnTo>
                    <a:pt x="339201" y="2227538"/>
                  </a:lnTo>
                  <a:lnTo>
                    <a:pt x="302530" y="2198506"/>
                  </a:lnTo>
                  <a:lnTo>
                    <a:pt x="267388" y="2166419"/>
                  </a:lnTo>
                  <a:lnTo>
                    <a:pt x="236829" y="2134335"/>
                  </a:lnTo>
                  <a:lnTo>
                    <a:pt x="210855" y="2097664"/>
                  </a:lnTo>
                  <a:lnTo>
                    <a:pt x="190992" y="2059466"/>
                  </a:lnTo>
                  <a:lnTo>
                    <a:pt x="177241" y="2013628"/>
                  </a:lnTo>
                  <a:lnTo>
                    <a:pt x="171129" y="1966264"/>
                  </a:lnTo>
                  <a:lnTo>
                    <a:pt x="169599" y="1917369"/>
                  </a:lnTo>
                  <a:lnTo>
                    <a:pt x="174184" y="1865419"/>
                  </a:lnTo>
                  <a:lnTo>
                    <a:pt x="180296" y="1813470"/>
                  </a:lnTo>
                  <a:lnTo>
                    <a:pt x="187935" y="1761521"/>
                  </a:lnTo>
                  <a:lnTo>
                    <a:pt x="194049" y="1709571"/>
                  </a:lnTo>
                  <a:lnTo>
                    <a:pt x="197104" y="1657622"/>
                  </a:lnTo>
                  <a:lnTo>
                    <a:pt x="197104" y="1607200"/>
                  </a:lnTo>
                  <a:lnTo>
                    <a:pt x="190992" y="1559838"/>
                  </a:lnTo>
                  <a:lnTo>
                    <a:pt x="178768" y="1512470"/>
                  </a:lnTo>
                  <a:lnTo>
                    <a:pt x="160433" y="1468160"/>
                  </a:lnTo>
                  <a:lnTo>
                    <a:pt x="137515" y="1422323"/>
                  </a:lnTo>
                  <a:lnTo>
                    <a:pt x="111538" y="1376488"/>
                  </a:lnTo>
                  <a:lnTo>
                    <a:pt x="84039" y="1330648"/>
                  </a:lnTo>
                  <a:lnTo>
                    <a:pt x="58064" y="1286337"/>
                  </a:lnTo>
                  <a:lnTo>
                    <a:pt x="35144" y="1238973"/>
                  </a:lnTo>
                  <a:lnTo>
                    <a:pt x="16808" y="1193135"/>
                  </a:lnTo>
                  <a:lnTo>
                    <a:pt x="4585" y="1145768"/>
                  </a:lnTo>
                  <a:lnTo>
                    <a:pt x="0" y="1096876"/>
                  </a:lnTo>
                  <a:lnTo>
                    <a:pt x="4585" y="1047984"/>
                  </a:lnTo>
                  <a:lnTo>
                    <a:pt x="16808" y="1000619"/>
                  </a:lnTo>
                  <a:lnTo>
                    <a:pt x="35144" y="954779"/>
                  </a:lnTo>
                  <a:lnTo>
                    <a:pt x="58064" y="907414"/>
                  </a:lnTo>
                  <a:lnTo>
                    <a:pt x="84039" y="863104"/>
                  </a:lnTo>
                  <a:lnTo>
                    <a:pt x="111538" y="817269"/>
                  </a:lnTo>
                  <a:lnTo>
                    <a:pt x="137515" y="771429"/>
                  </a:lnTo>
                  <a:lnTo>
                    <a:pt x="160433" y="725591"/>
                  </a:lnTo>
                  <a:lnTo>
                    <a:pt x="178768" y="681281"/>
                  </a:lnTo>
                  <a:lnTo>
                    <a:pt x="190992" y="633916"/>
                  </a:lnTo>
                  <a:lnTo>
                    <a:pt x="197104" y="586551"/>
                  </a:lnTo>
                  <a:lnTo>
                    <a:pt x="197104" y="536129"/>
                  </a:lnTo>
                  <a:lnTo>
                    <a:pt x="194049" y="484180"/>
                  </a:lnTo>
                  <a:lnTo>
                    <a:pt x="187935" y="432230"/>
                  </a:lnTo>
                  <a:lnTo>
                    <a:pt x="180296" y="380281"/>
                  </a:lnTo>
                  <a:lnTo>
                    <a:pt x="174184" y="328332"/>
                  </a:lnTo>
                  <a:lnTo>
                    <a:pt x="169599" y="276382"/>
                  </a:lnTo>
                  <a:lnTo>
                    <a:pt x="171129" y="227490"/>
                  </a:lnTo>
                  <a:lnTo>
                    <a:pt x="177241" y="180126"/>
                  </a:lnTo>
                  <a:lnTo>
                    <a:pt x="190992" y="134285"/>
                  </a:lnTo>
                  <a:lnTo>
                    <a:pt x="210855" y="96090"/>
                  </a:lnTo>
                  <a:lnTo>
                    <a:pt x="236829" y="59419"/>
                  </a:lnTo>
                  <a:lnTo>
                    <a:pt x="267388" y="273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3" name="Freeform: Shape 1052">
              <a:extLst>
                <a:ext uri="{FF2B5EF4-FFF2-40B4-BE49-F238E27FC236}">
                  <a16:creationId xmlns:a16="http://schemas.microsoft.com/office/drawing/2014/main" id="{AA04F11D-E749-44D7-955D-EF32C93E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28338" y="1"/>
              <a:ext cx="4163662" cy="3716538"/>
            </a:xfrm>
            <a:custGeom>
              <a:avLst/>
              <a:gdLst>
                <a:gd name="connsiteX0" fmla="*/ 262616 w 4163662"/>
                <a:gd name="connsiteY0" fmla="*/ 0 h 3716538"/>
                <a:gd name="connsiteX1" fmla="*/ 4163662 w 4163662"/>
                <a:gd name="connsiteY1" fmla="*/ 0 h 3716538"/>
                <a:gd name="connsiteX2" fmla="*/ 4163662 w 4163662"/>
                <a:gd name="connsiteY2" fmla="*/ 3079653 h 3716538"/>
                <a:gd name="connsiteX3" fmla="*/ 4124349 w 4163662"/>
                <a:gd name="connsiteY3" fmla="*/ 3091447 h 3716538"/>
                <a:gd name="connsiteX4" fmla="*/ 4078224 w 4163662"/>
                <a:gd name="connsiteY4" fmla="*/ 3107352 h 3716538"/>
                <a:gd name="connsiteX5" fmla="*/ 4035278 w 4163662"/>
                <a:gd name="connsiteY5" fmla="*/ 3126440 h 3716538"/>
                <a:gd name="connsiteX6" fmla="*/ 3995515 w 4163662"/>
                <a:gd name="connsiteY6" fmla="*/ 3148706 h 3716538"/>
                <a:gd name="connsiteX7" fmla="*/ 3960521 w 4163662"/>
                <a:gd name="connsiteY7" fmla="*/ 3177336 h 3716538"/>
                <a:gd name="connsiteX8" fmla="*/ 3923938 w 4163662"/>
                <a:gd name="connsiteY8" fmla="*/ 3209149 h 3716538"/>
                <a:gd name="connsiteX9" fmla="*/ 3892126 w 4163662"/>
                <a:gd name="connsiteY9" fmla="*/ 3245731 h 3716538"/>
                <a:gd name="connsiteX10" fmla="*/ 3861906 w 4163662"/>
                <a:gd name="connsiteY10" fmla="*/ 3283905 h 3716538"/>
                <a:gd name="connsiteX11" fmla="*/ 3831684 w 4163662"/>
                <a:gd name="connsiteY11" fmla="*/ 3323668 h 3716538"/>
                <a:gd name="connsiteX12" fmla="*/ 3801464 w 4163662"/>
                <a:gd name="connsiteY12" fmla="*/ 3363433 h 3716538"/>
                <a:gd name="connsiteX13" fmla="*/ 3771243 w 4163662"/>
                <a:gd name="connsiteY13" fmla="*/ 3401607 h 3716538"/>
                <a:gd name="connsiteX14" fmla="*/ 3737841 w 4163662"/>
                <a:gd name="connsiteY14" fmla="*/ 3438189 h 3716538"/>
                <a:gd name="connsiteX15" fmla="*/ 3704438 w 4163662"/>
                <a:gd name="connsiteY15" fmla="*/ 3470000 h 3716538"/>
                <a:gd name="connsiteX16" fmla="*/ 3666266 w 4163662"/>
                <a:gd name="connsiteY16" fmla="*/ 3497040 h 3716538"/>
                <a:gd name="connsiteX17" fmla="*/ 3626502 w 4163662"/>
                <a:gd name="connsiteY17" fmla="*/ 3517718 h 3716538"/>
                <a:gd name="connsiteX18" fmla="*/ 3578783 w 4163662"/>
                <a:gd name="connsiteY18" fmla="*/ 3532034 h 3716538"/>
                <a:gd name="connsiteX19" fmla="*/ 3529475 w 4163662"/>
                <a:gd name="connsiteY19" fmla="*/ 3538396 h 3716538"/>
                <a:gd name="connsiteX20" fmla="*/ 3478578 w 4163662"/>
                <a:gd name="connsiteY20" fmla="*/ 3539986 h 3716538"/>
                <a:gd name="connsiteX21" fmla="*/ 3424498 w 4163662"/>
                <a:gd name="connsiteY21" fmla="*/ 3535214 h 3716538"/>
                <a:gd name="connsiteX22" fmla="*/ 3370419 w 4163662"/>
                <a:gd name="connsiteY22" fmla="*/ 3528852 h 3716538"/>
                <a:gd name="connsiteX23" fmla="*/ 3316339 w 4163662"/>
                <a:gd name="connsiteY23" fmla="*/ 3520898 h 3716538"/>
                <a:gd name="connsiteX24" fmla="*/ 3262260 w 4163662"/>
                <a:gd name="connsiteY24" fmla="*/ 3514538 h 3716538"/>
                <a:gd name="connsiteX25" fmla="*/ 3208180 w 4163662"/>
                <a:gd name="connsiteY25" fmla="*/ 3511356 h 3716538"/>
                <a:gd name="connsiteX26" fmla="*/ 3155691 w 4163662"/>
                <a:gd name="connsiteY26" fmla="*/ 3511356 h 3716538"/>
                <a:gd name="connsiteX27" fmla="*/ 3106385 w 4163662"/>
                <a:gd name="connsiteY27" fmla="*/ 3517718 h 3716538"/>
                <a:gd name="connsiteX28" fmla="*/ 3055486 w 4163662"/>
                <a:gd name="connsiteY28" fmla="*/ 3530443 h 3716538"/>
                <a:gd name="connsiteX29" fmla="*/ 3009359 w 4163662"/>
                <a:gd name="connsiteY29" fmla="*/ 3549529 h 3716538"/>
                <a:gd name="connsiteX30" fmla="*/ 2961643 w 4163662"/>
                <a:gd name="connsiteY30" fmla="*/ 3574979 h 3716538"/>
                <a:gd name="connsiteX31" fmla="*/ 2913926 w 4163662"/>
                <a:gd name="connsiteY31" fmla="*/ 3600429 h 3716538"/>
                <a:gd name="connsiteX32" fmla="*/ 2866208 w 4163662"/>
                <a:gd name="connsiteY32" fmla="*/ 3629057 h 3716538"/>
                <a:gd name="connsiteX33" fmla="*/ 2820080 w 4163662"/>
                <a:gd name="connsiteY33" fmla="*/ 3656097 h 3716538"/>
                <a:gd name="connsiteX34" fmla="*/ 2770775 w 4163662"/>
                <a:gd name="connsiteY34" fmla="*/ 3679956 h 3716538"/>
                <a:gd name="connsiteX35" fmla="*/ 2723057 w 4163662"/>
                <a:gd name="connsiteY35" fmla="*/ 3699043 h 3716538"/>
                <a:gd name="connsiteX36" fmla="*/ 2673748 w 4163662"/>
                <a:gd name="connsiteY36" fmla="*/ 3711768 h 3716538"/>
                <a:gd name="connsiteX37" fmla="*/ 2622852 w 4163662"/>
                <a:gd name="connsiteY37" fmla="*/ 3716538 h 3716538"/>
                <a:gd name="connsiteX38" fmla="*/ 2571954 w 4163662"/>
                <a:gd name="connsiteY38" fmla="*/ 3711768 h 3716538"/>
                <a:gd name="connsiteX39" fmla="*/ 2522645 w 4163662"/>
                <a:gd name="connsiteY39" fmla="*/ 3699043 h 3716538"/>
                <a:gd name="connsiteX40" fmla="*/ 2474930 w 4163662"/>
                <a:gd name="connsiteY40" fmla="*/ 3679956 h 3716538"/>
                <a:gd name="connsiteX41" fmla="*/ 2425622 w 4163662"/>
                <a:gd name="connsiteY41" fmla="*/ 3656097 h 3716538"/>
                <a:gd name="connsiteX42" fmla="*/ 2379494 w 4163662"/>
                <a:gd name="connsiteY42" fmla="*/ 3629057 h 3716538"/>
                <a:gd name="connsiteX43" fmla="*/ 2331777 w 4163662"/>
                <a:gd name="connsiteY43" fmla="*/ 3600429 h 3716538"/>
                <a:gd name="connsiteX44" fmla="*/ 2284059 w 4163662"/>
                <a:gd name="connsiteY44" fmla="*/ 3574979 h 3716538"/>
                <a:gd name="connsiteX45" fmla="*/ 2236344 w 4163662"/>
                <a:gd name="connsiteY45" fmla="*/ 3549529 h 3716538"/>
                <a:gd name="connsiteX46" fmla="*/ 2188627 w 4163662"/>
                <a:gd name="connsiteY46" fmla="*/ 3530443 h 3716538"/>
                <a:gd name="connsiteX47" fmla="*/ 2139319 w 4163662"/>
                <a:gd name="connsiteY47" fmla="*/ 3517718 h 3716538"/>
                <a:gd name="connsiteX48" fmla="*/ 2090011 w 4163662"/>
                <a:gd name="connsiteY48" fmla="*/ 3511356 h 3716538"/>
                <a:gd name="connsiteX49" fmla="*/ 2037520 w 4163662"/>
                <a:gd name="connsiteY49" fmla="*/ 3511356 h 3716538"/>
                <a:gd name="connsiteX50" fmla="*/ 1983442 w 4163662"/>
                <a:gd name="connsiteY50" fmla="*/ 3514538 h 3716538"/>
                <a:gd name="connsiteX51" fmla="*/ 1929363 w 4163662"/>
                <a:gd name="connsiteY51" fmla="*/ 3520898 h 3716538"/>
                <a:gd name="connsiteX52" fmla="*/ 1875283 w 4163662"/>
                <a:gd name="connsiteY52" fmla="*/ 3528852 h 3716538"/>
                <a:gd name="connsiteX53" fmla="*/ 1821202 w 4163662"/>
                <a:gd name="connsiteY53" fmla="*/ 3535214 h 3716538"/>
                <a:gd name="connsiteX54" fmla="*/ 1767124 w 4163662"/>
                <a:gd name="connsiteY54" fmla="*/ 3539986 h 3716538"/>
                <a:gd name="connsiteX55" fmla="*/ 1716227 w 4163662"/>
                <a:gd name="connsiteY55" fmla="*/ 3538396 h 3716538"/>
                <a:gd name="connsiteX56" fmla="*/ 1666920 w 4163662"/>
                <a:gd name="connsiteY56" fmla="*/ 3532034 h 3716538"/>
                <a:gd name="connsiteX57" fmla="*/ 1619202 w 4163662"/>
                <a:gd name="connsiteY57" fmla="*/ 3517718 h 3716538"/>
                <a:gd name="connsiteX58" fmla="*/ 1579438 w 4163662"/>
                <a:gd name="connsiteY58" fmla="*/ 3497040 h 3716538"/>
                <a:gd name="connsiteX59" fmla="*/ 1541263 w 4163662"/>
                <a:gd name="connsiteY59" fmla="*/ 3470000 h 3716538"/>
                <a:gd name="connsiteX60" fmla="*/ 1507862 w 4163662"/>
                <a:gd name="connsiteY60" fmla="*/ 3438189 h 3716538"/>
                <a:gd name="connsiteX61" fmla="*/ 1474459 w 4163662"/>
                <a:gd name="connsiteY61" fmla="*/ 3401607 h 3716538"/>
                <a:gd name="connsiteX62" fmla="*/ 1444238 w 4163662"/>
                <a:gd name="connsiteY62" fmla="*/ 3363433 h 3716538"/>
                <a:gd name="connsiteX63" fmla="*/ 1414018 w 4163662"/>
                <a:gd name="connsiteY63" fmla="*/ 3323668 h 3716538"/>
                <a:gd name="connsiteX64" fmla="*/ 1383797 w 4163662"/>
                <a:gd name="connsiteY64" fmla="*/ 3283905 h 3716538"/>
                <a:gd name="connsiteX65" fmla="*/ 1353577 w 4163662"/>
                <a:gd name="connsiteY65" fmla="*/ 3245731 h 3716538"/>
                <a:gd name="connsiteX66" fmla="*/ 1321764 w 4163662"/>
                <a:gd name="connsiteY66" fmla="*/ 3209149 h 3716538"/>
                <a:gd name="connsiteX67" fmla="*/ 1285181 w 4163662"/>
                <a:gd name="connsiteY67" fmla="*/ 3177336 h 3716538"/>
                <a:gd name="connsiteX68" fmla="*/ 1250188 w 4163662"/>
                <a:gd name="connsiteY68" fmla="*/ 3148706 h 3716538"/>
                <a:gd name="connsiteX69" fmla="*/ 1210424 w 4163662"/>
                <a:gd name="connsiteY69" fmla="*/ 3126440 h 3716538"/>
                <a:gd name="connsiteX70" fmla="*/ 1167479 w 4163662"/>
                <a:gd name="connsiteY70" fmla="*/ 3107352 h 3716538"/>
                <a:gd name="connsiteX71" fmla="*/ 1121353 w 4163662"/>
                <a:gd name="connsiteY71" fmla="*/ 3091447 h 3716538"/>
                <a:gd name="connsiteX72" fmla="*/ 1073635 w 4163662"/>
                <a:gd name="connsiteY72" fmla="*/ 3077132 h 3716538"/>
                <a:gd name="connsiteX73" fmla="*/ 1025919 w 4163662"/>
                <a:gd name="connsiteY73" fmla="*/ 3064407 h 3716538"/>
                <a:gd name="connsiteX74" fmla="*/ 976611 w 4163662"/>
                <a:gd name="connsiteY74" fmla="*/ 3051682 h 3716538"/>
                <a:gd name="connsiteX75" fmla="*/ 930485 w 4163662"/>
                <a:gd name="connsiteY75" fmla="*/ 3037367 h 3716538"/>
                <a:gd name="connsiteX76" fmla="*/ 884357 w 4163662"/>
                <a:gd name="connsiteY76" fmla="*/ 3021461 h 3716538"/>
                <a:gd name="connsiteX77" fmla="*/ 841414 w 4163662"/>
                <a:gd name="connsiteY77" fmla="*/ 3002373 h 3716538"/>
                <a:gd name="connsiteX78" fmla="*/ 803238 w 4163662"/>
                <a:gd name="connsiteY78" fmla="*/ 2978515 h 3716538"/>
                <a:gd name="connsiteX79" fmla="*/ 768245 w 4163662"/>
                <a:gd name="connsiteY79" fmla="*/ 2949885 h 3716538"/>
                <a:gd name="connsiteX80" fmla="*/ 739617 w 4163662"/>
                <a:gd name="connsiteY80" fmla="*/ 2914894 h 3716538"/>
                <a:gd name="connsiteX81" fmla="*/ 715758 w 4163662"/>
                <a:gd name="connsiteY81" fmla="*/ 2876719 h 3716538"/>
                <a:gd name="connsiteX82" fmla="*/ 696671 w 4163662"/>
                <a:gd name="connsiteY82" fmla="*/ 2833774 h 3716538"/>
                <a:gd name="connsiteX83" fmla="*/ 680766 w 4163662"/>
                <a:gd name="connsiteY83" fmla="*/ 2787648 h 3716538"/>
                <a:gd name="connsiteX84" fmla="*/ 666450 w 4163662"/>
                <a:gd name="connsiteY84" fmla="*/ 2741522 h 3716538"/>
                <a:gd name="connsiteX85" fmla="*/ 653726 w 4163662"/>
                <a:gd name="connsiteY85" fmla="*/ 2692214 h 3716538"/>
                <a:gd name="connsiteX86" fmla="*/ 641000 w 4163662"/>
                <a:gd name="connsiteY86" fmla="*/ 2644497 h 3716538"/>
                <a:gd name="connsiteX87" fmla="*/ 626686 w 4163662"/>
                <a:gd name="connsiteY87" fmla="*/ 2596780 h 3716538"/>
                <a:gd name="connsiteX88" fmla="*/ 610780 w 4163662"/>
                <a:gd name="connsiteY88" fmla="*/ 2550653 h 3716538"/>
                <a:gd name="connsiteX89" fmla="*/ 591692 w 4163662"/>
                <a:gd name="connsiteY89" fmla="*/ 2507706 h 3716538"/>
                <a:gd name="connsiteX90" fmla="*/ 569424 w 4163662"/>
                <a:gd name="connsiteY90" fmla="*/ 2467943 h 3716538"/>
                <a:gd name="connsiteX91" fmla="*/ 540796 w 4163662"/>
                <a:gd name="connsiteY91" fmla="*/ 2432951 h 3716538"/>
                <a:gd name="connsiteX92" fmla="*/ 508983 w 4163662"/>
                <a:gd name="connsiteY92" fmla="*/ 2396368 h 3716538"/>
                <a:gd name="connsiteX93" fmla="*/ 472400 w 4163662"/>
                <a:gd name="connsiteY93" fmla="*/ 2364557 h 3716538"/>
                <a:gd name="connsiteX94" fmla="*/ 432635 w 4163662"/>
                <a:gd name="connsiteY94" fmla="*/ 2334336 h 3716538"/>
                <a:gd name="connsiteX95" fmla="*/ 392871 w 4163662"/>
                <a:gd name="connsiteY95" fmla="*/ 2304116 h 3716538"/>
                <a:gd name="connsiteX96" fmla="*/ 353108 w 4163662"/>
                <a:gd name="connsiteY96" fmla="*/ 2273895 h 3716538"/>
                <a:gd name="connsiteX97" fmla="*/ 314933 w 4163662"/>
                <a:gd name="connsiteY97" fmla="*/ 2243673 h 3716538"/>
                <a:gd name="connsiteX98" fmla="*/ 278350 w 4163662"/>
                <a:gd name="connsiteY98" fmla="*/ 2210272 h 3716538"/>
                <a:gd name="connsiteX99" fmla="*/ 246539 w 4163662"/>
                <a:gd name="connsiteY99" fmla="*/ 2176871 h 3716538"/>
                <a:gd name="connsiteX100" fmla="*/ 219500 w 4163662"/>
                <a:gd name="connsiteY100" fmla="*/ 2138696 h 3716538"/>
                <a:gd name="connsiteX101" fmla="*/ 198823 w 4163662"/>
                <a:gd name="connsiteY101" fmla="*/ 2098933 h 3716538"/>
                <a:gd name="connsiteX102" fmla="*/ 184508 w 4163662"/>
                <a:gd name="connsiteY102" fmla="*/ 2051217 h 3716538"/>
                <a:gd name="connsiteX103" fmla="*/ 178145 w 4163662"/>
                <a:gd name="connsiteY103" fmla="*/ 2001909 h 3716538"/>
                <a:gd name="connsiteX104" fmla="*/ 176554 w 4163662"/>
                <a:gd name="connsiteY104" fmla="*/ 1951009 h 3716538"/>
                <a:gd name="connsiteX105" fmla="*/ 181326 w 4163662"/>
                <a:gd name="connsiteY105" fmla="*/ 1896930 h 3716538"/>
                <a:gd name="connsiteX106" fmla="*/ 187688 w 4163662"/>
                <a:gd name="connsiteY106" fmla="*/ 1842851 h 3716538"/>
                <a:gd name="connsiteX107" fmla="*/ 195640 w 4163662"/>
                <a:gd name="connsiteY107" fmla="*/ 1788771 h 3716538"/>
                <a:gd name="connsiteX108" fmla="*/ 202004 w 4163662"/>
                <a:gd name="connsiteY108" fmla="*/ 1734693 h 3716538"/>
                <a:gd name="connsiteX109" fmla="*/ 205186 w 4163662"/>
                <a:gd name="connsiteY109" fmla="*/ 1680614 h 3716538"/>
                <a:gd name="connsiteX110" fmla="*/ 205186 w 4163662"/>
                <a:gd name="connsiteY110" fmla="*/ 1628124 h 3716538"/>
                <a:gd name="connsiteX111" fmla="*/ 198823 w 4163662"/>
                <a:gd name="connsiteY111" fmla="*/ 1578818 h 3716538"/>
                <a:gd name="connsiteX112" fmla="*/ 186098 w 4163662"/>
                <a:gd name="connsiteY112" fmla="*/ 1529510 h 3716538"/>
                <a:gd name="connsiteX113" fmla="*/ 167011 w 4163662"/>
                <a:gd name="connsiteY113" fmla="*/ 1483382 h 3716538"/>
                <a:gd name="connsiteX114" fmla="*/ 143153 w 4163662"/>
                <a:gd name="connsiteY114" fmla="*/ 1435666 h 3716538"/>
                <a:gd name="connsiteX115" fmla="*/ 116112 w 4163662"/>
                <a:gd name="connsiteY115" fmla="*/ 1387950 h 3716538"/>
                <a:gd name="connsiteX116" fmla="*/ 87483 w 4163662"/>
                <a:gd name="connsiteY116" fmla="*/ 1340232 h 3716538"/>
                <a:gd name="connsiteX117" fmla="*/ 60443 w 4163662"/>
                <a:gd name="connsiteY117" fmla="*/ 1294104 h 3716538"/>
                <a:gd name="connsiteX118" fmla="*/ 36583 w 4163662"/>
                <a:gd name="connsiteY118" fmla="*/ 1244799 h 3716538"/>
                <a:gd name="connsiteX119" fmla="*/ 17498 w 4163662"/>
                <a:gd name="connsiteY119" fmla="*/ 1197081 h 3716538"/>
                <a:gd name="connsiteX120" fmla="*/ 4773 w 4163662"/>
                <a:gd name="connsiteY120" fmla="*/ 1147773 h 3716538"/>
                <a:gd name="connsiteX121" fmla="*/ 0 w 4163662"/>
                <a:gd name="connsiteY121" fmla="*/ 1096874 h 3716538"/>
                <a:gd name="connsiteX122" fmla="*/ 4773 w 4163662"/>
                <a:gd name="connsiteY122" fmla="*/ 1045978 h 3716538"/>
                <a:gd name="connsiteX123" fmla="*/ 17498 w 4163662"/>
                <a:gd name="connsiteY123" fmla="*/ 996670 h 3716538"/>
                <a:gd name="connsiteX124" fmla="*/ 36583 w 4163662"/>
                <a:gd name="connsiteY124" fmla="*/ 948952 h 3716538"/>
                <a:gd name="connsiteX125" fmla="*/ 60443 w 4163662"/>
                <a:gd name="connsiteY125" fmla="*/ 899646 h 3716538"/>
                <a:gd name="connsiteX126" fmla="*/ 87483 w 4163662"/>
                <a:gd name="connsiteY126" fmla="*/ 853518 h 3716538"/>
                <a:gd name="connsiteX127" fmla="*/ 116112 w 4163662"/>
                <a:gd name="connsiteY127" fmla="*/ 805802 h 3716538"/>
                <a:gd name="connsiteX128" fmla="*/ 143153 w 4163662"/>
                <a:gd name="connsiteY128" fmla="*/ 758084 h 3716538"/>
                <a:gd name="connsiteX129" fmla="*/ 167011 w 4163662"/>
                <a:gd name="connsiteY129" fmla="*/ 710368 h 3716538"/>
                <a:gd name="connsiteX130" fmla="*/ 186098 w 4163662"/>
                <a:gd name="connsiteY130" fmla="*/ 664240 h 3716538"/>
                <a:gd name="connsiteX131" fmla="*/ 198823 w 4163662"/>
                <a:gd name="connsiteY131" fmla="*/ 614933 h 3716538"/>
                <a:gd name="connsiteX132" fmla="*/ 205186 w 4163662"/>
                <a:gd name="connsiteY132" fmla="*/ 565626 h 3716538"/>
                <a:gd name="connsiteX133" fmla="*/ 205186 w 4163662"/>
                <a:gd name="connsiteY133" fmla="*/ 513138 h 3716538"/>
                <a:gd name="connsiteX134" fmla="*/ 202004 w 4163662"/>
                <a:gd name="connsiteY134" fmla="*/ 459058 h 3716538"/>
                <a:gd name="connsiteX135" fmla="*/ 195640 w 4163662"/>
                <a:gd name="connsiteY135" fmla="*/ 404979 h 3716538"/>
                <a:gd name="connsiteX136" fmla="*/ 187688 w 4163662"/>
                <a:gd name="connsiteY136" fmla="*/ 350899 h 3716538"/>
                <a:gd name="connsiteX137" fmla="*/ 181326 w 4163662"/>
                <a:gd name="connsiteY137" fmla="*/ 296820 h 3716538"/>
                <a:gd name="connsiteX138" fmla="*/ 176554 w 4163662"/>
                <a:gd name="connsiteY138" fmla="*/ 242741 h 3716538"/>
                <a:gd name="connsiteX139" fmla="*/ 178145 w 4163662"/>
                <a:gd name="connsiteY139" fmla="*/ 191843 h 3716538"/>
                <a:gd name="connsiteX140" fmla="*/ 184508 w 4163662"/>
                <a:gd name="connsiteY140" fmla="*/ 142536 h 3716538"/>
                <a:gd name="connsiteX141" fmla="*/ 198823 w 4163662"/>
                <a:gd name="connsiteY141" fmla="*/ 94818 h 3716538"/>
                <a:gd name="connsiteX142" fmla="*/ 219500 w 4163662"/>
                <a:gd name="connsiteY142" fmla="*/ 55055 h 3716538"/>
                <a:gd name="connsiteX143" fmla="*/ 246539 w 4163662"/>
                <a:gd name="connsiteY143" fmla="*/ 16881 h 371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163662" h="3716538">
                  <a:moveTo>
                    <a:pt x="262616" y="0"/>
                  </a:moveTo>
                  <a:lnTo>
                    <a:pt x="4163662" y="0"/>
                  </a:lnTo>
                  <a:lnTo>
                    <a:pt x="4163662" y="3079653"/>
                  </a:lnTo>
                  <a:lnTo>
                    <a:pt x="4124349" y="3091447"/>
                  </a:lnTo>
                  <a:lnTo>
                    <a:pt x="4078224" y="3107352"/>
                  </a:lnTo>
                  <a:lnTo>
                    <a:pt x="4035278" y="3126440"/>
                  </a:lnTo>
                  <a:lnTo>
                    <a:pt x="3995515" y="3148706"/>
                  </a:lnTo>
                  <a:lnTo>
                    <a:pt x="3960521" y="3177336"/>
                  </a:lnTo>
                  <a:lnTo>
                    <a:pt x="3923938" y="3209149"/>
                  </a:lnTo>
                  <a:lnTo>
                    <a:pt x="3892126" y="3245731"/>
                  </a:lnTo>
                  <a:lnTo>
                    <a:pt x="3861906" y="3283905"/>
                  </a:lnTo>
                  <a:lnTo>
                    <a:pt x="3831684" y="3323668"/>
                  </a:lnTo>
                  <a:lnTo>
                    <a:pt x="3801464" y="3363433"/>
                  </a:lnTo>
                  <a:lnTo>
                    <a:pt x="3771243" y="3401607"/>
                  </a:lnTo>
                  <a:lnTo>
                    <a:pt x="3737841" y="3438189"/>
                  </a:lnTo>
                  <a:lnTo>
                    <a:pt x="3704438" y="3470000"/>
                  </a:lnTo>
                  <a:lnTo>
                    <a:pt x="3666266" y="3497040"/>
                  </a:lnTo>
                  <a:lnTo>
                    <a:pt x="3626502" y="3517718"/>
                  </a:lnTo>
                  <a:lnTo>
                    <a:pt x="3578783" y="3532034"/>
                  </a:lnTo>
                  <a:lnTo>
                    <a:pt x="3529475" y="3538396"/>
                  </a:lnTo>
                  <a:lnTo>
                    <a:pt x="3478578" y="3539986"/>
                  </a:lnTo>
                  <a:lnTo>
                    <a:pt x="3424498" y="3535214"/>
                  </a:lnTo>
                  <a:lnTo>
                    <a:pt x="3370419" y="3528852"/>
                  </a:lnTo>
                  <a:lnTo>
                    <a:pt x="3316339" y="3520898"/>
                  </a:lnTo>
                  <a:lnTo>
                    <a:pt x="3262260" y="3514538"/>
                  </a:lnTo>
                  <a:lnTo>
                    <a:pt x="3208180" y="3511356"/>
                  </a:lnTo>
                  <a:lnTo>
                    <a:pt x="3155691" y="3511356"/>
                  </a:lnTo>
                  <a:lnTo>
                    <a:pt x="3106385" y="3517718"/>
                  </a:lnTo>
                  <a:lnTo>
                    <a:pt x="3055486" y="3530443"/>
                  </a:lnTo>
                  <a:lnTo>
                    <a:pt x="3009359" y="3549529"/>
                  </a:lnTo>
                  <a:lnTo>
                    <a:pt x="2961643" y="3574979"/>
                  </a:lnTo>
                  <a:lnTo>
                    <a:pt x="2913926" y="3600429"/>
                  </a:lnTo>
                  <a:lnTo>
                    <a:pt x="2866208" y="3629057"/>
                  </a:lnTo>
                  <a:lnTo>
                    <a:pt x="2820080" y="3656097"/>
                  </a:lnTo>
                  <a:lnTo>
                    <a:pt x="2770775" y="3679956"/>
                  </a:lnTo>
                  <a:lnTo>
                    <a:pt x="2723057" y="3699043"/>
                  </a:lnTo>
                  <a:lnTo>
                    <a:pt x="2673748" y="3711768"/>
                  </a:lnTo>
                  <a:lnTo>
                    <a:pt x="2622852" y="3716538"/>
                  </a:lnTo>
                  <a:lnTo>
                    <a:pt x="2571954" y="3711768"/>
                  </a:lnTo>
                  <a:lnTo>
                    <a:pt x="2522645" y="3699043"/>
                  </a:lnTo>
                  <a:lnTo>
                    <a:pt x="2474930" y="3679956"/>
                  </a:lnTo>
                  <a:lnTo>
                    <a:pt x="2425622" y="3656097"/>
                  </a:lnTo>
                  <a:lnTo>
                    <a:pt x="2379494" y="3629057"/>
                  </a:lnTo>
                  <a:lnTo>
                    <a:pt x="2331777" y="3600429"/>
                  </a:lnTo>
                  <a:lnTo>
                    <a:pt x="2284059" y="3574979"/>
                  </a:lnTo>
                  <a:lnTo>
                    <a:pt x="2236344" y="3549529"/>
                  </a:lnTo>
                  <a:lnTo>
                    <a:pt x="2188627" y="3530443"/>
                  </a:lnTo>
                  <a:lnTo>
                    <a:pt x="2139319" y="3517718"/>
                  </a:lnTo>
                  <a:lnTo>
                    <a:pt x="2090011" y="3511356"/>
                  </a:lnTo>
                  <a:lnTo>
                    <a:pt x="2037520" y="3511356"/>
                  </a:lnTo>
                  <a:lnTo>
                    <a:pt x="1983442" y="3514538"/>
                  </a:lnTo>
                  <a:lnTo>
                    <a:pt x="1929363" y="3520898"/>
                  </a:lnTo>
                  <a:lnTo>
                    <a:pt x="1875283" y="3528852"/>
                  </a:lnTo>
                  <a:lnTo>
                    <a:pt x="1821202" y="3535214"/>
                  </a:lnTo>
                  <a:lnTo>
                    <a:pt x="1767124" y="3539986"/>
                  </a:lnTo>
                  <a:lnTo>
                    <a:pt x="1716227" y="3538396"/>
                  </a:lnTo>
                  <a:lnTo>
                    <a:pt x="1666920" y="3532034"/>
                  </a:lnTo>
                  <a:lnTo>
                    <a:pt x="1619202" y="3517718"/>
                  </a:lnTo>
                  <a:lnTo>
                    <a:pt x="1579438" y="3497040"/>
                  </a:lnTo>
                  <a:lnTo>
                    <a:pt x="1541263" y="3470000"/>
                  </a:lnTo>
                  <a:lnTo>
                    <a:pt x="1507862" y="3438189"/>
                  </a:lnTo>
                  <a:lnTo>
                    <a:pt x="1474459" y="3401607"/>
                  </a:lnTo>
                  <a:lnTo>
                    <a:pt x="1444238" y="3363433"/>
                  </a:lnTo>
                  <a:lnTo>
                    <a:pt x="1414018" y="3323668"/>
                  </a:lnTo>
                  <a:lnTo>
                    <a:pt x="1383797" y="3283905"/>
                  </a:lnTo>
                  <a:lnTo>
                    <a:pt x="1353577" y="3245731"/>
                  </a:lnTo>
                  <a:lnTo>
                    <a:pt x="1321764" y="3209149"/>
                  </a:lnTo>
                  <a:lnTo>
                    <a:pt x="1285181" y="3177336"/>
                  </a:lnTo>
                  <a:lnTo>
                    <a:pt x="1250188" y="3148706"/>
                  </a:lnTo>
                  <a:lnTo>
                    <a:pt x="1210424" y="3126440"/>
                  </a:lnTo>
                  <a:lnTo>
                    <a:pt x="1167479" y="3107352"/>
                  </a:lnTo>
                  <a:lnTo>
                    <a:pt x="1121353" y="3091447"/>
                  </a:lnTo>
                  <a:lnTo>
                    <a:pt x="1073635" y="3077132"/>
                  </a:lnTo>
                  <a:lnTo>
                    <a:pt x="1025919" y="3064407"/>
                  </a:lnTo>
                  <a:lnTo>
                    <a:pt x="976611" y="3051682"/>
                  </a:lnTo>
                  <a:lnTo>
                    <a:pt x="930485" y="3037367"/>
                  </a:lnTo>
                  <a:lnTo>
                    <a:pt x="884357" y="3021461"/>
                  </a:lnTo>
                  <a:lnTo>
                    <a:pt x="841414" y="3002373"/>
                  </a:lnTo>
                  <a:lnTo>
                    <a:pt x="803238" y="2978515"/>
                  </a:lnTo>
                  <a:lnTo>
                    <a:pt x="768245" y="2949885"/>
                  </a:lnTo>
                  <a:lnTo>
                    <a:pt x="739617" y="2914894"/>
                  </a:lnTo>
                  <a:lnTo>
                    <a:pt x="715758" y="2876719"/>
                  </a:lnTo>
                  <a:lnTo>
                    <a:pt x="696671" y="2833774"/>
                  </a:lnTo>
                  <a:lnTo>
                    <a:pt x="680766" y="2787648"/>
                  </a:lnTo>
                  <a:lnTo>
                    <a:pt x="666450" y="2741522"/>
                  </a:lnTo>
                  <a:lnTo>
                    <a:pt x="653726" y="2692214"/>
                  </a:lnTo>
                  <a:lnTo>
                    <a:pt x="641000" y="2644497"/>
                  </a:lnTo>
                  <a:lnTo>
                    <a:pt x="626686" y="2596780"/>
                  </a:lnTo>
                  <a:lnTo>
                    <a:pt x="610780" y="2550653"/>
                  </a:lnTo>
                  <a:lnTo>
                    <a:pt x="591692" y="2507706"/>
                  </a:lnTo>
                  <a:lnTo>
                    <a:pt x="569424" y="2467943"/>
                  </a:lnTo>
                  <a:lnTo>
                    <a:pt x="540796" y="2432951"/>
                  </a:lnTo>
                  <a:lnTo>
                    <a:pt x="508983" y="2396368"/>
                  </a:lnTo>
                  <a:lnTo>
                    <a:pt x="472400" y="2364557"/>
                  </a:lnTo>
                  <a:lnTo>
                    <a:pt x="432635" y="2334336"/>
                  </a:lnTo>
                  <a:lnTo>
                    <a:pt x="392871" y="2304116"/>
                  </a:lnTo>
                  <a:lnTo>
                    <a:pt x="353108" y="2273895"/>
                  </a:lnTo>
                  <a:lnTo>
                    <a:pt x="314933" y="2243673"/>
                  </a:lnTo>
                  <a:lnTo>
                    <a:pt x="278350" y="2210272"/>
                  </a:lnTo>
                  <a:lnTo>
                    <a:pt x="246539" y="2176871"/>
                  </a:lnTo>
                  <a:lnTo>
                    <a:pt x="219500" y="2138696"/>
                  </a:lnTo>
                  <a:lnTo>
                    <a:pt x="198823" y="2098933"/>
                  </a:lnTo>
                  <a:lnTo>
                    <a:pt x="184508" y="2051217"/>
                  </a:lnTo>
                  <a:lnTo>
                    <a:pt x="178145" y="2001909"/>
                  </a:lnTo>
                  <a:lnTo>
                    <a:pt x="176554" y="1951009"/>
                  </a:lnTo>
                  <a:lnTo>
                    <a:pt x="181326" y="1896930"/>
                  </a:lnTo>
                  <a:lnTo>
                    <a:pt x="187688" y="1842851"/>
                  </a:lnTo>
                  <a:lnTo>
                    <a:pt x="195640" y="1788771"/>
                  </a:lnTo>
                  <a:lnTo>
                    <a:pt x="202004" y="1734693"/>
                  </a:lnTo>
                  <a:lnTo>
                    <a:pt x="205186" y="1680614"/>
                  </a:lnTo>
                  <a:lnTo>
                    <a:pt x="205186" y="1628124"/>
                  </a:lnTo>
                  <a:lnTo>
                    <a:pt x="198823" y="1578818"/>
                  </a:lnTo>
                  <a:lnTo>
                    <a:pt x="186098" y="1529510"/>
                  </a:lnTo>
                  <a:lnTo>
                    <a:pt x="167011" y="1483382"/>
                  </a:lnTo>
                  <a:lnTo>
                    <a:pt x="143153" y="1435666"/>
                  </a:lnTo>
                  <a:lnTo>
                    <a:pt x="116112" y="1387950"/>
                  </a:lnTo>
                  <a:lnTo>
                    <a:pt x="87483" y="1340232"/>
                  </a:lnTo>
                  <a:lnTo>
                    <a:pt x="60443" y="1294104"/>
                  </a:lnTo>
                  <a:lnTo>
                    <a:pt x="36583" y="1244799"/>
                  </a:lnTo>
                  <a:lnTo>
                    <a:pt x="17498" y="1197081"/>
                  </a:lnTo>
                  <a:lnTo>
                    <a:pt x="4773" y="1147773"/>
                  </a:lnTo>
                  <a:lnTo>
                    <a:pt x="0" y="1096874"/>
                  </a:lnTo>
                  <a:lnTo>
                    <a:pt x="4773" y="1045978"/>
                  </a:lnTo>
                  <a:lnTo>
                    <a:pt x="17498" y="996670"/>
                  </a:lnTo>
                  <a:lnTo>
                    <a:pt x="36583" y="948952"/>
                  </a:lnTo>
                  <a:lnTo>
                    <a:pt x="60443" y="899646"/>
                  </a:lnTo>
                  <a:lnTo>
                    <a:pt x="87483" y="853518"/>
                  </a:lnTo>
                  <a:lnTo>
                    <a:pt x="116112" y="805802"/>
                  </a:lnTo>
                  <a:lnTo>
                    <a:pt x="143153" y="758084"/>
                  </a:lnTo>
                  <a:lnTo>
                    <a:pt x="167011" y="710368"/>
                  </a:lnTo>
                  <a:lnTo>
                    <a:pt x="186098" y="664240"/>
                  </a:lnTo>
                  <a:lnTo>
                    <a:pt x="198823" y="614933"/>
                  </a:lnTo>
                  <a:lnTo>
                    <a:pt x="205186" y="565626"/>
                  </a:lnTo>
                  <a:lnTo>
                    <a:pt x="205186" y="513138"/>
                  </a:lnTo>
                  <a:lnTo>
                    <a:pt x="202004" y="459058"/>
                  </a:lnTo>
                  <a:lnTo>
                    <a:pt x="195640" y="404979"/>
                  </a:lnTo>
                  <a:lnTo>
                    <a:pt x="187688" y="350899"/>
                  </a:lnTo>
                  <a:lnTo>
                    <a:pt x="181326" y="296820"/>
                  </a:lnTo>
                  <a:lnTo>
                    <a:pt x="176554" y="242741"/>
                  </a:lnTo>
                  <a:lnTo>
                    <a:pt x="178145" y="191843"/>
                  </a:lnTo>
                  <a:lnTo>
                    <a:pt x="184508" y="142536"/>
                  </a:lnTo>
                  <a:lnTo>
                    <a:pt x="198823" y="94818"/>
                  </a:lnTo>
                  <a:lnTo>
                    <a:pt x="219500" y="55055"/>
                  </a:lnTo>
                  <a:lnTo>
                    <a:pt x="246539" y="1688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grpSp>
      <p:grpSp>
        <p:nvGrpSpPr>
          <p:cNvPr id="1055" name="Group 1054">
            <a:extLst>
              <a:ext uri="{FF2B5EF4-FFF2-40B4-BE49-F238E27FC236}">
                <a16:creationId xmlns:a16="http://schemas.microsoft.com/office/drawing/2014/main" id="{13E67C91-5B28-4AAD-881B-55AD0E0045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3264" y="3933316"/>
            <a:ext cx="3348736" cy="2924683"/>
            <a:chOff x="8843264" y="3933316"/>
            <a:chExt cx="3348736" cy="2924683"/>
          </a:xfrm>
        </p:grpSpPr>
        <p:sp>
          <p:nvSpPr>
            <p:cNvPr id="1056" name="Freeform: Shape 1055">
              <a:extLst>
                <a:ext uri="{FF2B5EF4-FFF2-40B4-BE49-F238E27FC236}">
                  <a16:creationId xmlns:a16="http://schemas.microsoft.com/office/drawing/2014/main" id="{95A544AE-FE67-4F4E-93F3-C4DF5BFD15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42470" y="4032403"/>
              <a:ext cx="3249530" cy="2825596"/>
            </a:xfrm>
            <a:custGeom>
              <a:avLst/>
              <a:gdLst>
                <a:gd name="connsiteX0" fmla="*/ 1914327 w 3249530"/>
                <a:gd name="connsiteY0" fmla="*/ 0 h 2825596"/>
                <a:gd name="connsiteX1" fmla="*/ 1951475 w 3249530"/>
                <a:gd name="connsiteY1" fmla="*/ 3481 h 2825596"/>
                <a:gd name="connsiteX2" fmla="*/ 1987462 w 3249530"/>
                <a:gd name="connsiteY2" fmla="*/ 12769 h 2825596"/>
                <a:gd name="connsiteX3" fmla="*/ 2022289 w 3249530"/>
                <a:gd name="connsiteY3" fmla="*/ 26700 h 2825596"/>
                <a:gd name="connsiteX4" fmla="*/ 2058276 w 3249530"/>
                <a:gd name="connsiteY4" fmla="*/ 44114 h 2825596"/>
                <a:gd name="connsiteX5" fmla="*/ 2091943 w 3249530"/>
                <a:gd name="connsiteY5" fmla="*/ 63850 h 2825596"/>
                <a:gd name="connsiteX6" fmla="*/ 2126772 w 3249530"/>
                <a:gd name="connsiteY6" fmla="*/ 84745 h 2825596"/>
                <a:gd name="connsiteX7" fmla="*/ 2161598 w 3249530"/>
                <a:gd name="connsiteY7" fmla="*/ 103320 h 2825596"/>
                <a:gd name="connsiteX8" fmla="*/ 2196423 w 3249530"/>
                <a:gd name="connsiteY8" fmla="*/ 121895 h 2825596"/>
                <a:gd name="connsiteX9" fmla="*/ 2230090 w 3249530"/>
                <a:gd name="connsiteY9" fmla="*/ 135824 h 2825596"/>
                <a:gd name="connsiteX10" fmla="*/ 2267239 w 3249530"/>
                <a:gd name="connsiteY10" fmla="*/ 145112 h 2825596"/>
                <a:gd name="connsiteX11" fmla="*/ 2303227 w 3249530"/>
                <a:gd name="connsiteY11" fmla="*/ 149755 h 2825596"/>
                <a:gd name="connsiteX12" fmla="*/ 2341537 w 3249530"/>
                <a:gd name="connsiteY12" fmla="*/ 149755 h 2825596"/>
                <a:gd name="connsiteX13" fmla="*/ 2381007 w 3249530"/>
                <a:gd name="connsiteY13" fmla="*/ 147435 h 2825596"/>
                <a:gd name="connsiteX14" fmla="*/ 2420478 w 3249530"/>
                <a:gd name="connsiteY14" fmla="*/ 142791 h 2825596"/>
                <a:gd name="connsiteX15" fmla="*/ 2459948 w 3249530"/>
                <a:gd name="connsiteY15" fmla="*/ 136987 h 2825596"/>
                <a:gd name="connsiteX16" fmla="*/ 2499419 w 3249530"/>
                <a:gd name="connsiteY16" fmla="*/ 132343 h 2825596"/>
                <a:gd name="connsiteX17" fmla="*/ 2538890 w 3249530"/>
                <a:gd name="connsiteY17" fmla="*/ 128860 h 2825596"/>
                <a:gd name="connsiteX18" fmla="*/ 2576038 w 3249530"/>
                <a:gd name="connsiteY18" fmla="*/ 130020 h 2825596"/>
                <a:gd name="connsiteX19" fmla="*/ 2612027 w 3249530"/>
                <a:gd name="connsiteY19" fmla="*/ 134664 h 2825596"/>
                <a:gd name="connsiteX20" fmla="*/ 2646854 w 3249530"/>
                <a:gd name="connsiteY20" fmla="*/ 145112 h 2825596"/>
                <a:gd name="connsiteX21" fmla="*/ 2675876 w 3249530"/>
                <a:gd name="connsiteY21" fmla="*/ 160203 h 2825596"/>
                <a:gd name="connsiteX22" fmla="*/ 2703736 w 3249530"/>
                <a:gd name="connsiteY22" fmla="*/ 179941 h 2825596"/>
                <a:gd name="connsiteX23" fmla="*/ 2728116 w 3249530"/>
                <a:gd name="connsiteY23" fmla="*/ 203157 h 2825596"/>
                <a:gd name="connsiteX24" fmla="*/ 2752496 w 3249530"/>
                <a:gd name="connsiteY24" fmla="*/ 229857 h 2825596"/>
                <a:gd name="connsiteX25" fmla="*/ 2774553 w 3249530"/>
                <a:gd name="connsiteY25" fmla="*/ 257719 h 2825596"/>
                <a:gd name="connsiteX26" fmla="*/ 2796609 w 3249530"/>
                <a:gd name="connsiteY26" fmla="*/ 286742 h 2825596"/>
                <a:gd name="connsiteX27" fmla="*/ 2818667 w 3249530"/>
                <a:gd name="connsiteY27" fmla="*/ 315765 h 2825596"/>
                <a:gd name="connsiteX28" fmla="*/ 2840723 w 3249530"/>
                <a:gd name="connsiteY28" fmla="*/ 343625 h 2825596"/>
                <a:gd name="connsiteX29" fmla="*/ 2863942 w 3249530"/>
                <a:gd name="connsiteY29" fmla="*/ 370325 h 2825596"/>
                <a:gd name="connsiteX30" fmla="*/ 2890644 w 3249530"/>
                <a:gd name="connsiteY30" fmla="*/ 393546 h 2825596"/>
                <a:gd name="connsiteX31" fmla="*/ 2916183 w 3249530"/>
                <a:gd name="connsiteY31" fmla="*/ 414441 h 2825596"/>
                <a:gd name="connsiteX32" fmla="*/ 2945206 w 3249530"/>
                <a:gd name="connsiteY32" fmla="*/ 430693 h 2825596"/>
                <a:gd name="connsiteX33" fmla="*/ 2976549 w 3249530"/>
                <a:gd name="connsiteY33" fmla="*/ 444624 h 2825596"/>
                <a:gd name="connsiteX34" fmla="*/ 3010216 w 3249530"/>
                <a:gd name="connsiteY34" fmla="*/ 456233 h 2825596"/>
                <a:gd name="connsiteX35" fmla="*/ 3045040 w 3249530"/>
                <a:gd name="connsiteY35" fmla="*/ 466681 h 2825596"/>
                <a:gd name="connsiteX36" fmla="*/ 3079870 w 3249530"/>
                <a:gd name="connsiteY36" fmla="*/ 475968 h 2825596"/>
                <a:gd name="connsiteX37" fmla="*/ 3115857 w 3249530"/>
                <a:gd name="connsiteY37" fmla="*/ 485255 h 2825596"/>
                <a:gd name="connsiteX38" fmla="*/ 3149523 w 3249530"/>
                <a:gd name="connsiteY38" fmla="*/ 495703 h 2825596"/>
                <a:gd name="connsiteX39" fmla="*/ 3183190 w 3249530"/>
                <a:gd name="connsiteY39" fmla="*/ 507312 h 2825596"/>
                <a:gd name="connsiteX40" fmla="*/ 3214533 w 3249530"/>
                <a:gd name="connsiteY40" fmla="*/ 521245 h 2825596"/>
                <a:gd name="connsiteX41" fmla="*/ 3242396 w 3249530"/>
                <a:gd name="connsiteY41" fmla="*/ 538657 h 2825596"/>
                <a:gd name="connsiteX42" fmla="*/ 3249530 w 3249530"/>
                <a:gd name="connsiteY42" fmla="*/ 544494 h 2825596"/>
                <a:gd name="connsiteX43" fmla="*/ 3249530 w 3249530"/>
                <a:gd name="connsiteY43" fmla="*/ 2825596 h 2825596"/>
                <a:gd name="connsiteX44" fmla="*/ 329475 w 3249530"/>
                <a:gd name="connsiteY44" fmla="*/ 2825596 h 2825596"/>
                <a:gd name="connsiteX45" fmla="*/ 315765 w 3249530"/>
                <a:gd name="connsiteY45" fmla="*/ 2815178 h 2825596"/>
                <a:gd name="connsiteX46" fmla="*/ 286744 w 3249530"/>
                <a:gd name="connsiteY46" fmla="*/ 2793119 h 2825596"/>
                <a:gd name="connsiteX47" fmla="*/ 257721 w 3249530"/>
                <a:gd name="connsiteY47" fmla="*/ 2771063 h 2825596"/>
                <a:gd name="connsiteX48" fmla="*/ 229859 w 3249530"/>
                <a:gd name="connsiteY48" fmla="*/ 2749005 h 2825596"/>
                <a:gd name="connsiteX49" fmla="*/ 203159 w 3249530"/>
                <a:gd name="connsiteY49" fmla="*/ 2724626 h 2825596"/>
                <a:gd name="connsiteX50" fmla="*/ 179940 w 3249530"/>
                <a:gd name="connsiteY50" fmla="*/ 2700249 h 2825596"/>
                <a:gd name="connsiteX51" fmla="*/ 160205 w 3249530"/>
                <a:gd name="connsiteY51" fmla="*/ 2672387 h 2825596"/>
                <a:gd name="connsiteX52" fmla="*/ 145114 w 3249530"/>
                <a:gd name="connsiteY52" fmla="*/ 2643364 h 2825596"/>
                <a:gd name="connsiteX53" fmla="*/ 134666 w 3249530"/>
                <a:gd name="connsiteY53" fmla="*/ 2608537 h 2825596"/>
                <a:gd name="connsiteX54" fmla="*/ 130022 w 3249530"/>
                <a:gd name="connsiteY54" fmla="*/ 2572550 h 2825596"/>
                <a:gd name="connsiteX55" fmla="*/ 128860 w 3249530"/>
                <a:gd name="connsiteY55" fmla="*/ 2535400 h 2825596"/>
                <a:gd name="connsiteX56" fmla="*/ 132343 w 3249530"/>
                <a:gd name="connsiteY56" fmla="*/ 2495930 h 2825596"/>
                <a:gd name="connsiteX57" fmla="*/ 136987 w 3249530"/>
                <a:gd name="connsiteY57" fmla="*/ 2456459 h 2825596"/>
                <a:gd name="connsiteX58" fmla="*/ 142791 w 3249530"/>
                <a:gd name="connsiteY58" fmla="*/ 2416989 h 2825596"/>
                <a:gd name="connsiteX59" fmla="*/ 147436 w 3249530"/>
                <a:gd name="connsiteY59" fmla="*/ 2377518 h 2825596"/>
                <a:gd name="connsiteX60" fmla="*/ 149757 w 3249530"/>
                <a:gd name="connsiteY60" fmla="*/ 2338047 h 2825596"/>
                <a:gd name="connsiteX61" fmla="*/ 149757 w 3249530"/>
                <a:gd name="connsiteY61" fmla="*/ 2299737 h 2825596"/>
                <a:gd name="connsiteX62" fmla="*/ 145114 w 3249530"/>
                <a:gd name="connsiteY62" fmla="*/ 2263752 h 2825596"/>
                <a:gd name="connsiteX63" fmla="*/ 135826 w 3249530"/>
                <a:gd name="connsiteY63" fmla="*/ 2227763 h 2825596"/>
                <a:gd name="connsiteX64" fmla="*/ 121895 w 3249530"/>
                <a:gd name="connsiteY64" fmla="*/ 2194096 h 2825596"/>
                <a:gd name="connsiteX65" fmla="*/ 104483 w 3249530"/>
                <a:gd name="connsiteY65" fmla="*/ 2159269 h 2825596"/>
                <a:gd name="connsiteX66" fmla="*/ 84745 w 3249530"/>
                <a:gd name="connsiteY66" fmla="*/ 2124445 h 2825596"/>
                <a:gd name="connsiteX67" fmla="*/ 63852 w 3249530"/>
                <a:gd name="connsiteY67" fmla="*/ 2089616 h 2825596"/>
                <a:gd name="connsiteX68" fmla="*/ 44116 w 3249530"/>
                <a:gd name="connsiteY68" fmla="*/ 2055949 h 2825596"/>
                <a:gd name="connsiteX69" fmla="*/ 26702 w 3249530"/>
                <a:gd name="connsiteY69" fmla="*/ 2019962 h 2825596"/>
                <a:gd name="connsiteX70" fmla="*/ 12771 w 3249530"/>
                <a:gd name="connsiteY70" fmla="*/ 1985135 h 2825596"/>
                <a:gd name="connsiteX71" fmla="*/ 3483 w 3249530"/>
                <a:gd name="connsiteY71" fmla="*/ 1949146 h 2825596"/>
                <a:gd name="connsiteX72" fmla="*/ 0 w 3249530"/>
                <a:gd name="connsiteY72" fmla="*/ 1911998 h 2825596"/>
                <a:gd name="connsiteX73" fmla="*/ 3483 w 3249530"/>
                <a:gd name="connsiteY73" fmla="*/ 1874850 h 2825596"/>
                <a:gd name="connsiteX74" fmla="*/ 12771 w 3249530"/>
                <a:gd name="connsiteY74" fmla="*/ 1838863 h 2825596"/>
                <a:gd name="connsiteX75" fmla="*/ 26702 w 3249530"/>
                <a:gd name="connsiteY75" fmla="*/ 1804034 h 2825596"/>
                <a:gd name="connsiteX76" fmla="*/ 44116 w 3249530"/>
                <a:gd name="connsiteY76" fmla="*/ 1768047 h 2825596"/>
                <a:gd name="connsiteX77" fmla="*/ 63852 w 3249530"/>
                <a:gd name="connsiteY77" fmla="*/ 1734381 h 2825596"/>
                <a:gd name="connsiteX78" fmla="*/ 84745 w 3249530"/>
                <a:gd name="connsiteY78" fmla="*/ 1699556 h 2825596"/>
                <a:gd name="connsiteX79" fmla="*/ 104483 w 3249530"/>
                <a:gd name="connsiteY79" fmla="*/ 1664727 h 2825596"/>
                <a:gd name="connsiteX80" fmla="*/ 121895 w 3249530"/>
                <a:gd name="connsiteY80" fmla="*/ 1629900 h 2825596"/>
                <a:gd name="connsiteX81" fmla="*/ 135826 w 3249530"/>
                <a:gd name="connsiteY81" fmla="*/ 1596234 h 2825596"/>
                <a:gd name="connsiteX82" fmla="*/ 145114 w 3249530"/>
                <a:gd name="connsiteY82" fmla="*/ 1560246 h 2825596"/>
                <a:gd name="connsiteX83" fmla="*/ 149757 w 3249530"/>
                <a:gd name="connsiteY83" fmla="*/ 1524259 h 2825596"/>
                <a:gd name="connsiteX84" fmla="*/ 149757 w 3249530"/>
                <a:gd name="connsiteY84" fmla="*/ 1485949 h 2825596"/>
                <a:gd name="connsiteX85" fmla="*/ 147436 w 3249530"/>
                <a:gd name="connsiteY85" fmla="*/ 1446478 h 2825596"/>
                <a:gd name="connsiteX86" fmla="*/ 142791 w 3249530"/>
                <a:gd name="connsiteY86" fmla="*/ 1407008 h 2825596"/>
                <a:gd name="connsiteX87" fmla="*/ 136987 w 3249530"/>
                <a:gd name="connsiteY87" fmla="*/ 1367537 h 2825596"/>
                <a:gd name="connsiteX88" fmla="*/ 132343 w 3249530"/>
                <a:gd name="connsiteY88" fmla="*/ 1328067 h 2825596"/>
                <a:gd name="connsiteX89" fmla="*/ 128860 w 3249530"/>
                <a:gd name="connsiteY89" fmla="*/ 1288596 h 2825596"/>
                <a:gd name="connsiteX90" fmla="*/ 130022 w 3249530"/>
                <a:gd name="connsiteY90" fmla="*/ 1251448 h 2825596"/>
                <a:gd name="connsiteX91" fmla="*/ 134666 w 3249530"/>
                <a:gd name="connsiteY91" fmla="*/ 1215461 h 2825596"/>
                <a:gd name="connsiteX92" fmla="*/ 145114 w 3249530"/>
                <a:gd name="connsiteY92" fmla="*/ 1180632 h 2825596"/>
                <a:gd name="connsiteX93" fmla="*/ 160205 w 3249530"/>
                <a:gd name="connsiteY93" fmla="*/ 1151611 h 2825596"/>
                <a:gd name="connsiteX94" fmla="*/ 179940 w 3249530"/>
                <a:gd name="connsiteY94" fmla="*/ 1123749 h 2825596"/>
                <a:gd name="connsiteX95" fmla="*/ 203159 w 3249530"/>
                <a:gd name="connsiteY95" fmla="*/ 1099370 h 2825596"/>
                <a:gd name="connsiteX96" fmla="*/ 229859 w 3249530"/>
                <a:gd name="connsiteY96" fmla="*/ 1074993 h 2825596"/>
                <a:gd name="connsiteX97" fmla="*/ 257721 w 3249530"/>
                <a:gd name="connsiteY97" fmla="*/ 1052933 h 2825596"/>
                <a:gd name="connsiteX98" fmla="*/ 286744 w 3249530"/>
                <a:gd name="connsiteY98" fmla="*/ 1030877 h 2825596"/>
                <a:gd name="connsiteX99" fmla="*/ 315765 w 3249530"/>
                <a:gd name="connsiteY99" fmla="*/ 1008821 h 2825596"/>
                <a:gd name="connsiteX100" fmla="*/ 344789 w 3249530"/>
                <a:gd name="connsiteY100" fmla="*/ 986763 h 2825596"/>
                <a:gd name="connsiteX101" fmla="*/ 371489 w 3249530"/>
                <a:gd name="connsiteY101" fmla="*/ 963546 h 2825596"/>
                <a:gd name="connsiteX102" fmla="*/ 394708 w 3249530"/>
                <a:gd name="connsiteY102" fmla="*/ 936846 h 2825596"/>
                <a:gd name="connsiteX103" fmla="*/ 415603 w 3249530"/>
                <a:gd name="connsiteY103" fmla="*/ 911305 h 2825596"/>
                <a:gd name="connsiteX104" fmla="*/ 431856 w 3249530"/>
                <a:gd name="connsiteY104" fmla="*/ 882284 h 2825596"/>
                <a:gd name="connsiteX105" fmla="*/ 445787 w 3249530"/>
                <a:gd name="connsiteY105" fmla="*/ 850938 h 2825596"/>
                <a:gd name="connsiteX106" fmla="*/ 457395 w 3249530"/>
                <a:gd name="connsiteY106" fmla="*/ 817272 h 2825596"/>
                <a:gd name="connsiteX107" fmla="*/ 467843 w 3249530"/>
                <a:gd name="connsiteY107" fmla="*/ 782445 h 2825596"/>
                <a:gd name="connsiteX108" fmla="*/ 477132 w 3249530"/>
                <a:gd name="connsiteY108" fmla="*/ 747618 h 2825596"/>
                <a:gd name="connsiteX109" fmla="*/ 486420 w 3249530"/>
                <a:gd name="connsiteY109" fmla="*/ 711631 h 2825596"/>
                <a:gd name="connsiteX110" fmla="*/ 496868 w 3249530"/>
                <a:gd name="connsiteY110" fmla="*/ 677965 h 2825596"/>
                <a:gd name="connsiteX111" fmla="*/ 508476 w 3249530"/>
                <a:gd name="connsiteY111" fmla="*/ 644298 h 2825596"/>
                <a:gd name="connsiteX112" fmla="*/ 522407 w 3249530"/>
                <a:gd name="connsiteY112" fmla="*/ 612955 h 2825596"/>
                <a:gd name="connsiteX113" fmla="*/ 539819 w 3249530"/>
                <a:gd name="connsiteY113" fmla="*/ 585092 h 2825596"/>
                <a:gd name="connsiteX114" fmla="*/ 560715 w 3249530"/>
                <a:gd name="connsiteY114" fmla="*/ 559553 h 2825596"/>
                <a:gd name="connsiteX115" fmla="*/ 586254 w 3249530"/>
                <a:gd name="connsiteY115" fmla="*/ 538657 h 2825596"/>
                <a:gd name="connsiteX116" fmla="*/ 614119 w 3249530"/>
                <a:gd name="connsiteY116" fmla="*/ 521245 h 2825596"/>
                <a:gd name="connsiteX117" fmla="*/ 645460 w 3249530"/>
                <a:gd name="connsiteY117" fmla="*/ 507312 h 2825596"/>
                <a:gd name="connsiteX118" fmla="*/ 679129 w 3249530"/>
                <a:gd name="connsiteY118" fmla="*/ 495703 h 2825596"/>
                <a:gd name="connsiteX119" fmla="*/ 712793 w 3249530"/>
                <a:gd name="connsiteY119" fmla="*/ 485255 h 2825596"/>
                <a:gd name="connsiteX120" fmla="*/ 748782 w 3249530"/>
                <a:gd name="connsiteY120" fmla="*/ 475968 h 2825596"/>
                <a:gd name="connsiteX121" fmla="*/ 783607 w 3249530"/>
                <a:gd name="connsiteY121" fmla="*/ 466681 h 2825596"/>
                <a:gd name="connsiteX122" fmla="*/ 818436 w 3249530"/>
                <a:gd name="connsiteY122" fmla="*/ 456233 h 2825596"/>
                <a:gd name="connsiteX123" fmla="*/ 852101 w 3249530"/>
                <a:gd name="connsiteY123" fmla="*/ 444624 h 2825596"/>
                <a:gd name="connsiteX124" fmla="*/ 883446 w 3249530"/>
                <a:gd name="connsiteY124" fmla="*/ 430693 h 2825596"/>
                <a:gd name="connsiteX125" fmla="*/ 912469 w 3249530"/>
                <a:gd name="connsiteY125" fmla="*/ 414441 h 2825596"/>
                <a:gd name="connsiteX126" fmla="*/ 938008 w 3249530"/>
                <a:gd name="connsiteY126" fmla="*/ 393546 h 2825596"/>
                <a:gd name="connsiteX127" fmla="*/ 964708 w 3249530"/>
                <a:gd name="connsiteY127" fmla="*/ 370325 h 2825596"/>
                <a:gd name="connsiteX128" fmla="*/ 987927 w 3249530"/>
                <a:gd name="connsiteY128" fmla="*/ 343625 h 2825596"/>
                <a:gd name="connsiteX129" fmla="*/ 1009985 w 3249530"/>
                <a:gd name="connsiteY129" fmla="*/ 315765 h 2825596"/>
                <a:gd name="connsiteX130" fmla="*/ 1032041 w 3249530"/>
                <a:gd name="connsiteY130" fmla="*/ 286742 h 2825596"/>
                <a:gd name="connsiteX131" fmla="*/ 1054097 w 3249530"/>
                <a:gd name="connsiteY131" fmla="*/ 257719 h 2825596"/>
                <a:gd name="connsiteX132" fmla="*/ 1076156 w 3249530"/>
                <a:gd name="connsiteY132" fmla="*/ 229857 h 2825596"/>
                <a:gd name="connsiteX133" fmla="*/ 1100534 w 3249530"/>
                <a:gd name="connsiteY133" fmla="*/ 203157 h 2825596"/>
                <a:gd name="connsiteX134" fmla="*/ 1124914 w 3249530"/>
                <a:gd name="connsiteY134" fmla="*/ 179941 h 2825596"/>
                <a:gd name="connsiteX135" fmla="*/ 1152776 w 3249530"/>
                <a:gd name="connsiteY135" fmla="*/ 160203 h 2825596"/>
                <a:gd name="connsiteX136" fmla="*/ 1181798 w 3249530"/>
                <a:gd name="connsiteY136" fmla="*/ 145112 h 2825596"/>
                <a:gd name="connsiteX137" fmla="*/ 1216625 w 3249530"/>
                <a:gd name="connsiteY137" fmla="*/ 134664 h 2825596"/>
                <a:gd name="connsiteX138" fmla="*/ 1252613 w 3249530"/>
                <a:gd name="connsiteY138" fmla="*/ 130020 h 2825596"/>
                <a:gd name="connsiteX139" fmla="*/ 1289760 w 3249530"/>
                <a:gd name="connsiteY139" fmla="*/ 128860 h 2825596"/>
                <a:gd name="connsiteX140" fmla="*/ 1329231 w 3249530"/>
                <a:gd name="connsiteY140" fmla="*/ 132343 h 2825596"/>
                <a:gd name="connsiteX141" fmla="*/ 1368702 w 3249530"/>
                <a:gd name="connsiteY141" fmla="*/ 136987 h 2825596"/>
                <a:gd name="connsiteX142" fmla="*/ 1408174 w 3249530"/>
                <a:gd name="connsiteY142" fmla="*/ 142791 h 2825596"/>
                <a:gd name="connsiteX143" fmla="*/ 1447643 w 3249530"/>
                <a:gd name="connsiteY143" fmla="*/ 147435 h 2825596"/>
                <a:gd name="connsiteX144" fmla="*/ 1487113 w 3249530"/>
                <a:gd name="connsiteY144" fmla="*/ 149755 h 2825596"/>
                <a:gd name="connsiteX145" fmla="*/ 1525423 w 3249530"/>
                <a:gd name="connsiteY145" fmla="*/ 149755 h 2825596"/>
                <a:gd name="connsiteX146" fmla="*/ 1561413 w 3249530"/>
                <a:gd name="connsiteY146" fmla="*/ 145112 h 2825596"/>
                <a:gd name="connsiteX147" fmla="*/ 1597402 w 3249530"/>
                <a:gd name="connsiteY147" fmla="*/ 135824 h 2825596"/>
                <a:gd name="connsiteX148" fmla="*/ 1632227 w 3249530"/>
                <a:gd name="connsiteY148" fmla="*/ 121895 h 2825596"/>
                <a:gd name="connsiteX149" fmla="*/ 1667054 w 3249530"/>
                <a:gd name="connsiteY149" fmla="*/ 103320 h 2825596"/>
                <a:gd name="connsiteX150" fmla="*/ 1701880 w 3249530"/>
                <a:gd name="connsiteY150" fmla="*/ 84745 h 2825596"/>
                <a:gd name="connsiteX151" fmla="*/ 1736707 w 3249530"/>
                <a:gd name="connsiteY151" fmla="*/ 63850 h 2825596"/>
                <a:gd name="connsiteX152" fmla="*/ 1770374 w 3249530"/>
                <a:gd name="connsiteY152" fmla="*/ 44114 h 2825596"/>
                <a:gd name="connsiteX153" fmla="*/ 1806363 w 3249530"/>
                <a:gd name="connsiteY153" fmla="*/ 26700 h 2825596"/>
                <a:gd name="connsiteX154" fmla="*/ 1841188 w 3249530"/>
                <a:gd name="connsiteY154" fmla="*/ 12769 h 2825596"/>
                <a:gd name="connsiteX155" fmla="*/ 1877177 w 3249530"/>
                <a:gd name="connsiteY155" fmla="*/ 3481 h 282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249530" h="2825596">
                  <a:moveTo>
                    <a:pt x="1914327" y="0"/>
                  </a:moveTo>
                  <a:lnTo>
                    <a:pt x="1951475" y="3481"/>
                  </a:lnTo>
                  <a:lnTo>
                    <a:pt x="1987462" y="12769"/>
                  </a:lnTo>
                  <a:lnTo>
                    <a:pt x="2022289" y="26700"/>
                  </a:lnTo>
                  <a:lnTo>
                    <a:pt x="2058276" y="44114"/>
                  </a:lnTo>
                  <a:lnTo>
                    <a:pt x="2091943" y="63850"/>
                  </a:lnTo>
                  <a:lnTo>
                    <a:pt x="2126772" y="84745"/>
                  </a:lnTo>
                  <a:lnTo>
                    <a:pt x="2161598" y="103320"/>
                  </a:lnTo>
                  <a:lnTo>
                    <a:pt x="2196423" y="121895"/>
                  </a:lnTo>
                  <a:lnTo>
                    <a:pt x="2230090" y="135824"/>
                  </a:lnTo>
                  <a:lnTo>
                    <a:pt x="2267239" y="145112"/>
                  </a:lnTo>
                  <a:lnTo>
                    <a:pt x="2303227" y="149755"/>
                  </a:lnTo>
                  <a:lnTo>
                    <a:pt x="2341537" y="149755"/>
                  </a:lnTo>
                  <a:lnTo>
                    <a:pt x="2381007" y="147435"/>
                  </a:lnTo>
                  <a:lnTo>
                    <a:pt x="2420478" y="142791"/>
                  </a:lnTo>
                  <a:lnTo>
                    <a:pt x="2459948" y="136987"/>
                  </a:lnTo>
                  <a:lnTo>
                    <a:pt x="2499419" y="132343"/>
                  </a:lnTo>
                  <a:lnTo>
                    <a:pt x="2538890" y="128860"/>
                  </a:lnTo>
                  <a:lnTo>
                    <a:pt x="2576038" y="130020"/>
                  </a:lnTo>
                  <a:lnTo>
                    <a:pt x="2612027" y="134664"/>
                  </a:lnTo>
                  <a:lnTo>
                    <a:pt x="2646854" y="145112"/>
                  </a:lnTo>
                  <a:lnTo>
                    <a:pt x="2675876" y="160203"/>
                  </a:lnTo>
                  <a:lnTo>
                    <a:pt x="2703736" y="179941"/>
                  </a:lnTo>
                  <a:lnTo>
                    <a:pt x="2728116" y="203157"/>
                  </a:lnTo>
                  <a:lnTo>
                    <a:pt x="2752496" y="229857"/>
                  </a:lnTo>
                  <a:lnTo>
                    <a:pt x="2774553" y="257719"/>
                  </a:lnTo>
                  <a:lnTo>
                    <a:pt x="2796609" y="286742"/>
                  </a:lnTo>
                  <a:lnTo>
                    <a:pt x="2818667" y="315765"/>
                  </a:lnTo>
                  <a:lnTo>
                    <a:pt x="2840723" y="343625"/>
                  </a:lnTo>
                  <a:lnTo>
                    <a:pt x="2863942" y="370325"/>
                  </a:lnTo>
                  <a:lnTo>
                    <a:pt x="2890644" y="393546"/>
                  </a:lnTo>
                  <a:lnTo>
                    <a:pt x="2916183" y="414441"/>
                  </a:lnTo>
                  <a:lnTo>
                    <a:pt x="2945206" y="430693"/>
                  </a:lnTo>
                  <a:lnTo>
                    <a:pt x="2976549" y="444624"/>
                  </a:lnTo>
                  <a:lnTo>
                    <a:pt x="3010216" y="456233"/>
                  </a:lnTo>
                  <a:lnTo>
                    <a:pt x="3045040" y="466681"/>
                  </a:lnTo>
                  <a:lnTo>
                    <a:pt x="3079870" y="475968"/>
                  </a:lnTo>
                  <a:lnTo>
                    <a:pt x="3115857" y="485255"/>
                  </a:lnTo>
                  <a:lnTo>
                    <a:pt x="3149523" y="495703"/>
                  </a:lnTo>
                  <a:lnTo>
                    <a:pt x="3183190" y="507312"/>
                  </a:lnTo>
                  <a:lnTo>
                    <a:pt x="3214533" y="521245"/>
                  </a:lnTo>
                  <a:lnTo>
                    <a:pt x="3242396" y="538657"/>
                  </a:lnTo>
                  <a:lnTo>
                    <a:pt x="3249530" y="544494"/>
                  </a:lnTo>
                  <a:lnTo>
                    <a:pt x="3249530" y="2825596"/>
                  </a:lnTo>
                  <a:lnTo>
                    <a:pt x="329475" y="2825596"/>
                  </a:lnTo>
                  <a:lnTo>
                    <a:pt x="315765" y="2815178"/>
                  </a:lnTo>
                  <a:lnTo>
                    <a:pt x="286744" y="2793119"/>
                  </a:lnTo>
                  <a:lnTo>
                    <a:pt x="257721" y="2771063"/>
                  </a:lnTo>
                  <a:lnTo>
                    <a:pt x="229859" y="2749005"/>
                  </a:lnTo>
                  <a:lnTo>
                    <a:pt x="203159" y="2724626"/>
                  </a:lnTo>
                  <a:lnTo>
                    <a:pt x="179940" y="2700249"/>
                  </a:lnTo>
                  <a:lnTo>
                    <a:pt x="160205" y="2672387"/>
                  </a:lnTo>
                  <a:lnTo>
                    <a:pt x="145114" y="2643364"/>
                  </a:lnTo>
                  <a:lnTo>
                    <a:pt x="134666" y="2608537"/>
                  </a:lnTo>
                  <a:lnTo>
                    <a:pt x="130022" y="2572550"/>
                  </a:lnTo>
                  <a:lnTo>
                    <a:pt x="128860" y="2535400"/>
                  </a:lnTo>
                  <a:lnTo>
                    <a:pt x="132343" y="2495930"/>
                  </a:lnTo>
                  <a:lnTo>
                    <a:pt x="136987" y="2456459"/>
                  </a:lnTo>
                  <a:lnTo>
                    <a:pt x="142791" y="2416989"/>
                  </a:lnTo>
                  <a:lnTo>
                    <a:pt x="147436" y="2377518"/>
                  </a:lnTo>
                  <a:lnTo>
                    <a:pt x="149757" y="2338047"/>
                  </a:lnTo>
                  <a:lnTo>
                    <a:pt x="149757" y="2299737"/>
                  </a:lnTo>
                  <a:lnTo>
                    <a:pt x="145114" y="2263752"/>
                  </a:lnTo>
                  <a:lnTo>
                    <a:pt x="135826" y="2227763"/>
                  </a:lnTo>
                  <a:lnTo>
                    <a:pt x="121895" y="2194096"/>
                  </a:lnTo>
                  <a:lnTo>
                    <a:pt x="104483" y="2159269"/>
                  </a:lnTo>
                  <a:lnTo>
                    <a:pt x="84745" y="2124445"/>
                  </a:lnTo>
                  <a:lnTo>
                    <a:pt x="63852" y="2089616"/>
                  </a:lnTo>
                  <a:lnTo>
                    <a:pt x="44116" y="2055949"/>
                  </a:lnTo>
                  <a:lnTo>
                    <a:pt x="26702" y="2019962"/>
                  </a:lnTo>
                  <a:lnTo>
                    <a:pt x="12771" y="1985135"/>
                  </a:lnTo>
                  <a:lnTo>
                    <a:pt x="3483" y="1949146"/>
                  </a:lnTo>
                  <a:lnTo>
                    <a:pt x="0" y="1911998"/>
                  </a:lnTo>
                  <a:lnTo>
                    <a:pt x="3483" y="1874850"/>
                  </a:lnTo>
                  <a:lnTo>
                    <a:pt x="12771" y="1838863"/>
                  </a:lnTo>
                  <a:lnTo>
                    <a:pt x="26702" y="1804034"/>
                  </a:lnTo>
                  <a:lnTo>
                    <a:pt x="44116" y="1768047"/>
                  </a:lnTo>
                  <a:lnTo>
                    <a:pt x="63852" y="1734381"/>
                  </a:lnTo>
                  <a:lnTo>
                    <a:pt x="84745" y="1699556"/>
                  </a:lnTo>
                  <a:lnTo>
                    <a:pt x="104483" y="1664727"/>
                  </a:lnTo>
                  <a:lnTo>
                    <a:pt x="121895" y="1629900"/>
                  </a:lnTo>
                  <a:lnTo>
                    <a:pt x="135826" y="1596234"/>
                  </a:lnTo>
                  <a:lnTo>
                    <a:pt x="145114" y="1560246"/>
                  </a:lnTo>
                  <a:lnTo>
                    <a:pt x="149757" y="1524259"/>
                  </a:lnTo>
                  <a:lnTo>
                    <a:pt x="149757" y="1485949"/>
                  </a:lnTo>
                  <a:lnTo>
                    <a:pt x="147436" y="1446478"/>
                  </a:lnTo>
                  <a:lnTo>
                    <a:pt x="142791" y="1407008"/>
                  </a:lnTo>
                  <a:lnTo>
                    <a:pt x="136987" y="1367537"/>
                  </a:lnTo>
                  <a:lnTo>
                    <a:pt x="132343" y="1328067"/>
                  </a:lnTo>
                  <a:lnTo>
                    <a:pt x="128860" y="1288596"/>
                  </a:lnTo>
                  <a:lnTo>
                    <a:pt x="130022" y="1251448"/>
                  </a:lnTo>
                  <a:lnTo>
                    <a:pt x="134666" y="1215461"/>
                  </a:lnTo>
                  <a:lnTo>
                    <a:pt x="145114" y="1180632"/>
                  </a:lnTo>
                  <a:lnTo>
                    <a:pt x="160205" y="1151611"/>
                  </a:lnTo>
                  <a:lnTo>
                    <a:pt x="179940" y="1123749"/>
                  </a:lnTo>
                  <a:lnTo>
                    <a:pt x="203159" y="1099370"/>
                  </a:lnTo>
                  <a:lnTo>
                    <a:pt x="229859" y="1074993"/>
                  </a:lnTo>
                  <a:lnTo>
                    <a:pt x="257721" y="1052933"/>
                  </a:lnTo>
                  <a:lnTo>
                    <a:pt x="286744" y="1030877"/>
                  </a:lnTo>
                  <a:lnTo>
                    <a:pt x="315765" y="1008821"/>
                  </a:lnTo>
                  <a:lnTo>
                    <a:pt x="344789" y="986763"/>
                  </a:lnTo>
                  <a:lnTo>
                    <a:pt x="371489" y="963546"/>
                  </a:lnTo>
                  <a:lnTo>
                    <a:pt x="394708" y="936846"/>
                  </a:lnTo>
                  <a:lnTo>
                    <a:pt x="415603" y="911305"/>
                  </a:lnTo>
                  <a:lnTo>
                    <a:pt x="431856" y="882284"/>
                  </a:lnTo>
                  <a:lnTo>
                    <a:pt x="445787" y="850938"/>
                  </a:lnTo>
                  <a:lnTo>
                    <a:pt x="457395" y="817272"/>
                  </a:lnTo>
                  <a:lnTo>
                    <a:pt x="467843" y="782445"/>
                  </a:lnTo>
                  <a:lnTo>
                    <a:pt x="477132" y="747618"/>
                  </a:lnTo>
                  <a:lnTo>
                    <a:pt x="486420" y="711631"/>
                  </a:lnTo>
                  <a:lnTo>
                    <a:pt x="496868" y="677965"/>
                  </a:lnTo>
                  <a:lnTo>
                    <a:pt x="508476" y="644298"/>
                  </a:lnTo>
                  <a:lnTo>
                    <a:pt x="522407" y="612955"/>
                  </a:lnTo>
                  <a:lnTo>
                    <a:pt x="539819" y="585092"/>
                  </a:lnTo>
                  <a:lnTo>
                    <a:pt x="560715" y="559553"/>
                  </a:lnTo>
                  <a:lnTo>
                    <a:pt x="586254" y="538657"/>
                  </a:lnTo>
                  <a:lnTo>
                    <a:pt x="614119" y="521245"/>
                  </a:lnTo>
                  <a:lnTo>
                    <a:pt x="645460" y="507312"/>
                  </a:lnTo>
                  <a:lnTo>
                    <a:pt x="679129" y="495703"/>
                  </a:lnTo>
                  <a:lnTo>
                    <a:pt x="712793" y="485255"/>
                  </a:lnTo>
                  <a:lnTo>
                    <a:pt x="748782" y="475968"/>
                  </a:lnTo>
                  <a:lnTo>
                    <a:pt x="783607" y="466681"/>
                  </a:lnTo>
                  <a:lnTo>
                    <a:pt x="818436" y="456233"/>
                  </a:lnTo>
                  <a:lnTo>
                    <a:pt x="852101" y="444624"/>
                  </a:lnTo>
                  <a:lnTo>
                    <a:pt x="883446" y="430693"/>
                  </a:lnTo>
                  <a:lnTo>
                    <a:pt x="912469" y="414441"/>
                  </a:lnTo>
                  <a:lnTo>
                    <a:pt x="938008" y="393546"/>
                  </a:lnTo>
                  <a:lnTo>
                    <a:pt x="964708" y="370325"/>
                  </a:lnTo>
                  <a:lnTo>
                    <a:pt x="987927" y="343625"/>
                  </a:lnTo>
                  <a:lnTo>
                    <a:pt x="1009985" y="315765"/>
                  </a:lnTo>
                  <a:lnTo>
                    <a:pt x="1032041" y="286742"/>
                  </a:lnTo>
                  <a:lnTo>
                    <a:pt x="1054097" y="257719"/>
                  </a:lnTo>
                  <a:lnTo>
                    <a:pt x="1076156" y="229857"/>
                  </a:lnTo>
                  <a:lnTo>
                    <a:pt x="1100534" y="203157"/>
                  </a:lnTo>
                  <a:lnTo>
                    <a:pt x="1124914" y="179941"/>
                  </a:lnTo>
                  <a:lnTo>
                    <a:pt x="1152776" y="160203"/>
                  </a:lnTo>
                  <a:lnTo>
                    <a:pt x="1181798" y="145112"/>
                  </a:lnTo>
                  <a:lnTo>
                    <a:pt x="1216625" y="134664"/>
                  </a:lnTo>
                  <a:lnTo>
                    <a:pt x="1252613" y="130020"/>
                  </a:lnTo>
                  <a:lnTo>
                    <a:pt x="1289760" y="128860"/>
                  </a:lnTo>
                  <a:lnTo>
                    <a:pt x="1329231" y="132343"/>
                  </a:lnTo>
                  <a:lnTo>
                    <a:pt x="1368702" y="136987"/>
                  </a:lnTo>
                  <a:lnTo>
                    <a:pt x="1408174" y="142791"/>
                  </a:lnTo>
                  <a:lnTo>
                    <a:pt x="1447643" y="147435"/>
                  </a:lnTo>
                  <a:lnTo>
                    <a:pt x="1487113" y="149755"/>
                  </a:lnTo>
                  <a:lnTo>
                    <a:pt x="1525423" y="149755"/>
                  </a:lnTo>
                  <a:lnTo>
                    <a:pt x="1561413" y="145112"/>
                  </a:lnTo>
                  <a:lnTo>
                    <a:pt x="1597402" y="135824"/>
                  </a:lnTo>
                  <a:lnTo>
                    <a:pt x="1632227" y="121895"/>
                  </a:lnTo>
                  <a:lnTo>
                    <a:pt x="1667054" y="103320"/>
                  </a:lnTo>
                  <a:lnTo>
                    <a:pt x="1701880" y="84745"/>
                  </a:lnTo>
                  <a:lnTo>
                    <a:pt x="1736707" y="63850"/>
                  </a:lnTo>
                  <a:lnTo>
                    <a:pt x="1770374" y="44114"/>
                  </a:lnTo>
                  <a:lnTo>
                    <a:pt x="1806363" y="26700"/>
                  </a:lnTo>
                  <a:lnTo>
                    <a:pt x="1841188" y="12769"/>
                  </a:lnTo>
                  <a:lnTo>
                    <a:pt x="1877177" y="348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7" name="Freeform: Shape 1056">
              <a:extLst>
                <a:ext uri="{FF2B5EF4-FFF2-40B4-BE49-F238E27FC236}">
                  <a16:creationId xmlns:a16="http://schemas.microsoft.com/office/drawing/2014/main" id="{7C7B8ADA-3446-4FE3-A285-3E0D71D125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43264" y="3933316"/>
              <a:ext cx="3348736" cy="2924683"/>
            </a:xfrm>
            <a:custGeom>
              <a:avLst/>
              <a:gdLst>
                <a:gd name="connsiteX0" fmla="*/ 2013532 w 3348736"/>
                <a:gd name="connsiteY0" fmla="*/ 0 h 2924683"/>
                <a:gd name="connsiteX1" fmla="*/ 2052605 w 3348736"/>
                <a:gd name="connsiteY1" fmla="*/ 3662 h 2924683"/>
                <a:gd name="connsiteX2" fmla="*/ 2090458 w 3348736"/>
                <a:gd name="connsiteY2" fmla="*/ 13432 h 2924683"/>
                <a:gd name="connsiteX3" fmla="*/ 2127091 w 3348736"/>
                <a:gd name="connsiteY3" fmla="*/ 28084 h 2924683"/>
                <a:gd name="connsiteX4" fmla="*/ 2164942 w 3348736"/>
                <a:gd name="connsiteY4" fmla="*/ 46400 h 2924683"/>
                <a:gd name="connsiteX5" fmla="*/ 2200354 w 3348736"/>
                <a:gd name="connsiteY5" fmla="*/ 67158 h 2924683"/>
                <a:gd name="connsiteX6" fmla="*/ 2236987 w 3348736"/>
                <a:gd name="connsiteY6" fmla="*/ 89137 h 2924683"/>
                <a:gd name="connsiteX7" fmla="*/ 2273618 w 3348736"/>
                <a:gd name="connsiteY7" fmla="*/ 108674 h 2924683"/>
                <a:gd name="connsiteX8" fmla="*/ 2310249 w 3348736"/>
                <a:gd name="connsiteY8" fmla="*/ 128211 h 2924683"/>
                <a:gd name="connsiteX9" fmla="*/ 2345660 w 3348736"/>
                <a:gd name="connsiteY9" fmla="*/ 142864 h 2924683"/>
                <a:gd name="connsiteX10" fmla="*/ 2384735 w 3348736"/>
                <a:gd name="connsiteY10" fmla="*/ 152632 h 2924683"/>
                <a:gd name="connsiteX11" fmla="*/ 2422587 w 3348736"/>
                <a:gd name="connsiteY11" fmla="*/ 157517 h 2924683"/>
                <a:gd name="connsiteX12" fmla="*/ 2462882 w 3348736"/>
                <a:gd name="connsiteY12" fmla="*/ 157517 h 2924683"/>
                <a:gd name="connsiteX13" fmla="*/ 2504398 w 3348736"/>
                <a:gd name="connsiteY13" fmla="*/ 155076 h 2924683"/>
                <a:gd name="connsiteX14" fmla="*/ 2545914 w 3348736"/>
                <a:gd name="connsiteY14" fmla="*/ 150191 h 2924683"/>
                <a:gd name="connsiteX15" fmla="*/ 2587431 w 3348736"/>
                <a:gd name="connsiteY15" fmla="*/ 144086 h 2924683"/>
                <a:gd name="connsiteX16" fmla="*/ 2628946 w 3348736"/>
                <a:gd name="connsiteY16" fmla="*/ 139201 h 2924683"/>
                <a:gd name="connsiteX17" fmla="*/ 2670463 w 3348736"/>
                <a:gd name="connsiteY17" fmla="*/ 135537 h 2924683"/>
                <a:gd name="connsiteX18" fmla="*/ 2709536 w 3348736"/>
                <a:gd name="connsiteY18" fmla="*/ 136759 h 2924683"/>
                <a:gd name="connsiteX19" fmla="*/ 2747389 w 3348736"/>
                <a:gd name="connsiteY19" fmla="*/ 141643 h 2924683"/>
                <a:gd name="connsiteX20" fmla="*/ 2784022 w 3348736"/>
                <a:gd name="connsiteY20" fmla="*/ 152632 h 2924683"/>
                <a:gd name="connsiteX21" fmla="*/ 2814549 w 3348736"/>
                <a:gd name="connsiteY21" fmla="*/ 168506 h 2924683"/>
                <a:gd name="connsiteX22" fmla="*/ 2843853 w 3348736"/>
                <a:gd name="connsiteY22" fmla="*/ 189265 h 2924683"/>
                <a:gd name="connsiteX23" fmla="*/ 2869496 w 3348736"/>
                <a:gd name="connsiteY23" fmla="*/ 213685 h 2924683"/>
                <a:gd name="connsiteX24" fmla="*/ 2895138 w 3348736"/>
                <a:gd name="connsiteY24" fmla="*/ 241769 h 2924683"/>
                <a:gd name="connsiteX25" fmla="*/ 2918338 w 3348736"/>
                <a:gd name="connsiteY25" fmla="*/ 271075 h 2924683"/>
                <a:gd name="connsiteX26" fmla="*/ 2941538 w 3348736"/>
                <a:gd name="connsiteY26" fmla="*/ 301602 h 2924683"/>
                <a:gd name="connsiteX27" fmla="*/ 2964739 w 3348736"/>
                <a:gd name="connsiteY27" fmla="*/ 332128 h 2924683"/>
                <a:gd name="connsiteX28" fmla="*/ 2987939 w 3348736"/>
                <a:gd name="connsiteY28" fmla="*/ 361433 h 2924683"/>
                <a:gd name="connsiteX29" fmla="*/ 3012361 w 3348736"/>
                <a:gd name="connsiteY29" fmla="*/ 389517 h 2924683"/>
                <a:gd name="connsiteX30" fmla="*/ 3040445 w 3348736"/>
                <a:gd name="connsiteY30" fmla="*/ 413940 h 2924683"/>
                <a:gd name="connsiteX31" fmla="*/ 3067309 w 3348736"/>
                <a:gd name="connsiteY31" fmla="*/ 435919 h 2924683"/>
                <a:gd name="connsiteX32" fmla="*/ 3097835 w 3348736"/>
                <a:gd name="connsiteY32" fmla="*/ 453013 h 2924683"/>
                <a:gd name="connsiteX33" fmla="*/ 3130804 w 3348736"/>
                <a:gd name="connsiteY33" fmla="*/ 467665 h 2924683"/>
                <a:gd name="connsiteX34" fmla="*/ 3166214 w 3348736"/>
                <a:gd name="connsiteY34" fmla="*/ 479876 h 2924683"/>
                <a:gd name="connsiteX35" fmla="*/ 3202845 w 3348736"/>
                <a:gd name="connsiteY35" fmla="*/ 490865 h 2924683"/>
                <a:gd name="connsiteX36" fmla="*/ 3239478 w 3348736"/>
                <a:gd name="connsiteY36" fmla="*/ 500634 h 2924683"/>
                <a:gd name="connsiteX37" fmla="*/ 3277331 w 3348736"/>
                <a:gd name="connsiteY37" fmla="*/ 510403 h 2924683"/>
                <a:gd name="connsiteX38" fmla="*/ 3312741 w 3348736"/>
                <a:gd name="connsiteY38" fmla="*/ 521393 h 2924683"/>
                <a:gd name="connsiteX39" fmla="*/ 3348152 w 3348736"/>
                <a:gd name="connsiteY39" fmla="*/ 533603 h 2924683"/>
                <a:gd name="connsiteX40" fmla="*/ 3348736 w 3348736"/>
                <a:gd name="connsiteY40" fmla="*/ 533862 h 2924683"/>
                <a:gd name="connsiteX41" fmla="*/ 3348736 w 3348736"/>
                <a:gd name="connsiteY41" fmla="*/ 2924683 h 2924683"/>
                <a:gd name="connsiteX42" fmla="*/ 284253 w 3348736"/>
                <a:gd name="connsiteY42" fmla="*/ 2924683 h 2924683"/>
                <a:gd name="connsiteX43" fmla="*/ 271076 w 3348736"/>
                <a:gd name="connsiteY43" fmla="*/ 2914669 h 2924683"/>
                <a:gd name="connsiteX44" fmla="*/ 241770 w 3348736"/>
                <a:gd name="connsiteY44" fmla="*/ 2891468 h 2924683"/>
                <a:gd name="connsiteX45" fmla="*/ 213686 w 3348736"/>
                <a:gd name="connsiteY45" fmla="*/ 2865827 h 2924683"/>
                <a:gd name="connsiteX46" fmla="*/ 189265 w 3348736"/>
                <a:gd name="connsiteY46" fmla="*/ 2840185 h 2924683"/>
                <a:gd name="connsiteX47" fmla="*/ 168508 w 3348736"/>
                <a:gd name="connsiteY47" fmla="*/ 2810878 h 2924683"/>
                <a:gd name="connsiteX48" fmla="*/ 152634 w 3348736"/>
                <a:gd name="connsiteY48" fmla="*/ 2780353 h 2924683"/>
                <a:gd name="connsiteX49" fmla="*/ 141644 w 3348736"/>
                <a:gd name="connsiteY49" fmla="*/ 2743722 h 2924683"/>
                <a:gd name="connsiteX50" fmla="*/ 136760 w 3348736"/>
                <a:gd name="connsiteY50" fmla="*/ 2705868 h 2924683"/>
                <a:gd name="connsiteX51" fmla="*/ 135538 w 3348736"/>
                <a:gd name="connsiteY51" fmla="*/ 2666793 h 2924683"/>
                <a:gd name="connsiteX52" fmla="*/ 139201 w 3348736"/>
                <a:gd name="connsiteY52" fmla="*/ 2625277 h 2924683"/>
                <a:gd name="connsiteX53" fmla="*/ 144086 w 3348736"/>
                <a:gd name="connsiteY53" fmla="*/ 2583762 h 2924683"/>
                <a:gd name="connsiteX54" fmla="*/ 150191 w 3348736"/>
                <a:gd name="connsiteY54" fmla="*/ 2542245 h 2924683"/>
                <a:gd name="connsiteX55" fmla="*/ 155076 w 3348736"/>
                <a:gd name="connsiteY55" fmla="*/ 2500730 h 2924683"/>
                <a:gd name="connsiteX56" fmla="*/ 157518 w 3348736"/>
                <a:gd name="connsiteY56" fmla="*/ 2459214 h 2924683"/>
                <a:gd name="connsiteX57" fmla="*/ 157518 w 3348736"/>
                <a:gd name="connsiteY57" fmla="*/ 2418918 h 2924683"/>
                <a:gd name="connsiteX58" fmla="*/ 152634 w 3348736"/>
                <a:gd name="connsiteY58" fmla="*/ 2381067 h 2924683"/>
                <a:gd name="connsiteX59" fmla="*/ 142865 w 3348736"/>
                <a:gd name="connsiteY59" fmla="*/ 2343213 h 2924683"/>
                <a:gd name="connsiteX60" fmla="*/ 128212 w 3348736"/>
                <a:gd name="connsiteY60" fmla="*/ 2307801 h 2924683"/>
                <a:gd name="connsiteX61" fmla="*/ 109897 w 3348736"/>
                <a:gd name="connsiteY61" fmla="*/ 2271170 h 2924683"/>
                <a:gd name="connsiteX62" fmla="*/ 89137 w 3348736"/>
                <a:gd name="connsiteY62" fmla="*/ 2234540 h 2924683"/>
                <a:gd name="connsiteX63" fmla="*/ 67160 w 3348736"/>
                <a:gd name="connsiteY63" fmla="*/ 2197907 h 2924683"/>
                <a:gd name="connsiteX64" fmla="*/ 46401 w 3348736"/>
                <a:gd name="connsiteY64" fmla="*/ 2162495 h 2924683"/>
                <a:gd name="connsiteX65" fmla="*/ 28084 w 3348736"/>
                <a:gd name="connsiteY65" fmla="*/ 2124644 h 2924683"/>
                <a:gd name="connsiteX66" fmla="*/ 13433 w 3348736"/>
                <a:gd name="connsiteY66" fmla="*/ 2088011 h 2924683"/>
                <a:gd name="connsiteX67" fmla="*/ 3664 w 3348736"/>
                <a:gd name="connsiteY67" fmla="*/ 2050158 h 2924683"/>
                <a:gd name="connsiteX68" fmla="*/ 0 w 3348736"/>
                <a:gd name="connsiteY68" fmla="*/ 2011084 h 2924683"/>
                <a:gd name="connsiteX69" fmla="*/ 3664 w 3348736"/>
                <a:gd name="connsiteY69" fmla="*/ 1972011 h 2924683"/>
                <a:gd name="connsiteX70" fmla="*/ 13433 w 3348736"/>
                <a:gd name="connsiteY70" fmla="*/ 1934159 h 2924683"/>
                <a:gd name="connsiteX71" fmla="*/ 28084 w 3348736"/>
                <a:gd name="connsiteY71" fmla="*/ 1897526 h 2924683"/>
                <a:gd name="connsiteX72" fmla="*/ 46401 w 3348736"/>
                <a:gd name="connsiteY72" fmla="*/ 1859674 h 2924683"/>
                <a:gd name="connsiteX73" fmla="*/ 67160 w 3348736"/>
                <a:gd name="connsiteY73" fmla="*/ 1824262 h 2924683"/>
                <a:gd name="connsiteX74" fmla="*/ 89137 w 3348736"/>
                <a:gd name="connsiteY74" fmla="*/ 1787632 h 2924683"/>
                <a:gd name="connsiteX75" fmla="*/ 109897 w 3348736"/>
                <a:gd name="connsiteY75" fmla="*/ 1750999 h 2924683"/>
                <a:gd name="connsiteX76" fmla="*/ 128212 w 3348736"/>
                <a:gd name="connsiteY76" fmla="*/ 1714368 h 2924683"/>
                <a:gd name="connsiteX77" fmla="*/ 142865 w 3348736"/>
                <a:gd name="connsiteY77" fmla="*/ 1678956 h 2924683"/>
                <a:gd name="connsiteX78" fmla="*/ 152634 w 3348736"/>
                <a:gd name="connsiteY78" fmla="*/ 1641103 h 2924683"/>
                <a:gd name="connsiteX79" fmla="*/ 157518 w 3348736"/>
                <a:gd name="connsiteY79" fmla="*/ 1603251 h 2924683"/>
                <a:gd name="connsiteX80" fmla="*/ 157518 w 3348736"/>
                <a:gd name="connsiteY80" fmla="*/ 1562957 h 2924683"/>
                <a:gd name="connsiteX81" fmla="*/ 155076 w 3348736"/>
                <a:gd name="connsiteY81" fmla="*/ 1521440 h 2924683"/>
                <a:gd name="connsiteX82" fmla="*/ 150191 w 3348736"/>
                <a:gd name="connsiteY82" fmla="*/ 1479924 h 2924683"/>
                <a:gd name="connsiteX83" fmla="*/ 144086 w 3348736"/>
                <a:gd name="connsiteY83" fmla="*/ 1438407 h 2924683"/>
                <a:gd name="connsiteX84" fmla="*/ 139201 w 3348736"/>
                <a:gd name="connsiteY84" fmla="*/ 1396892 h 2924683"/>
                <a:gd name="connsiteX85" fmla="*/ 135538 w 3348736"/>
                <a:gd name="connsiteY85" fmla="*/ 1355376 h 2924683"/>
                <a:gd name="connsiteX86" fmla="*/ 136760 w 3348736"/>
                <a:gd name="connsiteY86" fmla="*/ 1316302 h 2924683"/>
                <a:gd name="connsiteX87" fmla="*/ 141644 w 3348736"/>
                <a:gd name="connsiteY87" fmla="*/ 1278450 h 2924683"/>
                <a:gd name="connsiteX88" fmla="*/ 152634 w 3348736"/>
                <a:gd name="connsiteY88" fmla="*/ 1241817 h 2924683"/>
                <a:gd name="connsiteX89" fmla="*/ 168508 w 3348736"/>
                <a:gd name="connsiteY89" fmla="*/ 1211292 h 2924683"/>
                <a:gd name="connsiteX90" fmla="*/ 189265 w 3348736"/>
                <a:gd name="connsiteY90" fmla="*/ 1181986 h 2924683"/>
                <a:gd name="connsiteX91" fmla="*/ 213686 w 3348736"/>
                <a:gd name="connsiteY91" fmla="*/ 1156343 h 2924683"/>
                <a:gd name="connsiteX92" fmla="*/ 241770 w 3348736"/>
                <a:gd name="connsiteY92" fmla="*/ 1130702 h 2924683"/>
                <a:gd name="connsiteX93" fmla="*/ 271076 w 3348736"/>
                <a:gd name="connsiteY93" fmla="*/ 1107500 h 2924683"/>
                <a:gd name="connsiteX94" fmla="*/ 301603 w 3348736"/>
                <a:gd name="connsiteY94" fmla="*/ 1084300 h 2924683"/>
                <a:gd name="connsiteX95" fmla="*/ 332128 w 3348736"/>
                <a:gd name="connsiteY95" fmla="*/ 1061100 h 2924683"/>
                <a:gd name="connsiteX96" fmla="*/ 362656 w 3348736"/>
                <a:gd name="connsiteY96" fmla="*/ 1037900 h 2924683"/>
                <a:gd name="connsiteX97" fmla="*/ 390740 w 3348736"/>
                <a:gd name="connsiteY97" fmla="*/ 1013480 h 2924683"/>
                <a:gd name="connsiteX98" fmla="*/ 415163 w 3348736"/>
                <a:gd name="connsiteY98" fmla="*/ 985396 h 2924683"/>
                <a:gd name="connsiteX99" fmla="*/ 437140 w 3348736"/>
                <a:gd name="connsiteY99" fmla="*/ 958532 h 2924683"/>
                <a:gd name="connsiteX100" fmla="*/ 454235 w 3348736"/>
                <a:gd name="connsiteY100" fmla="*/ 928006 h 2924683"/>
                <a:gd name="connsiteX101" fmla="*/ 468888 w 3348736"/>
                <a:gd name="connsiteY101" fmla="*/ 895037 h 2924683"/>
                <a:gd name="connsiteX102" fmla="*/ 481099 w 3348736"/>
                <a:gd name="connsiteY102" fmla="*/ 859626 h 2924683"/>
                <a:gd name="connsiteX103" fmla="*/ 492088 w 3348736"/>
                <a:gd name="connsiteY103" fmla="*/ 822993 h 2924683"/>
                <a:gd name="connsiteX104" fmla="*/ 501857 w 3348736"/>
                <a:gd name="connsiteY104" fmla="*/ 786362 h 2924683"/>
                <a:gd name="connsiteX105" fmla="*/ 511626 w 3348736"/>
                <a:gd name="connsiteY105" fmla="*/ 748509 h 2924683"/>
                <a:gd name="connsiteX106" fmla="*/ 522616 w 3348736"/>
                <a:gd name="connsiteY106" fmla="*/ 713099 h 2924683"/>
                <a:gd name="connsiteX107" fmla="*/ 534826 w 3348736"/>
                <a:gd name="connsiteY107" fmla="*/ 677687 h 2924683"/>
                <a:gd name="connsiteX108" fmla="*/ 549479 w 3348736"/>
                <a:gd name="connsiteY108" fmla="*/ 644720 h 2924683"/>
                <a:gd name="connsiteX109" fmla="*/ 567795 w 3348736"/>
                <a:gd name="connsiteY109" fmla="*/ 615414 h 2924683"/>
                <a:gd name="connsiteX110" fmla="*/ 589773 w 3348736"/>
                <a:gd name="connsiteY110" fmla="*/ 588551 h 2924683"/>
                <a:gd name="connsiteX111" fmla="*/ 616636 w 3348736"/>
                <a:gd name="connsiteY111" fmla="*/ 566572 h 2924683"/>
                <a:gd name="connsiteX112" fmla="*/ 645943 w 3348736"/>
                <a:gd name="connsiteY112" fmla="*/ 548256 h 2924683"/>
                <a:gd name="connsiteX113" fmla="*/ 678910 w 3348736"/>
                <a:gd name="connsiteY113" fmla="*/ 533603 h 2924683"/>
                <a:gd name="connsiteX114" fmla="*/ 714322 w 3348736"/>
                <a:gd name="connsiteY114" fmla="*/ 521393 h 2924683"/>
                <a:gd name="connsiteX115" fmla="*/ 749733 w 3348736"/>
                <a:gd name="connsiteY115" fmla="*/ 510403 h 2924683"/>
                <a:gd name="connsiteX116" fmla="*/ 787586 w 3348736"/>
                <a:gd name="connsiteY116" fmla="*/ 500634 h 2924683"/>
                <a:gd name="connsiteX117" fmla="*/ 824217 w 3348736"/>
                <a:gd name="connsiteY117" fmla="*/ 490865 h 2924683"/>
                <a:gd name="connsiteX118" fmla="*/ 860849 w 3348736"/>
                <a:gd name="connsiteY118" fmla="*/ 479876 h 2924683"/>
                <a:gd name="connsiteX119" fmla="*/ 896260 w 3348736"/>
                <a:gd name="connsiteY119" fmla="*/ 467665 h 2924683"/>
                <a:gd name="connsiteX120" fmla="*/ 929228 w 3348736"/>
                <a:gd name="connsiteY120" fmla="*/ 453013 h 2924683"/>
                <a:gd name="connsiteX121" fmla="*/ 959755 w 3348736"/>
                <a:gd name="connsiteY121" fmla="*/ 435919 h 2924683"/>
                <a:gd name="connsiteX122" fmla="*/ 986618 w 3348736"/>
                <a:gd name="connsiteY122" fmla="*/ 413940 h 2924683"/>
                <a:gd name="connsiteX123" fmla="*/ 1014703 w 3348736"/>
                <a:gd name="connsiteY123" fmla="*/ 389517 h 2924683"/>
                <a:gd name="connsiteX124" fmla="*/ 1039125 w 3348736"/>
                <a:gd name="connsiteY124" fmla="*/ 361433 h 2924683"/>
                <a:gd name="connsiteX125" fmla="*/ 1062325 w 3348736"/>
                <a:gd name="connsiteY125" fmla="*/ 332128 h 2924683"/>
                <a:gd name="connsiteX126" fmla="*/ 1085525 w 3348736"/>
                <a:gd name="connsiteY126" fmla="*/ 301602 h 2924683"/>
                <a:gd name="connsiteX127" fmla="*/ 1108724 w 3348736"/>
                <a:gd name="connsiteY127" fmla="*/ 271075 h 2924683"/>
                <a:gd name="connsiteX128" fmla="*/ 1131924 w 3348736"/>
                <a:gd name="connsiteY128" fmla="*/ 241769 h 2924683"/>
                <a:gd name="connsiteX129" fmla="*/ 1157568 w 3348736"/>
                <a:gd name="connsiteY129" fmla="*/ 213685 h 2924683"/>
                <a:gd name="connsiteX130" fmla="*/ 1183209 w 3348736"/>
                <a:gd name="connsiteY130" fmla="*/ 189265 h 2924683"/>
                <a:gd name="connsiteX131" fmla="*/ 1212515 w 3348736"/>
                <a:gd name="connsiteY131" fmla="*/ 168506 h 2924683"/>
                <a:gd name="connsiteX132" fmla="*/ 1243042 w 3348736"/>
                <a:gd name="connsiteY132" fmla="*/ 152632 h 2924683"/>
                <a:gd name="connsiteX133" fmla="*/ 1279674 w 3348736"/>
                <a:gd name="connsiteY133" fmla="*/ 141643 h 2924683"/>
                <a:gd name="connsiteX134" fmla="*/ 1317527 w 3348736"/>
                <a:gd name="connsiteY134" fmla="*/ 136759 h 2924683"/>
                <a:gd name="connsiteX135" fmla="*/ 1356600 w 3348736"/>
                <a:gd name="connsiteY135" fmla="*/ 135537 h 2924683"/>
                <a:gd name="connsiteX136" fmla="*/ 1398115 w 3348736"/>
                <a:gd name="connsiteY136" fmla="*/ 139201 h 2924683"/>
                <a:gd name="connsiteX137" fmla="*/ 1439632 w 3348736"/>
                <a:gd name="connsiteY137" fmla="*/ 144086 h 2924683"/>
                <a:gd name="connsiteX138" fmla="*/ 1481149 w 3348736"/>
                <a:gd name="connsiteY138" fmla="*/ 150191 h 2924683"/>
                <a:gd name="connsiteX139" fmla="*/ 1522665 w 3348736"/>
                <a:gd name="connsiteY139" fmla="*/ 155076 h 2924683"/>
                <a:gd name="connsiteX140" fmla="*/ 1564180 w 3348736"/>
                <a:gd name="connsiteY140" fmla="*/ 157517 h 2924683"/>
                <a:gd name="connsiteX141" fmla="*/ 1604476 w 3348736"/>
                <a:gd name="connsiteY141" fmla="*/ 157517 h 2924683"/>
                <a:gd name="connsiteX142" fmla="*/ 1642330 w 3348736"/>
                <a:gd name="connsiteY142" fmla="*/ 152632 h 2924683"/>
                <a:gd name="connsiteX143" fmla="*/ 1680183 w 3348736"/>
                <a:gd name="connsiteY143" fmla="*/ 142864 h 2924683"/>
                <a:gd name="connsiteX144" fmla="*/ 1716814 w 3348736"/>
                <a:gd name="connsiteY144" fmla="*/ 128211 h 2924683"/>
                <a:gd name="connsiteX145" fmla="*/ 1753445 w 3348736"/>
                <a:gd name="connsiteY145" fmla="*/ 108674 h 2924683"/>
                <a:gd name="connsiteX146" fmla="*/ 1790078 w 3348736"/>
                <a:gd name="connsiteY146" fmla="*/ 89137 h 2924683"/>
                <a:gd name="connsiteX147" fmla="*/ 1826709 w 3348736"/>
                <a:gd name="connsiteY147" fmla="*/ 67158 h 2924683"/>
                <a:gd name="connsiteX148" fmla="*/ 1862121 w 3348736"/>
                <a:gd name="connsiteY148" fmla="*/ 46400 h 2924683"/>
                <a:gd name="connsiteX149" fmla="*/ 1899974 w 3348736"/>
                <a:gd name="connsiteY149" fmla="*/ 28084 h 2924683"/>
                <a:gd name="connsiteX150" fmla="*/ 1936605 w 3348736"/>
                <a:gd name="connsiteY150" fmla="*/ 13432 h 2924683"/>
                <a:gd name="connsiteX151" fmla="*/ 1974458 w 3348736"/>
                <a:gd name="connsiteY151" fmla="*/ 3662 h 292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3348736" h="2924683">
                  <a:moveTo>
                    <a:pt x="2013532" y="0"/>
                  </a:moveTo>
                  <a:lnTo>
                    <a:pt x="2052605" y="3662"/>
                  </a:lnTo>
                  <a:lnTo>
                    <a:pt x="2090458" y="13432"/>
                  </a:lnTo>
                  <a:lnTo>
                    <a:pt x="2127091" y="28084"/>
                  </a:lnTo>
                  <a:lnTo>
                    <a:pt x="2164942" y="46400"/>
                  </a:lnTo>
                  <a:lnTo>
                    <a:pt x="2200354" y="67158"/>
                  </a:lnTo>
                  <a:lnTo>
                    <a:pt x="2236987" y="89137"/>
                  </a:lnTo>
                  <a:lnTo>
                    <a:pt x="2273618" y="108674"/>
                  </a:lnTo>
                  <a:lnTo>
                    <a:pt x="2310249" y="128211"/>
                  </a:lnTo>
                  <a:lnTo>
                    <a:pt x="2345660" y="142864"/>
                  </a:lnTo>
                  <a:lnTo>
                    <a:pt x="2384735" y="152632"/>
                  </a:lnTo>
                  <a:lnTo>
                    <a:pt x="2422587" y="157517"/>
                  </a:lnTo>
                  <a:lnTo>
                    <a:pt x="2462882" y="157517"/>
                  </a:lnTo>
                  <a:lnTo>
                    <a:pt x="2504398" y="155076"/>
                  </a:lnTo>
                  <a:lnTo>
                    <a:pt x="2545914" y="150191"/>
                  </a:lnTo>
                  <a:lnTo>
                    <a:pt x="2587431" y="144086"/>
                  </a:lnTo>
                  <a:lnTo>
                    <a:pt x="2628946" y="139201"/>
                  </a:lnTo>
                  <a:lnTo>
                    <a:pt x="2670463" y="135537"/>
                  </a:lnTo>
                  <a:lnTo>
                    <a:pt x="2709536" y="136759"/>
                  </a:lnTo>
                  <a:lnTo>
                    <a:pt x="2747389" y="141643"/>
                  </a:lnTo>
                  <a:lnTo>
                    <a:pt x="2784022" y="152632"/>
                  </a:lnTo>
                  <a:lnTo>
                    <a:pt x="2814549" y="168506"/>
                  </a:lnTo>
                  <a:lnTo>
                    <a:pt x="2843853" y="189265"/>
                  </a:lnTo>
                  <a:lnTo>
                    <a:pt x="2869496" y="213685"/>
                  </a:lnTo>
                  <a:lnTo>
                    <a:pt x="2895138" y="241769"/>
                  </a:lnTo>
                  <a:lnTo>
                    <a:pt x="2918338" y="271075"/>
                  </a:lnTo>
                  <a:lnTo>
                    <a:pt x="2941538" y="301602"/>
                  </a:lnTo>
                  <a:lnTo>
                    <a:pt x="2964739" y="332128"/>
                  </a:lnTo>
                  <a:lnTo>
                    <a:pt x="2987939" y="361433"/>
                  </a:lnTo>
                  <a:lnTo>
                    <a:pt x="3012361" y="389517"/>
                  </a:lnTo>
                  <a:lnTo>
                    <a:pt x="3040445" y="413940"/>
                  </a:lnTo>
                  <a:lnTo>
                    <a:pt x="3067309" y="435919"/>
                  </a:lnTo>
                  <a:lnTo>
                    <a:pt x="3097835" y="453013"/>
                  </a:lnTo>
                  <a:lnTo>
                    <a:pt x="3130804" y="467665"/>
                  </a:lnTo>
                  <a:lnTo>
                    <a:pt x="3166214" y="479876"/>
                  </a:lnTo>
                  <a:lnTo>
                    <a:pt x="3202845" y="490865"/>
                  </a:lnTo>
                  <a:lnTo>
                    <a:pt x="3239478" y="500634"/>
                  </a:lnTo>
                  <a:lnTo>
                    <a:pt x="3277331" y="510403"/>
                  </a:lnTo>
                  <a:lnTo>
                    <a:pt x="3312741" y="521393"/>
                  </a:lnTo>
                  <a:lnTo>
                    <a:pt x="3348152" y="533603"/>
                  </a:lnTo>
                  <a:lnTo>
                    <a:pt x="3348736" y="533862"/>
                  </a:lnTo>
                  <a:lnTo>
                    <a:pt x="3348736" y="2924683"/>
                  </a:lnTo>
                  <a:lnTo>
                    <a:pt x="284253" y="2924683"/>
                  </a:lnTo>
                  <a:lnTo>
                    <a:pt x="271076" y="2914669"/>
                  </a:lnTo>
                  <a:lnTo>
                    <a:pt x="241770" y="2891468"/>
                  </a:lnTo>
                  <a:lnTo>
                    <a:pt x="213686" y="2865827"/>
                  </a:lnTo>
                  <a:lnTo>
                    <a:pt x="189265" y="2840185"/>
                  </a:lnTo>
                  <a:lnTo>
                    <a:pt x="168508" y="2810878"/>
                  </a:lnTo>
                  <a:lnTo>
                    <a:pt x="152634" y="2780353"/>
                  </a:lnTo>
                  <a:lnTo>
                    <a:pt x="141644" y="2743722"/>
                  </a:lnTo>
                  <a:lnTo>
                    <a:pt x="136760" y="2705868"/>
                  </a:lnTo>
                  <a:lnTo>
                    <a:pt x="135538" y="2666793"/>
                  </a:lnTo>
                  <a:lnTo>
                    <a:pt x="139201" y="2625277"/>
                  </a:lnTo>
                  <a:lnTo>
                    <a:pt x="144086" y="2583762"/>
                  </a:lnTo>
                  <a:lnTo>
                    <a:pt x="150191" y="2542245"/>
                  </a:lnTo>
                  <a:lnTo>
                    <a:pt x="155076" y="2500730"/>
                  </a:lnTo>
                  <a:lnTo>
                    <a:pt x="157518" y="2459214"/>
                  </a:lnTo>
                  <a:lnTo>
                    <a:pt x="157518" y="2418918"/>
                  </a:lnTo>
                  <a:lnTo>
                    <a:pt x="152634" y="2381067"/>
                  </a:lnTo>
                  <a:lnTo>
                    <a:pt x="142865" y="2343213"/>
                  </a:lnTo>
                  <a:lnTo>
                    <a:pt x="128212" y="2307801"/>
                  </a:lnTo>
                  <a:lnTo>
                    <a:pt x="109897" y="2271170"/>
                  </a:lnTo>
                  <a:lnTo>
                    <a:pt x="89137" y="2234540"/>
                  </a:lnTo>
                  <a:lnTo>
                    <a:pt x="67160" y="2197907"/>
                  </a:lnTo>
                  <a:lnTo>
                    <a:pt x="46401" y="2162495"/>
                  </a:lnTo>
                  <a:lnTo>
                    <a:pt x="28084" y="2124644"/>
                  </a:lnTo>
                  <a:lnTo>
                    <a:pt x="13433" y="2088011"/>
                  </a:lnTo>
                  <a:lnTo>
                    <a:pt x="3664" y="2050158"/>
                  </a:lnTo>
                  <a:lnTo>
                    <a:pt x="0" y="2011084"/>
                  </a:lnTo>
                  <a:lnTo>
                    <a:pt x="3664" y="1972011"/>
                  </a:lnTo>
                  <a:lnTo>
                    <a:pt x="13433" y="1934159"/>
                  </a:lnTo>
                  <a:lnTo>
                    <a:pt x="28084" y="1897526"/>
                  </a:lnTo>
                  <a:lnTo>
                    <a:pt x="46401" y="1859674"/>
                  </a:lnTo>
                  <a:lnTo>
                    <a:pt x="67160" y="1824262"/>
                  </a:lnTo>
                  <a:lnTo>
                    <a:pt x="89137" y="1787632"/>
                  </a:lnTo>
                  <a:lnTo>
                    <a:pt x="109897" y="1750999"/>
                  </a:lnTo>
                  <a:lnTo>
                    <a:pt x="128212" y="1714368"/>
                  </a:lnTo>
                  <a:lnTo>
                    <a:pt x="142865" y="1678956"/>
                  </a:lnTo>
                  <a:lnTo>
                    <a:pt x="152634" y="1641103"/>
                  </a:lnTo>
                  <a:lnTo>
                    <a:pt x="157518" y="1603251"/>
                  </a:lnTo>
                  <a:lnTo>
                    <a:pt x="157518" y="1562957"/>
                  </a:lnTo>
                  <a:lnTo>
                    <a:pt x="155076" y="1521440"/>
                  </a:lnTo>
                  <a:lnTo>
                    <a:pt x="150191" y="1479924"/>
                  </a:lnTo>
                  <a:lnTo>
                    <a:pt x="144086" y="1438407"/>
                  </a:lnTo>
                  <a:lnTo>
                    <a:pt x="139201" y="1396892"/>
                  </a:lnTo>
                  <a:lnTo>
                    <a:pt x="135538" y="1355376"/>
                  </a:lnTo>
                  <a:lnTo>
                    <a:pt x="136760" y="1316302"/>
                  </a:lnTo>
                  <a:lnTo>
                    <a:pt x="141644" y="1278450"/>
                  </a:lnTo>
                  <a:lnTo>
                    <a:pt x="152634" y="1241817"/>
                  </a:lnTo>
                  <a:lnTo>
                    <a:pt x="168508" y="1211292"/>
                  </a:lnTo>
                  <a:lnTo>
                    <a:pt x="189265" y="1181986"/>
                  </a:lnTo>
                  <a:lnTo>
                    <a:pt x="213686" y="1156343"/>
                  </a:lnTo>
                  <a:lnTo>
                    <a:pt x="241770" y="1130702"/>
                  </a:lnTo>
                  <a:lnTo>
                    <a:pt x="271076" y="1107500"/>
                  </a:lnTo>
                  <a:lnTo>
                    <a:pt x="301603" y="1084300"/>
                  </a:lnTo>
                  <a:lnTo>
                    <a:pt x="332128" y="1061100"/>
                  </a:lnTo>
                  <a:lnTo>
                    <a:pt x="362656" y="1037900"/>
                  </a:lnTo>
                  <a:lnTo>
                    <a:pt x="390740" y="1013480"/>
                  </a:lnTo>
                  <a:lnTo>
                    <a:pt x="415163" y="985396"/>
                  </a:lnTo>
                  <a:lnTo>
                    <a:pt x="437140" y="958532"/>
                  </a:lnTo>
                  <a:lnTo>
                    <a:pt x="454235" y="928006"/>
                  </a:lnTo>
                  <a:lnTo>
                    <a:pt x="468888" y="895037"/>
                  </a:lnTo>
                  <a:lnTo>
                    <a:pt x="481099" y="859626"/>
                  </a:lnTo>
                  <a:lnTo>
                    <a:pt x="492088" y="822993"/>
                  </a:lnTo>
                  <a:lnTo>
                    <a:pt x="501857" y="786362"/>
                  </a:lnTo>
                  <a:lnTo>
                    <a:pt x="511626" y="748509"/>
                  </a:lnTo>
                  <a:lnTo>
                    <a:pt x="522616" y="713099"/>
                  </a:lnTo>
                  <a:lnTo>
                    <a:pt x="534826" y="677687"/>
                  </a:lnTo>
                  <a:lnTo>
                    <a:pt x="549479" y="644720"/>
                  </a:lnTo>
                  <a:lnTo>
                    <a:pt x="567795" y="615414"/>
                  </a:lnTo>
                  <a:lnTo>
                    <a:pt x="589773" y="588551"/>
                  </a:lnTo>
                  <a:lnTo>
                    <a:pt x="616636" y="566572"/>
                  </a:lnTo>
                  <a:lnTo>
                    <a:pt x="645943" y="548256"/>
                  </a:lnTo>
                  <a:lnTo>
                    <a:pt x="678910" y="533603"/>
                  </a:lnTo>
                  <a:lnTo>
                    <a:pt x="714322" y="521393"/>
                  </a:lnTo>
                  <a:lnTo>
                    <a:pt x="749733" y="510403"/>
                  </a:lnTo>
                  <a:lnTo>
                    <a:pt x="787586" y="500634"/>
                  </a:lnTo>
                  <a:lnTo>
                    <a:pt x="824217" y="490865"/>
                  </a:lnTo>
                  <a:lnTo>
                    <a:pt x="860849" y="479876"/>
                  </a:lnTo>
                  <a:lnTo>
                    <a:pt x="896260" y="467665"/>
                  </a:lnTo>
                  <a:lnTo>
                    <a:pt x="929228" y="453013"/>
                  </a:lnTo>
                  <a:lnTo>
                    <a:pt x="959755" y="435919"/>
                  </a:lnTo>
                  <a:lnTo>
                    <a:pt x="986618" y="413940"/>
                  </a:lnTo>
                  <a:lnTo>
                    <a:pt x="1014703" y="389517"/>
                  </a:lnTo>
                  <a:lnTo>
                    <a:pt x="1039125" y="361433"/>
                  </a:lnTo>
                  <a:lnTo>
                    <a:pt x="1062325" y="332128"/>
                  </a:lnTo>
                  <a:lnTo>
                    <a:pt x="1085525" y="301602"/>
                  </a:lnTo>
                  <a:lnTo>
                    <a:pt x="1108724" y="271075"/>
                  </a:lnTo>
                  <a:lnTo>
                    <a:pt x="1131924" y="241769"/>
                  </a:lnTo>
                  <a:lnTo>
                    <a:pt x="1157568" y="213685"/>
                  </a:lnTo>
                  <a:lnTo>
                    <a:pt x="1183209" y="189265"/>
                  </a:lnTo>
                  <a:lnTo>
                    <a:pt x="1212515" y="168506"/>
                  </a:lnTo>
                  <a:lnTo>
                    <a:pt x="1243042" y="152632"/>
                  </a:lnTo>
                  <a:lnTo>
                    <a:pt x="1279674" y="141643"/>
                  </a:lnTo>
                  <a:lnTo>
                    <a:pt x="1317527" y="136759"/>
                  </a:lnTo>
                  <a:lnTo>
                    <a:pt x="1356600" y="135537"/>
                  </a:lnTo>
                  <a:lnTo>
                    <a:pt x="1398115" y="139201"/>
                  </a:lnTo>
                  <a:lnTo>
                    <a:pt x="1439632" y="144086"/>
                  </a:lnTo>
                  <a:lnTo>
                    <a:pt x="1481149" y="150191"/>
                  </a:lnTo>
                  <a:lnTo>
                    <a:pt x="1522665" y="155076"/>
                  </a:lnTo>
                  <a:lnTo>
                    <a:pt x="1564180" y="157517"/>
                  </a:lnTo>
                  <a:lnTo>
                    <a:pt x="1604476" y="157517"/>
                  </a:lnTo>
                  <a:lnTo>
                    <a:pt x="1642330" y="152632"/>
                  </a:lnTo>
                  <a:lnTo>
                    <a:pt x="1680183" y="142864"/>
                  </a:lnTo>
                  <a:lnTo>
                    <a:pt x="1716814" y="128211"/>
                  </a:lnTo>
                  <a:lnTo>
                    <a:pt x="1753445" y="108674"/>
                  </a:lnTo>
                  <a:lnTo>
                    <a:pt x="1790078" y="89137"/>
                  </a:lnTo>
                  <a:lnTo>
                    <a:pt x="1826709" y="67158"/>
                  </a:lnTo>
                  <a:lnTo>
                    <a:pt x="1862121" y="46400"/>
                  </a:lnTo>
                  <a:lnTo>
                    <a:pt x="1899974" y="28084"/>
                  </a:lnTo>
                  <a:lnTo>
                    <a:pt x="1936605" y="13432"/>
                  </a:lnTo>
                  <a:lnTo>
                    <a:pt x="1974458" y="366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grpSp>
      <p:pic>
        <p:nvPicPr>
          <p:cNvPr id="1028" name="Picture 4">
            <a:extLst>
              <a:ext uri="{FF2B5EF4-FFF2-40B4-BE49-F238E27FC236}">
                <a16:creationId xmlns:a16="http://schemas.microsoft.com/office/drawing/2014/main" id="{44B6F225-C209-404E-5968-A4BC0170EC3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40070" y="914713"/>
            <a:ext cx="1683682" cy="9476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CAA546A-4BD7-0138-E6C9-709B42DB929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53503" y="128557"/>
            <a:ext cx="2298567" cy="29194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DCA06B1-CD77-79FB-9C38-EBF231BAD9C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781688" y="4830314"/>
            <a:ext cx="2310365" cy="2310365"/>
          </a:xfrm>
          <a:prstGeom prst="rect">
            <a:avLst/>
          </a:prstGeom>
        </p:spPr>
      </p:pic>
      <p:pic>
        <p:nvPicPr>
          <p:cNvPr id="1032" name="Picture 8">
            <a:extLst>
              <a:ext uri="{FF2B5EF4-FFF2-40B4-BE49-F238E27FC236}">
                <a16:creationId xmlns:a16="http://schemas.microsoft.com/office/drawing/2014/main" id="{AA2CC1DE-0F1D-2E77-5F50-A1A78BCF77A6}"/>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744745" y="4508795"/>
            <a:ext cx="1322859" cy="9364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8887476-17D7-D9E5-08AF-5E653E24378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328222" y="3444848"/>
            <a:ext cx="2110719" cy="1371688"/>
          </a:xfrm>
          <a:prstGeom prst="rect">
            <a:avLst/>
          </a:prstGeom>
        </p:spPr>
      </p:pic>
      <p:pic>
        <p:nvPicPr>
          <p:cNvPr id="3" name="Picture 2">
            <a:extLst>
              <a:ext uri="{FF2B5EF4-FFF2-40B4-BE49-F238E27FC236}">
                <a16:creationId xmlns:a16="http://schemas.microsoft.com/office/drawing/2014/main" id="{E6F4414D-2AE6-BA54-66CB-86E7645FAFFF}"/>
              </a:ext>
              <a:ext uri="{C183D7F6-B498-43B3-948B-1728B52AA6E4}">
                <adec:decorative xmlns:adec="http://schemas.microsoft.com/office/drawing/2017/decorative" val="1"/>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598" y="6116125"/>
            <a:ext cx="1024421" cy="640080"/>
          </a:xfrm>
          <a:prstGeom prst="rect">
            <a:avLst/>
          </a:prstGeom>
        </p:spPr>
      </p:pic>
    </p:spTree>
    <p:extLst>
      <p:ext uri="{BB962C8B-B14F-4D97-AF65-F5344CB8AC3E}">
        <p14:creationId xmlns:p14="http://schemas.microsoft.com/office/powerpoint/2010/main" val="2361708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3. Provide a Model</a:t>
            </a:r>
            <a:endParaRPr lang="en-US"/>
          </a:p>
        </p:txBody>
      </p:sp>
      <p:graphicFrame>
        <p:nvGraphicFramePr>
          <p:cNvPr id="10" name="Diagram 9" descr="Utilize scaffolds to make the task more concrete or more abstract. (chips, counters, Elkonin boxes, multisensory movements, etc.)​&#10;&#10;Incorporate visual supports such as pictures or realia, when possible, to support all students, especially multilingual learners.​&#10;&#10;Model appropriate phoneme articulation and clipping schwa to support accurate blending and segmenting. ">
            <a:extLst>
              <a:ext uri="{FF2B5EF4-FFF2-40B4-BE49-F238E27FC236}">
                <a16:creationId xmlns:a16="http://schemas.microsoft.com/office/drawing/2014/main" id="{E72266B5-DAAE-C754-EE24-AA33C397C60C}"/>
              </a:ext>
            </a:extLst>
          </p:cNvPr>
          <p:cNvGraphicFramePr/>
          <p:nvPr>
            <p:extLst>
              <p:ext uri="{D42A27DB-BD31-4B8C-83A1-F6EECF244321}">
                <p14:modId xmlns:p14="http://schemas.microsoft.com/office/powerpoint/2010/main" val="2663119502"/>
              </p:ext>
            </p:extLst>
          </p:nvPr>
        </p:nvGraphicFramePr>
        <p:xfrm>
          <a:off x="521446" y="1700011"/>
          <a:ext cx="10959921" cy="4723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1A33ED86-F7A3-3F7F-BA1E-B8FB79174F9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364981" y="2434094"/>
            <a:ext cx="1472699" cy="713787"/>
          </a:xfrm>
          <a:prstGeom prst="rect">
            <a:avLst/>
          </a:prstGeom>
        </p:spPr>
      </p:pic>
      <p:pic>
        <p:nvPicPr>
          <p:cNvPr id="5" name="Picture 4">
            <a:extLst>
              <a:ext uri="{FF2B5EF4-FFF2-40B4-BE49-F238E27FC236}">
                <a16:creationId xmlns:a16="http://schemas.microsoft.com/office/drawing/2014/main" id="{D16138BF-F765-0D23-9029-D1DE1B7C3839}"/>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8306691" y="3147881"/>
            <a:ext cx="1472699" cy="591967"/>
          </a:xfrm>
          <a:prstGeom prst="rect">
            <a:avLst/>
          </a:prstGeom>
        </p:spPr>
      </p:pic>
      <p:pic>
        <p:nvPicPr>
          <p:cNvPr id="7" name="Picture 6">
            <a:extLst>
              <a:ext uri="{FF2B5EF4-FFF2-40B4-BE49-F238E27FC236}">
                <a16:creationId xmlns:a16="http://schemas.microsoft.com/office/drawing/2014/main" id="{80AB9337-1139-C70E-1E6F-51467ACEC047}"/>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8306690" y="3719645"/>
            <a:ext cx="1472699" cy="683883"/>
          </a:xfrm>
          <a:prstGeom prst="rect">
            <a:avLst/>
          </a:prstGeom>
        </p:spPr>
      </p:pic>
      <p:pic>
        <p:nvPicPr>
          <p:cNvPr id="9" name="Picture 8">
            <a:extLst>
              <a:ext uri="{FF2B5EF4-FFF2-40B4-BE49-F238E27FC236}">
                <a16:creationId xmlns:a16="http://schemas.microsoft.com/office/drawing/2014/main" id="{2FC688FC-3C1E-0636-4D6A-8B4BC4BC9499}"/>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9895970" y="2804932"/>
            <a:ext cx="1527107" cy="1277864"/>
          </a:xfrm>
          <a:prstGeom prst="rect">
            <a:avLst/>
          </a:prstGeom>
        </p:spPr>
      </p:pic>
      <p:sp>
        <p:nvSpPr>
          <p:cNvPr id="2" name="Google Shape;338;g610ef0e5f8_7_79">
            <a:extLst>
              <a:ext uri="{FF2B5EF4-FFF2-40B4-BE49-F238E27FC236}">
                <a16:creationId xmlns:a16="http://schemas.microsoft.com/office/drawing/2014/main" id="{1DE38DAA-76BF-3A8E-3845-C78094FC350C}"/>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and Segmenting Routine</a:t>
            </a:r>
          </a:p>
        </p:txBody>
      </p:sp>
    </p:spTree>
    <p:extLst>
      <p:ext uri="{BB962C8B-B14F-4D97-AF65-F5344CB8AC3E}">
        <p14:creationId xmlns:p14="http://schemas.microsoft.com/office/powerpoint/2010/main" val="3930117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51DA55-2D93-72A2-F790-E1F43A0108CB}"/>
              </a:ext>
              <a:ext uri="{C183D7F6-B498-43B3-948B-1728B52AA6E4}">
                <adec:decorative xmlns:adec="http://schemas.microsoft.com/office/drawing/2017/decorative" val="1"/>
              </a:ext>
            </a:extLst>
          </p:cNvPr>
          <p:cNvPicPr>
            <a:picLocks noChangeAspect="1"/>
          </p:cNvPicPr>
          <p:nvPr/>
        </p:nvPicPr>
        <p:blipFill rotWithShape="1">
          <a:blip r:embed="rId3"/>
          <a:srcRect b="16045"/>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ACBA9C-6722-5028-0912-30BE9EB762E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spcBef>
                <a:spcPct val="0"/>
              </a:spcBef>
            </a:pPr>
            <a:r>
              <a:rPr lang="en-US" sz="2800">
                <a:solidFill>
                  <a:schemeClr val="tx1">
                    <a:lumMod val="85000"/>
                    <a:lumOff val="15000"/>
                  </a:schemeClr>
                </a:solidFill>
                <a:latin typeface="+mj-lt"/>
                <a:ea typeface="+mj-ea"/>
                <a:cs typeface="+mj-cs"/>
              </a:rPr>
              <a:t>Model left to right directionality </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Table 5">
            <a:extLst>
              <a:ext uri="{FF2B5EF4-FFF2-40B4-BE49-F238E27FC236}">
                <a16:creationId xmlns:a16="http://schemas.microsoft.com/office/drawing/2014/main" id="{89E34CB1-1CAC-6667-7026-66BE8B4610DA}"/>
              </a:ext>
            </a:extLst>
          </p:cNvPr>
          <p:cNvGraphicFramePr>
            <a:graphicFrameLocks noGrp="1"/>
          </p:cNvGraphicFramePr>
          <p:nvPr>
            <p:extLst>
              <p:ext uri="{D42A27DB-BD31-4B8C-83A1-F6EECF244321}">
                <p14:modId xmlns:p14="http://schemas.microsoft.com/office/powerpoint/2010/main" val="2741593797"/>
              </p:ext>
            </p:extLst>
          </p:nvPr>
        </p:nvGraphicFramePr>
        <p:xfrm>
          <a:off x="2032000" y="719665"/>
          <a:ext cx="4523544" cy="1165406"/>
        </p:xfrm>
        <a:graphic>
          <a:graphicData uri="http://schemas.openxmlformats.org/drawingml/2006/table">
            <a:tbl>
              <a:tblPr firstRow="1" bandRow="1">
                <a:tableStyleId>{5C22544A-7EE6-4342-B048-85BDC9FD1C3A}</a:tableStyleId>
              </a:tblPr>
              <a:tblGrid>
                <a:gridCol w="1507848">
                  <a:extLst>
                    <a:ext uri="{9D8B030D-6E8A-4147-A177-3AD203B41FA5}">
                      <a16:colId xmlns:a16="http://schemas.microsoft.com/office/drawing/2014/main" val="4220020481"/>
                    </a:ext>
                  </a:extLst>
                </a:gridCol>
                <a:gridCol w="1507848">
                  <a:extLst>
                    <a:ext uri="{9D8B030D-6E8A-4147-A177-3AD203B41FA5}">
                      <a16:colId xmlns:a16="http://schemas.microsoft.com/office/drawing/2014/main" val="2298823381"/>
                    </a:ext>
                  </a:extLst>
                </a:gridCol>
                <a:gridCol w="1507848">
                  <a:extLst>
                    <a:ext uri="{9D8B030D-6E8A-4147-A177-3AD203B41FA5}">
                      <a16:colId xmlns:a16="http://schemas.microsoft.com/office/drawing/2014/main" val="3582211783"/>
                    </a:ext>
                  </a:extLst>
                </a:gridCol>
              </a:tblGrid>
              <a:tr h="116540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1665130"/>
                  </a:ext>
                </a:extLst>
              </a:tr>
            </a:tbl>
          </a:graphicData>
        </a:graphic>
      </p:graphicFrame>
      <p:sp>
        <p:nvSpPr>
          <p:cNvPr id="6" name="Arrow: Right 5">
            <a:extLst>
              <a:ext uri="{FF2B5EF4-FFF2-40B4-BE49-F238E27FC236}">
                <a16:creationId xmlns:a16="http://schemas.microsoft.com/office/drawing/2014/main" id="{7EC3ECEF-73AE-B23F-E1BD-9CE6D2EEA7E4}"/>
              </a:ext>
              <a:ext uri="{C183D7F6-B498-43B3-948B-1728B52AA6E4}">
                <adec:decorative xmlns:adec="http://schemas.microsoft.com/office/drawing/2017/decorative" val="1"/>
              </a:ext>
            </a:extLst>
          </p:cNvPr>
          <p:cNvSpPr/>
          <p:nvPr/>
        </p:nvSpPr>
        <p:spPr>
          <a:xfrm>
            <a:off x="2349305" y="2053883"/>
            <a:ext cx="3545058" cy="2145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 to remind teachers to use left to right directionality when modeling with your hands ">
            <a:extLst>
              <a:ext uri="{FF2B5EF4-FFF2-40B4-BE49-F238E27FC236}">
                <a16:creationId xmlns:a16="http://schemas.microsoft.com/office/drawing/2014/main" id="{D7AA4AF6-FE5A-41DB-7BE4-2639B1BC4461}"/>
              </a:ext>
            </a:extLst>
          </p:cNvPr>
          <p:cNvPicPr>
            <a:picLocks noChangeAspect="1"/>
          </p:cNvPicPr>
          <p:nvPr/>
        </p:nvPicPr>
        <p:blipFill>
          <a:blip r:embed="rId4"/>
          <a:stretch>
            <a:fillRect/>
          </a:stretch>
        </p:blipFill>
        <p:spPr>
          <a:xfrm>
            <a:off x="1623793" y="2988945"/>
            <a:ext cx="1657350" cy="1743075"/>
          </a:xfrm>
          <a:prstGeom prst="rect">
            <a:avLst/>
          </a:prstGeom>
        </p:spPr>
      </p:pic>
      <p:pic>
        <p:nvPicPr>
          <p:cNvPr id="23" name="Picture 22" descr="Icon to represent left to right directionality when modeling">
            <a:extLst>
              <a:ext uri="{FF2B5EF4-FFF2-40B4-BE49-F238E27FC236}">
                <a16:creationId xmlns:a16="http://schemas.microsoft.com/office/drawing/2014/main" id="{D4178989-306F-81F6-1491-F7E53932E423}"/>
              </a:ext>
            </a:extLst>
          </p:cNvPr>
          <p:cNvPicPr>
            <a:picLocks noChangeAspect="1"/>
          </p:cNvPicPr>
          <p:nvPr/>
        </p:nvPicPr>
        <p:blipFill>
          <a:blip r:embed="rId5"/>
          <a:stretch>
            <a:fillRect/>
          </a:stretch>
        </p:blipFill>
        <p:spPr>
          <a:xfrm>
            <a:off x="5013762" y="2956557"/>
            <a:ext cx="1761201" cy="1775461"/>
          </a:xfrm>
          <a:prstGeom prst="rect">
            <a:avLst/>
          </a:prstGeom>
        </p:spPr>
      </p:pic>
      <p:pic>
        <p:nvPicPr>
          <p:cNvPr id="10" name="Picture 9" descr="Colorado Department of Education Logo ">
            <a:extLst>
              <a:ext uri="{FF2B5EF4-FFF2-40B4-BE49-F238E27FC236}">
                <a16:creationId xmlns:a16="http://schemas.microsoft.com/office/drawing/2014/main" id="{98A766DA-CA59-B099-0C79-CB0FA1E9C8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9696" y="6317734"/>
            <a:ext cx="1178453" cy="457200"/>
          </a:xfrm>
          <a:prstGeom prst="rect">
            <a:avLst/>
          </a:prstGeom>
        </p:spPr>
      </p:pic>
    </p:spTree>
    <p:extLst>
      <p:ext uri="{BB962C8B-B14F-4D97-AF65-F5344CB8AC3E}">
        <p14:creationId xmlns:p14="http://schemas.microsoft.com/office/powerpoint/2010/main" val="261113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4D9F-62ED-A9AA-1FCA-9E90E9875991}"/>
              </a:ext>
            </a:extLst>
          </p:cNvPr>
          <p:cNvSpPr>
            <a:spLocks noGrp="1"/>
          </p:cNvSpPr>
          <p:nvPr>
            <p:ph type="title"/>
          </p:nvPr>
        </p:nvSpPr>
        <p:spPr>
          <a:xfrm>
            <a:off x="297425" y="188948"/>
            <a:ext cx="8934400" cy="527100"/>
          </a:xfrm>
        </p:spPr>
        <p:txBody>
          <a:bodyPr/>
          <a:lstStyle/>
          <a:p>
            <a:r>
              <a:rPr lang="en-US" sz="4000"/>
              <a:t>4. Practice</a:t>
            </a:r>
          </a:p>
        </p:txBody>
      </p:sp>
      <p:sp>
        <p:nvSpPr>
          <p:cNvPr id="3" name="Google Shape;338;g610ef0e5f8_7_79">
            <a:extLst>
              <a:ext uri="{FF2B5EF4-FFF2-40B4-BE49-F238E27FC236}">
                <a16:creationId xmlns:a16="http://schemas.microsoft.com/office/drawing/2014/main" id="{736A0C28-74C9-AD45-0A94-6A391BCC9E4D}"/>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and Segmenting Routine</a:t>
            </a:r>
          </a:p>
        </p:txBody>
      </p:sp>
      <p:sp>
        <p:nvSpPr>
          <p:cNvPr id="4" name="TextBox 3">
            <a:extLst>
              <a:ext uri="{FF2B5EF4-FFF2-40B4-BE49-F238E27FC236}">
                <a16:creationId xmlns:a16="http://schemas.microsoft.com/office/drawing/2014/main" id="{85D4158D-E084-D1D5-0E9C-5153F222C931}"/>
              </a:ext>
            </a:extLst>
          </p:cNvPr>
          <p:cNvSpPr txBox="1"/>
          <p:nvPr/>
        </p:nvSpPr>
        <p:spPr>
          <a:xfrm>
            <a:off x="638827" y="1600626"/>
            <a:ext cx="6200383" cy="4801314"/>
          </a:xfrm>
          <a:prstGeom prst="rect">
            <a:avLst/>
          </a:prstGeom>
          <a:noFill/>
        </p:spPr>
        <p:txBody>
          <a:bodyPr wrap="square" rtlCol="0">
            <a:spAutoFit/>
          </a:bodyPr>
          <a:lstStyle/>
          <a:p>
            <a:r>
              <a:rPr lang="en-US" sz="2400" b="1"/>
              <a:t>What will you say and do?  What are students expected to say and do?</a:t>
            </a:r>
          </a:p>
          <a:p>
            <a:r>
              <a:rPr lang="en-US" sz="2400" b="1"/>
              <a:t>What words will you use to practice the skill?</a:t>
            </a:r>
          </a:p>
          <a:p>
            <a:endParaRPr lang="en-US" sz="2400"/>
          </a:p>
          <a:p>
            <a:r>
              <a:rPr lang="en-US" sz="2400"/>
              <a:t>Plan your list in advance. Be mindful of: </a:t>
            </a:r>
          </a:p>
          <a:p>
            <a:pPr marL="285750" indent="-285750">
              <a:buFont typeface="Arial" panose="020B0604020202020204" pitchFamily="34" charset="0"/>
              <a:buChar char="•"/>
            </a:pPr>
            <a:r>
              <a:rPr lang="en-US" sz="2400"/>
              <a:t>Sounds students have received instruction on and those they have not</a:t>
            </a:r>
          </a:p>
          <a:p>
            <a:pPr marL="285750" indent="-285750">
              <a:buFont typeface="Arial" panose="020B0604020202020204" pitchFamily="34" charset="0"/>
              <a:buChar char="•"/>
            </a:pPr>
            <a:r>
              <a:rPr lang="en-US" sz="2400"/>
              <a:t>Number of phonemes in words you using for practice </a:t>
            </a:r>
          </a:p>
          <a:p>
            <a:pPr marL="285750" indent="-285750">
              <a:buFont typeface="Arial" panose="020B0604020202020204" pitchFamily="34" charset="0"/>
              <a:buChar char="•"/>
            </a:pPr>
            <a:r>
              <a:rPr lang="en-US" sz="2400"/>
              <a:t>“Tricky” vowel or consonant sounds that may require corrective feedback (e.g. diphthongs, r-controlled vowels, blends)</a:t>
            </a:r>
          </a:p>
          <a:p>
            <a:endParaRPr lang="en-US"/>
          </a:p>
        </p:txBody>
      </p:sp>
      <p:graphicFrame>
        <p:nvGraphicFramePr>
          <p:cNvPr id="13" name="Diagram 12" descr="Blending​&#10;&#10;“Now let’s try some together.” ​&#10;&#10;“Listen”: Teacher says the sounds as students listen. ​&#10;&#10;“Repeat”: Students repeat the sounds. ​&#10;&#10;“Blend”: Students blend sounds together to make a word. ​&#10;&#10;Segmenting​&#10;&#10;“Now let’s try some together.” ​&#10;&#10;“Listen”: Teacher says word as students listen. ​&#10;&#10;“Repeat”: Students repeat the word. ​&#10;&#10;“Sounds”: Students segment a word into individual sounds.">
            <a:extLst>
              <a:ext uri="{FF2B5EF4-FFF2-40B4-BE49-F238E27FC236}">
                <a16:creationId xmlns:a16="http://schemas.microsoft.com/office/drawing/2014/main" id="{1B46F312-BB9A-1E06-915B-191CF28B3937}"/>
              </a:ext>
            </a:extLst>
          </p:cNvPr>
          <p:cNvGraphicFramePr/>
          <p:nvPr>
            <p:extLst>
              <p:ext uri="{D42A27DB-BD31-4B8C-83A1-F6EECF244321}">
                <p14:modId xmlns:p14="http://schemas.microsoft.com/office/powerpoint/2010/main" val="1211466808"/>
              </p:ext>
            </p:extLst>
          </p:nvPr>
        </p:nvGraphicFramePr>
        <p:xfrm>
          <a:off x="7152361" y="1741118"/>
          <a:ext cx="4496843" cy="4759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380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870502"/>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Modeling Instruction</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2901309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1: Set the Purpose</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Segmenting Routine</a:t>
            </a:r>
          </a:p>
        </p:txBody>
      </p:sp>
      <p:sp>
        <p:nvSpPr>
          <p:cNvPr id="2" name="TextBox 1">
            <a:extLst>
              <a:ext uri="{FF2B5EF4-FFF2-40B4-BE49-F238E27FC236}">
                <a16:creationId xmlns:a16="http://schemas.microsoft.com/office/drawing/2014/main" id="{2D8033B8-D7F8-D469-8BA3-EF80AF8C5CE9}"/>
              </a:ext>
            </a:extLst>
          </p:cNvPr>
          <p:cNvSpPr txBox="1"/>
          <p:nvPr/>
        </p:nvSpPr>
        <p:spPr>
          <a:xfrm>
            <a:off x="457200" y="1958730"/>
            <a:ext cx="5638800" cy="3785652"/>
          </a:xfrm>
          <a:prstGeom prst="rect">
            <a:avLst/>
          </a:prstGeom>
          <a:noFill/>
        </p:spPr>
        <p:txBody>
          <a:bodyPr wrap="square" rtlCol="0">
            <a:spAutoFit/>
          </a:bodyPr>
          <a:lstStyle/>
          <a:p>
            <a:r>
              <a:rPr lang="en-US" sz="2400" i="1">
                <a:latin typeface="Calibri Light" panose="020F0302020204030204" pitchFamily="34" charset="0"/>
                <a:cs typeface="Calibri Light" panose="020F0302020204030204" pitchFamily="34" charset="0"/>
              </a:rPr>
              <a:t>“When we segment, we take a whole word and break it into individual sounds. This is important because when we write words, we must break the word into individual sounds and write the letters (graphemes) that represent each sound (phoneme). Segmenting also helps develop skills for decoding words</a:t>
            </a:r>
            <a:r>
              <a:rPr lang="en-US" sz="2400" b="1" i="1">
                <a:latin typeface="Calibri Light" panose="020F0302020204030204" pitchFamily="34" charset="0"/>
                <a:cs typeface="Calibri Light" panose="020F0302020204030204" pitchFamily="34" charset="0"/>
              </a:rPr>
              <a:t>. Today, we are going to practice breaking words apart into their individual sounds (phonemes).”</a:t>
            </a:r>
          </a:p>
        </p:txBody>
      </p:sp>
      <p:pic>
        <p:nvPicPr>
          <p:cNvPr id="6" name="Picture 5" descr="Child raising hand in classroom">
            <a:extLst>
              <a:ext uri="{FF2B5EF4-FFF2-40B4-BE49-F238E27FC236}">
                <a16:creationId xmlns:a16="http://schemas.microsoft.com/office/drawing/2014/main" id="{BA518228-1C9F-8CBE-62CB-0E39D4B4E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275" y="1958730"/>
            <a:ext cx="5753100" cy="3835400"/>
          </a:xfrm>
          <a:prstGeom prst="rect">
            <a:avLst/>
          </a:prstGeom>
          <a:effectLst>
            <a:softEdge rad="279400"/>
          </a:effectLst>
        </p:spPr>
      </p:pic>
    </p:spTree>
    <p:extLst>
      <p:ext uri="{BB962C8B-B14F-4D97-AF65-F5344CB8AC3E}">
        <p14:creationId xmlns:p14="http://schemas.microsoft.com/office/powerpoint/2010/main" val="2264275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5" y="208805"/>
            <a:ext cx="10139798" cy="527100"/>
          </a:xfrm>
        </p:spPr>
        <p:txBody>
          <a:bodyPr/>
          <a:lstStyle/>
          <a:p>
            <a:r>
              <a:rPr lang="en-US" sz="4000">
                <a:latin typeface="Museo Slab 500"/>
              </a:rPr>
              <a:t>Step 2: Select a Multisensory Support</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Segmenting Routine</a:t>
            </a:r>
          </a:p>
        </p:txBody>
      </p:sp>
      <p:sp>
        <p:nvSpPr>
          <p:cNvPr id="2" name="TextBox 1">
            <a:extLst>
              <a:ext uri="{FF2B5EF4-FFF2-40B4-BE49-F238E27FC236}">
                <a16:creationId xmlns:a16="http://schemas.microsoft.com/office/drawing/2014/main" id="{2D8033B8-D7F8-D469-8BA3-EF80AF8C5CE9}"/>
              </a:ext>
            </a:extLst>
          </p:cNvPr>
          <p:cNvSpPr txBox="1"/>
          <p:nvPr/>
        </p:nvSpPr>
        <p:spPr>
          <a:xfrm>
            <a:off x="473002" y="1753178"/>
            <a:ext cx="11245995" cy="2215991"/>
          </a:xfrm>
          <a:prstGeom prst="rect">
            <a:avLst/>
          </a:prstGeom>
          <a:noFill/>
        </p:spPr>
        <p:txBody>
          <a:bodyPr wrap="square" rtlCol="0">
            <a:spAutoFit/>
          </a:bodyPr>
          <a:lstStyle/>
          <a:p>
            <a:pPr marL="457200" rtl="0">
              <a:spcBef>
                <a:spcPts val="0"/>
              </a:spcBef>
              <a:spcAft>
                <a:spcPts val="0"/>
              </a:spcAft>
            </a:pPr>
            <a:r>
              <a:rPr lang="en-US" sz="2800" i="1" u="none" strike="noStrike">
                <a:solidFill>
                  <a:srgbClr val="000000"/>
                </a:solidFill>
                <a:effectLst/>
                <a:latin typeface="Calibri Light" panose="020F0302020204030204" pitchFamily="34" charset="0"/>
                <a:cs typeface="Calibri Light" panose="020F0302020204030204" pitchFamily="34" charset="0"/>
              </a:rPr>
              <a:t>“We are going to use Elkonin boxes to show each sound in a word. </a:t>
            </a:r>
          </a:p>
          <a:p>
            <a:pPr marL="457200" rtl="0">
              <a:spcBef>
                <a:spcPts val="0"/>
              </a:spcBef>
              <a:spcAft>
                <a:spcPts val="0"/>
              </a:spcAft>
            </a:pPr>
            <a:r>
              <a:rPr lang="en-US" sz="2800" i="1" u="none" strike="noStrike">
                <a:solidFill>
                  <a:srgbClr val="000000"/>
                </a:solidFill>
                <a:effectLst/>
                <a:latin typeface="Calibri Light" panose="020F0302020204030204" pitchFamily="34" charset="0"/>
                <a:cs typeface="Calibri Light" panose="020F0302020204030204" pitchFamily="34" charset="0"/>
              </a:rPr>
              <a:t>I will say the word, and then I will say each sound in the word slowly while </a:t>
            </a:r>
            <a:r>
              <a:rPr lang="en-US" sz="2800" i="1">
                <a:solidFill>
                  <a:srgbClr val="000000"/>
                </a:solidFill>
                <a:latin typeface="Calibri Light" panose="020F0302020204030204" pitchFamily="34" charset="0"/>
                <a:cs typeface="Calibri Light" panose="020F0302020204030204" pitchFamily="34" charset="0"/>
              </a:rPr>
              <a:t>placing a chip in the box </a:t>
            </a:r>
            <a:r>
              <a:rPr lang="en-US" sz="2800" i="1" u="none" strike="noStrike">
                <a:solidFill>
                  <a:srgbClr val="000000"/>
                </a:solidFill>
                <a:effectLst/>
                <a:latin typeface="Calibri Light" panose="020F0302020204030204" pitchFamily="34" charset="0"/>
                <a:cs typeface="Calibri Light" panose="020F0302020204030204" pitchFamily="34" charset="0"/>
              </a:rPr>
              <a:t>to show each sound.”</a:t>
            </a:r>
            <a:endParaRPr lang="en-US" sz="2800">
              <a:effectLst/>
              <a:latin typeface="Calibri Light" panose="020F0302020204030204" pitchFamily="34" charset="0"/>
              <a:cs typeface="Calibri Light" panose="020F0302020204030204" pitchFamily="34" charset="0"/>
            </a:endParaRPr>
          </a:p>
          <a:p>
            <a:br>
              <a:rPr lang="en-US"/>
            </a:br>
            <a:endParaRPr lang="en-US"/>
          </a:p>
          <a:p>
            <a:endParaRPr lang="en-US"/>
          </a:p>
        </p:txBody>
      </p:sp>
      <p:graphicFrame>
        <p:nvGraphicFramePr>
          <p:cNvPr id="3" name="Table 3">
            <a:extLst>
              <a:ext uri="{FF2B5EF4-FFF2-40B4-BE49-F238E27FC236}">
                <a16:creationId xmlns:a16="http://schemas.microsoft.com/office/drawing/2014/main" id="{AD19D643-A5DD-30F2-0DF0-7D7BED1FF16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872948884"/>
              </p:ext>
            </p:extLst>
          </p:nvPr>
        </p:nvGraphicFramePr>
        <p:xfrm>
          <a:off x="1396835" y="3626893"/>
          <a:ext cx="5603720" cy="1316168"/>
        </p:xfrm>
        <a:graphic>
          <a:graphicData uri="http://schemas.openxmlformats.org/drawingml/2006/table">
            <a:tbl>
              <a:tblPr firstRow="1" bandRow="1">
                <a:tableStyleId>{5C22544A-7EE6-4342-B048-85BDC9FD1C3A}</a:tableStyleId>
              </a:tblPr>
              <a:tblGrid>
                <a:gridCol w="1400930">
                  <a:extLst>
                    <a:ext uri="{9D8B030D-6E8A-4147-A177-3AD203B41FA5}">
                      <a16:colId xmlns:a16="http://schemas.microsoft.com/office/drawing/2014/main" val="1684400690"/>
                    </a:ext>
                  </a:extLst>
                </a:gridCol>
                <a:gridCol w="1400930">
                  <a:extLst>
                    <a:ext uri="{9D8B030D-6E8A-4147-A177-3AD203B41FA5}">
                      <a16:colId xmlns:a16="http://schemas.microsoft.com/office/drawing/2014/main" val="1698543581"/>
                    </a:ext>
                  </a:extLst>
                </a:gridCol>
                <a:gridCol w="1400930">
                  <a:extLst>
                    <a:ext uri="{9D8B030D-6E8A-4147-A177-3AD203B41FA5}">
                      <a16:colId xmlns:a16="http://schemas.microsoft.com/office/drawing/2014/main" val="2294301865"/>
                    </a:ext>
                  </a:extLst>
                </a:gridCol>
                <a:gridCol w="1400930">
                  <a:extLst>
                    <a:ext uri="{9D8B030D-6E8A-4147-A177-3AD203B41FA5}">
                      <a16:colId xmlns:a16="http://schemas.microsoft.com/office/drawing/2014/main" val="3497916360"/>
                    </a:ext>
                  </a:extLst>
                </a:gridCol>
              </a:tblGrid>
              <a:tr h="131616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4" name="Oval 3">
            <a:extLst>
              <a:ext uri="{FF2B5EF4-FFF2-40B4-BE49-F238E27FC236}">
                <a16:creationId xmlns:a16="http://schemas.microsoft.com/office/drawing/2014/main" id="{4CE147E6-1334-3260-DE55-2952DE0D3EDF}"/>
              </a:ext>
              <a:ext uri="{C183D7F6-B498-43B3-948B-1728B52AA6E4}">
                <adec:decorative xmlns:adec="http://schemas.microsoft.com/office/drawing/2017/decorative" val="1"/>
              </a:ext>
            </a:extLst>
          </p:cNvPr>
          <p:cNvSpPr/>
          <p:nvPr/>
        </p:nvSpPr>
        <p:spPr>
          <a:xfrm>
            <a:off x="8041475" y="5181835"/>
            <a:ext cx="1231030" cy="11656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01C115F-E9DA-7577-F6A8-48A9E1232CB9}"/>
              </a:ext>
              <a:ext uri="{C183D7F6-B498-43B3-948B-1728B52AA6E4}">
                <adec:decorative xmlns:adec="http://schemas.microsoft.com/office/drawing/2017/decorative" val="1"/>
              </a:ext>
            </a:extLst>
          </p:cNvPr>
          <p:cNvSpPr/>
          <p:nvPr/>
        </p:nvSpPr>
        <p:spPr>
          <a:xfrm>
            <a:off x="9564135" y="3883099"/>
            <a:ext cx="1231030" cy="11656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89BEA16-F02A-DF1B-977D-26478A88C605}"/>
              </a:ext>
              <a:ext uri="{C183D7F6-B498-43B3-948B-1728B52AA6E4}">
                <adec:decorative xmlns:adec="http://schemas.microsoft.com/office/drawing/2017/decorative" val="1"/>
              </a:ext>
            </a:extLst>
          </p:cNvPr>
          <p:cNvSpPr/>
          <p:nvPr/>
        </p:nvSpPr>
        <p:spPr>
          <a:xfrm>
            <a:off x="9695113" y="5184044"/>
            <a:ext cx="1231030" cy="11656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7" name="Oval 6">
            <a:extLst>
              <a:ext uri="{FF2B5EF4-FFF2-40B4-BE49-F238E27FC236}">
                <a16:creationId xmlns:a16="http://schemas.microsoft.com/office/drawing/2014/main" id="{3B8D2B26-6DD6-1DCF-8A59-1C228F161213}"/>
              </a:ext>
              <a:ext uri="{C183D7F6-B498-43B3-948B-1728B52AA6E4}">
                <adec:decorative xmlns:adec="http://schemas.microsoft.com/office/drawing/2017/decorative" val="1"/>
              </a:ext>
            </a:extLst>
          </p:cNvPr>
          <p:cNvSpPr/>
          <p:nvPr/>
        </p:nvSpPr>
        <p:spPr>
          <a:xfrm>
            <a:off x="6249094" y="5151333"/>
            <a:ext cx="1231030" cy="11656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654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3: Provide a Model</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Segmenting Routine</a:t>
            </a:r>
          </a:p>
        </p:txBody>
      </p:sp>
      <p:sp>
        <p:nvSpPr>
          <p:cNvPr id="2" name="TextBox 1">
            <a:extLst>
              <a:ext uri="{FF2B5EF4-FFF2-40B4-BE49-F238E27FC236}">
                <a16:creationId xmlns:a16="http://schemas.microsoft.com/office/drawing/2014/main" id="{E560F3D5-20DF-CC1E-C7A8-2BCD56473F0D}"/>
              </a:ext>
            </a:extLst>
          </p:cNvPr>
          <p:cNvSpPr txBox="1"/>
          <p:nvPr/>
        </p:nvSpPr>
        <p:spPr>
          <a:xfrm>
            <a:off x="-132397" y="1587092"/>
            <a:ext cx="6228397" cy="6093976"/>
          </a:xfrm>
          <a:prstGeom prst="rect">
            <a:avLst/>
          </a:prstGeom>
          <a:noFill/>
        </p:spPr>
        <p:txBody>
          <a:bodyPr wrap="square" rtlCol="0">
            <a:spAutoFit/>
          </a:bodyPr>
          <a:lstStyle/>
          <a:p>
            <a:pPr rtl="0">
              <a:spcBef>
                <a:spcPts val="0"/>
              </a:spcBef>
              <a:spcAft>
                <a:spcPts val="0"/>
              </a:spcAft>
            </a:pPr>
            <a:r>
              <a:rPr lang="en-US" sz="1800" b="1" i="0" u="none" strike="noStrike">
                <a:solidFill>
                  <a:srgbClr val="000000"/>
                </a:solidFill>
                <a:effectLst/>
                <a:latin typeface="Arial" panose="020B0604020202020204" pitchFamily="34" charset="0"/>
              </a:rPr>
              <a:t>       </a:t>
            </a:r>
            <a:r>
              <a:rPr lang="en-US" sz="2800" b="1" i="0" u="none" strike="noStrike">
                <a:solidFill>
                  <a:srgbClr val="000000"/>
                </a:solidFill>
                <a:effectLst/>
                <a:latin typeface="Calibri Light" panose="020F0302020204030204" pitchFamily="34" charset="0"/>
                <a:cs typeface="Calibri Light" panose="020F0302020204030204" pitchFamily="34" charset="0"/>
              </a:rPr>
              <a:t>“</a:t>
            </a:r>
            <a:r>
              <a:rPr lang="en-US" sz="2800" b="0" i="1" u="none" strike="noStrike">
                <a:solidFill>
                  <a:srgbClr val="000000"/>
                </a:solidFill>
                <a:effectLst/>
                <a:latin typeface="Calibri Light" panose="020F0302020204030204" pitchFamily="34" charset="0"/>
                <a:cs typeface="Calibri Light" panose="020F0302020204030204" pitchFamily="34" charset="0"/>
              </a:rPr>
              <a:t>Watch me do the first word.</a:t>
            </a:r>
            <a:r>
              <a:rPr lang="en-US" sz="2800" b="0" i="0" u="none" strike="noStrike">
                <a:solidFill>
                  <a:srgbClr val="000000"/>
                </a:solidFill>
                <a:effectLst/>
                <a:latin typeface="Calibri Light" panose="020F0302020204030204" pitchFamily="34" charset="0"/>
                <a:cs typeface="Calibri Light" panose="020F0302020204030204" pitchFamily="34" charset="0"/>
              </a:rPr>
              <a:t>” </a:t>
            </a:r>
            <a:endParaRPr lang="en-US" sz="2800" b="0">
              <a:effectLst/>
              <a:latin typeface="Calibri Light" panose="020F0302020204030204" pitchFamily="34" charset="0"/>
              <a:cs typeface="Calibri Light" panose="020F0302020204030204" pitchFamily="34" charset="0"/>
            </a:endParaRPr>
          </a:p>
          <a:p>
            <a:pPr marL="457200" rtl="0">
              <a:spcBef>
                <a:spcPts val="0"/>
              </a:spcBef>
              <a:spcAft>
                <a:spcPts val="0"/>
              </a:spcAft>
            </a:pPr>
            <a:r>
              <a:rPr lang="en-US" sz="2800" b="0" i="1" u="none" strike="noStrike">
                <a:solidFill>
                  <a:srgbClr val="000000"/>
                </a:solidFill>
                <a:effectLst/>
                <a:latin typeface="Calibri Light" panose="020F0302020204030204" pitchFamily="34" charset="0"/>
                <a:cs typeface="Calibri Light" panose="020F0302020204030204" pitchFamily="34" charset="0"/>
              </a:rPr>
              <a:t>“Listen”: at</a:t>
            </a:r>
            <a:endParaRPr lang="en-US" sz="2800" b="0">
              <a:effectLst/>
              <a:latin typeface="Calibri Light" panose="020F0302020204030204" pitchFamily="34" charset="0"/>
              <a:cs typeface="Calibri Light" panose="020F0302020204030204" pitchFamily="34" charset="0"/>
            </a:endParaRPr>
          </a:p>
          <a:p>
            <a:pPr marL="457200" rtl="0">
              <a:spcBef>
                <a:spcPts val="0"/>
              </a:spcBef>
              <a:spcAft>
                <a:spcPts val="0"/>
              </a:spcAft>
            </a:pPr>
            <a:r>
              <a:rPr lang="en-US" sz="2800" b="0" i="1" u="none" strike="noStrike">
                <a:solidFill>
                  <a:srgbClr val="000000"/>
                </a:solidFill>
                <a:effectLst/>
                <a:latin typeface="Calibri Light" panose="020F0302020204030204" pitchFamily="34" charset="0"/>
                <a:cs typeface="Calibri Light" panose="020F0302020204030204" pitchFamily="34" charset="0"/>
              </a:rPr>
              <a:t>“Repeat”:</a:t>
            </a:r>
            <a:r>
              <a:rPr lang="en-US" sz="2800" b="0" i="0" u="none" strike="noStrike">
                <a:solidFill>
                  <a:srgbClr val="000000"/>
                </a:solidFill>
                <a:effectLst/>
                <a:latin typeface="Calibri Light" panose="020F0302020204030204" pitchFamily="34" charset="0"/>
                <a:cs typeface="Calibri Light" panose="020F0302020204030204" pitchFamily="34" charset="0"/>
              </a:rPr>
              <a:t> at</a:t>
            </a:r>
            <a:endParaRPr lang="en-US" sz="2800" b="0">
              <a:effectLst/>
              <a:latin typeface="Calibri Light" panose="020F0302020204030204" pitchFamily="34" charset="0"/>
              <a:cs typeface="Calibri Light" panose="020F0302020204030204" pitchFamily="34" charset="0"/>
            </a:endParaRPr>
          </a:p>
          <a:p>
            <a:pPr marL="457200" rtl="0">
              <a:spcBef>
                <a:spcPts val="0"/>
              </a:spcBef>
              <a:spcAft>
                <a:spcPts val="0"/>
              </a:spcAft>
            </a:pPr>
            <a:r>
              <a:rPr lang="en-US" sz="2800" b="0" i="1" u="none" strike="noStrike">
                <a:solidFill>
                  <a:srgbClr val="000000"/>
                </a:solidFill>
                <a:effectLst/>
                <a:latin typeface="Calibri Light" panose="020F0302020204030204" pitchFamily="34" charset="0"/>
                <a:cs typeface="Calibri Light" panose="020F0302020204030204" pitchFamily="34" charset="0"/>
              </a:rPr>
              <a:t>“Sounds”:</a:t>
            </a:r>
            <a:r>
              <a:rPr lang="en-US" sz="2800" b="0" i="0" u="none" strike="noStrike">
                <a:solidFill>
                  <a:srgbClr val="000000"/>
                </a:solidFill>
                <a:effectLst/>
                <a:latin typeface="Calibri Light" panose="020F0302020204030204" pitchFamily="34" charset="0"/>
                <a:cs typeface="Calibri Light" panose="020F0302020204030204" pitchFamily="34" charset="0"/>
              </a:rPr>
              <a:t> /ă/-/t/</a:t>
            </a:r>
            <a:endParaRPr lang="en-US" sz="2800">
              <a:latin typeface="Calibri Light" panose="020F0302020204030204" pitchFamily="34" charset="0"/>
              <a:cs typeface="Calibri Light" panose="020F0302020204030204" pitchFamily="34" charset="0"/>
            </a:endParaRPr>
          </a:p>
          <a:p>
            <a:pPr marL="457200" rtl="0">
              <a:spcBef>
                <a:spcPts val="0"/>
              </a:spcBef>
              <a:spcAft>
                <a:spcPts val="0"/>
              </a:spcAft>
            </a:pPr>
            <a:endParaRPr lang="en-US" sz="2800" b="0" i="0" u="none" strike="noStrike">
              <a:solidFill>
                <a:srgbClr val="000000"/>
              </a:solidFill>
              <a:effectLst/>
              <a:latin typeface="Calibri Light" panose="020F0302020204030204" pitchFamily="34" charset="0"/>
              <a:cs typeface="Calibri Light" panose="020F0302020204030204" pitchFamily="34" charset="0"/>
            </a:endParaRPr>
          </a:p>
          <a:p>
            <a:pPr marL="457200" rtl="0">
              <a:spcBef>
                <a:spcPts val="0"/>
              </a:spcBef>
              <a:spcAft>
                <a:spcPts val="0"/>
              </a:spcAft>
            </a:pPr>
            <a:r>
              <a:rPr lang="en-US" sz="2800" b="0" i="0" u="none" strike="noStrike">
                <a:solidFill>
                  <a:srgbClr val="000000"/>
                </a:solidFill>
                <a:effectLst/>
                <a:latin typeface="Calibri Light" panose="020F0302020204030204" pitchFamily="34" charset="0"/>
                <a:cs typeface="Calibri Light" panose="020F0302020204030204" pitchFamily="34" charset="0"/>
              </a:rPr>
              <a:t>“Here is another example.”</a:t>
            </a:r>
            <a:endParaRPr lang="en-US" sz="2800" b="0">
              <a:effectLst/>
              <a:latin typeface="Calibri Light" panose="020F0302020204030204" pitchFamily="34" charset="0"/>
              <a:cs typeface="Calibri Light" panose="020F0302020204030204" pitchFamily="34" charset="0"/>
            </a:endParaRPr>
          </a:p>
          <a:p>
            <a:pPr marL="457200" rtl="0">
              <a:spcBef>
                <a:spcPts val="0"/>
              </a:spcBef>
              <a:spcAft>
                <a:spcPts val="0"/>
              </a:spcAft>
            </a:pPr>
            <a:r>
              <a:rPr lang="en-US" sz="2800" b="0" i="1" u="none" strike="noStrike">
                <a:solidFill>
                  <a:srgbClr val="000000"/>
                </a:solidFill>
                <a:effectLst/>
                <a:latin typeface="Calibri Light" panose="020F0302020204030204" pitchFamily="34" charset="0"/>
                <a:cs typeface="Calibri Light" panose="020F0302020204030204" pitchFamily="34" charset="0"/>
              </a:rPr>
              <a:t>“Listen”:</a:t>
            </a:r>
            <a:r>
              <a:rPr lang="en-US" sz="2800" b="0" i="0" u="none" strike="noStrike">
                <a:solidFill>
                  <a:srgbClr val="000000"/>
                </a:solidFill>
                <a:effectLst/>
                <a:latin typeface="Calibri Light" panose="020F0302020204030204" pitchFamily="34" charset="0"/>
                <a:cs typeface="Calibri Light" panose="020F0302020204030204" pitchFamily="34" charset="0"/>
              </a:rPr>
              <a:t> cup</a:t>
            </a:r>
            <a:endParaRPr lang="en-US" sz="2800" b="0">
              <a:effectLst/>
              <a:latin typeface="Calibri Light" panose="020F0302020204030204" pitchFamily="34" charset="0"/>
              <a:cs typeface="Calibri Light" panose="020F0302020204030204" pitchFamily="34" charset="0"/>
            </a:endParaRPr>
          </a:p>
          <a:p>
            <a:pPr marL="457200" rtl="0">
              <a:spcBef>
                <a:spcPts val="0"/>
              </a:spcBef>
              <a:spcAft>
                <a:spcPts val="0"/>
              </a:spcAft>
            </a:pPr>
            <a:r>
              <a:rPr lang="en-US" sz="2800" b="0" i="1" u="none" strike="noStrike">
                <a:solidFill>
                  <a:srgbClr val="000000"/>
                </a:solidFill>
                <a:effectLst/>
                <a:latin typeface="Calibri Light" panose="020F0302020204030204" pitchFamily="34" charset="0"/>
                <a:cs typeface="Calibri Light" panose="020F0302020204030204" pitchFamily="34" charset="0"/>
              </a:rPr>
              <a:t>“Repeat”</a:t>
            </a:r>
            <a:r>
              <a:rPr lang="en-US" sz="2800" b="0" i="0" u="none" strike="noStrike">
                <a:solidFill>
                  <a:srgbClr val="000000"/>
                </a:solidFill>
                <a:effectLst/>
                <a:latin typeface="Calibri Light" panose="020F0302020204030204" pitchFamily="34" charset="0"/>
                <a:cs typeface="Calibri Light" panose="020F0302020204030204" pitchFamily="34" charset="0"/>
              </a:rPr>
              <a:t>: cup</a:t>
            </a:r>
            <a:endParaRPr lang="en-US" sz="2800" b="0">
              <a:effectLst/>
              <a:latin typeface="Calibri Light" panose="020F0302020204030204" pitchFamily="34" charset="0"/>
              <a:cs typeface="Calibri Light" panose="020F0302020204030204" pitchFamily="34" charset="0"/>
            </a:endParaRPr>
          </a:p>
          <a:p>
            <a:pPr marL="457200" rtl="0">
              <a:spcBef>
                <a:spcPts val="0"/>
              </a:spcBef>
              <a:spcAft>
                <a:spcPts val="0"/>
              </a:spcAft>
            </a:pPr>
            <a:r>
              <a:rPr lang="en-US" sz="2800" b="0" i="1" u="none" strike="noStrike">
                <a:solidFill>
                  <a:srgbClr val="000000"/>
                </a:solidFill>
                <a:effectLst/>
                <a:latin typeface="Calibri Light" panose="020F0302020204030204" pitchFamily="34" charset="0"/>
                <a:cs typeface="Calibri Light" panose="020F0302020204030204" pitchFamily="34" charset="0"/>
              </a:rPr>
              <a:t>“Sounds”:</a:t>
            </a:r>
            <a:r>
              <a:rPr lang="en-US" sz="2800" b="0" i="0" u="none" strike="noStrike">
                <a:solidFill>
                  <a:srgbClr val="000000"/>
                </a:solidFill>
                <a:effectLst/>
                <a:latin typeface="Calibri Light" panose="020F0302020204030204" pitchFamily="34" charset="0"/>
                <a:cs typeface="Calibri Light" panose="020F0302020204030204" pitchFamily="34" charset="0"/>
              </a:rPr>
              <a:t> /k/-/ŭ/-/p/</a:t>
            </a:r>
            <a:endParaRPr lang="en-US" sz="2800" b="0">
              <a:effectLst/>
              <a:latin typeface="Calibri Light" panose="020F0302020204030204" pitchFamily="34" charset="0"/>
              <a:cs typeface="Calibri Light" panose="020F0302020204030204" pitchFamily="34" charset="0"/>
            </a:endParaRPr>
          </a:p>
          <a:p>
            <a:pPr marL="457200" rtl="0">
              <a:spcBef>
                <a:spcPts val="0"/>
              </a:spcBef>
              <a:spcAft>
                <a:spcPts val="0"/>
              </a:spcAft>
            </a:pPr>
            <a:br>
              <a:rPr lang="en-US" sz="2800" b="0">
                <a:effectLst/>
                <a:latin typeface="Calibri Light" panose="020F0302020204030204" pitchFamily="34" charset="0"/>
                <a:cs typeface="Calibri Light" panose="020F0302020204030204" pitchFamily="34" charset="0"/>
              </a:rPr>
            </a:br>
            <a:r>
              <a:rPr lang="en-US" sz="2800" b="0" i="0" u="none" strike="noStrike">
                <a:solidFill>
                  <a:srgbClr val="000000"/>
                </a:solidFill>
                <a:effectLst/>
                <a:latin typeface="Calibri Light" panose="020F0302020204030204" pitchFamily="34" charset="0"/>
                <a:cs typeface="Calibri Light" panose="020F0302020204030204" pitchFamily="34" charset="0"/>
              </a:rPr>
              <a:t>*Note: Say the phonemes (sounds), not the letter names.</a:t>
            </a:r>
            <a:endParaRPr lang="en-US" sz="2800" b="0">
              <a:effectLst/>
              <a:latin typeface="Calibri Light" panose="020F0302020204030204" pitchFamily="34" charset="0"/>
              <a:cs typeface="Calibri Light" panose="020F0302020204030204" pitchFamily="34" charset="0"/>
            </a:endParaRPr>
          </a:p>
          <a:p>
            <a:pPr marL="457200" rtl="0">
              <a:spcBef>
                <a:spcPts val="0"/>
              </a:spcBef>
              <a:spcAft>
                <a:spcPts val="0"/>
              </a:spcAft>
            </a:pPr>
            <a:br>
              <a:rPr lang="en-US" b="0">
                <a:effectLst/>
              </a:rPr>
            </a:br>
            <a:br>
              <a:rPr lang="en-US"/>
            </a:br>
            <a:endParaRPr lang="en-US"/>
          </a:p>
        </p:txBody>
      </p:sp>
      <p:graphicFrame>
        <p:nvGraphicFramePr>
          <p:cNvPr id="8" name="Table 3">
            <a:extLst>
              <a:ext uri="{FF2B5EF4-FFF2-40B4-BE49-F238E27FC236}">
                <a16:creationId xmlns:a16="http://schemas.microsoft.com/office/drawing/2014/main" id="{2F574666-0184-A3DA-3C44-BF01C080FF7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292773331"/>
              </p:ext>
            </p:extLst>
          </p:nvPr>
        </p:nvGraphicFramePr>
        <p:xfrm>
          <a:off x="5791035" y="1894780"/>
          <a:ext cx="5603720" cy="1316168"/>
        </p:xfrm>
        <a:graphic>
          <a:graphicData uri="http://schemas.openxmlformats.org/drawingml/2006/table">
            <a:tbl>
              <a:tblPr firstRow="1" bandRow="1">
                <a:tableStyleId>{5C22544A-7EE6-4342-B048-85BDC9FD1C3A}</a:tableStyleId>
              </a:tblPr>
              <a:tblGrid>
                <a:gridCol w="1400930">
                  <a:extLst>
                    <a:ext uri="{9D8B030D-6E8A-4147-A177-3AD203B41FA5}">
                      <a16:colId xmlns:a16="http://schemas.microsoft.com/office/drawing/2014/main" val="1684400690"/>
                    </a:ext>
                  </a:extLst>
                </a:gridCol>
                <a:gridCol w="1400930">
                  <a:extLst>
                    <a:ext uri="{9D8B030D-6E8A-4147-A177-3AD203B41FA5}">
                      <a16:colId xmlns:a16="http://schemas.microsoft.com/office/drawing/2014/main" val="1698543581"/>
                    </a:ext>
                  </a:extLst>
                </a:gridCol>
                <a:gridCol w="1400930">
                  <a:extLst>
                    <a:ext uri="{9D8B030D-6E8A-4147-A177-3AD203B41FA5}">
                      <a16:colId xmlns:a16="http://schemas.microsoft.com/office/drawing/2014/main" val="2294301865"/>
                    </a:ext>
                  </a:extLst>
                </a:gridCol>
                <a:gridCol w="1400930">
                  <a:extLst>
                    <a:ext uri="{9D8B030D-6E8A-4147-A177-3AD203B41FA5}">
                      <a16:colId xmlns:a16="http://schemas.microsoft.com/office/drawing/2014/main" val="3497916360"/>
                    </a:ext>
                  </a:extLst>
                </a:gridCol>
              </a:tblGrid>
              <a:tr h="131616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graphicFrame>
        <p:nvGraphicFramePr>
          <p:cNvPr id="9" name="Table 3">
            <a:extLst>
              <a:ext uri="{FF2B5EF4-FFF2-40B4-BE49-F238E27FC236}">
                <a16:creationId xmlns:a16="http://schemas.microsoft.com/office/drawing/2014/main" id="{6ED1FA22-F6C5-352B-E425-776CEFE14EB5}"/>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854225418"/>
              </p:ext>
            </p:extLst>
          </p:nvPr>
        </p:nvGraphicFramePr>
        <p:xfrm>
          <a:off x="5791035" y="3954740"/>
          <a:ext cx="5603720" cy="1316168"/>
        </p:xfrm>
        <a:graphic>
          <a:graphicData uri="http://schemas.openxmlformats.org/drawingml/2006/table">
            <a:tbl>
              <a:tblPr firstRow="1" bandRow="1">
                <a:tableStyleId>{5C22544A-7EE6-4342-B048-85BDC9FD1C3A}</a:tableStyleId>
              </a:tblPr>
              <a:tblGrid>
                <a:gridCol w="1400930">
                  <a:extLst>
                    <a:ext uri="{9D8B030D-6E8A-4147-A177-3AD203B41FA5}">
                      <a16:colId xmlns:a16="http://schemas.microsoft.com/office/drawing/2014/main" val="1684400690"/>
                    </a:ext>
                  </a:extLst>
                </a:gridCol>
                <a:gridCol w="1400930">
                  <a:extLst>
                    <a:ext uri="{9D8B030D-6E8A-4147-A177-3AD203B41FA5}">
                      <a16:colId xmlns:a16="http://schemas.microsoft.com/office/drawing/2014/main" val="1698543581"/>
                    </a:ext>
                  </a:extLst>
                </a:gridCol>
                <a:gridCol w="1400930">
                  <a:extLst>
                    <a:ext uri="{9D8B030D-6E8A-4147-A177-3AD203B41FA5}">
                      <a16:colId xmlns:a16="http://schemas.microsoft.com/office/drawing/2014/main" val="2294301865"/>
                    </a:ext>
                  </a:extLst>
                </a:gridCol>
                <a:gridCol w="1400930">
                  <a:extLst>
                    <a:ext uri="{9D8B030D-6E8A-4147-A177-3AD203B41FA5}">
                      <a16:colId xmlns:a16="http://schemas.microsoft.com/office/drawing/2014/main" val="3497916360"/>
                    </a:ext>
                  </a:extLst>
                </a:gridCol>
              </a:tblGrid>
              <a:tr h="131616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10" name="Oval 9">
            <a:extLst>
              <a:ext uri="{FF2B5EF4-FFF2-40B4-BE49-F238E27FC236}">
                <a16:creationId xmlns:a16="http://schemas.microsoft.com/office/drawing/2014/main" id="{886756DD-C4F8-FF63-DC1E-417E4B98C014}"/>
              </a:ext>
              <a:ext uri="{C183D7F6-B498-43B3-948B-1728B52AA6E4}">
                <adec:decorative xmlns:adec="http://schemas.microsoft.com/office/drawing/2017/decorative" val="1"/>
              </a:ext>
            </a:extLst>
          </p:cNvPr>
          <p:cNvSpPr/>
          <p:nvPr/>
        </p:nvSpPr>
        <p:spPr>
          <a:xfrm>
            <a:off x="9722888" y="5444817"/>
            <a:ext cx="1231030" cy="11656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4A93A55-35F3-3A13-CB76-72F6A674766E}"/>
              </a:ext>
              <a:ext uri="{C183D7F6-B498-43B3-948B-1728B52AA6E4}">
                <adec:decorative xmlns:adec="http://schemas.microsoft.com/office/drawing/2017/decorative" val="1"/>
              </a:ext>
            </a:extLst>
          </p:cNvPr>
          <p:cNvSpPr/>
          <p:nvPr/>
        </p:nvSpPr>
        <p:spPr>
          <a:xfrm>
            <a:off x="8129862" y="5431865"/>
            <a:ext cx="1231030" cy="11656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7B95FB6-C7C7-8803-30CB-88359FA25C84}"/>
              </a:ext>
              <a:ext uri="{C183D7F6-B498-43B3-948B-1728B52AA6E4}">
                <adec:decorative xmlns:adec="http://schemas.microsoft.com/office/drawing/2017/decorative" val="1"/>
              </a:ext>
            </a:extLst>
          </p:cNvPr>
          <p:cNvSpPr/>
          <p:nvPr/>
        </p:nvSpPr>
        <p:spPr>
          <a:xfrm>
            <a:off x="7152351" y="5592822"/>
            <a:ext cx="1231030" cy="11656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318F6E7-34BA-4D37-D05D-7EDA55EC9BEB}"/>
              </a:ext>
              <a:ext uri="{C183D7F6-B498-43B3-948B-1728B52AA6E4}">
                <adec:decorative xmlns:adec="http://schemas.microsoft.com/office/drawing/2017/decorative" val="1"/>
              </a:ext>
            </a:extLst>
          </p:cNvPr>
          <p:cNvSpPr/>
          <p:nvPr/>
        </p:nvSpPr>
        <p:spPr>
          <a:xfrm>
            <a:off x="9722888" y="5692331"/>
            <a:ext cx="1231030" cy="11656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6" name="Oval 15">
            <a:extLst>
              <a:ext uri="{FF2B5EF4-FFF2-40B4-BE49-F238E27FC236}">
                <a16:creationId xmlns:a16="http://schemas.microsoft.com/office/drawing/2014/main" id="{54046BE5-DEE4-D4F0-BBF5-AA1ED8CE95B4}"/>
              </a:ext>
              <a:ext uri="{C183D7F6-B498-43B3-948B-1728B52AA6E4}">
                <adec:decorative xmlns:adec="http://schemas.microsoft.com/office/drawing/2017/decorative" val="1"/>
              </a:ext>
            </a:extLst>
          </p:cNvPr>
          <p:cNvSpPr/>
          <p:nvPr/>
        </p:nvSpPr>
        <p:spPr>
          <a:xfrm>
            <a:off x="8310860" y="5730395"/>
            <a:ext cx="1231030" cy="11656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Tree>
    <p:extLst>
      <p:ext uri="{BB962C8B-B14F-4D97-AF65-F5344CB8AC3E}">
        <p14:creationId xmlns:p14="http://schemas.microsoft.com/office/powerpoint/2010/main" val="261515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365 -0.00023 L -0.18763 -0.50532 " pathEditMode="relative" rAng="0" ptsTypes="AA">
                                      <p:cBhvr>
                                        <p:cTn id="6" dur="2000" fill="hold"/>
                                        <p:tgtEl>
                                          <p:spTgt spid="11"/>
                                        </p:tgtEl>
                                        <p:attrNameLst>
                                          <p:attrName>ppt_x</p:attrName>
                                          <p:attrName>ppt_y</p:attrName>
                                        </p:attrNameLst>
                                      </p:cBhvr>
                                      <p:rCtr x="-9206" y="-2525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6.25E-7 -2.96296E-6 L 0.01068 -0.52477 " pathEditMode="relative" rAng="0" ptsTypes="AA">
                                      <p:cBhvr>
                                        <p:cTn id="10" dur="2000" fill="hold"/>
                                        <p:tgtEl>
                                          <p:spTgt spid="12"/>
                                        </p:tgtEl>
                                        <p:attrNameLst>
                                          <p:attrName>ppt_x</p:attrName>
                                          <p:attrName>ppt_y</p:attrName>
                                        </p:attrNameLst>
                                      </p:cBhvr>
                                      <p:rCtr x="534" y="-2625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33333E-6 3.7037E-6 L -0.31823 -0.24074 " pathEditMode="relative" rAng="0" ptsTypes="AA">
                                      <p:cBhvr>
                                        <p:cTn id="14" dur="2000" fill="hold"/>
                                        <p:tgtEl>
                                          <p:spTgt spid="13"/>
                                        </p:tgtEl>
                                        <p:attrNameLst>
                                          <p:attrName>ppt_x</p:attrName>
                                          <p:attrName>ppt_y</p:attrName>
                                        </p:attrNameLst>
                                      </p:cBhvr>
                                      <p:rCtr x="-15911" y="-1203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293 0.11574 L -0.08398 -0.24629 " pathEditMode="relative" rAng="0" ptsTypes="AA">
                                      <p:cBhvr>
                                        <p:cTn id="18" dur="2000" fill="hold"/>
                                        <p:tgtEl>
                                          <p:spTgt spid="16"/>
                                        </p:tgtEl>
                                        <p:attrNameLst>
                                          <p:attrName>ppt_x</p:attrName>
                                          <p:attrName>ppt_y</p:attrName>
                                        </p:attrNameLst>
                                      </p:cBhvr>
                                      <p:rCtr x="-5664" y="-18102"/>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00507 0.01504 L -0.08568 -0.20533 " pathEditMode="relative" rAng="0" ptsTypes="AA">
                                      <p:cBhvr>
                                        <p:cTn id="22" dur="2000" fill="hold"/>
                                        <p:tgtEl>
                                          <p:spTgt spid="10"/>
                                        </p:tgtEl>
                                        <p:attrNameLst>
                                          <p:attrName>ppt_x</p:attrName>
                                          <p:attrName>ppt_y</p:attrName>
                                        </p:attrNameLst>
                                      </p:cBhvr>
                                      <p:rCtr x="-4544" y="-11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54907"/>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Introduction</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309665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3: Provide a Model</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Segmenting Routine</a:t>
            </a:r>
          </a:p>
        </p:txBody>
      </p:sp>
      <p:sp>
        <p:nvSpPr>
          <p:cNvPr id="3" name="TextBox 2">
            <a:extLst>
              <a:ext uri="{FF2B5EF4-FFF2-40B4-BE49-F238E27FC236}">
                <a16:creationId xmlns:a16="http://schemas.microsoft.com/office/drawing/2014/main" id="{DB4AFDA7-F7A7-B574-C244-16EF921D4E3E}"/>
              </a:ext>
            </a:extLst>
          </p:cNvPr>
          <p:cNvSpPr txBox="1"/>
          <p:nvPr/>
        </p:nvSpPr>
        <p:spPr>
          <a:xfrm>
            <a:off x="-71887" y="1543412"/>
            <a:ext cx="12335774" cy="5632311"/>
          </a:xfrm>
          <a:prstGeom prst="rect">
            <a:avLst/>
          </a:prstGeom>
          <a:noFill/>
        </p:spPr>
        <p:txBody>
          <a:bodyPr wrap="square" rtlCol="0">
            <a:spAutoFit/>
          </a:bodyPr>
          <a:lstStyle/>
          <a:p>
            <a:pPr marL="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“Now let’s try some together. I will show you how I say each sound in the word as I place a chip in the box for each soun</a:t>
            </a:r>
            <a:r>
              <a:rPr lang="en-US" sz="2400" i="1">
                <a:solidFill>
                  <a:srgbClr val="000000"/>
                </a:solidFill>
                <a:latin typeface="Calibri Light" panose="020F0302020204030204" pitchFamily="34" charset="0"/>
                <a:cs typeface="Calibri Light" panose="020F0302020204030204" pitchFamily="34" charset="0"/>
              </a:rPr>
              <a:t>d.”</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Teacher models, then students practice with the same word.</a:t>
            </a:r>
            <a:r>
              <a:rPr lang="en-US" sz="2400" b="0" i="1" u="none" strike="noStrike">
                <a:solidFill>
                  <a:srgbClr val="000000"/>
                </a:solidFill>
                <a:effectLst/>
                <a:latin typeface="Calibri Light" panose="020F0302020204030204" pitchFamily="34" charset="0"/>
                <a:cs typeface="Calibri Light" panose="020F0302020204030204" pitchFamily="34" charset="0"/>
              </a:rPr>
              <a:t> </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“Listen”: go </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“Repeat”: go </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“Sounds”: /g/ /ō/</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br>
              <a:rPr lang="en-US" sz="2400" b="0">
                <a:effectLst/>
                <a:latin typeface="Calibri Light" panose="020F0302020204030204" pitchFamily="34" charset="0"/>
                <a:cs typeface="Calibri Light" panose="020F0302020204030204" pitchFamily="34" charset="0"/>
              </a:rPr>
            </a:br>
            <a:r>
              <a:rPr lang="en-US" sz="2400" b="0">
                <a:effectLst/>
                <a:latin typeface="Calibri Light" panose="020F0302020204030204" pitchFamily="34" charset="0"/>
                <a:cs typeface="Calibri Light" panose="020F0302020204030204" pitchFamily="34" charset="0"/>
              </a:rPr>
              <a:t>	</a:t>
            </a:r>
            <a:r>
              <a:rPr lang="en-US" sz="2400" b="0" i="0" u="sng">
                <a:solidFill>
                  <a:srgbClr val="000000"/>
                </a:solidFill>
                <a:effectLst/>
                <a:latin typeface="Calibri Light" panose="020F0302020204030204" pitchFamily="34" charset="0"/>
                <a:cs typeface="Calibri Light" panose="020F0302020204030204" pitchFamily="34" charset="0"/>
              </a:rPr>
              <a:t>Teacher	 Student</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	am 		am, /ă/ /m/</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	so 		so, /s/ /ō/</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a:solidFill>
                  <a:srgbClr val="000000"/>
                </a:solidFill>
                <a:latin typeface="Calibri Light" panose="020F0302020204030204" pitchFamily="34" charset="0"/>
                <a:cs typeface="Calibri Light" panose="020F0302020204030204" pitchFamily="34" charset="0"/>
              </a:rPr>
              <a:t>	w</a:t>
            </a:r>
            <a:r>
              <a:rPr lang="en-US" sz="2400" b="0" i="0" u="none" strike="noStrike">
                <a:solidFill>
                  <a:srgbClr val="000000"/>
                </a:solidFill>
                <a:effectLst/>
                <a:latin typeface="Calibri Light" panose="020F0302020204030204" pitchFamily="34" charset="0"/>
                <a:cs typeface="Calibri Light" panose="020F0302020204030204" pitchFamily="34" charset="0"/>
              </a:rPr>
              <a:t>ig		wig, /w/ /ĭ/ /g/ </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	mad 		mad, /m/ /ă/ /d/ </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	skit 		skit, /s/ /k/ /ĭ/ /t/</a:t>
            </a:r>
            <a:endParaRPr lang="en-US" sz="2400" b="0">
              <a:effectLst/>
              <a:latin typeface="Calibri Light" panose="020F0302020204030204" pitchFamily="34" charset="0"/>
              <a:cs typeface="Calibri Light" panose="020F0302020204030204" pitchFamily="34" charset="0"/>
            </a:endParaRPr>
          </a:p>
          <a:p>
            <a:pPr marL="457200" rtl="0">
              <a:spcBef>
                <a:spcPts val="0"/>
              </a:spcBef>
              <a:spcAft>
                <a:spcPts val="0"/>
              </a:spcAft>
            </a:pPr>
            <a:br>
              <a:rPr lang="en-US" sz="2400" b="0">
                <a:effectLst/>
              </a:rPr>
            </a:br>
            <a:endParaRPr lang="en-US" sz="2400" b="0">
              <a:effectLst/>
            </a:endParaRPr>
          </a:p>
        </p:txBody>
      </p:sp>
      <p:graphicFrame>
        <p:nvGraphicFramePr>
          <p:cNvPr id="6" name="Table 3">
            <a:extLst>
              <a:ext uri="{FF2B5EF4-FFF2-40B4-BE49-F238E27FC236}">
                <a16:creationId xmlns:a16="http://schemas.microsoft.com/office/drawing/2014/main" id="{6CED5768-9D62-C3CA-57C2-CE4F5DF82122}"/>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711373266"/>
              </p:ext>
            </p:extLst>
          </p:nvPr>
        </p:nvGraphicFramePr>
        <p:xfrm>
          <a:off x="6096000" y="3124200"/>
          <a:ext cx="5689764" cy="1356138"/>
        </p:xfrm>
        <a:graphic>
          <a:graphicData uri="http://schemas.openxmlformats.org/drawingml/2006/table">
            <a:tbl>
              <a:tblPr firstRow="1" bandRow="1">
                <a:tableStyleId>{5C22544A-7EE6-4342-B048-85BDC9FD1C3A}</a:tableStyleId>
              </a:tblPr>
              <a:tblGrid>
                <a:gridCol w="1422441">
                  <a:extLst>
                    <a:ext uri="{9D8B030D-6E8A-4147-A177-3AD203B41FA5}">
                      <a16:colId xmlns:a16="http://schemas.microsoft.com/office/drawing/2014/main" val="1684400690"/>
                    </a:ext>
                  </a:extLst>
                </a:gridCol>
                <a:gridCol w="1422441">
                  <a:extLst>
                    <a:ext uri="{9D8B030D-6E8A-4147-A177-3AD203B41FA5}">
                      <a16:colId xmlns:a16="http://schemas.microsoft.com/office/drawing/2014/main" val="1698543581"/>
                    </a:ext>
                  </a:extLst>
                </a:gridCol>
                <a:gridCol w="1422441">
                  <a:extLst>
                    <a:ext uri="{9D8B030D-6E8A-4147-A177-3AD203B41FA5}">
                      <a16:colId xmlns:a16="http://schemas.microsoft.com/office/drawing/2014/main" val="2294301865"/>
                    </a:ext>
                  </a:extLst>
                </a:gridCol>
                <a:gridCol w="1422441">
                  <a:extLst>
                    <a:ext uri="{9D8B030D-6E8A-4147-A177-3AD203B41FA5}">
                      <a16:colId xmlns:a16="http://schemas.microsoft.com/office/drawing/2014/main" val="3497916360"/>
                    </a:ext>
                  </a:extLst>
                </a:gridCol>
              </a:tblGrid>
              <a:tr h="135613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10" name="TextBox 9">
            <a:extLst>
              <a:ext uri="{FF2B5EF4-FFF2-40B4-BE49-F238E27FC236}">
                <a16:creationId xmlns:a16="http://schemas.microsoft.com/office/drawing/2014/main" id="{9A8D9D63-20C7-BBDD-9E60-5AA8062D7958}"/>
              </a:ext>
            </a:extLst>
          </p:cNvPr>
          <p:cNvSpPr txBox="1"/>
          <p:nvPr/>
        </p:nvSpPr>
        <p:spPr>
          <a:xfrm>
            <a:off x="6096000" y="5193818"/>
            <a:ext cx="5486400" cy="923330"/>
          </a:xfrm>
          <a:prstGeom prst="rect">
            <a:avLst/>
          </a:prstGeom>
          <a:noFill/>
        </p:spPr>
        <p:txBody>
          <a:bodyPr wrap="square" rtlCol="0">
            <a:spAutoFit/>
          </a:bodyPr>
          <a:lstStyle/>
          <a:p>
            <a:r>
              <a:rPr lang="en-US" sz="1800" b="0" i="0" u="none" strike="noStrike">
                <a:solidFill>
                  <a:srgbClr val="000000"/>
                </a:solidFill>
                <a:effectLst/>
                <a:latin typeface="Calibri "/>
              </a:rPr>
              <a:t>*Note: After the routine is established, teachers can reduce the number of words for modeling and “we do”, and shift to more student practice.</a:t>
            </a:r>
            <a:endParaRPr lang="en-US">
              <a:latin typeface="Calibri "/>
            </a:endParaRPr>
          </a:p>
        </p:txBody>
      </p:sp>
    </p:spTree>
    <p:extLst>
      <p:ext uri="{BB962C8B-B14F-4D97-AF65-F5344CB8AC3E}">
        <p14:creationId xmlns:p14="http://schemas.microsoft.com/office/powerpoint/2010/main" val="2490782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4: Practice</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Segmenting Routine</a:t>
            </a:r>
          </a:p>
        </p:txBody>
      </p:sp>
      <p:sp>
        <p:nvSpPr>
          <p:cNvPr id="2" name="TextBox 1">
            <a:extLst>
              <a:ext uri="{FF2B5EF4-FFF2-40B4-BE49-F238E27FC236}">
                <a16:creationId xmlns:a16="http://schemas.microsoft.com/office/drawing/2014/main" id="{C7AAAE15-D484-CA1C-E5F0-781EA68A4C54}"/>
              </a:ext>
            </a:extLst>
          </p:cNvPr>
          <p:cNvSpPr txBox="1"/>
          <p:nvPr/>
        </p:nvSpPr>
        <p:spPr>
          <a:xfrm>
            <a:off x="0" y="1382042"/>
            <a:ext cx="12059728" cy="1938992"/>
          </a:xfrm>
          <a:prstGeom prst="rect">
            <a:avLst/>
          </a:prstGeom>
          <a:noFill/>
        </p:spPr>
        <p:txBody>
          <a:bodyPr wrap="square" rtlCol="0">
            <a:spAutoFit/>
          </a:bodyPr>
          <a:lstStyle/>
          <a:p>
            <a:pPr marL="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“Now it is your turn to try some on your own. I will say the word. You will repeat the word. You will </a:t>
            </a:r>
            <a:r>
              <a:rPr lang="en-US" sz="2400" i="1">
                <a:solidFill>
                  <a:srgbClr val="000000"/>
                </a:solidFill>
                <a:latin typeface="Calibri Light" panose="020F0302020204030204" pitchFamily="34" charset="0"/>
                <a:cs typeface="Calibri Light" panose="020F0302020204030204" pitchFamily="34" charset="0"/>
              </a:rPr>
              <a:t>place a chip in each box </a:t>
            </a:r>
            <a:r>
              <a:rPr lang="en-US" sz="2400" b="0" i="1" u="none" strike="noStrike">
                <a:solidFill>
                  <a:srgbClr val="000000"/>
                </a:solidFill>
                <a:effectLst/>
                <a:latin typeface="Calibri Light" panose="020F0302020204030204" pitchFamily="34" charset="0"/>
                <a:cs typeface="Calibri Light" panose="020F0302020204030204" pitchFamily="34" charset="0"/>
              </a:rPr>
              <a:t>as you say each sound slowly to break apart the word.”</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“Listen”: if </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“Repeat”: if </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“Sounds”: /</a:t>
            </a:r>
            <a:r>
              <a:rPr lang="en-US" sz="2400" b="0" i="1" u="none" strike="noStrike" err="1">
                <a:solidFill>
                  <a:srgbClr val="000000"/>
                </a:solidFill>
                <a:effectLst/>
                <a:latin typeface="Calibri Light" panose="020F0302020204030204" pitchFamily="34" charset="0"/>
                <a:cs typeface="Calibri Light" panose="020F0302020204030204" pitchFamily="34" charset="0"/>
              </a:rPr>
              <a:t>i</a:t>
            </a:r>
            <a:r>
              <a:rPr lang="en-US" sz="2400" b="0" i="1" u="none" strike="noStrike">
                <a:solidFill>
                  <a:srgbClr val="000000"/>
                </a:solidFill>
                <a:effectLst/>
                <a:latin typeface="Calibri Light" panose="020F0302020204030204" pitchFamily="34" charset="0"/>
                <a:cs typeface="Calibri Light" panose="020F0302020204030204" pitchFamily="34" charset="0"/>
              </a:rPr>
              <a:t>/ /f/</a:t>
            </a:r>
            <a:endParaRPr lang="en-US" sz="2400" b="0">
              <a:effectLst/>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845E7722-3F8A-4AD4-1C6F-D7159DDA3476}"/>
              </a:ext>
            </a:extLst>
          </p:cNvPr>
          <p:cNvSpPr txBox="1"/>
          <p:nvPr/>
        </p:nvSpPr>
        <p:spPr>
          <a:xfrm>
            <a:off x="480204" y="3429000"/>
            <a:ext cx="3936521" cy="3539430"/>
          </a:xfrm>
          <a:prstGeom prst="rect">
            <a:avLst/>
          </a:prstGeom>
          <a:noFill/>
        </p:spPr>
        <p:txBody>
          <a:bodyPr wrap="square" rtlCol="0">
            <a:spAutoFit/>
          </a:bodyPr>
          <a:lstStyle/>
          <a:p>
            <a:pPr rtl="0">
              <a:spcBef>
                <a:spcPts val="0"/>
              </a:spcBef>
              <a:spcAft>
                <a:spcPts val="0"/>
              </a:spcAft>
            </a:pPr>
            <a:br>
              <a:rPr lang="en-US" sz="1800" b="0">
                <a:effectLst/>
                <a:latin typeface="Calibri Light" panose="020F0302020204030204" pitchFamily="34" charset="0"/>
                <a:cs typeface="Calibri Light" panose="020F0302020204030204" pitchFamily="34" charset="0"/>
              </a:rPr>
            </a:br>
            <a:r>
              <a:rPr lang="en-US" sz="2400" b="0" i="0" u="sng">
                <a:solidFill>
                  <a:srgbClr val="000000"/>
                </a:solidFill>
                <a:effectLst/>
                <a:latin typeface="Calibri Light" panose="020F0302020204030204" pitchFamily="34" charset="0"/>
                <a:cs typeface="Calibri Light" panose="020F0302020204030204" pitchFamily="34" charset="0"/>
              </a:rPr>
              <a:t>Words	   	Sounds</a:t>
            </a:r>
            <a:endParaRPr lang="en-US" sz="2400" b="0">
              <a:effectLst/>
              <a:latin typeface="Calibri Light" panose="020F0302020204030204" pitchFamily="34" charset="0"/>
              <a:cs typeface="Calibri Light" panose="020F0302020204030204" pitchFamily="34" charset="0"/>
            </a:endParaRPr>
          </a:p>
          <a:p>
            <a:pPr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if </a:t>
            </a:r>
            <a:r>
              <a:rPr lang="en-US" sz="2400">
                <a:solidFill>
                  <a:srgbClr val="000000"/>
                </a:solidFill>
                <a:latin typeface="Calibri Light" panose="020F0302020204030204" pitchFamily="34" charset="0"/>
                <a:cs typeface="Calibri Light" panose="020F0302020204030204" pitchFamily="34" charset="0"/>
              </a:rPr>
              <a:t>		</a:t>
            </a:r>
            <a:r>
              <a:rPr lang="en-US" sz="2400" b="0" i="0" u="none" strike="noStrike">
                <a:solidFill>
                  <a:srgbClr val="000000"/>
                </a:solidFill>
                <a:effectLst/>
                <a:latin typeface="Calibri Light" panose="020F0302020204030204" pitchFamily="34" charset="0"/>
                <a:cs typeface="Calibri Light" panose="020F0302020204030204" pitchFamily="34" charset="0"/>
              </a:rPr>
              <a:t>/ĭ/ /f/</a:t>
            </a:r>
            <a:endParaRPr lang="en-US" sz="2400" b="0">
              <a:effectLst/>
              <a:latin typeface="Calibri Light" panose="020F0302020204030204" pitchFamily="34" charset="0"/>
              <a:cs typeface="Calibri Light" panose="020F0302020204030204" pitchFamily="34" charset="0"/>
            </a:endParaRPr>
          </a:p>
          <a:p>
            <a:pPr rtl="0">
              <a:spcBef>
                <a:spcPts val="0"/>
              </a:spcBef>
              <a:spcAft>
                <a:spcPts val="0"/>
              </a:spcAft>
            </a:pPr>
            <a:r>
              <a:rPr lang="en-US" sz="2400">
                <a:solidFill>
                  <a:srgbClr val="000000"/>
                </a:solidFill>
                <a:latin typeface="Calibri Light" panose="020F0302020204030204" pitchFamily="34" charset="0"/>
                <a:cs typeface="Calibri Light" panose="020F0302020204030204" pitchFamily="34" charset="0"/>
              </a:rPr>
              <a:t>s</a:t>
            </a:r>
            <a:r>
              <a:rPr lang="en-US" sz="2400" b="0" i="0" u="none" strike="noStrike">
                <a:solidFill>
                  <a:srgbClr val="000000"/>
                </a:solidFill>
                <a:effectLst/>
                <a:latin typeface="Calibri Light" panose="020F0302020204030204" pitchFamily="34" charset="0"/>
                <a:cs typeface="Calibri Light" panose="020F0302020204030204" pitchFamily="34" charset="0"/>
              </a:rPr>
              <a:t>ay 		/s/ /ā/</a:t>
            </a:r>
            <a:endParaRPr lang="en-US" sz="2400" b="0">
              <a:effectLst/>
              <a:latin typeface="Calibri Light" panose="020F0302020204030204" pitchFamily="34" charset="0"/>
              <a:cs typeface="Calibri Light" panose="020F0302020204030204" pitchFamily="34" charset="0"/>
            </a:endParaRPr>
          </a:p>
          <a:p>
            <a:pPr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sled        	/s/ /l/ /ĕ/ /d/ </a:t>
            </a:r>
            <a:r>
              <a:rPr lang="en-US" sz="1800" b="0" i="0" u="none" strike="noStrike">
                <a:solidFill>
                  <a:srgbClr val="000000"/>
                </a:solidFill>
                <a:effectLst/>
                <a:latin typeface="Calibri Light" panose="020F0302020204030204" pitchFamily="34" charset="0"/>
                <a:cs typeface="Calibri Light" panose="020F0302020204030204" pitchFamily="34" charset="0"/>
              </a:rPr>
              <a:t>	</a:t>
            </a:r>
          </a:p>
          <a:p>
            <a:pPr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lost 		/l/ /ŏ/ /s/ /t/</a:t>
            </a:r>
            <a:endParaRPr lang="en-US" sz="2400" b="0">
              <a:effectLst/>
              <a:latin typeface="Calibri Light" panose="020F0302020204030204" pitchFamily="34" charset="0"/>
              <a:cs typeface="Calibri Light" panose="020F0302020204030204" pitchFamily="34" charset="0"/>
            </a:endParaRPr>
          </a:p>
          <a:p>
            <a:pPr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with 		/w/ /ĭ/ /</a:t>
            </a:r>
            <a:r>
              <a:rPr lang="en-US" sz="2400" b="0" i="0" u="none" strike="noStrike" err="1">
                <a:solidFill>
                  <a:srgbClr val="000000"/>
                </a:solidFill>
                <a:effectLst/>
                <a:latin typeface="Calibri Light" panose="020F0302020204030204" pitchFamily="34" charset="0"/>
                <a:cs typeface="Calibri Light" panose="020F0302020204030204" pitchFamily="34" charset="0"/>
              </a:rPr>
              <a:t>th</a:t>
            </a:r>
            <a:r>
              <a:rPr lang="en-US" sz="2400" b="0" i="0" u="none" strike="noStrike">
                <a:solidFill>
                  <a:srgbClr val="000000"/>
                </a:solidFill>
                <a:effectLst/>
                <a:latin typeface="Calibri Light" panose="020F0302020204030204" pitchFamily="34" charset="0"/>
                <a:cs typeface="Calibri Light" panose="020F0302020204030204" pitchFamily="34" charset="0"/>
              </a:rPr>
              <a:t>/</a:t>
            </a:r>
            <a:endParaRPr lang="en-US" sz="2400" b="0">
              <a:effectLst/>
              <a:latin typeface="Calibri Light" panose="020F0302020204030204" pitchFamily="34" charset="0"/>
              <a:cs typeface="Calibri Light" panose="020F0302020204030204" pitchFamily="34" charset="0"/>
            </a:endParaRPr>
          </a:p>
          <a:p>
            <a:pPr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shape 	             /</a:t>
            </a:r>
            <a:r>
              <a:rPr lang="en-US" sz="2400" b="0" i="0" u="none" strike="noStrike" err="1">
                <a:solidFill>
                  <a:srgbClr val="000000"/>
                </a:solidFill>
                <a:effectLst/>
                <a:latin typeface="Calibri Light" panose="020F0302020204030204" pitchFamily="34" charset="0"/>
                <a:cs typeface="Calibri Light" panose="020F0302020204030204" pitchFamily="34" charset="0"/>
              </a:rPr>
              <a:t>sh</a:t>
            </a:r>
            <a:r>
              <a:rPr lang="en-US" sz="2400" b="0" i="0" u="none" strike="noStrike">
                <a:solidFill>
                  <a:srgbClr val="000000"/>
                </a:solidFill>
                <a:effectLst/>
                <a:latin typeface="Calibri Light" panose="020F0302020204030204" pitchFamily="34" charset="0"/>
                <a:cs typeface="Calibri Light" panose="020F0302020204030204" pitchFamily="34" charset="0"/>
              </a:rPr>
              <a:t>/ /ā/ /p/</a:t>
            </a:r>
            <a:endParaRPr lang="en-US" sz="2400" b="0">
              <a:effectLst/>
              <a:latin typeface="Calibri Light" panose="020F0302020204030204" pitchFamily="34" charset="0"/>
              <a:cs typeface="Calibri Light" panose="020F0302020204030204" pitchFamily="34" charset="0"/>
            </a:endParaRPr>
          </a:p>
          <a:p>
            <a:r>
              <a:rPr lang="en-US" sz="2400" b="0" i="0" u="none" strike="noStrike">
                <a:solidFill>
                  <a:srgbClr val="000000"/>
                </a:solidFill>
                <a:effectLst/>
                <a:latin typeface="Calibri Light" panose="020F0302020204030204" pitchFamily="34" charset="0"/>
                <a:cs typeface="Calibri Light" panose="020F0302020204030204" pitchFamily="34" charset="0"/>
              </a:rPr>
              <a:t>car 		/k/ /</a:t>
            </a:r>
            <a:r>
              <a:rPr lang="en-US" sz="2400" b="0" i="0" u="none" strike="noStrike" err="1">
                <a:solidFill>
                  <a:srgbClr val="000000"/>
                </a:solidFill>
                <a:effectLst/>
                <a:latin typeface="Calibri Light" panose="020F0302020204030204" pitchFamily="34" charset="0"/>
                <a:cs typeface="Calibri Light" panose="020F0302020204030204" pitchFamily="34" charset="0"/>
              </a:rPr>
              <a:t>ar</a:t>
            </a:r>
            <a:r>
              <a:rPr lang="en-US" sz="2400" b="0" i="0" u="none" strike="noStrike">
                <a:solidFill>
                  <a:srgbClr val="000000"/>
                </a:solidFill>
                <a:effectLst/>
                <a:latin typeface="Calibri Light" panose="020F0302020204030204" pitchFamily="34" charset="0"/>
                <a:cs typeface="Calibri Light" panose="020F0302020204030204" pitchFamily="34" charset="0"/>
              </a:rPr>
              <a:t>/ </a:t>
            </a:r>
            <a:r>
              <a:rPr lang="en-US" sz="1800" b="0" i="0" u="none" strike="noStrike">
                <a:solidFill>
                  <a:srgbClr val="000000"/>
                </a:solidFill>
                <a:effectLst/>
                <a:latin typeface="Arial" panose="020B0604020202020204" pitchFamily="34" charset="0"/>
              </a:rPr>
              <a:t>	</a:t>
            </a:r>
            <a:r>
              <a:rPr lang="en-US" sz="1400" b="0" i="0" u="none" strike="noStrike">
                <a:solidFill>
                  <a:srgbClr val="000000"/>
                </a:solidFill>
                <a:effectLst/>
                <a:latin typeface="Arial" panose="020B0604020202020204" pitchFamily="34" charset="0"/>
              </a:rPr>
              <a:t>	</a:t>
            </a:r>
            <a:endParaRPr lang="en-US"/>
          </a:p>
        </p:txBody>
      </p:sp>
      <p:graphicFrame>
        <p:nvGraphicFramePr>
          <p:cNvPr id="4" name="Table 3">
            <a:extLst>
              <a:ext uri="{FF2B5EF4-FFF2-40B4-BE49-F238E27FC236}">
                <a16:creationId xmlns:a16="http://schemas.microsoft.com/office/drawing/2014/main" id="{BC520862-D051-C5A9-F1BE-E48ECE754EB2}"/>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47658842"/>
              </p:ext>
            </p:extLst>
          </p:nvPr>
        </p:nvGraphicFramePr>
        <p:xfrm>
          <a:off x="5463952" y="2770916"/>
          <a:ext cx="5603720" cy="1316168"/>
        </p:xfrm>
        <a:graphic>
          <a:graphicData uri="http://schemas.openxmlformats.org/drawingml/2006/table">
            <a:tbl>
              <a:tblPr firstRow="1" bandRow="1">
                <a:tableStyleId>{5C22544A-7EE6-4342-B048-85BDC9FD1C3A}</a:tableStyleId>
              </a:tblPr>
              <a:tblGrid>
                <a:gridCol w="1400930">
                  <a:extLst>
                    <a:ext uri="{9D8B030D-6E8A-4147-A177-3AD203B41FA5}">
                      <a16:colId xmlns:a16="http://schemas.microsoft.com/office/drawing/2014/main" val="1684400690"/>
                    </a:ext>
                  </a:extLst>
                </a:gridCol>
                <a:gridCol w="1400930">
                  <a:extLst>
                    <a:ext uri="{9D8B030D-6E8A-4147-A177-3AD203B41FA5}">
                      <a16:colId xmlns:a16="http://schemas.microsoft.com/office/drawing/2014/main" val="1698543581"/>
                    </a:ext>
                  </a:extLst>
                </a:gridCol>
                <a:gridCol w="1400930">
                  <a:extLst>
                    <a:ext uri="{9D8B030D-6E8A-4147-A177-3AD203B41FA5}">
                      <a16:colId xmlns:a16="http://schemas.microsoft.com/office/drawing/2014/main" val="2294301865"/>
                    </a:ext>
                  </a:extLst>
                </a:gridCol>
                <a:gridCol w="1400930">
                  <a:extLst>
                    <a:ext uri="{9D8B030D-6E8A-4147-A177-3AD203B41FA5}">
                      <a16:colId xmlns:a16="http://schemas.microsoft.com/office/drawing/2014/main" val="3497916360"/>
                    </a:ext>
                  </a:extLst>
                </a:gridCol>
              </a:tblGrid>
              <a:tr h="131616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5" name="Oval 4">
            <a:extLst>
              <a:ext uri="{FF2B5EF4-FFF2-40B4-BE49-F238E27FC236}">
                <a16:creationId xmlns:a16="http://schemas.microsoft.com/office/drawing/2014/main" id="{528B0182-E4C2-35E7-F5EB-EC304E9D7E41}"/>
              </a:ext>
              <a:ext uri="{C183D7F6-B498-43B3-948B-1728B52AA6E4}">
                <adec:decorative xmlns:adec="http://schemas.microsoft.com/office/drawing/2017/decorative" val="1"/>
              </a:ext>
            </a:extLst>
          </p:cNvPr>
          <p:cNvSpPr/>
          <p:nvPr/>
        </p:nvSpPr>
        <p:spPr>
          <a:xfrm>
            <a:off x="6879390" y="5170148"/>
            <a:ext cx="1231030" cy="11656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6" name="Oval 5">
            <a:extLst>
              <a:ext uri="{FF2B5EF4-FFF2-40B4-BE49-F238E27FC236}">
                <a16:creationId xmlns:a16="http://schemas.microsoft.com/office/drawing/2014/main" id="{4D11E1A2-ACCD-5E53-BC97-78B70175DE1B}"/>
              </a:ext>
              <a:ext uri="{C183D7F6-B498-43B3-948B-1728B52AA6E4}">
                <adec:decorative xmlns:adec="http://schemas.microsoft.com/office/drawing/2017/decorative" val="1"/>
              </a:ext>
            </a:extLst>
          </p:cNvPr>
          <p:cNvSpPr/>
          <p:nvPr/>
        </p:nvSpPr>
        <p:spPr>
          <a:xfrm>
            <a:off x="8333105" y="4861983"/>
            <a:ext cx="1231030" cy="11656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09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4167E-6 -0.0875 L -0.11471 -0.33889 " pathEditMode="relative" rAng="0" ptsTypes="AA">
                                      <p:cBhvr>
                                        <p:cTn id="6" dur="2000" fill="hold"/>
                                        <p:tgtEl>
                                          <p:spTgt spid="5"/>
                                        </p:tgtEl>
                                        <p:attrNameLst>
                                          <p:attrName>ppt_x</p:attrName>
                                          <p:attrName>ppt_y</p:attrName>
                                        </p:attrNameLst>
                                      </p:cBhvr>
                                      <p:rCtr x="-5742" y="-1256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183 -0.01875 L -0.11158 -0.29398 " pathEditMode="relative" rAng="0" ptsTypes="AA">
                                      <p:cBhvr>
                                        <p:cTn id="10" dur="2000" fill="hold"/>
                                        <p:tgtEl>
                                          <p:spTgt spid="6"/>
                                        </p:tgtEl>
                                        <p:attrNameLst>
                                          <p:attrName>ppt_x</p:attrName>
                                          <p:attrName>ppt_y</p:attrName>
                                        </p:attrNameLst>
                                      </p:cBhvr>
                                      <p:rCtr x="-5677" y="-13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78814" y="437431"/>
            <a:ext cx="8934400" cy="527100"/>
          </a:xfrm>
        </p:spPr>
        <p:txBody>
          <a:bodyPr/>
          <a:lstStyle/>
          <a:p>
            <a:r>
              <a:rPr lang="en-US" sz="4000">
                <a:latin typeface="Museo Slab 500"/>
              </a:rPr>
              <a:t>Scaffolding and Differentiation</a:t>
            </a:r>
            <a:endParaRPr lang="en-US"/>
          </a:p>
        </p:txBody>
      </p:sp>
      <p:grpSp>
        <p:nvGrpSpPr>
          <p:cNvPr id="3" name="Google Shape;6323;p44">
            <a:extLst>
              <a:ext uri="{FF2B5EF4-FFF2-40B4-BE49-F238E27FC236}">
                <a16:creationId xmlns:a16="http://schemas.microsoft.com/office/drawing/2014/main" id="{C1C099AF-C720-98B8-000F-264246632F38}"/>
              </a:ext>
              <a:ext uri="{C183D7F6-B498-43B3-948B-1728B52AA6E4}">
                <adec:decorative xmlns:adec="http://schemas.microsoft.com/office/drawing/2017/decorative" val="1"/>
              </a:ext>
            </a:extLst>
          </p:cNvPr>
          <p:cNvGrpSpPr/>
          <p:nvPr/>
        </p:nvGrpSpPr>
        <p:grpSpPr>
          <a:xfrm>
            <a:off x="4764625" y="2201812"/>
            <a:ext cx="6991063" cy="4118188"/>
            <a:chOff x="1690388" y="4921250"/>
            <a:chExt cx="6725650" cy="5799175"/>
          </a:xfrm>
        </p:grpSpPr>
        <p:sp>
          <p:nvSpPr>
            <p:cNvPr id="4" name="Google Shape;6324;p44">
              <a:extLst>
                <a:ext uri="{FF2B5EF4-FFF2-40B4-BE49-F238E27FC236}">
                  <a16:creationId xmlns:a16="http://schemas.microsoft.com/office/drawing/2014/main" id="{F1809ECA-0630-ED14-EACA-2DA740895197}"/>
                </a:ext>
              </a:extLst>
            </p:cNvPr>
            <p:cNvSpPr/>
            <p:nvPr/>
          </p:nvSpPr>
          <p:spPr>
            <a:xfrm>
              <a:off x="7193463" y="5626750"/>
              <a:ext cx="1222575" cy="5093675"/>
            </a:xfrm>
            <a:custGeom>
              <a:avLst/>
              <a:gdLst/>
              <a:ahLst/>
              <a:cxnLst/>
              <a:rect l="l" t="t" r="r" b="b"/>
              <a:pathLst>
                <a:path w="48903" h="203747" extrusionOk="0">
                  <a:moveTo>
                    <a:pt x="1" y="1"/>
                  </a:moveTo>
                  <a:lnTo>
                    <a:pt x="48903" y="1"/>
                  </a:lnTo>
                  <a:lnTo>
                    <a:pt x="48903" y="203746"/>
                  </a:lnTo>
                  <a:lnTo>
                    <a:pt x="1" y="203746"/>
                  </a:lnTo>
                  <a:close/>
                </a:path>
              </a:pathLst>
            </a:custGeom>
            <a:solidFill>
              <a:srgbClr val="7C98AC"/>
            </a:solidFill>
            <a:ln>
              <a:noFill/>
            </a:ln>
          </p:spPr>
          <p:txBody>
            <a:bodyPr spcFirstLastPara="1" wrap="square" lIns="121900" tIns="121900" rIns="121900" bIns="121900" anchor="ctr" anchorCtr="0">
              <a:noAutofit/>
            </a:bodyPr>
            <a:lstStyle/>
            <a:p>
              <a:endParaRPr sz="2400"/>
            </a:p>
          </p:txBody>
        </p:sp>
        <p:sp>
          <p:nvSpPr>
            <p:cNvPr id="5" name="Google Shape;6325;p44">
              <a:extLst>
                <a:ext uri="{FF2B5EF4-FFF2-40B4-BE49-F238E27FC236}">
                  <a16:creationId xmlns:a16="http://schemas.microsoft.com/office/drawing/2014/main" id="{2261930A-BE7B-04AC-973E-66AE33929622}"/>
                </a:ext>
              </a:extLst>
            </p:cNvPr>
            <p:cNvSpPr/>
            <p:nvPr/>
          </p:nvSpPr>
          <p:spPr>
            <a:xfrm>
              <a:off x="6582213" y="4921250"/>
              <a:ext cx="611275" cy="1422700"/>
            </a:xfrm>
            <a:custGeom>
              <a:avLst/>
              <a:gdLst/>
              <a:ahLst/>
              <a:cxnLst/>
              <a:rect l="l" t="t" r="r" b="b"/>
              <a:pathLst>
                <a:path w="24451" h="56908" extrusionOk="0">
                  <a:moveTo>
                    <a:pt x="24451" y="28221"/>
                  </a:moveTo>
                  <a:lnTo>
                    <a:pt x="0" y="0"/>
                  </a:lnTo>
                  <a:lnTo>
                    <a:pt x="0" y="28654"/>
                  </a:lnTo>
                  <a:lnTo>
                    <a:pt x="24451" y="56908"/>
                  </a:lnTo>
                  <a:close/>
                </a:path>
              </a:pathLst>
            </a:custGeom>
            <a:solidFill>
              <a:srgbClr val="7C98AC"/>
            </a:solidFill>
            <a:ln>
              <a:noFill/>
            </a:ln>
          </p:spPr>
          <p:txBody>
            <a:bodyPr spcFirstLastPara="1" wrap="square" lIns="121900" tIns="121900" rIns="121900" bIns="121900" anchor="ctr" anchorCtr="0">
              <a:noAutofit/>
            </a:bodyPr>
            <a:lstStyle/>
            <a:p>
              <a:endParaRPr sz="2400"/>
            </a:p>
          </p:txBody>
        </p:sp>
        <p:sp>
          <p:nvSpPr>
            <p:cNvPr id="6" name="Google Shape;6326;p44">
              <a:extLst>
                <a:ext uri="{FF2B5EF4-FFF2-40B4-BE49-F238E27FC236}">
                  <a16:creationId xmlns:a16="http://schemas.microsoft.com/office/drawing/2014/main" id="{A29320DC-3640-1258-948E-31E6641494CE}"/>
                </a:ext>
              </a:extLst>
            </p:cNvPr>
            <p:cNvSpPr/>
            <p:nvPr/>
          </p:nvSpPr>
          <p:spPr>
            <a:xfrm>
              <a:off x="6582213" y="4921250"/>
              <a:ext cx="1833825" cy="705525"/>
            </a:xfrm>
            <a:custGeom>
              <a:avLst/>
              <a:gdLst/>
              <a:ahLst/>
              <a:cxnLst/>
              <a:rect l="l" t="t" r="r" b="b"/>
              <a:pathLst>
                <a:path w="73353" h="28221" extrusionOk="0">
                  <a:moveTo>
                    <a:pt x="48902" y="0"/>
                  </a:moveTo>
                  <a:lnTo>
                    <a:pt x="0" y="0"/>
                  </a:lnTo>
                  <a:lnTo>
                    <a:pt x="24451" y="28221"/>
                  </a:lnTo>
                  <a:lnTo>
                    <a:pt x="73353" y="28221"/>
                  </a:ln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endParaRPr sz="2400"/>
            </a:p>
          </p:txBody>
        </p:sp>
        <p:sp>
          <p:nvSpPr>
            <p:cNvPr id="7" name="Google Shape;6327;p44">
              <a:extLst>
                <a:ext uri="{FF2B5EF4-FFF2-40B4-BE49-F238E27FC236}">
                  <a16:creationId xmlns:a16="http://schemas.microsoft.com/office/drawing/2014/main" id="{0FB2609A-46AC-7533-8546-DCC966B6F657}"/>
                </a:ext>
              </a:extLst>
            </p:cNvPr>
            <p:cNvSpPr/>
            <p:nvPr/>
          </p:nvSpPr>
          <p:spPr>
            <a:xfrm>
              <a:off x="6582213" y="5261500"/>
              <a:ext cx="611275" cy="828950"/>
            </a:xfrm>
            <a:custGeom>
              <a:avLst/>
              <a:gdLst/>
              <a:ahLst/>
              <a:cxnLst/>
              <a:rect l="l" t="t" r="r" b="b"/>
              <a:pathLst>
                <a:path w="24451" h="33158" extrusionOk="0">
                  <a:moveTo>
                    <a:pt x="24451" y="28254"/>
                  </a:moveTo>
                  <a:lnTo>
                    <a:pt x="0" y="0"/>
                  </a:lnTo>
                  <a:lnTo>
                    <a:pt x="0" y="4904"/>
                  </a:lnTo>
                  <a:lnTo>
                    <a:pt x="24451" y="33157"/>
                  </a:lnTo>
                  <a:close/>
                </a:path>
              </a:pathLst>
            </a:custGeom>
            <a:solidFill>
              <a:schemeClr val="bg1"/>
            </a:solidFill>
            <a:ln>
              <a:noFill/>
            </a:ln>
          </p:spPr>
          <p:txBody>
            <a:bodyPr spcFirstLastPara="1" wrap="square" lIns="121900" tIns="121900" rIns="121900" bIns="121900" anchor="ctr" anchorCtr="0">
              <a:noAutofit/>
            </a:bodyPr>
            <a:lstStyle/>
            <a:p>
              <a:endParaRPr sz="2400"/>
            </a:p>
          </p:txBody>
        </p:sp>
        <p:sp>
          <p:nvSpPr>
            <p:cNvPr id="8" name="Google Shape;6328;p44">
              <a:extLst>
                <a:ext uri="{FF2B5EF4-FFF2-40B4-BE49-F238E27FC236}">
                  <a16:creationId xmlns:a16="http://schemas.microsoft.com/office/drawing/2014/main" id="{E99C47AC-4A7A-3AEF-A45B-A47C8D15A0D6}"/>
                </a:ext>
              </a:extLst>
            </p:cNvPr>
            <p:cNvSpPr/>
            <p:nvPr/>
          </p:nvSpPr>
          <p:spPr>
            <a:xfrm>
              <a:off x="7193463" y="5841900"/>
              <a:ext cx="828950" cy="373625"/>
            </a:xfrm>
            <a:custGeom>
              <a:avLst/>
              <a:gdLst/>
              <a:ahLst/>
              <a:cxnLst/>
              <a:rect l="l" t="t" r="r" b="b"/>
              <a:pathLst>
                <a:path w="33158" h="14945" extrusionOk="0">
                  <a:moveTo>
                    <a:pt x="1" y="5038"/>
                  </a:moveTo>
                  <a:lnTo>
                    <a:pt x="23684" y="5038"/>
                  </a:lnTo>
                  <a:lnTo>
                    <a:pt x="23684" y="1"/>
                  </a:lnTo>
                  <a:lnTo>
                    <a:pt x="33158" y="7473"/>
                  </a:lnTo>
                  <a:lnTo>
                    <a:pt x="23684" y="14945"/>
                  </a:lnTo>
                  <a:lnTo>
                    <a:pt x="23684" y="9941"/>
                  </a:lnTo>
                  <a:lnTo>
                    <a:pt x="1" y="994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 name="Google Shape;6329;p44">
              <a:extLst>
                <a:ext uri="{FF2B5EF4-FFF2-40B4-BE49-F238E27FC236}">
                  <a16:creationId xmlns:a16="http://schemas.microsoft.com/office/drawing/2014/main" id="{8862A376-81C0-8E42-8ED9-7764751CFEE1}"/>
                </a:ext>
              </a:extLst>
            </p:cNvPr>
            <p:cNvSpPr/>
            <p:nvPr/>
          </p:nvSpPr>
          <p:spPr>
            <a:xfrm>
              <a:off x="5970088" y="6343925"/>
              <a:ext cx="1223400" cy="4376500"/>
            </a:xfrm>
            <a:custGeom>
              <a:avLst/>
              <a:gdLst/>
              <a:ahLst/>
              <a:cxnLst/>
              <a:rect l="l" t="t" r="r" b="b"/>
              <a:pathLst>
                <a:path w="48936" h="175060" extrusionOk="0">
                  <a:moveTo>
                    <a:pt x="1" y="1"/>
                  </a:moveTo>
                  <a:lnTo>
                    <a:pt x="48936" y="1"/>
                  </a:lnTo>
                  <a:lnTo>
                    <a:pt x="48936" y="175059"/>
                  </a:lnTo>
                  <a:lnTo>
                    <a:pt x="1" y="175059"/>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 name="Google Shape;6330;p44">
              <a:extLst>
                <a:ext uri="{FF2B5EF4-FFF2-40B4-BE49-F238E27FC236}">
                  <a16:creationId xmlns:a16="http://schemas.microsoft.com/office/drawing/2014/main" id="{A7925E90-E1DF-8AEF-053F-30521D611084}"/>
                </a:ext>
              </a:extLst>
            </p:cNvPr>
            <p:cNvSpPr/>
            <p:nvPr/>
          </p:nvSpPr>
          <p:spPr>
            <a:xfrm>
              <a:off x="5358838" y="5637600"/>
              <a:ext cx="611275" cy="1422700"/>
            </a:xfrm>
            <a:custGeom>
              <a:avLst/>
              <a:gdLst/>
              <a:ahLst/>
              <a:cxnLst/>
              <a:rect l="l" t="t" r="r" b="b"/>
              <a:pathLst>
                <a:path w="24451" h="56908" extrusionOk="0">
                  <a:moveTo>
                    <a:pt x="24451" y="28254"/>
                  </a:moveTo>
                  <a:lnTo>
                    <a:pt x="0" y="0"/>
                  </a:lnTo>
                  <a:lnTo>
                    <a:pt x="0" y="28687"/>
                  </a:lnTo>
                  <a:lnTo>
                    <a:pt x="24451" y="56908"/>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 name="Google Shape;6331;p44">
              <a:extLst>
                <a:ext uri="{FF2B5EF4-FFF2-40B4-BE49-F238E27FC236}">
                  <a16:creationId xmlns:a16="http://schemas.microsoft.com/office/drawing/2014/main" id="{606EC1C2-5F5A-DBE4-087A-A8D3EEA0707C}"/>
                </a:ext>
              </a:extLst>
            </p:cNvPr>
            <p:cNvSpPr/>
            <p:nvPr/>
          </p:nvSpPr>
          <p:spPr>
            <a:xfrm>
              <a:off x="5358838" y="5637600"/>
              <a:ext cx="1834650" cy="706350"/>
            </a:xfrm>
            <a:custGeom>
              <a:avLst/>
              <a:gdLst/>
              <a:ahLst/>
              <a:cxnLst/>
              <a:rect l="l" t="t" r="r" b="b"/>
              <a:pathLst>
                <a:path w="73386" h="28254" extrusionOk="0">
                  <a:moveTo>
                    <a:pt x="48935" y="0"/>
                  </a:moveTo>
                  <a:lnTo>
                    <a:pt x="0" y="0"/>
                  </a:lnTo>
                  <a:lnTo>
                    <a:pt x="24451" y="28254"/>
                  </a:lnTo>
                  <a:lnTo>
                    <a:pt x="73386" y="28254"/>
                  </a:ln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12" name="Google Shape;6332;p44">
              <a:extLst>
                <a:ext uri="{FF2B5EF4-FFF2-40B4-BE49-F238E27FC236}">
                  <a16:creationId xmlns:a16="http://schemas.microsoft.com/office/drawing/2014/main" id="{C4EEB1F3-C4FF-414D-7469-4702FC99D899}"/>
                </a:ext>
              </a:extLst>
            </p:cNvPr>
            <p:cNvSpPr/>
            <p:nvPr/>
          </p:nvSpPr>
          <p:spPr>
            <a:xfrm>
              <a:off x="5358838" y="5977825"/>
              <a:ext cx="611275" cy="829800"/>
            </a:xfrm>
            <a:custGeom>
              <a:avLst/>
              <a:gdLst/>
              <a:ahLst/>
              <a:cxnLst/>
              <a:rect l="l" t="t" r="r" b="b"/>
              <a:pathLst>
                <a:path w="24451" h="33192" extrusionOk="0">
                  <a:moveTo>
                    <a:pt x="24451" y="28255"/>
                  </a:moveTo>
                  <a:lnTo>
                    <a:pt x="0" y="1"/>
                  </a:lnTo>
                  <a:lnTo>
                    <a:pt x="0" y="4938"/>
                  </a:lnTo>
                  <a:lnTo>
                    <a:pt x="24451" y="3319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3" name="Google Shape;6333;p44">
              <a:extLst>
                <a:ext uri="{FF2B5EF4-FFF2-40B4-BE49-F238E27FC236}">
                  <a16:creationId xmlns:a16="http://schemas.microsoft.com/office/drawing/2014/main" id="{DB877F37-A05F-B399-96D1-722279C2B66E}"/>
                </a:ext>
              </a:extLst>
            </p:cNvPr>
            <p:cNvSpPr/>
            <p:nvPr/>
          </p:nvSpPr>
          <p:spPr>
            <a:xfrm>
              <a:off x="5970088" y="6559075"/>
              <a:ext cx="829800" cy="373625"/>
            </a:xfrm>
            <a:custGeom>
              <a:avLst/>
              <a:gdLst/>
              <a:ahLst/>
              <a:cxnLst/>
              <a:rect l="l" t="t" r="r" b="b"/>
              <a:pathLst>
                <a:path w="33192" h="14945" extrusionOk="0">
                  <a:moveTo>
                    <a:pt x="1" y="5005"/>
                  </a:moveTo>
                  <a:lnTo>
                    <a:pt x="23685" y="5005"/>
                  </a:lnTo>
                  <a:lnTo>
                    <a:pt x="23685" y="1"/>
                  </a:lnTo>
                  <a:lnTo>
                    <a:pt x="33191" y="7473"/>
                  </a:lnTo>
                  <a:lnTo>
                    <a:pt x="23685" y="14945"/>
                  </a:lnTo>
                  <a:lnTo>
                    <a:pt x="23685" y="9941"/>
                  </a:lnTo>
                  <a:lnTo>
                    <a:pt x="1" y="994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6" name="Google Shape;6334;p44">
              <a:extLst>
                <a:ext uri="{FF2B5EF4-FFF2-40B4-BE49-F238E27FC236}">
                  <a16:creationId xmlns:a16="http://schemas.microsoft.com/office/drawing/2014/main" id="{AB6DAB34-4DBF-C8A1-ED39-8DB5E33BA8AF}"/>
                </a:ext>
              </a:extLst>
            </p:cNvPr>
            <p:cNvSpPr/>
            <p:nvPr/>
          </p:nvSpPr>
          <p:spPr>
            <a:xfrm>
              <a:off x="4136288" y="6354775"/>
              <a:ext cx="611300" cy="1422700"/>
            </a:xfrm>
            <a:custGeom>
              <a:avLst/>
              <a:gdLst/>
              <a:ahLst/>
              <a:cxnLst/>
              <a:rect l="l" t="t" r="r" b="b"/>
              <a:pathLst>
                <a:path w="24452" h="56908" extrusionOk="0">
                  <a:moveTo>
                    <a:pt x="24451" y="28221"/>
                  </a:moveTo>
                  <a:lnTo>
                    <a:pt x="1" y="0"/>
                  </a:lnTo>
                  <a:lnTo>
                    <a:pt x="1" y="28654"/>
                  </a:lnTo>
                  <a:lnTo>
                    <a:pt x="24451" y="56908"/>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7" name="Google Shape;6335;p44">
              <a:extLst>
                <a:ext uri="{FF2B5EF4-FFF2-40B4-BE49-F238E27FC236}">
                  <a16:creationId xmlns:a16="http://schemas.microsoft.com/office/drawing/2014/main" id="{346A5BE9-AA31-1507-3723-AC4713B75A90}"/>
                </a:ext>
              </a:extLst>
            </p:cNvPr>
            <p:cNvSpPr/>
            <p:nvPr/>
          </p:nvSpPr>
          <p:spPr>
            <a:xfrm>
              <a:off x="4747563" y="7060275"/>
              <a:ext cx="1222550" cy="3660150"/>
            </a:xfrm>
            <a:custGeom>
              <a:avLst/>
              <a:gdLst/>
              <a:ahLst/>
              <a:cxnLst/>
              <a:rect l="l" t="t" r="r" b="b"/>
              <a:pathLst>
                <a:path w="48902" h="146406" extrusionOk="0">
                  <a:moveTo>
                    <a:pt x="0" y="1"/>
                  </a:moveTo>
                  <a:lnTo>
                    <a:pt x="48902" y="1"/>
                  </a:lnTo>
                  <a:lnTo>
                    <a:pt x="48902" y="146405"/>
                  </a:lnTo>
                  <a:lnTo>
                    <a:pt x="0" y="146405"/>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8" name="Google Shape;6336;p44">
              <a:extLst>
                <a:ext uri="{FF2B5EF4-FFF2-40B4-BE49-F238E27FC236}">
                  <a16:creationId xmlns:a16="http://schemas.microsoft.com/office/drawing/2014/main" id="{1BAF02FE-E71F-0EC3-7E62-75AD520C0331}"/>
                </a:ext>
              </a:extLst>
            </p:cNvPr>
            <p:cNvSpPr/>
            <p:nvPr/>
          </p:nvSpPr>
          <p:spPr>
            <a:xfrm>
              <a:off x="4136288" y="6354775"/>
              <a:ext cx="1833825" cy="705525"/>
            </a:xfrm>
            <a:custGeom>
              <a:avLst/>
              <a:gdLst/>
              <a:ahLst/>
              <a:cxnLst/>
              <a:rect l="l" t="t" r="r" b="b"/>
              <a:pathLst>
                <a:path w="73353" h="28221" extrusionOk="0">
                  <a:moveTo>
                    <a:pt x="48902" y="0"/>
                  </a:moveTo>
                  <a:lnTo>
                    <a:pt x="1" y="0"/>
                  </a:lnTo>
                  <a:lnTo>
                    <a:pt x="24451" y="28221"/>
                  </a:lnTo>
                  <a:lnTo>
                    <a:pt x="73353" y="28221"/>
                  </a:lnTo>
                  <a:close/>
                </a:path>
              </a:pathLst>
            </a:custGeom>
            <a:solidFill>
              <a:schemeClr val="accent3">
                <a:lumMod val="20000"/>
                <a:lumOff val="80000"/>
              </a:schemeClr>
            </a:solidFill>
            <a:ln>
              <a:noFill/>
            </a:ln>
          </p:spPr>
          <p:txBody>
            <a:bodyPr spcFirstLastPara="1" wrap="square" lIns="121900" tIns="121900" rIns="121900" bIns="121900" anchor="ctr" anchorCtr="0">
              <a:noAutofit/>
            </a:bodyPr>
            <a:lstStyle/>
            <a:p>
              <a:endParaRPr sz="2400"/>
            </a:p>
          </p:txBody>
        </p:sp>
        <p:sp>
          <p:nvSpPr>
            <p:cNvPr id="19" name="Google Shape;6337;p44">
              <a:extLst>
                <a:ext uri="{FF2B5EF4-FFF2-40B4-BE49-F238E27FC236}">
                  <a16:creationId xmlns:a16="http://schemas.microsoft.com/office/drawing/2014/main" id="{35D586A1-E203-03F3-4216-ADA6E985BCC4}"/>
                </a:ext>
              </a:extLst>
            </p:cNvPr>
            <p:cNvSpPr/>
            <p:nvPr/>
          </p:nvSpPr>
          <p:spPr>
            <a:xfrm>
              <a:off x="4136288" y="6695025"/>
              <a:ext cx="611300" cy="828950"/>
            </a:xfrm>
            <a:custGeom>
              <a:avLst/>
              <a:gdLst/>
              <a:ahLst/>
              <a:cxnLst/>
              <a:rect l="l" t="t" r="r" b="b"/>
              <a:pathLst>
                <a:path w="24452" h="33158" extrusionOk="0">
                  <a:moveTo>
                    <a:pt x="24451" y="28254"/>
                  </a:moveTo>
                  <a:lnTo>
                    <a:pt x="1" y="0"/>
                  </a:lnTo>
                  <a:lnTo>
                    <a:pt x="1" y="4904"/>
                  </a:lnTo>
                  <a:lnTo>
                    <a:pt x="24451" y="33157"/>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0" name="Google Shape;6338;p44">
              <a:extLst>
                <a:ext uri="{FF2B5EF4-FFF2-40B4-BE49-F238E27FC236}">
                  <a16:creationId xmlns:a16="http://schemas.microsoft.com/office/drawing/2014/main" id="{236ABAA4-0F51-CC17-BAD6-94B7C4FC8F00}"/>
                </a:ext>
              </a:extLst>
            </p:cNvPr>
            <p:cNvSpPr/>
            <p:nvPr/>
          </p:nvSpPr>
          <p:spPr>
            <a:xfrm>
              <a:off x="4747563" y="7275425"/>
              <a:ext cx="828950" cy="373625"/>
            </a:xfrm>
            <a:custGeom>
              <a:avLst/>
              <a:gdLst/>
              <a:ahLst/>
              <a:cxnLst/>
              <a:rect l="l" t="t" r="r" b="b"/>
              <a:pathLst>
                <a:path w="33158" h="14945" extrusionOk="0">
                  <a:moveTo>
                    <a:pt x="0" y="5038"/>
                  </a:moveTo>
                  <a:lnTo>
                    <a:pt x="23684" y="5038"/>
                  </a:lnTo>
                  <a:lnTo>
                    <a:pt x="23684" y="1"/>
                  </a:lnTo>
                  <a:lnTo>
                    <a:pt x="33157" y="7473"/>
                  </a:lnTo>
                  <a:lnTo>
                    <a:pt x="23684" y="14945"/>
                  </a:lnTo>
                  <a:lnTo>
                    <a:pt x="23684" y="9941"/>
                  </a:lnTo>
                  <a:lnTo>
                    <a:pt x="0" y="994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1" name="Google Shape;6339;p44">
              <a:extLst>
                <a:ext uri="{FF2B5EF4-FFF2-40B4-BE49-F238E27FC236}">
                  <a16:creationId xmlns:a16="http://schemas.microsoft.com/office/drawing/2014/main" id="{0DD980AE-5CEC-8612-0810-0461CD9CE61A}"/>
                </a:ext>
              </a:extLst>
            </p:cNvPr>
            <p:cNvSpPr/>
            <p:nvPr/>
          </p:nvSpPr>
          <p:spPr>
            <a:xfrm>
              <a:off x="1690388" y="7788300"/>
              <a:ext cx="1833825" cy="705525"/>
            </a:xfrm>
            <a:custGeom>
              <a:avLst/>
              <a:gdLst/>
              <a:ahLst/>
              <a:cxnLst/>
              <a:rect l="l" t="t" r="r" b="b"/>
              <a:pathLst>
                <a:path w="73353" h="28221" extrusionOk="0">
                  <a:moveTo>
                    <a:pt x="48902" y="0"/>
                  </a:moveTo>
                  <a:lnTo>
                    <a:pt x="0" y="0"/>
                  </a:lnTo>
                  <a:lnTo>
                    <a:pt x="24451" y="28221"/>
                  </a:lnTo>
                  <a:lnTo>
                    <a:pt x="73352" y="28221"/>
                  </a:lnTo>
                  <a:close/>
                </a:path>
              </a:pathLst>
            </a:custGeom>
            <a:solidFill>
              <a:schemeClr val="tx2">
                <a:lumMod val="20000"/>
                <a:lumOff val="80000"/>
              </a:schemeClr>
            </a:solidFill>
            <a:ln>
              <a:noFill/>
            </a:ln>
          </p:spPr>
          <p:txBody>
            <a:bodyPr spcFirstLastPara="1" wrap="square" lIns="121900" tIns="121900" rIns="121900" bIns="121900" anchor="ctr" anchorCtr="0">
              <a:noAutofit/>
            </a:bodyPr>
            <a:lstStyle/>
            <a:p>
              <a:endParaRPr sz="2400"/>
            </a:p>
          </p:txBody>
        </p:sp>
        <p:sp>
          <p:nvSpPr>
            <p:cNvPr id="22" name="Google Shape;6340;p44">
              <a:extLst>
                <a:ext uri="{FF2B5EF4-FFF2-40B4-BE49-F238E27FC236}">
                  <a16:creationId xmlns:a16="http://schemas.microsoft.com/office/drawing/2014/main" id="{636B8F81-52D7-F6F4-74B0-B6F70EB07040}"/>
                </a:ext>
              </a:extLst>
            </p:cNvPr>
            <p:cNvSpPr/>
            <p:nvPr/>
          </p:nvSpPr>
          <p:spPr>
            <a:xfrm>
              <a:off x="2301638" y="8493800"/>
              <a:ext cx="1222575" cy="2226625"/>
            </a:xfrm>
            <a:custGeom>
              <a:avLst/>
              <a:gdLst/>
              <a:ahLst/>
              <a:cxnLst/>
              <a:rect l="l" t="t" r="r" b="b"/>
              <a:pathLst>
                <a:path w="48903" h="89065" extrusionOk="0">
                  <a:moveTo>
                    <a:pt x="1" y="1"/>
                  </a:moveTo>
                  <a:lnTo>
                    <a:pt x="48902" y="1"/>
                  </a:lnTo>
                  <a:lnTo>
                    <a:pt x="48902" y="89064"/>
                  </a:lnTo>
                  <a:lnTo>
                    <a:pt x="1" y="89064"/>
                  </a:lnTo>
                  <a:close/>
                </a:path>
              </a:pathLst>
            </a:custGeom>
            <a:solidFill>
              <a:schemeClr val="tx2"/>
            </a:solidFill>
            <a:ln>
              <a:noFill/>
            </a:ln>
          </p:spPr>
          <p:txBody>
            <a:bodyPr spcFirstLastPara="1" wrap="square" lIns="121900" tIns="121900" rIns="121900" bIns="121900" anchor="ctr" anchorCtr="0">
              <a:noAutofit/>
            </a:bodyPr>
            <a:lstStyle/>
            <a:p>
              <a:endParaRPr sz="2400"/>
            </a:p>
          </p:txBody>
        </p:sp>
        <p:sp>
          <p:nvSpPr>
            <p:cNvPr id="23" name="Google Shape;6341;p44">
              <a:extLst>
                <a:ext uri="{FF2B5EF4-FFF2-40B4-BE49-F238E27FC236}">
                  <a16:creationId xmlns:a16="http://schemas.microsoft.com/office/drawing/2014/main" id="{99017474-575E-9978-B6A5-2BB24344E4B3}"/>
                </a:ext>
              </a:extLst>
            </p:cNvPr>
            <p:cNvSpPr/>
            <p:nvPr/>
          </p:nvSpPr>
          <p:spPr>
            <a:xfrm>
              <a:off x="1690388" y="7788300"/>
              <a:ext cx="611275" cy="2932125"/>
            </a:xfrm>
            <a:custGeom>
              <a:avLst/>
              <a:gdLst/>
              <a:ahLst/>
              <a:cxnLst/>
              <a:rect l="l" t="t" r="r" b="b"/>
              <a:pathLst>
                <a:path w="24451" h="117285" extrusionOk="0">
                  <a:moveTo>
                    <a:pt x="24451" y="28221"/>
                  </a:moveTo>
                  <a:lnTo>
                    <a:pt x="0" y="0"/>
                  </a:lnTo>
                  <a:lnTo>
                    <a:pt x="0" y="89064"/>
                  </a:lnTo>
                  <a:lnTo>
                    <a:pt x="24451" y="117284"/>
                  </a:lnTo>
                  <a:close/>
                </a:path>
              </a:pathLst>
            </a:custGeom>
            <a:solidFill>
              <a:schemeClr val="tx2"/>
            </a:solidFill>
            <a:ln>
              <a:noFill/>
            </a:ln>
          </p:spPr>
          <p:txBody>
            <a:bodyPr spcFirstLastPara="1" wrap="square" lIns="121900" tIns="121900" rIns="121900" bIns="121900" anchor="ctr" anchorCtr="0">
              <a:noAutofit/>
            </a:bodyPr>
            <a:lstStyle/>
            <a:p>
              <a:endParaRPr sz="2400"/>
            </a:p>
          </p:txBody>
        </p:sp>
        <p:sp>
          <p:nvSpPr>
            <p:cNvPr id="24" name="Google Shape;6342;p44">
              <a:extLst>
                <a:ext uri="{FF2B5EF4-FFF2-40B4-BE49-F238E27FC236}">
                  <a16:creationId xmlns:a16="http://schemas.microsoft.com/office/drawing/2014/main" id="{06F39E64-2DF9-B30D-4009-55C6F191AA5A}"/>
                </a:ext>
              </a:extLst>
            </p:cNvPr>
            <p:cNvSpPr/>
            <p:nvPr/>
          </p:nvSpPr>
          <p:spPr>
            <a:xfrm>
              <a:off x="2301638" y="8708950"/>
              <a:ext cx="828950" cy="373625"/>
            </a:xfrm>
            <a:custGeom>
              <a:avLst/>
              <a:gdLst/>
              <a:ahLst/>
              <a:cxnLst/>
              <a:rect l="l" t="t" r="r" b="b"/>
              <a:pathLst>
                <a:path w="33158" h="14945" extrusionOk="0">
                  <a:moveTo>
                    <a:pt x="1" y="5038"/>
                  </a:moveTo>
                  <a:lnTo>
                    <a:pt x="23684" y="5038"/>
                  </a:lnTo>
                  <a:lnTo>
                    <a:pt x="23684" y="1"/>
                  </a:lnTo>
                  <a:lnTo>
                    <a:pt x="33158" y="7473"/>
                  </a:lnTo>
                  <a:lnTo>
                    <a:pt x="23684" y="14945"/>
                  </a:lnTo>
                  <a:lnTo>
                    <a:pt x="23684" y="9941"/>
                  </a:lnTo>
                  <a:lnTo>
                    <a:pt x="1" y="994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5" name="Google Shape;6343;p44">
              <a:extLst>
                <a:ext uri="{FF2B5EF4-FFF2-40B4-BE49-F238E27FC236}">
                  <a16:creationId xmlns:a16="http://schemas.microsoft.com/office/drawing/2014/main" id="{1239AE82-B02C-5694-CFD8-606CF672E7C5}"/>
                </a:ext>
              </a:extLst>
            </p:cNvPr>
            <p:cNvSpPr/>
            <p:nvPr/>
          </p:nvSpPr>
          <p:spPr>
            <a:xfrm>
              <a:off x="1690388" y="8128550"/>
              <a:ext cx="611275" cy="828950"/>
            </a:xfrm>
            <a:custGeom>
              <a:avLst/>
              <a:gdLst/>
              <a:ahLst/>
              <a:cxnLst/>
              <a:rect l="l" t="t" r="r" b="b"/>
              <a:pathLst>
                <a:path w="24451" h="33158" extrusionOk="0">
                  <a:moveTo>
                    <a:pt x="24451" y="28254"/>
                  </a:moveTo>
                  <a:lnTo>
                    <a:pt x="0" y="0"/>
                  </a:lnTo>
                  <a:lnTo>
                    <a:pt x="0" y="4904"/>
                  </a:lnTo>
                  <a:lnTo>
                    <a:pt x="24451" y="33157"/>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6" name="Google Shape;6344;p44">
              <a:extLst>
                <a:ext uri="{FF2B5EF4-FFF2-40B4-BE49-F238E27FC236}">
                  <a16:creationId xmlns:a16="http://schemas.microsoft.com/office/drawing/2014/main" id="{039525D9-84CC-C304-3C22-A13A24A46D11}"/>
                </a:ext>
              </a:extLst>
            </p:cNvPr>
            <p:cNvSpPr/>
            <p:nvPr/>
          </p:nvSpPr>
          <p:spPr>
            <a:xfrm>
              <a:off x="3524188" y="7777450"/>
              <a:ext cx="1223400" cy="2942975"/>
            </a:xfrm>
            <a:custGeom>
              <a:avLst/>
              <a:gdLst/>
              <a:ahLst/>
              <a:cxnLst/>
              <a:rect l="l" t="t" r="r" b="b"/>
              <a:pathLst>
                <a:path w="48936" h="117719" extrusionOk="0">
                  <a:moveTo>
                    <a:pt x="0" y="1"/>
                  </a:moveTo>
                  <a:lnTo>
                    <a:pt x="48935" y="1"/>
                  </a:lnTo>
                  <a:lnTo>
                    <a:pt x="48935" y="117718"/>
                  </a:lnTo>
                  <a:lnTo>
                    <a:pt x="0" y="117718"/>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7" name="Google Shape;6345;p44">
              <a:extLst>
                <a:ext uri="{FF2B5EF4-FFF2-40B4-BE49-F238E27FC236}">
                  <a16:creationId xmlns:a16="http://schemas.microsoft.com/office/drawing/2014/main" id="{E11260E8-25D4-AC30-FB7D-A8E7E4EC2492}"/>
                </a:ext>
              </a:extLst>
            </p:cNvPr>
            <p:cNvSpPr/>
            <p:nvPr/>
          </p:nvSpPr>
          <p:spPr>
            <a:xfrm>
              <a:off x="2912913" y="7071125"/>
              <a:ext cx="611300" cy="1422700"/>
            </a:xfrm>
            <a:custGeom>
              <a:avLst/>
              <a:gdLst/>
              <a:ahLst/>
              <a:cxnLst/>
              <a:rect l="l" t="t" r="r" b="b"/>
              <a:pathLst>
                <a:path w="24452" h="56908" extrusionOk="0">
                  <a:moveTo>
                    <a:pt x="24451" y="28254"/>
                  </a:moveTo>
                  <a:lnTo>
                    <a:pt x="1" y="0"/>
                  </a:lnTo>
                  <a:lnTo>
                    <a:pt x="1" y="28687"/>
                  </a:lnTo>
                  <a:lnTo>
                    <a:pt x="24451" y="56908"/>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8" name="Google Shape;6346;p44">
              <a:extLst>
                <a:ext uri="{FF2B5EF4-FFF2-40B4-BE49-F238E27FC236}">
                  <a16:creationId xmlns:a16="http://schemas.microsoft.com/office/drawing/2014/main" id="{9EC926E3-89BC-B8E0-71BA-812A63FDCE6F}"/>
                </a:ext>
              </a:extLst>
            </p:cNvPr>
            <p:cNvSpPr/>
            <p:nvPr/>
          </p:nvSpPr>
          <p:spPr>
            <a:xfrm>
              <a:off x="2912913" y="7071125"/>
              <a:ext cx="1834675" cy="706350"/>
            </a:xfrm>
            <a:custGeom>
              <a:avLst/>
              <a:gdLst/>
              <a:ahLst/>
              <a:cxnLst/>
              <a:rect l="l" t="t" r="r" b="b"/>
              <a:pathLst>
                <a:path w="73387" h="28254" extrusionOk="0">
                  <a:moveTo>
                    <a:pt x="48936" y="0"/>
                  </a:moveTo>
                  <a:lnTo>
                    <a:pt x="1" y="0"/>
                  </a:lnTo>
                  <a:lnTo>
                    <a:pt x="24451" y="28254"/>
                  </a:lnTo>
                  <a:lnTo>
                    <a:pt x="73386" y="28254"/>
                  </a:lnTo>
                  <a:close/>
                </a:path>
              </a:pathLst>
            </a:custGeom>
            <a:solidFill>
              <a:schemeClr val="accent1">
                <a:lumMod val="40000"/>
                <a:lumOff val="60000"/>
              </a:schemeClr>
            </a:solidFill>
            <a:ln>
              <a:noFill/>
            </a:ln>
          </p:spPr>
          <p:txBody>
            <a:bodyPr spcFirstLastPara="1" wrap="square" lIns="121900" tIns="121900" rIns="121900" bIns="121900" anchor="ctr" anchorCtr="0">
              <a:noAutofit/>
            </a:bodyPr>
            <a:lstStyle/>
            <a:p>
              <a:endParaRPr sz="2400"/>
            </a:p>
          </p:txBody>
        </p:sp>
        <p:sp>
          <p:nvSpPr>
            <p:cNvPr id="29" name="Google Shape;6347;p44">
              <a:extLst>
                <a:ext uri="{FF2B5EF4-FFF2-40B4-BE49-F238E27FC236}">
                  <a16:creationId xmlns:a16="http://schemas.microsoft.com/office/drawing/2014/main" id="{BC5580D3-5943-5E4E-FC65-615E05648F1C}"/>
                </a:ext>
              </a:extLst>
            </p:cNvPr>
            <p:cNvSpPr/>
            <p:nvPr/>
          </p:nvSpPr>
          <p:spPr>
            <a:xfrm>
              <a:off x="2912913" y="7411375"/>
              <a:ext cx="611300" cy="829775"/>
            </a:xfrm>
            <a:custGeom>
              <a:avLst/>
              <a:gdLst/>
              <a:ahLst/>
              <a:cxnLst/>
              <a:rect l="l" t="t" r="r" b="b"/>
              <a:pathLst>
                <a:path w="24452" h="33191" extrusionOk="0">
                  <a:moveTo>
                    <a:pt x="24451" y="28254"/>
                  </a:moveTo>
                  <a:lnTo>
                    <a:pt x="1" y="0"/>
                  </a:lnTo>
                  <a:lnTo>
                    <a:pt x="1" y="4937"/>
                  </a:lnTo>
                  <a:lnTo>
                    <a:pt x="24451" y="3319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0" name="Google Shape;6348;p44">
              <a:extLst>
                <a:ext uri="{FF2B5EF4-FFF2-40B4-BE49-F238E27FC236}">
                  <a16:creationId xmlns:a16="http://schemas.microsoft.com/office/drawing/2014/main" id="{F015AC14-D809-A008-16AA-D42E3951EE61}"/>
                </a:ext>
              </a:extLst>
            </p:cNvPr>
            <p:cNvSpPr/>
            <p:nvPr/>
          </p:nvSpPr>
          <p:spPr>
            <a:xfrm>
              <a:off x="3524188" y="7992625"/>
              <a:ext cx="829775" cy="373625"/>
            </a:xfrm>
            <a:custGeom>
              <a:avLst/>
              <a:gdLst/>
              <a:ahLst/>
              <a:cxnLst/>
              <a:rect l="l" t="t" r="r" b="b"/>
              <a:pathLst>
                <a:path w="33191" h="14945" extrusionOk="0">
                  <a:moveTo>
                    <a:pt x="0" y="5004"/>
                  </a:moveTo>
                  <a:lnTo>
                    <a:pt x="23684" y="5004"/>
                  </a:lnTo>
                  <a:lnTo>
                    <a:pt x="23684" y="0"/>
                  </a:lnTo>
                  <a:lnTo>
                    <a:pt x="33191" y="7472"/>
                  </a:lnTo>
                  <a:lnTo>
                    <a:pt x="23684" y="14944"/>
                  </a:lnTo>
                  <a:lnTo>
                    <a:pt x="23684" y="9940"/>
                  </a:lnTo>
                  <a:lnTo>
                    <a:pt x="0" y="9940"/>
                  </a:ln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36" name="Group 35" descr="List to complement graphic with word examples to show increasing level of difficulty as it relates to types of words. This list starts with two-phoneme words and extends to five-phoneme words with consonant blends and varying sound patterns.">
            <a:extLst>
              <a:ext uri="{FF2B5EF4-FFF2-40B4-BE49-F238E27FC236}">
                <a16:creationId xmlns:a16="http://schemas.microsoft.com/office/drawing/2014/main" id="{8E1E24CE-A0EC-1426-8828-AAC4CEB04EEE}"/>
              </a:ext>
            </a:extLst>
          </p:cNvPr>
          <p:cNvGrpSpPr/>
          <p:nvPr/>
        </p:nvGrpSpPr>
        <p:grpSpPr>
          <a:xfrm>
            <a:off x="240921" y="1527716"/>
            <a:ext cx="5724751" cy="4888375"/>
            <a:chOff x="251493" y="1898327"/>
            <a:chExt cx="5708977" cy="4442256"/>
          </a:xfrm>
        </p:grpSpPr>
        <p:sp>
          <p:nvSpPr>
            <p:cNvPr id="37" name="Google Shape;6417;p44">
              <a:extLst>
                <a:ext uri="{FF2B5EF4-FFF2-40B4-BE49-F238E27FC236}">
                  <a16:creationId xmlns:a16="http://schemas.microsoft.com/office/drawing/2014/main" id="{A472AB4B-704B-E4D7-8FF9-F70D3926F508}"/>
                </a:ext>
              </a:extLst>
            </p:cNvPr>
            <p:cNvSpPr/>
            <p:nvPr/>
          </p:nvSpPr>
          <p:spPr>
            <a:xfrm>
              <a:off x="538262" y="2266832"/>
              <a:ext cx="45719" cy="3479960"/>
            </a:xfrm>
            <a:custGeom>
              <a:avLst/>
              <a:gdLst/>
              <a:ahLst/>
              <a:cxnLst/>
              <a:rect l="l" t="t" r="r" b="b"/>
              <a:pathLst>
                <a:path w="1" h="107362" fill="none" extrusionOk="0">
                  <a:moveTo>
                    <a:pt x="1" y="1"/>
                  </a:moveTo>
                  <a:lnTo>
                    <a:pt x="1" y="107362"/>
                  </a:lnTo>
                </a:path>
              </a:pathLst>
            </a:custGeom>
            <a:solidFill>
              <a:srgbClr val="666666"/>
            </a:solidFill>
            <a:ln w="19050" cap="flat" cmpd="sng">
              <a:solidFill>
                <a:schemeClr val="dk1"/>
              </a:solidFill>
              <a:prstDash val="solid"/>
              <a:miter lim="19892"/>
              <a:headEnd type="none" w="sm" len="sm"/>
              <a:tailEnd type="none" w="sm" len="sm"/>
            </a:ln>
          </p:spPr>
          <p:txBody>
            <a:bodyPr spcFirstLastPara="1" wrap="square" lIns="121900" tIns="121900" rIns="121900" bIns="121900" anchor="ctr" anchorCtr="0">
              <a:noAutofit/>
            </a:bodyPr>
            <a:lstStyle/>
            <a:p>
              <a:endParaRPr>
                <a:solidFill>
                  <a:srgbClr val="000000"/>
                </a:solidFill>
              </a:endParaRPr>
            </a:p>
          </p:txBody>
        </p:sp>
        <p:grpSp>
          <p:nvGrpSpPr>
            <p:cNvPr id="38" name="Group 37">
              <a:extLst>
                <a:ext uri="{FF2B5EF4-FFF2-40B4-BE49-F238E27FC236}">
                  <a16:creationId xmlns:a16="http://schemas.microsoft.com/office/drawing/2014/main" id="{818206E2-F14E-4223-B59A-A701891BB5F2}"/>
                </a:ext>
              </a:extLst>
            </p:cNvPr>
            <p:cNvGrpSpPr/>
            <p:nvPr/>
          </p:nvGrpSpPr>
          <p:grpSpPr>
            <a:xfrm>
              <a:off x="251493" y="1898327"/>
              <a:ext cx="5708977" cy="4442256"/>
              <a:chOff x="251493" y="1898327"/>
              <a:chExt cx="5708977" cy="4442256"/>
            </a:xfrm>
          </p:grpSpPr>
          <p:grpSp>
            <p:nvGrpSpPr>
              <p:cNvPr id="39" name="Group 38">
                <a:extLst>
                  <a:ext uri="{FF2B5EF4-FFF2-40B4-BE49-F238E27FC236}">
                    <a16:creationId xmlns:a16="http://schemas.microsoft.com/office/drawing/2014/main" id="{AC881582-438C-AB42-67F5-B4534666A1F4}"/>
                  </a:ext>
                </a:extLst>
              </p:cNvPr>
              <p:cNvGrpSpPr/>
              <p:nvPr/>
            </p:nvGrpSpPr>
            <p:grpSpPr>
              <a:xfrm>
                <a:off x="272861" y="5620272"/>
                <a:ext cx="630965" cy="573804"/>
                <a:chOff x="300488" y="5364106"/>
                <a:chExt cx="630965" cy="573804"/>
              </a:xfrm>
            </p:grpSpPr>
            <p:sp>
              <p:nvSpPr>
                <p:cNvPr id="57" name="Google Shape;6418;p44">
                  <a:extLst>
                    <a:ext uri="{FF2B5EF4-FFF2-40B4-BE49-F238E27FC236}">
                      <a16:creationId xmlns:a16="http://schemas.microsoft.com/office/drawing/2014/main" id="{BC9EF18F-2C10-B7F6-E660-4093610C7A58}"/>
                    </a:ext>
                  </a:extLst>
                </p:cNvPr>
                <p:cNvSpPr/>
                <p:nvPr/>
              </p:nvSpPr>
              <p:spPr>
                <a:xfrm>
                  <a:off x="300488" y="5364106"/>
                  <a:ext cx="630965" cy="573804"/>
                </a:xfrm>
                <a:custGeom>
                  <a:avLst/>
                  <a:gdLst/>
                  <a:ahLst/>
                  <a:cxnLst/>
                  <a:rect l="l" t="t" r="r" b="b"/>
                  <a:pathLst>
                    <a:path w="15815" h="15816" extrusionOk="0">
                      <a:moveTo>
                        <a:pt x="7918" y="0"/>
                      </a:moveTo>
                      <a:cubicBezTo>
                        <a:pt x="3541" y="0"/>
                        <a:pt x="0" y="3522"/>
                        <a:pt x="0" y="7898"/>
                      </a:cubicBezTo>
                      <a:cubicBezTo>
                        <a:pt x="0" y="12274"/>
                        <a:pt x="3541" y="15815"/>
                        <a:pt x="7918" y="15815"/>
                      </a:cubicBezTo>
                      <a:cubicBezTo>
                        <a:pt x="12274" y="15815"/>
                        <a:pt x="15815" y="12274"/>
                        <a:pt x="15815" y="7898"/>
                      </a:cubicBezTo>
                      <a:cubicBezTo>
                        <a:pt x="15815" y="3522"/>
                        <a:pt x="12274" y="0"/>
                        <a:pt x="7918" y="0"/>
                      </a:cubicBezTo>
                      <a:close/>
                    </a:path>
                  </a:pathLst>
                </a:custGeom>
                <a:solidFill>
                  <a:schemeClr val="accent6"/>
                </a:solidFill>
                <a:ln>
                  <a:noFill/>
                </a:ln>
              </p:spPr>
              <p:txBody>
                <a:bodyPr spcFirstLastPara="1" wrap="square" lIns="121900" tIns="121900" rIns="121900" bIns="121900" anchor="ctr" anchorCtr="0">
                  <a:noAutofit/>
                </a:bodyPr>
                <a:lstStyle/>
                <a:p>
                  <a:endParaRPr>
                    <a:solidFill>
                      <a:srgbClr val="000000"/>
                    </a:solidFill>
                  </a:endParaRPr>
                </a:p>
              </p:txBody>
            </p:sp>
            <p:sp>
              <p:nvSpPr>
                <p:cNvPr id="58" name="Google Shape;6419;p44">
                  <a:extLst>
                    <a:ext uri="{FF2B5EF4-FFF2-40B4-BE49-F238E27FC236}">
                      <a16:creationId xmlns:a16="http://schemas.microsoft.com/office/drawing/2014/main" id="{864362E4-BF1E-C726-0618-5566ABDA5601}"/>
                    </a:ext>
                  </a:extLst>
                </p:cNvPr>
                <p:cNvSpPr/>
                <p:nvPr/>
              </p:nvSpPr>
              <p:spPr>
                <a:xfrm>
                  <a:off x="381420" y="5444960"/>
                  <a:ext cx="453185" cy="411415"/>
                </a:xfrm>
                <a:custGeom>
                  <a:avLst/>
                  <a:gdLst/>
                  <a:ahLst/>
                  <a:cxnLst/>
                  <a:rect l="l" t="t" r="r" b="b"/>
                  <a:pathLst>
                    <a:path w="11359" h="11340" extrusionOk="0">
                      <a:moveTo>
                        <a:pt x="5690" y="0"/>
                      </a:moveTo>
                      <a:cubicBezTo>
                        <a:pt x="2546" y="0"/>
                        <a:pt x="0" y="2527"/>
                        <a:pt x="0" y="5670"/>
                      </a:cubicBezTo>
                      <a:cubicBezTo>
                        <a:pt x="0" y="8813"/>
                        <a:pt x="2546" y="11339"/>
                        <a:pt x="5690" y="11339"/>
                      </a:cubicBezTo>
                      <a:cubicBezTo>
                        <a:pt x="8813" y="11339"/>
                        <a:pt x="11359" y="8813"/>
                        <a:pt x="11359" y="5670"/>
                      </a:cubicBezTo>
                      <a:cubicBezTo>
                        <a:pt x="11359" y="2527"/>
                        <a:pt x="8813" y="0"/>
                        <a:pt x="5690" y="0"/>
                      </a:cubicBezTo>
                      <a:close/>
                    </a:path>
                  </a:pathLst>
                </a:custGeom>
                <a:solidFill>
                  <a:srgbClr val="FFFFFF"/>
                </a:solidFill>
                <a:ln>
                  <a:noFill/>
                </a:ln>
              </p:spPr>
              <p:txBody>
                <a:bodyPr spcFirstLastPara="1" wrap="square" lIns="121900" tIns="121900" rIns="121900" bIns="121900" anchor="ctr" anchorCtr="0">
                  <a:noAutofit/>
                </a:bodyPr>
                <a:lstStyle/>
                <a:p>
                  <a:pPr algn="ctr"/>
                  <a:r>
                    <a:rPr lang="en" b="1">
                      <a:solidFill>
                        <a:srgbClr val="000000"/>
                      </a:solidFill>
                      <a:latin typeface="Roboto"/>
                      <a:ea typeface="Roboto"/>
                      <a:cs typeface="Roboto"/>
                      <a:sym typeface="Roboto"/>
                    </a:rPr>
                    <a:t>5</a:t>
                  </a:r>
                  <a:endParaRPr b="1">
                    <a:solidFill>
                      <a:srgbClr val="000000"/>
                    </a:solidFill>
                    <a:latin typeface="Roboto"/>
                    <a:ea typeface="Roboto"/>
                    <a:cs typeface="Roboto"/>
                    <a:sym typeface="Roboto"/>
                  </a:endParaRPr>
                </a:p>
              </p:txBody>
            </p:sp>
          </p:grpSp>
          <p:sp>
            <p:nvSpPr>
              <p:cNvPr id="40" name="Google Shape;6420;p44">
                <a:extLst>
                  <a:ext uri="{FF2B5EF4-FFF2-40B4-BE49-F238E27FC236}">
                    <a16:creationId xmlns:a16="http://schemas.microsoft.com/office/drawing/2014/main" id="{3BB94A31-496F-5F79-B62A-210B1C0FF719}"/>
                  </a:ext>
                </a:extLst>
              </p:cNvPr>
              <p:cNvSpPr/>
              <p:nvPr/>
            </p:nvSpPr>
            <p:spPr>
              <a:xfrm>
                <a:off x="892912" y="5564158"/>
                <a:ext cx="4244962" cy="776425"/>
              </a:xfrm>
              <a:prstGeom prst="rect">
                <a:avLst/>
              </a:prstGeom>
              <a:noFill/>
              <a:ln>
                <a:noFill/>
              </a:ln>
            </p:spPr>
            <p:txBody>
              <a:bodyPr spcFirstLastPara="1" wrap="square" lIns="121900" tIns="121900" rIns="121900" bIns="121900" anchor="ctr" anchorCtr="0">
                <a:noAutofit/>
              </a:bodyPr>
              <a:lstStyle/>
              <a:p>
                <a:r>
                  <a:rPr lang="en">
                    <a:solidFill>
                      <a:schemeClr val="bg2"/>
                    </a:solidFill>
                    <a:ea typeface="Roboto"/>
                    <a:cs typeface="Roboto"/>
                    <a:sym typeface="Roboto"/>
                  </a:rPr>
                  <a:t>Five-phoneme words with consonant blends and varying sound patterns</a:t>
                </a:r>
                <a:endParaRPr>
                  <a:solidFill>
                    <a:schemeClr val="bg2"/>
                  </a:solidFill>
                  <a:ea typeface="Roboto"/>
                  <a:cs typeface="Roboto"/>
                  <a:sym typeface="Roboto"/>
                </a:endParaRPr>
              </a:p>
            </p:txBody>
          </p:sp>
          <p:grpSp>
            <p:nvGrpSpPr>
              <p:cNvPr id="41" name="Group 40">
                <a:extLst>
                  <a:ext uri="{FF2B5EF4-FFF2-40B4-BE49-F238E27FC236}">
                    <a16:creationId xmlns:a16="http://schemas.microsoft.com/office/drawing/2014/main" id="{ED0AB644-0F5F-F808-B604-CBA49CB2DC37}"/>
                  </a:ext>
                </a:extLst>
              </p:cNvPr>
              <p:cNvGrpSpPr/>
              <p:nvPr/>
            </p:nvGrpSpPr>
            <p:grpSpPr>
              <a:xfrm>
                <a:off x="264556" y="4725140"/>
                <a:ext cx="630965" cy="573768"/>
                <a:chOff x="251076" y="4517063"/>
                <a:chExt cx="630965" cy="573768"/>
              </a:xfrm>
            </p:grpSpPr>
            <p:sp>
              <p:nvSpPr>
                <p:cNvPr id="55" name="Google Shape;6421;p44">
                  <a:extLst>
                    <a:ext uri="{FF2B5EF4-FFF2-40B4-BE49-F238E27FC236}">
                      <a16:creationId xmlns:a16="http://schemas.microsoft.com/office/drawing/2014/main" id="{6916D599-5430-9D8C-EDCC-FA3409FD5995}"/>
                    </a:ext>
                  </a:extLst>
                </p:cNvPr>
                <p:cNvSpPr/>
                <p:nvPr/>
              </p:nvSpPr>
              <p:spPr>
                <a:xfrm>
                  <a:off x="251076" y="4517063"/>
                  <a:ext cx="630965" cy="573768"/>
                </a:xfrm>
                <a:custGeom>
                  <a:avLst/>
                  <a:gdLst/>
                  <a:ahLst/>
                  <a:cxnLst/>
                  <a:rect l="l" t="t" r="r" b="b"/>
                  <a:pathLst>
                    <a:path w="15815" h="15815" extrusionOk="0">
                      <a:moveTo>
                        <a:pt x="7918" y="0"/>
                      </a:moveTo>
                      <a:cubicBezTo>
                        <a:pt x="3541" y="0"/>
                        <a:pt x="0" y="3541"/>
                        <a:pt x="0" y="7918"/>
                      </a:cubicBezTo>
                      <a:cubicBezTo>
                        <a:pt x="0" y="12274"/>
                        <a:pt x="3541" y="15815"/>
                        <a:pt x="7918" y="15815"/>
                      </a:cubicBezTo>
                      <a:cubicBezTo>
                        <a:pt x="12274" y="15815"/>
                        <a:pt x="15815" y="12274"/>
                        <a:pt x="15815" y="7918"/>
                      </a:cubicBezTo>
                      <a:cubicBezTo>
                        <a:pt x="15815" y="3541"/>
                        <a:pt x="12274" y="0"/>
                        <a:pt x="7918" y="0"/>
                      </a:cubicBezTo>
                      <a:close/>
                    </a:path>
                  </a:pathLst>
                </a:custGeom>
                <a:solidFill>
                  <a:schemeClr val="accent5"/>
                </a:solidFill>
                <a:ln>
                  <a:noFill/>
                </a:ln>
              </p:spPr>
              <p:txBody>
                <a:bodyPr spcFirstLastPara="1" wrap="square" lIns="121900" tIns="121900" rIns="121900" bIns="121900" anchor="ctr" anchorCtr="0">
                  <a:noAutofit/>
                </a:bodyPr>
                <a:lstStyle/>
                <a:p>
                  <a:endParaRPr>
                    <a:solidFill>
                      <a:srgbClr val="000000"/>
                    </a:solidFill>
                  </a:endParaRPr>
                </a:p>
              </p:txBody>
            </p:sp>
            <p:sp>
              <p:nvSpPr>
                <p:cNvPr id="56" name="Google Shape;6422;p44">
                  <a:extLst>
                    <a:ext uri="{FF2B5EF4-FFF2-40B4-BE49-F238E27FC236}">
                      <a16:creationId xmlns:a16="http://schemas.microsoft.com/office/drawing/2014/main" id="{4BB806F4-5873-0C13-6F8A-5F93396C6A5F}"/>
                    </a:ext>
                  </a:extLst>
                </p:cNvPr>
                <p:cNvSpPr/>
                <p:nvPr/>
              </p:nvSpPr>
              <p:spPr>
                <a:xfrm>
                  <a:off x="331900" y="4598460"/>
                  <a:ext cx="453185" cy="412141"/>
                </a:xfrm>
                <a:custGeom>
                  <a:avLst/>
                  <a:gdLst/>
                  <a:ahLst/>
                  <a:cxnLst/>
                  <a:rect l="l" t="t" r="r" b="b"/>
                  <a:pathLst>
                    <a:path w="11359" h="11360" extrusionOk="0">
                      <a:moveTo>
                        <a:pt x="5690" y="0"/>
                      </a:moveTo>
                      <a:cubicBezTo>
                        <a:pt x="2546" y="0"/>
                        <a:pt x="0" y="2547"/>
                        <a:pt x="0" y="5690"/>
                      </a:cubicBezTo>
                      <a:cubicBezTo>
                        <a:pt x="0" y="8813"/>
                        <a:pt x="2546" y="11359"/>
                        <a:pt x="5690" y="11359"/>
                      </a:cubicBezTo>
                      <a:cubicBezTo>
                        <a:pt x="8813" y="11359"/>
                        <a:pt x="11359" y="8813"/>
                        <a:pt x="11359" y="5690"/>
                      </a:cubicBezTo>
                      <a:cubicBezTo>
                        <a:pt x="11359" y="2547"/>
                        <a:pt x="8813" y="0"/>
                        <a:pt x="5690" y="0"/>
                      </a:cubicBezTo>
                      <a:close/>
                    </a:path>
                  </a:pathLst>
                </a:custGeom>
                <a:solidFill>
                  <a:srgbClr val="FFFFFF"/>
                </a:solidFill>
                <a:ln>
                  <a:noFill/>
                </a:ln>
              </p:spPr>
              <p:txBody>
                <a:bodyPr spcFirstLastPara="1" wrap="square" lIns="121900" tIns="121900" rIns="121900" bIns="121900" anchor="ctr" anchorCtr="0">
                  <a:noAutofit/>
                </a:bodyPr>
                <a:lstStyle/>
                <a:p>
                  <a:pPr algn="ctr"/>
                  <a:r>
                    <a:rPr lang="en" b="1">
                      <a:solidFill>
                        <a:srgbClr val="000000"/>
                      </a:solidFill>
                      <a:latin typeface="Roboto"/>
                      <a:ea typeface="Roboto"/>
                      <a:cs typeface="Roboto"/>
                      <a:sym typeface="Roboto"/>
                    </a:rPr>
                    <a:t>4</a:t>
                  </a:r>
                  <a:endParaRPr b="1">
                    <a:solidFill>
                      <a:srgbClr val="000000"/>
                    </a:solidFill>
                    <a:latin typeface="Roboto"/>
                    <a:ea typeface="Roboto"/>
                    <a:cs typeface="Roboto"/>
                    <a:sym typeface="Roboto"/>
                  </a:endParaRPr>
                </a:p>
              </p:txBody>
            </p:sp>
          </p:grpSp>
          <p:grpSp>
            <p:nvGrpSpPr>
              <p:cNvPr id="42" name="Group 41">
                <a:extLst>
                  <a:ext uri="{FF2B5EF4-FFF2-40B4-BE49-F238E27FC236}">
                    <a16:creationId xmlns:a16="http://schemas.microsoft.com/office/drawing/2014/main" id="{17A9FE1D-7558-F258-0209-3F1D6176A442}"/>
                  </a:ext>
                </a:extLst>
              </p:cNvPr>
              <p:cNvGrpSpPr/>
              <p:nvPr/>
            </p:nvGrpSpPr>
            <p:grpSpPr>
              <a:xfrm>
                <a:off x="264626" y="3814406"/>
                <a:ext cx="630965" cy="573768"/>
                <a:chOff x="251076" y="3724128"/>
                <a:chExt cx="630965" cy="573768"/>
              </a:xfrm>
            </p:grpSpPr>
            <p:sp>
              <p:nvSpPr>
                <p:cNvPr id="53" name="Google Shape;6424;p44">
                  <a:extLst>
                    <a:ext uri="{FF2B5EF4-FFF2-40B4-BE49-F238E27FC236}">
                      <a16:creationId xmlns:a16="http://schemas.microsoft.com/office/drawing/2014/main" id="{3A7ACC72-13A6-2200-70C8-857B3AC0E831}"/>
                    </a:ext>
                  </a:extLst>
                </p:cNvPr>
                <p:cNvSpPr/>
                <p:nvPr/>
              </p:nvSpPr>
              <p:spPr>
                <a:xfrm>
                  <a:off x="251076" y="3724128"/>
                  <a:ext cx="630965" cy="573768"/>
                </a:xfrm>
                <a:custGeom>
                  <a:avLst/>
                  <a:gdLst/>
                  <a:ahLst/>
                  <a:cxnLst/>
                  <a:rect l="l" t="t" r="r" b="b"/>
                  <a:pathLst>
                    <a:path w="15815" h="15815" extrusionOk="0">
                      <a:moveTo>
                        <a:pt x="7918" y="0"/>
                      </a:moveTo>
                      <a:cubicBezTo>
                        <a:pt x="3541" y="0"/>
                        <a:pt x="0" y="3541"/>
                        <a:pt x="0" y="7897"/>
                      </a:cubicBezTo>
                      <a:cubicBezTo>
                        <a:pt x="0" y="12274"/>
                        <a:pt x="3541" y="15815"/>
                        <a:pt x="7918" y="15815"/>
                      </a:cubicBezTo>
                      <a:cubicBezTo>
                        <a:pt x="12274" y="15815"/>
                        <a:pt x="15815" y="12274"/>
                        <a:pt x="15815" y="7897"/>
                      </a:cubicBezTo>
                      <a:cubicBezTo>
                        <a:pt x="15815" y="3541"/>
                        <a:pt x="12274" y="0"/>
                        <a:pt x="7918" y="0"/>
                      </a:cubicBezTo>
                      <a:close/>
                    </a:path>
                  </a:pathLst>
                </a:custGeom>
                <a:solidFill>
                  <a:schemeClr val="accent3"/>
                </a:solidFill>
                <a:ln>
                  <a:noFill/>
                </a:ln>
              </p:spPr>
              <p:txBody>
                <a:bodyPr spcFirstLastPara="1" wrap="square" lIns="121900" tIns="121900" rIns="121900" bIns="121900" anchor="ctr" anchorCtr="0">
                  <a:noAutofit/>
                </a:bodyPr>
                <a:lstStyle/>
                <a:p>
                  <a:endParaRPr>
                    <a:solidFill>
                      <a:srgbClr val="000000"/>
                    </a:solidFill>
                  </a:endParaRPr>
                </a:p>
              </p:txBody>
            </p:sp>
            <p:sp>
              <p:nvSpPr>
                <p:cNvPr id="54" name="Google Shape;6425;p44">
                  <a:extLst>
                    <a:ext uri="{FF2B5EF4-FFF2-40B4-BE49-F238E27FC236}">
                      <a16:creationId xmlns:a16="http://schemas.microsoft.com/office/drawing/2014/main" id="{815AACA1-4925-D523-622F-F5A80548FFEF}"/>
                    </a:ext>
                  </a:extLst>
                </p:cNvPr>
                <p:cNvSpPr/>
                <p:nvPr/>
              </p:nvSpPr>
              <p:spPr>
                <a:xfrm>
                  <a:off x="331900" y="3804952"/>
                  <a:ext cx="453185" cy="412104"/>
                </a:xfrm>
                <a:custGeom>
                  <a:avLst/>
                  <a:gdLst/>
                  <a:ahLst/>
                  <a:cxnLst/>
                  <a:rect l="l" t="t" r="r" b="b"/>
                  <a:pathLst>
                    <a:path w="11359" h="11359" extrusionOk="0">
                      <a:moveTo>
                        <a:pt x="5690" y="0"/>
                      </a:moveTo>
                      <a:cubicBezTo>
                        <a:pt x="2546" y="0"/>
                        <a:pt x="0" y="2546"/>
                        <a:pt x="0" y="5669"/>
                      </a:cubicBezTo>
                      <a:cubicBezTo>
                        <a:pt x="0" y="8812"/>
                        <a:pt x="2546" y="11359"/>
                        <a:pt x="5690" y="11359"/>
                      </a:cubicBezTo>
                      <a:cubicBezTo>
                        <a:pt x="8813" y="11359"/>
                        <a:pt x="11359" y="8812"/>
                        <a:pt x="11359" y="5669"/>
                      </a:cubicBezTo>
                      <a:cubicBezTo>
                        <a:pt x="11359" y="2526"/>
                        <a:pt x="8813" y="0"/>
                        <a:pt x="5690" y="0"/>
                      </a:cubicBezTo>
                      <a:close/>
                    </a:path>
                  </a:pathLst>
                </a:custGeom>
                <a:solidFill>
                  <a:srgbClr val="FFFFFF"/>
                </a:solidFill>
                <a:ln>
                  <a:noFill/>
                </a:ln>
              </p:spPr>
              <p:txBody>
                <a:bodyPr spcFirstLastPara="1" wrap="square" lIns="121900" tIns="121900" rIns="121900" bIns="121900" anchor="ctr" anchorCtr="0">
                  <a:noAutofit/>
                </a:bodyPr>
                <a:lstStyle/>
                <a:p>
                  <a:pPr algn="ctr"/>
                  <a:r>
                    <a:rPr lang="en" b="1">
                      <a:solidFill>
                        <a:srgbClr val="000000"/>
                      </a:solidFill>
                      <a:latin typeface="Roboto"/>
                      <a:ea typeface="Roboto"/>
                      <a:cs typeface="Roboto"/>
                      <a:sym typeface="Roboto"/>
                    </a:rPr>
                    <a:t>3</a:t>
                  </a:r>
                  <a:endParaRPr b="1">
                    <a:solidFill>
                      <a:srgbClr val="000000"/>
                    </a:solidFill>
                    <a:latin typeface="Roboto"/>
                    <a:ea typeface="Roboto"/>
                    <a:cs typeface="Roboto"/>
                    <a:sym typeface="Roboto"/>
                  </a:endParaRPr>
                </a:p>
              </p:txBody>
            </p:sp>
          </p:grpSp>
          <p:grpSp>
            <p:nvGrpSpPr>
              <p:cNvPr id="43" name="Group 42">
                <a:extLst>
                  <a:ext uri="{FF2B5EF4-FFF2-40B4-BE49-F238E27FC236}">
                    <a16:creationId xmlns:a16="http://schemas.microsoft.com/office/drawing/2014/main" id="{9A9B1027-8D96-AFCE-A1F4-E8D7DA0F91E5}"/>
                  </a:ext>
                </a:extLst>
              </p:cNvPr>
              <p:cNvGrpSpPr/>
              <p:nvPr/>
            </p:nvGrpSpPr>
            <p:grpSpPr>
              <a:xfrm>
                <a:off x="251493" y="2872470"/>
                <a:ext cx="630965" cy="573804"/>
                <a:chOff x="251076" y="2958446"/>
                <a:chExt cx="630965" cy="573804"/>
              </a:xfrm>
            </p:grpSpPr>
            <p:sp>
              <p:nvSpPr>
                <p:cNvPr id="51" name="Google Shape;6427;p44">
                  <a:extLst>
                    <a:ext uri="{FF2B5EF4-FFF2-40B4-BE49-F238E27FC236}">
                      <a16:creationId xmlns:a16="http://schemas.microsoft.com/office/drawing/2014/main" id="{4F9A5A4C-4F96-9F6C-1E5B-592D95647D00}"/>
                    </a:ext>
                  </a:extLst>
                </p:cNvPr>
                <p:cNvSpPr/>
                <p:nvPr/>
              </p:nvSpPr>
              <p:spPr>
                <a:xfrm>
                  <a:off x="251076" y="2958446"/>
                  <a:ext cx="630965" cy="573804"/>
                </a:xfrm>
                <a:custGeom>
                  <a:avLst/>
                  <a:gdLst/>
                  <a:ahLst/>
                  <a:cxnLst/>
                  <a:rect l="l" t="t" r="r" b="b"/>
                  <a:pathLst>
                    <a:path w="15815" h="15816" extrusionOk="0">
                      <a:moveTo>
                        <a:pt x="7918" y="1"/>
                      </a:moveTo>
                      <a:cubicBezTo>
                        <a:pt x="3541" y="1"/>
                        <a:pt x="0" y="3542"/>
                        <a:pt x="0" y="7918"/>
                      </a:cubicBezTo>
                      <a:cubicBezTo>
                        <a:pt x="0" y="12275"/>
                        <a:pt x="3541" y="15816"/>
                        <a:pt x="7918" y="15816"/>
                      </a:cubicBezTo>
                      <a:cubicBezTo>
                        <a:pt x="12274" y="15816"/>
                        <a:pt x="15815" y="12275"/>
                        <a:pt x="15815" y="7918"/>
                      </a:cubicBezTo>
                      <a:cubicBezTo>
                        <a:pt x="15815" y="3542"/>
                        <a:pt x="12274" y="1"/>
                        <a:pt x="7918" y="1"/>
                      </a:cubicBezTo>
                      <a:close/>
                    </a:path>
                  </a:pathLst>
                </a:custGeom>
                <a:solidFill>
                  <a:schemeClr val="accent1"/>
                </a:solidFill>
                <a:ln>
                  <a:noFill/>
                </a:ln>
              </p:spPr>
              <p:txBody>
                <a:bodyPr spcFirstLastPara="1" wrap="square" lIns="121900" tIns="121900" rIns="121900" bIns="121900" anchor="ctr" anchorCtr="0">
                  <a:noAutofit/>
                </a:bodyPr>
                <a:lstStyle/>
                <a:p>
                  <a:endParaRPr>
                    <a:solidFill>
                      <a:srgbClr val="000000"/>
                    </a:solidFill>
                  </a:endParaRPr>
                </a:p>
              </p:txBody>
            </p:sp>
            <p:sp>
              <p:nvSpPr>
                <p:cNvPr id="52" name="Google Shape;6428;p44">
                  <a:extLst>
                    <a:ext uri="{FF2B5EF4-FFF2-40B4-BE49-F238E27FC236}">
                      <a16:creationId xmlns:a16="http://schemas.microsoft.com/office/drawing/2014/main" id="{92AF4626-3206-797E-7F8D-0E48D8AABC90}"/>
                    </a:ext>
                  </a:extLst>
                </p:cNvPr>
                <p:cNvSpPr/>
                <p:nvPr/>
              </p:nvSpPr>
              <p:spPr>
                <a:xfrm>
                  <a:off x="331900" y="3039268"/>
                  <a:ext cx="453185" cy="412141"/>
                </a:xfrm>
                <a:custGeom>
                  <a:avLst/>
                  <a:gdLst/>
                  <a:ahLst/>
                  <a:cxnLst/>
                  <a:rect l="l" t="t" r="r" b="b"/>
                  <a:pathLst>
                    <a:path w="11359" h="11360" extrusionOk="0">
                      <a:moveTo>
                        <a:pt x="5690" y="1"/>
                      </a:moveTo>
                      <a:cubicBezTo>
                        <a:pt x="2546" y="1"/>
                        <a:pt x="0" y="2547"/>
                        <a:pt x="0" y="5690"/>
                      </a:cubicBezTo>
                      <a:cubicBezTo>
                        <a:pt x="0" y="8813"/>
                        <a:pt x="2546" y="11360"/>
                        <a:pt x="5690" y="11360"/>
                      </a:cubicBezTo>
                      <a:cubicBezTo>
                        <a:pt x="8813" y="11360"/>
                        <a:pt x="11359" y="8813"/>
                        <a:pt x="11359" y="5690"/>
                      </a:cubicBezTo>
                      <a:cubicBezTo>
                        <a:pt x="11359" y="2547"/>
                        <a:pt x="8813" y="1"/>
                        <a:pt x="5690" y="1"/>
                      </a:cubicBezTo>
                      <a:close/>
                    </a:path>
                  </a:pathLst>
                </a:custGeom>
                <a:solidFill>
                  <a:srgbClr val="FFFFFF"/>
                </a:solidFill>
                <a:ln>
                  <a:noFill/>
                </a:ln>
              </p:spPr>
              <p:txBody>
                <a:bodyPr spcFirstLastPara="1" wrap="square" lIns="121900" tIns="121900" rIns="121900" bIns="121900" anchor="ctr" anchorCtr="0">
                  <a:noAutofit/>
                </a:bodyPr>
                <a:lstStyle/>
                <a:p>
                  <a:pPr algn="ctr"/>
                  <a:r>
                    <a:rPr lang="en" b="1">
                      <a:solidFill>
                        <a:srgbClr val="000000"/>
                      </a:solidFill>
                      <a:latin typeface="Roboto"/>
                      <a:ea typeface="Roboto"/>
                      <a:cs typeface="Roboto"/>
                      <a:sym typeface="Roboto"/>
                    </a:rPr>
                    <a:t>2</a:t>
                  </a:r>
                  <a:endParaRPr b="1">
                    <a:solidFill>
                      <a:srgbClr val="000000"/>
                    </a:solidFill>
                    <a:latin typeface="Roboto"/>
                    <a:ea typeface="Roboto"/>
                    <a:cs typeface="Roboto"/>
                    <a:sym typeface="Roboto"/>
                  </a:endParaRPr>
                </a:p>
              </p:txBody>
            </p:sp>
          </p:grpSp>
          <p:grpSp>
            <p:nvGrpSpPr>
              <p:cNvPr id="44" name="Group 43">
                <a:extLst>
                  <a:ext uri="{FF2B5EF4-FFF2-40B4-BE49-F238E27FC236}">
                    <a16:creationId xmlns:a16="http://schemas.microsoft.com/office/drawing/2014/main" id="{7B9500E5-9C2B-B6C7-D06A-C01A2B25CF5C}"/>
                  </a:ext>
                </a:extLst>
              </p:cNvPr>
              <p:cNvGrpSpPr/>
              <p:nvPr/>
            </p:nvGrpSpPr>
            <p:grpSpPr>
              <a:xfrm>
                <a:off x="272623" y="1898327"/>
                <a:ext cx="630965" cy="573804"/>
                <a:chOff x="251076" y="2193524"/>
                <a:chExt cx="630965" cy="573804"/>
              </a:xfrm>
            </p:grpSpPr>
            <p:sp>
              <p:nvSpPr>
                <p:cNvPr id="49" name="Google Shape;6430;p44">
                  <a:extLst>
                    <a:ext uri="{FF2B5EF4-FFF2-40B4-BE49-F238E27FC236}">
                      <a16:creationId xmlns:a16="http://schemas.microsoft.com/office/drawing/2014/main" id="{82F7326C-FA63-71C8-ECB9-155B60BA01E9}"/>
                    </a:ext>
                  </a:extLst>
                </p:cNvPr>
                <p:cNvSpPr/>
                <p:nvPr/>
              </p:nvSpPr>
              <p:spPr>
                <a:xfrm>
                  <a:off x="251076" y="2193524"/>
                  <a:ext cx="630965" cy="573804"/>
                </a:xfrm>
                <a:custGeom>
                  <a:avLst/>
                  <a:gdLst/>
                  <a:ahLst/>
                  <a:cxnLst/>
                  <a:rect l="l" t="t" r="r" b="b"/>
                  <a:pathLst>
                    <a:path w="15815" h="15816" extrusionOk="0">
                      <a:moveTo>
                        <a:pt x="7918" y="1"/>
                      </a:moveTo>
                      <a:cubicBezTo>
                        <a:pt x="3541" y="1"/>
                        <a:pt x="0" y="3541"/>
                        <a:pt x="0" y="7898"/>
                      </a:cubicBezTo>
                      <a:cubicBezTo>
                        <a:pt x="0" y="12274"/>
                        <a:pt x="3541" y="15815"/>
                        <a:pt x="7918" y="15815"/>
                      </a:cubicBezTo>
                      <a:cubicBezTo>
                        <a:pt x="12274" y="15815"/>
                        <a:pt x="15815" y="12274"/>
                        <a:pt x="15815" y="7898"/>
                      </a:cubicBezTo>
                      <a:cubicBezTo>
                        <a:pt x="15815" y="3541"/>
                        <a:pt x="12274" y="1"/>
                        <a:pt x="7918" y="1"/>
                      </a:cubicBezTo>
                      <a:close/>
                    </a:path>
                  </a:pathLst>
                </a:custGeom>
                <a:solidFill>
                  <a:schemeClr val="dk2"/>
                </a:solidFill>
                <a:ln>
                  <a:noFill/>
                </a:ln>
              </p:spPr>
              <p:txBody>
                <a:bodyPr spcFirstLastPara="1" wrap="square" lIns="121900" tIns="121900" rIns="121900" bIns="121900" anchor="ctr" anchorCtr="0">
                  <a:noAutofit/>
                </a:bodyPr>
                <a:lstStyle/>
                <a:p>
                  <a:endParaRPr>
                    <a:solidFill>
                      <a:srgbClr val="000000"/>
                    </a:solidFill>
                  </a:endParaRPr>
                </a:p>
              </p:txBody>
            </p:sp>
            <p:sp>
              <p:nvSpPr>
                <p:cNvPr id="50" name="Google Shape;6431;p44">
                  <a:extLst>
                    <a:ext uri="{FF2B5EF4-FFF2-40B4-BE49-F238E27FC236}">
                      <a16:creationId xmlns:a16="http://schemas.microsoft.com/office/drawing/2014/main" id="{A73164AE-196D-A910-D0F5-57BFDEE95643}"/>
                    </a:ext>
                  </a:extLst>
                </p:cNvPr>
                <p:cNvSpPr/>
                <p:nvPr/>
              </p:nvSpPr>
              <p:spPr>
                <a:xfrm>
                  <a:off x="331900" y="2274347"/>
                  <a:ext cx="453185" cy="412141"/>
                </a:xfrm>
                <a:custGeom>
                  <a:avLst/>
                  <a:gdLst/>
                  <a:ahLst/>
                  <a:cxnLst/>
                  <a:rect l="l" t="t" r="r" b="b"/>
                  <a:pathLst>
                    <a:path w="11359" h="11360" extrusionOk="0">
                      <a:moveTo>
                        <a:pt x="5690" y="1"/>
                      </a:moveTo>
                      <a:cubicBezTo>
                        <a:pt x="2546" y="1"/>
                        <a:pt x="0" y="2547"/>
                        <a:pt x="0" y="5670"/>
                      </a:cubicBezTo>
                      <a:cubicBezTo>
                        <a:pt x="0" y="8813"/>
                        <a:pt x="2546" y="11359"/>
                        <a:pt x="5690" y="11359"/>
                      </a:cubicBezTo>
                      <a:cubicBezTo>
                        <a:pt x="8813" y="11359"/>
                        <a:pt x="11359" y="8813"/>
                        <a:pt x="11359" y="5670"/>
                      </a:cubicBezTo>
                      <a:cubicBezTo>
                        <a:pt x="11359" y="2547"/>
                        <a:pt x="8813" y="1"/>
                        <a:pt x="5690" y="1"/>
                      </a:cubicBezTo>
                      <a:close/>
                    </a:path>
                  </a:pathLst>
                </a:custGeom>
                <a:solidFill>
                  <a:srgbClr val="FFFFFF"/>
                </a:solidFill>
                <a:ln>
                  <a:noFill/>
                </a:ln>
              </p:spPr>
              <p:txBody>
                <a:bodyPr spcFirstLastPara="1" wrap="square" lIns="121900" tIns="121900" rIns="121900" bIns="121900" anchor="ctr" anchorCtr="0">
                  <a:noAutofit/>
                </a:bodyPr>
                <a:lstStyle/>
                <a:p>
                  <a:pPr algn="ctr"/>
                  <a:r>
                    <a:rPr lang="en" b="1">
                      <a:solidFill>
                        <a:srgbClr val="000000"/>
                      </a:solidFill>
                      <a:latin typeface="Roboto"/>
                      <a:ea typeface="Roboto"/>
                      <a:cs typeface="Roboto"/>
                      <a:sym typeface="Roboto"/>
                    </a:rPr>
                    <a:t>1</a:t>
                  </a:r>
                  <a:endParaRPr b="1">
                    <a:solidFill>
                      <a:srgbClr val="000000"/>
                    </a:solidFill>
                    <a:latin typeface="Roboto"/>
                    <a:ea typeface="Roboto"/>
                    <a:cs typeface="Roboto"/>
                    <a:sym typeface="Roboto"/>
                  </a:endParaRPr>
                </a:p>
              </p:txBody>
            </p:sp>
          </p:grpSp>
          <p:sp>
            <p:nvSpPr>
              <p:cNvPr id="45" name="Google Shape;6432;p44">
                <a:extLst>
                  <a:ext uri="{FF2B5EF4-FFF2-40B4-BE49-F238E27FC236}">
                    <a16:creationId xmlns:a16="http://schemas.microsoft.com/office/drawing/2014/main" id="{F97B33BE-A7B2-5208-83D8-30C3440CDE92}"/>
                  </a:ext>
                </a:extLst>
              </p:cNvPr>
              <p:cNvSpPr/>
              <p:nvPr/>
            </p:nvSpPr>
            <p:spPr>
              <a:xfrm>
                <a:off x="903588" y="1997691"/>
                <a:ext cx="2969659" cy="393600"/>
              </a:xfrm>
              <a:prstGeom prst="rect">
                <a:avLst/>
              </a:prstGeom>
              <a:noFill/>
              <a:ln>
                <a:noFill/>
              </a:ln>
            </p:spPr>
            <p:txBody>
              <a:bodyPr spcFirstLastPara="1" wrap="square" lIns="121900" tIns="121900" rIns="121900" bIns="121900" anchor="ctr" anchorCtr="0">
                <a:noAutofit/>
              </a:bodyPr>
              <a:lstStyle/>
              <a:p>
                <a:r>
                  <a:rPr lang="en">
                    <a:solidFill>
                      <a:schemeClr val="bg2"/>
                    </a:solidFill>
                    <a:ea typeface="Roboto"/>
                    <a:cs typeface="Roboto"/>
                    <a:sym typeface="Roboto"/>
                  </a:rPr>
                  <a:t>Two-phoneme words</a:t>
                </a:r>
                <a:endParaRPr>
                  <a:solidFill>
                    <a:schemeClr val="bg2"/>
                  </a:solidFill>
                  <a:ea typeface="Roboto"/>
                  <a:cs typeface="Roboto"/>
                  <a:sym typeface="Roboto"/>
                </a:endParaRPr>
              </a:p>
            </p:txBody>
          </p:sp>
          <p:sp>
            <p:nvSpPr>
              <p:cNvPr id="46" name="Google Shape;6432;p44">
                <a:extLst>
                  <a:ext uri="{FF2B5EF4-FFF2-40B4-BE49-F238E27FC236}">
                    <a16:creationId xmlns:a16="http://schemas.microsoft.com/office/drawing/2014/main" id="{2C497116-2366-FE0F-3142-590D491EB368}"/>
                  </a:ext>
                </a:extLst>
              </p:cNvPr>
              <p:cNvSpPr/>
              <p:nvPr/>
            </p:nvSpPr>
            <p:spPr>
              <a:xfrm>
                <a:off x="888311" y="2945233"/>
                <a:ext cx="5072159" cy="393600"/>
              </a:xfrm>
              <a:prstGeom prst="rect">
                <a:avLst/>
              </a:prstGeom>
              <a:noFill/>
              <a:ln>
                <a:noFill/>
              </a:ln>
            </p:spPr>
            <p:txBody>
              <a:bodyPr spcFirstLastPara="1" wrap="square" lIns="121900" tIns="121900" rIns="121900" bIns="121900" anchor="ctr" anchorCtr="0">
                <a:noAutofit/>
              </a:bodyPr>
              <a:lstStyle/>
              <a:p>
                <a:r>
                  <a:rPr lang="en" dirty="0">
                    <a:solidFill>
                      <a:schemeClr val="bg2"/>
                    </a:solidFill>
                    <a:ea typeface="Roboto"/>
                    <a:cs typeface="Roboto"/>
                    <a:sym typeface="Roboto"/>
                  </a:rPr>
                  <a:t>Three-phoneme words w/ i</a:t>
                </a:r>
                <a:r>
                  <a:rPr lang="en-US" dirty="0">
                    <a:solidFill>
                      <a:schemeClr val="bg2"/>
                    </a:solidFill>
                    <a:ea typeface="Roboto"/>
                    <a:cs typeface="Roboto"/>
                    <a:sym typeface="Roboto"/>
                  </a:rPr>
                  <a:t>n</a:t>
                </a:r>
                <a:r>
                  <a:rPr lang="en" dirty="0">
                    <a:solidFill>
                      <a:schemeClr val="bg2"/>
                    </a:solidFill>
                    <a:ea typeface="Roboto"/>
                    <a:cs typeface="Roboto"/>
                    <a:sym typeface="Roboto"/>
                  </a:rPr>
                  <a:t>itial continuant consonants (e.g., /f/,/l/,//m/,/n/,/s/, /v/, /z/)</a:t>
                </a:r>
                <a:endParaRPr dirty="0">
                  <a:solidFill>
                    <a:schemeClr val="bg2"/>
                  </a:solidFill>
                  <a:ea typeface="Roboto"/>
                  <a:cs typeface="Roboto"/>
                  <a:sym typeface="Roboto"/>
                </a:endParaRPr>
              </a:p>
            </p:txBody>
          </p:sp>
          <p:sp>
            <p:nvSpPr>
              <p:cNvPr id="47" name="Google Shape;6432;p44">
                <a:extLst>
                  <a:ext uri="{FF2B5EF4-FFF2-40B4-BE49-F238E27FC236}">
                    <a16:creationId xmlns:a16="http://schemas.microsoft.com/office/drawing/2014/main" id="{1C41A999-351A-7831-1356-7991240222F3}"/>
                  </a:ext>
                </a:extLst>
              </p:cNvPr>
              <p:cNvSpPr/>
              <p:nvPr/>
            </p:nvSpPr>
            <p:spPr>
              <a:xfrm>
                <a:off x="870441" y="3582207"/>
                <a:ext cx="3940420" cy="1010307"/>
              </a:xfrm>
              <a:prstGeom prst="rect">
                <a:avLst/>
              </a:prstGeom>
              <a:noFill/>
              <a:ln>
                <a:noFill/>
              </a:ln>
            </p:spPr>
            <p:txBody>
              <a:bodyPr spcFirstLastPara="1" wrap="square" lIns="121900" tIns="121900" rIns="121900" bIns="121900" anchor="ctr" anchorCtr="0">
                <a:noAutofit/>
              </a:bodyPr>
              <a:lstStyle/>
              <a:p>
                <a:r>
                  <a:rPr lang="en" dirty="0">
                    <a:solidFill>
                      <a:schemeClr val="bg2"/>
                    </a:solidFill>
                    <a:ea typeface="Roboto"/>
                    <a:cs typeface="Roboto"/>
                    <a:sym typeface="Roboto"/>
                  </a:rPr>
                  <a:t>Three-phoneme words with </a:t>
                </a:r>
                <a:r>
                  <a:rPr lang="en-US" dirty="0">
                    <a:solidFill>
                      <a:schemeClr val="bg2"/>
                    </a:solidFill>
                    <a:ea typeface="Roboto"/>
                    <a:cs typeface="Roboto"/>
                    <a:sym typeface="Roboto"/>
                  </a:rPr>
                  <a:t>all phoneme combinations</a:t>
                </a:r>
                <a:endParaRPr dirty="0">
                  <a:solidFill>
                    <a:schemeClr val="bg2"/>
                  </a:solidFill>
                  <a:ea typeface="Roboto"/>
                  <a:cs typeface="Roboto"/>
                  <a:sym typeface="Roboto"/>
                </a:endParaRPr>
              </a:p>
            </p:txBody>
          </p:sp>
          <p:sp>
            <p:nvSpPr>
              <p:cNvPr id="48" name="Google Shape;6432;p44">
                <a:extLst>
                  <a:ext uri="{FF2B5EF4-FFF2-40B4-BE49-F238E27FC236}">
                    <a16:creationId xmlns:a16="http://schemas.microsoft.com/office/drawing/2014/main" id="{D5C77FD2-B8D8-82CE-1F13-9E3F844D9922}"/>
                  </a:ext>
                </a:extLst>
              </p:cNvPr>
              <p:cNvSpPr/>
              <p:nvPr/>
            </p:nvSpPr>
            <p:spPr>
              <a:xfrm>
                <a:off x="871167" y="4673541"/>
                <a:ext cx="3600115" cy="946729"/>
              </a:xfrm>
              <a:prstGeom prst="rect">
                <a:avLst/>
              </a:prstGeom>
              <a:noFill/>
              <a:ln>
                <a:noFill/>
              </a:ln>
            </p:spPr>
            <p:txBody>
              <a:bodyPr spcFirstLastPara="1" wrap="square" lIns="121900" tIns="121900" rIns="121900" bIns="121900" anchor="ctr" anchorCtr="0">
                <a:noAutofit/>
              </a:bodyPr>
              <a:lstStyle/>
              <a:p>
                <a:r>
                  <a:rPr lang="en-US">
                    <a:solidFill>
                      <a:schemeClr val="bg2"/>
                    </a:solidFill>
                    <a:ea typeface="Roboto"/>
                    <a:cs typeface="Roboto"/>
                    <a:sym typeface="Roboto"/>
                  </a:rPr>
                  <a:t>Four-phoneme words with consonant blends and varying sound patterns</a:t>
                </a:r>
                <a:endParaRPr>
                  <a:solidFill>
                    <a:schemeClr val="bg2"/>
                  </a:solidFill>
                  <a:ea typeface="Roboto"/>
                  <a:cs typeface="Roboto"/>
                  <a:sym typeface="Roboto"/>
                </a:endParaRPr>
              </a:p>
            </p:txBody>
          </p:sp>
        </p:grpSp>
      </p:grpSp>
      <p:sp>
        <p:nvSpPr>
          <p:cNvPr id="31" name="TextBox 30">
            <a:extLst>
              <a:ext uri="{FF2B5EF4-FFF2-40B4-BE49-F238E27FC236}">
                <a16:creationId xmlns:a16="http://schemas.microsoft.com/office/drawing/2014/main" id="{AAF29DDA-96B8-FF3A-8598-DFE288B7CEE0}"/>
              </a:ext>
            </a:extLst>
          </p:cNvPr>
          <p:cNvSpPr txBox="1"/>
          <p:nvPr/>
        </p:nvSpPr>
        <p:spPr>
          <a:xfrm>
            <a:off x="5834180" y="5449899"/>
            <a:ext cx="766916" cy="954107"/>
          </a:xfrm>
          <a:prstGeom prst="rect">
            <a:avLst/>
          </a:prstGeom>
          <a:noFill/>
        </p:spPr>
        <p:txBody>
          <a:bodyPr wrap="square" rtlCol="0">
            <a:spAutoFit/>
          </a:bodyPr>
          <a:lstStyle/>
          <a:p>
            <a:r>
              <a:rPr lang="en-US" sz="2800" b="1"/>
              <a:t>at</a:t>
            </a:r>
          </a:p>
          <a:p>
            <a:r>
              <a:rPr lang="en-US" sz="2800" b="1"/>
              <a:t>if</a:t>
            </a:r>
          </a:p>
        </p:txBody>
      </p:sp>
      <p:sp>
        <p:nvSpPr>
          <p:cNvPr id="32" name="TextBox 31">
            <a:extLst>
              <a:ext uri="{FF2B5EF4-FFF2-40B4-BE49-F238E27FC236}">
                <a16:creationId xmlns:a16="http://schemas.microsoft.com/office/drawing/2014/main" id="{B8443BA7-8B31-E503-6086-25C9A5ABFE15}"/>
              </a:ext>
            </a:extLst>
          </p:cNvPr>
          <p:cNvSpPr txBox="1"/>
          <p:nvPr/>
        </p:nvSpPr>
        <p:spPr>
          <a:xfrm>
            <a:off x="6960951" y="5019011"/>
            <a:ext cx="966583" cy="1384995"/>
          </a:xfrm>
          <a:prstGeom prst="rect">
            <a:avLst/>
          </a:prstGeom>
          <a:noFill/>
        </p:spPr>
        <p:txBody>
          <a:bodyPr wrap="square" rtlCol="0">
            <a:spAutoFit/>
          </a:bodyPr>
          <a:lstStyle/>
          <a:p>
            <a:r>
              <a:rPr lang="en-US" sz="2800" b="1"/>
              <a:t>lit</a:t>
            </a:r>
          </a:p>
          <a:p>
            <a:r>
              <a:rPr lang="en-US" sz="2800" b="1"/>
              <a:t>map</a:t>
            </a:r>
          </a:p>
          <a:p>
            <a:r>
              <a:rPr lang="en-US" sz="2800" b="1"/>
              <a:t>sod</a:t>
            </a:r>
          </a:p>
        </p:txBody>
      </p:sp>
      <p:sp>
        <p:nvSpPr>
          <p:cNvPr id="33" name="TextBox 32">
            <a:extLst>
              <a:ext uri="{FF2B5EF4-FFF2-40B4-BE49-F238E27FC236}">
                <a16:creationId xmlns:a16="http://schemas.microsoft.com/office/drawing/2014/main" id="{BAE9BE59-244E-5084-2944-22DEDE9EAE90}"/>
              </a:ext>
            </a:extLst>
          </p:cNvPr>
          <p:cNvSpPr txBox="1"/>
          <p:nvPr/>
        </p:nvSpPr>
        <p:spPr>
          <a:xfrm>
            <a:off x="8081837" y="4169323"/>
            <a:ext cx="1177866" cy="2246769"/>
          </a:xfrm>
          <a:prstGeom prst="rect">
            <a:avLst/>
          </a:prstGeom>
          <a:noFill/>
        </p:spPr>
        <p:txBody>
          <a:bodyPr wrap="square" rtlCol="0">
            <a:spAutoFit/>
          </a:bodyPr>
          <a:lstStyle/>
          <a:p>
            <a:r>
              <a:rPr lang="en-US" sz="2800" b="1"/>
              <a:t>cab</a:t>
            </a:r>
          </a:p>
          <a:p>
            <a:r>
              <a:rPr lang="en-US" sz="2800" b="1"/>
              <a:t>bet</a:t>
            </a:r>
          </a:p>
          <a:p>
            <a:r>
              <a:rPr lang="en-US" sz="2800" b="1"/>
              <a:t>kite</a:t>
            </a:r>
          </a:p>
          <a:p>
            <a:r>
              <a:rPr lang="en-US" sz="2800" b="1"/>
              <a:t>teeth</a:t>
            </a:r>
          </a:p>
          <a:p>
            <a:r>
              <a:rPr lang="en-US" sz="2800" b="1"/>
              <a:t>fork</a:t>
            </a:r>
          </a:p>
        </p:txBody>
      </p:sp>
      <p:sp>
        <p:nvSpPr>
          <p:cNvPr id="34" name="TextBox 33">
            <a:extLst>
              <a:ext uri="{FF2B5EF4-FFF2-40B4-BE49-F238E27FC236}">
                <a16:creationId xmlns:a16="http://schemas.microsoft.com/office/drawing/2014/main" id="{95BDBB46-FF0D-FD2E-A3AD-3BD68787A8C9}"/>
              </a:ext>
            </a:extLst>
          </p:cNvPr>
          <p:cNvSpPr txBox="1"/>
          <p:nvPr/>
        </p:nvSpPr>
        <p:spPr>
          <a:xfrm>
            <a:off x="9367542" y="3726350"/>
            <a:ext cx="1177866" cy="3108543"/>
          </a:xfrm>
          <a:prstGeom prst="rect">
            <a:avLst/>
          </a:prstGeom>
          <a:noFill/>
        </p:spPr>
        <p:txBody>
          <a:bodyPr wrap="square" rtlCol="0">
            <a:spAutoFit/>
          </a:bodyPr>
          <a:lstStyle/>
          <a:p>
            <a:r>
              <a:rPr lang="en-US" sz="2800" b="1"/>
              <a:t>slap</a:t>
            </a:r>
          </a:p>
          <a:p>
            <a:r>
              <a:rPr lang="en-US" sz="2800" b="1"/>
              <a:t>best</a:t>
            </a:r>
          </a:p>
          <a:p>
            <a:r>
              <a:rPr lang="en-US" sz="2800" b="1"/>
              <a:t>crib</a:t>
            </a:r>
          </a:p>
          <a:p>
            <a:r>
              <a:rPr lang="en-US" sz="2800" b="1"/>
              <a:t>glows</a:t>
            </a:r>
          </a:p>
          <a:p>
            <a:r>
              <a:rPr lang="en-US" sz="2800" b="1"/>
              <a:t>spark</a:t>
            </a:r>
          </a:p>
          <a:p>
            <a:r>
              <a:rPr lang="en-US" sz="2800" b="1"/>
              <a:t>freeze</a:t>
            </a:r>
          </a:p>
          <a:p>
            <a:endParaRPr lang="en-US" sz="2800" b="1"/>
          </a:p>
        </p:txBody>
      </p:sp>
      <p:sp>
        <p:nvSpPr>
          <p:cNvPr id="35" name="TextBox 34">
            <a:extLst>
              <a:ext uri="{FF2B5EF4-FFF2-40B4-BE49-F238E27FC236}">
                <a16:creationId xmlns:a16="http://schemas.microsoft.com/office/drawing/2014/main" id="{BAA0407A-64E9-508C-E146-11A5A06A898C}"/>
              </a:ext>
            </a:extLst>
          </p:cNvPr>
          <p:cNvSpPr txBox="1"/>
          <p:nvPr/>
        </p:nvSpPr>
        <p:spPr>
          <a:xfrm>
            <a:off x="10592731" y="3273687"/>
            <a:ext cx="1689980" cy="3847207"/>
          </a:xfrm>
          <a:prstGeom prst="rect">
            <a:avLst/>
          </a:prstGeom>
          <a:noFill/>
        </p:spPr>
        <p:txBody>
          <a:bodyPr wrap="square" lIns="91440" tIns="45720" rIns="91440" bIns="45720" rtlCol="0" anchor="t">
            <a:spAutoFit/>
          </a:bodyPr>
          <a:lstStyle/>
          <a:p>
            <a:r>
              <a:rPr lang="en-US" sz="2800" b="1"/>
              <a:t>grand</a:t>
            </a:r>
          </a:p>
          <a:p>
            <a:r>
              <a:rPr lang="en-US" sz="2800" b="1"/>
              <a:t>blend</a:t>
            </a:r>
          </a:p>
          <a:p>
            <a:r>
              <a:rPr lang="en-US" sz="2800" b="1"/>
              <a:t>twist</a:t>
            </a:r>
          </a:p>
          <a:p>
            <a:r>
              <a:rPr lang="en-US" sz="2800" b="1"/>
              <a:t>stomp</a:t>
            </a:r>
          </a:p>
          <a:p>
            <a:r>
              <a:rPr lang="en-US" sz="2800" b="1"/>
              <a:t>stripe</a:t>
            </a:r>
            <a:endParaRPr lang="en-US" sz="2800" b="1">
              <a:cs typeface="Calibri"/>
            </a:endParaRPr>
          </a:p>
          <a:p>
            <a:r>
              <a:rPr lang="en-US" sz="2800" b="1"/>
              <a:t>brisk</a:t>
            </a:r>
          </a:p>
          <a:p>
            <a:r>
              <a:rPr lang="en-US" sz="2800" b="1"/>
              <a:t>scrape</a:t>
            </a:r>
            <a:endParaRPr lang="en-US" sz="2800" b="1">
              <a:cs typeface="Calibri"/>
            </a:endParaRPr>
          </a:p>
          <a:p>
            <a:endParaRPr lang="en-US" sz="2400" b="1"/>
          </a:p>
          <a:p>
            <a:endParaRPr lang="en-US" sz="2400" b="1"/>
          </a:p>
        </p:txBody>
      </p:sp>
    </p:spTree>
    <p:extLst>
      <p:ext uri="{BB962C8B-B14F-4D97-AF65-F5344CB8AC3E}">
        <p14:creationId xmlns:p14="http://schemas.microsoft.com/office/powerpoint/2010/main" val="3602893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17351"/>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Practice</a:t>
            </a: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403812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83137" y="134363"/>
            <a:ext cx="8934400" cy="527100"/>
          </a:xfrm>
        </p:spPr>
        <p:txBody>
          <a:bodyPr vert="horz" lIns="91440" tIns="45720" rIns="91440" bIns="45720" rtlCol="0" anchor="ctr">
            <a:noAutofit/>
          </a:bodyPr>
          <a:lstStyle/>
          <a:p>
            <a:pPr>
              <a:spcBef>
                <a:spcPct val="0"/>
              </a:spcBef>
            </a:pPr>
            <a:r>
              <a:rPr lang="en-US" sz="4000" kern="1200">
                <a:solidFill>
                  <a:schemeClr val="bg1"/>
                </a:solidFill>
                <a:latin typeface="+mj-lt"/>
                <a:ea typeface="+mj-ea"/>
                <a:cs typeface="+mj-cs"/>
              </a:rPr>
              <a:t>Instructional Routine Look Fors </a:t>
            </a:r>
          </a:p>
        </p:txBody>
      </p:sp>
      <p:sp>
        <p:nvSpPr>
          <p:cNvPr id="2" name="Google Shape;338;g610ef0e5f8_7_79">
            <a:extLst>
              <a:ext uri="{FF2B5EF4-FFF2-40B4-BE49-F238E27FC236}">
                <a16:creationId xmlns:a16="http://schemas.microsoft.com/office/drawing/2014/main" id="{47090012-59DE-2767-6E95-49895D45E263}"/>
              </a:ext>
            </a:extLst>
          </p:cNvPr>
          <p:cNvSpPr txBox="1">
            <a:spLocks/>
          </p:cNvSpPr>
          <p:nvPr/>
        </p:nvSpPr>
        <p:spPr>
          <a:xfrm>
            <a:off x="379141" y="768367"/>
            <a:ext cx="10237051"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Phonological and Phonemic Awareness</a:t>
            </a:r>
          </a:p>
        </p:txBody>
      </p:sp>
      <p:sp>
        <p:nvSpPr>
          <p:cNvPr id="3" name="Rectangle 2">
            <a:extLst>
              <a:ext uri="{FF2B5EF4-FFF2-40B4-BE49-F238E27FC236}">
                <a16:creationId xmlns:a16="http://schemas.microsoft.com/office/drawing/2014/main" id="{3058D4C3-CA06-05F0-F553-0DDFA8703DB5}"/>
              </a:ext>
            </a:extLst>
          </p:cNvPr>
          <p:cNvSpPr/>
          <p:nvPr/>
        </p:nvSpPr>
        <p:spPr>
          <a:xfrm>
            <a:off x="283137" y="1439426"/>
            <a:ext cx="11594592" cy="5003275"/>
          </a:xfrm>
          <a:prstGeom prst="rect">
            <a:avLst/>
          </a:prstGeom>
        </p:spPr>
        <p:txBody>
          <a:bodyPr/>
          <a:lstStyle/>
          <a:p>
            <a:pPr marL="342900" lvl="0" indent="-342900">
              <a:lnSpc>
                <a:spcPct val="150000"/>
              </a:lnSpc>
              <a:buFont typeface="Wingdings" panose="05000000000000000000" pitchFamily="2" charset="2"/>
              <a:buChar char="q"/>
            </a:pPr>
            <a:r>
              <a:rPr lang="en-US" sz="2000" b="0" i="0">
                <a:latin typeface="Calibri" panose="020F0502020204030204" pitchFamily="34" charset="0"/>
                <a:cs typeface="Calibri" panose="020F0502020204030204" pitchFamily="34" charset="0"/>
              </a:rPr>
              <a:t>Clear enunciation of words, syllables or phonemes presented to students</a:t>
            </a:r>
            <a:endParaRPr lang="en-US" sz="2000">
              <a:latin typeface="Calibri" panose="020F0502020204030204" pitchFamily="34" charset="0"/>
              <a:cs typeface="Calibri" panose="020F0502020204030204" pitchFamily="34" charset="0"/>
            </a:endParaRPr>
          </a:p>
          <a:p>
            <a:pPr marL="342900" lvl="0" indent="-342900">
              <a:lnSpc>
                <a:spcPct val="150000"/>
              </a:lnSpc>
              <a:buFont typeface="Wingdings" panose="05000000000000000000" pitchFamily="2" charset="2"/>
              <a:buChar char="q"/>
            </a:pPr>
            <a:r>
              <a:rPr lang="en-US" sz="2000" b="0" i="0">
                <a:latin typeface="Calibri" panose="020F0502020204030204" pitchFamily="34" charset="0"/>
                <a:cs typeface="Calibri" panose="020F0502020204030204" pitchFamily="34" charset="0"/>
              </a:rPr>
              <a:t>Correct articulation of individual phonemes (no added schwa, clear stop sounds, continuous sounds, appropriate voicing)</a:t>
            </a:r>
            <a:endParaRPr lang="en-US" sz="2000">
              <a:latin typeface="Calibri" panose="020F0502020204030204" pitchFamily="34" charset="0"/>
              <a:cs typeface="Calibri" panose="020F0502020204030204" pitchFamily="34" charset="0"/>
            </a:endParaRPr>
          </a:p>
          <a:p>
            <a:pPr marL="342900" lvl="0" indent="-342900">
              <a:lnSpc>
                <a:spcPct val="150000"/>
              </a:lnSpc>
              <a:buFont typeface="Wingdings" panose="05000000000000000000" pitchFamily="2" charset="2"/>
              <a:buChar char="q"/>
            </a:pPr>
            <a:r>
              <a:rPr lang="en-US" sz="2000" b="0" i="0">
                <a:latin typeface="Calibri" panose="020F0502020204030204" pitchFamily="34" charset="0"/>
                <a:cs typeface="Calibri" panose="020F0502020204030204" pitchFamily="34" charset="0"/>
              </a:rPr>
              <a:t>Provides opportunities for students to repeat a presented word before segmenting or blending</a:t>
            </a:r>
            <a:endParaRPr lang="en-US" sz="2000">
              <a:latin typeface="Calibri" panose="020F0502020204030204" pitchFamily="34" charset="0"/>
              <a:cs typeface="Calibri" panose="020F0502020204030204" pitchFamily="34" charset="0"/>
            </a:endParaRPr>
          </a:p>
          <a:p>
            <a:pPr marL="342900" lvl="0" indent="-342900">
              <a:lnSpc>
                <a:spcPct val="150000"/>
              </a:lnSpc>
              <a:buFont typeface="Wingdings" panose="05000000000000000000" pitchFamily="2" charset="2"/>
              <a:buChar char="q"/>
            </a:pPr>
            <a:r>
              <a:rPr lang="en-US" sz="2000" b="0" i="0">
                <a:latin typeface="Calibri" panose="020F0502020204030204" pitchFamily="34" charset="0"/>
                <a:cs typeface="Calibri" panose="020F0502020204030204" pitchFamily="34" charset="0"/>
              </a:rPr>
              <a:t>Instruction on the phonological awareness continuum is appropriate for the skill level/age/grade of students.</a:t>
            </a:r>
            <a:endParaRPr lang="en-US" sz="2000">
              <a:latin typeface="Calibri" panose="020F0502020204030204" pitchFamily="34" charset="0"/>
              <a:cs typeface="Calibri" panose="020F0502020204030204" pitchFamily="34" charset="0"/>
            </a:endParaRPr>
          </a:p>
          <a:p>
            <a:pPr marL="342900" lvl="0" indent="-342900">
              <a:lnSpc>
                <a:spcPct val="150000"/>
              </a:lnSpc>
              <a:buFont typeface="Wingdings" panose="05000000000000000000" pitchFamily="2" charset="2"/>
              <a:buChar char="q"/>
            </a:pPr>
            <a:r>
              <a:rPr lang="en-US" sz="2000" b="0" i="0">
                <a:latin typeface="Calibri" panose="020F0502020204030204" pitchFamily="34" charset="0"/>
                <a:cs typeface="Calibri" panose="020F0502020204030204" pitchFamily="34" charset="0"/>
              </a:rPr>
              <a:t>Includes opportunities for multisensory engagement</a:t>
            </a:r>
            <a:endParaRPr lang="en-US" sz="2000">
              <a:latin typeface="Calibri" panose="020F0502020204030204" pitchFamily="34" charset="0"/>
              <a:cs typeface="Calibri" panose="020F0502020204030204" pitchFamily="34" charset="0"/>
            </a:endParaRPr>
          </a:p>
          <a:p>
            <a:pPr marL="342900" lvl="0" indent="-342900">
              <a:lnSpc>
                <a:spcPct val="150000"/>
              </a:lnSpc>
              <a:buFont typeface="Wingdings" panose="05000000000000000000" pitchFamily="2" charset="2"/>
              <a:buChar char="q"/>
            </a:pPr>
            <a:r>
              <a:rPr lang="en-US" sz="2000" b="0" i="0">
                <a:latin typeface="Calibri" panose="020F0502020204030204" pitchFamily="34" charset="0"/>
                <a:cs typeface="Calibri" panose="020F0502020204030204" pitchFamily="34" charset="0"/>
              </a:rPr>
              <a:t>Lesson duration is appropriate for student skill level/age/grade.</a:t>
            </a:r>
            <a:endParaRPr lang="en-US" sz="2000">
              <a:latin typeface="Calibri" panose="020F0502020204030204" pitchFamily="34" charset="0"/>
              <a:cs typeface="Calibri" panose="020F0502020204030204" pitchFamily="34" charset="0"/>
            </a:endParaRPr>
          </a:p>
          <a:p>
            <a:pPr marL="342900" lvl="0" indent="-342900">
              <a:lnSpc>
                <a:spcPct val="150000"/>
              </a:lnSpc>
              <a:buFont typeface="Wingdings" panose="05000000000000000000" pitchFamily="2" charset="2"/>
              <a:buChar char="q"/>
            </a:pPr>
            <a:r>
              <a:rPr lang="en-US" sz="2000" b="0" i="0">
                <a:latin typeface="Calibri" panose="020F0502020204030204" pitchFamily="34" charset="0"/>
                <a:cs typeface="Calibri" panose="020F0502020204030204" pitchFamily="34" charset="0"/>
              </a:rPr>
              <a:t>Teacher demonstrates appropriate knowledge of phonological and phonemic awareness skills to provide effective instruction to students.</a:t>
            </a:r>
            <a:endParaRPr lang="en-US" sz="2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5826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Interactive Activity </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Partner Practice </a:t>
            </a:r>
          </a:p>
        </p:txBody>
      </p:sp>
      <p:pic>
        <p:nvPicPr>
          <p:cNvPr id="6" name="Picture 5" descr="Two people collaborating over books">
            <a:extLst>
              <a:ext uri="{FF2B5EF4-FFF2-40B4-BE49-F238E27FC236}">
                <a16:creationId xmlns:a16="http://schemas.microsoft.com/office/drawing/2014/main" id="{87A0C4F0-E30B-C0EE-4C3D-AB63A737E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19" y="1989982"/>
            <a:ext cx="5015010" cy="3343340"/>
          </a:xfrm>
          <a:prstGeom prst="rect">
            <a:avLst/>
          </a:prstGeom>
          <a:ln>
            <a:noFill/>
          </a:ln>
          <a:effectLst>
            <a:softEdge rad="112500"/>
          </a:effectLst>
        </p:spPr>
      </p:pic>
      <p:sp>
        <p:nvSpPr>
          <p:cNvPr id="4" name="TextBox 3">
            <a:extLst>
              <a:ext uri="{FF2B5EF4-FFF2-40B4-BE49-F238E27FC236}">
                <a16:creationId xmlns:a16="http://schemas.microsoft.com/office/drawing/2014/main" id="{3EBE6903-4DE4-0111-06FB-86E036F7FB5B}"/>
              </a:ext>
            </a:extLst>
          </p:cNvPr>
          <p:cNvSpPr txBox="1"/>
          <p:nvPr/>
        </p:nvSpPr>
        <p:spPr>
          <a:xfrm>
            <a:off x="609015" y="5451433"/>
            <a:ext cx="4731775" cy="923330"/>
          </a:xfrm>
          <a:prstGeom prst="rect">
            <a:avLst/>
          </a:prstGeom>
          <a:noFill/>
        </p:spPr>
        <p:txBody>
          <a:bodyPr wrap="square" lIns="91440" tIns="45720" rIns="91440" bIns="45720" rtlCol="0" anchor="t">
            <a:spAutoFit/>
          </a:bodyPr>
          <a:lstStyle/>
          <a:p>
            <a:r>
              <a:rPr lang="en-US" dirty="0">
                <a:hlinkClick r:id="rId4"/>
              </a:rPr>
              <a:t>Blending and Segmenting Routines </a:t>
            </a:r>
            <a:r>
              <a:rPr lang="en-US" dirty="0"/>
              <a:t> </a:t>
            </a:r>
            <a:endParaRPr lang="en-US"/>
          </a:p>
          <a:p>
            <a:pPr lvl="0"/>
            <a:r>
              <a:rPr lang="en-US" dirty="0">
                <a:hlinkClick r:id="rId5"/>
              </a:rPr>
              <a:t>Sample Blending Lesson</a:t>
            </a:r>
          </a:p>
          <a:p>
            <a:pPr lvl="0"/>
            <a:r>
              <a:rPr lang="en-US" dirty="0">
                <a:hlinkClick r:id="rId6"/>
              </a:rPr>
              <a:t>Sample Segmenting Lesson</a:t>
            </a:r>
          </a:p>
        </p:txBody>
      </p:sp>
      <p:graphicFrame>
        <p:nvGraphicFramePr>
          <p:cNvPr id="5" name="Diagram 4" descr="Interactive Activity Directions: Choose the blending or segmenting routine, plan with your grade level teams or colleagues, and/or practice the routine with adjustments for your classroom. ">
            <a:extLst>
              <a:ext uri="{FF2B5EF4-FFF2-40B4-BE49-F238E27FC236}">
                <a16:creationId xmlns:a16="http://schemas.microsoft.com/office/drawing/2014/main" id="{B99F6644-135A-CD22-26D8-5E779C39EFD7}"/>
              </a:ext>
            </a:extLst>
          </p:cNvPr>
          <p:cNvGraphicFramePr/>
          <p:nvPr>
            <p:extLst>
              <p:ext uri="{D42A27DB-BD31-4B8C-83A1-F6EECF244321}">
                <p14:modId xmlns:p14="http://schemas.microsoft.com/office/powerpoint/2010/main" val="209703730"/>
              </p:ext>
            </p:extLst>
          </p:nvPr>
        </p:nvGraphicFramePr>
        <p:xfrm>
          <a:off x="4509193" y="1287598"/>
          <a:ext cx="7480188" cy="614397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 name="Diagram 1">
            <a:extLst>
              <a:ext uri="{FF2B5EF4-FFF2-40B4-BE49-F238E27FC236}">
                <a16:creationId xmlns:a16="http://schemas.microsoft.com/office/drawing/2014/main" id="{BC4EDEC4-5B45-D146-A8B6-2979A404974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3824363"/>
              </p:ext>
            </p:extLst>
          </p:nvPr>
        </p:nvGraphicFramePr>
        <p:xfrm>
          <a:off x="5117032" y="1310679"/>
          <a:ext cx="6972946" cy="542981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532760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08524" y="419568"/>
            <a:ext cx="8934400" cy="527100"/>
          </a:xfrm>
        </p:spPr>
        <p:txBody>
          <a:bodyPr/>
          <a:lstStyle/>
          <a:p>
            <a:r>
              <a:rPr lang="en-US" sz="4000">
                <a:latin typeface="Museo Slab 500"/>
              </a:rPr>
              <a:t>Scaffolding and Differentiation </a:t>
            </a:r>
          </a:p>
        </p:txBody>
      </p:sp>
      <p:sp>
        <p:nvSpPr>
          <p:cNvPr id="3" name="TextBox 2">
            <a:extLst>
              <a:ext uri="{FF2B5EF4-FFF2-40B4-BE49-F238E27FC236}">
                <a16:creationId xmlns:a16="http://schemas.microsoft.com/office/drawing/2014/main" id="{5CD96FA3-F294-651D-2566-B57926AD029C}"/>
              </a:ext>
            </a:extLst>
          </p:cNvPr>
          <p:cNvSpPr txBox="1"/>
          <p:nvPr/>
        </p:nvSpPr>
        <p:spPr>
          <a:xfrm>
            <a:off x="208524" y="1582060"/>
            <a:ext cx="5531473" cy="4739759"/>
          </a:xfrm>
          <a:prstGeom prst="rect">
            <a:avLst/>
          </a:prstGeom>
          <a:noFill/>
        </p:spPr>
        <p:txBody>
          <a:bodyPr wrap="square" rtlCol="0">
            <a:spAutoFit/>
          </a:bodyPr>
          <a:lstStyle/>
          <a:p>
            <a:r>
              <a:rPr lang="en-US" sz="2400"/>
              <a:t>Let’s take a few minutes to discuss how you will implement these routines in your classroom.</a:t>
            </a:r>
          </a:p>
          <a:p>
            <a:endParaRPr lang="en-US" sz="2400"/>
          </a:p>
          <a:p>
            <a:r>
              <a:rPr lang="en-US" sz="2400"/>
              <a:t>Consider: </a:t>
            </a:r>
          </a:p>
          <a:p>
            <a:endParaRPr lang="en-US" sz="1400"/>
          </a:p>
          <a:p>
            <a:pPr marL="342900" indent="-342900">
              <a:buFont typeface="Arial" panose="020B0604020202020204" pitchFamily="34" charset="0"/>
              <a:buChar char="•"/>
            </a:pPr>
            <a:r>
              <a:rPr lang="en-US" sz="2000"/>
              <a:t>Existing phonemic awareness instruction</a:t>
            </a:r>
          </a:p>
          <a:p>
            <a:pPr marL="342900" indent="-342900">
              <a:buFont typeface="Arial" panose="020B0604020202020204" pitchFamily="34" charset="0"/>
              <a:buChar char="•"/>
            </a:pPr>
            <a:r>
              <a:rPr lang="en-US" sz="2000"/>
              <a:t>Physical classroom set up during lesson and organization of materials</a:t>
            </a:r>
          </a:p>
          <a:p>
            <a:pPr marL="342900" indent="-342900">
              <a:buFont typeface="Arial" panose="020B0604020202020204" pitchFamily="34" charset="0"/>
              <a:buChar char="•"/>
            </a:pPr>
            <a:r>
              <a:rPr lang="en-US" sz="2000"/>
              <a:t>Logistics of whole group/small groups</a:t>
            </a:r>
          </a:p>
          <a:p>
            <a:pPr marL="342900" indent="-342900">
              <a:buFont typeface="Arial" panose="020B0604020202020204" pitchFamily="34" charset="0"/>
              <a:buChar char="•"/>
            </a:pPr>
            <a:r>
              <a:rPr lang="en-US" sz="2000"/>
              <a:t>Adjusting the gradual release to keep pace with students’ level of skill mastery</a:t>
            </a:r>
          </a:p>
          <a:p>
            <a:pPr marL="342900" indent="-342900">
              <a:buFont typeface="Arial" panose="020B0604020202020204" pitchFamily="34" charset="0"/>
              <a:buChar char="•"/>
            </a:pPr>
            <a:endParaRPr lang="en-US" sz="2400"/>
          </a:p>
          <a:p>
            <a:pPr marL="342900" indent="-342900">
              <a:buFontTx/>
              <a:buChar char="-"/>
            </a:pPr>
            <a:endParaRPr lang="en-US" sz="2400"/>
          </a:p>
        </p:txBody>
      </p:sp>
      <p:pic>
        <p:nvPicPr>
          <p:cNvPr id="4" name="Picture 3" descr="Adult working with students">
            <a:extLst>
              <a:ext uri="{FF2B5EF4-FFF2-40B4-BE49-F238E27FC236}">
                <a16:creationId xmlns:a16="http://schemas.microsoft.com/office/drawing/2014/main" id="{EE3FEE35-A666-7CA3-88A0-92C748A5F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976" y="1921319"/>
            <a:ext cx="6159500" cy="4106333"/>
          </a:xfrm>
          <a:prstGeom prst="rect">
            <a:avLst/>
          </a:prstGeom>
          <a:effectLst>
            <a:softEdge rad="127000"/>
          </a:effectLst>
        </p:spPr>
      </p:pic>
    </p:spTree>
    <p:extLst>
      <p:ext uri="{BB962C8B-B14F-4D97-AF65-F5344CB8AC3E}">
        <p14:creationId xmlns:p14="http://schemas.microsoft.com/office/powerpoint/2010/main" val="42193630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76207" y="437843"/>
            <a:ext cx="8934400" cy="527100"/>
          </a:xfrm>
        </p:spPr>
        <p:txBody>
          <a:bodyPr vert="horz" lIns="91440" tIns="45720" rIns="91440" bIns="45720" rtlCol="0" anchor="b">
            <a:normAutofit fontScale="90000"/>
          </a:bodyPr>
          <a:lstStyle/>
          <a:p>
            <a:pPr>
              <a:spcBef>
                <a:spcPct val="0"/>
              </a:spcBef>
            </a:pPr>
            <a:r>
              <a:rPr lang="en-US" sz="4400">
                <a:solidFill>
                  <a:schemeClr val="bg1"/>
                </a:solidFill>
                <a:latin typeface="+mj-lt"/>
                <a:ea typeface="+mj-ea"/>
                <a:cs typeface="+mj-cs"/>
              </a:rPr>
              <a:t>Debrief</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447540" y="1929875"/>
            <a:ext cx="6266411" cy="4998952"/>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3200">
                <a:solidFill>
                  <a:schemeClr val="tx1"/>
                </a:solidFill>
                <a:latin typeface="+mn-lt"/>
              </a:rPr>
              <a:t>After practicing these routines, </a:t>
            </a:r>
          </a:p>
          <a:p>
            <a:r>
              <a:rPr lang="en-US" sz="3200">
                <a:solidFill>
                  <a:schemeClr val="tx1"/>
                </a:solidFill>
                <a:latin typeface="+mn-lt"/>
              </a:rPr>
              <a:t>what questions do you still have? </a:t>
            </a:r>
          </a:p>
          <a:p>
            <a:endParaRPr lang="en-US" sz="2400">
              <a:solidFill>
                <a:schemeClr val="tx1"/>
              </a:solidFill>
            </a:endParaRPr>
          </a:p>
          <a:p>
            <a:endParaRPr lang="en-US" sz="2400">
              <a:solidFill>
                <a:schemeClr val="tx1"/>
              </a:solidFill>
            </a:endParaRPr>
          </a:p>
        </p:txBody>
      </p:sp>
      <p:pic>
        <p:nvPicPr>
          <p:cNvPr id="3" name="Picture 2">
            <a:extLst>
              <a:ext uri="{FF2B5EF4-FFF2-40B4-BE49-F238E27FC236}">
                <a16:creationId xmlns:a16="http://schemas.microsoft.com/office/drawing/2014/main" id="{115D1176-8FAD-0722-73B3-F8AA480516B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5561" r="2640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2" name="Picture 1" descr="Colorado Department of Education ">
            <a:extLst>
              <a:ext uri="{FF2B5EF4-FFF2-40B4-BE49-F238E27FC236}">
                <a16:creationId xmlns:a16="http://schemas.microsoft.com/office/drawing/2014/main" id="{43795475-4049-E1EF-201B-18187333B5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207" y="6227906"/>
            <a:ext cx="1178453" cy="457200"/>
          </a:xfrm>
          <a:prstGeom prst="rect">
            <a:avLst/>
          </a:prstGeom>
        </p:spPr>
      </p:pic>
    </p:spTree>
    <p:extLst>
      <p:ext uri="{BB962C8B-B14F-4D97-AF65-F5344CB8AC3E}">
        <p14:creationId xmlns:p14="http://schemas.microsoft.com/office/powerpoint/2010/main" val="2377618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00573"/>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Next Steps</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1542360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68BA0-4E86-1D75-F1B7-A701D2E45E1B}"/>
              </a:ext>
            </a:extLst>
          </p:cNvPr>
          <p:cNvSpPr>
            <a:spLocks noGrp="1"/>
          </p:cNvSpPr>
          <p:nvPr>
            <p:ph type="title"/>
          </p:nvPr>
        </p:nvSpPr>
        <p:spPr>
          <a:xfrm>
            <a:off x="297425" y="413820"/>
            <a:ext cx="8934400" cy="527100"/>
          </a:xfrm>
        </p:spPr>
        <p:txBody>
          <a:bodyPr/>
          <a:lstStyle/>
          <a:p>
            <a:r>
              <a:rPr lang="en-US" sz="4000"/>
              <a:t>Looking Ahead</a:t>
            </a:r>
          </a:p>
        </p:txBody>
      </p:sp>
      <p:sp>
        <p:nvSpPr>
          <p:cNvPr id="3" name="TextBox 2">
            <a:extLst>
              <a:ext uri="{FF2B5EF4-FFF2-40B4-BE49-F238E27FC236}">
                <a16:creationId xmlns:a16="http://schemas.microsoft.com/office/drawing/2014/main" id="{08E634AE-4987-2E5D-CE0A-9AEEA115A712}"/>
              </a:ext>
            </a:extLst>
          </p:cNvPr>
          <p:cNvSpPr txBox="1"/>
          <p:nvPr/>
        </p:nvSpPr>
        <p:spPr>
          <a:xfrm>
            <a:off x="6357505" y="2092942"/>
            <a:ext cx="5748640" cy="4231928"/>
          </a:xfrm>
          <a:prstGeom prst="rect">
            <a:avLst/>
          </a:prstGeom>
          <a:noFill/>
        </p:spPr>
        <p:txBody>
          <a:bodyPr wrap="square" rtlCol="0">
            <a:spAutoFit/>
          </a:bodyPr>
          <a:lstStyle/>
          <a:p>
            <a:pPr rtl="0" fontAlgn="base">
              <a:spcBef>
                <a:spcPts val="1000"/>
              </a:spcBef>
              <a:spcAft>
                <a:spcPts val="0"/>
              </a:spcAft>
            </a:pPr>
            <a:r>
              <a:rPr lang="en-US" sz="2400" b="0" i="0" u="none" strike="noStrike">
                <a:solidFill>
                  <a:srgbClr val="000000"/>
                </a:solidFill>
                <a:effectLst/>
              </a:rPr>
              <a:t>Take a minute and think about all that you learned during this session.</a:t>
            </a:r>
          </a:p>
          <a:p>
            <a:pPr rtl="0" fontAlgn="base">
              <a:spcBef>
                <a:spcPts val="1000"/>
              </a:spcBef>
              <a:spcAft>
                <a:spcPts val="0"/>
              </a:spcAft>
            </a:pPr>
            <a:r>
              <a:rPr lang="en-US" sz="2400" b="0" i="0" u="none" strike="noStrike">
                <a:solidFill>
                  <a:srgbClr val="000000"/>
                </a:solidFill>
                <a:effectLst/>
              </a:rPr>
              <a:t>Write down what you plan to do with the information you learned today during this session and how it will impact your students learning.</a:t>
            </a:r>
          </a:p>
          <a:p>
            <a:pPr marL="742950" lvl="1" indent="-285750" fontAlgn="base">
              <a:spcBef>
                <a:spcPts val="1000"/>
              </a:spcBef>
              <a:buFont typeface="+mj-lt"/>
              <a:buAutoNum type="arabicPeriod"/>
            </a:pPr>
            <a:r>
              <a:rPr lang="en-US" sz="2000" b="0" i="0" u="none" strike="noStrike">
                <a:solidFill>
                  <a:srgbClr val="000000"/>
                </a:solidFill>
                <a:effectLst/>
              </a:rPr>
              <a:t>How will you refine or improve your phonemic awareness routines?   </a:t>
            </a:r>
          </a:p>
          <a:p>
            <a:pPr marL="742950" lvl="1" indent="-285750" rtl="0" fontAlgn="base">
              <a:spcBef>
                <a:spcPts val="1000"/>
              </a:spcBef>
              <a:spcAft>
                <a:spcPts val="1000"/>
              </a:spcAft>
              <a:buFont typeface="+mj-lt"/>
              <a:buAutoNum type="arabicPeriod"/>
            </a:pPr>
            <a:r>
              <a:rPr lang="en-US" sz="2000" b="0" i="0" u="none" strike="noStrike">
                <a:solidFill>
                  <a:srgbClr val="000000"/>
                </a:solidFill>
                <a:effectLst/>
              </a:rPr>
              <a:t>What part of your phonemic awareness instruction would you like to continue developing or want feedback on?  </a:t>
            </a:r>
            <a:endParaRPr lang="en-US" sz="1400"/>
          </a:p>
        </p:txBody>
      </p:sp>
      <p:pic>
        <p:nvPicPr>
          <p:cNvPr id="5" name="Picture 4">
            <a:extLst>
              <a:ext uri="{FF2B5EF4-FFF2-40B4-BE49-F238E27FC236}">
                <a16:creationId xmlns:a16="http://schemas.microsoft.com/office/drawing/2014/main" id="{FF5A02D0-574C-5CE1-0AC9-F3F2CC24D0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1146" y="2092942"/>
            <a:ext cx="5924854" cy="3949903"/>
          </a:xfrm>
          <a:prstGeom prst="rect">
            <a:avLst/>
          </a:prstGeom>
          <a:ln>
            <a:noFill/>
          </a:ln>
          <a:effectLst>
            <a:softEdge rad="112500"/>
          </a:effectLst>
        </p:spPr>
      </p:pic>
    </p:spTree>
    <p:extLst>
      <p:ext uri="{BB962C8B-B14F-4D97-AF65-F5344CB8AC3E}">
        <p14:creationId xmlns:p14="http://schemas.microsoft.com/office/powerpoint/2010/main" val="2187846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6C1EF7-E027-7C12-D5E7-3DA71012C2B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236"/>
          <a:stretch/>
        </p:blipFill>
        <p:spPr>
          <a:xfrm>
            <a:off x="4469365" y="1380884"/>
            <a:ext cx="7722635" cy="5477116"/>
          </a:xfrm>
          <a:prstGeom prst="rect">
            <a:avLst/>
          </a:prstGeom>
        </p:spPr>
      </p:pic>
      <p:sp>
        <p:nvSpPr>
          <p:cNvPr id="2" name="Title 1">
            <a:extLst>
              <a:ext uri="{FF2B5EF4-FFF2-40B4-BE49-F238E27FC236}">
                <a16:creationId xmlns:a16="http://schemas.microsoft.com/office/drawing/2014/main" id="{7766FB35-03D7-C755-4ABE-A5551FB95574}"/>
              </a:ext>
            </a:extLst>
          </p:cNvPr>
          <p:cNvSpPr>
            <a:spLocks noGrp="1"/>
          </p:cNvSpPr>
          <p:nvPr>
            <p:ph type="title"/>
          </p:nvPr>
        </p:nvSpPr>
        <p:spPr>
          <a:xfrm>
            <a:off x="250772" y="682812"/>
            <a:ext cx="8934400" cy="527100"/>
          </a:xfrm>
        </p:spPr>
        <p:txBody>
          <a:bodyPr vert="horz" lIns="91440" tIns="45720" rIns="91440" bIns="45720" rtlCol="0" anchor="ctr">
            <a:normAutofit fontScale="90000"/>
          </a:bodyPr>
          <a:lstStyle/>
          <a:p>
            <a:pPr>
              <a:spcBef>
                <a:spcPct val="0"/>
              </a:spcBef>
            </a:pPr>
            <a:r>
              <a:rPr lang="en-US" sz="4400" dirty="0">
                <a:solidFill>
                  <a:schemeClr val="bg1"/>
                </a:solidFill>
                <a:latin typeface="+mj-lt"/>
                <a:ea typeface="+mj-ea"/>
                <a:cs typeface="+mj-cs"/>
              </a:rPr>
              <a:t>Objectives</a:t>
            </a:r>
            <a:br>
              <a:rPr lang="en-US" sz="4000" dirty="0">
                <a:solidFill>
                  <a:schemeClr val="tx1"/>
                </a:solidFill>
                <a:latin typeface="+mj-lt"/>
                <a:ea typeface="+mj-ea"/>
                <a:cs typeface="+mj-cs"/>
              </a:rPr>
            </a:br>
            <a:endParaRPr lang="en-US" sz="4000" dirty="0">
              <a:solidFill>
                <a:schemeClr val="tx1"/>
              </a:solidFill>
              <a:latin typeface="+mj-lt"/>
              <a:ea typeface="+mj-ea"/>
              <a:cs typeface="+mj-cs"/>
            </a:endParaRPr>
          </a:p>
        </p:txBody>
      </p:sp>
      <p:graphicFrame>
        <p:nvGraphicFramePr>
          <p:cNvPr id="9" name="TextBox 3" descr="Understand the foundational knowledge for phonemic awareness ​&#10;Engage in academic discourse on evidence-based instructional considerations​&#10;Incorporate a phonemic awareness routine through modeling and practice ​&#10;Develop a plan to assess and progress monitor​&#10;Determine personalized next steps for implementation  ​">
            <a:extLst>
              <a:ext uri="{FF2B5EF4-FFF2-40B4-BE49-F238E27FC236}">
                <a16:creationId xmlns:a16="http://schemas.microsoft.com/office/drawing/2014/main" id="{8ADF37A7-D35F-FAF9-8D6B-E0321389FB05}"/>
              </a:ext>
            </a:extLst>
          </p:cNvPr>
          <p:cNvGraphicFramePr/>
          <p:nvPr>
            <p:extLst>
              <p:ext uri="{D42A27DB-BD31-4B8C-83A1-F6EECF244321}">
                <p14:modId xmlns:p14="http://schemas.microsoft.com/office/powerpoint/2010/main" val="2081863481"/>
              </p:ext>
            </p:extLst>
          </p:nvPr>
        </p:nvGraphicFramePr>
        <p:xfrm>
          <a:off x="364063" y="1722828"/>
          <a:ext cx="5840794" cy="4733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740706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6" name="Frame 15" descr="Graphic is an adaptation of the Lippett Knoster Model for Complex Change (1987) ">
            <a:extLst>
              <a:ext uri="{FF2B5EF4-FFF2-40B4-BE49-F238E27FC236}">
                <a16:creationId xmlns:a16="http://schemas.microsoft.com/office/drawing/2014/main" id="{912561FA-B6F8-4334-B189-3D201397B34B}"/>
              </a:ext>
            </a:extLst>
          </p:cNvPr>
          <p:cNvSpPr/>
          <p:nvPr/>
        </p:nvSpPr>
        <p:spPr>
          <a:xfrm>
            <a:off x="0" y="0"/>
            <a:ext cx="12192000" cy="6858000"/>
          </a:xfrm>
          <a:prstGeom prst="frame">
            <a:avLst>
              <a:gd name="adj1" fmla="val 2244"/>
            </a:avLst>
          </a:prstGeom>
          <a:solidFill>
            <a:srgbClr val="6D3B5D"/>
          </a:solidFill>
          <a:ln>
            <a:solidFill>
              <a:srgbClr val="467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itle 14">
            <a:extLst>
              <a:ext uri="{FF2B5EF4-FFF2-40B4-BE49-F238E27FC236}">
                <a16:creationId xmlns:a16="http://schemas.microsoft.com/office/drawing/2014/main" id="{505B454B-BDAE-4770-A830-4D2D3867B963}"/>
              </a:ext>
            </a:extLst>
          </p:cNvPr>
          <p:cNvSpPr txBox="1">
            <a:spLocks noGrp="1"/>
          </p:cNvSpPr>
          <p:nvPr>
            <p:ph type="title" idx="4294967295"/>
          </p:nvPr>
        </p:nvSpPr>
        <p:spPr>
          <a:xfrm>
            <a:off x="474455" y="5826779"/>
            <a:ext cx="11456288" cy="7386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50000"/>
                    <a:lumOff val="50000"/>
                  </a:schemeClr>
                </a:solidFill>
                <a:effectLst/>
                <a:uLnTx/>
                <a:uFillTx/>
                <a:latin typeface="+mn-lt"/>
                <a:ea typeface="+mn-ea"/>
                <a:cs typeface="+mn-cs"/>
              </a:rPr>
              <a:t>Adapted from Lippett, M. Model for Complex Change (1987) and </a:t>
            </a:r>
            <a:r>
              <a:rPr kumimoji="0" lang="en-US" sz="1400" b="0" i="0" u="none" strike="noStrike" kern="1200" cap="none" spc="0" normalizeH="0" baseline="0" noProof="0" dirty="0" err="1">
                <a:ln>
                  <a:noFill/>
                </a:ln>
                <a:solidFill>
                  <a:schemeClr val="tx1">
                    <a:lumMod val="50000"/>
                    <a:lumOff val="50000"/>
                  </a:schemeClr>
                </a:solidFill>
                <a:effectLst/>
                <a:uLnTx/>
                <a:uFillTx/>
                <a:latin typeface="+mn-lt"/>
                <a:ea typeface="+mn-ea"/>
                <a:cs typeface="+mn-cs"/>
              </a:rPr>
              <a:t>Knoster</a:t>
            </a:r>
            <a:r>
              <a:rPr kumimoji="0" lang="en-US" sz="14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T., Villa R., &amp; Thousand, J. (2000). A framework for thinking about systems change. Villa, R. &amp; J. Thousand (eds), Restructuring for caring and effective education: piecing the puzzle together (pp. 93-128). Baltimore: Paul H. Brookes Publishing Co. </a:t>
            </a:r>
          </a:p>
        </p:txBody>
      </p:sp>
      <p:graphicFrame>
        <p:nvGraphicFramePr>
          <p:cNvPr id="9" name="Table 4">
            <a:extLst>
              <a:ext uri="{FF2B5EF4-FFF2-40B4-BE49-F238E27FC236}">
                <a16:creationId xmlns:a16="http://schemas.microsoft.com/office/drawing/2014/main" id="{715ADFB0-61C9-4565-A2CC-EFF6F53EA9BA}"/>
              </a:ext>
            </a:extLst>
          </p:cNvPr>
          <p:cNvGraphicFramePr>
            <a:graphicFrameLocks noGrp="1"/>
          </p:cNvGraphicFramePr>
          <p:nvPr>
            <p:extLst>
              <p:ext uri="{D42A27DB-BD31-4B8C-83A1-F6EECF244321}">
                <p14:modId xmlns:p14="http://schemas.microsoft.com/office/powerpoint/2010/main" val="3393918882"/>
              </p:ext>
            </p:extLst>
          </p:nvPr>
        </p:nvGraphicFramePr>
        <p:xfrm>
          <a:off x="474455" y="543462"/>
          <a:ext cx="1784286" cy="5024412"/>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dirty="0">
                          <a:solidFill>
                            <a:schemeClr val="tx1"/>
                          </a:solidFill>
                        </a:rPr>
                        <a:t>Vision</a:t>
                      </a:r>
                    </a:p>
                  </a:txBody>
                  <a:tcPr anchor="ctr" anchorCtr="1">
                    <a:solidFill>
                      <a:schemeClr val="bg2"/>
                    </a:solidFill>
                  </a:tcPr>
                </a:tc>
                <a:tc>
                  <a:txBody>
                    <a:bodyPr/>
                    <a:lstStyle/>
                    <a:p>
                      <a:pPr algn="ct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026061336"/>
                  </a:ext>
                </a:extLst>
              </a:tr>
              <a:tr h="79287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nchorCtr="1">
                    <a:solidFill>
                      <a:schemeClr val="bg1"/>
                    </a:solidFill>
                  </a:tcPr>
                </a:tc>
                <a:extLst>
                  <a:ext uri="{0D108BD9-81ED-4DB2-BD59-A6C34878D82A}">
                    <a16:rowId xmlns:a16="http://schemas.microsoft.com/office/drawing/2014/main" val="2209211111"/>
                  </a:ext>
                </a:extLst>
              </a:tr>
            </a:tbl>
          </a:graphicData>
        </a:graphic>
      </p:graphicFrame>
      <p:graphicFrame>
        <p:nvGraphicFramePr>
          <p:cNvPr id="11" name="Table 4">
            <a:extLst>
              <a:ext uri="{FF2B5EF4-FFF2-40B4-BE49-F238E27FC236}">
                <a16:creationId xmlns:a16="http://schemas.microsoft.com/office/drawing/2014/main" id="{48E2CE38-7091-4AFB-81CC-AAE96A7E1C98}"/>
              </a:ext>
            </a:extLst>
          </p:cNvPr>
          <p:cNvGraphicFramePr>
            <a:graphicFrameLocks noGrp="1"/>
          </p:cNvGraphicFramePr>
          <p:nvPr>
            <p:extLst>
              <p:ext uri="{D42A27DB-BD31-4B8C-83A1-F6EECF244321}">
                <p14:modId xmlns:p14="http://schemas.microsoft.com/office/powerpoint/2010/main" val="649017706"/>
              </p:ext>
            </p:extLst>
          </p:nvPr>
        </p:nvGraphicFramePr>
        <p:xfrm>
          <a:off x="2258741"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dirty="0">
                          <a:solidFill>
                            <a:schemeClr val="tx1"/>
                          </a:solidFill>
                        </a:rPr>
                        <a:t>Skills</a:t>
                      </a:r>
                    </a:p>
                  </a:txBody>
                  <a:tcPr anchor="ctr" anchorCtr="1">
                    <a:solidFill>
                      <a:srgbClr val="46797A"/>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2" name="Table 4">
            <a:extLst>
              <a:ext uri="{FF2B5EF4-FFF2-40B4-BE49-F238E27FC236}">
                <a16:creationId xmlns:a16="http://schemas.microsoft.com/office/drawing/2014/main" id="{CA8B9500-C802-49F0-B210-935135E0BFCB}"/>
              </a:ext>
            </a:extLst>
          </p:cNvPr>
          <p:cNvGraphicFramePr>
            <a:graphicFrameLocks noGrp="1"/>
          </p:cNvGraphicFramePr>
          <p:nvPr>
            <p:extLst>
              <p:ext uri="{D42A27DB-BD31-4B8C-83A1-F6EECF244321}">
                <p14:modId xmlns:p14="http://schemas.microsoft.com/office/powerpoint/2010/main" val="161339648"/>
              </p:ext>
            </p:extLst>
          </p:nvPr>
        </p:nvGraphicFramePr>
        <p:xfrm>
          <a:off x="404302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3" name="Table 4">
            <a:extLst>
              <a:ext uri="{FF2B5EF4-FFF2-40B4-BE49-F238E27FC236}">
                <a16:creationId xmlns:a16="http://schemas.microsoft.com/office/drawing/2014/main" id="{1AAE4D83-6695-4408-8829-0DDDB931D0A5}"/>
              </a:ext>
            </a:extLst>
          </p:cNvPr>
          <p:cNvGraphicFramePr>
            <a:graphicFrameLocks noGrp="1"/>
          </p:cNvGraphicFramePr>
          <p:nvPr>
            <p:extLst>
              <p:ext uri="{D42A27DB-BD31-4B8C-83A1-F6EECF244321}">
                <p14:modId xmlns:p14="http://schemas.microsoft.com/office/powerpoint/2010/main" val="1414062049"/>
              </p:ext>
            </p:extLst>
          </p:nvPr>
        </p:nvGraphicFramePr>
        <p:xfrm>
          <a:off x="5827313"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0" name="Table 4">
            <a:extLst>
              <a:ext uri="{FF2B5EF4-FFF2-40B4-BE49-F238E27FC236}">
                <a16:creationId xmlns:a16="http://schemas.microsoft.com/office/drawing/2014/main" id="{9F73EB71-F7DF-4704-9B0D-43E8735889F1}"/>
              </a:ext>
            </a:extLst>
          </p:cNvPr>
          <p:cNvGraphicFramePr>
            <a:graphicFrameLocks noGrp="1"/>
          </p:cNvGraphicFramePr>
          <p:nvPr>
            <p:extLst>
              <p:ext uri="{D42A27DB-BD31-4B8C-83A1-F6EECF244321}">
                <p14:modId xmlns:p14="http://schemas.microsoft.com/office/powerpoint/2010/main" val="2031340765"/>
              </p:ext>
            </p:extLst>
          </p:nvPr>
        </p:nvGraphicFramePr>
        <p:xfrm>
          <a:off x="770039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baseline="0"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algn="ct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4" name="Table 4">
            <a:extLst>
              <a:ext uri="{FF2B5EF4-FFF2-40B4-BE49-F238E27FC236}">
                <a16:creationId xmlns:a16="http://schemas.microsoft.com/office/drawing/2014/main" id="{F410F8FF-8B40-44B0-8A9B-CF807006EDC1}"/>
              </a:ext>
            </a:extLst>
          </p:cNvPr>
          <p:cNvGraphicFramePr>
            <a:graphicFrameLocks noGrp="1"/>
          </p:cNvGraphicFramePr>
          <p:nvPr/>
        </p:nvGraphicFramePr>
        <p:xfrm>
          <a:off x="9573480" y="543462"/>
          <a:ext cx="2357263" cy="5077848"/>
        </p:xfrm>
        <a:graphic>
          <a:graphicData uri="http://schemas.openxmlformats.org/drawingml/2006/table">
            <a:tbl>
              <a:tblPr firstRow="1" bandRow="1">
                <a:tableStyleId>{5C22544A-7EE6-4342-B048-85BDC9FD1C3A}</a:tableStyleId>
              </a:tblPr>
              <a:tblGrid>
                <a:gridCol w="2357263">
                  <a:extLst>
                    <a:ext uri="{9D8B030D-6E8A-4147-A177-3AD203B41FA5}">
                      <a16:colId xmlns:a16="http://schemas.microsoft.com/office/drawing/2014/main" val="491846720"/>
                    </a:ext>
                  </a:extLst>
                </a:gridCol>
              </a:tblGrid>
              <a:tr h="846308">
                <a:tc>
                  <a:txBody>
                    <a:bodyPr/>
                    <a:lstStyle/>
                    <a:p>
                      <a:pPr algn="l"/>
                      <a:r>
                        <a:rPr lang="en-US" sz="4400" b="1">
                          <a:solidFill>
                            <a:schemeClr val="tx1"/>
                          </a:solidFill>
                        </a:rPr>
                        <a:t>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820829"/>
                  </a:ext>
                </a:extLst>
              </a:tr>
              <a:tr h="846308">
                <a:tc>
                  <a:txBody>
                    <a:bodyPr/>
                    <a:lstStyle/>
                    <a:p>
                      <a:pPr algn="l"/>
                      <a:r>
                        <a:rPr lang="en-US" sz="2400" b="1">
                          <a:solidFill>
                            <a:schemeClr val="tx1"/>
                          </a:solidFill>
                        </a:rPr>
                        <a:t>CONFUSION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061336"/>
                  </a:ext>
                </a:extLst>
              </a:tr>
              <a:tr h="846308">
                <a:tc>
                  <a:txBody>
                    <a:bodyPr/>
                    <a:lstStyle/>
                    <a:p>
                      <a:pPr algn="l"/>
                      <a:r>
                        <a:rPr lang="en-US" sz="2400" b="1">
                          <a:solidFill>
                            <a:schemeClr val="tx1"/>
                          </a:solidFill>
                        </a:rPr>
                        <a:t>ANXIETY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0219045"/>
                  </a:ext>
                </a:extLst>
              </a:tr>
              <a:tr h="846308">
                <a:tc>
                  <a:txBody>
                    <a:bodyPr/>
                    <a:lstStyle/>
                    <a:p>
                      <a:pPr algn="l"/>
                      <a:r>
                        <a:rPr lang="en-US" sz="2400" b="1">
                          <a:solidFill>
                            <a:schemeClr val="tx1"/>
                          </a:solidFill>
                        </a:rPr>
                        <a:t>RESISTANCE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122596"/>
                  </a:ext>
                </a:extLst>
              </a:tr>
              <a:tr h="846308">
                <a:tc>
                  <a:txBody>
                    <a:bodyPr/>
                    <a:lstStyle/>
                    <a:p>
                      <a:pPr algn="l"/>
                      <a:r>
                        <a:rPr lang="en-US" sz="2400" b="1">
                          <a:solidFill>
                            <a:schemeClr val="tx1"/>
                          </a:solidFill>
                        </a:rPr>
                        <a:t>FRUSTRATION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1619461"/>
                  </a:ext>
                </a:extLst>
              </a:tr>
              <a:tr h="846308">
                <a:tc>
                  <a:txBody>
                    <a:bodyPr/>
                    <a:lstStyle/>
                    <a:p>
                      <a:pPr algn="l"/>
                      <a:r>
                        <a:rPr lang="en-US" sz="2400" b="1" dirty="0">
                          <a:solidFill>
                            <a:schemeClr val="tx1"/>
                          </a:solidFill>
                        </a:rPr>
                        <a:t>FALSE STARTS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9211111"/>
                  </a:ext>
                </a:extLst>
              </a:tr>
            </a:tbl>
          </a:graphicData>
        </a:graphic>
      </p:graphicFrame>
      <p:pic>
        <p:nvPicPr>
          <p:cNvPr id="2" name="Picture 1">
            <a:extLst>
              <a:ext uri="{FF2B5EF4-FFF2-40B4-BE49-F238E27FC236}">
                <a16:creationId xmlns:a16="http://schemas.microsoft.com/office/drawing/2014/main" id="{E87A3347-CB30-BD61-869B-BC99B101BD4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7981" y="6314538"/>
            <a:ext cx="942762" cy="365760"/>
          </a:xfrm>
          <a:prstGeom prst="rect">
            <a:avLst/>
          </a:prstGeom>
        </p:spPr>
      </p:pic>
    </p:spTree>
    <p:extLst>
      <p:ext uri="{BB962C8B-B14F-4D97-AF65-F5344CB8AC3E}">
        <p14:creationId xmlns:p14="http://schemas.microsoft.com/office/powerpoint/2010/main" val="1979003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25740"/>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Resources</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3303239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3549650" y="158750"/>
            <a:ext cx="8642350" cy="527050"/>
          </a:xfrm>
          <a:prstGeom prst="rect">
            <a:avLst/>
          </a:prstGeom>
        </p:spPr>
        <p:txBody>
          <a:bodyPr>
            <a:normAutofit fontScale="90000"/>
          </a:bodyPr>
          <a:lstStyle/>
          <a:p>
            <a:r>
              <a:rPr lang="en-US" sz="4000">
                <a:solidFill>
                  <a:srgbClr val="754866"/>
                </a:solidFill>
                <a:latin typeface="Museo Slab 500" panose="02000000000000000000" pitchFamily="50" charset="0"/>
              </a:rPr>
              <a:t>Presentation Resources</a:t>
            </a:r>
          </a:p>
        </p:txBody>
      </p:sp>
      <p:cxnSp>
        <p:nvCxnSpPr>
          <p:cNvPr id="3" name="Straight Connector 2">
            <a:extLst>
              <a:ext uri="{FF2B5EF4-FFF2-40B4-BE49-F238E27FC236}">
                <a16:creationId xmlns:a16="http://schemas.microsoft.com/office/drawing/2014/main" id="{1B2EC18C-5B66-4FF0-B20D-D8F17E665D46}"/>
              </a:ext>
              <a:ext uri="{C183D7F6-B498-43B3-948B-1728B52AA6E4}">
                <adec:decorative xmlns:adec="http://schemas.microsoft.com/office/drawing/2017/decorative" val="1"/>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grpSp>
        <p:nvGrpSpPr>
          <p:cNvPr id="31" name="Group 30" descr="Legislation resources ">
            <a:extLst>
              <a:ext uri="{FF2B5EF4-FFF2-40B4-BE49-F238E27FC236}">
                <a16:creationId xmlns:a16="http://schemas.microsoft.com/office/drawing/2014/main" id="{B6F06207-BA7E-4776-B8C3-7A349C7581FB}"/>
              </a:ext>
            </a:extLst>
          </p:cNvPr>
          <p:cNvGrpSpPr/>
          <p:nvPr/>
        </p:nvGrpSpPr>
        <p:grpSpPr>
          <a:xfrm>
            <a:off x="1770607" y="920041"/>
            <a:ext cx="3589095" cy="3107359"/>
            <a:chOff x="448332" y="982838"/>
            <a:chExt cx="3589095" cy="3107359"/>
          </a:xfrm>
        </p:grpSpPr>
        <p:pic>
          <p:nvPicPr>
            <p:cNvPr id="17" name="Graphic 16" descr="Scales of justice outline">
              <a:extLst>
                <a:ext uri="{FF2B5EF4-FFF2-40B4-BE49-F238E27FC236}">
                  <a16:creationId xmlns:a16="http://schemas.microsoft.com/office/drawing/2014/main" id="{BD305213-F605-4CE2-BB91-B0D20F5BB4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599" y="982838"/>
              <a:ext cx="709195" cy="709195"/>
            </a:xfrm>
            <a:prstGeom prst="rect">
              <a:avLst/>
            </a:prstGeom>
          </p:spPr>
        </p:pic>
        <p:sp>
          <p:nvSpPr>
            <p:cNvPr id="18" name="TextBox 17">
              <a:extLst>
                <a:ext uri="{FF2B5EF4-FFF2-40B4-BE49-F238E27FC236}">
                  <a16:creationId xmlns:a16="http://schemas.microsoft.com/office/drawing/2014/main" id="{FDD36F36-9388-4D04-8246-AE13F6E9A839}"/>
                </a:ext>
              </a:extLst>
            </p:cNvPr>
            <p:cNvSpPr txBox="1"/>
            <p:nvPr/>
          </p:nvSpPr>
          <p:spPr>
            <a:xfrm>
              <a:off x="448332" y="1781873"/>
              <a:ext cx="3589095" cy="2308324"/>
            </a:xfrm>
            <a:prstGeom prst="rect">
              <a:avLst/>
            </a:prstGeom>
            <a:noFill/>
          </p:spPr>
          <p:txBody>
            <a:bodyPr wrap="square" rtlCol="0">
              <a:spAutoFit/>
            </a:bodyPr>
            <a:lstStyle/>
            <a:p>
              <a:r>
                <a:rPr lang="en-US">
                  <a:solidFill>
                    <a:srgbClr val="0070C0"/>
                  </a:solidFill>
                  <a:cs typeface="Calibri Light" panose="020F0302020204030204" pitchFamily="34" charset="0"/>
                  <a:hlinkClick r:id="rId5">
                    <a:extLst>
                      <a:ext uri="{A12FA001-AC4F-418D-AE19-62706E023703}">
                        <ahyp:hlinkClr xmlns:ahyp="http://schemas.microsoft.com/office/drawing/2018/hyperlinkcolor" val="tx"/>
                      </a:ext>
                    </a:extLst>
                  </a:hlinkClick>
                </a:rPr>
                <a:t>READ Act Statute</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solidFill>
                    <a:srgbClr val="0070C0"/>
                  </a:solidFill>
                  <a:cs typeface="Calibri Light" panose="020F0302020204030204" pitchFamily="34" charset="0"/>
                  <a:hlinkClick r:id="rId6">
                    <a:extLst>
                      <a:ext uri="{A12FA001-AC4F-418D-AE19-62706E023703}">
                        <ahyp:hlinkClr xmlns:ahyp="http://schemas.microsoft.com/office/drawing/2018/hyperlinkcolor" val="tx"/>
                      </a:ext>
                    </a:extLst>
                  </a:hlinkClick>
                </a:rPr>
                <a:t>READ Act Rule</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solidFill>
                    <a:srgbClr val="0070C0"/>
                  </a:solidFill>
                  <a:cs typeface="Calibri Light" panose="020F0302020204030204" pitchFamily="34" charset="0"/>
                  <a:hlinkClick r:id="rId7">
                    <a:extLst>
                      <a:ext uri="{A12FA001-AC4F-418D-AE19-62706E023703}">
                        <ahyp:hlinkClr xmlns:ahyp="http://schemas.microsoft.com/office/drawing/2018/hyperlinkcolor" val="tx"/>
                      </a:ext>
                    </a:extLst>
                  </a:hlinkClick>
                </a:rPr>
                <a:t>House Bill 15-1323</a:t>
              </a:r>
              <a:r>
                <a:rPr lang="en-US">
                  <a:solidFill>
                    <a:srgbClr val="0070C0"/>
                  </a:solidFill>
                  <a:cs typeface="Calibri Light" panose="020F0302020204030204" pitchFamily="34" charset="0"/>
                </a:rPr>
                <a:t> 	</a:t>
              </a:r>
              <a:r>
                <a:rPr lang="en-US" sz="1400">
                  <a:cs typeface="Calibri Light" panose="020F0302020204030204" pitchFamily="34" charset="0"/>
                </a:rPr>
                <a:t>(PPT)</a:t>
              </a:r>
            </a:p>
            <a:p>
              <a:r>
                <a:rPr lang="en-US">
                  <a:solidFill>
                    <a:srgbClr val="0070C0"/>
                  </a:solidFill>
                  <a:cs typeface="Calibri Light" panose="020F0302020204030204" pitchFamily="34" charset="0"/>
                  <a:hlinkClick r:id="rId8">
                    <a:extLst>
                      <a:ext uri="{A12FA001-AC4F-418D-AE19-62706E023703}">
                        <ahyp:hlinkClr xmlns:ahyp="http://schemas.microsoft.com/office/drawing/2018/hyperlinkcolor" val="tx"/>
                      </a:ext>
                    </a:extLst>
                  </a:hlinkClick>
                </a:rPr>
                <a:t>Senate Bill 19-199 </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solidFill>
                    <a:srgbClr val="0070C0"/>
                  </a:solidFill>
                  <a:cs typeface="Calibri Light" panose="020F0302020204030204" pitchFamily="34" charset="0"/>
                  <a:hlinkClick r:id="rId9">
                    <a:extLst>
                      <a:ext uri="{A12FA001-AC4F-418D-AE19-62706E023703}">
                        <ahyp:hlinkClr xmlns:ahyp="http://schemas.microsoft.com/office/drawing/2018/hyperlinkcolor" val="tx"/>
                      </a:ext>
                    </a:extLst>
                  </a:hlinkClick>
                </a:rPr>
                <a:t>Senate Bill 21-151</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solidFill>
                    <a:srgbClr val="0070C0"/>
                  </a:solidFill>
                  <a:cs typeface="Calibri Light" panose="020F0302020204030204" pitchFamily="34" charset="0"/>
                  <a:hlinkClick r:id="rId10">
                    <a:extLst>
                      <a:ext uri="{A12FA001-AC4F-418D-AE19-62706E023703}">
                        <ahyp:hlinkClr xmlns:ahyp="http://schemas.microsoft.com/office/drawing/2018/hyperlinkcolor" val="tx"/>
                      </a:ext>
                    </a:extLst>
                  </a:hlinkClick>
                </a:rPr>
                <a:t>Performance Plan </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cs typeface="Calibri Light" panose="020F0302020204030204" pitchFamily="34" charset="0"/>
                  <a:hlinkClick r:id="rId11"/>
                </a:rPr>
                <a:t>2021 Annual READ Act Report </a:t>
              </a:r>
              <a:r>
                <a:rPr lang="en-US" sz="1400">
                  <a:cs typeface="Calibri Light" panose="020F0302020204030204" pitchFamily="34" charset="0"/>
                </a:rPr>
                <a:t>(PDF)</a:t>
              </a:r>
              <a:endParaRPr lang="en-US">
                <a:cs typeface="Calibri Light" panose="020F0302020204030204" pitchFamily="34" charset="0"/>
              </a:endParaRPr>
            </a:p>
            <a:p>
              <a:endParaRPr lang="en-US">
                <a:solidFill>
                  <a:srgbClr val="0070C0"/>
                </a:solidFill>
              </a:endParaRPr>
            </a:p>
          </p:txBody>
        </p:sp>
      </p:grpSp>
      <p:grpSp>
        <p:nvGrpSpPr>
          <p:cNvPr id="32" name="Group 31" descr="READ Act resources for teachers ">
            <a:extLst>
              <a:ext uri="{FF2B5EF4-FFF2-40B4-BE49-F238E27FC236}">
                <a16:creationId xmlns:a16="http://schemas.microsoft.com/office/drawing/2014/main" id="{0B19DFA1-E515-45B7-B787-655854171726}"/>
              </a:ext>
            </a:extLst>
          </p:cNvPr>
          <p:cNvGrpSpPr/>
          <p:nvPr/>
        </p:nvGrpSpPr>
        <p:grpSpPr>
          <a:xfrm>
            <a:off x="7015432" y="920041"/>
            <a:ext cx="4418096" cy="3110483"/>
            <a:chOff x="2296741" y="2037964"/>
            <a:chExt cx="4418096" cy="3110483"/>
          </a:xfrm>
        </p:grpSpPr>
        <p:sp>
          <p:nvSpPr>
            <p:cNvPr id="13" name="TextBox 12">
              <a:extLst>
                <a:ext uri="{FF2B5EF4-FFF2-40B4-BE49-F238E27FC236}">
                  <a16:creationId xmlns:a16="http://schemas.microsoft.com/office/drawing/2014/main" id="{8BA9D9C7-416C-4DF3-B848-71EEB960BB33}"/>
                </a:ext>
              </a:extLst>
            </p:cNvPr>
            <p:cNvSpPr txBox="1"/>
            <p:nvPr/>
          </p:nvSpPr>
          <p:spPr>
            <a:xfrm>
              <a:off x="2296741" y="2624679"/>
              <a:ext cx="4418096" cy="2523768"/>
            </a:xfrm>
            <a:prstGeom prst="rect">
              <a:avLst/>
            </a:prstGeom>
            <a:noFill/>
          </p:spPr>
          <p:txBody>
            <a:bodyPr wrap="square" rtlCol="0">
              <a:spAutoFit/>
            </a:bodyPr>
            <a:lstStyle/>
            <a:p>
              <a:r>
                <a:rPr lang="en-US">
                  <a:solidFill>
                    <a:srgbClr val="0070C0"/>
                  </a:solidFill>
                  <a:cs typeface="Calibri Light" panose="020F0302020204030204" pitchFamily="34" charset="0"/>
                  <a:hlinkClick r:id="rId12">
                    <a:extLst>
                      <a:ext uri="{A12FA001-AC4F-418D-AE19-62706E023703}">
                        <ahyp:hlinkClr xmlns:ahyp="http://schemas.microsoft.com/office/drawing/2018/hyperlinkcolor" val="tx"/>
                      </a:ext>
                    </a:extLst>
                  </a:hlinkClick>
                </a:rPr>
                <a:t>Colorado READ Act FAQ</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13">
                    <a:extLst>
                      <a:ext uri="{A12FA001-AC4F-418D-AE19-62706E023703}">
                        <ahyp:hlinkClr xmlns:ahyp="http://schemas.microsoft.com/office/drawing/2018/hyperlinkcolor" val="tx"/>
                      </a:ext>
                    </a:extLst>
                  </a:hlinkClick>
                </a:rPr>
                <a:t>Approved Assessments</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14">
                    <a:extLst>
                      <a:ext uri="{A12FA001-AC4F-418D-AE19-62706E023703}">
                        <ahyp:hlinkClr xmlns:ahyp="http://schemas.microsoft.com/office/drawing/2018/hyperlinkcolor" val="tx"/>
                      </a:ext>
                    </a:extLst>
                  </a:hlinkClick>
                </a:rPr>
                <a:t>READ Act Advisory Lists</a:t>
              </a:r>
              <a:r>
                <a:rPr lang="en-US">
                  <a:solidFill>
                    <a:srgbClr val="0070C0"/>
                  </a:solidFill>
                  <a:cs typeface="Calibri Light" panose="020F0302020204030204" pitchFamily="34" charset="0"/>
                </a:rPr>
                <a:t>	</a:t>
              </a:r>
              <a:endParaRPr lang="en-US" sz="1600">
                <a:solidFill>
                  <a:srgbClr val="0070C0"/>
                </a:solidFill>
                <a:cs typeface="Calibri Light" panose="020F0302020204030204" pitchFamily="34" charset="0"/>
              </a:endParaRPr>
            </a:p>
            <a:p>
              <a:r>
                <a:rPr lang="en-US">
                  <a:solidFill>
                    <a:srgbClr val="0070C0"/>
                  </a:solidFill>
                  <a:cs typeface="Calibri Light" panose="020F0302020204030204" pitchFamily="34" charset="0"/>
                  <a:hlinkClick r:id="rId15"/>
                </a:rPr>
                <a:t>K-3 Teacher Evidence-Based</a:t>
              </a:r>
            </a:p>
            <a:p>
              <a:r>
                <a:rPr lang="en-US">
                  <a:solidFill>
                    <a:srgbClr val="0070C0"/>
                  </a:solidFill>
                  <a:cs typeface="Calibri Light" panose="020F0302020204030204" pitchFamily="34" charset="0"/>
                  <a:hlinkClick r:id="rId15"/>
                </a:rPr>
                <a:t>Reading Training</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16">
                    <a:extLst>
                      <a:ext uri="{A12FA001-AC4F-418D-AE19-62706E023703}">
                        <ahyp:hlinkClr xmlns:ahyp="http://schemas.microsoft.com/office/drawing/2018/hyperlinkcolor" val="tx"/>
                      </a:ext>
                    </a:extLst>
                  </a:hlinkClick>
                </a:rPr>
                <a:t>Science of Reading Resources</a:t>
              </a:r>
              <a:r>
                <a:rPr lang="en-US">
                  <a:solidFill>
                    <a:srgbClr val="0070C0"/>
                  </a:solidFill>
                  <a:cs typeface="Calibri Light" panose="020F0302020204030204" pitchFamily="34" charset="0"/>
                </a:rPr>
                <a:t>	</a:t>
              </a:r>
              <a:endParaRPr lang="en-US" sz="1600">
                <a:solidFill>
                  <a:srgbClr val="0070C0"/>
                </a:solidFill>
                <a:cs typeface="Calibri Light" panose="020F0302020204030204" pitchFamily="34" charset="0"/>
              </a:endParaRPr>
            </a:p>
            <a:p>
              <a:r>
                <a:rPr lang="en-US" sz="1600">
                  <a:solidFill>
                    <a:srgbClr val="0070C0"/>
                  </a:solidFill>
                  <a:cs typeface="Calibri Light" panose="020F0302020204030204" pitchFamily="34" charset="0"/>
                  <a:hlinkClick r:id="rId17"/>
                </a:rPr>
                <a:t>Colorado Online Licensing </a:t>
              </a:r>
              <a:r>
                <a:rPr lang="en-US">
                  <a:solidFill>
                    <a:srgbClr val="0070C0"/>
                  </a:solidFill>
                  <a:cs typeface="Calibri Light" panose="020F0302020204030204" pitchFamily="34" charset="0"/>
                </a:rPr>
                <a:t>	</a:t>
              </a:r>
            </a:p>
            <a:p>
              <a:r>
                <a:rPr lang="en-US" sz="1600">
                  <a:cs typeface="Calibri Light" panose="020F0302020204030204" pitchFamily="34" charset="0"/>
                  <a:hlinkClick r:id="rId18"/>
                </a:rPr>
                <a:t>READ Act and English Learners</a:t>
              </a:r>
              <a:r>
                <a:rPr lang="en-US" sz="1600">
                  <a:cs typeface="Calibri Light" panose="020F0302020204030204" pitchFamily="34" charset="0"/>
                </a:rPr>
                <a:t>     </a:t>
              </a:r>
            </a:p>
            <a:p>
              <a:r>
                <a:rPr lang="en-US" sz="1600">
                  <a:cs typeface="Calibri Light" panose="020F0302020204030204" pitchFamily="34" charset="0"/>
                  <a:hlinkClick r:id="rId19"/>
                </a:rPr>
                <a:t>READ Act EL Guidance Document </a:t>
              </a:r>
              <a:endParaRPr lang="en-US" sz="1600">
                <a:cs typeface="Calibri Light" panose="020F0302020204030204" pitchFamily="34" charset="0"/>
              </a:endParaRPr>
            </a:p>
          </p:txBody>
        </p:sp>
        <p:grpSp>
          <p:nvGrpSpPr>
            <p:cNvPr id="30" name="Group 29">
              <a:extLst>
                <a:ext uri="{FF2B5EF4-FFF2-40B4-BE49-F238E27FC236}">
                  <a16:creationId xmlns:a16="http://schemas.microsoft.com/office/drawing/2014/main" id="{B64166CA-5E05-407B-9AB8-7EE1EEA87B77}"/>
                </a:ext>
              </a:extLst>
            </p:cNvPr>
            <p:cNvGrpSpPr/>
            <p:nvPr/>
          </p:nvGrpSpPr>
          <p:grpSpPr>
            <a:xfrm>
              <a:off x="3005144" y="2037964"/>
              <a:ext cx="1052221" cy="568012"/>
              <a:chOff x="3767624" y="391194"/>
              <a:chExt cx="1653768" cy="935819"/>
            </a:xfrm>
          </p:grpSpPr>
          <p:pic>
            <p:nvPicPr>
              <p:cNvPr id="25" name="Graphic 24" descr="Professor female outline">
                <a:extLst>
                  <a:ext uri="{FF2B5EF4-FFF2-40B4-BE49-F238E27FC236}">
                    <a16:creationId xmlns:a16="http://schemas.microsoft.com/office/drawing/2014/main" id="{54943E19-68F0-404A-BB18-2ED448F069F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506992" y="412614"/>
                <a:ext cx="914400" cy="914399"/>
              </a:xfrm>
              <a:prstGeom prst="rect">
                <a:avLst/>
              </a:prstGeom>
            </p:spPr>
          </p:pic>
          <p:pic>
            <p:nvPicPr>
              <p:cNvPr id="27" name="Graphic 26" descr="Professor male outline">
                <a:extLst>
                  <a:ext uri="{FF2B5EF4-FFF2-40B4-BE49-F238E27FC236}">
                    <a16:creationId xmlns:a16="http://schemas.microsoft.com/office/drawing/2014/main" id="{7E8714B3-184C-46D9-9E27-43AD0C45420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767624" y="391194"/>
                <a:ext cx="914400" cy="914399"/>
              </a:xfrm>
              <a:prstGeom prst="rect">
                <a:avLst/>
              </a:prstGeom>
            </p:spPr>
          </p:pic>
        </p:grpSp>
      </p:grpSp>
      <p:grpSp>
        <p:nvGrpSpPr>
          <p:cNvPr id="2" name="Group 1" descr="Additional READ Act resources ">
            <a:extLst>
              <a:ext uri="{FF2B5EF4-FFF2-40B4-BE49-F238E27FC236}">
                <a16:creationId xmlns:a16="http://schemas.microsoft.com/office/drawing/2014/main" id="{E045B256-6F8A-5244-2CE7-E777F7FA137E}"/>
              </a:ext>
            </a:extLst>
          </p:cNvPr>
          <p:cNvGrpSpPr/>
          <p:nvPr/>
        </p:nvGrpSpPr>
        <p:grpSpPr>
          <a:xfrm>
            <a:off x="1770607" y="3869277"/>
            <a:ext cx="4148684" cy="2966732"/>
            <a:chOff x="1045393" y="1147806"/>
            <a:chExt cx="4148684" cy="2966732"/>
          </a:xfrm>
        </p:grpSpPr>
        <p:sp>
          <p:nvSpPr>
            <p:cNvPr id="14" name="TextBox 13">
              <a:extLst>
                <a:ext uri="{FF2B5EF4-FFF2-40B4-BE49-F238E27FC236}">
                  <a16:creationId xmlns:a16="http://schemas.microsoft.com/office/drawing/2014/main" id="{D31F9278-D2F3-49DC-87CB-0044F28A402F}"/>
                </a:ext>
              </a:extLst>
            </p:cNvPr>
            <p:cNvSpPr txBox="1"/>
            <p:nvPr/>
          </p:nvSpPr>
          <p:spPr>
            <a:xfrm>
              <a:off x="1045393" y="2026414"/>
              <a:ext cx="4148684" cy="2088124"/>
            </a:xfrm>
            <a:prstGeom prst="rect">
              <a:avLst/>
            </a:prstGeom>
            <a:noFill/>
          </p:spPr>
          <p:txBody>
            <a:bodyPr wrap="square" rtlCol="0">
              <a:noAutofit/>
            </a:bodyPr>
            <a:lstStyle/>
            <a:p>
              <a:r>
                <a:rPr lang="en-US">
                  <a:solidFill>
                    <a:srgbClr val="0070C0"/>
                  </a:solidFill>
                  <a:cs typeface="Calibri Light" panose="020F0302020204030204" pitchFamily="34" charset="0"/>
                  <a:hlinkClick r:id="rId24">
                    <a:extLst>
                      <a:ext uri="{A12FA001-AC4F-418D-AE19-62706E023703}">
                        <ahyp:hlinkClr xmlns:ahyp="http://schemas.microsoft.com/office/drawing/2018/hyperlinkcolor" val="tx"/>
                      </a:ext>
                    </a:extLst>
                  </a:hlinkClick>
                </a:rPr>
                <a:t>Literacy Curriculum Transparency  </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25">
                    <a:extLst>
                      <a:ext uri="{A12FA001-AC4F-418D-AE19-62706E023703}">
                        <ahyp:hlinkClr xmlns:ahyp="http://schemas.microsoft.com/office/drawing/2018/hyperlinkcolor" val="tx"/>
                      </a:ext>
                    </a:extLst>
                  </a:hlinkClick>
                </a:rPr>
                <a:t>READ Act Budget Submission</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26">
                    <a:extLst>
                      <a:ext uri="{A12FA001-AC4F-418D-AE19-62706E023703}">
                        <ahyp:hlinkClr xmlns:ahyp="http://schemas.microsoft.com/office/drawing/2018/hyperlinkcolor" val="tx"/>
                      </a:ext>
                    </a:extLst>
                  </a:hlinkClick>
                </a:rPr>
                <a:t>READ Act Data Collection</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27">
                    <a:extLst>
                      <a:ext uri="{A12FA001-AC4F-418D-AE19-62706E023703}">
                        <ahyp:hlinkClr xmlns:ahyp="http://schemas.microsoft.com/office/drawing/2018/hyperlinkcolor" val="tx"/>
                      </a:ext>
                    </a:extLst>
                  </a:hlinkClick>
                </a:rPr>
                <a:t>Early Literacy Grant</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28">
                    <a:extLst>
                      <a:ext uri="{A12FA001-AC4F-418D-AE19-62706E023703}">
                        <ahyp:hlinkClr xmlns:ahyp="http://schemas.microsoft.com/office/drawing/2018/hyperlinkcolor" val="tx"/>
                      </a:ext>
                    </a:extLst>
                  </a:hlinkClick>
                </a:rPr>
                <a:t>District Responsibilities Training</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17">
                    <a:extLst>
                      <a:ext uri="{A12FA001-AC4F-418D-AE19-62706E023703}">
                        <ahyp:hlinkClr xmlns:ahyp="http://schemas.microsoft.com/office/drawing/2018/hyperlinkcolor" val="tx"/>
                      </a:ext>
                    </a:extLst>
                  </a:hlinkClick>
                </a:rPr>
                <a:t>Colorado Online Licensing (COOL)</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29">
                    <a:extLst>
                      <a:ext uri="{A12FA001-AC4F-418D-AE19-62706E023703}">
                        <ahyp:hlinkClr xmlns:ahyp="http://schemas.microsoft.com/office/drawing/2018/hyperlinkcolor" val="tx"/>
                      </a:ext>
                    </a:extLst>
                  </a:hlinkClick>
                </a:rPr>
                <a:t>District Communication Toolkit </a:t>
              </a:r>
              <a:r>
                <a:rPr lang="en-US">
                  <a:solidFill>
                    <a:srgbClr val="0070C0"/>
                  </a:solidFill>
                  <a:cs typeface="Calibri Light" panose="020F0302020204030204" pitchFamily="34" charset="0"/>
                </a:rPr>
                <a:t>	</a:t>
              </a:r>
              <a:endParaRPr lang="en-US" sz="1600">
                <a:cs typeface="Calibri Light" panose="020F0302020204030204" pitchFamily="34" charset="0"/>
              </a:endParaRPr>
            </a:p>
          </p:txBody>
        </p:sp>
        <p:pic>
          <p:nvPicPr>
            <p:cNvPr id="29" name="Graphic 28" descr="Schoolhouse with solid fill">
              <a:extLst>
                <a:ext uri="{FF2B5EF4-FFF2-40B4-BE49-F238E27FC236}">
                  <a16:creationId xmlns:a16="http://schemas.microsoft.com/office/drawing/2014/main" id="{AF8E5C2F-D726-423A-92FB-F044764614E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516060" y="1147806"/>
              <a:ext cx="1154192" cy="914400"/>
            </a:xfrm>
            <a:prstGeom prst="rect">
              <a:avLst/>
            </a:prstGeom>
          </p:spPr>
        </p:pic>
      </p:grpSp>
      <p:grpSp>
        <p:nvGrpSpPr>
          <p:cNvPr id="34" name="Group 33" descr="READ Act resources for parents ">
            <a:extLst>
              <a:ext uri="{FF2B5EF4-FFF2-40B4-BE49-F238E27FC236}">
                <a16:creationId xmlns:a16="http://schemas.microsoft.com/office/drawing/2014/main" id="{3E82A521-B1D8-4C60-B299-0B94E678D58B}"/>
              </a:ext>
            </a:extLst>
          </p:cNvPr>
          <p:cNvGrpSpPr/>
          <p:nvPr/>
        </p:nvGrpSpPr>
        <p:grpSpPr>
          <a:xfrm>
            <a:off x="6801602" y="4030524"/>
            <a:ext cx="5431963" cy="2668726"/>
            <a:chOff x="6433506" y="3874494"/>
            <a:chExt cx="5431963" cy="2668726"/>
          </a:xfrm>
        </p:grpSpPr>
        <p:sp>
          <p:nvSpPr>
            <p:cNvPr id="12" name="TextBox 11">
              <a:extLst>
                <a:ext uri="{FF2B5EF4-FFF2-40B4-BE49-F238E27FC236}">
                  <a16:creationId xmlns:a16="http://schemas.microsoft.com/office/drawing/2014/main" id="{725E80FC-FA35-48EA-83C7-21FBFBBA8804}"/>
                </a:ext>
              </a:extLst>
            </p:cNvPr>
            <p:cNvSpPr txBox="1"/>
            <p:nvPr/>
          </p:nvSpPr>
          <p:spPr>
            <a:xfrm>
              <a:off x="6433506" y="4788894"/>
              <a:ext cx="5431963" cy="1754326"/>
            </a:xfrm>
            <a:prstGeom prst="rect">
              <a:avLst/>
            </a:prstGeom>
            <a:noFill/>
          </p:spPr>
          <p:txBody>
            <a:bodyPr wrap="square" rtlCol="0">
              <a:spAutoFit/>
            </a:bodyPr>
            <a:lstStyle/>
            <a:p>
              <a:r>
                <a:rPr lang="en-US">
                  <a:solidFill>
                    <a:srgbClr val="0070C0"/>
                  </a:solidFill>
                  <a:cs typeface="Calibri Light" panose="020F0302020204030204" pitchFamily="34" charset="0"/>
                  <a:hlinkClick r:id="rId32"/>
                </a:rPr>
                <a:t>Read with Me Today </a:t>
              </a:r>
              <a:r>
                <a:rPr lang="en-US">
                  <a:solidFill>
                    <a:srgbClr val="0070C0"/>
                  </a:solidFill>
                  <a:cs typeface="Calibri Light" panose="020F0302020204030204" pitchFamily="34" charset="0"/>
                </a:rPr>
                <a:t>  (</a:t>
              </a:r>
              <a:r>
                <a:rPr lang="en-US" sz="1600">
                  <a:cs typeface="Calibri Light" panose="020F0302020204030204" pitchFamily="34" charset="0"/>
                </a:rPr>
                <a:t>Public Information Campaign)</a:t>
              </a:r>
            </a:p>
            <a:p>
              <a:r>
                <a:rPr lang="en-US">
                  <a:solidFill>
                    <a:srgbClr val="0070C0"/>
                  </a:solidFill>
                  <a:cs typeface="Calibri Light" panose="020F0302020204030204" pitchFamily="34" charset="0"/>
                  <a:hlinkClick r:id="rId33">
                    <a:extLst>
                      <a:ext uri="{A12FA001-AC4F-418D-AE19-62706E023703}">
                        <ahyp:hlinkClr xmlns:ahyp="http://schemas.microsoft.com/office/drawing/2018/hyperlinkcolor" val="tx"/>
                      </a:ext>
                    </a:extLst>
                  </a:hlinkClick>
                </a:rPr>
                <a:t>Colorado READ Act Information for Parents</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34">
                    <a:extLst>
                      <a:ext uri="{A12FA001-AC4F-418D-AE19-62706E023703}">
                        <ahyp:hlinkClr xmlns:ahyp="http://schemas.microsoft.com/office/drawing/2018/hyperlinkcolor" val="tx"/>
                      </a:ext>
                    </a:extLst>
                  </a:hlinkClick>
                </a:rPr>
                <a:t>Colorado READ Act Parent Resources</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35">
                    <a:extLst>
                      <a:ext uri="{A12FA001-AC4F-418D-AE19-62706E023703}">
                        <ahyp:hlinkClr xmlns:ahyp="http://schemas.microsoft.com/office/drawing/2018/hyperlinkcolor" val="tx"/>
                      </a:ext>
                    </a:extLst>
                  </a:hlinkClick>
                </a:rPr>
                <a:t>Communicating to Your Child’s Teacher </a:t>
              </a:r>
              <a:r>
                <a:rPr lang="en-US">
                  <a:solidFill>
                    <a:srgbClr val="0070C0"/>
                  </a:solidFill>
                  <a:cs typeface="Calibri Light" panose="020F0302020204030204" pitchFamily="34" charset="0"/>
                </a:rPr>
                <a:t>       </a:t>
              </a:r>
              <a:endParaRPr lang="en-US" sz="1600">
                <a:cs typeface="Calibri Light" panose="020F0302020204030204" pitchFamily="34" charset="0"/>
              </a:endParaRPr>
            </a:p>
            <a:p>
              <a:r>
                <a:rPr lang="en-US">
                  <a:solidFill>
                    <a:srgbClr val="0070C0"/>
                  </a:solidFill>
                  <a:cs typeface="Calibri Light" panose="020F0302020204030204" pitchFamily="34" charset="0"/>
                  <a:hlinkClick r:id="rId36">
                    <a:extLst>
                      <a:ext uri="{A12FA001-AC4F-418D-AE19-62706E023703}">
                        <ahyp:hlinkClr xmlns:ahyp="http://schemas.microsoft.com/office/drawing/2018/hyperlinkcolor" val="tx"/>
                      </a:ext>
                    </a:extLst>
                  </a:hlinkClick>
                </a:rPr>
                <a:t>READ Act Video </a:t>
              </a:r>
              <a:r>
                <a:rPr lang="en-US">
                  <a:solidFill>
                    <a:srgbClr val="0070C0"/>
                  </a:solidFill>
                  <a:cs typeface="Calibri Light" panose="020F0302020204030204" pitchFamily="34" charset="0"/>
                </a:rPr>
                <a:t> </a:t>
              </a:r>
              <a:r>
                <a:rPr lang="en-US" sz="1600">
                  <a:cs typeface="Calibri Light" panose="020F0302020204030204" pitchFamily="34" charset="0"/>
                </a:rPr>
                <a:t>(English)</a:t>
              </a:r>
            </a:p>
            <a:p>
              <a:r>
                <a:rPr lang="en-US">
                  <a:solidFill>
                    <a:srgbClr val="0070C0"/>
                  </a:solidFill>
                  <a:cs typeface="Calibri Light" panose="020F0302020204030204" pitchFamily="34" charset="0"/>
                  <a:hlinkClick r:id="rId37">
                    <a:extLst>
                      <a:ext uri="{A12FA001-AC4F-418D-AE19-62706E023703}">
                        <ahyp:hlinkClr xmlns:ahyp="http://schemas.microsoft.com/office/drawing/2018/hyperlinkcolor" val="tx"/>
                      </a:ext>
                    </a:extLst>
                  </a:hlinkClick>
                </a:rPr>
                <a:t>READ Act Video </a:t>
              </a:r>
              <a:r>
                <a:rPr lang="en-US">
                  <a:solidFill>
                    <a:srgbClr val="0070C0"/>
                  </a:solidFill>
                  <a:cs typeface="Calibri Light" panose="020F0302020204030204" pitchFamily="34" charset="0"/>
                </a:rPr>
                <a:t> </a:t>
              </a:r>
              <a:r>
                <a:rPr lang="en-US" sz="1600">
                  <a:cs typeface="Calibri Light" panose="020F0302020204030204" pitchFamily="34" charset="0"/>
                </a:rPr>
                <a:t>(Spanish)</a:t>
              </a:r>
              <a:endParaRPr lang="en-US" sz="1600"/>
            </a:p>
          </p:txBody>
        </p:sp>
        <p:pic>
          <p:nvPicPr>
            <p:cNvPr id="23" name="Graphic 22" descr="Family with two children outline">
              <a:extLst>
                <a:ext uri="{FF2B5EF4-FFF2-40B4-BE49-F238E27FC236}">
                  <a16:creationId xmlns:a16="http://schemas.microsoft.com/office/drawing/2014/main" id="{2732DD6F-5073-4B4F-A619-5E58AB3B5755}"/>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301161" y="3874494"/>
              <a:ext cx="914400" cy="914400"/>
            </a:xfrm>
            <a:prstGeom prst="rect">
              <a:avLst/>
            </a:prstGeom>
          </p:spPr>
        </p:pic>
      </p:grpSp>
    </p:spTree>
    <p:extLst>
      <p:ext uri="{BB962C8B-B14F-4D97-AF65-F5344CB8AC3E}">
        <p14:creationId xmlns:p14="http://schemas.microsoft.com/office/powerpoint/2010/main" val="703880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0" y="193675"/>
            <a:ext cx="6475413" cy="527050"/>
          </a:xfrm>
          <a:prstGeom prst="rect">
            <a:avLst/>
          </a:prstGeom>
        </p:spPr>
        <p:txBody>
          <a:bodyPr>
            <a:noAutofit/>
          </a:bodyPr>
          <a:lstStyle/>
          <a:p>
            <a:r>
              <a:rPr lang="en-US" sz="3600" dirty="0">
                <a:solidFill>
                  <a:srgbClr val="754866"/>
                </a:solidFill>
                <a:latin typeface="Museo Slab 500" panose="02000000000000000000" pitchFamily="50" charset="0"/>
              </a:rPr>
              <a:t>References</a:t>
            </a:r>
          </a:p>
        </p:txBody>
      </p:sp>
      <p:cxnSp>
        <p:nvCxnSpPr>
          <p:cNvPr id="3" name="Straight Connector 2">
            <a:extLst>
              <a:ext uri="{FF2B5EF4-FFF2-40B4-BE49-F238E27FC236}">
                <a16:creationId xmlns:a16="http://schemas.microsoft.com/office/drawing/2014/main" id="{1B2EC18C-5B66-4FF0-B20D-D8F17E665D46}"/>
              </a:ext>
              <a:ext uri="{C183D7F6-B498-43B3-948B-1728B52AA6E4}">
                <adec:decorative xmlns:adec="http://schemas.microsoft.com/office/drawing/2017/decorative" val="1"/>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3AB683-9E2C-4400-B04E-CC8B6478D10C}"/>
              </a:ext>
            </a:extLst>
          </p:cNvPr>
          <p:cNvSpPr txBox="1"/>
          <p:nvPr/>
        </p:nvSpPr>
        <p:spPr>
          <a:xfrm>
            <a:off x="562299" y="912906"/>
            <a:ext cx="10515600" cy="5871094"/>
          </a:xfrm>
          <a:prstGeom prst="rect">
            <a:avLst/>
          </a:prstGeom>
          <a:noFill/>
        </p:spPr>
        <p:txBody>
          <a:bodyPr wrap="square" lIns="91440" tIns="45720" rIns="91440" bIns="45720" rtlCol="0" anchor="t">
            <a:spAutoFit/>
          </a:bodyPr>
          <a:lstStyle/>
          <a:p>
            <a:r>
              <a:rPr lang="en-US" sz="1400">
                <a:solidFill>
                  <a:srgbClr val="000000"/>
                </a:solidFill>
                <a:latin typeface="Calibri Light"/>
                <a:cs typeface="Calibri Light"/>
              </a:rPr>
              <a:t>Archer, A. L., &amp; Hughes, C. A. (2010, November 9). </a:t>
            </a:r>
            <a:r>
              <a:rPr lang="en-US" sz="1400" i="1">
                <a:solidFill>
                  <a:srgbClr val="000000"/>
                </a:solidFill>
                <a:latin typeface="Calibri Light"/>
                <a:cs typeface="Calibri Light"/>
              </a:rPr>
              <a:t>Explicit Instruction: Effective and Efficient Teaching (What Works for Special-Needs Learners)</a:t>
            </a:r>
            <a:r>
              <a:rPr lang="en-US" sz="1400">
                <a:solidFill>
                  <a:srgbClr val="000000"/>
                </a:solidFill>
                <a:latin typeface="Calibri Light"/>
                <a:cs typeface="Calibri Light"/>
              </a:rPr>
              <a:t> (Illustrated). The Guilford Press. </a:t>
            </a:r>
            <a:endParaRPr lang="en-US" sz="1400"/>
          </a:p>
          <a:p>
            <a:endParaRPr lang="en-US" sz="1400"/>
          </a:p>
          <a:p>
            <a:r>
              <a:rPr lang="en-US" sz="1400" err="1">
                <a:solidFill>
                  <a:srgbClr val="242424"/>
                </a:solidFill>
                <a:latin typeface="Calibri Light"/>
                <a:cs typeface="Calibri Light"/>
              </a:rPr>
              <a:t>Birsh</a:t>
            </a:r>
            <a:r>
              <a:rPr lang="en-US" sz="1400">
                <a:solidFill>
                  <a:srgbClr val="242424"/>
                </a:solidFill>
                <a:latin typeface="Calibri Light"/>
                <a:cs typeface="Calibri Light"/>
              </a:rPr>
              <a:t>, J. R. &amp; </a:t>
            </a:r>
            <a:r>
              <a:rPr lang="en-US" sz="1400" err="1">
                <a:solidFill>
                  <a:srgbClr val="242424"/>
                </a:solidFill>
                <a:latin typeface="Calibri Light"/>
                <a:cs typeface="Calibri Light"/>
              </a:rPr>
              <a:t>Carreker</a:t>
            </a:r>
            <a:r>
              <a:rPr lang="en-US" sz="1400">
                <a:solidFill>
                  <a:srgbClr val="242424"/>
                </a:solidFill>
                <a:latin typeface="Calibri Light"/>
                <a:cs typeface="Calibri Light"/>
              </a:rPr>
              <a:t>, S. (2018).  </a:t>
            </a:r>
            <a:r>
              <a:rPr lang="en-US" sz="1400" i="1">
                <a:solidFill>
                  <a:srgbClr val="242424"/>
                </a:solidFill>
                <a:latin typeface="Calibri Light"/>
                <a:cs typeface="Calibri Light"/>
              </a:rPr>
              <a:t>Multisensory teaching of basic language skills </a:t>
            </a:r>
            <a:r>
              <a:rPr lang="en-US" sz="1400">
                <a:solidFill>
                  <a:srgbClr val="242424"/>
                </a:solidFill>
                <a:latin typeface="Calibri Light"/>
                <a:cs typeface="Calibri Light"/>
              </a:rPr>
              <a:t>(4th ed.). Baltimore, MD:  Brookes Publishing Co. </a:t>
            </a:r>
            <a:endParaRPr lang="en-US" sz="1400"/>
          </a:p>
          <a:p>
            <a:endParaRPr lang="en-US" sz="1400">
              <a:solidFill>
                <a:srgbClr val="242424"/>
              </a:solidFill>
              <a:latin typeface="Calibri Light"/>
              <a:cs typeface="Calibri Light"/>
            </a:endParaRPr>
          </a:p>
          <a:p>
            <a:r>
              <a:rPr lang="en-US" sz="1400">
                <a:solidFill>
                  <a:srgbClr val="242424"/>
                </a:solidFill>
                <a:latin typeface="Calibri Light"/>
                <a:cs typeface="Calibri Light"/>
              </a:rPr>
              <a:t>Colorado Reading to Ensure Academic Development Act, Colo. Rev. Stat. §§ 22-7-1201-1214, (2019).</a:t>
            </a:r>
            <a:endParaRPr lang="en-US" sz="1400">
              <a:latin typeface="Calibri Light"/>
              <a:cs typeface="Calibri Light"/>
            </a:endParaRPr>
          </a:p>
          <a:p>
            <a:endParaRPr lang="en-US" sz="1400">
              <a:solidFill>
                <a:srgbClr val="242424"/>
              </a:solidFill>
              <a:latin typeface="Calibri Light" panose="020F0302020204030204" pitchFamily="34" charset="0"/>
              <a:cs typeface="Calibri Light" panose="020F0302020204030204" pitchFamily="34" charset="0"/>
            </a:endParaRPr>
          </a:p>
          <a:p>
            <a:r>
              <a:rPr lang="en-US" sz="1400">
                <a:solidFill>
                  <a:srgbClr val="242424"/>
                </a:solidFill>
                <a:latin typeface="Calibri Light"/>
                <a:cs typeface="Calibri Light"/>
              </a:rPr>
              <a:t>Gough, P. B. &amp; </a:t>
            </a:r>
            <a:r>
              <a:rPr lang="en-US" sz="1400" err="1">
                <a:solidFill>
                  <a:srgbClr val="242424"/>
                </a:solidFill>
                <a:latin typeface="Calibri Light"/>
                <a:cs typeface="Calibri Light"/>
              </a:rPr>
              <a:t>Tunmer</a:t>
            </a:r>
            <a:r>
              <a:rPr lang="en-US" sz="1400">
                <a:solidFill>
                  <a:srgbClr val="242424"/>
                </a:solidFill>
                <a:latin typeface="Calibri Light"/>
                <a:cs typeface="Calibri Light"/>
              </a:rPr>
              <a:t>, W.E. (1986). Decoding, reading, and reading disability. </a:t>
            </a:r>
            <a:r>
              <a:rPr lang="en-US" sz="1400" i="1">
                <a:solidFill>
                  <a:srgbClr val="242424"/>
                </a:solidFill>
                <a:latin typeface="Calibri Light"/>
                <a:cs typeface="Calibri Light"/>
              </a:rPr>
              <a:t>Remedial and Special Education, 7</a:t>
            </a:r>
            <a:r>
              <a:rPr lang="en-US" sz="1400">
                <a:solidFill>
                  <a:srgbClr val="242424"/>
                </a:solidFill>
                <a:latin typeface="Calibri Light"/>
                <a:cs typeface="Calibri Light"/>
              </a:rPr>
              <a:t>(1).</a:t>
            </a:r>
          </a:p>
          <a:p>
            <a:endParaRPr lang="en-US" sz="1400">
              <a:solidFill>
                <a:srgbClr val="242424"/>
              </a:solidFill>
              <a:latin typeface="Calibri Light" panose="020F0302020204030204" pitchFamily="34" charset="0"/>
              <a:cs typeface="Calibri Light" panose="020F0302020204030204" pitchFamily="34" charset="0"/>
            </a:endParaRPr>
          </a:p>
          <a:p>
            <a:r>
              <a:rPr lang="en-US" sz="1400">
                <a:solidFill>
                  <a:srgbClr val="000000"/>
                </a:solidFill>
                <a:latin typeface="Calibri Light"/>
                <a:cs typeface="Calibri Light"/>
              </a:rPr>
              <a:t>Kilpatrick, D. (2016). </a:t>
            </a:r>
            <a:r>
              <a:rPr lang="en-US" sz="1400" i="1">
                <a:solidFill>
                  <a:srgbClr val="000000"/>
                </a:solidFill>
                <a:latin typeface="Calibri Light"/>
                <a:cs typeface="Calibri Light"/>
              </a:rPr>
              <a:t>Equipped for Reading Success: A Comprehensive, Step-By-Step Program for Developing Phonemic Awareness and Fluent Word Recognition</a:t>
            </a:r>
            <a:r>
              <a:rPr lang="en-US" sz="1400">
                <a:solidFill>
                  <a:srgbClr val="000000"/>
                </a:solidFill>
                <a:latin typeface="Calibri Light"/>
                <a:cs typeface="Calibri Light"/>
              </a:rPr>
              <a:t>.</a:t>
            </a:r>
            <a:endParaRPr lang="en-US" sz="1400">
              <a:latin typeface="Calibri Light"/>
              <a:cs typeface="Calibri Light"/>
            </a:endParaRPr>
          </a:p>
          <a:p>
            <a:endParaRPr lang="en-US" sz="1400">
              <a:solidFill>
                <a:srgbClr val="242424"/>
              </a:solidFill>
              <a:latin typeface="Calibri Light" panose="020F0302020204030204" pitchFamily="34" charset="0"/>
              <a:cs typeface="Calibri Light" panose="020F0302020204030204" pitchFamily="34" charset="0"/>
            </a:endParaRPr>
          </a:p>
          <a:p>
            <a:r>
              <a:rPr lang="en-US" sz="1400">
                <a:latin typeface="Calibri Light"/>
                <a:cs typeface="Calibri Light"/>
              </a:rPr>
              <a:t>Moats, L. C. (1999, June). </a:t>
            </a:r>
            <a:r>
              <a:rPr lang="en-US" sz="1400" i="1">
                <a:latin typeface="Calibri Light"/>
                <a:cs typeface="Calibri Light"/>
              </a:rPr>
              <a:t>Teaching reading is rocket science: What expert teachers of reading should know and be able to do. </a:t>
            </a:r>
            <a:r>
              <a:rPr lang="en-US" sz="1400">
                <a:solidFill>
                  <a:srgbClr val="242424"/>
                </a:solidFill>
                <a:effectLst/>
                <a:latin typeface="Calibri Light"/>
                <a:cs typeface="Calibri Light"/>
              </a:rPr>
              <a:t>American Federation of Teachers, 39-0372</a:t>
            </a:r>
            <a:r>
              <a:rPr lang="en-US" sz="1400">
                <a:latin typeface="Calibri Light"/>
                <a:cs typeface="Calibri Light"/>
              </a:rPr>
              <a:t>. </a:t>
            </a:r>
            <a:r>
              <a:rPr lang="en-US" sz="1400">
                <a:solidFill>
                  <a:srgbClr val="0070C0"/>
                </a:solidFill>
                <a:latin typeface="Calibri Light"/>
                <a:cs typeface="Calibri Light"/>
                <a:hlinkClick r:id="rId3">
                  <a:extLst>
                    <a:ext uri="{A12FA001-AC4F-418D-AE19-62706E023703}">
                      <ahyp:hlinkClr xmlns:ahyp="http://schemas.microsoft.com/office/drawing/2018/hyperlinkcolor" val="tx"/>
                    </a:ext>
                  </a:extLst>
                </a:hlinkClick>
              </a:rPr>
              <a:t>https://doi.org/https://www.aft.org/sites/default/files/reading_rocketscience_2004.pdf. </a:t>
            </a:r>
            <a:endParaRPr lang="en-US" sz="1400">
              <a:solidFill>
                <a:srgbClr val="0070C0"/>
              </a:solidFill>
              <a:latin typeface="Calibri Light" panose="020F0302020204030204" pitchFamily="34" charset="0"/>
              <a:cs typeface="Calibri Light" panose="020F0302020204030204" pitchFamily="34" charset="0"/>
            </a:endParaRPr>
          </a:p>
          <a:p>
            <a:endParaRPr lang="en-US" sz="1400">
              <a:latin typeface="Calibri Light" panose="020F0302020204030204" pitchFamily="34" charset="0"/>
              <a:cs typeface="Calibri Light" panose="020F0302020204030204" pitchFamily="34" charset="0"/>
            </a:endParaRPr>
          </a:p>
          <a:p>
            <a:r>
              <a:rPr lang="en-US" sz="1400" b="0" i="0">
                <a:effectLst/>
                <a:latin typeface="Calibri Light"/>
                <a:cs typeface="Calibri Light"/>
              </a:rPr>
              <a:t>National Institute of Child Health and Human Development (NICHD). (2000). </a:t>
            </a:r>
            <a:r>
              <a:rPr lang="en-US" sz="1400" b="0" i="1">
                <a:effectLst/>
                <a:latin typeface="Calibri Light"/>
                <a:cs typeface="Calibri Light"/>
              </a:rPr>
              <a:t>Report of the National Reading Panel. Teaching children to read : An evidence-based assessment of the scientific research literature on reading and its implications for reading instruction</a:t>
            </a:r>
            <a:r>
              <a:rPr lang="en-US" sz="1400" b="0" i="0">
                <a:effectLst/>
                <a:latin typeface="Calibri Light"/>
                <a:cs typeface="Calibri Light"/>
              </a:rPr>
              <a:t>. </a:t>
            </a:r>
            <a:r>
              <a:rPr lang="en-US" sz="1400" i="0">
                <a:solidFill>
                  <a:srgbClr val="242424"/>
                </a:solidFill>
                <a:effectLst/>
                <a:latin typeface="Calibri Light"/>
                <a:cs typeface="Calibri Light"/>
              </a:rPr>
              <a:t>(NIH Publication No. 00-4769).</a:t>
            </a:r>
            <a:r>
              <a:rPr lang="en-US" sz="1400">
                <a:solidFill>
                  <a:srgbClr val="242424"/>
                </a:solidFill>
                <a:effectLst/>
                <a:latin typeface="Calibri Light"/>
                <a:cs typeface="Calibri Light"/>
              </a:rPr>
              <a:t> </a:t>
            </a:r>
            <a:r>
              <a:rPr lang="en-US" sz="1400" i="0">
                <a:solidFill>
                  <a:srgbClr val="242424"/>
                </a:solidFill>
                <a:effectLst/>
                <a:latin typeface="Calibri Light"/>
                <a:cs typeface="Calibri Light"/>
              </a:rPr>
              <a:t>Washington, DC: </a:t>
            </a:r>
            <a:r>
              <a:rPr lang="en-US" sz="1400">
                <a:solidFill>
                  <a:srgbClr val="242424"/>
                </a:solidFill>
                <a:effectLst/>
                <a:latin typeface="Calibri Light"/>
                <a:cs typeface="Calibri Light"/>
              </a:rPr>
              <a:t>U.S. Government Printing Office.</a:t>
            </a:r>
            <a:endParaRPr lang="en-US" sz="1400" i="0">
              <a:effectLst/>
              <a:latin typeface="Calibri Light"/>
              <a:cs typeface="Calibri Light"/>
            </a:endParaRPr>
          </a:p>
          <a:p>
            <a:endParaRPr lang="en-US" sz="1400">
              <a:solidFill>
                <a:srgbClr val="242424"/>
              </a:solidFill>
              <a:latin typeface="Calibri Light" panose="020F0302020204030204" pitchFamily="34" charset="0"/>
              <a:cs typeface="Calibri Light" panose="020F0302020204030204" pitchFamily="34" charset="0"/>
            </a:endParaRPr>
          </a:p>
          <a:p>
            <a:r>
              <a:rPr lang="en-US" sz="1400">
                <a:solidFill>
                  <a:srgbClr val="242424"/>
                </a:solidFill>
                <a:latin typeface="Calibri Light"/>
                <a:cs typeface="Calibri Light"/>
              </a:rPr>
              <a:t>Rules for the Administration of the Colorado Reading to Ensure Academic Development Act, 1 Colo. Code Regs. 301-92, (2017).</a:t>
            </a:r>
          </a:p>
          <a:p>
            <a:endParaRPr lang="en-US" sz="1400">
              <a:solidFill>
                <a:srgbClr val="242424"/>
              </a:solidFill>
              <a:latin typeface="Calibri Light" panose="020F0302020204030204" pitchFamily="34" charset="0"/>
              <a:cs typeface="Calibri Light" panose="020F0302020204030204" pitchFamily="34" charset="0"/>
            </a:endParaRPr>
          </a:p>
          <a:p>
            <a:r>
              <a:rPr lang="en-US" sz="1400">
                <a:latin typeface="Calibri Light"/>
                <a:cs typeface="Calibri Light"/>
              </a:rPr>
              <a:t>Scarborough, H. S. (2001). Connecting early language and literacy to later reading (dis)abilities: Evidence, theory, and practice. In S. Neuman &amp; D. Dickinson (Eds.), </a:t>
            </a:r>
            <a:r>
              <a:rPr lang="en-US" sz="1400" i="1">
                <a:latin typeface="Calibri Light"/>
                <a:cs typeface="Calibri Light"/>
              </a:rPr>
              <a:t>Handbook for research in early literacy</a:t>
            </a:r>
            <a:r>
              <a:rPr lang="en-US" sz="1400">
                <a:latin typeface="Calibri Light"/>
                <a:cs typeface="Calibri Light"/>
              </a:rPr>
              <a:t>. New York: Guilford Press. </a:t>
            </a:r>
            <a:endParaRPr lang="en-US" sz="1400">
              <a:latin typeface="Calibri Light" panose="020F0302020204030204" pitchFamily="34" charset="0"/>
              <a:cs typeface="Calibri Light" panose="020F0302020204030204" pitchFamily="34" charset="0"/>
            </a:endParaRPr>
          </a:p>
          <a:p>
            <a:endParaRPr lang="en-US" sz="1600">
              <a:solidFill>
                <a:srgbClr val="242424"/>
              </a:solidFill>
              <a:latin typeface="Calibri Light" panose="020F0302020204030204" pitchFamily="34" charset="0"/>
              <a:cs typeface="Calibri Light" panose="020F0302020204030204" pitchFamily="34" charset="0"/>
            </a:endParaRPr>
          </a:p>
          <a:p>
            <a:endParaRPr lang="en-US" sz="1600">
              <a:solidFill>
                <a:srgbClr val="242424"/>
              </a:solidFill>
              <a:latin typeface="Calibri Light" panose="020F0302020204030204" pitchFamily="34" charset="0"/>
              <a:cs typeface="Calibri Light" panose="020F0302020204030204" pitchFamily="34" charset="0"/>
            </a:endParaRPr>
          </a:p>
          <a:p>
            <a:pPr>
              <a:lnSpc>
                <a:spcPct val="150000"/>
              </a:lnSpc>
            </a:pPr>
            <a:endParaRPr lang="en-US" sz="1600" i="1">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55263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dirty="0"/>
              <a:t>Key Terminology and Definitions</a:t>
            </a:r>
          </a:p>
        </p:txBody>
      </p:sp>
      <p:sp>
        <p:nvSpPr>
          <p:cNvPr id="15" name="Google Shape;338;g610ef0e5f8_7_79">
            <a:extLst>
              <a:ext uri="{FF2B5EF4-FFF2-40B4-BE49-F238E27FC236}">
                <a16:creationId xmlns:a16="http://schemas.microsoft.com/office/drawing/2014/main" id="{A3DFC9CC-FC33-42A3-8CC3-B52E13C3E03F}"/>
              </a:ext>
              <a:ext uri="{C183D7F6-B498-43B3-948B-1728B52AA6E4}">
                <adec:decorative xmlns:adec="http://schemas.microsoft.com/office/drawing/2017/decorative" val="0"/>
              </a:ext>
            </a:extLst>
          </p:cNvPr>
          <p:cNvSpPr txBox="1">
            <a:spLocks/>
          </p:cNvSpPr>
          <p:nvPr/>
        </p:nvSpPr>
        <p:spPr>
          <a:xfrm>
            <a:off x="242717" y="735905"/>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Phonological Awareness</a:t>
            </a:r>
          </a:p>
        </p:txBody>
      </p:sp>
      <p:graphicFrame>
        <p:nvGraphicFramePr>
          <p:cNvPr id="17" name="TextBox 1" descr="Phonology: The science of speech sounds, including the study of the development of speech sounds in one language or the comparison of speech sound development across different languages​&#10;&#10;Phonological Awareness: Awareness of the sound structure of spoken words at three levels: (1) rhyming to onset and rhyme; (2) segmenting and blending; and (3) manipulating individual phonemes ​&#10;&#10;Phonological Awareness: Awareness of the sound structure of spoken words at three levels: (1) rhyming to onset and rhyme; (2) segmenting and blending; and (3) manipulating individual phonemes ​&#10;&#10;Phoneme: An individual sound unit in spoken words; the smallest unit of speech that makes one word distinguishable from another in a phonetic language such as English">
            <a:extLst>
              <a:ext uri="{FF2B5EF4-FFF2-40B4-BE49-F238E27FC236}">
                <a16:creationId xmlns:a16="http://schemas.microsoft.com/office/drawing/2014/main" id="{6111E8AF-B54D-B79E-7CFE-2968A66FC197}"/>
              </a:ext>
            </a:extLst>
          </p:cNvPr>
          <p:cNvGraphicFramePr/>
          <p:nvPr>
            <p:extLst>
              <p:ext uri="{D42A27DB-BD31-4B8C-83A1-F6EECF244321}">
                <p14:modId xmlns:p14="http://schemas.microsoft.com/office/powerpoint/2010/main" val="2542501172"/>
              </p:ext>
            </p:extLst>
          </p:nvPr>
        </p:nvGraphicFramePr>
        <p:xfrm>
          <a:off x="77180" y="1432193"/>
          <a:ext cx="8011533" cy="5217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Image of a rotary telephone to represent that the Greek root &quot;phon&quot; means vocal sound. ">
            <a:extLst>
              <a:ext uri="{FF2B5EF4-FFF2-40B4-BE49-F238E27FC236}">
                <a16:creationId xmlns:a16="http://schemas.microsoft.com/office/drawing/2014/main" id="{F9D07E0C-5D91-C631-900B-8491DCF87DF8}"/>
              </a:ext>
            </a:extLst>
          </p:cNvPr>
          <p:cNvPicPr>
            <a:picLocks noChangeAspect="1"/>
          </p:cNvPicPr>
          <p:nvPr/>
        </p:nvPicPr>
        <p:blipFill>
          <a:blip r:embed="rId8"/>
          <a:stretch>
            <a:fillRect/>
          </a:stretch>
        </p:blipFill>
        <p:spPr>
          <a:xfrm>
            <a:off x="8165893" y="2246727"/>
            <a:ext cx="4026107" cy="3587934"/>
          </a:xfrm>
          <a:prstGeom prst="rect">
            <a:avLst/>
          </a:prstGeom>
        </p:spPr>
      </p:pic>
      <p:sp>
        <p:nvSpPr>
          <p:cNvPr id="6" name="TextBox 5">
            <a:extLst>
              <a:ext uri="{FF2B5EF4-FFF2-40B4-BE49-F238E27FC236}">
                <a16:creationId xmlns:a16="http://schemas.microsoft.com/office/drawing/2014/main" id="{12308817-796D-BAA3-8EC8-EEC1D3B16C8A}"/>
              </a:ext>
            </a:extLst>
          </p:cNvPr>
          <p:cNvSpPr txBox="1"/>
          <p:nvPr/>
        </p:nvSpPr>
        <p:spPr>
          <a:xfrm>
            <a:off x="8746413" y="2432883"/>
            <a:ext cx="2937703" cy="646331"/>
          </a:xfrm>
          <a:prstGeom prst="rect">
            <a:avLst/>
          </a:prstGeom>
          <a:noFill/>
        </p:spPr>
        <p:txBody>
          <a:bodyPr wrap="square" rtlCol="0">
            <a:spAutoFit/>
          </a:bodyPr>
          <a:lstStyle/>
          <a:p>
            <a:r>
              <a:rPr lang="en-US" i="1" dirty="0" err="1">
                <a:solidFill>
                  <a:schemeClr val="bg1"/>
                </a:solidFill>
              </a:rPr>
              <a:t>phon</a:t>
            </a:r>
            <a:r>
              <a:rPr lang="en-US" i="1" dirty="0">
                <a:solidFill>
                  <a:schemeClr val="bg1"/>
                </a:solidFill>
              </a:rPr>
              <a:t>: </a:t>
            </a:r>
            <a:r>
              <a:rPr lang="en-US" dirty="0">
                <a:solidFill>
                  <a:schemeClr val="bg1"/>
                </a:solidFill>
              </a:rPr>
              <a:t>Greek root meaning </a:t>
            </a:r>
            <a:r>
              <a:rPr lang="en-US" i="1" dirty="0">
                <a:solidFill>
                  <a:schemeClr val="bg1"/>
                </a:solidFill>
              </a:rPr>
              <a:t>vocal sound</a:t>
            </a:r>
          </a:p>
        </p:txBody>
      </p:sp>
      <p:sp>
        <p:nvSpPr>
          <p:cNvPr id="5" name="TextBox 4">
            <a:extLst>
              <a:ext uri="{FF2B5EF4-FFF2-40B4-BE49-F238E27FC236}">
                <a16:creationId xmlns:a16="http://schemas.microsoft.com/office/drawing/2014/main" id="{4173D6F6-24E3-82E6-02FA-A66FD6C6A32C}"/>
              </a:ext>
            </a:extLst>
          </p:cNvPr>
          <p:cNvSpPr txBox="1"/>
          <p:nvPr/>
        </p:nvSpPr>
        <p:spPr>
          <a:xfrm>
            <a:off x="8746413" y="6479918"/>
            <a:ext cx="3445587" cy="276999"/>
          </a:xfrm>
          <a:prstGeom prst="rect">
            <a:avLst/>
          </a:prstGeom>
          <a:noFill/>
        </p:spPr>
        <p:txBody>
          <a:bodyPr wrap="square" rtlCol="0">
            <a:spAutoFit/>
          </a:bodyPr>
          <a:lstStyle/>
          <a:p>
            <a:pPr algn="r"/>
            <a:r>
              <a:rPr lang="en-US" sz="1200"/>
              <a:t>(1 CRR 301-92; Birsh, 2017)</a:t>
            </a:r>
          </a:p>
        </p:txBody>
      </p:sp>
    </p:spTree>
    <p:extLst>
      <p:ext uri="{BB962C8B-B14F-4D97-AF65-F5344CB8AC3E}">
        <p14:creationId xmlns:p14="http://schemas.microsoft.com/office/powerpoint/2010/main" val="4273950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60A85-EAA7-0E55-334A-70D5BC85145E}"/>
              </a:ext>
            </a:extLst>
          </p:cNvPr>
          <p:cNvSpPr>
            <a:spLocks noGrp="1"/>
          </p:cNvSpPr>
          <p:nvPr>
            <p:ph type="title"/>
          </p:nvPr>
        </p:nvSpPr>
        <p:spPr>
          <a:xfrm>
            <a:off x="297425" y="416294"/>
            <a:ext cx="8934400" cy="527100"/>
          </a:xfrm>
        </p:spPr>
        <p:txBody>
          <a:bodyPr/>
          <a:lstStyle/>
          <a:p>
            <a:r>
              <a:rPr lang="en-US" sz="4000" dirty="0"/>
              <a:t>Phonological Awareness</a:t>
            </a:r>
          </a:p>
        </p:txBody>
      </p:sp>
      <p:sp>
        <p:nvSpPr>
          <p:cNvPr id="5" name="TextBox 4">
            <a:extLst>
              <a:ext uri="{FF2B5EF4-FFF2-40B4-BE49-F238E27FC236}">
                <a16:creationId xmlns:a16="http://schemas.microsoft.com/office/drawing/2014/main" id="{A102FAA4-51C3-1AED-1111-6C807E9374F6}"/>
              </a:ext>
            </a:extLst>
          </p:cNvPr>
          <p:cNvSpPr txBox="1"/>
          <p:nvPr/>
        </p:nvSpPr>
        <p:spPr>
          <a:xfrm>
            <a:off x="297425" y="2472069"/>
            <a:ext cx="3352798" cy="3170099"/>
          </a:xfrm>
          <a:prstGeom prst="rect">
            <a:avLst/>
          </a:prstGeom>
          <a:noFill/>
        </p:spPr>
        <p:txBody>
          <a:bodyPr wrap="square" rtlCol="0">
            <a:spAutoFit/>
          </a:bodyPr>
          <a:lstStyle/>
          <a:p>
            <a:r>
              <a:rPr lang="en-US" sz="2000" b="1" dirty="0">
                <a:latin typeface="Calibri "/>
                <a:cs typeface="Calibri Light" panose="020F0302020204030204" pitchFamily="34" charset="0"/>
              </a:rPr>
              <a:t>Phonological Awareness </a:t>
            </a:r>
          </a:p>
          <a:p>
            <a:r>
              <a:rPr lang="en-US" sz="2000" dirty="0">
                <a:latin typeface="Calibri "/>
                <a:cs typeface="Calibri Light" panose="020F0302020204030204" pitchFamily="34" charset="0"/>
              </a:rPr>
              <a:t>The sensitivity to the sound structure in spoken language</a:t>
            </a:r>
          </a:p>
          <a:p>
            <a:endParaRPr lang="en-US" sz="2000" dirty="0">
              <a:latin typeface="Calibri "/>
              <a:cs typeface="Calibri Light" panose="020F0302020204030204" pitchFamily="34" charset="0"/>
            </a:endParaRPr>
          </a:p>
          <a:p>
            <a:r>
              <a:rPr lang="en-US" sz="2000" b="1" dirty="0">
                <a:latin typeface="Calibri "/>
                <a:cs typeface="Calibri Light" panose="020F0302020204030204" pitchFamily="34" charset="0"/>
              </a:rPr>
              <a:t>Phonemic Awareness </a:t>
            </a:r>
          </a:p>
          <a:p>
            <a:r>
              <a:rPr lang="en-US" sz="2000" dirty="0">
                <a:latin typeface="Calibri "/>
                <a:cs typeface="Calibri Light" panose="020F0302020204030204" pitchFamily="34" charset="0"/>
              </a:rPr>
              <a:t>Awareness of the smallest units of sound in the speech stream and the ability to isolate or manipulate the individual sounds in words</a:t>
            </a:r>
          </a:p>
        </p:txBody>
      </p:sp>
      <p:pic>
        <p:nvPicPr>
          <p:cNvPr id="7" name="Picture 6" descr="Graphic depicting that phonological awareness is an umbrella term that includes many subskills. ">
            <a:extLst>
              <a:ext uri="{FF2B5EF4-FFF2-40B4-BE49-F238E27FC236}">
                <a16:creationId xmlns:a16="http://schemas.microsoft.com/office/drawing/2014/main" id="{8769F978-C154-257F-AE83-48E6EED02CA9}"/>
              </a:ext>
            </a:extLst>
          </p:cNvPr>
          <p:cNvPicPr>
            <a:picLocks noChangeAspect="1"/>
          </p:cNvPicPr>
          <p:nvPr/>
        </p:nvPicPr>
        <p:blipFill>
          <a:blip r:embed="rId3"/>
          <a:stretch>
            <a:fillRect/>
          </a:stretch>
        </p:blipFill>
        <p:spPr>
          <a:xfrm>
            <a:off x="3818131" y="1403497"/>
            <a:ext cx="8373869" cy="5603359"/>
          </a:xfrm>
          <a:prstGeom prst="rect">
            <a:avLst/>
          </a:prstGeom>
        </p:spPr>
      </p:pic>
    </p:spTree>
    <p:extLst>
      <p:ext uri="{BB962C8B-B14F-4D97-AF65-F5344CB8AC3E}">
        <p14:creationId xmlns:p14="http://schemas.microsoft.com/office/powerpoint/2010/main" val="677920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FB35-03D7-C755-4ABE-A5551FB95574}"/>
              </a:ext>
            </a:extLst>
          </p:cNvPr>
          <p:cNvSpPr>
            <a:spLocks noGrp="1"/>
          </p:cNvSpPr>
          <p:nvPr>
            <p:ph type="title"/>
          </p:nvPr>
        </p:nvSpPr>
        <p:spPr>
          <a:xfrm>
            <a:off x="268850" y="394542"/>
            <a:ext cx="8934400" cy="527100"/>
          </a:xfrm>
        </p:spPr>
        <p:txBody>
          <a:bodyPr/>
          <a:lstStyle/>
          <a:p>
            <a:r>
              <a:rPr lang="en-US" sz="4000" dirty="0">
                <a:solidFill>
                  <a:schemeClr val="bg1"/>
                </a:solidFill>
                <a:latin typeface="Museo Slab 500"/>
              </a:rPr>
              <a:t>Warm Up</a:t>
            </a:r>
            <a:br>
              <a:rPr lang="en-US" dirty="0">
                <a:latin typeface="Museo Slab 500"/>
              </a:rPr>
            </a:br>
            <a:endParaRPr lang="en-US" dirty="0"/>
          </a:p>
        </p:txBody>
      </p:sp>
      <p:graphicFrame>
        <p:nvGraphicFramePr>
          <p:cNvPr id="12" name="Table 12">
            <a:extLst>
              <a:ext uri="{FF2B5EF4-FFF2-40B4-BE49-F238E27FC236}">
                <a16:creationId xmlns:a16="http://schemas.microsoft.com/office/drawing/2014/main" id="{83AEC156-655E-F577-CE81-17C00F663E9A}"/>
              </a:ext>
            </a:extLst>
          </p:cNvPr>
          <p:cNvGraphicFramePr>
            <a:graphicFrameLocks noGrp="1"/>
          </p:cNvGraphicFramePr>
          <p:nvPr>
            <p:extLst>
              <p:ext uri="{D42A27DB-BD31-4B8C-83A1-F6EECF244321}">
                <p14:modId xmlns:p14="http://schemas.microsoft.com/office/powerpoint/2010/main" val="3988555311"/>
              </p:ext>
            </p:extLst>
          </p:nvPr>
        </p:nvGraphicFramePr>
        <p:xfrm>
          <a:off x="1179245" y="1736807"/>
          <a:ext cx="9731910" cy="4341465"/>
        </p:xfrm>
        <a:graphic>
          <a:graphicData uri="http://schemas.openxmlformats.org/drawingml/2006/table">
            <a:tbl>
              <a:tblPr firstRow="1" bandRow="1">
                <a:tableStyleId>{5C22544A-7EE6-4342-B048-85BDC9FD1C3A}</a:tableStyleId>
              </a:tblPr>
              <a:tblGrid>
                <a:gridCol w="3243970">
                  <a:extLst>
                    <a:ext uri="{9D8B030D-6E8A-4147-A177-3AD203B41FA5}">
                      <a16:colId xmlns:a16="http://schemas.microsoft.com/office/drawing/2014/main" val="1710275815"/>
                    </a:ext>
                  </a:extLst>
                </a:gridCol>
                <a:gridCol w="3243970">
                  <a:extLst>
                    <a:ext uri="{9D8B030D-6E8A-4147-A177-3AD203B41FA5}">
                      <a16:colId xmlns:a16="http://schemas.microsoft.com/office/drawing/2014/main" val="2705795867"/>
                    </a:ext>
                  </a:extLst>
                </a:gridCol>
                <a:gridCol w="3243970">
                  <a:extLst>
                    <a:ext uri="{9D8B030D-6E8A-4147-A177-3AD203B41FA5}">
                      <a16:colId xmlns:a16="http://schemas.microsoft.com/office/drawing/2014/main" val="3036566971"/>
                    </a:ext>
                  </a:extLst>
                </a:gridCol>
              </a:tblGrid>
              <a:tr h="703701">
                <a:tc>
                  <a:txBody>
                    <a:bodyPr/>
                    <a:lstStyle/>
                    <a:p>
                      <a:r>
                        <a:rPr lang="en-US" sz="2400">
                          <a:solidFill>
                            <a:schemeClr val="tx1"/>
                          </a:solidFill>
                        </a:rPr>
                        <a:t>Write the first phoneme in each word.</a:t>
                      </a:r>
                    </a:p>
                  </a:txBody>
                  <a:tcPr/>
                </a:tc>
                <a:tc>
                  <a:txBody>
                    <a:bodyPr/>
                    <a:lstStyle/>
                    <a:p>
                      <a:r>
                        <a:rPr lang="en-US" sz="2400" dirty="0">
                          <a:solidFill>
                            <a:schemeClr val="tx1"/>
                          </a:solidFill>
                        </a:rPr>
                        <a:t>Write the last phoneme in each word.</a:t>
                      </a:r>
                    </a:p>
                  </a:txBody>
                  <a:tcPr/>
                </a:tc>
                <a:tc>
                  <a:txBody>
                    <a:bodyPr/>
                    <a:lstStyle/>
                    <a:p>
                      <a:r>
                        <a:rPr lang="en-US" sz="2400" dirty="0">
                          <a:solidFill>
                            <a:schemeClr val="tx1"/>
                          </a:solidFill>
                        </a:rPr>
                        <a:t>How many phonemes are in each word? </a:t>
                      </a:r>
                    </a:p>
                  </a:txBody>
                  <a:tcPr/>
                </a:tc>
                <a:extLst>
                  <a:ext uri="{0D108BD9-81ED-4DB2-BD59-A6C34878D82A}">
                    <a16:rowId xmlns:a16="http://schemas.microsoft.com/office/drawing/2014/main" val="3984127455"/>
                  </a:ext>
                </a:extLst>
              </a:tr>
              <a:tr h="703701">
                <a:tc>
                  <a:txBody>
                    <a:bodyPr/>
                    <a:lstStyle/>
                    <a:p>
                      <a:pPr algn="ctr" rtl="0" fontAlgn="t">
                        <a:spcBef>
                          <a:spcPts val="0"/>
                        </a:spcBef>
                        <a:spcAft>
                          <a:spcPts val="0"/>
                        </a:spcAft>
                      </a:pPr>
                      <a:r>
                        <a:rPr lang="en-US" sz="2400" b="0" i="0" u="none" strike="noStrike">
                          <a:solidFill>
                            <a:srgbClr val="000000"/>
                          </a:solidFill>
                          <a:effectLst/>
                          <a:latin typeface="+mn-lt"/>
                        </a:rPr>
                        <a:t>theory</a:t>
                      </a:r>
                      <a:endParaRPr lang="en-US">
                        <a:effectLst/>
                        <a:latin typeface="+mn-lt"/>
                      </a:endParaRPr>
                    </a:p>
                  </a:txBody>
                  <a:tcPr marL="63500" marR="63500" marT="63500" marB="63500" anchor="ctr"/>
                </a:tc>
                <a:tc>
                  <a:txBody>
                    <a:bodyPr/>
                    <a:lstStyle/>
                    <a:p>
                      <a:pPr algn="ctr" rtl="0" fontAlgn="t">
                        <a:spcBef>
                          <a:spcPts val="0"/>
                        </a:spcBef>
                        <a:spcAft>
                          <a:spcPts val="0"/>
                        </a:spcAft>
                      </a:pPr>
                      <a:r>
                        <a:rPr lang="en-US" sz="2400" b="0" i="0" u="none" strike="noStrike">
                          <a:solidFill>
                            <a:srgbClr val="000000"/>
                          </a:solidFill>
                          <a:effectLst/>
                          <a:latin typeface="+mn-lt"/>
                        </a:rPr>
                        <a:t>comb</a:t>
                      </a:r>
                      <a:endParaRPr lang="en-US">
                        <a:effectLst/>
                        <a:latin typeface="+mn-lt"/>
                      </a:endParaRPr>
                    </a:p>
                  </a:txBody>
                  <a:tcPr marL="63500" marR="63500" marT="63500" marB="63500" anchor="ctr"/>
                </a:tc>
                <a:tc>
                  <a:txBody>
                    <a:bodyPr/>
                    <a:lstStyle/>
                    <a:p>
                      <a:pPr algn="ctr"/>
                      <a:r>
                        <a:rPr lang="en-US" sz="2400"/>
                        <a:t>clutch</a:t>
                      </a:r>
                    </a:p>
                  </a:txBody>
                  <a:tcPr anchor="ctr"/>
                </a:tc>
                <a:extLst>
                  <a:ext uri="{0D108BD9-81ED-4DB2-BD59-A6C34878D82A}">
                    <a16:rowId xmlns:a16="http://schemas.microsoft.com/office/drawing/2014/main" val="2028721051"/>
                  </a:ext>
                </a:extLst>
              </a:tr>
              <a:tr h="703701">
                <a:tc>
                  <a:txBody>
                    <a:bodyPr/>
                    <a:lstStyle/>
                    <a:p>
                      <a:pPr algn="ctr" rtl="0" fontAlgn="t">
                        <a:spcBef>
                          <a:spcPts val="0"/>
                        </a:spcBef>
                        <a:spcAft>
                          <a:spcPts val="0"/>
                        </a:spcAft>
                      </a:pPr>
                      <a:r>
                        <a:rPr lang="en-US" sz="2400" b="0" i="0" u="none" strike="noStrike">
                          <a:solidFill>
                            <a:srgbClr val="000000"/>
                          </a:solidFill>
                          <a:effectLst/>
                          <a:latin typeface="+mn-lt"/>
                        </a:rPr>
                        <a:t>who</a:t>
                      </a:r>
                      <a:endParaRPr lang="en-US">
                        <a:effectLst/>
                        <a:latin typeface="+mn-lt"/>
                      </a:endParaRPr>
                    </a:p>
                  </a:txBody>
                  <a:tcPr marL="63500" marR="63500" marT="63500" marB="63500" anchor="ctr"/>
                </a:tc>
                <a:tc>
                  <a:txBody>
                    <a:bodyPr/>
                    <a:lstStyle/>
                    <a:p>
                      <a:pPr algn="ctr" rtl="0" fontAlgn="t">
                        <a:spcBef>
                          <a:spcPts val="0"/>
                        </a:spcBef>
                        <a:spcAft>
                          <a:spcPts val="0"/>
                        </a:spcAft>
                      </a:pPr>
                      <a:r>
                        <a:rPr lang="en-US" sz="2400" b="0" i="0" u="none" strike="noStrike">
                          <a:solidFill>
                            <a:srgbClr val="000000"/>
                          </a:solidFill>
                          <a:effectLst/>
                          <a:latin typeface="+mn-lt"/>
                        </a:rPr>
                        <a:t>pads</a:t>
                      </a:r>
                      <a:endParaRPr lang="en-US">
                        <a:effectLst/>
                        <a:latin typeface="+mn-lt"/>
                      </a:endParaRPr>
                    </a:p>
                  </a:txBody>
                  <a:tcPr marL="63500" marR="63500" marT="63500" marB="63500" anchor="ctr"/>
                </a:tc>
                <a:tc>
                  <a:txBody>
                    <a:bodyPr/>
                    <a:lstStyle/>
                    <a:p>
                      <a:pPr algn="ctr"/>
                      <a:r>
                        <a:rPr lang="en-US" sz="2400"/>
                        <a:t>squeeze</a:t>
                      </a:r>
                    </a:p>
                  </a:txBody>
                  <a:tcPr anchor="ctr"/>
                </a:tc>
                <a:extLst>
                  <a:ext uri="{0D108BD9-81ED-4DB2-BD59-A6C34878D82A}">
                    <a16:rowId xmlns:a16="http://schemas.microsoft.com/office/drawing/2014/main" val="861633203"/>
                  </a:ext>
                </a:extLst>
              </a:tr>
              <a:tr h="703701">
                <a:tc>
                  <a:txBody>
                    <a:bodyPr/>
                    <a:lstStyle/>
                    <a:p>
                      <a:pPr algn="ctr" rtl="0" fontAlgn="t">
                        <a:spcBef>
                          <a:spcPts val="0"/>
                        </a:spcBef>
                        <a:spcAft>
                          <a:spcPts val="0"/>
                        </a:spcAft>
                      </a:pPr>
                      <a:r>
                        <a:rPr lang="en-US" sz="2400" b="0" i="0" u="none" strike="noStrike">
                          <a:solidFill>
                            <a:srgbClr val="000000"/>
                          </a:solidFill>
                          <a:effectLst/>
                          <a:latin typeface="+mn-lt"/>
                        </a:rPr>
                        <a:t>use</a:t>
                      </a:r>
                      <a:endParaRPr lang="en-US">
                        <a:effectLst/>
                        <a:latin typeface="+mn-lt"/>
                      </a:endParaRPr>
                    </a:p>
                  </a:txBody>
                  <a:tcPr marL="63500" marR="63500" marT="63500" marB="63500" anchor="ctr"/>
                </a:tc>
                <a:tc>
                  <a:txBody>
                    <a:bodyPr/>
                    <a:lstStyle/>
                    <a:p>
                      <a:pPr algn="ctr" rtl="0" fontAlgn="t">
                        <a:spcBef>
                          <a:spcPts val="0"/>
                        </a:spcBef>
                        <a:spcAft>
                          <a:spcPts val="0"/>
                        </a:spcAft>
                      </a:pPr>
                      <a:r>
                        <a:rPr lang="en-US" sz="2400" b="0" i="0" u="none" strike="noStrike" dirty="0">
                          <a:solidFill>
                            <a:srgbClr val="000000"/>
                          </a:solidFill>
                          <a:effectLst/>
                          <a:latin typeface="+mn-lt"/>
                        </a:rPr>
                        <a:t>fix</a:t>
                      </a:r>
                      <a:endParaRPr lang="en-US" dirty="0">
                        <a:effectLst/>
                        <a:latin typeface="+mn-lt"/>
                      </a:endParaRPr>
                    </a:p>
                  </a:txBody>
                  <a:tcPr marL="63500" marR="63500" marT="63500" marB="63500" anchor="ctr"/>
                </a:tc>
                <a:tc>
                  <a:txBody>
                    <a:bodyPr/>
                    <a:lstStyle/>
                    <a:p>
                      <a:pPr algn="ctr"/>
                      <a:r>
                        <a:rPr lang="en-US" sz="2400"/>
                        <a:t>parked</a:t>
                      </a:r>
                    </a:p>
                  </a:txBody>
                  <a:tcPr anchor="ctr"/>
                </a:tc>
                <a:extLst>
                  <a:ext uri="{0D108BD9-81ED-4DB2-BD59-A6C34878D82A}">
                    <a16:rowId xmlns:a16="http://schemas.microsoft.com/office/drawing/2014/main" val="91087279"/>
                  </a:ext>
                </a:extLst>
              </a:tr>
              <a:tr h="703701">
                <a:tc>
                  <a:txBody>
                    <a:bodyPr/>
                    <a:lstStyle/>
                    <a:p>
                      <a:pPr algn="ctr" rtl="0" fontAlgn="t">
                        <a:spcBef>
                          <a:spcPts val="0"/>
                        </a:spcBef>
                        <a:spcAft>
                          <a:spcPts val="0"/>
                        </a:spcAft>
                      </a:pPr>
                      <a:r>
                        <a:rPr lang="en-US" sz="2400" b="0" i="0" u="none" strike="noStrike">
                          <a:solidFill>
                            <a:srgbClr val="000000"/>
                          </a:solidFill>
                          <a:effectLst/>
                          <a:latin typeface="+mn-lt"/>
                        </a:rPr>
                        <a:t>phone</a:t>
                      </a:r>
                      <a:endParaRPr lang="en-US">
                        <a:effectLst/>
                        <a:latin typeface="+mn-lt"/>
                      </a:endParaRPr>
                    </a:p>
                  </a:txBody>
                  <a:tcPr marL="63500" marR="63500" marT="63500" marB="63500" anchor="ctr"/>
                </a:tc>
                <a:tc>
                  <a:txBody>
                    <a:bodyPr/>
                    <a:lstStyle/>
                    <a:p>
                      <a:pPr algn="ctr" rtl="0" fontAlgn="t">
                        <a:spcBef>
                          <a:spcPts val="0"/>
                        </a:spcBef>
                        <a:spcAft>
                          <a:spcPts val="0"/>
                        </a:spcAft>
                      </a:pPr>
                      <a:r>
                        <a:rPr lang="en-US" sz="2400" b="0" i="0" u="none" strike="noStrike">
                          <a:solidFill>
                            <a:srgbClr val="000000"/>
                          </a:solidFill>
                          <a:effectLst/>
                          <a:latin typeface="+mn-lt"/>
                        </a:rPr>
                        <a:t>star</a:t>
                      </a:r>
                      <a:endParaRPr lang="en-US">
                        <a:effectLst/>
                        <a:latin typeface="+mn-lt"/>
                      </a:endParaRPr>
                    </a:p>
                  </a:txBody>
                  <a:tcPr marL="63500" marR="63500" marT="63500" marB="63500" anchor="ctr"/>
                </a:tc>
                <a:tc>
                  <a:txBody>
                    <a:bodyPr/>
                    <a:lstStyle/>
                    <a:p>
                      <a:pPr algn="ctr"/>
                      <a:r>
                        <a:rPr lang="en-US" sz="2400"/>
                        <a:t>struck</a:t>
                      </a:r>
                    </a:p>
                  </a:txBody>
                  <a:tcPr anchor="ctr"/>
                </a:tc>
                <a:extLst>
                  <a:ext uri="{0D108BD9-81ED-4DB2-BD59-A6C34878D82A}">
                    <a16:rowId xmlns:a16="http://schemas.microsoft.com/office/drawing/2014/main" val="3125845459"/>
                  </a:ext>
                </a:extLst>
              </a:tr>
              <a:tr h="703701">
                <a:tc>
                  <a:txBody>
                    <a:bodyPr/>
                    <a:lstStyle/>
                    <a:p>
                      <a:pPr algn="ctr" rtl="0" fontAlgn="t">
                        <a:spcBef>
                          <a:spcPts val="0"/>
                        </a:spcBef>
                        <a:spcAft>
                          <a:spcPts val="0"/>
                        </a:spcAft>
                      </a:pPr>
                      <a:r>
                        <a:rPr lang="en-US" sz="2400" b="0" i="0" u="none" strike="noStrike">
                          <a:solidFill>
                            <a:srgbClr val="000000"/>
                          </a:solidFill>
                          <a:effectLst/>
                          <a:latin typeface="+mn-lt"/>
                        </a:rPr>
                        <a:t>sugar</a:t>
                      </a:r>
                      <a:endParaRPr lang="en-US">
                        <a:effectLst/>
                        <a:latin typeface="+mn-lt"/>
                      </a:endParaRPr>
                    </a:p>
                  </a:txBody>
                  <a:tcPr marL="63500" marR="63500" marT="63500" marB="63500" anchor="ctr"/>
                </a:tc>
                <a:tc>
                  <a:txBody>
                    <a:bodyPr/>
                    <a:lstStyle/>
                    <a:p>
                      <a:pPr algn="ctr" rtl="0" fontAlgn="t">
                        <a:spcBef>
                          <a:spcPts val="0"/>
                        </a:spcBef>
                        <a:spcAft>
                          <a:spcPts val="0"/>
                        </a:spcAft>
                      </a:pPr>
                      <a:r>
                        <a:rPr lang="en-US" sz="2400" b="0" i="0" u="none" strike="noStrike" dirty="0">
                          <a:solidFill>
                            <a:srgbClr val="000000"/>
                          </a:solidFill>
                          <a:effectLst/>
                          <a:latin typeface="+mn-lt"/>
                        </a:rPr>
                        <a:t>string</a:t>
                      </a:r>
                      <a:endParaRPr lang="en-US" dirty="0">
                        <a:effectLst/>
                        <a:latin typeface="+mn-lt"/>
                      </a:endParaRPr>
                    </a:p>
                  </a:txBody>
                  <a:tcPr marL="63500" marR="63500" marT="63500" marB="63500" anchor="ctr"/>
                </a:tc>
                <a:tc>
                  <a:txBody>
                    <a:bodyPr/>
                    <a:lstStyle/>
                    <a:p>
                      <a:pPr algn="ctr"/>
                      <a:r>
                        <a:rPr lang="en-US" sz="2400" dirty="0"/>
                        <a:t>though</a:t>
                      </a:r>
                    </a:p>
                  </a:txBody>
                  <a:tcPr anchor="ctr"/>
                </a:tc>
                <a:extLst>
                  <a:ext uri="{0D108BD9-81ED-4DB2-BD59-A6C34878D82A}">
                    <a16:rowId xmlns:a16="http://schemas.microsoft.com/office/drawing/2014/main" val="3073997989"/>
                  </a:ext>
                </a:extLst>
              </a:tr>
            </a:tbl>
          </a:graphicData>
        </a:graphic>
      </p:graphicFrame>
    </p:spTree>
    <p:extLst>
      <p:ext uri="{BB962C8B-B14F-4D97-AF65-F5344CB8AC3E}">
        <p14:creationId xmlns:p14="http://schemas.microsoft.com/office/powerpoint/2010/main" val="328942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FB35-03D7-C755-4ABE-A5551FB95574}"/>
              </a:ext>
            </a:extLst>
          </p:cNvPr>
          <p:cNvSpPr>
            <a:spLocks noGrp="1"/>
          </p:cNvSpPr>
          <p:nvPr>
            <p:ph type="title"/>
          </p:nvPr>
        </p:nvSpPr>
        <p:spPr>
          <a:xfrm>
            <a:off x="254562" y="408830"/>
            <a:ext cx="8934400" cy="527100"/>
          </a:xfrm>
        </p:spPr>
        <p:txBody>
          <a:bodyPr/>
          <a:lstStyle/>
          <a:p>
            <a:r>
              <a:rPr lang="en-US" sz="4000" dirty="0">
                <a:solidFill>
                  <a:schemeClr val="bg1"/>
                </a:solidFill>
                <a:latin typeface="Museo Slab 500"/>
              </a:rPr>
              <a:t>Warm </a:t>
            </a:r>
            <a:r>
              <a:rPr lang="en-US" sz="4000">
                <a:solidFill>
                  <a:schemeClr val="bg1"/>
                </a:solidFill>
                <a:latin typeface="Museo Slab 500"/>
              </a:rPr>
              <a:t>Up – Answer Key </a:t>
            </a:r>
            <a:br>
              <a:rPr lang="en-US" dirty="0">
                <a:latin typeface="Museo Slab 500"/>
              </a:rPr>
            </a:br>
            <a:endParaRPr lang="en-US" dirty="0"/>
          </a:p>
        </p:txBody>
      </p:sp>
      <p:graphicFrame>
        <p:nvGraphicFramePr>
          <p:cNvPr id="12" name="Table 12">
            <a:extLst>
              <a:ext uri="{FF2B5EF4-FFF2-40B4-BE49-F238E27FC236}">
                <a16:creationId xmlns:a16="http://schemas.microsoft.com/office/drawing/2014/main" id="{83AEC156-655E-F577-CE81-17C00F663E9A}"/>
              </a:ext>
            </a:extLst>
          </p:cNvPr>
          <p:cNvGraphicFramePr>
            <a:graphicFrameLocks noGrp="1"/>
          </p:cNvGraphicFramePr>
          <p:nvPr>
            <p:extLst>
              <p:ext uri="{D42A27DB-BD31-4B8C-83A1-F6EECF244321}">
                <p14:modId xmlns:p14="http://schemas.microsoft.com/office/powerpoint/2010/main" val="1301566698"/>
              </p:ext>
            </p:extLst>
          </p:nvPr>
        </p:nvGraphicFramePr>
        <p:xfrm>
          <a:off x="1179245" y="1736807"/>
          <a:ext cx="9731910" cy="4341465"/>
        </p:xfrm>
        <a:graphic>
          <a:graphicData uri="http://schemas.openxmlformats.org/drawingml/2006/table">
            <a:tbl>
              <a:tblPr firstRow="1" bandRow="1">
                <a:tableStyleId>{5C22544A-7EE6-4342-B048-85BDC9FD1C3A}</a:tableStyleId>
              </a:tblPr>
              <a:tblGrid>
                <a:gridCol w="3243970">
                  <a:extLst>
                    <a:ext uri="{9D8B030D-6E8A-4147-A177-3AD203B41FA5}">
                      <a16:colId xmlns:a16="http://schemas.microsoft.com/office/drawing/2014/main" val="1710275815"/>
                    </a:ext>
                  </a:extLst>
                </a:gridCol>
                <a:gridCol w="3243970">
                  <a:extLst>
                    <a:ext uri="{9D8B030D-6E8A-4147-A177-3AD203B41FA5}">
                      <a16:colId xmlns:a16="http://schemas.microsoft.com/office/drawing/2014/main" val="2705795867"/>
                    </a:ext>
                  </a:extLst>
                </a:gridCol>
                <a:gridCol w="3243970">
                  <a:extLst>
                    <a:ext uri="{9D8B030D-6E8A-4147-A177-3AD203B41FA5}">
                      <a16:colId xmlns:a16="http://schemas.microsoft.com/office/drawing/2014/main" val="3036566971"/>
                    </a:ext>
                  </a:extLst>
                </a:gridCol>
              </a:tblGrid>
              <a:tr h="703701">
                <a:tc>
                  <a:txBody>
                    <a:bodyPr/>
                    <a:lstStyle/>
                    <a:p>
                      <a:r>
                        <a:rPr lang="en-US" sz="2400">
                          <a:solidFill>
                            <a:schemeClr val="tx1"/>
                          </a:solidFill>
                        </a:rPr>
                        <a:t>Write the first phoneme in each word.</a:t>
                      </a:r>
                    </a:p>
                  </a:txBody>
                  <a:tcPr/>
                </a:tc>
                <a:tc>
                  <a:txBody>
                    <a:bodyPr/>
                    <a:lstStyle/>
                    <a:p>
                      <a:r>
                        <a:rPr lang="en-US" sz="2400">
                          <a:solidFill>
                            <a:schemeClr val="tx1"/>
                          </a:solidFill>
                        </a:rPr>
                        <a:t>Write the last phoneme in each word.</a:t>
                      </a:r>
                    </a:p>
                  </a:txBody>
                  <a:tcPr/>
                </a:tc>
                <a:tc>
                  <a:txBody>
                    <a:bodyPr/>
                    <a:lstStyle/>
                    <a:p>
                      <a:r>
                        <a:rPr lang="en-US" sz="2400" dirty="0">
                          <a:solidFill>
                            <a:schemeClr val="tx1"/>
                          </a:solidFill>
                        </a:rPr>
                        <a:t>How many phonemes are in each word? </a:t>
                      </a:r>
                    </a:p>
                  </a:txBody>
                  <a:tcPr/>
                </a:tc>
                <a:extLst>
                  <a:ext uri="{0D108BD9-81ED-4DB2-BD59-A6C34878D82A}">
                    <a16:rowId xmlns:a16="http://schemas.microsoft.com/office/drawing/2014/main" val="3984127455"/>
                  </a:ext>
                </a:extLst>
              </a:tr>
              <a:tr h="703701">
                <a:tc>
                  <a:txBody>
                    <a:bodyPr/>
                    <a:lstStyle/>
                    <a:p>
                      <a:pPr algn="ctr" rtl="0" fontAlgn="t">
                        <a:spcBef>
                          <a:spcPts val="0"/>
                        </a:spcBef>
                        <a:spcAft>
                          <a:spcPts val="0"/>
                        </a:spcAft>
                      </a:pPr>
                      <a:r>
                        <a:rPr lang="en-US" sz="2400" b="0" i="0" u="none" strike="noStrike">
                          <a:solidFill>
                            <a:srgbClr val="000000"/>
                          </a:solidFill>
                          <a:effectLst/>
                          <a:latin typeface="+mn-lt"/>
                        </a:rPr>
                        <a:t>theory   </a:t>
                      </a:r>
                      <a:r>
                        <a:rPr lang="en-US" sz="2400" b="0" i="0" u="none" strike="noStrike">
                          <a:solidFill>
                            <a:srgbClr val="FF0000"/>
                          </a:solidFill>
                          <a:effectLst/>
                          <a:latin typeface="+mn-lt"/>
                        </a:rPr>
                        <a:t>/</a:t>
                      </a:r>
                      <a:r>
                        <a:rPr lang="en-US" sz="2400" b="0" i="0" u="none" strike="noStrike" err="1">
                          <a:solidFill>
                            <a:srgbClr val="FF0000"/>
                          </a:solidFill>
                          <a:effectLst/>
                          <a:latin typeface="+mn-lt"/>
                        </a:rPr>
                        <a:t>th</a:t>
                      </a:r>
                      <a:r>
                        <a:rPr lang="en-US" sz="2400" b="0" i="0" u="none" strike="noStrike">
                          <a:solidFill>
                            <a:srgbClr val="FF0000"/>
                          </a:solidFill>
                          <a:effectLst/>
                          <a:latin typeface="+mn-lt"/>
                        </a:rPr>
                        <a:t>/</a:t>
                      </a:r>
                      <a:endParaRPr lang="en-US">
                        <a:solidFill>
                          <a:srgbClr val="FF0000"/>
                        </a:solidFill>
                        <a:effectLst/>
                        <a:latin typeface="+mn-lt"/>
                      </a:endParaRPr>
                    </a:p>
                  </a:txBody>
                  <a:tcPr marL="63500" marR="63500" marT="63500" marB="63500" anchor="ctr"/>
                </a:tc>
                <a:tc>
                  <a:txBody>
                    <a:bodyPr/>
                    <a:lstStyle/>
                    <a:p>
                      <a:pPr algn="ctr" rtl="0" fontAlgn="t">
                        <a:spcBef>
                          <a:spcPts val="0"/>
                        </a:spcBef>
                        <a:spcAft>
                          <a:spcPts val="0"/>
                        </a:spcAft>
                      </a:pPr>
                      <a:r>
                        <a:rPr lang="en-US" sz="2400" b="0" i="0" u="none" strike="noStrike">
                          <a:solidFill>
                            <a:srgbClr val="000000"/>
                          </a:solidFill>
                          <a:effectLst/>
                          <a:latin typeface="+mn-lt"/>
                        </a:rPr>
                        <a:t>comb  </a:t>
                      </a:r>
                      <a:r>
                        <a:rPr lang="en-US" sz="2400" b="0" i="0" u="none" strike="noStrike">
                          <a:solidFill>
                            <a:srgbClr val="FF0000"/>
                          </a:solidFill>
                          <a:effectLst/>
                          <a:latin typeface="+mn-lt"/>
                        </a:rPr>
                        <a:t>/m/</a:t>
                      </a:r>
                      <a:endParaRPr lang="en-US">
                        <a:solidFill>
                          <a:srgbClr val="FF0000"/>
                        </a:solidFill>
                        <a:effectLst/>
                        <a:latin typeface="+mn-lt"/>
                      </a:endParaRPr>
                    </a:p>
                  </a:txBody>
                  <a:tcPr marL="63500" marR="63500" marT="63500" marB="63500" anchor="ctr"/>
                </a:tc>
                <a:tc>
                  <a:txBody>
                    <a:bodyPr/>
                    <a:lstStyle/>
                    <a:p>
                      <a:pPr algn="ctr"/>
                      <a:r>
                        <a:rPr lang="en-US" sz="2400" dirty="0"/>
                        <a:t>clutch  </a:t>
                      </a:r>
                      <a:r>
                        <a:rPr lang="en-US" sz="2400" dirty="0">
                          <a:solidFill>
                            <a:srgbClr val="FF0000"/>
                          </a:solidFill>
                        </a:rPr>
                        <a:t>4</a:t>
                      </a:r>
                    </a:p>
                  </a:txBody>
                  <a:tcPr anchor="ctr"/>
                </a:tc>
                <a:extLst>
                  <a:ext uri="{0D108BD9-81ED-4DB2-BD59-A6C34878D82A}">
                    <a16:rowId xmlns:a16="http://schemas.microsoft.com/office/drawing/2014/main" val="2028721051"/>
                  </a:ext>
                </a:extLst>
              </a:tr>
              <a:tr h="703701">
                <a:tc>
                  <a:txBody>
                    <a:bodyPr/>
                    <a:lstStyle/>
                    <a:p>
                      <a:pPr algn="ctr" rtl="0" fontAlgn="t">
                        <a:spcBef>
                          <a:spcPts val="0"/>
                        </a:spcBef>
                        <a:spcAft>
                          <a:spcPts val="0"/>
                        </a:spcAft>
                      </a:pPr>
                      <a:r>
                        <a:rPr lang="en-US" sz="2400" b="0" i="0" u="none" strike="noStrike">
                          <a:solidFill>
                            <a:srgbClr val="000000"/>
                          </a:solidFill>
                          <a:effectLst/>
                          <a:latin typeface="+mn-lt"/>
                        </a:rPr>
                        <a:t>who  </a:t>
                      </a:r>
                      <a:r>
                        <a:rPr lang="en-US" sz="2400" b="0" i="0" u="none" strike="noStrike">
                          <a:solidFill>
                            <a:srgbClr val="FF0000"/>
                          </a:solidFill>
                          <a:effectLst/>
                          <a:latin typeface="+mn-lt"/>
                        </a:rPr>
                        <a:t>/h/ </a:t>
                      </a:r>
                      <a:r>
                        <a:rPr lang="en-US" sz="2400" b="0" i="0" u="none" strike="noStrike">
                          <a:solidFill>
                            <a:srgbClr val="000000"/>
                          </a:solidFill>
                          <a:effectLst/>
                          <a:latin typeface="+mn-lt"/>
                        </a:rPr>
                        <a:t> </a:t>
                      </a:r>
                      <a:endParaRPr lang="en-US">
                        <a:effectLst/>
                        <a:latin typeface="+mn-lt"/>
                      </a:endParaRPr>
                    </a:p>
                  </a:txBody>
                  <a:tcPr marL="63500" marR="63500" marT="63500" marB="63500" anchor="ctr"/>
                </a:tc>
                <a:tc>
                  <a:txBody>
                    <a:bodyPr/>
                    <a:lstStyle/>
                    <a:p>
                      <a:pPr algn="ctr" rtl="0" fontAlgn="t">
                        <a:spcBef>
                          <a:spcPts val="0"/>
                        </a:spcBef>
                        <a:spcAft>
                          <a:spcPts val="0"/>
                        </a:spcAft>
                      </a:pPr>
                      <a:r>
                        <a:rPr lang="en-US" sz="2400" b="0" i="0" u="none" strike="noStrike">
                          <a:solidFill>
                            <a:srgbClr val="000000"/>
                          </a:solidFill>
                          <a:effectLst/>
                          <a:latin typeface="+mn-lt"/>
                        </a:rPr>
                        <a:t>pads  </a:t>
                      </a:r>
                      <a:r>
                        <a:rPr lang="en-US" sz="2400" b="0" i="0" u="none" strike="noStrike">
                          <a:solidFill>
                            <a:srgbClr val="FF0000"/>
                          </a:solidFill>
                          <a:effectLst/>
                          <a:latin typeface="+mn-lt"/>
                        </a:rPr>
                        <a:t>/z/</a:t>
                      </a:r>
                      <a:endParaRPr lang="en-US">
                        <a:solidFill>
                          <a:srgbClr val="FF0000"/>
                        </a:solidFill>
                        <a:effectLst/>
                        <a:latin typeface="+mn-lt"/>
                      </a:endParaRPr>
                    </a:p>
                  </a:txBody>
                  <a:tcPr marL="63500" marR="63500" marT="63500" marB="63500" anchor="ctr"/>
                </a:tc>
                <a:tc>
                  <a:txBody>
                    <a:bodyPr/>
                    <a:lstStyle/>
                    <a:p>
                      <a:pPr algn="ctr"/>
                      <a:r>
                        <a:rPr lang="en-US" sz="2400"/>
                        <a:t>squeeze  </a:t>
                      </a:r>
                      <a:r>
                        <a:rPr lang="en-US" sz="2400">
                          <a:solidFill>
                            <a:srgbClr val="FF0000"/>
                          </a:solidFill>
                        </a:rPr>
                        <a:t>5</a:t>
                      </a:r>
                    </a:p>
                  </a:txBody>
                  <a:tcPr anchor="ctr"/>
                </a:tc>
                <a:extLst>
                  <a:ext uri="{0D108BD9-81ED-4DB2-BD59-A6C34878D82A}">
                    <a16:rowId xmlns:a16="http://schemas.microsoft.com/office/drawing/2014/main" val="861633203"/>
                  </a:ext>
                </a:extLst>
              </a:tr>
              <a:tr h="703701">
                <a:tc>
                  <a:txBody>
                    <a:bodyPr/>
                    <a:lstStyle/>
                    <a:p>
                      <a:pPr algn="ctr" rtl="0" fontAlgn="t">
                        <a:spcBef>
                          <a:spcPts val="0"/>
                        </a:spcBef>
                        <a:spcAft>
                          <a:spcPts val="0"/>
                        </a:spcAft>
                      </a:pPr>
                      <a:r>
                        <a:rPr lang="en-US" sz="2400" b="0" i="0" u="none" strike="noStrike">
                          <a:solidFill>
                            <a:srgbClr val="000000"/>
                          </a:solidFill>
                          <a:effectLst/>
                          <a:latin typeface="+mn-lt"/>
                        </a:rPr>
                        <a:t>use  </a:t>
                      </a:r>
                      <a:r>
                        <a:rPr lang="en-US" sz="2400" b="0" i="0" u="none" strike="noStrike">
                          <a:solidFill>
                            <a:srgbClr val="FF0000"/>
                          </a:solidFill>
                          <a:effectLst/>
                          <a:latin typeface="+mn-lt"/>
                        </a:rPr>
                        <a:t>/y/</a:t>
                      </a:r>
                      <a:endParaRPr lang="en-US">
                        <a:solidFill>
                          <a:srgbClr val="FF0000"/>
                        </a:solidFill>
                        <a:effectLst/>
                        <a:latin typeface="+mn-lt"/>
                      </a:endParaRPr>
                    </a:p>
                  </a:txBody>
                  <a:tcPr marL="63500" marR="63500" marT="63500" marB="63500" anchor="ctr"/>
                </a:tc>
                <a:tc>
                  <a:txBody>
                    <a:bodyPr/>
                    <a:lstStyle/>
                    <a:p>
                      <a:pPr algn="ctr" rtl="0" fontAlgn="t">
                        <a:spcBef>
                          <a:spcPts val="0"/>
                        </a:spcBef>
                        <a:spcAft>
                          <a:spcPts val="0"/>
                        </a:spcAft>
                      </a:pPr>
                      <a:r>
                        <a:rPr lang="en-US" sz="2400" b="0" i="0" u="none" strike="noStrike">
                          <a:solidFill>
                            <a:srgbClr val="000000"/>
                          </a:solidFill>
                          <a:effectLst/>
                          <a:latin typeface="+mn-lt"/>
                        </a:rPr>
                        <a:t>fix  </a:t>
                      </a:r>
                      <a:r>
                        <a:rPr lang="en-US" sz="2400" b="0" i="0" u="none" strike="noStrike">
                          <a:solidFill>
                            <a:srgbClr val="FF0000"/>
                          </a:solidFill>
                          <a:effectLst/>
                          <a:latin typeface="+mn-lt"/>
                        </a:rPr>
                        <a:t>/s/</a:t>
                      </a:r>
                      <a:endParaRPr lang="en-US">
                        <a:solidFill>
                          <a:srgbClr val="FF0000"/>
                        </a:solidFill>
                        <a:effectLst/>
                        <a:latin typeface="+mn-lt"/>
                      </a:endParaRPr>
                    </a:p>
                  </a:txBody>
                  <a:tcPr marL="63500" marR="63500" marT="63500" marB="63500" anchor="ctr"/>
                </a:tc>
                <a:tc>
                  <a:txBody>
                    <a:bodyPr/>
                    <a:lstStyle/>
                    <a:p>
                      <a:pPr algn="ctr"/>
                      <a:r>
                        <a:rPr lang="en-US" sz="2400"/>
                        <a:t>parked </a:t>
                      </a:r>
                      <a:r>
                        <a:rPr lang="en-US" sz="2400">
                          <a:solidFill>
                            <a:srgbClr val="FF0000"/>
                          </a:solidFill>
                        </a:rPr>
                        <a:t> 4</a:t>
                      </a:r>
                    </a:p>
                  </a:txBody>
                  <a:tcPr anchor="ctr"/>
                </a:tc>
                <a:extLst>
                  <a:ext uri="{0D108BD9-81ED-4DB2-BD59-A6C34878D82A}">
                    <a16:rowId xmlns:a16="http://schemas.microsoft.com/office/drawing/2014/main" val="91087279"/>
                  </a:ext>
                </a:extLst>
              </a:tr>
              <a:tr h="703701">
                <a:tc>
                  <a:txBody>
                    <a:bodyPr/>
                    <a:lstStyle/>
                    <a:p>
                      <a:pPr algn="ctr" rtl="0" fontAlgn="t">
                        <a:spcBef>
                          <a:spcPts val="0"/>
                        </a:spcBef>
                        <a:spcAft>
                          <a:spcPts val="0"/>
                        </a:spcAft>
                      </a:pPr>
                      <a:r>
                        <a:rPr lang="en-US" sz="2400" b="0" i="0" u="none" strike="noStrike">
                          <a:solidFill>
                            <a:srgbClr val="000000"/>
                          </a:solidFill>
                          <a:effectLst/>
                          <a:latin typeface="+mn-lt"/>
                        </a:rPr>
                        <a:t>phone  </a:t>
                      </a:r>
                      <a:r>
                        <a:rPr lang="en-US" sz="2400" b="0" i="0" u="none" strike="noStrike">
                          <a:solidFill>
                            <a:srgbClr val="FF0000"/>
                          </a:solidFill>
                          <a:effectLst/>
                          <a:latin typeface="+mn-lt"/>
                        </a:rPr>
                        <a:t>/f/</a:t>
                      </a:r>
                      <a:endParaRPr lang="en-US">
                        <a:solidFill>
                          <a:srgbClr val="FF0000"/>
                        </a:solidFill>
                        <a:effectLst/>
                        <a:latin typeface="+mn-lt"/>
                      </a:endParaRPr>
                    </a:p>
                  </a:txBody>
                  <a:tcPr marL="63500" marR="63500" marT="63500" marB="63500" anchor="ctr"/>
                </a:tc>
                <a:tc>
                  <a:txBody>
                    <a:bodyPr/>
                    <a:lstStyle/>
                    <a:p>
                      <a:pPr algn="ctr" rtl="0" fontAlgn="t">
                        <a:spcBef>
                          <a:spcPts val="0"/>
                        </a:spcBef>
                        <a:spcAft>
                          <a:spcPts val="0"/>
                        </a:spcAft>
                      </a:pPr>
                      <a:r>
                        <a:rPr lang="en-US" sz="2400" b="0" i="0" u="none" strike="noStrike">
                          <a:solidFill>
                            <a:srgbClr val="000000"/>
                          </a:solidFill>
                          <a:effectLst/>
                          <a:latin typeface="+mn-lt"/>
                        </a:rPr>
                        <a:t>star  </a:t>
                      </a:r>
                      <a:r>
                        <a:rPr lang="en-US" sz="2400" b="0" i="0" u="none" strike="noStrike">
                          <a:solidFill>
                            <a:srgbClr val="FF0000"/>
                          </a:solidFill>
                          <a:effectLst/>
                          <a:latin typeface="+mn-lt"/>
                        </a:rPr>
                        <a:t>/</a:t>
                      </a:r>
                      <a:r>
                        <a:rPr lang="en-US" sz="2400" b="0" i="0" u="none" strike="noStrike" err="1">
                          <a:solidFill>
                            <a:srgbClr val="FF0000"/>
                          </a:solidFill>
                          <a:effectLst/>
                          <a:latin typeface="+mn-lt"/>
                        </a:rPr>
                        <a:t>ar</a:t>
                      </a:r>
                      <a:r>
                        <a:rPr lang="en-US" sz="2400" b="0" i="0" u="none" strike="noStrike">
                          <a:solidFill>
                            <a:srgbClr val="FF0000"/>
                          </a:solidFill>
                          <a:effectLst/>
                          <a:latin typeface="+mn-lt"/>
                        </a:rPr>
                        <a:t>/</a:t>
                      </a:r>
                      <a:endParaRPr lang="en-US">
                        <a:solidFill>
                          <a:srgbClr val="FF0000"/>
                        </a:solidFill>
                        <a:effectLst/>
                        <a:latin typeface="+mn-lt"/>
                      </a:endParaRPr>
                    </a:p>
                  </a:txBody>
                  <a:tcPr marL="63500" marR="63500" marT="63500" marB="63500" anchor="ctr"/>
                </a:tc>
                <a:tc>
                  <a:txBody>
                    <a:bodyPr/>
                    <a:lstStyle/>
                    <a:p>
                      <a:pPr algn="ctr"/>
                      <a:r>
                        <a:rPr lang="en-US" sz="2400"/>
                        <a:t>struck  </a:t>
                      </a:r>
                      <a:r>
                        <a:rPr lang="en-US" sz="2400">
                          <a:solidFill>
                            <a:srgbClr val="FF0000"/>
                          </a:solidFill>
                        </a:rPr>
                        <a:t>5</a:t>
                      </a:r>
                    </a:p>
                  </a:txBody>
                  <a:tcPr anchor="ctr"/>
                </a:tc>
                <a:extLst>
                  <a:ext uri="{0D108BD9-81ED-4DB2-BD59-A6C34878D82A}">
                    <a16:rowId xmlns:a16="http://schemas.microsoft.com/office/drawing/2014/main" val="3125845459"/>
                  </a:ext>
                </a:extLst>
              </a:tr>
              <a:tr h="703701">
                <a:tc>
                  <a:txBody>
                    <a:bodyPr/>
                    <a:lstStyle/>
                    <a:p>
                      <a:pPr algn="ctr" rtl="0" fontAlgn="t">
                        <a:spcBef>
                          <a:spcPts val="0"/>
                        </a:spcBef>
                        <a:spcAft>
                          <a:spcPts val="0"/>
                        </a:spcAft>
                      </a:pPr>
                      <a:r>
                        <a:rPr lang="en-US" sz="2400" b="0" i="0" u="none" strike="noStrike">
                          <a:solidFill>
                            <a:srgbClr val="000000"/>
                          </a:solidFill>
                          <a:effectLst/>
                          <a:latin typeface="+mn-lt"/>
                        </a:rPr>
                        <a:t>sugar  </a:t>
                      </a:r>
                      <a:r>
                        <a:rPr lang="en-US" sz="2400" b="0" i="0" u="none" strike="noStrike">
                          <a:solidFill>
                            <a:srgbClr val="FF0000"/>
                          </a:solidFill>
                          <a:effectLst/>
                          <a:latin typeface="+mn-lt"/>
                        </a:rPr>
                        <a:t>/</a:t>
                      </a:r>
                      <a:r>
                        <a:rPr lang="en-US" sz="2400" b="0" i="0" u="none" strike="noStrike" err="1">
                          <a:solidFill>
                            <a:srgbClr val="FF0000"/>
                          </a:solidFill>
                          <a:effectLst/>
                          <a:latin typeface="+mn-lt"/>
                        </a:rPr>
                        <a:t>sh</a:t>
                      </a:r>
                      <a:r>
                        <a:rPr lang="en-US" sz="2400" b="0" i="0" u="none" strike="noStrike">
                          <a:solidFill>
                            <a:srgbClr val="FF0000"/>
                          </a:solidFill>
                          <a:effectLst/>
                          <a:latin typeface="+mn-lt"/>
                        </a:rPr>
                        <a:t>/</a:t>
                      </a:r>
                      <a:endParaRPr lang="en-US">
                        <a:solidFill>
                          <a:srgbClr val="FF0000"/>
                        </a:solidFill>
                        <a:effectLst/>
                        <a:latin typeface="+mn-lt"/>
                      </a:endParaRPr>
                    </a:p>
                  </a:txBody>
                  <a:tcPr marL="63500" marR="63500" marT="63500" marB="63500" anchor="ctr"/>
                </a:tc>
                <a:tc>
                  <a:txBody>
                    <a:bodyPr/>
                    <a:lstStyle/>
                    <a:p>
                      <a:pPr algn="ctr" rtl="0" fontAlgn="t">
                        <a:spcBef>
                          <a:spcPts val="0"/>
                        </a:spcBef>
                        <a:spcAft>
                          <a:spcPts val="0"/>
                        </a:spcAft>
                      </a:pPr>
                      <a:r>
                        <a:rPr lang="en-US" sz="2400" b="0" i="0" u="none" strike="noStrike">
                          <a:solidFill>
                            <a:srgbClr val="000000"/>
                          </a:solidFill>
                          <a:effectLst/>
                          <a:latin typeface="+mn-lt"/>
                        </a:rPr>
                        <a:t>string  </a:t>
                      </a:r>
                      <a:r>
                        <a:rPr lang="en-US" sz="2400" b="0" i="0" u="none" strike="noStrike">
                          <a:solidFill>
                            <a:srgbClr val="FF0000"/>
                          </a:solidFill>
                          <a:effectLst/>
                          <a:latin typeface="+mn-lt"/>
                        </a:rPr>
                        <a:t>/ng/</a:t>
                      </a:r>
                      <a:r>
                        <a:rPr lang="en-US" sz="2400" b="0" i="0" u="none" strike="noStrike">
                          <a:solidFill>
                            <a:srgbClr val="000000"/>
                          </a:solidFill>
                          <a:effectLst/>
                          <a:latin typeface="+mn-lt"/>
                        </a:rPr>
                        <a:t> </a:t>
                      </a:r>
                    </a:p>
                  </a:txBody>
                  <a:tcPr marL="63500" marR="63500" marT="63500" marB="63500" anchor="ctr"/>
                </a:tc>
                <a:tc>
                  <a:txBody>
                    <a:bodyPr/>
                    <a:lstStyle/>
                    <a:p>
                      <a:pPr algn="ctr"/>
                      <a:r>
                        <a:rPr lang="en-US" sz="2400" dirty="0"/>
                        <a:t>though  </a:t>
                      </a:r>
                      <a:r>
                        <a:rPr lang="en-US" sz="2400" dirty="0">
                          <a:solidFill>
                            <a:srgbClr val="FF0000"/>
                          </a:solidFill>
                        </a:rPr>
                        <a:t>2</a:t>
                      </a:r>
                    </a:p>
                  </a:txBody>
                  <a:tcPr anchor="ctr"/>
                </a:tc>
                <a:extLst>
                  <a:ext uri="{0D108BD9-81ED-4DB2-BD59-A6C34878D82A}">
                    <a16:rowId xmlns:a16="http://schemas.microsoft.com/office/drawing/2014/main" val="3073997989"/>
                  </a:ext>
                </a:extLst>
              </a:tr>
            </a:tbl>
          </a:graphicData>
        </a:graphic>
      </p:graphicFrame>
    </p:spTree>
    <p:extLst>
      <p:ext uri="{BB962C8B-B14F-4D97-AF65-F5344CB8AC3E}">
        <p14:creationId xmlns:p14="http://schemas.microsoft.com/office/powerpoint/2010/main" val="2939858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42DEAD-6574-D62B-3E74-076EF127D9FE}"/>
              </a:ext>
            </a:extLst>
          </p:cNvPr>
          <p:cNvSpPr>
            <a:spLocks noGrp="1"/>
          </p:cNvSpPr>
          <p:nvPr>
            <p:ph type="title"/>
          </p:nvPr>
        </p:nvSpPr>
        <p:spPr>
          <a:xfrm>
            <a:off x="0" y="2984419"/>
            <a:ext cx="12192000" cy="1618694"/>
          </a:xfrm>
        </p:spPr>
        <p:txBody>
          <a:bodyPr/>
          <a:lstStyle/>
          <a:p>
            <a:r>
              <a:rPr lang="en-US" u="sng"/>
              <a:t>Setting the Foundation</a:t>
            </a:r>
          </a:p>
        </p:txBody>
      </p:sp>
    </p:spTree>
    <p:extLst>
      <p:ext uri="{BB962C8B-B14F-4D97-AF65-F5344CB8AC3E}">
        <p14:creationId xmlns:p14="http://schemas.microsoft.com/office/powerpoint/2010/main" val="3880381439"/>
      </p:ext>
    </p:extLst>
  </p:cSld>
  <p:clrMapOvr>
    <a:masterClrMapping/>
  </p:clrMapOvr>
</p:sld>
</file>

<file path=ppt/theme/theme1.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8" ma:contentTypeDescription="Create a new document." ma:contentTypeScope="" ma:versionID="81ae688645a79baf872a88a5bf787519">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81f9f04b6f9fbe6d105efda2485d33a3"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41041E-B7EE-45A8-AA07-CC807B7ACF7A}">
  <ds:schemaRefs>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http://purl.org/dc/terms/"/>
    <ds:schemaRef ds:uri="http://www.w3.org/XML/1998/namespace"/>
    <ds:schemaRef ds:uri="http://schemas.microsoft.com/office/infopath/2007/PartnerControls"/>
    <ds:schemaRef ds:uri="ca089b0c-06ed-427f-8343-b7314193c483"/>
    <ds:schemaRef ds:uri="a8a5022a-f7c3-44ce-84b2-af1b9b0e209b"/>
    <ds:schemaRef ds:uri="http://purl.org/dc/dcmitype/"/>
  </ds:schemaRefs>
</ds:datastoreItem>
</file>

<file path=customXml/itemProps2.xml><?xml version="1.0" encoding="utf-8"?>
<ds:datastoreItem xmlns:ds="http://schemas.openxmlformats.org/officeDocument/2006/customXml" ds:itemID="{C480A893-1AFE-4423-B64E-564AD67E6356}">
  <ds:schemaRefs>
    <ds:schemaRef ds:uri="http://schemas.microsoft.com/sharepoint/v3/contenttype/forms"/>
  </ds:schemaRefs>
</ds:datastoreItem>
</file>

<file path=customXml/itemProps3.xml><?xml version="1.0" encoding="utf-8"?>
<ds:datastoreItem xmlns:ds="http://schemas.openxmlformats.org/officeDocument/2006/customXml" ds:itemID="{26CE306D-E0A7-4544-818E-687A7A415A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089b0c-06ed-427f-8343-b7314193c483"/>
    <ds:schemaRef ds:uri="a8a5022a-f7c3-44ce-84b2-af1b9b0e20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290</TotalTime>
  <Words>8290</Words>
  <Application>Microsoft Office PowerPoint</Application>
  <PresentationFormat>Widescreen</PresentationFormat>
  <Paragraphs>754</Paragraphs>
  <Slides>43</Slides>
  <Notes>42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Arial</vt:lpstr>
      <vt:lpstr>Calibri</vt:lpstr>
      <vt:lpstr>Calibri </vt:lpstr>
      <vt:lpstr>Calibri Light</vt:lpstr>
      <vt:lpstr>Museo Slab 500</vt:lpstr>
      <vt:lpstr>Roboto</vt:lpstr>
      <vt:lpstr>Roboto Slab</vt:lpstr>
      <vt:lpstr>Tahoma</vt:lpstr>
      <vt:lpstr>Wingdings</vt:lpstr>
      <vt:lpstr>Work Sans</vt:lpstr>
      <vt:lpstr>Custom Design</vt:lpstr>
      <vt:lpstr>Phonemic Awareness Blending and Segmenting</vt:lpstr>
      <vt:lpstr>Preparing for the Session</vt:lpstr>
      <vt:lpstr>Introduction </vt:lpstr>
      <vt:lpstr>Objectives </vt:lpstr>
      <vt:lpstr>Key Terminology and Definitions</vt:lpstr>
      <vt:lpstr>Phonological Awareness</vt:lpstr>
      <vt:lpstr>Warm Up </vt:lpstr>
      <vt:lpstr>Warm Up – Answer Key  </vt:lpstr>
      <vt:lpstr>Setting the Foundation</vt:lpstr>
      <vt:lpstr>44 English Phonemes </vt:lpstr>
      <vt:lpstr>Model Correct Phoneme Articulation</vt:lpstr>
      <vt:lpstr>Model Correct Phoneme Articulation </vt:lpstr>
      <vt:lpstr>Progression of Skill Difficulty in Isolating Phonemes (First, Last, Medial) </vt:lpstr>
      <vt:lpstr>Connection Between Isolating Phonemes in CVC Words and Readiness for Decoding</vt:lpstr>
      <vt:lpstr>Reminders for Phoneme Segmentation and Blending:</vt:lpstr>
      <vt:lpstr>Preparing for Instruction</vt:lpstr>
      <vt:lpstr>Features of Effective Instruction </vt:lpstr>
      <vt:lpstr>Introducing the Routine </vt:lpstr>
      <vt:lpstr>Blending and Segmenting Routine</vt:lpstr>
      <vt:lpstr>Step 1: Set the Purpose</vt:lpstr>
      <vt:lpstr>Step 2. Select a Multisensory Support</vt:lpstr>
      <vt:lpstr>Multisensory Supports</vt:lpstr>
      <vt:lpstr>Step 3. Provide a Model</vt:lpstr>
      <vt:lpstr>Model left to right directionality </vt:lpstr>
      <vt:lpstr>4. Practice</vt:lpstr>
      <vt:lpstr>Modeling Instruction </vt:lpstr>
      <vt:lpstr>Step 1: Set the Purpose</vt:lpstr>
      <vt:lpstr>Step 2: Select a Multisensory Support</vt:lpstr>
      <vt:lpstr>Step 3: Provide a Model</vt:lpstr>
      <vt:lpstr>Step 3: Provide a Model</vt:lpstr>
      <vt:lpstr>Step 4: Practice</vt:lpstr>
      <vt:lpstr>Scaffolding and Differentiation</vt:lpstr>
      <vt:lpstr>Practice</vt:lpstr>
      <vt:lpstr>Instructional Routine Look Fors </vt:lpstr>
      <vt:lpstr>Interactive Activity </vt:lpstr>
      <vt:lpstr>Scaffolding and Differentiation </vt:lpstr>
      <vt:lpstr>Debrief</vt:lpstr>
      <vt:lpstr>Next Steps </vt:lpstr>
      <vt:lpstr>Looking Ahead</vt:lpstr>
      <vt:lpstr>Adapted from Lippett, M. Model for Complex Change (1987) and Knoster, T., Villa R., &amp; Thousand, J. (2000). A framework for thinking about systems change. Villa, R. &amp; J. Thousand (eds), Restructuring for caring and effective education: piecing the puzzle together (pp. 93-128). Baltimore: Paul H. Brookes Publishing Co. </vt:lpstr>
      <vt:lpstr>Resources </vt:lpstr>
      <vt:lpstr>Presentation Resources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 Mandy</dc:creator>
  <cp:lastModifiedBy>Fickling, Caitlin</cp:lastModifiedBy>
  <cp:revision>80</cp:revision>
  <dcterms:created xsi:type="dcterms:W3CDTF">2022-03-16T17:29:49Z</dcterms:created>
  <dcterms:modified xsi:type="dcterms:W3CDTF">2024-07-12T20:25:52Z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ies>
</file>