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72081AE-1144-77C0-427E-2C209622EE0E}" name="Prael, Michelle" initials="PM" userId="S::Prael_M@cde.state.co.us::0a51a797-5dd2-4055-ba07-d9378c41948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156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C8FEDA-8C62-4F94-ADBA-F3CF7553CD1F}" type="doc">
      <dgm:prSet loTypeId="urn:microsoft.com/office/officeart/2005/8/layout/chevron1" loCatId="process" qsTypeId="urn:microsoft.com/office/officeart/2005/8/quickstyle/simple1" qsCatId="simple" csTypeId="urn:microsoft.com/office/officeart/2005/8/colors/accent0_3" csCatId="mainScheme" phldr="1"/>
      <dgm:spPr/>
    </dgm:pt>
    <dgm:pt modelId="{C8608B18-EE44-4591-A422-B72F8AE37725}">
      <dgm:prSet phldrT="[Text]"/>
      <dgm:spPr/>
      <dgm:t>
        <a:bodyPr/>
        <a:lstStyle/>
        <a:p>
          <a:r>
            <a:rPr lang="en-US" dirty="0"/>
            <a:t>Indicate how you want to serve your schools on the LEA Profile</a:t>
          </a:r>
        </a:p>
      </dgm:t>
    </dgm:pt>
    <dgm:pt modelId="{C099660B-F50E-40BF-A8FD-4A16226CCE7E}" type="parTrans" cxnId="{7244622E-E35B-4949-908C-8CBB28AF14EB}">
      <dgm:prSet/>
      <dgm:spPr/>
      <dgm:t>
        <a:bodyPr/>
        <a:lstStyle/>
        <a:p>
          <a:endParaRPr lang="en-US"/>
        </a:p>
      </dgm:t>
    </dgm:pt>
    <dgm:pt modelId="{05823059-90B6-4645-997E-ECC8BF268F75}" type="sibTrans" cxnId="{7244622E-E35B-4949-908C-8CBB28AF14EB}">
      <dgm:prSet/>
      <dgm:spPr/>
      <dgm:t>
        <a:bodyPr/>
        <a:lstStyle/>
        <a:p>
          <a:endParaRPr lang="en-US"/>
        </a:p>
      </dgm:t>
    </dgm:pt>
    <dgm:pt modelId="{69837CFD-13C2-430F-941A-5C87A5860BA2}">
      <dgm:prSet phldrT="[Text]"/>
      <dgm:spPr/>
      <dgm:t>
        <a:bodyPr/>
        <a:lstStyle/>
        <a:p>
          <a:r>
            <a:rPr lang="en-US" dirty="0"/>
            <a:t>View the eligibility on the School Profiles page</a:t>
          </a:r>
        </a:p>
      </dgm:t>
    </dgm:pt>
    <dgm:pt modelId="{B42D45DB-548D-4AB1-8222-862592667526}" type="parTrans" cxnId="{D782C9BE-2826-4CFC-B7DD-C791402432A8}">
      <dgm:prSet/>
      <dgm:spPr/>
      <dgm:t>
        <a:bodyPr/>
        <a:lstStyle/>
        <a:p>
          <a:endParaRPr lang="en-US"/>
        </a:p>
      </dgm:t>
    </dgm:pt>
    <dgm:pt modelId="{C499C4DE-8D43-415B-A67F-E670620D4BE8}" type="sibTrans" cxnId="{D782C9BE-2826-4CFC-B7DD-C791402432A8}">
      <dgm:prSet/>
      <dgm:spPr/>
      <dgm:t>
        <a:bodyPr/>
        <a:lstStyle/>
        <a:p>
          <a:endParaRPr lang="en-US"/>
        </a:p>
      </dgm:t>
    </dgm:pt>
    <dgm:pt modelId="{23136C2C-B17D-48A3-AD8D-14D5164BAE7D}">
      <dgm:prSet phldrT="[Text]"/>
      <dgm:spPr/>
      <dgm:t>
        <a:bodyPr/>
        <a:lstStyle/>
        <a:p>
          <a:r>
            <a:rPr lang="en-US" dirty="0"/>
            <a:t>If you do select to serve schools and want to change your method of serving, ensure all schools are “NS”</a:t>
          </a:r>
        </a:p>
      </dgm:t>
    </dgm:pt>
    <dgm:pt modelId="{3E6070FF-E05A-48FF-AF39-9504E6DF6285}" type="parTrans" cxnId="{BDA0DF90-9A48-4A52-8199-DF38B43F2A5C}">
      <dgm:prSet/>
      <dgm:spPr/>
      <dgm:t>
        <a:bodyPr/>
        <a:lstStyle/>
        <a:p>
          <a:endParaRPr lang="en-US"/>
        </a:p>
      </dgm:t>
    </dgm:pt>
    <dgm:pt modelId="{52EC36BD-FF21-4C30-B501-40D8B70ACE37}" type="sibTrans" cxnId="{BDA0DF90-9A48-4A52-8199-DF38B43F2A5C}">
      <dgm:prSet/>
      <dgm:spPr/>
      <dgm:t>
        <a:bodyPr/>
        <a:lstStyle/>
        <a:p>
          <a:endParaRPr lang="en-US"/>
        </a:p>
      </dgm:t>
    </dgm:pt>
    <dgm:pt modelId="{1EFE52C4-5AFF-433C-8BF6-DF546967CA43}">
      <dgm:prSet/>
      <dgm:spPr/>
      <dgm:t>
        <a:bodyPr/>
        <a:lstStyle/>
        <a:p>
          <a:r>
            <a:rPr lang="en-US" dirty="0"/>
            <a:t>Then go back to the LEA Profile and change the method, then view the School Profiles.</a:t>
          </a:r>
        </a:p>
      </dgm:t>
    </dgm:pt>
    <dgm:pt modelId="{4740599F-2C28-4181-B2F0-9B40D54D73E2}" type="parTrans" cxnId="{8D521C0B-E661-4517-B57C-AE635120179B}">
      <dgm:prSet/>
      <dgm:spPr/>
      <dgm:t>
        <a:bodyPr/>
        <a:lstStyle/>
        <a:p>
          <a:endParaRPr lang="en-US"/>
        </a:p>
      </dgm:t>
    </dgm:pt>
    <dgm:pt modelId="{10682969-5E8A-43CE-B3EB-F29C01EBDC19}" type="sibTrans" cxnId="{8D521C0B-E661-4517-B57C-AE635120179B}">
      <dgm:prSet/>
      <dgm:spPr/>
      <dgm:t>
        <a:bodyPr/>
        <a:lstStyle/>
        <a:p>
          <a:endParaRPr lang="en-US"/>
        </a:p>
      </dgm:t>
    </dgm:pt>
    <dgm:pt modelId="{F21059DB-7AB2-4C98-BD14-4110F0162E0F}" type="pres">
      <dgm:prSet presAssocID="{D6C8FEDA-8C62-4F94-ADBA-F3CF7553CD1F}" presName="Name0" presStyleCnt="0">
        <dgm:presLayoutVars>
          <dgm:dir/>
          <dgm:animLvl val="lvl"/>
          <dgm:resizeHandles val="exact"/>
        </dgm:presLayoutVars>
      </dgm:prSet>
      <dgm:spPr/>
    </dgm:pt>
    <dgm:pt modelId="{BDD7B70D-A71C-4858-A38B-F7FB66E5F931}" type="pres">
      <dgm:prSet presAssocID="{C8608B18-EE44-4591-A422-B72F8AE37725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DD39305-676D-44A7-AAC8-C7CD6D5A4C48}" type="pres">
      <dgm:prSet presAssocID="{05823059-90B6-4645-997E-ECC8BF268F75}" presName="parTxOnlySpace" presStyleCnt="0"/>
      <dgm:spPr/>
    </dgm:pt>
    <dgm:pt modelId="{BD83B934-E4DB-4CB4-B436-A30FA54E73D1}" type="pres">
      <dgm:prSet presAssocID="{69837CFD-13C2-430F-941A-5C87A5860BA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89360EE-0864-4899-AB3E-3B3A0AF42669}" type="pres">
      <dgm:prSet presAssocID="{C499C4DE-8D43-415B-A67F-E670620D4BE8}" presName="parTxOnlySpace" presStyleCnt="0"/>
      <dgm:spPr/>
    </dgm:pt>
    <dgm:pt modelId="{041EC72B-2929-4366-8281-4D2CC844E392}" type="pres">
      <dgm:prSet presAssocID="{23136C2C-B17D-48A3-AD8D-14D5164BAE7D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53EC287-8EE9-4B81-8A05-54D492B47FF1}" type="pres">
      <dgm:prSet presAssocID="{52EC36BD-FF21-4C30-B501-40D8B70ACE37}" presName="parTxOnlySpace" presStyleCnt="0"/>
      <dgm:spPr/>
    </dgm:pt>
    <dgm:pt modelId="{5E86924A-139F-44A6-96B6-52407FE0956E}" type="pres">
      <dgm:prSet presAssocID="{1EFE52C4-5AFF-433C-8BF6-DF546967CA4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D521C0B-E661-4517-B57C-AE635120179B}" srcId="{D6C8FEDA-8C62-4F94-ADBA-F3CF7553CD1F}" destId="{1EFE52C4-5AFF-433C-8BF6-DF546967CA43}" srcOrd="3" destOrd="0" parTransId="{4740599F-2C28-4181-B2F0-9B40D54D73E2}" sibTransId="{10682969-5E8A-43CE-B3EB-F29C01EBDC19}"/>
    <dgm:cxn modelId="{7244622E-E35B-4949-908C-8CBB28AF14EB}" srcId="{D6C8FEDA-8C62-4F94-ADBA-F3CF7553CD1F}" destId="{C8608B18-EE44-4591-A422-B72F8AE37725}" srcOrd="0" destOrd="0" parTransId="{C099660B-F50E-40BF-A8FD-4A16226CCE7E}" sibTransId="{05823059-90B6-4645-997E-ECC8BF268F75}"/>
    <dgm:cxn modelId="{89963140-52D6-4A2B-AF27-AFFEAC109DD3}" type="presOf" srcId="{D6C8FEDA-8C62-4F94-ADBA-F3CF7553CD1F}" destId="{F21059DB-7AB2-4C98-BD14-4110F0162E0F}" srcOrd="0" destOrd="0" presId="urn:microsoft.com/office/officeart/2005/8/layout/chevron1"/>
    <dgm:cxn modelId="{B4F98440-D908-456D-B302-689261D1FF60}" type="presOf" srcId="{23136C2C-B17D-48A3-AD8D-14D5164BAE7D}" destId="{041EC72B-2929-4366-8281-4D2CC844E392}" srcOrd="0" destOrd="0" presId="urn:microsoft.com/office/officeart/2005/8/layout/chevron1"/>
    <dgm:cxn modelId="{D75A7F54-3399-4A4F-8A17-E011FEBD877C}" type="presOf" srcId="{69837CFD-13C2-430F-941A-5C87A5860BA2}" destId="{BD83B934-E4DB-4CB4-B436-A30FA54E73D1}" srcOrd="0" destOrd="0" presId="urn:microsoft.com/office/officeart/2005/8/layout/chevron1"/>
    <dgm:cxn modelId="{028FFE76-C404-473D-B2AB-944E393DE819}" type="presOf" srcId="{1EFE52C4-5AFF-433C-8BF6-DF546967CA43}" destId="{5E86924A-139F-44A6-96B6-52407FE0956E}" srcOrd="0" destOrd="0" presId="urn:microsoft.com/office/officeart/2005/8/layout/chevron1"/>
    <dgm:cxn modelId="{BDA0DF90-9A48-4A52-8199-DF38B43F2A5C}" srcId="{D6C8FEDA-8C62-4F94-ADBA-F3CF7553CD1F}" destId="{23136C2C-B17D-48A3-AD8D-14D5164BAE7D}" srcOrd="2" destOrd="0" parTransId="{3E6070FF-E05A-48FF-AF39-9504E6DF6285}" sibTransId="{52EC36BD-FF21-4C30-B501-40D8B70ACE37}"/>
    <dgm:cxn modelId="{B16494A0-0F7E-4F47-BF9D-96EE68486263}" type="presOf" srcId="{C8608B18-EE44-4591-A422-B72F8AE37725}" destId="{BDD7B70D-A71C-4858-A38B-F7FB66E5F931}" srcOrd="0" destOrd="0" presId="urn:microsoft.com/office/officeart/2005/8/layout/chevron1"/>
    <dgm:cxn modelId="{D782C9BE-2826-4CFC-B7DD-C791402432A8}" srcId="{D6C8FEDA-8C62-4F94-ADBA-F3CF7553CD1F}" destId="{69837CFD-13C2-430F-941A-5C87A5860BA2}" srcOrd="1" destOrd="0" parTransId="{B42D45DB-548D-4AB1-8222-862592667526}" sibTransId="{C499C4DE-8D43-415B-A67F-E670620D4BE8}"/>
    <dgm:cxn modelId="{5FB169E6-2694-40DD-B98C-85E38144F910}" type="presParOf" srcId="{F21059DB-7AB2-4C98-BD14-4110F0162E0F}" destId="{BDD7B70D-A71C-4858-A38B-F7FB66E5F931}" srcOrd="0" destOrd="0" presId="urn:microsoft.com/office/officeart/2005/8/layout/chevron1"/>
    <dgm:cxn modelId="{36BEC5D5-7A95-48CC-B48B-176C26E3B397}" type="presParOf" srcId="{F21059DB-7AB2-4C98-BD14-4110F0162E0F}" destId="{2DD39305-676D-44A7-AAC8-C7CD6D5A4C48}" srcOrd="1" destOrd="0" presId="urn:microsoft.com/office/officeart/2005/8/layout/chevron1"/>
    <dgm:cxn modelId="{290A5F82-951A-43DD-9C51-FD82810672A3}" type="presParOf" srcId="{F21059DB-7AB2-4C98-BD14-4110F0162E0F}" destId="{BD83B934-E4DB-4CB4-B436-A30FA54E73D1}" srcOrd="2" destOrd="0" presId="urn:microsoft.com/office/officeart/2005/8/layout/chevron1"/>
    <dgm:cxn modelId="{1D018003-5E08-4B2E-B437-751781FD6E03}" type="presParOf" srcId="{F21059DB-7AB2-4C98-BD14-4110F0162E0F}" destId="{289360EE-0864-4899-AB3E-3B3A0AF42669}" srcOrd="3" destOrd="0" presId="urn:microsoft.com/office/officeart/2005/8/layout/chevron1"/>
    <dgm:cxn modelId="{C5937CCD-1BB0-4683-AF5A-77FEEFB0FB3C}" type="presParOf" srcId="{F21059DB-7AB2-4C98-BD14-4110F0162E0F}" destId="{041EC72B-2929-4366-8281-4D2CC844E392}" srcOrd="4" destOrd="0" presId="urn:microsoft.com/office/officeart/2005/8/layout/chevron1"/>
    <dgm:cxn modelId="{097311A8-5E0E-4EBC-86C9-27DF5790565B}" type="presParOf" srcId="{F21059DB-7AB2-4C98-BD14-4110F0162E0F}" destId="{A53EC287-8EE9-4B81-8A05-54D492B47FF1}" srcOrd="5" destOrd="0" presId="urn:microsoft.com/office/officeart/2005/8/layout/chevron1"/>
    <dgm:cxn modelId="{69801681-C906-4AF8-89A1-D02115AE1B42}" type="presParOf" srcId="{F21059DB-7AB2-4C98-BD14-4110F0162E0F}" destId="{5E86924A-139F-44A6-96B6-52407FE0956E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7B70D-A71C-4858-A38B-F7FB66E5F931}">
      <dsp:nvSpPr>
        <dsp:cNvPr id="0" name=""/>
        <dsp:cNvSpPr/>
      </dsp:nvSpPr>
      <dsp:spPr>
        <a:xfrm>
          <a:off x="3658" y="1894218"/>
          <a:ext cx="2129563" cy="8518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Indicate how you want to serve your schools on the LEA Profile</a:t>
          </a:r>
        </a:p>
      </dsp:txBody>
      <dsp:txXfrm>
        <a:off x="429571" y="1894218"/>
        <a:ext cx="1277738" cy="851825"/>
      </dsp:txXfrm>
    </dsp:sp>
    <dsp:sp modelId="{BD83B934-E4DB-4CB4-B436-A30FA54E73D1}">
      <dsp:nvSpPr>
        <dsp:cNvPr id="0" name=""/>
        <dsp:cNvSpPr/>
      </dsp:nvSpPr>
      <dsp:spPr>
        <a:xfrm>
          <a:off x="1920265" y="1894218"/>
          <a:ext cx="2129563" cy="8518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View the eligibility on the School Profiles page</a:t>
          </a:r>
        </a:p>
      </dsp:txBody>
      <dsp:txXfrm>
        <a:off x="2346178" y="1894218"/>
        <a:ext cx="1277738" cy="851825"/>
      </dsp:txXfrm>
    </dsp:sp>
    <dsp:sp modelId="{041EC72B-2929-4366-8281-4D2CC844E392}">
      <dsp:nvSpPr>
        <dsp:cNvPr id="0" name=""/>
        <dsp:cNvSpPr/>
      </dsp:nvSpPr>
      <dsp:spPr>
        <a:xfrm>
          <a:off x="3836871" y="1894218"/>
          <a:ext cx="2129563" cy="8518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If you do select to serve schools and want to change your method of serving, ensure all schools are “NS”</a:t>
          </a:r>
        </a:p>
      </dsp:txBody>
      <dsp:txXfrm>
        <a:off x="4262784" y="1894218"/>
        <a:ext cx="1277738" cy="851825"/>
      </dsp:txXfrm>
    </dsp:sp>
    <dsp:sp modelId="{5E86924A-139F-44A6-96B6-52407FE0956E}">
      <dsp:nvSpPr>
        <dsp:cNvPr id="0" name=""/>
        <dsp:cNvSpPr/>
      </dsp:nvSpPr>
      <dsp:spPr>
        <a:xfrm>
          <a:off x="5753478" y="1894218"/>
          <a:ext cx="2129563" cy="8518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Then go back to the LEA Profile and change the method, then view the School Profiles.</a:t>
          </a:r>
        </a:p>
      </dsp:txBody>
      <dsp:txXfrm>
        <a:off x="6179391" y="1894218"/>
        <a:ext cx="1277738" cy="851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64" r:id="rId9"/>
    <p:sldLayoutId id="2147483666" r:id="rId10"/>
    <p:sldLayoutId id="2147483667" r:id="rId11"/>
    <p:sldLayoutId id="2147483668" r:id="rId12"/>
    <p:sldLayoutId id="214748366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onsolidatedapplications@cde.state.co.us" TargetMode="External"/><Relationship Id="rId2" Type="http://schemas.openxmlformats.org/officeDocument/2006/relationships/hyperlink" Target="http://www.cde.state.co.us/fedprograms/regionalcontactspage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Consolidated Application – How to Solve Error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go over the most common errors within the Consolidated Application and how to fix them!</a:t>
            </a:r>
          </a:p>
          <a:p>
            <a:pPr lvl="1"/>
            <a:r>
              <a:rPr lang="en-US" dirty="0"/>
              <a:t>Contacts</a:t>
            </a:r>
          </a:p>
          <a:p>
            <a:pPr lvl="1"/>
            <a:r>
              <a:rPr lang="en-US" dirty="0"/>
              <a:t>School Profile</a:t>
            </a:r>
          </a:p>
          <a:p>
            <a:pPr lvl="1"/>
            <a:r>
              <a:rPr lang="en-US" dirty="0"/>
              <a:t>Non-public Schools </a:t>
            </a:r>
          </a:p>
          <a:p>
            <a:pPr lvl="1"/>
            <a:r>
              <a:rPr lang="en-US" dirty="0"/>
              <a:t>Funds pages </a:t>
            </a:r>
          </a:p>
          <a:p>
            <a:pPr lvl="1"/>
            <a:r>
              <a:rPr lang="en-US" dirty="0"/>
              <a:t>Budget Summary</a:t>
            </a:r>
          </a:p>
          <a:p>
            <a:pPr lvl="1"/>
            <a:r>
              <a:rPr lang="en-US" dirty="0"/>
              <a:t>Set-Asides and Content Category Calculations </a:t>
            </a:r>
          </a:p>
          <a:p>
            <a:pPr lvl="1"/>
            <a:r>
              <a:rPr lang="en-US" dirty="0"/>
              <a:t>Budget Locations </a:t>
            </a:r>
          </a:p>
          <a:p>
            <a:pPr lvl="1"/>
            <a:r>
              <a:rPr lang="en-US" dirty="0"/>
              <a:t>Document Uploads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27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3FC6-1273-434D-F7BD-C915DDD56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Page Errors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EF632-8485-1FC6-7B84-5E964B659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7" descr="Summary page screenshot that shows which pages have a red x and which pages have a green checkmark.">
            <a:extLst>
              <a:ext uri="{FF2B5EF4-FFF2-40B4-BE49-F238E27FC236}">
                <a16:creationId xmlns:a16="http://schemas.microsoft.com/office/drawing/2014/main" id="{BBFD1477-4211-A0DB-6C49-7210AA740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63326"/>
            <a:ext cx="9144000" cy="353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6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A57E-66DD-6FD1-9F0F-51281C496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Profile Errors </a:t>
            </a:r>
          </a:p>
        </p:txBody>
      </p:sp>
      <p:graphicFrame>
        <p:nvGraphicFramePr>
          <p:cNvPr id="5" name="Content Placeholder 4" descr="An easy to understand workflow for deciding how to serve your schools while also avoiding errors. ">
            <a:extLst>
              <a:ext uri="{FF2B5EF4-FFF2-40B4-BE49-F238E27FC236}">
                <a16:creationId xmlns:a16="http://schemas.microsoft.com/office/drawing/2014/main" id="{D919980F-459D-3BA4-0D44-F6C419500D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613701"/>
              </p:ext>
            </p:extLst>
          </p:nvPr>
        </p:nvGraphicFramePr>
        <p:xfrm>
          <a:off x="628650" y="1279118"/>
          <a:ext cx="7886700" cy="4640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69E17-C488-39E6-5422-89E6F9EBE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15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1BE9FE-6198-FCBD-A885-4495F70377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Contact us with Questions!</a:t>
            </a:r>
            <a:br>
              <a:rPr lang="en-US" sz="6600" b="0" dirty="0">
                <a:effectLst/>
              </a:rPr>
            </a:br>
            <a:br>
              <a:rPr lang="en-US" sz="6600" b="0" dirty="0">
                <a:effectLst/>
              </a:rPr>
            </a:br>
            <a:endParaRPr lang="en-US" sz="6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050A7-0B06-AC26-4E9F-7B8533657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7F84AB4-A1E4-1D77-4346-326ED5790F5E}"/>
              </a:ext>
            </a:extLst>
          </p:cNvPr>
          <p:cNvSpPr/>
          <p:nvPr/>
        </p:nvSpPr>
        <p:spPr>
          <a:xfrm>
            <a:off x="892277" y="3635479"/>
            <a:ext cx="7772400" cy="14674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reviewing this slide deck after the live presentation, feel free to contact your </a:t>
            </a:r>
            <a:r>
              <a:rPr lang="en-US" sz="1800" b="0" i="0" u="sng" strike="noStrike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2"/>
              </a:rPr>
              <a:t>Regional Contact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the Grants Program Administration Office, or the Grants Fiscal Office. Questions can also be sent to </a:t>
            </a:r>
            <a:r>
              <a:rPr lang="en-US" sz="1800" b="0" i="0" u="sng" strike="noStrike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3"/>
              </a:rPr>
              <a:t>consolidatedapplications@cde.state.co.us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98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2038</TotalTime>
  <Words>169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Museo Slab 500</vt:lpstr>
      <vt:lpstr>Office Theme</vt:lpstr>
      <vt:lpstr>Consolidated Application – How to Solve Error Messages</vt:lpstr>
      <vt:lpstr>Agenda </vt:lpstr>
      <vt:lpstr>Summary Page Errors </vt:lpstr>
      <vt:lpstr>School Profile Errors </vt:lpstr>
      <vt:lpstr>Contact us with Questions!  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Prael, Michelle</cp:lastModifiedBy>
  <cp:revision>29</cp:revision>
  <dcterms:created xsi:type="dcterms:W3CDTF">2019-06-25T17:30:52Z</dcterms:created>
  <dcterms:modified xsi:type="dcterms:W3CDTF">2023-05-10T15:40:50Z</dcterms:modified>
</cp:coreProperties>
</file>