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87"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5143500" type="screen16x9"/>
  <p:notesSz cx="6858000" cy="9144000"/>
  <p:embeddedFontLst>
    <p:embeddedFont>
      <p:font typeface="Calibri" panose="020F0502020204030204" pitchFamily="34" charset="0"/>
      <p:regular r:id="rId40"/>
      <p:bold r:id="rId41"/>
      <p:italic r:id="rId42"/>
      <p:boldItalic r:id="rId43"/>
    </p:embeddedFont>
    <p:embeddedFont>
      <p:font typeface="Merriweather" panose="00000500000000000000" pitchFamily="2" charset="0"/>
      <p:regular r:id="rId44"/>
      <p:bold r:id="rId45"/>
      <p:italic r:id="rId46"/>
      <p:boldItalic r:id="rId47"/>
    </p:embeddedFont>
    <p:embeddedFont>
      <p:font typeface="Roboto" panose="02000000000000000000" pitchFamily="2" charset="0"/>
      <p:regular r:id="rId48"/>
      <p:bold r:id="rId49"/>
      <p:italic r:id="rId50"/>
      <p:boldItalic r:id="rId51"/>
    </p:embeddedFont>
    <p:embeddedFont>
      <p:font typeface="Rockwell" panose="02060603020205020403" pitchFamily="18"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23326E-05CE-42E1-9C19-7EFB7C75A3FA}">
  <a:tblStyle styleId="{9023326E-05CE-42E1-9C19-7EFB7C75A3FA}"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ABE53D8-193D-4440-8729-3F899B0676A6}"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D546832-370E-4C0F-9217-E80E2818C09B}" styleName="Table_2">
    <a:wholeTbl>
      <a:tcTxStyle b="off" i="off">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90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1420a2f125b_0_1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1420a2f125b_0_1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1420a2f125b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4" name="Google Shape;404;g1420a2f125b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143adf5ff6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143adf5ff6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1455eb3e7c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1455eb3e7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1435cab623b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1435cab623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1373bfb488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1373bfb488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1373bfb488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1373bfb488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fde91fd50f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fde91fd50f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143adf5ff6f_0_9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143adf5ff6f_0_9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143adf5ff6f_0_12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143adf5ff6f_0_1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edcb9dd293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edcb9dd293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1420a2f125b_0_16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1420a2f125b_0_1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1420a2f125b_0_16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1420a2f125b_0_16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1420a2f125b_0_15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1420a2f125b_0_15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1420a2f125b_0_1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1420a2f125b_0_1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143adf5ff6f_0_1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143adf5ff6f_0_1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1420a2f125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1" name="Google Shape;571;g1420a2f125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1420a2f125b_0_1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9" name="Google Shape;599;g1420a2f125b_0_12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1420a2f125b_0_16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5" name="Google Shape;605;g1420a2f125b_0_16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143adf5ff6f_0_9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 name="Google Shape;615;g143adf5ff6f_0_9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1455eb3e7c1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1455eb3e7c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fde91fd50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fde91fd50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1455eb3e7c1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1455eb3e7c1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fde91fd50f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fde91fd50f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1420a2f125b_0_16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1" name="Google Shape;671;g1420a2f125b_0_16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143adf5ff6f_0_9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9" name="Google Shape;689;g143adf5ff6f_0_9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g1420a2f125b_0_16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6" name="Google Shape;696;g1420a2f125b_0_16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11f3fca3173_0_2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7" name="Google Shape;707;g11f3fca3173_0_2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143adf5ff6f_0_12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9" name="Google Shape;719;g143adf5ff6f_0_1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1420a2f125b_0_15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g1420a2f125b_0_15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1420a2f125b_0_13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1420a2f125b_0_13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1420a2f125b_0_15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1420a2f125b_0_15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143adf5ff6f_0_1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143adf5ff6f_0_1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143adf5ff6f_0_11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143adf5ff6f_0_1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1420a2f125b_0_1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1" name="Google Shape;371;g1420a2f125b_0_1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1420a2f125b_0_13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1420a2f125b_0_1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blu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2">
            <a:alphaModFix/>
          </a:blip>
          <a:stretch>
            <a:fillRect/>
          </a:stretch>
        </p:blipFill>
        <p:spPr>
          <a:xfrm>
            <a:off x="-12" y="-11537"/>
            <a:ext cx="9144024" cy="5166574"/>
          </a:xfrm>
          <a:prstGeom prst="rect">
            <a:avLst/>
          </a:prstGeom>
          <a:noFill/>
          <a:ln>
            <a:noFill/>
          </a:ln>
        </p:spPr>
      </p:pic>
      <p:cxnSp>
        <p:nvCxnSpPr>
          <p:cNvPr id="14" name="Google Shape;14;p2"/>
          <p:cNvCxnSpPr/>
          <p:nvPr/>
        </p:nvCxnSpPr>
        <p:spPr>
          <a:xfrm>
            <a:off x="301350" y="2758925"/>
            <a:ext cx="8541300" cy="0"/>
          </a:xfrm>
          <a:prstGeom prst="straightConnector1">
            <a:avLst/>
          </a:prstGeom>
          <a:noFill/>
          <a:ln w="9525" cap="flat" cmpd="sng">
            <a:solidFill>
              <a:schemeClr val="lt1"/>
            </a:solidFill>
            <a:prstDash val="solid"/>
            <a:round/>
            <a:headEnd type="none" w="med" len="med"/>
            <a:tailEnd type="none" w="med" len="med"/>
          </a:ln>
        </p:spPr>
      </p:cxnSp>
      <p:sp>
        <p:nvSpPr>
          <p:cNvPr id="15" name="Google Shape;15;p2"/>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Clr>
                <a:schemeClr val="lt1"/>
              </a:buClr>
              <a:buSzPts val="2300"/>
              <a:buNone/>
              <a:defRPr sz="2300">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lt1"/>
              </a:buClr>
              <a:buSzPts val="4000"/>
              <a:buFont typeface="Rockwell"/>
              <a:buChar char="●"/>
              <a:defRPr sz="4000">
                <a:solidFill>
                  <a:schemeClr val="lt1"/>
                </a:solidFill>
                <a:latin typeface="Rockwell"/>
                <a:ea typeface="Rockwell"/>
                <a:cs typeface="Rockwell"/>
                <a:sym typeface="Rockwell"/>
              </a:defRPr>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slide-image space - blue" type="titleOnly">
  <p:cSld name="TITLE_ONLY">
    <p:spTree>
      <p:nvGrpSpPr>
        <p:cNvPr id="1" name="Shape 92"/>
        <p:cNvGrpSpPr/>
        <p:nvPr/>
      </p:nvGrpSpPr>
      <p:grpSpPr>
        <a:xfrm>
          <a:off x="0" y="0"/>
          <a:ext cx="0" cy="0"/>
          <a:chOff x="0" y="0"/>
          <a:chExt cx="0" cy="0"/>
        </a:xfrm>
      </p:grpSpPr>
      <p:sp>
        <p:nvSpPr>
          <p:cNvPr id="93" name="Google Shape;93;p11"/>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4" name="Google Shape;94;p11"/>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95" name="Google Shape;95;p1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96" name="Google Shape;96;p11"/>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97" name="Google Shape;97;p11"/>
          <p:cNvCxnSpPr/>
          <p:nvPr/>
        </p:nvCxnSpPr>
        <p:spPr>
          <a:xfrm>
            <a:off x="0" y="4561600"/>
            <a:ext cx="5392200" cy="0"/>
          </a:xfrm>
          <a:prstGeom prst="straightConnector1">
            <a:avLst/>
          </a:prstGeom>
          <a:noFill/>
          <a:ln w="9525" cap="flat" cmpd="sng">
            <a:solidFill>
              <a:schemeClr val="accent1"/>
            </a:solidFill>
            <a:prstDash val="solid"/>
            <a:round/>
            <a:headEnd type="none" w="med" len="med"/>
            <a:tailEnd type="none" w="med" len="med"/>
          </a:ln>
        </p:spPr>
      </p:cxnSp>
      <p:sp>
        <p:nvSpPr>
          <p:cNvPr id="98" name="Google Shape;98;p11"/>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99" name="Google Shape;99;p11"/>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00" name="Google Shape;100;p11"/>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slide-2 column - blue">
  <p:cSld name="ONE_COLUMN_TEXT">
    <p:spTree>
      <p:nvGrpSpPr>
        <p:cNvPr id="1" name="Shape 101"/>
        <p:cNvGrpSpPr/>
        <p:nvPr/>
      </p:nvGrpSpPr>
      <p:grpSpPr>
        <a:xfrm>
          <a:off x="0" y="0"/>
          <a:ext cx="0" cy="0"/>
          <a:chOff x="0" y="0"/>
          <a:chExt cx="0" cy="0"/>
        </a:xfrm>
      </p:grpSpPr>
      <p:sp>
        <p:nvSpPr>
          <p:cNvPr id="102" name="Google Shape;102;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03" name="Google Shape;103;p12"/>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104" name="Google Shape;104;p12"/>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05" name="Google Shape;105;p12"/>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06" name="Google Shape;106;p1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07" name="Google Shape;107;p12"/>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08" name="Google Shape;108;p12"/>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09" name="Google Shape;109;p12"/>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ree comparisons with icons">
  <p:cSld name="ONE_COLUMN_TEXT_4">
    <p:spTree>
      <p:nvGrpSpPr>
        <p:cNvPr id="1" name="Shape 110"/>
        <p:cNvGrpSpPr/>
        <p:nvPr/>
      </p:nvGrpSpPr>
      <p:grpSpPr>
        <a:xfrm>
          <a:off x="0" y="0"/>
          <a:ext cx="0" cy="0"/>
          <a:chOff x="0" y="0"/>
          <a:chExt cx="0" cy="0"/>
        </a:xfrm>
      </p:grpSpPr>
      <p:pic>
        <p:nvPicPr>
          <p:cNvPr id="111" name="Google Shape;111;p13"/>
          <p:cNvPicPr preferRelativeResize="0"/>
          <p:nvPr/>
        </p:nvPicPr>
        <p:blipFill>
          <a:blip r:embed="rId2">
            <a:alphaModFix/>
          </a:blip>
          <a:stretch>
            <a:fillRect/>
          </a:stretch>
        </p:blipFill>
        <p:spPr>
          <a:xfrm>
            <a:off x="8146725" y="4676400"/>
            <a:ext cx="867951" cy="369000"/>
          </a:xfrm>
          <a:prstGeom prst="rect">
            <a:avLst/>
          </a:prstGeom>
          <a:noFill/>
          <a:ln>
            <a:noFill/>
          </a:ln>
        </p:spPr>
      </p:pic>
      <p:sp>
        <p:nvSpPr>
          <p:cNvPr id="112" name="Google Shape;112;p13"/>
          <p:cNvSpPr/>
          <p:nvPr/>
        </p:nvSpPr>
        <p:spPr>
          <a:xfrm>
            <a:off x="2963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3" name="Google Shape;113;p13"/>
          <p:cNvPicPr preferRelativeResize="0"/>
          <p:nvPr/>
        </p:nvPicPr>
        <p:blipFill>
          <a:blip r:embed="rId3">
            <a:alphaModFix/>
          </a:blip>
          <a:stretch>
            <a:fillRect/>
          </a:stretch>
        </p:blipFill>
        <p:spPr>
          <a:xfrm>
            <a:off x="-6900" y="0"/>
            <a:ext cx="9172498" cy="917250"/>
          </a:xfrm>
          <a:prstGeom prst="rect">
            <a:avLst/>
          </a:prstGeom>
          <a:noFill/>
          <a:ln>
            <a:noFill/>
          </a:ln>
        </p:spPr>
      </p:pic>
      <p:sp>
        <p:nvSpPr>
          <p:cNvPr id="114" name="Google Shape;114;p13"/>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15" name="Google Shape;115;p13"/>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cxnSp>
        <p:nvCxnSpPr>
          <p:cNvPr id="116" name="Google Shape;116;p13"/>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117" name="Google Shape;117;p13"/>
          <p:cNvSpPr txBox="1">
            <a:spLocks noGrp="1"/>
          </p:cNvSpPr>
          <p:nvPr>
            <p:ph type="subTitle" idx="1"/>
          </p:nvPr>
        </p:nvSpPr>
        <p:spPr>
          <a:xfrm>
            <a:off x="377725" y="1614818"/>
            <a:ext cx="2421300" cy="2486100"/>
          </a:xfrm>
          <a:prstGeom prst="rect">
            <a:avLst/>
          </a:prstGeom>
        </p:spPr>
        <p:txBody>
          <a:bodyPr spcFirstLastPara="1" wrap="square" lIns="0" tIns="0" rIns="0" bIns="0" anchor="t" anchorCtr="0">
            <a:normAutofit/>
          </a:bodyPr>
          <a:lstStyle>
            <a:lvl1pPr lvl="0" algn="ctr">
              <a:spcBef>
                <a:spcPts val="0"/>
              </a:spcBef>
              <a:spcAft>
                <a:spcPts val="0"/>
              </a:spcAft>
              <a:buClr>
                <a:schemeClr val="lt1"/>
              </a:buClr>
              <a:buSzPts val="1400"/>
              <a:buNone/>
              <a:defRPr sz="1400">
                <a:solidFill>
                  <a:schemeClr val="lt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8" name="Google Shape;118;p13"/>
          <p:cNvSpPr>
            <a:spLocks noGrp="1"/>
          </p:cNvSpPr>
          <p:nvPr>
            <p:ph type="pic" idx="2"/>
          </p:nvPr>
        </p:nvSpPr>
        <p:spPr>
          <a:xfrm>
            <a:off x="1391575" y="1204932"/>
            <a:ext cx="393600" cy="353700"/>
          </a:xfrm>
          <a:prstGeom prst="roundRect">
            <a:avLst>
              <a:gd name="adj" fmla="val 16667"/>
            </a:avLst>
          </a:prstGeom>
          <a:noFill/>
          <a:ln>
            <a:noFill/>
          </a:ln>
        </p:spPr>
      </p:sp>
      <p:sp>
        <p:nvSpPr>
          <p:cNvPr id="119" name="Google Shape;119;p13"/>
          <p:cNvSpPr/>
          <p:nvPr/>
        </p:nvSpPr>
        <p:spPr>
          <a:xfrm>
            <a:off x="31770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txBox="1">
            <a:spLocks noGrp="1"/>
          </p:cNvSpPr>
          <p:nvPr>
            <p:ph type="subTitle" idx="3"/>
          </p:nvPr>
        </p:nvSpPr>
        <p:spPr>
          <a:xfrm>
            <a:off x="3258425" y="1614818"/>
            <a:ext cx="2421300" cy="2486100"/>
          </a:xfrm>
          <a:prstGeom prst="rect">
            <a:avLst/>
          </a:prstGeom>
        </p:spPr>
        <p:txBody>
          <a:bodyPr spcFirstLastPara="1" wrap="square" lIns="0" tIns="0" rIns="0" bIns="0" anchor="t" anchorCtr="0">
            <a:normAutofit/>
          </a:bodyPr>
          <a:lstStyle>
            <a:lvl1pPr lvl="0" algn="ctr" rtl="0">
              <a:spcBef>
                <a:spcPts val="0"/>
              </a:spcBef>
              <a:spcAft>
                <a:spcPts val="0"/>
              </a:spcAft>
              <a:buClr>
                <a:schemeClr val="lt1"/>
              </a:buClr>
              <a:buSzPts val="1400"/>
              <a:buNone/>
              <a:defRPr sz="1400">
                <a:solidFill>
                  <a:schemeClr val="lt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1" name="Google Shape;121;p13"/>
          <p:cNvSpPr>
            <a:spLocks noGrp="1"/>
          </p:cNvSpPr>
          <p:nvPr>
            <p:ph type="pic" idx="4"/>
          </p:nvPr>
        </p:nvSpPr>
        <p:spPr>
          <a:xfrm>
            <a:off x="4272275" y="1204932"/>
            <a:ext cx="393600" cy="353700"/>
          </a:xfrm>
          <a:prstGeom prst="roundRect">
            <a:avLst>
              <a:gd name="adj" fmla="val 16667"/>
            </a:avLst>
          </a:prstGeom>
          <a:noFill/>
          <a:ln>
            <a:noFill/>
          </a:ln>
        </p:spPr>
      </p:sp>
      <p:sp>
        <p:nvSpPr>
          <p:cNvPr id="122" name="Google Shape;122;p13"/>
          <p:cNvSpPr/>
          <p:nvPr/>
        </p:nvSpPr>
        <p:spPr>
          <a:xfrm>
            <a:off x="60577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txBox="1">
            <a:spLocks noGrp="1"/>
          </p:cNvSpPr>
          <p:nvPr>
            <p:ph type="subTitle" idx="5"/>
          </p:nvPr>
        </p:nvSpPr>
        <p:spPr>
          <a:xfrm>
            <a:off x="6139125" y="1614818"/>
            <a:ext cx="2421300" cy="2486100"/>
          </a:xfrm>
          <a:prstGeom prst="rect">
            <a:avLst/>
          </a:prstGeom>
        </p:spPr>
        <p:txBody>
          <a:bodyPr spcFirstLastPara="1" wrap="square" lIns="0" tIns="0" rIns="0" bIns="0" anchor="t" anchorCtr="0">
            <a:normAutofit/>
          </a:bodyPr>
          <a:lstStyle>
            <a:lvl1pPr lvl="0" algn="ctr" rtl="0">
              <a:spcBef>
                <a:spcPts val="0"/>
              </a:spcBef>
              <a:spcAft>
                <a:spcPts val="0"/>
              </a:spcAft>
              <a:buClr>
                <a:schemeClr val="lt1"/>
              </a:buClr>
              <a:buSzPts val="1400"/>
              <a:buNone/>
              <a:defRPr sz="1400">
                <a:solidFill>
                  <a:schemeClr val="lt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4" name="Google Shape;124;p13"/>
          <p:cNvSpPr>
            <a:spLocks noGrp="1"/>
          </p:cNvSpPr>
          <p:nvPr>
            <p:ph type="pic" idx="6"/>
          </p:nvPr>
        </p:nvSpPr>
        <p:spPr>
          <a:xfrm>
            <a:off x="7152975" y="1204932"/>
            <a:ext cx="393600" cy="353700"/>
          </a:xfrm>
          <a:prstGeom prst="roundRect">
            <a:avLst>
              <a:gd name="adj" fmla="val 16667"/>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slide-2 column with header - blue 1">
  <p:cSld name="ONE_COLUMN_TEXT_3">
    <p:spTree>
      <p:nvGrpSpPr>
        <p:cNvPr id="1" name="Shape 125"/>
        <p:cNvGrpSpPr/>
        <p:nvPr/>
      </p:nvGrpSpPr>
      <p:grpSpPr>
        <a:xfrm>
          <a:off x="0" y="0"/>
          <a:ext cx="0" cy="0"/>
          <a:chOff x="0" y="0"/>
          <a:chExt cx="0" cy="0"/>
        </a:xfrm>
      </p:grpSpPr>
      <p:sp>
        <p:nvSpPr>
          <p:cNvPr id="126" name="Google Shape;126;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27" name="Google Shape;127;p14"/>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128" name="Google Shape;128;p14"/>
          <p:cNvSpPr txBox="1">
            <a:spLocks noGrp="1"/>
          </p:cNvSpPr>
          <p:nvPr>
            <p:ph type="body" idx="1"/>
          </p:nvPr>
        </p:nvSpPr>
        <p:spPr>
          <a:xfrm>
            <a:off x="311700" y="1448875"/>
            <a:ext cx="3999900" cy="28824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29" name="Google Shape;129;p14"/>
          <p:cNvSpPr txBox="1">
            <a:spLocks noGrp="1"/>
          </p:cNvSpPr>
          <p:nvPr>
            <p:ph type="body" idx="2"/>
          </p:nvPr>
        </p:nvSpPr>
        <p:spPr>
          <a:xfrm>
            <a:off x="4832400" y="1448875"/>
            <a:ext cx="3999900" cy="28824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30" name="Google Shape;130;p1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31" name="Google Shape;131;p14"/>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32" name="Google Shape;132;p14"/>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33" name="Google Shape;133;p14"/>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134" name="Google Shape;134;p14"/>
          <p:cNvSpPr txBox="1">
            <a:spLocks noGrp="1"/>
          </p:cNvSpPr>
          <p:nvPr>
            <p:ph type="title" idx="4"/>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135" name="Google Shape;135;p14"/>
          <p:cNvSpPr txBox="1">
            <a:spLocks noGrp="1"/>
          </p:cNvSpPr>
          <p:nvPr>
            <p:ph type="title" idx="5"/>
          </p:nvPr>
        </p:nvSpPr>
        <p:spPr>
          <a:xfrm>
            <a:off x="4841250" y="1047150"/>
            <a:ext cx="3982200" cy="369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 yellow">
  <p:cSld name="ONE_COLUMN_TEXT_2">
    <p:spTree>
      <p:nvGrpSpPr>
        <p:cNvPr id="1" name="Shape 136"/>
        <p:cNvGrpSpPr/>
        <p:nvPr/>
      </p:nvGrpSpPr>
      <p:grpSpPr>
        <a:xfrm>
          <a:off x="0" y="0"/>
          <a:ext cx="0" cy="0"/>
          <a:chOff x="0" y="0"/>
          <a:chExt cx="0" cy="0"/>
        </a:xfrm>
      </p:grpSpPr>
      <p:pic>
        <p:nvPicPr>
          <p:cNvPr id="137" name="Google Shape;137;p15"/>
          <p:cNvPicPr preferRelativeResize="0"/>
          <p:nvPr/>
        </p:nvPicPr>
        <p:blipFill>
          <a:blip r:embed="rId2">
            <a:alphaModFix/>
          </a:blip>
          <a:stretch>
            <a:fillRect/>
          </a:stretch>
        </p:blipFill>
        <p:spPr>
          <a:xfrm>
            <a:off x="0" y="0"/>
            <a:ext cx="9144000" cy="5143500"/>
          </a:xfrm>
          <a:prstGeom prst="rect">
            <a:avLst/>
          </a:prstGeom>
          <a:noFill/>
          <a:ln>
            <a:noFill/>
          </a:ln>
        </p:spPr>
      </p:pic>
      <p:sp>
        <p:nvSpPr>
          <p:cNvPr id="138" name="Google Shape;138;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39" name="Google Shape;139;p15"/>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140" name="Google Shape;140;p15"/>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141" name="Google Shape;141;p15"/>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42" name="Google Shape;142;p15"/>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vider slide-yellow">
  <p:cSld name="TITLE_1">
    <p:spTree>
      <p:nvGrpSpPr>
        <p:cNvPr id="1" name="Shape 143"/>
        <p:cNvGrpSpPr/>
        <p:nvPr/>
      </p:nvGrpSpPr>
      <p:grpSpPr>
        <a:xfrm>
          <a:off x="0" y="0"/>
          <a:ext cx="0" cy="0"/>
          <a:chOff x="0" y="0"/>
          <a:chExt cx="0" cy="0"/>
        </a:xfrm>
      </p:grpSpPr>
      <p:pic>
        <p:nvPicPr>
          <p:cNvPr id="144" name="Google Shape;144;p16"/>
          <p:cNvPicPr preferRelativeResize="0"/>
          <p:nvPr/>
        </p:nvPicPr>
        <p:blipFill>
          <a:blip r:embed="rId2">
            <a:alphaModFix/>
          </a:blip>
          <a:stretch>
            <a:fillRect/>
          </a:stretch>
        </p:blipFill>
        <p:spPr>
          <a:xfrm>
            <a:off x="0" y="0"/>
            <a:ext cx="9144000" cy="5143500"/>
          </a:xfrm>
          <a:prstGeom prst="rect">
            <a:avLst/>
          </a:prstGeom>
          <a:noFill/>
          <a:ln>
            <a:noFill/>
          </a:ln>
        </p:spPr>
      </p:pic>
      <p:sp>
        <p:nvSpPr>
          <p:cNvPr id="145" name="Google Shape;145;p16"/>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
        <p:nvSpPr>
          <p:cNvPr id="146" name="Google Shape;146;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slide with header/logo - yellow">
  <p:cSld name="SECTION_HEADER_1">
    <p:spTree>
      <p:nvGrpSpPr>
        <p:cNvPr id="1" name="Shape 147"/>
        <p:cNvGrpSpPr/>
        <p:nvPr/>
      </p:nvGrpSpPr>
      <p:grpSpPr>
        <a:xfrm>
          <a:off x="0" y="0"/>
          <a:ext cx="0" cy="0"/>
          <a:chOff x="0" y="0"/>
          <a:chExt cx="0" cy="0"/>
        </a:xfrm>
      </p:grpSpPr>
      <p:pic>
        <p:nvPicPr>
          <p:cNvPr id="148" name="Google Shape;148;p17"/>
          <p:cNvPicPr preferRelativeResize="0"/>
          <p:nvPr/>
        </p:nvPicPr>
        <p:blipFill>
          <a:blip r:embed="rId2">
            <a:alphaModFix/>
          </a:blip>
          <a:stretch>
            <a:fillRect/>
          </a:stretch>
        </p:blipFill>
        <p:spPr>
          <a:xfrm>
            <a:off x="0" y="0"/>
            <a:ext cx="9144003" cy="910828"/>
          </a:xfrm>
          <a:prstGeom prst="rect">
            <a:avLst/>
          </a:prstGeom>
          <a:noFill/>
          <a:ln>
            <a:noFill/>
          </a:ln>
        </p:spPr>
      </p:pic>
      <p:sp>
        <p:nvSpPr>
          <p:cNvPr id="149" name="Google Shape;149;p1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50" name="Google Shape;150;p17"/>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151" name="Google Shape;151;p1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52" name="Google Shape;152;p17"/>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53" name="Google Shape;153;p17"/>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slide with header/logo - no text - yellow">
  <p:cSld name="TITLE_AND_BODY_1">
    <p:spTree>
      <p:nvGrpSpPr>
        <p:cNvPr id="1" name="Shape 154"/>
        <p:cNvGrpSpPr/>
        <p:nvPr/>
      </p:nvGrpSpPr>
      <p:grpSpPr>
        <a:xfrm>
          <a:off x="0" y="0"/>
          <a:ext cx="0" cy="0"/>
          <a:chOff x="0" y="0"/>
          <a:chExt cx="0" cy="0"/>
        </a:xfrm>
      </p:grpSpPr>
      <p:pic>
        <p:nvPicPr>
          <p:cNvPr id="155" name="Google Shape;155;p18"/>
          <p:cNvPicPr preferRelativeResize="0"/>
          <p:nvPr/>
        </p:nvPicPr>
        <p:blipFill>
          <a:blip r:embed="rId2">
            <a:alphaModFix/>
          </a:blip>
          <a:stretch>
            <a:fillRect/>
          </a:stretch>
        </p:blipFill>
        <p:spPr>
          <a:xfrm>
            <a:off x="0" y="0"/>
            <a:ext cx="9144003" cy="910828"/>
          </a:xfrm>
          <a:prstGeom prst="rect">
            <a:avLst/>
          </a:prstGeom>
          <a:noFill/>
          <a:ln>
            <a:noFill/>
          </a:ln>
        </p:spPr>
      </p:pic>
      <p:sp>
        <p:nvSpPr>
          <p:cNvPr id="156" name="Google Shape;156;p1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157" name="Google Shape;157;p18"/>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58" name="Google Shape;158;p18"/>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59" name="Google Shape;159;p18"/>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slide-yellow">
  <p:cSld name="TITLE_AND_TWO_COLUMNS_1">
    <p:spTree>
      <p:nvGrpSpPr>
        <p:cNvPr id="1" name="Shape 160"/>
        <p:cNvGrpSpPr/>
        <p:nvPr/>
      </p:nvGrpSpPr>
      <p:grpSpPr>
        <a:xfrm>
          <a:off x="0" y="0"/>
          <a:ext cx="0" cy="0"/>
          <a:chOff x="0" y="0"/>
          <a:chExt cx="0" cy="0"/>
        </a:xfrm>
      </p:grpSpPr>
      <p:pic>
        <p:nvPicPr>
          <p:cNvPr id="161" name="Google Shape;161;p19"/>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162" name="Google Shape;162;p19"/>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63" name="Google Shape;163;p19"/>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slide-image space - yellow">
  <p:cSld name="TITLE_ONLY_1">
    <p:spTree>
      <p:nvGrpSpPr>
        <p:cNvPr id="1" name="Shape 164"/>
        <p:cNvGrpSpPr/>
        <p:nvPr/>
      </p:nvGrpSpPr>
      <p:grpSpPr>
        <a:xfrm>
          <a:off x="0" y="0"/>
          <a:ext cx="0" cy="0"/>
          <a:chOff x="0" y="0"/>
          <a:chExt cx="0" cy="0"/>
        </a:xfrm>
      </p:grpSpPr>
      <p:sp>
        <p:nvSpPr>
          <p:cNvPr id="165" name="Google Shape;165;p20"/>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6" name="Google Shape;166;p20"/>
          <p:cNvPicPr preferRelativeResize="0"/>
          <p:nvPr/>
        </p:nvPicPr>
        <p:blipFill>
          <a:blip r:embed="rId2">
            <a:alphaModFix/>
          </a:blip>
          <a:stretch>
            <a:fillRect/>
          </a:stretch>
        </p:blipFill>
        <p:spPr>
          <a:xfrm>
            <a:off x="0" y="0"/>
            <a:ext cx="9144003" cy="910828"/>
          </a:xfrm>
          <a:prstGeom prst="rect">
            <a:avLst/>
          </a:prstGeom>
          <a:noFill/>
          <a:ln>
            <a:noFill/>
          </a:ln>
        </p:spPr>
      </p:pic>
      <p:sp>
        <p:nvSpPr>
          <p:cNvPr id="167" name="Google Shape;167;p20"/>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168" name="Google Shape;168;p20"/>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169" name="Google Shape;169;p20"/>
          <p:cNvCxnSpPr/>
          <p:nvPr/>
        </p:nvCxnSpPr>
        <p:spPr>
          <a:xfrm>
            <a:off x="0" y="4561600"/>
            <a:ext cx="5392200" cy="0"/>
          </a:xfrm>
          <a:prstGeom prst="straightConnector1">
            <a:avLst/>
          </a:prstGeom>
          <a:noFill/>
          <a:ln w="9525" cap="flat" cmpd="sng">
            <a:solidFill>
              <a:srgbClr val="F1C232"/>
            </a:solidFill>
            <a:prstDash val="solid"/>
            <a:round/>
            <a:headEnd type="none" w="med" len="med"/>
            <a:tailEnd type="none" w="med" len="med"/>
          </a:ln>
        </p:spPr>
      </p:cxnSp>
      <p:sp>
        <p:nvSpPr>
          <p:cNvPr id="170" name="Google Shape;170;p20"/>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171" name="Google Shape;171;p20"/>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72" name="Google Shape;172;p20"/>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vider slide-blue">
  <p:cSld name="TITLE_2">
    <p:spTree>
      <p:nvGrpSpPr>
        <p:cNvPr id="1" name="Shape 17"/>
        <p:cNvGrpSpPr/>
        <p:nvPr/>
      </p:nvGrpSpPr>
      <p:grpSpPr>
        <a:xfrm>
          <a:off x="0" y="0"/>
          <a:ext cx="0" cy="0"/>
          <a:chOff x="0" y="0"/>
          <a:chExt cx="0" cy="0"/>
        </a:xfrm>
      </p:grpSpPr>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9" name="Google Shape;19;p3"/>
          <p:cNvPicPr preferRelativeResize="0"/>
          <p:nvPr/>
        </p:nvPicPr>
        <p:blipFill>
          <a:blip r:embed="rId2">
            <a:alphaModFix/>
          </a:blip>
          <a:stretch>
            <a:fillRect/>
          </a:stretch>
        </p:blipFill>
        <p:spPr>
          <a:xfrm>
            <a:off x="-12" y="-11537"/>
            <a:ext cx="9144024" cy="5166574"/>
          </a:xfrm>
          <a:prstGeom prst="rect">
            <a:avLst/>
          </a:prstGeom>
          <a:noFill/>
          <a:ln>
            <a:noFill/>
          </a:ln>
        </p:spPr>
      </p:pic>
      <p:sp>
        <p:nvSpPr>
          <p:cNvPr id="20" name="Google Shape;20;p3"/>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slide-2 column - yellow">
  <p:cSld name="ONE_COLUMN_TEXT_1">
    <p:spTree>
      <p:nvGrpSpPr>
        <p:cNvPr id="1" name="Shape 173"/>
        <p:cNvGrpSpPr/>
        <p:nvPr/>
      </p:nvGrpSpPr>
      <p:grpSpPr>
        <a:xfrm>
          <a:off x="0" y="0"/>
          <a:ext cx="0" cy="0"/>
          <a:chOff x="0" y="0"/>
          <a:chExt cx="0" cy="0"/>
        </a:xfrm>
      </p:grpSpPr>
      <p:pic>
        <p:nvPicPr>
          <p:cNvPr id="174" name="Google Shape;174;p21"/>
          <p:cNvPicPr preferRelativeResize="0"/>
          <p:nvPr/>
        </p:nvPicPr>
        <p:blipFill>
          <a:blip r:embed="rId2">
            <a:alphaModFix/>
          </a:blip>
          <a:stretch>
            <a:fillRect/>
          </a:stretch>
        </p:blipFill>
        <p:spPr>
          <a:xfrm>
            <a:off x="0" y="0"/>
            <a:ext cx="9144003" cy="910828"/>
          </a:xfrm>
          <a:prstGeom prst="rect">
            <a:avLst/>
          </a:prstGeom>
          <a:noFill/>
          <a:ln>
            <a:noFill/>
          </a:ln>
        </p:spPr>
      </p:pic>
      <p:sp>
        <p:nvSpPr>
          <p:cNvPr id="175" name="Google Shape;17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76" name="Google Shape;176;p21"/>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77" name="Google Shape;177;p21"/>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78" name="Google Shape;178;p2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79" name="Google Shape;179;p21"/>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80" name="Google Shape;180;p21"/>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81" name="Google Shape;181;p21"/>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slide-2 column with header - yellow">
  <p:cSld name="ONE_COLUMN_TEXT_1_2">
    <p:spTree>
      <p:nvGrpSpPr>
        <p:cNvPr id="1" name="Shape 182"/>
        <p:cNvGrpSpPr/>
        <p:nvPr/>
      </p:nvGrpSpPr>
      <p:grpSpPr>
        <a:xfrm>
          <a:off x="0" y="0"/>
          <a:ext cx="0" cy="0"/>
          <a:chOff x="0" y="0"/>
          <a:chExt cx="0" cy="0"/>
        </a:xfrm>
      </p:grpSpPr>
      <p:pic>
        <p:nvPicPr>
          <p:cNvPr id="183" name="Google Shape;183;p22"/>
          <p:cNvPicPr preferRelativeResize="0"/>
          <p:nvPr/>
        </p:nvPicPr>
        <p:blipFill>
          <a:blip r:embed="rId2">
            <a:alphaModFix/>
          </a:blip>
          <a:stretch>
            <a:fillRect/>
          </a:stretch>
        </p:blipFill>
        <p:spPr>
          <a:xfrm>
            <a:off x="0" y="0"/>
            <a:ext cx="9144003" cy="910828"/>
          </a:xfrm>
          <a:prstGeom prst="rect">
            <a:avLst/>
          </a:prstGeom>
          <a:noFill/>
          <a:ln>
            <a:noFill/>
          </a:ln>
        </p:spPr>
      </p:pic>
      <p:sp>
        <p:nvSpPr>
          <p:cNvPr id="184" name="Google Shape;184;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85" name="Google Shape;185;p22"/>
          <p:cNvSpPr txBox="1">
            <a:spLocks noGrp="1"/>
          </p:cNvSpPr>
          <p:nvPr>
            <p:ph type="body" idx="1"/>
          </p:nvPr>
        </p:nvSpPr>
        <p:spPr>
          <a:xfrm>
            <a:off x="311700" y="1409350"/>
            <a:ext cx="3999900" cy="29220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86" name="Google Shape;186;p22"/>
          <p:cNvSpPr txBox="1">
            <a:spLocks noGrp="1"/>
          </p:cNvSpPr>
          <p:nvPr>
            <p:ph type="body" idx="2"/>
          </p:nvPr>
        </p:nvSpPr>
        <p:spPr>
          <a:xfrm>
            <a:off x="4832400" y="1409275"/>
            <a:ext cx="3999900" cy="29220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87" name="Google Shape;187;p2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88" name="Google Shape;188;p22"/>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89" name="Google Shape;189;p22"/>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90" name="Google Shape;190;p22"/>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91" name="Google Shape;191;p22"/>
          <p:cNvSpPr txBox="1">
            <a:spLocks noGrp="1"/>
          </p:cNvSpPr>
          <p:nvPr>
            <p:ph type="title" idx="4"/>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192" name="Google Shape;192;p22"/>
          <p:cNvSpPr txBox="1">
            <a:spLocks noGrp="1"/>
          </p:cNvSpPr>
          <p:nvPr>
            <p:ph type="title" idx="5"/>
          </p:nvPr>
        </p:nvSpPr>
        <p:spPr>
          <a:xfrm>
            <a:off x="4841250" y="1047150"/>
            <a:ext cx="3982200" cy="369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slide-2 column - yellow 1">
  <p:cSld name="ONE_COLUMN_TEXT_1_1">
    <p:spTree>
      <p:nvGrpSpPr>
        <p:cNvPr id="1" name="Shape 193"/>
        <p:cNvGrpSpPr/>
        <p:nvPr/>
      </p:nvGrpSpPr>
      <p:grpSpPr>
        <a:xfrm>
          <a:off x="0" y="0"/>
          <a:ext cx="0" cy="0"/>
          <a:chOff x="0" y="0"/>
          <a:chExt cx="0" cy="0"/>
        </a:xfrm>
      </p:grpSpPr>
      <p:pic>
        <p:nvPicPr>
          <p:cNvPr id="194" name="Google Shape;194;p2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95" name="Google Shape;195;p23"/>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196" name="Google Shape;196;p23"/>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97" name="Google Shape;197;p23"/>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ivider slide - green">
  <p:cSld name="MAIN_POINT">
    <p:spTree>
      <p:nvGrpSpPr>
        <p:cNvPr id="1" name="Shape 198"/>
        <p:cNvGrpSpPr/>
        <p:nvPr/>
      </p:nvGrpSpPr>
      <p:grpSpPr>
        <a:xfrm>
          <a:off x="0" y="0"/>
          <a:ext cx="0" cy="0"/>
          <a:chOff x="0" y="0"/>
          <a:chExt cx="0" cy="0"/>
        </a:xfrm>
      </p:grpSpPr>
      <p:pic>
        <p:nvPicPr>
          <p:cNvPr id="199" name="Google Shape;199;p24"/>
          <p:cNvPicPr preferRelativeResize="0"/>
          <p:nvPr/>
        </p:nvPicPr>
        <p:blipFill>
          <a:blip r:embed="rId2">
            <a:alphaModFix/>
          </a:blip>
          <a:stretch>
            <a:fillRect/>
          </a:stretch>
        </p:blipFill>
        <p:spPr>
          <a:xfrm>
            <a:off x="0" y="0"/>
            <a:ext cx="9144000" cy="5143500"/>
          </a:xfrm>
          <a:prstGeom prst="rect">
            <a:avLst/>
          </a:prstGeom>
          <a:noFill/>
          <a:ln>
            <a:noFill/>
          </a:ln>
        </p:spPr>
      </p:pic>
      <p:sp>
        <p:nvSpPr>
          <p:cNvPr id="200" name="Google Shape;200;p24"/>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SECTION_TITLE_AND_DESCRIPTION">
    <p:spTree>
      <p:nvGrpSpPr>
        <p:cNvPr id="1" name="Shape 201"/>
        <p:cNvGrpSpPr/>
        <p:nvPr/>
      </p:nvGrpSpPr>
      <p:grpSpPr>
        <a:xfrm>
          <a:off x="0" y="0"/>
          <a:ext cx="0" cy="0"/>
          <a:chOff x="0" y="0"/>
          <a:chExt cx="0" cy="0"/>
        </a:xfrm>
      </p:grpSpPr>
      <p:pic>
        <p:nvPicPr>
          <p:cNvPr id="202" name="Google Shape;202;p25"/>
          <p:cNvPicPr preferRelativeResize="0"/>
          <p:nvPr/>
        </p:nvPicPr>
        <p:blipFill>
          <a:blip r:embed="rId2">
            <a:alphaModFix/>
          </a:blip>
          <a:stretch>
            <a:fillRect/>
          </a:stretch>
        </p:blipFill>
        <p:spPr>
          <a:xfrm>
            <a:off x="8146725" y="4676400"/>
            <a:ext cx="867951" cy="369000"/>
          </a:xfrm>
          <a:prstGeom prst="rect">
            <a:avLst/>
          </a:prstGeom>
          <a:noFill/>
          <a:ln>
            <a:noFill/>
          </a:ln>
        </p:spPr>
      </p:pic>
      <p:pic>
        <p:nvPicPr>
          <p:cNvPr id="203" name="Google Shape;203;p25"/>
          <p:cNvPicPr preferRelativeResize="0"/>
          <p:nvPr/>
        </p:nvPicPr>
        <p:blipFill>
          <a:blip r:embed="rId3">
            <a:alphaModFix/>
          </a:blip>
          <a:stretch>
            <a:fillRect/>
          </a:stretch>
        </p:blipFill>
        <p:spPr>
          <a:xfrm>
            <a:off x="0" y="0"/>
            <a:ext cx="9144000" cy="914400"/>
          </a:xfrm>
          <a:prstGeom prst="rect">
            <a:avLst/>
          </a:prstGeom>
          <a:noFill/>
          <a:ln>
            <a:noFill/>
          </a:ln>
        </p:spPr>
      </p:pic>
      <p:sp>
        <p:nvSpPr>
          <p:cNvPr id="204" name="Google Shape;204;p2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05" name="Google Shape;205;p2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cxnSp>
        <p:nvCxnSpPr>
          <p:cNvPr id="206" name="Google Shape;206;p25"/>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07" name="Google Shape;207;p25"/>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CAPTION_ONLY">
    <p:spTree>
      <p:nvGrpSpPr>
        <p:cNvPr id="1" name="Shape 208"/>
        <p:cNvGrpSpPr/>
        <p:nvPr/>
      </p:nvGrpSpPr>
      <p:grpSpPr>
        <a:xfrm>
          <a:off x="0" y="0"/>
          <a:ext cx="0" cy="0"/>
          <a:chOff x="0" y="0"/>
          <a:chExt cx="0" cy="0"/>
        </a:xfrm>
      </p:grpSpPr>
      <p:pic>
        <p:nvPicPr>
          <p:cNvPr id="209" name="Google Shape;209;p26"/>
          <p:cNvPicPr preferRelativeResize="0"/>
          <p:nvPr/>
        </p:nvPicPr>
        <p:blipFill>
          <a:blip r:embed="rId2">
            <a:alphaModFix/>
          </a:blip>
          <a:stretch>
            <a:fillRect/>
          </a:stretch>
        </p:blipFill>
        <p:spPr>
          <a:xfrm>
            <a:off x="0" y="0"/>
            <a:ext cx="9144000" cy="914400"/>
          </a:xfrm>
          <a:prstGeom prst="rect">
            <a:avLst/>
          </a:prstGeom>
          <a:noFill/>
          <a:ln>
            <a:noFill/>
          </a:ln>
        </p:spPr>
      </p:pic>
      <p:sp>
        <p:nvSpPr>
          <p:cNvPr id="210" name="Google Shape;210;p2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11" name="Google Shape;211;p2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12" name="Google Shape;212;p26"/>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13" name="Google Shape;213;p26"/>
          <p:cNvSpPr txBox="1">
            <a:spLocks noGrp="1"/>
          </p:cNvSpPr>
          <p:nvPr>
            <p:ph type="sldNum" idx="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14" name="Google Shape;214;p2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slide-green">
  <p:cSld name="BIG_NUMBER">
    <p:spTree>
      <p:nvGrpSpPr>
        <p:cNvPr id="1" name="Shape 215"/>
        <p:cNvGrpSpPr/>
        <p:nvPr/>
      </p:nvGrpSpPr>
      <p:grpSpPr>
        <a:xfrm>
          <a:off x="0" y="0"/>
          <a:ext cx="0" cy="0"/>
          <a:chOff x="0" y="0"/>
          <a:chExt cx="0" cy="0"/>
        </a:xfrm>
      </p:grpSpPr>
      <p:sp>
        <p:nvSpPr>
          <p:cNvPr id="216" name="Google Shape;216;p2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17" name="Google Shape;217;p27"/>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218" name="Google Shape;218;p27"/>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19" name="Google Shape;219;p27"/>
          <p:cNvSpPr txBox="1">
            <a:spLocks noGrp="1"/>
          </p:cNvSpPr>
          <p:nvPr>
            <p:ph type="sldNum" idx="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slide-image space - green" type="blank">
  <p:cSld name="BLANK">
    <p:spTree>
      <p:nvGrpSpPr>
        <p:cNvPr id="1" name="Shape 220"/>
        <p:cNvGrpSpPr/>
        <p:nvPr/>
      </p:nvGrpSpPr>
      <p:grpSpPr>
        <a:xfrm>
          <a:off x="0" y="0"/>
          <a:ext cx="0" cy="0"/>
          <a:chOff x="0" y="0"/>
          <a:chExt cx="0" cy="0"/>
        </a:xfrm>
      </p:grpSpPr>
      <p:sp>
        <p:nvSpPr>
          <p:cNvPr id="221" name="Google Shape;221;p28"/>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2" name="Google Shape;222;p28"/>
          <p:cNvPicPr preferRelativeResize="0"/>
          <p:nvPr/>
        </p:nvPicPr>
        <p:blipFill>
          <a:blip r:embed="rId2">
            <a:alphaModFix/>
          </a:blip>
          <a:stretch>
            <a:fillRect/>
          </a:stretch>
        </p:blipFill>
        <p:spPr>
          <a:xfrm>
            <a:off x="0" y="0"/>
            <a:ext cx="9144000" cy="914400"/>
          </a:xfrm>
          <a:prstGeom prst="rect">
            <a:avLst/>
          </a:prstGeom>
          <a:noFill/>
          <a:ln>
            <a:noFill/>
          </a:ln>
        </p:spPr>
      </p:pic>
      <p:sp>
        <p:nvSpPr>
          <p:cNvPr id="223" name="Google Shape;223;p28"/>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24" name="Google Shape;224;p2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225" name="Google Shape;225;p28"/>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226" name="Google Shape;226;p28"/>
          <p:cNvCxnSpPr/>
          <p:nvPr/>
        </p:nvCxnSpPr>
        <p:spPr>
          <a:xfrm>
            <a:off x="0" y="4561600"/>
            <a:ext cx="5392200" cy="0"/>
          </a:xfrm>
          <a:prstGeom prst="straightConnector1">
            <a:avLst/>
          </a:prstGeom>
          <a:noFill/>
          <a:ln w="9525" cap="flat" cmpd="sng">
            <a:solidFill>
              <a:srgbClr val="93C47D"/>
            </a:solidFill>
            <a:prstDash val="solid"/>
            <a:round/>
            <a:headEnd type="none" w="med" len="med"/>
            <a:tailEnd type="none" w="med" len="med"/>
          </a:ln>
        </p:spPr>
      </p:cxnSp>
      <p:sp>
        <p:nvSpPr>
          <p:cNvPr id="227" name="Google Shape;227;p28"/>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228" name="Google Shape;228;p28"/>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slide-2 column with header- green">
  <p:cSld name="BLANK_1">
    <p:spTree>
      <p:nvGrpSpPr>
        <p:cNvPr id="1" name="Shape 229"/>
        <p:cNvGrpSpPr/>
        <p:nvPr/>
      </p:nvGrpSpPr>
      <p:grpSpPr>
        <a:xfrm>
          <a:off x="0" y="0"/>
          <a:ext cx="0" cy="0"/>
          <a:chOff x="0" y="0"/>
          <a:chExt cx="0" cy="0"/>
        </a:xfrm>
      </p:grpSpPr>
      <p:pic>
        <p:nvPicPr>
          <p:cNvPr id="230" name="Google Shape;230;p29"/>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31" name="Google Shape;231;p29"/>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32" name="Google Shape;232;p29"/>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33" name="Google Shape;233;p29"/>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34" name="Google Shape;234;p29"/>
          <p:cNvSpPr txBox="1">
            <a:spLocks noGrp="1"/>
          </p:cNvSpPr>
          <p:nvPr>
            <p:ph type="body" idx="1"/>
          </p:nvPr>
        </p:nvSpPr>
        <p:spPr>
          <a:xfrm>
            <a:off x="311700" y="1396175"/>
            <a:ext cx="3999900" cy="2935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35" name="Google Shape;235;p29"/>
          <p:cNvSpPr txBox="1">
            <a:spLocks noGrp="1"/>
          </p:cNvSpPr>
          <p:nvPr>
            <p:ph type="body" idx="2"/>
          </p:nvPr>
        </p:nvSpPr>
        <p:spPr>
          <a:xfrm>
            <a:off x="4832400" y="1396075"/>
            <a:ext cx="3999900" cy="2935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36" name="Google Shape;236;p29"/>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37" name="Google Shape;237;p29"/>
          <p:cNvSpPr txBox="1">
            <a:spLocks noGrp="1"/>
          </p:cNvSpPr>
          <p:nvPr>
            <p:ph type="title" idx="3"/>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238" name="Google Shape;238;p29"/>
          <p:cNvSpPr txBox="1">
            <a:spLocks noGrp="1"/>
          </p:cNvSpPr>
          <p:nvPr>
            <p:ph type="title" idx="4"/>
          </p:nvPr>
        </p:nvSpPr>
        <p:spPr>
          <a:xfrm>
            <a:off x="4841250" y="1047150"/>
            <a:ext cx="3982200" cy="369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 orange">
  <p:cSld name="BLANK_1_1">
    <p:spTree>
      <p:nvGrpSpPr>
        <p:cNvPr id="1" name="Shape 239"/>
        <p:cNvGrpSpPr/>
        <p:nvPr/>
      </p:nvGrpSpPr>
      <p:grpSpPr>
        <a:xfrm>
          <a:off x="0" y="0"/>
          <a:ext cx="0" cy="0"/>
          <a:chOff x="0" y="0"/>
          <a:chExt cx="0" cy="0"/>
        </a:xfrm>
      </p:grpSpPr>
      <p:pic>
        <p:nvPicPr>
          <p:cNvPr id="240" name="Google Shape;240;p30"/>
          <p:cNvPicPr preferRelativeResize="0"/>
          <p:nvPr/>
        </p:nvPicPr>
        <p:blipFill>
          <a:blip r:embed="rId2">
            <a:alphaModFix/>
          </a:blip>
          <a:stretch>
            <a:fillRect/>
          </a:stretch>
        </p:blipFill>
        <p:spPr>
          <a:xfrm>
            <a:off x="0" y="0"/>
            <a:ext cx="9143990" cy="5143500"/>
          </a:xfrm>
          <a:prstGeom prst="rect">
            <a:avLst/>
          </a:prstGeom>
          <a:noFill/>
          <a:ln>
            <a:noFill/>
          </a:ln>
        </p:spPr>
      </p:pic>
      <p:sp>
        <p:nvSpPr>
          <p:cNvPr id="241" name="Google Shape;241;p30"/>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42" name="Google Shape;242;p30"/>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243" name="Google Shape;243;p30"/>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244" name="Google Shape;244;p30"/>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21"/>
        <p:cNvGrpSpPr/>
        <p:nvPr/>
      </p:nvGrpSpPr>
      <p:grpSpPr>
        <a:xfrm>
          <a:off x="0" y="0"/>
          <a:ext cx="0" cy="0"/>
          <a:chOff x="0" y="0"/>
          <a:chExt cx="0" cy="0"/>
        </a:xfrm>
      </p:grpSpPr>
      <p:pic>
        <p:nvPicPr>
          <p:cNvPr id="22" name="Google Shape;22;p4"/>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23" name="Google Shape;23;p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2000">
                <a:solidFill>
                  <a:srgbClr val="FFFFFF"/>
                </a:solidFill>
                <a:latin typeface="Rockwell"/>
                <a:ea typeface="Rockwell"/>
                <a:cs typeface="Rockwell"/>
                <a:sym typeface="Rockwell"/>
              </a:defRPr>
            </a:lvl1pPr>
            <a:lvl2pPr lvl="1">
              <a:spcBef>
                <a:spcPts val="0"/>
              </a:spcBef>
              <a:spcAft>
                <a:spcPts val="0"/>
              </a:spcAft>
              <a:buSzPts val="1400"/>
              <a:buNone/>
              <a:defRPr sz="2000">
                <a:solidFill>
                  <a:srgbClr val="FFFFFF"/>
                </a:solidFill>
                <a:latin typeface="Rockwell"/>
                <a:ea typeface="Rockwell"/>
                <a:cs typeface="Rockwell"/>
                <a:sym typeface="Rockwell"/>
              </a:defRPr>
            </a:lvl2pPr>
            <a:lvl3pPr lvl="2">
              <a:spcBef>
                <a:spcPts val="0"/>
              </a:spcBef>
              <a:spcAft>
                <a:spcPts val="0"/>
              </a:spcAft>
              <a:buSzPts val="1400"/>
              <a:buNone/>
              <a:defRPr sz="2000">
                <a:solidFill>
                  <a:srgbClr val="FFFFFF"/>
                </a:solidFill>
                <a:latin typeface="Rockwell"/>
                <a:ea typeface="Rockwell"/>
                <a:cs typeface="Rockwell"/>
                <a:sym typeface="Rockwell"/>
              </a:defRPr>
            </a:lvl3pPr>
            <a:lvl4pPr lvl="3">
              <a:spcBef>
                <a:spcPts val="0"/>
              </a:spcBef>
              <a:spcAft>
                <a:spcPts val="0"/>
              </a:spcAft>
              <a:buSzPts val="1400"/>
              <a:buNone/>
              <a:defRPr sz="2000">
                <a:solidFill>
                  <a:srgbClr val="FFFFFF"/>
                </a:solidFill>
                <a:latin typeface="Rockwell"/>
                <a:ea typeface="Rockwell"/>
                <a:cs typeface="Rockwell"/>
                <a:sym typeface="Rockwell"/>
              </a:defRPr>
            </a:lvl4pPr>
            <a:lvl5pPr lvl="4">
              <a:spcBef>
                <a:spcPts val="0"/>
              </a:spcBef>
              <a:spcAft>
                <a:spcPts val="0"/>
              </a:spcAft>
              <a:buSzPts val="1400"/>
              <a:buNone/>
              <a:defRPr sz="2000">
                <a:solidFill>
                  <a:srgbClr val="FFFFFF"/>
                </a:solidFill>
                <a:latin typeface="Rockwell"/>
                <a:ea typeface="Rockwell"/>
                <a:cs typeface="Rockwell"/>
                <a:sym typeface="Rockwell"/>
              </a:defRPr>
            </a:lvl5pPr>
            <a:lvl6pPr lvl="5">
              <a:spcBef>
                <a:spcPts val="0"/>
              </a:spcBef>
              <a:spcAft>
                <a:spcPts val="0"/>
              </a:spcAft>
              <a:buSzPts val="1400"/>
              <a:buNone/>
              <a:defRPr sz="2000">
                <a:solidFill>
                  <a:srgbClr val="FFFFFF"/>
                </a:solidFill>
                <a:latin typeface="Rockwell"/>
                <a:ea typeface="Rockwell"/>
                <a:cs typeface="Rockwell"/>
                <a:sym typeface="Rockwell"/>
              </a:defRPr>
            </a:lvl6pPr>
            <a:lvl7pPr lvl="6">
              <a:spcBef>
                <a:spcPts val="0"/>
              </a:spcBef>
              <a:spcAft>
                <a:spcPts val="0"/>
              </a:spcAft>
              <a:buSzPts val="1400"/>
              <a:buNone/>
              <a:defRPr sz="2000">
                <a:solidFill>
                  <a:srgbClr val="FFFFFF"/>
                </a:solidFill>
                <a:latin typeface="Rockwell"/>
                <a:ea typeface="Rockwell"/>
                <a:cs typeface="Rockwell"/>
                <a:sym typeface="Rockwell"/>
              </a:defRPr>
            </a:lvl7pPr>
            <a:lvl8pPr lvl="7">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4" name="Google Shape;24;p4"/>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25" name="Google Shape;25;p4"/>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6" name="Google Shape;26;p4"/>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27" name="Google Shape;27;p4"/>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Divider slide - orange">
  <p:cSld name="BLANK_1_1_1">
    <p:spTree>
      <p:nvGrpSpPr>
        <p:cNvPr id="1" name="Shape 245"/>
        <p:cNvGrpSpPr/>
        <p:nvPr/>
      </p:nvGrpSpPr>
      <p:grpSpPr>
        <a:xfrm>
          <a:off x="0" y="0"/>
          <a:ext cx="0" cy="0"/>
          <a:chOff x="0" y="0"/>
          <a:chExt cx="0" cy="0"/>
        </a:xfrm>
      </p:grpSpPr>
      <p:pic>
        <p:nvPicPr>
          <p:cNvPr id="246" name="Google Shape;246;p31"/>
          <p:cNvPicPr preferRelativeResize="0"/>
          <p:nvPr/>
        </p:nvPicPr>
        <p:blipFill>
          <a:blip r:embed="rId2">
            <a:alphaModFix/>
          </a:blip>
          <a:stretch>
            <a:fillRect/>
          </a:stretch>
        </p:blipFill>
        <p:spPr>
          <a:xfrm>
            <a:off x="0" y="0"/>
            <a:ext cx="9143990" cy="5143500"/>
          </a:xfrm>
          <a:prstGeom prst="rect">
            <a:avLst/>
          </a:prstGeom>
          <a:noFill/>
          <a:ln>
            <a:noFill/>
          </a:ln>
        </p:spPr>
      </p:pic>
      <p:sp>
        <p:nvSpPr>
          <p:cNvPr id="247" name="Google Shape;247;p31"/>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48" name="Google Shape;248;p31"/>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slide with header/logo - orange">
  <p:cSld name="CUSTOM">
    <p:spTree>
      <p:nvGrpSpPr>
        <p:cNvPr id="1" name="Shape 249"/>
        <p:cNvGrpSpPr/>
        <p:nvPr/>
      </p:nvGrpSpPr>
      <p:grpSpPr>
        <a:xfrm>
          <a:off x="0" y="0"/>
          <a:ext cx="0" cy="0"/>
          <a:chOff x="0" y="0"/>
          <a:chExt cx="0" cy="0"/>
        </a:xfrm>
      </p:grpSpPr>
      <p:pic>
        <p:nvPicPr>
          <p:cNvPr id="250" name="Google Shape;250;p32"/>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51" name="Google Shape;251;p32"/>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252" name="Google Shape;252;p3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53" name="Google Shape;253;p32"/>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cxnSp>
        <p:nvCxnSpPr>
          <p:cNvPr id="254" name="Google Shape;254;p32"/>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55" name="Google Shape;255;p32"/>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slide with header/logo - no text - orange">
  <p:cSld name="CUSTOM_1">
    <p:spTree>
      <p:nvGrpSpPr>
        <p:cNvPr id="1" name="Shape 256"/>
        <p:cNvGrpSpPr/>
        <p:nvPr/>
      </p:nvGrpSpPr>
      <p:grpSpPr>
        <a:xfrm>
          <a:off x="0" y="0"/>
          <a:ext cx="0" cy="0"/>
          <a:chOff x="0" y="0"/>
          <a:chExt cx="0" cy="0"/>
        </a:xfrm>
      </p:grpSpPr>
      <p:pic>
        <p:nvPicPr>
          <p:cNvPr id="257" name="Google Shape;257;p33"/>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58" name="Google Shape;258;p33"/>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259" name="Google Shape;259;p33"/>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cxnSp>
        <p:nvCxnSpPr>
          <p:cNvPr id="260" name="Google Shape;260;p33"/>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61" name="Google Shape;261;p33"/>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slide-orange">
  <p:cSld name="CUSTOM_1_1">
    <p:spTree>
      <p:nvGrpSpPr>
        <p:cNvPr id="1" name="Shape 262"/>
        <p:cNvGrpSpPr/>
        <p:nvPr/>
      </p:nvGrpSpPr>
      <p:grpSpPr>
        <a:xfrm>
          <a:off x="0" y="0"/>
          <a:ext cx="0" cy="0"/>
          <a:chOff x="0" y="0"/>
          <a:chExt cx="0" cy="0"/>
        </a:xfrm>
      </p:grpSpPr>
      <p:pic>
        <p:nvPicPr>
          <p:cNvPr id="263" name="Google Shape;263;p34"/>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264" name="Google Shape;264;p34"/>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65" name="Google Shape;265;p34"/>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slide-image space - orange">
  <p:cSld name="CUSTOM_1_1_1">
    <p:spTree>
      <p:nvGrpSpPr>
        <p:cNvPr id="1" name="Shape 266"/>
        <p:cNvGrpSpPr/>
        <p:nvPr/>
      </p:nvGrpSpPr>
      <p:grpSpPr>
        <a:xfrm>
          <a:off x="0" y="0"/>
          <a:ext cx="0" cy="0"/>
          <a:chOff x="0" y="0"/>
          <a:chExt cx="0" cy="0"/>
        </a:xfrm>
      </p:grpSpPr>
      <p:sp>
        <p:nvSpPr>
          <p:cNvPr id="267" name="Google Shape;267;p35"/>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8" name="Google Shape;268;p35"/>
          <p:cNvCxnSpPr/>
          <p:nvPr/>
        </p:nvCxnSpPr>
        <p:spPr>
          <a:xfrm>
            <a:off x="0" y="4561600"/>
            <a:ext cx="5392200" cy="0"/>
          </a:xfrm>
          <a:prstGeom prst="straightConnector1">
            <a:avLst/>
          </a:prstGeom>
          <a:noFill/>
          <a:ln w="9525" cap="flat" cmpd="sng">
            <a:solidFill>
              <a:srgbClr val="E69138"/>
            </a:solidFill>
            <a:prstDash val="solid"/>
            <a:round/>
            <a:headEnd type="none" w="med" len="med"/>
            <a:tailEnd type="none" w="med" len="med"/>
          </a:ln>
        </p:spPr>
      </p:cxnSp>
      <p:sp>
        <p:nvSpPr>
          <p:cNvPr id="269" name="Google Shape;269;p35"/>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pic>
        <p:nvPicPr>
          <p:cNvPr id="270" name="Google Shape;270;p35"/>
          <p:cNvPicPr preferRelativeResize="0"/>
          <p:nvPr/>
        </p:nvPicPr>
        <p:blipFill>
          <a:blip r:embed="rId2">
            <a:alphaModFix/>
          </a:blip>
          <a:stretch>
            <a:fillRect/>
          </a:stretch>
        </p:blipFill>
        <p:spPr>
          <a:xfrm>
            <a:off x="0" y="0"/>
            <a:ext cx="9144000" cy="914400"/>
          </a:xfrm>
          <a:prstGeom prst="rect">
            <a:avLst/>
          </a:prstGeom>
          <a:noFill/>
          <a:ln>
            <a:noFill/>
          </a:ln>
        </p:spPr>
      </p:pic>
      <p:sp>
        <p:nvSpPr>
          <p:cNvPr id="271" name="Google Shape;271;p3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72" name="Google Shape;272;p35"/>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273" name="Google Shape;273;p35"/>
          <p:cNvPicPr preferRelativeResize="0"/>
          <p:nvPr/>
        </p:nvPicPr>
        <p:blipFill>
          <a:blip r:embed="rId3">
            <a:alphaModFix/>
          </a:blip>
          <a:stretch>
            <a:fillRect/>
          </a:stretch>
        </p:blipFill>
        <p:spPr>
          <a:xfrm>
            <a:off x="4524250" y="4676400"/>
            <a:ext cx="867951" cy="369000"/>
          </a:xfrm>
          <a:prstGeom prst="rect">
            <a:avLst/>
          </a:prstGeom>
          <a:noFill/>
          <a:ln>
            <a:noFill/>
          </a:ln>
        </p:spPr>
      </p:pic>
      <p:sp>
        <p:nvSpPr>
          <p:cNvPr id="274" name="Google Shape;274;p35"/>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slide-2 column - orange">
  <p:cSld name="CUSTOM_1_1_1_1">
    <p:spTree>
      <p:nvGrpSpPr>
        <p:cNvPr id="1" name="Shape 275"/>
        <p:cNvGrpSpPr/>
        <p:nvPr/>
      </p:nvGrpSpPr>
      <p:grpSpPr>
        <a:xfrm>
          <a:off x="0" y="0"/>
          <a:ext cx="0" cy="0"/>
          <a:chOff x="0" y="0"/>
          <a:chExt cx="0" cy="0"/>
        </a:xfrm>
      </p:grpSpPr>
      <p:pic>
        <p:nvPicPr>
          <p:cNvPr id="276" name="Google Shape;276;p36"/>
          <p:cNvPicPr preferRelativeResize="0"/>
          <p:nvPr/>
        </p:nvPicPr>
        <p:blipFill>
          <a:blip r:embed="rId2">
            <a:alphaModFix/>
          </a:blip>
          <a:stretch>
            <a:fillRect/>
          </a:stretch>
        </p:blipFill>
        <p:spPr>
          <a:xfrm>
            <a:off x="0" y="0"/>
            <a:ext cx="9144000" cy="914400"/>
          </a:xfrm>
          <a:prstGeom prst="rect">
            <a:avLst/>
          </a:prstGeom>
          <a:noFill/>
          <a:ln>
            <a:noFill/>
          </a:ln>
        </p:spPr>
      </p:pic>
      <p:sp>
        <p:nvSpPr>
          <p:cNvPr id="277" name="Google Shape;277;p3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78" name="Google Shape;278;p36"/>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279" name="Google Shape;279;p3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80" name="Google Shape;280;p36"/>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81" name="Google Shape;281;p36"/>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82" name="Google Shape;282;p36"/>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tent slide-2 column with header- orange">
  <p:cSld name="CUSTOM_1_1_1_1_1">
    <p:spTree>
      <p:nvGrpSpPr>
        <p:cNvPr id="1" name="Shape 283"/>
        <p:cNvGrpSpPr/>
        <p:nvPr/>
      </p:nvGrpSpPr>
      <p:grpSpPr>
        <a:xfrm>
          <a:off x="0" y="0"/>
          <a:ext cx="0" cy="0"/>
          <a:chOff x="0" y="0"/>
          <a:chExt cx="0" cy="0"/>
        </a:xfrm>
      </p:grpSpPr>
      <p:pic>
        <p:nvPicPr>
          <p:cNvPr id="284" name="Google Shape;284;p37"/>
          <p:cNvPicPr preferRelativeResize="0"/>
          <p:nvPr/>
        </p:nvPicPr>
        <p:blipFill>
          <a:blip r:embed="rId2">
            <a:alphaModFix/>
          </a:blip>
          <a:stretch>
            <a:fillRect/>
          </a:stretch>
        </p:blipFill>
        <p:spPr>
          <a:xfrm>
            <a:off x="0" y="0"/>
            <a:ext cx="9144000" cy="914400"/>
          </a:xfrm>
          <a:prstGeom prst="rect">
            <a:avLst/>
          </a:prstGeom>
          <a:noFill/>
          <a:ln>
            <a:noFill/>
          </a:ln>
        </p:spPr>
      </p:pic>
      <p:sp>
        <p:nvSpPr>
          <p:cNvPr id="285" name="Google Shape;285;p3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86" name="Google Shape;286;p37"/>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287" name="Google Shape;287;p3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88" name="Google Shape;288;p37"/>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89" name="Google Shape;289;p37"/>
          <p:cNvSpPr txBox="1">
            <a:spLocks noGrp="1"/>
          </p:cNvSpPr>
          <p:nvPr>
            <p:ph type="body" idx="1"/>
          </p:nvPr>
        </p:nvSpPr>
        <p:spPr>
          <a:xfrm>
            <a:off x="311700" y="1387200"/>
            <a:ext cx="3999900" cy="2944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90" name="Google Shape;290;p37"/>
          <p:cNvSpPr txBox="1">
            <a:spLocks noGrp="1"/>
          </p:cNvSpPr>
          <p:nvPr>
            <p:ph type="body" idx="2"/>
          </p:nvPr>
        </p:nvSpPr>
        <p:spPr>
          <a:xfrm>
            <a:off x="4832400" y="1387075"/>
            <a:ext cx="3999900" cy="2944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91" name="Google Shape;291;p37"/>
          <p:cNvSpPr txBox="1">
            <a:spLocks noGrp="1"/>
          </p:cNvSpPr>
          <p:nvPr>
            <p:ph type="title" idx="3"/>
          </p:nvPr>
        </p:nvSpPr>
        <p:spPr>
          <a:xfrm>
            <a:off x="329300" y="1047150"/>
            <a:ext cx="3982200" cy="369000"/>
          </a:xfrm>
          <a:prstGeom prst="rect">
            <a:avLst/>
          </a:prstGeom>
        </p:spPr>
        <p:txBody>
          <a:bodyPr spcFirstLastPara="1" wrap="square" lIns="0" tIns="0" rIns="0" bIns="0"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292" name="Google Shape;292;p37"/>
          <p:cNvSpPr txBox="1">
            <a:spLocks noGrp="1"/>
          </p:cNvSpPr>
          <p:nvPr>
            <p:ph type="title" idx="4"/>
          </p:nvPr>
        </p:nvSpPr>
        <p:spPr>
          <a:xfrm>
            <a:off x="484125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p:cSld name="BLANK_2">
    <p:spTree>
      <p:nvGrpSpPr>
        <p:cNvPr id="1" name="Shape 293"/>
        <p:cNvGrpSpPr/>
        <p:nvPr/>
      </p:nvGrpSpPr>
      <p:grpSpPr>
        <a:xfrm>
          <a:off x="0" y="0"/>
          <a:ext cx="0" cy="0"/>
          <a:chOff x="0" y="0"/>
          <a:chExt cx="0" cy="0"/>
        </a:xfrm>
      </p:grpSpPr>
      <p:sp>
        <p:nvSpPr>
          <p:cNvPr id="294" name="Google Shape;294;p3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5" name="Google Shape;295;p3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6" name="Google Shape;296;p3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7"/>
        <p:cNvGrpSpPr/>
        <p:nvPr/>
      </p:nvGrpSpPr>
      <p:grpSpPr>
        <a:xfrm>
          <a:off x="0" y="0"/>
          <a:ext cx="0" cy="0"/>
          <a:chOff x="0" y="0"/>
          <a:chExt cx="0" cy="0"/>
        </a:xfrm>
      </p:grpSpPr>
      <p:pic>
        <p:nvPicPr>
          <p:cNvPr id="298" name="Google Shape;298;p39"/>
          <p:cNvPicPr preferRelativeResize="0"/>
          <p:nvPr/>
        </p:nvPicPr>
        <p:blipFill rotWithShape="1">
          <a:blip r:embed="rId2">
            <a:alphaModFix/>
          </a:blip>
          <a:srcRect/>
          <a:stretch/>
        </p:blipFill>
        <p:spPr>
          <a:xfrm>
            <a:off x="1" y="0"/>
            <a:ext cx="6857996" cy="914400"/>
          </a:xfrm>
          <a:prstGeom prst="rect">
            <a:avLst/>
          </a:prstGeom>
          <a:noFill/>
          <a:ln>
            <a:noFill/>
          </a:ln>
        </p:spPr>
      </p:pic>
      <p:sp>
        <p:nvSpPr>
          <p:cNvPr id="299" name="Google Shape;299;p39"/>
          <p:cNvSpPr txBox="1">
            <a:spLocks noGrp="1"/>
          </p:cNvSpPr>
          <p:nvPr>
            <p:ph type="title"/>
          </p:nvPr>
        </p:nvSpPr>
        <p:spPr>
          <a:xfrm>
            <a:off x="245193" y="190885"/>
            <a:ext cx="6081900" cy="5673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400"/>
              <a:buFont typeface="Arial"/>
              <a:buChar char="●"/>
              <a:defRPr sz="2400">
                <a:solidFill>
                  <a:schemeClr val="lt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00" name="Google Shape;300;p39"/>
          <p:cNvSpPr txBox="1">
            <a:spLocks noGrp="1"/>
          </p:cNvSpPr>
          <p:nvPr>
            <p:ph type="body" idx="1"/>
          </p:nvPr>
        </p:nvSpPr>
        <p:spPr>
          <a:xfrm>
            <a:off x="628650" y="1097280"/>
            <a:ext cx="7886700" cy="3480600"/>
          </a:xfrm>
          <a:prstGeom prst="rect">
            <a:avLst/>
          </a:prstGeom>
          <a:noFill/>
          <a:ln>
            <a:noFill/>
          </a:ln>
        </p:spPr>
        <p:txBody>
          <a:bodyPr spcFirstLastPara="1" wrap="square" lIns="0" tIns="0" rIns="0" bIns="45700" anchor="t" anchorCtr="0">
            <a:normAutofit/>
          </a:bodyPr>
          <a:lstStyle>
            <a:lvl1pPr marL="457200" lvl="0" indent="-381000" algn="l" rtl="0">
              <a:lnSpc>
                <a:spcPct val="90000"/>
              </a:lnSpc>
              <a:spcBef>
                <a:spcPts val="1000"/>
              </a:spcBef>
              <a:spcAft>
                <a:spcPts val="0"/>
              </a:spcAft>
              <a:buClr>
                <a:schemeClr val="dk1"/>
              </a:buClr>
              <a:buSzPts val="2400"/>
              <a:buChar char="●"/>
              <a:defRPr sz="2400"/>
            </a:lvl1pPr>
            <a:lvl2pPr marL="914400" lvl="1" indent="-355600" algn="l" rtl="0">
              <a:lnSpc>
                <a:spcPct val="90000"/>
              </a:lnSpc>
              <a:spcBef>
                <a:spcPts val="1200"/>
              </a:spcBef>
              <a:spcAft>
                <a:spcPts val="0"/>
              </a:spcAft>
              <a:buClr>
                <a:schemeClr val="dk1"/>
              </a:buClr>
              <a:buSzPts val="2000"/>
              <a:buChar char="○"/>
              <a:defRPr sz="2000"/>
            </a:lvl2pPr>
            <a:lvl3pPr marL="1371600" lvl="2" indent="-342900" algn="l" rtl="0">
              <a:lnSpc>
                <a:spcPct val="90000"/>
              </a:lnSpc>
              <a:spcBef>
                <a:spcPts val="1200"/>
              </a:spcBef>
              <a:spcAft>
                <a:spcPts val="0"/>
              </a:spcAft>
              <a:buClr>
                <a:schemeClr val="dk1"/>
              </a:buClr>
              <a:buSzPts val="1800"/>
              <a:buChar char="■"/>
              <a:defRPr sz="1800"/>
            </a:lvl3pPr>
            <a:lvl4pPr marL="1828800" lvl="3" indent="-342900" algn="l" rtl="0">
              <a:lnSpc>
                <a:spcPct val="90000"/>
              </a:lnSpc>
              <a:spcBef>
                <a:spcPts val="1200"/>
              </a:spcBef>
              <a:spcAft>
                <a:spcPts val="0"/>
              </a:spcAft>
              <a:buClr>
                <a:schemeClr val="dk1"/>
              </a:buClr>
              <a:buSzPts val="1800"/>
              <a:buChar char="●"/>
              <a:defRPr/>
            </a:lvl4pPr>
            <a:lvl5pPr marL="2286000" lvl="4" indent="-342900" algn="l" rtl="0">
              <a:lnSpc>
                <a:spcPct val="90000"/>
              </a:lnSpc>
              <a:spcBef>
                <a:spcPts val="1200"/>
              </a:spcBef>
              <a:spcAft>
                <a:spcPts val="0"/>
              </a:spcAft>
              <a:buClr>
                <a:schemeClr val="dk1"/>
              </a:buClr>
              <a:buSzPts val="1800"/>
              <a:buChar char="○"/>
              <a:defRPr/>
            </a:lvl5pPr>
            <a:lvl6pPr marL="2743200" lvl="5" indent="-342900" algn="l" rtl="0">
              <a:lnSpc>
                <a:spcPct val="90000"/>
              </a:lnSpc>
              <a:spcBef>
                <a:spcPts val="1200"/>
              </a:spcBef>
              <a:spcAft>
                <a:spcPts val="0"/>
              </a:spcAft>
              <a:buClr>
                <a:schemeClr val="dk1"/>
              </a:buClr>
              <a:buSzPts val="1800"/>
              <a:buChar char="■"/>
              <a:defRPr/>
            </a:lvl6pPr>
            <a:lvl7pPr marL="3200400" lvl="6" indent="-342900" algn="l" rtl="0">
              <a:lnSpc>
                <a:spcPct val="90000"/>
              </a:lnSpc>
              <a:spcBef>
                <a:spcPts val="1200"/>
              </a:spcBef>
              <a:spcAft>
                <a:spcPts val="0"/>
              </a:spcAft>
              <a:buClr>
                <a:schemeClr val="dk1"/>
              </a:buClr>
              <a:buSzPts val="1800"/>
              <a:buChar char="●"/>
              <a:defRPr/>
            </a:lvl7pPr>
            <a:lvl8pPr marL="3657600" lvl="7" indent="-342900" algn="l" rtl="0">
              <a:lnSpc>
                <a:spcPct val="90000"/>
              </a:lnSpc>
              <a:spcBef>
                <a:spcPts val="1200"/>
              </a:spcBef>
              <a:spcAft>
                <a:spcPts val="0"/>
              </a:spcAft>
              <a:buClr>
                <a:schemeClr val="dk1"/>
              </a:buClr>
              <a:buSzPts val="1800"/>
              <a:buChar char="○"/>
              <a:defRPr/>
            </a:lvl8pPr>
            <a:lvl9pPr marL="4114800" lvl="8" indent="-342900" algn="l" rtl="0">
              <a:lnSpc>
                <a:spcPct val="90000"/>
              </a:lnSpc>
              <a:spcBef>
                <a:spcPts val="1200"/>
              </a:spcBef>
              <a:spcAft>
                <a:spcPts val="1200"/>
              </a:spcAft>
              <a:buClr>
                <a:schemeClr val="dk1"/>
              </a:buClr>
              <a:buSzPts val="1800"/>
              <a:buChar char="■"/>
              <a:defRPr/>
            </a:lvl9pPr>
          </a:lstStyle>
          <a:p>
            <a:endParaRPr/>
          </a:p>
        </p:txBody>
      </p:sp>
      <p:pic>
        <p:nvPicPr>
          <p:cNvPr id="301" name="Google Shape;301;p39"/>
          <p:cNvPicPr preferRelativeResize="0"/>
          <p:nvPr/>
        </p:nvPicPr>
        <p:blipFill rotWithShape="1">
          <a:blip r:embed="rId3">
            <a:alphaModFix/>
          </a:blip>
          <a:srcRect/>
          <a:stretch/>
        </p:blipFill>
        <p:spPr>
          <a:xfrm>
            <a:off x="7772400" y="4629150"/>
            <a:ext cx="857250" cy="364439"/>
          </a:xfrm>
          <a:prstGeom prst="rect">
            <a:avLst/>
          </a:prstGeom>
          <a:noFill/>
          <a:ln>
            <a:noFill/>
          </a:ln>
        </p:spPr>
      </p:pic>
      <p:sp>
        <p:nvSpPr>
          <p:cNvPr id="302" name="Google Shape;302;p39"/>
          <p:cNvSpPr txBox="1">
            <a:spLocks noGrp="1"/>
          </p:cNvSpPr>
          <p:nvPr>
            <p:ph type="sldNum" idx="12"/>
          </p:nvPr>
        </p:nvSpPr>
        <p:spPr>
          <a:xfrm>
            <a:off x="223071" y="4820264"/>
            <a:ext cx="2057400" cy="273900"/>
          </a:xfrm>
          <a:prstGeom prst="rect">
            <a:avLst/>
          </a:prstGeom>
          <a:noFill/>
          <a:ln>
            <a:noFill/>
          </a:ln>
        </p:spPr>
        <p:txBody>
          <a:bodyPr spcFirstLastPara="1" wrap="square" lIns="91425" tIns="45700" rIns="91425" bIns="45700" anchor="t" anchorCtr="0">
            <a:noAutofit/>
          </a:bodyPr>
          <a:lstStyle>
            <a:lvl1pPr marL="0" lvl="0" indent="0" algn="l" rtl="0">
              <a:spcBef>
                <a:spcPts val="0"/>
              </a:spcBef>
              <a:buNone/>
              <a:defRPr sz="1600" b="0" i="0" u="none" strike="noStrike" cap="none">
                <a:solidFill>
                  <a:srgbClr val="7F7F7F"/>
                </a:solidFill>
                <a:latin typeface="Calibri"/>
                <a:ea typeface="Calibri"/>
                <a:cs typeface="Calibri"/>
                <a:sym typeface="Calibri"/>
              </a:defRPr>
            </a:lvl1pPr>
            <a:lvl2pPr marL="0" lvl="1" indent="0" algn="l" rtl="0">
              <a:spcBef>
                <a:spcPts val="0"/>
              </a:spcBef>
              <a:buNone/>
              <a:defRPr sz="1600" b="0" i="0" u="none" strike="noStrike" cap="none">
                <a:solidFill>
                  <a:srgbClr val="7F7F7F"/>
                </a:solidFill>
                <a:latin typeface="Calibri"/>
                <a:ea typeface="Calibri"/>
                <a:cs typeface="Calibri"/>
                <a:sym typeface="Calibri"/>
              </a:defRPr>
            </a:lvl2pPr>
            <a:lvl3pPr marL="0" lvl="2" indent="0" algn="l" rtl="0">
              <a:spcBef>
                <a:spcPts val="0"/>
              </a:spcBef>
              <a:buNone/>
              <a:defRPr sz="1600" b="0" i="0" u="none" strike="noStrike" cap="none">
                <a:solidFill>
                  <a:srgbClr val="7F7F7F"/>
                </a:solidFill>
                <a:latin typeface="Calibri"/>
                <a:ea typeface="Calibri"/>
                <a:cs typeface="Calibri"/>
                <a:sym typeface="Calibri"/>
              </a:defRPr>
            </a:lvl3pPr>
            <a:lvl4pPr marL="0" lvl="3" indent="0" algn="l" rtl="0">
              <a:spcBef>
                <a:spcPts val="0"/>
              </a:spcBef>
              <a:buNone/>
              <a:defRPr sz="1600" b="0" i="0" u="none" strike="noStrike" cap="none">
                <a:solidFill>
                  <a:srgbClr val="7F7F7F"/>
                </a:solidFill>
                <a:latin typeface="Calibri"/>
                <a:ea typeface="Calibri"/>
                <a:cs typeface="Calibri"/>
                <a:sym typeface="Calibri"/>
              </a:defRPr>
            </a:lvl4pPr>
            <a:lvl5pPr marL="0" lvl="4" indent="0" algn="l" rtl="0">
              <a:spcBef>
                <a:spcPts val="0"/>
              </a:spcBef>
              <a:buNone/>
              <a:defRPr sz="1600" b="0" i="0" u="none" strike="noStrike" cap="none">
                <a:solidFill>
                  <a:srgbClr val="7F7F7F"/>
                </a:solidFill>
                <a:latin typeface="Calibri"/>
                <a:ea typeface="Calibri"/>
                <a:cs typeface="Calibri"/>
                <a:sym typeface="Calibri"/>
              </a:defRPr>
            </a:lvl5pPr>
            <a:lvl6pPr marL="0" lvl="5" indent="0" algn="l" rtl="0">
              <a:spcBef>
                <a:spcPts val="0"/>
              </a:spcBef>
              <a:buNone/>
              <a:defRPr sz="1600" b="0" i="0" u="none" strike="noStrike" cap="none">
                <a:solidFill>
                  <a:srgbClr val="7F7F7F"/>
                </a:solidFill>
                <a:latin typeface="Calibri"/>
                <a:ea typeface="Calibri"/>
                <a:cs typeface="Calibri"/>
                <a:sym typeface="Calibri"/>
              </a:defRPr>
            </a:lvl6pPr>
            <a:lvl7pPr marL="0" lvl="6" indent="0" algn="l" rtl="0">
              <a:spcBef>
                <a:spcPts val="0"/>
              </a:spcBef>
              <a:buNone/>
              <a:defRPr sz="1600" b="0" i="0" u="none" strike="noStrike" cap="none">
                <a:solidFill>
                  <a:srgbClr val="7F7F7F"/>
                </a:solidFill>
                <a:latin typeface="Calibri"/>
                <a:ea typeface="Calibri"/>
                <a:cs typeface="Calibri"/>
                <a:sym typeface="Calibri"/>
              </a:defRPr>
            </a:lvl7pPr>
            <a:lvl8pPr marL="0" lvl="7" indent="0" algn="l" rtl="0">
              <a:spcBef>
                <a:spcPts val="0"/>
              </a:spcBef>
              <a:buNone/>
              <a:defRPr sz="1600" b="0" i="0" u="none" strike="noStrike" cap="none">
                <a:solidFill>
                  <a:srgbClr val="7F7F7F"/>
                </a:solidFill>
                <a:latin typeface="Calibri"/>
                <a:ea typeface="Calibri"/>
                <a:cs typeface="Calibri"/>
                <a:sym typeface="Calibri"/>
              </a:defRPr>
            </a:lvl8pPr>
            <a:lvl9pPr marL="0" lvl="8" indent="0" algn="l" rtl="0">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03"/>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with small image">
  <p:cSld name="SECTION_HEADER_3">
    <p:spTree>
      <p:nvGrpSpPr>
        <p:cNvPr id="1" name="Shape 28"/>
        <p:cNvGrpSpPr/>
        <p:nvPr/>
      </p:nvGrpSpPr>
      <p:grpSpPr>
        <a:xfrm>
          <a:off x="0" y="0"/>
          <a:ext cx="0" cy="0"/>
          <a:chOff x="0" y="0"/>
          <a:chExt cx="0" cy="0"/>
        </a:xfrm>
      </p:grpSpPr>
      <p:pic>
        <p:nvPicPr>
          <p:cNvPr id="29" name="Google Shape;29;p5"/>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30" name="Google Shape;30;p5"/>
          <p:cNvSpPr txBox="1">
            <a:spLocks noGrp="1"/>
          </p:cNvSpPr>
          <p:nvPr>
            <p:ph type="title"/>
          </p:nvPr>
        </p:nvSpPr>
        <p:spPr>
          <a:xfrm>
            <a:off x="213075" y="228600"/>
            <a:ext cx="79335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31" name="Google Shape;31;p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32" name="Google Shape;32;p5"/>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33" name="Google Shape;33;p5"/>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34" name="Google Shape;34;p5"/>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35" name="Google Shape;35;p5"/>
          <p:cNvSpPr>
            <a:spLocks noGrp="1"/>
          </p:cNvSpPr>
          <p:nvPr>
            <p:ph type="pic" idx="2"/>
          </p:nvPr>
        </p:nvSpPr>
        <p:spPr>
          <a:xfrm>
            <a:off x="8290775" y="71475"/>
            <a:ext cx="774300" cy="7743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heckmark - blue">
  <p:cSld name="SECTION_HEADER_2">
    <p:spTree>
      <p:nvGrpSpPr>
        <p:cNvPr id="1" name="Shape 36"/>
        <p:cNvGrpSpPr/>
        <p:nvPr/>
      </p:nvGrpSpPr>
      <p:grpSpPr>
        <a:xfrm>
          <a:off x="0" y="0"/>
          <a:ext cx="0" cy="0"/>
          <a:chOff x="0" y="0"/>
          <a:chExt cx="0" cy="0"/>
        </a:xfrm>
      </p:grpSpPr>
      <p:pic>
        <p:nvPicPr>
          <p:cNvPr id="37" name="Google Shape;37;p6"/>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38" name="Google Shape;38;p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39" name="Google Shape;39;p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40" name="Google Shape;40;p6"/>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41" name="Google Shape;41;p6"/>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42" name="Google Shape;42;p6"/>
          <p:cNvPicPr preferRelativeResize="0"/>
          <p:nvPr/>
        </p:nvPicPr>
        <p:blipFill>
          <a:blip r:embed="rId4">
            <a:alphaModFix/>
          </a:blip>
          <a:stretch>
            <a:fillRect/>
          </a:stretch>
        </p:blipFill>
        <p:spPr>
          <a:xfrm>
            <a:off x="461400" y="2561763"/>
            <a:ext cx="410276" cy="410276"/>
          </a:xfrm>
          <a:prstGeom prst="rect">
            <a:avLst/>
          </a:prstGeom>
          <a:noFill/>
          <a:ln>
            <a:noFill/>
          </a:ln>
        </p:spPr>
      </p:pic>
      <p:pic>
        <p:nvPicPr>
          <p:cNvPr id="43" name="Google Shape;43;p6"/>
          <p:cNvPicPr preferRelativeResize="0"/>
          <p:nvPr/>
        </p:nvPicPr>
        <p:blipFill>
          <a:blip r:embed="rId4">
            <a:alphaModFix/>
          </a:blip>
          <a:stretch>
            <a:fillRect/>
          </a:stretch>
        </p:blipFill>
        <p:spPr>
          <a:xfrm>
            <a:off x="461400" y="1996288"/>
            <a:ext cx="410276" cy="410276"/>
          </a:xfrm>
          <a:prstGeom prst="rect">
            <a:avLst/>
          </a:prstGeom>
          <a:noFill/>
          <a:ln>
            <a:noFill/>
          </a:ln>
        </p:spPr>
      </p:pic>
      <p:sp>
        <p:nvSpPr>
          <p:cNvPr id="44" name="Google Shape;44;p6"/>
          <p:cNvSpPr txBox="1">
            <a:spLocks noGrp="1"/>
          </p:cNvSpPr>
          <p:nvPr>
            <p:ph type="title" idx="2"/>
          </p:nvPr>
        </p:nvSpPr>
        <p:spPr>
          <a:xfrm>
            <a:off x="461400" y="1143000"/>
            <a:ext cx="7685400" cy="3228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a:spcBef>
                <a:spcPts val="0"/>
              </a:spcBef>
              <a:spcAft>
                <a:spcPts val="0"/>
              </a:spcAft>
              <a:buSzPts val="1400"/>
              <a:buNone/>
              <a:defRPr>
                <a:latin typeface="Calibri"/>
                <a:ea typeface="Calibri"/>
                <a:cs typeface="Calibri"/>
                <a:sym typeface="Calibri"/>
              </a:defRPr>
            </a:lvl2pPr>
            <a:lvl3pPr lvl="2">
              <a:spcBef>
                <a:spcPts val="0"/>
              </a:spcBef>
              <a:spcAft>
                <a:spcPts val="0"/>
              </a:spcAft>
              <a:buSzPts val="1400"/>
              <a:buNone/>
              <a:defRPr>
                <a:latin typeface="Calibri"/>
                <a:ea typeface="Calibri"/>
                <a:cs typeface="Calibri"/>
                <a:sym typeface="Calibri"/>
              </a:defRPr>
            </a:lvl3pPr>
            <a:lvl4pPr lvl="3">
              <a:spcBef>
                <a:spcPts val="0"/>
              </a:spcBef>
              <a:spcAft>
                <a:spcPts val="0"/>
              </a:spcAft>
              <a:buSzPts val="1400"/>
              <a:buNone/>
              <a:defRPr>
                <a:latin typeface="Calibri"/>
                <a:ea typeface="Calibri"/>
                <a:cs typeface="Calibri"/>
                <a:sym typeface="Calibri"/>
              </a:defRPr>
            </a:lvl4pPr>
            <a:lvl5pPr lvl="4">
              <a:spcBef>
                <a:spcPts val="0"/>
              </a:spcBef>
              <a:spcAft>
                <a:spcPts val="0"/>
              </a:spcAft>
              <a:buSzPts val="1400"/>
              <a:buNone/>
              <a:defRPr>
                <a:latin typeface="Calibri"/>
                <a:ea typeface="Calibri"/>
                <a:cs typeface="Calibri"/>
                <a:sym typeface="Calibri"/>
              </a:defRPr>
            </a:lvl5pPr>
            <a:lvl6pPr lvl="5">
              <a:spcBef>
                <a:spcPts val="0"/>
              </a:spcBef>
              <a:spcAft>
                <a:spcPts val="0"/>
              </a:spcAft>
              <a:buSzPts val="1400"/>
              <a:buNone/>
              <a:defRPr>
                <a:latin typeface="Calibri"/>
                <a:ea typeface="Calibri"/>
                <a:cs typeface="Calibri"/>
                <a:sym typeface="Calibri"/>
              </a:defRPr>
            </a:lvl6pPr>
            <a:lvl7pPr lvl="6">
              <a:spcBef>
                <a:spcPts val="0"/>
              </a:spcBef>
              <a:spcAft>
                <a:spcPts val="0"/>
              </a:spcAft>
              <a:buSzPts val="1400"/>
              <a:buNone/>
              <a:defRPr>
                <a:latin typeface="Calibri"/>
                <a:ea typeface="Calibri"/>
                <a:cs typeface="Calibri"/>
                <a:sym typeface="Calibri"/>
              </a:defRPr>
            </a:lvl7pPr>
            <a:lvl8pPr lvl="7">
              <a:spcBef>
                <a:spcPts val="0"/>
              </a:spcBef>
              <a:spcAft>
                <a:spcPts val="0"/>
              </a:spcAft>
              <a:buSzPts val="1400"/>
              <a:buNone/>
              <a:defRPr>
                <a:latin typeface="Calibri"/>
                <a:ea typeface="Calibri"/>
                <a:cs typeface="Calibri"/>
                <a:sym typeface="Calibri"/>
              </a:defRPr>
            </a:lvl8pPr>
            <a:lvl9pPr lvl="8">
              <a:spcBef>
                <a:spcPts val="0"/>
              </a:spcBef>
              <a:spcAft>
                <a:spcPts val="0"/>
              </a:spcAft>
              <a:buSzPts val="1400"/>
              <a:buNone/>
              <a:defRPr>
                <a:latin typeface="Calibri"/>
                <a:ea typeface="Calibri"/>
                <a:cs typeface="Calibri"/>
                <a:sym typeface="Calibri"/>
              </a:defRPr>
            </a:lvl9pPr>
          </a:lstStyle>
          <a:p>
            <a:endParaRPr/>
          </a:p>
        </p:txBody>
      </p:sp>
      <p:sp>
        <p:nvSpPr>
          <p:cNvPr id="45" name="Google Shape;45;p6"/>
          <p:cNvSpPr txBox="1">
            <a:spLocks noGrp="1"/>
          </p:cNvSpPr>
          <p:nvPr>
            <p:ph type="subTitle" idx="1"/>
          </p:nvPr>
        </p:nvSpPr>
        <p:spPr>
          <a:xfrm>
            <a:off x="1005250" y="2040025"/>
            <a:ext cx="5891400" cy="322800"/>
          </a:xfrm>
          <a:prstGeom prst="rect">
            <a:avLst/>
          </a:prstGeom>
        </p:spPr>
        <p:txBody>
          <a:bodyPr spcFirstLastPara="1" wrap="square" lIns="0" tIns="0" rIns="0" bIns="0" anchor="t" anchorCtr="0">
            <a:normAutofit/>
          </a:bodyPr>
          <a:lstStyle>
            <a:lvl1pPr lvl="0">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6"/>
          <p:cNvSpPr txBox="1">
            <a:spLocks noGrp="1"/>
          </p:cNvSpPr>
          <p:nvPr>
            <p:ph type="subTitle" idx="3"/>
          </p:nvPr>
        </p:nvSpPr>
        <p:spPr>
          <a:xfrm>
            <a:off x="1005250" y="2605500"/>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47" name="Google Shape;47;p6"/>
          <p:cNvPicPr preferRelativeResize="0"/>
          <p:nvPr/>
        </p:nvPicPr>
        <p:blipFill>
          <a:blip r:embed="rId4">
            <a:alphaModFix/>
          </a:blip>
          <a:stretch>
            <a:fillRect/>
          </a:stretch>
        </p:blipFill>
        <p:spPr>
          <a:xfrm>
            <a:off x="465600" y="3127238"/>
            <a:ext cx="410276" cy="410275"/>
          </a:xfrm>
          <a:prstGeom prst="rect">
            <a:avLst/>
          </a:prstGeom>
          <a:noFill/>
          <a:ln>
            <a:noFill/>
          </a:ln>
        </p:spPr>
      </p:pic>
      <p:sp>
        <p:nvSpPr>
          <p:cNvPr id="48" name="Google Shape;48;p6"/>
          <p:cNvSpPr txBox="1">
            <a:spLocks noGrp="1"/>
          </p:cNvSpPr>
          <p:nvPr>
            <p:ph type="subTitle" idx="4"/>
          </p:nvPr>
        </p:nvSpPr>
        <p:spPr>
          <a:xfrm>
            <a:off x="1009450" y="317097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mbers - blue">
  <p:cSld name="SECTION_HEADER_2_1">
    <p:spTree>
      <p:nvGrpSpPr>
        <p:cNvPr id="1" name="Shape 49"/>
        <p:cNvGrpSpPr/>
        <p:nvPr/>
      </p:nvGrpSpPr>
      <p:grpSpPr>
        <a:xfrm>
          <a:off x="0" y="0"/>
          <a:ext cx="0" cy="0"/>
          <a:chOff x="0" y="0"/>
          <a:chExt cx="0" cy="0"/>
        </a:xfrm>
      </p:grpSpPr>
      <p:pic>
        <p:nvPicPr>
          <p:cNvPr id="50" name="Google Shape;50;p7"/>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51" name="Google Shape;51;p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52" name="Google Shape;52;p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53" name="Google Shape;53;p7"/>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54" name="Google Shape;54;p7"/>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55" name="Google Shape;55;p7"/>
          <p:cNvPicPr preferRelativeResize="0"/>
          <p:nvPr/>
        </p:nvPicPr>
        <p:blipFill rotWithShape="1">
          <a:blip r:embed="rId4">
            <a:alphaModFix/>
          </a:blip>
          <a:srcRect/>
          <a:stretch/>
        </p:blipFill>
        <p:spPr>
          <a:xfrm>
            <a:off x="461400" y="2561775"/>
            <a:ext cx="410276" cy="410276"/>
          </a:xfrm>
          <a:prstGeom prst="rect">
            <a:avLst/>
          </a:prstGeom>
          <a:noFill/>
          <a:ln>
            <a:noFill/>
          </a:ln>
        </p:spPr>
      </p:pic>
      <p:pic>
        <p:nvPicPr>
          <p:cNvPr id="56" name="Google Shape;56;p7"/>
          <p:cNvPicPr preferRelativeResize="0"/>
          <p:nvPr/>
        </p:nvPicPr>
        <p:blipFill rotWithShape="1">
          <a:blip r:embed="rId5">
            <a:alphaModFix/>
          </a:blip>
          <a:srcRect/>
          <a:stretch/>
        </p:blipFill>
        <p:spPr>
          <a:xfrm>
            <a:off x="461400" y="1996288"/>
            <a:ext cx="410276" cy="410276"/>
          </a:xfrm>
          <a:prstGeom prst="rect">
            <a:avLst/>
          </a:prstGeom>
          <a:noFill/>
          <a:ln>
            <a:noFill/>
          </a:ln>
        </p:spPr>
      </p:pic>
      <p:sp>
        <p:nvSpPr>
          <p:cNvPr id="57" name="Google Shape;57;p7"/>
          <p:cNvSpPr txBox="1">
            <a:spLocks noGrp="1"/>
          </p:cNvSpPr>
          <p:nvPr>
            <p:ph type="title" idx="2"/>
          </p:nvPr>
        </p:nvSpPr>
        <p:spPr>
          <a:xfrm>
            <a:off x="461400" y="1143000"/>
            <a:ext cx="7685400" cy="3228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58" name="Google Shape;58;p7"/>
          <p:cNvSpPr txBox="1">
            <a:spLocks noGrp="1"/>
          </p:cNvSpPr>
          <p:nvPr>
            <p:ph type="subTitle" idx="1"/>
          </p:nvPr>
        </p:nvSpPr>
        <p:spPr>
          <a:xfrm>
            <a:off x="1005250" y="204002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9" name="Google Shape;59;p7"/>
          <p:cNvSpPr txBox="1">
            <a:spLocks noGrp="1"/>
          </p:cNvSpPr>
          <p:nvPr>
            <p:ph type="subTitle" idx="3"/>
          </p:nvPr>
        </p:nvSpPr>
        <p:spPr>
          <a:xfrm>
            <a:off x="1005250" y="2605500"/>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60" name="Google Shape;60;p7"/>
          <p:cNvPicPr preferRelativeResize="0"/>
          <p:nvPr/>
        </p:nvPicPr>
        <p:blipFill rotWithShape="1">
          <a:blip r:embed="rId6">
            <a:alphaModFix/>
          </a:blip>
          <a:srcRect/>
          <a:stretch/>
        </p:blipFill>
        <p:spPr>
          <a:xfrm>
            <a:off x="492988" y="3127248"/>
            <a:ext cx="347100" cy="347100"/>
          </a:xfrm>
          <a:prstGeom prst="rect">
            <a:avLst/>
          </a:prstGeom>
          <a:noFill/>
          <a:ln>
            <a:noFill/>
          </a:ln>
        </p:spPr>
      </p:pic>
      <p:sp>
        <p:nvSpPr>
          <p:cNvPr id="61" name="Google Shape;61;p7"/>
          <p:cNvSpPr txBox="1">
            <a:spLocks noGrp="1"/>
          </p:cNvSpPr>
          <p:nvPr>
            <p:ph type="subTitle" idx="4"/>
          </p:nvPr>
        </p:nvSpPr>
        <p:spPr>
          <a:xfrm>
            <a:off x="1009450" y="317097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slide with header/logo - no text - blue" type="tx">
  <p:cSld name="TITLE_AND_BODY">
    <p:spTree>
      <p:nvGrpSpPr>
        <p:cNvPr id="1" name="Shape 62"/>
        <p:cNvGrpSpPr/>
        <p:nvPr/>
      </p:nvGrpSpPr>
      <p:grpSpPr>
        <a:xfrm>
          <a:off x="0" y="0"/>
          <a:ext cx="0" cy="0"/>
          <a:chOff x="0" y="0"/>
          <a:chExt cx="0" cy="0"/>
        </a:xfrm>
      </p:grpSpPr>
      <p:pic>
        <p:nvPicPr>
          <p:cNvPr id="63" name="Google Shape;63;p8"/>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64" name="Google Shape;64;p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65" name="Google Shape;65;p8"/>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66" name="Google Shape;66;p8"/>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67" name="Google Shape;67;p8"/>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slide-blank" type="twoColTx">
  <p:cSld name="TITLE_AND_TWO_COLUMNS">
    <p:spTree>
      <p:nvGrpSpPr>
        <p:cNvPr id="1" name="Shape 68"/>
        <p:cNvGrpSpPr/>
        <p:nvPr/>
      </p:nvGrpSpPr>
      <p:grpSpPr>
        <a:xfrm>
          <a:off x="0" y="0"/>
          <a:ext cx="0" cy="0"/>
          <a:chOff x="0" y="0"/>
          <a:chExt cx="0" cy="0"/>
        </a:xfrm>
      </p:grpSpPr>
      <p:pic>
        <p:nvPicPr>
          <p:cNvPr id="69" name="Google Shape;69;p9"/>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70" name="Google Shape;70;p9"/>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71" name="Google Shape;71;p9"/>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rocess slide">
  <p:cSld name="TITLE_AND_TWO_COLUMNS_2">
    <p:spTree>
      <p:nvGrpSpPr>
        <p:cNvPr id="1" name="Shape 72"/>
        <p:cNvGrpSpPr/>
        <p:nvPr/>
      </p:nvGrpSpPr>
      <p:grpSpPr>
        <a:xfrm>
          <a:off x="0" y="0"/>
          <a:ext cx="0" cy="0"/>
          <a:chOff x="0" y="0"/>
          <a:chExt cx="0" cy="0"/>
        </a:xfrm>
      </p:grpSpPr>
      <p:pic>
        <p:nvPicPr>
          <p:cNvPr id="73" name="Google Shape;73;p10"/>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74" name="Google Shape;74;p10"/>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75" name="Google Shape;75;p10"/>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76" name="Google Shape;76;p10"/>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accent2"/>
              </a:buClr>
              <a:buSzPts val="1400"/>
              <a:buNone/>
              <a:defRPr sz="2000">
                <a:solidFill>
                  <a:schemeClr val="accent2"/>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77" name="Google Shape;77;p10"/>
          <p:cNvSpPr/>
          <p:nvPr/>
        </p:nvSpPr>
        <p:spPr>
          <a:xfrm>
            <a:off x="0" y="1189989"/>
            <a:ext cx="2214600" cy="669000"/>
          </a:xfrm>
          <a:prstGeom prst="homePlate">
            <a:avLst>
              <a:gd name="adj" fmla="val 50000"/>
            </a:avLst>
          </a:prstGeom>
          <a:solidFill>
            <a:srgbClr val="232C6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78" name="Google Shape;78;p10"/>
          <p:cNvSpPr/>
          <p:nvPr/>
        </p:nvSpPr>
        <p:spPr>
          <a:xfrm>
            <a:off x="1838325" y="1189775"/>
            <a:ext cx="2064000" cy="669000"/>
          </a:xfrm>
          <a:prstGeom prst="chevron">
            <a:avLst>
              <a:gd name="adj" fmla="val 50000"/>
            </a:avLst>
          </a:prstGeom>
          <a:solidFill>
            <a:srgbClr val="31386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79" name="Google Shape;79;p10"/>
          <p:cNvSpPr/>
          <p:nvPr/>
        </p:nvSpPr>
        <p:spPr>
          <a:xfrm>
            <a:off x="3516750" y="1189775"/>
            <a:ext cx="2064000" cy="669000"/>
          </a:xfrm>
          <a:prstGeom prst="chevron">
            <a:avLst>
              <a:gd name="adj" fmla="val 50000"/>
            </a:avLst>
          </a:prstGeom>
          <a:solidFill>
            <a:srgbClr val="434A7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80" name="Google Shape;80;p10"/>
          <p:cNvSpPr/>
          <p:nvPr/>
        </p:nvSpPr>
        <p:spPr>
          <a:xfrm>
            <a:off x="6874025" y="1189775"/>
            <a:ext cx="2064000" cy="669000"/>
          </a:xfrm>
          <a:prstGeom prst="chevron">
            <a:avLst>
              <a:gd name="adj" fmla="val 50000"/>
            </a:avLst>
          </a:prstGeom>
          <a:solidFill>
            <a:srgbClr val="999EC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81" name="Google Shape;81;p10"/>
          <p:cNvSpPr/>
          <p:nvPr/>
        </p:nvSpPr>
        <p:spPr>
          <a:xfrm>
            <a:off x="5195350" y="1189775"/>
            <a:ext cx="2064000" cy="669000"/>
          </a:xfrm>
          <a:prstGeom prst="chevron">
            <a:avLst>
              <a:gd name="adj" fmla="val 50000"/>
            </a:avLst>
          </a:prstGeom>
          <a:solidFill>
            <a:srgbClr val="676E9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82" name="Google Shape;82;p10"/>
          <p:cNvSpPr txBox="1">
            <a:spLocks noGrp="1"/>
          </p:cNvSpPr>
          <p:nvPr>
            <p:ph type="subTitle" idx="1"/>
          </p:nvPr>
        </p:nvSpPr>
        <p:spPr>
          <a:xfrm>
            <a:off x="2140425" y="2029075"/>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3" name="Google Shape;83;p10"/>
          <p:cNvSpPr txBox="1">
            <a:spLocks noGrp="1"/>
          </p:cNvSpPr>
          <p:nvPr>
            <p:ph type="subTitle" idx="2"/>
          </p:nvPr>
        </p:nvSpPr>
        <p:spPr>
          <a:xfrm>
            <a:off x="3818850" y="2029088"/>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4" name="Google Shape;84;p10"/>
          <p:cNvSpPr txBox="1">
            <a:spLocks noGrp="1"/>
          </p:cNvSpPr>
          <p:nvPr>
            <p:ph type="subTitle" idx="3"/>
          </p:nvPr>
        </p:nvSpPr>
        <p:spPr>
          <a:xfrm>
            <a:off x="5497275" y="2029075"/>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5" name="Google Shape;85;p10"/>
          <p:cNvSpPr txBox="1">
            <a:spLocks noGrp="1"/>
          </p:cNvSpPr>
          <p:nvPr>
            <p:ph type="subTitle" idx="4"/>
          </p:nvPr>
        </p:nvSpPr>
        <p:spPr>
          <a:xfrm>
            <a:off x="7175700" y="2029188"/>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6" name="Google Shape;86;p10"/>
          <p:cNvSpPr txBox="1">
            <a:spLocks noGrp="1"/>
          </p:cNvSpPr>
          <p:nvPr>
            <p:ph type="title" idx="5"/>
          </p:nvPr>
        </p:nvSpPr>
        <p:spPr>
          <a:xfrm>
            <a:off x="333825" y="1340000"/>
            <a:ext cx="1383600" cy="369000"/>
          </a:xfrm>
          <a:prstGeom prst="rect">
            <a:avLst/>
          </a:prstGeom>
        </p:spPr>
        <p:txBody>
          <a:bodyPr spcFirstLastPara="1" wrap="square" lIns="0" tIns="0" rIns="0" bIns="0" anchor="t" anchorCtr="0">
            <a:noAutofit/>
          </a:bodyPr>
          <a:lstStyle>
            <a:lvl1pPr lvl="0">
              <a:spcBef>
                <a:spcPts val="0"/>
              </a:spcBef>
              <a:spcAft>
                <a:spcPts val="0"/>
              </a:spcAft>
              <a:buSzPts val="800"/>
              <a:buNone/>
              <a:defRPr sz="1400">
                <a:latin typeface="Calibri"/>
                <a:ea typeface="Calibri"/>
                <a:cs typeface="Calibri"/>
                <a:sym typeface="Calibri"/>
              </a:defRPr>
            </a:lvl1pPr>
            <a:lvl2pPr lvl="1">
              <a:spcBef>
                <a:spcPts val="0"/>
              </a:spcBef>
              <a:spcAft>
                <a:spcPts val="0"/>
              </a:spcAft>
              <a:buSzPts val="1400"/>
              <a:buNone/>
              <a:defRPr>
                <a:latin typeface="Calibri"/>
                <a:ea typeface="Calibri"/>
                <a:cs typeface="Calibri"/>
                <a:sym typeface="Calibri"/>
              </a:defRPr>
            </a:lvl2pPr>
            <a:lvl3pPr lvl="2">
              <a:spcBef>
                <a:spcPts val="0"/>
              </a:spcBef>
              <a:spcAft>
                <a:spcPts val="0"/>
              </a:spcAft>
              <a:buSzPts val="1400"/>
              <a:buNone/>
              <a:defRPr>
                <a:latin typeface="Calibri"/>
                <a:ea typeface="Calibri"/>
                <a:cs typeface="Calibri"/>
                <a:sym typeface="Calibri"/>
              </a:defRPr>
            </a:lvl3pPr>
            <a:lvl4pPr lvl="3">
              <a:spcBef>
                <a:spcPts val="0"/>
              </a:spcBef>
              <a:spcAft>
                <a:spcPts val="0"/>
              </a:spcAft>
              <a:buSzPts val="1400"/>
              <a:buNone/>
              <a:defRPr>
                <a:latin typeface="Calibri"/>
                <a:ea typeface="Calibri"/>
                <a:cs typeface="Calibri"/>
                <a:sym typeface="Calibri"/>
              </a:defRPr>
            </a:lvl4pPr>
            <a:lvl5pPr lvl="4">
              <a:spcBef>
                <a:spcPts val="0"/>
              </a:spcBef>
              <a:spcAft>
                <a:spcPts val="0"/>
              </a:spcAft>
              <a:buSzPts val="1400"/>
              <a:buNone/>
              <a:defRPr>
                <a:latin typeface="Calibri"/>
                <a:ea typeface="Calibri"/>
                <a:cs typeface="Calibri"/>
                <a:sym typeface="Calibri"/>
              </a:defRPr>
            </a:lvl5pPr>
            <a:lvl6pPr lvl="5">
              <a:spcBef>
                <a:spcPts val="0"/>
              </a:spcBef>
              <a:spcAft>
                <a:spcPts val="0"/>
              </a:spcAft>
              <a:buSzPts val="1400"/>
              <a:buNone/>
              <a:defRPr>
                <a:latin typeface="Calibri"/>
                <a:ea typeface="Calibri"/>
                <a:cs typeface="Calibri"/>
                <a:sym typeface="Calibri"/>
              </a:defRPr>
            </a:lvl6pPr>
            <a:lvl7pPr lvl="6">
              <a:spcBef>
                <a:spcPts val="0"/>
              </a:spcBef>
              <a:spcAft>
                <a:spcPts val="0"/>
              </a:spcAft>
              <a:buSzPts val="1400"/>
              <a:buNone/>
              <a:defRPr>
                <a:latin typeface="Calibri"/>
                <a:ea typeface="Calibri"/>
                <a:cs typeface="Calibri"/>
                <a:sym typeface="Calibri"/>
              </a:defRPr>
            </a:lvl7pPr>
            <a:lvl8pPr lvl="7">
              <a:spcBef>
                <a:spcPts val="0"/>
              </a:spcBef>
              <a:spcAft>
                <a:spcPts val="0"/>
              </a:spcAft>
              <a:buSzPts val="1400"/>
              <a:buNone/>
              <a:defRPr>
                <a:latin typeface="Calibri"/>
                <a:ea typeface="Calibri"/>
                <a:cs typeface="Calibri"/>
                <a:sym typeface="Calibri"/>
              </a:defRPr>
            </a:lvl8pPr>
            <a:lvl9pPr lvl="8">
              <a:spcBef>
                <a:spcPts val="0"/>
              </a:spcBef>
              <a:spcAft>
                <a:spcPts val="0"/>
              </a:spcAft>
              <a:buSzPts val="1400"/>
              <a:buNone/>
              <a:defRPr>
                <a:latin typeface="Calibri"/>
                <a:ea typeface="Calibri"/>
                <a:cs typeface="Calibri"/>
                <a:sym typeface="Calibri"/>
              </a:defRPr>
            </a:lvl9pPr>
          </a:lstStyle>
          <a:p>
            <a:endParaRPr/>
          </a:p>
        </p:txBody>
      </p:sp>
      <p:sp>
        <p:nvSpPr>
          <p:cNvPr id="87" name="Google Shape;87;p10"/>
          <p:cNvSpPr txBox="1">
            <a:spLocks noGrp="1"/>
          </p:cNvSpPr>
          <p:nvPr>
            <p:ph type="title" idx="6"/>
          </p:nvPr>
        </p:nvSpPr>
        <p:spPr>
          <a:xfrm>
            <a:off x="2214600" y="1339775"/>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88" name="Google Shape;88;p10"/>
          <p:cNvSpPr txBox="1">
            <a:spLocks noGrp="1"/>
          </p:cNvSpPr>
          <p:nvPr>
            <p:ph type="title" idx="7"/>
          </p:nvPr>
        </p:nvSpPr>
        <p:spPr>
          <a:xfrm>
            <a:off x="3846450" y="1340000"/>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89" name="Google Shape;89;p10"/>
          <p:cNvSpPr txBox="1">
            <a:spLocks noGrp="1"/>
          </p:cNvSpPr>
          <p:nvPr>
            <p:ph type="title" idx="8"/>
          </p:nvPr>
        </p:nvSpPr>
        <p:spPr>
          <a:xfrm>
            <a:off x="5545325" y="1339775"/>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90" name="Google Shape;90;p10"/>
          <p:cNvSpPr txBox="1">
            <a:spLocks noGrp="1"/>
          </p:cNvSpPr>
          <p:nvPr>
            <p:ph type="title" idx="9"/>
          </p:nvPr>
        </p:nvSpPr>
        <p:spPr>
          <a:xfrm>
            <a:off x="7259350" y="1339775"/>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91" name="Google Shape;91;p10"/>
          <p:cNvSpPr txBox="1">
            <a:spLocks noGrp="1"/>
          </p:cNvSpPr>
          <p:nvPr>
            <p:ph type="subTitle" idx="13"/>
          </p:nvPr>
        </p:nvSpPr>
        <p:spPr>
          <a:xfrm>
            <a:off x="295725" y="2029200"/>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311700" y="1152475"/>
            <a:ext cx="8520600" cy="3416400"/>
          </a:xfrm>
          <a:prstGeom prst="rect">
            <a:avLst/>
          </a:prstGeom>
          <a:noFill/>
          <a:ln>
            <a:noFill/>
          </a:ln>
        </p:spPr>
        <p:txBody>
          <a:bodyPr spcFirstLastPara="1" wrap="square" lIns="0" tIns="0" rIns="0" bIns="0" anchor="t" anchorCtr="0">
            <a:normAutofit/>
          </a:bodyPr>
          <a:lstStyle>
            <a:lvl1pPr marL="457200" lvl="0" indent="-342900" rtl="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marL="914400" lvl="1"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marL="1371600" lvl="2"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marL="1828800" lvl="3"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marL="2286000" lvl="4"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marL="2743200" lvl="5"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marL="3200400" lvl="6"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marL="3657600" lvl="7"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marL="4114800" lvl="8"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9pPr>
          </a:lstStyle>
          <a:p>
            <a:endParaRPr/>
          </a:p>
        </p:txBody>
      </p:sp>
      <p:sp>
        <p:nvSpPr>
          <p:cNvPr id="7" name="Google Shape;7;p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2000">
                <a:solidFill>
                  <a:srgbClr val="FFFFFF"/>
                </a:solidFill>
                <a:latin typeface="Rockwell"/>
                <a:ea typeface="Rockwell"/>
                <a:cs typeface="Rockwell"/>
                <a:sym typeface="Rockwell"/>
              </a:defRPr>
            </a:lvl1pPr>
            <a:lvl2pPr lvl="1">
              <a:spcBef>
                <a:spcPts val="0"/>
              </a:spcBef>
              <a:spcAft>
                <a:spcPts val="0"/>
              </a:spcAft>
              <a:buSzPts val="1400"/>
              <a:buNone/>
              <a:defRPr sz="2000">
                <a:solidFill>
                  <a:srgbClr val="FFFFFF"/>
                </a:solidFill>
                <a:latin typeface="Rockwell"/>
                <a:ea typeface="Rockwell"/>
                <a:cs typeface="Rockwell"/>
                <a:sym typeface="Rockwell"/>
              </a:defRPr>
            </a:lvl2pPr>
            <a:lvl3pPr lvl="2">
              <a:spcBef>
                <a:spcPts val="0"/>
              </a:spcBef>
              <a:spcAft>
                <a:spcPts val="0"/>
              </a:spcAft>
              <a:buSzPts val="1400"/>
              <a:buNone/>
              <a:defRPr sz="2000">
                <a:solidFill>
                  <a:srgbClr val="FFFFFF"/>
                </a:solidFill>
                <a:latin typeface="Rockwell"/>
                <a:ea typeface="Rockwell"/>
                <a:cs typeface="Rockwell"/>
                <a:sym typeface="Rockwell"/>
              </a:defRPr>
            </a:lvl3pPr>
            <a:lvl4pPr lvl="3">
              <a:spcBef>
                <a:spcPts val="0"/>
              </a:spcBef>
              <a:spcAft>
                <a:spcPts val="0"/>
              </a:spcAft>
              <a:buSzPts val="1400"/>
              <a:buNone/>
              <a:defRPr sz="2000">
                <a:solidFill>
                  <a:srgbClr val="FFFFFF"/>
                </a:solidFill>
                <a:latin typeface="Rockwell"/>
                <a:ea typeface="Rockwell"/>
                <a:cs typeface="Rockwell"/>
                <a:sym typeface="Rockwell"/>
              </a:defRPr>
            </a:lvl4pPr>
            <a:lvl5pPr lvl="4">
              <a:spcBef>
                <a:spcPts val="0"/>
              </a:spcBef>
              <a:spcAft>
                <a:spcPts val="0"/>
              </a:spcAft>
              <a:buSzPts val="1400"/>
              <a:buNone/>
              <a:defRPr sz="2000">
                <a:solidFill>
                  <a:srgbClr val="FFFFFF"/>
                </a:solidFill>
                <a:latin typeface="Rockwell"/>
                <a:ea typeface="Rockwell"/>
                <a:cs typeface="Rockwell"/>
                <a:sym typeface="Rockwell"/>
              </a:defRPr>
            </a:lvl5pPr>
            <a:lvl6pPr lvl="5">
              <a:spcBef>
                <a:spcPts val="0"/>
              </a:spcBef>
              <a:spcAft>
                <a:spcPts val="0"/>
              </a:spcAft>
              <a:buSzPts val="1400"/>
              <a:buNone/>
              <a:defRPr sz="2000">
                <a:solidFill>
                  <a:srgbClr val="FFFFFF"/>
                </a:solidFill>
                <a:latin typeface="Rockwell"/>
                <a:ea typeface="Rockwell"/>
                <a:cs typeface="Rockwell"/>
                <a:sym typeface="Rockwell"/>
              </a:defRPr>
            </a:lvl6pPr>
            <a:lvl7pPr lvl="6">
              <a:spcBef>
                <a:spcPts val="0"/>
              </a:spcBef>
              <a:spcAft>
                <a:spcPts val="0"/>
              </a:spcAft>
              <a:buSzPts val="1400"/>
              <a:buNone/>
              <a:defRPr sz="2000">
                <a:solidFill>
                  <a:srgbClr val="FFFFFF"/>
                </a:solidFill>
                <a:latin typeface="Rockwell"/>
                <a:ea typeface="Rockwell"/>
                <a:cs typeface="Rockwell"/>
                <a:sym typeface="Rockwell"/>
              </a:defRPr>
            </a:lvl7pPr>
            <a:lvl8pPr lvl="7">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dk2"/>
                </a:solidFill>
                <a:latin typeface="Calibri"/>
                <a:ea typeface="Calibri"/>
                <a:cs typeface="Calibri"/>
                <a:sym typeface="Calibri"/>
              </a:defRPr>
            </a:lvl1pPr>
            <a:lvl2pPr lvl="1" algn="r">
              <a:buNone/>
              <a:defRPr sz="1300">
                <a:solidFill>
                  <a:schemeClr val="dk2"/>
                </a:solidFill>
                <a:latin typeface="Calibri"/>
                <a:ea typeface="Calibri"/>
                <a:cs typeface="Calibri"/>
                <a:sym typeface="Calibri"/>
              </a:defRPr>
            </a:lvl2pPr>
            <a:lvl3pPr lvl="2" algn="r">
              <a:buNone/>
              <a:defRPr sz="1300">
                <a:solidFill>
                  <a:schemeClr val="dk2"/>
                </a:solidFill>
                <a:latin typeface="Calibri"/>
                <a:ea typeface="Calibri"/>
                <a:cs typeface="Calibri"/>
                <a:sym typeface="Calibri"/>
              </a:defRPr>
            </a:lvl3pPr>
            <a:lvl4pPr lvl="3" algn="r">
              <a:buNone/>
              <a:defRPr sz="1300">
                <a:solidFill>
                  <a:schemeClr val="dk2"/>
                </a:solidFill>
                <a:latin typeface="Calibri"/>
                <a:ea typeface="Calibri"/>
                <a:cs typeface="Calibri"/>
                <a:sym typeface="Calibri"/>
              </a:defRPr>
            </a:lvl4pPr>
            <a:lvl5pPr lvl="4" algn="r">
              <a:buNone/>
              <a:defRPr sz="1300">
                <a:solidFill>
                  <a:schemeClr val="dk2"/>
                </a:solidFill>
                <a:latin typeface="Calibri"/>
                <a:ea typeface="Calibri"/>
                <a:cs typeface="Calibri"/>
                <a:sym typeface="Calibri"/>
              </a:defRPr>
            </a:lvl5pPr>
            <a:lvl6pPr lvl="5" algn="r">
              <a:buNone/>
              <a:defRPr sz="1300">
                <a:solidFill>
                  <a:schemeClr val="dk2"/>
                </a:solidFill>
                <a:latin typeface="Calibri"/>
                <a:ea typeface="Calibri"/>
                <a:cs typeface="Calibri"/>
                <a:sym typeface="Calibri"/>
              </a:defRPr>
            </a:lvl6pPr>
            <a:lvl7pPr lvl="6" algn="r">
              <a:buNone/>
              <a:defRPr sz="1300">
                <a:solidFill>
                  <a:schemeClr val="dk2"/>
                </a:solidFill>
                <a:latin typeface="Calibri"/>
                <a:ea typeface="Calibri"/>
                <a:cs typeface="Calibri"/>
                <a:sym typeface="Calibri"/>
              </a:defRPr>
            </a:lvl7pPr>
            <a:lvl8pPr lvl="7" algn="r">
              <a:buNone/>
              <a:defRPr sz="1300">
                <a:solidFill>
                  <a:schemeClr val="dk2"/>
                </a:solidFill>
                <a:latin typeface="Calibri"/>
                <a:ea typeface="Calibri"/>
                <a:cs typeface="Calibri"/>
                <a:sym typeface="Calibri"/>
              </a:defRPr>
            </a:lvl8pPr>
            <a:lvl9pPr lvl="8" algn="r">
              <a:buNone/>
              <a:defRPr sz="13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a:spLocks noGrp="1"/>
          </p:cNvSpPr>
          <p:nvPr>
            <p:ph type="sldNum" idx="2"/>
          </p:nvPr>
        </p:nvSpPr>
        <p:spPr>
          <a:xfrm>
            <a:off x="114300" y="4732500"/>
            <a:ext cx="347100" cy="281400"/>
          </a:xfrm>
          <a:prstGeom prst="rect">
            <a:avLst/>
          </a:prstGeom>
          <a:noFill/>
          <a:ln>
            <a:noFill/>
          </a:ln>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0" name="Google Shape;10;p1"/>
          <p:cNvSpPr txBox="1"/>
          <p:nvPr/>
        </p:nvSpPr>
        <p:spPr>
          <a:xfrm>
            <a:off x="511200" y="4837325"/>
            <a:ext cx="2952300" cy="1230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800">
                <a:solidFill>
                  <a:srgbClr val="999999"/>
                </a:solidFill>
                <a:latin typeface="Calibri"/>
                <a:ea typeface="Calibri"/>
                <a:cs typeface="Calibri"/>
                <a:sym typeface="Calibri"/>
              </a:rPr>
              <a:t>Colorado Department of Education</a:t>
            </a:r>
            <a:endParaRPr sz="800">
              <a:solidFill>
                <a:srgbClr val="99999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hyperlink" Target="https://edx.cde.state.co.us/CDEIdM/districtLAMSupport.jsp"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hyperlink" Target="https://www.cde.state.co.us/uip/uip-online-system-user-set-up-management" TargetMode="External"/><Relationship Id="rId5" Type="http://schemas.openxmlformats.org/officeDocument/2006/relationships/hyperlink" Target="https://www.cde.state.co.us/accountability/stateaccountability" TargetMode="External"/><Relationship Id="rId4" Type="http://schemas.openxmlformats.org/officeDocument/2006/relationships/hyperlink" Target="https://docs.google.com/spreadsheets/d/1GQwwe1YrXjBsrhRTCywE7HSVMkJM8rgtb6Rv1tXwQvU/edit#gid=528513187"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hyperlink" Target="https://www.cde.state.co.us/accountability/stateaccountability" TargetMode="External"/><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hyperlink" Target="https://www.cde.state.co.us/accountability/requesttoreconsider"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10.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accountability/requesttoreconsider"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8.xml"/><Relationship Id="rId5" Type="http://schemas.openxmlformats.org/officeDocument/2006/relationships/image" Target="../media/image34.pn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www.cde.state.co.us/accountability/requesttoreconsider"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hyperlink" Target="mailto:walsh_a@cde.state.co.us" TargetMode="External"/><Relationship Id="rId2" Type="http://schemas.openxmlformats.org/officeDocument/2006/relationships/notesSlide" Target="../notesSlides/notesSlide35.xml"/><Relationship Id="rId1" Type="http://schemas.openxmlformats.org/officeDocument/2006/relationships/slideLayout" Target="../slideLayouts/slideLayout12.xml"/><Relationship Id="rId5" Type="http://schemas.openxmlformats.org/officeDocument/2006/relationships/hyperlink" Target="https://www.cde.state.co.us/accountability/requesttoreconsider" TargetMode="External"/><Relationship Id="rId4" Type="http://schemas.openxmlformats.org/officeDocument/2006/relationships/hyperlink" Target="https://us02web.zoom.us/meeting/register/tZIudemorD8vHdRNED6Nx1i_O8D41u6STx8x"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cde.state.co.us/accountability/accountabilityhandbook-0"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hyperlink" Target="https://www.cde.state.co.us/accountability/performancewatchlabelsandprogression" TargetMode="External"/><Relationship Id="rId5" Type="http://schemas.openxmlformats.org/officeDocument/2006/relationships/hyperlink" Target="https://www.cde.state.co.us/accountability/participationandaccountabilityguide-0" TargetMode="External"/><Relationship Id="rId4" Type="http://schemas.openxmlformats.org/officeDocument/2006/relationships/hyperlink" Target="https://www.cde.state.co.us/accountability/priority_improvement_turnaround_supplement_2022"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leg.colorado.gov/bills/sb22-137"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Accreditation and Request to Reconsider in 2022</a:t>
            </a:r>
            <a:endParaRPr sz="4000" dirty="0">
              <a:solidFill>
                <a:schemeClr val="lt1"/>
              </a:solidFill>
              <a:latin typeface="Rockwell"/>
              <a:ea typeface="Rockwell"/>
              <a:cs typeface="Rockwell"/>
              <a:sym typeface="Rockwell"/>
            </a:endParaRPr>
          </a:p>
        </p:txBody>
      </p:sp>
      <p:sp>
        <p:nvSpPr>
          <p:cNvPr id="309" name="Google Shape;309;p41"/>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r>
              <a:rPr lang="en" sz="2600" dirty="0"/>
              <a:t>Aislinn Walsh</a:t>
            </a:r>
            <a:r>
              <a:rPr lang="en" sz="2500" dirty="0"/>
              <a:t>, Accountability Support Manager</a:t>
            </a:r>
            <a:endParaRPr sz="2500" dirty="0"/>
          </a:p>
          <a:p>
            <a:pPr marL="0" lvl="0" indent="0" algn="ctr" rtl="0">
              <a:spcBef>
                <a:spcPts val="0"/>
              </a:spcBef>
              <a:spcAft>
                <a:spcPts val="0"/>
              </a:spcAft>
              <a:buNone/>
            </a:pPr>
            <a:r>
              <a:rPr lang="en" sz="2600" dirty="0"/>
              <a:t>School Improvement and Planning</a:t>
            </a:r>
            <a:endParaRPr sz="2600" dirty="0"/>
          </a:p>
        </p:txBody>
      </p:sp>
      <p:cxnSp>
        <p:nvCxnSpPr>
          <p:cNvPr id="310" name="Google Shape;310;p41"/>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5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District and School Accreditation General Process</a:t>
            </a:r>
            <a:endParaRPr/>
          </a:p>
        </p:txBody>
      </p:sp>
      <p:sp>
        <p:nvSpPr>
          <p:cNvPr id="386" name="Google Shape;386;p50"/>
          <p:cNvSpPr txBox="1">
            <a:spLocks noGrp="1"/>
          </p:cNvSpPr>
          <p:nvPr>
            <p:ph type="subTitle" idx="1"/>
          </p:nvPr>
        </p:nvSpPr>
        <p:spPr>
          <a:xfrm>
            <a:off x="2140425" y="2029075"/>
            <a:ext cx="1459800" cy="23622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dk1"/>
              </a:buClr>
              <a:buSzPts val="1100"/>
              <a:buFont typeface="Arial"/>
              <a:buNone/>
            </a:pPr>
            <a:r>
              <a:rPr lang="en"/>
              <a:t>Each year, districts have the opportunity to review and verify the state identified district accreditation rating or school plan types. </a:t>
            </a:r>
            <a:endParaRPr/>
          </a:p>
          <a:p>
            <a:pPr marL="0" lvl="0" indent="0" algn="l" rtl="0">
              <a:spcBef>
                <a:spcPts val="1200"/>
              </a:spcBef>
              <a:spcAft>
                <a:spcPts val="1200"/>
              </a:spcAft>
              <a:buNone/>
            </a:pPr>
            <a:endParaRPr/>
          </a:p>
        </p:txBody>
      </p:sp>
      <p:sp>
        <p:nvSpPr>
          <p:cNvPr id="387" name="Google Shape;387;p50"/>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10</a:t>
            </a:fld>
            <a:endParaRPr/>
          </a:p>
        </p:txBody>
      </p:sp>
      <p:sp>
        <p:nvSpPr>
          <p:cNvPr id="388" name="Google Shape;388;p50"/>
          <p:cNvSpPr txBox="1">
            <a:spLocks noGrp="1"/>
          </p:cNvSpPr>
          <p:nvPr>
            <p:ph type="subTitle" idx="2"/>
          </p:nvPr>
        </p:nvSpPr>
        <p:spPr>
          <a:xfrm>
            <a:off x="3818850" y="2029088"/>
            <a:ext cx="1459800" cy="2362200"/>
          </a:xfrm>
          <a:prstGeom prst="rect">
            <a:avLst/>
          </a:prstGeom>
        </p:spPr>
        <p:txBody>
          <a:bodyPr spcFirstLastPara="1" wrap="square" lIns="0" tIns="0" rIns="0" bIns="0" anchor="t" anchorCtr="0">
            <a:normAutofit lnSpcReduction="10000"/>
          </a:bodyPr>
          <a:lstStyle/>
          <a:p>
            <a:pPr marL="0" lvl="0" indent="0" algn="l" rtl="0">
              <a:spcBef>
                <a:spcPts val="0"/>
              </a:spcBef>
              <a:spcAft>
                <a:spcPts val="0"/>
              </a:spcAft>
              <a:buNone/>
            </a:pPr>
            <a:r>
              <a:rPr lang="en"/>
              <a:t>If the district disagrees with the initial rating/plan type, then additional performance data may be submitted to the department through the request to reconsider process.</a:t>
            </a:r>
            <a:endParaRPr/>
          </a:p>
          <a:p>
            <a:pPr marL="0" lvl="0" indent="0" algn="l" rtl="0">
              <a:spcBef>
                <a:spcPts val="1200"/>
              </a:spcBef>
              <a:spcAft>
                <a:spcPts val="0"/>
              </a:spcAft>
              <a:buClr>
                <a:schemeClr val="dk1"/>
              </a:buClr>
              <a:buSzPts val="1100"/>
              <a:buFont typeface="Arial"/>
              <a:buNone/>
            </a:pPr>
            <a:endParaRPr/>
          </a:p>
          <a:p>
            <a:pPr marL="0" lvl="0" indent="0" algn="l" rtl="0">
              <a:spcBef>
                <a:spcPts val="1200"/>
              </a:spcBef>
              <a:spcAft>
                <a:spcPts val="1200"/>
              </a:spcAft>
              <a:buNone/>
            </a:pPr>
            <a:endParaRPr/>
          </a:p>
        </p:txBody>
      </p:sp>
      <p:sp>
        <p:nvSpPr>
          <p:cNvPr id="389" name="Google Shape;389;p50"/>
          <p:cNvSpPr txBox="1">
            <a:spLocks noGrp="1"/>
          </p:cNvSpPr>
          <p:nvPr>
            <p:ph type="subTitle" idx="3"/>
          </p:nvPr>
        </p:nvSpPr>
        <p:spPr>
          <a:xfrm>
            <a:off x="5497275" y="2029075"/>
            <a:ext cx="1459800" cy="2362200"/>
          </a:xfrm>
          <a:prstGeom prst="rect">
            <a:avLst/>
          </a:prstGeom>
        </p:spPr>
        <p:txBody>
          <a:bodyPr spcFirstLastPara="1" wrap="square" lIns="0" tIns="0" rIns="0" bIns="0" anchor="t" anchorCtr="0">
            <a:noAutofit/>
          </a:bodyPr>
          <a:lstStyle/>
          <a:p>
            <a:pPr marL="0" lvl="0" indent="0" algn="l" rtl="0">
              <a:spcBef>
                <a:spcPts val="0"/>
              </a:spcBef>
              <a:spcAft>
                <a:spcPts val="1200"/>
              </a:spcAft>
              <a:buSzPts val="1018"/>
              <a:buNone/>
            </a:pPr>
            <a:r>
              <a:rPr lang="en" sz="1210"/>
              <a:t>Preliminary ratings/plan types and requests to reconsider are approved and finalized by the State Board of Education.</a:t>
            </a:r>
            <a:endParaRPr sz="1210"/>
          </a:p>
        </p:txBody>
      </p:sp>
      <p:sp>
        <p:nvSpPr>
          <p:cNvPr id="390" name="Google Shape;390;p50"/>
          <p:cNvSpPr txBox="1">
            <a:spLocks noGrp="1"/>
          </p:cNvSpPr>
          <p:nvPr>
            <p:ph type="subTitle" idx="4"/>
          </p:nvPr>
        </p:nvSpPr>
        <p:spPr>
          <a:xfrm>
            <a:off x="7175700" y="2029200"/>
            <a:ext cx="1781100" cy="23622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a:t>Once the district’s rating and all school plan types are finalized, districts that are rated Improvement or below must sign the district’s accreditation contract. Contracts for districts rated Accredited or above will be automatically renewed unless a new contract is requested.</a:t>
            </a:r>
            <a:endParaRPr/>
          </a:p>
          <a:p>
            <a:pPr marL="0" lvl="0" indent="0" algn="l" rtl="0">
              <a:spcBef>
                <a:spcPts val="1200"/>
              </a:spcBef>
              <a:spcAft>
                <a:spcPts val="1200"/>
              </a:spcAft>
              <a:buNone/>
            </a:pPr>
            <a:endParaRPr/>
          </a:p>
        </p:txBody>
      </p:sp>
      <p:sp>
        <p:nvSpPr>
          <p:cNvPr id="391" name="Google Shape;391;p50"/>
          <p:cNvSpPr txBox="1">
            <a:spLocks noGrp="1"/>
          </p:cNvSpPr>
          <p:nvPr>
            <p:ph type="title" idx="5"/>
          </p:nvPr>
        </p:nvSpPr>
        <p:spPr>
          <a:xfrm>
            <a:off x="333825" y="1340000"/>
            <a:ext cx="1383600" cy="369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300"/>
              <a:t>CDE reviews performance</a:t>
            </a:r>
            <a:endParaRPr sz="1300"/>
          </a:p>
        </p:txBody>
      </p:sp>
      <p:sp>
        <p:nvSpPr>
          <p:cNvPr id="392" name="Google Shape;392;p50"/>
          <p:cNvSpPr txBox="1">
            <a:spLocks noGrp="1"/>
          </p:cNvSpPr>
          <p:nvPr>
            <p:ph type="title" idx="6"/>
          </p:nvPr>
        </p:nvSpPr>
        <p:spPr>
          <a:xfrm>
            <a:off x="2214600" y="1339775"/>
            <a:ext cx="1459800" cy="369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300"/>
              <a:t>Districts review and verify ratings </a:t>
            </a:r>
            <a:endParaRPr sz="1300"/>
          </a:p>
        </p:txBody>
      </p:sp>
      <p:sp>
        <p:nvSpPr>
          <p:cNvPr id="393" name="Google Shape;393;p50"/>
          <p:cNvSpPr txBox="1">
            <a:spLocks noGrp="1"/>
          </p:cNvSpPr>
          <p:nvPr>
            <p:ph type="title" idx="7"/>
          </p:nvPr>
        </p:nvSpPr>
        <p:spPr>
          <a:xfrm>
            <a:off x="3846450" y="1340000"/>
            <a:ext cx="1459800" cy="369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300"/>
              <a:t>Districts can request reconsideration</a:t>
            </a:r>
            <a:endParaRPr sz="1300"/>
          </a:p>
        </p:txBody>
      </p:sp>
      <p:sp>
        <p:nvSpPr>
          <p:cNvPr id="394" name="Google Shape;394;p50"/>
          <p:cNvSpPr txBox="1">
            <a:spLocks noGrp="1"/>
          </p:cNvSpPr>
          <p:nvPr>
            <p:ph type="title" idx="8"/>
          </p:nvPr>
        </p:nvSpPr>
        <p:spPr>
          <a:xfrm>
            <a:off x="5545325" y="1339775"/>
            <a:ext cx="1459800" cy="369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300"/>
              <a:t>Ratings are finalized by the state board</a:t>
            </a:r>
            <a:endParaRPr sz="1300"/>
          </a:p>
        </p:txBody>
      </p:sp>
      <p:sp>
        <p:nvSpPr>
          <p:cNvPr id="395" name="Google Shape;395;p50"/>
          <p:cNvSpPr txBox="1">
            <a:spLocks noGrp="1"/>
          </p:cNvSpPr>
          <p:nvPr>
            <p:ph type="title" idx="9"/>
          </p:nvPr>
        </p:nvSpPr>
        <p:spPr>
          <a:xfrm>
            <a:off x="7259350" y="1339775"/>
            <a:ext cx="1542000" cy="369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300"/>
              <a:t>Districts sign their accreditation contract</a:t>
            </a:r>
            <a:endParaRPr sz="1300"/>
          </a:p>
        </p:txBody>
      </p:sp>
      <p:sp>
        <p:nvSpPr>
          <p:cNvPr id="396" name="Google Shape;396;p50"/>
          <p:cNvSpPr txBox="1">
            <a:spLocks noGrp="1"/>
          </p:cNvSpPr>
          <p:nvPr>
            <p:ph type="subTitle" idx="13"/>
          </p:nvPr>
        </p:nvSpPr>
        <p:spPr>
          <a:xfrm>
            <a:off x="295725" y="2029200"/>
            <a:ext cx="1542000" cy="2362200"/>
          </a:xfrm>
          <a:prstGeom prst="rect">
            <a:avLst/>
          </a:prstGeom>
        </p:spPr>
        <p:txBody>
          <a:bodyPr spcFirstLastPara="1" wrap="square" lIns="0" tIns="0" rIns="0" bIns="0" anchor="t" anchorCtr="0">
            <a:noAutofit/>
          </a:bodyPr>
          <a:lstStyle/>
          <a:p>
            <a:pPr marL="0" lvl="0" indent="0" algn="l" rtl="0">
              <a:spcBef>
                <a:spcPts val="1200"/>
              </a:spcBef>
              <a:spcAft>
                <a:spcPts val="0"/>
              </a:spcAft>
              <a:buClr>
                <a:schemeClr val="dk1"/>
              </a:buClr>
              <a:buSzPts val="1100"/>
              <a:buFont typeface="Arial"/>
              <a:buNone/>
            </a:pPr>
            <a:r>
              <a:rPr lang="en"/>
              <a:t>The Education Accountability Act of 2009 (S.B. 09-163) and H.B. 18-1355 authorize the Colorado Department of Education to conduct an annual review of the performance of public schools and districts in the state.</a:t>
            </a:r>
            <a:endParaRPr/>
          </a:p>
          <a:p>
            <a:pPr marL="0" lvl="0" indent="0" algn="l" rtl="0">
              <a:spcBef>
                <a:spcPts val="1200"/>
              </a:spcBef>
              <a:spcAft>
                <a:spcPts val="1200"/>
              </a:spcAft>
              <a:buNone/>
            </a:pPr>
            <a:endParaRPr/>
          </a:p>
        </p:txBody>
      </p:sp>
      <p:sp>
        <p:nvSpPr>
          <p:cNvPr id="397" name="Google Shape;397;p50"/>
          <p:cNvSpPr txBox="1"/>
          <p:nvPr/>
        </p:nvSpPr>
        <p:spPr>
          <a:xfrm>
            <a:off x="120275" y="801300"/>
            <a:ext cx="742800"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Calibri"/>
                <a:ea typeface="Calibri"/>
                <a:cs typeface="Calibri"/>
                <a:sym typeface="Calibri"/>
              </a:rPr>
              <a:t>August</a:t>
            </a:r>
            <a:endParaRPr dirty="0">
              <a:latin typeface="Calibri"/>
              <a:ea typeface="Calibri"/>
              <a:cs typeface="Calibri"/>
              <a:sym typeface="Calibri"/>
            </a:endParaRPr>
          </a:p>
        </p:txBody>
      </p:sp>
      <p:sp>
        <p:nvSpPr>
          <p:cNvPr id="398" name="Google Shape;398;p50"/>
          <p:cNvSpPr txBox="1"/>
          <p:nvPr/>
        </p:nvSpPr>
        <p:spPr>
          <a:xfrm>
            <a:off x="1935275" y="801300"/>
            <a:ext cx="119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September</a:t>
            </a:r>
            <a:endParaRPr>
              <a:latin typeface="Calibri"/>
              <a:ea typeface="Calibri"/>
              <a:cs typeface="Calibri"/>
              <a:sym typeface="Calibri"/>
            </a:endParaRPr>
          </a:p>
        </p:txBody>
      </p:sp>
      <p:sp>
        <p:nvSpPr>
          <p:cNvPr id="399" name="Google Shape;399;p50"/>
          <p:cNvSpPr txBox="1"/>
          <p:nvPr/>
        </p:nvSpPr>
        <p:spPr>
          <a:xfrm>
            <a:off x="3559275" y="801300"/>
            <a:ext cx="119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October</a:t>
            </a:r>
            <a:endParaRPr>
              <a:latin typeface="Calibri"/>
              <a:ea typeface="Calibri"/>
              <a:cs typeface="Calibri"/>
              <a:sym typeface="Calibri"/>
            </a:endParaRPr>
          </a:p>
        </p:txBody>
      </p:sp>
      <p:sp>
        <p:nvSpPr>
          <p:cNvPr id="400" name="Google Shape;400;p50"/>
          <p:cNvSpPr txBox="1"/>
          <p:nvPr/>
        </p:nvSpPr>
        <p:spPr>
          <a:xfrm>
            <a:off x="5232800" y="801300"/>
            <a:ext cx="1781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November/December</a:t>
            </a:r>
            <a:endParaRPr>
              <a:latin typeface="Calibri"/>
              <a:ea typeface="Calibri"/>
              <a:cs typeface="Calibri"/>
              <a:sym typeface="Calibri"/>
            </a:endParaRPr>
          </a:p>
        </p:txBody>
      </p:sp>
      <p:sp>
        <p:nvSpPr>
          <p:cNvPr id="401" name="Google Shape;401;p50"/>
          <p:cNvSpPr txBox="1"/>
          <p:nvPr/>
        </p:nvSpPr>
        <p:spPr>
          <a:xfrm>
            <a:off x="6957075" y="801300"/>
            <a:ext cx="1667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December</a:t>
            </a:r>
            <a:endParaRPr>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pSp>
        <p:nvGrpSpPr>
          <p:cNvPr id="406" name="Google Shape;406;p51"/>
          <p:cNvGrpSpPr/>
          <p:nvPr/>
        </p:nvGrpSpPr>
        <p:grpSpPr>
          <a:xfrm>
            <a:off x="4342075" y="1092556"/>
            <a:ext cx="2497410" cy="1740844"/>
            <a:chOff x="4355025" y="1842455"/>
            <a:chExt cx="2497410" cy="1740844"/>
          </a:xfrm>
        </p:grpSpPr>
        <p:sp>
          <p:nvSpPr>
            <p:cNvPr id="407" name="Google Shape;407;p51"/>
            <p:cNvSpPr/>
            <p:nvPr/>
          </p:nvSpPr>
          <p:spPr>
            <a:xfrm>
              <a:off x="4849302" y="3079475"/>
              <a:ext cx="1958400" cy="133500"/>
            </a:xfrm>
            <a:prstGeom prst="rect">
              <a:avLst/>
            </a:prstGeom>
            <a:solidFill>
              <a:srgbClr val="232C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8" name="Google Shape;408;p51"/>
            <p:cNvGrpSpPr/>
            <p:nvPr/>
          </p:nvGrpSpPr>
          <p:grpSpPr>
            <a:xfrm>
              <a:off x="4355025" y="1842455"/>
              <a:ext cx="2497410" cy="1740844"/>
              <a:chOff x="4355025" y="1842455"/>
              <a:chExt cx="2497410" cy="1740844"/>
            </a:xfrm>
          </p:grpSpPr>
          <p:grpSp>
            <p:nvGrpSpPr>
              <p:cNvPr id="409" name="Google Shape;409;p51"/>
              <p:cNvGrpSpPr/>
              <p:nvPr/>
            </p:nvGrpSpPr>
            <p:grpSpPr>
              <a:xfrm>
                <a:off x="4808316" y="2800065"/>
                <a:ext cx="92400" cy="411825"/>
                <a:chOff x="845575" y="2563700"/>
                <a:chExt cx="92400" cy="411825"/>
              </a:xfrm>
            </p:grpSpPr>
            <p:cxnSp>
              <p:nvCxnSpPr>
                <p:cNvPr id="410" name="Google Shape;410;p51"/>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411" name="Google Shape;411;p51"/>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2" name="Google Shape;412;p51"/>
              <p:cNvSpPr txBox="1"/>
              <p:nvPr/>
            </p:nvSpPr>
            <p:spPr>
              <a:xfrm>
                <a:off x="4355025" y="3211899"/>
                <a:ext cx="9990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200" b="1" i="1" dirty="0">
                    <a:solidFill>
                      <a:schemeClr val="accent2"/>
                    </a:solidFill>
                    <a:latin typeface="Rockwell"/>
                    <a:ea typeface="Rockwell"/>
                    <a:cs typeface="Rockwell"/>
                    <a:sym typeface="Rockwell"/>
                  </a:rPr>
                  <a:t>October 25</a:t>
                </a:r>
                <a:endParaRPr sz="1200" b="1" i="1" dirty="0">
                  <a:solidFill>
                    <a:schemeClr val="accent2"/>
                  </a:solidFill>
                  <a:latin typeface="Rockwell"/>
                  <a:ea typeface="Rockwell"/>
                  <a:cs typeface="Rockwell"/>
                  <a:sym typeface="Rockwell"/>
                </a:endParaRPr>
              </a:p>
            </p:txBody>
          </p:sp>
          <p:sp>
            <p:nvSpPr>
              <p:cNvPr id="413" name="Google Shape;413;p51"/>
              <p:cNvSpPr txBox="1"/>
              <p:nvPr/>
            </p:nvSpPr>
            <p:spPr>
              <a:xfrm>
                <a:off x="4718373" y="1842455"/>
                <a:ext cx="2134062"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dirty="0">
                    <a:latin typeface="Calibri"/>
                    <a:ea typeface="Calibri"/>
                    <a:cs typeface="Calibri"/>
                    <a:sym typeface="Calibri"/>
                  </a:rPr>
                  <a:t>Final Request Materials Due</a:t>
                </a:r>
                <a:endParaRPr sz="1200" b="1" dirty="0">
                  <a:latin typeface="Calibri"/>
                  <a:ea typeface="Calibri"/>
                  <a:cs typeface="Calibri"/>
                  <a:sym typeface="Calibri"/>
                </a:endParaRPr>
              </a:p>
              <a:p>
                <a:pPr marL="0" lvl="0" indent="0" algn="l" rtl="0">
                  <a:spcBef>
                    <a:spcPts val="0"/>
                  </a:spcBef>
                  <a:spcAft>
                    <a:spcPts val="0"/>
                  </a:spcAft>
                  <a:buNone/>
                </a:pPr>
                <a:endParaRPr sz="900" b="1" dirty="0">
                  <a:latin typeface="Calibri"/>
                  <a:ea typeface="Calibri"/>
                  <a:cs typeface="Calibri"/>
                  <a:sym typeface="Calibri"/>
                </a:endParaRPr>
              </a:p>
              <a:p>
                <a:pPr marL="0" lvl="0" indent="0" algn="l" rtl="0">
                  <a:spcBef>
                    <a:spcPts val="0"/>
                  </a:spcBef>
                  <a:spcAft>
                    <a:spcPts val="1600"/>
                  </a:spcAft>
                  <a:buNone/>
                </a:pPr>
                <a:r>
                  <a:rPr lang="en" sz="1100" dirty="0">
                    <a:latin typeface="Calibri"/>
                    <a:ea typeface="Calibri"/>
                    <a:cs typeface="Calibri"/>
                    <a:sym typeface="Calibri"/>
                  </a:rPr>
                  <a:t>Final request materials (e.g., district narrative, local data) are due.</a:t>
                </a:r>
                <a:endParaRPr sz="1100" dirty="0">
                  <a:latin typeface="Calibri"/>
                  <a:ea typeface="Calibri"/>
                  <a:cs typeface="Calibri"/>
                  <a:sym typeface="Calibri"/>
                </a:endParaRPr>
              </a:p>
            </p:txBody>
          </p:sp>
        </p:grpSp>
      </p:grpSp>
      <p:grpSp>
        <p:nvGrpSpPr>
          <p:cNvPr id="414" name="Google Shape;414;p51"/>
          <p:cNvGrpSpPr/>
          <p:nvPr/>
        </p:nvGrpSpPr>
        <p:grpSpPr>
          <a:xfrm>
            <a:off x="5220675" y="1952700"/>
            <a:ext cx="3923325" cy="1735651"/>
            <a:chOff x="5233625" y="2702599"/>
            <a:chExt cx="3923325" cy="1735651"/>
          </a:xfrm>
        </p:grpSpPr>
        <p:sp>
          <p:nvSpPr>
            <p:cNvPr id="415" name="Google Shape;415;p51"/>
            <p:cNvSpPr/>
            <p:nvPr/>
          </p:nvSpPr>
          <p:spPr>
            <a:xfrm>
              <a:off x="6807650" y="3079475"/>
              <a:ext cx="2349300" cy="133500"/>
            </a:xfrm>
            <a:prstGeom prst="rect">
              <a:avLst/>
            </a:prstGeom>
            <a:solidFill>
              <a:srgbClr val="232C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6" name="Google Shape;416;p51"/>
            <p:cNvGrpSpPr/>
            <p:nvPr/>
          </p:nvGrpSpPr>
          <p:grpSpPr>
            <a:xfrm>
              <a:off x="5233625" y="2702599"/>
              <a:ext cx="3696748" cy="1735651"/>
              <a:chOff x="5233625" y="2702599"/>
              <a:chExt cx="3696748" cy="1735651"/>
            </a:xfrm>
          </p:grpSpPr>
          <p:grpSp>
            <p:nvGrpSpPr>
              <p:cNvPr id="417" name="Google Shape;417;p51"/>
              <p:cNvGrpSpPr/>
              <p:nvPr/>
            </p:nvGrpSpPr>
            <p:grpSpPr>
              <a:xfrm rot="10800000">
                <a:off x="6760035" y="3079467"/>
                <a:ext cx="92400" cy="411825"/>
                <a:chOff x="2070100" y="2563700"/>
                <a:chExt cx="92400" cy="411825"/>
              </a:xfrm>
            </p:grpSpPr>
            <p:cxnSp>
              <p:nvCxnSpPr>
                <p:cNvPr id="418" name="Google Shape;418;p51"/>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419" name="Google Shape;419;p51"/>
                <p:cNvSpPr/>
                <p:nvPr/>
              </p:nvSpPr>
              <p:spPr>
                <a:xfrm>
                  <a:off x="20701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0" name="Google Shape;420;p51"/>
              <p:cNvSpPr txBox="1"/>
              <p:nvPr/>
            </p:nvSpPr>
            <p:spPr>
              <a:xfrm>
                <a:off x="5233625" y="2702599"/>
                <a:ext cx="31452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200" b="1">
                    <a:solidFill>
                      <a:srgbClr val="232C67"/>
                    </a:solidFill>
                    <a:latin typeface="Rockwell"/>
                    <a:ea typeface="Rockwell"/>
                    <a:cs typeface="Rockwell"/>
                    <a:sym typeface="Rockwell"/>
                  </a:rPr>
                  <a:t>November 10-11 &amp; December 14-15</a:t>
                </a:r>
                <a:endParaRPr sz="1200" b="1">
                  <a:solidFill>
                    <a:srgbClr val="232C67"/>
                  </a:solidFill>
                  <a:latin typeface="Rockwell"/>
                  <a:ea typeface="Rockwell"/>
                  <a:cs typeface="Rockwell"/>
                  <a:sym typeface="Rockwell"/>
                </a:endParaRPr>
              </a:p>
            </p:txBody>
          </p:sp>
          <p:sp>
            <p:nvSpPr>
              <p:cNvPr id="421" name="Google Shape;421;p51"/>
              <p:cNvSpPr txBox="1"/>
              <p:nvPr/>
            </p:nvSpPr>
            <p:spPr>
              <a:xfrm>
                <a:off x="6676773" y="3494450"/>
                <a:ext cx="2253600"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latin typeface="Calibri"/>
                    <a:ea typeface="Calibri"/>
                    <a:cs typeface="Calibri"/>
                    <a:sym typeface="Calibri"/>
                  </a:rPr>
                  <a:t>District and School Plan Types Finalized during the State Board Meeting</a:t>
                </a:r>
                <a:endParaRPr sz="1200" b="1">
                  <a:latin typeface="Calibri"/>
                  <a:ea typeface="Calibri"/>
                  <a:cs typeface="Calibri"/>
                  <a:sym typeface="Calibri"/>
                </a:endParaRPr>
              </a:p>
              <a:p>
                <a:pPr marL="0" lvl="0" indent="0" algn="l" rtl="0">
                  <a:spcBef>
                    <a:spcPts val="0"/>
                  </a:spcBef>
                  <a:spcAft>
                    <a:spcPts val="0"/>
                  </a:spcAft>
                  <a:buNone/>
                </a:pPr>
                <a:endParaRPr sz="900" b="1">
                  <a:latin typeface="Calibri"/>
                  <a:ea typeface="Calibri"/>
                  <a:cs typeface="Calibri"/>
                  <a:sym typeface="Calibri"/>
                </a:endParaRPr>
              </a:p>
              <a:p>
                <a:pPr marL="0" lvl="0" indent="0" algn="l" rtl="0">
                  <a:spcBef>
                    <a:spcPts val="0"/>
                  </a:spcBef>
                  <a:spcAft>
                    <a:spcPts val="1600"/>
                  </a:spcAft>
                  <a:buNone/>
                </a:pPr>
                <a:r>
                  <a:rPr lang="en" sz="1100">
                    <a:latin typeface="Calibri"/>
                    <a:ea typeface="Calibri"/>
                    <a:cs typeface="Calibri"/>
                    <a:sym typeface="Calibri"/>
                  </a:rPr>
                  <a:t>For districts and schools, ratings will be considered final after the state board meeting.</a:t>
                </a:r>
                <a:endParaRPr sz="1100">
                  <a:latin typeface="Calibri"/>
                  <a:ea typeface="Calibri"/>
                  <a:cs typeface="Calibri"/>
                  <a:sym typeface="Calibri"/>
                </a:endParaRPr>
              </a:p>
            </p:txBody>
          </p:sp>
        </p:grpSp>
      </p:grpSp>
      <p:grpSp>
        <p:nvGrpSpPr>
          <p:cNvPr id="422" name="Google Shape;422;p51"/>
          <p:cNvGrpSpPr/>
          <p:nvPr/>
        </p:nvGrpSpPr>
        <p:grpSpPr>
          <a:xfrm>
            <a:off x="430674" y="1107901"/>
            <a:ext cx="2633098" cy="1726574"/>
            <a:chOff x="443624" y="1857800"/>
            <a:chExt cx="2633098" cy="1726574"/>
          </a:xfrm>
        </p:grpSpPr>
        <p:sp>
          <p:nvSpPr>
            <p:cNvPr id="423" name="Google Shape;423;p51"/>
            <p:cNvSpPr/>
            <p:nvPr/>
          </p:nvSpPr>
          <p:spPr>
            <a:xfrm>
              <a:off x="932600" y="3079475"/>
              <a:ext cx="1958400" cy="133500"/>
            </a:xfrm>
            <a:prstGeom prst="rect">
              <a:avLst/>
            </a:prstGeom>
            <a:solidFill>
              <a:srgbClr val="3138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4" name="Google Shape;424;p51"/>
            <p:cNvGrpSpPr/>
            <p:nvPr/>
          </p:nvGrpSpPr>
          <p:grpSpPr>
            <a:xfrm>
              <a:off x="443624" y="1857800"/>
              <a:ext cx="2633098" cy="1726574"/>
              <a:chOff x="443624" y="1857800"/>
              <a:chExt cx="2633098" cy="1726574"/>
            </a:xfrm>
          </p:grpSpPr>
          <p:sp>
            <p:nvSpPr>
              <p:cNvPr id="425" name="Google Shape;425;p51"/>
              <p:cNvSpPr txBox="1"/>
              <p:nvPr/>
            </p:nvSpPr>
            <p:spPr>
              <a:xfrm>
                <a:off x="443624" y="3212974"/>
                <a:ext cx="1124579"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200" b="1" dirty="0">
                    <a:solidFill>
                      <a:srgbClr val="232C67"/>
                    </a:solidFill>
                    <a:latin typeface="Rockwell"/>
                    <a:ea typeface="Rockwell"/>
                    <a:cs typeface="Rockwell"/>
                    <a:sym typeface="Rockwell"/>
                  </a:rPr>
                  <a:t>September 2</a:t>
                </a:r>
                <a:endParaRPr sz="1200" b="1" dirty="0">
                  <a:solidFill>
                    <a:srgbClr val="232C67"/>
                  </a:solidFill>
                  <a:latin typeface="Rockwell"/>
                  <a:ea typeface="Rockwell"/>
                  <a:cs typeface="Rockwell"/>
                  <a:sym typeface="Rockwell"/>
                </a:endParaRPr>
              </a:p>
            </p:txBody>
          </p:sp>
          <p:grpSp>
            <p:nvGrpSpPr>
              <p:cNvPr id="426" name="Google Shape;426;p51"/>
              <p:cNvGrpSpPr/>
              <p:nvPr/>
            </p:nvGrpSpPr>
            <p:grpSpPr>
              <a:xfrm>
                <a:off x="881025" y="2800065"/>
                <a:ext cx="92400" cy="411825"/>
                <a:chOff x="845575" y="2563700"/>
                <a:chExt cx="92400" cy="411825"/>
              </a:xfrm>
            </p:grpSpPr>
            <p:cxnSp>
              <p:nvCxnSpPr>
                <p:cNvPr id="427" name="Google Shape;427;p51"/>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428" name="Google Shape;428;p51"/>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9" name="Google Shape;429;p51"/>
              <p:cNvSpPr txBox="1"/>
              <p:nvPr/>
            </p:nvSpPr>
            <p:spPr>
              <a:xfrm>
                <a:off x="823122" y="1857800"/>
                <a:ext cx="2253600"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latin typeface="Calibri"/>
                    <a:ea typeface="Calibri"/>
                    <a:cs typeface="Calibri"/>
                    <a:sym typeface="Calibri"/>
                  </a:rPr>
                  <a:t>Preliminary Frameworks Released</a:t>
                </a:r>
                <a:endParaRPr sz="1200" b="1">
                  <a:latin typeface="Calibri"/>
                  <a:ea typeface="Calibri"/>
                  <a:cs typeface="Calibri"/>
                  <a:sym typeface="Calibri"/>
                </a:endParaRPr>
              </a:p>
              <a:p>
                <a:pPr marL="0" lvl="0" indent="0" algn="l" rtl="0">
                  <a:spcBef>
                    <a:spcPts val="0"/>
                  </a:spcBef>
                  <a:spcAft>
                    <a:spcPts val="0"/>
                  </a:spcAft>
                  <a:buNone/>
                </a:pPr>
                <a:endParaRPr sz="900" b="1">
                  <a:latin typeface="Calibri"/>
                  <a:ea typeface="Calibri"/>
                  <a:cs typeface="Calibri"/>
                  <a:sym typeface="Calibri"/>
                </a:endParaRPr>
              </a:p>
              <a:p>
                <a:pPr marL="0" lvl="0" indent="0" algn="l" rtl="0">
                  <a:spcBef>
                    <a:spcPts val="0"/>
                  </a:spcBef>
                  <a:spcAft>
                    <a:spcPts val="1600"/>
                  </a:spcAft>
                  <a:buNone/>
                </a:pPr>
                <a:r>
                  <a:rPr lang="en" sz="1100">
                    <a:latin typeface="Calibri"/>
                    <a:ea typeface="Calibri"/>
                    <a:cs typeface="Calibri"/>
                    <a:sym typeface="Calibri"/>
                  </a:rPr>
                  <a:t>School and district ratings are released to districts.</a:t>
                </a:r>
                <a:endParaRPr sz="1100">
                  <a:latin typeface="Calibri"/>
                  <a:ea typeface="Calibri"/>
                  <a:cs typeface="Calibri"/>
                  <a:sym typeface="Calibri"/>
                </a:endParaRPr>
              </a:p>
            </p:txBody>
          </p:sp>
        </p:grpSp>
      </p:grpSp>
      <p:grpSp>
        <p:nvGrpSpPr>
          <p:cNvPr id="430" name="Google Shape;430;p51"/>
          <p:cNvGrpSpPr/>
          <p:nvPr/>
        </p:nvGrpSpPr>
        <p:grpSpPr>
          <a:xfrm>
            <a:off x="2253225" y="1952700"/>
            <a:ext cx="2583178" cy="1735650"/>
            <a:chOff x="2266175" y="2702599"/>
            <a:chExt cx="2583178" cy="1735650"/>
          </a:xfrm>
        </p:grpSpPr>
        <p:sp>
          <p:nvSpPr>
            <p:cNvPr id="431" name="Google Shape;431;p51"/>
            <p:cNvSpPr/>
            <p:nvPr/>
          </p:nvSpPr>
          <p:spPr>
            <a:xfrm>
              <a:off x="2890952" y="3079475"/>
              <a:ext cx="1958400" cy="133500"/>
            </a:xfrm>
            <a:prstGeom prst="rect">
              <a:avLst/>
            </a:prstGeom>
            <a:solidFill>
              <a:srgbClr val="232C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2" name="Google Shape;432;p51"/>
            <p:cNvGrpSpPr/>
            <p:nvPr/>
          </p:nvGrpSpPr>
          <p:grpSpPr>
            <a:xfrm>
              <a:off x="2266175" y="2702599"/>
              <a:ext cx="2550775" cy="1735650"/>
              <a:chOff x="2266175" y="2702599"/>
              <a:chExt cx="2550775" cy="1735650"/>
            </a:xfrm>
          </p:grpSpPr>
          <p:sp>
            <p:nvSpPr>
              <p:cNvPr id="433" name="Google Shape;433;p51"/>
              <p:cNvSpPr txBox="1"/>
              <p:nvPr/>
            </p:nvSpPr>
            <p:spPr>
              <a:xfrm>
                <a:off x="2266175" y="2702599"/>
                <a:ext cx="12582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200" b="1" i="1" dirty="0">
                    <a:solidFill>
                      <a:schemeClr val="accent2"/>
                    </a:solidFill>
                    <a:latin typeface="Rockwell"/>
                    <a:ea typeface="Rockwell"/>
                    <a:cs typeface="Rockwell"/>
                    <a:sym typeface="Rockwell"/>
                  </a:rPr>
                  <a:t>September 23</a:t>
                </a:r>
                <a:endParaRPr sz="1200" b="1" i="1" dirty="0">
                  <a:solidFill>
                    <a:schemeClr val="accent2"/>
                  </a:solidFill>
                  <a:latin typeface="Rockwell"/>
                  <a:ea typeface="Rockwell"/>
                  <a:cs typeface="Rockwell"/>
                  <a:sym typeface="Rockwell"/>
                </a:endParaRPr>
              </a:p>
            </p:txBody>
          </p:sp>
          <p:grpSp>
            <p:nvGrpSpPr>
              <p:cNvPr id="434" name="Google Shape;434;p51"/>
              <p:cNvGrpSpPr/>
              <p:nvPr/>
            </p:nvGrpSpPr>
            <p:grpSpPr>
              <a:xfrm rot="10800000">
                <a:off x="2849073" y="3079467"/>
                <a:ext cx="92400" cy="411825"/>
                <a:chOff x="2070100" y="2563700"/>
                <a:chExt cx="92400" cy="411825"/>
              </a:xfrm>
            </p:grpSpPr>
            <p:cxnSp>
              <p:nvCxnSpPr>
                <p:cNvPr id="435" name="Google Shape;435;p51"/>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436" name="Google Shape;436;p51"/>
                <p:cNvSpPr/>
                <p:nvPr/>
              </p:nvSpPr>
              <p:spPr>
                <a:xfrm>
                  <a:off x="20701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7" name="Google Shape;437;p51"/>
              <p:cNvSpPr txBox="1"/>
              <p:nvPr/>
            </p:nvSpPr>
            <p:spPr>
              <a:xfrm>
                <a:off x="2773350" y="3494449"/>
                <a:ext cx="2043600"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latin typeface="Calibri"/>
                    <a:ea typeface="Calibri"/>
                    <a:cs typeface="Calibri"/>
                    <a:sym typeface="Calibri"/>
                  </a:rPr>
                  <a:t>School Accreditation &amp; Request to Reconsider Form Submissions Due </a:t>
                </a:r>
                <a:endParaRPr sz="1200" b="1">
                  <a:latin typeface="Calibri"/>
                  <a:ea typeface="Calibri"/>
                  <a:cs typeface="Calibri"/>
                  <a:sym typeface="Calibri"/>
                </a:endParaRPr>
              </a:p>
              <a:p>
                <a:pPr marL="0" lvl="0" indent="0" algn="l" rtl="0">
                  <a:spcBef>
                    <a:spcPts val="0"/>
                  </a:spcBef>
                  <a:spcAft>
                    <a:spcPts val="0"/>
                  </a:spcAft>
                  <a:buNone/>
                </a:pPr>
                <a:endParaRPr sz="900" b="1">
                  <a:latin typeface="Calibri"/>
                  <a:ea typeface="Calibri"/>
                  <a:cs typeface="Calibri"/>
                  <a:sym typeface="Calibri"/>
                </a:endParaRPr>
              </a:p>
              <a:p>
                <a:pPr marL="0" lvl="0" indent="0" algn="l" rtl="0">
                  <a:spcBef>
                    <a:spcPts val="0"/>
                  </a:spcBef>
                  <a:spcAft>
                    <a:spcPts val="1600"/>
                  </a:spcAft>
                  <a:buNone/>
                </a:pPr>
                <a:r>
                  <a:rPr lang="en" sz="1100">
                    <a:latin typeface="Calibri"/>
                    <a:ea typeface="Calibri"/>
                    <a:cs typeface="Calibri"/>
                    <a:sym typeface="Calibri"/>
                  </a:rPr>
                  <a:t>To initiate the process, the accountability contact will need to “agree” or “disagree” with the preliminary rating and/or clock status using the Accreditation and Request to Reconsider form.</a:t>
                </a:r>
                <a:endParaRPr sz="1100">
                  <a:latin typeface="Calibri"/>
                  <a:ea typeface="Calibri"/>
                  <a:cs typeface="Calibri"/>
                  <a:sym typeface="Calibri"/>
                </a:endParaRPr>
              </a:p>
            </p:txBody>
          </p:sp>
        </p:grpSp>
      </p:grpSp>
      <p:sp>
        <p:nvSpPr>
          <p:cNvPr id="438" name="Google Shape;438;p51"/>
          <p:cNvSpPr txBox="1"/>
          <p:nvPr/>
        </p:nvSpPr>
        <p:spPr>
          <a:xfrm>
            <a:off x="191150" y="42450"/>
            <a:ext cx="8867100" cy="954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a:latin typeface="Rockwell"/>
                <a:ea typeface="Rockwell"/>
                <a:cs typeface="Rockwell"/>
                <a:sym typeface="Rockwell"/>
              </a:rPr>
              <a:t>2022 School Accreditation and R2R Timeline</a:t>
            </a:r>
            <a:endParaRPr sz="2000">
              <a:latin typeface="Rockwell"/>
              <a:ea typeface="Rockwell"/>
              <a:cs typeface="Rockwell"/>
              <a:sym typeface="Rockwell"/>
            </a:endParaRPr>
          </a:p>
          <a:p>
            <a:pPr marL="0" lvl="0" indent="0" algn="ctr" rtl="0">
              <a:spcBef>
                <a:spcPts val="0"/>
              </a:spcBef>
              <a:spcAft>
                <a:spcPts val="0"/>
              </a:spcAft>
              <a:buNone/>
            </a:pPr>
            <a:r>
              <a:rPr lang="en" sz="1500" b="1">
                <a:latin typeface="Rockwell"/>
                <a:ea typeface="Rockwell"/>
                <a:cs typeface="Rockwell"/>
                <a:sym typeface="Rockwell"/>
              </a:rPr>
              <a:t>The accreditation form opens August 24th.</a:t>
            </a:r>
            <a:endParaRPr sz="1500" b="1">
              <a:latin typeface="Rockwell"/>
              <a:ea typeface="Rockwell"/>
              <a:cs typeface="Rockwell"/>
              <a:sym typeface="Rockwell"/>
            </a:endParaRPr>
          </a:p>
          <a:p>
            <a:pPr marL="0" lvl="0" indent="0" algn="ctr" rtl="0">
              <a:spcBef>
                <a:spcPts val="0"/>
              </a:spcBef>
              <a:spcAft>
                <a:spcPts val="0"/>
              </a:spcAft>
              <a:buNone/>
            </a:pPr>
            <a:r>
              <a:rPr lang="en" sz="1500" b="1">
                <a:latin typeface="Rockwell"/>
                <a:ea typeface="Rockwell"/>
                <a:cs typeface="Rockwell"/>
                <a:sym typeface="Rockwell"/>
              </a:rPr>
              <a:t>See below for details on important dates for this year.</a:t>
            </a:r>
            <a:endParaRPr sz="1500" b="1">
              <a:latin typeface="Rockwell"/>
              <a:ea typeface="Rockwell"/>
              <a:cs typeface="Rockwell"/>
              <a:sym typeface="Rockwell"/>
            </a:endParaRPr>
          </a:p>
        </p:txBody>
      </p:sp>
      <p:pic>
        <p:nvPicPr>
          <p:cNvPr id="439" name="Google Shape;439;p51"/>
          <p:cNvPicPr preferRelativeResize="0"/>
          <p:nvPr/>
        </p:nvPicPr>
        <p:blipFill>
          <a:blip r:embed="rId3">
            <a:alphaModFix/>
          </a:blip>
          <a:stretch>
            <a:fillRect/>
          </a:stretch>
        </p:blipFill>
        <p:spPr>
          <a:xfrm>
            <a:off x="2157864" y="2002225"/>
            <a:ext cx="234573" cy="238874"/>
          </a:xfrm>
          <a:prstGeom prst="rect">
            <a:avLst/>
          </a:prstGeom>
          <a:noFill/>
          <a:ln>
            <a:noFill/>
          </a:ln>
        </p:spPr>
      </p:pic>
      <p:pic>
        <p:nvPicPr>
          <p:cNvPr id="440" name="Google Shape;440;p51"/>
          <p:cNvPicPr preferRelativeResize="0"/>
          <p:nvPr/>
        </p:nvPicPr>
        <p:blipFill>
          <a:blip r:embed="rId3">
            <a:alphaModFix/>
          </a:blip>
          <a:stretch>
            <a:fillRect/>
          </a:stretch>
        </p:blipFill>
        <p:spPr>
          <a:xfrm>
            <a:off x="4220489" y="2522500"/>
            <a:ext cx="234573" cy="2388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0"/>
                                        </p:tgtEl>
                                        <p:attrNameLst>
                                          <p:attrName>style.visibility</p:attrName>
                                        </p:attrNameLst>
                                      </p:cBhvr>
                                      <p:to>
                                        <p:strVal val="visible"/>
                                      </p:to>
                                    </p:set>
                                    <p:animEffect transition="in" filter="fade">
                                      <p:cBhvr>
                                        <p:cTn id="7" dur="1000"/>
                                        <p:tgtEl>
                                          <p:spTgt spid="430"/>
                                        </p:tgtEl>
                                      </p:cBhvr>
                                    </p:animEffect>
                                  </p:childTnLst>
                                </p:cTn>
                              </p:par>
                              <p:par>
                                <p:cTn id="8" presetID="10" presetClass="entr" presetSubtype="0" fill="hold" nodeType="withEffect">
                                  <p:stCondLst>
                                    <p:cond delay="0"/>
                                  </p:stCondLst>
                                  <p:childTnLst>
                                    <p:set>
                                      <p:cBhvr>
                                        <p:cTn id="9" dur="1" fill="hold">
                                          <p:stCondLst>
                                            <p:cond delay="0"/>
                                          </p:stCondLst>
                                        </p:cTn>
                                        <p:tgtEl>
                                          <p:spTgt spid="439"/>
                                        </p:tgtEl>
                                        <p:attrNameLst>
                                          <p:attrName>style.visibility</p:attrName>
                                        </p:attrNameLst>
                                      </p:cBhvr>
                                      <p:to>
                                        <p:strVal val="visible"/>
                                      </p:to>
                                    </p:set>
                                    <p:animEffect transition="in" filter="fade">
                                      <p:cBhvr>
                                        <p:cTn id="10" dur="1000"/>
                                        <p:tgtEl>
                                          <p:spTgt spid="43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06"/>
                                        </p:tgtEl>
                                        <p:attrNameLst>
                                          <p:attrName>style.visibility</p:attrName>
                                        </p:attrNameLst>
                                      </p:cBhvr>
                                      <p:to>
                                        <p:strVal val="visible"/>
                                      </p:to>
                                    </p:set>
                                    <p:animEffect transition="in" filter="fade">
                                      <p:cBhvr>
                                        <p:cTn id="15" dur="1000"/>
                                        <p:tgtEl>
                                          <p:spTgt spid="406"/>
                                        </p:tgtEl>
                                      </p:cBhvr>
                                    </p:animEffect>
                                  </p:childTnLst>
                                </p:cTn>
                              </p:par>
                              <p:par>
                                <p:cTn id="16" presetID="10" presetClass="entr" presetSubtype="0" fill="hold" nodeType="withEffect">
                                  <p:stCondLst>
                                    <p:cond delay="0"/>
                                  </p:stCondLst>
                                  <p:childTnLst>
                                    <p:set>
                                      <p:cBhvr>
                                        <p:cTn id="17" dur="1" fill="hold">
                                          <p:stCondLst>
                                            <p:cond delay="0"/>
                                          </p:stCondLst>
                                        </p:cTn>
                                        <p:tgtEl>
                                          <p:spTgt spid="440"/>
                                        </p:tgtEl>
                                        <p:attrNameLst>
                                          <p:attrName>style.visibility</p:attrName>
                                        </p:attrNameLst>
                                      </p:cBhvr>
                                      <p:to>
                                        <p:strVal val="visible"/>
                                      </p:to>
                                    </p:set>
                                    <p:animEffect transition="in" filter="fade">
                                      <p:cBhvr>
                                        <p:cTn id="18" dur="1000"/>
                                        <p:tgtEl>
                                          <p:spTgt spid="44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14"/>
                                        </p:tgtEl>
                                        <p:attrNameLst>
                                          <p:attrName>style.visibility</p:attrName>
                                        </p:attrNameLst>
                                      </p:cBhvr>
                                      <p:to>
                                        <p:strVal val="visible"/>
                                      </p:to>
                                    </p:set>
                                    <p:animEffect transition="in" filter="fade">
                                      <p:cBhvr>
                                        <p:cTn id="23" dur="1000"/>
                                        <p:tgtEl>
                                          <p:spTgt spid="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52"/>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School Accreditation and Request to Reconsider Form</a:t>
            </a:r>
            <a:endParaRPr/>
          </a:p>
        </p:txBody>
      </p:sp>
      <p:sp>
        <p:nvSpPr>
          <p:cNvPr id="446" name="Google Shape;446;p52"/>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12</a:t>
            </a:fld>
            <a:endParaRPr/>
          </a:p>
        </p:txBody>
      </p:sp>
      <p:sp>
        <p:nvSpPr>
          <p:cNvPr id="447" name="Google Shape;447;p52"/>
          <p:cNvSpPr/>
          <p:nvPr/>
        </p:nvSpPr>
        <p:spPr>
          <a:xfrm>
            <a:off x="369775" y="962200"/>
            <a:ext cx="1598100" cy="3551700"/>
          </a:xfrm>
          <a:prstGeom prst="rect">
            <a:avLst/>
          </a:prstGeom>
          <a:solidFill>
            <a:srgbClr val="E9EF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52"/>
          <p:cNvSpPr/>
          <p:nvPr/>
        </p:nvSpPr>
        <p:spPr>
          <a:xfrm>
            <a:off x="2022050" y="962200"/>
            <a:ext cx="1598100" cy="3551700"/>
          </a:xfrm>
          <a:prstGeom prst="rect">
            <a:avLst/>
          </a:prstGeom>
          <a:solidFill>
            <a:srgbClr val="E9EF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52"/>
          <p:cNvSpPr/>
          <p:nvPr/>
        </p:nvSpPr>
        <p:spPr>
          <a:xfrm>
            <a:off x="3674325" y="962200"/>
            <a:ext cx="1598100" cy="3551700"/>
          </a:xfrm>
          <a:prstGeom prst="rect">
            <a:avLst/>
          </a:prstGeom>
          <a:solidFill>
            <a:srgbClr val="E9EF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52"/>
          <p:cNvSpPr/>
          <p:nvPr/>
        </p:nvSpPr>
        <p:spPr>
          <a:xfrm>
            <a:off x="5326600" y="962200"/>
            <a:ext cx="3407100" cy="3551700"/>
          </a:xfrm>
          <a:prstGeom prst="rect">
            <a:avLst/>
          </a:prstGeom>
          <a:solidFill>
            <a:srgbClr val="E9EF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52"/>
          <p:cNvSpPr txBox="1"/>
          <p:nvPr/>
        </p:nvSpPr>
        <p:spPr>
          <a:xfrm>
            <a:off x="447288" y="1164750"/>
            <a:ext cx="15000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b="1" i="1">
                <a:solidFill>
                  <a:srgbClr val="232C67"/>
                </a:solidFill>
                <a:latin typeface="Calibri"/>
                <a:ea typeface="Calibri"/>
                <a:cs typeface="Calibri"/>
                <a:sym typeface="Calibri"/>
              </a:rPr>
              <a:t>All Districts</a:t>
            </a:r>
            <a:endParaRPr sz="1500" b="1" i="1">
              <a:solidFill>
                <a:srgbClr val="232C67"/>
              </a:solidFill>
              <a:latin typeface="Calibri"/>
              <a:ea typeface="Calibri"/>
              <a:cs typeface="Calibri"/>
              <a:sym typeface="Calibri"/>
            </a:endParaRPr>
          </a:p>
        </p:txBody>
      </p:sp>
      <p:sp>
        <p:nvSpPr>
          <p:cNvPr id="452" name="Google Shape;452;p52"/>
          <p:cNvSpPr txBox="1"/>
          <p:nvPr/>
        </p:nvSpPr>
        <p:spPr>
          <a:xfrm>
            <a:off x="2093513" y="933900"/>
            <a:ext cx="1500000" cy="877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b="1" i="1">
                <a:solidFill>
                  <a:srgbClr val="232C67"/>
                </a:solidFill>
                <a:latin typeface="Calibri"/>
                <a:ea typeface="Calibri"/>
                <a:cs typeface="Calibri"/>
                <a:sym typeface="Calibri"/>
              </a:rPr>
              <a:t>Districts Using a District-Created Framework</a:t>
            </a:r>
            <a:endParaRPr sz="1500" b="1" i="1">
              <a:solidFill>
                <a:srgbClr val="232C67"/>
              </a:solidFill>
              <a:latin typeface="Calibri"/>
              <a:ea typeface="Calibri"/>
              <a:cs typeface="Calibri"/>
              <a:sym typeface="Calibri"/>
            </a:endParaRPr>
          </a:p>
        </p:txBody>
      </p:sp>
      <p:sp>
        <p:nvSpPr>
          <p:cNvPr id="453" name="Google Shape;453;p52"/>
          <p:cNvSpPr txBox="1"/>
          <p:nvPr/>
        </p:nvSpPr>
        <p:spPr>
          <a:xfrm>
            <a:off x="3739738" y="1049250"/>
            <a:ext cx="1500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b="1" i="1">
                <a:solidFill>
                  <a:srgbClr val="232C67"/>
                </a:solidFill>
                <a:latin typeface="Calibri"/>
                <a:ea typeface="Calibri"/>
                <a:cs typeface="Calibri"/>
                <a:sym typeface="Calibri"/>
              </a:rPr>
              <a:t>Districts with New Schools</a:t>
            </a:r>
            <a:endParaRPr sz="1500" b="1" i="1">
              <a:solidFill>
                <a:srgbClr val="232C67"/>
              </a:solidFill>
              <a:latin typeface="Calibri"/>
              <a:ea typeface="Calibri"/>
              <a:cs typeface="Calibri"/>
              <a:sym typeface="Calibri"/>
            </a:endParaRPr>
          </a:p>
        </p:txBody>
      </p:sp>
      <p:sp>
        <p:nvSpPr>
          <p:cNvPr id="454" name="Google Shape;454;p52"/>
          <p:cNvSpPr txBox="1"/>
          <p:nvPr/>
        </p:nvSpPr>
        <p:spPr>
          <a:xfrm>
            <a:off x="5398063" y="1049250"/>
            <a:ext cx="3284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b="1" i="1">
                <a:solidFill>
                  <a:srgbClr val="232C67"/>
                </a:solidFill>
                <a:latin typeface="Calibri"/>
                <a:ea typeface="Calibri"/>
                <a:cs typeface="Calibri"/>
                <a:sym typeface="Calibri"/>
              </a:rPr>
              <a:t>Districts with Insufficient State Data (ISD) Ratings</a:t>
            </a:r>
            <a:endParaRPr sz="1500" b="1" i="1">
              <a:solidFill>
                <a:srgbClr val="232C67"/>
              </a:solidFill>
              <a:latin typeface="Calibri"/>
              <a:ea typeface="Calibri"/>
              <a:cs typeface="Calibri"/>
              <a:sym typeface="Calibri"/>
            </a:endParaRPr>
          </a:p>
        </p:txBody>
      </p:sp>
      <p:sp>
        <p:nvSpPr>
          <p:cNvPr id="455" name="Google Shape;455;p52"/>
          <p:cNvSpPr txBox="1"/>
          <p:nvPr/>
        </p:nvSpPr>
        <p:spPr>
          <a:xfrm>
            <a:off x="447300" y="1695750"/>
            <a:ext cx="1500000" cy="258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Calibri"/>
                <a:ea typeface="Calibri"/>
                <a:cs typeface="Calibri"/>
                <a:sym typeface="Calibri"/>
              </a:rPr>
              <a:t>To officially sign off in the form, the district needs to indicate they agree or disagree (if available) with the ratings and complete the assurance that the superintendent and local board chair were consulted and verified the selected ratings.</a:t>
            </a:r>
            <a:endParaRPr sz="1200">
              <a:latin typeface="Calibri"/>
              <a:ea typeface="Calibri"/>
              <a:cs typeface="Calibri"/>
              <a:sym typeface="Calibri"/>
            </a:endParaRPr>
          </a:p>
        </p:txBody>
      </p:sp>
      <p:sp>
        <p:nvSpPr>
          <p:cNvPr id="456" name="Google Shape;456;p52"/>
          <p:cNvSpPr txBox="1"/>
          <p:nvPr/>
        </p:nvSpPr>
        <p:spPr>
          <a:xfrm>
            <a:off x="2108050" y="1695750"/>
            <a:ext cx="1500000" cy="258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Calibri"/>
                <a:ea typeface="Calibri"/>
                <a:cs typeface="Calibri"/>
                <a:sym typeface="Calibri"/>
              </a:rPr>
              <a:t>Districts must provide information about the performance framework and attach it to the form. CDE will defer to the district rating only if (1) the framework is more rigorous than the state framework and (2) the rating shows a lower rating.</a:t>
            </a:r>
            <a:endParaRPr sz="1200">
              <a:latin typeface="Calibri"/>
              <a:ea typeface="Calibri"/>
              <a:cs typeface="Calibri"/>
              <a:sym typeface="Calibri"/>
            </a:endParaRPr>
          </a:p>
        </p:txBody>
      </p:sp>
      <p:sp>
        <p:nvSpPr>
          <p:cNvPr id="457" name="Google Shape;457;p52"/>
          <p:cNvSpPr txBox="1"/>
          <p:nvPr/>
        </p:nvSpPr>
        <p:spPr>
          <a:xfrm>
            <a:off x="3735800" y="1695750"/>
            <a:ext cx="1500000" cy="184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Calibri"/>
                <a:ea typeface="Calibri"/>
                <a:cs typeface="Calibri"/>
                <a:sym typeface="Calibri"/>
              </a:rPr>
              <a:t>Districts must select a plan type using the dropdown for new schools. The plan type should be based on the district’s own evaluation of performance.</a:t>
            </a:r>
            <a:endParaRPr sz="1200">
              <a:latin typeface="Calibri"/>
              <a:ea typeface="Calibri"/>
              <a:cs typeface="Calibri"/>
              <a:sym typeface="Calibri"/>
            </a:endParaRPr>
          </a:p>
        </p:txBody>
      </p:sp>
      <p:sp>
        <p:nvSpPr>
          <p:cNvPr id="458" name="Google Shape;458;p52"/>
          <p:cNvSpPr txBox="1"/>
          <p:nvPr/>
        </p:nvSpPr>
        <p:spPr>
          <a:xfrm>
            <a:off x="5412600" y="1695750"/>
            <a:ext cx="3284100" cy="2847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dirty="0">
                <a:latin typeface="Calibri"/>
                <a:ea typeface="Calibri"/>
                <a:cs typeface="Calibri"/>
                <a:sym typeface="Calibri"/>
              </a:rPr>
              <a:t>For districts and schools labeled “ISD” or “ISD: Low Participation”:</a:t>
            </a:r>
            <a:r>
              <a:rPr lang="en" sz="1200" dirty="0">
                <a:latin typeface="Calibri"/>
                <a:ea typeface="Calibri"/>
                <a:cs typeface="Calibri"/>
                <a:sym typeface="Calibri"/>
              </a:rPr>
              <a:t> The district is not eligible to assign a rating and the site will maintain the ISD rating and any associated clock status.</a:t>
            </a:r>
            <a:endParaRPr sz="1200" dirty="0">
              <a:latin typeface="Calibri"/>
              <a:ea typeface="Calibri"/>
              <a:cs typeface="Calibri"/>
              <a:sym typeface="Calibri"/>
            </a:endParaRPr>
          </a:p>
          <a:p>
            <a:pPr marL="0" lvl="0" indent="0" algn="l" rtl="0">
              <a:spcBef>
                <a:spcPts val="0"/>
              </a:spcBef>
              <a:spcAft>
                <a:spcPts val="0"/>
              </a:spcAft>
              <a:buNone/>
            </a:pPr>
            <a:endParaRPr sz="500" dirty="0">
              <a:latin typeface="Calibri"/>
              <a:ea typeface="Calibri"/>
              <a:cs typeface="Calibri"/>
              <a:sym typeface="Calibri"/>
            </a:endParaRPr>
          </a:p>
          <a:p>
            <a:pPr marL="0" lvl="0" indent="0" algn="l" rtl="0">
              <a:spcBef>
                <a:spcPts val="0"/>
              </a:spcBef>
              <a:spcAft>
                <a:spcPts val="0"/>
              </a:spcAft>
              <a:buNone/>
            </a:pPr>
            <a:r>
              <a:rPr lang="en" sz="1200" b="1" dirty="0">
                <a:latin typeface="Calibri"/>
                <a:ea typeface="Calibri"/>
                <a:cs typeface="Calibri"/>
                <a:sym typeface="Calibri"/>
              </a:rPr>
              <a:t>For districts and schools labeled “ISD: Small Tested Population” or “ISD: No Students at Grade Levels Tested for State Assessments”:</a:t>
            </a:r>
            <a:r>
              <a:rPr lang="en" sz="1200" dirty="0">
                <a:latin typeface="Calibri"/>
                <a:ea typeface="Calibri"/>
                <a:cs typeface="Calibri"/>
                <a:sym typeface="Calibri"/>
              </a:rPr>
              <a:t> </a:t>
            </a:r>
            <a:endParaRPr sz="1200" dirty="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dirty="0">
                <a:latin typeface="Calibri"/>
                <a:ea typeface="Calibri"/>
                <a:cs typeface="Calibri"/>
                <a:sym typeface="Calibri"/>
              </a:rPr>
              <a:t>If the site is on Performance Watch, it will maintain the ISD rating and any associated clock status.</a:t>
            </a:r>
            <a:endParaRPr sz="1200" dirty="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dirty="0">
                <a:latin typeface="Calibri"/>
                <a:ea typeface="Calibri"/>
                <a:cs typeface="Calibri"/>
                <a:sym typeface="Calibri"/>
              </a:rPr>
              <a:t>If the site is Improvement or higher, districts can select a plan type, based on the district’s evaluation of performance, using the dropdown.</a:t>
            </a:r>
            <a:endParaRPr sz="1200" dirty="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53"/>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Accessing the Form</a:t>
            </a:r>
            <a:endParaRPr/>
          </a:p>
        </p:txBody>
      </p:sp>
      <p:sp>
        <p:nvSpPr>
          <p:cNvPr id="464" name="Google Shape;464;p53"/>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13</a:t>
            </a:fld>
            <a:endParaRPr/>
          </a:p>
        </p:txBody>
      </p:sp>
      <p:pic>
        <p:nvPicPr>
          <p:cNvPr id="465" name="Google Shape;465;p53"/>
          <p:cNvPicPr preferRelativeResize="0"/>
          <p:nvPr/>
        </p:nvPicPr>
        <p:blipFill>
          <a:blip r:embed="rId3">
            <a:alphaModFix/>
          </a:blip>
          <a:stretch>
            <a:fillRect/>
          </a:stretch>
        </p:blipFill>
        <p:spPr>
          <a:xfrm>
            <a:off x="4621475" y="1149454"/>
            <a:ext cx="4325949" cy="2129601"/>
          </a:xfrm>
          <a:prstGeom prst="rect">
            <a:avLst/>
          </a:prstGeom>
          <a:noFill/>
          <a:ln>
            <a:noFill/>
          </a:ln>
        </p:spPr>
      </p:pic>
      <p:sp>
        <p:nvSpPr>
          <p:cNvPr id="466" name="Google Shape;466;p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sp>
        <p:nvSpPr>
          <p:cNvPr id="467" name="Google Shape;467;p53"/>
          <p:cNvSpPr txBox="1">
            <a:spLocks noGrp="1"/>
          </p:cNvSpPr>
          <p:nvPr>
            <p:ph type="body" idx="1"/>
          </p:nvPr>
        </p:nvSpPr>
        <p:spPr>
          <a:xfrm>
            <a:off x="304625" y="1149450"/>
            <a:ext cx="3999900" cy="3178800"/>
          </a:xfrm>
          <a:prstGeom prst="rect">
            <a:avLst/>
          </a:prstGeom>
        </p:spPr>
        <p:txBody>
          <a:bodyPr spcFirstLastPara="1" wrap="square" lIns="0" tIns="0" rIns="0" bIns="0" anchor="t" anchorCtr="0">
            <a:normAutofit fontScale="85000" lnSpcReduction="20000"/>
          </a:bodyPr>
          <a:lstStyle/>
          <a:p>
            <a:pPr marL="0" lvl="0" indent="0" algn="l" rtl="0">
              <a:spcBef>
                <a:spcPts val="0"/>
              </a:spcBef>
              <a:spcAft>
                <a:spcPts val="0"/>
              </a:spcAft>
              <a:buNone/>
            </a:pPr>
            <a:r>
              <a:rPr lang="en" sz="2000" b="1"/>
              <a:t>Does your district have updated accountability contacts?</a:t>
            </a:r>
            <a:endParaRPr/>
          </a:p>
          <a:p>
            <a:pPr marL="0" lvl="0" indent="0" algn="l" rtl="0">
              <a:spcBef>
                <a:spcPts val="1200"/>
              </a:spcBef>
              <a:spcAft>
                <a:spcPts val="0"/>
              </a:spcAft>
              <a:buNone/>
            </a:pPr>
            <a:r>
              <a:rPr lang="en" sz="2000" u="sng">
                <a:solidFill>
                  <a:schemeClr val="hlink"/>
                </a:solidFill>
                <a:hlinkClick r:id="rId4"/>
              </a:rPr>
              <a:t>Current List of Accountability Contacts</a:t>
            </a:r>
            <a:r>
              <a:rPr lang="en"/>
              <a:t> </a:t>
            </a:r>
            <a:endParaRPr/>
          </a:p>
          <a:p>
            <a:pPr marL="0" lvl="0" indent="0" algn="l" rtl="0">
              <a:spcBef>
                <a:spcPts val="1200"/>
              </a:spcBef>
              <a:spcAft>
                <a:spcPts val="0"/>
              </a:spcAft>
              <a:buNone/>
            </a:pPr>
            <a:r>
              <a:rPr lang="en" sz="2000" u="sng">
                <a:solidFill>
                  <a:schemeClr val="hlink"/>
                </a:solidFill>
                <a:hlinkClick r:id="rId5"/>
              </a:rPr>
              <a:t>Link to a description of the process and to access the form to update contacts</a:t>
            </a:r>
            <a:endParaRPr sz="2000" b="1"/>
          </a:p>
          <a:p>
            <a:pPr marL="0" lvl="0" indent="0" algn="l" rtl="0">
              <a:spcBef>
                <a:spcPts val="1200"/>
              </a:spcBef>
              <a:spcAft>
                <a:spcPts val="0"/>
              </a:spcAft>
              <a:buNone/>
            </a:pPr>
            <a:r>
              <a:rPr lang="en" sz="2000" b="1"/>
              <a:t>Did your district’s Local Access Manager (LAM) designate your system login role from “District Admin” or “District User” to “Accountability Contact”?</a:t>
            </a:r>
            <a:endParaRPr sz="2000" u="sng">
              <a:solidFill>
                <a:schemeClr val="hlink"/>
              </a:solidFill>
            </a:endParaRPr>
          </a:p>
          <a:p>
            <a:pPr marL="0" lvl="0" indent="0" algn="l" rtl="0">
              <a:lnSpc>
                <a:spcPct val="90000"/>
              </a:lnSpc>
              <a:spcBef>
                <a:spcPts val="1200"/>
              </a:spcBef>
              <a:spcAft>
                <a:spcPts val="0"/>
              </a:spcAft>
              <a:buNone/>
            </a:pPr>
            <a:r>
              <a:rPr lang="en" sz="2000" u="sng">
                <a:solidFill>
                  <a:schemeClr val="hlink"/>
                </a:solidFill>
                <a:hlinkClick r:id="rId6"/>
              </a:rPr>
              <a:t>UIP Online System User Setup Management</a:t>
            </a:r>
            <a:endParaRPr b="1"/>
          </a:p>
        </p:txBody>
      </p:sp>
      <p:sp>
        <p:nvSpPr>
          <p:cNvPr id="468" name="Google Shape;468;p53"/>
          <p:cNvSpPr txBox="1"/>
          <p:nvPr/>
        </p:nvSpPr>
        <p:spPr>
          <a:xfrm>
            <a:off x="4690700" y="3279050"/>
            <a:ext cx="41601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latin typeface="Calibri"/>
                <a:ea typeface="Calibri"/>
                <a:cs typeface="Calibri"/>
                <a:sym typeface="Calibri"/>
              </a:rPr>
              <a:t>Still don’t have access to the form? Contact your district’s LAM to request they change your system login role using this form: </a:t>
            </a:r>
            <a:r>
              <a:rPr lang="en" i="1" u="sng">
                <a:solidFill>
                  <a:schemeClr val="hlink"/>
                </a:solidFill>
                <a:latin typeface="Calibri"/>
                <a:ea typeface="Calibri"/>
                <a:cs typeface="Calibri"/>
                <a:sym typeface="Calibri"/>
                <a:hlinkClick r:id="rId7"/>
              </a:rPr>
              <a:t>https://edx.cde.state.co.us/CDEIdM/districtLAMSupport.jsp</a:t>
            </a:r>
            <a:r>
              <a:rPr lang="en" i="1">
                <a:latin typeface="Calibri"/>
                <a:ea typeface="Calibri"/>
                <a:cs typeface="Calibri"/>
                <a:sym typeface="Calibri"/>
              </a:rPr>
              <a:t>. </a:t>
            </a:r>
            <a:endParaRPr i="1">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54"/>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School Accreditation and Request to Reconsider Form Walkthrough</a:t>
            </a:r>
            <a:endParaRPr/>
          </a:p>
        </p:txBody>
      </p:sp>
      <p:sp>
        <p:nvSpPr>
          <p:cNvPr id="474" name="Google Shape;474;p54"/>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The form is pre-populated with the preliminary ratings/plan types/clock years for schools and districts (it does not reflect any request to reconsider decisions). </a:t>
            </a:r>
            <a:endParaRPr/>
          </a:p>
          <a:p>
            <a:pPr marL="0" lvl="0" indent="0" algn="l" rtl="0">
              <a:spcBef>
                <a:spcPts val="1200"/>
              </a:spcBef>
              <a:spcAft>
                <a:spcPts val="1200"/>
              </a:spcAft>
              <a:buNone/>
            </a:pPr>
            <a:r>
              <a:rPr lang="en"/>
              <a:t>The form guides users to select the accreditation options available for their district (either agree or disagree). </a:t>
            </a:r>
            <a:endParaRPr/>
          </a:p>
        </p:txBody>
      </p:sp>
      <p:sp>
        <p:nvSpPr>
          <p:cNvPr id="475" name="Google Shape;475;p54"/>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14</a:t>
            </a:fld>
            <a:endParaRPr/>
          </a:p>
        </p:txBody>
      </p:sp>
      <p:pic>
        <p:nvPicPr>
          <p:cNvPr id="476" name="Google Shape;476;p54"/>
          <p:cNvPicPr preferRelativeResize="0">
            <a:picLocks noGrp="1"/>
          </p:cNvPicPr>
          <p:nvPr>
            <p:ph type="pic" idx="2"/>
          </p:nvPr>
        </p:nvPicPr>
        <p:blipFill>
          <a:blip r:embed="rId3">
            <a:alphaModFix/>
          </a:blip>
          <a:stretch>
            <a:fillRect/>
          </a:stretch>
        </p:blipFill>
        <p:spPr>
          <a:xfrm>
            <a:off x="5570775" y="995783"/>
            <a:ext cx="3516901" cy="1565960"/>
          </a:xfrm>
          <a:prstGeom prst="rect">
            <a:avLst/>
          </a:prstGeom>
          <a:ln w="9525" cap="flat" cmpd="sng">
            <a:solidFill>
              <a:srgbClr val="757070"/>
            </a:solidFill>
            <a:prstDash val="solid"/>
            <a:round/>
            <a:headEnd type="none" w="sm" len="sm"/>
            <a:tailEnd type="none" w="sm" len="sm"/>
          </a:ln>
        </p:spPr>
      </p:pic>
      <p:pic>
        <p:nvPicPr>
          <p:cNvPr id="477" name="Google Shape;477;p54"/>
          <p:cNvPicPr preferRelativeResize="0"/>
          <p:nvPr/>
        </p:nvPicPr>
        <p:blipFill rotWithShape="1">
          <a:blip r:embed="rId4">
            <a:alphaModFix/>
          </a:blip>
          <a:srcRect l="70302" t="44044" r="2608" b="14866"/>
          <a:stretch/>
        </p:blipFill>
        <p:spPr>
          <a:xfrm>
            <a:off x="6029125" y="3269851"/>
            <a:ext cx="2628498" cy="1761199"/>
          </a:xfrm>
          <a:prstGeom prst="rect">
            <a:avLst/>
          </a:prstGeom>
          <a:noFill/>
          <a:ln w="9525" cap="flat" cmpd="sng">
            <a:solidFill>
              <a:srgbClr val="757070"/>
            </a:solidFill>
            <a:prstDash val="solid"/>
            <a:round/>
            <a:headEnd type="none" w="sm" len="sm"/>
            <a:tailEnd type="none" w="sm" len="sm"/>
          </a:ln>
        </p:spPr>
      </p:pic>
      <p:sp>
        <p:nvSpPr>
          <p:cNvPr id="478" name="Google Shape;478;p54"/>
          <p:cNvSpPr/>
          <p:nvPr/>
        </p:nvSpPr>
        <p:spPr>
          <a:xfrm rot="10800000">
            <a:off x="5627375" y="4399050"/>
            <a:ext cx="548700" cy="210300"/>
          </a:xfrm>
          <a:prstGeom prst="lef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9" name="Google Shape;479;p54"/>
          <p:cNvPicPr preferRelativeResize="0"/>
          <p:nvPr/>
        </p:nvPicPr>
        <p:blipFill rotWithShape="1">
          <a:blip r:embed="rId4">
            <a:alphaModFix/>
          </a:blip>
          <a:srcRect l="23294" t="45017" r="29956" b="40803"/>
          <a:stretch/>
        </p:blipFill>
        <p:spPr>
          <a:xfrm>
            <a:off x="5570775" y="2664250"/>
            <a:ext cx="3516902" cy="471187"/>
          </a:xfrm>
          <a:prstGeom prst="rect">
            <a:avLst/>
          </a:prstGeom>
          <a:noFill/>
          <a:ln w="9525" cap="flat" cmpd="sng">
            <a:solidFill>
              <a:srgbClr val="757070"/>
            </a:solidFill>
            <a:prstDash val="solid"/>
            <a:round/>
            <a:headEnd type="none" w="sm" len="sm"/>
            <a:tailEnd type="none" w="sm" len="sm"/>
          </a:ln>
        </p:spPr>
      </p:pic>
      <p:sp>
        <p:nvSpPr>
          <p:cNvPr id="480" name="Google Shape;480;p54"/>
          <p:cNvSpPr/>
          <p:nvPr/>
        </p:nvSpPr>
        <p:spPr>
          <a:xfrm rot="5400000">
            <a:off x="8708175" y="3247550"/>
            <a:ext cx="548700" cy="210300"/>
          </a:xfrm>
          <a:prstGeom prst="lef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55"/>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Submitting the Form and Assurance</a:t>
            </a:r>
            <a:endParaRPr/>
          </a:p>
        </p:txBody>
      </p:sp>
      <p:sp>
        <p:nvSpPr>
          <p:cNvPr id="486" name="Google Shape;486;p55"/>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fontScale="92500"/>
          </a:bodyPr>
          <a:lstStyle/>
          <a:p>
            <a:pPr marL="0" lvl="0" indent="0" algn="l" rtl="0">
              <a:spcBef>
                <a:spcPts val="0"/>
              </a:spcBef>
              <a:spcAft>
                <a:spcPts val="1200"/>
              </a:spcAft>
              <a:buNone/>
            </a:pPr>
            <a:r>
              <a:rPr lang="en" dirty="0"/>
              <a:t>To submit the form, district accountability contacts need to assure these selections have been verified by the superintendent and local board chair. For district charter schools (not applicable to charter schools authorized by the Charter School Institute), the district needs to affirm these selections have also been verified by the charter school’s board chair. </a:t>
            </a:r>
            <a:r>
              <a:rPr lang="en" b="1" dirty="0"/>
              <a:t>The completed form is due September 23.</a:t>
            </a:r>
            <a:endParaRPr b="1" dirty="0"/>
          </a:p>
        </p:txBody>
      </p:sp>
      <p:sp>
        <p:nvSpPr>
          <p:cNvPr id="487" name="Google Shape;487;p55"/>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15</a:t>
            </a:fld>
            <a:endParaRPr/>
          </a:p>
        </p:txBody>
      </p:sp>
      <p:pic>
        <p:nvPicPr>
          <p:cNvPr id="488" name="Google Shape;488;p55"/>
          <p:cNvPicPr preferRelativeResize="0">
            <a:picLocks noGrp="1"/>
          </p:cNvPicPr>
          <p:nvPr>
            <p:ph type="pic" idx="2"/>
          </p:nvPr>
        </p:nvPicPr>
        <p:blipFill>
          <a:blip r:embed="rId3">
            <a:alphaModFix/>
          </a:blip>
          <a:stretch>
            <a:fillRect/>
          </a:stretch>
        </p:blipFill>
        <p:spPr>
          <a:xfrm>
            <a:off x="5556750" y="2189886"/>
            <a:ext cx="3516901" cy="1681129"/>
          </a:xfrm>
          <a:prstGeom prst="rect">
            <a:avLst/>
          </a:prstGeom>
          <a:ln w="9525" cap="flat" cmpd="sng">
            <a:solidFill>
              <a:srgbClr val="757070"/>
            </a:solidFill>
            <a:prstDash val="solid"/>
            <a:round/>
            <a:headEnd type="none" w="sm" len="sm"/>
            <a:tailEnd type="none" w="sm" len="sm"/>
          </a:ln>
        </p:spPr>
      </p:pic>
      <p:sp>
        <p:nvSpPr>
          <p:cNvPr id="489" name="Google Shape;489;p55"/>
          <p:cNvSpPr/>
          <p:nvPr/>
        </p:nvSpPr>
        <p:spPr>
          <a:xfrm rot="5400000">
            <a:off x="8354175" y="3740225"/>
            <a:ext cx="548700" cy="210300"/>
          </a:xfrm>
          <a:prstGeom prst="lef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0" name="Google Shape;490;p55"/>
          <p:cNvPicPr preferRelativeResize="0"/>
          <p:nvPr/>
        </p:nvPicPr>
        <p:blipFill rotWithShape="1">
          <a:blip r:embed="rId4">
            <a:alphaModFix/>
          </a:blip>
          <a:srcRect l="50000" t="93644" r="34400" b="-2103"/>
          <a:stretch/>
        </p:blipFill>
        <p:spPr>
          <a:xfrm>
            <a:off x="6492049" y="1324739"/>
            <a:ext cx="1426426" cy="341700"/>
          </a:xfrm>
          <a:prstGeom prst="rect">
            <a:avLst/>
          </a:prstGeom>
          <a:noFill/>
          <a:ln w="9525" cap="flat" cmpd="sng">
            <a:solidFill>
              <a:srgbClr val="757070"/>
            </a:solidFill>
            <a:prstDash val="solid"/>
            <a:round/>
            <a:headEnd type="none" w="sm" len="sm"/>
            <a:tailEnd type="none" w="sm" len="sm"/>
          </a:ln>
        </p:spPr>
      </p:pic>
      <p:sp>
        <p:nvSpPr>
          <p:cNvPr id="491" name="Google Shape;491;p55"/>
          <p:cNvSpPr/>
          <p:nvPr/>
        </p:nvSpPr>
        <p:spPr>
          <a:xfrm>
            <a:off x="7707725" y="1390438"/>
            <a:ext cx="548700" cy="210300"/>
          </a:xfrm>
          <a:prstGeom prst="lef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56"/>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Completing Request Tabs</a:t>
            </a:r>
            <a:endParaRPr/>
          </a:p>
        </p:txBody>
      </p:sp>
      <p:sp>
        <p:nvSpPr>
          <p:cNvPr id="497" name="Google Shape;497;p56"/>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fontScale="92500" lnSpcReduction="20000"/>
          </a:bodyPr>
          <a:lstStyle/>
          <a:p>
            <a:pPr marL="0" lvl="0" indent="0" algn="l" rtl="0">
              <a:spcBef>
                <a:spcPts val="0"/>
              </a:spcBef>
              <a:spcAft>
                <a:spcPts val="0"/>
              </a:spcAft>
              <a:buNone/>
            </a:pPr>
            <a:r>
              <a:rPr lang="en" dirty="0"/>
              <a:t>For any eligible sites where the district indicates they disagree with the rating/clock year, a request tab will appear for each site.</a:t>
            </a:r>
            <a:endParaRPr dirty="0"/>
          </a:p>
          <a:p>
            <a:pPr marL="0" lvl="0" indent="0" algn="l" rtl="0">
              <a:spcBef>
                <a:spcPts val="1200"/>
              </a:spcBef>
              <a:spcAft>
                <a:spcPts val="1200"/>
              </a:spcAft>
              <a:buNone/>
            </a:pPr>
            <a:r>
              <a:rPr lang="en" dirty="0"/>
              <a:t>This area includes a dropdown to indicate the type of request the site is making and an area to add a district narrative (if required) or any attachments (if required). There is a submit button under each request tab. </a:t>
            </a:r>
            <a:r>
              <a:rPr lang="en" b="1" dirty="0"/>
              <a:t>Final submissions are due October 25.</a:t>
            </a:r>
            <a:endParaRPr b="1" dirty="0"/>
          </a:p>
        </p:txBody>
      </p:sp>
      <p:sp>
        <p:nvSpPr>
          <p:cNvPr id="498" name="Google Shape;498;p56"/>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16</a:t>
            </a:fld>
            <a:endParaRPr/>
          </a:p>
        </p:txBody>
      </p:sp>
      <p:pic>
        <p:nvPicPr>
          <p:cNvPr id="499" name="Google Shape;499;p56"/>
          <p:cNvPicPr preferRelativeResize="0">
            <a:picLocks noGrp="1"/>
          </p:cNvPicPr>
          <p:nvPr>
            <p:ph type="pic" idx="2"/>
          </p:nvPr>
        </p:nvPicPr>
        <p:blipFill rotWithShape="1">
          <a:blip r:embed="rId3">
            <a:alphaModFix/>
          </a:blip>
          <a:srcRect l="4812" r="8629"/>
          <a:stretch/>
        </p:blipFill>
        <p:spPr>
          <a:xfrm>
            <a:off x="4484800" y="1973800"/>
            <a:ext cx="4364125" cy="3097700"/>
          </a:xfrm>
          <a:prstGeom prst="rect">
            <a:avLst/>
          </a:prstGeom>
          <a:ln w="9525" cap="flat" cmpd="sng">
            <a:solidFill>
              <a:srgbClr val="757070"/>
            </a:solidFill>
            <a:prstDash val="solid"/>
            <a:round/>
            <a:headEnd type="none" w="sm" len="sm"/>
            <a:tailEnd type="none" w="sm" len="sm"/>
          </a:ln>
        </p:spPr>
      </p:pic>
      <p:pic>
        <p:nvPicPr>
          <p:cNvPr id="500" name="Google Shape;500;p56"/>
          <p:cNvPicPr preferRelativeResize="0"/>
          <p:nvPr/>
        </p:nvPicPr>
        <p:blipFill>
          <a:blip r:embed="rId4">
            <a:alphaModFix/>
          </a:blip>
          <a:stretch>
            <a:fillRect/>
          </a:stretch>
        </p:blipFill>
        <p:spPr>
          <a:xfrm>
            <a:off x="5704371" y="950475"/>
            <a:ext cx="2668800" cy="874148"/>
          </a:xfrm>
          <a:prstGeom prst="rect">
            <a:avLst/>
          </a:prstGeom>
          <a:noFill/>
          <a:ln w="9525" cap="flat" cmpd="sng">
            <a:solidFill>
              <a:srgbClr val="757070"/>
            </a:solidFill>
            <a:prstDash val="solid"/>
            <a:round/>
            <a:headEnd type="none" w="sm" len="sm"/>
            <a:tailEnd type="none" w="sm" len="sm"/>
          </a:ln>
        </p:spPr>
      </p:pic>
      <p:sp>
        <p:nvSpPr>
          <p:cNvPr id="501" name="Google Shape;501;p56"/>
          <p:cNvSpPr/>
          <p:nvPr/>
        </p:nvSpPr>
        <p:spPr>
          <a:xfrm>
            <a:off x="8254825" y="1079150"/>
            <a:ext cx="548700" cy="210300"/>
          </a:xfrm>
          <a:prstGeom prst="lef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56"/>
          <p:cNvSpPr/>
          <p:nvPr/>
        </p:nvSpPr>
        <p:spPr>
          <a:xfrm rot="10800000">
            <a:off x="7401275" y="3656125"/>
            <a:ext cx="548700" cy="210300"/>
          </a:xfrm>
          <a:prstGeom prst="lef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56"/>
          <p:cNvSpPr/>
          <p:nvPr/>
        </p:nvSpPr>
        <p:spPr>
          <a:xfrm rot="10800000">
            <a:off x="5703700" y="4124400"/>
            <a:ext cx="548700" cy="210300"/>
          </a:xfrm>
          <a:prstGeom prst="lef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56"/>
          <p:cNvSpPr/>
          <p:nvPr/>
        </p:nvSpPr>
        <p:spPr>
          <a:xfrm>
            <a:off x="5074425" y="2735150"/>
            <a:ext cx="548700" cy="210300"/>
          </a:xfrm>
          <a:prstGeom prst="lef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5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Summary of Form Requirements</a:t>
            </a:r>
            <a:endParaRPr/>
          </a:p>
        </p:txBody>
      </p:sp>
      <p:sp>
        <p:nvSpPr>
          <p:cNvPr id="510" name="Google Shape;510;p57"/>
          <p:cNvSpPr txBox="1">
            <a:spLocks noGrp="1"/>
          </p:cNvSpPr>
          <p:nvPr>
            <p:ph type="body" idx="2"/>
          </p:nvPr>
        </p:nvSpPr>
        <p:spPr>
          <a:xfrm>
            <a:off x="275925" y="1867350"/>
            <a:ext cx="8419200" cy="24639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1800"/>
              <a:t>If the district does not submit the form by the deadline or indicate to CDE the need for an extension, the department will consider the preliminary district accreditation rating and school plan types final and will submit them to the state board for approval.</a:t>
            </a:r>
            <a:endParaRPr sz="1800"/>
          </a:p>
          <a:p>
            <a:pPr marL="0" lvl="0" indent="0" algn="l" rtl="0">
              <a:spcBef>
                <a:spcPts val="1200"/>
              </a:spcBef>
              <a:spcAft>
                <a:spcPts val="1200"/>
              </a:spcAft>
              <a:buNone/>
            </a:pPr>
            <a:r>
              <a:rPr lang="en" sz="1800"/>
              <a:t>If no sites in the district are engaging in R2R, no additional materials are needed until ratings/plan types are finalized by the state board in November. Once ratings are finalized, districts that are rated Improvement or lower will need to sign the district’s accreditation contract.</a:t>
            </a:r>
            <a:endParaRPr sz="1800"/>
          </a:p>
        </p:txBody>
      </p:sp>
      <p:sp>
        <p:nvSpPr>
          <p:cNvPr id="511" name="Google Shape;511;p57"/>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17</a:t>
            </a:fld>
            <a:endParaRPr/>
          </a:p>
        </p:txBody>
      </p:sp>
      <p:sp>
        <p:nvSpPr>
          <p:cNvPr id="512" name="Google Shape;512;p57"/>
          <p:cNvSpPr txBox="1"/>
          <p:nvPr/>
        </p:nvSpPr>
        <p:spPr>
          <a:xfrm>
            <a:off x="213075" y="1142325"/>
            <a:ext cx="8520600" cy="621678"/>
          </a:xfrm>
          <a:prstGeom prst="rect">
            <a:avLst/>
          </a:prstGeom>
          <a:solidFill>
            <a:schemeClr val="accent2"/>
          </a:solid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600" dirty="0">
                <a:solidFill>
                  <a:schemeClr val="lt1"/>
                </a:solidFill>
                <a:latin typeface="Calibri"/>
                <a:ea typeface="Calibri"/>
                <a:cs typeface="Calibri"/>
                <a:sym typeface="Calibri"/>
              </a:rPr>
              <a:t>The completed form is due </a:t>
            </a:r>
            <a:r>
              <a:rPr lang="en" sz="1600" b="1" dirty="0">
                <a:solidFill>
                  <a:schemeClr val="lt1"/>
                </a:solidFill>
                <a:latin typeface="Calibri"/>
                <a:ea typeface="Calibri"/>
                <a:cs typeface="Calibri"/>
                <a:sym typeface="Calibri"/>
              </a:rPr>
              <a:t>September 23</a:t>
            </a:r>
            <a:r>
              <a:rPr lang="en" sz="1600" dirty="0">
                <a:solidFill>
                  <a:schemeClr val="lt1"/>
                </a:solidFill>
                <a:latin typeface="Calibri"/>
                <a:ea typeface="Calibri"/>
                <a:cs typeface="Calibri"/>
                <a:sym typeface="Calibri"/>
              </a:rPr>
              <a:t>. Evidence for requests are due </a:t>
            </a:r>
            <a:r>
              <a:rPr lang="en" sz="1600" b="1" dirty="0">
                <a:solidFill>
                  <a:schemeClr val="lt1"/>
                </a:solidFill>
                <a:latin typeface="Calibri"/>
                <a:ea typeface="Calibri"/>
                <a:cs typeface="Calibri"/>
                <a:sym typeface="Calibri"/>
              </a:rPr>
              <a:t>October 25</a:t>
            </a:r>
            <a:r>
              <a:rPr lang="en" sz="1600" dirty="0">
                <a:solidFill>
                  <a:schemeClr val="lt1"/>
                </a:solidFill>
                <a:latin typeface="Calibri"/>
                <a:ea typeface="Calibri"/>
                <a:cs typeface="Calibri"/>
                <a:sym typeface="Calibri"/>
              </a:rPr>
              <a:t>.  </a:t>
            </a:r>
            <a:endParaRPr sz="1600" dirty="0">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58"/>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District Accreditation Process</a:t>
            </a:r>
            <a:endParaRPr/>
          </a:p>
        </p:txBody>
      </p:sp>
      <p:sp>
        <p:nvSpPr>
          <p:cNvPr id="518" name="Google Shape;518;p58"/>
          <p:cNvSpPr txBox="1">
            <a:spLocks noGrp="1"/>
          </p:cNvSpPr>
          <p:nvPr>
            <p:ph type="body" idx="2"/>
          </p:nvPr>
        </p:nvSpPr>
        <p:spPr>
          <a:xfrm>
            <a:off x="263775" y="2455025"/>
            <a:ext cx="8419200" cy="1939800"/>
          </a:xfrm>
          <a:prstGeom prst="rect">
            <a:avLst/>
          </a:prstGeom>
        </p:spPr>
        <p:txBody>
          <a:bodyPr spcFirstLastPara="1" wrap="square" lIns="0" tIns="0" rIns="0" bIns="0" anchor="t" anchorCtr="0">
            <a:normAutofit lnSpcReduction="20000"/>
          </a:bodyPr>
          <a:lstStyle/>
          <a:p>
            <a:pPr marL="0" lvl="0" indent="0" algn="l" rtl="0">
              <a:spcBef>
                <a:spcPts val="0"/>
              </a:spcBef>
              <a:spcAft>
                <a:spcPts val="0"/>
              </a:spcAft>
              <a:buClr>
                <a:schemeClr val="dk1"/>
              </a:buClr>
              <a:buSzPts val="1100"/>
              <a:buFont typeface="Arial"/>
              <a:buNone/>
            </a:pPr>
            <a:r>
              <a:rPr lang="en" sz="1800" b="1"/>
              <a:t>Districts Accredited with Improvement or lower: </a:t>
            </a:r>
            <a:r>
              <a:rPr lang="en" sz="1800"/>
              <a:t>Contracts must be annually completed.</a:t>
            </a:r>
            <a:endParaRPr sz="1800"/>
          </a:p>
          <a:p>
            <a:pPr marL="0" lvl="0" indent="0" algn="l" rtl="0">
              <a:spcBef>
                <a:spcPts val="1200"/>
              </a:spcBef>
              <a:spcAft>
                <a:spcPts val="0"/>
              </a:spcAft>
              <a:buClr>
                <a:schemeClr val="dk1"/>
              </a:buClr>
              <a:buSzPts val="1100"/>
              <a:buFont typeface="Arial"/>
              <a:buNone/>
            </a:pPr>
            <a:r>
              <a:rPr lang="en" sz="1800" b="1"/>
              <a:t>Districts Accredited with ISD: </a:t>
            </a:r>
            <a:r>
              <a:rPr lang="en" sz="1800"/>
              <a:t>Districts must complete their accreditation contract in 2022.</a:t>
            </a:r>
            <a:endParaRPr sz="1800"/>
          </a:p>
          <a:p>
            <a:pPr marL="0" lvl="0" indent="0" algn="l" rtl="0">
              <a:spcBef>
                <a:spcPts val="1200"/>
              </a:spcBef>
              <a:spcAft>
                <a:spcPts val="1200"/>
              </a:spcAft>
              <a:buNone/>
            </a:pPr>
            <a:r>
              <a:rPr lang="en" sz="1800" b="1"/>
              <a:t>Districts Accredited or Accredited with Distinction: </a:t>
            </a:r>
            <a:r>
              <a:rPr lang="en" sz="1800"/>
              <a:t>The existing contract will be automatically renewed unless the district requests an updated contract. CDE recommends that a new contract be signed when there is a new superintendent and/or board president.  Otherwise, contracts must be signed at least every five years.</a:t>
            </a:r>
            <a:endParaRPr sz="1600"/>
          </a:p>
        </p:txBody>
      </p:sp>
      <p:sp>
        <p:nvSpPr>
          <p:cNvPr id="519" name="Google Shape;519;p58"/>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18</a:t>
            </a:fld>
            <a:endParaRPr/>
          </a:p>
        </p:txBody>
      </p:sp>
      <p:sp>
        <p:nvSpPr>
          <p:cNvPr id="520" name="Google Shape;520;p58"/>
          <p:cNvSpPr txBox="1"/>
          <p:nvPr/>
        </p:nvSpPr>
        <p:spPr>
          <a:xfrm>
            <a:off x="213075" y="1142325"/>
            <a:ext cx="8520600" cy="1187987"/>
          </a:xfrm>
          <a:prstGeom prst="rect">
            <a:avLst/>
          </a:prstGeom>
          <a:solidFill>
            <a:schemeClr val="accent2"/>
          </a:solid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600" dirty="0">
                <a:solidFill>
                  <a:schemeClr val="lt1"/>
                </a:solidFill>
                <a:latin typeface="Calibri"/>
                <a:ea typeface="Calibri"/>
                <a:cs typeface="Calibri"/>
                <a:sym typeface="Calibri"/>
              </a:rPr>
              <a:t>District accreditation contracts will be available to superintendents via Docusign once plan types are finalized by the state board in November and December. The contract must be signed by the superintendent and the local board president </a:t>
            </a:r>
            <a:r>
              <a:rPr lang="en" sz="1600" b="1" dirty="0">
                <a:solidFill>
                  <a:schemeClr val="lt1"/>
                </a:solidFill>
                <a:latin typeface="Calibri"/>
                <a:ea typeface="Calibri"/>
                <a:cs typeface="Calibri"/>
                <a:sym typeface="Calibri"/>
              </a:rPr>
              <a:t>by the end of December</a:t>
            </a:r>
            <a:r>
              <a:rPr lang="en" sz="1600" dirty="0">
                <a:solidFill>
                  <a:schemeClr val="lt1"/>
                </a:solidFill>
                <a:latin typeface="Calibri"/>
                <a:ea typeface="Calibri"/>
                <a:cs typeface="Calibri"/>
                <a:sym typeface="Calibri"/>
              </a:rPr>
              <a:t>.</a:t>
            </a:r>
            <a:endParaRPr sz="1600" dirty="0">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59"/>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p>
            <a:pPr marL="0" lvl="0" indent="0" algn="l" rtl="0">
              <a:spcBef>
                <a:spcPts val="0"/>
              </a:spcBef>
              <a:spcAft>
                <a:spcPts val="1200"/>
              </a:spcAft>
              <a:buNone/>
            </a:pPr>
            <a:r>
              <a:rPr lang="en"/>
              <a:t>A sample template of the accreditation contract is available in the District Accountability Handbook (Appendix B), available here: </a:t>
            </a:r>
            <a:r>
              <a:rPr lang="en" u="sng">
                <a:solidFill>
                  <a:schemeClr val="hlink"/>
                </a:solidFill>
                <a:hlinkClick r:id="rId3"/>
              </a:rPr>
              <a:t>https://www.cde.state.co.us/accountability/stateaccountability</a:t>
            </a:r>
            <a:r>
              <a:rPr lang="en"/>
              <a:t> </a:t>
            </a:r>
            <a:endParaRPr/>
          </a:p>
        </p:txBody>
      </p:sp>
      <p:sp>
        <p:nvSpPr>
          <p:cNvPr id="526" name="Google Shape;526;p59"/>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19</a:t>
            </a:fld>
            <a:endParaRPr/>
          </a:p>
        </p:txBody>
      </p:sp>
      <p:sp>
        <p:nvSpPr>
          <p:cNvPr id="527" name="Google Shape;527;p59"/>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solidFill>
                  <a:schemeClr val="lt1"/>
                </a:solidFill>
              </a:rPr>
              <a:t>District Accreditation Sample</a:t>
            </a:r>
            <a:endParaRPr/>
          </a:p>
        </p:txBody>
      </p:sp>
      <p:pic>
        <p:nvPicPr>
          <p:cNvPr id="528" name="Google Shape;528;p59"/>
          <p:cNvPicPr preferRelativeResize="0">
            <a:picLocks noGrp="1"/>
          </p:cNvPicPr>
          <p:nvPr>
            <p:ph type="pic" idx="2"/>
          </p:nvPr>
        </p:nvPicPr>
        <p:blipFill>
          <a:blip r:embed="rId4">
            <a:alphaModFix/>
          </a:blip>
          <a:stretch>
            <a:fillRect/>
          </a:stretch>
        </p:blipFill>
        <p:spPr>
          <a:xfrm>
            <a:off x="5556750" y="1438014"/>
            <a:ext cx="3516900" cy="2041482"/>
          </a:xfrm>
          <a:prstGeom prst="rect">
            <a:avLst/>
          </a:prstGeom>
          <a:ln w="9525" cap="flat" cmpd="sng">
            <a:solidFill>
              <a:srgbClr val="757070"/>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2"/>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Agenda</a:t>
            </a:r>
            <a:endParaRPr/>
          </a:p>
        </p:txBody>
      </p:sp>
      <p:sp>
        <p:nvSpPr>
          <p:cNvPr id="316" name="Google Shape;316;p42"/>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2</a:t>
            </a:fld>
            <a:endParaRPr/>
          </a:p>
        </p:txBody>
      </p:sp>
      <p:sp>
        <p:nvSpPr>
          <p:cNvPr id="317" name="Google Shape;317;p42"/>
          <p:cNvSpPr txBox="1"/>
          <p:nvPr/>
        </p:nvSpPr>
        <p:spPr>
          <a:xfrm>
            <a:off x="5716600" y="1924363"/>
            <a:ext cx="33786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i="1">
                <a:solidFill>
                  <a:schemeClr val="dk1"/>
                </a:solidFill>
                <a:latin typeface="Calibri"/>
                <a:ea typeface="Calibri"/>
                <a:cs typeface="Calibri"/>
                <a:sym typeface="Calibri"/>
              </a:rPr>
              <a:t>This webinar is being recorded. Slides and the recording will be posted to the </a:t>
            </a:r>
            <a:r>
              <a:rPr lang="en" i="1" u="sng">
                <a:solidFill>
                  <a:schemeClr val="hlink"/>
                </a:solidFill>
                <a:latin typeface="Calibri"/>
                <a:ea typeface="Calibri"/>
                <a:cs typeface="Calibri"/>
                <a:sym typeface="Calibri"/>
                <a:hlinkClick r:id="rId3"/>
              </a:rPr>
              <a:t>CDE website</a:t>
            </a:r>
            <a:r>
              <a:rPr lang="en" i="1">
                <a:solidFill>
                  <a:schemeClr val="dk1"/>
                </a:solidFill>
                <a:latin typeface="Calibri"/>
                <a:ea typeface="Calibri"/>
                <a:cs typeface="Calibri"/>
                <a:sym typeface="Calibri"/>
              </a:rPr>
              <a:t>. Q&amp;A at the end of this session won’t be recorded.</a:t>
            </a:r>
            <a:endParaRPr i="1">
              <a:solidFill>
                <a:schemeClr val="dk1"/>
              </a:solidFill>
              <a:latin typeface="Calibri"/>
              <a:ea typeface="Calibri"/>
              <a:cs typeface="Calibri"/>
              <a:sym typeface="Calibri"/>
            </a:endParaRPr>
          </a:p>
        </p:txBody>
      </p:sp>
      <p:sp>
        <p:nvSpPr>
          <p:cNvPr id="318" name="Google Shape;318;p42"/>
          <p:cNvSpPr txBox="1">
            <a:spLocks noGrp="1"/>
          </p:cNvSpPr>
          <p:nvPr>
            <p:ph type="body" idx="4294967295"/>
          </p:nvPr>
        </p:nvSpPr>
        <p:spPr>
          <a:xfrm>
            <a:off x="311700" y="1152475"/>
            <a:ext cx="3999900" cy="3178800"/>
          </a:xfrm>
          <a:prstGeom prst="rect">
            <a:avLst/>
          </a:prstGeom>
        </p:spPr>
        <p:txBody>
          <a:bodyPr spcFirstLastPara="1" wrap="square" lIns="0" tIns="0" rIns="0" bIns="0" anchor="t" anchorCtr="0">
            <a:normAutofit fontScale="85000" lnSpcReduction="10000"/>
          </a:bodyPr>
          <a:lstStyle/>
          <a:p>
            <a:pPr marL="457200" lvl="0" indent="-334327" algn="l" rtl="0">
              <a:spcBef>
                <a:spcPts val="0"/>
              </a:spcBef>
              <a:spcAft>
                <a:spcPts val="0"/>
              </a:spcAft>
              <a:buSzPct val="100000"/>
              <a:buChar char="●"/>
            </a:pPr>
            <a:r>
              <a:rPr lang="en" dirty="0"/>
              <a:t>Brief overview of 2022 state accountability</a:t>
            </a:r>
            <a:endParaRPr dirty="0"/>
          </a:p>
          <a:p>
            <a:pPr marL="457200" lvl="0" indent="-334327" algn="l" rtl="0">
              <a:spcBef>
                <a:spcPts val="0"/>
              </a:spcBef>
              <a:spcAft>
                <a:spcPts val="0"/>
              </a:spcAft>
              <a:buSzPct val="100000"/>
              <a:buChar char="●"/>
            </a:pPr>
            <a:r>
              <a:rPr lang="en" dirty="0"/>
              <a:t>District and school accreditation process</a:t>
            </a:r>
            <a:endParaRPr dirty="0"/>
          </a:p>
          <a:p>
            <a:pPr marL="914400" lvl="1" indent="-310832" algn="l" rtl="0">
              <a:spcBef>
                <a:spcPts val="0"/>
              </a:spcBef>
              <a:spcAft>
                <a:spcPts val="0"/>
              </a:spcAft>
              <a:buSzPct val="100000"/>
              <a:buChar char="○"/>
            </a:pPr>
            <a:r>
              <a:rPr lang="en" dirty="0"/>
              <a:t>General process and timeline</a:t>
            </a:r>
            <a:endParaRPr dirty="0"/>
          </a:p>
          <a:p>
            <a:pPr marL="914400" lvl="1" indent="-310832" algn="l" rtl="0">
              <a:spcBef>
                <a:spcPts val="0"/>
              </a:spcBef>
              <a:spcAft>
                <a:spcPts val="0"/>
              </a:spcAft>
              <a:buSzPct val="100000"/>
              <a:buChar char="○"/>
            </a:pPr>
            <a:r>
              <a:rPr lang="en" dirty="0"/>
              <a:t>Accreditation form walkthrough</a:t>
            </a:r>
            <a:endParaRPr dirty="0"/>
          </a:p>
          <a:p>
            <a:pPr marL="914400" lvl="1" indent="-310832" algn="l" rtl="0">
              <a:spcBef>
                <a:spcPts val="0"/>
              </a:spcBef>
              <a:spcAft>
                <a:spcPts val="0"/>
              </a:spcAft>
              <a:buSzPct val="100000"/>
              <a:buChar char="○"/>
            </a:pPr>
            <a:r>
              <a:rPr lang="en" dirty="0"/>
              <a:t>District-created framework</a:t>
            </a:r>
            <a:endParaRPr dirty="0"/>
          </a:p>
          <a:p>
            <a:pPr marL="914400" lvl="1" indent="-310832" algn="l" rtl="0">
              <a:spcBef>
                <a:spcPts val="0"/>
              </a:spcBef>
              <a:spcAft>
                <a:spcPts val="0"/>
              </a:spcAft>
              <a:buSzPct val="100000"/>
              <a:buChar char="○"/>
            </a:pPr>
            <a:r>
              <a:rPr lang="en" dirty="0"/>
              <a:t>New school ratings</a:t>
            </a:r>
            <a:endParaRPr dirty="0"/>
          </a:p>
          <a:p>
            <a:pPr marL="914400" lvl="1" indent="-310832" algn="l" rtl="0">
              <a:spcBef>
                <a:spcPts val="0"/>
              </a:spcBef>
              <a:spcAft>
                <a:spcPts val="0"/>
              </a:spcAft>
              <a:buSzPct val="100000"/>
              <a:buChar char="○"/>
            </a:pPr>
            <a:r>
              <a:rPr lang="en" dirty="0"/>
              <a:t>Insufficient state data ratings</a:t>
            </a:r>
            <a:endParaRPr dirty="0"/>
          </a:p>
          <a:p>
            <a:pPr marL="457200" lvl="0" indent="-334327" algn="l" rtl="0">
              <a:spcBef>
                <a:spcPts val="0"/>
              </a:spcBef>
              <a:spcAft>
                <a:spcPts val="0"/>
              </a:spcAft>
              <a:buSzPct val="100000"/>
              <a:buChar char="●"/>
            </a:pPr>
            <a:r>
              <a:rPr lang="en" dirty="0"/>
              <a:t>Request to reconsider (R2R) process</a:t>
            </a:r>
            <a:endParaRPr dirty="0"/>
          </a:p>
          <a:p>
            <a:pPr marL="914400" lvl="1" indent="-310832" algn="l" rtl="0">
              <a:spcBef>
                <a:spcPts val="0"/>
              </a:spcBef>
              <a:spcAft>
                <a:spcPts val="0"/>
              </a:spcAft>
              <a:buSzPct val="100000"/>
              <a:buChar char="○"/>
            </a:pPr>
            <a:r>
              <a:rPr lang="en" dirty="0"/>
              <a:t>Eligibility for R2R</a:t>
            </a:r>
            <a:endParaRPr dirty="0"/>
          </a:p>
          <a:p>
            <a:pPr marL="914400" lvl="1" indent="-310832" algn="l" rtl="0">
              <a:spcBef>
                <a:spcPts val="0"/>
              </a:spcBef>
              <a:spcAft>
                <a:spcPts val="0"/>
              </a:spcAft>
              <a:buSzPct val="100000"/>
              <a:buChar char="○"/>
            </a:pPr>
            <a:r>
              <a:rPr lang="en" dirty="0"/>
              <a:t>Conditions for a request</a:t>
            </a:r>
            <a:endParaRPr dirty="0"/>
          </a:p>
          <a:p>
            <a:pPr marL="914400" lvl="1" indent="-310832" algn="l" rtl="0">
              <a:spcBef>
                <a:spcPts val="0"/>
              </a:spcBef>
              <a:spcAft>
                <a:spcPts val="0"/>
              </a:spcAft>
              <a:buSzPct val="100000"/>
              <a:buChar char="○"/>
            </a:pPr>
            <a:r>
              <a:rPr lang="en" dirty="0"/>
              <a:t>Submitting evidence</a:t>
            </a:r>
            <a:endParaRPr dirty="0"/>
          </a:p>
          <a:p>
            <a:pPr marL="914400" lvl="1" indent="-310832" algn="l" rtl="0">
              <a:spcBef>
                <a:spcPts val="0"/>
              </a:spcBef>
              <a:spcAft>
                <a:spcPts val="0"/>
              </a:spcAft>
              <a:buSzPct val="100000"/>
              <a:buChar char="○"/>
            </a:pPr>
            <a:r>
              <a:rPr lang="en" dirty="0"/>
              <a:t>R2R Local Assessment Tool</a:t>
            </a:r>
            <a:endParaRPr dirty="0"/>
          </a:p>
          <a:p>
            <a:pPr marL="914400" lvl="1" indent="-310832" algn="l" rtl="0">
              <a:spcBef>
                <a:spcPts val="0"/>
              </a:spcBef>
              <a:spcAft>
                <a:spcPts val="0"/>
              </a:spcAft>
              <a:buSzPct val="100000"/>
              <a:buChar char="○"/>
            </a:pPr>
            <a:r>
              <a:rPr lang="en" dirty="0"/>
              <a:t>Reviewing a submission</a:t>
            </a:r>
            <a:endParaRPr dirty="0"/>
          </a:p>
          <a:p>
            <a:pPr marL="457200" lvl="0" indent="-334327" algn="l" rtl="0">
              <a:spcBef>
                <a:spcPts val="0"/>
              </a:spcBef>
              <a:spcAft>
                <a:spcPts val="0"/>
              </a:spcAft>
              <a:buSzPct val="100000"/>
              <a:buChar char="●"/>
            </a:pPr>
            <a:r>
              <a:rPr lang="en" dirty="0"/>
              <a:t>Next steps and support</a:t>
            </a:r>
            <a:endParaRPr dirty="0"/>
          </a:p>
        </p:txBody>
      </p:sp>
      <p:pic>
        <p:nvPicPr>
          <p:cNvPr id="319" name="Google Shape;319;p42"/>
          <p:cNvPicPr preferRelativeResize="0">
            <a:picLocks noGrp="1"/>
          </p:cNvPicPr>
          <p:nvPr>
            <p:ph type="pic" idx="2"/>
          </p:nvPr>
        </p:nvPicPr>
        <p:blipFill rotWithShape="1">
          <a:blip r:embed="rId4">
            <a:alphaModFix/>
          </a:blip>
          <a:srcRect l="6926" r="6918"/>
          <a:stretch/>
        </p:blipFill>
        <p:spPr>
          <a:xfrm>
            <a:off x="6091577" y="1067225"/>
            <a:ext cx="647050" cy="751048"/>
          </a:xfrm>
          <a:prstGeom prst="rect">
            <a:avLst/>
          </a:prstGeom>
        </p:spPr>
      </p:pic>
      <p:sp>
        <p:nvSpPr>
          <p:cNvPr id="320" name="Google Shape;320;p42"/>
          <p:cNvSpPr txBox="1"/>
          <p:nvPr/>
        </p:nvSpPr>
        <p:spPr>
          <a:xfrm>
            <a:off x="6777825" y="1242650"/>
            <a:ext cx="1613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Calibri"/>
                <a:ea typeface="Calibri"/>
                <a:cs typeface="Calibri"/>
                <a:sym typeface="Calibri"/>
              </a:rPr>
              <a:t>Meeting Norms</a:t>
            </a:r>
            <a:endParaRPr b="1">
              <a:latin typeface="Calibri"/>
              <a:ea typeface="Calibri"/>
              <a:cs typeface="Calibri"/>
              <a:sym typeface="Calibri"/>
            </a:endParaRPr>
          </a:p>
        </p:txBody>
      </p:sp>
      <p:sp>
        <p:nvSpPr>
          <p:cNvPr id="321" name="Google Shape;321;p42"/>
          <p:cNvSpPr txBox="1"/>
          <p:nvPr/>
        </p:nvSpPr>
        <p:spPr>
          <a:xfrm>
            <a:off x="5716600" y="2971063"/>
            <a:ext cx="33786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i="1">
                <a:solidFill>
                  <a:schemeClr val="dk1"/>
                </a:solidFill>
                <a:latin typeface="Calibri"/>
                <a:ea typeface="Calibri"/>
                <a:cs typeface="Calibri"/>
                <a:sym typeface="Calibri"/>
              </a:rPr>
              <a:t>Please mute your sound if you are not speaking. </a:t>
            </a:r>
            <a:endParaRPr i="1">
              <a:solidFill>
                <a:schemeClr val="dk1"/>
              </a:solidFill>
              <a:latin typeface="Calibri"/>
              <a:ea typeface="Calibri"/>
              <a:cs typeface="Calibri"/>
              <a:sym typeface="Calibri"/>
            </a:endParaRPr>
          </a:p>
        </p:txBody>
      </p:sp>
      <p:sp>
        <p:nvSpPr>
          <p:cNvPr id="322" name="Google Shape;322;p42"/>
          <p:cNvSpPr txBox="1"/>
          <p:nvPr/>
        </p:nvSpPr>
        <p:spPr>
          <a:xfrm>
            <a:off x="5716600" y="3542413"/>
            <a:ext cx="33786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i="1">
                <a:solidFill>
                  <a:schemeClr val="dk1"/>
                </a:solidFill>
                <a:latin typeface="Calibri"/>
                <a:ea typeface="Calibri"/>
                <a:cs typeface="Calibri"/>
                <a:sym typeface="Calibri"/>
              </a:rPr>
              <a:t>Use the chat feature to ask questions throughout the presentation. I will take pause breaks to answer chat questions.</a:t>
            </a:r>
            <a:endParaRPr i="1">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60"/>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Request to Reconsider</a:t>
            </a:r>
            <a:endParaRPr/>
          </a:p>
        </p:txBody>
      </p:sp>
      <p:sp>
        <p:nvSpPr>
          <p:cNvPr id="534" name="Google Shape;534;p6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6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Request to Reconsider (R2R) Overview</a:t>
            </a:r>
            <a:endParaRPr/>
          </a:p>
        </p:txBody>
      </p:sp>
      <p:sp>
        <p:nvSpPr>
          <p:cNvPr id="540" name="Google Shape;540;p61"/>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Request to reconsider is the district’s opportunity to request reconsideration of a school or district’s preliminary plan type based on additional evidence.</a:t>
            </a:r>
            <a:endParaRPr/>
          </a:p>
          <a:p>
            <a:pPr marL="0" lvl="0" indent="0" algn="l" rtl="0">
              <a:spcBef>
                <a:spcPts val="1200"/>
              </a:spcBef>
              <a:spcAft>
                <a:spcPts val="0"/>
              </a:spcAft>
              <a:buNone/>
            </a:pPr>
            <a:r>
              <a:rPr lang="en"/>
              <a:t>The state board adopted rules that reflect an eligibility requirement of </a:t>
            </a:r>
            <a:r>
              <a:rPr lang="en" b="1"/>
              <a:t>90% total participation on state assessments</a:t>
            </a:r>
            <a:r>
              <a:rPr lang="en"/>
              <a:t> for 2022. </a:t>
            </a:r>
            <a:endParaRPr/>
          </a:p>
          <a:p>
            <a:pPr marL="0" lvl="0" indent="0" algn="l" rtl="0">
              <a:spcBef>
                <a:spcPts val="1200"/>
              </a:spcBef>
              <a:spcAft>
                <a:spcPts val="1200"/>
              </a:spcAft>
              <a:buNone/>
            </a:pPr>
            <a:r>
              <a:rPr lang="en"/>
              <a:t>In 2022, request to reconsider becomes the avenue for schools/districts to adjust clock years (e.g. exit Performance Watch, move to On Watch).</a:t>
            </a:r>
            <a:endParaRPr/>
          </a:p>
        </p:txBody>
      </p:sp>
      <p:sp>
        <p:nvSpPr>
          <p:cNvPr id="541" name="Google Shape;541;p61"/>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62"/>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22</a:t>
            </a:fld>
            <a:endParaRPr/>
          </a:p>
        </p:txBody>
      </p:sp>
      <p:pic>
        <p:nvPicPr>
          <p:cNvPr id="547" name="Google Shape;547;p62"/>
          <p:cNvPicPr preferRelativeResize="0"/>
          <p:nvPr/>
        </p:nvPicPr>
        <p:blipFill rotWithShape="1">
          <a:blip r:embed="rId3">
            <a:alphaModFix/>
          </a:blip>
          <a:srcRect/>
          <a:stretch/>
        </p:blipFill>
        <p:spPr>
          <a:xfrm>
            <a:off x="396602" y="530529"/>
            <a:ext cx="8350801" cy="1958425"/>
          </a:xfrm>
          <a:prstGeom prst="rect">
            <a:avLst/>
          </a:prstGeom>
          <a:noFill/>
          <a:ln>
            <a:noFill/>
          </a:ln>
        </p:spPr>
      </p:pic>
      <p:sp>
        <p:nvSpPr>
          <p:cNvPr id="548" name="Google Shape;548;p62"/>
          <p:cNvSpPr/>
          <p:nvPr/>
        </p:nvSpPr>
        <p:spPr>
          <a:xfrm>
            <a:off x="3749975" y="1201535"/>
            <a:ext cx="1082400" cy="1262100"/>
          </a:xfrm>
          <a:prstGeom prst="rect">
            <a:avLst/>
          </a:prstGeom>
          <a:noFill/>
          <a:ln w="38100"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62"/>
          <p:cNvSpPr/>
          <p:nvPr/>
        </p:nvSpPr>
        <p:spPr>
          <a:xfrm>
            <a:off x="5706550" y="1201535"/>
            <a:ext cx="1191900" cy="1262100"/>
          </a:xfrm>
          <a:prstGeom prst="rect">
            <a:avLst/>
          </a:prstGeom>
          <a:noFill/>
          <a:ln w="38100"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62"/>
          <p:cNvSpPr txBox="1"/>
          <p:nvPr/>
        </p:nvSpPr>
        <p:spPr>
          <a:xfrm>
            <a:off x="3695225" y="2488971"/>
            <a:ext cx="1393800" cy="1908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Calibri"/>
                <a:ea typeface="Calibri"/>
                <a:cs typeface="Calibri"/>
                <a:sym typeface="Calibri"/>
              </a:rPr>
              <a:t>Total participation</a:t>
            </a:r>
            <a:r>
              <a:rPr lang="en" sz="1400" b="0" i="0" u="none" strike="noStrike" cap="none">
                <a:solidFill>
                  <a:srgbClr val="000000"/>
                </a:solidFill>
                <a:latin typeface="Calibri"/>
                <a:ea typeface="Calibri"/>
                <a:cs typeface="Calibri"/>
                <a:sym typeface="Calibri"/>
              </a:rPr>
              <a:t> parent excusals are counted as non-participants (i.e., they are included in the denominator)</a:t>
            </a:r>
            <a:endParaRPr sz="1400" b="0" i="0" u="none" strike="noStrike" cap="none">
              <a:solidFill>
                <a:srgbClr val="000000"/>
              </a:solidFill>
              <a:latin typeface="Calibri"/>
              <a:ea typeface="Calibri"/>
              <a:cs typeface="Calibri"/>
              <a:sym typeface="Calibri"/>
            </a:endParaRPr>
          </a:p>
        </p:txBody>
      </p:sp>
      <p:sp>
        <p:nvSpPr>
          <p:cNvPr id="551" name="Google Shape;551;p62"/>
          <p:cNvSpPr txBox="1"/>
          <p:nvPr/>
        </p:nvSpPr>
        <p:spPr>
          <a:xfrm>
            <a:off x="5641041" y="2488954"/>
            <a:ext cx="1284109" cy="190818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dirty="0">
                <a:solidFill>
                  <a:srgbClr val="FF0000"/>
                </a:solidFill>
                <a:latin typeface="Calibri"/>
                <a:ea typeface="Calibri"/>
                <a:cs typeface="Calibri"/>
                <a:sym typeface="Calibri"/>
              </a:rPr>
              <a:t>Accountability participation</a:t>
            </a:r>
            <a:r>
              <a:rPr lang="en" sz="1400" b="0" i="0" u="none" strike="noStrike" cap="none" dirty="0">
                <a:solidFill>
                  <a:srgbClr val="000000"/>
                </a:solidFill>
                <a:latin typeface="Calibri"/>
                <a:ea typeface="Calibri"/>
                <a:cs typeface="Calibri"/>
                <a:sym typeface="Calibri"/>
              </a:rPr>
              <a:t> parent excusals are </a:t>
            </a:r>
            <a:r>
              <a:rPr lang="en" dirty="0">
                <a:latin typeface="Calibri"/>
                <a:ea typeface="Calibri"/>
                <a:cs typeface="Calibri"/>
                <a:sym typeface="Calibri"/>
              </a:rPr>
              <a:t>excluded from both numerator and denominator</a:t>
            </a:r>
            <a:endParaRPr sz="1400" b="0" i="0" u="none" strike="noStrike" cap="none" dirty="0">
              <a:solidFill>
                <a:srgbClr val="000000"/>
              </a:solidFill>
              <a:latin typeface="Calibri"/>
              <a:ea typeface="Calibri"/>
              <a:cs typeface="Calibri"/>
              <a:sym typeface="Calibri"/>
            </a:endParaRPr>
          </a:p>
        </p:txBody>
      </p:sp>
      <p:sp>
        <p:nvSpPr>
          <p:cNvPr id="552" name="Google Shape;552;p62"/>
          <p:cNvSpPr txBox="1"/>
          <p:nvPr/>
        </p:nvSpPr>
        <p:spPr>
          <a:xfrm>
            <a:off x="6915325" y="2488954"/>
            <a:ext cx="1694700" cy="1262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These ratings reflect whether accountability participation rates meet or exceed 95%.</a:t>
            </a:r>
            <a:endParaRPr sz="1400" b="0" i="0" u="none" strike="noStrike" cap="none">
              <a:solidFill>
                <a:srgbClr val="000000"/>
              </a:solidFill>
              <a:latin typeface="Calibri"/>
              <a:ea typeface="Calibri"/>
              <a:cs typeface="Calibri"/>
              <a:sym typeface="Calibri"/>
            </a:endParaRPr>
          </a:p>
        </p:txBody>
      </p:sp>
      <p:sp>
        <p:nvSpPr>
          <p:cNvPr id="553" name="Google Shape;553;p62"/>
          <p:cNvSpPr txBox="1"/>
          <p:nvPr/>
        </p:nvSpPr>
        <p:spPr>
          <a:xfrm>
            <a:off x="191150" y="42450"/>
            <a:ext cx="8867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a:latin typeface="Rockwell"/>
                <a:ea typeface="Rockwell"/>
                <a:cs typeface="Rockwell"/>
                <a:sym typeface="Rockwell"/>
              </a:rPr>
              <a:t>Participation Rate Calculations</a:t>
            </a:r>
            <a:endParaRPr sz="2000">
              <a:latin typeface="Rockwell"/>
              <a:ea typeface="Rockwell"/>
              <a:cs typeface="Rockwell"/>
              <a:sym typeface="Rockwe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63"/>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Determining R2R Eligibility</a:t>
            </a:r>
            <a:endParaRPr/>
          </a:p>
        </p:txBody>
      </p:sp>
      <p:sp>
        <p:nvSpPr>
          <p:cNvPr id="559" name="Google Shape;559;p63"/>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p>
            <a:pPr marL="0" lvl="0" indent="0" algn="l" rtl="0">
              <a:lnSpc>
                <a:spcPct val="100000"/>
              </a:lnSpc>
              <a:spcBef>
                <a:spcPts val="0"/>
              </a:spcBef>
              <a:spcAft>
                <a:spcPts val="0"/>
              </a:spcAft>
              <a:buNone/>
            </a:pPr>
            <a:r>
              <a:rPr lang="en" sz="1600" dirty="0"/>
              <a:t>District/school R2R eligibility will be in a new “Participation” tab available in the online UIP data dashboards (available to districts 9/2).</a:t>
            </a:r>
            <a:endParaRPr sz="1600" dirty="0"/>
          </a:p>
          <a:p>
            <a:pPr marL="0" lvl="0" indent="0" algn="l" rtl="0">
              <a:lnSpc>
                <a:spcPct val="100000"/>
              </a:lnSpc>
              <a:spcBef>
                <a:spcPts val="0"/>
              </a:spcBef>
              <a:spcAft>
                <a:spcPts val="0"/>
              </a:spcAft>
              <a:buNone/>
            </a:pPr>
            <a:endParaRPr sz="1600" dirty="0"/>
          </a:p>
          <a:p>
            <a:pPr marL="0" lvl="0" indent="0" algn="l" rtl="0">
              <a:lnSpc>
                <a:spcPct val="100000"/>
              </a:lnSpc>
              <a:spcBef>
                <a:spcPts val="0"/>
              </a:spcBef>
              <a:spcAft>
                <a:spcPts val="0"/>
              </a:spcAft>
              <a:buNone/>
            </a:pPr>
            <a:r>
              <a:rPr lang="en" sz="1600" dirty="0"/>
              <a:t>To find this dashboard, any UIP user can log into the UIP and find their eligibility under the “Data Narrative - Trend Analysis” tab. The dashboard also includes their sites’ achievement, growth, and PWR data.</a:t>
            </a:r>
            <a:endParaRPr sz="1600" dirty="0"/>
          </a:p>
          <a:p>
            <a:pPr marL="0" lvl="0" indent="0" algn="l" rtl="0">
              <a:lnSpc>
                <a:spcPct val="100000"/>
              </a:lnSpc>
              <a:spcBef>
                <a:spcPts val="0"/>
              </a:spcBef>
              <a:spcAft>
                <a:spcPts val="0"/>
              </a:spcAft>
              <a:buNone/>
            </a:pPr>
            <a:endParaRPr sz="1600" dirty="0"/>
          </a:p>
          <a:p>
            <a:pPr marL="0" lvl="0" indent="0" algn="l" rtl="0">
              <a:lnSpc>
                <a:spcPct val="100000"/>
              </a:lnSpc>
              <a:spcBef>
                <a:spcPts val="0"/>
              </a:spcBef>
              <a:spcAft>
                <a:spcPts val="0"/>
              </a:spcAft>
              <a:buNone/>
            </a:pPr>
            <a:r>
              <a:rPr lang="en" sz="1600" dirty="0"/>
              <a:t>District contacts can also use the spreadsheets available in Syncplicity to access participation information. </a:t>
            </a:r>
            <a:endParaRPr sz="1600" dirty="0"/>
          </a:p>
        </p:txBody>
      </p:sp>
      <p:sp>
        <p:nvSpPr>
          <p:cNvPr id="560" name="Google Shape;560;p63"/>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23</a:t>
            </a:fld>
            <a:endParaRPr/>
          </a:p>
        </p:txBody>
      </p:sp>
      <p:pic>
        <p:nvPicPr>
          <p:cNvPr id="561" name="Google Shape;561;p63"/>
          <p:cNvPicPr preferRelativeResize="0">
            <a:picLocks noGrp="1"/>
          </p:cNvPicPr>
          <p:nvPr>
            <p:ph type="pic" idx="2"/>
          </p:nvPr>
        </p:nvPicPr>
        <p:blipFill rotWithShape="1">
          <a:blip r:embed="rId3">
            <a:alphaModFix/>
          </a:blip>
          <a:srcRect l="-681" r="19552"/>
          <a:stretch/>
        </p:blipFill>
        <p:spPr>
          <a:xfrm>
            <a:off x="5556750" y="989400"/>
            <a:ext cx="3516899" cy="4082100"/>
          </a:xfrm>
          <a:prstGeom prst="rect">
            <a:avLst/>
          </a:prstGeom>
          <a:ln w="9525" cap="flat" cmpd="sng">
            <a:solidFill>
              <a:srgbClr val="757070"/>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64"/>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24</a:t>
            </a:fld>
            <a:endParaRPr/>
          </a:p>
        </p:txBody>
      </p:sp>
      <p:graphicFrame>
        <p:nvGraphicFramePr>
          <p:cNvPr id="567" name="Google Shape;567;p64"/>
          <p:cNvGraphicFramePr/>
          <p:nvPr/>
        </p:nvGraphicFramePr>
        <p:xfrm>
          <a:off x="283650" y="734850"/>
          <a:ext cx="8476500" cy="3573545"/>
        </p:xfrm>
        <a:graphic>
          <a:graphicData uri="http://schemas.openxmlformats.org/drawingml/2006/table">
            <a:tbl>
              <a:tblPr>
                <a:noFill/>
                <a:tableStyleId>{7ABE53D8-193D-4440-8729-3F899B0676A6}</a:tableStyleId>
              </a:tblPr>
              <a:tblGrid>
                <a:gridCol w="1412750">
                  <a:extLst>
                    <a:ext uri="{9D8B030D-6E8A-4147-A177-3AD203B41FA5}">
                      <a16:colId xmlns:a16="http://schemas.microsoft.com/office/drawing/2014/main" val="20000"/>
                    </a:ext>
                  </a:extLst>
                </a:gridCol>
                <a:gridCol w="1412750">
                  <a:extLst>
                    <a:ext uri="{9D8B030D-6E8A-4147-A177-3AD203B41FA5}">
                      <a16:colId xmlns:a16="http://schemas.microsoft.com/office/drawing/2014/main" val="20001"/>
                    </a:ext>
                  </a:extLst>
                </a:gridCol>
                <a:gridCol w="1412750">
                  <a:extLst>
                    <a:ext uri="{9D8B030D-6E8A-4147-A177-3AD203B41FA5}">
                      <a16:colId xmlns:a16="http://schemas.microsoft.com/office/drawing/2014/main" val="20002"/>
                    </a:ext>
                  </a:extLst>
                </a:gridCol>
                <a:gridCol w="1412750">
                  <a:extLst>
                    <a:ext uri="{9D8B030D-6E8A-4147-A177-3AD203B41FA5}">
                      <a16:colId xmlns:a16="http://schemas.microsoft.com/office/drawing/2014/main" val="20003"/>
                    </a:ext>
                  </a:extLst>
                </a:gridCol>
                <a:gridCol w="1412750">
                  <a:extLst>
                    <a:ext uri="{9D8B030D-6E8A-4147-A177-3AD203B41FA5}">
                      <a16:colId xmlns:a16="http://schemas.microsoft.com/office/drawing/2014/main" val="20004"/>
                    </a:ext>
                  </a:extLst>
                </a:gridCol>
                <a:gridCol w="1412750">
                  <a:extLst>
                    <a:ext uri="{9D8B030D-6E8A-4147-A177-3AD203B41FA5}">
                      <a16:colId xmlns:a16="http://schemas.microsoft.com/office/drawing/2014/main" val="20005"/>
                    </a:ext>
                  </a:extLst>
                </a:gridCol>
              </a:tblGrid>
              <a:tr h="911000">
                <a:tc>
                  <a:txBody>
                    <a:bodyPr/>
                    <a:lstStyle/>
                    <a:p>
                      <a:pPr marL="0" lvl="0" indent="0" algn="ctr" rtl="0">
                        <a:spcBef>
                          <a:spcPts val="0"/>
                        </a:spcBef>
                        <a:spcAft>
                          <a:spcPts val="0"/>
                        </a:spcAft>
                        <a:buNone/>
                      </a:pPr>
                      <a:r>
                        <a:rPr lang="en" sz="1200" b="1">
                          <a:solidFill>
                            <a:srgbClr val="FFFFFF"/>
                          </a:solidFill>
                          <a:latin typeface="Calibri"/>
                          <a:ea typeface="Calibri"/>
                          <a:cs typeface="Calibri"/>
                          <a:sym typeface="Calibri"/>
                        </a:rPr>
                        <a:t>2021</a:t>
                      </a:r>
                      <a:r>
                        <a:rPr lang="en" sz="1200">
                          <a:solidFill>
                            <a:srgbClr val="FFFFFF"/>
                          </a:solidFill>
                          <a:latin typeface="Calibri"/>
                          <a:ea typeface="Calibri"/>
                          <a:cs typeface="Calibri"/>
                          <a:sym typeface="Calibri"/>
                        </a:rPr>
                        <a:t> </a:t>
                      </a:r>
                      <a:endParaRPr sz="1200">
                        <a:solidFill>
                          <a:srgbClr val="FFFFFF"/>
                        </a:solidFill>
                        <a:latin typeface="Calibri"/>
                        <a:ea typeface="Calibri"/>
                        <a:cs typeface="Calibri"/>
                        <a:sym typeface="Calibri"/>
                      </a:endParaRPr>
                    </a:p>
                    <a:p>
                      <a:pPr marL="0" lvl="0" indent="0" algn="ctr" rtl="0">
                        <a:spcBef>
                          <a:spcPts val="0"/>
                        </a:spcBef>
                        <a:spcAft>
                          <a:spcPts val="0"/>
                        </a:spcAft>
                        <a:buNone/>
                      </a:pPr>
                      <a:r>
                        <a:rPr lang="en" sz="1200" b="1">
                          <a:solidFill>
                            <a:srgbClr val="FFFFFF"/>
                          </a:solidFill>
                          <a:latin typeface="Calibri"/>
                          <a:ea typeface="Calibri"/>
                          <a:cs typeface="Calibri"/>
                          <a:sym typeface="Calibri"/>
                        </a:rPr>
                        <a:t>Final Plan Type</a:t>
                      </a:r>
                      <a:endParaRPr sz="1200" b="1">
                        <a:solidFill>
                          <a:srgbClr val="FFFFFF"/>
                        </a:solidFill>
                        <a:latin typeface="Calibri"/>
                        <a:ea typeface="Calibri"/>
                        <a:cs typeface="Calibri"/>
                        <a:sym typeface="Calibri"/>
                      </a:endParaRPr>
                    </a:p>
                    <a:p>
                      <a:pPr marL="0" lvl="0" indent="0" algn="ctr" rtl="0">
                        <a:spcBef>
                          <a:spcPts val="0"/>
                        </a:spcBef>
                        <a:spcAft>
                          <a:spcPts val="0"/>
                        </a:spcAft>
                        <a:buNone/>
                      </a:pPr>
                      <a:r>
                        <a:rPr lang="en" sz="1100">
                          <a:solidFill>
                            <a:srgbClr val="FFFFFF"/>
                          </a:solidFill>
                          <a:latin typeface="Calibri"/>
                          <a:ea typeface="Calibri"/>
                          <a:cs typeface="Calibri"/>
                          <a:sym typeface="Calibri"/>
                        </a:rPr>
                        <a:t>(Rolled over over from 2019 SPF)</a:t>
                      </a:r>
                      <a:endParaRPr sz="1100">
                        <a:solidFill>
                          <a:srgbClr val="FFFFFF"/>
                        </a:solidFill>
                        <a:latin typeface="Calibri"/>
                        <a:ea typeface="Calibri"/>
                        <a:cs typeface="Calibri"/>
                        <a:sym typeface="Calibri"/>
                      </a:endParaRPr>
                    </a:p>
                  </a:txBody>
                  <a:tcPr marL="63500" marR="63500" marT="63500" marB="63500"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solidFill>
                      <a:srgbClr val="5C6670"/>
                    </a:solidFill>
                  </a:tcPr>
                </a:tc>
                <a:tc>
                  <a:txBody>
                    <a:bodyPr/>
                    <a:lstStyle/>
                    <a:p>
                      <a:pPr marL="0" lvl="0" indent="0" algn="ctr" rtl="0">
                        <a:spcBef>
                          <a:spcPts val="0"/>
                        </a:spcBef>
                        <a:spcAft>
                          <a:spcPts val="0"/>
                        </a:spcAft>
                        <a:buNone/>
                      </a:pPr>
                      <a:r>
                        <a:rPr lang="en" sz="1200" b="1">
                          <a:solidFill>
                            <a:srgbClr val="FFFFFF"/>
                          </a:solidFill>
                          <a:latin typeface="Calibri"/>
                          <a:ea typeface="Calibri"/>
                          <a:cs typeface="Calibri"/>
                          <a:sym typeface="Calibri"/>
                        </a:rPr>
                        <a:t>2022 Preliminary</a:t>
                      </a:r>
                      <a:r>
                        <a:rPr lang="en" sz="1300" b="1">
                          <a:solidFill>
                            <a:srgbClr val="FFFFFF"/>
                          </a:solidFill>
                          <a:latin typeface="Calibri"/>
                          <a:ea typeface="Calibri"/>
                          <a:cs typeface="Calibri"/>
                          <a:sym typeface="Calibri"/>
                        </a:rPr>
                        <a:t> </a:t>
                      </a:r>
                      <a:r>
                        <a:rPr lang="en" sz="1200" b="1">
                          <a:solidFill>
                            <a:srgbClr val="FFFFFF"/>
                          </a:solidFill>
                          <a:latin typeface="Calibri"/>
                          <a:ea typeface="Calibri"/>
                          <a:cs typeface="Calibri"/>
                          <a:sym typeface="Calibri"/>
                        </a:rPr>
                        <a:t>Plan Type</a:t>
                      </a:r>
                      <a:endParaRPr sz="1200" b="1">
                        <a:solidFill>
                          <a:srgbClr val="FFFFFF"/>
                        </a:solidFill>
                        <a:latin typeface="Calibri"/>
                        <a:ea typeface="Calibri"/>
                        <a:cs typeface="Calibri"/>
                        <a:sym typeface="Calibri"/>
                      </a:endParaRPr>
                    </a:p>
                  </a:txBody>
                  <a:tcPr marL="63500" marR="63500" marT="63500" marB="63500"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solidFill>
                      <a:srgbClr val="5C6670"/>
                    </a:solidFill>
                  </a:tcPr>
                </a:tc>
                <a:tc>
                  <a:txBody>
                    <a:bodyPr/>
                    <a:lstStyle/>
                    <a:p>
                      <a:pPr marL="0" lvl="0" indent="0" algn="ctr" rtl="0">
                        <a:spcBef>
                          <a:spcPts val="0"/>
                        </a:spcBef>
                        <a:spcAft>
                          <a:spcPts val="0"/>
                        </a:spcAft>
                        <a:buNone/>
                      </a:pPr>
                      <a:r>
                        <a:rPr lang="en" sz="1200" b="1" i="1">
                          <a:solidFill>
                            <a:srgbClr val="FFFFFF"/>
                          </a:solidFill>
                          <a:latin typeface="Calibri"/>
                          <a:ea typeface="Calibri"/>
                          <a:cs typeface="Calibri"/>
                          <a:sym typeface="Calibri"/>
                        </a:rPr>
                        <a:t>Request Type</a:t>
                      </a:r>
                      <a:endParaRPr sz="1200" b="1" i="1">
                        <a:solidFill>
                          <a:srgbClr val="FFFFFF"/>
                        </a:solidFill>
                        <a:latin typeface="Calibri"/>
                        <a:ea typeface="Calibri"/>
                        <a:cs typeface="Calibri"/>
                        <a:sym typeface="Calibri"/>
                      </a:endParaRPr>
                    </a:p>
                  </a:txBody>
                  <a:tcPr marL="63500" marR="63500" marT="63500" marB="63500"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solidFill>
                      <a:srgbClr val="5C6670"/>
                    </a:solidFill>
                  </a:tcPr>
                </a:tc>
                <a:tc>
                  <a:txBody>
                    <a:bodyPr/>
                    <a:lstStyle/>
                    <a:p>
                      <a:pPr marL="0" lvl="0" indent="0" algn="ctr" rtl="0">
                        <a:spcBef>
                          <a:spcPts val="0"/>
                        </a:spcBef>
                        <a:spcAft>
                          <a:spcPts val="0"/>
                        </a:spcAft>
                        <a:buNone/>
                      </a:pPr>
                      <a:r>
                        <a:rPr lang="en" sz="1200" b="1">
                          <a:solidFill>
                            <a:srgbClr val="FFFFFF"/>
                          </a:solidFill>
                          <a:latin typeface="Calibri"/>
                          <a:ea typeface="Calibri"/>
                          <a:cs typeface="Calibri"/>
                          <a:sym typeface="Calibri"/>
                        </a:rPr>
                        <a:t>2022 </a:t>
                      </a:r>
                      <a:endParaRPr sz="1200" b="1">
                        <a:solidFill>
                          <a:srgbClr val="FFFFFF"/>
                        </a:solidFill>
                        <a:latin typeface="Calibri"/>
                        <a:ea typeface="Calibri"/>
                        <a:cs typeface="Calibri"/>
                        <a:sym typeface="Calibri"/>
                      </a:endParaRPr>
                    </a:p>
                    <a:p>
                      <a:pPr marL="0" lvl="0" indent="0" algn="ctr" rtl="0">
                        <a:spcBef>
                          <a:spcPts val="0"/>
                        </a:spcBef>
                        <a:spcAft>
                          <a:spcPts val="0"/>
                        </a:spcAft>
                        <a:buNone/>
                      </a:pPr>
                      <a:r>
                        <a:rPr lang="en" sz="1200" b="1">
                          <a:solidFill>
                            <a:srgbClr val="FFFFFF"/>
                          </a:solidFill>
                          <a:latin typeface="Calibri"/>
                          <a:ea typeface="Calibri"/>
                          <a:cs typeface="Calibri"/>
                          <a:sym typeface="Calibri"/>
                        </a:rPr>
                        <a:t>Final</a:t>
                      </a:r>
                      <a:r>
                        <a:rPr lang="en" sz="1100">
                          <a:solidFill>
                            <a:srgbClr val="FFFFFF"/>
                          </a:solidFill>
                          <a:latin typeface="Calibri"/>
                          <a:ea typeface="Calibri"/>
                          <a:cs typeface="Calibri"/>
                          <a:sym typeface="Calibri"/>
                        </a:rPr>
                        <a:t> </a:t>
                      </a:r>
                      <a:endParaRPr sz="1100">
                        <a:solidFill>
                          <a:srgbClr val="FFFFFF"/>
                        </a:solidFill>
                        <a:latin typeface="Calibri"/>
                        <a:ea typeface="Calibri"/>
                        <a:cs typeface="Calibri"/>
                        <a:sym typeface="Calibri"/>
                      </a:endParaRPr>
                    </a:p>
                    <a:p>
                      <a:pPr marL="0" lvl="0" indent="0" algn="ctr" rtl="0">
                        <a:spcBef>
                          <a:spcPts val="0"/>
                        </a:spcBef>
                        <a:spcAft>
                          <a:spcPts val="0"/>
                        </a:spcAft>
                        <a:buNone/>
                      </a:pPr>
                      <a:r>
                        <a:rPr lang="en" sz="1200" b="1">
                          <a:solidFill>
                            <a:srgbClr val="FFFFFF"/>
                          </a:solidFill>
                          <a:latin typeface="Calibri"/>
                          <a:ea typeface="Calibri"/>
                          <a:cs typeface="Calibri"/>
                          <a:sym typeface="Calibri"/>
                        </a:rPr>
                        <a:t>Plan Type</a:t>
                      </a:r>
                      <a:endParaRPr sz="1200" b="1">
                        <a:solidFill>
                          <a:srgbClr val="FFFFFF"/>
                        </a:solidFill>
                        <a:latin typeface="Calibri"/>
                        <a:ea typeface="Calibri"/>
                        <a:cs typeface="Calibri"/>
                        <a:sym typeface="Calibri"/>
                      </a:endParaRPr>
                    </a:p>
                    <a:p>
                      <a:pPr marL="0" lvl="0" indent="0" algn="ctr" rtl="0">
                        <a:spcBef>
                          <a:spcPts val="0"/>
                        </a:spcBef>
                        <a:spcAft>
                          <a:spcPts val="0"/>
                        </a:spcAft>
                        <a:buNone/>
                      </a:pPr>
                      <a:r>
                        <a:rPr lang="en" sz="1100">
                          <a:solidFill>
                            <a:srgbClr val="FFFFFF"/>
                          </a:solidFill>
                          <a:latin typeface="Calibri"/>
                          <a:ea typeface="Calibri"/>
                          <a:cs typeface="Calibri"/>
                          <a:sym typeface="Calibri"/>
                        </a:rPr>
                        <a:t>(Approved Request to Reconsider)</a:t>
                      </a:r>
                      <a:endParaRPr sz="1100">
                        <a:solidFill>
                          <a:srgbClr val="FFFFFF"/>
                        </a:solidFill>
                        <a:latin typeface="Calibri"/>
                        <a:ea typeface="Calibri"/>
                        <a:cs typeface="Calibri"/>
                        <a:sym typeface="Calibri"/>
                      </a:endParaRPr>
                    </a:p>
                  </a:txBody>
                  <a:tcPr marL="63500" marR="63500" marT="63500" marB="63500"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200" b="1">
                          <a:solidFill>
                            <a:srgbClr val="FFFFFF"/>
                          </a:solidFill>
                          <a:latin typeface="Calibri"/>
                          <a:ea typeface="Calibri"/>
                          <a:cs typeface="Calibri"/>
                          <a:sym typeface="Calibri"/>
                        </a:rPr>
                        <a:t>2023 </a:t>
                      </a:r>
                      <a:endParaRPr sz="1200" b="1">
                        <a:solidFill>
                          <a:srgbClr val="FFFFFF"/>
                        </a:solidFill>
                        <a:latin typeface="Calibri"/>
                        <a:ea typeface="Calibri"/>
                        <a:cs typeface="Calibri"/>
                        <a:sym typeface="Calibri"/>
                      </a:endParaRPr>
                    </a:p>
                    <a:p>
                      <a:pPr marL="0" lvl="0" indent="0" algn="ctr" rtl="0">
                        <a:spcBef>
                          <a:spcPts val="0"/>
                        </a:spcBef>
                        <a:spcAft>
                          <a:spcPts val="0"/>
                        </a:spcAft>
                        <a:buNone/>
                      </a:pPr>
                      <a:r>
                        <a:rPr lang="en" sz="1200" b="1">
                          <a:solidFill>
                            <a:srgbClr val="FFFFFF"/>
                          </a:solidFill>
                          <a:latin typeface="Calibri"/>
                          <a:ea typeface="Calibri"/>
                          <a:cs typeface="Calibri"/>
                          <a:sym typeface="Calibri"/>
                        </a:rPr>
                        <a:t>Final Plan Type</a:t>
                      </a:r>
                      <a:endParaRPr sz="1200" b="1">
                        <a:solidFill>
                          <a:srgbClr val="FFFFFF"/>
                        </a:solidFill>
                        <a:latin typeface="Calibri"/>
                        <a:ea typeface="Calibri"/>
                        <a:cs typeface="Calibri"/>
                        <a:sym typeface="Calibri"/>
                      </a:endParaRPr>
                    </a:p>
                    <a:p>
                      <a:pPr marL="0" lvl="0" indent="0" algn="ctr" rtl="0">
                        <a:spcBef>
                          <a:spcPts val="0"/>
                        </a:spcBef>
                        <a:spcAft>
                          <a:spcPts val="0"/>
                        </a:spcAft>
                        <a:buNone/>
                      </a:pPr>
                      <a:r>
                        <a:rPr lang="en" sz="1100">
                          <a:solidFill>
                            <a:srgbClr val="FFFFFF"/>
                          </a:solidFill>
                          <a:latin typeface="Calibri"/>
                          <a:ea typeface="Calibri"/>
                          <a:cs typeface="Calibri"/>
                          <a:sym typeface="Calibri"/>
                        </a:rPr>
                        <a:t>(Clock progress resumes)</a:t>
                      </a:r>
                      <a:endParaRPr>
                        <a:solidFill>
                          <a:srgbClr val="FFFFFF"/>
                        </a:solidFill>
                        <a:latin typeface="Calibri"/>
                        <a:ea typeface="Calibri"/>
                        <a:cs typeface="Calibri"/>
                        <a:sym typeface="Calibri"/>
                      </a:endParaRPr>
                    </a:p>
                  </a:txBody>
                  <a:tcPr marL="63500" marR="63500" marT="63500" marB="63500"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200" b="1">
                          <a:solidFill>
                            <a:srgbClr val="FFFFFF"/>
                          </a:solidFill>
                          <a:latin typeface="Calibri"/>
                          <a:ea typeface="Calibri"/>
                          <a:cs typeface="Calibri"/>
                          <a:sym typeface="Calibri"/>
                        </a:rPr>
                        <a:t>2024 </a:t>
                      </a:r>
                      <a:endParaRPr sz="1200" b="1">
                        <a:solidFill>
                          <a:srgbClr val="FFFFFF"/>
                        </a:solidFill>
                        <a:latin typeface="Calibri"/>
                        <a:ea typeface="Calibri"/>
                        <a:cs typeface="Calibri"/>
                        <a:sym typeface="Calibri"/>
                      </a:endParaRPr>
                    </a:p>
                    <a:p>
                      <a:pPr marL="0" lvl="0" indent="0" algn="ctr" rtl="0">
                        <a:spcBef>
                          <a:spcPts val="0"/>
                        </a:spcBef>
                        <a:spcAft>
                          <a:spcPts val="0"/>
                        </a:spcAft>
                        <a:buNone/>
                      </a:pPr>
                      <a:r>
                        <a:rPr lang="en" sz="1200" b="1">
                          <a:solidFill>
                            <a:srgbClr val="FFFFFF"/>
                          </a:solidFill>
                          <a:latin typeface="Calibri"/>
                          <a:ea typeface="Calibri"/>
                          <a:cs typeface="Calibri"/>
                          <a:sym typeface="Calibri"/>
                        </a:rPr>
                        <a:t>Final Plan Type</a:t>
                      </a:r>
                      <a:endParaRPr sz="1200" b="1">
                        <a:solidFill>
                          <a:srgbClr val="FFFFFF"/>
                        </a:solidFill>
                        <a:latin typeface="Calibri"/>
                        <a:ea typeface="Calibri"/>
                        <a:cs typeface="Calibri"/>
                        <a:sym typeface="Calibri"/>
                      </a:endParaRPr>
                    </a:p>
                  </a:txBody>
                  <a:tcPr marL="63500" marR="63500" marT="63500" marB="63500"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391525">
                <a:tc>
                  <a:txBody>
                    <a:bodyPr/>
                    <a:lstStyle/>
                    <a:p>
                      <a:pPr marL="0" lvl="0" indent="0" algn="l" rtl="0">
                        <a:spcBef>
                          <a:spcPts val="0"/>
                        </a:spcBef>
                        <a:spcAft>
                          <a:spcPts val="0"/>
                        </a:spcAft>
                        <a:buNone/>
                      </a:pPr>
                      <a:r>
                        <a:rPr lang="en" sz="1300">
                          <a:latin typeface="Calibri"/>
                          <a:ea typeface="Calibri"/>
                          <a:cs typeface="Calibri"/>
                          <a:sym typeface="Calibri"/>
                        </a:rPr>
                        <a:t>Performance</a:t>
                      </a:r>
                      <a:endParaRPr sz="1300">
                        <a:latin typeface="Calibri"/>
                        <a:ea typeface="Calibri"/>
                        <a:cs typeface="Calibri"/>
                        <a:sym typeface="Calibri"/>
                      </a:endParaRPr>
                    </a:p>
                  </a:txBody>
                  <a:tcPr marL="63500" marR="63500" marT="63500" marB="63500">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 sz="1300">
                          <a:latin typeface="Calibri"/>
                          <a:ea typeface="Calibri"/>
                          <a:cs typeface="Calibri"/>
                          <a:sym typeface="Calibri"/>
                        </a:rPr>
                        <a:t>Improvement</a:t>
                      </a:r>
                      <a:endParaRPr sz="1300">
                        <a:latin typeface="Calibri"/>
                        <a:ea typeface="Calibri"/>
                        <a:cs typeface="Calibri"/>
                        <a:sym typeface="Calibri"/>
                      </a:endParaRPr>
                    </a:p>
                  </a:txBody>
                  <a:tcPr marL="63500" marR="63500" marT="63500" marB="63500">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 sz="1300" i="1">
                          <a:latin typeface="Calibri"/>
                          <a:ea typeface="Calibri"/>
                          <a:cs typeface="Calibri"/>
                          <a:sym typeface="Calibri"/>
                        </a:rPr>
                        <a:t>Rating Change</a:t>
                      </a:r>
                      <a:endParaRPr sz="1300" i="1">
                        <a:latin typeface="Calibri"/>
                        <a:ea typeface="Calibri"/>
                        <a:cs typeface="Calibri"/>
                        <a:sym typeface="Calibri"/>
                      </a:endParaRPr>
                    </a:p>
                  </a:txBody>
                  <a:tcPr marL="63500" marR="63500" marT="63500" marB="63500">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sz="1300">
                          <a:latin typeface="Calibri"/>
                          <a:ea typeface="Calibri"/>
                          <a:cs typeface="Calibri"/>
                          <a:sym typeface="Calibri"/>
                        </a:rPr>
                        <a:t>Performance</a:t>
                      </a:r>
                      <a:endParaRPr sz="1300">
                        <a:latin typeface="Calibri"/>
                        <a:ea typeface="Calibri"/>
                        <a:cs typeface="Calibri"/>
                        <a:sym typeface="Calibri"/>
                      </a:endParaRPr>
                    </a:p>
                  </a:txBody>
                  <a:tcPr marL="63500" marR="63500" marT="63500" marB="63500">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 sz="1300">
                          <a:latin typeface="Calibri"/>
                          <a:ea typeface="Calibri"/>
                          <a:cs typeface="Calibri"/>
                          <a:sym typeface="Calibri"/>
                        </a:rPr>
                        <a:t>Performance</a:t>
                      </a:r>
                      <a:endParaRPr sz="1300">
                        <a:latin typeface="Calibri"/>
                        <a:ea typeface="Calibri"/>
                        <a:cs typeface="Calibri"/>
                        <a:sym typeface="Calibri"/>
                      </a:endParaRPr>
                    </a:p>
                  </a:txBody>
                  <a:tcPr marL="63500" marR="63500" marT="63500" marB="63500">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 sz="1300">
                          <a:latin typeface="Calibri"/>
                          <a:ea typeface="Calibri"/>
                          <a:cs typeface="Calibri"/>
                          <a:sym typeface="Calibri"/>
                        </a:rPr>
                        <a:t>Performance</a:t>
                      </a:r>
                      <a:endParaRPr sz="1300">
                        <a:latin typeface="Calibri"/>
                        <a:ea typeface="Calibri"/>
                        <a:cs typeface="Calibri"/>
                        <a:sym typeface="Calibri"/>
                      </a:endParaRPr>
                    </a:p>
                  </a:txBody>
                  <a:tcPr marL="63500" marR="63500" marT="63500" marB="63500">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978775">
                <a:tc>
                  <a:txBody>
                    <a:bodyPr/>
                    <a:lstStyle/>
                    <a:p>
                      <a:pPr marL="0" lvl="0" indent="0" algn="l" rtl="0">
                        <a:spcBef>
                          <a:spcPts val="0"/>
                        </a:spcBef>
                        <a:spcAft>
                          <a:spcPts val="0"/>
                        </a:spcAft>
                        <a:buNone/>
                      </a:pPr>
                      <a:r>
                        <a:rPr lang="en" sz="1300">
                          <a:latin typeface="Calibri"/>
                          <a:ea typeface="Calibri"/>
                          <a:cs typeface="Calibri"/>
                          <a:sym typeface="Calibri"/>
                        </a:rPr>
                        <a:t>Priority Improvement - Y3</a:t>
                      </a:r>
                      <a:endParaRPr sz="1300">
                        <a:latin typeface="Calibri"/>
                        <a:ea typeface="Calibri"/>
                        <a:cs typeface="Calibri"/>
                        <a:sym typeface="Calibri"/>
                      </a:endParaRPr>
                    </a:p>
                  </a:txBody>
                  <a:tcPr marL="63500" marR="63500" marT="63500" marB="63500">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 sz="1300">
                          <a:latin typeface="Calibri"/>
                          <a:ea typeface="Calibri"/>
                          <a:cs typeface="Calibri"/>
                          <a:sym typeface="Calibri"/>
                        </a:rPr>
                        <a:t>Performance - Y3 </a:t>
                      </a:r>
                      <a:r>
                        <a:rPr lang="en" sz="1200">
                          <a:latin typeface="Calibri"/>
                          <a:ea typeface="Calibri"/>
                          <a:cs typeface="Calibri"/>
                          <a:sym typeface="Calibri"/>
                        </a:rPr>
                        <a:t>(clock status held from 2019 SPF)</a:t>
                      </a:r>
                      <a:endParaRPr sz="1200">
                        <a:latin typeface="Calibri"/>
                        <a:ea typeface="Calibri"/>
                        <a:cs typeface="Calibri"/>
                        <a:sym typeface="Calibri"/>
                      </a:endParaRPr>
                    </a:p>
                  </a:txBody>
                  <a:tcPr marL="63500" marR="63500" marT="63500" marB="63500">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 sz="1300" i="1">
                          <a:latin typeface="Calibri"/>
                          <a:ea typeface="Calibri"/>
                          <a:cs typeface="Calibri"/>
                          <a:sym typeface="Calibri"/>
                        </a:rPr>
                        <a:t>Clock Adjustment</a:t>
                      </a:r>
                      <a:endParaRPr sz="1300" i="1">
                        <a:latin typeface="Calibri"/>
                        <a:ea typeface="Calibri"/>
                        <a:cs typeface="Calibri"/>
                        <a:sym typeface="Calibri"/>
                      </a:endParaRPr>
                    </a:p>
                  </a:txBody>
                  <a:tcPr marL="63500" marR="63500" marT="63500" marB="63500">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sz="1300">
                          <a:latin typeface="Calibri"/>
                          <a:ea typeface="Calibri"/>
                          <a:cs typeface="Calibri"/>
                          <a:sym typeface="Calibri"/>
                        </a:rPr>
                        <a:t>Performance - Y3 On Watch</a:t>
                      </a:r>
                      <a:endParaRPr sz="1300">
                        <a:latin typeface="Calibri"/>
                        <a:ea typeface="Calibri"/>
                        <a:cs typeface="Calibri"/>
                        <a:sym typeface="Calibri"/>
                      </a:endParaRPr>
                    </a:p>
                  </a:txBody>
                  <a:tcPr marL="63500" marR="63500" marT="63500" marB="63500">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 sz="1300">
                          <a:latin typeface="Calibri"/>
                          <a:ea typeface="Calibri"/>
                          <a:cs typeface="Calibri"/>
                          <a:sym typeface="Calibri"/>
                        </a:rPr>
                        <a:t>Improvement </a:t>
                      </a:r>
                      <a:endParaRPr sz="1300">
                        <a:latin typeface="Calibri"/>
                        <a:ea typeface="Calibri"/>
                        <a:cs typeface="Calibri"/>
                        <a:sym typeface="Calibri"/>
                      </a:endParaRPr>
                    </a:p>
                    <a:p>
                      <a:pPr marL="0" lvl="0" indent="0" algn="l" rtl="0">
                        <a:spcBef>
                          <a:spcPts val="0"/>
                        </a:spcBef>
                        <a:spcAft>
                          <a:spcPts val="0"/>
                        </a:spcAft>
                        <a:buNone/>
                      </a:pPr>
                      <a:r>
                        <a:rPr lang="en" sz="1200">
                          <a:latin typeface="Calibri"/>
                          <a:ea typeface="Calibri"/>
                          <a:cs typeface="Calibri"/>
                          <a:sym typeface="Calibri"/>
                        </a:rPr>
                        <a:t>(no longer on clock or on watch)</a:t>
                      </a:r>
                      <a:endParaRPr sz="1200">
                        <a:latin typeface="Calibri"/>
                        <a:ea typeface="Calibri"/>
                        <a:cs typeface="Calibri"/>
                        <a:sym typeface="Calibri"/>
                      </a:endParaRPr>
                    </a:p>
                  </a:txBody>
                  <a:tcPr marL="63500" marR="63500" marT="63500" marB="63500">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 sz="1300">
                          <a:latin typeface="Calibri"/>
                          <a:ea typeface="Calibri"/>
                          <a:cs typeface="Calibri"/>
                          <a:sym typeface="Calibri"/>
                        </a:rPr>
                        <a:t>Priority Improvement - Y1</a:t>
                      </a:r>
                      <a:endParaRPr sz="1300">
                        <a:latin typeface="Calibri"/>
                        <a:ea typeface="Calibri"/>
                        <a:cs typeface="Calibri"/>
                        <a:sym typeface="Calibri"/>
                      </a:endParaRPr>
                    </a:p>
                  </a:txBody>
                  <a:tcPr marL="63500" marR="63500" marT="63500" marB="63500">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192325">
                <a:tc>
                  <a:txBody>
                    <a:bodyPr/>
                    <a:lstStyle/>
                    <a:p>
                      <a:pPr marL="0" lvl="0" indent="0" algn="l" rtl="0">
                        <a:spcBef>
                          <a:spcPts val="0"/>
                        </a:spcBef>
                        <a:spcAft>
                          <a:spcPts val="0"/>
                        </a:spcAft>
                        <a:buNone/>
                      </a:pPr>
                      <a:r>
                        <a:rPr lang="en" sz="1300">
                          <a:latin typeface="Calibri"/>
                          <a:ea typeface="Calibri"/>
                          <a:cs typeface="Calibri"/>
                          <a:sym typeface="Calibri"/>
                        </a:rPr>
                        <a:t>Priority Improvement - Y3</a:t>
                      </a:r>
                      <a:endParaRPr sz="1300">
                        <a:latin typeface="Calibri"/>
                        <a:ea typeface="Calibri"/>
                        <a:cs typeface="Calibri"/>
                        <a:sym typeface="Calibri"/>
                      </a:endParaRPr>
                    </a:p>
                    <a:p>
                      <a:pPr marL="0" lvl="0" indent="0" algn="l" rtl="0">
                        <a:spcBef>
                          <a:spcPts val="0"/>
                        </a:spcBef>
                        <a:spcAft>
                          <a:spcPts val="0"/>
                        </a:spcAft>
                        <a:buNone/>
                      </a:pPr>
                      <a:endParaRPr sz="1300">
                        <a:latin typeface="Calibri"/>
                        <a:ea typeface="Calibri"/>
                        <a:cs typeface="Calibri"/>
                        <a:sym typeface="Calibri"/>
                      </a:endParaRPr>
                    </a:p>
                  </a:txBody>
                  <a:tcPr marL="63500" marR="63500" marT="63500" marB="63500">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 sz="1300">
                          <a:latin typeface="Calibri"/>
                          <a:ea typeface="Calibri"/>
                          <a:cs typeface="Calibri"/>
                          <a:sym typeface="Calibri"/>
                        </a:rPr>
                        <a:t>Priority Improvement - Y3 </a:t>
                      </a:r>
                      <a:r>
                        <a:rPr lang="en" sz="1200">
                          <a:latin typeface="Calibri"/>
                          <a:ea typeface="Calibri"/>
                          <a:cs typeface="Calibri"/>
                          <a:sym typeface="Calibri"/>
                        </a:rPr>
                        <a:t>(clock status held from 2019 SPF)</a:t>
                      </a:r>
                      <a:endParaRPr sz="1300">
                        <a:latin typeface="Calibri"/>
                        <a:ea typeface="Calibri"/>
                        <a:cs typeface="Calibri"/>
                        <a:sym typeface="Calibri"/>
                      </a:endParaRPr>
                    </a:p>
                  </a:txBody>
                  <a:tcPr marL="63500" marR="63500" marT="63500" marB="63500">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 sz="1300" i="1">
                          <a:latin typeface="Calibri"/>
                          <a:ea typeface="Calibri"/>
                          <a:cs typeface="Calibri"/>
                          <a:sym typeface="Calibri"/>
                        </a:rPr>
                        <a:t>Both Rating Change and Clock Adjustment</a:t>
                      </a:r>
                      <a:endParaRPr sz="1300" i="1">
                        <a:latin typeface="Calibri"/>
                        <a:ea typeface="Calibri"/>
                        <a:cs typeface="Calibri"/>
                        <a:sym typeface="Calibri"/>
                      </a:endParaRPr>
                    </a:p>
                  </a:txBody>
                  <a:tcPr marL="63500" marR="63500" marT="63500" marB="63500">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sz="1300">
                          <a:latin typeface="Calibri"/>
                          <a:ea typeface="Calibri"/>
                          <a:cs typeface="Calibri"/>
                          <a:sym typeface="Calibri"/>
                        </a:rPr>
                        <a:t>Improvement - Y3 On Watch</a:t>
                      </a:r>
                      <a:endParaRPr sz="1300">
                        <a:latin typeface="Calibri"/>
                        <a:ea typeface="Calibri"/>
                        <a:cs typeface="Calibri"/>
                        <a:sym typeface="Calibri"/>
                      </a:endParaRPr>
                    </a:p>
                  </a:txBody>
                  <a:tcPr marL="63500" marR="63500" marT="63500" marB="63500">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 sz="1300">
                          <a:latin typeface="Calibri"/>
                          <a:ea typeface="Calibri"/>
                          <a:cs typeface="Calibri"/>
                          <a:sym typeface="Calibri"/>
                        </a:rPr>
                        <a:t>Priority Improvement - Y4</a:t>
                      </a:r>
                      <a:endParaRPr sz="1300">
                        <a:latin typeface="Calibri"/>
                        <a:ea typeface="Calibri"/>
                        <a:cs typeface="Calibri"/>
                        <a:sym typeface="Calibri"/>
                      </a:endParaRPr>
                    </a:p>
                  </a:txBody>
                  <a:tcPr marL="63500" marR="63500" marT="63500" marB="63500">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 sz="1300">
                          <a:latin typeface="Calibri"/>
                          <a:ea typeface="Calibri"/>
                          <a:cs typeface="Calibri"/>
                          <a:sym typeface="Calibri"/>
                        </a:rPr>
                        <a:t>Improvement - Y4 On Watch</a:t>
                      </a:r>
                      <a:endParaRPr sz="1300">
                        <a:latin typeface="Calibri"/>
                        <a:ea typeface="Calibri"/>
                        <a:cs typeface="Calibri"/>
                        <a:sym typeface="Calibri"/>
                      </a:endParaRPr>
                    </a:p>
                  </a:txBody>
                  <a:tcPr marL="63500" marR="63500" marT="63500" marB="63500">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568" name="Google Shape;568;p64"/>
          <p:cNvSpPr txBox="1"/>
          <p:nvPr/>
        </p:nvSpPr>
        <p:spPr>
          <a:xfrm>
            <a:off x="191150" y="42450"/>
            <a:ext cx="8867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a:latin typeface="Rockwell"/>
                <a:ea typeface="Rockwell"/>
                <a:cs typeface="Rockwell"/>
                <a:sym typeface="Rockwell"/>
              </a:rPr>
              <a:t>Example Request to Reconsider Results Over Time</a:t>
            </a:r>
            <a:endParaRPr sz="2000">
              <a:latin typeface="Rockwell"/>
              <a:ea typeface="Rockwell"/>
              <a:cs typeface="Rockwell"/>
              <a:sym typeface="Rockwe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65"/>
          <p:cNvSpPr/>
          <p:nvPr/>
        </p:nvSpPr>
        <p:spPr>
          <a:xfrm>
            <a:off x="191145" y="503425"/>
            <a:ext cx="6264000" cy="999600"/>
          </a:xfrm>
          <a:prstGeom prst="rect">
            <a:avLst/>
          </a:prstGeom>
          <a:solidFill>
            <a:srgbClr val="D9D9D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74" name="Google Shape;574;p65"/>
          <p:cNvSpPr/>
          <p:nvPr/>
        </p:nvSpPr>
        <p:spPr>
          <a:xfrm>
            <a:off x="191150" y="1793299"/>
            <a:ext cx="8867100" cy="2427300"/>
          </a:xfrm>
          <a:prstGeom prst="rect">
            <a:avLst/>
          </a:prstGeom>
          <a:solidFill>
            <a:srgbClr val="D9D9D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75" name="Google Shape;575;p65"/>
          <p:cNvSpPr/>
          <p:nvPr/>
        </p:nvSpPr>
        <p:spPr>
          <a:xfrm>
            <a:off x="290072" y="780425"/>
            <a:ext cx="6061149" cy="656186"/>
          </a:xfrm>
          <a:custGeom>
            <a:avLst/>
            <a:gdLst/>
            <a:ahLst/>
            <a:cxnLst/>
            <a:rect l="l" t="t" r="r" b="b"/>
            <a:pathLst>
              <a:path w="4689477" h="874915" extrusionOk="0">
                <a:moveTo>
                  <a:pt x="0" y="87492"/>
                </a:moveTo>
                <a:cubicBezTo>
                  <a:pt x="0" y="39172"/>
                  <a:pt x="39172" y="0"/>
                  <a:pt x="87492" y="0"/>
                </a:cubicBezTo>
                <a:lnTo>
                  <a:pt x="4601986" y="0"/>
                </a:lnTo>
                <a:cubicBezTo>
                  <a:pt x="4650306" y="0"/>
                  <a:pt x="4689478" y="39172"/>
                  <a:pt x="4689478" y="87492"/>
                </a:cubicBezTo>
                <a:cubicBezTo>
                  <a:pt x="4689478" y="320803"/>
                  <a:pt x="4689477" y="554113"/>
                  <a:pt x="4689477" y="787424"/>
                </a:cubicBezTo>
                <a:cubicBezTo>
                  <a:pt x="4689477" y="835744"/>
                  <a:pt x="4650305" y="874916"/>
                  <a:pt x="4601985" y="874916"/>
                </a:cubicBezTo>
                <a:lnTo>
                  <a:pt x="87492" y="874915"/>
                </a:lnTo>
                <a:cubicBezTo>
                  <a:pt x="39172" y="874915"/>
                  <a:pt x="0" y="835743"/>
                  <a:pt x="0" y="787423"/>
                </a:cubicBezTo>
                <a:lnTo>
                  <a:pt x="0" y="87492"/>
                </a:lnTo>
                <a:close/>
              </a:path>
            </a:pathLst>
          </a:custGeom>
          <a:solidFill>
            <a:schemeClr val="accent1"/>
          </a:solidFill>
          <a:ln w="12700" cap="flat" cmpd="sng">
            <a:solidFill>
              <a:schemeClr val="lt1"/>
            </a:solidFill>
            <a:prstDash val="solid"/>
            <a:miter lim="800000"/>
            <a:headEnd type="none" w="sm" len="sm"/>
            <a:tailEnd type="none" w="sm" len="sm"/>
          </a:ln>
        </p:spPr>
        <p:txBody>
          <a:bodyPr spcFirstLastPara="1" wrap="square" lIns="64925" tIns="64925" rIns="64925" bIns="6492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 sz="1600" b="0" i="0" u="none" strike="noStrike" cap="none">
                <a:solidFill>
                  <a:schemeClr val="lt1"/>
                </a:solidFill>
                <a:latin typeface="Calibri"/>
                <a:ea typeface="Calibri"/>
                <a:cs typeface="Calibri"/>
                <a:sym typeface="Calibri"/>
              </a:rPr>
              <a:t>Does the school/district have 90% total participation on state assessments in both ELA/EBRW and Math? </a:t>
            </a:r>
            <a:endParaRPr sz="1300">
              <a:solidFill>
                <a:schemeClr val="lt1"/>
              </a:solidFill>
            </a:endParaRPr>
          </a:p>
        </p:txBody>
      </p:sp>
      <p:sp>
        <p:nvSpPr>
          <p:cNvPr id="576" name="Google Shape;576;p65"/>
          <p:cNvSpPr/>
          <p:nvPr/>
        </p:nvSpPr>
        <p:spPr>
          <a:xfrm>
            <a:off x="263750" y="2153038"/>
            <a:ext cx="1223788" cy="1940124"/>
          </a:xfrm>
          <a:custGeom>
            <a:avLst/>
            <a:gdLst/>
            <a:ahLst/>
            <a:cxnLst/>
            <a:rect l="l" t="t" r="r" b="b"/>
            <a:pathLst>
              <a:path w="1312373" h="874915" extrusionOk="0">
                <a:moveTo>
                  <a:pt x="0" y="87492"/>
                </a:moveTo>
                <a:cubicBezTo>
                  <a:pt x="0" y="39172"/>
                  <a:pt x="39172" y="0"/>
                  <a:pt x="87492" y="0"/>
                </a:cubicBezTo>
                <a:lnTo>
                  <a:pt x="1224882" y="0"/>
                </a:lnTo>
                <a:cubicBezTo>
                  <a:pt x="1273202" y="0"/>
                  <a:pt x="1312374" y="39172"/>
                  <a:pt x="1312374" y="87492"/>
                </a:cubicBezTo>
                <a:cubicBezTo>
                  <a:pt x="1312374" y="320803"/>
                  <a:pt x="1312373" y="554113"/>
                  <a:pt x="1312373" y="787424"/>
                </a:cubicBezTo>
                <a:cubicBezTo>
                  <a:pt x="1312373" y="835744"/>
                  <a:pt x="1273201" y="874916"/>
                  <a:pt x="1224881" y="874916"/>
                </a:cubicBezTo>
                <a:lnTo>
                  <a:pt x="87492" y="874915"/>
                </a:lnTo>
                <a:cubicBezTo>
                  <a:pt x="39172" y="874915"/>
                  <a:pt x="0" y="835743"/>
                  <a:pt x="0" y="787423"/>
                </a:cubicBezTo>
                <a:lnTo>
                  <a:pt x="0" y="87492"/>
                </a:lnTo>
                <a:close/>
              </a:path>
            </a:pathLst>
          </a:custGeom>
          <a:solidFill>
            <a:schemeClr val="accent1"/>
          </a:solidFill>
          <a:ln w="12700" cap="flat" cmpd="sng">
            <a:solidFill>
              <a:schemeClr val="lt1"/>
            </a:solidFill>
            <a:prstDash val="solid"/>
            <a:miter lim="800000"/>
            <a:headEnd type="none" w="sm" len="sm"/>
            <a:tailEnd type="none" w="sm" len="sm"/>
          </a:ln>
        </p:spPr>
        <p:txBody>
          <a:bodyPr spcFirstLastPara="1" wrap="square" lIns="45700" tIns="45700" rIns="45700" bIns="45700" anchor="t" anchorCtr="0">
            <a:noAutofit/>
          </a:bodyPr>
          <a:lstStyle/>
          <a:p>
            <a:pPr marL="0" lvl="0" indent="0" algn="ctr" rtl="0">
              <a:lnSpc>
                <a:spcPct val="90000"/>
              </a:lnSpc>
              <a:spcBef>
                <a:spcPts val="0"/>
              </a:spcBef>
              <a:spcAft>
                <a:spcPts val="0"/>
              </a:spcAft>
              <a:buClr>
                <a:schemeClr val="lt1"/>
              </a:buClr>
              <a:buSzPts val="1200"/>
              <a:buFont typeface="Calibri"/>
              <a:buNone/>
            </a:pPr>
            <a:r>
              <a:rPr lang="en" sz="1300" b="1">
                <a:solidFill>
                  <a:schemeClr val="lt1"/>
                </a:solidFill>
                <a:latin typeface="Calibri"/>
                <a:ea typeface="Calibri"/>
                <a:cs typeface="Calibri"/>
                <a:sym typeface="Calibri"/>
              </a:rPr>
              <a:t>Expedited Clock Adjustment</a:t>
            </a:r>
            <a:endParaRPr sz="1200">
              <a:solidFill>
                <a:schemeClr val="lt1"/>
              </a:solidFill>
            </a:endParaRPr>
          </a:p>
          <a:p>
            <a:pPr marL="0" lvl="0" indent="0" algn="ctr" rtl="0">
              <a:lnSpc>
                <a:spcPct val="90000"/>
              </a:lnSpc>
              <a:spcBef>
                <a:spcPts val="400"/>
              </a:spcBef>
              <a:spcAft>
                <a:spcPts val="0"/>
              </a:spcAft>
              <a:buClr>
                <a:schemeClr val="lt1"/>
              </a:buClr>
              <a:buSzPts val="1100"/>
              <a:buFont typeface="Calibri"/>
              <a:buNone/>
            </a:pPr>
            <a:r>
              <a:rPr lang="en">
                <a:solidFill>
                  <a:schemeClr val="lt1"/>
                </a:solidFill>
                <a:latin typeface="Calibri"/>
                <a:ea typeface="Calibri"/>
                <a:cs typeface="Calibri"/>
                <a:sym typeface="Calibri"/>
              </a:rPr>
              <a:t>Has CDE notified the district of their eligibility for this request?</a:t>
            </a:r>
            <a:endParaRPr sz="1900" b="1">
              <a:solidFill>
                <a:schemeClr val="lt1"/>
              </a:solidFill>
              <a:latin typeface="Calibri"/>
              <a:ea typeface="Calibri"/>
              <a:cs typeface="Calibri"/>
              <a:sym typeface="Calibri"/>
            </a:endParaRPr>
          </a:p>
        </p:txBody>
      </p:sp>
      <p:sp>
        <p:nvSpPr>
          <p:cNvPr id="577" name="Google Shape;577;p65"/>
          <p:cNvSpPr/>
          <p:nvPr/>
        </p:nvSpPr>
        <p:spPr>
          <a:xfrm>
            <a:off x="1513454" y="2153039"/>
            <a:ext cx="1223788" cy="1940124"/>
          </a:xfrm>
          <a:custGeom>
            <a:avLst/>
            <a:gdLst/>
            <a:ahLst/>
            <a:cxnLst/>
            <a:rect l="l" t="t" r="r" b="b"/>
            <a:pathLst>
              <a:path w="1312373" h="874915" extrusionOk="0">
                <a:moveTo>
                  <a:pt x="0" y="87492"/>
                </a:moveTo>
                <a:cubicBezTo>
                  <a:pt x="0" y="39172"/>
                  <a:pt x="39172" y="0"/>
                  <a:pt x="87492" y="0"/>
                </a:cubicBezTo>
                <a:lnTo>
                  <a:pt x="1224882" y="0"/>
                </a:lnTo>
                <a:cubicBezTo>
                  <a:pt x="1273202" y="0"/>
                  <a:pt x="1312374" y="39172"/>
                  <a:pt x="1312374" y="87492"/>
                </a:cubicBezTo>
                <a:cubicBezTo>
                  <a:pt x="1312374" y="320803"/>
                  <a:pt x="1312373" y="554113"/>
                  <a:pt x="1312373" y="787424"/>
                </a:cubicBezTo>
                <a:cubicBezTo>
                  <a:pt x="1312373" y="835744"/>
                  <a:pt x="1273201" y="874916"/>
                  <a:pt x="1224881" y="874916"/>
                </a:cubicBezTo>
                <a:lnTo>
                  <a:pt x="87492" y="874915"/>
                </a:lnTo>
                <a:cubicBezTo>
                  <a:pt x="39172" y="874915"/>
                  <a:pt x="0" y="835743"/>
                  <a:pt x="0" y="787423"/>
                </a:cubicBezTo>
                <a:lnTo>
                  <a:pt x="0" y="87492"/>
                </a:lnTo>
                <a:close/>
              </a:path>
            </a:pathLst>
          </a:custGeom>
          <a:solidFill>
            <a:schemeClr val="accent1"/>
          </a:solidFill>
          <a:ln w="12700" cap="flat" cmpd="sng">
            <a:solidFill>
              <a:schemeClr val="lt1"/>
            </a:solidFill>
            <a:prstDash val="solid"/>
            <a:miter lim="800000"/>
            <a:headEnd type="none" w="sm" len="sm"/>
            <a:tailEnd type="none" w="sm" len="sm"/>
          </a:ln>
        </p:spPr>
        <p:txBody>
          <a:bodyPr spcFirstLastPara="1" wrap="square" lIns="45700" tIns="45700" rIns="45700" bIns="45700" anchor="t" anchorCtr="0">
            <a:noAutofit/>
          </a:bodyPr>
          <a:lstStyle/>
          <a:p>
            <a:pPr marL="0" lvl="0" indent="0" algn="ctr" rtl="0">
              <a:lnSpc>
                <a:spcPct val="90000"/>
              </a:lnSpc>
              <a:spcBef>
                <a:spcPts val="0"/>
              </a:spcBef>
              <a:spcAft>
                <a:spcPts val="0"/>
              </a:spcAft>
              <a:buClr>
                <a:schemeClr val="lt1"/>
              </a:buClr>
              <a:buSzPts val="1200"/>
              <a:buFont typeface="Calibri"/>
              <a:buNone/>
            </a:pPr>
            <a:r>
              <a:rPr lang="en" sz="1300" b="1">
                <a:solidFill>
                  <a:schemeClr val="lt1"/>
                </a:solidFill>
                <a:latin typeface="Calibri"/>
                <a:ea typeface="Calibri"/>
                <a:cs typeface="Calibri"/>
                <a:sym typeface="Calibri"/>
              </a:rPr>
              <a:t>Body of Evidence</a:t>
            </a:r>
            <a:endParaRPr sz="1300">
              <a:solidFill>
                <a:schemeClr val="lt1"/>
              </a:solidFill>
            </a:endParaRPr>
          </a:p>
          <a:p>
            <a:pPr marL="0" lvl="0" indent="0" algn="ctr" rtl="0">
              <a:lnSpc>
                <a:spcPct val="90000"/>
              </a:lnSpc>
              <a:spcBef>
                <a:spcPts val="400"/>
              </a:spcBef>
              <a:spcAft>
                <a:spcPts val="0"/>
              </a:spcAft>
              <a:buClr>
                <a:schemeClr val="lt1"/>
              </a:buClr>
              <a:buSzPts val="1100"/>
              <a:buFont typeface="Calibri"/>
              <a:buNone/>
            </a:pPr>
            <a:r>
              <a:rPr lang="en">
                <a:solidFill>
                  <a:schemeClr val="lt1"/>
                </a:solidFill>
                <a:latin typeface="Calibri"/>
                <a:ea typeface="Calibri"/>
                <a:cs typeface="Calibri"/>
                <a:sym typeface="Calibri"/>
              </a:rPr>
              <a:t>Does local data meet expectations outlined in the the Local Assessment Tool?</a:t>
            </a:r>
            <a:endParaRPr b="1">
              <a:solidFill>
                <a:schemeClr val="lt1"/>
              </a:solidFill>
              <a:latin typeface="Calibri"/>
              <a:ea typeface="Calibri"/>
              <a:cs typeface="Calibri"/>
              <a:sym typeface="Calibri"/>
            </a:endParaRPr>
          </a:p>
        </p:txBody>
      </p:sp>
      <p:sp>
        <p:nvSpPr>
          <p:cNvPr id="578" name="Google Shape;578;p65"/>
          <p:cNvSpPr/>
          <p:nvPr/>
        </p:nvSpPr>
        <p:spPr>
          <a:xfrm>
            <a:off x="2763147" y="2153038"/>
            <a:ext cx="1223788" cy="1940124"/>
          </a:xfrm>
          <a:custGeom>
            <a:avLst/>
            <a:gdLst/>
            <a:ahLst/>
            <a:cxnLst/>
            <a:rect l="l" t="t" r="r" b="b"/>
            <a:pathLst>
              <a:path w="1312373" h="874915" extrusionOk="0">
                <a:moveTo>
                  <a:pt x="0" y="87492"/>
                </a:moveTo>
                <a:cubicBezTo>
                  <a:pt x="0" y="39172"/>
                  <a:pt x="39172" y="0"/>
                  <a:pt x="87492" y="0"/>
                </a:cubicBezTo>
                <a:lnTo>
                  <a:pt x="1224882" y="0"/>
                </a:lnTo>
                <a:cubicBezTo>
                  <a:pt x="1273202" y="0"/>
                  <a:pt x="1312374" y="39172"/>
                  <a:pt x="1312374" y="87492"/>
                </a:cubicBezTo>
                <a:cubicBezTo>
                  <a:pt x="1312374" y="320803"/>
                  <a:pt x="1312373" y="554113"/>
                  <a:pt x="1312373" y="787424"/>
                </a:cubicBezTo>
                <a:cubicBezTo>
                  <a:pt x="1312373" y="835744"/>
                  <a:pt x="1273201" y="874916"/>
                  <a:pt x="1224881" y="874916"/>
                </a:cubicBezTo>
                <a:lnTo>
                  <a:pt x="87492" y="874915"/>
                </a:lnTo>
                <a:cubicBezTo>
                  <a:pt x="39172" y="874915"/>
                  <a:pt x="0" y="835743"/>
                  <a:pt x="0" y="787423"/>
                </a:cubicBezTo>
                <a:lnTo>
                  <a:pt x="0" y="87492"/>
                </a:lnTo>
                <a:close/>
              </a:path>
            </a:pathLst>
          </a:custGeom>
          <a:solidFill>
            <a:schemeClr val="accent1"/>
          </a:solidFill>
          <a:ln w="12700" cap="flat" cmpd="sng">
            <a:solidFill>
              <a:schemeClr val="lt1"/>
            </a:solidFill>
            <a:prstDash val="solid"/>
            <a:miter lim="800000"/>
            <a:headEnd type="none" w="sm" len="sm"/>
            <a:tailEnd type="none" w="sm" len="sm"/>
          </a:ln>
        </p:spPr>
        <p:txBody>
          <a:bodyPr spcFirstLastPara="1" wrap="square" lIns="45700" tIns="45700" rIns="45700" bIns="45700" anchor="t" anchorCtr="0">
            <a:noAutofit/>
          </a:bodyPr>
          <a:lstStyle/>
          <a:p>
            <a:pPr marL="0" lvl="0" indent="0" algn="ctr" rtl="0">
              <a:lnSpc>
                <a:spcPct val="90000"/>
              </a:lnSpc>
              <a:spcBef>
                <a:spcPts val="0"/>
              </a:spcBef>
              <a:spcAft>
                <a:spcPts val="0"/>
              </a:spcAft>
              <a:buClr>
                <a:schemeClr val="lt1"/>
              </a:buClr>
              <a:buSzPts val="1200"/>
              <a:buFont typeface="Calibri"/>
              <a:buNone/>
            </a:pPr>
            <a:r>
              <a:rPr lang="en" sz="1300" b="1">
                <a:solidFill>
                  <a:schemeClr val="lt1"/>
                </a:solidFill>
                <a:latin typeface="Calibri"/>
                <a:ea typeface="Calibri"/>
                <a:cs typeface="Calibri"/>
                <a:sym typeface="Calibri"/>
              </a:rPr>
              <a:t>Accountability Participation Impact</a:t>
            </a:r>
            <a:endParaRPr sz="1200">
              <a:solidFill>
                <a:schemeClr val="lt1"/>
              </a:solidFill>
            </a:endParaRPr>
          </a:p>
          <a:p>
            <a:pPr marL="0" lvl="0" indent="0" algn="ctr" rtl="0">
              <a:lnSpc>
                <a:spcPct val="90000"/>
              </a:lnSpc>
              <a:spcBef>
                <a:spcPts val="400"/>
              </a:spcBef>
              <a:spcAft>
                <a:spcPts val="0"/>
              </a:spcAft>
              <a:buClr>
                <a:schemeClr val="lt1"/>
              </a:buClr>
              <a:buSzPts val="1100"/>
              <a:buFont typeface="Calibri"/>
              <a:buNone/>
            </a:pPr>
            <a:r>
              <a:rPr lang="en">
                <a:solidFill>
                  <a:schemeClr val="lt1"/>
                </a:solidFill>
                <a:latin typeface="Calibri"/>
                <a:ea typeface="Calibri"/>
                <a:cs typeface="Calibri"/>
                <a:sym typeface="Calibri"/>
              </a:rPr>
              <a:t>Was a rating decreased due to test misadministrati-ons or small n counts?</a:t>
            </a:r>
            <a:endParaRPr b="1">
              <a:solidFill>
                <a:schemeClr val="lt1"/>
              </a:solidFill>
              <a:latin typeface="Calibri"/>
              <a:ea typeface="Calibri"/>
              <a:cs typeface="Calibri"/>
              <a:sym typeface="Calibri"/>
            </a:endParaRPr>
          </a:p>
        </p:txBody>
      </p:sp>
      <p:sp>
        <p:nvSpPr>
          <p:cNvPr id="579" name="Google Shape;579;p65"/>
          <p:cNvSpPr/>
          <p:nvPr/>
        </p:nvSpPr>
        <p:spPr>
          <a:xfrm>
            <a:off x="4012826" y="2153038"/>
            <a:ext cx="1223788" cy="1940124"/>
          </a:xfrm>
          <a:custGeom>
            <a:avLst/>
            <a:gdLst/>
            <a:ahLst/>
            <a:cxnLst/>
            <a:rect l="l" t="t" r="r" b="b"/>
            <a:pathLst>
              <a:path w="1312373" h="874915" extrusionOk="0">
                <a:moveTo>
                  <a:pt x="0" y="87492"/>
                </a:moveTo>
                <a:cubicBezTo>
                  <a:pt x="0" y="39172"/>
                  <a:pt x="39172" y="0"/>
                  <a:pt x="87492" y="0"/>
                </a:cubicBezTo>
                <a:lnTo>
                  <a:pt x="1224882" y="0"/>
                </a:lnTo>
                <a:cubicBezTo>
                  <a:pt x="1273202" y="0"/>
                  <a:pt x="1312374" y="39172"/>
                  <a:pt x="1312374" y="87492"/>
                </a:cubicBezTo>
                <a:cubicBezTo>
                  <a:pt x="1312374" y="320803"/>
                  <a:pt x="1312373" y="554113"/>
                  <a:pt x="1312373" y="787424"/>
                </a:cubicBezTo>
                <a:cubicBezTo>
                  <a:pt x="1312373" y="835744"/>
                  <a:pt x="1273201" y="874916"/>
                  <a:pt x="1224881" y="874916"/>
                </a:cubicBezTo>
                <a:lnTo>
                  <a:pt x="87492" y="874915"/>
                </a:lnTo>
                <a:cubicBezTo>
                  <a:pt x="39172" y="874915"/>
                  <a:pt x="0" y="835743"/>
                  <a:pt x="0" y="787423"/>
                </a:cubicBezTo>
                <a:lnTo>
                  <a:pt x="0" y="87492"/>
                </a:lnTo>
                <a:close/>
              </a:path>
            </a:pathLst>
          </a:custGeom>
          <a:solidFill>
            <a:schemeClr val="accent1"/>
          </a:solidFill>
          <a:ln w="12700" cap="flat" cmpd="sng">
            <a:solidFill>
              <a:schemeClr val="lt1"/>
            </a:solidFill>
            <a:prstDash val="solid"/>
            <a:miter lim="800000"/>
            <a:headEnd type="none" w="sm" len="sm"/>
            <a:tailEnd type="none" w="sm" len="sm"/>
          </a:ln>
        </p:spPr>
        <p:txBody>
          <a:bodyPr spcFirstLastPara="1" wrap="square" lIns="45700" tIns="45700" rIns="45700" bIns="45700" anchor="t" anchorCtr="0">
            <a:noAutofit/>
          </a:bodyPr>
          <a:lstStyle/>
          <a:p>
            <a:pPr marL="0" lvl="0" indent="0" algn="ctr" rtl="0">
              <a:lnSpc>
                <a:spcPct val="90000"/>
              </a:lnSpc>
              <a:spcBef>
                <a:spcPts val="0"/>
              </a:spcBef>
              <a:spcAft>
                <a:spcPts val="0"/>
              </a:spcAft>
              <a:buClr>
                <a:schemeClr val="lt1"/>
              </a:buClr>
              <a:buSzPts val="1200"/>
              <a:buFont typeface="Calibri"/>
              <a:buNone/>
            </a:pPr>
            <a:r>
              <a:rPr lang="en" sz="1300" b="1">
                <a:solidFill>
                  <a:schemeClr val="lt1"/>
                </a:solidFill>
                <a:latin typeface="Calibri"/>
                <a:ea typeface="Calibri"/>
                <a:cs typeface="Calibri"/>
                <a:sym typeface="Calibri"/>
              </a:rPr>
              <a:t>Calculation</a:t>
            </a:r>
            <a:endParaRPr sz="1300" b="1">
              <a:solidFill>
                <a:schemeClr val="lt1"/>
              </a:solidFill>
              <a:latin typeface="Calibri"/>
              <a:ea typeface="Calibri"/>
              <a:cs typeface="Calibri"/>
              <a:sym typeface="Calibri"/>
            </a:endParaRPr>
          </a:p>
          <a:p>
            <a:pPr marL="0" lvl="0" indent="0" algn="ctr" rtl="0">
              <a:lnSpc>
                <a:spcPct val="90000"/>
              </a:lnSpc>
              <a:spcBef>
                <a:spcPts val="0"/>
              </a:spcBef>
              <a:spcAft>
                <a:spcPts val="0"/>
              </a:spcAft>
              <a:buClr>
                <a:schemeClr val="lt1"/>
              </a:buClr>
              <a:buSzPts val="1200"/>
              <a:buFont typeface="Calibri"/>
              <a:buNone/>
            </a:pPr>
            <a:r>
              <a:rPr lang="en" sz="1300" b="1">
                <a:solidFill>
                  <a:schemeClr val="lt1"/>
                </a:solidFill>
                <a:latin typeface="Calibri"/>
                <a:ea typeface="Calibri"/>
                <a:cs typeface="Calibri"/>
                <a:sym typeface="Calibri"/>
              </a:rPr>
              <a:t>Error</a:t>
            </a:r>
            <a:endParaRPr sz="1300">
              <a:solidFill>
                <a:schemeClr val="lt1"/>
              </a:solidFill>
            </a:endParaRPr>
          </a:p>
          <a:p>
            <a:pPr marL="0" lvl="0" indent="0" algn="ctr" rtl="0">
              <a:lnSpc>
                <a:spcPct val="90000"/>
              </a:lnSpc>
              <a:spcBef>
                <a:spcPts val="400"/>
              </a:spcBef>
              <a:spcAft>
                <a:spcPts val="0"/>
              </a:spcAft>
              <a:buClr>
                <a:schemeClr val="lt1"/>
              </a:buClr>
              <a:buSzPts val="1100"/>
              <a:buFont typeface="Calibri"/>
              <a:buNone/>
            </a:pPr>
            <a:r>
              <a:rPr lang="en">
                <a:solidFill>
                  <a:schemeClr val="lt1"/>
                </a:solidFill>
                <a:latin typeface="Calibri"/>
                <a:ea typeface="Calibri"/>
                <a:cs typeface="Calibri"/>
                <a:sym typeface="Calibri"/>
              </a:rPr>
              <a:t>Was a mathematical calculation error presented in their frameworks?</a:t>
            </a:r>
            <a:endParaRPr b="1">
              <a:solidFill>
                <a:schemeClr val="lt1"/>
              </a:solidFill>
              <a:latin typeface="Calibri"/>
              <a:ea typeface="Calibri"/>
              <a:cs typeface="Calibri"/>
              <a:sym typeface="Calibri"/>
            </a:endParaRPr>
          </a:p>
        </p:txBody>
      </p:sp>
      <p:sp>
        <p:nvSpPr>
          <p:cNvPr id="580" name="Google Shape;580;p65"/>
          <p:cNvSpPr/>
          <p:nvPr/>
        </p:nvSpPr>
        <p:spPr>
          <a:xfrm>
            <a:off x="5262505" y="2153038"/>
            <a:ext cx="1223788" cy="1940124"/>
          </a:xfrm>
          <a:custGeom>
            <a:avLst/>
            <a:gdLst/>
            <a:ahLst/>
            <a:cxnLst/>
            <a:rect l="l" t="t" r="r" b="b"/>
            <a:pathLst>
              <a:path w="1312373" h="874915" extrusionOk="0">
                <a:moveTo>
                  <a:pt x="0" y="87492"/>
                </a:moveTo>
                <a:cubicBezTo>
                  <a:pt x="0" y="39172"/>
                  <a:pt x="39172" y="0"/>
                  <a:pt x="87492" y="0"/>
                </a:cubicBezTo>
                <a:lnTo>
                  <a:pt x="1224882" y="0"/>
                </a:lnTo>
                <a:cubicBezTo>
                  <a:pt x="1273202" y="0"/>
                  <a:pt x="1312374" y="39172"/>
                  <a:pt x="1312374" y="87492"/>
                </a:cubicBezTo>
                <a:cubicBezTo>
                  <a:pt x="1312374" y="320803"/>
                  <a:pt x="1312373" y="554113"/>
                  <a:pt x="1312373" y="787424"/>
                </a:cubicBezTo>
                <a:cubicBezTo>
                  <a:pt x="1312373" y="835744"/>
                  <a:pt x="1273201" y="874916"/>
                  <a:pt x="1224881" y="874916"/>
                </a:cubicBezTo>
                <a:lnTo>
                  <a:pt x="87492" y="874915"/>
                </a:lnTo>
                <a:cubicBezTo>
                  <a:pt x="39172" y="874915"/>
                  <a:pt x="0" y="835743"/>
                  <a:pt x="0" y="787423"/>
                </a:cubicBezTo>
                <a:lnTo>
                  <a:pt x="0" y="87492"/>
                </a:lnTo>
                <a:close/>
              </a:path>
            </a:pathLst>
          </a:custGeom>
          <a:solidFill>
            <a:schemeClr val="accent1"/>
          </a:solidFill>
          <a:ln w="12700" cap="flat" cmpd="sng">
            <a:solidFill>
              <a:schemeClr val="lt1"/>
            </a:solidFill>
            <a:prstDash val="solid"/>
            <a:miter lim="800000"/>
            <a:headEnd type="none" w="sm" len="sm"/>
            <a:tailEnd type="none" w="sm" len="sm"/>
          </a:ln>
        </p:spPr>
        <p:txBody>
          <a:bodyPr spcFirstLastPara="1" wrap="square" lIns="45700" tIns="45700" rIns="45700" bIns="45700" anchor="t" anchorCtr="0">
            <a:noAutofit/>
          </a:bodyPr>
          <a:lstStyle/>
          <a:p>
            <a:pPr marL="0" lvl="0" indent="0" algn="ctr" rtl="0">
              <a:lnSpc>
                <a:spcPct val="90000"/>
              </a:lnSpc>
              <a:spcBef>
                <a:spcPts val="0"/>
              </a:spcBef>
              <a:spcAft>
                <a:spcPts val="0"/>
              </a:spcAft>
              <a:buClr>
                <a:schemeClr val="lt1"/>
              </a:buClr>
              <a:buSzPts val="1200"/>
              <a:buFont typeface="Calibri"/>
              <a:buNone/>
            </a:pPr>
            <a:r>
              <a:rPr lang="en" sz="1300" b="1">
                <a:solidFill>
                  <a:schemeClr val="lt1"/>
                </a:solidFill>
                <a:latin typeface="Calibri"/>
                <a:ea typeface="Calibri"/>
                <a:cs typeface="Calibri"/>
                <a:sym typeface="Calibri"/>
              </a:rPr>
              <a:t>Impact of AECs on the District Performance Framework</a:t>
            </a:r>
            <a:endParaRPr sz="1300">
              <a:solidFill>
                <a:schemeClr val="lt1"/>
              </a:solidFill>
            </a:endParaRPr>
          </a:p>
          <a:p>
            <a:pPr marL="0" lvl="0" indent="0" algn="ctr" rtl="0">
              <a:lnSpc>
                <a:spcPct val="90000"/>
              </a:lnSpc>
              <a:spcBef>
                <a:spcPts val="400"/>
              </a:spcBef>
              <a:spcAft>
                <a:spcPts val="0"/>
              </a:spcAft>
              <a:buClr>
                <a:schemeClr val="lt1"/>
              </a:buClr>
              <a:buSzPts val="1100"/>
              <a:buFont typeface="Calibri"/>
              <a:buNone/>
            </a:pPr>
            <a:r>
              <a:rPr lang="en">
                <a:solidFill>
                  <a:schemeClr val="lt1"/>
                </a:solidFill>
                <a:latin typeface="Calibri"/>
                <a:ea typeface="Calibri"/>
                <a:cs typeface="Calibri"/>
                <a:sym typeface="Calibri"/>
              </a:rPr>
              <a:t>Has CDE notified the district of their eligibility for this request?</a:t>
            </a:r>
            <a:endParaRPr b="1">
              <a:solidFill>
                <a:schemeClr val="lt1"/>
              </a:solidFill>
              <a:latin typeface="Calibri"/>
              <a:ea typeface="Calibri"/>
              <a:cs typeface="Calibri"/>
              <a:sym typeface="Calibri"/>
            </a:endParaRPr>
          </a:p>
        </p:txBody>
      </p:sp>
      <p:sp>
        <p:nvSpPr>
          <p:cNvPr id="581" name="Google Shape;581;p65"/>
          <p:cNvSpPr/>
          <p:nvPr/>
        </p:nvSpPr>
        <p:spPr>
          <a:xfrm>
            <a:off x="6512171" y="2153038"/>
            <a:ext cx="1223788" cy="1940124"/>
          </a:xfrm>
          <a:custGeom>
            <a:avLst/>
            <a:gdLst/>
            <a:ahLst/>
            <a:cxnLst/>
            <a:rect l="l" t="t" r="r" b="b"/>
            <a:pathLst>
              <a:path w="1312373" h="874915" extrusionOk="0">
                <a:moveTo>
                  <a:pt x="0" y="87492"/>
                </a:moveTo>
                <a:cubicBezTo>
                  <a:pt x="0" y="39172"/>
                  <a:pt x="39172" y="0"/>
                  <a:pt x="87492" y="0"/>
                </a:cubicBezTo>
                <a:lnTo>
                  <a:pt x="1224882" y="0"/>
                </a:lnTo>
                <a:cubicBezTo>
                  <a:pt x="1273202" y="0"/>
                  <a:pt x="1312374" y="39172"/>
                  <a:pt x="1312374" y="87492"/>
                </a:cubicBezTo>
                <a:cubicBezTo>
                  <a:pt x="1312374" y="320803"/>
                  <a:pt x="1312373" y="554113"/>
                  <a:pt x="1312373" y="787424"/>
                </a:cubicBezTo>
                <a:cubicBezTo>
                  <a:pt x="1312373" y="835744"/>
                  <a:pt x="1273201" y="874916"/>
                  <a:pt x="1224881" y="874916"/>
                </a:cubicBezTo>
                <a:lnTo>
                  <a:pt x="87492" y="874915"/>
                </a:lnTo>
                <a:cubicBezTo>
                  <a:pt x="39172" y="874915"/>
                  <a:pt x="0" y="835743"/>
                  <a:pt x="0" y="787423"/>
                </a:cubicBezTo>
                <a:lnTo>
                  <a:pt x="0" y="87492"/>
                </a:lnTo>
                <a:close/>
              </a:path>
            </a:pathLst>
          </a:custGeom>
          <a:solidFill>
            <a:schemeClr val="accent1"/>
          </a:solidFill>
          <a:ln w="12700" cap="flat" cmpd="sng">
            <a:solidFill>
              <a:schemeClr val="lt1"/>
            </a:solidFill>
            <a:prstDash val="solid"/>
            <a:miter lim="800000"/>
            <a:headEnd type="none" w="sm" len="sm"/>
            <a:tailEnd type="none" w="sm" len="sm"/>
          </a:ln>
        </p:spPr>
        <p:txBody>
          <a:bodyPr spcFirstLastPara="1" wrap="square" lIns="45700" tIns="45700" rIns="45700" bIns="45700" anchor="t" anchorCtr="0">
            <a:noAutofit/>
          </a:bodyPr>
          <a:lstStyle/>
          <a:p>
            <a:pPr marL="0" lvl="0" indent="0" algn="ctr" rtl="0">
              <a:lnSpc>
                <a:spcPct val="90000"/>
              </a:lnSpc>
              <a:spcBef>
                <a:spcPts val="0"/>
              </a:spcBef>
              <a:spcAft>
                <a:spcPts val="0"/>
              </a:spcAft>
              <a:buClr>
                <a:schemeClr val="lt1"/>
              </a:buClr>
              <a:buSzPts val="1200"/>
              <a:buFont typeface="Calibri"/>
              <a:buNone/>
            </a:pPr>
            <a:r>
              <a:rPr lang="en" sz="1300" b="1">
                <a:solidFill>
                  <a:schemeClr val="lt1"/>
                </a:solidFill>
                <a:latin typeface="Calibri"/>
                <a:ea typeface="Calibri"/>
                <a:cs typeface="Calibri"/>
                <a:sym typeface="Calibri"/>
              </a:rPr>
              <a:t>Districts with a Single School</a:t>
            </a:r>
            <a:endParaRPr sz="1300">
              <a:solidFill>
                <a:schemeClr val="lt1"/>
              </a:solidFill>
            </a:endParaRPr>
          </a:p>
          <a:p>
            <a:pPr marL="0" lvl="0" indent="0" algn="ctr" rtl="0">
              <a:lnSpc>
                <a:spcPct val="90000"/>
              </a:lnSpc>
              <a:spcBef>
                <a:spcPts val="400"/>
              </a:spcBef>
              <a:spcAft>
                <a:spcPts val="0"/>
              </a:spcAft>
              <a:buClr>
                <a:schemeClr val="lt1"/>
              </a:buClr>
              <a:buSzPts val="1100"/>
              <a:buFont typeface="Calibri"/>
              <a:buNone/>
            </a:pPr>
            <a:r>
              <a:rPr lang="en">
                <a:solidFill>
                  <a:schemeClr val="lt1"/>
                </a:solidFill>
                <a:latin typeface="Calibri"/>
                <a:ea typeface="Calibri"/>
                <a:cs typeface="Calibri"/>
                <a:sym typeface="Calibri"/>
              </a:rPr>
              <a:t>Has CDE notified the district of their eligibility for this request?</a:t>
            </a:r>
            <a:endParaRPr b="1">
              <a:solidFill>
                <a:schemeClr val="lt1"/>
              </a:solidFill>
              <a:latin typeface="Calibri"/>
              <a:ea typeface="Calibri"/>
              <a:cs typeface="Calibri"/>
              <a:sym typeface="Calibri"/>
            </a:endParaRPr>
          </a:p>
        </p:txBody>
      </p:sp>
      <p:sp>
        <p:nvSpPr>
          <p:cNvPr id="582" name="Google Shape;582;p65"/>
          <p:cNvSpPr/>
          <p:nvPr/>
        </p:nvSpPr>
        <p:spPr>
          <a:xfrm>
            <a:off x="7761862" y="2153038"/>
            <a:ext cx="1223788" cy="1940124"/>
          </a:xfrm>
          <a:custGeom>
            <a:avLst/>
            <a:gdLst/>
            <a:ahLst/>
            <a:cxnLst/>
            <a:rect l="l" t="t" r="r" b="b"/>
            <a:pathLst>
              <a:path w="1312373" h="874915" extrusionOk="0">
                <a:moveTo>
                  <a:pt x="0" y="87492"/>
                </a:moveTo>
                <a:cubicBezTo>
                  <a:pt x="0" y="39172"/>
                  <a:pt x="39172" y="0"/>
                  <a:pt x="87492" y="0"/>
                </a:cubicBezTo>
                <a:lnTo>
                  <a:pt x="1224882" y="0"/>
                </a:lnTo>
                <a:cubicBezTo>
                  <a:pt x="1273202" y="0"/>
                  <a:pt x="1312374" y="39172"/>
                  <a:pt x="1312374" y="87492"/>
                </a:cubicBezTo>
                <a:cubicBezTo>
                  <a:pt x="1312374" y="320803"/>
                  <a:pt x="1312373" y="554113"/>
                  <a:pt x="1312373" y="787424"/>
                </a:cubicBezTo>
                <a:cubicBezTo>
                  <a:pt x="1312373" y="835744"/>
                  <a:pt x="1273201" y="874916"/>
                  <a:pt x="1224881" y="874916"/>
                </a:cubicBezTo>
                <a:lnTo>
                  <a:pt x="87492" y="874915"/>
                </a:lnTo>
                <a:cubicBezTo>
                  <a:pt x="39172" y="874915"/>
                  <a:pt x="0" y="835743"/>
                  <a:pt x="0" y="787423"/>
                </a:cubicBezTo>
                <a:lnTo>
                  <a:pt x="0" y="87492"/>
                </a:lnTo>
                <a:close/>
              </a:path>
            </a:pathLst>
          </a:custGeom>
          <a:solidFill>
            <a:schemeClr val="accent1"/>
          </a:solidFill>
          <a:ln w="12700" cap="flat" cmpd="sng">
            <a:solidFill>
              <a:schemeClr val="lt1"/>
            </a:solidFill>
            <a:prstDash val="solid"/>
            <a:miter lim="800000"/>
            <a:headEnd type="none" w="sm" len="sm"/>
            <a:tailEnd type="none" w="sm" len="sm"/>
          </a:ln>
        </p:spPr>
        <p:txBody>
          <a:bodyPr spcFirstLastPara="1" wrap="square" lIns="45700" tIns="45700" rIns="45700" bIns="45700" anchor="t" anchorCtr="0">
            <a:noAutofit/>
          </a:bodyPr>
          <a:lstStyle/>
          <a:p>
            <a:pPr marL="0" marR="0" lvl="0" indent="0" algn="ctr" rtl="0">
              <a:lnSpc>
                <a:spcPct val="90000"/>
              </a:lnSpc>
              <a:spcBef>
                <a:spcPts val="0"/>
              </a:spcBef>
              <a:spcAft>
                <a:spcPts val="0"/>
              </a:spcAft>
              <a:buClr>
                <a:schemeClr val="lt1"/>
              </a:buClr>
              <a:buSzPts val="1200"/>
              <a:buFont typeface="Calibri"/>
              <a:buNone/>
            </a:pPr>
            <a:r>
              <a:rPr lang="en" sz="1300" b="1" i="0" u="none" strike="noStrike" cap="none">
                <a:solidFill>
                  <a:schemeClr val="lt1"/>
                </a:solidFill>
                <a:latin typeface="Calibri"/>
                <a:ea typeface="Calibri"/>
                <a:cs typeface="Calibri"/>
                <a:sym typeface="Calibri"/>
              </a:rPr>
              <a:t>Districts with a Closed School</a:t>
            </a:r>
            <a:endParaRPr sz="1300">
              <a:solidFill>
                <a:schemeClr val="lt1"/>
              </a:solidFill>
            </a:endParaRPr>
          </a:p>
          <a:p>
            <a:pPr marL="0" marR="0" lvl="0" indent="0" algn="ctr" rtl="0">
              <a:lnSpc>
                <a:spcPct val="90000"/>
              </a:lnSpc>
              <a:spcBef>
                <a:spcPts val="400"/>
              </a:spcBef>
              <a:spcAft>
                <a:spcPts val="0"/>
              </a:spcAft>
              <a:buClr>
                <a:schemeClr val="lt1"/>
              </a:buClr>
              <a:buSzPts val="1100"/>
              <a:buFont typeface="Calibri"/>
              <a:buNone/>
            </a:pPr>
            <a:r>
              <a:rPr lang="en" b="0" i="0" u="none" strike="noStrike" cap="none">
                <a:solidFill>
                  <a:schemeClr val="lt1"/>
                </a:solidFill>
                <a:latin typeface="Calibri"/>
                <a:ea typeface="Calibri"/>
                <a:cs typeface="Calibri"/>
                <a:sym typeface="Calibri"/>
              </a:rPr>
              <a:t>Does the district have a closed school that impacted the calculation of their framework?</a:t>
            </a:r>
            <a:endParaRPr b="0" i="0" u="none" strike="noStrike" cap="none">
              <a:solidFill>
                <a:schemeClr val="lt1"/>
              </a:solidFill>
              <a:latin typeface="Calibri"/>
              <a:ea typeface="Calibri"/>
              <a:cs typeface="Calibri"/>
              <a:sym typeface="Calibri"/>
            </a:endParaRPr>
          </a:p>
        </p:txBody>
      </p:sp>
      <p:sp>
        <p:nvSpPr>
          <p:cNvPr id="583" name="Google Shape;583;p65"/>
          <p:cNvSpPr txBox="1"/>
          <p:nvPr/>
        </p:nvSpPr>
        <p:spPr>
          <a:xfrm>
            <a:off x="322049" y="1840038"/>
            <a:ext cx="5601379" cy="284700"/>
          </a:xfrm>
          <a:prstGeom prst="rect">
            <a:avLst/>
          </a:prstGeom>
          <a:noFill/>
          <a:ln>
            <a:noFill/>
          </a:ln>
        </p:spPr>
        <p:txBody>
          <a:bodyPr spcFirstLastPara="1" wrap="square" lIns="68575" tIns="34275" rIns="68575" bIns="34275" anchor="t" anchorCtr="0">
            <a:spAutoFit/>
          </a:bodyPr>
          <a:lstStyle/>
          <a:p>
            <a:pPr marL="0" marR="0" lvl="0" indent="0" rtl="0">
              <a:spcBef>
                <a:spcPts val="0"/>
              </a:spcBef>
              <a:spcAft>
                <a:spcPts val="0"/>
              </a:spcAft>
              <a:buNone/>
            </a:pPr>
            <a:r>
              <a:rPr lang="en" sz="1400" b="0" i="0" u="none" strike="noStrike" cap="none" dirty="0">
                <a:solidFill>
                  <a:schemeClr val="dk1"/>
                </a:solidFill>
                <a:latin typeface="Calibri"/>
                <a:ea typeface="Calibri"/>
                <a:cs typeface="Calibri"/>
                <a:sym typeface="Calibri"/>
              </a:rPr>
              <a:t>Does the school/district meet a condition for a request?</a:t>
            </a:r>
            <a:endParaRPr sz="1100" dirty="0"/>
          </a:p>
        </p:txBody>
      </p:sp>
      <p:sp>
        <p:nvSpPr>
          <p:cNvPr id="584" name="Google Shape;584;p65"/>
          <p:cNvSpPr txBox="1"/>
          <p:nvPr/>
        </p:nvSpPr>
        <p:spPr>
          <a:xfrm>
            <a:off x="322050" y="503425"/>
            <a:ext cx="60291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a:solidFill>
                  <a:schemeClr val="dk1"/>
                </a:solidFill>
                <a:latin typeface="Calibri"/>
                <a:ea typeface="Calibri"/>
                <a:cs typeface="Calibri"/>
                <a:sym typeface="Calibri"/>
              </a:rPr>
              <a:t>Is the school/district eligible?</a:t>
            </a:r>
            <a:endParaRPr sz="1100"/>
          </a:p>
        </p:txBody>
      </p:sp>
      <p:sp>
        <p:nvSpPr>
          <p:cNvPr id="585" name="Google Shape;585;p65"/>
          <p:cNvSpPr/>
          <p:nvPr/>
        </p:nvSpPr>
        <p:spPr>
          <a:xfrm>
            <a:off x="7122288" y="714350"/>
            <a:ext cx="1934409" cy="656186"/>
          </a:xfrm>
          <a:custGeom>
            <a:avLst/>
            <a:gdLst/>
            <a:ahLst/>
            <a:cxnLst/>
            <a:rect l="l" t="t" r="r" b="b"/>
            <a:pathLst>
              <a:path w="4689477" h="874915" extrusionOk="0">
                <a:moveTo>
                  <a:pt x="0" y="87492"/>
                </a:moveTo>
                <a:cubicBezTo>
                  <a:pt x="0" y="39172"/>
                  <a:pt x="39172" y="0"/>
                  <a:pt x="87492" y="0"/>
                </a:cubicBezTo>
                <a:lnTo>
                  <a:pt x="4601986" y="0"/>
                </a:lnTo>
                <a:cubicBezTo>
                  <a:pt x="4650306" y="0"/>
                  <a:pt x="4689478" y="39172"/>
                  <a:pt x="4689478" y="87492"/>
                </a:cubicBezTo>
                <a:cubicBezTo>
                  <a:pt x="4689478" y="320803"/>
                  <a:pt x="4689477" y="554113"/>
                  <a:pt x="4689477" y="787424"/>
                </a:cubicBezTo>
                <a:cubicBezTo>
                  <a:pt x="4689477" y="835744"/>
                  <a:pt x="4650305" y="874916"/>
                  <a:pt x="4601985" y="874916"/>
                </a:cubicBezTo>
                <a:lnTo>
                  <a:pt x="87492" y="874915"/>
                </a:lnTo>
                <a:cubicBezTo>
                  <a:pt x="39172" y="874915"/>
                  <a:pt x="0" y="835743"/>
                  <a:pt x="0" y="787423"/>
                </a:cubicBezTo>
                <a:lnTo>
                  <a:pt x="0" y="87492"/>
                </a:lnTo>
                <a:close/>
              </a:path>
            </a:pathLst>
          </a:custGeom>
          <a:solidFill>
            <a:srgbClr val="5C6670"/>
          </a:solidFill>
          <a:ln w="12700" cap="flat" cmpd="sng">
            <a:solidFill>
              <a:schemeClr val="lt1"/>
            </a:solidFill>
            <a:prstDash val="solid"/>
            <a:miter lim="800000"/>
            <a:headEnd type="none" w="sm" len="sm"/>
            <a:tailEnd type="none" w="sm" len="sm"/>
          </a:ln>
        </p:spPr>
        <p:txBody>
          <a:bodyPr spcFirstLastPara="1" wrap="square" lIns="64925" tIns="64925" rIns="64925" bIns="64925"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 sz="1300">
                <a:solidFill>
                  <a:schemeClr val="lt1"/>
                </a:solidFill>
                <a:latin typeface="Calibri"/>
                <a:ea typeface="Calibri"/>
                <a:cs typeface="Calibri"/>
                <a:sym typeface="Calibri"/>
              </a:rPr>
              <a:t>School/district cannot participate in a request to reconsider in 2022</a:t>
            </a:r>
            <a:endParaRPr sz="1300">
              <a:solidFill>
                <a:schemeClr val="lt1"/>
              </a:solidFill>
              <a:latin typeface="Calibri"/>
              <a:ea typeface="Calibri"/>
              <a:cs typeface="Calibri"/>
              <a:sym typeface="Calibri"/>
            </a:endParaRPr>
          </a:p>
        </p:txBody>
      </p:sp>
      <p:sp>
        <p:nvSpPr>
          <p:cNvPr id="586" name="Google Shape;586;p65"/>
          <p:cNvSpPr/>
          <p:nvPr/>
        </p:nvSpPr>
        <p:spPr>
          <a:xfrm>
            <a:off x="2431325" y="4513063"/>
            <a:ext cx="2051646" cy="511825"/>
          </a:xfrm>
          <a:custGeom>
            <a:avLst/>
            <a:gdLst/>
            <a:ahLst/>
            <a:cxnLst/>
            <a:rect l="l" t="t" r="r" b="b"/>
            <a:pathLst>
              <a:path w="4689477" h="874915" extrusionOk="0">
                <a:moveTo>
                  <a:pt x="0" y="87492"/>
                </a:moveTo>
                <a:cubicBezTo>
                  <a:pt x="0" y="39172"/>
                  <a:pt x="39172" y="0"/>
                  <a:pt x="87492" y="0"/>
                </a:cubicBezTo>
                <a:lnTo>
                  <a:pt x="4601986" y="0"/>
                </a:lnTo>
                <a:cubicBezTo>
                  <a:pt x="4650306" y="0"/>
                  <a:pt x="4689478" y="39172"/>
                  <a:pt x="4689478" y="87492"/>
                </a:cubicBezTo>
                <a:cubicBezTo>
                  <a:pt x="4689478" y="320803"/>
                  <a:pt x="4689477" y="554113"/>
                  <a:pt x="4689477" y="787424"/>
                </a:cubicBezTo>
                <a:cubicBezTo>
                  <a:pt x="4689477" y="835744"/>
                  <a:pt x="4650305" y="874916"/>
                  <a:pt x="4601985" y="874916"/>
                </a:cubicBezTo>
                <a:lnTo>
                  <a:pt x="87492" y="874915"/>
                </a:lnTo>
                <a:cubicBezTo>
                  <a:pt x="39172" y="874915"/>
                  <a:pt x="0" y="835743"/>
                  <a:pt x="0" y="787423"/>
                </a:cubicBezTo>
                <a:lnTo>
                  <a:pt x="0" y="87492"/>
                </a:lnTo>
                <a:close/>
              </a:path>
            </a:pathLst>
          </a:custGeom>
          <a:solidFill>
            <a:schemeClr val="accent1"/>
          </a:solidFill>
          <a:ln w="12700" cap="flat" cmpd="sng">
            <a:solidFill>
              <a:schemeClr val="lt1"/>
            </a:solidFill>
            <a:prstDash val="solid"/>
            <a:miter lim="800000"/>
            <a:headEnd type="none" w="sm" len="sm"/>
            <a:tailEnd type="none" w="sm" len="sm"/>
          </a:ln>
        </p:spPr>
        <p:txBody>
          <a:bodyPr spcFirstLastPara="1" wrap="square" lIns="64925" tIns="64925" rIns="64925" bIns="64925"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 sz="1300">
                <a:solidFill>
                  <a:schemeClr val="lt1"/>
                </a:solidFill>
                <a:latin typeface="Calibri"/>
                <a:ea typeface="Calibri"/>
                <a:cs typeface="Calibri"/>
                <a:sym typeface="Calibri"/>
              </a:rPr>
              <a:t>Site may participate in a request to reconsider</a:t>
            </a:r>
            <a:endParaRPr sz="1200">
              <a:solidFill>
                <a:schemeClr val="lt1"/>
              </a:solidFill>
            </a:endParaRPr>
          </a:p>
        </p:txBody>
      </p:sp>
      <p:sp>
        <p:nvSpPr>
          <p:cNvPr id="587" name="Google Shape;587;p65"/>
          <p:cNvSpPr/>
          <p:nvPr/>
        </p:nvSpPr>
        <p:spPr>
          <a:xfrm>
            <a:off x="4727000" y="4510875"/>
            <a:ext cx="2051646" cy="516200"/>
          </a:xfrm>
          <a:custGeom>
            <a:avLst/>
            <a:gdLst/>
            <a:ahLst/>
            <a:cxnLst/>
            <a:rect l="l" t="t" r="r" b="b"/>
            <a:pathLst>
              <a:path w="4689477" h="874915" extrusionOk="0">
                <a:moveTo>
                  <a:pt x="0" y="87492"/>
                </a:moveTo>
                <a:cubicBezTo>
                  <a:pt x="0" y="39172"/>
                  <a:pt x="39172" y="0"/>
                  <a:pt x="87492" y="0"/>
                </a:cubicBezTo>
                <a:lnTo>
                  <a:pt x="4601986" y="0"/>
                </a:lnTo>
                <a:cubicBezTo>
                  <a:pt x="4650306" y="0"/>
                  <a:pt x="4689478" y="39172"/>
                  <a:pt x="4689478" y="87492"/>
                </a:cubicBezTo>
                <a:cubicBezTo>
                  <a:pt x="4689478" y="320803"/>
                  <a:pt x="4689477" y="554113"/>
                  <a:pt x="4689477" y="787424"/>
                </a:cubicBezTo>
                <a:cubicBezTo>
                  <a:pt x="4689477" y="835744"/>
                  <a:pt x="4650305" y="874916"/>
                  <a:pt x="4601985" y="874916"/>
                </a:cubicBezTo>
                <a:lnTo>
                  <a:pt x="87492" y="874915"/>
                </a:lnTo>
                <a:cubicBezTo>
                  <a:pt x="39172" y="874915"/>
                  <a:pt x="0" y="835743"/>
                  <a:pt x="0" y="787423"/>
                </a:cubicBezTo>
                <a:lnTo>
                  <a:pt x="0" y="87492"/>
                </a:lnTo>
                <a:close/>
              </a:path>
            </a:pathLst>
          </a:custGeom>
          <a:solidFill>
            <a:srgbClr val="5C6670"/>
          </a:solidFill>
          <a:ln w="12700" cap="flat" cmpd="sng">
            <a:solidFill>
              <a:schemeClr val="lt1"/>
            </a:solidFill>
            <a:prstDash val="solid"/>
            <a:miter lim="800000"/>
            <a:headEnd type="none" w="sm" len="sm"/>
            <a:tailEnd type="none" w="sm" len="sm"/>
          </a:ln>
        </p:spPr>
        <p:txBody>
          <a:bodyPr spcFirstLastPara="1" wrap="square" lIns="64925" tIns="64925" rIns="64925" bIns="64925"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 sz="1300">
                <a:solidFill>
                  <a:schemeClr val="lt1"/>
                </a:solidFill>
                <a:latin typeface="Calibri"/>
                <a:ea typeface="Calibri"/>
                <a:cs typeface="Calibri"/>
                <a:sym typeface="Calibri"/>
              </a:rPr>
              <a:t>Site cannot participate in a request to reconsider</a:t>
            </a:r>
            <a:endParaRPr sz="1300">
              <a:solidFill>
                <a:schemeClr val="lt1"/>
              </a:solidFill>
              <a:latin typeface="Calibri"/>
              <a:ea typeface="Calibri"/>
              <a:cs typeface="Calibri"/>
              <a:sym typeface="Calibri"/>
            </a:endParaRPr>
          </a:p>
        </p:txBody>
      </p:sp>
      <p:cxnSp>
        <p:nvCxnSpPr>
          <p:cNvPr id="588" name="Google Shape;588;p65"/>
          <p:cNvCxnSpPr/>
          <p:nvPr/>
        </p:nvCxnSpPr>
        <p:spPr>
          <a:xfrm>
            <a:off x="3454750" y="4192175"/>
            <a:ext cx="4800" cy="356700"/>
          </a:xfrm>
          <a:prstGeom prst="straightConnector1">
            <a:avLst/>
          </a:prstGeom>
          <a:noFill/>
          <a:ln w="57150" cap="flat" cmpd="sng">
            <a:solidFill>
              <a:schemeClr val="dk1"/>
            </a:solidFill>
            <a:prstDash val="solid"/>
            <a:miter lim="800000"/>
            <a:headEnd type="none" w="sm" len="sm"/>
            <a:tailEnd type="none" w="sm" len="sm"/>
          </a:ln>
        </p:spPr>
      </p:cxnSp>
      <p:cxnSp>
        <p:nvCxnSpPr>
          <p:cNvPr id="589" name="Google Shape;589;p65"/>
          <p:cNvCxnSpPr/>
          <p:nvPr/>
        </p:nvCxnSpPr>
        <p:spPr>
          <a:xfrm>
            <a:off x="6421300" y="1041388"/>
            <a:ext cx="731400" cy="2100"/>
          </a:xfrm>
          <a:prstGeom prst="straightConnector1">
            <a:avLst/>
          </a:prstGeom>
          <a:noFill/>
          <a:ln w="57150" cap="flat" cmpd="sng">
            <a:solidFill>
              <a:schemeClr val="dk1"/>
            </a:solidFill>
            <a:prstDash val="solid"/>
            <a:miter lim="800000"/>
            <a:headEnd type="none" w="sm" len="sm"/>
            <a:tailEnd type="none" w="sm" len="sm"/>
          </a:ln>
        </p:spPr>
      </p:cxnSp>
      <p:sp>
        <p:nvSpPr>
          <p:cNvPr id="590" name="Google Shape;590;p65"/>
          <p:cNvSpPr txBox="1"/>
          <p:nvPr/>
        </p:nvSpPr>
        <p:spPr>
          <a:xfrm>
            <a:off x="6603175" y="923200"/>
            <a:ext cx="371100" cy="238500"/>
          </a:xfrm>
          <a:prstGeom prst="rect">
            <a:avLst/>
          </a:prstGeom>
          <a:solidFill>
            <a:srgbClr val="FFFFFF"/>
          </a:solid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100" i="1">
                <a:solidFill>
                  <a:schemeClr val="dk1"/>
                </a:solidFill>
                <a:latin typeface="Calibri"/>
                <a:ea typeface="Calibri"/>
                <a:cs typeface="Calibri"/>
                <a:sym typeface="Calibri"/>
              </a:rPr>
              <a:t>No?</a:t>
            </a:r>
            <a:endParaRPr sz="1100"/>
          </a:p>
        </p:txBody>
      </p:sp>
      <p:sp>
        <p:nvSpPr>
          <p:cNvPr id="591" name="Google Shape;591;p65"/>
          <p:cNvSpPr txBox="1"/>
          <p:nvPr/>
        </p:nvSpPr>
        <p:spPr>
          <a:xfrm>
            <a:off x="2914300" y="4220600"/>
            <a:ext cx="1085700" cy="238500"/>
          </a:xfrm>
          <a:prstGeom prst="rect">
            <a:avLst/>
          </a:prstGeom>
          <a:solidFill>
            <a:srgbClr val="FFFFFF"/>
          </a:solid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100" i="1">
                <a:solidFill>
                  <a:schemeClr val="dk1"/>
                </a:solidFill>
                <a:latin typeface="Calibri"/>
                <a:ea typeface="Calibri"/>
                <a:cs typeface="Calibri"/>
                <a:sym typeface="Calibri"/>
              </a:rPr>
              <a:t>If yes to any box,</a:t>
            </a:r>
            <a:endParaRPr sz="1100"/>
          </a:p>
        </p:txBody>
      </p:sp>
      <p:cxnSp>
        <p:nvCxnSpPr>
          <p:cNvPr id="592" name="Google Shape;592;p65"/>
          <p:cNvCxnSpPr/>
          <p:nvPr/>
        </p:nvCxnSpPr>
        <p:spPr>
          <a:xfrm>
            <a:off x="5750425" y="4192175"/>
            <a:ext cx="4800" cy="356700"/>
          </a:xfrm>
          <a:prstGeom prst="straightConnector1">
            <a:avLst/>
          </a:prstGeom>
          <a:noFill/>
          <a:ln w="57150" cap="flat" cmpd="sng">
            <a:solidFill>
              <a:schemeClr val="dk1"/>
            </a:solidFill>
            <a:prstDash val="solid"/>
            <a:miter lim="800000"/>
            <a:headEnd type="none" w="sm" len="sm"/>
            <a:tailEnd type="none" w="sm" len="sm"/>
          </a:ln>
        </p:spPr>
      </p:cxnSp>
      <p:sp>
        <p:nvSpPr>
          <p:cNvPr id="593" name="Google Shape;593;p65"/>
          <p:cNvSpPr txBox="1"/>
          <p:nvPr/>
        </p:nvSpPr>
        <p:spPr>
          <a:xfrm>
            <a:off x="5209975" y="4220600"/>
            <a:ext cx="1085700" cy="238500"/>
          </a:xfrm>
          <a:prstGeom prst="rect">
            <a:avLst/>
          </a:prstGeom>
          <a:solidFill>
            <a:srgbClr val="FFFFFF"/>
          </a:solid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100" i="1">
                <a:solidFill>
                  <a:schemeClr val="dk1"/>
                </a:solidFill>
                <a:latin typeface="Calibri"/>
                <a:ea typeface="Calibri"/>
                <a:cs typeface="Calibri"/>
                <a:sym typeface="Calibri"/>
              </a:rPr>
              <a:t>If no to any box,</a:t>
            </a:r>
            <a:endParaRPr sz="1100"/>
          </a:p>
        </p:txBody>
      </p:sp>
      <p:cxnSp>
        <p:nvCxnSpPr>
          <p:cNvPr id="594" name="Google Shape;594;p65"/>
          <p:cNvCxnSpPr/>
          <p:nvPr/>
        </p:nvCxnSpPr>
        <p:spPr>
          <a:xfrm>
            <a:off x="371775" y="1459975"/>
            <a:ext cx="4800" cy="411600"/>
          </a:xfrm>
          <a:prstGeom prst="straightConnector1">
            <a:avLst/>
          </a:prstGeom>
          <a:noFill/>
          <a:ln w="57150" cap="flat" cmpd="sng">
            <a:solidFill>
              <a:schemeClr val="dk1"/>
            </a:solidFill>
            <a:prstDash val="solid"/>
            <a:miter lim="800000"/>
            <a:headEnd type="none" w="sm" len="sm"/>
            <a:tailEnd type="none" w="sm" len="sm"/>
          </a:ln>
        </p:spPr>
      </p:cxnSp>
      <p:sp>
        <p:nvSpPr>
          <p:cNvPr id="595" name="Google Shape;595;p65"/>
          <p:cNvSpPr txBox="1"/>
          <p:nvPr/>
        </p:nvSpPr>
        <p:spPr>
          <a:xfrm>
            <a:off x="191150" y="1503025"/>
            <a:ext cx="430500" cy="238500"/>
          </a:xfrm>
          <a:prstGeom prst="rect">
            <a:avLst/>
          </a:prstGeom>
          <a:solidFill>
            <a:srgbClr val="FFFFFF"/>
          </a:solid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100" i="1">
                <a:solidFill>
                  <a:schemeClr val="dk1"/>
                </a:solidFill>
                <a:latin typeface="Calibri"/>
                <a:ea typeface="Calibri"/>
                <a:cs typeface="Calibri"/>
                <a:sym typeface="Calibri"/>
              </a:rPr>
              <a:t>Yes?</a:t>
            </a:r>
            <a:endParaRPr sz="1100"/>
          </a:p>
        </p:txBody>
      </p:sp>
      <p:sp>
        <p:nvSpPr>
          <p:cNvPr id="596" name="Google Shape;596;p65"/>
          <p:cNvSpPr txBox="1"/>
          <p:nvPr/>
        </p:nvSpPr>
        <p:spPr>
          <a:xfrm>
            <a:off x="191150" y="42450"/>
            <a:ext cx="8867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a:latin typeface="Rockwell"/>
                <a:ea typeface="Rockwell"/>
                <a:cs typeface="Rockwell"/>
                <a:sym typeface="Rockwell"/>
              </a:rPr>
              <a:t>2022 R2R Decision Tree</a:t>
            </a:r>
            <a:endParaRPr sz="2000">
              <a:latin typeface="Rockwell"/>
              <a:ea typeface="Rockwell"/>
              <a:cs typeface="Rockwell"/>
              <a:sym typeface="Rockwe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graphicFrame>
        <p:nvGraphicFramePr>
          <p:cNvPr id="601" name="Google Shape;601;p66"/>
          <p:cNvGraphicFramePr/>
          <p:nvPr/>
        </p:nvGraphicFramePr>
        <p:xfrm>
          <a:off x="255925" y="129477"/>
          <a:ext cx="8632150" cy="4622990"/>
        </p:xfrm>
        <a:graphic>
          <a:graphicData uri="http://schemas.openxmlformats.org/drawingml/2006/table">
            <a:tbl>
              <a:tblPr>
                <a:noFill/>
                <a:tableStyleId>{CD546832-370E-4C0F-9217-E80E2818C09B}</a:tableStyleId>
              </a:tblPr>
              <a:tblGrid>
                <a:gridCol w="1785800">
                  <a:extLst>
                    <a:ext uri="{9D8B030D-6E8A-4147-A177-3AD203B41FA5}">
                      <a16:colId xmlns:a16="http://schemas.microsoft.com/office/drawing/2014/main" val="20000"/>
                    </a:ext>
                  </a:extLst>
                </a:gridCol>
                <a:gridCol w="6846350">
                  <a:extLst>
                    <a:ext uri="{9D8B030D-6E8A-4147-A177-3AD203B41FA5}">
                      <a16:colId xmlns:a16="http://schemas.microsoft.com/office/drawing/2014/main" val="20001"/>
                    </a:ext>
                  </a:extLst>
                </a:gridCol>
              </a:tblGrid>
              <a:tr h="408875">
                <a:tc>
                  <a:txBody>
                    <a:bodyPr/>
                    <a:lstStyle/>
                    <a:p>
                      <a:pPr marL="0" marR="0" lvl="0" indent="0" algn="ctr" rtl="0">
                        <a:lnSpc>
                          <a:spcPct val="100000"/>
                        </a:lnSpc>
                        <a:spcBef>
                          <a:spcPts val="0"/>
                        </a:spcBef>
                        <a:spcAft>
                          <a:spcPts val="0"/>
                        </a:spcAft>
                        <a:buClr>
                          <a:srgbClr val="000000"/>
                        </a:buClr>
                        <a:buSzPts val="1100"/>
                        <a:buFont typeface="Arial"/>
                        <a:buNone/>
                      </a:pPr>
                      <a:r>
                        <a:rPr lang="en" sz="1200" b="1" u="none" strike="noStrike" cap="none">
                          <a:solidFill>
                            <a:schemeClr val="lt1"/>
                          </a:solidFill>
                          <a:latin typeface="Calibri"/>
                          <a:ea typeface="Calibri"/>
                          <a:cs typeface="Calibri"/>
                          <a:sym typeface="Calibri"/>
                        </a:rPr>
                        <a:t>R2R Condition / Pathway</a:t>
                      </a:r>
                      <a:endParaRPr sz="1200" b="1" u="none" strike="noStrike" cap="none">
                        <a:solidFill>
                          <a:schemeClr val="lt1"/>
                        </a:solidFill>
                        <a:latin typeface="Calibri"/>
                        <a:ea typeface="Calibri"/>
                        <a:cs typeface="Calibri"/>
                        <a:sym typeface="Calibri"/>
                      </a:endParaRPr>
                    </a:p>
                  </a:txBody>
                  <a:tcPr marL="63500" marR="63500" marT="63500" marB="635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200" b="1" strike="noStrike" cap="none">
                          <a:solidFill>
                            <a:schemeClr val="lt1"/>
                          </a:solidFill>
                          <a:latin typeface="Calibri"/>
                          <a:ea typeface="Calibri"/>
                          <a:cs typeface="Calibri"/>
                          <a:sym typeface="Calibri"/>
                        </a:rPr>
                        <a:t>Description</a:t>
                      </a:r>
                      <a:r>
                        <a:rPr lang="en" sz="1200" strike="noStrike" cap="none">
                          <a:solidFill>
                            <a:schemeClr val="lt1"/>
                          </a:solidFill>
                          <a:latin typeface="Calibri"/>
                          <a:ea typeface="Calibri"/>
                          <a:cs typeface="Calibri"/>
                          <a:sym typeface="Calibri"/>
                        </a:rPr>
                        <a:t> (</a:t>
                      </a:r>
                      <a:r>
                        <a:rPr lang="en" sz="1200" i="1">
                          <a:solidFill>
                            <a:schemeClr val="lt1"/>
                          </a:solidFill>
                          <a:latin typeface="Calibri"/>
                          <a:ea typeface="Calibri"/>
                          <a:cs typeface="Calibri"/>
                          <a:sym typeface="Calibri"/>
                        </a:rPr>
                        <a:t>to participate in 2022 R2R schools/districts are required to have 90% total participation on state assessments)</a:t>
                      </a:r>
                      <a:endParaRPr sz="1200" i="1" strike="noStrike" cap="none">
                        <a:solidFill>
                          <a:schemeClr val="lt1"/>
                        </a:solidFill>
                        <a:latin typeface="Calibri"/>
                        <a:ea typeface="Calibri"/>
                        <a:cs typeface="Calibri"/>
                        <a:sym typeface="Calibri"/>
                      </a:endParaRPr>
                    </a:p>
                  </a:txBody>
                  <a:tcPr marL="63500" marR="63500" marT="63500" marB="635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475250">
                <a:tc>
                  <a:txBody>
                    <a:bodyPr/>
                    <a:lstStyle/>
                    <a:p>
                      <a:pPr marL="0" marR="0" lvl="0" indent="0" algn="l" rtl="0">
                        <a:lnSpc>
                          <a:spcPct val="100000"/>
                        </a:lnSpc>
                        <a:spcBef>
                          <a:spcPts val="0"/>
                        </a:spcBef>
                        <a:spcAft>
                          <a:spcPts val="0"/>
                        </a:spcAft>
                        <a:buNone/>
                      </a:pPr>
                      <a:r>
                        <a:rPr lang="en" sz="1100">
                          <a:latin typeface="Calibri"/>
                          <a:ea typeface="Calibri"/>
                          <a:cs typeface="Calibri"/>
                          <a:sym typeface="Calibri"/>
                        </a:rPr>
                        <a:t>Expedited Clock Adjustment*</a:t>
                      </a:r>
                      <a:endParaRPr sz="1100" u="none" strike="noStrike" cap="none">
                        <a:latin typeface="Calibri"/>
                        <a:ea typeface="Calibri"/>
                        <a:cs typeface="Calibri"/>
                        <a:sym typeface="Calibri"/>
                      </a:endParaRPr>
                    </a:p>
                  </a:txBody>
                  <a:tcPr marL="63500" marR="63500" marT="63500" marB="6350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E4F2F4"/>
                    </a:solidFill>
                  </a:tcPr>
                </a:tc>
                <a:tc>
                  <a:txBody>
                    <a:bodyPr/>
                    <a:lstStyle/>
                    <a:p>
                      <a:pPr marL="0" lvl="0" indent="0" algn="l" rtl="0">
                        <a:spcBef>
                          <a:spcPts val="0"/>
                        </a:spcBef>
                        <a:spcAft>
                          <a:spcPts val="0"/>
                        </a:spcAft>
                        <a:buClr>
                          <a:schemeClr val="dk1"/>
                        </a:buClr>
                        <a:buSzPts val="1000"/>
                        <a:buFont typeface="Arial"/>
                        <a:buNone/>
                      </a:pPr>
                      <a:r>
                        <a:rPr lang="en" sz="1000">
                          <a:solidFill>
                            <a:schemeClr val="dk1"/>
                          </a:solidFill>
                          <a:latin typeface="Calibri"/>
                          <a:ea typeface="Calibri"/>
                          <a:cs typeface="Calibri"/>
                          <a:sym typeface="Calibri"/>
                        </a:rPr>
                        <a:t>For schools and districts on the clock or on watch, if state data demonstrates 90% total participation and a rating of Improvement or higher, the district will be notified of their eligibility for an expedited recommendation to change the school/district clock status.  Additional evidence not needed.  District needs to confirm clock adjustments using the accreditation form.</a:t>
                      </a:r>
                      <a:endParaRPr sz="1000">
                        <a:latin typeface="Calibri"/>
                        <a:ea typeface="Calibri"/>
                        <a:cs typeface="Calibri"/>
                        <a:sym typeface="Calibri"/>
                      </a:endParaRPr>
                    </a:p>
                  </a:txBody>
                  <a:tcPr marL="63500" marR="63500" marT="63500" marB="635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598550">
                <a:tc>
                  <a:txBody>
                    <a:bodyPr/>
                    <a:lstStyle/>
                    <a:p>
                      <a:pPr marL="0" marR="0" lvl="0" indent="0" algn="l" rtl="0">
                        <a:lnSpc>
                          <a:spcPct val="100000"/>
                        </a:lnSpc>
                        <a:spcBef>
                          <a:spcPts val="0"/>
                        </a:spcBef>
                        <a:spcAft>
                          <a:spcPts val="0"/>
                        </a:spcAft>
                        <a:buClr>
                          <a:srgbClr val="000000"/>
                        </a:buClr>
                        <a:buSzPts val="1000"/>
                        <a:buFont typeface="Arial"/>
                        <a:buNone/>
                      </a:pPr>
                      <a:r>
                        <a:rPr lang="en" sz="1100" u="none" strike="noStrike" cap="none">
                          <a:latin typeface="Calibri"/>
                          <a:ea typeface="Calibri"/>
                          <a:cs typeface="Calibri"/>
                          <a:sym typeface="Calibri"/>
                        </a:rPr>
                        <a:t>Impact of Alternative Education Campuses*</a:t>
                      </a:r>
                      <a:endParaRPr sz="1100" u="none" strike="noStrike" cap="none">
                        <a:latin typeface="Calibri"/>
                        <a:ea typeface="Calibri"/>
                        <a:cs typeface="Calibri"/>
                        <a:sym typeface="Calibri"/>
                      </a:endParaRPr>
                    </a:p>
                  </a:txBody>
                  <a:tcPr marL="63500" marR="63500" marT="63500" marB="6350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E4F2F4"/>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Districts may request the removal of AEC results from overall DPF rating calculation, as long as all AECs have earned Performance ratings in the current year. </a:t>
                      </a:r>
                      <a:r>
                        <a:rPr lang="en" sz="1000">
                          <a:latin typeface="Calibri"/>
                          <a:ea typeface="Calibri"/>
                          <a:cs typeface="Calibri"/>
                          <a:sym typeface="Calibri"/>
                        </a:rPr>
                        <a:t>Districts with only AECs may elect to use the AEC framework rating as the district accreditation rating.</a:t>
                      </a:r>
                      <a:endParaRPr sz="1000" u="none" strike="noStrike" cap="none">
                        <a:latin typeface="Calibri"/>
                        <a:ea typeface="Calibri"/>
                        <a:cs typeface="Calibri"/>
                        <a:sym typeface="Calibri"/>
                      </a:endParaRPr>
                    </a:p>
                  </a:txBody>
                  <a:tcPr marL="63500" marR="63500" marT="63500" marB="635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51975">
                <a:tc>
                  <a:txBody>
                    <a:bodyPr/>
                    <a:lstStyle/>
                    <a:p>
                      <a:pPr marL="0" marR="0" lvl="0" indent="0" algn="l" rtl="0">
                        <a:lnSpc>
                          <a:spcPct val="100000"/>
                        </a:lnSpc>
                        <a:spcBef>
                          <a:spcPts val="0"/>
                        </a:spcBef>
                        <a:spcAft>
                          <a:spcPts val="0"/>
                        </a:spcAft>
                        <a:buClr>
                          <a:srgbClr val="000000"/>
                        </a:buClr>
                        <a:buSzPts val="1000"/>
                        <a:buFont typeface="Arial"/>
                        <a:buNone/>
                      </a:pPr>
                      <a:r>
                        <a:rPr lang="en" sz="1100" u="none" strike="noStrike" cap="none">
                          <a:latin typeface="Calibri"/>
                          <a:ea typeface="Calibri"/>
                          <a:cs typeface="Calibri"/>
                          <a:sym typeface="Calibri"/>
                        </a:rPr>
                        <a:t>Districts with a single school*</a:t>
                      </a:r>
                      <a:endParaRPr sz="1100" u="none" strike="noStrike" cap="none">
                        <a:latin typeface="Calibri"/>
                        <a:ea typeface="Calibri"/>
                        <a:cs typeface="Calibri"/>
                        <a:sym typeface="Calibri"/>
                      </a:endParaRPr>
                    </a:p>
                  </a:txBody>
                  <a:tcPr marL="63500" marR="63500" marT="63500" marB="6350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E4F2F4"/>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Districts with a single school may elect to use the calculated SPF rating as the district accreditation rating.</a:t>
                      </a:r>
                      <a:endParaRPr sz="1000" u="none" strike="noStrike" cap="none">
                        <a:latin typeface="Calibri"/>
                        <a:ea typeface="Calibri"/>
                        <a:cs typeface="Calibri"/>
                        <a:sym typeface="Calibri"/>
                      </a:endParaRPr>
                    </a:p>
                  </a:txBody>
                  <a:tcPr marL="63500" marR="63500" marT="63500" marB="635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475250">
                <a:tc>
                  <a:txBody>
                    <a:bodyPr/>
                    <a:lstStyle/>
                    <a:p>
                      <a:pPr marL="0" marR="0" lvl="0" indent="0" algn="l" rtl="0">
                        <a:lnSpc>
                          <a:spcPct val="100000"/>
                        </a:lnSpc>
                        <a:spcBef>
                          <a:spcPts val="0"/>
                        </a:spcBef>
                        <a:spcAft>
                          <a:spcPts val="0"/>
                        </a:spcAft>
                        <a:buClr>
                          <a:srgbClr val="000000"/>
                        </a:buClr>
                        <a:buSzPts val="1000"/>
                        <a:buFont typeface="Arial"/>
                        <a:buNone/>
                      </a:pPr>
                      <a:r>
                        <a:rPr lang="en" sz="1100" u="none" strike="noStrike" cap="none">
                          <a:latin typeface="Calibri"/>
                          <a:ea typeface="Calibri"/>
                          <a:cs typeface="Calibri"/>
                          <a:sym typeface="Calibri"/>
                        </a:rPr>
                        <a:t>Body of Evidence</a:t>
                      </a:r>
                      <a:endParaRPr sz="1100" u="none" strike="noStrike" cap="none">
                        <a:latin typeface="Calibri"/>
                        <a:ea typeface="Calibri"/>
                        <a:cs typeface="Calibri"/>
                        <a:sym typeface="Calibri"/>
                      </a:endParaRPr>
                    </a:p>
                  </a:txBody>
                  <a:tcPr marL="63500" marR="63500" marT="63500" marB="6350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E4F2F4"/>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 sz="1000">
                          <a:latin typeface="Calibri"/>
                          <a:ea typeface="Calibri"/>
                          <a:cs typeface="Calibri"/>
                          <a:sym typeface="Calibri"/>
                        </a:rPr>
                        <a:t>School/district may provide s</a:t>
                      </a:r>
                      <a:r>
                        <a:rPr lang="en" sz="1000" u="none" strike="noStrike" cap="none">
                          <a:latin typeface="Calibri"/>
                          <a:ea typeface="Calibri"/>
                          <a:cs typeface="Calibri"/>
                          <a:sym typeface="Calibri"/>
                        </a:rPr>
                        <a:t>upplemental evidence of different performance than preliminary state assignment.  Need 95% total participation on local assessments (nationally normed). AECs cannot </a:t>
                      </a:r>
                      <a:r>
                        <a:rPr lang="en" sz="1000">
                          <a:latin typeface="Calibri"/>
                          <a:ea typeface="Calibri"/>
                          <a:cs typeface="Calibri"/>
                          <a:sym typeface="Calibri"/>
                        </a:rPr>
                        <a:t>participate in</a:t>
                      </a:r>
                      <a:r>
                        <a:rPr lang="en" sz="1000" u="none" strike="noStrike" cap="none">
                          <a:latin typeface="Calibri"/>
                          <a:ea typeface="Calibri"/>
                          <a:cs typeface="Calibri"/>
                          <a:sym typeface="Calibri"/>
                        </a:rPr>
                        <a:t> this request condition.</a:t>
                      </a:r>
                      <a:endParaRPr sz="1000" u="none" strike="noStrike" cap="none">
                        <a:latin typeface="Calibri"/>
                        <a:ea typeface="Calibri"/>
                        <a:cs typeface="Calibri"/>
                        <a:sym typeface="Calibri"/>
                      </a:endParaRPr>
                    </a:p>
                  </a:txBody>
                  <a:tcPr marL="63500" marR="63500" marT="63500" marB="635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475250">
                <a:tc>
                  <a:txBody>
                    <a:bodyPr/>
                    <a:lstStyle/>
                    <a:p>
                      <a:pPr marL="0" marR="0" lvl="0" indent="0" algn="l" rtl="0">
                        <a:lnSpc>
                          <a:spcPct val="100000"/>
                        </a:lnSpc>
                        <a:spcBef>
                          <a:spcPts val="0"/>
                        </a:spcBef>
                        <a:spcAft>
                          <a:spcPts val="0"/>
                        </a:spcAft>
                        <a:buClr>
                          <a:srgbClr val="000000"/>
                        </a:buClr>
                        <a:buSzPts val="1000"/>
                        <a:buFont typeface="Arial"/>
                        <a:buNone/>
                      </a:pPr>
                      <a:r>
                        <a:rPr lang="en" sz="1100" u="none" strike="noStrike" cap="none">
                          <a:latin typeface="Calibri"/>
                          <a:ea typeface="Calibri"/>
                          <a:cs typeface="Calibri"/>
                          <a:sym typeface="Calibri"/>
                        </a:rPr>
                        <a:t>Extenuating Circumstances</a:t>
                      </a:r>
                      <a:endParaRPr sz="1100" u="none" strike="noStrike" cap="none">
                        <a:latin typeface="Calibri"/>
                        <a:ea typeface="Calibri"/>
                        <a:cs typeface="Calibri"/>
                        <a:sym typeface="Calibri"/>
                      </a:endParaRPr>
                    </a:p>
                  </a:txBody>
                  <a:tcPr marL="63500" marR="63500" marT="63500" marB="6350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E4F2F4"/>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School/district with extenuating circumstances (i.e.,  “Act of God”) may submit a request based on conditions that impact</a:t>
                      </a:r>
                      <a:r>
                        <a:rPr lang="en" sz="1000">
                          <a:latin typeface="Calibri"/>
                          <a:ea typeface="Calibri"/>
                          <a:cs typeface="Calibri"/>
                          <a:sym typeface="Calibri"/>
                        </a:rPr>
                        <a:t>ed the </a:t>
                      </a:r>
                      <a:r>
                        <a:rPr lang="en" sz="1000" u="none" strike="noStrike" cap="none">
                          <a:latin typeface="Calibri"/>
                          <a:ea typeface="Calibri"/>
                          <a:cs typeface="Calibri"/>
                          <a:sym typeface="Calibri"/>
                        </a:rPr>
                        <a:t>state assessment administration window (cannot include pandemic impacts)</a:t>
                      </a:r>
                      <a:r>
                        <a:rPr lang="en" sz="1000">
                          <a:latin typeface="Calibri"/>
                          <a:ea typeface="Calibri"/>
                          <a:cs typeface="Calibri"/>
                          <a:sym typeface="Calibri"/>
                        </a:rPr>
                        <a:t>.</a:t>
                      </a:r>
                      <a:r>
                        <a:rPr lang="en" sz="1000" u="none" strike="noStrike" cap="none">
                          <a:latin typeface="Calibri"/>
                          <a:ea typeface="Calibri"/>
                          <a:cs typeface="Calibri"/>
                          <a:sym typeface="Calibri"/>
                        </a:rPr>
                        <a:t> This is part of the Body of Evidence condition</a:t>
                      </a:r>
                      <a:r>
                        <a:rPr lang="en" sz="1000">
                          <a:latin typeface="Calibri"/>
                          <a:ea typeface="Calibri"/>
                          <a:cs typeface="Calibri"/>
                          <a:sym typeface="Calibri"/>
                        </a:rPr>
                        <a:t>.</a:t>
                      </a:r>
                      <a:endParaRPr sz="1000" i="1" u="none" strike="noStrike" cap="none">
                        <a:solidFill>
                          <a:srgbClr val="999999"/>
                        </a:solidFill>
                        <a:latin typeface="Calibri"/>
                        <a:ea typeface="Calibri"/>
                        <a:cs typeface="Calibri"/>
                        <a:sym typeface="Calibri"/>
                      </a:endParaRPr>
                    </a:p>
                  </a:txBody>
                  <a:tcPr marL="63500" marR="63500" marT="63500" marB="635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475250">
                <a:tc>
                  <a:txBody>
                    <a:bodyPr/>
                    <a:lstStyle/>
                    <a:p>
                      <a:pPr marL="0" marR="0" lvl="0" indent="0" algn="l" rtl="0">
                        <a:lnSpc>
                          <a:spcPct val="100000"/>
                        </a:lnSpc>
                        <a:spcBef>
                          <a:spcPts val="0"/>
                        </a:spcBef>
                        <a:spcAft>
                          <a:spcPts val="0"/>
                        </a:spcAft>
                        <a:buClr>
                          <a:srgbClr val="000000"/>
                        </a:buClr>
                        <a:buSzPts val="1000"/>
                        <a:buFont typeface="Arial"/>
                        <a:buNone/>
                      </a:pPr>
                      <a:r>
                        <a:rPr lang="en" sz="1100">
                          <a:latin typeface="Calibri"/>
                          <a:ea typeface="Calibri"/>
                          <a:cs typeface="Calibri"/>
                          <a:sym typeface="Calibri"/>
                        </a:rPr>
                        <a:t>Accountability Participation Impact</a:t>
                      </a:r>
                      <a:endParaRPr sz="1100" u="none" strike="noStrike" cap="none">
                        <a:latin typeface="Calibri"/>
                        <a:ea typeface="Calibri"/>
                        <a:cs typeface="Calibri"/>
                        <a:sym typeface="Calibri"/>
                      </a:endParaRPr>
                    </a:p>
                  </a:txBody>
                  <a:tcPr marL="63500" marR="63500" marT="63500" marB="6350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E4F2F4"/>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 sz="1000">
                          <a:latin typeface="Calibri"/>
                          <a:ea typeface="Calibri"/>
                          <a:cs typeface="Calibri"/>
                          <a:sym typeface="Calibri"/>
                        </a:rPr>
                        <a:t>Districts and schools that had their rating “decreased due to participation” by not meeting the 95% accountability participation rate in two or more content areas may make a request if the requirement was not met due to reasons other than parent refusals (e.g., test misadministrations) or due to issues with N counts for smaller systems.</a:t>
                      </a:r>
                      <a:endParaRPr sz="1000" u="none" strike="noStrike" cap="none">
                        <a:latin typeface="Calibri"/>
                        <a:ea typeface="Calibri"/>
                        <a:cs typeface="Calibri"/>
                        <a:sym typeface="Calibri"/>
                      </a:endParaRPr>
                    </a:p>
                  </a:txBody>
                  <a:tcPr marL="63500" marR="63500" marT="63500" marB="635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475250">
                <a:tc>
                  <a:txBody>
                    <a:bodyPr/>
                    <a:lstStyle/>
                    <a:p>
                      <a:pPr marL="0" marR="0" lvl="0" indent="0" algn="l" rtl="0">
                        <a:lnSpc>
                          <a:spcPct val="100000"/>
                        </a:lnSpc>
                        <a:spcBef>
                          <a:spcPts val="0"/>
                        </a:spcBef>
                        <a:spcAft>
                          <a:spcPts val="0"/>
                        </a:spcAft>
                        <a:buNone/>
                      </a:pPr>
                      <a:r>
                        <a:rPr lang="en" sz="1100">
                          <a:latin typeface="Calibri"/>
                          <a:ea typeface="Calibri"/>
                          <a:cs typeface="Calibri"/>
                          <a:sym typeface="Calibri"/>
                        </a:rPr>
                        <a:t>Calculation Error</a:t>
                      </a:r>
                      <a:endParaRPr sz="1100" u="none" strike="noStrike" cap="none">
                        <a:latin typeface="Calibri"/>
                        <a:ea typeface="Calibri"/>
                        <a:cs typeface="Calibri"/>
                        <a:sym typeface="Calibri"/>
                      </a:endParaRPr>
                    </a:p>
                  </a:txBody>
                  <a:tcPr marL="63500" marR="63500" marT="63500" marB="6350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E4F2F4"/>
                    </a:solidFill>
                  </a:tcPr>
                </a:tc>
                <a:tc>
                  <a:txBody>
                    <a:bodyPr/>
                    <a:lstStyle/>
                    <a:p>
                      <a:pPr marL="0" marR="0" lvl="0" indent="0" algn="l" rtl="0">
                        <a:lnSpc>
                          <a:spcPct val="100000"/>
                        </a:lnSpc>
                        <a:spcBef>
                          <a:spcPts val="0"/>
                        </a:spcBef>
                        <a:spcAft>
                          <a:spcPts val="0"/>
                        </a:spcAft>
                        <a:buNone/>
                      </a:pPr>
                      <a:r>
                        <a:rPr lang="en" sz="1000">
                          <a:latin typeface="Calibri"/>
                          <a:ea typeface="Calibri"/>
                          <a:cs typeface="Calibri"/>
                          <a:sym typeface="Calibri"/>
                        </a:rPr>
                        <a:t>Districts and schools that had a mathematical calculation error in the data in their framework may make a request. This generally excludes data submission concerns through the Student Biographical Data (SBD) collection.</a:t>
                      </a:r>
                      <a:endParaRPr sz="1000" u="none" strike="noStrike" cap="none">
                        <a:latin typeface="Calibri"/>
                        <a:ea typeface="Calibri"/>
                        <a:cs typeface="Calibri"/>
                        <a:sym typeface="Calibri"/>
                      </a:endParaRPr>
                    </a:p>
                  </a:txBody>
                  <a:tcPr marL="63500" marR="63500" marT="63500" marB="635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475250">
                <a:tc>
                  <a:txBody>
                    <a:bodyPr/>
                    <a:lstStyle/>
                    <a:p>
                      <a:pPr marL="0" marR="0" lvl="0" indent="0" algn="l" rtl="0">
                        <a:lnSpc>
                          <a:spcPct val="100000"/>
                        </a:lnSpc>
                        <a:spcBef>
                          <a:spcPts val="0"/>
                        </a:spcBef>
                        <a:spcAft>
                          <a:spcPts val="0"/>
                        </a:spcAft>
                        <a:buClr>
                          <a:srgbClr val="000000"/>
                        </a:buClr>
                        <a:buSzPts val="1000"/>
                        <a:buFont typeface="Arial"/>
                        <a:buNone/>
                      </a:pPr>
                      <a:r>
                        <a:rPr lang="en" sz="1100" u="none" strike="noStrike" cap="none">
                          <a:latin typeface="Calibri"/>
                          <a:ea typeface="Calibri"/>
                          <a:cs typeface="Calibri"/>
                          <a:sym typeface="Calibri"/>
                        </a:rPr>
                        <a:t>Districts with a closed school</a:t>
                      </a:r>
                      <a:endParaRPr sz="1100" u="none" strike="noStrike" cap="none">
                        <a:latin typeface="Calibri"/>
                        <a:ea typeface="Calibri"/>
                        <a:cs typeface="Calibri"/>
                        <a:sym typeface="Calibri"/>
                      </a:endParaRPr>
                    </a:p>
                  </a:txBody>
                  <a:tcPr marL="63500" marR="63500" marT="63500" marB="6350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E4F2F4"/>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District</a:t>
                      </a:r>
                      <a:r>
                        <a:rPr lang="en" sz="1000">
                          <a:latin typeface="Calibri"/>
                          <a:ea typeface="Calibri"/>
                          <a:cs typeface="Calibri"/>
                          <a:sym typeface="Calibri"/>
                        </a:rPr>
                        <a:t>s with </a:t>
                      </a:r>
                      <a:r>
                        <a:rPr lang="en" sz="1000" u="none" strike="noStrike" cap="none">
                          <a:latin typeface="Calibri"/>
                          <a:ea typeface="Calibri"/>
                          <a:cs typeface="Calibri"/>
                          <a:sym typeface="Calibri"/>
                        </a:rPr>
                        <a:t>Priority Improvement or Turnaround Plan types that have closed a school due to low performance</a:t>
                      </a:r>
                      <a:r>
                        <a:rPr lang="en" sz="1000">
                          <a:latin typeface="Calibri"/>
                          <a:ea typeface="Calibri"/>
                          <a:cs typeface="Calibri"/>
                          <a:sym typeface="Calibri"/>
                        </a:rPr>
                        <a:t> </a:t>
                      </a:r>
                      <a:r>
                        <a:rPr lang="en" sz="1000" u="none" strike="noStrike" cap="none">
                          <a:latin typeface="Calibri"/>
                          <a:ea typeface="Calibri"/>
                          <a:cs typeface="Calibri"/>
                          <a:sym typeface="Calibri"/>
                        </a:rPr>
                        <a:t>may request a recalculated DPF with the results of the closed school removed. </a:t>
                      </a:r>
                      <a:endParaRPr sz="1000" u="none" strike="noStrike" cap="none">
                        <a:latin typeface="Calibri"/>
                        <a:ea typeface="Calibri"/>
                        <a:cs typeface="Calibri"/>
                        <a:sym typeface="Calibri"/>
                      </a:endParaRPr>
                    </a:p>
                  </a:txBody>
                  <a:tcPr marL="63500" marR="63500" marT="63500" marB="635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bl>
          </a:graphicData>
        </a:graphic>
      </p:graphicFrame>
      <p:sp>
        <p:nvSpPr>
          <p:cNvPr id="602" name="Google Shape;602;p66"/>
          <p:cNvSpPr txBox="1"/>
          <p:nvPr/>
        </p:nvSpPr>
        <p:spPr>
          <a:xfrm>
            <a:off x="5553850" y="4752475"/>
            <a:ext cx="3334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i="1">
                <a:latin typeface="Calibri"/>
                <a:ea typeface="Calibri"/>
                <a:cs typeface="Calibri"/>
                <a:sym typeface="Calibri"/>
              </a:rPr>
              <a:t>*CDE will inform districts on their eligibility for this condition.</a:t>
            </a:r>
            <a:endParaRPr sz="1000" i="1">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6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Submitting a Request</a:t>
            </a:r>
            <a:endParaRPr/>
          </a:p>
        </p:txBody>
      </p:sp>
      <p:sp>
        <p:nvSpPr>
          <p:cNvPr id="608" name="Google Shape;608;p67"/>
          <p:cNvSpPr txBox="1">
            <a:spLocks noGrp="1"/>
          </p:cNvSpPr>
          <p:nvPr>
            <p:ph type="subTitle" idx="3"/>
          </p:nvPr>
        </p:nvSpPr>
        <p:spPr>
          <a:xfrm>
            <a:off x="1005250" y="2605500"/>
            <a:ext cx="7685400" cy="457500"/>
          </a:xfrm>
          <a:prstGeom prst="rect">
            <a:avLst/>
          </a:prstGeom>
        </p:spPr>
        <p:txBody>
          <a:bodyPr spcFirstLastPara="1" wrap="square" lIns="0" tIns="0" rIns="0" bIns="0" anchor="t" anchorCtr="0">
            <a:normAutofit fontScale="85000" lnSpcReduction="20000"/>
          </a:bodyPr>
          <a:lstStyle/>
          <a:p>
            <a:pPr marL="0" lvl="0" indent="0" algn="l" rtl="0">
              <a:spcBef>
                <a:spcPts val="0"/>
              </a:spcBef>
              <a:spcAft>
                <a:spcPts val="1200"/>
              </a:spcAft>
              <a:buNone/>
            </a:pPr>
            <a:r>
              <a:rPr lang="en" dirty="0"/>
              <a:t>By submitting the form, request to reconsider tabs will be triggered. Click on the tabs for each site and begin to compile evidence according to the site’s eligible request condition.</a:t>
            </a:r>
            <a:endParaRPr dirty="0"/>
          </a:p>
        </p:txBody>
      </p:sp>
      <p:sp>
        <p:nvSpPr>
          <p:cNvPr id="609" name="Google Shape;609;p67"/>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27</a:t>
            </a:fld>
            <a:endParaRPr/>
          </a:p>
        </p:txBody>
      </p:sp>
      <p:sp>
        <p:nvSpPr>
          <p:cNvPr id="610" name="Google Shape;610;p67"/>
          <p:cNvSpPr txBox="1">
            <a:spLocks noGrp="1"/>
          </p:cNvSpPr>
          <p:nvPr>
            <p:ph type="title" idx="2"/>
          </p:nvPr>
        </p:nvSpPr>
        <p:spPr>
          <a:xfrm>
            <a:off x="461400" y="1143000"/>
            <a:ext cx="7685400" cy="322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If a district disagrees with the preliminary ratings for their eligible sites, the district must indicate they disagree using the Accreditation and Request to Reconsider form. The following are the steps to successfully submit a request:</a:t>
            </a:r>
            <a:endParaRPr/>
          </a:p>
        </p:txBody>
      </p:sp>
      <p:sp>
        <p:nvSpPr>
          <p:cNvPr id="611" name="Google Shape;611;p67"/>
          <p:cNvSpPr txBox="1">
            <a:spLocks noGrp="1"/>
          </p:cNvSpPr>
          <p:nvPr>
            <p:ph type="subTitle" idx="1"/>
          </p:nvPr>
        </p:nvSpPr>
        <p:spPr>
          <a:xfrm>
            <a:off x="1005250" y="2040025"/>
            <a:ext cx="7685400" cy="4575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sz="1500" dirty="0"/>
              <a:t>To initiate, the accountability contact should indicate “District Agrees?” - “No” for each eligible site and submit the accreditation form by the September 23 due date. </a:t>
            </a:r>
            <a:endParaRPr sz="1500" dirty="0"/>
          </a:p>
        </p:txBody>
      </p:sp>
      <p:sp>
        <p:nvSpPr>
          <p:cNvPr id="612" name="Google Shape;612;p67"/>
          <p:cNvSpPr txBox="1">
            <a:spLocks noGrp="1"/>
          </p:cNvSpPr>
          <p:nvPr>
            <p:ph type="subTitle" idx="4"/>
          </p:nvPr>
        </p:nvSpPr>
        <p:spPr>
          <a:xfrm>
            <a:off x="1009450" y="3170975"/>
            <a:ext cx="7685400" cy="5292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sz="1500" dirty="0"/>
              <a:t>Complete the criteria for each request and click submit on each tab. All evidence must be submitted by October 25.</a:t>
            </a:r>
            <a:endParaRPr sz="15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68"/>
          <p:cNvSpPr/>
          <p:nvPr/>
        </p:nvSpPr>
        <p:spPr>
          <a:xfrm>
            <a:off x="4725150" y="1011725"/>
            <a:ext cx="3999900" cy="3289800"/>
          </a:xfrm>
          <a:prstGeom prst="rect">
            <a:avLst/>
          </a:prstGeom>
          <a:solidFill>
            <a:srgbClr val="E4F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68"/>
          <p:cNvSpPr/>
          <p:nvPr/>
        </p:nvSpPr>
        <p:spPr>
          <a:xfrm>
            <a:off x="261775" y="1011850"/>
            <a:ext cx="3999900" cy="3289800"/>
          </a:xfrm>
          <a:prstGeom prst="rect">
            <a:avLst/>
          </a:prstGeom>
          <a:solidFill>
            <a:srgbClr val="E4F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68"/>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28</a:t>
            </a:fld>
            <a:endParaRPr/>
          </a:p>
        </p:txBody>
      </p:sp>
      <p:sp>
        <p:nvSpPr>
          <p:cNvPr id="620" name="Google Shape;620;p68"/>
          <p:cNvSpPr txBox="1">
            <a:spLocks noGrp="1"/>
          </p:cNvSpPr>
          <p:nvPr>
            <p:ph type="body" idx="1"/>
          </p:nvPr>
        </p:nvSpPr>
        <p:spPr>
          <a:xfrm>
            <a:off x="311700" y="1768975"/>
            <a:ext cx="3999900" cy="25623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Meet 90% or higher total participation on state assessments in 2022. </a:t>
            </a:r>
            <a:endParaRPr/>
          </a:p>
          <a:p>
            <a:pPr marL="0" lvl="0" indent="0" algn="l" rtl="0">
              <a:spcBef>
                <a:spcPts val="1200"/>
              </a:spcBef>
              <a:spcAft>
                <a:spcPts val="0"/>
              </a:spcAft>
              <a:buNone/>
            </a:pPr>
            <a:r>
              <a:rPr lang="en"/>
              <a:t>Complete the Accreditation and Request to Reconsider form (including assurance).</a:t>
            </a:r>
            <a:endParaRPr/>
          </a:p>
          <a:p>
            <a:pPr marL="0" lvl="0" indent="0" algn="l" rtl="0">
              <a:spcBef>
                <a:spcPts val="1200"/>
              </a:spcBef>
              <a:spcAft>
                <a:spcPts val="0"/>
              </a:spcAft>
              <a:buNone/>
            </a:pPr>
            <a:r>
              <a:rPr lang="en"/>
              <a:t>On the request tab for each site, use the dropdown to select which request condition is requested (e.g., Expedited Clock Adjustment, Body of Evidence).</a:t>
            </a:r>
            <a:endParaRPr/>
          </a:p>
          <a:p>
            <a:pPr marL="0" lvl="0" indent="0" algn="l" rtl="0">
              <a:spcBef>
                <a:spcPts val="1200"/>
              </a:spcBef>
              <a:spcAft>
                <a:spcPts val="1200"/>
              </a:spcAft>
              <a:buNone/>
            </a:pPr>
            <a:r>
              <a:rPr lang="en"/>
              <a:t>Submit the request tab for each site.</a:t>
            </a:r>
            <a:endParaRPr/>
          </a:p>
        </p:txBody>
      </p:sp>
      <p:sp>
        <p:nvSpPr>
          <p:cNvPr id="621" name="Google Shape;621;p68"/>
          <p:cNvSpPr txBox="1">
            <a:spLocks noGrp="1"/>
          </p:cNvSpPr>
          <p:nvPr>
            <p:ph type="body" idx="2"/>
          </p:nvPr>
        </p:nvSpPr>
        <p:spPr>
          <a:xfrm>
            <a:off x="4832400" y="1769050"/>
            <a:ext cx="3862800" cy="2808600"/>
          </a:xfrm>
          <a:prstGeom prst="rect">
            <a:avLst/>
          </a:prstGeom>
        </p:spPr>
        <p:txBody>
          <a:bodyPr spcFirstLastPara="1" wrap="square" lIns="0" tIns="0" rIns="0" bIns="0" anchor="t" anchorCtr="0">
            <a:normAutofit fontScale="92500" lnSpcReduction="10000"/>
          </a:bodyPr>
          <a:lstStyle/>
          <a:p>
            <a:pPr marL="0" lvl="0" indent="0" algn="l" rtl="0">
              <a:spcBef>
                <a:spcPts val="0"/>
              </a:spcBef>
              <a:spcAft>
                <a:spcPts val="0"/>
              </a:spcAft>
              <a:buNone/>
            </a:pPr>
            <a:r>
              <a:rPr lang="en" sz="1500"/>
              <a:t>Include a district narrative that presents the district’s rationale for why the district disagrees with the state identified rating/plan type/clock status.</a:t>
            </a:r>
            <a:endParaRPr sz="1500"/>
          </a:p>
          <a:p>
            <a:pPr marL="457200" lvl="0" indent="-316706" algn="l" rtl="0">
              <a:spcBef>
                <a:spcPts val="0"/>
              </a:spcBef>
              <a:spcAft>
                <a:spcPts val="0"/>
              </a:spcAft>
              <a:buSzPct val="100000"/>
              <a:buChar char="●"/>
            </a:pPr>
            <a:r>
              <a:rPr lang="en" sz="1500"/>
              <a:t>Include the condition of the request</a:t>
            </a:r>
            <a:endParaRPr sz="1500"/>
          </a:p>
          <a:p>
            <a:pPr marL="457200" lvl="0" indent="-316706" algn="l" rtl="0">
              <a:spcBef>
                <a:spcPts val="0"/>
              </a:spcBef>
              <a:spcAft>
                <a:spcPts val="0"/>
              </a:spcAft>
              <a:buSzPct val="100000"/>
              <a:buChar char="●"/>
            </a:pPr>
            <a:r>
              <a:rPr lang="en" sz="1500"/>
              <a:t>Include a description of any relevant data analysis or rationale (can use an attachment)</a:t>
            </a:r>
            <a:endParaRPr sz="1500"/>
          </a:p>
          <a:p>
            <a:pPr marL="0" lvl="0" indent="0" algn="l" rtl="0">
              <a:spcBef>
                <a:spcPts val="1200"/>
              </a:spcBef>
              <a:spcAft>
                <a:spcPts val="0"/>
              </a:spcAft>
              <a:buNone/>
            </a:pPr>
            <a:r>
              <a:rPr lang="en" sz="1500"/>
              <a:t>If participating in a </a:t>
            </a:r>
            <a:r>
              <a:rPr lang="en" sz="1500" b="1"/>
              <a:t>Body of Evidence </a:t>
            </a:r>
            <a:r>
              <a:rPr lang="en" sz="1500"/>
              <a:t>request, include the submission of the 2022 Local Assessment Tool excel template along with the above narrative. Include the completed template as an attachment.</a:t>
            </a:r>
            <a:endParaRPr sz="1500"/>
          </a:p>
          <a:p>
            <a:pPr marL="0" lvl="0" indent="0" algn="l" rtl="0">
              <a:spcBef>
                <a:spcPts val="1200"/>
              </a:spcBef>
              <a:spcAft>
                <a:spcPts val="1200"/>
              </a:spcAft>
              <a:buNone/>
            </a:pPr>
            <a:endParaRPr/>
          </a:p>
        </p:txBody>
      </p:sp>
      <p:sp>
        <p:nvSpPr>
          <p:cNvPr id="622" name="Google Shape;622;p6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28</a:t>
            </a:fld>
            <a:endParaRPr/>
          </a:p>
        </p:txBody>
      </p:sp>
      <p:sp>
        <p:nvSpPr>
          <p:cNvPr id="623" name="Google Shape;623;p68"/>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solidFill>
                  <a:schemeClr val="lt1"/>
                </a:solidFill>
              </a:rPr>
              <a:t>Request Components</a:t>
            </a:r>
            <a:endParaRPr/>
          </a:p>
        </p:txBody>
      </p:sp>
      <p:sp>
        <p:nvSpPr>
          <p:cNvPr id="624" name="Google Shape;624;p68"/>
          <p:cNvSpPr/>
          <p:nvPr/>
        </p:nvSpPr>
        <p:spPr>
          <a:xfrm>
            <a:off x="261900" y="1018800"/>
            <a:ext cx="3999900" cy="679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68"/>
          <p:cNvSpPr txBox="1">
            <a:spLocks noGrp="1"/>
          </p:cNvSpPr>
          <p:nvPr>
            <p:ph type="title" idx="4"/>
          </p:nvPr>
        </p:nvSpPr>
        <p:spPr>
          <a:xfrm>
            <a:off x="346675" y="1047150"/>
            <a:ext cx="3374700" cy="622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0">
                <a:solidFill>
                  <a:schemeClr val="lt1"/>
                </a:solidFill>
              </a:rPr>
              <a:t>All Requests</a:t>
            </a:r>
            <a:endParaRPr b="0">
              <a:solidFill>
                <a:schemeClr val="lt1"/>
              </a:solidFill>
            </a:endParaRPr>
          </a:p>
        </p:txBody>
      </p:sp>
      <p:sp>
        <p:nvSpPr>
          <p:cNvPr id="626" name="Google Shape;626;p68"/>
          <p:cNvSpPr/>
          <p:nvPr/>
        </p:nvSpPr>
        <p:spPr>
          <a:xfrm>
            <a:off x="4725150" y="1018800"/>
            <a:ext cx="3999900" cy="679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68"/>
          <p:cNvSpPr txBox="1">
            <a:spLocks noGrp="1"/>
          </p:cNvSpPr>
          <p:nvPr>
            <p:ph type="title" idx="5"/>
          </p:nvPr>
        </p:nvSpPr>
        <p:spPr>
          <a:xfrm>
            <a:off x="4725150" y="1047150"/>
            <a:ext cx="3927600" cy="622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0">
                <a:solidFill>
                  <a:srgbClr val="FFFFFF"/>
                </a:solidFill>
              </a:rPr>
              <a:t>Body of Evidence, Accountability Participation Impact, Calculation Error, or Districts with a Closed School Requests</a:t>
            </a:r>
            <a:endParaRPr b="0">
              <a:solidFill>
                <a:srgbClr val="FFFFFF"/>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69"/>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Completing Request Tabs</a:t>
            </a:r>
            <a:endParaRPr/>
          </a:p>
        </p:txBody>
      </p:sp>
      <p:sp>
        <p:nvSpPr>
          <p:cNvPr id="633" name="Google Shape;633;p69"/>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p>
            <a:pPr marL="0" lvl="0" indent="0" algn="l" rtl="0">
              <a:spcBef>
                <a:spcPts val="0"/>
              </a:spcBef>
              <a:spcAft>
                <a:spcPts val="1200"/>
              </a:spcAft>
              <a:buNone/>
            </a:pPr>
            <a:r>
              <a:rPr lang="en"/>
              <a:t>If completing </a:t>
            </a:r>
            <a:r>
              <a:rPr lang="en" b="1"/>
              <a:t>Expedited Clock Adjustment</a:t>
            </a:r>
            <a:r>
              <a:rPr lang="en"/>
              <a:t>, </a:t>
            </a:r>
            <a:r>
              <a:rPr lang="en" b="1"/>
              <a:t>Impact of AEC on the DPF</a:t>
            </a:r>
            <a:r>
              <a:rPr lang="en"/>
              <a:t>, or </a:t>
            </a:r>
            <a:r>
              <a:rPr lang="en" b="1"/>
              <a:t>Districts with a Single School </a:t>
            </a:r>
            <a:r>
              <a:rPr lang="en"/>
              <a:t>requests, select the request type in the dropdown and submit the tab for that site. </a:t>
            </a:r>
            <a:endParaRPr/>
          </a:p>
        </p:txBody>
      </p:sp>
      <p:sp>
        <p:nvSpPr>
          <p:cNvPr id="634" name="Google Shape;634;p69"/>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29</a:t>
            </a:fld>
            <a:endParaRPr/>
          </a:p>
        </p:txBody>
      </p:sp>
      <p:pic>
        <p:nvPicPr>
          <p:cNvPr id="635" name="Google Shape;635;p69"/>
          <p:cNvPicPr preferRelativeResize="0">
            <a:picLocks noGrp="1"/>
          </p:cNvPicPr>
          <p:nvPr>
            <p:ph type="pic" idx="2"/>
          </p:nvPr>
        </p:nvPicPr>
        <p:blipFill rotWithShape="1">
          <a:blip r:embed="rId3">
            <a:alphaModFix/>
          </a:blip>
          <a:srcRect l="4812" r="8629"/>
          <a:stretch/>
        </p:blipFill>
        <p:spPr>
          <a:xfrm>
            <a:off x="4484800" y="1973800"/>
            <a:ext cx="4364125" cy="3097700"/>
          </a:xfrm>
          <a:prstGeom prst="rect">
            <a:avLst/>
          </a:prstGeom>
          <a:ln w="9525" cap="flat" cmpd="sng">
            <a:solidFill>
              <a:srgbClr val="757070"/>
            </a:solidFill>
            <a:prstDash val="solid"/>
            <a:round/>
            <a:headEnd type="none" w="sm" len="sm"/>
            <a:tailEnd type="none" w="sm" len="sm"/>
          </a:ln>
        </p:spPr>
      </p:pic>
      <p:pic>
        <p:nvPicPr>
          <p:cNvPr id="636" name="Google Shape;636;p69"/>
          <p:cNvPicPr preferRelativeResize="0"/>
          <p:nvPr/>
        </p:nvPicPr>
        <p:blipFill>
          <a:blip r:embed="rId4">
            <a:alphaModFix/>
          </a:blip>
          <a:stretch>
            <a:fillRect/>
          </a:stretch>
        </p:blipFill>
        <p:spPr>
          <a:xfrm>
            <a:off x="5704371" y="950475"/>
            <a:ext cx="2668800" cy="874148"/>
          </a:xfrm>
          <a:prstGeom prst="rect">
            <a:avLst/>
          </a:prstGeom>
          <a:noFill/>
          <a:ln w="9525" cap="flat" cmpd="sng">
            <a:solidFill>
              <a:srgbClr val="757070"/>
            </a:solidFill>
            <a:prstDash val="solid"/>
            <a:round/>
            <a:headEnd type="none" w="sm" len="sm"/>
            <a:tailEnd type="none" w="sm" len="sm"/>
          </a:ln>
        </p:spPr>
      </p:pic>
      <p:sp>
        <p:nvSpPr>
          <p:cNvPr id="637" name="Google Shape;637;p69"/>
          <p:cNvSpPr/>
          <p:nvPr/>
        </p:nvSpPr>
        <p:spPr>
          <a:xfrm>
            <a:off x="8254825" y="1079150"/>
            <a:ext cx="548700" cy="210300"/>
          </a:xfrm>
          <a:prstGeom prst="lef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69"/>
          <p:cNvSpPr/>
          <p:nvPr/>
        </p:nvSpPr>
        <p:spPr>
          <a:xfrm rot="10800000">
            <a:off x="7401275" y="3656125"/>
            <a:ext cx="548700" cy="210300"/>
          </a:xfrm>
          <a:prstGeom prst="lef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69"/>
          <p:cNvSpPr/>
          <p:nvPr/>
        </p:nvSpPr>
        <p:spPr>
          <a:xfrm>
            <a:off x="5074425" y="2735150"/>
            <a:ext cx="548700" cy="210300"/>
          </a:xfrm>
          <a:prstGeom prst="lef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
        <p:nvSpPr>
          <p:cNvPr id="328" name="Google Shape;328;p43"/>
          <p:cNvSpPr txBox="1">
            <a:spLocks noGrp="1"/>
          </p:cNvSpPr>
          <p:nvPr>
            <p:ph type="body" idx="1"/>
          </p:nvPr>
        </p:nvSpPr>
        <p:spPr>
          <a:xfrm>
            <a:off x="4733775" y="1099088"/>
            <a:ext cx="3999900" cy="3178800"/>
          </a:xfrm>
          <a:prstGeom prst="rect">
            <a:avLst/>
          </a:prstGeom>
        </p:spPr>
        <p:txBody>
          <a:bodyPr spcFirstLastPara="1" wrap="square" lIns="0" tIns="0" rIns="0" bIns="0" anchor="t" anchorCtr="0">
            <a:normAutofit/>
          </a:bodyPr>
          <a:lstStyle/>
          <a:p>
            <a:pPr marL="0" lvl="0" indent="0" algn="l" rtl="0">
              <a:spcBef>
                <a:spcPts val="0"/>
              </a:spcBef>
              <a:spcAft>
                <a:spcPts val="1200"/>
              </a:spcAft>
              <a:buNone/>
            </a:pPr>
            <a:r>
              <a:rPr lang="en" sz="1800"/>
              <a:t>To access guidance on the accreditation and request to reconsider process, go to </a:t>
            </a:r>
            <a:r>
              <a:rPr lang="en" sz="1800" u="sng">
                <a:solidFill>
                  <a:schemeClr val="hlink"/>
                </a:solidFill>
                <a:hlinkClick r:id="rId3"/>
              </a:rPr>
              <a:t>https://www.cde.state.co.us/accountability/requesttoreconsider</a:t>
            </a:r>
            <a:r>
              <a:rPr lang="en" sz="1800"/>
              <a:t> </a:t>
            </a:r>
            <a:endParaRPr sz="1800"/>
          </a:p>
        </p:txBody>
      </p:sp>
      <p:sp>
        <p:nvSpPr>
          <p:cNvPr id="329" name="Google Shape;329;p43"/>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Guidance is </a:t>
            </a:r>
            <a:r>
              <a:rPr lang="en" b="1"/>
              <a:t>Now Available</a:t>
            </a:r>
            <a:endParaRPr b="1"/>
          </a:p>
        </p:txBody>
      </p:sp>
      <p:sp>
        <p:nvSpPr>
          <p:cNvPr id="330" name="Google Shape;330;p43"/>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3</a:t>
            </a:fld>
            <a:endParaRPr/>
          </a:p>
        </p:txBody>
      </p:sp>
      <p:pic>
        <p:nvPicPr>
          <p:cNvPr id="331" name="Google Shape;331;p43"/>
          <p:cNvPicPr preferRelativeResize="0"/>
          <p:nvPr/>
        </p:nvPicPr>
        <p:blipFill>
          <a:blip r:embed="rId4">
            <a:alphaModFix/>
          </a:blip>
          <a:stretch>
            <a:fillRect/>
          </a:stretch>
        </p:blipFill>
        <p:spPr>
          <a:xfrm>
            <a:off x="213075" y="983438"/>
            <a:ext cx="4109649" cy="3410124"/>
          </a:xfrm>
          <a:prstGeom prst="rect">
            <a:avLst/>
          </a:prstGeom>
          <a:noFill/>
          <a:ln w="9525" cap="flat" cmpd="sng">
            <a:solidFill>
              <a:schemeClr val="accent2"/>
            </a:solidFill>
            <a:prstDash val="solid"/>
            <a:round/>
            <a:headEnd type="none" w="sm" len="sm"/>
            <a:tailEnd type="none" w="sm" len="sm"/>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7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Completing Request Tabs</a:t>
            </a:r>
            <a:endParaRPr/>
          </a:p>
        </p:txBody>
      </p:sp>
      <p:sp>
        <p:nvSpPr>
          <p:cNvPr id="645" name="Google Shape;645;p70"/>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p>
            <a:pPr marL="0" lvl="0" indent="0" algn="l" rtl="0">
              <a:spcBef>
                <a:spcPts val="0"/>
              </a:spcBef>
              <a:spcAft>
                <a:spcPts val="1200"/>
              </a:spcAft>
              <a:buNone/>
            </a:pPr>
            <a:r>
              <a:rPr lang="en"/>
              <a:t>For </a:t>
            </a:r>
            <a:r>
              <a:rPr lang="en" b="1"/>
              <a:t>Body of Evidence</a:t>
            </a:r>
            <a:r>
              <a:rPr lang="en"/>
              <a:t>, </a:t>
            </a:r>
            <a:r>
              <a:rPr lang="en" b="1"/>
              <a:t>Accountability Participation Impact</a:t>
            </a:r>
            <a:r>
              <a:rPr lang="en"/>
              <a:t>, </a:t>
            </a:r>
            <a:r>
              <a:rPr lang="en" b="1"/>
              <a:t>Calculation Error</a:t>
            </a:r>
            <a:r>
              <a:rPr lang="en"/>
              <a:t>, or </a:t>
            </a:r>
            <a:r>
              <a:rPr lang="en" b="1"/>
              <a:t>Districts with a Closed School</a:t>
            </a:r>
            <a:r>
              <a:rPr lang="en"/>
              <a:t> requests, complete the dropdown for the request type, type the district narrative, and upload any attachments (ex., the Local Assessment Tool template) before submitting the request for that site.</a:t>
            </a:r>
            <a:endParaRPr b="1"/>
          </a:p>
        </p:txBody>
      </p:sp>
      <p:sp>
        <p:nvSpPr>
          <p:cNvPr id="646" name="Google Shape;646;p70"/>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30</a:t>
            </a:fld>
            <a:endParaRPr/>
          </a:p>
        </p:txBody>
      </p:sp>
      <p:pic>
        <p:nvPicPr>
          <p:cNvPr id="647" name="Google Shape;647;p70"/>
          <p:cNvPicPr preferRelativeResize="0">
            <a:picLocks noGrp="1"/>
          </p:cNvPicPr>
          <p:nvPr>
            <p:ph type="pic" idx="2"/>
          </p:nvPr>
        </p:nvPicPr>
        <p:blipFill rotWithShape="1">
          <a:blip r:embed="rId3">
            <a:alphaModFix/>
          </a:blip>
          <a:srcRect l="26017" t="69425" r="27113"/>
          <a:stretch/>
        </p:blipFill>
        <p:spPr>
          <a:xfrm>
            <a:off x="5704375" y="976050"/>
            <a:ext cx="3287226" cy="1317514"/>
          </a:xfrm>
          <a:prstGeom prst="rect">
            <a:avLst/>
          </a:prstGeom>
          <a:ln w="9525" cap="flat" cmpd="sng">
            <a:solidFill>
              <a:srgbClr val="757070"/>
            </a:solidFill>
            <a:prstDash val="solid"/>
            <a:round/>
            <a:headEnd type="none" w="sm" len="sm"/>
            <a:tailEnd type="none" w="sm" len="sm"/>
          </a:ln>
        </p:spPr>
      </p:pic>
      <p:sp>
        <p:nvSpPr>
          <p:cNvPr id="648" name="Google Shape;648;p70"/>
          <p:cNvSpPr/>
          <p:nvPr/>
        </p:nvSpPr>
        <p:spPr>
          <a:xfrm rot="10800000">
            <a:off x="6108925" y="1018500"/>
            <a:ext cx="548700" cy="210300"/>
          </a:xfrm>
          <a:prstGeom prst="lef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9" name="Google Shape;649;p70"/>
          <p:cNvPicPr preferRelativeResize="0"/>
          <p:nvPr/>
        </p:nvPicPr>
        <p:blipFill>
          <a:blip r:embed="rId4">
            <a:alphaModFix/>
          </a:blip>
          <a:stretch>
            <a:fillRect/>
          </a:stretch>
        </p:blipFill>
        <p:spPr>
          <a:xfrm>
            <a:off x="5704375" y="2410351"/>
            <a:ext cx="3287225" cy="1145954"/>
          </a:xfrm>
          <a:prstGeom prst="rect">
            <a:avLst/>
          </a:prstGeom>
          <a:noFill/>
          <a:ln w="9525" cap="flat" cmpd="sng">
            <a:solidFill>
              <a:srgbClr val="757070"/>
            </a:solidFill>
            <a:prstDash val="solid"/>
            <a:round/>
            <a:headEnd type="none" w="sm" len="sm"/>
            <a:tailEnd type="none" w="sm" len="sm"/>
          </a:ln>
        </p:spPr>
      </p:pic>
      <p:sp>
        <p:nvSpPr>
          <p:cNvPr id="650" name="Google Shape;650;p70"/>
          <p:cNvSpPr/>
          <p:nvPr/>
        </p:nvSpPr>
        <p:spPr>
          <a:xfrm rot="5400000">
            <a:off x="6108925" y="3441950"/>
            <a:ext cx="548700" cy="210300"/>
          </a:xfrm>
          <a:prstGeom prst="lef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71"/>
          <p:cNvSpPr/>
          <p:nvPr/>
        </p:nvSpPr>
        <p:spPr>
          <a:xfrm>
            <a:off x="223100" y="3259850"/>
            <a:ext cx="365400" cy="358800"/>
          </a:xfrm>
          <a:prstGeom prst="ellipse">
            <a:avLst/>
          </a:prstGeom>
          <a:solidFill>
            <a:srgbClr val="E4F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71"/>
          <p:cNvSpPr txBox="1"/>
          <p:nvPr/>
        </p:nvSpPr>
        <p:spPr>
          <a:xfrm>
            <a:off x="223100" y="3239150"/>
            <a:ext cx="3654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dk1"/>
                </a:solidFill>
                <a:latin typeface="Calibri"/>
                <a:ea typeface="Calibri"/>
                <a:cs typeface="Calibri"/>
                <a:sym typeface="Calibri"/>
              </a:rPr>
              <a:t>3</a:t>
            </a:r>
            <a:endParaRPr>
              <a:solidFill>
                <a:schemeClr val="dk1"/>
              </a:solidFill>
              <a:latin typeface="Calibri"/>
              <a:ea typeface="Calibri"/>
              <a:cs typeface="Calibri"/>
              <a:sym typeface="Calibri"/>
            </a:endParaRPr>
          </a:p>
        </p:txBody>
      </p:sp>
      <p:sp>
        <p:nvSpPr>
          <p:cNvPr id="657" name="Google Shape;657;p71"/>
          <p:cNvSpPr/>
          <p:nvPr/>
        </p:nvSpPr>
        <p:spPr>
          <a:xfrm>
            <a:off x="223100" y="555750"/>
            <a:ext cx="365400" cy="358800"/>
          </a:xfrm>
          <a:prstGeom prst="ellipse">
            <a:avLst/>
          </a:prstGeom>
          <a:solidFill>
            <a:srgbClr val="E4F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71"/>
          <p:cNvSpPr/>
          <p:nvPr/>
        </p:nvSpPr>
        <p:spPr>
          <a:xfrm>
            <a:off x="223100" y="1673350"/>
            <a:ext cx="365400" cy="358800"/>
          </a:xfrm>
          <a:prstGeom prst="ellipse">
            <a:avLst/>
          </a:prstGeom>
          <a:solidFill>
            <a:srgbClr val="E4F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71"/>
          <p:cNvSpPr txBox="1"/>
          <p:nvPr/>
        </p:nvSpPr>
        <p:spPr>
          <a:xfrm>
            <a:off x="223100" y="1652650"/>
            <a:ext cx="3654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dk1"/>
                </a:solidFill>
                <a:latin typeface="Calibri"/>
                <a:ea typeface="Calibri"/>
                <a:cs typeface="Calibri"/>
                <a:sym typeface="Calibri"/>
              </a:rPr>
              <a:t>2</a:t>
            </a:r>
            <a:endParaRPr>
              <a:solidFill>
                <a:schemeClr val="dk1"/>
              </a:solidFill>
              <a:latin typeface="Calibri"/>
              <a:ea typeface="Calibri"/>
              <a:cs typeface="Calibri"/>
              <a:sym typeface="Calibri"/>
            </a:endParaRPr>
          </a:p>
        </p:txBody>
      </p:sp>
      <p:sp>
        <p:nvSpPr>
          <p:cNvPr id="660" name="Google Shape;660;p71"/>
          <p:cNvSpPr txBox="1"/>
          <p:nvPr/>
        </p:nvSpPr>
        <p:spPr>
          <a:xfrm>
            <a:off x="223100" y="535050"/>
            <a:ext cx="3654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dk1"/>
                </a:solidFill>
                <a:latin typeface="Calibri"/>
                <a:ea typeface="Calibri"/>
                <a:cs typeface="Calibri"/>
                <a:sym typeface="Calibri"/>
              </a:rPr>
              <a:t>1</a:t>
            </a:r>
            <a:endParaRPr>
              <a:solidFill>
                <a:schemeClr val="dk1"/>
              </a:solidFill>
              <a:latin typeface="Calibri"/>
              <a:ea typeface="Calibri"/>
              <a:cs typeface="Calibri"/>
              <a:sym typeface="Calibri"/>
            </a:endParaRPr>
          </a:p>
        </p:txBody>
      </p:sp>
      <p:pic>
        <p:nvPicPr>
          <p:cNvPr id="661" name="Google Shape;661;p71"/>
          <p:cNvPicPr preferRelativeResize="0"/>
          <p:nvPr/>
        </p:nvPicPr>
        <p:blipFill>
          <a:blip r:embed="rId3">
            <a:alphaModFix/>
          </a:blip>
          <a:stretch>
            <a:fillRect/>
          </a:stretch>
        </p:blipFill>
        <p:spPr>
          <a:xfrm>
            <a:off x="588512" y="911401"/>
            <a:ext cx="5741774" cy="711050"/>
          </a:xfrm>
          <a:prstGeom prst="rect">
            <a:avLst/>
          </a:prstGeom>
          <a:noFill/>
          <a:ln w="9525" cap="flat" cmpd="sng">
            <a:solidFill>
              <a:srgbClr val="757070"/>
            </a:solidFill>
            <a:prstDash val="solid"/>
            <a:round/>
            <a:headEnd type="none" w="sm" len="sm"/>
            <a:tailEnd type="none" w="sm" len="sm"/>
          </a:ln>
        </p:spPr>
      </p:pic>
      <p:sp>
        <p:nvSpPr>
          <p:cNvPr id="662" name="Google Shape;662;p71"/>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31</a:t>
            </a:fld>
            <a:endParaRPr/>
          </a:p>
        </p:txBody>
      </p:sp>
      <p:pic>
        <p:nvPicPr>
          <p:cNvPr id="663" name="Google Shape;663;p71"/>
          <p:cNvPicPr preferRelativeResize="0"/>
          <p:nvPr/>
        </p:nvPicPr>
        <p:blipFill rotWithShape="1">
          <a:blip r:embed="rId4">
            <a:alphaModFix/>
          </a:blip>
          <a:srcRect b="47878"/>
          <a:stretch/>
        </p:blipFill>
        <p:spPr>
          <a:xfrm>
            <a:off x="588500" y="2145910"/>
            <a:ext cx="4855351" cy="979500"/>
          </a:xfrm>
          <a:prstGeom prst="rect">
            <a:avLst/>
          </a:prstGeom>
          <a:noFill/>
          <a:ln w="9525" cap="flat" cmpd="sng">
            <a:solidFill>
              <a:srgbClr val="757070"/>
            </a:solidFill>
            <a:prstDash val="solid"/>
            <a:round/>
            <a:headEnd type="none" w="sm" len="sm"/>
            <a:tailEnd type="none" w="sm" len="sm"/>
          </a:ln>
        </p:spPr>
      </p:pic>
      <p:pic>
        <p:nvPicPr>
          <p:cNvPr id="664" name="Google Shape;664;p71"/>
          <p:cNvPicPr preferRelativeResize="0"/>
          <p:nvPr/>
        </p:nvPicPr>
        <p:blipFill rotWithShape="1">
          <a:blip r:embed="rId5">
            <a:alphaModFix/>
          </a:blip>
          <a:srcRect t="74392"/>
          <a:stretch/>
        </p:blipFill>
        <p:spPr>
          <a:xfrm>
            <a:off x="588500" y="3854750"/>
            <a:ext cx="6010576" cy="510775"/>
          </a:xfrm>
          <a:prstGeom prst="rect">
            <a:avLst/>
          </a:prstGeom>
          <a:noFill/>
          <a:ln w="9525" cap="flat" cmpd="sng">
            <a:solidFill>
              <a:srgbClr val="757070"/>
            </a:solidFill>
            <a:prstDash val="solid"/>
            <a:round/>
            <a:headEnd type="none" w="sm" len="sm"/>
            <a:tailEnd type="none" w="sm" len="sm"/>
          </a:ln>
        </p:spPr>
      </p:pic>
      <p:sp>
        <p:nvSpPr>
          <p:cNvPr id="665" name="Google Shape;665;p71"/>
          <p:cNvSpPr txBox="1"/>
          <p:nvPr/>
        </p:nvSpPr>
        <p:spPr>
          <a:xfrm>
            <a:off x="588500" y="535050"/>
            <a:ext cx="3827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Enter district and school code.</a:t>
            </a:r>
            <a:endParaRPr>
              <a:latin typeface="Calibri"/>
              <a:ea typeface="Calibri"/>
              <a:cs typeface="Calibri"/>
              <a:sym typeface="Calibri"/>
            </a:endParaRPr>
          </a:p>
        </p:txBody>
      </p:sp>
      <p:sp>
        <p:nvSpPr>
          <p:cNvPr id="666" name="Google Shape;666;p71"/>
          <p:cNvSpPr txBox="1"/>
          <p:nvPr/>
        </p:nvSpPr>
        <p:spPr>
          <a:xfrm>
            <a:off x="588500" y="1684063"/>
            <a:ext cx="3827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Enter participation and local assessment data.</a:t>
            </a:r>
            <a:endParaRPr>
              <a:latin typeface="Calibri"/>
              <a:ea typeface="Calibri"/>
              <a:cs typeface="Calibri"/>
              <a:sym typeface="Calibri"/>
            </a:endParaRPr>
          </a:p>
        </p:txBody>
      </p:sp>
      <p:sp>
        <p:nvSpPr>
          <p:cNvPr id="667" name="Google Shape;667;p71"/>
          <p:cNvSpPr txBox="1"/>
          <p:nvPr/>
        </p:nvSpPr>
        <p:spPr>
          <a:xfrm>
            <a:off x="588500" y="3239150"/>
            <a:ext cx="7986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Use the ratings and points tab to see if participation and local assessment data indicates that the site meets the threshold for a request.</a:t>
            </a:r>
            <a:endParaRPr>
              <a:latin typeface="Calibri"/>
              <a:ea typeface="Calibri"/>
              <a:cs typeface="Calibri"/>
              <a:sym typeface="Calibri"/>
            </a:endParaRPr>
          </a:p>
        </p:txBody>
      </p:sp>
      <p:sp>
        <p:nvSpPr>
          <p:cNvPr id="668" name="Google Shape;668;p71"/>
          <p:cNvSpPr txBox="1"/>
          <p:nvPr/>
        </p:nvSpPr>
        <p:spPr>
          <a:xfrm>
            <a:off x="191150" y="42450"/>
            <a:ext cx="8867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dirty="0">
                <a:latin typeface="Rockwell"/>
                <a:ea typeface="Rockwell"/>
                <a:cs typeface="Rockwell"/>
                <a:sym typeface="Rockwell"/>
              </a:rPr>
              <a:t>2022 Local Assessment Tool (available on the website 9/8)</a:t>
            </a:r>
            <a:endParaRPr sz="2000" dirty="0">
              <a:latin typeface="Rockwell"/>
              <a:ea typeface="Rockwell"/>
              <a:cs typeface="Rockwell"/>
              <a:sym typeface="Rockwe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72"/>
          <p:cNvSpPr txBox="1">
            <a:spLocks noGrp="1"/>
          </p:cNvSpPr>
          <p:nvPr>
            <p:ph type="title"/>
          </p:nvPr>
        </p:nvSpPr>
        <p:spPr>
          <a:xfrm>
            <a:off x="213075" y="228600"/>
            <a:ext cx="79335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Reviewing a Request</a:t>
            </a:r>
            <a:endParaRPr/>
          </a:p>
        </p:txBody>
      </p:sp>
      <p:sp>
        <p:nvSpPr>
          <p:cNvPr id="674" name="Google Shape;674;p72"/>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32</a:t>
            </a:fld>
            <a:endParaRPr/>
          </a:p>
        </p:txBody>
      </p:sp>
      <p:grpSp>
        <p:nvGrpSpPr>
          <p:cNvPr id="675" name="Google Shape;675;p72"/>
          <p:cNvGrpSpPr/>
          <p:nvPr/>
        </p:nvGrpSpPr>
        <p:grpSpPr>
          <a:xfrm>
            <a:off x="242399" y="1174883"/>
            <a:ext cx="8509635" cy="845918"/>
            <a:chOff x="996801" y="1323164"/>
            <a:chExt cx="7014784" cy="731700"/>
          </a:xfrm>
        </p:grpSpPr>
        <p:sp>
          <p:nvSpPr>
            <p:cNvPr id="676" name="Google Shape;676;p72"/>
            <p:cNvSpPr txBox="1"/>
            <p:nvPr/>
          </p:nvSpPr>
          <p:spPr>
            <a:xfrm>
              <a:off x="996801" y="1373348"/>
              <a:ext cx="1718100"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 sz="1600">
                  <a:solidFill>
                    <a:srgbClr val="2E7E86"/>
                  </a:solidFill>
                  <a:latin typeface="Calibri"/>
                  <a:ea typeface="Calibri"/>
                  <a:cs typeface="Calibri"/>
                  <a:sym typeface="Calibri"/>
                </a:rPr>
                <a:t>Cross-unit CDE team reviews requests</a:t>
              </a:r>
              <a:endParaRPr sz="1600">
                <a:solidFill>
                  <a:srgbClr val="2E7E86"/>
                </a:solidFill>
                <a:latin typeface="Calibri"/>
                <a:ea typeface="Calibri"/>
                <a:cs typeface="Calibri"/>
                <a:sym typeface="Calibri"/>
              </a:endParaRPr>
            </a:p>
          </p:txBody>
        </p:sp>
        <p:sp>
          <p:nvSpPr>
            <p:cNvPr id="677" name="Google Shape;677;p72"/>
            <p:cNvSpPr/>
            <p:nvPr/>
          </p:nvSpPr>
          <p:spPr>
            <a:xfrm>
              <a:off x="2789785" y="1323164"/>
              <a:ext cx="5221800" cy="731700"/>
            </a:xfrm>
            <a:prstGeom prst="rect">
              <a:avLst/>
            </a:prstGeom>
            <a:solidFill>
              <a:srgbClr val="2E7E86"/>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sz="1500">
                <a:latin typeface="Calibri"/>
                <a:ea typeface="Calibri"/>
                <a:cs typeface="Calibri"/>
                <a:sym typeface="Calibri"/>
              </a:endParaRPr>
            </a:p>
          </p:txBody>
        </p:sp>
        <p:sp>
          <p:nvSpPr>
            <p:cNvPr id="678" name="Google Shape;678;p72"/>
            <p:cNvSpPr txBox="1"/>
            <p:nvPr/>
          </p:nvSpPr>
          <p:spPr>
            <a:xfrm>
              <a:off x="2914389" y="1407440"/>
              <a:ext cx="4765800" cy="5754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sz="1300">
                  <a:solidFill>
                    <a:srgbClr val="FFFFFF"/>
                  </a:solidFill>
                  <a:latin typeface="Calibri"/>
                  <a:ea typeface="Calibri"/>
                  <a:cs typeface="Calibri"/>
                  <a:sym typeface="Calibri"/>
                </a:rPr>
                <a:t>The review will be conducted by a cross-unit CDE team. CDE staff will evaluate the extent to which the request meets the conditions and criteria and whether the additional evidence supports a different rating and/or clock status.</a:t>
              </a:r>
              <a:endParaRPr sz="1300">
                <a:solidFill>
                  <a:srgbClr val="FFFFFF"/>
                </a:solidFill>
                <a:latin typeface="Calibri"/>
                <a:ea typeface="Calibri"/>
                <a:cs typeface="Calibri"/>
                <a:sym typeface="Calibri"/>
              </a:endParaRPr>
            </a:p>
          </p:txBody>
        </p:sp>
      </p:grpSp>
      <p:grpSp>
        <p:nvGrpSpPr>
          <p:cNvPr id="679" name="Google Shape;679;p72"/>
          <p:cNvGrpSpPr/>
          <p:nvPr/>
        </p:nvGrpSpPr>
        <p:grpSpPr>
          <a:xfrm>
            <a:off x="156486" y="2197251"/>
            <a:ext cx="8190325" cy="845918"/>
            <a:chOff x="925130" y="2207525"/>
            <a:chExt cx="6724957" cy="731700"/>
          </a:xfrm>
        </p:grpSpPr>
        <p:sp>
          <p:nvSpPr>
            <p:cNvPr id="680" name="Google Shape;680;p72"/>
            <p:cNvSpPr txBox="1"/>
            <p:nvPr/>
          </p:nvSpPr>
          <p:spPr>
            <a:xfrm>
              <a:off x="925130" y="2257722"/>
              <a:ext cx="1790100"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 sz="1600">
                  <a:solidFill>
                    <a:schemeClr val="accent1"/>
                  </a:solidFill>
                  <a:latin typeface="Calibri"/>
                  <a:ea typeface="Calibri"/>
                  <a:cs typeface="Calibri"/>
                  <a:sym typeface="Calibri"/>
                </a:rPr>
                <a:t>CDE staff makes recommendations to the Commissioner</a:t>
              </a:r>
              <a:endParaRPr sz="1600">
                <a:solidFill>
                  <a:schemeClr val="accent1"/>
                </a:solidFill>
                <a:latin typeface="Calibri"/>
                <a:ea typeface="Calibri"/>
                <a:cs typeface="Calibri"/>
                <a:sym typeface="Calibri"/>
              </a:endParaRPr>
            </a:p>
          </p:txBody>
        </p:sp>
        <p:sp>
          <p:nvSpPr>
            <p:cNvPr id="681" name="Google Shape;681;p72"/>
            <p:cNvSpPr/>
            <p:nvPr/>
          </p:nvSpPr>
          <p:spPr>
            <a:xfrm>
              <a:off x="2789787" y="2207525"/>
              <a:ext cx="4860300" cy="731700"/>
            </a:xfrm>
            <a:prstGeom prst="rect">
              <a:avLst/>
            </a:prstGeom>
            <a:solidFill>
              <a:schemeClr val="accen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sz="1500">
                <a:latin typeface="Calibri"/>
                <a:ea typeface="Calibri"/>
                <a:cs typeface="Calibri"/>
                <a:sym typeface="Calibri"/>
              </a:endParaRPr>
            </a:p>
          </p:txBody>
        </p:sp>
        <p:sp>
          <p:nvSpPr>
            <p:cNvPr id="682" name="Google Shape;682;p72"/>
            <p:cNvSpPr txBox="1"/>
            <p:nvPr/>
          </p:nvSpPr>
          <p:spPr>
            <a:xfrm>
              <a:off x="2914387" y="2414096"/>
              <a:ext cx="4373100" cy="330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sz="1300">
                  <a:solidFill>
                    <a:srgbClr val="FFFFFF"/>
                  </a:solidFill>
                  <a:latin typeface="Calibri"/>
                  <a:ea typeface="Calibri"/>
                  <a:cs typeface="Calibri"/>
                  <a:sym typeface="Calibri"/>
                </a:rPr>
                <a:t>The staff will then make a recommendation to the Commissioner as to the district’s final accreditation rating, school plan type, and/or clock status.</a:t>
              </a:r>
              <a:endParaRPr sz="1300">
                <a:solidFill>
                  <a:srgbClr val="FFFFFF"/>
                </a:solidFill>
                <a:latin typeface="Calibri"/>
                <a:ea typeface="Calibri"/>
                <a:cs typeface="Calibri"/>
                <a:sym typeface="Calibri"/>
              </a:endParaRPr>
            </a:p>
          </p:txBody>
        </p:sp>
      </p:grpSp>
      <p:grpSp>
        <p:nvGrpSpPr>
          <p:cNvPr id="683" name="Google Shape;683;p72"/>
          <p:cNvGrpSpPr/>
          <p:nvPr/>
        </p:nvGrpSpPr>
        <p:grpSpPr>
          <a:xfrm>
            <a:off x="292600" y="3215891"/>
            <a:ext cx="7612479" cy="845918"/>
            <a:chOff x="1036891" y="3088625"/>
            <a:chExt cx="6250496" cy="731700"/>
          </a:xfrm>
        </p:grpSpPr>
        <p:sp>
          <p:nvSpPr>
            <p:cNvPr id="684" name="Google Shape;684;p72"/>
            <p:cNvSpPr txBox="1"/>
            <p:nvPr/>
          </p:nvSpPr>
          <p:spPr>
            <a:xfrm>
              <a:off x="1036891" y="3138823"/>
              <a:ext cx="1677900"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 sz="1600">
                  <a:solidFill>
                    <a:srgbClr val="1A96A3"/>
                  </a:solidFill>
                  <a:latin typeface="Calibri"/>
                  <a:ea typeface="Calibri"/>
                  <a:cs typeface="Calibri"/>
                  <a:sym typeface="Calibri"/>
                </a:rPr>
                <a:t>The Commissioner requests approval from the board</a:t>
              </a:r>
              <a:endParaRPr sz="1600">
                <a:solidFill>
                  <a:srgbClr val="1A96A3"/>
                </a:solidFill>
                <a:latin typeface="Calibri"/>
                <a:ea typeface="Calibri"/>
                <a:cs typeface="Calibri"/>
                <a:sym typeface="Calibri"/>
              </a:endParaRPr>
            </a:p>
          </p:txBody>
        </p:sp>
        <p:sp>
          <p:nvSpPr>
            <p:cNvPr id="685" name="Google Shape;685;p72"/>
            <p:cNvSpPr/>
            <p:nvPr/>
          </p:nvSpPr>
          <p:spPr>
            <a:xfrm>
              <a:off x="2789787" y="3088625"/>
              <a:ext cx="4497600" cy="731700"/>
            </a:xfrm>
            <a:prstGeom prst="rect">
              <a:avLst/>
            </a:prstGeom>
            <a:solidFill>
              <a:srgbClr val="1A96A3"/>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sz="1500">
                <a:latin typeface="Calibri"/>
                <a:ea typeface="Calibri"/>
                <a:cs typeface="Calibri"/>
                <a:sym typeface="Calibri"/>
              </a:endParaRPr>
            </a:p>
          </p:txBody>
        </p:sp>
        <p:sp>
          <p:nvSpPr>
            <p:cNvPr id="686" name="Google Shape;686;p72"/>
            <p:cNvSpPr txBox="1"/>
            <p:nvPr/>
          </p:nvSpPr>
          <p:spPr>
            <a:xfrm>
              <a:off x="2914388" y="3295180"/>
              <a:ext cx="3849900" cy="330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sz="1300">
                  <a:solidFill>
                    <a:srgbClr val="FFFFFF"/>
                  </a:solidFill>
                  <a:latin typeface="Calibri"/>
                  <a:ea typeface="Calibri"/>
                  <a:cs typeface="Calibri"/>
                  <a:sym typeface="Calibri"/>
                </a:rPr>
                <a:t>The Commissioner will request the state board to approve the department’s recommendations on ratings, plan types, and/or clock status at the State Board of Education meeting in December.</a:t>
              </a:r>
              <a:endParaRPr sz="1300">
                <a:solidFill>
                  <a:srgbClr val="FFFFFF"/>
                </a:solidFill>
                <a:latin typeface="Calibri"/>
                <a:ea typeface="Calibri"/>
                <a:cs typeface="Calibri"/>
                <a:sym typeface="Calibri"/>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73"/>
          <p:cNvSpPr txBox="1">
            <a:spLocks noGrp="1"/>
          </p:cNvSpPr>
          <p:nvPr>
            <p:ph type="title"/>
          </p:nvPr>
        </p:nvSpPr>
        <p:spPr>
          <a:xfrm>
            <a:off x="213075" y="228600"/>
            <a:ext cx="79335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Reviewing a Request</a:t>
            </a:r>
            <a:endParaRPr/>
          </a:p>
        </p:txBody>
      </p:sp>
      <p:sp>
        <p:nvSpPr>
          <p:cNvPr id="692" name="Google Shape;692;p73"/>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t>The department will only consider requests that meet one or more of the conditions for a request to reconsider as outlined in the </a:t>
            </a:r>
            <a:r>
              <a:rPr lang="en" u="sng" dirty="0">
                <a:solidFill>
                  <a:schemeClr val="hlink"/>
                </a:solidFill>
                <a:hlinkClick r:id="rId3"/>
              </a:rPr>
              <a:t>policy guidance document</a:t>
            </a:r>
            <a:r>
              <a:rPr lang="en" dirty="0"/>
              <a:t>.</a:t>
            </a:r>
            <a:endParaRPr dirty="0"/>
          </a:p>
          <a:p>
            <a:pPr marL="0" lvl="0" indent="0" algn="l" rtl="0">
              <a:spcBef>
                <a:spcPts val="1200"/>
              </a:spcBef>
              <a:spcAft>
                <a:spcPts val="0"/>
              </a:spcAft>
              <a:buNone/>
            </a:pPr>
            <a:r>
              <a:rPr lang="en" dirty="0"/>
              <a:t>Requests will not be considered if the request is to change individual performance indicator ratings or data points within the frameworks.</a:t>
            </a:r>
            <a:endParaRPr dirty="0"/>
          </a:p>
          <a:p>
            <a:pPr marL="0" lvl="0" indent="0" algn="l" rtl="0">
              <a:spcBef>
                <a:spcPts val="1200"/>
              </a:spcBef>
              <a:spcAft>
                <a:spcPts val="1200"/>
              </a:spcAft>
              <a:buNone/>
            </a:pPr>
            <a:r>
              <a:rPr lang="en" b="1" i="1" dirty="0"/>
              <a:t>All requests received by October 25, 2022 are public documents and part of public record. </a:t>
            </a:r>
            <a:r>
              <a:rPr lang="en" dirty="0"/>
              <a:t>If a district does not wish for a request to be a part of public record, it may opt to rescind the request prior to October 25 by resubmitting the Accreditation and Request to Reconsider form. </a:t>
            </a:r>
            <a:endParaRPr dirty="0"/>
          </a:p>
        </p:txBody>
      </p:sp>
      <p:sp>
        <p:nvSpPr>
          <p:cNvPr id="693" name="Google Shape;693;p73"/>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p74"/>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What is our R2R theory of action?</a:t>
            </a:r>
            <a:endParaRPr/>
          </a:p>
        </p:txBody>
      </p:sp>
      <p:sp>
        <p:nvSpPr>
          <p:cNvPr id="699" name="Google Shape;699;p74"/>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34</a:t>
            </a:fld>
            <a:endParaRPr/>
          </a:p>
        </p:txBody>
      </p:sp>
      <p:sp>
        <p:nvSpPr>
          <p:cNvPr id="700" name="Google Shape;700;p74"/>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p>
            <a:pPr marL="457200" lvl="0" indent="-342900" algn="l" rtl="0">
              <a:spcBef>
                <a:spcPts val="0"/>
              </a:spcBef>
              <a:spcAft>
                <a:spcPts val="0"/>
              </a:spcAft>
              <a:buSzPts val="1800"/>
              <a:buChar char="●"/>
            </a:pPr>
            <a:r>
              <a:rPr lang="en" b="1"/>
              <a:t>Minimally burdensome to complete</a:t>
            </a:r>
            <a:r>
              <a:rPr lang="en"/>
              <a:t> (assurance instead of multiple signatures, no required draft submission)</a:t>
            </a:r>
            <a:endParaRPr/>
          </a:p>
          <a:p>
            <a:pPr marL="457200" lvl="0" indent="-342900" algn="l" rtl="0">
              <a:spcBef>
                <a:spcPts val="0"/>
              </a:spcBef>
              <a:spcAft>
                <a:spcPts val="0"/>
              </a:spcAft>
              <a:buSzPts val="1800"/>
              <a:buChar char="●"/>
            </a:pPr>
            <a:r>
              <a:rPr lang="en" b="1"/>
              <a:t>Clear, transparent, and accessible</a:t>
            </a:r>
            <a:r>
              <a:rPr lang="en"/>
              <a:t> (dashboard eligibility, office hours)</a:t>
            </a:r>
            <a:endParaRPr/>
          </a:p>
          <a:p>
            <a:pPr marL="457200" lvl="0" indent="-342900" algn="l" rtl="0">
              <a:spcBef>
                <a:spcPts val="0"/>
              </a:spcBef>
              <a:spcAft>
                <a:spcPts val="0"/>
              </a:spcAft>
              <a:buSzPts val="1800"/>
              <a:buChar char="●"/>
            </a:pPr>
            <a:r>
              <a:rPr lang="en" b="1"/>
              <a:t>Rigorous and upholds state accountability standards </a:t>
            </a:r>
            <a:r>
              <a:rPr lang="en"/>
              <a:t>(updated Local Assessment Tool submission)</a:t>
            </a:r>
            <a:endParaRPr/>
          </a:p>
        </p:txBody>
      </p:sp>
      <p:pic>
        <p:nvPicPr>
          <p:cNvPr id="701" name="Google Shape;701;p74"/>
          <p:cNvPicPr preferRelativeResize="0">
            <a:picLocks noGrp="1"/>
          </p:cNvPicPr>
          <p:nvPr>
            <p:ph type="pic" idx="2"/>
          </p:nvPr>
        </p:nvPicPr>
        <p:blipFill rotWithShape="1">
          <a:blip r:embed="rId3">
            <a:alphaModFix/>
          </a:blip>
          <a:srcRect l="6926" r="6918"/>
          <a:stretch/>
        </p:blipFill>
        <p:spPr>
          <a:xfrm>
            <a:off x="5556750" y="989400"/>
            <a:ext cx="3516900" cy="4082100"/>
          </a:xfrm>
          <a:prstGeom prst="rect">
            <a:avLst/>
          </a:prstGeom>
        </p:spPr>
      </p:pic>
      <p:sp>
        <p:nvSpPr>
          <p:cNvPr id="702" name="Google Shape;702;p74"/>
          <p:cNvSpPr txBox="1"/>
          <p:nvPr/>
        </p:nvSpPr>
        <p:spPr>
          <a:xfrm>
            <a:off x="5596300" y="1143000"/>
            <a:ext cx="237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From this (in legislation):</a:t>
            </a:r>
            <a:endParaRPr>
              <a:latin typeface="Calibri"/>
              <a:ea typeface="Calibri"/>
              <a:cs typeface="Calibri"/>
              <a:sym typeface="Calibri"/>
            </a:endParaRPr>
          </a:p>
        </p:txBody>
      </p:sp>
      <p:sp>
        <p:nvSpPr>
          <p:cNvPr id="703" name="Google Shape;703;p74"/>
          <p:cNvSpPr txBox="1"/>
          <p:nvPr/>
        </p:nvSpPr>
        <p:spPr>
          <a:xfrm>
            <a:off x="5596300" y="2682075"/>
            <a:ext cx="248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To this (in rule):</a:t>
            </a:r>
            <a:endParaRPr>
              <a:latin typeface="Calibri"/>
              <a:ea typeface="Calibri"/>
              <a:cs typeface="Calibri"/>
              <a:sym typeface="Calibri"/>
            </a:endParaRPr>
          </a:p>
        </p:txBody>
      </p:sp>
      <p:sp>
        <p:nvSpPr>
          <p:cNvPr id="704" name="Google Shape;704;p74"/>
          <p:cNvSpPr txBox="1"/>
          <p:nvPr/>
        </p:nvSpPr>
        <p:spPr>
          <a:xfrm>
            <a:off x="5596300" y="3902800"/>
            <a:ext cx="3289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To this (in guidance):</a:t>
            </a:r>
            <a:endParaRPr>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75"/>
          <p:cNvSpPr txBox="1">
            <a:spLocks noGrp="1"/>
          </p:cNvSpPr>
          <p:nvPr>
            <p:ph type="subTitle" idx="3"/>
          </p:nvPr>
        </p:nvSpPr>
        <p:spPr>
          <a:xfrm>
            <a:off x="6139125" y="1646943"/>
            <a:ext cx="2421300" cy="2486100"/>
          </a:xfrm>
          <a:prstGeom prst="rect">
            <a:avLst/>
          </a:prstGeom>
        </p:spPr>
        <p:txBody>
          <a:bodyPr spcFirstLastPara="1" wrap="square" lIns="0" tIns="0" rIns="0" bIns="0" anchor="t" anchorCtr="0">
            <a:normAutofit/>
          </a:bodyPr>
          <a:lstStyle/>
          <a:p>
            <a:pPr marL="0" lvl="0" indent="0" algn="ctr" rtl="0">
              <a:lnSpc>
                <a:spcPct val="90000"/>
              </a:lnSpc>
              <a:spcBef>
                <a:spcPts val="1000"/>
              </a:spcBef>
              <a:spcAft>
                <a:spcPts val="0"/>
              </a:spcAft>
              <a:buNone/>
            </a:pPr>
            <a:r>
              <a:rPr lang="en" sz="1700" dirty="0"/>
              <a:t>Aislinn Walsh, </a:t>
            </a:r>
            <a:r>
              <a:rPr lang="en" sz="1700" u="sng" dirty="0">
                <a:solidFill>
                  <a:srgbClr val="E9EFF7"/>
                </a:solidFill>
                <a:hlinkClick r:id="rId3">
                  <a:extLst>
                    <a:ext uri="{A12FA001-AC4F-418D-AE19-62706E023703}">
                      <ahyp:hlinkClr xmlns:ahyp="http://schemas.microsoft.com/office/drawing/2018/hyperlinkcolor" val="tx"/>
                    </a:ext>
                  </a:extLst>
                </a:hlinkClick>
              </a:rPr>
              <a:t>walsh_a@cde.state.co.us</a:t>
            </a:r>
            <a:r>
              <a:rPr lang="en" sz="1700" dirty="0">
                <a:solidFill>
                  <a:srgbClr val="EFEFEF"/>
                </a:solidFill>
              </a:rPr>
              <a:t> or (720) 614-2151</a:t>
            </a:r>
            <a:endParaRPr sz="1700" dirty="0">
              <a:solidFill>
                <a:srgbClr val="EFEFEF"/>
              </a:solidFill>
            </a:endParaRPr>
          </a:p>
        </p:txBody>
      </p:sp>
      <p:sp>
        <p:nvSpPr>
          <p:cNvPr id="710" name="Google Shape;710;p75"/>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35</a:t>
            </a:fld>
            <a:endParaRPr/>
          </a:p>
        </p:txBody>
      </p:sp>
      <p:sp>
        <p:nvSpPr>
          <p:cNvPr id="711" name="Google Shape;711;p75"/>
          <p:cNvSpPr txBox="1">
            <a:spLocks noGrp="1"/>
          </p:cNvSpPr>
          <p:nvPr>
            <p:ph type="title" idx="4294967295"/>
          </p:nvPr>
        </p:nvSpPr>
        <p:spPr>
          <a:xfrm>
            <a:off x="3467175" y="1213700"/>
            <a:ext cx="2012400" cy="369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1800"/>
              <a:t>Website</a:t>
            </a:r>
            <a:endParaRPr sz="1800"/>
          </a:p>
        </p:txBody>
      </p:sp>
      <p:sp>
        <p:nvSpPr>
          <p:cNvPr id="712" name="Google Shape;712;p75"/>
          <p:cNvSpPr txBox="1">
            <a:spLocks noGrp="1"/>
          </p:cNvSpPr>
          <p:nvPr>
            <p:ph type="subTitle" idx="1"/>
          </p:nvPr>
        </p:nvSpPr>
        <p:spPr>
          <a:xfrm>
            <a:off x="377725" y="1646943"/>
            <a:ext cx="2421300" cy="2486100"/>
          </a:xfrm>
          <a:prstGeom prst="rect">
            <a:avLst/>
          </a:prstGeom>
        </p:spPr>
        <p:txBody>
          <a:bodyPr spcFirstLastPara="1" wrap="square" lIns="0" tIns="0" rIns="0" bIns="0" anchor="t" anchorCtr="0">
            <a:normAutofit/>
          </a:bodyPr>
          <a:lstStyle/>
          <a:p>
            <a:pPr marL="0" lvl="0" indent="0" algn="ctr" rtl="0">
              <a:lnSpc>
                <a:spcPct val="90000"/>
              </a:lnSpc>
              <a:spcBef>
                <a:spcPts val="1000"/>
              </a:spcBef>
              <a:spcAft>
                <a:spcPts val="0"/>
              </a:spcAft>
              <a:buClr>
                <a:schemeClr val="dk1"/>
              </a:buClr>
              <a:buSzPts val="1100"/>
              <a:buFont typeface="Arial"/>
              <a:buNone/>
            </a:pPr>
            <a:r>
              <a:rPr lang="en" sz="1700" dirty="0"/>
              <a:t>Begins Wednesday August 17 and will be held from 2-4pm every Wednesday and Thursday until the process concludes, </a:t>
            </a:r>
            <a:r>
              <a:rPr lang="en" sz="1700" u="sng" dirty="0">
                <a:solidFill>
                  <a:srgbClr val="E9EFF7"/>
                </a:solidFill>
                <a:hlinkClick r:id="rId4">
                  <a:extLst>
                    <a:ext uri="{A12FA001-AC4F-418D-AE19-62706E023703}">
                      <ahyp:hlinkClr xmlns:ahyp="http://schemas.microsoft.com/office/drawing/2018/hyperlinkcolor" val="tx"/>
                    </a:ext>
                  </a:extLst>
                </a:hlinkClick>
              </a:rPr>
              <a:t>click here</a:t>
            </a:r>
            <a:r>
              <a:rPr lang="en" sz="1700" dirty="0">
                <a:solidFill>
                  <a:srgbClr val="E9EFF7"/>
                </a:solidFill>
              </a:rPr>
              <a:t> </a:t>
            </a:r>
            <a:r>
              <a:rPr lang="en" sz="1700" dirty="0"/>
              <a:t>to register.</a:t>
            </a:r>
            <a:endParaRPr sz="700" dirty="0"/>
          </a:p>
        </p:txBody>
      </p:sp>
      <p:sp>
        <p:nvSpPr>
          <p:cNvPr id="713" name="Google Shape;713;p75"/>
          <p:cNvSpPr txBox="1">
            <a:spLocks noGrp="1"/>
          </p:cNvSpPr>
          <p:nvPr>
            <p:ph type="subTitle" idx="3"/>
          </p:nvPr>
        </p:nvSpPr>
        <p:spPr>
          <a:xfrm>
            <a:off x="3258425" y="1646943"/>
            <a:ext cx="2421300" cy="2486100"/>
          </a:xfrm>
          <a:prstGeom prst="rect">
            <a:avLst/>
          </a:prstGeom>
        </p:spPr>
        <p:txBody>
          <a:bodyPr spcFirstLastPara="1" wrap="square" lIns="0" tIns="0" rIns="0" bIns="0" anchor="t" anchorCtr="0">
            <a:normAutofit/>
          </a:bodyPr>
          <a:lstStyle/>
          <a:p>
            <a:pPr marL="0" lvl="0" indent="0" algn="ctr" rtl="0">
              <a:lnSpc>
                <a:spcPct val="90000"/>
              </a:lnSpc>
              <a:spcBef>
                <a:spcPts val="1000"/>
              </a:spcBef>
              <a:spcAft>
                <a:spcPts val="0"/>
              </a:spcAft>
              <a:buClr>
                <a:schemeClr val="dk1"/>
              </a:buClr>
              <a:buSzPts val="1100"/>
              <a:buFont typeface="Arial"/>
              <a:buNone/>
            </a:pPr>
            <a:r>
              <a:rPr lang="en" sz="1700"/>
              <a:t>To access accreditation and R2R guidance and tools, go to: </a:t>
            </a:r>
            <a:r>
              <a:rPr lang="en" sz="1700" u="sng">
                <a:solidFill>
                  <a:srgbClr val="E9EFF7"/>
                </a:solidFill>
                <a:hlinkClick r:id="rId5">
                  <a:extLst>
                    <a:ext uri="{A12FA001-AC4F-418D-AE19-62706E023703}">
                      <ahyp:hlinkClr xmlns:ahyp="http://schemas.microsoft.com/office/drawing/2018/hyperlinkcolor" val="tx"/>
                    </a:ext>
                  </a:extLst>
                </a:hlinkClick>
              </a:rPr>
              <a:t>https://www.cde.state.co.us/accountability/requesttoreconsider</a:t>
            </a:r>
            <a:r>
              <a:rPr lang="en" sz="1700">
                <a:solidFill>
                  <a:srgbClr val="E9EFF7"/>
                </a:solidFill>
              </a:rPr>
              <a:t> </a:t>
            </a:r>
            <a:endParaRPr sz="1700">
              <a:solidFill>
                <a:srgbClr val="E9EFF7"/>
              </a:solidFill>
            </a:endParaRPr>
          </a:p>
        </p:txBody>
      </p:sp>
      <p:sp>
        <p:nvSpPr>
          <p:cNvPr id="714" name="Google Shape;714;p75"/>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R2R Support and Technical Assistance</a:t>
            </a:r>
            <a:endParaRPr/>
          </a:p>
        </p:txBody>
      </p:sp>
      <p:sp>
        <p:nvSpPr>
          <p:cNvPr id="715" name="Google Shape;715;p75"/>
          <p:cNvSpPr txBox="1">
            <a:spLocks noGrp="1"/>
          </p:cNvSpPr>
          <p:nvPr>
            <p:ph type="title" idx="4294967295"/>
          </p:nvPr>
        </p:nvSpPr>
        <p:spPr>
          <a:xfrm>
            <a:off x="582175" y="1213700"/>
            <a:ext cx="2012400" cy="369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1800"/>
              <a:t>Office Hours</a:t>
            </a:r>
            <a:endParaRPr sz="1800"/>
          </a:p>
        </p:txBody>
      </p:sp>
      <p:sp>
        <p:nvSpPr>
          <p:cNvPr id="716" name="Google Shape;716;p75"/>
          <p:cNvSpPr txBox="1">
            <a:spLocks noGrp="1"/>
          </p:cNvSpPr>
          <p:nvPr>
            <p:ph type="title" idx="4294967295"/>
          </p:nvPr>
        </p:nvSpPr>
        <p:spPr>
          <a:xfrm>
            <a:off x="6347875" y="1213700"/>
            <a:ext cx="2012400" cy="369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1800"/>
              <a:t>General Contact</a:t>
            </a:r>
            <a:endParaRPr sz="18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76"/>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36</a:t>
            </a:fld>
            <a:endParaRPr/>
          </a:p>
        </p:txBody>
      </p:sp>
      <p:sp>
        <p:nvSpPr>
          <p:cNvPr id="722" name="Google Shape;722;p76"/>
          <p:cNvSpPr txBox="1">
            <a:spLocks noGrp="1"/>
          </p:cNvSpPr>
          <p:nvPr>
            <p:ph type="body" idx="1"/>
          </p:nvPr>
        </p:nvSpPr>
        <p:spPr>
          <a:xfrm>
            <a:off x="457200" y="1143000"/>
            <a:ext cx="8520600" cy="35406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1350" b="1" u="sng">
                <a:solidFill>
                  <a:schemeClr val="hlink"/>
                </a:solidFill>
                <a:latin typeface="Arial"/>
                <a:ea typeface="Arial"/>
                <a:cs typeface="Arial"/>
                <a:sym typeface="Arial"/>
                <a:hlinkClick r:id="rId3"/>
              </a:rPr>
              <a:t>District Accountability Handbook</a:t>
            </a:r>
            <a:r>
              <a:rPr lang="en" sz="1350">
                <a:latin typeface="Arial"/>
                <a:ea typeface="Arial"/>
                <a:cs typeface="Arial"/>
                <a:sym typeface="Arial"/>
              </a:rPr>
              <a:t> - This handbook provides an outline of the requirements and responsibilities for the state, district, and school stakeholders in the state’s accountability process.</a:t>
            </a:r>
            <a:endParaRPr sz="1350">
              <a:latin typeface="Arial"/>
              <a:ea typeface="Arial"/>
              <a:cs typeface="Arial"/>
              <a:sym typeface="Arial"/>
            </a:endParaRPr>
          </a:p>
          <a:p>
            <a:pPr marL="0" lvl="0" indent="0" algn="l" rtl="0">
              <a:spcBef>
                <a:spcPts val="1200"/>
              </a:spcBef>
              <a:spcAft>
                <a:spcPts val="0"/>
              </a:spcAft>
              <a:buNone/>
            </a:pPr>
            <a:r>
              <a:rPr lang="en" sz="1350" b="1" u="sng">
                <a:solidFill>
                  <a:schemeClr val="hlink"/>
                </a:solidFill>
                <a:latin typeface="Arial"/>
                <a:ea typeface="Arial"/>
                <a:cs typeface="Arial"/>
                <a:sym typeface="Arial"/>
                <a:hlinkClick r:id="rId4"/>
              </a:rPr>
              <a:t>Priority Improvement and Turnaround Districts and Schools: A Supplement to the CDE District Accountability Handbook</a:t>
            </a:r>
            <a:r>
              <a:rPr lang="en" sz="1350">
                <a:latin typeface="Arial"/>
                <a:ea typeface="Arial"/>
                <a:cs typeface="Arial"/>
                <a:sym typeface="Arial"/>
              </a:rPr>
              <a:t> - This supplement provides further details on the requirements and responsibilities for the state, district, and school stakeholders for those identified as Priority Improvement and Turnaround.</a:t>
            </a:r>
            <a:endParaRPr sz="1350">
              <a:latin typeface="Arial"/>
              <a:ea typeface="Arial"/>
              <a:cs typeface="Arial"/>
              <a:sym typeface="Arial"/>
            </a:endParaRPr>
          </a:p>
          <a:p>
            <a:pPr marL="0" lvl="0" indent="0" algn="l" rtl="0">
              <a:spcBef>
                <a:spcPts val="1200"/>
              </a:spcBef>
              <a:spcAft>
                <a:spcPts val="0"/>
              </a:spcAft>
              <a:buNone/>
            </a:pPr>
            <a:r>
              <a:rPr lang="en" sz="1350" b="1" u="sng">
                <a:solidFill>
                  <a:schemeClr val="hlink"/>
                </a:solidFill>
                <a:latin typeface="Arial"/>
                <a:ea typeface="Arial"/>
                <a:cs typeface="Arial"/>
                <a:sym typeface="Arial"/>
                <a:hlinkClick r:id="rId5"/>
              </a:rPr>
              <a:t>Participation and Accountability Guide</a:t>
            </a:r>
            <a:r>
              <a:rPr lang="en" sz="1350">
                <a:latin typeface="Arial"/>
                <a:ea typeface="Arial"/>
                <a:cs typeface="Arial"/>
                <a:sym typeface="Arial"/>
              </a:rPr>
              <a:t> - This resource describes assessment participation requirements and the role of participation in both state and federal accountability. </a:t>
            </a:r>
            <a:endParaRPr sz="1350">
              <a:latin typeface="Arial"/>
              <a:ea typeface="Arial"/>
              <a:cs typeface="Arial"/>
              <a:sym typeface="Arial"/>
            </a:endParaRPr>
          </a:p>
          <a:p>
            <a:pPr marL="0" lvl="0" indent="0" algn="l" rtl="0">
              <a:spcBef>
                <a:spcPts val="1200"/>
              </a:spcBef>
              <a:spcAft>
                <a:spcPts val="1200"/>
              </a:spcAft>
              <a:buNone/>
            </a:pPr>
            <a:r>
              <a:rPr lang="en" sz="1350" b="1" u="sng">
                <a:solidFill>
                  <a:schemeClr val="hlink"/>
                </a:solidFill>
                <a:latin typeface="Arial"/>
                <a:ea typeface="Arial"/>
                <a:cs typeface="Arial"/>
                <a:sym typeface="Arial"/>
                <a:hlinkClick r:id="rId6"/>
              </a:rPr>
              <a:t>Performance Watch Labels and Progression</a:t>
            </a:r>
            <a:r>
              <a:rPr lang="en" sz="1350">
                <a:latin typeface="Arial"/>
                <a:ea typeface="Arial"/>
                <a:cs typeface="Arial"/>
                <a:sym typeface="Arial"/>
              </a:rPr>
              <a:t> - This resource describes the performance watch process for the 2022-2023 school year and the associated requirements for each plan type, clock year, and performance watch status.</a:t>
            </a:r>
            <a:endParaRPr sz="2100"/>
          </a:p>
        </p:txBody>
      </p:sp>
      <p:sp>
        <p:nvSpPr>
          <p:cNvPr id="723" name="Google Shape;723;p76"/>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Other Resources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7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37</a:t>
            </a:fld>
            <a:endParaRPr/>
          </a:p>
        </p:txBody>
      </p:sp>
      <p:sp>
        <p:nvSpPr>
          <p:cNvPr id="729" name="Google Shape;729;p77"/>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Q &amp; A</a:t>
            </a:r>
            <a:endParaRPr/>
          </a:p>
          <a:p>
            <a:pPr marL="0" lvl="0" indent="0" algn="ctr" rtl="0">
              <a:spcBef>
                <a:spcPts val="0"/>
              </a:spcBef>
              <a:spcAft>
                <a:spcPts val="0"/>
              </a:spcAft>
              <a:buNone/>
            </a:pPr>
            <a:r>
              <a:rPr lang="en" sz="2800" i="1"/>
              <a:t>(recording will stop here)</a:t>
            </a:r>
            <a:endParaRPr sz="2800" i="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4"/>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2022 Accountability Overview</a:t>
            </a:r>
            <a:endParaRPr/>
          </a:p>
        </p:txBody>
      </p:sp>
      <p:sp>
        <p:nvSpPr>
          <p:cNvPr id="337" name="Google Shape;337;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5"/>
          <p:cNvSpPr txBox="1">
            <a:spLocks noGrp="1"/>
          </p:cNvSpPr>
          <p:nvPr>
            <p:ph type="title"/>
          </p:nvPr>
        </p:nvSpPr>
        <p:spPr>
          <a:xfrm>
            <a:off x="213075" y="228600"/>
            <a:ext cx="79335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SB 22-137 - Transition Back to Standard K-12 Accountability</a:t>
            </a:r>
            <a:endParaRPr/>
          </a:p>
        </p:txBody>
      </p:sp>
      <p:sp>
        <p:nvSpPr>
          <p:cNvPr id="343" name="Google Shape;343;p4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fontScale="70000" lnSpcReduction="20000"/>
          </a:bodyPr>
          <a:lstStyle/>
          <a:p>
            <a:pPr marL="457200" lvl="0" indent="-308610" algn="l" rtl="0">
              <a:spcBef>
                <a:spcPts val="0"/>
              </a:spcBef>
              <a:spcAft>
                <a:spcPts val="0"/>
              </a:spcAft>
              <a:buSzPct val="75000"/>
              <a:buFont typeface="Arial"/>
              <a:buChar char="-"/>
            </a:pPr>
            <a:r>
              <a:rPr lang="en" sz="2400"/>
              <a:t>Restarts framework calculations for fall 2022 using 2019 statewide performance indicator targets.</a:t>
            </a:r>
            <a:endParaRPr sz="2400"/>
          </a:p>
          <a:p>
            <a:pPr marL="457200" lvl="0" indent="-308610" algn="l" rtl="0">
              <a:spcBef>
                <a:spcPts val="0"/>
              </a:spcBef>
              <a:spcAft>
                <a:spcPts val="0"/>
              </a:spcAft>
              <a:buSzPct val="75000"/>
              <a:buFont typeface="Arial"/>
              <a:buChar char="-"/>
            </a:pPr>
            <a:r>
              <a:rPr lang="en" sz="2400"/>
              <a:t>Addition of growth participation rate to framework reports.</a:t>
            </a:r>
            <a:endParaRPr sz="2400"/>
          </a:p>
          <a:p>
            <a:pPr marL="457200" lvl="0" indent="-308610" algn="l" rtl="0">
              <a:spcBef>
                <a:spcPts val="0"/>
              </a:spcBef>
              <a:spcAft>
                <a:spcPts val="0"/>
              </a:spcAft>
              <a:buSzPct val="75000"/>
              <a:buFont typeface="Arial"/>
              <a:buChar char="-"/>
            </a:pPr>
            <a:r>
              <a:rPr lang="en" sz="2400" b="1"/>
              <a:t>Accreditation and plan type ratings will be assigned, but clock status will not automatically advance (on or off).</a:t>
            </a:r>
            <a:endParaRPr sz="2400" b="1"/>
          </a:p>
          <a:p>
            <a:pPr marL="457200" lvl="0" indent="-308610" algn="l" rtl="0">
              <a:spcBef>
                <a:spcPts val="0"/>
              </a:spcBef>
              <a:spcAft>
                <a:spcPts val="0"/>
              </a:spcAft>
              <a:buSzPct val="75000"/>
              <a:buFont typeface="Arial"/>
              <a:buChar char="-"/>
            </a:pPr>
            <a:r>
              <a:rPr lang="en" sz="2400" b="1"/>
              <a:t>Change in clock status may be approved through the request to reconsider process, and the request to reconsider process is opened back up more broadly.</a:t>
            </a:r>
            <a:endParaRPr sz="2400" b="1"/>
          </a:p>
          <a:p>
            <a:pPr marL="457200" lvl="0" indent="-308610" algn="l" rtl="0">
              <a:spcBef>
                <a:spcPts val="0"/>
              </a:spcBef>
              <a:spcAft>
                <a:spcPts val="0"/>
              </a:spcAft>
              <a:buSzPct val="75000"/>
              <a:buFont typeface="Arial"/>
              <a:buChar char="-"/>
            </a:pPr>
            <a:r>
              <a:rPr lang="en" sz="2400"/>
              <a:t>Clarification that State Board may take into consideration the 2022-2023 plan type for schools and districts (currently 12 schools and 2 districts) with directed action.</a:t>
            </a:r>
            <a:endParaRPr sz="2400"/>
          </a:p>
          <a:p>
            <a:pPr marL="457200" lvl="0" indent="-308610" algn="l" rtl="0">
              <a:spcBef>
                <a:spcPts val="0"/>
              </a:spcBef>
              <a:spcAft>
                <a:spcPts val="0"/>
              </a:spcAft>
              <a:buSzPct val="75000"/>
              <a:buFont typeface="Arial"/>
              <a:buChar char="-"/>
            </a:pPr>
            <a:r>
              <a:rPr lang="en" sz="2400"/>
              <a:t>Expands the School Transformation grant (currently embedded with EASI grant) to districts with Improvement plan type.</a:t>
            </a:r>
            <a:endParaRPr sz="2400"/>
          </a:p>
          <a:p>
            <a:pPr marL="0" lvl="0" indent="0" algn="l" rtl="0">
              <a:lnSpc>
                <a:spcPct val="90000"/>
              </a:lnSpc>
              <a:spcBef>
                <a:spcPts val="0"/>
              </a:spcBef>
              <a:spcAft>
                <a:spcPts val="0"/>
              </a:spcAft>
              <a:buClr>
                <a:schemeClr val="dk1"/>
              </a:buClr>
              <a:buSzPct val="45833"/>
              <a:buFont typeface="Arial"/>
              <a:buNone/>
            </a:pPr>
            <a:endParaRPr sz="2400"/>
          </a:p>
          <a:p>
            <a:pPr marL="0" lvl="0" indent="0" algn="ctr" rtl="0">
              <a:lnSpc>
                <a:spcPct val="90000"/>
              </a:lnSpc>
              <a:spcBef>
                <a:spcPts val="0"/>
              </a:spcBef>
              <a:spcAft>
                <a:spcPts val="0"/>
              </a:spcAft>
              <a:buClr>
                <a:schemeClr val="dk1"/>
              </a:buClr>
              <a:buSzPct val="45833"/>
              <a:buFont typeface="Arial"/>
              <a:buNone/>
            </a:pPr>
            <a:r>
              <a:rPr lang="en" sz="2400"/>
              <a:t>SB</a:t>
            </a:r>
            <a:r>
              <a:rPr lang="en" sz="2400">
                <a:solidFill>
                  <a:srgbClr val="0563C1"/>
                </a:solidFill>
                <a:uFill>
                  <a:noFill/>
                </a:uFill>
                <a:hlinkClick r:id="rId3">
                  <a:extLst>
                    <a:ext uri="{A12FA001-AC4F-418D-AE19-62706E023703}">
                      <ahyp:hlinkClr xmlns:ahyp="http://schemas.microsoft.com/office/drawing/2018/hyperlinkcolor" val="tx"/>
                    </a:ext>
                  </a:extLst>
                </a:hlinkClick>
              </a:rPr>
              <a:t> </a:t>
            </a:r>
            <a:r>
              <a:rPr lang="en" sz="2400" u="sng">
                <a:solidFill>
                  <a:srgbClr val="0563C1"/>
                </a:solidFill>
                <a:hlinkClick r:id="rId3">
                  <a:extLst>
                    <a:ext uri="{A12FA001-AC4F-418D-AE19-62706E023703}">
                      <ahyp:hlinkClr xmlns:ahyp="http://schemas.microsoft.com/office/drawing/2018/hyperlinkcolor" val="tx"/>
                    </a:ext>
                  </a:extLst>
                </a:hlinkClick>
              </a:rPr>
              <a:t>22-137</a:t>
            </a:r>
            <a:endParaRPr/>
          </a:p>
        </p:txBody>
      </p:sp>
      <p:sp>
        <p:nvSpPr>
          <p:cNvPr id="344" name="Google Shape;344;p45"/>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5</a:t>
            </a:fld>
            <a:endParaRPr/>
          </a:p>
        </p:txBody>
      </p:sp>
      <p:pic>
        <p:nvPicPr>
          <p:cNvPr id="345" name="Google Shape;345;p45"/>
          <p:cNvPicPr preferRelativeResize="0">
            <a:picLocks noGrp="1"/>
          </p:cNvPicPr>
          <p:nvPr>
            <p:ph type="pic" idx="2"/>
          </p:nvPr>
        </p:nvPicPr>
        <p:blipFill rotWithShape="1">
          <a:blip r:embed="rId4">
            <a:alphaModFix/>
          </a:blip>
          <a:srcRect l="12545" r="12553"/>
          <a:stretch/>
        </p:blipFill>
        <p:spPr>
          <a:xfrm>
            <a:off x="8290775" y="71475"/>
            <a:ext cx="774300" cy="7743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6"/>
          <p:cNvSpPr txBox="1"/>
          <p:nvPr/>
        </p:nvSpPr>
        <p:spPr>
          <a:xfrm>
            <a:off x="1142225" y="205400"/>
            <a:ext cx="2857650" cy="4017300"/>
          </a:xfrm>
          <a:prstGeom prst="rect">
            <a:avLst/>
          </a:prstGeom>
          <a:solidFill>
            <a:srgbClr val="FFFFFF"/>
          </a:solidFill>
          <a:ln w="3492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 sz="1500" b="1">
                <a:latin typeface="Calibri"/>
                <a:ea typeface="Calibri"/>
                <a:cs typeface="Calibri"/>
                <a:sym typeface="Calibri"/>
              </a:rPr>
              <a:t>Ratings</a:t>
            </a:r>
            <a:endParaRPr sz="1100"/>
          </a:p>
          <a:p>
            <a:pPr marL="0" marR="0" lvl="0" indent="0" algn="ctr" rtl="0">
              <a:spcBef>
                <a:spcPts val="0"/>
              </a:spcBef>
              <a:spcAft>
                <a:spcPts val="0"/>
              </a:spcAft>
              <a:buNone/>
            </a:pPr>
            <a:endParaRPr sz="1500" b="1">
              <a:latin typeface="Calibri"/>
              <a:ea typeface="Calibri"/>
              <a:cs typeface="Calibri"/>
              <a:sym typeface="Calibri"/>
            </a:endParaRPr>
          </a:p>
          <a:p>
            <a:pPr marL="0" marR="0" lvl="0" indent="0" algn="ctr" rtl="0">
              <a:spcBef>
                <a:spcPts val="0"/>
              </a:spcBef>
              <a:spcAft>
                <a:spcPts val="0"/>
              </a:spcAft>
              <a:buNone/>
            </a:pPr>
            <a:endParaRPr sz="1500" b="1">
              <a:latin typeface="Calibri"/>
              <a:ea typeface="Calibri"/>
              <a:cs typeface="Calibri"/>
              <a:sym typeface="Calibri"/>
            </a:endParaRPr>
          </a:p>
          <a:p>
            <a:pPr marL="0" marR="0" lvl="0" indent="0" algn="ctr" rtl="0">
              <a:spcBef>
                <a:spcPts val="0"/>
              </a:spcBef>
              <a:spcAft>
                <a:spcPts val="0"/>
              </a:spcAft>
              <a:buNone/>
            </a:pPr>
            <a:endParaRPr sz="1500" b="1">
              <a:latin typeface="Calibri"/>
              <a:ea typeface="Calibri"/>
              <a:cs typeface="Calibri"/>
              <a:sym typeface="Calibri"/>
            </a:endParaRPr>
          </a:p>
          <a:p>
            <a:pPr marL="0" marR="0" lvl="0" indent="0" algn="ctr" rtl="0">
              <a:spcBef>
                <a:spcPts val="0"/>
              </a:spcBef>
              <a:spcAft>
                <a:spcPts val="0"/>
              </a:spcAft>
              <a:buNone/>
            </a:pPr>
            <a:endParaRPr sz="1500" b="1">
              <a:latin typeface="Calibri"/>
              <a:ea typeface="Calibri"/>
              <a:cs typeface="Calibri"/>
              <a:sym typeface="Calibri"/>
            </a:endParaRPr>
          </a:p>
          <a:p>
            <a:pPr marL="0" marR="0" lvl="0" indent="0" algn="ctr" rtl="0">
              <a:spcBef>
                <a:spcPts val="0"/>
              </a:spcBef>
              <a:spcAft>
                <a:spcPts val="0"/>
              </a:spcAft>
              <a:buNone/>
            </a:pPr>
            <a:endParaRPr sz="1500" b="1">
              <a:latin typeface="Calibri"/>
              <a:ea typeface="Calibri"/>
              <a:cs typeface="Calibri"/>
              <a:sym typeface="Calibri"/>
            </a:endParaRPr>
          </a:p>
          <a:p>
            <a:pPr marL="0" marR="0" lvl="0" indent="0" algn="ctr" rtl="0">
              <a:spcBef>
                <a:spcPts val="0"/>
              </a:spcBef>
              <a:spcAft>
                <a:spcPts val="0"/>
              </a:spcAft>
              <a:buNone/>
            </a:pPr>
            <a:endParaRPr sz="1500" b="1">
              <a:latin typeface="Calibri"/>
              <a:ea typeface="Calibri"/>
              <a:cs typeface="Calibri"/>
              <a:sym typeface="Calibri"/>
            </a:endParaRPr>
          </a:p>
          <a:p>
            <a:pPr marL="0" marR="0" lvl="0" indent="0" algn="ctr" rtl="0">
              <a:spcBef>
                <a:spcPts val="0"/>
              </a:spcBef>
              <a:spcAft>
                <a:spcPts val="0"/>
              </a:spcAft>
              <a:buNone/>
            </a:pPr>
            <a:endParaRPr sz="1500" b="1">
              <a:latin typeface="Calibri"/>
              <a:ea typeface="Calibri"/>
              <a:cs typeface="Calibri"/>
              <a:sym typeface="Calibri"/>
            </a:endParaRPr>
          </a:p>
          <a:p>
            <a:pPr marL="0" marR="0" lvl="0" indent="0" algn="ctr" rtl="0">
              <a:spcBef>
                <a:spcPts val="0"/>
              </a:spcBef>
              <a:spcAft>
                <a:spcPts val="0"/>
              </a:spcAft>
              <a:buNone/>
            </a:pPr>
            <a:endParaRPr sz="1500" b="1">
              <a:latin typeface="Calibri"/>
              <a:ea typeface="Calibri"/>
              <a:cs typeface="Calibri"/>
              <a:sym typeface="Calibri"/>
            </a:endParaRPr>
          </a:p>
          <a:p>
            <a:pPr marL="0" marR="0" lvl="0" indent="0" algn="ctr" rtl="0">
              <a:spcBef>
                <a:spcPts val="0"/>
              </a:spcBef>
              <a:spcAft>
                <a:spcPts val="0"/>
              </a:spcAft>
              <a:buNone/>
            </a:pPr>
            <a:endParaRPr sz="1500" b="1">
              <a:latin typeface="Calibri"/>
              <a:ea typeface="Calibri"/>
              <a:cs typeface="Calibri"/>
              <a:sym typeface="Calibri"/>
            </a:endParaRPr>
          </a:p>
          <a:p>
            <a:pPr marL="0" marR="0" lvl="0" indent="0" algn="ctr" rtl="0">
              <a:spcBef>
                <a:spcPts val="0"/>
              </a:spcBef>
              <a:spcAft>
                <a:spcPts val="0"/>
              </a:spcAft>
              <a:buNone/>
            </a:pPr>
            <a:endParaRPr sz="1500" b="1">
              <a:latin typeface="Calibri"/>
              <a:ea typeface="Calibri"/>
              <a:cs typeface="Calibri"/>
              <a:sym typeface="Calibri"/>
            </a:endParaRPr>
          </a:p>
          <a:p>
            <a:pPr marL="0" marR="0" lvl="0" indent="0" algn="ctr" rtl="0">
              <a:spcBef>
                <a:spcPts val="0"/>
              </a:spcBef>
              <a:spcAft>
                <a:spcPts val="0"/>
              </a:spcAft>
              <a:buNone/>
            </a:pPr>
            <a:endParaRPr sz="1500" b="1">
              <a:latin typeface="Calibri"/>
              <a:ea typeface="Calibri"/>
              <a:cs typeface="Calibri"/>
              <a:sym typeface="Calibri"/>
            </a:endParaRPr>
          </a:p>
          <a:p>
            <a:pPr marL="0" marR="0" lvl="0" indent="0" algn="ctr" rtl="0">
              <a:spcBef>
                <a:spcPts val="0"/>
              </a:spcBef>
              <a:spcAft>
                <a:spcPts val="0"/>
              </a:spcAft>
              <a:buNone/>
            </a:pPr>
            <a:endParaRPr sz="1500" b="1">
              <a:latin typeface="Calibri"/>
              <a:ea typeface="Calibri"/>
              <a:cs typeface="Calibri"/>
              <a:sym typeface="Calibri"/>
            </a:endParaRPr>
          </a:p>
          <a:p>
            <a:pPr marL="0" marR="0" lvl="0" indent="0" algn="ctr" rtl="0">
              <a:spcBef>
                <a:spcPts val="0"/>
              </a:spcBef>
              <a:spcAft>
                <a:spcPts val="0"/>
              </a:spcAft>
              <a:buNone/>
            </a:pPr>
            <a:endParaRPr sz="1500" b="1">
              <a:latin typeface="Calibri"/>
              <a:ea typeface="Calibri"/>
              <a:cs typeface="Calibri"/>
              <a:sym typeface="Calibri"/>
            </a:endParaRPr>
          </a:p>
          <a:p>
            <a:pPr marL="0" marR="0" lvl="0" indent="0" algn="ctr" rtl="0">
              <a:spcBef>
                <a:spcPts val="0"/>
              </a:spcBef>
              <a:spcAft>
                <a:spcPts val="0"/>
              </a:spcAft>
              <a:buNone/>
            </a:pPr>
            <a:endParaRPr sz="1500" b="1">
              <a:latin typeface="Calibri"/>
              <a:ea typeface="Calibri"/>
              <a:cs typeface="Calibri"/>
              <a:sym typeface="Calibri"/>
            </a:endParaRPr>
          </a:p>
          <a:p>
            <a:pPr marL="0" marR="0" lvl="0" indent="0" algn="ctr" rtl="0">
              <a:spcBef>
                <a:spcPts val="0"/>
              </a:spcBef>
              <a:spcAft>
                <a:spcPts val="0"/>
              </a:spcAft>
              <a:buNone/>
            </a:pPr>
            <a:endParaRPr sz="1500" b="1">
              <a:latin typeface="Calibri"/>
              <a:ea typeface="Calibri"/>
              <a:cs typeface="Calibri"/>
              <a:sym typeface="Calibri"/>
            </a:endParaRPr>
          </a:p>
          <a:p>
            <a:pPr marL="0" marR="0" lvl="0" indent="0" algn="l" rtl="0">
              <a:spcBef>
                <a:spcPts val="0"/>
              </a:spcBef>
              <a:spcAft>
                <a:spcPts val="0"/>
              </a:spcAft>
              <a:buNone/>
            </a:pPr>
            <a:endParaRPr sz="1500" b="1">
              <a:latin typeface="Calibri"/>
              <a:ea typeface="Calibri"/>
              <a:cs typeface="Calibri"/>
              <a:sym typeface="Calibri"/>
            </a:endParaRPr>
          </a:p>
        </p:txBody>
      </p:sp>
      <p:sp>
        <p:nvSpPr>
          <p:cNvPr id="351" name="Google Shape;351;p46"/>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6</a:t>
            </a:fld>
            <a:endParaRPr/>
          </a:p>
        </p:txBody>
      </p:sp>
      <p:pic>
        <p:nvPicPr>
          <p:cNvPr id="352" name="Google Shape;352;p46"/>
          <p:cNvPicPr preferRelativeResize="0"/>
          <p:nvPr/>
        </p:nvPicPr>
        <p:blipFill rotWithShape="1">
          <a:blip r:embed="rId3">
            <a:alphaModFix/>
          </a:blip>
          <a:srcRect/>
          <a:stretch/>
        </p:blipFill>
        <p:spPr>
          <a:xfrm>
            <a:off x="1191913" y="633550"/>
            <a:ext cx="2729100" cy="1513500"/>
          </a:xfrm>
          <a:prstGeom prst="rect">
            <a:avLst/>
          </a:prstGeom>
          <a:noFill/>
          <a:ln>
            <a:noFill/>
          </a:ln>
        </p:spPr>
      </p:pic>
      <p:pic>
        <p:nvPicPr>
          <p:cNvPr id="353" name="Google Shape;353;p46"/>
          <p:cNvPicPr preferRelativeResize="0"/>
          <p:nvPr/>
        </p:nvPicPr>
        <p:blipFill rotWithShape="1">
          <a:blip r:embed="rId4">
            <a:alphaModFix/>
          </a:blip>
          <a:srcRect/>
          <a:stretch/>
        </p:blipFill>
        <p:spPr>
          <a:xfrm>
            <a:off x="1191863" y="2366801"/>
            <a:ext cx="2729175" cy="1592200"/>
          </a:xfrm>
          <a:prstGeom prst="rect">
            <a:avLst/>
          </a:prstGeom>
          <a:noFill/>
          <a:ln>
            <a:noFill/>
          </a:ln>
        </p:spPr>
      </p:pic>
      <p:sp>
        <p:nvSpPr>
          <p:cNvPr id="354" name="Google Shape;354;p46"/>
          <p:cNvSpPr txBox="1"/>
          <p:nvPr/>
        </p:nvSpPr>
        <p:spPr>
          <a:xfrm>
            <a:off x="4148812" y="1375250"/>
            <a:ext cx="945900" cy="1908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1800">
                <a:solidFill>
                  <a:srgbClr val="000000"/>
                </a:solidFill>
                <a:latin typeface="Calibri"/>
                <a:ea typeface="Calibri"/>
                <a:cs typeface="Calibri"/>
                <a:sym typeface="Calibri"/>
              </a:rPr>
              <a:t>+</a:t>
            </a:r>
            <a:endParaRPr sz="100"/>
          </a:p>
        </p:txBody>
      </p:sp>
      <p:sp>
        <p:nvSpPr>
          <p:cNvPr id="355" name="Google Shape;355;p46"/>
          <p:cNvSpPr txBox="1"/>
          <p:nvPr/>
        </p:nvSpPr>
        <p:spPr>
          <a:xfrm>
            <a:off x="5322475" y="205400"/>
            <a:ext cx="2679300" cy="3985666"/>
          </a:xfrm>
          <a:prstGeom prst="rect">
            <a:avLst/>
          </a:prstGeom>
          <a:solidFill>
            <a:srgbClr val="FFFFFF"/>
          </a:solidFill>
          <a:ln w="3492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 sz="1500" b="1" dirty="0">
                <a:solidFill>
                  <a:srgbClr val="000000"/>
                </a:solidFill>
                <a:latin typeface="Calibri"/>
                <a:ea typeface="Calibri"/>
                <a:cs typeface="Calibri"/>
                <a:sym typeface="Calibri"/>
              </a:rPr>
              <a:t>Descriptors</a:t>
            </a:r>
            <a:endParaRPr sz="1100" dirty="0"/>
          </a:p>
          <a:p>
            <a:pPr marL="0" marR="0" lvl="0" indent="0" algn="l" rtl="0">
              <a:spcBef>
                <a:spcPts val="0"/>
              </a:spcBef>
              <a:spcAft>
                <a:spcPts val="0"/>
              </a:spcAft>
              <a:buNone/>
            </a:pPr>
            <a:endParaRPr sz="1500" b="1" dirty="0">
              <a:latin typeface="Calibri"/>
              <a:ea typeface="Calibri"/>
              <a:cs typeface="Calibri"/>
              <a:sym typeface="Calibri"/>
            </a:endParaRPr>
          </a:p>
          <a:p>
            <a:pPr marL="0" marR="0" lvl="0" indent="0" algn="l" rtl="0">
              <a:spcBef>
                <a:spcPts val="0"/>
              </a:spcBef>
              <a:spcAft>
                <a:spcPts val="0"/>
              </a:spcAft>
              <a:buNone/>
            </a:pPr>
            <a:endParaRPr sz="1500" b="1" dirty="0">
              <a:latin typeface="Calibri"/>
              <a:ea typeface="Calibri"/>
              <a:cs typeface="Calibri"/>
              <a:sym typeface="Calibri"/>
            </a:endParaRPr>
          </a:p>
          <a:p>
            <a:pPr marL="0" marR="0" lvl="0" indent="0" algn="ctr" rtl="0">
              <a:spcBef>
                <a:spcPts val="0"/>
              </a:spcBef>
              <a:spcAft>
                <a:spcPts val="0"/>
              </a:spcAft>
              <a:buNone/>
            </a:pPr>
            <a:r>
              <a:rPr lang="en" b="1" i="1" dirty="0">
                <a:solidFill>
                  <a:srgbClr val="000000"/>
                </a:solidFill>
                <a:latin typeface="Calibri"/>
                <a:ea typeface="Calibri"/>
                <a:cs typeface="Calibri"/>
                <a:sym typeface="Calibri"/>
              </a:rPr>
              <a:t>Meets Participation</a:t>
            </a:r>
            <a:endParaRPr sz="1000" dirty="0"/>
          </a:p>
          <a:p>
            <a:pPr marL="0" marR="0" lvl="0" indent="0" algn="ctr" rtl="0">
              <a:spcBef>
                <a:spcPts val="0"/>
              </a:spcBef>
              <a:spcAft>
                <a:spcPts val="0"/>
              </a:spcAft>
              <a:buNone/>
            </a:pPr>
            <a:r>
              <a:rPr lang="en" dirty="0">
                <a:solidFill>
                  <a:srgbClr val="757070"/>
                </a:solidFill>
                <a:latin typeface="Calibri"/>
                <a:ea typeface="Calibri"/>
                <a:cs typeface="Calibri"/>
                <a:sym typeface="Calibri"/>
              </a:rPr>
              <a:t>Above 95% total participation rate in ELA and Math in 2022*</a:t>
            </a:r>
            <a:endParaRPr sz="1000" dirty="0"/>
          </a:p>
          <a:p>
            <a:pPr marL="0" marR="0" lvl="0" indent="0" algn="ctr" rtl="0">
              <a:spcBef>
                <a:spcPts val="0"/>
              </a:spcBef>
              <a:spcAft>
                <a:spcPts val="0"/>
              </a:spcAft>
              <a:buNone/>
            </a:pPr>
            <a:endParaRPr sz="900" b="1" dirty="0">
              <a:latin typeface="Calibri"/>
              <a:ea typeface="Calibri"/>
              <a:cs typeface="Calibri"/>
              <a:sym typeface="Calibri"/>
            </a:endParaRPr>
          </a:p>
          <a:p>
            <a:pPr marL="0" marR="0" lvl="0" indent="0" algn="ctr" rtl="0">
              <a:spcBef>
                <a:spcPts val="0"/>
              </a:spcBef>
              <a:spcAft>
                <a:spcPts val="0"/>
              </a:spcAft>
              <a:buNone/>
            </a:pPr>
            <a:endParaRPr sz="900" b="1" dirty="0">
              <a:latin typeface="Calibri"/>
              <a:ea typeface="Calibri"/>
              <a:cs typeface="Calibri"/>
              <a:sym typeface="Calibri"/>
            </a:endParaRPr>
          </a:p>
          <a:p>
            <a:pPr marL="0" marR="0" lvl="0" indent="0" algn="ctr" rtl="0">
              <a:spcBef>
                <a:spcPts val="0"/>
              </a:spcBef>
              <a:spcAft>
                <a:spcPts val="0"/>
              </a:spcAft>
              <a:buNone/>
            </a:pPr>
            <a:endParaRPr sz="900" b="1" dirty="0">
              <a:latin typeface="Calibri"/>
              <a:ea typeface="Calibri"/>
              <a:cs typeface="Calibri"/>
              <a:sym typeface="Calibri"/>
            </a:endParaRPr>
          </a:p>
          <a:p>
            <a:pPr marL="0" marR="0" lvl="0" indent="0" algn="ctr" rtl="0">
              <a:spcBef>
                <a:spcPts val="0"/>
              </a:spcBef>
              <a:spcAft>
                <a:spcPts val="0"/>
              </a:spcAft>
              <a:buNone/>
            </a:pPr>
            <a:r>
              <a:rPr lang="en" b="1" dirty="0">
                <a:solidFill>
                  <a:srgbClr val="000000"/>
                </a:solidFill>
                <a:latin typeface="Calibri"/>
                <a:ea typeface="Calibri"/>
                <a:cs typeface="Calibri"/>
                <a:sym typeface="Calibri"/>
              </a:rPr>
              <a:t>Low Participation </a:t>
            </a:r>
            <a:endParaRPr dirty="0">
              <a:solidFill>
                <a:srgbClr val="000000"/>
              </a:solidFill>
              <a:latin typeface="Calibri"/>
              <a:ea typeface="Calibri"/>
              <a:cs typeface="Calibri"/>
              <a:sym typeface="Calibri"/>
            </a:endParaRPr>
          </a:p>
          <a:p>
            <a:pPr marL="0" marR="0" lvl="0" indent="0" algn="ctr" rtl="0">
              <a:spcBef>
                <a:spcPts val="0"/>
              </a:spcBef>
              <a:spcAft>
                <a:spcPts val="0"/>
              </a:spcAft>
              <a:buNone/>
            </a:pPr>
            <a:r>
              <a:rPr lang="en" dirty="0">
                <a:solidFill>
                  <a:srgbClr val="757070"/>
                </a:solidFill>
                <a:latin typeface="Calibri"/>
                <a:ea typeface="Calibri"/>
                <a:cs typeface="Calibri"/>
                <a:sym typeface="Calibri"/>
              </a:rPr>
              <a:t>Below 95% total participation rate in ELA and Math in 2022*</a:t>
            </a:r>
            <a:endParaRPr sz="1000" dirty="0"/>
          </a:p>
          <a:p>
            <a:pPr marL="0" marR="0" lvl="0" indent="0" algn="ctr" rtl="0">
              <a:spcBef>
                <a:spcPts val="0"/>
              </a:spcBef>
              <a:spcAft>
                <a:spcPts val="0"/>
              </a:spcAft>
              <a:buNone/>
            </a:pPr>
            <a:endParaRPr sz="900" dirty="0">
              <a:latin typeface="Calibri"/>
              <a:ea typeface="Calibri"/>
              <a:cs typeface="Calibri"/>
              <a:sym typeface="Calibri"/>
            </a:endParaRPr>
          </a:p>
          <a:p>
            <a:pPr marL="0" marR="0" lvl="0" indent="0" algn="ctr" rtl="0">
              <a:spcBef>
                <a:spcPts val="0"/>
              </a:spcBef>
              <a:spcAft>
                <a:spcPts val="0"/>
              </a:spcAft>
              <a:buNone/>
            </a:pPr>
            <a:endParaRPr sz="900" dirty="0">
              <a:latin typeface="Calibri"/>
              <a:ea typeface="Calibri"/>
              <a:cs typeface="Calibri"/>
              <a:sym typeface="Calibri"/>
            </a:endParaRPr>
          </a:p>
          <a:p>
            <a:pPr marL="0" marR="0" lvl="0" indent="0" algn="ctr" rtl="0">
              <a:spcBef>
                <a:spcPts val="0"/>
              </a:spcBef>
              <a:spcAft>
                <a:spcPts val="0"/>
              </a:spcAft>
              <a:buNone/>
            </a:pPr>
            <a:endParaRPr sz="900" dirty="0">
              <a:latin typeface="Calibri"/>
              <a:ea typeface="Calibri"/>
              <a:cs typeface="Calibri"/>
              <a:sym typeface="Calibri"/>
            </a:endParaRPr>
          </a:p>
          <a:p>
            <a:pPr marL="0" marR="0" lvl="0" indent="0" algn="ctr" rtl="0">
              <a:spcBef>
                <a:spcPts val="0"/>
              </a:spcBef>
              <a:spcAft>
                <a:spcPts val="0"/>
              </a:spcAft>
              <a:buNone/>
            </a:pPr>
            <a:r>
              <a:rPr lang="en" b="1" dirty="0">
                <a:solidFill>
                  <a:srgbClr val="000000"/>
                </a:solidFill>
                <a:latin typeface="Calibri"/>
                <a:ea typeface="Calibri"/>
                <a:cs typeface="Calibri"/>
                <a:sym typeface="Calibri"/>
              </a:rPr>
              <a:t>Decreased Due to Participation** </a:t>
            </a:r>
            <a:endParaRPr dirty="0">
              <a:solidFill>
                <a:srgbClr val="000000"/>
              </a:solidFill>
              <a:latin typeface="Calibri"/>
              <a:ea typeface="Calibri"/>
              <a:cs typeface="Calibri"/>
              <a:sym typeface="Calibri"/>
            </a:endParaRPr>
          </a:p>
          <a:p>
            <a:pPr marL="0" marR="0" lvl="0" indent="0" algn="ctr" rtl="0">
              <a:spcBef>
                <a:spcPts val="0"/>
              </a:spcBef>
              <a:spcAft>
                <a:spcPts val="0"/>
              </a:spcAft>
              <a:buNone/>
            </a:pPr>
            <a:r>
              <a:rPr lang="en" dirty="0">
                <a:solidFill>
                  <a:srgbClr val="757070"/>
                </a:solidFill>
                <a:latin typeface="Calibri"/>
                <a:ea typeface="Calibri"/>
                <a:cs typeface="Calibri"/>
                <a:sym typeface="Calibri"/>
              </a:rPr>
              <a:t>Below 95% accountability participation, once parent excuses are removed, in two or more content areas.</a:t>
            </a:r>
            <a:endParaRPr dirty="0">
              <a:solidFill>
                <a:srgbClr val="757070"/>
              </a:solidFill>
              <a:latin typeface="Calibri"/>
              <a:ea typeface="Calibri"/>
              <a:cs typeface="Calibri"/>
              <a:sym typeface="Calibri"/>
            </a:endParaRPr>
          </a:p>
        </p:txBody>
      </p:sp>
      <p:sp>
        <p:nvSpPr>
          <p:cNvPr id="356" name="Google Shape;356;p46"/>
          <p:cNvSpPr txBox="1"/>
          <p:nvPr/>
        </p:nvSpPr>
        <p:spPr>
          <a:xfrm>
            <a:off x="1152900" y="4222700"/>
            <a:ext cx="68382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dirty="0">
                <a:solidFill>
                  <a:schemeClr val="dk1"/>
                </a:solidFill>
              </a:rPr>
              <a:t>*Science participation is included for informational purposes only in 2022. **This penalty is not being used in 2022.</a:t>
            </a:r>
            <a:endParaRPr sz="900" i="1" dirty="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47"/>
          <p:cNvSpPr txBox="1">
            <a:spLocks noGrp="1"/>
          </p:cNvSpPr>
          <p:nvPr>
            <p:ph type="sldNum" idx="12"/>
          </p:nvPr>
        </p:nvSpPr>
        <p:spPr>
          <a:xfrm>
            <a:off x="109908"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7</a:t>
            </a:fld>
            <a:endParaRPr/>
          </a:p>
        </p:txBody>
      </p:sp>
      <p:sp>
        <p:nvSpPr>
          <p:cNvPr id="362" name="Google Shape;362;p47"/>
          <p:cNvSpPr/>
          <p:nvPr/>
        </p:nvSpPr>
        <p:spPr>
          <a:xfrm>
            <a:off x="604460" y="147825"/>
            <a:ext cx="7921800" cy="827400"/>
          </a:xfrm>
          <a:prstGeom prst="flowChartAlternateProcess">
            <a:avLst/>
          </a:prstGeom>
          <a:solidFill>
            <a:srgbClr val="4472C4"/>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FFFFFF"/>
                </a:solidFill>
                <a:latin typeface="Merriweather"/>
                <a:ea typeface="Merriweather"/>
                <a:cs typeface="Merriweather"/>
                <a:sym typeface="Merriweather"/>
              </a:rPr>
              <a:t>Performance Watch</a:t>
            </a:r>
            <a:endParaRPr b="1">
              <a:solidFill>
                <a:srgbClr val="FFFFFF"/>
              </a:solidFill>
              <a:latin typeface="Merriweather"/>
              <a:ea typeface="Merriweather"/>
              <a:cs typeface="Merriweather"/>
              <a:sym typeface="Merriweather"/>
            </a:endParaRPr>
          </a:p>
        </p:txBody>
      </p:sp>
      <p:sp>
        <p:nvSpPr>
          <p:cNvPr id="363" name="Google Shape;363;p47"/>
          <p:cNvSpPr/>
          <p:nvPr/>
        </p:nvSpPr>
        <p:spPr>
          <a:xfrm>
            <a:off x="2714131" y="2214084"/>
            <a:ext cx="3803400" cy="2193600"/>
          </a:xfrm>
          <a:prstGeom prst="flowChartAlternateProcess">
            <a:avLst/>
          </a:prstGeom>
          <a:solidFill>
            <a:srgbClr val="E69138"/>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1653347" lvl="0" indent="0" algn="ctr" rtl="0">
              <a:spcBef>
                <a:spcPts val="0"/>
              </a:spcBef>
              <a:spcAft>
                <a:spcPts val="0"/>
              </a:spcAft>
              <a:buNone/>
            </a:pPr>
            <a:r>
              <a:rPr lang="en">
                <a:latin typeface="Merriweather"/>
                <a:ea typeface="Merriweather"/>
                <a:cs typeface="Merriweather"/>
                <a:sym typeface="Merriweather"/>
              </a:rPr>
              <a:t>Priority Improvement or Turnaround</a:t>
            </a:r>
            <a:endParaRPr>
              <a:latin typeface="Merriweather"/>
              <a:ea typeface="Merriweather"/>
              <a:cs typeface="Merriweather"/>
              <a:sym typeface="Merriweather"/>
            </a:endParaRPr>
          </a:p>
          <a:p>
            <a:pPr marL="0" marR="1653347" lvl="0" indent="0" algn="ctr" rtl="0">
              <a:spcBef>
                <a:spcPts val="0"/>
              </a:spcBef>
              <a:spcAft>
                <a:spcPts val="0"/>
              </a:spcAft>
              <a:buNone/>
            </a:pPr>
            <a:endParaRPr>
              <a:latin typeface="Merriweather"/>
              <a:ea typeface="Merriweather"/>
              <a:cs typeface="Merriweather"/>
              <a:sym typeface="Merriweather"/>
            </a:endParaRPr>
          </a:p>
          <a:p>
            <a:pPr marL="0" marR="1653347" lvl="0" indent="0" algn="ctr" rtl="0">
              <a:spcBef>
                <a:spcPts val="0"/>
              </a:spcBef>
              <a:spcAft>
                <a:spcPts val="0"/>
              </a:spcAft>
              <a:buNone/>
            </a:pPr>
            <a:r>
              <a:rPr lang="en">
                <a:latin typeface="Merriweather"/>
                <a:ea typeface="Merriweather"/>
                <a:cs typeface="Merriweather"/>
                <a:sym typeface="Merriweather"/>
              </a:rPr>
              <a:t>Year 1+</a:t>
            </a:r>
            <a:endParaRPr>
              <a:latin typeface="Merriweather"/>
              <a:ea typeface="Merriweather"/>
              <a:cs typeface="Merriweather"/>
              <a:sym typeface="Merriweather"/>
            </a:endParaRPr>
          </a:p>
        </p:txBody>
      </p:sp>
      <p:sp>
        <p:nvSpPr>
          <p:cNvPr id="364" name="Google Shape;364;p47"/>
          <p:cNvSpPr/>
          <p:nvPr/>
        </p:nvSpPr>
        <p:spPr>
          <a:xfrm>
            <a:off x="875234" y="2214084"/>
            <a:ext cx="1731000" cy="2193600"/>
          </a:xfrm>
          <a:prstGeom prst="flowChartAlternateProcess">
            <a:avLst/>
          </a:prstGeom>
          <a:solidFill>
            <a:srgbClr val="FFE599"/>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Merriweather"/>
                <a:ea typeface="Merriweather"/>
                <a:cs typeface="Merriweather"/>
                <a:sym typeface="Merriweather"/>
              </a:rPr>
              <a:t>Priority Improvement/ Turnaround</a:t>
            </a:r>
            <a:endParaRPr>
              <a:latin typeface="Merriweather"/>
              <a:ea typeface="Merriweather"/>
              <a:cs typeface="Merriweather"/>
              <a:sym typeface="Merriweather"/>
            </a:endParaRPr>
          </a:p>
          <a:p>
            <a:pPr marL="0" lvl="0" indent="0" algn="ctr" rtl="0">
              <a:spcBef>
                <a:spcPts val="0"/>
              </a:spcBef>
              <a:spcAft>
                <a:spcPts val="0"/>
              </a:spcAft>
              <a:buNone/>
            </a:pPr>
            <a:endParaRPr>
              <a:latin typeface="Merriweather"/>
              <a:ea typeface="Merriweather"/>
              <a:cs typeface="Merriweather"/>
              <a:sym typeface="Merriweather"/>
            </a:endParaRPr>
          </a:p>
          <a:p>
            <a:pPr marL="0" lvl="0" indent="0" algn="ctr" rtl="0">
              <a:spcBef>
                <a:spcPts val="0"/>
              </a:spcBef>
              <a:spcAft>
                <a:spcPts val="0"/>
              </a:spcAft>
              <a:buNone/>
            </a:pPr>
            <a:r>
              <a:rPr lang="en">
                <a:latin typeface="Merriweather"/>
                <a:ea typeface="Merriweather"/>
                <a:cs typeface="Merriweather"/>
                <a:sym typeface="Merriweather"/>
              </a:rPr>
              <a:t>Year 0</a:t>
            </a:r>
            <a:endParaRPr>
              <a:latin typeface="Merriweather"/>
              <a:ea typeface="Merriweather"/>
              <a:cs typeface="Merriweather"/>
              <a:sym typeface="Merriweather"/>
            </a:endParaRPr>
          </a:p>
        </p:txBody>
      </p:sp>
      <p:sp>
        <p:nvSpPr>
          <p:cNvPr id="365" name="Google Shape;365;p47"/>
          <p:cNvSpPr/>
          <p:nvPr/>
        </p:nvSpPr>
        <p:spPr>
          <a:xfrm>
            <a:off x="6646226" y="2247871"/>
            <a:ext cx="1949100" cy="2126100"/>
          </a:xfrm>
          <a:prstGeom prst="flowChartAlternateProcess">
            <a:avLst/>
          </a:prstGeom>
          <a:solidFill>
            <a:srgbClr val="B6D7A8"/>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Merriweather"/>
                <a:ea typeface="Merriweather"/>
                <a:cs typeface="Merriweather"/>
                <a:sym typeface="Merriweather"/>
              </a:rPr>
              <a:t>Performance/ Improvement</a:t>
            </a:r>
            <a:endParaRPr>
              <a:latin typeface="Merriweather"/>
              <a:ea typeface="Merriweather"/>
              <a:cs typeface="Merriweather"/>
              <a:sym typeface="Merriweather"/>
            </a:endParaRPr>
          </a:p>
          <a:p>
            <a:pPr marL="0" lvl="0" indent="0" algn="ctr" rtl="0">
              <a:spcBef>
                <a:spcPts val="0"/>
              </a:spcBef>
              <a:spcAft>
                <a:spcPts val="0"/>
              </a:spcAft>
              <a:buNone/>
            </a:pPr>
            <a:r>
              <a:rPr lang="en">
                <a:latin typeface="Merriweather"/>
                <a:ea typeface="Merriweather"/>
                <a:cs typeface="Merriweather"/>
                <a:sym typeface="Merriweather"/>
              </a:rPr>
              <a:t>On Watch</a:t>
            </a:r>
            <a:endParaRPr>
              <a:latin typeface="Merriweather"/>
              <a:ea typeface="Merriweather"/>
              <a:cs typeface="Merriweather"/>
              <a:sym typeface="Merriweather"/>
            </a:endParaRPr>
          </a:p>
          <a:p>
            <a:pPr marL="0" lvl="0" indent="0" algn="ctr" rtl="0">
              <a:spcBef>
                <a:spcPts val="0"/>
              </a:spcBef>
              <a:spcAft>
                <a:spcPts val="0"/>
              </a:spcAft>
              <a:buNone/>
            </a:pPr>
            <a:endParaRPr>
              <a:latin typeface="Merriweather"/>
              <a:ea typeface="Merriweather"/>
              <a:cs typeface="Merriweather"/>
              <a:sym typeface="Merriweather"/>
            </a:endParaRPr>
          </a:p>
          <a:p>
            <a:pPr marL="0" lvl="0" indent="0" algn="ctr" rtl="0">
              <a:spcBef>
                <a:spcPts val="0"/>
              </a:spcBef>
              <a:spcAft>
                <a:spcPts val="0"/>
              </a:spcAft>
              <a:buNone/>
            </a:pPr>
            <a:r>
              <a:rPr lang="en">
                <a:latin typeface="Merriweather"/>
                <a:ea typeface="Merriweather"/>
                <a:cs typeface="Merriweather"/>
                <a:sym typeface="Merriweather"/>
              </a:rPr>
              <a:t>Year 2+</a:t>
            </a:r>
            <a:endParaRPr>
              <a:latin typeface="Merriweather"/>
              <a:ea typeface="Merriweather"/>
              <a:cs typeface="Merriweather"/>
              <a:sym typeface="Merriweather"/>
            </a:endParaRPr>
          </a:p>
        </p:txBody>
      </p:sp>
      <p:sp>
        <p:nvSpPr>
          <p:cNvPr id="366" name="Google Shape;366;p47"/>
          <p:cNvSpPr/>
          <p:nvPr/>
        </p:nvSpPr>
        <p:spPr>
          <a:xfrm>
            <a:off x="4821081" y="2366010"/>
            <a:ext cx="1595100" cy="1836000"/>
          </a:xfrm>
          <a:prstGeom prst="flowChartAlternateProcess">
            <a:avLst/>
          </a:prstGeom>
          <a:solidFill>
            <a:srgbClr val="CC4125"/>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Merriweather"/>
                <a:ea typeface="Merriweather"/>
                <a:cs typeface="Merriweather"/>
                <a:sym typeface="Merriweather"/>
              </a:rPr>
              <a:t>Priority Improvement/ Turnaround with State Board Action</a:t>
            </a:r>
            <a:endParaRPr>
              <a:latin typeface="Merriweather"/>
              <a:ea typeface="Merriweather"/>
              <a:cs typeface="Merriweather"/>
              <a:sym typeface="Merriweather"/>
            </a:endParaRPr>
          </a:p>
          <a:p>
            <a:pPr marL="0" lvl="0" indent="0" algn="ctr" rtl="0">
              <a:spcBef>
                <a:spcPts val="0"/>
              </a:spcBef>
              <a:spcAft>
                <a:spcPts val="0"/>
              </a:spcAft>
              <a:buNone/>
            </a:pPr>
            <a:r>
              <a:rPr lang="en">
                <a:latin typeface="Merriweather"/>
                <a:ea typeface="Merriweather"/>
                <a:cs typeface="Merriweather"/>
                <a:sym typeface="Merriweather"/>
              </a:rPr>
              <a:t> </a:t>
            </a:r>
            <a:endParaRPr>
              <a:latin typeface="Merriweather"/>
              <a:ea typeface="Merriweather"/>
              <a:cs typeface="Merriweather"/>
              <a:sym typeface="Merriweather"/>
            </a:endParaRPr>
          </a:p>
          <a:p>
            <a:pPr marL="0" lvl="0" indent="0" algn="ctr" rtl="0">
              <a:spcBef>
                <a:spcPts val="0"/>
              </a:spcBef>
              <a:spcAft>
                <a:spcPts val="0"/>
              </a:spcAft>
              <a:buNone/>
            </a:pPr>
            <a:r>
              <a:rPr lang="en">
                <a:latin typeface="Merriweather"/>
                <a:ea typeface="Merriweather"/>
                <a:cs typeface="Merriweather"/>
                <a:sym typeface="Merriweather"/>
              </a:rPr>
              <a:t>Year 5+</a:t>
            </a:r>
            <a:endParaRPr>
              <a:latin typeface="Merriweather"/>
              <a:ea typeface="Merriweather"/>
              <a:cs typeface="Merriweather"/>
              <a:sym typeface="Merriweather"/>
            </a:endParaRPr>
          </a:p>
        </p:txBody>
      </p:sp>
      <p:sp>
        <p:nvSpPr>
          <p:cNvPr id="367" name="Google Shape;367;p47"/>
          <p:cNvSpPr/>
          <p:nvPr/>
        </p:nvSpPr>
        <p:spPr>
          <a:xfrm>
            <a:off x="2747340" y="1127014"/>
            <a:ext cx="3736800" cy="1087200"/>
          </a:xfrm>
          <a:prstGeom prst="flowChartAlternateProcess">
            <a:avLst/>
          </a:prstGeom>
          <a:solidFill>
            <a:srgbClr val="C9DAF8"/>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erriweather"/>
                <a:ea typeface="Merriweather"/>
                <a:cs typeface="Merriweather"/>
                <a:sym typeface="Merriweather"/>
              </a:rPr>
              <a:t>Accountability Clock</a:t>
            </a:r>
            <a:endParaRPr b="1">
              <a:latin typeface="Merriweather"/>
              <a:ea typeface="Merriweather"/>
              <a:cs typeface="Merriweather"/>
              <a:sym typeface="Merriweather"/>
            </a:endParaRPr>
          </a:p>
        </p:txBody>
      </p:sp>
      <p:sp>
        <p:nvSpPr>
          <p:cNvPr id="368" name="Google Shape;368;p47"/>
          <p:cNvSpPr/>
          <p:nvPr/>
        </p:nvSpPr>
        <p:spPr>
          <a:xfrm>
            <a:off x="548677" y="1658254"/>
            <a:ext cx="1440720" cy="948078"/>
          </a:xfrm>
          <a:prstGeom prst="irregularSeal1">
            <a:avLst/>
          </a:prstGeom>
          <a:solidFill>
            <a:srgbClr val="FFC000"/>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Unique to 2022</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48"/>
          <p:cNvSpPr txBox="1"/>
          <p:nvPr/>
        </p:nvSpPr>
        <p:spPr>
          <a:xfrm>
            <a:off x="191150" y="42450"/>
            <a:ext cx="8867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a:latin typeface="Rockwell"/>
                <a:ea typeface="Rockwell"/>
                <a:cs typeface="Rockwell"/>
                <a:sym typeface="Rockwell"/>
              </a:rPr>
              <a:t>Current 2022 State Accountability Timeline</a:t>
            </a:r>
            <a:endParaRPr sz="2000">
              <a:latin typeface="Rockwell"/>
              <a:ea typeface="Rockwell"/>
              <a:cs typeface="Rockwell"/>
              <a:sym typeface="Rockwell"/>
            </a:endParaRPr>
          </a:p>
        </p:txBody>
      </p:sp>
      <p:graphicFrame>
        <p:nvGraphicFramePr>
          <p:cNvPr id="374" name="Google Shape;374;p48"/>
          <p:cNvGraphicFramePr/>
          <p:nvPr>
            <p:extLst>
              <p:ext uri="{D42A27DB-BD31-4B8C-83A1-F6EECF244321}">
                <p14:modId xmlns:p14="http://schemas.microsoft.com/office/powerpoint/2010/main" val="2838115630"/>
              </p:ext>
            </p:extLst>
          </p:nvPr>
        </p:nvGraphicFramePr>
        <p:xfrm>
          <a:off x="369875" y="535050"/>
          <a:ext cx="8509650" cy="4246473"/>
        </p:xfrm>
        <a:graphic>
          <a:graphicData uri="http://schemas.openxmlformats.org/drawingml/2006/table">
            <a:tbl>
              <a:tblPr>
                <a:noFill/>
                <a:tableStyleId>{9023326E-05CE-42E1-9C19-7EFB7C75A3FA}</a:tableStyleId>
              </a:tblPr>
              <a:tblGrid>
                <a:gridCol w="1979000">
                  <a:extLst>
                    <a:ext uri="{9D8B030D-6E8A-4147-A177-3AD203B41FA5}">
                      <a16:colId xmlns:a16="http://schemas.microsoft.com/office/drawing/2014/main" val="20000"/>
                    </a:ext>
                  </a:extLst>
                </a:gridCol>
                <a:gridCol w="6530650">
                  <a:extLst>
                    <a:ext uri="{9D8B030D-6E8A-4147-A177-3AD203B41FA5}">
                      <a16:colId xmlns:a16="http://schemas.microsoft.com/office/drawing/2014/main" val="20001"/>
                    </a:ext>
                  </a:extLst>
                </a:gridCol>
              </a:tblGrid>
              <a:tr h="192750">
                <a:tc>
                  <a:txBody>
                    <a:bodyPr/>
                    <a:lstStyle/>
                    <a:p>
                      <a:pPr marL="0" lvl="0" indent="0" algn="l" rtl="0">
                        <a:lnSpc>
                          <a:spcPct val="115000"/>
                        </a:lnSpc>
                        <a:spcBef>
                          <a:spcPts val="0"/>
                        </a:spcBef>
                        <a:spcAft>
                          <a:spcPts val="0"/>
                        </a:spcAft>
                        <a:buNone/>
                      </a:pPr>
                      <a:r>
                        <a:rPr lang="en" sz="1200" b="1">
                          <a:solidFill>
                            <a:srgbClr val="FFFFFF"/>
                          </a:solidFill>
                          <a:latin typeface="Calibri"/>
                          <a:ea typeface="Calibri"/>
                          <a:cs typeface="Calibri"/>
                          <a:sym typeface="Calibri"/>
                        </a:rPr>
                        <a:t>Anticipated Timeframe</a:t>
                      </a:r>
                      <a:endParaRPr sz="1200" b="1">
                        <a:solidFill>
                          <a:srgbClr val="FFFFFF"/>
                        </a:solidFill>
                        <a:latin typeface="Calibri"/>
                        <a:ea typeface="Calibri"/>
                        <a:cs typeface="Calibri"/>
                        <a:sym typeface="Calibri"/>
                      </a:endParaRPr>
                    </a:p>
                  </a:txBody>
                  <a:tcPr marL="88900" marR="88900" marT="50800" marB="508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4472C4"/>
                    </a:solidFill>
                  </a:tcPr>
                </a:tc>
                <a:tc>
                  <a:txBody>
                    <a:bodyPr/>
                    <a:lstStyle/>
                    <a:p>
                      <a:pPr marL="0" lvl="0" indent="0" algn="l" rtl="0">
                        <a:lnSpc>
                          <a:spcPct val="115000"/>
                        </a:lnSpc>
                        <a:spcBef>
                          <a:spcPts val="0"/>
                        </a:spcBef>
                        <a:spcAft>
                          <a:spcPts val="0"/>
                        </a:spcAft>
                        <a:buNone/>
                      </a:pPr>
                      <a:r>
                        <a:rPr lang="en" sz="1200" b="1">
                          <a:solidFill>
                            <a:srgbClr val="FFFFFF"/>
                          </a:solidFill>
                          <a:latin typeface="Calibri"/>
                          <a:ea typeface="Calibri"/>
                          <a:cs typeface="Calibri"/>
                          <a:sym typeface="Calibri"/>
                        </a:rPr>
                        <a:t>Activities/Actions</a:t>
                      </a:r>
                      <a:endParaRPr sz="1200" b="1">
                        <a:solidFill>
                          <a:srgbClr val="FFFFFF"/>
                        </a:solidFill>
                        <a:latin typeface="Calibri"/>
                        <a:ea typeface="Calibri"/>
                        <a:cs typeface="Calibri"/>
                        <a:sym typeface="Calibri"/>
                      </a:endParaRPr>
                    </a:p>
                  </a:txBody>
                  <a:tcPr marL="88900" marR="88900" marT="50800" marB="508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4472C4"/>
                    </a:solidFill>
                  </a:tcPr>
                </a:tc>
                <a:extLst>
                  <a:ext uri="{0D108BD9-81ED-4DB2-BD59-A6C34878D82A}">
                    <a16:rowId xmlns:a16="http://schemas.microsoft.com/office/drawing/2014/main" val="10000"/>
                  </a:ext>
                </a:extLst>
              </a:tr>
              <a:tr h="192750">
                <a:tc>
                  <a:txBody>
                    <a:bodyPr/>
                    <a:lstStyle/>
                    <a:p>
                      <a:pPr marL="0" lvl="0" indent="0" algn="l" rtl="0">
                        <a:lnSpc>
                          <a:spcPct val="100000"/>
                        </a:lnSpc>
                        <a:spcBef>
                          <a:spcPts val="0"/>
                        </a:spcBef>
                        <a:spcAft>
                          <a:spcPts val="0"/>
                        </a:spcAft>
                        <a:buNone/>
                      </a:pPr>
                      <a:r>
                        <a:rPr lang="en" sz="1100">
                          <a:latin typeface="Calibri"/>
                          <a:ea typeface="Calibri"/>
                          <a:cs typeface="Calibri"/>
                          <a:sym typeface="Calibri"/>
                        </a:rPr>
                        <a:t>June 24 </a:t>
                      </a:r>
                      <a:endParaRPr sz="1100">
                        <a:latin typeface="Calibri"/>
                        <a:ea typeface="Calibri"/>
                        <a:cs typeface="Calibri"/>
                        <a:sym typeface="Calibri"/>
                      </a:endParaRPr>
                    </a:p>
                  </a:txBody>
                  <a:tcPr marL="88900" marR="88900" marT="54850" marB="54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E9EFF7"/>
                    </a:solidFill>
                  </a:tcPr>
                </a:tc>
                <a:tc>
                  <a:txBody>
                    <a:bodyPr/>
                    <a:lstStyle/>
                    <a:p>
                      <a:pPr marL="0" lvl="0" indent="0" algn="l" rtl="0">
                        <a:lnSpc>
                          <a:spcPct val="100000"/>
                        </a:lnSpc>
                        <a:spcBef>
                          <a:spcPts val="0"/>
                        </a:spcBef>
                        <a:spcAft>
                          <a:spcPts val="0"/>
                        </a:spcAft>
                        <a:buNone/>
                      </a:pPr>
                      <a:r>
                        <a:rPr lang="en" sz="1100">
                          <a:latin typeface="Calibri"/>
                          <a:ea typeface="Calibri"/>
                          <a:cs typeface="Calibri"/>
                          <a:sym typeface="Calibri"/>
                        </a:rPr>
                        <a:t>Districts Receive ACCESS Growth Data.</a:t>
                      </a:r>
                      <a:endParaRPr sz="1100">
                        <a:latin typeface="Calibri"/>
                        <a:ea typeface="Calibri"/>
                        <a:cs typeface="Calibri"/>
                        <a:sym typeface="Calibri"/>
                      </a:endParaRPr>
                    </a:p>
                  </a:txBody>
                  <a:tcPr marL="88900" marR="88900" marT="54850" marB="54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E9EFF7"/>
                    </a:solidFill>
                  </a:tcPr>
                </a:tc>
                <a:extLst>
                  <a:ext uri="{0D108BD9-81ED-4DB2-BD59-A6C34878D82A}">
                    <a16:rowId xmlns:a16="http://schemas.microsoft.com/office/drawing/2014/main" val="10001"/>
                  </a:ext>
                </a:extLst>
              </a:tr>
              <a:tr h="251275">
                <a:tc>
                  <a:txBody>
                    <a:bodyPr/>
                    <a:lstStyle/>
                    <a:p>
                      <a:pPr marL="0" lvl="0" indent="0" algn="l" rtl="0">
                        <a:lnSpc>
                          <a:spcPct val="100000"/>
                        </a:lnSpc>
                        <a:spcBef>
                          <a:spcPts val="0"/>
                        </a:spcBef>
                        <a:spcAft>
                          <a:spcPts val="0"/>
                        </a:spcAft>
                        <a:buNone/>
                      </a:pPr>
                      <a:r>
                        <a:rPr lang="en" sz="1100">
                          <a:latin typeface="Calibri"/>
                          <a:ea typeface="Calibri"/>
                          <a:cs typeface="Calibri"/>
                          <a:sym typeface="Calibri"/>
                        </a:rPr>
                        <a:t>August 9</a:t>
                      </a:r>
                      <a:endParaRPr sz="1100">
                        <a:latin typeface="Calibri"/>
                        <a:ea typeface="Calibri"/>
                        <a:cs typeface="Calibri"/>
                        <a:sym typeface="Calibri"/>
                      </a:endParaRPr>
                    </a:p>
                  </a:txBody>
                  <a:tcPr marL="88900" marR="88900" marT="54850" marB="54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E9EFF7"/>
                    </a:solidFill>
                  </a:tcPr>
                </a:tc>
                <a:tc>
                  <a:txBody>
                    <a:bodyPr/>
                    <a:lstStyle/>
                    <a:p>
                      <a:pPr marL="0" lvl="0" indent="0" algn="l" rtl="0">
                        <a:lnSpc>
                          <a:spcPct val="100000"/>
                        </a:lnSpc>
                        <a:spcBef>
                          <a:spcPts val="0"/>
                        </a:spcBef>
                        <a:spcAft>
                          <a:spcPts val="0"/>
                        </a:spcAft>
                        <a:buNone/>
                      </a:pPr>
                      <a:r>
                        <a:rPr lang="en" sz="1100">
                          <a:latin typeface="Calibri"/>
                          <a:ea typeface="Calibri"/>
                          <a:cs typeface="Calibri"/>
                          <a:sym typeface="Calibri"/>
                        </a:rPr>
                        <a:t>Districts Receive CMAS and P/SAT Growth Data; Performance Framework Source Data Files; Achievement, Growth, and PWR data dashboards are available through online UIP.</a:t>
                      </a:r>
                      <a:endParaRPr sz="1100">
                        <a:latin typeface="Calibri"/>
                        <a:ea typeface="Calibri"/>
                        <a:cs typeface="Calibri"/>
                        <a:sym typeface="Calibri"/>
                      </a:endParaRPr>
                    </a:p>
                  </a:txBody>
                  <a:tcPr marL="88900" marR="88900" marT="54850" marB="54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E9EFF7"/>
                    </a:solidFill>
                  </a:tcPr>
                </a:tc>
                <a:extLst>
                  <a:ext uri="{0D108BD9-81ED-4DB2-BD59-A6C34878D82A}">
                    <a16:rowId xmlns:a16="http://schemas.microsoft.com/office/drawing/2014/main" val="10002"/>
                  </a:ext>
                </a:extLst>
              </a:tr>
              <a:tr h="192750">
                <a:tc>
                  <a:txBody>
                    <a:bodyPr/>
                    <a:lstStyle/>
                    <a:p>
                      <a:pPr marL="0" lvl="0" indent="0" algn="l" rtl="0">
                        <a:lnSpc>
                          <a:spcPct val="100000"/>
                        </a:lnSpc>
                        <a:spcBef>
                          <a:spcPts val="0"/>
                        </a:spcBef>
                        <a:spcAft>
                          <a:spcPts val="0"/>
                        </a:spcAft>
                        <a:buNone/>
                      </a:pPr>
                      <a:r>
                        <a:rPr lang="en" sz="1100">
                          <a:latin typeface="Calibri"/>
                          <a:ea typeface="Calibri"/>
                          <a:cs typeface="Calibri"/>
                          <a:sym typeface="Calibri"/>
                        </a:rPr>
                        <a:t>August 17  (SBE Meeting)</a:t>
                      </a:r>
                      <a:endParaRPr sz="1100">
                        <a:latin typeface="Calibri"/>
                        <a:ea typeface="Calibri"/>
                        <a:cs typeface="Calibri"/>
                        <a:sym typeface="Calibri"/>
                      </a:endParaRPr>
                    </a:p>
                  </a:txBody>
                  <a:tcPr marL="88900" marR="88900" marT="54850" marB="54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E9EFF7"/>
                    </a:solidFill>
                  </a:tcPr>
                </a:tc>
                <a:tc>
                  <a:txBody>
                    <a:bodyPr/>
                    <a:lstStyle/>
                    <a:p>
                      <a:pPr marL="0" lvl="0" indent="0" algn="l" rtl="0">
                        <a:lnSpc>
                          <a:spcPct val="100000"/>
                        </a:lnSpc>
                        <a:spcBef>
                          <a:spcPts val="0"/>
                        </a:spcBef>
                        <a:spcAft>
                          <a:spcPts val="0"/>
                        </a:spcAft>
                        <a:buNone/>
                      </a:pPr>
                      <a:r>
                        <a:rPr lang="en" sz="1100">
                          <a:latin typeface="Calibri"/>
                          <a:ea typeface="Calibri"/>
                          <a:cs typeface="Calibri"/>
                          <a:sym typeface="Calibri"/>
                        </a:rPr>
                        <a:t>Public Release of Colorado Growth Data Results; AEC designations finalized.</a:t>
                      </a:r>
                      <a:endParaRPr sz="1100">
                        <a:latin typeface="Calibri"/>
                        <a:ea typeface="Calibri"/>
                        <a:cs typeface="Calibri"/>
                        <a:sym typeface="Calibri"/>
                      </a:endParaRPr>
                    </a:p>
                  </a:txBody>
                  <a:tcPr marL="88900" marR="88900" marT="54850" marB="54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E9EFF7"/>
                    </a:solidFill>
                  </a:tcPr>
                </a:tc>
                <a:extLst>
                  <a:ext uri="{0D108BD9-81ED-4DB2-BD59-A6C34878D82A}">
                    <a16:rowId xmlns:a16="http://schemas.microsoft.com/office/drawing/2014/main" val="10003"/>
                  </a:ext>
                </a:extLst>
              </a:tr>
              <a:tr h="251275">
                <a:tc>
                  <a:txBody>
                    <a:bodyPr/>
                    <a:lstStyle/>
                    <a:p>
                      <a:pPr marL="0" lvl="0" indent="0" algn="l" rtl="0">
                        <a:lnSpc>
                          <a:spcPct val="100000"/>
                        </a:lnSpc>
                        <a:spcBef>
                          <a:spcPts val="0"/>
                        </a:spcBef>
                        <a:spcAft>
                          <a:spcPts val="0"/>
                        </a:spcAft>
                        <a:buNone/>
                      </a:pPr>
                      <a:r>
                        <a:rPr lang="en" sz="1100" dirty="0">
                          <a:latin typeface="Calibri"/>
                          <a:ea typeface="Calibri"/>
                          <a:cs typeface="Calibri"/>
                          <a:sym typeface="Calibri"/>
                        </a:rPr>
                        <a:t>September 2</a:t>
                      </a:r>
                      <a:endParaRPr sz="1100" dirty="0">
                        <a:latin typeface="Calibri"/>
                        <a:ea typeface="Calibri"/>
                        <a:cs typeface="Calibri"/>
                        <a:sym typeface="Calibri"/>
                      </a:endParaRPr>
                    </a:p>
                  </a:txBody>
                  <a:tcPr marL="88900" marR="88900" marT="54850" marB="54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E9EFF7"/>
                    </a:solidFill>
                  </a:tcPr>
                </a:tc>
                <a:tc>
                  <a:txBody>
                    <a:bodyPr/>
                    <a:lstStyle/>
                    <a:p>
                      <a:pPr marL="0" lvl="0" indent="0" algn="l" rtl="0">
                        <a:lnSpc>
                          <a:spcPct val="100000"/>
                        </a:lnSpc>
                        <a:spcBef>
                          <a:spcPts val="0"/>
                        </a:spcBef>
                        <a:spcAft>
                          <a:spcPts val="0"/>
                        </a:spcAft>
                        <a:buNone/>
                      </a:pPr>
                      <a:r>
                        <a:rPr lang="en" sz="1100" b="1">
                          <a:latin typeface="Calibri"/>
                          <a:ea typeface="Calibri"/>
                          <a:cs typeface="Calibri"/>
                          <a:sym typeface="Calibri"/>
                        </a:rPr>
                        <a:t>Preliminary AEC and Non-AEC Performance Frameworks Released to Districts </a:t>
                      </a:r>
                      <a:r>
                        <a:rPr lang="en" sz="1100">
                          <a:latin typeface="Calibri"/>
                          <a:ea typeface="Calibri"/>
                          <a:cs typeface="Calibri"/>
                          <a:sym typeface="Calibri"/>
                        </a:rPr>
                        <a:t>(participation and framework dashboards are available through online UIP) -  Public release 3 days later (8/29). </a:t>
                      </a:r>
                      <a:endParaRPr sz="1100">
                        <a:latin typeface="Calibri"/>
                        <a:ea typeface="Calibri"/>
                        <a:cs typeface="Calibri"/>
                        <a:sym typeface="Calibri"/>
                      </a:endParaRPr>
                    </a:p>
                    <a:p>
                      <a:pPr marL="0" lvl="0" indent="0" algn="l" rtl="0">
                        <a:lnSpc>
                          <a:spcPct val="100000"/>
                        </a:lnSpc>
                        <a:spcBef>
                          <a:spcPts val="0"/>
                        </a:spcBef>
                        <a:spcAft>
                          <a:spcPts val="0"/>
                        </a:spcAft>
                        <a:buNone/>
                      </a:pPr>
                      <a:r>
                        <a:rPr lang="en" sz="1100" b="1">
                          <a:solidFill>
                            <a:schemeClr val="dk1"/>
                          </a:solidFill>
                          <a:latin typeface="Calibri"/>
                          <a:ea typeface="Calibri"/>
                          <a:cs typeface="Calibri"/>
                          <a:sym typeface="Calibri"/>
                        </a:rPr>
                        <a:t>School Accreditation &amp; Request to Reconsider Form is available to district accountability contacts through the UIP online system. </a:t>
                      </a:r>
                      <a:endParaRPr sz="1100">
                        <a:latin typeface="Calibri"/>
                        <a:ea typeface="Calibri"/>
                        <a:cs typeface="Calibri"/>
                        <a:sym typeface="Calibri"/>
                      </a:endParaRPr>
                    </a:p>
                  </a:txBody>
                  <a:tcPr marL="88900" marR="88900" marT="54850" marB="54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E9EFF7"/>
                    </a:solidFill>
                  </a:tcPr>
                </a:tc>
                <a:extLst>
                  <a:ext uri="{0D108BD9-81ED-4DB2-BD59-A6C34878D82A}">
                    <a16:rowId xmlns:a16="http://schemas.microsoft.com/office/drawing/2014/main" val="10004"/>
                  </a:ext>
                </a:extLst>
              </a:tr>
              <a:tr h="192750">
                <a:tc>
                  <a:txBody>
                    <a:bodyPr/>
                    <a:lstStyle/>
                    <a:p>
                      <a:pPr marL="0" lvl="0" indent="0" algn="l" rtl="0">
                        <a:lnSpc>
                          <a:spcPct val="100000"/>
                        </a:lnSpc>
                        <a:spcBef>
                          <a:spcPts val="0"/>
                        </a:spcBef>
                        <a:spcAft>
                          <a:spcPts val="0"/>
                        </a:spcAft>
                        <a:buNone/>
                      </a:pPr>
                      <a:r>
                        <a:rPr lang="en" sz="1100" dirty="0">
                          <a:latin typeface="Calibri"/>
                          <a:ea typeface="Calibri"/>
                          <a:cs typeface="Calibri"/>
                          <a:sym typeface="Calibri"/>
                        </a:rPr>
                        <a:t>Beginning of September</a:t>
                      </a:r>
                      <a:endParaRPr sz="1100" dirty="0">
                        <a:latin typeface="Calibri"/>
                        <a:ea typeface="Calibri"/>
                        <a:cs typeface="Calibri"/>
                        <a:sym typeface="Calibri"/>
                      </a:endParaRPr>
                    </a:p>
                  </a:txBody>
                  <a:tcPr marL="88900" marR="88900" marT="54850" marB="54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E9EFF7"/>
                    </a:solidFill>
                  </a:tcPr>
                </a:tc>
                <a:tc>
                  <a:txBody>
                    <a:bodyPr/>
                    <a:lstStyle/>
                    <a:p>
                      <a:pPr marL="0" lvl="0" indent="0" algn="l" rtl="0">
                        <a:lnSpc>
                          <a:spcPct val="100000"/>
                        </a:lnSpc>
                        <a:spcBef>
                          <a:spcPts val="0"/>
                        </a:spcBef>
                        <a:spcAft>
                          <a:spcPts val="0"/>
                        </a:spcAft>
                        <a:buNone/>
                      </a:pPr>
                      <a:r>
                        <a:rPr lang="en" sz="1100">
                          <a:latin typeface="Calibri"/>
                          <a:ea typeface="Calibri"/>
                          <a:cs typeface="Calibri"/>
                          <a:sym typeface="Calibri"/>
                        </a:rPr>
                        <a:t>ESEA identifications released to districts.</a:t>
                      </a:r>
                      <a:endParaRPr sz="1100">
                        <a:latin typeface="Calibri"/>
                        <a:ea typeface="Calibri"/>
                        <a:cs typeface="Calibri"/>
                        <a:sym typeface="Calibri"/>
                      </a:endParaRPr>
                    </a:p>
                  </a:txBody>
                  <a:tcPr marL="88900" marR="88900" marT="54850" marB="54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E9EFF7"/>
                    </a:solidFill>
                  </a:tcPr>
                </a:tc>
                <a:extLst>
                  <a:ext uri="{0D108BD9-81ED-4DB2-BD59-A6C34878D82A}">
                    <a16:rowId xmlns:a16="http://schemas.microsoft.com/office/drawing/2014/main" val="10005"/>
                  </a:ext>
                </a:extLst>
              </a:tr>
              <a:tr h="192750">
                <a:tc>
                  <a:txBody>
                    <a:bodyPr/>
                    <a:lstStyle/>
                    <a:p>
                      <a:pPr marL="0" lvl="0" indent="0" algn="l" rtl="0">
                        <a:lnSpc>
                          <a:spcPct val="100000"/>
                        </a:lnSpc>
                        <a:spcBef>
                          <a:spcPts val="0"/>
                        </a:spcBef>
                        <a:spcAft>
                          <a:spcPts val="0"/>
                        </a:spcAft>
                        <a:buNone/>
                      </a:pPr>
                      <a:r>
                        <a:rPr lang="en" sz="1100" dirty="0">
                          <a:latin typeface="Calibri"/>
                          <a:ea typeface="Calibri"/>
                          <a:cs typeface="Calibri"/>
                          <a:sym typeface="Calibri"/>
                        </a:rPr>
                        <a:t>September 23</a:t>
                      </a:r>
                      <a:endParaRPr sz="1100" dirty="0">
                        <a:latin typeface="Calibri"/>
                        <a:ea typeface="Calibri"/>
                        <a:cs typeface="Calibri"/>
                        <a:sym typeface="Calibri"/>
                      </a:endParaRPr>
                    </a:p>
                  </a:txBody>
                  <a:tcPr marL="88900" marR="88900" marT="54850" marB="54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E9EFF7"/>
                    </a:solidFill>
                  </a:tcPr>
                </a:tc>
                <a:tc>
                  <a:txBody>
                    <a:bodyPr/>
                    <a:lstStyle/>
                    <a:p>
                      <a:pPr marL="0" lvl="0" indent="0" algn="l" rtl="0">
                        <a:lnSpc>
                          <a:spcPct val="100000"/>
                        </a:lnSpc>
                        <a:spcBef>
                          <a:spcPts val="0"/>
                        </a:spcBef>
                        <a:spcAft>
                          <a:spcPts val="0"/>
                        </a:spcAft>
                        <a:buNone/>
                      </a:pPr>
                      <a:r>
                        <a:rPr lang="en" sz="1100" b="1">
                          <a:latin typeface="Calibri"/>
                          <a:ea typeface="Calibri"/>
                          <a:cs typeface="Calibri"/>
                          <a:sym typeface="Calibri"/>
                        </a:rPr>
                        <a:t>School Accreditation &amp; Request to Reconsider Form submissions due.</a:t>
                      </a:r>
                      <a:endParaRPr sz="1100" b="1">
                        <a:latin typeface="Calibri"/>
                        <a:ea typeface="Calibri"/>
                        <a:cs typeface="Calibri"/>
                        <a:sym typeface="Calibri"/>
                      </a:endParaRPr>
                    </a:p>
                  </a:txBody>
                  <a:tcPr marL="88900" marR="88900" marT="54850" marB="54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E9EFF7"/>
                    </a:solidFill>
                  </a:tcPr>
                </a:tc>
                <a:extLst>
                  <a:ext uri="{0D108BD9-81ED-4DB2-BD59-A6C34878D82A}">
                    <a16:rowId xmlns:a16="http://schemas.microsoft.com/office/drawing/2014/main" val="10006"/>
                  </a:ext>
                </a:extLst>
              </a:tr>
              <a:tr h="357750">
                <a:tc>
                  <a:txBody>
                    <a:bodyPr/>
                    <a:lstStyle/>
                    <a:p>
                      <a:pPr marL="0" lvl="0" indent="0" algn="l" rtl="0">
                        <a:lnSpc>
                          <a:spcPct val="100000"/>
                        </a:lnSpc>
                        <a:spcBef>
                          <a:spcPts val="0"/>
                        </a:spcBef>
                        <a:spcAft>
                          <a:spcPts val="0"/>
                        </a:spcAft>
                        <a:buNone/>
                      </a:pPr>
                      <a:r>
                        <a:rPr lang="en" sz="1100" dirty="0">
                          <a:latin typeface="Calibri"/>
                          <a:ea typeface="Calibri"/>
                          <a:cs typeface="Calibri"/>
                          <a:sym typeface="Calibri"/>
                        </a:rPr>
                        <a:t>October 25</a:t>
                      </a:r>
                      <a:endParaRPr sz="1100" dirty="0">
                        <a:latin typeface="Calibri"/>
                        <a:ea typeface="Calibri"/>
                        <a:cs typeface="Calibri"/>
                        <a:sym typeface="Calibri"/>
                      </a:endParaRPr>
                    </a:p>
                  </a:txBody>
                  <a:tcPr marL="88900" marR="88900" marT="54850" marB="54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E9EFF7"/>
                    </a:solidFill>
                  </a:tcPr>
                </a:tc>
                <a:tc>
                  <a:txBody>
                    <a:bodyPr/>
                    <a:lstStyle/>
                    <a:p>
                      <a:pPr marL="0" lvl="0" indent="0" algn="l" rtl="0">
                        <a:lnSpc>
                          <a:spcPct val="100000"/>
                        </a:lnSpc>
                        <a:spcBef>
                          <a:spcPts val="0"/>
                        </a:spcBef>
                        <a:spcAft>
                          <a:spcPts val="0"/>
                        </a:spcAft>
                        <a:buNone/>
                      </a:pPr>
                      <a:r>
                        <a:rPr lang="en" sz="1100">
                          <a:latin typeface="Calibri"/>
                          <a:ea typeface="Calibri"/>
                          <a:cs typeface="Calibri"/>
                          <a:sym typeface="Calibri"/>
                        </a:rPr>
                        <a:t>Unified Improvement Plan (UIP) Submissions due.</a:t>
                      </a:r>
                      <a:endParaRPr sz="1100">
                        <a:latin typeface="Calibri"/>
                        <a:ea typeface="Calibri"/>
                        <a:cs typeface="Calibri"/>
                        <a:sym typeface="Calibri"/>
                      </a:endParaRPr>
                    </a:p>
                    <a:p>
                      <a:pPr marL="0" lvl="0" indent="0" algn="l" rtl="0">
                        <a:lnSpc>
                          <a:spcPct val="100000"/>
                        </a:lnSpc>
                        <a:spcBef>
                          <a:spcPts val="0"/>
                        </a:spcBef>
                        <a:spcAft>
                          <a:spcPts val="0"/>
                        </a:spcAft>
                        <a:buNone/>
                      </a:pPr>
                      <a:r>
                        <a:rPr lang="en" sz="1100" b="1">
                          <a:latin typeface="Calibri"/>
                          <a:ea typeface="Calibri"/>
                          <a:cs typeface="Calibri"/>
                          <a:sym typeface="Calibri"/>
                        </a:rPr>
                        <a:t>For Districts/Schools participating request to reconsider, final request materials due.</a:t>
                      </a:r>
                      <a:endParaRPr sz="1100" b="1">
                        <a:latin typeface="Calibri"/>
                        <a:ea typeface="Calibri"/>
                        <a:cs typeface="Calibri"/>
                        <a:sym typeface="Calibri"/>
                      </a:endParaRPr>
                    </a:p>
                  </a:txBody>
                  <a:tcPr marL="88900" marR="88900" marT="54850" marB="54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E9EFF7"/>
                    </a:solidFill>
                  </a:tcPr>
                </a:tc>
                <a:extLst>
                  <a:ext uri="{0D108BD9-81ED-4DB2-BD59-A6C34878D82A}">
                    <a16:rowId xmlns:a16="http://schemas.microsoft.com/office/drawing/2014/main" val="10007"/>
                  </a:ext>
                </a:extLst>
              </a:tr>
              <a:tr h="144800">
                <a:tc>
                  <a:txBody>
                    <a:bodyPr/>
                    <a:lstStyle/>
                    <a:p>
                      <a:pPr marL="0" lvl="0" indent="0" algn="l" rtl="0">
                        <a:lnSpc>
                          <a:spcPct val="100000"/>
                        </a:lnSpc>
                        <a:spcBef>
                          <a:spcPts val="0"/>
                        </a:spcBef>
                        <a:spcAft>
                          <a:spcPts val="0"/>
                        </a:spcAft>
                        <a:buNone/>
                      </a:pPr>
                      <a:r>
                        <a:rPr lang="en" sz="1100">
                          <a:latin typeface="Calibri"/>
                          <a:ea typeface="Calibri"/>
                          <a:cs typeface="Calibri"/>
                          <a:sym typeface="Calibri"/>
                        </a:rPr>
                        <a:t>November 10-11 (SBE Meeting)</a:t>
                      </a:r>
                      <a:endParaRPr sz="1100">
                        <a:latin typeface="Calibri"/>
                        <a:ea typeface="Calibri"/>
                        <a:cs typeface="Calibri"/>
                        <a:sym typeface="Calibri"/>
                      </a:endParaRPr>
                    </a:p>
                  </a:txBody>
                  <a:tcPr marL="88900" marR="88900" marT="54850" marB="54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E9EFF7"/>
                    </a:solidFill>
                  </a:tcPr>
                </a:tc>
                <a:tc>
                  <a:txBody>
                    <a:bodyPr/>
                    <a:lstStyle/>
                    <a:p>
                      <a:pPr marL="0" lvl="0" indent="0" algn="l" rtl="0">
                        <a:lnSpc>
                          <a:spcPct val="100000"/>
                        </a:lnSpc>
                        <a:spcBef>
                          <a:spcPts val="0"/>
                        </a:spcBef>
                        <a:spcAft>
                          <a:spcPts val="0"/>
                        </a:spcAft>
                        <a:buNone/>
                      </a:pPr>
                      <a:r>
                        <a:rPr lang="en" sz="1100" b="1">
                          <a:latin typeface="Calibri"/>
                          <a:ea typeface="Calibri"/>
                          <a:cs typeface="Calibri"/>
                          <a:sym typeface="Calibri"/>
                        </a:rPr>
                        <a:t>District accreditation ratings &amp; school plan types finalized for districts/schools </a:t>
                      </a:r>
                      <a:r>
                        <a:rPr lang="en" sz="1100" b="1" i="1">
                          <a:latin typeface="Calibri"/>
                          <a:ea typeface="Calibri"/>
                          <a:cs typeface="Calibri"/>
                          <a:sym typeface="Calibri"/>
                        </a:rPr>
                        <a:t>not </a:t>
                      </a:r>
                      <a:r>
                        <a:rPr lang="en" sz="1100" b="1">
                          <a:latin typeface="Calibri"/>
                          <a:ea typeface="Calibri"/>
                          <a:cs typeface="Calibri"/>
                          <a:sym typeface="Calibri"/>
                        </a:rPr>
                        <a:t>participating in request to reconsider.</a:t>
                      </a:r>
                      <a:endParaRPr sz="1100" b="1">
                        <a:latin typeface="Calibri"/>
                        <a:ea typeface="Calibri"/>
                        <a:cs typeface="Calibri"/>
                        <a:sym typeface="Calibri"/>
                      </a:endParaRPr>
                    </a:p>
                  </a:txBody>
                  <a:tcPr marL="88900" marR="88900" marT="54850" marB="54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E9EFF7"/>
                    </a:solidFill>
                  </a:tcPr>
                </a:tc>
                <a:extLst>
                  <a:ext uri="{0D108BD9-81ED-4DB2-BD59-A6C34878D82A}">
                    <a16:rowId xmlns:a16="http://schemas.microsoft.com/office/drawing/2014/main" val="10008"/>
                  </a:ext>
                </a:extLst>
              </a:tr>
              <a:tr h="158150">
                <a:tc>
                  <a:txBody>
                    <a:bodyPr/>
                    <a:lstStyle/>
                    <a:p>
                      <a:pPr marL="0" lvl="0" indent="0" algn="l" rtl="0">
                        <a:lnSpc>
                          <a:spcPct val="100000"/>
                        </a:lnSpc>
                        <a:spcBef>
                          <a:spcPts val="0"/>
                        </a:spcBef>
                        <a:spcAft>
                          <a:spcPts val="0"/>
                        </a:spcAft>
                        <a:buNone/>
                      </a:pPr>
                      <a:r>
                        <a:rPr lang="en" sz="1100">
                          <a:latin typeface="Calibri"/>
                          <a:ea typeface="Calibri"/>
                          <a:cs typeface="Calibri"/>
                          <a:sym typeface="Calibri"/>
                        </a:rPr>
                        <a:t>December 14-15 (SBE Meeting) </a:t>
                      </a:r>
                      <a:endParaRPr sz="1100">
                        <a:latin typeface="Calibri"/>
                        <a:ea typeface="Calibri"/>
                        <a:cs typeface="Calibri"/>
                        <a:sym typeface="Calibri"/>
                      </a:endParaRPr>
                    </a:p>
                  </a:txBody>
                  <a:tcPr marL="88900" marR="88900" marT="54850" marB="54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E9EFF7"/>
                    </a:solidFill>
                  </a:tcPr>
                </a:tc>
                <a:tc>
                  <a:txBody>
                    <a:bodyPr/>
                    <a:lstStyle/>
                    <a:p>
                      <a:pPr marL="0" lvl="0" indent="0" algn="l" rtl="0">
                        <a:spcBef>
                          <a:spcPts val="0"/>
                        </a:spcBef>
                        <a:spcAft>
                          <a:spcPts val="0"/>
                        </a:spcAft>
                        <a:buClr>
                          <a:schemeClr val="dk1"/>
                        </a:buClr>
                        <a:buSzPts val="1100"/>
                        <a:buFont typeface="Arial"/>
                        <a:buNone/>
                      </a:pPr>
                      <a:r>
                        <a:rPr lang="en" sz="1100" b="1">
                          <a:solidFill>
                            <a:schemeClr val="dk1"/>
                          </a:solidFill>
                          <a:latin typeface="Calibri"/>
                          <a:ea typeface="Calibri"/>
                          <a:cs typeface="Calibri"/>
                          <a:sym typeface="Calibri"/>
                        </a:rPr>
                        <a:t>District accreditation ratings &amp; school plan types finalized for districts/schools participating in request to reconsider.</a:t>
                      </a:r>
                      <a:endParaRPr sz="1100" b="1">
                        <a:latin typeface="Calibri"/>
                        <a:ea typeface="Calibri"/>
                        <a:cs typeface="Calibri"/>
                        <a:sym typeface="Calibri"/>
                      </a:endParaRPr>
                    </a:p>
                  </a:txBody>
                  <a:tcPr marL="88900" marR="88900" marT="54850" marB="54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E9EFF7"/>
                    </a:solidFill>
                  </a:tcPr>
                </a:tc>
                <a:extLst>
                  <a:ext uri="{0D108BD9-81ED-4DB2-BD59-A6C34878D82A}">
                    <a16:rowId xmlns:a16="http://schemas.microsoft.com/office/drawing/2014/main" val="10009"/>
                  </a:ext>
                </a:extLst>
              </a:tr>
              <a:tr h="144800">
                <a:tc>
                  <a:txBody>
                    <a:bodyPr/>
                    <a:lstStyle/>
                    <a:p>
                      <a:pPr marL="0" lvl="0" indent="0" algn="l" rtl="0">
                        <a:lnSpc>
                          <a:spcPct val="100000"/>
                        </a:lnSpc>
                        <a:spcBef>
                          <a:spcPts val="0"/>
                        </a:spcBef>
                        <a:spcAft>
                          <a:spcPts val="0"/>
                        </a:spcAft>
                        <a:buNone/>
                      </a:pPr>
                      <a:r>
                        <a:rPr lang="en" sz="1100">
                          <a:latin typeface="Calibri"/>
                          <a:ea typeface="Calibri"/>
                          <a:cs typeface="Calibri"/>
                          <a:sym typeface="Calibri"/>
                        </a:rPr>
                        <a:t>January 16, 2023</a:t>
                      </a:r>
                      <a:endParaRPr sz="1100">
                        <a:latin typeface="Calibri"/>
                        <a:ea typeface="Calibri"/>
                        <a:cs typeface="Calibri"/>
                        <a:sym typeface="Calibri"/>
                      </a:endParaRPr>
                    </a:p>
                  </a:txBody>
                  <a:tcPr marL="88900" marR="88900" marT="54850" marB="54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E9EFF7"/>
                    </a:solidFill>
                  </a:tcPr>
                </a:tc>
                <a:tc>
                  <a:txBody>
                    <a:bodyPr/>
                    <a:lstStyle/>
                    <a:p>
                      <a:pPr marL="0" lvl="0" indent="0" algn="l" rtl="0">
                        <a:lnSpc>
                          <a:spcPct val="100000"/>
                        </a:lnSpc>
                        <a:spcBef>
                          <a:spcPts val="0"/>
                        </a:spcBef>
                        <a:spcAft>
                          <a:spcPts val="0"/>
                        </a:spcAft>
                        <a:buNone/>
                      </a:pPr>
                      <a:r>
                        <a:rPr lang="en" sz="1100" dirty="0">
                          <a:latin typeface="Calibri"/>
                          <a:ea typeface="Calibri"/>
                          <a:cs typeface="Calibri"/>
                          <a:sym typeface="Calibri"/>
                        </a:rPr>
                        <a:t>Newly identified schools and districts eligible to submit UIP for CDE review and posting.</a:t>
                      </a:r>
                      <a:endParaRPr sz="1100" dirty="0">
                        <a:latin typeface="Calibri"/>
                        <a:ea typeface="Calibri"/>
                        <a:cs typeface="Calibri"/>
                        <a:sym typeface="Calibri"/>
                      </a:endParaRPr>
                    </a:p>
                  </a:txBody>
                  <a:tcPr marL="88900" marR="88900" marT="54850" marB="5485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E9EFF7"/>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49"/>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District and School Accreditation</a:t>
            </a:r>
            <a:endParaRPr/>
          </a:p>
        </p:txBody>
      </p:sp>
      <p:sp>
        <p:nvSpPr>
          <p:cNvPr id="380" name="Google Shape;380;p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CDE ">
  <a:themeElements>
    <a:clrScheme name="Simple Light">
      <a:dk1>
        <a:srgbClr val="000000"/>
      </a:dk1>
      <a:lt1>
        <a:srgbClr val="FFFFFF"/>
      </a:lt1>
      <a:dk2>
        <a:srgbClr val="595959"/>
      </a:dk2>
      <a:lt2>
        <a:srgbClr val="EEEEEE"/>
      </a:lt2>
      <a:accent1>
        <a:srgbClr val="077682"/>
      </a:accent1>
      <a:accent2>
        <a:srgbClr val="232C67"/>
      </a:accent2>
      <a:accent3>
        <a:srgbClr val="78909C"/>
      </a:accent3>
      <a:accent4>
        <a:srgbClr val="EC6752"/>
      </a:accent4>
      <a:accent5>
        <a:srgbClr val="AAA5D2"/>
      </a:accent5>
      <a:accent6>
        <a:srgbClr val="F8B333"/>
      </a:accent6>
      <a:hlink>
        <a:srgbClr val="2C338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3805</Words>
  <Application>Microsoft Office PowerPoint</Application>
  <PresentationFormat>On-screen Show (16:9)</PresentationFormat>
  <Paragraphs>370</Paragraphs>
  <Slides>37</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Rockwell</vt:lpstr>
      <vt:lpstr>Merriweather</vt:lpstr>
      <vt:lpstr>Calibri</vt:lpstr>
      <vt:lpstr>Roboto</vt:lpstr>
      <vt:lpstr>Arial</vt:lpstr>
      <vt:lpstr>CDE </vt:lpstr>
      <vt:lpstr>Accreditation and Request to Reconsider in 2022</vt:lpstr>
      <vt:lpstr>Agenda</vt:lpstr>
      <vt:lpstr>Guidance is Now Available</vt:lpstr>
      <vt:lpstr>2022 Accountability Overview</vt:lpstr>
      <vt:lpstr>SB 22-137 - Transition Back to Standard K-12 Accountability</vt:lpstr>
      <vt:lpstr>PowerPoint Presentation</vt:lpstr>
      <vt:lpstr>PowerPoint Presentation</vt:lpstr>
      <vt:lpstr>PowerPoint Presentation</vt:lpstr>
      <vt:lpstr>District and School Accreditation</vt:lpstr>
      <vt:lpstr>District and School Accreditation General Process</vt:lpstr>
      <vt:lpstr>PowerPoint Presentation</vt:lpstr>
      <vt:lpstr>School Accreditation and Request to Reconsider Form</vt:lpstr>
      <vt:lpstr>Accessing the Form</vt:lpstr>
      <vt:lpstr>School Accreditation and Request to Reconsider Form Walkthrough</vt:lpstr>
      <vt:lpstr>Submitting the Form and Assurance</vt:lpstr>
      <vt:lpstr>Completing Request Tabs</vt:lpstr>
      <vt:lpstr>Summary of Form Requirements</vt:lpstr>
      <vt:lpstr>District Accreditation Process</vt:lpstr>
      <vt:lpstr>District Accreditation Sample</vt:lpstr>
      <vt:lpstr>Request to Reconsider</vt:lpstr>
      <vt:lpstr>Request to Reconsider (R2R) Overview</vt:lpstr>
      <vt:lpstr>PowerPoint Presentation</vt:lpstr>
      <vt:lpstr>Determining R2R Eligibility</vt:lpstr>
      <vt:lpstr>PowerPoint Presentation</vt:lpstr>
      <vt:lpstr>PowerPoint Presentation</vt:lpstr>
      <vt:lpstr>PowerPoint Presentation</vt:lpstr>
      <vt:lpstr>Submitting a Request</vt:lpstr>
      <vt:lpstr>Request Components</vt:lpstr>
      <vt:lpstr>Completing Request Tabs</vt:lpstr>
      <vt:lpstr>Completing Request Tabs</vt:lpstr>
      <vt:lpstr>PowerPoint Presentation</vt:lpstr>
      <vt:lpstr>Reviewing a Request</vt:lpstr>
      <vt:lpstr>Reviewing a Request</vt:lpstr>
      <vt:lpstr>What is our R2R theory of action?</vt:lpstr>
      <vt:lpstr>Website</vt:lpstr>
      <vt:lpstr>Other Resources</vt:lpstr>
      <vt:lpstr>Q &amp; A (recording will stop here)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Accreditation and Request to Reconsider in 2022</dc:title>
  <dc:creator>Walsh, Aislinn</dc:creator>
  <cp:lastModifiedBy>Thompson, April</cp:lastModifiedBy>
  <cp:revision>9</cp:revision>
  <dcterms:modified xsi:type="dcterms:W3CDTF">2022-09-01T20:37:22Z</dcterms:modified>
</cp:coreProperties>
</file>