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87" r:id="rId2"/>
    <p:sldId id="288" r:id="rId3"/>
    <p:sldId id="269" r:id="rId4"/>
    <p:sldId id="258" r:id="rId5"/>
    <p:sldId id="259" r:id="rId6"/>
    <p:sldId id="260" r:id="rId7"/>
    <p:sldId id="261" r:id="rId8"/>
    <p:sldId id="262" r:id="rId9"/>
    <p:sldId id="298" r:id="rId10"/>
    <p:sldId id="299" r:id="rId11"/>
    <p:sldId id="300" r:id="rId12"/>
    <p:sldId id="297" r:id="rId13"/>
    <p:sldId id="267" r:id="rId14"/>
    <p:sldId id="268" r:id="rId15"/>
    <p:sldId id="289" r:id="rId16"/>
    <p:sldId id="290" r:id="rId17"/>
    <p:sldId id="291" r:id="rId18"/>
    <p:sldId id="292" r:id="rId19"/>
    <p:sldId id="293" r:id="rId20"/>
    <p:sldId id="294" r:id="rId21"/>
    <p:sldId id="295" r:id="rId22"/>
    <p:sldId id="296" r:id="rId23"/>
    <p:sldId id="28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 Jiron-Garcia" initials="" lastIdx="2" clrIdx="0"/>
  <p:cmAuthor id="2" name="Sarah Fischman"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65" autoAdjust="0"/>
    <p:restoredTop sz="86449" autoAdjust="0"/>
  </p:normalViewPr>
  <p:slideViewPr>
    <p:cSldViewPr snapToGrid="0">
      <p:cViewPr varScale="1">
        <p:scale>
          <a:sx n="74" d="100"/>
          <a:sy n="74" d="100"/>
        </p:scale>
        <p:origin x="346" y="67"/>
      </p:cViewPr>
      <p:guideLst/>
    </p:cSldViewPr>
  </p:slideViewPr>
  <p:outlineViewPr>
    <p:cViewPr>
      <p:scale>
        <a:sx n="33" d="100"/>
        <a:sy n="33" d="100"/>
      </p:scale>
      <p:origin x="0" y="-862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9/10/2021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Sue</a:t>
            </a:r>
          </a:p>
        </p:txBody>
      </p:sp>
      <p:sp>
        <p:nvSpPr>
          <p:cNvPr id="4" name="Slide Number Placeholder 3"/>
          <p:cNvSpPr>
            <a:spLocks noGrp="1"/>
          </p:cNvSpPr>
          <p:nvPr>
            <p:ph type="sldNum" sz="quarter" idx="5"/>
          </p:nvPr>
        </p:nvSpPr>
        <p:spPr/>
        <p:txBody>
          <a:bodyPr/>
          <a:lstStyle/>
          <a:p>
            <a:fld id="{D8C3E97E-4890-4915-A7C2-F3D207C521C5}" type="slidenum">
              <a:rPr lang="en-US" smtClean="0"/>
              <a:t>10</a:t>
            </a:fld>
            <a:endParaRPr lang="en-US"/>
          </a:p>
        </p:txBody>
      </p:sp>
    </p:spTree>
    <p:extLst>
      <p:ext uri="{BB962C8B-B14F-4D97-AF65-F5344CB8AC3E}">
        <p14:creationId xmlns:p14="http://schemas.microsoft.com/office/powerpoint/2010/main" val="3865901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Sue</a:t>
            </a:r>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a:p>
        </p:txBody>
      </p:sp>
    </p:spTree>
    <p:extLst>
      <p:ext uri="{BB962C8B-B14F-4D97-AF65-F5344CB8AC3E}">
        <p14:creationId xmlns:p14="http://schemas.microsoft.com/office/powerpoint/2010/main" val="3407287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ea8f10d60a_6_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ea8f10d60a_6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Kay</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ea8f10d60a_2_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ea8f10d60a_2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Sue then Colleen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ea8f10d60a_2_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ea8f10d60a_2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Hollie</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ea8f10d60a_4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ea8f10d60a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Hollie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ea8f10d60a_1_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ea8f10d60a_1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DeLilah</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ea8f10d60a_1_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ea8f10d60a_1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DeLilah</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ea8f10d60a_1_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ea8f10d60a_1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DeLilah</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ea8f10d60a_1_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ea8f10d60a_1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DeLilah</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DeLilah Welcome, and why we’re meeting today</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a:t>
            </a:fld>
            <a:endParaRPr lang="en-US"/>
          </a:p>
        </p:txBody>
      </p:sp>
    </p:spTree>
    <p:extLst>
      <p:ext uri="{BB962C8B-B14F-4D97-AF65-F5344CB8AC3E}">
        <p14:creationId xmlns:p14="http://schemas.microsoft.com/office/powerpoint/2010/main" val="2536565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ea8f10d60a_1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ea8f10d60a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DeLilah</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ea8f10d60a_1_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ea8f10d60a_1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DeLilah Collins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ea8f10d60a_1_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ea8f10d60a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85955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ea8f10d60a_2_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ea8f10d60a_2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DeLilah Collins  </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ed6eb7bb8e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ed6eb7bb8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DeLilah Collins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ea8f10d60a_6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ea8f10d60a_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DeLilah - if not sure, need to make a decision. If not clear, it will take more time to get this done. Need to be clear about your request. </a:t>
            </a:r>
            <a:endParaRPr/>
          </a:p>
          <a:p>
            <a:pPr marL="0" lvl="0" indent="0" algn="l" rtl="0">
              <a:spcBef>
                <a:spcPts val="0"/>
              </a:spcBef>
              <a:spcAft>
                <a:spcPts val="0"/>
              </a:spcAft>
              <a:buNone/>
            </a:pPr>
            <a:endParaRPr/>
          </a:p>
          <a:p>
            <a:pPr marL="0" lvl="0" indent="0" algn="l" rtl="0">
              <a:spcBef>
                <a:spcPts val="0"/>
              </a:spcBef>
              <a:spcAft>
                <a:spcPts val="0"/>
              </a:spcAft>
              <a:buNone/>
            </a:pPr>
            <a:r>
              <a:rPr lang="en"/>
              <a:t>HR and\or Procurement can jump in and help describe this as well.   I have highlighted the term Vendor since I believe they can only contract with a vendor (not a person) to provide these services??  </a:t>
            </a:r>
            <a:endParaRPr i="1"/>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ed6eb7bb8e_0_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ed6eb7bb8e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Sharon</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ed6eb7bb8e_0_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ed6eb7bb8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Sharon</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ea8f10d60a_2_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ea8f10d60a_2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Sue with Introduce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Kay</a:t>
            </a:r>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7692752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488BC9"/>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22995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 id="2147483676"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pp.smartsheet.com/b/form/0c1c8676a7b44b638a1e22135c8f3df9"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eansapplications@cde.state.co.u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21.xml.rels><?xml version="1.0" encoding="UTF-8" standalone="yes"?>
<Relationships xmlns="http://schemas.openxmlformats.org/package/2006/relationships"><Relationship Id="rId8" Type="http://schemas.openxmlformats.org/officeDocument/2006/relationships/hyperlink" Target="mailto:payroll@cde.state.co.us" TargetMode="External"/><Relationship Id="rId3" Type="http://schemas.openxmlformats.org/officeDocument/2006/relationships/hyperlink" Target="mailto:collins_d@cde.state.co.us" TargetMode="External"/><Relationship Id="rId7" Type="http://schemas.openxmlformats.org/officeDocument/2006/relationships/hyperlink" Target="mailto:hr@cde.state.co.us"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mailto:lovato_r@cde.state.co.us" TargetMode="External"/><Relationship Id="rId5" Type="http://schemas.openxmlformats.org/officeDocument/2006/relationships/hyperlink" Target="mailto:oneil_c@cde.state.co.us" TargetMode="External"/><Relationship Id="rId4" Type="http://schemas.openxmlformats.org/officeDocument/2006/relationships/hyperlink" Target="mailto:eansproc@cde.state.co.u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1601825"/>
            <a:ext cx="8520600" cy="2052600"/>
          </a:xfrm>
          <a:prstGeom prst="rect">
            <a:avLst/>
          </a:prstGeom>
        </p:spPr>
        <p:txBody>
          <a:bodyPr spcFirstLastPara="1" vert="horz" wrap="square" lIns="91425" tIns="91425" rIns="91425" bIns="91425" rtlCol="0" anchor="b" anchorCtr="0">
            <a:normAutofit/>
          </a:bodyPr>
          <a:lstStyle/>
          <a:p>
            <a:pPr>
              <a:spcBef>
                <a:spcPts val="0"/>
              </a:spcBef>
            </a:pPr>
            <a:r>
              <a:rPr lang="en" dirty="0"/>
              <a:t>EANS Program Support</a:t>
            </a:r>
            <a:endParaRPr dirty="0"/>
          </a:p>
        </p:txBody>
      </p:sp>
      <p:sp>
        <p:nvSpPr>
          <p:cNvPr id="55" name="Google Shape;55;p13"/>
          <p:cNvSpPr txBox="1">
            <a:spLocks noGrp="1"/>
          </p:cNvSpPr>
          <p:nvPr>
            <p:ph type="subTitle" idx="1"/>
          </p:nvPr>
        </p:nvSpPr>
        <p:spPr>
          <a:xfrm>
            <a:off x="311700" y="3691375"/>
            <a:ext cx="8520600" cy="792600"/>
          </a:xfrm>
          <a:prstGeom prst="rect">
            <a:avLst/>
          </a:prstGeom>
        </p:spPr>
        <p:txBody>
          <a:bodyPr spcFirstLastPara="1" vert="horz" wrap="square" lIns="91425" tIns="91425" rIns="91425" bIns="91425" rtlCol="0" anchor="t" anchorCtr="0">
            <a:normAutofit/>
          </a:bodyPr>
          <a:lstStyle/>
          <a:p>
            <a:pPr>
              <a:spcBef>
                <a:spcPts val="0"/>
              </a:spcBef>
            </a:pPr>
            <a:r>
              <a:rPr lang="en"/>
              <a:t>Hiring Staff (CDE HR)</a:t>
            </a:r>
            <a:endParaRPr/>
          </a:p>
          <a:p>
            <a:pPr>
              <a:spcBef>
                <a:spcPts val="0"/>
              </a:spcBef>
            </a:pPr>
            <a:r>
              <a:rPr lang="en"/>
              <a:t>Contracting with Vendors for Services (CDE Procurement)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60001-B58F-4B2B-93DE-8045F7082051}"/>
              </a:ext>
            </a:extLst>
          </p:cNvPr>
          <p:cNvSpPr>
            <a:spLocks noGrp="1"/>
          </p:cNvSpPr>
          <p:nvPr>
            <p:ph type="title"/>
          </p:nvPr>
        </p:nvSpPr>
        <p:spPr/>
        <p:txBody>
          <a:bodyPr/>
          <a:lstStyle/>
          <a:p>
            <a:r>
              <a:rPr lang="en-US" dirty="0"/>
              <a:t>Smart Sheet Submission Process</a:t>
            </a:r>
          </a:p>
        </p:txBody>
      </p:sp>
      <p:sp>
        <p:nvSpPr>
          <p:cNvPr id="3" name="Content Placeholder 2">
            <a:extLst>
              <a:ext uri="{FF2B5EF4-FFF2-40B4-BE49-F238E27FC236}">
                <a16:creationId xmlns:a16="http://schemas.microsoft.com/office/drawing/2014/main" id="{C54E8AF3-DF93-4490-87D8-E6DCE345AC9F}"/>
              </a:ext>
            </a:extLst>
          </p:cNvPr>
          <p:cNvSpPr>
            <a:spLocks noGrp="1"/>
          </p:cNvSpPr>
          <p:nvPr>
            <p:ph idx="1"/>
          </p:nvPr>
        </p:nvSpPr>
        <p:spPr/>
        <p:txBody>
          <a:bodyPr>
            <a:normAutofit fontScale="70000" lnSpcReduction="20000"/>
          </a:bodyPr>
          <a:lstStyle/>
          <a:p>
            <a:pPr marL="0" indent="0">
              <a:buNone/>
            </a:pPr>
            <a:r>
              <a:rPr lang="en-US" dirty="0"/>
              <a:t>NPS must submit the following information to CDE through a Smartsheet form. One Smartsheet form will be required for each individual the NPS intends to hire. If you hire more than one person, you must complete this process and the required form submission for each person you intend to hire.</a:t>
            </a:r>
          </a:p>
          <a:p>
            <a:r>
              <a:rPr lang="en-US" dirty="0"/>
              <a:t>This form should be completed and submitted prior to the employee’s start date so that CDE is aware of a hire that you have in-process.</a:t>
            </a:r>
          </a:p>
          <a:p>
            <a:r>
              <a:rPr lang="en-US" dirty="0"/>
              <a:t>Access the CDE EANS NPS Hiring Form at: </a:t>
            </a:r>
            <a:r>
              <a:rPr lang="en-US" dirty="0">
                <a:hlinkClick r:id="rId3"/>
              </a:rPr>
              <a:t>https://app.smartsheet.com/b/form/0c1c8676a7b44b638a1e22135c8f3df9</a:t>
            </a:r>
            <a:r>
              <a:rPr lang="en-US" dirty="0"/>
              <a:t> </a:t>
            </a:r>
          </a:p>
          <a:p>
            <a:r>
              <a:rPr lang="en-US" dirty="0"/>
              <a:t>Name, email (personal and school email address, if available), phone, address and role of hired individual, start and end dates of contract</a:t>
            </a:r>
          </a:p>
          <a:p>
            <a:r>
              <a:rPr lang="en-US" dirty="0"/>
              <a:t>NPS school information, including name, address, leadership/hiring manager contact information (name, email, phone)</a:t>
            </a:r>
          </a:p>
          <a:p>
            <a:r>
              <a:rPr lang="en-US" dirty="0"/>
              <a:t>Job description</a:t>
            </a:r>
          </a:p>
          <a:p>
            <a:r>
              <a:rPr lang="en-US" dirty="0"/>
              <a:t>Competition announcement / job posting</a:t>
            </a:r>
          </a:p>
          <a:p>
            <a:r>
              <a:rPr lang="en-US" dirty="0"/>
              <a:t>Interview score sheets</a:t>
            </a:r>
          </a:p>
          <a:p>
            <a:r>
              <a:rPr lang="en-US" dirty="0"/>
              <a:t>Reference check documents</a:t>
            </a:r>
          </a:p>
          <a:p>
            <a:r>
              <a:rPr lang="en-US" dirty="0"/>
              <a:t>Background check information</a:t>
            </a:r>
          </a:p>
          <a:p>
            <a:r>
              <a:rPr lang="en-US" dirty="0"/>
              <a:t>NPS Payroll Set-up Fillable Form 8.2021 (required!)</a:t>
            </a:r>
          </a:p>
          <a:p>
            <a:endParaRPr lang="en-US" dirty="0"/>
          </a:p>
        </p:txBody>
      </p:sp>
      <p:sp>
        <p:nvSpPr>
          <p:cNvPr id="4" name="Slide Number Placeholder 3">
            <a:extLst>
              <a:ext uri="{FF2B5EF4-FFF2-40B4-BE49-F238E27FC236}">
                <a16:creationId xmlns:a16="http://schemas.microsoft.com/office/drawing/2014/main" id="{2F610974-FFAE-4F8F-A93A-309C1A5F0575}"/>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1949198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ECC5B-5547-4997-BAFA-B1BB6CBE36D7}"/>
              </a:ext>
            </a:extLst>
          </p:cNvPr>
          <p:cNvSpPr>
            <a:spLocks noGrp="1"/>
          </p:cNvSpPr>
          <p:nvPr>
            <p:ph type="title"/>
          </p:nvPr>
        </p:nvSpPr>
        <p:spPr/>
        <p:txBody>
          <a:bodyPr/>
          <a:lstStyle/>
          <a:p>
            <a:r>
              <a:rPr lang="en" dirty="0"/>
              <a:t>Smartsheet Submission Process, cont.</a:t>
            </a:r>
            <a:endParaRPr lang="en-US" dirty="0"/>
          </a:p>
        </p:txBody>
      </p:sp>
      <p:sp>
        <p:nvSpPr>
          <p:cNvPr id="3" name="Content Placeholder 2">
            <a:extLst>
              <a:ext uri="{FF2B5EF4-FFF2-40B4-BE49-F238E27FC236}">
                <a16:creationId xmlns:a16="http://schemas.microsoft.com/office/drawing/2014/main" id="{E1C238CD-B1D2-46E4-B304-3FFF9130DE63}"/>
              </a:ext>
            </a:extLst>
          </p:cNvPr>
          <p:cNvSpPr>
            <a:spLocks noGrp="1"/>
          </p:cNvSpPr>
          <p:nvPr>
            <p:ph idx="1"/>
          </p:nvPr>
        </p:nvSpPr>
        <p:spPr/>
        <p:txBody>
          <a:bodyPr>
            <a:normAutofit fontScale="85000" lnSpcReduction="10000"/>
          </a:bodyPr>
          <a:lstStyle/>
          <a:p>
            <a:r>
              <a:rPr lang="en-US" dirty="0"/>
              <a:t>To ensure consistency, all final offer letters must include the same information listed on the NPS Payroll Set-up Form. All offers must also include the following statement and sign-off: </a:t>
            </a:r>
          </a:p>
          <a:p>
            <a:pPr lvl="1"/>
            <a:r>
              <a:rPr lang="en-US" dirty="0"/>
              <a:t>“The non-public school, [insert name] has elected to allow the Colorado Department of Education (also known as the State Education Agency) to contract with [insert contracted staff member’s name] to provide secular, neutral, and non-ideological services outside of any other, if applicable, contractual obligation with the non-public school. The non-public teacher is employed by the State Education Agency (SEA) for EANS purposes and is under the direct supervision of the SEA with respect to all EANS activities. The SEA will work in conjunction with non-public school leadership to ensure support of the contracted staff member.</a:t>
            </a:r>
          </a:p>
          <a:p>
            <a:pPr lvl="1"/>
            <a:r>
              <a:rPr lang="en-US" dirty="0"/>
              <a:t>[insert contracted staff members name] agrees to follow the SEA timesheet submission guidelines and will certify that the time reported on monthly timesheets is complete and accurate after-the-fact representation of time and effort worked on each cost objective/funding source for the month. Further, the contracted employee understands that cost objectives/funding sources are not interchangeable and that misrepresenting this information could result in corrective action or termination.”</a:t>
            </a:r>
          </a:p>
          <a:p>
            <a:r>
              <a:rPr lang="en-US" dirty="0"/>
              <a:t>CDE EANS New Employee Checklist and Paperwork documents completed and uploaded.</a:t>
            </a:r>
          </a:p>
          <a:p>
            <a:endParaRPr lang="en-US" dirty="0"/>
          </a:p>
        </p:txBody>
      </p:sp>
      <p:sp>
        <p:nvSpPr>
          <p:cNvPr id="4" name="Slide Number Placeholder 3">
            <a:extLst>
              <a:ext uri="{FF2B5EF4-FFF2-40B4-BE49-F238E27FC236}">
                <a16:creationId xmlns:a16="http://schemas.microsoft.com/office/drawing/2014/main" id="{A6A8BA66-5D7A-4D83-9C14-649694A21C96}"/>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891159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6BF77-9668-48C5-B216-9744EE0F488F}"/>
              </a:ext>
            </a:extLst>
          </p:cNvPr>
          <p:cNvSpPr>
            <a:spLocks noGrp="1"/>
          </p:cNvSpPr>
          <p:nvPr>
            <p:ph type="title"/>
          </p:nvPr>
        </p:nvSpPr>
        <p:spPr/>
        <p:txBody>
          <a:bodyPr/>
          <a:lstStyle/>
          <a:p>
            <a:r>
              <a:rPr lang="en-US" dirty="0"/>
              <a:t>Required HR Documentation and Submission Process – For New Hire</a:t>
            </a:r>
          </a:p>
        </p:txBody>
      </p:sp>
      <p:sp>
        <p:nvSpPr>
          <p:cNvPr id="3" name="Content Placeholder 2">
            <a:extLst>
              <a:ext uri="{FF2B5EF4-FFF2-40B4-BE49-F238E27FC236}">
                <a16:creationId xmlns:a16="http://schemas.microsoft.com/office/drawing/2014/main" id="{42A5897E-4A04-46EF-98DB-B87AAED3F1E1}"/>
              </a:ext>
            </a:extLst>
          </p:cNvPr>
          <p:cNvSpPr>
            <a:spLocks noGrp="1"/>
          </p:cNvSpPr>
          <p:nvPr>
            <p:ph idx="1"/>
          </p:nvPr>
        </p:nvSpPr>
        <p:spPr/>
        <p:txBody>
          <a:bodyPr>
            <a:normAutofit lnSpcReduction="10000"/>
          </a:bodyPr>
          <a:lstStyle/>
          <a:p>
            <a:r>
              <a:rPr lang="en-US" dirty="0"/>
              <a:t>New hire packet contains the following:</a:t>
            </a:r>
          </a:p>
          <a:p>
            <a:pPr lvl="1"/>
            <a:r>
              <a:rPr lang="en-US" dirty="0"/>
              <a:t>Personnel Information Form</a:t>
            </a:r>
          </a:p>
          <a:p>
            <a:pPr lvl="1"/>
            <a:r>
              <a:rPr lang="en-US" dirty="0"/>
              <a:t>Direct Deposit Form (needs to have a voided check)</a:t>
            </a:r>
          </a:p>
          <a:p>
            <a:pPr lvl="1"/>
            <a:r>
              <a:rPr lang="en-US" dirty="0"/>
              <a:t>I9 (needs to have valid proof of citizenship status and identify as described on page 3 of the I9 form)</a:t>
            </a:r>
          </a:p>
          <a:p>
            <a:pPr lvl="1"/>
            <a:r>
              <a:rPr lang="en-US" dirty="0"/>
              <a:t>Social Security Statement (regarding Public Employees Retirement Account (PERA))</a:t>
            </a:r>
          </a:p>
          <a:p>
            <a:pPr lvl="1"/>
            <a:r>
              <a:rPr lang="en-US" dirty="0"/>
              <a:t>W4</a:t>
            </a:r>
          </a:p>
          <a:p>
            <a:r>
              <a:rPr lang="en-US" dirty="0"/>
              <a:t>Our new hire packet ha been revised and will be sent out to all NPS contacts</a:t>
            </a:r>
          </a:p>
          <a:p>
            <a:pPr lvl="1"/>
            <a:r>
              <a:rPr lang="en-US" dirty="0"/>
              <a:t>What’s new?</a:t>
            </a:r>
          </a:p>
          <a:p>
            <a:pPr lvl="1"/>
            <a:r>
              <a:rPr lang="en-US" dirty="0"/>
              <a:t>Offer letter template </a:t>
            </a:r>
          </a:p>
          <a:p>
            <a:pPr lvl="1"/>
            <a:r>
              <a:rPr lang="en-US" dirty="0"/>
              <a:t>Sample complete offer letter</a:t>
            </a:r>
          </a:p>
          <a:p>
            <a:pPr lvl="1"/>
            <a:r>
              <a:rPr lang="en-US" dirty="0"/>
              <a:t>Revised instructions for completion of paperwork</a:t>
            </a:r>
          </a:p>
        </p:txBody>
      </p:sp>
      <p:sp>
        <p:nvSpPr>
          <p:cNvPr id="4" name="Slide Number Placeholder 3">
            <a:extLst>
              <a:ext uri="{FF2B5EF4-FFF2-40B4-BE49-F238E27FC236}">
                <a16:creationId xmlns:a16="http://schemas.microsoft.com/office/drawing/2014/main" id="{70F005D9-A250-4C98-889B-6504199017A2}"/>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3544652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a:off x="245193" y="254514"/>
            <a:ext cx="7016844" cy="756418"/>
          </a:xfrm>
          <a:prstGeom prst="rect">
            <a:avLst/>
          </a:prstGeom>
        </p:spPr>
        <p:txBody>
          <a:bodyPr spcFirstLastPara="1" vert="horz" wrap="square" lIns="91425" tIns="91425" rIns="91425" bIns="91425" rtlCol="0" anchor="t" anchorCtr="0">
            <a:normAutofit fontScale="90000"/>
          </a:bodyPr>
          <a:lstStyle/>
          <a:p>
            <a:pPr>
              <a:lnSpc>
                <a:spcPct val="115000"/>
              </a:lnSpc>
              <a:spcAft>
                <a:spcPts val="1200"/>
              </a:spcAft>
            </a:pPr>
            <a:r>
              <a:rPr lang="en" dirty="0"/>
              <a:t>Required HR Documents and Submission Process, Cont </a:t>
            </a:r>
            <a:endParaRPr dirty="0"/>
          </a:p>
        </p:txBody>
      </p:sp>
      <p:sp>
        <p:nvSpPr>
          <p:cNvPr id="121" name="Google Shape;121;p24"/>
          <p:cNvSpPr txBox="1">
            <a:spLocks noGrp="1"/>
          </p:cNvSpPr>
          <p:nvPr>
            <p:ph idx="1"/>
          </p:nvPr>
        </p:nvSpPr>
        <p:spPr>
          <a:prstGeom prst="rect">
            <a:avLst/>
          </a:prstGeom>
        </p:spPr>
        <p:txBody>
          <a:bodyPr spcFirstLastPara="1" vert="horz" wrap="square" lIns="91425" tIns="91425" rIns="91425" bIns="91425" rtlCol="0" anchor="t" anchorCtr="0">
            <a:normAutofit/>
          </a:bodyPr>
          <a:lstStyle/>
          <a:p>
            <a:pPr>
              <a:lnSpc>
                <a:spcPct val="105000"/>
              </a:lnSpc>
              <a:buSzPts val="1583"/>
            </a:pPr>
            <a:r>
              <a:rPr lang="en" sz="2200" dirty="0"/>
              <a:t>Once all documents have been completed by the employee and verified “complete” by the NPS, all documents must be submitted to CDE using smartsheet.  You will access the new hire form for the new hire and attach the documents to that new hires record on the smartsheet.</a:t>
            </a:r>
            <a:br>
              <a:rPr lang="en" sz="2200" dirty="0"/>
            </a:br>
            <a:endParaRPr sz="2200" dirty="0"/>
          </a:p>
          <a:p>
            <a:pPr>
              <a:lnSpc>
                <a:spcPct val="105000"/>
              </a:lnSpc>
              <a:buSzPts val="1583"/>
            </a:pPr>
            <a:r>
              <a:rPr lang="en" sz="2200" dirty="0"/>
              <a:t>It is critical that the new hire documents are submitted to CDE as quickly as possible to ensure the new hire can be entered and paid in a timely manner.   </a:t>
            </a:r>
            <a:endParaRPr sz="2200" dirty="0"/>
          </a:p>
          <a:p>
            <a:pPr indent="0">
              <a:lnSpc>
                <a:spcPct val="105000"/>
              </a:lnSpc>
              <a:spcBef>
                <a:spcPts val="1200"/>
              </a:spcBef>
              <a:spcAft>
                <a:spcPts val="1200"/>
              </a:spcAft>
              <a:buNone/>
            </a:pPr>
            <a:endParaRPr sz="1582"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title"/>
          </p:nvPr>
        </p:nvSpPr>
        <p:spPr>
          <a:prstGeom prst="rect">
            <a:avLst/>
          </a:prstGeom>
        </p:spPr>
        <p:txBody>
          <a:bodyPr spcFirstLastPara="1" vert="horz" wrap="square" lIns="91425" tIns="91425" rIns="91425" bIns="91425" rtlCol="0" anchor="t" anchorCtr="0">
            <a:normAutofit fontScale="90000"/>
          </a:bodyPr>
          <a:lstStyle/>
          <a:p>
            <a:pPr>
              <a:buSzPts val="990"/>
            </a:pPr>
            <a:r>
              <a:rPr lang="en" sz="2320"/>
              <a:t>CDE Document Review and Hiring Process Completion</a:t>
            </a:r>
            <a:endParaRPr sz="2320"/>
          </a:p>
        </p:txBody>
      </p:sp>
      <p:sp>
        <p:nvSpPr>
          <p:cNvPr id="127" name="Google Shape;127;p25"/>
          <p:cNvSpPr txBox="1">
            <a:spLocks noGrp="1"/>
          </p:cNvSpPr>
          <p:nvPr>
            <p:ph idx="1"/>
          </p:nvPr>
        </p:nvSpPr>
        <p:spPr>
          <a:prstGeom prst="rect">
            <a:avLst/>
          </a:prstGeom>
        </p:spPr>
        <p:txBody>
          <a:bodyPr spcFirstLastPara="1" vert="horz" wrap="square" lIns="91425" tIns="91425" rIns="91425" bIns="91425" rtlCol="0" anchor="t" anchorCtr="0">
            <a:normAutofit fontScale="92500" lnSpcReduction="10000"/>
          </a:bodyPr>
          <a:lstStyle/>
          <a:p>
            <a:pPr marL="0" indent="0">
              <a:buClr>
                <a:schemeClr val="dk1"/>
              </a:buClr>
              <a:buSzPts val="1100"/>
              <a:buNone/>
            </a:pPr>
            <a:r>
              <a:rPr lang="en"/>
              <a:t>The Educator Talent team will then work with the CDE Human Resources team to review the documentation, and complete the hiring process. This includes:</a:t>
            </a:r>
            <a:endParaRPr/>
          </a:p>
          <a:p>
            <a:pPr>
              <a:spcBef>
                <a:spcPts val="1200"/>
              </a:spcBef>
            </a:pPr>
            <a:r>
              <a:rPr lang="en"/>
              <a:t>Educator Talent team member will work with CDE HR to complete the hiring paperwork and process.</a:t>
            </a:r>
            <a:endParaRPr/>
          </a:p>
          <a:p>
            <a:r>
              <a:rPr lang="en"/>
              <a:t>CDE will contact individual after hiring paperwork is processed.</a:t>
            </a:r>
            <a:endParaRPr/>
          </a:p>
          <a:p>
            <a:r>
              <a:rPr lang="en"/>
              <a:t>CDE Educator Talent Team will work with the new NPS staff member and the NPS leadership team member/supervisor to review expectations, guidelines, oversight and timesheet submission information.</a:t>
            </a:r>
            <a:endParaRPr/>
          </a:p>
          <a:p>
            <a:r>
              <a:rPr lang="en"/>
              <a:t>CDE Educator Talent Team will establish CDE oversight schedule of the new NPS staff member in conjunction with the NPS leadership/supervisor</a:t>
            </a:r>
            <a:endParaRPr/>
          </a:p>
          <a:p>
            <a:pPr marL="0" indent="0">
              <a:spcBef>
                <a:spcPts val="1200"/>
              </a:spcBef>
              <a:spcAft>
                <a:spcPts val="12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title"/>
          </p:nvPr>
        </p:nvSpPr>
        <p:spPr>
          <a:prstGeom prst="rect">
            <a:avLst/>
          </a:prstGeom>
        </p:spPr>
        <p:txBody>
          <a:bodyPr spcFirstLastPara="1" vert="horz" wrap="square" lIns="91425" tIns="91425" rIns="91425" bIns="91425" rtlCol="0" anchor="t" anchorCtr="0">
            <a:normAutofit/>
          </a:bodyPr>
          <a:lstStyle/>
          <a:p>
            <a:r>
              <a:rPr lang="en"/>
              <a:t>Time and Effort Reporting (T&amp;E)</a:t>
            </a:r>
            <a:endParaRPr/>
          </a:p>
        </p:txBody>
      </p:sp>
      <p:sp>
        <p:nvSpPr>
          <p:cNvPr id="133" name="Google Shape;133;p26"/>
          <p:cNvSpPr txBox="1">
            <a:spLocks noGrp="1"/>
          </p:cNvSpPr>
          <p:nvPr>
            <p:ph idx="1"/>
          </p:nvPr>
        </p:nvSpPr>
        <p:spPr>
          <a:prstGeom prst="rect">
            <a:avLst/>
          </a:prstGeom>
        </p:spPr>
        <p:txBody>
          <a:bodyPr spcFirstLastPara="1" vert="horz" wrap="square" lIns="91425" tIns="91425" rIns="91425" bIns="91425" rtlCol="0" anchor="t" anchorCtr="0">
            <a:normAutofit/>
          </a:bodyPr>
          <a:lstStyle/>
          <a:p>
            <a:pPr indent="-330744">
              <a:buSzPct val="100000"/>
            </a:pPr>
            <a:r>
              <a:rPr lang="en" sz="1892"/>
              <a:t>Once all documentation is in place and the staff member is on board, the hired staff member will submit either a  monthly or biweekly timesheet documents to CDE through a Smartsheet Form . </a:t>
            </a:r>
            <a:endParaRPr sz="1892"/>
          </a:p>
          <a:p>
            <a:pPr lvl="1" indent="-309154">
              <a:buSzPct val="78863"/>
            </a:pPr>
            <a:r>
              <a:rPr lang="en" sz="1892"/>
              <a:t>Employees designated as non-exempt\hourly will be paid on a bi-weekly basis and, therefore a bi-weekly timesheets will be required. </a:t>
            </a:r>
            <a:endParaRPr sz="1892"/>
          </a:p>
          <a:p>
            <a:pPr lvl="1" indent="-330744">
              <a:buSzPct val="100000"/>
            </a:pPr>
            <a:r>
              <a:rPr lang="en" sz="1892"/>
              <a:t>Employees that are designated as exempt/salaried will be paid on a monthly basis (last working day of each month) and complete a monthly T&amp;E. </a:t>
            </a:r>
            <a:endParaRPr sz="1892"/>
          </a:p>
          <a:p>
            <a:pPr indent="-330744">
              <a:buSzPct val="100000"/>
            </a:pPr>
            <a:r>
              <a:rPr lang="en" sz="1892"/>
              <a:t>First paycheck will be a paper check and then subsequent pay will occur through automatic deposit. CDE staff will check in with hired staff member and NPS leadership monthly to ensure alignment and support.</a:t>
            </a:r>
            <a:endParaRPr sz="1892"/>
          </a:p>
          <a:p>
            <a:pPr indent="-330744">
              <a:buSzPct val="100000"/>
            </a:pPr>
            <a:r>
              <a:rPr lang="en" sz="1892"/>
              <a:t>First paycheck may take up to one month; please help the new hire plan accordingly.</a:t>
            </a:r>
            <a:endParaRPr sz="1892"/>
          </a:p>
          <a:p>
            <a:pPr indent="0">
              <a:spcBef>
                <a:spcPts val="1200"/>
              </a:spcBef>
              <a:spcAft>
                <a:spcPts val="12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title"/>
          </p:nvPr>
        </p:nvSpPr>
        <p:spPr>
          <a:prstGeom prst="rect">
            <a:avLst/>
          </a:prstGeom>
        </p:spPr>
        <p:txBody>
          <a:bodyPr spcFirstLastPara="1" vert="horz" wrap="square" lIns="91425" tIns="91425" rIns="91425" bIns="91425" rtlCol="0" anchor="t" anchorCtr="0">
            <a:normAutofit/>
          </a:bodyPr>
          <a:lstStyle/>
          <a:p>
            <a:pPr>
              <a:buClr>
                <a:schemeClr val="dk1"/>
              </a:buClr>
              <a:buSzPct val="39285"/>
            </a:pPr>
            <a:r>
              <a:rPr lang="en"/>
              <a:t>Time and Effort Reporting Cont.</a:t>
            </a:r>
            <a:endParaRPr/>
          </a:p>
        </p:txBody>
      </p:sp>
      <p:sp>
        <p:nvSpPr>
          <p:cNvPr id="139" name="Google Shape;139;p27"/>
          <p:cNvSpPr txBox="1">
            <a:spLocks noGrp="1"/>
          </p:cNvSpPr>
          <p:nvPr>
            <p:ph idx="1"/>
          </p:nvPr>
        </p:nvSpPr>
        <p:spPr>
          <a:prstGeom prst="rect">
            <a:avLst/>
          </a:prstGeom>
        </p:spPr>
        <p:txBody>
          <a:bodyPr spcFirstLastPara="1" vert="horz" wrap="square" lIns="91425" tIns="91425" rIns="91425" bIns="91425" rtlCol="0" anchor="t" anchorCtr="0">
            <a:normAutofit/>
          </a:bodyPr>
          <a:lstStyle/>
          <a:p>
            <a:r>
              <a:rPr lang="en"/>
              <a:t>Monthly T&amp;E  are due by close of business on the first business day of the month following payday. </a:t>
            </a:r>
            <a:endParaRPr/>
          </a:p>
          <a:p>
            <a:pPr lvl="1"/>
            <a:r>
              <a:rPr lang="en"/>
              <a:t>September T&amp;E is due October 1, 2021</a:t>
            </a:r>
            <a:endParaRPr/>
          </a:p>
          <a:p>
            <a:pPr lvl="1"/>
            <a:r>
              <a:rPr lang="en"/>
              <a:t>October T&amp;E is due on November 1, 2021</a:t>
            </a:r>
            <a:endParaRPr/>
          </a:p>
          <a:p>
            <a:r>
              <a:rPr lang="en"/>
              <a:t>Biweekly T&amp;E are due by close of business on the first business day following the two week pay period. </a:t>
            </a:r>
            <a:endParaRPr/>
          </a:p>
          <a:p>
            <a:pPr lvl="1"/>
            <a:r>
              <a:rPr lang="en"/>
              <a:t>September 11, 2021-September 24, 2021 is due September 27, 2021</a:t>
            </a:r>
            <a:endParaRPr/>
          </a:p>
          <a:p>
            <a:pPr lvl="1"/>
            <a:r>
              <a:rPr lang="en"/>
              <a:t>September 25, 2021-October 8, 2021 is due October 11, 2021 </a:t>
            </a:r>
            <a:endParaRPr/>
          </a:p>
          <a:p>
            <a:r>
              <a:rPr lang="en"/>
              <a:t>Once hired, CDE will reach out via email to the employee and the NPS supervisor to provide the timesheets, explain how to submit timesheets and provide additional details.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3"/>
        <p:cNvGrpSpPr/>
        <p:nvPr/>
      </p:nvGrpSpPr>
      <p:grpSpPr>
        <a:xfrm>
          <a:off x="0" y="0"/>
          <a:ext cx="0" cy="0"/>
          <a:chOff x="0" y="0"/>
          <a:chExt cx="0" cy="0"/>
        </a:xfrm>
      </p:grpSpPr>
      <p:sp>
        <p:nvSpPr>
          <p:cNvPr id="144" name="Google Shape;144;p28"/>
          <p:cNvSpPr txBox="1">
            <a:spLocks noGrp="1"/>
          </p:cNvSpPr>
          <p:nvPr>
            <p:ph type="title"/>
          </p:nvPr>
        </p:nvSpPr>
        <p:spPr>
          <a:xfrm>
            <a:off x="840699" y="687480"/>
            <a:ext cx="5605629" cy="994172"/>
          </a:xfrm>
          <a:prstGeom prst="rect">
            <a:avLst/>
          </a:prstGeom>
        </p:spPr>
        <p:txBody>
          <a:bodyPr spcFirstLastPara="1" vert="horz" lIns="91425" tIns="91425" rIns="91425" bIns="91425" rtlCol="0" anchorCtr="0">
            <a:normAutofit fontScale="90000"/>
          </a:bodyPr>
          <a:lstStyle/>
          <a:p>
            <a:r>
              <a:rPr lang="en-US" sz="3850"/>
              <a:t>Important Reminders...</a:t>
            </a:r>
          </a:p>
        </p:txBody>
      </p:sp>
      <p:sp>
        <p:nvSpPr>
          <p:cNvPr id="145" name="Google Shape;145;p28"/>
          <p:cNvSpPr txBox="1">
            <a:spLocks noGrp="1"/>
          </p:cNvSpPr>
          <p:nvPr>
            <p:ph idx="1"/>
          </p:nvPr>
        </p:nvSpPr>
        <p:spPr>
          <a:xfrm>
            <a:off x="852321" y="2227943"/>
            <a:ext cx="5033221" cy="3788227"/>
          </a:xfrm>
          <a:prstGeom prst="rect">
            <a:avLst/>
          </a:prstGeom>
        </p:spPr>
        <p:txBody>
          <a:bodyPr spcFirstLastPara="1" vert="horz" lIns="91425" tIns="91425" rIns="91425" bIns="91425" rtlCol="0" anchor="ctr" anchorCtr="0">
            <a:normAutofit/>
          </a:bodyPr>
          <a:lstStyle/>
          <a:p>
            <a:pPr marL="0" indent="0">
              <a:spcBef>
                <a:spcPts val="1200"/>
              </a:spcBef>
              <a:buClr>
                <a:schemeClr val="dk1"/>
              </a:buClr>
              <a:buSzPts val="1100"/>
              <a:buNone/>
            </a:pPr>
            <a:r>
              <a:rPr lang="en-US" sz="2100" b="1" dirty="0"/>
              <a:t>BEFORE </a:t>
            </a:r>
            <a:r>
              <a:rPr lang="en-US" sz="2100" dirty="0"/>
              <a:t>you make an offer or contract with any NPS staff, please make sure you are clear on the rules governing the EANS grant, which have been communicated prior.  </a:t>
            </a:r>
          </a:p>
          <a:p>
            <a:pPr marL="0" indent="0">
              <a:spcBef>
                <a:spcPts val="1200"/>
              </a:spcBef>
              <a:spcAft>
                <a:spcPts val="1200"/>
              </a:spcAft>
              <a:buNone/>
            </a:pPr>
            <a:endParaRPr lang="en-US" sz="2100" dirty="0"/>
          </a:p>
        </p:txBody>
      </p:sp>
      <p:sp>
        <p:nvSpPr>
          <p:cNvPr id="88" name="Rectangle 87">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0" name="Oval 89">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5" name="Graphic 84" descr="Phishing">
            <a:extLst>
              <a:ext uri="{FF2B5EF4-FFF2-40B4-BE49-F238E27FC236}">
                <a16:creationId xmlns:a16="http://schemas.microsoft.com/office/drawing/2014/main" id="{C2A13990-CB38-4020-BCB6-FD94EE9092B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24964" y="2865141"/>
            <a:ext cx="1143455" cy="114345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title"/>
          </p:nvPr>
        </p:nvSpPr>
        <p:spPr>
          <a:prstGeom prst="rect">
            <a:avLst/>
          </a:prstGeom>
        </p:spPr>
        <p:txBody>
          <a:bodyPr spcFirstLastPara="1" vert="horz" wrap="square" lIns="91425" tIns="91425" rIns="91425" bIns="91425" rtlCol="0" anchor="t" anchorCtr="0">
            <a:normAutofit/>
          </a:bodyPr>
          <a:lstStyle/>
          <a:p>
            <a:r>
              <a:rPr lang="en"/>
              <a:t>Important Reminders...</a:t>
            </a:r>
            <a:endParaRPr/>
          </a:p>
        </p:txBody>
      </p:sp>
      <p:sp>
        <p:nvSpPr>
          <p:cNvPr id="151" name="Google Shape;151;p29"/>
          <p:cNvSpPr txBox="1">
            <a:spLocks noGrp="1"/>
          </p:cNvSpPr>
          <p:nvPr>
            <p:ph idx="1"/>
          </p:nvPr>
        </p:nvSpPr>
        <p:spPr>
          <a:prstGeom prst="rect">
            <a:avLst/>
          </a:prstGeom>
        </p:spPr>
        <p:txBody>
          <a:bodyPr spcFirstLastPara="1" vert="horz" wrap="square" lIns="91425" tIns="91425" rIns="91425" bIns="91425" rtlCol="0" anchor="t" anchorCtr="0">
            <a:noAutofit/>
          </a:bodyPr>
          <a:lstStyle/>
          <a:p>
            <a:pPr marL="0" indent="0">
              <a:spcBef>
                <a:spcPts val="1200"/>
              </a:spcBef>
              <a:buClr>
                <a:schemeClr val="dk1"/>
              </a:buClr>
              <a:buSzPts val="1100"/>
              <a:buNone/>
            </a:pPr>
            <a:r>
              <a:rPr lang="en" sz="2000" dirty="0">
                <a:solidFill>
                  <a:schemeClr val="dk1"/>
                </a:solidFill>
              </a:rPr>
              <a:t>The NPS </a:t>
            </a:r>
            <a:r>
              <a:rPr lang="en" sz="2000" b="1" dirty="0">
                <a:solidFill>
                  <a:schemeClr val="dk1"/>
                </a:solidFill>
              </a:rPr>
              <a:t>cannot</a:t>
            </a:r>
            <a:r>
              <a:rPr lang="en" sz="2000" dirty="0">
                <a:solidFill>
                  <a:schemeClr val="dk1"/>
                </a:solidFill>
              </a:rPr>
              <a:t> offer benefits outside of the benefits offered by CDE.  Under EANS, CDE is the employer of record and must provide payment for all services and benefits for staff hired under EANS.</a:t>
            </a:r>
            <a:endParaRPr sz="2000" dirty="0">
              <a:solidFill>
                <a:schemeClr val="dk1"/>
              </a:solidFill>
            </a:endParaRPr>
          </a:p>
          <a:p>
            <a:pPr indent="-323850">
              <a:spcBef>
                <a:spcPts val="1200"/>
              </a:spcBef>
              <a:buClr>
                <a:schemeClr val="dk1"/>
              </a:buClr>
              <a:buSzPts val="1500"/>
            </a:pPr>
            <a:r>
              <a:rPr lang="en" sz="2000" dirty="0">
                <a:solidFill>
                  <a:schemeClr val="dk1"/>
                </a:solidFill>
              </a:rPr>
              <a:t>The NPS </a:t>
            </a:r>
            <a:r>
              <a:rPr lang="en" sz="2000" b="1" dirty="0">
                <a:solidFill>
                  <a:schemeClr val="dk1"/>
                </a:solidFill>
              </a:rPr>
              <a:t>cannot</a:t>
            </a:r>
            <a:r>
              <a:rPr lang="en" sz="2000" dirty="0">
                <a:solidFill>
                  <a:schemeClr val="dk1"/>
                </a:solidFill>
              </a:rPr>
              <a:t> make separate payments to the employee for benefits to NPS staff hired under EANS.</a:t>
            </a:r>
            <a:endParaRPr sz="2000" dirty="0">
              <a:solidFill>
                <a:schemeClr val="dk1"/>
              </a:solidFill>
            </a:endParaRPr>
          </a:p>
          <a:p>
            <a:pPr lvl="1" indent="-323850">
              <a:buClr>
                <a:schemeClr val="dk1"/>
              </a:buClr>
              <a:buSzPts val="1500"/>
            </a:pPr>
            <a:r>
              <a:rPr lang="en" dirty="0">
                <a:solidFill>
                  <a:schemeClr val="dk1"/>
                </a:solidFill>
              </a:rPr>
              <a:t>For example, NPS staff hired under EANS cannot enroll nor contribute to NPS health, medical, dental, and retirement plans, such as a 403(b).  If the NPS staff member is benefits-eligible, they can enroll in CDE’s plans the 1</a:t>
            </a:r>
            <a:r>
              <a:rPr lang="en" baseline="30000" dirty="0">
                <a:solidFill>
                  <a:schemeClr val="dk1"/>
                </a:solidFill>
              </a:rPr>
              <a:t>st</a:t>
            </a:r>
            <a:r>
              <a:rPr lang="en" dirty="0">
                <a:solidFill>
                  <a:schemeClr val="dk1"/>
                </a:solidFill>
              </a:rPr>
              <a:t> of the month following their first day of employment. Information has been provided in the attached packet. 	</a:t>
            </a:r>
            <a:endParaRPr dirty="0">
              <a:solidFill>
                <a:schemeClr val="dk1"/>
              </a:solidFill>
            </a:endParaRPr>
          </a:p>
          <a:p>
            <a:pPr indent="-323850">
              <a:buClr>
                <a:schemeClr val="dk1"/>
              </a:buClr>
              <a:buSzPts val="1500"/>
            </a:pPr>
            <a:r>
              <a:rPr lang="en" sz="2000" dirty="0">
                <a:solidFill>
                  <a:schemeClr val="dk1"/>
                </a:solidFill>
              </a:rPr>
              <a:t>The Payroll Set-up Form should be used as a template by which to create an offer letter.  We have provided a template offer letter for you to use as well as a SAMPLE offer letter for you to review.</a:t>
            </a:r>
            <a:endParaRPr sz="2000"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0"/>
          <p:cNvSpPr txBox="1">
            <a:spLocks noGrp="1"/>
          </p:cNvSpPr>
          <p:nvPr>
            <p:ph type="title"/>
          </p:nvPr>
        </p:nvSpPr>
        <p:spPr>
          <a:prstGeom prst="rect">
            <a:avLst/>
          </a:prstGeom>
        </p:spPr>
        <p:txBody>
          <a:bodyPr spcFirstLastPara="1" vert="horz" wrap="square" lIns="91425" tIns="91425" rIns="91425" bIns="91425" rtlCol="0" anchor="t" anchorCtr="0">
            <a:normAutofit/>
          </a:bodyPr>
          <a:lstStyle/>
          <a:p>
            <a:r>
              <a:rPr lang="en"/>
              <a:t>Important Reminders...</a:t>
            </a:r>
            <a:endParaRPr/>
          </a:p>
        </p:txBody>
      </p:sp>
      <p:sp>
        <p:nvSpPr>
          <p:cNvPr id="157" name="Google Shape;157;p30"/>
          <p:cNvSpPr txBox="1">
            <a:spLocks noGrp="1"/>
          </p:cNvSpPr>
          <p:nvPr>
            <p:ph idx="1"/>
          </p:nvPr>
        </p:nvSpPr>
        <p:spPr>
          <a:prstGeom prst="rect">
            <a:avLst/>
          </a:prstGeom>
        </p:spPr>
        <p:txBody>
          <a:bodyPr spcFirstLastPara="1" vert="horz" wrap="square" lIns="91425" tIns="91425" rIns="91425" bIns="91425" rtlCol="0" anchor="t" anchorCtr="0">
            <a:normAutofit/>
          </a:bodyPr>
          <a:lstStyle/>
          <a:p>
            <a:pPr marL="0" indent="0">
              <a:spcBef>
                <a:spcPts val="1200"/>
              </a:spcBef>
              <a:buNone/>
            </a:pPr>
            <a:r>
              <a:rPr lang="en" sz="2000" dirty="0">
                <a:solidFill>
                  <a:schemeClr val="dk1"/>
                </a:solidFill>
              </a:rPr>
              <a:t>As you work through the hiring process, please remember as a non-public schools (NPS) in this grant program, you </a:t>
            </a:r>
            <a:r>
              <a:rPr lang="en" sz="2000" b="1" dirty="0">
                <a:solidFill>
                  <a:schemeClr val="dk1"/>
                </a:solidFill>
              </a:rPr>
              <a:t>cannot</a:t>
            </a:r>
            <a:r>
              <a:rPr lang="en" sz="2000" dirty="0">
                <a:solidFill>
                  <a:schemeClr val="dk1"/>
                </a:solidFill>
              </a:rPr>
              <a:t> </a:t>
            </a:r>
            <a:r>
              <a:rPr lang="en" sz="2000" b="1" dirty="0">
                <a:solidFill>
                  <a:schemeClr val="dk1"/>
                </a:solidFill>
              </a:rPr>
              <a:t>hire or pay employees</a:t>
            </a:r>
            <a:r>
              <a:rPr lang="en" sz="2000" dirty="0">
                <a:solidFill>
                  <a:schemeClr val="dk1"/>
                </a:solidFill>
              </a:rPr>
              <a:t> that are currently under contract with your school. Also, you cannot pay a portion of the employee’s salary not covered by EANS funds. If there is a difference, please contact DeLilah Collins at </a:t>
            </a:r>
            <a:r>
              <a:rPr lang="en" sz="2000" u="sng" dirty="0">
                <a:solidFill>
                  <a:schemeClr val="hlink"/>
                </a:solidFill>
                <a:hlinkClick r:id="rId3"/>
              </a:rPr>
              <a:t>eansapplications@cde.state.co.us</a:t>
            </a:r>
            <a:r>
              <a:rPr lang="en" sz="2000" dirty="0">
                <a:solidFill>
                  <a:schemeClr val="dk1"/>
                </a:solidFill>
              </a:rPr>
              <a:t> to discuss the salary discrepancies and budgetary needs.  </a:t>
            </a:r>
            <a:endParaRPr sz="2000" dirty="0">
              <a:solidFill>
                <a:schemeClr val="dk1"/>
              </a:solidFill>
            </a:endParaRPr>
          </a:p>
          <a:p>
            <a:pPr marL="0" indent="0">
              <a:spcBef>
                <a:spcPts val="1200"/>
              </a:spcBef>
              <a:spcAft>
                <a:spcPts val="1200"/>
              </a:spcAft>
              <a:buNone/>
            </a:pPr>
            <a:r>
              <a:rPr lang="en" sz="2000" dirty="0">
                <a:solidFill>
                  <a:schemeClr val="dk1"/>
                </a:solidFill>
              </a:rPr>
              <a:t>Please do not email any confidential or personally identifiable information (PII) and please require that your employee not email their confidential or personally identifiable information (example: any document that contains a social security number). </a:t>
            </a:r>
            <a:r>
              <a:rPr lang="en" sz="2000" b="1" dirty="0">
                <a:solidFill>
                  <a:schemeClr val="dk1"/>
                </a:solidFill>
              </a:rPr>
              <a:t>All PII must be uploaded through the Smartsheet.</a:t>
            </a:r>
            <a:endParaRPr sz="20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7413133-51FF-4992-A8D3-91E3B90F3FFD}"/>
              </a:ext>
            </a:extLst>
          </p:cNvPr>
          <p:cNvSpPr>
            <a:spLocks noGrp="1"/>
          </p:cNvSpPr>
          <p:nvPr>
            <p:ph type="ctrTitle"/>
          </p:nvPr>
        </p:nvSpPr>
        <p:spPr/>
        <p:txBody>
          <a:bodyPr/>
          <a:lstStyle/>
          <a:p>
            <a:r>
              <a:rPr lang="en-US" dirty="0"/>
              <a:t>Welcome!</a:t>
            </a:r>
            <a:br>
              <a:rPr lang="en-US" dirty="0"/>
            </a:br>
            <a:endParaRPr lang="en-US" dirty="0"/>
          </a:p>
        </p:txBody>
      </p:sp>
      <p:sp>
        <p:nvSpPr>
          <p:cNvPr id="4" name="Slide Number Placeholder 3">
            <a:extLst>
              <a:ext uri="{FF2B5EF4-FFF2-40B4-BE49-F238E27FC236}">
                <a16:creationId xmlns:a16="http://schemas.microsoft.com/office/drawing/2014/main" id="{59D04505-92F0-4419-97A4-C2164CDEDBB9}"/>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336177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61"/>
        <p:cNvGrpSpPr/>
        <p:nvPr/>
      </p:nvGrpSpPr>
      <p:grpSpPr>
        <a:xfrm>
          <a:off x="0" y="0"/>
          <a:ext cx="0" cy="0"/>
          <a:chOff x="0" y="0"/>
          <a:chExt cx="0" cy="0"/>
        </a:xfrm>
      </p:grpSpPr>
      <p:sp>
        <p:nvSpPr>
          <p:cNvPr id="162" name="Google Shape;162;p31"/>
          <p:cNvSpPr txBox="1">
            <a:spLocks noGrp="1"/>
          </p:cNvSpPr>
          <p:nvPr>
            <p:ph type="title"/>
          </p:nvPr>
        </p:nvSpPr>
        <p:spPr>
          <a:xfrm>
            <a:off x="840699" y="687480"/>
            <a:ext cx="5605629" cy="994172"/>
          </a:xfrm>
          <a:prstGeom prst="rect">
            <a:avLst/>
          </a:prstGeom>
        </p:spPr>
        <p:txBody>
          <a:bodyPr spcFirstLastPara="1" vert="horz" lIns="91425" tIns="91425" rIns="91425" bIns="91425" rtlCol="0" anchorCtr="0">
            <a:normAutofit fontScale="90000"/>
          </a:bodyPr>
          <a:lstStyle/>
          <a:p>
            <a:r>
              <a:rPr lang="en-US" sz="3850"/>
              <a:t>Important Reminders...</a:t>
            </a:r>
          </a:p>
        </p:txBody>
      </p:sp>
      <p:sp>
        <p:nvSpPr>
          <p:cNvPr id="163" name="Google Shape;163;p31"/>
          <p:cNvSpPr txBox="1">
            <a:spLocks noGrp="1"/>
          </p:cNvSpPr>
          <p:nvPr>
            <p:ph idx="1"/>
          </p:nvPr>
        </p:nvSpPr>
        <p:spPr>
          <a:xfrm>
            <a:off x="852321" y="2227943"/>
            <a:ext cx="5033221" cy="3788227"/>
          </a:xfrm>
          <a:prstGeom prst="rect">
            <a:avLst/>
          </a:prstGeom>
        </p:spPr>
        <p:txBody>
          <a:bodyPr spcFirstLastPara="1" vert="horz" lIns="91425" tIns="91425" rIns="91425" bIns="91425" rtlCol="0" anchor="ctr" anchorCtr="0">
            <a:normAutofit/>
          </a:bodyPr>
          <a:lstStyle/>
          <a:p>
            <a:pPr marL="0" indent="0">
              <a:spcBef>
                <a:spcPts val="1200"/>
              </a:spcBef>
              <a:spcAft>
                <a:spcPts val="1200"/>
              </a:spcAft>
              <a:buNone/>
            </a:pPr>
            <a:r>
              <a:rPr lang="en-US" sz="2100" b="1"/>
              <a:t>NOTICE: Failure to comply with this process or paying staff currently under contract with the school performing the same or similar services may result in repayment of funds to the grant program. </a:t>
            </a:r>
            <a:endParaRPr lang="en-US" sz="2100"/>
          </a:p>
        </p:txBody>
      </p:sp>
      <p:sp>
        <p:nvSpPr>
          <p:cNvPr id="106" name="Rectangle 105">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8" name="Oval 107">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3" name="Graphic 102" descr="Warning">
            <a:extLst>
              <a:ext uri="{FF2B5EF4-FFF2-40B4-BE49-F238E27FC236}">
                <a16:creationId xmlns:a16="http://schemas.microsoft.com/office/drawing/2014/main" id="{8A7E974A-E80D-4B7E-A4E5-A0717D7DE10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24964" y="2865141"/>
            <a:ext cx="1143455" cy="114345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2"/>
          <p:cNvSpPr txBox="1">
            <a:spLocks noGrp="1"/>
          </p:cNvSpPr>
          <p:nvPr>
            <p:ph type="title"/>
          </p:nvPr>
        </p:nvSpPr>
        <p:spPr>
          <a:prstGeom prst="rect">
            <a:avLst/>
          </a:prstGeom>
        </p:spPr>
        <p:txBody>
          <a:bodyPr spcFirstLastPara="1" vert="horz" wrap="square" lIns="91425" tIns="91425" rIns="91425" bIns="91425" rtlCol="0" anchor="t" anchorCtr="0">
            <a:normAutofit/>
          </a:bodyPr>
          <a:lstStyle/>
          <a:p>
            <a:r>
              <a:rPr lang="en" dirty="0"/>
              <a:t>Contacts</a:t>
            </a:r>
            <a:endParaRPr dirty="0"/>
          </a:p>
        </p:txBody>
      </p:sp>
      <p:sp>
        <p:nvSpPr>
          <p:cNvPr id="169" name="Google Shape;169;p32"/>
          <p:cNvSpPr txBox="1">
            <a:spLocks noGrp="1"/>
          </p:cNvSpPr>
          <p:nvPr>
            <p:ph idx="1"/>
          </p:nvPr>
        </p:nvSpPr>
        <p:spPr>
          <a:prstGeom prst="rect">
            <a:avLst/>
          </a:prstGeom>
        </p:spPr>
        <p:txBody>
          <a:bodyPr spcFirstLastPara="1" vert="horz" wrap="square" lIns="91425" tIns="91425" rIns="91425" bIns="91425" rtlCol="0" anchor="t" anchorCtr="0">
            <a:normAutofit lnSpcReduction="10000"/>
          </a:bodyPr>
          <a:lstStyle/>
          <a:p>
            <a:pPr marL="0" indent="0">
              <a:buNone/>
            </a:pPr>
            <a:r>
              <a:rPr lang="en" dirty="0"/>
              <a:t>EANS Program Manager - DeLilah Collins - </a:t>
            </a:r>
            <a:r>
              <a:rPr lang="en" u="sng" dirty="0">
                <a:solidFill>
                  <a:schemeClr val="hlink"/>
                </a:solidFill>
                <a:hlinkClick r:id="rId3"/>
              </a:rPr>
              <a:t>collins_d@cde.state.co.us</a:t>
            </a:r>
            <a:r>
              <a:rPr lang="en" dirty="0"/>
              <a:t> </a:t>
            </a:r>
            <a:endParaRPr dirty="0"/>
          </a:p>
          <a:p>
            <a:pPr marL="0" indent="0">
              <a:spcBef>
                <a:spcPts val="1200"/>
              </a:spcBef>
              <a:buNone/>
            </a:pPr>
            <a:r>
              <a:rPr lang="en" dirty="0"/>
              <a:t>EANS Purchasing - </a:t>
            </a:r>
            <a:r>
              <a:rPr lang="en" u="sng" dirty="0">
                <a:solidFill>
                  <a:schemeClr val="hlink"/>
                </a:solidFill>
                <a:hlinkClick r:id="rId4"/>
              </a:rPr>
              <a:t>eansproc@cde.state.co.us</a:t>
            </a:r>
            <a:r>
              <a:rPr lang="en" dirty="0"/>
              <a:t> </a:t>
            </a:r>
            <a:endParaRPr dirty="0"/>
          </a:p>
          <a:p>
            <a:pPr marL="0" indent="0">
              <a:spcBef>
                <a:spcPts val="1200"/>
              </a:spcBef>
              <a:buNone/>
            </a:pPr>
            <a:r>
              <a:rPr lang="en" dirty="0"/>
              <a:t>EANS Staff Request &amp; Time and Effort Report Submission - </a:t>
            </a:r>
            <a:endParaRPr sz="1600" dirty="0"/>
          </a:p>
          <a:p>
            <a:pPr marL="914400">
              <a:spcBef>
                <a:spcPts val="1200"/>
              </a:spcBef>
            </a:pPr>
            <a:r>
              <a:rPr lang="en" dirty="0"/>
              <a:t>Colleen O’Neil - </a:t>
            </a:r>
            <a:r>
              <a:rPr lang="en" u="sng" dirty="0">
                <a:solidFill>
                  <a:schemeClr val="hlink"/>
                </a:solidFill>
                <a:hlinkClick r:id="rId5"/>
              </a:rPr>
              <a:t>oneil_c@cde.state.co.us</a:t>
            </a:r>
            <a:endParaRPr dirty="0"/>
          </a:p>
          <a:p>
            <a:pPr marL="914400"/>
            <a:r>
              <a:rPr lang="en" dirty="0"/>
              <a:t>Rene Lovato - </a:t>
            </a:r>
            <a:r>
              <a:rPr lang="en" u="sng" dirty="0">
                <a:solidFill>
                  <a:schemeClr val="hlink"/>
                </a:solidFill>
                <a:hlinkClick r:id="rId6"/>
              </a:rPr>
              <a:t>lovato_r@cde.state.co.us</a:t>
            </a:r>
            <a:r>
              <a:rPr lang="en" dirty="0"/>
              <a:t> </a:t>
            </a:r>
            <a:endParaRPr dirty="0"/>
          </a:p>
          <a:p>
            <a:pPr marL="685800" indent="-685800">
              <a:buNone/>
            </a:pPr>
            <a:r>
              <a:rPr lang="en" dirty="0"/>
              <a:t>Questions regarding human resources</a:t>
            </a:r>
          </a:p>
          <a:p>
            <a:pPr marL="914400"/>
            <a:r>
              <a:rPr lang="en-US" dirty="0">
                <a:hlinkClick r:id="rId7"/>
              </a:rPr>
              <a:t>h</a:t>
            </a:r>
            <a:r>
              <a:rPr lang="en" dirty="0">
                <a:hlinkClick r:id="rId7"/>
              </a:rPr>
              <a:t>r@cde.state.co.us</a:t>
            </a:r>
            <a:r>
              <a:rPr lang="en" dirty="0"/>
              <a:t> </a:t>
            </a:r>
          </a:p>
          <a:p>
            <a:pPr marL="685800" indent="-685800">
              <a:buNone/>
            </a:pPr>
            <a:r>
              <a:rPr lang="en" dirty="0"/>
              <a:t>Questions regarding payroll</a:t>
            </a:r>
          </a:p>
          <a:p>
            <a:pPr marL="914400">
              <a:lnSpc>
                <a:spcPct val="100000"/>
              </a:lnSpc>
            </a:pPr>
            <a:r>
              <a:rPr lang="en-US" dirty="0">
                <a:hlinkClick r:id="rId8"/>
              </a:rPr>
              <a:t>p</a:t>
            </a:r>
            <a:r>
              <a:rPr lang="en" dirty="0">
                <a:hlinkClick r:id="rId8"/>
              </a:rPr>
              <a:t>ayroll@cde.state.co.us</a:t>
            </a:r>
            <a:r>
              <a:rPr lang="en" dirty="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33"/>
          <p:cNvSpPr txBox="1">
            <a:spLocks noGrp="1"/>
          </p:cNvSpPr>
          <p:nvPr>
            <p:ph type="title"/>
          </p:nvPr>
        </p:nvSpPr>
        <p:spPr>
          <a:prstGeom prst="rect">
            <a:avLst/>
          </a:prstGeom>
        </p:spPr>
        <p:txBody>
          <a:bodyPr spcFirstLastPara="1" vert="horz" wrap="square" lIns="91425" tIns="91425" rIns="91425" bIns="91425" rtlCol="0" anchor="t" anchorCtr="0">
            <a:normAutofit/>
          </a:bodyPr>
          <a:lstStyle/>
          <a:p>
            <a:r>
              <a:rPr lang="en"/>
              <a:t>Objectives for the Session Met?</a:t>
            </a:r>
            <a:endParaRPr/>
          </a:p>
        </p:txBody>
      </p:sp>
      <p:sp>
        <p:nvSpPr>
          <p:cNvPr id="175" name="Google Shape;175;p33"/>
          <p:cNvSpPr txBox="1">
            <a:spLocks noGrp="1"/>
          </p:cNvSpPr>
          <p:nvPr>
            <p:ph idx="1"/>
          </p:nvPr>
        </p:nvSpPr>
        <p:spPr>
          <a:prstGeom prst="rect">
            <a:avLst/>
          </a:prstGeom>
        </p:spPr>
        <p:txBody>
          <a:bodyPr spcFirstLastPara="1" vert="horz" wrap="square" lIns="91425" tIns="91425" rIns="91425" bIns="91425" rtlCol="0" anchor="t" anchorCtr="0">
            <a:normAutofit fontScale="92500" lnSpcReduction="20000"/>
          </a:bodyPr>
          <a:lstStyle/>
          <a:p>
            <a:pPr marL="0" indent="0">
              <a:buNone/>
            </a:pPr>
            <a:r>
              <a:rPr lang="en"/>
              <a:t>By the end of this session, you will be able to: </a:t>
            </a:r>
            <a:endParaRPr/>
          </a:p>
          <a:p>
            <a:pPr>
              <a:spcBef>
                <a:spcPts val="1200"/>
              </a:spcBef>
              <a:buAutoNum type="arabicPeriod"/>
            </a:pPr>
            <a:r>
              <a:rPr lang="en"/>
              <a:t>Describe the DOE Guidance for hiring/contracting under EANS</a:t>
            </a:r>
            <a:endParaRPr/>
          </a:p>
          <a:p>
            <a:pPr>
              <a:buAutoNum type="arabicPeriod"/>
            </a:pPr>
            <a:r>
              <a:rPr lang="en"/>
              <a:t>Explain the difference between hiring employees and contracting with a provider</a:t>
            </a:r>
            <a:endParaRPr/>
          </a:p>
          <a:p>
            <a:pPr>
              <a:buAutoNum type="arabicPeriod"/>
            </a:pPr>
            <a:r>
              <a:rPr lang="en"/>
              <a:t>Navigate the process of hiring staff versus contracting with a provider</a:t>
            </a:r>
            <a:endParaRPr/>
          </a:p>
          <a:p>
            <a:pPr>
              <a:buAutoNum type="arabicPeriod"/>
            </a:pPr>
            <a:r>
              <a:rPr lang="en"/>
              <a:t>Clarify what is required of you and the new hire or contractor in this process</a:t>
            </a:r>
            <a:endParaRPr/>
          </a:p>
          <a:p>
            <a:pPr>
              <a:buAutoNum type="arabicPeriod"/>
            </a:pPr>
            <a:r>
              <a:rPr lang="en"/>
              <a:t>Clarify CDE as the “employer” and what this means for benefits, payroll, pay periods, etc.</a:t>
            </a:r>
            <a:endParaRPr/>
          </a:p>
          <a:p>
            <a:pPr>
              <a:buAutoNum type="arabicPeriod"/>
            </a:pPr>
            <a:r>
              <a:rPr lang="en"/>
              <a:t>Identify points of contact for questions</a:t>
            </a:r>
            <a:endParaRPr/>
          </a:p>
          <a:p>
            <a:pPr>
              <a:buAutoNum type="arabicPeriod"/>
            </a:pPr>
            <a:r>
              <a:rPr lang="en"/>
              <a:t>Answer any outstanding questions that you may have regarding the hiring or contracting process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1"/>
          <p:cNvSpPr txBox="1">
            <a:spLocks noGrp="1"/>
          </p:cNvSpPr>
          <p:nvPr>
            <p:ph type="ctrTitle"/>
          </p:nvPr>
        </p:nvSpPr>
        <p:spPr>
          <a:xfrm>
            <a:off x="5598460" y="1783959"/>
            <a:ext cx="3065480" cy="2889114"/>
          </a:xfrm>
          <a:prstGeom prst="rect">
            <a:avLst/>
          </a:prstGeom>
        </p:spPr>
        <p:txBody>
          <a:bodyPr spcFirstLastPara="1" vert="horz" lIns="91440" tIns="45720" rIns="91440" bIns="45720" rtlCol="0" anchor="b" anchorCtr="0">
            <a:normAutofit/>
          </a:bodyPr>
          <a:lstStyle/>
          <a:p>
            <a:pPr algn="l"/>
            <a:r>
              <a:rPr lang="en-US" sz="4700">
                <a:solidFill>
                  <a:schemeClr val="tx1"/>
                </a:solidFill>
                <a:latin typeface="+mj-lt"/>
              </a:rPr>
              <a:t>What Questions Do You Have?</a:t>
            </a:r>
          </a:p>
        </p:txBody>
      </p:sp>
      <p:pic>
        <p:nvPicPr>
          <p:cNvPr id="165" name="Picture 164" descr="Question mark on green pastel background">
            <a:extLst>
              <a:ext uri="{FF2B5EF4-FFF2-40B4-BE49-F238E27FC236}">
                <a16:creationId xmlns:a16="http://schemas.microsoft.com/office/drawing/2014/main" id="{990E8F6D-EC5C-49D1-BB43-060D3C15C789}"/>
              </a:ext>
            </a:extLst>
          </p:cNvPr>
          <p:cNvPicPr>
            <a:picLocks noChangeAspect="1"/>
          </p:cNvPicPr>
          <p:nvPr/>
        </p:nvPicPr>
        <p:blipFill rotWithShape="1">
          <a:blip r:embed="rId3"/>
          <a:srcRect l="41172" r="1180"/>
          <a:stretch/>
        </p:blipFill>
        <p:spPr>
          <a:xfrm>
            <a:off x="20" y="10"/>
            <a:ext cx="5271352"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11446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162"/>
                                        </p:tgtEl>
                                        <p:attrNameLst>
                                          <p:attrName>style.visibility</p:attrName>
                                        </p:attrNameLst>
                                      </p:cBhvr>
                                      <p:to>
                                        <p:strVal val="visible"/>
                                      </p:to>
                                    </p:set>
                                    <p:animEffect transition="in" filter="fade">
                                      <p:cBhvr>
                                        <p:cTn id="7" dur="400"/>
                                        <p:tgtEl>
                                          <p:spTgt spid="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prstGeom prst="rect">
            <a:avLst/>
          </a:prstGeom>
        </p:spPr>
        <p:txBody>
          <a:bodyPr spcFirstLastPara="1" vert="horz" wrap="square" lIns="91425" tIns="91425" rIns="91425" bIns="91425" rtlCol="0" anchor="t" anchorCtr="0">
            <a:normAutofit/>
          </a:bodyPr>
          <a:lstStyle/>
          <a:p>
            <a:r>
              <a:rPr lang="en"/>
              <a:t>Objectives for the Session</a:t>
            </a:r>
            <a:endParaRPr/>
          </a:p>
        </p:txBody>
      </p:sp>
      <p:sp>
        <p:nvSpPr>
          <p:cNvPr id="61" name="Google Shape;61;p14"/>
          <p:cNvSpPr txBox="1">
            <a:spLocks noGrp="1"/>
          </p:cNvSpPr>
          <p:nvPr>
            <p:ph idx="1"/>
          </p:nvPr>
        </p:nvSpPr>
        <p:spPr>
          <a:prstGeom prst="rect">
            <a:avLst/>
          </a:prstGeom>
        </p:spPr>
        <p:txBody>
          <a:bodyPr spcFirstLastPara="1" vert="horz" wrap="square" lIns="91425" tIns="91425" rIns="91425" bIns="91425" rtlCol="0" anchor="t" anchorCtr="0">
            <a:normAutofit/>
          </a:bodyPr>
          <a:lstStyle/>
          <a:p>
            <a:pPr marL="0" indent="0">
              <a:spcBef>
                <a:spcPts val="1200"/>
              </a:spcBef>
              <a:buNone/>
            </a:pPr>
            <a:r>
              <a:rPr lang="en" dirty="0"/>
              <a:t>By the end of this session, you will be able to: </a:t>
            </a:r>
            <a:endParaRPr dirty="0"/>
          </a:p>
          <a:p>
            <a:pPr marL="914400" lvl="1" indent="-457200">
              <a:spcBef>
                <a:spcPts val="1200"/>
              </a:spcBef>
              <a:buSzPct val="100000"/>
              <a:buFont typeface="+mj-lt"/>
              <a:buAutoNum type="arabicPeriod"/>
            </a:pPr>
            <a:r>
              <a:rPr lang="en" dirty="0"/>
              <a:t>Describe the DOE Guidance for hiring/contracting under EANS</a:t>
            </a:r>
            <a:endParaRPr dirty="0"/>
          </a:p>
          <a:p>
            <a:pPr marL="914400" lvl="1" indent="-457200">
              <a:buSzPct val="100000"/>
              <a:buFont typeface="+mj-lt"/>
              <a:buAutoNum type="arabicPeriod"/>
            </a:pPr>
            <a:r>
              <a:rPr lang="en" dirty="0"/>
              <a:t>Explain the difference between hiring employees and contracting with a provider</a:t>
            </a:r>
            <a:endParaRPr dirty="0"/>
          </a:p>
          <a:p>
            <a:pPr marL="914400" lvl="1" indent="-457200">
              <a:buSzPct val="100000"/>
              <a:buFont typeface="+mj-lt"/>
              <a:buAutoNum type="arabicPeriod"/>
            </a:pPr>
            <a:r>
              <a:rPr lang="en" dirty="0"/>
              <a:t>Navigate the process of hiring staff versus contracting with a provider</a:t>
            </a:r>
            <a:endParaRPr dirty="0"/>
          </a:p>
          <a:p>
            <a:pPr marL="914400" lvl="1" indent="-457200">
              <a:buSzPct val="100000"/>
              <a:buFont typeface="+mj-lt"/>
              <a:buAutoNum type="arabicPeriod"/>
            </a:pPr>
            <a:r>
              <a:rPr lang="en" dirty="0"/>
              <a:t>Clarify what is required of you and the new hire or contractor in this process</a:t>
            </a:r>
            <a:endParaRPr dirty="0"/>
          </a:p>
          <a:p>
            <a:pPr marL="914400" lvl="1" indent="-457200">
              <a:buSzPct val="100000"/>
              <a:buFont typeface="+mj-lt"/>
              <a:buAutoNum type="arabicPeriod"/>
            </a:pPr>
            <a:r>
              <a:rPr lang="en" dirty="0"/>
              <a:t>Clarify CDE as the “employer” and what this means for benefits, payroll, pay periods, etc.</a:t>
            </a:r>
            <a:endParaRPr dirty="0"/>
          </a:p>
          <a:p>
            <a:pPr marL="914400" lvl="1" indent="-457200">
              <a:buSzPct val="100000"/>
              <a:buFont typeface="+mj-lt"/>
              <a:buAutoNum type="arabicPeriod"/>
            </a:pPr>
            <a:r>
              <a:rPr lang="en" dirty="0"/>
              <a:t>Identify points of contact for questions</a:t>
            </a:r>
            <a:endParaRPr dirty="0"/>
          </a:p>
          <a:p>
            <a:pPr marL="914400" lvl="1" indent="-457200">
              <a:buSzPct val="100000"/>
              <a:buFont typeface="+mj-lt"/>
              <a:buAutoNum type="arabicPeriod"/>
            </a:pPr>
            <a:r>
              <a:rPr lang="en" dirty="0"/>
              <a:t>Answer any outstanding questions that you may have regarding the hiring or contracting process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prstGeom prst="rect">
            <a:avLst/>
          </a:prstGeom>
        </p:spPr>
        <p:txBody>
          <a:bodyPr spcFirstLastPara="1" vert="horz" wrap="square" lIns="91425" tIns="91425" rIns="91425" bIns="91425" rtlCol="0" anchor="t" anchorCtr="0">
            <a:normAutofit/>
          </a:bodyPr>
          <a:lstStyle/>
          <a:p>
            <a:r>
              <a:rPr lang="en"/>
              <a:t>Department of Education Guidance	</a:t>
            </a:r>
            <a:endParaRPr/>
          </a:p>
        </p:txBody>
      </p:sp>
      <p:sp>
        <p:nvSpPr>
          <p:cNvPr id="67" name="Google Shape;67;p15"/>
          <p:cNvSpPr txBox="1">
            <a:spLocks noGrp="1"/>
          </p:cNvSpPr>
          <p:nvPr>
            <p:ph idx="1"/>
          </p:nvPr>
        </p:nvSpPr>
        <p:spPr>
          <a:prstGeom prst="rect">
            <a:avLst/>
          </a:prstGeom>
        </p:spPr>
        <p:txBody>
          <a:bodyPr spcFirstLastPara="1" vert="horz" wrap="square" lIns="91425" tIns="91425" rIns="91425" bIns="91425" rtlCol="0" anchor="t" anchorCtr="0">
            <a:normAutofit fontScale="92500" lnSpcReduction="20000"/>
          </a:bodyPr>
          <a:lstStyle/>
          <a:p>
            <a:pPr marL="0" indent="0">
              <a:spcAft>
                <a:spcPts val="1200"/>
              </a:spcAft>
              <a:buNone/>
            </a:pPr>
            <a:r>
              <a:rPr lang="en"/>
              <a:t>EANS funds </a:t>
            </a:r>
            <a:r>
              <a:rPr lang="en">
                <a:solidFill>
                  <a:srgbClr val="FF0000"/>
                </a:solidFill>
              </a:rPr>
              <a:t>may not </a:t>
            </a:r>
            <a:r>
              <a:rPr lang="en"/>
              <a:t>be used to provide funds to non-public schools to cover payroll. Under section 312(d)(7) of the CRRSA Act, a public agency must control funds for services or assistance provided to non-public school students and teachers under the EANS program. However, an </a:t>
            </a:r>
            <a:r>
              <a:rPr lang="en" i="1">
                <a:solidFill>
                  <a:srgbClr val="6AA84F"/>
                </a:solidFill>
              </a:rPr>
              <a:t>SEA may contract with a teacher at a non-public school directly to provide secular, neutral, and non-ideological services </a:t>
            </a:r>
            <a:r>
              <a:rPr lang="en" i="1" u="sng">
                <a:solidFill>
                  <a:srgbClr val="6AA84F"/>
                </a:solidFill>
              </a:rPr>
              <a:t>outside of the teacher’s contractual obligation with the non-public school</a:t>
            </a:r>
            <a:r>
              <a:rPr lang="en"/>
              <a:t>. </a:t>
            </a:r>
            <a:r>
              <a:rPr lang="en">
                <a:solidFill>
                  <a:srgbClr val="1155CC"/>
                </a:solidFill>
              </a:rPr>
              <a:t>The non-public school teacher must be employed by the SEA or another public entity for EANS purposes outside of the time he or she is employed by the non-public school, and the non-public school teacher must be under the direct supervision of the SEA or other public entity with respect to all EANS activities.</a:t>
            </a:r>
            <a:r>
              <a:rPr lang="en"/>
              <a:t> Also, an </a:t>
            </a:r>
            <a:r>
              <a:rPr lang="en">
                <a:solidFill>
                  <a:srgbClr val="E69138"/>
                </a:solidFill>
              </a:rPr>
              <a:t>SEA may contract with a vendor to provide staff, such as nurses or teachers, who will provide services in nonpublic schools. The contract must be under the control and supervision of the SEA or another public entity. </a:t>
            </a:r>
            <a:endParaRPr>
              <a:solidFill>
                <a:srgbClr val="E69138"/>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prstGeom prst="rect">
            <a:avLst/>
          </a:prstGeom>
        </p:spPr>
        <p:txBody>
          <a:bodyPr spcFirstLastPara="1" vert="horz" wrap="square" lIns="91425" tIns="91425" rIns="91425" bIns="91425" rtlCol="0" anchor="t" anchorCtr="0">
            <a:normAutofit/>
          </a:bodyPr>
          <a:lstStyle/>
          <a:p>
            <a:r>
              <a:rPr lang="en"/>
              <a:t>Hiring versus Contracting for Services</a:t>
            </a:r>
            <a:endParaRPr/>
          </a:p>
        </p:txBody>
      </p:sp>
      <p:sp>
        <p:nvSpPr>
          <p:cNvPr id="73" name="Google Shape;73;p16"/>
          <p:cNvSpPr txBox="1">
            <a:spLocks noGrp="1"/>
          </p:cNvSpPr>
          <p:nvPr>
            <p:ph idx="1"/>
          </p:nvPr>
        </p:nvSpPr>
        <p:spPr>
          <a:prstGeom prst="rect">
            <a:avLst/>
          </a:prstGeom>
        </p:spPr>
        <p:txBody>
          <a:bodyPr spcFirstLastPara="1" vert="horz" wrap="square" lIns="91425" tIns="91425" rIns="91425" bIns="91425" rtlCol="0" anchor="t" anchorCtr="0">
            <a:normAutofit/>
          </a:bodyPr>
          <a:lstStyle/>
          <a:p>
            <a:pPr marL="0" indent="0">
              <a:buNone/>
            </a:pPr>
            <a:r>
              <a:rPr lang="en"/>
              <a:t>Hiring examples:</a:t>
            </a:r>
            <a:endParaRPr/>
          </a:p>
          <a:p>
            <a:pPr>
              <a:spcBef>
                <a:spcPts val="1200"/>
              </a:spcBef>
            </a:pPr>
            <a:r>
              <a:rPr lang="en"/>
              <a:t>Math teacher </a:t>
            </a:r>
            <a:endParaRPr/>
          </a:p>
          <a:p>
            <a:r>
              <a:rPr lang="en"/>
              <a:t>Teacher with online expertise</a:t>
            </a:r>
            <a:endParaRPr/>
          </a:p>
          <a:p>
            <a:pPr marL="0" indent="0">
              <a:spcBef>
                <a:spcPts val="1200"/>
              </a:spcBef>
              <a:buNone/>
            </a:pPr>
            <a:r>
              <a:rPr lang="en"/>
              <a:t>Contracting for Service examples:</a:t>
            </a:r>
            <a:endParaRPr/>
          </a:p>
          <a:p>
            <a:pPr>
              <a:spcBef>
                <a:spcPts val="1200"/>
              </a:spcBef>
            </a:pPr>
            <a:r>
              <a:rPr lang="en"/>
              <a:t>Using a </a:t>
            </a:r>
            <a:r>
              <a:rPr lang="en" b="1" u="sng"/>
              <a:t>vendor</a:t>
            </a:r>
            <a:r>
              <a:rPr lang="en"/>
              <a:t> to provide counseling </a:t>
            </a:r>
            <a:r>
              <a:rPr lang="en" u="sng"/>
              <a:t>services</a:t>
            </a:r>
            <a:r>
              <a:rPr lang="en"/>
              <a:t> to the NPS</a:t>
            </a:r>
            <a:endParaRPr/>
          </a:p>
          <a:p>
            <a:r>
              <a:rPr lang="en"/>
              <a:t>Using a </a:t>
            </a:r>
            <a:r>
              <a:rPr lang="en" b="1" u="sng"/>
              <a:t>vendor</a:t>
            </a:r>
            <a:r>
              <a:rPr lang="en"/>
              <a:t> to provide nursing </a:t>
            </a:r>
            <a:r>
              <a:rPr lang="en" u="sng"/>
              <a:t>services</a:t>
            </a:r>
            <a:r>
              <a:rPr lang="en"/>
              <a:t> to the NPS</a:t>
            </a:r>
            <a:endParaRPr/>
          </a:p>
          <a:p>
            <a:pPr marL="0" indent="0">
              <a:spcBef>
                <a:spcPts val="1200"/>
              </a:spcBef>
              <a:buNone/>
            </a:pPr>
            <a:r>
              <a:rPr lang="en"/>
              <a:t>Be clear!</a:t>
            </a:r>
            <a:endParaRPr/>
          </a:p>
          <a:p>
            <a:pPr>
              <a:spcBef>
                <a:spcPts val="1200"/>
              </a:spcBef>
            </a:pPr>
            <a:r>
              <a:rPr lang="en"/>
              <a:t>Teachers who have contracts with the NPS are not vendor contractors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prstGeom prst="rect">
            <a:avLst/>
          </a:prstGeom>
        </p:spPr>
        <p:txBody>
          <a:bodyPr spcFirstLastPara="1" vert="horz" wrap="square" lIns="91425" tIns="91425" rIns="91425" bIns="91425" rtlCol="0" anchor="t" anchorCtr="0">
            <a:normAutofit fontScale="90000"/>
          </a:bodyPr>
          <a:lstStyle/>
          <a:p>
            <a:r>
              <a:rPr lang="en"/>
              <a:t>CDE Process and Procedure for Contracting with Non-public School Staff</a:t>
            </a:r>
            <a:endParaRPr/>
          </a:p>
        </p:txBody>
      </p:sp>
      <p:sp>
        <p:nvSpPr>
          <p:cNvPr id="79" name="Google Shape;79;p17"/>
          <p:cNvSpPr txBox="1">
            <a:spLocks noGrp="1"/>
          </p:cNvSpPr>
          <p:nvPr>
            <p:ph idx="1"/>
          </p:nvPr>
        </p:nvSpPr>
        <p:spPr>
          <a:prstGeom prst="rect">
            <a:avLst/>
          </a:prstGeom>
        </p:spPr>
        <p:txBody>
          <a:bodyPr spcFirstLastPara="1" vert="horz" wrap="square" lIns="91425" tIns="91425" rIns="91425" bIns="91425" rtlCol="0" anchor="t" anchorCtr="0">
            <a:normAutofit fontScale="85000" lnSpcReduction="10000"/>
          </a:bodyPr>
          <a:lstStyle/>
          <a:p>
            <a:pPr marL="0" indent="0">
              <a:buNone/>
            </a:pPr>
            <a:r>
              <a:rPr lang="en"/>
              <a:t>If the NPS plans to use a vendor for services, the NPS will be working with EANS procurement staff. A purchase order will need to be issued.</a:t>
            </a:r>
            <a:endParaRPr/>
          </a:p>
          <a:p>
            <a:pPr>
              <a:spcBef>
                <a:spcPts val="1200"/>
              </a:spcBef>
            </a:pPr>
            <a:r>
              <a:rPr lang="en"/>
              <a:t>Do not allow any services to be provided until a purchase order is issued</a:t>
            </a:r>
            <a:endParaRPr/>
          </a:p>
          <a:p>
            <a:r>
              <a:rPr lang="en"/>
              <a:t>Vendors may not be used to hire NPS staff in violation of EANS requirements</a:t>
            </a:r>
            <a:endParaRPr/>
          </a:p>
          <a:p>
            <a:r>
              <a:rPr lang="en"/>
              <a:t>The NPS needs to:</a:t>
            </a:r>
            <a:endParaRPr/>
          </a:p>
          <a:p>
            <a:pPr lvl="1"/>
            <a:r>
              <a:rPr lang="en"/>
              <a:t>Get a quote from the vendor (including start and end dates, scope of services, cost)</a:t>
            </a:r>
            <a:endParaRPr/>
          </a:p>
          <a:p>
            <a:pPr lvl="1"/>
            <a:r>
              <a:rPr lang="en"/>
              <a:t>Confirm services are </a:t>
            </a:r>
            <a:r>
              <a:rPr lang="en">
                <a:solidFill>
                  <a:srgbClr val="434343"/>
                </a:solidFill>
              </a:rPr>
              <a:t>secular, neutral, and non-ideological</a:t>
            </a:r>
            <a:endParaRPr>
              <a:solidFill>
                <a:srgbClr val="434343"/>
              </a:solidFill>
            </a:endParaRPr>
          </a:p>
          <a:p>
            <a:pPr lvl="1"/>
            <a:r>
              <a:rPr lang="en">
                <a:solidFill>
                  <a:srgbClr val="434343"/>
                </a:solidFill>
              </a:rPr>
              <a:t>Complete the Vendor Services Form (VSF) provided to you by CDE EANS Procurement</a:t>
            </a:r>
            <a:endParaRPr>
              <a:solidFill>
                <a:srgbClr val="434343"/>
              </a:solidFill>
            </a:endParaRPr>
          </a:p>
          <a:p>
            <a:pPr lvl="1"/>
            <a:r>
              <a:rPr lang="en">
                <a:solidFill>
                  <a:srgbClr val="434343"/>
                </a:solidFill>
              </a:rPr>
              <a:t>Return the vendor quote and the completed VSF to CDE Procurement well in advance of the proposed start date of services</a:t>
            </a:r>
            <a:endParaRPr>
              <a:solidFill>
                <a:srgbClr val="434343"/>
              </a:solidFill>
            </a:endParaRPr>
          </a:p>
          <a:p>
            <a:pPr>
              <a:buClr>
                <a:srgbClr val="434343"/>
              </a:buClr>
            </a:pPr>
            <a:r>
              <a:rPr lang="en">
                <a:solidFill>
                  <a:srgbClr val="434343"/>
                </a:solidFill>
              </a:rPr>
              <a:t>When the PO is issued, CDE Procurement will notify the NPS and the vendor</a:t>
            </a:r>
            <a:endParaRPr>
              <a:solidFill>
                <a:srgbClr val="43434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prstGeom prst="rect">
            <a:avLst/>
          </a:prstGeom>
        </p:spPr>
        <p:txBody>
          <a:bodyPr spcFirstLastPara="1" vert="horz" wrap="square" lIns="91425" tIns="91425" rIns="91425" bIns="91425" rtlCol="0" anchor="t" anchorCtr="0">
            <a:normAutofit/>
          </a:bodyPr>
          <a:lstStyle/>
          <a:p>
            <a:r>
              <a:rPr lang="en"/>
              <a:t>Rules to Follow</a:t>
            </a:r>
            <a:endParaRPr/>
          </a:p>
        </p:txBody>
      </p:sp>
      <p:sp>
        <p:nvSpPr>
          <p:cNvPr id="85" name="Google Shape;85;p18"/>
          <p:cNvSpPr txBox="1">
            <a:spLocks noGrp="1"/>
          </p:cNvSpPr>
          <p:nvPr>
            <p:ph idx="1"/>
          </p:nvPr>
        </p:nvSpPr>
        <p:spPr>
          <a:prstGeom prst="rect">
            <a:avLst/>
          </a:prstGeom>
        </p:spPr>
        <p:txBody>
          <a:bodyPr spcFirstLastPara="1" vert="horz" wrap="square" lIns="91425" tIns="91425" rIns="91425" bIns="91425" rtlCol="0" anchor="t" anchorCtr="0">
            <a:normAutofit/>
          </a:bodyPr>
          <a:lstStyle/>
          <a:p>
            <a:r>
              <a:rPr lang="en"/>
              <a:t>EANS requires that EANS services must be purchased by CDE.  Non-public schools are not permitted to hire staff directly using EANS funding</a:t>
            </a:r>
            <a:endParaRPr/>
          </a:p>
          <a:p>
            <a:r>
              <a:rPr lang="en"/>
              <a:t>Non-public school staff/contractors can not begin work until they are officially hired by CDE or issued a purchase order</a:t>
            </a:r>
            <a:endParaRPr/>
          </a:p>
          <a:p>
            <a:r>
              <a:rPr lang="en"/>
              <a:t>CDE cannot back-pay for services performed prior to the date of hire or the execution of the purchase order</a:t>
            </a:r>
            <a:endParaRPr/>
          </a:p>
          <a:p>
            <a:r>
              <a:rPr lang="en"/>
              <a:t>CDE cannot pay existing employees, unless the work that is being performed is different from the staff members’ existing duties and is outside of the staff members’ normal working hours</a:t>
            </a:r>
            <a:endParaRPr/>
          </a:p>
          <a:p>
            <a:pPr marL="0" indent="0">
              <a:spcBef>
                <a:spcPts val="120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prstGeom prst="rect">
            <a:avLst/>
          </a:prstGeom>
        </p:spPr>
        <p:txBody>
          <a:bodyPr spcFirstLastPara="1" vert="horz" wrap="square" lIns="91425" tIns="91425" rIns="91425" bIns="91425" rtlCol="0" anchor="t" anchorCtr="0">
            <a:normAutofit fontScale="90000"/>
          </a:bodyPr>
          <a:lstStyle/>
          <a:p>
            <a:r>
              <a:rPr lang="en" dirty="0"/>
              <a:t>CDE Process and Procedures for Hiring Staff</a:t>
            </a:r>
            <a:endParaRPr dirty="0"/>
          </a:p>
        </p:txBody>
      </p:sp>
      <p:sp>
        <p:nvSpPr>
          <p:cNvPr id="91" name="Google Shape;91;p19"/>
          <p:cNvSpPr txBox="1">
            <a:spLocks noGrp="1"/>
          </p:cNvSpPr>
          <p:nvPr>
            <p:ph idx="1"/>
          </p:nvPr>
        </p:nvSpPr>
        <p:spPr>
          <a:prstGeom prst="rect">
            <a:avLst/>
          </a:prstGeom>
        </p:spPr>
        <p:txBody>
          <a:bodyPr spcFirstLastPara="1" vert="horz" wrap="square" lIns="91425" tIns="91425" rIns="91425" bIns="91425" rtlCol="0" anchor="t" anchorCtr="0">
            <a:normAutofit/>
          </a:bodyPr>
          <a:lstStyle/>
          <a:p>
            <a:pPr>
              <a:lnSpc>
                <a:spcPct val="100000"/>
              </a:lnSpc>
              <a:spcBef>
                <a:spcPts val="1200"/>
              </a:spcBef>
            </a:pPr>
            <a:r>
              <a:rPr lang="en" dirty="0"/>
              <a:t>NPS and New Employee Responsibilities</a:t>
            </a:r>
            <a:endParaRPr dirty="0"/>
          </a:p>
          <a:p>
            <a:pPr>
              <a:lnSpc>
                <a:spcPct val="100000"/>
              </a:lnSpc>
            </a:pPr>
            <a:r>
              <a:rPr lang="en" dirty="0"/>
              <a:t>Step 1 - Smartsheet Submission Process</a:t>
            </a:r>
            <a:endParaRPr dirty="0"/>
          </a:p>
          <a:p>
            <a:pPr>
              <a:lnSpc>
                <a:spcPct val="100000"/>
              </a:lnSpc>
            </a:pPr>
            <a:r>
              <a:rPr lang="en" dirty="0"/>
              <a:t>Step 2 - Required HR Documents and Submission Process (Uploading Documents to CDE using Smartsheet)</a:t>
            </a:r>
            <a:endParaRPr dirty="0"/>
          </a:p>
          <a:p>
            <a:pPr>
              <a:lnSpc>
                <a:spcPct val="100000"/>
              </a:lnSpc>
            </a:pPr>
            <a:r>
              <a:rPr lang="en" dirty="0"/>
              <a:t>Step 3 - CDE Document Review and Hiring Process Completion</a:t>
            </a:r>
            <a:endParaRPr dirty="0"/>
          </a:p>
          <a:p>
            <a:pPr>
              <a:lnSpc>
                <a:spcPct val="100000"/>
              </a:lnSpc>
            </a:pPr>
            <a:r>
              <a:rPr lang="en" dirty="0"/>
              <a:t>Step 4 - Time and Effort Reporting (time sheets) and Submission Process</a:t>
            </a:r>
            <a:endParaRPr dirty="0"/>
          </a:p>
          <a:p>
            <a:pPr marL="0" indent="0">
              <a:lnSpc>
                <a:spcPct val="150000"/>
              </a:lnSpc>
              <a:spcBef>
                <a:spcPts val="1200"/>
              </a:spcBef>
              <a:spcAft>
                <a:spcPts val="1200"/>
              </a:spcAft>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50B21-65ED-4A1C-82FE-4881518DE6FF}"/>
              </a:ext>
            </a:extLst>
          </p:cNvPr>
          <p:cNvSpPr>
            <a:spLocks noGrp="1"/>
          </p:cNvSpPr>
          <p:nvPr>
            <p:ph type="title"/>
          </p:nvPr>
        </p:nvSpPr>
        <p:spPr/>
        <p:txBody>
          <a:bodyPr/>
          <a:lstStyle/>
          <a:p>
            <a:r>
              <a:rPr lang="en-US" dirty="0"/>
              <a:t>CDE Process and Procedures</a:t>
            </a:r>
            <a:r>
              <a:rPr lang="en-US" baseline="0" dirty="0"/>
              <a:t> for Hiring Staff Cont’d</a:t>
            </a:r>
            <a:endParaRPr lang="en-US" dirty="0"/>
          </a:p>
        </p:txBody>
      </p:sp>
      <p:sp>
        <p:nvSpPr>
          <p:cNvPr id="3" name="Content Placeholder 2">
            <a:extLst>
              <a:ext uri="{FF2B5EF4-FFF2-40B4-BE49-F238E27FC236}">
                <a16:creationId xmlns:a16="http://schemas.microsoft.com/office/drawing/2014/main" id="{307E5077-53AC-4109-8E1E-961908AC954D}"/>
              </a:ext>
            </a:extLst>
          </p:cNvPr>
          <p:cNvSpPr>
            <a:spLocks noGrp="1"/>
          </p:cNvSpPr>
          <p:nvPr>
            <p:ph idx="1"/>
          </p:nvPr>
        </p:nvSpPr>
        <p:spPr/>
        <p:txBody>
          <a:bodyPr>
            <a:normAutofit lnSpcReduction="10000"/>
          </a:bodyPr>
          <a:lstStyle/>
          <a:p>
            <a:r>
              <a:rPr lang="en-US" dirty="0"/>
              <a:t>NPS Responsibilities</a:t>
            </a:r>
          </a:p>
          <a:p>
            <a:pPr lvl="1"/>
            <a:r>
              <a:rPr lang="en-US" dirty="0"/>
              <a:t>Hiring cannot occur until CDE has approved the use of funds to hire staff.</a:t>
            </a:r>
          </a:p>
          <a:p>
            <a:pPr lvl="1"/>
            <a:r>
              <a:rPr lang="en-US" dirty="0"/>
              <a:t>Determine if you want to use a vendor or hire staff</a:t>
            </a:r>
          </a:p>
          <a:p>
            <a:pPr lvl="1"/>
            <a:r>
              <a:rPr lang="en-US" dirty="0"/>
              <a:t>Contact procurement for contracting vendors</a:t>
            </a:r>
          </a:p>
          <a:p>
            <a:pPr lvl="1"/>
            <a:r>
              <a:rPr lang="en-US" dirty="0"/>
              <a:t>NPS are responsible for the hiring process. This includes posting the position, holding interviews, calling references, finalizing the hiring details and sending all information to CDE</a:t>
            </a:r>
          </a:p>
          <a:p>
            <a:pPr lvl="1"/>
            <a:r>
              <a:rPr lang="en-US" dirty="0"/>
              <a:t>Use templates provided by CDE to complete the offer letters</a:t>
            </a:r>
          </a:p>
          <a:p>
            <a:pPr lvl="1"/>
            <a:r>
              <a:rPr lang="en-US" dirty="0"/>
              <a:t>Reach out to your CO EANS contacts BEFORE you make offers to ensure accuracy and compliance</a:t>
            </a:r>
          </a:p>
          <a:p>
            <a:pPr lvl="1"/>
            <a:r>
              <a:rPr lang="en-US" dirty="0"/>
              <a:t>Ensure new hire paperwork is complete before sending to CDE</a:t>
            </a:r>
          </a:p>
          <a:p>
            <a:r>
              <a:rPr lang="en-US" dirty="0"/>
              <a:t>New Employee Responsibilities</a:t>
            </a:r>
          </a:p>
          <a:p>
            <a:pPr lvl="1"/>
            <a:r>
              <a:rPr lang="en-US" dirty="0"/>
              <a:t>Complete all required new hire documents provided by CDE</a:t>
            </a:r>
          </a:p>
          <a:p>
            <a:pPr lvl="1"/>
            <a:r>
              <a:rPr lang="en-US" dirty="0"/>
              <a:t>Complete time and effort report timely </a:t>
            </a:r>
            <a:r>
              <a:rPr lang="en-US"/>
              <a:t>either bi-weekly </a:t>
            </a:r>
            <a:r>
              <a:rPr lang="en-US" dirty="0"/>
              <a:t>or monthly</a:t>
            </a:r>
          </a:p>
        </p:txBody>
      </p:sp>
      <p:sp>
        <p:nvSpPr>
          <p:cNvPr id="4" name="Slide Number Placeholder 3">
            <a:extLst>
              <a:ext uri="{FF2B5EF4-FFF2-40B4-BE49-F238E27FC236}">
                <a16:creationId xmlns:a16="http://schemas.microsoft.com/office/drawing/2014/main" id="{E01622EE-EDE6-452F-AD54-E14F548AFA65}"/>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36519722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1199</TotalTime>
  <Words>2507</Words>
  <Application>Microsoft Office PowerPoint</Application>
  <PresentationFormat>On-screen Show (4:3)</PresentationFormat>
  <Paragraphs>172</Paragraphs>
  <Slides>23</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Museo Slab 500</vt:lpstr>
      <vt:lpstr>Office Theme</vt:lpstr>
      <vt:lpstr>EANS Program Support</vt:lpstr>
      <vt:lpstr>Welcome! </vt:lpstr>
      <vt:lpstr>Objectives for the Session</vt:lpstr>
      <vt:lpstr>Department of Education Guidance </vt:lpstr>
      <vt:lpstr>Hiring versus Contracting for Services</vt:lpstr>
      <vt:lpstr>CDE Process and Procedure for Contracting with Non-public School Staff</vt:lpstr>
      <vt:lpstr>Rules to Follow</vt:lpstr>
      <vt:lpstr>CDE Process and Procedures for Hiring Staff</vt:lpstr>
      <vt:lpstr>CDE Process and Procedures for Hiring Staff Cont’d</vt:lpstr>
      <vt:lpstr>Smart Sheet Submission Process</vt:lpstr>
      <vt:lpstr>Smartsheet Submission Process, cont.</vt:lpstr>
      <vt:lpstr>Required HR Documentation and Submission Process – For New Hire</vt:lpstr>
      <vt:lpstr>Required HR Documents and Submission Process, Cont </vt:lpstr>
      <vt:lpstr>CDE Document Review and Hiring Process Completion</vt:lpstr>
      <vt:lpstr>Time and Effort Reporting (T&amp;E)</vt:lpstr>
      <vt:lpstr>Time and Effort Reporting Cont.</vt:lpstr>
      <vt:lpstr>Important Reminders...</vt:lpstr>
      <vt:lpstr>Important Reminders...</vt:lpstr>
      <vt:lpstr>Important Reminders...</vt:lpstr>
      <vt:lpstr>Important Reminders...</vt:lpstr>
      <vt:lpstr>Contacts</vt:lpstr>
      <vt:lpstr>Objectives for the Session Met?</vt:lpstr>
      <vt:lpstr>What Questions Do You Have?</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Owen, Emily</cp:lastModifiedBy>
  <cp:revision>22</cp:revision>
  <dcterms:created xsi:type="dcterms:W3CDTF">2019-06-25T17:30:52Z</dcterms:created>
  <dcterms:modified xsi:type="dcterms:W3CDTF">2021-09-10T18:38:16Z</dcterms:modified>
</cp:coreProperties>
</file>