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69" r:id="rId2"/>
    <p:sldId id="441" r:id="rId3"/>
    <p:sldId id="396" r:id="rId4"/>
    <p:sldId id="448" r:id="rId5"/>
    <p:sldId id="444" r:id="rId6"/>
    <p:sldId id="453" r:id="rId7"/>
    <p:sldId id="447" r:id="rId8"/>
    <p:sldId id="454" r:id="rId9"/>
    <p:sldId id="449" r:id="rId10"/>
    <p:sldId id="450" r:id="rId11"/>
    <p:sldId id="456" r:id="rId12"/>
    <p:sldId id="455" r:id="rId13"/>
    <p:sldId id="451" r:id="rId14"/>
    <p:sldId id="452" r:id="rId15"/>
    <p:sldId id="446" r:id="rId16"/>
    <p:sldId id="443" r:id="rId17"/>
    <p:sldId id="445" r:id="rId18"/>
    <p:sldId id="42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 id="2" name="Jeremy" initials="J" lastIdx="8" clrIdx="1">
    <p:extLst>
      <p:ext uri="{19B8F6BF-5375-455C-9EA6-DF929625EA0E}">
        <p15:presenceInfo xmlns:p15="http://schemas.microsoft.com/office/powerpoint/2012/main" userId="S::Meredith_J@cde.state.co.us::e819f79e-d45f-4b7f-a2c1-c67ab051aa44" providerId="AD"/>
      </p:ext>
    </p:extLst>
  </p:cmAuthor>
  <p:cmAuthor id="3" name="Bartlett, Kate" initials="BK" lastIdx="1" clrIdx="2">
    <p:extLst>
      <p:ext uri="{19B8F6BF-5375-455C-9EA6-DF929625EA0E}">
        <p15:presenceInfo xmlns:p15="http://schemas.microsoft.com/office/powerpoint/2012/main" userId="S::Bartlett_k@cde.state.co.us::b4c80ec5-b3fa-43dc-bde4-01f0a8c1c4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9560" autoAdjust="0"/>
  </p:normalViewPr>
  <p:slideViewPr>
    <p:cSldViewPr snapToGrid="0">
      <p:cViewPr varScale="1">
        <p:scale>
          <a:sx n="77" d="100"/>
          <a:sy n="77" d="100"/>
        </p:scale>
        <p:origin x="893" y="58"/>
      </p:cViewPr>
      <p:guideLst/>
    </p:cSldViewPr>
  </p:slideViewPr>
  <p:outlineViewPr>
    <p:cViewPr>
      <p:scale>
        <a:sx n="33" d="100"/>
        <a:sy n="33" d="100"/>
      </p:scale>
      <p:origin x="0" y="-254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7D9D76-1224-4D1F-8521-027DB78D47EB}"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9B73B59E-994D-40DE-902D-7B6F255F7FF1}">
      <dgm:prSet phldrT="[Text]"/>
      <dgm:spPr/>
      <dgm:t>
        <a:bodyPr/>
        <a:lstStyle/>
        <a:p>
          <a:r>
            <a:rPr lang="en-US" dirty="0"/>
            <a:t>CARES Act </a:t>
          </a:r>
        </a:p>
      </dgm:t>
    </dgm:pt>
    <dgm:pt modelId="{2C20910F-E10E-4C60-B62B-B775798C5BD6}" type="parTrans" cxnId="{A23CA645-F995-42AB-AB1B-720C8C8195B2}">
      <dgm:prSet/>
      <dgm:spPr/>
      <dgm:t>
        <a:bodyPr/>
        <a:lstStyle/>
        <a:p>
          <a:endParaRPr lang="en-US"/>
        </a:p>
      </dgm:t>
    </dgm:pt>
    <dgm:pt modelId="{F471F3A8-7C57-4234-AE34-D00E6FE158C2}" type="sibTrans" cxnId="{A23CA645-F995-42AB-AB1B-720C8C8195B2}">
      <dgm:prSet/>
      <dgm:spPr/>
      <dgm:t>
        <a:bodyPr/>
        <a:lstStyle/>
        <a:p>
          <a:endParaRPr lang="en-US"/>
        </a:p>
      </dgm:t>
    </dgm:pt>
    <dgm:pt modelId="{686ACF78-9383-4D98-AD8B-7473230512BC}">
      <dgm:prSet phldrT="[Text]"/>
      <dgm:spPr/>
      <dgm:t>
        <a:bodyPr/>
        <a:lstStyle/>
        <a:p>
          <a:r>
            <a:rPr lang="en-US" dirty="0"/>
            <a:t>Education Stabilization Funds (ESF)</a:t>
          </a:r>
        </a:p>
      </dgm:t>
    </dgm:pt>
    <dgm:pt modelId="{5032DAD0-2481-423E-9B15-D58836D4C840}" type="parTrans" cxnId="{4E6012D4-7C57-471A-B907-8269FB005D2B}">
      <dgm:prSet/>
      <dgm:spPr/>
      <dgm:t>
        <a:bodyPr/>
        <a:lstStyle/>
        <a:p>
          <a:endParaRPr lang="en-US"/>
        </a:p>
      </dgm:t>
    </dgm:pt>
    <dgm:pt modelId="{C6431D19-9F39-464B-B3DE-C9FDDF75FE56}" type="sibTrans" cxnId="{4E6012D4-7C57-471A-B907-8269FB005D2B}">
      <dgm:prSet/>
      <dgm:spPr/>
      <dgm:t>
        <a:bodyPr/>
        <a:lstStyle/>
        <a:p>
          <a:endParaRPr lang="en-US"/>
        </a:p>
      </dgm:t>
    </dgm:pt>
    <dgm:pt modelId="{B11B9125-075B-48E4-823C-112AB84FD05F}">
      <dgm:prSet phldrT="[Text]"/>
      <dgm:spPr/>
      <dgm:t>
        <a:bodyPr/>
        <a:lstStyle/>
        <a:p>
          <a:r>
            <a:rPr lang="en-US" dirty="0"/>
            <a:t>Elementary &amp; Secondary School Emergency Relief Funds (ESSER)</a:t>
          </a:r>
        </a:p>
        <a:p>
          <a:r>
            <a:rPr lang="en-US" dirty="0"/>
            <a:t>$120 million</a:t>
          </a:r>
        </a:p>
      </dgm:t>
    </dgm:pt>
    <dgm:pt modelId="{BE3E0BFB-4226-4D29-9E75-6D924DBBEEBE}" type="parTrans" cxnId="{A56C5583-1851-4284-A00D-A8DEDE3F0D27}">
      <dgm:prSet/>
      <dgm:spPr/>
      <dgm:t>
        <a:bodyPr/>
        <a:lstStyle/>
        <a:p>
          <a:endParaRPr lang="en-US"/>
        </a:p>
      </dgm:t>
    </dgm:pt>
    <dgm:pt modelId="{DA7E7451-B0BB-4747-96F5-7D10EA8692A4}" type="sibTrans" cxnId="{A56C5583-1851-4284-A00D-A8DEDE3F0D27}">
      <dgm:prSet/>
      <dgm:spPr/>
      <dgm:t>
        <a:bodyPr/>
        <a:lstStyle/>
        <a:p>
          <a:endParaRPr lang="en-US"/>
        </a:p>
      </dgm:t>
    </dgm:pt>
    <dgm:pt modelId="{77C82421-AD81-4793-AB35-E1E01C2DA1F9}">
      <dgm:prSet phldrT="[Text]"/>
      <dgm:spPr/>
      <dgm:t>
        <a:bodyPr/>
        <a:lstStyle/>
        <a:p>
          <a:r>
            <a:rPr lang="en-US" dirty="0"/>
            <a:t>Governor’s Emergency Education Relief (GEER)</a:t>
          </a:r>
        </a:p>
        <a:p>
          <a:r>
            <a:rPr lang="en-US" dirty="0"/>
            <a:t>$44 million</a:t>
          </a:r>
        </a:p>
        <a:p>
          <a:r>
            <a:rPr lang="en-US" dirty="0"/>
            <a:t>TBD </a:t>
          </a:r>
        </a:p>
      </dgm:t>
    </dgm:pt>
    <dgm:pt modelId="{6D16002D-7885-4589-A7E3-D988A3CB585A}" type="parTrans" cxnId="{27D05578-6D98-4A2B-A6F1-021C449D3D3D}">
      <dgm:prSet/>
      <dgm:spPr/>
      <dgm:t>
        <a:bodyPr/>
        <a:lstStyle/>
        <a:p>
          <a:endParaRPr lang="en-US"/>
        </a:p>
      </dgm:t>
    </dgm:pt>
    <dgm:pt modelId="{71C603D6-86C8-46BB-902C-E3DFC369CBBC}" type="sibTrans" cxnId="{27D05578-6D98-4A2B-A6F1-021C449D3D3D}">
      <dgm:prSet/>
      <dgm:spPr/>
      <dgm:t>
        <a:bodyPr/>
        <a:lstStyle/>
        <a:p>
          <a:endParaRPr lang="en-US"/>
        </a:p>
      </dgm:t>
    </dgm:pt>
    <dgm:pt modelId="{94A4AE9D-B5A4-4A3A-BC1D-4BB58935E66E}">
      <dgm:prSet phldrT="[Text]"/>
      <dgm:spPr/>
      <dgm:t>
        <a:bodyPr/>
        <a:lstStyle/>
        <a:p>
          <a:r>
            <a:rPr lang="en-US" dirty="0"/>
            <a:t>CARES Relief Funds (CRF)</a:t>
          </a:r>
        </a:p>
        <a:p>
          <a:r>
            <a:rPr lang="en-US" dirty="0"/>
            <a:t>Title V</a:t>
          </a:r>
        </a:p>
        <a:p>
          <a:r>
            <a:rPr lang="en-US" dirty="0"/>
            <a:t>Governor’s Executive Order</a:t>
          </a:r>
        </a:p>
      </dgm:t>
    </dgm:pt>
    <dgm:pt modelId="{F388482F-DBD2-4CA0-B53D-5F56DC4C13EC}" type="parTrans" cxnId="{2D51C3D5-4EBD-4FD4-B551-79896E5AF549}">
      <dgm:prSet/>
      <dgm:spPr/>
      <dgm:t>
        <a:bodyPr/>
        <a:lstStyle/>
        <a:p>
          <a:endParaRPr lang="en-US"/>
        </a:p>
      </dgm:t>
    </dgm:pt>
    <dgm:pt modelId="{66602594-8E48-49C5-82DC-F5B5CBB28220}" type="sibTrans" cxnId="{2D51C3D5-4EBD-4FD4-B551-79896E5AF549}">
      <dgm:prSet/>
      <dgm:spPr/>
      <dgm:t>
        <a:bodyPr/>
        <a:lstStyle/>
        <a:p>
          <a:endParaRPr lang="en-US"/>
        </a:p>
      </dgm:t>
    </dgm:pt>
    <dgm:pt modelId="{24D5CCF9-45B4-48FC-B4C9-89756566F80D}">
      <dgm:prSet phldrT="[Text]"/>
      <dgm:spPr/>
      <dgm:t>
        <a:bodyPr/>
        <a:lstStyle/>
        <a:p>
          <a:r>
            <a:rPr lang="en-US" dirty="0"/>
            <a:t>Education Relief</a:t>
          </a:r>
        </a:p>
        <a:p>
          <a:r>
            <a:rPr lang="en-US" dirty="0"/>
            <a:t>$510 million</a:t>
          </a:r>
        </a:p>
        <a:p>
          <a:r>
            <a:rPr lang="en-US" dirty="0"/>
            <a:t>PPA to LEA</a:t>
          </a:r>
        </a:p>
      </dgm:t>
    </dgm:pt>
    <dgm:pt modelId="{71295142-5B36-4306-9D72-E4D05503CF98}" type="parTrans" cxnId="{70736473-2F43-4E0E-A5E5-1F69BD994F1D}">
      <dgm:prSet/>
      <dgm:spPr/>
      <dgm:t>
        <a:bodyPr/>
        <a:lstStyle/>
        <a:p>
          <a:endParaRPr lang="en-US"/>
        </a:p>
      </dgm:t>
    </dgm:pt>
    <dgm:pt modelId="{0768B39E-CF0F-418D-B77B-7ADDD5CFC60B}" type="sibTrans" cxnId="{70736473-2F43-4E0E-A5E5-1F69BD994F1D}">
      <dgm:prSet/>
      <dgm:spPr/>
      <dgm:t>
        <a:bodyPr/>
        <a:lstStyle/>
        <a:p>
          <a:endParaRPr lang="en-US"/>
        </a:p>
      </dgm:t>
    </dgm:pt>
    <dgm:pt modelId="{12CF38A8-B710-4CCE-9073-E2C63092ABFF}">
      <dgm:prSet/>
      <dgm:spPr/>
      <dgm:t>
        <a:bodyPr/>
        <a:lstStyle/>
        <a:p>
          <a:r>
            <a:rPr lang="en-US" dirty="0"/>
            <a:t>ESSER Funds – Formula</a:t>
          </a:r>
        </a:p>
        <a:p>
          <a:r>
            <a:rPr lang="en-US" dirty="0"/>
            <a:t>(90%) to LEAs</a:t>
          </a:r>
        </a:p>
        <a:p>
          <a:r>
            <a:rPr lang="en-US" dirty="0"/>
            <a:t>$108 million</a:t>
          </a:r>
        </a:p>
        <a:p>
          <a:r>
            <a:rPr lang="en-US" dirty="0"/>
            <a:t>Title I formula to LEA</a:t>
          </a:r>
        </a:p>
      </dgm:t>
    </dgm:pt>
    <dgm:pt modelId="{923D0B4D-AD46-4828-9ABA-E08ED7596464}" type="parTrans" cxnId="{EE927A98-36D4-47C8-946E-1D8713E60927}">
      <dgm:prSet/>
      <dgm:spPr/>
      <dgm:t>
        <a:bodyPr/>
        <a:lstStyle/>
        <a:p>
          <a:endParaRPr lang="en-US"/>
        </a:p>
      </dgm:t>
    </dgm:pt>
    <dgm:pt modelId="{1C9F8177-C31D-4D87-9369-77923C078AFF}" type="sibTrans" cxnId="{EE927A98-36D4-47C8-946E-1D8713E60927}">
      <dgm:prSet/>
      <dgm:spPr/>
      <dgm:t>
        <a:bodyPr/>
        <a:lstStyle/>
        <a:p>
          <a:endParaRPr lang="en-US"/>
        </a:p>
      </dgm:t>
    </dgm:pt>
    <dgm:pt modelId="{D9AD45D2-2568-4F9C-9B41-48F040032C4A}">
      <dgm:prSet/>
      <dgm:spPr/>
      <dgm:t>
        <a:bodyPr/>
        <a:lstStyle/>
        <a:p>
          <a:r>
            <a:rPr lang="en-US" dirty="0"/>
            <a:t>ESSER Funds – State Level</a:t>
          </a:r>
        </a:p>
        <a:p>
          <a:r>
            <a:rPr lang="en-US" dirty="0"/>
            <a:t>$12 million</a:t>
          </a:r>
        </a:p>
        <a:p>
          <a:r>
            <a:rPr lang="en-US" dirty="0"/>
            <a:t>TBD (survey)</a:t>
          </a:r>
        </a:p>
      </dgm:t>
    </dgm:pt>
    <dgm:pt modelId="{1EE88725-41D8-4988-9B6F-B1E49F5415D8}" type="parTrans" cxnId="{1C5896BF-8639-446B-A6FF-058DA73E3147}">
      <dgm:prSet/>
      <dgm:spPr/>
      <dgm:t>
        <a:bodyPr/>
        <a:lstStyle/>
        <a:p>
          <a:endParaRPr lang="en-US"/>
        </a:p>
      </dgm:t>
    </dgm:pt>
    <dgm:pt modelId="{A1E75F36-49E8-4BBF-B1E8-E24D4DAB08A9}" type="sibTrans" cxnId="{1C5896BF-8639-446B-A6FF-058DA73E3147}">
      <dgm:prSet/>
      <dgm:spPr/>
      <dgm:t>
        <a:bodyPr/>
        <a:lstStyle/>
        <a:p>
          <a:endParaRPr lang="en-US"/>
        </a:p>
      </dgm:t>
    </dgm:pt>
    <dgm:pt modelId="{E8ED3D00-85B4-4326-933C-8D17F32E6343}" type="pres">
      <dgm:prSet presAssocID="{5B7D9D76-1224-4D1F-8521-027DB78D47EB}" presName="hierChild1" presStyleCnt="0">
        <dgm:presLayoutVars>
          <dgm:chPref val="1"/>
          <dgm:dir/>
          <dgm:animOne val="branch"/>
          <dgm:animLvl val="lvl"/>
          <dgm:resizeHandles/>
        </dgm:presLayoutVars>
      </dgm:prSet>
      <dgm:spPr/>
    </dgm:pt>
    <dgm:pt modelId="{3EC147FD-448B-47FF-9A76-597761C5067C}" type="pres">
      <dgm:prSet presAssocID="{9B73B59E-994D-40DE-902D-7B6F255F7FF1}" presName="hierRoot1" presStyleCnt="0"/>
      <dgm:spPr/>
    </dgm:pt>
    <dgm:pt modelId="{1D41EADA-8AE8-4D85-888F-5E1EBD54CD33}" type="pres">
      <dgm:prSet presAssocID="{9B73B59E-994D-40DE-902D-7B6F255F7FF1}" presName="composite" presStyleCnt="0"/>
      <dgm:spPr/>
    </dgm:pt>
    <dgm:pt modelId="{C25DD150-3A3D-4E41-9BA8-27CFD02F00A1}" type="pres">
      <dgm:prSet presAssocID="{9B73B59E-994D-40DE-902D-7B6F255F7FF1}" presName="background" presStyleLbl="node0" presStyleIdx="0" presStyleCnt="1"/>
      <dgm:spPr/>
    </dgm:pt>
    <dgm:pt modelId="{A8EF8E32-00EB-4BE0-AE02-320B4ECD811B}" type="pres">
      <dgm:prSet presAssocID="{9B73B59E-994D-40DE-902D-7B6F255F7FF1}" presName="text" presStyleLbl="fgAcc0" presStyleIdx="0" presStyleCnt="1">
        <dgm:presLayoutVars>
          <dgm:chPref val="3"/>
        </dgm:presLayoutVars>
      </dgm:prSet>
      <dgm:spPr/>
    </dgm:pt>
    <dgm:pt modelId="{DABA7DD6-4A4F-4877-9B43-4010E6C5D77E}" type="pres">
      <dgm:prSet presAssocID="{9B73B59E-994D-40DE-902D-7B6F255F7FF1}" presName="hierChild2" presStyleCnt="0"/>
      <dgm:spPr/>
    </dgm:pt>
    <dgm:pt modelId="{7E86B3FB-F16A-44D9-A7BD-1DF2FDB21EA3}" type="pres">
      <dgm:prSet presAssocID="{5032DAD0-2481-423E-9B15-D58836D4C840}" presName="Name10" presStyleLbl="parChTrans1D2" presStyleIdx="0" presStyleCnt="2"/>
      <dgm:spPr/>
    </dgm:pt>
    <dgm:pt modelId="{E1ED5411-8833-495D-8432-B17F4F72A844}" type="pres">
      <dgm:prSet presAssocID="{686ACF78-9383-4D98-AD8B-7473230512BC}" presName="hierRoot2" presStyleCnt="0"/>
      <dgm:spPr/>
    </dgm:pt>
    <dgm:pt modelId="{D90434F7-36CC-4599-AF9F-DAC3377C8FF8}" type="pres">
      <dgm:prSet presAssocID="{686ACF78-9383-4D98-AD8B-7473230512BC}" presName="composite2" presStyleCnt="0"/>
      <dgm:spPr/>
    </dgm:pt>
    <dgm:pt modelId="{D6576009-59D8-4BF2-9026-A86A8269D753}" type="pres">
      <dgm:prSet presAssocID="{686ACF78-9383-4D98-AD8B-7473230512BC}" presName="background2" presStyleLbl="node2" presStyleIdx="0" presStyleCnt="2"/>
      <dgm:spPr/>
    </dgm:pt>
    <dgm:pt modelId="{A9CD5543-6C3F-41CD-AE49-979E77DFCAA2}" type="pres">
      <dgm:prSet presAssocID="{686ACF78-9383-4D98-AD8B-7473230512BC}" presName="text2" presStyleLbl="fgAcc2" presStyleIdx="0" presStyleCnt="2">
        <dgm:presLayoutVars>
          <dgm:chPref val="3"/>
        </dgm:presLayoutVars>
      </dgm:prSet>
      <dgm:spPr/>
    </dgm:pt>
    <dgm:pt modelId="{82FE1DCE-34B8-445E-A74A-675939090723}" type="pres">
      <dgm:prSet presAssocID="{686ACF78-9383-4D98-AD8B-7473230512BC}" presName="hierChild3" presStyleCnt="0"/>
      <dgm:spPr/>
    </dgm:pt>
    <dgm:pt modelId="{7F2966AF-97C5-436C-9919-75E2EA20D775}" type="pres">
      <dgm:prSet presAssocID="{BE3E0BFB-4226-4D29-9E75-6D924DBBEEBE}" presName="Name17" presStyleLbl="parChTrans1D3" presStyleIdx="0" presStyleCnt="3"/>
      <dgm:spPr/>
    </dgm:pt>
    <dgm:pt modelId="{A1D9A3B9-1206-45E2-9522-31192732F812}" type="pres">
      <dgm:prSet presAssocID="{B11B9125-075B-48E4-823C-112AB84FD05F}" presName="hierRoot3" presStyleCnt="0"/>
      <dgm:spPr/>
    </dgm:pt>
    <dgm:pt modelId="{02D31175-440D-4DDA-9BC0-D53B2514D5CE}" type="pres">
      <dgm:prSet presAssocID="{B11B9125-075B-48E4-823C-112AB84FD05F}" presName="composite3" presStyleCnt="0"/>
      <dgm:spPr/>
    </dgm:pt>
    <dgm:pt modelId="{8B8CE85D-FFF5-41E4-BC81-757C667FDE9F}" type="pres">
      <dgm:prSet presAssocID="{B11B9125-075B-48E4-823C-112AB84FD05F}" presName="background3" presStyleLbl="node3" presStyleIdx="0" presStyleCnt="3"/>
      <dgm:spPr/>
    </dgm:pt>
    <dgm:pt modelId="{E8544CEE-3333-482A-972D-EA9C468F6FE7}" type="pres">
      <dgm:prSet presAssocID="{B11B9125-075B-48E4-823C-112AB84FD05F}" presName="text3" presStyleLbl="fgAcc3" presStyleIdx="0" presStyleCnt="3">
        <dgm:presLayoutVars>
          <dgm:chPref val="3"/>
        </dgm:presLayoutVars>
      </dgm:prSet>
      <dgm:spPr/>
    </dgm:pt>
    <dgm:pt modelId="{51FB5753-55B1-4712-A9E9-CEF9897A4474}" type="pres">
      <dgm:prSet presAssocID="{B11B9125-075B-48E4-823C-112AB84FD05F}" presName="hierChild4" presStyleCnt="0"/>
      <dgm:spPr/>
    </dgm:pt>
    <dgm:pt modelId="{F14ED92E-87C6-4F12-A5C7-3E0FEA4463B1}" type="pres">
      <dgm:prSet presAssocID="{923D0B4D-AD46-4828-9ABA-E08ED7596464}" presName="Name23" presStyleLbl="parChTrans1D4" presStyleIdx="0" presStyleCnt="2"/>
      <dgm:spPr/>
    </dgm:pt>
    <dgm:pt modelId="{D48EB9D1-8F82-49F8-BEE5-65E5BDB6AA61}" type="pres">
      <dgm:prSet presAssocID="{12CF38A8-B710-4CCE-9073-E2C63092ABFF}" presName="hierRoot4" presStyleCnt="0"/>
      <dgm:spPr/>
    </dgm:pt>
    <dgm:pt modelId="{23B7B6F1-DC57-42F3-9BAD-C5C68E344482}" type="pres">
      <dgm:prSet presAssocID="{12CF38A8-B710-4CCE-9073-E2C63092ABFF}" presName="composite4" presStyleCnt="0"/>
      <dgm:spPr/>
    </dgm:pt>
    <dgm:pt modelId="{98CCB7B6-957B-467B-BB00-1DC6511A31CF}" type="pres">
      <dgm:prSet presAssocID="{12CF38A8-B710-4CCE-9073-E2C63092ABFF}" presName="background4" presStyleLbl="node4" presStyleIdx="0" presStyleCnt="2"/>
      <dgm:spPr/>
    </dgm:pt>
    <dgm:pt modelId="{8FFA1361-F8F0-4FE9-971E-2E12EE8EFF86}" type="pres">
      <dgm:prSet presAssocID="{12CF38A8-B710-4CCE-9073-E2C63092ABFF}" presName="text4" presStyleLbl="fgAcc4" presStyleIdx="0" presStyleCnt="2">
        <dgm:presLayoutVars>
          <dgm:chPref val="3"/>
        </dgm:presLayoutVars>
      </dgm:prSet>
      <dgm:spPr/>
    </dgm:pt>
    <dgm:pt modelId="{78277FA7-D106-4A47-A516-FBD24BAAE5DB}" type="pres">
      <dgm:prSet presAssocID="{12CF38A8-B710-4CCE-9073-E2C63092ABFF}" presName="hierChild5" presStyleCnt="0"/>
      <dgm:spPr/>
    </dgm:pt>
    <dgm:pt modelId="{BE87E33A-B712-4D3E-A81B-980F3FFD8076}" type="pres">
      <dgm:prSet presAssocID="{1EE88725-41D8-4988-9B6F-B1E49F5415D8}" presName="Name23" presStyleLbl="parChTrans1D4" presStyleIdx="1" presStyleCnt="2"/>
      <dgm:spPr/>
    </dgm:pt>
    <dgm:pt modelId="{222D0C9F-5CDA-4159-B10C-F538A1CA7C0E}" type="pres">
      <dgm:prSet presAssocID="{D9AD45D2-2568-4F9C-9B41-48F040032C4A}" presName="hierRoot4" presStyleCnt="0"/>
      <dgm:spPr/>
    </dgm:pt>
    <dgm:pt modelId="{F825AC81-52F4-45D8-88BB-C236985480B1}" type="pres">
      <dgm:prSet presAssocID="{D9AD45D2-2568-4F9C-9B41-48F040032C4A}" presName="composite4" presStyleCnt="0"/>
      <dgm:spPr/>
    </dgm:pt>
    <dgm:pt modelId="{209F4E4A-37F3-4EFE-B4AC-2904D1150C8E}" type="pres">
      <dgm:prSet presAssocID="{D9AD45D2-2568-4F9C-9B41-48F040032C4A}" presName="background4" presStyleLbl="node4" presStyleIdx="1" presStyleCnt="2"/>
      <dgm:spPr/>
    </dgm:pt>
    <dgm:pt modelId="{0BB355EA-2466-4B72-B1ED-89A203FD7675}" type="pres">
      <dgm:prSet presAssocID="{D9AD45D2-2568-4F9C-9B41-48F040032C4A}" presName="text4" presStyleLbl="fgAcc4" presStyleIdx="1" presStyleCnt="2">
        <dgm:presLayoutVars>
          <dgm:chPref val="3"/>
        </dgm:presLayoutVars>
      </dgm:prSet>
      <dgm:spPr/>
    </dgm:pt>
    <dgm:pt modelId="{0348ADD8-EF58-42DA-873A-6F6404589AD9}" type="pres">
      <dgm:prSet presAssocID="{D9AD45D2-2568-4F9C-9B41-48F040032C4A}" presName="hierChild5" presStyleCnt="0"/>
      <dgm:spPr/>
    </dgm:pt>
    <dgm:pt modelId="{943F50DF-22AA-4806-931F-122E6005FFAB}" type="pres">
      <dgm:prSet presAssocID="{6D16002D-7885-4589-A7E3-D988A3CB585A}" presName="Name17" presStyleLbl="parChTrans1D3" presStyleIdx="1" presStyleCnt="3"/>
      <dgm:spPr/>
    </dgm:pt>
    <dgm:pt modelId="{3BD2D639-AD93-4543-9980-FC4DDBEFB08D}" type="pres">
      <dgm:prSet presAssocID="{77C82421-AD81-4793-AB35-E1E01C2DA1F9}" presName="hierRoot3" presStyleCnt="0"/>
      <dgm:spPr/>
    </dgm:pt>
    <dgm:pt modelId="{F03250B8-F7A4-4112-A00A-C51E92939299}" type="pres">
      <dgm:prSet presAssocID="{77C82421-AD81-4793-AB35-E1E01C2DA1F9}" presName="composite3" presStyleCnt="0"/>
      <dgm:spPr/>
    </dgm:pt>
    <dgm:pt modelId="{2F604DA9-5313-4038-AD39-F35EBE1DF34A}" type="pres">
      <dgm:prSet presAssocID="{77C82421-AD81-4793-AB35-E1E01C2DA1F9}" presName="background3" presStyleLbl="node3" presStyleIdx="1" presStyleCnt="3"/>
      <dgm:spPr/>
    </dgm:pt>
    <dgm:pt modelId="{55BEE3C8-6107-4443-A2B3-43C46558B320}" type="pres">
      <dgm:prSet presAssocID="{77C82421-AD81-4793-AB35-E1E01C2DA1F9}" presName="text3" presStyleLbl="fgAcc3" presStyleIdx="1" presStyleCnt="3">
        <dgm:presLayoutVars>
          <dgm:chPref val="3"/>
        </dgm:presLayoutVars>
      </dgm:prSet>
      <dgm:spPr/>
    </dgm:pt>
    <dgm:pt modelId="{C9C47FF4-CC1E-4C32-9DDC-1C066E1E77E7}" type="pres">
      <dgm:prSet presAssocID="{77C82421-AD81-4793-AB35-E1E01C2DA1F9}" presName="hierChild4" presStyleCnt="0"/>
      <dgm:spPr/>
    </dgm:pt>
    <dgm:pt modelId="{9CEC8759-3673-430B-A6DE-A8A33AC0A3ED}" type="pres">
      <dgm:prSet presAssocID="{F388482F-DBD2-4CA0-B53D-5F56DC4C13EC}" presName="Name10" presStyleLbl="parChTrans1D2" presStyleIdx="1" presStyleCnt="2"/>
      <dgm:spPr/>
    </dgm:pt>
    <dgm:pt modelId="{738571DF-0BD8-4065-93E0-189D86391281}" type="pres">
      <dgm:prSet presAssocID="{94A4AE9D-B5A4-4A3A-BC1D-4BB58935E66E}" presName="hierRoot2" presStyleCnt="0"/>
      <dgm:spPr/>
    </dgm:pt>
    <dgm:pt modelId="{63B73CD4-1C5E-44F2-BBBC-F48612FE94EE}" type="pres">
      <dgm:prSet presAssocID="{94A4AE9D-B5A4-4A3A-BC1D-4BB58935E66E}" presName="composite2" presStyleCnt="0"/>
      <dgm:spPr/>
    </dgm:pt>
    <dgm:pt modelId="{335C003E-B715-43FA-A0B5-EB45567BD34B}" type="pres">
      <dgm:prSet presAssocID="{94A4AE9D-B5A4-4A3A-BC1D-4BB58935E66E}" presName="background2" presStyleLbl="node2" presStyleIdx="1" presStyleCnt="2"/>
      <dgm:spPr/>
    </dgm:pt>
    <dgm:pt modelId="{8AB17B0D-AB03-4FAB-BB92-EA8A44A7A16D}" type="pres">
      <dgm:prSet presAssocID="{94A4AE9D-B5A4-4A3A-BC1D-4BB58935E66E}" presName="text2" presStyleLbl="fgAcc2" presStyleIdx="1" presStyleCnt="2">
        <dgm:presLayoutVars>
          <dgm:chPref val="3"/>
        </dgm:presLayoutVars>
      </dgm:prSet>
      <dgm:spPr/>
    </dgm:pt>
    <dgm:pt modelId="{3D48C2E8-8EDB-472F-BE25-0AAB5FF1976B}" type="pres">
      <dgm:prSet presAssocID="{94A4AE9D-B5A4-4A3A-BC1D-4BB58935E66E}" presName="hierChild3" presStyleCnt="0"/>
      <dgm:spPr/>
    </dgm:pt>
    <dgm:pt modelId="{5B89E38F-4FB9-48E7-B13D-3428EC65C0AE}" type="pres">
      <dgm:prSet presAssocID="{71295142-5B36-4306-9D72-E4D05503CF98}" presName="Name17" presStyleLbl="parChTrans1D3" presStyleIdx="2" presStyleCnt="3"/>
      <dgm:spPr/>
    </dgm:pt>
    <dgm:pt modelId="{6904C8EB-F9F0-448B-B574-2937EDC8885C}" type="pres">
      <dgm:prSet presAssocID="{24D5CCF9-45B4-48FC-B4C9-89756566F80D}" presName="hierRoot3" presStyleCnt="0"/>
      <dgm:spPr/>
    </dgm:pt>
    <dgm:pt modelId="{85EAF0C0-D1D7-47C7-A5EC-66886594ACAF}" type="pres">
      <dgm:prSet presAssocID="{24D5CCF9-45B4-48FC-B4C9-89756566F80D}" presName="composite3" presStyleCnt="0"/>
      <dgm:spPr/>
    </dgm:pt>
    <dgm:pt modelId="{AE0738C2-1A09-4CE9-9210-D2590F753743}" type="pres">
      <dgm:prSet presAssocID="{24D5CCF9-45B4-48FC-B4C9-89756566F80D}" presName="background3" presStyleLbl="node3" presStyleIdx="2" presStyleCnt="3"/>
      <dgm:spPr/>
    </dgm:pt>
    <dgm:pt modelId="{9AB3058F-ABF7-44FC-9146-4D39B15D8B15}" type="pres">
      <dgm:prSet presAssocID="{24D5CCF9-45B4-48FC-B4C9-89756566F80D}" presName="text3" presStyleLbl="fgAcc3" presStyleIdx="2" presStyleCnt="3">
        <dgm:presLayoutVars>
          <dgm:chPref val="3"/>
        </dgm:presLayoutVars>
      </dgm:prSet>
      <dgm:spPr/>
    </dgm:pt>
    <dgm:pt modelId="{8CAFC261-84B7-43A6-A80C-3FB82A099EA2}" type="pres">
      <dgm:prSet presAssocID="{24D5CCF9-45B4-48FC-B4C9-89756566F80D}" presName="hierChild4" presStyleCnt="0"/>
      <dgm:spPr/>
    </dgm:pt>
  </dgm:ptLst>
  <dgm:cxnLst>
    <dgm:cxn modelId="{C21D6706-6564-438A-ABC2-7071B5C1EFB6}" type="presOf" srcId="{D9AD45D2-2568-4F9C-9B41-48F040032C4A}" destId="{0BB355EA-2466-4B72-B1ED-89A203FD7675}" srcOrd="0" destOrd="0" presId="urn:microsoft.com/office/officeart/2005/8/layout/hierarchy1"/>
    <dgm:cxn modelId="{05100A07-4A6E-4D64-82D6-9AFEC8D6CF24}" type="presOf" srcId="{1EE88725-41D8-4988-9B6F-B1E49F5415D8}" destId="{BE87E33A-B712-4D3E-A81B-980F3FFD8076}" srcOrd="0" destOrd="0" presId="urn:microsoft.com/office/officeart/2005/8/layout/hierarchy1"/>
    <dgm:cxn modelId="{D472FC0F-648D-445F-8681-5DAD008C399F}" type="presOf" srcId="{686ACF78-9383-4D98-AD8B-7473230512BC}" destId="{A9CD5543-6C3F-41CD-AE49-979E77DFCAA2}" srcOrd="0" destOrd="0" presId="urn:microsoft.com/office/officeart/2005/8/layout/hierarchy1"/>
    <dgm:cxn modelId="{4FCFEC10-2E0B-467C-8C26-363E32D9A766}" type="presOf" srcId="{94A4AE9D-B5A4-4A3A-BC1D-4BB58935E66E}" destId="{8AB17B0D-AB03-4FAB-BB92-EA8A44A7A16D}" srcOrd="0" destOrd="0" presId="urn:microsoft.com/office/officeart/2005/8/layout/hierarchy1"/>
    <dgm:cxn modelId="{77EE5B21-EE9B-4428-B077-575DD5C9405F}" type="presOf" srcId="{6D16002D-7885-4589-A7E3-D988A3CB585A}" destId="{943F50DF-22AA-4806-931F-122E6005FFAB}" srcOrd="0" destOrd="0" presId="urn:microsoft.com/office/officeart/2005/8/layout/hierarchy1"/>
    <dgm:cxn modelId="{C3B45626-2233-4C01-8F11-3ABFACD5FE00}" type="presOf" srcId="{B11B9125-075B-48E4-823C-112AB84FD05F}" destId="{E8544CEE-3333-482A-972D-EA9C468F6FE7}" srcOrd="0" destOrd="0" presId="urn:microsoft.com/office/officeart/2005/8/layout/hierarchy1"/>
    <dgm:cxn modelId="{69D36A2F-BDD5-439A-9AF2-B0EB4AC77D52}" type="presOf" srcId="{24D5CCF9-45B4-48FC-B4C9-89756566F80D}" destId="{9AB3058F-ABF7-44FC-9146-4D39B15D8B15}" srcOrd="0" destOrd="0" presId="urn:microsoft.com/office/officeart/2005/8/layout/hierarchy1"/>
    <dgm:cxn modelId="{7DE0273C-228F-48E6-9AB2-B39B2B1C81E3}" type="presOf" srcId="{BE3E0BFB-4226-4D29-9E75-6D924DBBEEBE}" destId="{7F2966AF-97C5-436C-9919-75E2EA20D775}" srcOrd="0" destOrd="0" presId="urn:microsoft.com/office/officeart/2005/8/layout/hierarchy1"/>
    <dgm:cxn modelId="{A23CA645-F995-42AB-AB1B-720C8C8195B2}" srcId="{5B7D9D76-1224-4D1F-8521-027DB78D47EB}" destId="{9B73B59E-994D-40DE-902D-7B6F255F7FF1}" srcOrd="0" destOrd="0" parTransId="{2C20910F-E10E-4C60-B62B-B775798C5BD6}" sibTransId="{F471F3A8-7C57-4234-AE34-D00E6FE158C2}"/>
    <dgm:cxn modelId="{2A8D3048-6734-4CD5-8F65-2B89C87EFE1A}" type="presOf" srcId="{5032DAD0-2481-423E-9B15-D58836D4C840}" destId="{7E86B3FB-F16A-44D9-A7BD-1DF2FDB21EA3}" srcOrd="0" destOrd="0" presId="urn:microsoft.com/office/officeart/2005/8/layout/hierarchy1"/>
    <dgm:cxn modelId="{EA4E8F4B-BB1D-4F2D-B829-2584B72172D7}" type="presOf" srcId="{F388482F-DBD2-4CA0-B53D-5F56DC4C13EC}" destId="{9CEC8759-3673-430B-A6DE-A8A33AC0A3ED}" srcOrd="0" destOrd="0" presId="urn:microsoft.com/office/officeart/2005/8/layout/hierarchy1"/>
    <dgm:cxn modelId="{772DC56F-B2E6-4826-ABDB-F169A8702BB2}" type="presOf" srcId="{12CF38A8-B710-4CCE-9073-E2C63092ABFF}" destId="{8FFA1361-F8F0-4FE9-971E-2E12EE8EFF86}" srcOrd="0" destOrd="0" presId="urn:microsoft.com/office/officeart/2005/8/layout/hierarchy1"/>
    <dgm:cxn modelId="{067ED36F-B5DD-44B5-91F3-1B04499F8D1F}" type="presOf" srcId="{77C82421-AD81-4793-AB35-E1E01C2DA1F9}" destId="{55BEE3C8-6107-4443-A2B3-43C46558B320}" srcOrd="0" destOrd="0" presId="urn:microsoft.com/office/officeart/2005/8/layout/hierarchy1"/>
    <dgm:cxn modelId="{09524152-7C8A-4E9F-A5C5-569A17EE8D0B}" type="presOf" srcId="{923D0B4D-AD46-4828-9ABA-E08ED7596464}" destId="{F14ED92E-87C6-4F12-A5C7-3E0FEA4463B1}" srcOrd="0" destOrd="0" presId="urn:microsoft.com/office/officeart/2005/8/layout/hierarchy1"/>
    <dgm:cxn modelId="{70736473-2F43-4E0E-A5E5-1F69BD994F1D}" srcId="{94A4AE9D-B5A4-4A3A-BC1D-4BB58935E66E}" destId="{24D5CCF9-45B4-48FC-B4C9-89756566F80D}" srcOrd="0" destOrd="0" parTransId="{71295142-5B36-4306-9D72-E4D05503CF98}" sibTransId="{0768B39E-CF0F-418D-B77B-7ADDD5CFC60B}"/>
    <dgm:cxn modelId="{27D05578-6D98-4A2B-A6F1-021C449D3D3D}" srcId="{686ACF78-9383-4D98-AD8B-7473230512BC}" destId="{77C82421-AD81-4793-AB35-E1E01C2DA1F9}" srcOrd="1" destOrd="0" parTransId="{6D16002D-7885-4589-A7E3-D988A3CB585A}" sibTransId="{71C603D6-86C8-46BB-902C-E3DFC369CBBC}"/>
    <dgm:cxn modelId="{70DE7779-24DC-408E-9ADB-7B132CDABB53}" type="presOf" srcId="{9B73B59E-994D-40DE-902D-7B6F255F7FF1}" destId="{A8EF8E32-00EB-4BE0-AE02-320B4ECD811B}" srcOrd="0" destOrd="0" presId="urn:microsoft.com/office/officeart/2005/8/layout/hierarchy1"/>
    <dgm:cxn modelId="{00BAB05A-5CDE-4755-8323-2C0DF68C6E97}" type="presOf" srcId="{5B7D9D76-1224-4D1F-8521-027DB78D47EB}" destId="{E8ED3D00-85B4-4326-933C-8D17F32E6343}" srcOrd="0" destOrd="0" presId="urn:microsoft.com/office/officeart/2005/8/layout/hierarchy1"/>
    <dgm:cxn modelId="{A56C5583-1851-4284-A00D-A8DEDE3F0D27}" srcId="{686ACF78-9383-4D98-AD8B-7473230512BC}" destId="{B11B9125-075B-48E4-823C-112AB84FD05F}" srcOrd="0" destOrd="0" parTransId="{BE3E0BFB-4226-4D29-9E75-6D924DBBEEBE}" sibTransId="{DA7E7451-B0BB-4747-96F5-7D10EA8692A4}"/>
    <dgm:cxn modelId="{EE927A98-36D4-47C8-946E-1D8713E60927}" srcId="{B11B9125-075B-48E4-823C-112AB84FD05F}" destId="{12CF38A8-B710-4CCE-9073-E2C63092ABFF}" srcOrd="0" destOrd="0" parTransId="{923D0B4D-AD46-4828-9ABA-E08ED7596464}" sibTransId="{1C9F8177-C31D-4D87-9369-77923C078AFF}"/>
    <dgm:cxn modelId="{1C5896BF-8639-446B-A6FF-058DA73E3147}" srcId="{B11B9125-075B-48E4-823C-112AB84FD05F}" destId="{D9AD45D2-2568-4F9C-9B41-48F040032C4A}" srcOrd="1" destOrd="0" parTransId="{1EE88725-41D8-4988-9B6F-B1E49F5415D8}" sibTransId="{A1E75F36-49E8-4BBF-B1E8-E24D4DAB08A9}"/>
    <dgm:cxn modelId="{4E6012D4-7C57-471A-B907-8269FB005D2B}" srcId="{9B73B59E-994D-40DE-902D-7B6F255F7FF1}" destId="{686ACF78-9383-4D98-AD8B-7473230512BC}" srcOrd="0" destOrd="0" parTransId="{5032DAD0-2481-423E-9B15-D58836D4C840}" sibTransId="{C6431D19-9F39-464B-B3DE-C9FDDF75FE56}"/>
    <dgm:cxn modelId="{2D51C3D5-4EBD-4FD4-B551-79896E5AF549}" srcId="{9B73B59E-994D-40DE-902D-7B6F255F7FF1}" destId="{94A4AE9D-B5A4-4A3A-BC1D-4BB58935E66E}" srcOrd="1" destOrd="0" parTransId="{F388482F-DBD2-4CA0-B53D-5F56DC4C13EC}" sibTransId="{66602594-8E48-49C5-82DC-F5B5CBB28220}"/>
    <dgm:cxn modelId="{FD5604F2-617B-45CB-9D79-9219AB8E74DC}" type="presOf" srcId="{71295142-5B36-4306-9D72-E4D05503CF98}" destId="{5B89E38F-4FB9-48E7-B13D-3428EC65C0AE}" srcOrd="0" destOrd="0" presId="urn:microsoft.com/office/officeart/2005/8/layout/hierarchy1"/>
    <dgm:cxn modelId="{E13AF3B8-5F72-4C49-81BD-398D8696BBDD}" type="presParOf" srcId="{E8ED3D00-85B4-4326-933C-8D17F32E6343}" destId="{3EC147FD-448B-47FF-9A76-597761C5067C}" srcOrd="0" destOrd="0" presId="urn:microsoft.com/office/officeart/2005/8/layout/hierarchy1"/>
    <dgm:cxn modelId="{8F995F90-24B9-486E-A94A-23661A0B3392}" type="presParOf" srcId="{3EC147FD-448B-47FF-9A76-597761C5067C}" destId="{1D41EADA-8AE8-4D85-888F-5E1EBD54CD33}" srcOrd="0" destOrd="0" presId="urn:microsoft.com/office/officeart/2005/8/layout/hierarchy1"/>
    <dgm:cxn modelId="{B3C14B22-2F17-4F63-BB19-E664775AF313}" type="presParOf" srcId="{1D41EADA-8AE8-4D85-888F-5E1EBD54CD33}" destId="{C25DD150-3A3D-4E41-9BA8-27CFD02F00A1}" srcOrd="0" destOrd="0" presId="urn:microsoft.com/office/officeart/2005/8/layout/hierarchy1"/>
    <dgm:cxn modelId="{A4248C51-FD8B-48E2-98B1-07BDD20C77D7}" type="presParOf" srcId="{1D41EADA-8AE8-4D85-888F-5E1EBD54CD33}" destId="{A8EF8E32-00EB-4BE0-AE02-320B4ECD811B}" srcOrd="1" destOrd="0" presId="urn:microsoft.com/office/officeart/2005/8/layout/hierarchy1"/>
    <dgm:cxn modelId="{5BFE7A44-A651-481A-A52E-2BFCDEB0DD7E}" type="presParOf" srcId="{3EC147FD-448B-47FF-9A76-597761C5067C}" destId="{DABA7DD6-4A4F-4877-9B43-4010E6C5D77E}" srcOrd="1" destOrd="0" presId="urn:microsoft.com/office/officeart/2005/8/layout/hierarchy1"/>
    <dgm:cxn modelId="{BD907872-5AC5-4C00-A785-3DBD29796DD5}" type="presParOf" srcId="{DABA7DD6-4A4F-4877-9B43-4010E6C5D77E}" destId="{7E86B3FB-F16A-44D9-A7BD-1DF2FDB21EA3}" srcOrd="0" destOrd="0" presId="urn:microsoft.com/office/officeart/2005/8/layout/hierarchy1"/>
    <dgm:cxn modelId="{D8A280D7-A847-4FBA-9966-4C535215B20A}" type="presParOf" srcId="{DABA7DD6-4A4F-4877-9B43-4010E6C5D77E}" destId="{E1ED5411-8833-495D-8432-B17F4F72A844}" srcOrd="1" destOrd="0" presId="urn:microsoft.com/office/officeart/2005/8/layout/hierarchy1"/>
    <dgm:cxn modelId="{8773802A-310B-4DE1-BBEF-D7378F648306}" type="presParOf" srcId="{E1ED5411-8833-495D-8432-B17F4F72A844}" destId="{D90434F7-36CC-4599-AF9F-DAC3377C8FF8}" srcOrd="0" destOrd="0" presId="urn:microsoft.com/office/officeart/2005/8/layout/hierarchy1"/>
    <dgm:cxn modelId="{6933A27F-DC17-450B-B699-8924D16C1717}" type="presParOf" srcId="{D90434F7-36CC-4599-AF9F-DAC3377C8FF8}" destId="{D6576009-59D8-4BF2-9026-A86A8269D753}" srcOrd="0" destOrd="0" presId="urn:microsoft.com/office/officeart/2005/8/layout/hierarchy1"/>
    <dgm:cxn modelId="{532F6DB6-01DE-41CA-A1BD-980C3A3893D4}" type="presParOf" srcId="{D90434F7-36CC-4599-AF9F-DAC3377C8FF8}" destId="{A9CD5543-6C3F-41CD-AE49-979E77DFCAA2}" srcOrd="1" destOrd="0" presId="urn:microsoft.com/office/officeart/2005/8/layout/hierarchy1"/>
    <dgm:cxn modelId="{FF0832D2-DF6A-419C-9279-B6422A0D2F3F}" type="presParOf" srcId="{E1ED5411-8833-495D-8432-B17F4F72A844}" destId="{82FE1DCE-34B8-445E-A74A-675939090723}" srcOrd="1" destOrd="0" presId="urn:microsoft.com/office/officeart/2005/8/layout/hierarchy1"/>
    <dgm:cxn modelId="{CEA62005-52B3-4165-9C83-DCE8B33E4605}" type="presParOf" srcId="{82FE1DCE-34B8-445E-A74A-675939090723}" destId="{7F2966AF-97C5-436C-9919-75E2EA20D775}" srcOrd="0" destOrd="0" presId="urn:microsoft.com/office/officeart/2005/8/layout/hierarchy1"/>
    <dgm:cxn modelId="{D00D3B98-7205-4AF6-9332-CAC4C7144680}" type="presParOf" srcId="{82FE1DCE-34B8-445E-A74A-675939090723}" destId="{A1D9A3B9-1206-45E2-9522-31192732F812}" srcOrd="1" destOrd="0" presId="urn:microsoft.com/office/officeart/2005/8/layout/hierarchy1"/>
    <dgm:cxn modelId="{424F76C5-5D31-42AE-955B-FFCE6658E618}" type="presParOf" srcId="{A1D9A3B9-1206-45E2-9522-31192732F812}" destId="{02D31175-440D-4DDA-9BC0-D53B2514D5CE}" srcOrd="0" destOrd="0" presId="urn:microsoft.com/office/officeart/2005/8/layout/hierarchy1"/>
    <dgm:cxn modelId="{CF513A15-E3FD-47DF-A281-7C72D67A5B86}" type="presParOf" srcId="{02D31175-440D-4DDA-9BC0-D53B2514D5CE}" destId="{8B8CE85D-FFF5-41E4-BC81-757C667FDE9F}" srcOrd="0" destOrd="0" presId="urn:microsoft.com/office/officeart/2005/8/layout/hierarchy1"/>
    <dgm:cxn modelId="{E2716CAA-1703-487E-92F0-1CA445080FCE}" type="presParOf" srcId="{02D31175-440D-4DDA-9BC0-D53B2514D5CE}" destId="{E8544CEE-3333-482A-972D-EA9C468F6FE7}" srcOrd="1" destOrd="0" presId="urn:microsoft.com/office/officeart/2005/8/layout/hierarchy1"/>
    <dgm:cxn modelId="{681BB78E-99C9-46B0-B1B1-E4A6A49C5539}" type="presParOf" srcId="{A1D9A3B9-1206-45E2-9522-31192732F812}" destId="{51FB5753-55B1-4712-A9E9-CEF9897A4474}" srcOrd="1" destOrd="0" presId="urn:microsoft.com/office/officeart/2005/8/layout/hierarchy1"/>
    <dgm:cxn modelId="{6CFB409E-481B-4D02-ABE4-CFF1EA56321A}" type="presParOf" srcId="{51FB5753-55B1-4712-A9E9-CEF9897A4474}" destId="{F14ED92E-87C6-4F12-A5C7-3E0FEA4463B1}" srcOrd="0" destOrd="0" presId="urn:microsoft.com/office/officeart/2005/8/layout/hierarchy1"/>
    <dgm:cxn modelId="{F8B66E9D-DCBE-4D75-AD1C-C6A41292460D}" type="presParOf" srcId="{51FB5753-55B1-4712-A9E9-CEF9897A4474}" destId="{D48EB9D1-8F82-49F8-BEE5-65E5BDB6AA61}" srcOrd="1" destOrd="0" presId="urn:microsoft.com/office/officeart/2005/8/layout/hierarchy1"/>
    <dgm:cxn modelId="{E1B27705-BEDF-45ED-A284-717AFB146BB8}" type="presParOf" srcId="{D48EB9D1-8F82-49F8-BEE5-65E5BDB6AA61}" destId="{23B7B6F1-DC57-42F3-9BAD-C5C68E344482}" srcOrd="0" destOrd="0" presId="urn:microsoft.com/office/officeart/2005/8/layout/hierarchy1"/>
    <dgm:cxn modelId="{51C8CAF8-F450-4C00-A34F-13572FF29CD2}" type="presParOf" srcId="{23B7B6F1-DC57-42F3-9BAD-C5C68E344482}" destId="{98CCB7B6-957B-467B-BB00-1DC6511A31CF}" srcOrd="0" destOrd="0" presId="urn:microsoft.com/office/officeart/2005/8/layout/hierarchy1"/>
    <dgm:cxn modelId="{4D8A1992-77FD-4DBD-BE68-DFBB0E24D4F6}" type="presParOf" srcId="{23B7B6F1-DC57-42F3-9BAD-C5C68E344482}" destId="{8FFA1361-F8F0-4FE9-971E-2E12EE8EFF86}" srcOrd="1" destOrd="0" presId="urn:microsoft.com/office/officeart/2005/8/layout/hierarchy1"/>
    <dgm:cxn modelId="{FBD02966-1C08-463A-8C61-CC2821814197}" type="presParOf" srcId="{D48EB9D1-8F82-49F8-BEE5-65E5BDB6AA61}" destId="{78277FA7-D106-4A47-A516-FBD24BAAE5DB}" srcOrd="1" destOrd="0" presId="urn:microsoft.com/office/officeart/2005/8/layout/hierarchy1"/>
    <dgm:cxn modelId="{31331E5A-E77A-4520-BE82-DA16742C2602}" type="presParOf" srcId="{51FB5753-55B1-4712-A9E9-CEF9897A4474}" destId="{BE87E33A-B712-4D3E-A81B-980F3FFD8076}" srcOrd="2" destOrd="0" presId="urn:microsoft.com/office/officeart/2005/8/layout/hierarchy1"/>
    <dgm:cxn modelId="{6702B00E-7A30-432F-AFEA-1F65AB3DB225}" type="presParOf" srcId="{51FB5753-55B1-4712-A9E9-CEF9897A4474}" destId="{222D0C9F-5CDA-4159-B10C-F538A1CA7C0E}" srcOrd="3" destOrd="0" presId="urn:microsoft.com/office/officeart/2005/8/layout/hierarchy1"/>
    <dgm:cxn modelId="{681B3575-5C0A-4EBD-B795-03564514252E}" type="presParOf" srcId="{222D0C9F-5CDA-4159-B10C-F538A1CA7C0E}" destId="{F825AC81-52F4-45D8-88BB-C236985480B1}" srcOrd="0" destOrd="0" presId="urn:microsoft.com/office/officeart/2005/8/layout/hierarchy1"/>
    <dgm:cxn modelId="{D1308BE1-6564-438D-9F1B-9F92BF63F210}" type="presParOf" srcId="{F825AC81-52F4-45D8-88BB-C236985480B1}" destId="{209F4E4A-37F3-4EFE-B4AC-2904D1150C8E}" srcOrd="0" destOrd="0" presId="urn:microsoft.com/office/officeart/2005/8/layout/hierarchy1"/>
    <dgm:cxn modelId="{2D6D4884-F97F-40C6-9E21-F78C129F20C0}" type="presParOf" srcId="{F825AC81-52F4-45D8-88BB-C236985480B1}" destId="{0BB355EA-2466-4B72-B1ED-89A203FD7675}" srcOrd="1" destOrd="0" presId="urn:microsoft.com/office/officeart/2005/8/layout/hierarchy1"/>
    <dgm:cxn modelId="{4499F94F-D2CA-45C9-964C-D71CEAE063B9}" type="presParOf" srcId="{222D0C9F-5CDA-4159-B10C-F538A1CA7C0E}" destId="{0348ADD8-EF58-42DA-873A-6F6404589AD9}" srcOrd="1" destOrd="0" presId="urn:microsoft.com/office/officeart/2005/8/layout/hierarchy1"/>
    <dgm:cxn modelId="{18D74C48-24C7-4AFE-8F1F-75B4875F5515}" type="presParOf" srcId="{82FE1DCE-34B8-445E-A74A-675939090723}" destId="{943F50DF-22AA-4806-931F-122E6005FFAB}" srcOrd="2" destOrd="0" presId="urn:microsoft.com/office/officeart/2005/8/layout/hierarchy1"/>
    <dgm:cxn modelId="{0AAB53ED-A9A7-494B-9255-9BB0C8806972}" type="presParOf" srcId="{82FE1DCE-34B8-445E-A74A-675939090723}" destId="{3BD2D639-AD93-4543-9980-FC4DDBEFB08D}" srcOrd="3" destOrd="0" presId="urn:microsoft.com/office/officeart/2005/8/layout/hierarchy1"/>
    <dgm:cxn modelId="{75F8D773-4734-4E57-94D1-4FE2ACCABF93}" type="presParOf" srcId="{3BD2D639-AD93-4543-9980-FC4DDBEFB08D}" destId="{F03250B8-F7A4-4112-A00A-C51E92939299}" srcOrd="0" destOrd="0" presId="urn:microsoft.com/office/officeart/2005/8/layout/hierarchy1"/>
    <dgm:cxn modelId="{5D46A1C7-6DA0-471F-9A7C-F4690F3F064A}" type="presParOf" srcId="{F03250B8-F7A4-4112-A00A-C51E92939299}" destId="{2F604DA9-5313-4038-AD39-F35EBE1DF34A}" srcOrd="0" destOrd="0" presId="urn:microsoft.com/office/officeart/2005/8/layout/hierarchy1"/>
    <dgm:cxn modelId="{A6152B2D-A7B1-4175-958F-737A5221C403}" type="presParOf" srcId="{F03250B8-F7A4-4112-A00A-C51E92939299}" destId="{55BEE3C8-6107-4443-A2B3-43C46558B320}" srcOrd="1" destOrd="0" presId="urn:microsoft.com/office/officeart/2005/8/layout/hierarchy1"/>
    <dgm:cxn modelId="{916A5635-905D-4B4E-B38B-2751BFF05C1D}" type="presParOf" srcId="{3BD2D639-AD93-4543-9980-FC4DDBEFB08D}" destId="{C9C47FF4-CC1E-4C32-9DDC-1C066E1E77E7}" srcOrd="1" destOrd="0" presId="urn:microsoft.com/office/officeart/2005/8/layout/hierarchy1"/>
    <dgm:cxn modelId="{273BFC25-492E-4030-A5D3-95A211384C9D}" type="presParOf" srcId="{DABA7DD6-4A4F-4877-9B43-4010E6C5D77E}" destId="{9CEC8759-3673-430B-A6DE-A8A33AC0A3ED}" srcOrd="2" destOrd="0" presId="urn:microsoft.com/office/officeart/2005/8/layout/hierarchy1"/>
    <dgm:cxn modelId="{A31D4CC2-9149-4CA3-8ED7-8AB4BC75BBAF}" type="presParOf" srcId="{DABA7DD6-4A4F-4877-9B43-4010E6C5D77E}" destId="{738571DF-0BD8-4065-93E0-189D86391281}" srcOrd="3" destOrd="0" presId="urn:microsoft.com/office/officeart/2005/8/layout/hierarchy1"/>
    <dgm:cxn modelId="{7A5CEFBB-614F-4494-975C-CAE420AC7368}" type="presParOf" srcId="{738571DF-0BD8-4065-93E0-189D86391281}" destId="{63B73CD4-1C5E-44F2-BBBC-F48612FE94EE}" srcOrd="0" destOrd="0" presId="urn:microsoft.com/office/officeart/2005/8/layout/hierarchy1"/>
    <dgm:cxn modelId="{93A72D31-AE41-4948-8954-9D467757C952}" type="presParOf" srcId="{63B73CD4-1C5E-44F2-BBBC-F48612FE94EE}" destId="{335C003E-B715-43FA-A0B5-EB45567BD34B}" srcOrd="0" destOrd="0" presId="urn:microsoft.com/office/officeart/2005/8/layout/hierarchy1"/>
    <dgm:cxn modelId="{427FE436-6C78-42C4-BA69-C0A465DCD854}" type="presParOf" srcId="{63B73CD4-1C5E-44F2-BBBC-F48612FE94EE}" destId="{8AB17B0D-AB03-4FAB-BB92-EA8A44A7A16D}" srcOrd="1" destOrd="0" presId="urn:microsoft.com/office/officeart/2005/8/layout/hierarchy1"/>
    <dgm:cxn modelId="{C93668F8-DD4F-4ED2-9113-6FBEFB5F5C5C}" type="presParOf" srcId="{738571DF-0BD8-4065-93E0-189D86391281}" destId="{3D48C2E8-8EDB-472F-BE25-0AAB5FF1976B}" srcOrd="1" destOrd="0" presId="urn:microsoft.com/office/officeart/2005/8/layout/hierarchy1"/>
    <dgm:cxn modelId="{C643332E-BD5F-4C5B-BFDD-C37CBD1B48E7}" type="presParOf" srcId="{3D48C2E8-8EDB-472F-BE25-0AAB5FF1976B}" destId="{5B89E38F-4FB9-48E7-B13D-3428EC65C0AE}" srcOrd="0" destOrd="0" presId="urn:microsoft.com/office/officeart/2005/8/layout/hierarchy1"/>
    <dgm:cxn modelId="{83228A80-57E1-464F-A7A6-31BE4127CAA5}" type="presParOf" srcId="{3D48C2E8-8EDB-472F-BE25-0AAB5FF1976B}" destId="{6904C8EB-F9F0-448B-B574-2937EDC8885C}" srcOrd="1" destOrd="0" presId="urn:microsoft.com/office/officeart/2005/8/layout/hierarchy1"/>
    <dgm:cxn modelId="{90E72933-4676-483F-A84F-23E8E8ADCE01}" type="presParOf" srcId="{6904C8EB-F9F0-448B-B574-2937EDC8885C}" destId="{85EAF0C0-D1D7-47C7-A5EC-66886594ACAF}" srcOrd="0" destOrd="0" presId="urn:microsoft.com/office/officeart/2005/8/layout/hierarchy1"/>
    <dgm:cxn modelId="{0F00E772-1D20-4413-A8F6-83061D3BEF1A}" type="presParOf" srcId="{85EAF0C0-D1D7-47C7-A5EC-66886594ACAF}" destId="{AE0738C2-1A09-4CE9-9210-D2590F753743}" srcOrd="0" destOrd="0" presId="urn:microsoft.com/office/officeart/2005/8/layout/hierarchy1"/>
    <dgm:cxn modelId="{4270E2A4-B6AF-4BA2-9E7A-9C1D56AA7F78}" type="presParOf" srcId="{85EAF0C0-D1D7-47C7-A5EC-66886594ACAF}" destId="{9AB3058F-ABF7-44FC-9146-4D39B15D8B15}" srcOrd="1" destOrd="0" presId="urn:microsoft.com/office/officeart/2005/8/layout/hierarchy1"/>
    <dgm:cxn modelId="{5C0BE0F1-C78E-410D-A9B2-CB5CA19532B4}" type="presParOf" srcId="{6904C8EB-F9F0-448B-B574-2937EDC8885C}" destId="{8CAFC261-84B7-43A6-A80C-3FB82A099EA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9E38F-4FB9-48E7-B13D-3428EC65C0AE}">
      <dsp:nvSpPr>
        <dsp:cNvPr id="0" name=""/>
        <dsp:cNvSpPr/>
      </dsp:nvSpPr>
      <dsp:spPr>
        <a:xfrm>
          <a:off x="5839123" y="2058762"/>
          <a:ext cx="91440" cy="383536"/>
        </a:xfrm>
        <a:custGeom>
          <a:avLst/>
          <a:gdLst/>
          <a:ahLst/>
          <a:cxnLst/>
          <a:rect l="0" t="0" r="0" b="0"/>
          <a:pathLst>
            <a:path>
              <a:moveTo>
                <a:pt x="45720" y="0"/>
              </a:moveTo>
              <a:lnTo>
                <a:pt x="4572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EC8759-3673-430B-A6DE-A8A33AC0A3ED}">
      <dsp:nvSpPr>
        <dsp:cNvPr id="0" name=""/>
        <dsp:cNvSpPr/>
      </dsp:nvSpPr>
      <dsp:spPr>
        <a:xfrm>
          <a:off x="4675989" y="837819"/>
          <a:ext cx="1208854" cy="383536"/>
        </a:xfrm>
        <a:custGeom>
          <a:avLst/>
          <a:gdLst/>
          <a:ahLst/>
          <a:cxnLst/>
          <a:rect l="0" t="0" r="0" b="0"/>
          <a:pathLst>
            <a:path>
              <a:moveTo>
                <a:pt x="0" y="0"/>
              </a:moveTo>
              <a:lnTo>
                <a:pt x="0" y="261368"/>
              </a:lnTo>
              <a:lnTo>
                <a:pt x="1208854" y="261368"/>
              </a:lnTo>
              <a:lnTo>
                <a:pt x="1208854"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3F50DF-22AA-4806-931F-122E6005FFAB}">
      <dsp:nvSpPr>
        <dsp:cNvPr id="0" name=""/>
        <dsp:cNvSpPr/>
      </dsp:nvSpPr>
      <dsp:spPr>
        <a:xfrm>
          <a:off x="3467134" y="2058762"/>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87E33A-B712-4D3E-A81B-980F3FFD8076}">
      <dsp:nvSpPr>
        <dsp:cNvPr id="0" name=""/>
        <dsp:cNvSpPr/>
      </dsp:nvSpPr>
      <dsp:spPr>
        <a:xfrm>
          <a:off x="2661231" y="3279705"/>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4ED92E-87C6-4F12-A5C7-3E0FEA4463B1}">
      <dsp:nvSpPr>
        <dsp:cNvPr id="0" name=""/>
        <dsp:cNvSpPr/>
      </dsp:nvSpPr>
      <dsp:spPr>
        <a:xfrm>
          <a:off x="1855328" y="3279705"/>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2966AF-97C5-436C-9919-75E2EA20D775}">
      <dsp:nvSpPr>
        <dsp:cNvPr id="0" name=""/>
        <dsp:cNvSpPr/>
      </dsp:nvSpPr>
      <dsp:spPr>
        <a:xfrm>
          <a:off x="2661231" y="2058762"/>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86B3FB-F16A-44D9-A7BD-1DF2FDB21EA3}">
      <dsp:nvSpPr>
        <dsp:cNvPr id="0" name=""/>
        <dsp:cNvSpPr/>
      </dsp:nvSpPr>
      <dsp:spPr>
        <a:xfrm>
          <a:off x="3467134" y="837819"/>
          <a:ext cx="1208854" cy="383536"/>
        </a:xfrm>
        <a:custGeom>
          <a:avLst/>
          <a:gdLst/>
          <a:ahLst/>
          <a:cxnLst/>
          <a:rect l="0" t="0" r="0" b="0"/>
          <a:pathLst>
            <a:path>
              <a:moveTo>
                <a:pt x="1208854" y="0"/>
              </a:moveTo>
              <a:lnTo>
                <a:pt x="1208854" y="261368"/>
              </a:lnTo>
              <a:lnTo>
                <a:pt x="0" y="261368"/>
              </a:lnTo>
              <a:lnTo>
                <a:pt x="0"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5DD150-3A3D-4E41-9BA8-27CFD02F00A1}">
      <dsp:nvSpPr>
        <dsp:cNvPr id="0" name=""/>
        <dsp:cNvSpPr/>
      </dsp:nvSpPr>
      <dsp:spPr>
        <a:xfrm>
          <a:off x="4016613" y="413"/>
          <a:ext cx="1318750" cy="8374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EF8E32-00EB-4BE0-AE02-320B4ECD811B}">
      <dsp:nvSpPr>
        <dsp:cNvPr id="0" name=""/>
        <dsp:cNvSpPr/>
      </dsp:nvSpPr>
      <dsp:spPr>
        <a:xfrm>
          <a:off x="4163141" y="139614"/>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Act </a:t>
          </a:r>
        </a:p>
      </dsp:txBody>
      <dsp:txXfrm>
        <a:off x="4187668" y="164141"/>
        <a:ext cx="1269696" cy="788352"/>
      </dsp:txXfrm>
    </dsp:sp>
    <dsp:sp modelId="{D6576009-59D8-4BF2-9026-A86A8269D753}">
      <dsp:nvSpPr>
        <dsp:cNvPr id="0" name=""/>
        <dsp:cNvSpPr/>
      </dsp:nvSpPr>
      <dsp:spPr>
        <a:xfrm>
          <a:off x="2807759"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CD5543-6C3F-41CD-AE49-979E77DFCAA2}">
      <dsp:nvSpPr>
        <dsp:cNvPr id="0" name=""/>
        <dsp:cNvSpPr/>
      </dsp:nvSpPr>
      <dsp:spPr>
        <a:xfrm>
          <a:off x="2954287"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Stabilization Funds (ESF)</a:t>
          </a:r>
        </a:p>
      </dsp:txBody>
      <dsp:txXfrm>
        <a:off x="2978814" y="1385084"/>
        <a:ext cx="1269696" cy="788352"/>
      </dsp:txXfrm>
    </dsp:sp>
    <dsp:sp modelId="{8B8CE85D-FFF5-41E4-BC81-757C667FDE9F}">
      <dsp:nvSpPr>
        <dsp:cNvPr id="0" name=""/>
        <dsp:cNvSpPr/>
      </dsp:nvSpPr>
      <dsp:spPr>
        <a:xfrm>
          <a:off x="2001856"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44CEE-3333-482A-972D-EA9C468F6FE7}">
      <dsp:nvSpPr>
        <dsp:cNvPr id="0" name=""/>
        <dsp:cNvSpPr/>
      </dsp:nvSpPr>
      <dsp:spPr>
        <a:xfrm>
          <a:off x="2148384"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Elementary &amp; Secondary School Emergency Relief Funds (ESSER)</a:t>
          </a:r>
        </a:p>
        <a:p>
          <a:pPr marL="0" lvl="0" indent="0" algn="ctr" defTabSz="400050">
            <a:lnSpc>
              <a:spcPct val="90000"/>
            </a:lnSpc>
            <a:spcBef>
              <a:spcPct val="0"/>
            </a:spcBef>
            <a:spcAft>
              <a:spcPct val="35000"/>
            </a:spcAft>
            <a:buNone/>
          </a:pPr>
          <a:r>
            <a:rPr lang="en-US" sz="900" kern="1200" dirty="0"/>
            <a:t>$120 million</a:t>
          </a:r>
        </a:p>
      </dsp:txBody>
      <dsp:txXfrm>
        <a:off x="2172911" y="2606027"/>
        <a:ext cx="1269696" cy="788352"/>
      </dsp:txXfrm>
    </dsp:sp>
    <dsp:sp modelId="{98CCB7B6-957B-467B-BB00-1DC6511A31CF}">
      <dsp:nvSpPr>
        <dsp:cNvPr id="0" name=""/>
        <dsp:cNvSpPr/>
      </dsp:nvSpPr>
      <dsp:spPr>
        <a:xfrm>
          <a:off x="1195953"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FA1361-F8F0-4FE9-971E-2E12EE8EFF86}">
      <dsp:nvSpPr>
        <dsp:cNvPr id="0" name=""/>
        <dsp:cNvSpPr/>
      </dsp:nvSpPr>
      <dsp:spPr>
        <a:xfrm>
          <a:off x="1342481"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Formula</a:t>
          </a:r>
        </a:p>
        <a:p>
          <a:pPr marL="0" lvl="0" indent="0" algn="ctr" defTabSz="400050">
            <a:lnSpc>
              <a:spcPct val="90000"/>
            </a:lnSpc>
            <a:spcBef>
              <a:spcPct val="0"/>
            </a:spcBef>
            <a:spcAft>
              <a:spcPct val="35000"/>
            </a:spcAft>
            <a:buNone/>
          </a:pPr>
          <a:r>
            <a:rPr lang="en-US" sz="900" kern="1200" dirty="0"/>
            <a:t>(90%) to LEAs</a:t>
          </a:r>
        </a:p>
        <a:p>
          <a:pPr marL="0" lvl="0" indent="0" algn="ctr" defTabSz="400050">
            <a:lnSpc>
              <a:spcPct val="90000"/>
            </a:lnSpc>
            <a:spcBef>
              <a:spcPct val="0"/>
            </a:spcBef>
            <a:spcAft>
              <a:spcPct val="35000"/>
            </a:spcAft>
            <a:buNone/>
          </a:pPr>
          <a:r>
            <a:rPr lang="en-US" sz="900" kern="1200" dirty="0"/>
            <a:t>$108 million</a:t>
          </a:r>
        </a:p>
        <a:p>
          <a:pPr marL="0" lvl="0" indent="0" algn="ctr" defTabSz="400050">
            <a:lnSpc>
              <a:spcPct val="90000"/>
            </a:lnSpc>
            <a:spcBef>
              <a:spcPct val="0"/>
            </a:spcBef>
            <a:spcAft>
              <a:spcPct val="35000"/>
            </a:spcAft>
            <a:buNone/>
          </a:pPr>
          <a:r>
            <a:rPr lang="en-US" sz="900" kern="1200" dirty="0"/>
            <a:t>Title I formula to LEA</a:t>
          </a:r>
        </a:p>
      </dsp:txBody>
      <dsp:txXfrm>
        <a:off x="1367008" y="3826970"/>
        <a:ext cx="1269696" cy="788352"/>
      </dsp:txXfrm>
    </dsp:sp>
    <dsp:sp modelId="{209F4E4A-37F3-4EFE-B4AC-2904D1150C8E}">
      <dsp:nvSpPr>
        <dsp:cNvPr id="0" name=""/>
        <dsp:cNvSpPr/>
      </dsp:nvSpPr>
      <dsp:spPr>
        <a:xfrm>
          <a:off x="2807759"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B355EA-2466-4B72-B1ED-89A203FD7675}">
      <dsp:nvSpPr>
        <dsp:cNvPr id="0" name=""/>
        <dsp:cNvSpPr/>
      </dsp:nvSpPr>
      <dsp:spPr>
        <a:xfrm>
          <a:off x="2954287"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State Level</a:t>
          </a:r>
        </a:p>
        <a:p>
          <a:pPr marL="0" lvl="0" indent="0" algn="ctr" defTabSz="400050">
            <a:lnSpc>
              <a:spcPct val="90000"/>
            </a:lnSpc>
            <a:spcBef>
              <a:spcPct val="0"/>
            </a:spcBef>
            <a:spcAft>
              <a:spcPct val="35000"/>
            </a:spcAft>
            <a:buNone/>
          </a:pPr>
          <a:r>
            <a:rPr lang="en-US" sz="900" kern="1200" dirty="0"/>
            <a:t>$12 million</a:t>
          </a:r>
        </a:p>
        <a:p>
          <a:pPr marL="0" lvl="0" indent="0" algn="ctr" defTabSz="400050">
            <a:lnSpc>
              <a:spcPct val="90000"/>
            </a:lnSpc>
            <a:spcBef>
              <a:spcPct val="0"/>
            </a:spcBef>
            <a:spcAft>
              <a:spcPct val="35000"/>
            </a:spcAft>
            <a:buNone/>
          </a:pPr>
          <a:r>
            <a:rPr lang="en-US" sz="900" kern="1200" dirty="0"/>
            <a:t>TBD (survey)</a:t>
          </a:r>
        </a:p>
      </dsp:txBody>
      <dsp:txXfrm>
        <a:off x="2978814" y="3826970"/>
        <a:ext cx="1269696" cy="788352"/>
      </dsp:txXfrm>
    </dsp:sp>
    <dsp:sp modelId="{2F604DA9-5313-4038-AD39-F35EBE1DF34A}">
      <dsp:nvSpPr>
        <dsp:cNvPr id="0" name=""/>
        <dsp:cNvSpPr/>
      </dsp:nvSpPr>
      <dsp:spPr>
        <a:xfrm>
          <a:off x="3613662"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BEE3C8-6107-4443-A2B3-43C46558B320}">
      <dsp:nvSpPr>
        <dsp:cNvPr id="0" name=""/>
        <dsp:cNvSpPr/>
      </dsp:nvSpPr>
      <dsp:spPr>
        <a:xfrm>
          <a:off x="3760190"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Governor’s Emergency Education Relief (GEER)</a:t>
          </a:r>
        </a:p>
        <a:p>
          <a:pPr marL="0" lvl="0" indent="0" algn="ctr" defTabSz="400050">
            <a:lnSpc>
              <a:spcPct val="90000"/>
            </a:lnSpc>
            <a:spcBef>
              <a:spcPct val="0"/>
            </a:spcBef>
            <a:spcAft>
              <a:spcPct val="35000"/>
            </a:spcAft>
            <a:buNone/>
          </a:pPr>
          <a:r>
            <a:rPr lang="en-US" sz="900" kern="1200" dirty="0"/>
            <a:t>$44 million</a:t>
          </a:r>
        </a:p>
        <a:p>
          <a:pPr marL="0" lvl="0" indent="0" algn="ctr" defTabSz="400050">
            <a:lnSpc>
              <a:spcPct val="90000"/>
            </a:lnSpc>
            <a:spcBef>
              <a:spcPct val="0"/>
            </a:spcBef>
            <a:spcAft>
              <a:spcPct val="35000"/>
            </a:spcAft>
            <a:buNone/>
          </a:pPr>
          <a:r>
            <a:rPr lang="en-US" sz="900" kern="1200" dirty="0"/>
            <a:t>TBD </a:t>
          </a:r>
        </a:p>
      </dsp:txBody>
      <dsp:txXfrm>
        <a:off x="3784717" y="2606027"/>
        <a:ext cx="1269696" cy="788352"/>
      </dsp:txXfrm>
    </dsp:sp>
    <dsp:sp modelId="{335C003E-B715-43FA-A0B5-EB45567BD34B}">
      <dsp:nvSpPr>
        <dsp:cNvPr id="0" name=""/>
        <dsp:cNvSpPr/>
      </dsp:nvSpPr>
      <dsp:spPr>
        <a:xfrm>
          <a:off x="5225468"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17B0D-AB03-4FAB-BB92-EA8A44A7A16D}">
      <dsp:nvSpPr>
        <dsp:cNvPr id="0" name=""/>
        <dsp:cNvSpPr/>
      </dsp:nvSpPr>
      <dsp:spPr>
        <a:xfrm>
          <a:off x="5371996"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Relief Funds (CRF)</a:t>
          </a:r>
        </a:p>
        <a:p>
          <a:pPr marL="0" lvl="0" indent="0" algn="ctr" defTabSz="400050">
            <a:lnSpc>
              <a:spcPct val="90000"/>
            </a:lnSpc>
            <a:spcBef>
              <a:spcPct val="0"/>
            </a:spcBef>
            <a:spcAft>
              <a:spcPct val="35000"/>
            </a:spcAft>
            <a:buNone/>
          </a:pPr>
          <a:r>
            <a:rPr lang="en-US" sz="900" kern="1200" dirty="0"/>
            <a:t>Title V</a:t>
          </a:r>
        </a:p>
        <a:p>
          <a:pPr marL="0" lvl="0" indent="0" algn="ctr" defTabSz="400050">
            <a:lnSpc>
              <a:spcPct val="90000"/>
            </a:lnSpc>
            <a:spcBef>
              <a:spcPct val="0"/>
            </a:spcBef>
            <a:spcAft>
              <a:spcPct val="35000"/>
            </a:spcAft>
            <a:buNone/>
          </a:pPr>
          <a:r>
            <a:rPr lang="en-US" sz="900" kern="1200" dirty="0"/>
            <a:t>Governor’s Executive Order</a:t>
          </a:r>
        </a:p>
      </dsp:txBody>
      <dsp:txXfrm>
        <a:off x="5396523" y="1385084"/>
        <a:ext cx="1269696" cy="788352"/>
      </dsp:txXfrm>
    </dsp:sp>
    <dsp:sp modelId="{AE0738C2-1A09-4CE9-9210-D2590F753743}">
      <dsp:nvSpPr>
        <dsp:cNvPr id="0" name=""/>
        <dsp:cNvSpPr/>
      </dsp:nvSpPr>
      <dsp:spPr>
        <a:xfrm>
          <a:off x="5225468"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B3058F-ABF7-44FC-9146-4D39B15D8B15}">
      <dsp:nvSpPr>
        <dsp:cNvPr id="0" name=""/>
        <dsp:cNvSpPr/>
      </dsp:nvSpPr>
      <dsp:spPr>
        <a:xfrm>
          <a:off x="5371996"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Relief</a:t>
          </a:r>
        </a:p>
        <a:p>
          <a:pPr marL="0" lvl="0" indent="0" algn="ctr" defTabSz="400050">
            <a:lnSpc>
              <a:spcPct val="90000"/>
            </a:lnSpc>
            <a:spcBef>
              <a:spcPct val="0"/>
            </a:spcBef>
            <a:spcAft>
              <a:spcPct val="35000"/>
            </a:spcAft>
            <a:buNone/>
          </a:pPr>
          <a:r>
            <a:rPr lang="en-US" sz="900" kern="1200" dirty="0"/>
            <a:t>$510 million</a:t>
          </a:r>
        </a:p>
        <a:p>
          <a:pPr marL="0" lvl="0" indent="0" algn="ctr" defTabSz="400050">
            <a:lnSpc>
              <a:spcPct val="90000"/>
            </a:lnSpc>
            <a:spcBef>
              <a:spcPct val="0"/>
            </a:spcBef>
            <a:spcAft>
              <a:spcPct val="35000"/>
            </a:spcAft>
            <a:buNone/>
          </a:pPr>
          <a:r>
            <a:rPr lang="en-US" sz="900" kern="1200" dirty="0"/>
            <a:t>PPA to LEA</a:t>
          </a:r>
        </a:p>
      </dsp:txBody>
      <dsp:txXfrm>
        <a:off x="5396523" y="2606027"/>
        <a:ext cx="1269696" cy="7883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7/24/2020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dirty="0"/>
          </a:p>
        </p:txBody>
      </p:sp>
    </p:spTree>
    <p:extLst>
      <p:ext uri="{BB962C8B-B14F-4D97-AF65-F5344CB8AC3E}">
        <p14:creationId xmlns:p14="http://schemas.microsoft.com/office/powerpoint/2010/main" val="349799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2049761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s10.formsite.com/ZuOMFN/xf2ejhqobb/inde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de.state.co.us/caresact" TargetMode="External"/><Relationship Id="rId2" Type="http://schemas.openxmlformats.org/officeDocument/2006/relationships/hyperlink" Target="https://fs10.formsite.com/ZuOMFN/3jfbp2dgal/index.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de.state.co.us/caresact" TargetMode="External"/><Relationship Id="rId7" Type="http://schemas.openxmlformats.org/officeDocument/2006/relationships/hyperlink" Target="https://www.cde.state.co.us/fedprograms/resourcesandtechnicalassistance" TargetMode="External"/><Relationship Id="rId2" Type="http://schemas.openxmlformats.org/officeDocument/2006/relationships/hyperlink" Target="https://www.cde.state.co.us/communications/guidanceonallowableexpendituretypes" TargetMode="External"/><Relationship Id="rId1" Type="http://schemas.openxmlformats.org/officeDocument/2006/relationships/slideLayout" Target="../slideLayouts/slideLayout2.xml"/><Relationship Id="rId6" Type="http://schemas.openxmlformats.org/officeDocument/2006/relationships/hyperlink" Target="https://drive.google.com/file/d/1qvWGizAbYq13Y4F8tZStP3P4vjXCM5LH/view" TargetMode="External"/><Relationship Id="rId5" Type="http://schemas.openxmlformats.org/officeDocument/2006/relationships/hyperlink" Target="https://home.treasury.gov/system/files/136/Coronavirus-Relief-Fund-Frequently-Asked-Questions.pdf" TargetMode="External"/><Relationship Id="rId4" Type="http://schemas.openxmlformats.org/officeDocument/2006/relationships/hyperlink" Target="https://drive.google.com/file/d/1QEV8c0objwwIf5jYKAMUI215YjnjHckY/view"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rive.google.com/file/d/1qvWGizAbYq13Y4F8tZStP3P4vjXCM5LH/view" TargetMode="External"/><Relationship Id="rId2" Type="http://schemas.openxmlformats.org/officeDocument/2006/relationships/hyperlink" Target="https://www.cde.state.co.us/communications/guidanceonallowableexpendituretypes" TargetMode="External"/><Relationship Id="rId1" Type="http://schemas.openxmlformats.org/officeDocument/2006/relationships/slideLayout" Target="../slideLayouts/slideLayout2.xml"/><Relationship Id="rId4" Type="http://schemas.openxmlformats.org/officeDocument/2006/relationships/hyperlink" Target="mailto:Williams_a@cde.state.co.u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de.state.co.us/caresact/crf-allowableexpenditur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a:bodyPr>
          <a:lstStyle/>
          <a:p>
            <a:r>
              <a:rPr lang="en-US" b="1" dirty="0"/>
              <a:t>ESEA Office Hours</a:t>
            </a:r>
            <a:br>
              <a:rPr lang="en-US" b="1" dirty="0"/>
            </a:br>
            <a:r>
              <a:rPr lang="en-US" b="1" dirty="0"/>
              <a:t>CRF Updates &amp; Q&amp;A</a:t>
            </a:r>
            <a:endParaRPr lang="en-US" dirty="0"/>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a:xfrm>
            <a:off x="685800" y="5242560"/>
            <a:ext cx="7772400" cy="896809"/>
          </a:xfrm>
        </p:spPr>
        <p:txBody>
          <a:bodyPr/>
          <a:lstStyle/>
          <a:p>
            <a:r>
              <a:rPr lang="en-US" dirty="0"/>
              <a:t>July 23, 2020</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Updates: Small (Non-Capital) Equipment</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lstStyle/>
          <a:p>
            <a:r>
              <a:rPr lang="en-US" sz="1800" b="0" i="0" u="none" strike="noStrike" dirty="0">
                <a:solidFill>
                  <a:srgbClr val="000000"/>
                </a:solidFill>
                <a:effectLst/>
                <a:latin typeface="Calibri" panose="020F0502020204030204" pitchFamily="34" charset="0"/>
              </a:rPr>
              <a:t>Purchasing equipment, i.e. carts or additional point of sale devices for food service delivery to classrooms or automatic door openers, auto-flush toilets, touchless faucets, etc.  to comply with public health orders that are </a:t>
            </a:r>
            <a:r>
              <a:rPr lang="en-US" sz="1800" b="0" i="0" u="sng" dirty="0">
                <a:solidFill>
                  <a:srgbClr val="000000"/>
                </a:solidFill>
                <a:effectLst/>
                <a:latin typeface="Calibri" panose="020F0502020204030204" pitchFamily="34" charset="0"/>
              </a:rPr>
              <a:t>not</a:t>
            </a:r>
            <a:r>
              <a:rPr lang="en-US" sz="1800" b="0" i="0" u="none" strike="noStrike" dirty="0">
                <a:solidFill>
                  <a:srgbClr val="000000"/>
                </a:solidFill>
                <a:effectLst/>
                <a:latin typeface="Calibri" panose="020F0502020204030204" pitchFamily="34" charset="0"/>
              </a:rPr>
              <a:t> considered capital equipment purchases.</a:t>
            </a:r>
          </a:p>
          <a:p>
            <a:r>
              <a:rPr lang="en-US" sz="1800" b="0" i="0" u="none" strike="noStrike" dirty="0">
                <a:solidFill>
                  <a:srgbClr val="000000"/>
                </a:solidFill>
                <a:effectLst/>
                <a:latin typeface="Calibri" panose="020F0502020204030204" pitchFamily="34" charset="0"/>
              </a:rPr>
              <a:t>Smaller equipment purchases to comply with State and local public health orders and address the COVID-19 public health emergency, and are not capitalized, would be eligible for CRF funding.</a:t>
            </a:r>
          </a:p>
          <a:p>
            <a:r>
              <a:rPr lang="en-US" sz="1800" dirty="0">
                <a:solidFill>
                  <a:srgbClr val="000000"/>
                </a:solidFill>
                <a:latin typeface="Calibri" panose="020F0502020204030204" pitchFamily="34" charset="0"/>
              </a:rPr>
              <a:t>Reference: </a:t>
            </a:r>
            <a:r>
              <a:rPr lang="en-US" sz="1800" dirty="0">
                <a:solidFill>
                  <a:srgbClr val="000000"/>
                </a:solidFill>
                <a:latin typeface="Calibri" panose="020F0502020204030204" pitchFamily="34" charset="0"/>
                <a:hlinkClick r:id="rId2"/>
              </a:rPr>
              <a:t>Section 2 of Guidance Document </a:t>
            </a:r>
            <a:r>
              <a:rPr lang="en-US" sz="1800" dirty="0">
                <a:solidFill>
                  <a:srgbClr val="000000"/>
                </a:solidFill>
                <a:latin typeface="Calibri" panose="020F0502020204030204" pitchFamily="34" charset="0"/>
              </a:rPr>
              <a:t>(Section 2 line 54)</a:t>
            </a:r>
            <a:endParaRPr lang="en-US" sz="1800" i="1" dirty="0">
              <a:solidFill>
                <a:srgbClr val="000000"/>
              </a:solidFill>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3733241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Reminder: Capital Expenditures</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normAutofit lnSpcReduction="10000"/>
          </a:bodyPr>
          <a:lstStyle/>
          <a:p>
            <a:r>
              <a:rPr lang="en-US" dirty="0"/>
              <a:t>Please remember that items which exceed the LEA’s capitalization threshold are not allowed as expenditures under CRF</a:t>
            </a:r>
          </a:p>
          <a:p>
            <a:pPr lvl="1"/>
            <a:r>
              <a:rPr lang="en-US" dirty="0"/>
              <a:t>Typically, the capitalization threshold is $5,000, but your local policy may have a lower threshold.</a:t>
            </a:r>
          </a:p>
          <a:p>
            <a:r>
              <a:rPr lang="en-US" dirty="0"/>
              <a:t>Items that are likely to be unallowable include but are not limited to:</a:t>
            </a:r>
          </a:p>
          <a:p>
            <a:pPr lvl="1"/>
            <a:r>
              <a:rPr lang="en-US" dirty="0"/>
              <a:t>HVAC systems</a:t>
            </a:r>
          </a:p>
          <a:p>
            <a:pPr lvl="1"/>
            <a:r>
              <a:rPr lang="en-US" dirty="0"/>
              <a:t>School buses</a:t>
            </a:r>
          </a:p>
          <a:p>
            <a:pPr lvl="1"/>
            <a:r>
              <a:rPr lang="en-US" dirty="0"/>
              <a:t>Other equipment with a high per-item cost</a:t>
            </a:r>
          </a:p>
          <a:p>
            <a:r>
              <a:rPr lang="en-US" dirty="0"/>
              <a:t>Rationale: </a:t>
            </a:r>
            <a:r>
              <a:rPr lang="en-US" sz="1800" b="0" i="0" u="none" strike="noStrike" dirty="0">
                <a:solidFill>
                  <a:srgbClr val="000000"/>
                </a:solidFill>
                <a:effectLst/>
                <a:latin typeface="Calibri" panose="020F0502020204030204" pitchFamily="34" charset="0"/>
              </a:rPr>
              <a:t>Items that have a useful life greater than one year and exceed the entity’s capitalization threshold must be capitalized.  Such capitalized purchases are expensed over the useful life and are not totally expensed on December 30, 2020; therefore, they are not eligible for CRF funds. </a:t>
            </a: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050163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4E49D-6B4C-40B3-9C47-73D05AE0CB86}"/>
              </a:ext>
            </a:extLst>
          </p:cNvPr>
          <p:cNvSpPr>
            <a:spLocks noGrp="1"/>
          </p:cNvSpPr>
          <p:nvPr>
            <p:ph type="title"/>
          </p:nvPr>
        </p:nvSpPr>
        <p:spPr/>
        <p:txBody>
          <a:bodyPr/>
          <a:lstStyle/>
          <a:p>
            <a:r>
              <a:rPr lang="en-US" dirty="0"/>
              <a:t>Charter School Considerations</a:t>
            </a:r>
          </a:p>
        </p:txBody>
      </p:sp>
      <p:sp>
        <p:nvSpPr>
          <p:cNvPr id="3" name="Content Placeholder 2">
            <a:extLst>
              <a:ext uri="{FF2B5EF4-FFF2-40B4-BE49-F238E27FC236}">
                <a16:creationId xmlns:a16="http://schemas.microsoft.com/office/drawing/2014/main" id="{8E25B626-108F-4950-98B3-B6180F2561A7}"/>
              </a:ext>
            </a:extLst>
          </p:cNvPr>
          <p:cNvSpPr>
            <a:spLocks noGrp="1"/>
          </p:cNvSpPr>
          <p:nvPr>
            <p:ph idx="1"/>
          </p:nvPr>
        </p:nvSpPr>
        <p:spPr/>
        <p:txBody>
          <a:bodyPr>
            <a:normAutofit lnSpcReduction="10000"/>
          </a:bodyPr>
          <a:lstStyle/>
          <a:p>
            <a:r>
              <a:rPr lang="en-US" dirty="0"/>
              <a:t>CDE’s guidance is that districts distribute CRF funds to charter schools up front (100% allocation, not by reimbursement) and then require charters to expend them based on the allowable uses guidance.</a:t>
            </a:r>
          </a:p>
          <a:p>
            <a:r>
              <a:rPr lang="en-US" dirty="0"/>
              <a:t>A district cannot withhold the 0.5% for admin/indirect costs from the charter school’s allocation</a:t>
            </a:r>
          </a:p>
          <a:p>
            <a:r>
              <a:rPr lang="en-US" dirty="0"/>
              <a:t>District payments to charter schools, and charter school revenue recording, must follow flow-through accounting as detailed in the Chart of Accounts</a:t>
            </a:r>
          </a:p>
          <a:p>
            <a:pPr lvl="1"/>
            <a:r>
              <a:rPr lang="en-US" dirty="0"/>
              <a:t>District records CRF revenue: source 4000, grant 4012</a:t>
            </a:r>
          </a:p>
          <a:p>
            <a:pPr lvl="1"/>
            <a:r>
              <a:rPr lang="en-US" dirty="0"/>
              <a:t>District records flow-through payment to charter: object 0594, grant 4012</a:t>
            </a:r>
          </a:p>
          <a:p>
            <a:pPr lvl="1"/>
            <a:r>
              <a:rPr lang="en-US" dirty="0"/>
              <a:t>Charter records CRF revenue from district: source 4954, grant 4012</a:t>
            </a:r>
          </a:p>
          <a:p>
            <a:pPr lvl="1"/>
            <a:r>
              <a:rPr lang="en-US" dirty="0"/>
              <a:t>Charter records CRF expenditures per allowable uses, grant 4012</a:t>
            </a:r>
          </a:p>
          <a:p>
            <a:endParaRPr lang="en-US" dirty="0"/>
          </a:p>
        </p:txBody>
      </p:sp>
      <p:sp>
        <p:nvSpPr>
          <p:cNvPr id="4" name="Slide Number Placeholder 3">
            <a:extLst>
              <a:ext uri="{FF2B5EF4-FFF2-40B4-BE49-F238E27FC236}">
                <a16:creationId xmlns:a16="http://schemas.microsoft.com/office/drawing/2014/main" id="{72AC96D7-FF56-48D3-8753-CA81B9BD284E}"/>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745611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1998A-2B29-4D89-AF11-5655FF870235}"/>
              </a:ext>
            </a:extLst>
          </p:cNvPr>
          <p:cNvSpPr>
            <a:spLocks noGrp="1"/>
          </p:cNvSpPr>
          <p:nvPr>
            <p:ph type="title"/>
          </p:nvPr>
        </p:nvSpPr>
        <p:spPr/>
        <p:txBody>
          <a:bodyPr/>
          <a:lstStyle/>
          <a:p>
            <a:r>
              <a:rPr lang="en-US" dirty="0"/>
              <a:t>Follow Ups</a:t>
            </a:r>
          </a:p>
        </p:txBody>
      </p:sp>
      <p:sp>
        <p:nvSpPr>
          <p:cNvPr id="3" name="Content Placeholder 2">
            <a:extLst>
              <a:ext uri="{FF2B5EF4-FFF2-40B4-BE49-F238E27FC236}">
                <a16:creationId xmlns:a16="http://schemas.microsoft.com/office/drawing/2014/main" id="{80898765-86EE-49F3-B1A6-ECE65BFE8E96}"/>
              </a:ext>
            </a:extLst>
          </p:cNvPr>
          <p:cNvSpPr>
            <a:spLocks noGrp="1"/>
          </p:cNvSpPr>
          <p:nvPr>
            <p:ph idx="1"/>
          </p:nvPr>
        </p:nvSpPr>
        <p:spPr/>
        <p:txBody>
          <a:bodyPr/>
          <a:lstStyle/>
          <a:p>
            <a:r>
              <a:rPr lang="en-US" dirty="0"/>
              <a:t>Time and Effort</a:t>
            </a:r>
          </a:p>
          <a:p>
            <a:pPr lvl="1"/>
            <a:r>
              <a:rPr lang="en-US" dirty="0"/>
              <a:t>Is a best practice, as for all federal funds, whether or not required</a:t>
            </a:r>
          </a:p>
          <a:p>
            <a:pPr lvl="1"/>
            <a:r>
              <a:rPr lang="en-US" dirty="0"/>
              <a:t>CDE developing sample documents based on district examples</a:t>
            </a:r>
          </a:p>
          <a:p>
            <a:pPr lvl="1"/>
            <a:r>
              <a:rPr lang="en-US" dirty="0"/>
              <a:t>Goal is to provide a 6-month certification that could be completed by a supervisor</a:t>
            </a:r>
          </a:p>
          <a:p>
            <a:r>
              <a:rPr lang="en-US" dirty="0"/>
              <a:t>Allowability of expenditures for preschool</a:t>
            </a:r>
          </a:p>
          <a:p>
            <a:pPr lvl="1"/>
            <a:r>
              <a:rPr lang="en-US" dirty="0"/>
              <a:t>Awaiting a response from the Governor’s Office</a:t>
            </a:r>
          </a:p>
        </p:txBody>
      </p:sp>
      <p:sp>
        <p:nvSpPr>
          <p:cNvPr id="4" name="Slide Number Placeholder 3">
            <a:extLst>
              <a:ext uri="{FF2B5EF4-FFF2-40B4-BE49-F238E27FC236}">
                <a16:creationId xmlns:a16="http://schemas.microsoft.com/office/drawing/2014/main" id="{D60B0375-30E5-4C33-8D23-457BE3BD13A6}"/>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1426683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F476C-2494-468B-81DE-B9A826B1D6C7}"/>
              </a:ext>
            </a:extLst>
          </p:cNvPr>
          <p:cNvSpPr>
            <a:spLocks noGrp="1"/>
          </p:cNvSpPr>
          <p:nvPr>
            <p:ph type="title"/>
          </p:nvPr>
        </p:nvSpPr>
        <p:spPr/>
        <p:txBody>
          <a:bodyPr/>
          <a:lstStyle/>
          <a:p>
            <a:r>
              <a:rPr lang="en-US" dirty="0"/>
              <a:t>Reporting Guidance</a:t>
            </a:r>
          </a:p>
        </p:txBody>
      </p:sp>
      <p:sp>
        <p:nvSpPr>
          <p:cNvPr id="3" name="Content Placeholder 2">
            <a:extLst>
              <a:ext uri="{FF2B5EF4-FFF2-40B4-BE49-F238E27FC236}">
                <a16:creationId xmlns:a16="http://schemas.microsoft.com/office/drawing/2014/main" id="{EEFE0C93-EA8C-4F30-8580-DC8DB245D0CB}"/>
              </a:ext>
            </a:extLst>
          </p:cNvPr>
          <p:cNvSpPr>
            <a:spLocks noGrp="1"/>
          </p:cNvSpPr>
          <p:nvPr>
            <p:ph idx="1"/>
          </p:nvPr>
        </p:nvSpPr>
        <p:spPr/>
        <p:txBody>
          <a:bodyPr>
            <a:normAutofit lnSpcReduction="10000"/>
          </a:bodyPr>
          <a:lstStyle/>
          <a:p>
            <a:r>
              <a:rPr lang="en-US" sz="2000" b="1" dirty="0">
                <a:effectLst/>
                <a:ea typeface="Calibri" panose="020F0502020204030204" pitchFamily="34" charset="0"/>
                <a:cs typeface="Calibri" panose="020F0502020204030204" pitchFamily="34" charset="0"/>
              </a:rPr>
              <a:t>CRF expenditure reporting through June 30 </a:t>
            </a:r>
            <a:br>
              <a:rPr lang="en-US" sz="1800" dirty="0">
                <a:effectLst/>
                <a:ea typeface="Calibri" panose="020F0502020204030204" pitchFamily="34" charset="0"/>
                <a:cs typeface="Calibri" panose="020F0502020204030204" pitchFamily="34" charset="0"/>
              </a:rPr>
            </a:br>
            <a:br>
              <a:rPr lang="en-US" sz="1800" dirty="0">
                <a:effectLst/>
                <a:ea typeface="Calibri" panose="020F0502020204030204" pitchFamily="34" charset="0"/>
                <a:cs typeface="Calibri" panose="020F0502020204030204" pitchFamily="34" charset="0"/>
              </a:rPr>
            </a:br>
            <a:r>
              <a:rPr lang="en-US" sz="1800" dirty="0">
                <a:effectLst/>
                <a:ea typeface="Calibri" panose="020F0502020204030204" pitchFamily="34" charset="0"/>
                <a:cs typeface="Calibri" panose="020F0502020204030204" pitchFamily="34" charset="0"/>
              </a:rPr>
              <a:t>CDE is required to report the amount of CRF expenditures by districts, BOCES, and facility schools through June 30, in our financial statements. It is understood that districts are in the process of making year-end accounting entries. However, CDE needs to obtain </a:t>
            </a:r>
            <a:r>
              <a:rPr lang="en-US" sz="1800" dirty="0">
                <a:effectLst/>
                <a:highlight>
                  <a:srgbClr val="FFFF00"/>
                </a:highlight>
                <a:ea typeface="Calibri" panose="020F0502020204030204" pitchFamily="34" charset="0"/>
                <a:cs typeface="Calibri" panose="020F0502020204030204" pitchFamily="34" charset="0"/>
              </a:rPr>
              <a:t>a reasonable estimate </a:t>
            </a:r>
            <a:r>
              <a:rPr lang="en-US" sz="1800" dirty="0">
                <a:effectLst/>
                <a:ea typeface="Calibri" panose="020F0502020204030204" pitchFamily="34" charset="0"/>
                <a:cs typeface="Calibri" panose="020F0502020204030204" pitchFamily="34" charset="0"/>
              </a:rPr>
              <a:t>of the expenditures that will be charged to CRF statewide through June 30.  CDE is requesting each district, BOCES and facility schools to provide their estimated CRF expenditures for FY 2019-20 by Friday, July 31. This information can be submitted </a:t>
            </a:r>
            <a:r>
              <a:rPr lang="en-US" sz="1800" dirty="0">
                <a:effectLst/>
                <a:ea typeface="Calibri" panose="020F0502020204030204" pitchFamily="34" charset="0"/>
                <a:cs typeface="Calibri" panose="020F0502020204030204" pitchFamily="34" charset="0"/>
                <a:hlinkClick r:id="rId2"/>
              </a:rPr>
              <a:t>via this survey</a:t>
            </a:r>
            <a:r>
              <a:rPr lang="en-US" sz="1800" dirty="0">
                <a:effectLst/>
                <a:ea typeface="Calibri" panose="020F0502020204030204" pitchFamily="34" charset="0"/>
                <a:cs typeface="Calibri" panose="020F0502020204030204" pitchFamily="34" charset="0"/>
              </a:rPr>
              <a:t>. </a:t>
            </a:r>
          </a:p>
          <a:p>
            <a:r>
              <a:rPr lang="en-US" sz="2000" b="1" dirty="0">
                <a:effectLst/>
                <a:ea typeface="Calibri" panose="020F0502020204030204" pitchFamily="34" charset="0"/>
                <a:cs typeface="Calibri" panose="020F0502020204030204" pitchFamily="34" charset="0"/>
              </a:rPr>
              <a:t>Quarterly reporting expected for periods ending Sept. 30, Dec. 30</a:t>
            </a:r>
            <a:br>
              <a:rPr lang="en-US" sz="1800" dirty="0">
                <a:effectLst/>
                <a:ea typeface="Calibri" panose="020F0502020204030204" pitchFamily="34" charset="0"/>
                <a:cs typeface="Calibri" panose="020F0502020204030204" pitchFamily="34" charset="0"/>
              </a:rPr>
            </a:br>
            <a:br>
              <a:rPr lang="en-US" sz="1800" dirty="0">
                <a:effectLst/>
                <a:ea typeface="Calibri" panose="020F0502020204030204" pitchFamily="34" charset="0"/>
                <a:cs typeface="Calibri" panose="020F0502020204030204" pitchFamily="34" charset="0"/>
              </a:rPr>
            </a:br>
            <a:r>
              <a:rPr lang="en-US" sz="1800" dirty="0">
                <a:effectLst/>
                <a:ea typeface="Calibri" panose="020F0502020204030204" pitchFamily="34" charset="0"/>
                <a:cs typeface="Calibri" panose="020F0502020204030204" pitchFamily="34" charset="0"/>
              </a:rPr>
              <a:t>The U.S. Treasury has issued preliminary reporting requirements. While CDE does not yet have the detailed reporting requirements, it is anticipated that districts, BOCES and facility schools will be required to report on CRF expenditures quarterly for the periods ending Sept. 30, and Dec. 30. Expenditures will likely need to be categorized into broad categories, including budgeted personnel and services diverted to a substantially different use, public health expenses, to facilitate distance learning, and providing economic support. CDE will provide more information on these reporting requirements as soon as they are available. </a:t>
            </a:r>
            <a:endParaRPr lang="en-US" dirty="0"/>
          </a:p>
        </p:txBody>
      </p:sp>
      <p:sp>
        <p:nvSpPr>
          <p:cNvPr id="4" name="Slide Number Placeholder 3">
            <a:extLst>
              <a:ext uri="{FF2B5EF4-FFF2-40B4-BE49-F238E27FC236}">
                <a16:creationId xmlns:a16="http://schemas.microsoft.com/office/drawing/2014/main" id="{0968A94A-49EA-4787-9368-0D415D4D3753}"/>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3951816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3EF4E-ACF0-45FC-A160-FFEC7BEAF9A7}"/>
              </a:ext>
            </a:extLst>
          </p:cNvPr>
          <p:cNvSpPr>
            <a:spLocks noGrp="1"/>
          </p:cNvSpPr>
          <p:nvPr>
            <p:ph type="title"/>
          </p:nvPr>
        </p:nvSpPr>
        <p:spPr/>
        <p:txBody>
          <a:bodyPr/>
          <a:lstStyle/>
          <a:p>
            <a:r>
              <a:rPr lang="en-US" dirty="0"/>
              <a:t>Electronic Survey</a:t>
            </a:r>
          </a:p>
        </p:txBody>
      </p:sp>
      <p:sp>
        <p:nvSpPr>
          <p:cNvPr id="3" name="Content Placeholder 2">
            <a:extLst>
              <a:ext uri="{FF2B5EF4-FFF2-40B4-BE49-F238E27FC236}">
                <a16:creationId xmlns:a16="http://schemas.microsoft.com/office/drawing/2014/main" id="{A16EEA93-25D5-42D0-95DC-A3B65960D3C7}"/>
              </a:ext>
            </a:extLst>
          </p:cNvPr>
          <p:cNvSpPr>
            <a:spLocks noGrp="1"/>
          </p:cNvSpPr>
          <p:nvPr>
            <p:ph idx="1"/>
          </p:nvPr>
        </p:nvSpPr>
        <p:spPr/>
        <p:txBody>
          <a:bodyPr/>
          <a:lstStyle/>
          <a:p>
            <a:pPr>
              <a:spcBef>
                <a:spcPts val="0"/>
              </a:spcBef>
            </a:pPr>
            <a:r>
              <a:rPr lang="en-US" sz="2000" dirty="0">
                <a:effectLst/>
                <a:ea typeface="Calibri" panose="020F0502020204030204" pitchFamily="34" charset="0"/>
              </a:rPr>
              <a:t>All recipients of these funds are requested to notify the State of Colorado </a:t>
            </a:r>
            <a:r>
              <a:rPr lang="en-US" sz="2000" b="1" dirty="0">
                <a:effectLst/>
                <a:highlight>
                  <a:srgbClr val="FFFF00"/>
                </a:highlight>
                <a:ea typeface="Calibri" panose="020F0502020204030204" pitchFamily="34" charset="0"/>
              </a:rPr>
              <a:t>ASAP</a:t>
            </a:r>
            <a:r>
              <a:rPr lang="en-US" sz="2000" dirty="0">
                <a:effectLst/>
                <a:highlight>
                  <a:srgbClr val="FFFF00"/>
                </a:highlight>
                <a:ea typeface="Calibri" panose="020F0502020204030204" pitchFamily="34" charset="0"/>
              </a:rPr>
              <a:t>, </a:t>
            </a:r>
            <a:r>
              <a:rPr lang="en-US" sz="2000" dirty="0">
                <a:effectLst/>
                <a:ea typeface="Calibri" panose="020F0502020204030204" pitchFamily="34" charset="0"/>
              </a:rPr>
              <a:t>of their intent to use all or a portion of the allocated funds. Recipients must identify any funding they are unable to use for allowable expenditures so these funds can be returned and reallocated to other recipients. </a:t>
            </a:r>
          </a:p>
          <a:p>
            <a:pPr>
              <a:spcBef>
                <a:spcPts val="0"/>
              </a:spcBef>
            </a:pPr>
            <a:endParaRPr lang="en-US" sz="2000" dirty="0">
              <a:ea typeface="Calibri" panose="020F0502020204030204" pitchFamily="34" charset="0"/>
            </a:endParaRPr>
          </a:p>
          <a:p>
            <a:pPr>
              <a:spcBef>
                <a:spcPts val="0"/>
              </a:spcBef>
            </a:pPr>
            <a:r>
              <a:rPr lang="en-US" sz="2000" dirty="0">
                <a:effectLst/>
                <a:ea typeface="Calibri" panose="020F0502020204030204" pitchFamily="34" charset="0"/>
              </a:rPr>
              <a:t>If you have already emailed Jennifer Okes with your information – you do not need to complete the survey again.</a:t>
            </a:r>
          </a:p>
          <a:p>
            <a:pPr>
              <a:spcBef>
                <a:spcPts val="0"/>
              </a:spcBef>
            </a:pPr>
            <a:endParaRPr lang="en-US" sz="2000" dirty="0">
              <a:ea typeface="Calibri" panose="020F0502020204030204" pitchFamily="34" charset="0"/>
            </a:endParaRPr>
          </a:p>
          <a:p>
            <a:pPr>
              <a:spcBef>
                <a:spcPts val="0"/>
              </a:spcBef>
            </a:pPr>
            <a:r>
              <a:rPr lang="en-US" sz="2000" dirty="0">
                <a:effectLst/>
                <a:ea typeface="Calibri" panose="020F0502020204030204" pitchFamily="34" charset="0"/>
              </a:rPr>
              <a:t>Here is a direct link to the survey: </a:t>
            </a:r>
            <a:r>
              <a:rPr lang="en-US" sz="2000" u="sng" dirty="0">
                <a:solidFill>
                  <a:srgbClr val="36454E"/>
                </a:solidFill>
                <a:effectLst/>
                <a:ea typeface="Calibri" panose="020F0502020204030204" pitchFamily="34" charset="0"/>
                <a:hlinkClick r:id="rId2"/>
              </a:rPr>
              <a:t>https://fs10.formsite.com/ZuOMFN/3jfbp2dgal/index.html</a:t>
            </a:r>
            <a:endParaRPr lang="en-US" sz="2000" dirty="0">
              <a:effectLst/>
              <a:ea typeface="Calibri" panose="020F0502020204030204" pitchFamily="34" charset="0"/>
            </a:endParaRPr>
          </a:p>
          <a:p>
            <a:pPr>
              <a:spcBef>
                <a:spcPts val="0"/>
              </a:spcBef>
            </a:pPr>
            <a:endParaRPr lang="en-US" sz="2000" dirty="0">
              <a:ea typeface="Calibri" panose="020F0502020204030204" pitchFamily="34" charset="0"/>
            </a:endParaRPr>
          </a:p>
          <a:p>
            <a:pPr>
              <a:spcBef>
                <a:spcPts val="0"/>
              </a:spcBef>
            </a:pPr>
            <a:r>
              <a:rPr lang="en-US" sz="2000" dirty="0">
                <a:effectLst/>
                <a:ea typeface="Calibri" panose="020F0502020204030204" pitchFamily="34" charset="0"/>
              </a:rPr>
              <a:t>It is also available on the CARES Act page under the CRF section.</a:t>
            </a:r>
            <a:r>
              <a:rPr lang="en-US" sz="2000" dirty="0">
                <a:ea typeface="Calibri" panose="020F0502020204030204" pitchFamily="34" charset="0"/>
              </a:rPr>
              <a:t> </a:t>
            </a:r>
            <a:r>
              <a:rPr lang="en-US" sz="2000" u="sng" dirty="0">
                <a:solidFill>
                  <a:srgbClr val="000000"/>
                </a:solidFill>
                <a:effectLst/>
                <a:ea typeface="Calibri" panose="020F0502020204030204" pitchFamily="34" charset="0"/>
                <a:hlinkClick r:id="rId3"/>
              </a:rPr>
              <a:t>http://www.cde.state.co.us/caresact</a:t>
            </a:r>
            <a:endParaRPr lang="en-US" sz="2000"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25006672-6495-4CC8-A979-ABD6131E1254}"/>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353838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19B55E-1FC7-4B79-A33A-623EE1535D20}"/>
              </a:ext>
            </a:extLst>
          </p:cNvPr>
          <p:cNvSpPr>
            <a:spLocks noGrp="1"/>
          </p:cNvSpPr>
          <p:nvPr>
            <p:ph type="title"/>
          </p:nvPr>
        </p:nvSpPr>
        <p:spPr/>
        <p:txBody>
          <a:bodyPr/>
          <a:lstStyle/>
          <a:p>
            <a:r>
              <a:rPr lang="en-US" dirty="0"/>
              <a:t>Reminder: CRF Guidance References</a:t>
            </a:r>
          </a:p>
        </p:txBody>
      </p:sp>
      <p:sp>
        <p:nvSpPr>
          <p:cNvPr id="5" name="Content Placeholder 4">
            <a:extLst>
              <a:ext uri="{FF2B5EF4-FFF2-40B4-BE49-F238E27FC236}">
                <a16:creationId xmlns:a16="http://schemas.microsoft.com/office/drawing/2014/main" id="{E48863B5-347B-4B3D-914D-88AD25F691B8}"/>
              </a:ext>
            </a:extLst>
          </p:cNvPr>
          <p:cNvSpPr>
            <a:spLocks noGrp="1"/>
          </p:cNvSpPr>
          <p:nvPr>
            <p:ph idx="1"/>
          </p:nvPr>
        </p:nvSpPr>
        <p:spPr/>
        <p:txBody>
          <a:bodyPr/>
          <a:lstStyle/>
          <a:p>
            <a:r>
              <a:rPr lang="en-US" dirty="0">
                <a:hlinkClick r:id="rId2"/>
              </a:rPr>
              <a:t>Allowable uses guidance </a:t>
            </a:r>
            <a:r>
              <a:rPr lang="en-US" dirty="0"/>
              <a:t>is posted on CDE website</a:t>
            </a:r>
          </a:p>
          <a:p>
            <a:pPr lvl="1"/>
            <a:r>
              <a:rPr lang="en-US" dirty="0"/>
              <a:t>We will be updating the guidance as we get additional questions and clarifications from OSC and others</a:t>
            </a:r>
          </a:p>
          <a:p>
            <a:pPr lvl="1"/>
            <a:r>
              <a:rPr lang="en-US" dirty="0"/>
              <a:t>The CARES Act web page will always have a link to the most up to date guidance doc: </a:t>
            </a:r>
            <a:r>
              <a:rPr lang="en-US" dirty="0">
                <a:hlinkClick r:id="rId3"/>
              </a:rPr>
              <a:t>https://www.cde.state.co.us/caresact</a:t>
            </a:r>
            <a:endParaRPr lang="en-US" dirty="0"/>
          </a:p>
          <a:p>
            <a:r>
              <a:rPr lang="en-US" dirty="0"/>
              <a:t>Helpful resources</a:t>
            </a:r>
          </a:p>
          <a:p>
            <a:pPr lvl="1"/>
            <a:r>
              <a:rPr lang="en-US" dirty="0">
                <a:hlinkClick r:id="rId4"/>
              </a:rPr>
              <a:t>Addendum A</a:t>
            </a:r>
            <a:r>
              <a:rPr lang="en-US" dirty="0"/>
              <a:t> re: allowable uses</a:t>
            </a:r>
          </a:p>
          <a:p>
            <a:pPr lvl="1"/>
            <a:r>
              <a:rPr lang="en-US" dirty="0">
                <a:hlinkClick r:id="rId5"/>
              </a:rPr>
              <a:t>Treasury CRF FAQs</a:t>
            </a:r>
            <a:endParaRPr lang="en-US" dirty="0"/>
          </a:p>
          <a:p>
            <a:pPr lvl="1"/>
            <a:r>
              <a:rPr lang="en-US" dirty="0">
                <a:hlinkClick r:id="rId6"/>
              </a:rPr>
              <a:t>OSC Payroll Guidance</a:t>
            </a:r>
            <a:endParaRPr lang="en-US" dirty="0"/>
          </a:p>
          <a:p>
            <a:pPr lvl="1"/>
            <a:r>
              <a:rPr lang="en-US" dirty="0"/>
              <a:t>Weekly ESSER-CRF Office Hours, hosted by Federal Programs, every Thursday 1-2pm. </a:t>
            </a:r>
            <a:r>
              <a:rPr lang="en-US" dirty="0">
                <a:hlinkClick r:id="rId7"/>
              </a:rPr>
              <a:t>Zoom log in and previous recordings</a:t>
            </a:r>
            <a:r>
              <a:rPr lang="en-US" dirty="0"/>
              <a:t>.</a:t>
            </a:r>
          </a:p>
        </p:txBody>
      </p:sp>
      <p:sp>
        <p:nvSpPr>
          <p:cNvPr id="3" name="Slide Number Placeholder 2">
            <a:extLst>
              <a:ext uri="{FF2B5EF4-FFF2-40B4-BE49-F238E27FC236}">
                <a16:creationId xmlns:a16="http://schemas.microsoft.com/office/drawing/2014/main" id="{721FE910-7E5E-4BEA-A542-AD57C9419FF9}"/>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1724855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16F8E-BE33-4EF6-BEC1-1B9D3857E807}"/>
              </a:ext>
            </a:extLst>
          </p:cNvPr>
          <p:cNvSpPr>
            <a:spLocks noGrp="1"/>
          </p:cNvSpPr>
          <p:nvPr>
            <p:ph type="title"/>
          </p:nvPr>
        </p:nvSpPr>
        <p:spPr/>
        <p:txBody>
          <a:bodyPr/>
          <a:lstStyle/>
          <a:p>
            <a:r>
              <a:rPr lang="en-US" dirty="0"/>
              <a:t>Reminder: CRF Guidance - Step by Step</a:t>
            </a:r>
          </a:p>
        </p:txBody>
      </p:sp>
      <p:sp>
        <p:nvSpPr>
          <p:cNvPr id="3" name="Content Placeholder 2">
            <a:extLst>
              <a:ext uri="{FF2B5EF4-FFF2-40B4-BE49-F238E27FC236}">
                <a16:creationId xmlns:a16="http://schemas.microsoft.com/office/drawing/2014/main" id="{16B82332-5DEA-46A8-A7E1-C1EFD82D48B9}"/>
              </a:ext>
            </a:extLst>
          </p:cNvPr>
          <p:cNvSpPr>
            <a:spLocks noGrp="1"/>
          </p:cNvSpPr>
          <p:nvPr>
            <p:ph idx="1"/>
          </p:nvPr>
        </p:nvSpPr>
        <p:spPr/>
        <p:txBody>
          <a:bodyPr>
            <a:normAutofit fontScale="92500" lnSpcReduction="20000"/>
          </a:bodyPr>
          <a:lstStyle/>
          <a:p>
            <a:pPr marL="0" indent="0">
              <a:buNone/>
            </a:pPr>
            <a:endParaRPr lang="en-US" sz="1800" dirty="0"/>
          </a:p>
          <a:p>
            <a:pPr marL="0" indent="0">
              <a:buNone/>
            </a:pPr>
            <a:r>
              <a:rPr lang="en-US" dirty="0"/>
              <a:t>Recommended path for CRF questions:</a:t>
            </a:r>
          </a:p>
          <a:p>
            <a:pPr marL="457200" indent="-457200">
              <a:buAutoNum type="arabicParenR"/>
            </a:pPr>
            <a:r>
              <a:rPr lang="en-US" dirty="0"/>
              <a:t>Review the </a:t>
            </a:r>
            <a:r>
              <a:rPr lang="en-US" dirty="0">
                <a:hlinkClick r:id="rId2"/>
              </a:rPr>
              <a:t>allowable use guidance</a:t>
            </a:r>
            <a:endParaRPr lang="en-US" dirty="0"/>
          </a:p>
          <a:p>
            <a:pPr marL="457200" indent="-457200">
              <a:buAutoNum type="arabicParenR"/>
            </a:pPr>
            <a:r>
              <a:rPr lang="en-US" dirty="0"/>
              <a:t>Review </a:t>
            </a:r>
            <a:r>
              <a:rPr lang="en-US" dirty="0">
                <a:hlinkClick r:id="rId3"/>
              </a:rPr>
              <a:t>OSC’s payroll guidance</a:t>
            </a:r>
            <a:endParaRPr lang="en-US" dirty="0"/>
          </a:p>
          <a:p>
            <a:pPr marL="457200" indent="-457200">
              <a:buAutoNum type="arabicParenR"/>
            </a:pPr>
            <a:r>
              <a:rPr lang="en-US" dirty="0"/>
              <a:t>Ask yourself these two questions:</a:t>
            </a:r>
          </a:p>
          <a:p>
            <a:pPr marL="914400" lvl="1" indent="-457200">
              <a:buAutoNum type="arabicParenR"/>
            </a:pPr>
            <a:r>
              <a:rPr lang="en-US" dirty="0"/>
              <a:t>Is this expenditure directly related to COVID-19 response?</a:t>
            </a:r>
          </a:p>
          <a:p>
            <a:pPr marL="914400" lvl="1" indent="-457200">
              <a:buAutoNum type="arabicParenR"/>
            </a:pPr>
            <a:r>
              <a:rPr lang="en-US" dirty="0"/>
              <a:t>In absence of CRF funds, would you have had to incur this expenditure in order to operate in Fall 2020?</a:t>
            </a:r>
          </a:p>
          <a:p>
            <a:pPr marL="457200" lvl="1" indent="0">
              <a:buNone/>
            </a:pPr>
            <a:r>
              <a:rPr lang="en-US" b="1" i="1" dirty="0"/>
              <a:t>If yes to both</a:t>
            </a:r>
            <a:r>
              <a:rPr lang="en-US" dirty="0"/>
              <a:t>, it is likely to be allowable--barring capital expenditures, which are not allowable</a:t>
            </a:r>
          </a:p>
          <a:p>
            <a:pPr marL="457200" indent="-457200">
              <a:buAutoNum type="arabicParenR"/>
            </a:pPr>
            <a:r>
              <a:rPr lang="en-US" dirty="0"/>
              <a:t>If questions remain, please email Adam Williams, </a:t>
            </a:r>
            <a:r>
              <a:rPr lang="en-US" dirty="0">
                <a:hlinkClick r:id="rId4"/>
              </a:rPr>
              <a:t>Williams_A@cde.state.co.us</a:t>
            </a:r>
            <a:endParaRPr lang="en-US" dirty="0"/>
          </a:p>
          <a:p>
            <a:pPr marL="0" indent="0">
              <a:buNone/>
            </a:pPr>
            <a:endParaRPr lang="en-US" dirty="0"/>
          </a:p>
          <a:p>
            <a:pPr marL="0" indent="0">
              <a:buNone/>
            </a:pPr>
            <a:r>
              <a:rPr lang="en-US" i="1" dirty="0"/>
              <a:t>Thank you for your patience as we research and respond to your questions!</a:t>
            </a:r>
          </a:p>
        </p:txBody>
      </p:sp>
      <p:sp>
        <p:nvSpPr>
          <p:cNvPr id="4" name="Slide Number Placeholder 3">
            <a:extLst>
              <a:ext uri="{FF2B5EF4-FFF2-40B4-BE49-F238E27FC236}">
                <a16:creationId xmlns:a16="http://schemas.microsoft.com/office/drawing/2014/main" id="{E07B5AEC-CB72-49D1-B32C-85CBD4190297}"/>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3752520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919B-C5D6-4F88-8B57-DEF2368FE646}"/>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6AE97C6D-98FA-4DDC-887F-7EDED5FE8D12}"/>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58669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CRF CDE Cross Unit Team</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p:txBody>
          <a:bodyPr/>
          <a:lstStyle/>
          <a:p>
            <a:r>
              <a:rPr lang="en-US" dirty="0"/>
              <a:t>Jennifer Okes, Chief Operating Officer</a:t>
            </a:r>
          </a:p>
          <a:p>
            <a:r>
              <a:rPr lang="en-US" dirty="0"/>
              <a:t>Adam Williams, Financial Data Coordinator</a:t>
            </a:r>
          </a:p>
          <a:p>
            <a:r>
              <a:rPr lang="en-US" dirty="0"/>
              <a:t>Jennifer Austin, Director of Grants Fiscal Management</a:t>
            </a:r>
          </a:p>
          <a:p>
            <a:r>
              <a:rPr lang="en-US" dirty="0"/>
              <a:t>Kate Bartlett, Turnaround Program Manager</a:t>
            </a:r>
          </a:p>
          <a:p>
            <a:pPr marL="0" indent="0" algn="ctr">
              <a:buNone/>
            </a:pPr>
            <a:r>
              <a:rPr lang="en-US" i="1" dirty="0"/>
              <a:t>…in partnership with the Governor’s Office and Office of the State Controller</a:t>
            </a:r>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1573749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CC64-1B7D-4F95-8850-440827086BC4}"/>
              </a:ext>
            </a:extLst>
          </p:cNvPr>
          <p:cNvSpPr>
            <a:spLocks noGrp="1"/>
          </p:cNvSpPr>
          <p:nvPr>
            <p:ph type="title"/>
          </p:nvPr>
        </p:nvSpPr>
        <p:spPr/>
        <p:txBody>
          <a:bodyPr/>
          <a:lstStyle/>
          <a:p>
            <a:r>
              <a:rPr lang="en-US" dirty="0"/>
              <a:t>CARES Grants</a:t>
            </a:r>
          </a:p>
        </p:txBody>
      </p:sp>
      <p:graphicFrame>
        <p:nvGraphicFramePr>
          <p:cNvPr id="7" name="Content Placeholder 6" descr="CARES Act:&#10;CARES Relief Funds (CRF) Title V Governor's Executive Order.&#10;Today we are talking about CRF and the Education Relief of $510 million PPA to LEA.">
            <a:extLst>
              <a:ext uri="{FF2B5EF4-FFF2-40B4-BE49-F238E27FC236}">
                <a16:creationId xmlns:a16="http://schemas.microsoft.com/office/drawing/2014/main" id="{76C3C214-28B9-4E08-B8D4-547487B7BD2C}"/>
              </a:ext>
            </a:extLst>
          </p:cNvPr>
          <p:cNvGraphicFramePr>
            <a:graphicFrameLocks noGrp="1"/>
          </p:cNvGraphicFramePr>
          <p:nvPr>
            <p:ph idx="1"/>
            <p:extLst>
              <p:ext uri="{D42A27DB-BD31-4B8C-83A1-F6EECF244321}">
                <p14:modId xmlns:p14="http://schemas.microsoft.com/office/powerpoint/2010/main" val="289078687"/>
              </p:ext>
            </p:extLst>
          </p:nvPr>
        </p:nvGraphicFramePr>
        <p:xfrm>
          <a:off x="628650" y="1463675"/>
          <a:ext cx="7886700" cy="4640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descr="Circle focused on the Education Relief of $510 Million PPA to LEA">
            <a:extLst>
              <a:ext uri="{FF2B5EF4-FFF2-40B4-BE49-F238E27FC236}">
                <a16:creationId xmlns:a16="http://schemas.microsoft.com/office/drawing/2014/main" id="{06BB5A49-6EF4-4488-8BE9-999144360FC0}"/>
              </a:ext>
            </a:extLst>
          </p:cNvPr>
          <p:cNvSpPr/>
          <p:nvPr/>
        </p:nvSpPr>
        <p:spPr>
          <a:xfrm>
            <a:off x="5679951" y="3705637"/>
            <a:ext cx="1857983" cy="1410510"/>
          </a:xfrm>
          <a:prstGeom prst="ellipse">
            <a:avLst/>
          </a:prstGeom>
          <a:noFill/>
          <a:ln w="57150">
            <a:solidFill>
              <a:srgbClr val="0095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5B9679C-C507-4497-86F1-66A3BC38565F}"/>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1576495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85BF-6311-4A5C-872C-DA54DEA8BB68}"/>
              </a:ext>
            </a:extLst>
          </p:cNvPr>
          <p:cNvSpPr>
            <a:spLocks noGrp="1"/>
          </p:cNvSpPr>
          <p:nvPr>
            <p:ph type="title"/>
          </p:nvPr>
        </p:nvSpPr>
        <p:spPr/>
        <p:txBody>
          <a:bodyPr/>
          <a:lstStyle/>
          <a:p>
            <a:r>
              <a:rPr lang="en-US" dirty="0"/>
              <a:t>Today’s Agenda</a:t>
            </a:r>
          </a:p>
        </p:txBody>
      </p:sp>
      <p:sp>
        <p:nvSpPr>
          <p:cNvPr id="3" name="Content Placeholder 2">
            <a:extLst>
              <a:ext uri="{FF2B5EF4-FFF2-40B4-BE49-F238E27FC236}">
                <a16:creationId xmlns:a16="http://schemas.microsoft.com/office/drawing/2014/main" id="{87A65EEB-B5EB-4465-A6E1-BE305A345544}"/>
              </a:ext>
            </a:extLst>
          </p:cNvPr>
          <p:cNvSpPr>
            <a:spLocks noGrp="1"/>
          </p:cNvSpPr>
          <p:nvPr>
            <p:ph idx="1"/>
          </p:nvPr>
        </p:nvSpPr>
        <p:spPr/>
        <p:txBody>
          <a:bodyPr>
            <a:normAutofit fontScale="92500" lnSpcReduction="20000"/>
          </a:bodyPr>
          <a:lstStyle/>
          <a:p>
            <a:r>
              <a:rPr lang="en-US" dirty="0">
                <a:hlinkClick r:id="rId2"/>
              </a:rPr>
              <a:t>Updated guidance published 7/16/2020 </a:t>
            </a:r>
            <a:r>
              <a:rPr lang="en-US" dirty="0"/>
              <a:t>following discussions with the Governor’s Office and Office of the State Controller</a:t>
            </a:r>
          </a:p>
          <a:p>
            <a:r>
              <a:rPr lang="en-US" dirty="0"/>
              <a:t>Highlights in the updated guidance we will go over today:</a:t>
            </a:r>
          </a:p>
          <a:p>
            <a:pPr lvl="1"/>
            <a:r>
              <a:rPr lang="en-US" dirty="0"/>
              <a:t>Increasing instructional time</a:t>
            </a:r>
          </a:p>
          <a:p>
            <a:pPr lvl="1"/>
            <a:r>
              <a:rPr lang="en-US" dirty="0"/>
              <a:t>Substantially different and using the 51%</a:t>
            </a:r>
          </a:p>
          <a:p>
            <a:pPr lvl="1"/>
            <a:r>
              <a:rPr lang="en-US" dirty="0"/>
              <a:t>Developing capacity for remote learning vs. delivering remote learning</a:t>
            </a:r>
          </a:p>
          <a:p>
            <a:pPr lvl="1"/>
            <a:r>
              <a:rPr lang="en-US" dirty="0"/>
              <a:t>Small equipment purchases</a:t>
            </a:r>
          </a:p>
          <a:p>
            <a:pPr lvl="1"/>
            <a:r>
              <a:rPr lang="en-US" dirty="0"/>
              <a:t>Capital expenditures reminder</a:t>
            </a:r>
          </a:p>
          <a:p>
            <a:r>
              <a:rPr lang="en-US" dirty="0"/>
              <a:t>Charter School considerations</a:t>
            </a:r>
          </a:p>
          <a:p>
            <a:r>
              <a:rPr lang="en-US" dirty="0"/>
              <a:t>Follow up on questions from previous office hours:</a:t>
            </a:r>
          </a:p>
          <a:p>
            <a:pPr lvl="1"/>
            <a:r>
              <a:rPr lang="en-US" dirty="0"/>
              <a:t>Time and effort</a:t>
            </a:r>
          </a:p>
          <a:p>
            <a:pPr lvl="1"/>
            <a:r>
              <a:rPr lang="en-US" dirty="0"/>
              <a:t>Allowability of expenditures for preschool</a:t>
            </a:r>
          </a:p>
          <a:p>
            <a:r>
              <a:rPr lang="en-US" dirty="0"/>
              <a:t>Reporting guidance</a:t>
            </a:r>
          </a:p>
          <a:p>
            <a:r>
              <a:rPr lang="en-US" dirty="0"/>
              <a:t>Survey reminder</a:t>
            </a:r>
          </a:p>
          <a:p>
            <a:r>
              <a:rPr lang="en-US" dirty="0"/>
              <a:t>Q&amp;A</a:t>
            </a:r>
          </a:p>
        </p:txBody>
      </p:sp>
      <p:sp>
        <p:nvSpPr>
          <p:cNvPr id="4" name="Slide Number Placeholder 3">
            <a:extLst>
              <a:ext uri="{FF2B5EF4-FFF2-40B4-BE49-F238E27FC236}">
                <a16:creationId xmlns:a16="http://schemas.microsoft.com/office/drawing/2014/main" id="{86054C16-0E54-4422-B482-201A9B0AB17A}"/>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1917330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D4045-11BC-4E75-99B7-8F684AD5219B}"/>
              </a:ext>
            </a:extLst>
          </p:cNvPr>
          <p:cNvSpPr>
            <a:spLocks noGrp="1"/>
          </p:cNvSpPr>
          <p:nvPr>
            <p:ph type="title"/>
          </p:nvPr>
        </p:nvSpPr>
        <p:spPr/>
        <p:txBody>
          <a:bodyPr/>
          <a:lstStyle/>
          <a:p>
            <a:r>
              <a:rPr lang="en-US" dirty="0"/>
              <a:t>Allowable Uses Updates: Increasing Instructional Time</a:t>
            </a:r>
          </a:p>
        </p:txBody>
      </p:sp>
      <p:sp>
        <p:nvSpPr>
          <p:cNvPr id="4" name="Slide Number Placeholder 3">
            <a:extLst>
              <a:ext uri="{FF2B5EF4-FFF2-40B4-BE49-F238E27FC236}">
                <a16:creationId xmlns:a16="http://schemas.microsoft.com/office/drawing/2014/main" id="{8E41C82A-E4DC-4A47-9E65-8B3AC8238034}"/>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
        <p:nvSpPr>
          <p:cNvPr id="6" name="Content Placeholder 5">
            <a:extLst>
              <a:ext uri="{FF2B5EF4-FFF2-40B4-BE49-F238E27FC236}">
                <a16:creationId xmlns:a16="http://schemas.microsoft.com/office/drawing/2014/main" id="{D21579C5-0EA6-4D52-B6DB-12C5F252A27D}"/>
              </a:ext>
            </a:extLst>
          </p:cNvPr>
          <p:cNvSpPr>
            <a:spLocks noGrp="1"/>
          </p:cNvSpPr>
          <p:nvPr>
            <p:ph idx="1"/>
          </p:nvPr>
        </p:nvSpPr>
        <p:spPr/>
        <p:txBody>
          <a:bodyPr>
            <a:normAutofit fontScale="92500" lnSpcReduction="10000"/>
          </a:bodyPr>
          <a:lstStyle/>
          <a:p>
            <a:r>
              <a:rPr lang="en-US" sz="1800" b="0" i="0" u="none" strike="noStrike" dirty="0">
                <a:solidFill>
                  <a:srgbClr val="000000"/>
                </a:solidFill>
                <a:effectLst/>
              </a:rPr>
              <a:t>CRF funds were intended, in part, “to stimulate the economy by supporting Colorado’s workforce through increasing free instructional hours for our kindergarten through 12th grade education system.” </a:t>
            </a:r>
          </a:p>
          <a:p>
            <a:r>
              <a:rPr lang="en-US" sz="1800" b="0" i="0" u="none" strike="noStrike" dirty="0">
                <a:solidFill>
                  <a:srgbClr val="000000"/>
                </a:solidFill>
                <a:effectLst/>
              </a:rPr>
              <a:t>As such,</a:t>
            </a:r>
            <a:r>
              <a:rPr lang="en-US" sz="1800" b="1" i="0" u="none" strike="noStrike" dirty="0">
                <a:solidFill>
                  <a:srgbClr val="000000"/>
                </a:solidFill>
                <a:effectLst/>
              </a:rPr>
              <a:t> </a:t>
            </a:r>
            <a:r>
              <a:rPr lang="en-US" sz="1800" b="0" i="0" u="none" strike="noStrike" dirty="0">
                <a:solidFill>
                  <a:srgbClr val="000000"/>
                </a:solidFill>
                <a:effectLst/>
              </a:rPr>
              <a:t>funds may be used for expenses to increase instructional hours that were reduced due to COVID-19 closures in the spring of 2020, in order to return to a normal level of instructional hours in the fall of 2020. </a:t>
            </a:r>
          </a:p>
          <a:p>
            <a:pPr lvl="1"/>
            <a:r>
              <a:rPr lang="en-US" sz="1800" i="1" dirty="0">
                <a:solidFill>
                  <a:srgbClr val="000000"/>
                </a:solidFill>
                <a:latin typeface="Calibri" panose="020F0502020204030204" pitchFamily="34" charset="0"/>
              </a:rPr>
              <a:t>Instructional hours calculations may include in-person, remote and/or online instruction</a:t>
            </a:r>
          </a:p>
          <a:p>
            <a:r>
              <a:rPr lang="en-US" sz="1800" b="0" i="0" u="none" strike="noStrike" dirty="0">
                <a:solidFill>
                  <a:srgbClr val="000000"/>
                </a:solidFill>
                <a:effectLst/>
              </a:rPr>
              <a:t>Increasing instructional hours can be evaluated on a standalone basis and does not need to be considered in combination with other criteria.</a:t>
            </a:r>
          </a:p>
          <a:p>
            <a:r>
              <a:rPr lang="en-US" sz="1800" b="0" i="0" u="none" strike="noStrike" dirty="0">
                <a:solidFill>
                  <a:srgbClr val="000000"/>
                </a:solidFill>
                <a:effectLst/>
                <a:latin typeface="Calibri" panose="020F0502020204030204" pitchFamily="34" charset="0"/>
              </a:rPr>
              <a:t>Districts must document increased instructional hours offered in Fall 2020 versus the baseline number of hours offered in Spring 2020. This calculation may be done on a school level, grade level, or district level, as appropriate - this is a district level decision.</a:t>
            </a:r>
          </a:p>
          <a:p>
            <a:pPr lvl="1"/>
            <a:r>
              <a:rPr lang="en-US" sz="1800" i="1" dirty="0">
                <a:solidFill>
                  <a:srgbClr val="000000"/>
                </a:solidFill>
                <a:latin typeface="Calibri" panose="020F0502020204030204" pitchFamily="34" charset="0"/>
              </a:rPr>
              <a:t>CDE is researching common methodologies for calculations to share in the upcoming weeks and will update guidance accordingly</a:t>
            </a:r>
          </a:p>
          <a:p>
            <a:r>
              <a:rPr lang="en-US" sz="2200" i="1" dirty="0">
                <a:solidFill>
                  <a:srgbClr val="000000"/>
                </a:solidFill>
                <a:highlight>
                  <a:srgbClr val="FFFF00"/>
                </a:highlight>
                <a:latin typeface="Calibri" panose="020F0502020204030204" pitchFamily="34" charset="0"/>
              </a:rPr>
              <a:t>Expenses associated with increasing instructional time can only be incurred in fall 2020</a:t>
            </a:r>
          </a:p>
          <a:p>
            <a:r>
              <a:rPr lang="en-US" sz="1800" dirty="0">
                <a:solidFill>
                  <a:srgbClr val="000000"/>
                </a:solidFill>
                <a:latin typeface="Calibri" panose="020F0502020204030204" pitchFamily="34" charset="0"/>
              </a:rPr>
              <a:t>Reference: </a:t>
            </a:r>
            <a:r>
              <a:rPr lang="en-US" sz="1800" dirty="0">
                <a:solidFill>
                  <a:srgbClr val="000000"/>
                </a:solidFill>
                <a:latin typeface="Calibri" panose="020F0502020204030204" pitchFamily="34" charset="0"/>
                <a:hlinkClick r:id="rId2"/>
              </a:rPr>
              <a:t>Section 2A of Guidance Document </a:t>
            </a:r>
            <a:r>
              <a:rPr lang="en-US" sz="1800" dirty="0">
                <a:solidFill>
                  <a:srgbClr val="000000"/>
                </a:solidFill>
                <a:latin typeface="Calibri" panose="020F0502020204030204" pitchFamily="34" charset="0"/>
              </a:rPr>
              <a:t>(Section 2 lines 1-10)</a:t>
            </a:r>
            <a:endParaRPr lang="en-US" sz="1800" i="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5844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D4045-11BC-4E75-99B7-8F684AD5219B}"/>
              </a:ext>
            </a:extLst>
          </p:cNvPr>
          <p:cNvSpPr>
            <a:spLocks noGrp="1"/>
          </p:cNvSpPr>
          <p:nvPr>
            <p:ph type="title"/>
          </p:nvPr>
        </p:nvSpPr>
        <p:spPr/>
        <p:txBody>
          <a:bodyPr/>
          <a:lstStyle/>
          <a:p>
            <a:r>
              <a:rPr lang="en-US" dirty="0"/>
              <a:t>Allowable Uses Updates: Increasing Instructional Time - Examples</a:t>
            </a:r>
          </a:p>
        </p:txBody>
      </p:sp>
      <p:sp>
        <p:nvSpPr>
          <p:cNvPr id="5" name="Content Placeholder 4">
            <a:extLst>
              <a:ext uri="{FF2B5EF4-FFF2-40B4-BE49-F238E27FC236}">
                <a16:creationId xmlns:a16="http://schemas.microsoft.com/office/drawing/2014/main" id="{4C1B2FA3-90F9-4F7F-8BF7-6BD64ABE31C2}"/>
              </a:ext>
            </a:extLst>
          </p:cNvPr>
          <p:cNvSpPr>
            <a:spLocks noGrp="1"/>
          </p:cNvSpPr>
          <p:nvPr>
            <p:ph idx="1"/>
          </p:nvPr>
        </p:nvSpPr>
        <p:spPr/>
        <p:txBody>
          <a:bodyPr>
            <a:normAutofit lnSpcReduction="10000"/>
          </a:bodyPr>
          <a:lstStyle/>
          <a:p>
            <a:r>
              <a:rPr lang="en-US" sz="1800" b="0" i="0" u="none" strike="noStrike" dirty="0">
                <a:effectLst/>
                <a:latin typeface="Calibri" panose="020F0502020204030204" pitchFamily="34" charset="0"/>
              </a:rPr>
              <a:t>High School Example - Hours:</a:t>
            </a:r>
          </a:p>
          <a:p>
            <a:pPr lvl="1"/>
            <a:r>
              <a:rPr lang="en-US" sz="1400" dirty="0">
                <a:latin typeface="Calibri" panose="020F0502020204030204" pitchFamily="34" charset="0"/>
              </a:rPr>
              <a:t>March-June 2020: Provided 4 hours of remote instruction per day (whether online or self-guided)</a:t>
            </a:r>
          </a:p>
          <a:p>
            <a:pPr lvl="1"/>
            <a:r>
              <a:rPr lang="en-US" sz="1400" b="0" i="0" u="none" strike="noStrike" dirty="0">
                <a:effectLst/>
                <a:latin typeface="Calibri" panose="020F0502020204030204" pitchFamily="34" charset="0"/>
              </a:rPr>
              <a:t>August-December 2020: Will provide 6 hours of in-person and/or remote instruction per day</a:t>
            </a:r>
          </a:p>
          <a:p>
            <a:pPr lvl="1"/>
            <a:r>
              <a:rPr lang="en-US" sz="1400" dirty="0">
                <a:latin typeface="Calibri" panose="020F0502020204030204" pitchFamily="34" charset="0"/>
              </a:rPr>
              <a:t>Difference: 2 hours per day</a:t>
            </a:r>
          </a:p>
          <a:p>
            <a:pPr lvl="1"/>
            <a:r>
              <a:rPr lang="en-US" sz="1400" b="0" i="0" u="none" strike="noStrike" dirty="0">
                <a:effectLst/>
                <a:latin typeface="Calibri" panose="020F0502020204030204" pitchFamily="34" charset="0"/>
              </a:rPr>
              <a:t>Increase: 33% of instructional time being offered in the fall represents the increase (2 out of 6 hours)</a:t>
            </a:r>
          </a:p>
          <a:p>
            <a:pPr lvl="1"/>
            <a:r>
              <a:rPr lang="en-US" sz="1400" dirty="0">
                <a:latin typeface="Calibri" panose="020F0502020204030204" pitchFamily="34" charset="0"/>
              </a:rPr>
              <a:t>Allowable: 33% of staff salaries and other instructional time costs for August-December 2020</a:t>
            </a:r>
            <a:r>
              <a:rPr lang="en-US" sz="1400" b="0" i="0" u="none" strike="noStrike" dirty="0">
                <a:effectLst/>
                <a:latin typeface="Calibri" panose="020F0502020204030204" pitchFamily="34" charset="0"/>
              </a:rPr>
              <a:t> </a:t>
            </a:r>
          </a:p>
          <a:p>
            <a:pPr lvl="1"/>
            <a:endParaRPr lang="en-US" sz="1400" dirty="0">
              <a:latin typeface="Calibri" panose="020F0502020204030204" pitchFamily="34" charset="0"/>
            </a:endParaRPr>
          </a:p>
          <a:p>
            <a:pPr marL="457200" lvl="1" indent="0">
              <a:buNone/>
            </a:pPr>
            <a:endParaRPr lang="en-US" sz="1400" b="0" i="0" u="none" strike="noStrike" dirty="0">
              <a:effectLst/>
              <a:latin typeface="Calibri" panose="020F0502020204030204" pitchFamily="34" charset="0"/>
            </a:endParaRPr>
          </a:p>
          <a:p>
            <a:endParaRPr lang="en-US" sz="1800" b="0" i="0" u="none" strike="noStrike" dirty="0">
              <a:effectLst/>
              <a:latin typeface="Calibri" panose="020F0502020204030204" pitchFamily="34" charset="0"/>
            </a:endParaRPr>
          </a:p>
          <a:p>
            <a:pPr marL="0" indent="0">
              <a:buNone/>
            </a:pPr>
            <a:endParaRPr lang="en-US" sz="1800" dirty="0">
              <a:latin typeface="Calibri" panose="020F0502020204030204" pitchFamily="34" charset="0"/>
            </a:endParaRPr>
          </a:p>
          <a:p>
            <a:r>
              <a:rPr lang="en-US" sz="1800" b="0" i="0" u="none" strike="noStrike" dirty="0">
                <a:effectLst/>
                <a:latin typeface="Calibri" panose="020F0502020204030204" pitchFamily="34" charset="0"/>
              </a:rPr>
              <a:t>Elementary School Example - Hours:</a:t>
            </a:r>
          </a:p>
          <a:p>
            <a:pPr lvl="1"/>
            <a:r>
              <a:rPr lang="en-US" sz="1400" dirty="0">
                <a:latin typeface="Calibri" panose="020F0502020204030204" pitchFamily="34" charset="0"/>
              </a:rPr>
              <a:t>March-June 2020: Provided 2.5 hours of remote instruction per day (whether online or self-guided)</a:t>
            </a:r>
          </a:p>
          <a:p>
            <a:pPr lvl="1"/>
            <a:r>
              <a:rPr lang="en-US" sz="1400" b="0" i="0" u="none" strike="noStrike" dirty="0">
                <a:effectLst/>
                <a:latin typeface="Calibri" panose="020F0502020204030204" pitchFamily="34" charset="0"/>
              </a:rPr>
              <a:t>August-December 2020: Will provide 6 hours of in-person and/or remote instruction per day</a:t>
            </a:r>
          </a:p>
          <a:p>
            <a:pPr lvl="1"/>
            <a:r>
              <a:rPr lang="en-US" sz="1400" dirty="0">
                <a:latin typeface="Calibri" panose="020F0502020204030204" pitchFamily="34" charset="0"/>
              </a:rPr>
              <a:t>Difference: 3.5 hours per day</a:t>
            </a:r>
          </a:p>
          <a:p>
            <a:pPr lvl="1"/>
            <a:r>
              <a:rPr lang="en-US" sz="1400" b="0" i="0" u="none" strike="noStrike" dirty="0">
                <a:effectLst/>
                <a:latin typeface="Calibri" panose="020F0502020204030204" pitchFamily="34" charset="0"/>
              </a:rPr>
              <a:t>Increase: 58% of instructional time being offered in the fall represents the increase (3.5 out of 6 hours)</a:t>
            </a:r>
          </a:p>
          <a:p>
            <a:pPr lvl="1"/>
            <a:r>
              <a:rPr lang="en-US" sz="1400" dirty="0">
                <a:latin typeface="Calibri" panose="020F0502020204030204" pitchFamily="34" charset="0"/>
              </a:rPr>
              <a:t>Allowable: 58% of staff salaries and other instructional time costs for August-December 2020</a:t>
            </a:r>
            <a:r>
              <a:rPr lang="en-US" sz="1400" b="0" i="0" u="none" strike="noStrike" dirty="0">
                <a:effectLst/>
                <a:latin typeface="Calibri" panose="020F0502020204030204" pitchFamily="34" charset="0"/>
              </a:rPr>
              <a:t> </a:t>
            </a:r>
          </a:p>
        </p:txBody>
      </p:sp>
      <p:sp>
        <p:nvSpPr>
          <p:cNvPr id="9" name="TextBox 8">
            <a:extLst>
              <a:ext uri="{FF2B5EF4-FFF2-40B4-BE49-F238E27FC236}">
                <a16:creationId xmlns:a16="http://schemas.microsoft.com/office/drawing/2014/main" id="{6ECE186C-5AFD-475F-9366-E069C736F48F}"/>
              </a:ext>
            </a:extLst>
          </p:cNvPr>
          <p:cNvSpPr txBox="1"/>
          <p:nvPr/>
        </p:nvSpPr>
        <p:spPr>
          <a:xfrm>
            <a:off x="1545684" y="3598711"/>
            <a:ext cx="1121694" cy="369332"/>
          </a:xfrm>
          <a:prstGeom prst="rect">
            <a:avLst/>
          </a:prstGeom>
          <a:noFill/>
        </p:spPr>
        <p:txBody>
          <a:bodyPr wrap="square" rtlCol="0">
            <a:spAutoFit/>
          </a:bodyPr>
          <a:lstStyle/>
          <a:p>
            <a:r>
              <a:rPr lang="en-US" dirty="0"/>
              <a:t>Spring:</a:t>
            </a:r>
          </a:p>
        </p:txBody>
      </p:sp>
      <p:sp>
        <p:nvSpPr>
          <p:cNvPr id="3" name="Rectangle 2">
            <a:extLst>
              <a:ext uri="{FF2B5EF4-FFF2-40B4-BE49-F238E27FC236}">
                <a16:creationId xmlns:a16="http://schemas.microsoft.com/office/drawing/2014/main" id="{FBE91D22-BE7F-4391-9F7B-9944F407DE2A}"/>
              </a:ext>
            </a:extLst>
          </p:cNvPr>
          <p:cNvSpPr/>
          <p:nvPr/>
        </p:nvSpPr>
        <p:spPr>
          <a:xfrm>
            <a:off x="2498104" y="3491146"/>
            <a:ext cx="338549" cy="584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 </a:t>
            </a:r>
          </a:p>
        </p:txBody>
      </p:sp>
      <p:sp>
        <p:nvSpPr>
          <p:cNvPr id="11" name="TextBox 10">
            <a:extLst>
              <a:ext uri="{FF2B5EF4-FFF2-40B4-BE49-F238E27FC236}">
                <a16:creationId xmlns:a16="http://schemas.microsoft.com/office/drawing/2014/main" id="{C2EBB982-DC16-467A-94B9-E982B55E188D}"/>
              </a:ext>
            </a:extLst>
          </p:cNvPr>
          <p:cNvSpPr txBox="1"/>
          <p:nvPr/>
        </p:nvSpPr>
        <p:spPr>
          <a:xfrm>
            <a:off x="3293490" y="3594110"/>
            <a:ext cx="1121694" cy="369332"/>
          </a:xfrm>
          <a:prstGeom prst="rect">
            <a:avLst/>
          </a:prstGeom>
          <a:noFill/>
        </p:spPr>
        <p:txBody>
          <a:bodyPr wrap="square" rtlCol="0">
            <a:spAutoFit/>
          </a:bodyPr>
          <a:lstStyle/>
          <a:p>
            <a:r>
              <a:rPr lang="en-US" dirty="0"/>
              <a:t>Fall:</a:t>
            </a:r>
          </a:p>
        </p:txBody>
      </p:sp>
      <p:sp>
        <p:nvSpPr>
          <p:cNvPr id="8" name="Rectangle 7">
            <a:extLst>
              <a:ext uri="{FF2B5EF4-FFF2-40B4-BE49-F238E27FC236}">
                <a16:creationId xmlns:a16="http://schemas.microsoft.com/office/drawing/2014/main" id="{11EB75ED-7455-4172-BA64-0BFC01515E27}"/>
              </a:ext>
            </a:extLst>
          </p:cNvPr>
          <p:cNvSpPr/>
          <p:nvPr/>
        </p:nvSpPr>
        <p:spPr>
          <a:xfrm>
            <a:off x="3847708" y="3176833"/>
            <a:ext cx="338549" cy="31431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2</a:t>
            </a:r>
          </a:p>
        </p:txBody>
      </p:sp>
      <p:sp>
        <p:nvSpPr>
          <p:cNvPr id="12" name="TextBox 11">
            <a:extLst>
              <a:ext uri="{FF2B5EF4-FFF2-40B4-BE49-F238E27FC236}">
                <a16:creationId xmlns:a16="http://schemas.microsoft.com/office/drawing/2014/main" id="{3331EB42-6B45-47E1-91EC-D2C23CEFD65C}"/>
              </a:ext>
            </a:extLst>
          </p:cNvPr>
          <p:cNvSpPr txBox="1"/>
          <p:nvPr/>
        </p:nvSpPr>
        <p:spPr>
          <a:xfrm>
            <a:off x="4706107" y="3149323"/>
            <a:ext cx="1932495" cy="369332"/>
          </a:xfrm>
          <a:prstGeom prst="rect">
            <a:avLst/>
          </a:prstGeom>
          <a:noFill/>
        </p:spPr>
        <p:txBody>
          <a:bodyPr wrap="square" rtlCol="0">
            <a:spAutoFit/>
          </a:bodyPr>
          <a:lstStyle/>
          <a:p>
            <a:r>
              <a:rPr lang="en-US" dirty="0"/>
              <a:t>Chargeable to CRF</a:t>
            </a:r>
          </a:p>
        </p:txBody>
      </p:sp>
      <p:cxnSp>
        <p:nvCxnSpPr>
          <p:cNvPr id="14" name="Straight Arrow Connector 13" descr="Connection Arrow: 2 is chargeable to CRF">
            <a:extLst>
              <a:ext uri="{FF2B5EF4-FFF2-40B4-BE49-F238E27FC236}">
                <a16:creationId xmlns:a16="http://schemas.microsoft.com/office/drawing/2014/main" id="{339D8B42-2878-4483-9F46-C07F479179A9}"/>
              </a:ext>
            </a:extLst>
          </p:cNvPr>
          <p:cNvCxnSpPr>
            <a:cxnSpLocks/>
          </p:cNvCxnSpPr>
          <p:nvPr/>
        </p:nvCxnSpPr>
        <p:spPr>
          <a:xfrm flipH="1">
            <a:off x="4270342" y="3333989"/>
            <a:ext cx="4357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0A22FAC-ED1A-4D1F-8D5C-4D159AC4FEDC}"/>
              </a:ext>
            </a:extLst>
          </p:cNvPr>
          <p:cNvSpPr/>
          <p:nvPr/>
        </p:nvSpPr>
        <p:spPr>
          <a:xfrm>
            <a:off x="3847708" y="3491146"/>
            <a:ext cx="338549" cy="584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 </a:t>
            </a:r>
          </a:p>
        </p:txBody>
      </p:sp>
      <p:sp>
        <p:nvSpPr>
          <p:cNvPr id="18" name="TextBox 17">
            <a:extLst>
              <a:ext uri="{FF2B5EF4-FFF2-40B4-BE49-F238E27FC236}">
                <a16:creationId xmlns:a16="http://schemas.microsoft.com/office/drawing/2014/main" id="{A1B629EC-0380-4550-A73C-172BEB3E6042}"/>
              </a:ext>
            </a:extLst>
          </p:cNvPr>
          <p:cNvSpPr txBox="1"/>
          <p:nvPr/>
        </p:nvSpPr>
        <p:spPr>
          <a:xfrm>
            <a:off x="1491202" y="6251234"/>
            <a:ext cx="1121694" cy="369332"/>
          </a:xfrm>
          <a:prstGeom prst="rect">
            <a:avLst/>
          </a:prstGeom>
          <a:noFill/>
        </p:spPr>
        <p:txBody>
          <a:bodyPr wrap="square" rtlCol="0">
            <a:spAutoFit/>
          </a:bodyPr>
          <a:lstStyle/>
          <a:p>
            <a:r>
              <a:rPr lang="en-US" dirty="0"/>
              <a:t>Spring:</a:t>
            </a:r>
          </a:p>
        </p:txBody>
      </p:sp>
      <p:sp>
        <p:nvSpPr>
          <p:cNvPr id="23" name="Rectangle 22">
            <a:extLst>
              <a:ext uri="{FF2B5EF4-FFF2-40B4-BE49-F238E27FC236}">
                <a16:creationId xmlns:a16="http://schemas.microsoft.com/office/drawing/2014/main" id="{D54A8B66-5E86-4D02-9F5C-79753D589DE8}"/>
              </a:ext>
            </a:extLst>
          </p:cNvPr>
          <p:cNvSpPr/>
          <p:nvPr/>
        </p:nvSpPr>
        <p:spPr>
          <a:xfrm>
            <a:off x="2507841" y="6357644"/>
            <a:ext cx="338549" cy="335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2.5</a:t>
            </a:r>
            <a:r>
              <a:rPr lang="en-US" dirty="0">
                <a:solidFill>
                  <a:schemeClr val="tx1"/>
                </a:solidFill>
              </a:rPr>
              <a:t> </a:t>
            </a:r>
          </a:p>
        </p:txBody>
      </p:sp>
      <p:sp>
        <p:nvSpPr>
          <p:cNvPr id="19" name="TextBox 18">
            <a:extLst>
              <a:ext uri="{FF2B5EF4-FFF2-40B4-BE49-F238E27FC236}">
                <a16:creationId xmlns:a16="http://schemas.microsoft.com/office/drawing/2014/main" id="{366C7919-ED1E-45FC-9C02-D1E476BFEA53}"/>
              </a:ext>
            </a:extLst>
          </p:cNvPr>
          <p:cNvSpPr txBox="1"/>
          <p:nvPr/>
        </p:nvSpPr>
        <p:spPr>
          <a:xfrm>
            <a:off x="3272774" y="6279094"/>
            <a:ext cx="1121694" cy="369332"/>
          </a:xfrm>
          <a:prstGeom prst="rect">
            <a:avLst/>
          </a:prstGeom>
          <a:noFill/>
        </p:spPr>
        <p:txBody>
          <a:bodyPr wrap="square" rtlCol="0">
            <a:spAutoFit/>
          </a:bodyPr>
          <a:lstStyle/>
          <a:p>
            <a:r>
              <a:rPr lang="en-US" dirty="0"/>
              <a:t>Fall:</a:t>
            </a:r>
          </a:p>
        </p:txBody>
      </p:sp>
      <p:sp>
        <p:nvSpPr>
          <p:cNvPr id="15" name="Rectangle 14">
            <a:extLst>
              <a:ext uri="{FF2B5EF4-FFF2-40B4-BE49-F238E27FC236}">
                <a16:creationId xmlns:a16="http://schemas.microsoft.com/office/drawing/2014/main" id="{D0F516A5-FA0C-4F1C-982A-6F662607F93B}"/>
              </a:ext>
            </a:extLst>
          </p:cNvPr>
          <p:cNvSpPr/>
          <p:nvPr/>
        </p:nvSpPr>
        <p:spPr>
          <a:xfrm>
            <a:off x="3833621" y="6362237"/>
            <a:ext cx="338549" cy="335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2.5</a:t>
            </a:r>
            <a:r>
              <a:rPr lang="en-US" dirty="0">
                <a:solidFill>
                  <a:schemeClr val="tx1"/>
                </a:solidFill>
              </a:rPr>
              <a:t> </a:t>
            </a:r>
          </a:p>
        </p:txBody>
      </p:sp>
      <p:sp>
        <p:nvSpPr>
          <p:cNvPr id="17" name="Rectangle 16">
            <a:extLst>
              <a:ext uri="{FF2B5EF4-FFF2-40B4-BE49-F238E27FC236}">
                <a16:creationId xmlns:a16="http://schemas.microsoft.com/office/drawing/2014/main" id="{3BC77712-4C0B-4F17-A000-1DA4152D3876}"/>
              </a:ext>
            </a:extLst>
          </p:cNvPr>
          <p:cNvSpPr/>
          <p:nvPr/>
        </p:nvSpPr>
        <p:spPr>
          <a:xfrm>
            <a:off x="3838693" y="5863414"/>
            <a:ext cx="338549" cy="49881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900" dirty="0">
                <a:solidFill>
                  <a:schemeClr val="tx1"/>
                </a:solidFill>
              </a:rPr>
              <a:t>3.5</a:t>
            </a:r>
          </a:p>
        </p:txBody>
      </p:sp>
      <p:cxnSp>
        <p:nvCxnSpPr>
          <p:cNvPr id="21" name="Straight Arrow Connector 20" descr="Connection Arrow: 3.5 is chargeable to CRF">
            <a:extLst>
              <a:ext uri="{FF2B5EF4-FFF2-40B4-BE49-F238E27FC236}">
                <a16:creationId xmlns:a16="http://schemas.microsoft.com/office/drawing/2014/main" id="{8EF1191B-CF50-46BF-9298-8CE3C4F88B2C}"/>
              </a:ext>
            </a:extLst>
          </p:cNvPr>
          <p:cNvCxnSpPr/>
          <p:nvPr/>
        </p:nvCxnSpPr>
        <p:spPr>
          <a:xfrm flipH="1">
            <a:off x="4261327" y="6143121"/>
            <a:ext cx="4357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9B89D9B-CB89-4F05-B695-BFAD80EB163D}"/>
              </a:ext>
            </a:extLst>
          </p:cNvPr>
          <p:cNvSpPr txBox="1"/>
          <p:nvPr/>
        </p:nvSpPr>
        <p:spPr>
          <a:xfrm>
            <a:off x="4697092" y="5958455"/>
            <a:ext cx="1932495" cy="369332"/>
          </a:xfrm>
          <a:prstGeom prst="rect">
            <a:avLst/>
          </a:prstGeom>
          <a:noFill/>
        </p:spPr>
        <p:txBody>
          <a:bodyPr wrap="square" rtlCol="0">
            <a:spAutoFit/>
          </a:bodyPr>
          <a:lstStyle/>
          <a:p>
            <a:r>
              <a:rPr lang="en-US" dirty="0"/>
              <a:t>Chargeable to CRF</a:t>
            </a:r>
          </a:p>
        </p:txBody>
      </p:sp>
      <p:sp>
        <p:nvSpPr>
          <p:cNvPr id="4" name="Slide Number Placeholder 3">
            <a:extLst>
              <a:ext uri="{FF2B5EF4-FFF2-40B4-BE49-F238E27FC236}">
                <a16:creationId xmlns:a16="http://schemas.microsoft.com/office/drawing/2014/main" id="{8E41C82A-E4DC-4A47-9E65-8B3AC8238034}"/>
              </a:ext>
            </a:extLst>
          </p:cNvPr>
          <p:cNvSpPr>
            <a:spLocks noGrp="1"/>
          </p:cNvSpPr>
          <p:nvPr>
            <p:ph type="sldNum" sz="quarter" idx="12"/>
          </p:nvPr>
        </p:nvSpPr>
        <p:spPr/>
        <p:txBody>
          <a:bodyPr/>
          <a:lstStyle/>
          <a:p>
            <a:fld id="{C479D5F6-EDCB-402A-AC08-4943A1820E8F}" type="slidenum">
              <a:rPr lang="en-US" smtClean="0">
                <a:solidFill>
                  <a:schemeClr val="tx1"/>
                </a:solidFill>
              </a:rPr>
              <a:pPr/>
              <a:t>6</a:t>
            </a:fld>
            <a:endParaRPr lang="en-US" dirty="0">
              <a:solidFill>
                <a:schemeClr val="tx1"/>
              </a:solidFill>
            </a:endParaRPr>
          </a:p>
        </p:txBody>
      </p:sp>
    </p:spTree>
    <p:extLst>
      <p:ext uri="{BB962C8B-B14F-4D97-AF65-F5344CB8AC3E}">
        <p14:creationId xmlns:p14="http://schemas.microsoft.com/office/powerpoint/2010/main" val="4018830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Updates: Substantially Different Guidance</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normAutofit lnSpcReduction="10000"/>
          </a:bodyPr>
          <a:lstStyle/>
          <a:p>
            <a:pPr marL="0" indent="0">
              <a:buNone/>
            </a:pPr>
            <a:r>
              <a:rPr lang="en-US" sz="1800" b="1" i="0" u="none" strike="noStrike" dirty="0">
                <a:solidFill>
                  <a:srgbClr val="000000"/>
                </a:solidFill>
                <a:effectLst/>
                <a:latin typeface="Calibri" panose="020F0502020204030204" pitchFamily="34" charset="0"/>
                <a:hlinkClick r:id="rId2"/>
              </a:rPr>
              <a:t>Reference: Appendix 1 of Guidance Document</a:t>
            </a:r>
            <a:r>
              <a:rPr lang="en-US" sz="1800" b="1" i="0" u="none" strike="noStrike" dirty="0">
                <a:solidFill>
                  <a:srgbClr val="000000"/>
                </a:solidFill>
                <a:effectLst/>
                <a:latin typeface="Calibri" panose="020F0502020204030204" pitchFamily="34" charset="0"/>
              </a:rPr>
              <a:t>: Considerations for Payroll Eligibility when Employees’ Job Duties change due to COVID response</a:t>
            </a:r>
          </a:p>
          <a:p>
            <a:r>
              <a:rPr lang="en-US" sz="1800" b="0" i="0" u="none" strike="noStrike" dirty="0">
                <a:solidFill>
                  <a:srgbClr val="000000"/>
                </a:solidFill>
                <a:effectLst/>
                <a:latin typeface="Calibri" panose="020F0502020204030204" pitchFamily="34" charset="0"/>
              </a:rPr>
              <a:t>Use this guidance primarily when an </a:t>
            </a:r>
            <a:r>
              <a:rPr lang="en-US" sz="1800" b="0" i="0" u="none" strike="noStrike" dirty="0">
                <a:solidFill>
                  <a:srgbClr val="000000"/>
                </a:solidFill>
                <a:effectLst/>
                <a:highlight>
                  <a:srgbClr val="FFFF00"/>
                </a:highlight>
                <a:latin typeface="Calibri" panose="020F0502020204030204" pitchFamily="34" charset="0"/>
              </a:rPr>
              <a:t>employee’s job duties have changed / pivoted due to COVID-19 response</a:t>
            </a:r>
            <a:r>
              <a:rPr lang="en-US" sz="1800" b="0" i="0" u="none" strike="noStrike" dirty="0">
                <a:solidFill>
                  <a:srgbClr val="000000"/>
                </a:solidFill>
                <a:effectLst/>
                <a:latin typeface="Calibri" panose="020F0502020204030204" pitchFamily="34" charset="0"/>
              </a:rPr>
              <a:t>. These criteria should allow districts to determine if an employee’s time is eligible for CRF funding under allowable uses related to having their job duties becoming “substantially different” due to COVID-19 response. In addition to “substantially different,” an employee’s time under this guidance must also be “substantially dedicated” to COVID-19 response.</a:t>
            </a:r>
          </a:p>
          <a:p>
            <a:pPr lvl="1"/>
            <a:r>
              <a:rPr lang="en-US" sz="1400" b="1" i="1" dirty="0">
                <a:solidFill>
                  <a:srgbClr val="000000"/>
                </a:solidFill>
              </a:rPr>
              <a:t>Are the employee’s duties substantially different?: </a:t>
            </a:r>
            <a:r>
              <a:rPr lang="en-US" sz="1400" dirty="0"/>
              <a:t>Costs incurred for a “substantially different use” include, but are not necessarily limited to, costs of personnel and services that were budgeted for in the most recently approved budget but which, due entirely to the COVID-19 public health emergency, have been diverted to substantially different functions. (Treasury FAQ)</a:t>
            </a:r>
          </a:p>
          <a:p>
            <a:pPr lvl="1"/>
            <a:r>
              <a:rPr lang="en-US" sz="1400" b="1" i="1" u="none" strike="noStrike" dirty="0">
                <a:solidFill>
                  <a:srgbClr val="000000"/>
                </a:solidFill>
                <a:effectLst/>
              </a:rPr>
              <a:t>Is the employee substantially dedicated</a:t>
            </a:r>
            <a:r>
              <a:rPr lang="en-US" sz="1400" b="1" i="1" dirty="0">
                <a:solidFill>
                  <a:srgbClr val="000000"/>
                </a:solidFill>
              </a:rPr>
              <a:t> to COVID-19 response?: </a:t>
            </a:r>
            <a:r>
              <a:rPr lang="en-US" sz="1400" i="0" u="none" strike="noStrike" dirty="0">
                <a:solidFill>
                  <a:srgbClr val="000000"/>
                </a:solidFill>
                <a:effectLst/>
              </a:rPr>
              <a:t>The OSC is interpreting “substantially dedicated” to mean 51% or more time devoted to the COVID-19 public health emergency. The OSC is using this interpretation based on comments from a high-ranking official at the US Department of Treasury. (OSC Payroll Guidance)</a:t>
            </a:r>
          </a:p>
          <a:p>
            <a:r>
              <a:rPr lang="en-US" sz="1800" dirty="0">
                <a:solidFill>
                  <a:srgbClr val="000000"/>
                </a:solidFill>
                <a:latin typeface="Calibri" panose="020F0502020204030204" pitchFamily="34" charset="0"/>
              </a:rPr>
              <a:t>If yes to both, can charge the percentage (which much be 51% or higher) of the employee’s payroll cost for a given pay period to CRF. </a:t>
            </a:r>
          </a:p>
          <a:p>
            <a:r>
              <a:rPr lang="en-US" sz="1800" i="1" dirty="0">
                <a:solidFill>
                  <a:srgbClr val="000000"/>
                </a:solidFill>
                <a:highlight>
                  <a:srgbClr val="FFFF00"/>
                </a:highlight>
                <a:latin typeface="Calibri" panose="020F0502020204030204" pitchFamily="34" charset="0"/>
              </a:rPr>
              <a:t>Expenses associated with substantially different job duties can be incurred in spring 2020 OR fall 2020</a:t>
            </a:r>
          </a:p>
          <a:p>
            <a:endParaRPr lang="en-US" sz="1800" b="1" i="1" u="none" strike="noStrike" dirty="0">
              <a:solidFill>
                <a:srgbClr val="000000"/>
              </a:solidFill>
              <a:effectLst/>
              <a:latin typeface="Calibri" panose="020F0502020204030204" pitchFamily="34" charset="0"/>
            </a:endParaRPr>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895068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Updates: Substantially Different Guidance - Examples</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normAutofit fontScale="92500" lnSpcReduction="20000"/>
          </a:bodyPr>
          <a:lstStyle/>
          <a:p>
            <a:pPr rtl="0" fontAlgn="base">
              <a:lnSpc>
                <a:spcPct val="110000"/>
              </a:lnSpc>
              <a:spcBef>
                <a:spcPts val="1200"/>
              </a:spcBef>
              <a:spcAft>
                <a:spcPts val="0"/>
              </a:spcAft>
              <a:buFont typeface="+mj-lt"/>
              <a:buAutoNum type="arabicPeriod"/>
            </a:pPr>
            <a:r>
              <a:rPr lang="en-US" sz="1600" b="0" i="0" u="none" strike="noStrike" dirty="0">
                <a:solidFill>
                  <a:srgbClr val="000000"/>
                </a:solidFill>
                <a:effectLst/>
                <a:latin typeface="Calibri" panose="020F0502020204030204" pitchFamily="34" charset="0"/>
              </a:rPr>
              <a:t>Front office staff member’s normal job duties are greeting visitors, answering phones and responding to school staff needs. In fall 2020, staff member will spend 75% of their time doing temperature and health checks for students.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Substantially different job duty, related to COVID-19 response? Yes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Substantially dedicated to COVID-19 response (51% or more of time in a pay period)? Yes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Eligible for CRF? Yes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Percentage eligible for relevant pay periods? 75% of payroll expenses</a:t>
            </a:r>
          </a:p>
          <a:p>
            <a:pPr marL="457200" lvl="1" indent="0" rtl="0" fontAlgn="base">
              <a:lnSpc>
                <a:spcPct val="110000"/>
              </a:lnSpc>
              <a:spcBef>
                <a:spcPts val="0"/>
              </a:spcBef>
              <a:spcAft>
                <a:spcPts val="0"/>
              </a:spcAft>
              <a:buNone/>
            </a:pPr>
            <a:endParaRPr lang="en-US" sz="1400" b="0" i="0" u="none" strike="noStrike" dirty="0">
              <a:solidFill>
                <a:srgbClr val="000000"/>
              </a:solidFill>
              <a:effectLst/>
              <a:latin typeface="Calibri" panose="020F0502020204030204" pitchFamily="34" charset="0"/>
            </a:endParaRPr>
          </a:p>
          <a:p>
            <a:pPr rtl="0" fontAlgn="base">
              <a:lnSpc>
                <a:spcPct val="110000"/>
              </a:lnSpc>
              <a:spcBef>
                <a:spcPts val="0"/>
              </a:spcBef>
              <a:spcAft>
                <a:spcPts val="0"/>
              </a:spcAft>
              <a:buFont typeface="+mj-lt"/>
              <a:buAutoNum type="arabicPeriod" startAt="2"/>
            </a:pPr>
            <a:r>
              <a:rPr lang="en-US" sz="1500" b="0" i="0" u="none" strike="noStrike" dirty="0">
                <a:solidFill>
                  <a:srgbClr val="000000"/>
                </a:solidFill>
                <a:effectLst/>
                <a:latin typeface="Calibri" panose="020F0502020204030204" pitchFamily="34" charset="0"/>
              </a:rPr>
              <a:t>Front office staff member’s normal job duties are greeting visitors, answering phones and responding to school staff needs. In fall 2020, staff member will spend 25% of their time doing temperature and health checks for students.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Substantially different job duty, related to COVID-19 response? Yes</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Substantially dedicated to COVID-19 response (51% or more of time in a pay period)? No - does not meet the 51% threshold</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Eligible for CRF? No</a:t>
            </a:r>
          </a:p>
          <a:p>
            <a:pPr lvl="1" rtl="0" fontAlgn="base">
              <a:lnSpc>
                <a:spcPct val="110000"/>
              </a:lnSpc>
              <a:spcBef>
                <a:spcPts val="0"/>
              </a:spcBef>
              <a:spcAft>
                <a:spcPts val="0"/>
              </a:spcAft>
            </a:pPr>
            <a:r>
              <a:rPr lang="en-US" sz="1400" b="0" i="0" u="none" strike="noStrike" dirty="0">
                <a:solidFill>
                  <a:srgbClr val="000000"/>
                </a:solidFill>
                <a:effectLst/>
                <a:latin typeface="Calibri" panose="020F0502020204030204" pitchFamily="34" charset="0"/>
              </a:rPr>
              <a:t>Percentage eligible for relevant pay periods? N/A</a:t>
            </a:r>
          </a:p>
          <a:p>
            <a:pPr marL="457200" lvl="1" indent="0" rtl="0" fontAlgn="base">
              <a:lnSpc>
                <a:spcPct val="110000"/>
              </a:lnSpc>
              <a:spcBef>
                <a:spcPts val="0"/>
              </a:spcBef>
              <a:spcAft>
                <a:spcPts val="0"/>
              </a:spcAft>
              <a:buNone/>
            </a:pPr>
            <a:endParaRPr lang="en-US" sz="1400" b="0" i="0" u="none" strike="noStrike" dirty="0">
              <a:solidFill>
                <a:srgbClr val="000000"/>
              </a:solidFill>
              <a:effectLst/>
              <a:latin typeface="Calibri" panose="020F0502020204030204" pitchFamily="34" charset="0"/>
            </a:endParaRPr>
          </a:p>
          <a:p>
            <a:pPr rtl="0" fontAlgn="base">
              <a:lnSpc>
                <a:spcPct val="110000"/>
              </a:lnSpc>
              <a:spcBef>
                <a:spcPts val="0"/>
              </a:spcBef>
              <a:spcAft>
                <a:spcPts val="0"/>
              </a:spcAft>
              <a:buFont typeface="+mj-lt"/>
              <a:buAutoNum type="arabicPeriod" startAt="2"/>
            </a:pPr>
            <a:r>
              <a:rPr lang="en-US" sz="1500" b="0" i="0" u="none" strike="noStrike" dirty="0">
                <a:solidFill>
                  <a:srgbClr val="000000"/>
                </a:solidFill>
                <a:effectLst/>
                <a:latin typeface="Calibri" panose="020F0502020204030204" pitchFamily="34" charset="0"/>
              </a:rPr>
              <a:t>Teacher normally spends 8 hours a day on instructional duties. In March-May 2020 pay periods, teacher spent 3.5 hours per day on instructional duties and 4.5 hours a day providing IT technical support to students and families to address COVID-19 pandemic.</a:t>
            </a:r>
          </a:p>
          <a:p>
            <a:pPr lvl="1" fontAlgn="base">
              <a:lnSpc>
                <a:spcPct val="110000"/>
              </a:lnSpc>
              <a:spcBef>
                <a:spcPts val="0"/>
              </a:spcBef>
            </a:pPr>
            <a:r>
              <a:rPr lang="en-US" sz="1400" b="0" i="0" u="none" strike="noStrike" dirty="0">
                <a:solidFill>
                  <a:srgbClr val="000000"/>
                </a:solidFill>
                <a:effectLst/>
                <a:latin typeface="Calibri" panose="020F0502020204030204" pitchFamily="34" charset="0"/>
              </a:rPr>
              <a:t>Substantially different job duty, related to COVID-19 response? Yes</a:t>
            </a:r>
          </a:p>
          <a:p>
            <a:pPr lvl="1" fontAlgn="base">
              <a:lnSpc>
                <a:spcPct val="110000"/>
              </a:lnSpc>
              <a:spcBef>
                <a:spcPts val="0"/>
              </a:spcBef>
            </a:pPr>
            <a:r>
              <a:rPr lang="en-US" sz="1400" b="0" i="0" u="none" strike="noStrike" dirty="0">
                <a:solidFill>
                  <a:srgbClr val="000000"/>
                </a:solidFill>
                <a:effectLst/>
                <a:latin typeface="Calibri" panose="020F0502020204030204" pitchFamily="34" charset="0"/>
              </a:rPr>
              <a:t>Substantially dedicated to COVID-19 response (51% or more of time in a pay period)? Yes</a:t>
            </a:r>
          </a:p>
          <a:p>
            <a:pPr lvl="1" fontAlgn="base">
              <a:lnSpc>
                <a:spcPct val="110000"/>
              </a:lnSpc>
              <a:spcBef>
                <a:spcPts val="0"/>
              </a:spcBef>
            </a:pPr>
            <a:r>
              <a:rPr lang="en-US" sz="1400" b="0" i="0" u="none" strike="noStrike" dirty="0">
                <a:solidFill>
                  <a:srgbClr val="000000"/>
                </a:solidFill>
                <a:effectLst/>
                <a:latin typeface="Calibri" panose="020F0502020204030204" pitchFamily="34" charset="0"/>
              </a:rPr>
              <a:t>Eligible for CRF? Yes</a:t>
            </a:r>
          </a:p>
          <a:p>
            <a:pPr lvl="1" fontAlgn="base">
              <a:lnSpc>
                <a:spcPct val="110000"/>
              </a:lnSpc>
              <a:spcBef>
                <a:spcPts val="0"/>
              </a:spcBef>
            </a:pPr>
            <a:r>
              <a:rPr lang="en-US" sz="1400" b="0" i="0" u="none" strike="noStrike" dirty="0">
                <a:solidFill>
                  <a:srgbClr val="000000"/>
                </a:solidFill>
                <a:effectLst/>
                <a:latin typeface="Calibri" panose="020F0502020204030204" pitchFamily="34" charset="0"/>
              </a:rPr>
              <a:t>Percentage eligible for relevant pay periods? 4.5 / 8 = 56%</a:t>
            </a:r>
          </a:p>
          <a:p>
            <a:pPr marL="457200" lvl="1" indent="0" fontAlgn="base">
              <a:spcBef>
                <a:spcPts val="0"/>
              </a:spcBef>
              <a:buNone/>
            </a:pPr>
            <a:endParaRPr lang="en-US" sz="1400" b="0" i="0" u="none" strike="noStrike" dirty="0">
              <a:solidFill>
                <a:srgbClr val="000000"/>
              </a:solidFill>
              <a:effectLst/>
              <a:latin typeface="Calibri" panose="020F050202020403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707809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E3A9-EBEF-4A3B-9669-C962D4075B85}"/>
              </a:ext>
            </a:extLst>
          </p:cNvPr>
          <p:cNvSpPr>
            <a:spLocks noGrp="1"/>
          </p:cNvSpPr>
          <p:nvPr>
            <p:ph type="title"/>
          </p:nvPr>
        </p:nvSpPr>
        <p:spPr/>
        <p:txBody>
          <a:bodyPr/>
          <a:lstStyle/>
          <a:p>
            <a:r>
              <a:rPr lang="en-US" dirty="0"/>
              <a:t>Allowable Uses Updates: Developing Capacity for Remote Learning</a:t>
            </a:r>
          </a:p>
        </p:txBody>
      </p:sp>
      <p:sp>
        <p:nvSpPr>
          <p:cNvPr id="3" name="Content Placeholder 2">
            <a:extLst>
              <a:ext uri="{FF2B5EF4-FFF2-40B4-BE49-F238E27FC236}">
                <a16:creationId xmlns:a16="http://schemas.microsoft.com/office/drawing/2014/main" id="{9D303B3C-C783-441F-8E29-3E2643E608C5}"/>
              </a:ext>
            </a:extLst>
          </p:cNvPr>
          <p:cNvSpPr>
            <a:spLocks noGrp="1"/>
          </p:cNvSpPr>
          <p:nvPr>
            <p:ph idx="1"/>
          </p:nvPr>
        </p:nvSpPr>
        <p:spPr/>
        <p:txBody>
          <a:bodyPr>
            <a:normAutofit lnSpcReduction="10000"/>
          </a:bodyPr>
          <a:lstStyle/>
          <a:p>
            <a:pPr rtl="0">
              <a:spcBef>
                <a:spcPts val="0"/>
              </a:spcBef>
              <a:spcAft>
                <a:spcPts val="0"/>
              </a:spcAft>
            </a:pPr>
            <a:r>
              <a:rPr lang="en-US" sz="1800" b="0" i="0" u="none" strike="noStrike" dirty="0">
                <a:solidFill>
                  <a:srgbClr val="000000"/>
                </a:solidFill>
                <a:effectLst/>
                <a:latin typeface="Calibri" panose="020F0502020204030204" pitchFamily="34" charset="0"/>
              </a:rPr>
              <a:t>The development of </a:t>
            </a:r>
            <a:r>
              <a:rPr lang="en-US" sz="1800" b="0" i="0" u="none" strike="noStrike" dirty="0">
                <a:solidFill>
                  <a:srgbClr val="000000"/>
                </a:solidFill>
                <a:effectLst/>
                <a:highlight>
                  <a:srgbClr val="FFFF00"/>
                </a:highlight>
                <a:latin typeface="Calibri" panose="020F0502020204030204" pitchFamily="34" charset="0"/>
              </a:rPr>
              <a:t>remote or online learning capabilities </a:t>
            </a:r>
            <a:r>
              <a:rPr lang="en-US" sz="1800" b="0" i="0" u="none" strike="noStrike" dirty="0">
                <a:solidFill>
                  <a:srgbClr val="000000"/>
                </a:solidFill>
                <a:effectLst/>
                <a:latin typeface="Calibri" panose="020F0502020204030204" pitchFamily="34" charset="0"/>
              </a:rPr>
              <a:t>is distinct from the </a:t>
            </a:r>
            <a:r>
              <a:rPr lang="en-US" sz="1800" b="0" i="0" u="none" strike="noStrike" dirty="0">
                <a:solidFill>
                  <a:srgbClr val="000000"/>
                </a:solidFill>
                <a:effectLst/>
                <a:highlight>
                  <a:srgbClr val="FFFF00"/>
                </a:highlight>
                <a:latin typeface="Calibri" panose="020F0502020204030204" pitchFamily="34" charset="0"/>
              </a:rPr>
              <a:t>delivery of remote learning </a:t>
            </a:r>
            <a:r>
              <a:rPr lang="en-US" sz="1800" b="0" i="0" u="none" strike="noStrike" dirty="0">
                <a:solidFill>
                  <a:srgbClr val="000000"/>
                </a:solidFill>
                <a:effectLst/>
                <a:latin typeface="Calibri" panose="020F0502020204030204" pitchFamily="34" charset="0"/>
              </a:rPr>
              <a:t>itself. </a:t>
            </a:r>
          </a:p>
          <a:p>
            <a:pPr marL="0" indent="0" rtl="0">
              <a:spcBef>
                <a:spcPts val="0"/>
              </a:spcBef>
              <a:spcAft>
                <a:spcPts val="0"/>
              </a:spcAft>
              <a:buNone/>
            </a:pPr>
            <a:endParaRPr lang="en-US" sz="1800" b="0" i="0" u="none" strike="noStrike" dirty="0">
              <a:solidFill>
                <a:srgbClr val="000000"/>
              </a:solidFill>
              <a:effectLst/>
              <a:latin typeface="Calibri" panose="020F0502020204030204" pitchFamily="34" charset="0"/>
            </a:endParaRPr>
          </a:p>
          <a:p>
            <a:pPr rtl="0">
              <a:spcBef>
                <a:spcPts val="0"/>
              </a:spcBef>
              <a:spcAft>
                <a:spcPts val="0"/>
              </a:spcAft>
            </a:pPr>
            <a:r>
              <a:rPr lang="en-US" sz="1800" b="0" i="0" u="none" strike="noStrike" dirty="0">
                <a:solidFill>
                  <a:srgbClr val="000000"/>
                </a:solidFill>
                <a:effectLst/>
                <a:latin typeface="Calibri" panose="020F0502020204030204" pitchFamily="34" charset="0"/>
              </a:rPr>
              <a:t>Delivering remote or online instruction in lieu of in-person instruction is not an allowable CRF expense per the US Treasury. This includes daily lesson planning, teaching, student interaction and the other regular duties that teaching staff would normally have in an in-person learning environment. </a:t>
            </a:r>
          </a:p>
          <a:p>
            <a:pPr marL="0" indent="0" rtl="0">
              <a:spcBef>
                <a:spcPts val="0"/>
              </a:spcBef>
              <a:spcAft>
                <a:spcPts val="0"/>
              </a:spcAft>
              <a:buNone/>
            </a:pPr>
            <a:endParaRPr lang="en-US" b="0" dirty="0">
              <a:effectLst/>
            </a:endParaRPr>
          </a:p>
          <a:p>
            <a:pPr rtl="0">
              <a:spcBef>
                <a:spcPts val="0"/>
              </a:spcBef>
              <a:spcAft>
                <a:spcPts val="0"/>
              </a:spcAft>
            </a:pPr>
            <a:r>
              <a:rPr lang="en-US" sz="1800" b="0" i="0" u="none" strike="noStrike" dirty="0">
                <a:solidFill>
                  <a:srgbClr val="000000"/>
                </a:solidFill>
                <a:effectLst/>
                <a:latin typeface="Calibri" panose="020F0502020204030204" pitchFamily="34" charset="0"/>
              </a:rPr>
              <a:t>However, a school or district’s development of remote or online learning capabilities, which may include curriculum or online learning platform development or selection, planning or systems development, is an allowable CRF expense.</a:t>
            </a:r>
          </a:p>
          <a:p>
            <a:pPr marL="0" indent="0" rtl="0">
              <a:spcBef>
                <a:spcPts val="0"/>
              </a:spcBef>
              <a:spcAft>
                <a:spcPts val="0"/>
              </a:spcAft>
              <a:buNone/>
            </a:pPr>
            <a:endParaRPr lang="en-US" sz="1800" b="0" i="0" u="none" strike="noStrike" dirty="0">
              <a:solidFill>
                <a:srgbClr val="000000"/>
              </a:solidFill>
              <a:effectLst/>
              <a:latin typeface="Calibri" panose="020F0502020204030204" pitchFamily="34" charset="0"/>
            </a:endParaRPr>
          </a:p>
          <a:p>
            <a:pPr>
              <a:spcBef>
                <a:spcPts val="0"/>
              </a:spcBef>
            </a:pPr>
            <a:r>
              <a:rPr lang="en-US" sz="1800" dirty="0">
                <a:solidFill>
                  <a:srgbClr val="000000"/>
                </a:solidFill>
                <a:latin typeface="Calibri" panose="020F0502020204030204" pitchFamily="34" charset="0"/>
              </a:rPr>
              <a:t>Reference: </a:t>
            </a:r>
            <a:r>
              <a:rPr lang="en-US" sz="1800" dirty="0">
                <a:solidFill>
                  <a:srgbClr val="000000"/>
                </a:solidFill>
                <a:latin typeface="Calibri" panose="020F0502020204030204" pitchFamily="34" charset="0"/>
                <a:hlinkClick r:id="rId2"/>
              </a:rPr>
              <a:t>Section 2 of Guidance Document </a:t>
            </a:r>
            <a:r>
              <a:rPr lang="en-US" sz="1800" dirty="0">
                <a:solidFill>
                  <a:srgbClr val="000000"/>
                </a:solidFill>
                <a:latin typeface="Calibri" panose="020F0502020204030204" pitchFamily="34" charset="0"/>
              </a:rPr>
              <a:t>(Section 2 line 38)</a:t>
            </a:r>
            <a:endParaRPr lang="en-US" sz="1800" i="1" dirty="0">
              <a:solidFill>
                <a:srgbClr val="000000"/>
              </a:solidFill>
              <a:latin typeface="Calibri" panose="020F0502020204030204" pitchFamily="34" charset="0"/>
            </a:endParaRPr>
          </a:p>
          <a:p>
            <a:pPr rtl="0">
              <a:spcBef>
                <a:spcPts val="0"/>
              </a:spcBef>
              <a:spcAft>
                <a:spcPts val="0"/>
              </a:spcAft>
            </a:pPr>
            <a:endParaRPr lang="en-US" b="0" dirty="0">
              <a:effectLst/>
            </a:endParaRP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305E4132-228F-45B3-AF15-D911E3A1CC28}"/>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6893542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8202</TotalTime>
  <Words>1767</Words>
  <Application>Microsoft Office PowerPoint</Application>
  <PresentationFormat>On-screen Show (4:3)</PresentationFormat>
  <Paragraphs>196</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Museo Slab 500</vt:lpstr>
      <vt:lpstr>Office Theme</vt:lpstr>
      <vt:lpstr>ESEA Office Hours CRF Updates &amp; Q&amp;A</vt:lpstr>
      <vt:lpstr>CRF CDE Cross Unit Team</vt:lpstr>
      <vt:lpstr>CARES Grants</vt:lpstr>
      <vt:lpstr>Today’s Agenda</vt:lpstr>
      <vt:lpstr>Allowable Uses Updates: Increasing Instructional Time</vt:lpstr>
      <vt:lpstr>Allowable Uses Updates: Increasing Instructional Time - Examples</vt:lpstr>
      <vt:lpstr>Allowable Uses Updates: Substantially Different Guidance</vt:lpstr>
      <vt:lpstr>Allowable Uses Updates: Substantially Different Guidance - Examples</vt:lpstr>
      <vt:lpstr>Allowable Uses Updates: Developing Capacity for Remote Learning</vt:lpstr>
      <vt:lpstr>Allowable Uses Updates: Small (Non-Capital) Equipment</vt:lpstr>
      <vt:lpstr>Allowable Uses Reminder: Capital Expenditures</vt:lpstr>
      <vt:lpstr>Charter School Considerations</vt:lpstr>
      <vt:lpstr>Follow Ups</vt:lpstr>
      <vt:lpstr>Reporting Guidance</vt:lpstr>
      <vt:lpstr>Electronic Survey</vt:lpstr>
      <vt:lpstr>Reminder: CRF Guidance References</vt:lpstr>
      <vt:lpstr>Reminder: CRF Guidance - Step by Step</vt:lpstr>
      <vt:lpstr>Questions</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241</cp:revision>
  <dcterms:created xsi:type="dcterms:W3CDTF">2019-06-25T17:30:52Z</dcterms:created>
  <dcterms:modified xsi:type="dcterms:W3CDTF">2020-07-24T15:13:10Z</dcterms:modified>
</cp:coreProperties>
</file>