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0" r:id="rId2"/>
    <p:sldId id="457" r:id="rId3"/>
    <p:sldId id="459" r:id="rId4"/>
    <p:sldId id="460" r:id="rId5"/>
    <p:sldId id="461" r:id="rId6"/>
    <p:sldId id="466" r:id="rId7"/>
    <p:sldId id="469" r:id="rId8"/>
    <p:sldId id="462" r:id="rId9"/>
    <p:sldId id="463" r:id="rId10"/>
    <p:sldId id="464" r:id="rId11"/>
    <p:sldId id="465" r:id="rId12"/>
    <p:sldId id="458" r:id="rId13"/>
    <p:sldId id="468" r:id="rId14"/>
    <p:sldId id="470" r:id="rId15"/>
    <p:sldId id="471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ins, DeLilah" initials="CD" lastIdx="1" clrIdx="0">
    <p:extLst>
      <p:ext uri="{19B8F6BF-5375-455C-9EA6-DF929625EA0E}">
        <p15:presenceInfo xmlns:p15="http://schemas.microsoft.com/office/powerpoint/2012/main" userId="S::Collins_D@cde.state.co.us::0fbcd1ec-9edd-4919-b5b0-b4fa9ee075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4910" autoAdjust="0"/>
  </p:normalViewPr>
  <p:slideViewPr>
    <p:cSldViewPr snapToGrid="0">
      <p:cViewPr varScale="1">
        <p:scale>
          <a:sx n="64" d="100"/>
          <a:sy n="64" d="100"/>
        </p:scale>
        <p:origin x="64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0/07/07/2020-14550/agency-information-collection-activities-comment-request-cares-act-programs-equitable-services-to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Of the 22 districts with final approval, only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9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Only NPS schools that were in existence as of March 13, 2020 are eligible to participate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Count students attending school in the district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requirement to share funds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No supplement not supplant requirement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3E97E-4890-4915-A7C2-F3D207C521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00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 not matter where students attend school (can be outside the LEA)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94CEB-6093-45C2-9714-901848CBDE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Nothing in the federal register provides exceptions for those schools that do not participate in equitable services. 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https://www.federalregister.gov/documents/2020/07/07/2020-14550/agency-information-collection-activities-comment-request-cares-act-programs-equitable-services-to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94CEB-6093-45C2-9714-901848CBDE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5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0/07/07/2020-14550/agency-information-collection-activities-comment-request-cares-act-programs-equitable-services-t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cornell.edu/cfr/text/2/200.439" TargetMode="External"/><Relationship Id="rId2" Type="http://schemas.openxmlformats.org/officeDocument/2006/relationships/hyperlink" Target="https://www.law.cornell.edu/definitions/index.php?width=840&amp;height=800&amp;iframe=true&amp;def_id=b1658c99a7150eed9938e13b0cc5d5e6&amp;term_occur=999&amp;term_src=Title:2:Subtitle:A:Chapter:II:Part:200:Subpart:D:Subjgrp:30:200.313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ESSERapplications@cde.state.co.us" TargetMode="External"/><Relationship Id="rId7" Type="http://schemas.openxmlformats.org/officeDocument/2006/relationships/hyperlink" Target="mailto:Bartlett_k@cde.state.co.us" TargetMode="External"/><Relationship Id="rId2" Type="http://schemas.openxmlformats.org/officeDocument/2006/relationships/hyperlink" Target="mailto:Collins_d@cde.state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Williams_a@cde.state.co.us" TargetMode="External"/><Relationship Id="rId5" Type="http://schemas.openxmlformats.org/officeDocument/2006/relationships/hyperlink" Target="mailto:collins_d@cde.state.co.us" TargetMode="External"/><Relationship Id="rId4" Type="http://schemas.openxmlformats.org/officeDocument/2006/relationships/hyperlink" Target="mailto:mohajeri-nelson_n@cde.state.co.u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CDE0E-7C6E-4E84-A8B7-67DEC5E07F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ESSER Non-Public Schools Guidance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B41CEB-A690-4554-ACEA-2565B428E9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3B230-F287-4AED-B021-6FE9A626E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addition…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ADBF-D643-41D9-B87A-A159B8FF6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allocation methodology does not prohibit non-public schools from the opportunity to receive services.</a:t>
            </a:r>
          </a:p>
          <a:p>
            <a:r>
              <a:rPr lang="en-US" dirty="0"/>
              <a:t>Services must be made available to all participating non-public schools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F76FE4F-1056-4BA3-9E8D-A4AED64A4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271838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041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22DD-D98E-400A-91AC-06E075E81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Collection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96DDB-31BC-4506-804F-E7A828409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LEAs that receive GEER and ESSER funds need to collect the following: </a:t>
            </a:r>
          </a:p>
          <a:p>
            <a:r>
              <a:rPr lang="en-US" dirty="0"/>
              <a:t>Non-public school poverty count and enrollment data </a:t>
            </a:r>
          </a:p>
          <a:p>
            <a:r>
              <a:rPr lang="en-US" dirty="0"/>
              <a:t>Must be collected first before deciding the method for serving non-public schools</a:t>
            </a:r>
          </a:p>
          <a:p>
            <a:r>
              <a:rPr lang="en-US" dirty="0">
                <a:hlinkClick r:id="rId3"/>
              </a:rPr>
              <a:t>Comment period </a:t>
            </a:r>
            <a:r>
              <a:rPr lang="en-US" dirty="0"/>
              <a:t>open until September 8, 2020. </a:t>
            </a:r>
          </a:p>
        </p:txBody>
      </p:sp>
      <p:pic>
        <p:nvPicPr>
          <p:cNvPr id="5" name="Picture 4" descr="A picture containing toy&#10;&#10;Description automatically generated">
            <a:extLst>
              <a:ext uri="{FF2B5EF4-FFF2-40B4-BE49-F238E27FC236}">
                <a16:creationId xmlns:a16="http://schemas.microsoft.com/office/drawing/2014/main" id="{CDC27240-024F-4FA7-BE2A-230BFDD1F7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512" y="3777259"/>
            <a:ext cx="1957388" cy="171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33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2CCF-0185-47F5-9C5A-3933CAD7E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districts do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5A160-9CE9-48CD-B579-F5E5AF8E6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application has been submitted and received final approval</a:t>
            </a:r>
          </a:p>
          <a:p>
            <a:pPr lvl="1"/>
            <a:r>
              <a:rPr lang="en-US" dirty="0"/>
              <a:t>Consultation – may have to be redone if changing how serving schools</a:t>
            </a:r>
          </a:p>
          <a:p>
            <a:pPr lvl="1"/>
            <a:r>
              <a:rPr lang="en-US" dirty="0"/>
              <a:t>Changing allocations to NPS – may be required if changing how serving schools</a:t>
            </a:r>
          </a:p>
          <a:p>
            <a:r>
              <a:rPr lang="en-US" dirty="0"/>
              <a:t>If the application is in process with comments to/from CDE</a:t>
            </a:r>
          </a:p>
          <a:p>
            <a:pPr lvl="1"/>
            <a:r>
              <a:rPr lang="en-US" dirty="0"/>
              <a:t>Consultation – may have to be redone if changing how serving schools</a:t>
            </a:r>
          </a:p>
          <a:p>
            <a:pPr lvl="1"/>
            <a:r>
              <a:rPr lang="en-US" dirty="0"/>
              <a:t>Changing allocations to NPS – may be required if changing how serving schools</a:t>
            </a:r>
          </a:p>
          <a:p>
            <a:r>
              <a:rPr lang="en-US" dirty="0"/>
              <a:t>If the application has not yet been submitted</a:t>
            </a:r>
          </a:p>
          <a:p>
            <a:pPr lvl="1"/>
            <a:r>
              <a:rPr lang="en-US" dirty="0"/>
              <a:t>Changes in your plans but not in your application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FB726-7853-41D2-A060-6B44CA0A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05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16937-64C9-4B68-8D60-925C8853B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 Continued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A89C2-DF7D-4AA7-B3A2-1CC1B90FE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Q. If the district elects to follow the April 2020 guidance and has calculated the proportionate share, how do we budget these funds if the application is not updated?</a:t>
            </a:r>
          </a:p>
          <a:p>
            <a:pPr marL="0" indent="0">
              <a:buNone/>
            </a:pPr>
            <a:r>
              <a:rPr lang="en-US" dirty="0"/>
              <a:t>A. Once the district has calculated the proportionate share using the total enrollment of the non-public schools, the district will budget that amount in the ESSER Budget and add a note in the Description of Activity indicating that the district will serve all public schools. The district can skip the non-public school section of the application. </a:t>
            </a:r>
          </a:p>
        </p:txBody>
      </p:sp>
    </p:spTree>
    <p:extLst>
      <p:ext uri="{BB962C8B-B14F-4D97-AF65-F5344CB8AC3E}">
        <p14:creationId xmlns:p14="http://schemas.microsoft.com/office/powerpoint/2010/main" val="3404772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5DC46-79F3-4DDE-8CC4-4B4A681F6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 of Fiscal Restrictions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A929B-7ABE-47F0-B794-970DDD0E7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LEA must</a:t>
            </a:r>
          </a:p>
          <a:p>
            <a:pPr lvl="1"/>
            <a:r>
              <a:rPr lang="en-US" dirty="0"/>
              <a:t>Maintain control of funds</a:t>
            </a:r>
          </a:p>
          <a:p>
            <a:pPr lvl="1"/>
            <a:r>
              <a:rPr lang="en-US" dirty="0"/>
              <a:t>Hold title to equipment, materials, and property</a:t>
            </a:r>
          </a:p>
          <a:p>
            <a:pPr lvl="2"/>
            <a:r>
              <a:rPr lang="en-US" dirty="0"/>
              <a:t>All regulations in the Uniform Grants Guidance, 2 CFR 200, and EDGAR apply to ESSER funds, including the purchase, use, tracking, and disposal of equipment purchased (</a:t>
            </a:r>
            <a:r>
              <a:rPr lang="en-US" i="1" dirty="0"/>
              <a:t>See e.g.,</a:t>
            </a:r>
            <a:r>
              <a:rPr lang="en-US" dirty="0"/>
              <a:t> §200.33 </a:t>
            </a:r>
            <a:r>
              <a:rPr lang="en-US" dirty="0">
                <a:hlinkClick r:id="rId2"/>
              </a:rPr>
              <a:t>Equipment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§ 200.313</a:t>
            </a:r>
            <a:r>
              <a:rPr lang="en-US" dirty="0"/>
              <a:t> </a:t>
            </a:r>
            <a:r>
              <a:rPr lang="en-US" dirty="0">
                <a:hlinkClick r:id="rId2"/>
              </a:rPr>
              <a:t>Equipment</a:t>
            </a:r>
            <a:r>
              <a:rPr lang="en-US" dirty="0"/>
              <a:t> for proper use and disposal). </a:t>
            </a:r>
          </a:p>
          <a:p>
            <a:pPr lvl="1"/>
            <a:r>
              <a:rPr lang="en-US" dirty="0"/>
              <a:t>Provide services or contract directly </a:t>
            </a:r>
          </a:p>
          <a:p>
            <a:r>
              <a:rPr lang="en-US" dirty="0"/>
              <a:t>Services provided must be “secular, neutral, and non-ideological”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7F2432-A418-4472-8FA1-95561BE7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113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6B9D9-BA37-417D-AE66-E6EF4973E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3F35F-4D62-4E61-8630-73DA9476A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Colorado Non-Public Schools Ombudsman</a:t>
            </a:r>
          </a:p>
          <a:p>
            <a:pPr lvl="1"/>
            <a:r>
              <a:rPr lang="en-US" dirty="0"/>
              <a:t>DeLilah Collins</a:t>
            </a:r>
          </a:p>
          <a:p>
            <a:pPr lvl="1"/>
            <a:r>
              <a:rPr lang="en-US" dirty="0">
                <a:hlinkClick r:id="rId2"/>
              </a:rPr>
              <a:t>Collins_d@cde.state.co.us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ESSER</a:t>
            </a:r>
          </a:p>
          <a:p>
            <a:pPr lvl="1"/>
            <a:r>
              <a:rPr lang="en-US" dirty="0"/>
              <a:t>Online system and application submittal: </a:t>
            </a:r>
            <a:r>
              <a:rPr lang="en-US" dirty="0">
                <a:hlinkClick r:id="rId3"/>
              </a:rPr>
              <a:t>ESSERapplications@cde.state.co.us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Allowable uses of funds: Nazie Mohajeri-Nelson at </a:t>
            </a:r>
            <a:r>
              <a:rPr lang="en-US" dirty="0">
                <a:hlinkClick r:id="rId4"/>
              </a:rPr>
              <a:t>mohajeri-nelson_n@cde.state.co.us</a:t>
            </a:r>
            <a:r>
              <a:rPr lang="en-US" dirty="0"/>
              <a:t> or DeLilah Collins at </a:t>
            </a:r>
            <a:r>
              <a:rPr lang="en-US" dirty="0">
                <a:hlinkClick r:id="rId5"/>
              </a:rPr>
              <a:t>collins_d@cde.state.co.us</a:t>
            </a:r>
            <a:r>
              <a:rPr lang="en-US" dirty="0"/>
              <a:t> </a:t>
            </a:r>
          </a:p>
          <a:p>
            <a:r>
              <a:rPr lang="en-US" dirty="0"/>
              <a:t>CRF</a:t>
            </a:r>
          </a:p>
          <a:p>
            <a:pPr lvl="1"/>
            <a:r>
              <a:rPr lang="en-US" dirty="0"/>
              <a:t>Adam Williams at </a:t>
            </a:r>
            <a:r>
              <a:rPr lang="en-US" dirty="0">
                <a:hlinkClick r:id="rId6"/>
              </a:rPr>
              <a:t>Williams_a@cde.state.co.us</a:t>
            </a:r>
            <a:endParaRPr lang="en-US" dirty="0"/>
          </a:p>
          <a:p>
            <a:pPr lvl="1"/>
            <a:r>
              <a:rPr lang="en-US" dirty="0"/>
              <a:t>Kate Bartlett at </a:t>
            </a:r>
            <a:r>
              <a:rPr lang="en-US" dirty="0">
                <a:hlinkClick r:id="rId7"/>
              </a:rPr>
              <a:t>Bartlett_k@cde.state.co.us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103BA-028D-4903-A3CF-8EF1E62A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075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 Suggestions for </a:t>
            </a:r>
            <a:br>
              <a:rPr lang="en-US" dirty="0"/>
            </a:br>
            <a:r>
              <a:rPr lang="en-US" dirty="0"/>
              <a:t>Future Office Hours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284843" y="6427018"/>
            <a:ext cx="2057400" cy="365125"/>
          </a:xfrm>
        </p:spPr>
        <p:txBody>
          <a:bodyPr/>
          <a:lstStyle/>
          <a:p>
            <a:fld id="{C479D5F6-EDCB-402A-AC08-4943A1820E8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782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0E7A-90EB-43A0-88B7-BDA28B11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Non-Public School Interim Final Rule (IFR)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F538B-BEB0-4DC4-9B02-FCE658024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by US Department of Education on July 1</a:t>
            </a:r>
          </a:p>
          <a:p>
            <a:r>
              <a:rPr lang="en-US" dirty="0"/>
              <a:t>Accepting public comments until July 31</a:t>
            </a:r>
          </a:p>
          <a:p>
            <a:r>
              <a:rPr lang="en-US" dirty="0"/>
              <a:t>Changes in calculating proportionate share due to IFR: </a:t>
            </a:r>
          </a:p>
          <a:p>
            <a:pPr lvl="1"/>
            <a:r>
              <a:rPr lang="en-US" dirty="0"/>
              <a:t>Directs local education agencies (LEAs) to calculate the proportionate share for equitable services to non-public schools based on how they intend to use ESSER funds within their districts. </a:t>
            </a:r>
          </a:p>
          <a:p>
            <a:pPr lvl="2"/>
            <a:r>
              <a:rPr lang="en-US" dirty="0"/>
              <a:t>LEAs that intend to use their ESSER funds to support all schools must base the calculation of equitable services based on the total population of students in non-public schools in the LEA.  </a:t>
            </a:r>
          </a:p>
          <a:p>
            <a:pPr lvl="2"/>
            <a:r>
              <a:rPr lang="en-US" dirty="0"/>
              <a:t>If the LEA intends to use its ESSER funds only for Title I schools, then the calculation for equitable services must be based on the proportion of eligible students in poverty in the Title I attendance areas.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BF740-DB35-44A7-9AF1-22DC80DD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94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9295B-F2AA-445D-A3AA-43A3CF574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Serving All Public School Students and Teachers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BD48-FC6F-4FC8-BEC4-50C1971FE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563"/>
              </a:spcAft>
              <a:buNone/>
            </a:pPr>
            <a:r>
              <a:rPr lang="en-US" dirty="0"/>
              <a:t>LEAs that intend to use their ESSER funds to support all public school students and teachers must base the calculation of equitable services based on enrollment in participating non-public elementary and secondary schools in the LEA </a:t>
            </a:r>
            <a:r>
              <a:rPr lang="en-US" i="1" dirty="0"/>
              <a:t>compared </a:t>
            </a:r>
            <a:r>
              <a:rPr lang="en-US" dirty="0"/>
              <a:t>to the total enrollment in both public and participating non-public elementary and secondary schools in the LEA.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1" descr="Public Enrollment: 1350&#10;Non-Public Enrollment: 150&#10;Total Enrollment: 1500&#10;Public Proportion: 90%&#10;Non-Public Proportion: 10%&#10;Total Proportion: 100%&#10;Public Proportionate Share GEER: $90,000&#10;Non-Public Proportionate Share GEER: $10,000&#10;Total GEER: $100,000&#10;Public Proportionate Share ESSER: $810,000&#10;Non-Public Proportionate Share ESSER: $90,000&#10;Total Proportionate Share ESSER: $900,00&#10;">
            <a:extLst>
              <a:ext uri="{FF2B5EF4-FFF2-40B4-BE49-F238E27FC236}">
                <a16:creationId xmlns:a16="http://schemas.microsoft.com/office/drawing/2014/main" id="{EDF837A3-9D08-43F4-B561-6E43D58DD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471" y="4014788"/>
            <a:ext cx="6195833" cy="186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59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5A623-4CAA-40B8-80E1-7C03042B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Serving Title I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20D39-FCE7-472A-B852-2D64926FA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the LEA intends to use its ESSER funds only for Title I schools, then the calculation for equitable services must be based on the proportion of eligible students in poverty in the Title I attendance areas.</a:t>
            </a:r>
          </a:p>
          <a:p>
            <a:pPr marL="0" indent="0">
              <a:buNone/>
            </a:pPr>
            <a:endParaRPr lang="en-US" dirty="0"/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Use the same proportion calculated in the 19-20 school year</a:t>
            </a:r>
          </a:p>
          <a:p>
            <a:pPr marL="385763" indent="-385763">
              <a:buFont typeface="+mj-lt"/>
              <a:buAutoNum type="arabicPeriod"/>
            </a:pPr>
            <a:r>
              <a:rPr lang="en-US" dirty="0"/>
              <a:t>Calculate a new proportionate share based on low-income population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6F0BC-7E97-46D3-A9E5-E02CB24F2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Using the 19-20 Proportionate Share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40222-061C-4EA0-BC77-500EC5C64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Non-public school share of low-income students residing in eligible attendance area in the 2019-2020 school year</a:t>
            </a:r>
          </a:p>
          <a:p>
            <a:r>
              <a:rPr lang="en-US" sz="1500" dirty="0"/>
              <a:t>Includes all non-public schools that participated in 19-20 equitable services</a:t>
            </a:r>
          </a:p>
          <a:p>
            <a:r>
              <a:rPr lang="en-US" sz="1500" dirty="0"/>
              <a:t>Services can go to any non-profit non-public school that existed as of March 13, 2020 as long as: </a:t>
            </a:r>
          </a:p>
          <a:p>
            <a:pPr lvl="1"/>
            <a:r>
              <a:rPr lang="en-US" sz="1500" dirty="0"/>
              <a:t>Consultation occurred</a:t>
            </a:r>
          </a:p>
          <a:p>
            <a:pPr lvl="1"/>
            <a:r>
              <a:rPr lang="en-US" sz="1500" dirty="0"/>
              <a:t>NPS agreed to participate</a:t>
            </a:r>
          </a:p>
          <a:p>
            <a:r>
              <a:rPr lang="en-US" sz="1500" dirty="0"/>
              <a:t>Only allowed to serve Title I public schools</a:t>
            </a:r>
          </a:p>
          <a:p>
            <a:r>
              <a:rPr lang="en-US" sz="1500" dirty="0"/>
              <a:t>Supplement, not supplant </a:t>
            </a:r>
          </a:p>
        </p:txBody>
      </p:sp>
      <p:pic>
        <p:nvPicPr>
          <p:cNvPr id="4" name="Picture 3" descr="Non-Public Schools Table that reflects the dollars for Non-Public Schools, NP-Admin, and NPS Family Engagement">
            <a:extLst>
              <a:ext uri="{FF2B5EF4-FFF2-40B4-BE49-F238E27FC236}">
                <a16:creationId xmlns:a16="http://schemas.microsoft.com/office/drawing/2014/main" id="{9F1E8AF2-2A58-43CB-84C4-1E4A91A7D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768" y="4035655"/>
            <a:ext cx="5936357" cy="216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980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53E0D-5A06-4075-A19F-4C4EB5BC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B1AC-2337-40E4-9B3C-D3C3DE3D6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Q. If the LEA decides to calculate the proportionate share using the proportion calculated in the 19-20 funding year, can new schools elect to participate in ESSER?</a:t>
            </a:r>
          </a:p>
          <a:p>
            <a:pPr marL="0" indent="0">
              <a:buNone/>
            </a:pPr>
            <a:r>
              <a:rPr lang="en-US" dirty="0"/>
              <a:t>A. Yes, the services provided will be supported with the proportion calculated in the 19-20 funding year.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5B6D8-6D84-4541-A084-693FD7FF6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B0199-7CA5-446D-A223-C7D22C347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Q. After the methodology is selected, can the LEA distribute funds using FRL to all schools (public, charter and private)?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A. Yes. Once the methodology is chosen and the proportionate share is calculated, services provided to non-public schools should be based on the needs identified during the consultation, however a district can prioritize services based on FRL status among non-public schools and allocate funds to charter and other public schools based on FRL data.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F41F6B-082F-4E87-8D3E-56DE4681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02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7D5D5-E2E9-4716-BC67-5959CF95C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Calculating New Proportionate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A884E-F26A-4EAE-96DB-413834DDF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Use participating non-public school low-income students attending school within the district</a:t>
            </a:r>
          </a:p>
          <a:p>
            <a:r>
              <a:rPr lang="en-US" dirty="0"/>
              <a:t>Services can go to any non-profit non-public school that existed as of March 13, 2020 as long as: </a:t>
            </a:r>
          </a:p>
          <a:p>
            <a:pPr lvl="1"/>
            <a:r>
              <a:rPr lang="en-US" dirty="0"/>
              <a:t>Consultation occurred</a:t>
            </a:r>
          </a:p>
          <a:p>
            <a:pPr lvl="1"/>
            <a:r>
              <a:rPr lang="en-US" dirty="0"/>
              <a:t>NPS agrees to participate</a:t>
            </a:r>
          </a:p>
          <a:p>
            <a:r>
              <a:rPr lang="en-US" dirty="0"/>
              <a:t>Only allowed to serve Title I public schools</a:t>
            </a:r>
          </a:p>
          <a:p>
            <a:r>
              <a:rPr lang="en-US" dirty="0"/>
              <a:t>Supplement, not supplant</a:t>
            </a:r>
          </a:p>
        </p:txBody>
      </p:sp>
    </p:spTree>
    <p:extLst>
      <p:ext uri="{BB962C8B-B14F-4D97-AF65-F5344CB8AC3E}">
        <p14:creationId xmlns:p14="http://schemas.microsoft.com/office/powerpoint/2010/main" val="791814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A0F9-4203-43BD-AAA4-13E87034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Supplement, not Supplant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71A72-71EC-45AA-B430-0EC5400D0A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CARES Act does not have a supplement, not supplant requirement however if districts chose to only serve Title I schools with ESSER funds, the supplement, not supplant requirement in section 1118(b) of ESEA goes into effect. </a:t>
            </a:r>
          </a:p>
          <a:p>
            <a:r>
              <a:rPr lang="en-US" dirty="0"/>
              <a:t>Not allowed to redirect state or local funds to non-Title I schools. </a:t>
            </a:r>
            <a:endParaRPr lang="en-US" sz="135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48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356</TotalTime>
  <Words>1033</Words>
  <Application>Microsoft Office PowerPoint</Application>
  <PresentationFormat>On-screen Show (4:3)</PresentationFormat>
  <Paragraphs>99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Museo Slab 500</vt:lpstr>
      <vt:lpstr>Office Theme</vt:lpstr>
      <vt:lpstr>ESSER Non-Public Schools Guidance</vt:lpstr>
      <vt:lpstr>Non-Public School Interim Final Rule (IFR)</vt:lpstr>
      <vt:lpstr>Serving All Public School Students and Teachers </vt:lpstr>
      <vt:lpstr>Serving Title I Schools</vt:lpstr>
      <vt:lpstr>1. Using the 19-20 Proportionate Share</vt:lpstr>
      <vt:lpstr>FAQ </vt:lpstr>
      <vt:lpstr>FAQ</vt:lpstr>
      <vt:lpstr>2. Calculating New Proportionate Share</vt:lpstr>
      <vt:lpstr>Supplement, not Supplant</vt:lpstr>
      <vt:lpstr>In addition…</vt:lpstr>
      <vt:lpstr>New Data Collection </vt:lpstr>
      <vt:lpstr>What should districts do now?</vt:lpstr>
      <vt:lpstr>FAQ Continued </vt:lpstr>
      <vt:lpstr>Reminder of Fiscal Restrictions</vt:lpstr>
      <vt:lpstr>Contact Information</vt:lpstr>
      <vt:lpstr>Topic Suggestions for  Future Office Hours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Prael, Michelle</cp:lastModifiedBy>
  <cp:revision>28</cp:revision>
  <dcterms:created xsi:type="dcterms:W3CDTF">2019-06-25T17:30:52Z</dcterms:created>
  <dcterms:modified xsi:type="dcterms:W3CDTF">2020-07-16T22:24:40Z</dcterms:modified>
</cp:coreProperties>
</file>