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9" r:id="rId2"/>
    <p:sldId id="339" r:id="rId3"/>
    <p:sldId id="444" r:id="rId4"/>
    <p:sldId id="457" r:id="rId5"/>
    <p:sldId id="458" r:id="rId6"/>
    <p:sldId id="453" r:id="rId7"/>
    <p:sldId id="455" r:id="rId8"/>
    <p:sldId id="459" r:id="rId9"/>
    <p:sldId id="454" r:id="rId10"/>
    <p:sldId id="456" r:id="rId11"/>
    <p:sldId id="460" r:id="rId12"/>
    <p:sldId id="461" r:id="rId13"/>
    <p:sldId id="426" r:id="rId14"/>
    <p:sldId id="373" r:id="rId15"/>
    <p:sldId id="41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jeri-Nelson, Nazanin" initials="MN" lastIdx="1" clrIdx="0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  <p:cmAuthor id="2" name="Jeremy" initials="J" lastIdx="8" clrIdx="1">
    <p:extLst>
      <p:ext uri="{19B8F6BF-5375-455C-9EA6-DF929625EA0E}">
        <p15:presenceInfo xmlns:p15="http://schemas.microsoft.com/office/powerpoint/2012/main" userId="S::Meredith_J@cde.state.co.us::e819f79e-d45f-4b7f-a2c1-c67ab051aa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6968" autoAdjust="0"/>
  </p:normalViewPr>
  <p:slideViewPr>
    <p:cSldViewPr snapToGrid="0">
      <p:cViewPr varScale="1">
        <p:scale>
          <a:sx n="66" d="100"/>
          <a:sy n="66" d="100"/>
        </p:scale>
        <p:origin x="576" y="58"/>
      </p:cViewPr>
      <p:guideLst/>
    </p:cSldViewPr>
  </p:slideViewPr>
  <p:outlineViewPr>
    <p:cViewPr>
      <p:scale>
        <a:sx n="33" d="100"/>
        <a:sy n="33" d="100"/>
      </p:scale>
      <p:origin x="0" y="-254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 the 22 districts with final approval, only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9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ohajeri-nelson_n@cde.state.co.us" TargetMode="External"/><Relationship Id="rId2" Type="http://schemas.openxmlformats.org/officeDocument/2006/relationships/hyperlink" Target="mailto:ESSERapplications@cde.state.co.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de.state.co.us/fedprograms/regionalcontactspage" TargetMode="External"/><Relationship Id="rId4" Type="http://schemas.openxmlformats.org/officeDocument/2006/relationships/hyperlink" Target="mailto:collins_d@cde.state.co.u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SSERapplications@cde.state.co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6D8D8-9071-4262-BA8F-429F20F12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Federal Programs Office Hours</a:t>
            </a:r>
            <a:br>
              <a:rPr lang="en-US" dirty="0"/>
            </a:br>
            <a:r>
              <a:rPr lang="en-US" dirty="0"/>
              <a:t>ESSER and CRF Q&amp;A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6D6F0-0B49-4122-B7C3-F8B079ED9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242560"/>
            <a:ext cx="7772400" cy="896809"/>
          </a:xfrm>
        </p:spPr>
        <p:txBody>
          <a:bodyPr/>
          <a:lstStyle/>
          <a:p>
            <a:r>
              <a:rPr lang="en-US" dirty="0"/>
              <a:t>July 9, 2020</a:t>
            </a:r>
          </a:p>
        </p:txBody>
      </p:sp>
    </p:spTree>
    <p:extLst>
      <p:ext uri="{BB962C8B-B14F-4D97-AF65-F5344CB8AC3E}">
        <p14:creationId xmlns:p14="http://schemas.microsoft.com/office/powerpoint/2010/main" val="258334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75ABB-65A1-4591-87D4-14A506B5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</a:t>
            </a:r>
            <a:r>
              <a:rPr lang="en-US"/>
              <a:t>Learned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33830-02DF-47C1-B8DD-B5938CE64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using ESSER funds for activities allowable under IDEA, and using funds to pay for salary and benefits, the individual being funded must meet license requirements for the position. </a:t>
            </a:r>
          </a:p>
          <a:p>
            <a:r>
              <a:rPr lang="en-US" dirty="0"/>
              <a:t>If the prepopulated list of Non-Public Schools, includes schools that meet the following criteria, the school may be deleted/removed from the list by the district: </a:t>
            </a:r>
          </a:p>
          <a:p>
            <a:pPr lvl="1"/>
            <a:r>
              <a:rPr lang="en-US" dirty="0"/>
              <a:t>School is a for-profit school</a:t>
            </a:r>
          </a:p>
          <a:p>
            <a:pPr lvl="1"/>
            <a:r>
              <a:rPr lang="en-US" dirty="0"/>
              <a:t>School only serves PK</a:t>
            </a:r>
          </a:p>
          <a:p>
            <a:pPr lvl="1"/>
            <a:r>
              <a:rPr lang="en-US" dirty="0"/>
              <a:t>School is closed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However, if the district has not been able to consult with the NPS, do NOT delete the school. Indicate that awaiting consultation and include a placeholder budget item with an estimated amount to reserve for serving NPS.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4E753-CC7A-48D0-9FC5-9DECCCAB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846F3-93CA-4654-8372-AA4BCEA64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2F02A-EBEF-4DE1-87EF-BC16C2035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ESSER funds are earmarked for serving K-12 students and schools</a:t>
            </a:r>
          </a:p>
          <a:p>
            <a:r>
              <a:rPr lang="en-US" dirty="0"/>
              <a:t>If paying salaries and benefits, time and effort requirements apply</a:t>
            </a:r>
          </a:p>
          <a:p>
            <a:r>
              <a:rPr lang="en-US" dirty="0"/>
              <a:t>ESSER funds are reimbursement funds – must have an approved application before district can request reimbursement </a:t>
            </a:r>
          </a:p>
          <a:p>
            <a:pPr lvl="1"/>
            <a:r>
              <a:rPr lang="en-US" dirty="0"/>
              <a:t>CRF are flow through</a:t>
            </a:r>
          </a:p>
          <a:p>
            <a:r>
              <a:rPr lang="en-US" dirty="0"/>
              <a:t>School level supports and services – needs of all students and schools</a:t>
            </a:r>
          </a:p>
          <a:p>
            <a:pPr lvl="1"/>
            <a:r>
              <a:rPr lang="en-US" dirty="0"/>
              <a:t>NPS – equitable services</a:t>
            </a:r>
          </a:p>
          <a:p>
            <a:pPr lvl="1"/>
            <a:r>
              <a:rPr lang="en-US" dirty="0"/>
              <a:t>Charter – equal footing as other public schools</a:t>
            </a:r>
          </a:p>
          <a:p>
            <a:pPr lvl="1"/>
            <a:r>
              <a:rPr lang="en-US" dirty="0"/>
              <a:t>District level v. school level in the application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6986F-2C7E-426F-A075-243E2656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25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EE013-88AC-4D0D-B2A9-EB1332501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Received Regarding Capital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1624D-8CF5-4DBC-A796-8A690E6A6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463040"/>
            <a:ext cx="8378890" cy="49639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Education Department General Administration Regulations (EDGAR) parts 75 and 76 and the Uniform Grants Guidance (UGG) prohibit the use of federal funds for construction and construction-related expenses, unless specifically stated in statute (34 CFR 75.333). The ESSER section of the CARES Act does not specifically allow for use of funds for construction or construction-related expenses. Therefore, using ESSER funds for purchasing or constructing buildings is not allowable. 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The purchase of modular classrooms may be permissible, </a:t>
            </a:r>
            <a:r>
              <a:rPr lang="en-US" b="1" i="1" dirty="0"/>
              <a:t>if</a:t>
            </a:r>
            <a:endParaRPr lang="en-US" dirty="0"/>
          </a:p>
          <a:p>
            <a:pPr lvl="1" fontAlgn="base"/>
            <a:r>
              <a:rPr lang="en-US" dirty="0"/>
              <a:t>Expenses are reasonable, necessary, and allocable for the purposes of </a:t>
            </a:r>
          </a:p>
          <a:p>
            <a:pPr lvl="1" fontAlgn="base"/>
            <a:r>
              <a:rPr lang="en-US" dirty="0"/>
              <a:t>returning to normal operations and one of the allowable activities under Section 18003(d); </a:t>
            </a:r>
            <a:r>
              <a:rPr lang="en-US" b="1" i="1" dirty="0"/>
              <a:t>and</a:t>
            </a:r>
            <a:endParaRPr lang="en-US" dirty="0"/>
          </a:p>
          <a:p>
            <a:pPr lvl="1" fontAlgn="base"/>
            <a:r>
              <a:rPr lang="en-US" dirty="0"/>
              <a:t>ESSER funds are not paying for any construction related to the modular classrooms; </a:t>
            </a:r>
            <a:r>
              <a:rPr lang="en-US" b="1" i="1" dirty="0"/>
              <a:t>and</a:t>
            </a:r>
            <a:endParaRPr lang="en-US" dirty="0"/>
          </a:p>
          <a:p>
            <a:pPr lvl="1" fontAlgn="base"/>
            <a:r>
              <a:rPr lang="en-US" dirty="0"/>
              <a:t>ESSER funds are not being used to purchase real property (i.e., land or permanent structures); </a:t>
            </a:r>
            <a:r>
              <a:rPr lang="en-US" b="1" i="1" dirty="0"/>
              <a:t>and</a:t>
            </a:r>
            <a:endParaRPr lang="en-US" dirty="0"/>
          </a:p>
          <a:p>
            <a:pPr lvl="1" fontAlgn="base"/>
            <a:r>
              <a:rPr lang="en-US" dirty="0"/>
              <a:t>Expenses are incurred between March 13, 2020 and June 30, 2021.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064D73-F3AB-47A9-8980-6F5B9F3C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919B-C5D6-4F88-8B57-DEF2368FE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E97C6D-98FA-4DDC-887F-7EDED5FE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97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2B210-B4C1-49DE-8EA1-BCECE35A8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Week: </a:t>
            </a:r>
            <a:r>
              <a:rPr lang="en-US"/>
              <a:t>Non-Public Schools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1D293-2213-4F68-9C3A-E3BF4950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5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EB97-193D-4FB4-B536-A2026B19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38660-A4A7-4E76-A2DF-B2A5B09A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Supports: </a:t>
            </a:r>
          </a:p>
          <a:p>
            <a:pPr lvl="1"/>
            <a:r>
              <a:rPr lang="en-US" dirty="0"/>
              <a:t>Online system and application submittal: </a:t>
            </a:r>
            <a:r>
              <a:rPr lang="en-US" dirty="0">
                <a:hlinkClick r:id="rId2"/>
              </a:rPr>
              <a:t>ESSERapplications@cde.state.co.us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Allowable uses of funds: Nazie Mohajeri-Nelson at </a:t>
            </a:r>
            <a:r>
              <a:rPr lang="en-US" dirty="0">
                <a:hlinkClick r:id="rId3"/>
              </a:rPr>
              <a:t>mohajeri-nelson_n@cde.state.co.us</a:t>
            </a:r>
            <a:r>
              <a:rPr lang="en-US" dirty="0"/>
              <a:t> or DeLilah Collins at </a:t>
            </a:r>
            <a:r>
              <a:rPr lang="en-US" dirty="0">
                <a:hlinkClick r:id="rId4"/>
              </a:rPr>
              <a:t>collins_d@cde.state.co.us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Planning support: ESEA Regional Contact assigned to your district </a:t>
            </a:r>
            <a:r>
              <a:rPr lang="en-US" dirty="0">
                <a:hlinkClick r:id="rId5"/>
              </a:rPr>
              <a:t>https://www.cde.state.co.us/fedprograms/regionalcontactspage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80BD6-FF30-4666-93D9-000AA686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9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E550-EA3B-48A7-B549-1540898F5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Today’s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A96E-DC2F-4916-B869-2095491C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6344"/>
            <a:ext cx="7886700" cy="4640674"/>
          </a:xfrm>
        </p:spPr>
        <p:txBody>
          <a:bodyPr>
            <a:normAutofit/>
          </a:bodyPr>
          <a:lstStyle/>
          <a:p>
            <a:r>
              <a:rPr lang="en-US" dirty="0"/>
              <a:t>ESSER Updates</a:t>
            </a:r>
          </a:p>
          <a:p>
            <a:pPr lvl="1"/>
            <a:r>
              <a:rPr lang="en-US" dirty="0"/>
              <a:t>Application </a:t>
            </a:r>
          </a:p>
          <a:p>
            <a:pPr lvl="1"/>
            <a:r>
              <a:rPr lang="en-US" dirty="0"/>
              <a:t>US Department of Education Non-Public Schools Guidance update</a:t>
            </a:r>
          </a:p>
          <a:p>
            <a:pPr lvl="1"/>
            <a:endParaRPr lang="en-US" dirty="0"/>
          </a:p>
          <a:p>
            <a:r>
              <a:rPr lang="en-US" dirty="0"/>
              <a:t>Open Q&amp;A Session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E3707-2575-42C7-9682-D68A5AB2B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3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B6B6-825D-42C3-A871-C370524FA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ESSER – Updates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9433C7-6DAD-432E-830D-EA2FE4E6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4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0E7A-90EB-43A0-88B7-BDA28B11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Non-Public School Interim Final Rule (IFR)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538B-BEB0-4DC4-9B02-FCE658024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Published by US Department of Education on July 1</a:t>
            </a:r>
          </a:p>
          <a:p>
            <a:r>
              <a:rPr lang="en-US" dirty="0"/>
              <a:t>Accepting public comments until July 31</a:t>
            </a:r>
          </a:p>
          <a:p>
            <a:r>
              <a:rPr lang="en-US" dirty="0"/>
              <a:t>Changes in calculating proportionate share due to IFR: </a:t>
            </a:r>
          </a:p>
          <a:p>
            <a:pPr lvl="1"/>
            <a:r>
              <a:rPr lang="en-US" dirty="0"/>
              <a:t>Directs local education agencies (LEAs) to calculate the proportionate share for equitable services to non-public schools based on how they intend to use ESSER funds within their districts. </a:t>
            </a:r>
          </a:p>
          <a:p>
            <a:pPr lvl="2"/>
            <a:r>
              <a:rPr lang="en-US" dirty="0"/>
              <a:t>LEAs that intend to use their ESSER funds to support all schools must base the calculation of equitable services based on the total population of students in non-public schools in the LEA.  </a:t>
            </a:r>
          </a:p>
          <a:p>
            <a:pPr lvl="2"/>
            <a:r>
              <a:rPr lang="en-US" dirty="0"/>
              <a:t>If the LEA intends to use its ESSER funds only for Title I schools, then the calculation for equitable services must be based on the proportion of eligible students in poverty in the Title I attendance areas.</a:t>
            </a:r>
          </a:p>
          <a:p>
            <a:r>
              <a:rPr lang="en-US" dirty="0"/>
              <a:t>Application is being updated to calculate following this rule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F740-DB35-44A7-9AF1-22DC80DD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9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2CCF-0185-47F5-9C5A-3933CAD7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Non-Public School Interim Final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5A160-9CE9-48CD-B579-F5E5AF8E6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this change in rules mean for your district? </a:t>
            </a:r>
          </a:p>
          <a:p>
            <a:pPr lvl="1"/>
            <a:r>
              <a:rPr lang="en-US" dirty="0"/>
              <a:t>Application has been submitted and received final approval</a:t>
            </a:r>
          </a:p>
          <a:p>
            <a:pPr lvl="2"/>
            <a:r>
              <a:rPr lang="en-US" dirty="0"/>
              <a:t>Consultation – may have to be redone if changing how serving schools</a:t>
            </a:r>
          </a:p>
          <a:p>
            <a:pPr lvl="2"/>
            <a:r>
              <a:rPr lang="en-US" dirty="0"/>
              <a:t>Changing allocations to NPS – may be required if changing how serving schools</a:t>
            </a:r>
          </a:p>
          <a:p>
            <a:pPr lvl="1"/>
            <a:r>
              <a:rPr lang="en-US" dirty="0"/>
              <a:t>Application is in process with comments to/from CDE</a:t>
            </a:r>
          </a:p>
          <a:p>
            <a:pPr lvl="2"/>
            <a:r>
              <a:rPr lang="en-US" dirty="0"/>
              <a:t>Consultation – may have to be redone if changing how serving schools</a:t>
            </a:r>
          </a:p>
          <a:p>
            <a:pPr lvl="2"/>
            <a:r>
              <a:rPr lang="en-US" dirty="0"/>
              <a:t>Changing allocations to NPS – may be required if changing how serving schools</a:t>
            </a:r>
          </a:p>
          <a:p>
            <a:pPr lvl="1"/>
            <a:r>
              <a:rPr lang="en-US" dirty="0"/>
              <a:t>Application has not yet been submitted</a:t>
            </a:r>
          </a:p>
          <a:p>
            <a:pPr lvl="2"/>
            <a:r>
              <a:rPr lang="en-US" dirty="0"/>
              <a:t>Changes in your plans but not in your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FB726-7853-41D2-A060-6B44CA0A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5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651B3-AFF0-4D40-8F7D-279D0D59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FCB9-958B-4E7B-AB9D-08947B74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Total of 46 ESSER applications have been received</a:t>
            </a:r>
          </a:p>
          <a:p>
            <a:r>
              <a:rPr lang="en-US" dirty="0"/>
              <a:t>10 applications currently under review</a:t>
            </a:r>
          </a:p>
          <a:p>
            <a:r>
              <a:rPr lang="en-US" dirty="0"/>
              <a:t>14 have been reviewed and received comments back</a:t>
            </a:r>
          </a:p>
          <a:p>
            <a:r>
              <a:rPr lang="en-US" dirty="0"/>
              <a:t>22 have final approval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43594581-784D-4B1E-971F-FD4C7EFC9E87}"/>
              </a:ext>
            </a:extLst>
          </p:cNvPr>
          <p:cNvSpPr/>
          <p:nvPr/>
        </p:nvSpPr>
        <p:spPr>
          <a:xfrm>
            <a:off x="2025570" y="3429000"/>
            <a:ext cx="4664597" cy="2184722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So what have we learned?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What are some common required changes?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2B773-E013-4DFB-9840-38D67DF07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0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7FD87-B13F-49A7-A755-6A1E97C4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Criteria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078BF-A185-4FD7-932C-ED2A0E09C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budgeted activity: </a:t>
            </a:r>
          </a:p>
          <a:p>
            <a:pPr lvl="1"/>
            <a:r>
              <a:rPr lang="en-US" dirty="0"/>
              <a:t>Is the activity allowable under </a:t>
            </a:r>
          </a:p>
          <a:p>
            <a:pPr lvl="2"/>
            <a:r>
              <a:rPr lang="en-US" dirty="0"/>
              <a:t>One of the 12 listed allowable activities under ESSER?</a:t>
            </a:r>
          </a:p>
          <a:p>
            <a:pPr lvl="2"/>
            <a:r>
              <a:rPr lang="en-US" dirty="0"/>
              <a:t>ESEA, IDEA, AEFLA, McKinney-Vento, or Perkins?</a:t>
            </a:r>
          </a:p>
          <a:p>
            <a:pPr lvl="1"/>
            <a:r>
              <a:rPr lang="en-US" dirty="0"/>
              <a:t>Does the activity prevent spread of, prepare for, and respond to coronavirus?</a:t>
            </a:r>
          </a:p>
          <a:p>
            <a:pPr lvl="1"/>
            <a:r>
              <a:rPr lang="en-US" dirty="0"/>
              <a:t>Is the activity related to the COVID-19 key components?</a:t>
            </a:r>
          </a:p>
          <a:p>
            <a:pPr lvl="3"/>
            <a:r>
              <a:rPr lang="en-US" dirty="0"/>
              <a:t>continuing educational services (e.g., remote learning) while school campuses are closed</a:t>
            </a:r>
          </a:p>
          <a:p>
            <a:pPr lvl="3"/>
            <a:r>
              <a:rPr lang="en-US" dirty="0"/>
              <a:t>implementing plans for the return to normal operations</a:t>
            </a:r>
          </a:p>
          <a:p>
            <a:pPr lvl="1"/>
            <a:r>
              <a:rPr lang="en-US" dirty="0"/>
              <a:t>Is the activity reasonable, necessary, and allocable? </a:t>
            </a:r>
          </a:p>
          <a:p>
            <a:pPr lvl="1"/>
            <a:r>
              <a:rPr lang="en-US" dirty="0"/>
              <a:t>Did the activity occur or will occur during the allotted funding period? </a:t>
            </a:r>
          </a:p>
          <a:p>
            <a:pPr lvl="2"/>
            <a:r>
              <a:rPr lang="en-US" dirty="0"/>
              <a:t>On or after March 13, 2020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EB3BD-9C49-43DF-854B-FD95907C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4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317AE-E30D-44AE-9AC5-0982A7A87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Look-</a:t>
            </a:r>
            <a:r>
              <a:rPr lang="en-US" dirty="0" err="1"/>
              <a:t>fors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A913-3100-40F5-A03F-AE80D54AB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Looking for alignment across the application. Examples:</a:t>
            </a:r>
          </a:p>
          <a:p>
            <a:pPr lvl="1"/>
            <a:r>
              <a:rPr lang="en-US" dirty="0"/>
              <a:t>If paying for salaries, then must include FTE. </a:t>
            </a:r>
          </a:p>
          <a:p>
            <a:pPr lvl="1"/>
            <a:r>
              <a:rPr lang="en-US" dirty="0"/>
              <a:t>If FTE is from March 13-June 30, 2020, then include .25 FTE for each individual whose salaries are covered by ESSER funds. </a:t>
            </a:r>
          </a:p>
          <a:p>
            <a:pPr lvl="1"/>
            <a:r>
              <a:rPr lang="en-US" dirty="0"/>
              <a:t>If serving Non-Public Schools, there are budgeted line items that are reasonable for the number of students in calculation.</a:t>
            </a:r>
          </a:p>
          <a:p>
            <a:r>
              <a:rPr lang="en-US" dirty="0"/>
              <a:t>Looking to see how activities are related / a response to COVID-19</a:t>
            </a:r>
          </a:p>
          <a:p>
            <a:r>
              <a:rPr lang="en-US" dirty="0"/>
              <a:t>Looking for enough details to be able to determine if activities are allowable, reasonable, and allocable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D0F75-E9D9-455A-9F90-B8139043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48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83252-4976-424C-908C-E56483A88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3D720-1F09-4FD9-B5FF-DB13CD464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activities are for FY19-20, indicate the dates for the activities to demonstrate it occurred after March 13, 2020. </a:t>
            </a:r>
          </a:p>
          <a:p>
            <a:r>
              <a:rPr lang="en-US" dirty="0"/>
              <a:t>If Non-Public School consultations have already occurred, submit consultation forms to </a:t>
            </a:r>
            <a:r>
              <a:rPr lang="en-US" dirty="0">
                <a:hlinkClick r:id="rId2"/>
              </a:rPr>
              <a:t>ESSERapplications@cde.state.co.us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If NPS is declining participation in equitable services, that consultation form must be on file with CDE in order to receive final approval. </a:t>
            </a:r>
          </a:p>
          <a:p>
            <a:r>
              <a:rPr lang="en-US" dirty="0"/>
              <a:t>If allocating funds to only some schools in the district, then include an explanation regarding the criteria used to provide supports and services to only some schools.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8AED8-5F51-4D15-ABD4-29DABA56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9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8330</TotalTime>
  <Words>930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Museo Slab 500</vt:lpstr>
      <vt:lpstr>Office Theme</vt:lpstr>
      <vt:lpstr>Federal Programs Office Hours ESSER and CRF Q&amp;A Session</vt:lpstr>
      <vt:lpstr>Agenda for Today’s Training</vt:lpstr>
      <vt:lpstr>ESSER – Updates</vt:lpstr>
      <vt:lpstr>Non-Public School Interim Final Rule (IFR)</vt:lpstr>
      <vt:lpstr>Non-Public School Interim Final Rule</vt:lpstr>
      <vt:lpstr>Application Status Update</vt:lpstr>
      <vt:lpstr>Review Criteria </vt:lpstr>
      <vt:lpstr>Some Look-fors</vt:lpstr>
      <vt:lpstr>Lessons Learned</vt:lpstr>
      <vt:lpstr>Lessons Learned Continued</vt:lpstr>
      <vt:lpstr>A Few Reminders</vt:lpstr>
      <vt:lpstr>Clarification Received Regarding Capital Construction</vt:lpstr>
      <vt:lpstr>Questions</vt:lpstr>
      <vt:lpstr>Next Week: Non-Public Schools</vt:lpstr>
      <vt:lpstr>Questions? 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Prael, Michelle</cp:lastModifiedBy>
  <cp:revision>249</cp:revision>
  <dcterms:created xsi:type="dcterms:W3CDTF">2019-06-25T17:30:52Z</dcterms:created>
  <dcterms:modified xsi:type="dcterms:W3CDTF">2020-07-09T19:57:45Z</dcterms:modified>
</cp:coreProperties>
</file>