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69" r:id="rId2"/>
    <p:sldId id="339" r:id="rId3"/>
    <p:sldId id="441" r:id="rId4"/>
    <p:sldId id="420" r:id="rId5"/>
    <p:sldId id="396" r:id="rId6"/>
    <p:sldId id="453" r:id="rId7"/>
    <p:sldId id="454" r:id="rId8"/>
    <p:sldId id="455" r:id="rId9"/>
    <p:sldId id="442" r:id="rId10"/>
    <p:sldId id="443" r:id="rId11"/>
    <p:sldId id="444" r:id="rId12"/>
    <p:sldId id="449" r:id="rId13"/>
    <p:sldId id="450" r:id="rId14"/>
    <p:sldId id="445" r:id="rId15"/>
    <p:sldId id="452" r:id="rId16"/>
    <p:sldId id="448" r:id="rId17"/>
    <p:sldId id="451" r:id="rId18"/>
    <p:sldId id="447" r:id="rId19"/>
    <p:sldId id="426" r:id="rId20"/>
    <p:sldId id="373"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hajeri-Nelson, Nazanin" initials="MN" lastIdx="1" clrIdx="0">
    <p:extLst>
      <p:ext uri="{19B8F6BF-5375-455C-9EA6-DF929625EA0E}">
        <p15:presenceInfo xmlns:p15="http://schemas.microsoft.com/office/powerpoint/2012/main" userId="S::Mohajeri-Nelson_n@cde.state.co.us::a9da618a-a76d-43dd-a63a-6c6fdf3f5685" providerId="AD"/>
      </p:ext>
    </p:extLst>
  </p:cmAuthor>
  <p:cmAuthor id="2" name="Jeremy" initials="J" lastIdx="8" clrIdx="1">
    <p:extLst>
      <p:ext uri="{19B8F6BF-5375-455C-9EA6-DF929625EA0E}">
        <p15:presenceInfo xmlns:p15="http://schemas.microsoft.com/office/powerpoint/2012/main" userId="S::Meredith_J@cde.state.co.us::e819f79e-d45f-4b7f-a2c1-c67ab051aa4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953A"/>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7" autoAdjust="0"/>
    <p:restoredTop sz="76968" autoAdjust="0"/>
  </p:normalViewPr>
  <p:slideViewPr>
    <p:cSldViewPr snapToGrid="0">
      <p:cViewPr varScale="1">
        <p:scale>
          <a:sx n="66" d="100"/>
          <a:sy n="66" d="100"/>
        </p:scale>
        <p:origin x="576" y="48"/>
      </p:cViewPr>
      <p:guideLst/>
    </p:cSldViewPr>
  </p:slideViewPr>
  <p:outlineViewPr>
    <p:cViewPr>
      <p:scale>
        <a:sx n="33" d="100"/>
        <a:sy n="33" d="100"/>
      </p:scale>
      <p:origin x="0" y="-2540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ESSER Application Status</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9A86-40DE-BCEF-044FEF7EA860}"/>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9A86-40DE-BCEF-044FEF7EA860}"/>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9A86-40DE-BCEF-044FEF7EA860}"/>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Sheet1!$A$2:$A$4</c:f>
              <c:strCache>
                <c:ptCount val="3"/>
                <c:pt idx="0">
                  <c:v>Applications In Review</c:v>
                </c:pt>
                <c:pt idx="1">
                  <c:v>Final Approvals</c:v>
                </c:pt>
                <c:pt idx="2">
                  <c:v>Not Submitted</c:v>
                </c:pt>
              </c:strCache>
            </c:strRef>
          </c:cat>
          <c:val>
            <c:numRef>
              <c:f>Sheet1!$B$2:$B$4</c:f>
              <c:numCache>
                <c:formatCode>General</c:formatCode>
                <c:ptCount val="3"/>
                <c:pt idx="0">
                  <c:v>24</c:v>
                </c:pt>
                <c:pt idx="1">
                  <c:v>10</c:v>
                </c:pt>
                <c:pt idx="2">
                  <c:v>148</c:v>
                </c:pt>
              </c:numCache>
            </c:numRef>
          </c:val>
          <c:extLst>
            <c:ext xmlns:c16="http://schemas.microsoft.com/office/drawing/2014/chart" uri="{C3380CC4-5D6E-409C-BE32-E72D297353CC}">
              <c16:uniqueId val="{00000000-917B-43B7-A88E-6DBE32B4B4AD}"/>
            </c:ext>
          </c:extLst>
        </c:ser>
        <c:dLbls>
          <c:dLblPos val="ctr"/>
          <c:showLegendKey val="0"/>
          <c:showVal val="1"/>
          <c:showCatName val="0"/>
          <c:showSerName val="0"/>
          <c:showPercent val="0"/>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7D9D76-1224-4D1F-8521-027DB78D47EB}" type="doc">
      <dgm:prSet loTypeId="urn:microsoft.com/office/officeart/2005/8/layout/hierarchy1" loCatId="hierarchy" qsTypeId="urn:microsoft.com/office/officeart/2005/8/quickstyle/simple1" qsCatId="simple" csTypeId="urn:microsoft.com/office/officeart/2005/8/colors/colorful1" csCatId="colorful" phldr="1"/>
      <dgm:spPr/>
      <dgm:t>
        <a:bodyPr/>
        <a:lstStyle/>
        <a:p>
          <a:endParaRPr lang="en-US"/>
        </a:p>
      </dgm:t>
    </dgm:pt>
    <dgm:pt modelId="{9B73B59E-994D-40DE-902D-7B6F255F7FF1}">
      <dgm:prSet phldrT="[Text]"/>
      <dgm:spPr/>
      <dgm:t>
        <a:bodyPr/>
        <a:lstStyle/>
        <a:p>
          <a:r>
            <a:rPr lang="en-US" dirty="0"/>
            <a:t>CARES Act </a:t>
          </a:r>
        </a:p>
      </dgm:t>
    </dgm:pt>
    <dgm:pt modelId="{2C20910F-E10E-4C60-B62B-B775798C5BD6}" type="parTrans" cxnId="{A23CA645-F995-42AB-AB1B-720C8C8195B2}">
      <dgm:prSet/>
      <dgm:spPr/>
      <dgm:t>
        <a:bodyPr/>
        <a:lstStyle/>
        <a:p>
          <a:endParaRPr lang="en-US"/>
        </a:p>
      </dgm:t>
    </dgm:pt>
    <dgm:pt modelId="{F471F3A8-7C57-4234-AE34-D00E6FE158C2}" type="sibTrans" cxnId="{A23CA645-F995-42AB-AB1B-720C8C8195B2}">
      <dgm:prSet/>
      <dgm:spPr/>
      <dgm:t>
        <a:bodyPr/>
        <a:lstStyle/>
        <a:p>
          <a:endParaRPr lang="en-US"/>
        </a:p>
      </dgm:t>
    </dgm:pt>
    <dgm:pt modelId="{686ACF78-9383-4D98-AD8B-7473230512BC}">
      <dgm:prSet phldrT="[Text]"/>
      <dgm:spPr/>
      <dgm:t>
        <a:bodyPr/>
        <a:lstStyle/>
        <a:p>
          <a:r>
            <a:rPr lang="en-US" dirty="0"/>
            <a:t>Education Stabilization Funds (ESF)</a:t>
          </a:r>
        </a:p>
      </dgm:t>
    </dgm:pt>
    <dgm:pt modelId="{5032DAD0-2481-423E-9B15-D58836D4C840}" type="parTrans" cxnId="{4E6012D4-7C57-471A-B907-8269FB005D2B}">
      <dgm:prSet/>
      <dgm:spPr/>
      <dgm:t>
        <a:bodyPr/>
        <a:lstStyle/>
        <a:p>
          <a:endParaRPr lang="en-US"/>
        </a:p>
      </dgm:t>
    </dgm:pt>
    <dgm:pt modelId="{C6431D19-9F39-464B-B3DE-C9FDDF75FE56}" type="sibTrans" cxnId="{4E6012D4-7C57-471A-B907-8269FB005D2B}">
      <dgm:prSet/>
      <dgm:spPr/>
      <dgm:t>
        <a:bodyPr/>
        <a:lstStyle/>
        <a:p>
          <a:endParaRPr lang="en-US"/>
        </a:p>
      </dgm:t>
    </dgm:pt>
    <dgm:pt modelId="{B11B9125-075B-48E4-823C-112AB84FD05F}">
      <dgm:prSet phldrT="[Text]"/>
      <dgm:spPr/>
      <dgm:t>
        <a:bodyPr/>
        <a:lstStyle/>
        <a:p>
          <a:r>
            <a:rPr lang="en-US" dirty="0"/>
            <a:t>Elementary &amp; Secondary School Emergency Relief Funds (ESSER)</a:t>
          </a:r>
        </a:p>
        <a:p>
          <a:r>
            <a:rPr lang="en-US" dirty="0"/>
            <a:t>$120 million</a:t>
          </a:r>
        </a:p>
      </dgm:t>
    </dgm:pt>
    <dgm:pt modelId="{BE3E0BFB-4226-4D29-9E75-6D924DBBEEBE}" type="parTrans" cxnId="{A56C5583-1851-4284-A00D-A8DEDE3F0D27}">
      <dgm:prSet/>
      <dgm:spPr/>
      <dgm:t>
        <a:bodyPr/>
        <a:lstStyle/>
        <a:p>
          <a:endParaRPr lang="en-US"/>
        </a:p>
      </dgm:t>
    </dgm:pt>
    <dgm:pt modelId="{DA7E7451-B0BB-4747-96F5-7D10EA8692A4}" type="sibTrans" cxnId="{A56C5583-1851-4284-A00D-A8DEDE3F0D27}">
      <dgm:prSet/>
      <dgm:spPr/>
      <dgm:t>
        <a:bodyPr/>
        <a:lstStyle/>
        <a:p>
          <a:endParaRPr lang="en-US"/>
        </a:p>
      </dgm:t>
    </dgm:pt>
    <dgm:pt modelId="{77C82421-AD81-4793-AB35-E1E01C2DA1F9}">
      <dgm:prSet phldrT="[Text]"/>
      <dgm:spPr/>
      <dgm:t>
        <a:bodyPr/>
        <a:lstStyle/>
        <a:p>
          <a:r>
            <a:rPr lang="en-US" dirty="0"/>
            <a:t>Governor’s Emergency Education Relief (GEER)</a:t>
          </a:r>
        </a:p>
        <a:p>
          <a:r>
            <a:rPr lang="en-US" dirty="0"/>
            <a:t>$44 million</a:t>
          </a:r>
        </a:p>
        <a:p>
          <a:r>
            <a:rPr lang="en-US" dirty="0"/>
            <a:t>TBD </a:t>
          </a:r>
        </a:p>
      </dgm:t>
    </dgm:pt>
    <dgm:pt modelId="{6D16002D-7885-4589-A7E3-D988A3CB585A}" type="parTrans" cxnId="{27D05578-6D98-4A2B-A6F1-021C449D3D3D}">
      <dgm:prSet/>
      <dgm:spPr/>
      <dgm:t>
        <a:bodyPr/>
        <a:lstStyle/>
        <a:p>
          <a:endParaRPr lang="en-US"/>
        </a:p>
      </dgm:t>
    </dgm:pt>
    <dgm:pt modelId="{71C603D6-86C8-46BB-902C-E3DFC369CBBC}" type="sibTrans" cxnId="{27D05578-6D98-4A2B-A6F1-021C449D3D3D}">
      <dgm:prSet/>
      <dgm:spPr/>
      <dgm:t>
        <a:bodyPr/>
        <a:lstStyle/>
        <a:p>
          <a:endParaRPr lang="en-US"/>
        </a:p>
      </dgm:t>
    </dgm:pt>
    <dgm:pt modelId="{94A4AE9D-B5A4-4A3A-BC1D-4BB58935E66E}">
      <dgm:prSet phldrT="[Text]"/>
      <dgm:spPr/>
      <dgm:t>
        <a:bodyPr/>
        <a:lstStyle/>
        <a:p>
          <a:r>
            <a:rPr lang="en-US" dirty="0"/>
            <a:t>CARES Relief Funds (CRF)</a:t>
          </a:r>
        </a:p>
        <a:p>
          <a:r>
            <a:rPr lang="en-US" dirty="0"/>
            <a:t>Title V</a:t>
          </a:r>
        </a:p>
        <a:p>
          <a:r>
            <a:rPr lang="en-US" dirty="0"/>
            <a:t>Governor’s Executive Order</a:t>
          </a:r>
        </a:p>
      </dgm:t>
    </dgm:pt>
    <dgm:pt modelId="{F388482F-DBD2-4CA0-B53D-5F56DC4C13EC}" type="parTrans" cxnId="{2D51C3D5-4EBD-4FD4-B551-79896E5AF549}">
      <dgm:prSet/>
      <dgm:spPr/>
      <dgm:t>
        <a:bodyPr/>
        <a:lstStyle/>
        <a:p>
          <a:endParaRPr lang="en-US"/>
        </a:p>
      </dgm:t>
    </dgm:pt>
    <dgm:pt modelId="{66602594-8E48-49C5-82DC-F5B5CBB28220}" type="sibTrans" cxnId="{2D51C3D5-4EBD-4FD4-B551-79896E5AF549}">
      <dgm:prSet/>
      <dgm:spPr/>
      <dgm:t>
        <a:bodyPr/>
        <a:lstStyle/>
        <a:p>
          <a:endParaRPr lang="en-US"/>
        </a:p>
      </dgm:t>
    </dgm:pt>
    <dgm:pt modelId="{24D5CCF9-45B4-48FC-B4C9-89756566F80D}">
      <dgm:prSet phldrT="[Text]"/>
      <dgm:spPr/>
      <dgm:t>
        <a:bodyPr/>
        <a:lstStyle/>
        <a:p>
          <a:r>
            <a:rPr lang="en-US" dirty="0"/>
            <a:t>Education Relief</a:t>
          </a:r>
        </a:p>
        <a:p>
          <a:r>
            <a:rPr lang="en-US" dirty="0"/>
            <a:t>$500 million</a:t>
          </a:r>
        </a:p>
        <a:p>
          <a:r>
            <a:rPr lang="en-US" dirty="0"/>
            <a:t>PPA to LEA</a:t>
          </a:r>
        </a:p>
      </dgm:t>
    </dgm:pt>
    <dgm:pt modelId="{71295142-5B36-4306-9D72-E4D05503CF98}" type="parTrans" cxnId="{70736473-2F43-4E0E-A5E5-1F69BD994F1D}">
      <dgm:prSet/>
      <dgm:spPr/>
      <dgm:t>
        <a:bodyPr/>
        <a:lstStyle/>
        <a:p>
          <a:endParaRPr lang="en-US"/>
        </a:p>
      </dgm:t>
    </dgm:pt>
    <dgm:pt modelId="{0768B39E-CF0F-418D-B77B-7ADDD5CFC60B}" type="sibTrans" cxnId="{70736473-2F43-4E0E-A5E5-1F69BD994F1D}">
      <dgm:prSet/>
      <dgm:spPr/>
      <dgm:t>
        <a:bodyPr/>
        <a:lstStyle/>
        <a:p>
          <a:endParaRPr lang="en-US"/>
        </a:p>
      </dgm:t>
    </dgm:pt>
    <dgm:pt modelId="{12CF38A8-B710-4CCE-9073-E2C63092ABFF}">
      <dgm:prSet/>
      <dgm:spPr/>
      <dgm:t>
        <a:bodyPr/>
        <a:lstStyle/>
        <a:p>
          <a:r>
            <a:rPr lang="en-US" dirty="0"/>
            <a:t>ESSER Funds – Formula</a:t>
          </a:r>
        </a:p>
        <a:p>
          <a:r>
            <a:rPr lang="en-US" dirty="0"/>
            <a:t>(90%) to LEAs</a:t>
          </a:r>
        </a:p>
        <a:p>
          <a:r>
            <a:rPr lang="en-US" dirty="0"/>
            <a:t>$108 million</a:t>
          </a:r>
        </a:p>
        <a:p>
          <a:r>
            <a:rPr lang="en-US" dirty="0"/>
            <a:t>Title I formula to LEA</a:t>
          </a:r>
        </a:p>
      </dgm:t>
    </dgm:pt>
    <dgm:pt modelId="{923D0B4D-AD46-4828-9ABA-E08ED7596464}" type="parTrans" cxnId="{EE927A98-36D4-47C8-946E-1D8713E60927}">
      <dgm:prSet/>
      <dgm:spPr/>
      <dgm:t>
        <a:bodyPr/>
        <a:lstStyle/>
        <a:p>
          <a:endParaRPr lang="en-US"/>
        </a:p>
      </dgm:t>
    </dgm:pt>
    <dgm:pt modelId="{1C9F8177-C31D-4D87-9369-77923C078AFF}" type="sibTrans" cxnId="{EE927A98-36D4-47C8-946E-1D8713E60927}">
      <dgm:prSet/>
      <dgm:spPr/>
      <dgm:t>
        <a:bodyPr/>
        <a:lstStyle/>
        <a:p>
          <a:endParaRPr lang="en-US"/>
        </a:p>
      </dgm:t>
    </dgm:pt>
    <dgm:pt modelId="{D9AD45D2-2568-4F9C-9B41-48F040032C4A}">
      <dgm:prSet/>
      <dgm:spPr/>
      <dgm:t>
        <a:bodyPr/>
        <a:lstStyle/>
        <a:p>
          <a:r>
            <a:rPr lang="en-US" dirty="0"/>
            <a:t>ESSER Funds – State Level</a:t>
          </a:r>
        </a:p>
        <a:p>
          <a:r>
            <a:rPr lang="en-US" dirty="0"/>
            <a:t>$12 million</a:t>
          </a:r>
        </a:p>
        <a:p>
          <a:r>
            <a:rPr lang="en-US" dirty="0"/>
            <a:t>TBD (survey)</a:t>
          </a:r>
        </a:p>
      </dgm:t>
    </dgm:pt>
    <dgm:pt modelId="{1EE88725-41D8-4988-9B6F-B1E49F5415D8}" type="parTrans" cxnId="{1C5896BF-8639-446B-A6FF-058DA73E3147}">
      <dgm:prSet/>
      <dgm:spPr/>
      <dgm:t>
        <a:bodyPr/>
        <a:lstStyle/>
        <a:p>
          <a:endParaRPr lang="en-US"/>
        </a:p>
      </dgm:t>
    </dgm:pt>
    <dgm:pt modelId="{A1E75F36-49E8-4BBF-B1E8-E24D4DAB08A9}" type="sibTrans" cxnId="{1C5896BF-8639-446B-A6FF-058DA73E3147}">
      <dgm:prSet/>
      <dgm:spPr/>
      <dgm:t>
        <a:bodyPr/>
        <a:lstStyle/>
        <a:p>
          <a:endParaRPr lang="en-US"/>
        </a:p>
      </dgm:t>
    </dgm:pt>
    <dgm:pt modelId="{E8ED3D00-85B4-4326-933C-8D17F32E6343}" type="pres">
      <dgm:prSet presAssocID="{5B7D9D76-1224-4D1F-8521-027DB78D47EB}" presName="hierChild1" presStyleCnt="0">
        <dgm:presLayoutVars>
          <dgm:chPref val="1"/>
          <dgm:dir/>
          <dgm:animOne val="branch"/>
          <dgm:animLvl val="lvl"/>
          <dgm:resizeHandles/>
        </dgm:presLayoutVars>
      </dgm:prSet>
      <dgm:spPr/>
    </dgm:pt>
    <dgm:pt modelId="{3EC147FD-448B-47FF-9A76-597761C5067C}" type="pres">
      <dgm:prSet presAssocID="{9B73B59E-994D-40DE-902D-7B6F255F7FF1}" presName="hierRoot1" presStyleCnt="0"/>
      <dgm:spPr/>
    </dgm:pt>
    <dgm:pt modelId="{1D41EADA-8AE8-4D85-888F-5E1EBD54CD33}" type="pres">
      <dgm:prSet presAssocID="{9B73B59E-994D-40DE-902D-7B6F255F7FF1}" presName="composite" presStyleCnt="0"/>
      <dgm:spPr/>
    </dgm:pt>
    <dgm:pt modelId="{C25DD150-3A3D-4E41-9BA8-27CFD02F00A1}" type="pres">
      <dgm:prSet presAssocID="{9B73B59E-994D-40DE-902D-7B6F255F7FF1}" presName="background" presStyleLbl="node0" presStyleIdx="0" presStyleCnt="1"/>
      <dgm:spPr/>
    </dgm:pt>
    <dgm:pt modelId="{A8EF8E32-00EB-4BE0-AE02-320B4ECD811B}" type="pres">
      <dgm:prSet presAssocID="{9B73B59E-994D-40DE-902D-7B6F255F7FF1}" presName="text" presStyleLbl="fgAcc0" presStyleIdx="0" presStyleCnt="1">
        <dgm:presLayoutVars>
          <dgm:chPref val="3"/>
        </dgm:presLayoutVars>
      </dgm:prSet>
      <dgm:spPr/>
    </dgm:pt>
    <dgm:pt modelId="{DABA7DD6-4A4F-4877-9B43-4010E6C5D77E}" type="pres">
      <dgm:prSet presAssocID="{9B73B59E-994D-40DE-902D-7B6F255F7FF1}" presName="hierChild2" presStyleCnt="0"/>
      <dgm:spPr/>
    </dgm:pt>
    <dgm:pt modelId="{7E86B3FB-F16A-44D9-A7BD-1DF2FDB21EA3}" type="pres">
      <dgm:prSet presAssocID="{5032DAD0-2481-423E-9B15-D58836D4C840}" presName="Name10" presStyleLbl="parChTrans1D2" presStyleIdx="0" presStyleCnt="2"/>
      <dgm:spPr/>
    </dgm:pt>
    <dgm:pt modelId="{E1ED5411-8833-495D-8432-B17F4F72A844}" type="pres">
      <dgm:prSet presAssocID="{686ACF78-9383-4D98-AD8B-7473230512BC}" presName="hierRoot2" presStyleCnt="0"/>
      <dgm:spPr/>
    </dgm:pt>
    <dgm:pt modelId="{D90434F7-36CC-4599-AF9F-DAC3377C8FF8}" type="pres">
      <dgm:prSet presAssocID="{686ACF78-9383-4D98-AD8B-7473230512BC}" presName="composite2" presStyleCnt="0"/>
      <dgm:spPr/>
    </dgm:pt>
    <dgm:pt modelId="{D6576009-59D8-4BF2-9026-A86A8269D753}" type="pres">
      <dgm:prSet presAssocID="{686ACF78-9383-4D98-AD8B-7473230512BC}" presName="background2" presStyleLbl="node2" presStyleIdx="0" presStyleCnt="2"/>
      <dgm:spPr/>
    </dgm:pt>
    <dgm:pt modelId="{A9CD5543-6C3F-41CD-AE49-979E77DFCAA2}" type="pres">
      <dgm:prSet presAssocID="{686ACF78-9383-4D98-AD8B-7473230512BC}" presName="text2" presStyleLbl="fgAcc2" presStyleIdx="0" presStyleCnt="2">
        <dgm:presLayoutVars>
          <dgm:chPref val="3"/>
        </dgm:presLayoutVars>
      </dgm:prSet>
      <dgm:spPr/>
    </dgm:pt>
    <dgm:pt modelId="{82FE1DCE-34B8-445E-A74A-675939090723}" type="pres">
      <dgm:prSet presAssocID="{686ACF78-9383-4D98-AD8B-7473230512BC}" presName="hierChild3" presStyleCnt="0"/>
      <dgm:spPr/>
    </dgm:pt>
    <dgm:pt modelId="{7F2966AF-97C5-436C-9919-75E2EA20D775}" type="pres">
      <dgm:prSet presAssocID="{BE3E0BFB-4226-4D29-9E75-6D924DBBEEBE}" presName="Name17" presStyleLbl="parChTrans1D3" presStyleIdx="0" presStyleCnt="3"/>
      <dgm:spPr/>
    </dgm:pt>
    <dgm:pt modelId="{A1D9A3B9-1206-45E2-9522-31192732F812}" type="pres">
      <dgm:prSet presAssocID="{B11B9125-075B-48E4-823C-112AB84FD05F}" presName="hierRoot3" presStyleCnt="0"/>
      <dgm:spPr/>
    </dgm:pt>
    <dgm:pt modelId="{02D31175-440D-4DDA-9BC0-D53B2514D5CE}" type="pres">
      <dgm:prSet presAssocID="{B11B9125-075B-48E4-823C-112AB84FD05F}" presName="composite3" presStyleCnt="0"/>
      <dgm:spPr/>
    </dgm:pt>
    <dgm:pt modelId="{8B8CE85D-FFF5-41E4-BC81-757C667FDE9F}" type="pres">
      <dgm:prSet presAssocID="{B11B9125-075B-48E4-823C-112AB84FD05F}" presName="background3" presStyleLbl="node3" presStyleIdx="0" presStyleCnt="3"/>
      <dgm:spPr/>
    </dgm:pt>
    <dgm:pt modelId="{E8544CEE-3333-482A-972D-EA9C468F6FE7}" type="pres">
      <dgm:prSet presAssocID="{B11B9125-075B-48E4-823C-112AB84FD05F}" presName="text3" presStyleLbl="fgAcc3" presStyleIdx="0" presStyleCnt="3">
        <dgm:presLayoutVars>
          <dgm:chPref val="3"/>
        </dgm:presLayoutVars>
      </dgm:prSet>
      <dgm:spPr/>
    </dgm:pt>
    <dgm:pt modelId="{51FB5753-55B1-4712-A9E9-CEF9897A4474}" type="pres">
      <dgm:prSet presAssocID="{B11B9125-075B-48E4-823C-112AB84FD05F}" presName="hierChild4" presStyleCnt="0"/>
      <dgm:spPr/>
    </dgm:pt>
    <dgm:pt modelId="{F14ED92E-87C6-4F12-A5C7-3E0FEA4463B1}" type="pres">
      <dgm:prSet presAssocID="{923D0B4D-AD46-4828-9ABA-E08ED7596464}" presName="Name23" presStyleLbl="parChTrans1D4" presStyleIdx="0" presStyleCnt="2"/>
      <dgm:spPr/>
    </dgm:pt>
    <dgm:pt modelId="{D48EB9D1-8F82-49F8-BEE5-65E5BDB6AA61}" type="pres">
      <dgm:prSet presAssocID="{12CF38A8-B710-4CCE-9073-E2C63092ABFF}" presName="hierRoot4" presStyleCnt="0"/>
      <dgm:spPr/>
    </dgm:pt>
    <dgm:pt modelId="{23B7B6F1-DC57-42F3-9BAD-C5C68E344482}" type="pres">
      <dgm:prSet presAssocID="{12CF38A8-B710-4CCE-9073-E2C63092ABFF}" presName="composite4" presStyleCnt="0"/>
      <dgm:spPr/>
    </dgm:pt>
    <dgm:pt modelId="{98CCB7B6-957B-467B-BB00-1DC6511A31CF}" type="pres">
      <dgm:prSet presAssocID="{12CF38A8-B710-4CCE-9073-E2C63092ABFF}" presName="background4" presStyleLbl="node4" presStyleIdx="0" presStyleCnt="2"/>
      <dgm:spPr/>
    </dgm:pt>
    <dgm:pt modelId="{8FFA1361-F8F0-4FE9-971E-2E12EE8EFF86}" type="pres">
      <dgm:prSet presAssocID="{12CF38A8-B710-4CCE-9073-E2C63092ABFF}" presName="text4" presStyleLbl="fgAcc4" presStyleIdx="0" presStyleCnt="2">
        <dgm:presLayoutVars>
          <dgm:chPref val="3"/>
        </dgm:presLayoutVars>
      </dgm:prSet>
      <dgm:spPr/>
    </dgm:pt>
    <dgm:pt modelId="{78277FA7-D106-4A47-A516-FBD24BAAE5DB}" type="pres">
      <dgm:prSet presAssocID="{12CF38A8-B710-4CCE-9073-E2C63092ABFF}" presName="hierChild5" presStyleCnt="0"/>
      <dgm:spPr/>
    </dgm:pt>
    <dgm:pt modelId="{BE87E33A-B712-4D3E-A81B-980F3FFD8076}" type="pres">
      <dgm:prSet presAssocID="{1EE88725-41D8-4988-9B6F-B1E49F5415D8}" presName="Name23" presStyleLbl="parChTrans1D4" presStyleIdx="1" presStyleCnt="2"/>
      <dgm:spPr/>
    </dgm:pt>
    <dgm:pt modelId="{222D0C9F-5CDA-4159-B10C-F538A1CA7C0E}" type="pres">
      <dgm:prSet presAssocID="{D9AD45D2-2568-4F9C-9B41-48F040032C4A}" presName="hierRoot4" presStyleCnt="0"/>
      <dgm:spPr/>
    </dgm:pt>
    <dgm:pt modelId="{F825AC81-52F4-45D8-88BB-C236985480B1}" type="pres">
      <dgm:prSet presAssocID="{D9AD45D2-2568-4F9C-9B41-48F040032C4A}" presName="composite4" presStyleCnt="0"/>
      <dgm:spPr/>
    </dgm:pt>
    <dgm:pt modelId="{209F4E4A-37F3-4EFE-B4AC-2904D1150C8E}" type="pres">
      <dgm:prSet presAssocID="{D9AD45D2-2568-4F9C-9B41-48F040032C4A}" presName="background4" presStyleLbl="node4" presStyleIdx="1" presStyleCnt="2"/>
      <dgm:spPr/>
    </dgm:pt>
    <dgm:pt modelId="{0BB355EA-2466-4B72-B1ED-89A203FD7675}" type="pres">
      <dgm:prSet presAssocID="{D9AD45D2-2568-4F9C-9B41-48F040032C4A}" presName="text4" presStyleLbl="fgAcc4" presStyleIdx="1" presStyleCnt="2">
        <dgm:presLayoutVars>
          <dgm:chPref val="3"/>
        </dgm:presLayoutVars>
      </dgm:prSet>
      <dgm:spPr/>
    </dgm:pt>
    <dgm:pt modelId="{0348ADD8-EF58-42DA-873A-6F6404589AD9}" type="pres">
      <dgm:prSet presAssocID="{D9AD45D2-2568-4F9C-9B41-48F040032C4A}" presName="hierChild5" presStyleCnt="0"/>
      <dgm:spPr/>
    </dgm:pt>
    <dgm:pt modelId="{943F50DF-22AA-4806-931F-122E6005FFAB}" type="pres">
      <dgm:prSet presAssocID="{6D16002D-7885-4589-A7E3-D988A3CB585A}" presName="Name17" presStyleLbl="parChTrans1D3" presStyleIdx="1" presStyleCnt="3"/>
      <dgm:spPr/>
    </dgm:pt>
    <dgm:pt modelId="{3BD2D639-AD93-4543-9980-FC4DDBEFB08D}" type="pres">
      <dgm:prSet presAssocID="{77C82421-AD81-4793-AB35-E1E01C2DA1F9}" presName="hierRoot3" presStyleCnt="0"/>
      <dgm:spPr/>
    </dgm:pt>
    <dgm:pt modelId="{F03250B8-F7A4-4112-A00A-C51E92939299}" type="pres">
      <dgm:prSet presAssocID="{77C82421-AD81-4793-AB35-E1E01C2DA1F9}" presName="composite3" presStyleCnt="0"/>
      <dgm:spPr/>
    </dgm:pt>
    <dgm:pt modelId="{2F604DA9-5313-4038-AD39-F35EBE1DF34A}" type="pres">
      <dgm:prSet presAssocID="{77C82421-AD81-4793-AB35-E1E01C2DA1F9}" presName="background3" presStyleLbl="node3" presStyleIdx="1" presStyleCnt="3"/>
      <dgm:spPr/>
    </dgm:pt>
    <dgm:pt modelId="{55BEE3C8-6107-4443-A2B3-43C46558B320}" type="pres">
      <dgm:prSet presAssocID="{77C82421-AD81-4793-AB35-E1E01C2DA1F9}" presName="text3" presStyleLbl="fgAcc3" presStyleIdx="1" presStyleCnt="3">
        <dgm:presLayoutVars>
          <dgm:chPref val="3"/>
        </dgm:presLayoutVars>
      </dgm:prSet>
      <dgm:spPr/>
    </dgm:pt>
    <dgm:pt modelId="{C9C47FF4-CC1E-4C32-9DDC-1C066E1E77E7}" type="pres">
      <dgm:prSet presAssocID="{77C82421-AD81-4793-AB35-E1E01C2DA1F9}" presName="hierChild4" presStyleCnt="0"/>
      <dgm:spPr/>
    </dgm:pt>
    <dgm:pt modelId="{9CEC8759-3673-430B-A6DE-A8A33AC0A3ED}" type="pres">
      <dgm:prSet presAssocID="{F388482F-DBD2-4CA0-B53D-5F56DC4C13EC}" presName="Name10" presStyleLbl="parChTrans1D2" presStyleIdx="1" presStyleCnt="2"/>
      <dgm:spPr/>
    </dgm:pt>
    <dgm:pt modelId="{738571DF-0BD8-4065-93E0-189D86391281}" type="pres">
      <dgm:prSet presAssocID="{94A4AE9D-B5A4-4A3A-BC1D-4BB58935E66E}" presName="hierRoot2" presStyleCnt="0"/>
      <dgm:spPr/>
    </dgm:pt>
    <dgm:pt modelId="{63B73CD4-1C5E-44F2-BBBC-F48612FE94EE}" type="pres">
      <dgm:prSet presAssocID="{94A4AE9D-B5A4-4A3A-BC1D-4BB58935E66E}" presName="composite2" presStyleCnt="0"/>
      <dgm:spPr/>
    </dgm:pt>
    <dgm:pt modelId="{335C003E-B715-43FA-A0B5-EB45567BD34B}" type="pres">
      <dgm:prSet presAssocID="{94A4AE9D-B5A4-4A3A-BC1D-4BB58935E66E}" presName="background2" presStyleLbl="node2" presStyleIdx="1" presStyleCnt="2"/>
      <dgm:spPr/>
    </dgm:pt>
    <dgm:pt modelId="{8AB17B0D-AB03-4FAB-BB92-EA8A44A7A16D}" type="pres">
      <dgm:prSet presAssocID="{94A4AE9D-B5A4-4A3A-BC1D-4BB58935E66E}" presName="text2" presStyleLbl="fgAcc2" presStyleIdx="1" presStyleCnt="2">
        <dgm:presLayoutVars>
          <dgm:chPref val="3"/>
        </dgm:presLayoutVars>
      </dgm:prSet>
      <dgm:spPr/>
    </dgm:pt>
    <dgm:pt modelId="{3D48C2E8-8EDB-472F-BE25-0AAB5FF1976B}" type="pres">
      <dgm:prSet presAssocID="{94A4AE9D-B5A4-4A3A-BC1D-4BB58935E66E}" presName="hierChild3" presStyleCnt="0"/>
      <dgm:spPr/>
    </dgm:pt>
    <dgm:pt modelId="{5B89E38F-4FB9-48E7-B13D-3428EC65C0AE}" type="pres">
      <dgm:prSet presAssocID="{71295142-5B36-4306-9D72-E4D05503CF98}" presName="Name17" presStyleLbl="parChTrans1D3" presStyleIdx="2" presStyleCnt="3"/>
      <dgm:spPr/>
    </dgm:pt>
    <dgm:pt modelId="{6904C8EB-F9F0-448B-B574-2937EDC8885C}" type="pres">
      <dgm:prSet presAssocID="{24D5CCF9-45B4-48FC-B4C9-89756566F80D}" presName="hierRoot3" presStyleCnt="0"/>
      <dgm:spPr/>
    </dgm:pt>
    <dgm:pt modelId="{85EAF0C0-D1D7-47C7-A5EC-66886594ACAF}" type="pres">
      <dgm:prSet presAssocID="{24D5CCF9-45B4-48FC-B4C9-89756566F80D}" presName="composite3" presStyleCnt="0"/>
      <dgm:spPr/>
    </dgm:pt>
    <dgm:pt modelId="{AE0738C2-1A09-4CE9-9210-D2590F753743}" type="pres">
      <dgm:prSet presAssocID="{24D5CCF9-45B4-48FC-B4C9-89756566F80D}" presName="background3" presStyleLbl="node3" presStyleIdx="2" presStyleCnt="3"/>
      <dgm:spPr/>
    </dgm:pt>
    <dgm:pt modelId="{9AB3058F-ABF7-44FC-9146-4D39B15D8B15}" type="pres">
      <dgm:prSet presAssocID="{24D5CCF9-45B4-48FC-B4C9-89756566F80D}" presName="text3" presStyleLbl="fgAcc3" presStyleIdx="2" presStyleCnt="3">
        <dgm:presLayoutVars>
          <dgm:chPref val="3"/>
        </dgm:presLayoutVars>
      </dgm:prSet>
      <dgm:spPr/>
    </dgm:pt>
    <dgm:pt modelId="{8CAFC261-84B7-43A6-A80C-3FB82A099EA2}" type="pres">
      <dgm:prSet presAssocID="{24D5CCF9-45B4-48FC-B4C9-89756566F80D}" presName="hierChild4" presStyleCnt="0"/>
      <dgm:spPr/>
    </dgm:pt>
  </dgm:ptLst>
  <dgm:cxnLst>
    <dgm:cxn modelId="{C21D6706-6564-438A-ABC2-7071B5C1EFB6}" type="presOf" srcId="{D9AD45D2-2568-4F9C-9B41-48F040032C4A}" destId="{0BB355EA-2466-4B72-B1ED-89A203FD7675}" srcOrd="0" destOrd="0" presId="urn:microsoft.com/office/officeart/2005/8/layout/hierarchy1"/>
    <dgm:cxn modelId="{05100A07-4A6E-4D64-82D6-9AFEC8D6CF24}" type="presOf" srcId="{1EE88725-41D8-4988-9B6F-B1E49F5415D8}" destId="{BE87E33A-B712-4D3E-A81B-980F3FFD8076}" srcOrd="0" destOrd="0" presId="urn:microsoft.com/office/officeart/2005/8/layout/hierarchy1"/>
    <dgm:cxn modelId="{D472FC0F-648D-445F-8681-5DAD008C399F}" type="presOf" srcId="{686ACF78-9383-4D98-AD8B-7473230512BC}" destId="{A9CD5543-6C3F-41CD-AE49-979E77DFCAA2}" srcOrd="0" destOrd="0" presId="urn:microsoft.com/office/officeart/2005/8/layout/hierarchy1"/>
    <dgm:cxn modelId="{4FCFEC10-2E0B-467C-8C26-363E32D9A766}" type="presOf" srcId="{94A4AE9D-B5A4-4A3A-BC1D-4BB58935E66E}" destId="{8AB17B0D-AB03-4FAB-BB92-EA8A44A7A16D}" srcOrd="0" destOrd="0" presId="urn:microsoft.com/office/officeart/2005/8/layout/hierarchy1"/>
    <dgm:cxn modelId="{77EE5B21-EE9B-4428-B077-575DD5C9405F}" type="presOf" srcId="{6D16002D-7885-4589-A7E3-D988A3CB585A}" destId="{943F50DF-22AA-4806-931F-122E6005FFAB}" srcOrd="0" destOrd="0" presId="urn:microsoft.com/office/officeart/2005/8/layout/hierarchy1"/>
    <dgm:cxn modelId="{C3B45626-2233-4C01-8F11-3ABFACD5FE00}" type="presOf" srcId="{B11B9125-075B-48E4-823C-112AB84FD05F}" destId="{E8544CEE-3333-482A-972D-EA9C468F6FE7}" srcOrd="0" destOrd="0" presId="urn:microsoft.com/office/officeart/2005/8/layout/hierarchy1"/>
    <dgm:cxn modelId="{69D36A2F-BDD5-439A-9AF2-B0EB4AC77D52}" type="presOf" srcId="{24D5CCF9-45B4-48FC-B4C9-89756566F80D}" destId="{9AB3058F-ABF7-44FC-9146-4D39B15D8B15}" srcOrd="0" destOrd="0" presId="urn:microsoft.com/office/officeart/2005/8/layout/hierarchy1"/>
    <dgm:cxn modelId="{7DE0273C-228F-48E6-9AB2-B39B2B1C81E3}" type="presOf" srcId="{BE3E0BFB-4226-4D29-9E75-6D924DBBEEBE}" destId="{7F2966AF-97C5-436C-9919-75E2EA20D775}" srcOrd="0" destOrd="0" presId="urn:microsoft.com/office/officeart/2005/8/layout/hierarchy1"/>
    <dgm:cxn modelId="{A23CA645-F995-42AB-AB1B-720C8C8195B2}" srcId="{5B7D9D76-1224-4D1F-8521-027DB78D47EB}" destId="{9B73B59E-994D-40DE-902D-7B6F255F7FF1}" srcOrd="0" destOrd="0" parTransId="{2C20910F-E10E-4C60-B62B-B775798C5BD6}" sibTransId="{F471F3A8-7C57-4234-AE34-D00E6FE158C2}"/>
    <dgm:cxn modelId="{2A8D3048-6734-4CD5-8F65-2B89C87EFE1A}" type="presOf" srcId="{5032DAD0-2481-423E-9B15-D58836D4C840}" destId="{7E86B3FB-F16A-44D9-A7BD-1DF2FDB21EA3}" srcOrd="0" destOrd="0" presId="urn:microsoft.com/office/officeart/2005/8/layout/hierarchy1"/>
    <dgm:cxn modelId="{EA4E8F4B-BB1D-4F2D-B829-2584B72172D7}" type="presOf" srcId="{F388482F-DBD2-4CA0-B53D-5F56DC4C13EC}" destId="{9CEC8759-3673-430B-A6DE-A8A33AC0A3ED}" srcOrd="0" destOrd="0" presId="urn:microsoft.com/office/officeart/2005/8/layout/hierarchy1"/>
    <dgm:cxn modelId="{772DC56F-B2E6-4826-ABDB-F169A8702BB2}" type="presOf" srcId="{12CF38A8-B710-4CCE-9073-E2C63092ABFF}" destId="{8FFA1361-F8F0-4FE9-971E-2E12EE8EFF86}" srcOrd="0" destOrd="0" presId="urn:microsoft.com/office/officeart/2005/8/layout/hierarchy1"/>
    <dgm:cxn modelId="{067ED36F-B5DD-44B5-91F3-1B04499F8D1F}" type="presOf" srcId="{77C82421-AD81-4793-AB35-E1E01C2DA1F9}" destId="{55BEE3C8-6107-4443-A2B3-43C46558B320}" srcOrd="0" destOrd="0" presId="urn:microsoft.com/office/officeart/2005/8/layout/hierarchy1"/>
    <dgm:cxn modelId="{09524152-7C8A-4E9F-A5C5-569A17EE8D0B}" type="presOf" srcId="{923D0B4D-AD46-4828-9ABA-E08ED7596464}" destId="{F14ED92E-87C6-4F12-A5C7-3E0FEA4463B1}" srcOrd="0" destOrd="0" presId="urn:microsoft.com/office/officeart/2005/8/layout/hierarchy1"/>
    <dgm:cxn modelId="{70736473-2F43-4E0E-A5E5-1F69BD994F1D}" srcId="{94A4AE9D-B5A4-4A3A-BC1D-4BB58935E66E}" destId="{24D5CCF9-45B4-48FC-B4C9-89756566F80D}" srcOrd="0" destOrd="0" parTransId="{71295142-5B36-4306-9D72-E4D05503CF98}" sibTransId="{0768B39E-CF0F-418D-B77B-7ADDD5CFC60B}"/>
    <dgm:cxn modelId="{27D05578-6D98-4A2B-A6F1-021C449D3D3D}" srcId="{686ACF78-9383-4D98-AD8B-7473230512BC}" destId="{77C82421-AD81-4793-AB35-E1E01C2DA1F9}" srcOrd="1" destOrd="0" parTransId="{6D16002D-7885-4589-A7E3-D988A3CB585A}" sibTransId="{71C603D6-86C8-46BB-902C-E3DFC369CBBC}"/>
    <dgm:cxn modelId="{70DE7779-24DC-408E-9ADB-7B132CDABB53}" type="presOf" srcId="{9B73B59E-994D-40DE-902D-7B6F255F7FF1}" destId="{A8EF8E32-00EB-4BE0-AE02-320B4ECD811B}" srcOrd="0" destOrd="0" presId="urn:microsoft.com/office/officeart/2005/8/layout/hierarchy1"/>
    <dgm:cxn modelId="{00BAB05A-5CDE-4755-8323-2C0DF68C6E97}" type="presOf" srcId="{5B7D9D76-1224-4D1F-8521-027DB78D47EB}" destId="{E8ED3D00-85B4-4326-933C-8D17F32E6343}" srcOrd="0" destOrd="0" presId="urn:microsoft.com/office/officeart/2005/8/layout/hierarchy1"/>
    <dgm:cxn modelId="{A56C5583-1851-4284-A00D-A8DEDE3F0D27}" srcId="{686ACF78-9383-4D98-AD8B-7473230512BC}" destId="{B11B9125-075B-48E4-823C-112AB84FD05F}" srcOrd="0" destOrd="0" parTransId="{BE3E0BFB-4226-4D29-9E75-6D924DBBEEBE}" sibTransId="{DA7E7451-B0BB-4747-96F5-7D10EA8692A4}"/>
    <dgm:cxn modelId="{EE927A98-36D4-47C8-946E-1D8713E60927}" srcId="{B11B9125-075B-48E4-823C-112AB84FD05F}" destId="{12CF38A8-B710-4CCE-9073-E2C63092ABFF}" srcOrd="0" destOrd="0" parTransId="{923D0B4D-AD46-4828-9ABA-E08ED7596464}" sibTransId="{1C9F8177-C31D-4D87-9369-77923C078AFF}"/>
    <dgm:cxn modelId="{1C5896BF-8639-446B-A6FF-058DA73E3147}" srcId="{B11B9125-075B-48E4-823C-112AB84FD05F}" destId="{D9AD45D2-2568-4F9C-9B41-48F040032C4A}" srcOrd="1" destOrd="0" parTransId="{1EE88725-41D8-4988-9B6F-B1E49F5415D8}" sibTransId="{A1E75F36-49E8-4BBF-B1E8-E24D4DAB08A9}"/>
    <dgm:cxn modelId="{4E6012D4-7C57-471A-B907-8269FB005D2B}" srcId="{9B73B59E-994D-40DE-902D-7B6F255F7FF1}" destId="{686ACF78-9383-4D98-AD8B-7473230512BC}" srcOrd="0" destOrd="0" parTransId="{5032DAD0-2481-423E-9B15-D58836D4C840}" sibTransId="{C6431D19-9F39-464B-B3DE-C9FDDF75FE56}"/>
    <dgm:cxn modelId="{2D51C3D5-4EBD-4FD4-B551-79896E5AF549}" srcId="{9B73B59E-994D-40DE-902D-7B6F255F7FF1}" destId="{94A4AE9D-B5A4-4A3A-BC1D-4BB58935E66E}" srcOrd="1" destOrd="0" parTransId="{F388482F-DBD2-4CA0-B53D-5F56DC4C13EC}" sibTransId="{66602594-8E48-49C5-82DC-F5B5CBB28220}"/>
    <dgm:cxn modelId="{FD5604F2-617B-45CB-9D79-9219AB8E74DC}" type="presOf" srcId="{71295142-5B36-4306-9D72-E4D05503CF98}" destId="{5B89E38F-4FB9-48E7-B13D-3428EC65C0AE}" srcOrd="0" destOrd="0" presId="urn:microsoft.com/office/officeart/2005/8/layout/hierarchy1"/>
    <dgm:cxn modelId="{E13AF3B8-5F72-4C49-81BD-398D8696BBDD}" type="presParOf" srcId="{E8ED3D00-85B4-4326-933C-8D17F32E6343}" destId="{3EC147FD-448B-47FF-9A76-597761C5067C}" srcOrd="0" destOrd="0" presId="urn:microsoft.com/office/officeart/2005/8/layout/hierarchy1"/>
    <dgm:cxn modelId="{8F995F90-24B9-486E-A94A-23661A0B3392}" type="presParOf" srcId="{3EC147FD-448B-47FF-9A76-597761C5067C}" destId="{1D41EADA-8AE8-4D85-888F-5E1EBD54CD33}" srcOrd="0" destOrd="0" presId="urn:microsoft.com/office/officeart/2005/8/layout/hierarchy1"/>
    <dgm:cxn modelId="{B3C14B22-2F17-4F63-BB19-E664775AF313}" type="presParOf" srcId="{1D41EADA-8AE8-4D85-888F-5E1EBD54CD33}" destId="{C25DD150-3A3D-4E41-9BA8-27CFD02F00A1}" srcOrd="0" destOrd="0" presId="urn:microsoft.com/office/officeart/2005/8/layout/hierarchy1"/>
    <dgm:cxn modelId="{A4248C51-FD8B-48E2-98B1-07BDD20C77D7}" type="presParOf" srcId="{1D41EADA-8AE8-4D85-888F-5E1EBD54CD33}" destId="{A8EF8E32-00EB-4BE0-AE02-320B4ECD811B}" srcOrd="1" destOrd="0" presId="urn:microsoft.com/office/officeart/2005/8/layout/hierarchy1"/>
    <dgm:cxn modelId="{5BFE7A44-A651-481A-A52E-2BFCDEB0DD7E}" type="presParOf" srcId="{3EC147FD-448B-47FF-9A76-597761C5067C}" destId="{DABA7DD6-4A4F-4877-9B43-4010E6C5D77E}" srcOrd="1" destOrd="0" presId="urn:microsoft.com/office/officeart/2005/8/layout/hierarchy1"/>
    <dgm:cxn modelId="{BD907872-5AC5-4C00-A785-3DBD29796DD5}" type="presParOf" srcId="{DABA7DD6-4A4F-4877-9B43-4010E6C5D77E}" destId="{7E86B3FB-F16A-44D9-A7BD-1DF2FDB21EA3}" srcOrd="0" destOrd="0" presId="urn:microsoft.com/office/officeart/2005/8/layout/hierarchy1"/>
    <dgm:cxn modelId="{D8A280D7-A847-4FBA-9966-4C535215B20A}" type="presParOf" srcId="{DABA7DD6-4A4F-4877-9B43-4010E6C5D77E}" destId="{E1ED5411-8833-495D-8432-B17F4F72A844}" srcOrd="1" destOrd="0" presId="urn:microsoft.com/office/officeart/2005/8/layout/hierarchy1"/>
    <dgm:cxn modelId="{8773802A-310B-4DE1-BBEF-D7378F648306}" type="presParOf" srcId="{E1ED5411-8833-495D-8432-B17F4F72A844}" destId="{D90434F7-36CC-4599-AF9F-DAC3377C8FF8}" srcOrd="0" destOrd="0" presId="urn:microsoft.com/office/officeart/2005/8/layout/hierarchy1"/>
    <dgm:cxn modelId="{6933A27F-DC17-450B-B699-8924D16C1717}" type="presParOf" srcId="{D90434F7-36CC-4599-AF9F-DAC3377C8FF8}" destId="{D6576009-59D8-4BF2-9026-A86A8269D753}" srcOrd="0" destOrd="0" presId="urn:microsoft.com/office/officeart/2005/8/layout/hierarchy1"/>
    <dgm:cxn modelId="{532F6DB6-01DE-41CA-A1BD-980C3A3893D4}" type="presParOf" srcId="{D90434F7-36CC-4599-AF9F-DAC3377C8FF8}" destId="{A9CD5543-6C3F-41CD-AE49-979E77DFCAA2}" srcOrd="1" destOrd="0" presId="urn:microsoft.com/office/officeart/2005/8/layout/hierarchy1"/>
    <dgm:cxn modelId="{FF0832D2-DF6A-419C-9279-B6422A0D2F3F}" type="presParOf" srcId="{E1ED5411-8833-495D-8432-B17F4F72A844}" destId="{82FE1DCE-34B8-445E-A74A-675939090723}" srcOrd="1" destOrd="0" presId="urn:microsoft.com/office/officeart/2005/8/layout/hierarchy1"/>
    <dgm:cxn modelId="{CEA62005-52B3-4165-9C83-DCE8B33E4605}" type="presParOf" srcId="{82FE1DCE-34B8-445E-A74A-675939090723}" destId="{7F2966AF-97C5-436C-9919-75E2EA20D775}" srcOrd="0" destOrd="0" presId="urn:microsoft.com/office/officeart/2005/8/layout/hierarchy1"/>
    <dgm:cxn modelId="{D00D3B98-7205-4AF6-9332-CAC4C7144680}" type="presParOf" srcId="{82FE1DCE-34B8-445E-A74A-675939090723}" destId="{A1D9A3B9-1206-45E2-9522-31192732F812}" srcOrd="1" destOrd="0" presId="urn:microsoft.com/office/officeart/2005/8/layout/hierarchy1"/>
    <dgm:cxn modelId="{424F76C5-5D31-42AE-955B-FFCE6658E618}" type="presParOf" srcId="{A1D9A3B9-1206-45E2-9522-31192732F812}" destId="{02D31175-440D-4DDA-9BC0-D53B2514D5CE}" srcOrd="0" destOrd="0" presId="urn:microsoft.com/office/officeart/2005/8/layout/hierarchy1"/>
    <dgm:cxn modelId="{CF513A15-E3FD-47DF-A281-7C72D67A5B86}" type="presParOf" srcId="{02D31175-440D-4DDA-9BC0-D53B2514D5CE}" destId="{8B8CE85D-FFF5-41E4-BC81-757C667FDE9F}" srcOrd="0" destOrd="0" presId="urn:microsoft.com/office/officeart/2005/8/layout/hierarchy1"/>
    <dgm:cxn modelId="{E2716CAA-1703-487E-92F0-1CA445080FCE}" type="presParOf" srcId="{02D31175-440D-4DDA-9BC0-D53B2514D5CE}" destId="{E8544CEE-3333-482A-972D-EA9C468F6FE7}" srcOrd="1" destOrd="0" presId="urn:microsoft.com/office/officeart/2005/8/layout/hierarchy1"/>
    <dgm:cxn modelId="{681BB78E-99C9-46B0-B1B1-E4A6A49C5539}" type="presParOf" srcId="{A1D9A3B9-1206-45E2-9522-31192732F812}" destId="{51FB5753-55B1-4712-A9E9-CEF9897A4474}" srcOrd="1" destOrd="0" presId="urn:microsoft.com/office/officeart/2005/8/layout/hierarchy1"/>
    <dgm:cxn modelId="{6CFB409E-481B-4D02-ABE4-CFF1EA56321A}" type="presParOf" srcId="{51FB5753-55B1-4712-A9E9-CEF9897A4474}" destId="{F14ED92E-87C6-4F12-A5C7-3E0FEA4463B1}" srcOrd="0" destOrd="0" presId="urn:microsoft.com/office/officeart/2005/8/layout/hierarchy1"/>
    <dgm:cxn modelId="{F8B66E9D-DCBE-4D75-AD1C-C6A41292460D}" type="presParOf" srcId="{51FB5753-55B1-4712-A9E9-CEF9897A4474}" destId="{D48EB9D1-8F82-49F8-BEE5-65E5BDB6AA61}" srcOrd="1" destOrd="0" presId="urn:microsoft.com/office/officeart/2005/8/layout/hierarchy1"/>
    <dgm:cxn modelId="{E1B27705-BEDF-45ED-A284-717AFB146BB8}" type="presParOf" srcId="{D48EB9D1-8F82-49F8-BEE5-65E5BDB6AA61}" destId="{23B7B6F1-DC57-42F3-9BAD-C5C68E344482}" srcOrd="0" destOrd="0" presId="urn:microsoft.com/office/officeart/2005/8/layout/hierarchy1"/>
    <dgm:cxn modelId="{51C8CAF8-F450-4C00-A34F-13572FF29CD2}" type="presParOf" srcId="{23B7B6F1-DC57-42F3-9BAD-C5C68E344482}" destId="{98CCB7B6-957B-467B-BB00-1DC6511A31CF}" srcOrd="0" destOrd="0" presId="urn:microsoft.com/office/officeart/2005/8/layout/hierarchy1"/>
    <dgm:cxn modelId="{4D8A1992-77FD-4DBD-BE68-DFBB0E24D4F6}" type="presParOf" srcId="{23B7B6F1-DC57-42F3-9BAD-C5C68E344482}" destId="{8FFA1361-F8F0-4FE9-971E-2E12EE8EFF86}" srcOrd="1" destOrd="0" presId="urn:microsoft.com/office/officeart/2005/8/layout/hierarchy1"/>
    <dgm:cxn modelId="{FBD02966-1C08-463A-8C61-CC2821814197}" type="presParOf" srcId="{D48EB9D1-8F82-49F8-BEE5-65E5BDB6AA61}" destId="{78277FA7-D106-4A47-A516-FBD24BAAE5DB}" srcOrd="1" destOrd="0" presId="urn:microsoft.com/office/officeart/2005/8/layout/hierarchy1"/>
    <dgm:cxn modelId="{31331E5A-E77A-4520-BE82-DA16742C2602}" type="presParOf" srcId="{51FB5753-55B1-4712-A9E9-CEF9897A4474}" destId="{BE87E33A-B712-4D3E-A81B-980F3FFD8076}" srcOrd="2" destOrd="0" presId="urn:microsoft.com/office/officeart/2005/8/layout/hierarchy1"/>
    <dgm:cxn modelId="{6702B00E-7A30-432F-AFEA-1F65AB3DB225}" type="presParOf" srcId="{51FB5753-55B1-4712-A9E9-CEF9897A4474}" destId="{222D0C9F-5CDA-4159-B10C-F538A1CA7C0E}" srcOrd="3" destOrd="0" presId="urn:microsoft.com/office/officeart/2005/8/layout/hierarchy1"/>
    <dgm:cxn modelId="{681B3575-5C0A-4EBD-B795-03564514252E}" type="presParOf" srcId="{222D0C9F-5CDA-4159-B10C-F538A1CA7C0E}" destId="{F825AC81-52F4-45D8-88BB-C236985480B1}" srcOrd="0" destOrd="0" presId="urn:microsoft.com/office/officeart/2005/8/layout/hierarchy1"/>
    <dgm:cxn modelId="{D1308BE1-6564-438D-9F1B-9F92BF63F210}" type="presParOf" srcId="{F825AC81-52F4-45D8-88BB-C236985480B1}" destId="{209F4E4A-37F3-4EFE-B4AC-2904D1150C8E}" srcOrd="0" destOrd="0" presId="urn:microsoft.com/office/officeart/2005/8/layout/hierarchy1"/>
    <dgm:cxn modelId="{2D6D4884-F97F-40C6-9E21-F78C129F20C0}" type="presParOf" srcId="{F825AC81-52F4-45D8-88BB-C236985480B1}" destId="{0BB355EA-2466-4B72-B1ED-89A203FD7675}" srcOrd="1" destOrd="0" presId="urn:microsoft.com/office/officeart/2005/8/layout/hierarchy1"/>
    <dgm:cxn modelId="{4499F94F-D2CA-45C9-964C-D71CEAE063B9}" type="presParOf" srcId="{222D0C9F-5CDA-4159-B10C-F538A1CA7C0E}" destId="{0348ADD8-EF58-42DA-873A-6F6404589AD9}" srcOrd="1" destOrd="0" presId="urn:microsoft.com/office/officeart/2005/8/layout/hierarchy1"/>
    <dgm:cxn modelId="{18D74C48-24C7-4AFE-8F1F-75B4875F5515}" type="presParOf" srcId="{82FE1DCE-34B8-445E-A74A-675939090723}" destId="{943F50DF-22AA-4806-931F-122E6005FFAB}" srcOrd="2" destOrd="0" presId="urn:microsoft.com/office/officeart/2005/8/layout/hierarchy1"/>
    <dgm:cxn modelId="{0AAB53ED-A9A7-494B-9255-9BB0C8806972}" type="presParOf" srcId="{82FE1DCE-34B8-445E-A74A-675939090723}" destId="{3BD2D639-AD93-4543-9980-FC4DDBEFB08D}" srcOrd="3" destOrd="0" presId="urn:microsoft.com/office/officeart/2005/8/layout/hierarchy1"/>
    <dgm:cxn modelId="{75F8D773-4734-4E57-94D1-4FE2ACCABF93}" type="presParOf" srcId="{3BD2D639-AD93-4543-9980-FC4DDBEFB08D}" destId="{F03250B8-F7A4-4112-A00A-C51E92939299}" srcOrd="0" destOrd="0" presId="urn:microsoft.com/office/officeart/2005/8/layout/hierarchy1"/>
    <dgm:cxn modelId="{5D46A1C7-6DA0-471F-9A7C-F4690F3F064A}" type="presParOf" srcId="{F03250B8-F7A4-4112-A00A-C51E92939299}" destId="{2F604DA9-5313-4038-AD39-F35EBE1DF34A}" srcOrd="0" destOrd="0" presId="urn:microsoft.com/office/officeart/2005/8/layout/hierarchy1"/>
    <dgm:cxn modelId="{A6152B2D-A7B1-4175-958F-737A5221C403}" type="presParOf" srcId="{F03250B8-F7A4-4112-A00A-C51E92939299}" destId="{55BEE3C8-6107-4443-A2B3-43C46558B320}" srcOrd="1" destOrd="0" presId="urn:microsoft.com/office/officeart/2005/8/layout/hierarchy1"/>
    <dgm:cxn modelId="{916A5635-905D-4B4E-B38B-2751BFF05C1D}" type="presParOf" srcId="{3BD2D639-AD93-4543-9980-FC4DDBEFB08D}" destId="{C9C47FF4-CC1E-4C32-9DDC-1C066E1E77E7}" srcOrd="1" destOrd="0" presId="urn:microsoft.com/office/officeart/2005/8/layout/hierarchy1"/>
    <dgm:cxn modelId="{273BFC25-492E-4030-A5D3-95A211384C9D}" type="presParOf" srcId="{DABA7DD6-4A4F-4877-9B43-4010E6C5D77E}" destId="{9CEC8759-3673-430B-A6DE-A8A33AC0A3ED}" srcOrd="2" destOrd="0" presId="urn:microsoft.com/office/officeart/2005/8/layout/hierarchy1"/>
    <dgm:cxn modelId="{A31D4CC2-9149-4CA3-8ED7-8AB4BC75BBAF}" type="presParOf" srcId="{DABA7DD6-4A4F-4877-9B43-4010E6C5D77E}" destId="{738571DF-0BD8-4065-93E0-189D86391281}" srcOrd="3" destOrd="0" presId="urn:microsoft.com/office/officeart/2005/8/layout/hierarchy1"/>
    <dgm:cxn modelId="{7A5CEFBB-614F-4494-975C-CAE420AC7368}" type="presParOf" srcId="{738571DF-0BD8-4065-93E0-189D86391281}" destId="{63B73CD4-1C5E-44F2-BBBC-F48612FE94EE}" srcOrd="0" destOrd="0" presId="urn:microsoft.com/office/officeart/2005/8/layout/hierarchy1"/>
    <dgm:cxn modelId="{93A72D31-AE41-4948-8954-9D467757C952}" type="presParOf" srcId="{63B73CD4-1C5E-44F2-BBBC-F48612FE94EE}" destId="{335C003E-B715-43FA-A0B5-EB45567BD34B}" srcOrd="0" destOrd="0" presId="urn:microsoft.com/office/officeart/2005/8/layout/hierarchy1"/>
    <dgm:cxn modelId="{427FE436-6C78-42C4-BA69-C0A465DCD854}" type="presParOf" srcId="{63B73CD4-1C5E-44F2-BBBC-F48612FE94EE}" destId="{8AB17B0D-AB03-4FAB-BB92-EA8A44A7A16D}" srcOrd="1" destOrd="0" presId="urn:microsoft.com/office/officeart/2005/8/layout/hierarchy1"/>
    <dgm:cxn modelId="{C93668F8-DD4F-4ED2-9113-6FBEFB5F5C5C}" type="presParOf" srcId="{738571DF-0BD8-4065-93E0-189D86391281}" destId="{3D48C2E8-8EDB-472F-BE25-0AAB5FF1976B}" srcOrd="1" destOrd="0" presId="urn:microsoft.com/office/officeart/2005/8/layout/hierarchy1"/>
    <dgm:cxn modelId="{C643332E-BD5F-4C5B-BFDD-C37CBD1B48E7}" type="presParOf" srcId="{3D48C2E8-8EDB-472F-BE25-0AAB5FF1976B}" destId="{5B89E38F-4FB9-48E7-B13D-3428EC65C0AE}" srcOrd="0" destOrd="0" presId="urn:microsoft.com/office/officeart/2005/8/layout/hierarchy1"/>
    <dgm:cxn modelId="{83228A80-57E1-464F-A7A6-31BE4127CAA5}" type="presParOf" srcId="{3D48C2E8-8EDB-472F-BE25-0AAB5FF1976B}" destId="{6904C8EB-F9F0-448B-B574-2937EDC8885C}" srcOrd="1" destOrd="0" presId="urn:microsoft.com/office/officeart/2005/8/layout/hierarchy1"/>
    <dgm:cxn modelId="{90E72933-4676-483F-A84F-23E8E8ADCE01}" type="presParOf" srcId="{6904C8EB-F9F0-448B-B574-2937EDC8885C}" destId="{85EAF0C0-D1D7-47C7-A5EC-66886594ACAF}" srcOrd="0" destOrd="0" presId="urn:microsoft.com/office/officeart/2005/8/layout/hierarchy1"/>
    <dgm:cxn modelId="{0F00E772-1D20-4413-A8F6-83061D3BEF1A}" type="presParOf" srcId="{85EAF0C0-D1D7-47C7-A5EC-66886594ACAF}" destId="{AE0738C2-1A09-4CE9-9210-D2590F753743}" srcOrd="0" destOrd="0" presId="urn:microsoft.com/office/officeart/2005/8/layout/hierarchy1"/>
    <dgm:cxn modelId="{4270E2A4-B6AF-4BA2-9E7A-9C1D56AA7F78}" type="presParOf" srcId="{85EAF0C0-D1D7-47C7-A5EC-66886594ACAF}" destId="{9AB3058F-ABF7-44FC-9146-4D39B15D8B15}" srcOrd="1" destOrd="0" presId="urn:microsoft.com/office/officeart/2005/8/layout/hierarchy1"/>
    <dgm:cxn modelId="{5C0BE0F1-C78E-410D-A9B2-CB5CA19532B4}" type="presParOf" srcId="{6904C8EB-F9F0-448B-B574-2937EDC8885C}" destId="{8CAFC261-84B7-43A6-A80C-3FB82A099EA2}"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89E38F-4FB9-48E7-B13D-3428EC65C0AE}">
      <dsp:nvSpPr>
        <dsp:cNvPr id="0" name=""/>
        <dsp:cNvSpPr/>
      </dsp:nvSpPr>
      <dsp:spPr>
        <a:xfrm>
          <a:off x="5839123" y="2058762"/>
          <a:ext cx="91440" cy="383536"/>
        </a:xfrm>
        <a:custGeom>
          <a:avLst/>
          <a:gdLst/>
          <a:ahLst/>
          <a:cxnLst/>
          <a:rect l="0" t="0" r="0" b="0"/>
          <a:pathLst>
            <a:path>
              <a:moveTo>
                <a:pt x="45720" y="0"/>
              </a:moveTo>
              <a:lnTo>
                <a:pt x="45720" y="38353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CEC8759-3673-430B-A6DE-A8A33AC0A3ED}">
      <dsp:nvSpPr>
        <dsp:cNvPr id="0" name=""/>
        <dsp:cNvSpPr/>
      </dsp:nvSpPr>
      <dsp:spPr>
        <a:xfrm>
          <a:off x="4675989" y="837819"/>
          <a:ext cx="1208854" cy="383536"/>
        </a:xfrm>
        <a:custGeom>
          <a:avLst/>
          <a:gdLst/>
          <a:ahLst/>
          <a:cxnLst/>
          <a:rect l="0" t="0" r="0" b="0"/>
          <a:pathLst>
            <a:path>
              <a:moveTo>
                <a:pt x="0" y="0"/>
              </a:moveTo>
              <a:lnTo>
                <a:pt x="0" y="261368"/>
              </a:lnTo>
              <a:lnTo>
                <a:pt x="1208854" y="261368"/>
              </a:lnTo>
              <a:lnTo>
                <a:pt x="1208854" y="38353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43F50DF-22AA-4806-931F-122E6005FFAB}">
      <dsp:nvSpPr>
        <dsp:cNvPr id="0" name=""/>
        <dsp:cNvSpPr/>
      </dsp:nvSpPr>
      <dsp:spPr>
        <a:xfrm>
          <a:off x="3467134" y="2058762"/>
          <a:ext cx="805902" cy="383536"/>
        </a:xfrm>
        <a:custGeom>
          <a:avLst/>
          <a:gdLst/>
          <a:ahLst/>
          <a:cxnLst/>
          <a:rect l="0" t="0" r="0" b="0"/>
          <a:pathLst>
            <a:path>
              <a:moveTo>
                <a:pt x="0" y="0"/>
              </a:moveTo>
              <a:lnTo>
                <a:pt x="0" y="261368"/>
              </a:lnTo>
              <a:lnTo>
                <a:pt x="805902" y="261368"/>
              </a:lnTo>
              <a:lnTo>
                <a:pt x="805902" y="38353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E87E33A-B712-4D3E-A81B-980F3FFD8076}">
      <dsp:nvSpPr>
        <dsp:cNvPr id="0" name=""/>
        <dsp:cNvSpPr/>
      </dsp:nvSpPr>
      <dsp:spPr>
        <a:xfrm>
          <a:off x="2661231" y="3279705"/>
          <a:ext cx="805902" cy="383536"/>
        </a:xfrm>
        <a:custGeom>
          <a:avLst/>
          <a:gdLst/>
          <a:ahLst/>
          <a:cxnLst/>
          <a:rect l="0" t="0" r="0" b="0"/>
          <a:pathLst>
            <a:path>
              <a:moveTo>
                <a:pt x="0" y="0"/>
              </a:moveTo>
              <a:lnTo>
                <a:pt x="0" y="261368"/>
              </a:lnTo>
              <a:lnTo>
                <a:pt x="805902" y="261368"/>
              </a:lnTo>
              <a:lnTo>
                <a:pt x="805902" y="383536"/>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14ED92E-87C6-4F12-A5C7-3E0FEA4463B1}">
      <dsp:nvSpPr>
        <dsp:cNvPr id="0" name=""/>
        <dsp:cNvSpPr/>
      </dsp:nvSpPr>
      <dsp:spPr>
        <a:xfrm>
          <a:off x="1855328" y="3279705"/>
          <a:ext cx="805902" cy="383536"/>
        </a:xfrm>
        <a:custGeom>
          <a:avLst/>
          <a:gdLst/>
          <a:ahLst/>
          <a:cxnLst/>
          <a:rect l="0" t="0" r="0" b="0"/>
          <a:pathLst>
            <a:path>
              <a:moveTo>
                <a:pt x="805902" y="0"/>
              </a:moveTo>
              <a:lnTo>
                <a:pt x="805902" y="261368"/>
              </a:lnTo>
              <a:lnTo>
                <a:pt x="0" y="261368"/>
              </a:lnTo>
              <a:lnTo>
                <a:pt x="0" y="383536"/>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F2966AF-97C5-436C-9919-75E2EA20D775}">
      <dsp:nvSpPr>
        <dsp:cNvPr id="0" name=""/>
        <dsp:cNvSpPr/>
      </dsp:nvSpPr>
      <dsp:spPr>
        <a:xfrm>
          <a:off x="2661231" y="2058762"/>
          <a:ext cx="805902" cy="383536"/>
        </a:xfrm>
        <a:custGeom>
          <a:avLst/>
          <a:gdLst/>
          <a:ahLst/>
          <a:cxnLst/>
          <a:rect l="0" t="0" r="0" b="0"/>
          <a:pathLst>
            <a:path>
              <a:moveTo>
                <a:pt x="805902" y="0"/>
              </a:moveTo>
              <a:lnTo>
                <a:pt x="805902" y="261368"/>
              </a:lnTo>
              <a:lnTo>
                <a:pt x="0" y="261368"/>
              </a:lnTo>
              <a:lnTo>
                <a:pt x="0" y="38353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E86B3FB-F16A-44D9-A7BD-1DF2FDB21EA3}">
      <dsp:nvSpPr>
        <dsp:cNvPr id="0" name=""/>
        <dsp:cNvSpPr/>
      </dsp:nvSpPr>
      <dsp:spPr>
        <a:xfrm>
          <a:off x="3467134" y="837819"/>
          <a:ext cx="1208854" cy="383536"/>
        </a:xfrm>
        <a:custGeom>
          <a:avLst/>
          <a:gdLst/>
          <a:ahLst/>
          <a:cxnLst/>
          <a:rect l="0" t="0" r="0" b="0"/>
          <a:pathLst>
            <a:path>
              <a:moveTo>
                <a:pt x="1208854" y="0"/>
              </a:moveTo>
              <a:lnTo>
                <a:pt x="1208854" y="261368"/>
              </a:lnTo>
              <a:lnTo>
                <a:pt x="0" y="261368"/>
              </a:lnTo>
              <a:lnTo>
                <a:pt x="0" y="38353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25DD150-3A3D-4E41-9BA8-27CFD02F00A1}">
      <dsp:nvSpPr>
        <dsp:cNvPr id="0" name=""/>
        <dsp:cNvSpPr/>
      </dsp:nvSpPr>
      <dsp:spPr>
        <a:xfrm>
          <a:off x="4016613" y="413"/>
          <a:ext cx="1318750" cy="83740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8EF8E32-00EB-4BE0-AE02-320B4ECD811B}">
      <dsp:nvSpPr>
        <dsp:cNvPr id="0" name=""/>
        <dsp:cNvSpPr/>
      </dsp:nvSpPr>
      <dsp:spPr>
        <a:xfrm>
          <a:off x="4163141" y="139614"/>
          <a:ext cx="1318750" cy="83740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CARES Act </a:t>
          </a:r>
        </a:p>
      </dsp:txBody>
      <dsp:txXfrm>
        <a:off x="4187668" y="164141"/>
        <a:ext cx="1269696" cy="788352"/>
      </dsp:txXfrm>
    </dsp:sp>
    <dsp:sp modelId="{D6576009-59D8-4BF2-9026-A86A8269D753}">
      <dsp:nvSpPr>
        <dsp:cNvPr id="0" name=""/>
        <dsp:cNvSpPr/>
      </dsp:nvSpPr>
      <dsp:spPr>
        <a:xfrm>
          <a:off x="2807759" y="1221356"/>
          <a:ext cx="1318750" cy="837406"/>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9CD5543-6C3F-41CD-AE49-979E77DFCAA2}">
      <dsp:nvSpPr>
        <dsp:cNvPr id="0" name=""/>
        <dsp:cNvSpPr/>
      </dsp:nvSpPr>
      <dsp:spPr>
        <a:xfrm>
          <a:off x="2954287" y="1360557"/>
          <a:ext cx="1318750" cy="837406"/>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Education Stabilization Funds (ESF)</a:t>
          </a:r>
        </a:p>
      </dsp:txBody>
      <dsp:txXfrm>
        <a:off x="2978814" y="1385084"/>
        <a:ext cx="1269696" cy="788352"/>
      </dsp:txXfrm>
    </dsp:sp>
    <dsp:sp modelId="{8B8CE85D-FFF5-41E4-BC81-757C667FDE9F}">
      <dsp:nvSpPr>
        <dsp:cNvPr id="0" name=""/>
        <dsp:cNvSpPr/>
      </dsp:nvSpPr>
      <dsp:spPr>
        <a:xfrm>
          <a:off x="2001856" y="2442299"/>
          <a:ext cx="1318750" cy="837406"/>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8544CEE-3333-482A-972D-EA9C468F6FE7}">
      <dsp:nvSpPr>
        <dsp:cNvPr id="0" name=""/>
        <dsp:cNvSpPr/>
      </dsp:nvSpPr>
      <dsp:spPr>
        <a:xfrm>
          <a:off x="2148384" y="2581500"/>
          <a:ext cx="1318750" cy="837406"/>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Elementary &amp; Secondary School Emergency Relief Funds (ESSER)</a:t>
          </a:r>
        </a:p>
        <a:p>
          <a:pPr marL="0" lvl="0" indent="0" algn="ctr" defTabSz="400050">
            <a:lnSpc>
              <a:spcPct val="90000"/>
            </a:lnSpc>
            <a:spcBef>
              <a:spcPct val="0"/>
            </a:spcBef>
            <a:spcAft>
              <a:spcPct val="35000"/>
            </a:spcAft>
            <a:buNone/>
          </a:pPr>
          <a:r>
            <a:rPr lang="en-US" sz="900" kern="1200" dirty="0"/>
            <a:t>$120 million</a:t>
          </a:r>
        </a:p>
      </dsp:txBody>
      <dsp:txXfrm>
        <a:off x="2172911" y="2606027"/>
        <a:ext cx="1269696" cy="788352"/>
      </dsp:txXfrm>
    </dsp:sp>
    <dsp:sp modelId="{98CCB7B6-957B-467B-BB00-1DC6511A31CF}">
      <dsp:nvSpPr>
        <dsp:cNvPr id="0" name=""/>
        <dsp:cNvSpPr/>
      </dsp:nvSpPr>
      <dsp:spPr>
        <a:xfrm>
          <a:off x="1195953" y="3663241"/>
          <a:ext cx="1318750" cy="837406"/>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FFA1361-F8F0-4FE9-971E-2E12EE8EFF86}">
      <dsp:nvSpPr>
        <dsp:cNvPr id="0" name=""/>
        <dsp:cNvSpPr/>
      </dsp:nvSpPr>
      <dsp:spPr>
        <a:xfrm>
          <a:off x="1342481" y="3802443"/>
          <a:ext cx="1318750" cy="837406"/>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ESSER Funds – Formula</a:t>
          </a:r>
        </a:p>
        <a:p>
          <a:pPr marL="0" lvl="0" indent="0" algn="ctr" defTabSz="400050">
            <a:lnSpc>
              <a:spcPct val="90000"/>
            </a:lnSpc>
            <a:spcBef>
              <a:spcPct val="0"/>
            </a:spcBef>
            <a:spcAft>
              <a:spcPct val="35000"/>
            </a:spcAft>
            <a:buNone/>
          </a:pPr>
          <a:r>
            <a:rPr lang="en-US" sz="900" kern="1200" dirty="0"/>
            <a:t>(90%) to LEAs</a:t>
          </a:r>
        </a:p>
        <a:p>
          <a:pPr marL="0" lvl="0" indent="0" algn="ctr" defTabSz="400050">
            <a:lnSpc>
              <a:spcPct val="90000"/>
            </a:lnSpc>
            <a:spcBef>
              <a:spcPct val="0"/>
            </a:spcBef>
            <a:spcAft>
              <a:spcPct val="35000"/>
            </a:spcAft>
            <a:buNone/>
          </a:pPr>
          <a:r>
            <a:rPr lang="en-US" sz="900" kern="1200" dirty="0"/>
            <a:t>$108 million</a:t>
          </a:r>
        </a:p>
        <a:p>
          <a:pPr marL="0" lvl="0" indent="0" algn="ctr" defTabSz="400050">
            <a:lnSpc>
              <a:spcPct val="90000"/>
            </a:lnSpc>
            <a:spcBef>
              <a:spcPct val="0"/>
            </a:spcBef>
            <a:spcAft>
              <a:spcPct val="35000"/>
            </a:spcAft>
            <a:buNone/>
          </a:pPr>
          <a:r>
            <a:rPr lang="en-US" sz="900" kern="1200" dirty="0"/>
            <a:t>Title I formula to LEA</a:t>
          </a:r>
        </a:p>
      </dsp:txBody>
      <dsp:txXfrm>
        <a:off x="1367008" y="3826970"/>
        <a:ext cx="1269696" cy="788352"/>
      </dsp:txXfrm>
    </dsp:sp>
    <dsp:sp modelId="{209F4E4A-37F3-4EFE-B4AC-2904D1150C8E}">
      <dsp:nvSpPr>
        <dsp:cNvPr id="0" name=""/>
        <dsp:cNvSpPr/>
      </dsp:nvSpPr>
      <dsp:spPr>
        <a:xfrm>
          <a:off x="2807759" y="3663241"/>
          <a:ext cx="1318750" cy="837406"/>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BB355EA-2466-4B72-B1ED-89A203FD7675}">
      <dsp:nvSpPr>
        <dsp:cNvPr id="0" name=""/>
        <dsp:cNvSpPr/>
      </dsp:nvSpPr>
      <dsp:spPr>
        <a:xfrm>
          <a:off x="2954287" y="3802443"/>
          <a:ext cx="1318750" cy="837406"/>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ESSER Funds – State Level</a:t>
          </a:r>
        </a:p>
        <a:p>
          <a:pPr marL="0" lvl="0" indent="0" algn="ctr" defTabSz="400050">
            <a:lnSpc>
              <a:spcPct val="90000"/>
            </a:lnSpc>
            <a:spcBef>
              <a:spcPct val="0"/>
            </a:spcBef>
            <a:spcAft>
              <a:spcPct val="35000"/>
            </a:spcAft>
            <a:buNone/>
          </a:pPr>
          <a:r>
            <a:rPr lang="en-US" sz="900" kern="1200" dirty="0"/>
            <a:t>$12 million</a:t>
          </a:r>
        </a:p>
        <a:p>
          <a:pPr marL="0" lvl="0" indent="0" algn="ctr" defTabSz="400050">
            <a:lnSpc>
              <a:spcPct val="90000"/>
            </a:lnSpc>
            <a:spcBef>
              <a:spcPct val="0"/>
            </a:spcBef>
            <a:spcAft>
              <a:spcPct val="35000"/>
            </a:spcAft>
            <a:buNone/>
          </a:pPr>
          <a:r>
            <a:rPr lang="en-US" sz="900" kern="1200" dirty="0"/>
            <a:t>TBD (survey)</a:t>
          </a:r>
        </a:p>
      </dsp:txBody>
      <dsp:txXfrm>
        <a:off x="2978814" y="3826970"/>
        <a:ext cx="1269696" cy="788352"/>
      </dsp:txXfrm>
    </dsp:sp>
    <dsp:sp modelId="{2F604DA9-5313-4038-AD39-F35EBE1DF34A}">
      <dsp:nvSpPr>
        <dsp:cNvPr id="0" name=""/>
        <dsp:cNvSpPr/>
      </dsp:nvSpPr>
      <dsp:spPr>
        <a:xfrm>
          <a:off x="3613662" y="2442299"/>
          <a:ext cx="1318750" cy="837406"/>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5BEE3C8-6107-4443-A2B3-43C46558B320}">
      <dsp:nvSpPr>
        <dsp:cNvPr id="0" name=""/>
        <dsp:cNvSpPr/>
      </dsp:nvSpPr>
      <dsp:spPr>
        <a:xfrm>
          <a:off x="3760190" y="2581500"/>
          <a:ext cx="1318750" cy="837406"/>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Governor’s Emergency Education Relief (GEER)</a:t>
          </a:r>
        </a:p>
        <a:p>
          <a:pPr marL="0" lvl="0" indent="0" algn="ctr" defTabSz="400050">
            <a:lnSpc>
              <a:spcPct val="90000"/>
            </a:lnSpc>
            <a:spcBef>
              <a:spcPct val="0"/>
            </a:spcBef>
            <a:spcAft>
              <a:spcPct val="35000"/>
            </a:spcAft>
            <a:buNone/>
          </a:pPr>
          <a:r>
            <a:rPr lang="en-US" sz="900" kern="1200" dirty="0"/>
            <a:t>$44 million</a:t>
          </a:r>
        </a:p>
        <a:p>
          <a:pPr marL="0" lvl="0" indent="0" algn="ctr" defTabSz="400050">
            <a:lnSpc>
              <a:spcPct val="90000"/>
            </a:lnSpc>
            <a:spcBef>
              <a:spcPct val="0"/>
            </a:spcBef>
            <a:spcAft>
              <a:spcPct val="35000"/>
            </a:spcAft>
            <a:buNone/>
          </a:pPr>
          <a:r>
            <a:rPr lang="en-US" sz="900" kern="1200" dirty="0"/>
            <a:t>TBD </a:t>
          </a:r>
        </a:p>
      </dsp:txBody>
      <dsp:txXfrm>
        <a:off x="3784717" y="2606027"/>
        <a:ext cx="1269696" cy="788352"/>
      </dsp:txXfrm>
    </dsp:sp>
    <dsp:sp modelId="{335C003E-B715-43FA-A0B5-EB45567BD34B}">
      <dsp:nvSpPr>
        <dsp:cNvPr id="0" name=""/>
        <dsp:cNvSpPr/>
      </dsp:nvSpPr>
      <dsp:spPr>
        <a:xfrm>
          <a:off x="5225468" y="1221356"/>
          <a:ext cx="1318750" cy="837406"/>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AB17B0D-AB03-4FAB-BB92-EA8A44A7A16D}">
      <dsp:nvSpPr>
        <dsp:cNvPr id="0" name=""/>
        <dsp:cNvSpPr/>
      </dsp:nvSpPr>
      <dsp:spPr>
        <a:xfrm>
          <a:off x="5371996" y="1360557"/>
          <a:ext cx="1318750" cy="837406"/>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CARES Relief Funds (CRF)</a:t>
          </a:r>
        </a:p>
        <a:p>
          <a:pPr marL="0" lvl="0" indent="0" algn="ctr" defTabSz="400050">
            <a:lnSpc>
              <a:spcPct val="90000"/>
            </a:lnSpc>
            <a:spcBef>
              <a:spcPct val="0"/>
            </a:spcBef>
            <a:spcAft>
              <a:spcPct val="35000"/>
            </a:spcAft>
            <a:buNone/>
          </a:pPr>
          <a:r>
            <a:rPr lang="en-US" sz="900" kern="1200" dirty="0"/>
            <a:t>Title V</a:t>
          </a:r>
        </a:p>
        <a:p>
          <a:pPr marL="0" lvl="0" indent="0" algn="ctr" defTabSz="400050">
            <a:lnSpc>
              <a:spcPct val="90000"/>
            </a:lnSpc>
            <a:spcBef>
              <a:spcPct val="0"/>
            </a:spcBef>
            <a:spcAft>
              <a:spcPct val="35000"/>
            </a:spcAft>
            <a:buNone/>
          </a:pPr>
          <a:r>
            <a:rPr lang="en-US" sz="900" kern="1200" dirty="0"/>
            <a:t>Governor’s Executive Order</a:t>
          </a:r>
        </a:p>
      </dsp:txBody>
      <dsp:txXfrm>
        <a:off x="5396523" y="1385084"/>
        <a:ext cx="1269696" cy="788352"/>
      </dsp:txXfrm>
    </dsp:sp>
    <dsp:sp modelId="{AE0738C2-1A09-4CE9-9210-D2590F753743}">
      <dsp:nvSpPr>
        <dsp:cNvPr id="0" name=""/>
        <dsp:cNvSpPr/>
      </dsp:nvSpPr>
      <dsp:spPr>
        <a:xfrm>
          <a:off x="5225468" y="2442299"/>
          <a:ext cx="1318750" cy="837406"/>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AB3058F-ABF7-44FC-9146-4D39B15D8B15}">
      <dsp:nvSpPr>
        <dsp:cNvPr id="0" name=""/>
        <dsp:cNvSpPr/>
      </dsp:nvSpPr>
      <dsp:spPr>
        <a:xfrm>
          <a:off x="5371996" y="2581500"/>
          <a:ext cx="1318750" cy="837406"/>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Education Relief</a:t>
          </a:r>
        </a:p>
        <a:p>
          <a:pPr marL="0" lvl="0" indent="0" algn="ctr" defTabSz="400050">
            <a:lnSpc>
              <a:spcPct val="90000"/>
            </a:lnSpc>
            <a:spcBef>
              <a:spcPct val="0"/>
            </a:spcBef>
            <a:spcAft>
              <a:spcPct val="35000"/>
            </a:spcAft>
            <a:buNone/>
          </a:pPr>
          <a:r>
            <a:rPr lang="en-US" sz="900" kern="1200" dirty="0"/>
            <a:t>$500 million</a:t>
          </a:r>
        </a:p>
        <a:p>
          <a:pPr marL="0" lvl="0" indent="0" algn="ctr" defTabSz="400050">
            <a:lnSpc>
              <a:spcPct val="90000"/>
            </a:lnSpc>
            <a:spcBef>
              <a:spcPct val="0"/>
            </a:spcBef>
            <a:spcAft>
              <a:spcPct val="35000"/>
            </a:spcAft>
            <a:buNone/>
          </a:pPr>
          <a:r>
            <a:rPr lang="en-US" sz="900" kern="1200" dirty="0"/>
            <a:t>PPA to LEA</a:t>
          </a:r>
        </a:p>
      </dsp:txBody>
      <dsp:txXfrm>
        <a:off x="5396523" y="2606027"/>
        <a:ext cx="1269696" cy="78835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6/29/2020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5</a:t>
            </a:fld>
            <a:endParaRPr lang="en-US" dirty="0"/>
          </a:p>
        </p:txBody>
      </p:sp>
    </p:spTree>
    <p:extLst>
      <p:ext uri="{BB962C8B-B14F-4D97-AF65-F5344CB8AC3E}">
        <p14:creationId xmlns:p14="http://schemas.microsoft.com/office/powerpoint/2010/main" val="3497995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Descriptions provide dates that occur during the COVID crisis and provide activity that ensure the continuity of services</a:t>
            </a:r>
          </a:p>
          <a:p>
            <a:r>
              <a:rPr lang="en-US" dirty="0"/>
              <a:t>Description is clear and provides enough information to understand what is being purchased. </a:t>
            </a:r>
          </a:p>
        </p:txBody>
      </p:sp>
      <p:sp>
        <p:nvSpPr>
          <p:cNvPr id="4" name="Slide Number Placeholder 3"/>
          <p:cNvSpPr>
            <a:spLocks noGrp="1"/>
          </p:cNvSpPr>
          <p:nvPr>
            <p:ph type="sldNum" sz="quarter" idx="5"/>
          </p:nvPr>
        </p:nvSpPr>
        <p:spPr/>
        <p:txBody>
          <a:bodyPr/>
          <a:lstStyle/>
          <a:p>
            <a:fld id="{D8C3E97E-4890-4915-A7C2-F3D207C521C5}" type="slidenum">
              <a:rPr lang="en-US" smtClean="0"/>
              <a:t>14</a:t>
            </a:fld>
            <a:endParaRPr lang="en-US"/>
          </a:p>
        </p:txBody>
      </p:sp>
    </p:spTree>
    <p:extLst>
      <p:ext uri="{BB962C8B-B14F-4D97-AF65-F5344CB8AC3E}">
        <p14:creationId xmlns:p14="http://schemas.microsoft.com/office/powerpoint/2010/main" val="29434139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Description explains the dates that align with the COVID crisis and describes the additional activities the staff took on to maintain the continuity of services. </a:t>
            </a:r>
          </a:p>
        </p:txBody>
      </p:sp>
      <p:sp>
        <p:nvSpPr>
          <p:cNvPr id="4" name="Slide Number Placeholder 3"/>
          <p:cNvSpPr>
            <a:spLocks noGrp="1"/>
          </p:cNvSpPr>
          <p:nvPr>
            <p:ph type="sldNum" sz="quarter" idx="5"/>
          </p:nvPr>
        </p:nvSpPr>
        <p:spPr/>
        <p:txBody>
          <a:bodyPr/>
          <a:lstStyle/>
          <a:p>
            <a:fld id="{D8C3E97E-4890-4915-A7C2-F3D207C521C5}" type="slidenum">
              <a:rPr lang="en-US" smtClean="0"/>
              <a:t>15</a:t>
            </a:fld>
            <a:endParaRPr lang="en-US"/>
          </a:p>
        </p:txBody>
      </p:sp>
    </p:spTree>
    <p:extLst>
      <p:ext uri="{BB962C8B-B14F-4D97-AF65-F5344CB8AC3E}">
        <p14:creationId xmlns:p14="http://schemas.microsoft.com/office/powerpoint/2010/main" val="18937517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 example, it is unclear if the activity is reasonable because we do not know the quantity being purchased. </a:t>
            </a:r>
          </a:p>
          <a:p>
            <a:endParaRPr lang="en-US" dirty="0"/>
          </a:p>
          <a:p>
            <a:r>
              <a:rPr lang="en-US" dirty="0"/>
              <a:t>Second example, since the activity is for the 2019-2020 FY, CDE will need to know how COVID impacted the salary of 222 staff. Was there a reduction in the 2019-2020 budget? Were these staff to be laid off because of budget shortfalls? </a:t>
            </a:r>
          </a:p>
          <a:p>
            <a:pPr lvl="0"/>
            <a:r>
              <a:rPr lang="en-US" sz="1200" kern="1200" dirty="0">
                <a:solidFill>
                  <a:schemeClr val="tx1"/>
                </a:solidFill>
                <a:effectLst/>
                <a:latin typeface="+mn-lt"/>
                <a:ea typeface="+mn-ea"/>
                <a:cs typeface="+mn-cs"/>
              </a:rPr>
              <a:t>Is the district experiencing or expecting a decline in available general funds? </a:t>
            </a:r>
          </a:p>
          <a:p>
            <a:pPr lvl="1"/>
            <a:r>
              <a:rPr lang="en-US" sz="1200" kern="1200" dirty="0">
                <a:solidFill>
                  <a:schemeClr val="tx1"/>
                </a:solidFill>
                <a:effectLst/>
                <a:latin typeface="+mn-lt"/>
                <a:ea typeface="+mn-ea"/>
                <a:cs typeface="+mn-cs"/>
              </a:rPr>
              <a:t>If no, then not allowable</a:t>
            </a:r>
          </a:p>
          <a:p>
            <a:pPr lvl="1"/>
            <a:r>
              <a:rPr lang="en-US" sz="1200" kern="1200" dirty="0">
                <a:solidFill>
                  <a:schemeClr val="tx1"/>
                </a:solidFill>
                <a:effectLst/>
                <a:latin typeface="+mn-lt"/>
                <a:ea typeface="+mn-ea"/>
                <a:cs typeface="+mn-cs"/>
              </a:rPr>
              <a:t>If yes, could be allowable if the following are also met and district must be able to demonstrate (have evidence of) reductions in general fund</a:t>
            </a:r>
          </a:p>
          <a:p>
            <a:pPr lvl="0"/>
            <a:r>
              <a:rPr lang="en-US" sz="1200" kern="1200" dirty="0">
                <a:solidFill>
                  <a:schemeClr val="tx1"/>
                </a:solidFill>
                <a:effectLst/>
                <a:latin typeface="+mn-lt"/>
                <a:ea typeface="+mn-ea"/>
                <a:cs typeface="+mn-cs"/>
              </a:rPr>
              <a:t>Are the expenses allocable to ESSER, meaning, are the budgeted activities designed to prevent, prepare for, or respond to the pandemic?</a:t>
            </a:r>
          </a:p>
          <a:p>
            <a:pPr lvl="1"/>
            <a:r>
              <a:rPr lang="en-US" sz="1200" kern="1200" dirty="0">
                <a:solidFill>
                  <a:schemeClr val="tx1"/>
                </a:solidFill>
                <a:effectLst/>
                <a:latin typeface="+mn-lt"/>
                <a:ea typeface="+mn-ea"/>
                <a:cs typeface="+mn-cs"/>
              </a:rPr>
              <a:t>If no, not allowable</a:t>
            </a:r>
          </a:p>
          <a:p>
            <a:pPr lvl="1"/>
            <a:r>
              <a:rPr lang="en-US" sz="1200" kern="1200" dirty="0">
                <a:solidFill>
                  <a:schemeClr val="tx1"/>
                </a:solidFill>
                <a:effectLst/>
                <a:latin typeface="+mn-lt"/>
                <a:ea typeface="+mn-ea"/>
                <a:cs typeface="+mn-cs"/>
              </a:rPr>
              <a:t>If yes, could be allowable if the following is also met</a:t>
            </a:r>
          </a:p>
          <a:p>
            <a:pPr lvl="0"/>
            <a:r>
              <a:rPr lang="en-US" sz="1200" kern="1200" dirty="0">
                <a:solidFill>
                  <a:schemeClr val="tx1"/>
                </a:solidFill>
                <a:effectLst/>
                <a:latin typeface="+mn-lt"/>
                <a:ea typeface="+mn-ea"/>
                <a:cs typeface="+mn-cs"/>
              </a:rPr>
              <a:t>Would the district be </a:t>
            </a:r>
            <a:r>
              <a:rPr lang="en-US" sz="1200" b="1" i="1" kern="1200" dirty="0">
                <a:solidFill>
                  <a:schemeClr val="tx1"/>
                </a:solidFill>
                <a:effectLst/>
                <a:latin typeface="+mn-lt"/>
                <a:ea typeface="+mn-ea"/>
                <a:cs typeface="+mn-cs"/>
              </a:rPr>
              <a:t>unable</a:t>
            </a:r>
            <a:r>
              <a:rPr lang="en-US" sz="1200" kern="1200" dirty="0">
                <a:solidFill>
                  <a:schemeClr val="tx1"/>
                </a:solidFill>
                <a:effectLst/>
                <a:latin typeface="+mn-lt"/>
                <a:ea typeface="+mn-ea"/>
                <a:cs typeface="+mn-cs"/>
              </a:rPr>
              <a:t> to maintain the operation of or continuity of services without ESSER funds? </a:t>
            </a:r>
          </a:p>
          <a:p>
            <a:pPr lvl="1"/>
            <a:r>
              <a:rPr lang="en-US" sz="1200" kern="1200" dirty="0">
                <a:solidFill>
                  <a:schemeClr val="tx1"/>
                </a:solidFill>
                <a:effectLst/>
                <a:latin typeface="+mn-lt"/>
                <a:ea typeface="+mn-ea"/>
                <a:cs typeface="+mn-cs"/>
              </a:rPr>
              <a:t>If no, then not allowable</a:t>
            </a:r>
          </a:p>
          <a:p>
            <a:pPr lvl="1"/>
            <a:r>
              <a:rPr lang="en-US" sz="1200" kern="1200" dirty="0">
                <a:solidFill>
                  <a:schemeClr val="tx1"/>
                </a:solidFill>
                <a:effectLst/>
                <a:latin typeface="+mn-lt"/>
                <a:ea typeface="+mn-ea"/>
                <a:cs typeface="+mn-cs"/>
              </a:rPr>
              <a:t>If yes (unable to maintain or continue services), then allowable</a:t>
            </a:r>
          </a:p>
          <a:p>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17</a:t>
            </a:fld>
            <a:endParaRPr lang="en-US"/>
          </a:p>
        </p:txBody>
      </p:sp>
    </p:spTree>
    <p:extLst>
      <p:ext uri="{BB962C8B-B14F-4D97-AF65-F5344CB8AC3E}">
        <p14:creationId xmlns:p14="http://schemas.microsoft.com/office/powerpoint/2010/main" val="34398723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userDrawn="1"/>
        </p:nvSpPr>
        <p:spPr>
          <a:xfrm>
            <a:off x="0" y="4675238"/>
            <a:ext cx="9144000" cy="2182761"/>
          </a:xfrm>
          <a:prstGeom prst="rect">
            <a:avLst/>
          </a:prstGeom>
          <a:gradFill>
            <a:gsLst>
              <a:gs pos="0">
                <a:schemeClr val="bg1"/>
              </a:gs>
              <a:gs pos="100000">
                <a:srgbClr val="00953A">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3236239"/>
            <a:ext cx="7772400" cy="1216589"/>
          </a:xfrm>
        </p:spPr>
        <p:txBody>
          <a:bodyPr anchor="t" anchorCtr="0">
            <a:normAutofit/>
          </a:bodyPr>
          <a:lstStyle>
            <a:lvl1pPr algn="ctr">
              <a:defRPr sz="3600">
                <a:latin typeface="Museo Slab 500" panose="02000000000000000000" pitchFamily="50" charset="0"/>
              </a:defRPr>
            </a:lvl1pPr>
          </a:lstStyle>
          <a:p>
            <a:r>
              <a:rPr lang="en-US" dirty="0"/>
              <a:t>Click to edit Master title style</a:t>
            </a:r>
          </a:p>
        </p:txBody>
      </p:sp>
      <p:sp>
        <p:nvSpPr>
          <p:cNvPr id="3" name="Subtitle 2"/>
          <p:cNvSpPr>
            <a:spLocks noGrp="1"/>
          </p:cNvSpPr>
          <p:nvPr>
            <p:ph type="subTitle" idx="1"/>
          </p:nvPr>
        </p:nvSpPr>
        <p:spPr>
          <a:xfrm>
            <a:off x="685800" y="5073444"/>
            <a:ext cx="7772400" cy="1065925"/>
          </a:xfrm>
        </p:spPr>
        <p:txBody>
          <a:bodyPr>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165737" y="632706"/>
            <a:ext cx="2821173" cy="1762730"/>
          </a:xfrm>
          <a:prstGeom prst="rect">
            <a:avLst/>
          </a:prstGeom>
        </p:spPr>
      </p:pic>
      <p:cxnSp>
        <p:nvCxnSpPr>
          <p:cNvPr id="10" name="Straight Connector 9"/>
          <p:cNvCxnSpPr/>
          <p:nvPr userDrawn="1"/>
        </p:nvCxnSpPr>
        <p:spPr>
          <a:xfrm>
            <a:off x="685800" y="2772696"/>
            <a:ext cx="7801897" cy="0"/>
          </a:xfrm>
          <a:prstGeom prst="line">
            <a:avLst/>
          </a:prstGeom>
          <a:ln w="19050">
            <a:solidFill>
              <a:srgbClr val="00953A"/>
            </a:solidFill>
          </a:ln>
        </p:spPr>
        <p:style>
          <a:lnRef idx="1">
            <a:schemeClr val="accent1"/>
          </a:lnRef>
          <a:fillRef idx="0">
            <a:schemeClr val="accent1"/>
          </a:fillRef>
          <a:effectRef idx="0">
            <a:schemeClr val="accent1"/>
          </a:effectRef>
          <a:fontRef idx="minor">
            <a:schemeClr val="tx1"/>
          </a:fontRef>
        </p:style>
      </p:cxnSp>
      <p:sp>
        <p:nvSpPr>
          <p:cNvPr id="13"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880575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
        <p:nvSpPr>
          <p:cNvPr id="3"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1684718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tx1"/>
                </a:solidFill>
                <a:latin typeface="Museo Slab 500" panose="02000000000000000000" pitchFamily="50" charset="0"/>
              </a:defRPr>
            </a:lvl1pPr>
          </a:lstStyle>
          <a:p>
            <a:r>
              <a:rPr lang="en-US" dirty="0"/>
              <a:t>Click to edit Master title style</a:t>
            </a:r>
          </a:p>
        </p:txBody>
      </p:sp>
    </p:spTree>
    <p:extLst>
      <p:ext uri="{BB962C8B-B14F-4D97-AF65-F5344CB8AC3E}">
        <p14:creationId xmlns:p14="http://schemas.microsoft.com/office/powerpoint/2010/main" val="4180389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15697"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090883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3999" cy="6857999"/>
          </a:xfrm>
          <a:prstGeom prst="rect">
            <a:avLst/>
          </a:prstGeom>
        </p:spPr>
      </p:pic>
      <p:sp>
        <p:nvSpPr>
          <p:cNvPr id="3" name="Title 1"/>
          <p:cNvSpPr>
            <a:spLocks noGrp="1"/>
          </p:cNvSpPr>
          <p:nvPr>
            <p:ph type="ctrTitle"/>
          </p:nvPr>
        </p:nvSpPr>
        <p:spPr>
          <a:xfrm>
            <a:off x="685800" y="2595716"/>
            <a:ext cx="77724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dirty="0"/>
              <a:t>Click to edit Master title style</a:t>
            </a:r>
          </a:p>
        </p:txBody>
      </p:sp>
      <p:sp>
        <p:nvSpPr>
          <p:cNvPr id="4"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1722219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454943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306178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50769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902939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16886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3097945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199"/>
          </a:xfrm>
          <a:prstGeom prst="rect">
            <a:avLst/>
          </a:prstGeom>
        </p:spPr>
      </p:pic>
      <p:sp>
        <p:nvSpPr>
          <p:cNvPr id="2" name="Title 1"/>
          <p:cNvSpPr>
            <a:spLocks noGrp="1"/>
          </p:cNvSpPr>
          <p:nvPr>
            <p:ph type="title"/>
          </p:nvPr>
        </p:nvSpPr>
        <p:spPr>
          <a:xfrm>
            <a:off x="1168811" y="420328"/>
            <a:ext cx="5158247" cy="590603"/>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sp>
        <p:nvSpPr>
          <p:cNvPr id="3" name="Content Placeholder 2"/>
          <p:cNvSpPr>
            <a:spLocks noGrp="1"/>
          </p:cNvSpPr>
          <p:nvPr>
            <p:ph idx="1"/>
          </p:nvPr>
        </p:nvSpPr>
        <p:spPr>
          <a:xfrm>
            <a:off x="628650" y="1463040"/>
            <a:ext cx="7886700" cy="4640674"/>
          </a:xfrm>
        </p:spPr>
        <p:txBody>
          <a:bodyPr lIns="0" tIns="0" rIns="0"/>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9"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7219" y="41458"/>
            <a:ext cx="934373" cy="1068472"/>
          </a:xfrm>
          <a:prstGeom prst="rect">
            <a:avLst/>
          </a:prstGeom>
        </p:spPr>
      </p:pic>
    </p:spTree>
    <p:extLst>
      <p:ext uri="{BB962C8B-B14F-4D97-AF65-F5344CB8AC3E}">
        <p14:creationId xmlns:p14="http://schemas.microsoft.com/office/powerpoint/2010/main" val="1811628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629150" y="1463040"/>
            <a:ext cx="3886200" cy="4583799"/>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9143997" cy="1219200"/>
          </a:xfrm>
          <a:prstGeom prst="rect">
            <a:avLst/>
          </a:prstGeom>
        </p:spPr>
      </p:pic>
      <p:sp>
        <p:nvSpPr>
          <p:cNvPr id="9" name="Title 1"/>
          <p:cNvSpPr>
            <a:spLocks noGrp="1"/>
          </p:cNvSpPr>
          <p:nvPr>
            <p:ph type="title"/>
          </p:nvPr>
        </p:nvSpPr>
        <p:spPr>
          <a:xfrm>
            <a:off x="245193" y="254514"/>
            <a:ext cx="6081865"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dirty="0"/>
              <a:t>Click to edit Master title style</a:t>
            </a:r>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72400" y="6172200"/>
            <a:ext cx="1143000" cy="485919"/>
          </a:xfrm>
          <a:prstGeom prst="rect">
            <a:avLst/>
          </a:prstGeom>
        </p:spPr>
      </p:pic>
      <p:sp>
        <p:nvSpPr>
          <p:cNvPr id="12" name="Slide Number Placeholder 5"/>
          <p:cNvSpPr>
            <a:spLocks noGrp="1"/>
          </p:cNvSpPr>
          <p:nvPr>
            <p:ph type="sldNum" sz="quarter" idx="12"/>
          </p:nvPr>
        </p:nvSpPr>
        <p:spPr>
          <a:xfrm>
            <a:off x="223071" y="6427018"/>
            <a:ext cx="20574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133206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4"/>
          </p:nvPr>
        </p:nvSpPr>
        <p:spPr>
          <a:xfrm>
            <a:off x="245193" y="6360652"/>
            <a:ext cx="2057400" cy="365125"/>
          </a:xfrm>
          <a:prstGeom prst="rect">
            <a:avLst/>
          </a:prstGeom>
        </p:spPr>
        <p:txBody>
          <a:bodyPr/>
          <a:lstStyle>
            <a:lvl1pPr algn="l">
              <a:defRPr/>
            </a:lvl1pPr>
          </a:lstStyle>
          <a:p>
            <a:fld id="{C479D5F6-EDCB-402A-AC08-4943A1820E8F}" type="slidenum">
              <a:rPr lang="en-US" smtClean="0"/>
              <a:pPr/>
              <a:t>‹#›</a:t>
            </a:fld>
            <a:endParaRPr lang="en-US" dirty="0"/>
          </a:p>
        </p:txBody>
      </p:sp>
    </p:spTree>
    <p:extLst>
      <p:ext uri="{BB962C8B-B14F-4D97-AF65-F5344CB8AC3E}">
        <p14:creationId xmlns:p14="http://schemas.microsoft.com/office/powerpoint/2010/main" val="372379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0" r:id="rId3"/>
    <p:sldLayoutId id="2147483671" r:id="rId4"/>
    <p:sldLayoutId id="2147483672" r:id="rId5"/>
    <p:sldLayoutId id="2147483673" r:id="rId6"/>
    <p:sldLayoutId id="2147483674" r:id="rId7"/>
    <p:sldLayoutId id="2147483675" r:id="rId8"/>
    <p:sldLayoutId id="2147483664" r:id="rId9"/>
    <p:sldLayoutId id="2147483666" r:id="rId10"/>
    <p:sldLayoutId id="2147483667" r:id="rId11"/>
    <p:sldLayoutId id="2147483668" r:id="rId12"/>
    <p:sldLayoutId id="2147483669"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cde.state.co.us/caresact" TargetMode="External"/><Relationship Id="rId2" Type="http://schemas.openxmlformats.org/officeDocument/2006/relationships/hyperlink" Target="https://www.cde.state.co.us/communications/guidanceonallowableexpendituretypes" TargetMode="External"/><Relationship Id="rId1" Type="http://schemas.openxmlformats.org/officeDocument/2006/relationships/slideLayout" Target="../slideLayouts/slideLayout2.xml"/><Relationship Id="rId4" Type="http://schemas.openxmlformats.org/officeDocument/2006/relationships/hyperlink" Target="https://drive.google.com/file/d/1qvWGizAbYq13Y4F8tZStP3P4vjXCM5LH/view"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colorado.gov/ce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drive.google.com/file/d/1U3feMi8krrWONB6F3CNvII_he-6vwx42/view"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6D8D8-9071-4262-BA8F-429F20F12347}"/>
              </a:ext>
            </a:extLst>
          </p:cNvPr>
          <p:cNvSpPr>
            <a:spLocks noGrp="1"/>
          </p:cNvSpPr>
          <p:nvPr>
            <p:ph type="ctrTitle"/>
          </p:nvPr>
        </p:nvSpPr>
        <p:spPr/>
        <p:txBody>
          <a:bodyPr>
            <a:normAutofit fontScale="90000"/>
          </a:bodyPr>
          <a:lstStyle/>
          <a:p>
            <a:r>
              <a:rPr lang="en-US" b="1" dirty="0"/>
              <a:t>Federal Programs Office Hours</a:t>
            </a:r>
            <a:br>
              <a:rPr lang="en-US" dirty="0"/>
            </a:br>
            <a:r>
              <a:rPr lang="en-US" dirty="0"/>
              <a:t>Elementary and Secondary School Emergency Relief (ESSER) Fund Application</a:t>
            </a:r>
          </a:p>
        </p:txBody>
      </p:sp>
      <p:sp>
        <p:nvSpPr>
          <p:cNvPr id="3" name="Subtitle 2">
            <a:extLst>
              <a:ext uri="{FF2B5EF4-FFF2-40B4-BE49-F238E27FC236}">
                <a16:creationId xmlns:a16="http://schemas.microsoft.com/office/drawing/2014/main" id="{F0A6D6F0-0B49-4122-B7C3-F8B079ED901B}"/>
              </a:ext>
            </a:extLst>
          </p:cNvPr>
          <p:cNvSpPr>
            <a:spLocks noGrp="1"/>
          </p:cNvSpPr>
          <p:nvPr>
            <p:ph type="subTitle" idx="1"/>
          </p:nvPr>
        </p:nvSpPr>
        <p:spPr>
          <a:xfrm>
            <a:off x="685800" y="5242560"/>
            <a:ext cx="7772400" cy="896809"/>
          </a:xfrm>
        </p:spPr>
        <p:txBody>
          <a:bodyPr/>
          <a:lstStyle/>
          <a:p>
            <a:r>
              <a:rPr lang="en-US" dirty="0"/>
              <a:t>June 18, 2020</a:t>
            </a:r>
          </a:p>
        </p:txBody>
      </p:sp>
    </p:spTree>
    <p:extLst>
      <p:ext uri="{BB962C8B-B14F-4D97-AF65-F5344CB8AC3E}">
        <p14:creationId xmlns:p14="http://schemas.microsoft.com/office/powerpoint/2010/main" val="25833476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A19B55E-1FC7-4B79-A33A-623EE1535D20}"/>
              </a:ext>
            </a:extLst>
          </p:cNvPr>
          <p:cNvSpPr>
            <a:spLocks noGrp="1"/>
          </p:cNvSpPr>
          <p:nvPr>
            <p:ph type="title"/>
          </p:nvPr>
        </p:nvSpPr>
        <p:spPr/>
        <p:txBody>
          <a:bodyPr/>
          <a:lstStyle/>
          <a:p>
            <a:r>
              <a:rPr lang="en-US" dirty="0"/>
              <a:t>New Guidance</a:t>
            </a:r>
          </a:p>
        </p:txBody>
      </p:sp>
      <p:sp>
        <p:nvSpPr>
          <p:cNvPr id="5" name="Content Placeholder 4">
            <a:extLst>
              <a:ext uri="{FF2B5EF4-FFF2-40B4-BE49-F238E27FC236}">
                <a16:creationId xmlns:a16="http://schemas.microsoft.com/office/drawing/2014/main" id="{E48863B5-347B-4B3D-914D-88AD25F691B8}"/>
              </a:ext>
            </a:extLst>
          </p:cNvPr>
          <p:cNvSpPr>
            <a:spLocks noGrp="1"/>
          </p:cNvSpPr>
          <p:nvPr>
            <p:ph idx="1"/>
          </p:nvPr>
        </p:nvSpPr>
        <p:spPr/>
        <p:txBody>
          <a:bodyPr/>
          <a:lstStyle/>
          <a:p>
            <a:r>
              <a:rPr lang="en-US" dirty="0">
                <a:hlinkClick r:id="rId2"/>
              </a:rPr>
              <a:t>Allowable uses guidance </a:t>
            </a:r>
            <a:r>
              <a:rPr lang="en-US" dirty="0"/>
              <a:t>is now posted on CDE website</a:t>
            </a:r>
          </a:p>
          <a:p>
            <a:pPr lvl="1"/>
            <a:r>
              <a:rPr lang="en-US" dirty="0"/>
              <a:t>We will be updating the guidance as we get additional questions and clarifications from OSC and others</a:t>
            </a:r>
          </a:p>
          <a:p>
            <a:pPr lvl="1"/>
            <a:r>
              <a:rPr lang="en-US" dirty="0"/>
              <a:t>The CARES Act web page will always have a link to the most up to date guidance doc: </a:t>
            </a:r>
            <a:r>
              <a:rPr lang="en-US" dirty="0">
                <a:hlinkClick r:id="rId3"/>
              </a:rPr>
              <a:t>https://www.cde.state.co.us/caresact</a:t>
            </a:r>
            <a:endParaRPr lang="en-US" dirty="0"/>
          </a:p>
          <a:p>
            <a:r>
              <a:rPr lang="en-US" dirty="0"/>
              <a:t>Follow ups from last week’s office hours</a:t>
            </a:r>
          </a:p>
          <a:p>
            <a:pPr lvl="1"/>
            <a:r>
              <a:rPr lang="en-US" dirty="0"/>
              <a:t>How is “substantially different” defined? And more broadly, what personnel expenses can be covered with CRF funds?</a:t>
            </a:r>
          </a:p>
          <a:p>
            <a:pPr lvl="2"/>
            <a:r>
              <a:rPr lang="en-US" dirty="0"/>
              <a:t>See new guidance from OSC, available </a:t>
            </a:r>
            <a:r>
              <a:rPr lang="en-US" dirty="0">
                <a:hlinkClick r:id="rId4"/>
              </a:rPr>
              <a:t>here</a:t>
            </a:r>
            <a:r>
              <a:rPr lang="en-US" dirty="0"/>
              <a:t>.</a:t>
            </a:r>
          </a:p>
          <a:p>
            <a:pPr lvl="1"/>
            <a:r>
              <a:rPr lang="en-US" dirty="0"/>
              <a:t>Can CRF funds be used to pay for sick days?</a:t>
            </a:r>
          </a:p>
          <a:p>
            <a:r>
              <a:rPr lang="en-US" dirty="0"/>
              <a:t>Additional questions?</a:t>
            </a:r>
          </a:p>
        </p:txBody>
      </p:sp>
      <p:sp>
        <p:nvSpPr>
          <p:cNvPr id="3" name="Slide Number Placeholder 2">
            <a:extLst>
              <a:ext uri="{FF2B5EF4-FFF2-40B4-BE49-F238E27FC236}">
                <a16:creationId xmlns:a16="http://schemas.microsoft.com/office/drawing/2014/main" id="{721FE910-7E5E-4BEA-A542-AD57C9419FF9}"/>
              </a:ext>
            </a:extLst>
          </p:cNvPr>
          <p:cNvSpPr>
            <a:spLocks noGrp="1"/>
          </p:cNvSpPr>
          <p:nvPr>
            <p:ph type="sldNum" sz="quarter" idx="12"/>
          </p:nvPr>
        </p:nvSpPr>
        <p:spPr/>
        <p:txBody>
          <a:bodyPr/>
          <a:lstStyle/>
          <a:p>
            <a:fld id="{C479D5F6-EDCB-402A-AC08-4943A1820E8F}" type="slidenum">
              <a:rPr lang="en-US" smtClean="0"/>
              <a:pPr/>
              <a:t>10</a:t>
            </a:fld>
            <a:endParaRPr lang="en-US" dirty="0"/>
          </a:p>
        </p:txBody>
      </p:sp>
    </p:spTree>
    <p:extLst>
      <p:ext uri="{BB962C8B-B14F-4D97-AF65-F5344CB8AC3E}">
        <p14:creationId xmlns:p14="http://schemas.microsoft.com/office/powerpoint/2010/main" val="17248558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BB6B6-825D-42C3-A871-C370524FA2FA}"/>
              </a:ext>
            </a:extLst>
          </p:cNvPr>
          <p:cNvSpPr>
            <a:spLocks noGrp="1"/>
          </p:cNvSpPr>
          <p:nvPr>
            <p:ph type="ctrTitle"/>
          </p:nvPr>
        </p:nvSpPr>
        <p:spPr/>
        <p:txBody>
          <a:bodyPr/>
          <a:lstStyle/>
          <a:p>
            <a:r>
              <a:rPr lang="en-US" dirty="0"/>
              <a:t>ESSER – Rural District Support and Guidance</a:t>
            </a:r>
          </a:p>
        </p:txBody>
      </p:sp>
      <p:sp>
        <p:nvSpPr>
          <p:cNvPr id="3" name="Slide Number Placeholder 2">
            <a:extLst>
              <a:ext uri="{FF2B5EF4-FFF2-40B4-BE49-F238E27FC236}">
                <a16:creationId xmlns:a16="http://schemas.microsoft.com/office/drawing/2014/main" id="{929433C7-6DAD-432E-830D-EA2FE4E623F3}"/>
              </a:ext>
            </a:extLst>
          </p:cNvPr>
          <p:cNvSpPr>
            <a:spLocks noGrp="1"/>
          </p:cNvSpPr>
          <p:nvPr>
            <p:ph type="sldNum" sz="quarter" idx="12"/>
          </p:nvPr>
        </p:nvSpPr>
        <p:spPr/>
        <p:txBody>
          <a:bodyPr/>
          <a:lstStyle/>
          <a:p>
            <a:fld id="{C479D5F6-EDCB-402A-AC08-4943A1820E8F}" type="slidenum">
              <a:rPr lang="en-US" smtClean="0"/>
              <a:pPr/>
              <a:t>11</a:t>
            </a:fld>
            <a:endParaRPr lang="en-US" dirty="0"/>
          </a:p>
        </p:txBody>
      </p:sp>
    </p:spTree>
    <p:extLst>
      <p:ext uri="{BB962C8B-B14F-4D97-AF65-F5344CB8AC3E}">
        <p14:creationId xmlns:p14="http://schemas.microsoft.com/office/powerpoint/2010/main" val="7726433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2BBE7F9-394A-41BE-A299-A2FF6A8FD5AB}"/>
              </a:ext>
            </a:extLst>
          </p:cNvPr>
          <p:cNvSpPr>
            <a:spLocks noGrp="1"/>
          </p:cNvSpPr>
          <p:nvPr>
            <p:ph type="title"/>
          </p:nvPr>
        </p:nvSpPr>
        <p:spPr/>
        <p:txBody>
          <a:bodyPr/>
          <a:lstStyle/>
          <a:p>
            <a:r>
              <a:rPr lang="en-US" dirty="0"/>
              <a:t>Application Updates - Statistics</a:t>
            </a:r>
          </a:p>
        </p:txBody>
      </p:sp>
      <p:graphicFrame>
        <p:nvGraphicFramePr>
          <p:cNvPr id="10" name="Chart 9" descr="A small percentage of applications are in review, a smaller percentage received final approval. Most districts have not submitted.">
            <a:extLst>
              <a:ext uri="{FF2B5EF4-FFF2-40B4-BE49-F238E27FC236}">
                <a16:creationId xmlns:a16="http://schemas.microsoft.com/office/drawing/2014/main" id="{22B6FE05-5112-46BD-B13D-1105B86DCE31}"/>
              </a:ext>
            </a:extLst>
          </p:cNvPr>
          <p:cNvGraphicFramePr/>
          <p:nvPr>
            <p:extLst>
              <p:ext uri="{D42A27DB-BD31-4B8C-83A1-F6EECF244321}">
                <p14:modId xmlns:p14="http://schemas.microsoft.com/office/powerpoint/2010/main" val="373810377"/>
              </p:ext>
            </p:extLst>
          </p:nvPr>
        </p:nvGraphicFramePr>
        <p:xfrm>
          <a:off x="1615440" y="1600200"/>
          <a:ext cx="6096000"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a:extLst>
              <a:ext uri="{FF2B5EF4-FFF2-40B4-BE49-F238E27FC236}">
                <a16:creationId xmlns:a16="http://schemas.microsoft.com/office/drawing/2014/main" id="{1A8BC559-FEFC-40BA-887E-CF227C4C0AEF}"/>
              </a:ext>
            </a:extLst>
          </p:cNvPr>
          <p:cNvSpPr>
            <a:spLocks noGrp="1"/>
          </p:cNvSpPr>
          <p:nvPr>
            <p:ph type="sldNum" sz="quarter" idx="12"/>
          </p:nvPr>
        </p:nvSpPr>
        <p:spPr/>
        <p:txBody>
          <a:bodyPr/>
          <a:lstStyle/>
          <a:p>
            <a:fld id="{C479D5F6-EDCB-402A-AC08-4943A1820E8F}" type="slidenum">
              <a:rPr lang="en-US" smtClean="0"/>
              <a:pPr/>
              <a:t>12</a:t>
            </a:fld>
            <a:endParaRPr lang="en-US" dirty="0"/>
          </a:p>
        </p:txBody>
      </p:sp>
    </p:spTree>
    <p:extLst>
      <p:ext uri="{BB962C8B-B14F-4D97-AF65-F5344CB8AC3E}">
        <p14:creationId xmlns:p14="http://schemas.microsoft.com/office/powerpoint/2010/main" val="5157103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4F015B-5CF3-4AC4-BF54-8EC1927DE1DD}"/>
              </a:ext>
            </a:extLst>
          </p:cNvPr>
          <p:cNvSpPr>
            <a:spLocks noGrp="1"/>
          </p:cNvSpPr>
          <p:nvPr>
            <p:ph type="title"/>
          </p:nvPr>
        </p:nvSpPr>
        <p:spPr/>
        <p:txBody>
          <a:bodyPr/>
          <a:lstStyle/>
          <a:p>
            <a:r>
              <a:rPr lang="en-US" dirty="0"/>
              <a:t>Tips and Pointers – Types of Activities</a:t>
            </a:r>
          </a:p>
        </p:txBody>
      </p:sp>
      <p:sp>
        <p:nvSpPr>
          <p:cNvPr id="4" name="Slide Number Placeholder 3">
            <a:extLst>
              <a:ext uri="{FF2B5EF4-FFF2-40B4-BE49-F238E27FC236}">
                <a16:creationId xmlns:a16="http://schemas.microsoft.com/office/drawing/2014/main" id="{2623B47F-495C-4998-8372-7B19A5140CB4}"/>
              </a:ext>
            </a:extLst>
          </p:cNvPr>
          <p:cNvSpPr>
            <a:spLocks noGrp="1"/>
          </p:cNvSpPr>
          <p:nvPr>
            <p:ph type="sldNum" sz="quarter" idx="12"/>
          </p:nvPr>
        </p:nvSpPr>
        <p:spPr/>
        <p:txBody>
          <a:bodyPr/>
          <a:lstStyle/>
          <a:p>
            <a:fld id="{C479D5F6-EDCB-402A-AC08-4943A1820E8F}" type="slidenum">
              <a:rPr lang="en-US" smtClean="0"/>
              <a:pPr/>
              <a:t>13</a:t>
            </a:fld>
            <a:endParaRPr lang="en-US" dirty="0"/>
          </a:p>
        </p:txBody>
      </p:sp>
      <p:sp>
        <p:nvSpPr>
          <p:cNvPr id="7" name="Content Placeholder 6">
            <a:extLst>
              <a:ext uri="{FF2B5EF4-FFF2-40B4-BE49-F238E27FC236}">
                <a16:creationId xmlns:a16="http://schemas.microsoft.com/office/drawing/2014/main" id="{BF01B0D9-CB4C-4AC8-8D5A-D1D78FD3E77B}"/>
              </a:ext>
            </a:extLst>
          </p:cNvPr>
          <p:cNvSpPr>
            <a:spLocks noGrp="1"/>
          </p:cNvSpPr>
          <p:nvPr>
            <p:ph idx="1"/>
          </p:nvPr>
        </p:nvSpPr>
        <p:spPr/>
        <p:txBody>
          <a:bodyPr/>
          <a:lstStyle/>
          <a:p>
            <a:r>
              <a:rPr lang="en-US" dirty="0"/>
              <a:t>Staff</a:t>
            </a:r>
          </a:p>
          <a:p>
            <a:pPr lvl="1"/>
            <a:r>
              <a:rPr lang="en-US" dirty="0"/>
              <a:t>Teachers to provide intervention supports during the summer</a:t>
            </a:r>
          </a:p>
          <a:p>
            <a:pPr lvl="1"/>
            <a:r>
              <a:rPr lang="en-US" dirty="0"/>
              <a:t>Subsidizing administrators' salaries (Technology Director)</a:t>
            </a:r>
          </a:p>
          <a:p>
            <a:pPr lvl="1"/>
            <a:r>
              <a:rPr lang="en-US" dirty="0"/>
              <a:t>Mental health providers</a:t>
            </a:r>
          </a:p>
          <a:p>
            <a:pPr lvl="1"/>
            <a:r>
              <a:rPr lang="en-US" dirty="0"/>
              <a:t>Continue to employ or increase the hours of paraprofessionals</a:t>
            </a:r>
          </a:p>
          <a:p>
            <a:pPr lvl="1"/>
            <a:r>
              <a:rPr lang="en-US" dirty="0"/>
              <a:t>School Counselors</a:t>
            </a:r>
          </a:p>
          <a:p>
            <a:pPr lvl="1"/>
            <a:r>
              <a:rPr lang="en-US" dirty="0"/>
              <a:t>Nurses</a:t>
            </a:r>
          </a:p>
          <a:p>
            <a:pPr lvl="1"/>
            <a:r>
              <a:rPr lang="en-US" dirty="0"/>
              <a:t>Stipends for professional development for remote learning specialists</a:t>
            </a:r>
          </a:p>
          <a:p>
            <a:pPr lvl="1"/>
            <a:r>
              <a:rPr lang="en-US" dirty="0"/>
              <a:t>Meal delivery staff</a:t>
            </a:r>
          </a:p>
          <a:p>
            <a:r>
              <a:rPr lang="en-US" dirty="0"/>
              <a:t>Sanitization supplies</a:t>
            </a:r>
          </a:p>
          <a:p>
            <a:r>
              <a:rPr lang="en-US" dirty="0"/>
              <a:t>Technology (</a:t>
            </a:r>
            <a:r>
              <a:rPr lang="en-US" dirty="0" err="1"/>
              <a:t>WiFi</a:t>
            </a:r>
            <a:r>
              <a:rPr lang="en-US" dirty="0"/>
              <a:t> access points), online delivery platforms </a:t>
            </a:r>
          </a:p>
          <a:p>
            <a:endParaRPr lang="en-US" dirty="0"/>
          </a:p>
          <a:p>
            <a:endParaRPr lang="en-US" dirty="0"/>
          </a:p>
        </p:txBody>
      </p:sp>
    </p:spTree>
    <p:extLst>
      <p:ext uri="{BB962C8B-B14F-4D97-AF65-F5344CB8AC3E}">
        <p14:creationId xmlns:p14="http://schemas.microsoft.com/office/powerpoint/2010/main" val="19813443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8FCB2C-9011-48AA-8DE7-7C8E5DB3D95C}"/>
              </a:ext>
            </a:extLst>
          </p:cNvPr>
          <p:cNvSpPr>
            <a:spLocks noGrp="1"/>
          </p:cNvSpPr>
          <p:nvPr>
            <p:ph type="title"/>
          </p:nvPr>
        </p:nvSpPr>
        <p:spPr/>
        <p:txBody>
          <a:bodyPr/>
          <a:lstStyle/>
          <a:p>
            <a:r>
              <a:rPr lang="en-US" dirty="0"/>
              <a:t>Tips and Pointers - Activity Descriptions</a:t>
            </a:r>
          </a:p>
        </p:txBody>
      </p:sp>
      <p:sp>
        <p:nvSpPr>
          <p:cNvPr id="3" name="Content Placeholder 2">
            <a:extLst>
              <a:ext uri="{FF2B5EF4-FFF2-40B4-BE49-F238E27FC236}">
                <a16:creationId xmlns:a16="http://schemas.microsoft.com/office/drawing/2014/main" id="{817FE1D4-2DCC-435A-805A-195DA8C658E2}"/>
              </a:ext>
            </a:extLst>
          </p:cNvPr>
          <p:cNvSpPr>
            <a:spLocks noGrp="1"/>
          </p:cNvSpPr>
          <p:nvPr>
            <p:ph idx="1"/>
          </p:nvPr>
        </p:nvSpPr>
        <p:spPr/>
        <p:txBody>
          <a:bodyPr>
            <a:normAutofit/>
          </a:bodyPr>
          <a:lstStyle/>
          <a:p>
            <a:pPr marL="0" indent="0">
              <a:buNone/>
            </a:pPr>
            <a:r>
              <a:rPr lang="en-US" dirty="0"/>
              <a:t>Activity Description Example:</a:t>
            </a:r>
          </a:p>
          <a:p>
            <a:r>
              <a:rPr lang="en-US" dirty="0"/>
              <a:t>IT Director salary from March 14-31, April, May and partial of June of 2020. Set up google classrooms, facilitated zoom meetings, prepared Chromebooks to be checked out and then checked all Chromebooks back in for K-12 students, offered support to all staff and students, assisted staff and students with distance learning, performed maintenance on all Chromebooks after returned.</a:t>
            </a:r>
          </a:p>
          <a:p>
            <a:pPr marL="0" indent="0">
              <a:buNone/>
            </a:pPr>
            <a:endParaRPr lang="en-US" dirty="0"/>
          </a:p>
          <a:p>
            <a:r>
              <a:rPr lang="en-US" dirty="0"/>
              <a:t>Purchase of thermometers, disposable PPE's, gloves, sanitation supplies such as Lysol, disinfectants, wipes, hand sanitizing stations, etc...</a:t>
            </a:r>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30F8963D-D658-41B9-8EE6-8811779B3B50}"/>
              </a:ext>
            </a:extLst>
          </p:cNvPr>
          <p:cNvSpPr>
            <a:spLocks noGrp="1"/>
          </p:cNvSpPr>
          <p:nvPr>
            <p:ph type="sldNum" sz="quarter" idx="12"/>
          </p:nvPr>
        </p:nvSpPr>
        <p:spPr/>
        <p:txBody>
          <a:bodyPr/>
          <a:lstStyle/>
          <a:p>
            <a:fld id="{C479D5F6-EDCB-402A-AC08-4943A1820E8F}" type="slidenum">
              <a:rPr lang="en-US" smtClean="0"/>
              <a:pPr/>
              <a:t>14</a:t>
            </a:fld>
            <a:endParaRPr lang="en-US" dirty="0"/>
          </a:p>
        </p:txBody>
      </p:sp>
    </p:spTree>
    <p:extLst>
      <p:ext uri="{BB962C8B-B14F-4D97-AF65-F5344CB8AC3E}">
        <p14:creationId xmlns:p14="http://schemas.microsoft.com/office/powerpoint/2010/main" val="4464455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51495-AB87-49D7-8D0C-CCC0F70E69EE}"/>
              </a:ext>
            </a:extLst>
          </p:cNvPr>
          <p:cNvSpPr>
            <a:spLocks noGrp="1"/>
          </p:cNvSpPr>
          <p:nvPr>
            <p:ph type="title"/>
          </p:nvPr>
        </p:nvSpPr>
        <p:spPr/>
        <p:txBody>
          <a:bodyPr/>
          <a:lstStyle/>
          <a:p>
            <a:r>
              <a:rPr lang="en-US" dirty="0"/>
              <a:t>Tips and Pointers – Activity Description</a:t>
            </a:r>
          </a:p>
        </p:txBody>
      </p:sp>
      <p:sp>
        <p:nvSpPr>
          <p:cNvPr id="3" name="Content Placeholder 2">
            <a:extLst>
              <a:ext uri="{FF2B5EF4-FFF2-40B4-BE49-F238E27FC236}">
                <a16:creationId xmlns:a16="http://schemas.microsoft.com/office/drawing/2014/main" id="{31B1C3E8-A306-4662-827E-1BA65E22198D}"/>
              </a:ext>
            </a:extLst>
          </p:cNvPr>
          <p:cNvSpPr>
            <a:spLocks noGrp="1"/>
          </p:cNvSpPr>
          <p:nvPr>
            <p:ph idx="1"/>
          </p:nvPr>
        </p:nvSpPr>
        <p:spPr/>
        <p:txBody>
          <a:bodyPr/>
          <a:lstStyle/>
          <a:p>
            <a:r>
              <a:rPr lang="en-US" i="1" dirty="0"/>
              <a:t>Four and a half of our eight employed paraprofessionals worked with specific individual at-risk disabled students. </a:t>
            </a:r>
            <a:r>
              <a:rPr lang="en-US" b="1" i="1" dirty="0"/>
              <a:t>Beginning on April 7th, 2020 through the remainder of the school year, the para’s worked all day, every school day to support a specific list of students in their remote learning with daily online google hangout meetings, individual packets, differentiated instruction, and parent support to each individual student. </a:t>
            </a:r>
            <a:r>
              <a:rPr lang="en-US" i="1" dirty="0"/>
              <a:t>The para’s also had a built in hour to access classroom teachers and the special education teacher to collaborate on individual student needs. Due to the limit of ESSER dollars, the district is covering the other four employed paraprofessionals salaries and all eight paraprofessional benefits via our general fund dollars.</a:t>
            </a:r>
          </a:p>
        </p:txBody>
      </p:sp>
      <p:sp>
        <p:nvSpPr>
          <p:cNvPr id="4" name="Slide Number Placeholder 3">
            <a:extLst>
              <a:ext uri="{FF2B5EF4-FFF2-40B4-BE49-F238E27FC236}">
                <a16:creationId xmlns:a16="http://schemas.microsoft.com/office/drawing/2014/main" id="{43E0D78D-394E-4823-AEBC-2E0DCC92E954}"/>
              </a:ext>
            </a:extLst>
          </p:cNvPr>
          <p:cNvSpPr>
            <a:spLocks noGrp="1"/>
          </p:cNvSpPr>
          <p:nvPr>
            <p:ph type="sldNum" sz="quarter" idx="12"/>
          </p:nvPr>
        </p:nvSpPr>
        <p:spPr/>
        <p:txBody>
          <a:bodyPr/>
          <a:lstStyle/>
          <a:p>
            <a:fld id="{C479D5F6-EDCB-402A-AC08-4943A1820E8F}" type="slidenum">
              <a:rPr lang="en-US" smtClean="0"/>
              <a:pPr/>
              <a:t>15</a:t>
            </a:fld>
            <a:endParaRPr lang="en-US" dirty="0"/>
          </a:p>
        </p:txBody>
      </p:sp>
    </p:spTree>
    <p:extLst>
      <p:ext uri="{BB962C8B-B14F-4D97-AF65-F5344CB8AC3E}">
        <p14:creationId xmlns:p14="http://schemas.microsoft.com/office/powerpoint/2010/main" val="41005447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D8DAD-381F-408A-AA44-84480B353805}"/>
              </a:ext>
            </a:extLst>
          </p:cNvPr>
          <p:cNvSpPr>
            <a:spLocks noGrp="1"/>
          </p:cNvSpPr>
          <p:nvPr>
            <p:ph type="title"/>
          </p:nvPr>
        </p:nvSpPr>
        <p:spPr/>
        <p:txBody>
          <a:bodyPr/>
          <a:lstStyle/>
          <a:p>
            <a:r>
              <a:rPr lang="en-US" dirty="0"/>
              <a:t>Reasons for Modifications – GEPA Statement</a:t>
            </a:r>
          </a:p>
        </p:txBody>
      </p:sp>
      <p:sp>
        <p:nvSpPr>
          <p:cNvPr id="3" name="Content Placeholder 2">
            <a:extLst>
              <a:ext uri="{FF2B5EF4-FFF2-40B4-BE49-F238E27FC236}">
                <a16:creationId xmlns:a16="http://schemas.microsoft.com/office/drawing/2014/main" id="{7F1FDBFE-6C2F-411B-AEF1-9761451D6004}"/>
              </a:ext>
            </a:extLst>
          </p:cNvPr>
          <p:cNvSpPr>
            <a:spLocks noGrp="1"/>
          </p:cNvSpPr>
          <p:nvPr>
            <p:ph idx="1"/>
          </p:nvPr>
        </p:nvSpPr>
        <p:spPr>
          <a:xfrm>
            <a:off x="553705" y="1236986"/>
            <a:ext cx="7886700" cy="4640674"/>
          </a:xfrm>
        </p:spPr>
        <p:txBody>
          <a:bodyPr/>
          <a:lstStyle/>
          <a:p>
            <a:pPr marL="0" indent="0">
              <a:buNone/>
            </a:pPr>
            <a:r>
              <a:rPr lang="en-US" dirty="0"/>
              <a:t>Requests for additional information: </a:t>
            </a:r>
          </a:p>
          <a:p>
            <a:pPr marL="0" indent="0">
              <a:buNone/>
            </a:pPr>
            <a:r>
              <a:rPr lang="en-US" dirty="0"/>
              <a:t>GEPA</a:t>
            </a:r>
          </a:p>
          <a:p>
            <a:pPr marL="0" indent="0">
              <a:buNone/>
            </a:pPr>
            <a:r>
              <a:rPr lang="en-US" i="1" dirty="0"/>
              <a:t>An additional GEPA statement assurance has been added to the ESSER Funds application. Please review the new assurance and ensure the LEA meets all the requirements under section 442 and </a:t>
            </a:r>
            <a:r>
              <a:rPr lang="en-US" i="1" dirty="0">
                <a:highlight>
                  <a:srgbClr val="FFFF00"/>
                </a:highlight>
              </a:rPr>
              <a:t>427 </a:t>
            </a:r>
            <a:r>
              <a:rPr lang="en-US" i="1" dirty="0"/>
              <a:t>of the GEPA.</a:t>
            </a:r>
          </a:p>
          <a:p>
            <a:pPr marL="0" indent="0">
              <a:buNone/>
            </a:pPr>
            <a:endParaRPr lang="en-US" dirty="0"/>
          </a:p>
          <a:p>
            <a:endParaRPr lang="en-US" dirty="0"/>
          </a:p>
          <a:p>
            <a:pPr marL="0" indent="0">
              <a:buNone/>
            </a:pPr>
            <a:endParaRPr lang="en-US" dirty="0"/>
          </a:p>
        </p:txBody>
      </p:sp>
      <p:pic>
        <p:nvPicPr>
          <p:cNvPr id="5" name="Picture 4" descr="An image of the new GEPA assurance. The LEA will meet the requirements of Section 442 and 427 of the General Education Provisions Act. Meaning that during the entire duration of time that the entity is receiving funding under ESSER, the LEA will:&#10;Ensure that it has taken steps to ensure equitable access to and participation in, its federally-assigned program for students, teachers, and other program beneficiaries with special needs">
            <a:extLst>
              <a:ext uri="{FF2B5EF4-FFF2-40B4-BE49-F238E27FC236}">
                <a16:creationId xmlns:a16="http://schemas.microsoft.com/office/drawing/2014/main" id="{A0EB707A-30F6-48D6-BB4B-CA47A0FFD6E4}"/>
              </a:ext>
            </a:extLst>
          </p:cNvPr>
          <p:cNvPicPr>
            <a:picLocks noChangeAspect="1"/>
          </p:cNvPicPr>
          <p:nvPr/>
        </p:nvPicPr>
        <p:blipFill>
          <a:blip r:embed="rId2"/>
          <a:stretch>
            <a:fillRect/>
          </a:stretch>
        </p:blipFill>
        <p:spPr>
          <a:xfrm>
            <a:off x="553705" y="3742149"/>
            <a:ext cx="7379319" cy="600898"/>
          </a:xfrm>
          <a:prstGeom prst="rect">
            <a:avLst/>
          </a:prstGeom>
        </p:spPr>
      </p:pic>
      <p:sp>
        <p:nvSpPr>
          <p:cNvPr id="4" name="Slide Number Placeholder 3">
            <a:extLst>
              <a:ext uri="{FF2B5EF4-FFF2-40B4-BE49-F238E27FC236}">
                <a16:creationId xmlns:a16="http://schemas.microsoft.com/office/drawing/2014/main" id="{8D0D772B-983C-40F5-AADC-9A81AFFA3E6A}"/>
              </a:ext>
            </a:extLst>
          </p:cNvPr>
          <p:cNvSpPr>
            <a:spLocks noGrp="1"/>
          </p:cNvSpPr>
          <p:nvPr>
            <p:ph type="sldNum" sz="quarter" idx="12"/>
          </p:nvPr>
        </p:nvSpPr>
        <p:spPr/>
        <p:txBody>
          <a:bodyPr/>
          <a:lstStyle/>
          <a:p>
            <a:fld id="{C479D5F6-EDCB-402A-AC08-4943A1820E8F}" type="slidenum">
              <a:rPr lang="en-US" smtClean="0"/>
              <a:pPr/>
              <a:t>16</a:t>
            </a:fld>
            <a:endParaRPr lang="en-US" dirty="0"/>
          </a:p>
        </p:txBody>
      </p:sp>
    </p:spTree>
    <p:extLst>
      <p:ext uri="{BB962C8B-B14F-4D97-AF65-F5344CB8AC3E}">
        <p14:creationId xmlns:p14="http://schemas.microsoft.com/office/powerpoint/2010/main" val="27323536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9F67D-74A1-4E27-8DFA-5D317927C0F8}"/>
              </a:ext>
            </a:extLst>
          </p:cNvPr>
          <p:cNvSpPr>
            <a:spLocks noGrp="1"/>
          </p:cNvSpPr>
          <p:nvPr>
            <p:ph type="title"/>
          </p:nvPr>
        </p:nvSpPr>
        <p:spPr/>
        <p:txBody>
          <a:bodyPr/>
          <a:lstStyle/>
          <a:p>
            <a:r>
              <a:rPr lang="en-US" dirty="0"/>
              <a:t>Reasons for Modifications – Activity Descriptions</a:t>
            </a:r>
          </a:p>
        </p:txBody>
      </p:sp>
      <p:sp>
        <p:nvSpPr>
          <p:cNvPr id="3" name="Content Placeholder 2">
            <a:extLst>
              <a:ext uri="{FF2B5EF4-FFF2-40B4-BE49-F238E27FC236}">
                <a16:creationId xmlns:a16="http://schemas.microsoft.com/office/drawing/2014/main" id="{6FD20342-4AC5-44E1-91E0-BB4CC58C71CD}"/>
              </a:ext>
            </a:extLst>
          </p:cNvPr>
          <p:cNvSpPr>
            <a:spLocks noGrp="1"/>
          </p:cNvSpPr>
          <p:nvPr>
            <p:ph idx="1"/>
          </p:nvPr>
        </p:nvSpPr>
        <p:spPr/>
        <p:txBody>
          <a:bodyPr>
            <a:normAutofit lnSpcReduction="10000"/>
          </a:bodyPr>
          <a:lstStyle/>
          <a:p>
            <a:pPr marL="0" indent="0">
              <a:buNone/>
            </a:pPr>
            <a:r>
              <a:rPr lang="en-US" dirty="0"/>
              <a:t>Activity Descriptions</a:t>
            </a:r>
          </a:p>
          <a:p>
            <a:r>
              <a:rPr lang="en-US" dirty="0"/>
              <a:t>Examples:</a:t>
            </a:r>
          </a:p>
          <a:p>
            <a:endParaRPr lang="en-US" dirty="0"/>
          </a:p>
          <a:p>
            <a:endParaRPr lang="en-US" dirty="0"/>
          </a:p>
          <a:p>
            <a:endParaRPr lang="en-US" dirty="0"/>
          </a:p>
          <a:p>
            <a:endParaRPr lang="en-US" dirty="0"/>
          </a:p>
          <a:p>
            <a:endParaRPr lang="en-US" dirty="0"/>
          </a:p>
          <a:p>
            <a:endParaRPr lang="en-US" dirty="0"/>
          </a:p>
          <a:p>
            <a:r>
              <a:rPr lang="en-US" dirty="0"/>
              <a:t>Description should provide a connection to COVID-19 related activities</a:t>
            </a:r>
          </a:p>
          <a:p>
            <a:r>
              <a:rPr lang="en-US" dirty="0"/>
              <a:t>Activity should be allowable, reasonable, and allocable</a:t>
            </a:r>
          </a:p>
          <a:p>
            <a:endParaRPr lang="en-US" dirty="0"/>
          </a:p>
          <a:p>
            <a:pPr marL="0" indent="0">
              <a:buNone/>
            </a:pPr>
            <a:endParaRPr lang="en-US" dirty="0"/>
          </a:p>
          <a:p>
            <a:pPr marL="0" indent="0">
              <a:buNone/>
            </a:pPr>
            <a:endParaRPr lang="en-US" dirty="0"/>
          </a:p>
        </p:txBody>
      </p:sp>
      <p:pic>
        <p:nvPicPr>
          <p:cNvPr id="5" name="Picture 4" descr="A budget example">
            <a:extLst>
              <a:ext uri="{FF2B5EF4-FFF2-40B4-BE49-F238E27FC236}">
                <a16:creationId xmlns:a16="http://schemas.microsoft.com/office/drawing/2014/main" id="{25D641E9-7084-47CA-AF43-AAE18CAF306F}"/>
              </a:ext>
            </a:extLst>
          </p:cNvPr>
          <p:cNvPicPr>
            <a:picLocks noChangeAspect="1"/>
          </p:cNvPicPr>
          <p:nvPr/>
        </p:nvPicPr>
        <p:blipFill>
          <a:blip r:embed="rId3"/>
          <a:stretch>
            <a:fillRect/>
          </a:stretch>
        </p:blipFill>
        <p:spPr>
          <a:xfrm>
            <a:off x="628650" y="2449951"/>
            <a:ext cx="7086600" cy="704850"/>
          </a:xfrm>
          <a:prstGeom prst="rect">
            <a:avLst/>
          </a:prstGeom>
          <a:ln>
            <a:solidFill>
              <a:schemeClr val="accent5">
                <a:lumMod val="75000"/>
              </a:schemeClr>
            </a:solidFill>
          </a:ln>
          <a:effectLst>
            <a:outerShdw blurRad="50800" dist="38100" dir="5400000" algn="t" rotWithShape="0">
              <a:prstClr val="black">
                <a:alpha val="40000"/>
              </a:prstClr>
            </a:outerShdw>
          </a:effectLst>
        </p:spPr>
      </p:pic>
      <p:pic>
        <p:nvPicPr>
          <p:cNvPr id="7" name="Picture 6" descr="Another budget example.">
            <a:extLst>
              <a:ext uri="{FF2B5EF4-FFF2-40B4-BE49-F238E27FC236}">
                <a16:creationId xmlns:a16="http://schemas.microsoft.com/office/drawing/2014/main" id="{C0F67B54-89FA-47DA-87BE-BEADF43E00E3}"/>
              </a:ext>
            </a:extLst>
          </p:cNvPr>
          <p:cNvPicPr>
            <a:picLocks noChangeAspect="1"/>
          </p:cNvPicPr>
          <p:nvPr/>
        </p:nvPicPr>
        <p:blipFill>
          <a:blip r:embed="rId4"/>
          <a:stretch>
            <a:fillRect/>
          </a:stretch>
        </p:blipFill>
        <p:spPr>
          <a:xfrm>
            <a:off x="628649" y="3821300"/>
            <a:ext cx="7086601" cy="814274"/>
          </a:xfrm>
          <a:prstGeom prst="rect">
            <a:avLst/>
          </a:prstGeom>
          <a:ln>
            <a:solidFill>
              <a:srgbClr val="FF0000"/>
            </a:solidFill>
          </a:ln>
          <a:effectLst>
            <a:outerShdw blurRad="50800" dist="38100" dir="5400000" algn="t" rotWithShape="0">
              <a:prstClr val="black">
                <a:alpha val="40000"/>
              </a:prstClr>
            </a:outerShdw>
          </a:effectLst>
        </p:spPr>
      </p:pic>
      <p:sp>
        <p:nvSpPr>
          <p:cNvPr id="4" name="Slide Number Placeholder 3">
            <a:extLst>
              <a:ext uri="{FF2B5EF4-FFF2-40B4-BE49-F238E27FC236}">
                <a16:creationId xmlns:a16="http://schemas.microsoft.com/office/drawing/2014/main" id="{5D0B4EE9-5FD3-4ABD-8D63-91F53BB6055D}"/>
              </a:ext>
            </a:extLst>
          </p:cNvPr>
          <p:cNvSpPr>
            <a:spLocks noGrp="1"/>
          </p:cNvSpPr>
          <p:nvPr>
            <p:ph type="sldNum" sz="quarter" idx="12"/>
          </p:nvPr>
        </p:nvSpPr>
        <p:spPr/>
        <p:txBody>
          <a:bodyPr/>
          <a:lstStyle/>
          <a:p>
            <a:fld id="{C479D5F6-EDCB-402A-AC08-4943A1820E8F}" type="slidenum">
              <a:rPr lang="en-US" smtClean="0"/>
              <a:pPr/>
              <a:t>17</a:t>
            </a:fld>
            <a:endParaRPr lang="en-US" dirty="0"/>
          </a:p>
        </p:txBody>
      </p:sp>
    </p:spTree>
    <p:extLst>
      <p:ext uri="{BB962C8B-B14F-4D97-AF65-F5344CB8AC3E}">
        <p14:creationId xmlns:p14="http://schemas.microsoft.com/office/powerpoint/2010/main" val="2407086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107CF-5EA0-476E-B2BD-61A4D9E73D3A}"/>
              </a:ext>
            </a:extLst>
          </p:cNvPr>
          <p:cNvSpPr>
            <a:spLocks noGrp="1"/>
          </p:cNvSpPr>
          <p:nvPr>
            <p:ph type="title"/>
          </p:nvPr>
        </p:nvSpPr>
        <p:spPr/>
        <p:txBody>
          <a:bodyPr/>
          <a:lstStyle/>
          <a:p>
            <a:r>
              <a:rPr lang="en-US" dirty="0"/>
              <a:t>Request for Revision – Non-public Schools</a:t>
            </a:r>
          </a:p>
        </p:txBody>
      </p:sp>
      <p:sp>
        <p:nvSpPr>
          <p:cNvPr id="3" name="Content Placeholder 2">
            <a:extLst>
              <a:ext uri="{FF2B5EF4-FFF2-40B4-BE49-F238E27FC236}">
                <a16:creationId xmlns:a16="http://schemas.microsoft.com/office/drawing/2014/main" id="{59F2EBE9-0E95-4D06-B826-3B8219C2AD6E}"/>
              </a:ext>
            </a:extLst>
          </p:cNvPr>
          <p:cNvSpPr>
            <a:spLocks noGrp="1"/>
          </p:cNvSpPr>
          <p:nvPr>
            <p:ph idx="1"/>
          </p:nvPr>
        </p:nvSpPr>
        <p:spPr/>
        <p:txBody>
          <a:bodyPr/>
          <a:lstStyle/>
          <a:p>
            <a:pPr marL="0" indent="0">
              <a:buNone/>
            </a:pPr>
            <a:r>
              <a:rPr lang="en-US" dirty="0"/>
              <a:t>US Department of Education Emergency Rule: </a:t>
            </a:r>
          </a:p>
          <a:p>
            <a:r>
              <a:rPr lang="en-US" dirty="0"/>
              <a:t>Seeking to codify the guidance released in April and make it a rule</a:t>
            </a:r>
          </a:p>
          <a:p>
            <a:pPr lvl="1"/>
            <a:r>
              <a:rPr lang="en-US" dirty="0"/>
              <a:t>Changes the proportionate share calculation – per pupil versus low income student count</a:t>
            </a:r>
          </a:p>
          <a:p>
            <a:pPr lvl="1"/>
            <a:endParaRPr lang="en-US" dirty="0"/>
          </a:p>
          <a:p>
            <a:r>
              <a:rPr lang="en-US" dirty="0"/>
              <a:t>New rule will change the ESSER application</a:t>
            </a:r>
          </a:p>
          <a:p>
            <a:pPr lvl="1"/>
            <a:r>
              <a:rPr lang="en-US" dirty="0"/>
              <a:t>Application will be updated once the new rule goes into effect</a:t>
            </a:r>
          </a:p>
          <a:p>
            <a:pPr marL="0" indent="0">
              <a:buNone/>
            </a:pPr>
            <a:endParaRPr lang="en-US" dirty="0"/>
          </a:p>
        </p:txBody>
      </p:sp>
      <p:sp>
        <p:nvSpPr>
          <p:cNvPr id="4" name="Slide Number Placeholder 3">
            <a:extLst>
              <a:ext uri="{FF2B5EF4-FFF2-40B4-BE49-F238E27FC236}">
                <a16:creationId xmlns:a16="http://schemas.microsoft.com/office/drawing/2014/main" id="{0455D4A5-9F1D-4FEE-BB39-BE9CC961CC3F}"/>
              </a:ext>
            </a:extLst>
          </p:cNvPr>
          <p:cNvSpPr>
            <a:spLocks noGrp="1"/>
          </p:cNvSpPr>
          <p:nvPr>
            <p:ph type="sldNum" sz="quarter" idx="12"/>
          </p:nvPr>
        </p:nvSpPr>
        <p:spPr/>
        <p:txBody>
          <a:bodyPr/>
          <a:lstStyle/>
          <a:p>
            <a:fld id="{C479D5F6-EDCB-402A-AC08-4943A1820E8F}" type="slidenum">
              <a:rPr lang="en-US" smtClean="0"/>
              <a:pPr/>
              <a:t>18</a:t>
            </a:fld>
            <a:endParaRPr lang="en-US" dirty="0"/>
          </a:p>
        </p:txBody>
      </p:sp>
    </p:spTree>
    <p:extLst>
      <p:ext uri="{BB962C8B-B14F-4D97-AF65-F5344CB8AC3E}">
        <p14:creationId xmlns:p14="http://schemas.microsoft.com/office/powerpoint/2010/main" val="1930399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A919B-C5D6-4F88-8B57-DEF2368FE646}"/>
              </a:ext>
            </a:extLst>
          </p:cNvPr>
          <p:cNvSpPr>
            <a:spLocks noGrp="1"/>
          </p:cNvSpPr>
          <p:nvPr>
            <p:ph type="ctrTitle"/>
          </p:nvPr>
        </p:nvSpPr>
        <p:spPr/>
        <p:txBody>
          <a:bodyPr/>
          <a:lstStyle/>
          <a:p>
            <a:r>
              <a:rPr lang="en-US" dirty="0"/>
              <a:t>Questions</a:t>
            </a:r>
          </a:p>
        </p:txBody>
      </p:sp>
      <p:sp>
        <p:nvSpPr>
          <p:cNvPr id="3" name="Slide Number Placeholder 2">
            <a:extLst>
              <a:ext uri="{FF2B5EF4-FFF2-40B4-BE49-F238E27FC236}">
                <a16:creationId xmlns:a16="http://schemas.microsoft.com/office/drawing/2014/main" id="{6AE97C6D-98FA-4DDC-887F-7EDED5FE8D12}"/>
              </a:ext>
            </a:extLst>
          </p:cNvPr>
          <p:cNvSpPr>
            <a:spLocks noGrp="1"/>
          </p:cNvSpPr>
          <p:nvPr>
            <p:ph type="sldNum" sz="quarter" idx="12"/>
          </p:nvPr>
        </p:nvSpPr>
        <p:spPr/>
        <p:txBody>
          <a:bodyPr/>
          <a:lstStyle/>
          <a:p>
            <a:fld id="{C479D5F6-EDCB-402A-AC08-4943A1820E8F}" type="slidenum">
              <a:rPr lang="en-US" smtClean="0"/>
              <a:pPr/>
              <a:t>19</a:t>
            </a:fld>
            <a:endParaRPr lang="en-US" dirty="0"/>
          </a:p>
        </p:txBody>
      </p:sp>
    </p:spTree>
    <p:extLst>
      <p:ext uri="{BB962C8B-B14F-4D97-AF65-F5344CB8AC3E}">
        <p14:creationId xmlns:p14="http://schemas.microsoft.com/office/powerpoint/2010/main" val="2586697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3E550-EA3B-48A7-B549-1540898F549F}"/>
              </a:ext>
            </a:extLst>
          </p:cNvPr>
          <p:cNvSpPr>
            <a:spLocks noGrp="1"/>
          </p:cNvSpPr>
          <p:nvPr>
            <p:ph type="title"/>
          </p:nvPr>
        </p:nvSpPr>
        <p:spPr/>
        <p:txBody>
          <a:bodyPr/>
          <a:lstStyle/>
          <a:p>
            <a:r>
              <a:rPr lang="en-US" dirty="0"/>
              <a:t>Agenda for Today’s Training</a:t>
            </a:r>
          </a:p>
        </p:txBody>
      </p:sp>
      <p:sp>
        <p:nvSpPr>
          <p:cNvPr id="3" name="Content Placeholder 2">
            <a:extLst>
              <a:ext uri="{FF2B5EF4-FFF2-40B4-BE49-F238E27FC236}">
                <a16:creationId xmlns:a16="http://schemas.microsoft.com/office/drawing/2014/main" id="{8FE9A96E-DC2F-4916-B869-2095491C1AED}"/>
              </a:ext>
            </a:extLst>
          </p:cNvPr>
          <p:cNvSpPr>
            <a:spLocks noGrp="1"/>
          </p:cNvSpPr>
          <p:nvPr>
            <p:ph idx="1"/>
          </p:nvPr>
        </p:nvSpPr>
        <p:spPr>
          <a:xfrm>
            <a:off x="628650" y="1786344"/>
            <a:ext cx="7886700" cy="4640674"/>
          </a:xfrm>
        </p:spPr>
        <p:txBody>
          <a:bodyPr>
            <a:normAutofit/>
          </a:bodyPr>
          <a:lstStyle/>
          <a:p>
            <a:r>
              <a:rPr lang="en-US" dirty="0"/>
              <a:t>GEERs Funding Update</a:t>
            </a:r>
          </a:p>
          <a:p>
            <a:r>
              <a:rPr lang="en-US" dirty="0"/>
              <a:t>CRF Follow Up</a:t>
            </a:r>
          </a:p>
          <a:p>
            <a:r>
              <a:rPr lang="en-US" dirty="0"/>
              <a:t>ESSER - Rural District Support and Guidance</a:t>
            </a:r>
          </a:p>
          <a:p>
            <a:endParaRPr lang="en-US" dirty="0"/>
          </a:p>
          <a:p>
            <a:pPr marL="457200" lvl="1" indent="0">
              <a:buNone/>
            </a:pPr>
            <a:endParaRPr lang="en-US" dirty="0"/>
          </a:p>
          <a:p>
            <a:pPr marL="0" indent="0">
              <a:buNone/>
            </a:pPr>
            <a:endParaRPr lang="en-US" dirty="0"/>
          </a:p>
          <a:p>
            <a:pPr lvl="1"/>
            <a:endParaRPr lang="en-US" dirty="0"/>
          </a:p>
        </p:txBody>
      </p:sp>
      <p:sp>
        <p:nvSpPr>
          <p:cNvPr id="4" name="Slide Number Placeholder 3">
            <a:extLst>
              <a:ext uri="{FF2B5EF4-FFF2-40B4-BE49-F238E27FC236}">
                <a16:creationId xmlns:a16="http://schemas.microsoft.com/office/drawing/2014/main" id="{791E3707-2575-42C7-9682-D68A5AB2B10F}"/>
              </a:ext>
            </a:extLst>
          </p:cNvPr>
          <p:cNvSpPr>
            <a:spLocks noGrp="1"/>
          </p:cNvSpPr>
          <p:nvPr>
            <p:ph type="sldNum" sz="quarter" idx="12"/>
          </p:nvPr>
        </p:nvSpPr>
        <p:spPr/>
        <p:txBody>
          <a:bodyPr/>
          <a:lstStyle/>
          <a:p>
            <a:fld id="{C479D5F6-EDCB-402A-AC08-4943A1820E8F}" type="slidenum">
              <a:rPr lang="en-US" smtClean="0"/>
              <a:pPr/>
              <a:t>2</a:t>
            </a:fld>
            <a:endParaRPr lang="en-US" dirty="0"/>
          </a:p>
        </p:txBody>
      </p:sp>
    </p:spTree>
    <p:extLst>
      <p:ext uri="{BB962C8B-B14F-4D97-AF65-F5344CB8AC3E}">
        <p14:creationId xmlns:p14="http://schemas.microsoft.com/office/powerpoint/2010/main" val="23780391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2B210-B4C1-49DE-8EA1-BCECE35A8309}"/>
              </a:ext>
            </a:extLst>
          </p:cNvPr>
          <p:cNvSpPr>
            <a:spLocks noGrp="1"/>
          </p:cNvSpPr>
          <p:nvPr>
            <p:ph type="ctrTitle"/>
          </p:nvPr>
        </p:nvSpPr>
        <p:spPr/>
        <p:txBody>
          <a:bodyPr/>
          <a:lstStyle/>
          <a:p>
            <a:br>
              <a:rPr lang="en-US" dirty="0"/>
            </a:br>
            <a:r>
              <a:rPr lang="en-US" dirty="0"/>
              <a:t>Topics for Future Office Hours? </a:t>
            </a:r>
          </a:p>
        </p:txBody>
      </p:sp>
      <p:sp>
        <p:nvSpPr>
          <p:cNvPr id="3" name="Slide Number Placeholder 2">
            <a:extLst>
              <a:ext uri="{FF2B5EF4-FFF2-40B4-BE49-F238E27FC236}">
                <a16:creationId xmlns:a16="http://schemas.microsoft.com/office/drawing/2014/main" id="{4761D293-2213-4F68-9C3A-E3BF49504EBE}"/>
              </a:ext>
            </a:extLst>
          </p:cNvPr>
          <p:cNvSpPr>
            <a:spLocks noGrp="1"/>
          </p:cNvSpPr>
          <p:nvPr>
            <p:ph type="sldNum" sz="quarter" idx="12"/>
          </p:nvPr>
        </p:nvSpPr>
        <p:spPr/>
        <p:txBody>
          <a:bodyPr/>
          <a:lstStyle/>
          <a:p>
            <a:fld id="{C479D5F6-EDCB-402A-AC08-4943A1820E8F}" type="slidenum">
              <a:rPr lang="en-US" smtClean="0"/>
              <a:pPr/>
              <a:t>20</a:t>
            </a:fld>
            <a:endParaRPr lang="en-US" dirty="0"/>
          </a:p>
        </p:txBody>
      </p:sp>
    </p:spTree>
    <p:extLst>
      <p:ext uri="{BB962C8B-B14F-4D97-AF65-F5344CB8AC3E}">
        <p14:creationId xmlns:p14="http://schemas.microsoft.com/office/powerpoint/2010/main" val="4090551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044D1-A0F0-4085-9D82-0026A8E8D9B8}"/>
              </a:ext>
            </a:extLst>
          </p:cNvPr>
          <p:cNvSpPr>
            <a:spLocks noGrp="1"/>
          </p:cNvSpPr>
          <p:nvPr>
            <p:ph type="title"/>
          </p:nvPr>
        </p:nvSpPr>
        <p:spPr/>
        <p:txBody>
          <a:bodyPr/>
          <a:lstStyle/>
          <a:p>
            <a:r>
              <a:rPr lang="en-US" dirty="0"/>
              <a:t>CDE Colleagues</a:t>
            </a:r>
          </a:p>
        </p:txBody>
      </p:sp>
      <p:sp>
        <p:nvSpPr>
          <p:cNvPr id="3" name="Content Placeholder 2">
            <a:extLst>
              <a:ext uri="{FF2B5EF4-FFF2-40B4-BE49-F238E27FC236}">
                <a16:creationId xmlns:a16="http://schemas.microsoft.com/office/drawing/2014/main" id="{0B3B913B-CDC0-43F8-9646-8B339C9D8584}"/>
              </a:ext>
            </a:extLst>
          </p:cNvPr>
          <p:cNvSpPr>
            <a:spLocks noGrp="1"/>
          </p:cNvSpPr>
          <p:nvPr>
            <p:ph idx="1"/>
          </p:nvPr>
        </p:nvSpPr>
        <p:spPr/>
        <p:txBody>
          <a:bodyPr/>
          <a:lstStyle/>
          <a:p>
            <a:r>
              <a:rPr lang="en-US" dirty="0"/>
              <a:t>Lindsey Jaeckel, Executive Director School Quality and Support Division</a:t>
            </a:r>
          </a:p>
          <a:p>
            <a:r>
              <a:rPr lang="en-US" dirty="0"/>
              <a:t>Jennifer Okes, Chief Operating Officer</a:t>
            </a:r>
          </a:p>
          <a:p>
            <a:r>
              <a:rPr lang="en-US" dirty="0"/>
              <a:t>Jennifer Austin, Director of Grants Fiscal Management</a:t>
            </a:r>
          </a:p>
          <a:p>
            <a:r>
              <a:rPr lang="en-US" dirty="0"/>
              <a:t>Kate Bartlett, Turnaround Program Manager</a:t>
            </a:r>
          </a:p>
          <a:p>
            <a:endParaRPr lang="en-US" dirty="0"/>
          </a:p>
        </p:txBody>
      </p:sp>
      <p:sp>
        <p:nvSpPr>
          <p:cNvPr id="4" name="Slide Number Placeholder 3">
            <a:extLst>
              <a:ext uri="{FF2B5EF4-FFF2-40B4-BE49-F238E27FC236}">
                <a16:creationId xmlns:a16="http://schemas.microsoft.com/office/drawing/2014/main" id="{D5ED2EA8-A2EE-48DC-AA0A-0D3C73FE7563}"/>
              </a:ext>
            </a:extLst>
          </p:cNvPr>
          <p:cNvSpPr>
            <a:spLocks noGrp="1"/>
          </p:cNvSpPr>
          <p:nvPr>
            <p:ph type="sldNum" sz="quarter" idx="12"/>
          </p:nvPr>
        </p:nvSpPr>
        <p:spPr/>
        <p:txBody>
          <a:bodyPr/>
          <a:lstStyle/>
          <a:p>
            <a:fld id="{C479D5F6-EDCB-402A-AC08-4943A1820E8F}" type="slidenum">
              <a:rPr lang="en-US" smtClean="0"/>
              <a:pPr/>
              <a:t>3</a:t>
            </a:fld>
            <a:endParaRPr lang="en-US" dirty="0"/>
          </a:p>
        </p:txBody>
      </p:sp>
    </p:spTree>
    <p:extLst>
      <p:ext uri="{BB962C8B-B14F-4D97-AF65-F5344CB8AC3E}">
        <p14:creationId xmlns:p14="http://schemas.microsoft.com/office/powerpoint/2010/main" val="1573749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552F4-9E1C-4D3F-992B-075171726F63}"/>
              </a:ext>
            </a:extLst>
          </p:cNvPr>
          <p:cNvSpPr>
            <a:spLocks noGrp="1"/>
          </p:cNvSpPr>
          <p:nvPr>
            <p:ph type="ctrTitle"/>
          </p:nvPr>
        </p:nvSpPr>
        <p:spPr>
          <a:xfrm>
            <a:off x="685800" y="2938272"/>
            <a:ext cx="7772400" cy="1995064"/>
          </a:xfrm>
        </p:spPr>
        <p:txBody>
          <a:bodyPr/>
          <a:lstStyle/>
          <a:p>
            <a:r>
              <a:rPr lang="en-US" dirty="0"/>
              <a:t>GEERs Funding Update</a:t>
            </a:r>
          </a:p>
        </p:txBody>
      </p:sp>
      <p:sp>
        <p:nvSpPr>
          <p:cNvPr id="3" name="Slide Number Placeholder 2">
            <a:extLst>
              <a:ext uri="{FF2B5EF4-FFF2-40B4-BE49-F238E27FC236}">
                <a16:creationId xmlns:a16="http://schemas.microsoft.com/office/drawing/2014/main" id="{72D2C8AA-7B33-4621-ABDC-98E46B33C428}"/>
              </a:ext>
            </a:extLst>
          </p:cNvPr>
          <p:cNvSpPr>
            <a:spLocks noGrp="1"/>
          </p:cNvSpPr>
          <p:nvPr>
            <p:ph type="sldNum" sz="quarter" idx="12"/>
          </p:nvPr>
        </p:nvSpPr>
        <p:spPr/>
        <p:txBody>
          <a:bodyPr/>
          <a:lstStyle/>
          <a:p>
            <a:fld id="{C479D5F6-EDCB-402A-AC08-4943A1820E8F}" type="slidenum">
              <a:rPr lang="en-US" smtClean="0"/>
              <a:pPr/>
              <a:t>4</a:t>
            </a:fld>
            <a:endParaRPr lang="en-US" dirty="0"/>
          </a:p>
        </p:txBody>
      </p:sp>
    </p:spTree>
    <p:extLst>
      <p:ext uri="{BB962C8B-B14F-4D97-AF65-F5344CB8AC3E}">
        <p14:creationId xmlns:p14="http://schemas.microsoft.com/office/powerpoint/2010/main" val="228267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7CC64-1B7D-4F95-8850-440827086BC4}"/>
              </a:ext>
            </a:extLst>
          </p:cNvPr>
          <p:cNvSpPr>
            <a:spLocks noGrp="1"/>
          </p:cNvSpPr>
          <p:nvPr>
            <p:ph type="title"/>
          </p:nvPr>
        </p:nvSpPr>
        <p:spPr/>
        <p:txBody>
          <a:bodyPr/>
          <a:lstStyle/>
          <a:p>
            <a:r>
              <a:rPr lang="en-US" dirty="0"/>
              <a:t>CARES Grants</a:t>
            </a:r>
          </a:p>
        </p:txBody>
      </p:sp>
      <p:graphicFrame>
        <p:nvGraphicFramePr>
          <p:cNvPr id="7" name="Content Placeholder 6" descr="The CARES Act contains the Education Stabilization Fund and the COVID Relief Fund. Today, we are talking about the piece under the Education Stabilization Fund which is called the Governor's Emergency Relief and consists of $44 million dollars.">
            <a:extLst>
              <a:ext uri="{FF2B5EF4-FFF2-40B4-BE49-F238E27FC236}">
                <a16:creationId xmlns:a16="http://schemas.microsoft.com/office/drawing/2014/main" id="{76C3C214-28B9-4E08-B8D4-547487B7BD2C}"/>
              </a:ext>
            </a:extLst>
          </p:cNvPr>
          <p:cNvGraphicFramePr>
            <a:graphicFrameLocks noGrp="1"/>
          </p:cNvGraphicFramePr>
          <p:nvPr>
            <p:ph idx="1"/>
            <p:extLst>
              <p:ext uri="{D42A27DB-BD31-4B8C-83A1-F6EECF244321}">
                <p14:modId xmlns:p14="http://schemas.microsoft.com/office/powerpoint/2010/main" val="448218797"/>
              </p:ext>
            </p:extLst>
          </p:nvPr>
        </p:nvGraphicFramePr>
        <p:xfrm>
          <a:off x="628650" y="1463675"/>
          <a:ext cx="7886700" cy="46402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Oval 2" descr="Circle emphasizing the Governor's Emergency Education Relief fund $44 million">
            <a:extLst>
              <a:ext uri="{FF2B5EF4-FFF2-40B4-BE49-F238E27FC236}">
                <a16:creationId xmlns:a16="http://schemas.microsoft.com/office/drawing/2014/main" id="{06BB5A49-6EF4-4488-8BE9-999144360FC0}"/>
              </a:ext>
            </a:extLst>
          </p:cNvPr>
          <p:cNvSpPr/>
          <p:nvPr/>
        </p:nvSpPr>
        <p:spPr>
          <a:xfrm>
            <a:off x="4124528" y="3686783"/>
            <a:ext cx="1857983" cy="1410510"/>
          </a:xfrm>
          <a:prstGeom prst="ellipse">
            <a:avLst/>
          </a:prstGeom>
          <a:noFill/>
          <a:ln w="57150">
            <a:solidFill>
              <a:srgbClr val="0095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F5B9679C-C507-4497-86F1-66A3BC38565F}"/>
              </a:ext>
            </a:extLst>
          </p:cNvPr>
          <p:cNvSpPr>
            <a:spLocks noGrp="1"/>
          </p:cNvSpPr>
          <p:nvPr>
            <p:ph type="sldNum" sz="quarter" idx="12"/>
          </p:nvPr>
        </p:nvSpPr>
        <p:spPr/>
        <p:txBody>
          <a:bodyPr/>
          <a:lstStyle/>
          <a:p>
            <a:fld id="{C479D5F6-EDCB-402A-AC08-4943A1820E8F}" type="slidenum">
              <a:rPr lang="en-US" smtClean="0"/>
              <a:pPr/>
              <a:t>5</a:t>
            </a:fld>
            <a:endParaRPr lang="en-US" dirty="0"/>
          </a:p>
        </p:txBody>
      </p:sp>
    </p:spTree>
    <p:extLst>
      <p:ext uri="{BB962C8B-B14F-4D97-AF65-F5344CB8AC3E}">
        <p14:creationId xmlns:p14="http://schemas.microsoft.com/office/powerpoint/2010/main" val="1576495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39CB7-BD4F-4449-9D44-CA71FF645D96}"/>
              </a:ext>
            </a:extLst>
          </p:cNvPr>
          <p:cNvSpPr>
            <a:spLocks noGrp="1"/>
          </p:cNvSpPr>
          <p:nvPr>
            <p:ph type="title"/>
          </p:nvPr>
        </p:nvSpPr>
        <p:spPr/>
        <p:txBody>
          <a:bodyPr/>
          <a:lstStyle/>
          <a:p>
            <a:r>
              <a:rPr lang="en-US" dirty="0"/>
              <a:t>Governor’s Emergency Education Relief (GEER)</a:t>
            </a:r>
          </a:p>
        </p:txBody>
      </p:sp>
      <p:sp>
        <p:nvSpPr>
          <p:cNvPr id="3" name="Content Placeholder 2">
            <a:extLst>
              <a:ext uri="{FF2B5EF4-FFF2-40B4-BE49-F238E27FC236}">
                <a16:creationId xmlns:a16="http://schemas.microsoft.com/office/drawing/2014/main" id="{0A5DC4AF-BB87-4004-8328-D73C37CDEC25}"/>
              </a:ext>
            </a:extLst>
          </p:cNvPr>
          <p:cNvSpPr>
            <a:spLocks noGrp="1"/>
          </p:cNvSpPr>
          <p:nvPr>
            <p:ph idx="1"/>
          </p:nvPr>
        </p:nvSpPr>
        <p:spPr/>
        <p:txBody>
          <a:bodyPr/>
          <a:lstStyle/>
          <a:p>
            <a:r>
              <a:rPr lang="en-US" dirty="0"/>
              <a:t>$44 million dollars to be distributed in four ways:</a:t>
            </a:r>
          </a:p>
          <a:p>
            <a:pPr lvl="1"/>
            <a:r>
              <a:rPr lang="en-US" dirty="0"/>
              <a:t>$33 million to the Colorado P-20 Equity &amp; Innovation Fund</a:t>
            </a:r>
          </a:p>
          <a:p>
            <a:pPr lvl="1"/>
            <a:r>
              <a:rPr lang="en-US" dirty="0"/>
              <a:t>~$5 million to Colorado Empowered Learning </a:t>
            </a:r>
          </a:p>
          <a:p>
            <a:pPr lvl="1"/>
            <a:r>
              <a:rPr lang="en-US" dirty="0"/>
              <a:t>$1 million to higher education institutions to support students</a:t>
            </a:r>
          </a:p>
          <a:p>
            <a:pPr lvl="1"/>
            <a:r>
              <a:rPr lang="en-US" dirty="0"/>
              <a:t>$3 million to Quality Teacher Recruitment program</a:t>
            </a:r>
          </a:p>
          <a:p>
            <a:pPr lvl="1"/>
            <a:endParaRPr lang="en-US" dirty="0"/>
          </a:p>
        </p:txBody>
      </p:sp>
      <p:sp>
        <p:nvSpPr>
          <p:cNvPr id="4" name="Slide Number Placeholder 3">
            <a:extLst>
              <a:ext uri="{FF2B5EF4-FFF2-40B4-BE49-F238E27FC236}">
                <a16:creationId xmlns:a16="http://schemas.microsoft.com/office/drawing/2014/main" id="{6C87A5CF-43F5-4720-9186-8BA98C8FACFB}"/>
              </a:ext>
            </a:extLst>
          </p:cNvPr>
          <p:cNvSpPr>
            <a:spLocks noGrp="1"/>
          </p:cNvSpPr>
          <p:nvPr>
            <p:ph type="sldNum" sz="quarter" idx="12"/>
          </p:nvPr>
        </p:nvSpPr>
        <p:spPr/>
        <p:txBody>
          <a:bodyPr/>
          <a:lstStyle/>
          <a:p>
            <a:fld id="{C479D5F6-EDCB-402A-AC08-4943A1820E8F}" type="slidenum">
              <a:rPr lang="en-US" smtClean="0"/>
              <a:pPr/>
              <a:t>6</a:t>
            </a:fld>
            <a:endParaRPr lang="en-US" dirty="0"/>
          </a:p>
        </p:txBody>
      </p:sp>
    </p:spTree>
    <p:extLst>
      <p:ext uri="{BB962C8B-B14F-4D97-AF65-F5344CB8AC3E}">
        <p14:creationId xmlns:p14="http://schemas.microsoft.com/office/powerpoint/2010/main" val="917091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D58A4-1C44-4C3E-9F47-E761A1752AE5}"/>
              </a:ext>
            </a:extLst>
          </p:cNvPr>
          <p:cNvSpPr>
            <a:spLocks noGrp="1"/>
          </p:cNvSpPr>
          <p:nvPr>
            <p:ph type="title"/>
          </p:nvPr>
        </p:nvSpPr>
        <p:spPr/>
        <p:txBody>
          <a:bodyPr/>
          <a:lstStyle/>
          <a:p>
            <a:r>
              <a:rPr lang="en-US" dirty="0"/>
              <a:t>GEER | Colorado Empowered Learning</a:t>
            </a:r>
          </a:p>
        </p:txBody>
      </p:sp>
      <p:sp>
        <p:nvSpPr>
          <p:cNvPr id="3" name="Content Placeholder 2">
            <a:extLst>
              <a:ext uri="{FF2B5EF4-FFF2-40B4-BE49-F238E27FC236}">
                <a16:creationId xmlns:a16="http://schemas.microsoft.com/office/drawing/2014/main" id="{6D2014B2-D577-4F58-A922-589386EB7C75}"/>
              </a:ext>
            </a:extLst>
          </p:cNvPr>
          <p:cNvSpPr>
            <a:spLocks noGrp="1"/>
          </p:cNvSpPr>
          <p:nvPr>
            <p:ph idx="1"/>
          </p:nvPr>
        </p:nvSpPr>
        <p:spPr/>
        <p:txBody>
          <a:bodyPr/>
          <a:lstStyle/>
          <a:p>
            <a:r>
              <a:rPr lang="en-US" dirty="0"/>
              <a:t>~$5 million to increase capacity for Colorado Empowered Learning to access the following:</a:t>
            </a:r>
          </a:p>
          <a:p>
            <a:pPr lvl="1"/>
            <a:r>
              <a:rPr lang="en-US" dirty="0"/>
              <a:t>Fully-designed online courses</a:t>
            </a:r>
          </a:p>
          <a:p>
            <a:pPr lvl="1"/>
            <a:r>
              <a:rPr lang="en-US" dirty="0"/>
              <a:t>LMS platform options,</a:t>
            </a:r>
          </a:p>
          <a:p>
            <a:pPr lvl="1"/>
            <a:r>
              <a:rPr lang="en-US" dirty="0"/>
              <a:t>Professional development</a:t>
            </a:r>
          </a:p>
          <a:p>
            <a:pPr lvl="1"/>
            <a:r>
              <a:rPr lang="en-US" dirty="0"/>
              <a:t>Technical assistance</a:t>
            </a:r>
          </a:p>
          <a:p>
            <a:pPr lvl="1"/>
            <a:endParaRPr lang="en-US" dirty="0"/>
          </a:p>
          <a:p>
            <a:pPr marL="457200" lvl="1" indent="0">
              <a:buNone/>
            </a:pPr>
            <a:r>
              <a:rPr lang="en-US" dirty="0"/>
              <a:t>For more information, visit the </a:t>
            </a:r>
            <a:r>
              <a:rPr lang="en-US" dirty="0">
                <a:hlinkClick r:id="rId2"/>
              </a:rPr>
              <a:t>CEL website</a:t>
            </a:r>
            <a:endParaRPr lang="en-US" dirty="0"/>
          </a:p>
        </p:txBody>
      </p:sp>
      <p:sp>
        <p:nvSpPr>
          <p:cNvPr id="4" name="Slide Number Placeholder 3">
            <a:extLst>
              <a:ext uri="{FF2B5EF4-FFF2-40B4-BE49-F238E27FC236}">
                <a16:creationId xmlns:a16="http://schemas.microsoft.com/office/drawing/2014/main" id="{B5465042-DEB6-4F0D-BB18-6701E12ECFFA}"/>
              </a:ext>
            </a:extLst>
          </p:cNvPr>
          <p:cNvSpPr>
            <a:spLocks noGrp="1"/>
          </p:cNvSpPr>
          <p:nvPr>
            <p:ph type="sldNum" sz="quarter" idx="12"/>
          </p:nvPr>
        </p:nvSpPr>
        <p:spPr/>
        <p:txBody>
          <a:bodyPr/>
          <a:lstStyle/>
          <a:p>
            <a:fld id="{C479D5F6-EDCB-402A-AC08-4943A1820E8F}" type="slidenum">
              <a:rPr lang="en-US" smtClean="0"/>
              <a:pPr/>
              <a:t>7</a:t>
            </a:fld>
            <a:endParaRPr lang="en-US" dirty="0"/>
          </a:p>
        </p:txBody>
      </p:sp>
    </p:spTree>
    <p:extLst>
      <p:ext uri="{BB962C8B-B14F-4D97-AF65-F5344CB8AC3E}">
        <p14:creationId xmlns:p14="http://schemas.microsoft.com/office/powerpoint/2010/main" val="39281107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095C1-8BD1-49B4-BFC2-E688C96A775A}"/>
              </a:ext>
            </a:extLst>
          </p:cNvPr>
          <p:cNvSpPr>
            <a:spLocks noGrp="1"/>
          </p:cNvSpPr>
          <p:nvPr>
            <p:ph type="title"/>
          </p:nvPr>
        </p:nvSpPr>
        <p:spPr/>
        <p:txBody>
          <a:bodyPr/>
          <a:lstStyle/>
          <a:p>
            <a:r>
              <a:rPr lang="en-US" dirty="0"/>
              <a:t>GEER | P-20 Equity &amp; Innovation Fund</a:t>
            </a:r>
          </a:p>
        </p:txBody>
      </p:sp>
      <p:sp>
        <p:nvSpPr>
          <p:cNvPr id="3" name="Content Placeholder 2">
            <a:extLst>
              <a:ext uri="{FF2B5EF4-FFF2-40B4-BE49-F238E27FC236}">
                <a16:creationId xmlns:a16="http://schemas.microsoft.com/office/drawing/2014/main" id="{90B81B1B-E6EB-41AB-B6E9-AFB362B34B03}"/>
              </a:ext>
            </a:extLst>
          </p:cNvPr>
          <p:cNvSpPr>
            <a:spLocks noGrp="1"/>
          </p:cNvSpPr>
          <p:nvPr>
            <p:ph idx="1"/>
          </p:nvPr>
        </p:nvSpPr>
        <p:spPr/>
        <p:txBody>
          <a:bodyPr/>
          <a:lstStyle/>
          <a:p>
            <a:r>
              <a:rPr lang="en-US" dirty="0"/>
              <a:t>$33 million for districts, CSI, charter schools, Tribal partners, and higher education institution</a:t>
            </a:r>
          </a:p>
          <a:p>
            <a:r>
              <a:rPr lang="en-US" dirty="0"/>
              <a:t>The fund will provide resources to address the impacts of COVID-19 in a way that creates lasting innovations, improved student learning, and enhanced operational efficiency for pre-K and higher education.</a:t>
            </a:r>
          </a:p>
          <a:p>
            <a:r>
              <a:rPr lang="en-US" dirty="0"/>
              <a:t>Current target is to release RFP in August with two deadlines (September and December).  </a:t>
            </a:r>
          </a:p>
          <a:p>
            <a:r>
              <a:rPr lang="en-US" dirty="0"/>
              <a:t>Funds can be used </a:t>
            </a:r>
            <a:r>
              <a:rPr lang="en-US"/>
              <a:t>through 2022.</a:t>
            </a:r>
            <a:endParaRPr lang="en-US" dirty="0"/>
          </a:p>
          <a:p>
            <a:r>
              <a:rPr lang="en-US" dirty="0"/>
              <a:t>For more information, access this </a:t>
            </a:r>
            <a:r>
              <a:rPr lang="en-US" dirty="0">
                <a:hlinkClick r:id="rId2"/>
              </a:rPr>
              <a:t>link</a:t>
            </a:r>
            <a:r>
              <a:rPr lang="en-US" dirty="0"/>
              <a:t> or reach out to CDE contact. </a:t>
            </a:r>
          </a:p>
          <a:p>
            <a:endParaRPr lang="en-US" dirty="0"/>
          </a:p>
        </p:txBody>
      </p:sp>
      <p:sp>
        <p:nvSpPr>
          <p:cNvPr id="4" name="Slide Number Placeholder 3">
            <a:extLst>
              <a:ext uri="{FF2B5EF4-FFF2-40B4-BE49-F238E27FC236}">
                <a16:creationId xmlns:a16="http://schemas.microsoft.com/office/drawing/2014/main" id="{2BDFCCB9-C2AA-4D52-9B17-8F8E3EA19014}"/>
              </a:ext>
            </a:extLst>
          </p:cNvPr>
          <p:cNvSpPr>
            <a:spLocks noGrp="1"/>
          </p:cNvSpPr>
          <p:nvPr>
            <p:ph type="sldNum" sz="quarter" idx="12"/>
          </p:nvPr>
        </p:nvSpPr>
        <p:spPr/>
        <p:txBody>
          <a:bodyPr/>
          <a:lstStyle/>
          <a:p>
            <a:fld id="{C479D5F6-EDCB-402A-AC08-4943A1820E8F}" type="slidenum">
              <a:rPr lang="en-US" smtClean="0"/>
              <a:pPr/>
              <a:t>8</a:t>
            </a:fld>
            <a:endParaRPr lang="en-US" dirty="0"/>
          </a:p>
        </p:txBody>
      </p:sp>
    </p:spTree>
    <p:extLst>
      <p:ext uri="{BB962C8B-B14F-4D97-AF65-F5344CB8AC3E}">
        <p14:creationId xmlns:p14="http://schemas.microsoft.com/office/powerpoint/2010/main" val="3087140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9255944-57F1-49EB-8B12-0A75E19CA906}"/>
              </a:ext>
            </a:extLst>
          </p:cNvPr>
          <p:cNvSpPr>
            <a:spLocks noGrp="1"/>
          </p:cNvSpPr>
          <p:nvPr>
            <p:ph type="ctrTitle"/>
          </p:nvPr>
        </p:nvSpPr>
        <p:spPr/>
        <p:txBody>
          <a:bodyPr/>
          <a:lstStyle/>
          <a:p>
            <a:r>
              <a:rPr lang="en-US" dirty="0"/>
              <a:t>CRF Update</a:t>
            </a:r>
          </a:p>
        </p:txBody>
      </p:sp>
      <p:sp>
        <p:nvSpPr>
          <p:cNvPr id="4" name="Slide Number Placeholder 3">
            <a:extLst>
              <a:ext uri="{FF2B5EF4-FFF2-40B4-BE49-F238E27FC236}">
                <a16:creationId xmlns:a16="http://schemas.microsoft.com/office/drawing/2014/main" id="{D90A1852-27B4-4E88-872D-5D8917F801A2}"/>
              </a:ext>
            </a:extLst>
          </p:cNvPr>
          <p:cNvSpPr>
            <a:spLocks noGrp="1"/>
          </p:cNvSpPr>
          <p:nvPr>
            <p:ph type="sldNum" sz="quarter" idx="12"/>
          </p:nvPr>
        </p:nvSpPr>
        <p:spPr/>
        <p:txBody>
          <a:bodyPr/>
          <a:lstStyle/>
          <a:p>
            <a:fld id="{C479D5F6-EDCB-402A-AC08-4943A1820E8F}" type="slidenum">
              <a:rPr lang="en-US" smtClean="0"/>
              <a:pPr/>
              <a:t>9</a:t>
            </a:fld>
            <a:endParaRPr lang="en-US" dirty="0"/>
          </a:p>
        </p:txBody>
      </p:sp>
    </p:spTree>
    <p:extLst>
      <p:ext uri="{BB962C8B-B14F-4D97-AF65-F5344CB8AC3E}">
        <p14:creationId xmlns:p14="http://schemas.microsoft.com/office/powerpoint/2010/main" val="102473182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8046</TotalTime>
  <Words>1161</Words>
  <Application>Microsoft Office PowerPoint</Application>
  <PresentationFormat>On-screen Show (4:3)</PresentationFormat>
  <Paragraphs>151</Paragraphs>
  <Slides>20</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Museo Slab 500</vt:lpstr>
      <vt:lpstr>Office Theme</vt:lpstr>
      <vt:lpstr>Federal Programs Office Hours Elementary and Secondary School Emergency Relief (ESSER) Fund Application</vt:lpstr>
      <vt:lpstr>Agenda for Today’s Training</vt:lpstr>
      <vt:lpstr>CDE Colleagues</vt:lpstr>
      <vt:lpstr>GEERs Funding Update</vt:lpstr>
      <vt:lpstr>CARES Grants</vt:lpstr>
      <vt:lpstr>Governor’s Emergency Education Relief (GEER)</vt:lpstr>
      <vt:lpstr>GEER | Colorado Empowered Learning</vt:lpstr>
      <vt:lpstr>GEER | P-20 Equity &amp; Innovation Fund</vt:lpstr>
      <vt:lpstr>CRF Update</vt:lpstr>
      <vt:lpstr>New Guidance</vt:lpstr>
      <vt:lpstr>ESSER – Rural District Support and Guidance</vt:lpstr>
      <vt:lpstr>Application Updates - Statistics</vt:lpstr>
      <vt:lpstr>Tips and Pointers – Types of Activities</vt:lpstr>
      <vt:lpstr>Tips and Pointers - Activity Descriptions</vt:lpstr>
      <vt:lpstr>Tips and Pointers – Activity Description</vt:lpstr>
      <vt:lpstr>Reasons for Modifications – GEPA Statement</vt:lpstr>
      <vt:lpstr>Reasons for Modifications – Activity Descriptions</vt:lpstr>
      <vt:lpstr>Request for Revision – Non-public Schools</vt:lpstr>
      <vt:lpstr>Questions</vt:lpstr>
      <vt:lpstr> Topics for Future Office Hours? </vt:lpstr>
    </vt:vector>
  </TitlesOfParts>
  <Company>Colorado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Madorin, Acacia</dc:creator>
  <cp:lastModifiedBy>Prael, Michelle</cp:lastModifiedBy>
  <cp:revision>235</cp:revision>
  <dcterms:created xsi:type="dcterms:W3CDTF">2019-06-25T17:30:52Z</dcterms:created>
  <dcterms:modified xsi:type="dcterms:W3CDTF">2020-06-29T20:46:36Z</dcterms:modified>
</cp:coreProperties>
</file>