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69" r:id="rId2"/>
    <p:sldId id="339" r:id="rId3"/>
    <p:sldId id="441" r:id="rId4"/>
    <p:sldId id="420" r:id="rId5"/>
    <p:sldId id="396" r:id="rId6"/>
    <p:sldId id="424" r:id="rId7"/>
    <p:sldId id="425" r:id="rId8"/>
    <p:sldId id="442" r:id="rId9"/>
    <p:sldId id="445" r:id="rId10"/>
    <p:sldId id="443" r:id="rId11"/>
    <p:sldId id="444" r:id="rId12"/>
    <p:sldId id="446" r:id="rId13"/>
    <p:sldId id="426" r:id="rId14"/>
    <p:sldId id="3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1" clrIdx="0">
    <p:extLst>
      <p:ext uri="{19B8F6BF-5375-455C-9EA6-DF929625EA0E}">
        <p15:presenceInfo xmlns:p15="http://schemas.microsoft.com/office/powerpoint/2012/main" userId="S::Mohajeri-Nelson_n@cde.state.co.us::a9da618a-a76d-43dd-a63a-6c6fdf3f5685" providerId="AD"/>
      </p:ext>
    </p:extLst>
  </p:cmAuthor>
  <p:cmAuthor id="2" name="Jeremy" initials="J" lastIdx="8" clrIdx="1">
    <p:extLst>
      <p:ext uri="{19B8F6BF-5375-455C-9EA6-DF929625EA0E}">
        <p15:presenceInfo xmlns:p15="http://schemas.microsoft.com/office/powerpoint/2012/main" userId="S::Meredith_J@cde.state.co.us::e819f79e-d45f-4b7f-a2c1-c67ab051aa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89560" autoAdjust="0"/>
  </p:normalViewPr>
  <p:slideViewPr>
    <p:cSldViewPr snapToGrid="0">
      <p:cViewPr varScale="1">
        <p:scale>
          <a:sx n="77" d="100"/>
          <a:sy n="77" d="100"/>
        </p:scale>
        <p:origin x="264" y="58"/>
      </p:cViewPr>
      <p:guideLst/>
    </p:cSldViewPr>
  </p:slideViewPr>
  <p:outlineViewPr>
    <p:cViewPr>
      <p:scale>
        <a:sx n="33" d="100"/>
        <a:sy n="33" d="100"/>
      </p:scale>
      <p:origin x="0" y="-2540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7D9D76-1224-4D1F-8521-027DB78D47EB}"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9B73B59E-994D-40DE-902D-7B6F255F7FF1}">
      <dgm:prSet phldrT="[Text]"/>
      <dgm:spPr/>
      <dgm:t>
        <a:bodyPr/>
        <a:lstStyle/>
        <a:p>
          <a:r>
            <a:rPr lang="en-US" dirty="0"/>
            <a:t>CARES Act </a:t>
          </a:r>
        </a:p>
      </dgm:t>
    </dgm:pt>
    <dgm:pt modelId="{2C20910F-E10E-4C60-B62B-B775798C5BD6}" type="parTrans" cxnId="{A23CA645-F995-42AB-AB1B-720C8C8195B2}">
      <dgm:prSet/>
      <dgm:spPr/>
      <dgm:t>
        <a:bodyPr/>
        <a:lstStyle/>
        <a:p>
          <a:endParaRPr lang="en-US"/>
        </a:p>
      </dgm:t>
    </dgm:pt>
    <dgm:pt modelId="{F471F3A8-7C57-4234-AE34-D00E6FE158C2}" type="sibTrans" cxnId="{A23CA645-F995-42AB-AB1B-720C8C8195B2}">
      <dgm:prSet/>
      <dgm:spPr/>
      <dgm:t>
        <a:bodyPr/>
        <a:lstStyle/>
        <a:p>
          <a:endParaRPr lang="en-US"/>
        </a:p>
      </dgm:t>
    </dgm:pt>
    <dgm:pt modelId="{686ACF78-9383-4D98-AD8B-7473230512BC}">
      <dgm:prSet phldrT="[Text]"/>
      <dgm:spPr/>
      <dgm:t>
        <a:bodyPr/>
        <a:lstStyle/>
        <a:p>
          <a:r>
            <a:rPr lang="en-US" dirty="0"/>
            <a:t>Education Stabilization Funds (ESF)</a:t>
          </a:r>
        </a:p>
      </dgm:t>
    </dgm:pt>
    <dgm:pt modelId="{5032DAD0-2481-423E-9B15-D58836D4C840}" type="parTrans" cxnId="{4E6012D4-7C57-471A-B907-8269FB005D2B}">
      <dgm:prSet/>
      <dgm:spPr/>
      <dgm:t>
        <a:bodyPr/>
        <a:lstStyle/>
        <a:p>
          <a:endParaRPr lang="en-US"/>
        </a:p>
      </dgm:t>
    </dgm:pt>
    <dgm:pt modelId="{C6431D19-9F39-464B-B3DE-C9FDDF75FE56}" type="sibTrans" cxnId="{4E6012D4-7C57-471A-B907-8269FB005D2B}">
      <dgm:prSet/>
      <dgm:spPr/>
      <dgm:t>
        <a:bodyPr/>
        <a:lstStyle/>
        <a:p>
          <a:endParaRPr lang="en-US"/>
        </a:p>
      </dgm:t>
    </dgm:pt>
    <dgm:pt modelId="{B11B9125-075B-48E4-823C-112AB84FD05F}">
      <dgm:prSet phldrT="[Text]"/>
      <dgm:spPr/>
      <dgm:t>
        <a:bodyPr/>
        <a:lstStyle/>
        <a:p>
          <a:r>
            <a:rPr lang="en-US" dirty="0"/>
            <a:t>Elementary &amp; Secondary School Emergency Relief Funds (ESSER)</a:t>
          </a:r>
        </a:p>
        <a:p>
          <a:r>
            <a:rPr lang="en-US" dirty="0"/>
            <a:t>$120 million</a:t>
          </a:r>
        </a:p>
      </dgm:t>
    </dgm:pt>
    <dgm:pt modelId="{BE3E0BFB-4226-4D29-9E75-6D924DBBEEBE}" type="parTrans" cxnId="{A56C5583-1851-4284-A00D-A8DEDE3F0D27}">
      <dgm:prSet/>
      <dgm:spPr/>
      <dgm:t>
        <a:bodyPr/>
        <a:lstStyle/>
        <a:p>
          <a:endParaRPr lang="en-US"/>
        </a:p>
      </dgm:t>
    </dgm:pt>
    <dgm:pt modelId="{DA7E7451-B0BB-4747-96F5-7D10EA8692A4}" type="sibTrans" cxnId="{A56C5583-1851-4284-A00D-A8DEDE3F0D27}">
      <dgm:prSet/>
      <dgm:spPr/>
      <dgm:t>
        <a:bodyPr/>
        <a:lstStyle/>
        <a:p>
          <a:endParaRPr lang="en-US"/>
        </a:p>
      </dgm:t>
    </dgm:pt>
    <dgm:pt modelId="{77C82421-AD81-4793-AB35-E1E01C2DA1F9}">
      <dgm:prSet phldrT="[Text]"/>
      <dgm:spPr/>
      <dgm:t>
        <a:bodyPr/>
        <a:lstStyle/>
        <a:p>
          <a:r>
            <a:rPr lang="en-US" dirty="0"/>
            <a:t>Governor’s Emergency Education Relief (GEER)</a:t>
          </a:r>
        </a:p>
        <a:p>
          <a:r>
            <a:rPr lang="en-US" dirty="0"/>
            <a:t>$44 million</a:t>
          </a:r>
        </a:p>
        <a:p>
          <a:r>
            <a:rPr lang="en-US" dirty="0"/>
            <a:t>TBD </a:t>
          </a:r>
        </a:p>
      </dgm:t>
    </dgm:pt>
    <dgm:pt modelId="{6D16002D-7885-4589-A7E3-D988A3CB585A}" type="parTrans" cxnId="{27D05578-6D98-4A2B-A6F1-021C449D3D3D}">
      <dgm:prSet/>
      <dgm:spPr/>
      <dgm:t>
        <a:bodyPr/>
        <a:lstStyle/>
        <a:p>
          <a:endParaRPr lang="en-US"/>
        </a:p>
      </dgm:t>
    </dgm:pt>
    <dgm:pt modelId="{71C603D6-86C8-46BB-902C-E3DFC369CBBC}" type="sibTrans" cxnId="{27D05578-6D98-4A2B-A6F1-021C449D3D3D}">
      <dgm:prSet/>
      <dgm:spPr/>
      <dgm:t>
        <a:bodyPr/>
        <a:lstStyle/>
        <a:p>
          <a:endParaRPr lang="en-US"/>
        </a:p>
      </dgm:t>
    </dgm:pt>
    <dgm:pt modelId="{94A4AE9D-B5A4-4A3A-BC1D-4BB58935E66E}">
      <dgm:prSet phldrT="[Text]"/>
      <dgm:spPr/>
      <dgm:t>
        <a:bodyPr/>
        <a:lstStyle/>
        <a:p>
          <a:r>
            <a:rPr lang="en-US" dirty="0"/>
            <a:t>CARES Relief Funds (CRF)</a:t>
          </a:r>
        </a:p>
        <a:p>
          <a:r>
            <a:rPr lang="en-US" dirty="0"/>
            <a:t>Title V</a:t>
          </a:r>
        </a:p>
        <a:p>
          <a:r>
            <a:rPr lang="en-US" dirty="0"/>
            <a:t>Governor’s Executive Order</a:t>
          </a:r>
        </a:p>
      </dgm:t>
    </dgm:pt>
    <dgm:pt modelId="{F388482F-DBD2-4CA0-B53D-5F56DC4C13EC}" type="parTrans" cxnId="{2D51C3D5-4EBD-4FD4-B551-79896E5AF549}">
      <dgm:prSet/>
      <dgm:spPr/>
      <dgm:t>
        <a:bodyPr/>
        <a:lstStyle/>
        <a:p>
          <a:endParaRPr lang="en-US"/>
        </a:p>
      </dgm:t>
    </dgm:pt>
    <dgm:pt modelId="{66602594-8E48-49C5-82DC-F5B5CBB28220}" type="sibTrans" cxnId="{2D51C3D5-4EBD-4FD4-B551-79896E5AF549}">
      <dgm:prSet/>
      <dgm:spPr/>
      <dgm:t>
        <a:bodyPr/>
        <a:lstStyle/>
        <a:p>
          <a:endParaRPr lang="en-US"/>
        </a:p>
      </dgm:t>
    </dgm:pt>
    <dgm:pt modelId="{24D5CCF9-45B4-48FC-B4C9-89756566F80D}">
      <dgm:prSet phldrT="[Text]"/>
      <dgm:spPr/>
      <dgm:t>
        <a:bodyPr/>
        <a:lstStyle/>
        <a:p>
          <a:r>
            <a:rPr lang="en-US" dirty="0"/>
            <a:t>Education Relief</a:t>
          </a:r>
        </a:p>
        <a:p>
          <a:r>
            <a:rPr lang="en-US" dirty="0"/>
            <a:t>$500 million</a:t>
          </a:r>
        </a:p>
        <a:p>
          <a:r>
            <a:rPr lang="en-US" dirty="0"/>
            <a:t>PPA to LEA</a:t>
          </a:r>
        </a:p>
      </dgm:t>
    </dgm:pt>
    <dgm:pt modelId="{71295142-5B36-4306-9D72-E4D05503CF98}" type="parTrans" cxnId="{70736473-2F43-4E0E-A5E5-1F69BD994F1D}">
      <dgm:prSet/>
      <dgm:spPr/>
      <dgm:t>
        <a:bodyPr/>
        <a:lstStyle/>
        <a:p>
          <a:endParaRPr lang="en-US"/>
        </a:p>
      </dgm:t>
    </dgm:pt>
    <dgm:pt modelId="{0768B39E-CF0F-418D-B77B-7ADDD5CFC60B}" type="sibTrans" cxnId="{70736473-2F43-4E0E-A5E5-1F69BD994F1D}">
      <dgm:prSet/>
      <dgm:spPr/>
      <dgm:t>
        <a:bodyPr/>
        <a:lstStyle/>
        <a:p>
          <a:endParaRPr lang="en-US"/>
        </a:p>
      </dgm:t>
    </dgm:pt>
    <dgm:pt modelId="{12CF38A8-B710-4CCE-9073-E2C63092ABFF}">
      <dgm:prSet/>
      <dgm:spPr/>
      <dgm:t>
        <a:bodyPr/>
        <a:lstStyle/>
        <a:p>
          <a:r>
            <a:rPr lang="en-US" dirty="0"/>
            <a:t>ESSER Funds – Formula</a:t>
          </a:r>
        </a:p>
        <a:p>
          <a:r>
            <a:rPr lang="en-US" dirty="0"/>
            <a:t>(90%) to LEAs</a:t>
          </a:r>
        </a:p>
        <a:p>
          <a:r>
            <a:rPr lang="en-US" dirty="0"/>
            <a:t>$108 million</a:t>
          </a:r>
        </a:p>
        <a:p>
          <a:r>
            <a:rPr lang="en-US" dirty="0"/>
            <a:t>Title I formula to LEA</a:t>
          </a:r>
        </a:p>
      </dgm:t>
    </dgm:pt>
    <dgm:pt modelId="{923D0B4D-AD46-4828-9ABA-E08ED7596464}" type="parTrans" cxnId="{EE927A98-36D4-47C8-946E-1D8713E60927}">
      <dgm:prSet/>
      <dgm:spPr/>
      <dgm:t>
        <a:bodyPr/>
        <a:lstStyle/>
        <a:p>
          <a:endParaRPr lang="en-US"/>
        </a:p>
      </dgm:t>
    </dgm:pt>
    <dgm:pt modelId="{1C9F8177-C31D-4D87-9369-77923C078AFF}" type="sibTrans" cxnId="{EE927A98-36D4-47C8-946E-1D8713E60927}">
      <dgm:prSet/>
      <dgm:spPr/>
      <dgm:t>
        <a:bodyPr/>
        <a:lstStyle/>
        <a:p>
          <a:endParaRPr lang="en-US"/>
        </a:p>
      </dgm:t>
    </dgm:pt>
    <dgm:pt modelId="{D9AD45D2-2568-4F9C-9B41-48F040032C4A}">
      <dgm:prSet/>
      <dgm:spPr/>
      <dgm:t>
        <a:bodyPr/>
        <a:lstStyle/>
        <a:p>
          <a:r>
            <a:rPr lang="en-US" dirty="0"/>
            <a:t>ESSER Funds – State Level</a:t>
          </a:r>
        </a:p>
        <a:p>
          <a:r>
            <a:rPr lang="en-US" dirty="0"/>
            <a:t>$12 million</a:t>
          </a:r>
        </a:p>
        <a:p>
          <a:r>
            <a:rPr lang="en-US" dirty="0"/>
            <a:t>TBD (survey)</a:t>
          </a:r>
        </a:p>
      </dgm:t>
    </dgm:pt>
    <dgm:pt modelId="{1EE88725-41D8-4988-9B6F-B1E49F5415D8}" type="parTrans" cxnId="{1C5896BF-8639-446B-A6FF-058DA73E3147}">
      <dgm:prSet/>
      <dgm:spPr/>
      <dgm:t>
        <a:bodyPr/>
        <a:lstStyle/>
        <a:p>
          <a:endParaRPr lang="en-US"/>
        </a:p>
      </dgm:t>
    </dgm:pt>
    <dgm:pt modelId="{A1E75F36-49E8-4BBF-B1E8-E24D4DAB08A9}" type="sibTrans" cxnId="{1C5896BF-8639-446B-A6FF-058DA73E3147}">
      <dgm:prSet/>
      <dgm:spPr/>
      <dgm:t>
        <a:bodyPr/>
        <a:lstStyle/>
        <a:p>
          <a:endParaRPr lang="en-US"/>
        </a:p>
      </dgm:t>
    </dgm:pt>
    <dgm:pt modelId="{E8ED3D00-85B4-4326-933C-8D17F32E6343}" type="pres">
      <dgm:prSet presAssocID="{5B7D9D76-1224-4D1F-8521-027DB78D47EB}" presName="hierChild1" presStyleCnt="0">
        <dgm:presLayoutVars>
          <dgm:chPref val="1"/>
          <dgm:dir/>
          <dgm:animOne val="branch"/>
          <dgm:animLvl val="lvl"/>
          <dgm:resizeHandles/>
        </dgm:presLayoutVars>
      </dgm:prSet>
      <dgm:spPr/>
    </dgm:pt>
    <dgm:pt modelId="{3EC147FD-448B-47FF-9A76-597761C5067C}" type="pres">
      <dgm:prSet presAssocID="{9B73B59E-994D-40DE-902D-7B6F255F7FF1}" presName="hierRoot1" presStyleCnt="0"/>
      <dgm:spPr/>
    </dgm:pt>
    <dgm:pt modelId="{1D41EADA-8AE8-4D85-888F-5E1EBD54CD33}" type="pres">
      <dgm:prSet presAssocID="{9B73B59E-994D-40DE-902D-7B6F255F7FF1}" presName="composite" presStyleCnt="0"/>
      <dgm:spPr/>
    </dgm:pt>
    <dgm:pt modelId="{C25DD150-3A3D-4E41-9BA8-27CFD02F00A1}" type="pres">
      <dgm:prSet presAssocID="{9B73B59E-994D-40DE-902D-7B6F255F7FF1}" presName="background" presStyleLbl="node0" presStyleIdx="0" presStyleCnt="1"/>
      <dgm:spPr/>
    </dgm:pt>
    <dgm:pt modelId="{A8EF8E32-00EB-4BE0-AE02-320B4ECD811B}" type="pres">
      <dgm:prSet presAssocID="{9B73B59E-994D-40DE-902D-7B6F255F7FF1}" presName="text" presStyleLbl="fgAcc0" presStyleIdx="0" presStyleCnt="1">
        <dgm:presLayoutVars>
          <dgm:chPref val="3"/>
        </dgm:presLayoutVars>
      </dgm:prSet>
      <dgm:spPr/>
    </dgm:pt>
    <dgm:pt modelId="{DABA7DD6-4A4F-4877-9B43-4010E6C5D77E}" type="pres">
      <dgm:prSet presAssocID="{9B73B59E-994D-40DE-902D-7B6F255F7FF1}" presName="hierChild2" presStyleCnt="0"/>
      <dgm:spPr/>
    </dgm:pt>
    <dgm:pt modelId="{7E86B3FB-F16A-44D9-A7BD-1DF2FDB21EA3}" type="pres">
      <dgm:prSet presAssocID="{5032DAD0-2481-423E-9B15-D58836D4C840}" presName="Name10" presStyleLbl="parChTrans1D2" presStyleIdx="0" presStyleCnt="2"/>
      <dgm:spPr/>
    </dgm:pt>
    <dgm:pt modelId="{E1ED5411-8833-495D-8432-B17F4F72A844}" type="pres">
      <dgm:prSet presAssocID="{686ACF78-9383-4D98-AD8B-7473230512BC}" presName="hierRoot2" presStyleCnt="0"/>
      <dgm:spPr/>
    </dgm:pt>
    <dgm:pt modelId="{D90434F7-36CC-4599-AF9F-DAC3377C8FF8}" type="pres">
      <dgm:prSet presAssocID="{686ACF78-9383-4D98-AD8B-7473230512BC}" presName="composite2" presStyleCnt="0"/>
      <dgm:spPr/>
    </dgm:pt>
    <dgm:pt modelId="{D6576009-59D8-4BF2-9026-A86A8269D753}" type="pres">
      <dgm:prSet presAssocID="{686ACF78-9383-4D98-AD8B-7473230512BC}" presName="background2" presStyleLbl="node2" presStyleIdx="0" presStyleCnt="2"/>
      <dgm:spPr/>
    </dgm:pt>
    <dgm:pt modelId="{A9CD5543-6C3F-41CD-AE49-979E77DFCAA2}" type="pres">
      <dgm:prSet presAssocID="{686ACF78-9383-4D98-AD8B-7473230512BC}" presName="text2" presStyleLbl="fgAcc2" presStyleIdx="0" presStyleCnt="2">
        <dgm:presLayoutVars>
          <dgm:chPref val="3"/>
        </dgm:presLayoutVars>
      </dgm:prSet>
      <dgm:spPr/>
    </dgm:pt>
    <dgm:pt modelId="{82FE1DCE-34B8-445E-A74A-675939090723}" type="pres">
      <dgm:prSet presAssocID="{686ACF78-9383-4D98-AD8B-7473230512BC}" presName="hierChild3" presStyleCnt="0"/>
      <dgm:spPr/>
    </dgm:pt>
    <dgm:pt modelId="{7F2966AF-97C5-436C-9919-75E2EA20D775}" type="pres">
      <dgm:prSet presAssocID="{BE3E0BFB-4226-4D29-9E75-6D924DBBEEBE}" presName="Name17" presStyleLbl="parChTrans1D3" presStyleIdx="0" presStyleCnt="3"/>
      <dgm:spPr/>
    </dgm:pt>
    <dgm:pt modelId="{A1D9A3B9-1206-45E2-9522-31192732F812}" type="pres">
      <dgm:prSet presAssocID="{B11B9125-075B-48E4-823C-112AB84FD05F}" presName="hierRoot3" presStyleCnt="0"/>
      <dgm:spPr/>
    </dgm:pt>
    <dgm:pt modelId="{02D31175-440D-4DDA-9BC0-D53B2514D5CE}" type="pres">
      <dgm:prSet presAssocID="{B11B9125-075B-48E4-823C-112AB84FD05F}" presName="composite3" presStyleCnt="0"/>
      <dgm:spPr/>
    </dgm:pt>
    <dgm:pt modelId="{8B8CE85D-FFF5-41E4-BC81-757C667FDE9F}" type="pres">
      <dgm:prSet presAssocID="{B11B9125-075B-48E4-823C-112AB84FD05F}" presName="background3" presStyleLbl="node3" presStyleIdx="0" presStyleCnt="3"/>
      <dgm:spPr/>
    </dgm:pt>
    <dgm:pt modelId="{E8544CEE-3333-482A-972D-EA9C468F6FE7}" type="pres">
      <dgm:prSet presAssocID="{B11B9125-075B-48E4-823C-112AB84FD05F}" presName="text3" presStyleLbl="fgAcc3" presStyleIdx="0" presStyleCnt="3">
        <dgm:presLayoutVars>
          <dgm:chPref val="3"/>
        </dgm:presLayoutVars>
      </dgm:prSet>
      <dgm:spPr/>
    </dgm:pt>
    <dgm:pt modelId="{51FB5753-55B1-4712-A9E9-CEF9897A4474}" type="pres">
      <dgm:prSet presAssocID="{B11B9125-075B-48E4-823C-112AB84FD05F}" presName="hierChild4" presStyleCnt="0"/>
      <dgm:spPr/>
    </dgm:pt>
    <dgm:pt modelId="{F14ED92E-87C6-4F12-A5C7-3E0FEA4463B1}" type="pres">
      <dgm:prSet presAssocID="{923D0B4D-AD46-4828-9ABA-E08ED7596464}" presName="Name23" presStyleLbl="parChTrans1D4" presStyleIdx="0" presStyleCnt="2"/>
      <dgm:spPr/>
    </dgm:pt>
    <dgm:pt modelId="{D48EB9D1-8F82-49F8-BEE5-65E5BDB6AA61}" type="pres">
      <dgm:prSet presAssocID="{12CF38A8-B710-4CCE-9073-E2C63092ABFF}" presName="hierRoot4" presStyleCnt="0"/>
      <dgm:spPr/>
    </dgm:pt>
    <dgm:pt modelId="{23B7B6F1-DC57-42F3-9BAD-C5C68E344482}" type="pres">
      <dgm:prSet presAssocID="{12CF38A8-B710-4CCE-9073-E2C63092ABFF}" presName="composite4" presStyleCnt="0"/>
      <dgm:spPr/>
    </dgm:pt>
    <dgm:pt modelId="{98CCB7B6-957B-467B-BB00-1DC6511A31CF}" type="pres">
      <dgm:prSet presAssocID="{12CF38A8-B710-4CCE-9073-E2C63092ABFF}" presName="background4" presStyleLbl="node4" presStyleIdx="0" presStyleCnt="2"/>
      <dgm:spPr/>
    </dgm:pt>
    <dgm:pt modelId="{8FFA1361-F8F0-4FE9-971E-2E12EE8EFF86}" type="pres">
      <dgm:prSet presAssocID="{12CF38A8-B710-4CCE-9073-E2C63092ABFF}" presName="text4" presStyleLbl="fgAcc4" presStyleIdx="0" presStyleCnt="2">
        <dgm:presLayoutVars>
          <dgm:chPref val="3"/>
        </dgm:presLayoutVars>
      </dgm:prSet>
      <dgm:spPr/>
    </dgm:pt>
    <dgm:pt modelId="{78277FA7-D106-4A47-A516-FBD24BAAE5DB}" type="pres">
      <dgm:prSet presAssocID="{12CF38A8-B710-4CCE-9073-E2C63092ABFF}" presName="hierChild5" presStyleCnt="0"/>
      <dgm:spPr/>
    </dgm:pt>
    <dgm:pt modelId="{BE87E33A-B712-4D3E-A81B-980F3FFD8076}" type="pres">
      <dgm:prSet presAssocID="{1EE88725-41D8-4988-9B6F-B1E49F5415D8}" presName="Name23" presStyleLbl="parChTrans1D4" presStyleIdx="1" presStyleCnt="2"/>
      <dgm:spPr/>
    </dgm:pt>
    <dgm:pt modelId="{222D0C9F-5CDA-4159-B10C-F538A1CA7C0E}" type="pres">
      <dgm:prSet presAssocID="{D9AD45D2-2568-4F9C-9B41-48F040032C4A}" presName="hierRoot4" presStyleCnt="0"/>
      <dgm:spPr/>
    </dgm:pt>
    <dgm:pt modelId="{F825AC81-52F4-45D8-88BB-C236985480B1}" type="pres">
      <dgm:prSet presAssocID="{D9AD45D2-2568-4F9C-9B41-48F040032C4A}" presName="composite4" presStyleCnt="0"/>
      <dgm:spPr/>
    </dgm:pt>
    <dgm:pt modelId="{209F4E4A-37F3-4EFE-B4AC-2904D1150C8E}" type="pres">
      <dgm:prSet presAssocID="{D9AD45D2-2568-4F9C-9B41-48F040032C4A}" presName="background4" presStyleLbl="node4" presStyleIdx="1" presStyleCnt="2"/>
      <dgm:spPr/>
    </dgm:pt>
    <dgm:pt modelId="{0BB355EA-2466-4B72-B1ED-89A203FD7675}" type="pres">
      <dgm:prSet presAssocID="{D9AD45D2-2568-4F9C-9B41-48F040032C4A}" presName="text4" presStyleLbl="fgAcc4" presStyleIdx="1" presStyleCnt="2">
        <dgm:presLayoutVars>
          <dgm:chPref val="3"/>
        </dgm:presLayoutVars>
      </dgm:prSet>
      <dgm:spPr/>
    </dgm:pt>
    <dgm:pt modelId="{0348ADD8-EF58-42DA-873A-6F6404589AD9}" type="pres">
      <dgm:prSet presAssocID="{D9AD45D2-2568-4F9C-9B41-48F040032C4A}" presName="hierChild5" presStyleCnt="0"/>
      <dgm:spPr/>
    </dgm:pt>
    <dgm:pt modelId="{943F50DF-22AA-4806-931F-122E6005FFAB}" type="pres">
      <dgm:prSet presAssocID="{6D16002D-7885-4589-A7E3-D988A3CB585A}" presName="Name17" presStyleLbl="parChTrans1D3" presStyleIdx="1" presStyleCnt="3"/>
      <dgm:spPr/>
    </dgm:pt>
    <dgm:pt modelId="{3BD2D639-AD93-4543-9980-FC4DDBEFB08D}" type="pres">
      <dgm:prSet presAssocID="{77C82421-AD81-4793-AB35-E1E01C2DA1F9}" presName="hierRoot3" presStyleCnt="0"/>
      <dgm:spPr/>
    </dgm:pt>
    <dgm:pt modelId="{F03250B8-F7A4-4112-A00A-C51E92939299}" type="pres">
      <dgm:prSet presAssocID="{77C82421-AD81-4793-AB35-E1E01C2DA1F9}" presName="composite3" presStyleCnt="0"/>
      <dgm:spPr/>
    </dgm:pt>
    <dgm:pt modelId="{2F604DA9-5313-4038-AD39-F35EBE1DF34A}" type="pres">
      <dgm:prSet presAssocID="{77C82421-AD81-4793-AB35-E1E01C2DA1F9}" presName="background3" presStyleLbl="node3" presStyleIdx="1" presStyleCnt="3"/>
      <dgm:spPr/>
    </dgm:pt>
    <dgm:pt modelId="{55BEE3C8-6107-4443-A2B3-43C46558B320}" type="pres">
      <dgm:prSet presAssocID="{77C82421-AD81-4793-AB35-E1E01C2DA1F9}" presName="text3" presStyleLbl="fgAcc3" presStyleIdx="1" presStyleCnt="3">
        <dgm:presLayoutVars>
          <dgm:chPref val="3"/>
        </dgm:presLayoutVars>
      </dgm:prSet>
      <dgm:spPr/>
    </dgm:pt>
    <dgm:pt modelId="{C9C47FF4-CC1E-4C32-9DDC-1C066E1E77E7}" type="pres">
      <dgm:prSet presAssocID="{77C82421-AD81-4793-AB35-E1E01C2DA1F9}" presName="hierChild4" presStyleCnt="0"/>
      <dgm:spPr/>
    </dgm:pt>
    <dgm:pt modelId="{9CEC8759-3673-430B-A6DE-A8A33AC0A3ED}" type="pres">
      <dgm:prSet presAssocID="{F388482F-DBD2-4CA0-B53D-5F56DC4C13EC}" presName="Name10" presStyleLbl="parChTrans1D2" presStyleIdx="1" presStyleCnt="2"/>
      <dgm:spPr/>
    </dgm:pt>
    <dgm:pt modelId="{738571DF-0BD8-4065-93E0-189D86391281}" type="pres">
      <dgm:prSet presAssocID="{94A4AE9D-B5A4-4A3A-BC1D-4BB58935E66E}" presName="hierRoot2" presStyleCnt="0"/>
      <dgm:spPr/>
    </dgm:pt>
    <dgm:pt modelId="{63B73CD4-1C5E-44F2-BBBC-F48612FE94EE}" type="pres">
      <dgm:prSet presAssocID="{94A4AE9D-B5A4-4A3A-BC1D-4BB58935E66E}" presName="composite2" presStyleCnt="0"/>
      <dgm:spPr/>
    </dgm:pt>
    <dgm:pt modelId="{335C003E-B715-43FA-A0B5-EB45567BD34B}" type="pres">
      <dgm:prSet presAssocID="{94A4AE9D-B5A4-4A3A-BC1D-4BB58935E66E}" presName="background2" presStyleLbl="node2" presStyleIdx="1" presStyleCnt="2"/>
      <dgm:spPr/>
    </dgm:pt>
    <dgm:pt modelId="{8AB17B0D-AB03-4FAB-BB92-EA8A44A7A16D}" type="pres">
      <dgm:prSet presAssocID="{94A4AE9D-B5A4-4A3A-BC1D-4BB58935E66E}" presName="text2" presStyleLbl="fgAcc2" presStyleIdx="1" presStyleCnt="2">
        <dgm:presLayoutVars>
          <dgm:chPref val="3"/>
        </dgm:presLayoutVars>
      </dgm:prSet>
      <dgm:spPr/>
    </dgm:pt>
    <dgm:pt modelId="{3D48C2E8-8EDB-472F-BE25-0AAB5FF1976B}" type="pres">
      <dgm:prSet presAssocID="{94A4AE9D-B5A4-4A3A-BC1D-4BB58935E66E}" presName="hierChild3" presStyleCnt="0"/>
      <dgm:spPr/>
    </dgm:pt>
    <dgm:pt modelId="{5B89E38F-4FB9-48E7-B13D-3428EC65C0AE}" type="pres">
      <dgm:prSet presAssocID="{71295142-5B36-4306-9D72-E4D05503CF98}" presName="Name17" presStyleLbl="parChTrans1D3" presStyleIdx="2" presStyleCnt="3"/>
      <dgm:spPr/>
    </dgm:pt>
    <dgm:pt modelId="{6904C8EB-F9F0-448B-B574-2937EDC8885C}" type="pres">
      <dgm:prSet presAssocID="{24D5CCF9-45B4-48FC-B4C9-89756566F80D}" presName="hierRoot3" presStyleCnt="0"/>
      <dgm:spPr/>
    </dgm:pt>
    <dgm:pt modelId="{85EAF0C0-D1D7-47C7-A5EC-66886594ACAF}" type="pres">
      <dgm:prSet presAssocID="{24D5CCF9-45B4-48FC-B4C9-89756566F80D}" presName="composite3" presStyleCnt="0"/>
      <dgm:spPr/>
    </dgm:pt>
    <dgm:pt modelId="{AE0738C2-1A09-4CE9-9210-D2590F753743}" type="pres">
      <dgm:prSet presAssocID="{24D5CCF9-45B4-48FC-B4C9-89756566F80D}" presName="background3" presStyleLbl="node3" presStyleIdx="2" presStyleCnt="3"/>
      <dgm:spPr/>
    </dgm:pt>
    <dgm:pt modelId="{9AB3058F-ABF7-44FC-9146-4D39B15D8B15}" type="pres">
      <dgm:prSet presAssocID="{24D5CCF9-45B4-48FC-B4C9-89756566F80D}" presName="text3" presStyleLbl="fgAcc3" presStyleIdx="2" presStyleCnt="3">
        <dgm:presLayoutVars>
          <dgm:chPref val="3"/>
        </dgm:presLayoutVars>
      </dgm:prSet>
      <dgm:spPr/>
    </dgm:pt>
    <dgm:pt modelId="{8CAFC261-84B7-43A6-A80C-3FB82A099EA2}" type="pres">
      <dgm:prSet presAssocID="{24D5CCF9-45B4-48FC-B4C9-89756566F80D}" presName="hierChild4" presStyleCnt="0"/>
      <dgm:spPr/>
    </dgm:pt>
  </dgm:ptLst>
  <dgm:cxnLst>
    <dgm:cxn modelId="{C21D6706-6564-438A-ABC2-7071B5C1EFB6}" type="presOf" srcId="{D9AD45D2-2568-4F9C-9B41-48F040032C4A}" destId="{0BB355EA-2466-4B72-B1ED-89A203FD7675}" srcOrd="0" destOrd="0" presId="urn:microsoft.com/office/officeart/2005/8/layout/hierarchy1"/>
    <dgm:cxn modelId="{05100A07-4A6E-4D64-82D6-9AFEC8D6CF24}" type="presOf" srcId="{1EE88725-41D8-4988-9B6F-B1E49F5415D8}" destId="{BE87E33A-B712-4D3E-A81B-980F3FFD8076}" srcOrd="0" destOrd="0" presId="urn:microsoft.com/office/officeart/2005/8/layout/hierarchy1"/>
    <dgm:cxn modelId="{D472FC0F-648D-445F-8681-5DAD008C399F}" type="presOf" srcId="{686ACF78-9383-4D98-AD8B-7473230512BC}" destId="{A9CD5543-6C3F-41CD-AE49-979E77DFCAA2}" srcOrd="0" destOrd="0" presId="urn:microsoft.com/office/officeart/2005/8/layout/hierarchy1"/>
    <dgm:cxn modelId="{4FCFEC10-2E0B-467C-8C26-363E32D9A766}" type="presOf" srcId="{94A4AE9D-B5A4-4A3A-BC1D-4BB58935E66E}" destId="{8AB17B0D-AB03-4FAB-BB92-EA8A44A7A16D}" srcOrd="0" destOrd="0" presId="urn:microsoft.com/office/officeart/2005/8/layout/hierarchy1"/>
    <dgm:cxn modelId="{77EE5B21-EE9B-4428-B077-575DD5C9405F}" type="presOf" srcId="{6D16002D-7885-4589-A7E3-D988A3CB585A}" destId="{943F50DF-22AA-4806-931F-122E6005FFAB}" srcOrd="0" destOrd="0" presId="urn:microsoft.com/office/officeart/2005/8/layout/hierarchy1"/>
    <dgm:cxn modelId="{C3B45626-2233-4C01-8F11-3ABFACD5FE00}" type="presOf" srcId="{B11B9125-075B-48E4-823C-112AB84FD05F}" destId="{E8544CEE-3333-482A-972D-EA9C468F6FE7}" srcOrd="0" destOrd="0" presId="urn:microsoft.com/office/officeart/2005/8/layout/hierarchy1"/>
    <dgm:cxn modelId="{69D36A2F-BDD5-439A-9AF2-B0EB4AC77D52}" type="presOf" srcId="{24D5CCF9-45B4-48FC-B4C9-89756566F80D}" destId="{9AB3058F-ABF7-44FC-9146-4D39B15D8B15}" srcOrd="0" destOrd="0" presId="urn:microsoft.com/office/officeart/2005/8/layout/hierarchy1"/>
    <dgm:cxn modelId="{7DE0273C-228F-48E6-9AB2-B39B2B1C81E3}" type="presOf" srcId="{BE3E0BFB-4226-4D29-9E75-6D924DBBEEBE}" destId="{7F2966AF-97C5-436C-9919-75E2EA20D775}" srcOrd="0" destOrd="0" presId="urn:microsoft.com/office/officeart/2005/8/layout/hierarchy1"/>
    <dgm:cxn modelId="{A23CA645-F995-42AB-AB1B-720C8C8195B2}" srcId="{5B7D9D76-1224-4D1F-8521-027DB78D47EB}" destId="{9B73B59E-994D-40DE-902D-7B6F255F7FF1}" srcOrd="0" destOrd="0" parTransId="{2C20910F-E10E-4C60-B62B-B775798C5BD6}" sibTransId="{F471F3A8-7C57-4234-AE34-D00E6FE158C2}"/>
    <dgm:cxn modelId="{2A8D3048-6734-4CD5-8F65-2B89C87EFE1A}" type="presOf" srcId="{5032DAD0-2481-423E-9B15-D58836D4C840}" destId="{7E86B3FB-F16A-44D9-A7BD-1DF2FDB21EA3}" srcOrd="0" destOrd="0" presId="urn:microsoft.com/office/officeart/2005/8/layout/hierarchy1"/>
    <dgm:cxn modelId="{EA4E8F4B-BB1D-4F2D-B829-2584B72172D7}" type="presOf" srcId="{F388482F-DBD2-4CA0-B53D-5F56DC4C13EC}" destId="{9CEC8759-3673-430B-A6DE-A8A33AC0A3ED}" srcOrd="0" destOrd="0" presId="urn:microsoft.com/office/officeart/2005/8/layout/hierarchy1"/>
    <dgm:cxn modelId="{772DC56F-B2E6-4826-ABDB-F169A8702BB2}" type="presOf" srcId="{12CF38A8-B710-4CCE-9073-E2C63092ABFF}" destId="{8FFA1361-F8F0-4FE9-971E-2E12EE8EFF86}" srcOrd="0" destOrd="0" presId="urn:microsoft.com/office/officeart/2005/8/layout/hierarchy1"/>
    <dgm:cxn modelId="{067ED36F-B5DD-44B5-91F3-1B04499F8D1F}" type="presOf" srcId="{77C82421-AD81-4793-AB35-E1E01C2DA1F9}" destId="{55BEE3C8-6107-4443-A2B3-43C46558B320}" srcOrd="0" destOrd="0" presId="urn:microsoft.com/office/officeart/2005/8/layout/hierarchy1"/>
    <dgm:cxn modelId="{09524152-7C8A-4E9F-A5C5-569A17EE8D0B}" type="presOf" srcId="{923D0B4D-AD46-4828-9ABA-E08ED7596464}" destId="{F14ED92E-87C6-4F12-A5C7-3E0FEA4463B1}" srcOrd="0" destOrd="0" presId="urn:microsoft.com/office/officeart/2005/8/layout/hierarchy1"/>
    <dgm:cxn modelId="{70736473-2F43-4E0E-A5E5-1F69BD994F1D}" srcId="{94A4AE9D-B5A4-4A3A-BC1D-4BB58935E66E}" destId="{24D5CCF9-45B4-48FC-B4C9-89756566F80D}" srcOrd="0" destOrd="0" parTransId="{71295142-5B36-4306-9D72-E4D05503CF98}" sibTransId="{0768B39E-CF0F-418D-B77B-7ADDD5CFC60B}"/>
    <dgm:cxn modelId="{27D05578-6D98-4A2B-A6F1-021C449D3D3D}" srcId="{686ACF78-9383-4D98-AD8B-7473230512BC}" destId="{77C82421-AD81-4793-AB35-E1E01C2DA1F9}" srcOrd="1" destOrd="0" parTransId="{6D16002D-7885-4589-A7E3-D988A3CB585A}" sibTransId="{71C603D6-86C8-46BB-902C-E3DFC369CBBC}"/>
    <dgm:cxn modelId="{70DE7779-24DC-408E-9ADB-7B132CDABB53}" type="presOf" srcId="{9B73B59E-994D-40DE-902D-7B6F255F7FF1}" destId="{A8EF8E32-00EB-4BE0-AE02-320B4ECD811B}" srcOrd="0" destOrd="0" presId="urn:microsoft.com/office/officeart/2005/8/layout/hierarchy1"/>
    <dgm:cxn modelId="{00BAB05A-5CDE-4755-8323-2C0DF68C6E97}" type="presOf" srcId="{5B7D9D76-1224-4D1F-8521-027DB78D47EB}" destId="{E8ED3D00-85B4-4326-933C-8D17F32E6343}" srcOrd="0" destOrd="0" presId="urn:microsoft.com/office/officeart/2005/8/layout/hierarchy1"/>
    <dgm:cxn modelId="{A56C5583-1851-4284-A00D-A8DEDE3F0D27}" srcId="{686ACF78-9383-4D98-AD8B-7473230512BC}" destId="{B11B9125-075B-48E4-823C-112AB84FD05F}" srcOrd="0" destOrd="0" parTransId="{BE3E0BFB-4226-4D29-9E75-6D924DBBEEBE}" sibTransId="{DA7E7451-B0BB-4747-96F5-7D10EA8692A4}"/>
    <dgm:cxn modelId="{EE927A98-36D4-47C8-946E-1D8713E60927}" srcId="{B11B9125-075B-48E4-823C-112AB84FD05F}" destId="{12CF38A8-B710-4CCE-9073-E2C63092ABFF}" srcOrd="0" destOrd="0" parTransId="{923D0B4D-AD46-4828-9ABA-E08ED7596464}" sibTransId="{1C9F8177-C31D-4D87-9369-77923C078AFF}"/>
    <dgm:cxn modelId="{1C5896BF-8639-446B-A6FF-058DA73E3147}" srcId="{B11B9125-075B-48E4-823C-112AB84FD05F}" destId="{D9AD45D2-2568-4F9C-9B41-48F040032C4A}" srcOrd="1" destOrd="0" parTransId="{1EE88725-41D8-4988-9B6F-B1E49F5415D8}" sibTransId="{A1E75F36-49E8-4BBF-B1E8-E24D4DAB08A9}"/>
    <dgm:cxn modelId="{4E6012D4-7C57-471A-B907-8269FB005D2B}" srcId="{9B73B59E-994D-40DE-902D-7B6F255F7FF1}" destId="{686ACF78-9383-4D98-AD8B-7473230512BC}" srcOrd="0" destOrd="0" parTransId="{5032DAD0-2481-423E-9B15-D58836D4C840}" sibTransId="{C6431D19-9F39-464B-B3DE-C9FDDF75FE56}"/>
    <dgm:cxn modelId="{2D51C3D5-4EBD-4FD4-B551-79896E5AF549}" srcId="{9B73B59E-994D-40DE-902D-7B6F255F7FF1}" destId="{94A4AE9D-B5A4-4A3A-BC1D-4BB58935E66E}" srcOrd="1" destOrd="0" parTransId="{F388482F-DBD2-4CA0-B53D-5F56DC4C13EC}" sibTransId="{66602594-8E48-49C5-82DC-F5B5CBB28220}"/>
    <dgm:cxn modelId="{FD5604F2-617B-45CB-9D79-9219AB8E74DC}" type="presOf" srcId="{71295142-5B36-4306-9D72-E4D05503CF98}" destId="{5B89E38F-4FB9-48E7-B13D-3428EC65C0AE}" srcOrd="0" destOrd="0" presId="urn:microsoft.com/office/officeart/2005/8/layout/hierarchy1"/>
    <dgm:cxn modelId="{E13AF3B8-5F72-4C49-81BD-398D8696BBDD}" type="presParOf" srcId="{E8ED3D00-85B4-4326-933C-8D17F32E6343}" destId="{3EC147FD-448B-47FF-9A76-597761C5067C}" srcOrd="0" destOrd="0" presId="urn:microsoft.com/office/officeart/2005/8/layout/hierarchy1"/>
    <dgm:cxn modelId="{8F995F90-24B9-486E-A94A-23661A0B3392}" type="presParOf" srcId="{3EC147FD-448B-47FF-9A76-597761C5067C}" destId="{1D41EADA-8AE8-4D85-888F-5E1EBD54CD33}" srcOrd="0" destOrd="0" presId="urn:microsoft.com/office/officeart/2005/8/layout/hierarchy1"/>
    <dgm:cxn modelId="{B3C14B22-2F17-4F63-BB19-E664775AF313}" type="presParOf" srcId="{1D41EADA-8AE8-4D85-888F-5E1EBD54CD33}" destId="{C25DD150-3A3D-4E41-9BA8-27CFD02F00A1}" srcOrd="0" destOrd="0" presId="urn:microsoft.com/office/officeart/2005/8/layout/hierarchy1"/>
    <dgm:cxn modelId="{A4248C51-FD8B-48E2-98B1-07BDD20C77D7}" type="presParOf" srcId="{1D41EADA-8AE8-4D85-888F-5E1EBD54CD33}" destId="{A8EF8E32-00EB-4BE0-AE02-320B4ECD811B}" srcOrd="1" destOrd="0" presId="urn:microsoft.com/office/officeart/2005/8/layout/hierarchy1"/>
    <dgm:cxn modelId="{5BFE7A44-A651-481A-A52E-2BFCDEB0DD7E}" type="presParOf" srcId="{3EC147FD-448B-47FF-9A76-597761C5067C}" destId="{DABA7DD6-4A4F-4877-9B43-4010E6C5D77E}" srcOrd="1" destOrd="0" presId="urn:microsoft.com/office/officeart/2005/8/layout/hierarchy1"/>
    <dgm:cxn modelId="{BD907872-5AC5-4C00-A785-3DBD29796DD5}" type="presParOf" srcId="{DABA7DD6-4A4F-4877-9B43-4010E6C5D77E}" destId="{7E86B3FB-F16A-44D9-A7BD-1DF2FDB21EA3}" srcOrd="0" destOrd="0" presId="urn:microsoft.com/office/officeart/2005/8/layout/hierarchy1"/>
    <dgm:cxn modelId="{D8A280D7-A847-4FBA-9966-4C535215B20A}" type="presParOf" srcId="{DABA7DD6-4A4F-4877-9B43-4010E6C5D77E}" destId="{E1ED5411-8833-495D-8432-B17F4F72A844}" srcOrd="1" destOrd="0" presId="urn:microsoft.com/office/officeart/2005/8/layout/hierarchy1"/>
    <dgm:cxn modelId="{8773802A-310B-4DE1-BBEF-D7378F648306}" type="presParOf" srcId="{E1ED5411-8833-495D-8432-B17F4F72A844}" destId="{D90434F7-36CC-4599-AF9F-DAC3377C8FF8}" srcOrd="0" destOrd="0" presId="urn:microsoft.com/office/officeart/2005/8/layout/hierarchy1"/>
    <dgm:cxn modelId="{6933A27F-DC17-450B-B699-8924D16C1717}" type="presParOf" srcId="{D90434F7-36CC-4599-AF9F-DAC3377C8FF8}" destId="{D6576009-59D8-4BF2-9026-A86A8269D753}" srcOrd="0" destOrd="0" presId="urn:microsoft.com/office/officeart/2005/8/layout/hierarchy1"/>
    <dgm:cxn modelId="{532F6DB6-01DE-41CA-A1BD-980C3A3893D4}" type="presParOf" srcId="{D90434F7-36CC-4599-AF9F-DAC3377C8FF8}" destId="{A9CD5543-6C3F-41CD-AE49-979E77DFCAA2}" srcOrd="1" destOrd="0" presId="urn:microsoft.com/office/officeart/2005/8/layout/hierarchy1"/>
    <dgm:cxn modelId="{FF0832D2-DF6A-419C-9279-B6422A0D2F3F}" type="presParOf" srcId="{E1ED5411-8833-495D-8432-B17F4F72A844}" destId="{82FE1DCE-34B8-445E-A74A-675939090723}" srcOrd="1" destOrd="0" presId="urn:microsoft.com/office/officeart/2005/8/layout/hierarchy1"/>
    <dgm:cxn modelId="{CEA62005-52B3-4165-9C83-DCE8B33E4605}" type="presParOf" srcId="{82FE1DCE-34B8-445E-A74A-675939090723}" destId="{7F2966AF-97C5-436C-9919-75E2EA20D775}" srcOrd="0" destOrd="0" presId="urn:microsoft.com/office/officeart/2005/8/layout/hierarchy1"/>
    <dgm:cxn modelId="{D00D3B98-7205-4AF6-9332-CAC4C7144680}" type="presParOf" srcId="{82FE1DCE-34B8-445E-A74A-675939090723}" destId="{A1D9A3B9-1206-45E2-9522-31192732F812}" srcOrd="1" destOrd="0" presId="urn:microsoft.com/office/officeart/2005/8/layout/hierarchy1"/>
    <dgm:cxn modelId="{424F76C5-5D31-42AE-955B-FFCE6658E618}" type="presParOf" srcId="{A1D9A3B9-1206-45E2-9522-31192732F812}" destId="{02D31175-440D-4DDA-9BC0-D53B2514D5CE}" srcOrd="0" destOrd="0" presId="urn:microsoft.com/office/officeart/2005/8/layout/hierarchy1"/>
    <dgm:cxn modelId="{CF513A15-E3FD-47DF-A281-7C72D67A5B86}" type="presParOf" srcId="{02D31175-440D-4DDA-9BC0-D53B2514D5CE}" destId="{8B8CE85D-FFF5-41E4-BC81-757C667FDE9F}" srcOrd="0" destOrd="0" presId="urn:microsoft.com/office/officeart/2005/8/layout/hierarchy1"/>
    <dgm:cxn modelId="{E2716CAA-1703-487E-92F0-1CA445080FCE}" type="presParOf" srcId="{02D31175-440D-4DDA-9BC0-D53B2514D5CE}" destId="{E8544CEE-3333-482A-972D-EA9C468F6FE7}" srcOrd="1" destOrd="0" presId="urn:microsoft.com/office/officeart/2005/8/layout/hierarchy1"/>
    <dgm:cxn modelId="{681BB78E-99C9-46B0-B1B1-E4A6A49C5539}" type="presParOf" srcId="{A1D9A3B9-1206-45E2-9522-31192732F812}" destId="{51FB5753-55B1-4712-A9E9-CEF9897A4474}" srcOrd="1" destOrd="0" presId="urn:microsoft.com/office/officeart/2005/8/layout/hierarchy1"/>
    <dgm:cxn modelId="{6CFB409E-481B-4D02-ABE4-CFF1EA56321A}" type="presParOf" srcId="{51FB5753-55B1-4712-A9E9-CEF9897A4474}" destId="{F14ED92E-87C6-4F12-A5C7-3E0FEA4463B1}" srcOrd="0" destOrd="0" presId="urn:microsoft.com/office/officeart/2005/8/layout/hierarchy1"/>
    <dgm:cxn modelId="{F8B66E9D-DCBE-4D75-AD1C-C6A41292460D}" type="presParOf" srcId="{51FB5753-55B1-4712-A9E9-CEF9897A4474}" destId="{D48EB9D1-8F82-49F8-BEE5-65E5BDB6AA61}" srcOrd="1" destOrd="0" presId="urn:microsoft.com/office/officeart/2005/8/layout/hierarchy1"/>
    <dgm:cxn modelId="{E1B27705-BEDF-45ED-A284-717AFB146BB8}" type="presParOf" srcId="{D48EB9D1-8F82-49F8-BEE5-65E5BDB6AA61}" destId="{23B7B6F1-DC57-42F3-9BAD-C5C68E344482}" srcOrd="0" destOrd="0" presId="urn:microsoft.com/office/officeart/2005/8/layout/hierarchy1"/>
    <dgm:cxn modelId="{51C8CAF8-F450-4C00-A34F-13572FF29CD2}" type="presParOf" srcId="{23B7B6F1-DC57-42F3-9BAD-C5C68E344482}" destId="{98CCB7B6-957B-467B-BB00-1DC6511A31CF}" srcOrd="0" destOrd="0" presId="urn:microsoft.com/office/officeart/2005/8/layout/hierarchy1"/>
    <dgm:cxn modelId="{4D8A1992-77FD-4DBD-BE68-DFBB0E24D4F6}" type="presParOf" srcId="{23B7B6F1-DC57-42F3-9BAD-C5C68E344482}" destId="{8FFA1361-F8F0-4FE9-971E-2E12EE8EFF86}" srcOrd="1" destOrd="0" presId="urn:microsoft.com/office/officeart/2005/8/layout/hierarchy1"/>
    <dgm:cxn modelId="{FBD02966-1C08-463A-8C61-CC2821814197}" type="presParOf" srcId="{D48EB9D1-8F82-49F8-BEE5-65E5BDB6AA61}" destId="{78277FA7-D106-4A47-A516-FBD24BAAE5DB}" srcOrd="1" destOrd="0" presId="urn:microsoft.com/office/officeart/2005/8/layout/hierarchy1"/>
    <dgm:cxn modelId="{31331E5A-E77A-4520-BE82-DA16742C2602}" type="presParOf" srcId="{51FB5753-55B1-4712-A9E9-CEF9897A4474}" destId="{BE87E33A-B712-4D3E-A81B-980F3FFD8076}" srcOrd="2" destOrd="0" presId="urn:microsoft.com/office/officeart/2005/8/layout/hierarchy1"/>
    <dgm:cxn modelId="{6702B00E-7A30-432F-AFEA-1F65AB3DB225}" type="presParOf" srcId="{51FB5753-55B1-4712-A9E9-CEF9897A4474}" destId="{222D0C9F-5CDA-4159-B10C-F538A1CA7C0E}" srcOrd="3" destOrd="0" presId="urn:microsoft.com/office/officeart/2005/8/layout/hierarchy1"/>
    <dgm:cxn modelId="{681B3575-5C0A-4EBD-B795-03564514252E}" type="presParOf" srcId="{222D0C9F-5CDA-4159-B10C-F538A1CA7C0E}" destId="{F825AC81-52F4-45D8-88BB-C236985480B1}" srcOrd="0" destOrd="0" presId="urn:microsoft.com/office/officeart/2005/8/layout/hierarchy1"/>
    <dgm:cxn modelId="{D1308BE1-6564-438D-9F1B-9F92BF63F210}" type="presParOf" srcId="{F825AC81-52F4-45D8-88BB-C236985480B1}" destId="{209F4E4A-37F3-4EFE-B4AC-2904D1150C8E}" srcOrd="0" destOrd="0" presId="urn:microsoft.com/office/officeart/2005/8/layout/hierarchy1"/>
    <dgm:cxn modelId="{2D6D4884-F97F-40C6-9E21-F78C129F20C0}" type="presParOf" srcId="{F825AC81-52F4-45D8-88BB-C236985480B1}" destId="{0BB355EA-2466-4B72-B1ED-89A203FD7675}" srcOrd="1" destOrd="0" presId="urn:microsoft.com/office/officeart/2005/8/layout/hierarchy1"/>
    <dgm:cxn modelId="{4499F94F-D2CA-45C9-964C-D71CEAE063B9}" type="presParOf" srcId="{222D0C9F-5CDA-4159-B10C-F538A1CA7C0E}" destId="{0348ADD8-EF58-42DA-873A-6F6404589AD9}" srcOrd="1" destOrd="0" presId="urn:microsoft.com/office/officeart/2005/8/layout/hierarchy1"/>
    <dgm:cxn modelId="{18D74C48-24C7-4AFE-8F1F-75B4875F5515}" type="presParOf" srcId="{82FE1DCE-34B8-445E-A74A-675939090723}" destId="{943F50DF-22AA-4806-931F-122E6005FFAB}" srcOrd="2" destOrd="0" presId="urn:microsoft.com/office/officeart/2005/8/layout/hierarchy1"/>
    <dgm:cxn modelId="{0AAB53ED-A9A7-494B-9255-9BB0C8806972}" type="presParOf" srcId="{82FE1DCE-34B8-445E-A74A-675939090723}" destId="{3BD2D639-AD93-4543-9980-FC4DDBEFB08D}" srcOrd="3" destOrd="0" presId="urn:microsoft.com/office/officeart/2005/8/layout/hierarchy1"/>
    <dgm:cxn modelId="{75F8D773-4734-4E57-94D1-4FE2ACCABF93}" type="presParOf" srcId="{3BD2D639-AD93-4543-9980-FC4DDBEFB08D}" destId="{F03250B8-F7A4-4112-A00A-C51E92939299}" srcOrd="0" destOrd="0" presId="urn:microsoft.com/office/officeart/2005/8/layout/hierarchy1"/>
    <dgm:cxn modelId="{5D46A1C7-6DA0-471F-9A7C-F4690F3F064A}" type="presParOf" srcId="{F03250B8-F7A4-4112-A00A-C51E92939299}" destId="{2F604DA9-5313-4038-AD39-F35EBE1DF34A}" srcOrd="0" destOrd="0" presId="urn:microsoft.com/office/officeart/2005/8/layout/hierarchy1"/>
    <dgm:cxn modelId="{A6152B2D-A7B1-4175-958F-737A5221C403}" type="presParOf" srcId="{F03250B8-F7A4-4112-A00A-C51E92939299}" destId="{55BEE3C8-6107-4443-A2B3-43C46558B320}" srcOrd="1" destOrd="0" presId="urn:microsoft.com/office/officeart/2005/8/layout/hierarchy1"/>
    <dgm:cxn modelId="{916A5635-905D-4B4E-B38B-2751BFF05C1D}" type="presParOf" srcId="{3BD2D639-AD93-4543-9980-FC4DDBEFB08D}" destId="{C9C47FF4-CC1E-4C32-9DDC-1C066E1E77E7}" srcOrd="1" destOrd="0" presId="urn:microsoft.com/office/officeart/2005/8/layout/hierarchy1"/>
    <dgm:cxn modelId="{273BFC25-492E-4030-A5D3-95A211384C9D}" type="presParOf" srcId="{DABA7DD6-4A4F-4877-9B43-4010E6C5D77E}" destId="{9CEC8759-3673-430B-A6DE-A8A33AC0A3ED}" srcOrd="2" destOrd="0" presId="urn:microsoft.com/office/officeart/2005/8/layout/hierarchy1"/>
    <dgm:cxn modelId="{A31D4CC2-9149-4CA3-8ED7-8AB4BC75BBAF}" type="presParOf" srcId="{DABA7DD6-4A4F-4877-9B43-4010E6C5D77E}" destId="{738571DF-0BD8-4065-93E0-189D86391281}" srcOrd="3" destOrd="0" presId="urn:microsoft.com/office/officeart/2005/8/layout/hierarchy1"/>
    <dgm:cxn modelId="{7A5CEFBB-614F-4494-975C-CAE420AC7368}" type="presParOf" srcId="{738571DF-0BD8-4065-93E0-189D86391281}" destId="{63B73CD4-1C5E-44F2-BBBC-F48612FE94EE}" srcOrd="0" destOrd="0" presId="urn:microsoft.com/office/officeart/2005/8/layout/hierarchy1"/>
    <dgm:cxn modelId="{93A72D31-AE41-4948-8954-9D467757C952}" type="presParOf" srcId="{63B73CD4-1C5E-44F2-BBBC-F48612FE94EE}" destId="{335C003E-B715-43FA-A0B5-EB45567BD34B}" srcOrd="0" destOrd="0" presId="urn:microsoft.com/office/officeart/2005/8/layout/hierarchy1"/>
    <dgm:cxn modelId="{427FE436-6C78-42C4-BA69-C0A465DCD854}" type="presParOf" srcId="{63B73CD4-1C5E-44F2-BBBC-F48612FE94EE}" destId="{8AB17B0D-AB03-4FAB-BB92-EA8A44A7A16D}" srcOrd="1" destOrd="0" presId="urn:microsoft.com/office/officeart/2005/8/layout/hierarchy1"/>
    <dgm:cxn modelId="{C93668F8-DD4F-4ED2-9113-6FBEFB5F5C5C}" type="presParOf" srcId="{738571DF-0BD8-4065-93E0-189D86391281}" destId="{3D48C2E8-8EDB-472F-BE25-0AAB5FF1976B}" srcOrd="1" destOrd="0" presId="urn:microsoft.com/office/officeart/2005/8/layout/hierarchy1"/>
    <dgm:cxn modelId="{C643332E-BD5F-4C5B-BFDD-C37CBD1B48E7}" type="presParOf" srcId="{3D48C2E8-8EDB-472F-BE25-0AAB5FF1976B}" destId="{5B89E38F-4FB9-48E7-B13D-3428EC65C0AE}" srcOrd="0" destOrd="0" presId="urn:microsoft.com/office/officeart/2005/8/layout/hierarchy1"/>
    <dgm:cxn modelId="{83228A80-57E1-464F-A7A6-31BE4127CAA5}" type="presParOf" srcId="{3D48C2E8-8EDB-472F-BE25-0AAB5FF1976B}" destId="{6904C8EB-F9F0-448B-B574-2937EDC8885C}" srcOrd="1" destOrd="0" presId="urn:microsoft.com/office/officeart/2005/8/layout/hierarchy1"/>
    <dgm:cxn modelId="{90E72933-4676-483F-A84F-23E8E8ADCE01}" type="presParOf" srcId="{6904C8EB-F9F0-448B-B574-2937EDC8885C}" destId="{85EAF0C0-D1D7-47C7-A5EC-66886594ACAF}" srcOrd="0" destOrd="0" presId="urn:microsoft.com/office/officeart/2005/8/layout/hierarchy1"/>
    <dgm:cxn modelId="{0F00E772-1D20-4413-A8F6-83061D3BEF1A}" type="presParOf" srcId="{85EAF0C0-D1D7-47C7-A5EC-66886594ACAF}" destId="{AE0738C2-1A09-4CE9-9210-D2590F753743}" srcOrd="0" destOrd="0" presId="urn:microsoft.com/office/officeart/2005/8/layout/hierarchy1"/>
    <dgm:cxn modelId="{4270E2A4-B6AF-4BA2-9E7A-9C1D56AA7F78}" type="presParOf" srcId="{85EAF0C0-D1D7-47C7-A5EC-66886594ACAF}" destId="{9AB3058F-ABF7-44FC-9146-4D39B15D8B15}" srcOrd="1" destOrd="0" presId="urn:microsoft.com/office/officeart/2005/8/layout/hierarchy1"/>
    <dgm:cxn modelId="{5C0BE0F1-C78E-410D-A9B2-CB5CA19532B4}" type="presParOf" srcId="{6904C8EB-F9F0-448B-B574-2937EDC8885C}" destId="{8CAFC261-84B7-43A6-A80C-3FB82A099EA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9E38F-4FB9-48E7-B13D-3428EC65C0AE}">
      <dsp:nvSpPr>
        <dsp:cNvPr id="0" name=""/>
        <dsp:cNvSpPr/>
      </dsp:nvSpPr>
      <dsp:spPr>
        <a:xfrm>
          <a:off x="5839123" y="2058762"/>
          <a:ext cx="91440" cy="383536"/>
        </a:xfrm>
        <a:custGeom>
          <a:avLst/>
          <a:gdLst/>
          <a:ahLst/>
          <a:cxnLst/>
          <a:rect l="0" t="0" r="0" b="0"/>
          <a:pathLst>
            <a:path>
              <a:moveTo>
                <a:pt x="45720" y="0"/>
              </a:moveTo>
              <a:lnTo>
                <a:pt x="45720"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EC8759-3673-430B-A6DE-A8A33AC0A3ED}">
      <dsp:nvSpPr>
        <dsp:cNvPr id="0" name=""/>
        <dsp:cNvSpPr/>
      </dsp:nvSpPr>
      <dsp:spPr>
        <a:xfrm>
          <a:off x="4675989" y="837819"/>
          <a:ext cx="1208854" cy="383536"/>
        </a:xfrm>
        <a:custGeom>
          <a:avLst/>
          <a:gdLst/>
          <a:ahLst/>
          <a:cxnLst/>
          <a:rect l="0" t="0" r="0" b="0"/>
          <a:pathLst>
            <a:path>
              <a:moveTo>
                <a:pt x="0" y="0"/>
              </a:moveTo>
              <a:lnTo>
                <a:pt x="0" y="261368"/>
              </a:lnTo>
              <a:lnTo>
                <a:pt x="1208854" y="261368"/>
              </a:lnTo>
              <a:lnTo>
                <a:pt x="1208854" y="38353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3F50DF-22AA-4806-931F-122E6005FFAB}">
      <dsp:nvSpPr>
        <dsp:cNvPr id="0" name=""/>
        <dsp:cNvSpPr/>
      </dsp:nvSpPr>
      <dsp:spPr>
        <a:xfrm>
          <a:off x="3467134" y="2058762"/>
          <a:ext cx="805902" cy="383536"/>
        </a:xfrm>
        <a:custGeom>
          <a:avLst/>
          <a:gdLst/>
          <a:ahLst/>
          <a:cxnLst/>
          <a:rect l="0" t="0" r="0" b="0"/>
          <a:pathLst>
            <a:path>
              <a:moveTo>
                <a:pt x="0" y="0"/>
              </a:moveTo>
              <a:lnTo>
                <a:pt x="0" y="261368"/>
              </a:lnTo>
              <a:lnTo>
                <a:pt x="805902" y="261368"/>
              </a:lnTo>
              <a:lnTo>
                <a:pt x="805902"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87E33A-B712-4D3E-A81B-980F3FFD8076}">
      <dsp:nvSpPr>
        <dsp:cNvPr id="0" name=""/>
        <dsp:cNvSpPr/>
      </dsp:nvSpPr>
      <dsp:spPr>
        <a:xfrm>
          <a:off x="2661231" y="3279705"/>
          <a:ext cx="805902" cy="383536"/>
        </a:xfrm>
        <a:custGeom>
          <a:avLst/>
          <a:gdLst/>
          <a:ahLst/>
          <a:cxnLst/>
          <a:rect l="0" t="0" r="0" b="0"/>
          <a:pathLst>
            <a:path>
              <a:moveTo>
                <a:pt x="0" y="0"/>
              </a:moveTo>
              <a:lnTo>
                <a:pt x="0" y="261368"/>
              </a:lnTo>
              <a:lnTo>
                <a:pt x="805902" y="261368"/>
              </a:lnTo>
              <a:lnTo>
                <a:pt x="805902" y="3835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4ED92E-87C6-4F12-A5C7-3E0FEA4463B1}">
      <dsp:nvSpPr>
        <dsp:cNvPr id="0" name=""/>
        <dsp:cNvSpPr/>
      </dsp:nvSpPr>
      <dsp:spPr>
        <a:xfrm>
          <a:off x="1855328" y="3279705"/>
          <a:ext cx="805902" cy="383536"/>
        </a:xfrm>
        <a:custGeom>
          <a:avLst/>
          <a:gdLst/>
          <a:ahLst/>
          <a:cxnLst/>
          <a:rect l="0" t="0" r="0" b="0"/>
          <a:pathLst>
            <a:path>
              <a:moveTo>
                <a:pt x="805902" y="0"/>
              </a:moveTo>
              <a:lnTo>
                <a:pt x="805902" y="261368"/>
              </a:lnTo>
              <a:lnTo>
                <a:pt x="0" y="261368"/>
              </a:lnTo>
              <a:lnTo>
                <a:pt x="0" y="3835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2966AF-97C5-436C-9919-75E2EA20D775}">
      <dsp:nvSpPr>
        <dsp:cNvPr id="0" name=""/>
        <dsp:cNvSpPr/>
      </dsp:nvSpPr>
      <dsp:spPr>
        <a:xfrm>
          <a:off x="2661231" y="2058762"/>
          <a:ext cx="805902" cy="383536"/>
        </a:xfrm>
        <a:custGeom>
          <a:avLst/>
          <a:gdLst/>
          <a:ahLst/>
          <a:cxnLst/>
          <a:rect l="0" t="0" r="0" b="0"/>
          <a:pathLst>
            <a:path>
              <a:moveTo>
                <a:pt x="805902" y="0"/>
              </a:moveTo>
              <a:lnTo>
                <a:pt x="805902" y="261368"/>
              </a:lnTo>
              <a:lnTo>
                <a:pt x="0" y="261368"/>
              </a:lnTo>
              <a:lnTo>
                <a:pt x="0"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86B3FB-F16A-44D9-A7BD-1DF2FDB21EA3}">
      <dsp:nvSpPr>
        <dsp:cNvPr id="0" name=""/>
        <dsp:cNvSpPr/>
      </dsp:nvSpPr>
      <dsp:spPr>
        <a:xfrm>
          <a:off x="3467134" y="837819"/>
          <a:ext cx="1208854" cy="383536"/>
        </a:xfrm>
        <a:custGeom>
          <a:avLst/>
          <a:gdLst/>
          <a:ahLst/>
          <a:cxnLst/>
          <a:rect l="0" t="0" r="0" b="0"/>
          <a:pathLst>
            <a:path>
              <a:moveTo>
                <a:pt x="1208854" y="0"/>
              </a:moveTo>
              <a:lnTo>
                <a:pt x="1208854" y="261368"/>
              </a:lnTo>
              <a:lnTo>
                <a:pt x="0" y="261368"/>
              </a:lnTo>
              <a:lnTo>
                <a:pt x="0" y="38353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5DD150-3A3D-4E41-9BA8-27CFD02F00A1}">
      <dsp:nvSpPr>
        <dsp:cNvPr id="0" name=""/>
        <dsp:cNvSpPr/>
      </dsp:nvSpPr>
      <dsp:spPr>
        <a:xfrm>
          <a:off x="4016613" y="413"/>
          <a:ext cx="1318750" cy="8374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EF8E32-00EB-4BE0-AE02-320B4ECD811B}">
      <dsp:nvSpPr>
        <dsp:cNvPr id="0" name=""/>
        <dsp:cNvSpPr/>
      </dsp:nvSpPr>
      <dsp:spPr>
        <a:xfrm>
          <a:off x="4163141" y="139614"/>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CARES Act </a:t>
          </a:r>
        </a:p>
      </dsp:txBody>
      <dsp:txXfrm>
        <a:off x="4187668" y="164141"/>
        <a:ext cx="1269696" cy="788352"/>
      </dsp:txXfrm>
    </dsp:sp>
    <dsp:sp modelId="{D6576009-59D8-4BF2-9026-A86A8269D753}">
      <dsp:nvSpPr>
        <dsp:cNvPr id="0" name=""/>
        <dsp:cNvSpPr/>
      </dsp:nvSpPr>
      <dsp:spPr>
        <a:xfrm>
          <a:off x="2807759" y="1221356"/>
          <a:ext cx="1318750" cy="83740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CD5543-6C3F-41CD-AE49-979E77DFCAA2}">
      <dsp:nvSpPr>
        <dsp:cNvPr id="0" name=""/>
        <dsp:cNvSpPr/>
      </dsp:nvSpPr>
      <dsp:spPr>
        <a:xfrm>
          <a:off x="2954287" y="1360557"/>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Education Stabilization Funds (ESF)</a:t>
          </a:r>
        </a:p>
      </dsp:txBody>
      <dsp:txXfrm>
        <a:off x="2978814" y="1385084"/>
        <a:ext cx="1269696" cy="788352"/>
      </dsp:txXfrm>
    </dsp:sp>
    <dsp:sp modelId="{8B8CE85D-FFF5-41E4-BC81-757C667FDE9F}">
      <dsp:nvSpPr>
        <dsp:cNvPr id="0" name=""/>
        <dsp:cNvSpPr/>
      </dsp:nvSpPr>
      <dsp:spPr>
        <a:xfrm>
          <a:off x="2001856"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544CEE-3333-482A-972D-EA9C468F6FE7}">
      <dsp:nvSpPr>
        <dsp:cNvPr id="0" name=""/>
        <dsp:cNvSpPr/>
      </dsp:nvSpPr>
      <dsp:spPr>
        <a:xfrm>
          <a:off x="2148384"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Elementary &amp; Secondary School Emergency Relief Funds (ESSER)</a:t>
          </a:r>
        </a:p>
        <a:p>
          <a:pPr marL="0" lvl="0" indent="0" algn="ctr" defTabSz="400050">
            <a:lnSpc>
              <a:spcPct val="90000"/>
            </a:lnSpc>
            <a:spcBef>
              <a:spcPct val="0"/>
            </a:spcBef>
            <a:spcAft>
              <a:spcPct val="35000"/>
            </a:spcAft>
            <a:buNone/>
          </a:pPr>
          <a:r>
            <a:rPr lang="en-US" sz="900" kern="1200" dirty="0"/>
            <a:t>$120 million</a:t>
          </a:r>
        </a:p>
      </dsp:txBody>
      <dsp:txXfrm>
        <a:off x="2172911" y="2606027"/>
        <a:ext cx="1269696" cy="788352"/>
      </dsp:txXfrm>
    </dsp:sp>
    <dsp:sp modelId="{98CCB7B6-957B-467B-BB00-1DC6511A31CF}">
      <dsp:nvSpPr>
        <dsp:cNvPr id="0" name=""/>
        <dsp:cNvSpPr/>
      </dsp:nvSpPr>
      <dsp:spPr>
        <a:xfrm>
          <a:off x="1195953" y="3663241"/>
          <a:ext cx="1318750" cy="83740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FA1361-F8F0-4FE9-971E-2E12EE8EFF86}">
      <dsp:nvSpPr>
        <dsp:cNvPr id="0" name=""/>
        <dsp:cNvSpPr/>
      </dsp:nvSpPr>
      <dsp:spPr>
        <a:xfrm>
          <a:off x="1342481" y="3802443"/>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ESSER Funds – Formula</a:t>
          </a:r>
        </a:p>
        <a:p>
          <a:pPr marL="0" lvl="0" indent="0" algn="ctr" defTabSz="400050">
            <a:lnSpc>
              <a:spcPct val="90000"/>
            </a:lnSpc>
            <a:spcBef>
              <a:spcPct val="0"/>
            </a:spcBef>
            <a:spcAft>
              <a:spcPct val="35000"/>
            </a:spcAft>
            <a:buNone/>
          </a:pPr>
          <a:r>
            <a:rPr lang="en-US" sz="900" kern="1200" dirty="0"/>
            <a:t>(90%) to LEAs</a:t>
          </a:r>
        </a:p>
        <a:p>
          <a:pPr marL="0" lvl="0" indent="0" algn="ctr" defTabSz="400050">
            <a:lnSpc>
              <a:spcPct val="90000"/>
            </a:lnSpc>
            <a:spcBef>
              <a:spcPct val="0"/>
            </a:spcBef>
            <a:spcAft>
              <a:spcPct val="35000"/>
            </a:spcAft>
            <a:buNone/>
          </a:pPr>
          <a:r>
            <a:rPr lang="en-US" sz="900" kern="1200" dirty="0"/>
            <a:t>$108 million</a:t>
          </a:r>
        </a:p>
        <a:p>
          <a:pPr marL="0" lvl="0" indent="0" algn="ctr" defTabSz="400050">
            <a:lnSpc>
              <a:spcPct val="90000"/>
            </a:lnSpc>
            <a:spcBef>
              <a:spcPct val="0"/>
            </a:spcBef>
            <a:spcAft>
              <a:spcPct val="35000"/>
            </a:spcAft>
            <a:buNone/>
          </a:pPr>
          <a:r>
            <a:rPr lang="en-US" sz="900" kern="1200" dirty="0"/>
            <a:t>Title I formula to LEA</a:t>
          </a:r>
        </a:p>
      </dsp:txBody>
      <dsp:txXfrm>
        <a:off x="1367008" y="3826970"/>
        <a:ext cx="1269696" cy="788352"/>
      </dsp:txXfrm>
    </dsp:sp>
    <dsp:sp modelId="{209F4E4A-37F3-4EFE-B4AC-2904D1150C8E}">
      <dsp:nvSpPr>
        <dsp:cNvPr id="0" name=""/>
        <dsp:cNvSpPr/>
      </dsp:nvSpPr>
      <dsp:spPr>
        <a:xfrm>
          <a:off x="2807759" y="3663241"/>
          <a:ext cx="1318750" cy="83740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B355EA-2466-4B72-B1ED-89A203FD7675}">
      <dsp:nvSpPr>
        <dsp:cNvPr id="0" name=""/>
        <dsp:cNvSpPr/>
      </dsp:nvSpPr>
      <dsp:spPr>
        <a:xfrm>
          <a:off x="2954287" y="3802443"/>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ESSER Funds – State Level</a:t>
          </a:r>
        </a:p>
        <a:p>
          <a:pPr marL="0" lvl="0" indent="0" algn="ctr" defTabSz="400050">
            <a:lnSpc>
              <a:spcPct val="90000"/>
            </a:lnSpc>
            <a:spcBef>
              <a:spcPct val="0"/>
            </a:spcBef>
            <a:spcAft>
              <a:spcPct val="35000"/>
            </a:spcAft>
            <a:buNone/>
          </a:pPr>
          <a:r>
            <a:rPr lang="en-US" sz="900" kern="1200" dirty="0"/>
            <a:t>$12 million</a:t>
          </a:r>
        </a:p>
        <a:p>
          <a:pPr marL="0" lvl="0" indent="0" algn="ctr" defTabSz="400050">
            <a:lnSpc>
              <a:spcPct val="90000"/>
            </a:lnSpc>
            <a:spcBef>
              <a:spcPct val="0"/>
            </a:spcBef>
            <a:spcAft>
              <a:spcPct val="35000"/>
            </a:spcAft>
            <a:buNone/>
          </a:pPr>
          <a:r>
            <a:rPr lang="en-US" sz="900" kern="1200" dirty="0"/>
            <a:t>TBD (survey)</a:t>
          </a:r>
        </a:p>
      </dsp:txBody>
      <dsp:txXfrm>
        <a:off x="2978814" y="3826970"/>
        <a:ext cx="1269696" cy="788352"/>
      </dsp:txXfrm>
    </dsp:sp>
    <dsp:sp modelId="{2F604DA9-5313-4038-AD39-F35EBE1DF34A}">
      <dsp:nvSpPr>
        <dsp:cNvPr id="0" name=""/>
        <dsp:cNvSpPr/>
      </dsp:nvSpPr>
      <dsp:spPr>
        <a:xfrm>
          <a:off x="3613662"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BEE3C8-6107-4443-A2B3-43C46558B320}">
      <dsp:nvSpPr>
        <dsp:cNvPr id="0" name=""/>
        <dsp:cNvSpPr/>
      </dsp:nvSpPr>
      <dsp:spPr>
        <a:xfrm>
          <a:off x="3760190"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Governor’s Emergency Education Relief (GEER)</a:t>
          </a:r>
        </a:p>
        <a:p>
          <a:pPr marL="0" lvl="0" indent="0" algn="ctr" defTabSz="400050">
            <a:lnSpc>
              <a:spcPct val="90000"/>
            </a:lnSpc>
            <a:spcBef>
              <a:spcPct val="0"/>
            </a:spcBef>
            <a:spcAft>
              <a:spcPct val="35000"/>
            </a:spcAft>
            <a:buNone/>
          </a:pPr>
          <a:r>
            <a:rPr lang="en-US" sz="900" kern="1200" dirty="0"/>
            <a:t>$44 million</a:t>
          </a:r>
        </a:p>
        <a:p>
          <a:pPr marL="0" lvl="0" indent="0" algn="ctr" defTabSz="400050">
            <a:lnSpc>
              <a:spcPct val="90000"/>
            </a:lnSpc>
            <a:spcBef>
              <a:spcPct val="0"/>
            </a:spcBef>
            <a:spcAft>
              <a:spcPct val="35000"/>
            </a:spcAft>
            <a:buNone/>
          </a:pPr>
          <a:r>
            <a:rPr lang="en-US" sz="900" kern="1200" dirty="0"/>
            <a:t>TBD </a:t>
          </a:r>
        </a:p>
      </dsp:txBody>
      <dsp:txXfrm>
        <a:off x="3784717" y="2606027"/>
        <a:ext cx="1269696" cy="788352"/>
      </dsp:txXfrm>
    </dsp:sp>
    <dsp:sp modelId="{335C003E-B715-43FA-A0B5-EB45567BD34B}">
      <dsp:nvSpPr>
        <dsp:cNvPr id="0" name=""/>
        <dsp:cNvSpPr/>
      </dsp:nvSpPr>
      <dsp:spPr>
        <a:xfrm>
          <a:off x="5225468" y="1221356"/>
          <a:ext cx="1318750" cy="83740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B17B0D-AB03-4FAB-BB92-EA8A44A7A16D}">
      <dsp:nvSpPr>
        <dsp:cNvPr id="0" name=""/>
        <dsp:cNvSpPr/>
      </dsp:nvSpPr>
      <dsp:spPr>
        <a:xfrm>
          <a:off x="5371996" y="1360557"/>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CARES Relief Funds (CRF)</a:t>
          </a:r>
        </a:p>
        <a:p>
          <a:pPr marL="0" lvl="0" indent="0" algn="ctr" defTabSz="400050">
            <a:lnSpc>
              <a:spcPct val="90000"/>
            </a:lnSpc>
            <a:spcBef>
              <a:spcPct val="0"/>
            </a:spcBef>
            <a:spcAft>
              <a:spcPct val="35000"/>
            </a:spcAft>
            <a:buNone/>
          </a:pPr>
          <a:r>
            <a:rPr lang="en-US" sz="900" kern="1200" dirty="0"/>
            <a:t>Title V</a:t>
          </a:r>
        </a:p>
        <a:p>
          <a:pPr marL="0" lvl="0" indent="0" algn="ctr" defTabSz="400050">
            <a:lnSpc>
              <a:spcPct val="90000"/>
            </a:lnSpc>
            <a:spcBef>
              <a:spcPct val="0"/>
            </a:spcBef>
            <a:spcAft>
              <a:spcPct val="35000"/>
            </a:spcAft>
            <a:buNone/>
          </a:pPr>
          <a:r>
            <a:rPr lang="en-US" sz="900" kern="1200" dirty="0"/>
            <a:t>Governor’s Executive Order</a:t>
          </a:r>
        </a:p>
      </dsp:txBody>
      <dsp:txXfrm>
        <a:off x="5396523" y="1385084"/>
        <a:ext cx="1269696" cy="788352"/>
      </dsp:txXfrm>
    </dsp:sp>
    <dsp:sp modelId="{AE0738C2-1A09-4CE9-9210-D2590F753743}">
      <dsp:nvSpPr>
        <dsp:cNvPr id="0" name=""/>
        <dsp:cNvSpPr/>
      </dsp:nvSpPr>
      <dsp:spPr>
        <a:xfrm>
          <a:off x="5225468"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B3058F-ABF7-44FC-9146-4D39B15D8B15}">
      <dsp:nvSpPr>
        <dsp:cNvPr id="0" name=""/>
        <dsp:cNvSpPr/>
      </dsp:nvSpPr>
      <dsp:spPr>
        <a:xfrm>
          <a:off x="5371996"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Education Relief</a:t>
          </a:r>
        </a:p>
        <a:p>
          <a:pPr marL="0" lvl="0" indent="0" algn="ctr" defTabSz="400050">
            <a:lnSpc>
              <a:spcPct val="90000"/>
            </a:lnSpc>
            <a:spcBef>
              <a:spcPct val="0"/>
            </a:spcBef>
            <a:spcAft>
              <a:spcPct val="35000"/>
            </a:spcAft>
            <a:buNone/>
          </a:pPr>
          <a:r>
            <a:rPr lang="en-US" sz="900" kern="1200" dirty="0"/>
            <a:t>$500 million</a:t>
          </a:r>
        </a:p>
        <a:p>
          <a:pPr marL="0" lvl="0" indent="0" algn="ctr" defTabSz="400050">
            <a:lnSpc>
              <a:spcPct val="90000"/>
            </a:lnSpc>
            <a:spcBef>
              <a:spcPct val="0"/>
            </a:spcBef>
            <a:spcAft>
              <a:spcPct val="35000"/>
            </a:spcAft>
            <a:buNone/>
          </a:pPr>
          <a:r>
            <a:rPr lang="en-US" sz="900" kern="1200" dirty="0"/>
            <a:t>PPA to LEA</a:t>
          </a:r>
        </a:p>
      </dsp:txBody>
      <dsp:txXfrm>
        <a:off x="5396523" y="2606027"/>
        <a:ext cx="1269696" cy="7883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6/19/2020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dirty="0"/>
          </a:p>
        </p:txBody>
      </p:sp>
    </p:spTree>
    <p:extLst>
      <p:ext uri="{BB962C8B-B14F-4D97-AF65-F5344CB8AC3E}">
        <p14:creationId xmlns:p14="http://schemas.microsoft.com/office/powerpoint/2010/main" val="34979956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de.state.co.us/safeschools/covid19-grantprogramexpens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www.cde.state.co.us/cdefinance/psfucontact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D8D8-9071-4262-BA8F-429F20F12347}"/>
              </a:ext>
            </a:extLst>
          </p:cNvPr>
          <p:cNvSpPr>
            <a:spLocks noGrp="1"/>
          </p:cNvSpPr>
          <p:nvPr>
            <p:ph type="ctrTitle"/>
          </p:nvPr>
        </p:nvSpPr>
        <p:spPr/>
        <p:txBody>
          <a:bodyPr>
            <a:normAutofit fontScale="90000"/>
          </a:bodyPr>
          <a:lstStyle/>
          <a:p>
            <a:r>
              <a:rPr lang="en-US" b="1" dirty="0"/>
              <a:t>Federal Programs Office Hours</a:t>
            </a:r>
            <a:br>
              <a:rPr lang="en-US" dirty="0"/>
            </a:br>
            <a:r>
              <a:rPr lang="en-US" dirty="0"/>
              <a:t>Elementary and Secondary School Emergency Relief (ESSER) Fund Application</a:t>
            </a:r>
          </a:p>
        </p:txBody>
      </p:sp>
      <p:sp>
        <p:nvSpPr>
          <p:cNvPr id="3" name="Subtitle 2">
            <a:extLst>
              <a:ext uri="{FF2B5EF4-FFF2-40B4-BE49-F238E27FC236}">
                <a16:creationId xmlns:a16="http://schemas.microsoft.com/office/drawing/2014/main" id="{F0A6D6F0-0B49-4122-B7C3-F8B079ED901B}"/>
              </a:ext>
            </a:extLst>
          </p:cNvPr>
          <p:cNvSpPr>
            <a:spLocks noGrp="1"/>
          </p:cNvSpPr>
          <p:nvPr>
            <p:ph type="subTitle" idx="1"/>
          </p:nvPr>
        </p:nvSpPr>
        <p:spPr>
          <a:xfrm>
            <a:off x="685800" y="5242560"/>
            <a:ext cx="7772400" cy="896809"/>
          </a:xfrm>
        </p:spPr>
        <p:txBody>
          <a:bodyPr/>
          <a:lstStyle/>
          <a:p>
            <a:r>
              <a:rPr lang="en-US" dirty="0"/>
              <a:t>June 18, 2020</a:t>
            </a:r>
          </a:p>
        </p:txBody>
      </p:sp>
    </p:spTree>
    <p:extLst>
      <p:ext uri="{BB962C8B-B14F-4D97-AF65-F5344CB8AC3E}">
        <p14:creationId xmlns:p14="http://schemas.microsoft.com/office/powerpoint/2010/main" val="2583347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BCDEB-A6E2-4084-AF9A-E2035C10AA1F}"/>
              </a:ext>
            </a:extLst>
          </p:cNvPr>
          <p:cNvSpPr>
            <a:spLocks noGrp="1"/>
          </p:cNvSpPr>
          <p:nvPr>
            <p:ph type="title"/>
          </p:nvPr>
        </p:nvSpPr>
        <p:spPr/>
        <p:txBody>
          <a:bodyPr/>
          <a:lstStyle/>
          <a:p>
            <a:r>
              <a:rPr lang="en-US" dirty="0"/>
              <a:t>Sections of Guidance Document</a:t>
            </a:r>
          </a:p>
        </p:txBody>
      </p:sp>
      <p:sp>
        <p:nvSpPr>
          <p:cNvPr id="3" name="Content Placeholder 2">
            <a:extLst>
              <a:ext uri="{FF2B5EF4-FFF2-40B4-BE49-F238E27FC236}">
                <a16:creationId xmlns:a16="http://schemas.microsoft.com/office/drawing/2014/main" id="{DF7C0144-3F2B-4864-83BD-234442C47E7B}"/>
              </a:ext>
            </a:extLst>
          </p:cNvPr>
          <p:cNvSpPr>
            <a:spLocks noGrp="1"/>
          </p:cNvSpPr>
          <p:nvPr>
            <p:ph idx="1"/>
          </p:nvPr>
        </p:nvSpPr>
        <p:spPr>
          <a:xfrm>
            <a:off x="628650" y="1363648"/>
            <a:ext cx="7886700" cy="4640674"/>
          </a:xfrm>
        </p:spPr>
        <p:txBody>
          <a:bodyPr/>
          <a:lstStyle/>
          <a:p>
            <a:r>
              <a:rPr lang="en-US" dirty="0"/>
              <a:t>Supporting documentation required for CDE’s monitoring of allocations</a:t>
            </a:r>
          </a:p>
          <a:p>
            <a:r>
              <a:rPr lang="en-US" dirty="0"/>
              <a:t>General provisions</a:t>
            </a:r>
          </a:p>
          <a:p>
            <a:pPr lvl="1"/>
            <a:r>
              <a:rPr lang="en-US" dirty="0"/>
              <a:t>Are allocations made/required at the school level? </a:t>
            </a:r>
          </a:p>
          <a:p>
            <a:pPr lvl="1"/>
            <a:endParaRPr lang="en-US" dirty="0"/>
          </a:p>
        </p:txBody>
      </p:sp>
      <p:graphicFrame>
        <p:nvGraphicFramePr>
          <p:cNvPr id="5" name="Table 5">
            <a:extLst>
              <a:ext uri="{FF2B5EF4-FFF2-40B4-BE49-F238E27FC236}">
                <a16:creationId xmlns:a16="http://schemas.microsoft.com/office/drawing/2014/main" id="{34180D48-86E4-4272-9E78-45F46ACD76DB}"/>
              </a:ext>
            </a:extLst>
          </p:cNvPr>
          <p:cNvGraphicFramePr>
            <a:graphicFrameLocks noGrp="1"/>
          </p:cNvGraphicFramePr>
          <p:nvPr>
            <p:extLst>
              <p:ext uri="{D42A27DB-BD31-4B8C-83A1-F6EECF244321}">
                <p14:modId xmlns:p14="http://schemas.microsoft.com/office/powerpoint/2010/main" val="108363646"/>
              </p:ext>
            </p:extLst>
          </p:nvPr>
        </p:nvGraphicFramePr>
        <p:xfrm>
          <a:off x="232285" y="2863626"/>
          <a:ext cx="8742748" cy="3928517"/>
        </p:xfrm>
        <a:graphic>
          <a:graphicData uri="http://schemas.openxmlformats.org/drawingml/2006/table">
            <a:tbl>
              <a:tblPr firstRow="1" bandRow="1">
                <a:tableStyleId>{5C22544A-7EE6-4342-B048-85BDC9FD1C3A}</a:tableStyleId>
              </a:tblPr>
              <a:tblGrid>
                <a:gridCol w="1546819">
                  <a:extLst>
                    <a:ext uri="{9D8B030D-6E8A-4147-A177-3AD203B41FA5}">
                      <a16:colId xmlns:a16="http://schemas.microsoft.com/office/drawing/2014/main" val="2972694918"/>
                    </a:ext>
                  </a:extLst>
                </a:gridCol>
                <a:gridCol w="2773018">
                  <a:extLst>
                    <a:ext uri="{9D8B030D-6E8A-4147-A177-3AD203B41FA5}">
                      <a16:colId xmlns:a16="http://schemas.microsoft.com/office/drawing/2014/main" val="3553929886"/>
                    </a:ext>
                  </a:extLst>
                </a:gridCol>
                <a:gridCol w="4422911">
                  <a:extLst>
                    <a:ext uri="{9D8B030D-6E8A-4147-A177-3AD203B41FA5}">
                      <a16:colId xmlns:a16="http://schemas.microsoft.com/office/drawing/2014/main" val="502566495"/>
                    </a:ext>
                  </a:extLst>
                </a:gridCol>
              </a:tblGrid>
              <a:tr h="342355">
                <a:tc>
                  <a:txBody>
                    <a:bodyPr/>
                    <a:lstStyle/>
                    <a:p>
                      <a:pPr algn="ctr"/>
                      <a:r>
                        <a:rPr lang="en-US" sz="1600" dirty="0">
                          <a:solidFill>
                            <a:schemeClr val="tx1"/>
                          </a:solidFill>
                        </a:rPr>
                        <a:t>Type of School</a:t>
                      </a:r>
                    </a:p>
                  </a:txBody>
                  <a:tcPr/>
                </a:tc>
                <a:tc>
                  <a:txBody>
                    <a:bodyPr/>
                    <a:lstStyle/>
                    <a:p>
                      <a:pPr algn="ctr"/>
                      <a:r>
                        <a:rPr lang="en-US" sz="1600" dirty="0">
                          <a:solidFill>
                            <a:schemeClr val="tx1"/>
                          </a:solidFill>
                        </a:rPr>
                        <a:t>ESSER</a:t>
                      </a:r>
                    </a:p>
                  </a:txBody>
                  <a:tcPr/>
                </a:tc>
                <a:tc>
                  <a:txBody>
                    <a:bodyPr/>
                    <a:lstStyle/>
                    <a:p>
                      <a:pPr algn="ctr"/>
                      <a:r>
                        <a:rPr lang="en-US" sz="1600" dirty="0">
                          <a:solidFill>
                            <a:schemeClr val="tx1"/>
                          </a:solidFill>
                        </a:rPr>
                        <a:t>CRF</a:t>
                      </a:r>
                    </a:p>
                  </a:txBody>
                  <a:tcPr/>
                </a:tc>
                <a:extLst>
                  <a:ext uri="{0D108BD9-81ED-4DB2-BD59-A6C34878D82A}">
                    <a16:rowId xmlns:a16="http://schemas.microsoft.com/office/drawing/2014/main" val="2533354815"/>
                  </a:ext>
                </a:extLst>
              </a:tr>
              <a:tr h="756869">
                <a:tc>
                  <a:txBody>
                    <a:bodyPr/>
                    <a:lstStyle/>
                    <a:p>
                      <a:pPr rtl="0" fontAlgn="t">
                        <a:spcBef>
                          <a:spcPts val="0"/>
                        </a:spcBef>
                        <a:spcAft>
                          <a:spcPts val="0"/>
                        </a:spcAft>
                      </a:pPr>
                      <a:r>
                        <a:rPr lang="en-US" sz="1400" b="0" i="0" u="none" strike="noStrike" dirty="0">
                          <a:solidFill>
                            <a:srgbClr val="000000"/>
                          </a:solidFill>
                          <a:effectLst/>
                          <a:latin typeface="Calibri" panose="020F0502020204030204" pitchFamily="34" charset="0"/>
                        </a:rPr>
                        <a:t>Facility Schools</a:t>
                      </a:r>
                      <a:endParaRPr lang="en-US" sz="2400" dirty="0">
                        <a:effectLst/>
                      </a:endParaRPr>
                    </a:p>
                  </a:txBody>
                  <a:tcPr marL="63500" marR="63500" marT="63500" marB="63500"/>
                </a:tc>
                <a:tc>
                  <a:txBody>
                    <a:bodyPr/>
                    <a:lstStyle/>
                    <a:p>
                      <a:pPr rtl="0" fontAlgn="t">
                        <a:spcBef>
                          <a:spcPts val="0"/>
                        </a:spcBef>
                        <a:spcAft>
                          <a:spcPts val="0"/>
                        </a:spcAft>
                      </a:pPr>
                      <a:r>
                        <a:rPr lang="en-US" sz="1400" b="0" i="0" u="none" strike="noStrike" dirty="0">
                          <a:solidFill>
                            <a:srgbClr val="000000"/>
                          </a:solidFill>
                          <a:effectLst/>
                          <a:latin typeface="Calibri" panose="020F0502020204030204" pitchFamily="34" charset="0"/>
                        </a:rPr>
                        <a:t>Did not receive a direct allocation, but the LEA may choose to serve the facility school.</a:t>
                      </a:r>
                      <a:endParaRPr lang="en-US" sz="2400" dirty="0">
                        <a:effectLst/>
                      </a:endParaRPr>
                    </a:p>
                  </a:txBody>
                  <a:tcPr marL="63500" marR="63500" marT="63500" marB="63500"/>
                </a:tc>
                <a:tc>
                  <a:txBody>
                    <a:bodyPr/>
                    <a:lstStyle/>
                    <a:p>
                      <a:pPr rtl="0" fontAlgn="t">
                        <a:spcBef>
                          <a:spcPts val="0"/>
                        </a:spcBef>
                        <a:spcAft>
                          <a:spcPts val="0"/>
                        </a:spcAft>
                      </a:pPr>
                      <a:r>
                        <a:rPr lang="en-US" sz="1400" b="0" i="0" u="none" strike="noStrike" dirty="0">
                          <a:solidFill>
                            <a:srgbClr val="000000"/>
                          </a:solidFill>
                          <a:effectLst/>
                          <a:latin typeface="Calibri" panose="020F0502020204030204" pitchFamily="34" charset="0"/>
                        </a:rPr>
                        <a:t>Received an allocation. Allocation must be spent on allowable expenditures outlined here.</a:t>
                      </a:r>
                      <a:endParaRPr lang="en-US" sz="2400" dirty="0">
                        <a:effectLst/>
                      </a:endParaRPr>
                    </a:p>
                  </a:txBody>
                  <a:tcPr marL="63500" marR="63500" marT="63500" marB="63500"/>
                </a:tc>
                <a:extLst>
                  <a:ext uri="{0D108BD9-81ED-4DB2-BD59-A6C34878D82A}">
                    <a16:rowId xmlns:a16="http://schemas.microsoft.com/office/drawing/2014/main" val="2429450140"/>
                  </a:ext>
                </a:extLst>
              </a:tr>
              <a:tr h="2022870">
                <a:tc>
                  <a:txBody>
                    <a:bodyPr/>
                    <a:lstStyle/>
                    <a:p>
                      <a:pPr rtl="0" fontAlgn="t">
                        <a:spcBef>
                          <a:spcPts val="0"/>
                        </a:spcBef>
                        <a:spcAft>
                          <a:spcPts val="0"/>
                        </a:spcAft>
                      </a:pPr>
                      <a:r>
                        <a:rPr lang="en-US" sz="1400" b="0" i="0" u="none" strike="noStrike">
                          <a:solidFill>
                            <a:srgbClr val="000000"/>
                          </a:solidFill>
                          <a:effectLst/>
                          <a:latin typeface="Calibri" panose="020F0502020204030204" pitchFamily="34" charset="0"/>
                        </a:rPr>
                        <a:t>Charter Schools (that are not an LEA)</a:t>
                      </a:r>
                      <a:endParaRPr lang="en-US" sz="2400">
                        <a:effectLst/>
                      </a:endParaRPr>
                    </a:p>
                  </a:txBody>
                  <a:tcPr marL="63500" marR="63500" marT="63500" marB="63500"/>
                </a:tc>
                <a:tc>
                  <a:txBody>
                    <a:bodyPr/>
                    <a:lstStyle/>
                    <a:p>
                      <a:pPr rtl="0" fontAlgn="t">
                        <a:spcBef>
                          <a:spcPts val="0"/>
                        </a:spcBef>
                        <a:spcAft>
                          <a:spcPts val="0"/>
                        </a:spcAft>
                      </a:pPr>
                      <a:r>
                        <a:rPr lang="en-US" sz="1400" b="0" i="0" u="none" strike="noStrike">
                          <a:solidFill>
                            <a:srgbClr val="000000"/>
                          </a:solidFill>
                          <a:effectLst/>
                          <a:latin typeface="Calibri" panose="020F0502020204030204" pitchFamily="34" charset="0"/>
                        </a:rPr>
                        <a:t>Did not receive a direct allocation, but the LEA may choose to serve the school; CDE encourages LEAs to treat all public schools, including charters, on equal footing. </a:t>
                      </a:r>
                      <a:endParaRPr lang="en-US" sz="2400">
                        <a:effectLst/>
                      </a:endParaRPr>
                    </a:p>
                  </a:txBody>
                  <a:tcPr marL="63500" marR="63500" marT="63500" marB="63500"/>
                </a:tc>
                <a:tc>
                  <a:txBody>
                    <a:bodyPr/>
                    <a:lstStyle/>
                    <a:p>
                      <a:pPr rtl="0" fontAlgn="t">
                        <a:spcBef>
                          <a:spcPts val="0"/>
                        </a:spcBef>
                        <a:spcAft>
                          <a:spcPts val="0"/>
                        </a:spcAft>
                      </a:pPr>
                      <a:r>
                        <a:rPr lang="en-US" sz="1400" b="0" i="0" u="none" strike="noStrike" dirty="0">
                          <a:solidFill>
                            <a:srgbClr val="000000"/>
                          </a:solidFill>
                          <a:effectLst/>
                          <a:latin typeface="Calibri" panose="020F0502020204030204" pitchFamily="34" charset="0"/>
                        </a:rPr>
                        <a:t>The CRF funds are distributed on a per pupil basis based on a calculation inclusive of charter school students. Therefore, Section 22-30.5-112(3), C.R.S. directly applies and requires sharing with charter schools on a per pupil basis. The distribution approach used to share the funds for furniture, fixture and equipment for full-day kindergarten through HB19-1055 may be instructive for the distribution of the CRF funds, since both use the same allocation methodology.  </a:t>
                      </a:r>
                      <a:endParaRPr lang="en-US" sz="2400" dirty="0">
                        <a:effectLst/>
                      </a:endParaRPr>
                    </a:p>
                  </a:txBody>
                  <a:tcPr marL="63500" marR="63500" marT="63500" marB="63500"/>
                </a:tc>
                <a:extLst>
                  <a:ext uri="{0D108BD9-81ED-4DB2-BD59-A6C34878D82A}">
                    <a16:rowId xmlns:a16="http://schemas.microsoft.com/office/drawing/2014/main" val="1857562525"/>
                  </a:ext>
                </a:extLst>
              </a:tr>
              <a:tr h="771842">
                <a:tc>
                  <a:txBody>
                    <a:bodyPr/>
                    <a:lstStyle/>
                    <a:p>
                      <a:pPr rtl="0" fontAlgn="t">
                        <a:spcBef>
                          <a:spcPts val="0"/>
                        </a:spcBef>
                        <a:spcAft>
                          <a:spcPts val="0"/>
                        </a:spcAft>
                      </a:pPr>
                      <a:r>
                        <a:rPr lang="en-US" sz="1400" b="0" i="0" u="none" strike="noStrike" dirty="0">
                          <a:solidFill>
                            <a:srgbClr val="000000"/>
                          </a:solidFill>
                          <a:effectLst/>
                          <a:latin typeface="Calibri" panose="020F0502020204030204" pitchFamily="34" charset="0"/>
                        </a:rPr>
                        <a:t>Non-Public Schools</a:t>
                      </a:r>
                      <a:endParaRPr lang="en-US" sz="2400" dirty="0">
                        <a:effectLst/>
                      </a:endParaRPr>
                    </a:p>
                  </a:txBody>
                  <a:tcPr marL="63500" marR="63500" marT="63500" marB="63500"/>
                </a:tc>
                <a:tc>
                  <a:txBody>
                    <a:bodyPr/>
                    <a:lstStyle/>
                    <a:p>
                      <a:pPr rtl="0" fontAlgn="t">
                        <a:spcBef>
                          <a:spcPts val="0"/>
                        </a:spcBef>
                        <a:spcAft>
                          <a:spcPts val="0"/>
                        </a:spcAft>
                      </a:pPr>
                      <a:r>
                        <a:rPr lang="en-US" sz="1400" b="0" i="0" u="none" strike="noStrike">
                          <a:solidFill>
                            <a:srgbClr val="000000"/>
                          </a:solidFill>
                          <a:effectLst/>
                          <a:latin typeface="Calibri" panose="020F0502020204030204" pitchFamily="34" charset="0"/>
                        </a:rPr>
                        <a:t>LEA is required to provide equitable services to all non-public schools in the district’s boundary. </a:t>
                      </a:r>
                      <a:endParaRPr lang="en-US" sz="2400">
                        <a:effectLst/>
                      </a:endParaRPr>
                    </a:p>
                  </a:txBody>
                  <a:tcPr marL="63500" marR="63500" marT="63500" marB="63500"/>
                </a:tc>
                <a:tc>
                  <a:txBody>
                    <a:bodyPr/>
                    <a:lstStyle/>
                    <a:p>
                      <a:pPr rtl="0" fontAlgn="t">
                        <a:spcBef>
                          <a:spcPts val="0"/>
                        </a:spcBef>
                        <a:spcAft>
                          <a:spcPts val="0"/>
                        </a:spcAft>
                      </a:pPr>
                      <a:r>
                        <a:rPr lang="en-US" sz="1400" b="0" i="0" u="none" strike="noStrike" dirty="0">
                          <a:solidFill>
                            <a:srgbClr val="000000"/>
                          </a:solidFill>
                          <a:effectLst/>
                          <a:latin typeface="Calibri" panose="020F0502020204030204" pitchFamily="34" charset="0"/>
                        </a:rPr>
                        <a:t>There is no equitable distribution provision for CRF funds; therefore, there is no requirement to share these funds with private schools.</a:t>
                      </a:r>
                      <a:endParaRPr lang="en-US" sz="2400" dirty="0">
                        <a:effectLst/>
                      </a:endParaRPr>
                    </a:p>
                  </a:txBody>
                  <a:tcPr marL="63500" marR="63500" marT="63500" marB="63500"/>
                </a:tc>
                <a:extLst>
                  <a:ext uri="{0D108BD9-81ED-4DB2-BD59-A6C34878D82A}">
                    <a16:rowId xmlns:a16="http://schemas.microsoft.com/office/drawing/2014/main" val="3180185248"/>
                  </a:ext>
                </a:extLst>
              </a:tr>
            </a:tbl>
          </a:graphicData>
        </a:graphic>
      </p:graphicFrame>
      <p:sp>
        <p:nvSpPr>
          <p:cNvPr id="4" name="Slide Number Placeholder 3">
            <a:extLst>
              <a:ext uri="{FF2B5EF4-FFF2-40B4-BE49-F238E27FC236}">
                <a16:creationId xmlns:a16="http://schemas.microsoft.com/office/drawing/2014/main" id="{69572B6F-AD9D-47F3-8B06-44D68B4AAF14}"/>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1546527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D4045-11BC-4E75-99B7-8F684AD5219B}"/>
              </a:ext>
            </a:extLst>
          </p:cNvPr>
          <p:cNvSpPr>
            <a:spLocks noGrp="1"/>
          </p:cNvSpPr>
          <p:nvPr>
            <p:ph type="title"/>
          </p:nvPr>
        </p:nvSpPr>
        <p:spPr/>
        <p:txBody>
          <a:bodyPr/>
          <a:lstStyle/>
          <a:p>
            <a:r>
              <a:rPr lang="en-US" dirty="0"/>
              <a:t>Types of Allowable Activities Covered in Guidance Document</a:t>
            </a:r>
          </a:p>
        </p:txBody>
      </p:sp>
      <p:sp>
        <p:nvSpPr>
          <p:cNvPr id="3" name="Content Placeholder 2">
            <a:extLst>
              <a:ext uri="{FF2B5EF4-FFF2-40B4-BE49-F238E27FC236}">
                <a16:creationId xmlns:a16="http://schemas.microsoft.com/office/drawing/2014/main" id="{D8857B52-4BCA-43A3-87D5-4B071AEFECCF}"/>
              </a:ext>
            </a:extLst>
          </p:cNvPr>
          <p:cNvSpPr>
            <a:spLocks noGrp="1"/>
          </p:cNvSpPr>
          <p:nvPr>
            <p:ph idx="1"/>
          </p:nvPr>
        </p:nvSpPr>
        <p:spPr/>
        <p:txBody>
          <a:bodyPr>
            <a:normAutofit lnSpcReduction="10000"/>
          </a:bodyPr>
          <a:lstStyle/>
          <a:p>
            <a:r>
              <a:rPr lang="en-US" dirty="0"/>
              <a:t>Technology</a:t>
            </a:r>
          </a:p>
          <a:p>
            <a:r>
              <a:rPr lang="en-US" dirty="0"/>
              <a:t>Personnel</a:t>
            </a:r>
          </a:p>
          <a:p>
            <a:r>
              <a:rPr lang="en-US" dirty="0"/>
              <a:t>Increasing instructional time</a:t>
            </a:r>
          </a:p>
          <a:p>
            <a:r>
              <a:rPr lang="en-US" dirty="0"/>
              <a:t>Educational materials and supports</a:t>
            </a:r>
          </a:p>
          <a:p>
            <a:r>
              <a:rPr lang="en-US" dirty="0"/>
              <a:t>Student &amp; staff supports</a:t>
            </a:r>
          </a:p>
          <a:p>
            <a:r>
              <a:rPr lang="en-US" dirty="0"/>
              <a:t>Communication &amp; family engagement</a:t>
            </a:r>
          </a:p>
          <a:p>
            <a:r>
              <a:rPr lang="en-US" dirty="0"/>
              <a:t>Indirect costs</a:t>
            </a:r>
          </a:p>
          <a:p>
            <a:r>
              <a:rPr lang="en-US" dirty="0"/>
              <a:t>Additional budget guidance</a:t>
            </a:r>
          </a:p>
          <a:p>
            <a:r>
              <a:rPr lang="en-US" dirty="0"/>
              <a:t>Additional resources:</a:t>
            </a:r>
          </a:p>
          <a:p>
            <a:pPr lvl="1"/>
            <a:r>
              <a:rPr lang="en-US" dirty="0"/>
              <a:t>Paying for laptops, internet/hot spots, software, food </a:t>
            </a:r>
            <a:r>
              <a:rPr lang="en-US" dirty="0">
                <a:hlinkClick r:id="rId2"/>
              </a:rPr>
              <a:t>http://www.cde.state.co.us/safeschools/covid19-grantprogramexpenses</a:t>
            </a:r>
            <a:endParaRPr lang="en-US" dirty="0"/>
          </a:p>
          <a:p>
            <a:endParaRPr lang="en-US" dirty="0"/>
          </a:p>
        </p:txBody>
      </p:sp>
      <p:sp>
        <p:nvSpPr>
          <p:cNvPr id="4" name="Slide Number Placeholder 3">
            <a:extLst>
              <a:ext uri="{FF2B5EF4-FFF2-40B4-BE49-F238E27FC236}">
                <a16:creationId xmlns:a16="http://schemas.microsoft.com/office/drawing/2014/main" id="{8E41C82A-E4DC-4A47-9E65-8B3AC8238034}"/>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2558445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A1A82-6991-4180-9D65-2BAE51793E66}"/>
              </a:ext>
            </a:extLst>
          </p:cNvPr>
          <p:cNvSpPr>
            <a:spLocks noGrp="1"/>
          </p:cNvSpPr>
          <p:nvPr>
            <p:ph type="title"/>
          </p:nvPr>
        </p:nvSpPr>
        <p:spPr/>
        <p:txBody>
          <a:bodyPr/>
          <a:lstStyle/>
          <a:p>
            <a:r>
              <a:rPr lang="en-US" dirty="0"/>
              <a:t>Example from Guidance Document</a:t>
            </a:r>
          </a:p>
        </p:txBody>
      </p:sp>
      <p:pic>
        <p:nvPicPr>
          <p:cNvPr id="5" name="Picture 4" descr="Frequently Asked Questions on Allowable Expenditure Types. &#10;&#10;Students Facing devices (ipads, chromebooks, laptops, cameras, microphones, etc): ESSER - Yes, for purchases made between March 13, 2020 and June 30, 2020, if necessary, reasonable, and allocable for the purpose of continuing educational services during school closures or implementing a plan for return to normal operations [CARES Act, section 18003(9) - purchasing educational technology for students, including hardware, software and connectivity]&#10;&#10;CRF - Yes, if purchase cost is incurred between March 1, 2020 and December 30, 2020 and facilitates distance learning for students and educators. &#10;&#10;For staff-facing devices (ipads, chromebooks, laptops, cameras, microphones, etc): ESSER - yes, for purchases made between March 13, 2020 and June 30, 2020, if necessary, reasonable, and allocable for the purposes of continuing educational services during school closures or for implementing a plan for return to normal operations [CARES Act, section 18003(12) - other activities necessary to maintain the operations of and continuity of services. &#10;&#10;For CRF -  Yes, if purchase cost is incurred between March 1, 2020 and December 30, 2020 and facilitates distance learning for students and educators.">
            <a:extLst>
              <a:ext uri="{FF2B5EF4-FFF2-40B4-BE49-F238E27FC236}">
                <a16:creationId xmlns:a16="http://schemas.microsoft.com/office/drawing/2014/main" id="{AD8616DB-B00F-4CA0-B01D-4D721D344C14}"/>
              </a:ext>
            </a:extLst>
          </p:cNvPr>
          <p:cNvPicPr>
            <a:picLocks noChangeAspect="1"/>
          </p:cNvPicPr>
          <p:nvPr/>
        </p:nvPicPr>
        <p:blipFill>
          <a:blip r:embed="rId2"/>
          <a:stretch>
            <a:fillRect/>
          </a:stretch>
        </p:blipFill>
        <p:spPr>
          <a:xfrm>
            <a:off x="572579" y="1367131"/>
            <a:ext cx="7164519" cy="5059887"/>
          </a:xfrm>
          <a:prstGeom prst="rect">
            <a:avLst/>
          </a:prstGeom>
        </p:spPr>
      </p:pic>
      <p:sp>
        <p:nvSpPr>
          <p:cNvPr id="4" name="Slide Number Placeholder 3">
            <a:extLst>
              <a:ext uri="{FF2B5EF4-FFF2-40B4-BE49-F238E27FC236}">
                <a16:creationId xmlns:a16="http://schemas.microsoft.com/office/drawing/2014/main" id="{42EFE77B-A66C-44B8-8705-A0D36C533DE9}"/>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2239894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919B-C5D6-4F88-8B57-DEF2368FE646}"/>
              </a:ext>
            </a:extLst>
          </p:cNvPr>
          <p:cNvSpPr>
            <a:spLocks noGrp="1"/>
          </p:cNvSpPr>
          <p:nvPr>
            <p:ph type="ctrTitle"/>
          </p:nvPr>
        </p:nvSpPr>
        <p:spPr/>
        <p:txBody>
          <a:bodyPr/>
          <a:lstStyle/>
          <a:p>
            <a:r>
              <a:rPr lang="en-US" dirty="0"/>
              <a:t>Questions</a:t>
            </a:r>
          </a:p>
        </p:txBody>
      </p:sp>
      <p:sp>
        <p:nvSpPr>
          <p:cNvPr id="3" name="Slide Number Placeholder 2">
            <a:extLst>
              <a:ext uri="{FF2B5EF4-FFF2-40B4-BE49-F238E27FC236}">
                <a16:creationId xmlns:a16="http://schemas.microsoft.com/office/drawing/2014/main" id="{6AE97C6D-98FA-4DDC-887F-7EDED5FE8D12}"/>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2586697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B210-B4C1-49DE-8EA1-BCECE35A8309}"/>
              </a:ext>
            </a:extLst>
          </p:cNvPr>
          <p:cNvSpPr>
            <a:spLocks noGrp="1"/>
          </p:cNvSpPr>
          <p:nvPr>
            <p:ph type="ctrTitle"/>
          </p:nvPr>
        </p:nvSpPr>
        <p:spPr/>
        <p:txBody>
          <a:bodyPr/>
          <a:lstStyle/>
          <a:p>
            <a:br>
              <a:rPr lang="en-US" dirty="0"/>
            </a:br>
            <a:r>
              <a:rPr lang="en-US" dirty="0"/>
              <a:t>Topics for Future Office Hours? </a:t>
            </a:r>
          </a:p>
        </p:txBody>
      </p:sp>
      <p:sp>
        <p:nvSpPr>
          <p:cNvPr id="3" name="Slide Number Placeholder 2">
            <a:extLst>
              <a:ext uri="{FF2B5EF4-FFF2-40B4-BE49-F238E27FC236}">
                <a16:creationId xmlns:a16="http://schemas.microsoft.com/office/drawing/2014/main" id="{4761D293-2213-4F68-9C3A-E3BF49504EBE}"/>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4090551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3E550-EA3B-48A7-B549-1540898F549F}"/>
              </a:ext>
            </a:extLst>
          </p:cNvPr>
          <p:cNvSpPr>
            <a:spLocks noGrp="1"/>
          </p:cNvSpPr>
          <p:nvPr>
            <p:ph type="title"/>
          </p:nvPr>
        </p:nvSpPr>
        <p:spPr/>
        <p:txBody>
          <a:bodyPr/>
          <a:lstStyle/>
          <a:p>
            <a:r>
              <a:rPr lang="en-US" dirty="0"/>
              <a:t>Agenda for Today’s Training</a:t>
            </a:r>
          </a:p>
        </p:txBody>
      </p:sp>
      <p:sp>
        <p:nvSpPr>
          <p:cNvPr id="3" name="Content Placeholder 2">
            <a:extLst>
              <a:ext uri="{FF2B5EF4-FFF2-40B4-BE49-F238E27FC236}">
                <a16:creationId xmlns:a16="http://schemas.microsoft.com/office/drawing/2014/main" id="{8FE9A96E-DC2F-4916-B869-2095491C1AED}"/>
              </a:ext>
            </a:extLst>
          </p:cNvPr>
          <p:cNvSpPr>
            <a:spLocks noGrp="1"/>
          </p:cNvSpPr>
          <p:nvPr>
            <p:ph idx="1"/>
          </p:nvPr>
        </p:nvSpPr>
        <p:spPr>
          <a:xfrm>
            <a:off x="628650" y="1786344"/>
            <a:ext cx="7886700" cy="4640674"/>
          </a:xfrm>
        </p:spPr>
        <p:txBody>
          <a:bodyPr>
            <a:normAutofit/>
          </a:bodyPr>
          <a:lstStyle/>
          <a:p>
            <a:r>
              <a:rPr lang="en-US" dirty="0"/>
              <a:t>Review of CARES Act grants</a:t>
            </a:r>
          </a:p>
          <a:p>
            <a:r>
              <a:rPr lang="en-US" dirty="0"/>
              <a:t>Coronavirus Relief Funds</a:t>
            </a:r>
          </a:p>
          <a:p>
            <a:pPr lvl="1"/>
            <a:r>
              <a:rPr lang="en-US" dirty="0"/>
              <a:t>CDE Office </a:t>
            </a:r>
          </a:p>
          <a:p>
            <a:pPr lvl="1"/>
            <a:r>
              <a:rPr lang="en-US" dirty="0"/>
              <a:t>Resources</a:t>
            </a:r>
          </a:p>
          <a:p>
            <a:pPr lvl="1"/>
            <a:r>
              <a:rPr lang="en-US" dirty="0"/>
              <a:t>FAQs</a:t>
            </a:r>
          </a:p>
          <a:p>
            <a:pPr marL="457200" lvl="1" indent="0">
              <a:buNone/>
            </a:pPr>
            <a:endParaRPr lang="en-US" dirty="0"/>
          </a:p>
          <a:p>
            <a:pPr marL="0" indent="0">
              <a:buNone/>
            </a:pPr>
            <a:endParaRPr lang="en-US" dirty="0"/>
          </a:p>
          <a:p>
            <a:pPr lvl="1"/>
            <a:endParaRPr lang="en-US" dirty="0"/>
          </a:p>
        </p:txBody>
      </p:sp>
      <p:sp>
        <p:nvSpPr>
          <p:cNvPr id="4" name="Slide Number Placeholder 3">
            <a:extLst>
              <a:ext uri="{FF2B5EF4-FFF2-40B4-BE49-F238E27FC236}">
                <a16:creationId xmlns:a16="http://schemas.microsoft.com/office/drawing/2014/main" id="{791E3707-2575-42C7-9682-D68A5AB2B10F}"/>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37803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CDE Colleagues</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p:txBody>
          <a:bodyPr/>
          <a:lstStyle/>
          <a:p>
            <a:r>
              <a:rPr lang="en-US" dirty="0"/>
              <a:t>Jennifer Okes, Chief Operating Officer</a:t>
            </a:r>
          </a:p>
          <a:p>
            <a:r>
              <a:rPr lang="en-US" dirty="0"/>
              <a:t>Jennifer Austin, Director of Grants Fiscal Management</a:t>
            </a:r>
          </a:p>
          <a:p>
            <a:r>
              <a:rPr lang="en-US" dirty="0"/>
              <a:t>Kate Bartlett, Turnaround Program Manager</a:t>
            </a:r>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1573749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552F4-9E1C-4D3F-992B-075171726F63}"/>
              </a:ext>
            </a:extLst>
          </p:cNvPr>
          <p:cNvSpPr>
            <a:spLocks noGrp="1"/>
          </p:cNvSpPr>
          <p:nvPr>
            <p:ph type="ctrTitle"/>
          </p:nvPr>
        </p:nvSpPr>
        <p:spPr>
          <a:xfrm>
            <a:off x="685800" y="2938272"/>
            <a:ext cx="7772400" cy="1995064"/>
          </a:xfrm>
        </p:spPr>
        <p:txBody>
          <a:bodyPr/>
          <a:lstStyle/>
          <a:p>
            <a:r>
              <a:rPr lang="en-US" dirty="0"/>
              <a:t>Review of CARES Act Funds</a:t>
            </a:r>
          </a:p>
        </p:txBody>
      </p:sp>
      <p:sp>
        <p:nvSpPr>
          <p:cNvPr id="3" name="Slide Number Placeholder 2">
            <a:extLst>
              <a:ext uri="{FF2B5EF4-FFF2-40B4-BE49-F238E27FC236}">
                <a16:creationId xmlns:a16="http://schemas.microsoft.com/office/drawing/2014/main" id="{72D2C8AA-7B33-4621-ABDC-98E46B33C428}"/>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228267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7CC64-1B7D-4F95-8850-440827086BC4}"/>
              </a:ext>
            </a:extLst>
          </p:cNvPr>
          <p:cNvSpPr>
            <a:spLocks noGrp="1"/>
          </p:cNvSpPr>
          <p:nvPr>
            <p:ph type="title"/>
          </p:nvPr>
        </p:nvSpPr>
        <p:spPr/>
        <p:txBody>
          <a:bodyPr/>
          <a:lstStyle/>
          <a:p>
            <a:r>
              <a:rPr lang="en-US" dirty="0"/>
              <a:t>CARES Grants</a:t>
            </a:r>
          </a:p>
        </p:txBody>
      </p:sp>
      <p:graphicFrame>
        <p:nvGraphicFramePr>
          <p:cNvPr id="7" name="Content Placeholder 6" descr="The CAREs Act consists of three major funding sources. One called the CARES Relief Fund or CRF that is education relief and is roughly 500 million dollars. The education stabilization fund has two funding sources. One is called the Governor's Emergency Education Relief (GEER) for $44 million and one is called the Elementary and Secondary School Emergency Relief fund (ESSER). ESSER is the one our team is managing and we allocate the 90% or 108 million dollars to the district. 10% or 12 million is at the state and CDE is still working to figure out how best to use those funds. ">
            <a:extLst>
              <a:ext uri="{FF2B5EF4-FFF2-40B4-BE49-F238E27FC236}">
                <a16:creationId xmlns:a16="http://schemas.microsoft.com/office/drawing/2014/main" id="{76C3C214-28B9-4E08-B8D4-547487B7BD2C}"/>
              </a:ext>
            </a:extLst>
          </p:cNvPr>
          <p:cNvGraphicFramePr>
            <a:graphicFrameLocks noGrp="1"/>
          </p:cNvGraphicFramePr>
          <p:nvPr>
            <p:ph idx="1"/>
            <p:extLst>
              <p:ext uri="{D42A27DB-BD31-4B8C-83A1-F6EECF244321}">
                <p14:modId xmlns:p14="http://schemas.microsoft.com/office/powerpoint/2010/main" val="1077861556"/>
              </p:ext>
            </p:extLst>
          </p:nvPr>
        </p:nvGraphicFramePr>
        <p:xfrm>
          <a:off x="628650" y="1463675"/>
          <a:ext cx="7886700" cy="4640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val 2" descr="Today, we are specifically focusing on the CARES Relief Fund or CRF and the $500 million that went to LEAs">
            <a:extLst>
              <a:ext uri="{FF2B5EF4-FFF2-40B4-BE49-F238E27FC236}">
                <a16:creationId xmlns:a16="http://schemas.microsoft.com/office/drawing/2014/main" id="{06BB5A49-6EF4-4488-8BE9-999144360FC0}"/>
              </a:ext>
            </a:extLst>
          </p:cNvPr>
          <p:cNvSpPr/>
          <p:nvPr/>
        </p:nvSpPr>
        <p:spPr>
          <a:xfrm>
            <a:off x="5661498" y="3696511"/>
            <a:ext cx="1857983" cy="1410510"/>
          </a:xfrm>
          <a:prstGeom prst="ellipse">
            <a:avLst/>
          </a:prstGeom>
          <a:noFill/>
          <a:ln w="57150">
            <a:solidFill>
              <a:srgbClr val="0095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F5B9679C-C507-4497-86F1-66A3BC38565F}"/>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1576495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E71C6-1B00-4CE8-891E-644BDC3EF22E}"/>
              </a:ext>
            </a:extLst>
          </p:cNvPr>
          <p:cNvSpPr>
            <a:spLocks noGrp="1"/>
          </p:cNvSpPr>
          <p:nvPr>
            <p:ph type="ctrTitle"/>
          </p:nvPr>
        </p:nvSpPr>
        <p:spPr/>
        <p:txBody>
          <a:bodyPr/>
          <a:lstStyle/>
          <a:p>
            <a:r>
              <a:rPr lang="en-US" dirty="0"/>
              <a:t>Coronavirus Relief Funds</a:t>
            </a:r>
          </a:p>
        </p:txBody>
      </p:sp>
      <p:sp>
        <p:nvSpPr>
          <p:cNvPr id="3" name="Slide Number Placeholder 2">
            <a:extLst>
              <a:ext uri="{FF2B5EF4-FFF2-40B4-BE49-F238E27FC236}">
                <a16:creationId xmlns:a16="http://schemas.microsoft.com/office/drawing/2014/main" id="{D7AC98CE-A916-45FF-9944-8CC4891EE152}"/>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3800481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6AF6-6E19-495B-95BF-B33D26B7C2BD}"/>
              </a:ext>
            </a:extLst>
          </p:cNvPr>
          <p:cNvSpPr>
            <a:spLocks noGrp="1"/>
          </p:cNvSpPr>
          <p:nvPr>
            <p:ph type="title"/>
          </p:nvPr>
        </p:nvSpPr>
        <p:spPr/>
        <p:txBody>
          <a:bodyPr/>
          <a:lstStyle/>
          <a:p>
            <a:r>
              <a:rPr lang="en-US" dirty="0"/>
              <a:t>CDE Unit Managing CRF</a:t>
            </a:r>
          </a:p>
        </p:txBody>
      </p:sp>
      <p:sp>
        <p:nvSpPr>
          <p:cNvPr id="3" name="Content Placeholder 2">
            <a:extLst>
              <a:ext uri="{FF2B5EF4-FFF2-40B4-BE49-F238E27FC236}">
                <a16:creationId xmlns:a16="http://schemas.microsoft.com/office/drawing/2014/main" id="{A2A9E3B5-8D0C-4F26-A4D0-0FCF1091010E}"/>
              </a:ext>
            </a:extLst>
          </p:cNvPr>
          <p:cNvSpPr>
            <a:spLocks noGrp="1"/>
          </p:cNvSpPr>
          <p:nvPr>
            <p:ph idx="1"/>
          </p:nvPr>
        </p:nvSpPr>
        <p:spPr/>
        <p:txBody>
          <a:bodyPr/>
          <a:lstStyle/>
          <a:p>
            <a:pPr marL="0" indent="0">
              <a:buNone/>
            </a:pPr>
            <a:r>
              <a:rPr lang="en-US" dirty="0"/>
              <a:t>School Finance: </a:t>
            </a:r>
            <a:r>
              <a:rPr lang="en-US" dirty="0">
                <a:hlinkClick r:id="rId2"/>
              </a:rPr>
              <a:t>https://www.cde.state.co.us/cdefinance/psfucontacts</a:t>
            </a:r>
            <a:endParaRPr lang="en-US" dirty="0"/>
          </a:p>
          <a:p>
            <a:pPr marL="457200" lvl="1" indent="0">
              <a:buNone/>
            </a:pPr>
            <a:endParaRPr lang="en-US" dirty="0"/>
          </a:p>
          <a:p>
            <a:pPr lvl="1"/>
            <a:r>
              <a:rPr lang="en-US" dirty="0"/>
              <a:t>Jennifer Okes</a:t>
            </a:r>
          </a:p>
          <a:p>
            <a:pPr lvl="1"/>
            <a:r>
              <a:rPr lang="en-US" dirty="0"/>
              <a:t>Tim </a:t>
            </a:r>
            <a:r>
              <a:rPr lang="en-US" dirty="0" err="1"/>
              <a:t>Kahle</a:t>
            </a:r>
            <a:r>
              <a:rPr lang="en-US" dirty="0"/>
              <a:t>, School Finance Analyst</a:t>
            </a:r>
          </a:p>
          <a:p>
            <a:pPr lvl="1"/>
            <a:r>
              <a:rPr lang="en-US" dirty="0"/>
              <a:t>Adam Williams, Fiscal Data Coordinator</a:t>
            </a:r>
          </a:p>
          <a:p>
            <a:pPr marL="0" indent="0">
              <a:buNone/>
            </a:pPr>
            <a:endParaRPr lang="en-US" dirty="0">
              <a:solidFill>
                <a:srgbClr val="FF0000"/>
              </a:solidFill>
            </a:endParaRPr>
          </a:p>
        </p:txBody>
      </p:sp>
      <p:sp>
        <p:nvSpPr>
          <p:cNvPr id="4" name="Slide Number Placeholder 3">
            <a:extLst>
              <a:ext uri="{FF2B5EF4-FFF2-40B4-BE49-F238E27FC236}">
                <a16:creationId xmlns:a16="http://schemas.microsoft.com/office/drawing/2014/main" id="{0DA448E8-3D4E-4F0D-A88B-46C72F0E7FA0}"/>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2137899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FD260-2B87-45B9-9017-76E83A217151}"/>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C90EC0A9-5A7C-4B01-B54B-AF921308C6E5}"/>
              </a:ext>
            </a:extLst>
          </p:cNvPr>
          <p:cNvSpPr>
            <a:spLocks noGrp="1"/>
          </p:cNvSpPr>
          <p:nvPr>
            <p:ph idx="1"/>
          </p:nvPr>
        </p:nvSpPr>
        <p:spPr/>
        <p:txBody>
          <a:bodyPr/>
          <a:lstStyle/>
          <a:p>
            <a:r>
              <a:rPr lang="en-US" dirty="0"/>
              <a:t>CARES Act Expenditure Types v. Funding Sources: Guidance for Colorado School Districts Summer 2020 </a:t>
            </a:r>
            <a:r>
              <a:rPr lang="en-US" dirty="0">
                <a:solidFill>
                  <a:srgbClr val="FF0000"/>
                </a:solidFill>
              </a:rPr>
              <a:t>– COMING SOON</a:t>
            </a:r>
          </a:p>
          <a:p>
            <a:pPr lvl="1"/>
            <a:r>
              <a:rPr lang="en-US" dirty="0"/>
              <a:t>Side-by-Side Comparison of ESSER (90% allocation to LEAs) and CRF</a:t>
            </a:r>
          </a:p>
          <a:p>
            <a:pPr lvl="1"/>
            <a:r>
              <a:rPr lang="en-US" dirty="0"/>
              <a:t>Sections</a:t>
            </a:r>
          </a:p>
          <a:p>
            <a:pPr lvl="2"/>
            <a:r>
              <a:rPr lang="en-US" dirty="0"/>
              <a:t>General Guidance</a:t>
            </a:r>
          </a:p>
          <a:p>
            <a:pPr lvl="2"/>
            <a:r>
              <a:rPr lang="en-US" dirty="0"/>
              <a:t>Frequently Asked Questions on Allowable Expenditure Types</a:t>
            </a:r>
          </a:p>
          <a:p>
            <a:pPr lvl="2"/>
            <a:r>
              <a:rPr lang="en-US" dirty="0"/>
              <a:t>Agency Roles and Responsibilities, Contacts, and Additional Resources</a:t>
            </a:r>
          </a:p>
        </p:txBody>
      </p:sp>
      <p:sp>
        <p:nvSpPr>
          <p:cNvPr id="4" name="Slide Number Placeholder 3">
            <a:extLst>
              <a:ext uri="{FF2B5EF4-FFF2-40B4-BE49-F238E27FC236}">
                <a16:creationId xmlns:a16="http://schemas.microsoft.com/office/drawing/2014/main" id="{EC0DC2A2-5D37-4A37-8B94-39BBBD3D2C19}"/>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3155589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10BAF-C287-4A6A-B92B-E3803F300559}"/>
              </a:ext>
            </a:extLst>
          </p:cNvPr>
          <p:cNvSpPr>
            <a:spLocks noGrp="1"/>
          </p:cNvSpPr>
          <p:nvPr>
            <p:ph type="title"/>
          </p:nvPr>
        </p:nvSpPr>
        <p:spPr/>
        <p:txBody>
          <a:bodyPr/>
          <a:lstStyle/>
          <a:p>
            <a:r>
              <a:rPr lang="en-US" dirty="0"/>
              <a:t>Big Themes for Planning Purposes</a:t>
            </a:r>
          </a:p>
        </p:txBody>
      </p:sp>
      <p:sp>
        <p:nvSpPr>
          <p:cNvPr id="3" name="Content Placeholder 2">
            <a:extLst>
              <a:ext uri="{FF2B5EF4-FFF2-40B4-BE49-F238E27FC236}">
                <a16:creationId xmlns:a16="http://schemas.microsoft.com/office/drawing/2014/main" id="{4CFF597F-9186-4002-8211-4E604038B4E3}"/>
              </a:ext>
            </a:extLst>
          </p:cNvPr>
          <p:cNvSpPr>
            <a:spLocks noGrp="1"/>
          </p:cNvSpPr>
          <p:nvPr>
            <p:ph idx="1"/>
          </p:nvPr>
        </p:nvSpPr>
        <p:spPr/>
        <p:txBody>
          <a:bodyPr>
            <a:normAutofit/>
          </a:bodyPr>
          <a:lstStyle/>
          <a:p>
            <a:r>
              <a:rPr lang="en-US" dirty="0"/>
              <a:t>CRF funds have some / different restrictions than ESSER funds do not</a:t>
            </a:r>
          </a:p>
          <a:p>
            <a:r>
              <a:rPr lang="en-US" dirty="0"/>
              <a:t>Timelines are different</a:t>
            </a:r>
          </a:p>
          <a:p>
            <a:pPr lvl="1"/>
            <a:r>
              <a:rPr lang="en-US" dirty="0"/>
              <a:t>ESSER funds: costs incurred March 13, 2020 – June 30, 2021</a:t>
            </a:r>
          </a:p>
          <a:p>
            <a:pPr lvl="1"/>
            <a:r>
              <a:rPr lang="en-US" dirty="0"/>
              <a:t>CRF funds: costs incurred March 1, 2020 – December 30, 2020 </a:t>
            </a:r>
          </a:p>
          <a:p>
            <a:r>
              <a:rPr lang="en-US" dirty="0"/>
              <a:t>CRF funds can only be spent on items that were not in the adopted budget as of March 27, 2020</a:t>
            </a:r>
          </a:p>
          <a:p>
            <a:pPr lvl="1"/>
            <a:r>
              <a:rPr lang="en-US" dirty="0"/>
              <a:t>Example 1: District costs exceeded the custodial budget in FY20 due to COVID response, needs to use CRF funds to cover excess expenditures</a:t>
            </a:r>
          </a:p>
          <a:p>
            <a:pPr lvl="1"/>
            <a:r>
              <a:rPr lang="en-US" dirty="0"/>
              <a:t>Example 2: District planned to reduce the custodial budget in FY21, but needs to use CRF funds to offset this reduction for July-December 2020 in order to have adequate COVID response</a:t>
            </a:r>
          </a:p>
        </p:txBody>
      </p:sp>
      <p:sp>
        <p:nvSpPr>
          <p:cNvPr id="4" name="Slide Number Placeholder 3">
            <a:extLst>
              <a:ext uri="{FF2B5EF4-FFF2-40B4-BE49-F238E27FC236}">
                <a16:creationId xmlns:a16="http://schemas.microsoft.com/office/drawing/2014/main" id="{4A2A37EE-1FA9-4FE1-AD41-BDBF8D25BCAA}"/>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17359459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7794</TotalTime>
  <Words>661</Words>
  <Application>Microsoft Office PowerPoint</Application>
  <PresentationFormat>On-screen Show (4:3)</PresentationFormat>
  <Paragraphs>101</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Museo Slab 500</vt:lpstr>
      <vt:lpstr>Office Theme</vt:lpstr>
      <vt:lpstr>Federal Programs Office Hours Elementary and Secondary School Emergency Relief (ESSER) Fund Application</vt:lpstr>
      <vt:lpstr>Agenda for Today’s Training</vt:lpstr>
      <vt:lpstr>CDE Colleagues</vt:lpstr>
      <vt:lpstr>Review of CARES Act Funds</vt:lpstr>
      <vt:lpstr>CARES Grants</vt:lpstr>
      <vt:lpstr>Coronavirus Relief Funds</vt:lpstr>
      <vt:lpstr>CDE Unit Managing CRF</vt:lpstr>
      <vt:lpstr>Resources</vt:lpstr>
      <vt:lpstr>Big Themes for Planning Purposes</vt:lpstr>
      <vt:lpstr>Sections of Guidance Document</vt:lpstr>
      <vt:lpstr>Types of Allowable Activities Covered in Guidance Document</vt:lpstr>
      <vt:lpstr>Example from Guidance Document</vt:lpstr>
      <vt:lpstr>Questions</vt:lpstr>
      <vt:lpstr> Topics for Future Office Hours? </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Prael, Michelle</cp:lastModifiedBy>
  <cp:revision>215</cp:revision>
  <dcterms:created xsi:type="dcterms:W3CDTF">2019-06-25T17:30:52Z</dcterms:created>
  <dcterms:modified xsi:type="dcterms:W3CDTF">2020-06-19T14:26:12Z</dcterms:modified>
</cp:coreProperties>
</file>