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69" r:id="rId2"/>
    <p:sldId id="339" r:id="rId3"/>
    <p:sldId id="420" r:id="rId4"/>
    <p:sldId id="396" r:id="rId5"/>
    <p:sldId id="324" r:id="rId6"/>
    <p:sldId id="375" r:id="rId7"/>
    <p:sldId id="424" r:id="rId8"/>
    <p:sldId id="425" r:id="rId9"/>
    <p:sldId id="426" r:id="rId10"/>
    <p:sldId id="377" r:id="rId11"/>
    <p:sldId id="430" r:id="rId12"/>
    <p:sldId id="439" r:id="rId13"/>
    <p:sldId id="440" r:id="rId14"/>
    <p:sldId id="431" r:id="rId15"/>
    <p:sldId id="433" r:id="rId16"/>
    <p:sldId id="434" r:id="rId17"/>
    <p:sldId id="435" r:id="rId18"/>
    <p:sldId id="432" r:id="rId19"/>
    <p:sldId id="417" r:id="rId20"/>
    <p:sldId id="438" r:id="rId21"/>
    <p:sldId id="419" r:id="rId22"/>
    <p:sldId id="427" r:id="rId23"/>
    <p:sldId id="428" r:id="rId24"/>
    <p:sldId id="429" r:id="rId25"/>
    <p:sldId id="416" r:id="rId26"/>
    <p:sldId id="437" r:id="rId27"/>
    <p:sldId id="436" r:id="rId28"/>
    <p:sldId id="389" r:id="rId29"/>
    <p:sldId id="390" r:id="rId30"/>
    <p:sldId id="413" r:id="rId31"/>
    <p:sldId id="373"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hajeri-Nelson, Nazanin" initials="MN" lastIdx="1" clrIdx="0">
    <p:extLst>
      <p:ext uri="{19B8F6BF-5375-455C-9EA6-DF929625EA0E}">
        <p15:presenceInfo xmlns:p15="http://schemas.microsoft.com/office/powerpoint/2012/main" userId="S::Mohajeri-Nelson_n@cde.state.co.us::a9da618a-a76d-43dd-a63a-6c6fdf3f5685" providerId="AD"/>
      </p:ext>
    </p:extLst>
  </p:cmAuthor>
  <p:cmAuthor id="2" name="Jeremy" initials="J" lastIdx="8" clrIdx="1">
    <p:extLst>
      <p:ext uri="{19B8F6BF-5375-455C-9EA6-DF929625EA0E}">
        <p15:presenceInfo xmlns:p15="http://schemas.microsoft.com/office/powerpoint/2012/main" userId="S::Meredith_J@cde.state.co.us::e819f79e-d45f-4b7f-a2c1-c67ab051aa4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953A"/>
    <a:srgbClr val="488BC9"/>
    <a:srgbClr val="EF75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7" autoAdjust="0"/>
    <p:restoredTop sz="95232" autoAdjust="0"/>
  </p:normalViewPr>
  <p:slideViewPr>
    <p:cSldViewPr snapToGrid="0">
      <p:cViewPr varScale="1">
        <p:scale>
          <a:sx n="82" d="100"/>
          <a:sy n="82" d="100"/>
        </p:scale>
        <p:origin x="96" y="58"/>
      </p:cViewPr>
      <p:guideLst/>
    </p:cSldViewPr>
  </p:slideViewPr>
  <p:outlineViewPr>
    <p:cViewPr>
      <p:scale>
        <a:sx n="33" d="100"/>
        <a:sy n="33" d="100"/>
      </p:scale>
      <p:origin x="0" y="-2540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B7D9D76-1224-4D1F-8521-027DB78D47EB}" type="doc">
      <dgm:prSet loTypeId="urn:microsoft.com/office/officeart/2005/8/layout/hierarchy1" loCatId="hierarchy" qsTypeId="urn:microsoft.com/office/officeart/2005/8/quickstyle/simple1" qsCatId="simple" csTypeId="urn:microsoft.com/office/officeart/2005/8/colors/colorful1" csCatId="colorful" phldr="1"/>
      <dgm:spPr/>
      <dgm:t>
        <a:bodyPr/>
        <a:lstStyle/>
        <a:p>
          <a:endParaRPr lang="en-US"/>
        </a:p>
      </dgm:t>
    </dgm:pt>
    <dgm:pt modelId="{9B73B59E-994D-40DE-902D-7B6F255F7FF1}">
      <dgm:prSet phldrT="[Text]"/>
      <dgm:spPr/>
      <dgm:t>
        <a:bodyPr/>
        <a:lstStyle/>
        <a:p>
          <a:r>
            <a:rPr lang="en-US" dirty="0"/>
            <a:t>CARES Act </a:t>
          </a:r>
        </a:p>
      </dgm:t>
    </dgm:pt>
    <dgm:pt modelId="{2C20910F-E10E-4C60-B62B-B775798C5BD6}" type="parTrans" cxnId="{A23CA645-F995-42AB-AB1B-720C8C8195B2}">
      <dgm:prSet/>
      <dgm:spPr/>
      <dgm:t>
        <a:bodyPr/>
        <a:lstStyle/>
        <a:p>
          <a:endParaRPr lang="en-US"/>
        </a:p>
      </dgm:t>
    </dgm:pt>
    <dgm:pt modelId="{F471F3A8-7C57-4234-AE34-D00E6FE158C2}" type="sibTrans" cxnId="{A23CA645-F995-42AB-AB1B-720C8C8195B2}">
      <dgm:prSet/>
      <dgm:spPr/>
      <dgm:t>
        <a:bodyPr/>
        <a:lstStyle/>
        <a:p>
          <a:endParaRPr lang="en-US"/>
        </a:p>
      </dgm:t>
    </dgm:pt>
    <dgm:pt modelId="{686ACF78-9383-4D98-AD8B-7473230512BC}">
      <dgm:prSet phldrT="[Text]"/>
      <dgm:spPr/>
      <dgm:t>
        <a:bodyPr/>
        <a:lstStyle/>
        <a:p>
          <a:r>
            <a:rPr lang="en-US" dirty="0"/>
            <a:t>Education Stabilization Funds (ESF)</a:t>
          </a:r>
        </a:p>
      </dgm:t>
    </dgm:pt>
    <dgm:pt modelId="{5032DAD0-2481-423E-9B15-D58836D4C840}" type="parTrans" cxnId="{4E6012D4-7C57-471A-B907-8269FB005D2B}">
      <dgm:prSet/>
      <dgm:spPr/>
      <dgm:t>
        <a:bodyPr/>
        <a:lstStyle/>
        <a:p>
          <a:endParaRPr lang="en-US"/>
        </a:p>
      </dgm:t>
    </dgm:pt>
    <dgm:pt modelId="{C6431D19-9F39-464B-B3DE-C9FDDF75FE56}" type="sibTrans" cxnId="{4E6012D4-7C57-471A-B907-8269FB005D2B}">
      <dgm:prSet/>
      <dgm:spPr/>
      <dgm:t>
        <a:bodyPr/>
        <a:lstStyle/>
        <a:p>
          <a:endParaRPr lang="en-US"/>
        </a:p>
      </dgm:t>
    </dgm:pt>
    <dgm:pt modelId="{B11B9125-075B-48E4-823C-112AB84FD05F}">
      <dgm:prSet phldrT="[Text]"/>
      <dgm:spPr/>
      <dgm:t>
        <a:bodyPr/>
        <a:lstStyle/>
        <a:p>
          <a:r>
            <a:rPr lang="en-US" dirty="0"/>
            <a:t>Elementary &amp; Secondary School Emergency Relief Funds (ESSER)</a:t>
          </a:r>
        </a:p>
        <a:p>
          <a:r>
            <a:rPr lang="en-US" dirty="0"/>
            <a:t>$120 million</a:t>
          </a:r>
        </a:p>
      </dgm:t>
    </dgm:pt>
    <dgm:pt modelId="{BE3E0BFB-4226-4D29-9E75-6D924DBBEEBE}" type="parTrans" cxnId="{A56C5583-1851-4284-A00D-A8DEDE3F0D27}">
      <dgm:prSet/>
      <dgm:spPr/>
      <dgm:t>
        <a:bodyPr/>
        <a:lstStyle/>
        <a:p>
          <a:endParaRPr lang="en-US"/>
        </a:p>
      </dgm:t>
    </dgm:pt>
    <dgm:pt modelId="{DA7E7451-B0BB-4747-96F5-7D10EA8692A4}" type="sibTrans" cxnId="{A56C5583-1851-4284-A00D-A8DEDE3F0D27}">
      <dgm:prSet/>
      <dgm:spPr/>
      <dgm:t>
        <a:bodyPr/>
        <a:lstStyle/>
        <a:p>
          <a:endParaRPr lang="en-US"/>
        </a:p>
      </dgm:t>
    </dgm:pt>
    <dgm:pt modelId="{77C82421-AD81-4793-AB35-E1E01C2DA1F9}">
      <dgm:prSet phldrT="[Text]"/>
      <dgm:spPr/>
      <dgm:t>
        <a:bodyPr/>
        <a:lstStyle/>
        <a:p>
          <a:r>
            <a:rPr lang="en-US" dirty="0"/>
            <a:t>Governor’s Emergency Education Relief (GEER)</a:t>
          </a:r>
        </a:p>
        <a:p>
          <a:r>
            <a:rPr lang="en-US" dirty="0"/>
            <a:t>$44 million</a:t>
          </a:r>
        </a:p>
        <a:p>
          <a:r>
            <a:rPr lang="en-US" dirty="0"/>
            <a:t>TBD </a:t>
          </a:r>
        </a:p>
      </dgm:t>
    </dgm:pt>
    <dgm:pt modelId="{6D16002D-7885-4589-A7E3-D988A3CB585A}" type="parTrans" cxnId="{27D05578-6D98-4A2B-A6F1-021C449D3D3D}">
      <dgm:prSet/>
      <dgm:spPr/>
      <dgm:t>
        <a:bodyPr/>
        <a:lstStyle/>
        <a:p>
          <a:endParaRPr lang="en-US"/>
        </a:p>
      </dgm:t>
    </dgm:pt>
    <dgm:pt modelId="{71C603D6-86C8-46BB-902C-E3DFC369CBBC}" type="sibTrans" cxnId="{27D05578-6D98-4A2B-A6F1-021C449D3D3D}">
      <dgm:prSet/>
      <dgm:spPr/>
      <dgm:t>
        <a:bodyPr/>
        <a:lstStyle/>
        <a:p>
          <a:endParaRPr lang="en-US"/>
        </a:p>
      </dgm:t>
    </dgm:pt>
    <dgm:pt modelId="{94A4AE9D-B5A4-4A3A-BC1D-4BB58935E66E}">
      <dgm:prSet phldrT="[Text]"/>
      <dgm:spPr/>
      <dgm:t>
        <a:bodyPr/>
        <a:lstStyle/>
        <a:p>
          <a:r>
            <a:rPr lang="en-US" dirty="0"/>
            <a:t>CARES Relief Funds (CRF)</a:t>
          </a:r>
        </a:p>
        <a:p>
          <a:r>
            <a:rPr lang="en-US" dirty="0"/>
            <a:t>Title V</a:t>
          </a:r>
        </a:p>
        <a:p>
          <a:r>
            <a:rPr lang="en-US" dirty="0"/>
            <a:t>Governor’s Executive Order</a:t>
          </a:r>
        </a:p>
      </dgm:t>
    </dgm:pt>
    <dgm:pt modelId="{F388482F-DBD2-4CA0-B53D-5F56DC4C13EC}" type="parTrans" cxnId="{2D51C3D5-4EBD-4FD4-B551-79896E5AF549}">
      <dgm:prSet/>
      <dgm:spPr/>
      <dgm:t>
        <a:bodyPr/>
        <a:lstStyle/>
        <a:p>
          <a:endParaRPr lang="en-US"/>
        </a:p>
      </dgm:t>
    </dgm:pt>
    <dgm:pt modelId="{66602594-8E48-49C5-82DC-F5B5CBB28220}" type="sibTrans" cxnId="{2D51C3D5-4EBD-4FD4-B551-79896E5AF549}">
      <dgm:prSet/>
      <dgm:spPr/>
      <dgm:t>
        <a:bodyPr/>
        <a:lstStyle/>
        <a:p>
          <a:endParaRPr lang="en-US"/>
        </a:p>
      </dgm:t>
    </dgm:pt>
    <dgm:pt modelId="{24D5CCF9-45B4-48FC-B4C9-89756566F80D}">
      <dgm:prSet phldrT="[Text]"/>
      <dgm:spPr/>
      <dgm:t>
        <a:bodyPr/>
        <a:lstStyle/>
        <a:p>
          <a:r>
            <a:rPr lang="en-US" dirty="0"/>
            <a:t>Education Relief</a:t>
          </a:r>
        </a:p>
        <a:p>
          <a:r>
            <a:rPr lang="en-US" dirty="0"/>
            <a:t>$500 million</a:t>
          </a:r>
        </a:p>
        <a:p>
          <a:r>
            <a:rPr lang="en-US" dirty="0"/>
            <a:t>PPA to LEA</a:t>
          </a:r>
        </a:p>
      </dgm:t>
    </dgm:pt>
    <dgm:pt modelId="{71295142-5B36-4306-9D72-E4D05503CF98}" type="parTrans" cxnId="{70736473-2F43-4E0E-A5E5-1F69BD994F1D}">
      <dgm:prSet/>
      <dgm:spPr/>
      <dgm:t>
        <a:bodyPr/>
        <a:lstStyle/>
        <a:p>
          <a:endParaRPr lang="en-US"/>
        </a:p>
      </dgm:t>
    </dgm:pt>
    <dgm:pt modelId="{0768B39E-CF0F-418D-B77B-7ADDD5CFC60B}" type="sibTrans" cxnId="{70736473-2F43-4E0E-A5E5-1F69BD994F1D}">
      <dgm:prSet/>
      <dgm:spPr/>
      <dgm:t>
        <a:bodyPr/>
        <a:lstStyle/>
        <a:p>
          <a:endParaRPr lang="en-US"/>
        </a:p>
      </dgm:t>
    </dgm:pt>
    <dgm:pt modelId="{12CF38A8-B710-4CCE-9073-E2C63092ABFF}">
      <dgm:prSet/>
      <dgm:spPr/>
      <dgm:t>
        <a:bodyPr/>
        <a:lstStyle/>
        <a:p>
          <a:r>
            <a:rPr lang="en-US" dirty="0"/>
            <a:t>ESSER Funds – Formula</a:t>
          </a:r>
        </a:p>
        <a:p>
          <a:r>
            <a:rPr lang="en-US" dirty="0"/>
            <a:t>(90%) to LEAs</a:t>
          </a:r>
        </a:p>
        <a:p>
          <a:r>
            <a:rPr lang="en-US" dirty="0"/>
            <a:t>$108 million</a:t>
          </a:r>
        </a:p>
        <a:p>
          <a:r>
            <a:rPr lang="en-US" dirty="0"/>
            <a:t>Title I formula to LEA</a:t>
          </a:r>
        </a:p>
      </dgm:t>
    </dgm:pt>
    <dgm:pt modelId="{923D0B4D-AD46-4828-9ABA-E08ED7596464}" type="parTrans" cxnId="{EE927A98-36D4-47C8-946E-1D8713E60927}">
      <dgm:prSet/>
      <dgm:spPr/>
      <dgm:t>
        <a:bodyPr/>
        <a:lstStyle/>
        <a:p>
          <a:endParaRPr lang="en-US"/>
        </a:p>
      </dgm:t>
    </dgm:pt>
    <dgm:pt modelId="{1C9F8177-C31D-4D87-9369-77923C078AFF}" type="sibTrans" cxnId="{EE927A98-36D4-47C8-946E-1D8713E60927}">
      <dgm:prSet/>
      <dgm:spPr/>
      <dgm:t>
        <a:bodyPr/>
        <a:lstStyle/>
        <a:p>
          <a:endParaRPr lang="en-US"/>
        </a:p>
      </dgm:t>
    </dgm:pt>
    <dgm:pt modelId="{D9AD45D2-2568-4F9C-9B41-48F040032C4A}">
      <dgm:prSet/>
      <dgm:spPr/>
      <dgm:t>
        <a:bodyPr/>
        <a:lstStyle/>
        <a:p>
          <a:r>
            <a:rPr lang="en-US" dirty="0"/>
            <a:t>ESSER Funds – State Level</a:t>
          </a:r>
        </a:p>
        <a:p>
          <a:r>
            <a:rPr lang="en-US" dirty="0"/>
            <a:t>$12 million</a:t>
          </a:r>
        </a:p>
        <a:p>
          <a:r>
            <a:rPr lang="en-US" dirty="0"/>
            <a:t>TBD (survey)</a:t>
          </a:r>
        </a:p>
      </dgm:t>
    </dgm:pt>
    <dgm:pt modelId="{1EE88725-41D8-4988-9B6F-B1E49F5415D8}" type="parTrans" cxnId="{1C5896BF-8639-446B-A6FF-058DA73E3147}">
      <dgm:prSet/>
      <dgm:spPr/>
      <dgm:t>
        <a:bodyPr/>
        <a:lstStyle/>
        <a:p>
          <a:endParaRPr lang="en-US"/>
        </a:p>
      </dgm:t>
    </dgm:pt>
    <dgm:pt modelId="{A1E75F36-49E8-4BBF-B1E8-E24D4DAB08A9}" type="sibTrans" cxnId="{1C5896BF-8639-446B-A6FF-058DA73E3147}">
      <dgm:prSet/>
      <dgm:spPr/>
      <dgm:t>
        <a:bodyPr/>
        <a:lstStyle/>
        <a:p>
          <a:endParaRPr lang="en-US"/>
        </a:p>
      </dgm:t>
    </dgm:pt>
    <dgm:pt modelId="{E8ED3D00-85B4-4326-933C-8D17F32E6343}" type="pres">
      <dgm:prSet presAssocID="{5B7D9D76-1224-4D1F-8521-027DB78D47EB}" presName="hierChild1" presStyleCnt="0">
        <dgm:presLayoutVars>
          <dgm:chPref val="1"/>
          <dgm:dir/>
          <dgm:animOne val="branch"/>
          <dgm:animLvl val="lvl"/>
          <dgm:resizeHandles/>
        </dgm:presLayoutVars>
      </dgm:prSet>
      <dgm:spPr/>
    </dgm:pt>
    <dgm:pt modelId="{3EC147FD-448B-47FF-9A76-597761C5067C}" type="pres">
      <dgm:prSet presAssocID="{9B73B59E-994D-40DE-902D-7B6F255F7FF1}" presName="hierRoot1" presStyleCnt="0"/>
      <dgm:spPr/>
    </dgm:pt>
    <dgm:pt modelId="{1D41EADA-8AE8-4D85-888F-5E1EBD54CD33}" type="pres">
      <dgm:prSet presAssocID="{9B73B59E-994D-40DE-902D-7B6F255F7FF1}" presName="composite" presStyleCnt="0"/>
      <dgm:spPr/>
    </dgm:pt>
    <dgm:pt modelId="{C25DD150-3A3D-4E41-9BA8-27CFD02F00A1}" type="pres">
      <dgm:prSet presAssocID="{9B73B59E-994D-40DE-902D-7B6F255F7FF1}" presName="background" presStyleLbl="node0" presStyleIdx="0" presStyleCnt="1"/>
      <dgm:spPr/>
    </dgm:pt>
    <dgm:pt modelId="{A8EF8E32-00EB-4BE0-AE02-320B4ECD811B}" type="pres">
      <dgm:prSet presAssocID="{9B73B59E-994D-40DE-902D-7B6F255F7FF1}" presName="text" presStyleLbl="fgAcc0" presStyleIdx="0" presStyleCnt="1">
        <dgm:presLayoutVars>
          <dgm:chPref val="3"/>
        </dgm:presLayoutVars>
      </dgm:prSet>
      <dgm:spPr/>
    </dgm:pt>
    <dgm:pt modelId="{DABA7DD6-4A4F-4877-9B43-4010E6C5D77E}" type="pres">
      <dgm:prSet presAssocID="{9B73B59E-994D-40DE-902D-7B6F255F7FF1}" presName="hierChild2" presStyleCnt="0"/>
      <dgm:spPr/>
    </dgm:pt>
    <dgm:pt modelId="{7E86B3FB-F16A-44D9-A7BD-1DF2FDB21EA3}" type="pres">
      <dgm:prSet presAssocID="{5032DAD0-2481-423E-9B15-D58836D4C840}" presName="Name10" presStyleLbl="parChTrans1D2" presStyleIdx="0" presStyleCnt="2"/>
      <dgm:spPr/>
    </dgm:pt>
    <dgm:pt modelId="{E1ED5411-8833-495D-8432-B17F4F72A844}" type="pres">
      <dgm:prSet presAssocID="{686ACF78-9383-4D98-AD8B-7473230512BC}" presName="hierRoot2" presStyleCnt="0"/>
      <dgm:spPr/>
    </dgm:pt>
    <dgm:pt modelId="{D90434F7-36CC-4599-AF9F-DAC3377C8FF8}" type="pres">
      <dgm:prSet presAssocID="{686ACF78-9383-4D98-AD8B-7473230512BC}" presName="composite2" presStyleCnt="0"/>
      <dgm:spPr/>
    </dgm:pt>
    <dgm:pt modelId="{D6576009-59D8-4BF2-9026-A86A8269D753}" type="pres">
      <dgm:prSet presAssocID="{686ACF78-9383-4D98-AD8B-7473230512BC}" presName="background2" presStyleLbl="node2" presStyleIdx="0" presStyleCnt="2"/>
      <dgm:spPr/>
    </dgm:pt>
    <dgm:pt modelId="{A9CD5543-6C3F-41CD-AE49-979E77DFCAA2}" type="pres">
      <dgm:prSet presAssocID="{686ACF78-9383-4D98-AD8B-7473230512BC}" presName="text2" presStyleLbl="fgAcc2" presStyleIdx="0" presStyleCnt="2">
        <dgm:presLayoutVars>
          <dgm:chPref val="3"/>
        </dgm:presLayoutVars>
      </dgm:prSet>
      <dgm:spPr/>
    </dgm:pt>
    <dgm:pt modelId="{82FE1DCE-34B8-445E-A74A-675939090723}" type="pres">
      <dgm:prSet presAssocID="{686ACF78-9383-4D98-AD8B-7473230512BC}" presName="hierChild3" presStyleCnt="0"/>
      <dgm:spPr/>
    </dgm:pt>
    <dgm:pt modelId="{7F2966AF-97C5-436C-9919-75E2EA20D775}" type="pres">
      <dgm:prSet presAssocID="{BE3E0BFB-4226-4D29-9E75-6D924DBBEEBE}" presName="Name17" presStyleLbl="parChTrans1D3" presStyleIdx="0" presStyleCnt="3"/>
      <dgm:spPr/>
    </dgm:pt>
    <dgm:pt modelId="{A1D9A3B9-1206-45E2-9522-31192732F812}" type="pres">
      <dgm:prSet presAssocID="{B11B9125-075B-48E4-823C-112AB84FD05F}" presName="hierRoot3" presStyleCnt="0"/>
      <dgm:spPr/>
    </dgm:pt>
    <dgm:pt modelId="{02D31175-440D-4DDA-9BC0-D53B2514D5CE}" type="pres">
      <dgm:prSet presAssocID="{B11B9125-075B-48E4-823C-112AB84FD05F}" presName="composite3" presStyleCnt="0"/>
      <dgm:spPr/>
    </dgm:pt>
    <dgm:pt modelId="{8B8CE85D-FFF5-41E4-BC81-757C667FDE9F}" type="pres">
      <dgm:prSet presAssocID="{B11B9125-075B-48E4-823C-112AB84FD05F}" presName="background3" presStyleLbl="node3" presStyleIdx="0" presStyleCnt="3"/>
      <dgm:spPr/>
    </dgm:pt>
    <dgm:pt modelId="{E8544CEE-3333-482A-972D-EA9C468F6FE7}" type="pres">
      <dgm:prSet presAssocID="{B11B9125-075B-48E4-823C-112AB84FD05F}" presName="text3" presStyleLbl="fgAcc3" presStyleIdx="0" presStyleCnt="3">
        <dgm:presLayoutVars>
          <dgm:chPref val="3"/>
        </dgm:presLayoutVars>
      </dgm:prSet>
      <dgm:spPr/>
    </dgm:pt>
    <dgm:pt modelId="{51FB5753-55B1-4712-A9E9-CEF9897A4474}" type="pres">
      <dgm:prSet presAssocID="{B11B9125-075B-48E4-823C-112AB84FD05F}" presName="hierChild4" presStyleCnt="0"/>
      <dgm:spPr/>
    </dgm:pt>
    <dgm:pt modelId="{F14ED92E-87C6-4F12-A5C7-3E0FEA4463B1}" type="pres">
      <dgm:prSet presAssocID="{923D0B4D-AD46-4828-9ABA-E08ED7596464}" presName="Name23" presStyleLbl="parChTrans1D4" presStyleIdx="0" presStyleCnt="2"/>
      <dgm:spPr/>
    </dgm:pt>
    <dgm:pt modelId="{D48EB9D1-8F82-49F8-BEE5-65E5BDB6AA61}" type="pres">
      <dgm:prSet presAssocID="{12CF38A8-B710-4CCE-9073-E2C63092ABFF}" presName="hierRoot4" presStyleCnt="0"/>
      <dgm:spPr/>
    </dgm:pt>
    <dgm:pt modelId="{23B7B6F1-DC57-42F3-9BAD-C5C68E344482}" type="pres">
      <dgm:prSet presAssocID="{12CF38A8-B710-4CCE-9073-E2C63092ABFF}" presName="composite4" presStyleCnt="0"/>
      <dgm:spPr/>
    </dgm:pt>
    <dgm:pt modelId="{98CCB7B6-957B-467B-BB00-1DC6511A31CF}" type="pres">
      <dgm:prSet presAssocID="{12CF38A8-B710-4CCE-9073-E2C63092ABFF}" presName="background4" presStyleLbl="node4" presStyleIdx="0" presStyleCnt="2"/>
      <dgm:spPr/>
    </dgm:pt>
    <dgm:pt modelId="{8FFA1361-F8F0-4FE9-971E-2E12EE8EFF86}" type="pres">
      <dgm:prSet presAssocID="{12CF38A8-B710-4CCE-9073-E2C63092ABFF}" presName="text4" presStyleLbl="fgAcc4" presStyleIdx="0" presStyleCnt="2">
        <dgm:presLayoutVars>
          <dgm:chPref val="3"/>
        </dgm:presLayoutVars>
      </dgm:prSet>
      <dgm:spPr/>
    </dgm:pt>
    <dgm:pt modelId="{78277FA7-D106-4A47-A516-FBD24BAAE5DB}" type="pres">
      <dgm:prSet presAssocID="{12CF38A8-B710-4CCE-9073-E2C63092ABFF}" presName="hierChild5" presStyleCnt="0"/>
      <dgm:spPr/>
    </dgm:pt>
    <dgm:pt modelId="{BE87E33A-B712-4D3E-A81B-980F3FFD8076}" type="pres">
      <dgm:prSet presAssocID="{1EE88725-41D8-4988-9B6F-B1E49F5415D8}" presName="Name23" presStyleLbl="parChTrans1D4" presStyleIdx="1" presStyleCnt="2"/>
      <dgm:spPr/>
    </dgm:pt>
    <dgm:pt modelId="{222D0C9F-5CDA-4159-B10C-F538A1CA7C0E}" type="pres">
      <dgm:prSet presAssocID="{D9AD45D2-2568-4F9C-9B41-48F040032C4A}" presName="hierRoot4" presStyleCnt="0"/>
      <dgm:spPr/>
    </dgm:pt>
    <dgm:pt modelId="{F825AC81-52F4-45D8-88BB-C236985480B1}" type="pres">
      <dgm:prSet presAssocID="{D9AD45D2-2568-4F9C-9B41-48F040032C4A}" presName="composite4" presStyleCnt="0"/>
      <dgm:spPr/>
    </dgm:pt>
    <dgm:pt modelId="{209F4E4A-37F3-4EFE-B4AC-2904D1150C8E}" type="pres">
      <dgm:prSet presAssocID="{D9AD45D2-2568-4F9C-9B41-48F040032C4A}" presName="background4" presStyleLbl="node4" presStyleIdx="1" presStyleCnt="2"/>
      <dgm:spPr/>
    </dgm:pt>
    <dgm:pt modelId="{0BB355EA-2466-4B72-B1ED-89A203FD7675}" type="pres">
      <dgm:prSet presAssocID="{D9AD45D2-2568-4F9C-9B41-48F040032C4A}" presName="text4" presStyleLbl="fgAcc4" presStyleIdx="1" presStyleCnt="2">
        <dgm:presLayoutVars>
          <dgm:chPref val="3"/>
        </dgm:presLayoutVars>
      </dgm:prSet>
      <dgm:spPr/>
    </dgm:pt>
    <dgm:pt modelId="{0348ADD8-EF58-42DA-873A-6F6404589AD9}" type="pres">
      <dgm:prSet presAssocID="{D9AD45D2-2568-4F9C-9B41-48F040032C4A}" presName="hierChild5" presStyleCnt="0"/>
      <dgm:spPr/>
    </dgm:pt>
    <dgm:pt modelId="{943F50DF-22AA-4806-931F-122E6005FFAB}" type="pres">
      <dgm:prSet presAssocID="{6D16002D-7885-4589-A7E3-D988A3CB585A}" presName="Name17" presStyleLbl="parChTrans1D3" presStyleIdx="1" presStyleCnt="3"/>
      <dgm:spPr/>
    </dgm:pt>
    <dgm:pt modelId="{3BD2D639-AD93-4543-9980-FC4DDBEFB08D}" type="pres">
      <dgm:prSet presAssocID="{77C82421-AD81-4793-AB35-E1E01C2DA1F9}" presName="hierRoot3" presStyleCnt="0"/>
      <dgm:spPr/>
    </dgm:pt>
    <dgm:pt modelId="{F03250B8-F7A4-4112-A00A-C51E92939299}" type="pres">
      <dgm:prSet presAssocID="{77C82421-AD81-4793-AB35-E1E01C2DA1F9}" presName="composite3" presStyleCnt="0"/>
      <dgm:spPr/>
    </dgm:pt>
    <dgm:pt modelId="{2F604DA9-5313-4038-AD39-F35EBE1DF34A}" type="pres">
      <dgm:prSet presAssocID="{77C82421-AD81-4793-AB35-E1E01C2DA1F9}" presName="background3" presStyleLbl="node3" presStyleIdx="1" presStyleCnt="3"/>
      <dgm:spPr/>
    </dgm:pt>
    <dgm:pt modelId="{55BEE3C8-6107-4443-A2B3-43C46558B320}" type="pres">
      <dgm:prSet presAssocID="{77C82421-AD81-4793-AB35-E1E01C2DA1F9}" presName="text3" presStyleLbl="fgAcc3" presStyleIdx="1" presStyleCnt="3">
        <dgm:presLayoutVars>
          <dgm:chPref val="3"/>
        </dgm:presLayoutVars>
      </dgm:prSet>
      <dgm:spPr/>
    </dgm:pt>
    <dgm:pt modelId="{C9C47FF4-CC1E-4C32-9DDC-1C066E1E77E7}" type="pres">
      <dgm:prSet presAssocID="{77C82421-AD81-4793-AB35-E1E01C2DA1F9}" presName="hierChild4" presStyleCnt="0"/>
      <dgm:spPr/>
    </dgm:pt>
    <dgm:pt modelId="{9CEC8759-3673-430B-A6DE-A8A33AC0A3ED}" type="pres">
      <dgm:prSet presAssocID="{F388482F-DBD2-4CA0-B53D-5F56DC4C13EC}" presName="Name10" presStyleLbl="parChTrans1D2" presStyleIdx="1" presStyleCnt="2"/>
      <dgm:spPr/>
    </dgm:pt>
    <dgm:pt modelId="{738571DF-0BD8-4065-93E0-189D86391281}" type="pres">
      <dgm:prSet presAssocID="{94A4AE9D-B5A4-4A3A-BC1D-4BB58935E66E}" presName="hierRoot2" presStyleCnt="0"/>
      <dgm:spPr/>
    </dgm:pt>
    <dgm:pt modelId="{63B73CD4-1C5E-44F2-BBBC-F48612FE94EE}" type="pres">
      <dgm:prSet presAssocID="{94A4AE9D-B5A4-4A3A-BC1D-4BB58935E66E}" presName="composite2" presStyleCnt="0"/>
      <dgm:spPr/>
    </dgm:pt>
    <dgm:pt modelId="{335C003E-B715-43FA-A0B5-EB45567BD34B}" type="pres">
      <dgm:prSet presAssocID="{94A4AE9D-B5A4-4A3A-BC1D-4BB58935E66E}" presName="background2" presStyleLbl="node2" presStyleIdx="1" presStyleCnt="2"/>
      <dgm:spPr/>
    </dgm:pt>
    <dgm:pt modelId="{8AB17B0D-AB03-4FAB-BB92-EA8A44A7A16D}" type="pres">
      <dgm:prSet presAssocID="{94A4AE9D-B5A4-4A3A-BC1D-4BB58935E66E}" presName="text2" presStyleLbl="fgAcc2" presStyleIdx="1" presStyleCnt="2">
        <dgm:presLayoutVars>
          <dgm:chPref val="3"/>
        </dgm:presLayoutVars>
      </dgm:prSet>
      <dgm:spPr/>
    </dgm:pt>
    <dgm:pt modelId="{3D48C2E8-8EDB-472F-BE25-0AAB5FF1976B}" type="pres">
      <dgm:prSet presAssocID="{94A4AE9D-B5A4-4A3A-BC1D-4BB58935E66E}" presName="hierChild3" presStyleCnt="0"/>
      <dgm:spPr/>
    </dgm:pt>
    <dgm:pt modelId="{5B89E38F-4FB9-48E7-B13D-3428EC65C0AE}" type="pres">
      <dgm:prSet presAssocID="{71295142-5B36-4306-9D72-E4D05503CF98}" presName="Name17" presStyleLbl="parChTrans1D3" presStyleIdx="2" presStyleCnt="3"/>
      <dgm:spPr/>
    </dgm:pt>
    <dgm:pt modelId="{6904C8EB-F9F0-448B-B574-2937EDC8885C}" type="pres">
      <dgm:prSet presAssocID="{24D5CCF9-45B4-48FC-B4C9-89756566F80D}" presName="hierRoot3" presStyleCnt="0"/>
      <dgm:spPr/>
    </dgm:pt>
    <dgm:pt modelId="{85EAF0C0-D1D7-47C7-A5EC-66886594ACAF}" type="pres">
      <dgm:prSet presAssocID="{24D5CCF9-45B4-48FC-B4C9-89756566F80D}" presName="composite3" presStyleCnt="0"/>
      <dgm:spPr/>
    </dgm:pt>
    <dgm:pt modelId="{AE0738C2-1A09-4CE9-9210-D2590F753743}" type="pres">
      <dgm:prSet presAssocID="{24D5CCF9-45B4-48FC-B4C9-89756566F80D}" presName="background3" presStyleLbl="node3" presStyleIdx="2" presStyleCnt="3"/>
      <dgm:spPr/>
    </dgm:pt>
    <dgm:pt modelId="{9AB3058F-ABF7-44FC-9146-4D39B15D8B15}" type="pres">
      <dgm:prSet presAssocID="{24D5CCF9-45B4-48FC-B4C9-89756566F80D}" presName="text3" presStyleLbl="fgAcc3" presStyleIdx="2" presStyleCnt="3">
        <dgm:presLayoutVars>
          <dgm:chPref val="3"/>
        </dgm:presLayoutVars>
      </dgm:prSet>
      <dgm:spPr/>
    </dgm:pt>
    <dgm:pt modelId="{8CAFC261-84B7-43A6-A80C-3FB82A099EA2}" type="pres">
      <dgm:prSet presAssocID="{24D5CCF9-45B4-48FC-B4C9-89756566F80D}" presName="hierChild4" presStyleCnt="0"/>
      <dgm:spPr/>
    </dgm:pt>
  </dgm:ptLst>
  <dgm:cxnLst>
    <dgm:cxn modelId="{C21D6706-6564-438A-ABC2-7071B5C1EFB6}" type="presOf" srcId="{D9AD45D2-2568-4F9C-9B41-48F040032C4A}" destId="{0BB355EA-2466-4B72-B1ED-89A203FD7675}" srcOrd="0" destOrd="0" presId="urn:microsoft.com/office/officeart/2005/8/layout/hierarchy1"/>
    <dgm:cxn modelId="{05100A07-4A6E-4D64-82D6-9AFEC8D6CF24}" type="presOf" srcId="{1EE88725-41D8-4988-9B6F-B1E49F5415D8}" destId="{BE87E33A-B712-4D3E-A81B-980F3FFD8076}" srcOrd="0" destOrd="0" presId="urn:microsoft.com/office/officeart/2005/8/layout/hierarchy1"/>
    <dgm:cxn modelId="{D472FC0F-648D-445F-8681-5DAD008C399F}" type="presOf" srcId="{686ACF78-9383-4D98-AD8B-7473230512BC}" destId="{A9CD5543-6C3F-41CD-AE49-979E77DFCAA2}" srcOrd="0" destOrd="0" presId="urn:microsoft.com/office/officeart/2005/8/layout/hierarchy1"/>
    <dgm:cxn modelId="{4FCFEC10-2E0B-467C-8C26-363E32D9A766}" type="presOf" srcId="{94A4AE9D-B5A4-4A3A-BC1D-4BB58935E66E}" destId="{8AB17B0D-AB03-4FAB-BB92-EA8A44A7A16D}" srcOrd="0" destOrd="0" presId="urn:microsoft.com/office/officeart/2005/8/layout/hierarchy1"/>
    <dgm:cxn modelId="{77EE5B21-EE9B-4428-B077-575DD5C9405F}" type="presOf" srcId="{6D16002D-7885-4589-A7E3-D988A3CB585A}" destId="{943F50DF-22AA-4806-931F-122E6005FFAB}" srcOrd="0" destOrd="0" presId="urn:microsoft.com/office/officeart/2005/8/layout/hierarchy1"/>
    <dgm:cxn modelId="{C3B45626-2233-4C01-8F11-3ABFACD5FE00}" type="presOf" srcId="{B11B9125-075B-48E4-823C-112AB84FD05F}" destId="{E8544CEE-3333-482A-972D-EA9C468F6FE7}" srcOrd="0" destOrd="0" presId="urn:microsoft.com/office/officeart/2005/8/layout/hierarchy1"/>
    <dgm:cxn modelId="{69D36A2F-BDD5-439A-9AF2-B0EB4AC77D52}" type="presOf" srcId="{24D5CCF9-45B4-48FC-B4C9-89756566F80D}" destId="{9AB3058F-ABF7-44FC-9146-4D39B15D8B15}" srcOrd="0" destOrd="0" presId="urn:microsoft.com/office/officeart/2005/8/layout/hierarchy1"/>
    <dgm:cxn modelId="{7DE0273C-228F-48E6-9AB2-B39B2B1C81E3}" type="presOf" srcId="{BE3E0BFB-4226-4D29-9E75-6D924DBBEEBE}" destId="{7F2966AF-97C5-436C-9919-75E2EA20D775}" srcOrd="0" destOrd="0" presId="urn:microsoft.com/office/officeart/2005/8/layout/hierarchy1"/>
    <dgm:cxn modelId="{A23CA645-F995-42AB-AB1B-720C8C8195B2}" srcId="{5B7D9D76-1224-4D1F-8521-027DB78D47EB}" destId="{9B73B59E-994D-40DE-902D-7B6F255F7FF1}" srcOrd="0" destOrd="0" parTransId="{2C20910F-E10E-4C60-B62B-B775798C5BD6}" sibTransId="{F471F3A8-7C57-4234-AE34-D00E6FE158C2}"/>
    <dgm:cxn modelId="{2A8D3048-6734-4CD5-8F65-2B89C87EFE1A}" type="presOf" srcId="{5032DAD0-2481-423E-9B15-D58836D4C840}" destId="{7E86B3FB-F16A-44D9-A7BD-1DF2FDB21EA3}" srcOrd="0" destOrd="0" presId="urn:microsoft.com/office/officeart/2005/8/layout/hierarchy1"/>
    <dgm:cxn modelId="{EA4E8F4B-BB1D-4F2D-B829-2584B72172D7}" type="presOf" srcId="{F388482F-DBD2-4CA0-B53D-5F56DC4C13EC}" destId="{9CEC8759-3673-430B-A6DE-A8A33AC0A3ED}" srcOrd="0" destOrd="0" presId="urn:microsoft.com/office/officeart/2005/8/layout/hierarchy1"/>
    <dgm:cxn modelId="{772DC56F-B2E6-4826-ABDB-F169A8702BB2}" type="presOf" srcId="{12CF38A8-B710-4CCE-9073-E2C63092ABFF}" destId="{8FFA1361-F8F0-4FE9-971E-2E12EE8EFF86}" srcOrd="0" destOrd="0" presId="urn:microsoft.com/office/officeart/2005/8/layout/hierarchy1"/>
    <dgm:cxn modelId="{067ED36F-B5DD-44B5-91F3-1B04499F8D1F}" type="presOf" srcId="{77C82421-AD81-4793-AB35-E1E01C2DA1F9}" destId="{55BEE3C8-6107-4443-A2B3-43C46558B320}" srcOrd="0" destOrd="0" presId="urn:microsoft.com/office/officeart/2005/8/layout/hierarchy1"/>
    <dgm:cxn modelId="{09524152-7C8A-4E9F-A5C5-569A17EE8D0B}" type="presOf" srcId="{923D0B4D-AD46-4828-9ABA-E08ED7596464}" destId="{F14ED92E-87C6-4F12-A5C7-3E0FEA4463B1}" srcOrd="0" destOrd="0" presId="urn:microsoft.com/office/officeart/2005/8/layout/hierarchy1"/>
    <dgm:cxn modelId="{70736473-2F43-4E0E-A5E5-1F69BD994F1D}" srcId="{94A4AE9D-B5A4-4A3A-BC1D-4BB58935E66E}" destId="{24D5CCF9-45B4-48FC-B4C9-89756566F80D}" srcOrd="0" destOrd="0" parTransId="{71295142-5B36-4306-9D72-E4D05503CF98}" sibTransId="{0768B39E-CF0F-418D-B77B-7ADDD5CFC60B}"/>
    <dgm:cxn modelId="{27D05578-6D98-4A2B-A6F1-021C449D3D3D}" srcId="{686ACF78-9383-4D98-AD8B-7473230512BC}" destId="{77C82421-AD81-4793-AB35-E1E01C2DA1F9}" srcOrd="1" destOrd="0" parTransId="{6D16002D-7885-4589-A7E3-D988A3CB585A}" sibTransId="{71C603D6-86C8-46BB-902C-E3DFC369CBBC}"/>
    <dgm:cxn modelId="{70DE7779-24DC-408E-9ADB-7B132CDABB53}" type="presOf" srcId="{9B73B59E-994D-40DE-902D-7B6F255F7FF1}" destId="{A8EF8E32-00EB-4BE0-AE02-320B4ECD811B}" srcOrd="0" destOrd="0" presId="urn:microsoft.com/office/officeart/2005/8/layout/hierarchy1"/>
    <dgm:cxn modelId="{00BAB05A-5CDE-4755-8323-2C0DF68C6E97}" type="presOf" srcId="{5B7D9D76-1224-4D1F-8521-027DB78D47EB}" destId="{E8ED3D00-85B4-4326-933C-8D17F32E6343}" srcOrd="0" destOrd="0" presId="urn:microsoft.com/office/officeart/2005/8/layout/hierarchy1"/>
    <dgm:cxn modelId="{A56C5583-1851-4284-A00D-A8DEDE3F0D27}" srcId="{686ACF78-9383-4D98-AD8B-7473230512BC}" destId="{B11B9125-075B-48E4-823C-112AB84FD05F}" srcOrd="0" destOrd="0" parTransId="{BE3E0BFB-4226-4D29-9E75-6D924DBBEEBE}" sibTransId="{DA7E7451-B0BB-4747-96F5-7D10EA8692A4}"/>
    <dgm:cxn modelId="{EE927A98-36D4-47C8-946E-1D8713E60927}" srcId="{B11B9125-075B-48E4-823C-112AB84FD05F}" destId="{12CF38A8-B710-4CCE-9073-E2C63092ABFF}" srcOrd="0" destOrd="0" parTransId="{923D0B4D-AD46-4828-9ABA-E08ED7596464}" sibTransId="{1C9F8177-C31D-4D87-9369-77923C078AFF}"/>
    <dgm:cxn modelId="{1C5896BF-8639-446B-A6FF-058DA73E3147}" srcId="{B11B9125-075B-48E4-823C-112AB84FD05F}" destId="{D9AD45D2-2568-4F9C-9B41-48F040032C4A}" srcOrd="1" destOrd="0" parTransId="{1EE88725-41D8-4988-9B6F-B1E49F5415D8}" sibTransId="{A1E75F36-49E8-4BBF-B1E8-E24D4DAB08A9}"/>
    <dgm:cxn modelId="{4E6012D4-7C57-471A-B907-8269FB005D2B}" srcId="{9B73B59E-994D-40DE-902D-7B6F255F7FF1}" destId="{686ACF78-9383-4D98-AD8B-7473230512BC}" srcOrd="0" destOrd="0" parTransId="{5032DAD0-2481-423E-9B15-D58836D4C840}" sibTransId="{C6431D19-9F39-464B-B3DE-C9FDDF75FE56}"/>
    <dgm:cxn modelId="{2D51C3D5-4EBD-4FD4-B551-79896E5AF549}" srcId="{9B73B59E-994D-40DE-902D-7B6F255F7FF1}" destId="{94A4AE9D-B5A4-4A3A-BC1D-4BB58935E66E}" srcOrd="1" destOrd="0" parTransId="{F388482F-DBD2-4CA0-B53D-5F56DC4C13EC}" sibTransId="{66602594-8E48-49C5-82DC-F5B5CBB28220}"/>
    <dgm:cxn modelId="{FD5604F2-617B-45CB-9D79-9219AB8E74DC}" type="presOf" srcId="{71295142-5B36-4306-9D72-E4D05503CF98}" destId="{5B89E38F-4FB9-48E7-B13D-3428EC65C0AE}" srcOrd="0" destOrd="0" presId="urn:microsoft.com/office/officeart/2005/8/layout/hierarchy1"/>
    <dgm:cxn modelId="{E13AF3B8-5F72-4C49-81BD-398D8696BBDD}" type="presParOf" srcId="{E8ED3D00-85B4-4326-933C-8D17F32E6343}" destId="{3EC147FD-448B-47FF-9A76-597761C5067C}" srcOrd="0" destOrd="0" presId="urn:microsoft.com/office/officeart/2005/8/layout/hierarchy1"/>
    <dgm:cxn modelId="{8F995F90-24B9-486E-A94A-23661A0B3392}" type="presParOf" srcId="{3EC147FD-448B-47FF-9A76-597761C5067C}" destId="{1D41EADA-8AE8-4D85-888F-5E1EBD54CD33}" srcOrd="0" destOrd="0" presId="urn:microsoft.com/office/officeart/2005/8/layout/hierarchy1"/>
    <dgm:cxn modelId="{B3C14B22-2F17-4F63-BB19-E664775AF313}" type="presParOf" srcId="{1D41EADA-8AE8-4D85-888F-5E1EBD54CD33}" destId="{C25DD150-3A3D-4E41-9BA8-27CFD02F00A1}" srcOrd="0" destOrd="0" presId="urn:microsoft.com/office/officeart/2005/8/layout/hierarchy1"/>
    <dgm:cxn modelId="{A4248C51-FD8B-48E2-98B1-07BDD20C77D7}" type="presParOf" srcId="{1D41EADA-8AE8-4D85-888F-5E1EBD54CD33}" destId="{A8EF8E32-00EB-4BE0-AE02-320B4ECD811B}" srcOrd="1" destOrd="0" presId="urn:microsoft.com/office/officeart/2005/8/layout/hierarchy1"/>
    <dgm:cxn modelId="{5BFE7A44-A651-481A-A52E-2BFCDEB0DD7E}" type="presParOf" srcId="{3EC147FD-448B-47FF-9A76-597761C5067C}" destId="{DABA7DD6-4A4F-4877-9B43-4010E6C5D77E}" srcOrd="1" destOrd="0" presId="urn:microsoft.com/office/officeart/2005/8/layout/hierarchy1"/>
    <dgm:cxn modelId="{BD907872-5AC5-4C00-A785-3DBD29796DD5}" type="presParOf" srcId="{DABA7DD6-4A4F-4877-9B43-4010E6C5D77E}" destId="{7E86B3FB-F16A-44D9-A7BD-1DF2FDB21EA3}" srcOrd="0" destOrd="0" presId="urn:microsoft.com/office/officeart/2005/8/layout/hierarchy1"/>
    <dgm:cxn modelId="{D8A280D7-A847-4FBA-9966-4C535215B20A}" type="presParOf" srcId="{DABA7DD6-4A4F-4877-9B43-4010E6C5D77E}" destId="{E1ED5411-8833-495D-8432-B17F4F72A844}" srcOrd="1" destOrd="0" presId="urn:microsoft.com/office/officeart/2005/8/layout/hierarchy1"/>
    <dgm:cxn modelId="{8773802A-310B-4DE1-BBEF-D7378F648306}" type="presParOf" srcId="{E1ED5411-8833-495D-8432-B17F4F72A844}" destId="{D90434F7-36CC-4599-AF9F-DAC3377C8FF8}" srcOrd="0" destOrd="0" presId="urn:microsoft.com/office/officeart/2005/8/layout/hierarchy1"/>
    <dgm:cxn modelId="{6933A27F-DC17-450B-B699-8924D16C1717}" type="presParOf" srcId="{D90434F7-36CC-4599-AF9F-DAC3377C8FF8}" destId="{D6576009-59D8-4BF2-9026-A86A8269D753}" srcOrd="0" destOrd="0" presId="urn:microsoft.com/office/officeart/2005/8/layout/hierarchy1"/>
    <dgm:cxn modelId="{532F6DB6-01DE-41CA-A1BD-980C3A3893D4}" type="presParOf" srcId="{D90434F7-36CC-4599-AF9F-DAC3377C8FF8}" destId="{A9CD5543-6C3F-41CD-AE49-979E77DFCAA2}" srcOrd="1" destOrd="0" presId="urn:microsoft.com/office/officeart/2005/8/layout/hierarchy1"/>
    <dgm:cxn modelId="{FF0832D2-DF6A-419C-9279-B6422A0D2F3F}" type="presParOf" srcId="{E1ED5411-8833-495D-8432-B17F4F72A844}" destId="{82FE1DCE-34B8-445E-A74A-675939090723}" srcOrd="1" destOrd="0" presId="urn:microsoft.com/office/officeart/2005/8/layout/hierarchy1"/>
    <dgm:cxn modelId="{CEA62005-52B3-4165-9C83-DCE8B33E4605}" type="presParOf" srcId="{82FE1DCE-34B8-445E-A74A-675939090723}" destId="{7F2966AF-97C5-436C-9919-75E2EA20D775}" srcOrd="0" destOrd="0" presId="urn:microsoft.com/office/officeart/2005/8/layout/hierarchy1"/>
    <dgm:cxn modelId="{D00D3B98-7205-4AF6-9332-CAC4C7144680}" type="presParOf" srcId="{82FE1DCE-34B8-445E-A74A-675939090723}" destId="{A1D9A3B9-1206-45E2-9522-31192732F812}" srcOrd="1" destOrd="0" presId="urn:microsoft.com/office/officeart/2005/8/layout/hierarchy1"/>
    <dgm:cxn modelId="{424F76C5-5D31-42AE-955B-FFCE6658E618}" type="presParOf" srcId="{A1D9A3B9-1206-45E2-9522-31192732F812}" destId="{02D31175-440D-4DDA-9BC0-D53B2514D5CE}" srcOrd="0" destOrd="0" presId="urn:microsoft.com/office/officeart/2005/8/layout/hierarchy1"/>
    <dgm:cxn modelId="{CF513A15-E3FD-47DF-A281-7C72D67A5B86}" type="presParOf" srcId="{02D31175-440D-4DDA-9BC0-D53B2514D5CE}" destId="{8B8CE85D-FFF5-41E4-BC81-757C667FDE9F}" srcOrd="0" destOrd="0" presId="urn:microsoft.com/office/officeart/2005/8/layout/hierarchy1"/>
    <dgm:cxn modelId="{E2716CAA-1703-487E-92F0-1CA445080FCE}" type="presParOf" srcId="{02D31175-440D-4DDA-9BC0-D53B2514D5CE}" destId="{E8544CEE-3333-482A-972D-EA9C468F6FE7}" srcOrd="1" destOrd="0" presId="urn:microsoft.com/office/officeart/2005/8/layout/hierarchy1"/>
    <dgm:cxn modelId="{681BB78E-99C9-46B0-B1B1-E4A6A49C5539}" type="presParOf" srcId="{A1D9A3B9-1206-45E2-9522-31192732F812}" destId="{51FB5753-55B1-4712-A9E9-CEF9897A4474}" srcOrd="1" destOrd="0" presId="urn:microsoft.com/office/officeart/2005/8/layout/hierarchy1"/>
    <dgm:cxn modelId="{6CFB409E-481B-4D02-ABE4-CFF1EA56321A}" type="presParOf" srcId="{51FB5753-55B1-4712-A9E9-CEF9897A4474}" destId="{F14ED92E-87C6-4F12-A5C7-3E0FEA4463B1}" srcOrd="0" destOrd="0" presId="urn:microsoft.com/office/officeart/2005/8/layout/hierarchy1"/>
    <dgm:cxn modelId="{F8B66E9D-DCBE-4D75-AD1C-C6A41292460D}" type="presParOf" srcId="{51FB5753-55B1-4712-A9E9-CEF9897A4474}" destId="{D48EB9D1-8F82-49F8-BEE5-65E5BDB6AA61}" srcOrd="1" destOrd="0" presId="urn:microsoft.com/office/officeart/2005/8/layout/hierarchy1"/>
    <dgm:cxn modelId="{E1B27705-BEDF-45ED-A284-717AFB146BB8}" type="presParOf" srcId="{D48EB9D1-8F82-49F8-BEE5-65E5BDB6AA61}" destId="{23B7B6F1-DC57-42F3-9BAD-C5C68E344482}" srcOrd="0" destOrd="0" presId="urn:microsoft.com/office/officeart/2005/8/layout/hierarchy1"/>
    <dgm:cxn modelId="{51C8CAF8-F450-4C00-A34F-13572FF29CD2}" type="presParOf" srcId="{23B7B6F1-DC57-42F3-9BAD-C5C68E344482}" destId="{98CCB7B6-957B-467B-BB00-1DC6511A31CF}" srcOrd="0" destOrd="0" presId="urn:microsoft.com/office/officeart/2005/8/layout/hierarchy1"/>
    <dgm:cxn modelId="{4D8A1992-77FD-4DBD-BE68-DFBB0E24D4F6}" type="presParOf" srcId="{23B7B6F1-DC57-42F3-9BAD-C5C68E344482}" destId="{8FFA1361-F8F0-4FE9-971E-2E12EE8EFF86}" srcOrd="1" destOrd="0" presId="urn:microsoft.com/office/officeart/2005/8/layout/hierarchy1"/>
    <dgm:cxn modelId="{FBD02966-1C08-463A-8C61-CC2821814197}" type="presParOf" srcId="{D48EB9D1-8F82-49F8-BEE5-65E5BDB6AA61}" destId="{78277FA7-D106-4A47-A516-FBD24BAAE5DB}" srcOrd="1" destOrd="0" presId="urn:microsoft.com/office/officeart/2005/8/layout/hierarchy1"/>
    <dgm:cxn modelId="{31331E5A-E77A-4520-BE82-DA16742C2602}" type="presParOf" srcId="{51FB5753-55B1-4712-A9E9-CEF9897A4474}" destId="{BE87E33A-B712-4D3E-A81B-980F3FFD8076}" srcOrd="2" destOrd="0" presId="urn:microsoft.com/office/officeart/2005/8/layout/hierarchy1"/>
    <dgm:cxn modelId="{6702B00E-7A30-432F-AFEA-1F65AB3DB225}" type="presParOf" srcId="{51FB5753-55B1-4712-A9E9-CEF9897A4474}" destId="{222D0C9F-5CDA-4159-B10C-F538A1CA7C0E}" srcOrd="3" destOrd="0" presId="urn:microsoft.com/office/officeart/2005/8/layout/hierarchy1"/>
    <dgm:cxn modelId="{681B3575-5C0A-4EBD-B795-03564514252E}" type="presParOf" srcId="{222D0C9F-5CDA-4159-B10C-F538A1CA7C0E}" destId="{F825AC81-52F4-45D8-88BB-C236985480B1}" srcOrd="0" destOrd="0" presId="urn:microsoft.com/office/officeart/2005/8/layout/hierarchy1"/>
    <dgm:cxn modelId="{D1308BE1-6564-438D-9F1B-9F92BF63F210}" type="presParOf" srcId="{F825AC81-52F4-45D8-88BB-C236985480B1}" destId="{209F4E4A-37F3-4EFE-B4AC-2904D1150C8E}" srcOrd="0" destOrd="0" presId="urn:microsoft.com/office/officeart/2005/8/layout/hierarchy1"/>
    <dgm:cxn modelId="{2D6D4884-F97F-40C6-9E21-F78C129F20C0}" type="presParOf" srcId="{F825AC81-52F4-45D8-88BB-C236985480B1}" destId="{0BB355EA-2466-4B72-B1ED-89A203FD7675}" srcOrd="1" destOrd="0" presId="urn:microsoft.com/office/officeart/2005/8/layout/hierarchy1"/>
    <dgm:cxn modelId="{4499F94F-D2CA-45C9-964C-D71CEAE063B9}" type="presParOf" srcId="{222D0C9F-5CDA-4159-B10C-F538A1CA7C0E}" destId="{0348ADD8-EF58-42DA-873A-6F6404589AD9}" srcOrd="1" destOrd="0" presId="urn:microsoft.com/office/officeart/2005/8/layout/hierarchy1"/>
    <dgm:cxn modelId="{18D74C48-24C7-4AFE-8F1F-75B4875F5515}" type="presParOf" srcId="{82FE1DCE-34B8-445E-A74A-675939090723}" destId="{943F50DF-22AA-4806-931F-122E6005FFAB}" srcOrd="2" destOrd="0" presId="urn:microsoft.com/office/officeart/2005/8/layout/hierarchy1"/>
    <dgm:cxn modelId="{0AAB53ED-A9A7-494B-9255-9BB0C8806972}" type="presParOf" srcId="{82FE1DCE-34B8-445E-A74A-675939090723}" destId="{3BD2D639-AD93-4543-9980-FC4DDBEFB08D}" srcOrd="3" destOrd="0" presId="urn:microsoft.com/office/officeart/2005/8/layout/hierarchy1"/>
    <dgm:cxn modelId="{75F8D773-4734-4E57-94D1-4FE2ACCABF93}" type="presParOf" srcId="{3BD2D639-AD93-4543-9980-FC4DDBEFB08D}" destId="{F03250B8-F7A4-4112-A00A-C51E92939299}" srcOrd="0" destOrd="0" presId="urn:microsoft.com/office/officeart/2005/8/layout/hierarchy1"/>
    <dgm:cxn modelId="{5D46A1C7-6DA0-471F-9A7C-F4690F3F064A}" type="presParOf" srcId="{F03250B8-F7A4-4112-A00A-C51E92939299}" destId="{2F604DA9-5313-4038-AD39-F35EBE1DF34A}" srcOrd="0" destOrd="0" presId="urn:microsoft.com/office/officeart/2005/8/layout/hierarchy1"/>
    <dgm:cxn modelId="{A6152B2D-A7B1-4175-958F-737A5221C403}" type="presParOf" srcId="{F03250B8-F7A4-4112-A00A-C51E92939299}" destId="{55BEE3C8-6107-4443-A2B3-43C46558B320}" srcOrd="1" destOrd="0" presId="urn:microsoft.com/office/officeart/2005/8/layout/hierarchy1"/>
    <dgm:cxn modelId="{916A5635-905D-4B4E-B38B-2751BFF05C1D}" type="presParOf" srcId="{3BD2D639-AD93-4543-9980-FC4DDBEFB08D}" destId="{C9C47FF4-CC1E-4C32-9DDC-1C066E1E77E7}" srcOrd="1" destOrd="0" presId="urn:microsoft.com/office/officeart/2005/8/layout/hierarchy1"/>
    <dgm:cxn modelId="{273BFC25-492E-4030-A5D3-95A211384C9D}" type="presParOf" srcId="{DABA7DD6-4A4F-4877-9B43-4010E6C5D77E}" destId="{9CEC8759-3673-430B-A6DE-A8A33AC0A3ED}" srcOrd="2" destOrd="0" presId="urn:microsoft.com/office/officeart/2005/8/layout/hierarchy1"/>
    <dgm:cxn modelId="{A31D4CC2-9149-4CA3-8ED7-8AB4BC75BBAF}" type="presParOf" srcId="{DABA7DD6-4A4F-4877-9B43-4010E6C5D77E}" destId="{738571DF-0BD8-4065-93E0-189D86391281}" srcOrd="3" destOrd="0" presId="urn:microsoft.com/office/officeart/2005/8/layout/hierarchy1"/>
    <dgm:cxn modelId="{7A5CEFBB-614F-4494-975C-CAE420AC7368}" type="presParOf" srcId="{738571DF-0BD8-4065-93E0-189D86391281}" destId="{63B73CD4-1C5E-44F2-BBBC-F48612FE94EE}" srcOrd="0" destOrd="0" presId="urn:microsoft.com/office/officeart/2005/8/layout/hierarchy1"/>
    <dgm:cxn modelId="{93A72D31-AE41-4948-8954-9D467757C952}" type="presParOf" srcId="{63B73CD4-1C5E-44F2-BBBC-F48612FE94EE}" destId="{335C003E-B715-43FA-A0B5-EB45567BD34B}" srcOrd="0" destOrd="0" presId="urn:microsoft.com/office/officeart/2005/8/layout/hierarchy1"/>
    <dgm:cxn modelId="{427FE436-6C78-42C4-BA69-C0A465DCD854}" type="presParOf" srcId="{63B73CD4-1C5E-44F2-BBBC-F48612FE94EE}" destId="{8AB17B0D-AB03-4FAB-BB92-EA8A44A7A16D}" srcOrd="1" destOrd="0" presId="urn:microsoft.com/office/officeart/2005/8/layout/hierarchy1"/>
    <dgm:cxn modelId="{C93668F8-DD4F-4ED2-9113-6FBEFB5F5C5C}" type="presParOf" srcId="{738571DF-0BD8-4065-93E0-189D86391281}" destId="{3D48C2E8-8EDB-472F-BE25-0AAB5FF1976B}" srcOrd="1" destOrd="0" presId="urn:microsoft.com/office/officeart/2005/8/layout/hierarchy1"/>
    <dgm:cxn modelId="{C643332E-BD5F-4C5B-BFDD-C37CBD1B48E7}" type="presParOf" srcId="{3D48C2E8-8EDB-472F-BE25-0AAB5FF1976B}" destId="{5B89E38F-4FB9-48E7-B13D-3428EC65C0AE}" srcOrd="0" destOrd="0" presId="urn:microsoft.com/office/officeart/2005/8/layout/hierarchy1"/>
    <dgm:cxn modelId="{83228A80-57E1-464F-A7A6-31BE4127CAA5}" type="presParOf" srcId="{3D48C2E8-8EDB-472F-BE25-0AAB5FF1976B}" destId="{6904C8EB-F9F0-448B-B574-2937EDC8885C}" srcOrd="1" destOrd="0" presId="urn:microsoft.com/office/officeart/2005/8/layout/hierarchy1"/>
    <dgm:cxn modelId="{90E72933-4676-483F-A84F-23E8E8ADCE01}" type="presParOf" srcId="{6904C8EB-F9F0-448B-B574-2937EDC8885C}" destId="{85EAF0C0-D1D7-47C7-A5EC-66886594ACAF}" srcOrd="0" destOrd="0" presId="urn:microsoft.com/office/officeart/2005/8/layout/hierarchy1"/>
    <dgm:cxn modelId="{0F00E772-1D20-4413-A8F6-83061D3BEF1A}" type="presParOf" srcId="{85EAF0C0-D1D7-47C7-A5EC-66886594ACAF}" destId="{AE0738C2-1A09-4CE9-9210-D2590F753743}" srcOrd="0" destOrd="0" presId="urn:microsoft.com/office/officeart/2005/8/layout/hierarchy1"/>
    <dgm:cxn modelId="{4270E2A4-B6AF-4BA2-9E7A-9C1D56AA7F78}" type="presParOf" srcId="{85EAF0C0-D1D7-47C7-A5EC-66886594ACAF}" destId="{9AB3058F-ABF7-44FC-9146-4D39B15D8B15}" srcOrd="1" destOrd="0" presId="urn:microsoft.com/office/officeart/2005/8/layout/hierarchy1"/>
    <dgm:cxn modelId="{5C0BE0F1-C78E-410D-A9B2-CB5CA19532B4}" type="presParOf" srcId="{6904C8EB-F9F0-448B-B574-2937EDC8885C}" destId="{8CAFC261-84B7-43A6-A80C-3FB82A099EA2}"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89E38F-4FB9-48E7-B13D-3428EC65C0AE}">
      <dsp:nvSpPr>
        <dsp:cNvPr id="0" name=""/>
        <dsp:cNvSpPr/>
      </dsp:nvSpPr>
      <dsp:spPr>
        <a:xfrm>
          <a:off x="5839123" y="2058762"/>
          <a:ext cx="91440" cy="383536"/>
        </a:xfrm>
        <a:custGeom>
          <a:avLst/>
          <a:gdLst/>
          <a:ahLst/>
          <a:cxnLst/>
          <a:rect l="0" t="0" r="0" b="0"/>
          <a:pathLst>
            <a:path>
              <a:moveTo>
                <a:pt x="45720" y="0"/>
              </a:moveTo>
              <a:lnTo>
                <a:pt x="45720" y="38353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CEC8759-3673-430B-A6DE-A8A33AC0A3ED}">
      <dsp:nvSpPr>
        <dsp:cNvPr id="0" name=""/>
        <dsp:cNvSpPr/>
      </dsp:nvSpPr>
      <dsp:spPr>
        <a:xfrm>
          <a:off x="4675989" y="837819"/>
          <a:ext cx="1208854" cy="383536"/>
        </a:xfrm>
        <a:custGeom>
          <a:avLst/>
          <a:gdLst/>
          <a:ahLst/>
          <a:cxnLst/>
          <a:rect l="0" t="0" r="0" b="0"/>
          <a:pathLst>
            <a:path>
              <a:moveTo>
                <a:pt x="0" y="0"/>
              </a:moveTo>
              <a:lnTo>
                <a:pt x="0" y="261368"/>
              </a:lnTo>
              <a:lnTo>
                <a:pt x="1208854" y="261368"/>
              </a:lnTo>
              <a:lnTo>
                <a:pt x="1208854" y="383536"/>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43F50DF-22AA-4806-931F-122E6005FFAB}">
      <dsp:nvSpPr>
        <dsp:cNvPr id="0" name=""/>
        <dsp:cNvSpPr/>
      </dsp:nvSpPr>
      <dsp:spPr>
        <a:xfrm>
          <a:off x="3467134" y="2058762"/>
          <a:ext cx="805902" cy="383536"/>
        </a:xfrm>
        <a:custGeom>
          <a:avLst/>
          <a:gdLst/>
          <a:ahLst/>
          <a:cxnLst/>
          <a:rect l="0" t="0" r="0" b="0"/>
          <a:pathLst>
            <a:path>
              <a:moveTo>
                <a:pt x="0" y="0"/>
              </a:moveTo>
              <a:lnTo>
                <a:pt x="0" y="261368"/>
              </a:lnTo>
              <a:lnTo>
                <a:pt x="805902" y="261368"/>
              </a:lnTo>
              <a:lnTo>
                <a:pt x="805902" y="38353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E87E33A-B712-4D3E-A81B-980F3FFD8076}">
      <dsp:nvSpPr>
        <dsp:cNvPr id="0" name=""/>
        <dsp:cNvSpPr/>
      </dsp:nvSpPr>
      <dsp:spPr>
        <a:xfrm>
          <a:off x="2661231" y="3279705"/>
          <a:ext cx="805902" cy="383536"/>
        </a:xfrm>
        <a:custGeom>
          <a:avLst/>
          <a:gdLst/>
          <a:ahLst/>
          <a:cxnLst/>
          <a:rect l="0" t="0" r="0" b="0"/>
          <a:pathLst>
            <a:path>
              <a:moveTo>
                <a:pt x="0" y="0"/>
              </a:moveTo>
              <a:lnTo>
                <a:pt x="0" y="261368"/>
              </a:lnTo>
              <a:lnTo>
                <a:pt x="805902" y="261368"/>
              </a:lnTo>
              <a:lnTo>
                <a:pt x="805902" y="383536"/>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14ED92E-87C6-4F12-A5C7-3E0FEA4463B1}">
      <dsp:nvSpPr>
        <dsp:cNvPr id="0" name=""/>
        <dsp:cNvSpPr/>
      </dsp:nvSpPr>
      <dsp:spPr>
        <a:xfrm>
          <a:off x="1855328" y="3279705"/>
          <a:ext cx="805902" cy="383536"/>
        </a:xfrm>
        <a:custGeom>
          <a:avLst/>
          <a:gdLst/>
          <a:ahLst/>
          <a:cxnLst/>
          <a:rect l="0" t="0" r="0" b="0"/>
          <a:pathLst>
            <a:path>
              <a:moveTo>
                <a:pt x="805902" y="0"/>
              </a:moveTo>
              <a:lnTo>
                <a:pt x="805902" y="261368"/>
              </a:lnTo>
              <a:lnTo>
                <a:pt x="0" y="261368"/>
              </a:lnTo>
              <a:lnTo>
                <a:pt x="0" y="383536"/>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F2966AF-97C5-436C-9919-75E2EA20D775}">
      <dsp:nvSpPr>
        <dsp:cNvPr id="0" name=""/>
        <dsp:cNvSpPr/>
      </dsp:nvSpPr>
      <dsp:spPr>
        <a:xfrm>
          <a:off x="2661231" y="2058762"/>
          <a:ext cx="805902" cy="383536"/>
        </a:xfrm>
        <a:custGeom>
          <a:avLst/>
          <a:gdLst/>
          <a:ahLst/>
          <a:cxnLst/>
          <a:rect l="0" t="0" r="0" b="0"/>
          <a:pathLst>
            <a:path>
              <a:moveTo>
                <a:pt x="805902" y="0"/>
              </a:moveTo>
              <a:lnTo>
                <a:pt x="805902" y="261368"/>
              </a:lnTo>
              <a:lnTo>
                <a:pt x="0" y="261368"/>
              </a:lnTo>
              <a:lnTo>
                <a:pt x="0" y="38353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E86B3FB-F16A-44D9-A7BD-1DF2FDB21EA3}">
      <dsp:nvSpPr>
        <dsp:cNvPr id="0" name=""/>
        <dsp:cNvSpPr/>
      </dsp:nvSpPr>
      <dsp:spPr>
        <a:xfrm>
          <a:off x="3467134" y="837819"/>
          <a:ext cx="1208854" cy="383536"/>
        </a:xfrm>
        <a:custGeom>
          <a:avLst/>
          <a:gdLst/>
          <a:ahLst/>
          <a:cxnLst/>
          <a:rect l="0" t="0" r="0" b="0"/>
          <a:pathLst>
            <a:path>
              <a:moveTo>
                <a:pt x="1208854" y="0"/>
              </a:moveTo>
              <a:lnTo>
                <a:pt x="1208854" y="261368"/>
              </a:lnTo>
              <a:lnTo>
                <a:pt x="0" y="261368"/>
              </a:lnTo>
              <a:lnTo>
                <a:pt x="0" y="383536"/>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25DD150-3A3D-4E41-9BA8-27CFD02F00A1}">
      <dsp:nvSpPr>
        <dsp:cNvPr id="0" name=""/>
        <dsp:cNvSpPr/>
      </dsp:nvSpPr>
      <dsp:spPr>
        <a:xfrm>
          <a:off x="4016613" y="413"/>
          <a:ext cx="1318750" cy="83740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8EF8E32-00EB-4BE0-AE02-320B4ECD811B}">
      <dsp:nvSpPr>
        <dsp:cNvPr id="0" name=""/>
        <dsp:cNvSpPr/>
      </dsp:nvSpPr>
      <dsp:spPr>
        <a:xfrm>
          <a:off x="4163141" y="139614"/>
          <a:ext cx="1318750" cy="83740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CARES Act </a:t>
          </a:r>
        </a:p>
      </dsp:txBody>
      <dsp:txXfrm>
        <a:off x="4187668" y="164141"/>
        <a:ext cx="1269696" cy="788352"/>
      </dsp:txXfrm>
    </dsp:sp>
    <dsp:sp modelId="{D6576009-59D8-4BF2-9026-A86A8269D753}">
      <dsp:nvSpPr>
        <dsp:cNvPr id="0" name=""/>
        <dsp:cNvSpPr/>
      </dsp:nvSpPr>
      <dsp:spPr>
        <a:xfrm>
          <a:off x="2807759" y="1221356"/>
          <a:ext cx="1318750" cy="837406"/>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9CD5543-6C3F-41CD-AE49-979E77DFCAA2}">
      <dsp:nvSpPr>
        <dsp:cNvPr id="0" name=""/>
        <dsp:cNvSpPr/>
      </dsp:nvSpPr>
      <dsp:spPr>
        <a:xfrm>
          <a:off x="2954287" y="1360557"/>
          <a:ext cx="1318750" cy="837406"/>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Education Stabilization Funds (ESF)</a:t>
          </a:r>
        </a:p>
      </dsp:txBody>
      <dsp:txXfrm>
        <a:off x="2978814" y="1385084"/>
        <a:ext cx="1269696" cy="788352"/>
      </dsp:txXfrm>
    </dsp:sp>
    <dsp:sp modelId="{8B8CE85D-FFF5-41E4-BC81-757C667FDE9F}">
      <dsp:nvSpPr>
        <dsp:cNvPr id="0" name=""/>
        <dsp:cNvSpPr/>
      </dsp:nvSpPr>
      <dsp:spPr>
        <a:xfrm>
          <a:off x="2001856" y="2442299"/>
          <a:ext cx="1318750" cy="837406"/>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8544CEE-3333-482A-972D-EA9C468F6FE7}">
      <dsp:nvSpPr>
        <dsp:cNvPr id="0" name=""/>
        <dsp:cNvSpPr/>
      </dsp:nvSpPr>
      <dsp:spPr>
        <a:xfrm>
          <a:off x="2148384" y="2581500"/>
          <a:ext cx="1318750" cy="837406"/>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Elementary &amp; Secondary School Emergency Relief Funds (ESSER)</a:t>
          </a:r>
        </a:p>
        <a:p>
          <a:pPr marL="0" lvl="0" indent="0" algn="ctr" defTabSz="400050">
            <a:lnSpc>
              <a:spcPct val="90000"/>
            </a:lnSpc>
            <a:spcBef>
              <a:spcPct val="0"/>
            </a:spcBef>
            <a:spcAft>
              <a:spcPct val="35000"/>
            </a:spcAft>
            <a:buNone/>
          </a:pPr>
          <a:r>
            <a:rPr lang="en-US" sz="900" kern="1200" dirty="0"/>
            <a:t>$120 million</a:t>
          </a:r>
        </a:p>
      </dsp:txBody>
      <dsp:txXfrm>
        <a:off x="2172911" y="2606027"/>
        <a:ext cx="1269696" cy="788352"/>
      </dsp:txXfrm>
    </dsp:sp>
    <dsp:sp modelId="{98CCB7B6-957B-467B-BB00-1DC6511A31CF}">
      <dsp:nvSpPr>
        <dsp:cNvPr id="0" name=""/>
        <dsp:cNvSpPr/>
      </dsp:nvSpPr>
      <dsp:spPr>
        <a:xfrm>
          <a:off x="1195953" y="3663241"/>
          <a:ext cx="1318750" cy="837406"/>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FFA1361-F8F0-4FE9-971E-2E12EE8EFF86}">
      <dsp:nvSpPr>
        <dsp:cNvPr id="0" name=""/>
        <dsp:cNvSpPr/>
      </dsp:nvSpPr>
      <dsp:spPr>
        <a:xfrm>
          <a:off x="1342481" y="3802443"/>
          <a:ext cx="1318750" cy="837406"/>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ESSER Funds – Formula</a:t>
          </a:r>
        </a:p>
        <a:p>
          <a:pPr marL="0" lvl="0" indent="0" algn="ctr" defTabSz="400050">
            <a:lnSpc>
              <a:spcPct val="90000"/>
            </a:lnSpc>
            <a:spcBef>
              <a:spcPct val="0"/>
            </a:spcBef>
            <a:spcAft>
              <a:spcPct val="35000"/>
            </a:spcAft>
            <a:buNone/>
          </a:pPr>
          <a:r>
            <a:rPr lang="en-US" sz="900" kern="1200" dirty="0"/>
            <a:t>(90%) to LEAs</a:t>
          </a:r>
        </a:p>
        <a:p>
          <a:pPr marL="0" lvl="0" indent="0" algn="ctr" defTabSz="400050">
            <a:lnSpc>
              <a:spcPct val="90000"/>
            </a:lnSpc>
            <a:spcBef>
              <a:spcPct val="0"/>
            </a:spcBef>
            <a:spcAft>
              <a:spcPct val="35000"/>
            </a:spcAft>
            <a:buNone/>
          </a:pPr>
          <a:r>
            <a:rPr lang="en-US" sz="900" kern="1200" dirty="0"/>
            <a:t>$108 million</a:t>
          </a:r>
        </a:p>
        <a:p>
          <a:pPr marL="0" lvl="0" indent="0" algn="ctr" defTabSz="400050">
            <a:lnSpc>
              <a:spcPct val="90000"/>
            </a:lnSpc>
            <a:spcBef>
              <a:spcPct val="0"/>
            </a:spcBef>
            <a:spcAft>
              <a:spcPct val="35000"/>
            </a:spcAft>
            <a:buNone/>
          </a:pPr>
          <a:r>
            <a:rPr lang="en-US" sz="900" kern="1200" dirty="0"/>
            <a:t>Title I formula to LEA</a:t>
          </a:r>
        </a:p>
      </dsp:txBody>
      <dsp:txXfrm>
        <a:off x="1367008" y="3826970"/>
        <a:ext cx="1269696" cy="788352"/>
      </dsp:txXfrm>
    </dsp:sp>
    <dsp:sp modelId="{209F4E4A-37F3-4EFE-B4AC-2904D1150C8E}">
      <dsp:nvSpPr>
        <dsp:cNvPr id="0" name=""/>
        <dsp:cNvSpPr/>
      </dsp:nvSpPr>
      <dsp:spPr>
        <a:xfrm>
          <a:off x="2807759" y="3663241"/>
          <a:ext cx="1318750" cy="837406"/>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BB355EA-2466-4B72-B1ED-89A203FD7675}">
      <dsp:nvSpPr>
        <dsp:cNvPr id="0" name=""/>
        <dsp:cNvSpPr/>
      </dsp:nvSpPr>
      <dsp:spPr>
        <a:xfrm>
          <a:off x="2954287" y="3802443"/>
          <a:ext cx="1318750" cy="837406"/>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ESSER Funds – State Level</a:t>
          </a:r>
        </a:p>
        <a:p>
          <a:pPr marL="0" lvl="0" indent="0" algn="ctr" defTabSz="400050">
            <a:lnSpc>
              <a:spcPct val="90000"/>
            </a:lnSpc>
            <a:spcBef>
              <a:spcPct val="0"/>
            </a:spcBef>
            <a:spcAft>
              <a:spcPct val="35000"/>
            </a:spcAft>
            <a:buNone/>
          </a:pPr>
          <a:r>
            <a:rPr lang="en-US" sz="900" kern="1200" dirty="0"/>
            <a:t>$12 million</a:t>
          </a:r>
        </a:p>
        <a:p>
          <a:pPr marL="0" lvl="0" indent="0" algn="ctr" defTabSz="400050">
            <a:lnSpc>
              <a:spcPct val="90000"/>
            </a:lnSpc>
            <a:spcBef>
              <a:spcPct val="0"/>
            </a:spcBef>
            <a:spcAft>
              <a:spcPct val="35000"/>
            </a:spcAft>
            <a:buNone/>
          </a:pPr>
          <a:r>
            <a:rPr lang="en-US" sz="900" kern="1200" dirty="0"/>
            <a:t>TBD (survey)</a:t>
          </a:r>
        </a:p>
      </dsp:txBody>
      <dsp:txXfrm>
        <a:off x="2978814" y="3826970"/>
        <a:ext cx="1269696" cy="788352"/>
      </dsp:txXfrm>
    </dsp:sp>
    <dsp:sp modelId="{2F604DA9-5313-4038-AD39-F35EBE1DF34A}">
      <dsp:nvSpPr>
        <dsp:cNvPr id="0" name=""/>
        <dsp:cNvSpPr/>
      </dsp:nvSpPr>
      <dsp:spPr>
        <a:xfrm>
          <a:off x="3613662" y="2442299"/>
          <a:ext cx="1318750" cy="837406"/>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5BEE3C8-6107-4443-A2B3-43C46558B320}">
      <dsp:nvSpPr>
        <dsp:cNvPr id="0" name=""/>
        <dsp:cNvSpPr/>
      </dsp:nvSpPr>
      <dsp:spPr>
        <a:xfrm>
          <a:off x="3760190" y="2581500"/>
          <a:ext cx="1318750" cy="837406"/>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Governor’s Emergency Education Relief (GEER)</a:t>
          </a:r>
        </a:p>
        <a:p>
          <a:pPr marL="0" lvl="0" indent="0" algn="ctr" defTabSz="400050">
            <a:lnSpc>
              <a:spcPct val="90000"/>
            </a:lnSpc>
            <a:spcBef>
              <a:spcPct val="0"/>
            </a:spcBef>
            <a:spcAft>
              <a:spcPct val="35000"/>
            </a:spcAft>
            <a:buNone/>
          </a:pPr>
          <a:r>
            <a:rPr lang="en-US" sz="900" kern="1200" dirty="0"/>
            <a:t>$44 million</a:t>
          </a:r>
        </a:p>
        <a:p>
          <a:pPr marL="0" lvl="0" indent="0" algn="ctr" defTabSz="400050">
            <a:lnSpc>
              <a:spcPct val="90000"/>
            </a:lnSpc>
            <a:spcBef>
              <a:spcPct val="0"/>
            </a:spcBef>
            <a:spcAft>
              <a:spcPct val="35000"/>
            </a:spcAft>
            <a:buNone/>
          </a:pPr>
          <a:r>
            <a:rPr lang="en-US" sz="900" kern="1200" dirty="0"/>
            <a:t>TBD </a:t>
          </a:r>
        </a:p>
      </dsp:txBody>
      <dsp:txXfrm>
        <a:off x="3784717" y="2606027"/>
        <a:ext cx="1269696" cy="788352"/>
      </dsp:txXfrm>
    </dsp:sp>
    <dsp:sp modelId="{335C003E-B715-43FA-A0B5-EB45567BD34B}">
      <dsp:nvSpPr>
        <dsp:cNvPr id="0" name=""/>
        <dsp:cNvSpPr/>
      </dsp:nvSpPr>
      <dsp:spPr>
        <a:xfrm>
          <a:off x="5225468" y="1221356"/>
          <a:ext cx="1318750" cy="837406"/>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AB17B0D-AB03-4FAB-BB92-EA8A44A7A16D}">
      <dsp:nvSpPr>
        <dsp:cNvPr id="0" name=""/>
        <dsp:cNvSpPr/>
      </dsp:nvSpPr>
      <dsp:spPr>
        <a:xfrm>
          <a:off x="5371996" y="1360557"/>
          <a:ext cx="1318750" cy="837406"/>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CARES Relief Funds (CRF)</a:t>
          </a:r>
        </a:p>
        <a:p>
          <a:pPr marL="0" lvl="0" indent="0" algn="ctr" defTabSz="400050">
            <a:lnSpc>
              <a:spcPct val="90000"/>
            </a:lnSpc>
            <a:spcBef>
              <a:spcPct val="0"/>
            </a:spcBef>
            <a:spcAft>
              <a:spcPct val="35000"/>
            </a:spcAft>
            <a:buNone/>
          </a:pPr>
          <a:r>
            <a:rPr lang="en-US" sz="900" kern="1200" dirty="0"/>
            <a:t>Title V</a:t>
          </a:r>
        </a:p>
        <a:p>
          <a:pPr marL="0" lvl="0" indent="0" algn="ctr" defTabSz="400050">
            <a:lnSpc>
              <a:spcPct val="90000"/>
            </a:lnSpc>
            <a:spcBef>
              <a:spcPct val="0"/>
            </a:spcBef>
            <a:spcAft>
              <a:spcPct val="35000"/>
            </a:spcAft>
            <a:buNone/>
          </a:pPr>
          <a:r>
            <a:rPr lang="en-US" sz="900" kern="1200" dirty="0"/>
            <a:t>Governor’s Executive Order</a:t>
          </a:r>
        </a:p>
      </dsp:txBody>
      <dsp:txXfrm>
        <a:off x="5396523" y="1385084"/>
        <a:ext cx="1269696" cy="788352"/>
      </dsp:txXfrm>
    </dsp:sp>
    <dsp:sp modelId="{AE0738C2-1A09-4CE9-9210-D2590F753743}">
      <dsp:nvSpPr>
        <dsp:cNvPr id="0" name=""/>
        <dsp:cNvSpPr/>
      </dsp:nvSpPr>
      <dsp:spPr>
        <a:xfrm>
          <a:off x="5225468" y="2442299"/>
          <a:ext cx="1318750" cy="837406"/>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AB3058F-ABF7-44FC-9146-4D39B15D8B15}">
      <dsp:nvSpPr>
        <dsp:cNvPr id="0" name=""/>
        <dsp:cNvSpPr/>
      </dsp:nvSpPr>
      <dsp:spPr>
        <a:xfrm>
          <a:off x="5371996" y="2581500"/>
          <a:ext cx="1318750" cy="837406"/>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Education Relief</a:t>
          </a:r>
        </a:p>
        <a:p>
          <a:pPr marL="0" lvl="0" indent="0" algn="ctr" defTabSz="400050">
            <a:lnSpc>
              <a:spcPct val="90000"/>
            </a:lnSpc>
            <a:spcBef>
              <a:spcPct val="0"/>
            </a:spcBef>
            <a:spcAft>
              <a:spcPct val="35000"/>
            </a:spcAft>
            <a:buNone/>
          </a:pPr>
          <a:r>
            <a:rPr lang="en-US" sz="900" kern="1200" dirty="0"/>
            <a:t>$500 million</a:t>
          </a:r>
        </a:p>
        <a:p>
          <a:pPr marL="0" lvl="0" indent="0" algn="ctr" defTabSz="400050">
            <a:lnSpc>
              <a:spcPct val="90000"/>
            </a:lnSpc>
            <a:spcBef>
              <a:spcPct val="0"/>
            </a:spcBef>
            <a:spcAft>
              <a:spcPct val="35000"/>
            </a:spcAft>
            <a:buNone/>
          </a:pPr>
          <a:r>
            <a:rPr lang="en-US" sz="900" kern="1200" dirty="0"/>
            <a:t>PPA to LEA</a:t>
          </a:r>
        </a:p>
      </dsp:txBody>
      <dsp:txXfrm>
        <a:off x="5396523" y="2606027"/>
        <a:ext cx="1269696" cy="78835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6/12/2020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4</a:t>
            </a:fld>
            <a:endParaRPr lang="en-US" dirty="0"/>
          </a:p>
        </p:txBody>
      </p:sp>
    </p:spTree>
    <p:extLst>
      <p:ext uri="{BB962C8B-B14F-4D97-AF65-F5344CB8AC3E}">
        <p14:creationId xmlns:p14="http://schemas.microsoft.com/office/powerpoint/2010/main" val="3497995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DeLilah </a:t>
            </a:r>
          </a:p>
          <a:p>
            <a:r>
              <a:rPr lang="en-US" dirty="0"/>
              <a:t>Provision for equitable services for NPS</a:t>
            </a:r>
          </a:p>
          <a:p>
            <a:r>
              <a:rPr lang="en-US" dirty="0"/>
              <a:t>What we’ve heard – focus on mental health to students and staff</a:t>
            </a:r>
          </a:p>
          <a:p>
            <a:pPr marL="171450" indent="-171450">
              <a:buFont typeface="Arial" panose="020B0604020202020204" pitchFamily="34" charset="0"/>
              <a:buChar char="•"/>
            </a:pPr>
            <a:r>
              <a:rPr lang="en-US" dirty="0"/>
              <a:t>Streamlined application released 04/16</a:t>
            </a:r>
          </a:p>
          <a:p>
            <a:pPr marL="171450" indent="-171450">
              <a:buFont typeface="Arial" panose="020B0604020202020204" pitchFamily="34" charset="0"/>
              <a:buChar char="•"/>
            </a:pPr>
            <a:r>
              <a:rPr lang="en-US" dirty="0"/>
              <a:t>Funds out within 3 days</a:t>
            </a:r>
          </a:p>
          <a:p>
            <a:pPr marL="171450" indent="-171450">
              <a:buFont typeface="Arial" panose="020B0604020202020204" pitchFamily="34" charset="0"/>
              <a:buChar char="•"/>
            </a:pPr>
            <a:r>
              <a:rPr lang="en-US" dirty="0"/>
              <a:t>Funds retroactive to March 13</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5</a:t>
            </a:fld>
            <a:endParaRPr lang="en-US" dirty="0"/>
          </a:p>
        </p:txBody>
      </p:sp>
    </p:spTree>
    <p:extLst>
      <p:ext uri="{BB962C8B-B14F-4D97-AF65-F5344CB8AC3E}">
        <p14:creationId xmlns:p14="http://schemas.microsoft.com/office/powerpoint/2010/main" val="28438248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a:t>Ensure that each program will be administered in accordance with applicable statutes, regulations, program plans, and applications;</a:t>
            </a:r>
          </a:p>
          <a:p>
            <a:pPr lvl="1"/>
            <a:r>
              <a:rPr lang="en-US" dirty="0"/>
              <a:t>Ensure that control of funds and property acquired using ESSER program funds will be maintained and administered by the appropriate public agency;</a:t>
            </a:r>
          </a:p>
          <a:p>
            <a:pPr lvl="1"/>
            <a:r>
              <a:rPr lang="en-US" dirty="0"/>
              <a:t>Ensure that fiscal control and fund accounting procedures will be used to ensure proper disbursement of, and accounting for, federal funds;</a:t>
            </a:r>
          </a:p>
          <a:p>
            <a:pPr lvl="1"/>
            <a:r>
              <a:rPr lang="en-US" dirty="0"/>
              <a:t>Report to the state agency or board and to the Secretary as may be needed for the state agency or board and the Secretary to perform their duties under each program, and each LEA will maintain records (as required in Section 443 of the General Education Provisions Act (GEPA)) and provide access to those records as the state board, state agency, or Secretary deems necessary to carry out their responsibilities;</a:t>
            </a:r>
          </a:p>
          <a:p>
            <a:pPr lvl="1"/>
            <a:r>
              <a:rPr lang="en-US" dirty="0"/>
              <a:t>Provide opportunities for the participation in, planning for, and operation of each program by teachers, parents, and other interested agencies, organizations, and individuals;</a:t>
            </a:r>
          </a:p>
          <a:p>
            <a:pPr lvl="1"/>
            <a:r>
              <a:rPr lang="en-US" dirty="0"/>
              <a:t>Ensure that applications, evaluations, plans, or reports related to each program will be made available to parents and the public;</a:t>
            </a:r>
          </a:p>
          <a:p>
            <a:pPr lvl="1"/>
            <a:r>
              <a:rPr lang="en-US" dirty="0"/>
              <a:t>Ensure that facilities constructed under any program will be consistent with overall state construction plans and standards and with the requirements of Section 504 of the General Education Provisions Act (GEPA): Overview and Issues Congressional Research Service 12 Rehabilitation Act of 1973 in order to ensure that the facilities are accessible to and usable by individuals with disabilities;</a:t>
            </a:r>
          </a:p>
          <a:p>
            <a:pPr lvl="1"/>
            <a:r>
              <a:rPr lang="en-US" dirty="0"/>
              <a:t>The LEA has adopted effective procedures for acquiring and disseminating information and research regarding the programs and for adopting, where appropriate, promising educational practices to teachers and administrators participating in each program; and	Ensure that none of the funds expended under any applicable program will be used to acquire equipment if such acquisition results in a direct financial benefit to any organization representing the interests of the purchasing entity or its employees.</a:t>
            </a:r>
          </a:p>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12</a:t>
            </a:fld>
            <a:endParaRPr lang="en-US"/>
          </a:p>
        </p:txBody>
      </p:sp>
    </p:spTree>
    <p:extLst>
      <p:ext uri="{BB962C8B-B14F-4D97-AF65-F5344CB8AC3E}">
        <p14:creationId xmlns:p14="http://schemas.microsoft.com/office/powerpoint/2010/main" val="20286028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Non-public school A is in Aspen’s district boundaries. District is responsible for consulting NPS A. </a:t>
            </a:r>
          </a:p>
          <a:p>
            <a:endParaRPr lang="en-US" dirty="0"/>
          </a:p>
          <a:p>
            <a:r>
              <a:rPr lang="en-US" dirty="0"/>
              <a:t>Non-public school B is in Spruce’s district boundaries. Aspen District is not responsible for consulting with NPS B. </a:t>
            </a:r>
          </a:p>
          <a:p>
            <a:endParaRPr lang="en-US" dirty="0"/>
          </a:p>
          <a:p>
            <a:r>
              <a:rPr lang="en-US" dirty="0"/>
              <a:t>Student 1 attends NPS A and lives in a Title I school attendance area. Student 1 is counted in Aspen’s proportionate share calculations. </a:t>
            </a:r>
          </a:p>
          <a:p>
            <a:endParaRPr lang="en-US" dirty="0"/>
          </a:p>
          <a:p>
            <a:r>
              <a:rPr lang="en-US" dirty="0"/>
              <a:t>Student 2 attends NPS A and lives outside Title I school attendance area. Student 2 is not counted in Aspen’s proportionate share calculation.</a:t>
            </a:r>
          </a:p>
          <a:p>
            <a:endParaRPr lang="en-US" dirty="0"/>
          </a:p>
          <a:p>
            <a:r>
              <a:rPr lang="en-US" dirty="0"/>
              <a:t>Student 3 attends NPS A, resides in Spruce’s district, and lives in a Title I attendance area. Student 3 is counted in Aspen’s proportionate share calculation, after verification that the student is eligible. </a:t>
            </a:r>
          </a:p>
          <a:p>
            <a:endParaRPr lang="en-US" dirty="0"/>
          </a:p>
          <a:p>
            <a:r>
              <a:rPr lang="en-US" dirty="0"/>
              <a:t>Student 4 attends NPS B and lives in Aspen’s Title I school boundary. Student 4 is counted in Spruce’s proportionate share calculation, after verification that the student is eligible.</a:t>
            </a:r>
          </a:p>
        </p:txBody>
      </p:sp>
      <p:sp>
        <p:nvSpPr>
          <p:cNvPr id="4" name="Slide Number Placeholder 3"/>
          <p:cNvSpPr>
            <a:spLocks noGrp="1"/>
          </p:cNvSpPr>
          <p:nvPr>
            <p:ph type="sldNum" sz="quarter" idx="5"/>
          </p:nvPr>
        </p:nvSpPr>
        <p:spPr/>
        <p:txBody>
          <a:bodyPr/>
          <a:lstStyle/>
          <a:p>
            <a:fld id="{D8C3E97E-4890-4915-A7C2-F3D207C521C5}" type="slidenum">
              <a:rPr lang="en-US" smtClean="0"/>
              <a:t>26</a:t>
            </a:fld>
            <a:endParaRPr lang="en-US"/>
          </a:p>
        </p:txBody>
      </p:sp>
    </p:spTree>
    <p:extLst>
      <p:ext uri="{BB962C8B-B14F-4D97-AF65-F5344CB8AC3E}">
        <p14:creationId xmlns:p14="http://schemas.microsoft.com/office/powerpoint/2010/main" val="19427684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userDrawn="1"/>
        </p:nvSpPr>
        <p:spPr>
          <a:xfrm>
            <a:off x="0" y="4675238"/>
            <a:ext cx="9144000" cy="2182761"/>
          </a:xfrm>
          <a:prstGeom prst="rect">
            <a:avLst/>
          </a:prstGeom>
          <a:gradFill>
            <a:gsLst>
              <a:gs pos="0">
                <a:schemeClr val="bg1"/>
              </a:gs>
              <a:gs pos="100000">
                <a:srgbClr val="00953A">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3236239"/>
            <a:ext cx="7772400" cy="1216589"/>
          </a:xfrm>
        </p:spPr>
        <p:txBody>
          <a:bodyPr anchor="t" anchorCtr="0">
            <a:normAutofit/>
          </a:bodyPr>
          <a:lstStyle>
            <a:lvl1pPr algn="ctr">
              <a:defRPr sz="3600">
                <a:latin typeface="Museo Slab 500" panose="02000000000000000000" pitchFamily="50" charset="0"/>
              </a:defRPr>
            </a:lvl1pPr>
          </a:lstStyle>
          <a:p>
            <a:r>
              <a:rPr lang="en-US" dirty="0"/>
              <a:t>Click to edit Master title style</a:t>
            </a:r>
          </a:p>
        </p:txBody>
      </p:sp>
      <p:sp>
        <p:nvSpPr>
          <p:cNvPr id="3" name="Subtitle 2"/>
          <p:cNvSpPr>
            <a:spLocks noGrp="1"/>
          </p:cNvSpPr>
          <p:nvPr>
            <p:ph type="subTitle" idx="1"/>
          </p:nvPr>
        </p:nvSpPr>
        <p:spPr>
          <a:xfrm>
            <a:off x="685800" y="5073444"/>
            <a:ext cx="7772400" cy="1065925"/>
          </a:xfrm>
        </p:spPr>
        <p:txBody>
          <a:bodyPr>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65737" y="632706"/>
            <a:ext cx="2821173" cy="1762730"/>
          </a:xfrm>
          <a:prstGeom prst="rect">
            <a:avLst/>
          </a:prstGeom>
        </p:spPr>
      </p:pic>
      <p:cxnSp>
        <p:nvCxnSpPr>
          <p:cNvPr id="10" name="Straight Connector 9"/>
          <p:cNvCxnSpPr/>
          <p:nvPr userDrawn="1"/>
        </p:nvCxnSpPr>
        <p:spPr>
          <a:xfrm>
            <a:off x="685800" y="2772696"/>
            <a:ext cx="7801897" cy="0"/>
          </a:xfrm>
          <a:prstGeom prst="line">
            <a:avLst/>
          </a:prstGeom>
          <a:ln w="19050">
            <a:solidFill>
              <a:srgbClr val="00953A"/>
            </a:solidFill>
          </a:ln>
        </p:spPr>
        <p:style>
          <a:lnRef idx="1">
            <a:schemeClr val="accent1"/>
          </a:lnRef>
          <a:fillRef idx="0">
            <a:schemeClr val="accent1"/>
          </a:fillRef>
          <a:effectRef idx="0">
            <a:schemeClr val="accent1"/>
          </a:effectRef>
          <a:fontRef idx="minor">
            <a:schemeClr val="tx1"/>
          </a:fontRef>
        </p:style>
      </p:cxnSp>
      <p:sp>
        <p:nvSpPr>
          <p:cNvPr id="13"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880575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
        <p:nvSpPr>
          <p:cNvPr id="3"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1684718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4180389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15697"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090883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9"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722219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454943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306178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50769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902939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16886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97945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811628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6291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9"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12"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133206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4"/>
          </p:nvPr>
        </p:nvSpPr>
        <p:spPr>
          <a:xfrm>
            <a:off x="245193" y="6360652"/>
            <a:ext cx="2057400" cy="365125"/>
          </a:xfrm>
          <a:prstGeom prst="rect">
            <a:avLst/>
          </a:prstGeom>
        </p:spPr>
        <p:txBody>
          <a:bodyPr/>
          <a:lstStyle>
            <a:lvl1pPr algn="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72379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0" r:id="rId3"/>
    <p:sldLayoutId id="2147483671" r:id="rId4"/>
    <p:sldLayoutId id="2147483672" r:id="rId5"/>
    <p:sldLayoutId id="2147483673" r:id="rId6"/>
    <p:sldLayoutId id="2147483674" r:id="rId7"/>
    <p:sldLayoutId id="2147483675" r:id="rId8"/>
    <p:sldLayoutId id="2147483664" r:id="rId9"/>
    <p:sldLayoutId id="2147483666" r:id="rId10"/>
    <p:sldLayoutId id="2147483667" r:id="rId11"/>
    <p:sldLayoutId id="2147483668" r:id="rId12"/>
    <p:sldLayoutId id="2147483669"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cde.state.co.us/fedprograms/gepa"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8" Type="http://schemas.openxmlformats.org/officeDocument/2006/relationships/hyperlink" Target="http://www.sclera.be/fr/picto/detail/19871" TargetMode="External"/><Relationship Id="rId3" Type="http://schemas.openxmlformats.org/officeDocument/2006/relationships/image" Target="../media/image13.jpeg"/><Relationship Id="rId7" Type="http://schemas.openxmlformats.org/officeDocument/2006/relationships/image" Target="../media/image15.png"/><Relationship Id="rId12" Type="http://schemas.openxmlformats.org/officeDocument/2006/relationships/hyperlink" Target="https://pixabay.com/en/driveway-house-suburb-family-home-3240834/"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en.wikipedia.org/wiki/Sinclair_Lewis_Boyhood_Home" TargetMode="External"/><Relationship Id="rId11" Type="http://schemas.openxmlformats.org/officeDocument/2006/relationships/image" Target="../media/image17.jpeg"/><Relationship Id="rId5" Type="http://schemas.openxmlformats.org/officeDocument/2006/relationships/image" Target="../media/image14.jpeg"/><Relationship Id="rId10" Type="http://schemas.openxmlformats.org/officeDocument/2006/relationships/hyperlink" Target="https://en.m.wikipedia.org/wiki/Archbold,_Ohio" TargetMode="External"/><Relationship Id="rId4" Type="http://schemas.openxmlformats.org/officeDocument/2006/relationships/hyperlink" Target="https://en.wikipedia.org/wiki/London_High_School_(Ohio)" TargetMode="External"/><Relationship Id="rId9" Type="http://schemas.openxmlformats.org/officeDocument/2006/relationships/image" Target="../media/image16.jpeg"/></Relationships>
</file>

<file path=ppt/slides/_rels/slide27.xml.rels><?xml version="1.0" encoding="UTF-8" standalone="yes"?>
<Relationships xmlns="http://schemas.openxmlformats.org/package/2006/relationships"><Relationship Id="rId2" Type="http://schemas.openxmlformats.org/officeDocument/2006/relationships/hyperlink" Target="https://www.cde.state.co.us/fedprograms/nps-certification-form-pdf"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hyperlink" Target="mailto:mohajeri-nelson_n@cde.state.co.us" TargetMode="External"/><Relationship Id="rId2" Type="http://schemas.openxmlformats.org/officeDocument/2006/relationships/hyperlink" Target="mailto:ESSERapplications@cde.state.co.us" TargetMode="External"/><Relationship Id="rId1" Type="http://schemas.openxmlformats.org/officeDocument/2006/relationships/slideLayout" Target="../slideLayouts/slideLayout2.xml"/><Relationship Id="rId5" Type="http://schemas.openxmlformats.org/officeDocument/2006/relationships/hyperlink" Target="https://www.cde.state.co.us/fedprograms/regionalcontactspage" TargetMode="External"/><Relationship Id="rId4" Type="http://schemas.openxmlformats.org/officeDocument/2006/relationships/hyperlink" Target="mailto:collins_d@cde.state.co.us"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6D8D8-9071-4262-BA8F-429F20F12347}"/>
              </a:ext>
            </a:extLst>
          </p:cNvPr>
          <p:cNvSpPr>
            <a:spLocks noGrp="1"/>
          </p:cNvSpPr>
          <p:nvPr>
            <p:ph type="ctrTitle"/>
          </p:nvPr>
        </p:nvSpPr>
        <p:spPr/>
        <p:txBody>
          <a:bodyPr>
            <a:normAutofit fontScale="90000"/>
          </a:bodyPr>
          <a:lstStyle/>
          <a:p>
            <a:r>
              <a:rPr lang="en-US" b="1" dirty="0"/>
              <a:t>Federal Programs Office Hours</a:t>
            </a:r>
            <a:br>
              <a:rPr lang="en-US" dirty="0"/>
            </a:br>
            <a:r>
              <a:rPr lang="en-US" dirty="0"/>
              <a:t>Elementary and Secondary School Emergency Relief (ESSER) Fund Application</a:t>
            </a:r>
          </a:p>
        </p:txBody>
      </p:sp>
      <p:sp>
        <p:nvSpPr>
          <p:cNvPr id="3" name="Subtitle 2">
            <a:extLst>
              <a:ext uri="{FF2B5EF4-FFF2-40B4-BE49-F238E27FC236}">
                <a16:creationId xmlns:a16="http://schemas.microsoft.com/office/drawing/2014/main" id="{F0A6D6F0-0B49-4122-B7C3-F8B079ED901B}"/>
              </a:ext>
            </a:extLst>
          </p:cNvPr>
          <p:cNvSpPr>
            <a:spLocks noGrp="1"/>
          </p:cNvSpPr>
          <p:nvPr>
            <p:ph type="subTitle" idx="1"/>
          </p:nvPr>
        </p:nvSpPr>
        <p:spPr>
          <a:xfrm>
            <a:off x="685800" y="5242560"/>
            <a:ext cx="7772400" cy="896809"/>
          </a:xfrm>
        </p:spPr>
        <p:txBody>
          <a:bodyPr/>
          <a:lstStyle/>
          <a:p>
            <a:r>
              <a:rPr lang="en-US" dirty="0"/>
              <a:t>June 10, 2020</a:t>
            </a:r>
          </a:p>
        </p:txBody>
      </p:sp>
    </p:spTree>
    <p:extLst>
      <p:ext uri="{BB962C8B-B14F-4D97-AF65-F5344CB8AC3E}">
        <p14:creationId xmlns:p14="http://schemas.microsoft.com/office/powerpoint/2010/main" val="25833476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04430-E167-451F-8C4A-8CF60A6D7D78}"/>
              </a:ext>
            </a:extLst>
          </p:cNvPr>
          <p:cNvSpPr>
            <a:spLocks noGrp="1"/>
          </p:cNvSpPr>
          <p:nvPr>
            <p:ph type="title"/>
          </p:nvPr>
        </p:nvSpPr>
        <p:spPr/>
        <p:txBody>
          <a:bodyPr/>
          <a:lstStyle/>
          <a:p>
            <a:r>
              <a:rPr lang="en-US" dirty="0"/>
              <a:t>Overview of the Application Process</a:t>
            </a:r>
          </a:p>
        </p:txBody>
      </p:sp>
      <p:sp>
        <p:nvSpPr>
          <p:cNvPr id="3" name="Content Placeholder 2">
            <a:extLst>
              <a:ext uri="{FF2B5EF4-FFF2-40B4-BE49-F238E27FC236}">
                <a16:creationId xmlns:a16="http://schemas.microsoft.com/office/drawing/2014/main" id="{6509BED8-5AB4-40CF-938A-7F9DC69E107E}"/>
              </a:ext>
            </a:extLst>
          </p:cNvPr>
          <p:cNvSpPr>
            <a:spLocks noGrp="1"/>
          </p:cNvSpPr>
          <p:nvPr>
            <p:ph idx="1"/>
          </p:nvPr>
        </p:nvSpPr>
        <p:spPr>
          <a:xfrm>
            <a:off x="328182" y="1344302"/>
            <a:ext cx="8487635" cy="5447841"/>
          </a:xfrm>
        </p:spPr>
        <p:txBody>
          <a:bodyPr>
            <a:normAutofit/>
          </a:bodyPr>
          <a:lstStyle/>
          <a:p>
            <a:pPr marL="0" indent="0">
              <a:buNone/>
            </a:pPr>
            <a:r>
              <a:rPr lang="en-US" sz="2000" dirty="0"/>
              <a:t>Our Commitment </a:t>
            </a:r>
          </a:p>
          <a:p>
            <a:r>
              <a:rPr lang="en-US" sz="2000" dirty="0"/>
              <a:t>To approve applications as quickly as possible</a:t>
            </a:r>
          </a:p>
          <a:p>
            <a:r>
              <a:rPr lang="en-US" sz="2000" dirty="0"/>
              <a:t>Send approval or comments back within one week</a:t>
            </a:r>
          </a:p>
          <a:p>
            <a:pPr lvl="1"/>
            <a:r>
              <a:rPr lang="en-US" sz="1600" dirty="0"/>
              <a:t>Or send communication </a:t>
            </a:r>
          </a:p>
          <a:p>
            <a:endParaRPr lang="en-US" sz="2200" dirty="0"/>
          </a:p>
          <a:p>
            <a:pPr marL="0" indent="0">
              <a:buNone/>
            </a:pPr>
            <a:r>
              <a:rPr lang="en-US" sz="2200" dirty="0"/>
              <a:t>Funding considerations</a:t>
            </a:r>
          </a:p>
          <a:p>
            <a:pPr lvl="1"/>
            <a:r>
              <a:rPr lang="en-US" sz="1800" dirty="0"/>
              <a:t>GEPA Statement</a:t>
            </a:r>
          </a:p>
          <a:p>
            <a:pPr lvl="1"/>
            <a:r>
              <a:rPr lang="en-US" sz="1800" dirty="0"/>
              <a:t>Allowable under Section 18003(d) of the CARES Act</a:t>
            </a:r>
          </a:p>
          <a:p>
            <a:pPr lvl="1"/>
            <a:r>
              <a:rPr lang="en-US" sz="1800" dirty="0"/>
              <a:t>Reasonable, necessary, and allocable</a:t>
            </a:r>
          </a:p>
          <a:p>
            <a:pPr lvl="1"/>
            <a:r>
              <a:rPr lang="en-US" sz="1800" dirty="0"/>
              <a:t>Budget</a:t>
            </a:r>
          </a:p>
          <a:p>
            <a:pPr lvl="1"/>
            <a:r>
              <a:rPr lang="en-US" sz="1800" dirty="0"/>
              <a:t>Equitable services to Non-Public Schools (NPS)</a:t>
            </a:r>
          </a:p>
          <a:p>
            <a:pPr lvl="1"/>
            <a:r>
              <a:rPr lang="en-US" sz="1800" dirty="0"/>
              <a:t>NPS consultation forms</a:t>
            </a:r>
          </a:p>
          <a:p>
            <a:pPr lvl="1"/>
            <a:endParaRPr lang="en-US" sz="1800" dirty="0"/>
          </a:p>
          <a:p>
            <a:endParaRPr lang="en-US" sz="2200" dirty="0"/>
          </a:p>
          <a:p>
            <a:endParaRPr lang="en-US" sz="2200" dirty="0"/>
          </a:p>
          <a:p>
            <a:pPr marL="0" indent="0">
              <a:buNone/>
            </a:pPr>
            <a:endParaRPr lang="en-US" sz="2200" dirty="0"/>
          </a:p>
          <a:p>
            <a:endParaRPr lang="en-US" sz="2200" dirty="0"/>
          </a:p>
        </p:txBody>
      </p:sp>
      <p:sp>
        <p:nvSpPr>
          <p:cNvPr id="4" name="Slide Number Placeholder 3">
            <a:extLst>
              <a:ext uri="{FF2B5EF4-FFF2-40B4-BE49-F238E27FC236}">
                <a16:creationId xmlns:a16="http://schemas.microsoft.com/office/drawing/2014/main" id="{AF9CD4A7-3D44-4347-B97B-EED958413B34}"/>
              </a:ext>
            </a:extLst>
          </p:cNvPr>
          <p:cNvSpPr>
            <a:spLocks noGrp="1"/>
          </p:cNvSpPr>
          <p:nvPr>
            <p:ph type="sldNum" sz="quarter" idx="12"/>
          </p:nvPr>
        </p:nvSpPr>
        <p:spPr/>
        <p:txBody>
          <a:bodyPr/>
          <a:lstStyle/>
          <a:p>
            <a:fld id="{C479D5F6-EDCB-402A-AC08-4943A1820E8F}" type="slidenum">
              <a:rPr lang="en-US" smtClean="0"/>
              <a:pPr/>
              <a:t>10</a:t>
            </a:fld>
            <a:endParaRPr lang="en-US" dirty="0"/>
          </a:p>
        </p:txBody>
      </p:sp>
    </p:spTree>
    <p:extLst>
      <p:ext uri="{BB962C8B-B14F-4D97-AF65-F5344CB8AC3E}">
        <p14:creationId xmlns:p14="http://schemas.microsoft.com/office/powerpoint/2010/main" val="10875367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73738-65E5-42BA-80FD-89D2B6B6E43B}"/>
              </a:ext>
            </a:extLst>
          </p:cNvPr>
          <p:cNvSpPr>
            <a:spLocks noGrp="1"/>
          </p:cNvSpPr>
          <p:nvPr>
            <p:ph type="title"/>
          </p:nvPr>
        </p:nvSpPr>
        <p:spPr/>
        <p:txBody>
          <a:bodyPr>
            <a:normAutofit fontScale="90000"/>
          </a:bodyPr>
          <a:lstStyle/>
          <a:p>
            <a:r>
              <a:rPr lang="en-US" dirty="0"/>
              <a:t>General Education Provisions Act (GEPA)</a:t>
            </a:r>
            <a:br>
              <a:rPr lang="en-US" dirty="0"/>
            </a:br>
            <a:r>
              <a:rPr lang="en-US" dirty="0"/>
              <a:t>Section 427</a:t>
            </a:r>
          </a:p>
        </p:txBody>
      </p:sp>
      <p:sp>
        <p:nvSpPr>
          <p:cNvPr id="3" name="Content Placeholder 2">
            <a:extLst>
              <a:ext uri="{FF2B5EF4-FFF2-40B4-BE49-F238E27FC236}">
                <a16:creationId xmlns:a16="http://schemas.microsoft.com/office/drawing/2014/main" id="{EB945BF4-D58F-47DD-BEFA-150DEDB3BC0A}"/>
              </a:ext>
            </a:extLst>
          </p:cNvPr>
          <p:cNvSpPr>
            <a:spLocks noGrp="1"/>
          </p:cNvSpPr>
          <p:nvPr>
            <p:ph idx="1"/>
          </p:nvPr>
        </p:nvSpPr>
        <p:spPr/>
        <p:txBody>
          <a:bodyPr>
            <a:normAutofit/>
          </a:bodyPr>
          <a:lstStyle/>
          <a:p>
            <a:r>
              <a:rPr lang="en-US" dirty="0"/>
              <a:t>Purpose</a:t>
            </a:r>
          </a:p>
          <a:p>
            <a:pPr lvl="1"/>
            <a:r>
              <a:rPr lang="en-US" dirty="0"/>
              <a:t>To ensure that students, teachers, or other program beneficiaries have equitable access to and can participate in (benefit from) federally-funded programs. </a:t>
            </a:r>
          </a:p>
          <a:p>
            <a:r>
              <a:rPr lang="en-US" dirty="0"/>
              <a:t>LEA responsibility</a:t>
            </a:r>
          </a:p>
          <a:p>
            <a:pPr lvl="1"/>
            <a:r>
              <a:rPr lang="en-US" dirty="0"/>
              <a:t>Take steps necessary to remove barriers that can impede equitable access or participation based on gender, race, national origin, color, disability, or age. </a:t>
            </a:r>
          </a:p>
          <a:p>
            <a:pPr lvl="1"/>
            <a:r>
              <a:rPr lang="en-US" dirty="0"/>
              <a:t>Based on local circumstances, LEAs should determine whether these or other barriers may prevent your students, teachers or other program beneficiaries from such access or participation in ESSER-funded activities. </a:t>
            </a:r>
          </a:p>
        </p:txBody>
      </p:sp>
      <p:sp>
        <p:nvSpPr>
          <p:cNvPr id="4" name="Slide Number Placeholder 3">
            <a:extLst>
              <a:ext uri="{FF2B5EF4-FFF2-40B4-BE49-F238E27FC236}">
                <a16:creationId xmlns:a16="http://schemas.microsoft.com/office/drawing/2014/main" id="{5DC0E22A-C83F-4B9E-8E98-273A2AFA9811}"/>
              </a:ext>
            </a:extLst>
          </p:cNvPr>
          <p:cNvSpPr>
            <a:spLocks noGrp="1"/>
          </p:cNvSpPr>
          <p:nvPr>
            <p:ph type="sldNum" sz="quarter" idx="12"/>
          </p:nvPr>
        </p:nvSpPr>
        <p:spPr/>
        <p:txBody>
          <a:bodyPr/>
          <a:lstStyle/>
          <a:p>
            <a:fld id="{C479D5F6-EDCB-402A-AC08-4943A1820E8F}" type="slidenum">
              <a:rPr lang="en-US" smtClean="0"/>
              <a:pPr/>
              <a:t>11</a:t>
            </a:fld>
            <a:endParaRPr lang="en-US" dirty="0"/>
          </a:p>
        </p:txBody>
      </p:sp>
    </p:spTree>
    <p:extLst>
      <p:ext uri="{BB962C8B-B14F-4D97-AF65-F5344CB8AC3E}">
        <p14:creationId xmlns:p14="http://schemas.microsoft.com/office/powerpoint/2010/main" val="17791003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1C693-B140-4CA3-8979-EA6C18AC1272}"/>
              </a:ext>
            </a:extLst>
          </p:cNvPr>
          <p:cNvSpPr>
            <a:spLocks noGrp="1"/>
          </p:cNvSpPr>
          <p:nvPr>
            <p:ph type="title"/>
          </p:nvPr>
        </p:nvSpPr>
        <p:spPr/>
        <p:txBody>
          <a:bodyPr>
            <a:normAutofit/>
          </a:bodyPr>
          <a:lstStyle/>
          <a:p>
            <a:r>
              <a:rPr lang="en-US" i="1" dirty="0"/>
              <a:t>*Old Assurance: LEA agrees to section 442</a:t>
            </a:r>
            <a:endParaRPr lang="en-US" dirty="0">
              <a:solidFill>
                <a:srgbClr val="FF0000"/>
              </a:solidFill>
            </a:endParaRPr>
          </a:p>
        </p:txBody>
      </p:sp>
      <p:sp>
        <p:nvSpPr>
          <p:cNvPr id="3" name="Content Placeholder 2">
            <a:extLst>
              <a:ext uri="{FF2B5EF4-FFF2-40B4-BE49-F238E27FC236}">
                <a16:creationId xmlns:a16="http://schemas.microsoft.com/office/drawing/2014/main" id="{4D26E11B-FE02-476B-9D5E-B346A1455512}"/>
              </a:ext>
            </a:extLst>
          </p:cNvPr>
          <p:cNvSpPr>
            <a:spLocks noGrp="1"/>
          </p:cNvSpPr>
          <p:nvPr>
            <p:ph idx="1"/>
          </p:nvPr>
        </p:nvSpPr>
        <p:spPr/>
        <p:txBody>
          <a:bodyPr>
            <a:normAutofit/>
          </a:bodyPr>
          <a:lstStyle/>
          <a:p>
            <a:r>
              <a:rPr lang="en-US" dirty="0"/>
              <a:t>The LEA will meet the requirements of section </a:t>
            </a:r>
            <a:r>
              <a:rPr lang="en-US"/>
              <a:t>442 of </a:t>
            </a:r>
            <a:r>
              <a:rPr lang="en-US" dirty="0"/>
              <a:t>the General Education Provisions Act (GEPA, 20 U.S.C. 1232(e) &amp; 1228(a)). Meaning that during the entire duration of time that the entity is receiving funding under ESSER, the LEA will:</a:t>
            </a:r>
          </a:p>
          <a:p>
            <a:pPr lvl="1"/>
            <a:r>
              <a:rPr lang="en-US" dirty="0"/>
              <a:t>[with several sub-bullets, starting with]</a:t>
            </a:r>
          </a:p>
          <a:p>
            <a:pPr lvl="1"/>
            <a:r>
              <a:rPr lang="en-US" dirty="0"/>
              <a:t>Ensure that each program will be administered in accordance with applicable statutes, regulations, program plans, and applications;</a:t>
            </a:r>
          </a:p>
        </p:txBody>
      </p:sp>
      <p:sp>
        <p:nvSpPr>
          <p:cNvPr id="4" name="Slide Number Placeholder 3">
            <a:extLst>
              <a:ext uri="{FF2B5EF4-FFF2-40B4-BE49-F238E27FC236}">
                <a16:creationId xmlns:a16="http://schemas.microsoft.com/office/drawing/2014/main" id="{56B97EBE-3E01-4F41-A904-E0F785053CEC}"/>
              </a:ext>
            </a:extLst>
          </p:cNvPr>
          <p:cNvSpPr>
            <a:spLocks noGrp="1"/>
          </p:cNvSpPr>
          <p:nvPr>
            <p:ph type="sldNum" sz="quarter" idx="12"/>
          </p:nvPr>
        </p:nvSpPr>
        <p:spPr/>
        <p:txBody>
          <a:bodyPr/>
          <a:lstStyle/>
          <a:p>
            <a:fld id="{C479D5F6-EDCB-402A-AC08-4943A1820E8F}" type="slidenum">
              <a:rPr lang="en-US" smtClean="0"/>
              <a:pPr/>
              <a:t>12</a:t>
            </a:fld>
            <a:endParaRPr lang="en-US" dirty="0"/>
          </a:p>
        </p:txBody>
      </p:sp>
    </p:spTree>
    <p:extLst>
      <p:ext uri="{BB962C8B-B14F-4D97-AF65-F5344CB8AC3E}">
        <p14:creationId xmlns:p14="http://schemas.microsoft.com/office/powerpoint/2010/main" val="3697436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1C693-B140-4CA3-8979-EA6C18AC1272}"/>
              </a:ext>
            </a:extLst>
          </p:cNvPr>
          <p:cNvSpPr>
            <a:spLocks noGrp="1"/>
          </p:cNvSpPr>
          <p:nvPr>
            <p:ph type="title"/>
          </p:nvPr>
        </p:nvSpPr>
        <p:spPr/>
        <p:txBody>
          <a:bodyPr>
            <a:normAutofit/>
          </a:bodyPr>
          <a:lstStyle/>
          <a:p>
            <a:r>
              <a:rPr lang="en-US" i="1" dirty="0"/>
              <a:t>*New Assurance: LEA agrees to section 442 </a:t>
            </a:r>
            <a:r>
              <a:rPr lang="en-US" i="1" dirty="0">
                <a:solidFill>
                  <a:srgbClr val="FF0000"/>
                </a:solidFill>
              </a:rPr>
              <a:t>and  427</a:t>
            </a:r>
            <a:endParaRPr lang="en-US" dirty="0">
              <a:solidFill>
                <a:srgbClr val="FF0000"/>
              </a:solidFill>
            </a:endParaRPr>
          </a:p>
        </p:txBody>
      </p:sp>
      <p:sp>
        <p:nvSpPr>
          <p:cNvPr id="3" name="Content Placeholder 2">
            <a:extLst>
              <a:ext uri="{FF2B5EF4-FFF2-40B4-BE49-F238E27FC236}">
                <a16:creationId xmlns:a16="http://schemas.microsoft.com/office/drawing/2014/main" id="{4D26E11B-FE02-476B-9D5E-B346A1455512}"/>
              </a:ext>
            </a:extLst>
          </p:cNvPr>
          <p:cNvSpPr>
            <a:spLocks noGrp="1"/>
          </p:cNvSpPr>
          <p:nvPr>
            <p:ph idx="1"/>
          </p:nvPr>
        </p:nvSpPr>
        <p:spPr/>
        <p:txBody>
          <a:bodyPr>
            <a:normAutofit/>
          </a:bodyPr>
          <a:lstStyle/>
          <a:p>
            <a:r>
              <a:rPr lang="en-US" dirty="0"/>
              <a:t>The LEA will meet the requirements of section 442 and </a:t>
            </a:r>
            <a:r>
              <a:rPr lang="en-US" dirty="0">
                <a:solidFill>
                  <a:srgbClr val="FF0000"/>
                </a:solidFill>
                <a:highlight>
                  <a:srgbClr val="FFFF00"/>
                </a:highlight>
              </a:rPr>
              <a:t>section 427 </a:t>
            </a:r>
            <a:r>
              <a:rPr lang="en-US" dirty="0"/>
              <a:t>of the General Education Provisions Act (GEPA, 20 U.S.C. 1232(e) &amp; 1228(a)). Meaning that during the entire duration of time that the entity is receiving funding under </a:t>
            </a:r>
            <a:r>
              <a:rPr lang="en-US" dirty="0" err="1"/>
              <a:t>ESSER</a:t>
            </a:r>
            <a:r>
              <a:rPr lang="en-US" dirty="0"/>
              <a:t>, the LEA will:</a:t>
            </a:r>
          </a:p>
          <a:p>
            <a:pPr lvl="1"/>
            <a:r>
              <a:rPr lang="en-US" dirty="0">
                <a:solidFill>
                  <a:srgbClr val="FF0000"/>
                </a:solidFill>
                <a:highlight>
                  <a:srgbClr val="FFFF00"/>
                </a:highlight>
              </a:rPr>
              <a:t>Ensure that it has taken steps to ensure equitable access to, and participation in, its federally-assisted programs for students, teachers, and other program beneficiaries with special needs;	</a:t>
            </a:r>
          </a:p>
          <a:p>
            <a:pPr lvl="1"/>
            <a:r>
              <a:rPr lang="en-US" dirty="0"/>
              <a:t>Ensure that each program will be administered in accordance with applicable statutes, regulations, </a:t>
            </a:r>
          </a:p>
        </p:txBody>
      </p:sp>
      <p:sp>
        <p:nvSpPr>
          <p:cNvPr id="4" name="Slide Number Placeholder 3">
            <a:extLst>
              <a:ext uri="{FF2B5EF4-FFF2-40B4-BE49-F238E27FC236}">
                <a16:creationId xmlns:a16="http://schemas.microsoft.com/office/drawing/2014/main" id="{56B97EBE-3E01-4F41-A904-E0F785053CEC}"/>
              </a:ext>
            </a:extLst>
          </p:cNvPr>
          <p:cNvSpPr>
            <a:spLocks noGrp="1"/>
          </p:cNvSpPr>
          <p:nvPr>
            <p:ph type="sldNum" sz="quarter" idx="12"/>
          </p:nvPr>
        </p:nvSpPr>
        <p:spPr/>
        <p:txBody>
          <a:bodyPr/>
          <a:lstStyle/>
          <a:p>
            <a:fld id="{C479D5F6-EDCB-402A-AC08-4943A1820E8F}" type="slidenum">
              <a:rPr lang="en-US" smtClean="0"/>
              <a:pPr/>
              <a:t>13</a:t>
            </a:fld>
            <a:endParaRPr lang="en-US" dirty="0"/>
          </a:p>
        </p:txBody>
      </p:sp>
    </p:spTree>
    <p:extLst>
      <p:ext uri="{BB962C8B-B14F-4D97-AF65-F5344CB8AC3E}">
        <p14:creationId xmlns:p14="http://schemas.microsoft.com/office/powerpoint/2010/main" val="21268679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01149-7690-464A-A354-5F636488F166}"/>
              </a:ext>
            </a:extLst>
          </p:cNvPr>
          <p:cNvSpPr>
            <a:spLocks noGrp="1"/>
          </p:cNvSpPr>
          <p:nvPr>
            <p:ph type="title"/>
          </p:nvPr>
        </p:nvSpPr>
        <p:spPr/>
        <p:txBody>
          <a:bodyPr/>
          <a:lstStyle/>
          <a:p>
            <a:r>
              <a:rPr lang="en-US" dirty="0"/>
              <a:t>In the Application, you have 3 choices</a:t>
            </a:r>
          </a:p>
        </p:txBody>
      </p:sp>
      <p:sp>
        <p:nvSpPr>
          <p:cNvPr id="7" name="Content Placeholder 6">
            <a:extLst>
              <a:ext uri="{FF2B5EF4-FFF2-40B4-BE49-F238E27FC236}">
                <a16:creationId xmlns:a16="http://schemas.microsoft.com/office/drawing/2014/main" id="{07EB56BE-1CD8-4DF5-BB1E-32F827ED3BCD}"/>
              </a:ext>
            </a:extLst>
          </p:cNvPr>
          <p:cNvSpPr>
            <a:spLocks noGrp="1"/>
          </p:cNvSpPr>
          <p:nvPr>
            <p:ph idx="1"/>
          </p:nvPr>
        </p:nvSpPr>
        <p:spPr/>
        <p:txBody>
          <a:bodyPr>
            <a:normAutofit/>
          </a:bodyPr>
          <a:lstStyle/>
          <a:p>
            <a:pPr marL="457200" indent="-457200">
              <a:buFont typeface="+mj-lt"/>
              <a:buAutoNum type="arabicPeriod"/>
            </a:pPr>
            <a:r>
              <a:rPr lang="en-US" dirty="0"/>
              <a:t>Defer to the GEPA statement in your 2019-2020 Consolidated Application, if applicable under the current situation. </a:t>
            </a:r>
          </a:p>
          <a:p>
            <a:pPr marL="457200" indent="-457200">
              <a:buFont typeface="+mj-lt"/>
              <a:buAutoNum type="arabicPeriod"/>
            </a:pPr>
            <a:r>
              <a:rPr lang="en-US" dirty="0"/>
              <a:t>Update the GEPA statement in your 2019-2020 Consolidated Application, if it applies with minor updates/revisions. </a:t>
            </a:r>
          </a:p>
          <a:p>
            <a:pPr marL="457200" indent="-457200">
              <a:buFont typeface="+mj-lt"/>
              <a:buAutoNum type="arabicPeriod"/>
            </a:pPr>
            <a:r>
              <a:rPr lang="en-US" dirty="0"/>
              <a:t>Write a new GEPA statement that describes the steps that LEA will take to overcome any barriers the impede equal access or participation in ESSER funded activities. </a:t>
            </a:r>
          </a:p>
        </p:txBody>
      </p:sp>
      <p:sp>
        <p:nvSpPr>
          <p:cNvPr id="4" name="Slide Number Placeholder 3">
            <a:extLst>
              <a:ext uri="{FF2B5EF4-FFF2-40B4-BE49-F238E27FC236}">
                <a16:creationId xmlns:a16="http://schemas.microsoft.com/office/drawing/2014/main" id="{30B31CA2-313B-4A30-A752-94FDB02B457F}"/>
              </a:ext>
            </a:extLst>
          </p:cNvPr>
          <p:cNvSpPr>
            <a:spLocks noGrp="1"/>
          </p:cNvSpPr>
          <p:nvPr>
            <p:ph type="sldNum" sz="quarter" idx="12"/>
          </p:nvPr>
        </p:nvSpPr>
        <p:spPr/>
        <p:txBody>
          <a:bodyPr/>
          <a:lstStyle/>
          <a:p>
            <a:fld id="{C479D5F6-EDCB-402A-AC08-4943A1820E8F}" type="slidenum">
              <a:rPr lang="en-US" smtClean="0"/>
              <a:pPr/>
              <a:t>14</a:t>
            </a:fld>
            <a:endParaRPr lang="en-US" dirty="0"/>
          </a:p>
        </p:txBody>
      </p:sp>
    </p:spTree>
    <p:extLst>
      <p:ext uri="{BB962C8B-B14F-4D97-AF65-F5344CB8AC3E}">
        <p14:creationId xmlns:p14="http://schemas.microsoft.com/office/powerpoint/2010/main" val="36974772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5BF9D-EEDF-464D-B39B-8454FD4D9340}"/>
              </a:ext>
            </a:extLst>
          </p:cNvPr>
          <p:cNvSpPr>
            <a:spLocks noGrp="1"/>
          </p:cNvSpPr>
          <p:nvPr>
            <p:ph type="title"/>
          </p:nvPr>
        </p:nvSpPr>
        <p:spPr/>
        <p:txBody>
          <a:bodyPr>
            <a:normAutofit fontScale="90000"/>
          </a:bodyPr>
          <a:lstStyle/>
          <a:p>
            <a:r>
              <a:rPr lang="en-US" dirty="0"/>
              <a:t>Guiding Questions and Resources</a:t>
            </a:r>
            <a:br>
              <a:rPr lang="en-US" dirty="0"/>
            </a:br>
            <a:r>
              <a:rPr lang="en-US" dirty="0">
                <a:hlinkClick r:id="rId2"/>
              </a:rPr>
              <a:t>https://www.cde.state.co.us/fedprograms/gepa</a:t>
            </a:r>
            <a:endParaRPr lang="en-US" dirty="0"/>
          </a:p>
        </p:txBody>
      </p:sp>
      <p:sp>
        <p:nvSpPr>
          <p:cNvPr id="3" name="Content Placeholder 2">
            <a:extLst>
              <a:ext uri="{FF2B5EF4-FFF2-40B4-BE49-F238E27FC236}">
                <a16:creationId xmlns:a16="http://schemas.microsoft.com/office/drawing/2014/main" id="{DA2CDB0F-BEE2-4215-8469-F863F1147F57}"/>
              </a:ext>
            </a:extLst>
          </p:cNvPr>
          <p:cNvSpPr>
            <a:spLocks noGrp="1"/>
          </p:cNvSpPr>
          <p:nvPr>
            <p:ph idx="1"/>
          </p:nvPr>
        </p:nvSpPr>
        <p:spPr>
          <a:xfrm>
            <a:off x="628649" y="1463040"/>
            <a:ext cx="8020049" cy="4640674"/>
          </a:xfrm>
        </p:spPr>
        <p:txBody>
          <a:bodyPr/>
          <a:lstStyle/>
          <a:p>
            <a:pPr marL="0" indent="0">
              <a:buNone/>
            </a:pPr>
            <a:r>
              <a:rPr lang="en-US" dirty="0"/>
              <a:t>Consider: </a:t>
            </a:r>
          </a:p>
          <a:p>
            <a:r>
              <a:rPr lang="en-US" dirty="0"/>
              <a:t>Do all students/teachers, etc. have access to or can participate in (benefit from) the funded activities? </a:t>
            </a:r>
          </a:p>
          <a:p>
            <a:pPr lvl="1"/>
            <a:r>
              <a:rPr lang="en-US" dirty="0"/>
              <a:t>Would race, gender, disability, national origin, color, or age create any barriers to participation? </a:t>
            </a:r>
          </a:p>
          <a:p>
            <a:pPr lvl="1"/>
            <a:r>
              <a:rPr lang="en-US" dirty="0"/>
              <a:t>Why? What can be done to increase participation? </a:t>
            </a:r>
          </a:p>
        </p:txBody>
      </p:sp>
      <p:sp>
        <p:nvSpPr>
          <p:cNvPr id="6" name="Oval 5">
            <a:extLst>
              <a:ext uri="{FF2B5EF4-FFF2-40B4-BE49-F238E27FC236}">
                <a16:creationId xmlns:a16="http://schemas.microsoft.com/office/drawing/2014/main" id="{835F421F-B071-4CEA-A1E5-7B2284096741}"/>
              </a:ext>
            </a:extLst>
          </p:cNvPr>
          <p:cNvSpPr/>
          <p:nvPr/>
        </p:nvSpPr>
        <p:spPr>
          <a:xfrm>
            <a:off x="914742" y="4207324"/>
            <a:ext cx="7053260" cy="1078986"/>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a:t>Must these steps be funded with </a:t>
            </a:r>
            <a:r>
              <a:rPr lang="en-US" dirty="0" err="1"/>
              <a:t>ESSER</a:t>
            </a:r>
            <a:r>
              <a:rPr lang="en-US" dirty="0"/>
              <a:t>? No</a:t>
            </a:r>
          </a:p>
        </p:txBody>
      </p:sp>
      <p:sp>
        <p:nvSpPr>
          <p:cNvPr id="4" name="Slide Number Placeholder 3">
            <a:extLst>
              <a:ext uri="{FF2B5EF4-FFF2-40B4-BE49-F238E27FC236}">
                <a16:creationId xmlns:a16="http://schemas.microsoft.com/office/drawing/2014/main" id="{1E0501C6-415A-47FF-8D4B-B0B4DCBE9EE2}"/>
              </a:ext>
            </a:extLst>
          </p:cNvPr>
          <p:cNvSpPr>
            <a:spLocks noGrp="1"/>
          </p:cNvSpPr>
          <p:nvPr>
            <p:ph type="sldNum" sz="quarter" idx="12"/>
          </p:nvPr>
        </p:nvSpPr>
        <p:spPr/>
        <p:txBody>
          <a:bodyPr/>
          <a:lstStyle/>
          <a:p>
            <a:fld id="{C479D5F6-EDCB-402A-AC08-4943A1820E8F}" type="slidenum">
              <a:rPr lang="en-US" smtClean="0"/>
              <a:pPr/>
              <a:t>15</a:t>
            </a:fld>
            <a:endParaRPr lang="en-US" dirty="0"/>
          </a:p>
        </p:txBody>
      </p:sp>
    </p:spTree>
    <p:extLst>
      <p:ext uri="{BB962C8B-B14F-4D97-AF65-F5344CB8AC3E}">
        <p14:creationId xmlns:p14="http://schemas.microsoft.com/office/powerpoint/2010/main" val="40146426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E7356-F83B-4629-9C0C-2659A3963107}"/>
              </a:ext>
            </a:extLst>
          </p:cNvPr>
          <p:cNvSpPr>
            <a:spLocks noGrp="1"/>
          </p:cNvSpPr>
          <p:nvPr>
            <p:ph type="title"/>
          </p:nvPr>
        </p:nvSpPr>
        <p:spPr>
          <a:xfrm>
            <a:off x="223071" y="119137"/>
            <a:ext cx="6081865" cy="756418"/>
          </a:xfrm>
        </p:spPr>
        <p:txBody>
          <a:bodyPr>
            <a:normAutofit fontScale="90000"/>
          </a:bodyPr>
          <a:lstStyle/>
          <a:p>
            <a:r>
              <a:rPr lang="en-US" dirty="0"/>
              <a:t>Example: ESSER funds used to provide PD to move math gender responsive instruction and activities to an online platform</a:t>
            </a:r>
          </a:p>
        </p:txBody>
      </p:sp>
      <p:sp>
        <p:nvSpPr>
          <p:cNvPr id="3" name="Content Placeholder 2">
            <a:extLst>
              <a:ext uri="{FF2B5EF4-FFF2-40B4-BE49-F238E27FC236}">
                <a16:creationId xmlns:a16="http://schemas.microsoft.com/office/drawing/2014/main" id="{6BFEE1FD-EF1D-4E17-AC28-0D2E44AB460D}"/>
              </a:ext>
            </a:extLst>
          </p:cNvPr>
          <p:cNvSpPr>
            <a:spLocks noGrp="1"/>
          </p:cNvSpPr>
          <p:nvPr>
            <p:ph idx="1"/>
          </p:nvPr>
        </p:nvSpPr>
        <p:spPr/>
        <p:txBody>
          <a:bodyPr/>
          <a:lstStyle/>
          <a:p>
            <a:r>
              <a:rPr lang="en-US" dirty="0"/>
              <a:t>Deferring to the Consolidated Application</a:t>
            </a:r>
          </a:p>
          <a:p>
            <a:pPr lvl="1"/>
            <a:r>
              <a:rPr lang="en-US" dirty="0"/>
              <a:t>2019-2020 ESEA Consolidated Application GEPA Statement:</a:t>
            </a:r>
          </a:p>
          <a:p>
            <a:pPr lvl="2"/>
            <a:r>
              <a:rPr lang="en-US" dirty="0"/>
              <a:t>Female students continue to perform lower than male students on math assessments. </a:t>
            </a:r>
          </a:p>
          <a:p>
            <a:pPr lvl="2"/>
            <a:r>
              <a:rPr lang="en-US" dirty="0"/>
              <a:t>The district will utilize its federal funds to increase outreach efforts to female students to encourage enrollment and participation in math courses. A math club has been started after school to entice students to increase their math skills, girls are encouraged to attend. We will also utilize federal funds to provide professional development opportunities for teachers by addressing gender responsive instructional practices which will be taught by our Title 1 paraprofessional. Also the paraprofessional will lead teacher PLC’s specifically in math to identify students and/or areas of deficiency in curriculum and instruction. </a:t>
            </a:r>
          </a:p>
        </p:txBody>
      </p:sp>
      <p:sp>
        <p:nvSpPr>
          <p:cNvPr id="4" name="Slide Number Placeholder 3">
            <a:extLst>
              <a:ext uri="{FF2B5EF4-FFF2-40B4-BE49-F238E27FC236}">
                <a16:creationId xmlns:a16="http://schemas.microsoft.com/office/drawing/2014/main" id="{8F753228-1168-4EAB-86EF-E595693720D0}"/>
              </a:ext>
            </a:extLst>
          </p:cNvPr>
          <p:cNvSpPr>
            <a:spLocks noGrp="1"/>
          </p:cNvSpPr>
          <p:nvPr>
            <p:ph type="sldNum" sz="quarter" idx="12"/>
          </p:nvPr>
        </p:nvSpPr>
        <p:spPr/>
        <p:txBody>
          <a:bodyPr/>
          <a:lstStyle/>
          <a:p>
            <a:fld id="{C479D5F6-EDCB-402A-AC08-4943A1820E8F}" type="slidenum">
              <a:rPr lang="en-US" smtClean="0"/>
              <a:pPr/>
              <a:t>16</a:t>
            </a:fld>
            <a:endParaRPr lang="en-US" dirty="0"/>
          </a:p>
        </p:txBody>
      </p:sp>
    </p:spTree>
    <p:extLst>
      <p:ext uri="{BB962C8B-B14F-4D97-AF65-F5344CB8AC3E}">
        <p14:creationId xmlns:p14="http://schemas.microsoft.com/office/powerpoint/2010/main" val="25113767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E7356-F83B-4629-9C0C-2659A3963107}"/>
              </a:ext>
            </a:extLst>
          </p:cNvPr>
          <p:cNvSpPr>
            <a:spLocks noGrp="1"/>
          </p:cNvSpPr>
          <p:nvPr>
            <p:ph type="title"/>
          </p:nvPr>
        </p:nvSpPr>
        <p:spPr/>
        <p:txBody>
          <a:bodyPr/>
          <a:lstStyle/>
          <a:p>
            <a:r>
              <a:rPr lang="en-US" dirty="0"/>
              <a:t>Example: ESSER funds for purchasing laptops for all students</a:t>
            </a:r>
          </a:p>
        </p:txBody>
      </p:sp>
      <p:sp>
        <p:nvSpPr>
          <p:cNvPr id="3" name="Content Placeholder 2">
            <a:extLst>
              <a:ext uri="{FF2B5EF4-FFF2-40B4-BE49-F238E27FC236}">
                <a16:creationId xmlns:a16="http://schemas.microsoft.com/office/drawing/2014/main" id="{6BFEE1FD-EF1D-4E17-AC28-0D2E44AB460D}"/>
              </a:ext>
            </a:extLst>
          </p:cNvPr>
          <p:cNvSpPr>
            <a:spLocks noGrp="1"/>
          </p:cNvSpPr>
          <p:nvPr>
            <p:ph idx="1"/>
          </p:nvPr>
        </p:nvSpPr>
        <p:spPr/>
        <p:txBody>
          <a:bodyPr/>
          <a:lstStyle/>
          <a:p>
            <a:r>
              <a:rPr lang="en-US" dirty="0"/>
              <a:t>Updating the Consolidated Application</a:t>
            </a:r>
          </a:p>
          <a:p>
            <a:pPr lvl="1"/>
            <a:r>
              <a:rPr lang="en-US" dirty="0"/>
              <a:t>2019-2020 ESEA Consolidated Application GEPA Statement:</a:t>
            </a:r>
          </a:p>
          <a:p>
            <a:pPr lvl="2"/>
            <a:r>
              <a:rPr lang="en-US" dirty="0"/>
              <a:t>Female students continue to perform lower than male students on math assessments. </a:t>
            </a:r>
          </a:p>
          <a:p>
            <a:pPr lvl="2"/>
            <a:r>
              <a:rPr lang="en-US" dirty="0"/>
              <a:t>The district will utilize their federal funds to increase outreach efforts to female students to encourage enrollment and participation in math and writing courses. A math club has been started after school to entice students to increase their math skills, girls are encouraged to attend. We will also utilize federal funds to provide professional development opportunities for teachers by addressing gender responsive instructional practices which will be taught by our Title 1 paraprofessional. Also the paraprofessional will lead teacher PLC’s specifically in the areas of math and writing to identify students and/or areas of deficiency in curriculum and instruction. </a:t>
            </a:r>
          </a:p>
          <a:p>
            <a:pPr lvl="1"/>
            <a:r>
              <a:rPr lang="en-US" dirty="0"/>
              <a:t>Updated language: small group online tutoring sessions are provided for female students to provide a second dose of instruction remotely </a:t>
            </a:r>
          </a:p>
        </p:txBody>
      </p:sp>
      <p:sp>
        <p:nvSpPr>
          <p:cNvPr id="4" name="Slide Number Placeholder 3">
            <a:extLst>
              <a:ext uri="{FF2B5EF4-FFF2-40B4-BE49-F238E27FC236}">
                <a16:creationId xmlns:a16="http://schemas.microsoft.com/office/drawing/2014/main" id="{8F753228-1168-4EAB-86EF-E595693720D0}"/>
              </a:ext>
            </a:extLst>
          </p:cNvPr>
          <p:cNvSpPr>
            <a:spLocks noGrp="1"/>
          </p:cNvSpPr>
          <p:nvPr>
            <p:ph type="sldNum" sz="quarter" idx="12"/>
          </p:nvPr>
        </p:nvSpPr>
        <p:spPr/>
        <p:txBody>
          <a:bodyPr/>
          <a:lstStyle/>
          <a:p>
            <a:fld id="{C479D5F6-EDCB-402A-AC08-4943A1820E8F}" type="slidenum">
              <a:rPr lang="en-US" smtClean="0"/>
              <a:pPr/>
              <a:t>17</a:t>
            </a:fld>
            <a:endParaRPr lang="en-US" dirty="0"/>
          </a:p>
        </p:txBody>
      </p:sp>
    </p:spTree>
    <p:extLst>
      <p:ext uri="{BB962C8B-B14F-4D97-AF65-F5344CB8AC3E}">
        <p14:creationId xmlns:p14="http://schemas.microsoft.com/office/powerpoint/2010/main" val="26789558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02E41-B375-498C-9251-6F401E173A5C}"/>
              </a:ext>
            </a:extLst>
          </p:cNvPr>
          <p:cNvSpPr>
            <a:spLocks noGrp="1"/>
          </p:cNvSpPr>
          <p:nvPr>
            <p:ph type="title"/>
          </p:nvPr>
        </p:nvSpPr>
        <p:spPr/>
        <p:txBody>
          <a:bodyPr>
            <a:normAutofit fontScale="90000"/>
          </a:bodyPr>
          <a:lstStyle/>
          <a:p>
            <a:r>
              <a:rPr lang="en-US" dirty="0"/>
              <a:t>Example: ESSER funds for purchasing laptops for all students in the Elementary School</a:t>
            </a:r>
          </a:p>
        </p:txBody>
      </p:sp>
      <p:sp>
        <p:nvSpPr>
          <p:cNvPr id="3" name="Content Placeholder 2">
            <a:extLst>
              <a:ext uri="{FF2B5EF4-FFF2-40B4-BE49-F238E27FC236}">
                <a16:creationId xmlns:a16="http://schemas.microsoft.com/office/drawing/2014/main" id="{08D696F2-1B15-47CC-A0F4-E55A9FC9E3D7}"/>
              </a:ext>
            </a:extLst>
          </p:cNvPr>
          <p:cNvSpPr>
            <a:spLocks noGrp="1"/>
          </p:cNvSpPr>
          <p:nvPr>
            <p:ph idx="1"/>
          </p:nvPr>
        </p:nvSpPr>
        <p:spPr/>
        <p:txBody>
          <a:bodyPr>
            <a:normAutofit/>
          </a:bodyPr>
          <a:lstStyle/>
          <a:p>
            <a:r>
              <a:rPr lang="en-US" dirty="0"/>
              <a:t>New GEPA Statement: </a:t>
            </a:r>
          </a:p>
          <a:p>
            <a:pPr lvl="1"/>
            <a:r>
              <a:rPr lang="en-US" dirty="0"/>
              <a:t>District’s school campuses were closed the last two weeks of March. Beginning April 1, 2020, online instruction was provided. It was determined that elementary school students will need laptops in order to participate in online instruction. District has one school wherein 11% of the students are students with disabilities that require adaptive technology in order to access online instruction. The district has provided additional funding to that school to purchase necessary technology and the district Special Education Coordinator has provided professional development for teachers at the school on how to better meet the needs of students with disabilities during online instruction and how to use the adaptive technology. The SPED specialist and general education teacher meet online each week to co-develop online lessons that incorporate accommodations for students with disabilities. </a:t>
            </a:r>
          </a:p>
        </p:txBody>
      </p:sp>
      <p:sp>
        <p:nvSpPr>
          <p:cNvPr id="6" name="Oval 5">
            <a:extLst>
              <a:ext uri="{FF2B5EF4-FFF2-40B4-BE49-F238E27FC236}">
                <a16:creationId xmlns:a16="http://schemas.microsoft.com/office/drawing/2014/main" id="{4906F890-0A5D-47DD-AE29-B1DBD527E006}"/>
              </a:ext>
            </a:extLst>
          </p:cNvPr>
          <p:cNvSpPr/>
          <p:nvPr/>
        </p:nvSpPr>
        <p:spPr>
          <a:xfrm>
            <a:off x="1045370" y="5771051"/>
            <a:ext cx="7053260" cy="98863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a:t>Must these steps be funded with ESSER? No</a:t>
            </a:r>
          </a:p>
        </p:txBody>
      </p:sp>
      <p:sp>
        <p:nvSpPr>
          <p:cNvPr id="4" name="Slide Number Placeholder 3">
            <a:extLst>
              <a:ext uri="{FF2B5EF4-FFF2-40B4-BE49-F238E27FC236}">
                <a16:creationId xmlns:a16="http://schemas.microsoft.com/office/drawing/2014/main" id="{4D84EFDC-3856-4D38-8228-9E22582563B6}"/>
              </a:ext>
            </a:extLst>
          </p:cNvPr>
          <p:cNvSpPr>
            <a:spLocks noGrp="1"/>
          </p:cNvSpPr>
          <p:nvPr>
            <p:ph type="sldNum" sz="quarter" idx="12"/>
          </p:nvPr>
        </p:nvSpPr>
        <p:spPr/>
        <p:txBody>
          <a:bodyPr/>
          <a:lstStyle/>
          <a:p>
            <a:fld id="{C479D5F6-EDCB-402A-AC08-4943A1820E8F}" type="slidenum">
              <a:rPr lang="en-US" smtClean="0"/>
              <a:pPr/>
              <a:t>18</a:t>
            </a:fld>
            <a:endParaRPr lang="en-US" dirty="0"/>
          </a:p>
        </p:txBody>
      </p:sp>
    </p:spTree>
    <p:extLst>
      <p:ext uri="{BB962C8B-B14F-4D97-AF65-F5344CB8AC3E}">
        <p14:creationId xmlns:p14="http://schemas.microsoft.com/office/powerpoint/2010/main" val="13444393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38474-F89D-4C75-A9EE-3A9420D31732}"/>
              </a:ext>
            </a:extLst>
          </p:cNvPr>
          <p:cNvSpPr>
            <a:spLocks noGrp="1"/>
          </p:cNvSpPr>
          <p:nvPr>
            <p:ph type="title"/>
          </p:nvPr>
        </p:nvSpPr>
        <p:spPr/>
        <p:txBody>
          <a:bodyPr/>
          <a:lstStyle/>
          <a:p>
            <a:r>
              <a:rPr lang="en-US" dirty="0"/>
              <a:t>Allowable Activities under ESSER</a:t>
            </a:r>
          </a:p>
        </p:txBody>
      </p:sp>
      <p:sp>
        <p:nvSpPr>
          <p:cNvPr id="3" name="Content Placeholder 2">
            <a:extLst>
              <a:ext uri="{FF2B5EF4-FFF2-40B4-BE49-F238E27FC236}">
                <a16:creationId xmlns:a16="http://schemas.microsoft.com/office/drawing/2014/main" id="{8551964E-B70E-42A4-B33D-762DA83021AD}"/>
              </a:ext>
            </a:extLst>
          </p:cNvPr>
          <p:cNvSpPr>
            <a:spLocks noGrp="1"/>
          </p:cNvSpPr>
          <p:nvPr>
            <p:ph idx="1"/>
          </p:nvPr>
        </p:nvSpPr>
        <p:spPr>
          <a:xfrm>
            <a:off x="628650" y="1463040"/>
            <a:ext cx="7808214" cy="4963978"/>
          </a:xfrm>
        </p:spPr>
        <p:txBody>
          <a:bodyPr>
            <a:normAutofit fontScale="92500" lnSpcReduction="10000"/>
          </a:bodyPr>
          <a:lstStyle/>
          <a:p>
            <a:r>
              <a:rPr lang="en-US" sz="1800" dirty="0">
                <a:ea typeface="Calibri" panose="020F0502020204030204" pitchFamily="34" charset="0"/>
                <a:cs typeface="Times New Roman"/>
              </a:rPr>
              <a:t>Any activity authorized under ESEA, IDEA, Perkins, Adult Education and Family Literacy, or McKinney-Vento</a:t>
            </a:r>
            <a:endParaRPr lang="en-US" sz="1800" dirty="0"/>
          </a:p>
          <a:p>
            <a:r>
              <a:rPr lang="en-US" sz="1800" dirty="0"/>
              <a:t>Coordination of preparedness and response efforts of local educational agencies with State, local, Tribal, and territorial public health departments, and other relevant agencies</a:t>
            </a:r>
          </a:p>
          <a:p>
            <a:r>
              <a:rPr lang="en-US" sz="1800" dirty="0"/>
              <a:t>Planning for and coordinating on long-term closures (including on meeting IDEA requirements, how to provide online learning, and how to provide meals to students)</a:t>
            </a:r>
          </a:p>
          <a:p>
            <a:r>
              <a:rPr lang="en-US" sz="1800" dirty="0"/>
              <a:t>Staff training and professional development on sanitation and minimizing the spread of infectious disease; purchasing supplies to sanitize and clean facilities</a:t>
            </a:r>
          </a:p>
          <a:p>
            <a:r>
              <a:rPr lang="en-US" sz="1800" dirty="0"/>
              <a:t>Purchasing educational technology (hardware, software, and connectivity) for students, that aids in the regular and substantive educational interaction between students and their instructors, which may include assistive or adaptive technology</a:t>
            </a:r>
          </a:p>
          <a:p>
            <a:r>
              <a:rPr lang="en-US" sz="1800" dirty="0"/>
              <a:t>Mental health services and supports</a:t>
            </a:r>
          </a:p>
          <a:p>
            <a:r>
              <a:rPr lang="en-US" sz="1800" dirty="0"/>
              <a:t>Summer learning and supplemental after-school programs</a:t>
            </a:r>
          </a:p>
          <a:p>
            <a:r>
              <a:rPr lang="en-US" sz="1800" dirty="0"/>
              <a:t>Discretionary funds for school principals to address the needs of their individual schools</a:t>
            </a:r>
          </a:p>
          <a:p>
            <a:r>
              <a:rPr lang="en-US" sz="1800" dirty="0"/>
              <a:t>Other activities that are necessary to maintain the operation and continuity of services in LEAs and to continuing the employment of their existing staff</a:t>
            </a:r>
          </a:p>
        </p:txBody>
      </p:sp>
      <p:sp>
        <p:nvSpPr>
          <p:cNvPr id="4" name="Slide Number Placeholder 3">
            <a:extLst>
              <a:ext uri="{FF2B5EF4-FFF2-40B4-BE49-F238E27FC236}">
                <a16:creationId xmlns:a16="http://schemas.microsoft.com/office/drawing/2014/main" id="{DA770409-551A-433B-9DAC-39E3F68ECE99}"/>
              </a:ext>
            </a:extLst>
          </p:cNvPr>
          <p:cNvSpPr>
            <a:spLocks noGrp="1"/>
          </p:cNvSpPr>
          <p:nvPr>
            <p:ph type="sldNum" sz="quarter" idx="12"/>
          </p:nvPr>
        </p:nvSpPr>
        <p:spPr/>
        <p:txBody>
          <a:bodyPr/>
          <a:lstStyle/>
          <a:p>
            <a:fld id="{C479D5F6-EDCB-402A-AC08-4943A1820E8F}" type="slidenum">
              <a:rPr lang="en-US" smtClean="0"/>
              <a:pPr/>
              <a:t>19</a:t>
            </a:fld>
            <a:endParaRPr lang="en-US" dirty="0"/>
          </a:p>
        </p:txBody>
      </p:sp>
    </p:spTree>
    <p:extLst>
      <p:ext uri="{BB962C8B-B14F-4D97-AF65-F5344CB8AC3E}">
        <p14:creationId xmlns:p14="http://schemas.microsoft.com/office/powerpoint/2010/main" val="32086707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3E550-EA3B-48A7-B549-1540898F549F}"/>
              </a:ext>
            </a:extLst>
          </p:cNvPr>
          <p:cNvSpPr>
            <a:spLocks noGrp="1"/>
          </p:cNvSpPr>
          <p:nvPr>
            <p:ph type="title"/>
          </p:nvPr>
        </p:nvSpPr>
        <p:spPr/>
        <p:txBody>
          <a:bodyPr/>
          <a:lstStyle/>
          <a:p>
            <a:r>
              <a:rPr lang="en-US" dirty="0"/>
              <a:t>Agenda for Today’s Training</a:t>
            </a:r>
          </a:p>
        </p:txBody>
      </p:sp>
      <p:sp>
        <p:nvSpPr>
          <p:cNvPr id="3" name="Content Placeholder 2">
            <a:extLst>
              <a:ext uri="{FF2B5EF4-FFF2-40B4-BE49-F238E27FC236}">
                <a16:creationId xmlns:a16="http://schemas.microsoft.com/office/drawing/2014/main" id="{8FE9A96E-DC2F-4916-B869-2095491C1AED}"/>
              </a:ext>
            </a:extLst>
          </p:cNvPr>
          <p:cNvSpPr>
            <a:spLocks noGrp="1"/>
          </p:cNvSpPr>
          <p:nvPr>
            <p:ph idx="1"/>
          </p:nvPr>
        </p:nvSpPr>
        <p:spPr>
          <a:xfrm>
            <a:off x="628650" y="1786344"/>
            <a:ext cx="7886700" cy="4640674"/>
          </a:xfrm>
        </p:spPr>
        <p:txBody>
          <a:bodyPr>
            <a:normAutofit/>
          </a:bodyPr>
          <a:lstStyle/>
          <a:p>
            <a:r>
              <a:rPr lang="en-US" dirty="0"/>
              <a:t>Review of CARES Act grants</a:t>
            </a:r>
          </a:p>
          <a:p>
            <a:r>
              <a:rPr lang="en-US" dirty="0"/>
              <a:t>Application for ESSER Funds</a:t>
            </a:r>
          </a:p>
          <a:p>
            <a:pPr lvl="1"/>
            <a:r>
              <a:rPr lang="en-US" dirty="0"/>
              <a:t>Lessons learned from applications received to date</a:t>
            </a:r>
          </a:p>
          <a:p>
            <a:pPr lvl="1"/>
            <a:r>
              <a:rPr lang="en-US" dirty="0"/>
              <a:t>Considerations for developing ESSER Budget</a:t>
            </a:r>
          </a:p>
          <a:p>
            <a:r>
              <a:rPr lang="en-US" dirty="0"/>
              <a:t>Non-Public Schools </a:t>
            </a:r>
          </a:p>
          <a:p>
            <a:pPr lvl="1"/>
            <a:r>
              <a:rPr lang="en-US" dirty="0"/>
              <a:t>Continuing conversation</a:t>
            </a:r>
          </a:p>
          <a:p>
            <a:r>
              <a:rPr lang="en-US" dirty="0"/>
              <a:t>Request for Funds</a:t>
            </a:r>
          </a:p>
          <a:p>
            <a:pPr marL="457200" lvl="1" indent="0">
              <a:buNone/>
            </a:pPr>
            <a:endParaRPr lang="en-US" dirty="0"/>
          </a:p>
          <a:p>
            <a:pPr marL="0" indent="0">
              <a:buNone/>
            </a:pPr>
            <a:endParaRPr lang="en-US" dirty="0"/>
          </a:p>
          <a:p>
            <a:pPr lvl="1"/>
            <a:endParaRPr lang="en-US" dirty="0"/>
          </a:p>
        </p:txBody>
      </p:sp>
      <p:sp>
        <p:nvSpPr>
          <p:cNvPr id="4" name="Slide Number Placeholder 3">
            <a:extLst>
              <a:ext uri="{FF2B5EF4-FFF2-40B4-BE49-F238E27FC236}">
                <a16:creationId xmlns:a16="http://schemas.microsoft.com/office/drawing/2014/main" id="{791E3707-2575-42C7-9682-D68A5AB2B10F}"/>
              </a:ext>
            </a:extLst>
          </p:cNvPr>
          <p:cNvSpPr>
            <a:spLocks noGrp="1"/>
          </p:cNvSpPr>
          <p:nvPr>
            <p:ph type="sldNum" sz="quarter" idx="12"/>
          </p:nvPr>
        </p:nvSpPr>
        <p:spPr/>
        <p:txBody>
          <a:bodyPr/>
          <a:lstStyle/>
          <a:p>
            <a:fld id="{C479D5F6-EDCB-402A-AC08-4943A1820E8F}" type="slidenum">
              <a:rPr lang="en-US" smtClean="0"/>
              <a:pPr/>
              <a:t>2</a:t>
            </a:fld>
            <a:endParaRPr lang="en-US" dirty="0"/>
          </a:p>
        </p:txBody>
      </p:sp>
    </p:spTree>
    <p:extLst>
      <p:ext uri="{BB962C8B-B14F-4D97-AF65-F5344CB8AC3E}">
        <p14:creationId xmlns:p14="http://schemas.microsoft.com/office/powerpoint/2010/main" val="23780391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C3AAB-FB72-4FD3-8248-19F9970DAFCF}"/>
              </a:ext>
            </a:extLst>
          </p:cNvPr>
          <p:cNvSpPr>
            <a:spLocks noGrp="1"/>
          </p:cNvSpPr>
          <p:nvPr>
            <p:ph type="title"/>
          </p:nvPr>
        </p:nvSpPr>
        <p:spPr/>
        <p:txBody>
          <a:bodyPr/>
          <a:lstStyle/>
          <a:p>
            <a:r>
              <a:rPr lang="en-US" dirty="0"/>
              <a:t>What Are Reviewers Looking For? </a:t>
            </a:r>
          </a:p>
        </p:txBody>
      </p:sp>
      <p:sp>
        <p:nvSpPr>
          <p:cNvPr id="3" name="Content Placeholder 2">
            <a:extLst>
              <a:ext uri="{FF2B5EF4-FFF2-40B4-BE49-F238E27FC236}">
                <a16:creationId xmlns:a16="http://schemas.microsoft.com/office/drawing/2014/main" id="{BD4A350F-DB50-41F6-867F-16E90A2C623F}"/>
              </a:ext>
            </a:extLst>
          </p:cNvPr>
          <p:cNvSpPr>
            <a:spLocks noGrp="1"/>
          </p:cNvSpPr>
          <p:nvPr>
            <p:ph idx="1"/>
          </p:nvPr>
        </p:nvSpPr>
        <p:spPr/>
        <p:txBody>
          <a:bodyPr>
            <a:normAutofit fontScale="77500" lnSpcReduction="20000"/>
          </a:bodyPr>
          <a:lstStyle/>
          <a:p>
            <a:r>
              <a:rPr lang="en-US" dirty="0"/>
              <a:t>Must meet the intent of the relief education stabilization funds: </a:t>
            </a:r>
          </a:p>
          <a:p>
            <a:pPr lvl="1"/>
            <a:r>
              <a:rPr lang="en-US" dirty="0"/>
              <a:t>Address the impact that Novel Coronavirus Disease 2019 (COVD-19) has had, and continues to have, on elementary and secondary public and non-public schools in the LEA’s boundaries. </a:t>
            </a:r>
          </a:p>
          <a:p>
            <a:r>
              <a:rPr lang="en-US" dirty="0"/>
              <a:t>Reminder: </a:t>
            </a:r>
          </a:p>
          <a:p>
            <a:pPr lvl="1"/>
            <a:r>
              <a:rPr lang="en-US" dirty="0"/>
              <a:t>Encouraged to focus on addressing digital divide</a:t>
            </a:r>
          </a:p>
          <a:p>
            <a:pPr lvl="1"/>
            <a:endParaRPr lang="en-US" dirty="0"/>
          </a:p>
          <a:p>
            <a:r>
              <a:rPr lang="en-US" dirty="0"/>
              <a:t>Reviewers Checking: </a:t>
            </a:r>
          </a:p>
          <a:p>
            <a:pPr lvl="1"/>
            <a:r>
              <a:rPr lang="en-US" dirty="0"/>
              <a:t>Is the activity allowable under </a:t>
            </a:r>
          </a:p>
          <a:p>
            <a:pPr lvl="2"/>
            <a:r>
              <a:rPr lang="en-US" dirty="0"/>
              <a:t>One of the 12 listed allowable activities under ESSER?</a:t>
            </a:r>
          </a:p>
          <a:p>
            <a:pPr lvl="2"/>
            <a:r>
              <a:rPr lang="en-US" dirty="0"/>
              <a:t>ESEA, IDEA, AEFLA, McKinney-Vento, or Perkins?</a:t>
            </a:r>
          </a:p>
          <a:p>
            <a:pPr lvl="2"/>
            <a:r>
              <a:rPr lang="en-US" dirty="0"/>
              <a:t>Does the activity prevent spread of, prepare for, and respond to coronavirus?</a:t>
            </a:r>
          </a:p>
          <a:p>
            <a:pPr lvl="1"/>
            <a:r>
              <a:rPr lang="en-US" dirty="0"/>
              <a:t>Is the activity related to the COVID-19 key components?</a:t>
            </a:r>
          </a:p>
          <a:p>
            <a:pPr lvl="3"/>
            <a:r>
              <a:rPr lang="en-US" dirty="0"/>
              <a:t>continuing educational services (e.g., remote learning) while school campuses are closed</a:t>
            </a:r>
          </a:p>
          <a:p>
            <a:pPr lvl="3"/>
            <a:r>
              <a:rPr lang="en-US" dirty="0"/>
              <a:t>implementing plans for the return to normal operations</a:t>
            </a:r>
          </a:p>
          <a:p>
            <a:pPr lvl="1"/>
            <a:r>
              <a:rPr lang="en-US" dirty="0"/>
              <a:t>Is the activity reasonable and necessary? </a:t>
            </a:r>
          </a:p>
          <a:p>
            <a:pPr lvl="1"/>
            <a:r>
              <a:rPr lang="en-US" dirty="0"/>
              <a:t>Did the activity occur or will occur during the allotted funding period? </a:t>
            </a:r>
          </a:p>
          <a:p>
            <a:pPr lvl="2"/>
            <a:r>
              <a:rPr lang="en-US" dirty="0"/>
              <a:t>On or after March 13, 2020 </a:t>
            </a:r>
          </a:p>
          <a:p>
            <a:pPr lvl="2"/>
            <a:r>
              <a:rPr lang="en-US" dirty="0"/>
              <a:t>Prior to September 30, 2022</a:t>
            </a:r>
          </a:p>
        </p:txBody>
      </p:sp>
      <p:sp>
        <p:nvSpPr>
          <p:cNvPr id="4" name="Slide Number Placeholder 3">
            <a:extLst>
              <a:ext uri="{FF2B5EF4-FFF2-40B4-BE49-F238E27FC236}">
                <a16:creationId xmlns:a16="http://schemas.microsoft.com/office/drawing/2014/main" id="{521FA461-503D-4581-A7B0-30323A7B5338}"/>
              </a:ext>
            </a:extLst>
          </p:cNvPr>
          <p:cNvSpPr>
            <a:spLocks noGrp="1"/>
          </p:cNvSpPr>
          <p:nvPr>
            <p:ph type="sldNum" sz="quarter" idx="12"/>
          </p:nvPr>
        </p:nvSpPr>
        <p:spPr/>
        <p:txBody>
          <a:bodyPr/>
          <a:lstStyle/>
          <a:p>
            <a:fld id="{C479D5F6-EDCB-402A-AC08-4943A1820E8F}" type="slidenum">
              <a:rPr lang="en-US" smtClean="0"/>
              <a:pPr/>
              <a:t>20</a:t>
            </a:fld>
            <a:endParaRPr lang="en-US" dirty="0"/>
          </a:p>
        </p:txBody>
      </p:sp>
    </p:spTree>
    <p:extLst>
      <p:ext uri="{BB962C8B-B14F-4D97-AF65-F5344CB8AC3E}">
        <p14:creationId xmlns:p14="http://schemas.microsoft.com/office/powerpoint/2010/main" val="27226902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78AF5-5F1A-4122-A356-28664E4BCA5A}"/>
              </a:ext>
            </a:extLst>
          </p:cNvPr>
          <p:cNvSpPr>
            <a:spLocks noGrp="1"/>
          </p:cNvSpPr>
          <p:nvPr>
            <p:ph type="title"/>
          </p:nvPr>
        </p:nvSpPr>
        <p:spPr/>
        <p:txBody>
          <a:bodyPr/>
          <a:lstStyle/>
          <a:p>
            <a:r>
              <a:rPr lang="en-US" dirty="0"/>
              <a:t>Allowable, Reasonable, Necessary, and Allocable</a:t>
            </a:r>
          </a:p>
        </p:txBody>
      </p:sp>
      <p:sp>
        <p:nvSpPr>
          <p:cNvPr id="3" name="Content Placeholder 2">
            <a:extLst>
              <a:ext uri="{FF2B5EF4-FFF2-40B4-BE49-F238E27FC236}">
                <a16:creationId xmlns:a16="http://schemas.microsoft.com/office/drawing/2014/main" id="{3CF5DA98-7D04-4A21-92CB-26DF72A64DA4}"/>
              </a:ext>
            </a:extLst>
          </p:cNvPr>
          <p:cNvSpPr>
            <a:spLocks noGrp="1"/>
          </p:cNvSpPr>
          <p:nvPr>
            <p:ph idx="1"/>
          </p:nvPr>
        </p:nvSpPr>
        <p:spPr>
          <a:xfrm>
            <a:off x="628650" y="1645920"/>
            <a:ext cx="7905750" cy="4781098"/>
          </a:xfrm>
        </p:spPr>
        <p:txBody>
          <a:bodyPr>
            <a:normAutofit/>
          </a:bodyPr>
          <a:lstStyle/>
          <a:p>
            <a:r>
              <a:rPr lang="en-US" b="1" dirty="0"/>
              <a:t>Provide a rationale </a:t>
            </a:r>
            <a:r>
              <a:rPr lang="en-US" dirty="0"/>
              <a:t>for identified areas of need, e.g., if you need sanitation supplies for all schools and district buildings, provide the context so that we can determine reasonableness of amount budgeted.</a:t>
            </a:r>
          </a:p>
          <a:p>
            <a:pPr lvl="1"/>
            <a:r>
              <a:rPr lang="en-US" dirty="0"/>
              <a:t>If only certain buildings are being cleaned, explain reason for not all. </a:t>
            </a:r>
          </a:p>
          <a:p>
            <a:r>
              <a:rPr lang="en-US" dirty="0"/>
              <a:t>Tell us </a:t>
            </a:r>
            <a:r>
              <a:rPr lang="en-US" b="1" dirty="0"/>
              <a:t>how many and for whom </a:t>
            </a:r>
            <a:r>
              <a:rPr lang="en-US" dirty="0"/>
              <a:t>the identified equipment, resources, or supports are provided. If equipment, indicate how much each device is and the number purchased.</a:t>
            </a:r>
          </a:p>
          <a:p>
            <a:r>
              <a:rPr lang="en-US" dirty="0"/>
              <a:t>If </a:t>
            </a:r>
            <a:r>
              <a:rPr lang="en-US" b="1" dirty="0"/>
              <a:t>reimbursing for a past activity, </a:t>
            </a:r>
            <a:r>
              <a:rPr lang="en-US" dirty="0"/>
              <a:t>confirm that the date of purchase/cost incurred was on or after March 13, 2020.</a:t>
            </a:r>
          </a:p>
          <a:p>
            <a:r>
              <a:rPr lang="en-US" b="1" dirty="0"/>
              <a:t>Be</a:t>
            </a:r>
            <a:r>
              <a:rPr lang="en-US" dirty="0"/>
              <a:t> </a:t>
            </a:r>
            <a:r>
              <a:rPr lang="en-US" b="1" dirty="0"/>
              <a:t>intentional with Program Codes and Object Codes</a:t>
            </a:r>
            <a:r>
              <a:rPr lang="en-US" dirty="0"/>
              <a:t>. Reviewers will be checking that these align with budgeted activity.</a:t>
            </a:r>
          </a:p>
          <a:p>
            <a:endParaRPr lang="en-US" b="1" dirty="0"/>
          </a:p>
        </p:txBody>
      </p:sp>
      <p:sp>
        <p:nvSpPr>
          <p:cNvPr id="4" name="Slide Number Placeholder 3">
            <a:extLst>
              <a:ext uri="{FF2B5EF4-FFF2-40B4-BE49-F238E27FC236}">
                <a16:creationId xmlns:a16="http://schemas.microsoft.com/office/drawing/2014/main" id="{8F3619FC-E79C-495E-96E2-25B891FE9395}"/>
              </a:ext>
            </a:extLst>
          </p:cNvPr>
          <p:cNvSpPr>
            <a:spLocks noGrp="1"/>
          </p:cNvSpPr>
          <p:nvPr>
            <p:ph type="sldNum" sz="quarter" idx="12"/>
          </p:nvPr>
        </p:nvSpPr>
        <p:spPr/>
        <p:txBody>
          <a:bodyPr/>
          <a:lstStyle/>
          <a:p>
            <a:fld id="{C479D5F6-EDCB-402A-AC08-4943A1820E8F}" type="slidenum">
              <a:rPr lang="en-US" smtClean="0"/>
              <a:pPr/>
              <a:t>21</a:t>
            </a:fld>
            <a:endParaRPr lang="en-US" dirty="0"/>
          </a:p>
        </p:txBody>
      </p:sp>
    </p:spTree>
    <p:extLst>
      <p:ext uri="{BB962C8B-B14F-4D97-AF65-F5344CB8AC3E}">
        <p14:creationId xmlns:p14="http://schemas.microsoft.com/office/powerpoint/2010/main" val="333217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75199-896C-46F3-8A14-3053175789FF}"/>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ED0CE400-591F-4AE8-98E0-1D147E8EF9B9}"/>
              </a:ext>
            </a:extLst>
          </p:cNvPr>
          <p:cNvSpPr>
            <a:spLocks noGrp="1"/>
          </p:cNvSpPr>
          <p:nvPr>
            <p:ph idx="1"/>
          </p:nvPr>
        </p:nvSpPr>
        <p:spPr/>
        <p:txBody>
          <a:bodyPr>
            <a:normAutofit lnSpcReduction="10000"/>
          </a:bodyPr>
          <a:lstStyle/>
          <a:p>
            <a:r>
              <a:rPr lang="en-US" dirty="0"/>
              <a:t>In preparing for in-person instruction, District has determined that it will be necessary to expand health care services in order to meet the anticipated requirements necessary for students and staff to safely return to the classroom. The district proposes to hire an additional school nurse using ESSER funds for one-half of the salary and benefits of this position (Jan-May 2021). The nurse will work in coordination with our current school nurse, to address health and safety issues related to COVID-19, including taking temperatures of students and staff each morning prior to entering the building, training building level health techs, training staff on social distancing policies, and working with parents and students on related issues. Our school nurses will take the district lead on ensuring the schools are meeting federal, state, and CDC guidelines.</a:t>
            </a:r>
          </a:p>
        </p:txBody>
      </p:sp>
      <p:sp>
        <p:nvSpPr>
          <p:cNvPr id="4" name="Slide Number Placeholder 3">
            <a:extLst>
              <a:ext uri="{FF2B5EF4-FFF2-40B4-BE49-F238E27FC236}">
                <a16:creationId xmlns:a16="http://schemas.microsoft.com/office/drawing/2014/main" id="{F60013EB-5899-4008-8661-8CB6942D1080}"/>
              </a:ext>
            </a:extLst>
          </p:cNvPr>
          <p:cNvSpPr>
            <a:spLocks noGrp="1"/>
          </p:cNvSpPr>
          <p:nvPr>
            <p:ph type="sldNum" sz="quarter" idx="12"/>
          </p:nvPr>
        </p:nvSpPr>
        <p:spPr/>
        <p:txBody>
          <a:bodyPr/>
          <a:lstStyle/>
          <a:p>
            <a:fld id="{C479D5F6-EDCB-402A-AC08-4943A1820E8F}" type="slidenum">
              <a:rPr lang="en-US" smtClean="0"/>
              <a:pPr/>
              <a:t>22</a:t>
            </a:fld>
            <a:endParaRPr lang="en-US" dirty="0"/>
          </a:p>
        </p:txBody>
      </p:sp>
    </p:spTree>
    <p:extLst>
      <p:ext uri="{BB962C8B-B14F-4D97-AF65-F5344CB8AC3E}">
        <p14:creationId xmlns:p14="http://schemas.microsoft.com/office/powerpoint/2010/main" val="4807432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759E7F-34A8-4A6E-8FD7-70EB0968D1A0}"/>
              </a:ext>
            </a:extLst>
          </p:cNvPr>
          <p:cNvSpPr>
            <a:spLocks noGrp="1"/>
          </p:cNvSpPr>
          <p:nvPr>
            <p:ph type="title"/>
          </p:nvPr>
        </p:nvSpPr>
        <p:spPr/>
        <p:txBody>
          <a:bodyPr/>
          <a:lstStyle/>
          <a:p>
            <a:r>
              <a:rPr lang="en-US" dirty="0"/>
              <a:t>Example Breakdown</a:t>
            </a:r>
          </a:p>
        </p:txBody>
      </p:sp>
      <p:graphicFrame>
        <p:nvGraphicFramePr>
          <p:cNvPr id="5" name="Content Placeholder 4">
            <a:extLst>
              <a:ext uri="{FF2B5EF4-FFF2-40B4-BE49-F238E27FC236}">
                <a16:creationId xmlns:a16="http://schemas.microsoft.com/office/drawing/2014/main" id="{5A33B748-E71B-43CA-914D-DD5AD3F3AFD2}"/>
              </a:ext>
              <a:ext uri="{C183D7F6-B498-43B3-948B-1728B52AA6E4}">
                <adec:decorative xmlns:adec="http://schemas.microsoft.com/office/drawing/2017/decorative" val="0"/>
              </a:ext>
            </a:extLst>
          </p:cNvPr>
          <p:cNvGraphicFramePr>
            <a:graphicFrameLocks noGrp="1"/>
          </p:cNvGraphicFramePr>
          <p:nvPr>
            <p:ph idx="1"/>
            <p:extLst>
              <p:ext uri="{D42A27DB-BD31-4B8C-83A1-F6EECF244321}">
                <p14:modId xmlns:p14="http://schemas.microsoft.com/office/powerpoint/2010/main" val="1218214961"/>
              </p:ext>
            </p:extLst>
          </p:nvPr>
        </p:nvGraphicFramePr>
        <p:xfrm>
          <a:off x="309564" y="1463675"/>
          <a:ext cx="8524872" cy="4640263"/>
        </p:xfrm>
        <a:graphic>
          <a:graphicData uri="http://schemas.openxmlformats.org/drawingml/2006/table">
            <a:tbl>
              <a:tblPr firstRow="1"/>
              <a:tblGrid>
                <a:gridCol w="552450">
                  <a:extLst>
                    <a:ext uri="{9D8B030D-6E8A-4147-A177-3AD203B41FA5}">
                      <a16:colId xmlns:a16="http://schemas.microsoft.com/office/drawing/2014/main" val="120658032"/>
                    </a:ext>
                  </a:extLst>
                </a:gridCol>
                <a:gridCol w="1341966">
                  <a:extLst>
                    <a:ext uri="{9D8B030D-6E8A-4147-A177-3AD203B41FA5}">
                      <a16:colId xmlns:a16="http://schemas.microsoft.com/office/drawing/2014/main" val="3419641889"/>
                    </a:ext>
                  </a:extLst>
                </a:gridCol>
                <a:gridCol w="947208">
                  <a:extLst>
                    <a:ext uri="{9D8B030D-6E8A-4147-A177-3AD203B41FA5}">
                      <a16:colId xmlns:a16="http://schemas.microsoft.com/office/drawing/2014/main" val="498149067"/>
                    </a:ext>
                  </a:extLst>
                </a:gridCol>
                <a:gridCol w="1635126">
                  <a:extLst>
                    <a:ext uri="{9D8B030D-6E8A-4147-A177-3AD203B41FA5}">
                      <a16:colId xmlns:a16="http://schemas.microsoft.com/office/drawing/2014/main" val="2386732303"/>
                    </a:ext>
                  </a:extLst>
                </a:gridCol>
                <a:gridCol w="990600">
                  <a:extLst>
                    <a:ext uri="{9D8B030D-6E8A-4147-A177-3AD203B41FA5}">
                      <a16:colId xmlns:a16="http://schemas.microsoft.com/office/drawing/2014/main" val="2108694296"/>
                    </a:ext>
                  </a:extLst>
                </a:gridCol>
                <a:gridCol w="923925">
                  <a:extLst>
                    <a:ext uri="{9D8B030D-6E8A-4147-A177-3AD203B41FA5}">
                      <a16:colId xmlns:a16="http://schemas.microsoft.com/office/drawing/2014/main" val="860518448"/>
                    </a:ext>
                  </a:extLst>
                </a:gridCol>
                <a:gridCol w="866775">
                  <a:extLst>
                    <a:ext uri="{9D8B030D-6E8A-4147-A177-3AD203B41FA5}">
                      <a16:colId xmlns:a16="http://schemas.microsoft.com/office/drawing/2014/main" val="1032510307"/>
                    </a:ext>
                  </a:extLst>
                </a:gridCol>
                <a:gridCol w="371475">
                  <a:extLst>
                    <a:ext uri="{9D8B030D-6E8A-4147-A177-3AD203B41FA5}">
                      <a16:colId xmlns:a16="http://schemas.microsoft.com/office/drawing/2014/main" val="1362502981"/>
                    </a:ext>
                  </a:extLst>
                </a:gridCol>
                <a:gridCol w="895347">
                  <a:extLst>
                    <a:ext uri="{9D8B030D-6E8A-4147-A177-3AD203B41FA5}">
                      <a16:colId xmlns:a16="http://schemas.microsoft.com/office/drawing/2014/main" val="3983267063"/>
                    </a:ext>
                  </a:extLst>
                </a:gridCol>
              </a:tblGrid>
              <a:tr h="1314819">
                <a:tc>
                  <a:txBody>
                    <a:bodyPr/>
                    <a:lstStyle/>
                    <a:p>
                      <a:pPr algn="l" fontAlgn="t"/>
                      <a:r>
                        <a:rPr lang="en-US" sz="1600" dirty="0">
                          <a:solidFill>
                            <a:srgbClr val="31708F"/>
                          </a:solidFill>
                          <a:effectLst/>
                        </a:rPr>
                        <a:t>ID Ref</a:t>
                      </a:r>
                    </a:p>
                  </a:txBody>
                  <a:tcPr marL="29089" marR="29089" marT="29089" marB="29089">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D9EDF7"/>
                    </a:solidFill>
                  </a:tcPr>
                </a:tc>
                <a:tc>
                  <a:txBody>
                    <a:bodyPr/>
                    <a:lstStyle/>
                    <a:p>
                      <a:pPr algn="l" fontAlgn="t"/>
                      <a:r>
                        <a:rPr lang="en-US" sz="1600" dirty="0">
                          <a:solidFill>
                            <a:srgbClr val="31708F"/>
                          </a:solidFill>
                          <a:effectLst/>
                        </a:rPr>
                        <a:t>Location</a:t>
                      </a:r>
                    </a:p>
                  </a:txBody>
                  <a:tcPr marL="29089" marR="29089" marT="29089" marB="29089">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D9EDF7"/>
                    </a:solidFill>
                  </a:tcPr>
                </a:tc>
                <a:tc>
                  <a:txBody>
                    <a:bodyPr/>
                    <a:lstStyle/>
                    <a:p>
                      <a:pPr algn="l" fontAlgn="t"/>
                      <a:r>
                        <a:rPr lang="en-US" sz="1600">
                          <a:solidFill>
                            <a:srgbClr val="31708F"/>
                          </a:solidFill>
                          <a:effectLst/>
                        </a:rPr>
                        <a:t>Fiscal Year</a:t>
                      </a:r>
                    </a:p>
                  </a:txBody>
                  <a:tcPr marL="29089" marR="29089" marT="29089" marB="29089">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D9EDF7"/>
                    </a:solidFill>
                  </a:tcPr>
                </a:tc>
                <a:tc>
                  <a:txBody>
                    <a:bodyPr/>
                    <a:lstStyle/>
                    <a:p>
                      <a:pPr algn="l" fontAlgn="t"/>
                      <a:r>
                        <a:rPr lang="en-US" sz="1600">
                          <a:solidFill>
                            <a:srgbClr val="31708F"/>
                          </a:solidFill>
                          <a:effectLst/>
                        </a:rPr>
                        <a:t>Allowable Activity</a:t>
                      </a:r>
                    </a:p>
                  </a:txBody>
                  <a:tcPr marL="29089" marR="29089" marT="29089" marB="29089">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D9EDF7"/>
                    </a:solidFill>
                  </a:tcPr>
                </a:tc>
                <a:tc>
                  <a:txBody>
                    <a:bodyPr/>
                    <a:lstStyle/>
                    <a:p>
                      <a:pPr algn="l" fontAlgn="t"/>
                      <a:r>
                        <a:rPr lang="en-US" sz="1600">
                          <a:solidFill>
                            <a:srgbClr val="31708F"/>
                          </a:solidFill>
                          <a:effectLst/>
                        </a:rPr>
                        <a:t>Program Code</a:t>
                      </a:r>
                    </a:p>
                  </a:txBody>
                  <a:tcPr marL="29089" marR="29089" marT="29089" marB="29089">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D9EDF7"/>
                    </a:solidFill>
                  </a:tcPr>
                </a:tc>
                <a:tc>
                  <a:txBody>
                    <a:bodyPr/>
                    <a:lstStyle/>
                    <a:p>
                      <a:pPr algn="l" fontAlgn="t"/>
                      <a:r>
                        <a:rPr lang="en-US" sz="1600">
                          <a:solidFill>
                            <a:srgbClr val="31708F"/>
                          </a:solidFill>
                          <a:effectLst/>
                        </a:rPr>
                        <a:t>Object Code</a:t>
                      </a:r>
                    </a:p>
                  </a:txBody>
                  <a:tcPr marL="29089" marR="29089" marT="29089" marB="29089">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D9EDF7"/>
                    </a:solidFill>
                  </a:tcPr>
                </a:tc>
                <a:tc>
                  <a:txBody>
                    <a:bodyPr/>
                    <a:lstStyle/>
                    <a:p>
                      <a:pPr algn="l" fontAlgn="t"/>
                      <a:r>
                        <a:rPr lang="en-US" sz="1600" dirty="0">
                          <a:solidFill>
                            <a:srgbClr val="31708F"/>
                          </a:solidFill>
                          <a:effectLst/>
                        </a:rPr>
                        <a:t>Salary Position</a:t>
                      </a:r>
                    </a:p>
                  </a:txBody>
                  <a:tcPr marL="29089" marR="29089" marT="29089" marB="29089">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D9EDF7"/>
                    </a:solidFill>
                  </a:tcPr>
                </a:tc>
                <a:tc>
                  <a:txBody>
                    <a:bodyPr/>
                    <a:lstStyle/>
                    <a:p>
                      <a:pPr algn="l" fontAlgn="t"/>
                      <a:r>
                        <a:rPr lang="en-US" sz="1600">
                          <a:solidFill>
                            <a:srgbClr val="31708F"/>
                          </a:solidFill>
                          <a:effectLst/>
                        </a:rPr>
                        <a:t>FTE</a:t>
                      </a:r>
                    </a:p>
                  </a:txBody>
                  <a:tcPr marL="29089" marR="29089" marT="29089" marB="29089">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D9EDF7"/>
                    </a:solidFill>
                  </a:tcPr>
                </a:tc>
                <a:tc>
                  <a:txBody>
                    <a:bodyPr/>
                    <a:lstStyle/>
                    <a:p>
                      <a:pPr algn="l" fontAlgn="t"/>
                      <a:r>
                        <a:rPr lang="en-US" sz="1600" dirty="0">
                          <a:solidFill>
                            <a:srgbClr val="31708F"/>
                          </a:solidFill>
                          <a:effectLst/>
                        </a:rPr>
                        <a:t>Funding Source</a:t>
                      </a:r>
                    </a:p>
                  </a:txBody>
                  <a:tcPr marL="29089" marR="29089" marT="29089" marB="29089">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D9EDF7"/>
                    </a:solidFill>
                  </a:tcPr>
                </a:tc>
                <a:extLst>
                  <a:ext uri="{0D108BD9-81ED-4DB2-BD59-A6C34878D82A}">
                    <a16:rowId xmlns:a16="http://schemas.microsoft.com/office/drawing/2014/main" val="2111879997"/>
                  </a:ext>
                </a:extLst>
              </a:tr>
              <a:tr h="3325444">
                <a:tc>
                  <a:txBody>
                    <a:bodyPr/>
                    <a:lstStyle/>
                    <a:p>
                      <a:pPr fontAlgn="t"/>
                      <a:r>
                        <a:rPr lang="en-US" sz="1600" dirty="0">
                          <a:solidFill>
                            <a:schemeClr val="tx1"/>
                          </a:solidFill>
                          <a:effectLst/>
                        </a:rPr>
                        <a:t>1234</a:t>
                      </a:r>
                    </a:p>
                    <a:p>
                      <a:pPr fontAlgn="t"/>
                      <a:endParaRPr lang="en-US" sz="1600" dirty="0">
                        <a:solidFill>
                          <a:schemeClr val="tx1"/>
                        </a:solidFill>
                        <a:effectLst/>
                      </a:endParaRPr>
                    </a:p>
                    <a:p>
                      <a:pPr fontAlgn="t"/>
                      <a:endParaRPr lang="en-US" sz="1600" dirty="0">
                        <a:solidFill>
                          <a:schemeClr val="tx1"/>
                        </a:solidFill>
                        <a:effectLst/>
                      </a:endParaRPr>
                    </a:p>
                    <a:p>
                      <a:pPr fontAlgn="t"/>
                      <a:endParaRPr lang="en-US" sz="1600" dirty="0">
                        <a:solidFill>
                          <a:schemeClr val="tx1"/>
                        </a:solidFill>
                        <a:effectLst/>
                      </a:endParaRPr>
                    </a:p>
                    <a:p>
                      <a:pPr fontAlgn="t"/>
                      <a:endParaRPr lang="en-US" sz="1600" dirty="0">
                        <a:solidFill>
                          <a:schemeClr val="tx1"/>
                        </a:solidFill>
                        <a:effectLst/>
                      </a:endParaRPr>
                    </a:p>
                    <a:p>
                      <a:pPr fontAlgn="t"/>
                      <a:endParaRPr lang="en-US" sz="1600" dirty="0">
                        <a:solidFill>
                          <a:schemeClr val="tx1"/>
                        </a:solidFill>
                        <a:effectLst/>
                      </a:endParaRPr>
                    </a:p>
                    <a:p>
                      <a:pPr fontAlgn="t"/>
                      <a:r>
                        <a:rPr lang="en-US" sz="1600" dirty="0">
                          <a:solidFill>
                            <a:schemeClr val="tx1"/>
                          </a:solidFill>
                          <a:effectLst/>
                        </a:rPr>
                        <a:t>Used in feed-back</a:t>
                      </a:r>
                    </a:p>
                  </a:txBody>
                  <a:tcPr marL="29089" marR="29089" marT="29089" marB="29089">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5F5F5"/>
                    </a:solidFill>
                  </a:tcPr>
                </a:tc>
                <a:tc>
                  <a:txBody>
                    <a:bodyPr/>
                    <a:lstStyle/>
                    <a:p>
                      <a:pPr fontAlgn="t"/>
                      <a:r>
                        <a:rPr lang="en-US" sz="1600" dirty="0">
                          <a:solidFill>
                            <a:schemeClr val="tx1"/>
                          </a:solidFill>
                          <a:effectLst/>
                        </a:rPr>
                        <a:t>District Level</a:t>
                      </a:r>
                    </a:p>
                    <a:p>
                      <a:pPr fontAlgn="t"/>
                      <a:endParaRPr lang="en-US" sz="1600" dirty="0">
                        <a:solidFill>
                          <a:schemeClr val="tx1"/>
                        </a:solidFill>
                        <a:effectLst/>
                      </a:endParaRPr>
                    </a:p>
                    <a:p>
                      <a:pPr fontAlgn="t"/>
                      <a:endParaRPr lang="en-US" sz="1600" dirty="0">
                        <a:solidFill>
                          <a:schemeClr val="tx1"/>
                        </a:solidFill>
                        <a:effectLst/>
                      </a:endParaRPr>
                    </a:p>
                    <a:p>
                      <a:pPr fontAlgn="t"/>
                      <a:endParaRPr lang="en-US" sz="1600" dirty="0">
                        <a:solidFill>
                          <a:schemeClr val="tx1"/>
                        </a:solidFill>
                        <a:effectLst/>
                      </a:endParaRPr>
                    </a:p>
                    <a:p>
                      <a:pPr fontAlgn="t"/>
                      <a:endParaRPr lang="en-US" sz="1600" dirty="0">
                        <a:solidFill>
                          <a:schemeClr val="tx1"/>
                        </a:solidFill>
                        <a:effectLst/>
                      </a:endParaRPr>
                    </a:p>
                    <a:p>
                      <a:pPr fontAlgn="t"/>
                      <a:endParaRPr lang="en-US" sz="1600" dirty="0">
                        <a:solidFill>
                          <a:schemeClr val="tx1"/>
                        </a:solidFill>
                        <a:effectLst/>
                      </a:endParaRPr>
                    </a:p>
                    <a:p>
                      <a:pPr fontAlgn="t"/>
                      <a:r>
                        <a:rPr lang="en-US" sz="1600" dirty="0">
                          <a:solidFill>
                            <a:schemeClr val="tx1"/>
                          </a:solidFill>
                          <a:effectLst/>
                        </a:rPr>
                        <a:t>Looking for connection to description</a:t>
                      </a:r>
                    </a:p>
                  </a:txBody>
                  <a:tcPr marL="29089" marR="29089" marT="29089" marB="29089">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5F5F5"/>
                    </a:solidFill>
                  </a:tcPr>
                </a:tc>
                <a:tc>
                  <a:txBody>
                    <a:bodyPr/>
                    <a:lstStyle/>
                    <a:p>
                      <a:pPr fontAlgn="t"/>
                      <a:r>
                        <a:rPr lang="en-US" sz="1600" dirty="0">
                          <a:solidFill>
                            <a:schemeClr val="tx1"/>
                          </a:solidFill>
                          <a:effectLst/>
                        </a:rPr>
                        <a:t>FY 2020-2021</a:t>
                      </a:r>
                    </a:p>
                    <a:p>
                      <a:pPr fontAlgn="t"/>
                      <a:endParaRPr lang="en-US" sz="1600" dirty="0">
                        <a:solidFill>
                          <a:schemeClr val="tx1"/>
                        </a:solidFill>
                        <a:effectLst/>
                      </a:endParaRPr>
                    </a:p>
                    <a:p>
                      <a:pPr fontAlgn="t"/>
                      <a:endParaRPr lang="en-US" sz="1600" dirty="0">
                        <a:solidFill>
                          <a:schemeClr val="tx1"/>
                        </a:solidFill>
                        <a:effectLst/>
                      </a:endParaRPr>
                    </a:p>
                    <a:p>
                      <a:pPr fontAlgn="t"/>
                      <a:endParaRPr lang="en-US" sz="1600" dirty="0">
                        <a:solidFill>
                          <a:schemeClr val="tx1"/>
                        </a:solidFill>
                        <a:effectLst/>
                      </a:endParaRPr>
                    </a:p>
                    <a:p>
                      <a:pPr fontAlgn="t"/>
                      <a:endParaRPr lang="en-US" sz="1600" dirty="0">
                        <a:solidFill>
                          <a:schemeClr val="tx1"/>
                        </a:solidFill>
                        <a:effectLst/>
                      </a:endParaRPr>
                    </a:p>
                    <a:p>
                      <a:pPr fontAlgn="t"/>
                      <a:r>
                        <a:rPr lang="en-US" sz="1600" dirty="0">
                          <a:solidFill>
                            <a:schemeClr val="tx1"/>
                          </a:solidFill>
                          <a:effectLst/>
                        </a:rPr>
                        <a:t>When using 19-20, include date of expense</a:t>
                      </a:r>
                    </a:p>
                  </a:txBody>
                  <a:tcPr marL="29089" marR="29089" marT="29089" marB="29089">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5F5F5"/>
                    </a:solidFill>
                  </a:tcPr>
                </a:tc>
                <a:tc>
                  <a:txBody>
                    <a:bodyPr/>
                    <a:lstStyle/>
                    <a:p>
                      <a:pPr fontAlgn="t"/>
                      <a:r>
                        <a:rPr lang="en-US" sz="1600" dirty="0">
                          <a:solidFill>
                            <a:schemeClr val="tx1"/>
                          </a:solidFill>
                          <a:effectLst/>
                        </a:rPr>
                        <a:t>Preparedness and response activities</a:t>
                      </a:r>
                    </a:p>
                    <a:p>
                      <a:pPr fontAlgn="t"/>
                      <a:endParaRPr lang="en-US" sz="1600" dirty="0">
                        <a:solidFill>
                          <a:schemeClr val="tx1"/>
                        </a:solidFill>
                        <a:effectLst/>
                      </a:endParaRPr>
                    </a:p>
                    <a:p>
                      <a:pPr fontAlgn="t"/>
                      <a:endParaRPr lang="en-US" sz="1600" dirty="0">
                        <a:solidFill>
                          <a:schemeClr val="tx1"/>
                        </a:solidFill>
                        <a:effectLst/>
                      </a:endParaRPr>
                    </a:p>
                    <a:p>
                      <a:pPr fontAlgn="t"/>
                      <a:endParaRPr lang="en-US" sz="1600" dirty="0">
                        <a:solidFill>
                          <a:schemeClr val="tx1"/>
                        </a:solidFill>
                        <a:effectLst/>
                      </a:endParaRPr>
                    </a:p>
                    <a:p>
                      <a:pPr fontAlgn="t"/>
                      <a:endParaRPr lang="en-US" sz="1600" dirty="0">
                        <a:solidFill>
                          <a:schemeClr val="tx1"/>
                        </a:solidFill>
                        <a:effectLst/>
                      </a:endParaRPr>
                    </a:p>
                    <a:p>
                      <a:pPr fontAlgn="t"/>
                      <a:r>
                        <a:rPr lang="en-US" sz="1600" dirty="0">
                          <a:solidFill>
                            <a:schemeClr val="tx1"/>
                          </a:solidFill>
                          <a:effectLst/>
                        </a:rPr>
                        <a:t>Helps with confirming allowability</a:t>
                      </a:r>
                    </a:p>
                  </a:txBody>
                  <a:tcPr marL="29089" marR="29089" marT="29089" marB="29089">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5F5F5"/>
                    </a:solidFill>
                  </a:tcPr>
                </a:tc>
                <a:tc>
                  <a:txBody>
                    <a:bodyPr/>
                    <a:lstStyle/>
                    <a:p>
                      <a:pPr fontAlgn="t"/>
                      <a:r>
                        <a:rPr lang="en-US" sz="1600" dirty="0">
                          <a:solidFill>
                            <a:schemeClr val="tx1"/>
                          </a:solidFill>
                          <a:effectLst/>
                        </a:rPr>
                        <a:t>Support Program</a:t>
                      </a:r>
                    </a:p>
                  </a:txBody>
                  <a:tcPr marL="29089" marR="29089" marT="29089" marB="29089">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5F5F5"/>
                    </a:solidFill>
                  </a:tcPr>
                </a:tc>
                <a:tc>
                  <a:txBody>
                    <a:bodyPr/>
                    <a:lstStyle/>
                    <a:p>
                      <a:pPr fontAlgn="t"/>
                      <a:r>
                        <a:rPr lang="en-US" sz="1600">
                          <a:solidFill>
                            <a:schemeClr val="tx1"/>
                          </a:solidFill>
                          <a:effectLst/>
                        </a:rPr>
                        <a:t>0100 Salaries</a:t>
                      </a:r>
                    </a:p>
                  </a:txBody>
                  <a:tcPr marL="29089" marR="29089" marT="29089" marB="29089">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5F5F5"/>
                    </a:solidFill>
                  </a:tcPr>
                </a:tc>
                <a:tc>
                  <a:txBody>
                    <a:bodyPr/>
                    <a:lstStyle/>
                    <a:p>
                      <a:pPr fontAlgn="t"/>
                      <a:r>
                        <a:rPr lang="en-US" sz="1600" dirty="0">
                          <a:solidFill>
                            <a:schemeClr val="tx1"/>
                          </a:solidFill>
                          <a:effectLst/>
                        </a:rPr>
                        <a:t>000 OTHER</a:t>
                      </a:r>
                    </a:p>
                    <a:p>
                      <a:pPr fontAlgn="t"/>
                      <a:endParaRPr lang="en-US" sz="1600" dirty="0">
                        <a:solidFill>
                          <a:schemeClr val="tx1"/>
                        </a:solidFill>
                        <a:effectLst/>
                      </a:endParaRPr>
                    </a:p>
                    <a:p>
                      <a:pPr fontAlgn="t"/>
                      <a:endParaRPr lang="en-US" sz="1600" dirty="0">
                        <a:solidFill>
                          <a:schemeClr val="tx1"/>
                        </a:solidFill>
                        <a:effectLst/>
                      </a:endParaRPr>
                    </a:p>
                    <a:p>
                      <a:pPr fontAlgn="t"/>
                      <a:endParaRPr lang="en-US" sz="1600" dirty="0">
                        <a:solidFill>
                          <a:schemeClr val="tx1"/>
                        </a:solidFill>
                        <a:effectLst/>
                      </a:endParaRPr>
                    </a:p>
                    <a:p>
                      <a:pPr fontAlgn="t"/>
                      <a:endParaRPr lang="en-US" sz="1600" dirty="0">
                        <a:solidFill>
                          <a:schemeClr val="tx1"/>
                        </a:solidFill>
                        <a:effectLst/>
                      </a:endParaRPr>
                    </a:p>
                    <a:p>
                      <a:pPr fontAlgn="t"/>
                      <a:endParaRPr lang="en-US" sz="1600" dirty="0">
                        <a:solidFill>
                          <a:schemeClr val="tx1"/>
                        </a:solidFill>
                        <a:effectLst/>
                      </a:endParaRPr>
                    </a:p>
                    <a:p>
                      <a:pPr fontAlgn="t"/>
                      <a:r>
                        <a:rPr lang="en-US" sz="1600" dirty="0">
                          <a:solidFill>
                            <a:schemeClr val="tx1"/>
                          </a:solidFill>
                          <a:effectLst/>
                        </a:rPr>
                        <a:t>Adding New Codes to include nurses</a:t>
                      </a:r>
                    </a:p>
                  </a:txBody>
                  <a:tcPr marL="29089" marR="29089" marT="29089" marB="29089">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5F5F5"/>
                    </a:solidFill>
                  </a:tcPr>
                </a:tc>
                <a:tc>
                  <a:txBody>
                    <a:bodyPr/>
                    <a:lstStyle/>
                    <a:p>
                      <a:pPr fontAlgn="t"/>
                      <a:r>
                        <a:rPr lang="en-US" sz="1600" dirty="0">
                          <a:solidFill>
                            <a:schemeClr val="tx1"/>
                          </a:solidFill>
                          <a:effectLst/>
                        </a:rPr>
                        <a:t>.5</a:t>
                      </a:r>
                    </a:p>
                  </a:txBody>
                  <a:tcPr marL="29089" marR="29089" marT="29089" marB="29089">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5F5F5"/>
                    </a:solidFill>
                  </a:tcPr>
                </a:tc>
                <a:tc>
                  <a:txBody>
                    <a:bodyPr/>
                    <a:lstStyle/>
                    <a:p>
                      <a:pPr fontAlgn="t"/>
                      <a:r>
                        <a:rPr lang="en-US" sz="1600" dirty="0">
                          <a:solidFill>
                            <a:schemeClr val="tx1"/>
                          </a:solidFill>
                          <a:effectLst/>
                        </a:rPr>
                        <a:t>ESSER - (4425)</a:t>
                      </a:r>
                    </a:p>
                  </a:txBody>
                  <a:tcPr marL="29089" marR="29089" marT="29089" marB="29089">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5F5F5"/>
                    </a:solidFill>
                  </a:tcPr>
                </a:tc>
                <a:extLst>
                  <a:ext uri="{0D108BD9-81ED-4DB2-BD59-A6C34878D82A}">
                    <a16:rowId xmlns:a16="http://schemas.microsoft.com/office/drawing/2014/main" val="1614330974"/>
                  </a:ext>
                </a:extLst>
              </a:tr>
            </a:tbl>
          </a:graphicData>
        </a:graphic>
      </p:graphicFrame>
      <p:sp>
        <p:nvSpPr>
          <p:cNvPr id="4" name="Slide Number Placeholder 3">
            <a:extLst>
              <a:ext uri="{FF2B5EF4-FFF2-40B4-BE49-F238E27FC236}">
                <a16:creationId xmlns:a16="http://schemas.microsoft.com/office/drawing/2014/main" id="{AC8C2006-FF07-451A-85CD-0684DA04761A}"/>
              </a:ext>
            </a:extLst>
          </p:cNvPr>
          <p:cNvSpPr>
            <a:spLocks noGrp="1"/>
          </p:cNvSpPr>
          <p:nvPr>
            <p:ph type="sldNum" sz="quarter" idx="12"/>
          </p:nvPr>
        </p:nvSpPr>
        <p:spPr/>
        <p:txBody>
          <a:bodyPr/>
          <a:lstStyle/>
          <a:p>
            <a:fld id="{C479D5F6-EDCB-402A-AC08-4943A1820E8F}" type="slidenum">
              <a:rPr lang="en-US" smtClean="0"/>
              <a:pPr/>
              <a:t>23</a:t>
            </a:fld>
            <a:endParaRPr lang="en-US" dirty="0"/>
          </a:p>
        </p:txBody>
      </p:sp>
    </p:spTree>
    <p:extLst>
      <p:ext uri="{BB962C8B-B14F-4D97-AF65-F5344CB8AC3E}">
        <p14:creationId xmlns:p14="http://schemas.microsoft.com/office/powerpoint/2010/main" val="41179153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F0B91-315C-4D11-A8A1-A6A9FCEF0EB7}"/>
              </a:ext>
            </a:extLst>
          </p:cNvPr>
          <p:cNvSpPr>
            <a:spLocks noGrp="1"/>
          </p:cNvSpPr>
          <p:nvPr>
            <p:ph type="title"/>
          </p:nvPr>
        </p:nvSpPr>
        <p:spPr/>
        <p:txBody>
          <a:bodyPr/>
          <a:lstStyle/>
          <a:p>
            <a:r>
              <a:rPr lang="en-US" dirty="0"/>
              <a:t>Example 2</a:t>
            </a:r>
          </a:p>
        </p:txBody>
      </p:sp>
      <p:graphicFrame>
        <p:nvGraphicFramePr>
          <p:cNvPr id="5" name="Content Placeholder 4">
            <a:extLst>
              <a:ext uri="{FF2B5EF4-FFF2-40B4-BE49-F238E27FC236}">
                <a16:creationId xmlns:a16="http://schemas.microsoft.com/office/drawing/2014/main" id="{02BBB6BB-4A96-4533-AB19-26BD6A42D87A}"/>
              </a:ext>
              <a:ext uri="{C183D7F6-B498-43B3-948B-1728B52AA6E4}">
                <adec:decorative xmlns:adec="http://schemas.microsoft.com/office/drawing/2017/decorative" val="0"/>
              </a:ext>
            </a:extLst>
          </p:cNvPr>
          <p:cNvGraphicFramePr>
            <a:graphicFrameLocks noGrp="1"/>
          </p:cNvGraphicFramePr>
          <p:nvPr>
            <p:ph idx="1"/>
            <p:extLst>
              <p:ext uri="{D42A27DB-BD31-4B8C-83A1-F6EECF244321}">
                <p14:modId xmlns:p14="http://schemas.microsoft.com/office/powerpoint/2010/main" val="3455509709"/>
              </p:ext>
            </p:extLst>
          </p:nvPr>
        </p:nvGraphicFramePr>
        <p:xfrm>
          <a:off x="138113" y="1398844"/>
          <a:ext cx="8867773" cy="4640262"/>
        </p:xfrm>
        <a:graphic>
          <a:graphicData uri="http://schemas.openxmlformats.org/drawingml/2006/table">
            <a:tbl>
              <a:tblPr firstRow="1"/>
              <a:tblGrid>
                <a:gridCol w="458877">
                  <a:extLst>
                    <a:ext uri="{9D8B030D-6E8A-4147-A177-3AD203B41FA5}">
                      <a16:colId xmlns:a16="http://schemas.microsoft.com/office/drawing/2014/main" val="154756944"/>
                    </a:ext>
                  </a:extLst>
                </a:gridCol>
                <a:gridCol w="1048685">
                  <a:extLst>
                    <a:ext uri="{9D8B030D-6E8A-4147-A177-3AD203B41FA5}">
                      <a16:colId xmlns:a16="http://schemas.microsoft.com/office/drawing/2014/main" val="344711514"/>
                    </a:ext>
                  </a:extLst>
                </a:gridCol>
                <a:gridCol w="664138">
                  <a:extLst>
                    <a:ext uri="{9D8B030D-6E8A-4147-A177-3AD203B41FA5}">
                      <a16:colId xmlns:a16="http://schemas.microsoft.com/office/drawing/2014/main" val="3011458907"/>
                    </a:ext>
                  </a:extLst>
                </a:gridCol>
                <a:gridCol w="885825">
                  <a:extLst>
                    <a:ext uri="{9D8B030D-6E8A-4147-A177-3AD203B41FA5}">
                      <a16:colId xmlns:a16="http://schemas.microsoft.com/office/drawing/2014/main" val="1463092211"/>
                    </a:ext>
                  </a:extLst>
                </a:gridCol>
                <a:gridCol w="847725">
                  <a:extLst>
                    <a:ext uri="{9D8B030D-6E8A-4147-A177-3AD203B41FA5}">
                      <a16:colId xmlns:a16="http://schemas.microsoft.com/office/drawing/2014/main" val="3481279508"/>
                    </a:ext>
                  </a:extLst>
                </a:gridCol>
                <a:gridCol w="876300">
                  <a:extLst>
                    <a:ext uri="{9D8B030D-6E8A-4147-A177-3AD203B41FA5}">
                      <a16:colId xmlns:a16="http://schemas.microsoft.com/office/drawing/2014/main" val="17647634"/>
                    </a:ext>
                  </a:extLst>
                </a:gridCol>
                <a:gridCol w="628650">
                  <a:extLst>
                    <a:ext uri="{9D8B030D-6E8A-4147-A177-3AD203B41FA5}">
                      <a16:colId xmlns:a16="http://schemas.microsoft.com/office/drawing/2014/main" val="1740624335"/>
                    </a:ext>
                  </a:extLst>
                </a:gridCol>
                <a:gridCol w="371475">
                  <a:extLst>
                    <a:ext uri="{9D8B030D-6E8A-4147-A177-3AD203B41FA5}">
                      <a16:colId xmlns:a16="http://schemas.microsoft.com/office/drawing/2014/main" val="1307858920"/>
                    </a:ext>
                  </a:extLst>
                </a:gridCol>
                <a:gridCol w="657225">
                  <a:extLst>
                    <a:ext uri="{9D8B030D-6E8A-4147-A177-3AD203B41FA5}">
                      <a16:colId xmlns:a16="http://schemas.microsoft.com/office/drawing/2014/main" val="1341888759"/>
                    </a:ext>
                  </a:extLst>
                </a:gridCol>
                <a:gridCol w="1581150">
                  <a:extLst>
                    <a:ext uri="{9D8B030D-6E8A-4147-A177-3AD203B41FA5}">
                      <a16:colId xmlns:a16="http://schemas.microsoft.com/office/drawing/2014/main" val="2924606131"/>
                    </a:ext>
                  </a:extLst>
                </a:gridCol>
                <a:gridCol w="847723">
                  <a:extLst>
                    <a:ext uri="{9D8B030D-6E8A-4147-A177-3AD203B41FA5}">
                      <a16:colId xmlns:a16="http://schemas.microsoft.com/office/drawing/2014/main" val="2024829498"/>
                    </a:ext>
                  </a:extLst>
                </a:gridCol>
              </a:tblGrid>
              <a:tr h="704392">
                <a:tc>
                  <a:txBody>
                    <a:bodyPr/>
                    <a:lstStyle/>
                    <a:p>
                      <a:pPr algn="l" fontAlgn="t"/>
                      <a:r>
                        <a:rPr lang="en-US" sz="1400">
                          <a:solidFill>
                            <a:srgbClr val="31708F"/>
                          </a:solidFill>
                          <a:effectLst/>
                        </a:rPr>
                        <a:t>ID Ref</a:t>
                      </a:r>
                    </a:p>
                  </a:txBody>
                  <a:tcPr marL="15584" marR="15584" marT="15584" marB="15584">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D9EDF7"/>
                    </a:solidFill>
                  </a:tcPr>
                </a:tc>
                <a:tc>
                  <a:txBody>
                    <a:bodyPr/>
                    <a:lstStyle/>
                    <a:p>
                      <a:pPr algn="l" fontAlgn="t"/>
                      <a:r>
                        <a:rPr lang="en-US" sz="1400">
                          <a:solidFill>
                            <a:srgbClr val="31708F"/>
                          </a:solidFill>
                          <a:effectLst/>
                        </a:rPr>
                        <a:t>Location</a:t>
                      </a:r>
                    </a:p>
                  </a:txBody>
                  <a:tcPr marL="15584" marR="15584" marT="15584" marB="15584">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D9EDF7"/>
                    </a:solidFill>
                  </a:tcPr>
                </a:tc>
                <a:tc>
                  <a:txBody>
                    <a:bodyPr/>
                    <a:lstStyle/>
                    <a:p>
                      <a:pPr algn="l" fontAlgn="t"/>
                      <a:r>
                        <a:rPr lang="en-US" sz="1400">
                          <a:solidFill>
                            <a:srgbClr val="31708F"/>
                          </a:solidFill>
                          <a:effectLst/>
                        </a:rPr>
                        <a:t>Fiscal Year</a:t>
                      </a:r>
                    </a:p>
                  </a:txBody>
                  <a:tcPr marL="15584" marR="15584" marT="15584" marB="15584">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D9EDF7"/>
                    </a:solidFill>
                  </a:tcPr>
                </a:tc>
                <a:tc>
                  <a:txBody>
                    <a:bodyPr/>
                    <a:lstStyle/>
                    <a:p>
                      <a:pPr algn="l" fontAlgn="t"/>
                      <a:r>
                        <a:rPr lang="en-US" sz="1400">
                          <a:solidFill>
                            <a:srgbClr val="31708F"/>
                          </a:solidFill>
                          <a:effectLst/>
                        </a:rPr>
                        <a:t>Allowable Activity</a:t>
                      </a:r>
                    </a:p>
                  </a:txBody>
                  <a:tcPr marL="15584" marR="15584" marT="15584" marB="15584">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D9EDF7"/>
                    </a:solidFill>
                  </a:tcPr>
                </a:tc>
                <a:tc>
                  <a:txBody>
                    <a:bodyPr/>
                    <a:lstStyle/>
                    <a:p>
                      <a:pPr algn="l" fontAlgn="t"/>
                      <a:r>
                        <a:rPr lang="en-US" sz="1400">
                          <a:solidFill>
                            <a:srgbClr val="31708F"/>
                          </a:solidFill>
                          <a:effectLst/>
                        </a:rPr>
                        <a:t>Program Code</a:t>
                      </a:r>
                    </a:p>
                  </a:txBody>
                  <a:tcPr marL="15584" marR="15584" marT="15584" marB="15584">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D9EDF7"/>
                    </a:solidFill>
                  </a:tcPr>
                </a:tc>
                <a:tc>
                  <a:txBody>
                    <a:bodyPr/>
                    <a:lstStyle/>
                    <a:p>
                      <a:pPr algn="l" fontAlgn="t"/>
                      <a:r>
                        <a:rPr lang="en-US" sz="1400">
                          <a:solidFill>
                            <a:srgbClr val="31708F"/>
                          </a:solidFill>
                          <a:effectLst/>
                        </a:rPr>
                        <a:t>Object Code</a:t>
                      </a:r>
                    </a:p>
                  </a:txBody>
                  <a:tcPr marL="15584" marR="15584" marT="15584" marB="15584">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D9EDF7"/>
                    </a:solidFill>
                  </a:tcPr>
                </a:tc>
                <a:tc>
                  <a:txBody>
                    <a:bodyPr/>
                    <a:lstStyle/>
                    <a:p>
                      <a:pPr algn="l" fontAlgn="t"/>
                      <a:r>
                        <a:rPr lang="en-US" sz="1400" dirty="0">
                          <a:solidFill>
                            <a:srgbClr val="31708F"/>
                          </a:solidFill>
                          <a:effectLst/>
                        </a:rPr>
                        <a:t>Salary Position</a:t>
                      </a:r>
                    </a:p>
                  </a:txBody>
                  <a:tcPr marL="15584" marR="15584" marT="15584" marB="15584">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D9EDF7"/>
                    </a:solidFill>
                  </a:tcPr>
                </a:tc>
                <a:tc>
                  <a:txBody>
                    <a:bodyPr/>
                    <a:lstStyle/>
                    <a:p>
                      <a:pPr algn="l" fontAlgn="t"/>
                      <a:r>
                        <a:rPr lang="en-US" sz="1400">
                          <a:solidFill>
                            <a:srgbClr val="31708F"/>
                          </a:solidFill>
                          <a:effectLst/>
                        </a:rPr>
                        <a:t>FTE</a:t>
                      </a:r>
                    </a:p>
                  </a:txBody>
                  <a:tcPr marL="15584" marR="15584" marT="15584" marB="15584">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D9EDF7"/>
                    </a:solidFill>
                  </a:tcPr>
                </a:tc>
                <a:tc>
                  <a:txBody>
                    <a:bodyPr/>
                    <a:lstStyle/>
                    <a:p>
                      <a:pPr algn="l" fontAlgn="t"/>
                      <a:r>
                        <a:rPr lang="en-US" sz="1400">
                          <a:solidFill>
                            <a:srgbClr val="31708F"/>
                          </a:solidFill>
                          <a:effectLst/>
                        </a:rPr>
                        <a:t>Funding Source</a:t>
                      </a:r>
                    </a:p>
                  </a:txBody>
                  <a:tcPr marL="15584" marR="15584" marT="15584" marB="15584">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D9EDF7"/>
                    </a:solidFill>
                  </a:tcPr>
                </a:tc>
                <a:tc>
                  <a:txBody>
                    <a:bodyPr/>
                    <a:lstStyle/>
                    <a:p>
                      <a:pPr algn="l" fontAlgn="t"/>
                      <a:r>
                        <a:rPr lang="en-US" sz="1400">
                          <a:solidFill>
                            <a:srgbClr val="31708F"/>
                          </a:solidFill>
                          <a:effectLst/>
                        </a:rPr>
                        <a:t>Description of Activity</a:t>
                      </a:r>
                    </a:p>
                  </a:txBody>
                  <a:tcPr marL="15584" marR="15584" marT="15584" marB="15584">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D9EDF7"/>
                    </a:solidFill>
                  </a:tcPr>
                </a:tc>
                <a:tc>
                  <a:txBody>
                    <a:bodyPr/>
                    <a:lstStyle/>
                    <a:p>
                      <a:pPr algn="r" fontAlgn="t"/>
                      <a:r>
                        <a:rPr lang="en-US" sz="1400" dirty="0">
                          <a:solidFill>
                            <a:srgbClr val="31708F"/>
                          </a:solidFill>
                          <a:effectLst/>
                        </a:rPr>
                        <a:t>Requested Amount</a:t>
                      </a:r>
                    </a:p>
                  </a:txBody>
                  <a:tcPr marL="15584" marR="15584" marT="15584" marB="15584">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D9EDF7"/>
                    </a:solidFill>
                  </a:tcPr>
                </a:tc>
                <a:extLst>
                  <a:ext uri="{0D108BD9-81ED-4DB2-BD59-A6C34878D82A}">
                    <a16:rowId xmlns:a16="http://schemas.microsoft.com/office/drawing/2014/main" val="999635064"/>
                  </a:ext>
                </a:extLst>
              </a:tr>
              <a:tr h="3935870">
                <a:tc>
                  <a:txBody>
                    <a:bodyPr/>
                    <a:lstStyle/>
                    <a:p>
                      <a:pPr fontAlgn="t"/>
                      <a:r>
                        <a:rPr lang="en-US" sz="1400" dirty="0">
                          <a:effectLst/>
                        </a:rPr>
                        <a:t>5678</a:t>
                      </a:r>
                    </a:p>
                  </a:txBody>
                  <a:tcPr marL="15584" marR="15584" marT="15584" marB="15584">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5F5F5"/>
                    </a:solidFill>
                  </a:tcPr>
                </a:tc>
                <a:tc>
                  <a:txBody>
                    <a:bodyPr/>
                    <a:lstStyle/>
                    <a:p>
                      <a:pPr fontAlgn="t"/>
                      <a:r>
                        <a:rPr lang="en-US" sz="1400" dirty="0">
                          <a:effectLst/>
                        </a:rPr>
                        <a:t>5555-9999 Lion School (E)</a:t>
                      </a:r>
                    </a:p>
                  </a:txBody>
                  <a:tcPr marL="15584" marR="15584" marT="15584" marB="15584">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5F5F5"/>
                    </a:solidFill>
                  </a:tcPr>
                </a:tc>
                <a:tc>
                  <a:txBody>
                    <a:bodyPr/>
                    <a:lstStyle/>
                    <a:p>
                      <a:pPr fontAlgn="t"/>
                      <a:r>
                        <a:rPr lang="en-US" sz="1400">
                          <a:effectLst/>
                        </a:rPr>
                        <a:t>FY 2019-2020</a:t>
                      </a:r>
                    </a:p>
                  </a:txBody>
                  <a:tcPr marL="15584" marR="15584" marT="15584" marB="15584">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5F5F5"/>
                    </a:solidFill>
                  </a:tcPr>
                </a:tc>
                <a:tc>
                  <a:txBody>
                    <a:bodyPr/>
                    <a:lstStyle/>
                    <a:p>
                      <a:pPr fontAlgn="t"/>
                      <a:r>
                        <a:rPr lang="en-US" sz="1400">
                          <a:effectLst/>
                        </a:rPr>
                        <a:t>Remote learning supports</a:t>
                      </a:r>
                    </a:p>
                  </a:txBody>
                  <a:tcPr marL="15584" marR="15584" marT="15584" marB="15584">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5F5F5"/>
                    </a:solidFill>
                  </a:tcPr>
                </a:tc>
                <a:tc>
                  <a:txBody>
                    <a:bodyPr/>
                    <a:lstStyle/>
                    <a:p>
                      <a:pPr fontAlgn="t"/>
                      <a:r>
                        <a:rPr lang="en-US" sz="1400">
                          <a:effectLst/>
                        </a:rPr>
                        <a:t>Instructional Program (0010-2000)</a:t>
                      </a:r>
                    </a:p>
                  </a:txBody>
                  <a:tcPr marL="15584" marR="15584" marT="15584" marB="15584">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5F5F5"/>
                    </a:solidFill>
                  </a:tcPr>
                </a:tc>
                <a:tc>
                  <a:txBody>
                    <a:bodyPr/>
                    <a:lstStyle/>
                    <a:p>
                      <a:pPr fontAlgn="t"/>
                      <a:r>
                        <a:rPr lang="en-US" sz="1400" dirty="0">
                          <a:effectLst/>
                        </a:rPr>
                        <a:t>0735 Non-capital Equipment</a:t>
                      </a:r>
                    </a:p>
                  </a:txBody>
                  <a:tcPr marL="15584" marR="15584" marT="15584" marB="15584">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5F5F5"/>
                    </a:solidFill>
                  </a:tcPr>
                </a:tc>
                <a:tc>
                  <a:txBody>
                    <a:bodyPr/>
                    <a:lstStyle/>
                    <a:p>
                      <a:pPr fontAlgn="t"/>
                      <a:endParaRPr lang="en-US" sz="1400">
                        <a:effectLst/>
                      </a:endParaRPr>
                    </a:p>
                  </a:txBody>
                  <a:tcPr marL="15584" marR="15584" marT="15584" marB="15584">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5F5F5"/>
                    </a:solidFill>
                  </a:tcPr>
                </a:tc>
                <a:tc>
                  <a:txBody>
                    <a:bodyPr/>
                    <a:lstStyle/>
                    <a:p>
                      <a:pPr fontAlgn="t"/>
                      <a:endParaRPr lang="en-US" sz="1400">
                        <a:effectLst/>
                      </a:endParaRPr>
                    </a:p>
                  </a:txBody>
                  <a:tcPr marL="15584" marR="15584" marT="15584" marB="15584">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5F5F5"/>
                    </a:solidFill>
                  </a:tcPr>
                </a:tc>
                <a:tc>
                  <a:txBody>
                    <a:bodyPr/>
                    <a:lstStyle/>
                    <a:p>
                      <a:pPr fontAlgn="t"/>
                      <a:r>
                        <a:rPr lang="en-US" sz="1400" dirty="0">
                          <a:effectLst/>
                        </a:rPr>
                        <a:t>ESSER - (4425)</a:t>
                      </a:r>
                    </a:p>
                  </a:txBody>
                  <a:tcPr marL="15584" marR="15584" marT="15584" marB="15584">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5F5F5"/>
                    </a:solidFill>
                  </a:tcPr>
                </a:tc>
                <a:tc>
                  <a:txBody>
                    <a:bodyPr/>
                    <a:lstStyle/>
                    <a:p>
                      <a:pPr fontAlgn="t"/>
                      <a:r>
                        <a:rPr lang="en-US" sz="1400" dirty="0">
                          <a:effectLst/>
                        </a:rPr>
                        <a:t>When schools closed due to COVID-19, every student in the district had laptops, except students in Lion ES.</a:t>
                      </a:r>
                    </a:p>
                    <a:p>
                      <a:pPr fontAlgn="t"/>
                      <a:r>
                        <a:rPr lang="en-US" sz="1400" dirty="0">
                          <a:effectLst/>
                        </a:rPr>
                        <a:t>On March 15, 2020, district purchased 200 laptops ($750 each), for all students at Lion ES to participate in digital instruction from March 20, 2020, through June 1, 2020.</a:t>
                      </a:r>
                    </a:p>
                  </a:txBody>
                  <a:tcPr marL="15584" marR="15584" marT="15584" marB="15584">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5F5F5"/>
                    </a:solidFill>
                  </a:tcPr>
                </a:tc>
                <a:tc>
                  <a:txBody>
                    <a:bodyPr/>
                    <a:lstStyle/>
                    <a:p>
                      <a:pPr algn="r" fontAlgn="t"/>
                      <a:r>
                        <a:rPr lang="en-US" sz="1400" dirty="0">
                          <a:effectLst/>
                        </a:rPr>
                        <a:t>$150,00.00</a:t>
                      </a:r>
                    </a:p>
                  </a:txBody>
                  <a:tcPr marL="15584" marR="15584" marT="15584" marB="15584">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5F5F5"/>
                    </a:solidFill>
                  </a:tcPr>
                </a:tc>
                <a:extLst>
                  <a:ext uri="{0D108BD9-81ED-4DB2-BD59-A6C34878D82A}">
                    <a16:rowId xmlns:a16="http://schemas.microsoft.com/office/drawing/2014/main" val="459355218"/>
                  </a:ext>
                </a:extLst>
              </a:tr>
            </a:tbl>
          </a:graphicData>
        </a:graphic>
      </p:graphicFrame>
      <p:sp>
        <p:nvSpPr>
          <p:cNvPr id="4" name="Slide Number Placeholder 3">
            <a:extLst>
              <a:ext uri="{FF2B5EF4-FFF2-40B4-BE49-F238E27FC236}">
                <a16:creationId xmlns:a16="http://schemas.microsoft.com/office/drawing/2014/main" id="{3EFF22C8-5BE0-4771-BFC4-2A292BF6C4D6}"/>
              </a:ext>
            </a:extLst>
          </p:cNvPr>
          <p:cNvSpPr>
            <a:spLocks noGrp="1"/>
          </p:cNvSpPr>
          <p:nvPr>
            <p:ph type="sldNum" sz="quarter" idx="12"/>
          </p:nvPr>
        </p:nvSpPr>
        <p:spPr/>
        <p:txBody>
          <a:bodyPr/>
          <a:lstStyle/>
          <a:p>
            <a:fld id="{C479D5F6-EDCB-402A-AC08-4943A1820E8F}" type="slidenum">
              <a:rPr lang="en-US" smtClean="0"/>
              <a:pPr/>
              <a:t>24</a:t>
            </a:fld>
            <a:endParaRPr lang="en-US" dirty="0"/>
          </a:p>
        </p:txBody>
      </p:sp>
    </p:spTree>
    <p:extLst>
      <p:ext uri="{BB962C8B-B14F-4D97-AF65-F5344CB8AC3E}">
        <p14:creationId xmlns:p14="http://schemas.microsoft.com/office/powerpoint/2010/main" val="25567481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A42B4-55E2-4D19-A92B-267ABD9AA788}"/>
              </a:ext>
            </a:extLst>
          </p:cNvPr>
          <p:cNvSpPr>
            <a:spLocks noGrp="1"/>
          </p:cNvSpPr>
          <p:nvPr>
            <p:ph type="ctrTitle"/>
          </p:nvPr>
        </p:nvSpPr>
        <p:spPr/>
        <p:txBody>
          <a:bodyPr/>
          <a:lstStyle/>
          <a:p>
            <a:r>
              <a:rPr lang="en-US" dirty="0"/>
              <a:t>Non-Public Schools</a:t>
            </a:r>
          </a:p>
        </p:txBody>
      </p:sp>
      <p:sp>
        <p:nvSpPr>
          <p:cNvPr id="3" name="Slide Number Placeholder 2">
            <a:extLst>
              <a:ext uri="{FF2B5EF4-FFF2-40B4-BE49-F238E27FC236}">
                <a16:creationId xmlns:a16="http://schemas.microsoft.com/office/drawing/2014/main" id="{15D2F386-0E67-4B53-9B7C-BF05EB6968DD}"/>
              </a:ext>
            </a:extLst>
          </p:cNvPr>
          <p:cNvSpPr>
            <a:spLocks noGrp="1"/>
          </p:cNvSpPr>
          <p:nvPr>
            <p:ph type="sldNum" sz="quarter" idx="12"/>
          </p:nvPr>
        </p:nvSpPr>
        <p:spPr/>
        <p:txBody>
          <a:bodyPr/>
          <a:lstStyle/>
          <a:p>
            <a:fld id="{C479D5F6-EDCB-402A-AC08-4943A1820E8F}" type="slidenum">
              <a:rPr lang="en-US" smtClean="0"/>
              <a:pPr/>
              <a:t>25</a:t>
            </a:fld>
            <a:endParaRPr lang="en-US" dirty="0"/>
          </a:p>
        </p:txBody>
      </p:sp>
    </p:spTree>
    <p:extLst>
      <p:ext uri="{BB962C8B-B14F-4D97-AF65-F5344CB8AC3E}">
        <p14:creationId xmlns:p14="http://schemas.microsoft.com/office/powerpoint/2010/main" val="38042756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F147C-2E4A-4399-B74D-C6C27A68893E}"/>
              </a:ext>
            </a:extLst>
          </p:cNvPr>
          <p:cNvSpPr>
            <a:spLocks noGrp="1"/>
          </p:cNvSpPr>
          <p:nvPr>
            <p:ph type="title"/>
          </p:nvPr>
        </p:nvSpPr>
        <p:spPr/>
        <p:txBody>
          <a:bodyPr/>
          <a:lstStyle/>
          <a:p>
            <a:r>
              <a:rPr lang="en-US" dirty="0"/>
              <a:t>Which Students Get Counted in Proportionate Share?</a:t>
            </a:r>
          </a:p>
        </p:txBody>
      </p:sp>
      <p:sp>
        <p:nvSpPr>
          <p:cNvPr id="7" name="Rectangle: Rounded Corners 6">
            <a:extLst>
              <a:ext uri="{FF2B5EF4-FFF2-40B4-BE49-F238E27FC236}">
                <a16:creationId xmlns:a16="http://schemas.microsoft.com/office/drawing/2014/main" id="{526AFCE9-DC9D-4C9C-9F56-2C45E965634B}"/>
              </a:ext>
            </a:extLst>
          </p:cNvPr>
          <p:cNvSpPr/>
          <p:nvPr/>
        </p:nvSpPr>
        <p:spPr>
          <a:xfrm>
            <a:off x="366712" y="1456142"/>
            <a:ext cx="5781675" cy="508635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a:p>
            <a:pPr algn="ctr"/>
            <a:endParaRPr lang="en-US" dirty="0"/>
          </a:p>
          <a:p>
            <a:pPr algn="ctr"/>
            <a:endParaRPr lang="en-US" dirty="0"/>
          </a:p>
          <a:p>
            <a:pPr algn="ctr"/>
            <a:endParaRPr lang="en-US" dirty="0"/>
          </a:p>
          <a:p>
            <a:pPr algn="ctr"/>
            <a:r>
              <a:rPr lang="en-US" dirty="0"/>
              <a:t>Aspen District Boundaries</a:t>
            </a:r>
          </a:p>
        </p:txBody>
      </p:sp>
      <p:sp>
        <p:nvSpPr>
          <p:cNvPr id="26" name="TextBox 25">
            <a:extLst>
              <a:ext uri="{FF2B5EF4-FFF2-40B4-BE49-F238E27FC236}">
                <a16:creationId xmlns:a16="http://schemas.microsoft.com/office/drawing/2014/main" id="{4FE9DCD7-CF5C-4832-B8B5-298F1A485FDA}"/>
              </a:ext>
            </a:extLst>
          </p:cNvPr>
          <p:cNvSpPr txBox="1"/>
          <p:nvPr/>
        </p:nvSpPr>
        <p:spPr>
          <a:xfrm>
            <a:off x="676628" y="1579060"/>
            <a:ext cx="2981439" cy="2677656"/>
          </a:xfrm>
          <a:prstGeom prst="rect">
            <a:avLst/>
          </a:prstGeom>
          <a:noFill/>
          <a:ln>
            <a:solidFill>
              <a:srgbClr val="00B050"/>
            </a:solidFill>
          </a:ln>
        </p:spPr>
        <p:txBody>
          <a:bodyPr wrap="square" rtlCol="0">
            <a:spAutoFit/>
          </a:bodyPr>
          <a:lstStyle/>
          <a:p>
            <a:pPr algn="ctr"/>
            <a:r>
              <a:rPr lang="en-US" sz="1100" b="1" dirty="0">
                <a:solidFill>
                  <a:srgbClr val="00953A"/>
                </a:solidFill>
              </a:rPr>
              <a:t>Title I School Attendance Area</a:t>
            </a:r>
          </a:p>
          <a:p>
            <a:endParaRPr lang="en-US" sz="1100" b="1" dirty="0">
              <a:solidFill>
                <a:srgbClr val="00953A"/>
              </a:solidFill>
            </a:endParaRPr>
          </a:p>
          <a:p>
            <a:endParaRPr lang="en-US" sz="1100" b="1" dirty="0">
              <a:solidFill>
                <a:srgbClr val="00953A"/>
              </a:solidFill>
            </a:endParaRPr>
          </a:p>
          <a:p>
            <a:endParaRPr lang="en-US" sz="1100" b="1" dirty="0">
              <a:solidFill>
                <a:srgbClr val="00953A"/>
              </a:solidFill>
            </a:endParaRPr>
          </a:p>
          <a:p>
            <a:endParaRPr lang="en-US" sz="1100" b="1" dirty="0">
              <a:solidFill>
                <a:srgbClr val="00953A"/>
              </a:solidFill>
            </a:endParaRPr>
          </a:p>
          <a:p>
            <a:endParaRPr lang="en-US" sz="1100" b="1" dirty="0">
              <a:solidFill>
                <a:srgbClr val="00953A"/>
              </a:solidFill>
            </a:endParaRPr>
          </a:p>
          <a:p>
            <a:endParaRPr lang="en-US" sz="1100" b="1" dirty="0">
              <a:solidFill>
                <a:srgbClr val="00953A"/>
              </a:solidFill>
            </a:endParaRPr>
          </a:p>
          <a:p>
            <a:endParaRPr lang="en-US" sz="1100" b="1" dirty="0">
              <a:solidFill>
                <a:srgbClr val="00953A"/>
              </a:solidFill>
            </a:endParaRPr>
          </a:p>
          <a:p>
            <a:endParaRPr lang="en-US" sz="1100" b="1" dirty="0">
              <a:solidFill>
                <a:srgbClr val="00953A"/>
              </a:solidFill>
            </a:endParaRPr>
          </a:p>
          <a:p>
            <a:endParaRPr lang="en-US" sz="1100" b="1" dirty="0">
              <a:solidFill>
                <a:srgbClr val="00953A"/>
              </a:solidFill>
            </a:endParaRPr>
          </a:p>
          <a:p>
            <a:endParaRPr lang="en-US" sz="1100" b="1" dirty="0">
              <a:solidFill>
                <a:srgbClr val="00953A"/>
              </a:solidFill>
            </a:endParaRPr>
          </a:p>
          <a:p>
            <a:endParaRPr lang="en-US" sz="1100" b="1" dirty="0">
              <a:solidFill>
                <a:srgbClr val="00953A"/>
              </a:solidFill>
            </a:endParaRPr>
          </a:p>
          <a:p>
            <a:endParaRPr lang="en-US" sz="1100" b="1" dirty="0">
              <a:solidFill>
                <a:srgbClr val="00953A"/>
              </a:solidFill>
            </a:endParaRPr>
          </a:p>
          <a:p>
            <a:endParaRPr lang="en-US" sz="1100" b="1" dirty="0">
              <a:solidFill>
                <a:srgbClr val="00953A"/>
              </a:solidFill>
            </a:endParaRPr>
          </a:p>
          <a:p>
            <a:r>
              <a:rPr lang="en-US" sz="1400" b="1" dirty="0">
                <a:solidFill>
                  <a:srgbClr val="00953A"/>
                </a:solidFill>
              </a:rPr>
              <a:t>Student 1</a:t>
            </a:r>
            <a:endParaRPr lang="en-US" sz="1100" b="1" dirty="0">
              <a:solidFill>
                <a:srgbClr val="00953A"/>
              </a:solidFill>
            </a:endParaRPr>
          </a:p>
        </p:txBody>
      </p:sp>
      <p:pic>
        <p:nvPicPr>
          <p:cNvPr id="22" name="Picture 21" descr="School in Title I attendance area">
            <a:extLst>
              <a:ext uri="{FF2B5EF4-FFF2-40B4-BE49-F238E27FC236}">
                <a16:creationId xmlns:a16="http://schemas.microsoft.com/office/drawing/2014/main" id="{CECFD2FB-D94D-46C4-ABB3-A44237E6165A}"/>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1207848" y="1868198"/>
            <a:ext cx="1964885" cy="1305011"/>
          </a:xfrm>
          <a:prstGeom prst="rect">
            <a:avLst/>
          </a:prstGeom>
        </p:spPr>
      </p:pic>
      <p:pic>
        <p:nvPicPr>
          <p:cNvPr id="16" name="Picture 15" descr="Student 1: School in Title I attendance area">
            <a:extLst>
              <a:ext uri="{FF2B5EF4-FFF2-40B4-BE49-F238E27FC236}">
                <a16:creationId xmlns:a16="http://schemas.microsoft.com/office/drawing/2014/main" id="{F296EA64-2C42-41CD-8F34-7AB543D0ABF7}"/>
              </a:ext>
            </a:extLst>
          </p:cNvPr>
          <p:cNvPicPr>
            <a:picLocks noChangeAspect="1"/>
          </p:cNvPicPr>
          <p:nvPr/>
        </p:nvPicPr>
        <p:blipFill>
          <a:blip r:embed="rId5" cstate="print">
            <a:extLst>
              <a:ext uri="{28A0092B-C50C-407E-A947-70E740481C1C}">
                <a14:useLocalDpi xmlns:a14="http://schemas.microsoft.com/office/drawing/2010/main" val="0"/>
              </a:ext>
              <a:ext uri="{837473B0-CC2E-450A-ABE3-18F120FF3D39}">
                <a1611:picAttrSrcUrl xmlns:a1611="http://schemas.microsoft.com/office/drawing/2016/11/main" r:id="rId6"/>
              </a:ext>
            </a:extLst>
          </a:blip>
          <a:stretch>
            <a:fillRect/>
          </a:stretch>
        </p:blipFill>
        <p:spPr>
          <a:xfrm flipH="1">
            <a:off x="754738" y="3154983"/>
            <a:ext cx="939259" cy="767830"/>
          </a:xfrm>
          <a:prstGeom prst="rect">
            <a:avLst/>
          </a:prstGeom>
        </p:spPr>
      </p:pic>
      <p:pic>
        <p:nvPicPr>
          <p:cNvPr id="21" name="Picture 20" descr="Student 4: School in Title I attendance area">
            <a:extLst>
              <a:ext uri="{FF2B5EF4-FFF2-40B4-BE49-F238E27FC236}">
                <a16:creationId xmlns:a16="http://schemas.microsoft.com/office/drawing/2014/main" id="{723C60E0-2B10-40CF-A584-FB521655AD81}"/>
              </a:ext>
            </a:extLst>
          </p:cNvPr>
          <p:cNvPicPr>
            <a:picLocks noChangeAspect="1"/>
          </p:cNvPicPr>
          <p:nvPr/>
        </p:nvPicPr>
        <p:blipFill>
          <a:blip r:embed="rId5" cstate="print">
            <a:extLst>
              <a:ext uri="{28A0092B-C50C-407E-A947-70E740481C1C}">
                <a14:useLocalDpi xmlns:a14="http://schemas.microsoft.com/office/drawing/2010/main" val="0"/>
              </a:ext>
              <a:ext uri="{837473B0-CC2E-450A-ABE3-18F120FF3D39}">
                <a1611:picAttrSrcUrl xmlns:a1611="http://schemas.microsoft.com/office/drawing/2016/11/main" r:id="rId6"/>
              </a:ext>
            </a:extLst>
          </a:blip>
          <a:stretch>
            <a:fillRect/>
          </a:stretch>
        </p:blipFill>
        <p:spPr>
          <a:xfrm flipH="1">
            <a:off x="2218948" y="3231487"/>
            <a:ext cx="939259" cy="767830"/>
          </a:xfrm>
          <a:prstGeom prst="rect">
            <a:avLst/>
          </a:prstGeom>
        </p:spPr>
      </p:pic>
      <p:sp>
        <p:nvSpPr>
          <p:cNvPr id="18" name="TextBox 17">
            <a:extLst>
              <a:ext uri="{FF2B5EF4-FFF2-40B4-BE49-F238E27FC236}">
                <a16:creationId xmlns:a16="http://schemas.microsoft.com/office/drawing/2014/main" id="{D61C81D8-FE09-4FE8-85CE-B6CAA2E8F3C9}"/>
              </a:ext>
            </a:extLst>
          </p:cNvPr>
          <p:cNvSpPr txBox="1"/>
          <p:nvPr/>
        </p:nvSpPr>
        <p:spPr>
          <a:xfrm>
            <a:off x="2234511" y="3999317"/>
            <a:ext cx="908131" cy="307777"/>
          </a:xfrm>
          <a:prstGeom prst="rect">
            <a:avLst/>
          </a:prstGeom>
          <a:noFill/>
        </p:spPr>
        <p:txBody>
          <a:bodyPr wrap="square" rtlCol="0">
            <a:spAutoFit/>
          </a:bodyPr>
          <a:lstStyle/>
          <a:p>
            <a:r>
              <a:rPr lang="en-US" sz="1400" b="1" dirty="0">
                <a:solidFill>
                  <a:srgbClr val="00953A"/>
                </a:solidFill>
              </a:rPr>
              <a:t>Student 4</a:t>
            </a:r>
          </a:p>
        </p:txBody>
      </p:sp>
      <p:sp>
        <p:nvSpPr>
          <p:cNvPr id="24" name="TextBox 23">
            <a:extLst>
              <a:ext uri="{FF2B5EF4-FFF2-40B4-BE49-F238E27FC236}">
                <a16:creationId xmlns:a16="http://schemas.microsoft.com/office/drawing/2014/main" id="{9E7520AF-0BCD-45B5-9095-E7CC92D1B8EB}"/>
              </a:ext>
            </a:extLst>
          </p:cNvPr>
          <p:cNvSpPr txBox="1"/>
          <p:nvPr/>
        </p:nvSpPr>
        <p:spPr>
          <a:xfrm>
            <a:off x="2861411" y="4988093"/>
            <a:ext cx="1177315" cy="307777"/>
          </a:xfrm>
          <a:prstGeom prst="rect">
            <a:avLst/>
          </a:prstGeom>
          <a:noFill/>
        </p:spPr>
        <p:txBody>
          <a:bodyPr wrap="square" rtlCol="0">
            <a:spAutoFit/>
          </a:bodyPr>
          <a:lstStyle/>
          <a:p>
            <a:r>
              <a:rPr lang="en-US" sz="1400" b="1" dirty="0">
                <a:solidFill>
                  <a:srgbClr val="FF0000"/>
                </a:solidFill>
              </a:rPr>
              <a:t>Non-Public A</a:t>
            </a:r>
          </a:p>
        </p:txBody>
      </p:sp>
      <p:pic>
        <p:nvPicPr>
          <p:cNvPr id="9" name="Picture 8" descr="Non-Public A school in Aspen District Boundaries">
            <a:extLst>
              <a:ext uri="{FF2B5EF4-FFF2-40B4-BE49-F238E27FC236}">
                <a16:creationId xmlns:a16="http://schemas.microsoft.com/office/drawing/2014/main" id="{563061B4-272C-4984-8DC8-D8663B169DC5}"/>
              </a:ext>
            </a:extLst>
          </p:cNvPr>
          <p:cNvPicPr>
            <a:picLocks noChangeAspect="1"/>
          </p:cNvPicPr>
          <p:nvPr/>
        </p:nvPicPr>
        <p:blipFill>
          <a:blip r:embed="rId7">
            <a:extLst>
              <a:ext uri="{28A0092B-C50C-407E-A947-70E740481C1C}">
                <a14:useLocalDpi xmlns:a14="http://schemas.microsoft.com/office/drawing/2010/main" val="0"/>
              </a:ext>
              <a:ext uri="{837473B0-CC2E-450A-ABE3-18F120FF3D39}">
                <a1611:picAttrSrcUrl xmlns:a1611="http://schemas.microsoft.com/office/drawing/2016/11/main" r:id="rId8"/>
              </a:ext>
            </a:extLst>
          </a:blip>
          <a:stretch>
            <a:fillRect/>
          </a:stretch>
        </p:blipFill>
        <p:spPr>
          <a:xfrm>
            <a:off x="2861411" y="5249703"/>
            <a:ext cx="1177315" cy="1177315"/>
          </a:xfrm>
          <a:prstGeom prst="rect">
            <a:avLst/>
          </a:prstGeom>
        </p:spPr>
      </p:pic>
      <p:sp>
        <p:nvSpPr>
          <p:cNvPr id="27" name="TextBox 26">
            <a:extLst>
              <a:ext uri="{FF2B5EF4-FFF2-40B4-BE49-F238E27FC236}">
                <a16:creationId xmlns:a16="http://schemas.microsoft.com/office/drawing/2014/main" id="{2AD13FF6-A815-4A58-97C0-83A7D7FCF7B4}"/>
              </a:ext>
            </a:extLst>
          </p:cNvPr>
          <p:cNvSpPr txBox="1"/>
          <p:nvPr/>
        </p:nvSpPr>
        <p:spPr>
          <a:xfrm>
            <a:off x="3684021" y="1785413"/>
            <a:ext cx="2235453" cy="2462213"/>
          </a:xfrm>
          <a:prstGeom prst="rect">
            <a:avLst/>
          </a:prstGeom>
          <a:noFill/>
          <a:ln>
            <a:solidFill>
              <a:srgbClr val="FF0000"/>
            </a:solidFill>
          </a:ln>
        </p:spPr>
        <p:txBody>
          <a:bodyPr wrap="square" rtlCol="0">
            <a:spAutoFit/>
          </a:bodyPr>
          <a:lstStyle/>
          <a:p>
            <a:r>
              <a:rPr lang="en-US" sz="1100" b="1" dirty="0">
                <a:solidFill>
                  <a:srgbClr val="FF0000"/>
                </a:solidFill>
              </a:rPr>
              <a:t>Non-Title I School Attendance Area</a:t>
            </a:r>
          </a:p>
          <a:p>
            <a:endParaRPr lang="en-US" sz="1100" b="1" dirty="0">
              <a:solidFill>
                <a:srgbClr val="FF0000"/>
              </a:solidFill>
            </a:endParaRPr>
          </a:p>
          <a:p>
            <a:endParaRPr lang="en-US" sz="1100" b="1" dirty="0">
              <a:solidFill>
                <a:srgbClr val="FF0000"/>
              </a:solidFill>
            </a:endParaRPr>
          </a:p>
          <a:p>
            <a:endParaRPr lang="en-US" sz="1100" b="1" dirty="0">
              <a:solidFill>
                <a:srgbClr val="FF0000"/>
              </a:solidFill>
            </a:endParaRPr>
          </a:p>
          <a:p>
            <a:endParaRPr lang="en-US" sz="1100" b="1" dirty="0">
              <a:solidFill>
                <a:srgbClr val="FF0000"/>
              </a:solidFill>
            </a:endParaRPr>
          </a:p>
          <a:p>
            <a:endParaRPr lang="en-US" sz="1100" b="1" dirty="0">
              <a:solidFill>
                <a:srgbClr val="FF0000"/>
              </a:solidFill>
            </a:endParaRPr>
          </a:p>
          <a:p>
            <a:endParaRPr lang="en-US" sz="1100" b="1" dirty="0">
              <a:solidFill>
                <a:srgbClr val="FF0000"/>
              </a:solidFill>
            </a:endParaRPr>
          </a:p>
          <a:p>
            <a:endParaRPr lang="en-US" sz="1100" b="1" dirty="0">
              <a:solidFill>
                <a:srgbClr val="FF0000"/>
              </a:solidFill>
            </a:endParaRPr>
          </a:p>
          <a:p>
            <a:endParaRPr lang="en-US" sz="1100" b="1" dirty="0">
              <a:solidFill>
                <a:srgbClr val="FF0000"/>
              </a:solidFill>
            </a:endParaRPr>
          </a:p>
          <a:p>
            <a:endParaRPr lang="en-US" sz="1100" b="1" dirty="0">
              <a:solidFill>
                <a:srgbClr val="FF0000"/>
              </a:solidFill>
            </a:endParaRPr>
          </a:p>
          <a:p>
            <a:endParaRPr lang="en-US" sz="1100" b="1" dirty="0">
              <a:solidFill>
                <a:srgbClr val="FF0000"/>
              </a:solidFill>
            </a:endParaRPr>
          </a:p>
          <a:p>
            <a:r>
              <a:rPr lang="en-US" sz="1100" b="1" dirty="0">
                <a:solidFill>
                  <a:srgbClr val="FF0000"/>
                </a:solidFill>
              </a:rPr>
              <a:t>Student 2</a:t>
            </a:r>
          </a:p>
          <a:p>
            <a:endParaRPr lang="en-US" sz="1100" b="1" dirty="0">
              <a:solidFill>
                <a:srgbClr val="FF0000"/>
              </a:solidFill>
            </a:endParaRPr>
          </a:p>
          <a:p>
            <a:endParaRPr lang="en-US" sz="1100" b="1" dirty="0">
              <a:solidFill>
                <a:srgbClr val="FF0000"/>
              </a:solidFill>
            </a:endParaRPr>
          </a:p>
        </p:txBody>
      </p:sp>
      <p:pic>
        <p:nvPicPr>
          <p:cNvPr id="19" name="Picture 18" descr="School not in Title I attendance area">
            <a:extLst>
              <a:ext uri="{FF2B5EF4-FFF2-40B4-BE49-F238E27FC236}">
                <a16:creationId xmlns:a16="http://schemas.microsoft.com/office/drawing/2014/main" id="{AB0F55F4-319A-46AA-A953-66DCA1D9FA0F}"/>
              </a:ext>
            </a:extLst>
          </p:cNvPr>
          <p:cNvPicPr>
            <a:picLocks noChangeAspect="1"/>
          </p:cNvPicPr>
          <p:nvPr/>
        </p:nvPicPr>
        <p:blipFill>
          <a:blip r:embed="rId9" cstate="print">
            <a:extLst>
              <a:ext uri="{28A0092B-C50C-407E-A947-70E740481C1C}">
                <a14:useLocalDpi xmlns:a14="http://schemas.microsoft.com/office/drawing/2010/main" val="0"/>
              </a:ext>
              <a:ext uri="{837473B0-CC2E-450A-ABE3-18F120FF3D39}">
                <a1611:picAttrSrcUrl xmlns:a1611="http://schemas.microsoft.com/office/drawing/2016/11/main" r:id="rId10"/>
              </a:ext>
            </a:extLst>
          </a:blip>
          <a:stretch>
            <a:fillRect/>
          </a:stretch>
        </p:blipFill>
        <p:spPr>
          <a:xfrm>
            <a:off x="3794665" y="2059914"/>
            <a:ext cx="2068088" cy="1223619"/>
          </a:xfrm>
          <a:prstGeom prst="rect">
            <a:avLst/>
          </a:prstGeom>
        </p:spPr>
      </p:pic>
      <p:pic>
        <p:nvPicPr>
          <p:cNvPr id="13" name="Picture 12" descr="Student 2 not in Title I attendance area">
            <a:extLst>
              <a:ext uri="{FF2B5EF4-FFF2-40B4-BE49-F238E27FC236}">
                <a16:creationId xmlns:a16="http://schemas.microsoft.com/office/drawing/2014/main" id="{8C694FE9-943F-4F27-A049-CB1F3F1A25CF}"/>
              </a:ext>
            </a:extLst>
          </p:cNvPr>
          <p:cNvPicPr>
            <a:picLocks noChangeAspect="1"/>
          </p:cNvPicPr>
          <p:nvPr/>
        </p:nvPicPr>
        <p:blipFill>
          <a:blip r:embed="rId11" cstate="print">
            <a:extLst>
              <a:ext uri="{28A0092B-C50C-407E-A947-70E740481C1C}">
                <a14:useLocalDpi xmlns:a14="http://schemas.microsoft.com/office/drawing/2010/main" val="0"/>
              </a:ext>
              <a:ext uri="{837473B0-CC2E-450A-ABE3-18F120FF3D39}">
                <a1611:picAttrSrcUrl xmlns:a1611="http://schemas.microsoft.com/office/drawing/2016/11/main" r:id="rId12"/>
              </a:ext>
            </a:extLst>
          </a:blip>
          <a:stretch>
            <a:fillRect/>
          </a:stretch>
        </p:blipFill>
        <p:spPr>
          <a:xfrm>
            <a:off x="4462797" y="3369280"/>
            <a:ext cx="1112081" cy="740229"/>
          </a:xfrm>
          <a:prstGeom prst="rect">
            <a:avLst/>
          </a:prstGeom>
        </p:spPr>
      </p:pic>
      <p:sp>
        <p:nvSpPr>
          <p:cNvPr id="8" name="Rectangle: Rounded Corners 7">
            <a:extLst>
              <a:ext uri="{FF2B5EF4-FFF2-40B4-BE49-F238E27FC236}">
                <a16:creationId xmlns:a16="http://schemas.microsoft.com/office/drawing/2014/main" id="{15176C78-CC2C-49EA-9DF0-20FD5A59293B}"/>
              </a:ext>
              <a:ext uri="{C183D7F6-B498-43B3-948B-1728B52AA6E4}">
                <adec:decorative xmlns:adec="http://schemas.microsoft.com/office/drawing/2017/decorative" val="1"/>
              </a:ext>
            </a:extLst>
          </p:cNvPr>
          <p:cNvSpPr/>
          <p:nvPr/>
        </p:nvSpPr>
        <p:spPr>
          <a:xfrm>
            <a:off x="6458303" y="1555315"/>
            <a:ext cx="2612226" cy="4548505"/>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
        <p:nvSpPr>
          <p:cNvPr id="5" name="TextBox 4">
            <a:extLst>
              <a:ext uri="{FF2B5EF4-FFF2-40B4-BE49-F238E27FC236}">
                <a16:creationId xmlns:a16="http://schemas.microsoft.com/office/drawing/2014/main" id="{9C5A28B5-350B-4CE6-BB2F-1571603A69FE}"/>
              </a:ext>
            </a:extLst>
          </p:cNvPr>
          <p:cNvSpPr txBox="1"/>
          <p:nvPr/>
        </p:nvSpPr>
        <p:spPr>
          <a:xfrm>
            <a:off x="6535072" y="3553481"/>
            <a:ext cx="2531061" cy="369332"/>
          </a:xfrm>
          <a:prstGeom prst="rect">
            <a:avLst/>
          </a:prstGeom>
          <a:noFill/>
        </p:spPr>
        <p:txBody>
          <a:bodyPr wrap="square" rtlCol="0">
            <a:spAutoFit/>
          </a:bodyPr>
          <a:lstStyle/>
          <a:p>
            <a:r>
              <a:rPr lang="en-US" dirty="0"/>
              <a:t>Spruce District Boundary </a:t>
            </a:r>
          </a:p>
        </p:txBody>
      </p:sp>
      <p:pic>
        <p:nvPicPr>
          <p:cNvPr id="11" name="Picture 10" descr="Non-Public B in Spruce District Boundary">
            <a:extLst>
              <a:ext uri="{FF2B5EF4-FFF2-40B4-BE49-F238E27FC236}">
                <a16:creationId xmlns:a16="http://schemas.microsoft.com/office/drawing/2014/main" id="{C7E05E28-6C7D-410B-B629-D40F969C6759}"/>
              </a:ext>
            </a:extLst>
          </p:cNvPr>
          <p:cNvPicPr>
            <a:picLocks noChangeAspect="1"/>
          </p:cNvPicPr>
          <p:nvPr/>
        </p:nvPicPr>
        <p:blipFill>
          <a:blip r:embed="rId7">
            <a:extLst>
              <a:ext uri="{28A0092B-C50C-407E-A947-70E740481C1C}">
                <a14:useLocalDpi xmlns:a14="http://schemas.microsoft.com/office/drawing/2010/main" val="0"/>
              </a:ext>
              <a:ext uri="{837473B0-CC2E-450A-ABE3-18F120FF3D39}">
                <a1611:picAttrSrcUrl xmlns:a1611="http://schemas.microsoft.com/office/drawing/2016/11/main" r:id="rId8"/>
              </a:ext>
            </a:extLst>
          </a:blip>
          <a:stretch>
            <a:fillRect/>
          </a:stretch>
        </p:blipFill>
        <p:spPr>
          <a:xfrm>
            <a:off x="7211947" y="2251685"/>
            <a:ext cx="1177315" cy="1177315"/>
          </a:xfrm>
          <a:prstGeom prst="rect">
            <a:avLst/>
          </a:prstGeom>
        </p:spPr>
      </p:pic>
      <p:sp>
        <p:nvSpPr>
          <p:cNvPr id="25" name="TextBox 24">
            <a:extLst>
              <a:ext uri="{FF2B5EF4-FFF2-40B4-BE49-F238E27FC236}">
                <a16:creationId xmlns:a16="http://schemas.microsoft.com/office/drawing/2014/main" id="{9D2737CD-4B2F-4076-9220-99A00CD6FAB0}"/>
              </a:ext>
            </a:extLst>
          </p:cNvPr>
          <p:cNvSpPr txBox="1"/>
          <p:nvPr/>
        </p:nvSpPr>
        <p:spPr>
          <a:xfrm>
            <a:off x="7211946" y="1919032"/>
            <a:ext cx="1177315" cy="307777"/>
          </a:xfrm>
          <a:prstGeom prst="rect">
            <a:avLst/>
          </a:prstGeom>
          <a:noFill/>
        </p:spPr>
        <p:txBody>
          <a:bodyPr wrap="square" rtlCol="0">
            <a:spAutoFit/>
          </a:bodyPr>
          <a:lstStyle/>
          <a:p>
            <a:r>
              <a:rPr lang="en-US" sz="1400" b="1" dirty="0">
                <a:solidFill>
                  <a:srgbClr val="FF0000"/>
                </a:solidFill>
              </a:rPr>
              <a:t>Non-Public B</a:t>
            </a:r>
          </a:p>
        </p:txBody>
      </p:sp>
      <p:sp>
        <p:nvSpPr>
          <p:cNvPr id="6" name="Arrow: Left 5" descr="Student 3 goes to Non-Public A">
            <a:extLst>
              <a:ext uri="{FF2B5EF4-FFF2-40B4-BE49-F238E27FC236}">
                <a16:creationId xmlns:a16="http://schemas.microsoft.com/office/drawing/2014/main" id="{96C0E9E5-BF87-45CA-BADC-F812BF00A52B}"/>
              </a:ext>
            </a:extLst>
          </p:cNvPr>
          <p:cNvSpPr/>
          <p:nvPr/>
        </p:nvSpPr>
        <p:spPr>
          <a:xfrm>
            <a:off x="6458303" y="4141648"/>
            <a:ext cx="2316028" cy="2070605"/>
          </a:xfrm>
          <a:prstGeom prst="leftArrow">
            <a:avLst>
              <a:gd name="adj1" fmla="val 50000"/>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descr="Student 3 in Spruce District Boundary but attends Non-Public A in Aspen District Boundary.">
            <a:extLst>
              <a:ext uri="{FF2B5EF4-FFF2-40B4-BE49-F238E27FC236}">
                <a16:creationId xmlns:a16="http://schemas.microsoft.com/office/drawing/2014/main" id="{AF0E41D6-3ABE-44BA-81D8-81C899752301}"/>
              </a:ext>
            </a:extLst>
          </p:cNvPr>
          <p:cNvPicPr>
            <a:picLocks noChangeAspect="1"/>
          </p:cNvPicPr>
          <p:nvPr/>
        </p:nvPicPr>
        <p:blipFill>
          <a:blip r:embed="rId11" cstate="print">
            <a:extLst>
              <a:ext uri="{28A0092B-C50C-407E-A947-70E740481C1C}">
                <a14:useLocalDpi xmlns:a14="http://schemas.microsoft.com/office/drawing/2010/main" val="0"/>
              </a:ext>
              <a:ext uri="{837473B0-CC2E-450A-ABE3-18F120FF3D39}">
                <a1611:picAttrSrcUrl xmlns:a1611="http://schemas.microsoft.com/office/drawing/2016/11/main" r:id="rId12"/>
              </a:ext>
            </a:extLst>
          </a:blip>
          <a:stretch>
            <a:fillRect/>
          </a:stretch>
        </p:blipFill>
        <p:spPr>
          <a:xfrm>
            <a:off x="7153347" y="4925755"/>
            <a:ext cx="1112081" cy="740229"/>
          </a:xfrm>
          <a:prstGeom prst="rect">
            <a:avLst/>
          </a:prstGeom>
        </p:spPr>
      </p:pic>
      <p:sp>
        <p:nvSpPr>
          <p:cNvPr id="3" name="TextBox 2">
            <a:extLst>
              <a:ext uri="{FF2B5EF4-FFF2-40B4-BE49-F238E27FC236}">
                <a16:creationId xmlns:a16="http://schemas.microsoft.com/office/drawing/2014/main" id="{76411CE9-2C16-4AE1-A1B3-02C19D06E30D}"/>
              </a:ext>
            </a:extLst>
          </p:cNvPr>
          <p:cNvSpPr txBox="1"/>
          <p:nvPr/>
        </p:nvSpPr>
        <p:spPr>
          <a:xfrm>
            <a:off x="7293422" y="4679545"/>
            <a:ext cx="908131" cy="307777"/>
          </a:xfrm>
          <a:prstGeom prst="rect">
            <a:avLst/>
          </a:prstGeom>
          <a:noFill/>
        </p:spPr>
        <p:txBody>
          <a:bodyPr wrap="square" rtlCol="0">
            <a:spAutoFit/>
          </a:bodyPr>
          <a:lstStyle/>
          <a:p>
            <a:r>
              <a:rPr lang="en-US" sz="1400" b="1" dirty="0"/>
              <a:t>Student 3</a:t>
            </a:r>
          </a:p>
        </p:txBody>
      </p:sp>
      <p:sp>
        <p:nvSpPr>
          <p:cNvPr id="4" name="Slide Number Placeholder 3">
            <a:extLst>
              <a:ext uri="{FF2B5EF4-FFF2-40B4-BE49-F238E27FC236}">
                <a16:creationId xmlns:a16="http://schemas.microsoft.com/office/drawing/2014/main" id="{4DD4D454-36BB-46C3-AE63-60E4B3FF88EE}"/>
              </a:ext>
            </a:extLst>
          </p:cNvPr>
          <p:cNvSpPr>
            <a:spLocks noGrp="1"/>
          </p:cNvSpPr>
          <p:nvPr>
            <p:ph type="sldNum" sz="quarter" idx="12"/>
          </p:nvPr>
        </p:nvSpPr>
        <p:spPr/>
        <p:txBody>
          <a:bodyPr/>
          <a:lstStyle/>
          <a:p>
            <a:fld id="{C479D5F6-EDCB-402A-AC08-4943A1820E8F}" type="slidenum">
              <a:rPr lang="en-US" smtClean="0"/>
              <a:pPr/>
              <a:t>26</a:t>
            </a:fld>
            <a:endParaRPr lang="en-US" dirty="0"/>
          </a:p>
        </p:txBody>
      </p:sp>
    </p:spTree>
    <p:extLst>
      <p:ext uri="{BB962C8B-B14F-4D97-AF65-F5344CB8AC3E}">
        <p14:creationId xmlns:p14="http://schemas.microsoft.com/office/powerpoint/2010/main" val="33184875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4E1F0-E944-40C2-B974-8B4B3C0ECA75}"/>
              </a:ext>
            </a:extLst>
          </p:cNvPr>
          <p:cNvSpPr>
            <a:spLocks noGrp="1"/>
          </p:cNvSpPr>
          <p:nvPr>
            <p:ph type="title"/>
          </p:nvPr>
        </p:nvSpPr>
        <p:spPr/>
        <p:txBody>
          <a:bodyPr/>
          <a:lstStyle/>
          <a:p>
            <a:r>
              <a:rPr lang="en-US" dirty="0"/>
              <a:t>Consultation Forms</a:t>
            </a:r>
          </a:p>
        </p:txBody>
      </p:sp>
      <p:sp>
        <p:nvSpPr>
          <p:cNvPr id="3" name="Content Placeholder 2">
            <a:extLst>
              <a:ext uri="{FF2B5EF4-FFF2-40B4-BE49-F238E27FC236}">
                <a16:creationId xmlns:a16="http://schemas.microsoft.com/office/drawing/2014/main" id="{04FEBEF0-7BDB-4A67-A49A-9C9951D26D2D}"/>
              </a:ext>
            </a:extLst>
          </p:cNvPr>
          <p:cNvSpPr>
            <a:spLocks noGrp="1"/>
          </p:cNvSpPr>
          <p:nvPr>
            <p:ph idx="1"/>
          </p:nvPr>
        </p:nvSpPr>
        <p:spPr/>
        <p:txBody>
          <a:bodyPr/>
          <a:lstStyle/>
          <a:p>
            <a:r>
              <a:rPr lang="en-US" dirty="0"/>
              <a:t>Due by December 31, 2020</a:t>
            </a:r>
          </a:p>
          <a:p>
            <a:r>
              <a:rPr lang="en-US" dirty="0">
                <a:hlinkClick r:id="rId2"/>
              </a:rPr>
              <a:t>https://www.cde.state.co.us/fedprograms/nps-certification-form-pdf</a:t>
            </a:r>
            <a:endParaRPr lang="en-US" dirty="0"/>
          </a:p>
          <a:p>
            <a:r>
              <a:rPr lang="en-US" dirty="0"/>
              <a:t>What if consultation has not yet occurred between the district and non-public schools? </a:t>
            </a:r>
          </a:p>
          <a:p>
            <a:pPr lvl="1"/>
            <a:r>
              <a:rPr lang="en-US" dirty="0"/>
              <a:t>Applicant may reserve an estimated amount of funds for equitable services; however, it is the responsibility of the LEA to ensure that application is updated via the Post Award Revision process when consultation has been conducted to reflect the actual amount for equitable services. </a:t>
            </a:r>
          </a:p>
          <a:p>
            <a:pPr lvl="1"/>
            <a:r>
              <a:rPr lang="en-US" b="1" i="1" dirty="0"/>
              <a:t>Recommendation</a:t>
            </a:r>
            <a:r>
              <a:rPr lang="en-US" dirty="0"/>
              <a:t>: do not draw down funds until after consultations are completed to ensure sufficient funds remain or wait until after consultations to submit application</a:t>
            </a:r>
          </a:p>
          <a:p>
            <a:endParaRPr lang="en-US" dirty="0"/>
          </a:p>
        </p:txBody>
      </p:sp>
      <p:sp>
        <p:nvSpPr>
          <p:cNvPr id="4" name="Slide Number Placeholder 3">
            <a:extLst>
              <a:ext uri="{FF2B5EF4-FFF2-40B4-BE49-F238E27FC236}">
                <a16:creationId xmlns:a16="http://schemas.microsoft.com/office/drawing/2014/main" id="{34006DFA-22C9-41F6-A16E-074C17777116}"/>
              </a:ext>
            </a:extLst>
          </p:cNvPr>
          <p:cNvSpPr>
            <a:spLocks noGrp="1"/>
          </p:cNvSpPr>
          <p:nvPr>
            <p:ph type="sldNum" sz="quarter" idx="12"/>
          </p:nvPr>
        </p:nvSpPr>
        <p:spPr/>
        <p:txBody>
          <a:bodyPr/>
          <a:lstStyle/>
          <a:p>
            <a:fld id="{C479D5F6-EDCB-402A-AC08-4943A1820E8F}" type="slidenum">
              <a:rPr lang="en-US" smtClean="0"/>
              <a:pPr/>
              <a:t>27</a:t>
            </a:fld>
            <a:endParaRPr lang="en-US" dirty="0"/>
          </a:p>
        </p:txBody>
      </p:sp>
    </p:spTree>
    <p:extLst>
      <p:ext uri="{BB962C8B-B14F-4D97-AF65-F5344CB8AC3E}">
        <p14:creationId xmlns:p14="http://schemas.microsoft.com/office/powerpoint/2010/main" val="11385475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9213C-EA88-4591-B065-13B7D35D1B2B}"/>
              </a:ext>
            </a:extLst>
          </p:cNvPr>
          <p:cNvSpPr>
            <a:spLocks noGrp="1"/>
          </p:cNvSpPr>
          <p:nvPr>
            <p:ph type="ctrTitle"/>
          </p:nvPr>
        </p:nvSpPr>
        <p:spPr/>
        <p:txBody>
          <a:bodyPr/>
          <a:lstStyle/>
          <a:p>
            <a:r>
              <a:rPr lang="en-US" dirty="0"/>
              <a:t>Request for Funds</a:t>
            </a:r>
          </a:p>
        </p:txBody>
      </p:sp>
      <p:sp>
        <p:nvSpPr>
          <p:cNvPr id="3" name="Slide Number Placeholder 2">
            <a:extLst>
              <a:ext uri="{FF2B5EF4-FFF2-40B4-BE49-F238E27FC236}">
                <a16:creationId xmlns:a16="http://schemas.microsoft.com/office/drawing/2014/main" id="{6F93C9C1-2DA7-43B7-9408-114E8A42F05B}"/>
              </a:ext>
            </a:extLst>
          </p:cNvPr>
          <p:cNvSpPr>
            <a:spLocks noGrp="1"/>
          </p:cNvSpPr>
          <p:nvPr>
            <p:ph type="sldNum" sz="quarter" idx="12"/>
          </p:nvPr>
        </p:nvSpPr>
        <p:spPr/>
        <p:txBody>
          <a:bodyPr/>
          <a:lstStyle/>
          <a:p>
            <a:fld id="{C479D5F6-EDCB-402A-AC08-4943A1820E8F}" type="slidenum">
              <a:rPr lang="en-US" smtClean="0"/>
              <a:pPr/>
              <a:t>28</a:t>
            </a:fld>
            <a:endParaRPr lang="en-US" dirty="0"/>
          </a:p>
        </p:txBody>
      </p:sp>
    </p:spTree>
    <p:extLst>
      <p:ext uri="{BB962C8B-B14F-4D97-AF65-F5344CB8AC3E}">
        <p14:creationId xmlns:p14="http://schemas.microsoft.com/office/powerpoint/2010/main" val="42679431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F1C63-A85B-4857-A88E-3B770E70B733}"/>
              </a:ext>
            </a:extLst>
          </p:cNvPr>
          <p:cNvSpPr>
            <a:spLocks noGrp="1"/>
          </p:cNvSpPr>
          <p:nvPr>
            <p:ph type="title"/>
          </p:nvPr>
        </p:nvSpPr>
        <p:spPr/>
        <p:txBody>
          <a:bodyPr/>
          <a:lstStyle/>
          <a:p>
            <a:r>
              <a:rPr lang="en-US" dirty="0"/>
              <a:t>Requesting Reimbursement</a:t>
            </a:r>
          </a:p>
        </p:txBody>
      </p:sp>
      <p:sp>
        <p:nvSpPr>
          <p:cNvPr id="3" name="Content Placeholder 2">
            <a:extLst>
              <a:ext uri="{FF2B5EF4-FFF2-40B4-BE49-F238E27FC236}">
                <a16:creationId xmlns:a16="http://schemas.microsoft.com/office/drawing/2014/main" id="{908DC422-FC14-44FC-8991-3EF760782119}"/>
              </a:ext>
            </a:extLst>
          </p:cNvPr>
          <p:cNvSpPr>
            <a:spLocks noGrp="1"/>
          </p:cNvSpPr>
          <p:nvPr>
            <p:ph idx="1"/>
          </p:nvPr>
        </p:nvSpPr>
        <p:spPr/>
        <p:txBody>
          <a:bodyPr/>
          <a:lstStyle/>
          <a:p>
            <a:r>
              <a:rPr lang="en-US" dirty="0"/>
              <a:t>Request for Funds (RFF)</a:t>
            </a:r>
          </a:p>
          <a:p>
            <a:pPr lvl="1"/>
            <a:r>
              <a:rPr lang="en-US" dirty="0"/>
              <a:t>Once have final approval on application, may draw down funds using </a:t>
            </a:r>
            <a:r>
              <a:rPr lang="en-US" dirty="0" err="1"/>
              <a:t>Formsite</a:t>
            </a:r>
            <a:endParaRPr lang="en-US" dirty="0"/>
          </a:p>
          <a:p>
            <a:pPr lvl="1"/>
            <a:r>
              <a:rPr lang="en-US" dirty="0"/>
              <a:t>Must have an approved application in order to submit RFF</a:t>
            </a:r>
          </a:p>
        </p:txBody>
      </p:sp>
      <p:sp>
        <p:nvSpPr>
          <p:cNvPr id="4" name="Slide Number Placeholder 3">
            <a:extLst>
              <a:ext uri="{FF2B5EF4-FFF2-40B4-BE49-F238E27FC236}">
                <a16:creationId xmlns:a16="http://schemas.microsoft.com/office/drawing/2014/main" id="{2F2BD9FD-44ED-4D0F-8064-377AB90604D6}"/>
              </a:ext>
            </a:extLst>
          </p:cNvPr>
          <p:cNvSpPr>
            <a:spLocks noGrp="1"/>
          </p:cNvSpPr>
          <p:nvPr>
            <p:ph type="sldNum" sz="quarter" idx="12"/>
          </p:nvPr>
        </p:nvSpPr>
        <p:spPr/>
        <p:txBody>
          <a:bodyPr/>
          <a:lstStyle/>
          <a:p>
            <a:fld id="{C479D5F6-EDCB-402A-AC08-4943A1820E8F}" type="slidenum">
              <a:rPr lang="en-US" smtClean="0"/>
              <a:pPr/>
              <a:t>29</a:t>
            </a:fld>
            <a:endParaRPr lang="en-US" dirty="0"/>
          </a:p>
        </p:txBody>
      </p:sp>
    </p:spTree>
    <p:extLst>
      <p:ext uri="{BB962C8B-B14F-4D97-AF65-F5344CB8AC3E}">
        <p14:creationId xmlns:p14="http://schemas.microsoft.com/office/powerpoint/2010/main" val="646289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5552F4-9E1C-4D3F-992B-075171726F63}"/>
              </a:ext>
            </a:extLst>
          </p:cNvPr>
          <p:cNvSpPr>
            <a:spLocks noGrp="1"/>
          </p:cNvSpPr>
          <p:nvPr>
            <p:ph type="ctrTitle"/>
          </p:nvPr>
        </p:nvSpPr>
        <p:spPr>
          <a:xfrm>
            <a:off x="685800" y="2938272"/>
            <a:ext cx="7772400" cy="1995064"/>
          </a:xfrm>
        </p:spPr>
        <p:txBody>
          <a:bodyPr/>
          <a:lstStyle/>
          <a:p>
            <a:r>
              <a:rPr lang="en-US" dirty="0"/>
              <a:t>Review of CARES Act Funds</a:t>
            </a:r>
          </a:p>
        </p:txBody>
      </p:sp>
      <p:sp>
        <p:nvSpPr>
          <p:cNvPr id="3" name="Slide Number Placeholder 2">
            <a:extLst>
              <a:ext uri="{FF2B5EF4-FFF2-40B4-BE49-F238E27FC236}">
                <a16:creationId xmlns:a16="http://schemas.microsoft.com/office/drawing/2014/main" id="{72D2C8AA-7B33-4621-ABDC-98E46B33C428}"/>
              </a:ext>
            </a:extLst>
          </p:cNvPr>
          <p:cNvSpPr>
            <a:spLocks noGrp="1"/>
          </p:cNvSpPr>
          <p:nvPr>
            <p:ph type="sldNum" sz="quarter" idx="12"/>
          </p:nvPr>
        </p:nvSpPr>
        <p:spPr/>
        <p:txBody>
          <a:bodyPr/>
          <a:lstStyle/>
          <a:p>
            <a:fld id="{C479D5F6-EDCB-402A-AC08-4943A1820E8F}" type="slidenum">
              <a:rPr lang="en-US" smtClean="0"/>
              <a:pPr/>
              <a:t>3</a:t>
            </a:fld>
            <a:endParaRPr lang="en-US" dirty="0"/>
          </a:p>
        </p:txBody>
      </p:sp>
    </p:spTree>
    <p:extLst>
      <p:ext uri="{BB962C8B-B14F-4D97-AF65-F5344CB8AC3E}">
        <p14:creationId xmlns:p14="http://schemas.microsoft.com/office/powerpoint/2010/main" val="2282678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CEB97-193D-4FB4-B536-A2026B1915A0}"/>
              </a:ext>
            </a:extLst>
          </p:cNvPr>
          <p:cNvSpPr>
            <a:spLocks noGrp="1"/>
          </p:cNvSpPr>
          <p:nvPr>
            <p:ph type="title"/>
          </p:nvPr>
        </p:nvSpPr>
        <p:spPr/>
        <p:txBody>
          <a:bodyPr/>
          <a:lstStyle/>
          <a:p>
            <a:r>
              <a:rPr lang="en-US" dirty="0"/>
              <a:t>Questions? </a:t>
            </a:r>
          </a:p>
        </p:txBody>
      </p:sp>
      <p:sp>
        <p:nvSpPr>
          <p:cNvPr id="3" name="Content Placeholder 2">
            <a:extLst>
              <a:ext uri="{FF2B5EF4-FFF2-40B4-BE49-F238E27FC236}">
                <a16:creationId xmlns:a16="http://schemas.microsoft.com/office/drawing/2014/main" id="{D2238660-A4A7-4E76-A2DF-B2A5B09A0DF6}"/>
              </a:ext>
            </a:extLst>
          </p:cNvPr>
          <p:cNvSpPr>
            <a:spLocks noGrp="1"/>
          </p:cNvSpPr>
          <p:nvPr>
            <p:ph idx="1"/>
          </p:nvPr>
        </p:nvSpPr>
        <p:spPr/>
        <p:txBody>
          <a:bodyPr/>
          <a:lstStyle/>
          <a:p>
            <a:pPr marL="0" indent="0">
              <a:buNone/>
            </a:pPr>
            <a:endParaRPr lang="en-US" dirty="0"/>
          </a:p>
          <a:p>
            <a:r>
              <a:rPr lang="en-US" dirty="0"/>
              <a:t>Online system and application submittal: </a:t>
            </a:r>
            <a:r>
              <a:rPr lang="en-US" dirty="0">
                <a:hlinkClick r:id="rId2"/>
              </a:rPr>
              <a:t>ESSERapplications@cde.state.co.us</a:t>
            </a:r>
            <a:r>
              <a:rPr lang="en-US" dirty="0"/>
              <a:t> </a:t>
            </a:r>
          </a:p>
          <a:p>
            <a:endParaRPr lang="en-US" dirty="0"/>
          </a:p>
          <a:p>
            <a:r>
              <a:rPr lang="en-US" dirty="0"/>
              <a:t>Allowable uses of funds: Nazie Mohajeri-Nelson at </a:t>
            </a:r>
            <a:r>
              <a:rPr lang="en-US" dirty="0">
                <a:hlinkClick r:id="rId3"/>
              </a:rPr>
              <a:t>mohajeri-nelson_n@cde.state.co.us</a:t>
            </a:r>
            <a:r>
              <a:rPr lang="en-US" dirty="0"/>
              <a:t> or DeLilah Collins at </a:t>
            </a:r>
            <a:r>
              <a:rPr lang="en-US" dirty="0">
                <a:hlinkClick r:id="rId4"/>
              </a:rPr>
              <a:t>collins_d@cde.state.co.us</a:t>
            </a:r>
            <a:r>
              <a:rPr lang="en-US" dirty="0"/>
              <a:t> or your ESEA Regional Contacts: </a:t>
            </a:r>
            <a:r>
              <a:rPr lang="en-US" dirty="0">
                <a:hlinkClick r:id="rId5"/>
              </a:rPr>
              <a:t>https://www.cde.state.co.us/fedprograms/regionalcontactspage</a:t>
            </a:r>
            <a:endParaRPr lang="en-US" dirty="0"/>
          </a:p>
        </p:txBody>
      </p:sp>
      <p:sp>
        <p:nvSpPr>
          <p:cNvPr id="4" name="Slide Number Placeholder 3">
            <a:extLst>
              <a:ext uri="{FF2B5EF4-FFF2-40B4-BE49-F238E27FC236}">
                <a16:creationId xmlns:a16="http://schemas.microsoft.com/office/drawing/2014/main" id="{EF880BD6-FF30-4666-93D9-000AA6861802}"/>
              </a:ext>
            </a:extLst>
          </p:cNvPr>
          <p:cNvSpPr>
            <a:spLocks noGrp="1"/>
          </p:cNvSpPr>
          <p:nvPr>
            <p:ph type="sldNum" sz="quarter" idx="12"/>
          </p:nvPr>
        </p:nvSpPr>
        <p:spPr/>
        <p:txBody>
          <a:bodyPr/>
          <a:lstStyle/>
          <a:p>
            <a:fld id="{C479D5F6-EDCB-402A-AC08-4943A1820E8F}" type="slidenum">
              <a:rPr lang="en-US" smtClean="0"/>
              <a:pPr/>
              <a:t>30</a:t>
            </a:fld>
            <a:endParaRPr lang="en-US" dirty="0"/>
          </a:p>
        </p:txBody>
      </p:sp>
    </p:spTree>
    <p:extLst>
      <p:ext uri="{BB962C8B-B14F-4D97-AF65-F5344CB8AC3E}">
        <p14:creationId xmlns:p14="http://schemas.microsoft.com/office/powerpoint/2010/main" val="17650989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2B210-B4C1-49DE-8EA1-BCECE35A8309}"/>
              </a:ext>
            </a:extLst>
          </p:cNvPr>
          <p:cNvSpPr>
            <a:spLocks noGrp="1"/>
          </p:cNvSpPr>
          <p:nvPr>
            <p:ph type="ctrTitle"/>
          </p:nvPr>
        </p:nvSpPr>
        <p:spPr/>
        <p:txBody>
          <a:bodyPr/>
          <a:lstStyle/>
          <a:p>
            <a:r>
              <a:rPr lang="en-US" dirty="0"/>
              <a:t>Remaining Questions? </a:t>
            </a:r>
            <a:br>
              <a:rPr lang="en-US" dirty="0"/>
            </a:br>
            <a:br>
              <a:rPr lang="en-US" dirty="0"/>
            </a:br>
            <a:r>
              <a:rPr lang="en-US" dirty="0"/>
              <a:t>Topics for Future Office Hours? </a:t>
            </a:r>
          </a:p>
        </p:txBody>
      </p:sp>
      <p:sp>
        <p:nvSpPr>
          <p:cNvPr id="3" name="Slide Number Placeholder 2">
            <a:extLst>
              <a:ext uri="{FF2B5EF4-FFF2-40B4-BE49-F238E27FC236}">
                <a16:creationId xmlns:a16="http://schemas.microsoft.com/office/drawing/2014/main" id="{4761D293-2213-4F68-9C3A-E3BF49504EBE}"/>
              </a:ext>
            </a:extLst>
          </p:cNvPr>
          <p:cNvSpPr>
            <a:spLocks noGrp="1"/>
          </p:cNvSpPr>
          <p:nvPr>
            <p:ph type="sldNum" sz="quarter" idx="12"/>
          </p:nvPr>
        </p:nvSpPr>
        <p:spPr/>
        <p:txBody>
          <a:bodyPr/>
          <a:lstStyle/>
          <a:p>
            <a:fld id="{C479D5F6-EDCB-402A-AC08-4943A1820E8F}" type="slidenum">
              <a:rPr lang="en-US" smtClean="0"/>
              <a:pPr/>
              <a:t>31</a:t>
            </a:fld>
            <a:endParaRPr lang="en-US" dirty="0"/>
          </a:p>
        </p:txBody>
      </p:sp>
    </p:spTree>
    <p:extLst>
      <p:ext uri="{BB962C8B-B14F-4D97-AF65-F5344CB8AC3E}">
        <p14:creationId xmlns:p14="http://schemas.microsoft.com/office/powerpoint/2010/main" val="4090551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7CC64-1B7D-4F95-8850-440827086BC4}"/>
              </a:ext>
            </a:extLst>
          </p:cNvPr>
          <p:cNvSpPr>
            <a:spLocks noGrp="1"/>
          </p:cNvSpPr>
          <p:nvPr>
            <p:ph type="title"/>
          </p:nvPr>
        </p:nvSpPr>
        <p:spPr/>
        <p:txBody>
          <a:bodyPr/>
          <a:lstStyle/>
          <a:p>
            <a:r>
              <a:rPr lang="en-US" dirty="0"/>
              <a:t>CARES Grants</a:t>
            </a:r>
          </a:p>
        </p:txBody>
      </p:sp>
      <p:graphicFrame>
        <p:nvGraphicFramePr>
          <p:cNvPr id="7" name="Content Placeholder 6" descr="The CAREs Act consists of three major funding sources. One called the CARES Relief Fund or CRF that is education relief and is roughly 500 million dollars. The education stabilization fund has two funding sources. One is called the Governor's Emergency Education Relief (GEER) for $44 million and one is called the Elementary and Secondary School Emergency Relief fund (ESSER). ESSER is the one our team is managing and we allocate the 90% or 108 million dollars to the district. 10% or 12 million is at the state and CDE is still working to figure out how best to use those funds. ">
            <a:extLst>
              <a:ext uri="{FF2B5EF4-FFF2-40B4-BE49-F238E27FC236}">
                <a16:creationId xmlns:a16="http://schemas.microsoft.com/office/drawing/2014/main" id="{76C3C214-28B9-4E08-B8D4-547487B7BD2C}"/>
              </a:ext>
            </a:extLst>
          </p:cNvPr>
          <p:cNvGraphicFramePr>
            <a:graphicFrameLocks noGrp="1"/>
          </p:cNvGraphicFramePr>
          <p:nvPr>
            <p:ph idx="1"/>
            <p:extLst>
              <p:ext uri="{D42A27DB-BD31-4B8C-83A1-F6EECF244321}">
                <p14:modId xmlns:p14="http://schemas.microsoft.com/office/powerpoint/2010/main" val="2813616497"/>
              </p:ext>
            </p:extLst>
          </p:nvPr>
        </p:nvGraphicFramePr>
        <p:xfrm>
          <a:off x="628650" y="1463675"/>
          <a:ext cx="7886700" cy="46402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a:extLst>
              <a:ext uri="{FF2B5EF4-FFF2-40B4-BE49-F238E27FC236}">
                <a16:creationId xmlns:a16="http://schemas.microsoft.com/office/drawing/2014/main" id="{F5B9679C-C507-4497-86F1-66A3BC38565F}"/>
              </a:ext>
            </a:extLst>
          </p:cNvPr>
          <p:cNvSpPr>
            <a:spLocks noGrp="1"/>
          </p:cNvSpPr>
          <p:nvPr>
            <p:ph type="sldNum" sz="quarter" idx="12"/>
          </p:nvPr>
        </p:nvSpPr>
        <p:spPr/>
        <p:txBody>
          <a:bodyPr/>
          <a:lstStyle/>
          <a:p>
            <a:fld id="{C479D5F6-EDCB-402A-AC08-4943A1820E8F}" type="slidenum">
              <a:rPr lang="en-US" smtClean="0"/>
              <a:pPr/>
              <a:t>4</a:t>
            </a:fld>
            <a:endParaRPr lang="en-US" dirty="0"/>
          </a:p>
        </p:txBody>
      </p:sp>
    </p:spTree>
    <p:extLst>
      <p:ext uri="{BB962C8B-B14F-4D97-AF65-F5344CB8AC3E}">
        <p14:creationId xmlns:p14="http://schemas.microsoft.com/office/powerpoint/2010/main" val="15764956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764F4-2076-476B-ACF9-76F4D18E4489}"/>
              </a:ext>
            </a:extLst>
          </p:cNvPr>
          <p:cNvSpPr>
            <a:spLocks noGrp="1"/>
          </p:cNvSpPr>
          <p:nvPr>
            <p:ph type="title"/>
          </p:nvPr>
        </p:nvSpPr>
        <p:spPr/>
        <p:txBody>
          <a:bodyPr>
            <a:normAutofit/>
          </a:bodyPr>
          <a:lstStyle/>
          <a:p>
            <a:r>
              <a:rPr lang="en-US" sz="3200" dirty="0">
                <a:latin typeface="Calibri" panose="020F0502020204030204" pitchFamily="34" charset="0"/>
                <a:cs typeface="Times New Roman" panose="02020603050405020304" pitchFamily="18" charset="0"/>
              </a:rPr>
              <a:t>Breakdown of ESSER Funds in CO</a:t>
            </a:r>
          </a:p>
        </p:txBody>
      </p:sp>
      <p:sp>
        <p:nvSpPr>
          <p:cNvPr id="3" name="Content Placeholder 2">
            <a:extLst>
              <a:ext uri="{FF2B5EF4-FFF2-40B4-BE49-F238E27FC236}">
                <a16:creationId xmlns:a16="http://schemas.microsoft.com/office/drawing/2014/main" id="{F8DAD674-BBCB-46AD-9E8A-B75EA2A6CC18}"/>
              </a:ext>
            </a:extLst>
          </p:cNvPr>
          <p:cNvSpPr>
            <a:spLocks noGrp="1"/>
          </p:cNvSpPr>
          <p:nvPr>
            <p:ph idx="1"/>
          </p:nvPr>
        </p:nvSpPr>
        <p:spPr>
          <a:xfrm>
            <a:off x="245193" y="1600201"/>
            <a:ext cx="4814487" cy="4543424"/>
          </a:xfrm>
        </p:spPr>
        <p:txBody>
          <a:bodyPr>
            <a:normAutofit lnSpcReduction="10000"/>
          </a:bodyPr>
          <a:lstStyle/>
          <a:p>
            <a:pPr lvl="1"/>
            <a:r>
              <a:rPr lang="en-US" dirty="0">
                <a:ea typeface="ＭＳ Ｐゴシック"/>
              </a:rPr>
              <a:t>Funds flow from ED to SEAs, which then must allocate not less than 90 percent of the funding to LEAs, based on share of Title I in FY2019.</a:t>
            </a:r>
          </a:p>
          <a:p>
            <a:pPr lvl="1"/>
            <a:endParaRPr lang="en-US" dirty="0">
              <a:ea typeface="ＭＳ Ｐゴシック"/>
            </a:endParaRPr>
          </a:p>
          <a:p>
            <a:pPr lvl="1">
              <a:lnSpc>
                <a:spcPct val="107000"/>
              </a:lnSpc>
              <a:spcBef>
                <a:spcPts val="0"/>
              </a:spcBef>
              <a:spcAft>
                <a:spcPts val="450"/>
              </a:spcAft>
            </a:pPr>
            <a:r>
              <a:rPr lang="en-US" dirty="0">
                <a:ea typeface="Calibri" panose="020F0502020204030204" pitchFamily="34" charset="0"/>
                <a:cs typeface="Times New Roman"/>
              </a:rPr>
              <a:t>SEAs may use up to 10% for state level activities </a:t>
            </a:r>
            <a:r>
              <a:rPr lang="en-US" dirty="0"/>
              <a:t>for emergency needs as determined by the SEA to address issues related to COVID-19</a:t>
            </a:r>
          </a:p>
          <a:p>
            <a:pPr lvl="1">
              <a:lnSpc>
                <a:spcPct val="107000"/>
              </a:lnSpc>
              <a:spcBef>
                <a:spcPts val="0"/>
              </a:spcBef>
              <a:spcAft>
                <a:spcPts val="450"/>
              </a:spcAft>
            </a:pPr>
            <a:endParaRPr lang="en-US" dirty="0">
              <a:ea typeface="Calibri" panose="020F0502020204030204" pitchFamily="34" charset="0"/>
              <a:cs typeface="Times New Roman"/>
            </a:endParaRPr>
          </a:p>
          <a:p>
            <a:pPr lvl="1">
              <a:lnSpc>
                <a:spcPct val="107000"/>
              </a:lnSpc>
              <a:spcBef>
                <a:spcPts val="0"/>
              </a:spcBef>
              <a:spcAft>
                <a:spcPts val="450"/>
              </a:spcAft>
            </a:pPr>
            <a:r>
              <a:rPr lang="en-US" dirty="0">
                <a:ea typeface="Calibri" panose="020F0502020204030204" pitchFamily="34" charset="0"/>
                <a:cs typeface="Times New Roman"/>
              </a:rPr>
              <a:t>SEAs may use some funds for administration (0.5%) and the rest for emergency needs to respond to the coronavirus as determined by the SEA.</a:t>
            </a:r>
          </a:p>
          <a:p>
            <a:endParaRPr lang="en-US" sz="3200" dirty="0"/>
          </a:p>
        </p:txBody>
      </p:sp>
      <p:sp>
        <p:nvSpPr>
          <p:cNvPr id="4" name="Scroll: Vertical 3">
            <a:extLst>
              <a:ext uri="{FF2B5EF4-FFF2-40B4-BE49-F238E27FC236}">
                <a16:creationId xmlns:a16="http://schemas.microsoft.com/office/drawing/2014/main" id="{FEED3E4D-C5BE-4923-BE4C-A672FD4E7755}"/>
              </a:ext>
            </a:extLst>
          </p:cNvPr>
          <p:cNvSpPr/>
          <p:nvPr/>
        </p:nvSpPr>
        <p:spPr>
          <a:xfrm>
            <a:off x="5949696" y="1480964"/>
            <a:ext cx="2511552" cy="1115461"/>
          </a:xfrm>
          <a:prstGeom prst="verticalScroll">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350" dirty="0"/>
              <a:t>Colorado ESSER: </a:t>
            </a:r>
            <a:r>
              <a:rPr lang="en-US" sz="1350" b="1" dirty="0"/>
              <a:t>$120,993,782</a:t>
            </a:r>
            <a:endParaRPr lang="en-US" sz="1350" dirty="0"/>
          </a:p>
        </p:txBody>
      </p:sp>
      <p:sp>
        <p:nvSpPr>
          <p:cNvPr id="6" name="Scroll: Vertical 5">
            <a:extLst>
              <a:ext uri="{FF2B5EF4-FFF2-40B4-BE49-F238E27FC236}">
                <a16:creationId xmlns:a16="http://schemas.microsoft.com/office/drawing/2014/main" id="{5D605B1B-D46A-4FE1-8ED8-1CC6A9CF5802}"/>
              </a:ext>
            </a:extLst>
          </p:cNvPr>
          <p:cNvSpPr/>
          <p:nvPr/>
        </p:nvSpPr>
        <p:spPr>
          <a:xfrm>
            <a:off x="6228273" y="2846705"/>
            <a:ext cx="1903787" cy="869290"/>
          </a:xfrm>
          <a:prstGeom prst="verticalScroll">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350" dirty="0"/>
              <a:t>LEA’s 90%: $108,894,404 </a:t>
            </a:r>
          </a:p>
        </p:txBody>
      </p:sp>
      <p:sp>
        <p:nvSpPr>
          <p:cNvPr id="8" name="Scroll: Vertical 7">
            <a:extLst>
              <a:ext uri="{FF2B5EF4-FFF2-40B4-BE49-F238E27FC236}">
                <a16:creationId xmlns:a16="http://schemas.microsoft.com/office/drawing/2014/main" id="{1C68AA89-9AF4-4320-A832-65C5CFC53182}"/>
              </a:ext>
            </a:extLst>
          </p:cNvPr>
          <p:cNvSpPr/>
          <p:nvPr/>
        </p:nvSpPr>
        <p:spPr>
          <a:xfrm>
            <a:off x="6228274" y="4049260"/>
            <a:ext cx="1903785" cy="813669"/>
          </a:xfrm>
          <a:prstGeom prst="verticalScroll">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350" dirty="0"/>
              <a:t>SEA’s 10%: $12,099,378 </a:t>
            </a:r>
          </a:p>
        </p:txBody>
      </p:sp>
      <p:sp>
        <p:nvSpPr>
          <p:cNvPr id="9" name="Scroll: Vertical 8">
            <a:extLst>
              <a:ext uri="{FF2B5EF4-FFF2-40B4-BE49-F238E27FC236}">
                <a16:creationId xmlns:a16="http://schemas.microsoft.com/office/drawing/2014/main" id="{6F16AF1B-AEAA-49F3-BEAD-ECECC7F7427E}"/>
              </a:ext>
            </a:extLst>
          </p:cNvPr>
          <p:cNvSpPr/>
          <p:nvPr/>
        </p:nvSpPr>
        <p:spPr>
          <a:xfrm>
            <a:off x="6228274" y="4976425"/>
            <a:ext cx="1903784" cy="813669"/>
          </a:xfrm>
          <a:prstGeom prst="verticalScroll">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350" dirty="0"/>
              <a:t>SEA Admin: $604,969 </a:t>
            </a:r>
          </a:p>
        </p:txBody>
      </p:sp>
      <p:sp>
        <p:nvSpPr>
          <p:cNvPr id="5" name="Oval 4" descr="Highlighting the LEA's 90% or $108,894,404">
            <a:extLst>
              <a:ext uri="{FF2B5EF4-FFF2-40B4-BE49-F238E27FC236}">
                <a16:creationId xmlns:a16="http://schemas.microsoft.com/office/drawing/2014/main" id="{0A1246F3-6AA1-42E7-97F3-1D1716A5F1F2}"/>
              </a:ext>
            </a:extLst>
          </p:cNvPr>
          <p:cNvSpPr/>
          <p:nvPr/>
        </p:nvSpPr>
        <p:spPr>
          <a:xfrm>
            <a:off x="6432721" y="2792923"/>
            <a:ext cx="1494890" cy="978694"/>
          </a:xfrm>
          <a:prstGeom prst="ellipse">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Tree>
    <p:extLst>
      <p:ext uri="{BB962C8B-B14F-4D97-AF65-F5344CB8AC3E}">
        <p14:creationId xmlns:p14="http://schemas.microsoft.com/office/powerpoint/2010/main" val="32875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5552F4-9E1C-4D3F-992B-075171726F63}"/>
              </a:ext>
            </a:extLst>
          </p:cNvPr>
          <p:cNvSpPr>
            <a:spLocks noGrp="1"/>
          </p:cNvSpPr>
          <p:nvPr>
            <p:ph type="ctrTitle"/>
          </p:nvPr>
        </p:nvSpPr>
        <p:spPr/>
        <p:txBody>
          <a:bodyPr/>
          <a:lstStyle/>
          <a:p>
            <a:r>
              <a:rPr lang="en-US" dirty="0"/>
              <a:t>Application for ESSER Funds</a:t>
            </a:r>
          </a:p>
        </p:txBody>
      </p:sp>
      <p:sp>
        <p:nvSpPr>
          <p:cNvPr id="3" name="Slide Number Placeholder 2">
            <a:extLst>
              <a:ext uri="{FF2B5EF4-FFF2-40B4-BE49-F238E27FC236}">
                <a16:creationId xmlns:a16="http://schemas.microsoft.com/office/drawing/2014/main" id="{72D2C8AA-7B33-4621-ABDC-98E46B33C428}"/>
              </a:ext>
            </a:extLst>
          </p:cNvPr>
          <p:cNvSpPr>
            <a:spLocks noGrp="1"/>
          </p:cNvSpPr>
          <p:nvPr>
            <p:ph type="sldNum" sz="quarter" idx="12"/>
          </p:nvPr>
        </p:nvSpPr>
        <p:spPr/>
        <p:txBody>
          <a:bodyPr/>
          <a:lstStyle/>
          <a:p>
            <a:fld id="{C479D5F6-EDCB-402A-AC08-4943A1820E8F}" type="slidenum">
              <a:rPr lang="en-US" smtClean="0"/>
              <a:pPr/>
              <a:t>6</a:t>
            </a:fld>
            <a:endParaRPr lang="en-US" dirty="0"/>
          </a:p>
        </p:txBody>
      </p:sp>
    </p:spTree>
    <p:extLst>
      <p:ext uri="{BB962C8B-B14F-4D97-AF65-F5344CB8AC3E}">
        <p14:creationId xmlns:p14="http://schemas.microsoft.com/office/powerpoint/2010/main" val="3766286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E71C6-1B00-4CE8-891E-644BDC3EF22E}"/>
              </a:ext>
            </a:extLst>
          </p:cNvPr>
          <p:cNvSpPr>
            <a:spLocks noGrp="1"/>
          </p:cNvSpPr>
          <p:nvPr>
            <p:ph type="ctrTitle"/>
          </p:nvPr>
        </p:nvSpPr>
        <p:spPr/>
        <p:txBody>
          <a:bodyPr/>
          <a:lstStyle/>
          <a:p>
            <a:r>
              <a:rPr lang="en-US" dirty="0"/>
              <a:t>The Online System</a:t>
            </a:r>
          </a:p>
        </p:txBody>
      </p:sp>
      <p:sp>
        <p:nvSpPr>
          <p:cNvPr id="3" name="Slide Number Placeholder 2">
            <a:extLst>
              <a:ext uri="{FF2B5EF4-FFF2-40B4-BE49-F238E27FC236}">
                <a16:creationId xmlns:a16="http://schemas.microsoft.com/office/drawing/2014/main" id="{D7AC98CE-A916-45FF-9944-8CC4891EE152}"/>
              </a:ext>
            </a:extLst>
          </p:cNvPr>
          <p:cNvSpPr>
            <a:spLocks noGrp="1"/>
          </p:cNvSpPr>
          <p:nvPr>
            <p:ph type="sldNum" sz="quarter" idx="12"/>
          </p:nvPr>
        </p:nvSpPr>
        <p:spPr/>
        <p:txBody>
          <a:bodyPr/>
          <a:lstStyle/>
          <a:p>
            <a:fld id="{C479D5F6-EDCB-402A-AC08-4943A1820E8F}" type="slidenum">
              <a:rPr lang="en-US" smtClean="0"/>
              <a:pPr/>
              <a:t>7</a:t>
            </a:fld>
            <a:endParaRPr lang="en-US" dirty="0"/>
          </a:p>
        </p:txBody>
      </p:sp>
    </p:spTree>
    <p:extLst>
      <p:ext uri="{BB962C8B-B14F-4D97-AF65-F5344CB8AC3E}">
        <p14:creationId xmlns:p14="http://schemas.microsoft.com/office/powerpoint/2010/main" val="38004814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F6AF6-6E19-495B-95BF-B33D26B7C2BD}"/>
              </a:ext>
            </a:extLst>
          </p:cNvPr>
          <p:cNvSpPr>
            <a:spLocks noGrp="1"/>
          </p:cNvSpPr>
          <p:nvPr>
            <p:ph type="title"/>
          </p:nvPr>
        </p:nvSpPr>
        <p:spPr/>
        <p:txBody>
          <a:bodyPr/>
          <a:lstStyle/>
          <a:p>
            <a:r>
              <a:rPr lang="en-US" dirty="0"/>
              <a:t>Submitting Your Application</a:t>
            </a:r>
          </a:p>
        </p:txBody>
      </p:sp>
      <p:sp>
        <p:nvSpPr>
          <p:cNvPr id="3" name="Content Placeholder 2">
            <a:extLst>
              <a:ext uri="{FF2B5EF4-FFF2-40B4-BE49-F238E27FC236}">
                <a16:creationId xmlns:a16="http://schemas.microsoft.com/office/drawing/2014/main" id="{A2A9E3B5-8D0C-4F26-A4D0-0FCF1091010E}"/>
              </a:ext>
            </a:extLst>
          </p:cNvPr>
          <p:cNvSpPr>
            <a:spLocks noGrp="1"/>
          </p:cNvSpPr>
          <p:nvPr>
            <p:ph idx="1"/>
          </p:nvPr>
        </p:nvSpPr>
        <p:spPr/>
        <p:txBody>
          <a:bodyPr/>
          <a:lstStyle/>
          <a:p>
            <a:pPr marL="0" indent="0">
              <a:buNone/>
            </a:pPr>
            <a:r>
              <a:rPr lang="en-US" dirty="0"/>
              <a:t>Submit Button</a:t>
            </a:r>
          </a:p>
          <a:p>
            <a:r>
              <a:rPr lang="en-US" dirty="0"/>
              <a:t>The submit button will appear on the Submission Summary page if the budget is balanced</a:t>
            </a:r>
          </a:p>
          <a:p>
            <a:pPr lvl="1"/>
            <a:r>
              <a:rPr lang="en-US" dirty="0"/>
              <a:t>Indirect cost calculation is causing cents to remain</a:t>
            </a:r>
          </a:p>
          <a:p>
            <a:pPr lvl="1"/>
            <a:r>
              <a:rPr lang="en-US" dirty="0"/>
              <a:t>Use Indirect Override link to adjust remaining balance</a:t>
            </a:r>
          </a:p>
          <a:p>
            <a:pPr marL="457200" lvl="1" indent="0">
              <a:buNone/>
            </a:pPr>
            <a:endParaRPr lang="en-US" dirty="0"/>
          </a:p>
          <a:p>
            <a:pPr marL="0" indent="0">
              <a:buNone/>
            </a:pPr>
            <a:endParaRPr lang="en-US" dirty="0">
              <a:solidFill>
                <a:srgbClr val="FF0000"/>
              </a:solidFill>
            </a:endParaRPr>
          </a:p>
        </p:txBody>
      </p:sp>
      <p:pic>
        <p:nvPicPr>
          <p:cNvPr id="7" name="Picture 6" descr="Example budget ">
            <a:extLst>
              <a:ext uri="{FF2B5EF4-FFF2-40B4-BE49-F238E27FC236}">
                <a16:creationId xmlns:a16="http://schemas.microsoft.com/office/drawing/2014/main" id="{8C51C14F-CBB6-4654-B621-0A2ECE4A7EC0}"/>
              </a:ext>
            </a:extLst>
          </p:cNvPr>
          <p:cNvPicPr>
            <a:picLocks noChangeAspect="1"/>
          </p:cNvPicPr>
          <p:nvPr/>
        </p:nvPicPr>
        <p:blipFill>
          <a:blip r:embed="rId2"/>
          <a:stretch>
            <a:fillRect/>
          </a:stretch>
        </p:blipFill>
        <p:spPr>
          <a:xfrm>
            <a:off x="2462212" y="3783377"/>
            <a:ext cx="4219575" cy="1743075"/>
          </a:xfrm>
          <a:prstGeom prst="rect">
            <a:avLst/>
          </a:prstGeom>
        </p:spPr>
      </p:pic>
      <p:sp>
        <p:nvSpPr>
          <p:cNvPr id="6" name="Arrow: Right 5">
            <a:extLst>
              <a:ext uri="{FF2B5EF4-FFF2-40B4-BE49-F238E27FC236}">
                <a16:creationId xmlns:a16="http://schemas.microsoft.com/office/drawing/2014/main" id="{4B8D58DC-A154-4C45-BD80-6823B1FBD413}"/>
              </a:ext>
              <a:ext uri="{C183D7F6-B498-43B3-948B-1728B52AA6E4}">
                <adec:decorative xmlns:adec="http://schemas.microsoft.com/office/drawing/2017/decorative" val="1"/>
              </a:ext>
            </a:extLst>
          </p:cNvPr>
          <p:cNvSpPr/>
          <p:nvPr/>
        </p:nvSpPr>
        <p:spPr>
          <a:xfrm>
            <a:off x="1941815" y="5013789"/>
            <a:ext cx="1510301" cy="184935"/>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0DA448E8-3D4E-4F0D-A88B-46C72F0E7FA0}"/>
              </a:ext>
            </a:extLst>
          </p:cNvPr>
          <p:cNvSpPr>
            <a:spLocks noGrp="1"/>
          </p:cNvSpPr>
          <p:nvPr>
            <p:ph type="sldNum" sz="quarter" idx="12"/>
          </p:nvPr>
        </p:nvSpPr>
        <p:spPr/>
        <p:txBody>
          <a:bodyPr/>
          <a:lstStyle/>
          <a:p>
            <a:fld id="{C479D5F6-EDCB-402A-AC08-4943A1820E8F}" type="slidenum">
              <a:rPr lang="en-US" smtClean="0"/>
              <a:pPr/>
              <a:t>8</a:t>
            </a:fld>
            <a:endParaRPr lang="en-US" dirty="0"/>
          </a:p>
        </p:txBody>
      </p:sp>
    </p:spTree>
    <p:extLst>
      <p:ext uri="{BB962C8B-B14F-4D97-AF65-F5344CB8AC3E}">
        <p14:creationId xmlns:p14="http://schemas.microsoft.com/office/powerpoint/2010/main" val="21378993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A919B-C5D6-4F88-8B57-DEF2368FE646}"/>
              </a:ext>
            </a:extLst>
          </p:cNvPr>
          <p:cNvSpPr>
            <a:spLocks noGrp="1"/>
          </p:cNvSpPr>
          <p:nvPr>
            <p:ph type="ctrTitle"/>
          </p:nvPr>
        </p:nvSpPr>
        <p:spPr/>
        <p:txBody>
          <a:bodyPr/>
          <a:lstStyle/>
          <a:p>
            <a:r>
              <a:rPr lang="en-US" dirty="0"/>
              <a:t>Considerations for an </a:t>
            </a:r>
            <a:br>
              <a:rPr lang="en-US" dirty="0"/>
            </a:br>
            <a:r>
              <a:rPr lang="en-US" dirty="0"/>
              <a:t>Approvable Application</a:t>
            </a:r>
          </a:p>
        </p:txBody>
      </p:sp>
      <p:sp>
        <p:nvSpPr>
          <p:cNvPr id="3" name="Slide Number Placeholder 2">
            <a:extLst>
              <a:ext uri="{FF2B5EF4-FFF2-40B4-BE49-F238E27FC236}">
                <a16:creationId xmlns:a16="http://schemas.microsoft.com/office/drawing/2014/main" id="{6AE97C6D-98FA-4DDC-887F-7EDED5FE8D12}"/>
              </a:ext>
            </a:extLst>
          </p:cNvPr>
          <p:cNvSpPr>
            <a:spLocks noGrp="1"/>
          </p:cNvSpPr>
          <p:nvPr>
            <p:ph type="sldNum" sz="quarter" idx="12"/>
          </p:nvPr>
        </p:nvSpPr>
        <p:spPr/>
        <p:txBody>
          <a:bodyPr/>
          <a:lstStyle/>
          <a:p>
            <a:fld id="{C479D5F6-EDCB-402A-AC08-4943A1820E8F}" type="slidenum">
              <a:rPr lang="en-US" smtClean="0"/>
              <a:pPr/>
              <a:t>9</a:t>
            </a:fld>
            <a:endParaRPr lang="en-US" dirty="0"/>
          </a:p>
        </p:txBody>
      </p:sp>
    </p:spTree>
    <p:extLst>
      <p:ext uri="{BB962C8B-B14F-4D97-AF65-F5344CB8AC3E}">
        <p14:creationId xmlns:p14="http://schemas.microsoft.com/office/powerpoint/2010/main" val="258669741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7114</TotalTime>
  <Words>2828</Words>
  <Application>Microsoft Office PowerPoint</Application>
  <PresentationFormat>On-screen Show (4:3)</PresentationFormat>
  <Paragraphs>325</Paragraphs>
  <Slides>31</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Calibri Light</vt:lpstr>
      <vt:lpstr>Museo Slab 500</vt:lpstr>
      <vt:lpstr>Office Theme</vt:lpstr>
      <vt:lpstr>Federal Programs Office Hours Elementary and Secondary School Emergency Relief (ESSER) Fund Application</vt:lpstr>
      <vt:lpstr>Agenda for Today’s Training</vt:lpstr>
      <vt:lpstr>Review of CARES Act Funds</vt:lpstr>
      <vt:lpstr>CARES Grants</vt:lpstr>
      <vt:lpstr>Breakdown of ESSER Funds in CO</vt:lpstr>
      <vt:lpstr>Application for ESSER Funds</vt:lpstr>
      <vt:lpstr>The Online System</vt:lpstr>
      <vt:lpstr>Submitting Your Application</vt:lpstr>
      <vt:lpstr>Considerations for an  Approvable Application</vt:lpstr>
      <vt:lpstr>Overview of the Application Process</vt:lpstr>
      <vt:lpstr>General Education Provisions Act (GEPA) Section 427</vt:lpstr>
      <vt:lpstr>*Old Assurance: LEA agrees to section 442</vt:lpstr>
      <vt:lpstr>*New Assurance: LEA agrees to section 442 and  427</vt:lpstr>
      <vt:lpstr>In the Application, you have 3 choices</vt:lpstr>
      <vt:lpstr>Guiding Questions and Resources https://www.cde.state.co.us/fedprograms/gepa</vt:lpstr>
      <vt:lpstr>Example: ESSER funds used to provide PD to move math gender responsive instruction and activities to an online platform</vt:lpstr>
      <vt:lpstr>Example: ESSER funds for purchasing laptops for all students</vt:lpstr>
      <vt:lpstr>Example: ESSER funds for purchasing laptops for all students in the Elementary School</vt:lpstr>
      <vt:lpstr>Allowable Activities under ESSER</vt:lpstr>
      <vt:lpstr>What Are Reviewers Looking For? </vt:lpstr>
      <vt:lpstr>Allowable, Reasonable, Necessary, and Allocable</vt:lpstr>
      <vt:lpstr>Example</vt:lpstr>
      <vt:lpstr>Example Breakdown</vt:lpstr>
      <vt:lpstr>Example 2</vt:lpstr>
      <vt:lpstr>Non-Public Schools</vt:lpstr>
      <vt:lpstr>Which Students Get Counted in Proportionate Share?</vt:lpstr>
      <vt:lpstr>Consultation Forms</vt:lpstr>
      <vt:lpstr>Request for Funds</vt:lpstr>
      <vt:lpstr>Requesting Reimbursement</vt:lpstr>
      <vt:lpstr>Questions? </vt:lpstr>
      <vt:lpstr>Remaining Questions?   Topics for Future Office Hours? </vt:lpstr>
    </vt:vector>
  </TitlesOfParts>
  <Company>Colorado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Madorin, Acacia</dc:creator>
  <cp:lastModifiedBy>Prael, Michelle</cp:lastModifiedBy>
  <cp:revision>204</cp:revision>
  <dcterms:created xsi:type="dcterms:W3CDTF">2019-06-25T17:30:52Z</dcterms:created>
  <dcterms:modified xsi:type="dcterms:W3CDTF">2020-06-12T18:53:33Z</dcterms:modified>
</cp:coreProperties>
</file>