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69" r:id="rId2"/>
    <p:sldId id="339" r:id="rId3"/>
    <p:sldId id="420" r:id="rId4"/>
    <p:sldId id="324" r:id="rId5"/>
    <p:sldId id="417" r:id="rId6"/>
    <p:sldId id="375" r:id="rId7"/>
    <p:sldId id="377" r:id="rId8"/>
    <p:sldId id="398" r:id="rId9"/>
    <p:sldId id="397" r:id="rId10"/>
    <p:sldId id="399" r:id="rId11"/>
    <p:sldId id="403" r:id="rId12"/>
    <p:sldId id="404" r:id="rId13"/>
    <p:sldId id="406" r:id="rId14"/>
    <p:sldId id="405" r:id="rId15"/>
    <p:sldId id="378" r:id="rId16"/>
    <p:sldId id="394" r:id="rId17"/>
    <p:sldId id="382" r:id="rId18"/>
    <p:sldId id="418" r:id="rId19"/>
    <p:sldId id="419" r:id="rId20"/>
    <p:sldId id="416" r:id="rId21"/>
    <p:sldId id="414" r:id="rId22"/>
    <p:sldId id="415" r:id="rId23"/>
    <p:sldId id="423" r:id="rId24"/>
    <p:sldId id="422" r:id="rId25"/>
    <p:sldId id="421" r:id="rId26"/>
    <p:sldId id="389" r:id="rId27"/>
    <p:sldId id="390" r:id="rId28"/>
    <p:sldId id="413" r:id="rId29"/>
    <p:sldId id="37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 id="2" name="Jeremy" initials="J" lastIdx="8" clrIdx="1">
    <p:extLst>
      <p:ext uri="{19B8F6BF-5375-455C-9EA6-DF929625EA0E}">
        <p15:presenceInfo xmlns:p15="http://schemas.microsoft.com/office/powerpoint/2012/main" userId="S::Meredith_J@cde.state.co.us::e819f79e-d45f-4b7f-a2c1-c67ab051aa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1556" autoAdjust="0"/>
  </p:normalViewPr>
  <p:slideViewPr>
    <p:cSldViewPr snapToGrid="0">
      <p:cViewPr varScale="1">
        <p:scale>
          <a:sx n="70" d="100"/>
          <a:sy n="70" d="100"/>
        </p:scale>
        <p:origin x="1075" y="4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6/5/2020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2.ed.gov/about/offices/list/ovae/pi/AdultEd/index.html"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govinfo.gov/content/pkg/PLAW-113publ128/pdf/PLAW-113publ128.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 </a:t>
            </a:r>
          </a:p>
          <a:p>
            <a:r>
              <a:rPr lang="en-US" dirty="0"/>
              <a:t>Provision for equitable services for NPS</a:t>
            </a:r>
          </a:p>
          <a:p>
            <a:r>
              <a:rPr lang="en-US" dirty="0"/>
              <a:t>What we’ve heard – focus on mental health to students and staff</a:t>
            </a:r>
          </a:p>
          <a:p>
            <a:pPr marL="171450" indent="-171450">
              <a:buFont typeface="Arial" panose="020B0604020202020204" pitchFamily="34" charset="0"/>
              <a:buChar char="•"/>
            </a:pPr>
            <a:r>
              <a:rPr lang="en-US" dirty="0"/>
              <a:t>Streamlined application released 04/16</a:t>
            </a:r>
          </a:p>
          <a:p>
            <a:pPr marL="171450" indent="-171450">
              <a:buFont typeface="Arial" panose="020B0604020202020204" pitchFamily="34" charset="0"/>
              <a:buChar char="•"/>
            </a:pPr>
            <a:r>
              <a:rPr lang="en-US" dirty="0"/>
              <a:t>Funds out within 3 days</a:t>
            </a:r>
          </a:p>
          <a:p>
            <a:pPr marL="171450" indent="-171450">
              <a:buFont typeface="Arial" panose="020B0604020202020204" pitchFamily="34" charset="0"/>
              <a:buChar char="•"/>
            </a:pPr>
            <a:r>
              <a:rPr lang="en-US" dirty="0"/>
              <a:t>Funds retroactive to March 13</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dirty="0"/>
          </a:p>
        </p:txBody>
      </p:sp>
    </p:spTree>
    <p:extLst>
      <p:ext uri="{BB962C8B-B14F-4D97-AF65-F5344CB8AC3E}">
        <p14:creationId xmlns:p14="http://schemas.microsoft.com/office/powerpoint/2010/main" val="2843824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purpose of AEFLA as outlined in the Workforce Innovation and Opportunity Act (WIOA) Section 202 is:</a:t>
            </a:r>
          </a:p>
          <a:p>
            <a:pPr marL="228600" lvl="0" indent="-228600">
              <a:buFont typeface="+mj-lt"/>
              <a:buAutoNum type="arabicParenR"/>
            </a:pPr>
            <a:r>
              <a:rPr lang="en-US" sz="1200" kern="1200" dirty="0">
                <a:solidFill>
                  <a:schemeClr val="tx1"/>
                </a:solidFill>
                <a:effectLst/>
                <a:latin typeface="+mn-lt"/>
                <a:ea typeface="+mn-ea"/>
                <a:cs typeface="+mn-cs"/>
              </a:rPr>
              <a:t>assist adults to become literate and obtain the knowledge and skills necessary for employment and economic self- sufficiency;</a:t>
            </a:r>
            <a:endParaRPr lang="en-US" sz="1600" kern="1200" dirty="0">
              <a:solidFill>
                <a:schemeClr val="tx1"/>
              </a:solidFill>
              <a:effectLst/>
              <a:latin typeface="+mn-lt"/>
              <a:ea typeface="+mn-ea"/>
              <a:cs typeface="+mn-cs"/>
            </a:endParaRPr>
          </a:p>
          <a:p>
            <a:pPr marL="228600" lvl="0" indent="-228600">
              <a:buFont typeface="+mj-lt"/>
              <a:buAutoNum type="arabicParenR"/>
            </a:pPr>
            <a:r>
              <a:rPr lang="en-US" sz="1200" kern="1200" dirty="0">
                <a:solidFill>
                  <a:schemeClr val="tx1"/>
                </a:solidFill>
                <a:effectLst/>
                <a:latin typeface="+mn-lt"/>
                <a:ea typeface="+mn-ea"/>
                <a:cs typeface="+mn-cs"/>
              </a:rPr>
              <a:t>assist adults who are parents or family members to obtain the education and skills that-</a:t>
            </a:r>
          </a:p>
          <a:p>
            <a:pPr marL="685800" lvl="1" indent="-228600">
              <a:buFont typeface="+mj-lt"/>
              <a:buAutoNum type="alphaUcPeriod"/>
            </a:pPr>
            <a:r>
              <a:rPr lang="en-US" sz="1200" kern="1200" dirty="0">
                <a:solidFill>
                  <a:schemeClr val="tx1"/>
                </a:solidFill>
                <a:effectLst/>
                <a:latin typeface="+mn-lt"/>
                <a:ea typeface="+mn-ea"/>
                <a:cs typeface="+mn-cs"/>
              </a:rPr>
              <a:t>are necessary to becoming full partners in the educational development of their children; and</a:t>
            </a:r>
            <a:endParaRPr lang="en-US" sz="1600" kern="1200" dirty="0">
              <a:solidFill>
                <a:schemeClr val="tx1"/>
              </a:solidFill>
              <a:effectLst/>
              <a:latin typeface="+mn-lt"/>
              <a:ea typeface="+mn-ea"/>
              <a:cs typeface="+mn-cs"/>
            </a:endParaRPr>
          </a:p>
          <a:p>
            <a:pPr marL="685800" lvl="1" indent="-228600">
              <a:buFont typeface="+mj-lt"/>
              <a:buAutoNum type="alphaUcPeriod"/>
            </a:pPr>
            <a:r>
              <a:rPr lang="en-US" sz="1200" kern="1200" dirty="0">
                <a:solidFill>
                  <a:schemeClr val="tx1"/>
                </a:solidFill>
                <a:effectLst/>
                <a:latin typeface="+mn-lt"/>
                <a:ea typeface="+mn-ea"/>
                <a:cs typeface="+mn-cs"/>
              </a:rPr>
              <a:t>lead to sustainable improvements in the economic opportunities for their family;</a:t>
            </a:r>
            <a:endParaRPr lang="en-US" sz="1600" kern="1200" dirty="0">
              <a:solidFill>
                <a:schemeClr val="tx1"/>
              </a:solidFill>
              <a:effectLst/>
              <a:latin typeface="+mn-lt"/>
              <a:ea typeface="+mn-ea"/>
              <a:cs typeface="+mn-cs"/>
            </a:endParaRPr>
          </a:p>
          <a:p>
            <a:pPr marL="228600" lvl="0" indent="-228600">
              <a:buFont typeface="+mj-lt"/>
              <a:buAutoNum type="arabicParenR"/>
            </a:pPr>
            <a:r>
              <a:rPr lang="en-US" sz="1200" kern="1200" dirty="0">
                <a:solidFill>
                  <a:schemeClr val="tx1"/>
                </a:solidFill>
                <a:effectLst/>
                <a:latin typeface="+mn-lt"/>
                <a:ea typeface="+mn-ea"/>
                <a:cs typeface="+mn-cs"/>
              </a:rPr>
              <a:t>assist adults in attaining a secondary school diploma and in the transition to postsecondary education and training, including through career pathways; and</a:t>
            </a:r>
            <a:endParaRPr lang="en-US" sz="1600" kern="1200" dirty="0">
              <a:solidFill>
                <a:schemeClr val="tx1"/>
              </a:solidFill>
              <a:effectLst/>
              <a:latin typeface="+mn-lt"/>
              <a:ea typeface="+mn-ea"/>
              <a:cs typeface="+mn-cs"/>
            </a:endParaRPr>
          </a:p>
          <a:p>
            <a:pPr marL="228600" lvl="0" indent="-228600">
              <a:buFont typeface="+mj-lt"/>
              <a:buAutoNum type="arabicParenR"/>
            </a:pPr>
            <a:r>
              <a:rPr lang="en-US" sz="1200" kern="1200" dirty="0">
                <a:solidFill>
                  <a:schemeClr val="tx1"/>
                </a:solidFill>
                <a:effectLst/>
                <a:latin typeface="+mn-lt"/>
                <a:ea typeface="+mn-ea"/>
                <a:cs typeface="+mn-cs"/>
              </a:rPr>
              <a:t>assist immigrants and other individuals who are English language learners in—</a:t>
            </a:r>
            <a:endParaRPr lang="en-US" sz="1600" kern="1200" dirty="0">
              <a:solidFill>
                <a:schemeClr val="tx1"/>
              </a:solidFill>
              <a:effectLst/>
              <a:latin typeface="+mn-lt"/>
              <a:ea typeface="+mn-ea"/>
              <a:cs typeface="+mn-cs"/>
            </a:endParaRPr>
          </a:p>
          <a:p>
            <a:pPr marL="685800" lvl="1" indent="-228600">
              <a:buFont typeface="+mj-lt"/>
              <a:buAutoNum type="alphaUcPeriod"/>
            </a:pPr>
            <a:r>
              <a:rPr lang="en-US" sz="1200" kern="1200" dirty="0">
                <a:solidFill>
                  <a:schemeClr val="tx1"/>
                </a:solidFill>
                <a:effectLst/>
                <a:latin typeface="+mn-lt"/>
                <a:ea typeface="+mn-ea"/>
                <a:cs typeface="+mn-cs"/>
              </a:rPr>
              <a:t>improving their—</a:t>
            </a:r>
            <a:endParaRPr lang="en-US" sz="1600" kern="1200" dirty="0">
              <a:solidFill>
                <a:schemeClr val="tx1"/>
              </a:solidFill>
              <a:effectLst/>
              <a:latin typeface="+mn-lt"/>
              <a:ea typeface="+mn-ea"/>
              <a:cs typeface="+mn-cs"/>
            </a:endParaRPr>
          </a:p>
          <a:p>
            <a:pPr marL="1200150" lvl="2" indent="-285750">
              <a:buFont typeface="+mj-lt"/>
              <a:buAutoNum type="romanLcPeriod"/>
            </a:pPr>
            <a:r>
              <a:rPr lang="en-US" sz="1200" kern="1200" dirty="0">
                <a:solidFill>
                  <a:schemeClr val="tx1"/>
                </a:solidFill>
                <a:effectLst/>
                <a:latin typeface="+mn-lt"/>
                <a:ea typeface="+mn-ea"/>
                <a:cs typeface="+mn-cs"/>
              </a:rPr>
              <a:t>reading, writing, speaking, and comprehension skills in English; and</a:t>
            </a:r>
            <a:endParaRPr lang="en-US" sz="1600" kern="1200" dirty="0">
              <a:solidFill>
                <a:schemeClr val="tx1"/>
              </a:solidFill>
              <a:effectLst/>
              <a:latin typeface="+mn-lt"/>
              <a:ea typeface="+mn-ea"/>
              <a:cs typeface="+mn-cs"/>
            </a:endParaRPr>
          </a:p>
          <a:p>
            <a:pPr marL="1200150" lvl="2" indent="-285750">
              <a:buFont typeface="+mj-lt"/>
              <a:buAutoNum type="romanLcPeriod"/>
            </a:pPr>
            <a:r>
              <a:rPr lang="en-US" sz="1200" kern="1200" dirty="0">
                <a:solidFill>
                  <a:schemeClr val="tx1"/>
                </a:solidFill>
                <a:effectLst/>
                <a:latin typeface="+mn-lt"/>
                <a:ea typeface="+mn-ea"/>
                <a:cs typeface="+mn-cs"/>
              </a:rPr>
              <a:t>mathematics skills; and</a:t>
            </a:r>
            <a:endParaRPr lang="en-US" sz="1600" kern="1200" dirty="0">
              <a:solidFill>
                <a:schemeClr val="tx1"/>
              </a:solidFill>
              <a:effectLst/>
              <a:latin typeface="+mn-lt"/>
              <a:ea typeface="+mn-ea"/>
              <a:cs typeface="+mn-cs"/>
            </a:endParaRPr>
          </a:p>
          <a:p>
            <a:pPr marL="685800" lvl="1" indent="-228600">
              <a:buFont typeface="+mj-lt"/>
              <a:buAutoNum type="alphaUcPeriod"/>
            </a:pPr>
            <a:r>
              <a:rPr lang="en-US" sz="1200" kern="1200" dirty="0">
                <a:solidFill>
                  <a:schemeClr val="tx1"/>
                </a:solidFill>
                <a:effectLst/>
                <a:latin typeface="+mn-lt"/>
                <a:ea typeface="+mn-ea"/>
                <a:cs typeface="+mn-cs"/>
              </a:rPr>
              <a:t>acquiring an understanding of the American system of Government, individual freedom, and the responsibilities of citizenship.</a:t>
            </a:r>
            <a:endParaRPr lang="en-US" sz="1600" kern="1200" dirty="0">
              <a:solidFill>
                <a:schemeClr val="tx1"/>
              </a:solidFill>
              <a:effectLst/>
              <a:latin typeface="+mn-lt"/>
              <a:ea typeface="+mn-ea"/>
              <a:cs typeface="+mn-cs"/>
            </a:endParaRPr>
          </a:p>
          <a:p>
            <a:endParaRPr lang="en-US" dirty="0"/>
          </a:p>
          <a:p>
            <a:r>
              <a:rPr lang="en-US" b="1" dirty="0"/>
              <a:t>The four components of Family Literacy Activities as outlined in WIOA Section 203(9) are:</a:t>
            </a:r>
          </a:p>
          <a:p>
            <a:pPr marL="685800" lvl="1" indent="-228600">
              <a:buFont typeface="+mj-lt"/>
              <a:buAutoNum type="arabicPeriod"/>
            </a:pPr>
            <a:r>
              <a:rPr lang="en-US" sz="1200" kern="1200" dirty="0">
                <a:solidFill>
                  <a:schemeClr val="tx1"/>
                </a:solidFill>
                <a:effectLst/>
                <a:latin typeface="+mn-lt"/>
                <a:ea typeface="+mn-ea"/>
                <a:cs typeface="+mn-cs"/>
              </a:rPr>
              <a:t>Parent or family adult education and literacy activities that lead to readiness for postsecondary education or training, career advancement, and economic self-sufficiency.</a:t>
            </a:r>
            <a:endParaRPr lang="en-US" sz="1600" kern="1200" dirty="0">
              <a:solidFill>
                <a:schemeClr val="tx1"/>
              </a:solidFill>
              <a:effectLst/>
              <a:latin typeface="+mn-lt"/>
              <a:ea typeface="+mn-ea"/>
              <a:cs typeface="+mn-cs"/>
            </a:endParaRPr>
          </a:p>
          <a:p>
            <a:pPr marL="685800" lvl="1" indent="-228600">
              <a:buFont typeface="+mj-lt"/>
              <a:buAutoNum type="arabicPeriod"/>
            </a:pPr>
            <a:r>
              <a:rPr lang="en-US" sz="1200" kern="1200" dirty="0">
                <a:solidFill>
                  <a:schemeClr val="tx1"/>
                </a:solidFill>
                <a:effectLst/>
                <a:latin typeface="+mn-lt"/>
                <a:ea typeface="+mn-ea"/>
                <a:cs typeface="+mn-cs"/>
              </a:rPr>
              <a:t>Interactive literacy activities between parents or family members and their children.</a:t>
            </a:r>
            <a:endParaRPr lang="en-US" sz="1600" kern="1200" dirty="0">
              <a:solidFill>
                <a:schemeClr val="tx1"/>
              </a:solidFill>
              <a:effectLst/>
              <a:latin typeface="+mn-lt"/>
              <a:ea typeface="+mn-ea"/>
              <a:cs typeface="+mn-cs"/>
            </a:endParaRPr>
          </a:p>
          <a:p>
            <a:pPr marL="685800" lvl="1" indent="-228600">
              <a:buFont typeface="+mj-lt"/>
              <a:buAutoNum type="arabicPeriod"/>
            </a:pPr>
            <a:r>
              <a:rPr lang="en-US" sz="1200" kern="1200" dirty="0">
                <a:solidFill>
                  <a:schemeClr val="tx1"/>
                </a:solidFill>
                <a:effectLst/>
                <a:latin typeface="+mn-lt"/>
                <a:ea typeface="+mn-ea"/>
                <a:cs typeface="+mn-cs"/>
              </a:rPr>
              <a:t>Training for parents or family members regarding how to be the primary teacher for their children and full partners in the education of their children.</a:t>
            </a:r>
            <a:endParaRPr lang="en-US" sz="1600" kern="1200" dirty="0">
              <a:solidFill>
                <a:schemeClr val="tx1"/>
              </a:solidFill>
              <a:effectLst/>
              <a:latin typeface="+mn-lt"/>
              <a:ea typeface="+mn-ea"/>
              <a:cs typeface="+mn-cs"/>
            </a:endParaRPr>
          </a:p>
          <a:p>
            <a:pPr marL="685800" lvl="1" indent="-228600">
              <a:buFont typeface="+mj-lt"/>
              <a:buAutoNum type="arabicPeriod"/>
            </a:pPr>
            <a:r>
              <a:rPr lang="en-US" sz="1200" kern="1200" dirty="0">
                <a:solidFill>
                  <a:schemeClr val="tx1"/>
                </a:solidFill>
                <a:effectLst/>
                <a:latin typeface="+mn-lt"/>
                <a:ea typeface="+mn-ea"/>
                <a:cs typeface="+mn-cs"/>
              </a:rPr>
              <a:t>An age-appropriate education to prepare children for success in school and life experiences.</a:t>
            </a:r>
            <a:endParaRPr lang="en-US" sz="1600" kern="1200" dirty="0">
              <a:solidFill>
                <a:schemeClr val="tx1"/>
              </a:solidFill>
              <a:effectLst/>
              <a:latin typeface="+mn-lt"/>
              <a:ea typeface="+mn-ea"/>
              <a:cs typeface="+mn-cs"/>
            </a:endParaRPr>
          </a:p>
          <a:p>
            <a:endParaRPr lang="en-US" dirty="0"/>
          </a:p>
          <a:p>
            <a:r>
              <a:rPr lang="en-US" dirty="0"/>
              <a:t>USDOE AEFLA website: </a:t>
            </a:r>
            <a:r>
              <a:rPr lang="en-US" dirty="0">
                <a:hlinkClick r:id="rId3"/>
              </a:rPr>
              <a:t>https://www2.ed.gov/about/offices/list/ovae/pi/AdultEd/index.html</a:t>
            </a:r>
            <a:endParaRPr lang="en-US" dirty="0"/>
          </a:p>
          <a:p>
            <a:r>
              <a:rPr lang="en-US" dirty="0"/>
              <a:t>WIOA law: </a:t>
            </a:r>
            <a:r>
              <a:rPr lang="en-US" dirty="0">
                <a:hlinkClick r:id="rId4"/>
              </a:rPr>
              <a:t>https://www.govinfo.gov/content/pkg/PLAW-113publ128/pdf/PLAW-113publ128.pdf</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16</a:t>
            </a:fld>
            <a:endParaRPr lang="en-US"/>
          </a:p>
        </p:txBody>
      </p:sp>
    </p:spTree>
    <p:extLst>
      <p:ext uri="{BB962C8B-B14F-4D97-AF65-F5344CB8AC3E}">
        <p14:creationId xmlns:p14="http://schemas.microsoft.com/office/powerpoint/2010/main" val="28667521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de.state.co.us/fedprograms/tii/inde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de.state.co.us/fedprograms/tiii/inde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cde.state.co.us/fedprograms/titleiv"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de.state.co.us/fedprograms/ov/tvb"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hyperlink" Target="https://www.federalregister.gov/documents/2020/03/20/2020-05982/child-nutrition-programs-income-eligibility-guideline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esserapplications@cde.state.co.us" TargetMode="External"/><Relationship Id="rId2" Type="http://schemas.openxmlformats.org/officeDocument/2006/relationships/hyperlink" Target="http://www.cde.state.co.us/fedprograms/nps-certification-form-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de.state.co.us/fedprograms/regionalcontactspag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cde.state.co.us/fedprograms/covidcaresactfaq"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imenez_b@cde.state.co.us" TargetMode="External"/><Relationship Id="rId2" Type="http://schemas.openxmlformats.org/officeDocument/2006/relationships/hyperlink" Target="mailto:prael_m@cde.state.co.us" TargetMode="External"/><Relationship Id="rId1" Type="http://schemas.openxmlformats.org/officeDocument/2006/relationships/slideLayout" Target="../slideLayouts/slideLayout2.xml"/><Relationship Id="rId6" Type="http://schemas.openxmlformats.org/officeDocument/2006/relationships/hyperlink" Target="https://www.cde.state.co.us/fedprograms/regionalcontactspage" TargetMode="External"/><Relationship Id="rId5" Type="http://schemas.openxmlformats.org/officeDocument/2006/relationships/hyperlink" Target="mailto:collins_d@cde.state.co.us" TargetMode="External"/><Relationship Id="rId4" Type="http://schemas.openxmlformats.org/officeDocument/2006/relationships/hyperlink" Target="mailto:mohajeri-nelson_n@cde.state.co.u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de.state.co.us/fedprograms/ti/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de.state.co.us/fedprograms/ti/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fontScale="90000"/>
          </a:bodyPr>
          <a:lstStyle/>
          <a:p>
            <a:r>
              <a:rPr lang="en-US" b="1" dirty="0"/>
              <a:t>Federal Programs Office Hours</a:t>
            </a:r>
            <a:br>
              <a:rPr lang="en-US" dirty="0"/>
            </a:br>
            <a:r>
              <a:rPr lang="en-US" dirty="0"/>
              <a:t>Elementary and Secondary School Emergency Relief (ESSER) Fund Application and FAQs</a:t>
            </a:r>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June 4,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62E6-B26C-480C-9ADC-F9859604AF2C}"/>
              </a:ext>
            </a:extLst>
          </p:cNvPr>
          <p:cNvSpPr>
            <a:spLocks noGrp="1"/>
          </p:cNvSpPr>
          <p:nvPr>
            <p:ph type="title"/>
          </p:nvPr>
        </p:nvSpPr>
        <p:spPr>
          <a:xfrm>
            <a:off x="245193" y="254514"/>
            <a:ext cx="5617725" cy="756418"/>
          </a:xfrm>
        </p:spPr>
        <p:txBody>
          <a:bodyPr/>
          <a:lstStyle/>
          <a:p>
            <a:r>
              <a:rPr lang="en-US" dirty="0"/>
              <a:t>Title II, Part A – Allowable Activities Examples</a:t>
            </a:r>
          </a:p>
        </p:txBody>
      </p:sp>
      <p:sp>
        <p:nvSpPr>
          <p:cNvPr id="3" name="Content Placeholder 2">
            <a:extLst>
              <a:ext uri="{FF2B5EF4-FFF2-40B4-BE49-F238E27FC236}">
                <a16:creationId xmlns:a16="http://schemas.microsoft.com/office/drawing/2014/main" id="{F3030A6F-1CD7-47A5-8331-9B5E8ACF5F96}"/>
              </a:ext>
            </a:extLst>
          </p:cNvPr>
          <p:cNvSpPr>
            <a:spLocks noGrp="1"/>
          </p:cNvSpPr>
          <p:nvPr>
            <p:ph idx="1"/>
          </p:nvPr>
        </p:nvSpPr>
        <p:spPr/>
        <p:txBody>
          <a:bodyPr>
            <a:normAutofit/>
          </a:bodyPr>
          <a:lstStyle/>
          <a:p>
            <a:pPr marL="0" indent="0">
              <a:buNone/>
            </a:pPr>
            <a:r>
              <a:rPr lang="en-US" sz="2000" b="1" dirty="0"/>
              <a:t>The purpose of </a:t>
            </a:r>
            <a:r>
              <a:rPr lang="en-US" sz="2000" b="1" dirty="0">
                <a:hlinkClick r:id="rId2"/>
              </a:rPr>
              <a:t>Title II, Part A </a:t>
            </a:r>
            <a:r>
              <a:rPr lang="en-US" sz="2000" b="1" dirty="0"/>
              <a:t>is to increase student achievement on challenging state academic standards by improving the quality and effectiveness of teachers, principals, and other school leaders, and providing low-income and minority students more equitable access to effective teachers, principals, and other school leaders.</a:t>
            </a:r>
          </a:p>
          <a:p>
            <a:pPr marL="0" indent="0">
              <a:buNone/>
            </a:pPr>
            <a:endParaRPr lang="en-US" sz="1000" dirty="0"/>
          </a:p>
          <a:p>
            <a:pPr marL="0" indent="0">
              <a:buNone/>
            </a:pPr>
            <a:r>
              <a:rPr lang="en-US" sz="2000" dirty="0"/>
              <a:t>Examples of common Title II, Part A Activities:</a:t>
            </a:r>
          </a:p>
          <a:p>
            <a:r>
              <a:rPr lang="en-US" sz="2000" dirty="0"/>
              <a:t>Academic/instructional coaching supports for educators</a:t>
            </a:r>
          </a:p>
          <a:p>
            <a:r>
              <a:rPr lang="en-US" sz="2000" dirty="0"/>
              <a:t>Professional learning supports for teachers, school leaders</a:t>
            </a:r>
          </a:p>
          <a:p>
            <a:r>
              <a:rPr lang="en-US" sz="2000" dirty="0"/>
              <a:t>Development and support for educational leadership pipelines</a:t>
            </a:r>
          </a:p>
          <a:p>
            <a:r>
              <a:rPr lang="en-US" sz="2000" dirty="0"/>
              <a:t>Strategies to attract and retain teachers, including stipends and differential pay to meet high-need subjects/schools</a:t>
            </a:r>
          </a:p>
          <a:p>
            <a:endParaRPr lang="en-US" dirty="0"/>
          </a:p>
        </p:txBody>
      </p:sp>
      <p:sp>
        <p:nvSpPr>
          <p:cNvPr id="5" name="TextBox 4">
            <a:extLst>
              <a:ext uri="{FF2B5EF4-FFF2-40B4-BE49-F238E27FC236}">
                <a16:creationId xmlns:a16="http://schemas.microsoft.com/office/drawing/2014/main" id="{A3793393-12DB-4771-B3C6-AF93E18BC406}"/>
              </a:ext>
            </a:extLst>
          </p:cNvPr>
          <p:cNvSpPr txBox="1"/>
          <p:nvPr/>
        </p:nvSpPr>
        <p:spPr>
          <a:xfrm>
            <a:off x="1696598" y="5680156"/>
            <a:ext cx="5497417" cy="923330"/>
          </a:xfrm>
          <a:prstGeom prst="rect">
            <a:avLst/>
          </a:prstGeom>
          <a:solidFill>
            <a:schemeClr val="accent4">
              <a:lumMod val="60000"/>
              <a:lumOff val="40000"/>
            </a:schemeClr>
          </a:solidFill>
        </p:spPr>
        <p:txBody>
          <a:bodyPr wrap="square" rtlCol="0">
            <a:spAutoFit/>
          </a:bodyPr>
          <a:lstStyle/>
          <a:p>
            <a:r>
              <a:rPr lang="en-US" b="1" dirty="0"/>
              <a:t>Good to know! </a:t>
            </a:r>
            <a:r>
              <a:rPr lang="en-US" dirty="0"/>
              <a:t>If exercising ESEA “Title II-like” activities, things like prioritization of funding, SNS, and meeting ESSA’s definition of PD do not apply.</a:t>
            </a:r>
          </a:p>
        </p:txBody>
      </p:sp>
      <p:sp>
        <p:nvSpPr>
          <p:cNvPr id="4" name="Slide Number Placeholder 3">
            <a:extLst>
              <a:ext uri="{FF2B5EF4-FFF2-40B4-BE49-F238E27FC236}">
                <a16:creationId xmlns:a16="http://schemas.microsoft.com/office/drawing/2014/main" id="{9C2A52C9-06FB-474D-8FE4-D2A481035758}"/>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422377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62E6-B26C-480C-9ADC-F9859604AF2C}"/>
              </a:ext>
            </a:extLst>
          </p:cNvPr>
          <p:cNvSpPr>
            <a:spLocks noGrp="1"/>
          </p:cNvSpPr>
          <p:nvPr>
            <p:ph type="title"/>
          </p:nvPr>
        </p:nvSpPr>
        <p:spPr>
          <a:xfrm>
            <a:off x="245193" y="254514"/>
            <a:ext cx="5617725" cy="756418"/>
          </a:xfrm>
        </p:spPr>
        <p:txBody>
          <a:bodyPr/>
          <a:lstStyle/>
          <a:p>
            <a:r>
              <a:rPr lang="en-US" dirty="0"/>
              <a:t>Title III, Part A – Allowable Activities Examples</a:t>
            </a:r>
          </a:p>
        </p:txBody>
      </p:sp>
      <p:sp>
        <p:nvSpPr>
          <p:cNvPr id="3" name="Content Placeholder 2">
            <a:extLst>
              <a:ext uri="{FF2B5EF4-FFF2-40B4-BE49-F238E27FC236}">
                <a16:creationId xmlns:a16="http://schemas.microsoft.com/office/drawing/2014/main" id="{F3030A6F-1CD7-47A5-8331-9B5E8ACF5F96}"/>
              </a:ext>
            </a:extLst>
          </p:cNvPr>
          <p:cNvSpPr>
            <a:spLocks noGrp="1"/>
          </p:cNvSpPr>
          <p:nvPr>
            <p:ph idx="1"/>
          </p:nvPr>
        </p:nvSpPr>
        <p:spPr>
          <a:xfrm>
            <a:off x="628650" y="1463040"/>
            <a:ext cx="7886700" cy="4047423"/>
          </a:xfrm>
        </p:spPr>
        <p:txBody>
          <a:bodyPr>
            <a:normAutofit fontScale="85000" lnSpcReduction="20000"/>
          </a:bodyPr>
          <a:lstStyle/>
          <a:p>
            <a:pPr marL="0" indent="0">
              <a:buNone/>
            </a:pPr>
            <a:r>
              <a:rPr lang="en-US" sz="2600" b="1" dirty="0"/>
              <a:t>The purpose of </a:t>
            </a:r>
            <a:r>
              <a:rPr lang="en-US" sz="2600" b="1" dirty="0">
                <a:hlinkClick r:id="rId2"/>
              </a:rPr>
              <a:t>Title III, Part A </a:t>
            </a:r>
            <a:r>
              <a:rPr lang="en-US" sz="2600" b="1" dirty="0"/>
              <a:t>is to improve and enhance the education of English learners (ELs) in becoming proficient in English, as well as meeting challenging state academic standards.</a:t>
            </a:r>
          </a:p>
          <a:p>
            <a:pPr marL="0" indent="0">
              <a:buNone/>
            </a:pPr>
            <a:endParaRPr lang="en-US" dirty="0"/>
          </a:p>
          <a:p>
            <a:pPr marL="0" indent="0">
              <a:buNone/>
            </a:pPr>
            <a:r>
              <a:rPr lang="en-US" dirty="0"/>
              <a:t>Examples of common Title III, Part A Activities:</a:t>
            </a:r>
          </a:p>
          <a:p>
            <a:r>
              <a:rPr lang="en-US" dirty="0"/>
              <a:t>Upgrading English Language Development (ELD) program objectives, curricula, instructional materials, and effective instructional activities</a:t>
            </a:r>
          </a:p>
          <a:p>
            <a:r>
              <a:rPr lang="en-US" dirty="0"/>
              <a:t>Providing community participation programs, family literacy services, and parent outreach and training activities to EL students and their families</a:t>
            </a:r>
          </a:p>
          <a:p>
            <a:r>
              <a:rPr lang="en-US" dirty="0"/>
              <a:t>Providing tutoring and intensified instruction for EL students</a:t>
            </a:r>
          </a:p>
          <a:p>
            <a:r>
              <a:rPr lang="en-US" dirty="0"/>
              <a:t>Offering early college high school or dual/concurrent enrollment programs or courses designed to help ELs achieve in postsecondary education</a:t>
            </a:r>
          </a:p>
        </p:txBody>
      </p:sp>
      <p:sp>
        <p:nvSpPr>
          <p:cNvPr id="5" name="TextBox 4">
            <a:extLst>
              <a:ext uri="{FF2B5EF4-FFF2-40B4-BE49-F238E27FC236}">
                <a16:creationId xmlns:a16="http://schemas.microsoft.com/office/drawing/2014/main" id="{CACAB98C-448C-4464-851C-356F7A2840F8}"/>
              </a:ext>
            </a:extLst>
          </p:cNvPr>
          <p:cNvSpPr txBox="1"/>
          <p:nvPr/>
        </p:nvSpPr>
        <p:spPr>
          <a:xfrm>
            <a:off x="628650" y="5510463"/>
            <a:ext cx="7155782" cy="923330"/>
          </a:xfrm>
          <a:prstGeom prst="rect">
            <a:avLst/>
          </a:prstGeom>
          <a:solidFill>
            <a:schemeClr val="accent4">
              <a:lumMod val="60000"/>
              <a:lumOff val="40000"/>
            </a:schemeClr>
          </a:solidFill>
        </p:spPr>
        <p:txBody>
          <a:bodyPr wrap="square" rtlCol="0">
            <a:spAutoFit/>
          </a:bodyPr>
          <a:lstStyle/>
          <a:p>
            <a:r>
              <a:rPr lang="en-US" b="1" dirty="0"/>
              <a:t>Good to know! </a:t>
            </a:r>
            <a:r>
              <a:rPr lang="en-US" dirty="0"/>
              <a:t>If exercising ESEA “Title III-like” activities, consider focused activities to expand or enhance existing language development programs to address unique needs of ELs during school closures/remote learning.</a:t>
            </a:r>
          </a:p>
        </p:txBody>
      </p:sp>
      <p:sp>
        <p:nvSpPr>
          <p:cNvPr id="4" name="Slide Number Placeholder 3">
            <a:extLst>
              <a:ext uri="{FF2B5EF4-FFF2-40B4-BE49-F238E27FC236}">
                <a16:creationId xmlns:a16="http://schemas.microsoft.com/office/drawing/2014/main" id="{9C2A52C9-06FB-474D-8FE4-D2A481035758}"/>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186981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62E6-B26C-480C-9ADC-F9859604AF2C}"/>
              </a:ext>
            </a:extLst>
          </p:cNvPr>
          <p:cNvSpPr>
            <a:spLocks noGrp="1"/>
          </p:cNvSpPr>
          <p:nvPr>
            <p:ph type="title"/>
          </p:nvPr>
        </p:nvSpPr>
        <p:spPr>
          <a:xfrm>
            <a:off x="245193" y="254514"/>
            <a:ext cx="5617725" cy="756418"/>
          </a:xfrm>
        </p:spPr>
        <p:txBody>
          <a:bodyPr/>
          <a:lstStyle/>
          <a:p>
            <a:r>
              <a:rPr lang="en-US" dirty="0"/>
              <a:t>Title IV, Part A – Allowable Activities Examples</a:t>
            </a:r>
          </a:p>
        </p:txBody>
      </p:sp>
      <p:sp>
        <p:nvSpPr>
          <p:cNvPr id="3" name="Content Placeholder 2">
            <a:extLst>
              <a:ext uri="{FF2B5EF4-FFF2-40B4-BE49-F238E27FC236}">
                <a16:creationId xmlns:a16="http://schemas.microsoft.com/office/drawing/2014/main" id="{F3030A6F-1CD7-47A5-8331-9B5E8ACF5F96}"/>
              </a:ext>
            </a:extLst>
          </p:cNvPr>
          <p:cNvSpPr>
            <a:spLocks noGrp="1"/>
          </p:cNvSpPr>
          <p:nvPr>
            <p:ph idx="1"/>
          </p:nvPr>
        </p:nvSpPr>
        <p:spPr>
          <a:xfrm>
            <a:off x="407623" y="1322222"/>
            <a:ext cx="8403415" cy="4690952"/>
          </a:xfrm>
        </p:spPr>
        <p:txBody>
          <a:bodyPr>
            <a:normAutofit/>
          </a:bodyPr>
          <a:lstStyle/>
          <a:p>
            <a:pPr marL="0" indent="0">
              <a:buNone/>
            </a:pPr>
            <a:r>
              <a:rPr lang="en-US" sz="1600" b="1" dirty="0"/>
              <a:t>The purpose of </a:t>
            </a:r>
            <a:r>
              <a:rPr lang="en-US" sz="1600" b="1" dirty="0">
                <a:hlinkClick r:id="rId2"/>
              </a:rPr>
              <a:t>Title IV, Part A </a:t>
            </a:r>
            <a:r>
              <a:rPr lang="en-US" sz="1600" b="1" dirty="0"/>
              <a:t>is to increase the capacity of districts, schools, and local communities to provide all students with access to a well-rounded education, improve school conditions for student learning, and improve the use of technology in order to improve the academic achievement and digital literacy of all students. </a:t>
            </a:r>
            <a:endParaRPr lang="en-US" sz="1600" dirty="0"/>
          </a:p>
          <a:p>
            <a:pPr marL="0" indent="0">
              <a:buNone/>
            </a:pPr>
            <a:r>
              <a:rPr lang="en-US" sz="1400" dirty="0"/>
              <a:t>Examples of common Title IV, Part A Activities:</a:t>
            </a:r>
          </a:p>
          <a:p>
            <a:pPr marL="0" indent="0">
              <a:buNone/>
            </a:pPr>
            <a:endParaRPr lang="en-US" dirty="0"/>
          </a:p>
          <a:p>
            <a:endParaRPr lang="en-US" dirty="0"/>
          </a:p>
          <a:p>
            <a:endParaRPr lang="en-US" dirty="0"/>
          </a:p>
        </p:txBody>
      </p:sp>
      <p:pic>
        <p:nvPicPr>
          <p:cNvPr id="6" name="Google Shape;98;p14" descr="This has examples of common Title IV activities that fall under Well-Rounded Education, Safe and Healthy Students, and Effective Use of Technology. Contact Tammy Giessinger at Giessinger_t@cde.state.co.us to hear the examples. ">
            <a:extLst>
              <a:ext uri="{FF2B5EF4-FFF2-40B4-BE49-F238E27FC236}">
                <a16:creationId xmlns:a16="http://schemas.microsoft.com/office/drawing/2014/main" id="{17842558-E8A0-4E15-AD88-4B100B009F8D}"/>
              </a:ext>
            </a:extLst>
          </p:cNvPr>
          <p:cNvPicPr preferRelativeResize="0"/>
          <p:nvPr/>
        </p:nvPicPr>
        <p:blipFill>
          <a:blip r:embed="rId3">
            <a:alphaModFix/>
          </a:blip>
          <a:stretch>
            <a:fillRect/>
          </a:stretch>
        </p:blipFill>
        <p:spPr>
          <a:xfrm>
            <a:off x="332961" y="2547047"/>
            <a:ext cx="8478077" cy="3605275"/>
          </a:xfrm>
          <a:prstGeom prst="rect">
            <a:avLst/>
          </a:prstGeom>
          <a:noFill/>
          <a:ln>
            <a:noFill/>
          </a:ln>
        </p:spPr>
      </p:pic>
      <p:sp>
        <p:nvSpPr>
          <p:cNvPr id="5" name="TextBox 4">
            <a:extLst>
              <a:ext uri="{FF2B5EF4-FFF2-40B4-BE49-F238E27FC236}">
                <a16:creationId xmlns:a16="http://schemas.microsoft.com/office/drawing/2014/main" id="{4A1A86EA-1F94-4030-9703-DE612540A52E}"/>
              </a:ext>
            </a:extLst>
          </p:cNvPr>
          <p:cNvSpPr txBox="1"/>
          <p:nvPr/>
        </p:nvSpPr>
        <p:spPr>
          <a:xfrm>
            <a:off x="839689" y="5957155"/>
            <a:ext cx="6669257" cy="646331"/>
          </a:xfrm>
          <a:prstGeom prst="rect">
            <a:avLst/>
          </a:prstGeom>
          <a:solidFill>
            <a:schemeClr val="accent4">
              <a:lumMod val="60000"/>
              <a:lumOff val="40000"/>
            </a:schemeClr>
          </a:solidFill>
        </p:spPr>
        <p:txBody>
          <a:bodyPr wrap="square" rtlCol="0">
            <a:spAutoFit/>
          </a:bodyPr>
          <a:lstStyle/>
          <a:p>
            <a:r>
              <a:rPr lang="en-US" b="1" dirty="0"/>
              <a:t>Good to know! </a:t>
            </a:r>
            <a:r>
              <a:rPr lang="en-US" dirty="0"/>
              <a:t>If exercising ESEA “Title IV-like” activities, things like content area alignment, and percentage requirements do not apply.  </a:t>
            </a:r>
          </a:p>
        </p:txBody>
      </p:sp>
      <p:sp>
        <p:nvSpPr>
          <p:cNvPr id="4" name="Slide Number Placeholder 3">
            <a:extLst>
              <a:ext uri="{FF2B5EF4-FFF2-40B4-BE49-F238E27FC236}">
                <a16:creationId xmlns:a16="http://schemas.microsoft.com/office/drawing/2014/main" id="{9C2A52C9-06FB-474D-8FE4-D2A481035758}"/>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65383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62E6-B26C-480C-9ADC-F9859604AF2C}"/>
              </a:ext>
            </a:extLst>
          </p:cNvPr>
          <p:cNvSpPr>
            <a:spLocks noGrp="1"/>
          </p:cNvSpPr>
          <p:nvPr>
            <p:ph type="title"/>
          </p:nvPr>
        </p:nvSpPr>
        <p:spPr>
          <a:xfrm>
            <a:off x="245193" y="254514"/>
            <a:ext cx="5617725" cy="756418"/>
          </a:xfrm>
        </p:spPr>
        <p:txBody>
          <a:bodyPr/>
          <a:lstStyle/>
          <a:p>
            <a:r>
              <a:rPr lang="en-US" dirty="0"/>
              <a:t>Title V, Part A – Allowable Activities Examples</a:t>
            </a:r>
          </a:p>
        </p:txBody>
      </p:sp>
      <p:sp>
        <p:nvSpPr>
          <p:cNvPr id="3" name="Content Placeholder 2">
            <a:extLst>
              <a:ext uri="{FF2B5EF4-FFF2-40B4-BE49-F238E27FC236}">
                <a16:creationId xmlns:a16="http://schemas.microsoft.com/office/drawing/2014/main" id="{F3030A6F-1CD7-47A5-8331-9B5E8ACF5F96}"/>
              </a:ext>
            </a:extLst>
          </p:cNvPr>
          <p:cNvSpPr>
            <a:spLocks noGrp="1"/>
          </p:cNvSpPr>
          <p:nvPr>
            <p:ph idx="1"/>
          </p:nvPr>
        </p:nvSpPr>
        <p:spPr>
          <a:xfrm>
            <a:off x="396607" y="1454226"/>
            <a:ext cx="8350786" cy="4763471"/>
          </a:xfrm>
        </p:spPr>
        <p:txBody>
          <a:bodyPr>
            <a:normAutofit/>
          </a:bodyPr>
          <a:lstStyle/>
          <a:p>
            <a:pPr marL="0" indent="0">
              <a:buNone/>
            </a:pPr>
            <a:r>
              <a:rPr lang="en-US" sz="2000" b="1" dirty="0"/>
              <a:t>The purpose of </a:t>
            </a:r>
            <a:r>
              <a:rPr lang="en-US" sz="2000" b="1" dirty="0">
                <a:hlinkClick r:id="rId2"/>
              </a:rPr>
              <a:t>Title V, Part B </a:t>
            </a:r>
            <a:r>
              <a:rPr lang="en-US" sz="2000" b="1" dirty="0"/>
              <a:t>is intended to address the unique needs of rural school districts that frequently lack the personnel and resources needed to compete effectively for Federal competitive grants and receive formula grant allocations in amounts too small to be effective in meeting their intended purpose.</a:t>
            </a:r>
          </a:p>
          <a:p>
            <a:pPr marL="0" indent="0">
              <a:buNone/>
            </a:pPr>
            <a:r>
              <a:rPr lang="en-US" sz="2000" b="1" dirty="0"/>
              <a:t>The Rural, Low-Income School (RLIS) program [ESSA, Title V, Part B, Subpart 2] program targets rural LEAs that serve large numbers of low-income students.</a:t>
            </a:r>
          </a:p>
          <a:p>
            <a:pPr marL="0" indent="0">
              <a:buNone/>
            </a:pPr>
            <a:r>
              <a:rPr lang="en-US" sz="1800" dirty="0"/>
              <a:t>Title V activities are allowable if they are allowable under Title I, Part A, Title II, Part A, Title III, Part A, and/or Title IV Part A.</a:t>
            </a:r>
          </a:p>
          <a:p>
            <a:pPr marL="0" indent="0">
              <a:buNone/>
            </a:pPr>
            <a:r>
              <a:rPr lang="en-US" sz="1800" dirty="0"/>
              <a:t>Examples of common Title IV, Part A Activities:</a:t>
            </a:r>
          </a:p>
          <a:p>
            <a:r>
              <a:rPr lang="en-US" sz="1800" dirty="0"/>
              <a:t>ELA/Math Interventionist</a:t>
            </a:r>
          </a:p>
          <a:p>
            <a:r>
              <a:rPr lang="en-US" sz="1800" dirty="0"/>
              <a:t>Conferences or PD trainings for teachers, admin or district staff </a:t>
            </a:r>
          </a:p>
          <a:p>
            <a:r>
              <a:rPr lang="en-US" sz="1800" dirty="0"/>
              <a:t>Technology or equipment purchases</a:t>
            </a:r>
          </a:p>
          <a:p>
            <a:r>
              <a:rPr lang="en-US" sz="1800" dirty="0"/>
              <a:t>Stakeholder involvement activities</a:t>
            </a:r>
          </a:p>
          <a:p>
            <a:pPr marL="0" indent="0">
              <a:buNone/>
            </a:pPr>
            <a:endParaRPr lang="en-US" sz="1800"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C2A52C9-06FB-474D-8FE4-D2A481035758}"/>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31568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4430-E167-451F-8C4A-8CF60A6D7D78}"/>
              </a:ext>
            </a:extLst>
          </p:cNvPr>
          <p:cNvSpPr>
            <a:spLocks noGrp="1"/>
          </p:cNvSpPr>
          <p:nvPr>
            <p:ph type="title"/>
          </p:nvPr>
        </p:nvSpPr>
        <p:spPr/>
        <p:txBody>
          <a:bodyPr/>
          <a:lstStyle/>
          <a:p>
            <a:r>
              <a:rPr lang="en-US" dirty="0"/>
              <a:t>McKinney-Vento Act</a:t>
            </a:r>
          </a:p>
        </p:txBody>
      </p:sp>
      <p:sp>
        <p:nvSpPr>
          <p:cNvPr id="3" name="Content Placeholder 2">
            <a:extLst>
              <a:ext uri="{FF2B5EF4-FFF2-40B4-BE49-F238E27FC236}">
                <a16:creationId xmlns:a16="http://schemas.microsoft.com/office/drawing/2014/main" id="{6509BED8-5AB4-40CF-938A-7F9DC69E107E}"/>
              </a:ext>
            </a:extLst>
          </p:cNvPr>
          <p:cNvSpPr>
            <a:spLocks noGrp="1"/>
          </p:cNvSpPr>
          <p:nvPr>
            <p:ph idx="1"/>
          </p:nvPr>
        </p:nvSpPr>
        <p:spPr>
          <a:xfrm>
            <a:off x="438912" y="1365504"/>
            <a:ext cx="8132064" cy="5061514"/>
          </a:xfrm>
        </p:spPr>
        <p:txBody>
          <a:bodyPr>
            <a:normAutofit fontScale="92500" lnSpcReduction="10000"/>
          </a:bodyPr>
          <a:lstStyle/>
          <a:p>
            <a:pPr marL="0" indent="0">
              <a:buNone/>
            </a:pPr>
            <a:r>
              <a:rPr lang="en-US" dirty="0"/>
              <a:t>Core Components </a:t>
            </a:r>
          </a:p>
          <a:p>
            <a:r>
              <a:rPr lang="en-US" dirty="0"/>
              <a:t>The intent of the McKinney-Vento Education for Homeless Children and Youth program is to remove all educational barriers facing children and youth experiencing homelessness, with an emphasis on educational enrollment, attendance and success. Specific provisions ensure the enrollment, accessibility, and educational stability for students lacking a fixed, regular, and adequate nighttime residence.</a:t>
            </a:r>
          </a:p>
          <a:p>
            <a:pPr marL="0" indent="0">
              <a:buNone/>
            </a:pPr>
            <a:endParaRPr lang="en-US" dirty="0"/>
          </a:p>
          <a:p>
            <a:pPr marL="0" indent="0">
              <a:buNone/>
            </a:pPr>
            <a:r>
              <a:rPr lang="en-US" dirty="0"/>
              <a:t>Examples of Allowable Activities</a:t>
            </a:r>
          </a:p>
          <a:p>
            <a:r>
              <a:rPr lang="en-US" dirty="0"/>
              <a:t>Tutoring to support gaps in learning </a:t>
            </a:r>
          </a:p>
          <a:p>
            <a:r>
              <a:rPr lang="en-US" dirty="0"/>
              <a:t>The purchase of technology, educational </a:t>
            </a:r>
          </a:p>
          <a:p>
            <a:pPr marL="0" indent="0">
              <a:buNone/>
            </a:pPr>
            <a:r>
              <a:rPr lang="en-US" dirty="0"/>
              <a:t>      materials, and school supplies</a:t>
            </a:r>
          </a:p>
          <a:p>
            <a:r>
              <a:rPr lang="en-US" dirty="0"/>
              <a:t>Transportation to support emergency needs,</a:t>
            </a:r>
          </a:p>
          <a:p>
            <a:pPr marL="0" indent="0">
              <a:buNone/>
            </a:pPr>
            <a:r>
              <a:rPr lang="en-US" dirty="0"/>
              <a:t>       in-person instruction, and equitable access</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F9CD4A7-3D44-4347-B97B-EED958413B34}"/>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3534295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4430-E167-451F-8C4A-8CF60A6D7D78}"/>
              </a:ext>
            </a:extLst>
          </p:cNvPr>
          <p:cNvSpPr>
            <a:spLocks noGrp="1"/>
          </p:cNvSpPr>
          <p:nvPr>
            <p:ph type="title"/>
          </p:nvPr>
        </p:nvSpPr>
        <p:spPr/>
        <p:txBody>
          <a:bodyPr/>
          <a:lstStyle/>
          <a:p>
            <a:r>
              <a:rPr lang="en-US" dirty="0"/>
              <a:t>Perkins Career and Technical Education (CTE) Act</a:t>
            </a:r>
          </a:p>
        </p:txBody>
      </p:sp>
      <p:sp>
        <p:nvSpPr>
          <p:cNvPr id="3" name="Content Placeholder 2">
            <a:extLst>
              <a:ext uri="{FF2B5EF4-FFF2-40B4-BE49-F238E27FC236}">
                <a16:creationId xmlns:a16="http://schemas.microsoft.com/office/drawing/2014/main" id="{6509BED8-5AB4-40CF-938A-7F9DC69E107E}"/>
              </a:ext>
            </a:extLst>
          </p:cNvPr>
          <p:cNvSpPr>
            <a:spLocks noGrp="1"/>
          </p:cNvSpPr>
          <p:nvPr>
            <p:ph idx="1"/>
          </p:nvPr>
        </p:nvSpPr>
        <p:spPr>
          <a:xfrm>
            <a:off x="365414" y="1398638"/>
            <a:ext cx="7486234" cy="5028380"/>
          </a:xfrm>
        </p:spPr>
        <p:txBody>
          <a:bodyPr>
            <a:normAutofit/>
          </a:bodyPr>
          <a:lstStyle/>
          <a:p>
            <a:pPr marL="0" indent="0">
              <a:buNone/>
            </a:pPr>
            <a:r>
              <a:rPr lang="en-US" dirty="0"/>
              <a:t>Core Components</a:t>
            </a:r>
          </a:p>
          <a:p>
            <a:r>
              <a:rPr lang="en-US" dirty="0"/>
              <a:t>Providing supports/services in career or technical education</a:t>
            </a:r>
          </a:p>
          <a:p>
            <a:pPr marL="0" indent="0">
              <a:buNone/>
            </a:pPr>
            <a:endParaRPr lang="en-US" dirty="0"/>
          </a:p>
          <a:p>
            <a:pPr marL="0" indent="0">
              <a:buNone/>
            </a:pPr>
            <a:r>
              <a:rPr lang="en-US" dirty="0"/>
              <a:t>Examples of allowable activities</a:t>
            </a:r>
          </a:p>
          <a:p>
            <a:r>
              <a:rPr lang="en-US" dirty="0"/>
              <a:t>Salary/benefits to support CTE</a:t>
            </a:r>
          </a:p>
          <a:p>
            <a:r>
              <a:rPr lang="en-US" dirty="0"/>
              <a:t>Professional learning opportunities</a:t>
            </a:r>
          </a:p>
          <a:p>
            <a:pPr lvl="1"/>
            <a:r>
              <a:rPr lang="en-US" sz="1800" dirty="0"/>
              <a:t>CTE educators</a:t>
            </a:r>
          </a:p>
          <a:p>
            <a:r>
              <a:rPr lang="en-US" dirty="0"/>
              <a:t>Materials/Supplies in support of CTE activities </a:t>
            </a:r>
          </a:p>
          <a:p>
            <a:r>
              <a:rPr lang="en-US" dirty="0"/>
              <a:t>Software/Technology in support of CTE activities</a:t>
            </a:r>
          </a:p>
          <a:p>
            <a:endParaRPr lang="en-US" dirty="0"/>
          </a:p>
        </p:txBody>
      </p:sp>
      <p:sp>
        <p:nvSpPr>
          <p:cNvPr id="4" name="Slide Number Placeholder 3">
            <a:extLst>
              <a:ext uri="{FF2B5EF4-FFF2-40B4-BE49-F238E27FC236}">
                <a16:creationId xmlns:a16="http://schemas.microsoft.com/office/drawing/2014/main" id="{AF9CD4A7-3D44-4347-B97B-EED958413B34}"/>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3714203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4430-E167-451F-8C4A-8CF60A6D7D78}"/>
              </a:ext>
            </a:extLst>
          </p:cNvPr>
          <p:cNvSpPr>
            <a:spLocks noGrp="1"/>
          </p:cNvSpPr>
          <p:nvPr>
            <p:ph type="title"/>
          </p:nvPr>
        </p:nvSpPr>
        <p:spPr/>
        <p:txBody>
          <a:bodyPr/>
          <a:lstStyle/>
          <a:p>
            <a:r>
              <a:rPr lang="en-US" dirty="0"/>
              <a:t>Adult Education and Family Literacy Act (AEFLA)</a:t>
            </a:r>
          </a:p>
        </p:txBody>
      </p:sp>
      <p:sp>
        <p:nvSpPr>
          <p:cNvPr id="3" name="Content Placeholder 2">
            <a:extLst>
              <a:ext uri="{FF2B5EF4-FFF2-40B4-BE49-F238E27FC236}">
                <a16:creationId xmlns:a16="http://schemas.microsoft.com/office/drawing/2014/main" id="{6509BED8-5AB4-40CF-938A-7F9DC69E107E}"/>
              </a:ext>
            </a:extLst>
          </p:cNvPr>
          <p:cNvSpPr>
            <a:spLocks noGrp="1"/>
          </p:cNvSpPr>
          <p:nvPr>
            <p:ph idx="1"/>
          </p:nvPr>
        </p:nvSpPr>
        <p:spPr>
          <a:xfrm>
            <a:off x="245193" y="1343025"/>
            <a:ext cx="8670207" cy="4714875"/>
          </a:xfrm>
        </p:spPr>
        <p:txBody>
          <a:bodyPr>
            <a:noAutofit/>
          </a:bodyPr>
          <a:lstStyle/>
          <a:p>
            <a:pPr marL="0" indent="0">
              <a:buNone/>
            </a:pPr>
            <a:r>
              <a:rPr lang="en-US" sz="1800" dirty="0"/>
              <a:t>Core Components</a:t>
            </a:r>
          </a:p>
          <a:p>
            <a:r>
              <a:rPr lang="en-US" sz="1800" dirty="0"/>
              <a:t>Assist adults, including English learners, to become literate and obtain the knowledge and skills necessary for employment and economic self- sufficiency, including attaining a high school credential and transitioning to postsecondary education and training</a:t>
            </a:r>
          </a:p>
          <a:p>
            <a:r>
              <a:rPr lang="en-US" sz="1800" dirty="0"/>
              <a:t>Assist adults who are parents or family members to obtain the education and skills that—</a:t>
            </a:r>
          </a:p>
          <a:p>
            <a:pPr lvl="1"/>
            <a:r>
              <a:rPr lang="en-US" sz="1800" dirty="0"/>
              <a:t>are necessary to becoming full partners in the educational development of their children; and</a:t>
            </a:r>
          </a:p>
          <a:p>
            <a:pPr lvl="1"/>
            <a:r>
              <a:rPr lang="en-US" sz="1800" dirty="0"/>
              <a:t>lead to sustainable improvements in the economic opportunities for their family;</a:t>
            </a:r>
          </a:p>
          <a:p>
            <a:pPr marL="0" indent="0">
              <a:buNone/>
            </a:pPr>
            <a:r>
              <a:rPr lang="en-US" sz="1800" dirty="0"/>
              <a:t>Examples of Allowable Activities</a:t>
            </a:r>
          </a:p>
          <a:p>
            <a:r>
              <a:rPr lang="en-US" sz="1800" dirty="0"/>
              <a:t>Salary/benefits to support instructors</a:t>
            </a:r>
          </a:p>
          <a:p>
            <a:pPr lvl="1"/>
            <a:r>
              <a:rPr lang="en-US" sz="1800" dirty="0"/>
              <a:t>Family literacy activities that include the four required components</a:t>
            </a:r>
          </a:p>
          <a:p>
            <a:pPr lvl="1"/>
            <a:r>
              <a:rPr lang="en-US" sz="1800" dirty="0"/>
              <a:t>High school equivalency preparation for students ages 17+ that are not currently enrolled in secondary school</a:t>
            </a:r>
          </a:p>
          <a:p>
            <a:r>
              <a:rPr lang="en-US" sz="1800" dirty="0"/>
              <a:t>Materials/Supplies in support of adult education services</a:t>
            </a:r>
          </a:p>
          <a:p>
            <a:r>
              <a:rPr lang="en-US" sz="1800" dirty="0"/>
              <a:t>Software/Technology in support of adult education services</a:t>
            </a:r>
          </a:p>
          <a:p>
            <a:r>
              <a:rPr lang="en-US" sz="1800" dirty="0"/>
              <a:t>Professional development for adult education instructors</a:t>
            </a:r>
          </a:p>
        </p:txBody>
      </p:sp>
      <p:sp>
        <p:nvSpPr>
          <p:cNvPr id="4" name="Slide Number Placeholder 3">
            <a:extLst>
              <a:ext uri="{FF2B5EF4-FFF2-40B4-BE49-F238E27FC236}">
                <a16:creationId xmlns:a16="http://schemas.microsoft.com/office/drawing/2014/main" id="{AF9CD4A7-3D44-4347-B97B-EED958413B34}"/>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1849877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4430-E167-451F-8C4A-8CF60A6D7D78}"/>
              </a:ext>
            </a:extLst>
          </p:cNvPr>
          <p:cNvSpPr>
            <a:spLocks noGrp="1"/>
          </p:cNvSpPr>
          <p:nvPr>
            <p:ph type="title"/>
          </p:nvPr>
        </p:nvSpPr>
        <p:spPr/>
        <p:txBody>
          <a:bodyPr/>
          <a:lstStyle/>
          <a:p>
            <a:r>
              <a:rPr lang="en-US" dirty="0"/>
              <a:t>Individuals with Disabilities Education Act (IDEA)</a:t>
            </a:r>
          </a:p>
        </p:txBody>
      </p:sp>
      <p:sp>
        <p:nvSpPr>
          <p:cNvPr id="3" name="Content Placeholder 2">
            <a:extLst>
              <a:ext uri="{FF2B5EF4-FFF2-40B4-BE49-F238E27FC236}">
                <a16:creationId xmlns:a16="http://schemas.microsoft.com/office/drawing/2014/main" id="{6509BED8-5AB4-40CF-938A-7F9DC69E107E}"/>
              </a:ext>
            </a:extLst>
          </p:cNvPr>
          <p:cNvSpPr>
            <a:spLocks noGrp="1"/>
          </p:cNvSpPr>
          <p:nvPr>
            <p:ph idx="1"/>
          </p:nvPr>
        </p:nvSpPr>
        <p:spPr>
          <a:xfrm>
            <a:off x="628651" y="1463039"/>
            <a:ext cx="7735061" cy="5147311"/>
          </a:xfrm>
        </p:spPr>
        <p:txBody>
          <a:bodyPr>
            <a:normAutofit/>
          </a:bodyPr>
          <a:lstStyle/>
          <a:p>
            <a:pPr marL="0" indent="0">
              <a:buNone/>
            </a:pPr>
            <a:r>
              <a:rPr lang="en-US" sz="2200" dirty="0"/>
              <a:t>Core Components</a:t>
            </a:r>
          </a:p>
          <a:p>
            <a:r>
              <a:rPr lang="en-US" sz="2200" dirty="0"/>
              <a:t>IDEA Activities are Allowable</a:t>
            </a:r>
          </a:p>
          <a:p>
            <a:pPr marL="0" indent="0">
              <a:buNone/>
            </a:pPr>
            <a:r>
              <a:rPr lang="en-US" sz="2200" dirty="0"/>
              <a:t>Examples of Allowable Activities</a:t>
            </a:r>
          </a:p>
          <a:p>
            <a:r>
              <a:rPr lang="en-US" sz="2200" dirty="0"/>
              <a:t>Support for special education students in general education to address COVID slide</a:t>
            </a:r>
          </a:p>
          <a:p>
            <a:r>
              <a:rPr lang="en-US" sz="2200" dirty="0"/>
              <a:t>Compensatory education</a:t>
            </a:r>
          </a:p>
          <a:p>
            <a:pPr marL="0" indent="0">
              <a:buNone/>
            </a:pPr>
            <a:endParaRPr lang="en-US" sz="2200" dirty="0"/>
          </a:p>
          <a:p>
            <a:endParaRPr lang="en-US" sz="2200" dirty="0"/>
          </a:p>
        </p:txBody>
      </p:sp>
      <p:sp>
        <p:nvSpPr>
          <p:cNvPr id="4" name="Slide Number Placeholder 3">
            <a:extLst>
              <a:ext uri="{FF2B5EF4-FFF2-40B4-BE49-F238E27FC236}">
                <a16:creationId xmlns:a16="http://schemas.microsoft.com/office/drawing/2014/main" id="{AF9CD4A7-3D44-4347-B97B-EED958413B34}"/>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980063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D03F-0992-483D-ACDA-2CAEAF852DB9}"/>
              </a:ext>
            </a:extLst>
          </p:cNvPr>
          <p:cNvSpPr>
            <a:spLocks noGrp="1"/>
          </p:cNvSpPr>
          <p:nvPr>
            <p:ph type="ctrTitle"/>
          </p:nvPr>
        </p:nvSpPr>
        <p:spPr/>
        <p:txBody>
          <a:bodyPr/>
          <a:lstStyle/>
          <a:p>
            <a:r>
              <a:rPr lang="en-US" dirty="0"/>
              <a:t>Considerations as You Develop Your ESSER Budget</a:t>
            </a:r>
          </a:p>
        </p:txBody>
      </p:sp>
      <p:sp>
        <p:nvSpPr>
          <p:cNvPr id="3" name="Slide Number Placeholder 2">
            <a:extLst>
              <a:ext uri="{FF2B5EF4-FFF2-40B4-BE49-F238E27FC236}">
                <a16:creationId xmlns:a16="http://schemas.microsoft.com/office/drawing/2014/main" id="{0B5116E2-D2A4-4865-9B3C-C8180A458491}"/>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416110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78AF5-5F1A-4122-A356-28664E4BCA5A}"/>
              </a:ext>
            </a:extLst>
          </p:cNvPr>
          <p:cNvSpPr>
            <a:spLocks noGrp="1"/>
          </p:cNvSpPr>
          <p:nvPr>
            <p:ph type="title"/>
          </p:nvPr>
        </p:nvSpPr>
        <p:spPr/>
        <p:txBody>
          <a:bodyPr/>
          <a:lstStyle/>
          <a:p>
            <a:r>
              <a:rPr lang="en-US" dirty="0"/>
              <a:t>To Streamline Application Approval…</a:t>
            </a:r>
          </a:p>
        </p:txBody>
      </p:sp>
      <p:sp>
        <p:nvSpPr>
          <p:cNvPr id="3" name="Content Placeholder 2">
            <a:extLst>
              <a:ext uri="{FF2B5EF4-FFF2-40B4-BE49-F238E27FC236}">
                <a16:creationId xmlns:a16="http://schemas.microsoft.com/office/drawing/2014/main" id="{3CF5DA98-7D04-4A21-92CB-26DF72A64DA4}"/>
              </a:ext>
            </a:extLst>
          </p:cNvPr>
          <p:cNvSpPr>
            <a:spLocks noGrp="1"/>
          </p:cNvSpPr>
          <p:nvPr>
            <p:ph idx="1"/>
          </p:nvPr>
        </p:nvSpPr>
        <p:spPr>
          <a:xfrm>
            <a:off x="628650" y="1645920"/>
            <a:ext cx="7905750" cy="4781098"/>
          </a:xfrm>
        </p:spPr>
        <p:txBody>
          <a:bodyPr/>
          <a:lstStyle/>
          <a:p>
            <a:r>
              <a:rPr lang="en-US" b="1" dirty="0"/>
              <a:t>Provide a rationale </a:t>
            </a:r>
            <a:r>
              <a:rPr lang="en-US" dirty="0"/>
              <a:t>for identified areas of need, e.g., if you need technology for virtual learning, indicate what created that need. You don’t need to do this for every budget line item if a need has already been established.</a:t>
            </a:r>
          </a:p>
          <a:p>
            <a:r>
              <a:rPr lang="en-US" dirty="0"/>
              <a:t>Tell us </a:t>
            </a:r>
            <a:r>
              <a:rPr lang="en-US" b="1" dirty="0"/>
              <a:t>how many and for whom </a:t>
            </a:r>
            <a:r>
              <a:rPr lang="en-US" dirty="0"/>
              <a:t>the identified equipment, resources, or supports are provided. If equipment, indicate how much each device is and the number purchased.</a:t>
            </a:r>
          </a:p>
          <a:p>
            <a:r>
              <a:rPr lang="en-US" dirty="0"/>
              <a:t>If </a:t>
            </a:r>
            <a:r>
              <a:rPr lang="en-US" b="1" dirty="0"/>
              <a:t>reimbursing for a past activity, </a:t>
            </a:r>
            <a:r>
              <a:rPr lang="en-US" dirty="0"/>
              <a:t>confirm that the date of purchase/cost incurred was on or after March 13, 2020.</a:t>
            </a:r>
          </a:p>
          <a:p>
            <a:r>
              <a:rPr lang="en-US" b="1" dirty="0"/>
              <a:t>Be</a:t>
            </a:r>
            <a:r>
              <a:rPr lang="en-US" dirty="0"/>
              <a:t> </a:t>
            </a:r>
            <a:r>
              <a:rPr lang="en-US" b="1" dirty="0"/>
              <a:t>intentional with Program Codes and Object Codes</a:t>
            </a:r>
            <a:r>
              <a:rPr lang="en-US" dirty="0"/>
              <a:t>. Reviewers will be checking that these align with budgeted activity.</a:t>
            </a:r>
          </a:p>
          <a:p>
            <a:endParaRPr lang="en-US" b="1" dirty="0"/>
          </a:p>
        </p:txBody>
      </p:sp>
      <p:sp>
        <p:nvSpPr>
          <p:cNvPr id="4" name="Slide Number Placeholder 3">
            <a:extLst>
              <a:ext uri="{FF2B5EF4-FFF2-40B4-BE49-F238E27FC236}">
                <a16:creationId xmlns:a16="http://schemas.microsoft.com/office/drawing/2014/main" id="{8F3619FC-E79C-495E-96E2-25B891FE9395}"/>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33321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E550-EA3B-48A7-B549-1540898F549F}"/>
              </a:ext>
            </a:extLst>
          </p:cNvPr>
          <p:cNvSpPr>
            <a:spLocks noGrp="1"/>
          </p:cNvSpPr>
          <p:nvPr>
            <p:ph type="title"/>
          </p:nvPr>
        </p:nvSpPr>
        <p:spPr>
          <a:xfrm>
            <a:off x="245193" y="430982"/>
            <a:ext cx="6081865" cy="579950"/>
          </a:xfrm>
        </p:spPr>
        <p:txBody>
          <a:bodyPr/>
          <a:lstStyle/>
          <a:p>
            <a:r>
              <a:rPr lang="en-US" dirty="0"/>
              <a:t>Agenda for Today</a:t>
            </a:r>
          </a:p>
        </p:txBody>
      </p:sp>
      <p:sp>
        <p:nvSpPr>
          <p:cNvPr id="3" name="Content Placeholder 2">
            <a:extLst>
              <a:ext uri="{FF2B5EF4-FFF2-40B4-BE49-F238E27FC236}">
                <a16:creationId xmlns:a16="http://schemas.microsoft.com/office/drawing/2014/main" id="{8FE9A96E-DC2F-4916-B869-2095491C1AED}"/>
              </a:ext>
            </a:extLst>
          </p:cNvPr>
          <p:cNvSpPr>
            <a:spLocks noGrp="1"/>
          </p:cNvSpPr>
          <p:nvPr>
            <p:ph idx="1"/>
          </p:nvPr>
        </p:nvSpPr>
        <p:spPr>
          <a:xfrm>
            <a:off x="628650" y="1786344"/>
            <a:ext cx="7886700" cy="4640674"/>
          </a:xfrm>
        </p:spPr>
        <p:txBody>
          <a:bodyPr>
            <a:normAutofit/>
          </a:bodyPr>
          <a:lstStyle/>
          <a:p>
            <a:r>
              <a:rPr lang="en-US" dirty="0"/>
              <a:t>Review of CARES Act grants</a:t>
            </a:r>
          </a:p>
          <a:p>
            <a:r>
              <a:rPr lang="en-US" dirty="0"/>
              <a:t>Other Allowable Uses of ESSER-Formula Funds</a:t>
            </a:r>
          </a:p>
          <a:p>
            <a:r>
              <a:rPr lang="en-US" dirty="0"/>
              <a:t>Considerations for Developing ESSER Budget</a:t>
            </a:r>
          </a:p>
          <a:p>
            <a:r>
              <a:rPr lang="en-US" dirty="0"/>
              <a:t>FAQs</a:t>
            </a:r>
          </a:p>
          <a:p>
            <a:r>
              <a:rPr lang="en-US" dirty="0"/>
              <a:t>Other Logistical Matters</a:t>
            </a:r>
          </a:p>
          <a:p>
            <a:pPr marL="0"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791E3707-2575-42C7-9682-D68A5AB2B10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78039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A42B4-55E2-4D19-A92B-267ABD9AA788}"/>
              </a:ext>
            </a:extLst>
          </p:cNvPr>
          <p:cNvSpPr>
            <a:spLocks noGrp="1"/>
          </p:cNvSpPr>
          <p:nvPr>
            <p:ph type="ctrTitle"/>
          </p:nvPr>
        </p:nvSpPr>
        <p:spPr/>
        <p:txBody>
          <a:bodyPr/>
          <a:lstStyle/>
          <a:p>
            <a:r>
              <a:rPr lang="en-US" dirty="0"/>
              <a:t>Frequently Asked Questions</a:t>
            </a:r>
          </a:p>
        </p:txBody>
      </p:sp>
      <p:sp>
        <p:nvSpPr>
          <p:cNvPr id="3" name="Slide Number Placeholder 2">
            <a:extLst>
              <a:ext uri="{FF2B5EF4-FFF2-40B4-BE49-F238E27FC236}">
                <a16:creationId xmlns:a16="http://schemas.microsoft.com/office/drawing/2014/main" id="{15D2F386-0E67-4B53-9B7C-BF05EB6968DD}"/>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3804275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7C7DF-E4C2-468D-88D7-9181BEBF2227}"/>
              </a:ext>
            </a:extLst>
          </p:cNvPr>
          <p:cNvSpPr>
            <a:spLocks noGrp="1"/>
          </p:cNvSpPr>
          <p:nvPr>
            <p:ph type="title"/>
          </p:nvPr>
        </p:nvSpPr>
        <p:spPr/>
        <p:txBody>
          <a:bodyPr/>
          <a:lstStyle/>
          <a:p>
            <a:r>
              <a:rPr lang="en-US" dirty="0"/>
              <a:t>Non-public Schools FAQ</a:t>
            </a:r>
          </a:p>
        </p:txBody>
      </p:sp>
      <p:sp>
        <p:nvSpPr>
          <p:cNvPr id="3" name="Content Placeholder 2">
            <a:extLst>
              <a:ext uri="{FF2B5EF4-FFF2-40B4-BE49-F238E27FC236}">
                <a16:creationId xmlns:a16="http://schemas.microsoft.com/office/drawing/2014/main" id="{25F107E4-A1F1-424F-8355-9B279273B29B}"/>
              </a:ext>
            </a:extLst>
          </p:cNvPr>
          <p:cNvSpPr>
            <a:spLocks noGrp="1"/>
          </p:cNvSpPr>
          <p:nvPr>
            <p:ph idx="1"/>
          </p:nvPr>
        </p:nvSpPr>
        <p:spPr>
          <a:xfrm>
            <a:off x="573405" y="1463040"/>
            <a:ext cx="7997190" cy="5329103"/>
          </a:xfrm>
        </p:spPr>
        <p:txBody>
          <a:bodyPr>
            <a:normAutofit fontScale="70000" lnSpcReduction="20000"/>
          </a:bodyPr>
          <a:lstStyle/>
          <a:p>
            <a:pPr marL="0" indent="0">
              <a:buNone/>
            </a:pPr>
            <a:r>
              <a:rPr lang="en-US" b="1" dirty="0"/>
              <a:t>Q.  How do we account for students that attend non-public schools within our district boundary but reside outside of our district?</a:t>
            </a:r>
            <a:endParaRPr lang="en-US" dirty="0"/>
          </a:p>
          <a:p>
            <a:r>
              <a:rPr lang="en-US" dirty="0"/>
              <a:t>A. LEA will need to consult with neighboring districts to determine if the student resides in a Title I school boundary to be counted in the proportionate share calculation. </a:t>
            </a:r>
          </a:p>
          <a:p>
            <a:endParaRPr lang="en-US" dirty="0"/>
          </a:p>
          <a:p>
            <a:pPr marL="0" indent="0">
              <a:buNone/>
            </a:pPr>
            <a:r>
              <a:rPr lang="en-US" b="1" dirty="0"/>
              <a:t>Q. How do we determine the number of children who are from low-income families and attend private school for the purpose of calculating the proportionate share under Title I, Part A?</a:t>
            </a:r>
            <a:endParaRPr lang="en-US" dirty="0"/>
          </a:p>
          <a:p>
            <a:pPr marL="0" indent="0">
              <a:buNone/>
            </a:pPr>
            <a:r>
              <a:rPr lang="en-US" dirty="0"/>
              <a:t>A. Section 1117(c)(1) LEAs with four methods to select from to determine the number of children who are from low-income families and attend private school for the purpose of calculating the proportionate share under Title I, Part A. </a:t>
            </a:r>
          </a:p>
          <a:p>
            <a:pPr marL="0" indent="0">
              <a:buNone/>
            </a:pPr>
            <a:r>
              <a:rPr lang="en-US" dirty="0"/>
              <a:t>When deciding the standard to apply when determining the low-income status of a student attending private school, the local educational agency has the final authority to determine which of the following methods is comparable and appropriate: </a:t>
            </a:r>
          </a:p>
          <a:p>
            <a:pPr lvl="1"/>
            <a:r>
              <a:rPr lang="en-US" dirty="0"/>
              <a:t>(1) the same measure of low income used to count public school children (i.e. free or free and reduced); </a:t>
            </a:r>
          </a:p>
          <a:p>
            <a:pPr lvl="1"/>
            <a:r>
              <a:rPr lang="en-US" dirty="0"/>
              <a:t>(2) the results of a survey that, to the extent possible, protects the identity of families of private school students, and allowing such survey results to be extrapolated if complete actual data are unavailable; </a:t>
            </a:r>
          </a:p>
          <a:p>
            <a:pPr lvl="1"/>
            <a:r>
              <a:rPr lang="en-US" dirty="0"/>
              <a:t>(3) the low-income percentage of each participating public school attendance area to the number of private school children who reside in that school attendance area; or </a:t>
            </a:r>
          </a:p>
          <a:p>
            <a:pPr lvl="1"/>
            <a:r>
              <a:rPr lang="en-US" dirty="0"/>
              <a:t>(4) an equated measure of low income correlated with the measure of low income used to count public school children.</a:t>
            </a:r>
          </a:p>
          <a:p>
            <a:pPr marL="0" indent="0">
              <a:buNone/>
            </a:pPr>
            <a:r>
              <a:rPr lang="en-US" dirty="0">
                <a:hlinkClick r:id="rId2"/>
              </a:rPr>
              <a:t>2020-2021 Income Eligibility Guidelines</a:t>
            </a:r>
            <a:endParaRPr lang="en-US" dirty="0"/>
          </a:p>
        </p:txBody>
      </p:sp>
      <p:sp>
        <p:nvSpPr>
          <p:cNvPr id="4" name="Slide Number Placeholder 3">
            <a:extLst>
              <a:ext uri="{FF2B5EF4-FFF2-40B4-BE49-F238E27FC236}">
                <a16:creationId xmlns:a16="http://schemas.microsoft.com/office/drawing/2014/main" id="{1447BA74-1575-4680-B008-18B619F5311D}"/>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76780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A6B4C-256B-4783-8476-DD99E5F8B966}"/>
              </a:ext>
            </a:extLst>
          </p:cNvPr>
          <p:cNvSpPr>
            <a:spLocks noGrp="1"/>
          </p:cNvSpPr>
          <p:nvPr>
            <p:ph type="title"/>
          </p:nvPr>
        </p:nvSpPr>
        <p:spPr/>
        <p:txBody>
          <a:bodyPr/>
          <a:lstStyle/>
          <a:p>
            <a:r>
              <a:rPr lang="en-US" dirty="0"/>
              <a:t>Non-public Schools FAQ cont. </a:t>
            </a:r>
          </a:p>
        </p:txBody>
      </p:sp>
      <p:sp>
        <p:nvSpPr>
          <p:cNvPr id="3" name="Content Placeholder 2">
            <a:extLst>
              <a:ext uri="{FF2B5EF4-FFF2-40B4-BE49-F238E27FC236}">
                <a16:creationId xmlns:a16="http://schemas.microsoft.com/office/drawing/2014/main" id="{7F90F290-044E-4205-A7AD-22783156F00F}"/>
              </a:ext>
            </a:extLst>
          </p:cNvPr>
          <p:cNvSpPr>
            <a:spLocks noGrp="1"/>
          </p:cNvSpPr>
          <p:nvPr>
            <p:ph idx="1"/>
          </p:nvPr>
        </p:nvSpPr>
        <p:spPr/>
        <p:txBody>
          <a:bodyPr>
            <a:normAutofit fontScale="92500"/>
          </a:bodyPr>
          <a:lstStyle/>
          <a:p>
            <a:pPr marL="0" indent="0">
              <a:buNone/>
            </a:pPr>
            <a:r>
              <a:rPr lang="en-US" b="1" dirty="0"/>
              <a:t>Q. Will we use the same consultation form that we use for the Consolidated Application for the ESSER fund?</a:t>
            </a:r>
            <a:endParaRPr lang="en-US" dirty="0"/>
          </a:p>
          <a:p>
            <a:pPr marL="0" indent="0">
              <a:buNone/>
            </a:pPr>
            <a:r>
              <a:rPr lang="en-US" dirty="0"/>
              <a:t>A. No. LEAs will need to capture the consultation process using the ESSER </a:t>
            </a:r>
            <a:r>
              <a:rPr lang="en-US" dirty="0">
                <a:hlinkClick r:id="rId2"/>
              </a:rPr>
              <a:t>Non-public Schools Certification form</a:t>
            </a:r>
            <a:r>
              <a:rPr lang="en-US" dirty="0"/>
              <a:t>. LEAs and non-public schools will certify that a consultation process has occurred, and an agreement has been reached with respect to the ESSER funds. </a:t>
            </a:r>
          </a:p>
          <a:p>
            <a:pPr marL="0" indent="0">
              <a:buNone/>
            </a:pPr>
            <a:r>
              <a:rPr lang="en-US" dirty="0"/>
              <a:t> </a:t>
            </a:r>
          </a:p>
          <a:p>
            <a:pPr marL="0" indent="0">
              <a:buNone/>
            </a:pPr>
            <a:r>
              <a:rPr lang="en-US" b="1" dirty="0"/>
              <a:t>Q. When will we be required to submit the ESSER Non-public Schools Certification form?</a:t>
            </a:r>
            <a:endParaRPr lang="en-US" dirty="0"/>
          </a:p>
          <a:p>
            <a:pPr marL="0" indent="0">
              <a:buNone/>
            </a:pPr>
            <a:r>
              <a:rPr lang="en-US" dirty="0"/>
              <a:t>A. The ESSER Non-public School Certification form is due on or before December 31, 2020. Certifications will be sent to </a:t>
            </a:r>
            <a:r>
              <a:rPr lang="en-US" u="sng" dirty="0">
                <a:hlinkClick r:id="rId3"/>
              </a:rPr>
              <a:t>esserapplications@cde.state.co.us</a:t>
            </a:r>
            <a:r>
              <a:rPr lang="en-US" dirty="0"/>
              <a:t>. </a:t>
            </a:r>
          </a:p>
          <a:p>
            <a:r>
              <a:rPr lang="en-US" dirty="0"/>
              <a:t> </a:t>
            </a:r>
          </a:p>
          <a:p>
            <a:pPr marL="0" indent="0">
              <a:buNone/>
            </a:pPr>
            <a:endParaRPr lang="en-US" dirty="0"/>
          </a:p>
        </p:txBody>
      </p:sp>
      <p:sp>
        <p:nvSpPr>
          <p:cNvPr id="4" name="Slide Number Placeholder 3">
            <a:extLst>
              <a:ext uri="{FF2B5EF4-FFF2-40B4-BE49-F238E27FC236}">
                <a16:creationId xmlns:a16="http://schemas.microsoft.com/office/drawing/2014/main" id="{AB75CF2C-0430-4406-9D1B-D98E979DB64C}"/>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3477988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B9002-CAA3-461E-9E30-2F65AA9D21D5}"/>
              </a:ext>
            </a:extLst>
          </p:cNvPr>
          <p:cNvSpPr>
            <a:spLocks noGrp="1"/>
          </p:cNvSpPr>
          <p:nvPr>
            <p:ph type="title"/>
          </p:nvPr>
        </p:nvSpPr>
        <p:spPr/>
        <p:txBody>
          <a:bodyPr/>
          <a:lstStyle/>
          <a:p>
            <a:r>
              <a:rPr lang="en-US" dirty="0"/>
              <a:t>FAQs Cont.</a:t>
            </a:r>
          </a:p>
        </p:txBody>
      </p:sp>
      <p:sp>
        <p:nvSpPr>
          <p:cNvPr id="3" name="Content Placeholder 2">
            <a:extLst>
              <a:ext uri="{FF2B5EF4-FFF2-40B4-BE49-F238E27FC236}">
                <a16:creationId xmlns:a16="http://schemas.microsoft.com/office/drawing/2014/main" id="{033954BC-DAF0-4B9B-B769-C231C69B6501}"/>
              </a:ext>
            </a:extLst>
          </p:cNvPr>
          <p:cNvSpPr>
            <a:spLocks noGrp="1"/>
          </p:cNvSpPr>
          <p:nvPr>
            <p:ph idx="1"/>
          </p:nvPr>
        </p:nvSpPr>
        <p:spPr/>
        <p:txBody>
          <a:bodyPr>
            <a:normAutofit fontScale="85000" lnSpcReduction="10000"/>
          </a:bodyPr>
          <a:lstStyle/>
          <a:p>
            <a:pPr lvl="0"/>
            <a:r>
              <a:rPr lang="en-US" b="1" dirty="0"/>
              <a:t>Q. Does the LEA application for ESSER funds require a presentation to the local school board or signature of the board prior to submittal of the application?</a:t>
            </a:r>
          </a:p>
          <a:p>
            <a:pPr lvl="1"/>
            <a:r>
              <a:rPr lang="en-US" dirty="0"/>
              <a:t>The LEA is required to follow local policies and protocols for obtaining grant signature authority, informing the school board of grant funding, and uses of funds, as well as informing the local board of the decision to apply for ESSER funds and the plans for the use of funds. Therefore, the ESSER fund application can be submitted with the signature of the superintendent or district leadership authorized to sign grant applications on behalf of the district in accordance to the LEA's local policy. </a:t>
            </a:r>
          </a:p>
          <a:p>
            <a:pPr marL="0" indent="0">
              <a:buNone/>
            </a:pPr>
            <a:endParaRPr lang="en-US" dirty="0"/>
          </a:p>
          <a:p>
            <a:pPr lvl="0"/>
            <a:r>
              <a:rPr lang="en-US" b="1" dirty="0"/>
              <a:t>Q. Can a district facing severe financial crisis, due to declining state/local funds, use federal funds to provide basic, general education services?</a:t>
            </a:r>
          </a:p>
          <a:p>
            <a:pPr lvl="1"/>
            <a:r>
              <a:rPr lang="en-US" dirty="0"/>
              <a:t>Consider using CARES Relief Funds first.  LEAs received per pupil allocations under CARES Relief Funds (CRF) by Executive Order from the Governor for this purpose.  After CFR funds, consider using ESSER funds for this purpose.  If the district still has financial needs after those funding sources have been considered and used, contact the </a:t>
            </a:r>
            <a:r>
              <a:rPr lang="en-US" u="sng" dirty="0">
                <a:hlinkClick r:id="rId2"/>
              </a:rPr>
              <a:t>ESEA Regional Contact(s)</a:t>
            </a:r>
            <a:r>
              <a:rPr lang="en-US" dirty="0"/>
              <a:t> to consider various allowable activities under Titles I-IV.  </a:t>
            </a:r>
          </a:p>
          <a:p>
            <a:endParaRPr lang="en-US" dirty="0"/>
          </a:p>
        </p:txBody>
      </p:sp>
      <p:sp>
        <p:nvSpPr>
          <p:cNvPr id="4" name="Slide Number Placeholder 3">
            <a:extLst>
              <a:ext uri="{FF2B5EF4-FFF2-40B4-BE49-F238E27FC236}">
                <a16:creationId xmlns:a16="http://schemas.microsoft.com/office/drawing/2014/main" id="{3EAD1F0E-C7B4-4408-8EEC-5B902DF37159}"/>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800811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8A30F-CCB0-40D5-A2A2-1429EF17CE41}"/>
              </a:ext>
            </a:extLst>
          </p:cNvPr>
          <p:cNvSpPr>
            <a:spLocks noGrp="1"/>
          </p:cNvSpPr>
          <p:nvPr>
            <p:ph type="title"/>
          </p:nvPr>
        </p:nvSpPr>
        <p:spPr/>
        <p:txBody>
          <a:bodyPr/>
          <a:lstStyle/>
          <a:p>
            <a:r>
              <a:rPr lang="en-US" dirty="0"/>
              <a:t>FAQs Continued</a:t>
            </a:r>
          </a:p>
        </p:txBody>
      </p:sp>
      <p:sp>
        <p:nvSpPr>
          <p:cNvPr id="3" name="Content Placeholder 2">
            <a:extLst>
              <a:ext uri="{FF2B5EF4-FFF2-40B4-BE49-F238E27FC236}">
                <a16:creationId xmlns:a16="http://schemas.microsoft.com/office/drawing/2014/main" id="{91394688-8370-4B2B-994B-853BE78BA5F4}"/>
              </a:ext>
            </a:extLst>
          </p:cNvPr>
          <p:cNvSpPr>
            <a:spLocks noGrp="1"/>
          </p:cNvSpPr>
          <p:nvPr>
            <p:ph idx="1"/>
          </p:nvPr>
        </p:nvSpPr>
        <p:spPr/>
        <p:txBody>
          <a:bodyPr/>
          <a:lstStyle/>
          <a:p>
            <a:pPr lvl="0"/>
            <a:r>
              <a:rPr lang="en-US" sz="2000" b="1" dirty="0"/>
              <a:t>Q. How should LEAs determine allocations for charter schools?  </a:t>
            </a:r>
          </a:p>
          <a:p>
            <a:pPr lvl="1"/>
            <a:r>
              <a:rPr lang="en-US" dirty="0"/>
              <a:t>The CARES Act does not directly address allocation of district ESSER funds to charter schools that are not standalone LEAs.  The clear legislative intent, however, is to benefit all public schools and students regardless of school type.</a:t>
            </a:r>
          </a:p>
          <a:p>
            <a:pPr lvl="1"/>
            <a:r>
              <a:rPr lang="en-US" dirty="0"/>
              <a:t>CDE asks that districts include their charter schools on equal footing with traditional schools when determining the most important educational needs as a result of COVID-19, consistent with the intent of the CARES Act, </a:t>
            </a:r>
            <a:r>
              <a:rPr lang="en-US" i="1" dirty="0"/>
              <a:t>see</a:t>
            </a:r>
            <a:r>
              <a:rPr lang="en-US" dirty="0"/>
              <a:t> CARES Act Sec. 18003(d)(3), and the intent of Colorado law, </a:t>
            </a:r>
            <a:r>
              <a:rPr lang="en-US" i="1" dirty="0"/>
              <a:t>see</a:t>
            </a:r>
            <a:r>
              <a:rPr lang="en-US" dirty="0"/>
              <a:t> C.R.S. 22-30.5-112(3).  </a:t>
            </a:r>
          </a:p>
          <a:p>
            <a:endParaRPr lang="en-US" dirty="0"/>
          </a:p>
        </p:txBody>
      </p:sp>
      <p:sp>
        <p:nvSpPr>
          <p:cNvPr id="4" name="Slide Number Placeholder 3">
            <a:extLst>
              <a:ext uri="{FF2B5EF4-FFF2-40B4-BE49-F238E27FC236}">
                <a16:creationId xmlns:a16="http://schemas.microsoft.com/office/drawing/2014/main" id="{5CA46E62-21C5-4C99-84EE-AF7FCD9F3502}"/>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86992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2E630-0BC8-49AF-9D32-CA5EAA05F779}"/>
              </a:ext>
            </a:extLst>
          </p:cNvPr>
          <p:cNvSpPr>
            <a:spLocks noGrp="1"/>
          </p:cNvSpPr>
          <p:nvPr>
            <p:ph type="title"/>
          </p:nvPr>
        </p:nvSpPr>
        <p:spPr/>
        <p:txBody>
          <a:bodyPr/>
          <a:lstStyle/>
          <a:p>
            <a:r>
              <a:rPr lang="en-US" dirty="0"/>
              <a:t>More FAQs here!</a:t>
            </a:r>
          </a:p>
        </p:txBody>
      </p:sp>
      <p:sp>
        <p:nvSpPr>
          <p:cNvPr id="3" name="Content Placeholder 2">
            <a:extLst>
              <a:ext uri="{FF2B5EF4-FFF2-40B4-BE49-F238E27FC236}">
                <a16:creationId xmlns:a16="http://schemas.microsoft.com/office/drawing/2014/main" id="{F7B6B22C-A146-4A7A-B95C-2D44AFFC2FEA}"/>
              </a:ext>
            </a:extLst>
          </p:cNvPr>
          <p:cNvSpPr>
            <a:spLocks noGrp="1"/>
          </p:cNvSpPr>
          <p:nvPr>
            <p:ph idx="1"/>
          </p:nvPr>
        </p:nvSpPr>
        <p:spPr/>
        <p:txBody>
          <a:bodyPr>
            <a:normAutofit/>
          </a:bodyPr>
          <a:lstStyle/>
          <a:p>
            <a:r>
              <a:rPr lang="en-US" sz="2000" dirty="0"/>
              <a:t>We are continually working to answer questions and post them here: </a:t>
            </a:r>
            <a:r>
              <a:rPr lang="en-US" sz="2000" dirty="0">
                <a:hlinkClick r:id="rId2"/>
              </a:rPr>
              <a:t>http://www.cde.state.co.us/fedprograms/covidcaresactfaq</a:t>
            </a:r>
            <a:endParaRPr lang="en-US" sz="2000" dirty="0"/>
          </a:p>
        </p:txBody>
      </p:sp>
      <p:pic>
        <p:nvPicPr>
          <p:cNvPr id="6" name="Picture 5" descr="A screenshot of the FAQ page located at the web address above. ">
            <a:extLst>
              <a:ext uri="{FF2B5EF4-FFF2-40B4-BE49-F238E27FC236}">
                <a16:creationId xmlns:a16="http://schemas.microsoft.com/office/drawing/2014/main" id="{2CCE9FF4-A8D9-4DB1-BD66-1CF272ECD6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280" y="2278161"/>
            <a:ext cx="6248400" cy="4148857"/>
          </a:xfrm>
          <a:prstGeom prst="rect">
            <a:avLst/>
          </a:prstGeom>
        </p:spPr>
      </p:pic>
      <p:sp>
        <p:nvSpPr>
          <p:cNvPr id="4" name="Slide Number Placeholder 3">
            <a:extLst>
              <a:ext uri="{FF2B5EF4-FFF2-40B4-BE49-F238E27FC236}">
                <a16:creationId xmlns:a16="http://schemas.microsoft.com/office/drawing/2014/main" id="{6EFC6CEC-C84B-4936-8277-7AABC5653937}"/>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2933255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213C-EA88-4591-B065-13B7D35D1B2B}"/>
              </a:ext>
            </a:extLst>
          </p:cNvPr>
          <p:cNvSpPr>
            <a:spLocks noGrp="1"/>
          </p:cNvSpPr>
          <p:nvPr>
            <p:ph type="ctrTitle"/>
          </p:nvPr>
        </p:nvSpPr>
        <p:spPr/>
        <p:txBody>
          <a:bodyPr/>
          <a:lstStyle/>
          <a:p>
            <a:r>
              <a:rPr lang="en-US" dirty="0"/>
              <a:t>Other Logistical Matters</a:t>
            </a:r>
          </a:p>
        </p:txBody>
      </p:sp>
      <p:sp>
        <p:nvSpPr>
          <p:cNvPr id="3" name="Slide Number Placeholder 2">
            <a:extLst>
              <a:ext uri="{FF2B5EF4-FFF2-40B4-BE49-F238E27FC236}">
                <a16:creationId xmlns:a16="http://schemas.microsoft.com/office/drawing/2014/main" id="{6F93C9C1-2DA7-43B7-9408-114E8A42F05B}"/>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4267943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F1C63-A85B-4857-A88E-3B770E70B733}"/>
              </a:ext>
            </a:extLst>
          </p:cNvPr>
          <p:cNvSpPr>
            <a:spLocks noGrp="1"/>
          </p:cNvSpPr>
          <p:nvPr>
            <p:ph type="title"/>
          </p:nvPr>
        </p:nvSpPr>
        <p:spPr/>
        <p:txBody>
          <a:bodyPr/>
          <a:lstStyle/>
          <a:p>
            <a:r>
              <a:rPr lang="en-US" dirty="0"/>
              <a:t>Requesting Reimbursement</a:t>
            </a:r>
          </a:p>
        </p:txBody>
      </p:sp>
      <p:sp>
        <p:nvSpPr>
          <p:cNvPr id="3" name="Content Placeholder 2">
            <a:extLst>
              <a:ext uri="{FF2B5EF4-FFF2-40B4-BE49-F238E27FC236}">
                <a16:creationId xmlns:a16="http://schemas.microsoft.com/office/drawing/2014/main" id="{908DC422-FC14-44FC-8991-3EF760782119}"/>
              </a:ext>
            </a:extLst>
          </p:cNvPr>
          <p:cNvSpPr>
            <a:spLocks noGrp="1"/>
          </p:cNvSpPr>
          <p:nvPr>
            <p:ph idx="1"/>
          </p:nvPr>
        </p:nvSpPr>
        <p:spPr/>
        <p:txBody>
          <a:bodyPr/>
          <a:lstStyle/>
          <a:p>
            <a:r>
              <a:rPr lang="en-US" dirty="0"/>
              <a:t>Request for Funds (RFF)</a:t>
            </a:r>
          </a:p>
          <a:p>
            <a:pPr lvl="1"/>
            <a:r>
              <a:rPr lang="en-US" dirty="0" err="1"/>
              <a:t>Formsite</a:t>
            </a:r>
            <a:endParaRPr lang="en-US" dirty="0"/>
          </a:p>
          <a:p>
            <a:pPr lvl="1"/>
            <a:r>
              <a:rPr lang="en-US" dirty="0"/>
              <a:t>Available once LEA receives final approval</a:t>
            </a:r>
          </a:p>
          <a:p>
            <a:pPr lvl="1"/>
            <a:r>
              <a:rPr lang="en-US" dirty="0"/>
              <a:t>Anticipate reporting more information when completing the RFF </a:t>
            </a:r>
          </a:p>
          <a:p>
            <a:r>
              <a:rPr lang="en-US" dirty="0"/>
              <a:t>Reporting</a:t>
            </a:r>
          </a:p>
          <a:p>
            <a:pPr lvl="1"/>
            <a:r>
              <a:rPr lang="en-US" dirty="0"/>
              <a:t>USDE has not released the reporting requirements. Each LEA will certify that it will comply with reporting requirements.</a:t>
            </a:r>
          </a:p>
          <a:p>
            <a:pPr lvl="1"/>
            <a:r>
              <a:rPr lang="en-US" dirty="0"/>
              <a:t>CDE will do our best to provide as much time as we can to respond to reporting requirements.</a:t>
            </a:r>
          </a:p>
        </p:txBody>
      </p:sp>
      <p:sp>
        <p:nvSpPr>
          <p:cNvPr id="4" name="Slide Number Placeholder 3">
            <a:extLst>
              <a:ext uri="{FF2B5EF4-FFF2-40B4-BE49-F238E27FC236}">
                <a16:creationId xmlns:a16="http://schemas.microsoft.com/office/drawing/2014/main" id="{2F2BD9FD-44ED-4D0F-8064-377AB90604D6}"/>
              </a:ext>
            </a:extLst>
          </p:cNvPr>
          <p:cNvSpPr>
            <a:spLocks noGrp="1"/>
          </p:cNvSpPr>
          <p:nvPr>
            <p:ph type="sldNum" sz="quarter" idx="12"/>
          </p:nvPr>
        </p:nvSpPr>
        <p:spPr/>
        <p:txBody>
          <a:bodyPr/>
          <a:lstStyle/>
          <a:p>
            <a:fld id="{C479D5F6-EDCB-402A-AC08-4943A1820E8F}" type="slidenum">
              <a:rPr lang="en-US" smtClean="0"/>
              <a:pPr/>
              <a:t>27</a:t>
            </a:fld>
            <a:endParaRPr lang="en-US" dirty="0"/>
          </a:p>
        </p:txBody>
      </p:sp>
    </p:spTree>
    <p:extLst>
      <p:ext uri="{BB962C8B-B14F-4D97-AF65-F5344CB8AC3E}">
        <p14:creationId xmlns:p14="http://schemas.microsoft.com/office/powerpoint/2010/main" val="6462891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EB97-193D-4FB4-B536-A2026B1915A0}"/>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D2238660-A4A7-4E76-A2DF-B2A5B09A0DF6}"/>
              </a:ext>
            </a:extLst>
          </p:cNvPr>
          <p:cNvSpPr>
            <a:spLocks noGrp="1"/>
          </p:cNvSpPr>
          <p:nvPr>
            <p:ph idx="1"/>
          </p:nvPr>
        </p:nvSpPr>
        <p:spPr/>
        <p:txBody>
          <a:bodyPr/>
          <a:lstStyle/>
          <a:p>
            <a:pPr marL="0" indent="0">
              <a:buNone/>
            </a:pPr>
            <a:endParaRPr lang="en-US" dirty="0"/>
          </a:p>
          <a:p>
            <a:r>
              <a:rPr lang="en-US" dirty="0"/>
              <a:t>Online system and application submittal: Michelle Prael at </a:t>
            </a:r>
            <a:r>
              <a:rPr lang="en-US" dirty="0">
                <a:hlinkClick r:id="rId2"/>
              </a:rPr>
              <a:t>prael_m@cde.state.co.us</a:t>
            </a:r>
            <a:r>
              <a:rPr lang="en-US" dirty="0"/>
              <a:t> or Brittany Jimenez at </a:t>
            </a:r>
            <a:r>
              <a:rPr lang="en-US" dirty="0">
                <a:hlinkClick r:id="rId3"/>
              </a:rPr>
              <a:t>jimenez_b@cde.state.co.us</a:t>
            </a:r>
            <a:r>
              <a:rPr lang="en-US" dirty="0"/>
              <a:t> </a:t>
            </a:r>
          </a:p>
          <a:p>
            <a:endParaRPr lang="en-US" dirty="0"/>
          </a:p>
          <a:p>
            <a:r>
              <a:rPr lang="en-US" dirty="0"/>
              <a:t>Allowable uses of funds: Nazie Mohajeri-Nelson at </a:t>
            </a:r>
            <a:r>
              <a:rPr lang="en-US" dirty="0">
                <a:hlinkClick r:id="rId4"/>
              </a:rPr>
              <a:t>mohajeri-nelson_n@cde.state.co.us</a:t>
            </a:r>
            <a:r>
              <a:rPr lang="en-US" dirty="0"/>
              <a:t> or DeLilah Collins at </a:t>
            </a:r>
            <a:r>
              <a:rPr lang="en-US" dirty="0">
                <a:hlinkClick r:id="rId5"/>
              </a:rPr>
              <a:t>collins_d@cde.state.co.us</a:t>
            </a:r>
            <a:r>
              <a:rPr lang="en-US" dirty="0"/>
              <a:t> or your ESEA Regional Contacts: </a:t>
            </a:r>
            <a:r>
              <a:rPr lang="en-US" dirty="0">
                <a:hlinkClick r:id="rId6"/>
              </a:rPr>
              <a:t>https://www.cde.state.co.us/fedprograms/regionalcontactspage</a:t>
            </a:r>
            <a:endParaRPr lang="en-US" dirty="0"/>
          </a:p>
        </p:txBody>
      </p:sp>
      <p:sp>
        <p:nvSpPr>
          <p:cNvPr id="4" name="Slide Number Placeholder 3">
            <a:extLst>
              <a:ext uri="{FF2B5EF4-FFF2-40B4-BE49-F238E27FC236}">
                <a16:creationId xmlns:a16="http://schemas.microsoft.com/office/drawing/2014/main" id="{EF880BD6-FF30-4666-93D9-000AA6861802}"/>
              </a:ext>
            </a:extLst>
          </p:cNvPr>
          <p:cNvSpPr>
            <a:spLocks noGrp="1"/>
          </p:cNvSpPr>
          <p:nvPr>
            <p:ph type="sldNum" sz="quarter" idx="12"/>
          </p:nvPr>
        </p:nvSpPr>
        <p:spPr/>
        <p:txBody>
          <a:bodyPr/>
          <a:lstStyle/>
          <a:p>
            <a:fld id="{C479D5F6-EDCB-402A-AC08-4943A1820E8F}" type="slidenum">
              <a:rPr lang="en-US" smtClean="0"/>
              <a:pPr/>
              <a:t>28</a:t>
            </a:fld>
            <a:endParaRPr lang="en-US" dirty="0"/>
          </a:p>
        </p:txBody>
      </p:sp>
    </p:spTree>
    <p:extLst>
      <p:ext uri="{BB962C8B-B14F-4D97-AF65-F5344CB8AC3E}">
        <p14:creationId xmlns:p14="http://schemas.microsoft.com/office/powerpoint/2010/main" val="1765098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B210-B4C1-49DE-8EA1-BCECE35A8309}"/>
              </a:ext>
            </a:extLst>
          </p:cNvPr>
          <p:cNvSpPr>
            <a:spLocks noGrp="1"/>
          </p:cNvSpPr>
          <p:nvPr>
            <p:ph type="ctrTitle"/>
          </p:nvPr>
        </p:nvSpPr>
        <p:spPr/>
        <p:txBody>
          <a:bodyPr/>
          <a:lstStyle/>
          <a:p>
            <a:r>
              <a:rPr lang="en-US" dirty="0"/>
              <a:t>Remaining Questions? </a:t>
            </a:r>
            <a:br>
              <a:rPr lang="en-US" dirty="0"/>
            </a:br>
            <a:br>
              <a:rPr lang="en-US" dirty="0"/>
            </a:br>
            <a:r>
              <a:rPr lang="en-US" dirty="0"/>
              <a:t>Topics for Future Office Hours? </a:t>
            </a:r>
          </a:p>
        </p:txBody>
      </p:sp>
      <p:sp>
        <p:nvSpPr>
          <p:cNvPr id="3" name="Slide Number Placeholder 2">
            <a:extLst>
              <a:ext uri="{FF2B5EF4-FFF2-40B4-BE49-F238E27FC236}">
                <a16:creationId xmlns:a16="http://schemas.microsoft.com/office/drawing/2014/main" id="{4761D293-2213-4F68-9C3A-E3BF49504EBE}"/>
              </a:ext>
            </a:extLst>
          </p:cNvPr>
          <p:cNvSpPr>
            <a:spLocks noGrp="1"/>
          </p:cNvSpPr>
          <p:nvPr>
            <p:ph type="sldNum" sz="quarter" idx="12"/>
          </p:nvPr>
        </p:nvSpPr>
        <p:spPr/>
        <p:txBody>
          <a:bodyPr/>
          <a:lstStyle/>
          <a:p>
            <a:fld id="{C479D5F6-EDCB-402A-AC08-4943A1820E8F}" type="slidenum">
              <a:rPr lang="en-US" smtClean="0"/>
              <a:pPr/>
              <a:t>29</a:t>
            </a:fld>
            <a:endParaRPr lang="en-US" dirty="0"/>
          </a:p>
        </p:txBody>
      </p:sp>
    </p:spTree>
    <p:extLst>
      <p:ext uri="{BB962C8B-B14F-4D97-AF65-F5344CB8AC3E}">
        <p14:creationId xmlns:p14="http://schemas.microsoft.com/office/powerpoint/2010/main" val="409055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52F4-9E1C-4D3F-992B-075171726F63}"/>
              </a:ext>
            </a:extLst>
          </p:cNvPr>
          <p:cNvSpPr>
            <a:spLocks noGrp="1"/>
          </p:cNvSpPr>
          <p:nvPr>
            <p:ph type="ctrTitle"/>
          </p:nvPr>
        </p:nvSpPr>
        <p:spPr>
          <a:xfrm>
            <a:off x="685800" y="2938272"/>
            <a:ext cx="7772400" cy="1995064"/>
          </a:xfrm>
        </p:spPr>
        <p:txBody>
          <a:bodyPr/>
          <a:lstStyle/>
          <a:p>
            <a:r>
              <a:rPr lang="en-US" dirty="0"/>
              <a:t>Review of CARES Act Funds</a:t>
            </a:r>
          </a:p>
        </p:txBody>
      </p:sp>
      <p:sp>
        <p:nvSpPr>
          <p:cNvPr id="3" name="Slide Number Placeholder 2">
            <a:extLst>
              <a:ext uri="{FF2B5EF4-FFF2-40B4-BE49-F238E27FC236}">
                <a16:creationId xmlns:a16="http://schemas.microsoft.com/office/drawing/2014/main" id="{72D2C8AA-7B33-4621-ABDC-98E46B33C428}"/>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22826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64F4-2076-476B-ACF9-76F4D18E4489}"/>
              </a:ext>
            </a:extLst>
          </p:cNvPr>
          <p:cNvSpPr>
            <a:spLocks noGrp="1"/>
          </p:cNvSpPr>
          <p:nvPr>
            <p:ph type="title"/>
          </p:nvPr>
        </p:nvSpPr>
        <p:spPr/>
        <p:txBody>
          <a:bodyPr>
            <a:normAutofit/>
          </a:bodyPr>
          <a:lstStyle/>
          <a:p>
            <a:r>
              <a:rPr lang="en-US" sz="3200" dirty="0">
                <a:latin typeface="Calibri" panose="020F0502020204030204" pitchFamily="34" charset="0"/>
                <a:cs typeface="Times New Roman" panose="02020603050405020304" pitchFamily="18" charset="0"/>
              </a:rPr>
              <a:t>Breakdown of ESSER Funds in CO</a:t>
            </a:r>
          </a:p>
        </p:txBody>
      </p:sp>
      <p:sp>
        <p:nvSpPr>
          <p:cNvPr id="3" name="Content Placeholder 2">
            <a:extLst>
              <a:ext uri="{FF2B5EF4-FFF2-40B4-BE49-F238E27FC236}">
                <a16:creationId xmlns:a16="http://schemas.microsoft.com/office/drawing/2014/main" id="{F8DAD674-BBCB-46AD-9E8A-B75EA2A6CC18}"/>
              </a:ext>
            </a:extLst>
          </p:cNvPr>
          <p:cNvSpPr>
            <a:spLocks noGrp="1"/>
          </p:cNvSpPr>
          <p:nvPr>
            <p:ph idx="1"/>
          </p:nvPr>
        </p:nvSpPr>
        <p:spPr>
          <a:xfrm>
            <a:off x="245193" y="1600201"/>
            <a:ext cx="4814487" cy="4543424"/>
          </a:xfrm>
        </p:spPr>
        <p:txBody>
          <a:bodyPr>
            <a:normAutofit lnSpcReduction="10000"/>
          </a:bodyPr>
          <a:lstStyle/>
          <a:p>
            <a:pPr lvl="1"/>
            <a:r>
              <a:rPr lang="en-US" dirty="0">
                <a:ea typeface="ＭＳ Ｐゴシック"/>
              </a:rPr>
              <a:t>Funds flow from ED to SEAs, which then must allocate not less than 90 percent of the funding to LEAs, based on share of Title I in FY2019.</a:t>
            </a:r>
          </a:p>
          <a:p>
            <a:pPr lvl="1"/>
            <a:endParaRPr lang="en-US" dirty="0">
              <a:ea typeface="ＭＳ Ｐゴシック"/>
            </a:endParaRPr>
          </a:p>
          <a:p>
            <a:pPr lvl="1">
              <a:lnSpc>
                <a:spcPct val="107000"/>
              </a:lnSpc>
              <a:spcBef>
                <a:spcPts val="0"/>
              </a:spcBef>
              <a:spcAft>
                <a:spcPts val="450"/>
              </a:spcAft>
            </a:pPr>
            <a:r>
              <a:rPr lang="en-US" dirty="0">
                <a:ea typeface="Calibri" panose="020F0502020204030204" pitchFamily="34" charset="0"/>
                <a:cs typeface="Times New Roman"/>
              </a:rPr>
              <a:t>SEAs may use up to 10% for state level activities </a:t>
            </a:r>
            <a:r>
              <a:rPr lang="en-US" dirty="0"/>
              <a:t>for emergency needs as determined by the SEA to address issues related to COVID-19</a:t>
            </a:r>
          </a:p>
          <a:p>
            <a:pPr lvl="1">
              <a:lnSpc>
                <a:spcPct val="107000"/>
              </a:lnSpc>
              <a:spcBef>
                <a:spcPts val="0"/>
              </a:spcBef>
              <a:spcAft>
                <a:spcPts val="450"/>
              </a:spcAft>
            </a:pPr>
            <a:endParaRPr lang="en-US" dirty="0">
              <a:ea typeface="Calibri" panose="020F0502020204030204" pitchFamily="34" charset="0"/>
              <a:cs typeface="Times New Roman"/>
            </a:endParaRPr>
          </a:p>
          <a:p>
            <a:pPr lvl="1">
              <a:lnSpc>
                <a:spcPct val="107000"/>
              </a:lnSpc>
              <a:spcBef>
                <a:spcPts val="0"/>
              </a:spcBef>
              <a:spcAft>
                <a:spcPts val="450"/>
              </a:spcAft>
            </a:pPr>
            <a:r>
              <a:rPr lang="en-US" dirty="0">
                <a:ea typeface="Calibri" panose="020F0502020204030204" pitchFamily="34" charset="0"/>
                <a:cs typeface="Times New Roman"/>
              </a:rPr>
              <a:t>SEAs may use some funds for administration (0.5%) and the rest for emergency needs to respond to the coronavirus as determined by the SEA.</a:t>
            </a:r>
          </a:p>
          <a:p>
            <a:endParaRPr lang="en-US" sz="3200" dirty="0"/>
          </a:p>
        </p:txBody>
      </p:sp>
      <p:sp>
        <p:nvSpPr>
          <p:cNvPr id="4" name="Scroll: Vertical 3">
            <a:extLst>
              <a:ext uri="{FF2B5EF4-FFF2-40B4-BE49-F238E27FC236}">
                <a16:creationId xmlns:a16="http://schemas.microsoft.com/office/drawing/2014/main" id="{FEED3E4D-C5BE-4923-BE4C-A672FD4E7755}"/>
              </a:ext>
            </a:extLst>
          </p:cNvPr>
          <p:cNvSpPr/>
          <p:nvPr/>
        </p:nvSpPr>
        <p:spPr>
          <a:xfrm>
            <a:off x="5949696" y="1480964"/>
            <a:ext cx="2511552" cy="1115461"/>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Colorado ESSER: </a:t>
            </a:r>
            <a:r>
              <a:rPr lang="en-US" sz="1350" b="1" dirty="0"/>
              <a:t>$120,993,782</a:t>
            </a:r>
            <a:endParaRPr lang="en-US" sz="1350" dirty="0"/>
          </a:p>
        </p:txBody>
      </p:sp>
      <p:sp>
        <p:nvSpPr>
          <p:cNvPr id="6" name="Scroll: Vertical 5">
            <a:extLst>
              <a:ext uri="{FF2B5EF4-FFF2-40B4-BE49-F238E27FC236}">
                <a16:creationId xmlns:a16="http://schemas.microsoft.com/office/drawing/2014/main" id="{5D605B1B-D46A-4FE1-8ED8-1CC6A9CF5802}"/>
              </a:ext>
            </a:extLst>
          </p:cNvPr>
          <p:cNvSpPr/>
          <p:nvPr/>
        </p:nvSpPr>
        <p:spPr>
          <a:xfrm>
            <a:off x="6228273" y="2846705"/>
            <a:ext cx="1903787" cy="869290"/>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LEA’s 90%: $108,894,404 </a:t>
            </a:r>
          </a:p>
        </p:txBody>
      </p:sp>
      <p:sp>
        <p:nvSpPr>
          <p:cNvPr id="8" name="Scroll: Vertical 7">
            <a:extLst>
              <a:ext uri="{FF2B5EF4-FFF2-40B4-BE49-F238E27FC236}">
                <a16:creationId xmlns:a16="http://schemas.microsoft.com/office/drawing/2014/main" id="{1C68AA89-9AF4-4320-A832-65C5CFC53182}"/>
              </a:ext>
            </a:extLst>
          </p:cNvPr>
          <p:cNvSpPr/>
          <p:nvPr/>
        </p:nvSpPr>
        <p:spPr>
          <a:xfrm>
            <a:off x="6228274" y="4049260"/>
            <a:ext cx="1903785" cy="813669"/>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SEA’s 10%: $12,099,378 </a:t>
            </a:r>
          </a:p>
        </p:txBody>
      </p:sp>
      <p:sp>
        <p:nvSpPr>
          <p:cNvPr id="9" name="Scroll: Vertical 8">
            <a:extLst>
              <a:ext uri="{FF2B5EF4-FFF2-40B4-BE49-F238E27FC236}">
                <a16:creationId xmlns:a16="http://schemas.microsoft.com/office/drawing/2014/main" id="{6F16AF1B-AEAA-49F3-BEAD-ECECC7F7427E}"/>
              </a:ext>
            </a:extLst>
          </p:cNvPr>
          <p:cNvSpPr/>
          <p:nvPr/>
        </p:nvSpPr>
        <p:spPr>
          <a:xfrm>
            <a:off x="6228274" y="4976425"/>
            <a:ext cx="1903784" cy="813669"/>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 Admin: $604,969 </a:t>
            </a:r>
          </a:p>
        </p:txBody>
      </p:sp>
      <p:sp>
        <p:nvSpPr>
          <p:cNvPr id="5" name="Oval 4" descr="Circle highlighting the LEA's 90% which is $108,894,404">
            <a:extLst>
              <a:ext uri="{FF2B5EF4-FFF2-40B4-BE49-F238E27FC236}">
                <a16:creationId xmlns:a16="http://schemas.microsoft.com/office/drawing/2014/main" id="{0A1246F3-6AA1-42E7-97F3-1D1716A5F1F2}"/>
              </a:ext>
            </a:extLst>
          </p:cNvPr>
          <p:cNvSpPr/>
          <p:nvPr/>
        </p:nvSpPr>
        <p:spPr>
          <a:xfrm>
            <a:off x="6432721" y="2792923"/>
            <a:ext cx="1494890" cy="978694"/>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2875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38474-F89D-4C75-A9EE-3A9420D31732}"/>
              </a:ext>
            </a:extLst>
          </p:cNvPr>
          <p:cNvSpPr>
            <a:spLocks noGrp="1"/>
          </p:cNvSpPr>
          <p:nvPr>
            <p:ph type="title"/>
          </p:nvPr>
        </p:nvSpPr>
        <p:spPr/>
        <p:txBody>
          <a:bodyPr/>
          <a:lstStyle/>
          <a:p>
            <a:r>
              <a:rPr lang="en-US" dirty="0"/>
              <a:t>Allowable Activities under ESSER</a:t>
            </a:r>
          </a:p>
        </p:txBody>
      </p:sp>
      <p:sp>
        <p:nvSpPr>
          <p:cNvPr id="3" name="Content Placeholder 2">
            <a:extLst>
              <a:ext uri="{FF2B5EF4-FFF2-40B4-BE49-F238E27FC236}">
                <a16:creationId xmlns:a16="http://schemas.microsoft.com/office/drawing/2014/main" id="{8551964E-B70E-42A4-B33D-762DA83021AD}"/>
              </a:ext>
            </a:extLst>
          </p:cNvPr>
          <p:cNvSpPr>
            <a:spLocks noGrp="1"/>
          </p:cNvSpPr>
          <p:nvPr>
            <p:ph idx="1"/>
          </p:nvPr>
        </p:nvSpPr>
        <p:spPr>
          <a:xfrm>
            <a:off x="628650" y="1463040"/>
            <a:ext cx="7808214" cy="4963978"/>
          </a:xfrm>
        </p:spPr>
        <p:txBody>
          <a:bodyPr>
            <a:normAutofit fontScale="92500" lnSpcReduction="10000"/>
          </a:bodyPr>
          <a:lstStyle/>
          <a:p>
            <a:r>
              <a:rPr lang="en-US" sz="1800" dirty="0">
                <a:ea typeface="Calibri" panose="020F0502020204030204" pitchFamily="34" charset="0"/>
                <a:cs typeface="Times New Roman"/>
              </a:rPr>
              <a:t>Any activity authorized under ESEA, IDEA, Perkins, Adult Education and Family Literacy, or McKinney-Vento</a:t>
            </a:r>
            <a:endParaRPr lang="en-US" sz="1800" dirty="0"/>
          </a:p>
          <a:p>
            <a:r>
              <a:rPr lang="en-US" sz="1800" dirty="0"/>
              <a:t>Coordination of preparedness and response efforts of local educational agencies with State, local, Tribal, and territorial public health departments, and other relevant agencies</a:t>
            </a:r>
          </a:p>
          <a:p>
            <a:r>
              <a:rPr lang="en-US" sz="1800" dirty="0"/>
              <a:t>Planning for and coordinating on long-term closures (including on meeting IDEA requirements, how to provide online learning, and how to provide meals to students)</a:t>
            </a:r>
          </a:p>
          <a:p>
            <a:r>
              <a:rPr lang="en-US" sz="1800" dirty="0"/>
              <a:t>Staff training and professional development on sanitation and minimizing the spread of infectious disease; purchasing supplies to sanitize and clean facilities</a:t>
            </a:r>
          </a:p>
          <a:p>
            <a:r>
              <a:rPr lang="en-US" sz="1800" dirty="0"/>
              <a:t>Purchasing educational technology (hardware, software, and connectivity) for students, that aids in the regular and substantive educational interaction between students and their instructors, which may include assistive or adaptive technology</a:t>
            </a:r>
          </a:p>
          <a:p>
            <a:r>
              <a:rPr lang="en-US" sz="1800" dirty="0"/>
              <a:t>Mental health services and supports</a:t>
            </a:r>
          </a:p>
          <a:p>
            <a:r>
              <a:rPr lang="en-US" sz="1800" dirty="0"/>
              <a:t>Summer learning and supplemental after-school programs</a:t>
            </a:r>
          </a:p>
          <a:p>
            <a:r>
              <a:rPr lang="en-US" sz="1800" dirty="0"/>
              <a:t>Discretionary funds for school principals to address the needs of their individual schools</a:t>
            </a:r>
          </a:p>
          <a:p>
            <a:r>
              <a:rPr lang="en-US" sz="1800" dirty="0"/>
              <a:t>Other activities that are necessary to maintain the operation and continuity of services in LEAs and to continuing the employment of their existing staff</a:t>
            </a:r>
          </a:p>
        </p:txBody>
      </p:sp>
      <p:sp>
        <p:nvSpPr>
          <p:cNvPr id="4" name="Slide Number Placeholder 3">
            <a:extLst>
              <a:ext uri="{FF2B5EF4-FFF2-40B4-BE49-F238E27FC236}">
                <a16:creationId xmlns:a16="http://schemas.microsoft.com/office/drawing/2014/main" id="{DA770409-551A-433B-9DAC-39E3F68ECE99}"/>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1610138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52F4-9E1C-4D3F-992B-075171726F63}"/>
              </a:ext>
            </a:extLst>
          </p:cNvPr>
          <p:cNvSpPr>
            <a:spLocks noGrp="1"/>
          </p:cNvSpPr>
          <p:nvPr>
            <p:ph type="ctrTitle"/>
          </p:nvPr>
        </p:nvSpPr>
        <p:spPr/>
        <p:txBody>
          <a:bodyPr/>
          <a:lstStyle/>
          <a:p>
            <a:r>
              <a:rPr lang="en-US" dirty="0"/>
              <a:t>Allowable Activities Under Other Federal Education Programs</a:t>
            </a:r>
          </a:p>
        </p:txBody>
      </p:sp>
      <p:sp>
        <p:nvSpPr>
          <p:cNvPr id="3" name="Slide Number Placeholder 2">
            <a:extLst>
              <a:ext uri="{FF2B5EF4-FFF2-40B4-BE49-F238E27FC236}">
                <a16:creationId xmlns:a16="http://schemas.microsoft.com/office/drawing/2014/main" id="{72D2C8AA-7B33-4621-ABDC-98E46B33C428}"/>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76628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4430-E167-451F-8C4A-8CF60A6D7D78}"/>
              </a:ext>
            </a:extLst>
          </p:cNvPr>
          <p:cNvSpPr>
            <a:spLocks noGrp="1"/>
          </p:cNvSpPr>
          <p:nvPr>
            <p:ph type="title"/>
          </p:nvPr>
        </p:nvSpPr>
        <p:spPr/>
        <p:txBody>
          <a:bodyPr/>
          <a:lstStyle/>
          <a:p>
            <a:r>
              <a:rPr lang="en-US" dirty="0"/>
              <a:t>Elementary and Secondary Education Act (ESEA) Grants</a:t>
            </a:r>
          </a:p>
        </p:txBody>
      </p:sp>
      <p:sp>
        <p:nvSpPr>
          <p:cNvPr id="3" name="Content Placeholder 2">
            <a:extLst>
              <a:ext uri="{FF2B5EF4-FFF2-40B4-BE49-F238E27FC236}">
                <a16:creationId xmlns:a16="http://schemas.microsoft.com/office/drawing/2014/main" id="{6509BED8-5AB4-40CF-938A-7F9DC69E107E}"/>
              </a:ext>
            </a:extLst>
          </p:cNvPr>
          <p:cNvSpPr>
            <a:spLocks noGrp="1"/>
          </p:cNvSpPr>
          <p:nvPr>
            <p:ph idx="1"/>
          </p:nvPr>
        </p:nvSpPr>
        <p:spPr>
          <a:xfrm>
            <a:off x="328182" y="1344302"/>
            <a:ext cx="8487635" cy="5447841"/>
          </a:xfrm>
        </p:spPr>
        <p:txBody>
          <a:bodyPr>
            <a:normAutofit/>
          </a:bodyPr>
          <a:lstStyle/>
          <a:p>
            <a:pPr marL="0" indent="0">
              <a:buNone/>
            </a:pPr>
            <a:r>
              <a:rPr lang="en-US" sz="2000" dirty="0"/>
              <a:t>Ordinarily required under ESEA grants, but not under ESSER:</a:t>
            </a:r>
          </a:p>
          <a:p>
            <a:r>
              <a:rPr lang="en-US" sz="1800" dirty="0"/>
              <a:t>Based on a Comprehensive Needs Assessment</a:t>
            </a:r>
          </a:p>
          <a:p>
            <a:r>
              <a:rPr lang="en-US" sz="1800" dirty="0"/>
              <a:t>Supplemental supports &amp; services</a:t>
            </a:r>
          </a:p>
          <a:p>
            <a:r>
              <a:rPr lang="en-US" sz="1800" dirty="0"/>
              <a:t>Serving eligible schools and students</a:t>
            </a:r>
          </a:p>
          <a:p>
            <a:pPr marL="0" indent="0">
              <a:buNone/>
            </a:pPr>
            <a:endParaRPr lang="en-US" sz="1800" dirty="0"/>
          </a:p>
          <a:p>
            <a:pPr marL="0" indent="0">
              <a:buNone/>
            </a:pPr>
            <a:r>
              <a:rPr lang="en-US" sz="2000" dirty="0"/>
              <a:t>Still required under ESSER:</a:t>
            </a:r>
          </a:p>
          <a:p>
            <a:r>
              <a:rPr lang="en-US" sz="1800" dirty="0"/>
              <a:t>Reasonable and Necessary</a:t>
            </a:r>
          </a:p>
          <a:p>
            <a:endParaRPr lang="en-US" sz="2200" dirty="0"/>
          </a:p>
          <a:p>
            <a:pPr marL="0" indent="0">
              <a:buNone/>
            </a:pPr>
            <a:r>
              <a:rPr lang="en-US" sz="2200" dirty="0"/>
              <a:t>Funding considerations</a:t>
            </a:r>
          </a:p>
          <a:p>
            <a:r>
              <a:rPr lang="en-US" sz="1800" dirty="0"/>
              <a:t>LEAs can use the ESSER funds to cover declines in state/local funds. However, ESSER will provide only temporary support and will not be a permanent replacement for lost state funds. – avoid the funding cliff! </a:t>
            </a:r>
          </a:p>
          <a:p>
            <a:r>
              <a:rPr lang="en-US" sz="1800" dirty="0"/>
              <a:t>SNS for Titles IA, IIA, IVA do not implicate federal funds, only state/local. However, Title IC (Migrant Education) and Title IIIA do reference federal funds, so be careful, these could present SNS issue.</a:t>
            </a:r>
          </a:p>
          <a:p>
            <a:pPr lvl="1"/>
            <a:endParaRPr lang="en-US" sz="1800" dirty="0"/>
          </a:p>
          <a:p>
            <a:pPr lvl="1"/>
            <a:endParaRPr lang="en-US" sz="1800" dirty="0"/>
          </a:p>
          <a:p>
            <a:endParaRPr lang="en-US" sz="2200" dirty="0"/>
          </a:p>
          <a:p>
            <a:endParaRPr lang="en-US" sz="2200" dirty="0"/>
          </a:p>
          <a:p>
            <a:pPr marL="0" indent="0">
              <a:buNone/>
            </a:pPr>
            <a:endParaRPr lang="en-US" sz="2200" dirty="0"/>
          </a:p>
          <a:p>
            <a:endParaRPr lang="en-US" sz="2200" dirty="0"/>
          </a:p>
        </p:txBody>
      </p:sp>
      <p:sp>
        <p:nvSpPr>
          <p:cNvPr id="5" name="TextBox 4">
            <a:extLst>
              <a:ext uri="{FF2B5EF4-FFF2-40B4-BE49-F238E27FC236}">
                <a16:creationId xmlns:a16="http://schemas.microsoft.com/office/drawing/2014/main" id="{1E4FEEF2-8EEE-4259-B4F0-BB8DA165FB3D}"/>
              </a:ext>
            </a:extLst>
          </p:cNvPr>
          <p:cNvSpPr txBox="1"/>
          <p:nvPr/>
        </p:nvSpPr>
        <p:spPr>
          <a:xfrm>
            <a:off x="5766892" y="2413337"/>
            <a:ext cx="3377108" cy="2031325"/>
          </a:xfrm>
          <a:prstGeom prst="rect">
            <a:avLst/>
          </a:prstGeom>
          <a:solidFill>
            <a:schemeClr val="accent4">
              <a:lumMod val="60000"/>
              <a:lumOff val="40000"/>
            </a:schemeClr>
          </a:solidFill>
        </p:spPr>
        <p:txBody>
          <a:bodyPr wrap="square" rtlCol="0">
            <a:spAutoFit/>
          </a:bodyPr>
          <a:lstStyle/>
          <a:p>
            <a:r>
              <a:rPr lang="en-US" b="1" dirty="0"/>
              <a:t>Reminder</a:t>
            </a:r>
            <a:r>
              <a:rPr lang="en-US" dirty="0"/>
              <a:t>: ESSER Funds were calculated using LEAs’ Title I, Part A funding formula. However, ESSER Funds are </a:t>
            </a:r>
            <a:r>
              <a:rPr lang="en-US" b="1" u="sng" dirty="0"/>
              <a:t>not</a:t>
            </a:r>
            <a:r>
              <a:rPr lang="en-US" dirty="0"/>
              <a:t> Title I funds. There are important flexibilities related to ESEA-type activities under ESSER.</a:t>
            </a:r>
          </a:p>
        </p:txBody>
      </p:sp>
      <p:sp>
        <p:nvSpPr>
          <p:cNvPr id="4" name="Slide Number Placeholder 3">
            <a:extLst>
              <a:ext uri="{FF2B5EF4-FFF2-40B4-BE49-F238E27FC236}">
                <a16:creationId xmlns:a16="http://schemas.microsoft.com/office/drawing/2014/main" id="{AF9CD4A7-3D44-4347-B97B-EED958413B34}"/>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108753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62E6-B26C-480C-9ADC-F9859604AF2C}"/>
              </a:ext>
            </a:extLst>
          </p:cNvPr>
          <p:cNvSpPr>
            <a:spLocks noGrp="1"/>
          </p:cNvSpPr>
          <p:nvPr>
            <p:ph type="title"/>
          </p:nvPr>
        </p:nvSpPr>
        <p:spPr>
          <a:xfrm>
            <a:off x="245193" y="254514"/>
            <a:ext cx="5617725" cy="756418"/>
          </a:xfrm>
        </p:spPr>
        <p:txBody>
          <a:bodyPr/>
          <a:lstStyle/>
          <a:p>
            <a:r>
              <a:rPr lang="en-US" dirty="0"/>
              <a:t>Title I, Part A – Allowable Activities Examples</a:t>
            </a:r>
          </a:p>
        </p:txBody>
      </p:sp>
      <p:sp>
        <p:nvSpPr>
          <p:cNvPr id="3" name="Content Placeholder 2">
            <a:extLst>
              <a:ext uri="{FF2B5EF4-FFF2-40B4-BE49-F238E27FC236}">
                <a16:creationId xmlns:a16="http://schemas.microsoft.com/office/drawing/2014/main" id="{F3030A6F-1CD7-47A5-8331-9B5E8ACF5F96}"/>
              </a:ext>
            </a:extLst>
          </p:cNvPr>
          <p:cNvSpPr>
            <a:spLocks noGrp="1"/>
          </p:cNvSpPr>
          <p:nvPr>
            <p:ph idx="1"/>
          </p:nvPr>
        </p:nvSpPr>
        <p:spPr>
          <a:xfrm>
            <a:off x="628650" y="1463040"/>
            <a:ext cx="7886700" cy="4133529"/>
          </a:xfrm>
        </p:spPr>
        <p:txBody>
          <a:bodyPr>
            <a:normAutofit/>
          </a:bodyPr>
          <a:lstStyle/>
          <a:p>
            <a:pPr marL="0" indent="0">
              <a:buNone/>
            </a:pPr>
            <a:r>
              <a:rPr lang="en-US" sz="2000" b="1" dirty="0"/>
              <a:t>The purpose of </a:t>
            </a:r>
            <a:r>
              <a:rPr lang="en-US" sz="2000" b="1" dirty="0">
                <a:hlinkClick r:id="rId2"/>
              </a:rPr>
              <a:t>Title I, Part A </a:t>
            </a:r>
            <a:r>
              <a:rPr lang="en-US" sz="2000" b="1" dirty="0"/>
              <a:t>is to provide all children significant opportunity to receive a fair, equitable, and high-quality education, and to close educational achievement gaps.</a:t>
            </a:r>
          </a:p>
          <a:p>
            <a:pPr marL="0" indent="0">
              <a:buNone/>
            </a:pPr>
            <a:endParaRPr lang="en-US" sz="2000" dirty="0"/>
          </a:p>
          <a:p>
            <a:pPr marL="0" indent="0">
              <a:buNone/>
            </a:pPr>
            <a:r>
              <a:rPr lang="en-US" sz="2000" dirty="0"/>
              <a:t>Examples of common Title I, Part A Activities:</a:t>
            </a:r>
          </a:p>
          <a:p>
            <a:r>
              <a:rPr lang="en-US" sz="2000" dirty="0"/>
              <a:t>Delivering enhanced instruction for at-risk children (e.g., hiring teachers, interventionists to meet student needs)</a:t>
            </a:r>
          </a:p>
          <a:p>
            <a:r>
              <a:rPr lang="en-US" sz="2000" dirty="0"/>
              <a:t>Offering afterschool, enriched, and/or accelerated academic programs</a:t>
            </a:r>
          </a:p>
          <a:p>
            <a:r>
              <a:rPr lang="en-US" sz="2000" dirty="0"/>
              <a:t>Providing behavior, social &amp; emotional supports</a:t>
            </a:r>
          </a:p>
          <a:p>
            <a:r>
              <a:rPr lang="en-US" sz="2000" dirty="0"/>
              <a:t>School-based improvement planning</a:t>
            </a:r>
          </a:p>
          <a:p>
            <a:r>
              <a:rPr lang="en-US" sz="2000" dirty="0"/>
              <a:t>Meaningful parent and family engagement</a:t>
            </a:r>
          </a:p>
          <a:p>
            <a:endParaRPr lang="en-US" dirty="0"/>
          </a:p>
        </p:txBody>
      </p:sp>
      <p:sp>
        <p:nvSpPr>
          <p:cNvPr id="5" name="TextBox 4">
            <a:extLst>
              <a:ext uri="{FF2B5EF4-FFF2-40B4-BE49-F238E27FC236}">
                <a16:creationId xmlns:a16="http://schemas.microsoft.com/office/drawing/2014/main" id="{FFCDA3CE-DA45-4253-83FB-B4798A45C8E7}"/>
              </a:ext>
            </a:extLst>
          </p:cNvPr>
          <p:cNvSpPr txBox="1"/>
          <p:nvPr/>
        </p:nvSpPr>
        <p:spPr>
          <a:xfrm>
            <a:off x="1696598" y="5680156"/>
            <a:ext cx="5497417" cy="923330"/>
          </a:xfrm>
          <a:prstGeom prst="rect">
            <a:avLst/>
          </a:prstGeom>
          <a:solidFill>
            <a:schemeClr val="accent4">
              <a:lumMod val="60000"/>
              <a:lumOff val="40000"/>
            </a:schemeClr>
          </a:solidFill>
        </p:spPr>
        <p:txBody>
          <a:bodyPr wrap="square" rtlCol="0">
            <a:spAutoFit/>
          </a:bodyPr>
          <a:lstStyle/>
          <a:p>
            <a:r>
              <a:rPr lang="en-US" b="1" dirty="0"/>
              <a:t>Good to know! </a:t>
            </a:r>
            <a:r>
              <a:rPr lang="en-US" dirty="0"/>
              <a:t>If exercising ESEA “Title I-like” activities, things like Title I designation, parent engagement set aside, and CS/TS program requirements do not apply.</a:t>
            </a:r>
          </a:p>
        </p:txBody>
      </p:sp>
      <p:sp>
        <p:nvSpPr>
          <p:cNvPr id="4" name="Slide Number Placeholder 3">
            <a:extLst>
              <a:ext uri="{FF2B5EF4-FFF2-40B4-BE49-F238E27FC236}">
                <a16:creationId xmlns:a16="http://schemas.microsoft.com/office/drawing/2014/main" id="{9C2A52C9-06FB-474D-8FE4-D2A481035758}"/>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622815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C62E6-B26C-480C-9ADC-F9859604AF2C}"/>
              </a:ext>
            </a:extLst>
          </p:cNvPr>
          <p:cNvSpPr>
            <a:spLocks noGrp="1"/>
          </p:cNvSpPr>
          <p:nvPr>
            <p:ph type="title"/>
          </p:nvPr>
        </p:nvSpPr>
        <p:spPr>
          <a:xfrm>
            <a:off x="245193" y="254514"/>
            <a:ext cx="5617725" cy="756418"/>
          </a:xfrm>
        </p:spPr>
        <p:txBody>
          <a:bodyPr/>
          <a:lstStyle/>
          <a:p>
            <a:r>
              <a:rPr lang="en-US" dirty="0"/>
              <a:t>Title I, Part D – Allowable Activities Examples</a:t>
            </a:r>
          </a:p>
        </p:txBody>
      </p:sp>
      <p:sp>
        <p:nvSpPr>
          <p:cNvPr id="3" name="Content Placeholder 2">
            <a:extLst>
              <a:ext uri="{FF2B5EF4-FFF2-40B4-BE49-F238E27FC236}">
                <a16:creationId xmlns:a16="http://schemas.microsoft.com/office/drawing/2014/main" id="{F3030A6F-1CD7-47A5-8331-9B5E8ACF5F96}"/>
              </a:ext>
            </a:extLst>
          </p:cNvPr>
          <p:cNvSpPr>
            <a:spLocks noGrp="1"/>
          </p:cNvSpPr>
          <p:nvPr>
            <p:ph idx="1"/>
          </p:nvPr>
        </p:nvSpPr>
        <p:spPr>
          <a:xfrm>
            <a:off x="523645" y="1474056"/>
            <a:ext cx="8245782" cy="4618272"/>
          </a:xfrm>
        </p:spPr>
        <p:txBody>
          <a:bodyPr>
            <a:normAutofit/>
          </a:bodyPr>
          <a:lstStyle/>
          <a:p>
            <a:pPr marL="0" indent="0">
              <a:buNone/>
            </a:pPr>
            <a:r>
              <a:rPr lang="en-US" sz="2000" b="1" dirty="0"/>
              <a:t>The purpose of </a:t>
            </a:r>
            <a:r>
              <a:rPr lang="en-US" sz="2000" b="1" dirty="0">
                <a:hlinkClick r:id="rId2"/>
              </a:rPr>
              <a:t>Title I, Part D </a:t>
            </a:r>
            <a:r>
              <a:rPr lang="en-US" sz="2000" b="1" dirty="0"/>
              <a:t>is to improve educational services for children and youth who are neglected or delinquent so they have the opportunity to meet state academic content and achievement standards; successfully transition from institutionalization to further education or employment; and prevent youth from dropping out of school.</a:t>
            </a:r>
          </a:p>
          <a:p>
            <a:pPr marL="0" indent="0">
              <a:buNone/>
            </a:pPr>
            <a:r>
              <a:rPr lang="en-US" sz="2000" dirty="0"/>
              <a:t>Examples of common Title I, Part D Activities:</a:t>
            </a:r>
          </a:p>
          <a:p>
            <a:r>
              <a:rPr lang="en-US" sz="2000" dirty="0"/>
              <a:t>Programs that serve children and youth returning to local schools from correctional facilities to assist in the transition to school environment and complete education</a:t>
            </a:r>
          </a:p>
          <a:p>
            <a:r>
              <a:rPr lang="en-US" sz="2000" dirty="0"/>
              <a:t>Dropout prevention programs which serve at-risk children and youth, including pregnant and parenting teens, children and youth in juvenile justice system</a:t>
            </a:r>
          </a:p>
          <a:p>
            <a:r>
              <a:rPr lang="en-US" sz="2000" dirty="0"/>
              <a:t>Health and social services, e.g., day care, drug and alcohol counseling, and mental health services, if it will help students progress</a:t>
            </a:r>
          </a:p>
        </p:txBody>
      </p:sp>
      <p:sp>
        <p:nvSpPr>
          <p:cNvPr id="4" name="Slide Number Placeholder 3">
            <a:extLst>
              <a:ext uri="{FF2B5EF4-FFF2-40B4-BE49-F238E27FC236}">
                <a16:creationId xmlns:a16="http://schemas.microsoft.com/office/drawing/2014/main" id="{9C2A52C9-06FB-474D-8FE4-D2A481035758}"/>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8957941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6357</TotalTime>
  <Words>2798</Words>
  <Application>Microsoft Office PowerPoint</Application>
  <PresentationFormat>On-screen Show (4:3)</PresentationFormat>
  <Paragraphs>244</Paragraphs>
  <Slides>29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Museo Slab 500</vt:lpstr>
      <vt:lpstr>Office Theme</vt:lpstr>
      <vt:lpstr>Federal Programs Office Hours Elementary and Secondary School Emergency Relief (ESSER) Fund Application and FAQs</vt:lpstr>
      <vt:lpstr>Agenda for Today</vt:lpstr>
      <vt:lpstr>Review of CARES Act Funds</vt:lpstr>
      <vt:lpstr>Breakdown of ESSER Funds in CO</vt:lpstr>
      <vt:lpstr>Allowable Activities under ESSER</vt:lpstr>
      <vt:lpstr>Allowable Activities Under Other Federal Education Programs</vt:lpstr>
      <vt:lpstr>Elementary and Secondary Education Act (ESEA) Grants</vt:lpstr>
      <vt:lpstr>Title I, Part A – Allowable Activities Examples</vt:lpstr>
      <vt:lpstr>Title I, Part D – Allowable Activities Examples</vt:lpstr>
      <vt:lpstr>Title II, Part A – Allowable Activities Examples</vt:lpstr>
      <vt:lpstr>Title III, Part A – Allowable Activities Examples</vt:lpstr>
      <vt:lpstr>Title IV, Part A – Allowable Activities Examples</vt:lpstr>
      <vt:lpstr>Title V, Part A – Allowable Activities Examples</vt:lpstr>
      <vt:lpstr>McKinney-Vento Act</vt:lpstr>
      <vt:lpstr>Perkins Career and Technical Education (CTE) Act</vt:lpstr>
      <vt:lpstr>Adult Education and Family Literacy Act (AEFLA)</vt:lpstr>
      <vt:lpstr>Individuals with Disabilities Education Act (IDEA)</vt:lpstr>
      <vt:lpstr>Considerations as You Develop Your ESSER Budget</vt:lpstr>
      <vt:lpstr>To Streamline Application Approval…</vt:lpstr>
      <vt:lpstr>Frequently Asked Questions</vt:lpstr>
      <vt:lpstr>Non-public Schools FAQ</vt:lpstr>
      <vt:lpstr>Non-public Schools FAQ cont. </vt:lpstr>
      <vt:lpstr>FAQs Cont.</vt:lpstr>
      <vt:lpstr>FAQs Continued</vt:lpstr>
      <vt:lpstr>More FAQs here!</vt:lpstr>
      <vt:lpstr>Other Logistical Matters</vt:lpstr>
      <vt:lpstr>Requesting Reimbursement</vt:lpstr>
      <vt:lpstr>Questions? </vt:lpstr>
      <vt:lpstr>Remaining Questions?   Topics for Future Office Hours?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176</cp:revision>
  <dcterms:created xsi:type="dcterms:W3CDTF">2019-06-25T17:30:52Z</dcterms:created>
  <dcterms:modified xsi:type="dcterms:W3CDTF">2020-06-05T13:46:25Z</dcterms:modified>
</cp:coreProperties>
</file>