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9"/>
  </p:notesMasterIdLst>
  <p:sldIdLst>
    <p:sldId id="269" r:id="rId2"/>
    <p:sldId id="339" r:id="rId3"/>
    <p:sldId id="396" r:id="rId4"/>
    <p:sldId id="324" r:id="rId5"/>
    <p:sldId id="348" r:id="rId6"/>
    <p:sldId id="278" r:id="rId7"/>
    <p:sldId id="387" r:id="rId8"/>
    <p:sldId id="391" r:id="rId9"/>
    <p:sldId id="393" r:id="rId10"/>
    <p:sldId id="401" r:id="rId11"/>
    <p:sldId id="404" r:id="rId12"/>
    <p:sldId id="405" r:id="rId13"/>
    <p:sldId id="357" r:id="rId14"/>
    <p:sldId id="406" r:id="rId15"/>
    <p:sldId id="407" r:id="rId16"/>
    <p:sldId id="408" r:id="rId17"/>
    <p:sldId id="349" r:id="rId18"/>
    <p:sldId id="333" r:id="rId19"/>
    <p:sldId id="397" r:id="rId20"/>
    <p:sldId id="400" r:id="rId21"/>
    <p:sldId id="398" r:id="rId22"/>
    <p:sldId id="412" r:id="rId23"/>
    <p:sldId id="358" r:id="rId24"/>
    <p:sldId id="359" r:id="rId25"/>
    <p:sldId id="409" r:id="rId26"/>
    <p:sldId id="366" r:id="rId27"/>
    <p:sldId id="367" r:id="rId28"/>
    <p:sldId id="368" r:id="rId29"/>
    <p:sldId id="369" r:id="rId30"/>
    <p:sldId id="370" r:id="rId31"/>
    <p:sldId id="410" r:id="rId32"/>
    <p:sldId id="371" r:id="rId33"/>
    <p:sldId id="372" r:id="rId34"/>
    <p:sldId id="373" r:id="rId35"/>
    <p:sldId id="374" r:id="rId36"/>
    <p:sldId id="411" r:id="rId37"/>
    <p:sldId id="413"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ohajeri-Nelson, Nazanin" initials="MN" lastIdx="1" clrIdx="0">
    <p:extLst>
      <p:ext uri="{19B8F6BF-5375-455C-9EA6-DF929625EA0E}">
        <p15:presenceInfo xmlns:p15="http://schemas.microsoft.com/office/powerpoint/2012/main" userId="S::Mohajeri-Nelson_n@cde.state.co.us::a9da618a-a76d-43dd-a63a-6c6fdf3f568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953A"/>
    <a:srgbClr val="488BC9"/>
    <a:srgbClr val="EF75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5" autoAdjust="0"/>
    <p:restoredTop sz="93852" autoAdjust="0"/>
  </p:normalViewPr>
  <p:slideViewPr>
    <p:cSldViewPr snapToGrid="0">
      <p:cViewPr varScale="1">
        <p:scale>
          <a:sx n="80" d="100"/>
          <a:sy n="80" d="100"/>
        </p:scale>
        <p:origin x="168" y="67"/>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B7D9D76-1224-4D1F-8521-027DB78D47EB}" type="doc">
      <dgm:prSet loTypeId="urn:microsoft.com/office/officeart/2005/8/layout/hierarchy1" loCatId="hierarchy" qsTypeId="urn:microsoft.com/office/officeart/2005/8/quickstyle/simple1" qsCatId="simple" csTypeId="urn:microsoft.com/office/officeart/2005/8/colors/colorful1" csCatId="colorful" phldr="1"/>
      <dgm:spPr/>
      <dgm:t>
        <a:bodyPr/>
        <a:lstStyle/>
        <a:p>
          <a:endParaRPr lang="en-US"/>
        </a:p>
      </dgm:t>
    </dgm:pt>
    <dgm:pt modelId="{9B73B59E-994D-40DE-902D-7B6F255F7FF1}">
      <dgm:prSet phldrT="[Text]"/>
      <dgm:spPr/>
      <dgm:t>
        <a:bodyPr/>
        <a:lstStyle/>
        <a:p>
          <a:r>
            <a:rPr lang="en-US" dirty="0"/>
            <a:t>CARES Act </a:t>
          </a:r>
        </a:p>
      </dgm:t>
    </dgm:pt>
    <dgm:pt modelId="{2C20910F-E10E-4C60-B62B-B775798C5BD6}" type="parTrans" cxnId="{A23CA645-F995-42AB-AB1B-720C8C8195B2}">
      <dgm:prSet/>
      <dgm:spPr/>
      <dgm:t>
        <a:bodyPr/>
        <a:lstStyle/>
        <a:p>
          <a:endParaRPr lang="en-US"/>
        </a:p>
      </dgm:t>
    </dgm:pt>
    <dgm:pt modelId="{F471F3A8-7C57-4234-AE34-D00E6FE158C2}" type="sibTrans" cxnId="{A23CA645-F995-42AB-AB1B-720C8C8195B2}">
      <dgm:prSet/>
      <dgm:spPr/>
      <dgm:t>
        <a:bodyPr/>
        <a:lstStyle/>
        <a:p>
          <a:endParaRPr lang="en-US"/>
        </a:p>
      </dgm:t>
    </dgm:pt>
    <dgm:pt modelId="{686ACF78-9383-4D98-AD8B-7473230512BC}">
      <dgm:prSet phldrT="[Text]"/>
      <dgm:spPr/>
      <dgm:t>
        <a:bodyPr/>
        <a:lstStyle/>
        <a:p>
          <a:r>
            <a:rPr lang="en-US" dirty="0"/>
            <a:t>Education Stabilization Funds (ESF)</a:t>
          </a:r>
        </a:p>
      </dgm:t>
    </dgm:pt>
    <dgm:pt modelId="{5032DAD0-2481-423E-9B15-D58836D4C840}" type="parTrans" cxnId="{4E6012D4-7C57-471A-B907-8269FB005D2B}">
      <dgm:prSet/>
      <dgm:spPr/>
      <dgm:t>
        <a:bodyPr/>
        <a:lstStyle/>
        <a:p>
          <a:endParaRPr lang="en-US"/>
        </a:p>
      </dgm:t>
    </dgm:pt>
    <dgm:pt modelId="{C6431D19-9F39-464B-B3DE-C9FDDF75FE56}" type="sibTrans" cxnId="{4E6012D4-7C57-471A-B907-8269FB005D2B}">
      <dgm:prSet/>
      <dgm:spPr/>
      <dgm:t>
        <a:bodyPr/>
        <a:lstStyle/>
        <a:p>
          <a:endParaRPr lang="en-US"/>
        </a:p>
      </dgm:t>
    </dgm:pt>
    <dgm:pt modelId="{B11B9125-075B-48E4-823C-112AB84FD05F}">
      <dgm:prSet phldrT="[Text]"/>
      <dgm:spPr/>
      <dgm:t>
        <a:bodyPr/>
        <a:lstStyle/>
        <a:p>
          <a:r>
            <a:rPr lang="en-US" dirty="0"/>
            <a:t>Elementary &amp; Secondary School Emergency Relief Funds (ESSER)</a:t>
          </a:r>
        </a:p>
        <a:p>
          <a:r>
            <a:rPr lang="en-US" dirty="0"/>
            <a:t>$120 million</a:t>
          </a:r>
        </a:p>
      </dgm:t>
    </dgm:pt>
    <dgm:pt modelId="{BE3E0BFB-4226-4D29-9E75-6D924DBBEEBE}" type="parTrans" cxnId="{A56C5583-1851-4284-A00D-A8DEDE3F0D27}">
      <dgm:prSet/>
      <dgm:spPr/>
      <dgm:t>
        <a:bodyPr/>
        <a:lstStyle/>
        <a:p>
          <a:endParaRPr lang="en-US"/>
        </a:p>
      </dgm:t>
    </dgm:pt>
    <dgm:pt modelId="{DA7E7451-B0BB-4747-96F5-7D10EA8692A4}" type="sibTrans" cxnId="{A56C5583-1851-4284-A00D-A8DEDE3F0D27}">
      <dgm:prSet/>
      <dgm:spPr/>
      <dgm:t>
        <a:bodyPr/>
        <a:lstStyle/>
        <a:p>
          <a:endParaRPr lang="en-US"/>
        </a:p>
      </dgm:t>
    </dgm:pt>
    <dgm:pt modelId="{77C82421-AD81-4793-AB35-E1E01C2DA1F9}">
      <dgm:prSet phldrT="[Text]"/>
      <dgm:spPr/>
      <dgm:t>
        <a:bodyPr/>
        <a:lstStyle/>
        <a:p>
          <a:r>
            <a:rPr lang="en-US" dirty="0"/>
            <a:t>Governor’s Emergency Education Relief (GEER)</a:t>
          </a:r>
        </a:p>
        <a:p>
          <a:r>
            <a:rPr lang="en-US" dirty="0"/>
            <a:t>$44 million</a:t>
          </a:r>
        </a:p>
        <a:p>
          <a:r>
            <a:rPr lang="en-US" dirty="0"/>
            <a:t>TBD </a:t>
          </a:r>
        </a:p>
      </dgm:t>
    </dgm:pt>
    <dgm:pt modelId="{6D16002D-7885-4589-A7E3-D988A3CB585A}" type="parTrans" cxnId="{27D05578-6D98-4A2B-A6F1-021C449D3D3D}">
      <dgm:prSet/>
      <dgm:spPr/>
      <dgm:t>
        <a:bodyPr/>
        <a:lstStyle/>
        <a:p>
          <a:endParaRPr lang="en-US"/>
        </a:p>
      </dgm:t>
    </dgm:pt>
    <dgm:pt modelId="{71C603D6-86C8-46BB-902C-E3DFC369CBBC}" type="sibTrans" cxnId="{27D05578-6D98-4A2B-A6F1-021C449D3D3D}">
      <dgm:prSet/>
      <dgm:spPr/>
      <dgm:t>
        <a:bodyPr/>
        <a:lstStyle/>
        <a:p>
          <a:endParaRPr lang="en-US"/>
        </a:p>
      </dgm:t>
    </dgm:pt>
    <dgm:pt modelId="{94A4AE9D-B5A4-4A3A-BC1D-4BB58935E66E}">
      <dgm:prSet phldrT="[Text]"/>
      <dgm:spPr/>
      <dgm:t>
        <a:bodyPr/>
        <a:lstStyle/>
        <a:p>
          <a:r>
            <a:rPr lang="en-US" dirty="0"/>
            <a:t>CARES Relief Funds (CRF)</a:t>
          </a:r>
        </a:p>
        <a:p>
          <a:r>
            <a:rPr lang="en-US" dirty="0"/>
            <a:t>Title V</a:t>
          </a:r>
        </a:p>
        <a:p>
          <a:r>
            <a:rPr lang="en-US" dirty="0"/>
            <a:t>Governor’s Executive Order</a:t>
          </a:r>
        </a:p>
      </dgm:t>
    </dgm:pt>
    <dgm:pt modelId="{F388482F-DBD2-4CA0-B53D-5F56DC4C13EC}" type="parTrans" cxnId="{2D51C3D5-4EBD-4FD4-B551-79896E5AF549}">
      <dgm:prSet/>
      <dgm:spPr/>
      <dgm:t>
        <a:bodyPr/>
        <a:lstStyle/>
        <a:p>
          <a:endParaRPr lang="en-US"/>
        </a:p>
      </dgm:t>
    </dgm:pt>
    <dgm:pt modelId="{66602594-8E48-49C5-82DC-F5B5CBB28220}" type="sibTrans" cxnId="{2D51C3D5-4EBD-4FD4-B551-79896E5AF549}">
      <dgm:prSet/>
      <dgm:spPr/>
      <dgm:t>
        <a:bodyPr/>
        <a:lstStyle/>
        <a:p>
          <a:endParaRPr lang="en-US"/>
        </a:p>
      </dgm:t>
    </dgm:pt>
    <dgm:pt modelId="{24D5CCF9-45B4-48FC-B4C9-89756566F80D}">
      <dgm:prSet phldrT="[Text]"/>
      <dgm:spPr/>
      <dgm:t>
        <a:bodyPr/>
        <a:lstStyle/>
        <a:p>
          <a:r>
            <a:rPr lang="en-US" dirty="0"/>
            <a:t>Education Relief</a:t>
          </a:r>
        </a:p>
        <a:p>
          <a:r>
            <a:rPr lang="en-US" dirty="0"/>
            <a:t>$500 million</a:t>
          </a:r>
        </a:p>
        <a:p>
          <a:r>
            <a:rPr lang="en-US" dirty="0"/>
            <a:t>PPA to LEA</a:t>
          </a:r>
        </a:p>
      </dgm:t>
    </dgm:pt>
    <dgm:pt modelId="{71295142-5B36-4306-9D72-E4D05503CF98}" type="parTrans" cxnId="{70736473-2F43-4E0E-A5E5-1F69BD994F1D}">
      <dgm:prSet/>
      <dgm:spPr/>
      <dgm:t>
        <a:bodyPr/>
        <a:lstStyle/>
        <a:p>
          <a:endParaRPr lang="en-US"/>
        </a:p>
      </dgm:t>
    </dgm:pt>
    <dgm:pt modelId="{0768B39E-CF0F-418D-B77B-7ADDD5CFC60B}" type="sibTrans" cxnId="{70736473-2F43-4E0E-A5E5-1F69BD994F1D}">
      <dgm:prSet/>
      <dgm:spPr/>
      <dgm:t>
        <a:bodyPr/>
        <a:lstStyle/>
        <a:p>
          <a:endParaRPr lang="en-US"/>
        </a:p>
      </dgm:t>
    </dgm:pt>
    <dgm:pt modelId="{12CF38A8-B710-4CCE-9073-E2C63092ABFF}">
      <dgm:prSet/>
      <dgm:spPr/>
      <dgm:t>
        <a:bodyPr/>
        <a:lstStyle/>
        <a:p>
          <a:r>
            <a:rPr lang="en-US" dirty="0"/>
            <a:t>ESSER Funds – Formula</a:t>
          </a:r>
        </a:p>
        <a:p>
          <a:r>
            <a:rPr lang="en-US" dirty="0"/>
            <a:t>(90%) to LEAs</a:t>
          </a:r>
        </a:p>
        <a:p>
          <a:r>
            <a:rPr lang="en-US" dirty="0"/>
            <a:t>$108 million</a:t>
          </a:r>
        </a:p>
        <a:p>
          <a:r>
            <a:rPr lang="en-US" dirty="0"/>
            <a:t>Title I formula to LEA</a:t>
          </a:r>
        </a:p>
      </dgm:t>
    </dgm:pt>
    <dgm:pt modelId="{923D0B4D-AD46-4828-9ABA-E08ED7596464}" type="parTrans" cxnId="{EE927A98-36D4-47C8-946E-1D8713E60927}">
      <dgm:prSet/>
      <dgm:spPr/>
      <dgm:t>
        <a:bodyPr/>
        <a:lstStyle/>
        <a:p>
          <a:endParaRPr lang="en-US"/>
        </a:p>
      </dgm:t>
    </dgm:pt>
    <dgm:pt modelId="{1C9F8177-C31D-4D87-9369-77923C078AFF}" type="sibTrans" cxnId="{EE927A98-36D4-47C8-946E-1D8713E60927}">
      <dgm:prSet/>
      <dgm:spPr/>
      <dgm:t>
        <a:bodyPr/>
        <a:lstStyle/>
        <a:p>
          <a:endParaRPr lang="en-US"/>
        </a:p>
      </dgm:t>
    </dgm:pt>
    <dgm:pt modelId="{D9AD45D2-2568-4F9C-9B41-48F040032C4A}">
      <dgm:prSet/>
      <dgm:spPr/>
      <dgm:t>
        <a:bodyPr/>
        <a:lstStyle/>
        <a:p>
          <a:r>
            <a:rPr lang="en-US" dirty="0"/>
            <a:t>ESSER Funds – State Level</a:t>
          </a:r>
        </a:p>
        <a:p>
          <a:r>
            <a:rPr lang="en-US" dirty="0"/>
            <a:t>$12 million</a:t>
          </a:r>
        </a:p>
        <a:p>
          <a:r>
            <a:rPr lang="en-US" dirty="0"/>
            <a:t>TBD (survey)</a:t>
          </a:r>
        </a:p>
      </dgm:t>
    </dgm:pt>
    <dgm:pt modelId="{1EE88725-41D8-4988-9B6F-B1E49F5415D8}" type="parTrans" cxnId="{1C5896BF-8639-446B-A6FF-058DA73E3147}">
      <dgm:prSet/>
      <dgm:spPr/>
      <dgm:t>
        <a:bodyPr/>
        <a:lstStyle/>
        <a:p>
          <a:endParaRPr lang="en-US"/>
        </a:p>
      </dgm:t>
    </dgm:pt>
    <dgm:pt modelId="{A1E75F36-49E8-4BBF-B1E8-E24D4DAB08A9}" type="sibTrans" cxnId="{1C5896BF-8639-446B-A6FF-058DA73E3147}">
      <dgm:prSet/>
      <dgm:spPr/>
      <dgm:t>
        <a:bodyPr/>
        <a:lstStyle/>
        <a:p>
          <a:endParaRPr lang="en-US"/>
        </a:p>
      </dgm:t>
    </dgm:pt>
    <dgm:pt modelId="{E8ED3D00-85B4-4326-933C-8D17F32E6343}" type="pres">
      <dgm:prSet presAssocID="{5B7D9D76-1224-4D1F-8521-027DB78D47EB}" presName="hierChild1" presStyleCnt="0">
        <dgm:presLayoutVars>
          <dgm:chPref val="1"/>
          <dgm:dir/>
          <dgm:animOne val="branch"/>
          <dgm:animLvl val="lvl"/>
          <dgm:resizeHandles/>
        </dgm:presLayoutVars>
      </dgm:prSet>
      <dgm:spPr/>
    </dgm:pt>
    <dgm:pt modelId="{3EC147FD-448B-47FF-9A76-597761C5067C}" type="pres">
      <dgm:prSet presAssocID="{9B73B59E-994D-40DE-902D-7B6F255F7FF1}" presName="hierRoot1" presStyleCnt="0"/>
      <dgm:spPr/>
    </dgm:pt>
    <dgm:pt modelId="{1D41EADA-8AE8-4D85-888F-5E1EBD54CD33}" type="pres">
      <dgm:prSet presAssocID="{9B73B59E-994D-40DE-902D-7B6F255F7FF1}" presName="composite" presStyleCnt="0"/>
      <dgm:spPr/>
    </dgm:pt>
    <dgm:pt modelId="{C25DD150-3A3D-4E41-9BA8-27CFD02F00A1}" type="pres">
      <dgm:prSet presAssocID="{9B73B59E-994D-40DE-902D-7B6F255F7FF1}" presName="background" presStyleLbl="node0" presStyleIdx="0" presStyleCnt="1"/>
      <dgm:spPr/>
    </dgm:pt>
    <dgm:pt modelId="{A8EF8E32-00EB-4BE0-AE02-320B4ECD811B}" type="pres">
      <dgm:prSet presAssocID="{9B73B59E-994D-40DE-902D-7B6F255F7FF1}" presName="text" presStyleLbl="fgAcc0" presStyleIdx="0" presStyleCnt="1">
        <dgm:presLayoutVars>
          <dgm:chPref val="3"/>
        </dgm:presLayoutVars>
      </dgm:prSet>
      <dgm:spPr/>
    </dgm:pt>
    <dgm:pt modelId="{DABA7DD6-4A4F-4877-9B43-4010E6C5D77E}" type="pres">
      <dgm:prSet presAssocID="{9B73B59E-994D-40DE-902D-7B6F255F7FF1}" presName="hierChild2" presStyleCnt="0"/>
      <dgm:spPr/>
    </dgm:pt>
    <dgm:pt modelId="{7E86B3FB-F16A-44D9-A7BD-1DF2FDB21EA3}" type="pres">
      <dgm:prSet presAssocID="{5032DAD0-2481-423E-9B15-D58836D4C840}" presName="Name10" presStyleLbl="parChTrans1D2" presStyleIdx="0" presStyleCnt="2"/>
      <dgm:spPr/>
    </dgm:pt>
    <dgm:pt modelId="{E1ED5411-8833-495D-8432-B17F4F72A844}" type="pres">
      <dgm:prSet presAssocID="{686ACF78-9383-4D98-AD8B-7473230512BC}" presName="hierRoot2" presStyleCnt="0"/>
      <dgm:spPr/>
    </dgm:pt>
    <dgm:pt modelId="{D90434F7-36CC-4599-AF9F-DAC3377C8FF8}" type="pres">
      <dgm:prSet presAssocID="{686ACF78-9383-4D98-AD8B-7473230512BC}" presName="composite2" presStyleCnt="0"/>
      <dgm:spPr/>
    </dgm:pt>
    <dgm:pt modelId="{D6576009-59D8-4BF2-9026-A86A8269D753}" type="pres">
      <dgm:prSet presAssocID="{686ACF78-9383-4D98-AD8B-7473230512BC}" presName="background2" presStyleLbl="node2" presStyleIdx="0" presStyleCnt="2"/>
      <dgm:spPr/>
    </dgm:pt>
    <dgm:pt modelId="{A9CD5543-6C3F-41CD-AE49-979E77DFCAA2}" type="pres">
      <dgm:prSet presAssocID="{686ACF78-9383-4D98-AD8B-7473230512BC}" presName="text2" presStyleLbl="fgAcc2" presStyleIdx="0" presStyleCnt="2">
        <dgm:presLayoutVars>
          <dgm:chPref val="3"/>
        </dgm:presLayoutVars>
      </dgm:prSet>
      <dgm:spPr/>
    </dgm:pt>
    <dgm:pt modelId="{82FE1DCE-34B8-445E-A74A-675939090723}" type="pres">
      <dgm:prSet presAssocID="{686ACF78-9383-4D98-AD8B-7473230512BC}" presName="hierChild3" presStyleCnt="0"/>
      <dgm:spPr/>
    </dgm:pt>
    <dgm:pt modelId="{7F2966AF-97C5-436C-9919-75E2EA20D775}" type="pres">
      <dgm:prSet presAssocID="{BE3E0BFB-4226-4D29-9E75-6D924DBBEEBE}" presName="Name17" presStyleLbl="parChTrans1D3" presStyleIdx="0" presStyleCnt="3"/>
      <dgm:spPr/>
    </dgm:pt>
    <dgm:pt modelId="{A1D9A3B9-1206-45E2-9522-31192732F812}" type="pres">
      <dgm:prSet presAssocID="{B11B9125-075B-48E4-823C-112AB84FD05F}" presName="hierRoot3" presStyleCnt="0"/>
      <dgm:spPr/>
    </dgm:pt>
    <dgm:pt modelId="{02D31175-440D-4DDA-9BC0-D53B2514D5CE}" type="pres">
      <dgm:prSet presAssocID="{B11B9125-075B-48E4-823C-112AB84FD05F}" presName="composite3" presStyleCnt="0"/>
      <dgm:spPr/>
    </dgm:pt>
    <dgm:pt modelId="{8B8CE85D-FFF5-41E4-BC81-757C667FDE9F}" type="pres">
      <dgm:prSet presAssocID="{B11B9125-075B-48E4-823C-112AB84FD05F}" presName="background3" presStyleLbl="node3" presStyleIdx="0" presStyleCnt="3"/>
      <dgm:spPr/>
    </dgm:pt>
    <dgm:pt modelId="{E8544CEE-3333-482A-972D-EA9C468F6FE7}" type="pres">
      <dgm:prSet presAssocID="{B11B9125-075B-48E4-823C-112AB84FD05F}" presName="text3" presStyleLbl="fgAcc3" presStyleIdx="0" presStyleCnt="3">
        <dgm:presLayoutVars>
          <dgm:chPref val="3"/>
        </dgm:presLayoutVars>
      </dgm:prSet>
      <dgm:spPr/>
    </dgm:pt>
    <dgm:pt modelId="{51FB5753-55B1-4712-A9E9-CEF9897A4474}" type="pres">
      <dgm:prSet presAssocID="{B11B9125-075B-48E4-823C-112AB84FD05F}" presName="hierChild4" presStyleCnt="0"/>
      <dgm:spPr/>
    </dgm:pt>
    <dgm:pt modelId="{F14ED92E-87C6-4F12-A5C7-3E0FEA4463B1}" type="pres">
      <dgm:prSet presAssocID="{923D0B4D-AD46-4828-9ABA-E08ED7596464}" presName="Name23" presStyleLbl="parChTrans1D4" presStyleIdx="0" presStyleCnt="2"/>
      <dgm:spPr/>
    </dgm:pt>
    <dgm:pt modelId="{D48EB9D1-8F82-49F8-BEE5-65E5BDB6AA61}" type="pres">
      <dgm:prSet presAssocID="{12CF38A8-B710-4CCE-9073-E2C63092ABFF}" presName="hierRoot4" presStyleCnt="0"/>
      <dgm:spPr/>
    </dgm:pt>
    <dgm:pt modelId="{23B7B6F1-DC57-42F3-9BAD-C5C68E344482}" type="pres">
      <dgm:prSet presAssocID="{12CF38A8-B710-4CCE-9073-E2C63092ABFF}" presName="composite4" presStyleCnt="0"/>
      <dgm:spPr/>
    </dgm:pt>
    <dgm:pt modelId="{98CCB7B6-957B-467B-BB00-1DC6511A31CF}" type="pres">
      <dgm:prSet presAssocID="{12CF38A8-B710-4CCE-9073-E2C63092ABFF}" presName="background4" presStyleLbl="node4" presStyleIdx="0" presStyleCnt="2"/>
      <dgm:spPr/>
    </dgm:pt>
    <dgm:pt modelId="{8FFA1361-F8F0-4FE9-971E-2E12EE8EFF86}" type="pres">
      <dgm:prSet presAssocID="{12CF38A8-B710-4CCE-9073-E2C63092ABFF}" presName="text4" presStyleLbl="fgAcc4" presStyleIdx="0" presStyleCnt="2">
        <dgm:presLayoutVars>
          <dgm:chPref val="3"/>
        </dgm:presLayoutVars>
      </dgm:prSet>
      <dgm:spPr/>
    </dgm:pt>
    <dgm:pt modelId="{78277FA7-D106-4A47-A516-FBD24BAAE5DB}" type="pres">
      <dgm:prSet presAssocID="{12CF38A8-B710-4CCE-9073-E2C63092ABFF}" presName="hierChild5" presStyleCnt="0"/>
      <dgm:spPr/>
    </dgm:pt>
    <dgm:pt modelId="{BE87E33A-B712-4D3E-A81B-980F3FFD8076}" type="pres">
      <dgm:prSet presAssocID="{1EE88725-41D8-4988-9B6F-B1E49F5415D8}" presName="Name23" presStyleLbl="parChTrans1D4" presStyleIdx="1" presStyleCnt="2"/>
      <dgm:spPr/>
    </dgm:pt>
    <dgm:pt modelId="{222D0C9F-5CDA-4159-B10C-F538A1CA7C0E}" type="pres">
      <dgm:prSet presAssocID="{D9AD45D2-2568-4F9C-9B41-48F040032C4A}" presName="hierRoot4" presStyleCnt="0"/>
      <dgm:spPr/>
    </dgm:pt>
    <dgm:pt modelId="{F825AC81-52F4-45D8-88BB-C236985480B1}" type="pres">
      <dgm:prSet presAssocID="{D9AD45D2-2568-4F9C-9B41-48F040032C4A}" presName="composite4" presStyleCnt="0"/>
      <dgm:spPr/>
    </dgm:pt>
    <dgm:pt modelId="{209F4E4A-37F3-4EFE-B4AC-2904D1150C8E}" type="pres">
      <dgm:prSet presAssocID="{D9AD45D2-2568-4F9C-9B41-48F040032C4A}" presName="background4" presStyleLbl="node4" presStyleIdx="1" presStyleCnt="2"/>
      <dgm:spPr/>
    </dgm:pt>
    <dgm:pt modelId="{0BB355EA-2466-4B72-B1ED-89A203FD7675}" type="pres">
      <dgm:prSet presAssocID="{D9AD45D2-2568-4F9C-9B41-48F040032C4A}" presName="text4" presStyleLbl="fgAcc4" presStyleIdx="1" presStyleCnt="2">
        <dgm:presLayoutVars>
          <dgm:chPref val="3"/>
        </dgm:presLayoutVars>
      </dgm:prSet>
      <dgm:spPr/>
    </dgm:pt>
    <dgm:pt modelId="{0348ADD8-EF58-42DA-873A-6F6404589AD9}" type="pres">
      <dgm:prSet presAssocID="{D9AD45D2-2568-4F9C-9B41-48F040032C4A}" presName="hierChild5" presStyleCnt="0"/>
      <dgm:spPr/>
    </dgm:pt>
    <dgm:pt modelId="{943F50DF-22AA-4806-931F-122E6005FFAB}" type="pres">
      <dgm:prSet presAssocID="{6D16002D-7885-4589-A7E3-D988A3CB585A}" presName="Name17" presStyleLbl="parChTrans1D3" presStyleIdx="1" presStyleCnt="3"/>
      <dgm:spPr/>
    </dgm:pt>
    <dgm:pt modelId="{3BD2D639-AD93-4543-9980-FC4DDBEFB08D}" type="pres">
      <dgm:prSet presAssocID="{77C82421-AD81-4793-AB35-E1E01C2DA1F9}" presName="hierRoot3" presStyleCnt="0"/>
      <dgm:spPr/>
    </dgm:pt>
    <dgm:pt modelId="{F03250B8-F7A4-4112-A00A-C51E92939299}" type="pres">
      <dgm:prSet presAssocID="{77C82421-AD81-4793-AB35-E1E01C2DA1F9}" presName="composite3" presStyleCnt="0"/>
      <dgm:spPr/>
    </dgm:pt>
    <dgm:pt modelId="{2F604DA9-5313-4038-AD39-F35EBE1DF34A}" type="pres">
      <dgm:prSet presAssocID="{77C82421-AD81-4793-AB35-E1E01C2DA1F9}" presName="background3" presStyleLbl="node3" presStyleIdx="1" presStyleCnt="3"/>
      <dgm:spPr/>
    </dgm:pt>
    <dgm:pt modelId="{55BEE3C8-6107-4443-A2B3-43C46558B320}" type="pres">
      <dgm:prSet presAssocID="{77C82421-AD81-4793-AB35-E1E01C2DA1F9}" presName="text3" presStyleLbl="fgAcc3" presStyleIdx="1" presStyleCnt="3">
        <dgm:presLayoutVars>
          <dgm:chPref val="3"/>
        </dgm:presLayoutVars>
      </dgm:prSet>
      <dgm:spPr/>
    </dgm:pt>
    <dgm:pt modelId="{C9C47FF4-CC1E-4C32-9DDC-1C066E1E77E7}" type="pres">
      <dgm:prSet presAssocID="{77C82421-AD81-4793-AB35-E1E01C2DA1F9}" presName="hierChild4" presStyleCnt="0"/>
      <dgm:spPr/>
    </dgm:pt>
    <dgm:pt modelId="{9CEC8759-3673-430B-A6DE-A8A33AC0A3ED}" type="pres">
      <dgm:prSet presAssocID="{F388482F-DBD2-4CA0-B53D-5F56DC4C13EC}" presName="Name10" presStyleLbl="parChTrans1D2" presStyleIdx="1" presStyleCnt="2"/>
      <dgm:spPr/>
    </dgm:pt>
    <dgm:pt modelId="{738571DF-0BD8-4065-93E0-189D86391281}" type="pres">
      <dgm:prSet presAssocID="{94A4AE9D-B5A4-4A3A-BC1D-4BB58935E66E}" presName="hierRoot2" presStyleCnt="0"/>
      <dgm:spPr/>
    </dgm:pt>
    <dgm:pt modelId="{63B73CD4-1C5E-44F2-BBBC-F48612FE94EE}" type="pres">
      <dgm:prSet presAssocID="{94A4AE9D-B5A4-4A3A-BC1D-4BB58935E66E}" presName="composite2" presStyleCnt="0"/>
      <dgm:spPr/>
    </dgm:pt>
    <dgm:pt modelId="{335C003E-B715-43FA-A0B5-EB45567BD34B}" type="pres">
      <dgm:prSet presAssocID="{94A4AE9D-B5A4-4A3A-BC1D-4BB58935E66E}" presName="background2" presStyleLbl="node2" presStyleIdx="1" presStyleCnt="2"/>
      <dgm:spPr/>
    </dgm:pt>
    <dgm:pt modelId="{8AB17B0D-AB03-4FAB-BB92-EA8A44A7A16D}" type="pres">
      <dgm:prSet presAssocID="{94A4AE9D-B5A4-4A3A-BC1D-4BB58935E66E}" presName="text2" presStyleLbl="fgAcc2" presStyleIdx="1" presStyleCnt="2">
        <dgm:presLayoutVars>
          <dgm:chPref val="3"/>
        </dgm:presLayoutVars>
      </dgm:prSet>
      <dgm:spPr/>
    </dgm:pt>
    <dgm:pt modelId="{3D48C2E8-8EDB-472F-BE25-0AAB5FF1976B}" type="pres">
      <dgm:prSet presAssocID="{94A4AE9D-B5A4-4A3A-BC1D-4BB58935E66E}" presName="hierChild3" presStyleCnt="0"/>
      <dgm:spPr/>
    </dgm:pt>
    <dgm:pt modelId="{5B89E38F-4FB9-48E7-B13D-3428EC65C0AE}" type="pres">
      <dgm:prSet presAssocID="{71295142-5B36-4306-9D72-E4D05503CF98}" presName="Name17" presStyleLbl="parChTrans1D3" presStyleIdx="2" presStyleCnt="3"/>
      <dgm:spPr/>
    </dgm:pt>
    <dgm:pt modelId="{6904C8EB-F9F0-448B-B574-2937EDC8885C}" type="pres">
      <dgm:prSet presAssocID="{24D5CCF9-45B4-48FC-B4C9-89756566F80D}" presName="hierRoot3" presStyleCnt="0"/>
      <dgm:spPr/>
    </dgm:pt>
    <dgm:pt modelId="{85EAF0C0-D1D7-47C7-A5EC-66886594ACAF}" type="pres">
      <dgm:prSet presAssocID="{24D5CCF9-45B4-48FC-B4C9-89756566F80D}" presName="composite3" presStyleCnt="0"/>
      <dgm:spPr/>
    </dgm:pt>
    <dgm:pt modelId="{AE0738C2-1A09-4CE9-9210-D2590F753743}" type="pres">
      <dgm:prSet presAssocID="{24D5CCF9-45B4-48FC-B4C9-89756566F80D}" presName="background3" presStyleLbl="node3" presStyleIdx="2" presStyleCnt="3"/>
      <dgm:spPr/>
    </dgm:pt>
    <dgm:pt modelId="{9AB3058F-ABF7-44FC-9146-4D39B15D8B15}" type="pres">
      <dgm:prSet presAssocID="{24D5CCF9-45B4-48FC-B4C9-89756566F80D}" presName="text3" presStyleLbl="fgAcc3" presStyleIdx="2" presStyleCnt="3">
        <dgm:presLayoutVars>
          <dgm:chPref val="3"/>
        </dgm:presLayoutVars>
      </dgm:prSet>
      <dgm:spPr/>
    </dgm:pt>
    <dgm:pt modelId="{8CAFC261-84B7-43A6-A80C-3FB82A099EA2}" type="pres">
      <dgm:prSet presAssocID="{24D5CCF9-45B4-48FC-B4C9-89756566F80D}" presName="hierChild4" presStyleCnt="0"/>
      <dgm:spPr/>
    </dgm:pt>
  </dgm:ptLst>
  <dgm:cxnLst>
    <dgm:cxn modelId="{C21D6706-6564-438A-ABC2-7071B5C1EFB6}" type="presOf" srcId="{D9AD45D2-2568-4F9C-9B41-48F040032C4A}" destId="{0BB355EA-2466-4B72-B1ED-89A203FD7675}" srcOrd="0" destOrd="0" presId="urn:microsoft.com/office/officeart/2005/8/layout/hierarchy1"/>
    <dgm:cxn modelId="{05100A07-4A6E-4D64-82D6-9AFEC8D6CF24}" type="presOf" srcId="{1EE88725-41D8-4988-9B6F-B1E49F5415D8}" destId="{BE87E33A-B712-4D3E-A81B-980F3FFD8076}" srcOrd="0" destOrd="0" presId="urn:microsoft.com/office/officeart/2005/8/layout/hierarchy1"/>
    <dgm:cxn modelId="{D472FC0F-648D-445F-8681-5DAD008C399F}" type="presOf" srcId="{686ACF78-9383-4D98-AD8B-7473230512BC}" destId="{A9CD5543-6C3F-41CD-AE49-979E77DFCAA2}" srcOrd="0" destOrd="0" presId="urn:microsoft.com/office/officeart/2005/8/layout/hierarchy1"/>
    <dgm:cxn modelId="{4FCFEC10-2E0B-467C-8C26-363E32D9A766}" type="presOf" srcId="{94A4AE9D-B5A4-4A3A-BC1D-4BB58935E66E}" destId="{8AB17B0D-AB03-4FAB-BB92-EA8A44A7A16D}" srcOrd="0" destOrd="0" presId="urn:microsoft.com/office/officeart/2005/8/layout/hierarchy1"/>
    <dgm:cxn modelId="{77EE5B21-EE9B-4428-B077-575DD5C9405F}" type="presOf" srcId="{6D16002D-7885-4589-A7E3-D988A3CB585A}" destId="{943F50DF-22AA-4806-931F-122E6005FFAB}" srcOrd="0" destOrd="0" presId="urn:microsoft.com/office/officeart/2005/8/layout/hierarchy1"/>
    <dgm:cxn modelId="{C3B45626-2233-4C01-8F11-3ABFACD5FE00}" type="presOf" srcId="{B11B9125-075B-48E4-823C-112AB84FD05F}" destId="{E8544CEE-3333-482A-972D-EA9C468F6FE7}" srcOrd="0" destOrd="0" presId="urn:microsoft.com/office/officeart/2005/8/layout/hierarchy1"/>
    <dgm:cxn modelId="{69D36A2F-BDD5-439A-9AF2-B0EB4AC77D52}" type="presOf" srcId="{24D5CCF9-45B4-48FC-B4C9-89756566F80D}" destId="{9AB3058F-ABF7-44FC-9146-4D39B15D8B15}" srcOrd="0" destOrd="0" presId="urn:microsoft.com/office/officeart/2005/8/layout/hierarchy1"/>
    <dgm:cxn modelId="{7DE0273C-228F-48E6-9AB2-B39B2B1C81E3}" type="presOf" srcId="{BE3E0BFB-4226-4D29-9E75-6D924DBBEEBE}" destId="{7F2966AF-97C5-436C-9919-75E2EA20D775}" srcOrd="0" destOrd="0" presId="urn:microsoft.com/office/officeart/2005/8/layout/hierarchy1"/>
    <dgm:cxn modelId="{A23CA645-F995-42AB-AB1B-720C8C8195B2}" srcId="{5B7D9D76-1224-4D1F-8521-027DB78D47EB}" destId="{9B73B59E-994D-40DE-902D-7B6F255F7FF1}" srcOrd="0" destOrd="0" parTransId="{2C20910F-E10E-4C60-B62B-B775798C5BD6}" sibTransId="{F471F3A8-7C57-4234-AE34-D00E6FE158C2}"/>
    <dgm:cxn modelId="{2A8D3048-6734-4CD5-8F65-2B89C87EFE1A}" type="presOf" srcId="{5032DAD0-2481-423E-9B15-D58836D4C840}" destId="{7E86B3FB-F16A-44D9-A7BD-1DF2FDB21EA3}" srcOrd="0" destOrd="0" presId="urn:microsoft.com/office/officeart/2005/8/layout/hierarchy1"/>
    <dgm:cxn modelId="{EA4E8F4B-BB1D-4F2D-B829-2584B72172D7}" type="presOf" srcId="{F388482F-DBD2-4CA0-B53D-5F56DC4C13EC}" destId="{9CEC8759-3673-430B-A6DE-A8A33AC0A3ED}" srcOrd="0" destOrd="0" presId="urn:microsoft.com/office/officeart/2005/8/layout/hierarchy1"/>
    <dgm:cxn modelId="{772DC56F-B2E6-4826-ABDB-F169A8702BB2}" type="presOf" srcId="{12CF38A8-B710-4CCE-9073-E2C63092ABFF}" destId="{8FFA1361-F8F0-4FE9-971E-2E12EE8EFF86}" srcOrd="0" destOrd="0" presId="urn:microsoft.com/office/officeart/2005/8/layout/hierarchy1"/>
    <dgm:cxn modelId="{067ED36F-B5DD-44B5-91F3-1B04499F8D1F}" type="presOf" srcId="{77C82421-AD81-4793-AB35-E1E01C2DA1F9}" destId="{55BEE3C8-6107-4443-A2B3-43C46558B320}" srcOrd="0" destOrd="0" presId="urn:microsoft.com/office/officeart/2005/8/layout/hierarchy1"/>
    <dgm:cxn modelId="{09524152-7C8A-4E9F-A5C5-569A17EE8D0B}" type="presOf" srcId="{923D0B4D-AD46-4828-9ABA-E08ED7596464}" destId="{F14ED92E-87C6-4F12-A5C7-3E0FEA4463B1}" srcOrd="0" destOrd="0" presId="urn:microsoft.com/office/officeart/2005/8/layout/hierarchy1"/>
    <dgm:cxn modelId="{70736473-2F43-4E0E-A5E5-1F69BD994F1D}" srcId="{94A4AE9D-B5A4-4A3A-BC1D-4BB58935E66E}" destId="{24D5CCF9-45B4-48FC-B4C9-89756566F80D}" srcOrd="0" destOrd="0" parTransId="{71295142-5B36-4306-9D72-E4D05503CF98}" sibTransId="{0768B39E-CF0F-418D-B77B-7ADDD5CFC60B}"/>
    <dgm:cxn modelId="{27D05578-6D98-4A2B-A6F1-021C449D3D3D}" srcId="{686ACF78-9383-4D98-AD8B-7473230512BC}" destId="{77C82421-AD81-4793-AB35-E1E01C2DA1F9}" srcOrd="1" destOrd="0" parTransId="{6D16002D-7885-4589-A7E3-D988A3CB585A}" sibTransId="{71C603D6-86C8-46BB-902C-E3DFC369CBBC}"/>
    <dgm:cxn modelId="{70DE7779-24DC-408E-9ADB-7B132CDABB53}" type="presOf" srcId="{9B73B59E-994D-40DE-902D-7B6F255F7FF1}" destId="{A8EF8E32-00EB-4BE0-AE02-320B4ECD811B}" srcOrd="0" destOrd="0" presId="urn:microsoft.com/office/officeart/2005/8/layout/hierarchy1"/>
    <dgm:cxn modelId="{00BAB05A-5CDE-4755-8323-2C0DF68C6E97}" type="presOf" srcId="{5B7D9D76-1224-4D1F-8521-027DB78D47EB}" destId="{E8ED3D00-85B4-4326-933C-8D17F32E6343}" srcOrd="0" destOrd="0" presId="urn:microsoft.com/office/officeart/2005/8/layout/hierarchy1"/>
    <dgm:cxn modelId="{A56C5583-1851-4284-A00D-A8DEDE3F0D27}" srcId="{686ACF78-9383-4D98-AD8B-7473230512BC}" destId="{B11B9125-075B-48E4-823C-112AB84FD05F}" srcOrd="0" destOrd="0" parTransId="{BE3E0BFB-4226-4D29-9E75-6D924DBBEEBE}" sibTransId="{DA7E7451-B0BB-4747-96F5-7D10EA8692A4}"/>
    <dgm:cxn modelId="{EE927A98-36D4-47C8-946E-1D8713E60927}" srcId="{B11B9125-075B-48E4-823C-112AB84FD05F}" destId="{12CF38A8-B710-4CCE-9073-E2C63092ABFF}" srcOrd="0" destOrd="0" parTransId="{923D0B4D-AD46-4828-9ABA-E08ED7596464}" sibTransId="{1C9F8177-C31D-4D87-9369-77923C078AFF}"/>
    <dgm:cxn modelId="{1C5896BF-8639-446B-A6FF-058DA73E3147}" srcId="{B11B9125-075B-48E4-823C-112AB84FD05F}" destId="{D9AD45D2-2568-4F9C-9B41-48F040032C4A}" srcOrd="1" destOrd="0" parTransId="{1EE88725-41D8-4988-9B6F-B1E49F5415D8}" sibTransId="{A1E75F36-49E8-4BBF-B1E8-E24D4DAB08A9}"/>
    <dgm:cxn modelId="{4E6012D4-7C57-471A-B907-8269FB005D2B}" srcId="{9B73B59E-994D-40DE-902D-7B6F255F7FF1}" destId="{686ACF78-9383-4D98-AD8B-7473230512BC}" srcOrd="0" destOrd="0" parTransId="{5032DAD0-2481-423E-9B15-D58836D4C840}" sibTransId="{C6431D19-9F39-464B-B3DE-C9FDDF75FE56}"/>
    <dgm:cxn modelId="{2D51C3D5-4EBD-4FD4-B551-79896E5AF549}" srcId="{9B73B59E-994D-40DE-902D-7B6F255F7FF1}" destId="{94A4AE9D-B5A4-4A3A-BC1D-4BB58935E66E}" srcOrd="1" destOrd="0" parTransId="{F388482F-DBD2-4CA0-B53D-5F56DC4C13EC}" sibTransId="{66602594-8E48-49C5-82DC-F5B5CBB28220}"/>
    <dgm:cxn modelId="{FD5604F2-617B-45CB-9D79-9219AB8E74DC}" type="presOf" srcId="{71295142-5B36-4306-9D72-E4D05503CF98}" destId="{5B89E38F-4FB9-48E7-B13D-3428EC65C0AE}" srcOrd="0" destOrd="0" presId="urn:microsoft.com/office/officeart/2005/8/layout/hierarchy1"/>
    <dgm:cxn modelId="{E13AF3B8-5F72-4C49-81BD-398D8696BBDD}" type="presParOf" srcId="{E8ED3D00-85B4-4326-933C-8D17F32E6343}" destId="{3EC147FD-448B-47FF-9A76-597761C5067C}" srcOrd="0" destOrd="0" presId="urn:microsoft.com/office/officeart/2005/8/layout/hierarchy1"/>
    <dgm:cxn modelId="{8F995F90-24B9-486E-A94A-23661A0B3392}" type="presParOf" srcId="{3EC147FD-448B-47FF-9A76-597761C5067C}" destId="{1D41EADA-8AE8-4D85-888F-5E1EBD54CD33}" srcOrd="0" destOrd="0" presId="urn:microsoft.com/office/officeart/2005/8/layout/hierarchy1"/>
    <dgm:cxn modelId="{B3C14B22-2F17-4F63-BB19-E664775AF313}" type="presParOf" srcId="{1D41EADA-8AE8-4D85-888F-5E1EBD54CD33}" destId="{C25DD150-3A3D-4E41-9BA8-27CFD02F00A1}" srcOrd="0" destOrd="0" presId="urn:microsoft.com/office/officeart/2005/8/layout/hierarchy1"/>
    <dgm:cxn modelId="{A4248C51-FD8B-48E2-98B1-07BDD20C77D7}" type="presParOf" srcId="{1D41EADA-8AE8-4D85-888F-5E1EBD54CD33}" destId="{A8EF8E32-00EB-4BE0-AE02-320B4ECD811B}" srcOrd="1" destOrd="0" presId="urn:microsoft.com/office/officeart/2005/8/layout/hierarchy1"/>
    <dgm:cxn modelId="{5BFE7A44-A651-481A-A52E-2BFCDEB0DD7E}" type="presParOf" srcId="{3EC147FD-448B-47FF-9A76-597761C5067C}" destId="{DABA7DD6-4A4F-4877-9B43-4010E6C5D77E}" srcOrd="1" destOrd="0" presId="urn:microsoft.com/office/officeart/2005/8/layout/hierarchy1"/>
    <dgm:cxn modelId="{BD907872-5AC5-4C00-A785-3DBD29796DD5}" type="presParOf" srcId="{DABA7DD6-4A4F-4877-9B43-4010E6C5D77E}" destId="{7E86B3FB-F16A-44D9-A7BD-1DF2FDB21EA3}" srcOrd="0" destOrd="0" presId="urn:microsoft.com/office/officeart/2005/8/layout/hierarchy1"/>
    <dgm:cxn modelId="{D8A280D7-A847-4FBA-9966-4C535215B20A}" type="presParOf" srcId="{DABA7DD6-4A4F-4877-9B43-4010E6C5D77E}" destId="{E1ED5411-8833-495D-8432-B17F4F72A844}" srcOrd="1" destOrd="0" presId="urn:microsoft.com/office/officeart/2005/8/layout/hierarchy1"/>
    <dgm:cxn modelId="{8773802A-310B-4DE1-BBEF-D7378F648306}" type="presParOf" srcId="{E1ED5411-8833-495D-8432-B17F4F72A844}" destId="{D90434F7-36CC-4599-AF9F-DAC3377C8FF8}" srcOrd="0" destOrd="0" presId="urn:microsoft.com/office/officeart/2005/8/layout/hierarchy1"/>
    <dgm:cxn modelId="{6933A27F-DC17-450B-B699-8924D16C1717}" type="presParOf" srcId="{D90434F7-36CC-4599-AF9F-DAC3377C8FF8}" destId="{D6576009-59D8-4BF2-9026-A86A8269D753}" srcOrd="0" destOrd="0" presId="urn:microsoft.com/office/officeart/2005/8/layout/hierarchy1"/>
    <dgm:cxn modelId="{532F6DB6-01DE-41CA-A1BD-980C3A3893D4}" type="presParOf" srcId="{D90434F7-36CC-4599-AF9F-DAC3377C8FF8}" destId="{A9CD5543-6C3F-41CD-AE49-979E77DFCAA2}" srcOrd="1" destOrd="0" presId="urn:microsoft.com/office/officeart/2005/8/layout/hierarchy1"/>
    <dgm:cxn modelId="{FF0832D2-DF6A-419C-9279-B6422A0D2F3F}" type="presParOf" srcId="{E1ED5411-8833-495D-8432-B17F4F72A844}" destId="{82FE1DCE-34B8-445E-A74A-675939090723}" srcOrd="1" destOrd="0" presId="urn:microsoft.com/office/officeart/2005/8/layout/hierarchy1"/>
    <dgm:cxn modelId="{CEA62005-52B3-4165-9C83-DCE8B33E4605}" type="presParOf" srcId="{82FE1DCE-34B8-445E-A74A-675939090723}" destId="{7F2966AF-97C5-436C-9919-75E2EA20D775}" srcOrd="0" destOrd="0" presId="urn:microsoft.com/office/officeart/2005/8/layout/hierarchy1"/>
    <dgm:cxn modelId="{D00D3B98-7205-4AF6-9332-CAC4C7144680}" type="presParOf" srcId="{82FE1DCE-34B8-445E-A74A-675939090723}" destId="{A1D9A3B9-1206-45E2-9522-31192732F812}" srcOrd="1" destOrd="0" presId="urn:microsoft.com/office/officeart/2005/8/layout/hierarchy1"/>
    <dgm:cxn modelId="{424F76C5-5D31-42AE-955B-FFCE6658E618}" type="presParOf" srcId="{A1D9A3B9-1206-45E2-9522-31192732F812}" destId="{02D31175-440D-4DDA-9BC0-D53B2514D5CE}" srcOrd="0" destOrd="0" presId="urn:microsoft.com/office/officeart/2005/8/layout/hierarchy1"/>
    <dgm:cxn modelId="{CF513A15-E3FD-47DF-A281-7C72D67A5B86}" type="presParOf" srcId="{02D31175-440D-4DDA-9BC0-D53B2514D5CE}" destId="{8B8CE85D-FFF5-41E4-BC81-757C667FDE9F}" srcOrd="0" destOrd="0" presId="urn:microsoft.com/office/officeart/2005/8/layout/hierarchy1"/>
    <dgm:cxn modelId="{E2716CAA-1703-487E-92F0-1CA445080FCE}" type="presParOf" srcId="{02D31175-440D-4DDA-9BC0-D53B2514D5CE}" destId="{E8544CEE-3333-482A-972D-EA9C468F6FE7}" srcOrd="1" destOrd="0" presId="urn:microsoft.com/office/officeart/2005/8/layout/hierarchy1"/>
    <dgm:cxn modelId="{681BB78E-99C9-46B0-B1B1-E4A6A49C5539}" type="presParOf" srcId="{A1D9A3B9-1206-45E2-9522-31192732F812}" destId="{51FB5753-55B1-4712-A9E9-CEF9897A4474}" srcOrd="1" destOrd="0" presId="urn:microsoft.com/office/officeart/2005/8/layout/hierarchy1"/>
    <dgm:cxn modelId="{6CFB409E-481B-4D02-ABE4-CFF1EA56321A}" type="presParOf" srcId="{51FB5753-55B1-4712-A9E9-CEF9897A4474}" destId="{F14ED92E-87C6-4F12-A5C7-3E0FEA4463B1}" srcOrd="0" destOrd="0" presId="urn:microsoft.com/office/officeart/2005/8/layout/hierarchy1"/>
    <dgm:cxn modelId="{F8B66E9D-DCBE-4D75-AD1C-C6A41292460D}" type="presParOf" srcId="{51FB5753-55B1-4712-A9E9-CEF9897A4474}" destId="{D48EB9D1-8F82-49F8-BEE5-65E5BDB6AA61}" srcOrd="1" destOrd="0" presId="urn:microsoft.com/office/officeart/2005/8/layout/hierarchy1"/>
    <dgm:cxn modelId="{E1B27705-BEDF-45ED-A284-717AFB146BB8}" type="presParOf" srcId="{D48EB9D1-8F82-49F8-BEE5-65E5BDB6AA61}" destId="{23B7B6F1-DC57-42F3-9BAD-C5C68E344482}" srcOrd="0" destOrd="0" presId="urn:microsoft.com/office/officeart/2005/8/layout/hierarchy1"/>
    <dgm:cxn modelId="{51C8CAF8-F450-4C00-A34F-13572FF29CD2}" type="presParOf" srcId="{23B7B6F1-DC57-42F3-9BAD-C5C68E344482}" destId="{98CCB7B6-957B-467B-BB00-1DC6511A31CF}" srcOrd="0" destOrd="0" presId="urn:microsoft.com/office/officeart/2005/8/layout/hierarchy1"/>
    <dgm:cxn modelId="{4D8A1992-77FD-4DBD-BE68-DFBB0E24D4F6}" type="presParOf" srcId="{23B7B6F1-DC57-42F3-9BAD-C5C68E344482}" destId="{8FFA1361-F8F0-4FE9-971E-2E12EE8EFF86}" srcOrd="1" destOrd="0" presId="urn:microsoft.com/office/officeart/2005/8/layout/hierarchy1"/>
    <dgm:cxn modelId="{FBD02966-1C08-463A-8C61-CC2821814197}" type="presParOf" srcId="{D48EB9D1-8F82-49F8-BEE5-65E5BDB6AA61}" destId="{78277FA7-D106-4A47-A516-FBD24BAAE5DB}" srcOrd="1" destOrd="0" presId="urn:microsoft.com/office/officeart/2005/8/layout/hierarchy1"/>
    <dgm:cxn modelId="{31331E5A-E77A-4520-BE82-DA16742C2602}" type="presParOf" srcId="{51FB5753-55B1-4712-A9E9-CEF9897A4474}" destId="{BE87E33A-B712-4D3E-A81B-980F3FFD8076}" srcOrd="2" destOrd="0" presId="urn:microsoft.com/office/officeart/2005/8/layout/hierarchy1"/>
    <dgm:cxn modelId="{6702B00E-7A30-432F-AFEA-1F65AB3DB225}" type="presParOf" srcId="{51FB5753-55B1-4712-A9E9-CEF9897A4474}" destId="{222D0C9F-5CDA-4159-B10C-F538A1CA7C0E}" srcOrd="3" destOrd="0" presId="urn:microsoft.com/office/officeart/2005/8/layout/hierarchy1"/>
    <dgm:cxn modelId="{681B3575-5C0A-4EBD-B795-03564514252E}" type="presParOf" srcId="{222D0C9F-5CDA-4159-B10C-F538A1CA7C0E}" destId="{F825AC81-52F4-45D8-88BB-C236985480B1}" srcOrd="0" destOrd="0" presId="urn:microsoft.com/office/officeart/2005/8/layout/hierarchy1"/>
    <dgm:cxn modelId="{D1308BE1-6564-438D-9F1B-9F92BF63F210}" type="presParOf" srcId="{F825AC81-52F4-45D8-88BB-C236985480B1}" destId="{209F4E4A-37F3-4EFE-B4AC-2904D1150C8E}" srcOrd="0" destOrd="0" presId="urn:microsoft.com/office/officeart/2005/8/layout/hierarchy1"/>
    <dgm:cxn modelId="{2D6D4884-F97F-40C6-9E21-F78C129F20C0}" type="presParOf" srcId="{F825AC81-52F4-45D8-88BB-C236985480B1}" destId="{0BB355EA-2466-4B72-B1ED-89A203FD7675}" srcOrd="1" destOrd="0" presId="urn:microsoft.com/office/officeart/2005/8/layout/hierarchy1"/>
    <dgm:cxn modelId="{4499F94F-D2CA-45C9-964C-D71CEAE063B9}" type="presParOf" srcId="{222D0C9F-5CDA-4159-B10C-F538A1CA7C0E}" destId="{0348ADD8-EF58-42DA-873A-6F6404589AD9}" srcOrd="1" destOrd="0" presId="urn:microsoft.com/office/officeart/2005/8/layout/hierarchy1"/>
    <dgm:cxn modelId="{18D74C48-24C7-4AFE-8F1F-75B4875F5515}" type="presParOf" srcId="{82FE1DCE-34B8-445E-A74A-675939090723}" destId="{943F50DF-22AA-4806-931F-122E6005FFAB}" srcOrd="2" destOrd="0" presId="urn:microsoft.com/office/officeart/2005/8/layout/hierarchy1"/>
    <dgm:cxn modelId="{0AAB53ED-A9A7-494B-9255-9BB0C8806972}" type="presParOf" srcId="{82FE1DCE-34B8-445E-A74A-675939090723}" destId="{3BD2D639-AD93-4543-9980-FC4DDBEFB08D}" srcOrd="3" destOrd="0" presId="urn:microsoft.com/office/officeart/2005/8/layout/hierarchy1"/>
    <dgm:cxn modelId="{75F8D773-4734-4E57-94D1-4FE2ACCABF93}" type="presParOf" srcId="{3BD2D639-AD93-4543-9980-FC4DDBEFB08D}" destId="{F03250B8-F7A4-4112-A00A-C51E92939299}" srcOrd="0" destOrd="0" presId="urn:microsoft.com/office/officeart/2005/8/layout/hierarchy1"/>
    <dgm:cxn modelId="{5D46A1C7-6DA0-471F-9A7C-F4690F3F064A}" type="presParOf" srcId="{F03250B8-F7A4-4112-A00A-C51E92939299}" destId="{2F604DA9-5313-4038-AD39-F35EBE1DF34A}" srcOrd="0" destOrd="0" presId="urn:microsoft.com/office/officeart/2005/8/layout/hierarchy1"/>
    <dgm:cxn modelId="{A6152B2D-A7B1-4175-958F-737A5221C403}" type="presParOf" srcId="{F03250B8-F7A4-4112-A00A-C51E92939299}" destId="{55BEE3C8-6107-4443-A2B3-43C46558B320}" srcOrd="1" destOrd="0" presId="urn:microsoft.com/office/officeart/2005/8/layout/hierarchy1"/>
    <dgm:cxn modelId="{916A5635-905D-4B4E-B38B-2751BFF05C1D}" type="presParOf" srcId="{3BD2D639-AD93-4543-9980-FC4DDBEFB08D}" destId="{C9C47FF4-CC1E-4C32-9DDC-1C066E1E77E7}" srcOrd="1" destOrd="0" presId="urn:microsoft.com/office/officeart/2005/8/layout/hierarchy1"/>
    <dgm:cxn modelId="{273BFC25-492E-4030-A5D3-95A211384C9D}" type="presParOf" srcId="{DABA7DD6-4A4F-4877-9B43-4010E6C5D77E}" destId="{9CEC8759-3673-430B-A6DE-A8A33AC0A3ED}" srcOrd="2" destOrd="0" presId="urn:microsoft.com/office/officeart/2005/8/layout/hierarchy1"/>
    <dgm:cxn modelId="{A31D4CC2-9149-4CA3-8ED7-8AB4BC75BBAF}" type="presParOf" srcId="{DABA7DD6-4A4F-4877-9B43-4010E6C5D77E}" destId="{738571DF-0BD8-4065-93E0-189D86391281}" srcOrd="3" destOrd="0" presId="urn:microsoft.com/office/officeart/2005/8/layout/hierarchy1"/>
    <dgm:cxn modelId="{7A5CEFBB-614F-4494-975C-CAE420AC7368}" type="presParOf" srcId="{738571DF-0BD8-4065-93E0-189D86391281}" destId="{63B73CD4-1C5E-44F2-BBBC-F48612FE94EE}" srcOrd="0" destOrd="0" presId="urn:microsoft.com/office/officeart/2005/8/layout/hierarchy1"/>
    <dgm:cxn modelId="{93A72D31-AE41-4948-8954-9D467757C952}" type="presParOf" srcId="{63B73CD4-1C5E-44F2-BBBC-F48612FE94EE}" destId="{335C003E-B715-43FA-A0B5-EB45567BD34B}" srcOrd="0" destOrd="0" presId="urn:microsoft.com/office/officeart/2005/8/layout/hierarchy1"/>
    <dgm:cxn modelId="{427FE436-6C78-42C4-BA69-C0A465DCD854}" type="presParOf" srcId="{63B73CD4-1C5E-44F2-BBBC-F48612FE94EE}" destId="{8AB17B0D-AB03-4FAB-BB92-EA8A44A7A16D}" srcOrd="1" destOrd="0" presId="urn:microsoft.com/office/officeart/2005/8/layout/hierarchy1"/>
    <dgm:cxn modelId="{C93668F8-DD4F-4ED2-9113-6FBEFB5F5C5C}" type="presParOf" srcId="{738571DF-0BD8-4065-93E0-189D86391281}" destId="{3D48C2E8-8EDB-472F-BE25-0AAB5FF1976B}" srcOrd="1" destOrd="0" presId="urn:microsoft.com/office/officeart/2005/8/layout/hierarchy1"/>
    <dgm:cxn modelId="{C643332E-BD5F-4C5B-BFDD-C37CBD1B48E7}" type="presParOf" srcId="{3D48C2E8-8EDB-472F-BE25-0AAB5FF1976B}" destId="{5B89E38F-4FB9-48E7-B13D-3428EC65C0AE}" srcOrd="0" destOrd="0" presId="urn:microsoft.com/office/officeart/2005/8/layout/hierarchy1"/>
    <dgm:cxn modelId="{83228A80-57E1-464F-A7A6-31BE4127CAA5}" type="presParOf" srcId="{3D48C2E8-8EDB-472F-BE25-0AAB5FF1976B}" destId="{6904C8EB-F9F0-448B-B574-2937EDC8885C}" srcOrd="1" destOrd="0" presId="urn:microsoft.com/office/officeart/2005/8/layout/hierarchy1"/>
    <dgm:cxn modelId="{90E72933-4676-483F-A84F-23E8E8ADCE01}" type="presParOf" srcId="{6904C8EB-F9F0-448B-B574-2937EDC8885C}" destId="{85EAF0C0-D1D7-47C7-A5EC-66886594ACAF}" srcOrd="0" destOrd="0" presId="urn:microsoft.com/office/officeart/2005/8/layout/hierarchy1"/>
    <dgm:cxn modelId="{0F00E772-1D20-4413-A8F6-83061D3BEF1A}" type="presParOf" srcId="{85EAF0C0-D1D7-47C7-A5EC-66886594ACAF}" destId="{AE0738C2-1A09-4CE9-9210-D2590F753743}" srcOrd="0" destOrd="0" presId="urn:microsoft.com/office/officeart/2005/8/layout/hierarchy1"/>
    <dgm:cxn modelId="{4270E2A4-B6AF-4BA2-9E7A-9C1D56AA7F78}" type="presParOf" srcId="{85EAF0C0-D1D7-47C7-A5EC-66886594ACAF}" destId="{9AB3058F-ABF7-44FC-9146-4D39B15D8B15}" srcOrd="1" destOrd="0" presId="urn:microsoft.com/office/officeart/2005/8/layout/hierarchy1"/>
    <dgm:cxn modelId="{5C0BE0F1-C78E-410D-A9B2-CB5CA19532B4}" type="presParOf" srcId="{6904C8EB-F9F0-448B-B574-2937EDC8885C}" destId="{8CAFC261-84B7-43A6-A80C-3FB82A099EA2}"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89E38F-4FB9-48E7-B13D-3428EC65C0AE}">
      <dsp:nvSpPr>
        <dsp:cNvPr id="0" name=""/>
        <dsp:cNvSpPr/>
      </dsp:nvSpPr>
      <dsp:spPr>
        <a:xfrm>
          <a:off x="5839123" y="2058762"/>
          <a:ext cx="91440" cy="383536"/>
        </a:xfrm>
        <a:custGeom>
          <a:avLst/>
          <a:gdLst/>
          <a:ahLst/>
          <a:cxnLst/>
          <a:rect l="0" t="0" r="0" b="0"/>
          <a:pathLst>
            <a:path>
              <a:moveTo>
                <a:pt x="45720" y="0"/>
              </a:moveTo>
              <a:lnTo>
                <a:pt x="45720" y="383536"/>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CEC8759-3673-430B-A6DE-A8A33AC0A3ED}">
      <dsp:nvSpPr>
        <dsp:cNvPr id="0" name=""/>
        <dsp:cNvSpPr/>
      </dsp:nvSpPr>
      <dsp:spPr>
        <a:xfrm>
          <a:off x="4675989" y="837819"/>
          <a:ext cx="1208854" cy="383536"/>
        </a:xfrm>
        <a:custGeom>
          <a:avLst/>
          <a:gdLst/>
          <a:ahLst/>
          <a:cxnLst/>
          <a:rect l="0" t="0" r="0" b="0"/>
          <a:pathLst>
            <a:path>
              <a:moveTo>
                <a:pt x="0" y="0"/>
              </a:moveTo>
              <a:lnTo>
                <a:pt x="0" y="261368"/>
              </a:lnTo>
              <a:lnTo>
                <a:pt x="1208854" y="261368"/>
              </a:lnTo>
              <a:lnTo>
                <a:pt x="1208854" y="383536"/>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43F50DF-22AA-4806-931F-122E6005FFAB}">
      <dsp:nvSpPr>
        <dsp:cNvPr id="0" name=""/>
        <dsp:cNvSpPr/>
      </dsp:nvSpPr>
      <dsp:spPr>
        <a:xfrm>
          <a:off x="3467134" y="2058762"/>
          <a:ext cx="805902" cy="383536"/>
        </a:xfrm>
        <a:custGeom>
          <a:avLst/>
          <a:gdLst/>
          <a:ahLst/>
          <a:cxnLst/>
          <a:rect l="0" t="0" r="0" b="0"/>
          <a:pathLst>
            <a:path>
              <a:moveTo>
                <a:pt x="0" y="0"/>
              </a:moveTo>
              <a:lnTo>
                <a:pt x="0" y="261368"/>
              </a:lnTo>
              <a:lnTo>
                <a:pt x="805902" y="261368"/>
              </a:lnTo>
              <a:lnTo>
                <a:pt x="805902" y="383536"/>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E87E33A-B712-4D3E-A81B-980F3FFD8076}">
      <dsp:nvSpPr>
        <dsp:cNvPr id="0" name=""/>
        <dsp:cNvSpPr/>
      </dsp:nvSpPr>
      <dsp:spPr>
        <a:xfrm>
          <a:off x="2661231" y="3279705"/>
          <a:ext cx="805902" cy="383536"/>
        </a:xfrm>
        <a:custGeom>
          <a:avLst/>
          <a:gdLst/>
          <a:ahLst/>
          <a:cxnLst/>
          <a:rect l="0" t="0" r="0" b="0"/>
          <a:pathLst>
            <a:path>
              <a:moveTo>
                <a:pt x="0" y="0"/>
              </a:moveTo>
              <a:lnTo>
                <a:pt x="0" y="261368"/>
              </a:lnTo>
              <a:lnTo>
                <a:pt x="805902" y="261368"/>
              </a:lnTo>
              <a:lnTo>
                <a:pt x="805902" y="383536"/>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14ED92E-87C6-4F12-A5C7-3E0FEA4463B1}">
      <dsp:nvSpPr>
        <dsp:cNvPr id="0" name=""/>
        <dsp:cNvSpPr/>
      </dsp:nvSpPr>
      <dsp:spPr>
        <a:xfrm>
          <a:off x="1855328" y="3279705"/>
          <a:ext cx="805902" cy="383536"/>
        </a:xfrm>
        <a:custGeom>
          <a:avLst/>
          <a:gdLst/>
          <a:ahLst/>
          <a:cxnLst/>
          <a:rect l="0" t="0" r="0" b="0"/>
          <a:pathLst>
            <a:path>
              <a:moveTo>
                <a:pt x="805902" y="0"/>
              </a:moveTo>
              <a:lnTo>
                <a:pt x="805902" y="261368"/>
              </a:lnTo>
              <a:lnTo>
                <a:pt x="0" y="261368"/>
              </a:lnTo>
              <a:lnTo>
                <a:pt x="0" y="383536"/>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F2966AF-97C5-436C-9919-75E2EA20D775}">
      <dsp:nvSpPr>
        <dsp:cNvPr id="0" name=""/>
        <dsp:cNvSpPr/>
      </dsp:nvSpPr>
      <dsp:spPr>
        <a:xfrm>
          <a:off x="2661231" y="2058762"/>
          <a:ext cx="805902" cy="383536"/>
        </a:xfrm>
        <a:custGeom>
          <a:avLst/>
          <a:gdLst/>
          <a:ahLst/>
          <a:cxnLst/>
          <a:rect l="0" t="0" r="0" b="0"/>
          <a:pathLst>
            <a:path>
              <a:moveTo>
                <a:pt x="805902" y="0"/>
              </a:moveTo>
              <a:lnTo>
                <a:pt x="805902" y="261368"/>
              </a:lnTo>
              <a:lnTo>
                <a:pt x="0" y="261368"/>
              </a:lnTo>
              <a:lnTo>
                <a:pt x="0" y="383536"/>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E86B3FB-F16A-44D9-A7BD-1DF2FDB21EA3}">
      <dsp:nvSpPr>
        <dsp:cNvPr id="0" name=""/>
        <dsp:cNvSpPr/>
      </dsp:nvSpPr>
      <dsp:spPr>
        <a:xfrm>
          <a:off x="3467134" y="837819"/>
          <a:ext cx="1208854" cy="383536"/>
        </a:xfrm>
        <a:custGeom>
          <a:avLst/>
          <a:gdLst/>
          <a:ahLst/>
          <a:cxnLst/>
          <a:rect l="0" t="0" r="0" b="0"/>
          <a:pathLst>
            <a:path>
              <a:moveTo>
                <a:pt x="1208854" y="0"/>
              </a:moveTo>
              <a:lnTo>
                <a:pt x="1208854" y="261368"/>
              </a:lnTo>
              <a:lnTo>
                <a:pt x="0" y="261368"/>
              </a:lnTo>
              <a:lnTo>
                <a:pt x="0" y="383536"/>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25DD150-3A3D-4E41-9BA8-27CFD02F00A1}">
      <dsp:nvSpPr>
        <dsp:cNvPr id="0" name=""/>
        <dsp:cNvSpPr/>
      </dsp:nvSpPr>
      <dsp:spPr>
        <a:xfrm>
          <a:off x="4016613" y="413"/>
          <a:ext cx="1318750" cy="83740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8EF8E32-00EB-4BE0-AE02-320B4ECD811B}">
      <dsp:nvSpPr>
        <dsp:cNvPr id="0" name=""/>
        <dsp:cNvSpPr/>
      </dsp:nvSpPr>
      <dsp:spPr>
        <a:xfrm>
          <a:off x="4163141" y="139614"/>
          <a:ext cx="1318750" cy="83740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CARES Act </a:t>
          </a:r>
        </a:p>
      </dsp:txBody>
      <dsp:txXfrm>
        <a:off x="4187668" y="164141"/>
        <a:ext cx="1269696" cy="788352"/>
      </dsp:txXfrm>
    </dsp:sp>
    <dsp:sp modelId="{D6576009-59D8-4BF2-9026-A86A8269D753}">
      <dsp:nvSpPr>
        <dsp:cNvPr id="0" name=""/>
        <dsp:cNvSpPr/>
      </dsp:nvSpPr>
      <dsp:spPr>
        <a:xfrm>
          <a:off x="2807759" y="1221356"/>
          <a:ext cx="1318750" cy="837406"/>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9CD5543-6C3F-41CD-AE49-979E77DFCAA2}">
      <dsp:nvSpPr>
        <dsp:cNvPr id="0" name=""/>
        <dsp:cNvSpPr/>
      </dsp:nvSpPr>
      <dsp:spPr>
        <a:xfrm>
          <a:off x="2954287" y="1360557"/>
          <a:ext cx="1318750" cy="837406"/>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Education Stabilization Funds (ESF)</a:t>
          </a:r>
        </a:p>
      </dsp:txBody>
      <dsp:txXfrm>
        <a:off x="2978814" y="1385084"/>
        <a:ext cx="1269696" cy="788352"/>
      </dsp:txXfrm>
    </dsp:sp>
    <dsp:sp modelId="{8B8CE85D-FFF5-41E4-BC81-757C667FDE9F}">
      <dsp:nvSpPr>
        <dsp:cNvPr id="0" name=""/>
        <dsp:cNvSpPr/>
      </dsp:nvSpPr>
      <dsp:spPr>
        <a:xfrm>
          <a:off x="2001856" y="2442299"/>
          <a:ext cx="1318750" cy="837406"/>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8544CEE-3333-482A-972D-EA9C468F6FE7}">
      <dsp:nvSpPr>
        <dsp:cNvPr id="0" name=""/>
        <dsp:cNvSpPr/>
      </dsp:nvSpPr>
      <dsp:spPr>
        <a:xfrm>
          <a:off x="2148384" y="2581500"/>
          <a:ext cx="1318750" cy="837406"/>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Elementary &amp; Secondary School Emergency Relief Funds (ESSER)</a:t>
          </a:r>
        </a:p>
        <a:p>
          <a:pPr marL="0" lvl="0" indent="0" algn="ctr" defTabSz="400050">
            <a:lnSpc>
              <a:spcPct val="90000"/>
            </a:lnSpc>
            <a:spcBef>
              <a:spcPct val="0"/>
            </a:spcBef>
            <a:spcAft>
              <a:spcPct val="35000"/>
            </a:spcAft>
            <a:buNone/>
          </a:pPr>
          <a:r>
            <a:rPr lang="en-US" sz="900" kern="1200" dirty="0"/>
            <a:t>$120 million</a:t>
          </a:r>
        </a:p>
      </dsp:txBody>
      <dsp:txXfrm>
        <a:off x="2172911" y="2606027"/>
        <a:ext cx="1269696" cy="788352"/>
      </dsp:txXfrm>
    </dsp:sp>
    <dsp:sp modelId="{98CCB7B6-957B-467B-BB00-1DC6511A31CF}">
      <dsp:nvSpPr>
        <dsp:cNvPr id="0" name=""/>
        <dsp:cNvSpPr/>
      </dsp:nvSpPr>
      <dsp:spPr>
        <a:xfrm>
          <a:off x="1195953" y="3663241"/>
          <a:ext cx="1318750" cy="837406"/>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FFA1361-F8F0-4FE9-971E-2E12EE8EFF86}">
      <dsp:nvSpPr>
        <dsp:cNvPr id="0" name=""/>
        <dsp:cNvSpPr/>
      </dsp:nvSpPr>
      <dsp:spPr>
        <a:xfrm>
          <a:off x="1342481" y="3802443"/>
          <a:ext cx="1318750" cy="837406"/>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ESSER Funds – Formula</a:t>
          </a:r>
        </a:p>
        <a:p>
          <a:pPr marL="0" lvl="0" indent="0" algn="ctr" defTabSz="400050">
            <a:lnSpc>
              <a:spcPct val="90000"/>
            </a:lnSpc>
            <a:spcBef>
              <a:spcPct val="0"/>
            </a:spcBef>
            <a:spcAft>
              <a:spcPct val="35000"/>
            </a:spcAft>
            <a:buNone/>
          </a:pPr>
          <a:r>
            <a:rPr lang="en-US" sz="900" kern="1200" dirty="0"/>
            <a:t>(90%) to LEAs</a:t>
          </a:r>
        </a:p>
        <a:p>
          <a:pPr marL="0" lvl="0" indent="0" algn="ctr" defTabSz="400050">
            <a:lnSpc>
              <a:spcPct val="90000"/>
            </a:lnSpc>
            <a:spcBef>
              <a:spcPct val="0"/>
            </a:spcBef>
            <a:spcAft>
              <a:spcPct val="35000"/>
            </a:spcAft>
            <a:buNone/>
          </a:pPr>
          <a:r>
            <a:rPr lang="en-US" sz="900" kern="1200" dirty="0"/>
            <a:t>$108 million</a:t>
          </a:r>
        </a:p>
        <a:p>
          <a:pPr marL="0" lvl="0" indent="0" algn="ctr" defTabSz="400050">
            <a:lnSpc>
              <a:spcPct val="90000"/>
            </a:lnSpc>
            <a:spcBef>
              <a:spcPct val="0"/>
            </a:spcBef>
            <a:spcAft>
              <a:spcPct val="35000"/>
            </a:spcAft>
            <a:buNone/>
          </a:pPr>
          <a:r>
            <a:rPr lang="en-US" sz="900" kern="1200" dirty="0"/>
            <a:t>Title I formula to LEA</a:t>
          </a:r>
        </a:p>
      </dsp:txBody>
      <dsp:txXfrm>
        <a:off x="1367008" y="3826970"/>
        <a:ext cx="1269696" cy="788352"/>
      </dsp:txXfrm>
    </dsp:sp>
    <dsp:sp modelId="{209F4E4A-37F3-4EFE-B4AC-2904D1150C8E}">
      <dsp:nvSpPr>
        <dsp:cNvPr id="0" name=""/>
        <dsp:cNvSpPr/>
      </dsp:nvSpPr>
      <dsp:spPr>
        <a:xfrm>
          <a:off x="2807759" y="3663241"/>
          <a:ext cx="1318750" cy="837406"/>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BB355EA-2466-4B72-B1ED-89A203FD7675}">
      <dsp:nvSpPr>
        <dsp:cNvPr id="0" name=""/>
        <dsp:cNvSpPr/>
      </dsp:nvSpPr>
      <dsp:spPr>
        <a:xfrm>
          <a:off x="2954287" y="3802443"/>
          <a:ext cx="1318750" cy="837406"/>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ESSER Funds – State Level</a:t>
          </a:r>
        </a:p>
        <a:p>
          <a:pPr marL="0" lvl="0" indent="0" algn="ctr" defTabSz="400050">
            <a:lnSpc>
              <a:spcPct val="90000"/>
            </a:lnSpc>
            <a:spcBef>
              <a:spcPct val="0"/>
            </a:spcBef>
            <a:spcAft>
              <a:spcPct val="35000"/>
            </a:spcAft>
            <a:buNone/>
          </a:pPr>
          <a:r>
            <a:rPr lang="en-US" sz="900" kern="1200" dirty="0"/>
            <a:t>$12 million</a:t>
          </a:r>
        </a:p>
        <a:p>
          <a:pPr marL="0" lvl="0" indent="0" algn="ctr" defTabSz="400050">
            <a:lnSpc>
              <a:spcPct val="90000"/>
            </a:lnSpc>
            <a:spcBef>
              <a:spcPct val="0"/>
            </a:spcBef>
            <a:spcAft>
              <a:spcPct val="35000"/>
            </a:spcAft>
            <a:buNone/>
          </a:pPr>
          <a:r>
            <a:rPr lang="en-US" sz="900" kern="1200" dirty="0"/>
            <a:t>TBD (survey)</a:t>
          </a:r>
        </a:p>
      </dsp:txBody>
      <dsp:txXfrm>
        <a:off x="2978814" y="3826970"/>
        <a:ext cx="1269696" cy="788352"/>
      </dsp:txXfrm>
    </dsp:sp>
    <dsp:sp modelId="{2F604DA9-5313-4038-AD39-F35EBE1DF34A}">
      <dsp:nvSpPr>
        <dsp:cNvPr id="0" name=""/>
        <dsp:cNvSpPr/>
      </dsp:nvSpPr>
      <dsp:spPr>
        <a:xfrm>
          <a:off x="3613662" y="2442299"/>
          <a:ext cx="1318750" cy="837406"/>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5BEE3C8-6107-4443-A2B3-43C46558B320}">
      <dsp:nvSpPr>
        <dsp:cNvPr id="0" name=""/>
        <dsp:cNvSpPr/>
      </dsp:nvSpPr>
      <dsp:spPr>
        <a:xfrm>
          <a:off x="3760190" y="2581500"/>
          <a:ext cx="1318750" cy="837406"/>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Governor’s Emergency Education Relief (GEER)</a:t>
          </a:r>
        </a:p>
        <a:p>
          <a:pPr marL="0" lvl="0" indent="0" algn="ctr" defTabSz="400050">
            <a:lnSpc>
              <a:spcPct val="90000"/>
            </a:lnSpc>
            <a:spcBef>
              <a:spcPct val="0"/>
            </a:spcBef>
            <a:spcAft>
              <a:spcPct val="35000"/>
            </a:spcAft>
            <a:buNone/>
          </a:pPr>
          <a:r>
            <a:rPr lang="en-US" sz="900" kern="1200" dirty="0"/>
            <a:t>$44 million</a:t>
          </a:r>
        </a:p>
        <a:p>
          <a:pPr marL="0" lvl="0" indent="0" algn="ctr" defTabSz="400050">
            <a:lnSpc>
              <a:spcPct val="90000"/>
            </a:lnSpc>
            <a:spcBef>
              <a:spcPct val="0"/>
            </a:spcBef>
            <a:spcAft>
              <a:spcPct val="35000"/>
            </a:spcAft>
            <a:buNone/>
          </a:pPr>
          <a:r>
            <a:rPr lang="en-US" sz="900" kern="1200" dirty="0"/>
            <a:t>TBD </a:t>
          </a:r>
        </a:p>
      </dsp:txBody>
      <dsp:txXfrm>
        <a:off x="3784717" y="2606027"/>
        <a:ext cx="1269696" cy="788352"/>
      </dsp:txXfrm>
    </dsp:sp>
    <dsp:sp modelId="{335C003E-B715-43FA-A0B5-EB45567BD34B}">
      <dsp:nvSpPr>
        <dsp:cNvPr id="0" name=""/>
        <dsp:cNvSpPr/>
      </dsp:nvSpPr>
      <dsp:spPr>
        <a:xfrm>
          <a:off x="5225468" y="1221356"/>
          <a:ext cx="1318750" cy="837406"/>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AB17B0D-AB03-4FAB-BB92-EA8A44A7A16D}">
      <dsp:nvSpPr>
        <dsp:cNvPr id="0" name=""/>
        <dsp:cNvSpPr/>
      </dsp:nvSpPr>
      <dsp:spPr>
        <a:xfrm>
          <a:off x="5371996" y="1360557"/>
          <a:ext cx="1318750" cy="837406"/>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CARES Relief Funds (CRF)</a:t>
          </a:r>
        </a:p>
        <a:p>
          <a:pPr marL="0" lvl="0" indent="0" algn="ctr" defTabSz="400050">
            <a:lnSpc>
              <a:spcPct val="90000"/>
            </a:lnSpc>
            <a:spcBef>
              <a:spcPct val="0"/>
            </a:spcBef>
            <a:spcAft>
              <a:spcPct val="35000"/>
            </a:spcAft>
            <a:buNone/>
          </a:pPr>
          <a:r>
            <a:rPr lang="en-US" sz="900" kern="1200" dirty="0"/>
            <a:t>Title V</a:t>
          </a:r>
        </a:p>
        <a:p>
          <a:pPr marL="0" lvl="0" indent="0" algn="ctr" defTabSz="400050">
            <a:lnSpc>
              <a:spcPct val="90000"/>
            </a:lnSpc>
            <a:spcBef>
              <a:spcPct val="0"/>
            </a:spcBef>
            <a:spcAft>
              <a:spcPct val="35000"/>
            </a:spcAft>
            <a:buNone/>
          </a:pPr>
          <a:r>
            <a:rPr lang="en-US" sz="900" kern="1200" dirty="0"/>
            <a:t>Governor’s Executive Order</a:t>
          </a:r>
        </a:p>
      </dsp:txBody>
      <dsp:txXfrm>
        <a:off x="5396523" y="1385084"/>
        <a:ext cx="1269696" cy="788352"/>
      </dsp:txXfrm>
    </dsp:sp>
    <dsp:sp modelId="{AE0738C2-1A09-4CE9-9210-D2590F753743}">
      <dsp:nvSpPr>
        <dsp:cNvPr id="0" name=""/>
        <dsp:cNvSpPr/>
      </dsp:nvSpPr>
      <dsp:spPr>
        <a:xfrm>
          <a:off x="5225468" y="2442299"/>
          <a:ext cx="1318750" cy="837406"/>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AB3058F-ABF7-44FC-9146-4D39B15D8B15}">
      <dsp:nvSpPr>
        <dsp:cNvPr id="0" name=""/>
        <dsp:cNvSpPr/>
      </dsp:nvSpPr>
      <dsp:spPr>
        <a:xfrm>
          <a:off x="5371996" y="2581500"/>
          <a:ext cx="1318750" cy="837406"/>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Education Relief</a:t>
          </a:r>
        </a:p>
        <a:p>
          <a:pPr marL="0" lvl="0" indent="0" algn="ctr" defTabSz="400050">
            <a:lnSpc>
              <a:spcPct val="90000"/>
            </a:lnSpc>
            <a:spcBef>
              <a:spcPct val="0"/>
            </a:spcBef>
            <a:spcAft>
              <a:spcPct val="35000"/>
            </a:spcAft>
            <a:buNone/>
          </a:pPr>
          <a:r>
            <a:rPr lang="en-US" sz="900" kern="1200" dirty="0"/>
            <a:t>$500 million</a:t>
          </a:r>
        </a:p>
        <a:p>
          <a:pPr marL="0" lvl="0" indent="0" algn="ctr" defTabSz="400050">
            <a:lnSpc>
              <a:spcPct val="90000"/>
            </a:lnSpc>
            <a:spcBef>
              <a:spcPct val="0"/>
            </a:spcBef>
            <a:spcAft>
              <a:spcPct val="35000"/>
            </a:spcAft>
            <a:buNone/>
          </a:pPr>
          <a:r>
            <a:rPr lang="en-US" sz="900" kern="1200" dirty="0"/>
            <a:t>PPA to LEA</a:t>
          </a:r>
        </a:p>
      </dsp:txBody>
      <dsp:txXfrm>
        <a:off x="5396523" y="2606027"/>
        <a:ext cx="1269696" cy="788352"/>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72E894-E0CE-40CF-8CA0-23F05C6E40C6}" type="datetimeFigureOut">
              <a:rPr lang="en-US" smtClean="0"/>
              <a:t>5/29/2020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C3E97E-4890-4915-A7C2-F3D207C521C5}" type="slidenum">
              <a:rPr lang="en-US" smtClean="0"/>
              <a:t>‹#›</a:t>
            </a:fld>
            <a:endParaRPr lang="en-US"/>
          </a:p>
        </p:txBody>
      </p:sp>
    </p:spTree>
    <p:extLst>
      <p:ext uri="{BB962C8B-B14F-4D97-AF65-F5344CB8AC3E}">
        <p14:creationId xmlns:p14="http://schemas.microsoft.com/office/powerpoint/2010/main" val="2711885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C3E97E-4890-4915-A7C2-F3D207C521C5}" type="slidenum">
              <a:rPr lang="en-US" smtClean="0"/>
              <a:t>3</a:t>
            </a:fld>
            <a:endParaRPr lang="en-US"/>
          </a:p>
        </p:txBody>
      </p:sp>
    </p:spTree>
    <p:extLst>
      <p:ext uri="{BB962C8B-B14F-4D97-AF65-F5344CB8AC3E}">
        <p14:creationId xmlns:p14="http://schemas.microsoft.com/office/powerpoint/2010/main" val="34979956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DeLilah </a:t>
            </a:r>
          </a:p>
          <a:p>
            <a:r>
              <a:rPr lang="en-US" dirty="0"/>
              <a:t>Provision for equitable services for NPS</a:t>
            </a:r>
          </a:p>
          <a:p>
            <a:r>
              <a:rPr lang="en-US" dirty="0"/>
              <a:t>What we’ve heard – focus on mental health to students and staff</a:t>
            </a:r>
          </a:p>
          <a:p>
            <a:pPr marL="171450" indent="-171450">
              <a:buFont typeface="Arial" panose="020B0604020202020204" pitchFamily="34" charset="0"/>
              <a:buChar char="•"/>
            </a:pPr>
            <a:r>
              <a:rPr lang="en-US" dirty="0"/>
              <a:t>Streamlined application released 04/16</a:t>
            </a:r>
          </a:p>
          <a:p>
            <a:pPr marL="171450" indent="-171450">
              <a:buFont typeface="Arial" panose="020B0604020202020204" pitchFamily="34" charset="0"/>
              <a:buChar char="•"/>
            </a:pPr>
            <a:r>
              <a:rPr lang="en-US" dirty="0"/>
              <a:t>Funds out within 3 days</a:t>
            </a:r>
          </a:p>
          <a:p>
            <a:pPr marL="171450" indent="-171450">
              <a:buFont typeface="Arial" panose="020B0604020202020204" pitchFamily="34" charset="0"/>
              <a:buChar char="•"/>
            </a:pPr>
            <a:r>
              <a:rPr lang="en-US" dirty="0"/>
              <a:t>Funds retroactive to March 13</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D8C3E97E-4890-4915-A7C2-F3D207C521C5}" type="slidenum">
              <a:rPr lang="en-US" smtClean="0"/>
              <a:t>4</a:t>
            </a:fld>
            <a:endParaRPr lang="en-US" dirty="0"/>
          </a:p>
        </p:txBody>
      </p:sp>
    </p:spTree>
    <p:extLst>
      <p:ext uri="{BB962C8B-B14F-4D97-AF65-F5344CB8AC3E}">
        <p14:creationId xmlns:p14="http://schemas.microsoft.com/office/powerpoint/2010/main" val="284382480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9.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 name="Rectangle 11"/>
          <p:cNvSpPr/>
          <p:nvPr userDrawn="1"/>
        </p:nvSpPr>
        <p:spPr>
          <a:xfrm>
            <a:off x="0" y="4675238"/>
            <a:ext cx="9144000" cy="2182761"/>
          </a:xfrm>
          <a:prstGeom prst="rect">
            <a:avLst/>
          </a:prstGeom>
          <a:gradFill>
            <a:gsLst>
              <a:gs pos="0">
                <a:schemeClr val="bg1"/>
              </a:gs>
              <a:gs pos="100000">
                <a:srgbClr val="00953A">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3236239"/>
            <a:ext cx="7772400" cy="1216589"/>
          </a:xfrm>
        </p:spPr>
        <p:txBody>
          <a:bodyPr anchor="t" anchorCtr="0">
            <a:normAutofit/>
          </a:bodyPr>
          <a:lstStyle>
            <a:lvl1pPr algn="ctr">
              <a:defRPr sz="3600">
                <a:latin typeface="Museo Slab 500" panose="02000000000000000000" pitchFamily="50" charset="0"/>
              </a:defRPr>
            </a:lvl1pPr>
          </a:lstStyle>
          <a:p>
            <a:r>
              <a:rPr lang="en-US" dirty="0"/>
              <a:t>Click to edit Master title style</a:t>
            </a:r>
          </a:p>
        </p:txBody>
      </p:sp>
      <p:sp>
        <p:nvSpPr>
          <p:cNvPr id="3" name="Subtitle 2"/>
          <p:cNvSpPr>
            <a:spLocks noGrp="1"/>
          </p:cNvSpPr>
          <p:nvPr>
            <p:ph type="subTitle" idx="1"/>
          </p:nvPr>
        </p:nvSpPr>
        <p:spPr>
          <a:xfrm>
            <a:off x="685800" y="5073444"/>
            <a:ext cx="7772400" cy="1065925"/>
          </a:xfrm>
        </p:spPr>
        <p:txBody>
          <a:bodyPr>
            <a:normAutofit/>
          </a:bodyPr>
          <a:lstStyle>
            <a:lvl1pPr marL="0" indent="0" algn="ct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165737" y="632706"/>
            <a:ext cx="2821173" cy="1762730"/>
          </a:xfrm>
          <a:prstGeom prst="rect">
            <a:avLst/>
          </a:prstGeom>
        </p:spPr>
      </p:pic>
      <p:cxnSp>
        <p:nvCxnSpPr>
          <p:cNvPr id="10" name="Straight Connector 9"/>
          <p:cNvCxnSpPr/>
          <p:nvPr userDrawn="1"/>
        </p:nvCxnSpPr>
        <p:spPr>
          <a:xfrm>
            <a:off x="685800" y="2772696"/>
            <a:ext cx="7801897" cy="0"/>
          </a:xfrm>
          <a:prstGeom prst="line">
            <a:avLst/>
          </a:prstGeom>
          <a:ln w="19050">
            <a:solidFill>
              <a:srgbClr val="00953A"/>
            </a:solidFill>
          </a:ln>
        </p:spPr>
        <p:style>
          <a:lnRef idx="1">
            <a:schemeClr val="accent1"/>
          </a:lnRef>
          <a:fillRef idx="0">
            <a:schemeClr val="accent1"/>
          </a:fillRef>
          <a:effectRef idx="0">
            <a:schemeClr val="accent1"/>
          </a:effectRef>
          <a:fontRef idx="minor">
            <a:schemeClr val="tx1"/>
          </a:fontRef>
        </p:style>
      </p:cxnSp>
      <p:sp>
        <p:nvSpPr>
          <p:cNvPr id="13"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8805756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
        <p:nvSpPr>
          <p:cNvPr id="3"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dirty="0"/>
              <a:t>Click to edit Master title style</a:t>
            </a:r>
          </a:p>
        </p:txBody>
      </p:sp>
    </p:spTree>
    <p:extLst>
      <p:ext uri="{BB962C8B-B14F-4D97-AF65-F5344CB8AC3E}">
        <p14:creationId xmlns:p14="http://schemas.microsoft.com/office/powerpoint/2010/main" val="16847188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dirty="0"/>
              <a:t>Click to edit Master title style</a:t>
            </a:r>
          </a:p>
        </p:txBody>
      </p:sp>
    </p:spTree>
    <p:extLst>
      <p:ext uri="{BB962C8B-B14F-4D97-AF65-F5344CB8AC3E}">
        <p14:creationId xmlns:p14="http://schemas.microsoft.com/office/powerpoint/2010/main" val="41803890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sp>
        <p:nvSpPr>
          <p:cNvPr id="3" name="Title 1"/>
          <p:cNvSpPr>
            <a:spLocks noGrp="1"/>
          </p:cNvSpPr>
          <p:nvPr>
            <p:ph type="ctrTitle"/>
          </p:nvPr>
        </p:nvSpPr>
        <p:spPr>
          <a:xfrm>
            <a:off x="685800" y="2595716"/>
            <a:ext cx="7772400" cy="2337620"/>
          </a:xfrm>
        </p:spPr>
        <p:txBody>
          <a:bodyPr anchor="t" anchorCtr="0">
            <a:normAutofit/>
          </a:bodyPr>
          <a:lstStyle>
            <a:lvl1pPr algn="ctr">
              <a:defRPr sz="4000">
                <a:solidFill>
                  <a:schemeClr val="bg1"/>
                </a:solidFill>
                <a:latin typeface="Museo Slab 500" panose="02000000000000000000" pitchFamily="50" charset="0"/>
              </a:defRPr>
            </a:lvl1pPr>
          </a:lstStyle>
          <a:p>
            <a:r>
              <a:rPr lang="en-US" dirty="0"/>
              <a:t>Click to edit Master title style</a:t>
            </a:r>
          </a:p>
        </p:txBody>
      </p:sp>
      <p:sp>
        <p:nvSpPr>
          <p:cNvPr id="4" name="Slide Number Placeholder 5"/>
          <p:cNvSpPr>
            <a:spLocks noGrp="1"/>
          </p:cNvSpPr>
          <p:nvPr>
            <p:ph type="sldNum" sz="quarter" idx="12"/>
          </p:nvPr>
        </p:nvSpPr>
        <p:spPr>
          <a:xfrm>
            <a:off x="215697" y="6427018"/>
            <a:ext cx="2057400" cy="365125"/>
          </a:xfrm>
          <a:prstGeom prst="rect">
            <a:avLst/>
          </a:prstGeom>
        </p:spPr>
        <p:txBody>
          <a:bodyPr/>
          <a:lstStyle>
            <a:lvl1pPr algn="l">
              <a:defRPr sz="1600">
                <a:solidFill>
                  <a:schemeClr val="bg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090883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3999" cy="6857999"/>
          </a:xfrm>
          <a:prstGeom prst="rect">
            <a:avLst/>
          </a:prstGeom>
        </p:spPr>
      </p:pic>
      <p:sp>
        <p:nvSpPr>
          <p:cNvPr id="3" name="Title 1"/>
          <p:cNvSpPr>
            <a:spLocks noGrp="1"/>
          </p:cNvSpPr>
          <p:nvPr>
            <p:ph type="ctrTitle"/>
          </p:nvPr>
        </p:nvSpPr>
        <p:spPr>
          <a:xfrm>
            <a:off x="685800" y="2595716"/>
            <a:ext cx="7772400" cy="2337620"/>
          </a:xfrm>
        </p:spPr>
        <p:txBody>
          <a:bodyPr anchor="t" anchorCtr="0">
            <a:normAutofit/>
          </a:bodyPr>
          <a:lstStyle>
            <a:lvl1pPr algn="ctr">
              <a:defRPr sz="4000">
                <a:solidFill>
                  <a:schemeClr val="bg1"/>
                </a:solidFill>
                <a:latin typeface="Museo Slab 500" panose="02000000000000000000" pitchFamily="50" charset="0"/>
              </a:defRPr>
            </a:lvl1pPr>
          </a:lstStyle>
          <a:p>
            <a:r>
              <a:rPr lang="en-US" dirty="0"/>
              <a:t>Click to edit Master title style</a:t>
            </a:r>
          </a:p>
        </p:txBody>
      </p:sp>
      <p:sp>
        <p:nvSpPr>
          <p:cNvPr id="4"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722219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2"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4549432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306178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507693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19029392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4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0168863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5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097945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6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18116285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28650" y="1463040"/>
            <a:ext cx="3886200" cy="4583799"/>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4629150" y="1463040"/>
            <a:ext cx="3886200" cy="4583799"/>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9"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12"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3133206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5"/>
          <p:cNvSpPr>
            <a:spLocks noGrp="1"/>
          </p:cNvSpPr>
          <p:nvPr>
            <p:ph type="sldNum" sz="quarter" idx="4"/>
          </p:nvPr>
        </p:nvSpPr>
        <p:spPr>
          <a:xfrm>
            <a:off x="245193" y="6360652"/>
            <a:ext cx="2057400" cy="365125"/>
          </a:xfrm>
          <a:prstGeom prst="rect">
            <a:avLst/>
          </a:prstGeom>
        </p:spPr>
        <p:txBody>
          <a:bodyPr/>
          <a:lstStyle>
            <a:lvl1pPr algn="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3723799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0" r:id="rId3"/>
    <p:sldLayoutId id="2147483671" r:id="rId4"/>
    <p:sldLayoutId id="2147483672" r:id="rId5"/>
    <p:sldLayoutId id="2147483673" r:id="rId6"/>
    <p:sldLayoutId id="2147483674" r:id="rId7"/>
    <p:sldLayoutId id="2147483675" r:id="rId8"/>
    <p:sldLayoutId id="2147483664" r:id="rId9"/>
    <p:sldLayoutId id="2147483666" r:id="rId10"/>
    <p:sldLayoutId id="2147483667" r:id="rId11"/>
    <p:sldLayoutId id="2147483668" r:id="rId12"/>
    <p:sldLayoutId id="2147483669" r:id="rId13"/>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mailto:jimenez_b@cde.state.co.us" TargetMode="External"/><Relationship Id="rId2" Type="http://schemas.openxmlformats.org/officeDocument/2006/relationships/hyperlink" Target="mailto:prael_m@cde.state.co.us" TargetMode="External"/><Relationship Id="rId1" Type="http://schemas.openxmlformats.org/officeDocument/2006/relationships/slideLayout" Target="../slideLayouts/slideLayout2.xml"/><Relationship Id="rId5" Type="http://schemas.openxmlformats.org/officeDocument/2006/relationships/hyperlink" Target="mailto:collins_d@cde.state.co.us" TargetMode="External"/><Relationship Id="rId4" Type="http://schemas.openxmlformats.org/officeDocument/2006/relationships/hyperlink" Target="mailto:mohajeri-nelson_n@cde.state.co.us"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hyperlink" Target="https://www.cde.state.co.us/caresact/relieffund"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cde.state.co.us/idm" TargetMode="External"/><Relationship Id="rId2" Type="http://schemas.openxmlformats.org/officeDocument/2006/relationships/hyperlink" Target="http://www.cde.state.co.us/caresact/relieffund"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sitespubdev.cde.state.co.us/apps/esserapp/login"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6D8D8-9071-4262-BA8F-429F20F12347}"/>
              </a:ext>
            </a:extLst>
          </p:cNvPr>
          <p:cNvSpPr>
            <a:spLocks noGrp="1"/>
          </p:cNvSpPr>
          <p:nvPr>
            <p:ph type="ctrTitle"/>
          </p:nvPr>
        </p:nvSpPr>
        <p:spPr/>
        <p:txBody>
          <a:bodyPr>
            <a:normAutofit fontScale="90000"/>
          </a:bodyPr>
          <a:lstStyle/>
          <a:p>
            <a:r>
              <a:rPr lang="en-US" dirty="0"/>
              <a:t>LEA Training:</a:t>
            </a:r>
            <a:br>
              <a:rPr lang="en-US" dirty="0"/>
            </a:br>
            <a:r>
              <a:rPr lang="en-US" dirty="0"/>
              <a:t>Elementary and Secondary School Emergency Relief Fund – LEA Application for Funds</a:t>
            </a:r>
          </a:p>
        </p:txBody>
      </p:sp>
      <p:sp>
        <p:nvSpPr>
          <p:cNvPr id="3" name="Subtitle 2">
            <a:extLst>
              <a:ext uri="{FF2B5EF4-FFF2-40B4-BE49-F238E27FC236}">
                <a16:creationId xmlns:a16="http://schemas.microsoft.com/office/drawing/2014/main" id="{F0A6D6F0-0B49-4122-B7C3-F8B079ED901B}"/>
              </a:ext>
            </a:extLst>
          </p:cNvPr>
          <p:cNvSpPr>
            <a:spLocks noGrp="1"/>
          </p:cNvSpPr>
          <p:nvPr>
            <p:ph type="subTitle" idx="1"/>
          </p:nvPr>
        </p:nvSpPr>
        <p:spPr/>
        <p:txBody>
          <a:bodyPr/>
          <a:lstStyle/>
          <a:p>
            <a:r>
              <a:rPr lang="en-US" dirty="0"/>
              <a:t>May 28, 2020</a:t>
            </a:r>
          </a:p>
        </p:txBody>
      </p:sp>
    </p:spTree>
    <p:extLst>
      <p:ext uri="{BB962C8B-B14F-4D97-AF65-F5344CB8AC3E}">
        <p14:creationId xmlns:p14="http://schemas.microsoft.com/office/powerpoint/2010/main" val="25833476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81383F-A888-49A1-A49C-8F36B50FC9F2}"/>
              </a:ext>
            </a:extLst>
          </p:cNvPr>
          <p:cNvSpPr>
            <a:spLocks noGrp="1"/>
          </p:cNvSpPr>
          <p:nvPr>
            <p:ph type="ctrTitle"/>
          </p:nvPr>
        </p:nvSpPr>
        <p:spPr/>
        <p:txBody>
          <a:bodyPr/>
          <a:lstStyle/>
          <a:p>
            <a:r>
              <a:rPr lang="en-US" dirty="0"/>
              <a:t>Review Process and Protocols</a:t>
            </a:r>
          </a:p>
        </p:txBody>
      </p:sp>
      <p:sp>
        <p:nvSpPr>
          <p:cNvPr id="3" name="Slide Number Placeholder 2">
            <a:extLst>
              <a:ext uri="{FF2B5EF4-FFF2-40B4-BE49-F238E27FC236}">
                <a16:creationId xmlns:a16="http://schemas.microsoft.com/office/drawing/2014/main" id="{5067C75E-6B24-469E-B239-DF0AC0624234}"/>
              </a:ext>
            </a:extLst>
          </p:cNvPr>
          <p:cNvSpPr>
            <a:spLocks noGrp="1"/>
          </p:cNvSpPr>
          <p:nvPr>
            <p:ph type="sldNum" sz="quarter" idx="12"/>
          </p:nvPr>
        </p:nvSpPr>
        <p:spPr/>
        <p:txBody>
          <a:bodyPr/>
          <a:lstStyle/>
          <a:p>
            <a:fld id="{C479D5F6-EDCB-402A-AC08-4943A1820E8F}" type="slidenum">
              <a:rPr lang="en-US" smtClean="0"/>
              <a:pPr/>
              <a:t>10</a:t>
            </a:fld>
            <a:endParaRPr lang="en-US" dirty="0"/>
          </a:p>
        </p:txBody>
      </p:sp>
    </p:spTree>
    <p:extLst>
      <p:ext uri="{BB962C8B-B14F-4D97-AF65-F5344CB8AC3E}">
        <p14:creationId xmlns:p14="http://schemas.microsoft.com/office/powerpoint/2010/main" val="27379705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AB80F0-FAF3-4E22-9E7A-D61C7FD97C87}"/>
              </a:ext>
            </a:extLst>
          </p:cNvPr>
          <p:cNvSpPr>
            <a:spLocks noGrp="1"/>
          </p:cNvSpPr>
          <p:nvPr>
            <p:ph type="title"/>
          </p:nvPr>
        </p:nvSpPr>
        <p:spPr/>
        <p:txBody>
          <a:bodyPr/>
          <a:lstStyle/>
          <a:p>
            <a:r>
              <a:rPr lang="en-US" dirty="0"/>
              <a:t>Purpose and Objective of Review</a:t>
            </a:r>
          </a:p>
        </p:txBody>
      </p:sp>
      <p:sp>
        <p:nvSpPr>
          <p:cNvPr id="3" name="Content Placeholder 2">
            <a:extLst>
              <a:ext uri="{FF2B5EF4-FFF2-40B4-BE49-F238E27FC236}">
                <a16:creationId xmlns:a16="http://schemas.microsoft.com/office/drawing/2014/main" id="{AA089593-BEE5-497D-AC1E-7B6D247134D1}"/>
              </a:ext>
            </a:extLst>
          </p:cNvPr>
          <p:cNvSpPr>
            <a:spLocks noGrp="1"/>
          </p:cNvSpPr>
          <p:nvPr>
            <p:ph idx="1"/>
          </p:nvPr>
        </p:nvSpPr>
        <p:spPr/>
        <p:txBody>
          <a:bodyPr/>
          <a:lstStyle/>
          <a:p>
            <a:r>
              <a:rPr lang="en-US" dirty="0"/>
              <a:t>Approve applications within one week or communicate with LEA if more time is needed</a:t>
            </a:r>
          </a:p>
          <a:p>
            <a:r>
              <a:rPr lang="en-US" dirty="0"/>
              <a:t>Getting to approval as quickly as possible</a:t>
            </a:r>
          </a:p>
          <a:p>
            <a:pPr lvl="1"/>
            <a:r>
              <a:rPr lang="en-US" dirty="0"/>
              <a:t>Clear connections to intent and purpose of funds</a:t>
            </a:r>
          </a:p>
          <a:p>
            <a:pPr lvl="1"/>
            <a:r>
              <a:rPr lang="en-US" dirty="0"/>
              <a:t>Clear explanation of activities to be able to ensure allowability</a:t>
            </a:r>
          </a:p>
          <a:p>
            <a:pPr lvl="2"/>
            <a:r>
              <a:rPr lang="en-US" dirty="0"/>
              <a:t>Sufficient information to demonstrate allowability of funded activities</a:t>
            </a:r>
          </a:p>
          <a:p>
            <a:r>
              <a:rPr lang="en-US" dirty="0"/>
              <a:t>Supporting LEAs in ensuring that allowability and use of funds are appropriately documented</a:t>
            </a:r>
          </a:p>
          <a:p>
            <a:r>
              <a:rPr lang="en-US" dirty="0"/>
              <a:t>Ensuring that CDE can comply with federal reporting requirements on how funds are being used, including any jobs created or retained, where applicable</a:t>
            </a:r>
          </a:p>
        </p:txBody>
      </p:sp>
      <p:sp>
        <p:nvSpPr>
          <p:cNvPr id="4" name="Slide Number Placeholder 3">
            <a:extLst>
              <a:ext uri="{FF2B5EF4-FFF2-40B4-BE49-F238E27FC236}">
                <a16:creationId xmlns:a16="http://schemas.microsoft.com/office/drawing/2014/main" id="{538E66B3-3B53-4175-8FA0-D35374C76584}"/>
              </a:ext>
            </a:extLst>
          </p:cNvPr>
          <p:cNvSpPr>
            <a:spLocks noGrp="1"/>
          </p:cNvSpPr>
          <p:nvPr>
            <p:ph type="sldNum" sz="quarter" idx="12"/>
          </p:nvPr>
        </p:nvSpPr>
        <p:spPr/>
        <p:txBody>
          <a:bodyPr/>
          <a:lstStyle/>
          <a:p>
            <a:fld id="{C479D5F6-EDCB-402A-AC08-4943A1820E8F}" type="slidenum">
              <a:rPr lang="en-US" smtClean="0"/>
              <a:pPr/>
              <a:t>11</a:t>
            </a:fld>
            <a:endParaRPr lang="en-US" dirty="0"/>
          </a:p>
        </p:txBody>
      </p:sp>
    </p:spTree>
    <p:extLst>
      <p:ext uri="{BB962C8B-B14F-4D97-AF65-F5344CB8AC3E}">
        <p14:creationId xmlns:p14="http://schemas.microsoft.com/office/powerpoint/2010/main" val="28028006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DE9CBA-10A0-4FAA-9F32-647DB7EAD1B2}"/>
              </a:ext>
            </a:extLst>
          </p:cNvPr>
          <p:cNvSpPr>
            <a:spLocks noGrp="1"/>
          </p:cNvSpPr>
          <p:nvPr>
            <p:ph type="title"/>
          </p:nvPr>
        </p:nvSpPr>
        <p:spPr/>
        <p:txBody>
          <a:bodyPr/>
          <a:lstStyle/>
          <a:p>
            <a:r>
              <a:rPr lang="en-US" dirty="0"/>
              <a:t>Overview of Review Process</a:t>
            </a:r>
          </a:p>
        </p:txBody>
      </p:sp>
      <p:sp>
        <p:nvSpPr>
          <p:cNvPr id="3" name="Content Placeholder 2">
            <a:extLst>
              <a:ext uri="{FF2B5EF4-FFF2-40B4-BE49-F238E27FC236}">
                <a16:creationId xmlns:a16="http://schemas.microsoft.com/office/drawing/2014/main" id="{96D27E4E-7165-47C0-A9F5-C3821C91B3A1}"/>
              </a:ext>
            </a:extLst>
          </p:cNvPr>
          <p:cNvSpPr>
            <a:spLocks noGrp="1"/>
          </p:cNvSpPr>
          <p:nvPr>
            <p:ph idx="1"/>
          </p:nvPr>
        </p:nvSpPr>
        <p:spPr/>
        <p:txBody>
          <a:bodyPr>
            <a:normAutofit fontScale="92500" lnSpcReduction="20000"/>
          </a:bodyPr>
          <a:lstStyle/>
          <a:p>
            <a:r>
              <a:rPr lang="en-US" dirty="0"/>
              <a:t>14 departmental teams will be scheduled to review applications as they come in</a:t>
            </a:r>
          </a:p>
          <a:p>
            <a:r>
              <a:rPr lang="en-US" dirty="0"/>
              <a:t>Review timeline is June 1-December 31, 2020</a:t>
            </a:r>
          </a:p>
          <a:p>
            <a:pPr lvl="1"/>
            <a:r>
              <a:rPr lang="en-US" dirty="0"/>
              <a:t>First 3 weeks, all hands-on deck (all teams will be reviewing)</a:t>
            </a:r>
          </a:p>
          <a:p>
            <a:pPr lvl="2"/>
            <a:r>
              <a:rPr lang="en-US" dirty="0"/>
              <a:t>Week of June 1 – week of June 15</a:t>
            </a:r>
          </a:p>
          <a:p>
            <a:pPr lvl="1"/>
            <a:r>
              <a:rPr lang="en-US" dirty="0"/>
              <a:t>Weeks 4-6, 6 teams will review</a:t>
            </a:r>
          </a:p>
          <a:p>
            <a:pPr lvl="2"/>
            <a:r>
              <a:rPr lang="en-US" dirty="0"/>
              <a:t>Week of June 22 – week of July 6</a:t>
            </a:r>
          </a:p>
          <a:p>
            <a:pPr lvl="1"/>
            <a:r>
              <a:rPr lang="en-US" dirty="0"/>
              <a:t>Weeks 7-10, 2 teams will review</a:t>
            </a:r>
          </a:p>
          <a:p>
            <a:pPr lvl="2"/>
            <a:r>
              <a:rPr lang="en-US" dirty="0"/>
              <a:t>Week of July 13 – week of August 3</a:t>
            </a:r>
          </a:p>
          <a:p>
            <a:pPr lvl="1"/>
            <a:r>
              <a:rPr lang="en-US" dirty="0"/>
              <a:t>Weeks 11-31, 1 team will review</a:t>
            </a:r>
          </a:p>
          <a:p>
            <a:pPr lvl="2"/>
            <a:r>
              <a:rPr lang="en-US" dirty="0"/>
              <a:t>Week of August 10 – week of December 28</a:t>
            </a:r>
          </a:p>
          <a:p>
            <a:pPr lvl="1"/>
            <a:endParaRPr lang="en-US" dirty="0"/>
          </a:p>
          <a:p>
            <a:pPr lvl="1"/>
            <a:r>
              <a:rPr lang="en-US" dirty="0"/>
              <a:t>Our ability to review and approve applications within one week will be contingent upon the number of applications we receive each week and the allocation size of the applications received that week</a:t>
            </a:r>
          </a:p>
          <a:p>
            <a:pPr lvl="1"/>
            <a:r>
              <a:rPr lang="en-US" dirty="0"/>
              <a:t>If you know approximately when you will be submitting (which week), please let us know so that we can adjust plans to help us keep a one week approval process</a:t>
            </a:r>
          </a:p>
          <a:p>
            <a:pPr lvl="1"/>
            <a:endParaRPr lang="en-US" dirty="0"/>
          </a:p>
        </p:txBody>
      </p:sp>
      <p:sp>
        <p:nvSpPr>
          <p:cNvPr id="4" name="Slide Number Placeholder 3">
            <a:extLst>
              <a:ext uri="{FF2B5EF4-FFF2-40B4-BE49-F238E27FC236}">
                <a16:creationId xmlns:a16="http://schemas.microsoft.com/office/drawing/2014/main" id="{D89DB307-F36C-46CE-AB96-3652C51BC14F}"/>
              </a:ext>
            </a:extLst>
          </p:cNvPr>
          <p:cNvSpPr>
            <a:spLocks noGrp="1"/>
          </p:cNvSpPr>
          <p:nvPr>
            <p:ph type="sldNum" sz="quarter" idx="12"/>
          </p:nvPr>
        </p:nvSpPr>
        <p:spPr/>
        <p:txBody>
          <a:bodyPr/>
          <a:lstStyle/>
          <a:p>
            <a:fld id="{C479D5F6-EDCB-402A-AC08-4943A1820E8F}" type="slidenum">
              <a:rPr lang="en-US" smtClean="0"/>
              <a:pPr/>
              <a:t>12</a:t>
            </a:fld>
            <a:endParaRPr lang="en-US" dirty="0"/>
          </a:p>
        </p:txBody>
      </p:sp>
    </p:spTree>
    <p:extLst>
      <p:ext uri="{BB962C8B-B14F-4D97-AF65-F5344CB8AC3E}">
        <p14:creationId xmlns:p14="http://schemas.microsoft.com/office/powerpoint/2010/main" val="2623275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3EC2AD-BF60-4550-94C5-A2F81448EBA7}"/>
              </a:ext>
            </a:extLst>
          </p:cNvPr>
          <p:cNvSpPr>
            <a:spLocks noGrp="1"/>
          </p:cNvSpPr>
          <p:nvPr>
            <p:ph type="title"/>
          </p:nvPr>
        </p:nvSpPr>
        <p:spPr/>
        <p:txBody>
          <a:bodyPr/>
          <a:lstStyle/>
          <a:p>
            <a:r>
              <a:rPr lang="en-US" dirty="0"/>
              <a:t>Purpose and Intent of ESSER Funds</a:t>
            </a:r>
          </a:p>
        </p:txBody>
      </p:sp>
      <p:sp>
        <p:nvSpPr>
          <p:cNvPr id="3" name="Content Placeholder 2">
            <a:extLst>
              <a:ext uri="{FF2B5EF4-FFF2-40B4-BE49-F238E27FC236}">
                <a16:creationId xmlns:a16="http://schemas.microsoft.com/office/drawing/2014/main" id="{164205CE-88BB-4A8A-B207-548C8755C7DD}"/>
              </a:ext>
            </a:extLst>
          </p:cNvPr>
          <p:cNvSpPr>
            <a:spLocks noGrp="1"/>
          </p:cNvSpPr>
          <p:nvPr>
            <p:ph idx="1"/>
          </p:nvPr>
        </p:nvSpPr>
        <p:spPr>
          <a:xfrm>
            <a:off x="429491" y="1399309"/>
            <a:ext cx="8243454" cy="4876800"/>
          </a:xfrm>
        </p:spPr>
        <p:txBody>
          <a:bodyPr>
            <a:normAutofit fontScale="92500" lnSpcReduction="20000"/>
          </a:bodyPr>
          <a:lstStyle/>
          <a:p>
            <a:r>
              <a:rPr lang="en-US" dirty="0"/>
              <a:t>Must meet the intent of the relief education stabilization funds: </a:t>
            </a:r>
          </a:p>
          <a:p>
            <a:pPr lvl="1"/>
            <a:r>
              <a:rPr lang="en-US" dirty="0"/>
              <a:t>Address the impact that Novel Coronavirus Disease 2019 (COVD-19) has had, and continues to have, on elementary and secondary public and non-public schools in the LEA’s boundaries. </a:t>
            </a:r>
          </a:p>
          <a:p>
            <a:r>
              <a:rPr lang="en-US" dirty="0"/>
              <a:t>Encouraged to focus on </a:t>
            </a:r>
          </a:p>
          <a:p>
            <a:pPr lvl="1"/>
            <a:r>
              <a:rPr lang="en-US" dirty="0"/>
              <a:t>Addressing digital divide</a:t>
            </a:r>
          </a:p>
          <a:p>
            <a:pPr lvl="1"/>
            <a:endParaRPr lang="en-US" dirty="0"/>
          </a:p>
          <a:p>
            <a:r>
              <a:rPr lang="en-US" dirty="0"/>
              <a:t>Most important factor: </a:t>
            </a:r>
          </a:p>
          <a:p>
            <a:pPr lvl="1"/>
            <a:r>
              <a:rPr lang="en-US" dirty="0"/>
              <a:t>Use of funds is clearly </a:t>
            </a:r>
            <a:r>
              <a:rPr lang="en-US" b="1" i="1" dirty="0"/>
              <a:t>related to COVID-19</a:t>
            </a:r>
          </a:p>
          <a:p>
            <a:pPr lvl="2"/>
            <a:r>
              <a:rPr lang="en-US" dirty="0"/>
              <a:t>Any activities associated with </a:t>
            </a:r>
          </a:p>
          <a:p>
            <a:pPr lvl="3"/>
            <a:r>
              <a:rPr lang="en-US" b="1" dirty="0">
                <a:solidFill>
                  <a:srgbClr val="00B050"/>
                </a:solidFill>
              </a:rPr>
              <a:t>continuing educational services (e.g., remote learning) while school campuses are closed</a:t>
            </a:r>
          </a:p>
          <a:p>
            <a:pPr lvl="3"/>
            <a:r>
              <a:rPr lang="en-US" b="1" dirty="0">
                <a:solidFill>
                  <a:srgbClr val="00B050"/>
                </a:solidFill>
              </a:rPr>
              <a:t>implementing plans for the return to normal operations</a:t>
            </a:r>
          </a:p>
          <a:p>
            <a:pPr lvl="1"/>
            <a:r>
              <a:rPr lang="en-US" dirty="0"/>
              <a:t>Key components – related to </a:t>
            </a:r>
          </a:p>
          <a:p>
            <a:pPr lvl="2"/>
            <a:r>
              <a:rPr lang="en-US" dirty="0"/>
              <a:t>School closures and/or remote learning</a:t>
            </a:r>
          </a:p>
          <a:p>
            <a:pPr lvl="2"/>
            <a:r>
              <a:rPr lang="en-US" dirty="0"/>
              <a:t>Sanitization of buildings</a:t>
            </a:r>
          </a:p>
          <a:p>
            <a:pPr lvl="2"/>
            <a:r>
              <a:rPr lang="en-US" dirty="0"/>
              <a:t>Supplies/materials to increase health safety of students, staff (Personal Protective Equipment, plexiglass shields, expanding contact space)</a:t>
            </a:r>
          </a:p>
          <a:p>
            <a:pPr lvl="2"/>
            <a:endParaRPr lang="en-US" dirty="0"/>
          </a:p>
        </p:txBody>
      </p:sp>
      <p:sp>
        <p:nvSpPr>
          <p:cNvPr id="4" name="Slide Number Placeholder 3">
            <a:extLst>
              <a:ext uri="{FF2B5EF4-FFF2-40B4-BE49-F238E27FC236}">
                <a16:creationId xmlns:a16="http://schemas.microsoft.com/office/drawing/2014/main" id="{C6088B8A-0144-4DEF-9B73-4B88471A18DC}"/>
              </a:ext>
            </a:extLst>
          </p:cNvPr>
          <p:cNvSpPr>
            <a:spLocks noGrp="1"/>
          </p:cNvSpPr>
          <p:nvPr>
            <p:ph type="sldNum" sz="quarter" idx="12"/>
          </p:nvPr>
        </p:nvSpPr>
        <p:spPr/>
        <p:txBody>
          <a:bodyPr/>
          <a:lstStyle/>
          <a:p>
            <a:fld id="{C479D5F6-EDCB-402A-AC08-4943A1820E8F}" type="slidenum">
              <a:rPr lang="en-US" smtClean="0"/>
              <a:pPr/>
              <a:t>13</a:t>
            </a:fld>
            <a:endParaRPr lang="en-US" dirty="0"/>
          </a:p>
        </p:txBody>
      </p:sp>
    </p:spTree>
    <p:extLst>
      <p:ext uri="{BB962C8B-B14F-4D97-AF65-F5344CB8AC3E}">
        <p14:creationId xmlns:p14="http://schemas.microsoft.com/office/powerpoint/2010/main" val="16496406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FAF7D4-0457-475B-842B-15F622E2550C}"/>
              </a:ext>
            </a:extLst>
          </p:cNvPr>
          <p:cNvSpPr>
            <a:spLocks noGrp="1"/>
          </p:cNvSpPr>
          <p:nvPr>
            <p:ph type="title"/>
          </p:nvPr>
        </p:nvSpPr>
        <p:spPr/>
        <p:txBody>
          <a:bodyPr/>
          <a:lstStyle/>
          <a:p>
            <a:r>
              <a:rPr lang="en-US" dirty="0"/>
              <a:t>Reviewer Checklist</a:t>
            </a:r>
          </a:p>
        </p:txBody>
      </p:sp>
      <p:sp>
        <p:nvSpPr>
          <p:cNvPr id="3" name="Content Placeholder 2">
            <a:extLst>
              <a:ext uri="{FF2B5EF4-FFF2-40B4-BE49-F238E27FC236}">
                <a16:creationId xmlns:a16="http://schemas.microsoft.com/office/drawing/2014/main" id="{1C709C81-FA99-4338-8DF2-9DEE9B140CD6}"/>
              </a:ext>
            </a:extLst>
          </p:cNvPr>
          <p:cNvSpPr>
            <a:spLocks noGrp="1"/>
          </p:cNvSpPr>
          <p:nvPr>
            <p:ph idx="1"/>
          </p:nvPr>
        </p:nvSpPr>
        <p:spPr/>
        <p:txBody>
          <a:bodyPr>
            <a:normAutofit fontScale="77500" lnSpcReduction="20000"/>
          </a:bodyPr>
          <a:lstStyle/>
          <a:p>
            <a:r>
              <a:rPr lang="en-US" dirty="0"/>
              <a:t>Application</a:t>
            </a:r>
          </a:p>
          <a:p>
            <a:pPr lvl="1"/>
            <a:r>
              <a:rPr lang="en-US" dirty="0"/>
              <a:t>Signatures</a:t>
            </a:r>
          </a:p>
          <a:p>
            <a:pPr lvl="1"/>
            <a:r>
              <a:rPr lang="en-US" dirty="0"/>
              <a:t>Assurances</a:t>
            </a:r>
          </a:p>
          <a:p>
            <a:pPr lvl="1"/>
            <a:r>
              <a:rPr lang="en-US" dirty="0"/>
              <a:t>GEPA Statement</a:t>
            </a:r>
          </a:p>
          <a:p>
            <a:r>
              <a:rPr lang="en-US" dirty="0"/>
              <a:t>Non-Public Schools</a:t>
            </a:r>
          </a:p>
          <a:p>
            <a:pPr lvl="1"/>
            <a:r>
              <a:rPr lang="en-US" dirty="0"/>
              <a:t>Proportionate Share</a:t>
            </a:r>
          </a:p>
          <a:p>
            <a:r>
              <a:rPr lang="en-US" dirty="0"/>
              <a:t>For each budgeted activity: </a:t>
            </a:r>
          </a:p>
          <a:p>
            <a:pPr lvl="1"/>
            <a:r>
              <a:rPr lang="en-US" dirty="0"/>
              <a:t>Is the activity allowable under </a:t>
            </a:r>
          </a:p>
          <a:p>
            <a:pPr lvl="2"/>
            <a:r>
              <a:rPr lang="en-US" dirty="0"/>
              <a:t>One of the 12 listed allowable activities under ESSER?</a:t>
            </a:r>
          </a:p>
          <a:p>
            <a:pPr lvl="2"/>
            <a:r>
              <a:rPr lang="en-US" dirty="0"/>
              <a:t>ESEA, IDEA, AEFLA, McKinney-Vento, or Perkins?</a:t>
            </a:r>
          </a:p>
          <a:p>
            <a:pPr lvl="1"/>
            <a:r>
              <a:rPr lang="en-US" dirty="0"/>
              <a:t>Does the activity prevent spread of, prepare for, and respond to coronavirus?</a:t>
            </a:r>
          </a:p>
          <a:p>
            <a:pPr lvl="1"/>
            <a:r>
              <a:rPr lang="en-US" dirty="0"/>
              <a:t>Is the activity related to the COVID-19 key components?</a:t>
            </a:r>
          </a:p>
          <a:p>
            <a:pPr lvl="3"/>
            <a:r>
              <a:rPr lang="en-US" dirty="0"/>
              <a:t>continuing educational services (e.g., remote learning) while school campuses are closed</a:t>
            </a:r>
          </a:p>
          <a:p>
            <a:pPr lvl="3"/>
            <a:r>
              <a:rPr lang="en-US" dirty="0"/>
              <a:t>implementing plans for the return to normal operations</a:t>
            </a:r>
          </a:p>
          <a:p>
            <a:pPr lvl="1"/>
            <a:r>
              <a:rPr lang="en-US" dirty="0"/>
              <a:t>Is the activity reasonable and necessary? </a:t>
            </a:r>
          </a:p>
          <a:p>
            <a:pPr lvl="1"/>
            <a:r>
              <a:rPr lang="en-US" dirty="0"/>
              <a:t>Did the activity occur or will occur during the allotted funding period? </a:t>
            </a:r>
          </a:p>
          <a:p>
            <a:pPr lvl="2"/>
            <a:r>
              <a:rPr lang="en-US" dirty="0"/>
              <a:t>On or after March 13, 2020 </a:t>
            </a:r>
          </a:p>
          <a:p>
            <a:pPr lvl="2"/>
            <a:r>
              <a:rPr lang="en-US" dirty="0"/>
              <a:t>Prior to September 30, 2022</a:t>
            </a:r>
          </a:p>
        </p:txBody>
      </p:sp>
      <p:sp>
        <p:nvSpPr>
          <p:cNvPr id="4" name="Slide Number Placeholder 3">
            <a:extLst>
              <a:ext uri="{FF2B5EF4-FFF2-40B4-BE49-F238E27FC236}">
                <a16:creationId xmlns:a16="http://schemas.microsoft.com/office/drawing/2014/main" id="{BA89D0D7-103D-4C3E-90B7-0A2A46302B27}"/>
              </a:ext>
            </a:extLst>
          </p:cNvPr>
          <p:cNvSpPr>
            <a:spLocks noGrp="1"/>
          </p:cNvSpPr>
          <p:nvPr>
            <p:ph type="sldNum" sz="quarter" idx="12"/>
          </p:nvPr>
        </p:nvSpPr>
        <p:spPr/>
        <p:txBody>
          <a:bodyPr/>
          <a:lstStyle/>
          <a:p>
            <a:fld id="{C479D5F6-EDCB-402A-AC08-4943A1820E8F}" type="slidenum">
              <a:rPr lang="en-US" smtClean="0"/>
              <a:pPr/>
              <a:t>14</a:t>
            </a:fld>
            <a:endParaRPr lang="en-US" dirty="0"/>
          </a:p>
        </p:txBody>
      </p:sp>
    </p:spTree>
    <p:extLst>
      <p:ext uri="{BB962C8B-B14F-4D97-AF65-F5344CB8AC3E}">
        <p14:creationId xmlns:p14="http://schemas.microsoft.com/office/powerpoint/2010/main" val="22662490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02773D-1DFE-4C50-B3A0-22E97867E4F7}"/>
              </a:ext>
            </a:extLst>
          </p:cNvPr>
          <p:cNvSpPr>
            <a:spLocks noGrp="1"/>
          </p:cNvSpPr>
          <p:nvPr>
            <p:ph type="title"/>
          </p:nvPr>
        </p:nvSpPr>
        <p:spPr/>
        <p:txBody>
          <a:bodyPr/>
          <a:lstStyle/>
          <a:p>
            <a:r>
              <a:rPr lang="en-US" dirty="0"/>
              <a:t>Reviewers Will Be Checking Applications for Completeness </a:t>
            </a:r>
          </a:p>
        </p:txBody>
      </p:sp>
      <p:sp>
        <p:nvSpPr>
          <p:cNvPr id="3" name="Content Placeholder 2">
            <a:extLst>
              <a:ext uri="{FF2B5EF4-FFF2-40B4-BE49-F238E27FC236}">
                <a16:creationId xmlns:a16="http://schemas.microsoft.com/office/drawing/2014/main" id="{4EF87DA7-B99D-4A9C-AB26-E59323E19F79}"/>
              </a:ext>
            </a:extLst>
          </p:cNvPr>
          <p:cNvSpPr>
            <a:spLocks noGrp="1"/>
          </p:cNvSpPr>
          <p:nvPr>
            <p:ph idx="1"/>
          </p:nvPr>
        </p:nvSpPr>
        <p:spPr/>
        <p:txBody>
          <a:bodyPr/>
          <a:lstStyle/>
          <a:p>
            <a:r>
              <a:rPr lang="en-US" dirty="0"/>
              <a:t>Signatures</a:t>
            </a:r>
          </a:p>
          <a:p>
            <a:pPr lvl="1"/>
            <a:r>
              <a:rPr lang="en-US" dirty="0"/>
              <a:t>The LEA is required to follow local policies and protocols for obtaining necessary grant signatures, informing the school board of grant funding, and uses of funds, as well as informing the local board of the decision to apply for ESSER funds and the plans for the use of funds.</a:t>
            </a:r>
          </a:p>
          <a:p>
            <a:r>
              <a:rPr lang="en-US" dirty="0"/>
              <a:t>Assurances</a:t>
            </a:r>
          </a:p>
          <a:p>
            <a:pPr lvl="1"/>
            <a:r>
              <a:rPr lang="en-US" dirty="0"/>
              <a:t>All assurances are checked</a:t>
            </a:r>
          </a:p>
          <a:p>
            <a:r>
              <a:rPr lang="en-US" dirty="0"/>
              <a:t>GEPA Statements</a:t>
            </a:r>
          </a:p>
          <a:p>
            <a:pPr lvl="1"/>
            <a:r>
              <a:rPr lang="en-US" dirty="0"/>
              <a:t>Statement that describes the steps the LEA will take to permit students, teachers, and other program beneficiaries to overcome barriers (including barriers based on gender, race, color, national origin, disability, and age) that impede equal access to, or participation in, the program.</a:t>
            </a:r>
          </a:p>
        </p:txBody>
      </p:sp>
      <p:sp>
        <p:nvSpPr>
          <p:cNvPr id="4" name="Slide Number Placeholder 3">
            <a:extLst>
              <a:ext uri="{FF2B5EF4-FFF2-40B4-BE49-F238E27FC236}">
                <a16:creationId xmlns:a16="http://schemas.microsoft.com/office/drawing/2014/main" id="{30F91D14-E5D2-4524-AAF5-CDB34A3F1257}"/>
              </a:ext>
            </a:extLst>
          </p:cNvPr>
          <p:cNvSpPr>
            <a:spLocks noGrp="1"/>
          </p:cNvSpPr>
          <p:nvPr>
            <p:ph type="sldNum" sz="quarter" idx="12"/>
          </p:nvPr>
        </p:nvSpPr>
        <p:spPr/>
        <p:txBody>
          <a:bodyPr/>
          <a:lstStyle/>
          <a:p>
            <a:fld id="{C479D5F6-EDCB-402A-AC08-4943A1820E8F}" type="slidenum">
              <a:rPr lang="en-US" smtClean="0"/>
              <a:pPr/>
              <a:t>15</a:t>
            </a:fld>
            <a:endParaRPr lang="en-US" dirty="0"/>
          </a:p>
        </p:txBody>
      </p:sp>
    </p:spTree>
    <p:extLst>
      <p:ext uri="{BB962C8B-B14F-4D97-AF65-F5344CB8AC3E}">
        <p14:creationId xmlns:p14="http://schemas.microsoft.com/office/powerpoint/2010/main" val="27607829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55724A-01DB-4D2F-A22E-8598E68B9B16}"/>
              </a:ext>
            </a:extLst>
          </p:cNvPr>
          <p:cNvSpPr>
            <a:spLocks noGrp="1"/>
          </p:cNvSpPr>
          <p:nvPr>
            <p:ph type="title"/>
          </p:nvPr>
        </p:nvSpPr>
        <p:spPr/>
        <p:txBody>
          <a:bodyPr/>
          <a:lstStyle/>
          <a:p>
            <a:r>
              <a:rPr lang="en-US" dirty="0"/>
              <a:t>Non-Public School Section </a:t>
            </a:r>
          </a:p>
        </p:txBody>
      </p:sp>
      <p:sp>
        <p:nvSpPr>
          <p:cNvPr id="3" name="Content Placeholder 2">
            <a:extLst>
              <a:ext uri="{FF2B5EF4-FFF2-40B4-BE49-F238E27FC236}">
                <a16:creationId xmlns:a16="http://schemas.microsoft.com/office/drawing/2014/main" id="{0E8FC583-756A-4F87-93F0-FCD070FC6CD1}"/>
              </a:ext>
            </a:extLst>
          </p:cNvPr>
          <p:cNvSpPr>
            <a:spLocks noGrp="1"/>
          </p:cNvSpPr>
          <p:nvPr>
            <p:ph idx="1"/>
          </p:nvPr>
        </p:nvSpPr>
        <p:spPr/>
        <p:txBody>
          <a:bodyPr/>
          <a:lstStyle/>
          <a:p>
            <a:r>
              <a:rPr lang="en-US" dirty="0"/>
              <a:t>Reviewers will be checking applications for: </a:t>
            </a:r>
          </a:p>
          <a:p>
            <a:pPr lvl="1"/>
            <a:r>
              <a:rPr lang="en-US" dirty="0"/>
              <a:t>Schools that chose to participate and budget line items</a:t>
            </a:r>
          </a:p>
          <a:p>
            <a:pPr lvl="1"/>
            <a:r>
              <a:rPr lang="en-US" dirty="0"/>
              <a:t>Budgeted the proportionate share</a:t>
            </a:r>
          </a:p>
          <a:p>
            <a:pPr lvl="1"/>
            <a:r>
              <a:rPr lang="en-US" dirty="0"/>
              <a:t>How are activities related to COVID-19 key components? </a:t>
            </a:r>
          </a:p>
          <a:p>
            <a:pPr lvl="1"/>
            <a:r>
              <a:rPr lang="en-US" dirty="0"/>
              <a:t>Are the budgeted amounts reasonable and necessary? </a:t>
            </a:r>
          </a:p>
          <a:p>
            <a:pPr lvl="1"/>
            <a:endParaRPr lang="en-US" dirty="0"/>
          </a:p>
        </p:txBody>
      </p:sp>
      <p:sp>
        <p:nvSpPr>
          <p:cNvPr id="4" name="Slide Number Placeholder 3">
            <a:extLst>
              <a:ext uri="{FF2B5EF4-FFF2-40B4-BE49-F238E27FC236}">
                <a16:creationId xmlns:a16="http://schemas.microsoft.com/office/drawing/2014/main" id="{AF20A29C-D5DB-4D23-89E5-643515C7CC87}"/>
              </a:ext>
            </a:extLst>
          </p:cNvPr>
          <p:cNvSpPr>
            <a:spLocks noGrp="1"/>
          </p:cNvSpPr>
          <p:nvPr>
            <p:ph type="sldNum" sz="quarter" idx="12"/>
          </p:nvPr>
        </p:nvSpPr>
        <p:spPr/>
        <p:txBody>
          <a:bodyPr/>
          <a:lstStyle/>
          <a:p>
            <a:fld id="{C479D5F6-EDCB-402A-AC08-4943A1820E8F}" type="slidenum">
              <a:rPr lang="en-US" smtClean="0"/>
              <a:pPr/>
              <a:t>16</a:t>
            </a:fld>
            <a:endParaRPr lang="en-US" dirty="0"/>
          </a:p>
        </p:txBody>
      </p:sp>
    </p:spTree>
    <p:extLst>
      <p:ext uri="{BB962C8B-B14F-4D97-AF65-F5344CB8AC3E}">
        <p14:creationId xmlns:p14="http://schemas.microsoft.com/office/powerpoint/2010/main" val="2598585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0AA3C-79E5-4BE7-99E5-A5AD1974F5E9}"/>
              </a:ext>
            </a:extLst>
          </p:cNvPr>
          <p:cNvSpPr>
            <a:spLocks noGrp="1"/>
          </p:cNvSpPr>
          <p:nvPr>
            <p:ph type="ctrTitle"/>
          </p:nvPr>
        </p:nvSpPr>
        <p:spPr/>
        <p:txBody>
          <a:bodyPr/>
          <a:lstStyle/>
          <a:p>
            <a:r>
              <a:rPr lang="en-US" dirty="0"/>
              <a:t>Allowable Uses of Funds: </a:t>
            </a:r>
            <a:br>
              <a:rPr lang="en-US" dirty="0"/>
            </a:br>
            <a:r>
              <a:rPr lang="en-US" dirty="0"/>
              <a:t>ESSER-Formula Funds</a:t>
            </a:r>
          </a:p>
        </p:txBody>
      </p:sp>
      <p:sp>
        <p:nvSpPr>
          <p:cNvPr id="3" name="Slide Number Placeholder 2">
            <a:extLst>
              <a:ext uri="{FF2B5EF4-FFF2-40B4-BE49-F238E27FC236}">
                <a16:creationId xmlns:a16="http://schemas.microsoft.com/office/drawing/2014/main" id="{73A76A59-4DC4-4F7A-B3D0-6982FB247703}"/>
              </a:ext>
            </a:extLst>
          </p:cNvPr>
          <p:cNvSpPr>
            <a:spLocks noGrp="1"/>
          </p:cNvSpPr>
          <p:nvPr>
            <p:ph type="sldNum" sz="quarter" idx="12"/>
          </p:nvPr>
        </p:nvSpPr>
        <p:spPr/>
        <p:txBody>
          <a:bodyPr/>
          <a:lstStyle/>
          <a:p>
            <a:fld id="{C479D5F6-EDCB-402A-AC08-4943A1820E8F}" type="slidenum">
              <a:rPr lang="en-US" smtClean="0"/>
              <a:pPr/>
              <a:t>17</a:t>
            </a:fld>
            <a:endParaRPr lang="en-US" dirty="0"/>
          </a:p>
        </p:txBody>
      </p:sp>
    </p:spTree>
    <p:extLst>
      <p:ext uri="{BB962C8B-B14F-4D97-AF65-F5344CB8AC3E}">
        <p14:creationId xmlns:p14="http://schemas.microsoft.com/office/powerpoint/2010/main" val="34491407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D35168-6849-46D7-8FD5-36BC53A84681}"/>
              </a:ext>
            </a:extLst>
          </p:cNvPr>
          <p:cNvSpPr>
            <a:spLocks noGrp="1"/>
          </p:cNvSpPr>
          <p:nvPr>
            <p:ph type="title"/>
          </p:nvPr>
        </p:nvSpPr>
        <p:spPr/>
        <p:txBody>
          <a:bodyPr/>
          <a:lstStyle/>
          <a:p>
            <a:r>
              <a:rPr lang="en-US" dirty="0"/>
              <a:t>Allowable Use of Funds </a:t>
            </a:r>
          </a:p>
        </p:txBody>
      </p:sp>
      <p:sp>
        <p:nvSpPr>
          <p:cNvPr id="3" name="Content Placeholder 2">
            <a:extLst>
              <a:ext uri="{FF2B5EF4-FFF2-40B4-BE49-F238E27FC236}">
                <a16:creationId xmlns:a16="http://schemas.microsoft.com/office/drawing/2014/main" id="{ADB8E127-B5F2-480E-99EF-E70B2275288F}"/>
              </a:ext>
            </a:extLst>
          </p:cNvPr>
          <p:cNvSpPr>
            <a:spLocks noGrp="1"/>
          </p:cNvSpPr>
          <p:nvPr>
            <p:ph idx="1"/>
          </p:nvPr>
        </p:nvSpPr>
        <p:spPr/>
        <p:txBody>
          <a:bodyPr>
            <a:normAutofit/>
          </a:bodyPr>
          <a:lstStyle/>
          <a:p>
            <a:pPr marL="0" indent="0">
              <a:buNone/>
            </a:pPr>
            <a:r>
              <a:rPr lang="en-US" dirty="0"/>
              <a:t>Any activity authorized by ESEA, IDEA, the Adult Education and Family Literacy Act, the Perkins CTE Act, or the McKinney-Vento Homeless Assistance Act</a:t>
            </a:r>
          </a:p>
          <a:p>
            <a:pPr marL="0" indent="0">
              <a:buNone/>
            </a:pPr>
            <a:r>
              <a:rPr lang="en-US" dirty="0"/>
              <a:t>Any activity listed in Section 18003(d) of ESSER: </a:t>
            </a:r>
          </a:p>
          <a:p>
            <a:pPr lvl="1"/>
            <a:r>
              <a:rPr lang="en-US" dirty="0"/>
              <a:t>coordination with public health</a:t>
            </a:r>
          </a:p>
          <a:p>
            <a:pPr lvl="1"/>
            <a:r>
              <a:rPr lang="en-US" dirty="0"/>
              <a:t>purchasing educational technology </a:t>
            </a:r>
          </a:p>
          <a:p>
            <a:pPr lvl="1"/>
            <a:r>
              <a:rPr lang="en-US" dirty="0"/>
              <a:t>planning for long term closures </a:t>
            </a:r>
          </a:p>
          <a:p>
            <a:pPr lvl="1"/>
            <a:r>
              <a:rPr lang="en-US" dirty="0"/>
              <a:t>training and supplies for sanitation </a:t>
            </a:r>
          </a:p>
          <a:p>
            <a:pPr lvl="1"/>
            <a:r>
              <a:rPr lang="en-US" dirty="0"/>
              <a:t>mental health support </a:t>
            </a:r>
          </a:p>
          <a:p>
            <a:pPr lvl="1"/>
            <a:r>
              <a:rPr lang="en-US" dirty="0"/>
              <a:t>summer school and after school programs </a:t>
            </a:r>
          </a:p>
          <a:p>
            <a:pPr lvl="1"/>
            <a:r>
              <a:rPr lang="en-US" dirty="0"/>
              <a:t>funds for principals to address local needs </a:t>
            </a:r>
          </a:p>
          <a:p>
            <a:pPr lvl="1"/>
            <a:r>
              <a:rPr lang="en-US" dirty="0"/>
              <a:t>other activities to continue school operations and employment of existing staff.</a:t>
            </a:r>
          </a:p>
        </p:txBody>
      </p:sp>
    </p:spTree>
    <p:extLst>
      <p:ext uri="{BB962C8B-B14F-4D97-AF65-F5344CB8AC3E}">
        <p14:creationId xmlns:p14="http://schemas.microsoft.com/office/powerpoint/2010/main" val="8263492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DD8724-8D45-4E8E-919D-DEBD140773F3}"/>
              </a:ext>
            </a:extLst>
          </p:cNvPr>
          <p:cNvSpPr>
            <a:spLocks noGrp="1"/>
          </p:cNvSpPr>
          <p:nvPr>
            <p:ph type="title"/>
          </p:nvPr>
        </p:nvSpPr>
        <p:spPr/>
        <p:txBody>
          <a:bodyPr/>
          <a:lstStyle/>
          <a:p>
            <a:r>
              <a:rPr lang="en-US" dirty="0"/>
              <a:t>Restrictions on Uses of Funds</a:t>
            </a:r>
          </a:p>
        </p:txBody>
      </p:sp>
      <p:sp>
        <p:nvSpPr>
          <p:cNvPr id="3" name="Content Placeholder 2">
            <a:extLst>
              <a:ext uri="{FF2B5EF4-FFF2-40B4-BE49-F238E27FC236}">
                <a16:creationId xmlns:a16="http://schemas.microsoft.com/office/drawing/2014/main" id="{87949E29-04A1-4429-B411-4BD6096A3D02}"/>
              </a:ext>
            </a:extLst>
          </p:cNvPr>
          <p:cNvSpPr>
            <a:spLocks noGrp="1"/>
          </p:cNvSpPr>
          <p:nvPr>
            <p:ph idx="1"/>
          </p:nvPr>
        </p:nvSpPr>
        <p:spPr/>
        <p:txBody>
          <a:bodyPr/>
          <a:lstStyle/>
          <a:p>
            <a:pPr marL="0" indent="0">
              <a:buNone/>
            </a:pPr>
            <a:r>
              <a:rPr lang="en-US" i="1" dirty="0"/>
              <a:t>Prohibited uses – specifically not allowed to use funds for</a:t>
            </a:r>
          </a:p>
          <a:p>
            <a:r>
              <a:rPr lang="en-US" i="1" dirty="0"/>
              <a:t>Subsidizing or offsetting executive salaries and benefits of individuals who are not employees of the SEA or LEAs; or</a:t>
            </a:r>
            <a:endParaRPr lang="en-US" dirty="0"/>
          </a:p>
          <a:p>
            <a:r>
              <a:rPr lang="en-US" i="1" dirty="0"/>
              <a:t>Expenditures related to state or local teacher or faculty unions or associations.</a:t>
            </a:r>
            <a:endParaRPr lang="en-US" dirty="0"/>
          </a:p>
          <a:p>
            <a:endParaRPr lang="en-US" dirty="0"/>
          </a:p>
        </p:txBody>
      </p:sp>
      <p:sp>
        <p:nvSpPr>
          <p:cNvPr id="5" name="Oval 4">
            <a:extLst>
              <a:ext uri="{FF2B5EF4-FFF2-40B4-BE49-F238E27FC236}">
                <a16:creationId xmlns:a16="http://schemas.microsoft.com/office/drawing/2014/main" id="{A6C1410B-5231-406D-BC2A-D3C6CC97755D}"/>
              </a:ext>
            </a:extLst>
          </p:cNvPr>
          <p:cNvSpPr/>
          <p:nvPr/>
        </p:nvSpPr>
        <p:spPr>
          <a:xfrm>
            <a:off x="1266825" y="3429000"/>
            <a:ext cx="6610350" cy="2998018"/>
          </a:xfrm>
          <a:prstGeom prst="ellipse">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n-US" b="1" u="sng" dirty="0"/>
              <a:t>Time Restrictions</a:t>
            </a:r>
          </a:p>
          <a:p>
            <a:pPr algn="ctr"/>
            <a:r>
              <a:rPr lang="en-US" dirty="0"/>
              <a:t>How long are ESSER funds available for obligation by subrecipients? </a:t>
            </a:r>
          </a:p>
          <a:p>
            <a:pPr algn="ctr"/>
            <a:r>
              <a:rPr lang="en-US" dirty="0"/>
              <a:t>ESSER funds are available for obligation by LEAs and other subrecipients through September 30, 2022, which includes the </a:t>
            </a:r>
            <a:r>
              <a:rPr lang="en-US" dirty="0" err="1"/>
              <a:t>Tydings</a:t>
            </a:r>
            <a:r>
              <a:rPr lang="en-US" dirty="0"/>
              <a:t> period (General Education Provisions Act §421(b)(1)).</a:t>
            </a:r>
          </a:p>
          <a:p>
            <a:pPr algn="ctr"/>
            <a:endParaRPr lang="en-US" dirty="0"/>
          </a:p>
          <a:p>
            <a:pPr algn="ctr"/>
            <a:r>
              <a:rPr lang="en-US" dirty="0"/>
              <a:t>SEA to LEA Awards – by May 2021</a:t>
            </a:r>
          </a:p>
        </p:txBody>
      </p:sp>
      <p:sp>
        <p:nvSpPr>
          <p:cNvPr id="4" name="Slide Number Placeholder 3">
            <a:extLst>
              <a:ext uri="{FF2B5EF4-FFF2-40B4-BE49-F238E27FC236}">
                <a16:creationId xmlns:a16="http://schemas.microsoft.com/office/drawing/2014/main" id="{8892599B-123A-40FB-B45B-4160F5E2DF78}"/>
              </a:ext>
            </a:extLst>
          </p:cNvPr>
          <p:cNvSpPr>
            <a:spLocks noGrp="1"/>
          </p:cNvSpPr>
          <p:nvPr>
            <p:ph type="sldNum" sz="quarter" idx="12"/>
          </p:nvPr>
        </p:nvSpPr>
        <p:spPr/>
        <p:txBody>
          <a:bodyPr/>
          <a:lstStyle/>
          <a:p>
            <a:fld id="{C479D5F6-EDCB-402A-AC08-4943A1820E8F}" type="slidenum">
              <a:rPr lang="en-US" smtClean="0"/>
              <a:pPr/>
              <a:t>19</a:t>
            </a:fld>
            <a:endParaRPr lang="en-US" dirty="0"/>
          </a:p>
        </p:txBody>
      </p:sp>
    </p:spTree>
    <p:extLst>
      <p:ext uri="{BB962C8B-B14F-4D97-AF65-F5344CB8AC3E}">
        <p14:creationId xmlns:p14="http://schemas.microsoft.com/office/powerpoint/2010/main" val="11688387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03E550-EA3B-48A7-B549-1540898F549F}"/>
              </a:ext>
            </a:extLst>
          </p:cNvPr>
          <p:cNvSpPr>
            <a:spLocks noGrp="1"/>
          </p:cNvSpPr>
          <p:nvPr>
            <p:ph type="title"/>
          </p:nvPr>
        </p:nvSpPr>
        <p:spPr/>
        <p:txBody>
          <a:bodyPr/>
          <a:lstStyle/>
          <a:p>
            <a:r>
              <a:rPr lang="en-US" dirty="0"/>
              <a:t>Agenda for Today’s Training</a:t>
            </a:r>
          </a:p>
        </p:txBody>
      </p:sp>
      <p:sp>
        <p:nvSpPr>
          <p:cNvPr id="3" name="Content Placeholder 2">
            <a:extLst>
              <a:ext uri="{FF2B5EF4-FFF2-40B4-BE49-F238E27FC236}">
                <a16:creationId xmlns:a16="http://schemas.microsoft.com/office/drawing/2014/main" id="{8FE9A96E-DC2F-4916-B869-2095491C1AED}"/>
              </a:ext>
            </a:extLst>
          </p:cNvPr>
          <p:cNvSpPr>
            <a:spLocks noGrp="1"/>
          </p:cNvSpPr>
          <p:nvPr>
            <p:ph idx="1"/>
          </p:nvPr>
        </p:nvSpPr>
        <p:spPr/>
        <p:txBody>
          <a:bodyPr>
            <a:normAutofit lnSpcReduction="10000"/>
          </a:bodyPr>
          <a:lstStyle/>
          <a:p>
            <a:r>
              <a:rPr lang="en-US" dirty="0"/>
              <a:t>The LEA application – online system</a:t>
            </a:r>
          </a:p>
          <a:p>
            <a:r>
              <a:rPr lang="en-US" dirty="0"/>
              <a:t>Allowable uses of ESSER-Formula Funds</a:t>
            </a:r>
          </a:p>
          <a:p>
            <a:pPr lvl="1"/>
            <a:r>
              <a:rPr lang="en-US" dirty="0"/>
              <a:t>Considerations</a:t>
            </a:r>
          </a:p>
          <a:p>
            <a:pPr lvl="1"/>
            <a:r>
              <a:rPr lang="en-US" dirty="0"/>
              <a:t>Guidance</a:t>
            </a:r>
          </a:p>
          <a:p>
            <a:pPr lvl="1"/>
            <a:r>
              <a:rPr lang="en-US" dirty="0"/>
              <a:t>FAQs</a:t>
            </a:r>
          </a:p>
          <a:p>
            <a:r>
              <a:rPr lang="en-US" dirty="0"/>
              <a:t>Plans for Application Review and Approval</a:t>
            </a:r>
          </a:p>
          <a:p>
            <a:pPr marL="0" indent="0">
              <a:buNone/>
            </a:pPr>
            <a:r>
              <a:rPr lang="en-US" dirty="0"/>
              <a:t>Next Week (June 4, 2020, 1:00 – 3:00 p.m.)</a:t>
            </a:r>
          </a:p>
          <a:p>
            <a:r>
              <a:rPr lang="en-US" dirty="0"/>
              <a:t>Allowable uses of funds under other programs </a:t>
            </a:r>
          </a:p>
          <a:p>
            <a:pPr lvl="1"/>
            <a:r>
              <a:rPr lang="en-US" dirty="0"/>
              <a:t>Elementary and Secondary Education Act (ESEA, aka ESSA)</a:t>
            </a:r>
          </a:p>
          <a:p>
            <a:pPr lvl="1"/>
            <a:r>
              <a:rPr lang="en-US" dirty="0"/>
              <a:t>Individual with Disabilities Education Act (IDEA)</a:t>
            </a:r>
          </a:p>
          <a:p>
            <a:pPr lvl="1"/>
            <a:r>
              <a:rPr lang="en-US" dirty="0"/>
              <a:t>Adult Education and Family Literacy Act (AEFLA)</a:t>
            </a:r>
          </a:p>
          <a:p>
            <a:pPr lvl="1"/>
            <a:r>
              <a:rPr lang="en-US" dirty="0"/>
              <a:t>Perkins Career and Technical Education (CTE) Act</a:t>
            </a:r>
          </a:p>
          <a:p>
            <a:pPr lvl="1"/>
            <a:r>
              <a:rPr lang="en-US" dirty="0"/>
              <a:t>McKinney-Vento Homeless Act</a:t>
            </a:r>
          </a:p>
          <a:p>
            <a:pPr lvl="1"/>
            <a:endParaRPr lang="en-US" dirty="0"/>
          </a:p>
        </p:txBody>
      </p:sp>
      <p:sp>
        <p:nvSpPr>
          <p:cNvPr id="4" name="Slide Number Placeholder 3">
            <a:extLst>
              <a:ext uri="{FF2B5EF4-FFF2-40B4-BE49-F238E27FC236}">
                <a16:creationId xmlns:a16="http://schemas.microsoft.com/office/drawing/2014/main" id="{791E3707-2575-42C7-9682-D68A5AB2B10F}"/>
              </a:ext>
            </a:extLst>
          </p:cNvPr>
          <p:cNvSpPr>
            <a:spLocks noGrp="1"/>
          </p:cNvSpPr>
          <p:nvPr>
            <p:ph type="sldNum" sz="quarter" idx="12"/>
          </p:nvPr>
        </p:nvSpPr>
        <p:spPr/>
        <p:txBody>
          <a:bodyPr/>
          <a:lstStyle/>
          <a:p>
            <a:fld id="{C479D5F6-EDCB-402A-AC08-4943A1820E8F}" type="slidenum">
              <a:rPr lang="en-US" smtClean="0"/>
              <a:pPr/>
              <a:t>2</a:t>
            </a:fld>
            <a:endParaRPr lang="en-US" dirty="0"/>
          </a:p>
        </p:txBody>
      </p:sp>
    </p:spTree>
    <p:extLst>
      <p:ext uri="{BB962C8B-B14F-4D97-AF65-F5344CB8AC3E}">
        <p14:creationId xmlns:p14="http://schemas.microsoft.com/office/powerpoint/2010/main" val="23780391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7514C5-05D1-4015-A949-A46C3DA5382B}"/>
              </a:ext>
            </a:extLst>
          </p:cNvPr>
          <p:cNvSpPr>
            <a:spLocks noGrp="1"/>
          </p:cNvSpPr>
          <p:nvPr>
            <p:ph type="title"/>
          </p:nvPr>
        </p:nvSpPr>
        <p:spPr/>
        <p:txBody>
          <a:bodyPr/>
          <a:lstStyle/>
          <a:p>
            <a:r>
              <a:rPr lang="en-US" dirty="0"/>
              <a:t>Other Factors to Keep in Mind</a:t>
            </a:r>
          </a:p>
        </p:txBody>
      </p:sp>
      <p:sp>
        <p:nvSpPr>
          <p:cNvPr id="3" name="Content Placeholder 2">
            <a:extLst>
              <a:ext uri="{FF2B5EF4-FFF2-40B4-BE49-F238E27FC236}">
                <a16:creationId xmlns:a16="http://schemas.microsoft.com/office/drawing/2014/main" id="{E87EAEB3-B966-4BD0-8DF4-46BEC0BC7DEF}"/>
              </a:ext>
            </a:extLst>
          </p:cNvPr>
          <p:cNvSpPr>
            <a:spLocks noGrp="1"/>
          </p:cNvSpPr>
          <p:nvPr>
            <p:ph idx="1"/>
          </p:nvPr>
        </p:nvSpPr>
        <p:spPr/>
        <p:txBody>
          <a:bodyPr>
            <a:normAutofit fontScale="92500" lnSpcReduction="20000"/>
          </a:bodyPr>
          <a:lstStyle/>
          <a:p>
            <a:r>
              <a:rPr lang="en-US" dirty="0"/>
              <a:t>No associated statutory requirements of any of the listed programs apply to ESSER funds. (i.e., ESEA, IDEA, Perkins, AEFLA, or M-V) </a:t>
            </a:r>
          </a:p>
          <a:p>
            <a:r>
              <a:rPr lang="en-US" dirty="0"/>
              <a:t>Although Title I formula is used to determine the LEA’s allocation, Title I requirements, such as rank order or supplement/not supplant do not apply. </a:t>
            </a:r>
          </a:p>
          <a:p>
            <a:pPr lvl="1"/>
            <a:r>
              <a:rPr lang="en-US" dirty="0"/>
              <a:t>Thus, there is no prohibition on a state or local educational agency using ESSER funds to pay expenses formerly taken care of by the state. However, there is a requirement to maintain support for elementary and secondary education, in fiscal years 2020 and 2021, at least at the average level of the three previous fiscal years. Thus, a state should not reduce its state aid (and replace it with ESSERF funds) if doing so would cause the state not to comply with that maintenance-of- effort requirement.</a:t>
            </a:r>
          </a:p>
          <a:p>
            <a:pPr lvl="1"/>
            <a:r>
              <a:rPr lang="en-US" dirty="0"/>
              <a:t>LEAs should be able to use the Fund to pay costs that are ordinarily met with State and local funds in order to compensate for a decline in state revenues. LEAs should be aware that the ESSERF will provide only temporary support and will not be a permanent replacement for lost state funds. – Avoid the funding cliff! </a:t>
            </a:r>
          </a:p>
        </p:txBody>
      </p:sp>
      <p:sp>
        <p:nvSpPr>
          <p:cNvPr id="4" name="Slide Number Placeholder 3">
            <a:extLst>
              <a:ext uri="{FF2B5EF4-FFF2-40B4-BE49-F238E27FC236}">
                <a16:creationId xmlns:a16="http://schemas.microsoft.com/office/drawing/2014/main" id="{C73E3242-A9B6-458B-ADEB-6165A18F0E99}"/>
              </a:ext>
            </a:extLst>
          </p:cNvPr>
          <p:cNvSpPr>
            <a:spLocks noGrp="1"/>
          </p:cNvSpPr>
          <p:nvPr>
            <p:ph type="sldNum" sz="quarter" idx="12"/>
          </p:nvPr>
        </p:nvSpPr>
        <p:spPr/>
        <p:txBody>
          <a:bodyPr/>
          <a:lstStyle/>
          <a:p>
            <a:fld id="{C479D5F6-EDCB-402A-AC08-4943A1820E8F}" type="slidenum">
              <a:rPr lang="en-US" smtClean="0"/>
              <a:pPr/>
              <a:t>20</a:t>
            </a:fld>
            <a:endParaRPr lang="en-US" dirty="0"/>
          </a:p>
        </p:txBody>
      </p:sp>
    </p:spTree>
    <p:extLst>
      <p:ext uri="{BB962C8B-B14F-4D97-AF65-F5344CB8AC3E}">
        <p14:creationId xmlns:p14="http://schemas.microsoft.com/office/powerpoint/2010/main" val="29264175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7514C5-05D1-4015-A949-A46C3DA5382B}"/>
              </a:ext>
            </a:extLst>
          </p:cNvPr>
          <p:cNvSpPr>
            <a:spLocks noGrp="1"/>
          </p:cNvSpPr>
          <p:nvPr>
            <p:ph type="title"/>
          </p:nvPr>
        </p:nvSpPr>
        <p:spPr>
          <a:xfrm>
            <a:off x="245193" y="135642"/>
            <a:ext cx="6081865" cy="756418"/>
          </a:xfrm>
        </p:spPr>
        <p:txBody>
          <a:bodyPr/>
          <a:lstStyle/>
          <a:p>
            <a:r>
              <a:rPr lang="en-US" dirty="0"/>
              <a:t>Other Factors to Keep in Mind Continued</a:t>
            </a:r>
          </a:p>
        </p:txBody>
      </p:sp>
      <p:sp>
        <p:nvSpPr>
          <p:cNvPr id="3" name="Content Placeholder 2">
            <a:extLst>
              <a:ext uri="{FF2B5EF4-FFF2-40B4-BE49-F238E27FC236}">
                <a16:creationId xmlns:a16="http://schemas.microsoft.com/office/drawing/2014/main" id="{E87EAEB3-B966-4BD0-8DF4-46BEC0BC7DEF}"/>
              </a:ext>
            </a:extLst>
          </p:cNvPr>
          <p:cNvSpPr>
            <a:spLocks noGrp="1"/>
          </p:cNvSpPr>
          <p:nvPr>
            <p:ph idx="1"/>
          </p:nvPr>
        </p:nvSpPr>
        <p:spPr/>
        <p:txBody>
          <a:bodyPr>
            <a:normAutofit lnSpcReduction="10000"/>
          </a:bodyPr>
          <a:lstStyle/>
          <a:p>
            <a:r>
              <a:rPr lang="en-US" dirty="0"/>
              <a:t>LEAs may reimburse themselves for COVID-19 related expenses, allowable activities under ESSER, incurred on or after March 13, 2020.</a:t>
            </a:r>
          </a:p>
          <a:p>
            <a:r>
              <a:rPr lang="en-US" dirty="0"/>
              <a:t>The federal government’s usual grant cost principles will apply to the funds, including the requirement that spending be </a:t>
            </a:r>
            <a:r>
              <a:rPr lang="en-US" b="1" i="1" dirty="0"/>
              <a:t>reasonable and necessary</a:t>
            </a:r>
            <a:r>
              <a:rPr lang="en-US" dirty="0"/>
              <a:t>. </a:t>
            </a:r>
          </a:p>
          <a:p>
            <a:r>
              <a:rPr lang="en-US" dirty="0"/>
              <a:t>LEAs that receive ESSER funds are required to provide equitable services to students and staff in not-for-profit, non-public schools, in compliance with Section 1117 of ESEA. Control of funds reserved for equitable services and items purchased with the funds must remain in public control. </a:t>
            </a:r>
          </a:p>
          <a:p>
            <a:pPr lvl="1"/>
            <a:r>
              <a:rPr lang="en-US" dirty="0"/>
              <a:t>System will calculate this but LEAs will have the opportunity to update list of schools and change calculated amounts.</a:t>
            </a:r>
          </a:p>
          <a:p>
            <a:pPr lvl="1"/>
            <a:r>
              <a:rPr lang="en-US" dirty="0"/>
              <a:t>All schools must have been in operation on March 13, 2020!  </a:t>
            </a:r>
          </a:p>
        </p:txBody>
      </p:sp>
      <p:sp>
        <p:nvSpPr>
          <p:cNvPr id="4" name="Slide Number Placeholder 3">
            <a:extLst>
              <a:ext uri="{FF2B5EF4-FFF2-40B4-BE49-F238E27FC236}">
                <a16:creationId xmlns:a16="http://schemas.microsoft.com/office/drawing/2014/main" id="{C73E3242-A9B6-458B-ADEB-6165A18F0E99}"/>
              </a:ext>
            </a:extLst>
          </p:cNvPr>
          <p:cNvSpPr>
            <a:spLocks noGrp="1"/>
          </p:cNvSpPr>
          <p:nvPr>
            <p:ph type="sldNum" sz="quarter" idx="12"/>
          </p:nvPr>
        </p:nvSpPr>
        <p:spPr/>
        <p:txBody>
          <a:bodyPr/>
          <a:lstStyle/>
          <a:p>
            <a:fld id="{C479D5F6-EDCB-402A-AC08-4943A1820E8F}" type="slidenum">
              <a:rPr lang="en-US" smtClean="0"/>
              <a:pPr/>
              <a:t>21</a:t>
            </a:fld>
            <a:endParaRPr lang="en-US" dirty="0"/>
          </a:p>
        </p:txBody>
      </p:sp>
    </p:spTree>
    <p:extLst>
      <p:ext uri="{BB962C8B-B14F-4D97-AF65-F5344CB8AC3E}">
        <p14:creationId xmlns:p14="http://schemas.microsoft.com/office/powerpoint/2010/main" val="19444074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195E01-CE4F-4AD2-BBEE-C8AFBF6DF8AC}"/>
              </a:ext>
            </a:extLst>
          </p:cNvPr>
          <p:cNvSpPr>
            <a:spLocks noGrp="1"/>
          </p:cNvSpPr>
          <p:nvPr>
            <p:ph type="title"/>
          </p:nvPr>
        </p:nvSpPr>
        <p:spPr/>
        <p:txBody>
          <a:bodyPr>
            <a:normAutofit/>
          </a:bodyPr>
          <a:lstStyle/>
          <a:p>
            <a:r>
              <a:rPr lang="en-US" sz="4400" dirty="0">
                <a:solidFill>
                  <a:srgbClr val="FF0000"/>
                </a:solidFill>
              </a:rPr>
              <a:t>Caution! </a:t>
            </a:r>
          </a:p>
        </p:txBody>
      </p:sp>
      <p:sp>
        <p:nvSpPr>
          <p:cNvPr id="3" name="Content Placeholder 2">
            <a:extLst>
              <a:ext uri="{FF2B5EF4-FFF2-40B4-BE49-F238E27FC236}">
                <a16:creationId xmlns:a16="http://schemas.microsoft.com/office/drawing/2014/main" id="{3370B4B8-162C-451F-A2CF-2069B2A9BEE9}"/>
              </a:ext>
            </a:extLst>
          </p:cNvPr>
          <p:cNvSpPr>
            <a:spLocks noGrp="1"/>
          </p:cNvSpPr>
          <p:nvPr>
            <p:ph idx="1"/>
          </p:nvPr>
        </p:nvSpPr>
        <p:spPr/>
        <p:txBody>
          <a:bodyPr/>
          <a:lstStyle/>
          <a:p>
            <a:r>
              <a:rPr lang="en-US" dirty="0"/>
              <a:t>Examples are provided for conversation and training purposes. They are an example of the type of information that should be included to demonstrate how items are related to COVID-19 and allowable. Local context should drive the information being provided in the LEA’s application. </a:t>
            </a:r>
            <a:r>
              <a:rPr lang="en-US" b="1" i="1" dirty="0"/>
              <a:t>Providing an exact copy of the statements in examples will not necessarily equate to an approvable application. </a:t>
            </a:r>
          </a:p>
          <a:p>
            <a:endParaRPr lang="en-US" dirty="0"/>
          </a:p>
          <a:p>
            <a:r>
              <a:rPr lang="en-US" dirty="0"/>
              <a:t>Some examples are provided to demonstrate lack of information that will result in request for additional information. </a:t>
            </a:r>
          </a:p>
        </p:txBody>
      </p:sp>
      <p:sp>
        <p:nvSpPr>
          <p:cNvPr id="4" name="Slide Number Placeholder 3">
            <a:extLst>
              <a:ext uri="{FF2B5EF4-FFF2-40B4-BE49-F238E27FC236}">
                <a16:creationId xmlns:a16="http://schemas.microsoft.com/office/drawing/2014/main" id="{0635ACF4-0C00-4810-872A-1DD4A0D51ED6}"/>
              </a:ext>
            </a:extLst>
          </p:cNvPr>
          <p:cNvSpPr>
            <a:spLocks noGrp="1"/>
          </p:cNvSpPr>
          <p:nvPr>
            <p:ph type="sldNum" sz="quarter" idx="12"/>
          </p:nvPr>
        </p:nvSpPr>
        <p:spPr/>
        <p:txBody>
          <a:bodyPr/>
          <a:lstStyle/>
          <a:p>
            <a:fld id="{C479D5F6-EDCB-402A-AC08-4943A1820E8F}" type="slidenum">
              <a:rPr lang="en-US" smtClean="0"/>
              <a:pPr/>
              <a:t>22</a:t>
            </a:fld>
            <a:endParaRPr lang="en-US" dirty="0"/>
          </a:p>
        </p:txBody>
      </p:sp>
    </p:spTree>
    <p:extLst>
      <p:ext uri="{BB962C8B-B14F-4D97-AF65-F5344CB8AC3E}">
        <p14:creationId xmlns:p14="http://schemas.microsoft.com/office/powerpoint/2010/main" val="28650097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AC73F3-8A9B-4BF4-8A4F-EC2F4E040A12}"/>
              </a:ext>
            </a:extLst>
          </p:cNvPr>
          <p:cNvSpPr>
            <a:spLocks noGrp="1"/>
          </p:cNvSpPr>
          <p:nvPr>
            <p:ph type="title"/>
          </p:nvPr>
        </p:nvSpPr>
        <p:spPr/>
        <p:txBody>
          <a:bodyPr/>
          <a:lstStyle/>
          <a:p>
            <a:r>
              <a:rPr lang="en-US" dirty="0"/>
              <a:t>Coordination of preparedness and response efforts</a:t>
            </a:r>
          </a:p>
        </p:txBody>
      </p:sp>
      <p:sp>
        <p:nvSpPr>
          <p:cNvPr id="3" name="Content Placeholder 2">
            <a:extLst>
              <a:ext uri="{FF2B5EF4-FFF2-40B4-BE49-F238E27FC236}">
                <a16:creationId xmlns:a16="http://schemas.microsoft.com/office/drawing/2014/main" id="{48838313-0B2E-4F58-AC6D-47CC101C77C9}"/>
              </a:ext>
            </a:extLst>
          </p:cNvPr>
          <p:cNvSpPr>
            <a:spLocks noGrp="1"/>
          </p:cNvSpPr>
          <p:nvPr>
            <p:ph idx="1"/>
          </p:nvPr>
        </p:nvSpPr>
        <p:spPr/>
        <p:txBody>
          <a:bodyPr>
            <a:normAutofit fontScale="92500" lnSpcReduction="10000"/>
          </a:bodyPr>
          <a:lstStyle/>
          <a:p>
            <a:r>
              <a:rPr lang="en-US" dirty="0"/>
              <a:t>With State, local, Tribal, and territorial public health departments, and other relevant agencies</a:t>
            </a:r>
          </a:p>
          <a:p>
            <a:r>
              <a:rPr lang="en-US" dirty="0"/>
              <a:t>Improve coordinated responses among entities to prevent, prepare for, and respond to coronavirus</a:t>
            </a:r>
          </a:p>
          <a:p>
            <a:pPr marL="0" indent="0">
              <a:buNone/>
            </a:pPr>
            <a:endParaRPr lang="en-US" dirty="0"/>
          </a:p>
          <a:p>
            <a:pPr marL="0" indent="0">
              <a:buNone/>
            </a:pPr>
            <a:r>
              <a:rPr lang="en-US" dirty="0"/>
              <a:t>Considerations and Look-</a:t>
            </a:r>
            <a:r>
              <a:rPr lang="en-US" dirty="0" err="1"/>
              <a:t>fors</a:t>
            </a:r>
            <a:endParaRPr lang="en-US" dirty="0"/>
          </a:p>
          <a:p>
            <a:r>
              <a:rPr lang="en-US" dirty="0"/>
              <a:t>How is the activity related to continuing educational services or preparing for return to normal operations? </a:t>
            </a:r>
          </a:p>
          <a:p>
            <a:r>
              <a:rPr lang="en-US" dirty="0"/>
              <a:t>What is being funded?</a:t>
            </a:r>
          </a:p>
          <a:p>
            <a:pPr lvl="1"/>
            <a:r>
              <a:rPr lang="en-US" dirty="0"/>
              <a:t>Supplies, materials</a:t>
            </a:r>
          </a:p>
          <a:p>
            <a:pPr lvl="1"/>
            <a:r>
              <a:rPr lang="en-US" dirty="0"/>
              <a:t>Trainings</a:t>
            </a:r>
          </a:p>
          <a:p>
            <a:r>
              <a:rPr lang="en-US" dirty="0"/>
              <a:t>Who is the coordination with? </a:t>
            </a:r>
          </a:p>
          <a:p>
            <a:r>
              <a:rPr lang="en-US" dirty="0"/>
              <a:t>What makes it a reasonable and necessary expense? </a:t>
            </a:r>
          </a:p>
          <a:p>
            <a:endParaRPr lang="en-US" dirty="0"/>
          </a:p>
        </p:txBody>
      </p:sp>
      <p:sp>
        <p:nvSpPr>
          <p:cNvPr id="4" name="Slide Number Placeholder 3">
            <a:extLst>
              <a:ext uri="{FF2B5EF4-FFF2-40B4-BE49-F238E27FC236}">
                <a16:creationId xmlns:a16="http://schemas.microsoft.com/office/drawing/2014/main" id="{F3A9C902-1879-4E9C-BDA1-1A1E7DFAF3E8}"/>
              </a:ext>
            </a:extLst>
          </p:cNvPr>
          <p:cNvSpPr>
            <a:spLocks noGrp="1"/>
          </p:cNvSpPr>
          <p:nvPr>
            <p:ph type="sldNum" sz="quarter" idx="12"/>
          </p:nvPr>
        </p:nvSpPr>
        <p:spPr/>
        <p:txBody>
          <a:bodyPr/>
          <a:lstStyle/>
          <a:p>
            <a:fld id="{C479D5F6-EDCB-402A-AC08-4943A1820E8F}" type="slidenum">
              <a:rPr lang="en-US" smtClean="0"/>
              <a:pPr/>
              <a:t>23</a:t>
            </a:fld>
            <a:endParaRPr lang="en-US" dirty="0"/>
          </a:p>
        </p:txBody>
      </p:sp>
    </p:spTree>
    <p:extLst>
      <p:ext uri="{BB962C8B-B14F-4D97-AF65-F5344CB8AC3E}">
        <p14:creationId xmlns:p14="http://schemas.microsoft.com/office/powerpoint/2010/main" val="23251623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AC73F3-8A9B-4BF4-8A4F-EC2F4E040A12}"/>
              </a:ext>
            </a:extLst>
          </p:cNvPr>
          <p:cNvSpPr>
            <a:spLocks noGrp="1"/>
          </p:cNvSpPr>
          <p:nvPr>
            <p:ph type="title"/>
          </p:nvPr>
        </p:nvSpPr>
        <p:spPr/>
        <p:txBody>
          <a:bodyPr/>
          <a:lstStyle/>
          <a:p>
            <a:r>
              <a:rPr lang="en-US" dirty="0"/>
              <a:t>Providing principals and other school leaders with resources</a:t>
            </a:r>
          </a:p>
        </p:txBody>
      </p:sp>
      <p:sp>
        <p:nvSpPr>
          <p:cNvPr id="3" name="Content Placeholder 2">
            <a:extLst>
              <a:ext uri="{FF2B5EF4-FFF2-40B4-BE49-F238E27FC236}">
                <a16:creationId xmlns:a16="http://schemas.microsoft.com/office/drawing/2014/main" id="{48838313-0B2E-4F58-AC6D-47CC101C77C9}"/>
              </a:ext>
            </a:extLst>
          </p:cNvPr>
          <p:cNvSpPr>
            <a:spLocks noGrp="1"/>
          </p:cNvSpPr>
          <p:nvPr>
            <p:ph idx="1"/>
          </p:nvPr>
        </p:nvSpPr>
        <p:spPr/>
        <p:txBody>
          <a:bodyPr>
            <a:normAutofit fontScale="85000" lnSpcReduction="20000"/>
          </a:bodyPr>
          <a:lstStyle/>
          <a:p>
            <a:r>
              <a:rPr lang="en-US" dirty="0"/>
              <a:t>Necessary to address the needs of their individual schools</a:t>
            </a:r>
          </a:p>
          <a:p>
            <a:endParaRPr lang="en-US" dirty="0"/>
          </a:p>
          <a:p>
            <a:pPr marL="0" indent="0">
              <a:buNone/>
            </a:pPr>
            <a:r>
              <a:rPr lang="en-US" dirty="0"/>
              <a:t>Considerations and Look-</a:t>
            </a:r>
            <a:r>
              <a:rPr lang="en-US" dirty="0" err="1"/>
              <a:t>fors</a:t>
            </a:r>
            <a:endParaRPr lang="en-US" dirty="0"/>
          </a:p>
          <a:p>
            <a:r>
              <a:rPr lang="en-US" dirty="0"/>
              <a:t>What resources are provided? </a:t>
            </a:r>
          </a:p>
          <a:p>
            <a:pPr lvl="1"/>
            <a:r>
              <a:rPr lang="en-US" dirty="0"/>
              <a:t>Funds? Supplies/materials? Training?</a:t>
            </a:r>
          </a:p>
          <a:p>
            <a:r>
              <a:rPr lang="en-US" dirty="0"/>
              <a:t>What factors are considered when determining supports for schools? Are all schools being supported or only certain schools? If latter, </a:t>
            </a:r>
            <a:r>
              <a:rPr lang="en-US" i="1" dirty="0">
                <a:solidFill>
                  <a:srgbClr val="00B050"/>
                </a:solidFill>
              </a:rPr>
              <a:t>why</a:t>
            </a:r>
            <a:r>
              <a:rPr lang="en-US" dirty="0"/>
              <a:t>? </a:t>
            </a:r>
          </a:p>
          <a:p>
            <a:pPr lvl="1"/>
            <a:r>
              <a:rPr lang="en-US" dirty="0"/>
              <a:t>A charter school that is not an LEA may not receive a formula subgrant, but it may receive support under ESSER through the LEA of which it is a part. Are charters treated on equal footing as other public schools? </a:t>
            </a:r>
          </a:p>
          <a:p>
            <a:r>
              <a:rPr lang="en-US" b="1" dirty="0"/>
              <a:t>May an LEA use its ESSER formula funds to support any school in the district, regardless of a school’s Title I, Part A status? </a:t>
            </a:r>
            <a:endParaRPr lang="en-US" dirty="0"/>
          </a:p>
          <a:p>
            <a:pPr lvl="1"/>
            <a:r>
              <a:rPr lang="en-US" dirty="0"/>
              <a:t>Yes. The CARES Act does not define how an LEA distributes funds to schools. An LEA may support any school in the district or it may target funds based on </a:t>
            </a:r>
            <a:r>
              <a:rPr lang="en-US" i="1" dirty="0">
                <a:solidFill>
                  <a:srgbClr val="00B050"/>
                </a:solidFill>
              </a:rPr>
              <a:t>poverty, indication of school needs, or other targeting measures. </a:t>
            </a:r>
          </a:p>
          <a:p>
            <a:pPr lvl="1"/>
            <a:endParaRPr lang="en-US" dirty="0"/>
          </a:p>
          <a:p>
            <a:pPr lvl="1"/>
            <a:r>
              <a:rPr lang="en-US" dirty="0"/>
              <a:t>There is no difference in how funds may be used to support SW or TA schools. </a:t>
            </a:r>
          </a:p>
          <a:p>
            <a:endParaRPr lang="en-US" dirty="0"/>
          </a:p>
        </p:txBody>
      </p:sp>
      <p:sp>
        <p:nvSpPr>
          <p:cNvPr id="4" name="Slide Number Placeholder 3">
            <a:extLst>
              <a:ext uri="{FF2B5EF4-FFF2-40B4-BE49-F238E27FC236}">
                <a16:creationId xmlns:a16="http://schemas.microsoft.com/office/drawing/2014/main" id="{F3A9C902-1879-4E9C-BDA1-1A1E7DFAF3E8}"/>
              </a:ext>
            </a:extLst>
          </p:cNvPr>
          <p:cNvSpPr>
            <a:spLocks noGrp="1"/>
          </p:cNvSpPr>
          <p:nvPr>
            <p:ph type="sldNum" sz="quarter" idx="12"/>
          </p:nvPr>
        </p:nvSpPr>
        <p:spPr/>
        <p:txBody>
          <a:bodyPr/>
          <a:lstStyle/>
          <a:p>
            <a:fld id="{C479D5F6-EDCB-402A-AC08-4943A1820E8F}" type="slidenum">
              <a:rPr lang="en-US" smtClean="0"/>
              <a:pPr/>
              <a:t>24</a:t>
            </a:fld>
            <a:endParaRPr lang="en-US" dirty="0"/>
          </a:p>
        </p:txBody>
      </p:sp>
    </p:spTree>
    <p:extLst>
      <p:ext uri="{BB962C8B-B14F-4D97-AF65-F5344CB8AC3E}">
        <p14:creationId xmlns:p14="http://schemas.microsoft.com/office/powerpoint/2010/main" val="17303241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FF273F-94F9-4120-A773-48FE57A71A48}"/>
              </a:ext>
            </a:extLst>
          </p:cNvPr>
          <p:cNvSpPr>
            <a:spLocks noGrp="1"/>
          </p:cNvSpPr>
          <p:nvPr>
            <p:ph type="title"/>
          </p:nvPr>
        </p:nvSpPr>
        <p:spPr/>
        <p:txBody>
          <a:bodyPr/>
          <a:lstStyle/>
          <a:p>
            <a:r>
              <a:rPr lang="en-US" dirty="0"/>
              <a:t>Example 1</a:t>
            </a:r>
          </a:p>
        </p:txBody>
      </p:sp>
      <p:sp>
        <p:nvSpPr>
          <p:cNvPr id="3" name="Content Placeholder 2">
            <a:extLst>
              <a:ext uri="{FF2B5EF4-FFF2-40B4-BE49-F238E27FC236}">
                <a16:creationId xmlns:a16="http://schemas.microsoft.com/office/drawing/2014/main" id="{DD29D469-54F2-4FEB-AC21-D41289F1CADD}"/>
              </a:ext>
            </a:extLst>
          </p:cNvPr>
          <p:cNvSpPr>
            <a:spLocks noGrp="1"/>
          </p:cNvSpPr>
          <p:nvPr>
            <p:ph idx="1"/>
          </p:nvPr>
        </p:nvSpPr>
        <p:spPr/>
        <p:txBody>
          <a:bodyPr/>
          <a:lstStyle/>
          <a:p>
            <a:r>
              <a:rPr lang="en-US" dirty="0"/>
              <a:t>After assessing the needs of all public and non-public schools in the LEA, it was determined that all schools need resources for preparing their schools to resume in-person instruction in the fall. Therefore, a proportionate share calculation based on the number of students enrolled in each school was used to determine an allocation for each school to use to purchase plexiglass shields, sanitization supplies, and personal protective equipment for each school site. All schools within the LEA will participate and the per school proportionate share is $______. </a:t>
            </a:r>
          </a:p>
        </p:txBody>
      </p:sp>
      <p:sp>
        <p:nvSpPr>
          <p:cNvPr id="4" name="Slide Number Placeholder 3">
            <a:extLst>
              <a:ext uri="{FF2B5EF4-FFF2-40B4-BE49-F238E27FC236}">
                <a16:creationId xmlns:a16="http://schemas.microsoft.com/office/drawing/2014/main" id="{A2F2B969-770D-41BF-BFBE-EEAA67753994}"/>
              </a:ext>
            </a:extLst>
          </p:cNvPr>
          <p:cNvSpPr>
            <a:spLocks noGrp="1"/>
          </p:cNvSpPr>
          <p:nvPr>
            <p:ph type="sldNum" sz="quarter" idx="12"/>
          </p:nvPr>
        </p:nvSpPr>
        <p:spPr/>
        <p:txBody>
          <a:bodyPr/>
          <a:lstStyle/>
          <a:p>
            <a:fld id="{C479D5F6-EDCB-402A-AC08-4943A1820E8F}" type="slidenum">
              <a:rPr lang="en-US" smtClean="0"/>
              <a:pPr/>
              <a:t>25</a:t>
            </a:fld>
            <a:endParaRPr lang="en-US" dirty="0"/>
          </a:p>
        </p:txBody>
      </p:sp>
    </p:spTree>
    <p:extLst>
      <p:ext uri="{BB962C8B-B14F-4D97-AF65-F5344CB8AC3E}">
        <p14:creationId xmlns:p14="http://schemas.microsoft.com/office/powerpoint/2010/main" val="8431684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189CA7-D23D-40C3-96C7-1F97B6418E0C}"/>
              </a:ext>
            </a:extLst>
          </p:cNvPr>
          <p:cNvSpPr>
            <a:spLocks noGrp="1"/>
          </p:cNvSpPr>
          <p:nvPr>
            <p:ph type="title"/>
          </p:nvPr>
        </p:nvSpPr>
        <p:spPr/>
        <p:txBody>
          <a:bodyPr/>
          <a:lstStyle/>
          <a:p>
            <a:r>
              <a:rPr lang="en-US" dirty="0"/>
              <a:t>Addressing Unique Needs of Student Populations</a:t>
            </a:r>
          </a:p>
        </p:txBody>
      </p:sp>
      <p:sp>
        <p:nvSpPr>
          <p:cNvPr id="3" name="Content Placeholder 2">
            <a:extLst>
              <a:ext uri="{FF2B5EF4-FFF2-40B4-BE49-F238E27FC236}">
                <a16:creationId xmlns:a16="http://schemas.microsoft.com/office/drawing/2014/main" id="{41D558E1-6C02-40BE-BF84-9E6FF2DD9CF8}"/>
              </a:ext>
            </a:extLst>
          </p:cNvPr>
          <p:cNvSpPr>
            <a:spLocks noGrp="1"/>
          </p:cNvSpPr>
          <p:nvPr>
            <p:ph idx="1"/>
          </p:nvPr>
        </p:nvSpPr>
        <p:spPr/>
        <p:txBody>
          <a:bodyPr>
            <a:normAutofit fontScale="70000" lnSpcReduction="20000"/>
          </a:bodyPr>
          <a:lstStyle/>
          <a:p>
            <a:r>
              <a:rPr lang="en-US" dirty="0"/>
              <a:t>Activities to address the unique needs of </a:t>
            </a:r>
          </a:p>
          <a:p>
            <a:pPr lvl="1"/>
            <a:r>
              <a:rPr lang="en-US" dirty="0"/>
              <a:t>low-income children or students, </a:t>
            </a:r>
          </a:p>
          <a:p>
            <a:pPr lvl="1"/>
            <a:r>
              <a:rPr lang="en-US" dirty="0"/>
              <a:t>children with disabilities, </a:t>
            </a:r>
          </a:p>
          <a:p>
            <a:pPr lvl="1"/>
            <a:r>
              <a:rPr lang="en-US" dirty="0"/>
              <a:t>English learners, </a:t>
            </a:r>
          </a:p>
          <a:p>
            <a:pPr lvl="1"/>
            <a:r>
              <a:rPr lang="en-US" dirty="0"/>
              <a:t>racial and ethnic minorities, </a:t>
            </a:r>
          </a:p>
          <a:p>
            <a:pPr lvl="1"/>
            <a:r>
              <a:rPr lang="en-US" dirty="0"/>
              <a:t>students experiencing homelessness, and </a:t>
            </a:r>
          </a:p>
          <a:p>
            <a:pPr lvl="1"/>
            <a:r>
              <a:rPr lang="en-US" dirty="0"/>
              <a:t>foster care youth, </a:t>
            </a:r>
          </a:p>
          <a:p>
            <a:r>
              <a:rPr lang="en-US" dirty="0"/>
              <a:t>Activities including how outreach and service delivery will meet the needs of each population.</a:t>
            </a:r>
          </a:p>
          <a:p>
            <a:pPr marL="0" indent="0">
              <a:buNone/>
            </a:pPr>
            <a:r>
              <a:rPr lang="en-US" dirty="0"/>
              <a:t>Considerations</a:t>
            </a:r>
          </a:p>
          <a:p>
            <a:r>
              <a:rPr lang="en-US" dirty="0"/>
              <a:t>LEAs are encouraged to use ESSER funding on activities that will support remote learning for all students, especially disadvantaged or at-risk students, and their teachers. </a:t>
            </a:r>
          </a:p>
          <a:p>
            <a:pPr marL="0" indent="0">
              <a:buNone/>
            </a:pPr>
            <a:r>
              <a:rPr lang="en-US" dirty="0"/>
              <a:t>Example</a:t>
            </a:r>
          </a:p>
          <a:p>
            <a:r>
              <a:rPr lang="en-US" dirty="0"/>
              <a:t>LEA has purchased one device per household for all students in the LEA from other funding sources. LEA is using ESSER funds to purchase additional devices for foster students, regardless of number of other children/students residing in the household. </a:t>
            </a:r>
          </a:p>
          <a:p>
            <a:pPr lvl="1"/>
            <a:r>
              <a:rPr lang="en-US" dirty="0"/>
              <a:t>Need: some homes have multiple foster children residing in the same home. </a:t>
            </a:r>
          </a:p>
          <a:p>
            <a:endParaRPr lang="en-US" dirty="0"/>
          </a:p>
          <a:p>
            <a:endParaRPr lang="en-US" dirty="0"/>
          </a:p>
        </p:txBody>
      </p:sp>
      <p:sp>
        <p:nvSpPr>
          <p:cNvPr id="4" name="Slide Number Placeholder 3">
            <a:extLst>
              <a:ext uri="{FF2B5EF4-FFF2-40B4-BE49-F238E27FC236}">
                <a16:creationId xmlns:a16="http://schemas.microsoft.com/office/drawing/2014/main" id="{33030DD3-944D-4799-9604-8945F10A36B4}"/>
              </a:ext>
            </a:extLst>
          </p:cNvPr>
          <p:cNvSpPr>
            <a:spLocks noGrp="1"/>
          </p:cNvSpPr>
          <p:nvPr>
            <p:ph type="sldNum" sz="quarter" idx="12"/>
          </p:nvPr>
        </p:nvSpPr>
        <p:spPr/>
        <p:txBody>
          <a:bodyPr/>
          <a:lstStyle/>
          <a:p>
            <a:fld id="{C479D5F6-EDCB-402A-AC08-4943A1820E8F}" type="slidenum">
              <a:rPr lang="en-US" smtClean="0"/>
              <a:pPr/>
              <a:t>26</a:t>
            </a:fld>
            <a:endParaRPr lang="en-US" dirty="0"/>
          </a:p>
        </p:txBody>
      </p:sp>
    </p:spTree>
    <p:extLst>
      <p:ext uri="{BB962C8B-B14F-4D97-AF65-F5344CB8AC3E}">
        <p14:creationId xmlns:p14="http://schemas.microsoft.com/office/powerpoint/2010/main" val="40747555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AFEFC9-9D0D-4ABE-934C-3ED80F942502}"/>
              </a:ext>
            </a:extLst>
          </p:cNvPr>
          <p:cNvSpPr>
            <a:spLocks noGrp="1"/>
          </p:cNvSpPr>
          <p:nvPr>
            <p:ph type="title"/>
          </p:nvPr>
        </p:nvSpPr>
        <p:spPr/>
        <p:txBody>
          <a:bodyPr/>
          <a:lstStyle/>
          <a:p>
            <a:r>
              <a:rPr lang="en-US" dirty="0"/>
              <a:t>LEA Response Efforts</a:t>
            </a:r>
          </a:p>
        </p:txBody>
      </p:sp>
      <p:sp>
        <p:nvSpPr>
          <p:cNvPr id="3" name="Content Placeholder 2">
            <a:extLst>
              <a:ext uri="{FF2B5EF4-FFF2-40B4-BE49-F238E27FC236}">
                <a16:creationId xmlns:a16="http://schemas.microsoft.com/office/drawing/2014/main" id="{2677DE4A-E8A2-4943-BB29-2692496717B9}"/>
              </a:ext>
            </a:extLst>
          </p:cNvPr>
          <p:cNvSpPr>
            <a:spLocks noGrp="1"/>
          </p:cNvSpPr>
          <p:nvPr>
            <p:ph idx="1"/>
          </p:nvPr>
        </p:nvSpPr>
        <p:spPr/>
        <p:txBody>
          <a:bodyPr>
            <a:normAutofit fontScale="92500" lnSpcReduction="20000"/>
          </a:bodyPr>
          <a:lstStyle/>
          <a:p>
            <a:r>
              <a:rPr lang="en-US" dirty="0"/>
              <a:t>Developing and implementing procedures and systems to improve the preparedness and response efforts of local educational agencies.</a:t>
            </a:r>
          </a:p>
          <a:p>
            <a:endParaRPr lang="en-US" dirty="0"/>
          </a:p>
          <a:p>
            <a:pPr marL="0" indent="0">
              <a:buNone/>
            </a:pPr>
            <a:r>
              <a:rPr lang="en-US" dirty="0"/>
              <a:t> Considerations and Look-</a:t>
            </a:r>
            <a:r>
              <a:rPr lang="en-US" dirty="0" err="1"/>
              <a:t>fors</a:t>
            </a:r>
            <a:endParaRPr lang="en-US" dirty="0"/>
          </a:p>
          <a:p>
            <a:r>
              <a:rPr lang="en-US" dirty="0"/>
              <a:t>How are activities related to COVID-19 key components?</a:t>
            </a:r>
          </a:p>
          <a:p>
            <a:r>
              <a:rPr lang="en-US" dirty="0"/>
              <a:t>What makes the budgeted items reasonable and necessary? </a:t>
            </a:r>
          </a:p>
          <a:p>
            <a:endParaRPr lang="en-US" dirty="0"/>
          </a:p>
          <a:p>
            <a:pPr marL="0" indent="0">
              <a:buNone/>
            </a:pPr>
            <a:r>
              <a:rPr lang="en-US" dirty="0"/>
              <a:t>Example</a:t>
            </a:r>
          </a:p>
          <a:p>
            <a:r>
              <a:rPr lang="en-US" dirty="0"/>
              <a:t>Purchasing ___ number of personal protective equipment at $__ each, for  __ number of students and  ___ number of staff for resuming in-person instruction in August 2020. </a:t>
            </a:r>
          </a:p>
          <a:p>
            <a:pPr lvl="1"/>
            <a:r>
              <a:rPr lang="en-US" dirty="0"/>
              <a:t>Market price, number purchased</a:t>
            </a:r>
          </a:p>
          <a:p>
            <a:r>
              <a:rPr lang="en-US" dirty="0"/>
              <a:t>Hazard pay for staff that will be cleaning school buildings over the summer of 2020. </a:t>
            </a:r>
          </a:p>
        </p:txBody>
      </p:sp>
      <p:sp>
        <p:nvSpPr>
          <p:cNvPr id="4" name="Slide Number Placeholder 3">
            <a:extLst>
              <a:ext uri="{FF2B5EF4-FFF2-40B4-BE49-F238E27FC236}">
                <a16:creationId xmlns:a16="http://schemas.microsoft.com/office/drawing/2014/main" id="{D414B6AC-0EC1-4AA3-B1D5-1E245E78A07F}"/>
              </a:ext>
            </a:extLst>
          </p:cNvPr>
          <p:cNvSpPr>
            <a:spLocks noGrp="1"/>
          </p:cNvSpPr>
          <p:nvPr>
            <p:ph type="sldNum" sz="quarter" idx="12"/>
          </p:nvPr>
        </p:nvSpPr>
        <p:spPr/>
        <p:txBody>
          <a:bodyPr/>
          <a:lstStyle/>
          <a:p>
            <a:fld id="{C479D5F6-EDCB-402A-AC08-4943A1820E8F}" type="slidenum">
              <a:rPr lang="en-US" smtClean="0"/>
              <a:pPr/>
              <a:t>27</a:t>
            </a:fld>
            <a:endParaRPr lang="en-US" dirty="0"/>
          </a:p>
        </p:txBody>
      </p:sp>
    </p:spTree>
    <p:extLst>
      <p:ext uri="{BB962C8B-B14F-4D97-AF65-F5344CB8AC3E}">
        <p14:creationId xmlns:p14="http://schemas.microsoft.com/office/powerpoint/2010/main" val="16486274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EE4EE-85E7-4CF5-B3BB-C44AC606964D}"/>
              </a:ext>
            </a:extLst>
          </p:cNvPr>
          <p:cNvSpPr>
            <a:spLocks noGrp="1"/>
          </p:cNvSpPr>
          <p:nvPr>
            <p:ph type="title"/>
          </p:nvPr>
        </p:nvSpPr>
        <p:spPr/>
        <p:txBody>
          <a:bodyPr/>
          <a:lstStyle/>
          <a:p>
            <a:r>
              <a:rPr lang="en-US" dirty="0"/>
              <a:t>Staff Training and PD</a:t>
            </a:r>
          </a:p>
        </p:txBody>
      </p:sp>
      <p:sp>
        <p:nvSpPr>
          <p:cNvPr id="3" name="Content Placeholder 2">
            <a:extLst>
              <a:ext uri="{FF2B5EF4-FFF2-40B4-BE49-F238E27FC236}">
                <a16:creationId xmlns:a16="http://schemas.microsoft.com/office/drawing/2014/main" id="{0BC3DCF7-6791-4FC6-893D-B3EA4F13ECBC}"/>
              </a:ext>
            </a:extLst>
          </p:cNvPr>
          <p:cNvSpPr>
            <a:spLocks noGrp="1"/>
          </p:cNvSpPr>
          <p:nvPr>
            <p:ph idx="1"/>
          </p:nvPr>
        </p:nvSpPr>
        <p:spPr/>
        <p:txBody>
          <a:bodyPr>
            <a:normAutofit fontScale="85000" lnSpcReduction="10000"/>
          </a:bodyPr>
          <a:lstStyle/>
          <a:p>
            <a:r>
              <a:rPr lang="en-US" dirty="0"/>
              <a:t>Training and professional development for staff of the local educational agency on sanitation and minimizing the spread of infectious diseases.</a:t>
            </a:r>
          </a:p>
          <a:p>
            <a:endParaRPr lang="en-US" dirty="0"/>
          </a:p>
          <a:p>
            <a:pPr marL="0" indent="0">
              <a:buNone/>
            </a:pPr>
            <a:r>
              <a:rPr lang="en-US" dirty="0"/>
              <a:t> Considerations and Look-</a:t>
            </a:r>
            <a:r>
              <a:rPr lang="en-US" dirty="0" err="1"/>
              <a:t>fors</a:t>
            </a:r>
            <a:endParaRPr lang="en-US" dirty="0"/>
          </a:p>
          <a:p>
            <a:r>
              <a:rPr lang="en-US" dirty="0"/>
              <a:t>How are activities related to COVID-19 key components? </a:t>
            </a:r>
          </a:p>
          <a:p>
            <a:r>
              <a:rPr lang="en-US" dirty="0"/>
              <a:t>What makes budgeted items reasonable and necessary? </a:t>
            </a:r>
          </a:p>
          <a:p>
            <a:endParaRPr lang="en-US" dirty="0"/>
          </a:p>
          <a:p>
            <a:pPr marL="0" indent="0">
              <a:buNone/>
            </a:pPr>
            <a:r>
              <a:rPr lang="en-US" dirty="0"/>
              <a:t>Example</a:t>
            </a:r>
          </a:p>
          <a:p>
            <a:r>
              <a:rPr lang="en-US" dirty="0"/>
              <a:t>___ number of staff will receive training during summer of 2020 on classroom management and structure when in-person instruction resumes – spacing of students, materials, etc. - to minimize contact among students and staff. Training will include appropriate use of PPE. Training will be provided by ____ in collaboration with the local health agency and will consist of ___ hours of online training and ___ hours of in-person at the school site.  </a:t>
            </a:r>
          </a:p>
          <a:p>
            <a:endParaRPr lang="en-US" dirty="0"/>
          </a:p>
          <a:p>
            <a:endParaRPr lang="en-US" dirty="0"/>
          </a:p>
        </p:txBody>
      </p:sp>
      <p:sp>
        <p:nvSpPr>
          <p:cNvPr id="4" name="Slide Number Placeholder 3">
            <a:extLst>
              <a:ext uri="{FF2B5EF4-FFF2-40B4-BE49-F238E27FC236}">
                <a16:creationId xmlns:a16="http://schemas.microsoft.com/office/drawing/2014/main" id="{9FCF1E21-080F-42F2-9D02-8CEFABD40E2E}"/>
              </a:ext>
            </a:extLst>
          </p:cNvPr>
          <p:cNvSpPr>
            <a:spLocks noGrp="1"/>
          </p:cNvSpPr>
          <p:nvPr>
            <p:ph type="sldNum" sz="quarter" idx="12"/>
          </p:nvPr>
        </p:nvSpPr>
        <p:spPr/>
        <p:txBody>
          <a:bodyPr/>
          <a:lstStyle/>
          <a:p>
            <a:fld id="{C479D5F6-EDCB-402A-AC08-4943A1820E8F}" type="slidenum">
              <a:rPr lang="en-US" smtClean="0"/>
              <a:pPr/>
              <a:t>28</a:t>
            </a:fld>
            <a:endParaRPr lang="en-US" dirty="0"/>
          </a:p>
        </p:txBody>
      </p:sp>
    </p:spTree>
    <p:extLst>
      <p:ext uri="{BB962C8B-B14F-4D97-AF65-F5344CB8AC3E}">
        <p14:creationId xmlns:p14="http://schemas.microsoft.com/office/powerpoint/2010/main" val="6981598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085ABE-A164-4803-838A-A2A103A000FC}"/>
              </a:ext>
            </a:extLst>
          </p:cNvPr>
          <p:cNvSpPr>
            <a:spLocks noGrp="1"/>
          </p:cNvSpPr>
          <p:nvPr>
            <p:ph type="title"/>
          </p:nvPr>
        </p:nvSpPr>
        <p:spPr/>
        <p:txBody>
          <a:bodyPr/>
          <a:lstStyle/>
          <a:p>
            <a:r>
              <a:rPr lang="en-US" dirty="0"/>
              <a:t>Sanitization Supplies and Materials</a:t>
            </a:r>
          </a:p>
        </p:txBody>
      </p:sp>
      <p:sp>
        <p:nvSpPr>
          <p:cNvPr id="3" name="Content Placeholder 2">
            <a:extLst>
              <a:ext uri="{FF2B5EF4-FFF2-40B4-BE49-F238E27FC236}">
                <a16:creationId xmlns:a16="http://schemas.microsoft.com/office/drawing/2014/main" id="{2FB476E4-D8B2-4779-AA94-91A0BEB6C904}"/>
              </a:ext>
            </a:extLst>
          </p:cNvPr>
          <p:cNvSpPr>
            <a:spLocks noGrp="1"/>
          </p:cNvSpPr>
          <p:nvPr>
            <p:ph idx="1"/>
          </p:nvPr>
        </p:nvSpPr>
        <p:spPr/>
        <p:txBody>
          <a:bodyPr>
            <a:normAutofit fontScale="92500"/>
          </a:bodyPr>
          <a:lstStyle/>
          <a:p>
            <a:r>
              <a:rPr lang="en-US" dirty="0"/>
              <a:t>Purchasing supplies to sanitize and clean the facilities of a local educational agency, including buildings operated by such agency.</a:t>
            </a:r>
          </a:p>
          <a:p>
            <a:endParaRPr lang="en-US" dirty="0"/>
          </a:p>
          <a:p>
            <a:pPr marL="0" indent="0">
              <a:buNone/>
            </a:pPr>
            <a:r>
              <a:rPr lang="en-US" dirty="0"/>
              <a:t> Considerations and Look-</a:t>
            </a:r>
            <a:r>
              <a:rPr lang="en-US" dirty="0" err="1"/>
              <a:t>fors</a:t>
            </a:r>
            <a:endParaRPr lang="en-US" dirty="0"/>
          </a:p>
          <a:p>
            <a:r>
              <a:rPr lang="en-US" dirty="0"/>
              <a:t>Necessity might be self-explanatory, but what makes budgeted amounts reasonable? Mark prices, amount of supplies purchased, types of material/supplies, for the size/number of spaces being sanitized.</a:t>
            </a:r>
          </a:p>
          <a:p>
            <a:pPr marL="0" indent="0">
              <a:buNone/>
            </a:pPr>
            <a:r>
              <a:rPr lang="en-US" dirty="0"/>
              <a:t>Example</a:t>
            </a:r>
          </a:p>
          <a:p>
            <a:r>
              <a:rPr lang="en-US" dirty="0"/>
              <a:t>LEA will purchase XYZ types and amounts of sanitation and cleaning supplies recommended by the CDC (i.e., over a specific alcohol level) for staff and students to use at all schools when in-person instruction resumes to minimize the spread of COVID-19.   </a:t>
            </a:r>
          </a:p>
          <a:p>
            <a:pPr marL="0" indent="0">
              <a:buNone/>
            </a:pPr>
            <a:endParaRPr lang="en-US" dirty="0"/>
          </a:p>
          <a:p>
            <a:pPr marL="0" indent="0">
              <a:buNone/>
            </a:pPr>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8FAC6607-E0EC-4CA6-90DC-04629A5AC73F}"/>
              </a:ext>
            </a:extLst>
          </p:cNvPr>
          <p:cNvSpPr>
            <a:spLocks noGrp="1"/>
          </p:cNvSpPr>
          <p:nvPr>
            <p:ph type="sldNum" sz="quarter" idx="12"/>
          </p:nvPr>
        </p:nvSpPr>
        <p:spPr/>
        <p:txBody>
          <a:bodyPr/>
          <a:lstStyle/>
          <a:p>
            <a:fld id="{C479D5F6-EDCB-402A-AC08-4943A1820E8F}" type="slidenum">
              <a:rPr lang="en-US" smtClean="0"/>
              <a:pPr/>
              <a:t>29</a:t>
            </a:fld>
            <a:endParaRPr lang="en-US" dirty="0"/>
          </a:p>
        </p:txBody>
      </p:sp>
    </p:spTree>
    <p:extLst>
      <p:ext uri="{BB962C8B-B14F-4D97-AF65-F5344CB8AC3E}">
        <p14:creationId xmlns:p14="http://schemas.microsoft.com/office/powerpoint/2010/main" val="18002513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57CC64-1B7D-4F95-8850-440827086BC4}"/>
              </a:ext>
            </a:extLst>
          </p:cNvPr>
          <p:cNvSpPr>
            <a:spLocks noGrp="1"/>
          </p:cNvSpPr>
          <p:nvPr>
            <p:ph type="title"/>
          </p:nvPr>
        </p:nvSpPr>
        <p:spPr/>
        <p:txBody>
          <a:bodyPr/>
          <a:lstStyle/>
          <a:p>
            <a:r>
              <a:rPr lang="en-US" dirty="0"/>
              <a:t>CARES Grants</a:t>
            </a:r>
          </a:p>
        </p:txBody>
      </p:sp>
      <p:graphicFrame>
        <p:nvGraphicFramePr>
          <p:cNvPr id="7" name="Content Placeholder 6" descr="The CARES Act has the Education Stabilization fund (ESF) which breaks down into two funding streams. One is the Elementary and Secondary School Emergency Relief funds (ESSER) for 120 million dollars and the Governor's Emergency Education Relief (GEER) for 44 million dollars. ESSER breaks down further and 108 million dollars go to the LEA while 12 million stay at the state level (the state is currently determining the best way to use that money for LEAs). On the other side, the CARES Act has the CARES Relief Fund (CFR) which is 500 million PPA to LEA.">
            <a:extLst>
              <a:ext uri="{FF2B5EF4-FFF2-40B4-BE49-F238E27FC236}">
                <a16:creationId xmlns:a16="http://schemas.microsoft.com/office/drawing/2014/main" id="{76C3C214-28B9-4E08-B8D4-547487B7BD2C}"/>
              </a:ext>
            </a:extLst>
          </p:cNvPr>
          <p:cNvGraphicFramePr>
            <a:graphicFrameLocks noGrp="1"/>
          </p:cNvGraphicFramePr>
          <p:nvPr>
            <p:ph idx="1"/>
            <p:extLst>
              <p:ext uri="{D42A27DB-BD31-4B8C-83A1-F6EECF244321}">
                <p14:modId xmlns:p14="http://schemas.microsoft.com/office/powerpoint/2010/main" val="1285337922"/>
              </p:ext>
            </p:extLst>
          </p:nvPr>
        </p:nvGraphicFramePr>
        <p:xfrm>
          <a:off x="628650" y="1463675"/>
          <a:ext cx="7886700" cy="46402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a:extLst>
              <a:ext uri="{FF2B5EF4-FFF2-40B4-BE49-F238E27FC236}">
                <a16:creationId xmlns:a16="http://schemas.microsoft.com/office/drawing/2014/main" id="{F5B9679C-C507-4497-86F1-66A3BC38565F}"/>
              </a:ext>
            </a:extLst>
          </p:cNvPr>
          <p:cNvSpPr>
            <a:spLocks noGrp="1"/>
          </p:cNvSpPr>
          <p:nvPr>
            <p:ph type="sldNum" sz="quarter" idx="12"/>
          </p:nvPr>
        </p:nvSpPr>
        <p:spPr/>
        <p:txBody>
          <a:bodyPr/>
          <a:lstStyle/>
          <a:p>
            <a:fld id="{C479D5F6-EDCB-402A-AC08-4943A1820E8F}" type="slidenum">
              <a:rPr lang="en-US" smtClean="0"/>
              <a:pPr/>
              <a:t>3</a:t>
            </a:fld>
            <a:endParaRPr lang="en-US" dirty="0"/>
          </a:p>
        </p:txBody>
      </p:sp>
    </p:spTree>
    <p:extLst>
      <p:ext uri="{BB962C8B-B14F-4D97-AF65-F5344CB8AC3E}">
        <p14:creationId xmlns:p14="http://schemas.microsoft.com/office/powerpoint/2010/main" val="15764956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DF448D-162B-450E-836B-3E99D35192C2}"/>
              </a:ext>
            </a:extLst>
          </p:cNvPr>
          <p:cNvSpPr>
            <a:spLocks noGrp="1"/>
          </p:cNvSpPr>
          <p:nvPr>
            <p:ph type="title"/>
          </p:nvPr>
        </p:nvSpPr>
        <p:spPr/>
        <p:txBody>
          <a:bodyPr/>
          <a:lstStyle/>
          <a:p>
            <a:r>
              <a:rPr lang="en-US" dirty="0"/>
              <a:t>Planning &amp; Coordination for Long-Term Closures</a:t>
            </a:r>
          </a:p>
        </p:txBody>
      </p:sp>
      <p:sp>
        <p:nvSpPr>
          <p:cNvPr id="3" name="Content Placeholder 2">
            <a:extLst>
              <a:ext uri="{FF2B5EF4-FFF2-40B4-BE49-F238E27FC236}">
                <a16:creationId xmlns:a16="http://schemas.microsoft.com/office/drawing/2014/main" id="{638E9604-CC49-4FE2-98F4-3B4D1329F1C7}"/>
              </a:ext>
            </a:extLst>
          </p:cNvPr>
          <p:cNvSpPr>
            <a:spLocks noGrp="1"/>
          </p:cNvSpPr>
          <p:nvPr>
            <p:ph idx="1"/>
          </p:nvPr>
        </p:nvSpPr>
        <p:spPr/>
        <p:txBody>
          <a:bodyPr>
            <a:normAutofit fontScale="92500"/>
          </a:bodyPr>
          <a:lstStyle/>
          <a:p>
            <a:r>
              <a:rPr lang="en-US" dirty="0"/>
              <a:t>Planning for and coordinating during long-term closures, including for </a:t>
            </a:r>
          </a:p>
          <a:p>
            <a:pPr lvl="1"/>
            <a:r>
              <a:rPr lang="en-US" dirty="0"/>
              <a:t>how to provide meals to eligible students, </a:t>
            </a:r>
          </a:p>
          <a:p>
            <a:pPr lvl="1"/>
            <a:r>
              <a:rPr lang="en-US" dirty="0"/>
              <a:t>how to provide technology for online learning to all students, </a:t>
            </a:r>
          </a:p>
          <a:p>
            <a:pPr lvl="1"/>
            <a:r>
              <a:rPr lang="en-US" dirty="0"/>
              <a:t>how to provide guidance for carrying out requirements under the Individuals with Disabilities Education Act (20 U.S.C. 1401 et seq.) and </a:t>
            </a:r>
          </a:p>
          <a:p>
            <a:pPr lvl="1"/>
            <a:r>
              <a:rPr lang="en-US" dirty="0"/>
              <a:t>how to ensure other educational services can continue to be provided consistent with all Federal, State, and local requirements.</a:t>
            </a:r>
          </a:p>
          <a:p>
            <a:endParaRPr lang="en-US" dirty="0"/>
          </a:p>
          <a:p>
            <a:pPr marL="0" indent="0">
              <a:buNone/>
            </a:pPr>
            <a:r>
              <a:rPr lang="en-US" dirty="0"/>
              <a:t> Considerations and Look-</a:t>
            </a:r>
            <a:r>
              <a:rPr lang="en-US" dirty="0" err="1"/>
              <a:t>fors</a:t>
            </a:r>
            <a:endParaRPr lang="en-US" dirty="0"/>
          </a:p>
          <a:p>
            <a:r>
              <a:rPr lang="en-US" dirty="0"/>
              <a:t>How are activities related to COVID-19 key components? </a:t>
            </a:r>
          </a:p>
          <a:p>
            <a:r>
              <a:rPr lang="en-US" dirty="0"/>
              <a:t>Are the budgeted amounts reasonable and necessary? </a:t>
            </a:r>
          </a:p>
          <a:p>
            <a:r>
              <a:rPr lang="en-US" b="1" u="sng" dirty="0"/>
              <a:t>Note:</a:t>
            </a:r>
            <a:r>
              <a:rPr lang="en-US" dirty="0"/>
              <a:t> other funds might be more appropriate for the actual meals</a:t>
            </a:r>
          </a:p>
          <a:p>
            <a:endParaRPr lang="en-US" dirty="0"/>
          </a:p>
          <a:p>
            <a:endParaRPr lang="en-US" dirty="0"/>
          </a:p>
        </p:txBody>
      </p:sp>
      <p:sp>
        <p:nvSpPr>
          <p:cNvPr id="4" name="Slide Number Placeholder 3">
            <a:extLst>
              <a:ext uri="{FF2B5EF4-FFF2-40B4-BE49-F238E27FC236}">
                <a16:creationId xmlns:a16="http://schemas.microsoft.com/office/drawing/2014/main" id="{9F3A9D89-C6FC-4559-9336-B201A5D67661}"/>
              </a:ext>
            </a:extLst>
          </p:cNvPr>
          <p:cNvSpPr>
            <a:spLocks noGrp="1"/>
          </p:cNvSpPr>
          <p:nvPr>
            <p:ph type="sldNum" sz="quarter" idx="12"/>
          </p:nvPr>
        </p:nvSpPr>
        <p:spPr/>
        <p:txBody>
          <a:bodyPr/>
          <a:lstStyle/>
          <a:p>
            <a:fld id="{C479D5F6-EDCB-402A-AC08-4943A1820E8F}" type="slidenum">
              <a:rPr lang="en-US" smtClean="0"/>
              <a:pPr/>
              <a:t>30</a:t>
            </a:fld>
            <a:endParaRPr lang="en-US" dirty="0"/>
          </a:p>
        </p:txBody>
      </p:sp>
    </p:spTree>
    <p:extLst>
      <p:ext uri="{BB962C8B-B14F-4D97-AF65-F5344CB8AC3E}">
        <p14:creationId xmlns:p14="http://schemas.microsoft.com/office/powerpoint/2010/main" val="261879276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777395-1421-4347-A72A-C09B3337BD31}"/>
              </a:ext>
            </a:extLst>
          </p:cNvPr>
          <p:cNvSpPr>
            <a:spLocks noGrp="1"/>
          </p:cNvSpPr>
          <p:nvPr>
            <p:ph type="title"/>
          </p:nvPr>
        </p:nvSpPr>
        <p:spPr/>
        <p:txBody>
          <a:bodyPr/>
          <a:lstStyle/>
          <a:p>
            <a:r>
              <a:rPr lang="en-US" dirty="0"/>
              <a:t>Example 2</a:t>
            </a:r>
          </a:p>
        </p:txBody>
      </p:sp>
      <p:sp>
        <p:nvSpPr>
          <p:cNvPr id="3" name="Content Placeholder 2">
            <a:extLst>
              <a:ext uri="{FF2B5EF4-FFF2-40B4-BE49-F238E27FC236}">
                <a16:creationId xmlns:a16="http://schemas.microsoft.com/office/drawing/2014/main" id="{5D33B3B4-DAC8-44E7-BDCC-A2D8EDEDA67B}"/>
              </a:ext>
            </a:extLst>
          </p:cNvPr>
          <p:cNvSpPr>
            <a:spLocks noGrp="1"/>
          </p:cNvSpPr>
          <p:nvPr>
            <p:ph idx="1"/>
          </p:nvPr>
        </p:nvSpPr>
        <p:spPr/>
        <p:txBody>
          <a:bodyPr/>
          <a:lstStyle/>
          <a:p>
            <a:r>
              <a:rPr lang="en-US" dirty="0"/>
              <a:t>When schools closed on ____ (date) in spring 2020, it was necessary to purchase devices for students to be able to continue educational services remotely. LEA used ____ funding source to purchase devices. LEA is using ESSER funds to reimburse itself for this purchase that was made ___ date (has to be on or after March 13, 2020). </a:t>
            </a:r>
          </a:p>
        </p:txBody>
      </p:sp>
      <p:sp>
        <p:nvSpPr>
          <p:cNvPr id="4" name="Slide Number Placeholder 3">
            <a:extLst>
              <a:ext uri="{FF2B5EF4-FFF2-40B4-BE49-F238E27FC236}">
                <a16:creationId xmlns:a16="http://schemas.microsoft.com/office/drawing/2014/main" id="{A95FC3DB-382C-4E65-B35E-BA00254557EA}"/>
              </a:ext>
            </a:extLst>
          </p:cNvPr>
          <p:cNvSpPr>
            <a:spLocks noGrp="1"/>
          </p:cNvSpPr>
          <p:nvPr>
            <p:ph type="sldNum" sz="quarter" idx="12"/>
          </p:nvPr>
        </p:nvSpPr>
        <p:spPr/>
        <p:txBody>
          <a:bodyPr/>
          <a:lstStyle/>
          <a:p>
            <a:fld id="{C479D5F6-EDCB-402A-AC08-4943A1820E8F}" type="slidenum">
              <a:rPr lang="en-US" smtClean="0"/>
              <a:pPr/>
              <a:t>31</a:t>
            </a:fld>
            <a:endParaRPr lang="en-US" dirty="0"/>
          </a:p>
        </p:txBody>
      </p:sp>
    </p:spTree>
    <p:extLst>
      <p:ext uri="{BB962C8B-B14F-4D97-AF65-F5344CB8AC3E}">
        <p14:creationId xmlns:p14="http://schemas.microsoft.com/office/powerpoint/2010/main" val="23189159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10C2A-3716-4A8D-A7E9-FBB59507D540}"/>
              </a:ext>
            </a:extLst>
          </p:cNvPr>
          <p:cNvSpPr>
            <a:spLocks noGrp="1"/>
          </p:cNvSpPr>
          <p:nvPr>
            <p:ph type="title"/>
          </p:nvPr>
        </p:nvSpPr>
        <p:spPr/>
        <p:txBody>
          <a:bodyPr/>
          <a:lstStyle/>
          <a:p>
            <a:r>
              <a:rPr lang="en-US" dirty="0"/>
              <a:t>Technology</a:t>
            </a:r>
          </a:p>
        </p:txBody>
      </p:sp>
      <p:sp>
        <p:nvSpPr>
          <p:cNvPr id="3" name="Content Placeholder 2">
            <a:extLst>
              <a:ext uri="{FF2B5EF4-FFF2-40B4-BE49-F238E27FC236}">
                <a16:creationId xmlns:a16="http://schemas.microsoft.com/office/drawing/2014/main" id="{42591D6F-D813-4B0A-A8D2-68C861E4DF22}"/>
              </a:ext>
            </a:extLst>
          </p:cNvPr>
          <p:cNvSpPr>
            <a:spLocks noGrp="1"/>
          </p:cNvSpPr>
          <p:nvPr>
            <p:ph idx="1"/>
          </p:nvPr>
        </p:nvSpPr>
        <p:spPr/>
        <p:txBody>
          <a:bodyPr>
            <a:normAutofit fontScale="92500" lnSpcReduction="10000"/>
          </a:bodyPr>
          <a:lstStyle/>
          <a:p>
            <a:r>
              <a:rPr lang="en-US" dirty="0"/>
              <a:t>Purchasing educational technology (including hardware, software, and connectivity) for students who are served by the local educational agency that </a:t>
            </a:r>
          </a:p>
          <a:p>
            <a:pPr lvl="1"/>
            <a:r>
              <a:rPr lang="en-US" dirty="0"/>
              <a:t>aids in regular and substantive educational interaction between students and their classroom instructors, </a:t>
            </a:r>
          </a:p>
          <a:p>
            <a:pPr lvl="2"/>
            <a:r>
              <a:rPr lang="en-US" dirty="0"/>
              <a:t>including low-income students and students with disabilities, which may include assistive technology or adaptive equipment.</a:t>
            </a:r>
          </a:p>
          <a:p>
            <a:endParaRPr lang="en-US" dirty="0"/>
          </a:p>
          <a:p>
            <a:pPr marL="0" indent="0">
              <a:buNone/>
            </a:pPr>
            <a:r>
              <a:rPr lang="en-US" dirty="0"/>
              <a:t> Considerations and Look-</a:t>
            </a:r>
            <a:r>
              <a:rPr lang="en-US" dirty="0" err="1"/>
              <a:t>fors</a:t>
            </a:r>
            <a:endParaRPr lang="en-US" dirty="0"/>
          </a:p>
          <a:p>
            <a:r>
              <a:rPr lang="en-US" dirty="0"/>
              <a:t>How are activities related to continuing educational services during school closures and/or preparing for returning to normal operations in the fall? </a:t>
            </a:r>
          </a:p>
          <a:p>
            <a:r>
              <a:rPr lang="en-US" dirty="0"/>
              <a:t>Are the budgeted amounts reasonable and necessary? Market prices, number and type of equipment purchased, number of students that will be supported by this item. </a:t>
            </a:r>
          </a:p>
          <a:p>
            <a:endParaRPr lang="en-US" dirty="0"/>
          </a:p>
          <a:p>
            <a:endParaRPr lang="en-US" dirty="0"/>
          </a:p>
        </p:txBody>
      </p:sp>
      <p:sp>
        <p:nvSpPr>
          <p:cNvPr id="4" name="Slide Number Placeholder 3">
            <a:extLst>
              <a:ext uri="{FF2B5EF4-FFF2-40B4-BE49-F238E27FC236}">
                <a16:creationId xmlns:a16="http://schemas.microsoft.com/office/drawing/2014/main" id="{F1F4B100-ABB5-4ED4-8251-6FFFE562A362}"/>
              </a:ext>
            </a:extLst>
          </p:cNvPr>
          <p:cNvSpPr>
            <a:spLocks noGrp="1"/>
          </p:cNvSpPr>
          <p:nvPr>
            <p:ph type="sldNum" sz="quarter" idx="12"/>
          </p:nvPr>
        </p:nvSpPr>
        <p:spPr/>
        <p:txBody>
          <a:bodyPr/>
          <a:lstStyle/>
          <a:p>
            <a:fld id="{C479D5F6-EDCB-402A-AC08-4943A1820E8F}" type="slidenum">
              <a:rPr lang="en-US" smtClean="0"/>
              <a:pPr/>
              <a:t>32</a:t>
            </a:fld>
            <a:endParaRPr lang="en-US" dirty="0"/>
          </a:p>
        </p:txBody>
      </p:sp>
    </p:spTree>
    <p:extLst>
      <p:ext uri="{BB962C8B-B14F-4D97-AF65-F5344CB8AC3E}">
        <p14:creationId xmlns:p14="http://schemas.microsoft.com/office/powerpoint/2010/main" val="40159378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1F3893-1029-4C2B-839B-2DEED9890D52}"/>
              </a:ext>
            </a:extLst>
          </p:cNvPr>
          <p:cNvSpPr>
            <a:spLocks noGrp="1"/>
          </p:cNvSpPr>
          <p:nvPr>
            <p:ph type="title"/>
          </p:nvPr>
        </p:nvSpPr>
        <p:spPr/>
        <p:txBody>
          <a:bodyPr/>
          <a:lstStyle/>
          <a:p>
            <a:r>
              <a:rPr lang="en-US" dirty="0"/>
              <a:t>Mental Health</a:t>
            </a:r>
          </a:p>
        </p:txBody>
      </p:sp>
      <p:sp>
        <p:nvSpPr>
          <p:cNvPr id="3" name="Content Placeholder 2">
            <a:extLst>
              <a:ext uri="{FF2B5EF4-FFF2-40B4-BE49-F238E27FC236}">
                <a16:creationId xmlns:a16="http://schemas.microsoft.com/office/drawing/2014/main" id="{10585B08-D577-498F-86D2-0FD76DB9F2C8}"/>
              </a:ext>
            </a:extLst>
          </p:cNvPr>
          <p:cNvSpPr>
            <a:spLocks noGrp="1"/>
          </p:cNvSpPr>
          <p:nvPr>
            <p:ph idx="1"/>
          </p:nvPr>
        </p:nvSpPr>
        <p:spPr/>
        <p:txBody>
          <a:bodyPr/>
          <a:lstStyle/>
          <a:p>
            <a:r>
              <a:rPr lang="en-US" dirty="0"/>
              <a:t>Providing mental health services and supports.</a:t>
            </a:r>
          </a:p>
          <a:p>
            <a:endParaRPr lang="en-US" dirty="0"/>
          </a:p>
          <a:p>
            <a:pPr marL="0" indent="0">
              <a:buNone/>
            </a:pPr>
            <a:r>
              <a:rPr lang="en-US" dirty="0"/>
              <a:t> Considerations and Look-</a:t>
            </a:r>
            <a:r>
              <a:rPr lang="en-US" dirty="0" err="1"/>
              <a:t>fors</a:t>
            </a:r>
            <a:endParaRPr lang="en-US" dirty="0"/>
          </a:p>
          <a:p>
            <a:r>
              <a:rPr lang="en-US" dirty="0"/>
              <a:t>How are activities related to COVID-19 key components?</a:t>
            </a:r>
          </a:p>
          <a:p>
            <a:r>
              <a:rPr lang="en-US" dirty="0"/>
              <a:t>Are the budgeted amounts reasonable and necessary? </a:t>
            </a:r>
          </a:p>
          <a:p>
            <a:r>
              <a:rPr lang="en-US" dirty="0"/>
              <a:t>Are the dates of supports and services between March 13, 2020 and September 30, 2022? </a:t>
            </a:r>
          </a:p>
          <a:p>
            <a:pPr marL="0" indent="0">
              <a:buNone/>
            </a:pPr>
            <a:endParaRPr lang="en-US" dirty="0"/>
          </a:p>
        </p:txBody>
      </p:sp>
      <p:sp>
        <p:nvSpPr>
          <p:cNvPr id="4" name="Slide Number Placeholder 3">
            <a:extLst>
              <a:ext uri="{FF2B5EF4-FFF2-40B4-BE49-F238E27FC236}">
                <a16:creationId xmlns:a16="http://schemas.microsoft.com/office/drawing/2014/main" id="{0FCCECE7-541B-4A5E-804D-A418DBC959A5}"/>
              </a:ext>
            </a:extLst>
          </p:cNvPr>
          <p:cNvSpPr>
            <a:spLocks noGrp="1"/>
          </p:cNvSpPr>
          <p:nvPr>
            <p:ph type="sldNum" sz="quarter" idx="12"/>
          </p:nvPr>
        </p:nvSpPr>
        <p:spPr/>
        <p:txBody>
          <a:bodyPr/>
          <a:lstStyle/>
          <a:p>
            <a:fld id="{C479D5F6-EDCB-402A-AC08-4943A1820E8F}" type="slidenum">
              <a:rPr lang="en-US" smtClean="0"/>
              <a:pPr/>
              <a:t>33</a:t>
            </a:fld>
            <a:endParaRPr lang="en-US" dirty="0"/>
          </a:p>
        </p:txBody>
      </p:sp>
    </p:spTree>
    <p:extLst>
      <p:ext uri="{BB962C8B-B14F-4D97-AF65-F5344CB8AC3E}">
        <p14:creationId xmlns:p14="http://schemas.microsoft.com/office/powerpoint/2010/main" val="289602113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69A70F-C292-4F0A-8035-BC99F3E71D86}"/>
              </a:ext>
            </a:extLst>
          </p:cNvPr>
          <p:cNvSpPr>
            <a:spLocks noGrp="1"/>
          </p:cNvSpPr>
          <p:nvPr>
            <p:ph type="title"/>
          </p:nvPr>
        </p:nvSpPr>
        <p:spPr/>
        <p:txBody>
          <a:bodyPr/>
          <a:lstStyle/>
          <a:p>
            <a:r>
              <a:rPr lang="en-US" dirty="0"/>
              <a:t>Summer Learning</a:t>
            </a:r>
          </a:p>
        </p:txBody>
      </p:sp>
      <p:sp>
        <p:nvSpPr>
          <p:cNvPr id="3" name="Content Placeholder 2">
            <a:extLst>
              <a:ext uri="{FF2B5EF4-FFF2-40B4-BE49-F238E27FC236}">
                <a16:creationId xmlns:a16="http://schemas.microsoft.com/office/drawing/2014/main" id="{81DDAC14-BBC7-475F-97CF-F6DF1B90A06B}"/>
              </a:ext>
            </a:extLst>
          </p:cNvPr>
          <p:cNvSpPr>
            <a:spLocks noGrp="1"/>
          </p:cNvSpPr>
          <p:nvPr>
            <p:ph idx="1"/>
          </p:nvPr>
        </p:nvSpPr>
        <p:spPr/>
        <p:txBody>
          <a:bodyPr/>
          <a:lstStyle/>
          <a:p>
            <a:r>
              <a:rPr lang="en-US" dirty="0"/>
              <a:t>Planning and implementing activities related to </a:t>
            </a:r>
          </a:p>
          <a:p>
            <a:pPr lvl="1"/>
            <a:r>
              <a:rPr lang="en-US" dirty="0"/>
              <a:t>summer learning and supplemental afterschool programs, including</a:t>
            </a:r>
          </a:p>
          <a:p>
            <a:pPr lvl="2"/>
            <a:r>
              <a:rPr lang="en-US" dirty="0"/>
              <a:t>providing classroom instruction or online learning during the summer months and addressing the needs of low-income students, students with disabilities, English learners, migrant students, students experiencing homelessness, and children in foster care.</a:t>
            </a:r>
          </a:p>
          <a:p>
            <a:endParaRPr lang="en-US" dirty="0"/>
          </a:p>
          <a:p>
            <a:pPr marL="0" indent="0">
              <a:buNone/>
            </a:pPr>
            <a:r>
              <a:rPr lang="en-US" dirty="0"/>
              <a:t> Considerations and Look-</a:t>
            </a:r>
            <a:r>
              <a:rPr lang="en-US" dirty="0" err="1"/>
              <a:t>fors</a:t>
            </a:r>
            <a:endParaRPr lang="en-US" dirty="0"/>
          </a:p>
          <a:p>
            <a:r>
              <a:rPr lang="en-US" dirty="0"/>
              <a:t>How are activities related to COVID-19 key components? </a:t>
            </a:r>
          </a:p>
          <a:p>
            <a:r>
              <a:rPr lang="en-US" dirty="0"/>
              <a:t>When will the activities occur? </a:t>
            </a:r>
          </a:p>
          <a:p>
            <a:r>
              <a:rPr lang="en-US" dirty="0"/>
              <a:t>Who will participate? </a:t>
            </a:r>
          </a:p>
          <a:p>
            <a:r>
              <a:rPr lang="en-US" dirty="0"/>
              <a:t>Are the budgeted amounts reasonable and necessary? </a:t>
            </a:r>
          </a:p>
          <a:p>
            <a:endParaRPr lang="en-US" dirty="0"/>
          </a:p>
        </p:txBody>
      </p:sp>
      <p:sp>
        <p:nvSpPr>
          <p:cNvPr id="4" name="Slide Number Placeholder 3">
            <a:extLst>
              <a:ext uri="{FF2B5EF4-FFF2-40B4-BE49-F238E27FC236}">
                <a16:creationId xmlns:a16="http://schemas.microsoft.com/office/drawing/2014/main" id="{4C11BCFB-2888-4902-8442-E354D2411CBD}"/>
              </a:ext>
            </a:extLst>
          </p:cNvPr>
          <p:cNvSpPr>
            <a:spLocks noGrp="1"/>
          </p:cNvSpPr>
          <p:nvPr>
            <p:ph type="sldNum" sz="quarter" idx="12"/>
          </p:nvPr>
        </p:nvSpPr>
        <p:spPr/>
        <p:txBody>
          <a:bodyPr/>
          <a:lstStyle/>
          <a:p>
            <a:fld id="{C479D5F6-EDCB-402A-AC08-4943A1820E8F}" type="slidenum">
              <a:rPr lang="en-US" smtClean="0"/>
              <a:pPr/>
              <a:t>34</a:t>
            </a:fld>
            <a:endParaRPr lang="en-US" dirty="0"/>
          </a:p>
        </p:txBody>
      </p:sp>
    </p:spTree>
    <p:extLst>
      <p:ext uri="{BB962C8B-B14F-4D97-AF65-F5344CB8AC3E}">
        <p14:creationId xmlns:p14="http://schemas.microsoft.com/office/powerpoint/2010/main" val="83164722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D88F53-7837-4323-92FC-70D0CF70A9EA}"/>
              </a:ext>
            </a:extLst>
          </p:cNvPr>
          <p:cNvSpPr>
            <a:spLocks noGrp="1"/>
          </p:cNvSpPr>
          <p:nvPr>
            <p:ph type="title"/>
          </p:nvPr>
        </p:nvSpPr>
        <p:spPr/>
        <p:txBody>
          <a:bodyPr/>
          <a:lstStyle/>
          <a:p>
            <a:r>
              <a:rPr lang="en-US" dirty="0"/>
              <a:t>Other Activities, Including Salaries, Benefits</a:t>
            </a:r>
          </a:p>
        </p:txBody>
      </p:sp>
      <p:sp>
        <p:nvSpPr>
          <p:cNvPr id="3" name="Content Placeholder 2">
            <a:extLst>
              <a:ext uri="{FF2B5EF4-FFF2-40B4-BE49-F238E27FC236}">
                <a16:creationId xmlns:a16="http://schemas.microsoft.com/office/drawing/2014/main" id="{E36EF9ED-31AF-4E7F-91D4-ECB7A495F0B2}"/>
              </a:ext>
            </a:extLst>
          </p:cNvPr>
          <p:cNvSpPr>
            <a:spLocks noGrp="1"/>
          </p:cNvSpPr>
          <p:nvPr>
            <p:ph idx="1"/>
          </p:nvPr>
        </p:nvSpPr>
        <p:spPr/>
        <p:txBody>
          <a:bodyPr>
            <a:normAutofit/>
          </a:bodyPr>
          <a:lstStyle/>
          <a:p>
            <a:r>
              <a:rPr lang="en-US" dirty="0"/>
              <a:t>Other activities that are necessary to maintain the operation of and continuity of services in local educational agencies and continuing to employ existing staff of the local educational agency.</a:t>
            </a:r>
          </a:p>
          <a:p>
            <a:endParaRPr lang="en-US" dirty="0"/>
          </a:p>
          <a:p>
            <a:pPr marL="0" indent="0">
              <a:buNone/>
            </a:pPr>
            <a:r>
              <a:rPr lang="en-US" dirty="0"/>
              <a:t> Considerations and Look-</a:t>
            </a:r>
            <a:r>
              <a:rPr lang="en-US" dirty="0" err="1"/>
              <a:t>fors</a:t>
            </a:r>
            <a:endParaRPr lang="en-US" dirty="0"/>
          </a:p>
          <a:p>
            <a:r>
              <a:rPr lang="en-US" dirty="0"/>
              <a:t>Could CRF or other funds be used to backfill any of these expenses first and retain ESSER funds for longer term needs? </a:t>
            </a:r>
          </a:p>
          <a:p>
            <a:r>
              <a:rPr lang="en-US" dirty="0"/>
              <a:t>How are activities related to COVID-19 key components? </a:t>
            </a:r>
          </a:p>
          <a:p>
            <a:r>
              <a:rPr lang="en-US" dirty="0"/>
              <a:t>Are the budgeted amounts reasonable and necessary? </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7B2D38D2-0D2C-400A-AE6D-D8D979B4E06D}"/>
              </a:ext>
            </a:extLst>
          </p:cNvPr>
          <p:cNvSpPr>
            <a:spLocks noGrp="1"/>
          </p:cNvSpPr>
          <p:nvPr>
            <p:ph type="sldNum" sz="quarter" idx="12"/>
          </p:nvPr>
        </p:nvSpPr>
        <p:spPr/>
        <p:txBody>
          <a:bodyPr/>
          <a:lstStyle/>
          <a:p>
            <a:fld id="{C479D5F6-EDCB-402A-AC08-4943A1820E8F}" type="slidenum">
              <a:rPr lang="en-US" smtClean="0"/>
              <a:pPr/>
              <a:t>35</a:t>
            </a:fld>
            <a:endParaRPr lang="en-US" dirty="0"/>
          </a:p>
        </p:txBody>
      </p:sp>
    </p:spTree>
    <p:extLst>
      <p:ext uri="{BB962C8B-B14F-4D97-AF65-F5344CB8AC3E}">
        <p14:creationId xmlns:p14="http://schemas.microsoft.com/office/powerpoint/2010/main" val="27359379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01C18F-57D9-4923-A069-90222A85D718}"/>
              </a:ext>
            </a:extLst>
          </p:cNvPr>
          <p:cNvSpPr>
            <a:spLocks noGrp="1"/>
          </p:cNvSpPr>
          <p:nvPr>
            <p:ph type="title"/>
          </p:nvPr>
        </p:nvSpPr>
        <p:spPr/>
        <p:txBody>
          <a:bodyPr/>
          <a:lstStyle/>
          <a:p>
            <a:r>
              <a:rPr lang="en-US" dirty="0"/>
              <a:t>Example 3</a:t>
            </a:r>
          </a:p>
        </p:txBody>
      </p:sp>
      <p:sp>
        <p:nvSpPr>
          <p:cNvPr id="3" name="Content Placeholder 2">
            <a:extLst>
              <a:ext uri="{FF2B5EF4-FFF2-40B4-BE49-F238E27FC236}">
                <a16:creationId xmlns:a16="http://schemas.microsoft.com/office/drawing/2014/main" id="{ABC2B428-EC54-4AF3-8179-D3B72A6B9D92}"/>
              </a:ext>
            </a:extLst>
          </p:cNvPr>
          <p:cNvSpPr>
            <a:spLocks noGrp="1"/>
          </p:cNvSpPr>
          <p:nvPr>
            <p:ph idx="1"/>
          </p:nvPr>
        </p:nvSpPr>
        <p:spPr/>
        <p:txBody>
          <a:bodyPr>
            <a:normAutofit fontScale="92500" lnSpcReduction="10000"/>
          </a:bodyPr>
          <a:lstStyle/>
          <a:p>
            <a:r>
              <a:rPr lang="en-US" dirty="0"/>
              <a:t>Salary and benefit costs of educational support staff or faculty responsible for developing online learning capabilities necessary to continue educational instruction over the summer of 2020 to address loss of instructional time in response to COVID-19-related school closures in the spring. Staff contracts do not typically include summer instructional time. ESSER funds are being used to pay stipends for the time worked over summer hours. </a:t>
            </a:r>
          </a:p>
          <a:p>
            <a:r>
              <a:rPr lang="en-US" dirty="0"/>
              <a:t>ABC Elementary School needs 50 instructional staff to resume normal operations in the fall of 2020. Due to decline in state and local funding for school year 2020-2021, only 48 instructional staff can be retained. ESSER funds are being used to retain 2 instructional staff in the 2020-2021 school year who were previously funded with state and local funds. Without ESSER funds these two positions would be eliminated. Salary and benefits of the 2 ESSER-funded teachers are the same as other teachers in the same position [or same as previous year]. </a:t>
            </a:r>
          </a:p>
          <a:p>
            <a:endParaRPr lang="en-US" dirty="0"/>
          </a:p>
        </p:txBody>
      </p:sp>
      <p:sp>
        <p:nvSpPr>
          <p:cNvPr id="4" name="Slide Number Placeholder 3">
            <a:extLst>
              <a:ext uri="{FF2B5EF4-FFF2-40B4-BE49-F238E27FC236}">
                <a16:creationId xmlns:a16="http://schemas.microsoft.com/office/drawing/2014/main" id="{13EFF80F-DD54-4B63-AA45-BC1EC0D180D4}"/>
              </a:ext>
            </a:extLst>
          </p:cNvPr>
          <p:cNvSpPr>
            <a:spLocks noGrp="1"/>
          </p:cNvSpPr>
          <p:nvPr>
            <p:ph type="sldNum" sz="quarter" idx="12"/>
          </p:nvPr>
        </p:nvSpPr>
        <p:spPr/>
        <p:txBody>
          <a:bodyPr/>
          <a:lstStyle/>
          <a:p>
            <a:fld id="{C479D5F6-EDCB-402A-AC08-4943A1820E8F}" type="slidenum">
              <a:rPr lang="en-US" smtClean="0"/>
              <a:pPr/>
              <a:t>36</a:t>
            </a:fld>
            <a:endParaRPr lang="en-US" dirty="0"/>
          </a:p>
        </p:txBody>
      </p:sp>
    </p:spTree>
    <p:extLst>
      <p:ext uri="{BB962C8B-B14F-4D97-AF65-F5344CB8AC3E}">
        <p14:creationId xmlns:p14="http://schemas.microsoft.com/office/powerpoint/2010/main" val="358946515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2CEB97-193D-4FB4-B536-A2026B1915A0}"/>
              </a:ext>
            </a:extLst>
          </p:cNvPr>
          <p:cNvSpPr>
            <a:spLocks noGrp="1"/>
          </p:cNvSpPr>
          <p:nvPr>
            <p:ph type="title"/>
          </p:nvPr>
        </p:nvSpPr>
        <p:spPr/>
        <p:txBody>
          <a:bodyPr/>
          <a:lstStyle/>
          <a:p>
            <a:r>
              <a:rPr lang="en-US" dirty="0"/>
              <a:t>Questions? </a:t>
            </a:r>
          </a:p>
        </p:txBody>
      </p:sp>
      <p:sp>
        <p:nvSpPr>
          <p:cNvPr id="3" name="Content Placeholder 2">
            <a:extLst>
              <a:ext uri="{FF2B5EF4-FFF2-40B4-BE49-F238E27FC236}">
                <a16:creationId xmlns:a16="http://schemas.microsoft.com/office/drawing/2014/main" id="{D2238660-A4A7-4E76-A2DF-B2A5B09A0DF6}"/>
              </a:ext>
            </a:extLst>
          </p:cNvPr>
          <p:cNvSpPr>
            <a:spLocks noGrp="1"/>
          </p:cNvSpPr>
          <p:nvPr>
            <p:ph idx="1"/>
          </p:nvPr>
        </p:nvSpPr>
        <p:spPr/>
        <p:txBody>
          <a:bodyPr/>
          <a:lstStyle/>
          <a:p>
            <a:r>
              <a:rPr lang="en-US" dirty="0"/>
              <a:t>Supports: </a:t>
            </a:r>
          </a:p>
          <a:p>
            <a:endParaRPr lang="en-US" dirty="0"/>
          </a:p>
          <a:p>
            <a:r>
              <a:rPr lang="en-US" dirty="0"/>
              <a:t>Online system and application submittal: Michelle Prael at </a:t>
            </a:r>
            <a:r>
              <a:rPr lang="en-US" dirty="0">
                <a:hlinkClick r:id="rId2"/>
              </a:rPr>
              <a:t>prael_m@cde.state.co.us</a:t>
            </a:r>
            <a:r>
              <a:rPr lang="en-US" dirty="0"/>
              <a:t> or Brittany Jimenez at </a:t>
            </a:r>
            <a:r>
              <a:rPr lang="en-US" dirty="0" err="1">
                <a:hlinkClick r:id="rId3"/>
              </a:rPr>
              <a:t>jimenez_</a:t>
            </a:r>
            <a:r>
              <a:rPr lang="en-US" err="1">
                <a:hlinkClick r:id="rId3"/>
              </a:rPr>
              <a:t>b</a:t>
            </a:r>
            <a:r>
              <a:rPr lang="en-US">
                <a:hlinkClick r:id="rId3"/>
              </a:rPr>
              <a:t>@cde.state.co.us</a:t>
            </a:r>
            <a:r>
              <a:rPr lang="en-US"/>
              <a:t> </a:t>
            </a:r>
            <a:endParaRPr lang="en-US" dirty="0"/>
          </a:p>
          <a:p>
            <a:r>
              <a:rPr lang="en-US" dirty="0"/>
              <a:t>Allowable uses of funds: Nazie Mohajeri-Nelson at </a:t>
            </a:r>
            <a:r>
              <a:rPr lang="en-US" dirty="0">
                <a:hlinkClick r:id="rId4"/>
              </a:rPr>
              <a:t>mohajeri-nelson_n@cde.state.co.us</a:t>
            </a:r>
            <a:r>
              <a:rPr lang="en-US" dirty="0"/>
              <a:t> or DeLilah Collins at </a:t>
            </a:r>
            <a:r>
              <a:rPr lang="en-US" dirty="0">
                <a:hlinkClick r:id="rId5"/>
              </a:rPr>
              <a:t>collins_d@cde.state.co.us</a:t>
            </a:r>
            <a:r>
              <a:rPr lang="en-US" dirty="0"/>
              <a:t> </a:t>
            </a:r>
          </a:p>
        </p:txBody>
      </p:sp>
      <p:sp>
        <p:nvSpPr>
          <p:cNvPr id="4" name="Slide Number Placeholder 3">
            <a:extLst>
              <a:ext uri="{FF2B5EF4-FFF2-40B4-BE49-F238E27FC236}">
                <a16:creationId xmlns:a16="http://schemas.microsoft.com/office/drawing/2014/main" id="{EF880BD6-FF30-4666-93D9-000AA6861802}"/>
              </a:ext>
            </a:extLst>
          </p:cNvPr>
          <p:cNvSpPr>
            <a:spLocks noGrp="1"/>
          </p:cNvSpPr>
          <p:nvPr>
            <p:ph type="sldNum" sz="quarter" idx="12"/>
          </p:nvPr>
        </p:nvSpPr>
        <p:spPr/>
        <p:txBody>
          <a:bodyPr/>
          <a:lstStyle/>
          <a:p>
            <a:fld id="{C479D5F6-EDCB-402A-AC08-4943A1820E8F}" type="slidenum">
              <a:rPr lang="en-US" smtClean="0"/>
              <a:pPr/>
              <a:t>37</a:t>
            </a:fld>
            <a:endParaRPr lang="en-US" dirty="0"/>
          </a:p>
        </p:txBody>
      </p:sp>
    </p:spTree>
    <p:extLst>
      <p:ext uri="{BB962C8B-B14F-4D97-AF65-F5344CB8AC3E}">
        <p14:creationId xmlns:p14="http://schemas.microsoft.com/office/powerpoint/2010/main" val="17650989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B764F4-2076-476B-ACF9-76F4D18E4489}"/>
              </a:ext>
            </a:extLst>
          </p:cNvPr>
          <p:cNvSpPr>
            <a:spLocks noGrp="1"/>
          </p:cNvSpPr>
          <p:nvPr>
            <p:ph type="title"/>
          </p:nvPr>
        </p:nvSpPr>
        <p:spPr/>
        <p:txBody>
          <a:bodyPr/>
          <a:lstStyle/>
          <a:p>
            <a:r>
              <a:rPr lang="en-US" sz="2025" b="1" dirty="0">
                <a:latin typeface="Calibri" panose="020F0502020204030204" pitchFamily="34" charset="0"/>
                <a:ea typeface="Times New Roman" panose="02020603050405020304" pitchFamily="18" charset="0"/>
                <a:cs typeface="Times New Roman" panose="02020603050405020304" pitchFamily="18" charset="0"/>
              </a:rPr>
              <a:t>ESSER </a:t>
            </a:r>
            <a:r>
              <a:rPr lang="en-US" sz="2025" b="1" dirty="0">
                <a:latin typeface="Calibri" panose="020F0502020204030204" pitchFamily="34" charset="0"/>
                <a:cs typeface="Times New Roman" panose="02020603050405020304" pitchFamily="18" charset="0"/>
              </a:rPr>
              <a:t>Funds under the CARES Act</a:t>
            </a:r>
          </a:p>
        </p:txBody>
      </p:sp>
      <p:sp>
        <p:nvSpPr>
          <p:cNvPr id="3" name="Content Placeholder 2">
            <a:extLst>
              <a:ext uri="{FF2B5EF4-FFF2-40B4-BE49-F238E27FC236}">
                <a16:creationId xmlns:a16="http://schemas.microsoft.com/office/drawing/2014/main" id="{F8DAD674-BBCB-46AD-9E8A-B75EA2A6CC18}"/>
              </a:ext>
            </a:extLst>
          </p:cNvPr>
          <p:cNvSpPr>
            <a:spLocks noGrp="1"/>
          </p:cNvSpPr>
          <p:nvPr>
            <p:ph idx="1"/>
          </p:nvPr>
        </p:nvSpPr>
        <p:spPr>
          <a:xfrm>
            <a:off x="245193" y="1600201"/>
            <a:ext cx="7222407" cy="4543424"/>
          </a:xfrm>
        </p:spPr>
        <p:txBody>
          <a:bodyPr>
            <a:normAutofit fontScale="85000" lnSpcReduction="10000"/>
          </a:bodyPr>
          <a:lstStyle/>
          <a:p>
            <a:r>
              <a:rPr lang="en-US" sz="3200" dirty="0">
                <a:ea typeface="ＭＳ Ｐゴシック"/>
              </a:rPr>
              <a:t>Elementary and Secondary School Emergency Relief Fund</a:t>
            </a:r>
          </a:p>
          <a:p>
            <a:pPr lvl="1"/>
            <a:r>
              <a:rPr lang="en-US" sz="1600" dirty="0">
                <a:ea typeface="ＭＳ Ｐゴシック"/>
              </a:rPr>
              <a:t>Over $13.2 billion. SEA-administered. </a:t>
            </a:r>
          </a:p>
          <a:p>
            <a:pPr lvl="1"/>
            <a:r>
              <a:rPr lang="en-US" sz="1600" dirty="0">
                <a:ea typeface="ＭＳ Ｐゴシック"/>
              </a:rPr>
              <a:t>Funds flow from ED to SEAs, which then must allocate not less than 90 percent of the funding to LEAs, based on share of Title I in FY2019.</a:t>
            </a:r>
          </a:p>
          <a:p>
            <a:pPr lvl="1"/>
            <a:r>
              <a:rPr lang="en-US" sz="1600" dirty="0">
                <a:ea typeface="ＭＳ Ｐゴシック"/>
              </a:rPr>
              <a:t>LEAs may use funds for: </a:t>
            </a:r>
            <a:endParaRPr lang="en-US" sz="1600" dirty="0"/>
          </a:p>
          <a:p>
            <a:pPr lvl="2">
              <a:lnSpc>
                <a:spcPct val="107000"/>
              </a:lnSpc>
              <a:spcBef>
                <a:spcPts val="0"/>
              </a:spcBef>
              <a:buFont typeface="Courier New" panose="02070309020205020404" pitchFamily="49" charset="0"/>
              <a:buChar char="o"/>
            </a:pPr>
            <a:r>
              <a:rPr lang="en-US" sz="2400" dirty="0">
                <a:ea typeface="Calibri" panose="020F0502020204030204" pitchFamily="34" charset="0"/>
                <a:cs typeface="Times New Roman"/>
              </a:rPr>
              <a:t>Any activity authorized under ESEA, IDEA, Perkins, Adult Education and Family Literacy, or McKinney-Vento, and</a:t>
            </a:r>
          </a:p>
          <a:p>
            <a:pPr lvl="2">
              <a:lnSpc>
                <a:spcPct val="107000"/>
              </a:lnSpc>
              <a:spcBef>
                <a:spcPts val="0"/>
              </a:spcBef>
              <a:spcAft>
                <a:spcPts val="450"/>
              </a:spcAft>
              <a:buFont typeface="Courier New" panose="02070309020205020404" pitchFamily="49" charset="0"/>
              <a:buChar char="o"/>
            </a:pPr>
            <a:r>
              <a:rPr lang="en-US" sz="2400" dirty="0">
                <a:ea typeface="Calibri" panose="020F0502020204030204" pitchFamily="34" charset="0"/>
                <a:cs typeface="Times New Roman"/>
              </a:rPr>
              <a:t>Many other activities to help with the response to COVID-19 (including preparedness and response efforts, sanitation, professional development, distance learning, and others).</a:t>
            </a:r>
          </a:p>
          <a:p>
            <a:pPr lvl="1">
              <a:lnSpc>
                <a:spcPct val="107000"/>
              </a:lnSpc>
              <a:spcBef>
                <a:spcPts val="0"/>
              </a:spcBef>
              <a:spcAft>
                <a:spcPts val="450"/>
              </a:spcAft>
            </a:pPr>
            <a:r>
              <a:rPr lang="en-US" sz="1600" b="1" dirty="0">
                <a:solidFill>
                  <a:schemeClr val="bg2">
                    <a:lumMod val="75000"/>
                  </a:schemeClr>
                </a:solidFill>
                <a:ea typeface="Calibri" panose="020F0502020204030204" pitchFamily="34" charset="0"/>
                <a:cs typeface="Times New Roman"/>
              </a:rPr>
              <a:t>SEAs may use up to 10% for state level activities </a:t>
            </a:r>
            <a:r>
              <a:rPr lang="en-US" sz="1600" b="1" dirty="0">
                <a:solidFill>
                  <a:schemeClr val="bg2">
                    <a:lumMod val="75000"/>
                  </a:schemeClr>
                </a:solidFill>
              </a:rPr>
              <a:t>for emergency needs as determined by the SEA to address issues related to COVID-19</a:t>
            </a:r>
            <a:endParaRPr lang="en-US" sz="1600" b="1" dirty="0">
              <a:solidFill>
                <a:schemeClr val="bg2">
                  <a:lumMod val="75000"/>
                </a:schemeClr>
              </a:solidFill>
              <a:ea typeface="Calibri" panose="020F0502020204030204" pitchFamily="34" charset="0"/>
              <a:cs typeface="Times New Roman"/>
            </a:endParaRPr>
          </a:p>
          <a:p>
            <a:pPr lvl="1">
              <a:lnSpc>
                <a:spcPct val="107000"/>
              </a:lnSpc>
              <a:spcBef>
                <a:spcPts val="0"/>
              </a:spcBef>
              <a:spcAft>
                <a:spcPts val="450"/>
              </a:spcAft>
            </a:pPr>
            <a:r>
              <a:rPr lang="en-US" sz="1600" dirty="0">
                <a:solidFill>
                  <a:schemeClr val="bg2">
                    <a:lumMod val="75000"/>
                  </a:schemeClr>
                </a:solidFill>
                <a:ea typeface="Calibri" panose="020F0502020204030204" pitchFamily="34" charset="0"/>
                <a:cs typeface="Times New Roman"/>
              </a:rPr>
              <a:t>SEAs may use some funds for administration (0.5%) and the rest for emergency needs to respond to the coronavirus as determined by the SEA.</a:t>
            </a:r>
          </a:p>
          <a:p>
            <a:endParaRPr lang="en-US" sz="3200" dirty="0"/>
          </a:p>
        </p:txBody>
      </p:sp>
      <p:sp>
        <p:nvSpPr>
          <p:cNvPr id="4" name="Scroll: Vertical 3">
            <a:extLst>
              <a:ext uri="{FF2B5EF4-FFF2-40B4-BE49-F238E27FC236}">
                <a16:creationId xmlns:a16="http://schemas.microsoft.com/office/drawing/2014/main" id="{FEED3E4D-C5BE-4923-BE4C-A672FD4E7755}"/>
              </a:ext>
            </a:extLst>
          </p:cNvPr>
          <p:cNvSpPr/>
          <p:nvPr/>
        </p:nvSpPr>
        <p:spPr>
          <a:xfrm>
            <a:off x="7557205" y="1820452"/>
            <a:ext cx="1494890" cy="577922"/>
          </a:xfrm>
          <a:prstGeom prst="verticalScroll">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350" dirty="0"/>
              <a:t>Colorado ESSER: </a:t>
            </a:r>
            <a:r>
              <a:rPr lang="en-US" sz="1350" b="1" dirty="0"/>
              <a:t>$120,993,782</a:t>
            </a:r>
            <a:endParaRPr lang="en-US" sz="1350" dirty="0"/>
          </a:p>
        </p:txBody>
      </p:sp>
      <p:sp>
        <p:nvSpPr>
          <p:cNvPr id="6" name="Scroll: Vertical 5">
            <a:extLst>
              <a:ext uri="{FF2B5EF4-FFF2-40B4-BE49-F238E27FC236}">
                <a16:creationId xmlns:a16="http://schemas.microsoft.com/office/drawing/2014/main" id="{5D605B1B-D46A-4FE1-8ED8-1CC6A9CF5802}"/>
              </a:ext>
            </a:extLst>
          </p:cNvPr>
          <p:cNvSpPr/>
          <p:nvPr/>
        </p:nvSpPr>
        <p:spPr>
          <a:xfrm>
            <a:off x="7557202" y="2967385"/>
            <a:ext cx="1494890" cy="577922"/>
          </a:xfrm>
          <a:prstGeom prst="verticalScroll">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350" dirty="0"/>
              <a:t>LEA’s 90%: $108,894,404 </a:t>
            </a:r>
          </a:p>
        </p:txBody>
      </p:sp>
      <p:sp>
        <p:nvSpPr>
          <p:cNvPr id="8" name="Scroll: Vertical 7">
            <a:extLst>
              <a:ext uri="{FF2B5EF4-FFF2-40B4-BE49-F238E27FC236}">
                <a16:creationId xmlns:a16="http://schemas.microsoft.com/office/drawing/2014/main" id="{1C68AA89-9AF4-4320-A832-65C5CFC53182}"/>
              </a:ext>
            </a:extLst>
          </p:cNvPr>
          <p:cNvSpPr/>
          <p:nvPr/>
        </p:nvSpPr>
        <p:spPr>
          <a:xfrm>
            <a:off x="7557203" y="4114319"/>
            <a:ext cx="1494890" cy="577922"/>
          </a:xfrm>
          <a:prstGeom prst="verticalScroll">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350" dirty="0"/>
              <a:t>SEA’s 10%: $12,099,378 </a:t>
            </a:r>
          </a:p>
        </p:txBody>
      </p:sp>
      <p:sp>
        <p:nvSpPr>
          <p:cNvPr id="9" name="Scroll: Vertical 8">
            <a:extLst>
              <a:ext uri="{FF2B5EF4-FFF2-40B4-BE49-F238E27FC236}">
                <a16:creationId xmlns:a16="http://schemas.microsoft.com/office/drawing/2014/main" id="{6F16AF1B-AEAA-49F3-BEAD-ECECC7F7427E}"/>
              </a:ext>
            </a:extLst>
          </p:cNvPr>
          <p:cNvSpPr/>
          <p:nvPr/>
        </p:nvSpPr>
        <p:spPr>
          <a:xfrm>
            <a:off x="7557202" y="4805738"/>
            <a:ext cx="1494890" cy="577922"/>
          </a:xfrm>
          <a:prstGeom prst="verticalScroll">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350" dirty="0"/>
              <a:t>SEA Admin: $604,969 </a:t>
            </a:r>
          </a:p>
        </p:txBody>
      </p:sp>
      <p:sp>
        <p:nvSpPr>
          <p:cNvPr id="5" name="Oval 4" descr="Circle highlighted LEA's 90%: 108,894,404">
            <a:extLst>
              <a:ext uri="{FF2B5EF4-FFF2-40B4-BE49-F238E27FC236}">
                <a16:creationId xmlns:a16="http://schemas.microsoft.com/office/drawing/2014/main" id="{0A1246F3-6AA1-42E7-97F3-1D1716A5F1F2}"/>
              </a:ext>
            </a:extLst>
          </p:cNvPr>
          <p:cNvSpPr/>
          <p:nvPr/>
        </p:nvSpPr>
        <p:spPr>
          <a:xfrm>
            <a:off x="7557202" y="2789514"/>
            <a:ext cx="1494890" cy="978694"/>
          </a:xfrm>
          <a:prstGeom prst="ellipse">
            <a:avLst/>
          </a:prstGeom>
          <a:no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28753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FDE3C-07AD-469E-BE96-919D5737C24A}"/>
              </a:ext>
            </a:extLst>
          </p:cNvPr>
          <p:cNvSpPr>
            <a:spLocks noGrp="1"/>
          </p:cNvSpPr>
          <p:nvPr>
            <p:ph type="ctrTitle"/>
          </p:nvPr>
        </p:nvSpPr>
        <p:spPr/>
        <p:txBody>
          <a:bodyPr/>
          <a:lstStyle/>
          <a:p>
            <a:r>
              <a:rPr lang="en-US" dirty="0"/>
              <a:t>The LEA Application </a:t>
            </a:r>
            <a:br>
              <a:rPr lang="en-US" dirty="0"/>
            </a:br>
            <a:r>
              <a:rPr lang="en-US" dirty="0"/>
              <a:t>Online System</a:t>
            </a:r>
          </a:p>
        </p:txBody>
      </p:sp>
      <p:sp>
        <p:nvSpPr>
          <p:cNvPr id="3" name="Slide Number Placeholder 2">
            <a:extLst>
              <a:ext uri="{FF2B5EF4-FFF2-40B4-BE49-F238E27FC236}">
                <a16:creationId xmlns:a16="http://schemas.microsoft.com/office/drawing/2014/main" id="{02D7594E-D47D-4125-9284-9CF36DC36BDA}"/>
              </a:ext>
            </a:extLst>
          </p:cNvPr>
          <p:cNvSpPr>
            <a:spLocks noGrp="1"/>
          </p:cNvSpPr>
          <p:nvPr>
            <p:ph type="sldNum" sz="quarter" idx="12"/>
          </p:nvPr>
        </p:nvSpPr>
        <p:spPr/>
        <p:txBody>
          <a:bodyPr/>
          <a:lstStyle/>
          <a:p>
            <a:fld id="{C479D5F6-EDCB-402A-AC08-4943A1820E8F}" type="slidenum">
              <a:rPr lang="en-US" smtClean="0"/>
              <a:pPr/>
              <a:t>5</a:t>
            </a:fld>
            <a:endParaRPr lang="en-US" dirty="0"/>
          </a:p>
        </p:txBody>
      </p:sp>
    </p:spTree>
    <p:extLst>
      <p:ext uri="{BB962C8B-B14F-4D97-AF65-F5344CB8AC3E}">
        <p14:creationId xmlns:p14="http://schemas.microsoft.com/office/powerpoint/2010/main" val="32883950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81A393-62DC-4B94-91EA-E1CA073F1110}"/>
              </a:ext>
            </a:extLst>
          </p:cNvPr>
          <p:cNvSpPr>
            <a:spLocks noGrp="1"/>
          </p:cNvSpPr>
          <p:nvPr>
            <p:ph type="title"/>
          </p:nvPr>
        </p:nvSpPr>
        <p:spPr/>
        <p:txBody>
          <a:bodyPr/>
          <a:lstStyle/>
          <a:p>
            <a:r>
              <a:rPr lang="en-US" dirty="0"/>
              <a:t>Proposed LEA Application</a:t>
            </a:r>
          </a:p>
        </p:txBody>
      </p:sp>
      <p:sp>
        <p:nvSpPr>
          <p:cNvPr id="3" name="Content Placeholder 2">
            <a:extLst>
              <a:ext uri="{FF2B5EF4-FFF2-40B4-BE49-F238E27FC236}">
                <a16:creationId xmlns:a16="http://schemas.microsoft.com/office/drawing/2014/main" id="{3B96888D-6853-42F8-B3AA-C14AF99BD9F1}"/>
              </a:ext>
            </a:extLst>
          </p:cNvPr>
          <p:cNvSpPr>
            <a:spLocks noGrp="1"/>
          </p:cNvSpPr>
          <p:nvPr>
            <p:ph idx="1"/>
          </p:nvPr>
        </p:nvSpPr>
        <p:spPr>
          <a:xfrm>
            <a:off x="314325" y="1447800"/>
            <a:ext cx="8543925" cy="4848225"/>
          </a:xfrm>
        </p:spPr>
        <p:txBody>
          <a:bodyPr>
            <a:normAutofit fontScale="70000" lnSpcReduction="20000"/>
          </a:bodyPr>
          <a:lstStyle/>
          <a:p>
            <a:pPr marL="0" indent="0">
              <a:buNone/>
            </a:pPr>
            <a:r>
              <a:rPr lang="en-US" b="1" dirty="0"/>
              <a:t>Section A:</a:t>
            </a:r>
            <a:r>
              <a:rPr lang="en-US" dirty="0"/>
              <a:t> Acceptance/Relinquishment</a:t>
            </a:r>
          </a:p>
          <a:p>
            <a:pPr lvl="1"/>
            <a:r>
              <a:rPr lang="en-US" dirty="0"/>
              <a:t>Allow LEAs to accept or decline funds</a:t>
            </a:r>
          </a:p>
          <a:p>
            <a:r>
              <a:rPr lang="en-US" b="1" dirty="0"/>
              <a:t>Section B:</a:t>
            </a:r>
            <a:r>
              <a:rPr lang="en-US" dirty="0"/>
              <a:t> Non-public Schools Proportionate Share</a:t>
            </a:r>
          </a:p>
          <a:p>
            <a:pPr lvl="1"/>
            <a:r>
              <a:rPr lang="en-US" dirty="0"/>
              <a:t>Application will calculate the proportionate share and track funds allocated to non-public schools to ensure funds are allocated correctly</a:t>
            </a:r>
          </a:p>
          <a:p>
            <a:pPr lvl="2"/>
            <a:r>
              <a:rPr lang="en-US" dirty="0"/>
              <a:t>Application will allow applicants to update this portion with newly obtained data on the number of students enrolled in Non-Public Schools in the LEAs boundaries; calculation will update automatically when new student counts are entered</a:t>
            </a:r>
          </a:p>
          <a:p>
            <a:pPr marL="0" indent="0">
              <a:buNone/>
            </a:pPr>
            <a:r>
              <a:rPr lang="en-US" b="1" dirty="0"/>
              <a:t>Section C:</a:t>
            </a:r>
            <a:r>
              <a:rPr lang="en-US" dirty="0"/>
              <a:t> Assurances</a:t>
            </a:r>
          </a:p>
          <a:p>
            <a:pPr lvl="1"/>
            <a:r>
              <a:rPr lang="en-US" dirty="0"/>
              <a:t>Assurances included in ESSER section of the CARES Act, the Certification and Agreement template, and other assurances required for the acceptance of federal funds</a:t>
            </a:r>
          </a:p>
          <a:p>
            <a:pPr marL="0" indent="0">
              <a:buNone/>
            </a:pPr>
            <a:r>
              <a:rPr lang="en-US" b="1" dirty="0"/>
              <a:t>Section D:</a:t>
            </a:r>
            <a:r>
              <a:rPr lang="en-US" dirty="0"/>
              <a:t> Budget </a:t>
            </a:r>
          </a:p>
          <a:p>
            <a:pPr lvl="1"/>
            <a:r>
              <a:rPr lang="en-US" dirty="0"/>
              <a:t>Activity Category</a:t>
            </a:r>
          </a:p>
          <a:p>
            <a:pPr lvl="1"/>
            <a:r>
              <a:rPr lang="en-US" dirty="0"/>
              <a:t>Activity Description</a:t>
            </a:r>
          </a:p>
          <a:p>
            <a:pPr lvl="1"/>
            <a:r>
              <a:rPr lang="en-US" dirty="0"/>
              <a:t>Object Codes (Chart of Accounts)</a:t>
            </a:r>
          </a:p>
          <a:p>
            <a:pPr lvl="1"/>
            <a:r>
              <a:rPr lang="en-US" dirty="0"/>
              <a:t>Program Codes (Chart of Accounts)</a:t>
            </a:r>
          </a:p>
          <a:p>
            <a:pPr lvl="1"/>
            <a:r>
              <a:rPr lang="en-US" dirty="0"/>
              <a:t>Indirect Cost allowed</a:t>
            </a:r>
          </a:p>
          <a:p>
            <a:pPr lvl="1"/>
            <a:r>
              <a:rPr lang="en-US" dirty="0"/>
              <a:t>Budget Amount</a:t>
            </a:r>
          </a:p>
          <a:p>
            <a:pPr lvl="1"/>
            <a:r>
              <a:rPr lang="en-US" dirty="0"/>
              <a:t>Amount</a:t>
            </a:r>
          </a:p>
          <a:p>
            <a:pPr marL="0" indent="0">
              <a:buNone/>
            </a:pPr>
            <a:r>
              <a:rPr lang="en-US" b="1" dirty="0"/>
              <a:t>Section E:</a:t>
            </a:r>
            <a:r>
              <a:rPr lang="en-US" dirty="0"/>
              <a:t> Signature pages</a:t>
            </a:r>
          </a:p>
          <a:p>
            <a:pPr lvl="1"/>
            <a:r>
              <a:rPr lang="en-US" dirty="0"/>
              <a:t>Approval and transmittal</a:t>
            </a:r>
          </a:p>
        </p:txBody>
      </p:sp>
      <p:sp>
        <p:nvSpPr>
          <p:cNvPr id="6" name="Oval 5">
            <a:extLst>
              <a:ext uri="{FF2B5EF4-FFF2-40B4-BE49-F238E27FC236}">
                <a16:creationId xmlns:a16="http://schemas.microsoft.com/office/drawing/2014/main" id="{1C4DA880-072A-4012-871F-CF06FDB1A482}"/>
              </a:ext>
            </a:extLst>
          </p:cNvPr>
          <p:cNvSpPr/>
          <p:nvPr/>
        </p:nvSpPr>
        <p:spPr>
          <a:xfrm>
            <a:off x="4307757" y="3603171"/>
            <a:ext cx="4259299" cy="1860439"/>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2000" dirty="0">
                <a:solidFill>
                  <a:schemeClr val="tx1"/>
                </a:solidFill>
              </a:rPr>
              <a:t>Open: End of May</a:t>
            </a:r>
          </a:p>
          <a:p>
            <a:pPr algn="ctr"/>
            <a:r>
              <a:rPr lang="en-US" sz="2000" dirty="0">
                <a:solidFill>
                  <a:schemeClr val="tx1"/>
                </a:solidFill>
              </a:rPr>
              <a:t>Close: December 31, 2020</a:t>
            </a:r>
          </a:p>
          <a:p>
            <a:pPr algn="ctr"/>
            <a:r>
              <a:rPr lang="en-US" sz="2000" dirty="0">
                <a:solidFill>
                  <a:schemeClr val="tx1"/>
                </a:solidFill>
              </a:rPr>
              <a:t>Rolling Review &amp; Approval</a:t>
            </a:r>
          </a:p>
          <a:p>
            <a:pPr algn="ctr"/>
            <a:r>
              <a:rPr lang="en-US" sz="2000" dirty="0">
                <a:solidFill>
                  <a:schemeClr val="tx1"/>
                </a:solidFill>
              </a:rPr>
              <a:t>Rolling PAR</a:t>
            </a:r>
          </a:p>
        </p:txBody>
      </p:sp>
      <p:sp>
        <p:nvSpPr>
          <p:cNvPr id="5" name="Rectangle: Rounded Corners 4">
            <a:extLst>
              <a:ext uri="{FF2B5EF4-FFF2-40B4-BE49-F238E27FC236}">
                <a16:creationId xmlns:a16="http://schemas.microsoft.com/office/drawing/2014/main" id="{3480D051-B38B-411A-81B7-DC94D208863A}"/>
              </a:ext>
            </a:extLst>
          </p:cNvPr>
          <p:cNvSpPr/>
          <p:nvPr/>
        </p:nvSpPr>
        <p:spPr>
          <a:xfrm>
            <a:off x="2873828" y="5682044"/>
            <a:ext cx="4933688" cy="921442"/>
          </a:xfrm>
          <a:prstGeom prst="roundRect">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n-US" dirty="0">
                <a:solidFill>
                  <a:schemeClr val="tx1"/>
                </a:solidFill>
              </a:rPr>
              <a:t>LEA allocations posted on ESSER page: </a:t>
            </a:r>
            <a:r>
              <a:rPr lang="en-US" dirty="0">
                <a:solidFill>
                  <a:schemeClr val="tx1"/>
                </a:solidFill>
                <a:hlinkClick r:id="rId2">
                  <a:extLst>
                    <a:ext uri="{A12FA001-AC4F-418D-AE19-62706E023703}">
                      <ahyp:hlinkClr xmlns:ahyp="http://schemas.microsoft.com/office/drawing/2018/hyperlinkcolor" val="tx"/>
                    </a:ext>
                  </a:extLst>
                </a:hlinkClick>
              </a:rPr>
              <a:t>https://www.cde.state.co.us/caresact/relieffund</a:t>
            </a:r>
            <a:endParaRPr lang="en-US" dirty="0">
              <a:solidFill>
                <a:schemeClr val="tx1"/>
              </a:solidFill>
            </a:endParaRPr>
          </a:p>
        </p:txBody>
      </p:sp>
      <p:sp>
        <p:nvSpPr>
          <p:cNvPr id="4" name="Slide Number Placeholder 3">
            <a:extLst>
              <a:ext uri="{FF2B5EF4-FFF2-40B4-BE49-F238E27FC236}">
                <a16:creationId xmlns:a16="http://schemas.microsoft.com/office/drawing/2014/main" id="{30F94F7E-20DF-4733-92FC-B39908F965AA}"/>
              </a:ext>
            </a:extLst>
          </p:cNvPr>
          <p:cNvSpPr>
            <a:spLocks noGrp="1"/>
          </p:cNvSpPr>
          <p:nvPr>
            <p:ph type="sldNum" sz="quarter" idx="12"/>
          </p:nvPr>
        </p:nvSpPr>
        <p:spPr/>
        <p:txBody>
          <a:bodyPr/>
          <a:lstStyle/>
          <a:p>
            <a:fld id="{C479D5F6-EDCB-402A-AC08-4943A1820E8F}" type="slidenum">
              <a:rPr lang="en-US" smtClean="0"/>
              <a:pPr/>
              <a:t>6</a:t>
            </a:fld>
            <a:endParaRPr lang="en-US" dirty="0"/>
          </a:p>
        </p:txBody>
      </p:sp>
    </p:spTree>
    <p:extLst>
      <p:ext uri="{BB962C8B-B14F-4D97-AF65-F5344CB8AC3E}">
        <p14:creationId xmlns:p14="http://schemas.microsoft.com/office/powerpoint/2010/main" val="25207683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D189A6-2A93-4BDF-A125-57CE0AAF82E0}"/>
              </a:ext>
            </a:extLst>
          </p:cNvPr>
          <p:cNvSpPr>
            <a:spLocks noGrp="1"/>
          </p:cNvSpPr>
          <p:nvPr>
            <p:ph type="title"/>
          </p:nvPr>
        </p:nvSpPr>
        <p:spPr>
          <a:xfrm>
            <a:off x="245193" y="254514"/>
            <a:ext cx="6081865" cy="756418"/>
          </a:xfrm>
        </p:spPr>
        <p:txBody>
          <a:bodyPr/>
          <a:lstStyle/>
          <a:p>
            <a:r>
              <a:rPr lang="en-US" dirty="0"/>
              <a:t>Access to the ESSER Application System</a:t>
            </a:r>
          </a:p>
        </p:txBody>
      </p:sp>
      <p:sp>
        <p:nvSpPr>
          <p:cNvPr id="3" name="Content Placeholder 2">
            <a:extLst>
              <a:ext uri="{FF2B5EF4-FFF2-40B4-BE49-F238E27FC236}">
                <a16:creationId xmlns:a16="http://schemas.microsoft.com/office/drawing/2014/main" id="{5433ED85-E942-4583-80CE-1676C90D646A}"/>
              </a:ext>
            </a:extLst>
          </p:cNvPr>
          <p:cNvSpPr>
            <a:spLocks noGrp="1"/>
          </p:cNvSpPr>
          <p:nvPr>
            <p:ph idx="1"/>
          </p:nvPr>
        </p:nvSpPr>
        <p:spPr/>
        <p:txBody>
          <a:bodyPr/>
          <a:lstStyle/>
          <a:p>
            <a:pPr marL="0" indent="0">
              <a:buNone/>
            </a:pPr>
            <a:r>
              <a:rPr lang="en-US" dirty="0"/>
              <a:t>CDE Identity Management (</a:t>
            </a:r>
            <a:r>
              <a:rPr lang="en-US" dirty="0" err="1"/>
              <a:t>IdM</a:t>
            </a:r>
            <a:r>
              <a:rPr lang="en-US" dirty="0"/>
              <a:t>)</a:t>
            </a:r>
          </a:p>
          <a:p>
            <a:pPr marL="0" indent="0">
              <a:buNone/>
            </a:pPr>
            <a:endParaRPr lang="en-US" dirty="0"/>
          </a:p>
          <a:p>
            <a:pPr marL="0" indent="0">
              <a:buNone/>
            </a:pPr>
            <a:r>
              <a:rPr lang="en-US" dirty="0"/>
              <a:t>CDE's Identity Management process streamlines the user login process and automates the user registration, approval, and password reset processes and provides districts and administrative units with the ability to maintain users via a Delegated Administration model.</a:t>
            </a:r>
          </a:p>
        </p:txBody>
      </p:sp>
      <p:sp>
        <p:nvSpPr>
          <p:cNvPr id="4" name="Slide Number Placeholder 3">
            <a:extLst>
              <a:ext uri="{FF2B5EF4-FFF2-40B4-BE49-F238E27FC236}">
                <a16:creationId xmlns:a16="http://schemas.microsoft.com/office/drawing/2014/main" id="{A59E6A78-FBBB-4FD8-B0CF-B2E999454F79}"/>
              </a:ext>
            </a:extLst>
          </p:cNvPr>
          <p:cNvSpPr>
            <a:spLocks noGrp="1"/>
          </p:cNvSpPr>
          <p:nvPr>
            <p:ph type="sldNum" sz="quarter" idx="12"/>
          </p:nvPr>
        </p:nvSpPr>
        <p:spPr/>
        <p:txBody>
          <a:bodyPr/>
          <a:lstStyle/>
          <a:p>
            <a:fld id="{C479D5F6-EDCB-402A-AC08-4943A1820E8F}" type="slidenum">
              <a:rPr lang="en-US" smtClean="0"/>
              <a:pPr/>
              <a:t>7</a:t>
            </a:fld>
            <a:endParaRPr lang="en-US" dirty="0"/>
          </a:p>
        </p:txBody>
      </p:sp>
    </p:spTree>
    <p:extLst>
      <p:ext uri="{BB962C8B-B14F-4D97-AF65-F5344CB8AC3E}">
        <p14:creationId xmlns:p14="http://schemas.microsoft.com/office/powerpoint/2010/main" val="3640680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80C287-9F66-445E-9E06-5B0C010DE458}"/>
              </a:ext>
            </a:extLst>
          </p:cNvPr>
          <p:cNvSpPr>
            <a:spLocks noGrp="1"/>
          </p:cNvSpPr>
          <p:nvPr>
            <p:ph type="title"/>
          </p:nvPr>
        </p:nvSpPr>
        <p:spPr/>
        <p:txBody>
          <a:bodyPr/>
          <a:lstStyle/>
          <a:p>
            <a:r>
              <a:rPr lang="en-US" dirty="0"/>
              <a:t>Application Access</a:t>
            </a:r>
          </a:p>
        </p:txBody>
      </p:sp>
      <p:sp>
        <p:nvSpPr>
          <p:cNvPr id="3" name="Content Placeholder 2">
            <a:extLst>
              <a:ext uri="{FF2B5EF4-FFF2-40B4-BE49-F238E27FC236}">
                <a16:creationId xmlns:a16="http://schemas.microsoft.com/office/drawing/2014/main" id="{1609FCB2-5F31-4E64-8DDD-16439F237021}"/>
              </a:ext>
            </a:extLst>
          </p:cNvPr>
          <p:cNvSpPr>
            <a:spLocks noGrp="1"/>
          </p:cNvSpPr>
          <p:nvPr>
            <p:ph idx="1"/>
          </p:nvPr>
        </p:nvSpPr>
        <p:spPr/>
        <p:txBody>
          <a:bodyPr/>
          <a:lstStyle/>
          <a:p>
            <a:pPr marL="0" indent="0">
              <a:buNone/>
            </a:pPr>
            <a:r>
              <a:rPr lang="en-US" dirty="0"/>
              <a:t>Applicants will visit the </a:t>
            </a:r>
            <a:r>
              <a:rPr lang="en-US" dirty="0">
                <a:hlinkClick r:id="rId2"/>
              </a:rPr>
              <a:t>CARES Act Elementary and Secondary School Emergency Relief Fund</a:t>
            </a:r>
            <a:r>
              <a:rPr lang="en-US" dirty="0"/>
              <a:t> page. </a:t>
            </a:r>
          </a:p>
          <a:p>
            <a:r>
              <a:rPr lang="en-US" dirty="0"/>
              <a:t>The district Local Access Manager will need to ensure that the Authorized Representative completing the application has access to the ESSER application</a:t>
            </a:r>
          </a:p>
          <a:p>
            <a:pPr marL="0" indent="0">
              <a:buNone/>
            </a:pPr>
            <a:endParaRPr lang="en-US" dirty="0"/>
          </a:p>
          <a:p>
            <a:pPr marL="0" indent="0">
              <a:buNone/>
            </a:pPr>
            <a:r>
              <a:rPr lang="en-US" dirty="0"/>
              <a:t>Resources: </a:t>
            </a:r>
          </a:p>
          <a:p>
            <a:pPr marL="0" indent="0">
              <a:buNone/>
            </a:pPr>
            <a:r>
              <a:rPr lang="en-US" dirty="0">
                <a:hlinkClick r:id="rId3"/>
              </a:rPr>
              <a:t>Identify Management </a:t>
            </a:r>
            <a:r>
              <a:rPr lang="en-US" dirty="0"/>
              <a:t>page: </a:t>
            </a:r>
          </a:p>
          <a:p>
            <a:pPr marL="0" indent="0">
              <a:buNone/>
            </a:pPr>
            <a:r>
              <a:rPr lang="en-US" dirty="0"/>
              <a:t>Local Access Manager Quick Access Guide</a:t>
            </a:r>
          </a:p>
          <a:p>
            <a:pPr marL="0" indent="0">
              <a:buNone/>
            </a:pPr>
            <a:r>
              <a:rPr lang="en-US" dirty="0"/>
              <a:t>Identity Management Quick Reference Guide (PDF)</a:t>
            </a:r>
          </a:p>
        </p:txBody>
      </p:sp>
      <p:sp>
        <p:nvSpPr>
          <p:cNvPr id="4" name="Slide Number Placeholder 3">
            <a:extLst>
              <a:ext uri="{FF2B5EF4-FFF2-40B4-BE49-F238E27FC236}">
                <a16:creationId xmlns:a16="http://schemas.microsoft.com/office/drawing/2014/main" id="{598C462B-EBB8-4D5F-A475-EAEE8DF65118}"/>
              </a:ext>
            </a:extLst>
          </p:cNvPr>
          <p:cNvSpPr>
            <a:spLocks noGrp="1"/>
          </p:cNvSpPr>
          <p:nvPr>
            <p:ph type="sldNum" sz="quarter" idx="12"/>
          </p:nvPr>
        </p:nvSpPr>
        <p:spPr/>
        <p:txBody>
          <a:bodyPr/>
          <a:lstStyle/>
          <a:p>
            <a:fld id="{C479D5F6-EDCB-402A-AC08-4943A1820E8F}" type="slidenum">
              <a:rPr lang="en-US" smtClean="0"/>
              <a:pPr/>
              <a:t>8</a:t>
            </a:fld>
            <a:endParaRPr lang="en-US" dirty="0"/>
          </a:p>
        </p:txBody>
      </p:sp>
    </p:spTree>
    <p:extLst>
      <p:ext uri="{BB962C8B-B14F-4D97-AF65-F5344CB8AC3E}">
        <p14:creationId xmlns:p14="http://schemas.microsoft.com/office/powerpoint/2010/main" val="22656499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BC48E-A27C-4733-B5BD-7B1BB73BDF0A}"/>
              </a:ext>
            </a:extLst>
          </p:cNvPr>
          <p:cNvSpPr>
            <a:spLocks noGrp="1"/>
          </p:cNvSpPr>
          <p:nvPr>
            <p:ph type="title"/>
          </p:nvPr>
        </p:nvSpPr>
        <p:spPr>
          <a:xfrm>
            <a:off x="1143000" y="2245809"/>
            <a:ext cx="6858000" cy="1564716"/>
          </a:xfrm>
        </p:spPr>
        <p:txBody>
          <a:bodyPr vert="horz" lIns="91440" tIns="45720" rIns="91440" bIns="45720" rtlCol="0" anchor="b">
            <a:normAutofit/>
          </a:bodyPr>
          <a:lstStyle/>
          <a:p>
            <a:r>
              <a:rPr lang="en-US" sz="4200" kern="1200">
                <a:solidFill>
                  <a:schemeClr val="tx1"/>
                </a:solidFill>
                <a:latin typeface="+mj-lt"/>
                <a:ea typeface="+mj-ea"/>
                <a:cs typeface="+mj-cs"/>
              </a:rPr>
              <a:t>ESSER Application Walk Through</a:t>
            </a:r>
          </a:p>
        </p:txBody>
      </p:sp>
      <p:sp>
        <p:nvSpPr>
          <p:cNvPr id="3" name="Content Placeholder 2">
            <a:extLst>
              <a:ext uri="{FF2B5EF4-FFF2-40B4-BE49-F238E27FC236}">
                <a16:creationId xmlns:a16="http://schemas.microsoft.com/office/drawing/2014/main" id="{A1E640AC-8473-46E7-BEEA-99D7D2CFFFCF}"/>
              </a:ext>
            </a:extLst>
          </p:cNvPr>
          <p:cNvSpPr>
            <a:spLocks noGrp="1"/>
          </p:cNvSpPr>
          <p:nvPr>
            <p:ph idx="1"/>
          </p:nvPr>
        </p:nvSpPr>
        <p:spPr>
          <a:xfrm>
            <a:off x="1143000" y="3947050"/>
            <a:ext cx="6858000" cy="572583"/>
          </a:xfrm>
        </p:spPr>
        <p:txBody>
          <a:bodyPr vert="horz" lIns="91440" tIns="45720" rIns="91440" bIns="45720" rtlCol="0">
            <a:normAutofit/>
          </a:bodyPr>
          <a:lstStyle/>
          <a:p>
            <a:pPr marL="0" indent="0" algn="ctr">
              <a:buNone/>
            </a:pPr>
            <a:r>
              <a:rPr lang="en-US" sz="1700" kern="1200" dirty="0">
                <a:solidFill>
                  <a:schemeClr val="tx1"/>
                </a:solidFill>
                <a:latin typeface="+mn-lt"/>
                <a:ea typeface="+mn-ea"/>
                <a:cs typeface="+mn-cs"/>
                <a:hlinkClick r:id="rId2"/>
              </a:rPr>
              <a:t>ESSER Fund Application Training Site</a:t>
            </a:r>
            <a:endParaRPr lang="en-US" sz="1700" kern="1200" dirty="0">
              <a:solidFill>
                <a:schemeClr val="tx1"/>
              </a:solidFill>
              <a:latin typeface="+mn-lt"/>
              <a:ea typeface="+mn-ea"/>
              <a:cs typeface="+mn-cs"/>
            </a:endParaRPr>
          </a:p>
        </p:txBody>
      </p:sp>
      <p:sp>
        <p:nvSpPr>
          <p:cNvPr id="4" name="Slide Number Placeholder 3">
            <a:extLst>
              <a:ext uri="{FF2B5EF4-FFF2-40B4-BE49-F238E27FC236}">
                <a16:creationId xmlns:a16="http://schemas.microsoft.com/office/drawing/2014/main" id="{09D55569-62C3-4C0D-9B77-7C59D945DE7E}"/>
              </a:ext>
            </a:extLst>
          </p:cNvPr>
          <p:cNvSpPr>
            <a:spLocks noGrp="1"/>
          </p:cNvSpPr>
          <p:nvPr>
            <p:ph type="sldNum" sz="quarter" idx="12"/>
          </p:nvPr>
        </p:nvSpPr>
        <p:spPr>
          <a:xfrm>
            <a:off x="6615112" y="6356350"/>
            <a:ext cx="1900238" cy="365125"/>
          </a:xfrm>
        </p:spPr>
        <p:txBody>
          <a:bodyPr vert="horz" lIns="91440" tIns="45720" rIns="91440" bIns="45720" rtlCol="0" anchor="ctr">
            <a:normAutofit/>
          </a:bodyPr>
          <a:lstStyle/>
          <a:p>
            <a:pPr algn="r">
              <a:spcAft>
                <a:spcPts val="600"/>
              </a:spcAft>
            </a:pPr>
            <a:fld id="{C479D5F6-EDCB-402A-AC08-4943A1820E8F}" type="slidenum">
              <a:rPr lang="en-US" sz="1200">
                <a:solidFill>
                  <a:srgbClr val="FFFFFF">
                    <a:alpha val="80000"/>
                  </a:srgbClr>
                </a:solidFill>
              </a:rPr>
              <a:pPr algn="r">
                <a:spcAft>
                  <a:spcPts val="600"/>
                </a:spcAft>
              </a:pPr>
              <a:t>9</a:t>
            </a:fld>
            <a:endParaRPr lang="en-US" sz="1200">
              <a:solidFill>
                <a:srgbClr val="FFFFFF">
                  <a:alpha val="80000"/>
                </a:srgbClr>
              </a:solidFill>
            </a:endParaRPr>
          </a:p>
        </p:txBody>
      </p:sp>
    </p:spTree>
    <p:extLst>
      <p:ext uri="{BB962C8B-B14F-4D97-AF65-F5344CB8AC3E}">
        <p14:creationId xmlns:p14="http://schemas.microsoft.com/office/powerpoint/2010/main" val="391742133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2839</TotalTime>
  <Words>3502</Words>
  <Application>Microsoft Office PowerPoint</Application>
  <PresentationFormat>On-screen Show (4:3)</PresentationFormat>
  <Paragraphs>358</Paragraphs>
  <Slides>37</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37</vt:i4>
      </vt:variant>
    </vt:vector>
  </HeadingPairs>
  <TitlesOfParts>
    <vt:vector size="43" baseType="lpstr">
      <vt:lpstr>Arial</vt:lpstr>
      <vt:lpstr>Calibri</vt:lpstr>
      <vt:lpstr>Calibri Light</vt:lpstr>
      <vt:lpstr>Courier New</vt:lpstr>
      <vt:lpstr>Museo Slab 500</vt:lpstr>
      <vt:lpstr>Office Theme</vt:lpstr>
      <vt:lpstr>LEA Training: Elementary and Secondary School Emergency Relief Fund – LEA Application for Funds</vt:lpstr>
      <vt:lpstr>Agenda for Today’s Training</vt:lpstr>
      <vt:lpstr>CARES Grants</vt:lpstr>
      <vt:lpstr>ESSER Funds under the CARES Act</vt:lpstr>
      <vt:lpstr>The LEA Application  Online System</vt:lpstr>
      <vt:lpstr>Proposed LEA Application</vt:lpstr>
      <vt:lpstr>Access to the ESSER Application System</vt:lpstr>
      <vt:lpstr>Application Access</vt:lpstr>
      <vt:lpstr>ESSER Application Walk Through</vt:lpstr>
      <vt:lpstr>Review Process and Protocols</vt:lpstr>
      <vt:lpstr>Purpose and Objective of Review</vt:lpstr>
      <vt:lpstr>Overview of Review Process</vt:lpstr>
      <vt:lpstr>Purpose and Intent of ESSER Funds</vt:lpstr>
      <vt:lpstr>Reviewer Checklist</vt:lpstr>
      <vt:lpstr>Reviewers Will Be Checking Applications for Completeness </vt:lpstr>
      <vt:lpstr>Non-Public School Section </vt:lpstr>
      <vt:lpstr>Allowable Uses of Funds:  ESSER-Formula Funds</vt:lpstr>
      <vt:lpstr>Allowable Use of Funds </vt:lpstr>
      <vt:lpstr>Restrictions on Uses of Funds</vt:lpstr>
      <vt:lpstr>Other Factors to Keep in Mind</vt:lpstr>
      <vt:lpstr>Other Factors to Keep in Mind Continued</vt:lpstr>
      <vt:lpstr>Caution! </vt:lpstr>
      <vt:lpstr>Coordination of preparedness and response efforts</vt:lpstr>
      <vt:lpstr>Providing principals and other school leaders with resources</vt:lpstr>
      <vt:lpstr>Example 1</vt:lpstr>
      <vt:lpstr>Addressing Unique Needs of Student Populations</vt:lpstr>
      <vt:lpstr>LEA Response Efforts</vt:lpstr>
      <vt:lpstr>Staff Training and PD</vt:lpstr>
      <vt:lpstr>Sanitization Supplies and Materials</vt:lpstr>
      <vt:lpstr>Planning &amp; Coordination for Long-Term Closures</vt:lpstr>
      <vt:lpstr>Example 2</vt:lpstr>
      <vt:lpstr>Technology</vt:lpstr>
      <vt:lpstr>Mental Health</vt:lpstr>
      <vt:lpstr>Summer Learning</vt:lpstr>
      <vt:lpstr>Other Activities, Including Salaries, Benefits</vt:lpstr>
      <vt:lpstr>Example 3</vt:lpstr>
      <vt:lpstr>Questions? </vt:lpstr>
    </vt:vector>
  </TitlesOfParts>
  <Company>Colorado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Madorin, Acacia</dc:creator>
  <cp:lastModifiedBy>Prael, Michelle</cp:lastModifiedBy>
  <cp:revision>138</cp:revision>
  <dcterms:created xsi:type="dcterms:W3CDTF">2019-06-25T17:30:52Z</dcterms:created>
  <dcterms:modified xsi:type="dcterms:W3CDTF">2020-05-29T21:26:34Z</dcterms:modified>
</cp:coreProperties>
</file>