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69" r:id="rId2"/>
    <p:sldId id="339" r:id="rId3"/>
    <p:sldId id="360" r:id="rId4"/>
    <p:sldId id="324" r:id="rId5"/>
    <p:sldId id="350" r:id="rId6"/>
    <p:sldId id="364" r:id="rId7"/>
    <p:sldId id="365" r:id="rId8"/>
    <p:sldId id="348" r:id="rId9"/>
    <p:sldId id="342" r:id="rId10"/>
    <p:sldId id="361" r:id="rId11"/>
    <p:sldId id="362" r:id="rId12"/>
    <p:sldId id="340" r:id="rId13"/>
    <p:sldId id="366" r:id="rId14"/>
    <p:sldId id="363" r:id="rId15"/>
    <p:sldId id="349" r:id="rId16"/>
    <p:sldId id="367" r:id="rId17"/>
    <p:sldId id="368" r:id="rId18"/>
    <p:sldId id="369" r:id="rId19"/>
    <p:sldId id="370" r:id="rId20"/>
    <p:sldId id="371" r:id="rId21"/>
    <p:sldId id="372" r:id="rId22"/>
    <p:sldId id="256" r:id="rId23"/>
    <p:sldId id="278" r:id="rId24"/>
    <p:sldId id="274" r:id="rId25"/>
    <p:sldId id="264" r:id="rId26"/>
    <p:sldId id="282" r:id="rId27"/>
    <p:sldId id="277" r:id="rId28"/>
    <p:sldId id="281" r:id="rId29"/>
    <p:sldId id="347" r:id="rId30"/>
    <p:sldId id="373" r:id="rId31"/>
    <p:sldId id="336" r:id="rId32"/>
    <p:sldId id="337" r:id="rId33"/>
    <p:sldId id="33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jeri-Nelson, Nazanin" initials="MN" lastIdx="1" clrIdx="0">
    <p:extLst>
      <p:ext uri="{19B8F6BF-5375-455C-9EA6-DF929625EA0E}">
        <p15:presenceInfo xmlns:p15="http://schemas.microsoft.com/office/powerpoint/2012/main" userId="S::Mohajeri-Nelson_n@cde.state.co.us::a9da618a-a76d-43dd-a63a-6c6fdf3f5685" providerId="AD"/>
      </p:ext>
    </p:extLst>
  </p:cmAuthor>
  <p:cmAuthor id="2" name="Collins, DeLilah" initials="CD" lastIdx="2" clrIdx="1">
    <p:extLst>
      <p:ext uri="{19B8F6BF-5375-455C-9EA6-DF929625EA0E}">
        <p15:presenceInfo xmlns:p15="http://schemas.microsoft.com/office/powerpoint/2012/main" userId="S::Collins_D@cde.state.co.us::0fbcd1ec-9edd-4919-b5b0-b4fa9ee07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1583" autoAdjust="0"/>
  </p:normalViewPr>
  <p:slideViewPr>
    <p:cSldViewPr snapToGrid="0">
      <p:cViewPr varScale="1">
        <p:scale>
          <a:sx n="70" d="100"/>
          <a:sy n="70" d="100"/>
        </p:scale>
        <p:origin x="1699"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D9D76-1224-4D1F-8521-027DB78D47EB}"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9B73B59E-994D-40DE-902D-7B6F255F7FF1}">
      <dgm:prSet phldrT="[Text]"/>
      <dgm:spPr/>
      <dgm:t>
        <a:bodyPr/>
        <a:lstStyle/>
        <a:p>
          <a:r>
            <a:rPr lang="en-US" dirty="0"/>
            <a:t>CARES Act </a:t>
          </a:r>
        </a:p>
      </dgm:t>
    </dgm:pt>
    <dgm:pt modelId="{2C20910F-E10E-4C60-B62B-B775798C5BD6}" type="parTrans" cxnId="{A23CA645-F995-42AB-AB1B-720C8C8195B2}">
      <dgm:prSet/>
      <dgm:spPr/>
      <dgm:t>
        <a:bodyPr/>
        <a:lstStyle/>
        <a:p>
          <a:endParaRPr lang="en-US"/>
        </a:p>
      </dgm:t>
    </dgm:pt>
    <dgm:pt modelId="{F471F3A8-7C57-4234-AE34-D00E6FE158C2}" type="sibTrans" cxnId="{A23CA645-F995-42AB-AB1B-720C8C8195B2}">
      <dgm:prSet/>
      <dgm:spPr/>
      <dgm:t>
        <a:bodyPr/>
        <a:lstStyle/>
        <a:p>
          <a:endParaRPr lang="en-US"/>
        </a:p>
      </dgm:t>
    </dgm:pt>
    <dgm:pt modelId="{686ACF78-9383-4D98-AD8B-7473230512BC}">
      <dgm:prSet phldrT="[Text]"/>
      <dgm:spPr/>
      <dgm:t>
        <a:bodyPr/>
        <a:lstStyle/>
        <a:p>
          <a:r>
            <a:rPr lang="en-US" dirty="0"/>
            <a:t>Education Stabilization Funds (ESF)</a:t>
          </a:r>
        </a:p>
      </dgm:t>
    </dgm:pt>
    <dgm:pt modelId="{5032DAD0-2481-423E-9B15-D58836D4C840}" type="parTrans" cxnId="{4E6012D4-7C57-471A-B907-8269FB005D2B}">
      <dgm:prSet/>
      <dgm:spPr/>
      <dgm:t>
        <a:bodyPr/>
        <a:lstStyle/>
        <a:p>
          <a:endParaRPr lang="en-US"/>
        </a:p>
      </dgm:t>
    </dgm:pt>
    <dgm:pt modelId="{C6431D19-9F39-464B-B3DE-C9FDDF75FE56}" type="sibTrans" cxnId="{4E6012D4-7C57-471A-B907-8269FB005D2B}">
      <dgm:prSet/>
      <dgm:spPr/>
      <dgm:t>
        <a:bodyPr/>
        <a:lstStyle/>
        <a:p>
          <a:endParaRPr lang="en-US"/>
        </a:p>
      </dgm:t>
    </dgm:pt>
    <dgm:pt modelId="{B11B9125-075B-48E4-823C-112AB84FD05F}">
      <dgm:prSet phldrT="[Text]"/>
      <dgm:spPr/>
      <dgm:t>
        <a:bodyPr/>
        <a:lstStyle/>
        <a:p>
          <a:r>
            <a:rPr lang="en-US" dirty="0"/>
            <a:t>Elementary &amp; Secondary School Emergency Relief Funds (ESSER)</a:t>
          </a:r>
        </a:p>
        <a:p>
          <a:r>
            <a:rPr lang="en-US" dirty="0"/>
            <a:t>$120 million</a:t>
          </a:r>
        </a:p>
      </dgm:t>
    </dgm:pt>
    <dgm:pt modelId="{BE3E0BFB-4226-4D29-9E75-6D924DBBEEBE}" type="parTrans" cxnId="{A56C5583-1851-4284-A00D-A8DEDE3F0D27}">
      <dgm:prSet/>
      <dgm:spPr/>
      <dgm:t>
        <a:bodyPr/>
        <a:lstStyle/>
        <a:p>
          <a:endParaRPr lang="en-US"/>
        </a:p>
      </dgm:t>
    </dgm:pt>
    <dgm:pt modelId="{DA7E7451-B0BB-4747-96F5-7D10EA8692A4}" type="sibTrans" cxnId="{A56C5583-1851-4284-A00D-A8DEDE3F0D27}">
      <dgm:prSet/>
      <dgm:spPr/>
      <dgm:t>
        <a:bodyPr/>
        <a:lstStyle/>
        <a:p>
          <a:endParaRPr lang="en-US"/>
        </a:p>
      </dgm:t>
    </dgm:pt>
    <dgm:pt modelId="{77C82421-AD81-4793-AB35-E1E01C2DA1F9}">
      <dgm:prSet phldrT="[Text]"/>
      <dgm:spPr/>
      <dgm:t>
        <a:bodyPr/>
        <a:lstStyle/>
        <a:p>
          <a:r>
            <a:rPr lang="en-US" dirty="0"/>
            <a:t>Governor’s Emergency Education Relief (GEER)</a:t>
          </a:r>
        </a:p>
        <a:p>
          <a:r>
            <a:rPr lang="en-US" dirty="0"/>
            <a:t>$44 million</a:t>
          </a:r>
        </a:p>
        <a:p>
          <a:r>
            <a:rPr lang="en-US" dirty="0"/>
            <a:t>TBD </a:t>
          </a:r>
        </a:p>
      </dgm:t>
    </dgm:pt>
    <dgm:pt modelId="{6D16002D-7885-4589-A7E3-D988A3CB585A}" type="parTrans" cxnId="{27D05578-6D98-4A2B-A6F1-021C449D3D3D}">
      <dgm:prSet/>
      <dgm:spPr/>
      <dgm:t>
        <a:bodyPr/>
        <a:lstStyle/>
        <a:p>
          <a:endParaRPr lang="en-US"/>
        </a:p>
      </dgm:t>
    </dgm:pt>
    <dgm:pt modelId="{71C603D6-86C8-46BB-902C-E3DFC369CBBC}" type="sibTrans" cxnId="{27D05578-6D98-4A2B-A6F1-021C449D3D3D}">
      <dgm:prSet/>
      <dgm:spPr/>
      <dgm:t>
        <a:bodyPr/>
        <a:lstStyle/>
        <a:p>
          <a:endParaRPr lang="en-US"/>
        </a:p>
      </dgm:t>
    </dgm:pt>
    <dgm:pt modelId="{94A4AE9D-B5A4-4A3A-BC1D-4BB58935E66E}">
      <dgm:prSet phldrT="[Text]"/>
      <dgm:spPr/>
      <dgm:t>
        <a:bodyPr/>
        <a:lstStyle/>
        <a:p>
          <a:r>
            <a:rPr lang="en-US" dirty="0"/>
            <a:t>CARES Relief Funds (CRF)</a:t>
          </a:r>
        </a:p>
        <a:p>
          <a:r>
            <a:rPr lang="en-US" dirty="0"/>
            <a:t>Title V</a:t>
          </a:r>
        </a:p>
        <a:p>
          <a:r>
            <a:rPr lang="en-US" dirty="0"/>
            <a:t>Governor’s Executive Order</a:t>
          </a:r>
        </a:p>
      </dgm:t>
    </dgm:pt>
    <dgm:pt modelId="{F388482F-DBD2-4CA0-B53D-5F56DC4C13EC}" type="parTrans" cxnId="{2D51C3D5-4EBD-4FD4-B551-79896E5AF549}">
      <dgm:prSet/>
      <dgm:spPr/>
      <dgm:t>
        <a:bodyPr/>
        <a:lstStyle/>
        <a:p>
          <a:endParaRPr lang="en-US"/>
        </a:p>
      </dgm:t>
    </dgm:pt>
    <dgm:pt modelId="{66602594-8E48-49C5-82DC-F5B5CBB28220}" type="sibTrans" cxnId="{2D51C3D5-4EBD-4FD4-B551-79896E5AF549}">
      <dgm:prSet/>
      <dgm:spPr/>
      <dgm:t>
        <a:bodyPr/>
        <a:lstStyle/>
        <a:p>
          <a:endParaRPr lang="en-US"/>
        </a:p>
      </dgm:t>
    </dgm:pt>
    <dgm:pt modelId="{24D5CCF9-45B4-48FC-B4C9-89756566F80D}">
      <dgm:prSet phldrT="[Text]"/>
      <dgm:spPr/>
      <dgm:t>
        <a:bodyPr/>
        <a:lstStyle/>
        <a:p>
          <a:r>
            <a:rPr lang="en-US" dirty="0"/>
            <a:t>Education Relief</a:t>
          </a:r>
        </a:p>
        <a:p>
          <a:r>
            <a:rPr lang="en-US" dirty="0"/>
            <a:t>$500 million</a:t>
          </a:r>
        </a:p>
        <a:p>
          <a:r>
            <a:rPr lang="en-US" dirty="0"/>
            <a:t>PPA to LEA</a:t>
          </a:r>
        </a:p>
      </dgm:t>
    </dgm:pt>
    <dgm:pt modelId="{71295142-5B36-4306-9D72-E4D05503CF98}" type="parTrans" cxnId="{70736473-2F43-4E0E-A5E5-1F69BD994F1D}">
      <dgm:prSet/>
      <dgm:spPr/>
      <dgm:t>
        <a:bodyPr/>
        <a:lstStyle/>
        <a:p>
          <a:endParaRPr lang="en-US"/>
        </a:p>
      </dgm:t>
    </dgm:pt>
    <dgm:pt modelId="{0768B39E-CF0F-418D-B77B-7ADDD5CFC60B}" type="sibTrans" cxnId="{70736473-2F43-4E0E-A5E5-1F69BD994F1D}">
      <dgm:prSet/>
      <dgm:spPr/>
      <dgm:t>
        <a:bodyPr/>
        <a:lstStyle/>
        <a:p>
          <a:endParaRPr lang="en-US"/>
        </a:p>
      </dgm:t>
    </dgm:pt>
    <dgm:pt modelId="{12CF38A8-B710-4CCE-9073-E2C63092ABFF}">
      <dgm:prSet/>
      <dgm:spPr/>
      <dgm:t>
        <a:bodyPr/>
        <a:lstStyle/>
        <a:p>
          <a:r>
            <a:rPr lang="en-US" dirty="0"/>
            <a:t>ESSER Funds – Formula</a:t>
          </a:r>
        </a:p>
        <a:p>
          <a:r>
            <a:rPr lang="en-US" dirty="0"/>
            <a:t>(90%) to LEAs</a:t>
          </a:r>
        </a:p>
        <a:p>
          <a:r>
            <a:rPr lang="en-US" dirty="0"/>
            <a:t>$108 million</a:t>
          </a:r>
        </a:p>
        <a:p>
          <a:r>
            <a:rPr lang="en-US" dirty="0"/>
            <a:t>Title I formula to LEA</a:t>
          </a:r>
        </a:p>
      </dgm:t>
    </dgm:pt>
    <dgm:pt modelId="{923D0B4D-AD46-4828-9ABA-E08ED7596464}" type="parTrans" cxnId="{EE927A98-36D4-47C8-946E-1D8713E60927}">
      <dgm:prSet/>
      <dgm:spPr/>
      <dgm:t>
        <a:bodyPr/>
        <a:lstStyle/>
        <a:p>
          <a:endParaRPr lang="en-US"/>
        </a:p>
      </dgm:t>
    </dgm:pt>
    <dgm:pt modelId="{1C9F8177-C31D-4D87-9369-77923C078AFF}" type="sibTrans" cxnId="{EE927A98-36D4-47C8-946E-1D8713E60927}">
      <dgm:prSet/>
      <dgm:spPr/>
      <dgm:t>
        <a:bodyPr/>
        <a:lstStyle/>
        <a:p>
          <a:endParaRPr lang="en-US"/>
        </a:p>
      </dgm:t>
    </dgm:pt>
    <dgm:pt modelId="{D9AD45D2-2568-4F9C-9B41-48F040032C4A}">
      <dgm:prSet/>
      <dgm:spPr/>
      <dgm:t>
        <a:bodyPr/>
        <a:lstStyle/>
        <a:p>
          <a:r>
            <a:rPr lang="en-US" dirty="0"/>
            <a:t>ESSER Funds – State Level</a:t>
          </a:r>
        </a:p>
        <a:p>
          <a:r>
            <a:rPr lang="en-US" dirty="0"/>
            <a:t>$12 million</a:t>
          </a:r>
        </a:p>
        <a:p>
          <a:r>
            <a:rPr lang="en-US" dirty="0"/>
            <a:t>TBD (survey)</a:t>
          </a:r>
        </a:p>
      </dgm:t>
    </dgm:pt>
    <dgm:pt modelId="{1EE88725-41D8-4988-9B6F-B1E49F5415D8}" type="parTrans" cxnId="{1C5896BF-8639-446B-A6FF-058DA73E3147}">
      <dgm:prSet/>
      <dgm:spPr/>
      <dgm:t>
        <a:bodyPr/>
        <a:lstStyle/>
        <a:p>
          <a:endParaRPr lang="en-US"/>
        </a:p>
      </dgm:t>
    </dgm:pt>
    <dgm:pt modelId="{A1E75F36-49E8-4BBF-B1E8-E24D4DAB08A9}" type="sibTrans" cxnId="{1C5896BF-8639-446B-A6FF-058DA73E3147}">
      <dgm:prSet/>
      <dgm:spPr/>
      <dgm:t>
        <a:bodyPr/>
        <a:lstStyle/>
        <a:p>
          <a:endParaRPr lang="en-US"/>
        </a:p>
      </dgm:t>
    </dgm:pt>
    <dgm:pt modelId="{E8ED3D00-85B4-4326-933C-8D17F32E6343}" type="pres">
      <dgm:prSet presAssocID="{5B7D9D76-1224-4D1F-8521-027DB78D47EB}" presName="hierChild1" presStyleCnt="0">
        <dgm:presLayoutVars>
          <dgm:chPref val="1"/>
          <dgm:dir/>
          <dgm:animOne val="branch"/>
          <dgm:animLvl val="lvl"/>
          <dgm:resizeHandles/>
        </dgm:presLayoutVars>
      </dgm:prSet>
      <dgm:spPr/>
    </dgm:pt>
    <dgm:pt modelId="{3EC147FD-448B-47FF-9A76-597761C5067C}" type="pres">
      <dgm:prSet presAssocID="{9B73B59E-994D-40DE-902D-7B6F255F7FF1}" presName="hierRoot1" presStyleCnt="0"/>
      <dgm:spPr/>
    </dgm:pt>
    <dgm:pt modelId="{1D41EADA-8AE8-4D85-888F-5E1EBD54CD33}" type="pres">
      <dgm:prSet presAssocID="{9B73B59E-994D-40DE-902D-7B6F255F7FF1}" presName="composite" presStyleCnt="0"/>
      <dgm:spPr/>
    </dgm:pt>
    <dgm:pt modelId="{C25DD150-3A3D-4E41-9BA8-27CFD02F00A1}" type="pres">
      <dgm:prSet presAssocID="{9B73B59E-994D-40DE-902D-7B6F255F7FF1}" presName="background" presStyleLbl="node0" presStyleIdx="0" presStyleCnt="1"/>
      <dgm:spPr/>
    </dgm:pt>
    <dgm:pt modelId="{A8EF8E32-00EB-4BE0-AE02-320B4ECD811B}" type="pres">
      <dgm:prSet presAssocID="{9B73B59E-994D-40DE-902D-7B6F255F7FF1}" presName="text" presStyleLbl="fgAcc0" presStyleIdx="0" presStyleCnt="1">
        <dgm:presLayoutVars>
          <dgm:chPref val="3"/>
        </dgm:presLayoutVars>
      </dgm:prSet>
      <dgm:spPr/>
    </dgm:pt>
    <dgm:pt modelId="{DABA7DD6-4A4F-4877-9B43-4010E6C5D77E}" type="pres">
      <dgm:prSet presAssocID="{9B73B59E-994D-40DE-902D-7B6F255F7FF1}" presName="hierChild2" presStyleCnt="0"/>
      <dgm:spPr/>
    </dgm:pt>
    <dgm:pt modelId="{7E86B3FB-F16A-44D9-A7BD-1DF2FDB21EA3}" type="pres">
      <dgm:prSet presAssocID="{5032DAD0-2481-423E-9B15-D58836D4C840}" presName="Name10" presStyleLbl="parChTrans1D2" presStyleIdx="0" presStyleCnt="2"/>
      <dgm:spPr/>
    </dgm:pt>
    <dgm:pt modelId="{E1ED5411-8833-495D-8432-B17F4F72A844}" type="pres">
      <dgm:prSet presAssocID="{686ACF78-9383-4D98-AD8B-7473230512BC}" presName="hierRoot2" presStyleCnt="0"/>
      <dgm:spPr/>
    </dgm:pt>
    <dgm:pt modelId="{D90434F7-36CC-4599-AF9F-DAC3377C8FF8}" type="pres">
      <dgm:prSet presAssocID="{686ACF78-9383-4D98-AD8B-7473230512BC}" presName="composite2" presStyleCnt="0"/>
      <dgm:spPr/>
    </dgm:pt>
    <dgm:pt modelId="{D6576009-59D8-4BF2-9026-A86A8269D753}" type="pres">
      <dgm:prSet presAssocID="{686ACF78-9383-4D98-AD8B-7473230512BC}" presName="background2" presStyleLbl="node2" presStyleIdx="0" presStyleCnt="2"/>
      <dgm:spPr/>
    </dgm:pt>
    <dgm:pt modelId="{A9CD5543-6C3F-41CD-AE49-979E77DFCAA2}" type="pres">
      <dgm:prSet presAssocID="{686ACF78-9383-4D98-AD8B-7473230512BC}" presName="text2" presStyleLbl="fgAcc2" presStyleIdx="0" presStyleCnt="2">
        <dgm:presLayoutVars>
          <dgm:chPref val="3"/>
        </dgm:presLayoutVars>
      </dgm:prSet>
      <dgm:spPr/>
    </dgm:pt>
    <dgm:pt modelId="{82FE1DCE-34B8-445E-A74A-675939090723}" type="pres">
      <dgm:prSet presAssocID="{686ACF78-9383-4D98-AD8B-7473230512BC}" presName="hierChild3" presStyleCnt="0"/>
      <dgm:spPr/>
    </dgm:pt>
    <dgm:pt modelId="{7F2966AF-97C5-436C-9919-75E2EA20D775}" type="pres">
      <dgm:prSet presAssocID="{BE3E0BFB-4226-4D29-9E75-6D924DBBEEBE}" presName="Name17" presStyleLbl="parChTrans1D3" presStyleIdx="0" presStyleCnt="3"/>
      <dgm:spPr/>
    </dgm:pt>
    <dgm:pt modelId="{A1D9A3B9-1206-45E2-9522-31192732F812}" type="pres">
      <dgm:prSet presAssocID="{B11B9125-075B-48E4-823C-112AB84FD05F}" presName="hierRoot3" presStyleCnt="0"/>
      <dgm:spPr/>
    </dgm:pt>
    <dgm:pt modelId="{02D31175-440D-4DDA-9BC0-D53B2514D5CE}" type="pres">
      <dgm:prSet presAssocID="{B11B9125-075B-48E4-823C-112AB84FD05F}" presName="composite3" presStyleCnt="0"/>
      <dgm:spPr/>
    </dgm:pt>
    <dgm:pt modelId="{8B8CE85D-FFF5-41E4-BC81-757C667FDE9F}" type="pres">
      <dgm:prSet presAssocID="{B11B9125-075B-48E4-823C-112AB84FD05F}" presName="background3" presStyleLbl="node3" presStyleIdx="0" presStyleCnt="3"/>
      <dgm:spPr/>
    </dgm:pt>
    <dgm:pt modelId="{E8544CEE-3333-482A-972D-EA9C468F6FE7}" type="pres">
      <dgm:prSet presAssocID="{B11B9125-075B-48E4-823C-112AB84FD05F}" presName="text3" presStyleLbl="fgAcc3" presStyleIdx="0" presStyleCnt="3">
        <dgm:presLayoutVars>
          <dgm:chPref val="3"/>
        </dgm:presLayoutVars>
      </dgm:prSet>
      <dgm:spPr/>
    </dgm:pt>
    <dgm:pt modelId="{51FB5753-55B1-4712-A9E9-CEF9897A4474}" type="pres">
      <dgm:prSet presAssocID="{B11B9125-075B-48E4-823C-112AB84FD05F}" presName="hierChild4" presStyleCnt="0"/>
      <dgm:spPr/>
    </dgm:pt>
    <dgm:pt modelId="{F14ED92E-87C6-4F12-A5C7-3E0FEA4463B1}" type="pres">
      <dgm:prSet presAssocID="{923D0B4D-AD46-4828-9ABA-E08ED7596464}" presName="Name23" presStyleLbl="parChTrans1D4" presStyleIdx="0" presStyleCnt="2"/>
      <dgm:spPr/>
    </dgm:pt>
    <dgm:pt modelId="{D48EB9D1-8F82-49F8-BEE5-65E5BDB6AA61}" type="pres">
      <dgm:prSet presAssocID="{12CF38A8-B710-4CCE-9073-E2C63092ABFF}" presName="hierRoot4" presStyleCnt="0"/>
      <dgm:spPr/>
    </dgm:pt>
    <dgm:pt modelId="{23B7B6F1-DC57-42F3-9BAD-C5C68E344482}" type="pres">
      <dgm:prSet presAssocID="{12CF38A8-B710-4CCE-9073-E2C63092ABFF}" presName="composite4" presStyleCnt="0"/>
      <dgm:spPr/>
    </dgm:pt>
    <dgm:pt modelId="{98CCB7B6-957B-467B-BB00-1DC6511A31CF}" type="pres">
      <dgm:prSet presAssocID="{12CF38A8-B710-4CCE-9073-E2C63092ABFF}" presName="background4" presStyleLbl="node4" presStyleIdx="0" presStyleCnt="2"/>
      <dgm:spPr/>
    </dgm:pt>
    <dgm:pt modelId="{8FFA1361-F8F0-4FE9-971E-2E12EE8EFF86}" type="pres">
      <dgm:prSet presAssocID="{12CF38A8-B710-4CCE-9073-E2C63092ABFF}" presName="text4" presStyleLbl="fgAcc4" presStyleIdx="0" presStyleCnt="2">
        <dgm:presLayoutVars>
          <dgm:chPref val="3"/>
        </dgm:presLayoutVars>
      </dgm:prSet>
      <dgm:spPr/>
    </dgm:pt>
    <dgm:pt modelId="{78277FA7-D106-4A47-A516-FBD24BAAE5DB}" type="pres">
      <dgm:prSet presAssocID="{12CF38A8-B710-4CCE-9073-E2C63092ABFF}" presName="hierChild5" presStyleCnt="0"/>
      <dgm:spPr/>
    </dgm:pt>
    <dgm:pt modelId="{BE87E33A-B712-4D3E-A81B-980F3FFD8076}" type="pres">
      <dgm:prSet presAssocID="{1EE88725-41D8-4988-9B6F-B1E49F5415D8}" presName="Name23" presStyleLbl="parChTrans1D4" presStyleIdx="1" presStyleCnt="2"/>
      <dgm:spPr/>
    </dgm:pt>
    <dgm:pt modelId="{222D0C9F-5CDA-4159-B10C-F538A1CA7C0E}" type="pres">
      <dgm:prSet presAssocID="{D9AD45D2-2568-4F9C-9B41-48F040032C4A}" presName="hierRoot4" presStyleCnt="0"/>
      <dgm:spPr/>
    </dgm:pt>
    <dgm:pt modelId="{F825AC81-52F4-45D8-88BB-C236985480B1}" type="pres">
      <dgm:prSet presAssocID="{D9AD45D2-2568-4F9C-9B41-48F040032C4A}" presName="composite4" presStyleCnt="0"/>
      <dgm:spPr/>
    </dgm:pt>
    <dgm:pt modelId="{209F4E4A-37F3-4EFE-B4AC-2904D1150C8E}" type="pres">
      <dgm:prSet presAssocID="{D9AD45D2-2568-4F9C-9B41-48F040032C4A}" presName="background4" presStyleLbl="node4" presStyleIdx="1" presStyleCnt="2"/>
      <dgm:spPr/>
    </dgm:pt>
    <dgm:pt modelId="{0BB355EA-2466-4B72-B1ED-89A203FD7675}" type="pres">
      <dgm:prSet presAssocID="{D9AD45D2-2568-4F9C-9B41-48F040032C4A}" presName="text4" presStyleLbl="fgAcc4" presStyleIdx="1" presStyleCnt="2">
        <dgm:presLayoutVars>
          <dgm:chPref val="3"/>
        </dgm:presLayoutVars>
      </dgm:prSet>
      <dgm:spPr/>
    </dgm:pt>
    <dgm:pt modelId="{0348ADD8-EF58-42DA-873A-6F6404589AD9}" type="pres">
      <dgm:prSet presAssocID="{D9AD45D2-2568-4F9C-9B41-48F040032C4A}" presName="hierChild5" presStyleCnt="0"/>
      <dgm:spPr/>
    </dgm:pt>
    <dgm:pt modelId="{943F50DF-22AA-4806-931F-122E6005FFAB}" type="pres">
      <dgm:prSet presAssocID="{6D16002D-7885-4589-A7E3-D988A3CB585A}" presName="Name17" presStyleLbl="parChTrans1D3" presStyleIdx="1" presStyleCnt="3"/>
      <dgm:spPr/>
    </dgm:pt>
    <dgm:pt modelId="{3BD2D639-AD93-4543-9980-FC4DDBEFB08D}" type="pres">
      <dgm:prSet presAssocID="{77C82421-AD81-4793-AB35-E1E01C2DA1F9}" presName="hierRoot3" presStyleCnt="0"/>
      <dgm:spPr/>
    </dgm:pt>
    <dgm:pt modelId="{F03250B8-F7A4-4112-A00A-C51E92939299}" type="pres">
      <dgm:prSet presAssocID="{77C82421-AD81-4793-AB35-E1E01C2DA1F9}" presName="composite3" presStyleCnt="0"/>
      <dgm:spPr/>
    </dgm:pt>
    <dgm:pt modelId="{2F604DA9-5313-4038-AD39-F35EBE1DF34A}" type="pres">
      <dgm:prSet presAssocID="{77C82421-AD81-4793-AB35-E1E01C2DA1F9}" presName="background3" presStyleLbl="node3" presStyleIdx="1" presStyleCnt="3"/>
      <dgm:spPr/>
    </dgm:pt>
    <dgm:pt modelId="{55BEE3C8-6107-4443-A2B3-43C46558B320}" type="pres">
      <dgm:prSet presAssocID="{77C82421-AD81-4793-AB35-E1E01C2DA1F9}" presName="text3" presStyleLbl="fgAcc3" presStyleIdx="1" presStyleCnt="3">
        <dgm:presLayoutVars>
          <dgm:chPref val="3"/>
        </dgm:presLayoutVars>
      </dgm:prSet>
      <dgm:spPr/>
    </dgm:pt>
    <dgm:pt modelId="{C9C47FF4-CC1E-4C32-9DDC-1C066E1E77E7}" type="pres">
      <dgm:prSet presAssocID="{77C82421-AD81-4793-AB35-E1E01C2DA1F9}" presName="hierChild4" presStyleCnt="0"/>
      <dgm:spPr/>
    </dgm:pt>
    <dgm:pt modelId="{9CEC8759-3673-430B-A6DE-A8A33AC0A3ED}" type="pres">
      <dgm:prSet presAssocID="{F388482F-DBD2-4CA0-B53D-5F56DC4C13EC}" presName="Name10" presStyleLbl="parChTrans1D2" presStyleIdx="1" presStyleCnt="2"/>
      <dgm:spPr/>
    </dgm:pt>
    <dgm:pt modelId="{738571DF-0BD8-4065-93E0-189D86391281}" type="pres">
      <dgm:prSet presAssocID="{94A4AE9D-B5A4-4A3A-BC1D-4BB58935E66E}" presName="hierRoot2" presStyleCnt="0"/>
      <dgm:spPr/>
    </dgm:pt>
    <dgm:pt modelId="{63B73CD4-1C5E-44F2-BBBC-F48612FE94EE}" type="pres">
      <dgm:prSet presAssocID="{94A4AE9D-B5A4-4A3A-BC1D-4BB58935E66E}" presName="composite2" presStyleCnt="0"/>
      <dgm:spPr/>
    </dgm:pt>
    <dgm:pt modelId="{335C003E-B715-43FA-A0B5-EB45567BD34B}" type="pres">
      <dgm:prSet presAssocID="{94A4AE9D-B5A4-4A3A-BC1D-4BB58935E66E}" presName="background2" presStyleLbl="node2" presStyleIdx="1" presStyleCnt="2"/>
      <dgm:spPr/>
    </dgm:pt>
    <dgm:pt modelId="{8AB17B0D-AB03-4FAB-BB92-EA8A44A7A16D}" type="pres">
      <dgm:prSet presAssocID="{94A4AE9D-B5A4-4A3A-BC1D-4BB58935E66E}" presName="text2" presStyleLbl="fgAcc2" presStyleIdx="1" presStyleCnt="2">
        <dgm:presLayoutVars>
          <dgm:chPref val="3"/>
        </dgm:presLayoutVars>
      </dgm:prSet>
      <dgm:spPr/>
    </dgm:pt>
    <dgm:pt modelId="{3D48C2E8-8EDB-472F-BE25-0AAB5FF1976B}" type="pres">
      <dgm:prSet presAssocID="{94A4AE9D-B5A4-4A3A-BC1D-4BB58935E66E}" presName="hierChild3" presStyleCnt="0"/>
      <dgm:spPr/>
    </dgm:pt>
    <dgm:pt modelId="{5B89E38F-4FB9-48E7-B13D-3428EC65C0AE}" type="pres">
      <dgm:prSet presAssocID="{71295142-5B36-4306-9D72-E4D05503CF98}" presName="Name17" presStyleLbl="parChTrans1D3" presStyleIdx="2" presStyleCnt="3"/>
      <dgm:spPr/>
    </dgm:pt>
    <dgm:pt modelId="{6904C8EB-F9F0-448B-B574-2937EDC8885C}" type="pres">
      <dgm:prSet presAssocID="{24D5CCF9-45B4-48FC-B4C9-89756566F80D}" presName="hierRoot3" presStyleCnt="0"/>
      <dgm:spPr/>
    </dgm:pt>
    <dgm:pt modelId="{85EAF0C0-D1D7-47C7-A5EC-66886594ACAF}" type="pres">
      <dgm:prSet presAssocID="{24D5CCF9-45B4-48FC-B4C9-89756566F80D}" presName="composite3" presStyleCnt="0"/>
      <dgm:spPr/>
    </dgm:pt>
    <dgm:pt modelId="{AE0738C2-1A09-4CE9-9210-D2590F753743}" type="pres">
      <dgm:prSet presAssocID="{24D5CCF9-45B4-48FC-B4C9-89756566F80D}" presName="background3" presStyleLbl="node3" presStyleIdx="2" presStyleCnt="3"/>
      <dgm:spPr/>
    </dgm:pt>
    <dgm:pt modelId="{9AB3058F-ABF7-44FC-9146-4D39B15D8B15}" type="pres">
      <dgm:prSet presAssocID="{24D5CCF9-45B4-48FC-B4C9-89756566F80D}" presName="text3" presStyleLbl="fgAcc3" presStyleIdx="2" presStyleCnt="3">
        <dgm:presLayoutVars>
          <dgm:chPref val="3"/>
        </dgm:presLayoutVars>
      </dgm:prSet>
      <dgm:spPr/>
    </dgm:pt>
    <dgm:pt modelId="{8CAFC261-84B7-43A6-A80C-3FB82A099EA2}" type="pres">
      <dgm:prSet presAssocID="{24D5CCF9-45B4-48FC-B4C9-89756566F80D}" presName="hierChild4" presStyleCnt="0"/>
      <dgm:spPr/>
    </dgm:pt>
  </dgm:ptLst>
  <dgm:cxnLst>
    <dgm:cxn modelId="{C21D6706-6564-438A-ABC2-7071B5C1EFB6}" type="presOf" srcId="{D9AD45D2-2568-4F9C-9B41-48F040032C4A}" destId="{0BB355EA-2466-4B72-B1ED-89A203FD7675}" srcOrd="0" destOrd="0" presId="urn:microsoft.com/office/officeart/2005/8/layout/hierarchy1"/>
    <dgm:cxn modelId="{05100A07-4A6E-4D64-82D6-9AFEC8D6CF24}" type="presOf" srcId="{1EE88725-41D8-4988-9B6F-B1E49F5415D8}" destId="{BE87E33A-B712-4D3E-A81B-980F3FFD8076}" srcOrd="0" destOrd="0" presId="urn:microsoft.com/office/officeart/2005/8/layout/hierarchy1"/>
    <dgm:cxn modelId="{D472FC0F-648D-445F-8681-5DAD008C399F}" type="presOf" srcId="{686ACF78-9383-4D98-AD8B-7473230512BC}" destId="{A9CD5543-6C3F-41CD-AE49-979E77DFCAA2}" srcOrd="0" destOrd="0" presId="urn:microsoft.com/office/officeart/2005/8/layout/hierarchy1"/>
    <dgm:cxn modelId="{4FCFEC10-2E0B-467C-8C26-363E32D9A766}" type="presOf" srcId="{94A4AE9D-B5A4-4A3A-BC1D-4BB58935E66E}" destId="{8AB17B0D-AB03-4FAB-BB92-EA8A44A7A16D}" srcOrd="0" destOrd="0" presId="urn:microsoft.com/office/officeart/2005/8/layout/hierarchy1"/>
    <dgm:cxn modelId="{77EE5B21-EE9B-4428-B077-575DD5C9405F}" type="presOf" srcId="{6D16002D-7885-4589-A7E3-D988A3CB585A}" destId="{943F50DF-22AA-4806-931F-122E6005FFAB}" srcOrd="0" destOrd="0" presId="urn:microsoft.com/office/officeart/2005/8/layout/hierarchy1"/>
    <dgm:cxn modelId="{C3B45626-2233-4C01-8F11-3ABFACD5FE00}" type="presOf" srcId="{B11B9125-075B-48E4-823C-112AB84FD05F}" destId="{E8544CEE-3333-482A-972D-EA9C468F6FE7}" srcOrd="0" destOrd="0" presId="urn:microsoft.com/office/officeart/2005/8/layout/hierarchy1"/>
    <dgm:cxn modelId="{69D36A2F-BDD5-439A-9AF2-B0EB4AC77D52}" type="presOf" srcId="{24D5CCF9-45B4-48FC-B4C9-89756566F80D}" destId="{9AB3058F-ABF7-44FC-9146-4D39B15D8B15}" srcOrd="0" destOrd="0" presId="urn:microsoft.com/office/officeart/2005/8/layout/hierarchy1"/>
    <dgm:cxn modelId="{7DE0273C-228F-48E6-9AB2-B39B2B1C81E3}" type="presOf" srcId="{BE3E0BFB-4226-4D29-9E75-6D924DBBEEBE}" destId="{7F2966AF-97C5-436C-9919-75E2EA20D775}" srcOrd="0" destOrd="0" presId="urn:microsoft.com/office/officeart/2005/8/layout/hierarchy1"/>
    <dgm:cxn modelId="{A23CA645-F995-42AB-AB1B-720C8C8195B2}" srcId="{5B7D9D76-1224-4D1F-8521-027DB78D47EB}" destId="{9B73B59E-994D-40DE-902D-7B6F255F7FF1}" srcOrd="0" destOrd="0" parTransId="{2C20910F-E10E-4C60-B62B-B775798C5BD6}" sibTransId="{F471F3A8-7C57-4234-AE34-D00E6FE158C2}"/>
    <dgm:cxn modelId="{2A8D3048-6734-4CD5-8F65-2B89C87EFE1A}" type="presOf" srcId="{5032DAD0-2481-423E-9B15-D58836D4C840}" destId="{7E86B3FB-F16A-44D9-A7BD-1DF2FDB21EA3}" srcOrd="0" destOrd="0" presId="urn:microsoft.com/office/officeart/2005/8/layout/hierarchy1"/>
    <dgm:cxn modelId="{EA4E8F4B-BB1D-4F2D-B829-2584B72172D7}" type="presOf" srcId="{F388482F-DBD2-4CA0-B53D-5F56DC4C13EC}" destId="{9CEC8759-3673-430B-A6DE-A8A33AC0A3ED}" srcOrd="0" destOrd="0" presId="urn:microsoft.com/office/officeart/2005/8/layout/hierarchy1"/>
    <dgm:cxn modelId="{772DC56F-B2E6-4826-ABDB-F169A8702BB2}" type="presOf" srcId="{12CF38A8-B710-4CCE-9073-E2C63092ABFF}" destId="{8FFA1361-F8F0-4FE9-971E-2E12EE8EFF86}" srcOrd="0" destOrd="0" presId="urn:microsoft.com/office/officeart/2005/8/layout/hierarchy1"/>
    <dgm:cxn modelId="{067ED36F-B5DD-44B5-91F3-1B04499F8D1F}" type="presOf" srcId="{77C82421-AD81-4793-AB35-E1E01C2DA1F9}" destId="{55BEE3C8-6107-4443-A2B3-43C46558B320}" srcOrd="0" destOrd="0" presId="urn:microsoft.com/office/officeart/2005/8/layout/hierarchy1"/>
    <dgm:cxn modelId="{09524152-7C8A-4E9F-A5C5-569A17EE8D0B}" type="presOf" srcId="{923D0B4D-AD46-4828-9ABA-E08ED7596464}" destId="{F14ED92E-87C6-4F12-A5C7-3E0FEA4463B1}" srcOrd="0" destOrd="0" presId="urn:microsoft.com/office/officeart/2005/8/layout/hierarchy1"/>
    <dgm:cxn modelId="{70736473-2F43-4E0E-A5E5-1F69BD994F1D}" srcId="{94A4AE9D-B5A4-4A3A-BC1D-4BB58935E66E}" destId="{24D5CCF9-45B4-48FC-B4C9-89756566F80D}" srcOrd="0" destOrd="0" parTransId="{71295142-5B36-4306-9D72-E4D05503CF98}" sibTransId="{0768B39E-CF0F-418D-B77B-7ADDD5CFC60B}"/>
    <dgm:cxn modelId="{27D05578-6D98-4A2B-A6F1-021C449D3D3D}" srcId="{686ACF78-9383-4D98-AD8B-7473230512BC}" destId="{77C82421-AD81-4793-AB35-E1E01C2DA1F9}" srcOrd="1" destOrd="0" parTransId="{6D16002D-7885-4589-A7E3-D988A3CB585A}" sibTransId="{71C603D6-86C8-46BB-902C-E3DFC369CBBC}"/>
    <dgm:cxn modelId="{70DE7779-24DC-408E-9ADB-7B132CDABB53}" type="presOf" srcId="{9B73B59E-994D-40DE-902D-7B6F255F7FF1}" destId="{A8EF8E32-00EB-4BE0-AE02-320B4ECD811B}" srcOrd="0" destOrd="0" presId="urn:microsoft.com/office/officeart/2005/8/layout/hierarchy1"/>
    <dgm:cxn modelId="{00BAB05A-5CDE-4755-8323-2C0DF68C6E97}" type="presOf" srcId="{5B7D9D76-1224-4D1F-8521-027DB78D47EB}" destId="{E8ED3D00-85B4-4326-933C-8D17F32E6343}" srcOrd="0" destOrd="0" presId="urn:microsoft.com/office/officeart/2005/8/layout/hierarchy1"/>
    <dgm:cxn modelId="{A56C5583-1851-4284-A00D-A8DEDE3F0D27}" srcId="{686ACF78-9383-4D98-AD8B-7473230512BC}" destId="{B11B9125-075B-48E4-823C-112AB84FD05F}" srcOrd="0" destOrd="0" parTransId="{BE3E0BFB-4226-4D29-9E75-6D924DBBEEBE}" sibTransId="{DA7E7451-B0BB-4747-96F5-7D10EA8692A4}"/>
    <dgm:cxn modelId="{EE927A98-36D4-47C8-946E-1D8713E60927}" srcId="{B11B9125-075B-48E4-823C-112AB84FD05F}" destId="{12CF38A8-B710-4CCE-9073-E2C63092ABFF}" srcOrd="0" destOrd="0" parTransId="{923D0B4D-AD46-4828-9ABA-E08ED7596464}" sibTransId="{1C9F8177-C31D-4D87-9369-77923C078AFF}"/>
    <dgm:cxn modelId="{1C5896BF-8639-446B-A6FF-058DA73E3147}" srcId="{B11B9125-075B-48E4-823C-112AB84FD05F}" destId="{D9AD45D2-2568-4F9C-9B41-48F040032C4A}" srcOrd="1" destOrd="0" parTransId="{1EE88725-41D8-4988-9B6F-B1E49F5415D8}" sibTransId="{A1E75F36-49E8-4BBF-B1E8-E24D4DAB08A9}"/>
    <dgm:cxn modelId="{4E6012D4-7C57-471A-B907-8269FB005D2B}" srcId="{9B73B59E-994D-40DE-902D-7B6F255F7FF1}" destId="{686ACF78-9383-4D98-AD8B-7473230512BC}" srcOrd="0" destOrd="0" parTransId="{5032DAD0-2481-423E-9B15-D58836D4C840}" sibTransId="{C6431D19-9F39-464B-B3DE-C9FDDF75FE56}"/>
    <dgm:cxn modelId="{2D51C3D5-4EBD-4FD4-B551-79896E5AF549}" srcId="{9B73B59E-994D-40DE-902D-7B6F255F7FF1}" destId="{94A4AE9D-B5A4-4A3A-BC1D-4BB58935E66E}" srcOrd="1" destOrd="0" parTransId="{F388482F-DBD2-4CA0-B53D-5F56DC4C13EC}" sibTransId="{66602594-8E48-49C5-82DC-F5B5CBB28220}"/>
    <dgm:cxn modelId="{FD5604F2-617B-45CB-9D79-9219AB8E74DC}" type="presOf" srcId="{71295142-5B36-4306-9D72-E4D05503CF98}" destId="{5B89E38F-4FB9-48E7-B13D-3428EC65C0AE}" srcOrd="0" destOrd="0" presId="urn:microsoft.com/office/officeart/2005/8/layout/hierarchy1"/>
    <dgm:cxn modelId="{E13AF3B8-5F72-4C49-81BD-398D8696BBDD}" type="presParOf" srcId="{E8ED3D00-85B4-4326-933C-8D17F32E6343}" destId="{3EC147FD-448B-47FF-9A76-597761C5067C}" srcOrd="0" destOrd="0" presId="urn:microsoft.com/office/officeart/2005/8/layout/hierarchy1"/>
    <dgm:cxn modelId="{8F995F90-24B9-486E-A94A-23661A0B3392}" type="presParOf" srcId="{3EC147FD-448B-47FF-9A76-597761C5067C}" destId="{1D41EADA-8AE8-4D85-888F-5E1EBD54CD33}" srcOrd="0" destOrd="0" presId="urn:microsoft.com/office/officeart/2005/8/layout/hierarchy1"/>
    <dgm:cxn modelId="{B3C14B22-2F17-4F63-BB19-E664775AF313}" type="presParOf" srcId="{1D41EADA-8AE8-4D85-888F-5E1EBD54CD33}" destId="{C25DD150-3A3D-4E41-9BA8-27CFD02F00A1}" srcOrd="0" destOrd="0" presId="urn:microsoft.com/office/officeart/2005/8/layout/hierarchy1"/>
    <dgm:cxn modelId="{A4248C51-FD8B-48E2-98B1-07BDD20C77D7}" type="presParOf" srcId="{1D41EADA-8AE8-4D85-888F-5E1EBD54CD33}" destId="{A8EF8E32-00EB-4BE0-AE02-320B4ECD811B}" srcOrd="1" destOrd="0" presId="urn:microsoft.com/office/officeart/2005/8/layout/hierarchy1"/>
    <dgm:cxn modelId="{5BFE7A44-A651-481A-A52E-2BFCDEB0DD7E}" type="presParOf" srcId="{3EC147FD-448B-47FF-9A76-597761C5067C}" destId="{DABA7DD6-4A4F-4877-9B43-4010E6C5D77E}" srcOrd="1" destOrd="0" presId="urn:microsoft.com/office/officeart/2005/8/layout/hierarchy1"/>
    <dgm:cxn modelId="{BD907872-5AC5-4C00-A785-3DBD29796DD5}" type="presParOf" srcId="{DABA7DD6-4A4F-4877-9B43-4010E6C5D77E}" destId="{7E86B3FB-F16A-44D9-A7BD-1DF2FDB21EA3}" srcOrd="0" destOrd="0" presId="urn:microsoft.com/office/officeart/2005/8/layout/hierarchy1"/>
    <dgm:cxn modelId="{D8A280D7-A847-4FBA-9966-4C535215B20A}" type="presParOf" srcId="{DABA7DD6-4A4F-4877-9B43-4010E6C5D77E}" destId="{E1ED5411-8833-495D-8432-B17F4F72A844}" srcOrd="1" destOrd="0" presId="urn:microsoft.com/office/officeart/2005/8/layout/hierarchy1"/>
    <dgm:cxn modelId="{8773802A-310B-4DE1-BBEF-D7378F648306}" type="presParOf" srcId="{E1ED5411-8833-495D-8432-B17F4F72A844}" destId="{D90434F7-36CC-4599-AF9F-DAC3377C8FF8}" srcOrd="0" destOrd="0" presId="urn:microsoft.com/office/officeart/2005/8/layout/hierarchy1"/>
    <dgm:cxn modelId="{6933A27F-DC17-450B-B699-8924D16C1717}" type="presParOf" srcId="{D90434F7-36CC-4599-AF9F-DAC3377C8FF8}" destId="{D6576009-59D8-4BF2-9026-A86A8269D753}" srcOrd="0" destOrd="0" presId="urn:microsoft.com/office/officeart/2005/8/layout/hierarchy1"/>
    <dgm:cxn modelId="{532F6DB6-01DE-41CA-A1BD-980C3A3893D4}" type="presParOf" srcId="{D90434F7-36CC-4599-AF9F-DAC3377C8FF8}" destId="{A9CD5543-6C3F-41CD-AE49-979E77DFCAA2}" srcOrd="1" destOrd="0" presId="urn:microsoft.com/office/officeart/2005/8/layout/hierarchy1"/>
    <dgm:cxn modelId="{FF0832D2-DF6A-419C-9279-B6422A0D2F3F}" type="presParOf" srcId="{E1ED5411-8833-495D-8432-B17F4F72A844}" destId="{82FE1DCE-34B8-445E-A74A-675939090723}" srcOrd="1" destOrd="0" presId="urn:microsoft.com/office/officeart/2005/8/layout/hierarchy1"/>
    <dgm:cxn modelId="{CEA62005-52B3-4165-9C83-DCE8B33E4605}" type="presParOf" srcId="{82FE1DCE-34B8-445E-A74A-675939090723}" destId="{7F2966AF-97C5-436C-9919-75E2EA20D775}" srcOrd="0" destOrd="0" presId="urn:microsoft.com/office/officeart/2005/8/layout/hierarchy1"/>
    <dgm:cxn modelId="{D00D3B98-7205-4AF6-9332-CAC4C7144680}" type="presParOf" srcId="{82FE1DCE-34B8-445E-A74A-675939090723}" destId="{A1D9A3B9-1206-45E2-9522-31192732F812}" srcOrd="1" destOrd="0" presId="urn:microsoft.com/office/officeart/2005/8/layout/hierarchy1"/>
    <dgm:cxn modelId="{424F76C5-5D31-42AE-955B-FFCE6658E618}" type="presParOf" srcId="{A1D9A3B9-1206-45E2-9522-31192732F812}" destId="{02D31175-440D-4DDA-9BC0-D53B2514D5CE}" srcOrd="0" destOrd="0" presId="urn:microsoft.com/office/officeart/2005/8/layout/hierarchy1"/>
    <dgm:cxn modelId="{CF513A15-E3FD-47DF-A281-7C72D67A5B86}" type="presParOf" srcId="{02D31175-440D-4DDA-9BC0-D53B2514D5CE}" destId="{8B8CE85D-FFF5-41E4-BC81-757C667FDE9F}" srcOrd="0" destOrd="0" presId="urn:microsoft.com/office/officeart/2005/8/layout/hierarchy1"/>
    <dgm:cxn modelId="{E2716CAA-1703-487E-92F0-1CA445080FCE}" type="presParOf" srcId="{02D31175-440D-4DDA-9BC0-D53B2514D5CE}" destId="{E8544CEE-3333-482A-972D-EA9C468F6FE7}" srcOrd="1" destOrd="0" presId="urn:microsoft.com/office/officeart/2005/8/layout/hierarchy1"/>
    <dgm:cxn modelId="{681BB78E-99C9-46B0-B1B1-E4A6A49C5539}" type="presParOf" srcId="{A1D9A3B9-1206-45E2-9522-31192732F812}" destId="{51FB5753-55B1-4712-A9E9-CEF9897A4474}" srcOrd="1" destOrd="0" presId="urn:microsoft.com/office/officeart/2005/8/layout/hierarchy1"/>
    <dgm:cxn modelId="{6CFB409E-481B-4D02-ABE4-CFF1EA56321A}" type="presParOf" srcId="{51FB5753-55B1-4712-A9E9-CEF9897A4474}" destId="{F14ED92E-87C6-4F12-A5C7-3E0FEA4463B1}" srcOrd="0" destOrd="0" presId="urn:microsoft.com/office/officeart/2005/8/layout/hierarchy1"/>
    <dgm:cxn modelId="{F8B66E9D-DCBE-4D75-AD1C-C6A41292460D}" type="presParOf" srcId="{51FB5753-55B1-4712-A9E9-CEF9897A4474}" destId="{D48EB9D1-8F82-49F8-BEE5-65E5BDB6AA61}" srcOrd="1" destOrd="0" presId="urn:microsoft.com/office/officeart/2005/8/layout/hierarchy1"/>
    <dgm:cxn modelId="{E1B27705-BEDF-45ED-A284-717AFB146BB8}" type="presParOf" srcId="{D48EB9D1-8F82-49F8-BEE5-65E5BDB6AA61}" destId="{23B7B6F1-DC57-42F3-9BAD-C5C68E344482}" srcOrd="0" destOrd="0" presId="urn:microsoft.com/office/officeart/2005/8/layout/hierarchy1"/>
    <dgm:cxn modelId="{51C8CAF8-F450-4C00-A34F-13572FF29CD2}" type="presParOf" srcId="{23B7B6F1-DC57-42F3-9BAD-C5C68E344482}" destId="{98CCB7B6-957B-467B-BB00-1DC6511A31CF}" srcOrd="0" destOrd="0" presId="urn:microsoft.com/office/officeart/2005/8/layout/hierarchy1"/>
    <dgm:cxn modelId="{4D8A1992-77FD-4DBD-BE68-DFBB0E24D4F6}" type="presParOf" srcId="{23B7B6F1-DC57-42F3-9BAD-C5C68E344482}" destId="{8FFA1361-F8F0-4FE9-971E-2E12EE8EFF86}" srcOrd="1" destOrd="0" presId="urn:microsoft.com/office/officeart/2005/8/layout/hierarchy1"/>
    <dgm:cxn modelId="{FBD02966-1C08-463A-8C61-CC2821814197}" type="presParOf" srcId="{D48EB9D1-8F82-49F8-BEE5-65E5BDB6AA61}" destId="{78277FA7-D106-4A47-A516-FBD24BAAE5DB}" srcOrd="1" destOrd="0" presId="urn:microsoft.com/office/officeart/2005/8/layout/hierarchy1"/>
    <dgm:cxn modelId="{31331E5A-E77A-4520-BE82-DA16742C2602}" type="presParOf" srcId="{51FB5753-55B1-4712-A9E9-CEF9897A4474}" destId="{BE87E33A-B712-4D3E-A81B-980F3FFD8076}" srcOrd="2" destOrd="0" presId="urn:microsoft.com/office/officeart/2005/8/layout/hierarchy1"/>
    <dgm:cxn modelId="{6702B00E-7A30-432F-AFEA-1F65AB3DB225}" type="presParOf" srcId="{51FB5753-55B1-4712-A9E9-CEF9897A4474}" destId="{222D0C9F-5CDA-4159-B10C-F538A1CA7C0E}" srcOrd="3" destOrd="0" presId="urn:microsoft.com/office/officeart/2005/8/layout/hierarchy1"/>
    <dgm:cxn modelId="{681B3575-5C0A-4EBD-B795-03564514252E}" type="presParOf" srcId="{222D0C9F-5CDA-4159-B10C-F538A1CA7C0E}" destId="{F825AC81-52F4-45D8-88BB-C236985480B1}" srcOrd="0" destOrd="0" presId="urn:microsoft.com/office/officeart/2005/8/layout/hierarchy1"/>
    <dgm:cxn modelId="{D1308BE1-6564-438D-9F1B-9F92BF63F210}" type="presParOf" srcId="{F825AC81-52F4-45D8-88BB-C236985480B1}" destId="{209F4E4A-37F3-4EFE-B4AC-2904D1150C8E}" srcOrd="0" destOrd="0" presId="urn:microsoft.com/office/officeart/2005/8/layout/hierarchy1"/>
    <dgm:cxn modelId="{2D6D4884-F97F-40C6-9E21-F78C129F20C0}" type="presParOf" srcId="{F825AC81-52F4-45D8-88BB-C236985480B1}" destId="{0BB355EA-2466-4B72-B1ED-89A203FD7675}" srcOrd="1" destOrd="0" presId="urn:microsoft.com/office/officeart/2005/8/layout/hierarchy1"/>
    <dgm:cxn modelId="{4499F94F-D2CA-45C9-964C-D71CEAE063B9}" type="presParOf" srcId="{222D0C9F-5CDA-4159-B10C-F538A1CA7C0E}" destId="{0348ADD8-EF58-42DA-873A-6F6404589AD9}" srcOrd="1" destOrd="0" presId="urn:microsoft.com/office/officeart/2005/8/layout/hierarchy1"/>
    <dgm:cxn modelId="{18D74C48-24C7-4AFE-8F1F-75B4875F5515}" type="presParOf" srcId="{82FE1DCE-34B8-445E-A74A-675939090723}" destId="{943F50DF-22AA-4806-931F-122E6005FFAB}" srcOrd="2" destOrd="0" presId="urn:microsoft.com/office/officeart/2005/8/layout/hierarchy1"/>
    <dgm:cxn modelId="{0AAB53ED-A9A7-494B-9255-9BB0C8806972}" type="presParOf" srcId="{82FE1DCE-34B8-445E-A74A-675939090723}" destId="{3BD2D639-AD93-4543-9980-FC4DDBEFB08D}" srcOrd="3" destOrd="0" presId="urn:microsoft.com/office/officeart/2005/8/layout/hierarchy1"/>
    <dgm:cxn modelId="{75F8D773-4734-4E57-94D1-4FE2ACCABF93}" type="presParOf" srcId="{3BD2D639-AD93-4543-9980-FC4DDBEFB08D}" destId="{F03250B8-F7A4-4112-A00A-C51E92939299}" srcOrd="0" destOrd="0" presId="urn:microsoft.com/office/officeart/2005/8/layout/hierarchy1"/>
    <dgm:cxn modelId="{5D46A1C7-6DA0-471F-9A7C-F4690F3F064A}" type="presParOf" srcId="{F03250B8-F7A4-4112-A00A-C51E92939299}" destId="{2F604DA9-5313-4038-AD39-F35EBE1DF34A}" srcOrd="0" destOrd="0" presId="urn:microsoft.com/office/officeart/2005/8/layout/hierarchy1"/>
    <dgm:cxn modelId="{A6152B2D-A7B1-4175-958F-737A5221C403}" type="presParOf" srcId="{F03250B8-F7A4-4112-A00A-C51E92939299}" destId="{55BEE3C8-6107-4443-A2B3-43C46558B320}" srcOrd="1" destOrd="0" presId="urn:microsoft.com/office/officeart/2005/8/layout/hierarchy1"/>
    <dgm:cxn modelId="{916A5635-905D-4B4E-B38B-2751BFF05C1D}" type="presParOf" srcId="{3BD2D639-AD93-4543-9980-FC4DDBEFB08D}" destId="{C9C47FF4-CC1E-4C32-9DDC-1C066E1E77E7}" srcOrd="1" destOrd="0" presId="urn:microsoft.com/office/officeart/2005/8/layout/hierarchy1"/>
    <dgm:cxn modelId="{273BFC25-492E-4030-A5D3-95A211384C9D}" type="presParOf" srcId="{DABA7DD6-4A4F-4877-9B43-4010E6C5D77E}" destId="{9CEC8759-3673-430B-A6DE-A8A33AC0A3ED}" srcOrd="2" destOrd="0" presId="urn:microsoft.com/office/officeart/2005/8/layout/hierarchy1"/>
    <dgm:cxn modelId="{A31D4CC2-9149-4CA3-8ED7-8AB4BC75BBAF}" type="presParOf" srcId="{DABA7DD6-4A4F-4877-9B43-4010E6C5D77E}" destId="{738571DF-0BD8-4065-93E0-189D86391281}" srcOrd="3" destOrd="0" presId="urn:microsoft.com/office/officeart/2005/8/layout/hierarchy1"/>
    <dgm:cxn modelId="{7A5CEFBB-614F-4494-975C-CAE420AC7368}" type="presParOf" srcId="{738571DF-0BD8-4065-93E0-189D86391281}" destId="{63B73CD4-1C5E-44F2-BBBC-F48612FE94EE}" srcOrd="0" destOrd="0" presId="urn:microsoft.com/office/officeart/2005/8/layout/hierarchy1"/>
    <dgm:cxn modelId="{93A72D31-AE41-4948-8954-9D467757C952}" type="presParOf" srcId="{63B73CD4-1C5E-44F2-BBBC-F48612FE94EE}" destId="{335C003E-B715-43FA-A0B5-EB45567BD34B}" srcOrd="0" destOrd="0" presId="urn:microsoft.com/office/officeart/2005/8/layout/hierarchy1"/>
    <dgm:cxn modelId="{427FE436-6C78-42C4-BA69-C0A465DCD854}" type="presParOf" srcId="{63B73CD4-1C5E-44F2-BBBC-F48612FE94EE}" destId="{8AB17B0D-AB03-4FAB-BB92-EA8A44A7A16D}" srcOrd="1" destOrd="0" presId="urn:microsoft.com/office/officeart/2005/8/layout/hierarchy1"/>
    <dgm:cxn modelId="{C93668F8-DD4F-4ED2-9113-6FBEFB5F5C5C}" type="presParOf" srcId="{738571DF-0BD8-4065-93E0-189D86391281}" destId="{3D48C2E8-8EDB-472F-BE25-0AAB5FF1976B}" srcOrd="1" destOrd="0" presId="urn:microsoft.com/office/officeart/2005/8/layout/hierarchy1"/>
    <dgm:cxn modelId="{C643332E-BD5F-4C5B-BFDD-C37CBD1B48E7}" type="presParOf" srcId="{3D48C2E8-8EDB-472F-BE25-0AAB5FF1976B}" destId="{5B89E38F-4FB9-48E7-B13D-3428EC65C0AE}" srcOrd="0" destOrd="0" presId="urn:microsoft.com/office/officeart/2005/8/layout/hierarchy1"/>
    <dgm:cxn modelId="{83228A80-57E1-464F-A7A6-31BE4127CAA5}" type="presParOf" srcId="{3D48C2E8-8EDB-472F-BE25-0AAB5FF1976B}" destId="{6904C8EB-F9F0-448B-B574-2937EDC8885C}" srcOrd="1" destOrd="0" presId="urn:microsoft.com/office/officeart/2005/8/layout/hierarchy1"/>
    <dgm:cxn modelId="{90E72933-4676-483F-A84F-23E8E8ADCE01}" type="presParOf" srcId="{6904C8EB-F9F0-448B-B574-2937EDC8885C}" destId="{85EAF0C0-D1D7-47C7-A5EC-66886594ACAF}" srcOrd="0" destOrd="0" presId="urn:microsoft.com/office/officeart/2005/8/layout/hierarchy1"/>
    <dgm:cxn modelId="{0F00E772-1D20-4413-A8F6-83061D3BEF1A}" type="presParOf" srcId="{85EAF0C0-D1D7-47C7-A5EC-66886594ACAF}" destId="{AE0738C2-1A09-4CE9-9210-D2590F753743}" srcOrd="0" destOrd="0" presId="urn:microsoft.com/office/officeart/2005/8/layout/hierarchy1"/>
    <dgm:cxn modelId="{4270E2A4-B6AF-4BA2-9E7A-9C1D56AA7F78}" type="presParOf" srcId="{85EAF0C0-D1D7-47C7-A5EC-66886594ACAF}" destId="{9AB3058F-ABF7-44FC-9146-4D39B15D8B15}" srcOrd="1" destOrd="0" presId="urn:microsoft.com/office/officeart/2005/8/layout/hierarchy1"/>
    <dgm:cxn modelId="{5C0BE0F1-C78E-410D-A9B2-CB5CA19532B4}" type="presParOf" srcId="{6904C8EB-F9F0-448B-B574-2937EDC8885C}" destId="{8CAFC261-84B7-43A6-A80C-3FB82A099EA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9E38F-4FB9-48E7-B13D-3428EC65C0AE}">
      <dsp:nvSpPr>
        <dsp:cNvPr id="0" name=""/>
        <dsp:cNvSpPr/>
      </dsp:nvSpPr>
      <dsp:spPr>
        <a:xfrm>
          <a:off x="5839123" y="2058762"/>
          <a:ext cx="91440" cy="383536"/>
        </a:xfrm>
        <a:custGeom>
          <a:avLst/>
          <a:gdLst/>
          <a:ahLst/>
          <a:cxnLst/>
          <a:rect l="0" t="0" r="0" b="0"/>
          <a:pathLst>
            <a:path>
              <a:moveTo>
                <a:pt x="45720" y="0"/>
              </a:moveTo>
              <a:lnTo>
                <a:pt x="45720" y="38353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EC8759-3673-430B-A6DE-A8A33AC0A3ED}">
      <dsp:nvSpPr>
        <dsp:cNvPr id="0" name=""/>
        <dsp:cNvSpPr/>
      </dsp:nvSpPr>
      <dsp:spPr>
        <a:xfrm>
          <a:off x="4675989" y="837819"/>
          <a:ext cx="1208854" cy="383536"/>
        </a:xfrm>
        <a:custGeom>
          <a:avLst/>
          <a:gdLst/>
          <a:ahLst/>
          <a:cxnLst/>
          <a:rect l="0" t="0" r="0" b="0"/>
          <a:pathLst>
            <a:path>
              <a:moveTo>
                <a:pt x="0" y="0"/>
              </a:moveTo>
              <a:lnTo>
                <a:pt x="0" y="261368"/>
              </a:lnTo>
              <a:lnTo>
                <a:pt x="1208854" y="261368"/>
              </a:lnTo>
              <a:lnTo>
                <a:pt x="1208854" y="3835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3F50DF-22AA-4806-931F-122E6005FFAB}">
      <dsp:nvSpPr>
        <dsp:cNvPr id="0" name=""/>
        <dsp:cNvSpPr/>
      </dsp:nvSpPr>
      <dsp:spPr>
        <a:xfrm>
          <a:off x="3467134" y="2058762"/>
          <a:ext cx="805902" cy="383536"/>
        </a:xfrm>
        <a:custGeom>
          <a:avLst/>
          <a:gdLst/>
          <a:ahLst/>
          <a:cxnLst/>
          <a:rect l="0" t="0" r="0" b="0"/>
          <a:pathLst>
            <a:path>
              <a:moveTo>
                <a:pt x="0" y="0"/>
              </a:moveTo>
              <a:lnTo>
                <a:pt x="0" y="261368"/>
              </a:lnTo>
              <a:lnTo>
                <a:pt x="805902" y="261368"/>
              </a:lnTo>
              <a:lnTo>
                <a:pt x="805902" y="38353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87E33A-B712-4D3E-A81B-980F3FFD8076}">
      <dsp:nvSpPr>
        <dsp:cNvPr id="0" name=""/>
        <dsp:cNvSpPr/>
      </dsp:nvSpPr>
      <dsp:spPr>
        <a:xfrm>
          <a:off x="2661231" y="3279705"/>
          <a:ext cx="805902" cy="383536"/>
        </a:xfrm>
        <a:custGeom>
          <a:avLst/>
          <a:gdLst/>
          <a:ahLst/>
          <a:cxnLst/>
          <a:rect l="0" t="0" r="0" b="0"/>
          <a:pathLst>
            <a:path>
              <a:moveTo>
                <a:pt x="0" y="0"/>
              </a:moveTo>
              <a:lnTo>
                <a:pt x="0" y="261368"/>
              </a:lnTo>
              <a:lnTo>
                <a:pt x="805902" y="261368"/>
              </a:lnTo>
              <a:lnTo>
                <a:pt x="805902" y="38353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4ED92E-87C6-4F12-A5C7-3E0FEA4463B1}">
      <dsp:nvSpPr>
        <dsp:cNvPr id="0" name=""/>
        <dsp:cNvSpPr/>
      </dsp:nvSpPr>
      <dsp:spPr>
        <a:xfrm>
          <a:off x="1855328" y="3279705"/>
          <a:ext cx="805902" cy="383536"/>
        </a:xfrm>
        <a:custGeom>
          <a:avLst/>
          <a:gdLst/>
          <a:ahLst/>
          <a:cxnLst/>
          <a:rect l="0" t="0" r="0" b="0"/>
          <a:pathLst>
            <a:path>
              <a:moveTo>
                <a:pt x="805902" y="0"/>
              </a:moveTo>
              <a:lnTo>
                <a:pt x="805902" y="261368"/>
              </a:lnTo>
              <a:lnTo>
                <a:pt x="0" y="261368"/>
              </a:lnTo>
              <a:lnTo>
                <a:pt x="0" y="38353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2966AF-97C5-436C-9919-75E2EA20D775}">
      <dsp:nvSpPr>
        <dsp:cNvPr id="0" name=""/>
        <dsp:cNvSpPr/>
      </dsp:nvSpPr>
      <dsp:spPr>
        <a:xfrm>
          <a:off x="2661231" y="2058762"/>
          <a:ext cx="805902" cy="383536"/>
        </a:xfrm>
        <a:custGeom>
          <a:avLst/>
          <a:gdLst/>
          <a:ahLst/>
          <a:cxnLst/>
          <a:rect l="0" t="0" r="0" b="0"/>
          <a:pathLst>
            <a:path>
              <a:moveTo>
                <a:pt x="805902" y="0"/>
              </a:moveTo>
              <a:lnTo>
                <a:pt x="805902" y="261368"/>
              </a:lnTo>
              <a:lnTo>
                <a:pt x="0" y="261368"/>
              </a:lnTo>
              <a:lnTo>
                <a:pt x="0" y="38353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86B3FB-F16A-44D9-A7BD-1DF2FDB21EA3}">
      <dsp:nvSpPr>
        <dsp:cNvPr id="0" name=""/>
        <dsp:cNvSpPr/>
      </dsp:nvSpPr>
      <dsp:spPr>
        <a:xfrm>
          <a:off x="3467134" y="837819"/>
          <a:ext cx="1208854" cy="383536"/>
        </a:xfrm>
        <a:custGeom>
          <a:avLst/>
          <a:gdLst/>
          <a:ahLst/>
          <a:cxnLst/>
          <a:rect l="0" t="0" r="0" b="0"/>
          <a:pathLst>
            <a:path>
              <a:moveTo>
                <a:pt x="1208854" y="0"/>
              </a:moveTo>
              <a:lnTo>
                <a:pt x="1208854" y="261368"/>
              </a:lnTo>
              <a:lnTo>
                <a:pt x="0" y="261368"/>
              </a:lnTo>
              <a:lnTo>
                <a:pt x="0" y="3835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5DD150-3A3D-4E41-9BA8-27CFD02F00A1}">
      <dsp:nvSpPr>
        <dsp:cNvPr id="0" name=""/>
        <dsp:cNvSpPr/>
      </dsp:nvSpPr>
      <dsp:spPr>
        <a:xfrm>
          <a:off x="4016613" y="413"/>
          <a:ext cx="1318750" cy="8374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F8E32-00EB-4BE0-AE02-320B4ECD811B}">
      <dsp:nvSpPr>
        <dsp:cNvPr id="0" name=""/>
        <dsp:cNvSpPr/>
      </dsp:nvSpPr>
      <dsp:spPr>
        <a:xfrm>
          <a:off x="4163141" y="139614"/>
          <a:ext cx="1318750" cy="8374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CARES Act </a:t>
          </a:r>
        </a:p>
      </dsp:txBody>
      <dsp:txXfrm>
        <a:off x="4187668" y="164141"/>
        <a:ext cx="1269696" cy="788352"/>
      </dsp:txXfrm>
    </dsp:sp>
    <dsp:sp modelId="{D6576009-59D8-4BF2-9026-A86A8269D753}">
      <dsp:nvSpPr>
        <dsp:cNvPr id="0" name=""/>
        <dsp:cNvSpPr/>
      </dsp:nvSpPr>
      <dsp:spPr>
        <a:xfrm>
          <a:off x="2807759" y="1221356"/>
          <a:ext cx="1318750" cy="8374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D5543-6C3F-41CD-AE49-979E77DFCAA2}">
      <dsp:nvSpPr>
        <dsp:cNvPr id="0" name=""/>
        <dsp:cNvSpPr/>
      </dsp:nvSpPr>
      <dsp:spPr>
        <a:xfrm>
          <a:off x="2954287" y="1360557"/>
          <a:ext cx="1318750" cy="8374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Education Stabilization Funds (ESF)</a:t>
          </a:r>
        </a:p>
      </dsp:txBody>
      <dsp:txXfrm>
        <a:off x="2978814" y="1385084"/>
        <a:ext cx="1269696" cy="788352"/>
      </dsp:txXfrm>
    </dsp:sp>
    <dsp:sp modelId="{8B8CE85D-FFF5-41E4-BC81-757C667FDE9F}">
      <dsp:nvSpPr>
        <dsp:cNvPr id="0" name=""/>
        <dsp:cNvSpPr/>
      </dsp:nvSpPr>
      <dsp:spPr>
        <a:xfrm>
          <a:off x="2001856" y="2442299"/>
          <a:ext cx="1318750" cy="8374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44CEE-3333-482A-972D-EA9C468F6FE7}">
      <dsp:nvSpPr>
        <dsp:cNvPr id="0" name=""/>
        <dsp:cNvSpPr/>
      </dsp:nvSpPr>
      <dsp:spPr>
        <a:xfrm>
          <a:off x="2148384" y="2581500"/>
          <a:ext cx="1318750" cy="8374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Elementary &amp; Secondary School Emergency Relief Funds (ESSER)</a:t>
          </a:r>
        </a:p>
        <a:p>
          <a:pPr marL="0" lvl="0" indent="0" algn="ctr" defTabSz="400050">
            <a:lnSpc>
              <a:spcPct val="90000"/>
            </a:lnSpc>
            <a:spcBef>
              <a:spcPct val="0"/>
            </a:spcBef>
            <a:spcAft>
              <a:spcPct val="35000"/>
            </a:spcAft>
            <a:buNone/>
          </a:pPr>
          <a:r>
            <a:rPr lang="en-US" sz="900" kern="1200" dirty="0"/>
            <a:t>$120 million</a:t>
          </a:r>
        </a:p>
      </dsp:txBody>
      <dsp:txXfrm>
        <a:off x="2172911" y="2606027"/>
        <a:ext cx="1269696" cy="788352"/>
      </dsp:txXfrm>
    </dsp:sp>
    <dsp:sp modelId="{98CCB7B6-957B-467B-BB00-1DC6511A31CF}">
      <dsp:nvSpPr>
        <dsp:cNvPr id="0" name=""/>
        <dsp:cNvSpPr/>
      </dsp:nvSpPr>
      <dsp:spPr>
        <a:xfrm>
          <a:off x="1195953" y="3663241"/>
          <a:ext cx="1318750" cy="83740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A1361-F8F0-4FE9-971E-2E12EE8EFF86}">
      <dsp:nvSpPr>
        <dsp:cNvPr id="0" name=""/>
        <dsp:cNvSpPr/>
      </dsp:nvSpPr>
      <dsp:spPr>
        <a:xfrm>
          <a:off x="1342481" y="3802443"/>
          <a:ext cx="1318750" cy="83740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ESSER Funds – Formula</a:t>
          </a:r>
        </a:p>
        <a:p>
          <a:pPr marL="0" lvl="0" indent="0" algn="ctr" defTabSz="400050">
            <a:lnSpc>
              <a:spcPct val="90000"/>
            </a:lnSpc>
            <a:spcBef>
              <a:spcPct val="0"/>
            </a:spcBef>
            <a:spcAft>
              <a:spcPct val="35000"/>
            </a:spcAft>
            <a:buNone/>
          </a:pPr>
          <a:r>
            <a:rPr lang="en-US" sz="900" kern="1200" dirty="0"/>
            <a:t>(90%) to LEAs</a:t>
          </a:r>
        </a:p>
        <a:p>
          <a:pPr marL="0" lvl="0" indent="0" algn="ctr" defTabSz="400050">
            <a:lnSpc>
              <a:spcPct val="90000"/>
            </a:lnSpc>
            <a:spcBef>
              <a:spcPct val="0"/>
            </a:spcBef>
            <a:spcAft>
              <a:spcPct val="35000"/>
            </a:spcAft>
            <a:buNone/>
          </a:pPr>
          <a:r>
            <a:rPr lang="en-US" sz="900" kern="1200" dirty="0"/>
            <a:t>$108 million</a:t>
          </a:r>
        </a:p>
        <a:p>
          <a:pPr marL="0" lvl="0" indent="0" algn="ctr" defTabSz="400050">
            <a:lnSpc>
              <a:spcPct val="90000"/>
            </a:lnSpc>
            <a:spcBef>
              <a:spcPct val="0"/>
            </a:spcBef>
            <a:spcAft>
              <a:spcPct val="35000"/>
            </a:spcAft>
            <a:buNone/>
          </a:pPr>
          <a:r>
            <a:rPr lang="en-US" sz="900" kern="1200" dirty="0"/>
            <a:t>Title I formula to LEA</a:t>
          </a:r>
        </a:p>
      </dsp:txBody>
      <dsp:txXfrm>
        <a:off x="1367008" y="3826970"/>
        <a:ext cx="1269696" cy="788352"/>
      </dsp:txXfrm>
    </dsp:sp>
    <dsp:sp modelId="{209F4E4A-37F3-4EFE-B4AC-2904D1150C8E}">
      <dsp:nvSpPr>
        <dsp:cNvPr id="0" name=""/>
        <dsp:cNvSpPr/>
      </dsp:nvSpPr>
      <dsp:spPr>
        <a:xfrm>
          <a:off x="2807759" y="3663241"/>
          <a:ext cx="1318750" cy="83740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B355EA-2466-4B72-B1ED-89A203FD7675}">
      <dsp:nvSpPr>
        <dsp:cNvPr id="0" name=""/>
        <dsp:cNvSpPr/>
      </dsp:nvSpPr>
      <dsp:spPr>
        <a:xfrm>
          <a:off x="2954287" y="3802443"/>
          <a:ext cx="1318750" cy="83740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ESSER Funds – State Level</a:t>
          </a:r>
        </a:p>
        <a:p>
          <a:pPr marL="0" lvl="0" indent="0" algn="ctr" defTabSz="400050">
            <a:lnSpc>
              <a:spcPct val="90000"/>
            </a:lnSpc>
            <a:spcBef>
              <a:spcPct val="0"/>
            </a:spcBef>
            <a:spcAft>
              <a:spcPct val="35000"/>
            </a:spcAft>
            <a:buNone/>
          </a:pPr>
          <a:r>
            <a:rPr lang="en-US" sz="900" kern="1200" dirty="0"/>
            <a:t>$12 million</a:t>
          </a:r>
        </a:p>
        <a:p>
          <a:pPr marL="0" lvl="0" indent="0" algn="ctr" defTabSz="400050">
            <a:lnSpc>
              <a:spcPct val="90000"/>
            </a:lnSpc>
            <a:spcBef>
              <a:spcPct val="0"/>
            </a:spcBef>
            <a:spcAft>
              <a:spcPct val="35000"/>
            </a:spcAft>
            <a:buNone/>
          </a:pPr>
          <a:r>
            <a:rPr lang="en-US" sz="900" kern="1200" dirty="0"/>
            <a:t>TBD (survey)</a:t>
          </a:r>
        </a:p>
      </dsp:txBody>
      <dsp:txXfrm>
        <a:off x="2978814" y="3826970"/>
        <a:ext cx="1269696" cy="788352"/>
      </dsp:txXfrm>
    </dsp:sp>
    <dsp:sp modelId="{2F604DA9-5313-4038-AD39-F35EBE1DF34A}">
      <dsp:nvSpPr>
        <dsp:cNvPr id="0" name=""/>
        <dsp:cNvSpPr/>
      </dsp:nvSpPr>
      <dsp:spPr>
        <a:xfrm>
          <a:off x="3613662" y="2442299"/>
          <a:ext cx="1318750" cy="8374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EE3C8-6107-4443-A2B3-43C46558B320}">
      <dsp:nvSpPr>
        <dsp:cNvPr id="0" name=""/>
        <dsp:cNvSpPr/>
      </dsp:nvSpPr>
      <dsp:spPr>
        <a:xfrm>
          <a:off x="3760190" y="2581500"/>
          <a:ext cx="1318750" cy="8374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Governor’s Emergency Education Relief (GEER)</a:t>
          </a:r>
        </a:p>
        <a:p>
          <a:pPr marL="0" lvl="0" indent="0" algn="ctr" defTabSz="400050">
            <a:lnSpc>
              <a:spcPct val="90000"/>
            </a:lnSpc>
            <a:spcBef>
              <a:spcPct val="0"/>
            </a:spcBef>
            <a:spcAft>
              <a:spcPct val="35000"/>
            </a:spcAft>
            <a:buNone/>
          </a:pPr>
          <a:r>
            <a:rPr lang="en-US" sz="900" kern="1200" dirty="0"/>
            <a:t>$44 million</a:t>
          </a:r>
        </a:p>
        <a:p>
          <a:pPr marL="0" lvl="0" indent="0" algn="ctr" defTabSz="400050">
            <a:lnSpc>
              <a:spcPct val="90000"/>
            </a:lnSpc>
            <a:spcBef>
              <a:spcPct val="0"/>
            </a:spcBef>
            <a:spcAft>
              <a:spcPct val="35000"/>
            </a:spcAft>
            <a:buNone/>
          </a:pPr>
          <a:r>
            <a:rPr lang="en-US" sz="900" kern="1200" dirty="0"/>
            <a:t>TBD </a:t>
          </a:r>
        </a:p>
      </dsp:txBody>
      <dsp:txXfrm>
        <a:off x="3784717" y="2606027"/>
        <a:ext cx="1269696" cy="788352"/>
      </dsp:txXfrm>
    </dsp:sp>
    <dsp:sp modelId="{335C003E-B715-43FA-A0B5-EB45567BD34B}">
      <dsp:nvSpPr>
        <dsp:cNvPr id="0" name=""/>
        <dsp:cNvSpPr/>
      </dsp:nvSpPr>
      <dsp:spPr>
        <a:xfrm>
          <a:off x="5225468" y="1221356"/>
          <a:ext cx="1318750" cy="8374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17B0D-AB03-4FAB-BB92-EA8A44A7A16D}">
      <dsp:nvSpPr>
        <dsp:cNvPr id="0" name=""/>
        <dsp:cNvSpPr/>
      </dsp:nvSpPr>
      <dsp:spPr>
        <a:xfrm>
          <a:off x="5371996" y="1360557"/>
          <a:ext cx="1318750" cy="8374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CARES Relief Funds (CRF)</a:t>
          </a:r>
        </a:p>
        <a:p>
          <a:pPr marL="0" lvl="0" indent="0" algn="ctr" defTabSz="400050">
            <a:lnSpc>
              <a:spcPct val="90000"/>
            </a:lnSpc>
            <a:spcBef>
              <a:spcPct val="0"/>
            </a:spcBef>
            <a:spcAft>
              <a:spcPct val="35000"/>
            </a:spcAft>
            <a:buNone/>
          </a:pPr>
          <a:r>
            <a:rPr lang="en-US" sz="900" kern="1200" dirty="0"/>
            <a:t>Title V</a:t>
          </a:r>
        </a:p>
        <a:p>
          <a:pPr marL="0" lvl="0" indent="0" algn="ctr" defTabSz="400050">
            <a:lnSpc>
              <a:spcPct val="90000"/>
            </a:lnSpc>
            <a:spcBef>
              <a:spcPct val="0"/>
            </a:spcBef>
            <a:spcAft>
              <a:spcPct val="35000"/>
            </a:spcAft>
            <a:buNone/>
          </a:pPr>
          <a:r>
            <a:rPr lang="en-US" sz="900" kern="1200" dirty="0"/>
            <a:t>Governor’s Executive Order</a:t>
          </a:r>
        </a:p>
      </dsp:txBody>
      <dsp:txXfrm>
        <a:off x="5396523" y="1385084"/>
        <a:ext cx="1269696" cy="788352"/>
      </dsp:txXfrm>
    </dsp:sp>
    <dsp:sp modelId="{AE0738C2-1A09-4CE9-9210-D2590F753743}">
      <dsp:nvSpPr>
        <dsp:cNvPr id="0" name=""/>
        <dsp:cNvSpPr/>
      </dsp:nvSpPr>
      <dsp:spPr>
        <a:xfrm>
          <a:off x="5225468" y="2442299"/>
          <a:ext cx="1318750" cy="8374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B3058F-ABF7-44FC-9146-4D39B15D8B15}">
      <dsp:nvSpPr>
        <dsp:cNvPr id="0" name=""/>
        <dsp:cNvSpPr/>
      </dsp:nvSpPr>
      <dsp:spPr>
        <a:xfrm>
          <a:off x="5371996" y="2581500"/>
          <a:ext cx="1318750" cy="8374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Education Relief</a:t>
          </a:r>
        </a:p>
        <a:p>
          <a:pPr marL="0" lvl="0" indent="0" algn="ctr" defTabSz="400050">
            <a:lnSpc>
              <a:spcPct val="90000"/>
            </a:lnSpc>
            <a:spcBef>
              <a:spcPct val="0"/>
            </a:spcBef>
            <a:spcAft>
              <a:spcPct val="35000"/>
            </a:spcAft>
            <a:buNone/>
          </a:pPr>
          <a:r>
            <a:rPr lang="en-US" sz="900" kern="1200" dirty="0"/>
            <a:t>$500 million</a:t>
          </a:r>
        </a:p>
        <a:p>
          <a:pPr marL="0" lvl="0" indent="0" algn="ctr" defTabSz="400050">
            <a:lnSpc>
              <a:spcPct val="90000"/>
            </a:lnSpc>
            <a:spcBef>
              <a:spcPct val="0"/>
            </a:spcBef>
            <a:spcAft>
              <a:spcPct val="35000"/>
            </a:spcAft>
            <a:buNone/>
          </a:pPr>
          <a:r>
            <a:rPr lang="en-US" sz="900" kern="1200" dirty="0"/>
            <a:t>PPA to LEA</a:t>
          </a:r>
        </a:p>
      </dsp:txBody>
      <dsp:txXfrm>
        <a:off x="5396523" y="2606027"/>
        <a:ext cx="1269696" cy="7883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itle1admin.com/TI2/index.jsp?contentId=100202&amp;chunkid=403386#sec3115"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2.ed.gov/documents/coronavirus/covid-19-el-factsheet.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itle1admin.com/TI2/servlet/GetCase?cite=120+LRP+15994"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title1admin.com/TI2/index.jsp?contentId=100202&amp;chunkid=403386" TargetMode="External"/><Relationship Id="rId4" Type="http://schemas.openxmlformats.org/officeDocument/2006/relationships/hyperlink" Target="https://www.title1admin.com/TI2/index.jsp?contentId=100202&amp;chunkid=403386#sec311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3497995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U.S. Education Department on May 18 released </a:t>
            </a:r>
            <a:r>
              <a:rPr lang="en-US" sz="1200" b="0" i="1" kern="1200" dirty="0">
                <a:solidFill>
                  <a:schemeClr val="tx1"/>
                </a:solidFill>
                <a:effectLst/>
                <a:latin typeface="+mn-lt"/>
                <a:ea typeface="+mn-ea"/>
                <a:cs typeface="+mn-cs"/>
              </a:rPr>
              <a:t>Fact Sheet: Providing Services to English Learners During the COVID-19 Outbreak, </a:t>
            </a:r>
            <a:r>
              <a:rPr lang="en-US" sz="1200" b="0" i="0" kern="1200" dirty="0">
                <a:solidFill>
                  <a:schemeClr val="tx1"/>
                </a:solidFill>
                <a:effectLst/>
                <a:latin typeface="+mn-lt"/>
                <a:ea typeface="+mn-ea"/>
                <a:cs typeface="+mn-cs"/>
              </a:rPr>
              <a:t>which outlines states' responsibilities to English learners and their parents during the extended school closures and remote learning due to the national emergency imposed by the COVID-19 pandemic.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fact sheet includes guidance regarding the supplement, not supplant requirements under </a:t>
            </a:r>
            <a:r>
              <a:rPr lang="en-US" sz="1200" b="0" i="0" u="sng" kern="1200" dirty="0">
                <a:solidFill>
                  <a:schemeClr val="tx1"/>
                </a:solidFill>
                <a:effectLst/>
                <a:latin typeface="+mn-lt"/>
                <a:ea typeface="+mn-ea"/>
                <a:cs typeface="+mn-cs"/>
                <a:hlinkClick r:id="rId3"/>
              </a:rPr>
              <a:t>Section 3115</a:t>
            </a:r>
            <a:r>
              <a:rPr lang="en-US" sz="1200" b="0" i="0" kern="1200" dirty="0">
                <a:solidFill>
                  <a:schemeClr val="tx1"/>
                </a:solidFill>
                <a:effectLst/>
                <a:latin typeface="+mn-lt"/>
                <a:ea typeface="+mn-ea"/>
                <a:cs typeface="+mn-cs"/>
              </a:rPr>
              <a:t>(g) of ESSA. Although the supplement, not supplant requirement applies to Title III funds even when a local educational agency is conducting remote learning, the document says that </a:t>
            </a:r>
            <a:r>
              <a:rPr lang="en-US" sz="1200" b="1" i="0" kern="1200" dirty="0">
                <a:solidFill>
                  <a:schemeClr val="tx1"/>
                </a:solidFill>
                <a:effectLst/>
                <a:latin typeface="+mn-lt"/>
                <a:ea typeface="+mn-ea"/>
                <a:cs typeface="+mn-cs"/>
              </a:rPr>
              <a:t>Title III funds may be used to supplement the basic instruction or support that must be provided to ELs, such as to supplement the language instruction educational program while schools are operating via remote learning.</a:t>
            </a:r>
          </a:p>
          <a:p>
            <a:pPr marL="171450" indent="-171450">
              <a:buFont typeface="Arial" panose="020B0604020202020204" pitchFamily="34" charset="0"/>
              <a:buChar char="•"/>
            </a:pPr>
            <a:r>
              <a:rPr lang="en-US" dirty="0"/>
              <a:t>It is intended to provide additional information about requirements in the Elementary and Secondary Education Act of 1965 (ESEA) and other Federal laws related to ELs in light of COVID-19 and this specific situation. Information is coming from every direction, what seems like every minute so we are doing our best to interpret and share what we come across.  This is four days old today and so I will do my best to unpack, keeping in mind that we may learn more as we study this resource further.</a:t>
            </a:r>
            <a:endParaRPr lang="en-US" sz="1200" b="1" i="0" kern="1200" dirty="0">
              <a:solidFill>
                <a:schemeClr val="tx1"/>
              </a:solidFill>
              <a:effectLst/>
              <a:latin typeface="+mn-lt"/>
              <a:ea typeface="+mn-ea"/>
              <a:cs typeface="+mn-cs"/>
            </a:endParaRPr>
          </a:p>
          <a:p>
            <a:endParaRPr lang="en-US" dirty="0"/>
          </a:p>
          <a:p>
            <a:pPr marL="171450" indent="-171450">
              <a:buFont typeface="Arial" panose="020B0604020202020204" pitchFamily="34" charset="0"/>
              <a:buChar char="•"/>
            </a:pPr>
            <a:r>
              <a:rPr lang="en-US" dirty="0"/>
              <a:t>There is a link to the resource at the end of the presentation and I will also be sharing a link via the chat in Zoom:</a:t>
            </a:r>
          </a:p>
          <a:p>
            <a:r>
              <a:rPr lang="en-US" dirty="0">
                <a:hlinkClick r:id="rId4"/>
              </a:rPr>
              <a:t>https://www2.ed.gov/documents/coronavirus/covid-19-el-factsheet.pdf</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1266753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Annual ELP Assessment</a:t>
            </a:r>
            <a:r>
              <a:rPr lang="en-US" dirty="0"/>
              <a:t>:  Guidance for LEAs around how to conduct assessment and waivers where the SEA cannot administer English language proficiency (ELP) assessments in spring 2020 because of school closures due to the COVID-19 national emergency.  CLDE Department is helping provide guidance around this.</a:t>
            </a:r>
          </a:p>
          <a:p>
            <a:r>
              <a:rPr lang="en-US" b="1" dirty="0"/>
              <a:t>Ensure Meaningful Communication with Parents:  </a:t>
            </a:r>
            <a:r>
              <a:rPr lang="en-US" b="0" dirty="0"/>
              <a:t>Page 9 of document</a:t>
            </a:r>
          </a:p>
          <a:p>
            <a:r>
              <a:rPr lang="en-US" b="1" dirty="0"/>
              <a:t>Entrance Requirements:  </a:t>
            </a:r>
            <a:r>
              <a:rPr lang="en-US" dirty="0"/>
              <a:t>If an LEA’s schools are physically closed and it is not providing any educational services to students, there is no obligation to screen new students for EL status. However, if the LEA is operating via remote learning, the LEA must screen new students to determine EL status to the extent possible.  Title I and Title III (Sections 1112(e)(3) and 3113(b)(2) require that students be identified for EL status within 30 days of enrollment. For example, the LEA’s online registration process could include a home language survey for parents, and the LEA may be able to conduct a version of its screening assessment online.</a:t>
            </a:r>
            <a:endParaRPr lang="en-US" b="1" dirty="0"/>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1425762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general internet access and educational technology to other students, States and LEAs should use State, local, and other Federal funds to provide the same access for ELs. </a:t>
            </a:r>
            <a:r>
              <a:rPr lang="en-US" b="1" dirty="0"/>
              <a:t>For example, - included in table. </a:t>
            </a:r>
            <a:r>
              <a:rPr lang="en-US" dirty="0"/>
              <a:t>recipients of subgrants under the CARES Act ESSERF and GEERF can generally use those grants for student internet access and devices to enable online learning as well as accessible technology for ELs with disabilities, among other uses of funds. While short-term connectivity support may be necessary in some situations, the Department encourages SEAs and LEAs to consider ways to invest CARES Act funds in technology infrastructure and professional development and training that will improve long-term capacity for remote learning. </a:t>
            </a:r>
          </a:p>
          <a:p>
            <a:endParaRPr lang="en-US" dirty="0"/>
          </a:p>
          <a:p>
            <a:r>
              <a:rPr lang="en-US" dirty="0"/>
              <a:t>In addition, the following are examples of Department programs under the ESEA that provide funds that may be used to support access to devices for students (e.g., tablets, computers) and mobile hotspot devices and data plans: </a:t>
            </a:r>
          </a:p>
          <a:p>
            <a:r>
              <a:rPr lang="en-US" dirty="0"/>
              <a:t>• Title IV, Part A, Student Support and Academic Enrichment Grants (SSAE); 9 </a:t>
            </a:r>
          </a:p>
          <a:p>
            <a:r>
              <a:rPr lang="en-US" dirty="0"/>
              <a:t>• Title V, Part B, Subpart 1, Small, Rural School Achievement Program (SRSA); </a:t>
            </a:r>
          </a:p>
          <a:p>
            <a:r>
              <a:rPr lang="en-US" dirty="0"/>
              <a:t>• Title V, Part B, Subpart 2, Rural and Low-Income School Program (RLIS); •</a:t>
            </a:r>
          </a:p>
          <a:p>
            <a:endParaRPr lang="en-US" dirty="0"/>
          </a:p>
          <a:p>
            <a:r>
              <a:rPr lang="en-US" b="1" dirty="0"/>
              <a:t>Note that the allowability of costs is always situation- and program-specific. </a:t>
            </a:r>
            <a:r>
              <a:rPr lang="en-US" dirty="0"/>
              <a:t>For that reason, if an LEA decides to use funds under one of these programs for costs related to device or mobile hotspot access, the LEA must be sure that the use of the funds is, under the specific circumstances of the expenditure and the program authority selected, reasonable and necessary for the purposes of that program, and does not violate other program requirements, such as supplement-not-supplant, if applicable. While funds under these programs may be used on device or mobile hotspot access in some appropriate circumstances, each program’s purpose is not primarily focused on that issue</a:t>
            </a:r>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953601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supplement-not-supplant requirement applies to funds under Title III of ESEA even when an LEA is conducting remote learning. However, while schools are operating via remote learning, </a:t>
            </a:r>
            <a:r>
              <a:rPr lang="en-US" b="1" dirty="0"/>
              <a:t>Title III funds may be used to supplement the basic instruction or support that must be provided to ELs</a:t>
            </a:r>
            <a:r>
              <a:rPr lang="en-US" dirty="0"/>
              <a:t> (i.e., to supplement the LIEP). For example, if an LEA purchases software for high school reading/language arts courses that includes embedded supports for ELs, such as popup translations or images to support instruction, then for those ELs in those courses, this could provide their “core” LIEP due to the embedded supports, and Title III funds could not be used for that software. </a:t>
            </a:r>
            <a:r>
              <a:rPr lang="en-US" b="1" dirty="0"/>
              <a:t>The LEA may, however, choose to supplement, using Title III funds, that coursework with additional online resources and software for ELs or it may wish to add an EL support teacher, using Title III funds, to provide online support or support via telephone calls to students for additional assistance. </a:t>
            </a:r>
          </a:p>
          <a:p>
            <a:pPr marL="228600" indent="-228600">
              <a:buAutoNum type="arabicPeriod"/>
            </a:pPr>
            <a:r>
              <a:rPr lang="en-US" dirty="0"/>
              <a:t>The short answer in guidance is No; however, we generally follow a no, but policy at CDE.  </a:t>
            </a:r>
            <a:r>
              <a:rPr lang="en-US" b="1" dirty="0"/>
              <a:t>If an LEA provides remote learning for everyone,</a:t>
            </a:r>
            <a:r>
              <a:rPr lang="en-US" dirty="0"/>
              <a:t> including internet access or educational technology for low-income students, then the LEA cannot use Title III funds for that purpose for the low-income students who are ELs, because that would violate the supplement-not-supplant requirement in section 3115(g) of ESEA. </a:t>
            </a:r>
            <a:r>
              <a:rPr lang="en-US" b="1" dirty="0"/>
              <a:t>The LEA may use Title III funds for supplemental hardware or software that is designed specifically for ELs</a:t>
            </a:r>
            <a:r>
              <a:rPr lang="en-US" dirty="0"/>
              <a:t> (e.g., software to provide language accessibility features or tools) and </a:t>
            </a:r>
            <a:r>
              <a:rPr lang="en-US" b="1" dirty="0"/>
              <a:t>that supplement the LIEP or Core program</a:t>
            </a:r>
            <a:r>
              <a:rPr lang="en-US" dirty="0"/>
              <a:t>. </a:t>
            </a:r>
          </a:p>
          <a:p>
            <a:pPr marL="457200" lvl="1" indent="0">
              <a:buNone/>
            </a:pPr>
            <a:r>
              <a:rPr lang="en-US" dirty="0"/>
              <a:t>As covered in the previous slide, For </a:t>
            </a:r>
            <a:r>
              <a:rPr lang="en-US" b="1" dirty="0"/>
              <a:t>general internet access and educational technology to other students,</a:t>
            </a:r>
            <a:r>
              <a:rPr lang="en-US" dirty="0"/>
              <a:t> States and LEAs should use State, local, and other Federal funds to provide the same access for ELs. </a:t>
            </a:r>
          </a:p>
          <a:p>
            <a:pPr marL="457200" lvl="1" indent="0">
              <a:buNone/>
            </a:pPr>
            <a:endParaRPr lang="en-US" dirty="0"/>
          </a:p>
          <a:p>
            <a:pPr marL="457200" lvl="1" indent="0">
              <a:buNone/>
            </a:pPr>
            <a:r>
              <a:rPr lang="en-US" dirty="0"/>
              <a:t>3. </a:t>
            </a:r>
            <a:r>
              <a:rPr lang="en-US" b="1" dirty="0"/>
              <a:t>An LEA may use Title III funds for teacher training if it is specific to EL needs</a:t>
            </a:r>
            <a:r>
              <a:rPr lang="en-US" dirty="0"/>
              <a:t>. The training could include all teachers if it is geared towards meeting the needs of ELs or if it relates to software or embedded supports for ELs. However, if the training is for the same online platform that all teachers will use for all classes, and does not address EL needs, then the use of Title III funds for such training would be not be permitted,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406030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Nazie – Note changes in assignments </a:t>
            </a:r>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dirty="0"/>
          </a:p>
        </p:txBody>
      </p:sp>
    </p:spTree>
    <p:extLst>
      <p:ext uri="{BB962C8B-B14F-4D97-AF65-F5344CB8AC3E}">
        <p14:creationId xmlns:p14="http://schemas.microsoft.com/office/powerpoint/2010/main" val="73079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DeLilah </a:t>
            </a:r>
          </a:p>
          <a:p>
            <a:r>
              <a:rPr lang="en-US" dirty="0"/>
              <a:t>Provision for equitable services for NPS</a:t>
            </a:r>
          </a:p>
          <a:p>
            <a:r>
              <a:rPr lang="en-US" dirty="0"/>
              <a:t>What we’ve heard – focus on mental health to students and staff</a:t>
            </a:r>
          </a:p>
          <a:p>
            <a:pPr marL="171450" indent="-171450">
              <a:buFont typeface="Arial" panose="020B0604020202020204" pitchFamily="34" charset="0"/>
              <a:buChar char="•"/>
            </a:pPr>
            <a:r>
              <a:rPr lang="en-US" dirty="0"/>
              <a:t>Streamlined application released 04/16</a:t>
            </a:r>
          </a:p>
          <a:p>
            <a:pPr marL="171450" indent="-171450">
              <a:buFont typeface="Arial" panose="020B0604020202020204" pitchFamily="34" charset="0"/>
              <a:buChar char="•"/>
            </a:pPr>
            <a:r>
              <a:rPr lang="en-US" dirty="0"/>
              <a:t>Funds out within 3 days</a:t>
            </a:r>
          </a:p>
          <a:p>
            <a:pPr marL="171450" indent="-171450">
              <a:buFont typeface="Arial" panose="020B0604020202020204" pitchFamily="34" charset="0"/>
              <a:buChar char="•"/>
            </a:pPr>
            <a:r>
              <a:rPr lang="en-US" dirty="0"/>
              <a:t>Funds retroactive to March 13</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dirty="0"/>
          </a:p>
        </p:txBody>
      </p:sp>
    </p:spTree>
    <p:extLst>
      <p:ext uri="{BB962C8B-B14F-4D97-AF65-F5344CB8AC3E}">
        <p14:creationId xmlns:p14="http://schemas.microsoft.com/office/powerpoint/2010/main" val="2843824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ASSISTANCE TO NON-PUBLIC SCHOOLS</a:t>
            </a:r>
          </a:p>
          <a:p>
            <a:r>
              <a:rPr lang="en-US" sz="1200" b="0" i="0" u="none" strike="noStrike" kern="1200" baseline="0" dirty="0">
                <a:solidFill>
                  <a:schemeClr val="tx1"/>
                </a:solidFill>
                <a:latin typeface="+mn-lt"/>
                <a:ea typeface="+mn-ea"/>
                <a:cs typeface="+mn-cs"/>
              </a:rPr>
              <a:t>SEC. 18005. (a) IN GENERAL.—A local educational agency</a:t>
            </a:r>
          </a:p>
          <a:p>
            <a:r>
              <a:rPr lang="en-US" sz="1200" b="0" i="0" u="none" strike="noStrike" kern="1200" baseline="0" dirty="0">
                <a:solidFill>
                  <a:schemeClr val="tx1"/>
                </a:solidFill>
                <a:latin typeface="+mn-lt"/>
                <a:ea typeface="+mn-ea"/>
                <a:cs typeface="+mn-cs"/>
              </a:rPr>
              <a:t>receiving funds under sections 18002 or 18003 of this title shall</a:t>
            </a:r>
          </a:p>
          <a:p>
            <a:r>
              <a:rPr lang="en-US" sz="1200" b="0" i="0" u="none" strike="noStrike" kern="1200" baseline="0" dirty="0">
                <a:solidFill>
                  <a:schemeClr val="tx1"/>
                </a:solidFill>
                <a:latin typeface="+mn-lt"/>
                <a:ea typeface="+mn-ea"/>
                <a:cs typeface="+mn-cs"/>
              </a:rPr>
              <a:t>provide equitable services in the same manner as provided under</a:t>
            </a:r>
          </a:p>
          <a:p>
            <a:r>
              <a:rPr lang="en-US" sz="1200" b="0" i="0" u="none" strike="noStrike" kern="1200" baseline="0" dirty="0">
                <a:solidFill>
                  <a:schemeClr val="tx1"/>
                </a:solidFill>
                <a:latin typeface="+mn-lt"/>
                <a:ea typeface="+mn-ea"/>
                <a:cs typeface="+mn-cs"/>
              </a:rPr>
              <a:t>section 1117 of the ESEA of 1965 to students and teachers in</a:t>
            </a:r>
          </a:p>
          <a:p>
            <a:r>
              <a:rPr lang="en-US" sz="1200" b="0" i="0" u="none" strike="noStrike" kern="1200" baseline="0" dirty="0">
                <a:solidFill>
                  <a:schemeClr val="tx1"/>
                </a:solidFill>
                <a:latin typeface="+mn-lt"/>
                <a:ea typeface="+mn-ea"/>
                <a:cs typeface="+mn-cs"/>
              </a:rPr>
              <a:t>non-public schools, as determined in consultation with representatives</a:t>
            </a:r>
          </a:p>
          <a:p>
            <a:r>
              <a:rPr lang="en-US" sz="1200" b="0" i="0" u="none" strike="noStrike" kern="1200" baseline="0" dirty="0">
                <a:solidFill>
                  <a:schemeClr val="tx1"/>
                </a:solidFill>
                <a:latin typeface="+mn-lt"/>
                <a:ea typeface="+mn-ea"/>
                <a:cs typeface="+mn-cs"/>
              </a:rPr>
              <a:t>of non-public schools.</a:t>
            </a:r>
          </a:p>
          <a:p>
            <a:r>
              <a:rPr lang="en-US" sz="1200" b="0" i="0" u="none" strike="noStrike" kern="1200" baseline="0" dirty="0">
                <a:solidFill>
                  <a:schemeClr val="tx1"/>
                </a:solidFill>
                <a:latin typeface="+mn-lt"/>
                <a:ea typeface="+mn-ea"/>
                <a:cs typeface="+mn-cs"/>
              </a:rPr>
              <a:t>(b) PUBLIC CONTROL OF FUNDS.—The control of funds for the</a:t>
            </a:r>
          </a:p>
          <a:p>
            <a:r>
              <a:rPr lang="en-US" sz="1200" b="0" i="0" u="none" strike="noStrike" kern="1200" baseline="0" dirty="0">
                <a:solidFill>
                  <a:schemeClr val="tx1"/>
                </a:solidFill>
                <a:latin typeface="+mn-lt"/>
                <a:ea typeface="+mn-ea"/>
                <a:cs typeface="+mn-cs"/>
              </a:rPr>
              <a:t>services and assistance provided to a non-public school under subsection</a:t>
            </a:r>
          </a:p>
          <a:p>
            <a:r>
              <a:rPr lang="en-US" sz="1200" b="0" i="0" u="none" strike="noStrike" kern="1200" baseline="0" dirty="0">
                <a:solidFill>
                  <a:schemeClr val="tx1"/>
                </a:solidFill>
                <a:latin typeface="+mn-lt"/>
                <a:ea typeface="+mn-ea"/>
                <a:cs typeface="+mn-cs"/>
              </a:rPr>
              <a:t>(a), and title to materials, equipment, and property purchased</a:t>
            </a:r>
          </a:p>
          <a:p>
            <a:r>
              <a:rPr lang="en-US" sz="1200" b="0" i="0" u="none" strike="noStrike" kern="1200" baseline="0" dirty="0">
                <a:solidFill>
                  <a:schemeClr val="tx1"/>
                </a:solidFill>
                <a:latin typeface="+mn-lt"/>
                <a:ea typeface="+mn-ea"/>
                <a:cs typeface="+mn-cs"/>
              </a:rPr>
              <a:t>with such funds, shall be in a public agency, and a public</a:t>
            </a:r>
          </a:p>
          <a:p>
            <a:r>
              <a:rPr lang="en-US" sz="1200" b="0" i="0" u="none" strike="noStrike" kern="1200" baseline="0" dirty="0">
                <a:solidFill>
                  <a:schemeClr val="tx1"/>
                </a:solidFill>
                <a:latin typeface="+mn-lt"/>
                <a:ea typeface="+mn-ea"/>
                <a:cs typeface="+mn-cs"/>
              </a:rPr>
              <a:t>agency shall administer such funds, materials, equipment, and property</a:t>
            </a:r>
          </a:p>
          <a:p>
            <a:r>
              <a:rPr lang="en-US" sz="1200" b="0" i="0" u="none" strike="noStrike" kern="1200" baseline="0" dirty="0">
                <a:solidFill>
                  <a:schemeClr val="tx1"/>
                </a:solidFill>
                <a:latin typeface="+mn-lt"/>
                <a:ea typeface="+mn-ea"/>
                <a:cs typeface="+mn-cs"/>
              </a:rPr>
              <a:t>and shall provide such services (or may contract for the provision</a:t>
            </a:r>
          </a:p>
          <a:p>
            <a:r>
              <a:rPr lang="en-US" sz="1200" b="0" i="0" u="none" strike="noStrike" kern="1200" baseline="0" dirty="0">
                <a:solidFill>
                  <a:schemeClr val="tx1"/>
                </a:solidFill>
                <a:latin typeface="+mn-lt"/>
                <a:ea typeface="+mn-ea"/>
                <a:cs typeface="+mn-cs"/>
              </a:rPr>
              <a:t>of such services with a public or private entity).</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47668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CDE to LEA</a:t>
            </a:r>
          </a:p>
          <a:p>
            <a:pPr lvl="1" fontAlgn="base"/>
            <a:r>
              <a:rPr lang="en-US" dirty="0"/>
              <a:t>Districts received ESSER funds based on their proportionate share of Colorado’s Title I funding</a:t>
            </a:r>
          </a:p>
          <a:p>
            <a:pPr fontAlgn="base"/>
            <a:r>
              <a:rPr lang="en-US" dirty="0"/>
              <a:t>Under Title I Section 1117, Districts provide “equitable services” to non-public school students and teachers by allocating a proportionate share of Title funds to non-public schools.  The proportion share for non-public schools is based upon the number of students in poverty who live within the  district’s participating school attendance areas but attend non-public schools</a:t>
            </a:r>
          </a:p>
          <a:p>
            <a:pPr fontAlgn="base"/>
            <a:r>
              <a:rPr lang="en-US" dirty="0"/>
              <a:t>In the LEA application, CDE will follow the formula in Section 1117</a:t>
            </a:r>
          </a:p>
          <a:p>
            <a:pPr fontAlgn="base"/>
            <a:r>
              <a:rPr lang="en-US" dirty="0"/>
              <a:t>LEAs may add new schools or update the Non-Public School Section of the LEA application as needed</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17663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discrepancy between statutory language and non-binding guidance, CDE is inclined to follow the plain language of the law--that “equitable services” to non-public schools be provided in the “same manner” as Title I Section 1117.</a:t>
            </a:r>
          </a:p>
          <a:p>
            <a:r>
              <a:rPr lang="en-US" dirty="0"/>
              <a:t>CDE is not sure if or how the USDOE may clarify its guidance or try to require LEAs to allocate funds in the manner articulated in guidance. Given this uncertainty, LEAs might want to plan for the need for additional funds to be allocated for equitable services.</a:t>
            </a:r>
          </a:p>
          <a:p>
            <a:r>
              <a:rPr lang="en-US" dirty="0"/>
              <a:t>While ESSER allocations are calculated using the Title I formula, these funds may be used for any allowable activities under ESSER and are not subject to Title I requirements.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118242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LEAs that receive ESSER or GEER funds must provide equitable services to nonpublic schools in the same manner as provided under Title I, Part A.  Control of CARES Act funds reserved for equitable services and items purchased with the funds must remain in public control.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143545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CDE to LEA</a:t>
            </a:r>
          </a:p>
          <a:p>
            <a:pPr lvl="1" fontAlgn="base"/>
            <a:r>
              <a:rPr lang="en-US" dirty="0"/>
              <a:t>Districts received ESSER funds based on their proportionate share of Colorado’s Title I funding</a:t>
            </a:r>
          </a:p>
          <a:p>
            <a:pPr fontAlgn="base"/>
            <a:r>
              <a:rPr lang="en-US" dirty="0"/>
              <a:t>Under Title I Section 1117, Districts provide “equitable services” to non-public school students and teachers by allocating a proportionate share of Title funds to non-public schools.  The proportion share for non-public schools is based upon the number of students in poverty who live within the  district’s participating school attendance areas but attend non-public schools</a:t>
            </a:r>
          </a:p>
          <a:p>
            <a:pPr fontAlgn="base"/>
            <a:r>
              <a:rPr lang="en-US" dirty="0"/>
              <a:t>In the LEA application, CDE will follow the formula in Section 1117</a:t>
            </a:r>
          </a:p>
          <a:p>
            <a:pPr fontAlgn="base"/>
            <a:r>
              <a:rPr lang="en-US" dirty="0"/>
              <a:t>LEAs may add new schools or update the Non-Public School Section of the LEA application as needed</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171328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730450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U.S. Education Department on May 18 released </a:t>
            </a:r>
            <a:r>
              <a:rPr lang="en-US" sz="1200" b="0" i="1" kern="1200" dirty="0">
                <a:solidFill>
                  <a:schemeClr val="tx1"/>
                </a:solidFill>
                <a:effectLst/>
                <a:latin typeface="+mn-lt"/>
                <a:ea typeface="+mn-ea"/>
                <a:cs typeface="+mn-cs"/>
              </a:rPr>
              <a:t>Fact Sheet: Providing Services to English Learners During the COVID-19 Outbreak, </a:t>
            </a:r>
            <a:r>
              <a:rPr lang="en-US" sz="1200" b="0" i="0" kern="1200" dirty="0">
                <a:solidFill>
                  <a:schemeClr val="tx1"/>
                </a:solidFill>
                <a:effectLst/>
                <a:latin typeface="+mn-lt"/>
                <a:ea typeface="+mn-ea"/>
                <a:cs typeface="+mn-cs"/>
                <a:hlinkClick r:id="rId3"/>
              </a:rPr>
              <a:t>120 LRP 15994 </a:t>
            </a:r>
            <a:r>
              <a:rPr lang="en-US" sz="1200" b="0" i="0" kern="1200" dirty="0">
                <a:solidFill>
                  <a:schemeClr val="tx1"/>
                </a:solidFill>
                <a:effectLst/>
                <a:latin typeface="+mn-lt"/>
                <a:ea typeface="+mn-ea"/>
                <a:cs typeface="+mn-cs"/>
              </a:rPr>
              <a:t>(OESE 05/18/20), which outlines states' responsibilities to English learners and their parents during the extended school closures and remote learning due to the national emergency imposed by the COVID-19 pandemic.</a:t>
            </a:r>
          </a:p>
          <a:p>
            <a:r>
              <a:rPr lang="en-US" sz="1200" b="0" i="0" kern="1200" dirty="0">
                <a:solidFill>
                  <a:schemeClr val="tx1"/>
                </a:solidFill>
                <a:effectLst/>
                <a:latin typeface="+mn-lt"/>
                <a:ea typeface="+mn-ea"/>
                <a:cs typeface="+mn-cs"/>
              </a:rPr>
              <a:t>The fact sheet includes guidance regarding the supplement, not supplant requirements under </a:t>
            </a:r>
            <a:r>
              <a:rPr lang="en-US" sz="1200" b="0" i="0" u="sng" kern="1200" dirty="0">
                <a:solidFill>
                  <a:schemeClr val="tx1"/>
                </a:solidFill>
                <a:effectLst/>
                <a:latin typeface="+mn-lt"/>
                <a:ea typeface="+mn-ea"/>
                <a:cs typeface="+mn-cs"/>
                <a:hlinkClick r:id="rId4"/>
              </a:rPr>
              <a:t>Section 3115</a:t>
            </a:r>
            <a:r>
              <a:rPr lang="en-US" sz="1200" b="0" i="0" kern="1200" dirty="0">
                <a:solidFill>
                  <a:schemeClr val="tx1"/>
                </a:solidFill>
                <a:effectLst/>
                <a:latin typeface="+mn-lt"/>
                <a:ea typeface="+mn-ea"/>
                <a:cs typeface="+mn-cs"/>
              </a:rPr>
              <a:t>(g) of the Elementary and Secondary Education Act, as amended by the </a:t>
            </a:r>
            <a:r>
              <a:rPr lang="en-US" sz="1200" b="0" i="0" u="sng" kern="1200" dirty="0">
                <a:solidFill>
                  <a:schemeClr val="tx1"/>
                </a:solidFill>
                <a:effectLst/>
                <a:latin typeface="+mn-lt"/>
                <a:ea typeface="+mn-ea"/>
                <a:cs typeface="+mn-cs"/>
                <a:hlinkClick r:id="rId5"/>
              </a:rPr>
              <a:t>Every Student Succeeds Act</a:t>
            </a:r>
            <a:r>
              <a:rPr lang="en-US" sz="1200" b="0" i="0" kern="1200" dirty="0">
                <a:solidFill>
                  <a:schemeClr val="tx1"/>
                </a:solidFill>
                <a:effectLst/>
                <a:latin typeface="+mn-lt"/>
                <a:ea typeface="+mn-ea"/>
                <a:cs typeface="+mn-cs"/>
              </a:rPr>
              <a:t>, Pub. L. No. 114-95. Although the supplement, not supplant requirement applies to Title III funds even when a local educational agency is conducting remote learning, the document says that Title III funds may be used to supplement the basic instruction or support that must be provided to ELs, such as to supplement the language instruction educational program while schools are operating via remote learning.</a:t>
            </a:r>
          </a:p>
          <a:p>
            <a:r>
              <a:rPr lang="en-US" sz="1200" b="0" i="0" kern="1200" dirty="0">
                <a:solidFill>
                  <a:schemeClr val="tx1"/>
                </a:solidFill>
                <a:effectLst/>
                <a:latin typeface="+mn-lt"/>
                <a:ea typeface="+mn-ea"/>
                <a:cs typeface="+mn-cs"/>
              </a:rPr>
              <a:t>For example, an LEA may use Title III funds to supplement coursework with additional online resources and software for ELs or to add an EL support teacher to provide support online or via telephone.</a:t>
            </a:r>
          </a:p>
          <a:p>
            <a:r>
              <a:rPr lang="en-US" sz="1200" b="0" i="0" kern="1200" dirty="0">
                <a:solidFill>
                  <a:schemeClr val="tx1"/>
                </a:solidFill>
                <a:effectLst/>
                <a:latin typeface="+mn-lt"/>
                <a:ea typeface="+mn-ea"/>
                <a:cs typeface="+mn-cs"/>
              </a:rPr>
              <a:t>In addition, regarding providing internet access, hotspots, and tablets or other devices for low-income students who are also ELs to enable their internet access, the fact sheet says that LEAs cannot use Title III funds if an LEA already provides remote learning for everyone, including internet access or educational technology for low-income students. According to the document, "that would violate the supplement, not supplant requirement under </a:t>
            </a:r>
            <a:r>
              <a:rPr lang="en-US" sz="1200" b="0" i="0" u="sng" kern="1200" dirty="0">
                <a:solidFill>
                  <a:schemeClr val="tx1"/>
                </a:solidFill>
                <a:effectLst/>
                <a:latin typeface="+mn-lt"/>
                <a:ea typeface="+mn-ea"/>
                <a:cs typeface="+mn-cs"/>
                <a:hlinkClick r:id="rId4"/>
              </a:rPr>
              <a:t>Section 3115</a:t>
            </a:r>
            <a:r>
              <a:rPr lang="en-US" sz="1200" b="0" i="0" kern="1200" dirty="0">
                <a:solidFill>
                  <a:schemeClr val="tx1"/>
                </a:solidFill>
                <a:effectLst/>
                <a:latin typeface="+mn-lt"/>
                <a:ea typeface="+mn-ea"/>
                <a:cs typeface="+mn-cs"/>
              </a:rPr>
              <a:t>(g) of ESEA."</a:t>
            </a:r>
          </a:p>
          <a:p>
            <a:r>
              <a:rPr lang="en-US" sz="1200" b="0" i="0" kern="1200" dirty="0">
                <a:solidFill>
                  <a:schemeClr val="tx1"/>
                </a:solidFill>
                <a:effectLst/>
                <a:latin typeface="+mn-lt"/>
                <a:ea typeface="+mn-ea"/>
                <a:cs typeface="+mn-cs"/>
              </a:rPr>
              <a:t>During the webinar Serving English Learners in a Distance Learning Environment, Julia Martin -- legislative director with </a:t>
            </a:r>
            <a:r>
              <a:rPr lang="en-US" sz="1200" b="0" i="0" kern="1200" dirty="0" err="1">
                <a:solidFill>
                  <a:schemeClr val="tx1"/>
                </a:solidFill>
                <a:effectLst/>
                <a:latin typeface="+mn-lt"/>
                <a:ea typeface="+mn-ea"/>
                <a:cs typeface="+mn-cs"/>
              </a:rPr>
              <a:t>Brustein</a:t>
            </a:r>
            <a:r>
              <a:rPr lang="en-US" sz="1200" b="0" i="0" kern="1200" dirty="0">
                <a:solidFill>
                  <a:schemeClr val="tx1"/>
                </a:solidFill>
                <a:effectLst/>
                <a:latin typeface="+mn-lt"/>
                <a:ea typeface="+mn-ea"/>
                <a:cs typeface="+mn-cs"/>
              </a:rPr>
              <a:t> &amp; </a:t>
            </a:r>
            <a:r>
              <a:rPr lang="en-US" sz="1200" b="0" i="0" kern="1200" dirty="0" err="1">
                <a:solidFill>
                  <a:schemeClr val="tx1"/>
                </a:solidFill>
                <a:effectLst/>
                <a:latin typeface="+mn-lt"/>
                <a:ea typeface="+mn-ea"/>
                <a:cs typeface="+mn-cs"/>
              </a:rPr>
              <a:t>Manasevit</a:t>
            </a:r>
            <a:r>
              <a:rPr lang="en-US" sz="1200" b="0" i="0" kern="1200" dirty="0">
                <a:solidFill>
                  <a:schemeClr val="tx1"/>
                </a:solidFill>
                <a:effectLst/>
                <a:latin typeface="+mn-lt"/>
                <a:ea typeface="+mn-ea"/>
                <a:cs typeface="+mn-cs"/>
              </a:rPr>
              <a:t> PLLC -- said that making sure ELs have access to the internet and to electronic devices like tablets and laptops is a best practice school districts should have in place. Martin noted that the ability to provide remote learning resources varies by district both in terms of financial resources and what is practical, such as whether it is possible to have regular internet access in rural and remote areas. However, she highlighted that keeping the instruction accessible should be constant.</a:t>
            </a:r>
          </a:p>
          <a:p>
            <a:r>
              <a:rPr lang="en-US" sz="1200" b="0" i="0" kern="1200" dirty="0">
                <a:solidFill>
                  <a:schemeClr val="tx1"/>
                </a:solidFill>
                <a:effectLst/>
                <a:latin typeface="+mn-lt"/>
                <a:ea typeface="+mn-ea"/>
                <a:cs typeface="+mn-cs"/>
              </a:rPr>
              <a:t>"If the student has to participate in something in order to progress to the next grade level -- say there is a required assessment and they don't have access to a device -- I would say that [districts] would be facing some strong pushback from the federal level and the state level if you fail the student based on the inability to complete work when they don't have access to a device or Wi-Fi," she said.</a:t>
            </a:r>
          </a:p>
          <a:p>
            <a:r>
              <a:rPr lang="en-US" sz="1200" b="0" i="1" kern="1200" dirty="0">
                <a:solidFill>
                  <a:schemeClr val="tx1"/>
                </a:solidFill>
                <a:effectLst/>
                <a:latin typeface="+mn-lt"/>
                <a:ea typeface="+mn-ea"/>
                <a:cs typeface="+mn-cs"/>
              </a:rPr>
              <a:t>Fact Sheet: Providing Services to English Learners During the COVID-19 Outbreak </a:t>
            </a:r>
            <a:r>
              <a:rPr lang="en-US" sz="1200" b="0" i="0" kern="1200" dirty="0">
                <a:solidFill>
                  <a:schemeClr val="tx1"/>
                </a:solidFill>
                <a:effectLst/>
                <a:latin typeface="+mn-lt"/>
                <a:ea typeface="+mn-ea"/>
                <a:cs typeface="+mn-cs"/>
              </a:rPr>
              <a:t>also provides information about the following topics:</a:t>
            </a:r>
          </a:p>
          <a:p>
            <a:r>
              <a:rPr lang="en-US" sz="1200" b="0" i="0" kern="1200" dirty="0">
                <a:solidFill>
                  <a:schemeClr val="tx1"/>
                </a:solidFill>
                <a:effectLst/>
                <a:latin typeface="+mn-lt"/>
                <a:ea typeface="+mn-ea"/>
                <a:cs typeface="+mn-cs"/>
              </a:rPr>
              <a:t>· Annual English language proficiency assessment.</a:t>
            </a:r>
          </a:p>
          <a:p>
            <a:r>
              <a:rPr lang="en-US" sz="1200" b="0" i="0" kern="1200" dirty="0">
                <a:solidFill>
                  <a:schemeClr val="tx1"/>
                </a:solidFill>
                <a:effectLst/>
                <a:latin typeface="+mn-lt"/>
                <a:ea typeface="+mn-ea"/>
                <a:cs typeface="+mn-cs"/>
              </a:rPr>
              <a:t>· Entrance requirements.</a:t>
            </a:r>
          </a:p>
          <a:p>
            <a:r>
              <a:rPr lang="en-US" sz="1200" b="0" i="0" kern="1200" dirty="0">
                <a:solidFill>
                  <a:schemeClr val="tx1"/>
                </a:solidFill>
                <a:effectLst/>
                <a:latin typeface="+mn-lt"/>
                <a:ea typeface="+mn-ea"/>
                <a:cs typeface="+mn-cs"/>
              </a:rPr>
              <a:t>· Providing services to ELs.</a:t>
            </a:r>
          </a:p>
          <a:p>
            <a:r>
              <a:rPr lang="en-US" sz="1200" b="0" i="0" kern="1200" dirty="0">
                <a:solidFill>
                  <a:schemeClr val="tx1"/>
                </a:solidFill>
                <a:effectLst/>
                <a:latin typeface="+mn-lt"/>
                <a:ea typeface="+mn-ea"/>
                <a:cs typeface="+mn-cs"/>
              </a:rPr>
              <a:t>· Use of Title III funds.</a:t>
            </a:r>
          </a:p>
          <a:p>
            <a:r>
              <a:rPr lang="en-US" sz="1200" b="0" i="0" kern="1200" dirty="0">
                <a:solidFill>
                  <a:schemeClr val="tx1"/>
                </a:solidFill>
                <a:effectLst/>
                <a:latin typeface="+mn-lt"/>
                <a:ea typeface="+mn-ea"/>
                <a:cs typeface="+mn-cs"/>
              </a:rPr>
              <a:t>· Exit procedures.</a:t>
            </a:r>
          </a:p>
          <a:p>
            <a:r>
              <a:rPr lang="en-US" sz="1200" b="0" i="0" kern="1200" dirty="0">
                <a:solidFill>
                  <a:schemeClr val="tx1"/>
                </a:solidFill>
                <a:effectLst/>
                <a:latin typeface="+mn-lt"/>
                <a:ea typeface="+mn-ea"/>
                <a:cs typeface="+mn-cs"/>
              </a:rPr>
              <a:t>· Parents of ELs.</a:t>
            </a:r>
          </a:p>
          <a:p>
            <a:r>
              <a:rPr lang="en-US" sz="1200" b="0" i="0" kern="1200" dirty="0">
                <a:solidFill>
                  <a:schemeClr val="tx1"/>
                </a:solidFill>
                <a:effectLst/>
                <a:latin typeface="+mn-lt"/>
                <a:ea typeface="+mn-ea"/>
                <a:cs typeface="+mn-cs"/>
              </a:rPr>
              <a:t>· Resources.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38859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datapipeline/non-public_schoo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wrenick_k@cde.state.co.us" TargetMode="External"/><Relationship Id="rId2" Type="http://schemas.openxmlformats.org/officeDocument/2006/relationships/hyperlink" Target="mailto:scott_d@cde.state.co.us" TargetMode="External"/><Relationship Id="rId1" Type="http://schemas.openxmlformats.org/officeDocument/2006/relationships/slideLayout" Target="../slideLayouts/slideLayout2.xml"/><Relationship Id="rId5" Type="http://schemas.openxmlformats.org/officeDocument/2006/relationships/hyperlink" Target="mailto:burnham_k@cde.state.co.us" TargetMode="External"/><Relationship Id="rId4" Type="http://schemas.openxmlformats.org/officeDocument/2006/relationships/hyperlink" Target="mailto:mejia_t@cde.state.co.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Thompson_R@cde.state.co.us" TargetMode="External"/><Relationship Id="rId7" Type="http://schemas.openxmlformats.org/officeDocument/2006/relationships/hyperlink" Target="https://tech.ed.gov/funding/" TargetMode="External"/><Relationship Id="rId2" Type="http://schemas.openxmlformats.org/officeDocument/2006/relationships/hyperlink" Target="mailto:cox_m@cde.state.co.us" TargetMode="External"/><Relationship Id="rId1" Type="http://schemas.openxmlformats.org/officeDocument/2006/relationships/slideLayout" Target="../slideLayouts/slideLayout2.xml"/><Relationship Id="rId6" Type="http://schemas.openxmlformats.org/officeDocument/2006/relationships/hyperlink" Target="https://www.cde.state.co.us/fedprograms/covid19" TargetMode="External"/><Relationship Id="rId5" Type="http://schemas.openxmlformats.org/officeDocument/2006/relationships/hyperlink" Target="http://www.cde.state.co.us/cde_english" TargetMode="External"/><Relationship Id="rId4" Type="http://schemas.openxmlformats.org/officeDocument/2006/relationships/hyperlink" Target="https://www2.ed.gov/documents/coronavirus/covid-19-el-factsheet.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hyperlink" Target="mailto:Meushaw_l@cde.state.co.us" TargetMode="External"/><Relationship Id="rId13" Type="http://schemas.openxmlformats.org/officeDocument/2006/relationships/hyperlink" Target="mailto:Collins_d@cde.state.co.us" TargetMode="External"/><Relationship Id="rId3" Type="http://schemas.openxmlformats.org/officeDocument/2006/relationships/hyperlink" Target="mailto:Bylsma_b@cde.state.co.us" TargetMode="External"/><Relationship Id="rId7" Type="http://schemas.openxmlformats.org/officeDocument/2006/relationships/hyperlink" Target="mailto:Meredith_j@cde.state.co.us" TargetMode="External"/><Relationship Id="rId12" Type="http://schemas.openxmlformats.org/officeDocument/2006/relationships/hyperlink" Target="mailto:Mohajeri-nelson_n@cde.state.co.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Ingalls_k@cde.state.co.us" TargetMode="External"/><Relationship Id="rId11" Type="http://schemas.openxmlformats.org/officeDocument/2006/relationships/hyperlink" Target="mailto:Willett_j@cde.state.co.us" TargetMode="External"/><Relationship Id="rId5" Type="http://schemas.openxmlformats.org/officeDocument/2006/relationships/hyperlink" Target="mailto:Giessinger_t@cde.state.co.us" TargetMode="External"/><Relationship Id="rId10" Type="http://schemas.openxmlformats.org/officeDocument/2006/relationships/hyperlink" Target="mailto:Vassis_b@cde.state.co.us" TargetMode="External"/><Relationship Id="rId4" Type="http://schemas.openxmlformats.org/officeDocument/2006/relationships/hyperlink" Target="mailto:Collins_k@cde.state.co.us" TargetMode="External"/><Relationship Id="rId9" Type="http://schemas.openxmlformats.org/officeDocument/2006/relationships/hyperlink" Target="mailto:Thompson_r@cde.state.co.us" TargetMode="External"/><Relationship Id="rId14" Type="http://schemas.openxmlformats.org/officeDocument/2006/relationships/hyperlink" Target="mailto:prael_m@cde.state.co.u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mailto:negley_t@cde.state.co.us" TargetMode="External"/><Relationship Id="rId3" Type="http://schemas.openxmlformats.org/officeDocument/2006/relationships/hyperlink" Target="mailto:gleason_p@cde.state.co.us" TargetMode="External"/><Relationship Id="rId7" Type="http://schemas.openxmlformats.org/officeDocument/2006/relationships/hyperlink" Target="mailto:Collins_d@cde.state.co.us" TargetMode="External"/><Relationship Id="rId2" Type="http://schemas.openxmlformats.org/officeDocument/2006/relationships/hyperlink" Target="mailto:Burnham_K@cde.state.co.us" TargetMode="External"/><Relationship Id="rId1" Type="http://schemas.openxmlformats.org/officeDocument/2006/relationships/slideLayout" Target="../slideLayouts/slideLayout2.xml"/><Relationship Id="rId6" Type="http://schemas.openxmlformats.org/officeDocument/2006/relationships/hyperlink" Target="mailto:Mohajeri-nelson_n@cde.state.co.us" TargetMode="External"/><Relationship Id="rId5" Type="http://schemas.openxmlformats.org/officeDocument/2006/relationships/hyperlink" Target="mailto:Jimenez_B@cde.state.co.us" TargetMode="External"/><Relationship Id="rId10" Type="http://schemas.openxmlformats.org/officeDocument/2006/relationships/hyperlink" Target="mailto:shen_m@cde.state.co.us" TargetMode="External"/><Relationship Id="rId4" Type="http://schemas.openxmlformats.org/officeDocument/2006/relationships/hyperlink" Target="mailto:Christensen_m@cde.state.co.us" TargetMode="External"/><Relationship Id="rId9" Type="http://schemas.openxmlformats.org/officeDocument/2006/relationships/hyperlink" Target="mailto:shimmin_a@cde.state.co.u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Hawkins_r@cde.state.co.us" TargetMode="External"/><Relationship Id="rId2" Type="http://schemas.openxmlformats.org/officeDocument/2006/relationships/hyperlink" Target="mailto:Austin_j@cde.state.co.us" TargetMode="External"/><Relationship Id="rId1" Type="http://schemas.openxmlformats.org/officeDocument/2006/relationships/slideLayout" Target="../slideLayouts/slideLayout2.xml"/><Relationship Id="rId4" Type="http://schemas.openxmlformats.org/officeDocument/2006/relationships/hyperlink" Target="mailto:meermans_m@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D8D8-9071-4262-BA8F-429F20F12347}"/>
              </a:ext>
            </a:extLst>
          </p:cNvPr>
          <p:cNvSpPr>
            <a:spLocks noGrp="1"/>
          </p:cNvSpPr>
          <p:nvPr>
            <p:ph type="ctrTitle"/>
          </p:nvPr>
        </p:nvSpPr>
        <p:spPr/>
        <p:txBody>
          <a:bodyPr>
            <a:normAutofit fontScale="90000"/>
          </a:bodyPr>
          <a:lstStyle/>
          <a:p>
            <a:r>
              <a:rPr lang="en-US" dirty="0"/>
              <a:t>Office Hours: </a:t>
            </a:r>
            <a:br>
              <a:rPr lang="en-US" dirty="0"/>
            </a:br>
            <a:r>
              <a:rPr lang="en-US" dirty="0"/>
              <a:t>Elementary and Secondary School Emergency Relief Funds</a:t>
            </a:r>
          </a:p>
        </p:txBody>
      </p:sp>
      <p:sp>
        <p:nvSpPr>
          <p:cNvPr id="3" name="Subtitle 2">
            <a:extLst>
              <a:ext uri="{FF2B5EF4-FFF2-40B4-BE49-F238E27FC236}">
                <a16:creationId xmlns:a16="http://schemas.microsoft.com/office/drawing/2014/main" id="{F0A6D6F0-0B49-4122-B7C3-F8B079ED901B}"/>
              </a:ext>
            </a:extLst>
          </p:cNvPr>
          <p:cNvSpPr>
            <a:spLocks noGrp="1"/>
          </p:cNvSpPr>
          <p:nvPr>
            <p:ph type="subTitle" idx="1"/>
          </p:nvPr>
        </p:nvSpPr>
        <p:spPr/>
        <p:txBody>
          <a:bodyPr/>
          <a:lstStyle/>
          <a:p>
            <a:r>
              <a:rPr lang="en-US" dirty="0"/>
              <a:t>May 22, 2020</a:t>
            </a:r>
          </a:p>
        </p:txBody>
      </p:sp>
    </p:spTree>
    <p:extLst>
      <p:ext uri="{BB962C8B-B14F-4D97-AF65-F5344CB8AC3E}">
        <p14:creationId xmlns:p14="http://schemas.microsoft.com/office/powerpoint/2010/main" val="2583347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3C57-C8EA-4A09-BC4D-67DF975926F7}"/>
              </a:ext>
            </a:extLst>
          </p:cNvPr>
          <p:cNvSpPr>
            <a:spLocks noGrp="1"/>
          </p:cNvSpPr>
          <p:nvPr>
            <p:ph type="title"/>
          </p:nvPr>
        </p:nvSpPr>
        <p:spPr/>
        <p:txBody>
          <a:bodyPr/>
          <a:lstStyle/>
          <a:p>
            <a:r>
              <a:rPr lang="en-US" dirty="0"/>
              <a:t>Proportionate Share: What We Know</a:t>
            </a:r>
          </a:p>
        </p:txBody>
      </p:sp>
      <p:sp>
        <p:nvSpPr>
          <p:cNvPr id="3" name="Content Placeholder 2">
            <a:extLst>
              <a:ext uri="{FF2B5EF4-FFF2-40B4-BE49-F238E27FC236}">
                <a16:creationId xmlns:a16="http://schemas.microsoft.com/office/drawing/2014/main" id="{D59B241F-6F0A-47D5-AE78-C13AFC688774}"/>
              </a:ext>
            </a:extLst>
          </p:cNvPr>
          <p:cNvSpPr>
            <a:spLocks noGrp="1"/>
          </p:cNvSpPr>
          <p:nvPr>
            <p:ph idx="1"/>
          </p:nvPr>
        </p:nvSpPr>
        <p:spPr>
          <a:xfrm>
            <a:off x="628649" y="1463040"/>
            <a:ext cx="8111589" cy="4640674"/>
          </a:xfrm>
        </p:spPr>
        <p:txBody>
          <a:bodyPr>
            <a:normAutofit/>
          </a:bodyPr>
          <a:lstStyle/>
          <a:p>
            <a:pPr fontAlgn="base"/>
            <a:r>
              <a:rPr lang="en-US" sz="2800" dirty="0"/>
              <a:t>Allocation of ESSER Funds Calculations</a:t>
            </a:r>
          </a:p>
          <a:p>
            <a:pPr lvl="1" fontAlgn="base"/>
            <a:r>
              <a:rPr lang="en-US" sz="2400" dirty="0"/>
              <a:t>USDE to SEA</a:t>
            </a:r>
          </a:p>
          <a:p>
            <a:pPr lvl="2" fontAlgn="base"/>
            <a:r>
              <a:rPr lang="en-US" sz="2000" dirty="0"/>
              <a:t>Based on Title I formula, proportionate share of ESSER funds to Colorado</a:t>
            </a:r>
          </a:p>
          <a:p>
            <a:pPr lvl="1" fontAlgn="base"/>
            <a:r>
              <a:rPr lang="en-US" sz="2400" dirty="0"/>
              <a:t>CDE to LEA</a:t>
            </a:r>
          </a:p>
          <a:p>
            <a:pPr lvl="2" fontAlgn="base"/>
            <a:r>
              <a:rPr lang="en-US" sz="2000" dirty="0"/>
              <a:t>Based on Title I formula, proportionate share of Colorado’s ESSER funds to each LEA</a:t>
            </a:r>
          </a:p>
          <a:p>
            <a:pPr lvl="1" fontAlgn="base"/>
            <a:r>
              <a:rPr lang="en-US" sz="2400" dirty="0"/>
              <a:t>Non-Public Schools Proportionate Share</a:t>
            </a:r>
          </a:p>
          <a:p>
            <a:pPr lvl="2" fontAlgn="base"/>
            <a:r>
              <a:rPr lang="en-US" sz="2000" dirty="0"/>
              <a:t>Under Title I Section 1117, non-public schools proportion share is based upon the number of eligible students who live within the  district’s participating school attendance areas but attend non-public schools</a:t>
            </a:r>
          </a:p>
        </p:txBody>
      </p:sp>
      <p:sp>
        <p:nvSpPr>
          <p:cNvPr id="4" name="Slide Number Placeholder 3">
            <a:extLst>
              <a:ext uri="{FF2B5EF4-FFF2-40B4-BE49-F238E27FC236}">
                <a16:creationId xmlns:a16="http://schemas.microsoft.com/office/drawing/2014/main" id="{E45DB9B7-A2B7-41E6-865C-87589982F7ED}"/>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00522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A0A1-4F0D-46A1-861F-8DD08D2AACE7}"/>
              </a:ext>
            </a:extLst>
          </p:cNvPr>
          <p:cNvSpPr>
            <a:spLocks noGrp="1"/>
          </p:cNvSpPr>
          <p:nvPr>
            <p:ph type="title"/>
          </p:nvPr>
        </p:nvSpPr>
        <p:spPr/>
        <p:txBody>
          <a:bodyPr/>
          <a:lstStyle/>
          <a:p>
            <a:r>
              <a:rPr lang="en-US" dirty="0"/>
              <a:t>Equitable Services to Non-Public Schools: </a:t>
            </a:r>
            <a:br>
              <a:rPr lang="en-US" dirty="0"/>
            </a:br>
            <a:r>
              <a:rPr lang="en-US" dirty="0"/>
              <a:t>Implementation in Colorado</a:t>
            </a:r>
          </a:p>
        </p:txBody>
      </p:sp>
      <p:sp>
        <p:nvSpPr>
          <p:cNvPr id="3" name="Content Placeholder 2">
            <a:extLst>
              <a:ext uri="{FF2B5EF4-FFF2-40B4-BE49-F238E27FC236}">
                <a16:creationId xmlns:a16="http://schemas.microsoft.com/office/drawing/2014/main" id="{409A3126-8742-4F74-89D9-45AE65FAE5C9}"/>
              </a:ext>
            </a:extLst>
          </p:cNvPr>
          <p:cNvSpPr>
            <a:spLocks noGrp="1"/>
          </p:cNvSpPr>
          <p:nvPr>
            <p:ph idx="1"/>
          </p:nvPr>
        </p:nvSpPr>
        <p:spPr/>
        <p:txBody>
          <a:bodyPr>
            <a:normAutofit/>
          </a:bodyPr>
          <a:lstStyle/>
          <a:p>
            <a:r>
              <a:rPr lang="en-US" sz="2800" dirty="0"/>
              <a:t>Discrepancy between statutory language and non-binding guidance</a:t>
            </a:r>
          </a:p>
          <a:p>
            <a:pPr lvl="1"/>
            <a:r>
              <a:rPr lang="en-US" sz="2400" dirty="0"/>
              <a:t>CDE is inclined to follow the plain language of the law--that “equitable services” to non-public schools be provided in the “same manner” as Title I Section 1117</a:t>
            </a:r>
          </a:p>
          <a:p>
            <a:pPr lvl="1"/>
            <a:r>
              <a:rPr lang="en-US" sz="2400" dirty="0"/>
              <a:t>Unknown - USDOE </a:t>
            </a:r>
            <a:r>
              <a:rPr lang="en-US" sz="2400" b="1" i="1" dirty="0"/>
              <a:t>may</a:t>
            </a:r>
            <a:r>
              <a:rPr lang="en-US" sz="2400" dirty="0"/>
              <a:t> clarify its guidance or try to require LEAs to allocate funds in the manner articulated in guidance. </a:t>
            </a:r>
          </a:p>
          <a:p>
            <a:pPr lvl="2"/>
            <a:r>
              <a:rPr lang="en-US" sz="2000" dirty="0"/>
              <a:t>Given this uncertainty, LEAs might want to plan for the need for additional funds to be allocated for equitable services.</a:t>
            </a:r>
          </a:p>
        </p:txBody>
      </p:sp>
      <p:sp>
        <p:nvSpPr>
          <p:cNvPr id="4" name="Slide Number Placeholder 3">
            <a:extLst>
              <a:ext uri="{FF2B5EF4-FFF2-40B4-BE49-F238E27FC236}">
                <a16:creationId xmlns:a16="http://schemas.microsoft.com/office/drawing/2014/main" id="{F2ECF922-8379-4CA6-891A-CBA1DADFFAA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59565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C6F6-DC5C-409B-8775-86DDEE8E12C1}"/>
              </a:ext>
            </a:extLst>
          </p:cNvPr>
          <p:cNvSpPr>
            <a:spLocks noGrp="1"/>
          </p:cNvSpPr>
          <p:nvPr>
            <p:ph type="title"/>
          </p:nvPr>
        </p:nvSpPr>
        <p:spPr/>
        <p:txBody>
          <a:bodyPr>
            <a:normAutofit/>
          </a:bodyPr>
          <a:lstStyle/>
          <a:p>
            <a:r>
              <a:rPr lang="en-US" dirty="0"/>
              <a:t>So Where Does that Leave Us? </a:t>
            </a:r>
          </a:p>
        </p:txBody>
      </p:sp>
      <p:sp>
        <p:nvSpPr>
          <p:cNvPr id="3" name="Content Placeholder 2">
            <a:extLst>
              <a:ext uri="{FF2B5EF4-FFF2-40B4-BE49-F238E27FC236}">
                <a16:creationId xmlns:a16="http://schemas.microsoft.com/office/drawing/2014/main" id="{174CBBAC-17EB-4B41-9735-E7D69E4648A9}"/>
              </a:ext>
            </a:extLst>
          </p:cNvPr>
          <p:cNvSpPr>
            <a:spLocks noGrp="1"/>
          </p:cNvSpPr>
          <p:nvPr>
            <p:ph idx="1"/>
          </p:nvPr>
        </p:nvSpPr>
        <p:spPr/>
        <p:txBody>
          <a:bodyPr>
            <a:normAutofit/>
          </a:bodyPr>
          <a:lstStyle/>
          <a:p>
            <a:pPr marL="0" indent="0">
              <a:buNone/>
            </a:pPr>
            <a:r>
              <a:rPr lang="en-US" sz="2200" b="1" dirty="0"/>
              <a:t>Q. Must LEAs that receive ESSER funds provide equitable services to non-public schools? </a:t>
            </a:r>
          </a:p>
          <a:p>
            <a:pPr lvl="1"/>
            <a:r>
              <a:rPr lang="en-US" sz="2200" dirty="0"/>
              <a:t>Yes. LEAs that receive ESSER funds are required to provide equitable services to students and staff in non-public schools, in compliance with Section 1117 of ESEA. Control of funds reserved for equitable services and items purchased with the funds must remain in public control. </a:t>
            </a:r>
          </a:p>
        </p:txBody>
      </p:sp>
      <p:sp>
        <p:nvSpPr>
          <p:cNvPr id="4" name="Rectangle: Rounded Corners 3">
            <a:extLst>
              <a:ext uri="{FF2B5EF4-FFF2-40B4-BE49-F238E27FC236}">
                <a16:creationId xmlns:a16="http://schemas.microsoft.com/office/drawing/2014/main" id="{7A43BF29-984A-432C-AA81-799A5D3B63B2}"/>
              </a:ext>
            </a:extLst>
          </p:cNvPr>
          <p:cNvSpPr/>
          <p:nvPr/>
        </p:nvSpPr>
        <p:spPr>
          <a:xfrm>
            <a:off x="809624" y="3703765"/>
            <a:ext cx="7705725" cy="2399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CDE will use the list of Non-Public Schools with school codes to pre-populate the LEA application; LEAs can add and update the system with new schools. </a:t>
            </a:r>
            <a:r>
              <a:rPr lang="en-US" sz="2000" dirty="0">
                <a:solidFill>
                  <a:srgbClr val="FF0000"/>
                </a:solidFill>
                <a:hlinkClick r:id="rId3">
                  <a:extLst>
                    <a:ext uri="{A12FA001-AC4F-418D-AE19-62706E023703}">
                      <ahyp:hlinkClr xmlns:ahyp="http://schemas.microsoft.com/office/drawing/2018/hyperlinkcolor" val="tx"/>
                    </a:ext>
                  </a:extLst>
                </a:hlinkClick>
              </a:rPr>
              <a:t>https://www.cde.state.co.us/datapipeline/non-public_schools</a:t>
            </a:r>
            <a:endParaRPr lang="en-US" sz="2000" dirty="0">
              <a:solidFill>
                <a:srgbClr val="FF0000"/>
              </a:solidFill>
            </a:endParaRPr>
          </a:p>
          <a:p>
            <a:pPr algn="ctr"/>
            <a:endParaRPr lang="en-US" sz="2000" dirty="0"/>
          </a:p>
          <a:p>
            <a:pPr algn="ctr"/>
            <a:r>
              <a:rPr lang="en-US" sz="2000" dirty="0"/>
              <a:t>All schools must have been in operation on March 13, 2020! </a:t>
            </a:r>
          </a:p>
          <a:p>
            <a:pPr algn="ctr"/>
            <a:r>
              <a:rPr lang="en-US" sz="2000" dirty="0"/>
              <a:t>Must have a school code! Form on the link above.</a:t>
            </a:r>
          </a:p>
        </p:txBody>
      </p:sp>
    </p:spTree>
    <p:extLst>
      <p:ext uri="{BB962C8B-B14F-4D97-AF65-F5344CB8AC3E}">
        <p14:creationId xmlns:p14="http://schemas.microsoft.com/office/powerpoint/2010/main" val="1817528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3C57-C8EA-4A09-BC4D-67DF975926F7}"/>
              </a:ext>
            </a:extLst>
          </p:cNvPr>
          <p:cNvSpPr>
            <a:spLocks noGrp="1"/>
          </p:cNvSpPr>
          <p:nvPr>
            <p:ph type="title"/>
          </p:nvPr>
        </p:nvSpPr>
        <p:spPr/>
        <p:txBody>
          <a:bodyPr/>
          <a:lstStyle/>
          <a:p>
            <a:r>
              <a:rPr lang="en-US" dirty="0"/>
              <a:t>Calculating Proportionate Share for Non-Public School Equitable Services</a:t>
            </a:r>
          </a:p>
        </p:txBody>
      </p:sp>
      <p:sp>
        <p:nvSpPr>
          <p:cNvPr id="3" name="Content Placeholder 2">
            <a:extLst>
              <a:ext uri="{FF2B5EF4-FFF2-40B4-BE49-F238E27FC236}">
                <a16:creationId xmlns:a16="http://schemas.microsoft.com/office/drawing/2014/main" id="{D59B241F-6F0A-47D5-AE78-C13AFC688774}"/>
              </a:ext>
            </a:extLst>
          </p:cNvPr>
          <p:cNvSpPr>
            <a:spLocks noGrp="1"/>
          </p:cNvSpPr>
          <p:nvPr>
            <p:ph idx="1"/>
          </p:nvPr>
        </p:nvSpPr>
        <p:spPr>
          <a:xfrm>
            <a:off x="628649" y="1463040"/>
            <a:ext cx="8111589" cy="4640674"/>
          </a:xfrm>
        </p:spPr>
        <p:txBody>
          <a:bodyPr>
            <a:normAutofit/>
          </a:bodyPr>
          <a:lstStyle/>
          <a:p>
            <a:pPr fontAlgn="base"/>
            <a:r>
              <a:rPr lang="en-US" dirty="0"/>
              <a:t>In the LEA application, CDE will follow the formula in Section 1117</a:t>
            </a:r>
          </a:p>
          <a:p>
            <a:pPr lvl="1" fontAlgn="base"/>
            <a:r>
              <a:rPr lang="en-US" dirty="0"/>
              <a:t>non-public schools proportion share is based upon the number of eligible students who live within the  district’s participating school attendance areas but attend non-public schools</a:t>
            </a:r>
          </a:p>
          <a:p>
            <a:pPr lvl="1" fontAlgn="base"/>
            <a:r>
              <a:rPr lang="en-US" dirty="0"/>
              <a:t>Assurance that all non-public schools in the LEA have been consulted and provided the opportunity to participate in equitable services</a:t>
            </a:r>
          </a:p>
          <a:p>
            <a:pPr fontAlgn="base"/>
            <a:r>
              <a:rPr lang="en-US" dirty="0"/>
              <a:t>LEAs may update the Non-Public School Section of the LEA application as needed</a:t>
            </a:r>
          </a:p>
          <a:p>
            <a:r>
              <a:rPr lang="en-US" dirty="0"/>
              <a:t>Reminder: </a:t>
            </a:r>
          </a:p>
          <a:p>
            <a:pPr lvl="1"/>
            <a:r>
              <a:rPr lang="en-US" dirty="0"/>
              <a:t>While ESSER allocations are calculated using the Title I formula, these funds may be used for any allowable activities under ESSER to benefit all students and teachers in participating schools and are not subject to Title I requirements (e.g., rank order, SNS)</a:t>
            </a:r>
          </a:p>
          <a:p>
            <a:pPr fontAlgn="base"/>
            <a:endParaRPr lang="en-US" dirty="0"/>
          </a:p>
          <a:p>
            <a:endParaRPr lang="en-US" dirty="0"/>
          </a:p>
        </p:txBody>
      </p:sp>
      <p:sp>
        <p:nvSpPr>
          <p:cNvPr id="4" name="Slide Number Placeholder 3">
            <a:extLst>
              <a:ext uri="{FF2B5EF4-FFF2-40B4-BE49-F238E27FC236}">
                <a16:creationId xmlns:a16="http://schemas.microsoft.com/office/drawing/2014/main" id="{E45DB9B7-A2B7-41E6-865C-87589982F7ED}"/>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837821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133C5-2636-4D3F-8B61-F67E90975937}"/>
              </a:ext>
            </a:extLst>
          </p:cNvPr>
          <p:cNvSpPr>
            <a:spLocks noGrp="1"/>
          </p:cNvSpPr>
          <p:nvPr>
            <p:ph type="title"/>
          </p:nvPr>
        </p:nvSpPr>
        <p:spPr/>
        <p:txBody>
          <a:bodyPr>
            <a:normAutofit fontScale="90000"/>
          </a:bodyPr>
          <a:lstStyle/>
          <a:p>
            <a:r>
              <a:rPr lang="en-US" dirty="0"/>
              <a:t>Example: </a:t>
            </a:r>
            <a:br>
              <a:rPr lang="en-US" dirty="0"/>
            </a:br>
            <a:r>
              <a:rPr lang="en-US" dirty="0"/>
              <a:t>Calculation in the LEA Application Online Platform </a:t>
            </a:r>
          </a:p>
        </p:txBody>
      </p:sp>
      <p:sp>
        <p:nvSpPr>
          <p:cNvPr id="4" name="Slide Number Placeholder 3">
            <a:extLst>
              <a:ext uri="{FF2B5EF4-FFF2-40B4-BE49-F238E27FC236}">
                <a16:creationId xmlns:a16="http://schemas.microsoft.com/office/drawing/2014/main" id="{A0CE9FD6-3BC5-4DCC-8D79-EF25FF3B6983}"/>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
        <p:nvSpPr>
          <p:cNvPr id="7" name="TextBox 6">
            <a:extLst>
              <a:ext uri="{FF2B5EF4-FFF2-40B4-BE49-F238E27FC236}">
                <a16:creationId xmlns:a16="http://schemas.microsoft.com/office/drawing/2014/main" id="{CA2F8812-21D5-4DDD-89E7-B513303702CD}"/>
              </a:ext>
            </a:extLst>
          </p:cNvPr>
          <p:cNvSpPr txBox="1"/>
          <p:nvPr/>
        </p:nvSpPr>
        <p:spPr>
          <a:xfrm>
            <a:off x="223071" y="5849126"/>
            <a:ext cx="8625676" cy="369332"/>
          </a:xfrm>
          <a:prstGeom prst="rect">
            <a:avLst/>
          </a:prstGeom>
          <a:noFill/>
        </p:spPr>
        <p:txBody>
          <a:bodyPr wrap="square" rtlCol="0">
            <a:spAutoFit/>
          </a:bodyPr>
          <a:lstStyle/>
          <a:p>
            <a:r>
              <a:rPr lang="en-US" dirty="0"/>
              <a:t>*Only Non-Public Schools participating under CARES Act programs. </a:t>
            </a:r>
          </a:p>
        </p:txBody>
      </p:sp>
      <p:pic>
        <p:nvPicPr>
          <p:cNvPr id="8" name="Content Placeholder 5">
            <a:extLst>
              <a:ext uri="{FF2B5EF4-FFF2-40B4-BE49-F238E27FC236}">
                <a16:creationId xmlns:a16="http://schemas.microsoft.com/office/drawing/2014/main" id="{B70F4CD1-41A6-41B7-A165-78D412EF3F53}"/>
              </a:ext>
            </a:extLst>
          </p:cNvPr>
          <p:cNvPicPr>
            <a:picLocks noGrp="1" noChangeAspect="1"/>
          </p:cNvPicPr>
          <p:nvPr>
            <p:ph idx="1"/>
          </p:nvPr>
        </p:nvPicPr>
        <p:blipFill rotWithShape="1">
          <a:blip r:embed="rId3"/>
          <a:srcRect l="12268" t="26951" r="62713" b="41753"/>
          <a:stretch/>
        </p:blipFill>
        <p:spPr>
          <a:xfrm>
            <a:off x="223072" y="1698336"/>
            <a:ext cx="8682150" cy="3600173"/>
          </a:xfrm>
          <a:prstGeom prst="rect">
            <a:avLst/>
          </a:prstGeom>
        </p:spPr>
      </p:pic>
    </p:spTree>
    <p:extLst>
      <p:ext uri="{BB962C8B-B14F-4D97-AF65-F5344CB8AC3E}">
        <p14:creationId xmlns:p14="http://schemas.microsoft.com/office/powerpoint/2010/main" val="216757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AA3C-79E5-4BE7-99E5-A5AD1974F5E9}"/>
              </a:ext>
            </a:extLst>
          </p:cNvPr>
          <p:cNvSpPr>
            <a:spLocks noGrp="1"/>
          </p:cNvSpPr>
          <p:nvPr>
            <p:ph type="ctrTitle"/>
          </p:nvPr>
        </p:nvSpPr>
        <p:spPr/>
        <p:txBody>
          <a:bodyPr/>
          <a:lstStyle/>
          <a:p>
            <a:r>
              <a:rPr lang="en-US" dirty="0"/>
              <a:t>New FAQs</a:t>
            </a:r>
          </a:p>
        </p:txBody>
      </p:sp>
      <p:sp>
        <p:nvSpPr>
          <p:cNvPr id="3" name="Slide Number Placeholder 2">
            <a:extLst>
              <a:ext uri="{FF2B5EF4-FFF2-40B4-BE49-F238E27FC236}">
                <a16:creationId xmlns:a16="http://schemas.microsoft.com/office/drawing/2014/main" id="{73A76A59-4DC4-4F7A-B3D0-6982FB247703}"/>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449140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DBA9C-F2FF-480E-84FE-C70A4B286C17}"/>
              </a:ext>
            </a:extLst>
          </p:cNvPr>
          <p:cNvSpPr>
            <a:spLocks noGrp="1"/>
          </p:cNvSpPr>
          <p:nvPr>
            <p:ph type="title"/>
          </p:nvPr>
        </p:nvSpPr>
        <p:spPr/>
        <p:txBody>
          <a:bodyPr/>
          <a:lstStyle/>
          <a:p>
            <a:r>
              <a:rPr lang="en-US" dirty="0"/>
              <a:t>Non-Public Schools</a:t>
            </a:r>
          </a:p>
        </p:txBody>
      </p:sp>
      <p:sp>
        <p:nvSpPr>
          <p:cNvPr id="3" name="Content Placeholder 2">
            <a:extLst>
              <a:ext uri="{FF2B5EF4-FFF2-40B4-BE49-F238E27FC236}">
                <a16:creationId xmlns:a16="http://schemas.microsoft.com/office/drawing/2014/main" id="{21557049-9D83-4386-BC44-9BB27C239BC2}"/>
              </a:ext>
            </a:extLst>
          </p:cNvPr>
          <p:cNvSpPr>
            <a:spLocks noGrp="1"/>
          </p:cNvSpPr>
          <p:nvPr>
            <p:ph idx="1"/>
          </p:nvPr>
        </p:nvSpPr>
        <p:spPr/>
        <p:txBody>
          <a:bodyPr/>
          <a:lstStyle/>
          <a:p>
            <a:r>
              <a:rPr lang="en-US" dirty="0"/>
              <a:t>Which schools must be provided opportunity to participate in equitable services under ESSER funds?</a:t>
            </a:r>
          </a:p>
          <a:p>
            <a:pPr lvl="1"/>
            <a:r>
              <a:rPr lang="en-US" dirty="0"/>
              <a:t>All not for profit non-public schools in the LEA’s boundaries, regardless of prior participation or decline to participate in ESEA-funded equitable services.  </a:t>
            </a:r>
          </a:p>
          <a:p>
            <a:r>
              <a:rPr lang="en-US" dirty="0"/>
              <a:t>If all NPS have to be contacted, what deadlines are there for holding consultations with these new schools if they are included? </a:t>
            </a:r>
          </a:p>
          <a:p>
            <a:pPr lvl="1"/>
            <a:r>
              <a:rPr lang="en-US" dirty="0"/>
              <a:t>It is up to the LEA to set the deadline for responding. It has to be a reasonable amount of time and the timeline must be communicated to the non-public school. Consider basing the deadline on prior response time from NPS in the LEA boundaries. LEA's application for ESSER funds might be delayed if there is a delay in hearing back from non-public school.</a:t>
            </a:r>
          </a:p>
        </p:txBody>
      </p:sp>
      <p:sp>
        <p:nvSpPr>
          <p:cNvPr id="4" name="Slide Number Placeholder 3">
            <a:extLst>
              <a:ext uri="{FF2B5EF4-FFF2-40B4-BE49-F238E27FC236}">
                <a16:creationId xmlns:a16="http://schemas.microsoft.com/office/drawing/2014/main" id="{4E079372-959B-43FF-8B38-06628A28537A}"/>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411881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10F8-27EC-4FF9-BCD0-1823DDBD10FA}"/>
              </a:ext>
            </a:extLst>
          </p:cNvPr>
          <p:cNvSpPr>
            <a:spLocks noGrp="1"/>
          </p:cNvSpPr>
          <p:nvPr>
            <p:ph type="title"/>
          </p:nvPr>
        </p:nvSpPr>
        <p:spPr/>
        <p:txBody>
          <a:bodyPr/>
          <a:lstStyle/>
          <a:p>
            <a:r>
              <a:rPr lang="en-US" dirty="0"/>
              <a:t>Non-Public Schools</a:t>
            </a:r>
          </a:p>
        </p:txBody>
      </p:sp>
      <p:sp>
        <p:nvSpPr>
          <p:cNvPr id="3" name="Content Placeholder 2">
            <a:extLst>
              <a:ext uri="{FF2B5EF4-FFF2-40B4-BE49-F238E27FC236}">
                <a16:creationId xmlns:a16="http://schemas.microsoft.com/office/drawing/2014/main" id="{09C0AE81-AE96-49F1-B678-8AB7A938F1E7}"/>
              </a:ext>
            </a:extLst>
          </p:cNvPr>
          <p:cNvSpPr>
            <a:spLocks noGrp="1"/>
          </p:cNvSpPr>
          <p:nvPr>
            <p:ph idx="1"/>
          </p:nvPr>
        </p:nvSpPr>
        <p:spPr/>
        <p:txBody>
          <a:bodyPr/>
          <a:lstStyle/>
          <a:p>
            <a:r>
              <a:rPr lang="en-US" dirty="0"/>
              <a:t>What is considered to be a "good faith effort" in trying to reach non-public schools? </a:t>
            </a:r>
          </a:p>
          <a:p>
            <a:pPr lvl="1"/>
            <a:r>
              <a:rPr lang="en-US" dirty="0"/>
              <a:t>This is up to the LEA to determine. Consider what efforts have been made in the past and which modes of communication produced the most timely and number of responses from NPS in the LEA boundary. CDE recommends a minimum of 2 attempts using 2 different modalities (e.g., phone and email).</a:t>
            </a:r>
          </a:p>
        </p:txBody>
      </p:sp>
      <p:sp>
        <p:nvSpPr>
          <p:cNvPr id="4" name="Slide Number Placeholder 3">
            <a:extLst>
              <a:ext uri="{FF2B5EF4-FFF2-40B4-BE49-F238E27FC236}">
                <a16:creationId xmlns:a16="http://schemas.microsoft.com/office/drawing/2014/main" id="{1A424E8B-1CCC-415F-B81A-56826D39A907}"/>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288886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C748-97B2-476E-8F87-6175ABAEB8B0}"/>
              </a:ext>
            </a:extLst>
          </p:cNvPr>
          <p:cNvSpPr>
            <a:spLocks noGrp="1"/>
          </p:cNvSpPr>
          <p:nvPr>
            <p:ph type="title"/>
          </p:nvPr>
        </p:nvSpPr>
        <p:spPr/>
        <p:txBody>
          <a:bodyPr/>
          <a:lstStyle/>
          <a:p>
            <a:r>
              <a:rPr lang="en-US" dirty="0"/>
              <a:t>Declines in State and Local Funding</a:t>
            </a:r>
          </a:p>
        </p:txBody>
      </p:sp>
      <p:sp>
        <p:nvSpPr>
          <p:cNvPr id="3" name="Content Placeholder 2">
            <a:extLst>
              <a:ext uri="{FF2B5EF4-FFF2-40B4-BE49-F238E27FC236}">
                <a16:creationId xmlns:a16="http://schemas.microsoft.com/office/drawing/2014/main" id="{9499D248-8932-4BD1-8D4B-B9A318CE5F80}"/>
              </a:ext>
            </a:extLst>
          </p:cNvPr>
          <p:cNvSpPr>
            <a:spLocks noGrp="1"/>
          </p:cNvSpPr>
          <p:nvPr>
            <p:ph idx="1"/>
          </p:nvPr>
        </p:nvSpPr>
        <p:spPr/>
        <p:txBody>
          <a:bodyPr/>
          <a:lstStyle/>
          <a:p>
            <a:r>
              <a:rPr lang="en-US" dirty="0"/>
              <a:t>Can a district facing severe financial crisis in regards to state/local funds, use federal funds to provide basic, general educational services? </a:t>
            </a:r>
          </a:p>
          <a:p>
            <a:pPr lvl="1"/>
            <a:r>
              <a:rPr lang="en-US" dirty="0"/>
              <a:t>Consider using CARES Relief Funds first. LEAs received per pupil allocations under CARES Relief Funds (CRF) by Executive Order from the Governor for this purpose. After CRF funds, consider using ESSER funds for this purpose. If still have needs after those funding sources have been considered and used, then contact your ESEA Regional Contact to consider various allowable activities under Titles I-IV. </a:t>
            </a:r>
          </a:p>
        </p:txBody>
      </p:sp>
      <p:sp>
        <p:nvSpPr>
          <p:cNvPr id="4" name="Slide Number Placeholder 3">
            <a:extLst>
              <a:ext uri="{FF2B5EF4-FFF2-40B4-BE49-F238E27FC236}">
                <a16:creationId xmlns:a16="http://schemas.microsoft.com/office/drawing/2014/main" id="{20971FC0-E335-4830-BC7B-53C7B354E21A}"/>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87776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BD32-BB31-4D30-A13E-FFAAA570831E}"/>
              </a:ext>
            </a:extLst>
          </p:cNvPr>
          <p:cNvSpPr>
            <a:spLocks noGrp="1"/>
          </p:cNvSpPr>
          <p:nvPr>
            <p:ph type="title"/>
          </p:nvPr>
        </p:nvSpPr>
        <p:spPr/>
        <p:txBody>
          <a:bodyPr/>
          <a:lstStyle/>
          <a:p>
            <a:r>
              <a:rPr lang="en-US" dirty="0"/>
              <a:t>State and Other Federal Funding – Other than ESEA or ESSER</a:t>
            </a:r>
          </a:p>
        </p:txBody>
      </p:sp>
      <p:sp>
        <p:nvSpPr>
          <p:cNvPr id="3" name="Content Placeholder 2">
            <a:extLst>
              <a:ext uri="{FF2B5EF4-FFF2-40B4-BE49-F238E27FC236}">
                <a16:creationId xmlns:a16="http://schemas.microsoft.com/office/drawing/2014/main" id="{52674641-DEDB-432C-A1EA-D53046827BC1}"/>
              </a:ext>
            </a:extLst>
          </p:cNvPr>
          <p:cNvSpPr>
            <a:spLocks noGrp="1"/>
          </p:cNvSpPr>
          <p:nvPr>
            <p:ph idx="1"/>
          </p:nvPr>
        </p:nvSpPr>
        <p:spPr/>
        <p:txBody>
          <a:bodyPr>
            <a:normAutofit/>
          </a:bodyPr>
          <a:lstStyle/>
          <a:p>
            <a:r>
              <a:rPr lang="en-US" dirty="0"/>
              <a:t>Can LEAs get an extension on funding timelines or reporting deadlines for various grants?</a:t>
            </a:r>
          </a:p>
          <a:p>
            <a:pPr lvl="1"/>
            <a:r>
              <a:rPr lang="en-US" dirty="0"/>
              <a:t>ESEA Programs Office does not track all the reporting for grants other than ESEA Titles IA, II-V, Title I School Improvement, and ESSER formula funds. We do not want to give misinformation. It is best to reach out directly to grant coordinators at CDE. Let us know if you need help figuring who to contact at CDE for each grant.  </a:t>
            </a:r>
          </a:p>
          <a:p>
            <a:pPr lvl="1"/>
            <a:endParaRPr lang="en-US" dirty="0"/>
          </a:p>
          <a:p>
            <a:pPr lvl="1"/>
            <a:r>
              <a:rPr lang="en-US" dirty="0"/>
              <a:t>Here is a list of CDE contacts for some of the grants: </a:t>
            </a:r>
          </a:p>
          <a:p>
            <a:pPr lvl="2"/>
            <a:r>
              <a:rPr lang="en-US" dirty="0"/>
              <a:t>21</a:t>
            </a:r>
            <a:r>
              <a:rPr lang="en-US" baseline="30000" dirty="0"/>
              <a:t>st</a:t>
            </a:r>
            <a:r>
              <a:rPr lang="en-US" dirty="0"/>
              <a:t> Century – Dana Scott at </a:t>
            </a:r>
            <a:r>
              <a:rPr lang="en-US" dirty="0">
                <a:hlinkClick r:id="rId2"/>
              </a:rPr>
              <a:t>scott_d@cde.state.co.us</a:t>
            </a:r>
            <a:r>
              <a:rPr lang="en-US" dirty="0"/>
              <a:t> </a:t>
            </a:r>
          </a:p>
          <a:p>
            <a:pPr lvl="2"/>
            <a:r>
              <a:rPr lang="en-US" dirty="0"/>
              <a:t>McKinney-Vento Act – Kerry Wrenick at </a:t>
            </a:r>
            <a:r>
              <a:rPr lang="en-US" dirty="0">
                <a:hlinkClick r:id="rId3"/>
              </a:rPr>
              <a:t>wrenick_k@cde.state.co.us</a:t>
            </a:r>
            <a:r>
              <a:rPr lang="en-US" dirty="0"/>
              <a:t>  </a:t>
            </a:r>
          </a:p>
          <a:p>
            <a:pPr lvl="2"/>
            <a:r>
              <a:rPr lang="en-US" dirty="0"/>
              <a:t>Migrant Education Program – Tomas Mejia at </a:t>
            </a:r>
            <a:r>
              <a:rPr lang="en-US" dirty="0">
                <a:hlinkClick r:id="rId4"/>
              </a:rPr>
              <a:t>mejia_t@cde.state.co.us</a:t>
            </a:r>
            <a:r>
              <a:rPr lang="en-US" dirty="0"/>
              <a:t> </a:t>
            </a:r>
          </a:p>
          <a:p>
            <a:pPr lvl="2"/>
            <a:r>
              <a:rPr lang="en-US" dirty="0"/>
              <a:t>Competitive Grants – Kim Burnham at </a:t>
            </a:r>
            <a:r>
              <a:rPr lang="en-US" dirty="0">
                <a:hlinkClick r:id="rId5"/>
              </a:rPr>
              <a:t>burnham_k@cde.state.co.us</a:t>
            </a:r>
            <a:r>
              <a:rPr lang="en-US" dirty="0"/>
              <a:t> </a:t>
            </a:r>
          </a:p>
          <a:p>
            <a:pPr lvl="2"/>
            <a:endParaRPr lang="en-US" dirty="0"/>
          </a:p>
          <a:p>
            <a:pPr lvl="2"/>
            <a:endParaRPr lang="en-US" dirty="0"/>
          </a:p>
          <a:p>
            <a:pPr lvl="2"/>
            <a:endParaRPr lang="en-US" dirty="0"/>
          </a:p>
        </p:txBody>
      </p:sp>
      <p:sp>
        <p:nvSpPr>
          <p:cNvPr id="4" name="Slide Number Placeholder 3">
            <a:extLst>
              <a:ext uri="{FF2B5EF4-FFF2-40B4-BE49-F238E27FC236}">
                <a16:creationId xmlns:a16="http://schemas.microsoft.com/office/drawing/2014/main" id="{E6791892-3310-4062-84A8-EAE42E0AB891}"/>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79928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3E550-EA3B-48A7-B549-1540898F549F}"/>
              </a:ext>
            </a:extLst>
          </p:cNvPr>
          <p:cNvSpPr>
            <a:spLocks noGrp="1"/>
          </p:cNvSpPr>
          <p:nvPr>
            <p:ph type="title"/>
          </p:nvPr>
        </p:nvSpPr>
        <p:spPr/>
        <p:txBody>
          <a:bodyPr/>
          <a:lstStyle/>
          <a:p>
            <a:r>
              <a:rPr lang="en-US" dirty="0"/>
              <a:t>Agenda for Today’s Office Hours</a:t>
            </a:r>
          </a:p>
        </p:txBody>
      </p:sp>
      <p:sp>
        <p:nvSpPr>
          <p:cNvPr id="3" name="Content Placeholder 2">
            <a:extLst>
              <a:ext uri="{FF2B5EF4-FFF2-40B4-BE49-F238E27FC236}">
                <a16:creationId xmlns:a16="http://schemas.microsoft.com/office/drawing/2014/main" id="{8FE9A96E-DC2F-4916-B869-2095491C1AED}"/>
              </a:ext>
            </a:extLst>
          </p:cNvPr>
          <p:cNvSpPr>
            <a:spLocks noGrp="1"/>
          </p:cNvSpPr>
          <p:nvPr>
            <p:ph idx="1"/>
          </p:nvPr>
        </p:nvSpPr>
        <p:spPr/>
        <p:txBody>
          <a:bodyPr/>
          <a:lstStyle/>
          <a:p>
            <a:r>
              <a:rPr lang="en-US" dirty="0"/>
              <a:t>Update and explanation of the Various CARES Grants</a:t>
            </a:r>
          </a:p>
          <a:p>
            <a:r>
              <a:rPr lang="en-US" dirty="0"/>
              <a:t>Provide guidance on </a:t>
            </a:r>
          </a:p>
          <a:p>
            <a:pPr lvl="1"/>
            <a:r>
              <a:rPr lang="en-US" dirty="0"/>
              <a:t>Calculating proportionate share for Non-public schools</a:t>
            </a:r>
          </a:p>
          <a:p>
            <a:pPr lvl="1"/>
            <a:r>
              <a:rPr lang="en-US" dirty="0"/>
              <a:t>Providing supports and services to charter schools</a:t>
            </a:r>
          </a:p>
          <a:p>
            <a:r>
              <a:rPr lang="en-US" dirty="0"/>
              <a:t>Responses to FAQs</a:t>
            </a:r>
          </a:p>
          <a:p>
            <a:r>
              <a:rPr lang="en-US" dirty="0"/>
              <a:t>USDE Fact Sheet: COVID-19 and English Learners</a:t>
            </a:r>
          </a:p>
        </p:txBody>
      </p:sp>
      <p:sp>
        <p:nvSpPr>
          <p:cNvPr id="4" name="Slide Number Placeholder 3">
            <a:extLst>
              <a:ext uri="{FF2B5EF4-FFF2-40B4-BE49-F238E27FC236}">
                <a16:creationId xmlns:a16="http://schemas.microsoft.com/office/drawing/2014/main" id="{791E3707-2575-42C7-9682-D68A5AB2B10F}"/>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237803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68BF-22A5-4EBB-8CD4-5CFB134B44F8}"/>
              </a:ext>
            </a:extLst>
          </p:cNvPr>
          <p:cNvSpPr>
            <a:spLocks noGrp="1"/>
          </p:cNvSpPr>
          <p:nvPr>
            <p:ph type="title"/>
          </p:nvPr>
        </p:nvSpPr>
        <p:spPr/>
        <p:txBody>
          <a:bodyPr/>
          <a:lstStyle/>
          <a:p>
            <a:r>
              <a:rPr lang="en-US" dirty="0"/>
              <a:t>LEA Application Signatures</a:t>
            </a:r>
          </a:p>
        </p:txBody>
      </p:sp>
      <p:sp>
        <p:nvSpPr>
          <p:cNvPr id="3" name="Content Placeholder 2">
            <a:extLst>
              <a:ext uri="{FF2B5EF4-FFF2-40B4-BE49-F238E27FC236}">
                <a16:creationId xmlns:a16="http://schemas.microsoft.com/office/drawing/2014/main" id="{BCE2A132-2EBD-4E8B-87FA-6F411016AD77}"/>
              </a:ext>
            </a:extLst>
          </p:cNvPr>
          <p:cNvSpPr>
            <a:spLocks noGrp="1"/>
          </p:cNvSpPr>
          <p:nvPr>
            <p:ph idx="1"/>
          </p:nvPr>
        </p:nvSpPr>
        <p:spPr/>
        <p:txBody>
          <a:bodyPr/>
          <a:lstStyle/>
          <a:p>
            <a:r>
              <a:rPr lang="en-US" dirty="0"/>
              <a:t>Will the LEA application for ESSER funds require local board presentations or signatures? </a:t>
            </a:r>
          </a:p>
          <a:p>
            <a:pPr lvl="1"/>
            <a:r>
              <a:rPr lang="en-US" dirty="0"/>
              <a:t>The LEA is required to follow local policies and protocols for obtaining necessary grant signatures, informing the school board of grant funding, and uses of funds, as well as informing the local board of the decision to apply for ESSER funds and the plans for the use of funds. Therefore, the ESSER fund application can be submitted with the signature of the superintendent or district leadership authorized to sign grant applications on behalf of the district in accordance to the LEAs local policy.</a:t>
            </a:r>
          </a:p>
        </p:txBody>
      </p:sp>
      <p:sp>
        <p:nvSpPr>
          <p:cNvPr id="4" name="Slide Number Placeholder 3">
            <a:extLst>
              <a:ext uri="{FF2B5EF4-FFF2-40B4-BE49-F238E27FC236}">
                <a16:creationId xmlns:a16="http://schemas.microsoft.com/office/drawing/2014/main" id="{E5584AB8-5CB8-4EEF-BA96-44563BB29E64}"/>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590155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214C-17DA-4478-8A2F-6A3E2EA84C5A}"/>
              </a:ext>
            </a:extLst>
          </p:cNvPr>
          <p:cNvSpPr>
            <a:spLocks noGrp="1"/>
          </p:cNvSpPr>
          <p:nvPr>
            <p:ph type="title"/>
          </p:nvPr>
        </p:nvSpPr>
        <p:spPr/>
        <p:txBody>
          <a:bodyPr/>
          <a:lstStyle/>
          <a:p>
            <a:r>
              <a:rPr lang="en-US" dirty="0"/>
              <a:t>Accounting Questions</a:t>
            </a:r>
          </a:p>
        </p:txBody>
      </p:sp>
      <p:sp>
        <p:nvSpPr>
          <p:cNvPr id="3" name="Content Placeholder 2">
            <a:extLst>
              <a:ext uri="{FF2B5EF4-FFF2-40B4-BE49-F238E27FC236}">
                <a16:creationId xmlns:a16="http://schemas.microsoft.com/office/drawing/2014/main" id="{25915C4F-AF14-4905-9B30-4C80ABE77A73}"/>
              </a:ext>
            </a:extLst>
          </p:cNvPr>
          <p:cNvSpPr>
            <a:spLocks noGrp="1"/>
          </p:cNvSpPr>
          <p:nvPr>
            <p:ph idx="1"/>
          </p:nvPr>
        </p:nvSpPr>
        <p:spPr/>
        <p:txBody>
          <a:bodyPr>
            <a:normAutofit fontScale="92500" lnSpcReduction="10000"/>
          </a:bodyPr>
          <a:lstStyle/>
          <a:p>
            <a:r>
              <a:rPr lang="en-US" dirty="0"/>
              <a:t>What accounting codes will be used for ESSER Funds? </a:t>
            </a:r>
          </a:p>
          <a:p>
            <a:pPr lvl="1"/>
            <a:r>
              <a:rPr lang="en-US" dirty="0"/>
              <a:t>The 90% of funds being allocated to LEAs will be under 47SD – Distribution (90% of the award). </a:t>
            </a:r>
          </a:p>
          <a:p>
            <a:pPr lvl="1"/>
            <a:endParaRPr lang="en-US" dirty="0"/>
          </a:p>
          <a:p>
            <a:r>
              <a:rPr lang="en-US" dirty="0"/>
              <a:t>Will time and effort be required if we pay for salaries out of ESSER funds?</a:t>
            </a:r>
          </a:p>
          <a:p>
            <a:pPr lvl="1"/>
            <a:r>
              <a:rPr lang="en-US" dirty="0"/>
              <a:t>Just as any federal grant, various federal legislations apply to ESSER funds. For example, if salary is paid with federal funds, T&amp;E is generally required. A grantee must maintain appropriate records and cost documentation as required by 2 CFR §200.302(financial management), 2 CFR § 200.430(</a:t>
            </a:r>
            <a:r>
              <a:rPr lang="en-US" dirty="0" err="1"/>
              <a:t>i</a:t>
            </a:r>
            <a:r>
              <a:rPr lang="en-US" dirty="0"/>
              <a:t>) (standards for documenting personnel expenses), and 2 CFR §200.333(retention requirements for records) to substantiate the charging of any compensation costs related to interruption of operations or services. For a list of application federal requirements, see assurances listed in LEA application [insert link when ready] or SEA's Certification and Agreement for ESSER funds [insert link to our application to USDE for these funds]. </a:t>
            </a:r>
          </a:p>
        </p:txBody>
      </p:sp>
      <p:sp>
        <p:nvSpPr>
          <p:cNvPr id="4" name="Slide Number Placeholder 3">
            <a:extLst>
              <a:ext uri="{FF2B5EF4-FFF2-40B4-BE49-F238E27FC236}">
                <a16:creationId xmlns:a16="http://schemas.microsoft.com/office/drawing/2014/main" id="{C4874186-7AB5-48C5-A9AC-3F151AD4A2B6}"/>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348448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COVID-19 fact sheet for English learners</a:t>
            </a:r>
            <a:br>
              <a:rPr lang="en-US" b="1" dirty="0"/>
            </a:br>
            <a:r>
              <a:rPr lang="en-US" b="1" dirty="0"/>
              <a:t>from the US Department of Education</a:t>
            </a: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E744-315B-483B-ADBE-D6B2EA6F7CB5}"/>
              </a:ext>
            </a:extLst>
          </p:cNvPr>
          <p:cNvSpPr>
            <a:spLocks noGrp="1"/>
          </p:cNvSpPr>
          <p:nvPr>
            <p:ph type="title"/>
          </p:nvPr>
        </p:nvSpPr>
        <p:spPr/>
        <p:txBody>
          <a:bodyPr/>
          <a:lstStyle/>
          <a:p>
            <a:r>
              <a:rPr lang="en-US" dirty="0"/>
              <a:t>About this Resource</a:t>
            </a:r>
          </a:p>
        </p:txBody>
      </p:sp>
      <p:sp>
        <p:nvSpPr>
          <p:cNvPr id="6" name="Content Placeholder 5">
            <a:extLst>
              <a:ext uri="{FF2B5EF4-FFF2-40B4-BE49-F238E27FC236}">
                <a16:creationId xmlns:a16="http://schemas.microsoft.com/office/drawing/2014/main" id="{CD7F4CA9-45BA-4BF0-8D77-4A66758A05DF}"/>
              </a:ext>
            </a:extLst>
          </p:cNvPr>
          <p:cNvSpPr>
            <a:spLocks noGrp="1"/>
          </p:cNvSpPr>
          <p:nvPr>
            <p:ph idx="1"/>
          </p:nvPr>
        </p:nvSpPr>
        <p:spPr/>
        <p:txBody>
          <a:bodyPr numCol="1">
            <a:normAutofit/>
          </a:bodyPr>
          <a:lstStyle/>
          <a:p>
            <a:r>
              <a:rPr lang="en-US" dirty="0"/>
              <a:t>Fact Sheet: </a:t>
            </a:r>
            <a:r>
              <a:rPr lang="en-US" i="1" dirty="0"/>
              <a:t>Providing Services to English Learners During the COVID-19 Outbreak</a:t>
            </a:r>
            <a:r>
              <a:rPr lang="en-US" dirty="0"/>
              <a:t> released on May 18</a:t>
            </a:r>
            <a:r>
              <a:rPr lang="en-US" baseline="30000" dirty="0"/>
              <a:t>th</a:t>
            </a:r>
            <a:r>
              <a:rPr lang="en-US" dirty="0"/>
              <a:t>, 2020</a:t>
            </a:r>
          </a:p>
          <a:p>
            <a:endParaRPr lang="en-US" dirty="0"/>
          </a:p>
          <a:p>
            <a:r>
              <a:rPr lang="en-US" dirty="0"/>
              <a:t>Provides information about the following topics:</a:t>
            </a:r>
          </a:p>
          <a:p>
            <a:pPr lvl="2">
              <a:buFont typeface="Courier New" panose="02070309020205020404" pitchFamily="49" charset="0"/>
              <a:buChar char="o"/>
            </a:pPr>
            <a:r>
              <a:rPr lang="en-US" dirty="0"/>
              <a:t>Annual English language proficiency Assessment</a:t>
            </a:r>
          </a:p>
          <a:p>
            <a:pPr lvl="2">
              <a:buFont typeface="Courier New" panose="02070309020205020404" pitchFamily="49" charset="0"/>
              <a:buChar char="o"/>
            </a:pPr>
            <a:r>
              <a:rPr lang="en-US" dirty="0"/>
              <a:t>Entrance requirements</a:t>
            </a:r>
          </a:p>
          <a:p>
            <a:pPr lvl="2">
              <a:buFont typeface="Courier New" panose="02070309020205020404" pitchFamily="49" charset="0"/>
              <a:buChar char="o"/>
            </a:pPr>
            <a:r>
              <a:rPr lang="en-US" dirty="0"/>
              <a:t>Providing services to ELs</a:t>
            </a:r>
          </a:p>
          <a:p>
            <a:pPr lvl="2">
              <a:buFont typeface="Courier New" panose="02070309020205020404" pitchFamily="49" charset="0"/>
              <a:buChar char="o"/>
            </a:pPr>
            <a:r>
              <a:rPr lang="en-US" dirty="0"/>
              <a:t>Use of Title III funds</a:t>
            </a:r>
          </a:p>
          <a:p>
            <a:pPr lvl="2">
              <a:buFont typeface="Courier New" panose="02070309020205020404" pitchFamily="49" charset="0"/>
              <a:buChar char="o"/>
            </a:pPr>
            <a:r>
              <a:rPr lang="en-US" dirty="0"/>
              <a:t>Exit procedures</a:t>
            </a:r>
          </a:p>
          <a:p>
            <a:pPr lvl="2">
              <a:buFont typeface="Courier New" panose="02070309020205020404" pitchFamily="49" charset="0"/>
              <a:buChar char="o"/>
            </a:pPr>
            <a:r>
              <a:rPr lang="en-US" dirty="0"/>
              <a:t>Parents of ELs</a:t>
            </a:r>
          </a:p>
          <a:p>
            <a:pPr lvl="2">
              <a:buFont typeface="Courier New" panose="02070309020205020404" pitchFamily="49" charset="0"/>
              <a:buChar char="o"/>
            </a:pPr>
            <a:r>
              <a:rPr lang="en-US" dirty="0"/>
              <a:t>Resources</a:t>
            </a:r>
          </a:p>
        </p:txBody>
      </p:sp>
      <p:sp>
        <p:nvSpPr>
          <p:cNvPr id="4" name="Slide Number Placeholder 3">
            <a:extLst>
              <a:ext uri="{FF2B5EF4-FFF2-40B4-BE49-F238E27FC236}">
                <a16:creationId xmlns:a16="http://schemas.microsoft.com/office/drawing/2014/main" id="{64C4E0B0-1A82-4464-B95C-AC0EF0FA34BE}"/>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30238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 y="3133725"/>
            <a:ext cx="9144470" cy="2947527"/>
          </a:xfrm>
        </p:spPr>
        <p:txBody>
          <a:bodyPr/>
          <a:lstStyle/>
          <a:p>
            <a:r>
              <a:rPr lang="en-US" dirty="0"/>
              <a:t>Funding Considerations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2748458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115036" cy="756418"/>
          </a:xfrm>
        </p:spPr>
        <p:txBody>
          <a:bodyPr>
            <a:normAutofit/>
          </a:bodyPr>
          <a:lstStyle/>
          <a:p>
            <a:r>
              <a:rPr lang="en-US" dirty="0"/>
              <a:t>Guidance for ESSER and GEER Funds: Supporting ELs</a:t>
            </a:r>
          </a:p>
        </p:txBody>
      </p:sp>
      <p:graphicFrame>
        <p:nvGraphicFramePr>
          <p:cNvPr id="5" name="Table 5">
            <a:extLst>
              <a:ext uri="{FF2B5EF4-FFF2-40B4-BE49-F238E27FC236}">
                <a16:creationId xmlns:a16="http://schemas.microsoft.com/office/drawing/2014/main" id="{35189E99-3A0E-464C-B3D2-278E3890D716}"/>
              </a:ext>
            </a:extLst>
          </p:cNvPr>
          <p:cNvGraphicFramePr>
            <a:graphicFrameLocks noGrp="1"/>
          </p:cNvGraphicFramePr>
          <p:nvPr>
            <p:ph idx="1"/>
            <p:extLst>
              <p:ext uri="{D42A27DB-BD31-4B8C-83A1-F6EECF244321}">
                <p14:modId xmlns:p14="http://schemas.microsoft.com/office/powerpoint/2010/main" val="2269414783"/>
              </p:ext>
            </p:extLst>
          </p:nvPr>
        </p:nvGraphicFramePr>
        <p:xfrm>
          <a:off x="628650" y="1463675"/>
          <a:ext cx="7886700" cy="4238625"/>
        </p:xfrm>
        <a:graphic>
          <a:graphicData uri="http://schemas.openxmlformats.org/drawingml/2006/table">
            <a:tbl>
              <a:tblPr firstRow="1" bandRow="1">
                <a:tableStyleId>{5C22544A-7EE6-4342-B048-85BDC9FD1C3A}</a:tableStyleId>
              </a:tblPr>
              <a:tblGrid>
                <a:gridCol w="3123953">
                  <a:extLst>
                    <a:ext uri="{9D8B030D-6E8A-4147-A177-3AD203B41FA5}">
                      <a16:colId xmlns:a16="http://schemas.microsoft.com/office/drawing/2014/main" val="1237094545"/>
                    </a:ext>
                  </a:extLst>
                </a:gridCol>
                <a:gridCol w="4762747">
                  <a:extLst>
                    <a:ext uri="{9D8B030D-6E8A-4147-A177-3AD203B41FA5}">
                      <a16:colId xmlns:a16="http://schemas.microsoft.com/office/drawing/2014/main" val="261423477"/>
                    </a:ext>
                  </a:extLst>
                </a:gridCol>
              </a:tblGrid>
              <a:tr h="331553">
                <a:tc>
                  <a:txBody>
                    <a:bodyPr/>
                    <a:lstStyle/>
                    <a:p>
                      <a:r>
                        <a:rPr lang="en-US" sz="1500" dirty="0"/>
                        <a:t>Federal Laws Related to ELs</a:t>
                      </a:r>
                    </a:p>
                  </a:txBody>
                  <a:tcPr marL="59150" marR="59150" marT="34290" marB="34290"/>
                </a:tc>
                <a:tc>
                  <a:txBody>
                    <a:bodyPr/>
                    <a:lstStyle/>
                    <a:p>
                      <a:r>
                        <a:rPr lang="en-US" sz="1500" dirty="0"/>
                        <a:t>Funding Source</a:t>
                      </a:r>
                    </a:p>
                  </a:txBody>
                  <a:tcPr marL="59150" marR="59150" marT="34290" marB="34290"/>
                </a:tc>
                <a:extLst>
                  <a:ext uri="{0D108BD9-81ED-4DB2-BD59-A6C34878D82A}">
                    <a16:rowId xmlns:a16="http://schemas.microsoft.com/office/drawing/2014/main" val="339054777"/>
                  </a:ext>
                </a:extLst>
              </a:tr>
              <a:tr h="331553">
                <a:tc>
                  <a:txBody>
                    <a:bodyPr/>
                    <a:lstStyle/>
                    <a:p>
                      <a:r>
                        <a:rPr lang="en-US" sz="1500" dirty="0"/>
                        <a:t>Annual ELP Assessment</a:t>
                      </a:r>
                    </a:p>
                  </a:txBody>
                  <a:tcPr marL="59150" marR="59150" marT="34290" marB="34290"/>
                </a:tc>
                <a:tc>
                  <a:txBody>
                    <a:bodyPr/>
                    <a:lstStyle/>
                    <a:p>
                      <a:r>
                        <a:rPr lang="en-US" sz="1500" dirty="0"/>
                        <a:t>State Local Funding</a:t>
                      </a:r>
                    </a:p>
                  </a:txBody>
                  <a:tcPr marL="59150" marR="59150" marT="34290" marB="34290"/>
                </a:tc>
                <a:extLst>
                  <a:ext uri="{0D108BD9-81ED-4DB2-BD59-A6C34878D82A}">
                    <a16:rowId xmlns:a16="http://schemas.microsoft.com/office/drawing/2014/main" val="1719476518"/>
                  </a:ext>
                </a:extLst>
              </a:tr>
              <a:tr h="1019316">
                <a:tc>
                  <a:txBody>
                    <a:bodyPr/>
                    <a:lstStyle/>
                    <a:p>
                      <a:r>
                        <a:rPr lang="en-US" sz="1500" dirty="0"/>
                        <a:t>Ensure Meaningful communication with parents of Els in a language they can understand</a:t>
                      </a:r>
                    </a:p>
                  </a:txBody>
                  <a:tcPr marL="59150" marR="59150" marT="34290" marB="34290"/>
                </a:tc>
                <a:tc>
                  <a:txBody>
                    <a:bodyPr/>
                    <a:lstStyle/>
                    <a:p>
                      <a:r>
                        <a:rPr lang="en-US" sz="1500" dirty="0"/>
                        <a:t>SEAs and LEAs can generally use CARES Act funds under the ESSERF and GEERF for communications with parents, including translation and interpretation services.</a:t>
                      </a:r>
                    </a:p>
                  </a:txBody>
                  <a:tcPr marL="59150" marR="59150" marT="34290" marB="34290"/>
                </a:tc>
                <a:extLst>
                  <a:ext uri="{0D108BD9-81ED-4DB2-BD59-A6C34878D82A}">
                    <a16:rowId xmlns:a16="http://schemas.microsoft.com/office/drawing/2014/main" val="3986360629"/>
                  </a:ext>
                </a:extLst>
              </a:tr>
              <a:tr h="1493417">
                <a:tc>
                  <a:txBody>
                    <a:bodyPr/>
                    <a:lstStyle/>
                    <a:p>
                      <a:r>
                        <a:rPr lang="en-US" sz="1500" dirty="0"/>
                        <a:t>Entrance Requirements</a:t>
                      </a:r>
                    </a:p>
                  </a:txBody>
                  <a:tcPr marL="59150" marR="59150" marT="34290" marB="34290"/>
                </a:tc>
                <a:tc>
                  <a:txBody>
                    <a:bodyPr/>
                    <a:lstStyle/>
                    <a:p>
                      <a:r>
                        <a:rPr lang="en-US" sz="1500" dirty="0"/>
                        <a:t>Funds received under the Elementary and Secondary School Emergency Relief Fund (ESSERF) or the Governor’s Emergency Education Relief Fund (GEERF) of the Coronavirus Aid, Relief, and Economic Security Act (CARES Act)3 , enacted on March 27, 2020, can generally be used for these purposes. </a:t>
                      </a:r>
                    </a:p>
                  </a:txBody>
                  <a:tcPr marL="59150" marR="59150" marT="34290" marB="34290"/>
                </a:tc>
                <a:extLst>
                  <a:ext uri="{0D108BD9-81ED-4DB2-BD59-A6C34878D82A}">
                    <a16:rowId xmlns:a16="http://schemas.microsoft.com/office/drawing/2014/main" val="3595017983"/>
                  </a:ext>
                </a:extLst>
              </a:tr>
              <a:tr h="1062786">
                <a:tc>
                  <a:txBody>
                    <a:bodyPr/>
                    <a:lstStyle/>
                    <a:p>
                      <a:r>
                        <a:rPr lang="en-US" sz="1500" dirty="0"/>
                        <a:t>Providing Services to Els in Content Classes</a:t>
                      </a:r>
                    </a:p>
                  </a:txBody>
                  <a:tcPr marL="59150" marR="59150" marT="34290" marB="34290"/>
                </a:tc>
                <a:tc>
                  <a:txBody>
                    <a:bodyPr/>
                    <a:lstStyle/>
                    <a:p>
                      <a:r>
                        <a:rPr lang="en-US" sz="1500" dirty="0"/>
                        <a:t>Funds received under the ESSERF or the GEERF of the CARES Act can generally be used for these purposes and are not subject to supplement- not- supplant requirements. </a:t>
                      </a:r>
                    </a:p>
                  </a:txBody>
                  <a:tcPr marL="59150" marR="59150" marT="34290" marB="34290"/>
                </a:tc>
                <a:extLst>
                  <a:ext uri="{0D108BD9-81ED-4DB2-BD59-A6C34878D82A}">
                    <a16:rowId xmlns:a16="http://schemas.microsoft.com/office/drawing/2014/main" val="1080481525"/>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3401448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0DB2-0427-4479-B176-EED8FEBC7A2B}"/>
              </a:ext>
            </a:extLst>
          </p:cNvPr>
          <p:cNvSpPr>
            <a:spLocks noGrp="1"/>
          </p:cNvSpPr>
          <p:nvPr>
            <p:ph type="title"/>
          </p:nvPr>
        </p:nvSpPr>
        <p:spPr>
          <a:xfrm>
            <a:off x="245193" y="254514"/>
            <a:ext cx="8400043" cy="756418"/>
          </a:xfrm>
        </p:spPr>
        <p:txBody>
          <a:bodyPr>
            <a:normAutofit/>
          </a:bodyPr>
          <a:lstStyle/>
          <a:p>
            <a:r>
              <a:rPr lang="en-US" dirty="0"/>
              <a:t>Guidance for ESSER and GEER Funds: Purchasing Technology</a:t>
            </a:r>
          </a:p>
        </p:txBody>
      </p:sp>
      <p:graphicFrame>
        <p:nvGraphicFramePr>
          <p:cNvPr id="5" name="Table 5">
            <a:extLst>
              <a:ext uri="{FF2B5EF4-FFF2-40B4-BE49-F238E27FC236}">
                <a16:creationId xmlns:a16="http://schemas.microsoft.com/office/drawing/2014/main" id="{2A166C16-4824-46DF-98A4-53A0B6A88017}"/>
              </a:ext>
            </a:extLst>
          </p:cNvPr>
          <p:cNvGraphicFramePr>
            <a:graphicFrameLocks noGrp="1"/>
          </p:cNvGraphicFramePr>
          <p:nvPr>
            <p:ph idx="1"/>
            <p:extLst>
              <p:ext uri="{D42A27DB-BD31-4B8C-83A1-F6EECF244321}">
                <p14:modId xmlns:p14="http://schemas.microsoft.com/office/powerpoint/2010/main" val="3863296102"/>
              </p:ext>
            </p:extLst>
          </p:nvPr>
        </p:nvGraphicFramePr>
        <p:xfrm>
          <a:off x="628650" y="1463675"/>
          <a:ext cx="7887378" cy="2577703"/>
        </p:xfrm>
        <a:graphic>
          <a:graphicData uri="http://schemas.openxmlformats.org/drawingml/2006/table">
            <a:tbl>
              <a:tblPr firstRow="1" bandRow="1">
                <a:tableStyleId>{5C22544A-7EE6-4342-B048-85BDC9FD1C3A}</a:tableStyleId>
              </a:tblPr>
              <a:tblGrid>
                <a:gridCol w="2542062">
                  <a:extLst>
                    <a:ext uri="{9D8B030D-6E8A-4147-A177-3AD203B41FA5}">
                      <a16:colId xmlns:a16="http://schemas.microsoft.com/office/drawing/2014/main" val="1636024612"/>
                    </a:ext>
                  </a:extLst>
                </a:gridCol>
                <a:gridCol w="5345316">
                  <a:extLst>
                    <a:ext uri="{9D8B030D-6E8A-4147-A177-3AD203B41FA5}">
                      <a16:colId xmlns:a16="http://schemas.microsoft.com/office/drawing/2014/main" val="2753931524"/>
                    </a:ext>
                  </a:extLst>
                </a:gridCol>
              </a:tblGrid>
              <a:tr h="521253">
                <a:tc>
                  <a:txBody>
                    <a:bodyPr/>
                    <a:lstStyle/>
                    <a:p>
                      <a:r>
                        <a:rPr lang="en-US" sz="1500" dirty="0"/>
                        <a:t>Funding Initiative</a:t>
                      </a:r>
                    </a:p>
                  </a:txBody>
                  <a:tcPr marL="66105" marR="66105" marT="34290" marB="34290"/>
                </a:tc>
                <a:tc>
                  <a:txBody>
                    <a:bodyPr/>
                    <a:lstStyle/>
                    <a:p>
                      <a:r>
                        <a:rPr lang="en-US" sz="1500" dirty="0"/>
                        <a:t>Funding Source</a:t>
                      </a:r>
                    </a:p>
                  </a:txBody>
                  <a:tcPr marL="66105" marR="66105" marT="34290" marB="34290"/>
                </a:tc>
                <a:extLst>
                  <a:ext uri="{0D108BD9-81ED-4DB2-BD59-A6C34878D82A}">
                    <a16:rowId xmlns:a16="http://schemas.microsoft.com/office/drawing/2014/main" val="3466846092"/>
                  </a:ext>
                </a:extLst>
              </a:tr>
              <a:tr h="2056450">
                <a:tc>
                  <a:txBody>
                    <a:bodyPr/>
                    <a:lstStyle/>
                    <a:p>
                      <a:r>
                        <a:rPr lang="en-US" sz="1500" dirty="0"/>
                        <a:t>General internet access and technology for access to EL students</a:t>
                      </a:r>
                    </a:p>
                  </a:txBody>
                  <a:tcPr marL="66105" marR="66105" marT="34290" marB="34290"/>
                </a:tc>
                <a:tc>
                  <a:txBody>
                    <a:bodyPr/>
                    <a:lstStyle/>
                    <a:p>
                      <a:r>
                        <a:rPr lang="en-US" sz="1500" dirty="0"/>
                        <a:t>Recipients of subgrants under the CARES Act ESSERF and GEERF can generally use those grants for student internet access and devices to enable online learning as well as accessible technology </a:t>
                      </a:r>
                      <a:r>
                        <a:rPr lang="en-US" sz="1500" b="1" dirty="0"/>
                        <a:t>for ELs with disabilities</a:t>
                      </a:r>
                      <a:r>
                        <a:rPr lang="en-US" sz="1500" dirty="0"/>
                        <a:t>, among other uses of funds. </a:t>
                      </a:r>
                    </a:p>
                  </a:txBody>
                  <a:tcPr marL="66105" marR="66105" marT="34290" marB="34290"/>
                </a:tc>
                <a:extLst>
                  <a:ext uri="{0D108BD9-81ED-4DB2-BD59-A6C34878D82A}">
                    <a16:rowId xmlns:a16="http://schemas.microsoft.com/office/drawing/2014/main" val="3087136935"/>
                  </a:ext>
                </a:extLst>
              </a:tr>
            </a:tbl>
          </a:graphicData>
        </a:graphic>
      </p:graphicFrame>
      <p:sp>
        <p:nvSpPr>
          <p:cNvPr id="4" name="Slide Number Placeholder 3">
            <a:extLst>
              <a:ext uri="{FF2B5EF4-FFF2-40B4-BE49-F238E27FC236}">
                <a16:creationId xmlns:a16="http://schemas.microsoft.com/office/drawing/2014/main" id="{1F0A71E1-DEDC-4A01-8553-D9FC339F352B}"/>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3196751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EDDC-AFFD-4160-BA27-CEC2E25DB986}"/>
              </a:ext>
            </a:extLst>
          </p:cNvPr>
          <p:cNvSpPr>
            <a:spLocks noGrp="1"/>
          </p:cNvSpPr>
          <p:nvPr>
            <p:ph type="title"/>
          </p:nvPr>
        </p:nvSpPr>
        <p:spPr/>
        <p:txBody>
          <a:bodyPr/>
          <a:lstStyle/>
          <a:p>
            <a:r>
              <a:rPr lang="en-US" dirty="0"/>
              <a:t>Use of Title III Funds Questions</a:t>
            </a:r>
          </a:p>
        </p:txBody>
      </p:sp>
      <p:sp>
        <p:nvSpPr>
          <p:cNvPr id="3" name="Content Placeholder 2">
            <a:extLst>
              <a:ext uri="{FF2B5EF4-FFF2-40B4-BE49-F238E27FC236}">
                <a16:creationId xmlns:a16="http://schemas.microsoft.com/office/drawing/2014/main" id="{54DCB773-9958-4439-A74C-FBC151A4BBFA}"/>
              </a:ext>
            </a:extLst>
          </p:cNvPr>
          <p:cNvSpPr>
            <a:spLocks noGrp="1"/>
          </p:cNvSpPr>
          <p:nvPr>
            <p:ph idx="1"/>
          </p:nvPr>
        </p:nvSpPr>
        <p:spPr/>
        <p:txBody>
          <a:bodyPr>
            <a:normAutofit fontScale="92500"/>
          </a:bodyPr>
          <a:lstStyle/>
          <a:p>
            <a:pPr marL="342900" indent="-342900">
              <a:buFont typeface="+mj-lt"/>
              <a:buAutoNum type="arabicPeriod"/>
            </a:pPr>
            <a:r>
              <a:rPr lang="en-US" dirty="0"/>
              <a:t>If an LEA is providing remote learning, may funds under Title III of ESEA provide support for ELs by purchasing software for ELs in the content areas, or would that be considered supplanting?</a:t>
            </a:r>
          </a:p>
          <a:p>
            <a:pPr marL="342900" indent="-342900">
              <a:buFont typeface="+mj-lt"/>
              <a:buAutoNum type="arabicPeriod"/>
            </a:pPr>
            <a:endParaRPr lang="en-US" dirty="0"/>
          </a:p>
          <a:p>
            <a:pPr marL="342900" indent="-342900">
              <a:buFont typeface="+mj-lt"/>
              <a:buAutoNum type="arabicPeriod"/>
            </a:pPr>
            <a:r>
              <a:rPr lang="en-US" dirty="0"/>
              <a:t>If an LEA provides for internet access, hotspots, and tablets or other devices for low-income students who do not have access to technology, may Title III funds provide similar resources for those low-income students who are ELs to enable their internet access? </a:t>
            </a:r>
          </a:p>
          <a:p>
            <a:pPr marL="342900" indent="-342900">
              <a:buFont typeface="+mj-lt"/>
              <a:buAutoNum type="arabicPeriod"/>
            </a:pPr>
            <a:endParaRPr lang="en-US" dirty="0"/>
          </a:p>
          <a:p>
            <a:pPr marL="342900" indent="-342900">
              <a:buFont typeface="+mj-lt"/>
              <a:buAutoNum type="arabicPeriod"/>
            </a:pPr>
            <a:r>
              <a:rPr lang="en-US" dirty="0"/>
              <a:t>May Title III funds be used to train teachers to use new online platforms and software designed for ELs? Does that training need to be limited to training EL teachers or may the LEA include all teachers who have ELs in their classes?</a:t>
            </a:r>
          </a:p>
        </p:txBody>
      </p:sp>
      <p:sp>
        <p:nvSpPr>
          <p:cNvPr id="4" name="Slide Number Placeholder 3">
            <a:extLst>
              <a:ext uri="{FF2B5EF4-FFF2-40B4-BE49-F238E27FC236}">
                <a16:creationId xmlns:a16="http://schemas.microsoft.com/office/drawing/2014/main" id="{B5DC3B2E-2AA6-43A6-BECD-18EB99D07751}"/>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376421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4D4E-E40D-48F7-B737-C71B1B9FB61E}"/>
              </a:ext>
            </a:extLst>
          </p:cNvPr>
          <p:cNvSpPr>
            <a:spLocks noGrp="1"/>
          </p:cNvSpPr>
          <p:nvPr>
            <p:ph type="title"/>
          </p:nvPr>
        </p:nvSpPr>
        <p:spPr/>
        <p:txBody>
          <a:bodyPr/>
          <a:lstStyle/>
          <a:p>
            <a:r>
              <a:rPr lang="en-US" dirty="0"/>
              <a:t>Supports &amp; Resources: </a:t>
            </a:r>
            <a:br>
              <a:rPr lang="en-US" dirty="0"/>
            </a:br>
            <a:endParaRPr lang="en-US" dirty="0"/>
          </a:p>
        </p:txBody>
      </p:sp>
      <p:sp>
        <p:nvSpPr>
          <p:cNvPr id="3" name="Content Placeholder 2">
            <a:extLst>
              <a:ext uri="{FF2B5EF4-FFF2-40B4-BE49-F238E27FC236}">
                <a16:creationId xmlns:a16="http://schemas.microsoft.com/office/drawing/2014/main" id="{23E82148-B5FA-43EA-8E02-5BE8DE76288E}"/>
              </a:ext>
            </a:extLst>
          </p:cNvPr>
          <p:cNvSpPr>
            <a:spLocks noGrp="1"/>
          </p:cNvSpPr>
          <p:nvPr>
            <p:ph idx="1"/>
          </p:nvPr>
        </p:nvSpPr>
        <p:spPr/>
        <p:txBody>
          <a:bodyPr>
            <a:normAutofit lnSpcReduction="10000"/>
          </a:bodyPr>
          <a:lstStyle/>
          <a:p>
            <a:r>
              <a:rPr lang="en-US" dirty="0"/>
              <a:t>For more information </a:t>
            </a:r>
          </a:p>
          <a:p>
            <a:pPr marL="557213" lvl="1" indent="-214313">
              <a:buFont typeface="Wingdings" panose="05000000000000000000" pitchFamily="2" charset="2"/>
              <a:buChar char="§"/>
            </a:pPr>
            <a:r>
              <a:rPr lang="en-US" dirty="0"/>
              <a:t>Contact: Morgan Cox, Title III and CLDE Director: </a:t>
            </a:r>
            <a:r>
              <a:rPr lang="en-US" dirty="0">
                <a:hlinkClick r:id="rId2"/>
              </a:rPr>
              <a:t>cox_m@cde.state.co.us</a:t>
            </a:r>
            <a:r>
              <a:rPr lang="en-US" dirty="0"/>
              <a:t> </a:t>
            </a:r>
          </a:p>
          <a:p>
            <a:pPr marL="557213" lvl="1" indent="-214313">
              <a:buFont typeface="Wingdings" panose="05000000000000000000" pitchFamily="2" charset="2"/>
              <a:buChar char="§"/>
            </a:pPr>
            <a:r>
              <a:rPr lang="en-US" dirty="0"/>
              <a:t>Contact: Robert Thompson, Title III Consultant at </a:t>
            </a:r>
            <a:r>
              <a:rPr lang="en-US" dirty="0">
                <a:hlinkClick r:id="rId3"/>
              </a:rPr>
              <a:t>Thompson_R@cde.state.co.us</a:t>
            </a:r>
            <a:endParaRPr lang="en-US" dirty="0"/>
          </a:p>
          <a:p>
            <a:endParaRPr lang="en-US" dirty="0">
              <a:solidFill>
                <a:srgbClr val="5C6670"/>
              </a:solidFill>
            </a:endParaRPr>
          </a:p>
          <a:p>
            <a:r>
              <a:rPr lang="en-US" dirty="0">
                <a:hlinkClick r:id="rId4"/>
              </a:rPr>
              <a:t>Fact Sheet: </a:t>
            </a:r>
            <a:r>
              <a:rPr lang="en-US" i="1" dirty="0">
                <a:hlinkClick r:id="rId4"/>
              </a:rPr>
              <a:t>Providing Services to English Learners During the COVID-19 Outbreak</a:t>
            </a:r>
            <a:endParaRPr lang="en-US" i="1" dirty="0"/>
          </a:p>
          <a:p>
            <a:endParaRPr lang="en-US" dirty="0">
              <a:solidFill>
                <a:srgbClr val="5C6670"/>
              </a:solidFill>
              <a:hlinkClick r:id="rId5"/>
            </a:endParaRPr>
          </a:p>
          <a:p>
            <a:r>
              <a:rPr lang="en-US" dirty="0">
                <a:solidFill>
                  <a:srgbClr val="5C6670"/>
                </a:solidFill>
                <a:hlinkClick r:id="rId6"/>
              </a:rPr>
              <a:t>COVID-19 and ESEA Resources</a:t>
            </a:r>
            <a:endParaRPr lang="en-US" dirty="0">
              <a:solidFill>
                <a:srgbClr val="5C6670"/>
              </a:solidFill>
            </a:endParaRPr>
          </a:p>
          <a:p>
            <a:pPr marL="0" indent="0">
              <a:buNone/>
            </a:pPr>
            <a:endParaRPr lang="en-US" dirty="0">
              <a:solidFill>
                <a:srgbClr val="5C6670"/>
              </a:solidFill>
            </a:endParaRPr>
          </a:p>
          <a:p>
            <a:r>
              <a:rPr lang="en-US" dirty="0">
                <a:solidFill>
                  <a:srgbClr val="5C6670"/>
                </a:solidFill>
                <a:hlinkClick r:id="rId7"/>
              </a:rPr>
              <a:t>USDE Guidance around using Technology</a:t>
            </a:r>
            <a:endParaRPr lang="en-US" dirty="0">
              <a:solidFill>
                <a:srgbClr val="5C6670"/>
              </a:solidFill>
            </a:endParaRPr>
          </a:p>
          <a:p>
            <a:endParaRPr lang="en-US" dirty="0"/>
          </a:p>
        </p:txBody>
      </p:sp>
      <p:sp>
        <p:nvSpPr>
          <p:cNvPr id="4" name="Slide Number Placeholder 3">
            <a:extLst>
              <a:ext uri="{FF2B5EF4-FFF2-40B4-BE49-F238E27FC236}">
                <a16:creationId xmlns:a16="http://schemas.microsoft.com/office/drawing/2014/main" id="{323B845D-994A-40C2-8374-F81A74B01A87}"/>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4228387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D850-FB05-47AF-B41A-759445D5C73C}"/>
              </a:ext>
            </a:extLst>
          </p:cNvPr>
          <p:cNvSpPr>
            <a:spLocks noGrp="1"/>
          </p:cNvSpPr>
          <p:nvPr>
            <p:ph type="title"/>
          </p:nvPr>
        </p:nvSpPr>
        <p:spPr/>
        <p:txBody>
          <a:bodyPr>
            <a:normAutofit/>
          </a:bodyPr>
          <a:lstStyle/>
          <a:p>
            <a:r>
              <a:rPr lang="en-US" dirty="0"/>
              <a:t>Next Two Office Hours</a:t>
            </a:r>
          </a:p>
        </p:txBody>
      </p:sp>
      <p:sp>
        <p:nvSpPr>
          <p:cNvPr id="4" name="Content Placeholder 3">
            <a:extLst>
              <a:ext uri="{FF2B5EF4-FFF2-40B4-BE49-F238E27FC236}">
                <a16:creationId xmlns:a16="http://schemas.microsoft.com/office/drawing/2014/main" id="{3C0DAC25-4767-44E8-8DDF-D77F69EC530F}"/>
              </a:ext>
            </a:extLst>
          </p:cNvPr>
          <p:cNvSpPr>
            <a:spLocks noGrp="1"/>
          </p:cNvSpPr>
          <p:nvPr>
            <p:ph idx="1"/>
          </p:nvPr>
        </p:nvSpPr>
        <p:spPr/>
        <p:txBody>
          <a:bodyPr/>
          <a:lstStyle/>
          <a:p>
            <a:r>
              <a:rPr lang="en-US" dirty="0"/>
              <a:t>Thursday, May 28, 2020, Noon to 2:00</a:t>
            </a:r>
          </a:p>
          <a:p>
            <a:pPr lvl="1"/>
            <a:r>
              <a:rPr lang="en-US" dirty="0"/>
              <a:t>Planning and Submitting LEA Applications for ESSER Funds and Allowable Uses of Funds Under ESSER and ESEA</a:t>
            </a:r>
          </a:p>
          <a:p>
            <a:pPr lvl="1"/>
            <a:endParaRPr lang="en-US" dirty="0"/>
          </a:p>
          <a:p>
            <a:r>
              <a:rPr lang="en-US" dirty="0"/>
              <a:t>Thursday, June 4, 2020, 1:00 to 3:00 </a:t>
            </a:r>
          </a:p>
          <a:p>
            <a:pPr lvl="1"/>
            <a:r>
              <a:rPr lang="en-US" dirty="0"/>
              <a:t>Continuing Conversations of Allowable Uses of Funds</a:t>
            </a:r>
          </a:p>
          <a:p>
            <a:pPr lvl="2"/>
            <a:r>
              <a:rPr lang="en-US" dirty="0"/>
              <a:t>Perkins Career and Technical Education (CTE) Act</a:t>
            </a:r>
          </a:p>
          <a:p>
            <a:pPr lvl="2"/>
            <a:r>
              <a:rPr lang="en-US" dirty="0"/>
              <a:t>Individuals with Disabilities Education Act (IDEA)</a:t>
            </a:r>
          </a:p>
          <a:p>
            <a:pPr lvl="2"/>
            <a:r>
              <a:rPr lang="en-US" dirty="0"/>
              <a:t>McKinney-Vento Act</a:t>
            </a:r>
          </a:p>
          <a:p>
            <a:pPr lvl="2"/>
            <a:r>
              <a:rPr lang="en-US" dirty="0"/>
              <a:t>Adult Education and Family Literacy Act (AEFLA)</a:t>
            </a:r>
          </a:p>
          <a:p>
            <a:pPr lvl="2"/>
            <a:r>
              <a:rPr lang="en-US" dirty="0"/>
              <a:t>ESEA </a:t>
            </a:r>
          </a:p>
          <a:p>
            <a:endParaRPr lang="en-US" dirty="0"/>
          </a:p>
        </p:txBody>
      </p:sp>
      <p:sp>
        <p:nvSpPr>
          <p:cNvPr id="3" name="Slide Number Placeholder 2">
            <a:extLst>
              <a:ext uri="{FF2B5EF4-FFF2-40B4-BE49-F238E27FC236}">
                <a16:creationId xmlns:a16="http://schemas.microsoft.com/office/drawing/2014/main" id="{0738F1F5-C9BC-4E05-B062-354D09EF9496}"/>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37241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CC64-1B7D-4F95-8850-440827086BC4}"/>
              </a:ext>
            </a:extLst>
          </p:cNvPr>
          <p:cNvSpPr>
            <a:spLocks noGrp="1"/>
          </p:cNvSpPr>
          <p:nvPr>
            <p:ph type="title"/>
          </p:nvPr>
        </p:nvSpPr>
        <p:spPr/>
        <p:txBody>
          <a:bodyPr/>
          <a:lstStyle/>
          <a:p>
            <a:r>
              <a:rPr lang="en-US" dirty="0"/>
              <a:t>CARES Grants</a:t>
            </a:r>
          </a:p>
        </p:txBody>
      </p:sp>
      <p:graphicFrame>
        <p:nvGraphicFramePr>
          <p:cNvPr id="7" name="Content Placeholder 6">
            <a:extLst>
              <a:ext uri="{FF2B5EF4-FFF2-40B4-BE49-F238E27FC236}">
                <a16:creationId xmlns:a16="http://schemas.microsoft.com/office/drawing/2014/main" id="{76C3C214-28B9-4E08-B8D4-547487B7BD2C}"/>
              </a:ext>
            </a:extLst>
          </p:cNvPr>
          <p:cNvGraphicFramePr>
            <a:graphicFrameLocks noGrp="1"/>
          </p:cNvGraphicFramePr>
          <p:nvPr>
            <p:ph idx="1"/>
            <p:extLst>
              <p:ext uri="{D42A27DB-BD31-4B8C-83A1-F6EECF244321}">
                <p14:modId xmlns:p14="http://schemas.microsoft.com/office/powerpoint/2010/main" val="4164917267"/>
              </p:ext>
            </p:extLst>
          </p:nvPr>
        </p:nvGraphicFramePr>
        <p:xfrm>
          <a:off x="628650" y="1463675"/>
          <a:ext cx="7886700" cy="464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5B9679C-C507-4497-86F1-66A3BC38565F}"/>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157649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B210-B4C1-49DE-8EA1-BCECE35A8309}"/>
              </a:ext>
            </a:extLst>
          </p:cNvPr>
          <p:cNvSpPr>
            <a:spLocks noGrp="1"/>
          </p:cNvSpPr>
          <p:nvPr>
            <p:ph type="ctrTitle"/>
          </p:nvPr>
        </p:nvSpPr>
        <p:spPr/>
        <p:txBody>
          <a:bodyPr/>
          <a:lstStyle/>
          <a:p>
            <a:r>
              <a:rPr lang="en-US" dirty="0"/>
              <a:t>Remaining Questions? </a:t>
            </a:r>
            <a:br>
              <a:rPr lang="en-US" dirty="0"/>
            </a:br>
            <a:br>
              <a:rPr lang="en-US" dirty="0"/>
            </a:br>
            <a:r>
              <a:rPr lang="en-US" dirty="0"/>
              <a:t>Topics for Future Office Hours? </a:t>
            </a:r>
          </a:p>
        </p:txBody>
      </p:sp>
      <p:sp>
        <p:nvSpPr>
          <p:cNvPr id="3" name="Slide Number Placeholder 2">
            <a:extLst>
              <a:ext uri="{FF2B5EF4-FFF2-40B4-BE49-F238E27FC236}">
                <a16:creationId xmlns:a16="http://schemas.microsoft.com/office/drawing/2014/main" id="{4761D293-2213-4F68-9C3A-E3BF49504EBE}"/>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4090551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ESEA Office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graphicFrame>
        <p:nvGraphicFramePr>
          <p:cNvPr id="5" name="Content Placeholder 4" descr="ESEA Regional Contacts "/>
          <p:cNvGraphicFramePr>
            <a:graphicFrameLocks/>
          </p:cNvGraphicFramePr>
          <p:nvPr>
            <p:extLst>
              <p:ext uri="{D42A27DB-BD31-4B8C-83A1-F6EECF244321}">
                <p14:modId xmlns:p14="http://schemas.microsoft.com/office/powerpoint/2010/main" val="2387104189"/>
              </p:ext>
            </p:extLst>
          </p:nvPr>
        </p:nvGraphicFramePr>
        <p:xfrm>
          <a:off x="332673" y="3087419"/>
          <a:ext cx="8429948" cy="2617506"/>
        </p:xfrm>
        <a:graphic>
          <a:graphicData uri="http://schemas.openxmlformats.org/drawingml/2006/table">
            <a:tbl>
              <a:tblPr firstRow="1" bandRow="1">
                <a:tableStyleId>{5C22544A-7EE6-4342-B048-85BDC9FD1C3A}</a:tableStyleId>
              </a:tblPr>
              <a:tblGrid>
                <a:gridCol w="1824719">
                  <a:extLst>
                    <a:ext uri="{9D8B030D-6E8A-4147-A177-3AD203B41FA5}">
                      <a16:colId xmlns:a16="http://schemas.microsoft.com/office/drawing/2014/main" val="20000"/>
                    </a:ext>
                  </a:extLst>
                </a:gridCol>
                <a:gridCol w="3590999">
                  <a:extLst>
                    <a:ext uri="{9D8B030D-6E8A-4147-A177-3AD203B41FA5}">
                      <a16:colId xmlns:a16="http://schemas.microsoft.com/office/drawing/2014/main" val="20001"/>
                    </a:ext>
                  </a:extLst>
                </a:gridCol>
                <a:gridCol w="947792">
                  <a:extLst>
                    <a:ext uri="{9D8B030D-6E8A-4147-A177-3AD203B41FA5}">
                      <a16:colId xmlns:a16="http://schemas.microsoft.com/office/drawing/2014/main" val="20002"/>
                    </a:ext>
                  </a:extLst>
                </a:gridCol>
                <a:gridCol w="2066438">
                  <a:extLst>
                    <a:ext uri="{9D8B030D-6E8A-4147-A177-3AD203B41FA5}">
                      <a16:colId xmlns:a16="http://schemas.microsoft.com/office/drawing/2014/main" val="20003"/>
                    </a:ext>
                  </a:extLst>
                </a:gridCol>
              </a:tblGrid>
              <a:tr h="257268">
                <a:tc>
                  <a:txBody>
                    <a:bodyPr/>
                    <a:lstStyle/>
                    <a:p>
                      <a:pPr marL="0" marR="0" algn="ctr">
                        <a:lnSpc>
                          <a:spcPct val="115000"/>
                        </a:lnSpc>
                        <a:spcBef>
                          <a:spcPts val="0"/>
                        </a:spcBef>
                        <a:spcAft>
                          <a:spcPts val="0"/>
                        </a:spcAft>
                      </a:pPr>
                      <a:r>
                        <a:rPr lang="en-US" sz="1200" b="0" kern="1200" dirty="0">
                          <a:effectLst/>
                        </a:rPr>
                        <a:t>ESEA Team</a:t>
                      </a:r>
                      <a:endParaRPr lang="en-US" sz="1200" b="0" dirty="0">
                        <a:effectLst/>
                        <a:latin typeface="+mn-lt"/>
                        <a:ea typeface="Calibri"/>
                        <a:cs typeface="Times New Roman"/>
                      </a:endParaRPr>
                    </a:p>
                  </a:txBody>
                  <a:tcPr marL="53756" marR="53756" marT="29669" marB="29669"/>
                </a:tc>
                <a:tc>
                  <a:txBody>
                    <a:bodyPr/>
                    <a:lstStyle/>
                    <a:p>
                      <a:pPr marL="0" marR="0" algn="ctr">
                        <a:lnSpc>
                          <a:spcPct val="115000"/>
                        </a:lnSpc>
                        <a:spcBef>
                          <a:spcPts val="0"/>
                        </a:spcBef>
                        <a:spcAft>
                          <a:spcPts val="0"/>
                        </a:spcAft>
                      </a:pPr>
                      <a:r>
                        <a:rPr lang="en-US" sz="1200" b="0" kern="1200" dirty="0">
                          <a:effectLst/>
                        </a:rPr>
                        <a:t>Region &amp; Program Expertise</a:t>
                      </a:r>
                      <a:endParaRPr lang="en-US" sz="1200" b="0" dirty="0">
                        <a:effectLst/>
                        <a:latin typeface="+mn-lt"/>
                        <a:ea typeface="Calibri"/>
                        <a:cs typeface="Times New Roman"/>
                      </a:endParaRPr>
                    </a:p>
                  </a:txBody>
                  <a:tcPr marL="53756" marR="53756" marT="29669" marB="29669"/>
                </a:tc>
                <a:tc>
                  <a:txBody>
                    <a:bodyPr/>
                    <a:lstStyle/>
                    <a:p>
                      <a:pPr marL="0" marR="0" algn="ctr">
                        <a:lnSpc>
                          <a:spcPct val="115000"/>
                        </a:lnSpc>
                        <a:spcBef>
                          <a:spcPts val="0"/>
                        </a:spcBef>
                        <a:spcAft>
                          <a:spcPts val="0"/>
                        </a:spcAft>
                      </a:pPr>
                      <a:r>
                        <a:rPr lang="en-US" sz="1200" b="0" kern="1200" dirty="0">
                          <a:effectLst/>
                        </a:rPr>
                        <a:t>Phone</a:t>
                      </a:r>
                      <a:endParaRPr lang="en-US" sz="1200" b="0" dirty="0">
                        <a:effectLst/>
                        <a:latin typeface="+mn-lt"/>
                        <a:ea typeface="Calibri"/>
                        <a:cs typeface="Times New Roman"/>
                      </a:endParaRPr>
                    </a:p>
                  </a:txBody>
                  <a:tcPr marL="53756" marR="53756" marT="29669" marB="29669"/>
                </a:tc>
                <a:tc>
                  <a:txBody>
                    <a:bodyPr/>
                    <a:lstStyle/>
                    <a:p>
                      <a:pPr marL="0" marR="0" algn="ctr">
                        <a:lnSpc>
                          <a:spcPct val="115000"/>
                        </a:lnSpc>
                        <a:spcBef>
                          <a:spcPts val="0"/>
                        </a:spcBef>
                        <a:spcAft>
                          <a:spcPts val="0"/>
                        </a:spcAft>
                      </a:pPr>
                      <a:r>
                        <a:rPr lang="en-US" sz="1200" b="0" kern="1200" dirty="0">
                          <a:effectLst/>
                        </a:rPr>
                        <a:t>E-mail</a:t>
                      </a:r>
                      <a:endParaRPr lang="en-US" sz="1200" b="0" dirty="0">
                        <a:effectLst/>
                        <a:latin typeface="+mn-lt"/>
                        <a:ea typeface="Calibri"/>
                        <a:cs typeface="Times New Roman"/>
                      </a:endParaRPr>
                    </a:p>
                  </a:txBody>
                  <a:tcPr marL="53756" marR="53756" marT="29669" marB="29669"/>
                </a:tc>
                <a:extLst>
                  <a:ext uri="{0D108BD9-81ED-4DB2-BD59-A6C34878D82A}">
                    <a16:rowId xmlns:a16="http://schemas.microsoft.com/office/drawing/2014/main" val="10000"/>
                  </a:ext>
                </a:extLst>
              </a:tr>
              <a:tr h="232551">
                <a:tc>
                  <a:txBody>
                    <a:bodyPr/>
                    <a:lstStyle/>
                    <a:p>
                      <a:pPr marL="0" marR="0">
                        <a:lnSpc>
                          <a:spcPct val="115000"/>
                        </a:lnSpc>
                        <a:spcBef>
                          <a:spcPts val="0"/>
                        </a:spcBef>
                        <a:spcAft>
                          <a:spcPts val="0"/>
                        </a:spcAft>
                      </a:pPr>
                      <a:r>
                        <a:rPr lang="en-US" sz="1100" b="0" kern="1200" dirty="0">
                          <a:effectLst/>
                        </a:rPr>
                        <a:t>Brad Bylsma</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rPr>
                        <a:t>Director of Support Coordinators</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kern="1200" dirty="0">
                          <a:effectLst/>
                        </a:rPr>
                        <a:t>303-866-6937</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kern="1200" dirty="0">
                          <a:effectLst/>
                          <a:hlinkClick r:id="rId3"/>
                        </a:rPr>
                        <a:t>bylsma_b@cde.state.co.us</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10010"/>
                  </a:ext>
                </a:extLst>
              </a:tr>
              <a:tr h="232551">
                <a:tc>
                  <a:txBody>
                    <a:bodyPr/>
                    <a:lstStyle/>
                    <a:p>
                      <a:pPr marL="0" marR="0">
                        <a:lnSpc>
                          <a:spcPct val="115000"/>
                        </a:lnSpc>
                        <a:spcBef>
                          <a:spcPts val="0"/>
                        </a:spcBef>
                        <a:spcAft>
                          <a:spcPts val="0"/>
                        </a:spcAft>
                      </a:pPr>
                      <a:r>
                        <a:rPr lang="en-US" sz="1100" b="0" kern="1200" dirty="0">
                          <a:effectLst/>
                        </a:rPr>
                        <a:t>Kristen Collins</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rPr>
                        <a:t>Northwest</a:t>
                      </a:r>
                      <a:r>
                        <a:rPr lang="en-US" sz="1100" b="0" baseline="0" dirty="0">
                          <a:effectLst/>
                        </a:rPr>
                        <a:t> &amp;</a:t>
                      </a:r>
                      <a:r>
                        <a:rPr lang="en-US" sz="1100" b="0" dirty="0">
                          <a:effectLst/>
                        </a:rPr>
                        <a:t> West</a:t>
                      </a:r>
                      <a:r>
                        <a:rPr lang="en-US" sz="1100" b="0" baseline="0" dirty="0">
                          <a:effectLst/>
                        </a:rPr>
                        <a:t> Central, Title V and Consolidated Application</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kern="1200" dirty="0">
                          <a:effectLst/>
                        </a:rPr>
                        <a:t>303-866-6705</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kern="1200" dirty="0">
                          <a:effectLst/>
                          <a:hlinkClick r:id="rId4"/>
                        </a:rPr>
                        <a:t>collins_k@cde.state.co.us</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1738815680"/>
                  </a:ext>
                </a:extLst>
              </a:tr>
              <a:tr h="232551">
                <a:tc>
                  <a:txBody>
                    <a:bodyPr/>
                    <a:lstStyle/>
                    <a:p>
                      <a:pPr marL="0" marR="0">
                        <a:lnSpc>
                          <a:spcPct val="115000"/>
                        </a:lnSpc>
                        <a:spcBef>
                          <a:spcPts val="0"/>
                        </a:spcBef>
                        <a:spcAft>
                          <a:spcPts val="0"/>
                        </a:spcAft>
                      </a:pPr>
                      <a:r>
                        <a:rPr lang="en-US" sz="1100" b="0" kern="1200" dirty="0">
                          <a:effectLst/>
                        </a:rPr>
                        <a:t>Tammy Giessinger</a:t>
                      </a:r>
                      <a:endParaRPr lang="en-US" sz="1100" b="0" dirty="0">
                        <a:effectLst/>
                        <a:latin typeface="+mn-lt"/>
                        <a:ea typeface="Calibri"/>
                        <a:cs typeface="Times New Roman"/>
                      </a:endParaRPr>
                    </a:p>
                  </a:txBody>
                  <a:tcPr marL="53756" marR="53756" marT="29669" marB="2966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dirty="0">
                          <a:effectLst/>
                        </a:rPr>
                        <a:t>Pikes Peak &amp; Southeast, Title IV and School Improvement</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kern="1200" dirty="0">
                          <a:effectLst/>
                        </a:rPr>
                        <a:t>303-866-6992</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hlinkClick r:id="rId5"/>
                        </a:rPr>
                        <a:t>giessinger_t@cde.state.co.us</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3899293212"/>
                  </a:ext>
                </a:extLst>
              </a:tr>
              <a:tr h="232551">
                <a:tc>
                  <a:txBody>
                    <a:bodyPr/>
                    <a:lstStyle/>
                    <a:p>
                      <a:pPr marL="0" marR="0">
                        <a:lnSpc>
                          <a:spcPct val="115000"/>
                        </a:lnSpc>
                        <a:spcBef>
                          <a:spcPts val="0"/>
                        </a:spcBef>
                        <a:spcAft>
                          <a:spcPts val="0"/>
                        </a:spcAft>
                      </a:pPr>
                      <a:r>
                        <a:rPr lang="en-US" sz="1100" b="0" dirty="0">
                          <a:effectLst/>
                        </a:rPr>
                        <a:t>Karen Ingalls</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rPr>
                        <a:t>North Central &amp; Northeast, Title I Lead</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rPr>
                        <a:t>303-866-3897</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hlinkClick r:id="rId6"/>
                        </a:rPr>
                        <a:t>Ingalls_k@cde.state.co.us</a:t>
                      </a:r>
                      <a:r>
                        <a:rPr lang="en-US" sz="1100" b="0" dirty="0">
                          <a:effectLst/>
                        </a:rPr>
                        <a:t> </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789301235"/>
                  </a:ext>
                </a:extLst>
              </a:tr>
              <a:tr h="232551">
                <a:tc>
                  <a:txBody>
                    <a:bodyPr/>
                    <a:lstStyle/>
                    <a:p>
                      <a:pPr marL="0" marR="0">
                        <a:lnSpc>
                          <a:spcPct val="115000"/>
                        </a:lnSpc>
                        <a:spcBef>
                          <a:spcPts val="0"/>
                        </a:spcBef>
                        <a:spcAft>
                          <a:spcPts val="0"/>
                        </a:spcAft>
                      </a:pPr>
                      <a:r>
                        <a:rPr lang="en-US" sz="1100" b="0" dirty="0">
                          <a:effectLst/>
                        </a:rPr>
                        <a:t>Jeremy</a:t>
                      </a:r>
                      <a:r>
                        <a:rPr lang="en-US" sz="1100" b="0" baseline="0" dirty="0">
                          <a:effectLst/>
                        </a:rPr>
                        <a:t> Meredith</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rPr>
                        <a:t>Southwest, Title II</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rPr>
                        <a:t>303-866-3905</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hlinkClick r:id="rId7"/>
                        </a:rPr>
                        <a:t>meredith_j@cde.state.co.us</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790978588"/>
                  </a:ext>
                </a:extLst>
              </a:tr>
              <a:tr h="232551">
                <a:tc>
                  <a:txBody>
                    <a:bodyPr/>
                    <a:lstStyle/>
                    <a:p>
                      <a:pPr marL="0" marR="0">
                        <a:lnSpc>
                          <a:spcPct val="115000"/>
                        </a:lnSpc>
                        <a:spcBef>
                          <a:spcPts val="0"/>
                        </a:spcBef>
                        <a:spcAft>
                          <a:spcPts val="0"/>
                        </a:spcAft>
                      </a:pPr>
                      <a:r>
                        <a:rPr lang="en-US" sz="1100" b="0" kern="1200" dirty="0">
                          <a:effectLst/>
                        </a:rPr>
                        <a:t>Laura</a:t>
                      </a:r>
                      <a:r>
                        <a:rPr lang="en-US" sz="1100" b="0" kern="1200" baseline="0" dirty="0">
                          <a:effectLst/>
                        </a:rPr>
                        <a:t> Meushaw</a:t>
                      </a:r>
                      <a:endParaRPr lang="en-US" sz="1100" b="0" dirty="0">
                        <a:effectLst/>
                        <a:latin typeface="+mn-lt"/>
                        <a:ea typeface="Calibri"/>
                        <a:cs typeface="Times New Roman"/>
                      </a:endParaRPr>
                    </a:p>
                  </a:txBody>
                  <a:tcPr marL="53756" marR="53756" marT="29669" marB="2966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dirty="0">
                          <a:effectLst/>
                        </a:rPr>
                        <a:t>Pikes Peak &amp; Southeast, Titles I and School</a:t>
                      </a:r>
                      <a:r>
                        <a:rPr lang="en-US" sz="1100" b="0" baseline="0" dirty="0">
                          <a:effectLst/>
                        </a:rPr>
                        <a:t> Improvement</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kern="1200" dirty="0">
                          <a:effectLst/>
                        </a:rPr>
                        <a:t>303-866-6618</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kern="1200" dirty="0">
                          <a:effectLst/>
                          <a:hlinkClick r:id="rId8"/>
                        </a:rPr>
                        <a:t>meushaw_l@cde.state.co.us</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870432387"/>
                  </a:ext>
                </a:extLst>
              </a:tr>
              <a:tr h="232551">
                <a:tc>
                  <a:txBody>
                    <a:bodyPr/>
                    <a:lstStyle/>
                    <a:p>
                      <a:pPr marL="0" marR="0">
                        <a:lnSpc>
                          <a:spcPct val="115000"/>
                        </a:lnSpc>
                        <a:spcBef>
                          <a:spcPts val="0"/>
                        </a:spcBef>
                        <a:spcAft>
                          <a:spcPts val="0"/>
                        </a:spcAft>
                      </a:pPr>
                      <a:r>
                        <a:rPr lang="en-US" sz="1100" b="0" kern="1200" dirty="0">
                          <a:effectLst/>
                        </a:rPr>
                        <a:t>Robert Thompson</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rPr>
                        <a:t>Northwest</a:t>
                      </a:r>
                      <a:r>
                        <a:rPr lang="en-US" sz="1100" b="0" baseline="0" dirty="0">
                          <a:effectLst/>
                        </a:rPr>
                        <a:t> &amp;</a:t>
                      </a:r>
                      <a:r>
                        <a:rPr lang="en-US" sz="1100" b="0" dirty="0">
                          <a:effectLst/>
                        </a:rPr>
                        <a:t> West</a:t>
                      </a:r>
                      <a:r>
                        <a:rPr lang="en-US" sz="1100" b="0" baseline="0" dirty="0">
                          <a:effectLst/>
                        </a:rPr>
                        <a:t> Central, Title III</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kern="1200" dirty="0">
                          <a:effectLst/>
                        </a:rPr>
                        <a:t>303-866-6842</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kern="1200" dirty="0">
                          <a:effectLst/>
                          <a:hlinkClick r:id="rId9"/>
                        </a:rPr>
                        <a:t>thompson_r@cde.state.co.us</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4143514781"/>
                  </a:ext>
                </a:extLst>
              </a:tr>
              <a:tr h="232551">
                <a:tc>
                  <a:txBody>
                    <a:bodyPr/>
                    <a:lstStyle/>
                    <a:p>
                      <a:pPr marL="0" marR="0">
                        <a:lnSpc>
                          <a:spcPct val="115000"/>
                        </a:lnSpc>
                        <a:spcBef>
                          <a:spcPts val="0"/>
                        </a:spcBef>
                        <a:spcAft>
                          <a:spcPts val="0"/>
                        </a:spcAft>
                      </a:pPr>
                      <a:r>
                        <a:rPr lang="en-US" sz="1100" b="0" kern="1200" dirty="0">
                          <a:effectLst/>
                        </a:rPr>
                        <a:t>Barb Vassis</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rPr>
                        <a:t>North Central &amp; Northeast, Titles I and II</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kern="1200" dirty="0">
                          <a:effectLst/>
                        </a:rPr>
                        <a:t>303-866-6065</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kern="1200" dirty="0">
                          <a:effectLst/>
                          <a:hlinkClick r:id="rId10"/>
                        </a:rPr>
                        <a:t>vassis_b@cde.state.co.us</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3906183935"/>
                  </a:ext>
                </a:extLst>
              </a:tr>
              <a:tr h="232551">
                <a:tc>
                  <a:txBody>
                    <a:bodyPr/>
                    <a:lstStyle/>
                    <a:p>
                      <a:pPr marL="0" marR="0">
                        <a:lnSpc>
                          <a:spcPct val="115000"/>
                        </a:lnSpc>
                        <a:spcBef>
                          <a:spcPts val="0"/>
                        </a:spcBef>
                        <a:spcAft>
                          <a:spcPts val="0"/>
                        </a:spcAft>
                      </a:pPr>
                      <a:r>
                        <a:rPr lang="en-US" sz="1100" b="0" kern="1200" dirty="0">
                          <a:effectLst/>
                        </a:rPr>
                        <a:t>Joey Willett</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baseline="0" dirty="0">
                          <a:effectLst/>
                        </a:rPr>
                        <a:t>Southwest, Titles I and ID, Monitoring</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kern="1200" dirty="0">
                          <a:effectLst/>
                        </a:rPr>
                        <a:t>303-866-6700</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kern="1200" dirty="0">
                          <a:effectLst/>
                          <a:hlinkClick r:id="rId11"/>
                        </a:rPr>
                        <a:t>willett_j@cde.state.co.us</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332674" y="1860518"/>
          <a:ext cx="8429947" cy="1172580"/>
        </p:xfrm>
        <a:graphic>
          <a:graphicData uri="http://schemas.openxmlformats.org/drawingml/2006/table">
            <a:tbl>
              <a:tblPr firstRow="1" bandRow="1">
                <a:tableStyleId>{5C22544A-7EE6-4342-B048-85BDC9FD1C3A}</a:tableStyleId>
              </a:tblPr>
              <a:tblGrid>
                <a:gridCol w="1824719">
                  <a:extLst>
                    <a:ext uri="{9D8B030D-6E8A-4147-A177-3AD203B41FA5}">
                      <a16:colId xmlns:a16="http://schemas.microsoft.com/office/drawing/2014/main" val="532445600"/>
                    </a:ext>
                  </a:extLst>
                </a:gridCol>
                <a:gridCol w="3590998">
                  <a:extLst>
                    <a:ext uri="{9D8B030D-6E8A-4147-A177-3AD203B41FA5}">
                      <a16:colId xmlns:a16="http://schemas.microsoft.com/office/drawing/2014/main" val="1590019068"/>
                    </a:ext>
                  </a:extLst>
                </a:gridCol>
                <a:gridCol w="932380">
                  <a:extLst>
                    <a:ext uri="{9D8B030D-6E8A-4147-A177-3AD203B41FA5}">
                      <a16:colId xmlns:a16="http://schemas.microsoft.com/office/drawing/2014/main" val="1099636816"/>
                    </a:ext>
                  </a:extLst>
                </a:gridCol>
                <a:gridCol w="2081850">
                  <a:extLst>
                    <a:ext uri="{9D8B030D-6E8A-4147-A177-3AD203B41FA5}">
                      <a16:colId xmlns:a16="http://schemas.microsoft.com/office/drawing/2014/main" val="3192903739"/>
                    </a:ext>
                  </a:extLst>
                </a:gridCol>
              </a:tblGrid>
              <a:tr h="257268">
                <a:tc>
                  <a:txBody>
                    <a:bodyPr/>
                    <a:lstStyle/>
                    <a:p>
                      <a:pPr marL="0" marR="0" algn="ctr">
                        <a:lnSpc>
                          <a:spcPct val="115000"/>
                        </a:lnSpc>
                        <a:spcBef>
                          <a:spcPts val="0"/>
                        </a:spcBef>
                        <a:spcAft>
                          <a:spcPts val="0"/>
                        </a:spcAft>
                      </a:pPr>
                      <a:r>
                        <a:rPr lang="en-US" sz="1200" kern="1200" dirty="0">
                          <a:effectLst/>
                          <a:latin typeface="+mn-lt"/>
                        </a:rPr>
                        <a:t>ESEA</a:t>
                      </a:r>
                      <a:r>
                        <a:rPr lang="en-US" sz="1200" kern="1200" baseline="0" dirty="0">
                          <a:effectLst/>
                          <a:latin typeface="+mn-lt"/>
                        </a:rPr>
                        <a:t> Office</a:t>
                      </a:r>
                      <a:endParaRPr lang="en-US" sz="1200" dirty="0">
                        <a:effectLst/>
                        <a:latin typeface="+mn-lt"/>
                        <a:ea typeface="Calibri"/>
                        <a:cs typeface="Times New Roman"/>
                      </a:endParaRPr>
                    </a:p>
                  </a:txBody>
                  <a:tcPr marL="53756" marR="53756" marT="29669" marB="29669"/>
                </a:tc>
                <a:tc>
                  <a:txBody>
                    <a:bodyPr/>
                    <a:lstStyle/>
                    <a:p>
                      <a:pPr marL="0" marR="0" algn="ctr">
                        <a:lnSpc>
                          <a:spcPct val="115000"/>
                        </a:lnSpc>
                        <a:spcBef>
                          <a:spcPts val="0"/>
                        </a:spcBef>
                        <a:spcAft>
                          <a:spcPts val="0"/>
                        </a:spcAft>
                      </a:pPr>
                      <a:r>
                        <a:rPr lang="en-US" sz="1200" kern="1200" dirty="0">
                          <a:effectLst/>
                          <a:latin typeface="+mn-lt"/>
                        </a:rPr>
                        <a:t>Position</a:t>
                      </a:r>
                      <a:endParaRPr lang="en-US" sz="1200" dirty="0">
                        <a:effectLst/>
                        <a:latin typeface="+mn-lt"/>
                        <a:ea typeface="Calibri"/>
                        <a:cs typeface="Times New Roman"/>
                      </a:endParaRPr>
                    </a:p>
                  </a:txBody>
                  <a:tcPr marL="53756" marR="53756" marT="29669" marB="29669"/>
                </a:tc>
                <a:tc>
                  <a:txBody>
                    <a:bodyPr/>
                    <a:lstStyle/>
                    <a:p>
                      <a:pPr marL="0" marR="0" algn="ctr">
                        <a:lnSpc>
                          <a:spcPct val="115000"/>
                        </a:lnSpc>
                        <a:spcBef>
                          <a:spcPts val="0"/>
                        </a:spcBef>
                        <a:spcAft>
                          <a:spcPts val="0"/>
                        </a:spcAft>
                      </a:pPr>
                      <a:r>
                        <a:rPr lang="en-US" sz="1200" kern="1200" dirty="0">
                          <a:effectLst/>
                          <a:latin typeface="+mn-lt"/>
                        </a:rPr>
                        <a:t>Phone</a:t>
                      </a:r>
                      <a:endParaRPr lang="en-US" sz="1200" dirty="0">
                        <a:effectLst/>
                        <a:latin typeface="+mn-lt"/>
                        <a:ea typeface="Calibri"/>
                        <a:cs typeface="Times New Roman"/>
                      </a:endParaRPr>
                    </a:p>
                  </a:txBody>
                  <a:tcPr marL="53756" marR="53756" marT="29669" marB="29669"/>
                </a:tc>
                <a:tc>
                  <a:txBody>
                    <a:bodyPr/>
                    <a:lstStyle/>
                    <a:p>
                      <a:pPr marL="0" marR="0" algn="ctr">
                        <a:lnSpc>
                          <a:spcPct val="115000"/>
                        </a:lnSpc>
                        <a:spcBef>
                          <a:spcPts val="0"/>
                        </a:spcBef>
                        <a:spcAft>
                          <a:spcPts val="0"/>
                        </a:spcAft>
                      </a:pPr>
                      <a:r>
                        <a:rPr lang="en-US" sz="1200" kern="1200" dirty="0">
                          <a:effectLst/>
                          <a:latin typeface="+mn-lt"/>
                        </a:rPr>
                        <a:t>E-mail</a:t>
                      </a:r>
                      <a:endParaRPr lang="en-US" sz="1200" dirty="0">
                        <a:effectLst/>
                        <a:latin typeface="+mn-lt"/>
                        <a:ea typeface="Calibri"/>
                        <a:cs typeface="Times New Roman"/>
                      </a:endParaRPr>
                    </a:p>
                  </a:txBody>
                  <a:tcPr marL="53756" marR="53756" marT="29669" marB="29669"/>
                </a:tc>
                <a:extLst>
                  <a:ext uri="{0D108BD9-81ED-4DB2-BD59-A6C34878D82A}">
                    <a16:rowId xmlns:a16="http://schemas.microsoft.com/office/drawing/2014/main" val="2090154904"/>
                  </a:ext>
                </a:extLst>
              </a:tr>
              <a:tr h="232551">
                <a:tc>
                  <a:txBody>
                    <a:bodyPr/>
                    <a:lstStyle/>
                    <a:p>
                      <a:pPr marL="0" marR="0">
                        <a:lnSpc>
                          <a:spcPct val="115000"/>
                        </a:lnSpc>
                        <a:spcBef>
                          <a:spcPts val="0"/>
                        </a:spcBef>
                        <a:spcAft>
                          <a:spcPts val="0"/>
                        </a:spcAft>
                      </a:pPr>
                      <a:r>
                        <a:rPr lang="en-US" sz="1100" b="0" dirty="0">
                          <a:effectLst/>
                          <a:latin typeface="+mn-lt"/>
                          <a:ea typeface="Calibri"/>
                          <a:cs typeface="Times New Roman"/>
                        </a:rPr>
                        <a:t>Nazie</a:t>
                      </a:r>
                      <a:r>
                        <a:rPr lang="en-US" sz="1100" b="0" baseline="0" dirty="0">
                          <a:effectLst/>
                          <a:latin typeface="+mn-lt"/>
                          <a:ea typeface="Calibri"/>
                          <a:cs typeface="Times New Roman"/>
                        </a:rPr>
                        <a:t> Mohajeri-Nelson</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latin typeface="+mn-lt"/>
                          <a:ea typeface="Calibri"/>
                          <a:cs typeface="Times New Roman"/>
                        </a:rPr>
                        <a:t>Director of ESEA Office</a:t>
                      </a:r>
                    </a:p>
                  </a:txBody>
                  <a:tcPr marL="53756" marR="53756" marT="29669" marB="29669"/>
                </a:tc>
                <a:tc>
                  <a:txBody>
                    <a:bodyPr/>
                    <a:lstStyle/>
                    <a:p>
                      <a:pPr marL="0" marR="0" algn="l" defTabSz="914400" rtl="0" eaLnBrk="1" latinLnBrk="0" hangingPunct="1">
                        <a:lnSpc>
                          <a:spcPct val="115000"/>
                        </a:lnSpc>
                        <a:spcBef>
                          <a:spcPts val="0"/>
                        </a:spcBef>
                        <a:spcAft>
                          <a:spcPts val="0"/>
                        </a:spcAft>
                      </a:pPr>
                      <a:r>
                        <a:rPr lang="en-US" sz="1100" b="0" kern="1200" dirty="0">
                          <a:solidFill>
                            <a:schemeClr val="tx1"/>
                          </a:solidFill>
                          <a:effectLst/>
                          <a:latin typeface="+mn-lt"/>
                          <a:ea typeface="+mn-ea"/>
                          <a:cs typeface="+mn-cs"/>
                        </a:rPr>
                        <a:t>303-866-6205</a:t>
                      </a:r>
                    </a:p>
                  </a:txBody>
                  <a:tcPr marL="53756" marR="53756" marT="29669" marB="29669"/>
                </a:tc>
                <a:tc>
                  <a:txBody>
                    <a:bodyPr/>
                    <a:lstStyle/>
                    <a:p>
                      <a:pPr marL="0" marR="0" algn="l" defTabSz="914400" rtl="0" eaLnBrk="1" latinLnBrk="0" hangingPunct="1">
                        <a:lnSpc>
                          <a:spcPct val="115000"/>
                        </a:lnSpc>
                        <a:spcBef>
                          <a:spcPts val="0"/>
                        </a:spcBef>
                        <a:spcAft>
                          <a:spcPts val="0"/>
                        </a:spcAft>
                      </a:pPr>
                      <a:r>
                        <a:rPr lang="en-US" sz="1100" b="0" kern="1200" dirty="0">
                          <a:solidFill>
                            <a:schemeClr val="tx1"/>
                          </a:solidFill>
                          <a:effectLst/>
                          <a:latin typeface="+mn-lt"/>
                          <a:ea typeface="+mn-ea"/>
                          <a:cs typeface="+mn-cs"/>
                          <a:hlinkClick r:id="rId12"/>
                        </a:rPr>
                        <a:t>Mohajeri-nelson_n@cde.state.co.us</a:t>
                      </a:r>
                      <a:endParaRPr lang="en-US" sz="1100" b="0" kern="1200" dirty="0">
                        <a:solidFill>
                          <a:schemeClr val="tx1"/>
                        </a:solidFill>
                        <a:effectLst/>
                        <a:latin typeface="+mn-lt"/>
                        <a:ea typeface="+mn-ea"/>
                        <a:cs typeface="+mn-cs"/>
                      </a:endParaRPr>
                    </a:p>
                  </a:txBody>
                  <a:tcPr marL="53756" marR="53756" marT="29669" marB="29669"/>
                </a:tc>
                <a:extLst>
                  <a:ext uri="{0D108BD9-81ED-4DB2-BD59-A6C34878D82A}">
                    <a16:rowId xmlns:a16="http://schemas.microsoft.com/office/drawing/2014/main" val="133285228"/>
                  </a:ext>
                </a:extLst>
              </a:tr>
              <a:tr h="232551">
                <a:tc>
                  <a:txBody>
                    <a:bodyPr/>
                    <a:lstStyle/>
                    <a:p>
                      <a:pPr marL="0" marR="0">
                        <a:lnSpc>
                          <a:spcPct val="115000"/>
                        </a:lnSpc>
                        <a:spcBef>
                          <a:spcPts val="0"/>
                        </a:spcBef>
                        <a:spcAft>
                          <a:spcPts val="0"/>
                        </a:spcAft>
                      </a:pPr>
                      <a:r>
                        <a:rPr lang="en-US" sz="1100" b="0" dirty="0">
                          <a:effectLst/>
                          <a:latin typeface="+mn-lt"/>
                          <a:ea typeface="Calibri"/>
                          <a:cs typeface="Times New Roman"/>
                        </a:rPr>
                        <a:t>DeLilah Collins</a:t>
                      </a:r>
                    </a:p>
                  </a:txBody>
                  <a:tcPr marL="53756" marR="53756" marT="29669" marB="29669"/>
                </a:tc>
                <a:tc>
                  <a:txBody>
                    <a:bodyPr/>
                    <a:lstStyle/>
                    <a:p>
                      <a:pPr marL="0" marR="0">
                        <a:lnSpc>
                          <a:spcPct val="115000"/>
                        </a:lnSpc>
                        <a:spcBef>
                          <a:spcPts val="0"/>
                        </a:spcBef>
                        <a:spcAft>
                          <a:spcPts val="0"/>
                        </a:spcAft>
                      </a:pPr>
                      <a:r>
                        <a:rPr lang="en-US" sz="1100" b="0" dirty="0">
                          <a:effectLst/>
                          <a:latin typeface="+mn-lt"/>
                          <a:ea typeface="Calibri"/>
                          <a:cs typeface="Times New Roman"/>
                        </a:rPr>
                        <a:t>Assistant Director</a:t>
                      </a:r>
                      <a:r>
                        <a:rPr lang="en-US" sz="1100" b="0" baseline="0" dirty="0">
                          <a:effectLst/>
                          <a:latin typeface="+mn-lt"/>
                          <a:ea typeface="Calibri"/>
                          <a:cs typeface="Times New Roman"/>
                        </a:rPr>
                        <a:t> of ESEA Office</a:t>
                      </a:r>
                      <a:endParaRPr lang="en-US" sz="1100" b="0" dirty="0">
                        <a:effectLst/>
                        <a:latin typeface="+mn-lt"/>
                        <a:ea typeface="Calibri"/>
                        <a:cs typeface="Times New Roman"/>
                      </a:endParaRPr>
                    </a:p>
                  </a:txBody>
                  <a:tcPr marL="53756" marR="53756" marT="29669" marB="2966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303-866-6850</a:t>
                      </a:r>
                      <a:endParaRPr lang="en-US" sz="1100" b="0" kern="1200" dirty="0">
                        <a:solidFill>
                          <a:schemeClr val="tx1"/>
                        </a:solidFill>
                        <a:effectLst/>
                        <a:latin typeface="+mn-lt"/>
                        <a:ea typeface="+mn-ea"/>
                        <a:cs typeface="+mn-cs"/>
                      </a:endParaRPr>
                    </a:p>
                  </a:txBody>
                  <a:tcPr marL="53756" marR="53756" marT="29669" marB="29669"/>
                </a:tc>
                <a:tc>
                  <a:txBody>
                    <a:bodyPr/>
                    <a:lstStyle/>
                    <a:p>
                      <a:pPr marL="0" marR="0" algn="l" defTabSz="914400" rtl="0" eaLnBrk="1" latinLnBrk="0" hangingPunct="1">
                        <a:lnSpc>
                          <a:spcPct val="115000"/>
                        </a:lnSpc>
                        <a:spcBef>
                          <a:spcPts val="0"/>
                        </a:spcBef>
                        <a:spcAft>
                          <a:spcPts val="0"/>
                        </a:spcAft>
                      </a:pPr>
                      <a:r>
                        <a:rPr lang="en-US" sz="1100" b="0" kern="1200" dirty="0">
                          <a:solidFill>
                            <a:schemeClr val="tx1"/>
                          </a:solidFill>
                          <a:effectLst/>
                          <a:latin typeface="+mn-lt"/>
                          <a:ea typeface="+mn-ea"/>
                          <a:cs typeface="+mn-cs"/>
                          <a:hlinkClick r:id="rId13"/>
                        </a:rPr>
                        <a:t>Collins_d@cde.state.co.us</a:t>
                      </a:r>
                      <a:endParaRPr lang="en-US" sz="1100" b="0" kern="1200" dirty="0">
                        <a:solidFill>
                          <a:schemeClr val="tx1"/>
                        </a:solidFill>
                        <a:effectLst/>
                        <a:latin typeface="+mn-lt"/>
                        <a:ea typeface="+mn-ea"/>
                        <a:cs typeface="+mn-cs"/>
                      </a:endParaRPr>
                    </a:p>
                  </a:txBody>
                  <a:tcPr marL="53756" marR="53756" marT="29669" marB="29669"/>
                </a:tc>
                <a:extLst>
                  <a:ext uri="{0D108BD9-81ED-4DB2-BD59-A6C34878D82A}">
                    <a16:rowId xmlns:a16="http://schemas.microsoft.com/office/drawing/2014/main" val="4016313354"/>
                  </a:ext>
                </a:extLst>
              </a:tr>
              <a:tr h="232551">
                <a:tc>
                  <a:txBody>
                    <a:bodyPr/>
                    <a:lstStyle/>
                    <a:p>
                      <a:pPr marL="0" marR="0">
                        <a:lnSpc>
                          <a:spcPct val="115000"/>
                        </a:lnSpc>
                        <a:spcBef>
                          <a:spcPts val="0"/>
                        </a:spcBef>
                        <a:spcAft>
                          <a:spcPts val="0"/>
                        </a:spcAft>
                      </a:pPr>
                      <a:r>
                        <a:rPr lang="en-US" sz="1100" b="0" i="0" kern="1200" dirty="0">
                          <a:solidFill>
                            <a:schemeClr val="dk1"/>
                          </a:solidFill>
                          <a:effectLst/>
                          <a:latin typeface="+mn-lt"/>
                          <a:ea typeface="+mn-ea"/>
                          <a:cs typeface="+mn-cs"/>
                        </a:rPr>
                        <a:t>Michelle Prael  </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i="0" kern="1200" dirty="0">
                          <a:solidFill>
                            <a:schemeClr val="dk1"/>
                          </a:solidFill>
                          <a:effectLst/>
                          <a:latin typeface="+mn-lt"/>
                          <a:ea typeface="+mn-ea"/>
                          <a:cs typeface="+mn-cs"/>
                        </a:rPr>
                        <a:t>Program Support</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i="0" kern="1200" dirty="0">
                          <a:solidFill>
                            <a:schemeClr val="dk1"/>
                          </a:solidFill>
                          <a:effectLst/>
                          <a:latin typeface="+mn-lt"/>
                          <a:ea typeface="+mn-ea"/>
                          <a:cs typeface="+mn-cs"/>
                        </a:rPr>
                        <a:t>303-866-6998</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i="0" u="sng" kern="1200" dirty="0">
                          <a:solidFill>
                            <a:schemeClr val="dk1"/>
                          </a:solidFill>
                          <a:effectLst/>
                          <a:latin typeface="+mn-lt"/>
                          <a:ea typeface="+mn-ea"/>
                          <a:cs typeface="+mn-cs"/>
                          <a:hlinkClick r:id="rId14"/>
                        </a:rPr>
                        <a:t>prael_m@cde.state.co.us</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125233161"/>
                  </a:ext>
                </a:extLst>
              </a:tr>
            </a:tbl>
          </a:graphicData>
        </a:graphic>
      </p:graphicFrame>
    </p:spTree>
    <p:extLst>
      <p:ext uri="{BB962C8B-B14F-4D97-AF65-F5344CB8AC3E}">
        <p14:creationId xmlns:p14="http://schemas.microsoft.com/office/powerpoint/2010/main" val="177786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ESEA Office (Cont.)</a:t>
            </a:r>
          </a:p>
        </p:txBody>
      </p:sp>
      <p:graphicFrame>
        <p:nvGraphicFramePr>
          <p:cNvPr id="5" name="Content Placeholder 4"/>
          <p:cNvGraphicFramePr>
            <a:graphicFrameLocks noGrp="1"/>
          </p:cNvGraphicFramePr>
          <p:nvPr>
            <p:ph idx="1"/>
          </p:nvPr>
        </p:nvGraphicFramePr>
        <p:xfrm>
          <a:off x="332674" y="2869237"/>
          <a:ext cx="8429947" cy="1348255"/>
        </p:xfrm>
        <a:graphic>
          <a:graphicData uri="http://schemas.openxmlformats.org/drawingml/2006/table">
            <a:tbl>
              <a:tblPr firstRow="1" bandRow="1">
                <a:tableStyleId>{5C22544A-7EE6-4342-B048-85BDC9FD1C3A}</a:tableStyleId>
              </a:tblPr>
              <a:tblGrid>
                <a:gridCol w="1832605">
                  <a:extLst>
                    <a:ext uri="{9D8B030D-6E8A-4147-A177-3AD203B41FA5}">
                      <a16:colId xmlns:a16="http://schemas.microsoft.com/office/drawing/2014/main" val="20000"/>
                    </a:ext>
                  </a:extLst>
                </a:gridCol>
                <a:gridCol w="3444412">
                  <a:extLst>
                    <a:ext uri="{9D8B030D-6E8A-4147-A177-3AD203B41FA5}">
                      <a16:colId xmlns:a16="http://schemas.microsoft.com/office/drawing/2014/main" val="20001"/>
                    </a:ext>
                  </a:extLst>
                </a:gridCol>
                <a:gridCol w="963202">
                  <a:extLst>
                    <a:ext uri="{9D8B030D-6E8A-4147-A177-3AD203B41FA5}">
                      <a16:colId xmlns:a16="http://schemas.microsoft.com/office/drawing/2014/main" val="20002"/>
                    </a:ext>
                  </a:extLst>
                </a:gridCol>
                <a:gridCol w="2189728">
                  <a:extLst>
                    <a:ext uri="{9D8B030D-6E8A-4147-A177-3AD203B41FA5}">
                      <a16:colId xmlns:a16="http://schemas.microsoft.com/office/drawing/2014/main" val="20003"/>
                    </a:ext>
                  </a:extLst>
                </a:gridCol>
              </a:tblGrid>
              <a:tr h="269651">
                <a:tc>
                  <a:txBody>
                    <a:bodyPr/>
                    <a:lstStyle/>
                    <a:p>
                      <a:pPr marL="0" marR="0" algn="ctr" defTabSz="914400" rtl="0" eaLnBrk="1" latinLnBrk="0" hangingPunct="1">
                        <a:lnSpc>
                          <a:spcPct val="115000"/>
                        </a:lnSpc>
                        <a:spcBef>
                          <a:spcPts val="0"/>
                        </a:spcBef>
                        <a:spcAft>
                          <a:spcPts val="0"/>
                        </a:spcAft>
                      </a:pPr>
                      <a:r>
                        <a:rPr lang="en-US" sz="1100" b="1" kern="1200" dirty="0">
                          <a:solidFill>
                            <a:schemeClr val="lt1"/>
                          </a:solidFill>
                          <a:effectLst/>
                          <a:latin typeface="+mn-lt"/>
                          <a:ea typeface="+mn-ea"/>
                          <a:cs typeface="+mn-cs"/>
                        </a:rPr>
                        <a:t>CGA Team</a:t>
                      </a:r>
                    </a:p>
                  </a:txBody>
                  <a:tcPr marL="53756" marR="53756" marT="29669" marB="29669"/>
                </a:tc>
                <a:tc>
                  <a:txBody>
                    <a:bodyPr/>
                    <a:lstStyle/>
                    <a:p>
                      <a:pPr marL="0" marR="0" algn="ctr" defTabSz="914400" rtl="0" eaLnBrk="1" latinLnBrk="0" hangingPunct="1">
                        <a:lnSpc>
                          <a:spcPct val="115000"/>
                        </a:lnSpc>
                        <a:spcBef>
                          <a:spcPts val="0"/>
                        </a:spcBef>
                        <a:spcAft>
                          <a:spcPts val="0"/>
                        </a:spcAft>
                      </a:pPr>
                      <a:r>
                        <a:rPr lang="en-US" sz="1100" b="1" kern="1200" dirty="0">
                          <a:solidFill>
                            <a:schemeClr val="lt1"/>
                          </a:solidFill>
                          <a:effectLst/>
                          <a:latin typeface="+mn-lt"/>
                          <a:ea typeface="+mn-ea"/>
                          <a:cs typeface="+mn-cs"/>
                        </a:rPr>
                        <a:t>Program Expertise</a:t>
                      </a:r>
                    </a:p>
                  </a:txBody>
                  <a:tcPr marL="53756" marR="53756" marT="29669" marB="29669"/>
                </a:tc>
                <a:tc>
                  <a:txBody>
                    <a:bodyPr/>
                    <a:lstStyle/>
                    <a:p>
                      <a:pPr marL="0" marR="0" algn="ctr" defTabSz="914400" rtl="0" eaLnBrk="1" latinLnBrk="0" hangingPunct="1">
                        <a:lnSpc>
                          <a:spcPct val="115000"/>
                        </a:lnSpc>
                        <a:spcBef>
                          <a:spcPts val="0"/>
                        </a:spcBef>
                        <a:spcAft>
                          <a:spcPts val="0"/>
                        </a:spcAft>
                      </a:pPr>
                      <a:r>
                        <a:rPr lang="en-US" sz="1100" b="1" kern="1200" dirty="0">
                          <a:solidFill>
                            <a:schemeClr val="lt1"/>
                          </a:solidFill>
                          <a:effectLst/>
                          <a:latin typeface="+mn-lt"/>
                          <a:ea typeface="+mn-ea"/>
                          <a:cs typeface="+mn-cs"/>
                        </a:rPr>
                        <a:t>Phone</a:t>
                      </a:r>
                    </a:p>
                  </a:txBody>
                  <a:tcPr marL="53756" marR="53756" marT="29669" marB="29669"/>
                </a:tc>
                <a:tc>
                  <a:txBody>
                    <a:bodyPr/>
                    <a:lstStyle/>
                    <a:p>
                      <a:pPr marL="0" marR="0" algn="ctr" defTabSz="914400" rtl="0" eaLnBrk="1" latinLnBrk="0" hangingPunct="1">
                        <a:lnSpc>
                          <a:spcPct val="115000"/>
                        </a:lnSpc>
                        <a:spcBef>
                          <a:spcPts val="0"/>
                        </a:spcBef>
                        <a:spcAft>
                          <a:spcPts val="0"/>
                        </a:spcAft>
                      </a:pPr>
                      <a:r>
                        <a:rPr lang="en-US" sz="1100" b="1" kern="1200" dirty="0">
                          <a:solidFill>
                            <a:schemeClr val="lt1"/>
                          </a:solidFill>
                          <a:effectLst/>
                          <a:latin typeface="+mn-lt"/>
                          <a:ea typeface="+mn-ea"/>
                          <a:cs typeface="+mn-cs"/>
                        </a:rPr>
                        <a:t>E-mail</a:t>
                      </a:r>
                    </a:p>
                  </a:txBody>
                  <a:tcPr marL="53756" marR="53756" marT="29669" marB="29669"/>
                </a:tc>
                <a:extLst>
                  <a:ext uri="{0D108BD9-81ED-4DB2-BD59-A6C34878D82A}">
                    <a16:rowId xmlns:a16="http://schemas.microsoft.com/office/drawing/2014/main" val="10000"/>
                  </a:ext>
                </a:extLst>
              </a:tr>
              <a:tr h="269651">
                <a:tc>
                  <a:txBody>
                    <a:bodyPr/>
                    <a:lstStyle/>
                    <a:p>
                      <a:pPr marL="0" marR="0">
                        <a:lnSpc>
                          <a:spcPct val="115000"/>
                        </a:lnSpc>
                        <a:spcBef>
                          <a:spcPts val="0"/>
                        </a:spcBef>
                        <a:spcAft>
                          <a:spcPts val="0"/>
                        </a:spcAft>
                      </a:pPr>
                      <a:r>
                        <a:rPr lang="en-US" sz="1100" b="0" i="0" kern="1200" dirty="0">
                          <a:solidFill>
                            <a:schemeClr val="dk1"/>
                          </a:solidFill>
                          <a:effectLst/>
                          <a:latin typeface="+mn-lt"/>
                          <a:ea typeface="+mn-ea"/>
                          <a:cs typeface="+mn-cs"/>
                        </a:rPr>
                        <a:t>Kim Burnham</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i="0" kern="1200" dirty="0">
                          <a:solidFill>
                            <a:schemeClr val="dk1"/>
                          </a:solidFill>
                          <a:effectLst/>
                          <a:latin typeface="+mn-lt"/>
                          <a:ea typeface="+mn-ea"/>
                          <a:cs typeface="+mn-cs"/>
                        </a:rPr>
                        <a:t>Competitive, Grants &amp; Awards Supervisor</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i="0" kern="1200" dirty="0">
                          <a:solidFill>
                            <a:schemeClr val="dk1"/>
                          </a:solidFill>
                          <a:effectLst/>
                          <a:latin typeface="+mn-lt"/>
                          <a:ea typeface="+mn-ea"/>
                          <a:cs typeface="+mn-cs"/>
                        </a:rPr>
                        <a:t>303-866-6916</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i="0" u="sng" kern="1200" dirty="0">
                          <a:solidFill>
                            <a:schemeClr val="dk1"/>
                          </a:solidFill>
                          <a:effectLst/>
                          <a:latin typeface="+mn-lt"/>
                          <a:ea typeface="+mn-ea"/>
                          <a:cs typeface="+mn-cs"/>
                          <a:hlinkClick r:id="rId2"/>
                        </a:rPr>
                        <a:t>Burnham_K@cde.state.co.us</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10001"/>
                  </a:ext>
                </a:extLst>
              </a:tr>
              <a:tr h="269651">
                <a:tc>
                  <a:txBody>
                    <a:bodyPr/>
                    <a:lstStyle/>
                    <a:p>
                      <a:pPr marL="0" marR="0">
                        <a:lnSpc>
                          <a:spcPct val="115000"/>
                        </a:lnSpc>
                        <a:spcBef>
                          <a:spcPts val="0"/>
                        </a:spcBef>
                        <a:spcAft>
                          <a:spcPts val="0"/>
                        </a:spcAft>
                      </a:pPr>
                      <a:r>
                        <a:rPr lang="en-US" sz="1100" b="0" i="0" kern="1200" dirty="0">
                          <a:solidFill>
                            <a:schemeClr val="dk1"/>
                          </a:solidFill>
                          <a:effectLst/>
                          <a:latin typeface="+mn-lt"/>
                          <a:ea typeface="+mn-ea"/>
                          <a:cs typeface="+mn-cs"/>
                        </a:rPr>
                        <a:t>Patricia Gleason</a:t>
                      </a:r>
                      <a:endParaRPr lang="en-US" sz="1100" b="0" dirty="0">
                        <a:effectLst/>
                        <a:latin typeface="+mn-lt"/>
                        <a:ea typeface="Calibri"/>
                        <a:cs typeface="Times New Roman"/>
                      </a:endParaRPr>
                    </a:p>
                  </a:txBody>
                  <a:tcPr marL="53756" marR="53756" marT="29669" marB="2966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Senior Consultant, Grants &amp; Awards </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i="0" kern="1200" dirty="0">
                          <a:solidFill>
                            <a:schemeClr val="dk1"/>
                          </a:solidFill>
                          <a:effectLst/>
                          <a:latin typeface="+mn-lt"/>
                          <a:ea typeface="+mn-ea"/>
                          <a:cs typeface="+mn-cs"/>
                        </a:rPr>
                        <a:t>303-866-6143</a:t>
                      </a:r>
                      <a:endParaRPr lang="en-US" sz="1100" b="0" dirty="0">
                        <a:effectLst/>
                        <a:latin typeface="+mn-lt"/>
                        <a:ea typeface="Calibri"/>
                        <a:cs typeface="Times New Roman"/>
                      </a:endParaRPr>
                    </a:p>
                  </a:txBody>
                  <a:tcPr marL="53756" marR="53756" marT="29669" marB="29669"/>
                </a:tc>
                <a:tc>
                  <a:txBody>
                    <a:bodyPr/>
                    <a:lstStyle/>
                    <a:p>
                      <a:r>
                        <a:rPr lang="en-US" sz="1100" b="0" i="0" u="sng" kern="1200" dirty="0">
                          <a:solidFill>
                            <a:schemeClr val="dk1"/>
                          </a:solidFill>
                          <a:effectLst/>
                          <a:latin typeface="+mn-lt"/>
                          <a:ea typeface="+mn-ea"/>
                          <a:cs typeface="+mn-cs"/>
                          <a:hlinkClick r:id="rId3"/>
                        </a:rPr>
                        <a:t>Gleason_P@cde.state.co.us</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10002"/>
                  </a:ext>
                </a:extLst>
              </a:tr>
              <a:tr h="269651">
                <a:tc>
                  <a:txBody>
                    <a:bodyPr/>
                    <a:lstStyle/>
                    <a:p>
                      <a:pPr marL="0" marR="0">
                        <a:lnSpc>
                          <a:spcPct val="115000"/>
                        </a:lnSpc>
                        <a:spcBef>
                          <a:spcPts val="0"/>
                        </a:spcBef>
                        <a:spcAft>
                          <a:spcPts val="0"/>
                        </a:spcAft>
                      </a:pPr>
                      <a:r>
                        <a:rPr lang="en-US" sz="1100" b="0" dirty="0">
                          <a:effectLst/>
                          <a:latin typeface="+mn-lt"/>
                          <a:ea typeface="Calibri"/>
                          <a:cs typeface="Times New Roman"/>
                        </a:rPr>
                        <a:t>Mandy Christensen</a:t>
                      </a:r>
                    </a:p>
                  </a:txBody>
                  <a:tcPr marL="53756" marR="53756" marT="29669" marB="2966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dirty="0">
                          <a:effectLst/>
                          <a:latin typeface="+mn-lt"/>
                          <a:ea typeface="Calibri"/>
                          <a:cs typeface="Times New Roman"/>
                        </a:rPr>
                        <a:t>Senior Consultant</a:t>
                      </a:r>
                      <a:r>
                        <a:rPr lang="en-US" sz="1100" b="0" i="0" kern="1200" dirty="0">
                          <a:solidFill>
                            <a:schemeClr val="dk1"/>
                          </a:solidFill>
                          <a:effectLst/>
                          <a:latin typeface="+mn-lt"/>
                          <a:ea typeface="+mn-ea"/>
                          <a:cs typeface="+mn-cs"/>
                        </a:rPr>
                        <a:t>, Grants &amp; Awards </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latin typeface="+mn-lt"/>
                          <a:ea typeface="Calibri"/>
                          <a:cs typeface="Times New Roman"/>
                        </a:rPr>
                        <a:t>303-866-6250</a:t>
                      </a:r>
                    </a:p>
                  </a:txBody>
                  <a:tcPr marL="53756" marR="53756" marT="29669" marB="29669"/>
                </a:tc>
                <a:tc>
                  <a:txBody>
                    <a:bodyPr/>
                    <a:lstStyle/>
                    <a:p>
                      <a:pPr marL="0" marR="0">
                        <a:lnSpc>
                          <a:spcPct val="115000"/>
                        </a:lnSpc>
                        <a:spcBef>
                          <a:spcPts val="0"/>
                        </a:spcBef>
                        <a:spcAft>
                          <a:spcPts val="0"/>
                        </a:spcAft>
                      </a:pPr>
                      <a:r>
                        <a:rPr lang="en-US" sz="1100" b="0" dirty="0">
                          <a:effectLst/>
                          <a:latin typeface="+mn-lt"/>
                          <a:ea typeface="Calibri"/>
                          <a:cs typeface="Times New Roman"/>
                          <a:hlinkClick r:id="rId4"/>
                        </a:rPr>
                        <a:t>Christensen_m@cde.state.co.us</a:t>
                      </a:r>
                      <a:r>
                        <a:rPr lang="en-US" sz="1100" b="0" baseline="0" dirty="0">
                          <a:effectLst/>
                          <a:latin typeface="+mn-lt"/>
                          <a:ea typeface="Calibri"/>
                          <a:cs typeface="Times New Roman"/>
                        </a:rPr>
                        <a:t> </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3066141455"/>
                  </a:ext>
                </a:extLst>
              </a:tr>
              <a:tr h="269651">
                <a:tc>
                  <a:txBody>
                    <a:bodyPr/>
                    <a:lstStyle/>
                    <a:p>
                      <a:pPr marL="0" marR="0">
                        <a:lnSpc>
                          <a:spcPct val="115000"/>
                        </a:lnSpc>
                        <a:spcBef>
                          <a:spcPts val="0"/>
                        </a:spcBef>
                        <a:spcAft>
                          <a:spcPts val="0"/>
                        </a:spcAft>
                      </a:pPr>
                      <a:r>
                        <a:rPr lang="en-US" sz="1100" b="0" i="0" kern="1200" dirty="0">
                          <a:solidFill>
                            <a:schemeClr val="dk1"/>
                          </a:solidFill>
                          <a:effectLst/>
                          <a:latin typeface="+mn-lt"/>
                          <a:ea typeface="+mn-ea"/>
                          <a:cs typeface="+mn-cs"/>
                        </a:rPr>
                        <a:t>Brittany Jimenez</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i="0" kern="1200" dirty="0">
                          <a:solidFill>
                            <a:schemeClr val="dk1"/>
                          </a:solidFill>
                          <a:effectLst/>
                          <a:latin typeface="+mn-lt"/>
                          <a:ea typeface="+mn-ea"/>
                          <a:cs typeface="+mn-cs"/>
                        </a:rPr>
                        <a:t>Program Support</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i="0" kern="1200" dirty="0">
                          <a:solidFill>
                            <a:schemeClr val="dk1"/>
                          </a:solidFill>
                          <a:effectLst/>
                          <a:latin typeface="+mn-lt"/>
                          <a:ea typeface="+mn-ea"/>
                          <a:cs typeface="+mn-cs"/>
                        </a:rPr>
                        <a:t>303-866-6813</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i="0" u="sng" kern="1200" dirty="0">
                          <a:solidFill>
                            <a:schemeClr val="dk1"/>
                          </a:solidFill>
                          <a:effectLst/>
                          <a:latin typeface="+mn-lt"/>
                          <a:ea typeface="+mn-ea"/>
                          <a:cs typeface="+mn-cs"/>
                          <a:hlinkClick r:id="rId5"/>
                        </a:rPr>
                        <a:t>Jimenez_B@cde.state.co.us</a:t>
                      </a:r>
                      <a:endParaRPr lang="en-US" sz="1100" b="0" dirty="0">
                        <a:effectLst/>
                        <a:latin typeface="+mn-lt"/>
                        <a:ea typeface="Calibri"/>
                        <a:cs typeface="Times New Roman"/>
                      </a:endParaRPr>
                    </a:p>
                  </a:txBody>
                  <a:tcPr marL="53756" marR="53756" marT="29669" marB="29669"/>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graphicFrame>
        <p:nvGraphicFramePr>
          <p:cNvPr id="6" name="Table 5"/>
          <p:cNvGraphicFramePr>
            <a:graphicFrameLocks noGrp="1"/>
          </p:cNvGraphicFramePr>
          <p:nvPr/>
        </p:nvGraphicFramePr>
        <p:xfrm>
          <a:off x="332674" y="1860518"/>
          <a:ext cx="8429947" cy="738973"/>
        </p:xfrm>
        <a:graphic>
          <a:graphicData uri="http://schemas.openxmlformats.org/drawingml/2006/table">
            <a:tbl>
              <a:tblPr firstRow="1" bandRow="1">
                <a:tableStyleId>{5C22544A-7EE6-4342-B048-85BDC9FD1C3A}</a:tableStyleId>
              </a:tblPr>
              <a:tblGrid>
                <a:gridCol w="1824719">
                  <a:extLst>
                    <a:ext uri="{9D8B030D-6E8A-4147-A177-3AD203B41FA5}">
                      <a16:colId xmlns:a16="http://schemas.microsoft.com/office/drawing/2014/main" val="532445600"/>
                    </a:ext>
                  </a:extLst>
                </a:gridCol>
                <a:gridCol w="3450470">
                  <a:extLst>
                    <a:ext uri="{9D8B030D-6E8A-4147-A177-3AD203B41FA5}">
                      <a16:colId xmlns:a16="http://schemas.microsoft.com/office/drawing/2014/main" val="1590019068"/>
                    </a:ext>
                  </a:extLst>
                </a:gridCol>
                <a:gridCol w="972735">
                  <a:extLst>
                    <a:ext uri="{9D8B030D-6E8A-4147-A177-3AD203B41FA5}">
                      <a16:colId xmlns:a16="http://schemas.microsoft.com/office/drawing/2014/main" val="1099636816"/>
                    </a:ext>
                  </a:extLst>
                </a:gridCol>
                <a:gridCol w="2182023">
                  <a:extLst>
                    <a:ext uri="{9D8B030D-6E8A-4147-A177-3AD203B41FA5}">
                      <a16:colId xmlns:a16="http://schemas.microsoft.com/office/drawing/2014/main" val="3192903739"/>
                    </a:ext>
                  </a:extLst>
                </a:gridCol>
              </a:tblGrid>
              <a:tr h="257268">
                <a:tc>
                  <a:txBody>
                    <a:bodyPr/>
                    <a:lstStyle/>
                    <a:p>
                      <a:pPr marL="0" marR="0" algn="ctr">
                        <a:lnSpc>
                          <a:spcPct val="115000"/>
                        </a:lnSpc>
                        <a:spcBef>
                          <a:spcPts val="0"/>
                        </a:spcBef>
                        <a:spcAft>
                          <a:spcPts val="0"/>
                        </a:spcAft>
                      </a:pPr>
                      <a:r>
                        <a:rPr lang="en-US" sz="1200" kern="1200" dirty="0">
                          <a:effectLst/>
                          <a:latin typeface="+mn-lt"/>
                        </a:rPr>
                        <a:t>ESEA</a:t>
                      </a:r>
                      <a:r>
                        <a:rPr lang="en-US" sz="1200" kern="1200" baseline="0" dirty="0">
                          <a:effectLst/>
                          <a:latin typeface="+mn-lt"/>
                        </a:rPr>
                        <a:t> Office</a:t>
                      </a:r>
                      <a:endParaRPr lang="en-US" sz="1200" dirty="0">
                        <a:effectLst/>
                        <a:latin typeface="+mn-lt"/>
                        <a:ea typeface="Calibri"/>
                        <a:cs typeface="Times New Roman"/>
                      </a:endParaRPr>
                    </a:p>
                  </a:txBody>
                  <a:tcPr marL="53756" marR="53756" marT="29669" marB="29669"/>
                </a:tc>
                <a:tc>
                  <a:txBody>
                    <a:bodyPr/>
                    <a:lstStyle/>
                    <a:p>
                      <a:pPr marL="0" marR="0" algn="ctr">
                        <a:lnSpc>
                          <a:spcPct val="115000"/>
                        </a:lnSpc>
                        <a:spcBef>
                          <a:spcPts val="0"/>
                        </a:spcBef>
                        <a:spcAft>
                          <a:spcPts val="0"/>
                        </a:spcAft>
                      </a:pPr>
                      <a:r>
                        <a:rPr lang="en-US" sz="1200" kern="1200" dirty="0">
                          <a:effectLst/>
                          <a:latin typeface="+mn-lt"/>
                        </a:rPr>
                        <a:t>Position</a:t>
                      </a:r>
                      <a:endParaRPr lang="en-US" sz="1200" dirty="0">
                        <a:effectLst/>
                        <a:latin typeface="+mn-lt"/>
                        <a:ea typeface="Calibri"/>
                        <a:cs typeface="Times New Roman"/>
                      </a:endParaRPr>
                    </a:p>
                  </a:txBody>
                  <a:tcPr marL="53756" marR="53756" marT="29669" marB="29669"/>
                </a:tc>
                <a:tc>
                  <a:txBody>
                    <a:bodyPr/>
                    <a:lstStyle/>
                    <a:p>
                      <a:pPr marL="0" marR="0" algn="ctr">
                        <a:lnSpc>
                          <a:spcPct val="115000"/>
                        </a:lnSpc>
                        <a:spcBef>
                          <a:spcPts val="0"/>
                        </a:spcBef>
                        <a:spcAft>
                          <a:spcPts val="0"/>
                        </a:spcAft>
                      </a:pPr>
                      <a:r>
                        <a:rPr lang="en-US" sz="1200" kern="1200" dirty="0">
                          <a:effectLst/>
                          <a:latin typeface="+mn-lt"/>
                        </a:rPr>
                        <a:t>Phone</a:t>
                      </a:r>
                      <a:endParaRPr lang="en-US" sz="1200" dirty="0">
                        <a:effectLst/>
                        <a:latin typeface="+mn-lt"/>
                        <a:ea typeface="Calibri"/>
                        <a:cs typeface="Times New Roman"/>
                      </a:endParaRPr>
                    </a:p>
                  </a:txBody>
                  <a:tcPr marL="53756" marR="53756" marT="29669" marB="29669"/>
                </a:tc>
                <a:tc>
                  <a:txBody>
                    <a:bodyPr/>
                    <a:lstStyle/>
                    <a:p>
                      <a:pPr marL="0" marR="0" algn="ctr">
                        <a:lnSpc>
                          <a:spcPct val="115000"/>
                        </a:lnSpc>
                        <a:spcBef>
                          <a:spcPts val="0"/>
                        </a:spcBef>
                        <a:spcAft>
                          <a:spcPts val="0"/>
                        </a:spcAft>
                      </a:pPr>
                      <a:r>
                        <a:rPr lang="en-US" sz="1200" kern="1200" dirty="0">
                          <a:effectLst/>
                          <a:latin typeface="+mn-lt"/>
                        </a:rPr>
                        <a:t>E-mail</a:t>
                      </a:r>
                      <a:endParaRPr lang="en-US" sz="1200" dirty="0">
                        <a:effectLst/>
                        <a:latin typeface="+mn-lt"/>
                        <a:ea typeface="Calibri"/>
                        <a:cs typeface="Times New Roman"/>
                      </a:endParaRPr>
                    </a:p>
                  </a:txBody>
                  <a:tcPr marL="53756" marR="53756" marT="29669" marB="29669"/>
                </a:tc>
                <a:extLst>
                  <a:ext uri="{0D108BD9-81ED-4DB2-BD59-A6C34878D82A}">
                    <a16:rowId xmlns:a16="http://schemas.microsoft.com/office/drawing/2014/main" val="2090154904"/>
                  </a:ext>
                </a:extLst>
              </a:tr>
              <a:tr h="232551">
                <a:tc>
                  <a:txBody>
                    <a:bodyPr/>
                    <a:lstStyle/>
                    <a:p>
                      <a:pPr marL="0" marR="0">
                        <a:lnSpc>
                          <a:spcPct val="115000"/>
                        </a:lnSpc>
                        <a:spcBef>
                          <a:spcPts val="0"/>
                        </a:spcBef>
                        <a:spcAft>
                          <a:spcPts val="0"/>
                        </a:spcAft>
                      </a:pPr>
                      <a:r>
                        <a:rPr lang="en-US" sz="1100" b="0" dirty="0">
                          <a:effectLst/>
                          <a:latin typeface="+mn-lt"/>
                          <a:ea typeface="Calibri"/>
                          <a:cs typeface="Times New Roman"/>
                        </a:rPr>
                        <a:t>Nazie</a:t>
                      </a:r>
                      <a:r>
                        <a:rPr lang="en-US" sz="1100" b="0" baseline="0" dirty="0">
                          <a:effectLst/>
                          <a:latin typeface="+mn-lt"/>
                          <a:ea typeface="Calibri"/>
                          <a:cs typeface="Times New Roman"/>
                        </a:rPr>
                        <a:t> Mohajeri-Nelson</a:t>
                      </a:r>
                      <a:endParaRPr lang="en-US" sz="1100" b="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b="0" dirty="0">
                          <a:effectLst/>
                          <a:latin typeface="+mn-lt"/>
                          <a:ea typeface="Calibri"/>
                          <a:cs typeface="Times New Roman"/>
                        </a:rPr>
                        <a:t>Director of ESEA Office</a:t>
                      </a:r>
                    </a:p>
                  </a:txBody>
                  <a:tcPr marL="53756" marR="53756" marT="29669" marB="29669"/>
                </a:tc>
                <a:tc>
                  <a:txBody>
                    <a:bodyPr/>
                    <a:lstStyle/>
                    <a:p>
                      <a:pPr marL="0" marR="0" algn="l" defTabSz="914400" rtl="0" eaLnBrk="1" latinLnBrk="0" hangingPunct="1">
                        <a:lnSpc>
                          <a:spcPct val="115000"/>
                        </a:lnSpc>
                        <a:spcBef>
                          <a:spcPts val="0"/>
                        </a:spcBef>
                        <a:spcAft>
                          <a:spcPts val="0"/>
                        </a:spcAft>
                      </a:pPr>
                      <a:r>
                        <a:rPr lang="en-US" sz="1100" b="0" kern="1200" dirty="0">
                          <a:solidFill>
                            <a:schemeClr val="tx1"/>
                          </a:solidFill>
                          <a:effectLst/>
                          <a:latin typeface="+mn-lt"/>
                          <a:ea typeface="+mn-ea"/>
                          <a:cs typeface="+mn-cs"/>
                        </a:rPr>
                        <a:t>303-866-6205</a:t>
                      </a:r>
                    </a:p>
                  </a:txBody>
                  <a:tcPr marL="53756" marR="53756" marT="29669" marB="29669"/>
                </a:tc>
                <a:tc>
                  <a:txBody>
                    <a:bodyPr/>
                    <a:lstStyle/>
                    <a:p>
                      <a:pPr marL="0" marR="0" algn="l" defTabSz="914400" rtl="0" eaLnBrk="1" latinLnBrk="0" hangingPunct="1">
                        <a:lnSpc>
                          <a:spcPct val="115000"/>
                        </a:lnSpc>
                        <a:spcBef>
                          <a:spcPts val="0"/>
                        </a:spcBef>
                        <a:spcAft>
                          <a:spcPts val="0"/>
                        </a:spcAft>
                      </a:pPr>
                      <a:r>
                        <a:rPr lang="en-US" sz="1100" b="0" kern="1200" dirty="0">
                          <a:solidFill>
                            <a:schemeClr val="tx1"/>
                          </a:solidFill>
                          <a:effectLst/>
                          <a:latin typeface="+mn-lt"/>
                          <a:ea typeface="+mn-ea"/>
                          <a:cs typeface="+mn-cs"/>
                          <a:hlinkClick r:id="rId6"/>
                        </a:rPr>
                        <a:t>Mohajeri-nelson_n@cde.state.co.us</a:t>
                      </a:r>
                      <a:endParaRPr lang="en-US" sz="1100" b="0" kern="1200" dirty="0">
                        <a:solidFill>
                          <a:schemeClr val="tx1"/>
                        </a:solidFill>
                        <a:effectLst/>
                        <a:latin typeface="+mn-lt"/>
                        <a:ea typeface="+mn-ea"/>
                        <a:cs typeface="+mn-cs"/>
                      </a:endParaRPr>
                    </a:p>
                  </a:txBody>
                  <a:tcPr marL="53756" marR="53756" marT="29669" marB="29669"/>
                </a:tc>
                <a:extLst>
                  <a:ext uri="{0D108BD9-81ED-4DB2-BD59-A6C34878D82A}">
                    <a16:rowId xmlns:a16="http://schemas.microsoft.com/office/drawing/2014/main" val="133285228"/>
                  </a:ext>
                </a:extLst>
              </a:tr>
              <a:tr h="232551">
                <a:tc>
                  <a:txBody>
                    <a:bodyPr/>
                    <a:lstStyle/>
                    <a:p>
                      <a:pPr marL="0" marR="0">
                        <a:lnSpc>
                          <a:spcPct val="115000"/>
                        </a:lnSpc>
                        <a:spcBef>
                          <a:spcPts val="0"/>
                        </a:spcBef>
                        <a:spcAft>
                          <a:spcPts val="0"/>
                        </a:spcAft>
                      </a:pPr>
                      <a:r>
                        <a:rPr lang="en-US" sz="1100" b="0" dirty="0">
                          <a:effectLst/>
                          <a:latin typeface="+mn-lt"/>
                          <a:ea typeface="Calibri"/>
                          <a:cs typeface="Times New Roman"/>
                        </a:rPr>
                        <a:t>DeLilah Collins</a:t>
                      </a:r>
                    </a:p>
                  </a:txBody>
                  <a:tcPr marL="53756" marR="53756" marT="29669" marB="29669"/>
                </a:tc>
                <a:tc>
                  <a:txBody>
                    <a:bodyPr/>
                    <a:lstStyle/>
                    <a:p>
                      <a:pPr marL="0" marR="0">
                        <a:lnSpc>
                          <a:spcPct val="115000"/>
                        </a:lnSpc>
                        <a:spcBef>
                          <a:spcPts val="0"/>
                        </a:spcBef>
                        <a:spcAft>
                          <a:spcPts val="0"/>
                        </a:spcAft>
                      </a:pPr>
                      <a:r>
                        <a:rPr lang="en-US" sz="1100" b="0" dirty="0">
                          <a:effectLst/>
                          <a:latin typeface="+mn-lt"/>
                          <a:ea typeface="Calibri"/>
                          <a:cs typeface="Times New Roman"/>
                        </a:rPr>
                        <a:t>Asst. Director</a:t>
                      </a:r>
                      <a:r>
                        <a:rPr lang="en-US" sz="1100" b="0" baseline="0" dirty="0">
                          <a:effectLst/>
                          <a:latin typeface="+mn-lt"/>
                          <a:ea typeface="Calibri"/>
                          <a:cs typeface="Times New Roman"/>
                        </a:rPr>
                        <a:t> of ESEA Office</a:t>
                      </a:r>
                      <a:endParaRPr lang="en-US" sz="1100" b="0" dirty="0">
                        <a:effectLst/>
                        <a:latin typeface="+mn-lt"/>
                        <a:ea typeface="Calibri"/>
                        <a:cs typeface="Times New Roman"/>
                      </a:endParaRPr>
                    </a:p>
                  </a:txBody>
                  <a:tcPr marL="53756" marR="53756" marT="29669" marB="2966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303-866-6850</a:t>
                      </a:r>
                      <a:endParaRPr lang="en-US" sz="1100" b="0" kern="1200" dirty="0">
                        <a:solidFill>
                          <a:schemeClr val="tx1"/>
                        </a:solidFill>
                        <a:effectLst/>
                        <a:latin typeface="+mn-lt"/>
                        <a:ea typeface="+mn-ea"/>
                        <a:cs typeface="+mn-cs"/>
                      </a:endParaRPr>
                    </a:p>
                  </a:txBody>
                  <a:tcPr marL="53756" marR="53756" marT="29669" marB="29669"/>
                </a:tc>
                <a:tc>
                  <a:txBody>
                    <a:bodyPr/>
                    <a:lstStyle/>
                    <a:p>
                      <a:pPr marL="0" marR="0" algn="l" defTabSz="914400" rtl="0" eaLnBrk="1" latinLnBrk="0" hangingPunct="1">
                        <a:lnSpc>
                          <a:spcPct val="115000"/>
                        </a:lnSpc>
                        <a:spcBef>
                          <a:spcPts val="0"/>
                        </a:spcBef>
                        <a:spcAft>
                          <a:spcPts val="0"/>
                        </a:spcAft>
                      </a:pPr>
                      <a:r>
                        <a:rPr lang="en-US" sz="1100" b="0" kern="1200" dirty="0">
                          <a:solidFill>
                            <a:schemeClr val="tx1"/>
                          </a:solidFill>
                          <a:effectLst/>
                          <a:latin typeface="+mn-lt"/>
                          <a:ea typeface="+mn-ea"/>
                          <a:cs typeface="+mn-cs"/>
                          <a:hlinkClick r:id="rId7"/>
                        </a:rPr>
                        <a:t>Collins_d@cde.state.co.us</a:t>
                      </a:r>
                      <a:endParaRPr lang="en-US" sz="1100" b="0" kern="1200" dirty="0">
                        <a:solidFill>
                          <a:schemeClr val="tx1"/>
                        </a:solidFill>
                        <a:effectLst/>
                        <a:latin typeface="+mn-lt"/>
                        <a:ea typeface="+mn-ea"/>
                        <a:cs typeface="+mn-cs"/>
                      </a:endParaRPr>
                    </a:p>
                  </a:txBody>
                  <a:tcPr marL="53756" marR="53756" marT="29669" marB="29669"/>
                </a:tc>
                <a:extLst>
                  <a:ext uri="{0D108BD9-81ED-4DB2-BD59-A6C34878D82A}">
                    <a16:rowId xmlns:a16="http://schemas.microsoft.com/office/drawing/2014/main" val="4016313354"/>
                  </a:ext>
                </a:extLst>
              </a:tr>
            </a:tbl>
          </a:graphicData>
        </a:graphic>
      </p:graphicFrame>
      <p:graphicFrame>
        <p:nvGraphicFramePr>
          <p:cNvPr id="7" name="Content Placeholder 4"/>
          <p:cNvGraphicFramePr>
            <a:graphicFrameLocks/>
          </p:cNvGraphicFramePr>
          <p:nvPr/>
        </p:nvGraphicFramePr>
        <p:xfrm>
          <a:off x="332674" y="4469838"/>
          <a:ext cx="8429947" cy="985979"/>
        </p:xfrm>
        <a:graphic>
          <a:graphicData uri="http://schemas.openxmlformats.org/drawingml/2006/table">
            <a:tbl>
              <a:tblPr firstRow="1" bandRow="1">
                <a:tableStyleId>{5C22544A-7EE6-4342-B048-85BDC9FD1C3A}</a:tableStyleId>
              </a:tblPr>
              <a:tblGrid>
                <a:gridCol w="1832605">
                  <a:extLst>
                    <a:ext uri="{9D8B030D-6E8A-4147-A177-3AD203B41FA5}">
                      <a16:colId xmlns:a16="http://schemas.microsoft.com/office/drawing/2014/main" val="20000"/>
                    </a:ext>
                  </a:extLst>
                </a:gridCol>
                <a:gridCol w="3459823">
                  <a:extLst>
                    <a:ext uri="{9D8B030D-6E8A-4147-A177-3AD203B41FA5}">
                      <a16:colId xmlns:a16="http://schemas.microsoft.com/office/drawing/2014/main" val="20001"/>
                    </a:ext>
                  </a:extLst>
                </a:gridCol>
                <a:gridCol w="947791">
                  <a:extLst>
                    <a:ext uri="{9D8B030D-6E8A-4147-A177-3AD203B41FA5}">
                      <a16:colId xmlns:a16="http://schemas.microsoft.com/office/drawing/2014/main" val="20002"/>
                    </a:ext>
                  </a:extLst>
                </a:gridCol>
                <a:gridCol w="2189728">
                  <a:extLst>
                    <a:ext uri="{9D8B030D-6E8A-4147-A177-3AD203B41FA5}">
                      <a16:colId xmlns:a16="http://schemas.microsoft.com/office/drawing/2014/main" val="20003"/>
                    </a:ext>
                  </a:extLst>
                </a:gridCol>
              </a:tblGrid>
              <a:tr h="254412">
                <a:tc>
                  <a:txBody>
                    <a:bodyPr/>
                    <a:lstStyle/>
                    <a:p>
                      <a:pPr algn="ctr"/>
                      <a:r>
                        <a:rPr lang="en-US" sz="1100" dirty="0"/>
                        <a:t>DARE Team</a:t>
                      </a:r>
                    </a:p>
                  </a:txBody>
                  <a:tcPr marL="68580" marR="68580" marT="34290" marB="34290"/>
                </a:tc>
                <a:tc>
                  <a:txBody>
                    <a:bodyPr/>
                    <a:lstStyle/>
                    <a:p>
                      <a:pPr algn="ctr"/>
                      <a:r>
                        <a:rPr lang="en-US" sz="1100" dirty="0"/>
                        <a:t>Expertise</a:t>
                      </a:r>
                    </a:p>
                  </a:txBody>
                  <a:tcPr marL="68580" marR="68580" marT="34290" marB="34290"/>
                </a:tc>
                <a:tc>
                  <a:txBody>
                    <a:bodyPr/>
                    <a:lstStyle/>
                    <a:p>
                      <a:pPr algn="ctr"/>
                      <a:r>
                        <a:rPr lang="en-US" sz="1100" dirty="0"/>
                        <a:t>Phone</a:t>
                      </a:r>
                    </a:p>
                  </a:txBody>
                  <a:tcPr marL="68580" marR="68580" marT="34290" marB="34290"/>
                </a:tc>
                <a:tc>
                  <a:txBody>
                    <a:bodyPr/>
                    <a:lstStyle/>
                    <a:p>
                      <a:pPr algn="ctr"/>
                      <a:r>
                        <a:rPr lang="en-US" sz="1100" dirty="0"/>
                        <a:t>Email</a:t>
                      </a:r>
                    </a:p>
                  </a:txBody>
                  <a:tcPr marL="68580" marR="68580" marT="34290" marB="34290"/>
                </a:tc>
                <a:extLst>
                  <a:ext uri="{0D108BD9-81ED-4DB2-BD59-A6C34878D82A}">
                    <a16:rowId xmlns:a16="http://schemas.microsoft.com/office/drawing/2014/main" val="10000"/>
                  </a:ext>
                </a:extLst>
              </a:tr>
              <a:tr h="233211">
                <a:tc>
                  <a:txBody>
                    <a:bodyPr/>
                    <a:lstStyle/>
                    <a:p>
                      <a:r>
                        <a:rPr lang="en-US" sz="1100" b="0" i="0" kern="1200" dirty="0">
                          <a:solidFill>
                            <a:schemeClr val="dk1"/>
                          </a:solidFill>
                          <a:effectLst/>
                          <a:latin typeface="+mn-lt"/>
                          <a:ea typeface="+mn-ea"/>
                          <a:cs typeface="+mn-cs"/>
                        </a:rPr>
                        <a:t>Tina Negley</a:t>
                      </a:r>
                      <a:endParaRPr lang="en-US" sz="1100" b="0" dirty="0"/>
                    </a:p>
                  </a:txBody>
                  <a:tcPr marL="68580" marR="68580" marT="34290" marB="34290"/>
                </a:tc>
                <a:tc>
                  <a:txBody>
                    <a:bodyPr/>
                    <a:lstStyle/>
                    <a:p>
                      <a:r>
                        <a:rPr lang="en-US" sz="1100" b="0" i="0" kern="1200" dirty="0">
                          <a:solidFill>
                            <a:schemeClr val="dk1"/>
                          </a:solidFill>
                          <a:effectLst/>
                          <a:latin typeface="+mn-lt"/>
                          <a:ea typeface="+mn-ea"/>
                          <a:cs typeface="+mn-cs"/>
                        </a:rPr>
                        <a:t>ESSA Accountability, Program Evaluation,</a:t>
                      </a:r>
                      <a:r>
                        <a:rPr lang="en-US" sz="1100" b="0" i="0" kern="1200" baseline="0" dirty="0">
                          <a:solidFill>
                            <a:schemeClr val="dk1"/>
                          </a:solidFill>
                          <a:effectLst/>
                          <a:latin typeface="+mn-lt"/>
                          <a:ea typeface="+mn-ea"/>
                          <a:cs typeface="+mn-cs"/>
                        </a:rPr>
                        <a:t> and Reporting</a:t>
                      </a:r>
                      <a:endParaRPr lang="en-US" sz="1100" dirty="0"/>
                    </a:p>
                  </a:txBody>
                  <a:tcPr marL="68580" marR="68580" marT="34290" marB="34290"/>
                </a:tc>
                <a:tc>
                  <a:txBody>
                    <a:bodyPr/>
                    <a:lstStyle/>
                    <a:p>
                      <a:r>
                        <a:rPr lang="en-US" sz="1100" b="0" i="0" kern="1200" dirty="0">
                          <a:solidFill>
                            <a:schemeClr val="dk1"/>
                          </a:solidFill>
                          <a:effectLst/>
                          <a:latin typeface="+mn-lt"/>
                          <a:ea typeface="+mn-ea"/>
                          <a:cs typeface="+mn-cs"/>
                        </a:rPr>
                        <a:t>303-866-5243</a:t>
                      </a:r>
                      <a:endParaRPr lang="en-US" sz="1100" dirty="0"/>
                    </a:p>
                  </a:txBody>
                  <a:tcPr marL="68580" marR="68580" marT="34290" marB="34290"/>
                </a:tc>
                <a:tc>
                  <a:txBody>
                    <a:bodyPr/>
                    <a:lstStyle/>
                    <a:p>
                      <a:r>
                        <a:rPr lang="en-US" sz="1100" b="0" i="0" u="sng" kern="1200" dirty="0">
                          <a:solidFill>
                            <a:schemeClr val="dk1"/>
                          </a:solidFill>
                          <a:effectLst/>
                          <a:latin typeface="+mn-lt"/>
                          <a:ea typeface="+mn-ea"/>
                          <a:cs typeface="+mn-cs"/>
                          <a:hlinkClick r:id="rId8"/>
                        </a:rPr>
                        <a:t>negley_t@cde.state.co.us</a:t>
                      </a:r>
                      <a:endParaRPr lang="en-US" sz="1100" dirty="0"/>
                    </a:p>
                  </a:txBody>
                  <a:tcPr marL="68580" marR="68580" marT="34290" marB="34290"/>
                </a:tc>
                <a:extLst>
                  <a:ext uri="{0D108BD9-81ED-4DB2-BD59-A6C34878D82A}">
                    <a16:rowId xmlns:a16="http://schemas.microsoft.com/office/drawing/2014/main" val="10001"/>
                  </a:ext>
                </a:extLst>
              </a:tr>
              <a:tr h="259127">
                <a:tc>
                  <a:txBody>
                    <a:bodyPr/>
                    <a:lstStyle/>
                    <a:p>
                      <a:r>
                        <a:rPr lang="en-US" sz="1100" b="0" i="0" kern="1200" dirty="0">
                          <a:solidFill>
                            <a:schemeClr val="dk1"/>
                          </a:solidFill>
                          <a:effectLst/>
                          <a:latin typeface="+mn-lt"/>
                          <a:ea typeface="+mn-ea"/>
                          <a:cs typeface="+mn-cs"/>
                        </a:rPr>
                        <a:t>Alan Shimmin</a:t>
                      </a:r>
                      <a:endParaRPr lang="en-US" sz="1100" b="0" dirty="0"/>
                    </a:p>
                  </a:txBody>
                  <a:tcPr marL="68580" marR="68580" marT="34290" marB="34290"/>
                </a:tc>
                <a:tc>
                  <a:txBody>
                    <a:bodyPr/>
                    <a:lstStyle/>
                    <a:p>
                      <a:r>
                        <a:rPr lang="en-US" sz="1100" b="0" i="0" kern="1200" dirty="0">
                          <a:solidFill>
                            <a:schemeClr val="dk1"/>
                          </a:solidFill>
                          <a:effectLst/>
                          <a:latin typeface="+mn-lt"/>
                          <a:ea typeface="+mn-ea"/>
                          <a:cs typeface="+mn-cs"/>
                        </a:rPr>
                        <a:t>ESEA Reporting</a:t>
                      </a:r>
                      <a:r>
                        <a:rPr lang="en-US" sz="1100" b="0" i="0" kern="1200" baseline="0" dirty="0">
                          <a:solidFill>
                            <a:schemeClr val="dk1"/>
                          </a:solidFill>
                          <a:effectLst/>
                          <a:latin typeface="+mn-lt"/>
                          <a:ea typeface="+mn-ea"/>
                          <a:cs typeface="+mn-cs"/>
                        </a:rPr>
                        <a:t> and Data Collections</a:t>
                      </a:r>
                      <a:endParaRPr lang="en-US" sz="1100" dirty="0"/>
                    </a:p>
                  </a:txBody>
                  <a:tcPr marL="68580" marR="68580" marT="34290" marB="34290"/>
                </a:tc>
                <a:tc>
                  <a:txBody>
                    <a:bodyPr/>
                    <a:lstStyle/>
                    <a:p>
                      <a:r>
                        <a:rPr lang="en-US" sz="1100" b="0" i="0" kern="1200" dirty="0">
                          <a:solidFill>
                            <a:schemeClr val="dk1"/>
                          </a:solidFill>
                          <a:effectLst/>
                          <a:latin typeface="+mn-lt"/>
                          <a:ea typeface="+mn-ea"/>
                          <a:cs typeface="+mn-cs"/>
                        </a:rPr>
                        <a:t>303-866-6209</a:t>
                      </a:r>
                      <a:endParaRPr lang="en-US" sz="1100" dirty="0"/>
                    </a:p>
                  </a:txBody>
                  <a:tcPr marL="68580" marR="68580" marT="34290" marB="34290"/>
                </a:tc>
                <a:tc>
                  <a:txBody>
                    <a:bodyPr/>
                    <a:lstStyle/>
                    <a:p>
                      <a:r>
                        <a:rPr lang="en-US" sz="1100" b="0" i="0" u="sng" kern="1200" dirty="0">
                          <a:solidFill>
                            <a:schemeClr val="dk1"/>
                          </a:solidFill>
                          <a:effectLst/>
                          <a:latin typeface="+mn-lt"/>
                          <a:ea typeface="+mn-ea"/>
                          <a:cs typeface="+mn-cs"/>
                          <a:hlinkClick r:id="rId9"/>
                        </a:rPr>
                        <a:t>shimmin_a@cde.state.co.us</a:t>
                      </a:r>
                      <a:endParaRPr lang="en-US" sz="1100" dirty="0"/>
                    </a:p>
                  </a:txBody>
                  <a:tcPr marL="68580" marR="68580" marT="34290" marB="34290"/>
                </a:tc>
                <a:extLst>
                  <a:ext uri="{0D108BD9-81ED-4DB2-BD59-A6C34878D82A}">
                    <a16:rowId xmlns:a16="http://schemas.microsoft.com/office/drawing/2014/main" val="10002"/>
                  </a:ext>
                </a:extLst>
              </a:tr>
              <a:tr h="233211">
                <a:tc>
                  <a:txBody>
                    <a:bodyPr/>
                    <a:lstStyle/>
                    <a:p>
                      <a:r>
                        <a:rPr lang="en-US" sz="1100" b="0" i="0" kern="1200" dirty="0">
                          <a:solidFill>
                            <a:schemeClr val="dk1"/>
                          </a:solidFill>
                          <a:effectLst/>
                          <a:latin typeface="+mn-lt"/>
                          <a:ea typeface="+mn-ea"/>
                          <a:cs typeface="+mn-cs"/>
                        </a:rPr>
                        <a:t>Mary Shen</a:t>
                      </a:r>
                      <a:endParaRPr lang="en-US" sz="1100" b="0" dirty="0"/>
                    </a:p>
                  </a:txBody>
                  <a:tcPr marL="68580" marR="68580" marT="34290" marB="34290"/>
                </a:tc>
                <a:tc>
                  <a:txBody>
                    <a:bodyPr/>
                    <a:lstStyle/>
                    <a:p>
                      <a:r>
                        <a:rPr lang="en-US" sz="1100" b="0" i="0" kern="1200" dirty="0">
                          <a:solidFill>
                            <a:schemeClr val="dk1"/>
                          </a:solidFill>
                          <a:effectLst/>
                          <a:latin typeface="+mn-lt"/>
                          <a:ea typeface="+mn-ea"/>
                          <a:cs typeface="+mn-cs"/>
                        </a:rPr>
                        <a:t>ESEA</a:t>
                      </a:r>
                      <a:r>
                        <a:rPr lang="en-US" sz="1100" b="0" i="0" kern="1200" baseline="0" dirty="0">
                          <a:solidFill>
                            <a:schemeClr val="dk1"/>
                          </a:solidFill>
                          <a:effectLst/>
                          <a:latin typeface="+mn-lt"/>
                          <a:ea typeface="+mn-ea"/>
                          <a:cs typeface="+mn-cs"/>
                        </a:rPr>
                        <a:t> Program Evaluation, Research, and Accountability</a:t>
                      </a:r>
                      <a:endParaRPr lang="en-US" sz="1100" dirty="0"/>
                    </a:p>
                  </a:txBody>
                  <a:tcPr marL="68580" marR="68580" marT="34290" marB="34290"/>
                </a:tc>
                <a:tc>
                  <a:txBody>
                    <a:bodyPr/>
                    <a:lstStyle/>
                    <a:p>
                      <a:r>
                        <a:rPr lang="en-US" sz="1100" b="0" i="0" kern="1200" dirty="0">
                          <a:solidFill>
                            <a:schemeClr val="dk1"/>
                          </a:solidFill>
                          <a:effectLst/>
                          <a:latin typeface="+mn-lt"/>
                          <a:ea typeface="+mn-ea"/>
                          <a:cs typeface="+mn-cs"/>
                        </a:rPr>
                        <a:t>303-866-4571</a:t>
                      </a:r>
                      <a:endParaRPr lang="en-US" sz="1100" dirty="0"/>
                    </a:p>
                  </a:txBody>
                  <a:tcPr marL="68580" marR="68580" marT="34290" marB="34290"/>
                </a:tc>
                <a:tc>
                  <a:txBody>
                    <a:bodyPr/>
                    <a:lstStyle/>
                    <a:p>
                      <a:r>
                        <a:rPr lang="en-US" sz="1100" b="0" i="0" u="sng" kern="1200" dirty="0">
                          <a:solidFill>
                            <a:schemeClr val="dk1"/>
                          </a:solidFill>
                          <a:effectLst/>
                          <a:latin typeface="+mn-lt"/>
                          <a:ea typeface="+mn-ea"/>
                          <a:cs typeface="+mn-cs"/>
                          <a:hlinkClick r:id="rId10"/>
                        </a:rPr>
                        <a:t>shen_m@cde.state.co.us</a:t>
                      </a:r>
                      <a:endParaRPr lang="en-US" sz="11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61167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 Fiscal Contacts </a:t>
            </a:r>
          </a:p>
        </p:txBody>
      </p:sp>
      <p:graphicFrame>
        <p:nvGraphicFramePr>
          <p:cNvPr id="5" name="Content Placeholder 4"/>
          <p:cNvGraphicFramePr>
            <a:graphicFrameLocks noGrp="1"/>
          </p:cNvGraphicFramePr>
          <p:nvPr>
            <p:ph idx="1"/>
          </p:nvPr>
        </p:nvGraphicFramePr>
        <p:xfrm>
          <a:off x="332674" y="2018910"/>
          <a:ext cx="8372790" cy="984612"/>
        </p:xfrm>
        <a:graphic>
          <a:graphicData uri="http://schemas.openxmlformats.org/drawingml/2006/table">
            <a:tbl>
              <a:tblPr firstRow="1" bandRow="1">
                <a:tableStyleId>{5C22544A-7EE6-4342-B048-85BDC9FD1C3A}</a:tableStyleId>
              </a:tblPr>
              <a:tblGrid>
                <a:gridCol w="2093198">
                  <a:extLst>
                    <a:ext uri="{9D8B030D-6E8A-4147-A177-3AD203B41FA5}">
                      <a16:colId xmlns:a16="http://schemas.microsoft.com/office/drawing/2014/main" val="20000"/>
                    </a:ext>
                  </a:extLst>
                </a:gridCol>
                <a:gridCol w="2093198">
                  <a:extLst>
                    <a:ext uri="{9D8B030D-6E8A-4147-A177-3AD203B41FA5}">
                      <a16:colId xmlns:a16="http://schemas.microsoft.com/office/drawing/2014/main" val="20001"/>
                    </a:ext>
                  </a:extLst>
                </a:gridCol>
                <a:gridCol w="1891004">
                  <a:extLst>
                    <a:ext uri="{9D8B030D-6E8A-4147-A177-3AD203B41FA5}">
                      <a16:colId xmlns:a16="http://schemas.microsoft.com/office/drawing/2014/main" val="20002"/>
                    </a:ext>
                  </a:extLst>
                </a:gridCol>
                <a:gridCol w="2295390">
                  <a:extLst>
                    <a:ext uri="{9D8B030D-6E8A-4147-A177-3AD203B41FA5}">
                      <a16:colId xmlns:a16="http://schemas.microsoft.com/office/drawing/2014/main" val="20003"/>
                    </a:ext>
                  </a:extLst>
                </a:gridCol>
              </a:tblGrid>
              <a:tr h="246153">
                <a:tc>
                  <a:txBody>
                    <a:bodyPr/>
                    <a:lstStyle/>
                    <a:p>
                      <a:pPr marL="0" marR="0" algn="ctr" defTabSz="914400" rtl="0" eaLnBrk="1" latinLnBrk="0" hangingPunct="1">
                        <a:lnSpc>
                          <a:spcPct val="115000"/>
                        </a:lnSpc>
                        <a:spcBef>
                          <a:spcPts val="0"/>
                        </a:spcBef>
                        <a:spcAft>
                          <a:spcPts val="0"/>
                        </a:spcAft>
                      </a:pPr>
                      <a:r>
                        <a:rPr lang="en-US" sz="1100" b="1" kern="1200" dirty="0">
                          <a:solidFill>
                            <a:schemeClr val="lt1"/>
                          </a:solidFill>
                          <a:effectLst/>
                          <a:latin typeface="+mn-lt"/>
                          <a:ea typeface="+mn-ea"/>
                          <a:cs typeface="+mn-cs"/>
                        </a:rPr>
                        <a:t>Grants Fiscal Staff</a:t>
                      </a:r>
                    </a:p>
                  </a:txBody>
                  <a:tcPr marL="53756" marR="53756" marT="29669" marB="29669"/>
                </a:tc>
                <a:tc>
                  <a:txBody>
                    <a:bodyPr/>
                    <a:lstStyle/>
                    <a:p>
                      <a:pPr marL="0" marR="0" algn="ctr" defTabSz="914400" rtl="0" eaLnBrk="1" latinLnBrk="0" hangingPunct="1">
                        <a:lnSpc>
                          <a:spcPct val="115000"/>
                        </a:lnSpc>
                        <a:spcBef>
                          <a:spcPts val="0"/>
                        </a:spcBef>
                        <a:spcAft>
                          <a:spcPts val="0"/>
                        </a:spcAft>
                      </a:pPr>
                      <a:r>
                        <a:rPr lang="en-US" sz="1100" b="1" kern="1200" dirty="0">
                          <a:solidFill>
                            <a:schemeClr val="lt1"/>
                          </a:solidFill>
                          <a:effectLst/>
                          <a:latin typeface="+mn-lt"/>
                          <a:ea typeface="+mn-ea"/>
                          <a:cs typeface="+mn-cs"/>
                        </a:rPr>
                        <a:t>Program Expertise</a:t>
                      </a:r>
                    </a:p>
                  </a:txBody>
                  <a:tcPr marL="53756" marR="53756" marT="29669" marB="29669"/>
                </a:tc>
                <a:tc>
                  <a:txBody>
                    <a:bodyPr/>
                    <a:lstStyle/>
                    <a:p>
                      <a:pPr marL="0" marR="0" algn="ctr" defTabSz="914400" rtl="0" eaLnBrk="1" latinLnBrk="0" hangingPunct="1">
                        <a:lnSpc>
                          <a:spcPct val="115000"/>
                        </a:lnSpc>
                        <a:spcBef>
                          <a:spcPts val="0"/>
                        </a:spcBef>
                        <a:spcAft>
                          <a:spcPts val="0"/>
                        </a:spcAft>
                      </a:pPr>
                      <a:r>
                        <a:rPr lang="en-US" sz="1100" b="1" kern="1200" dirty="0">
                          <a:solidFill>
                            <a:schemeClr val="lt1"/>
                          </a:solidFill>
                          <a:effectLst/>
                          <a:latin typeface="+mn-lt"/>
                          <a:ea typeface="+mn-ea"/>
                          <a:cs typeface="+mn-cs"/>
                        </a:rPr>
                        <a:t>Phone</a:t>
                      </a:r>
                    </a:p>
                  </a:txBody>
                  <a:tcPr marL="53756" marR="53756" marT="29669" marB="29669"/>
                </a:tc>
                <a:tc>
                  <a:txBody>
                    <a:bodyPr/>
                    <a:lstStyle/>
                    <a:p>
                      <a:pPr marL="0" marR="0" algn="ctr" defTabSz="914400" rtl="0" eaLnBrk="1" latinLnBrk="0" hangingPunct="1">
                        <a:lnSpc>
                          <a:spcPct val="115000"/>
                        </a:lnSpc>
                        <a:spcBef>
                          <a:spcPts val="0"/>
                        </a:spcBef>
                        <a:spcAft>
                          <a:spcPts val="0"/>
                        </a:spcAft>
                      </a:pPr>
                      <a:r>
                        <a:rPr lang="en-US" sz="1100" b="1" kern="1200" dirty="0">
                          <a:solidFill>
                            <a:schemeClr val="lt1"/>
                          </a:solidFill>
                          <a:effectLst/>
                          <a:latin typeface="+mn-lt"/>
                          <a:ea typeface="+mn-ea"/>
                          <a:cs typeface="+mn-cs"/>
                        </a:rPr>
                        <a:t>E-mail</a:t>
                      </a:r>
                    </a:p>
                  </a:txBody>
                  <a:tcPr marL="53756" marR="53756" marT="29669" marB="29669"/>
                </a:tc>
                <a:extLst>
                  <a:ext uri="{0D108BD9-81ED-4DB2-BD59-A6C34878D82A}">
                    <a16:rowId xmlns:a16="http://schemas.microsoft.com/office/drawing/2014/main" val="10000"/>
                  </a:ext>
                </a:extLst>
              </a:tr>
              <a:tr h="246153">
                <a:tc>
                  <a:txBody>
                    <a:bodyPr/>
                    <a:lstStyle/>
                    <a:p>
                      <a:pPr marL="0" marR="0">
                        <a:lnSpc>
                          <a:spcPct val="115000"/>
                        </a:lnSpc>
                        <a:spcBef>
                          <a:spcPts val="0"/>
                        </a:spcBef>
                        <a:spcAft>
                          <a:spcPts val="0"/>
                        </a:spcAft>
                      </a:pPr>
                      <a:r>
                        <a:rPr lang="en-US" sz="1100" dirty="0">
                          <a:effectLst/>
                          <a:latin typeface="+mn-lt"/>
                          <a:ea typeface="Calibri"/>
                          <a:cs typeface="Times New Roman"/>
                        </a:rPr>
                        <a:t>Jennifer Austin</a:t>
                      </a:r>
                    </a:p>
                  </a:txBody>
                  <a:tcPr marL="53756" marR="53756" marT="29669" marB="29669"/>
                </a:tc>
                <a:tc>
                  <a:txBody>
                    <a:bodyPr/>
                    <a:lstStyle/>
                    <a:p>
                      <a:pPr marL="0" marR="0">
                        <a:lnSpc>
                          <a:spcPct val="115000"/>
                        </a:lnSpc>
                        <a:spcBef>
                          <a:spcPts val="0"/>
                        </a:spcBef>
                        <a:spcAft>
                          <a:spcPts val="0"/>
                        </a:spcAft>
                      </a:pPr>
                      <a:r>
                        <a:rPr lang="en-US" sz="1100" dirty="0">
                          <a:effectLst/>
                          <a:latin typeface="+mn-lt"/>
                          <a:ea typeface="Calibri"/>
                          <a:cs typeface="Times New Roman"/>
                        </a:rPr>
                        <a:t>Director of Grants</a:t>
                      </a:r>
                      <a:r>
                        <a:rPr lang="en-US" sz="1100" baseline="0" dirty="0">
                          <a:effectLst/>
                          <a:latin typeface="+mn-lt"/>
                          <a:ea typeface="Calibri"/>
                          <a:cs typeface="Times New Roman"/>
                        </a:rPr>
                        <a:t> Fiscal</a:t>
                      </a:r>
                      <a:endParaRPr lang="en-US" sz="110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dirty="0">
                          <a:effectLst/>
                          <a:latin typeface="+mn-lt"/>
                          <a:ea typeface="Calibri"/>
                          <a:cs typeface="Times New Roman"/>
                        </a:rPr>
                        <a:t>303-866-6689</a:t>
                      </a:r>
                    </a:p>
                  </a:txBody>
                  <a:tcPr marL="53756" marR="53756" marT="29669" marB="29669"/>
                </a:tc>
                <a:tc>
                  <a:txBody>
                    <a:bodyPr/>
                    <a:lstStyle/>
                    <a:p>
                      <a:pPr marL="0" marR="0">
                        <a:lnSpc>
                          <a:spcPct val="115000"/>
                        </a:lnSpc>
                        <a:spcBef>
                          <a:spcPts val="0"/>
                        </a:spcBef>
                        <a:spcAft>
                          <a:spcPts val="0"/>
                        </a:spcAft>
                      </a:pPr>
                      <a:r>
                        <a:rPr lang="en-US" sz="1100" dirty="0">
                          <a:effectLst/>
                          <a:latin typeface="+mn-lt"/>
                          <a:ea typeface="Calibri"/>
                          <a:cs typeface="Times New Roman"/>
                          <a:hlinkClick r:id="rId2"/>
                        </a:rPr>
                        <a:t>Austin_j@cde.state.co.us</a:t>
                      </a:r>
                      <a:r>
                        <a:rPr lang="en-US" sz="1100" dirty="0">
                          <a:effectLst/>
                          <a:latin typeface="+mn-lt"/>
                          <a:ea typeface="Calibri"/>
                          <a:cs typeface="Times New Roman"/>
                        </a:rPr>
                        <a:t> </a:t>
                      </a:r>
                    </a:p>
                  </a:txBody>
                  <a:tcPr marL="53756" marR="53756" marT="29669" marB="29669"/>
                </a:tc>
                <a:extLst>
                  <a:ext uri="{0D108BD9-81ED-4DB2-BD59-A6C34878D82A}">
                    <a16:rowId xmlns:a16="http://schemas.microsoft.com/office/drawing/2014/main" val="864307126"/>
                  </a:ext>
                </a:extLst>
              </a:tr>
              <a:tr h="246153">
                <a:tc>
                  <a:txBody>
                    <a:bodyPr/>
                    <a:lstStyle/>
                    <a:p>
                      <a:pPr marL="0" marR="0">
                        <a:lnSpc>
                          <a:spcPct val="115000"/>
                        </a:lnSpc>
                        <a:spcBef>
                          <a:spcPts val="0"/>
                        </a:spcBef>
                        <a:spcAft>
                          <a:spcPts val="0"/>
                        </a:spcAft>
                      </a:pPr>
                      <a:r>
                        <a:rPr lang="en-US" sz="1100" kern="1200" dirty="0">
                          <a:effectLst/>
                          <a:latin typeface="+mn-lt"/>
                        </a:rPr>
                        <a:t>Robert Hawkins</a:t>
                      </a:r>
                      <a:endParaRPr lang="en-US" sz="110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kern="1200" dirty="0">
                          <a:effectLst/>
                          <a:latin typeface="+mn-lt"/>
                        </a:rPr>
                        <a:t>Grants Fiscal Analyst</a:t>
                      </a:r>
                      <a:endParaRPr lang="en-US" sz="110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kern="1200" dirty="0">
                          <a:effectLst/>
                          <a:latin typeface="+mn-lt"/>
                        </a:rPr>
                        <a:t>303-866-6775</a:t>
                      </a:r>
                      <a:endParaRPr lang="en-US" sz="1100" dirty="0">
                        <a:effectLst/>
                        <a:latin typeface="+mn-lt"/>
                        <a:ea typeface="Calibri"/>
                        <a:cs typeface="Times New Roman"/>
                      </a:endParaRPr>
                    </a:p>
                  </a:txBody>
                  <a:tcPr marL="53756" marR="53756" marT="29669" marB="29669"/>
                </a:tc>
                <a:tc>
                  <a:txBody>
                    <a:bodyPr/>
                    <a:lstStyle/>
                    <a:p>
                      <a:pPr marL="0" marR="0">
                        <a:lnSpc>
                          <a:spcPct val="115000"/>
                        </a:lnSpc>
                        <a:spcBef>
                          <a:spcPts val="0"/>
                        </a:spcBef>
                        <a:spcAft>
                          <a:spcPts val="0"/>
                        </a:spcAft>
                      </a:pPr>
                      <a:r>
                        <a:rPr lang="en-US" sz="1100" kern="1200" dirty="0">
                          <a:effectLst/>
                          <a:latin typeface="+mn-lt"/>
                          <a:hlinkClick r:id="rId3"/>
                        </a:rPr>
                        <a:t>Hawkins_r@cde.state.co.us</a:t>
                      </a:r>
                      <a:endParaRPr lang="en-US" sz="1100" dirty="0">
                        <a:effectLst/>
                        <a:latin typeface="+mn-lt"/>
                        <a:ea typeface="Calibri"/>
                        <a:cs typeface="Times New Roman"/>
                      </a:endParaRPr>
                    </a:p>
                  </a:txBody>
                  <a:tcPr marL="53756" marR="53756" marT="29669" marB="29669"/>
                </a:tc>
                <a:extLst>
                  <a:ext uri="{0D108BD9-81ED-4DB2-BD59-A6C34878D82A}">
                    <a16:rowId xmlns:a16="http://schemas.microsoft.com/office/drawing/2014/main" val="10001"/>
                  </a:ext>
                </a:extLst>
              </a:tr>
              <a:tr h="246153">
                <a:tc>
                  <a:txBody>
                    <a:bodyPr/>
                    <a:lstStyle/>
                    <a:p>
                      <a:pPr marL="0" marR="0">
                        <a:lnSpc>
                          <a:spcPct val="115000"/>
                        </a:lnSpc>
                        <a:spcBef>
                          <a:spcPts val="0"/>
                        </a:spcBef>
                        <a:spcAft>
                          <a:spcPts val="0"/>
                        </a:spcAft>
                      </a:pPr>
                      <a:r>
                        <a:rPr lang="en-US" sz="1100" dirty="0">
                          <a:effectLst/>
                          <a:latin typeface="+mn-lt"/>
                          <a:ea typeface="Calibri"/>
                          <a:cs typeface="Times New Roman"/>
                        </a:rPr>
                        <a:t>Steven Kaleda</a:t>
                      </a:r>
                    </a:p>
                  </a:txBody>
                  <a:tcPr marL="53756" marR="53756" marT="29669" marB="29669"/>
                </a:tc>
                <a:tc>
                  <a:txBody>
                    <a:bodyPr/>
                    <a:lstStyle/>
                    <a:p>
                      <a:pPr marL="0" marR="0">
                        <a:lnSpc>
                          <a:spcPct val="115000"/>
                        </a:lnSpc>
                        <a:spcBef>
                          <a:spcPts val="0"/>
                        </a:spcBef>
                        <a:spcAft>
                          <a:spcPts val="0"/>
                        </a:spcAft>
                      </a:pPr>
                      <a:r>
                        <a:rPr lang="en-US" sz="1100" dirty="0">
                          <a:effectLst/>
                          <a:latin typeface="+mn-lt"/>
                          <a:ea typeface="Calibri"/>
                          <a:cs typeface="Times New Roman"/>
                        </a:rPr>
                        <a:t>Grants Fiscal Analyst</a:t>
                      </a:r>
                    </a:p>
                  </a:txBody>
                  <a:tcPr marL="53756" marR="53756" marT="29669" marB="29669"/>
                </a:tc>
                <a:tc>
                  <a:txBody>
                    <a:bodyPr/>
                    <a:lstStyle/>
                    <a:p>
                      <a:pPr marL="0" marR="0">
                        <a:lnSpc>
                          <a:spcPct val="115000"/>
                        </a:lnSpc>
                        <a:spcBef>
                          <a:spcPts val="0"/>
                        </a:spcBef>
                        <a:spcAft>
                          <a:spcPts val="0"/>
                        </a:spcAft>
                      </a:pPr>
                      <a:r>
                        <a:rPr lang="en-US" sz="1100" dirty="0">
                          <a:effectLst/>
                          <a:latin typeface="+mn-lt"/>
                          <a:ea typeface="Calibri"/>
                          <a:cs typeface="Times New Roman"/>
                        </a:rPr>
                        <a:t>303-866-6724</a:t>
                      </a:r>
                    </a:p>
                  </a:txBody>
                  <a:tcPr marL="53756" marR="53756" marT="29669" marB="29669"/>
                </a:tc>
                <a:tc>
                  <a:txBody>
                    <a:bodyPr/>
                    <a:lstStyle/>
                    <a:p>
                      <a:pPr marL="0" marR="0">
                        <a:lnSpc>
                          <a:spcPct val="115000"/>
                        </a:lnSpc>
                        <a:spcBef>
                          <a:spcPts val="0"/>
                        </a:spcBef>
                        <a:spcAft>
                          <a:spcPts val="0"/>
                        </a:spcAft>
                      </a:pPr>
                      <a:r>
                        <a:rPr lang="en-US" sz="1100" b="0" i="0" u="sng" kern="1200" dirty="0">
                          <a:solidFill>
                            <a:schemeClr val="dk1"/>
                          </a:solidFill>
                          <a:effectLst/>
                          <a:latin typeface="+mn-lt"/>
                          <a:ea typeface="+mn-ea"/>
                          <a:cs typeface="+mn-cs"/>
                          <a:hlinkClick r:id="rId4"/>
                        </a:rPr>
                        <a:t>kaleda_s@cde.state.co.us</a:t>
                      </a:r>
                      <a:endParaRPr lang="en-US" sz="1100" dirty="0">
                        <a:effectLst/>
                        <a:latin typeface="+mn-lt"/>
                        <a:ea typeface="Calibri"/>
                        <a:cs typeface="Times New Roman"/>
                      </a:endParaRPr>
                    </a:p>
                  </a:txBody>
                  <a:tcPr marL="53756" marR="53756" marT="29669" marB="29669"/>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232036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64F4-2076-476B-ACF9-76F4D18E4489}"/>
              </a:ext>
            </a:extLst>
          </p:cNvPr>
          <p:cNvSpPr>
            <a:spLocks noGrp="1"/>
          </p:cNvSpPr>
          <p:nvPr>
            <p:ph type="title"/>
          </p:nvPr>
        </p:nvSpPr>
        <p:spPr/>
        <p:txBody>
          <a:bodyPr/>
          <a:lstStyle/>
          <a:p>
            <a:r>
              <a:rPr lang="en-US" sz="2025" b="1" dirty="0">
                <a:latin typeface="Calibri" panose="020F0502020204030204" pitchFamily="34" charset="0"/>
                <a:ea typeface="Times New Roman" panose="02020603050405020304" pitchFamily="18" charset="0"/>
                <a:cs typeface="Times New Roman" panose="02020603050405020304" pitchFamily="18" charset="0"/>
              </a:rPr>
              <a:t>ESSER Funds </a:t>
            </a:r>
            <a:r>
              <a:rPr lang="en-US" sz="2025" b="1" dirty="0">
                <a:solidFill>
                  <a:schemeClr val="bg2">
                    <a:lumMod val="90000"/>
                  </a:schemeClr>
                </a:solidFill>
                <a:latin typeface="Calibri" panose="020F0502020204030204" pitchFamily="34" charset="0"/>
                <a:ea typeface="Times New Roman" panose="02020603050405020304" pitchFamily="18" charset="0"/>
                <a:cs typeface="Times New Roman" panose="02020603050405020304" pitchFamily="18" charset="0"/>
              </a:rPr>
              <a:t>under the CARES </a:t>
            </a:r>
            <a:r>
              <a:rPr lang="en-US" sz="2025" b="1" dirty="0">
                <a:latin typeface="Calibri" panose="020F0502020204030204" pitchFamily="34" charset="0"/>
                <a:ea typeface="Times New Roman" panose="02020603050405020304" pitchFamily="18" charset="0"/>
                <a:cs typeface="Times New Roman" panose="02020603050405020304" pitchFamily="18" charset="0"/>
              </a:rPr>
              <a:t>Act Education Stabilization Section</a:t>
            </a:r>
            <a:endParaRPr lang="en-US" dirty="0"/>
          </a:p>
        </p:txBody>
      </p:sp>
      <p:sp>
        <p:nvSpPr>
          <p:cNvPr id="3" name="Content Placeholder 2">
            <a:extLst>
              <a:ext uri="{FF2B5EF4-FFF2-40B4-BE49-F238E27FC236}">
                <a16:creationId xmlns:a16="http://schemas.microsoft.com/office/drawing/2014/main" id="{F8DAD674-BBCB-46AD-9E8A-B75EA2A6CC18}"/>
              </a:ext>
            </a:extLst>
          </p:cNvPr>
          <p:cNvSpPr>
            <a:spLocks noGrp="1"/>
          </p:cNvSpPr>
          <p:nvPr>
            <p:ph idx="1"/>
          </p:nvPr>
        </p:nvSpPr>
        <p:spPr>
          <a:xfrm>
            <a:off x="245193" y="1600201"/>
            <a:ext cx="7222407" cy="4543424"/>
          </a:xfrm>
        </p:spPr>
        <p:txBody>
          <a:bodyPr>
            <a:normAutofit fontScale="85000" lnSpcReduction="10000"/>
          </a:bodyPr>
          <a:lstStyle/>
          <a:p>
            <a:r>
              <a:rPr lang="en-US" sz="3200" dirty="0">
                <a:ea typeface="ＭＳ Ｐゴシック"/>
              </a:rPr>
              <a:t>Elementary and Secondary School Emergency Relief Fund</a:t>
            </a:r>
          </a:p>
          <a:p>
            <a:pPr lvl="1"/>
            <a:r>
              <a:rPr lang="en-US" sz="1600" dirty="0">
                <a:ea typeface="ＭＳ Ｐゴシック"/>
              </a:rPr>
              <a:t>Over $13.2 billion. SEA-administered. </a:t>
            </a:r>
          </a:p>
          <a:p>
            <a:pPr lvl="1"/>
            <a:r>
              <a:rPr lang="en-US" sz="1600" dirty="0">
                <a:ea typeface="ＭＳ Ｐゴシック"/>
              </a:rPr>
              <a:t>Funds flow from ED to SEAs, which then must allocate not less than 90 percent of the funding to LEAs, based on share of Title I in FY2019.</a:t>
            </a:r>
          </a:p>
          <a:p>
            <a:pPr lvl="1"/>
            <a:r>
              <a:rPr lang="en-US" sz="1600" dirty="0">
                <a:ea typeface="ＭＳ Ｐゴシック"/>
              </a:rPr>
              <a:t>LEAs may use funds for: </a:t>
            </a:r>
            <a:endParaRPr lang="en-US" sz="1600" dirty="0"/>
          </a:p>
          <a:p>
            <a:pPr lvl="2">
              <a:lnSpc>
                <a:spcPct val="107000"/>
              </a:lnSpc>
              <a:spcBef>
                <a:spcPts val="0"/>
              </a:spcBef>
              <a:buFont typeface="Courier New" panose="02070309020205020404" pitchFamily="49" charset="0"/>
              <a:buChar char="o"/>
            </a:pPr>
            <a:r>
              <a:rPr lang="en-US" sz="2400" dirty="0">
                <a:ea typeface="Calibri" panose="020F0502020204030204" pitchFamily="34" charset="0"/>
                <a:cs typeface="Times New Roman"/>
              </a:rPr>
              <a:t>Any activity authorized under ESEA, IDEA, Perkins, Adult Education and Family Literacy, or McKinney-Vento, and</a:t>
            </a:r>
          </a:p>
          <a:p>
            <a:pPr lvl="2">
              <a:lnSpc>
                <a:spcPct val="107000"/>
              </a:lnSpc>
              <a:spcBef>
                <a:spcPts val="0"/>
              </a:spcBef>
              <a:spcAft>
                <a:spcPts val="450"/>
              </a:spcAft>
              <a:buFont typeface="Courier New" panose="02070309020205020404" pitchFamily="49" charset="0"/>
              <a:buChar char="o"/>
            </a:pPr>
            <a:r>
              <a:rPr lang="en-US" sz="2400" dirty="0">
                <a:ea typeface="Calibri" panose="020F0502020204030204" pitchFamily="34" charset="0"/>
                <a:cs typeface="Times New Roman"/>
              </a:rPr>
              <a:t>Many other activities to help with the response to COVID-19 (including preparedness and response efforts, sanitation, professional development, distance learning, and others).</a:t>
            </a:r>
          </a:p>
          <a:p>
            <a:pPr lvl="1">
              <a:lnSpc>
                <a:spcPct val="107000"/>
              </a:lnSpc>
              <a:spcBef>
                <a:spcPts val="0"/>
              </a:spcBef>
              <a:spcAft>
                <a:spcPts val="450"/>
              </a:spcAft>
            </a:pPr>
            <a:r>
              <a:rPr lang="en-US" sz="1600" b="1" dirty="0">
                <a:solidFill>
                  <a:schemeClr val="bg2">
                    <a:lumMod val="75000"/>
                  </a:schemeClr>
                </a:solidFill>
                <a:ea typeface="Calibri" panose="020F0502020204030204" pitchFamily="34" charset="0"/>
                <a:cs typeface="Times New Roman"/>
              </a:rPr>
              <a:t>SEAs may use up to 10% for state level activities </a:t>
            </a:r>
            <a:r>
              <a:rPr lang="en-US" sz="1600" b="1" dirty="0">
                <a:solidFill>
                  <a:schemeClr val="bg2">
                    <a:lumMod val="75000"/>
                  </a:schemeClr>
                </a:solidFill>
              </a:rPr>
              <a:t>for emergency needs as determined by the SEA to address issues related to COVID-19</a:t>
            </a:r>
            <a:endParaRPr lang="en-US" sz="1600" b="1" dirty="0">
              <a:solidFill>
                <a:schemeClr val="bg2">
                  <a:lumMod val="75000"/>
                </a:schemeClr>
              </a:solidFill>
              <a:ea typeface="Calibri" panose="020F0502020204030204" pitchFamily="34" charset="0"/>
              <a:cs typeface="Times New Roman"/>
            </a:endParaRPr>
          </a:p>
          <a:p>
            <a:pPr lvl="1">
              <a:lnSpc>
                <a:spcPct val="107000"/>
              </a:lnSpc>
              <a:spcBef>
                <a:spcPts val="0"/>
              </a:spcBef>
              <a:spcAft>
                <a:spcPts val="450"/>
              </a:spcAft>
            </a:pPr>
            <a:r>
              <a:rPr lang="en-US" sz="1600" dirty="0">
                <a:solidFill>
                  <a:schemeClr val="bg2">
                    <a:lumMod val="75000"/>
                  </a:schemeClr>
                </a:solidFill>
                <a:ea typeface="Calibri" panose="020F0502020204030204" pitchFamily="34" charset="0"/>
                <a:cs typeface="Times New Roman"/>
              </a:rPr>
              <a:t>SEAs may use some funds for administration (0.5%) and the rest for emergency needs to respond to the coronavirus as determined by the SEA.</a:t>
            </a:r>
          </a:p>
          <a:p>
            <a:endParaRPr lang="en-US" sz="3200" dirty="0"/>
          </a:p>
        </p:txBody>
      </p:sp>
      <p:sp>
        <p:nvSpPr>
          <p:cNvPr id="4" name="Scroll: Vertical 3">
            <a:extLst>
              <a:ext uri="{FF2B5EF4-FFF2-40B4-BE49-F238E27FC236}">
                <a16:creationId xmlns:a16="http://schemas.microsoft.com/office/drawing/2014/main" id="{FEED3E4D-C5BE-4923-BE4C-A672FD4E7755}"/>
              </a:ext>
            </a:extLst>
          </p:cNvPr>
          <p:cNvSpPr/>
          <p:nvPr/>
        </p:nvSpPr>
        <p:spPr>
          <a:xfrm>
            <a:off x="7557205" y="1820452"/>
            <a:ext cx="1494890" cy="577922"/>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dirty="0"/>
              <a:t>Colorado ESSER: </a:t>
            </a:r>
            <a:r>
              <a:rPr lang="en-US" sz="1350" b="1" dirty="0"/>
              <a:t>$120,993,782</a:t>
            </a:r>
            <a:endParaRPr lang="en-US" sz="1350" dirty="0"/>
          </a:p>
        </p:txBody>
      </p:sp>
      <p:sp>
        <p:nvSpPr>
          <p:cNvPr id="6" name="Scroll: Vertical 5">
            <a:extLst>
              <a:ext uri="{FF2B5EF4-FFF2-40B4-BE49-F238E27FC236}">
                <a16:creationId xmlns:a16="http://schemas.microsoft.com/office/drawing/2014/main" id="{5D605B1B-D46A-4FE1-8ED8-1CC6A9CF5802}"/>
              </a:ext>
            </a:extLst>
          </p:cNvPr>
          <p:cNvSpPr/>
          <p:nvPr/>
        </p:nvSpPr>
        <p:spPr>
          <a:xfrm>
            <a:off x="7557202" y="2967385"/>
            <a:ext cx="1494890" cy="577922"/>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dirty="0"/>
              <a:t>LEA’s 90%: $108,894,404 </a:t>
            </a:r>
          </a:p>
        </p:txBody>
      </p:sp>
      <p:sp>
        <p:nvSpPr>
          <p:cNvPr id="8" name="Scroll: Vertical 7">
            <a:extLst>
              <a:ext uri="{FF2B5EF4-FFF2-40B4-BE49-F238E27FC236}">
                <a16:creationId xmlns:a16="http://schemas.microsoft.com/office/drawing/2014/main" id="{1C68AA89-9AF4-4320-A832-65C5CFC53182}"/>
              </a:ext>
            </a:extLst>
          </p:cNvPr>
          <p:cNvSpPr/>
          <p:nvPr/>
        </p:nvSpPr>
        <p:spPr>
          <a:xfrm>
            <a:off x="7557203" y="4114319"/>
            <a:ext cx="1494890" cy="577922"/>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dirty="0"/>
              <a:t>SEA’s 10%: $12,099,378 </a:t>
            </a:r>
          </a:p>
        </p:txBody>
      </p:sp>
      <p:sp>
        <p:nvSpPr>
          <p:cNvPr id="9" name="Scroll: Vertical 8">
            <a:extLst>
              <a:ext uri="{FF2B5EF4-FFF2-40B4-BE49-F238E27FC236}">
                <a16:creationId xmlns:a16="http://schemas.microsoft.com/office/drawing/2014/main" id="{6F16AF1B-AEAA-49F3-BEAD-ECECC7F7427E}"/>
              </a:ext>
            </a:extLst>
          </p:cNvPr>
          <p:cNvSpPr/>
          <p:nvPr/>
        </p:nvSpPr>
        <p:spPr>
          <a:xfrm>
            <a:off x="7557202" y="4805738"/>
            <a:ext cx="1494890" cy="577922"/>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dirty="0"/>
              <a:t>SEA Admin: $604,969 </a:t>
            </a:r>
          </a:p>
        </p:txBody>
      </p:sp>
      <p:sp>
        <p:nvSpPr>
          <p:cNvPr id="5" name="Oval 4">
            <a:extLst>
              <a:ext uri="{FF2B5EF4-FFF2-40B4-BE49-F238E27FC236}">
                <a16:creationId xmlns:a16="http://schemas.microsoft.com/office/drawing/2014/main" id="{0A1246F3-6AA1-42E7-97F3-1D1716A5F1F2}"/>
              </a:ext>
            </a:extLst>
          </p:cNvPr>
          <p:cNvSpPr/>
          <p:nvPr/>
        </p:nvSpPr>
        <p:spPr>
          <a:xfrm>
            <a:off x="7557202" y="2789514"/>
            <a:ext cx="1494890" cy="97869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87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AA3C-79E5-4BE7-99E5-A5AD1974F5E9}"/>
              </a:ext>
            </a:extLst>
          </p:cNvPr>
          <p:cNvSpPr>
            <a:spLocks noGrp="1"/>
          </p:cNvSpPr>
          <p:nvPr>
            <p:ph type="ctrTitle"/>
          </p:nvPr>
        </p:nvSpPr>
        <p:spPr/>
        <p:txBody>
          <a:bodyPr/>
          <a:lstStyle/>
          <a:p>
            <a:r>
              <a:rPr lang="en-US" dirty="0"/>
              <a:t>Equitable Services: </a:t>
            </a:r>
            <a:br>
              <a:rPr lang="en-US" dirty="0"/>
            </a:br>
            <a:r>
              <a:rPr lang="en-US" dirty="0"/>
              <a:t>All Public Schools, Including Charters</a:t>
            </a:r>
          </a:p>
        </p:txBody>
      </p:sp>
      <p:sp>
        <p:nvSpPr>
          <p:cNvPr id="3" name="Slide Number Placeholder 2">
            <a:extLst>
              <a:ext uri="{FF2B5EF4-FFF2-40B4-BE49-F238E27FC236}">
                <a16:creationId xmlns:a16="http://schemas.microsoft.com/office/drawing/2014/main" id="{73A76A59-4DC4-4F7A-B3D0-6982FB247703}"/>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14078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1DD7-4F21-438E-B3AA-67D00DA2EC35}"/>
              </a:ext>
            </a:extLst>
          </p:cNvPr>
          <p:cNvSpPr>
            <a:spLocks noGrp="1"/>
          </p:cNvSpPr>
          <p:nvPr>
            <p:ph type="title"/>
          </p:nvPr>
        </p:nvSpPr>
        <p:spPr/>
        <p:txBody>
          <a:bodyPr/>
          <a:lstStyle/>
          <a:p>
            <a:r>
              <a:rPr lang="en-US" dirty="0"/>
              <a:t>Statutory Requirements</a:t>
            </a:r>
          </a:p>
        </p:txBody>
      </p:sp>
      <p:sp>
        <p:nvSpPr>
          <p:cNvPr id="3" name="Content Placeholder 2">
            <a:extLst>
              <a:ext uri="{FF2B5EF4-FFF2-40B4-BE49-F238E27FC236}">
                <a16:creationId xmlns:a16="http://schemas.microsoft.com/office/drawing/2014/main" id="{34C8CE7B-F254-4A28-B7CC-3EA74916644F}"/>
              </a:ext>
            </a:extLst>
          </p:cNvPr>
          <p:cNvSpPr>
            <a:spLocks noGrp="1"/>
          </p:cNvSpPr>
          <p:nvPr>
            <p:ph idx="1"/>
          </p:nvPr>
        </p:nvSpPr>
        <p:spPr/>
        <p:txBody>
          <a:bodyPr/>
          <a:lstStyle/>
          <a:p>
            <a:r>
              <a:rPr lang="en-US" dirty="0"/>
              <a:t>The CARES Act does not directly address allocation of district ESSER funds to charter schools that are not standalone LEAs. </a:t>
            </a:r>
          </a:p>
          <a:p>
            <a:r>
              <a:rPr lang="en-US" dirty="0"/>
              <a:t>The clear legislative intent, however, is to benefit all public schools and students regardless of school type. </a:t>
            </a:r>
            <a:r>
              <a:rPr lang="en-US" i="1" dirty="0"/>
              <a:t>See, e.g.</a:t>
            </a:r>
            <a:r>
              <a:rPr lang="en-US" dirty="0"/>
              <a:t>, CARES Act Sec. 18003(d)(3).</a:t>
            </a:r>
          </a:p>
          <a:p>
            <a:r>
              <a:rPr lang="en-US" dirty="0"/>
              <a:t>CDE asks that districts include their charter schools on equal footing with traditional schools, when determining the most important educational needs as a result of COVID-19, consistent with the intent of the CARES Act and the intent of Colorado law, </a:t>
            </a:r>
            <a:r>
              <a:rPr lang="en-US" i="1" dirty="0"/>
              <a:t>see</a:t>
            </a:r>
            <a:r>
              <a:rPr lang="en-US" dirty="0"/>
              <a:t> C.R.S. 22-30.5-112(3).</a:t>
            </a:r>
          </a:p>
          <a:p>
            <a:endParaRPr lang="en-US" dirty="0"/>
          </a:p>
        </p:txBody>
      </p:sp>
      <p:sp>
        <p:nvSpPr>
          <p:cNvPr id="4" name="Slide Number Placeholder 3">
            <a:extLst>
              <a:ext uri="{FF2B5EF4-FFF2-40B4-BE49-F238E27FC236}">
                <a16:creationId xmlns:a16="http://schemas.microsoft.com/office/drawing/2014/main" id="{D529849D-85DF-4910-A7C9-04B82318A0DD}"/>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33702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381B-A7C6-4D29-9658-43DFBCC7E8F6}"/>
              </a:ext>
            </a:extLst>
          </p:cNvPr>
          <p:cNvSpPr>
            <a:spLocks noGrp="1"/>
          </p:cNvSpPr>
          <p:nvPr>
            <p:ph type="title"/>
          </p:nvPr>
        </p:nvSpPr>
        <p:spPr/>
        <p:txBody>
          <a:bodyPr/>
          <a:lstStyle/>
          <a:p>
            <a:r>
              <a:rPr lang="en-US" dirty="0"/>
              <a:t>Implementation In Colorado</a:t>
            </a:r>
          </a:p>
        </p:txBody>
      </p:sp>
      <p:sp>
        <p:nvSpPr>
          <p:cNvPr id="3" name="Content Placeholder 2">
            <a:extLst>
              <a:ext uri="{FF2B5EF4-FFF2-40B4-BE49-F238E27FC236}">
                <a16:creationId xmlns:a16="http://schemas.microsoft.com/office/drawing/2014/main" id="{98358CBF-BB63-46A2-A456-DA2C82223F58}"/>
              </a:ext>
            </a:extLst>
          </p:cNvPr>
          <p:cNvSpPr>
            <a:spLocks noGrp="1"/>
          </p:cNvSpPr>
          <p:nvPr>
            <p:ph idx="1"/>
          </p:nvPr>
        </p:nvSpPr>
        <p:spPr/>
        <p:txBody>
          <a:bodyPr>
            <a:normAutofit lnSpcReduction="10000"/>
          </a:bodyPr>
          <a:lstStyle/>
          <a:p>
            <a:pPr fontAlgn="base"/>
            <a:r>
              <a:rPr lang="en-US" dirty="0"/>
              <a:t>LEAs must meaningfully engage all school leaders, including charter school leaders, in determining their plans for using ESSER funds.</a:t>
            </a:r>
          </a:p>
          <a:p>
            <a:pPr fontAlgn="base"/>
            <a:r>
              <a:rPr lang="en-US" dirty="0"/>
              <a:t>In the LEA application </a:t>
            </a:r>
          </a:p>
          <a:p>
            <a:pPr lvl="1" fontAlgn="base"/>
            <a:r>
              <a:rPr lang="en-US" dirty="0"/>
              <a:t>List of locations provided in the budget but not required to budget at the school level except for non-public schools</a:t>
            </a:r>
          </a:p>
          <a:p>
            <a:pPr lvl="1" fontAlgn="base"/>
            <a:r>
              <a:rPr lang="en-US" dirty="0"/>
              <a:t>Assurance that needs associated with COVID-19 for all students and educators in public schools, including charter schools, in the LEA have been considered and funds are being used to address impact of COVID-19</a:t>
            </a:r>
          </a:p>
          <a:p>
            <a:r>
              <a:rPr lang="en-US" dirty="0"/>
              <a:t>Reminder: </a:t>
            </a:r>
          </a:p>
          <a:p>
            <a:pPr lvl="1"/>
            <a:r>
              <a:rPr lang="en-US" dirty="0"/>
              <a:t>While ESSER allocations are calculated using the Title I formula, these funds may be used for any allowable activities under ESSER to benefit all students and teachers in participating schools and are not subject to Title I requirements (e.g., rank order, SNS)</a:t>
            </a:r>
          </a:p>
          <a:p>
            <a:endParaRPr lang="en-US" dirty="0"/>
          </a:p>
        </p:txBody>
      </p:sp>
      <p:sp>
        <p:nvSpPr>
          <p:cNvPr id="4" name="Slide Number Placeholder 3">
            <a:extLst>
              <a:ext uri="{FF2B5EF4-FFF2-40B4-BE49-F238E27FC236}">
                <a16:creationId xmlns:a16="http://schemas.microsoft.com/office/drawing/2014/main" id="{2B4EFE8E-D343-4B28-8152-83217248A7FD}"/>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46760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DE3C-07AD-469E-BE96-919D5737C24A}"/>
              </a:ext>
            </a:extLst>
          </p:cNvPr>
          <p:cNvSpPr>
            <a:spLocks noGrp="1"/>
          </p:cNvSpPr>
          <p:nvPr>
            <p:ph type="ctrTitle"/>
          </p:nvPr>
        </p:nvSpPr>
        <p:spPr/>
        <p:txBody>
          <a:bodyPr/>
          <a:lstStyle/>
          <a:p>
            <a:r>
              <a:rPr lang="en-US" dirty="0"/>
              <a:t>Equitable Services to </a:t>
            </a:r>
            <a:br>
              <a:rPr lang="en-US" dirty="0"/>
            </a:br>
            <a:r>
              <a:rPr lang="en-US" dirty="0"/>
              <a:t>Non-Public Schools: </a:t>
            </a:r>
            <a:br>
              <a:rPr lang="en-US" dirty="0"/>
            </a:br>
            <a:r>
              <a:rPr lang="en-US" dirty="0"/>
              <a:t>Calculating Proportionate Share </a:t>
            </a:r>
          </a:p>
        </p:txBody>
      </p:sp>
      <p:sp>
        <p:nvSpPr>
          <p:cNvPr id="3" name="Slide Number Placeholder 2">
            <a:extLst>
              <a:ext uri="{FF2B5EF4-FFF2-40B4-BE49-F238E27FC236}">
                <a16:creationId xmlns:a16="http://schemas.microsoft.com/office/drawing/2014/main" id="{02D7594E-D47D-4125-9284-9CF36DC36BDA}"/>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664698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35622-F24A-40F8-A8C8-834A36454957}"/>
              </a:ext>
            </a:extLst>
          </p:cNvPr>
          <p:cNvSpPr>
            <a:spLocks noGrp="1"/>
          </p:cNvSpPr>
          <p:nvPr>
            <p:ph type="title"/>
          </p:nvPr>
        </p:nvSpPr>
        <p:spPr/>
        <p:txBody>
          <a:bodyPr/>
          <a:lstStyle/>
          <a:p>
            <a:r>
              <a:rPr lang="en-US" dirty="0"/>
              <a:t>Equitable Services to Non-Public Schools: </a:t>
            </a:r>
            <a:br>
              <a:rPr lang="en-US" dirty="0"/>
            </a:br>
            <a:r>
              <a:rPr lang="en-US" dirty="0"/>
              <a:t>What We Know</a:t>
            </a:r>
          </a:p>
        </p:txBody>
      </p:sp>
      <p:sp>
        <p:nvSpPr>
          <p:cNvPr id="3" name="Content Placeholder 2">
            <a:extLst>
              <a:ext uri="{FF2B5EF4-FFF2-40B4-BE49-F238E27FC236}">
                <a16:creationId xmlns:a16="http://schemas.microsoft.com/office/drawing/2014/main" id="{B050C20E-A3CE-454D-A5D1-99535CDE9245}"/>
              </a:ext>
            </a:extLst>
          </p:cNvPr>
          <p:cNvSpPr>
            <a:spLocks noGrp="1"/>
          </p:cNvSpPr>
          <p:nvPr>
            <p:ph idx="1"/>
          </p:nvPr>
        </p:nvSpPr>
        <p:spPr/>
        <p:txBody>
          <a:bodyPr>
            <a:normAutofit/>
          </a:bodyPr>
          <a:lstStyle/>
          <a:p>
            <a:r>
              <a:rPr lang="en-US" dirty="0"/>
              <a:t>Section 18005 of the CARES Act: </a:t>
            </a:r>
          </a:p>
          <a:p>
            <a:pPr lvl="1"/>
            <a:r>
              <a:rPr lang="en-US" dirty="0"/>
              <a:t>LEA receiving funds under </a:t>
            </a:r>
            <a:r>
              <a:rPr lang="en-US" b="1" i="1" dirty="0"/>
              <a:t>ESSER or GEER </a:t>
            </a:r>
            <a:r>
              <a:rPr lang="en-US" dirty="0"/>
              <a:t>funds shall </a:t>
            </a:r>
            <a:r>
              <a:rPr lang="en-US" b="1" i="1" dirty="0"/>
              <a:t>provide equitable services </a:t>
            </a:r>
            <a:r>
              <a:rPr lang="en-US" dirty="0"/>
              <a:t>in the same manner as provided </a:t>
            </a:r>
            <a:r>
              <a:rPr lang="en-US" dirty="0">
                <a:highlight>
                  <a:srgbClr val="FFFF00"/>
                </a:highlight>
              </a:rPr>
              <a:t>under </a:t>
            </a:r>
            <a:r>
              <a:rPr lang="en-US" b="1" i="1" dirty="0">
                <a:highlight>
                  <a:srgbClr val="FFFF00"/>
                </a:highlight>
              </a:rPr>
              <a:t>Section 1117</a:t>
            </a:r>
            <a:r>
              <a:rPr lang="en-US" dirty="0">
                <a:highlight>
                  <a:srgbClr val="FFFF00"/>
                </a:highlight>
              </a:rPr>
              <a:t> of the ESEA</a:t>
            </a:r>
            <a:r>
              <a:rPr lang="en-US" dirty="0"/>
              <a:t> to students and teachers in non-public schools as determined in </a:t>
            </a:r>
            <a:r>
              <a:rPr lang="en-US" b="1" i="1" dirty="0"/>
              <a:t>consultation</a:t>
            </a:r>
            <a:r>
              <a:rPr lang="en-US" dirty="0"/>
              <a:t> with representatives of non-public schools.</a:t>
            </a:r>
          </a:p>
          <a:p>
            <a:pPr lvl="2"/>
            <a:r>
              <a:rPr lang="en-US" b="1" dirty="0"/>
              <a:t>LEA allocations from the 90%</a:t>
            </a:r>
          </a:p>
          <a:p>
            <a:pPr lvl="2"/>
            <a:r>
              <a:rPr lang="en-US" b="1" i="1" dirty="0">
                <a:solidFill>
                  <a:schemeClr val="accent5">
                    <a:lumMod val="75000"/>
                  </a:schemeClr>
                </a:solidFill>
              </a:rPr>
              <a:t>LEA grants under the 10% state reserve</a:t>
            </a:r>
          </a:p>
          <a:p>
            <a:pPr lvl="2"/>
            <a:r>
              <a:rPr lang="en-US" b="1" i="1" dirty="0">
                <a:solidFill>
                  <a:schemeClr val="accent5">
                    <a:lumMod val="75000"/>
                  </a:schemeClr>
                </a:solidFill>
              </a:rPr>
              <a:t>LEA grants under GEER</a:t>
            </a:r>
            <a:endParaRPr lang="en-US" dirty="0"/>
          </a:p>
          <a:p>
            <a:r>
              <a:rPr lang="en-US" dirty="0"/>
              <a:t>USDE FAQ Document ~ non-regulatory guidance ~ April 30, 2020</a:t>
            </a:r>
          </a:p>
          <a:p>
            <a:pPr lvl="1"/>
            <a:r>
              <a:rPr lang="en-US" dirty="0"/>
              <a:t>All students enrolled in NPS (not just Title I eligible) are used for calculating proportionate share</a:t>
            </a:r>
          </a:p>
          <a:p>
            <a:pPr lvl="1"/>
            <a:r>
              <a:rPr lang="en-US" dirty="0"/>
              <a:t>Not-for-profit NPS in the LEA boundary (not residency of student)</a:t>
            </a:r>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BFFCF16-C646-4399-8EBE-8A3012549FD1}"/>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12194191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1268</TotalTime>
  <Words>4235</Words>
  <Application>Microsoft Office PowerPoint</Application>
  <PresentationFormat>On-screen Show (4:3)</PresentationFormat>
  <Paragraphs>422</Paragraphs>
  <Slides>33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Courier New</vt:lpstr>
      <vt:lpstr>Museo Slab 500</vt:lpstr>
      <vt:lpstr>Wingdings</vt:lpstr>
      <vt:lpstr>Office Theme</vt:lpstr>
      <vt:lpstr>Office Hours:  Elementary and Secondary School Emergency Relief Funds</vt:lpstr>
      <vt:lpstr>Agenda for Today’s Office Hours</vt:lpstr>
      <vt:lpstr>CARES Grants</vt:lpstr>
      <vt:lpstr>ESSER Funds under the CARES Act Education Stabilization Section</vt:lpstr>
      <vt:lpstr>Equitable Services:  All Public Schools, Including Charters</vt:lpstr>
      <vt:lpstr>Statutory Requirements</vt:lpstr>
      <vt:lpstr>Implementation In Colorado</vt:lpstr>
      <vt:lpstr>Equitable Services to  Non-Public Schools:  Calculating Proportionate Share </vt:lpstr>
      <vt:lpstr>Equitable Services to Non-Public Schools:  What We Know</vt:lpstr>
      <vt:lpstr>Proportionate Share: What We Know</vt:lpstr>
      <vt:lpstr>Equitable Services to Non-Public Schools:  Implementation in Colorado</vt:lpstr>
      <vt:lpstr>So Where Does that Leave Us? </vt:lpstr>
      <vt:lpstr>Calculating Proportionate Share for Non-Public School Equitable Services</vt:lpstr>
      <vt:lpstr>Example:  Calculation in the LEA Application Online Platform </vt:lpstr>
      <vt:lpstr>New FAQs</vt:lpstr>
      <vt:lpstr>Non-Public Schools</vt:lpstr>
      <vt:lpstr>Non-Public Schools</vt:lpstr>
      <vt:lpstr>Declines in State and Local Funding</vt:lpstr>
      <vt:lpstr>State and Other Federal Funding – Other than ESEA or ESSER</vt:lpstr>
      <vt:lpstr>LEA Application Signatures</vt:lpstr>
      <vt:lpstr>Accounting Questions</vt:lpstr>
      <vt:lpstr>COVID-19 fact sheet for English learners from the US Department of Education  </vt:lpstr>
      <vt:lpstr>About this Resource</vt:lpstr>
      <vt:lpstr>Funding Considerations</vt:lpstr>
      <vt:lpstr>Guidance for ESSER and GEER Funds: Supporting ELs</vt:lpstr>
      <vt:lpstr>Guidance for ESSER and GEER Funds: Purchasing Technology</vt:lpstr>
      <vt:lpstr>Use of Title III Funds Questions</vt:lpstr>
      <vt:lpstr>Supports &amp; Resources:  </vt:lpstr>
      <vt:lpstr>Next Two Office Hours</vt:lpstr>
      <vt:lpstr>Remaining Questions?   Topics for Future Office Hours? </vt:lpstr>
      <vt:lpstr>ESEA Office</vt:lpstr>
      <vt:lpstr>ESEA Office (Cont.)</vt:lpstr>
      <vt:lpstr>Grants Fiscal Contacts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86</cp:revision>
  <dcterms:created xsi:type="dcterms:W3CDTF">2019-06-25T17:30:52Z</dcterms:created>
  <dcterms:modified xsi:type="dcterms:W3CDTF">2020-05-22T18:21:37Z</dcterms:modified>
</cp:coreProperties>
</file>