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69" r:id="rId2"/>
    <p:sldId id="339" r:id="rId3"/>
    <p:sldId id="323" r:id="rId4"/>
    <p:sldId id="325" r:id="rId5"/>
    <p:sldId id="324" r:id="rId6"/>
    <p:sldId id="333" r:id="rId7"/>
    <p:sldId id="278" r:id="rId8"/>
    <p:sldId id="341" r:id="rId9"/>
    <p:sldId id="342" r:id="rId10"/>
    <p:sldId id="340" r:id="rId11"/>
    <p:sldId id="330" r:id="rId12"/>
    <p:sldId id="328" r:id="rId13"/>
    <p:sldId id="343" r:id="rId14"/>
    <p:sldId id="344" r:id="rId15"/>
    <p:sldId id="345" r:id="rId16"/>
    <p:sldId id="346" r:id="rId17"/>
    <p:sldId id="347" r:id="rId18"/>
    <p:sldId id="335" r:id="rId19"/>
    <p:sldId id="336" r:id="rId20"/>
    <p:sldId id="337" r:id="rId21"/>
    <p:sldId id="33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81583" autoAdjust="0"/>
  </p:normalViewPr>
  <p:slideViewPr>
    <p:cSldViewPr snapToGrid="0">
      <p:cViewPr varScale="1">
        <p:scale>
          <a:sx n="70" d="100"/>
          <a:sy n="70" d="100"/>
        </p:scale>
        <p:origin x="456" y="4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5/15/2020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DeLilah </a:t>
            </a:r>
          </a:p>
          <a:p>
            <a:r>
              <a:rPr lang="en-US" dirty="0"/>
              <a:t>Provision for equitable services for NPS</a:t>
            </a:r>
          </a:p>
          <a:p>
            <a:r>
              <a:rPr lang="en-US" dirty="0"/>
              <a:t>What we’ve heard – focus on mental health to students and staff</a:t>
            </a:r>
          </a:p>
          <a:p>
            <a:pPr marL="171450" indent="-171450">
              <a:buFont typeface="Arial" panose="020B0604020202020204" pitchFamily="34" charset="0"/>
              <a:buChar char="•"/>
            </a:pPr>
            <a:r>
              <a:rPr lang="en-US" dirty="0"/>
              <a:t>Streamlined application released 04/16</a:t>
            </a:r>
          </a:p>
          <a:p>
            <a:pPr marL="171450" indent="-171450">
              <a:buFont typeface="Arial" panose="020B0604020202020204" pitchFamily="34" charset="0"/>
              <a:buChar char="•"/>
            </a:pPr>
            <a:r>
              <a:rPr lang="en-US" dirty="0"/>
              <a:t>Funds out within 3 days</a:t>
            </a:r>
          </a:p>
          <a:p>
            <a:pPr marL="171450" indent="-171450">
              <a:buFont typeface="Arial" panose="020B0604020202020204" pitchFamily="34" charset="0"/>
              <a:buChar char="•"/>
            </a:pPr>
            <a:r>
              <a:rPr lang="en-US" dirty="0"/>
              <a:t>Funds retroactive to March 13</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3</a:t>
            </a:fld>
            <a:endParaRPr lang="en-US" dirty="0"/>
          </a:p>
        </p:txBody>
      </p:sp>
    </p:spTree>
    <p:extLst>
      <p:ext uri="{BB962C8B-B14F-4D97-AF65-F5344CB8AC3E}">
        <p14:creationId xmlns:p14="http://schemas.microsoft.com/office/powerpoint/2010/main" val="1620108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DeLilah </a:t>
            </a:r>
          </a:p>
          <a:p>
            <a:r>
              <a:rPr lang="en-US" dirty="0"/>
              <a:t>Provision for equitable services for NPS</a:t>
            </a:r>
          </a:p>
          <a:p>
            <a:r>
              <a:rPr lang="en-US" dirty="0"/>
              <a:t>What we’ve heard – focus on mental health to students and staff</a:t>
            </a:r>
          </a:p>
          <a:p>
            <a:pPr marL="171450" indent="-171450">
              <a:buFont typeface="Arial" panose="020B0604020202020204" pitchFamily="34" charset="0"/>
              <a:buChar char="•"/>
            </a:pPr>
            <a:r>
              <a:rPr lang="en-US" dirty="0"/>
              <a:t>Streamlined application released 04/16</a:t>
            </a:r>
          </a:p>
          <a:p>
            <a:pPr marL="171450" indent="-171450">
              <a:buFont typeface="Arial" panose="020B0604020202020204" pitchFamily="34" charset="0"/>
              <a:buChar char="•"/>
            </a:pPr>
            <a:r>
              <a:rPr lang="en-US" dirty="0"/>
              <a:t>Funds out within 3 days</a:t>
            </a:r>
          </a:p>
          <a:p>
            <a:pPr marL="171450" indent="-171450">
              <a:buFont typeface="Arial" panose="020B0604020202020204" pitchFamily="34" charset="0"/>
              <a:buChar char="•"/>
            </a:pPr>
            <a:r>
              <a:rPr lang="en-US" dirty="0"/>
              <a:t>Funds retroactive to March 13</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5</a:t>
            </a:fld>
            <a:endParaRPr lang="en-US" dirty="0"/>
          </a:p>
        </p:txBody>
      </p:sp>
    </p:spTree>
    <p:extLst>
      <p:ext uri="{BB962C8B-B14F-4D97-AF65-F5344CB8AC3E}">
        <p14:creationId xmlns:p14="http://schemas.microsoft.com/office/powerpoint/2010/main" val="2843824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ASSISTANCE TO NON-PUBLIC SCHOOLS</a:t>
            </a:r>
          </a:p>
          <a:p>
            <a:r>
              <a:rPr lang="en-US" sz="1200" b="0" i="0" u="none" strike="noStrike" kern="1200" baseline="0" dirty="0">
                <a:solidFill>
                  <a:schemeClr val="tx1"/>
                </a:solidFill>
                <a:latin typeface="+mn-lt"/>
                <a:ea typeface="+mn-ea"/>
                <a:cs typeface="+mn-cs"/>
              </a:rPr>
              <a:t>SEC. 18005. (a) IN GENERAL.—A local educational agency</a:t>
            </a:r>
          </a:p>
          <a:p>
            <a:r>
              <a:rPr lang="en-US" sz="1200" b="0" i="0" u="none" strike="noStrike" kern="1200" baseline="0" dirty="0">
                <a:solidFill>
                  <a:schemeClr val="tx1"/>
                </a:solidFill>
                <a:latin typeface="+mn-lt"/>
                <a:ea typeface="+mn-ea"/>
                <a:cs typeface="+mn-cs"/>
              </a:rPr>
              <a:t>receiving funds under sections 18002 or 18003 of this title shall</a:t>
            </a:r>
          </a:p>
          <a:p>
            <a:r>
              <a:rPr lang="en-US" sz="1200" b="0" i="0" u="none" strike="noStrike" kern="1200" baseline="0" dirty="0">
                <a:solidFill>
                  <a:schemeClr val="tx1"/>
                </a:solidFill>
                <a:latin typeface="+mn-lt"/>
                <a:ea typeface="+mn-ea"/>
                <a:cs typeface="+mn-cs"/>
              </a:rPr>
              <a:t>provide equitable services in the same manner as provided under</a:t>
            </a:r>
          </a:p>
          <a:p>
            <a:r>
              <a:rPr lang="en-US" sz="1200" b="0" i="0" u="none" strike="noStrike" kern="1200" baseline="0" dirty="0">
                <a:solidFill>
                  <a:schemeClr val="tx1"/>
                </a:solidFill>
                <a:latin typeface="+mn-lt"/>
                <a:ea typeface="+mn-ea"/>
                <a:cs typeface="+mn-cs"/>
              </a:rPr>
              <a:t>section 1117 of the ESEA of 1965 to students and teachers in</a:t>
            </a:r>
          </a:p>
          <a:p>
            <a:r>
              <a:rPr lang="en-US" sz="1200" b="0" i="0" u="none" strike="noStrike" kern="1200" baseline="0" dirty="0">
                <a:solidFill>
                  <a:schemeClr val="tx1"/>
                </a:solidFill>
                <a:latin typeface="+mn-lt"/>
                <a:ea typeface="+mn-ea"/>
                <a:cs typeface="+mn-cs"/>
              </a:rPr>
              <a:t>non-public schools, as determined in consultation with representatives</a:t>
            </a:r>
          </a:p>
          <a:p>
            <a:r>
              <a:rPr lang="en-US" sz="1200" b="0" i="0" u="none" strike="noStrike" kern="1200" baseline="0" dirty="0">
                <a:solidFill>
                  <a:schemeClr val="tx1"/>
                </a:solidFill>
                <a:latin typeface="+mn-lt"/>
                <a:ea typeface="+mn-ea"/>
                <a:cs typeface="+mn-cs"/>
              </a:rPr>
              <a:t>of non-public schools.</a:t>
            </a:r>
          </a:p>
          <a:p>
            <a:r>
              <a:rPr lang="en-US" sz="1200" b="0" i="0" u="none" strike="noStrike" kern="1200" baseline="0" dirty="0">
                <a:solidFill>
                  <a:schemeClr val="tx1"/>
                </a:solidFill>
                <a:latin typeface="+mn-lt"/>
                <a:ea typeface="+mn-ea"/>
                <a:cs typeface="+mn-cs"/>
              </a:rPr>
              <a:t>(b) PUBLIC CONTROL OF FUNDS.—The control of funds for the</a:t>
            </a:r>
          </a:p>
          <a:p>
            <a:r>
              <a:rPr lang="en-US" sz="1200" b="0" i="0" u="none" strike="noStrike" kern="1200" baseline="0" dirty="0">
                <a:solidFill>
                  <a:schemeClr val="tx1"/>
                </a:solidFill>
                <a:latin typeface="+mn-lt"/>
                <a:ea typeface="+mn-ea"/>
                <a:cs typeface="+mn-cs"/>
              </a:rPr>
              <a:t>services and assistance provided to a non-public school under subsection</a:t>
            </a:r>
          </a:p>
          <a:p>
            <a:r>
              <a:rPr lang="en-US" sz="1200" b="0" i="0" u="none" strike="noStrike" kern="1200" baseline="0" dirty="0">
                <a:solidFill>
                  <a:schemeClr val="tx1"/>
                </a:solidFill>
                <a:latin typeface="+mn-lt"/>
                <a:ea typeface="+mn-ea"/>
                <a:cs typeface="+mn-cs"/>
              </a:rPr>
              <a:t>(a), and title to materials, equipment, and property purchased</a:t>
            </a:r>
          </a:p>
          <a:p>
            <a:r>
              <a:rPr lang="en-US" sz="1200" b="0" i="0" u="none" strike="noStrike" kern="1200" baseline="0" dirty="0">
                <a:solidFill>
                  <a:schemeClr val="tx1"/>
                </a:solidFill>
                <a:latin typeface="+mn-lt"/>
                <a:ea typeface="+mn-ea"/>
                <a:cs typeface="+mn-cs"/>
              </a:rPr>
              <a:t>with such funds, shall be in a public agency, and a public</a:t>
            </a:r>
          </a:p>
          <a:p>
            <a:r>
              <a:rPr lang="en-US" sz="1200" b="0" i="0" u="none" strike="noStrike" kern="1200" baseline="0" dirty="0">
                <a:solidFill>
                  <a:schemeClr val="tx1"/>
                </a:solidFill>
                <a:latin typeface="+mn-lt"/>
                <a:ea typeface="+mn-ea"/>
                <a:cs typeface="+mn-cs"/>
              </a:rPr>
              <a:t>agency shall administer such funds, materials, equipment, and property</a:t>
            </a:r>
          </a:p>
          <a:p>
            <a:r>
              <a:rPr lang="en-US" sz="1200" b="0" i="0" u="none" strike="noStrike" kern="1200" baseline="0" dirty="0">
                <a:solidFill>
                  <a:schemeClr val="tx1"/>
                </a:solidFill>
                <a:latin typeface="+mn-lt"/>
                <a:ea typeface="+mn-ea"/>
                <a:cs typeface="+mn-cs"/>
              </a:rPr>
              <a:t>and shall provide such services (or may contract for the provision</a:t>
            </a:r>
          </a:p>
          <a:p>
            <a:r>
              <a:rPr lang="en-US" sz="1200" b="0" i="0" u="none" strike="noStrike" kern="1200" baseline="0" dirty="0">
                <a:solidFill>
                  <a:schemeClr val="tx1"/>
                </a:solidFill>
                <a:latin typeface="+mn-lt"/>
                <a:ea typeface="+mn-ea"/>
                <a:cs typeface="+mn-cs"/>
              </a:rPr>
              <a:t>of such services with a public or private entity).</a:t>
            </a:r>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9</a:t>
            </a:fld>
            <a:endParaRPr lang="en-US"/>
          </a:p>
        </p:txBody>
      </p:sp>
    </p:spTree>
    <p:extLst>
      <p:ext uri="{BB962C8B-B14F-4D97-AF65-F5344CB8AC3E}">
        <p14:creationId xmlns:p14="http://schemas.microsoft.com/office/powerpoint/2010/main" val="1476683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LEAs that receive ESSER or GEER funds must provide equitable services to nonpublic schools in the same manner as provided under Title I, Part A.  Control of CARES Act funds reserved for equitable services and items purchased with the funds must remain in public control.  </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10</a:t>
            </a:fld>
            <a:endParaRPr lang="en-US"/>
          </a:p>
        </p:txBody>
      </p:sp>
    </p:spTree>
    <p:extLst>
      <p:ext uri="{BB962C8B-B14F-4D97-AF65-F5344CB8AC3E}">
        <p14:creationId xmlns:p14="http://schemas.microsoft.com/office/powerpoint/2010/main" val="1435453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CARES Act give authority to the U.S. Department of Education to request reporting from SEA’s about the methodology that LEAs use to provide services to students and staff in both public and non-public schools, CDE recommends that LEAs make good faith effort to consider the needs of students and staff in all public schools, including charters, and non-public schools, through consultation with non-public school representatives to identify needs associated with the impact of COVID-19 and how best to use ESSER funds to address those needs. </a:t>
            </a:r>
          </a:p>
        </p:txBody>
      </p:sp>
      <p:sp>
        <p:nvSpPr>
          <p:cNvPr id="4" name="Slide Number Placeholder 3"/>
          <p:cNvSpPr>
            <a:spLocks noGrp="1"/>
          </p:cNvSpPr>
          <p:nvPr>
            <p:ph type="sldNum" sz="quarter" idx="5"/>
          </p:nvPr>
        </p:nvSpPr>
        <p:spPr/>
        <p:txBody>
          <a:bodyPr/>
          <a:lstStyle/>
          <a:p>
            <a:fld id="{D8C3E97E-4890-4915-A7C2-F3D207C521C5}" type="slidenum">
              <a:rPr lang="en-US" smtClean="0"/>
              <a:t>11</a:t>
            </a:fld>
            <a:endParaRPr lang="en-US"/>
          </a:p>
        </p:txBody>
      </p:sp>
    </p:spTree>
    <p:extLst>
      <p:ext uri="{BB962C8B-B14F-4D97-AF65-F5344CB8AC3E}">
        <p14:creationId xmlns:p14="http://schemas.microsoft.com/office/powerpoint/2010/main" val="28052504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13</a:t>
            </a:fld>
            <a:endParaRPr lang="en-US"/>
          </a:p>
        </p:txBody>
      </p:sp>
    </p:spTree>
    <p:extLst>
      <p:ext uri="{BB962C8B-B14F-4D97-AF65-F5344CB8AC3E}">
        <p14:creationId xmlns:p14="http://schemas.microsoft.com/office/powerpoint/2010/main" val="1391615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 Note changes in assignments </a:t>
            </a:r>
          </a:p>
        </p:txBody>
      </p:sp>
      <p:sp>
        <p:nvSpPr>
          <p:cNvPr id="4" name="Slide Number Placeholder 3"/>
          <p:cNvSpPr>
            <a:spLocks noGrp="1"/>
          </p:cNvSpPr>
          <p:nvPr>
            <p:ph type="sldNum" sz="quarter" idx="5"/>
          </p:nvPr>
        </p:nvSpPr>
        <p:spPr/>
        <p:txBody>
          <a:bodyPr/>
          <a:lstStyle/>
          <a:p>
            <a:fld id="{D8C3E97E-4890-4915-A7C2-F3D207C521C5}" type="slidenum">
              <a:rPr lang="en-US" smtClean="0"/>
              <a:t>19</a:t>
            </a:fld>
            <a:endParaRPr lang="en-US" dirty="0"/>
          </a:p>
        </p:txBody>
      </p:sp>
    </p:spTree>
    <p:extLst>
      <p:ext uri="{BB962C8B-B14F-4D97-AF65-F5344CB8AC3E}">
        <p14:creationId xmlns:p14="http://schemas.microsoft.com/office/powerpoint/2010/main" val="7307967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de.state.co.us/datapipeline/non-public_school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8" Type="http://schemas.openxmlformats.org/officeDocument/2006/relationships/hyperlink" Target="mailto:Giessinger_t@cde.state.co.us" TargetMode="External"/><Relationship Id="rId13" Type="http://schemas.openxmlformats.org/officeDocument/2006/relationships/hyperlink" Target="mailto:Vassis_b@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Collins_k@cde.state.co.us" TargetMode="External"/><Relationship Id="rId12" Type="http://schemas.openxmlformats.org/officeDocument/2006/relationships/hyperlink" Target="mailto:Thompson_r@cde.state.co.u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Bylsma_b@cde.state.co.us" TargetMode="External"/><Relationship Id="rId11" Type="http://schemas.openxmlformats.org/officeDocument/2006/relationships/hyperlink" Target="mailto:Meushaw_l@cde.state.co.us" TargetMode="External"/><Relationship Id="rId5" Type="http://schemas.openxmlformats.org/officeDocument/2006/relationships/hyperlink" Target="mailto:prael_m@cde.state.co.us" TargetMode="External"/><Relationship Id="rId10" Type="http://schemas.openxmlformats.org/officeDocument/2006/relationships/hyperlink" Target="mailto:Meredith_j@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Ingalls_k@cde.state.co.us" TargetMode="External"/><Relationship Id="rId14" Type="http://schemas.openxmlformats.org/officeDocument/2006/relationships/hyperlink" Target="mailto:Willett_j@cde.state.co.u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mailto:negley_t@cde.state.co.us" TargetMode="External"/><Relationship Id="rId3" Type="http://schemas.openxmlformats.org/officeDocument/2006/relationships/hyperlink" Target="mailto:Collins_d@cde.state.co.us" TargetMode="External"/><Relationship Id="rId7" Type="http://schemas.openxmlformats.org/officeDocument/2006/relationships/hyperlink" Target="mailto:Jimenez_B@cde.state.co.us" TargetMode="External"/><Relationship Id="rId2" Type="http://schemas.openxmlformats.org/officeDocument/2006/relationships/hyperlink" Target="mailto:Mohajeri-nelson_n@cde.state.co.us" TargetMode="External"/><Relationship Id="rId1" Type="http://schemas.openxmlformats.org/officeDocument/2006/relationships/slideLayout" Target="../slideLayouts/slideLayout2.xml"/><Relationship Id="rId6" Type="http://schemas.openxmlformats.org/officeDocument/2006/relationships/hyperlink" Target="mailto:Christensen_m@cde.state.co.us" TargetMode="External"/><Relationship Id="rId5" Type="http://schemas.openxmlformats.org/officeDocument/2006/relationships/hyperlink" Target="mailto:gleason_p@cde.state.co.us" TargetMode="External"/><Relationship Id="rId10" Type="http://schemas.openxmlformats.org/officeDocument/2006/relationships/hyperlink" Target="mailto:shen_m@cde.state.co.us" TargetMode="External"/><Relationship Id="rId4" Type="http://schemas.openxmlformats.org/officeDocument/2006/relationships/hyperlink" Target="mailto:Burnham_K@cde.state.co.us" TargetMode="External"/><Relationship Id="rId9" Type="http://schemas.openxmlformats.org/officeDocument/2006/relationships/hyperlink" Target="mailto:shimmin_a@cde.state.co.u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Hawkins_r@cde.state.co.us" TargetMode="External"/><Relationship Id="rId2" Type="http://schemas.openxmlformats.org/officeDocument/2006/relationships/hyperlink" Target="mailto:Austin_j@cde.state.co.us" TargetMode="External"/><Relationship Id="rId1" Type="http://schemas.openxmlformats.org/officeDocument/2006/relationships/slideLayout" Target="../slideLayouts/slideLayout2.xml"/><Relationship Id="rId4" Type="http://schemas.openxmlformats.org/officeDocument/2006/relationships/hyperlink" Target="mailto:meermans_m@cde.state.co.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surveymonkey.com/r/esserf" TargetMode="External"/><Relationship Id="rId2" Type="http://schemas.openxmlformats.org/officeDocument/2006/relationships/hyperlink" Target="http://www.cde.state.co.us/fedprograms/educationstabilizationfun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cde.state.co.us/caresact/relieffund"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D8D8-9071-4262-BA8F-429F20F12347}"/>
              </a:ext>
            </a:extLst>
          </p:cNvPr>
          <p:cNvSpPr>
            <a:spLocks noGrp="1"/>
          </p:cNvSpPr>
          <p:nvPr>
            <p:ph type="ctrTitle"/>
          </p:nvPr>
        </p:nvSpPr>
        <p:spPr/>
        <p:txBody>
          <a:bodyPr>
            <a:normAutofit fontScale="90000"/>
          </a:bodyPr>
          <a:lstStyle/>
          <a:p>
            <a:r>
              <a:rPr lang="en-US" dirty="0"/>
              <a:t>Office Hours: </a:t>
            </a:r>
            <a:br>
              <a:rPr lang="en-US" dirty="0"/>
            </a:br>
            <a:r>
              <a:rPr lang="en-US" dirty="0"/>
              <a:t>Elementary and Secondary School Emergency Relief Fund</a:t>
            </a:r>
          </a:p>
        </p:txBody>
      </p:sp>
      <p:sp>
        <p:nvSpPr>
          <p:cNvPr id="3" name="Subtitle 2">
            <a:extLst>
              <a:ext uri="{FF2B5EF4-FFF2-40B4-BE49-F238E27FC236}">
                <a16:creationId xmlns:a16="http://schemas.microsoft.com/office/drawing/2014/main" id="{F0A6D6F0-0B49-4122-B7C3-F8B079ED901B}"/>
              </a:ext>
            </a:extLst>
          </p:cNvPr>
          <p:cNvSpPr>
            <a:spLocks noGrp="1"/>
          </p:cNvSpPr>
          <p:nvPr>
            <p:ph type="subTitle" idx="1"/>
          </p:nvPr>
        </p:nvSpPr>
        <p:spPr/>
        <p:txBody>
          <a:bodyPr/>
          <a:lstStyle/>
          <a:p>
            <a:r>
              <a:rPr lang="en-US" dirty="0"/>
              <a:t>May 14, 2020</a:t>
            </a:r>
          </a:p>
        </p:txBody>
      </p:sp>
    </p:spTree>
    <p:extLst>
      <p:ext uri="{BB962C8B-B14F-4D97-AF65-F5344CB8AC3E}">
        <p14:creationId xmlns:p14="http://schemas.microsoft.com/office/powerpoint/2010/main" val="2583347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CC6F6-DC5C-409B-8775-86DDEE8E12C1}"/>
              </a:ext>
            </a:extLst>
          </p:cNvPr>
          <p:cNvSpPr>
            <a:spLocks noGrp="1"/>
          </p:cNvSpPr>
          <p:nvPr>
            <p:ph type="title"/>
          </p:nvPr>
        </p:nvSpPr>
        <p:spPr/>
        <p:txBody>
          <a:bodyPr>
            <a:normAutofit/>
          </a:bodyPr>
          <a:lstStyle/>
          <a:p>
            <a:r>
              <a:rPr lang="en-US" dirty="0"/>
              <a:t>Frequently Asked Questions 1</a:t>
            </a:r>
          </a:p>
        </p:txBody>
      </p:sp>
      <p:sp>
        <p:nvSpPr>
          <p:cNvPr id="3" name="Content Placeholder 2">
            <a:extLst>
              <a:ext uri="{FF2B5EF4-FFF2-40B4-BE49-F238E27FC236}">
                <a16:creationId xmlns:a16="http://schemas.microsoft.com/office/drawing/2014/main" id="{174CBBAC-17EB-4B41-9735-E7D69E4648A9}"/>
              </a:ext>
            </a:extLst>
          </p:cNvPr>
          <p:cNvSpPr>
            <a:spLocks noGrp="1"/>
          </p:cNvSpPr>
          <p:nvPr>
            <p:ph idx="1"/>
          </p:nvPr>
        </p:nvSpPr>
        <p:spPr/>
        <p:txBody>
          <a:bodyPr>
            <a:normAutofit/>
          </a:bodyPr>
          <a:lstStyle/>
          <a:p>
            <a:pPr marL="0" indent="0">
              <a:buNone/>
            </a:pPr>
            <a:r>
              <a:rPr lang="en-US" sz="2200" b="1" dirty="0"/>
              <a:t>Q. Must LEAs that receive ESSER funds provide equitable services to non-public schools? </a:t>
            </a:r>
          </a:p>
          <a:p>
            <a:pPr lvl="1"/>
            <a:r>
              <a:rPr lang="en-US" sz="2200" dirty="0"/>
              <a:t>Yes. LEAs that receive ESSER funds are required to provide equitable services to students and staff in non-public schools, in compliance with Section 1117 of ESEA. Control of funds reserved for equitable services and items purchased with the funds must remain in public control. </a:t>
            </a:r>
          </a:p>
        </p:txBody>
      </p:sp>
      <p:sp>
        <p:nvSpPr>
          <p:cNvPr id="4" name="Rectangle: Rounded Corners 3">
            <a:extLst>
              <a:ext uri="{FF2B5EF4-FFF2-40B4-BE49-F238E27FC236}">
                <a16:creationId xmlns:a16="http://schemas.microsoft.com/office/drawing/2014/main" id="{7A43BF29-984A-432C-AA81-799A5D3B63B2}"/>
              </a:ext>
            </a:extLst>
          </p:cNvPr>
          <p:cNvSpPr/>
          <p:nvPr/>
        </p:nvSpPr>
        <p:spPr>
          <a:xfrm>
            <a:off x="809624" y="3703765"/>
            <a:ext cx="7705725" cy="23999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CDE will use the list of Non-Public Schools with school codes to pre-populate the LEA application; LEAs can add and update the system with new schools. </a:t>
            </a:r>
            <a:r>
              <a:rPr lang="en-US" sz="2000" dirty="0">
                <a:solidFill>
                  <a:schemeClr val="tx1"/>
                </a:solidFill>
                <a:hlinkClick r:id="rId3">
                  <a:extLst>
                    <a:ext uri="{A12FA001-AC4F-418D-AE19-62706E023703}">
                      <ahyp:hlinkClr xmlns:ahyp="http://schemas.microsoft.com/office/drawing/2018/hyperlinkcolor" val="tx"/>
                    </a:ext>
                  </a:extLst>
                </a:hlinkClick>
              </a:rPr>
              <a:t>https://www.cde.state.co.us/datapipeline/non-public_schools</a:t>
            </a:r>
            <a:endParaRPr lang="en-US" sz="2000" dirty="0">
              <a:solidFill>
                <a:schemeClr val="tx1"/>
              </a:solidFill>
            </a:endParaRPr>
          </a:p>
          <a:p>
            <a:pPr algn="ctr"/>
            <a:endParaRPr lang="en-US" sz="2000" dirty="0">
              <a:solidFill>
                <a:schemeClr val="tx1"/>
              </a:solidFill>
            </a:endParaRPr>
          </a:p>
          <a:p>
            <a:pPr algn="ctr"/>
            <a:r>
              <a:rPr lang="en-US" sz="2000" dirty="0">
                <a:solidFill>
                  <a:schemeClr val="tx1"/>
                </a:solidFill>
              </a:rPr>
              <a:t>All schools must have been in operation on March 13, 2020! </a:t>
            </a:r>
          </a:p>
          <a:p>
            <a:pPr algn="ctr"/>
            <a:r>
              <a:rPr lang="en-US" sz="2000" dirty="0">
                <a:solidFill>
                  <a:schemeClr val="tx1"/>
                </a:solidFill>
              </a:rPr>
              <a:t>Must have a school code! Form on the link above.</a:t>
            </a:r>
          </a:p>
        </p:txBody>
      </p:sp>
    </p:spTree>
    <p:extLst>
      <p:ext uri="{BB962C8B-B14F-4D97-AF65-F5344CB8AC3E}">
        <p14:creationId xmlns:p14="http://schemas.microsoft.com/office/powerpoint/2010/main" val="1817528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08211-02FD-4B31-9D71-13A8E6AC45F4}"/>
              </a:ext>
            </a:extLst>
          </p:cNvPr>
          <p:cNvSpPr>
            <a:spLocks noGrp="1"/>
          </p:cNvSpPr>
          <p:nvPr>
            <p:ph type="title"/>
          </p:nvPr>
        </p:nvSpPr>
        <p:spPr>
          <a:xfrm>
            <a:off x="234307" y="298057"/>
            <a:ext cx="6081865" cy="756418"/>
          </a:xfrm>
        </p:spPr>
        <p:txBody>
          <a:bodyPr>
            <a:normAutofit/>
          </a:bodyPr>
          <a:lstStyle/>
          <a:p>
            <a:r>
              <a:rPr lang="en-US" dirty="0"/>
              <a:t>Frequently Asked Questions 2</a:t>
            </a:r>
          </a:p>
        </p:txBody>
      </p:sp>
      <p:sp>
        <p:nvSpPr>
          <p:cNvPr id="3" name="Content Placeholder 2">
            <a:extLst>
              <a:ext uri="{FF2B5EF4-FFF2-40B4-BE49-F238E27FC236}">
                <a16:creationId xmlns:a16="http://schemas.microsoft.com/office/drawing/2014/main" id="{2AE4F726-53B9-425D-A13A-318AEECF0EE0}"/>
              </a:ext>
            </a:extLst>
          </p:cNvPr>
          <p:cNvSpPr>
            <a:spLocks noGrp="1"/>
          </p:cNvSpPr>
          <p:nvPr>
            <p:ph idx="1"/>
          </p:nvPr>
        </p:nvSpPr>
        <p:spPr/>
        <p:txBody>
          <a:bodyPr>
            <a:normAutofit/>
          </a:bodyPr>
          <a:lstStyle/>
          <a:p>
            <a:pPr marL="0" indent="0">
              <a:buNone/>
            </a:pPr>
            <a:r>
              <a:rPr lang="en-US" sz="2200" b="1" dirty="0"/>
              <a:t>Q. What are LEA’s responsibilities towards public and non-public schools?  </a:t>
            </a:r>
            <a:endParaRPr lang="en-US" sz="2200" dirty="0"/>
          </a:p>
          <a:p>
            <a:pPr lvl="1"/>
            <a:r>
              <a:rPr lang="en-US" sz="2200" dirty="0"/>
              <a:t>LEAs are encouraged to consider the impact of COVID-19 on all public schools, including charters, and non-public schools within the LEA’s boundaries, identify needs associated with continuing educational services, and ensure that students and staff have access to equitable services. </a:t>
            </a:r>
          </a:p>
          <a:p>
            <a:pPr marL="457200" lvl="1" indent="0">
              <a:buNone/>
            </a:pPr>
            <a:endParaRPr lang="en-US" sz="2200" dirty="0"/>
          </a:p>
          <a:p>
            <a:pPr marL="0" indent="0">
              <a:buNone/>
            </a:pPr>
            <a:r>
              <a:rPr lang="en-US" sz="2200" b="1" dirty="0"/>
              <a:t>Q. Will CDE follow the statute or USDE’s non-regulatory guidance (FAQ Document)? </a:t>
            </a:r>
          </a:p>
          <a:p>
            <a:pPr lvl="1"/>
            <a:r>
              <a:rPr lang="en-US" sz="2200" dirty="0"/>
              <a:t>TBD</a:t>
            </a:r>
          </a:p>
          <a:p>
            <a:pPr marL="0" indent="0">
              <a:buNone/>
            </a:pPr>
            <a:r>
              <a:rPr lang="en-US" sz="2200" b="1" dirty="0"/>
              <a:t>Q. Are LEAs required to use a PPA to pay charter schools? </a:t>
            </a:r>
          </a:p>
          <a:p>
            <a:pPr lvl="1"/>
            <a:r>
              <a:rPr lang="en-US" sz="2200" dirty="0"/>
              <a:t>TBD</a:t>
            </a:r>
          </a:p>
          <a:p>
            <a:pPr marL="457200" lvl="1" indent="0">
              <a:buNone/>
            </a:pPr>
            <a:endParaRPr lang="en-US" sz="2400" dirty="0"/>
          </a:p>
          <a:p>
            <a:pPr marL="457200" lvl="1" indent="0">
              <a:buNone/>
            </a:pPr>
            <a:endParaRPr lang="en-US" sz="2400" dirty="0"/>
          </a:p>
        </p:txBody>
      </p:sp>
    </p:spTree>
    <p:extLst>
      <p:ext uri="{BB962C8B-B14F-4D97-AF65-F5344CB8AC3E}">
        <p14:creationId xmlns:p14="http://schemas.microsoft.com/office/powerpoint/2010/main" val="414752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E60E5-51D7-4CBA-9D99-4262E1227105}"/>
              </a:ext>
            </a:extLst>
          </p:cNvPr>
          <p:cNvSpPr>
            <a:spLocks noGrp="1"/>
          </p:cNvSpPr>
          <p:nvPr>
            <p:ph type="title"/>
          </p:nvPr>
        </p:nvSpPr>
        <p:spPr/>
        <p:txBody>
          <a:bodyPr>
            <a:normAutofit/>
          </a:bodyPr>
          <a:lstStyle/>
          <a:p>
            <a:r>
              <a:rPr lang="en-US" dirty="0"/>
              <a:t>Frequently Asked Questions 3</a:t>
            </a:r>
          </a:p>
        </p:txBody>
      </p:sp>
      <p:sp>
        <p:nvSpPr>
          <p:cNvPr id="3" name="Content Placeholder 2">
            <a:extLst>
              <a:ext uri="{FF2B5EF4-FFF2-40B4-BE49-F238E27FC236}">
                <a16:creationId xmlns:a16="http://schemas.microsoft.com/office/drawing/2014/main" id="{DA5830CB-894F-40C3-B20B-43EEA02FDD12}"/>
              </a:ext>
            </a:extLst>
          </p:cNvPr>
          <p:cNvSpPr>
            <a:spLocks noGrp="1"/>
          </p:cNvSpPr>
          <p:nvPr>
            <p:ph idx="1"/>
          </p:nvPr>
        </p:nvSpPr>
        <p:spPr/>
        <p:txBody>
          <a:bodyPr>
            <a:noAutofit/>
          </a:bodyPr>
          <a:lstStyle/>
          <a:p>
            <a:pPr marL="0" indent="0" fontAlgn="base">
              <a:buNone/>
            </a:pPr>
            <a:r>
              <a:rPr lang="en-US" sz="2200" b="1" dirty="0"/>
              <a:t>Q. Can districts reimburse themselves through the Elementary and Secondary School Emergency Relief Fund (ESSERF) for COVID-related expenses?</a:t>
            </a:r>
          </a:p>
          <a:p>
            <a:pPr lvl="1" fontAlgn="base"/>
            <a:r>
              <a:rPr lang="en-US" sz="2200" dirty="0"/>
              <a:t>Yes, if the costs are within the allowable uses of ESSERF and occurred on or after March 13, 2020. </a:t>
            </a:r>
          </a:p>
          <a:p>
            <a:pPr marL="0" indent="0" fontAlgn="base">
              <a:buNone/>
            </a:pPr>
            <a:endParaRPr lang="en-US" sz="2200" b="1" dirty="0"/>
          </a:p>
          <a:p>
            <a:pPr marL="0" indent="0">
              <a:buNone/>
            </a:pPr>
            <a:r>
              <a:rPr lang="en-US" sz="2200" b="1" dirty="0"/>
              <a:t>Q. Can districts reimburse Non-Public Schools through the Elementary and Secondary School Emergency Relief Fund (ESSERF) for COVID-related expenses?</a:t>
            </a:r>
          </a:p>
          <a:p>
            <a:pPr lvl="1"/>
            <a:r>
              <a:rPr lang="en-US" sz="2200" dirty="0"/>
              <a:t>TBD</a:t>
            </a:r>
          </a:p>
          <a:p>
            <a:pPr marL="457200" lvl="1" indent="0">
              <a:buNone/>
            </a:pPr>
            <a:endParaRPr lang="en-US" sz="2200" dirty="0"/>
          </a:p>
          <a:p>
            <a:pPr marL="0" indent="0">
              <a:buNone/>
            </a:pPr>
            <a:r>
              <a:rPr lang="en-US" sz="2200" b="1" dirty="0"/>
              <a:t>Q. Can ESSER funds be used to support Preschools? </a:t>
            </a:r>
          </a:p>
          <a:p>
            <a:pPr lvl="1"/>
            <a:r>
              <a:rPr lang="en-US" sz="2200" dirty="0"/>
              <a:t>ESSER funds are earmarked for K-12 education</a:t>
            </a:r>
          </a:p>
          <a:p>
            <a:pPr marL="0" indent="0">
              <a:buNone/>
            </a:pPr>
            <a:br>
              <a:rPr lang="en-US" sz="2200" dirty="0"/>
            </a:br>
            <a:endParaRPr lang="en-US" sz="2200" dirty="0"/>
          </a:p>
        </p:txBody>
      </p:sp>
    </p:spTree>
    <p:extLst>
      <p:ext uri="{BB962C8B-B14F-4D97-AF65-F5344CB8AC3E}">
        <p14:creationId xmlns:p14="http://schemas.microsoft.com/office/powerpoint/2010/main" val="1005691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38893-6CAD-47D5-AE4C-1813456365A5}"/>
              </a:ext>
            </a:extLst>
          </p:cNvPr>
          <p:cNvSpPr>
            <a:spLocks noGrp="1"/>
          </p:cNvSpPr>
          <p:nvPr>
            <p:ph type="title"/>
          </p:nvPr>
        </p:nvSpPr>
        <p:spPr/>
        <p:txBody>
          <a:bodyPr/>
          <a:lstStyle/>
          <a:p>
            <a:r>
              <a:rPr lang="en-US" dirty="0"/>
              <a:t>Frequently Asked Question</a:t>
            </a:r>
          </a:p>
        </p:txBody>
      </p:sp>
      <p:sp>
        <p:nvSpPr>
          <p:cNvPr id="3" name="Content Placeholder 2">
            <a:extLst>
              <a:ext uri="{FF2B5EF4-FFF2-40B4-BE49-F238E27FC236}">
                <a16:creationId xmlns:a16="http://schemas.microsoft.com/office/drawing/2014/main" id="{B2E63FF0-49E5-4E38-AA41-E697A9738115}"/>
              </a:ext>
            </a:extLst>
          </p:cNvPr>
          <p:cNvSpPr>
            <a:spLocks noGrp="1"/>
          </p:cNvSpPr>
          <p:nvPr>
            <p:ph idx="1"/>
          </p:nvPr>
        </p:nvSpPr>
        <p:spPr/>
        <p:txBody>
          <a:bodyPr>
            <a:noAutofit/>
          </a:bodyPr>
          <a:lstStyle/>
          <a:p>
            <a:pPr marL="0" indent="0">
              <a:buNone/>
            </a:pPr>
            <a:r>
              <a:rPr lang="en-US" sz="2200" b="1" dirty="0"/>
              <a:t>Q. Do Supplement, Not Supplant requirements apply to ESSER funds? </a:t>
            </a:r>
          </a:p>
          <a:p>
            <a:pPr lvl="1"/>
            <a:r>
              <a:rPr lang="en-US" sz="2200" dirty="0"/>
              <a:t>No</a:t>
            </a:r>
          </a:p>
          <a:p>
            <a:pPr marL="0" indent="0">
              <a:buNone/>
            </a:pPr>
            <a:endParaRPr lang="en-US" sz="2200" dirty="0"/>
          </a:p>
          <a:p>
            <a:pPr marL="0" indent="0">
              <a:buNone/>
            </a:pPr>
            <a:r>
              <a:rPr lang="en-US" sz="2200" b="1" dirty="0"/>
              <a:t>Q. Are ESSER funds to be used in 2019-2020? </a:t>
            </a:r>
          </a:p>
          <a:p>
            <a:pPr lvl="1"/>
            <a:r>
              <a:rPr lang="en-US" sz="2200" dirty="0"/>
              <a:t>They can be used to reimburse allowable expenditures incurred on or after March 13, 2020 (FY19-20) they can also be used in 2020-2021</a:t>
            </a:r>
          </a:p>
          <a:p>
            <a:pPr lvl="1"/>
            <a:r>
              <a:rPr lang="en-US" sz="2200" dirty="0"/>
              <a:t>LEAs have until September 30, 2022 to spend funds</a:t>
            </a:r>
          </a:p>
          <a:p>
            <a:pPr lvl="1"/>
            <a:endParaRPr lang="en-US" sz="2200" dirty="0"/>
          </a:p>
          <a:p>
            <a:pPr marL="0" indent="0">
              <a:buNone/>
            </a:pPr>
            <a:r>
              <a:rPr lang="en-US" sz="2200" b="1" dirty="0"/>
              <a:t>Q. Are ESSER funds to be spent and then request to be reimbursed? </a:t>
            </a:r>
          </a:p>
          <a:p>
            <a:pPr lvl="1"/>
            <a:r>
              <a:rPr lang="en-US" sz="2200" dirty="0"/>
              <a:t>Yes, this will be the same process as used with other ESEA funds</a:t>
            </a:r>
          </a:p>
          <a:p>
            <a:pPr lvl="1"/>
            <a:endParaRPr lang="en-US" sz="2200" dirty="0"/>
          </a:p>
          <a:p>
            <a:pPr lvl="1"/>
            <a:endParaRPr lang="en-US" sz="2200" dirty="0"/>
          </a:p>
        </p:txBody>
      </p:sp>
      <p:sp>
        <p:nvSpPr>
          <p:cNvPr id="4" name="Slide Number Placeholder 3">
            <a:extLst>
              <a:ext uri="{FF2B5EF4-FFF2-40B4-BE49-F238E27FC236}">
                <a16:creationId xmlns:a16="http://schemas.microsoft.com/office/drawing/2014/main" id="{9817426B-2407-4AEE-956D-7BDC26044D7B}"/>
              </a:ext>
            </a:extLst>
          </p:cNvPr>
          <p:cNvSpPr>
            <a:spLocks noGrp="1"/>
          </p:cNvSpPr>
          <p:nvPr>
            <p:ph type="sldNum" sz="quarter" idx="12"/>
          </p:nvPr>
        </p:nvSpPr>
        <p:spPr/>
        <p:txBody>
          <a:bodyPr/>
          <a:lstStyle/>
          <a:p>
            <a:fld id="{C479D5F6-EDCB-402A-AC08-4943A1820E8F}" type="slidenum">
              <a:rPr lang="en-US" smtClean="0"/>
              <a:pPr/>
              <a:t>13</a:t>
            </a:fld>
            <a:endParaRPr lang="en-US" dirty="0"/>
          </a:p>
        </p:txBody>
      </p:sp>
    </p:spTree>
    <p:extLst>
      <p:ext uri="{BB962C8B-B14F-4D97-AF65-F5344CB8AC3E}">
        <p14:creationId xmlns:p14="http://schemas.microsoft.com/office/powerpoint/2010/main" val="2783757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38893-6CAD-47D5-AE4C-1813456365A5}"/>
              </a:ext>
            </a:extLst>
          </p:cNvPr>
          <p:cNvSpPr>
            <a:spLocks noGrp="1"/>
          </p:cNvSpPr>
          <p:nvPr>
            <p:ph type="title"/>
          </p:nvPr>
        </p:nvSpPr>
        <p:spPr/>
        <p:txBody>
          <a:bodyPr/>
          <a:lstStyle/>
          <a:p>
            <a:r>
              <a:rPr lang="en-US" dirty="0"/>
              <a:t>Frequently Asked Question 4</a:t>
            </a:r>
          </a:p>
        </p:txBody>
      </p:sp>
      <p:sp>
        <p:nvSpPr>
          <p:cNvPr id="3" name="Content Placeholder 2">
            <a:extLst>
              <a:ext uri="{FF2B5EF4-FFF2-40B4-BE49-F238E27FC236}">
                <a16:creationId xmlns:a16="http://schemas.microsoft.com/office/drawing/2014/main" id="{B2E63FF0-49E5-4E38-AA41-E697A9738115}"/>
              </a:ext>
            </a:extLst>
          </p:cNvPr>
          <p:cNvSpPr>
            <a:spLocks noGrp="1"/>
          </p:cNvSpPr>
          <p:nvPr>
            <p:ph idx="1"/>
          </p:nvPr>
        </p:nvSpPr>
        <p:spPr/>
        <p:txBody>
          <a:bodyPr>
            <a:noAutofit/>
          </a:bodyPr>
          <a:lstStyle/>
          <a:p>
            <a:pPr marL="0" indent="0">
              <a:buNone/>
            </a:pPr>
            <a:r>
              <a:rPr lang="en-US" sz="2200" b="1" dirty="0"/>
              <a:t>Q. Can ESSER funds be used to pay salaries? </a:t>
            </a:r>
          </a:p>
          <a:p>
            <a:pPr lvl="1"/>
            <a:r>
              <a:rPr lang="en-US" sz="2200" dirty="0"/>
              <a:t>Yes, but not paying for raises, merit pay, subsidizing executive salaries</a:t>
            </a:r>
          </a:p>
          <a:p>
            <a:pPr lvl="1"/>
            <a:endParaRPr lang="en-US" sz="2200" dirty="0"/>
          </a:p>
          <a:p>
            <a:pPr marL="0" indent="0">
              <a:buNone/>
            </a:pPr>
            <a:r>
              <a:rPr lang="en-US" sz="2200" b="1" dirty="0"/>
              <a:t>Q. Can ESSER funds be used to support summer school activities? </a:t>
            </a:r>
          </a:p>
          <a:p>
            <a:pPr lvl="1"/>
            <a:r>
              <a:rPr lang="en-US" sz="2200" dirty="0"/>
              <a:t>Yes</a:t>
            </a:r>
          </a:p>
          <a:p>
            <a:pPr lvl="1"/>
            <a:endParaRPr lang="en-US" sz="2200" dirty="0"/>
          </a:p>
          <a:p>
            <a:pPr marL="0" indent="0">
              <a:buNone/>
            </a:pPr>
            <a:r>
              <a:rPr lang="en-US" sz="2200" b="1" dirty="0"/>
              <a:t>Q. What funding code is assigned to ESSER funds? </a:t>
            </a:r>
          </a:p>
          <a:p>
            <a:pPr lvl="1"/>
            <a:r>
              <a:rPr lang="en-US" sz="2200" dirty="0"/>
              <a:t>Grant title: Education Stabilization Funds (ESF), Elementary and Secondary School Relief Fund (ESSERF) - Formula</a:t>
            </a:r>
          </a:p>
          <a:p>
            <a:pPr lvl="1"/>
            <a:r>
              <a:rPr lang="en-US" sz="2200" dirty="0"/>
              <a:t>CFDA #: 84.425D</a:t>
            </a:r>
          </a:p>
          <a:p>
            <a:pPr lvl="1"/>
            <a:r>
              <a:rPr lang="en-US" sz="2200" dirty="0"/>
              <a:t>Grant/Project Code: 4425</a:t>
            </a:r>
          </a:p>
          <a:p>
            <a:pPr lvl="1"/>
            <a:endParaRPr lang="en-US" sz="2200" dirty="0"/>
          </a:p>
          <a:p>
            <a:pPr marL="0" indent="0">
              <a:buNone/>
            </a:pPr>
            <a:endParaRPr lang="en-US" sz="2200" dirty="0"/>
          </a:p>
        </p:txBody>
      </p:sp>
      <p:sp>
        <p:nvSpPr>
          <p:cNvPr id="4" name="Slide Number Placeholder 3">
            <a:extLst>
              <a:ext uri="{FF2B5EF4-FFF2-40B4-BE49-F238E27FC236}">
                <a16:creationId xmlns:a16="http://schemas.microsoft.com/office/drawing/2014/main" id="{9817426B-2407-4AEE-956D-7BDC26044D7B}"/>
              </a:ext>
            </a:extLst>
          </p:cNvPr>
          <p:cNvSpPr>
            <a:spLocks noGrp="1"/>
          </p:cNvSpPr>
          <p:nvPr>
            <p:ph type="sldNum" sz="quarter" idx="12"/>
          </p:nvPr>
        </p:nvSpPr>
        <p:spPr/>
        <p:txBody>
          <a:bodyPr/>
          <a:lstStyle/>
          <a:p>
            <a:fld id="{C479D5F6-EDCB-402A-AC08-4943A1820E8F}" type="slidenum">
              <a:rPr lang="en-US" smtClean="0"/>
              <a:pPr/>
              <a:t>14</a:t>
            </a:fld>
            <a:endParaRPr lang="en-US" dirty="0"/>
          </a:p>
        </p:txBody>
      </p:sp>
    </p:spTree>
    <p:extLst>
      <p:ext uri="{BB962C8B-B14F-4D97-AF65-F5344CB8AC3E}">
        <p14:creationId xmlns:p14="http://schemas.microsoft.com/office/powerpoint/2010/main" val="1506389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38893-6CAD-47D5-AE4C-1813456365A5}"/>
              </a:ext>
            </a:extLst>
          </p:cNvPr>
          <p:cNvSpPr>
            <a:spLocks noGrp="1"/>
          </p:cNvSpPr>
          <p:nvPr>
            <p:ph type="title"/>
          </p:nvPr>
        </p:nvSpPr>
        <p:spPr/>
        <p:txBody>
          <a:bodyPr/>
          <a:lstStyle/>
          <a:p>
            <a:r>
              <a:rPr lang="en-US" dirty="0"/>
              <a:t>Frequently Asked Question 5</a:t>
            </a:r>
          </a:p>
        </p:txBody>
      </p:sp>
      <p:sp>
        <p:nvSpPr>
          <p:cNvPr id="3" name="Content Placeholder 2">
            <a:extLst>
              <a:ext uri="{FF2B5EF4-FFF2-40B4-BE49-F238E27FC236}">
                <a16:creationId xmlns:a16="http://schemas.microsoft.com/office/drawing/2014/main" id="{B2E63FF0-49E5-4E38-AA41-E697A9738115}"/>
              </a:ext>
            </a:extLst>
          </p:cNvPr>
          <p:cNvSpPr>
            <a:spLocks noGrp="1"/>
          </p:cNvSpPr>
          <p:nvPr>
            <p:ph idx="1"/>
          </p:nvPr>
        </p:nvSpPr>
        <p:spPr/>
        <p:txBody>
          <a:bodyPr>
            <a:noAutofit/>
          </a:bodyPr>
          <a:lstStyle/>
          <a:p>
            <a:pPr marL="0" indent="0">
              <a:buNone/>
            </a:pPr>
            <a:r>
              <a:rPr lang="en-US" sz="2200" b="1" dirty="0"/>
              <a:t>Q. Are indirect costs allowable under the CARES Act? </a:t>
            </a:r>
          </a:p>
          <a:p>
            <a:pPr lvl="1"/>
            <a:r>
              <a:rPr lang="en-US" sz="2200" dirty="0"/>
              <a:t>Yes</a:t>
            </a:r>
          </a:p>
          <a:p>
            <a:pPr lvl="1"/>
            <a:endParaRPr lang="en-US" sz="2200" dirty="0"/>
          </a:p>
          <a:p>
            <a:pPr marL="0" indent="0">
              <a:buNone/>
            </a:pPr>
            <a:r>
              <a:rPr lang="en-US" sz="2200" b="1" dirty="0"/>
              <a:t>Q. Could an LEA use their full ESSER allocation at the LEA level? </a:t>
            </a:r>
          </a:p>
          <a:p>
            <a:pPr lvl="1"/>
            <a:r>
              <a:rPr lang="en-US" dirty="0"/>
              <a:t>Although there is no requirement to equitably distribute the funds to individual schools, including charter schools, the ESSER statute does allow for “providing principals and other school leaders with the resources necessary to address the needs of individual schools.” CDE encourages LEAs to continue to make a good faith effort in meaningfully engaging stakeholders to determine the needs of the students and teachers in all public schools, including charter schools, and non-public schools.</a:t>
            </a:r>
            <a:endParaRPr lang="en-US" sz="2200" dirty="0">
              <a:solidFill>
                <a:srgbClr val="FF0000"/>
              </a:solidFill>
            </a:endParaRPr>
          </a:p>
          <a:p>
            <a:pPr marL="457200" lvl="1" indent="0">
              <a:buNone/>
            </a:pPr>
            <a:endParaRPr lang="en-US" sz="2200" dirty="0"/>
          </a:p>
        </p:txBody>
      </p:sp>
      <p:sp>
        <p:nvSpPr>
          <p:cNvPr id="4" name="Slide Number Placeholder 3">
            <a:extLst>
              <a:ext uri="{FF2B5EF4-FFF2-40B4-BE49-F238E27FC236}">
                <a16:creationId xmlns:a16="http://schemas.microsoft.com/office/drawing/2014/main" id="{9817426B-2407-4AEE-956D-7BDC26044D7B}"/>
              </a:ext>
            </a:extLst>
          </p:cNvPr>
          <p:cNvSpPr>
            <a:spLocks noGrp="1"/>
          </p:cNvSpPr>
          <p:nvPr>
            <p:ph type="sldNum" sz="quarter" idx="12"/>
          </p:nvPr>
        </p:nvSpPr>
        <p:spPr/>
        <p:txBody>
          <a:bodyPr/>
          <a:lstStyle/>
          <a:p>
            <a:fld id="{C479D5F6-EDCB-402A-AC08-4943A1820E8F}" type="slidenum">
              <a:rPr lang="en-US" smtClean="0"/>
              <a:pPr/>
              <a:t>15</a:t>
            </a:fld>
            <a:endParaRPr lang="en-US" dirty="0"/>
          </a:p>
        </p:txBody>
      </p:sp>
    </p:spTree>
    <p:extLst>
      <p:ext uri="{BB962C8B-B14F-4D97-AF65-F5344CB8AC3E}">
        <p14:creationId xmlns:p14="http://schemas.microsoft.com/office/powerpoint/2010/main" val="1020648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38893-6CAD-47D5-AE4C-1813456365A5}"/>
              </a:ext>
            </a:extLst>
          </p:cNvPr>
          <p:cNvSpPr>
            <a:spLocks noGrp="1"/>
          </p:cNvSpPr>
          <p:nvPr>
            <p:ph type="title"/>
          </p:nvPr>
        </p:nvSpPr>
        <p:spPr/>
        <p:txBody>
          <a:bodyPr/>
          <a:lstStyle/>
          <a:p>
            <a:r>
              <a:rPr lang="en-US" dirty="0"/>
              <a:t>Frequently Asked Question 6</a:t>
            </a:r>
          </a:p>
        </p:txBody>
      </p:sp>
      <p:sp>
        <p:nvSpPr>
          <p:cNvPr id="3" name="Content Placeholder 2">
            <a:extLst>
              <a:ext uri="{FF2B5EF4-FFF2-40B4-BE49-F238E27FC236}">
                <a16:creationId xmlns:a16="http://schemas.microsoft.com/office/drawing/2014/main" id="{B2E63FF0-49E5-4E38-AA41-E697A9738115}"/>
              </a:ext>
            </a:extLst>
          </p:cNvPr>
          <p:cNvSpPr>
            <a:spLocks noGrp="1"/>
          </p:cNvSpPr>
          <p:nvPr>
            <p:ph idx="1"/>
          </p:nvPr>
        </p:nvSpPr>
        <p:spPr>
          <a:xfrm>
            <a:off x="712519" y="1451165"/>
            <a:ext cx="7790955" cy="4640674"/>
          </a:xfrm>
        </p:spPr>
        <p:txBody>
          <a:bodyPr>
            <a:noAutofit/>
          </a:bodyPr>
          <a:lstStyle/>
          <a:p>
            <a:pPr marL="0" indent="0">
              <a:buNone/>
            </a:pPr>
            <a:r>
              <a:rPr lang="en-US" sz="2200" b="1" dirty="0"/>
              <a:t>Q. What reporting is tied to these funds? </a:t>
            </a:r>
          </a:p>
          <a:p>
            <a:pPr lvl="1"/>
            <a:r>
              <a:rPr lang="en-US" sz="2200" dirty="0"/>
              <a:t>CDE must report to USDE quarterly on the ESSER funds are being used</a:t>
            </a:r>
          </a:p>
          <a:p>
            <a:pPr lvl="1"/>
            <a:r>
              <a:rPr lang="en-US" sz="2200" dirty="0"/>
              <a:t>Secretary may add additional reporting</a:t>
            </a:r>
          </a:p>
          <a:p>
            <a:pPr lvl="1"/>
            <a:endParaRPr lang="en-US" sz="2200" dirty="0"/>
          </a:p>
          <a:p>
            <a:pPr marL="0" indent="0">
              <a:buNone/>
            </a:pPr>
            <a:r>
              <a:rPr lang="en-US" sz="2200" b="1" dirty="0"/>
              <a:t>Q. Will we have to do an end of the year report on these? How will that look when it crosses years? </a:t>
            </a:r>
          </a:p>
          <a:p>
            <a:pPr lvl="1"/>
            <a:r>
              <a:rPr lang="en-US" sz="2200" dirty="0"/>
              <a:t>Yes. Districts will be required to submit a separate end of the year report that will look like the reports currently submitted under ESSA. </a:t>
            </a:r>
          </a:p>
          <a:p>
            <a:pPr lvl="1"/>
            <a:r>
              <a:rPr lang="en-US" sz="2200" dirty="0"/>
              <a:t>The report will be due at the same time the ESSA end of year report is due, September 30, 2020.</a:t>
            </a:r>
          </a:p>
          <a:p>
            <a:pPr marL="0" indent="0">
              <a:buNone/>
            </a:pPr>
            <a:endParaRPr lang="en-US" sz="2600" dirty="0"/>
          </a:p>
        </p:txBody>
      </p:sp>
      <p:sp>
        <p:nvSpPr>
          <p:cNvPr id="4" name="Slide Number Placeholder 3">
            <a:extLst>
              <a:ext uri="{FF2B5EF4-FFF2-40B4-BE49-F238E27FC236}">
                <a16:creationId xmlns:a16="http://schemas.microsoft.com/office/drawing/2014/main" id="{9817426B-2407-4AEE-956D-7BDC26044D7B}"/>
              </a:ext>
            </a:extLst>
          </p:cNvPr>
          <p:cNvSpPr>
            <a:spLocks noGrp="1"/>
          </p:cNvSpPr>
          <p:nvPr>
            <p:ph type="sldNum" sz="quarter" idx="12"/>
          </p:nvPr>
        </p:nvSpPr>
        <p:spPr/>
        <p:txBody>
          <a:bodyPr/>
          <a:lstStyle/>
          <a:p>
            <a:fld id="{C479D5F6-EDCB-402A-AC08-4943A1820E8F}" type="slidenum">
              <a:rPr lang="en-US" smtClean="0"/>
              <a:pPr/>
              <a:t>16</a:t>
            </a:fld>
            <a:endParaRPr lang="en-US" dirty="0"/>
          </a:p>
        </p:txBody>
      </p:sp>
    </p:spTree>
    <p:extLst>
      <p:ext uri="{BB962C8B-B14F-4D97-AF65-F5344CB8AC3E}">
        <p14:creationId xmlns:p14="http://schemas.microsoft.com/office/powerpoint/2010/main" val="2921903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0D850-FB05-47AF-B41A-759445D5C73C}"/>
              </a:ext>
            </a:extLst>
          </p:cNvPr>
          <p:cNvSpPr>
            <a:spLocks noGrp="1"/>
          </p:cNvSpPr>
          <p:nvPr>
            <p:ph type="ctrTitle"/>
          </p:nvPr>
        </p:nvSpPr>
        <p:spPr/>
        <p:txBody>
          <a:bodyPr/>
          <a:lstStyle/>
          <a:p>
            <a:r>
              <a:rPr lang="en-US" dirty="0"/>
              <a:t>Additional Questions?</a:t>
            </a:r>
          </a:p>
        </p:txBody>
      </p:sp>
      <p:sp>
        <p:nvSpPr>
          <p:cNvPr id="3" name="Slide Number Placeholder 2">
            <a:extLst>
              <a:ext uri="{FF2B5EF4-FFF2-40B4-BE49-F238E27FC236}">
                <a16:creationId xmlns:a16="http://schemas.microsoft.com/office/drawing/2014/main" id="{0738F1F5-C9BC-4E05-B062-354D09EF9496}"/>
              </a:ext>
            </a:extLst>
          </p:cNvPr>
          <p:cNvSpPr>
            <a:spLocks noGrp="1"/>
          </p:cNvSpPr>
          <p:nvPr>
            <p:ph type="sldNum" sz="quarter" idx="12"/>
          </p:nvPr>
        </p:nvSpPr>
        <p:spPr/>
        <p:txBody>
          <a:bodyPr/>
          <a:lstStyle/>
          <a:p>
            <a:fld id="{C479D5F6-EDCB-402A-AC08-4943A1820E8F}" type="slidenum">
              <a:rPr lang="en-US" smtClean="0"/>
              <a:pPr/>
              <a:t>17</a:t>
            </a:fld>
            <a:endParaRPr lang="en-US" dirty="0"/>
          </a:p>
        </p:txBody>
      </p:sp>
    </p:spTree>
    <p:extLst>
      <p:ext uri="{BB962C8B-B14F-4D97-AF65-F5344CB8AC3E}">
        <p14:creationId xmlns:p14="http://schemas.microsoft.com/office/powerpoint/2010/main" val="3724146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7B18D-15E0-46DB-AB18-CA7287204944}"/>
              </a:ext>
            </a:extLst>
          </p:cNvPr>
          <p:cNvSpPr>
            <a:spLocks noGrp="1"/>
          </p:cNvSpPr>
          <p:nvPr>
            <p:ph type="ctrTitle"/>
          </p:nvPr>
        </p:nvSpPr>
        <p:spPr/>
        <p:txBody>
          <a:bodyPr/>
          <a:lstStyle/>
          <a:p>
            <a:r>
              <a:rPr lang="en-US" dirty="0"/>
              <a:t>What Topics Should We Cover Next Week? </a:t>
            </a:r>
          </a:p>
        </p:txBody>
      </p:sp>
      <p:sp>
        <p:nvSpPr>
          <p:cNvPr id="3" name="Slide Number Placeholder 2">
            <a:extLst>
              <a:ext uri="{FF2B5EF4-FFF2-40B4-BE49-F238E27FC236}">
                <a16:creationId xmlns:a16="http://schemas.microsoft.com/office/drawing/2014/main" id="{E5561D9E-2F66-4750-B140-E0163B7120EB}"/>
              </a:ext>
            </a:extLst>
          </p:cNvPr>
          <p:cNvSpPr>
            <a:spLocks noGrp="1"/>
          </p:cNvSpPr>
          <p:nvPr>
            <p:ph type="sldNum" sz="quarter" idx="12"/>
          </p:nvPr>
        </p:nvSpPr>
        <p:spPr/>
        <p:txBody>
          <a:bodyPr/>
          <a:lstStyle/>
          <a:p>
            <a:fld id="{C479D5F6-EDCB-402A-AC08-4943A1820E8F}" type="slidenum">
              <a:rPr lang="en-US" smtClean="0"/>
              <a:pPr/>
              <a:t>18</a:t>
            </a:fld>
            <a:endParaRPr lang="en-US" dirty="0"/>
          </a:p>
        </p:txBody>
      </p:sp>
    </p:spTree>
    <p:extLst>
      <p:ext uri="{BB962C8B-B14F-4D97-AF65-F5344CB8AC3E}">
        <p14:creationId xmlns:p14="http://schemas.microsoft.com/office/powerpoint/2010/main" val="27451098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ESEA Office</a:t>
            </a:r>
          </a:p>
        </p:txBody>
      </p:sp>
      <p:graphicFrame>
        <p:nvGraphicFramePr>
          <p:cNvPr id="7" name="Table 6"/>
          <p:cNvGraphicFramePr>
            <a:graphicFrameLocks noGrp="1"/>
          </p:cNvGraphicFramePr>
          <p:nvPr>
            <p:extLst>
              <p:ext uri="{D42A27DB-BD31-4B8C-83A1-F6EECF244321}">
                <p14:modId xmlns:p14="http://schemas.microsoft.com/office/powerpoint/2010/main" val="4124683240"/>
              </p:ext>
            </p:extLst>
          </p:nvPr>
        </p:nvGraphicFramePr>
        <p:xfrm>
          <a:off x="332674" y="1860518"/>
          <a:ext cx="8429947" cy="1172580"/>
        </p:xfrm>
        <a:graphic>
          <a:graphicData uri="http://schemas.openxmlformats.org/drawingml/2006/table">
            <a:tbl>
              <a:tblPr firstRow="1" bandRow="1">
                <a:tableStyleId>{5C22544A-7EE6-4342-B048-85BDC9FD1C3A}</a:tableStyleId>
              </a:tblPr>
              <a:tblGrid>
                <a:gridCol w="1824719">
                  <a:extLst>
                    <a:ext uri="{9D8B030D-6E8A-4147-A177-3AD203B41FA5}">
                      <a16:colId xmlns:a16="http://schemas.microsoft.com/office/drawing/2014/main" val="532445600"/>
                    </a:ext>
                  </a:extLst>
                </a:gridCol>
                <a:gridCol w="3590998">
                  <a:extLst>
                    <a:ext uri="{9D8B030D-6E8A-4147-A177-3AD203B41FA5}">
                      <a16:colId xmlns:a16="http://schemas.microsoft.com/office/drawing/2014/main" val="1590019068"/>
                    </a:ext>
                  </a:extLst>
                </a:gridCol>
                <a:gridCol w="932380">
                  <a:extLst>
                    <a:ext uri="{9D8B030D-6E8A-4147-A177-3AD203B41FA5}">
                      <a16:colId xmlns:a16="http://schemas.microsoft.com/office/drawing/2014/main" val="1099636816"/>
                    </a:ext>
                  </a:extLst>
                </a:gridCol>
                <a:gridCol w="2081850">
                  <a:extLst>
                    <a:ext uri="{9D8B030D-6E8A-4147-A177-3AD203B41FA5}">
                      <a16:colId xmlns:a16="http://schemas.microsoft.com/office/drawing/2014/main" val="3192903739"/>
                    </a:ext>
                  </a:extLst>
                </a:gridCol>
              </a:tblGrid>
              <a:tr h="257268">
                <a:tc>
                  <a:txBody>
                    <a:bodyPr/>
                    <a:lstStyle/>
                    <a:p>
                      <a:pPr marL="0" marR="0" algn="ctr">
                        <a:lnSpc>
                          <a:spcPct val="115000"/>
                        </a:lnSpc>
                        <a:spcBef>
                          <a:spcPts val="0"/>
                        </a:spcBef>
                        <a:spcAft>
                          <a:spcPts val="0"/>
                        </a:spcAft>
                      </a:pPr>
                      <a:r>
                        <a:rPr lang="en-US" sz="1200" kern="1200" dirty="0">
                          <a:solidFill>
                            <a:schemeClr val="tx1"/>
                          </a:solidFill>
                          <a:effectLst/>
                          <a:latin typeface="+mn-lt"/>
                        </a:rPr>
                        <a:t>ESEA</a:t>
                      </a:r>
                      <a:r>
                        <a:rPr lang="en-US" sz="1200" kern="1200" baseline="0" dirty="0">
                          <a:solidFill>
                            <a:schemeClr val="tx1"/>
                          </a:solidFill>
                          <a:effectLst/>
                          <a:latin typeface="+mn-lt"/>
                        </a:rPr>
                        <a:t> Office</a:t>
                      </a:r>
                      <a:endParaRPr lang="en-US" sz="1200" dirty="0">
                        <a:solidFill>
                          <a:schemeClr val="tx1"/>
                        </a:solidFill>
                        <a:effectLst/>
                        <a:latin typeface="+mn-lt"/>
                        <a:ea typeface="Calibri"/>
                        <a:cs typeface="Times New Roman"/>
                      </a:endParaRPr>
                    </a:p>
                  </a:txBody>
                  <a:tcPr marL="53756" marR="53756" marT="29669" marB="29669"/>
                </a:tc>
                <a:tc>
                  <a:txBody>
                    <a:bodyPr/>
                    <a:lstStyle/>
                    <a:p>
                      <a:pPr marL="0" marR="0" algn="ctr">
                        <a:lnSpc>
                          <a:spcPct val="115000"/>
                        </a:lnSpc>
                        <a:spcBef>
                          <a:spcPts val="0"/>
                        </a:spcBef>
                        <a:spcAft>
                          <a:spcPts val="0"/>
                        </a:spcAft>
                      </a:pPr>
                      <a:r>
                        <a:rPr lang="en-US" sz="1200" kern="1200" dirty="0">
                          <a:solidFill>
                            <a:schemeClr val="tx1"/>
                          </a:solidFill>
                          <a:effectLst/>
                          <a:latin typeface="+mn-lt"/>
                        </a:rPr>
                        <a:t>Position</a:t>
                      </a:r>
                      <a:endParaRPr lang="en-US" sz="1200" dirty="0">
                        <a:solidFill>
                          <a:schemeClr val="tx1"/>
                        </a:solidFill>
                        <a:effectLst/>
                        <a:latin typeface="+mn-lt"/>
                        <a:ea typeface="Calibri"/>
                        <a:cs typeface="Times New Roman"/>
                      </a:endParaRPr>
                    </a:p>
                  </a:txBody>
                  <a:tcPr marL="53756" marR="53756" marT="29669" marB="29669"/>
                </a:tc>
                <a:tc>
                  <a:txBody>
                    <a:bodyPr/>
                    <a:lstStyle/>
                    <a:p>
                      <a:pPr marL="0" marR="0" algn="ctr">
                        <a:lnSpc>
                          <a:spcPct val="115000"/>
                        </a:lnSpc>
                        <a:spcBef>
                          <a:spcPts val="0"/>
                        </a:spcBef>
                        <a:spcAft>
                          <a:spcPts val="0"/>
                        </a:spcAft>
                      </a:pPr>
                      <a:r>
                        <a:rPr lang="en-US" sz="1200" kern="1200" dirty="0">
                          <a:solidFill>
                            <a:schemeClr val="tx1"/>
                          </a:solidFill>
                          <a:effectLst/>
                          <a:latin typeface="+mn-lt"/>
                        </a:rPr>
                        <a:t>Phone</a:t>
                      </a:r>
                      <a:endParaRPr lang="en-US" sz="1200" dirty="0">
                        <a:solidFill>
                          <a:schemeClr val="tx1"/>
                        </a:solidFill>
                        <a:effectLst/>
                        <a:latin typeface="+mn-lt"/>
                        <a:ea typeface="Calibri"/>
                        <a:cs typeface="Times New Roman"/>
                      </a:endParaRPr>
                    </a:p>
                  </a:txBody>
                  <a:tcPr marL="53756" marR="53756" marT="29669" marB="29669"/>
                </a:tc>
                <a:tc>
                  <a:txBody>
                    <a:bodyPr/>
                    <a:lstStyle/>
                    <a:p>
                      <a:pPr marL="0" marR="0" algn="ctr">
                        <a:lnSpc>
                          <a:spcPct val="115000"/>
                        </a:lnSpc>
                        <a:spcBef>
                          <a:spcPts val="0"/>
                        </a:spcBef>
                        <a:spcAft>
                          <a:spcPts val="0"/>
                        </a:spcAft>
                      </a:pPr>
                      <a:r>
                        <a:rPr lang="en-US" sz="1200" kern="1200" dirty="0">
                          <a:solidFill>
                            <a:schemeClr val="tx1"/>
                          </a:solidFill>
                          <a:effectLst/>
                          <a:latin typeface="+mn-lt"/>
                        </a:rPr>
                        <a:t>E-mail</a:t>
                      </a:r>
                      <a:endParaRPr lang="en-US" sz="120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2090154904"/>
                  </a:ext>
                </a:extLst>
              </a:tr>
              <a:tr h="232551">
                <a:tc>
                  <a:txBody>
                    <a:bodyPr/>
                    <a:lstStyle/>
                    <a:p>
                      <a:pPr marL="0" marR="0">
                        <a:lnSpc>
                          <a:spcPct val="115000"/>
                        </a:lnSpc>
                        <a:spcBef>
                          <a:spcPts val="0"/>
                        </a:spcBef>
                        <a:spcAft>
                          <a:spcPts val="0"/>
                        </a:spcAft>
                      </a:pPr>
                      <a:r>
                        <a:rPr lang="en-US" sz="1100" b="0" dirty="0">
                          <a:solidFill>
                            <a:schemeClr val="tx1"/>
                          </a:solidFill>
                          <a:effectLst/>
                          <a:latin typeface="+mn-lt"/>
                          <a:ea typeface="Calibri"/>
                          <a:cs typeface="Times New Roman"/>
                        </a:rPr>
                        <a:t>Nazie</a:t>
                      </a:r>
                      <a:r>
                        <a:rPr lang="en-US" sz="1100" b="0" baseline="0" dirty="0">
                          <a:solidFill>
                            <a:schemeClr val="tx1"/>
                          </a:solidFill>
                          <a:effectLst/>
                          <a:latin typeface="+mn-lt"/>
                          <a:ea typeface="Calibri"/>
                          <a:cs typeface="Times New Roman"/>
                        </a:rPr>
                        <a:t> Mohajeri-Nelson</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solidFill>
                            <a:schemeClr val="tx1"/>
                          </a:solidFill>
                          <a:effectLst/>
                          <a:latin typeface="+mn-lt"/>
                          <a:ea typeface="Calibri"/>
                          <a:cs typeface="Times New Roman"/>
                        </a:rPr>
                        <a:t>Director of ESEA Office</a:t>
                      </a:r>
                    </a:p>
                  </a:txBody>
                  <a:tcPr marL="53756" marR="53756" marT="29669" marB="29669"/>
                </a:tc>
                <a:tc>
                  <a:txBody>
                    <a:bodyPr/>
                    <a:lstStyle/>
                    <a:p>
                      <a:pPr marL="0" marR="0" algn="l" defTabSz="914400" rtl="0" eaLnBrk="1" latinLnBrk="0" hangingPunct="1">
                        <a:lnSpc>
                          <a:spcPct val="115000"/>
                        </a:lnSpc>
                        <a:spcBef>
                          <a:spcPts val="0"/>
                        </a:spcBef>
                        <a:spcAft>
                          <a:spcPts val="0"/>
                        </a:spcAft>
                      </a:pPr>
                      <a:r>
                        <a:rPr lang="en-US" sz="1100" b="0" kern="1200" dirty="0">
                          <a:solidFill>
                            <a:schemeClr val="tx1"/>
                          </a:solidFill>
                          <a:effectLst/>
                          <a:latin typeface="+mn-lt"/>
                          <a:ea typeface="+mn-ea"/>
                          <a:cs typeface="+mn-cs"/>
                        </a:rPr>
                        <a:t>303-866-6205</a:t>
                      </a:r>
                    </a:p>
                  </a:txBody>
                  <a:tcPr marL="53756" marR="53756" marT="29669" marB="29669"/>
                </a:tc>
                <a:tc>
                  <a:txBody>
                    <a:bodyPr/>
                    <a:lstStyle/>
                    <a:p>
                      <a:pPr marL="0" marR="0" algn="l" defTabSz="914400" rtl="0" eaLnBrk="1" latinLnBrk="0" hangingPunct="1">
                        <a:lnSpc>
                          <a:spcPct val="115000"/>
                        </a:lnSpc>
                        <a:spcBef>
                          <a:spcPts val="0"/>
                        </a:spcBef>
                        <a:spcAft>
                          <a:spcPts val="0"/>
                        </a:spcAft>
                      </a:pPr>
                      <a:r>
                        <a:rPr lang="en-US" sz="1100" b="0"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Mohajeri-nelson_n@cde.state.co.us</a:t>
                      </a:r>
                      <a:endParaRPr lang="en-US" sz="1100" b="0" kern="1200" dirty="0">
                        <a:solidFill>
                          <a:schemeClr val="tx1"/>
                        </a:solidFill>
                        <a:effectLst/>
                        <a:latin typeface="+mn-lt"/>
                        <a:ea typeface="+mn-ea"/>
                        <a:cs typeface="+mn-cs"/>
                      </a:endParaRPr>
                    </a:p>
                  </a:txBody>
                  <a:tcPr marL="53756" marR="53756" marT="29669" marB="29669"/>
                </a:tc>
                <a:extLst>
                  <a:ext uri="{0D108BD9-81ED-4DB2-BD59-A6C34878D82A}">
                    <a16:rowId xmlns:a16="http://schemas.microsoft.com/office/drawing/2014/main" val="133285228"/>
                  </a:ext>
                </a:extLst>
              </a:tr>
              <a:tr h="232551">
                <a:tc>
                  <a:txBody>
                    <a:bodyPr/>
                    <a:lstStyle/>
                    <a:p>
                      <a:pPr marL="0" marR="0">
                        <a:lnSpc>
                          <a:spcPct val="115000"/>
                        </a:lnSpc>
                        <a:spcBef>
                          <a:spcPts val="0"/>
                        </a:spcBef>
                        <a:spcAft>
                          <a:spcPts val="0"/>
                        </a:spcAft>
                      </a:pPr>
                      <a:r>
                        <a:rPr lang="en-US" sz="1100" b="0" dirty="0">
                          <a:solidFill>
                            <a:schemeClr val="tx1"/>
                          </a:solidFill>
                          <a:effectLst/>
                          <a:latin typeface="+mn-lt"/>
                          <a:ea typeface="Calibri"/>
                          <a:cs typeface="Times New Roman"/>
                        </a:rPr>
                        <a:t>DeLilah Collins</a:t>
                      </a:r>
                    </a:p>
                  </a:txBody>
                  <a:tcPr marL="53756" marR="53756" marT="29669" marB="29669"/>
                </a:tc>
                <a:tc>
                  <a:txBody>
                    <a:bodyPr/>
                    <a:lstStyle/>
                    <a:p>
                      <a:pPr marL="0" marR="0">
                        <a:lnSpc>
                          <a:spcPct val="115000"/>
                        </a:lnSpc>
                        <a:spcBef>
                          <a:spcPts val="0"/>
                        </a:spcBef>
                        <a:spcAft>
                          <a:spcPts val="0"/>
                        </a:spcAft>
                      </a:pPr>
                      <a:r>
                        <a:rPr lang="en-US" sz="1100" b="0" dirty="0">
                          <a:solidFill>
                            <a:schemeClr val="tx1"/>
                          </a:solidFill>
                          <a:effectLst/>
                          <a:latin typeface="+mn-lt"/>
                          <a:ea typeface="Calibri"/>
                          <a:cs typeface="Times New Roman"/>
                        </a:rPr>
                        <a:t>Assistant Director</a:t>
                      </a:r>
                      <a:r>
                        <a:rPr lang="en-US" sz="1100" b="0" baseline="0" dirty="0">
                          <a:solidFill>
                            <a:schemeClr val="tx1"/>
                          </a:solidFill>
                          <a:effectLst/>
                          <a:latin typeface="+mn-lt"/>
                          <a:ea typeface="Calibri"/>
                          <a:cs typeface="Times New Roman"/>
                        </a:rPr>
                        <a:t> of ESEA Office</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100" b="0" i="0" kern="1200" dirty="0">
                          <a:solidFill>
                            <a:schemeClr val="tx1"/>
                          </a:solidFill>
                          <a:effectLst/>
                          <a:latin typeface="+mn-lt"/>
                          <a:ea typeface="+mn-ea"/>
                          <a:cs typeface="+mn-cs"/>
                        </a:rPr>
                        <a:t>303-866-6850</a:t>
                      </a:r>
                      <a:endParaRPr lang="en-US" sz="1100" b="0" kern="1200" dirty="0">
                        <a:solidFill>
                          <a:schemeClr val="tx1"/>
                        </a:solidFill>
                        <a:effectLst/>
                        <a:latin typeface="+mn-lt"/>
                        <a:ea typeface="+mn-ea"/>
                        <a:cs typeface="+mn-cs"/>
                      </a:endParaRPr>
                    </a:p>
                  </a:txBody>
                  <a:tcPr marL="53756" marR="53756" marT="29669" marB="29669"/>
                </a:tc>
                <a:tc>
                  <a:txBody>
                    <a:bodyPr/>
                    <a:lstStyle/>
                    <a:p>
                      <a:pPr marL="0" marR="0" algn="l" defTabSz="914400" rtl="0" eaLnBrk="1" latinLnBrk="0" hangingPunct="1">
                        <a:lnSpc>
                          <a:spcPct val="115000"/>
                        </a:lnSpc>
                        <a:spcBef>
                          <a:spcPts val="0"/>
                        </a:spcBef>
                        <a:spcAft>
                          <a:spcPts val="0"/>
                        </a:spcAft>
                      </a:pPr>
                      <a:r>
                        <a:rPr lang="en-US" sz="1100" b="0"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Collins_d@cde.state.co.us</a:t>
                      </a:r>
                      <a:endParaRPr lang="en-US" sz="1100" b="0" kern="1200" dirty="0">
                        <a:solidFill>
                          <a:schemeClr val="tx1"/>
                        </a:solidFill>
                        <a:effectLst/>
                        <a:latin typeface="+mn-lt"/>
                        <a:ea typeface="+mn-ea"/>
                        <a:cs typeface="+mn-cs"/>
                      </a:endParaRPr>
                    </a:p>
                  </a:txBody>
                  <a:tcPr marL="53756" marR="53756" marT="29669" marB="29669"/>
                </a:tc>
                <a:extLst>
                  <a:ext uri="{0D108BD9-81ED-4DB2-BD59-A6C34878D82A}">
                    <a16:rowId xmlns:a16="http://schemas.microsoft.com/office/drawing/2014/main" val="4016313354"/>
                  </a:ext>
                </a:extLst>
              </a:tr>
              <a:tr h="232551">
                <a:tc>
                  <a:txBody>
                    <a:bodyPr/>
                    <a:lstStyle/>
                    <a:p>
                      <a:pPr marL="0" marR="0">
                        <a:lnSpc>
                          <a:spcPct val="115000"/>
                        </a:lnSpc>
                        <a:spcBef>
                          <a:spcPts val="0"/>
                        </a:spcBef>
                        <a:spcAft>
                          <a:spcPts val="0"/>
                        </a:spcAft>
                      </a:pPr>
                      <a:r>
                        <a:rPr lang="en-US" sz="1100" b="0" i="0" kern="1200" dirty="0">
                          <a:solidFill>
                            <a:schemeClr val="tx1"/>
                          </a:solidFill>
                          <a:effectLst/>
                          <a:latin typeface="+mn-lt"/>
                          <a:ea typeface="+mn-ea"/>
                          <a:cs typeface="+mn-cs"/>
                        </a:rPr>
                        <a:t>Michelle Prael  </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i="0" kern="1200" dirty="0">
                          <a:solidFill>
                            <a:schemeClr val="tx1"/>
                          </a:solidFill>
                          <a:effectLst/>
                          <a:latin typeface="+mn-lt"/>
                          <a:ea typeface="+mn-ea"/>
                          <a:cs typeface="+mn-cs"/>
                        </a:rPr>
                        <a:t>Program Support</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i="0" kern="1200" dirty="0">
                          <a:solidFill>
                            <a:schemeClr val="tx1"/>
                          </a:solidFill>
                          <a:effectLst/>
                          <a:latin typeface="+mn-lt"/>
                          <a:ea typeface="+mn-ea"/>
                          <a:cs typeface="+mn-cs"/>
                        </a:rPr>
                        <a:t>303-866-6998</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i="0" u="sng"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prael_m@cde.state.co.us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125233161"/>
                  </a:ext>
                </a:extLst>
              </a:tr>
            </a:tbl>
          </a:graphicData>
        </a:graphic>
      </p:graphicFrame>
      <p:graphicFrame>
        <p:nvGraphicFramePr>
          <p:cNvPr id="5" name="Content Placeholder 4" descr="ESEA Regional Contacts "/>
          <p:cNvGraphicFramePr>
            <a:graphicFrameLocks/>
          </p:cNvGraphicFramePr>
          <p:nvPr>
            <p:extLst>
              <p:ext uri="{D42A27DB-BD31-4B8C-83A1-F6EECF244321}">
                <p14:modId xmlns:p14="http://schemas.microsoft.com/office/powerpoint/2010/main" val="3027536819"/>
              </p:ext>
            </p:extLst>
          </p:nvPr>
        </p:nvGraphicFramePr>
        <p:xfrm>
          <a:off x="332673" y="3087419"/>
          <a:ext cx="8429948" cy="2617506"/>
        </p:xfrm>
        <a:graphic>
          <a:graphicData uri="http://schemas.openxmlformats.org/drawingml/2006/table">
            <a:tbl>
              <a:tblPr firstRow="1" bandRow="1">
                <a:tableStyleId>{5C22544A-7EE6-4342-B048-85BDC9FD1C3A}</a:tableStyleId>
              </a:tblPr>
              <a:tblGrid>
                <a:gridCol w="1824719">
                  <a:extLst>
                    <a:ext uri="{9D8B030D-6E8A-4147-A177-3AD203B41FA5}">
                      <a16:colId xmlns:a16="http://schemas.microsoft.com/office/drawing/2014/main" val="20000"/>
                    </a:ext>
                  </a:extLst>
                </a:gridCol>
                <a:gridCol w="3590999">
                  <a:extLst>
                    <a:ext uri="{9D8B030D-6E8A-4147-A177-3AD203B41FA5}">
                      <a16:colId xmlns:a16="http://schemas.microsoft.com/office/drawing/2014/main" val="20001"/>
                    </a:ext>
                  </a:extLst>
                </a:gridCol>
                <a:gridCol w="947792">
                  <a:extLst>
                    <a:ext uri="{9D8B030D-6E8A-4147-A177-3AD203B41FA5}">
                      <a16:colId xmlns:a16="http://schemas.microsoft.com/office/drawing/2014/main" val="20002"/>
                    </a:ext>
                  </a:extLst>
                </a:gridCol>
                <a:gridCol w="2066438">
                  <a:extLst>
                    <a:ext uri="{9D8B030D-6E8A-4147-A177-3AD203B41FA5}">
                      <a16:colId xmlns:a16="http://schemas.microsoft.com/office/drawing/2014/main" val="20003"/>
                    </a:ext>
                  </a:extLst>
                </a:gridCol>
              </a:tblGrid>
              <a:tr h="257268">
                <a:tc>
                  <a:txBody>
                    <a:bodyPr/>
                    <a:lstStyle/>
                    <a:p>
                      <a:pPr marL="0" marR="0" algn="ctr">
                        <a:lnSpc>
                          <a:spcPct val="115000"/>
                        </a:lnSpc>
                        <a:spcBef>
                          <a:spcPts val="0"/>
                        </a:spcBef>
                        <a:spcAft>
                          <a:spcPts val="0"/>
                        </a:spcAft>
                      </a:pPr>
                      <a:r>
                        <a:rPr lang="en-US" sz="1200" b="0" kern="1200" dirty="0">
                          <a:solidFill>
                            <a:schemeClr val="tx1"/>
                          </a:solidFill>
                          <a:effectLst/>
                        </a:rPr>
                        <a:t>ESEA Team</a:t>
                      </a:r>
                      <a:endParaRPr lang="en-US" sz="1200" b="0" dirty="0">
                        <a:solidFill>
                          <a:schemeClr val="tx1"/>
                        </a:solidFill>
                        <a:effectLst/>
                        <a:latin typeface="+mn-lt"/>
                        <a:ea typeface="Calibri"/>
                        <a:cs typeface="Times New Roman"/>
                      </a:endParaRPr>
                    </a:p>
                  </a:txBody>
                  <a:tcPr marL="53756" marR="53756" marT="29669" marB="29669"/>
                </a:tc>
                <a:tc>
                  <a:txBody>
                    <a:bodyPr/>
                    <a:lstStyle/>
                    <a:p>
                      <a:pPr marL="0" marR="0" algn="ctr">
                        <a:lnSpc>
                          <a:spcPct val="115000"/>
                        </a:lnSpc>
                        <a:spcBef>
                          <a:spcPts val="0"/>
                        </a:spcBef>
                        <a:spcAft>
                          <a:spcPts val="0"/>
                        </a:spcAft>
                      </a:pPr>
                      <a:r>
                        <a:rPr lang="en-US" sz="1200" b="0" kern="1200" dirty="0">
                          <a:solidFill>
                            <a:schemeClr val="tx1"/>
                          </a:solidFill>
                          <a:effectLst/>
                        </a:rPr>
                        <a:t>Region &amp; Program Expertise</a:t>
                      </a:r>
                      <a:endParaRPr lang="en-US" sz="1200" b="0" dirty="0">
                        <a:solidFill>
                          <a:schemeClr val="tx1"/>
                        </a:solidFill>
                        <a:effectLst/>
                        <a:latin typeface="+mn-lt"/>
                        <a:ea typeface="Calibri"/>
                        <a:cs typeface="Times New Roman"/>
                      </a:endParaRPr>
                    </a:p>
                  </a:txBody>
                  <a:tcPr marL="53756" marR="53756" marT="29669" marB="29669"/>
                </a:tc>
                <a:tc>
                  <a:txBody>
                    <a:bodyPr/>
                    <a:lstStyle/>
                    <a:p>
                      <a:pPr marL="0" marR="0" algn="ctr">
                        <a:lnSpc>
                          <a:spcPct val="115000"/>
                        </a:lnSpc>
                        <a:spcBef>
                          <a:spcPts val="0"/>
                        </a:spcBef>
                        <a:spcAft>
                          <a:spcPts val="0"/>
                        </a:spcAft>
                      </a:pPr>
                      <a:r>
                        <a:rPr lang="en-US" sz="1200" b="0" kern="1200" dirty="0">
                          <a:solidFill>
                            <a:schemeClr val="tx1"/>
                          </a:solidFill>
                          <a:effectLst/>
                        </a:rPr>
                        <a:t>Phone</a:t>
                      </a:r>
                      <a:endParaRPr lang="en-US" sz="1200" b="0" dirty="0">
                        <a:solidFill>
                          <a:schemeClr val="tx1"/>
                        </a:solidFill>
                        <a:effectLst/>
                        <a:latin typeface="+mn-lt"/>
                        <a:ea typeface="Calibri"/>
                        <a:cs typeface="Times New Roman"/>
                      </a:endParaRPr>
                    </a:p>
                  </a:txBody>
                  <a:tcPr marL="53756" marR="53756" marT="29669" marB="29669"/>
                </a:tc>
                <a:tc>
                  <a:txBody>
                    <a:bodyPr/>
                    <a:lstStyle/>
                    <a:p>
                      <a:pPr marL="0" marR="0" algn="ctr">
                        <a:lnSpc>
                          <a:spcPct val="115000"/>
                        </a:lnSpc>
                        <a:spcBef>
                          <a:spcPts val="0"/>
                        </a:spcBef>
                        <a:spcAft>
                          <a:spcPts val="0"/>
                        </a:spcAft>
                      </a:pPr>
                      <a:r>
                        <a:rPr lang="en-US" sz="1200" b="0" kern="1200" dirty="0">
                          <a:solidFill>
                            <a:schemeClr val="tx1"/>
                          </a:solidFill>
                          <a:effectLst/>
                        </a:rPr>
                        <a:t>E-mail</a:t>
                      </a:r>
                      <a:endParaRPr lang="en-US" sz="12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10000"/>
                  </a:ext>
                </a:extLst>
              </a:tr>
              <a:tr h="232551">
                <a:tc>
                  <a:txBody>
                    <a:bodyPr/>
                    <a:lstStyle/>
                    <a:p>
                      <a:pPr marL="0" marR="0">
                        <a:lnSpc>
                          <a:spcPct val="115000"/>
                        </a:lnSpc>
                        <a:spcBef>
                          <a:spcPts val="0"/>
                        </a:spcBef>
                        <a:spcAft>
                          <a:spcPts val="0"/>
                        </a:spcAft>
                      </a:pPr>
                      <a:r>
                        <a:rPr lang="en-US" sz="1100" b="0" kern="1200" dirty="0">
                          <a:solidFill>
                            <a:schemeClr val="tx1"/>
                          </a:solidFill>
                          <a:effectLst/>
                        </a:rPr>
                        <a:t>Brad Bylsma</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solidFill>
                            <a:schemeClr val="tx1"/>
                          </a:solidFill>
                          <a:effectLst/>
                        </a:rPr>
                        <a:t>Director of Support Coordinators</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solidFill>
                            <a:schemeClr val="tx1"/>
                          </a:solidFill>
                          <a:effectLst/>
                        </a:rPr>
                        <a:t>303-866-6937</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solidFill>
                            <a:schemeClr val="tx1"/>
                          </a:solidFill>
                          <a:effectLst/>
                          <a:hlinkClick r:id="rId6">
                            <a:extLst>
                              <a:ext uri="{A12FA001-AC4F-418D-AE19-62706E023703}">
                                <ahyp:hlinkClr xmlns:ahyp="http://schemas.microsoft.com/office/drawing/2018/hyperlinkcolor" val="tx"/>
                              </a:ext>
                            </a:extLst>
                          </a:hlinkClick>
                        </a:rPr>
                        <a:t>bylsma_b@cde.state.co.us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10010"/>
                  </a:ext>
                </a:extLst>
              </a:tr>
              <a:tr h="232551">
                <a:tc>
                  <a:txBody>
                    <a:bodyPr/>
                    <a:lstStyle/>
                    <a:p>
                      <a:pPr marL="0" marR="0">
                        <a:lnSpc>
                          <a:spcPct val="115000"/>
                        </a:lnSpc>
                        <a:spcBef>
                          <a:spcPts val="0"/>
                        </a:spcBef>
                        <a:spcAft>
                          <a:spcPts val="0"/>
                        </a:spcAft>
                      </a:pPr>
                      <a:r>
                        <a:rPr lang="en-US" sz="1100" b="0" kern="1200" dirty="0">
                          <a:solidFill>
                            <a:schemeClr val="tx1"/>
                          </a:solidFill>
                          <a:effectLst/>
                        </a:rPr>
                        <a:t>Kristen Collins</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solidFill>
                            <a:schemeClr val="tx1"/>
                          </a:solidFill>
                          <a:effectLst/>
                        </a:rPr>
                        <a:t>Northwest</a:t>
                      </a:r>
                      <a:r>
                        <a:rPr lang="en-US" sz="1100" b="0" baseline="0" dirty="0">
                          <a:solidFill>
                            <a:schemeClr val="tx1"/>
                          </a:solidFill>
                          <a:effectLst/>
                        </a:rPr>
                        <a:t> &amp;</a:t>
                      </a:r>
                      <a:r>
                        <a:rPr lang="en-US" sz="1100" b="0" dirty="0">
                          <a:solidFill>
                            <a:schemeClr val="tx1"/>
                          </a:solidFill>
                          <a:effectLst/>
                        </a:rPr>
                        <a:t> West</a:t>
                      </a:r>
                      <a:r>
                        <a:rPr lang="en-US" sz="1100" b="0" baseline="0" dirty="0">
                          <a:solidFill>
                            <a:schemeClr val="tx1"/>
                          </a:solidFill>
                          <a:effectLst/>
                        </a:rPr>
                        <a:t> Central, Title V and Consolidated Application</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solidFill>
                            <a:schemeClr val="tx1"/>
                          </a:solidFill>
                          <a:effectLst/>
                        </a:rPr>
                        <a:t>303-866-6705</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solidFill>
                            <a:schemeClr val="tx1"/>
                          </a:solidFill>
                          <a:effectLst/>
                          <a:hlinkClick r:id="rId7">
                            <a:extLst>
                              <a:ext uri="{A12FA001-AC4F-418D-AE19-62706E023703}">
                                <ahyp:hlinkClr xmlns:ahyp="http://schemas.microsoft.com/office/drawing/2018/hyperlinkcolor" val="tx"/>
                              </a:ext>
                            </a:extLst>
                          </a:hlinkClick>
                        </a:rPr>
                        <a:t>collins_k@cde.state.co.us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1738815680"/>
                  </a:ext>
                </a:extLst>
              </a:tr>
              <a:tr h="232551">
                <a:tc>
                  <a:txBody>
                    <a:bodyPr/>
                    <a:lstStyle/>
                    <a:p>
                      <a:pPr marL="0" marR="0">
                        <a:lnSpc>
                          <a:spcPct val="115000"/>
                        </a:lnSpc>
                        <a:spcBef>
                          <a:spcPts val="0"/>
                        </a:spcBef>
                        <a:spcAft>
                          <a:spcPts val="0"/>
                        </a:spcAft>
                      </a:pPr>
                      <a:r>
                        <a:rPr lang="en-US" sz="1100" b="0" kern="1200" dirty="0">
                          <a:solidFill>
                            <a:schemeClr val="tx1"/>
                          </a:solidFill>
                          <a:effectLst/>
                        </a:rPr>
                        <a:t>Tammy Giessinger</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100" b="0" dirty="0">
                          <a:solidFill>
                            <a:schemeClr val="tx1"/>
                          </a:solidFill>
                          <a:effectLst/>
                        </a:rPr>
                        <a:t>Pikes Peak &amp; Southeast, Title IV and School Improvement</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solidFill>
                            <a:schemeClr val="tx1"/>
                          </a:solidFill>
                          <a:effectLst/>
                        </a:rPr>
                        <a:t>303-866-6992</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solidFill>
                            <a:schemeClr val="tx1"/>
                          </a:solidFill>
                          <a:effectLst/>
                          <a:hlinkClick r:id="rId8">
                            <a:extLst>
                              <a:ext uri="{A12FA001-AC4F-418D-AE19-62706E023703}">
                                <ahyp:hlinkClr xmlns:ahyp="http://schemas.microsoft.com/office/drawing/2018/hyperlinkcolor" val="tx"/>
                              </a:ext>
                            </a:extLst>
                          </a:hlinkClick>
                        </a:rPr>
                        <a:t>giessinger_t@cde.state.co.us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3899293212"/>
                  </a:ext>
                </a:extLst>
              </a:tr>
              <a:tr h="232551">
                <a:tc>
                  <a:txBody>
                    <a:bodyPr/>
                    <a:lstStyle/>
                    <a:p>
                      <a:pPr marL="0" marR="0">
                        <a:lnSpc>
                          <a:spcPct val="115000"/>
                        </a:lnSpc>
                        <a:spcBef>
                          <a:spcPts val="0"/>
                        </a:spcBef>
                        <a:spcAft>
                          <a:spcPts val="0"/>
                        </a:spcAft>
                      </a:pPr>
                      <a:r>
                        <a:rPr lang="en-US" sz="1100" b="0" dirty="0">
                          <a:solidFill>
                            <a:schemeClr val="tx1"/>
                          </a:solidFill>
                          <a:effectLst/>
                        </a:rPr>
                        <a:t>Karen Ingalls</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solidFill>
                            <a:schemeClr val="tx1"/>
                          </a:solidFill>
                          <a:effectLst/>
                        </a:rPr>
                        <a:t>North Central &amp; Northeast, Title I Lead</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solidFill>
                            <a:schemeClr val="tx1"/>
                          </a:solidFill>
                          <a:effectLst/>
                        </a:rPr>
                        <a:t>303-866-3897</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solidFill>
                            <a:schemeClr val="tx1"/>
                          </a:solidFill>
                          <a:effectLst/>
                          <a:hlinkClick r:id="rId9">
                            <a:extLst>
                              <a:ext uri="{A12FA001-AC4F-418D-AE19-62706E023703}">
                                <ahyp:hlinkClr xmlns:ahyp="http://schemas.microsoft.com/office/drawing/2018/hyperlinkcolor" val="tx"/>
                              </a:ext>
                            </a:extLst>
                          </a:hlinkClick>
                        </a:rPr>
                        <a:t>Ingalls_k@cde.state.co.us</a:t>
                      </a:r>
                      <a:r>
                        <a:rPr lang="en-US" sz="1100" b="0" dirty="0">
                          <a:solidFill>
                            <a:schemeClr val="tx1"/>
                          </a:solidFill>
                          <a:effectLst/>
                        </a:rPr>
                        <a:t> </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789301235"/>
                  </a:ext>
                </a:extLst>
              </a:tr>
              <a:tr h="232551">
                <a:tc>
                  <a:txBody>
                    <a:bodyPr/>
                    <a:lstStyle/>
                    <a:p>
                      <a:pPr marL="0" marR="0">
                        <a:lnSpc>
                          <a:spcPct val="115000"/>
                        </a:lnSpc>
                        <a:spcBef>
                          <a:spcPts val="0"/>
                        </a:spcBef>
                        <a:spcAft>
                          <a:spcPts val="0"/>
                        </a:spcAft>
                      </a:pPr>
                      <a:r>
                        <a:rPr lang="en-US" sz="1100" b="0" dirty="0">
                          <a:solidFill>
                            <a:schemeClr val="tx1"/>
                          </a:solidFill>
                          <a:effectLst/>
                        </a:rPr>
                        <a:t>Jeremy</a:t>
                      </a:r>
                      <a:r>
                        <a:rPr lang="en-US" sz="1100" b="0" baseline="0" dirty="0">
                          <a:solidFill>
                            <a:schemeClr val="tx1"/>
                          </a:solidFill>
                          <a:effectLst/>
                        </a:rPr>
                        <a:t> Meredith</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solidFill>
                            <a:schemeClr val="tx1"/>
                          </a:solidFill>
                          <a:effectLst/>
                        </a:rPr>
                        <a:t>Southwest, Title II</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solidFill>
                            <a:schemeClr val="tx1"/>
                          </a:solidFill>
                          <a:effectLst/>
                        </a:rPr>
                        <a:t>303-866-3905</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solidFill>
                            <a:schemeClr val="tx1"/>
                          </a:solidFill>
                          <a:effectLst/>
                          <a:hlinkClick r:id="rId10">
                            <a:extLst>
                              <a:ext uri="{A12FA001-AC4F-418D-AE19-62706E023703}">
                                <ahyp:hlinkClr xmlns:ahyp="http://schemas.microsoft.com/office/drawing/2018/hyperlinkcolor" val="tx"/>
                              </a:ext>
                            </a:extLst>
                          </a:hlinkClick>
                        </a:rPr>
                        <a:t>meredith_j@cde.state.co.us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790978588"/>
                  </a:ext>
                </a:extLst>
              </a:tr>
              <a:tr h="232551">
                <a:tc>
                  <a:txBody>
                    <a:bodyPr/>
                    <a:lstStyle/>
                    <a:p>
                      <a:pPr marL="0" marR="0">
                        <a:lnSpc>
                          <a:spcPct val="115000"/>
                        </a:lnSpc>
                        <a:spcBef>
                          <a:spcPts val="0"/>
                        </a:spcBef>
                        <a:spcAft>
                          <a:spcPts val="0"/>
                        </a:spcAft>
                      </a:pPr>
                      <a:r>
                        <a:rPr lang="en-US" sz="1100" b="0" kern="1200" dirty="0">
                          <a:solidFill>
                            <a:schemeClr val="tx1"/>
                          </a:solidFill>
                          <a:effectLst/>
                        </a:rPr>
                        <a:t>Laura</a:t>
                      </a:r>
                      <a:r>
                        <a:rPr lang="en-US" sz="1100" b="0" kern="1200" baseline="0" dirty="0">
                          <a:solidFill>
                            <a:schemeClr val="tx1"/>
                          </a:solidFill>
                          <a:effectLst/>
                        </a:rPr>
                        <a:t> Meushaw</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100" b="0" dirty="0">
                          <a:solidFill>
                            <a:schemeClr val="tx1"/>
                          </a:solidFill>
                          <a:effectLst/>
                        </a:rPr>
                        <a:t>Pikes Peak &amp; Southeast, Titles I and School</a:t>
                      </a:r>
                      <a:r>
                        <a:rPr lang="en-US" sz="1100" b="0" baseline="0" dirty="0">
                          <a:solidFill>
                            <a:schemeClr val="tx1"/>
                          </a:solidFill>
                          <a:effectLst/>
                        </a:rPr>
                        <a:t> Improvement</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solidFill>
                            <a:schemeClr val="tx1"/>
                          </a:solidFill>
                          <a:effectLst/>
                        </a:rPr>
                        <a:t>303-866-6618</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solidFill>
                            <a:schemeClr val="tx1"/>
                          </a:solidFill>
                          <a:effectLst/>
                          <a:hlinkClick r:id="rId11">
                            <a:extLst>
                              <a:ext uri="{A12FA001-AC4F-418D-AE19-62706E023703}">
                                <ahyp:hlinkClr xmlns:ahyp="http://schemas.microsoft.com/office/drawing/2018/hyperlinkcolor" val="tx"/>
                              </a:ext>
                            </a:extLst>
                          </a:hlinkClick>
                        </a:rPr>
                        <a:t>meushaw_l@cde.state.co.us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870432387"/>
                  </a:ext>
                </a:extLst>
              </a:tr>
              <a:tr h="232551">
                <a:tc>
                  <a:txBody>
                    <a:bodyPr/>
                    <a:lstStyle/>
                    <a:p>
                      <a:pPr marL="0" marR="0">
                        <a:lnSpc>
                          <a:spcPct val="115000"/>
                        </a:lnSpc>
                        <a:spcBef>
                          <a:spcPts val="0"/>
                        </a:spcBef>
                        <a:spcAft>
                          <a:spcPts val="0"/>
                        </a:spcAft>
                      </a:pPr>
                      <a:r>
                        <a:rPr lang="en-US" sz="1100" b="0" kern="1200" dirty="0">
                          <a:solidFill>
                            <a:schemeClr val="tx1"/>
                          </a:solidFill>
                          <a:effectLst/>
                        </a:rPr>
                        <a:t>Robert Thompson</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solidFill>
                            <a:schemeClr val="tx1"/>
                          </a:solidFill>
                          <a:effectLst/>
                        </a:rPr>
                        <a:t>Northwest</a:t>
                      </a:r>
                      <a:r>
                        <a:rPr lang="en-US" sz="1100" b="0" baseline="0" dirty="0">
                          <a:solidFill>
                            <a:schemeClr val="tx1"/>
                          </a:solidFill>
                          <a:effectLst/>
                        </a:rPr>
                        <a:t> &amp;</a:t>
                      </a:r>
                      <a:r>
                        <a:rPr lang="en-US" sz="1100" b="0" dirty="0">
                          <a:solidFill>
                            <a:schemeClr val="tx1"/>
                          </a:solidFill>
                          <a:effectLst/>
                        </a:rPr>
                        <a:t> West</a:t>
                      </a:r>
                      <a:r>
                        <a:rPr lang="en-US" sz="1100" b="0" baseline="0" dirty="0">
                          <a:solidFill>
                            <a:schemeClr val="tx1"/>
                          </a:solidFill>
                          <a:effectLst/>
                        </a:rPr>
                        <a:t> Central, Title III</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solidFill>
                            <a:schemeClr val="tx1"/>
                          </a:solidFill>
                          <a:effectLst/>
                        </a:rPr>
                        <a:t>303-866-6842</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solidFill>
                            <a:schemeClr val="tx1"/>
                          </a:solidFill>
                          <a:effectLst/>
                          <a:hlinkClick r:id="rId12">
                            <a:extLst>
                              <a:ext uri="{A12FA001-AC4F-418D-AE19-62706E023703}">
                                <ahyp:hlinkClr xmlns:ahyp="http://schemas.microsoft.com/office/drawing/2018/hyperlinkcolor" val="tx"/>
                              </a:ext>
                            </a:extLst>
                          </a:hlinkClick>
                        </a:rPr>
                        <a:t>thompson_r@cde.state.co.us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4143514781"/>
                  </a:ext>
                </a:extLst>
              </a:tr>
              <a:tr h="232551">
                <a:tc>
                  <a:txBody>
                    <a:bodyPr/>
                    <a:lstStyle/>
                    <a:p>
                      <a:pPr marL="0" marR="0">
                        <a:lnSpc>
                          <a:spcPct val="115000"/>
                        </a:lnSpc>
                        <a:spcBef>
                          <a:spcPts val="0"/>
                        </a:spcBef>
                        <a:spcAft>
                          <a:spcPts val="0"/>
                        </a:spcAft>
                      </a:pPr>
                      <a:r>
                        <a:rPr lang="en-US" sz="1100" b="0" kern="1200" dirty="0">
                          <a:solidFill>
                            <a:schemeClr val="tx1"/>
                          </a:solidFill>
                          <a:effectLst/>
                        </a:rPr>
                        <a:t>Barb Vassis</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solidFill>
                            <a:schemeClr val="tx1"/>
                          </a:solidFill>
                          <a:effectLst/>
                        </a:rPr>
                        <a:t>North Central &amp; Northeast, Titles I and II</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solidFill>
                            <a:schemeClr val="tx1"/>
                          </a:solidFill>
                          <a:effectLst/>
                        </a:rPr>
                        <a:t>303-866-6065</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solidFill>
                            <a:schemeClr val="tx1"/>
                          </a:solidFill>
                          <a:effectLst/>
                          <a:hlinkClick r:id="rId13">
                            <a:extLst>
                              <a:ext uri="{A12FA001-AC4F-418D-AE19-62706E023703}">
                                <ahyp:hlinkClr xmlns:ahyp="http://schemas.microsoft.com/office/drawing/2018/hyperlinkcolor" val="tx"/>
                              </a:ext>
                            </a:extLst>
                          </a:hlinkClick>
                        </a:rPr>
                        <a:t>vassis_b@cde.state.co.us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3906183935"/>
                  </a:ext>
                </a:extLst>
              </a:tr>
              <a:tr h="101112">
                <a:tc>
                  <a:txBody>
                    <a:bodyPr/>
                    <a:lstStyle/>
                    <a:p>
                      <a:pPr marL="0" marR="0">
                        <a:lnSpc>
                          <a:spcPct val="115000"/>
                        </a:lnSpc>
                        <a:spcBef>
                          <a:spcPts val="0"/>
                        </a:spcBef>
                        <a:spcAft>
                          <a:spcPts val="0"/>
                        </a:spcAft>
                      </a:pPr>
                      <a:r>
                        <a:rPr lang="en-US" sz="1100" b="0" kern="1200" dirty="0">
                          <a:solidFill>
                            <a:schemeClr val="tx1"/>
                          </a:solidFill>
                          <a:effectLst/>
                        </a:rPr>
                        <a:t>Joey Willett</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baseline="0" dirty="0">
                          <a:solidFill>
                            <a:schemeClr val="tx1"/>
                          </a:solidFill>
                          <a:effectLst/>
                        </a:rPr>
                        <a:t>Southwest, Titles I and ID, Monitoring</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solidFill>
                            <a:schemeClr val="tx1"/>
                          </a:solidFill>
                          <a:effectLst/>
                        </a:rPr>
                        <a:t>303-866-6700</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solidFill>
                            <a:schemeClr val="tx1"/>
                          </a:solidFill>
                          <a:effectLst/>
                          <a:hlinkClick r:id="rId14">
                            <a:extLst>
                              <a:ext uri="{A12FA001-AC4F-418D-AE19-62706E023703}">
                                <ahyp:hlinkClr xmlns:ahyp="http://schemas.microsoft.com/office/drawing/2018/hyperlinkcolor" val="tx"/>
                              </a:ext>
                            </a:extLst>
                          </a:hlinkClick>
                        </a:rPr>
                        <a:t>willett_j@cde.state.co.us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19</a:t>
            </a:fld>
            <a:endParaRPr lang="en-US" dirty="0"/>
          </a:p>
        </p:txBody>
      </p:sp>
    </p:spTree>
    <p:extLst>
      <p:ext uri="{BB962C8B-B14F-4D97-AF65-F5344CB8AC3E}">
        <p14:creationId xmlns:p14="http://schemas.microsoft.com/office/powerpoint/2010/main" val="177786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3E550-EA3B-48A7-B549-1540898F549F}"/>
              </a:ext>
            </a:extLst>
          </p:cNvPr>
          <p:cNvSpPr>
            <a:spLocks noGrp="1"/>
          </p:cNvSpPr>
          <p:nvPr>
            <p:ph type="title"/>
          </p:nvPr>
        </p:nvSpPr>
        <p:spPr/>
        <p:txBody>
          <a:bodyPr/>
          <a:lstStyle/>
          <a:p>
            <a:r>
              <a:rPr lang="en-US" dirty="0"/>
              <a:t>Agenda for Today’s Office Hours</a:t>
            </a:r>
          </a:p>
        </p:txBody>
      </p:sp>
      <p:sp>
        <p:nvSpPr>
          <p:cNvPr id="3" name="Content Placeholder 2">
            <a:extLst>
              <a:ext uri="{FF2B5EF4-FFF2-40B4-BE49-F238E27FC236}">
                <a16:creationId xmlns:a16="http://schemas.microsoft.com/office/drawing/2014/main" id="{8FE9A96E-DC2F-4916-B869-2095491C1AED}"/>
              </a:ext>
            </a:extLst>
          </p:cNvPr>
          <p:cNvSpPr>
            <a:spLocks noGrp="1"/>
          </p:cNvSpPr>
          <p:nvPr>
            <p:ph idx="1"/>
          </p:nvPr>
        </p:nvSpPr>
        <p:spPr/>
        <p:txBody>
          <a:bodyPr/>
          <a:lstStyle/>
          <a:p>
            <a:r>
              <a:rPr lang="en-US" dirty="0"/>
              <a:t>Provide Information regarding education relief funds</a:t>
            </a:r>
          </a:p>
          <a:p>
            <a:r>
              <a:rPr lang="en-US" dirty="0"/>
              <a:t>Share responses to frequently asked questions</a:t>
            </a:r>
          </a:p>
          <a:p>
            <a:r>
              <a:rPr lang="en-US" dirty="0"/>
              <a:t>Listen your questions and input</a:t>
            </a:r>
          </a:p>
          <a:p>
            <a:pPr lvl="1"/>
            <a:r>
              <a:rPr lang="en-US" dirty="0"/>
              <a:t>When we can, we’ll answer</a:t>
            </a:r>
          </a:p>
          <a:p>
            <a:pPr lvl="1"/>
            <a:r>
              <a:rPr lang="en-US" dirty="0"/>
              <a:t>When we can’t, we’ll seek out the answer and add it to the FAQ</a:t>
            </a:r>
          </a:p>
        </p:txBody>
      </p:sp>
      <p:sp>
        <p:nvSpPr>
          <p:cNvPr id="4" name="Slide Number Placeholder 3">
            <a:extLst>
              <a:ext uri="{FF2B5EF4-FFF2-40B4-BE49-F238E27FC236}">
                <a16:creationId xmlns:a16="http://schemas.microsoft.com/office/drawing/2014/main" id="{791E3707-2575-42C7-9682-D68A5AB2B10F}"/>
              </a:ext>
            </a:extLst>
          </p:cNvPr>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23780391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ESEA Office (Cont.)</a:t>
            </a:r>
          </a:p>
        </p:txBody>
      </p:sp>
      <p:graphicFrame>
        <p:nvGraphicFramePr>
          <p:cNvPr id="6" name="Table 5"/>
          <p:cNvGraphicFramePr>
            <a:graphicFrameLocks noGrp="1"/>
          </p:cNvGraphicFramePr>
          <p:nvPr>
            <p:extLst>
              <p:ext uri="{D42A27DB-BD31-4B8C-83A1-F6EECF244321}">
                <p14:modId xmlns:p14="http://schemas.microsoft.com/office/powerpoint/2010/main" val="725359969"/>
              </p:ext>
            </p:extLst>
          </p:nvPr>
        </p:nvGraphicFramePr>
        <p:xfrm>
          <a:off x="332674" y="1860518"/>
          <a:ext cx="8429947" cy="738973"/>
        </p:xfrm>
        <a:graphic>
          <a:graphicData uri="http://schemas.openxmlformats.org/drawingml/2006/table">
            <a:tbl>
              <a:tblPr firstRow="1" bandRow="1">
                <a:tableStyleId>{5C22544A-7EE6-4342-B048-85BDC9FD1C3A}</a:tableStyleId>
              </a:tblPr>
              <a:tblGrid>
                <a:gridCol w="1824719">
                  <a:extLst>
                    <a:ext uri="{9D8B030D-6E8A-4147-A177-3AD203B41FA5}">
                      <a16:colId xmlns:a16="http://schemas.microsoft.com/office/drawing/2014/main" val="532445600"/>
                    </a:ext>
                  </a:extLst>
                </a:gridCol>
                <a:gridCol w="3450470">
                  <a:extLst>
                    <a:ext uri="{9D8B030D-6E8A-4147-A177-3AD203B41FA5}">
                      <a16:colId xmlns:a16="http://schemas.microsoft.com/office/drawing/2014/main" val="1590019068"/>
                    </a:ext>
                  </a:extLst>
                </a:gridCol>
                <a:gridCol w="972735">
                  <a:extLst>
                    <a:ext uri="{9D8B030D-6E8A-4147-A177-3AD203B41FA5}">
                      <a16:colId xmlns:a16="http://schemas.microsoft.com/office/drawing/2014/main" val="1099636816"/>
                    </a:ext>
                  </a:extLst>
                </a:gridCol>
                <a:gridCol w="2182023">
                  <a:extLst>
                    <a:ext uri="{9D8B030D-6E8A-4147-A177-3AD203B41FA5}">
                      <a16:colId xmlns:a16="http://schemas.microsoft.com/office/drawing/2014/main" val="3192903739"/>
                    </a:ext>
                  </a:extLst>
                </a:gridCol>
              </a:tblGrid>
              <a:tr h="257268">
                <a:tc>
                  <a:txBody>
                    <a:bodyPr/>
                    <a:lstStyle/>
                    <a:p>
                      <a:pPr marL="0" marR="0" algn="ctr">
                        <a:lnSpc>
                          <a:spcPct val="115000"/>
                        </a:lnSpc>
                        <a:spcBef>
                          <a:spcPts val="0"/>
                        </a:spcBef>
                        <a:spcAft>
                          <a:spcPts val="0"/>
                        </a:spcAft>
                      </a:pPr>
                      <a:r>
                        <a:rPr lang="en-US" sz="1200" kern="1200" dirty="0">
                          <a:solidFill>
                            <a:schemeClr val="tx1"/>
                          </a:solidFill>
                          <a:effectLst/>
                          <a:latin typeface="+mn-lt"/>
                        </a:rPr>
                        <a:t>ESEA</a:t>
                      </a:r>
                      <a:r>
                        <a:rPr lang="en-US" sz="1200" kern="1200" baseline="0" dirty="0">
                          <a:solidFill>
                            <a:schemeClr val="tx1"/>
                          </a:solidFill>
                          <a:effectLst/>
                          <a:latin typeface="+mn-lt"/>
                        </a:rPr>
                        <a:t> Office</a:t>
                      </a:r>
                      <a:endParaRPr lang="en-US" sz="1200" dirty="0">
                        <a:solidFill>
                          <a:schemeClr val="tx1"/>
                        </a:solidFill>
                        <a:effectLst/>
                        <a:latin typeface="+mn-lt"/>
                        <a:ea typeface="Calibri"/>
                        <a:cs typeface="Times New Roman"/>
                      </a:endParaRPr>
                    </a:p>
                  </a:txBody>
                  <a:tcPr marL="53756" marR="53756" marT="29669" marB="29669"/>
                </a:tc>
                <a:tc>
                  <a:txBody>
                    <a:bodyPr/>
                    <a:lstStyle/>
                    <a:p>
                      <a:pPr marL="0" marR="0" algn="ctr">
                        <a:lnSpc>
                          <a:spcPct val="115000"/>
                        </a:lnSpc>
                        <a:spcBef>
                          <a:spcPts val="0"/>
                        </a:spcBef>
                        <a:spcAft>
                          <a:spcPts val="0"/>
                        </a:spcAft>
                      </a:pPr>
                      <a:r>
                        <a:rPr lang="en-US" sz="1200" kern="1200" dirty="0">
                          <a:solidFill>
                            <a:schemeClr val="tx1"/>
                          </a:solidFill>
                          <a:effectLst/>
                          <a:latin typeface="+mn-lt"/>
                        </a:rPr>
                        <a:t>Position</a:t>
                      </a:r>
                      <a:endParaRPr lang="en-US" sz="1200" dirty="0">
                        <a:solidFill>
                          <a:schemeClr val="tx1"/>
                        </a:solidFill>
                        <a:effectLst/>
                        <a:latin typeface="+mn-lt"/>
                        <a:ea typeface="Calibri"/>
                        <a:cs typeface="Times New Roman"/>
                      </a:endParaRPr>
                    </a:p>
                  </a:txBody>
                  <a:tcPr marL="53756" marR="53756" marT="29669" marB="29669"/>
                </a:tc>
                <a:tc>
                  <a:txBody>
                    <a:bodyPr/>
                    <a:lstStyle/>
                    <a:p>
                      <a:pPr marL="0" marR="0" algn="ctr">
                        <a:lnSpc>
                          <a:spcPct val="115000"/>
                        </a:lnSpc>
                        <a:spcBef>
                          <a:spcPts val="0"/>
                        </a:spcBef>
                        <a:spcAft>
                          <a:spcPts val="0"/>
                        </a:spcAft>
                      </a:pPr>
                      <a:r>
                        <a:rPr lang="en-US" sz="1200" kern="1200" dirty="0">
                          <a:solidFill>
                            <a:schemeClr val="tx1"/>
                          </a:solidFill>
                          <a:effectLst/>
                          <a:latin typeface="+mn-lt"/>
                        </a:rPr>
                        <a:t>Phone</a:t>
                      </a:r>
                      <a:endParaRPr lang="en-US" sz="1200" dirty="0">
                        <a:solidFill>
                          <a:schemeClr val="tx1"/>
                        </a:solidFill>
                        <a:effectLst/>
                        <a:latin typeface="+mn-lt"/>
                        <a:ea typeface="Calibri"/>
                        <a:cs typeface="Times New Roman"/>
                      </a:endParaRPr>
                    </a:p>
                  </a:txBody>
                  <a:tcPr marL="53756" marR="53756" marT="29669" marB="29669"/>
                </a:tc>
                <a:tc>
                  <a:txBody>
                    <a:bodyPr/>
                    <a:lstStyle/>
                    <a:p>
                      <a:pPr marL="0" marR="0" algn="ctr">
                        <a:lnSpc>
                          <a:spcPct val="115000"/>
                        </a:lnSpc>
                        <a:spcBef>
                          <a:spcPts val="0"/>
                        </a:spcBef>
                        <a:spcAft>
                          <a:spcPts val="0"/>
                        </a:spcAft>
                      </a:pPr>
                      <a:r>
                        <a:rPr lang="en-US" sz="1200" kern="1200" dirty="0">
                          <a:solidFill>
                            <a:schemeClr val="tx1"/>
                          </a:solidFill>
                          <a:effectLst/>
                          <a:latin typeface="+mn-lt"/>
                        </a:rPr>
                        <a:t>E-mail</a:t>
                      </a:r>
                      <a:endParaRPr lang="en-US" sz="120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2090154904"/>
                  </a:ext>
                </a:extLst>
              </a:tr>
              <a:tr h="232551">
                <a:tc>
                  <a:txBody>
                    <a:bodyPr/>
                    <a:lstStyle/>
                    <a:p>
                      <a:pPr marL="0" marR="0">
                        <a:lnSpc>
                          <a:spcPct val="115000"/>
                        </a:lnSpc>
                        <a:spcBef>
                          <a:spcPts val="0"/>
                        </a:spcBef>
                        <a:spcAft>
                          <a:spcPts val="0"/>
                        </a:spcAft>
                      </a:pPr>
                      <a:r>
                        <a:rPr lang="en-US" sz="1100" b="0" dirty="0">
                          <a:solidFill>
                            <a:schemeClr val="tx1"/>
                          </a:solidFill>
                          <a:effectLst/>
                          <a:latin typeface="+mn-lt"/>
                          <a:ea typeface="Calibri"/>
                          <a:cs typeface="Times New Roman"/>
                        </a:rPr>
                        <a:t>Nazie</a:t>
                      </a:r>
                      <a:r>
                        <a:rPr lang="en-US" sz="1100" b="0" baseline="0" dirty="0">
                          <a:solidFill>
                            <a:schemeClr val="tx1"/>
                          </a:solidFill>
                          <a:effectLst/>
                          <a:latin typeface="+mn-lt"/>
                          <a:ea typeface="Calibri"/>
                          <a:cs typeface="Times New Roman"/>
                        </a:rPr>
                        <a:t> Mohajeri-Nelson</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solidFill>
                            <a:schemeClr val="tx1"/>
                          </a:solidFill>
                          <a:effectLst/>
                          <a:latin typeface="+mn-lt"/>
                          <a:ea typeface="Calibri"/>
                          <a:cs typeface="Times New Roman"/>
                        </a:rPr>
                        <a:t>Director of ESEA Office</a:t>
                      </a:r>
                    </a:p>
                  </a:txBody>
                  <a:tcPr marL="53756" marR="53756" marT="29669" marB="29669"/>
                </a:tc>
                <a:tc>
                  <a:txBody>
                    <a:bodyPr/>
                    <a:lstStyle/>
                    <a:p>
                      <a:pPr marL="0" marR="0" algn="l" defTabSz="914400" rtl="0" eaLnBrk="1" latinLnBrk="0" hangingPunct="1">
                        <a:lnSpc>
                          <a:spcPct val="115000"/>
                        </a:lnSpc>
                        <a:spcBef>
                          <a:spcPts val="0"/>
                        </a:spcBef>
                        <a:spcAft>
                          <a:spcPts val="0"/>
                        </a:spcAft>
                      </a:pPr>
                      <a:r>
                        <a:rPr lang="en-US" sz="1100" b="0" kern="1200" dirty="0">
                          <a:solidFill>
                            <a:schemeClr val="tx1"/>
                          </a:solidFill>
                          <a:effectLst/>
                          <a:latin typeface="+mn-lt"/>
                          <a:ea typeface="+mn-ea"/>
                          <a:cs typeface="+mn-cs"/>
                        </a:rPr>
                        <a:t>303-866-6205</a:t>
                      </a:r>
                    </a:p>
                  </a:txBody>
                  <a:tcPr marL="53756" marR="53756" marT="29669" marB="29669"/>
                </a:tc>
                <a:tc>
                  <a:txBody>
                    <a:bodyPr/>
                    <a:lstStyle/>
                    <a:p>
                      <a:pPr marL="0" marR="0" algn="l" defTabSz="914400" rtl="0" eaLnBrk="1" latinLnBrk="0" hangingPunct="1">
                        <a:lnSpc>
                          <a:spcPct val="115000"/>
                        </a:lnSpc>
                        <a:spcBef>
                          <a:spcPts val="0"/>
                        </a:spcBef>
                        <a:spcAft>
                          <a:spcPts val="0"/>
                        </a:spcAft>
                      </a:pPr>
                      <a:r>
                        <a:rPr lang="en-US" sz="1100" b="0" kern="1200" dirty="0">
                          <a:solidFill>
                            <a:schemeClr val="tx1"/>
                          </a:solidFill>
                          <a:effectLst/>
                          <a:latin typeface="+mn-lt"/>
                          <a:ea typeface="+mn-ea"/>
                          <a:cs typeface="+mn-cs"/>
                          <a:hlinkClick r:id="rId2">
                            <a:extLst>
                              <a:ext uri="{A12FA001-AC4F-418D-AE19-62706E023703}">
                                <ahyp:hlinkClr xmlns:ahyp="http://schemas.microsoft.com/office/drawing/2018/hyperlinkcolor" val="tx"/>
                              </a:ext>
                            </a:extLst>
                          </a:hlinkClick>
                        </a:rPr>
                        <a:t>Mohajeri-nelson_n@cde.state.co.us</a:t>
                      </a:r>
                      <a:endParaRPr lang="en-US" sz="1100" b="0" kern="1200" dirty="0">
                        <a:solidFill>
                          <a:schemeClr val="tx1"/>
                        </a:solidFill>
                        <a:effectLst/>
                        <a:latin typeface="+mn-lt"/>
                        <a:ea typeface="+mn-ea"/>
                        <a:cs typeface="+mn-cs"/>
                      </a:endParaRPr>
                    </a:p>
                  </a:txBody>
                  <a:tcPr marL="53756" marR="53756" marT="29669" marB="29669"/>
                </a:tc>
                <a:extLst>
                  <a:ext uri="{0D108BD9-81ED-4DB2-BD59-A6C34878D82A}">
                    <a16:rowId xmlns:a16="http://schemas.microsoft.com/office/drawing/2014/main" val="133285228"/>
                  </a:ext>
                </a:extLst>
              </a:tr>
              <a:tr h="232551">
                <a:tc>
                  <a:txBody>
                    <a:bodyPr/>
                    <a:lstStyle/>
                    <a:p>
                      <a:pPr marL="0" marR="0">
                        <a:lnSpc>
                          <a:spcPct val="115000"/>
                        </a:lnSpc>
                        <a:spcBef>
                          <a:spcPts val="0"/>
                        </a:spcBef>
                        <a:spcAft>
                          <a:spcPts val="0"/>
                        </a:spcAft>
                      </a:pPr>
                      <a:r>
                        <a:rPr lang="en-US" sz="1100" b="0" dirty="0">
                          <a:solidFill>
                            <a:schemeClr val="tx1"/>
                          </a:solidFill>
                          <a:effectLst/>
                          <a:latin typeface="+mn-lt"/>
                          <a:ea typeface="Calibri"/>
                          <a:cs typeface="Times New Roman"/>
                        </a:rPr>
                        <a:t>DeLilah Collins</a:t>
                      </a:r>
                    </a:p>
                  </a:txBody>
                  <a:tcPr marL="53756" marR="53756" marT="29669" marB="29669"/>
                </a:tc>
                <a:tc>
                  <a:txBody>
                    <a:bodyPr/>
                    <a:lstStyle/>
                    <a:p>
                      <a:pPr marL="0" marR="0">
                        <a:lnSpc>
                          <a:spcPct val="115000"/>
                        </a:lnSpc>
                        <a:spcBef>
                          <a:spcPts val="0"/>
                        </a:spcBef>
                        <a:spcAft>
                          <a:spcPts val="0"/>
                        </a:spcAft>
                      </a:pPr>
                      <a:r>
                        <a:rPr lang="en-US" sz="1100" b="0" dirty="0">
                          <a:solidFill>
                            <a:schemeClr val="tx1"/>
                          </a:solidFill>
                          <a:effectLst/>
                          <a:latin typeface="+mn-lt"/>
                          <a:ea typeface="Calibri"/>
                          <a:cs typeface="Times New Roman"/>
                        </a:rPr>
                        <a:t>Asst. Director</a:t>
                      </a:r>
                      <a:r>
                        <a:rPr lang="en-US" sz="1100" b="0" baseline="0" dirty="0">
                          <a:solidFill>
                            <a:schemeClr val="tx1"/>
                          </a:solidFill>
                          <a:effectLst/>
                          <a:latin typeface="+mn-lt"/>
                          <a:ea typeface="Calibri"/>
                          <a:cs typeface="Times New Roman"/>
                        </a:rPr>
                        <a:t> of ESEA Office</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100" b="0" i="0" kern="1200" dirty="0">
                          <a:solidFill>
                            <a:schemeClr val="tx1"/>
                          </a:solidFill>
                          <a:effectLst/>
                          <a:latin typeface="+mn-lt"/>
                          <a:ea typeface="+mn-ea"/>
                          <a:cs typeface="+mn-cs"/>
                        </a:rPr>
                        <a:t>303-866-6850</a:t>
                      </a:r>
                      <a:endParaRPr lang="en-US" sz="1100" b="0" kern="1200" dirty="0">
                        <a:solidFill>
                          <a:schemeClr val="tx1"/>
                        </a:solidFill>
                        <a:effectLst/>
                        <a:latin typeface="+mn-lt"/>
                        <a:ea typeface="+mn-ea"/>
                        <a:cs typeface="+mn-cs"/>
                      </a:endParaRPr>
                    </a:p>
                  </a:txBody>
                  <a:tcPr marL="53756" marR="53756" marT="29669" marB="29669"/>
                </a:tc>
                <a:tc>
                  <a:txBody>
                    <a:bodyPr/>
                    <a:lstStyle/>
                    <a:p>
                      <a:pPr marL="0" marR="0" algn="l" defTabSz="914400" rtl="0" eaLnBrk="1" latinLnBrk="0" hangingPunct="1">
                        <a:lnSpc>
                          <a:spcPct val="115000"/>
                        </a:lnSpc>
                        <a:spcBef>
                          <a:spcPts val="0"/>
                        </a:spcBef>
                        <a:spcAft>
                          <a:spcPts val="0"/>
                        </a:spcAft>
                      </a:pPr>
                      <a:r>
                        <a:rPr lang="en-US" sz="1100" b="0"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Collins_d@cde.state.co.us</a:t>
                      </a:r>
                      <a:endParaRPr lang="en-US" sz="1100" b="0" kern="1200" dirty="0">
                        <a:solidFill>
                          <a:schemeClr val="tx1"/>
                        </a:solidFill>
                        <a:effectLst/>
                        <a:latin typeface="+mn-lt"/>
                        <a:ea typeface="+mn-ea"/>
                        <a:cs typeface="+mn-cs"/>
                      </a:endParaRPr>
                    </a:p>
                  </a:txBody>
                  <a:tcPr marL="53756" marR="53756" marT="29669" marB="29669"/>
                </a:tc>
                <a:extLst>
                  <a:ext uri="{0D108BD9-81ED-4DB2-BD59-A6C34878D82A}">
                    <a16:rowId xmlns:a16="http://schemas.microsoft.com/office/drawing/2014/main" val="4016313354"/>
                  </a:ext>
                </a:extLst>
              </a:tr>
            </a:tbl>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3682123754"/>
              </p:ext>
            </p:extLst>
          </p:nvPr>
        </p:nvGraphicFramePr>
        <p:xfrm>
          <a:off x="332674" y="2869237"/>
          <a:ext cx="8429947" cy="1348255"/>
        </p:xfrm>
        <a:graphic>
          <a:graphicData uri="http://schemas.openxmlformats.org/drawingml/2006/table">
            <a:tbl>
              <a:tblPr firstRow="1" bandRow="1">
                <a:tableStyleId>{5C22544A-7EE6-4342-B048-85BDC9FD1C3A}</a:tableStyleId>
              </a:tblPr>
              <a:tblGrid>
                <a:gridCol w="1832605">
                  <a:extLst>
                    <a:ext uri="{9D8B030D-6E8A-4147-A177-3AD203B41FA5}">
                      <a16:colId xmlns:a16="http://schemas.microsoft.com/office/drawing/2014/main" val="20000"/>
                    </a:ext>
                  </a:extLst>
                </a:gridCol>
                <a:gridCol w="3444412">
                  <a:extLst>
                    <a:ext uri="{9D8B030D-6E8A-4147-A177-3AD203B41FA5}">
                      <a16:colId xmlns:a16="http://schemas.microsoft.com/office/drawing/2014/main" val="20001"/>
                    </a:ext>
                  </a:extLst>
                </a:gridCol>
                <a:gridCol w="963202">
                  <a:extLst>
                    <a:ext uri="{9D8B030D-6E8A-4147-A177-3AD203B41FA5}">
                      <a16:colId xmlns:a16="http://schemas.microsoft.com/office/drawing/2014/main" val="20002"/>
                    </a:ext>
                  </a:extLst>
                </a:gridCol>
                <a:gridCol w="2189728">
                  <a:extLst>
                    <a:ext uri="{9D8B030D-6E8A-4147-A177-3AD203B41FA5}">
                      <a16:colId xmlns:a16="http://schemas.microsoft.com/office/drawing/2014/main" val="20003"/>
                    </a:ext>
                  </a:extLst>
                </a:gridCol>
              </a:tblGrid>
              <a:tr h="269651">
                <a:tc>
                  <a:txBody>
                    <a:bodyPr/>
                    <a:lstStyle/>
                    <a:p>
                      <a:pPr marL="0" marR="0" algn="ctr" defTabSz="914400" rtl="0" eaLnBrk="1" latinLnBrk="0" hangingPunct="1">
                        <a:lnSpc>
                          <a:spcPct val="115000"/>
                        </a:lnSpc>
                        <a:spcBef>
                          <a:spcPts val="0"/>
                        </a:spcBef>
                        <a:spcAft>
                          <a:spcPts val="0"/>
                        </a:spcAft>
                      </a:pPr>
                      <a:r>
                        <a:rPr lang="en-US" sz="1100" b="1" kern="1200" dirty="0">
                          <a:solidFill>
                            <a:schemeClr val="tx1"/>
                          </a:solidFill>
                          <a:effectLst/>
                          <a:latin typeface="+mn-lt"/>
                          <a:ea typeface="+mn-ea"/>
                          <a:cs typeface="+mn-cs"/>
                        </a:rPr>
                        <a:t>CGA Team</a:t>
                      </a:r>
                    </a:p>
                  </a:txBody>
                  <a:tcPr marL="53756" marR="53756" marT="29669" marB="29669"/>
                </a:tc>
                <a:tc>
                  <a:txBody>
                    <a:bodyPr/>
                    <a:lstStyle/>
                    <a:p>
                      <a:pPr marL="0" marR="0" algn="ctr" defTabSz="914400" rtl="0" eaLnBrk="1" latinLnBrk="0" hangingPunct="1">
                        <a:lnSpc>
                          <a:spcPct val="115000"/>
                        </a:lnSpc>
                        <a:spcBef>
                          <a:spcPts val="0"/>
                        </a:spcBef>
                        <a:spcAft>
                          <a:spcPts val="0"/>
                        </a:spcAft>
                      </a:pPr>
                      <a:r>
                        <a:rPr lang="en-US" sz="1100" b="1" kern="1200" dirty="0">
                          <a:solidFill>
                            <a:schemeClr val="tx1"/>
                          </a:solidFill>
                          <a:effectLst/>
                          <a:latin typeface="+mn-lt"/>
                          <a:ea typeface="+mn-ea"/>
                          <a:cs typeface="+mn-cs"/>
                        </a:rPr>
                        <a:t>Program Expertise</a:t>
                      </a:r>
                    </a:p>
                  </a:txBody>
                  <a:tcPr marL="53756" marR="53756" marT="29669" marB="29669"/>
                </a:tc>
                <a:tc>
                  <a:txBody>
                    <a:bodyPr/>
                    <a:lstStyle/>
                    <a:p>
                      <a:pPr marL="0" marR="0" algn="ctr" defTabSz="914400" rtl="0" eaLnBrk="1" latinLnBrk="0" hangingPunct="1">
                        <a:lnSpc>
                          <a:spcPct val="115000"/>
                        </a:lnSpc>
                        <a:spcBef>
                          <a:spcPts val="0"/>
                        </a:spcBef>
                        <a:spcAft>
                          <a:spcPts val="0"/>
                        </a:spcAft>
                      </a:pPr>
                      <a:r>
                        <a:rPr lang="en-US" sz="1100" b="1" kern="1200" dirty="0">
                          <a:solidFill>
                            <a:schemeClr val="tx1"/>
                          </a:solidFill>
                          <a:effectLst/>
                          <a:latin typeface="+mn-lt"/>
                          <a:ea typeface="+mn-ea"/>
                          <a:cs typeface="+mn-cs"/>
                        </a:rPr>
                        <a:t>Phone</a:t>
                      </a:r>
                    </a:p>
                  </a:txBody>
                  <a:tcPr marL="53756" marR="53756" marT="29669" marB="29669"/>
                </a:tc>
                <a:tc>
                  <a:txBody>
                    <a:bodyPr/>
                    <a:lstStyle/>
                    <a:p>
                      <a:pPr marL="0" marR="0" algn="ctr" defTabSz="914400" rtl="0" eaLnBrk="1" latinLnBrk="0" hangingPunct="1">
                        <a:lnSpc>
                          <a:spcPct val="115000"/>
                        </a:lnSpc>
                        <a:spcBef>
                          <a:spcPts val="0"/>
                        </a:spcBef>
                        <a:spcAft>
                          <a:spcPts val="0"/>
                        </a:spcAft>
                      </a:pPr>
                      <a:r>
                        <a:rPr lang="en-US" sz="1100" b="1" kern="1200" dirty="0">
                          <a:solidFill>
                            <a:schemeClr val="tx1"/>
                          </a:solidFill>
                          <a:effectLst/>
                          <a:latin typeface="+mn-lt"/>
                          <a:ea typeface="+mn-ea"/>
                          <a:cs typeface="+mn-cs"/>
                        </a:rPr>
                        <a:t>E-mail</a:t>
                      </a:r>
                    </a:p>
                  </a:txBody>
                  <a:tcPr marL="53756" marR="53756" marT="29669" marB="29669"/>
                </a:tc>
                <a:extLst>
                  <a:ext uri="{0D108BD9-81ED-4DB2-BD59-A6C34878D82A}">
                    <a16:rowId xmlns:a16="http://schemas.microsoft.com/office/drawing/2014/main" val="10000"/>
                  </a:ext>
                </a:extLst>
              </a:tr>
              <a:tr h="269651">
                <a:tc>
                  <a:txBody>
                    <a:bodyPr/>
                    <a:lstStyle/>
                    <a:p>
                      <a:pPr marL="0" marR="0">
                        <a:lnSpc>
                          <a:spcPct val="115000"/>
                        </a:lnSpc>
                        <a:spcBef>
                          <a:spcPts val="0"/>
                        </a:spcBef>
                        <a:spcAft>
                          <a:spcPts val="0"/>
                        </a:spcAft>
                      </a:pPr>
                      <a:r>
                        <a:rPr lang="en-US" sz="1100" b="0" i="0" kern="1200" dirty="0">
                          <a:solidFill>
                            <a:schemeClr val="tx1"/>
                          </a:solidFill>
                          <a:effectLst/>
                          <a:latin typeface="+mn-lt"/>
                          <a:ea typeface="+mn-ea"/>
                          <a:cs typeface="+mn-cs"/>
                        </a:rPr>
                        <a:t>Kim Burnham</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i="0" kern="1200" dirty="0">
                          <a:solidFill>
                            <a:schemeClr val="tx1"/>
                          </a:solidFill>
                          <a:effectLst/>
                          <a:latin typeface="+mn-lt"/>
                          <a:ea typeface="+mn-ea"/>
                          <a:cs typeface="+mn-cs"/>
                        </a:rPr>
                        <a:t>Competitive, Grants &amp; Awards Supervisor</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i="0" kern="1200" dirty="0">
                          <a:solidFill>
                            <a:schemeClr val="tx1"/>
                          </a:solidFill>
                          <a:effectLst/>
                          <a:latin typeface="+mn-lt"/>
                          <a:ea typeface="+mn-ea"/>
                          <a:cs typeface="+mn-cs"/>
                        </a:rPr>
                        <a:t>303-866-6916</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i="0" u="sng"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Burnham_K@cde.state.co.us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10001"/>
                  </a:ext>
                </a:extLst>
              </a:tr>
              <a:tr h="269651">
                <a:tc>
                  <a:txBody>
                    <a:bodyPr/>
                    <a:lstStyle/>
                    <a:p>
                      <a:pPr marL="0" marR="0">
                        <a:lnSpc>
                          <a:spcPct val="115000"/>
                        </a:lnSpc>
                        <a:spcBef>
                          <a:spcPts val="0"/>
                        </a:spcBef>
                        <a:spcAft>
                          <a:spcPts val="0"/>
                        </a:spcAft>
                      </a:pPr>
                      <a:r>
                        <a:rPr lang="en-US" sz="1100" b="0" i="0" kern="1200" dirty="0">
                          <a:solidFill>
                            <a:schemeClr val="tx1"/>
                          </a:solidFill>
                          <a:effectLst/>
                          <a:latin typeface="+mn-lt"/>
                          <a:ea typeface="+mn-ea"/>
                          <a:cs typeface="+mn-cs"/>
                        </a:rPr>
                        <a:t>Patricia Gleason</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100" b="0" i="0" kern="1200" dirty="0">
                          <a:solidFill>
                            <a:schemeClr val="tx1"/>
                          </a:solidFill>
                          <a:effectLst/>
                          <a:latin typeface="+mn-lt"/>
                          <a:ea typeface="+mn-ea"/>
                          <a:cs typeface="+mn-cs"/>
                        </a:rPr>
                        <a:t>Senior Consultant, Grants &amp; Awards </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i="0" kern="1200" dirty="0">
                          <a:solidFill>
                            <a:schemeClr val="tx1"/>
                          </a:solidFill>
                          <a:effectLst/>
                          <a:latin typeface="+mn-lt"/>
                          <a:ea typeface="+mn-ea"/>
                          <a:cs typeface="+mn-cs"/>
                        </a:rPr>
                        <a:t>303-866-6143</a:t>
                      </a:r>
                      <a:endParaRPr lang="en-US" sz="1100" b="0" dirty="0">
                        <a:solidFill>
                          <a:schemeClr val="tx1"/>
                        </a:solidFill>
                        <a:effectLst/>
                        <a:latin typeface="+mn-lt"/>
                        <a:ea typeface="Calibri"/>
                        <a:cs typeface="Times New Roman"/>
                      </a:endParaRPr>
                    </a:p>
                  </a:txBody>
                  <a:tcPr marL="53756" marR="53756" marT="29669" marB="29669"/>
                </a:tc>
                <a:tc>
                  <a:txBody>
                    <a:bodyPr/>
                    <a:lstStyle/>
                    <a:p>
                      <a:r>
                        <a:rPr lang="en-US" sz="1100" b="0" i="0" u="sng"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Gleason_P@cde.state.co.us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10002"/>
                  </a:ext>
                </a:extLst>
              </a:tr>
              <a:tr h="269651">
                <a:tc>
                  <a:txBody>
                    <a:bodyPr/>
                    <a:lstStyle/>
                    <a:p>
                      <a:pPr marL="0" marR="0">
                        <a:lnSpc>
                          <a:spcPct val="115000"/>
                        </a:lnSpc>
                        <a:spcBef>
                          <a:spcPts val="0"/>
                        </a:spcBef>
                        <a:spcAft>
                          <a:spcPts val="0"/>
                        </a:spcAft>
                      </a:pPr>
                      <a:r>
                        <a:rPr lang="en-US" sz="1100" b="0" dirty="0">
                          <a:solidFill>
                            <a:schemeClr val="tx1"/>
                          </a:solidFill>
                          <a:effectLst/>
                          <a:latin typeface="+mn-lt"/>
                          <a:ea typeface="Calibri"/>
                          <a:cs typeface="Times New Roman"/>
                        </a:rPr>
                        <a:t>Mandy Christensen</a:t>
                      </a:r>
                    </a:p>
                  </a:txBody>
                  <a:tcPr marL="53756" marR="53756" marT="29669" marB="2966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100" b="0" dirty="0">
                          <a:solidFill>
                            <a:schemeClr val="tx1"/>
                          </a:solidFill>
                          <a:effectLst/>
                          <a:latin typeface="+mn-lt"/>
                          <a:ea typeface="Calibri"/>
                          <a:cs typeface="Times New Roman"/>
                        </a:rPr>
                        <a:t>Senior Consultant</a:t>
                      </a:r>
                      <a:r>
                        <a:rPr lang="en-US" sz="1100" b="0" i="0" kern="1200" dirty="0">
                          <a:solidFill>
                            <a:schemeClr val="tx1"/>
                          </a:solidFill>
                          <a:effectLst/>
                          <a:latin typeface="+mn-lt"/>
                          <a:ea typeface="+mn-ea"/>
                          <a:cs typeface="+mn-cs"/>
                        </a:rPr>
                        <a:t>, Grants &amp; Awards </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solidFill>
                            <a:schemeClr val="tx1"/>
                          </a:solidFill>
                          <a:effectLst/>
                          <a:latin typeface="+mn-lt"/>
                          <a:ea typeface="Calibri"/>
                          <a:cs typeface="Times New Roman"/>
                        </a:rPr>
                        <a:t>303-866-6250</a:t>
                      </a:r>
                    </a:p>
                  </a:txBody>
                  <a:tcPr marL="53756" marR="53756" marT="29669" marB="29669"/>
                </a:tc>
                <a:tc>
                  <a:txBody>
                    <a:bodyPr/>
                    <a:lstStyle/>
                    <a:p>
                      <a:pPr marL="0" marR="0">
                        <a:lnSpc>
                          <a:spcPct val="115000"/>
                        </a:lnSpc>
                        <a:spcBef>
                          <a:spcPts val="0"/>
                        </a:spcBef>
                        <a:spcAft>
                          <a:spcPts val="0"/>
                        </a:spcAft>
                      </a:pPr>
                      <a:r>
                        <a:rPr lang="en-US" sz="1100" b="0" dirty="0">
                          <a:solidFill>
                            <a:schemeClr val="tx1"/>
                          </a:solidFill>
                          <a:effectLst/>
                          <a:latin typeface="+mn-lt"/>
                          <a:ea typeface="Calibri"/>
                          <a:cs typeface="Times New Roman"/>
                          <a:hlinkClick r:id="rId6">
                            <a:extLst>
                              <a:ext uri="{A12FA001-AC4F-418D-AE19-62706E023703}">
                                <ahyp:hlinkClr xmlns:ahyp="http://schemas.microsoft.com/office/drawing/2018/hyperlinkcolor" val="tx"/>
                              </a:ext>
                            </a:extLst>
                          </a:hlinkClick>
                        </a:rPr>
                        <a:t>Christensen_m@cde.state.co.us</a:t>
                      </a:r>
                      <a:r>
                        <a:rPr lang="en-US" sz="1100" b="0" baseline="0" dirty="0">
                          <a:solidFill>
                            <a:schemeClr val="tx1"/>
                          </a:solidFill>
                          <a:effectLst/>
                          <a:latin typeface="+mn-lt"/>
                          <a:ea typeface="Calibri"/>
                          <a:cs typeface="Times New Roman"/>
                        </a:rPr>
                        <a:t> </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3066141455"/>
                  </a:ext>
                </a:extLst>
              </a:tr>
              <a:tr h="269651">
                <a:tc>
                  <a:txBody>
                    <a:bodyPr/>
                    <a:lstStyle/>
                    <a:p>
                      <a:pPr marL="0" marR="0">
                        <a:lnSpc>
                          <a:spcPct val="115000"/>
                        </a:lnSpc>
                        <a:spcBef>
                          <a:spcPts val="0"/>
                        </a:spcBef>
                        <a:spcAft>
                          <a:spcPts val="0"/>
                        </a:spcAft>
                      </a:pPr>
                      <a:r>
                        <a:rPr lang="en-US" sz="1100" b="0" i="0" kern="1200" dirty="0">
                          <a:solidFill>
                            <a:schemeClr val="tx1"/>
                          </a:solidFill>
                          <a:effectLst/>
                          <a:latin typeface="+mn-lt"/>
                          <a:ea typeface="+mn-ea"/>
                          <a:cs typeface="+mn-cs"/>
                        </a:rPr>
                        <a:t>Brittany Jimenez</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i="0" kern="1200" dirty="0">
                          <a:solidFill>
                            <a:schemeClr val="tx1"/>
                          </a:solidFill>
                          <a:effectLst/>
                          <a:latin typeface="+mn-lt"/>
                          <a:ea typeface="+mn-ea"/>
                          <a:cs typeface="+mn-cs"/>
                        </a:rPr>
                        <a:t>Program Support</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i="0" kern="1200" dirty="0">
                          <a:solidFill>
                            <a:schemeClr val="tx1"/>
                          </a:solidFill>
                          <a:effectLst/>
                          <a:latin typeface="+mn-lt"/>
                          <a:ea typeface="+mn-ea"/>
                          <a:cs typeface="+mn-cs"/>
                        </a:rPr>
                        <a:t>303-866-6813</a:t>
                      </a:r>
                      <a:endParaRPr lang="en-US" sz="1100" b="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i="0" u="sng" kern="1200" dirty="0">
                          <a:solidFill>
                            <a:schemeClr val="tx1"/>
                          </a:solidFill>
                          <a:effectLst/>
                          <a:latin typeface="+mn-lt"/>
                          <a:ea typeface="+mn-ea"/>
                          <a:cs typeface="+mn-cs"/>
                          <a:hlinkClick r:id="rId7">
                            <a:extLst>
                              <a:ext uri="{A12FA001-AC4F-418D-AE19-62706E023703}">
                                <ahyp:hlinkClr xmlns:ahyp="http://schemas.microsoft.com/office/drawing/2018/hyperlinkcolor" val="tx"/>
                              </a:ext>
                            </a:extLst>
                          </a:hlinkClick>
                        </a:rPr>
                        <a:t>Jimenez_B@cde.state.co.us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10003"/>
                  </a:ext>
                </a:extLst>
              </a:tr>
            </a:tbl>
          </a:graphicData>
        </a:graphic>
      </p:graphicFrame>
      <p:graphicFrame>
        <p:nvGraphicFramePr>
          <p:cNvPr id="7" name="Content Placeholder 4"/>
          <p:cNvGraphicFramePr>
            <a:graphicFrameLocks/>
          </p:cNvGraphicFramePr>
          <p:nvPr>
            <p:extLst>
              <p:ext uri="{D42A27DB-BD31-4B8C-83A1-F6EECF244321}">
                <p14:modId xmlns:p14="http://schemas.microsoft.com/office/powerpoint/2010/main" val="1008848182"/>
              </p:ext>
            </p:extLst>
          </p:nvPr>
        </p:nvGraphicFramePr>
        <p:xfrm>
          <a:off x="332674" y="4469838"/>
          <a:ext cx="8429947" cy="985979"/>
        </p:xfrm>
        <a:graphic>
          <a:graphicData uri="http://schemas.openxmlformats.org/drawingml/2006/table">
            <a:tbl>
              <a:tblPr firstRow="1" bandRow="1">
                <a:tableStyleId>{5C22544A-7EE6-4342-B048-85BDC9FD1C3A}</a:tableStyleId>
              </a:tblPr>
              <a:tblGrid>
                <a:gridCol w="1832605">
                  <a:extLst>
                    <a:ext uri="{9D8B030D-6E8A-4147-A177-3AD203B41FA5}">
                      <a16:colId xmlns:a16="http://schemas.microsoft.com/office/drawing/2014/main" val="20000"/>
                    </a:ext>
                  </a:extLst>
                </a:gridCol>
                <a:gridCol w="3459823">
                  <a:extLst>
                    <a:ext uri="{9D8B030D-6E8A-4147-A177-3AD203B41FA5}">
                      <a16:colId xmlns:a16="http://schemas.microsoft.com/office/drawing/2014/main" val="20001"/>
                    </a:ext>
                  </a:extLst>
                </a:gridCol>
                <a:gridCol w="947791">
                  <a:extLst>
                    <a:ext uri="{9D8B030D-6E8A-4147-A177-3AD203B41FA5}">
                      <a16:colId xmlns:a16="http://schemas.microsoft.com/office/drawing/2014/main" val="20002"/>
                    </a:ext>
                  </a:extLst>
                </a:gridCol>
                <a:gridCol w="2189728">
                  <a:extLst>
                    <a:ext uri="{9D8B030D-6E8A-4147-A177-3AD203B41FA5}">
                      <a16:colId xmlns:a16="http://schemas.microsoft.com/office/drawing/2014/main" val="20003"/>
                    </a:ext>
                  </a:extLst>
                </a:gridCol>
              </a:tblGrid>
              <a:tr h="254412">
                <a:tc>
                  <a:txBody>
                    <a:bodyPr/>
                    <a:lstStyle/>
                    <a:p>
                      <a:pPr algn="ctr"/>
                      <a:r>
                        <a:rPr lang="en-US" sz="1100" dirty="0">
                          <a:solidFill>
                            <a:schemeClr val="tx1"/>
                          </a:solidFill>
                        </a:rPr>
                        <a:t>DARE Team</a:t>
                      </a:r>
                    </a:p>
                  </a:txBody>
                  <a:tcPr marL="68580" marR="68580" marT="34290" marB="34290"/>
                </a:tc>
                <a:tc>
                  <a:txBody>
                    <a:bodyPr/>
                    <a:lstStyle/>
                    <a:p>
                      <a:pPr algn="ctr"/>
                      <a:r>
                        <a:rPr lang="en-US" sz="1100" dirty="0">
                          <a:solidFill>
                            <a:schemeClr val="tx1"/>
                          </a:solidFill>
                        </a:rPr>
                        <a:t>Expertise</a:t>
                      </a:r>
                    </a:p>
                  </a:txBody>
                  <a:tcPr marL="68580" marR="68580" marT="34290" marB="34290"/>
                </a:tc>
                <a:tc>
                  <a:txBody>
                    <a:bodyPr/>
                    <a:lstStyle/>
                    <a:p>
                      <a:pPr algn="ctr"/>
                      <a:r>
                        <a:rPr lang="en-US" sz="1100" dirty="0">
                          <a:solidFill>
                            <a:schemeClr val="tx1"/>
                          </a:solidFill>
                        </a:rPr>
                        <a:t>Phone</a:t>
                      </a:r>
                    </a:p>
                  </a:txBody>
                  <a:tcPr marL="68580" marR="68580" marT="34290" marB="34290"/>
                </a:tc>
                <a:tc>
                  <a:txBody>
                    <a:bodyPr/>
                    <a:lstStyle/>
                    <a:p>
                      <a:pPr algn="ctr"/>
                      <a:r>
                        <a:rPr lang="en-US" sz="1100" dirty="0">
                          <a:solidFill>
                            <a:schemeClr val="tx1"/>
                          </a:solidFill>
                        </a:rPr>
                        <a:t>Email</a:t>
                      </a:r>
                    </a:p>
                  </a:txBody>
                  <a:tcPr marL="68580" marR="68580" marT="34290" marB="34290"/>
                </a:tc>
                <a:extLst>
                  <a:ext uri="{0D108BD9-81ED-4DB2-BD59-A6C34878D82A}">
                    <a16:rowId xmlns:a16="http://schemas.microsoft.com/office/drawing/2014/main" val="10000"/>
                  </a:ext>
                </a:extLst>
              </a:tr>
              <a:tr h="233211">
                <a:tc>
                  <a:txBody>
                    <a:bodyPr/>
                    <a:lstStyle/>
                    <a:p>
                      <a:r>
                        <a:rPr lang="en-US" sz="1100" b="0" i="0" kern="1200" dirty="0">
                          <a:solidFill>
                            <a:schemeClr val="tx1"/>
                          </a:solidFill>
                          <a:effectLst/>
                          <a:latin typeface="+mn-lt"/>
                          <a:ea typeface="+mn-ea"/>
                          <a:cs typeface="+mn-cs"/>
                        </a:rPr>
                        <a:t>Tina Negley</a:t>
                      </a:r>
                      <a:endParaRPr lang="en-US" sz="1100" b="0" dirty="0">
                        <a:solidFill>
                          <a:schemeClr val="tx1"/>
                        </a:solidFill>
                      </a:endParaRPr>
                    </a:p>
                  </a:txBody>
                  <a:tcPr marL="68580" marR="68580" marT="34290" marB="34290"/>
                </a:tc>
                <a:tc>
                  <a:txBody>
                    <a:bodyPr/>
                    <a:lstStyle/>
                    <a:p>
                      <a:r>
                        <a:rPr lang="en-US" sz="1100" b="0" i="0" kern="1200" dirty="0">
                          <a:solidFill>
                            <a:schemeClr val="tx1"/>
                          </a:solidFill>
                          <a:effectLst/>
                          <a:latin typeface="+mn-lt"/>
                          <a:ea typeface="+mn-ea"/>
                          <a:cs typeface="+mn-cs"/>
                        </a:rPr>
                        <a:t>ESSA Accountability, Program Evaluation,</a:t>
                      </a:r>
                      <a:r>
                        <a:rPr lang="en-US" sz="1100" b="0" i="0" kern="1200" baseline="0" dirty="0">
                          <a:solidFill>
                            <a:schemeClr val="tx1"/>
                          </a:solidFill>
                          <a:effectLst/>
                          <a:latin typeface="+mn-lt"/>
                          <a:ea typeface="+mn-ea"/>
                          <a:cs typeface="+mn-cs"/>
                        </a:rPr>
                        <a:t> and Reporting</a:t>
                      </a:r>
                      <a:endParaRPr lang="en-US" sz="1100" dirty="0">
                        <a:solidFill>
                          <a:schemeClr val="tx1"/>
                        </a:solidFill>
                      </a:endParaRPr>
                    </a:p>
                  </a:txBody>
                  <a:tcPr marL="68580" marR="68580" marT="34290" marB="34290"/>
                </a:tc>
                <a:tc>
                  <a:txBody>
                    <a:bodyPr/>
                    <a:lstStyle/>
                    <a:p>
                      <a:r>
                        <a:rPr lang="en-US" sz="1100" b="0" i="0" kern="1200" dirty="0">
                          <a:solidFill>
                            <a:schemeClr val="tx1"/>
                          </a:solidFill>
                          <a:effectLst/>
                          <a:latin typeface="+mn-lt"/>
                          <a:ea typeface="+mn-ea"/>
                          <a:cs typeface="+mn-cs"/>
                        </a:rPr>
                        <a:t>303-866-5243</a:t>
                      </a:r>
                      <a:endParaRPr lang="en-US" sz="1100" dirty="0">
                        <a:solidFill>
                          <a:schemeClr val="tx1"/>
                        </a:solidFill>
                      </a:endParaRPr>
                    </a:p>
                  </a:txBody>
                  <a:tcPr marL="68580" marR="68580" marT="34290" marB="34290"/>
                </a:tc>
                <a:tc>
                  <a:txBody>
                    <a:bodyPr/>
                    <a:lstStyle/>
                    <a:p>
                      <a:r>
                        <a:rPr lang="en-US" sz="1100" b="0" i="0" u="sng" kern="1200" dirty="0">
                          <a:solidFill>
                            <a:schemeClr val="tx1"/>
                          </a:solidFill>
                          <a:effectLst/>
                          <a:latin typeface="+mn-lt"/>
                          <a:ea typeface="+mn-ea"/>
                          <a:cs typeface="+mn-cs"/>
                          <a:hlinkClick r:id="rId8">
                            <a:extLst>
                              <a:ext uri="{A12FA001-AC4F-418D-AE19-62706E023703}">
                                <ahyp:hlinkClr xmlns:ahyp="http://schemas.microsoft.com/office/drawing/2018/hyperlinkcolor" val="tx"/>
                              </a:ext>
                            </a:extLst>
                          </a:hlinkClick>
                        </a:rPr>
                        <a:t>negley_t@cde.state.co.us</a:t>
                      </a:r>
                      <a:endParaRPr lang="en-US" sz="1100" dirty="0">
                        <a:solidFill>
                          <a:schemeClr val="tx1"/>
                        </a:solidFill>
                      </a:endParaRPr>
                    </a:p>
                  </a:txBody>
                  <a:tcPr marL="68580" marR="68580" marT="34290" marB="34290"/>
                </a:tc>
                <a:extLst>
                  <a:ext uri="{0D108BD9-81ED-4DB2-BD59-A6C34878D82A}">
                    <a16:rowId xmlns:a16="http://schemas.microsoft.com/office/drawing/2014/main" val="10001"/>
                  </a:ext>
                </a:extLst>
              </a:tr>
              <a:tr h="259127">
                <a:tc>
                  <a:txBody>
                    <a:bodyPr/>
                    <a:lstStyle/>
                    <a:p>
                      <a:r>
                        <a:rPr lang="en-US" sz="1100" b="0" i="0" kern="1200" dirty="0">
                          <a:solidFill>
                            <a:schemeClr val="tx1"/>
                          </a:solidFill>
                          <a:effectLst/>
                          <a:latin typeface="+mn-lt"/>
                          <a:ea typeface="+mn-ea"/>
                          <a:cs typeface="+mn-cs"/>
                        </a:rPr>
                        <a:t>Alan Shimmin</a:t>
                      </a:r>
                      <a:endParaRPr lang="en-US" sz="1100" b="0" dirty="0">
                        <a:solidFill>
                          <a:schemeClr val="tx1"/>
                        </a:solidFill>
                      </a:endParaRPr>
                    </a:p>
                  </a:txBody>
                  <a:tcPr marL="68580" marR="68580" marT="34290" marB="34290"/>
                </a:tc>
                <a:tc>
                  <a:txBody>
                    <a:bodyPr/>
                    <a:lstStyle/>
                    <a:p>
                      <a:r>
                        <a:rPr lang="en-US" sz="1100" b="0" i="0" kern="1200" dirty="0">
                          <a:solidFill>
                            <a:schemeClr val="tx1"/>
                          </a:solidFill>
                          <a:effectLst/>
                          <a:latin typeface="+mn-lt"/>
                          <a:ea typeface="+mn-ea"/>
                          <a:cs typeface="+mn-cs"/>
                        </a:rPr>
                        <a:t>ESEA Reporting</a:t>
                      </a:r>
                      <a:r>
                        <a:rPr lang="en-US" sz="1100" b="0" i="0" kern="1200" baseline="0" dirty="0">
                          <a:solidFill>
                            <a:schemeClr val="tx1"/>
                          </a:solidFill>
                          <a:effectLst/>
                          <a:latin typeface="+mn-lt"/>
                          <a:ea typeface="+mn-ea"/>
                          <a:cs typeface="+mn-cs"/>
                        </a:rPr>
                        <a:t> and Data Collections</a:t>
                      </a:r>
                      <a:endParaRPr lang="en-US" sz="1100" dirty="0">
                        <a:solidFill>
                          <a:schemeClr val="tx1"/>
                        </a:solidFill>
                      </a:endParaRPr>
                    </a:p>
                  </a:txBody>
                  <a:tcPr marL="68580" marR="68580" marT="34290" marB="34290"/>
                </a:tc>
                <a:tc>
                  <a:txBody>
                    <a:bodyPr/>
                    <a:lstStyle/>
                    <a:p>
                      <a:r>
                        <a:rPr lang="en-US" sz="1100" b="0" i="0" kern="1200" dirty="0">
                          <a:solidFill>
                            <a:schemeClr val="tx1"/>
                          </a:solidFill>
                          <a:effectLst/>
                          <a:latin typeface="+mn-lt"/>
                          <a:ea typeface="+mn-ea"/>
                          <a:cs typeface="+mn-cs"/>
                        </a:rPr>
                        <a:t>303-866-6209</a:t>
                      </a:r>
                      <a:endParaRPr lang="en-US" sz="1100" dirty="0">
                        <a:solidFill>
                          <a:schemeClr val="tx1"/>
                        </a:solidFill>
                      </a:endParaRPr>
                    </a:p>
                  </a:txBody>
                  <a:tcPr marL="68580" marR="68580" marT="34290" marB="34290"/>
                </a:tc>
                <a:tc>
                  <a:txBody>
                    <a:bodyPr/>
                    <a:lstStyle/>
                    <a:p>
                      <a:r>
                        <a:rPr lang="en-US" sz="1100" b="0" i="0" u="sng" kern="1200" dirty="0">
                          <a:solidFill>
                            <a:schemeClr val="tx1"/>
                          </a:solidFill>
                          <a:effectLst/>
                          <a:latin typeface="+mn-lt"/>
                          <a:ea typeface="+mn-ea"/>
                          <a:cs typeface="+mn-cs"/>
                          <a:hlinkClick r:id="rId9">
                            <a:extLst>
                              <a:ext uri="{A12FA001-AC4F-418D-AE19-62706E023703}">
                                <ahyp:hlinkClr xmlns:ahyp="http://schemas.microsoft.com/office/drawing/2018/hyperlinkcolor" val="tx"/>
                              </a:ext>
                            </a:extLst>
                          </a:hlinkClick>
                        </a:rPr>
                        <a:t>shimmin_a@cde.state.co.us</a:t>
                      </a:r>
                      <a:endParaRPr lang="en-US" sz="1100" dirty="0">
                        <a:solidFill>
                          <a:schemeClr val="tx1"/>
                        </a:solidFill>
                      </a:endParaRPr>
                    </a:p>
                  </a:txBody>
                  <a:tcPr marL="68580" marR="68580" marT="34290" marB="34290"/>
                </a:tc>
                <a:extLst>
                  <a:ext uri="{0D108BD9-81ED-4DB2-BD59-A6C34878D82A}">
                    <a16:rowId xmlns:a16="http://schemas.microsoft.com/office/drawing/2014/main" val="10002"/>
                  </a:ext>
                </a:extLst>
              </a:tr>
              <a:tr h="233211">
                <a:tc>
                  <a:txBody>
                    <a:bodyPr/>
                    <a:lstStyle/>
                    <a:p>
                      <a:r>
                        <a:rPr lang="en-US" sz="1100" b="0" i="0" kern="1200" dirty="0">
                          <a:solidFill>
                            <a:schemeClr val="tx1"/>
                          </a:solidFill>
                          <a:effectLst/>
                          <a:latin typeface="+mn-lt"/>
                          <a:ea typeface="+mn-ea"/>
                          <a:cs typeface="+mn-cs"/>
                        </a:rPr>
                        <a:t>Mary Shen</a:t>
                      </a:r>
                      <a:endParaRPr lang="en-US" sz="1100" b="0" dirty="0">
                        <a:solidFill>
                          <a:schemeClr val="tx1"/>
                        </a:solidFill>
                      </a:endParaRPr>
                    </a:p>
                  </a:txBody>
                  <a:tcPr marL="68580" marR="68580" marT="34290" marB="34290"/>
                </a:tc>
                <a:tc>
                  <a:txBody>
                    <a:bodyPr/>
                    <a:lstStyle/>
                    <a:p>
                      <a:r>
                        <a:rPr lang="en-US" sz="1100" b="0" i="0" kern="1200" dirty="0">
                          <a:solidFill>
                            <a:schemeClr val="tx1"/>
                          </a:solidFill>
                          <a:effectLst/>
                          <a:latin typeface="+mn-lt"/>
                          <a:ea typeface="+mn-ea"/>
                          <a:cs typeface="+mn-cs"/>
                        </a:rPr>
                        <a:t>ESEA</a:t>
                      </a:r>
                      <a:r>
                        <a:rPr lang="en-US" sz="1100" b="0" i="0" kern="1200" baseline="0" dirty="0">
                          <a:solidFill>
                            <a:schemeClr val="tx1"/>
                          </a:solidFill>
                          <a:effectLst/>
                          <a:latin typeface="+mn-lt"/>
                          <a:ea typeface="+mn-ea"/>
                          <a:cs typeface="+mn-cs"/>
                        </a:rPr>
                        <a:t> Program Evaluation, Research, and Accountability</a:t>
                      </a:r>
                      <a:endParaRPr lang="en-US" sz="1100" dirty="0">
                        <a:solidFill>
                          <a:schemeClr val="tx1"/>
                        </a:solidFill>
                      </a:endParaRPr>
                    </a:p>
                  </a:txBody>
                  <a:tcPr marL="68580" marR="68580" marT="34290" marB="34290"/>
                </a:tc>
                <a:tc>
                  <a:txBody>
                    <a:bodyPr/>
                    <a:lstStyle/>
                    <a:p>
                      <a:r>
                        <a:rPr lang="en-US" sz="1100" b="0" i="0" kern="1200" dirty="0">
                          <a:solidFill>
                            <a:schemeClr val="tx1"/>
                          </a:solidFill>
                          <a:effectLst/>
                          <a:latin typeface="+mn-lt"/>
                          <a:ea typeface="+mn-ea"/>
                          <a:cs typeface="+mn-cs"/>
                        </a:rPr>
                        <a:t>303-866-4571</a:t>
                      </a:r>
                      <a:endParaRPr lang="en-US" sz="1100" dirty="0">
                        <a:solidFill>
                          <a:schemeClr val="tx1"/>
                        </a:solidFill>
                      </a:endParaRPr>
                    </a:p>
                  </a:txBody>
                  <a:tcPr marL="68580" marR="68580" marT="34290" marB="34290"/>
                </a:tc>
                <a:tc>
                  <a:txBody>
                    <a:bodyPr/>
                    <a:lstStyle/>
                    <a:p>
                      <a:r>
                        <a:rPr lang="en-US" sz="1100" b="0" i="0" u="sng" kern="1200" dirty="0">
                          <a:solidFill>
                            <a:schemeClr val="tx1"/>
                          </a:solidFill>
                          <a:effectLst/>
                          <a:latin typeface="+mn-lt"/>
                          <a:ea typeface="+mn-ea"/>
                          <a:cs typeface="+mn-cs"/>
                          <a:hlinkClick r:id="rId10">
                            <a:extLst>
                              <a:ext uri="{A12FA001-AC4F-418D-AE19-62706E023703}">
                                <ahyp:hlinkClr xmlns:ahyp="http://schemas.microsoft.com/office/drawing/2018/hyperlinkcolor" val="tx"/>
                              </a:ext>
                            </a:extLst>
                          </a:hlinkClick>
                        </a:rPr>
                        <a:t>shen_m@cde.state.co.us</a:t>
                      </a:r>
                      <a:endParaRPr lang="en-US" sz="1100" dirty="0">
                        <a:solidFill>
                          <a:schemeClr val="tx1"/>
                        </a:solidFill>
                      </a:endParaRPr>
                    </a:p>
                  </a:txBody>
                  <a:tcPr marL="68580" marR="68580" marT="34290" marB="34290"/>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20</a:t>
            </a:fld>
            <a:endParaRPr lang="en-US" dirty="0"/>
          </a:p>
        </p:txBody>
      </p:sp>
    </p:spTree>
    <p:extLst>
      <p:ext uri="{BB962C8B-B14F-4D97-AF65-F5344CB8AC3E}">
        <p14:creationId xmlns:p14="http://schemas.microsoft.com/office/powerpoint/2010/main" val="10611671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Grants Fiscal Contacts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67158165"/>
              </p:ext>
            </p:extLst>
          </p:nvPr>
        </p:nvGraphicFramePr>
        <p:xfrm>
          <a:off x="332674" y="2018910"/>
          <a:ext cx="8372790" cy="984612"/>
        </p:xfrm>
        <a:graphic>
          <a:graphicData uri="http://schemas.openxmlformats.org/drawingml/2006/table">
            <a:tbl>
              <a:tblPr firstRow="1" bandRow="1">
                <a:tableStyleId>{5C22544A-7EE6-4342-B048-85BDC9FD1C3A}</a:tableStyleId>
              </a:tblPr>
              <a:tblGrid>
                <a:gridCol w="2093198">
                  <a:extLst>
                    <a:ext uri="{9D8B030D-6E8A-4147-A177-3AD203B41FA5}">
                      <a16:colId xmlns:a16="http://schemas.microsoft.com/office/drawing/2014/main" val="20000"/>
                    </a:ext>
                  </a:extLst>
                </a:gridCol>
                <a:gridCol w="2093198">
                  <a:extLst>
                    <a:ext uri="{9D8B030D-6E8A-4147-A177-3AD203B41FA5}">
                      <a16:colId xmlns:a16="http://schemas.microsoft.com/office/drawing/2014/main" val="20001"/>
                    </a:ext>
                  </a:extLst>
                </a:gridCol>
                <a:gridCol w="1891004">
                  <a:extLst>
                    <a:ext uri="{9D8B030D-6E8A-4147-A177-3AD203B41FA5}">
                      <a16:colId xmlns:a16="http://schemas.microsoft.com/office/drawing/2014/main" val="20002"/>
                    </a:ext>
                  </a:extLst>
                </a:gridCol>
                <a:gridCol w="2295390">
                  <a:extLst>
                    <a:ext uri="{9D8B030D-6E8A-4147-A177-3AD203B41FA5}">
                      <a16:colId xmlns:a16="http://schemas.microsoft.com/office/drawing/2014/main" val="20003"/>
                    </a:ext>
                  </a:extLst>
                </a:gridCol>
              </a:tblGrid>
              <a:tr h="246153">
                <a:tc>
                  <a:txBody>
                    <a:bodyPr/>
                    <a:lstStyle/>
                    <a:p>
                      <a:pPr marL="0" marR="0" algn="ctr" defTabSz="914400" rtl="0" eaLnBrk="1" latinLnBrk="0" hangingPunct="1">
                        <a:lnSpc>
                          <a:spcPct val="115000"/>
                        </a:lnSpc>
                        <a:spcBef>
                          <a:spcPts val="0"/>
                        </a:spcBef>
                        <a:spcAft>
                          <a:spcPts val="0"/>
                        </a:spcAft>
                      </a:pPr>
                      <a:r>
                        <a:rPr lang="en-US" sz="1100" b="1" kern="1200" dirty="0">
                          <a:solidFill>
                            <a:schemeClr val="tx1"/>
                          </a:solidFill>
                          <a:effectLst/>
                          <a:latin typeface="+mn-lt"/>
                          <a:ea typeface="+mn-ea"/>
                          <a:cs typeface="+mn-cs"/>
                        </a:rPr>
                        <a:t>Grants Fiscal Staff</a:t>
                      </a:r>
                    </a:p>
                  </a:txBody>
                  <a:tcPr marL="53756" marR="53756" marT="29669" marB="29669"/>
                </a:tc>
                <a:tc>
                  <a:txBody>
                    <a:bodyPr/>
                    <a:lstStyle/>
                    <a:p>
                      <a:pPr marL="0" marR="0" algn="ctr" defTabSz="914400" rtl="0" eaLnBrk="1" latinLnBrk="0" hangingPunct="1">
                        <a:lnSpc>
                          <a:spcPct val="115000"/>
                        </a:lnSpc>
                        <a:spcBef>
                          <a:spcPts val="0"/>
                        </a:spcBef>
                        <a:spcAft>
                          <a:spcPts val="0"/>
                        </a:spcAft>
                      </a:pPr>
                      <a:r>
                        <a:rPr lang="en-US" sz="1100" b="1" kern="1200" dirty="0">
                          <a:solidFill>
                            <a:schemeClr val="tx1"/>
                          </a:solidFill>
                          <a:effectLst/>
                          <a:latin typeface="+mn-lt"/>
                          <a:ea typeface="+mn-ea"/>
                          <a:cs typeface="+mn-cs"/>
                        </a:rPr>
                        <a:t>Program Expertise</a:t>
                      </a:r>
                    </a:p>
                  </a:txBody>
                  <a:tcPr marL="53756" marR="53756" marT="29669" marB="29669"/>
                </a:tc>
                <a:tc>
                  <a:txBody>
                    <a:bodyPr/>
                    <a:lstStyle/>
                    <a:p>
                      <a:pPr marL="0" marR="0" algn="ctr" defTabSz="914400" rtl="0" eaLnBrk="1" latinLnBrk="0" hangingPunct="1">
                        <a:lnSpc>
                          <a:spcPct val="115000"/>
                        </a:lnSpc>
                        <a:spcBef>
                          <a:spcPts val="0"/>
                        </a:spcBef>
                        <a:spcAft>
                          <a:spcPts val="0"/>
                        </a:spcAft>
                      </a:pPr>
                      <a:r>
                        <a:rPr lang="en-US" sz="1100" b="1" kern="1200" dirty="0">
                          <a:solidFill>
                            <a:schemeClr val="tx1"/>
                          </a:solidFill>
                          <a:effectLst/>
                          <a:latin typeface="+mn-lt"/>
                          <a:ea typeface="+mn-ea"/>
                          <a:cs typeface="+mn-cs"/>
                        </a:rPr>
                        <a:t>Phone</a:t>
                      </a:r>
                    </a:p>
                  </a:txBody>
                  <a:tcPr marL="53756" marR="53756" marT="29669" marB="29669"/>
                </a:tc>
                <a:tc>
                  <a:txBody>
                    <a:bodyPr/>
                    <a:lstStyle/>
                    <a:p>
                      <a:pPr marL="0" marR="0" algn="ctr" defTabSz="914400" rtl="0" eaLnBrk="1" latinLnBrk="0" hangingPunct="1">
                        <a:lnSpc>
                          <a:spcPct val="115000"/>
                        </a:lnSpc>
                        <a:spcBef>
                          <a:spcPts val="0"/>
                        </a:spcBef>
                        <a:spcAft>
                          <a:spcPts val="0"/>
                        </a:spcAft>
                      </a:pPr>
                      <a:r>
                        <a:rPr lang="en-US" sz="1100" b="1" kern="1200" dirty="0">
                          <a:solidFill>
                            <a:schemeClr val="tx1"/>
                          </a:solidFill>
                          <a:effectLst/>
                          <a:latin typeface="+mn-lt"/>
                          <a:ea typeface="+mn-ea"/>
                          <a:cs typeface="+mn-cs"/>
                        </a:rPr>
                        <a:t>E-mail</a:t>
                      </a:r>
                    </a:p>
                  </a:txBody>
                  <a:tcPr marL="53756" marR="53756" marT="29669" marB="29669"/>
                </a:tc>
                <a:extLst>
                  <a:ext uri="{0D108BD9-81ED-4DB2-BD59-A6C34878D82A}">
                    <a16:rowId xmlns:a16="http://schemas.microsoft.com/office/drawing/2014/main" val="10000"/>
                  </a:ext>
                </a:extLst>
              </a:tr>
              <a:tr h="246153">
                <a:tc>
                  <a:txBody>
                    <a:bodyPr/>
                    <a:lstStyle/>
                    <a:p>
                      <a:pPr marL="0" marR="0">
                        <a:lnSpc>
                          <a:spcPct val="115000"/>
                        </a:lnSpc>
                        <a:spcBef>
                          <a:spcPts val="0"/>
                        </a:spcBef>
                        <a:spcAft>
                          <a:spcPts val="0"/>
                        </a:spcAft>
                      </a:pPr>
                      <a:r>
                        <a:rPr lang="en-US" sz="1100" dirty="0">
                          <a:solidFill>
                            <a:schemeClr val="tx1"/>
                          </a:solidFill>
                          <a:effectLst/>
                          <a:latin typeface="+mn-lt"/>
                          <a:ea typeface="Calibri"/>
                          <a:cs typeface="Times New Roman"/>
                        </a:rPr>
                        <a:t>Jennifer Austin</a:t>
                      </a:r>
                    </a:p>
                  </a:txBody>
                  <a:tcPr marL="53756" marR="53756" marT="29669" marB="29669"/>
                </a:tc>
                <a:tc>
                  <a:txBody>
                    <a:bodyPr/>
                    <a:lstStyle/>
                    <a:p>
                      <a:pPr marL="0" marR="0">
                        <a:lnSpc>
                          <a:spcPct val="115000"/>
                        </a:lnSpc>
                        <a:spcBef>
                          <a:spcPts val="0"/>
                        </a:spcBef>
                        <a:spcAft>
                          <a:spcPts val="0"/>
                        </a:spcAft>
                      </a:pPr>
                      <a:r>
                        <a:rPr lang="en-US" sz="1100" dirty="0">
                          <a:solidFill>
                            <a:schemeClr val="tx1"/>
                          </a:solidFill>
                          <a:effectLst/>
                          <a:latin typeface="+mn-lt"/>
                          <a:ea typeface="Calibri"/>
                          <a:cs typeface="Times New Roman"/>
                        </a:rPr>
                        <a:t>Director of Grants</a:t>
                      </a:r>
                      <a:r>
                        <a:rPr lang="en-US" sz="1100" baseline="0" dirty="0">
                          <a:solidFill>
                            <a:schemeClr val="tx1"/>
                          </a:solidFill>
                          <a:effectLst/>
                          <a:latin typeface="+mn-lt"/>
                          <a:ea typeface="Calibri"/>
                          <a:cs typeface="Times New Roman"/>
                        </a:rPr>
                        <a:t> Fiscal</a:t>
                      </a:r>
                      <a:endParaRPr lang="en-US" sz="110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dirty="0">
                          <a:solidFill>
                            <a:schemeClr val="tx1"/>
                          </a:solidFill>
                          <a:effectLst/>
                          <a:latin typeface="+mn-lt"/>
                          <a:ea typeface="Calibri"/>
                          <a:cs typeface="Times New Roman"/>
                        </a:rPr>
                        <a:t>303-866-6689</a:t>
                      </a:r>
                    </a:p>
                  </a:txBody>
                  <a:tcPr marL="53756" marR="53756" marT="29669" marB="29669"/>
                </a:tc>
                <a:tc>
                  <a:txBody>
                    <a:bodyPr/>
                    <a:lstStyle/>
                    <a:p>
                      <a:pPr marL="0" marR="0">
                        <a:lnSpc>
                          <a:spcPct val="115000"/>
                        </a:lnSpc>
                        <a:spcBef>
                          <a:spcPts val="0"/>
                        </a:spcBef>
                        <a:spcAft>
                          <a:spcPts val="0"/>
                        </a:spcAft>
                      </a:pPr>
                      <a:r>
                        <a:rPr lang="en-US" sz="1100" dirty="0">
                          <a:solidFill>
                            <a:schemeClr val="tx1"/>
                          </a:solidFill>
                          <a:effectLst/>
                          <a:latin typeface="+mn-lt"/>
                          <a:ea typeface="Calibri"/>
                          <a:cs typeface="Times New Roman"/>
                          <a:hlinkClick r:id="rId2">
                            <a:extLst>
                              <a:ext uri="{A12FA001-AC4F-418D-AE19-62706E023703}">
                                <ahyp:hlinkClr xmlns:ahyp="http://schemas.microsoft.com/office/drawing/2018/hyperlinkcolor" val="tx"/>
                              </a:ext>
                            </a:extLst>
                          </a:hlinkClick>
                        </a:rPr>
                        <a:t>Austin_j@cde.state.co.us</a:t>
                      </a:r>
                      <a:r>
                        <a:rPr lang="en-US" sz="1100" dirty="0">
                          <a:solidFill>
                            <a:schemeClr val="tx1"/>
                          </a:solidFill>
                          <a:effectLst/>
                          <a:latin typeface="+mn-lt"/>
                          <a:ea typeface="Calibri"/>
                          <a:cs typeface="Times New Roman"/>
                        </a:rPr>
                        <a:t> </a:t>
                      </a:r>
                    </a:p>
                  </a:txBody>
                  <a:tcPr marL="53756" marR="53756" marT="29669" marB="29669"/>
                </a:tc>
                <a:extLst>
                  <a:ext uri="{0D108BD9-81ED-4DB2-BD59-A6C34878D82A}">
                    <a16:rowId xmlns:a16="http://schemas.microsoft.com/office/drawing/2014/main" val="864307126"/>
                  </a:ext>
                </a:extLst>
              </a:tr>
              <a:tr h="246153">
                <a:tc>
                  <a:txBody>
                    <a:bodyPr/>
                    <a:lstStyle/>
                    <a:p>
                      <a:pPr marL="0" marR="0">
                        <a:lnSpc>
                          <a:spcPct val="115000"/>
                        </a:lnSpc>
                        <a:spcBef>
                          <a:spcPts val="0"/>
                        </a:spcBef>
                        <a:spcAft>
                          <a:spcPts val="0"/>
                        </a:spcAft>
                      </a:pPr>
                      <a:r>
                        <a:rPr lang="en-US" sz="1100" kern="1200" dirty="0">
                          <a:solidFill>
                            <a:schemeClr val="tx1"/>
                          </a:solidFill>
                          <a:effectLst/>
                          <a:latin typeface="+mn-lt"/>
                        </a:rPr>
                        <a:t>Robert Hawkins</a:t>
                      </a:r>
                      <a:endParaRPr lang="en-US" sz="110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kern="1200" dirty="0">
                          <a:solidFill>
                            <a:schemeClr val="tx1"/>
                          </a:solidFill>
                          <a:effectLst/>
                          <a:latin typeface="+mn-lt"/>
                        </a:rPr>
                        <a:t>Grants Fiscal Analyst</a:t>
                      </a:r>
                      <a:endParaRPr lang="en-US" sz="110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kern="1200" dirty="0">
                          <a:solidFill>
                            <a:schemeClr val="tx1"/>
                          </a:solidFill>
                          <a:effectLst/>
                          <a:latin typeface="+mn-lt"/>
                        </a:rPr>
                        <a:t>303-866-6775</a:t>
                      </a:r>
                      <a:endParaRPr lang="en-US" sz="1100" dirty="0">
                        <a:solidFill>
                          <a:schemeClr val="tx1"/>
                        </a:solidFill>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kern="1200" dirty="0">
                          <a:solidFill>
                            <a:schemeClr val="tx1"/>
                          </a:solidFill>
                          <a:effectLst/>
                          <a:latin typeface="+mn-lt"/>
                          <a:hlinkClick r:id="rId3">
                            <a:extLst>
                              <a:ext uri="{A12FA001-AC4F-418D-AE19-62706E023703}">
                                <ahyp:hlinkClr xmlns:ahyp="http://schemas.microsoft.com/office/drawing/2018/hyperlinkcolor" val="tx"/>
                              </a:ext>
                            </a:extLst>
                          </a:hlinkClick>
                        </a:rPr>
                        <a:t>Hawkins_r@cde.state.co.us</a:t>
                      </a:r>
                      <a:endParaRPr lang="en-US" sz="110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10001"/>
                  </a:ext>
                </a:extLst>
              </a:tr>
              <a:tr h="246153">
                <a:tc>
                  <a:txBody>
                    <a:bodyPr/>
                    <a:lstStyle/>
                    <a:p>
                      <a:pPr marL="0" marR="0">
                        <a:lnSpc>
                          <a:spcPct val="115000"/>
                        </a:lnSpc>
                        <a:spcBef>
                          <a:spcPts val="0"/>
                        </a:spcBef>
                        <a:spcAft>
                          <a:spcPts val="0"/>
                        </a:spcAft>
                      </a:pPr>
                      <a:r>
                        <a:rPr lang="en-US" sz="1100" dirty="0">
                          <a:solidFill>
                            <a:schemeClr val="tx1"/>
                          </a:solidFill>
                          <a:effectLst/>
                          <a:latin typeface="+mn-lt"/>
                          <a:ea typeface="Calibri"/>
                          <a:cs typeface="Times New Roman"/>
                        </a:rPr>
                        <a:t>Steven Kaleda</a:t>
                      </a:r>
                    </a:p>
                  </a:txBody>
                  <a:tcPr marL="53756" marR="53756" marT="29669" marB="29669"/>
                </a:tc>
                <a:tc>
                  <a:txBody>
                    <a:bodyPr/>
                    <a:lstStyle/>
                    <a:p>
                      <a:pPr marL="0" marR="0">
                        <a:lnSpc>
                          <a:spcPct val="115000"/>
                        </a:lnSpc>
                        <a:spcBef>
                          <a:spcPts val="0"/>
                        </a:spcBef>
                        <a:spcAft>
                          <a:spcPts val="0"/>
                        </a:spcAft>
                      </a:pPr>
                      <a:r>
                        <a:rPr lang="en-US" sz="1100" dirty="0">
                          <a:solidFill>
                            <a:schemeClr val="tx1"/>
                          </a:solidFill>
                          <a:effectLst/>
                          <a:latin typeface="+mn-lt"/>
                          <a:ea typeface="Calibri"/>
                          <a:cs typeface="Times New Roman"/>
                        </a:rPr>
                        <a:t>Grants Fiscal Analyst</a:t>
                      </a:r>
                    </a:p>
                  </a:txBody>
                  <a:tcPr marL="53756" marR="53756" marT="29669" marB="29669"/>
                </a:tc>
                <a:tc>
                  <a:txBody>
                    <a:bodyPr/>
                    <a:lstStyle/>
                    <a:p>
                      <a:pPr marL="0" marR="0">
                        <a:lnSpc>
                          <a:spcPct val="115000"/>
                        </a:lnSpc>
                        <a:spcBef>
                          <a:spcPts val="0"/>
                        </a:spcBef>
                        <a:spcAft>
                          <a:spcPts val="0"/>
                        </a:spcAft>
                      </a:pPr>
                      <a:r>
                        <a:rPr lang="en-US" sz="1100" dirty="0">
                          <a:solidFill>
                            <a:schemeClr val="tx1"/>
                          </a:solidFill>
                          <a:effectLst/>
                          <a:latin typeface="+mn-lt"/>
                          <a:ea typeface="Calibri"/>
                          <a:cs typeface="Times New Roman"/>
                        </a:rPr>
                        <a:t>303-866-6724</a:t>
                      </a:r>
                    </a:p>
                  </a:txBody>
                  <a:tcPr marL="53756" marR="53756" marT="29669" marB="29669"/>
                </a:tc>
                <a:tc>
                  <a:txBody>
                    <a:bodyPr/>
                    <a:lstStyle/>
                    <a:p>
                      <a:pPr marL="0" marR="0">
                        <a:lnSpc>
                          <a:spcPct val="115000"/>
                        </a:lnSpc>
                        <a:spcBef>
                          <a:spcPts val="0"/>
                        </a:spcBef>
                        <a:spcAft>
                          <a:spcPts val="0"/>
                        </a:spcAft>
                      </a:pPr>
                      <a:r>
                        <a:rPr lang="en-US" sz="1100" b="0" i="0" u="sng"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kaleda_s@cde.state.co.us</a:t>
                      </a:r>
                      <a:endParaRPr lang="en-US" sz="110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21</a:t>
            </a:fld>
            <a:endParaRPr lang="en-US" dirty="0"/>
          </a:p>
        </p:txBody>
      </p:sp>
    </p:spTree>
    <p:extLst>
      <p:ext uri="{BB962C8B-B14F-4D97-AF65-F5344CB8AC3E}">
        <p14:creationId xmlns:p14="http://schemas.microsoft.com/office/powerpoint/2010/main" val="2320366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764F4-2076-476B-ACF9-76F4D18E4489}"/>
              </a:ext>
            </a:extLst>
          </p:cNvPr>
          <p:cNvSpPr>
            <a:spLocks noGrp="1"/>
          </p:cNvSpPr>
          <p:nvPr>
            <p:ph type="title"/>
          </p:nvPr>
        </p:nvSpPr>
        <p:spPr/>
        <p:txBody>
          <a:bodyPr/>
          <a:lstStyle/>
          <a:p>
            <a:r>
              <a:rPr lang="en-US" sz="2700" b="1" dirty="0">
                <a:latin typeface="Calibri" panose="020F0502020204030204" pitchFamily="34" charset="0"/>
                <a:ea typeface="Times New Roman" panose="02020603050405020304" pitchFamily="18" charset="0"/>
                <a:cs typeface="Times New Roman" panose="02020603050405020304" pitchFamily="18" charset="0"/>
              </a:rPr>
              <a:t>CARES Act K-12 Funding: Education Stabilization Funds </a:t>
            </a:r>
            <a:endParaRPr lang="en-US" dirty="0"/>
          </a:p>
        </p:txBody>
      </p:sp>
      <p:sp>
        <p:nvSpPr>
          <p:cNvPr id="3" name="Content Placeholder 2">
            <a:extLst>
              <a:ext uri="{FF2B5EF4-FFF2-40B4-BE49-F238E27FC236}">
                <a16:creationId xmlns:a16="http://schemas.microsoft.com/office/drawing/2014/main" id="{F8DAD674-BBCB-46AD-9E8A-B75EA2A6CC18}"/>
              </a:ext>
            </a:extLst>
          </p:cNvPr>
          <p:cNvSpPr>
            <a:spLocks noGrp="1"/>
          </p:cNvSpPr>
          <p:nvPr>
            <p:ph idx="1"/>
          </p:nvPr>
        </p:nvSpPr>
        <p:spPr>
          <a:xfrm>
            <a:off x="371796" y="1411669"/>
            <a:ext cx="6460519" cy="5297356"/>
          </a:xfrm>
        </p:spPr>
        <p:txBody>
          <a:bodyPr>
            <a:normAutofit lnSpcReduction="10000"/>
          </a:bodyPr>
          <a:lstStyle/>
          <a:p>
            <a:r>
              <a:rPr lang="en-US" dirty="0">
                <a:ea typeface="ＭＳ Ｐゴシック"/>
              </a:rPr>
              <a:t>Elementary and Secondary School Emergency Relief Fund</a:t>
            </a:r>
          </a:p>
          <a:p>
            <a:pPr lvl="1"/>
            <a:r>
              <a:rPr lang="en-US" sz="1800" dirty="0">
                <a:ea typeface="ＭＳ Ｐゴシック"/>
              </a:rPr>
              <a:t>Over $13.2 billion. SEA-administered. Funds flow from ED to SEAs, which then must allocate not less than 90 percent of the funding to LEAs, based on share of Title I in FY2019.</a:t>
            </a:r>
          </a:p>
          <a:p>
            <a:pPr lvl="1"/>
            <a:r>
              <a:rPr lang="en-US" sz="1800" dirty="0">
                <a:ea typeface="ＭＳ Ｐゴシック"/>
              </a:rPr>
              <a:t>LEAs may use funds for: </a:t>
            </a:r>
            <a:endParaRPr lang="en-US" sz="1800" dirty="0"/>
          </a:p>
          <a:p>
            <a:pPr lvl="2">
              <a:lnSpc>
                <a:spcPct val="107000"/>
              </a:lnSpc>
              <a:spcBef>
                <a:spcPts val="0"/>
              </a:spcBef>
              <a:buFont typeface="Courier New" panose="02070309020205020404" pitchFamily="49" charset="0"/>
              <a:buChar char="o"/>
            </a:pPr>
            <a:r>
              <a:rPr lang="en-US" dirty="0">
                <a:ea typeface="Calibri" panose="020F0502020204030204" pitchFamily="34" charset="0"/>
                <a:cs typeface="Times New Roman"/>
              </a:rPr>
              <a:t>Any activity authorized under ESEA, IDEA, Perkins, Adult Education and Family Literacy, or McKinney-Vento, and</a:t>
            </a:r>
          </a:p>
          <a:p>
            <a:pPr lvl="2">
              <a:lnSpc>
                <a:spcPct val="107000"/>
              </a:lnSpc>
              <a:spcBef>
                <a:spcPts val="0"/>
              </a:spcBef>
              <a:spcAft>
                <a:spcPts val="600"/>
              </a:spcAft>
              <a:buFont typeface="Courier New" panose="02070309020205020404" pitchFamily="49" charset="0"/>
              <a:buChar char="o"/>
            </a:pPr>
            <a:r>
              <a:rPr lang="en-US" dirty="0">
                <a:ea typeface="Calibri" panose="020F0502020204030204" pitchFamily="34" charset="0"/>
                <a:cs typeface="Times New Roman"/>
              </a:rPr>
              <a:t>Many other activities to help with the response to COVID-19 (including preparedness and response efforts, sanitation, professional development, distance learning, and others).</a:t>
            </a:r>
          </a:p>
          <a:p>
            <a:pPr lvl="1">
              <a:lnSpc>
                <a:spcPct val="107000"/>
              </a:lnSpc>
              <a:spcBef>
                <a:spcPts val="0"/>
              </a:spcBef>
              <a:spcAft>
                <a:spcPts val="600"/>
              </a:spcAft>
            </a:pPr>
            <a:r>
              <a:rPr lang="en-US" sz="1800" dirty="0">
                <a:ea typeface="Calibri" panose="020F0502020204030204" pitchFamily="34" charset="0"/>
                <a:cs typeface="Times New Roman"/>
              </a:rPr>
              <a:t>SEAs may use up to 10% for state level activities </a:t>
            </a:r>
            <a:r>
              <a:rPr lang="en-US" sz="1800" dirty="0"/>
              <a:t>for emergency needs as determined by the SEA to address issues related to COVID-19</a:t>
            </a:r>
            <a:endParaRPr lang="en-US" sz="1800" dirty="0">
              <a:ea typeface="Calibri" panose="020F0502020204030204" pitchFamily="34" charset="0"/>
              <a:cs typeface="Times New Roman"/>
            </a:endParaRPr>
          </a:p>
          <a:p>
            <a:pPr lvl="1">
              <a:lnSpc>
                <a:spcPct val="107000"/>
              </a:lnSpc>
              <a:spcBef>
                <a:spcPts val="0"/>
              </a:spcBef>
              <a:spcAft>
                <a:spcPts val="600"/>
              </a:spcAft>
            </a:pPr>
            <a:r>
              <a:rPr lang="en-US" sz="1800" dirty="0">
                <a:ea typeface="Calibri" panose="020F0502020204030204" pitchFamily="34" charset="0"/>
                <a:cs typeface="Times New Roman"/>
              </a:rPr>
              <a:t>SEAs may use some funds for administration (0.5%) and the rest for emergency needs to respond to the coronavirus as determined by the SEA.</a:t>
            </a:r>
          </a:p>
          <a:p>
            <a:endParaRPr lang="en-US" dirty="0"/>
          </a:p>
        </p:txBody>
      </p:sp>
      <p:sp>
        <p:nvSpPr>
          <p:cNvPr id="4" name="Scroll: Vertical 3">
            <a:extLst>
              <a:ext uri="{FF2B5EF4-FFF2-40B4-BE49-F238E27FC236}">
                <a16:creationId xmlns:a16="http://schemas.microsoft.com/office/drawing/2014/main" id="{FEED3E4D-C5BE-4923-BE4C-A672FD4E7755}"/>
              </a:ext>
            </a:extLst>
          </p:cNvPr>
          <p:cNvSpPr/>
          <p:nvPr/>
        </p:nvSpPr>
        <p:spPr>
          <a:xfrm>
            <a:off x="7037796" y="1284270"/>
            <a:ext cx="1993187" cy="770562"/>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t>Colorado ESSER: </a:t>
            </a:r>
            <a:r>
              <a:rPr lang="en-US" b="1" dirty="0"/>
              <a:t>$120,993,782</a:t>
            </a:r>
            <a:endParaRPr lang="en-US" dirty="0"/>
          </a:p>
        </p:txBody>
      </p:sp>
      <p:sp>
        <p:nvSpPr>
          <p:cNvPr id="6" name="Scroll: Vertical 5">
            <a:extLst>
              <a:ext uri="{FF2B5EF4-FFF2-40B4-BE49-F238E27FC236}">
                <a16:creationId xmlns:a16="http://schemas.microsoft.com/office/drawing/2014/main" id="{5D605B1B-D46A-4FE1-8ED8-1CC6A9CF5802}"/>
              </a:ext>
            </a:extLst>
          </p:cNvPr>
          <p:cNvSpPr/>
          <p:nvPr/>
        </p:nvSpPr>
        <p:spPr>
          <a:xfrm>
            <a:off x="7037796" y="2217506"/>
            <a:ext cx="1993187" cy="770562"/>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t>LEA’s 90%: $108,894,404 </a:t>
            </a:r>
          </a:p>
        </p:txBody>
      </p:sp>
      <p:sp>
        <p:nvSpPr>
          <p:cNvPr id="8" name="Scroll: Vertical 7">
            <a:extLst>
              <a:ext uri="{FF2B5EF4-FFF2-40B4-BE49-F238E27FC236}">
                <a16:creationId xmlns:a16="http://schemas.microsoft.com/office/drawing/2014/main" id="{1C68AA89-9AF4-4320-A832-65C5CFC53182}"/>
              </a:ext>
            </a:extLst>
          </p:cNvPr>
          <p:cNvSpPr/>
          <p:nvPr/>
        </p:nvSpPr>
        <p:spPr>
          <a:xfrm>
            <a:off x="7037795" y="4476109"/>
            <a:ext cx="1993187" cy="770562"/>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t>SEA’s 10%: $12,099,378 </a:t>
            </a:r>
          </a:p>
        </p:txBody>
      </p:sp>
      <p:sp>
        <p:nvSpPr>
          <p:cNvPr id="9" name="Scroll: Vertical 8">
            <a:extLst>
              <a:ext uri="{FF2B5EF4-FFF2-40B4-BE49-F238E27FC236}">
                <a16:creationId xmlns:a16="http://schemas.microsoft.com/office/drawing/2014/main" id="{6F16AF1B-AEAA-49F3-BEAD-ECECC7F7427E}"/>
              </a:ext>
            </a:extLst>
          </p:cNvPr>
          <p:cNvSpPr/>
          <p:nvPr/>
        </p:nvSpPr>
        <p:spPr>
          <a:xfrm>
            <a:off x="7037795" y="5409345"/>
            <a:ext cx="1993187" cy="770562"/>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t>SEA Admin: $604,969 </a:t>
            </a:r>
          </a:p>
        </p:txBody>
      </p:sp>
    </p:spTree>
    <p:extLst>
      <p:ext uri="{BB962C8B-B14F-4D97-AF65-F5344CB8AC3E}">
        <p14:creationId xmlns:p14="http://schemas.microsoft.com/office/powerpoint/2010/main" val="2629491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AF24A-8803-4FB6-AA34-B971761B8154}"/>
              </a:ext>
            </a:extLst>
          </p:cNvPr>
          <p:cNvSpPr>
            <a:spLocks noGrp="1"/>
          </p:cNvSpPr>
          <p:nvPr>
            <p:ph type="title"/>
          </p:nvPr>
        </p:nvSpPr>
        <p:spPr/>
        <p:txBody>
          <a:bodyPr>
            <a:normAutofit/>
          </a:bodyPr>
          <a:lstStyle/>
          <a:p>
            <a:r>
              <a:rPr lang="en-US" sz="2700" b="1" dirty="0"/>
              <a:t>LEA Allocations</a:t>
            </a:r>
          </a:p>
        </p:txBody>
      </p:sp>
      <p:sp>
        <p:nvSpPr>
          <p:cNvPr id="3" name="Content Placeholder 2">
            <a:extLst>
              <a:ext uri="{FF2B5EF4-FFF2-40B4-BE49-F238E27FC236}">
                <a16:creationId xmlns:a16="http://schemas.microsoft.com/office/drawing/2014/main" id="{C70F348D-623D-437B-B76C-7DDA0E3031EF}"/>
              </a:ext>
            </a:extLst>
          </p:cNvPr>
          <p:cNvSpPr>
            <a:spLocks noGrp="1"/>
          </p:cNvSpPr>
          <p:nvPr>
            <p:ph idx="1"/>
          </p:nvPr>
        </p:nvSpPr>
        <p:spPr/>
        <p:txBody>
          <a:bodyPr anchor="t">
            <a:normAutofit lnSpcReduction="10000"/>
          </a:bodyPr>
          <a:lstStyle/>
          <a:p>
            <a:pPr marL="0" indent="0">
              <a:buNone/>
            </a:pPr>
            <a:r>
              <a:rPr lang="en-US" sz="2100" dirty="0"/>
              <a:t>LEA allocations have been updated on CDE website: </a:t>
            </a:r>
            <a:r>
              <a:rPr lang="en-US" sz="2100" dirty="0">
                <a:hlinkClick r:id="rId2"/>
              </a:rPr>
              <a:t>http://www.cde.state.co.us/fedprograms/educationstabilizationfund</a:t>
            </a:r>
            <a:endParaRPr lang="en-US" sz="2100" dirty="0"/>
          </a:p>
          <a:p>
            <a:pPr marL="0" indent="0">
              <a:buNone/>
            </a:pPr>
            <a:endParaRPr lang="en-US" sz="2100" dirty="0"/>
          </a:p>
          <a:p>
            <a:pPr marL="0" indent="0">
              <a:buNone/>
            </a:pPr>
            <a:r>
              <a:rPr lang="en-US" sz="2100" dirty="0"/>
              <a:t>Districts that were not awarded a Title I allocation in the 2019-2020 funding year will not receive a direct allocation from the 90%. However, CDE could use a portion of the State reservation to provide support to those districts. CDE will be publishing a survey to gather input on how to use the state level reserve funds. </a:t>
            </a:r>
          </a:p>
          <a:p>
            <a:pPr marL="457200" lvl="1" indent="0">
              <a:buNone/>
            </a:pPr>
            <a:r>
              <a:rPr lang="en-US" sz="2100" dirty="0"/>
              <a:t>60 days to develop plans for the state level reserve funds (Due June 30)</a:t>
            </a:r>
          </a:p>
          <a:p>
            <a:pPr marL="0" indent="0">
              <a:buNone/>
            </a:pPr>
            <a:endParaRPr lang="en-US" sz="2100" dirty="0"/>
          </a:p>
          <a:p>
            <a:pPr marL="0" indent="0">
              <a:buNone/>
            </a:pPr>
            <a:r>
              <a:rPr lang="en-US" sz="2100" dirty="0"/>
              <a:t>Using a survey to collect stakeholder input on how to use reserve funds: </a:t>
            </a:r>
            <a:r>
              <a:rPr lang="en-US" sz="2000" dirty="0">
                <a:hlinkClick r:id="rId3"/>
              </a:rPr>
              <a:t>https://www.surveymonkey.com/r/esserf</a:t>
            </a:r>
            <a:endParaRPr lang="en-US" sz="2000" dirty="0"/>
          </a:p>
          <a:p>
            <a:pPr marL="0" indent="0">
              <a:buNone/>
            </a:pPr>
            <a:r>
              <a:rPr lang="en-US" sz="2000" dirty="0"/>
              <a:t>	Survey will close May 18! </a:t>
            </a:r>
            <a:endParaRPr lang="en-US" sz="2100" dirty="0"/>
          </a:p>
        </p:txBody>
      </p:sp>
    </p:spTree>
    <p:extLst>
      <p:ext uri="{BB962C8B-B14F-4D97-AF65-F5344CB8AC3E}">
        <p14:creationId xmlns:p14="http://schemas.microsoft.com/office/powerpoint/2010/main" val="338971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764F4-2076-476B-ACF9-76F4D18E4489}"/>
              </a:ext>
            </a:extLst>
          </p:cNvPr>
          <p:cNvSpPr>
            <a:spLocks noGrp="1"/>
          </p:cNvSpPr>
          <p:nvPr>
            <p:ph type="title"/>
          </p:nvPr>
        </p:nvSpPr>
        <p:spPr/>
        <p:txBody>
          <a:bodyPr/>
          <a:lstStyle/>
          <a:p>
            <a:r>
              <a:rPr lang="en-US" sz="2025" b="1" dirty="0">
                <a:latin typeface="Calibri" panose="020F0502020204030204" pitchFamily="34" charset="0"/>
                <a:ea typeface="Times New Roman" panose="02020603050405020304" pitchFamily="18" charset="0"/>
                <a:cs typeface="Times New Roman" panose="02020603050405020304" pitchFamily="18" charset="0"/>
              </a:rPr>
              <a:t>ESSER Funds </a:t>
            </a:r>
            <a:r>
              <a:rPr lang="en-US" sz="2025" b="1" dirty="0">
                <a:solidFill>
                  <a:schemeClr val="bg2">
                    <a:lumMod val="90000"/>
                  </a:schemeClr>
                </a:solidFill>
                <a:latin typeface="Calibri" panose="020F0502020204030204" pitchFamily="34" charset="0"/>
                <a:ea typeface="Times New Roman" panose="02020603050405020304" pitchFamily="18" charset="0"/>
                <a:cs typeface="Times New Roman" panose="02020603050405020304" pitchFamily="18" charset="0"/>
              </a:rPr>
              <a:t>under the CARES </a:t>
            </a:r>
            <a:r>
              <a:rPr lang="en-US" sz="2025" b="1" dirty="0">
                <a:latin typeface="Calibri" panose="020F0502020204030204" pitchFamily="34" charset="0"/>
                <a:ea typeface="Times New Roman" panose="02020603050405020304" pitchFamily="18" charset="0"/>
                <a:cs typeface="Times New Roman" panose="02020603050405020304" pitchFamily="18" charset="0"/>
              </a:rPr>
              <a:t>Act</a:t>
            </a:r>
            <a:endParaRPr lang="en-US" dirty="0"/>
          </a:p>
        </p:txBody>
      </p:sp>
      <p:sp>
        <p:nvSpPr>
          <p:cNvPr id="3" name="Content Placeholder 2">
            <a:extLst>
              <a:ext uri="{FF2B5EF4-FFF2-40B4-BE49-F238E27FC236}">
                <a16:creationId xmlns:a16="http://schemas.microsoft.com/office/drawing/2014/main" id="{F8DAD674-BBCB-46AD-9E8A-B75EA2A6CC18}"/>
              </a:ext>
            </a:extLst>
          </p:cNvPr>
          <p:cNvSpPr>
            <a:spLocks noGrp="1"/>
          </p:cNvSpPr>
          <p:nvPr>
            <p:ph idx="1"/>
          </p:nvPr>
        </p:nvSpPr>
        <p:spPr>
          <a:xfrm>
            <a:off x="245193" y="1600201"/>
            <a:ext cx="7222407" cy="4543424"/>
          </a:xfrm>
        </p:spPr>
        <p:txBody>
          <a:bodyPr>
            <a:normAutofit fontScale="85000" lnSpcReduction="10000"/>
          </a:bodyPr>
          <a:lstStyle/>
          <a:p>
            <a:r>
              <a:rPr lang="en-US" sz="3200" dirty="0">
                <a:ea typeface="ＭＳ Ｐゴシック"/>
              </a:rPr>
              <a:t>Elementary and Secondary School Emergency Relief Fund</a:t>
            </a:r>
          </a:p>
          <a:p>
            <a:pPr lvl="1"/>
            <a:r>
              <a:rPr lang="en-US" sz="1600" dirty="0">
                <a:ea typeface="ＭＳ Ｐゴシック"/>
              </a:rPr>
              <a:t>Over $13.2 billion. SEA-administered. </a:t>
            </a:r>
          </a:p>
          <a:p>
            <a:pPr lvl="1"/>
            <a:r>
              <a:rPr lang="en-US" sz="1600" dirty="0">
                <a:ea typeface="ＭＳ Ｐゴシック"/>
              </a:rPr>
              <a:t>Funds flow from ED to SEAs, which then must allocate not less than 90 percent of the funding to LEAs, based on share of Title I in FY2019.</a:t>
            </a:r>
          </a:p>
          <a:p>
            <a:pPr lvl="1"/>
            <a:r>
              <a:rPr lang="en-US" sz="1600" dirty="0">
                <a:ea typeface="ＭＳ Ｐゴシック"/>
              </a:rPr>
              <a:t>LEAs may use funds for: </a:t>
            </a:r>
            <a:endParaRPr lang="en-US" sz="1600" dirty="0"/>
          </a:p>
          <a:p>
            <a:pPr lvl="2">
              <a:lnSpc>
                <a:spcPct val="107000"/>
              </a:lnSpc>
              <a:spcBef>
                <a:spcPts val="0"/>
              </a:spcBef>
              <a:buFont typeface="Courier New" panose="02070309020205020404" pitchFamily="49" charset="0"/>
              <a:buChar char="o"/>
            </a:pPr>
            <a:r>
              <a:rPr lang="en-US" sz="2400" dirty="0">
                <a:ea typeface="Calibri" panose="020F0502020204030204" pitchFamily="34" charset="0"/>
                <a:cs typeface="Times New Roman"/>
              </a:rPr>
              <a:t>Any activity authorized under ESEA, IDEA, Perkins, Adult Education and Family Literacy, or McKinney-Vento, and</a:t>
            </a:r>
          </a:p>
          <a:p>
            <a:pPr lvl="2">
              <a:lnSpc>
                <a:spcPct val="107000"/>
              </a:lnSpc>
              <a:spcBef>
                <a:spcPts val="0"/>
              </a:spcBef>
              <a:spcAft>
                <a:spcPts val="450"/>
              </a:spcAft>
              <a:buFont typeface="Courier New" panose="02070309020205020404" pitchFamily="49" charset="0"/>
              <a:buChar char="o"/>
            </a:pPr>
            <a:r>
              <a:rPr lang="en-US" sz="2400" dirty="0">
                <a:ea typeface="Calibri" panose="020F0502020204030204" pitchFamily="34" charset="0"/>
                <a:cs typeface="Times New Roman"/>
              </a:rPr>
              <a:t>Many other activities to help with the response to COVID-19 (including preparedness and response efforts, sanitation, professional development, distance learning, and others).</a:t>
            </a:r>
          </a:p>
          <a:p>
            <a:pPr lvl="1">
              <a:lnSpc>
                <a:spcPct val="107000"/>
              </a:lnSpc>
              <a:spcBef>
                <a:spcPts val="0"/>
              </a:spcBef>
              <a:spcAft>
                <a:spcPts val="450"/>
              </a:spcAft>
            </a:pPr>
            <a:r>
              <a:rPr lang="en-US" sz="1600" b="1" dirty="0">
                <a:solidFill>
                  <a:schemeClr val="bg2">
                    <a:lumMod val="75000"/>
                  </a:schemeClr>
                </a:solidFill>
                <a:ea typeface="Calibri" panose="020F0502020204030204" pitchFamily="34" charset="0"/>
                <a:cs typeface="Times New Roman"/>
              </a:rPr>
              <a:t>SEAs may use up to 10% for state level activities </a:t>
            </a:r>
            <a:r>
              <a:rPr lang="en-US" sz="1600" b="1" dirty="0">
                <a:solidFill>
                  <a:schemeClr val="bg2">
                    <a:lumMod val="75000"/>
                  </a:schemeClr>
                </a:solidFill>
              </a:rPr>
              <a:t>for emergency needs as determined by the SEA to address issues related to COVID-19</a:t>
            </a:r>
            <a:endParaRPr lang="en-US" sz="1600" b="1" dirty="0">
              <a:solidFill>
                <a:schemeClr val="bg2">
                  <a:lumMod val="75000"/>
                </a:schemeClr>
              </a:solidFill>
              <a:ea typeface="Calibri" panose="020F0502020204030204" pitchFamily="34" charset="0"/>
              <a:cs typeface="Times New Roman"/>
            </a:endParaRPr>
          </a:p>
          <a:p>
            <a:pPr lvl="1">
              <a:lnSpc>
                <a:spcPct val="107000"/>
              </a:lnSpc>
              <a:spcBef>
                <a:spcPts val="0"/>
              </a:spcBef>
              <a:spcAft>
                <a:spcPts val="450"/>
              </a:spcAft>
            </a:pPr>
            <a:r>
              <a:rPr lang="en-US" sz="1600" dirty="0">
                <a:solidFill>
                  <a:schemeClr val="bg2">
                    <a:lumMod val="75000"/>
                  </a:schemeClr>
                </a:solidFill>
                <a:ea typeface="Calibri" panose="020F0502020204030204" pitchFamily="34" charset="0"/>
                <a:cs typeface="Times New Roman"/>
              </a:rPr>
              <a:t>SEAs may use some funds for administration (0.5%) and the rest for emergency needs to respond to the coronavirus as determined by the SEA.</a:t>
            </a:r>
          </a:p>
          <a:p>
            <a:endParaRPr lang="en-US" sz="3200" dirty="0"/>
          </a:p>
        </p:txBody>
      </p:sp>
      <p:sp>
        <p:nvSpPr>
          <p:cNvPr id="4" name="Scroll: Vertical 3">
            <a:extLst>
              <a:ext uri="{FF2B5EF4-FFF2-40B4-BE49-F238E27FC236}">
                <a16:creationId xmlns:a16="http://schemas.microsoft.com/office/drawing/2014/main" id="{FEED3E4D-C5BE-4923-BE4C-A672FD4E7755}"/>
              </a:ext>
            </a:extLst>
          </p:cNvPr>
          <p:cNvSpPr/>
          <p:nvPr/>
        </p:nvSpPr>
        <p:spPr>
          <a:xfrm>
            <a:off x="7557205" y="1820452"/>
            <a:ext cx="1494890" cy="577922"/>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350" dirty="0"/>
              <a:t>Colorado ESSER: </a:t>
            </a:r>
            <a:r>
              <a:rPr lang="en-US" sz="1350" b="1" dirty="0"/>
              <a:t>$120,993,782</a:t>
            </a:r>
            <a:endParaRPr lang="en-US" sz="1350" dirty="0"/>
          </a:p>
        </p:txBody>
      </p:sp>
      <p:sp>
        <p:nvSpPr>
          <p:cNvPr id="6" name="Scroll: Vertical 5">
            <a:extLst>
              <a:ext uri="{FF2B5EF4-FFF2-40B4-BE49-F238E27FC236}">
                <a16:creationId xmlns:a16="http://schemas.microsoft.com/office/drawing/2014/main" id="{5D605B1B-D46A-4FE1-8ED8-1CC6A9CF5802}"/>
              </a:ext>
            </a:extLst>
          </p:cNvPr>
          <p:cNvSpPr/>
          <p:nvPr/>
        </p:nvSpPr>
        <p:spPr>
          <a:xfrm>
            <a:off x="7557202" y="2967385"/>
            <a:ext cx="1494890" cy="577922"/>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350" dirty="0"/>
              <a:t>LEA’s 90%: $108,894,404 </a:t>
            </a:r>
          </a:p>
        </p:txBody>
      </p:sp>
      <p:sp>
        <p:nvSpPr>
          <p:cNvPr id="8" name="Scroll: Vertical 7">
            <a:extLst>
              <a:ext uri="{FF2B5EF4-FFF2-40B4-BE49-F238E27FC236}">
                <a16:creationId xmlns:a16="http://schemas.microsoft.com/office/drawing/2014/main" id="{1C68AA89-9AF4-4320-A832-65C5CFC53182}"/>
              </a:ext>
            </a:extLst>
          </p:cNvPr>
          <p:cNvSpPr/>
          <p:nvPr/>
        </p:nvSpPr>
        <p:spPr>
          <a:xfrm>
            <a:off x="7557203" y="4114319"/>
            <a:ext cx="1494890" cy="577922"/>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350" dirty="0"/>
              <a:t>SEA’s 10%: $12,099,378 </a:t>
            </a:r>
          </a:p>
        </p:txBody>
      </p:sp>
      <p:sp>
        <p:nvSpPr>
          <p:cNvPr id="9" name="Scroll: Vertical 8">
            <a:extLst>
              <a:ext uri="{FF2B5EF4-FFF2-40B4-BE49-F238E27FC236}">
                <a16:creationId xmlns:a16="http://schemas.microsoft.com/office/drawing/2014/main" id="{6F16AF1B-AEAA-49F3-BEAD-ECECC7F7427E}"/>
              </a:ext>
            </a:extLst>
          </p:cNvPr>
          <p:cNvSpPr/>
          <p:nvPr/>
        </p:nvSpPr>
        <p:spPr>
          <a:xfrm>
            <a:off x="7557202" y="4805738"/>
            <a:ext cx="1494890" cy="577922"/>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350" dirty="0"/>
              <a:t>SEA Admin: $604,969 </a:t>
            </a:r>
          </a:p>
        </p:txBody>
      </p:sp>
      <p:sp>
        <p:nvSpPr>
          <p:cNvPr id="5" name="Oval 4" descr="Circle around the LEA's 90%">
            <a:extLst>
              <a:ext uri="{FF2B5EF4-FFF2-40B4-BE49-F238E27FC236}">
                <a16:creationId xmlns:a16="http://schemas.microsoft.com/office/drawing/2014/main" id="{0A1246F3-6AA1-42E7-97F3-1D1716A5F1F2}"/>
              </a:ext>
            </a:extLst>
          </p:cNvPr>
          <p:cNvSpPr/>
          <p:nvPr/>
        </p:nvSpPr>
        <p:spPr>
          <a:xfrm>
            <a:off x="7557202" y="2789514"/>
            <a:ext cx="1494890" cy="978694"/>
          </a:xfrm>
          <a:prstGeom prst="ellipse">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2875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35168-6849-46D7-8FD5-36BC53A84681}"/>
              </a:ext>
            </a:extLst>
          </p:cNvPr>
          <p:cNvSpPr>
            <a:spLocks noGrp="1"/>
          </p:cNvSpPr>
          <p:nvPr>
            <p:ph type="title"/>
          </p:nvPr>
        </p:nvSpPr>
        <p:spPr/>
        <p:txBody>
          <a:bodyPr/>
          <a:lstStyle/>
          <a:p>
            <a:r>
              <a:rPr lang="en-US" dirty="0"/>
              <a:t>Allowable Use of Funds</a:t>
            </a:r>
          </a:p>
        </p:txBody>
      </p:sp>
      <p:sp>
        <p:nvSpPr>
          <p:cNvPr id="3" name="Content Placeholder 2">
            <a:extLst>
              <a:ext uri="{FF2B5EF4-FFF2-40B4-BE49-F238E27FC236}">
                <a16:creationId xmlns:a16="http://schemas.microsoft.com/office/drawing/2014/main" id="{ADB8E127-B5F2-480E-99EF-E70B2275288F}"/>
              </a:ext>
            </a:extLst>
          </p:cNvPr>
          <p:cNvSpPr>
            <a:spLocks noGrp="1"/>
          </p:cNvSpPr>
          <p:nvPr>
            <p:ph idx="1"/>
          </p:nvPr>
        </p:nvSpPr>
        <p:spPr/>
        <p:txBody>
          <a:bodyPr>
            <a:normAutofit/>
          </a:bodyPr>
          <a:lstStyle/>
          <a:p>
            <a:pPr marL="0" indent="0">
              <a:buNone/>
            </a:pPr>
            <a:r>
              <a:rPr lang="en-US" dirty="0"/>
              <a:t>Any activity authorized by ESEA, IDEA, the Adult Education and Family Literacy Act, the Perkins CTE Act, or the McKinney-Vento Homeless Assistance Act</a:t>
            </a:r>
          </a:p>
          <a:p>
            <a:pPr marL="0" indent="0">
              <a:buNone/>
            </a:pPr>
            <a:r>
              <a:rPr lang="en-US" dirty="0"/>
              <a:t>Examples of allowable activities include: </a:t>
            </a:r>
          </a:p>
          <a:p>
            <a:pPr lvl="1"/>
            <a:r>
              <a:rPr lang="en-US" dirty="0"/>
              <a:t>coordination with public health</a:t>
            </a:r>
          </a:p>
          <a:p>
            <a:pPr lvl="1"/>
            <a:r>
              <a:rPr lang="en-US" dirty="0"/>
              <a:t>purchasing educational technology </a:t>
            </a:r>
          </a:p>
          <a:p>
            <a:pPr lvl="1"/>
            <a:r>
              <a:rPr lang="en-US" dirty="0"/>
              <a:t>planning for long term closures </a:t>
            </a:r>
          </a:p>
          <a:p>
            <a:pPr lvl="1"/>
            <a:r>
              <a:rPr lang="en-US" dirty="0"/>
              <a:t>training and supplies for sanitation </a:t>
            </a:r>
          </a:p>
          <a:p>
            <a:pPr lvl="1"/>
            <a:r>
              <a:rPr lang="en-US" dirty="0"/>
              <a:t>mental health support </a:t>
            </a:r>
          </a:p>
          <a:p>
            <a:pPr lvl="1"/>
            <a:r>
              <a:rPr lang="en-US" dirty="0"/>
              <a:t>summer school and after school programs </a:t>
            </a:r>
          </a:p>
          <a:p>
            <a:pPr lvl="1"/>
            <a:r>
              <a:rPr lang="en-US" dirty="0"/>
              <a:t>funds for principals to address local needs </a:t>
            </a:r>
          </a:p>
          <a:p>
            <a:pPr lvl="1"/>
            <a:r>
              <a:rPr lang="en-US" dirty="0"/>
              <a:t>other activities to continue school operations and employment of existing staff.</a:t>
            </a:r>
          </a:p>
        </p:txBody>
      </p:sp>
    </p:spTree>
    <p:extLst>
      <p:ext uri="{BB962C8B-B14F-4D97-AF65-F5344CB8AC3E}">
        <p14:creationId xmlns:p14="http://schemas.microsoft.com/office/powerpoint/2010/main" val="826349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1A393-62DC-4B94-91EA-E1CA073F1110}"/>
              </a:ext>
            </a:extLst>
          </p:cNvPr>
          <p:cNvSpPr>
            <a:spLocks noGrp="1"/>
          </p:cNvSpPr>
          <p:nvPr>
            <p:ph type="title"/>
          </p:nvPr>
        </p:nvSpPr>
        <p:spPr/>
        <p:txBody>
          <a:bodyPr/>
          <a:lstStyle/>
          <a:p>
            <a:r>
              <a:rPr lang="en-US" dirty="0"/>
              <a:t>Proposed LEA Application</a:t>
            </a:r>
          </a:p>
        </p:txBody>
      </p:sp>
      <p:sp>
        <p:nvSpPr>
          <p:cNvPr id="3" name="Content Placeholder 2">
            <a:extLst>
              <a:ext uri="{FF2B5EF4-FFF2-40B4-BE49-F238E27FC236}">
                <a16:creationId xmlns:a16="http://schemas.microsoft.com/office/drawing/2014/main" id="{3B96888D-6853-42F8-B3AA-C14AF99BD9F1}"/>
              </a:ext>
            </a:extLst>
          </p:cNvPr>
          <p:cNvSpPr>
            <a:spLocks noGrp="1"/>
          </p:cNvSpPr>
          <p:nvPr>
            <p:ph idx="1"/>
          </p:nvPr>
        </p:nvSpPr>
        <p:spPr>
          <a:xfrm>
            <a:off x="314325" y="1447800"/>
            <a:ext cx="8543925" cy="4848225"/>
          </a:xfrm>
        </p:spPr>
        <p:txBody>
          <a:bodyPr>
            <a:normAutofit fontScale="70000" lnSpcReduction="20000"/>
          </a:bodyPr>
          <a:lstStyle/>
          <a:p>
            <a:pPr marL="0" indent="0">
              <a:buNone/>
            </a:pPr>
            <a:r>
              <a:rPr lang="en-US" b="1" dirty="0"/>
              <a:t>Section A:</a:t>
            </a:r>
            <a:r>
              <a:rPr lang="en-US" dirty="0"/>
              <a:t> Acceptance/Relinquishment</a:t>
            </a:r>
          </a:p>
          <a:p>
            <a:pPr lvl="1"/>
            <a:r>
              <a:rPr lang="en-US" dirty="0"/>
              <a:t>Allow LEAs to accept or decline funds</a:t>
            </a:r>
          </a:p>
          <a:p>
            <a:r>
              <a:rPr lang="en-US" b="1" dirty="0"/>
              <a:t>Section B:</a:t>
            </a:r>
            <a:r>
              <a:rPr lang="en-US" dirty="0"/>
              <a:t> Non-public Schools Proportionate Share</a:t>
            </a:r>
          </a:p>
          <a:p>
            <a:pPr lvl="1"/>
            <a:r>
              <a:rPr lang="en-US" dirty="0"/>
              <a:t>Application will calculate the proportionate share and track funds allocated to non-public schools to ensure funds are allocated correctly</a:t>
            </a:r>
          </a:p>
          <a:p>
            <a:pPr lvl="2"/>
            <a:r>
              <a:rPr lang="en-US" dirty="0"/>
              <a:t>Application will allow applicants to update this portion with newly obtained data on the number of students enrolled in Non-Public Schools in the LEAs boundaries; calculation will update automatically when new student counts are entered</a:t>
            </a:r>
          </a:p>
          <a:p>
            <a:pPr marL="0" indent="0">
              <a:buNone/>
            </a:pPr>
            <a:r>
              <a:rPr lang="en-US" b="1" dirty="0"/>
              <a:t>Section C:</a:t>
            </a:r>
            <a:r>
              <a:rPr lang="en-US" dirty="0"/>
              <a:t> Assurances</a:t>
            </a:r>
          </a:p>
          <a:p>
            <a:pPr lvl="1"/>
            <a:r>
              <a:rPr lang="en-US" dirty="0"/>
              <a:t>Assurances included in ESSER section of the CARES Act, the Certification and Agreement template, and other assurances required for the acceptance of federal funds</a:t>
            </a:r>
          </a:p>
          <a:p>
            <a:pPr marL="0" indent="0">
              <a:buNone/>
            </a:pPr>
            <a:r>
              <a:rPr lang="en-US" b="1" dirty="0"/>
              <a:t>Section D:</a:t>
            </a:r>
            <a:r>
              <a:rPr lang="en-US" dirty="0"/>
              <a:t> Budget </a:t>
            </a:r>
          </a:p>
          <a:p>
            <a:pPr lvl="1"/>
            <a:r>
              <a:rPr lang="en-US" dirty="0"/>
              <a:t>Activity Category</a:t>
            </a:r>
          </a:p>
          <a:p>
            <a:pPr lvl="1"/>
            <a:r>
              <a:rPr lang="en-US" dirty="0"/>
              <a:t>Activity Description</a:t>
            </a:r>
          </a:p>
          <a:p>
            <a:pPr lvl="1"/>
            <a:r>
              <a:rPr lang="en-US" dirty="0"/>
              <a:t>Object Codes (Chart of Accounts)</a:t>
            </a:r>
          </a:p>
          <a:p>
            <a:pPr lvl="1"/>
            <a:r>
              <a:rPr lang="en-US" dirty="0"/>
              <a:t>Program Codes (Chart of Accounts)</a:t>
            </a:r>
          </a:p>
          <a:p>
            <a:pPr lvl="1"/>
            <a:r>
              <a:rPr lang="en-US" dirty="0"/>
              <a:t>Indirect Cost allowed</a:t>
            </a:r>
          </a:p>
          <a:p>
            <a:pPr lvl="1"/>
            <a:r>
              <a:rPr lang="en-US" dirty="0"/>
              <a:t>Budget Amount</a:t>
            </a:r>
          </a:p>
          <a:p>
            <a:pPr lvl="1"/>
            <a:r>
              <a:rPr lang="en-US" dirty="0"/>
              <a:t>Amount</a:t>
            </a:r>
          </a:p>
          <a:p>
            <a:pPr marL="0" indent="0">
              <a:buNone/>
            </a:pPr>
            <a:r>
              <a:rPr lang="en-US" b="1" dirty="0"/>
              <a:t>Section E:</a:t>
            </a:r>
            <a:r>
              <a:rPr lang="en-US" dirty="0"/>
              <a:t> Signature pages</a:t>
            </a:r>
          </a:p>
          <a:p>
            <a:pPr lvl="1"/>
            <a:r>
              <a:rPr lang="en-US" dirty="0"/>
              <a:t>Approval and transmittal</a:t>
            </a:r>
          </a:p>
        </p:txBody>
      </p:sp>
      <p:sp>
        <p:nvSpPr>
          <p:cNvPr id="5" name="Rectangle: Rounded Corners 4">
            <a:extLst>
              <a:ext uri="{FF2B5EF4-FFF2-40B4-BE49-F238E27FC236}">
                <a16:creationId xmlns:a16="http://schemas.microsoft.com/office/drawing/2014/main" id="{3480D051-B38B-411A-81B7-DC94D208863A}"/>
              </a:ext>
            </a:extLst>
          </p:cNvPr>
          <p:cNvSpPr/>
          <p:nvPr/>
        </p:nvSpPr>
        <p:spPr>
          <a:xfrm>
            <a:off x="2873828" y="5682044"/>
            <a:ext cx="4933688" cy="921442"/>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solidFill>
                  <a:schemeClr val="tx1"/>
                </a:solidFill>
              </a:rPr>
              <a:t>LEA allocations posted on ESSER page: </a:t>
            </a:r>
            <a:r>
              <a:rPr lang="en-US" dirty="0">
                <a:solidFill>
                  <a:schemeClr val="tx1"/>
                </a:solidFill>
                <a:hlinkClick r:id="rId2">
                  <a:extLst>
                    <a:ext uri="{A12FA001-AC4F-418D-AE19-62706E023703}">
                      <ahyp:hlinkClr xmlns:ahyp="http://schemas.microsoft.com/office/drawing/2018/hyperlinkcolor" val="tx"/>
                    </a:ext>
                  </a:extLst>
                </a:hlinkClick>
              </a:rPr>
              <a:t>https://www.cde.state.co.us/caresact/relieffund</a:t>
            </a:r>
            <a:endParaRPr lang="en-US" dirty="0">
              <a:solidFill>
                <a:schemeClr val="tx1"/>
              </a:solidFill>
            </a:endParaRPr>
          </a:p>
        </p:txBody>
      </p:sp>
      <p:sp>
        <p:nvSpPr>
          <p:cNvPr id="6" name="Oval 5">
            <a:extLst>
              <a:ext uri="{FF2B5EF4-FFF2-40B4-BE49-F238E27FC236}">
                <a16:creationId xmlns:a16="http://schemas.microsoft.com/office/drawing/2014/main" id="{1C4DA880-072A-4012-871F-CF06FDB1A482}"/>
              </a:ext>
            </a:extLst>
          </p:cNvPr>
          <p:cNvSpPr/>
          <p:nvPr/>
        </p:nvSpPr>
        <p:spPr>
          <a:xfrm>
            <a:off x="4307757" y="3603171"/>
            <a:ext cx="4259299" cy="1860439"/>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a:solidFill>
                  <a:schemeClr val="tx1"/>
                </a:solidFill>
              </a:rPr>
              <a:t>Open: End of May</a:t>
            </a:r>
          </a:p>
          <a:p>
            <a:pPr algn="ctr"/>
            <a:r>
              <a:rPr lang="en-US" sz="2000" dirty="0">
                <a:solidFill>
                  <a:schemeClr val="tx1"/>
                </a:solidFill>
              </a:rPr>
              <a:t>Close: December 31, 2020</a:t>
            </a:r>
          </a:p>
          <a:p>
            <a:pPr algn="ctr"/>
            <a:r>
              <a:rPr lang="en-US" sz="2000" dirty="0">
                <a:solidFill>
                  <a:schemeClr val="tx1"/>
                </a:solidFill>
              </a:rPr>
              <a:t>Rolling Review &amp; Approval</a:t>
            </a:r>
          </a:p>
          <a:p>
            <a:pPr algn="ctr"/>
            <a:r>
              <a:rPr lang="en-US" sz="2000" dirty="0">
                <a:solidFill>
                  <a:schemeClr val="tx1"/>
                </a:solidFill>
              </a:rPr>
              <a:t>Rolling PAR</a:t>
            </a:r>
          </a:p>
        </p:txBody>
      </p:sp>
      <p:sp>
        <p:nvSpPr>
          <p:cNvPr id="4" name="Slide Number Placeholder 3">
            <a:extLst>
              <a:ext uri="{FF2B5EF4-FFF2-40B4-BE49-F238E27FC236}">
                <a16:creationId xmlns:a16="http://schemas.microsoft.com/office/drawing/2014/main" id="{30F94F7E-20DF-4733-92FC-B39908F965AA}"/>
              </a:ext>
            </a:extLst>
          </p:cNvPr>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1306051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F9888-DCFD-4F53-9352-8AF6FDCA35A9}"/>
              </a:ext>
            </a:extLst>
          </p:cNvPr>
          <p:cNvSpPr>
            <a:spLocks noGrp="1"/>
          </p:cNvSpPr>
          <p:nvPr>
            <p:ph type="title"/>
          </p:nvPr>
        </p:nvSpPr>
        <p:spPr/>
        <p:txBody>
          <a:bodyPr/>
          <a:lstStyle/>
          <a:p>
            <a:r>
              <a:rPr lang="en-US" dirty="0"/>
              <a:t>Frequently Asked Questions</a:t>
            </a:r>
          </a:p>
        </p:txBody>
      </p:sp>
      <p:sp>
        <p:nvSpPr>
          <p:cNvPr id="3" name="Content Placeholder 2">
            <a:extLst>
              <a:ext uri="{FF2B5EF4-FFF2-40B4-BE49-F238E27FC236}">
                <a16:creationId xmlns:a16="http://schemas.microsoft.com/office/drawing/2014/main" id="{FD5F538A-F385-41BE-9286-FF46F9579432}"/>
              </a:ext>
            </a:extLst>
          </p:cNvPr>
          <p:cNvSpPr>
            <a:spLocks noGrp="1"/>
          </p:cNvSpPr>
          <p:nvPr>
            <p:ph idx="1"/>
          </p:nvPr>
        </p:nvSpPr>
        <p:spPr>
          <a:xfrm>
            <a:off x="628650" y="1463039"/>
            <a:ext cx="7886700" cy="4839789"/>
          </a:xfrm>
        </p:spPr>
        <p:txBody>
          <a:bodyPr>
            <a:noAutofit/>
          </a:bodyPr>
          <a:lstStyle/>
          <a:p>
            <a:pPr marL="0" indent="0">
              <a:buNone/>
            </a:pPr>
            <a:r>
              <a:rPr lang="en-US" sz="2200" b="1" dirty="0"/>
              <a:t>Q. Can CDE change the LEAs allocation or use a different formula than Title I? </a:t>
            </a:r>
          </a:p>
          <a:p>
            <a:pPr lvl="1"/>
            <a:r>
              <a:rPr lang="en-US" sz="2200" dirty="0"/>
              <a:t>No, required by law to use Title I formula</a:t>
            </a:r>
          </a:p>
          <a:p>
            <a:pPr lvl="1"/>
            <a:r>
              <a:rPr lang="en-US" sz="2200" dirty="0"/>
              <a:t>FY 2019</a:t>
            </a:r>
          </a:p>
          <a:p>
            <a:pPr marL="0" indent="0">
              <a:buNone/>
            </a:pPr>
            <a:r>
              <a:rPr lang="en-US" sz="2200" b="1" dirty="0"/>
              <a:t>Q. What if an LEA did not receive FY 2019 Title I allocation?</a:t>
            </a:r>
          </a:p>
          <a:p>
            <a:pPr lvl="1"/>
            <a:r>
              <a:rPr lang="en-US" sz="2200" dirty="0"/>
              <a:t>Will not get a direct allocation from the 90%</a:t>
            </a:r>
          </a:p>
          <a:p>
            <a:pPr marL="0" indent="0">
              <a:buNone/>
            </a:pPr>
            <a:r>
              <a:rPr lang="en-US" sz="2200" b="1" dirty="0"/>
              <a:t>Q. Will BOCES get an allocation? </a:t>
            </a:r>
          </a:p>
          <a:p>
            <a:pPr lvl="1"/>
            <a:r>
              <a:rPr lang="en-US" sz="2200" dirty="0"/>
              <a:t>No</a:t>
            </a:r>
          </a:p>
          <a:p>
            <a:pPr marL="0" indent="0">
              <a:buNone/>
            </a:pPr>
            <a:r>
              <a:rPr lang="en-US" sz="2200" b="1" dirty="0"/>
              <a:t>Q. Will charter schools or non-public schools get a direct allocation? </a:t>
            </a:r>
          </a:p>
          <a:p>
            <a:pPr lvl="1"/>
            <a:r>
              <a:rPr lang="en-US" sz="2200" dirty="0"/>
              <a:t>No</a:t>
            </a:r>
          </a:p>
          <a:p>
            <a:pPr marL="0" indent="0">
              <a:buNone/>
            </a:pPr>
            <a:r>
              <a:rPr lang="en-US" sz="2200" b="1" dirty="0"/>
              <a:t>Q. Must ESSER funds be used to serve students of poverty? </a:t>
            </a:r>
          </a:p>
          <a:p>
            <a:pPr lvl="1"/>
            <a:r>
              <a:rPr lang="en-US" sz="2200" dirty="0"/>
              <a:t>ESSER funds may be used to address the impact of COVID-19 on all students and teachers in public and non-public schools. </a:t>
            </a:r>
          </a:p>
        </p:txBody>
      </p:sp>
      <p:sp>
        <p:nvSpPr>
          <p:cNvPr id="4" name="Slide Number Placeholder 3">
            <a:extLst>
              <a:ext uri="{FF2B5EF4-FFF2-40B4-BE49-F238E27FC236}">
                <a16:creationId xmlns:a16="http://schemas.microsoft.com/office/drawing/2014/main" id="{8DA543B7-CD74-4E0A-BB2E-D87DBF389040}"/>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952821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35622-F24A-40F8-A8C8-834A36454957}"/>
              </a:ext>
            </a:extLst>
          </p:cNvPr>
          <p:cNvSpPr>
            <a:spLocks noGrp="1"/>
          </p:cNvSpPr>
          <p:nvPr>
            <p:ph type="title"/>
          </p:nvPr>
        </p:nvSpPr>
        <p:spPr/>
        <p:txBody>
          <a:bodyPr>
            <a:normAutofit fontScale="90000"/>
          </a:bodyPr>
          <a:lstStyle/>
          <a:p>
            <a:r>
              <a:rPr lang="en-US" dirty="0"/>
              <a:t>Equitable Services to Non-Public Schools: </a:t>
            </a:r>
            <a:br>
              <a:rPr lang="en-US" dirty="0"/>
            </a:br>
            <a:r>
              <a:rPr lang="en-US" dirty="0"/>
              <a:t>What We Know</a:t>
            </a:r>
          </a:p>
        </p:txBody>
      </p:sp>
      <p:sp>
        <p:nvSpPr>
          <p:cNvPr id="3" name="Content Placeholder 2">
            <a:extLst>
              <a:ext uri="{FF2B5EF4-FFF2-40B4-BE49-F238E27FC236}">
                <a16:creationId xmlns:a16="http://schemas.microsoft.com/office/drawing/2014/main" id="{B050C20E-A3CE-454D-A5D1-99535CDE9245}"/>
              </a:ext>
            </a:extLst>
          </p:cNvPr>
          <p:cNvSpPr>
            <a:spLocks noGrp="1"/>
          </p:cNvSpPr>
          <p:nvPr>
            <p:ph idx="1"/>
          </p:nvPr>
        </p:nvSpPr>
        <p:spPr/>
        <p:txBody>
          <a:bodyPr>
            <a:normAutofit/>
          </a:bodyPr>
          <a:lstStyle/>
          <a:p>
            <a:r>
              <a:rPr lang="en-US" dirty="0"/>
              <a:t>Section 18005 of the CARES Act: </a:t>
            </a:r>
          </a:p>
          <a:p>
            <a:pPr lvl="1"/>
            <a:r>
              <a:rPr lang="en-US" dirty="0"/>
              <a:t>LEA receiving funds under </a:t>
            </a:r>
            <a:r>
              <a:rPr lang="en-US" b="1" i="1" dirty="0"/>
              <a:t>ESSER or GEER </a:t>
            </a:r>
            <a:r>
              <a:rPr lang="en-US" dirty="0"/>
              <a:t>funds shall </a:t>
            </a:r>
            <a:r>
              <a:rPr lang="en-US" b="1" i="1" dirty="0"/>
              <a:t>provide equitable services </a:t>
            </a:r>
            <a:r>
              <a:rPr lang="en-US" dirty="0"/>
              <a:t>in the same manner as provided under </a:t>
            </a:r>
            <a:r>
              <a:rPr lang="en-US" b="1" i="1" dirty="0"/>
              <a:t>Section 1117</a:t>
            </a:r>
            <a:r>
              <a:rPr lang="en-US" dirty="0"/>
              <a:t> of the ESEA to students and teachers in non-public schools as determined in </a:t>
            </a:r>
            <a:r>
              <a:rPr lang="en-US" b="1" i="1" dirty="0"/>
              <a:t>consultation</a:t>
            </a:r>
            <a:r>
              <a:rPr lang="en-US" dirty="0"/>
              <a:t> with representatives of non-public schools.</a:t>
            </a:r>
          </a:p>
          <a:p>
            <a:pPr lvl="2"/>
            <a:r>
              <a:rPr lang="en-US" b="1" dirty="0"/>
              <a:t>LEA allocations from the 90%</a:t>
            </a:r>
          </a:p>
          <a:p>
            <a:pPr lvl="2"/>
            <a:r>
              <a:rPr lang="en-US" b="1" i="1" dirty="0">
                <a:solidFill>
                  <a:schemeClr val="accent5">
                    <a:lumMod val="75000"/>
                  </a:schemeClr>
                </a:solidFill>
              </a:rPr>
              <a:t>LEA grants under the 10% state reserve</a:t>
            </a:r>
          </a:p>
          <a:p>
            <a:pPr lvl="2"/>
            <a:r>
              <a:rPr lang="en-US" b="1" i="1" dirty="0">
                <a:solidFill>
                  <a:schemeClr val="accent5">
                    <a:lumMod val="75000"/>
                  </a:schemeClr>
                </a:solidFill>
              </a:rPr>
              <a:t>LEA grants under GEER</a:t>
            </a:r>
            <a:endParaRPr lang="en-US" dirty="0"/>
          </a:p>
          <a:p>
            <a:r>
              <a:rPr lang="en-US" dirty="0"/>
              <a:t>USDE FAQ Document ~ non-regulatory guidance ~ April 30, 2020</a:t>
            </a:r>
          </a:p>
          <a:p>
            <a:pPr lvl="1"/>
            <a:r>
              <a:rPr lang="en-US" dirty="0"/>
              <a:t>All students enrolled in NPS (not just Title I eligible) are used for calculating proportionate share</a:t>
            </a:r>
          </a:p>
          <a:p>
            <a:pPr lvl="1"/>
            <a:r>
              <a:rPr lang="en-US" dirty="0"/>
              <a:t>Not-for-profit NPS in the LEA boundary (not residency of student)</a:t>
            </a:r>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0BFFCF16-C646-4399-8EBE-8A3012549FD1}"/>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12194191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676</TotalTime>
  <Words>2415</Words>
  <Application>Microsoft Office PowerPoint</Application>
  <PresentationFormat>On-screen Show (4:3)</PresentationFormat>
  <Paragraphs>332</Paragraphs>
  <Slides>21</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Courier New</vt:lpstr>
      <vt:lpstr>Museo Slab 500</vt:lpstr>
      <vt:lpstr>Office Theme</vt:lpstr>
      <vt:lpstr>Office Hours:  Elementary and Secondary School Emergency Relief Fund</vt:lpstr>
      <vt:lpstr>Agenda for Today’s Office Hours</vt:lpstr>
      <vt:lpstr>CARES Act K-12 Funding: Education Stabilization Funds </vt:lpstr>
      <vt:lpstr>LEA Allocations</vt:lpstr>
      <vt:lpstr>ESSER Funds under the CARES Act</vt:lpstr>
      <vt:lpstr>Allowable Use of Funds</vt:lpstr>
      <vt:lpstr>Proposed LEA Application</vt:lpstr>
      <vt:lpstr>Frequently Asked Questions</vt:lpstr>
      <vt:lpstr>Equitable Services to Non-Public Schools:  What We Know</vt:lpstr>
      <vt:lpstr>Frequently Asked Questions 1</vt:lpstr>
      <vt:lpstr>Frequently Asked Questions 2</vt:lpstr>
      <vt:lpstr>Frequently Asked Questions 3</vt:lpstr>
      <vt:lpstr>Frequently Asked Question</vt:lpstr>
      <vt:lpstr>Frequently Asked Question 4</vt:lpstr>
      <vt:lpstr>Frequently Asked Question 5</vt:lpstr>
      <vt:lpstr>Frequently Asked Question 6</vt:lpstr>
      <vt:lpstr>Additional Questions?</vt:lpstr>
      <vt:lpstr>What Topics Should We Cover Next Week? </vt:lpstr>
      <vt:lpstr>ESEA Office</vt:lpstr>
      <vt:lpstr>ESEA Office (Cont.)</vt:lpstr>
      <vt:lpstr>Grants Fiscal Contacts </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Prael, Michelle</cp:lastModifiedBy>
  <cp:revision>51</cp:revision>
  <dcterms:created xsi:type="dcterms:W3CDTF">2019-06-25T17:30:52Z</dcterms:created>
  <dcterms:modified xsi:type="dcterms:W3CDTF">2020-05-15T17:00:49Z</dcterms:modified>
</cp:coreProperties>
</file>