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69" r:id="rId2"/>
    <p:sldId id="339" r:id="rId3"/>
    <p:sldId id="322" r:id="rId4"/>
    <p:sldId id="323" r:id="rId5"/>
    <p:sldId id="326" r:id="rId6"/>
    <p:sldId id="325" r:id="rId7"/>
    <p:sldId id="332" r:id="rId8"/>
    <p:sldId id="333" r:id="rId9"/>
    <p:sldId id="327" r:id="rId10"/>
    <p:sldId id="328" r:id="rId11"/>
    <p:sldId id="329" r:id="rId12"/>
    <p:sldId id="340" r:id="rId13"/>
    <p:sldId id="330" r:id="rId14"/>
    <p:sldId id="334" r:id="rId15"/>
    <p:sldId id="335" r:id="rId16"/>
    <p:sldId id="336" r:id="rId17"/>
    <p:sldId id="337" r:id="rId18"/>
    <p:sldId id="33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53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87989" autoAdjust="0"/>
  </p:normalViewPr>
  <p:slideViewPr>
    <p:cSldViewPr snapToGrid="0">
      <p:cViewPr varScale="1">
        <p:scale>
          <a:sx n="75" d="100"/>
          <a:sy n="75" d="100"/>
        </p:scale>
        <p:origin x="312" y="8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5/1/2020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3</a:t>
            </a:fld>
            <a:endParaRPr lang="en-US" dirty="0"/>
          </a:p>
        </p:txBody>
      </p:sp>
    </p:spTree>
    <p:extLst>
      <p:ext uri="{BB962C8B-B14F-4D97-AF65-F5344CB8AC3E}">
        <p14:creationId xmlns:p14="http://schemas.microsoft.com/office/powerpoint/2010/main" val="548765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DeLilah </a:t>
            </a:r>
          </a:p>
          <a:p>
            <a:r>
              <a:rPr lang="en-US" dirty="0"/>
              <a:t>Provision for equitable services for NPS</a:t>
            </a:r>
          </a:p>
          <a:p>
            <a:r>
              <a:rPr lang="en-US" dirty="0"/>
              <a:t>What we’ve heard – focus on mental health to students and staff</a:t>
            </a:r>
          </a:p>
          <a:p>
            <a:pPr marL="171450" indent="-171450">
              <a:buFont typeface="Arial" panose="020B0604020202020204" pitchFamily="34" charset="0"/>
              <a:buChar char="•"/>
            </a:pPr>
            <a:r>
              <a:rPr lang="en-US" dirty="0"/>
              <a:t>Streamlined application released 04/16</a:t>
            </a:r>
          </a:p>
          <a:p>
            <a:pPr marL="171450" indent="-171450">
              <a:buFont typeface="Arial" panose="020B0604020202020204" pitchFamily="34" charset="0"/>
              <a:buChar char="•"/>
            </a:pPr>
            <a:r>
              <a:rPr lang="en-US" dirty="0"/>
              <a:t>Funds out within 3 days</a:t>
            </a:r>
          </a:p>
          <a:p>
            <a:pPr marL="171450" indent="-171450">
              <a:buFont typeface="Arial" panose="020B0604020202020204" pitchFamily="34" charset="0"/>
              <a:buChar char="•"/>
            </a:pPr>
            <a:r>
              <a:rPr lang="en-US" dirty="0"/>
              <a:t>Funds retroactive to March 13</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4</a:t>
            </a:fld>
            <a:endParaRPr lang="en-US" dirty="0"/>
          </a:p>
        </p:txBody>
      </p:sp>
    </p:spTree>
    <p:extLst>
      <p:ext uri="{BB962C8B-B14F-4D97-AF65-F5344CB8AC3E}">
        <p14:creationId xmlns:p14="http://schemas.microsoft.com/office/powerpoint/2010/main" val="1620108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CDE is striving to create a streamlined and efficient process for developing an LEA application that meets the assurances and requirements delineated in the USDE’s certification and agreement document (below).</a:t>
            </a:r>
            <a:endParaRPr lang="en-US" dirty="0"/>
          </a:p>
        </p:txBody>
      </p:sp>
      <p:sp>
        <p:nvSpPr>
          <p:cNvPr id="4" name="Slide Number Placeholder 3"/>
          <p:cNvSpPr>
            <a:spLocks noGrp="1"/>
          </p:cNvSpPr>
          <p:nvPr>
            <p:ph type="sldNum" sz="quarter" idx="5"/>
          </p:nvPr>
        </p:nvSpPr>
        <p:spPr/>
        <p:txBody>
          <a:bodyPr/>
          <a:lstStyle/>
          <a:p>
            <a:fld id="{07A9D67A-AFDB-41D1-834D-81E734D932D9}" type="slidenum">
              <a:rPr lang="en-US" smtClean="0"/>
              <a:t>5</a:t>
            </a:fld>
            <a:endParaRPr lang="en-US"/>
          </a:p>
        </p:txBody>
      </p:sp>
    </p:spTree>
    <p:extLst>
      <p:ext uri="{BB962C8B-B14F-4D97-AF65-F5344CB8AC3E}">
        <p14:creationId xmlns:p14="http://schemas.microsoft.com/office/powerpoint/2010/main" val="624762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Application development has started now</a:t>
            </a:r>
          </a:p>
          <a:p>
            <a:r>
              <a:rPr lang="en-US" dirty="0"/>
              <a:t>CDE will release the LEA application as soon as possible and no earlier than the approval of the CDE application (this is wonky I know)</a:t>
            </a:r>
          </a:p>
          <a:p>
            <a:endParaRPr lang="en-US" dirty="0"/>
          </a:p>
        </p:txBody>
      </p:sp>
      <p:sp>
        <p:nvSpPr>
          <p:cNvPr id="4" name="Slide Number Placeholder 3"/>
          <p:cNvSpPr>
            <a:spLocks noGrp="1"/>
          </p:cNvSpPr>
          <p:nvPr>
            <p:ph type="sldNum" sz="quarter" idx="5"/>
          </p:nvPr>
        </p:nvSpPr>
        <p:spPr/>
        <p:txBody>
          <a:bodyPr/>
          <a:lstStyle/>
          <a:p>
            <a:fld id="{07A9D67A-AFDB-41D1-834D-81E734D932D9}" type="slidenum">
              <a:rPr lang="en-US" smtClean="0"/>
              <a:t>7</a:t>
            </a:fld>
            <a:endParaRPr lang="en-US"/>
          </a:p>
        </p:txBody>
      </p:sp>
    </p:spTree>
    <p:extLst>
      <p:ext uri="{BB962C8B-B14F-4D97-AF65-F5344CB8AC3E}">
        <p14:creationId xmlns:p14="http://schemas.microsoft.com/office/powerpoint/2010/main" val="3788651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11</a:t>
            </a:fld>
            <a:endParaRPr lang="en-US"/>
          </a:p>
        </p:txBody>
      </p:sp>
    </p:spTree>
    <p:extLst>
      <p:ext uri="{BB962C8B-B14F-4D97-AF65-F5344CB8AC3E}">
        <p14:creationId xmlns:p14="http://schemas.microsoft.com/office/powerpoint/2010/main" val="17271002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LEAs that receive ESSER or GEER funds must provide equitable services to nonpublic schools in the same manner as provided under Title I, Part A.  Control of CARES Act funds reserved for equitable services and items purchased with the funds must remain in public control.  </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12</a:t>
            </a:fld>
            <a:endParaRPr lang="en-US"/>
          </a:p>
        </p:txBody>
      </p:sp>
    </p:spTree>
    <p:extLst>
      <p:ext uri="{BB962C8B-B14F-4D97-AF65-F5344CB8AC3E}">
        <p14:creationId xmlns:p14="http://schemas.microsoft.com/office/powerpoint/2010/main" val="1435453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CARES Act give authority to the U.S. Department of Education to request reporting from SEA’s about the methodology that LEAs use to provide services to students and staff in both public and non-public schools, CDE recommends that LEAs make good faith effort to consider the needs of students and staff in all public schools, including charters, and non-public schools, through consultation with non-public school representatives to identify needs associated with the impact of COVID-19 and how best to use ESSER funds to address those needs. </a:t>
            </a:r>
          </a:p>
        </p:txBody>
      </p:sp>
      <p:sp>
        <p:nvSpPr>
          <p:cNvPr id="4" name="Slide Number Placeholder 3"/>
          <p:cNvSpPr>
            <a:spLocks noGrp="1"/>
          </p:cNvSpPr>
          <p:nvPr>
            <p:ph type="sldNum" sz="quarter" idx="5"/>
          </p:nvPr>
        </p:nvSpPr>
        <p:spPr/>
        <p:txBody>
          <a:bodyPr/>
          <a:lstStyle/>
          <a:p>
            <a:fld id="{D8C3E97E-4890-4915-A7C2-F3D207C521C5}" type="slidenum">
              <a:rPr lang="en-US" smtClean="0"/>
              <a:t>13</a:t>
            </a:fld>
            <a:endParaRPr lang="en-US"/>
          </a:p>
        </p:txBody>
      </p:sp>
    </p:spTree>
    <p:extLst>
      <p:ext uri="{BB962C8B-B14F-4D97-AF65-F5344CB8AC3E}">
        <p14:creationId xmlns:p14="http://schemas.microsoft.com/office/powerpoint/2010/main" val="28052504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Survey is being developed and will be released soon.</a:t>
            </a:r>
          </a:p>
        </p:txBody>
      </p:sp>
      <p:sp>
        <p:nvSpPr>
          <p:cNvPr id="4" name="Slide Number Placeholder 3"/>
          <p:cNvSpPr>
            <a:spLocks noGrp="1"/>
          </p:cNvSpPr>
          <p:nvPr>
            <p:ph type="sldNum" sz="quarter" idx="5"/>
          </p:nvPr>
        </p:nvSpPr>
        <p:spPr/>
        <p:txBody>
          <a:bodyPr/>
          <a:lstStyle/>
          <a:p>
            <a:fld id="{D8C3E97E-4890-4915-A7C2-F3D207C521C5}" type="slidenum">
              <a:rPr lang="en-US" smtClean="0"/>
              <a:t>14</a:t>
            </a:fld>
            <a:endParaRPr lang="en-US"/>
          </a:p>
        </p:txBody>
      </p:sp>
    </p:spTree>
    <p:extLst>
      <p:ext uri="{BB962C8B-B14F-4D97-AF65-F5344CB8AC3E}">
        <p14:creationId xmlns:p14="http://schemas.microsoft.com/office/powerpoint/2010/main" val="17810471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 Note changes in assignments </a:t>
            </a:r>
          </a:p>
        </p:txBody>
      </p:sp>
      <p:sp>
        <p:nvSpPr>
          <p:cNvPr id="4" name="Slide Number Placeholder 3"/>
          <p:cNvSpPr>
            <a:spLocks noGrp="1"/>
          </p:cNvSpPr>
          <p:nvPr>
            <p:ph type="sldNum" sz="quarter" idx="5"/>
          </p:nvPr>
        </p:nvSpPr>
        <p:spPr/>
        <p:txBody>
          <a:bodyPr/>
          <a:lstStyle/>
          <a:p>
            <a:fld id="{D8C3E97E-4890-4915-A7C2-F3D207C521C5}" type="slidenum">
              <a:rPr lang="en-US" smtClean="0"/>
              <a:t>16</a:t>
            </a:fld>
            <a:endParaRPr lang="en-US" dirty="0"/>
          </a:p>
        </p:txBody>
      </p:sp>
    </p:spTree>
    <p:extLst>
      <p:ext uri="{BB962C8B-B14F-4D97-AF65-F5344CB8AC3E}">
        <p14:creationId xmlns:p14="http://schemas.microsoft.com/office/powerpoint/2010/main" val="7307967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8" Type="http://schemas.openxmlformats.org/officeDocument/2006/relationships/hyperlink" Target="mailto:Giessinger_t@cde.state.co.us" TargetMode="External"/><Relationship Id="rId13" Type="http://schemas.openxmlformats.org/officeDocument/2006/relationships/hyperlink" Target="mailto:Vassis_b@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Collins_k@cde.state.co.us" TargetMode="External"/><Relationship Id="rId12" Type="http://schemas.openxmlformats.org/officeDocument/2006/relationships/hyperlink" Target="mailto:Thompson_r@cde.state.co.u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Bylsma_b@cde.state.co.us" TargetMode="External"/><Relationship Id="rId11" Type="http://schemas.openxmlformats.org/officeDocument/2006/relationships/hyperlink" Target="mailto:Meushaw_l@cde.state.co.us" TargetMode="External"/><Relationship Id="rId5" Type="http://schemas.openxmlformats.org/officeDocument/2006/relationships/hyperlink" Target="mailto:prael_m@cde.state.co.us" TargetMode="External"/><Relationship Id="rId10" Type="http://schemas.openxmlformats.org/officeDocument/2006/relationships/hyperlink" Target="mailto:Meredith_j@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Ingalls_k@cde.state.co.us" TargetMode="External"/><Relationship Id="rId14" Type="http://schemas.openxmlformats.org/officeDocument/2006/relationships/hyperlink" Target="mailto:Willett_j@cde.state.co.us"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mailto:negley_t@cde.state.co.us" TargetMode="External"/><Relationship Id="rId3" Type="http://schemas.openxmlformats.org/officeDocument/2006/relationships/hyperlink" Target="mailto:Collins_d@cde.state.co.us" TargetMode="External"/><Relationship Id="rId7" Type="http://schemas.openxmlformats.org/officeDocument/2006/relationships/hyperlink" Target="mailto:Jimenez_B@cde.state.co.us" TargetMode="External"/><Relationship Id="rId2" Type="http://schemas.openxmlformats.org/officeDocument/2006/relationships/hyperlink" Target="mailto:Mohajeri-nelson_n@cde.state.co.us" TargetMode="External"/><Relationship Id="rId1" Type="http://schemas.openxmlformats.org/officeDocument/2006/relationships/slideLayout" Target="../slideLayouts/slideLayout2.xml"/><Relationship Id="rId6" Type="http://schemas.openxmlformats.org/officeDocument/2006/relationships/hyperlink" Target="mailto:Christensen_m@cde.state.co.us" TargetMode="External"/><Relationship Id="rId5" Type="http://schemas.openxmlformats.org/officeDocument/2006/relationships/hyperlink" Target="mailto:gleason_p@cde.state.co.us" TargetMode="External"/><Relationship Id="rId10" Type="http://schemas.openxmlformats.org/officeDocument/2006/relationships/hyperlink" Target="mailto:shen_m@cde.state.co.us" TargetMode="External"/><Relationship Id="rId4" Type="http://schemas.openxmlformats.org/officeDocument/2006/relationships/hyperlink" Target="mailto:Burnham_K@cde.state.co.us" TargetMode="External"/><Relationship Id="rId9" Type="http://schemas.openxmlformats.org/officeDocument/2006/relationships/hyperlink" Target="mailto:shimmin_a@cde.state.co.u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Hawkins_r@cde.state.co.us" TargetMode="External"/><Relationship Id="rId2" Type="http://schemas.openxmlformats.org/officeDocument/2006/relationships/hyperlink" Target="mailto:Austin_j@cde.state.co.us" TargetMode="External"/><Relationship Id="rId1" Type="http://schemas.openxmlformats.org/officeDocument/2006/relationships/slideLayout" Target="../slideLayouts/slideLayout2.xml"/><Relationship Id="rId4" Type="http://schemas.openxmlformats.org/officeDocument/2006/relationships/hyperlink" Target="mailto:meermans_m@cde.state.co.u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cde.state.co.us/fedprograms/educationstabilizationfun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D8D8-9071-4262-BA8F-429F20F12347}"/>
              </a:ext>
            </a:extLst>
          </p:cNvPr>
          <p:cNvSpPr>
            <a:spLocks noGrp="1"/>
          </p:cNvSpPr>
          <p:nvPr>
            <p:ph type="ctrTitle"/>
          </p:nvPr>
        </p:nvSpPr>
        <p:spPr/>
        <p:txBody>
          <a:bodyPr/>
          <a:lstStyle/>
          <a:p>
            <a:r>
              <a:rPr lang="en-US" dirty="0"/>
              <a:t>CARES Act </a:t>
            </a:r>
          </a:p>
        </p:txBody>
      </p:sp>
      <p:sp>
        <p:nvSpPr>
          <p:cNvPr id="3" name="Subtitle 2">
            <a:extLst>
              <a:ext uri="{FF2B5EF4-FFF2-40B4-BE49-F238E27FC236}">
                <a16:creationId xmlns:a16="http://schemas.microsoft.com/office/drawing/2014/main" id="{F0A6D6F0-0B49-4122-B7C3-F8B079ED901B}"/>
              </a:ext>
            </a:extLst>
          </p:cNvPr>
          <p:cNvSpPr>
            <a:spLocks noGrp="1"/>
          </p:cNvSpPr>
          <p:nvPr>
            <p:ph type="subTitle" idx="1"/>
          </p:nvPr>
        </p:nvSpPr>
        <p:spPr/>
        <p:txBody>
          <a:bodyPr/>
          <a:lstStyle/>
          <a:p>
            <a:r>
              <a:rPr lang="en-US" dirty="0"/>
              <a:t>Elementary and Secondary School Emergency Relief Fund</a:t>
            </a:r>
          </a:p>
        </p:txBody>
      </p:sp>
    </p:spTree>
    <p:extLst>
      <p:ext uri="{BB962C8B-B14F-4D97-AF65-F5344CB8AC3E}">
        <p14:creationId xmlns:p14="http://schemas.microsoft.com/office/powerpoint/2010/main" val="2583347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E60E5-51D7-4CBA-9D99-4262E1227105}"/>
              </a:ext>
            </a:extLst>
          </p:cNvPr>
          <p:cNvSpPr>
            <a:spLocks noGrp="1"/>
          </p:cNvSpPr>
          <p:nvPr>
            <p:ph type="title"/>
          </p:nvPr>
        </p:nvSpPr>
        <p:spPr/>
        <p:txBody>
          <a:bodyPr>
            <a:normAutofit/>
          </a:bodyPr>
          <a:lstStyle/>
          <a:p>
            <a:r>
              <a:rPr lang="en-US" sz="2700" b="1" dirty="0"/>
              <a:t>Frequently Asked Questions: 2</a:t>
            </a:r>
          </a:p>
        </p:txBody>
      </p:sp>
      <p:sp>
        <p:nvSpPr>
          <p:cNvPr id="3" name="Content Placeholder 2">
            <a:extLst>
              <a:ext uri="{FF2B5EF4-FFF2-40B4-BE49-F238E27FC236}">
                <a16:creationId xmlns:a16="http://schemas.microsoft.com/office/drawing/2014/main" id="{DA5830CB-894F-40C3-B20B-43EEA02FDD12}"/>
              </a:ext>
            </a:extLst>
          </p:cNvPr>
          <p:cNvSpPr>
            <a:spLocks noGrp="1"/>
          </p:cNvSpPr>
          <p:nvPr>
            <p:ph idx="1"/>
          </p:nvPr>
        </p:nvSpPr>
        <p:spPr/>
        <p:txBody>
          <a:bodyPr/>
          <a:lstStyle/>
          <a:p>
            <a:pPr marL="0" indent="0" fontAlgn="base">
              <a:buNone/>
            </a:pPr>
            <a:r>
              <a:rPr lang="en-US" b="1" dirty="0"/>
              <a:t>Q. Can districts reimburse themselves through the Elementary and Secondary School Emergency Relief Fund (ESSERF) for COVID-related expenses?</a:t>
            </a:r>
          </a:p>
          <a:p>
            <a:pPr marL="0" indent="0">
              <a:buNone/>
            </a:pPr>
            <a:endParaRPr lang="en-US" dirty="0"/>
          </a:p>
          <a:p>
            <a:pPr marL="0" indent="0">
              <a:buNone/>
            </a:pPr>
            <a:r>
              <a:rPr lang="en-US" dirty="0"/>
              <a:t>A. Yes, if the costs are within the allowable uses of ESSERF and occurred on or after March 13, 2020. </a:t>
            </a:r>
            <a:endParaRPr lang="en-US" b="0" dirty="0">
              <a:effectLst/>
            </a:endParaRPr>
          </a:p>
          <a:p>
            <a:pPr marL="0" indent="0">
              <a:buNone/>
            </a:pPr>
            <a:br>
              <a:rPr lang="en-US" dirty="0"/>
            </a:br>
            <a:endParaRPr lang="en-US" dirty="0"/>
          </a:p>
        </p:txBody>
      </p:sp>
    </p:spTree>
    <p:extLst>
      <p:ext uri="{BB962C8B-B14F-4D97-AF65-F5344CB8AC3E}">
        <p14:creationId xmlns:p14="http://schemas.microsoft.com/office/powerpoint/2010/main" val="1005691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CC6F6-DC5C-409B-8775-86DDEE8E12C1}"/>
              </a:ext>
            </a:extLst>
          </p:cNvPr>
          <p:cNvSpPr>
            <a:spLocks noGrp="1"/>
          </p:cNvSpPr>
          <p:nvPr>
            <p:ph type="title"/>
          </p:nvPr>
        </p:nvSpPr>
        <p:spPr/>
        <p:txBody>
          <a:bodyPr>
            <a:normAutofit/>
          </a:bodyPr>
          <a:lstStyle/>
          <a:p>
            <a:r>
              <a:rPr lang="en-US" sz="2700" b="1" dirty="0"/>
              <a:t>Frequently Asked Questions: 3</a:t>
            </a:r>
          </a:p>
        </p:txBody>
      </p:sp>
      <p:sp>
        <p:nvSpPr>
          <p:cNvPr id="3" name="Content Placeholder 2">
            <a:extLst>
              <a:ext uri="{FF2B5EF4-FFF2-40B4-BE49-F238E27FC236}">
                <a16:creationId xmlns:a16="http://schemas.microsoft.com/office/drawing/2014/main" id="{174CBBAC-17EB-4B41-9735-E7D69E4648A9}"/>
              </a:ext>
            </a:extLst>
          </p:cNvPr>
          <p:cNvSpPr>
            <a:spLocks noGrp="1"/>
          </p:cNvSpPr>
          <p:nvPr>
            <p:ph idx="1"/>
          </p:nvPr>
        </p:nvSpPr>
        <p:spPr/>
        <p:txBody>
          <a:bodyPr/>
          <a:lstStyle/>
          <a:p>
            <a:pPr marL="0" indent="0">
              <a:buNone/>
            </a:pPr>
            <a:r>
              <a:rPr lang="en-US" b="1" dirty="0"/>
              <a:t>Q. Are ESSERF subject to Title I requirements like Supplement Not Supplant and Rank Ordering? </a:t>
            </a:r>
          </a:p>
          <a:p>
            <a:pPr marL="0" indent="0">
              <a:buNone/>
            </a:pPr>
            <a:endParaRPr lang="en-US" dirty="0"/>
          </a:p>
          <a:p>
            <a:pPr marL="457200" indent="-457200">
              <a:buAutoNum type="alphaUcPeriod"/>
            </a:pPr>
            <a:r>
              <a:rPr lang="en-US" dirty="0"/>
              <a:t>No. The ESSERF allocations were calculated using Title I formula however they are not Title I funds. </a:t>
            </a:r>
          </a:p>
        </p:txBody>
      </p:sp>
    </p:spTree>
    <p:extLst>
      <p:ext uri="{BB962C8B-B14F-4D97-AF65-F5344CB8AC3E}">
        <p14:creationId xmlns:p14="http://schemas.microsoft.com/office/powerpoint/2010/main" val="2241172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CC6F6-DC5C-409B-8775-86DDEE8E12C1}"/>
              </a:ext>
            </a:extLst>
          </p:cNvPr>
          <p:cNvSpPr>
            <a:spLocks noGrp="1"/>
          </p:cNvSpPr>
          <p:nvPr>
            <p:ph type="title"/>
          </p:nvPr>
        </p:nvSpPr>
        <p:spPr/>
        <p:txBody>
          <a:bodyPr>
            <a:normAutofit/>
          </a:bodyPr>
          <a:lstStyle/>
          <a:p>
            <a:r>
              <a:rPr lang="en-US" sz="2700" b="1" dirty="0"/>
              <a:t>Frequently Asked Questions: 4</a:t>
            </a:r>
          </a:p>
        </p:txBody>
      </p:sp>
      <p:sp>
        <p:nvSpPr>
          <p:cNvPr id="3" name="Content Placeholder 2">
            <a:extLst>
              <a:ext uri="{FF2B5EF4-FFF2-40B4-BE49-F238E27FC236}">
                <a16:creationId xmlns:a16="http://schemas.microsoft.com/office/drawing/2014/main" id="{174CBBAC-17EB-4B41-9735-E7D69E4648A9}"/>
              </a:ext>
            </a:extLst>
          </p:cNvPr>
          <p:cNvSpPr>
            <a:spLocks noGrp="1"/>
          </p:cNvSpPr>
          <p:nvPr>
            <p:ph idx="1"/>
          </p:nvPr>
        </p:nvSpPr>
        <p:spPr/>
        <p:txBody>
          <a:bodyPr/>
          <a:lstStyle/>
          <a:p>
            <a:pPr marL="0" indent="0">
              <a:buNone/>
            </a:pPr>
            <a:r>
              <a:rPr lang="en-US" b="1" dirty="0"/>
              <a:t>Q. Must LEAs that receive ESSER funds provide equitable services to non-public schools? </a:t>
            </a:r>
          </a:p>
          <a:p>
            <a:pPr marL="0" indent="0">
              <a:buNone/>
            </a:pPr>
            <a:endParaRPr lang="en-US" dirty="0"/>
          </a:p>
          <a:p>
            <a:pPr marL="457200" indent="-457200">
              <a:buAutoNum type="alphaUcPeriod"/>
            </a:pPr>
            <a:r>
              <a:rPr lang="en-US" dirty="0"/>
              <a:t>Yes. LEAs that receive ESSER funds are required to provide equitable services to students and staff in non-public schools, in compliance with Section 1117 of ESEA. Control of funds reserved for equitable services and items purchased with the funds must remain in public control. </a:t>
            </a:r>
          </a:p>
        </p:txBody>
      </p:sp>
    </p:spTree>
    <p:extLst>
      <p:ext uri="{BB962C8B-B14F-4D97-AF65-F5344CB8AC3E}">
        <p14:creationId xmlns:p14="http://schemas.microsoft.com/office/powerpoint/2010/main" val="1817528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08211-02FD-4B31-9D71-13A8E6AC45F4}"/>
              </a:ext>
            </a:extLst>
          </p:cNvPr>
          <p:cNvSpPr>
            <a:spLocks noGrp="1"/>
          </p:cNvSpPr>
          <p:nvPr>
            <p:ph type="title"/>
          </p:nvPr>
        </p:nvSpPr>
        <p:spPr/>
        <p:txBody>
          <a:bodyPr>
            <a:normAutofit/>
          </a:bodyPr>
          <a:lstStyle/>
          <a:p>
            <a:r>
              <a:rPr lang="en-US" sz="2700" b="1" dirty="0"/>
              <a:t>Frequently </a:t>
            </a:r>
            <a:r>
              <a:rPr lang="en-US" sz="2700" b="1"/>
              <a:t>Asked Questions: 5</a:t>
            </a:r>
            <a:endParaRPr lang="en-US" sz="2700" b="1" dirty="0"/>
          </a:p>
        </p:txBody>
      </p:sp>
      <p:sp>
        <p:nvSpPr>
          <p:cNvPr id="3" name="Content Placeholder 2">
            <a:extLst>
              <a:ext uri="{FF2B5EF4-FFF2-40B4-BE49-F238E27FC236}">
                <a16:creationId xmlns:a16="http://schemas.microsoft.com/office/drawing/2014/main" id="{2AE4F726-53B9-425D-A13A-318AEECF0EE0}"/>
              </a:ext>
            </a:extLst>
          </p:cNvPr>
          <p:cNvSpPr>
            <a:spLocks noGrp="1"/>
          </p:cNvSpPr>
          <p:nvPr>
            <p:ph idx="1"/>
          </p:nvPr>
        </p:nvSpPr>
        <p:spPr/>
        <p:txBody>
          <a:bodyPr>
            <a:normAutofit fontScale="85000" lnSpcReduction="10000"/>
          </a:bodyPr>
          <a:lstStyle/>
          <a:p>
            <a:pPr marL="0" indent="0">
              <a:buNone/>
            </a:pPr>
            <a:r>
              <a:rPr lang="en-US" b="1" dirty="0"/>
              <a:t>Q. What are LEA’s responsibilities towards public and non-public schools?  </a:t>
            </a:r>
            <a:endParaRPr lang="en-US" dirty="0"/>
          </a:p>
          <a:p>
            <a:pPr marL="0" indent="0">
              <a:buNone/>
            </a:pPr>
            <a:endParaRPr lang="en-US" dirty="0"/>
          </a:p>
          <a:p>
            <a:pPr marL="457200" indent="-457200">
              <a:buAutoNum type="alphaUcPeriod"/>
            </a:pPr>
            <a:r>
              <a:rPr lang="en-US" dirty="0"/>
              <a:t>ESSER funds are allocated to LEAs that received a Title I, Part A allocation in fiscal year 2019. However, ESSER funds are not Title I funds and are not subject to supplement not supplant, school and student eligibility, and other Title I requirements. </a:t>
            </a:r>
          </a:p>
          <a:p>
            <a:pPr marL="0" indent="0">
              <a:buNone/>
            </a:pPr>
            <a:endParaRPr lang="en-US" dirty="0"/>
          </a:p>
          <a:p>
            <a:pPr marL="457200" lvl="1" indent="0">
              <a:buNone/>
            </a:pPr>
            <a:r>
              <a:rPr lang="en-US" sz="2400" dirty="0"/>
              <a:t>LEAs must provide equitable services to students and staff in non-public schools, in the same manner as Title I, Part A funds are used to provide equitable services, under Section 1117 of ESEA. </a:t>
            </a:r>
          </a:p>
          <a:p>
            <a:pPr marL="457200" lvl="1" indent="0">
              <a:buNone/>
            </a:pPr>
            <a:endParaRPr lang="en-US" sz="2400" dirty="0"/>
          </a:p>
          <a:p>
            <a:pPr marL="457200" lvl="1" indent="0">
              <a:buNone/>
            </a:pPr>
            <a:r>
              <a:rPr lang="en-US" sz="2400" dirty="0"/>
              <a:t>LEAs are encouraged to consider the impact of COVID-19 on all </a:t>
            </a:r>
            <a:r>
              <a:rPr lang="en-US" sz="2400"/>
              <a:t>public schools, including charters</a:t>
            </a:r>
            <a:r>
              <a:rPr lang="en-US" sz="2400" dirty="0"/>
              <a:t>, and non-public schools within the LEA’s boundaries, identify needs associated with continuing educational services, and ensure that students and staff have access to equitable services. </a:t>
            </a:r>
          </a:p>
        </p:txBody>
      </p:sp>
    </p:spTree>
    <p:extLst>
      <p:ext uri="{BB962C8B-B14F-4D97-AF65-F5344CB8AC3E}">
        <p14:creationId xmlns:p14="http://schemas.microsoft.com/office/powerpoint/2010/main" val="414752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5FAA7-7DBC-47CB-B07F-8FFCF1472D1A}"/>
              </a:ext>
            </a:extLst>
          </p:cNvPr>
          <p:cNvSpPr>
            <a:spLocks noGrp="1"/>
          </p:cNvSpPr>
          <p:nvPr>
            <p:ph type="title"/>
          </p:nvPr>
        </p:nvSpPr>
        <p:spPr/>
        <p:txBody>
          <a:bodyPr>
            <a:normAutofit/>
          </a:bodyPr>
          <a:lstStyle/>
          <a:p>
            <a:r>
              <a:rPr lang="en-US" sz="2700" b="1" dirty="0"/>
              <a:t>Frequently Asked Questions</a:t>
            </a:r>
          </a:p>
        </p:txBody>
      </p:sp>
      <p:sp>
        <p:nvSpPr>
          <p:cNvPr id="3" name="Content Placeholder 2">
            <a:extLst>
              <a:ext uri="{FF2B5EF4-FFF2-40B4-BE49-F238E27FC236}">
                <a16:creationId xmlns:a16="http://schemas.microsoft.com/office/drawing/2014/main" id="{E28B7526-2A98-4E18-9EDA-1566942D6538}"/>
              </a:ext>
            </a:extLst>
          </p:cNvPr>
          <p:cNvSpPr>
            <a:spLocks noGrp="1"/>
          </p:cNvSpPr>
          <p:nvPr>
            <p:ph idx="1"/>
          </p:nvPr>
        </p:nvSpPr>
        <p:spPr/>
        <p:txBody>
          <a:bodyPr/>
          <a:lstStyle/>
          <a:p>
            <a:pPr marL="0" indent="0" fontAlgn="base">
              <a:buNone/>
            </a:pPr>
            <a:r>
              <a:rPr lang="en-US" b="1" dirty="0"/>
              <a:t>Q. What will CDE do with the 10% of state set-aside funds?</a:t>
            </a:r>
          </a:p>
          <a:p>
            <a:endParaRPr lang="en-US" dirty="0"/>
          </a:p>
          <a:p>
            <a:pPr marL="0" indent="0">
              <a:buNone/>
            </a:pPr>
            <a:r>
              <a:rPr lang="en-US" dirty="0"/>
              <a:t>A. CDE has not made any determinations on the use of the remaining 10% of funds at this time. We are in the process of planning and gathering input from stakeholders so that we can most effectively use these funds to meet the needs across the state. </a:t>
            </a:r>
            <a:endParaRPr lang="en-US" b="0" dirty="0">
              <a:effectLst/>
            </a:endParaRPr>
          </a:p>
          <a:p>
            <a:pPr marL="0" indent="0">
              <a:buNone/>
            </a:pPr>
            <a:br>
              <a:rPr lang="en-US" dirty="0"/>
            </a:br>
            <a:endParaRPr lang="en-US" dirty="0"/>
          </a:p>
        </p:txBody>
      </p:sp>
      <p:sp>
        <p:nvSpPr>
          <p:cNvPr id="4" name="Oval 3">
            <a:extLst>
              <a:ext uri="{FF2B5EF4-FFF2-40B4-BE49-F238E27FC236}">
                <a16:creationId xmlns:a16="http://schemas.microsoft.com/office/drawing/2014/main" id="{6E3F505D-FE70-4D38-B148-A386B71DCE69}"/>
              </a:ext>
            </a:extLst>
          </p:cNvPr>
          <p:cNvSpPr/>
          <p:nvPr/>
        </p:nvSpPr>
        <p:spPr>
          <a:xfrm>
            <a:off x="960633" y="4172172"/>
            <a:ext cx="7222733" cy="196236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400" dirty="0"/>
              <a:t>What thoughts, suggestions, or ideas do you have about how CDE should use the state reserve funds? </a:t>
            </a:r>
          </a:p>
        </p:txBody>
      </p:sp>
    </p:spTree>
    <p:extLst>
      <p:ext uri="{BB962C8B-B14F-4D97-AF65-F5344CB8AC3E}">
        <p14:creationId xmlns:p14="http://schemas.microsoft.com/office/powerpoint/2010/main" val="4263824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7B18D-15E0-46DB-AB18-CA7287204944}"/>
              </a:ext>
            </a:extLst>
          </p:cNvPr>
          <p:cNvSpPr>
            <a:spLocks noGrp="1"/>
          </p:cNvSpPr>
          <p:nvPr>
            <p:ph type="ctrTitle"/>
          </p:nvPr>
        </p:nvSpPr>
        <p:spPr/>
        <p:txBody>
          <a:bodyPr/>
          <a:lstStyle/>
          <a:p>
            <a:r>
              <a:rPr lang="en-US" dirty="0"/>
              <a:t>Questions??</a:t>
            </a:r>
          </a:p>
        </p:txBody>
      </p:sp>
      <p:sp>
        <p:nvSpPr>
          <p:cNvPr id="3" name="Slide Number Placeholder 2">
            <a:extLst>
              <a:ext uri="{FF2B5EF4-FFF2-40B4-BE49-F238E27FC236}">
                <a16:creationId xmlns:a16="http://schemas.microsoft.com/office/drawing/2014/main" id="{E5561D9E-2F66-4750-B140-E0163B7120EB}"/>
              </a:ext>
            </a:extLst>
          </p:cNvPr>
          <p:cNvSpPr>
            <a:spLocks noGrp="1"/>
          </p:cNvSpPr>
          <p:nvPr>
            <p:ph type="sldNum" sz="quarter" idx="12"/>
          </p:nvPr>
        </p:nvSpPr>
        <p:spPr/>
        <p:txBody>
          <a:bodyPr/>
          <a:lstStyle/>
          <a:p>
            <a:fld id="{C479D5F6-EDCB-402A-AC08-4943A1820E8F}" type="slidenum">
              <a:rPr lang="en-US" smtClean="0"/>
              <a:pPr/>
              <a:t>15</a:t>
            </a:fld>
            <a:endParaRPr lang="en-US" dirty="0"/>
          </a:p>
        </p:txBody>
      </p:sp>
    </p:spTree>
    <p:extLst>
      <p:ext uri="{BB962C8B-B14F-4D97-AF65-F5344CB8AC3E}">
        <p14:creationId xmlns:p14="http://schemas.microsoft.com/office/powerpoint/2010/main" val="2745109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ESEA Office</a:t>
            </a:r>
          </a:p>
        </p:txBody>
      </p:sp>
      <p:graphicFrame>
        <p:nvGraphicFramePr>
          <p:cNvPr id="7" name="Table 6"/>
          <p:cNvGraphicFramePr>
            <a:graphicFrameLocks noGrp="1"/>
          </p:cNvGraphicFramePr>
          <p:nvPr>
            <p:extLst>
              <p:ext uri="{D42A27DB-BD31-4B8C-83A1-F6EECF244321}">
                <p14:modId xmlns:p14="http://schemas.microsoft.com/office/powerpoint/2010/main" val="1761879252"/>
              </p:ext>
            </p:extLst>
          </p:nvPr>
        </p:nvGraphicFramePr>
        <p:xfrm>
          <a:off x="332674" y="1860518"/>
          <a:ext cx="8429947" cy="1172580"/>
        </p:xfrm>
        <a:graphic>
          <a:graphicData uri="http://schemas.openxmlformats.org/drawingml/2006/table">
            <a:tbl>
              <a:tblPr firstRow="1" bandRow="1">
                <a:tableStyleId>{5C22544A-7EE6-4342-B048-85BDC9FD1C3A}</a:tableStyleId>
              </a:tblPr>
              <a:tblGrid>
                <a:gridCol w="1824719">
                  <a:extLst>
                    <a:ext uri="{9D8B030D-6E8A-4147-A177-3AD203B41FA5}">
                      <a16:colId xmlns:a16="http://schemas.microsoft.com/office/drawing/2014/main" val="532445600"/>
                    </a:ext>
                  </a:extLst>
                </a:gridCol>
                <a:gridCol w="3590998">
                  <a:extLst>
                    <a:ext uri="{9D8B030D-6E8A-4147-A177-3AD203B41FA5}">
                      <a16:colId xmlns:a16="http://schemas.microsoft.com/office/drawing/2014/main" val="1590019068"/>
                    </a:ext>
                  </a:extLst>
                </a:gridCol>
                <a:gridCol w="932380">
                  <a:extLst>
                    <a:ext uri="{9D8B030D-6E8A-4147-A177-3AD203B41FA5}">
                      <a16:colId xmlns:a16="http://schemas.microsoft.com/office/drawing/2014/main" val="1099636816"/>
                    </a:ext>
                  </a:extLst>
                </a:gridCol>
                <a:gridCol w="2081850">
                  <a:extLst>
                    <a:ext uri="{9D8B030D-6E8A-4147-A177-3AD203B41FA5}">
                      <a16:colId xmlns:a16="http://schemas.microsoft.com/office/drawing/2014/main" val="3192903739"/>
                    </a:ext>
                  </a:extLst>
                </a:gridCol>
              </a:tblGrid>
              <a:tr h="257268">
                <a:tc>
                  <a:txBody>
                    <a:bodyPr/>
                    <a:lstStyle/>
                    <a:p>
                      <a:pPr marL="0" marR="0" algn="ctr">
                        <a:lnSpc>
                          <a:spcPct val="115000"/>
                        </a:lnSpc>
                        <a:spcBef>
                          <a:spcPts val="0"/>
                        </a:spcBef>
                        <a:spcAft>
                          <a:spcPts val="0"/>
                        </a:spcAft>
                      </a:pPr>
                      <a:r>
                        <a:rPr lang="en-US" sz="1200" kern="1200" dirty="0">
                          <a:solidFill>
                            <a:schemeClr val="tx1"/>
                          </a:solidFill>
                          <a:effectLst/>
                          <a:latin typeface="+mn-lt"/>
                        </a:rPr>
                        <a:t>ESEA</a:t>
                      </a:r>
                      <a:r>
                        <a:rPr lang="en-US" sz="1200" kern="1200" baseline="0" dirty="0">
                          <a:solidFill>
                            <a:schemeClr val="tx1"/>
                          </a:solidFill>
                          <a:effectLst/>
                          <a:latin typeface="+mn-lt"/>
                        </a:rPr>
                        <a:t> Office</a:t>
                      </a:r>
                      <a:endParaRPr lang="en-US" sz="1200" dirty="0">
                        <a:solidFill>
                          <a:schemeClr val="tx1"/>
                        </a:solidFill>
                        <a:effectLst/>
                        <a:latin typeface="+mn-lt"/>
                        <a:ea typeface="Calibri"/>
                        <a:cs typeface="Times New Roman"/>
                      </a:endParaRPr>
                    </a:p>
                  </a:txBody>
                  <a:tcPr marL="53756" marR="53756" marT="29669" marB="29669"/>
                </a:tc>
                <a:tc>
                  <a:txBody>
                    <a:bodyPr/>
                    <a:lstStyle/>
                    <a:p>
                      <a:pPr marL="0" marR="0" algn="ctr">
                        <a:lnSpc>
                          <a:spcPct val="115000"/>
                        </a:lnSpc>
                        <a:spcBef>
                          <a:spcPts val="0"/>
                        </a:spcBef>
                        <a:spcAft>
                          <a:spcPts val="0"/>
                        </a:spcAft>
                      </a:pPr>
                      <a:r>
                        <a:rPr lang="en-US" sz="1200" kern="1200" dirty="0">
                          <a:solidFill>
                            <a:schemeClr val="tx1"/>
                          </a:solidFill>
                          <a:effectLst/>
                          <a:latin typeface="+mn-lt"/>
                        </a:rPr>
                        <a:t>Position</a:t>
                      </a:r>
                      <a:endParaRPr lang="en-US" sz="1200" dirty="0">
                        <a:solidFill>
                          <a:schemeClr val="tx1"/>
                        </a:solidFill>
                        <a:effectLst/>
                        <a:latin typeface="+mn-lt"/>
                        <a:ea typeface="Calibri"/>
                        <a:cs typeface="Times New Roman"/>
                      </a:endParaRPr>
                    </a:p>
                  </a:txBody>
                  <a:tcPr marL="53756" marR="53756" marT="29669" marB="29669"/>
                </a:tc>
                <a:tc>
                  <a:txBody>
                    <a:bodyPr/>
                    <a:lstStyle/>
                    <a:p>
                      <a:pPr marL="0" marR="0" algn="ctr">
                        <a:lnSpc>
                          <a:spcPct val="115000"/>
                        </a:lnSpc>
                        <a:spcBef>
                          <a:spcPts val="0"/>
                        </a:spcBef>
                        <a:spcAft>
                          <a:spcPts val="0"/>
                        </a:spcAft>
                      </a:pPr>
                      <a:r>
                        <a:rPr lang="en-US" sz="1200" kern="1200" dirty="0">
                          <a:solidFill>
                            <a:schemeClr val="tx1"/>
                          </a:solidFill>
                          <a:effectLst/>
                          <a:latin typeface="+mn-lt"/>
                        </a:rPr>
                        <a:t>Phone</a:t>
                      </a:r>
                      <a:endParaRPr lang="en-US" sz="1200" dirty="0">
                        <a:solidFill>
                          <a:schemeClr val="tx1"/>
                        </a:solidFill>
                        <a:effectLst/>
                        <a:latin typeface="+mn-lt"/>
                        <a:ea typeface="Calibri"/>
                        <a:cs typeface="Times New Roman"/>
                      </a:endParaRPr>
                    </a:p>
                  </a:txBody>
                  <a:tcPr marL="53756" marR="53756" marT="29669" marB="29669"/>
                </a:tc>
                <a:tc>
                  <a:txBody>
                    <a:bodyPr/>
                    <a:lstStyle/>
                    <a:p>
                      <a:pPr marL="0" marR="0" algn="ctr">
                        <a:lnSpc>
                          <a:spcPct val="115000"/>
                        </a:lnSpc>
                        <a:spcBef>
                          <a:spcPts val="0"/>
                        </a:spcBef>
                        <a:spcAft>
                          <a:spcPts val="0"/>
                        </a:spcAft>
                      </a:pPr>
                      <a:r>
                        <a:rPr lang="en-US" sz="1200" kern="1200" dirty="0">
                          <a:solidFill>
                            <a:schemeClr val="tx1"/>
                          </a:solidFill>
                          <a:effectLst/>
                          <a:latin typeface="+mn-lt"/>
                        </a:rPr>
                        <a:t>E-mail</a:t>
                      </a:r>
                      <a:endParaRPr lang="en-US" sz="120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2090154904"/>
                  </a:ext>
                </a:extLst>
              </a:tr>
              <a:tr h="232551">
                <a:tc>
                  <a:txBody>
                    <a:bodyPr/>
                    <a:lstStyle/>
                    <a:p>
                      <a:pPr marL="0" marR="0">
                        <a:lnSpc>
                          <a:spcPct val="115000"/>
                        </a:lnSpc>
                        <a:spcBef>
                          <a:spcPts val="0"/>
                        </a:spcBef>
                        <a:spcAft>
                          <a:spcPts val="0"/>
                        </a:spcAft>
                      </a:pPr>
                      <a:r>
                        <a:rPr lang="en-US" sz="1100" b="0" dirty="0">
                          <a:effectLst/>
                          <a:latin typeface="+mn-lt"/>
                          <a:ea typeface="Calibri"/>
                          <a:cs typeface="Times New Roman"/>
                        </a:rPr>
                        <a:t>Nazie</a:t>
                      </a:r>
                      <a:r>
                        <a:rPr lang="en-US" sz="1100" b="0" baseline="0" dirty="0">
                          <a:effectLst/>
                          <a:latin typeface="+mn-lt"/>
                          <a:ea typeface="Calibri"/>
                          <a:cs typeface="Times New Roman"/>
                        </a:rPr>
                        <a:t> Mohajeri-Nelson</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effectLst/>
                          <a:latin typeface="+mn-lt"/>
                          <a:ea typeface="Calibri"/>
                          <a:cs typeface="Times New Roman"/>
                        </a:rPr>
                        <a:t>Director of ESEA Office</a:t>
                      </a:r>
                    </a:p>
                  </a:txBody>
                  <a:tcPr marL="53756" marR="53756" marT="29669" marB="29669"/>
                </a:tc>
                <a:tc>
                  <a:txBody>
                    <a:bodyPr/>
                    <a:lstStyle/>
                    <a:p>
                      <a:pPr marL="0" marR="0" algn="l" defTabSz="914400" rtl="0" eaLnBrk="1" latinLnBrk="0" hangingPunct="1">
                        <a:lnSpc>
                          <a:spcPct val="115000"/>
                        </a:lnSpc>
                        <a:spcBef>
                          <a:spcPts val="0"/>
                        </a:spcBef>
                        <a:spcAft>
                          <a:spcPts val="0"/>
                        </a:spcAft>
                      </a:pPr>
                      <a:r>
                        <a:rPr lang="en-US" sz="1100" b="0" kern="1200" dirty="0">
                          <a:solidFill>
                            <a:schemeClr val="tx1"/>
                          </a:solidFill>
                          <a:effectLst/>
                          <a:latin typeface="+mn-lt"/>
                          <a:ea typeface="+mn-ea"/>
                          <a:cs typeface="+mn-cs"/>
                        </a:rPr>
                        <a:t>303-866-6205</a:t>
                      </a:r>
                    </a:p>
                  </a:txBody>
                  <a:tcPr marL="53756" marR="53756" marT="29669" marB="29669"/>
                </a:tc>
                <a:tc>
                  <a:txBody>
                    <a:bodyPr/>
                    <a:lstStyle/>
                    <a:p>
                      <a:pPr marL="0" marR="0" algn="l" defTabSz="914400" rtl="0" eaLnBrk="1" latinLnBrk="0" hangingPunct="1">
                        <a:lnSpc>
                          <a:spcPct val="115000"/>
                        </a:lnSpc>
                        <a:spcBef>
                          <a:spcPts val="0"/>
                        </a:spcBef>
                        <a:spcAft>
                          <a:spcPts val="0"/>
                        </a:spcAft>
                      </a:pPr>
                      <a:r>
                        <a:rPr lang="en-US" sz="1100" b="0"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Mohajeri-nelson_n@cde.state.co.us</a:t>
                      </a:r>
                      <a:endParaRPr lang="en-US" sz="1100" b="0" kern="1200" dirty="0">
                        <a:solidFill>
                          <a:schemeClr val="tx1"/>
                        </a:solidFill>
                        <a:effectLst/>
                        <a:latin typeface="+mn-lt"/>
                        <a:ea typeface="+mn-ea"/>
                        <a:cs typeface="+mn-cs"/>
                      </a:endParaRPr>
                    </a:p>
                  </a:txBody>
                  <a:tcPr marL="53756" marR="53756" marT="29669" marB="29669"/>
                </a:tc>
                <a:extLst>
                  <a:ext uri="{0D108BD9-81ED-4DB2-BD59-A6C34878D82A}">
                    <a16:rowId xmlns:a16="http://schemas.microsoft.com/office/drawing/2014/main" val="133285228"/>
                  </a:ext>
                </a:extLst>
              </a:tr>
              <a:tr h="232551">
                <a:tc>
                  <a:txBody>
                    <a:bodyPr/>
                    <a:lstStyle/>
                    <a:p>
                      <a:pPr marL="0" marR="0">
                        <a:lnSpc>
                          <a:spcPct val="115000"/>
                        </a:lnSpc>
                        <a:spcBef>
                          <a:spcPts val="0"/>
                        </a:spcBef>
                        <a:spcAft>
                          <a:spcPts val="0"/>
                        </a:spcAft>
                      </a:pPr>
                      <a:r>
                        <a:rPr lang="en-US" sz="1100" b="0" dirty="0">
                          <a:effectLst/>
                          <a:latin typeface="+mn-lt"/>
                          <a:ea typeface="Calibri"/>
                          <a:cs typeface="Times New Roman"/>
                        </a:rPr>
                        <a:t>DeLilah Collins</a:t>
                      </a:r>
                    </a:p>
                  </a:txBody>
                  <a:tcPr marL="53756" marR="53756" marT="29669" marB="29669"/>
                </a:tc>
                <a:tc>
                  <a:txBody>
                    <a:bodyPr/>
                    <a:lstStyle/>
                    <a:p>
                      <a:pPr marL="0" marR="0">
                        <a:lnSpc>
                          <a:spcPct val="115000"/>
                        </a:lnSpc>
                        <a:spcBef>
                          <a:spcPts val="0"/>
                        </a:spcBef>
                        <a:spcAft>
                          <a:spcPts val="0"/>
                        </a:spcAft>
                      </a:pPr>
                      <a:r>
                        <a:rPr lang="en-US" sz="1100" b="0" dirty="0">
                          <a:effectLst/>
                          <a:latin typeface="+mn-lt"/>
                          <a:ea typeface="Calibri"/>
                          <a:cs typeface="Times New Roman"/>
                        </a:rPr>
                        <a:t>Assistant Director</a:t>
                      </a:r>
                      <a:r>
                        <a:rPr lang="en-US" sz="1100" b="0" baseline="0" dirty="0">
                          <a:effectLst/>
                          <a:latin typeface="+mn-lt"/>
                          <a:ea typeface="Calibri"/>
                          <a:cs typeface="Times New Roman"/>
                        </a:rPr>
                        <a:t> of ESEA Office</a:t>
                      </a:r>
                      <a:endParaRPr lang="en-US" sz="1100" b="0" dirty="0">
                        <a:effectLst/>
                        <a:latin typeface="+mn-lt"/>
                        <a:ea typeface="Calibri"/>
                        <a:cs typeface="Times New Roman"/>
                      </a:endParaRPr>
                    </a:p>
                  </a:txBody>
                  <a:tcPr marL="53756" marR="53756" marT="29669" marB="2966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100" b="0" i="0" kern="1200" dirty="0">
                          <a:solidFill>
                            <a:schemeClr val="dk1"/>
                          </a:solidFill>
                          <a:effectLst/>
                          <a:latin typeface="+mn-lt"/>
                          <a:ea typeface="+mn-ea"/>
                          <a:cs typeface="+mn-cs"/>
                        </a:rPr>
                        <a:t>303-866-6850</a:t>
                      </a:r>
                      <a:endParaRPr lang="en-US" sz="1100" b="0" kern="1200" dirty="0">
                        <a:solidFill>
                          <a:schemeClr val="tx1"/>
                        </a:solidFill>
                        <a:effectLst/>
                        <a:latin typeface="+mn-lt"/>
                        <a:ea typeface="+mn-ea"/>
                        <a:cs typeface="+mn-cs"/>
                      </a:endParaRPr>
                    </a:p>
                  </a:txBody>
                  <a:tcPr marL="53756" marR="53756" marT="29669" marB="29669"/>
                </a:tc>
                <a:tc>
                  <a:txBody>
                    <a:bodyPr/>
                    <a:lstStyle/>
                    <a:p>
                      <a:pPr marL="0" marR="0" algn="l" defTabSz="914400" rtl="0" eaLnBrk="1" latinLnBrk="0" hangingPunct="1">
                        <a:lnSpc>
                          <a:spcPct val="115000"/>
                        </a:lnSpc>
                        <a:spcBef>
                          <a:spcPts val="0"/>
                        </a:spcBef>
                        <a:spcAft>
                          <a:spcPts val="0"/>
                        </a:spcAft>
                      </a:pPr>
                      <a:r>
                        <a:rPr lang="en-US" sz="1100" b="0"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Collins_d@cde.state.co.us</a:t>
                      </a:r>
                      <a:endParaRPr lang="en-US" sz="1100" b="0" kern="1200" dirty="0">
                        <a:solidFill>
                          <a:schemeClr val="tx1"/>
                        </a:solidFill>
                        <a:effectLst/>
                        <a:latin typeface="+mn-lt"/>
                        <a:ea typeface="+mn-ea"/>
                        <a:cs typeface="+mn-cs"/>
                      </a:endParaRPr>
                    </a:p>
                  </a:txBody>
                  <a:tcPr marL="53756" marR="53756" marT="29669" marB="29669"/>
                </a:tc>
                <a:extLst>
                  <a:ext uri="{0D108BD9-81ED-4DB2-BD59-A6C34878D82A}">
                    <a16:rowId xmlns:a16="http://schemas.microsoft.com/office/drawing/2014/main" val="4016313354"/>
                  </a:ext>
                </a:extLst>
              </a:tr>
              <a:tr h="232551">
                <a:tc>
                  <a:txBody>
                    <a:bodyPr/>
                    <a:lstStyle/>
                    <a:p>
                      <a:pPr marL="0" marR="0">
                        <a:lnSpc>
                          <a:spcPct val="115000"/>
                        </a:lnSpc>
                        <a:spcBef>
                          <a:spcPts val="0"/>
                        </a:spcBef>
                        <a:spcAft>
                          <a:spcPts val="0"/>
                        </a:spcAft>
                      </a:pPr>
                      <a:r>
                        <a:rPr lang="en-US" sz="1100" b="0" i="0" kern="1200" dirty="0">
                          <a:solidFill>
                            <a:schemeClr val="dk1"/>
                          </a:solidFill>
                          <a:effectLst/>
                          <a:latin typeface="+mn-lt"/>
                          <a:ea typeface="+mn-ea"/>
                          <a:cs typeface="+mn-cs"/>
                        </a:rPr>
                        <a:t>Michelle Prael  </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i="0" kern="1200" dirty="0">
                          <a:solidFill>
                            <a:schemeClr val="dk1"/>
                          </a:solidFill>
                          <a:effectLst/>
                          <a:latin typeface="+mn-lt"/>
                          <a:ea typeface="+mn-ea"/>
                          <a:cs typeface="+mn-cs"/>
                        </a:rPr>
                        <a:t>Program Support</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i="0" kern="1200" dirty="0">
                          <a:solidFill>
                            <a:schemeClr val="dk1"/>
                          </a:solidFill>
                          <a:effectLst/>
                          <a:latin typeface="+mn-lt"/>
                          <a:ea typeface="+mn-ea"/>
                          <a:cs typeface="+mn-cs"/>
                        </a:rPr>
                        <a:t>303-866-6998</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i="0" u="sng" kern="1200" dirty="0">
                          <a:solidFill>
                            <a:schemeClr val="tx1"/>
                          </a:solidFill>
                          <a:effectLst/>
                          <a:latin typeface="+mn-lt"/>
                          <a:ea typeface="+mn-ea"/>
                          <a:cs typeface="+mn-cs"/>
                          <a:hlinkClick r:id="rId5">
                            <a:extLst>
                              <a:ext uri="{A12FA001-AC4F-418D-AE19-62706E023703}">
                                <ahyp:hlinkClr xmlns:ahyp="http://schemas.microsoft.com/office/drawing/2018/hyperlinkcolor" val="tx"/>
                              </a:ext>
                            </a:extLst>
                          </a:hlinkClick>
                        </a:rPr>
                        <a:t>prael_m@cde.state.co.us</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125233161"/>
                  </a:ext>
                </a:extLst>
              </a:tr>
            </a:tbl>
          </a:graphicData>
        </a:graphic>
      </p:graphicFrame>
      <p:graphicFrame>
        <p:nvGraphicFramePr>
          <p:cNvPr id="5" name="Content Placeholder 4" descr="ESEA Regional Contacts "/>
          <p:cNvGraphicFramePr>
            <a:graphicFrameLocks/>
          </p:cNvGraphicFramePr>
          <p:nvPr>
            <p:extLst>
              <p:ext uri="{D42A27DB-BD31-4B8C-83A1-F6EECF244321}">
                <p14:modId xmlns:p14="http://schemas.microsoft.com/office/powerpoint/2010/main" val="3704467676"/>
              </p:ext>
            </p:extLst>
          </p:nvPr>
        </p:nvGraphicFramePr>
        <p:xfrm>
          <a:off x="332673" y="3087419"/>
          <a:ext cx="8429948" cy="2617506"/>
        </p:xfrm>
        <a:graphic>
          <a:graphicData uri="http://schemas.openxmlformats.org/drawingml/2006/table">
            <a:tbl>
              <a:tblPr firstRow="1" bandRow="1">
                <a:tableStyleId>{5C22544A-7EE6-4342-B048-85BDC9FD1C3A}</a:tableStyleId>
              </a:tblPr>
              <a:tblGrid>
                <a:gridCol w="1824719">
                  <a:extLst>
                    <a:ext uri="{9D8B030D-6E8A-4147-A177-3AD203B41FA5}">
                      <a16:colId xmlns:a16="http://schemas.microsoft.com/office/drawing/2014/main" val="20000"/>
                    </a:ext>
                  </a:extLst>
                </a:gridCol>
                <a:gridCol w="3590999">
                  <a:extLst>
                    <a:ext uri="{9D8B030D-6E8A-4147-A177-3AD203B41FA5}">
                      <a16:colId xmlns:a16="http://schemas.microsoft.com/office/drawing/2014/main" val="20001"/>
                    </a:ext>
                  </a:extLst>
                </a:gridCol>
                <a:gridCol w="947792">
                  <a:extLst>
                    <a:ext uri="{9D8B030D-6E8A-4147-A177-3AD203B41FA5}">
                      <a16:colId xmlns:a16="http://schemas.microsoft.com/office/drawing/2014/main" val="20002"/>
                    </a:ext>
                  </a:extLst>
                </a:gridCol>
                <a:gridCol w="2066438">
                  <a:extLst>
                    <a:ext uri="{9D8B030D-6E8A-4147-A177-3AD203B41FA5}">
                      <a16:colId xmlns:a16="http://schemas.microsoft.com/office/drawing/2014/main" val="20003"/>
                    </a:ext>
                  </a:extLst>
                </a:gridCol>
              </a:tblGrid>
              <a:tr h="257268">
                <a:tc>
                  <a:txBody>
                    <a:bodyPr/>
                    <a:lstStyle/>
                    <a:p>
                      <a:pPr marL="0" marR="0" algn="ctr">
                        <a:lnSpc>
                          <a:spcPct val="115000"/>
                        </a:lnSpc>
                        <a:spcBef>
                          <a:spcPts val="0"/>
                        </a:spcBef>
                        <a:spcAft>
                          <a:spcPts val="0"/>
                        </a:spcAft>
                      </a:pPr>
                      <a:r>
                        <a:rPr lang="en-US" sz="1200" b="0" kern="1200" dirty="0">
                          <a:solidFill>
                            <a:schemeClr val="tx1"/>
                          </a:solidFill>
                          <a:effectLst/>
                        </a:rPr>
                        <a:t>ESEA Team</a:t>
                      </a:r>
                      <a:endParaRPr lang="en-US" sz="1200" b="0" dirty="0">
                        <a:solidFill>
                          <a:schemeClr val="tx1"/>
                        </a:solidFill>
                        <a:effectLst/>
                        <a:latin typeface="+mn-lt"/>
                        <a:ea typeface="Calibri"/>
                        <a:cs typeface="Times New Roman"/>
                      </a:endParaRPr>
                    </a:p>
                  </a:txBody>
                  <a:tcPr marL="53756" marR="53756" marT="29669" marB="29669"/>
                </a:tc>
                <a:tc>
                  <a:txBody>
                    <a:bodyPr/>
                    <a:lstStyle/>
                    <a:p>
                      <a:pPr marL="0" marR="0" algn="ctr">
                        <a:lnSpc>
                          <a:spcPct val="115000"/>
                        </a:lnSpc>
                        <a:spcBef>
                          <a:spcPts val="0"/>
                        </a:spcBef>
                        <a:spcAft>
                          <a:spcPts val="0"/>
                        </a:spcAft>
                      </a:pPr>
                      <a:r>
                        <a:rPr lang="en-US" sz="1200" b="0" kern="1200" dirty="0">
                          <a:solidFill>
                            <a:schemeClr val="tx1"/>
                          </a:solidFill>
                          <a:effectLst/>
                        </a:rPr>
                        <a:t>Region &amp; Program Expertise</a:t>
                      </a:r>
                      <a:endParaRPr lang="en-US" sz="1200" b="0" dirty="0">
                        <a:solidFill>
                          <a:schemeClr val="tx1"/>
                        </a:solidFill>
                        <a:effectLst/>
                        <a:latin typeface="+mn-lt"/>
                        <a:ea typeface="Calibri"/>
                        <a:cs typeface="Times New Roman"/>
                      </a:endParaRPr>
                    </a:p>
                  </a:txBody>
                  <a:tcPr marL="53756" marR="53756" marT="29669" marB="29669"/>
                </a:tc>
                <a:tc>
                  <a:txBody>
                    <a:bodyPr/>
                    <a:lstStyle/>
                    <a:p>
                      <a:pPr marL="0" marR="0" algn="ctr">
                        <a:lnSpc>
                          <a:spcPct val="115000"/>
                        </a:lnSpc>
                        <a:spcBef>
                          <a:spcPts val="0"/>
                        </a:spcBef>
                        <a:spcAft>
                          <a:spcPts val="0"/>
                        </a:spcAft>
                      </a:pPr>
                      <a:r>
                        <a:rPr lang="en-US" sz="1200" b="0" kern="1200" dirty="0">
                          <a:solidFill>
                            <a:schemeClr val="tx1"/>
                          </a:solidFill>
                          <a:effectLst/>
                        </a:rPr>
                        <a:t>Phone</a:t>
                      </a:r>
                      <a:endParaRPr lang="en-US" sz="1200" b="0" dirty="0">
                        <a:solidFill>
                          <a:schemeClr val="tx1"/>
                        </a:solidFill>
                        <a:effectLst/>
                        <a:latin typeface="+mn-lt"/>
                        <a:ea typeface="Calibri"/>
                        <a:cs typeface="Times New Roman"/>
                      </a:endParaRPr>
                    </a:p>
                  </a:txBody>
                  <a:tcPr marL="53756" marR="53756" marT="29669" marB="29669"/>
                </a:tc>
                <a:tc>
                  <a:txBody>
                    <a:bodyPr/>
                    <a:lstStyle/>
                    <a:p>
                      <a:pPr marL="0" marR="0" algn="ctr">
                        <a:lnSpc>
                          <a:spcPct val="115000"/>
                        </a:lnSpc>
                        <a:spcBef>
                          <a:spcPts val="0"/>
                        </a:spcBef>
                        <a:spcAft>
                          <a:spcPts val="0"/>
                        </a:spcAft>
                      </a:pPr>
                      <a:r>
                        <a:rPr lang="en-US" sz="1200" b="0" kern="1200" dirty="0">
                          <a:solidFill>
                            <a:schemeClr val="tx1"/>
                          </a:solidFill>
                          <a:effectLst/>
                        </a:rPr>
                        <a:t>E-mail</a:t>
                      </a:r>
                      <a:endParaRPr lang="en-US" sz="12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10000"/>
                  </a:ext>
                </a:extLst>
              </a:tr>
              <a:tr h="232551">
                <a:tc>
                  <a:txBody>
                    <a:bodyPr/>
                    <a:lstStyle/>
                    <a:p>
                      <a:pPr marL="0" marR="0">
                        <a:lnSpc>
                          <a:spcPct val="115000"/>
                        </a:lnSpc>
                        <a:spcBef>
                          <a:spcPts val="0"/>
                        </a:spcBef>
                        <a:spcAft>
                          <a:spcPts val="0"/>
                        </a:spcAft>
                      </a:pPr>
                      <a:r>
                        <a:rPr lang="en-US" sz="1100" b="0" kern="1200" dirty="0">
                          <a:effectLst/>
                        </a:rPr>
                        <a:t>Brad Bylsma</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effectLst/>
                        </a:rPr>
                        <a:t>Director of Support Coordinators</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effectLst/>
                        </a:rPr>
                        <a:t>303-866-6937</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solidFill>
                            <a:schemeClr val="tx1"/>
                          </a:solidFill>
                          <a:effectLst/>
                          <a:hlinkClick r:id="rId6">
                            <a:extLst>
                              <a:ext uri="{A12FA001-AC4F-418D-AE19-62706E023703}">
                                <ahyp:hlinkClr xmlns:ahyp="http://schemas.microsoft.com/office/drawing/2018/hyperlinkcolor" val="tx"/>
                              </a:ext>
                            </a:extLst>
                          </a:hlinkClick>
                        </a:rPr>
                        <a:t>bylsma_b@cde.state.co.us</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10010"/>
                  </a:ext>
                </a:extLst>
              </a:tr>
              <a:tr h="232551">
                <a:tc>
                  <a:txBody>
                    <a:bodyPr/>
                    <a:lstStyle/>
                    <a:p>
                      <a:pPr marL="0" marR="0">
                        <a:lnSpc>
                          <a:spcPct val="115000"/>
                        </a:lnSpc>
                        <a:spcBef>
                          <a:spcPts val="0"/>
                        </a:spcBef>
                        <a:spcAft>
                          <a:spcPts val="0"/>
                        </a:spcAft>
                      </a:pPr>
                      <a:r>
                        <a:rPr lang="en-US" sz="1100" b="0" kern="1200" dirty="0">
                          <a:effectLst/>
                        </a:rPr>
                        <a:t>Kristen Collins</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effectLst/>
                        </a:rPr>
                        <a:t>Northwest</a:t>
                      </a:r>
                      <a:r>
                        <a:rPr lang="en-US" sz="1100" b="0" baseline="0" dirty="0">
                          <a:effectLst/>
                        </a:rPr>
                        <a:t> &amp;</a:t>
                      </a:r>
                      <a:r>
                        <a:rPr lang="en-US" sz="1100" b="0" dirty="0">
                          <a:effectLst/>
                        </a:rPr>
                        <a:t> West</a:t>
                      </a:r>
                      <a:r>
                        <a:rPr lang="en-US" sz="1100" b="0" baseline="0" dirty="0">
                          <a:effectLst/>
                        </a:rPr>
                        <a:t> Central, Title V and Consolidated Application</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effectLst/>
                        </a:rPr>
                        <a:t>303-866-6705</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solidFill>
                            <a:schemeClr val="tx1"/>
                          </a:solidFill>
                          <a:effectLst/>
                          <a:hlinkClick r:id="rId7">
                            <a:extLst>
                              <a:ext uri="{A12FA001-AC4F-418D-AE19-62706E023703}">
                                <ahyp:hlinkClr xmlns:ahyp="http://schemas.microsoft.com/office/drawing/2018/hyperlinkcolor" val="tx"/>
                              </a:ext>
                            </a:extLst>
                          </a:hlinkClick>
                        </a:rPr>
                        <a:t>collins_k@cde.state.co.us</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1738815680"/>
                  </a:ext>
                </a:extLst>
              </a:tr>
              <a:tr h="232551">
                <a:tc>
                  <a:txBody>
                    <a:bodyPr/>
                    <a:lstStyle/>
                    <a:p>
                      <a:pPr marL="0" marR="0">
                        <a:lnSpc>
                          <a:spcPct val="115000"/>
                        </a:lnSpc>
                        <a:spcBef>
                          <a:spcPts val="0"/>
                        </a:spcBef>
                        <a:spcAft>
                          <a:spcPts val="0"/>
                        </a:spcAft>
                      </a:pPr>
                      <a:r>
                        <a:rPr lang="en-US" sz="1100" b="0" kern="1200" dirty="0">
                          <a:effectLst/>
                        </a:rPr>
                        <a:t>Tammy Giessinger</a:t>
                      </a:r>
                      <a:endParaRPr lang="en-US" sz="1100" b="0" dirty="0">
                        <a:effectLst/>
                        <a:latin typeface="+mn-lt"/>
                        <a:ea typeface="Calibri"/>
                        <a:cs typeface="Times New Roman"/>
                      </a:endParaRPr>
                    </a:p>
                  </a:txBody>
                  <a:tcPr marL="53756" marR="53756" marT="29669" marB="2966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100" b="0" dirty="0">
                          <a:effectLst/>
                        </a:rPr>
                        <a:t>Pikes Peak &amp; Southeast, Title IV and School Improvement</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effectLst/>
                        </a:rPr>
                        <a:t>303-866-6992</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solidFill>
                            <a:schemeClr val="tx1"/>
                          </a:solidFill>
                          <a:effectLst/>
                          <a:hlinkClick r:id="rId8">
                            <a:extLst>
                              <a:ext uri="{A12FA001-AC4F-418D-AE19-62706E023703}">
                                <ahyp:hlinkClr xmlns:ahyp="http://schemas.microsoft.com/office/drawing/2018/hyperlinkcolor" val="tx"/>
                              </a:ext>
                            </a:extLst>
                          </a:hlinkClick>
                        </a:rPr>
                        <a:t>giessinger_t@cde.state.co.us</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3899293212"/>
                  </a:ext>
                </a:extLst>
              </a:tr>
              <a:tr h="232551">
                <a:tc>
                  <a:txBody>
                    <a:bodyPr/>
                    <a:lstStyle/>
                    <a:p>
                      <a:pPr marL="0" marR="0">
                        <a:lnSpc>
                          <a:spcPct val="115000"/>
                        </a:lnSpc>
                        <a:spcBef>
                          <a:spcPts val="0"/>
                        </a:spcBef>
                        <a:spcAft>
                          <a:spcPts val="0"/>
                        </a:spcAft>
                      </a:pPr>
                      <a:r>
                        <a:rPr lang="en-US" sz="1100" b="0" dirty="0">
                          <a:effectLst/>
                        </a:rPr>
                        <a:t>Karen Ingalls</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effectLst/>
                        </a:rPr>
                        <a:t>North Central &amp; Northeast, Title I Lead</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effectLst/>
                        </a:rPr>
                        <a:t>303-866-3897</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solidFill>
                            <a:schemeClr val="tx1"/>
                          </a:solidFill>
                          <a:effectLst/>
                          <a:hlinkClick r:id="rId9">
                            <a:extLst>
                              <a:ext uri="{A12FA001-AC4F-418D-AE19-62706E023703}">
                                <ahyp:hlinkClr xmlns:ahyp="http://schemas.microsoft.com/office/drawing/2018/hyperlinkcolor" val="tx"/>
                              </a:ext>
                            </a:extLst>
                          </a:hlinkClick>
                        </a:rPr>
                        <a:t>Ingalls_k@cde.state.co.us</a:t>
                      </a:r>
                      <a:r>
                        <a:rPr lang="en-US" sz="1100" b="0" dirty="0">
                          <a:solidFill>
                            <a:schemeClr val="tx1"/>
                          </a:solidFill>
                          <a:effectLst/>
                        </a:rPr>
                        <a:t> </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789301235"/>
                  </a:ext>
                </a:extLst>
              </a:tr>
              <a:tr h="232551">
                <a:tc>
                  <a:txBody>
                    <a:bodyPr/>
                    <a:lstStyle/>
                    <a:p>
                      <a:pPr marL="0" marR="0">
                        <a:lnSpc>
                          <a:spcPct val="115000"/>
                        </a:lnSpc>
                        <a:spcBef>
                          <a:spcPts val="0"/>
                        </a:spcBef>
                        <a:spcAft>
                          <a:spcPts val="0"/>
                        </a:spcAft>
                      </a:pPr>
                      <a:r>
                        <a:rPr lang="en-US" sz="1100" b="0" dirty="0">
                          <a:effectLst/>
                        </a:rPr>
                        <a:t>Jeremy</a:t>
                      </a:r>
                      <a:r>
                        <a:rPr lang="en-US" sz="1100" b="0" baseline="0" dirty="0">
                          <a:effectLst/>
                        </a:rPr>
                        <a:t> Meredith</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effectLst/>
                        </a:rPr>
                        <a:t>Southwest, Title II</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effectLst/>
                        </a:rPr>
                        <a:t>303-866-3905</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solidFill>
                            <a:schemeClr val="tx1"/>
                          </a:solidFill>
                          <a:effectLst/>
                          <a:hlinkClick r:id="rId10">
                            <a:extLst>
                              <a:ext uri="{A12FA001-AC4F-418D-AE19-62706E023703}">
                                <ahyp:hlinkClr xmlns:ahyp="http://schemas.microsoft.com/office/drawing/2018/hyperlinkcolor" val="tx"/>
                              </a:ext>
                            </a:extLst>
                          </a:hlinkClick>
                        </a:rPr>
                        <a:t>meredith_j@cde.state.co.us</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790978588"/>
                  </a:ext>
                </a:extLst>
              </a:tr>
              <a:tr h="232551">
                <a:tc>
                  <a:txBody>
                    <a:bodyPr/>
                    <a:lstStyle/>
                    <a:p>
                      <a:pPr marL="0" marR="0">
                        <a:lnSpc>
                          <a:spcPct val="115000"/>
                        </a:lnSpc>
                        <a:spcBef>
                          <a:spcPts val="0"/>
                        </a:spcBef>
                        <a:spcAft>
                          <a:spcPts val="0"/>
                        </a:spcAft>
                      </a:pPr>
                      <a:r>
                        <a:rPr lang="en-US" sz="1100" b="0" kern="1200" dirty="0">
                          <a:effectLst/>
                        </a:rPr>
                        <a:t>Laura</a:t>
                      </a:r>
                      <a:r>
                        <a:rPr lang="en-US" sz="1100" b="0" kern="1200" baseline="0" dirty="0">
                          <a:effectLst/>
                        </a:rPr>
                        <a:t> Meushaw</a:t>
                      </a:r>
                      <a:endParaRPr lang="en-US" sz="1100" b="0" dirty="0">
                        <a:effectLst/>
                        <a:latin typeface="+mn-lt"/>
                        <a:ea typeface="Calibri"/>
                        <a:cs typeface="Times New Roman"/>
                      </a:endParaRPr>
                    </a:p>
                  </a:txBody>
                  <a:tcPr marL="53756" marR="53756" marT="29669" marB="2966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100" b="0" dirty="0">
                          <a:effectLst/>
                        </a:rPr>
                        <a:t>Pikes Peak &amp; Southeast, Titles I and School</a:t>
                      </a:r>
                      <a:r>
                        <a:rPr lang="en-US" sz="1100" b="0" baseline="0" dirty="0">
                          <a:effectLst/>
                        </a:rPr>
                        <a:t> Improvement</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effectLst/>
                        </a:rPr>
                        <a:t>303-866-6618</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solidFill>
                            <a:schemeClr val="tx1"/>
                          </a:solidFill>
                          <a:effectLst/>
                          <a:hlinkClick r:id="rId11">
                            <a:extLst>
                              <a:ext uri="{A12FA001-AC4F-418D-AE19-62706E023703}">
                                <ahyp:hlinkClr xmlns:ahyp="http://schemas.microsoft.com/office/drawing/2018/hyperlinkcolor" val="tx"/>
                              </a:ext>
                            </a:extLst>
                          </a:hlinkClick>
                        </a:rPr>
                        <a:t>meushaw_l@cde.state.co.us</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870432387"/>
                  </a:ext>
                </a:extLst>
              </a:tr>
              <a:tr h="232551">
                <a:tc>
                  <a:txBody>
                    <a:bodyPr/>
                    <a:lstStyle/>
                    <a:p>
                      <a:pPr marL="0" marR="0">
                        <a:lnSpc>
                          <a:spcPct val="115000"/>
                        </a:lnSpc>
                        <a:spcBef>
                          <a:spcPts val="0"/>
                        </a:spcBef>
                        <a:spcAft>
                          <a:spcPts val="0"/>
                        </a:spcAft>
                      </a:pPr>
                      <a:r>
                        <a:rPr lang="en-US" sz="1100" b="0" kern="1200" dirty="0">
                          <a:effectLst/>
                        </a:rPr>
                        <a:t>Robert Thompson</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effectLst/>
                        </a:rPr>
                        <a:t>Northwest</a:t>
                      </a:r>
                      <a:r>
                        <a:rPr lang="en-US" sz="1100" b="0" baseline="0" dirty="0">
                          <a:effectLst/>
                        </a:rPr>
                        <a:t> &amp;</a:t>
                      </a:r>
                      <a:r>
                        <a:rPr lang="en-US" sz="1100" b="0" dirty="0">
                          <a:effectLst/>
                        </a:rPr>
                        <a:t> West</a:t>
                      </a:r>
                      <a:r>
                        <a:rPr lang="en-US" sz="1100" b="0" baseline="0" dirty="0">
                          <a:effectLst/>
                        </a:rPr>
                        <a:t> Central, Title III</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effectLst/>
                        </a:rPr>
                        <a:t>303-866-6842</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solidFill>
                            <a:schemeClr val="tx1"/>
                          </a:solidFill>
                          <a:effectLst/>
                          <a:hlinkClick r:id="rId12">
                            <a:extLst>
                              <a:ext uri="{A12FA001-AC4F-418D-AE19-62706E023703}">
                                <ahyp:hlinkClr xmlns:ahyp="http://schemas.microsoft.com/office/drawing/2018/hyperlinkcolor" val="tx"/>
                              </a:ext>
                            </a:extLst>
                          </a:hlinkClick>
                        </a:rPr>
                        <a:t>thompson_r@cde.state.co.us</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4143514781"/>
                  </a:ext>
                </a:extLst>
              </a:tr>
              <a:tr h="232551">
                <a:tc>
                  <a:txBody>
                    <a:bodyPr/>
                    <a:lstStyle/>
                    <a:p>
                      <a:pPr marL="0" marR="0">
                        <a:lnSpc>
                          <a:spcPct val="115000"/>
                        </a:lnSpc>
                        <a:spcBef>
                          <a:spcPts val="0"/>
                        </a:spcBef>
                        <a:spcAft>
                          <a:spcPts val="0"/>
                        </a:spcAft>
                      </a:pPr>
                      <a:r>
                        <a:rPr lang="en-US" sz="1100" b="0" kern="1200" dirty="0">
                          <a:effectLst/>
                        </a:rPr>
                        <a:t>Barb Vassis</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effectLst/>
                        </a:rPr>
                        <a:t>North Central &amp; Northeast, Titles I and II</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effectLst/>
                        </a:rPr>
                        <a:t>303-866-6065</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solidFill>
                            <a:schemeClr val="tx1"/>
                          </a:solidFill>
                          <a:effectLst/>
                          <a:hlinkClick r:id="rId13">
                            <a:extLst>
                              <a:ext uri="{A12FA001-AC4F-418D-AE19-62706E023703}">
                                <ahyp:hlinkClr xmlns:ahyp="http://schemas.microsoft.com/office/drawing/2018/hyperlinkcolor" val="tx"/>
                              </a:ext>
                            </a:extLst>
                          </a:hlinkClick>
                        </a:rPr>
                        <a:t>vassis_b@cde.state.co.us</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3906183935"/>
                  </a:ext>
                </a:extLst>
              </a:tr>
              <a:tr h="0">
                <a:tc>
                  <a:txBody>
                    <a:bodyPr/>
                    <a:lstStyle/>
                    <a:p>
                      <a:pPr marL="0" marR="0">
                        <a:lnSpc>
                          <a:spcPct val="115000"/>
                        </a:lnSpc>
                        <a:spcBef>
                          <a:spcPts val="0"/>
                        </a:spcBef>
                        <a:spcAft>
                          <a:spcPts val="0"/>
                        </a:spcAft>
                      </a:pPr>
                      <a:r>
                        <a:rPr lang="en-US" sz="1100" b="0" kern="1200" dirty="0">
                          <a:effectLst/>
                        </a:rPr>
                        <a:t>Joey Willett</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baseline="0" dirty="0">
                          <a:effectLst/>
                        </a:rPr>
                        <a:t>Southwest, Titles I and ID, Monitoring</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effectLst/>
                        </a:rPr>
                        <a:t>303-866-6700</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kern="1200" dirty="0">
                          <a:solidFill>
                            <a:schemeClr val="tx1"/>
                          </a:solidFill>
                          <a:effectLst/>
                          <a:hlinkClick r:id="rId14">
                            <a:extLst>
                              <a:ext uri="{A12FA001-AC4F-418D-AE19-62706E023703}">
                                <ahyp:hlinkClr xmlns:ahyp="http://schemas.microsoft.com/office/drawing/2018/hyperlinkcolor" val="tx"/>
                              </a:ext>
                            </a:extLst>
                          </a:hlinkClick>
                        </a:rPr>
                        <a:t>willett_j@cde.state.co.us</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16</a:t>
            </a:fld>
            <a:endParaRPr lang="en-US" dirty="0"/>
          </a:p>
        </p:txBody>
      </p:sp>
    </p:spTree>
    <p:extLst>
      <p:ext uri="{BB962C8B-B14F-4D97-AF65-F5344CB8AC3E}">
        <p14:creationId xmlns:p14="http://schemas.microsoft.com/office/powerpoint/2010/main" val="177786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ESEA Office (Cont.)</a:t>
            </a:r>
          </a:p>
        </p:txBody>
      </p:sp>
      <p:graphicFrame>
        <p:nvGraphicFramePr>
          <p:cNvPr id="6" name="Table 5"/>
          <p:cNvGraphicFramePr>
            <a:graphicFrameLocks noGrp="1"/>
          </p:cNvGraphicFramePr>
          <p:nvPr>
            <p:extLst>
              <p:ext uri="{D42A27DB-BD31-4B8C-83A1-F6EECF244321}">
                <p14:modId xmlns:p14="http://schemas.microsoft.com/office/powerpoint/2010/main" val="805532282"/>
              </p:ext>
            </p:extLst>
          </p:nvPr>
        </p:nvGraphicFramePr>
        <p:xfrm>
          <a:off x="332674" y="1860518"/>
          <a:ext cx="8429947" cy="738973"/>
        </p:xfrm>
        <a:graphic>
          <a:graphicData uri="http://schemas.openxmlformats.org/drawingml/2006/table">
            <a:tbl>
              <a:tblPr firstRow="1" bandRow="1">
                <a:tableStyleId>{5C22544A-7EE6-4342-B048-85BDC9FD1C3A}</a:tableStyleId>
              </a:tblPr>
              <a:tblGrid>
                <a:gridCol w="1824719">
                  <a:extLst>
                    <a:ext uri="{9D8B030D-6E8A-4147-A177-3AD203B41FA5}">
                      <a16:colId xmlns:a16="http://schemas.microsoft.com/office/drawing/2014/main" val="532445600"/>
                    </a:ext>
                  </a:extLst>
                </a:gridCol>
                <a:gridCol w="3450470">
                  <a:extLst>
                    <a:ext uri="{9D8B030D-6E8A-4147-A177-3AD203B41FA5}">
                      <a16:colId xmlns:a16="http://schemas.microsoft.com/office/drawing/2014/main" val="1590019068"/>
                    </a:ext>
                  </a:extLst>
                </a:gridCol>
                <a:gridCol w="972735">
                  <a:extLst>
                    <a:ext uri="{9D8B030D-6E8A-4147-A177-3AD203B41FA5}">
                      <a16:colId xmlns:a16="http://schemas.microsoft.com/office/drawing/2014/main" val="1099636816"/>
                    </a:ext>
                  </a:extLst>
                </a:gridCol>
                <a:gridCol w="2182023">
                  <a:extLst>
                    <a:ext uri="{9D8B030D-6E8A-4147-A177-3AD203B41FA5}">
                      <a16:colId xmlns:a16="http://schemas.microsoft.com/office/drawing/2014/main" val="3192903739"/>
                    </a:ext>
                  </a:extLst>
                </a:gridCol>
              </a:tblGrid>
              <a:tr h="257268">
                <a:tc>
                  <a:txBody>
                    <a:bodyPr/>
                    <a:lstStyle/>
                    <a:p>
                      <a:pPr marL="0" marR="0" algn="ctr">
                        <a:lnSpc>
                          <a:spcPct val="115000"/>
                        </a:lnSpc>
                        <a:spcBef>
                          <a:spcPts val="0"/>
                        </a:spcBef>
                        <a:spcAft>
                          <a:spcPts val="0"/>
                        </a:spcAft>
                      </a:pPr>
                      <a:r>
                        <a:rPr lang="en-US" sz="1200" kern="1200" dirty="0">
                          <a:solidFill>
                            <a:schemeClr val="tx1"/>
                          </a:solidFill>
                          <a:effectLst/>
                          <a:latin typeface="+mn-lt"/>
                        </a:rPr>
                        <a:t>ESEA</a:t>
                      </a:r>
                      <a:r>
                        <a:rPr lang="en-US" sz="1200" kern="1200" baseline="0" dirty="0">
                          <a:solidFill>
                            <a:schemeClr val="tx1"/>
                          </a:solidFill>
                          <a:effectLst/>
                          <a:latin typeface="+mn-lt"/>
                        </a:rPr>
                        <a:t> Office</a:t>
                      </a:r>
                      <a:endParaRPr lang="en-US" sz="1200" dirty="0">
                        <a:solidFill>
                          <a:schemeClr val="tx1"/>
                        </a:solidFill>
                        <a:effectLst/>
                        <a:latin typeface="+mn-lt"/>
                        <a:ea typeface="Calibri"/>
                        <a:cs typeface="Times New Roman"/>
                      </a:endParaRPr>
                    </a:p>
                  </a:txBody>
                  <a:tcPr marL="53756" marR="53756" marT="29669" marB="29669"/>
                </a:tc>
                <a:tc>
                  <a:txBody>
                    <a:bodyPr/>
                    <a:lstStyle/>
                    <a:p>
                      <a:pPr marL="0" marR="0" algn="ctr">
                        <a:lnSpc>
                          <a:spcPct val="115000"/>
                        </a:lnSpc>
                        <a:spcBef>
                          <a:spcPts val="0"/>
                        </a:spcBef>
                        <a:spcAft>
                          <a:spcPts val="0"/>
                        </a:spcAft>
                      </a:pPr>
                      <a:r>
                        <a:rPr lang="en-US" sz="1200" kern="1200" dirty="0">
                          <a:solidFill>
                            <a:schemeClr val="tx1"/>
                          </a:solidFill>
                          <a:effectLst/>
                          <a:latin typeface="+mn-lt"/>
                        </a:rPr>
                        <a:t>Position</a:t>
                      </a:r>
                      <a:endParaRPr lang="en-US" sz="1200" dirty="0">
                        <a:solidFill>
                          <a:schemeClr val="tx1"/>
                        </a:solidFill>
                        <a:effectLst/>
                        <a:latin typeface="+mn-lt"/>
                        <a:ea typeface="Calibri"/>
                        <a:cs typeface="Times New Roman"/>
                      </a:endParaRPr>
                    </a:p>
                  </a:txBody>
                  <a:tcPr marL="53756" marR="53756" marT="29669" marB="29669"/>
                </a:tc>
                <a:tc>
                  <a:txBody>
                    <a:bodyPr/>
                    <a:lstStyle/>
                    <a:p>
                      <a:pPr marL="0" marR="0" algn="ctr">
                        <a:lnSpc>
                          <a:spcPct val="115000"/>
                        </a:lnSpc>
                        <a:spcBef>
                          <a:spcPts val="0"/>
                        </a:spcBef>
                        <a:spcAft>
                          <a:spcPts val="0"/>
                        </a:spcAft>
                      </a:pPr>
                      <a:r>
                        <a:rPr lang="en-US" sz="1200" kern="1200" dirty="0">
                          <a:solidFill>
                            <a:schemeClr val="tx1"/>
                          </a:solidFill>
                          <a:effectLst/>
                          <a:latin typeface="+mn-lt"/>
                        </a:rPr>
                        <a:t>Phone</a:t>
                      </a:r>
                      <a:endParaRPr lang="en-US" sz="1200" dirty="0">
                        <a:solidFill>
                          <a:schemeClr val="tx1"/>
                        </a:solidFill>
                        <a:effectLst/>
                        <a:latin typeface="+mn-lt"/>
                        <a:ea typeface="Calibri"/>
                        <a:cs typeface="Times New Roman"/>
                      </a:endParaRPr>
                    </a:p>
                  </a:txBody>
                  <a:tcPr marL="53756" marR="53756" marT="29669" marB="29669"/>
                </a:tc>
                <a:tc>
                  <a:txBody>
                    <a:bodyPr/>
                    <a:lstStyle/>
                    <a:p>
                      <a:pPr marL="0" marR="0" algn="ctr">
                        <a:lnSpc>
                          <a:spcPct val="115000"/>
                        </a:lnSpc>
                        <a:spcBef>
                          <a:spcPts val="0"/>
                        </a:spcBef>
                        <a:spcAft>
                          <a:spcPts val="0"/>
                        </a:spcAft>
                      </a:pPr>
                      <a:r>
                        <a:rPr lang="en-US" sz="1200" kern="1200" dirty="0">
                          <a:solidFill>
                            <a:schemeClr val="tx1"/>
                          </a:solidFill>
                          <a:effectLst/>
                          <a:latin typeface="+mn-lt"/>
                        </a:rPr>
                        <a:t>E-mail</a:t>
                      </a:r>
                      <a:endParaRPr lang="en-US" sz="120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2090154904"/>
                  </a:ext>
                </a:extLst>
              </a:tr>
              <a:tr h="232551">
                <a:tc>
                  <a:txBody>
                    <a:bodyPr/>
                    <a:lstStyle/>
                    <a:p>
                      <a:pPr marL="0" marR="0">
                        <a:lnSpc>
                          <a:spcPct val="115000"/>
                        </a:lnSpc>
                        <a:spcBef>
                          <a:spcPts val="0"/>
                        </a:spcBef>
                        <a:spcAft>
                          <a:spcPts val="0"/>
                        </a:spcAft>
                      </a:pPr>
                      <a:r>
                        <a:rPr lang="en-US" sz="1100" b="0" dirty="0">
                          <a:effectLst/>
                          <a:latin typeface="+mn-lt"/>
                          <a:ea typeface="Calibri"/>
                          <a:cs typeface="Times New Roman"/>
                        </a:rPr>
                        <a:t>Nazie</a:t>
                      </a:r>
                      <a:r>
                        <a:rPr lang="en-US" sz="1100" b="0" baseline="0" dirty="0">
                          <a:effectLst/>
                          <a:latin typeface="+mn-lt"/>
                          <a:ea typeface="Calibri"/>
                          <a:cs typeface="Times New Roman"/>
                        </a:rPr>
                        <a:t> Mohajeri-Nelson</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effectLst/>
                          <a:latin typeface="+mn-lt"/>
                          <a:ea typeface="Calibri"/>
                          <a:cs typeface="Times New Roman"/>
                        </a:rPr>
                        <a:t>Director of ESEA Office</a:t>
                      </a:r>
                    </a:p>
                  </a:txBody>
                  <a:tcPr marL="53756" marR="53756" marT="29669" marB="29669"/>
                </a:tc>
                <a:tc>
                  <a:txBody>
                    <a:bodyPr/>
                    <a:lstStyle/>
                    <a:p>
                      <a:pPr marL="0" marR="0" algn="l" defTabSz="914400" rtl="0" eaLnBrk="1" latinLnBrk="0" hangingPunct="1">
                        <a:lnSpc>
                          <a:spcPct val="115000"/>
                        </a:lnSpc>
                        <a:spcBef>
                          <a:spcPts val="0"/>
                        </a:spcBef>
                        <a:spcAft>
                          <a:spcPts val="0"/>
                        </a:spcAft>
                      </a:pPr>
                      <a:r>
                        <a:rPr lang="en-US" sz="1100" b="0" kern="1200" dirty="0">
                          <a:solidFill>
                            <a:schemeClr val="tx1"/>
                          </a:solidFill>
                          <a:effectLst/>
                          <a:latin typeface="+mn-lt"/>
                          <a:ea typeface="+mn-ea"/>
                          <a:cs typeface="+mn-cs"/>
                        </a:rPr>
                        <a:t>303-866-6205</a:t>
                      </a:r>
                    </a:p>
                  </a:txBody>
                  <a:tcPr marL="53756" marR="53756" marT="29669" marB="29669"/>
                </a:tc>
                <a:tc>
                  <a:txBody>
                    <a:bodyPr/>
                    <a:lstStyle/>
                    <a:p>
                      <a:pPr marL="0" marR="0" algn="l" defTabSz="914400" rtl="0" eaLnBrk="1" latinLnBrk="0" hangingPunct="1">
                        <a:lnSpc>
                          <a:spcPct val="115000"/>
                        </a:lnSpc>
                        <a:spcBef>
                          <a:spcPts val="0"/>
                        </a:spcBef>
                        <a:spcAft>
                          <a:spcPts val="0"/>
                        </a:spcAft>
                      </a:pPr>
                      <a:r>
                        <a:rPr lang="en-US" sz="1100" b="0" kern="1200" dirty="0">
                          <a:solidFill>
                            <a:schemeClr val="tx1"/>
                          </a:solidFill>
                          <a:effectLst/>
                          <a:latin typeface="+mn-lt"/>
                          <a:ea typeface="+mn-ea"/>
                          <a:cs typeface="+mn-cs"/>
                          <a:hlinkClick r:id="rId2">
                            <a:extLst>
                              <a:ext uri="{A12FA001-AC4F-418D-AE19-62706E023703}">
                                <ahyp:hlinkClr xmlns:ahyp="http://schemas.microsoft.com/office/drawing/2018/hyperlinkcolor" val="tx"/>
                              </a:ext>
                            </a:extLst>
                          </a:hlinkClick>
                        </a:rPr>
                        <a:t>Mohajeri-nelson_n@cde.state.co.us</a:t>
                      </a:r>
                      <a:endParaRPr lang="en-US" sz="1100" b="0" kern="1200" dirty="0">
                        <a:solidFill>
                          <a:schemeClr val="tx1"/>
                        </a:solidFill>
                        <a:effectLst/>
                        <a:latin typeface="+mn-lt"/>
                        <a:ea typeface="+mn-ea"/>
                        <a:cs typeface="+mn-cs"/>
                      </a:endParaRPr>
                    </a:p>
                  </a:txBody>
                  <a:tcPr marL="53756" marR="53756" marT="29669" marB="29669"/>
                </a:tc>
                <a:extLst>
                  <a:ext uri="{0D108BD9-81ED-4DB2-BD59-A6C34878D82A}">
                    <a16:rowId xmlns:a16="http://schemas.microsoft.com/office/drawing/2014/main" val="133285228"/>
                  </a:ext>
                </a:extLst>
              </a:tr>
              <a:tr h="232551">
                <a:tc>
                  <a:txBody>
                    <a:bodyPr/>
                    <a:lstStyle/>
                    <a:p>
                      <a:pPr marL="0" marR="0">
                        <a:lnSpc>
                          <a:spcPct val="115000"/>
                        </a:lnSpc>
                        <a:spcBef>
                          <a:spcPts val="0"/>
                        </a:spcBef>
                        <a:spcAft>
                          <a:spcPts val="0"/>
                        </a:spcAft>
                      </a:pPr>
                      <a:r>
                        <a:rPr lang="en-US" sz="1100" b="0" dirty="0">
                          <a:effectLst/>
                          <a:latin typeface="+mn-lt"/>
                          <a:ea typeface="Calibri"/>
                          <a:cs typeface="Times New Roman"/>
                        </a:rPr>
                        <a:t>DeLilah Collins</a:t>
                      </a:r>
                    </a:p>
                  </a:txBody>
                  <a:tcPr marL="53756" marR="53756" marT="29669" marB="29669"/>
                </a:tc>
                <a:tc>
                  <a:txBody>
                    <a:bodyPr/>
                    <a:lstStyle/>
                    <a:p>
                      <a:pPr marL="0" marR="0">
                        <a:lnSpc>
                          <a:spcPct val="115000"/>
                        </a:lnSpc>
                        <a:spcBef>
                          <a:spcPts val="0"/>
                        </a:spcBef>
                        <a:spcAft>
                          <a:spcPts val="0"/>
                        </a:spcAft>
                      </a:pPr>
                      <a:r>
                        <a:rPr lang="en-US" sz="1100" b="0" dirty="0">
                          <a:effectLst/>
                          <a:latin typeface="+mn-lt"/>
                          <a:ea typeface="Calibri"/>
                          <a:cs typeface="Times New Roman"/>
                        </a:rPr>
                        <a:t>Asst. Director</a:t>
                      </a:r>
                      <a:r>
                        <a:rPr lang="en-US" sz="1100" b="0" baseline="0" dirty="0">
                          <a:effectLst/>
                          <a:latin typeface="+mn-lt"/>
                          <a:ea typeface="Calibri"/>
                          <a:cs typeface="Times New Roman"/>
                        </a:rPr>
                        <a:t> of ESEA Office</a:t>
                      </a:r>
                      <a:endParaRPr lang="en-US" sz="1100" b="0" dirty="0">
                        <a:effectLst/>
                        <a:latin typeface="+mn-lt"/>
                        <a:ea typeface="Calibri"/>
                        <a:cs typeface="Times New Roman"/>
                      </a:endParaRPr>
                    </a:p>
                  </a:txBody>
                  <a:tcPr marL="53756" marR="53756" marT="29669" marB="2966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100" b="0" i="0" kern="1200" dirty="0">
                          <a:solidFill>
                            <a:schemeClr val="dk1"/>
                          </a:solidFill>
                          <a:effectLst/>
                          <a:latin typeface="+mn-lt"/>
                          <a:ea typeface="+mn-ea"/>
                          <a:cs typeface="+mn-cs"/>
                        </a:rPr>
                        <a:t>303-866-6850</a:t>
                      </a:r>
                      <a:endParaRPr lang="en-US" sz="1100" b="0" kern="1200" dirty="0">
                        <a:solidFill>
                          <a:schemeClr val="tx1"/>
                        </a:solidFill>
                        <a:effectLst/>
                        <a:latin typeface="+mn-lt"/>
                        <a:ea typeface="+mn-ea"/>
                        <a:cs typeface="+mn-cs"/>
                      </a:endParaRPr>
                    </a:p>
                  </a:txBody>
                  <a:tcPr marL="53756" marR="53756" marT="29669" marB="29669"/>
                </a:tc>
                <a:tc>
                  <a:txBody>
                    <a:bodyPr/>
                    <a:lstStyle/>
                    <a:p>
                      <a:pPr marL="0" marR="0" algn="l" defTabSz="914400" rtl="0" eaLnBrk="1" latinLnBrk="0" hangingPunct="1">
                        <a:lnSpc>
                          <a:spcPct val="115000"/>
                        </a:lnSpc>
                        <a:spcBef>
                          <a:spcPts val="0"/>
                        </a:spcBef>
                        <a:spcAft>
                          <a:spcPts val="0"/>
                        </a:spcAft>
                      </a:pPr>
                      <a:r>
                        <a:rPr lang="en-US" sz="1100" b="0"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Collins_d@cde.state.co.us</a:t>
                      </a:r>
                      <a:endParaRPr lang="en-US" sz="1100" b="0" kern="1200" dirty="0">
                        <a:solidFill>
                          <a:schemeClr val="tx1"/>
                        </a:solidFill>
                        <a:effectLst/>
                        <a:latin typeface="+mn-lt"/>
                        <a:ea typeface="+mn-ea"/>
                        <a:cs typeface="+mn-cs"/>
                      </a:endParaRPr>
                    </a:p>
                  </a:txBody>
                  <a:tcPr marL="53756" marR="53756" marT="29669" marB="29669"/>
                </a:tc>
                <a:extLst>
                  <a:ext uri="{0D108BD9-81ED-4DB2-BD59-A6C34878D82A}">
                    <a16:rowId xmlns:a16="http://schemas.microsoft.com/office/drawing/2014/main" val="4016313354"/>
                  </a:ext>
                </a:extLst>
              </a:tr>
            </a:tbl>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1499202936"/>
              </p:ext>
            </p:extLst>
          </p:nvPr>
        </p:nvGraphicFramePr>
        <p:xfrm>
          <a:off x="332674" y="2869237"/>
          <a:ext cx="8429947" cy="1348255"/>
        </p:xfrm>
        <a:graphic>
          <a:graphicData uri="http://schemas.openxmlformats.org/drawingml/2006/table">
            <a:tbl>
              <a:tblPr firstRow="1" bandRow="1">
                <a:tableStyleId>{5C22544A-7EE6-4342-B048-85BDC9FD1C3A}</a:tableStyleId>
              </a:tblPr>
              <a:tblGrid>
                <a:gridCol w="1832605">
                  <a:extLst>
                    <a:ext uri="{9D8B030D-6E8A-4147-A177-3AD203B41FA5}">
                      <a16:colId xmlns:a16="http://schemas.microsoft.com/office/drawing/2014/main" val="20000"/>
                    </a:ext>
                  </a:extLst>
                </a:gridCol>
                <a:gridCol w="3444412">
                  <a:extLst>
                    <a:ext uri="{9D8B030D-6E8A-4147-A177-3AD203B41FA5}">
                      <a16:colId xmlns:a16="http://schemas.microsoft.com/office/drawing/2014/main" val="20001"/>
                    </a:ext>
                  </a:extLst>
                </a:gridCol>
                <a:gridCol w="963202">
                  <a:extLst>
                    <a:ext uri="{9D8B030D-6E8A-4147-A177-3AD203B41FA5}">
                      <a16:colId xmlns:a16="http://schemas.microsoft.com/office/drawing/2014/main" val="20002"/>
                    </a:ext>
                  </a:extLst>
                </a:gridCol>
                <a:gridCol w="2189728">
                  <a:extLst>
                    <a:ext uri="{9D8B030D-6E8A-4147-A177-3AD203B41FA5}">
                      <a16:colId xmlns:a16="http://schemas.microsoft.com/office/drawing/2014/main" val="20003"/>
                    </a:ext>
                  </a:extLst>
                </a:gridCol>
              </a:tblGrid>
              <a:tr h="269651">
                <a:tc>
                  <a:txBody>
                    <a:bodyPr/>
                    <a:lstStyle/>
                    <a:p>
                      <a:pPr marL="0" marR="0" algn="ctr" defTabSz="914400" rtl="0" eaLnBrk="1" latinLnBrk="0" hangingPunct="1">
                        <a:lnSpc>
                          <a:spcPct val="115000"/>
                        </a:lnSpc>
                        <a:spcBef>
                          <a:spcPts val="0"/>
                        </a:spcBef>
                        <a:spcAft>
                          <a:spcPts val="0"/>
                        </a:spcAft>
                      </a:pPr>
                      <a:r>
                        <a:rPr lang="en-US" sz="1100" b="1" kern="1200" dirty="0">
                          <a:solidFill>
                            <a:schemeClr val="tx1"/>
                          </a:solidFill>
                          <a:effectLst/>
                          <a:latin typeface="+mn-lt"/>
                          <a:ea typeface="+mn-ea"/>
                          <a:cs typeface="+mn-cs"/>
                        </a:rPr>
                        <a:t>CGA Team</a:t>
                      </a:r>
                    </a:p>
                  </a:txBody>
                  <a:tcPr marL="53756" marR="53756" marT="29669" marB="29669"/>
                </a:tc>
                <a:tc>
                  <a:txBody>
                    <a:bodyPr/>
                    <a:lstStyle/>
                    <a:p>
                      <a:pPr marL="0" marR="0" algn="ctr" defTabSz="914400" rtl="0" eaLnBrk="1" latinLnBrk="0" hangingPunct="1">
                        <a:lnSpc>
                          <a:spcPct val="115000"/>
                        </a:lnSpc>
                        <a:spcBef>
                          <a:spcPts val="0"/>
                        </a:spcBef>
                        <a:spcAft>
                          <a:spcPts val="0"/>
                        </a:spcAft>
                      </a:pPr>
                      <a:r>
                        <a:rPr lang="en-US" sz="1100" b="1" kern="1200" dirty="0">
                          <a:solidFill>
                            <a:schemeClr val="tx1"/>
                          </a:solidFill>
                          <a:effectLst/>
                          <a:latin typeface="+mn-lt"/>
                          <a:ea typeface="+mn-ea"/>
                          <a:cs typeface="+mn-cs"/>
                        </a:rPr>
                        <a:t>Program Expertise</a:t>
                      </a:r>
                    </a:p>
                  </a:txBody>
                  <a:tcPr marL="53756" marR="53756" marT="29669" marB="29669"/>
                </a:tc>
                <a:tc>
                  <a:txBody>
                    <a:bodyPr/>
                    <a:lstStyle/>
                    <a:p>
                      <a:pPr marL="0" marR="0" algn="ctr" defTabSz="914400" rtl="0" eaLnBrk="1" latinLnBrk="0" hangingPunct="1">
                        <a:lnSpc>
                          <a:spcPct val="115000"/>
                        </a:lnSpc>
                        <a:spcBef>
                          <a:spcPts val="0"/>
                        </a:spcBef>
                        <a:spcAft>
                          <a:spcPts val="0"/>
                        </a:spcAft>
                      </a:pPr>
                      <a:r>
                        <a:rPr lang="en-US" sz="1100" b="1" kern="1200" dirty="0">
                          <a:solidFill>
                            <a:schemeClr val="tx1"/>
                          </a:solidFill>
                          <a:effectLst/>
                          <a:latin typeface="+mn-lt"/>
                          <a:ea typeface="+mn-ea"/>
                          <a:cs typeface="+mn-cs"/>
                        </a:rPr>
                        <a:t>Phone</a:t>
                      </a:r>
                    </a:p>
                  </a:txBody>
                  <a:tcPr marL="53756" marR="53756" marT="29669" marB="29669"/>
                </a:tc>
                <a:tc>
                  <a:txBody>
                    <a:bodyPr/>
                    <a:lstStyle/>
                    <a:p>
                      <a:pPr marL="0" marR="0" algn="ctr" defTabSz="914400" rtl="0" eaLnBrk="1" latinLnBrk="0" hangingPunct="1">
                        <a:lnSpc>
                          <a:spcPct val="115000"/>
                        </a:lnSpc>
                        <a:spcBef>
                          <a:spcPts val="0"/>
                        </a:spcBef>
                        <a:spcAft>
                          <a:spcPts val="0"/>
                        </a:spcAft>
                      </a:pPr>
                      <a:r>
                        <a:rPr lang="en-US" sz="1100" b="1" kern="1200" dirty="0">
                          <a:solidFill>
                            <a:schemeClr val="tx1"/>
                          </a:solidFill>
                          <a:effectLst/>
                          <a:latin typeface="+mn-lt"/>
                          <a:ea typeface="+mn-ea"/>
                          <a:cs typeface="+mn-cs"/>
                        </a:rPr>
                        <a:t>E-mail</a:t>
                      </a:r>
                    </a:p>
                  </a:txBody>
                  <a:tcPr marL="53756" marR="53756" marT="29669" marB="29669"/>
                </a:tc>
                <a:extLst>
                  <a:ext uri="{0D108BD9-81ED-4DB2-BD59-A6C34878D82A}">
                    <a16:rowId xmlns:a16="http://schemas.microsoft.com/office/drawing/2014/main" val="10000"/>
                  </a:ext>
                </a:extLst>
              </a:tr>
              <a:tr h="269651">
                <a:tc>
                  <a:txBody>
                    <a:bodyPr/>
                    <a:lstStyle/>
                    <a:p>
                      <a:pPr marL="0" marR="0">
                        <a:lnSpc>
                          <a:spcPct val="115000"/>
                        </a:lnSpc>
                        <a:spcBef>
                          <a:spcPts val="0"/>
                        </a:spcBef>
                        <a:spcAft>
                          <a:spcPts val="0"/>
                        </a:spcAft>
                      </a:pPr>
                      <a:r>
                        <a:rPr lang="en-US" sz="1100" b="0" i="0" kern="1200" dirty="0">
                          <a:solidFill>
                            <a:schemeClr val="dk1"/>
                          </a:solidFill>
                          <a:effectLst/>
                          <a:latin typeface="+mn-lt"/>
                          <a:ea typeface="+mn-ea"/>
                          <a:cs typeface="+mn-cs"/>
                        </a:rPr>
                        <a:t>Kim Burnham</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i="0" kern="1200" dirty="0">
                          <a:solidFill>
                            <a:schemeClr val="dk1"/>
                          </a:solidFill>
                          <a:effectLst/>
                          <a:latin typeface="+mn-lt"/>
                          <a:ea typeface="+mn-ea"/>
                          <a:cs typeface="+mn-cs"/>
                        </a:rPr>
                        <a:t>Competitive, Grants &amp; Awards Supervisor</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i="0" kern="1200" dirty="0">
                          <a:solidFill>
                            <a:schemeClr val="dk1"/>
                          </a:solidFill>
                          <a:effectLst/>
                          <a:latin typeface="+mn-lt"/>
                          <a:ea typeface="+mn-ea"/>
                          <a:cs typeface="+mn-cs"/>
                        </a:rPr>
                        <a:t>303-866-6916</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i="0" u="sng"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Burnham_K@cde.state.co.us</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10001"/>
                  </a:ext>
                </a:extLst>
              </a:tr>
              <a:tr h="269651">
                <a:tc>
                  <a:txBody>
                    <a:bodyPr/>
                    <a:lstStyle/>
                    <a:p>
                      <a:pPr marL="0" marR="0">
                        <a:lnSpc>
                          <a:spcPct val="115000"/>
                        </a:lnSpc>
                        <a:spcBef>
                          <a:spcPts val="0"/>
                        </a:spcBef>
                        <a:spcAft>
                          <a:spcPts val="0"/>
                        </a:spcAft>
                      </a:pPr>
                      <a:r>
                        <a:rPr lang="en-US" sz="1100" b="0" i="0" kern="1200" dirty="0">
                          <a:solidFill>
                            <a:schemeClr val="dk1"/>
                          </a:solidFill>
                          <a:effectLst/>
                          <a:latin typeface="+mn-lt"/>
                          <a:ea typeface="+mn-ea"/>
                          <a:cs typeface="+mn-cs"/>
                        </a:rPr>
                        <a:t>Patricia Gleason</a:t>
                      </a:r>
                      <a:endParaRPr lang="en-US" sz="1100" b="0" dirty="0">
                        <a:effectLst/>
                        <a:latin typeface="+mn-lt"/>
                        <a:ea typeface="Calibri"/>
                        <a:cs typeface="Times New Roman"/>
                      </a:endParaRPr>
                    </a:p>
                  </a:txBody>
                  <a:tcPr marL="53756" marR="53756" marT="29669" marB="2966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100" b="0" i="0" kern="1200" dirty="0">
                          <a:solidFill>
                            <a:schemeClr val="dk1"/>
                          </a:solidFill>
                          <a:effectLst/>
                          <a:latin typeface="+mn-lt"/>
                          <a:ea typeface="+mn-ea"/>
                          <a:cs typeface="+mn-cs"/>
                        </a:rPr>
                        <a:t>Senior Consultant, Grants &amp; Awards </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i="0" kern="1200" dirty="0">
                          <a:solidFill>
                            <a:schemeClr val="dk1"/>
                          </a:solidFill>
                          <a:effectLst/>
                          <a:latin typeface="+mn-lt"/>
                          <a:ea typeface="+mn-ea"/>
                          <a:cs typeface="+mn-cs"/>
                        </a:rPr>
                        <a:t>303-866-6143</a:t>
                      </a:r>
                      <a:endParaRPr lang="en-US" sz="1100" b="0" dirty="0">
                        <a:effectLst/>
                        <a:latin typeface="+mn-lt"/>
                        <a:ea typeface="Calibri"/>
                        <a:cs typeface="Times New Roman"/>
                      </a:endParaRPr>
                    </a:p>
                  </a:txBody>
                  <a:tcPr marL="53756" marR="53756" marT="29669" marB="29669"/>
                </a:tc>
                <a:tc>
                  <a:txBody>
                    <a:bodyPr/>
                    <a:lstStyle/>
                    <a:p>
                      <a:r>
                        <a:rPr lang="en-US" sz="1100" b="0" i="0" u="sng" kern="1200" dirty="0">
                          <a:solidFill>
                            <a:schemeClr val="tx1"/>
                          </a:solidFill>
                          <a:effectLst/>
                          <a:latin typeface="+mn-lt"/>
                          <a:ea typeface="+mn-ea"/>
                          <a:cs typeface="+mn-cs"/>
                          <a:hlinkClick r:id="rId5">
                            <a:extLst>
                              <a:ext uri="{A12FA001-AC4F-418D-AE19-62706E023703}">
                                <ahyp:hlinkClr xmlns:ahyp="http://schemas.microsoft.com/office/drawing/2018/hyperlinkcolor" val="tx"/>
                              </a:ext>
                            </a:extLst>
                          </a:hlinkClick>
                        </a:rPr>
                        <a:t>Gleason_P@cde.state.co.us</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10002"/>
                  </a:ext>
                </a:extLst>
              </a:tr>
              <a:tr h="269651">
                <a:tc>
                  <a:txBody>
                    <a:bodyPr/>
                    <a:lstStyle/>
                    <a:p>
                      <a:pPr marL="0" marR="0">
                        <a:lnSpc>
                          <a:spcPct val="115000"/>
                        </a:lnSpc>
                        <a:spcBef>
                          <a:spcPts val="0"/>
                        </a:spcBef>
                        <a:spcAft>
                          <a:spcPts val="0"/>
                        </a:spcAft>
                      </a:pPr>
                      <a:r>
                        <a:rPr lang="en-US" sz="1100" b="0" dirty="0">
                          <a:effectLst/>
                          <a:latin typeface="+mn-lt"/>
                          <a:ea typeface="Calibri"/>
                          <a:cs typeface="Times New Roman"/>
                        </a:rPr>
                        <a:t>Mandy Christensen</a:t>
                      </a:r>
                    </a:p>
                  </a:txBody>
                  <a:tcPr marL="53756" marR="53756" marT="29669" marB="2966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100" b="0" dirty="0">
                          <a:effectLst/>
                          <a:latin typeface="+mn-lt"/>
                          <a:ea typeface="Calibri"/>
                          <a:cs typeface="Times New Roman"/>
                        </a:rPr>
                        <a:t>Senior Consultant</a:t>
                      </a:r>
                      <a:r>
                        <a:rPr lang="en-US" sz="1100" b="0" i="0" kern="1200" dirty="0">
                          <a:solidFill>
                            <a:schemeClr val="dk1"/>
                          </a:solidFill>
                          <a:effectLst/>
                          <a:latin typeface="+mn-lt"/>
                          <a:ea typeface="+mn-ea"/>
                          <a:cs typeface="+mn-cs"/>
                        </a:rPr>
                        <a:t>, Grants &amp; Awards </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dirty="0">
                          <a:effectLst/>
                          <a:latin typeface="+mn-lt"/>
                          <a:ea typeface="Calibri"/>
                          <a:cs typeface="Times New Roman"/>
                        </a:rPr>
                        <a:t>303-866-6250</a:t>
                      </a:r>
                    </a:p>
                  </a:txBody>
                  <a:tcPr marL="53756" marR="53756" marT="29669" marB="29669"/>
                </a:tc>
                <a:tc>
                  <a:txBody>
                    <a:bodyPr/>
                    <a:lstStyle/>
                    <a:p>
                      <a:pPr marL="0" marR="0">
                        <a:lnSpc>
                          <a:spcPct val="115000"/>
                        </a:lnSpc>
                        <a:spcBef>
                          <a:spcPts val="0"/>
                        </a:spcBef>
                        <a:spcAft>
                          <a:spcPts val="0"/>
                        </a:spcAft>
                      </a:pPr>
                      <a:r>
                        <a:rPr lang="en-US" sz="1100" b="0" dirty="0">
                          <a:solidFill>
                            <a:schemeClr val="tx1"/>
                          </a:solidFill>
                          <a:effectLst/>
                          <a:latin typeface="+mn-lt"/>
                          <a:ea typeface="Calibri"/>
                          <a:cs typeface="Times New Roman"/>
                          <a:hlinkClick r:id="rId6">
                            <a:extLst>
                              <a:ext uri="{A12FA001-AC4F-418D-AE19-62706E023703}">
                                <ahyp:hlinkClr xmlns:ahyp="http://schemas.microsoft.com/office/drawing/2018/hyperlinkcolor" val="tx"/>
                              </a:ext>
                            </a:extLst>
                          </a:hlinkClick>
                        </a:rPr>
                        <a:t>Christensen_m@cde.state.co.us</a:t>
                      </a:r>
                      <a:r>
                        <a:rPr lang="en-US" sz="1100" b="0" baseline="0" dirty="0">
                          <a:solidFill>
                            <a:schemeClr val="tx1"/>
                          </a:solidFill>
                          <a:effectLst/>
                          <a:latin typeface="+mn-lt"/>
                          <a:ea typeface="Calibri"/>
                          <a:cs typeface="Times New Roman"/>
                        </a:rPr>
                        <a:t> </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3066141455"/>
                  </a:ext>
                </a:extLst>
              </a:tr>
              <a:tr h="269651">
                <a:tc>
                  <a:txBody>
                    <a:bodyPr/>
                    <a:lstStyle/>
                    <a:p>
                      <a:pPr marL="0" marR="0">
                        <a:lnSpc>
                          <a:spcPct val="115000"/>
                        </a:lnSpc>
                        <a:spcBef>
                          <a:spcPts val="0"/>
                        </a:spcBef>
                        <a:spcAft>
                          <a:spcPts val="0"/>
                        </a:spcAft>
                      </a:pPr>
                      <a:r>
                        <a:rPr lang="en-US" sz="1100" b="0" i="0" kern="1200" dirty="0">
                          <a:solidFill>
                            <a:schemeClr val="dk1"/>
                          </a:solidFill>
                          <a:effectLst/>
                          <a:latin typeface="+mn-lt"/>
                          <a:ea typeface="+mn-ea"/>
                          <a:cs typeface="+mn-cs"/>
                        </a:rPr>
                        <a:t>Brittany Jimenez</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i="0" kern="1200" dirty="0">
                          <a:solidFill>
                            <a:schemeClr val="dk1"/>
                          </a:solidFill>
                          <a:effectLst/>
                          <a:latin typeface="+mn-lt"/>
                          <a:ea typeface="+mn-ea"/>
                          <a:cs typeface="+mn-cs"/>
                        </a:rPr>
                        <a:t>Program Support</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i="0" kern="1200" dirty="0">
                          <a:solidFill>
                            <a:schemeClr val="dk1"/>
                          </a:solidFill>
                          <a:effectLst/>
                          <a:latin typeface="+mn-lt"/>
                          <a:ea typeface="+mn-ea"/>
                          <a:cs typeface="+mn-cs"/>
                        </a:rPr>
                        <a:t>303-866-6813</a:t>
                      </a:r>
                      <a:endParaRPr lang="en-US" sz="1100" b="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b="0" i="0" u="sng" kern="1200" dirty="0">
                          <a:solidFill>
                            <a:schemeClr val="tx1"/>
                          </a:solidFill>
                          <a:effectLst/>
                          <a:latin typeface="+mn-lt"/>
                          <a:ea typeface="+mn-ea"/>
                          <a:cs typeface="+mn-cs"/>
                          <a:hlinkClick r:id="rId7">
                            <a:extLst>
                              <a:ext uri="{A12FA001-AC4F-418D-AE19-62706E023703}">
                                <ahyp:hlinkClr xmlns:ahyp="http://schemas.microsoft.com/office/drawing/2018/hyperlinkcolor" val="tx"/>
                              </a:ext>
                            </a:extLst>
                          </a:hlinkClick>
                        </a:rPr>
                        <a:t>Jimenez_B@cde.state.co.us</a:t>
                      </a:r>
                      <a:endParaRPr lang="en-US" sz="1100" b="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10003"/>
                  </a:ext>
                </a:extLst>
              </a:tr>
            </a:tbl>
          </a:graphicData>
        </a:graphic>
      </p:graphicFrame>
      <p:graphicFrame>
        <p:nvGraphicFramePr>
          <p:cNvPr id="7" name="Content Placeholder 4"/>
          <p:cNvGraphicFramePr>
            <a:graphicFrameLocks/>
          </p:cNvGraphicFramePr>
          <p:nvPr>
            <p:extLst>
              <p:ext uri="{D42A27DB-BD31-4B8C-83A1-F6EECF244321}">
                <p14:modId xmlns:p14="http://schemas.microsoft.com/office/powerpoint/2010/main" val="2872547749"/>
              </p:ext>
            </p:extLst>
          </p:nvPr>
        </p:nvGraphicFramePr>
        <p:xfrm>
          <a:off x="332674" y="4469838"/>
          <a:ext cx="8429947" cy="985979"/>
        </p:xfrm>
        <a:graphic>
          <a:graphicData uri="http://schemas.openxmlformats.org/drawingml/2006/table">
            <a:tbl>
              <a:tblPr firstRow="1" bandRow="1">
                <a:tableStyleId>{5C22544A-7EE6-4342-B048-85BDC9FD1C3A}</a:tableStyleId>
              </a:tblPr>
              <a:tblGrid>
                <a:gridCol w="1832605">
                  <a:extLst>
                    <a:ext uri="{9D8B030D-6E8A-4147-A177-3AD203B41FA5}">
                      <a16:colId xmlns:a16="http://schemas.microsoft.com/office/drawing/2014/main" val="20000"/>
                    </a:ext>
                  </a:extLst>
                </a:gridCol>
                <a:gridCol w="3459823">
                  <a:extLst>
                    <a:ext uri="{9D8B030D-6E8A-4147-A177-3AD203B41FA5}">
                      <a16:colId xmlns:a16="http://schemas.microsoft.com/office/drawing/2014/main" val="20001"/>
                    </a:ext>
                  </a:extLst>
                </a:gridCol>
                <a:gridCol w="947791">
                  <a:extLst>
                    <a:ext uri="{9D8B030D-6E8A-4147-A177-3AD203B41FA5}">
                      <a16:colId xmlns:a16="http://schemas.microsoft.com/office/drawing/2014/main" val="20002"/>
                    </a:ext>
                  </a:extLst>
                </a:gridCol>
                <a:gridCol w="2189728">
                  <a:extLst>
                    <a:ext uri="{9D8B030D-6E8A-4147-A177-3AD203B41FA5}">
                      <a16:colId xmlns:a16="http://schemas.microsoft.com/office/drawing/2014/main" val="20003"/>
                    </a:ext>
                  </a:extLst>
                </a:gridCol>
              </a:tblGrid>
              <a:tr h="254412">
                <a:tc>
                  <a:txBody>
                    <a:bodyPr/>
                    <a:lstStyle/>
                    <a:p>
                      <a:pPr algn="ctr"/>
                      <a:r>
                        <a:rPr lang="en-US" sz="1100" dirty="0">
                          <a:solidFill>
                            <a:schemeClr val="tx1"/>
                          </a:solidFill>
                        </a:rPr>
                        <a:t>DARE Team</a:t>
                      </a:r>
                    </a:p>
                  </a:txBody>
                  <a:tcPr marL="68580" marR="68580" marT="34290" marB="34290"/>
                </a:tc>
                <a:tc>
                  <a:txBody>
                    <a:bodyPr/>
                    <a:lstStyle/>
                    <a:p>
                      <a:pPr algn="ctr"/>
                      <a:r>
                        <a:rPr lang="en-US" sz="1100" dirty="0">
                          <a:solidFill>
                            <a:schemeClr val="tx1"/>
                          </a:solidFill>
                        </a:rPr>
                        <a:t>Expertise</a:t>
                      </a:r>
                    </a:p>
                  </a:txBody>
                  <a:tcPr marL="68580" marR="68580" marT="34290" marB="34290"/>
                </a:tc>
                <a:tc>
                  <a:txBody>
                    <a:bodyPr/>
                    <a:lstStyle/>
                    <a:p>
                      <a:pPr algn="ctr"/>
                      <a:r>
                        <a:rPr lang="en-US" sz="1100" dirty="0">
                          <a:solidFill>
                            <a:schemeClr val="tx1"/>
                          </a:solidFill>
                        </a:rPr>
                        <a:t>Phone</a:t>
                      </a:r>
                    </a:p>
                  </a:txBody>
                  <a:tcPr marL="68580" marR="68580" marT="34290" marB="34290"/>
                </a:tc>
                <a:tc>
                  <a:txBody>
                    <a:bodyPr/>
                    <a:lstStyle/>
                    <a:p>
                      <a:pPr algn="ctr"/>
                      <a:r>
                        <a:rPr lang="en-US" sz="1100" dirty="0">
                          <a:solidFill>
                            <a:schemeClr val="tx1"/>
                          </a:solidFill>
                        </a:rPr>
                        <a:t>Email</a:t>
                      </a:r>
                    </a:p>
                  </a:txBody>
                  <a:tcPr marL="68580" marR="68580" marT="34290" marB="34290"/>
                </a:tc>
                <a:extLst>
                  <a:ext uri="{0D108BD9-81ED-4DB2-BD59-A6C34878D82A}">
                    <a16:rowId xmlns:a16="http://schemas.microsoft.com/office/drawing/2014/main" val="10000"/>
                  </a:ext>
                </a:extLst>
              </a:tr>
              <a:tr h="233211">
                <a:tc>
                  <a:txBody>
                    <a:bodyPr/>
                    <a:lstStyle/>
                    <a:p>
                      <a:r>
                        <a:rPr lang="en-US" sz="1100" b="0" i="0" kern="1200" dirty="0">
                          <a:solidFill>
                            <a:schemeClr val="dk1"/>
                          </a:solidFill>
                          <a:effectLst/>
                          <a:latin typeface="+mn-lt"/>
                          <a:ea typeface="+mn-ea"/>
                          <a:cs typeface="+mn-cs"/>
                        </a:rPr>
                        <a:t>Tina Negley</a:t>
                      </a:r>
                      <a:endParaRPr lang="en-US" sz="1100" b="0" dirty="0"/>
                    </a:p>
                  </a:txBody>
                  <a:tcPr marL="68580" marR="68580" marT="34290" marB="34290"/>
                </a:tc>
                <a:tc>
                  <a:txBody>
                    <a:bodyPr/>
                    <a:lstStyle/>
                    <a:p>
                      <a:r>
                        <a:rPr lang="en-US" sz="1100" b="0" i="0" kern="1200" dirty="0">
                          <a:solidFill>
                            <a:schemeClr val="dk1"/>
                          </a:solidFill>
                          <a:effectLst/>
                          <a:latin typeface="+mn-lt"/>
                          <a:ea typeface="+mn-ea"/>
                          <a:cs typeface="+mn-cs"/>
                        </a:rPr>
                        <a:t>ESSA Accountability, Program Evaluation,</a:t>
                      </a:r>
                      <a:r>
                        <a:rPr lang="en-US" sz="1100" b="0" i="0" kern="1200" baseline="0" dirty="0">
                          <a:solidFill>
                            <a:schemeClr val="dk1"/>
                          </a:solidFill>
                          <a:effectLst/>
                          <a:latin typeface="+mn-lt"/>
                          <a:ea typeface="+mn-ea"/>
                          <a:cs typeface="+mn-cs"/>
                        </a:rPr>
                        <a:t> and Reporting</a:t>
                      </a:r>
                      <a:endParaRPr lang="en-US" sz="1100" dirty="0"/>
                    </a:p>
                  </a:txBody>
                  <a:tcPr marL="68580" marR="68580" marT="34290" marB="34290"/>
                </a:tc>
                <a:tc>
                  <a:txBody>
                    <a:bodyPr/>
                    <a:lstStyle/>
                    <a:p>
                      <a:r>
                        <a:rPr lang="en-US" sz="1100" b="0" i="0" kern="1200" dirty="0">
                          <a:solidFill>
                            <a:schemeClr val="dk1"/>
                          </a:solidFill>
                          <a:effectLst/>
                          <a:latin typeface="+mn-lt"/>
                          <a:ea typeface="+mn-ea"/>
                          <a:cs typeface="+mn-cs"/>
                        </a:rPr>
                        <a:t>303-866-5243</a:t>
                      </a:r>
                      <a:endParaRPr lang="en-US" sz="1100" dirty="0"/>
                    </a:p>
                  </a:txBody>
                  <a:tcPr marL="68580" marR="68580" marT="34290" marB="34290"/>
                </a:tc>
                <a:tc>
                  <a:txBody>
                    <a:bodyPr/>
                    <a:lstStyle/>
                    <a:p>
                      <a:r>
                        <a:rPr lang="en-US" sz="1100" b="0" i="0" u="sng" kern="1200" dirty="0">
                          <a:solidFill>
                            <a:schemeClr val="tx1"/>
                          </a:solidFill>
                          <a:effectLst/>
                          <a:latin typeface="+mn-lt"/>
                          <a:ea typeface="+mn-ea"/>
                          <a:cs typeface="+mn-cs"/>
                          <a:hlinkClick r:id="rId8">
                            <a:extLst>
                              <a:ext uri="{A12FA001-AC4F-418D-AE19-62706E023703}">
                                <ahyp:hlinkClr xmlns:ahyp="http://schemas.microsoft.com/office/drawing/2018/hyperlinkcolor" val="tx"/>
                              </a:ext>
                            </a:extLst>
                          </a:hlinkClick>
                        </a:rPr>
                        <a:t>negley_t@cde.state.co.us</a:t>
                      </a:r>
                      <a:endParaRPr lang="en-US" sz="1100" dirty="0">
                        <a:solidFill>
                          <a:schemeClr val="tx1"/>
                        </a:solidFill>
                      </a:endParaRPr>
                    </a:p>
                  </a:txBody>
                  <a:tcPr marL="68580" marR="68580" marT="34290" marB="34290"/>
                </a:tc>
                <a:extLst>
                  <a:ext uri="{0D108BD9-81ED-4DB2-BD59-A6C34878D82A}">
                    <a16:rowId xmlns:a16="http://schemas.microsoft.com/office/drawing/2014/main" val="10001"/>
                  </a:ext>
                </a:extLst>
              </a:tr>
              <a:tr h="259127">
                <a:tc>
                  <a:txBody>
                    <a:bodyPr/>
                    <a:lstStyle/>
                    <a:p>
                      <a:r>
                        <a:rPr lang="en-US" sz="1100" b="0" i="0" kern="1200" dirty="0">
                          <a:solidFill>
                            <a:schemeClr val="dk1"/>
                          </a:solidFill>
                          <a:effectLst/>
                          <a:latin typeface="+mn-lt"/>
                          <a:ea typeface="+mn-ea"/>
                          <a:cs typeface="+mn-cs"/>
                        </a:rPr>
                        <a:t>Alan Shimmin</a:t>
                      </a:r>
                      <a:endParaRPr lang="en-US" sz="1100" b="0" dirty="0"/>
                    </a:p>
                  </a:txBody>
                  <a:tcPr marL="68580" marR="68580" marT="34290" marB="34290"/>
                </a:tc>
                <a:tc>
                  <a:txBody>
                    <a:bodyPr/>
                    <a:lstStyle/>
                    <a:p>
                      <a:r>
                        <a:rPr lang="en-US" sz="1100" b="0" i="0" kern="1200" dirty="0">
                          <a:solidFill>
                            <a:schemeClr val="dk1"/>
                          </a:solidFill>
                          <a:effectLst/>
                          <a:latin typeface="+mn-lt"/>
                          <a:ea typeface="+mn-ea"/>
                          <a:cs typeface="+mn-cs"/>
                        </a:rPr>
                        <a:t>ESEA Reporting</a:t>
                      </a:r>
                      <a:r>
                        <a:rPr lang="en-US" sz="1100" b="0" i="0" kern="1200" baseline="0" dirty="0">
                          <a:solidFill>
                            <a:schemeClr val="dk1"/>
                          </a:solidFill>
                          <a:effectLst/>
                          <a:latin typeface="+mn-lt"/>
                          <a:ea typeface="+mn-ea"/>
                          <a:cs typeface="+mn-cs"/>
                        </a:rPr>
                        <a:t> and Data Collections</a:t>
                      </a:r>
                      <a:endParaRPr lang="en-US" sz="1100" dirty="0"/>
                    </a:p>
                  </a:txBody>
                  <a:tcPr marL="68580" marR="68580" marT="34290" marB="34290"/>
                </a:tc>
                <a:tc>
                  <a:txBody>
                    <a:bodyPr/>
                    <a:lstStyle/>
                    <a:p>
                      <a:r>
                        <a:rPr lang="en-US" sz="1100" b="0" i="0" kern="1200" dirty="0">
                          <a:solidFill>
                            <a:schemeClr val="dk1"/>
                          </a:solidFill>
                          <a:effectLst/>
                          <a:latin typeface="+mn-lt"/>
                          <a:ea typeface="+mn-ea"/>
                          <a:cs typeface="+mn-cs"/>
                        </a:rPr>
                        <a:t>303-866-6209</a:t>
                      </a:r>
                      <a:endParaRPr lang="en-US" sz="1100" dirty="0"/>
                    </a:p>
                  </a:txBody>
                  <a:tcPr marL="68580" marR="68580" marT="34290" marB="34290"/>
                </a:tc>
                <a:tc>
                  <a:txBody>
                    <a:bodyPr/>
                    <a:lstStyle/>
                    <a:p>
                      <a:r>
                        <a:rPr lang="en-US" sz="1100" b="0" i="0" u="sng" kern="1200" dirty="0">
                          <a:solidFill>
                            <a:schemeClr val="tx1"/>
                          </a:solidFill>
                          <a:effectLst/>
                          <a:latin typeface="+mn-lt"/>
                          <a:ea typeface="+mn-ea"/>
                          <a:cs typeface="+mn-cs"/>
                          <a:hlinkClick r:id="rId9">
                            <a:extLst>
                              <a:ext uri="{A12FA001-AC4F-418D-AE19-62706E023703}">
                                <ahyp:hlinkClr xmlns:ahyp="http://schemas.microsoft.com/office/drawing/2018/hyperlinkcolor" val="tx"/>
                              </a:ext>
                            </a:extLst>
                          </a:hlinkClick>
                        </a:rPr>
                        <a:t>shimmin_a@cde.state.co.us</a:t>
                      </a:r>
                      <a:endParaRPr lang="en-US" sz="1100" dirty="0">
                        <a:solidFill>
                          <a:schemeClr val="tx1"/>
                        </a:solidFill>
                      </a:endParaRPr>
                    </a:p>
                  </a:txBody>
                  <a:tcPr marL="68580" marR="68580" marT="34290" marB="34290"/>
                </a:tc>
                <a:extLst>
                  <a:ext uri="{0D108BD9-81ED-4DB2-BD59-A6C34878D82A}">
                    <a16:rowId xmlns:a16="http://schemas.microsoft.com/office/drawing/2014/main" val="10002"/>
                  </a:ext>
                </a:extLst>
              </a:tr>
              <a:tr h="233211">
                <a:tc>
                  <a:txBody>
                    <a:bodyPr/>
                    <a:lstStyle/>
                    <a:p>
                      <a:r>
                        <a:rPr lang="en-US" sz="1100" b="0" i="0" kern="1200" dirty="0">
                          <a:solidFill>
                            <a:schemeClr val="dk1"/>
                          </a:solidFill>
                          <a:effectLst/>
                          <a:latin typeface="+mn-lt"/>
                          <a:ea typeface="+mn-ea"/>
                          <a:cs typeface="+mn-cs"/>
                        </a:rPr>
                        <a:t>Mary Shen</a:t>
                      </a:r>
                      <a:endParaRPr lang="en-US" sz="1100" b="0" dirty="0"/>
                    </a:p>
                  </a:txBody>
                  <a:tcPr marL="68580" marR="68580" marT="34290" marB="34290"/>
                </a:tc>
                <a:tc>
                  <a:txBody>
                    <a:bodyPr/>
                    <a:lstStyle/>
                    <a:p>
                      <a:r>
                        <a:rPr lang="en-US" sz="1100" b="0" i="0" kern="1200" dirty="0">
                          <a:solidFill>
                            <a:schemeClr val="dk1"/>
                          </a:solidFill>
                          <a:effectLst/>
                          <a:latin typeface="+mn-lt"/>
                          <a:ea typeface="+mn-ea"/>
                          <a:cs typeface="+mn-cs"/>
                        </a:rPr>
                        <a:t>ESEA</a:t>
                      </a:r>
                      <a:r>
                        <a:rPr lang="en-US" sz="1100" b="0" i="0" kern="1200" baseline="0" dirty="0">
                          <a:solidFill>
                            <a:schemeClr val="dk1"/>
                          </a:solidFill>
                          <a:effectLst/>
                          <a:latin typeface="+mn-lt"/>
                          <a:ea typeface="+mn-ea"/>
                          <a:cs typeface="+mn-cs"/>
                        </a:rPr>
                        <a:t> Program Evaluation, Research, and Accountability</a:t>
                      </a:r>
                      <a:endParaRPr lang="en-US" sz="1100" dirty="0"/>
                    </a:p>
                  </a:txBody>
                  <a:tcPr marL="68580" marR="68580" marT="34290" marB="34290"/>
                </a:tc>
                <a:tc>
                  <a:txBody>
                    <a:bodyPr/>
                    <a:lstStyle/>
                    <a:p>
                      <a:r>
                        <a:rPr lang="en-US" sz="1100" b="0" i="0" kern="1200" dirty="0">
                          <a:solidFill>
                            <a:schemeClr val="dk1"/>
                          </a:solidFill>
                          <a:effectLst/>
                          <a:latin typeface="+mn-lt"/>
                          <a:ea typeface="+mn-ea"/>
                          <a:cs typeface="+mn-cs"/>
                        </a:rPr>
                        <a:t>303-866-4571</a:t>
                      </a:r>
                      <a:endParaRPr lang="en-US" sz="1100" dirty="0"/>
                    </a:p>
                  </a:txBody>
                  <a:tcPr marL="68580" marR="68580" marT="34290" marB="34290"/>
                </a:tc>
                <a:tc>
                  <a:txBody>
                    <a:bodyPr/>
                    <a:lstStyle/>
                    <a:p>
                      <a:r>
                        <a:rPr lang="en-US" sz="1100" b="0" i="0" u="sng" kern="1200" dirty="0">
                          <a:solidFill>
                            <a:schemeClr val="tx1"/>
                          </a:solidFill>
                          <a:effectLst/>
                          <a:latin typeface="+mn-lt"/>
                          <a:ea typeface="+mn-ea"/>
                          <a:cs typeface="+mn-cs"/>
                          <a:hlinkClick r:id="rId10">
                            <a:extLst>
                              <a:ext uri="{A12FA001-AC4F-418D-AE19-62706E023703}">
                                <ahyp:hlinkClr xmlns:ahyp="http://schemas.microsoft.com/office/drawing/2018/hyperlinkcolor" val="tx"/>
                              </a:ext>
                            </a:extLst>
                          </a:hlinkClick>
                        </a:rPr>
                        <a:t>shen_m@cde.state.co.us</a:t>
                      </a:r>
                      <a:endParaRPr lang="en-US" sz="1100" dirty="0">
                        <a:solidFill>
                          <a:schemeClr val="tx1"/>
                        </a:solidFill>
                      </a:endParaRPr>
                    </a:p>
                  </a:txBody>
                  <a:tcPr marL="68580" marR="68580" marT="34290" marB="34290"/>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17</a:t>
            </a:fld>
            <a:endParaRPr lang="en-US" dirty="0"/>
          </a:p>
        </p:txBody>
      </p:sp>
    </p:spTree>
    <p:extLst>
      <p:ext uri="{BB962C8B-B14F-4D97-AF65-F5344CB8AC3E}">
        <p14:creationId xmlns:p14="http://schemas.microsoft.com/office/powerpoint/2010/main" val="1061167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Grants Fiscal Contacts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00945031"/>
              </p:ext>
            </p:extLst>
          </p:nvPr>
        </p:nvGraphicFramePr>
        <p:xfrm>
          <a:off x="332674" y="2018910"/>
          <a:ext cx="8372790" cy="984612"/>
        </p:xfrm>
        <a:graphic>
          <a:graphicData uri="http://schemas.openxmlformats.org/drawingml/2006/table">
            <a:tbl>
              <a:tblPr firstRow="1" bandRow="1">
                <a:tableStyleId>{5C22544A-7EE6-4342-B048-85BDC9FD1C3A}</a:tableStyleId>
              </a:tblPr>
              <a:tblGrid>
                <a:gridCol w="2093198">
                  <a:extLst>
                    <a:ext uri="{9D8B030D-6E8A-4147-A177-3AD203B41FA5}">
                      <a16:colId xmlns:a16="http://schemas.microsoft.com/office/drawing/2014/main" val="20000"/>
                    </a:ext>
                  </a:extLst>
                </a:gridCol>
                <a:gridCol w="2093198">
                  <a:extLst>
                    <a:ext uri="{9D8B030D-6E8A-4147-A177-3AD203B41FA5}">
                      <a16:colId xmlns:a16="http://schemas.microsoft.com/office/drawing/2014/main" val="20001"/>
                    </a:ext>
                  </a:extLst>
                </a:gridCol>
                <a:gridCol w="1891004">
                  <a:extLst>
                    <a:ext uri="{9D8B030D-6E8A-4147-A177-3AD203B41FA5}">
                      <a16:colId xmlns:a16="http://schemas.microsoft.com/office/drawing/2014/main" val="20002"/>
                    </a:ext>
                  </a:extLst>
                </a:gridCol>
                <a:gridCol w="2295390">
                  <a:extLst>
                    <a:ext uri="{9D8B030D-6E8A-4147-A177-3AD203B41FA5}">
                      <a16:colId xmlns:a16="http://schemas.microsoft.com/office/drawing/2014/main" val="20003"/>
                    </a:ext>
                  </a:extLst>
                </a:gridCol>
              </a:tblGrid>
              <a:tr h="246153">
                <a:tc>
                  <a:txBody>
                    <a:bodyPr/>
                    <a:lstStyle/>
                    <a:p>
                      <a:pPr marL="0" marR="0" algn="ctr" defTabSz="914400" rtl="0" eaLnBrk="1" latinLnBrk="0" hangingPunct="1">
                        <a:lnSpc>
                          <a:spcPct val="115000"/>
                        </a:lnSpc>
                        <a:spcBef>
                          <a:spcPts val="0"/>
                        </a:spcBef>
                        <a:spcAft>
                          <a:spcPts val="0"/>
                        </a:spcAft>
                      </a:pPr>
                      <a:r>
                        <a:rPr lang="en-US" sz="1100" b="1" kern="1200" dirty="0">
                          <a:solidFill>
                            <a:schemeClr val="tx1"/>
                          </a:solidFill>
                          <a:effectLst/>
                          <a:latin typeface="+mn-lt"/>
                          <a:ea typeface="+mn-ea"/>
                          <a:cs typeface="+mn-cs"/>
                        </a:rPr>
                        <a:t>Grants Fiscal Staff</a:t>
                      </a:r>
                    </a:p>
                  </a:txBody>
                  <a:tcPr marL="53756" marR="53756" marT="29669" marB="29669"/>
                </a:tc>
                <a:tc>
                  <a:txBody>
                    <a:bodyPr/>
                    <a:lstStyle/>
                    <a:p>
                      <a:pPr marL="0" marR="0" algn="ctr" defTabSz="914400" rtl="0" eaLnBrk="1" latinLnBrk="0" hangingPunct="1">
                        <a:lnSpc>
                          <a:spcPct val="115000"/>
                        </a:lnSpc>
                        <a:spcBef>
                          <a:spcPts val="0"/>
                        </a:spcBef>
                        <a:spcAft>
                          <a:spcPts val="0"/>
                        </a:spcAft>
                      </a:pPr>
                      <a:r>
                        <a:rPr lang="en-US" sz="1100" b="1" kern="1200" dirty="0">
                          <a:solidFill>
                            <a:schemeClr val="tx1"/>
                          </a:solidFill>
                          <a:effectLst/>
                          <a:latin typeface="+mn-lt"/>
                          <a:ea typeface="+mn-ea"/>
                          <a:cs typeface="+mn-cs"/>
                        </a:rPr>
                        <a:t>Program Expertise</a:t>
                      </a:r>
                    </a:p>
                  </a:txBody>
                  <a:tcPr marL="53756" marR="53756" marT="29669" marB="29669"/>
                </a:tc>
                <a:tc>
                  <a:txBody>
                    <a:bodyPr/>
                    <a:lstStyle/>
                    <a:p>
                      <a:pPr marL="0" marR="0" algn="ctr" defTabSz="914400" rtl="0" eaLnBrk="1" latinLnBrk="0" hangingPunct="1">
                        <a:lnSpc>
                          <a:spcPct val="115000"/>
                        </a:lnSpc>
                        <a:spcBef>
                          <a:spcPts val="0"/>
                        </a:spcBef>
                        <a:spcAft>
                          <a:spcPts val="0"/>
                        </a:spcAft>
                      </a:pPr>
                      <a:r>
                        <a:rPr lang="en-US" sz="1100" b="1" kern="1200" dirty="0">
                          <a:solidFill>
                            <a:schemeClr val="tx1"/>
                          </a:solidFill>
                          <a:effectLst/>
                          <a:latin typeface="+mn-lt"/>
                          <a:ea typeface="+mn-ea"/>
                          <a:cs typeface="+mn-cs"/>
                        </a:rPr>
                        <a:t>Phone</a:t>
                      </a:r>
                    </a:p>
                  </a:txBody>
                  <a:tcPr marL="53756" marR="53756" marT="29669" marB="29669"/>
                </a:tc>
                <a:tc>
                  <a:txBody>
                    <a:bodyPr/>
                    <a:lstStyle/>
                    <a:p>
                      <a:pPr marL="0" marR="0" algn="ctr" defTabSz="914400" rtl="0" eaLnBrk="1" latinLnBrk="0" hangingPunct="1">
                        <a:lnSpc>
                          <a:spcPct val="115000"/>
                        </a:lnSpc>
                        <a:spcBef>
                          <a:spcPts val="0"/>
                        </a:spcBef>
                        <a:spcAft>
                          <a:spcPts val="0"/>
                        </a:spcAft>
                      </a:pPr>
                      <a:r>
                        <a:rPr lang="en-US" sz="1100" b="1" kern="1200" dirty="0">
                          <a:solidFill>
                            <a:schemeClr val="tx1"/>
                          </a:solidFill>
                          <a:effectLst/>
                          <a:latin typeface="+mn-lt"/>
                          <a:ea typeface="+mn-ea"/>
                          <a:cs typeface="+mn-cs"/>
                        </a:rPr>
                        <a:t>E-mail</a:t>
                      </a:r>
                    </a:p>
                  </a:txBody>
                  <a:tcPr marL="53756" marR="53756" marT="29669" marB="29669"/>
                </a:tc>
                <a:extLst>
                  <a:ext uri="{0D108BD9-81ED-4DB2-BD59-A6C34878D82A}">
                    <a16:rowId xmlns:a16="http://schemas.microsoft.com/office/drawing/2014/main" val="10000"/>
                  </a:ext>
                </a:extLst>
              </a:tr>
              <a:tr h="246153">
                <a:tc>
                  <a:txBody>
                    <a:bodyPr/>
                    <a:lstStyle/>
                    <a:p>
                      <a:pPr marL="0" marR="0">
                        <a:lnSpc>
                          <a:spcPct val="115000"/>
                        </a:lnSpc>
                        <a:spcBef>
                          <a:spcPts val="0"/>
                        </a:spcBef>
                        <a:spcAft>
                          <a:spcPts val="0"/>
                        </a:spcAft>
                      </a:pPr>
                      <a:r>
                        <a:rPr lang="en-US" sz="1100" dirty="0">
                          <a:effectLst/>
                          <a:latin typeface="+mn-lt"/>
                          <a:ea typeface="Calibri"/>
                          <a:cs typeface="Times New Roman"/>
                        </a:rPr>
                        <a:t>Jennifer Austin</a:t>
                      </a:r>
                    </a:p>
                  </a:txBody>
                  <a:tcPr marL="53756" marR="53756" marT="29669" marB="29669"/>
                </a:tc>
                <a:tc>
                  <a:txBody>
                    <a:bodyPr/>
                    <a:lstStyle/>
                    <a:p>
                      <a:pPr marL="0" marR="0">
                        <a:lnSpc>
                          <a:spcPct val="115000"/>
                        </a:lnSpc>
                        <a:spcBef>
                          <a:spcPts val="0"/>
                        </a:spcBef>
                        <a:spcAft>
                          <a:spcPts val="0"/>
                        </a:spcAft>
                      </a:pPr>
                      <a:r>
                        <a:rPr lang="en-US" sz="1100" dirty="0">
                          <a:effectLst/>
                          <a:latin typeface="+mn-lt"/>
                          <a:ea typeface="Calibri"/>
                          <a:cs typeface="Times New Roman"/>
                        </a:rPr>
                        <a:t>Director of Grants</a:t>
                      </a:r>
                      <a:r>
                        <a:rPr lang="en-US" sz="1100" baseline="0" dirty="0">
                          <a:effectLst/>
                          <a:latin typeface="+mn-lt"/>
                          <a:ea typeface="Calibri"/>
                          <a:cs typeface="Times New Roman"/>
                        </a:rPr>
                        <a:t> Fiscal</a:t>
                      </a:r>
                      <a:endParaRPr lang="en-US" sz="110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dirty="0">
                          <a:effectLst/>
                          <a:latin typeface="+mn-lt"/>
                          <a:ea typeface="Calibri"/>
                          <a:cs typeface="Times New Roman"/>
                        </a:rPr>
                        <a:t>303-866-6689</a:t>
                      </a:r>
                    </a:p>
                  </a:txBody>
                  <a:tcPr marL="53756" marR="53756" marT="29669" marB="29669"/>
                </a:tc>
                <a:tc>
                  <a:txBody>
                    <a:bodyPr/>
                    <a:lstStyle/>
                    <a:p>
                      <a:pPr marL="0" marR="0">
                        <a:lnSpc>
                          <a:spcPct val="115000"/>
                        </a:lnSpc>
                        <a:spcBef>
                          <a:spcPts val="0"/>
                        </a:spcBef>
                        <a:spcAft>
                          <a:spcPts val="0"/>
                        </a:spcAft>
                      </a:pPr>
                      <a:r>
                        <a:rPr lang="en-US" sz="1100" dirty="0">
                          <a:solidFill>
                            <a:schemeClr val="tx1"/>
                          </a:solidFill>
                          <a:effectLst/>
                          <a:latin typeface="+mn-lt"/>
                          <a:ea typeface="Calibri"/>
                          <a:cs typeface="Times New Roman"/>
                          <a:hlinkClick r:id="rId2">
                            <a:extLst>
                              <a:ext uri="{A12FA001-AC4F-418D-AE19-62706E023703}">
                                <ahyp:hlinkClr xmlns:ahyp="http://schemas.microsoft.com/office/drawing/2018/hyperlinkcolor" val="tx"/>
                              </a:ext>
                            </a:extLst>
                          </a:hlinkClick>
                        </a:rPr>
                        <a:t>Austin_j@cde.state.co.us</a:t>
                      </a:r>
                      <a:r>
                        <a:rPr lang="en-US" sz="1100" dirty="0">
                          <a:solidFill>
                            <a:schemeClr val="tx1"/>
                          </a:solidFill>
                          <a:effectLst/>
                          <a:latin typeface="+mn-lt"/>
                          <a:ea typeface="Calibri"/>
                          <a:cs typeface="Times New Roman"/>
                        </a:rPr>
                        <a:t> </a:t>
                      </a:r>
                    </a:p>
                  </a:txBody>
                  <a:tcPr marL="53756" marR="53756" marT="29669" marB="29669"/>
                </a:tc>
                <a:extLst>
                  <a:ext uri="{0D108BD9-81ED-4DB2-BD59-A6C34878D82A}">
                    <a16:rowId xmlns:a16="http://schemas.microsoft.com/office/drawing/2014/main" val="864307126"/>
                  </a:ext>
                </a:extLst>
              </a:tr>
              <a:tr h="246153">
                <a:tc>
                  <a:txBody>
                    <a:bodyPr/>
                    <a:lstStyle/>
                    <a:p>
                      <a:pPr marL="0" marR="0">
                        <a:lnSpc>
                          <a:spcPct val="115000"/>
                        </a:lnSpc>
                        <a:spcBef>
                          <a:spcPts val="0"/>
                        </a:spcBef>
                        <a:spcAft>
                          <a:spcPts val="0"/>
                        </a:spcAft>
                      </a:pPr>
                      <a:r>
                        <a:rPr lang="en-US" sz="1100" kern="1200" dirty="0">
                          <a:effectLst/>
                          <a:latin typeface="+mn-lt"/>
                        </a:rPr>
                        <a:t>Robert Hawkins</a:t>
                      </a:r>
                      <a:endParaRPr lang="en-US" sz="110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kern="1200" dirty="0">
                          <a:effectLst/>
                          <a:latin typeface="+mn-lt"/>
                        </a:rPr>
                        <a:t>Grants Fiscal Analyst</a:t>
                      </a:r>
                      <a:endParaRPr lang="en-US" sz="110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kern="1200" dirty="0">
                          <a:effectLst/>
                          <a:latin typeface="+mn-lt"/>
                        </a:rPr>
                        <a:t>303-866-6775</a:t>
                      </a:r>
                      <a:endParaRPr lang="en-US" sz="1100" dirty="0">
                        <a:effectLst/>
                        <a:latin typeface="+mn-lt"/>
                        <a:ea typeface="Calibri"/>
                        <a:cs typeface="Times New Roman"/>
                      </a:endParaRPr>
                    </a:p>
                  </a:txBody>
                  <a:tcPr marL="53756" marR="53756" marT="29669" marB="29669"/>
                </a:tc>
                <a:tc>
                  <a:txBody>
                    <a:bodyPr/>
                    <a:lstStyle/>
                    <a:p>
                      <a:pPr marL="0" marR="0">
                        <a:lnSpc>
                          <a:spcPct val="115000"/>
                        </a:lnSpc>
                        <a:spcBef>
                          <a:spcPts val="0"/>
                        </a:spcBef>
                        <a:spcAft>
                          <a:spcPts val="0"/>
                        </a:spcAft>
                      </a:pPr>
                      <a:r>
                        <a:rPr lang="en-US" sz="1100" kern="1200" dirty="0">
                          <a:solidFill>
                            <a:schemeClr val="tx1"/>
                          </a:solidFill>
                          <a:effectLst/>
                          <a:latin typeface="+mn-lt"/>
                          <a:hlinkClick r:id="rId3">
                            <a:extLst>
                              <a:ext uri="{A12FA001-AC4F-418D-AE19-62706E023703}">
                                <ahyp:hlinkClr xmlns:ahyp="http://schemas.microsoft.com/office/drawing/2018/hyperlinkcolor" val="tx"/>
                              </a:ext>
                            </a:extLst>
                          </a:hlinkClick>
                        </a:rPr>
                        <a:t>Hawkins_r@cde.state.co.us</a:t>
                      </a:r>
                      <a:endParaRPr lang="en-US" sz="110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10001"/>
                  </a:ext>
                </a:extLst>
              </a:tr>
              <a:tr h="246153">
                <a:tc>
                  <a:txBody>
                    <a:bodyPr/>
                    <a:lstStyle/>
                    <a:p>
                      <a:pPr marL="0" marR="0">
                        <a:lnSpc>
                          <a:spcPct val="115000"/>
                        </a:lnSpc>
                        <a:spcBef>
                          <a:spcPts val="0"/>
                        </a:spcBef>
                        <a:spcAft>
                          <a:spcPts val="0"/>
                        </a:spcAft>
                      </a:pPr>
                      <a:r>
                        <a:rPr lang="en-US" sz="1100" dirty="0">
                          <a:effectLst/>
                          <a:latin typeface="+mn-lt"/>
                          <a:ea typeface="Calibri"/>
                          <a:cs typeface="Times New Roman"/>
                        </a:rPr>
                        <a:t>Steven Kaleda</a:t>
                      </a:r>
                    </a:p>
                  </a:txBody>
                  <a:tcPr marL="53756" marR="53756" marT="29669" marB="29669"/>
                </a:tc>
                <a:tc>
                  <a:txBody>
                    <a:bodyPr/>
                    <a:lstStyle/>
                    <a:p>
                      <a:pPr marL="0" marR="0">
                        <a:lnSpc>
                          <a:spcPct val="115000"/>
                        </a:lnSpc>
                        <a:spcBef>
                          <a:spcPts val="0"/>
                        </a:spcBef>
                        <a:spcAft>
                          <a:spcPts val="0"/>
                        </a:spcAft>
                      </a:pPr>
                      <a:r>
                        <a:rPr lang="en-US" sz="1100" dirty="0">
                          <a:effectLst/>
                          <a:latin typeface="+mn-lt"/>
                          <a:ea typeface="Calibri"/>
                          <a:cs typeface="Times New Roman"/>
                        </a:rPr>
                        <a:t>Grants Fiscal Analyst</a:t>
                      </a:r>
                    </a:p>
                  </a:txBody>
                  <a:tcPr marL="53756" marR="53756" marT="29669" marB="29669"/>
                </a:tc>
                <a:tc>
                  <a:txBody>
                    <a:bodyPr/>
                    <a:lstStyle/>
                    <a:p>
                      <a:pPr marL="0" marR="0">
                        <a:lnSpc>
                          <a:spcPct val="115000"/>
                        </a:lnSpc>
                        <a:spcBef>
                          <a:spcPts val="0"/>
                        </a:spcBef>
                        <a:spcAft>
                          <a:spcPts val="0"/>
                        </a:spcAft>
                      </a:pPr>
                      <a:r>
                        <a:rPr lang="en-US" sz="1100" dirty="0">
                          <a:effectLst/>
                          <a:latin typeface="+mn-lt"/>
                          <a:ea typeface="Calibri"/>
                          <a:cs typeface="Times New Roman"/>
                        </a:rPr>
                        <a:t>303-866-6724</a:t>
                      </a:r>
                    </a:p>
                  </a:txBody>
                  <a:tcPr marL="53756" marR="53756" marT="29669" marB="29669"/>
                </a:tc>
                <a:tc>
                  <a:txBody>
                    <a:bodyPr/>
                    <a:lstStyle/>
                    <a:p>
                      <a:pPr marL="0" marR="0">
                        <a:lnSpc>
                          <a:spcPct val="115000"/>
                        </a:lnSpc>
                        <a:spcBef>
                          <a:spcPts val="0"/>
                        </a:spcBef>
                        <a:spcAft>
                          <a:spcPts val="0"/>
                        </a:spcAft>
                      </a:pPr>
                      <a:r>
                        <a:rPr lang="en-US" sz="1100" b="0" i="0" u="sng"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kaleda_s@cde.state.co.us</a:t>
                      </a:r>
                      <a:endParaRPr lang="en-US" sz="1100" dirty="0">
                        <a:solidFill>
                          <a:schemeClr val="tx1"/>
                        </a:solidFill>
                        <a:effectLst/>
                        <a:latin typeface="+mn-lt"/>
                        <a:ea typeface="Calibri"/>
                        <a:cs typeface="Times New Roman"/>
                      </a:endParaRPr>
                    </a:p>
                  </a:txBody>
                  <a:tcPr marL="53756" marR="53756" marT="29669" marB="29669"/>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18</a:t>
            </a:fld>
            <a:endParaRPr lang="en-US" dirty="0"/>
          </a:p>
        </p:txBody>
      </p:sp>
    </p:spTree>
    <p:extLst>
      <p:ext uri="{BB962C8B-B14F-4D97-AF65-F5344CB8AC3E}">
        <p14:creationId xmlns:p14="http://schemas.microsoft.com/office/powerpoint/2010/main" val="2320366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3E550-EA3B-48A7-B549-1540898F549F}"/>
              </a:ext>
            </a:extLst>
          </p:cNvPr>
          <p:cNvSpPr>
            <a:spLocks noGrp="1"/>
          </p:cNvSpPr>
          <p:nvPr>
            <p:ph type="title"/>
          </p:nvPr>
        </p:nvSpPr>
        <p:spPr/>
        <p:txBody>
          <a:bodyPr/>
          <a:lstStyle/>
          <a:p>
            <a:r>
              <a:rPr lang="en-US" dirty="0"/>
              <a:t>Agenda for Today’s Office Hours</a:t>
            </a:r>
          </a:p>
        </p:txBody>
      </p:sp>
      <p:sp>
        <p:nvSpPr>
          <p:cNvPr id="3" name="Content Placeholder 2">
            <a:extLst>
              <a:ext uri="{FF2B5EF4-FFF2-40B4-BE49-F238E27FC236}">
                <a16:creationId xmlns:a16="http://schemas.microsoft.com/office/drawing/2014/main" id="{8FE9A96E-DC2F-4916-B869-2095491C1AED}"/>
              </a:ext>
            </a:extLst>
          </p:cNvPr>
          <p:cNvSpPr>
            <a:spLocks noGrp="1"/>
          </p:cNvSpPr>
          <p:nvPr>
            <p:ph idx="1"/>
          </p:nvPr>
        </p:nvSpPr>
        <p:spPr/>
        <p:txBody>
          <a:bodyPr/>
          <a:lstStyle/>
          <a:p>
            <a:r>
              <a:rPr lang="en-US" dirty="0"/>
              <a:t>Provide Information regarding education relief funds</a:t>
            </a:r>
          </a:p>
          <a:p>
            <a:r>
              <a:rPr lang="en-US" dirty="0"/>
              <a:t>Share responses to frequently asked questions</a:t>
            </a:r>
          </a:p>
          <a:p>
            <a:r>
              <a:rPr lang="en-US" dirty="0"/>
              <a:t>Listen your questions and input</a:t>
            </a:r>
          </a:p>
          <a:p>
            <a:pPr lvl="1"/>
            <a:r>
              <a:rPr lang="en-US" dirty="0"/>
              <a:t>When we can, we’ll answer</a:t>
            </a:r>
          </a:p>
          <a:p>
            <a:pPr lvl="1"/>
            <a:r>
              <a:rPr lang="en-US" dirty="0"/>
              <a:t>When we can’t, we’ll seek out the answer and add it to the FAQ</a:t>
            </a:r>
          </a:p>
        </p:txBody>
      </p:sp>
      <p:sp>
        <p:nvSpPr>
          <p:cNvPr id="4" name="Slide Number Placeholder 3">
            <a:extLst>
              <a:ext uri="{FF2B5EF4-FFF2-40B4-BE49-F238E27FC236}">
                <a16:creationId xmlns:a16="http://schemas.microsoft.com/office/drawing/2014/main" id="{791E3707-2575-42C7-9682-D68A5AB2B10F}"/>
              </a:ext>
            </a:extLst>
          </p:cNvPr>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2378039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B1850-305D-40B9-9BAA-CB9DAA34D2F9}"/>
              </a:ext>
            </a:extLst>
          </p:cNvPr>
          <p:cNvSpPr>
            <a:spLocks noGrp="1"/>
          </p:cNvSpPr>
          <p:nvPr>
            <p:ph type="title"/>
          </p:nvPr>
        </p:nvSpPr>
        <p:spPr/>
        <p:txBody>
          <a:bodyPr/>
          <a:lstStyle/>
          <a:p>
            <a:r>
              <a:rPr lang="en-US" sz="2700" b="1" dirty="0">
                <a:latin typeface="Calibri" panose="020F0502020204030204" pitchFamily="34" charset="0"/>
                <a:ea typeface="Times New Roman" panose="02020603050405020304" pitchFamily="18" charset="0"/>
                <a:cs typeface="Times New Roman" panose="02020603050405020304" pitchFamily="18" charset="0"/>
              </a:rPr>
              <a:t>CARES Act K-12 Funding Summary</a:t>
            </a:r>
            <a:endParaRPr lang="en-US" sz="2700" dirty="0"/>
          </a:p>
        </p:txBody>
      </p:sp>
      <p:sp>
        <p:nvSpPr>
          <p:cNvPr id="3" name="Content Placeholder 2">
            <a:extLst>
              <a:ext uri="{FF2B5EF4-FFF2-40B4-BE49-F238E27FC236}">
                <a16:creationId xmlns:a16="http://schemas.microsoft.com/office/drawing/2014/main" id="{EA14B09B-F1EE-4417-A7D0-5CF548B65529}"/>
              </a:ext>
            </a:extLst>
          </p:cNvPr>
          <p:cNvSpPr>
            <a:spLocks noGrp="1"/>
          </p:cNvSpPr>
          <p:nvPr>
            <p:ph idx="1"/>
          </p:nvPr>
        </p:nvSpPr>
        <p:spPr/>
        <p:txBody>
          <a:bodyPr vert="horz" wrap="square" lIns="68580" tIns="34290" rIns="68580" bIns="34290" numCol="1" rtlCol="0" anchor="t" anchorCtr="0" compatLnSpc="1">
            <a:prstTxWarp prst="textNoShape">
              <a:avLst/>
            </a:prstTxWarp>
            <a:noAutofit/>
          </a:bodyPr>
          <a:lstStyle/>
          <a:p>
            <a:pPr marL="0" indent="0">
              <a:buNone/>
            </a:pPr>
            <a:r>
              <a:rPr lang="en-US" dirty="0">
                <a:ea typeface="ＭＳ Ｐゴシック"/>
              </a:rPr>
              <a:t>Two main K-12 funding sources:   </a:t>
            </a:r>
            <a:endParaRPr lang="en-US" dirty="0"/>
          </a:p>
          <a:p>
            <a:r>
              <a:rPr lang="en-US" dirty="0">
                <a:ea typeface="ＭＳ Ｐゴシック"/>
              </a:rPr>
              <a:t>Governor’s Emergency Education Relief Fund  </a:t>
            </a:r>
            <a:endParaRPr lang="en-US" dirty="0"/>
          </a:p>
          <a:p>
            <a:pPr lvl="1"/>
            <a:r>
              <a:rPr lang="en-US" sz="1800" dirty="0">
                <a:ea typeface="ＭＳ Ｐゴシック"/>
              </a:rPr>
              <a:t>Approximately $2.9 billion. Administered by the Governor. Funds can be used for: </a:t>
            </a:r>
            <a:endParaRPr lang="en-US" sz="1800" dirty="0"/>
          </a:p>
          <a:p>
            <a:pPr lvl="2"/>
            <a:r>
              <a:rPr lang="en-US" dirty="0">
                <a:ea typeface="ＭＳ Ｐゴシック"/>
              </a:rPr>
              <a:t>Emergency support to LEAs the SEA deems most significantly impacted by coronavirus, </a:t>
            </a:r>
            <a:endParaRPr lang="en-US" dirty="0"/>
          </a:p>
          <a:p>
            <a:pPr lvl="2"/>
            <a:r>
              <a:rPr lang="en-US" dirty="0">
                <a:ea typeface="ＭＳ Ｐゴシック"/>
              </a:rPr>
              <a:t>Emergency support to IHEs the Governor determines are most significantly impacted by coronavirus, and</a:t>
            </a:r>
          </a:p>
          <a:p>
            <a:pPr lvl="2"/>
            <a:r>
              <a:rPr lang="en-US" dirty="0">
                <a:ea typeface="ＭＳ Ｐゴシック"/>
              </a:rPr>
              <a:t>Support to any other IHE, LEA, or education related entity within the State that the Governor deems essential for carrying out educational services.</a:t>
            </a:r>
          </a:p>
          <a:p>
            <a:endParaRPr lang="en-US" dirty="0"/>
          </a:p>
          <a:p>
            <a:pPr marL="0" indent="0">
              <a:buNone/>
            </a:pPr>
            <a:endParaRPr lang="en-US" u="sng" dirty="0"/>
          </a:p>
          <a:p>
            <a:pPr marL="0" indent="0">
              <a:buNone/>
            </a:pPr>
            <a:endParaRPr lang="en-US" u="sng" dirty="0"/>
          </a:p>
          <a:p>
            <a:endParaRPr lang="en-US" dirty="0"/>
          </a:p>
        </p:txBody>
      </p:sp>
      <p:sp>
        <p:nvSpPr>
          <p:cNvPr id="4" name="Star: 10 Points 3">
            <a:extLst>
              <a:ext uri="{FF2B5EF4-FFF2-40B4-BE49-F238E27FC236}">
                <a16:creationId xmlns:a16="http://schemas.microsoft.com/office/drawing/2014/main" id="{36B5844E-3DF7-4BF0-9321-8A2AC9DEB426}"/>
              </a:ext>
            </a:extLst>
          </p:cNvPr>
          <p:cNvSpPr/>
          <p:nvPr/>
        </p:nvSpPr>
        <p:spPr>
          <a:xfrm>
            <a:off x="4572000" y="4602822"/>
            <a:ext cx="2057400" cy="1824196"/>
          </a:xfrm>
          <a:prstGeom prst="star1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000" dirty="0">
                <a:solidFill>
                  <a:schemeClr val="tx1"/>
                </a:solidFill>
              </a:rPr>
              <a:t>Colorado: </a:t>
            </a:r>
          </a:p>
          <a:p>
            <a:pPr algn="ctr"/>
            <a:r>
              <a:rPr lang="en-US" sz="2000" dirty="0">
                <a:solidFill>
                  <a:schemeClr val="tx1"/>
                </a:solidFill>
              </a:rPr>
              <a:t>$44,004,996</a:t>
            </a:r>
          </a:p>
        </p:txBody>
      </p:sp>
      <p:sp>
        <p:nvSpPr>
          <p:cNvPr id="5" name="Slide Number Placeholder 4">
            <a:extLst>
              <a:ext uri="{FF2B5EF4-FFF2-40B4-BE49-F238E27FC236}">
                <a16:creationId xmlns:a16="http://schemas.microsoft.com/office/drawing/2014/main" id="{FC0610DC-E86F-4AF7-A904-F781EED90E7E}"/>
              </a:ext>
            </a:extLst>
          </p:cNvPr>
          <p:cNvSpPr>
            <a:spLocks noGrp="1"/>
          </p:cNvSpPr>
          <p:nvPr>
            <p:ph type="sldNum" sz="quarter" idx="12"/>
          </p:nvPr>
        </p:nvSpPr>
        <p:spPr>
          <a:prstGeom prst="rect">
            <a:avLst/>
          </a:prstGeom>
        </p:spPr>
        <p:txBody>
          <a:bodyPr vert="horz" lIns="0" tIns="0" rIns="0" bIns="0" anchor="b"/>
          <a:lstStyle>
            <a:defPPr>
              <a:defRPr lang="en-US"/>
            </a:defPPr>
            <a:lvl1pPr marL="0" algn="l" defTabSz="685800" rtl="0" eaLnBrk="1" latinLnBrk="0" hangingPunct="1">
              <a:defRPr kumimoji="0" sz="675" kern="1200">
                <a:solidFill>
                  <a:schemeClr val="bg1">
                    <a:lumMod val="50000"/>
                  </a:schemeClr>
                </a:solidFill>
                <a:latin typeface="Helvetica"/>
                <a:ea typeface="+mn-ea"/>
                <a:cs typeface="Helvetica"/>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fontAlgn="base">
              <a:spcBef>
                <a:spcPct val="0"/>
              </a:spcBef>
              <a:spcAft>
                <a:spcPct val="0"/>
              </a:spcAft>
              <a:defRPr/>
            </a:pPr>
            <a:fld id="{0A168F86-19A3-46D3-A4E5-194ECC15521F}" type="slidenum">
              <a:rPr lang="en-US">
                <a:solidFill>
                  <a:srgbClr val="FFFFFF">
                    <a:lumMod val="50000"/>
                  </a:srgbClr>
                </a:solidFill>
              </a:rPr>
              <a:pPr fontAlgn="base">
                <a:spcBef>
                  <a:spcPct val="0"/>
                </a:spcBef>
                <a:spcAft>
                  <a:spcPct val="0"/>
                </a:spcAft>
                <a:defRPr/>
              </a:pPr>
              <a:t>3</a:t>
            </a:fld>
            <a:endParaRPr lang="en-US" dirty="0">
              <a:solidFill>
                <a:srgbClr val="FFFFFF">
                  <a:lumMod val="50000"/>
                </a:srgbClr>
              </a:solidFill>
            </a:endParaRPr>
          </a:p>
        </p:txBody>
      </p:sp>
    </p:spTree>
    <p:extLst>
      <p:ext uri="{BB962C8B-B14F-4D97-AF65-F5344CB8AC3E}">
        <p14:creationId xmlns:p14="http://schemas.microsoft.com/office/powerpoint/2010/main" val="1247830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764F4-2076-476B-ACF9-76F4D18E4489}"/>
              </a:ext>
            </a:extLst>
          </p:cNvPr>
          <p:cNvSpPr>
            <a:spLocks noGrp="1"/>
          </p:cNvSpPr>
          <p:nvPr>
            <p:ph type="title"/>
          </p:nvPr>
        </p:nvSpPr>
        <p:spPr/>
        <p:txBody>
          <a:bodyPr/>
          <a:lstStyle/>
          <a:p>
            <a:pPr algn="ctr"/>
            <a:r>
              <a:rPr lang="en-US" sz="2700" b="1" dirty="0">
                <a:latin typeface="Calibri" panose="020F0502020204030204" pitchFamily="34" charset="0"/>
                <a:ea typeface="Times New Roman" panose="02020603050405020304" pitchFamily="18" charset="0"/>
                <a:cs typeface="Times New Roman" panose="02020603050405020304" pitchFamily="18" charset="0"/>
              </a:rPr>
              <a:t>CARES Act K-12 Funding Summary (cont.)</a:t>
            </a:r>
            <a:endParaRPr lang="en-US" dirty="0"/>
          </a:p>
        </p:txBody>
      </p:sp>
      <p:sp>
        <p:nvSpPr>
          <p:cNvPr id="3" name="Content Placeholder 2">
            <a:extLst>
              <a:ext uri="{FF2B5EF4-FFF2-40B4-BE49-F238E27FC236}">
                <a16:creationId xmlns:a16="http://schemas.microsoft.com/office/drawing/2014/main" id="{F8DAD674-BBCB-46AD-9E8A-B75EA2A6CC18}"/>
              </a:ext>
            </a:extLst>
          </p:cNvPr>
          <p:cNvSpPr>
            <a:spLocks noGrp="1"/>
          </p:cNvSpPr>
          <p:nvPr>
            <p:ph idx="1"/>
          </p:nvPr>
        </p:nvSpPr>
        <p:spPr>
          <a:xfrm>
            <a:off x="371796" y="1411669"/>
            <a:ext cx="6460519" cy="5297356"/>
          </a:xfrm>
        </p:spPr>
        <p:txBody>
          <a:bodyPr>
            <a:normAutofit lnSpcReduction="10000"/>
          </a:bodyPr>
          <a:lstStyle/>
          <a:p>
            <a:r>
              <a:rPr lang="en-US" dirty="0">
                <a:ea typeface="ＭＳ Ｐゴシック"/>
              </a:rPr>
              <a:t>Elementary and Secondary School Emergency Relief Fund</a:t>
            </a:r>
          </a:p>
          <a:p>
            <a:pPr lvl="1"/>
            <a:r>
              <a:rPr lang="en-US" sz="1800" dirty="0">
                <a:ea typeface="ＭＳ Ｐゴシック"/>
              </a:rPr>
              <a:t>Over $13.2 billion. SEA-administered. Funds flow from ED to SEAs, which then must allocate not less than 90 percent of the funding to LEAs, based on share of Title I in FY2019.</a:t>
            </a:r>
          </a:p>
          <a:p>
            <a:pPr lvl="1"/>
            <a:r>
              <a:rPr lang="en-US" sz="1800" dirty="0">
                <a:ea typeface="ＭＳ Ｐゴシック"/>
              </a:rPr>
              <a:t>LEAs may use funds for: </a:t>
            </a:r>
            <a:endParaRPr lang="en-US" sz="1800" dirty="0"/>
          </a:p>
          <a:p>
            <a:pPr lvl="2">
              <a:lnSpc>
                <a:spcPct val="107000"/>
              </a:lnSpc>
              <a:spcBef>
                <a:spcPts val="0"/>
              </a:spcBef>
              <a:buFont typeface="Courier New" panose="02070309020205020404" pitchFamily="49" charset="0"/>
              <a:buChar char="o"/>
            </a:pPr>
            <a:r>
              <a:rPr lang="en-US" dirty="0">
                <a:ea typeface="Calibri" panose="020F0502020204030204" pitchFamily="34" charset="0"/>
                <a:cs typeface="Times New Roman"/>
              </a:rPr>
              <a:t>Any activity authorized under ESEA, IDEA, Perkins, Adult Education and Family Literacy, or McKinney-Vento, and</a:t>
            </a:r>
          </a:p>
          <a:p>
            <a:pPr lvl="2">
              <a:lnSpc>
                <a:spcPct val="107000"/>
              </a:lnSpc>
              <a:spcBef>
                <a:spcPts val="0"/>
              </a:spcBef>
              <a:spcAft>
                <a:spcPts val="600"/>
              </a:spcAft>
              <a:buFont typeface="Courier New" panose="02070309020205020404" pitchFamily="49" charset="0"/>
              <a:buChar char="o"/>
            </a:pPr>
            <a:r>
              <a:rPr lang="en-US" dirty="0">
                <a:ea typeface="Calibri" panose="020F0502020204030204" pitchFamily="34" charset="0"/>
                <a:cs typeface="Times New Roman"/>
              </a:rPr>
              <a:t>Many other activities to help with the response to COVID-19 (including preparedness and response efforts, sanitation, professional development, distance learning, and others).</a:t>
            </a:r>
          </a:p>
          <a:p>
            <a:pPr lvl="1">
              <a:lnSpc>
                <a:spcPct val="107000"/>
              </a:lnSpc>
              <a:spcBef>
                <a:spcPts val="0"/>
              </a:spcBef>
              <a:spcAft>
                <a:spcPts val="600"/>
              </a:spcAft>
            </a:pPr>
            <a:r>
              <a:rPr lang="en-US" sz="1800" dirty="0">
                <a:ea typeface="Calibri" panose="020F0502020204030204" pitchFamily="34" charset="0"/>
                <a:cs typeface="Times New Roman"/>
              </a:rPr>
              <a:t>SEAs may use up to 10% for state level activities </a:t>
            </a:r>
            <a:r>
              <a:rPr lang="en-US" sz="1800" dirty="0"/>
              <a:t>for emergency needs as determined by the SEA to address issues related to COVID-19</a:t>
            </a:r>
            <a:endParaRPr lang="en-US" sz="1800" dirty="0">
              <a:ea typeface="Calibri" panose="020F0502020204030204" pitchFamily="34" charset="0"/>
              <a:cs typeface="Times New Roman"/>
            </a:endParaRPr>
          </a:p>
          <a:p>
            <a:pPr lvl="1">
              <a:lnSpc>
                <a:spcPct val="107000"/>
              </a:lnSpc>
              <a:spcBef>
                <a:spcPts val="0"/>
              </a:spcBef>
              <a:spcAft>
                <a:spcPts val="600"/>
              </a:spcAft>
            </a:pPr>
            <a:r>
              <a:rPr lang="en-US" sz="1800" dirty="0">
                <a:ea typeface="Calibri" panose="020F0502020204030204" pitchFamily="34" charset="0"/>
                <a:cs typeface="Times New Roman"/>
              </a:rPr>
              <a:t>SEAs may use some funds for administration (0.5%) and the rest for emergency needs to respond to the coronavirus as determined by the SEA.</a:t>
            </a:r>
          </a:p>
          <a:p>
            <a:endParaRPr lang="en-US" dirty="0"/>
          </a:p>
        </p:txBody>
      </p:sp>
      <p:sp>
        <p:nvSpPr>
          <p:cNvPr id="4" name="Scroll: Vertical 3">
            <a:extLst>
              <a:ext uri="{FF2B5EF4-FFF2-40B4-BE49-F238E27FC236}">
                <a16:creationId xmlns:a16="http://schemas.microsoft.com/office/drawing/2014/main" id="{FEED3E4D-C5BE-4923-BE4C-A672FD4E7755}"/>
              </a:ext>
            </a:extLst>
          </p:cNvPr>
          <p:cNvSpPr/>
          <p:nvPr/>
        </p:nvSpPr>
        <p:spPr>
          <a:xfrm>
            <a:off x="7037796" y="1284270"/>
            <a:ext cx="1993187" cy="770562"/>
          </a:xfrm>
          <a:prstGeom prst="vertic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t>Colorado ESSER: </a:t>
            </a:r>
            <a:r>
              <a:rPr lang="en-US" b="1" dirty="0"/>
              <a:t>$120,993,782</a:t>
            </a:r>
            <a:endParaRPr lang="en-US" dirty="0"/>
          </a:p>
        </p:txBody>
      </p:sp>
      <p:sp>
        <p:nvSpPr>
          <p:cNvPr id="6" name="Scroll: Vertical 5">
            <a:extLst>
              <a:ext uri="{FF2B5EF4-FFF2-40B4-BE49-F238E27FC236}">
                <a16:creationId xmlns:a16="http://schemas.microsoft.com/office/drawing/2014/main" id="{5D605B1B-D46A-4FE1-8ED8-1CC6A9CF5802}"/>
              </a:ext>
            </a:extLst>
          </p:cNvPr>
          <p:cNvSpPr/>
          <p:nvPr/>
        </p:nvSpPr>
        <p:spPr>
          <a:xfrm>
            <a:off x="7037796" y="2217506"/>
            <a:ext cx="1993187" cy="770562"/>
          </a:xfrm>
          <a:prstGeom prst="vertic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t>LEA’s 90%: $108,894,404 </a:t>
            </a:r>
          </a:p>
        </p:txBody>
      </p:sp>
      <p:sp>
        <p:nvSpPr>
          <p:cNvPr id="8" name="Scroll: Vertical 7">
            <a:extLst>
              <a:ext uri="{FF2B5EF4-FFF2-40B4-BE49-F238E27FC236}">
                <a16:creationId xmlns:a16="http://schemas.microsoft.com/office/drawing/2014/main" id="{1C68AA89-9AF4-4320-A832-65C5CFC53182}"/>
              </a:ext>
            </a:extLst>
          </p:cNvPr>
          <p:cNvSpPr/>
          <p:nvPr/>
        </p:nvSpPr>
        <p:spPr>
          <a:xfrm>
            <a:off x="7037795" y="4476109"/>
            <a:ext cx="1993187" cy="770562"/>
          </a:xfrm>
          <a:prstGeom prst="vertic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t>SEA’s 10%: $12,099,378 </a:t>
            </a:r>
          </a:p>
        </p:txBody>
      </p:sp>
      <p:sp>
        <p:nvSpPr>
          <p:cNvPr id="9" name="Scroll: Vertical 8">
            <a:extLst>
              <a:ext uri="{FF2B5EF4-FFF2-40B4-BE49-F238E27FC236}">
                <a16:creationId xmlns:a16="http://schemas.microsoft.com/office/drawing/2014/main" id="{6F16AF1B-AEAA-49F3-BEAD-ECECC7F7427E}"/>
              </a:ext>
            </a:extLst>
          </p:cNvPr>
          <p:cNvSpPr/>
          <p:nvPr/>
        </p:nvSpPr>
        <p:spPr>
          <a:xfrm>
            <a:off x="7037795" y="5409345"/>
            <a:ext cx="1993187" cy="770562"/>
          </a:xfrm>
          <a:prstGeom prst="vertic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t>SEA Admin: $604,969 </a:t>
            </a:r>
          </a:p>
        </p:txBody>
      </p:sp>
    </p:spTree>
    <p:extLst>
      <p:ext uri="{BB962C8B-B14F-4D97-AF65-F5344CB8AC3E}">
        <p14:creationId xmlns:p14="http://schemas.microsoft.com/office/powerpoint/2010/main" val="2629491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EFC41-4207-4025-B4B4-8C5CFBA5494E}"/>
              </a:ext>
            </a:extLst>
          </p:cNvPr>
          <p:cNvSpPr>
            <a:spLocks noGrp="1"/>
          </p:cNvSpPr>
          <p:nvPr>
            <p:ph type="title"/>
          </p:nvPr>
        </p:nvSpPr>
        <p:spPr>
          <a:xfrm>
            <a:off x="245193" y="254514"/>
            <a:ext cx="7688843" cy="756418"/>
          </a:xfrm>
        </p:spPr>
        <p:txBody>
          <a:bodyPr>
            <a:normAutofit/>
          </a:bodyPr>
          <a:lstStyle/>
          <a:p>
            <a:r>
              <a:rPr lang="en-US" sz="2700" b="1" dirty="0"/>
              <a:t>ESSER Fund Certifications and Agreements - Application</a:t>
            </a:r>
          </a:p>
        </p:txBody>
      </p:sp>
      <p:sp>
        <p:nvSpPr>
          <p:cNvPr id="3" name="Content Placeholder 2">
            <a:extLst>
              <a:ext uri="{FF2B5EF4-FFF2-40B4-BE49-F238E27FC236}">
                <a16:creationId xmlns:a16="http://schemas.microsoft.com/office/drawing/2014/main" id="{86FEDF3F-7522-4993-BA93-A00AA56665CF}"/>
              </a:ext>
            </a:extLst>
          </p:cNvPr>
          <p:cNvSpPr>
            <a:spLocks noGrp="1"/>
          </p:cNvSpPr>
          <p:nvPr>
            <p:ph idx="1"/>
          </p:nvPr>
        </p:nvSpPr>
        <p:spPr/>
        <p:txBody>
          <a:bodyPr/>
          <a:lstStyle/>
          <a:p>
            <a:pPr marL="0" indent="0">
              <a:buNone/>
            </a:pPr>
            <a:r>
              <a:rPr lang="en-US" dirty="0"/>
              <a:t>CDE received the ESSER Fund State Allocations table, certification and agreement (the State’s application for ESSER funds) on April 23, 2020. CDE will submit the application to the U.S. Department of Education as soon as possible and has begun working on the LEA application for funds. </a:t>
            </a:r>
          </a:p>
          <a:p>
            <a:r>
              <a:rPr lang="en-US" dirty="0"/>
              <a:t>SEAs must award funds within one year of receiving funds from the U.S. Department of Education. LEAs can access funds through September 30, 2021 and will have one year beyond this date to spend the funds.</a:t>
            </a:r>
          </a:p>
        </p:txBody>
      </p:sp>
    </p:spTree>
    <p:extLst>
      <p:ext uri="{BB962C8B-B14F-4D97-AF65-F5344CB8AC3E}">
        <p14:creationId xmlns:p14="http://schemas.microsoft.com/office/powerpoint/2010/main" val="614367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AF24A-8803-4FB6-AA34-B971761B8154}"/>
              </a:ext>
            </a:extLst>
          </p:cNvPr>
          <p:cNvSpPr>
            <a:spLocks noGrp="1"/>
          </p:cNvSpPr>
          <p:nvPr>
            <p:ph type="title"/>
          </p:nvPr>
        </p:nvSpPr>
        <p:spPr/>
        <p:txBody>
          <a:bodyPr>
            <a:normAutofit/>
          </a:bodyPr>
          <a:lstStyle/>
          <a:p>
            <a:r>
              <a:rPr lang="en-US" sz="2700" b="1" dirty="0"/>
              <a:t>LEA Allocations</a:t>
            </a:r>
          </a:p>
        </p:txBody>
      </p:sp>
      <p:sp>
        <p:nvSpPr>
          <p:cNvPr id="3" name="Content Placeholder 2">
            <a:extLst>
              <a:ext uri="{FF2B5EF4-FFF2-40B4-BE49-F238E27FC236}">
                <a16:creationId xmlns:a16="http://schemas.microsoft.com/office/drawing/2014/main" id="{C70F348D-623D-437B-B76C-7DDA0E3031EF}"/>
              </a:ext>
            </a:extLst>
          </p:cNvPr>
          <p:cNvSpPr>
            <a:spLocks noGrp="1"/>
          </p:cNvSpPr>
          <p:nvPr>
            <p:ph idx="1"/>
          </p:nvPr>
        </p:nvSpPr>
        <p:spPr/>
        <p:txBody>
          <a:bodyPr anchor="t">
            <a:normAutofit/>
          </a:bodyPr>
          <a:lstStyle/>
          <a:p>
            <a:pPr marL="0" indent="0">
              <a:buNone/>
            </a:pPr>
            <a:r>
              <a:rPr lang="en-US" sz="2100" dirty="0"/>
              <a:t>LEA allocations have been posted to the CDE website. Districts that were not awarded a Title I allocation in the 2019-2020 funding year will not receive a direct allocation from the 90%. However, CDE could use a portion of the State reservation to provide support to those districts. CDE will be publishing a survey to gather input on how to use the state level reserve funds. </a:t>
            </a:r>
          </a:p>
          <a:p>
            <a:pPr marL="0" indent="0">
              <a:buNone/>
            </a:pPr>
            <a:r>
              <a:rPr lang="en-US" sz="2100" dirty="0"/>
              <a:t> </a:t>
            </a:r>
            <a:r>
              <a:rPr lang="en-US" sz="2100" dirty="0">
                <a:hlinkClick r:id="rId2"/>
              </a:rPr>
              <a:t>http://www.cde.state.co.us/fedprograms/educationstabilizationfund</a:t>
            </a:r>
            <a:endParaRPr lang="en-US" sz="2100" dirty="0"/>
          </a:p>
          <a:p>
            <a:pPr marL="0" indent="0">
              <a:buNone/>
            </a:pPr>
            <a:endParaRPr lang="en-US" sz="2100" dirty="0"/>
          </a:p>
          <a:p>
            <a:pPr marL="457200" lvl="1" indent="0">
              <a:buNone/>
            </a:pPr>
            <a:r>
              <a:rPr lang="en-US" sz="2100" dirty="0"/>
              <a:t>60 days to develop plans for the state level reserve funds</a:t>
            </a:r>
          </a:p>
          <a:p>
            <a:pPr marL="0" indent="0">
              <a:buNone/>
            </a:pPr>
            <a:endParaRPr lang="en-US" sz="2100" dirty="0"/>
          </a:p>
        </p:txBody>
      </p:sp>
    </p:spTree>
    <p:extLst>
      <p:ext uri="{BB962C8B-B14F-4D97-AF65-F5344CB8AC3E}">
        <p14:creationId xmlns:p14="http://schemas.microsoft.com/office/powerpoint/2010/main" val="338971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EE2E6-1F15-444E-8A49-019086B2F00E}"/>
              </a:ext>
            </a:extLst>
          </p:cNvPr>
          <p:cNvSpPr>
            <a:spLocks noGrp="1"/>
          </p:cNvSpPr>
          <p:nvPr>
            <p:ph type="title"/>
          </p:nvPr>
        </p:nvSpPr>
        <p:spPr/>
        <p:txBody>
          <a:bodyPr>
            <a:normAutofit/>
          </a:bodyPr>
          <a:lstStyle/>
          <a:p>
            <a:r>
              <a:rPr lang="en-US" sz="2700" b="1" dirty="0"/>
              <a:t>ESSERF Application	</a:t>
            </a:r>
          </a:p>
        </p:txBody>
      </p:sp>
      <p:sp>
        <p:nvSpPr>
          <p:cNvPr id="3" name="Content Placeholder 2">
            <a:extLst>
              <a:ext uri="{FF2B5EF4-FFF2-40B4-BE49-F238E27FC236}">
                <a16:creationId xmlns:a16="http://schemas.microsoft.com/office/drawing/2014/main" id="{A9B0511E-D0D1-4BCD-B77A-346A6E55520F}"/>
              </a:ext>
            </a:extLst>
          </p:cNvPr>
          <p:cNvSpPr>
            <a:spLocks noGrp="1"/>
          </p:cNvSpPr>
          <p:nvPr>
            <p:ph idx="1"/>
          </p:nvPr>
        </p:nvSpPr>
        <p:spPr/>
        <p:txBody>
          <a:bodyPr>
            <a:normAutofit lnSpcReduction="10000"/>
          </a:bodyPr>
          <a:lstStyle/>
          <a:p>
            <a:pPr marL="0" indent="0">
              <a:buNone/>
            </a:pPr>
            <a:r>
              <a:rPr lang="en-US" dirty="0"/>
              <a:t>Preliminary application process will include the following sections: </a:t>
            </a:r>
          </a:p>
          <a:p>
            <a:pPr lvl="1"/>
            <a:r>
              <a:rPr lang="en-US" dirty="0"/>
              <a:t>Acceptance/Decline/Assignment of funds</a:t>
            </a:r>
          </a:p>
          <a:p>
            <a:pPr lvl="1"/>
            <a:r>
              <a:rPr lang="en-US" dirty="0"/>
              <a:t>Assurances</a:t>
            </a:r>
          </a:p>
          <a:p>
            <a:pPr lvl="1"/>
            <a:r>
              <a:rPr lang="en-US" dirty="0"/>
              <a:t>Budget</a:t>
            </a:r>
          </a:p>
          <a:p>
            <a:pPr lvl="2"/>
            <a:r>
              <a:rPr lang="en-US" dirty="0"/>
              <a:t>Description of how funds will be used </a:t>
            </a:r>
          </a:p>
          <a:p>
            <a:pPr lvl="2"/>
            <a:r>
              <a:rPr lang="en-US" dirty="0"/>
              <a:t>If funds are being used to reimburse the LEA for expenditures incurred prior to the release of the application</a:t>
            </a:r>
          </a:p>
          <a:p>
            <a:pPr lvl="2"/>
            <a:r>
              <a:rPr lang="en-US" dirty="0"/>
              <a:t>Timeline for providing services</a:t>
            </a:r>
          </a:p>
          <a:p>
            <a:endParaRPr lang="en-US" dirty="0"/>
          </a:p>
          <a:p>
            <a:pPr marL="0" indent="0">
              <a:buNone/>
            </a:pPr>
            <a:r>
              <a:rPr lang="en-US" dirty="0"/>
              <a:t>CDE is striving to create a streamlined and efficient process for the submission of the LEA application that meets the assurances and requirements delineated in the USDE’s certification and agreement document.</a:t>
            </a:r>
          </a:p>
          <a:p>
            <a:endParaRPr lang="en-US" dirty="0"/>
          </a:p>
        </p:txBody>
      </p:sp>
    </p:spTree>
    <p:extLst>
      <p:ext uri="{BB962C8B-B14F-4D97-AF65-F5344CB8AC3E}">
        <p14:creationId xmlns:p14="http://schemas.microsoft.com/office/powerpoint/2010/main" val="287087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35168-6849-46D7-8FD5-36BC53A84681}"/>
              </a:ext>
            </a:extLst>
          </p:cNvPr>
          <p:cNvSpPr>
            <a:spLocks noGrp="1"/>
          </p:cNvSpPr>
          <p:nvPr>
            <p:ph type="title"/>
          </p:nvPr>
        </p:nvSpPr>
        <p:spPr/>
        <p:txBody>
          <a:bodyPr/>
          <a:lstStyle/>
          <a:p>
            <a:r>
              <a:rPr lang="en-US" dirty="0"/>
              <a:t>Allowable Use of Funds</a:t>
            </a:r>
          </a:p>
        </p:txBody>
      </p:sp>
      <p:sp>
        <p:nvSpPr>
          <p:cNvPr id="3" name="Content Placeholder 2">
            <a:extLst>
              <a:ext uri="{FF2B5EF4-FFF2-40B4-BE49-F238E27FC236}">
                <a16:creationId xmlns:a16="http://schemas.microsoft.com/office/drawing/2014/main" id="{ADB8E127-B5F2-480E-99EF-E70B2275288F}"/>
              </a:ext>
            </a:extLst>
          </p:cNvPr>
          <p:cNvSpPr>
            <a:spLocks noGrp="1"/>
          </p:cNvSpPr>
          <p:nvPr>
            <p:ph idx="1"/>
          </p:nvPr>
        </p:nvSpPr>
        <p:spPr/>
        <p:txBody>
          <a:bodyPr>
            <a:normAutofit/>
          </a:bodyPr>
          <a:lstStyle/>
          <a:p>
            <a:pPr marL="0" indent="0">
              <a:buNone/>
            </a:pPr>
            <a:r>
              <a:rPr lang="en-US" dirty="0"/>
              <a:t>Any activity authorized by ESEA, IDEA, the Adult Education and Family Literacy Act, the Perkins CTE Act, or the McKinney-Vento Homeless Assistance Act</a:t>
            </a:r>
          </a:p>
          <a:p>
            <a:pPr marL="0" indent="0">
              <a:buNone/>
            </a:pPr>
            <a:r>
              <a:rPr lang="en-US" dirty="0"/>
              <a:t>Examples of allowable activities include: </a:t>
            </a:r>
          </a:p>
          <a:p>
            <a:pPr lvl="1"/>
            <a:r>
              <a:rPr lang="en-US" dirty="0"/>
              <a:t>coordination with public health</a:t>
            </a:r>
          </a:p>
          <a:p>
            <a:pPr lvl="1"/>
            <a:r>
              <a:rPr lang="en-US" dirty="0"/>
              <a:t>purchasing educational technology </a:t>
            </a:r>
          </a:p>
          <a:p>
            <a:pPr lvl="1"/>
            <a:r>
              <a:rPr lang="en-US" dirty="0"/>
              <a:t>planning for long term closures </a:t>
            </a:r>
          </a:p>
          <a:p>
            <a:pPr lvl="1"/>
            <a:r>
              <a:rPr lang="en-US" dirty="0"/>
              <a:t>training and supplies for sanitation </a:t>
            </a:r>
          </a:p>
          <a:p>
            <a:pPr lvl="1"/>
            <a:r>
              <a:rPr lang="en-US" dirty="0"/>
              <a:t>mental health support </a:t>
            </a:r>
          </a:p>
          <a:p>
            <a:pPr lvl="1"/>
            <a:r>
              <a:rPr lang="en-US" dirty="0"/>
              <a:t>summer school and after school programs </a:t>
            </a:r>
          </a:p>
          <a:p>
            <a:pPr lvl="1"/>
            <a:r>
              <a:rPr lang="en-US" dirty="0"/>
              <a:t>funds for principals to address local needs </a:t>
            </a:r>
          </a:p>
          <a:p>
            <a:pPr lvl="1"/>
            <a:r>
              <a:rPr lang="en-US" dirty="0"/>
              <a:t>other activities to continue school operations and employment of existing staff.</a:t>
            </a:r>
          </a:p>
        </p:txBody>
      </p:sp>
    </p:spTree>
    <p:extLst>
      <p:ext uri="{BB962C8B-B14F-4D97-AF65-F5344CB8AC3E}">
        <p14:creationId xmlns:p14="http://schemas.microsoft.com/office/powerpoint/2010/main" val="826349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B4E6B-8EF1-49CC-A757-A8D63F1A5E18}"/>
              </a:ext>
            </a:extLst>
          </p:cNvPr>
          <p:cNvSpPr>
            <a:spLocks noGrp="1"/>
          </p:cNvSpPr>
          <p:nvPr>
            <p:ph type="title"/>
          </p:nvPr>
        </p:nvSpPr>
        <p:spPr/>
        <p:txBody>
          <a:bodyPr>
            <a:normAutofit/>
          </a:bodyPr>
          <a:lstStyle/>
          <a:p>
            <a:r>
              <a:rPr lang="en-US" sz="2700" b="1" dirty="0"/>
              <a:t>Frequently Asked Questions: 1</a:t>
            </a:r>
          </a:p>
        </p:txBody>
      </p:sp>
      <p:sp>
        <p:nvSpPr>
          <p:cNvPr id="3" name="Content Placeholder 2">
            <a:extLst>
              <a:ext uri="{FF2B5EF4-FFF2-40B4-BE49-F238E27FC236}">
                <a16:creationId xmlns:a16="http://schemas.microsoft.com/office/drawing/2014/main" id="{3491F4F7-E8C0-4CA9-9174-4712F4ABBE2B}"/>
              </a:ext>
            </a:extLst>
          </p:cNvPr>
          <p:cNvSpPr>
            <a:spLocks noGrp="1"/>
          </p:cNvSpPr>
          <p:nvPr>
            <p:ph idx="1"/>
          </p:nvPr>
        </p:nvSpPr>
        <p:spPr/>
        <p:txBody>
          <a:bodyPr/>
          <a:lstStyle/>
          <a:p>
            <a:pPr marL="0" indent="0">
              <a:buNone/>
            </a:pPr>
            <a:r>
              <a:rPr lang="en-US" b="1" dirty="0"/>
              <a:t>Q. Will the ESSER funds be distributed based on a formula or based on first come first serve? </a:t>
            </a:r>
          </a:p>
          <a:p>
            <a:endParaRPr lang="en-US" b="1" dirty="0"/>
          </a:p>
          <a:p>
            <a:pPr marL="457200" indent="-457200">
              <a:buAutoNum type="alphaUcPeriod"/>
            </a:pPr>
            <a:r>
              <a:rPr lang="en-US" dirty="0"/>
              <a:t>Of the 90% being allocated to LEAs, each LEA will receive funding using a formula based on the LEA’s 2019-2020  Title I shares.  Districts will need to submit an application for their allocation of ESSER funds.  CDE is working to determine the minimum information needed from LEAs in order to distribute funds.</a:t>
            </a:r>
          </a:p>
          <a:p>
            <a:pPr marL="0" indent="0">
              <a:buNone/>
            </a:pPr>
            <a:r>
              <a:rPr lang="en-US" dirty="0"/>
              <a:t>The 10% reserve funds may be distributed by either formula and/or competitive – decision will be based on stakeholder input.</a:t>
            </a:r>
          </a:p>
        </p:txBody>
      </p:sp>
    </p:spTree>
    <p:extLst>
      <p:ext uri="{BB962C8B-B14F-4D97-AF65-F5344CB8AC3E}">
        <p14:creationId xmlns:p14="http://schemas.microsoft.com/office/powerpoint/2010/main" val="41976330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373</TotalTime>
  <Words>1714</Words>
  <Application>Microsoft Office PowerPoint</Application>
  <PresentationFormat>On-screen Show (4:3)</PresentationFormat>
  <Paragraphs>244</Paragraphs>
  <Slides>18</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Calibri Light</vt:lpstr>
      <vt:lpstr>Courier New</vt:lpstr>
      <vt:lpstr>Helvetica</vt:lpstr>
      <vt:lpstr>Museo Slab 500</vt:lpstr>
      <vt:lpstr>Office Theme</vt:lpstr>
      <vt:lpstr>CARES Act </vt:lpstr>
      <vt:lpstr>Agenda for Today’s Office Hours</vt:lpstr>
      <vt:lpstr>CARES Act K-12 Funding Summary</vt:lpstr>
      <vt:lpstr>CARES Act K-12 Funding Summary (cont.)</vt:lpstr>
      <vt:lpstr>ESSER Fund Certifications and Agreements - Application</vt:lpstr>
      <vt:lpstr>LEA Allocations</vt:lpstr>
      <vt:lpstr>ESSERF Application </vt:lpstr>
      <vt:lpstr>Allowable Use of Funds</vt:lpstr>
      <vt:lpstr>Frequently Asked Questions: 1</vt:lpstr>
      <vt:lpstr>Frequently Asked Questions: 2</vt:lpstr>
      <vt:lpstr>Frequently Asked Questions: 3</vt:lpstr>
      <vt:lpstr>Frequently Asked Questions: 4</vt:lpstr>
      <vt:lpstr>Frequently Asked Questions: 5</vt:lpstr>
      <vt:lpstr>Frequently Asked Questions</vt:lpstr>
      <vt:lpstr>Questions??</vt:lpstr>
      <vt:lpstr>ESEA Office</vt:lpstr>
      <vt:lpstr>ESEA Office (Cont.)</vt:lpstr>
      <vt:lpstr>Grants Fiscal Contacts </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Prael, Michelle</cp:lastModifiedBy>
  <cp:revision>34</cp:revision>
  <dcterms:created xsi:type="dcterms:W3CDTF">2019-06-25T17:30:52Z</dcterms:created>
  <dcterms:modified xsi:type="dcterms:W3CDTF">2020-05-01T14:36:30Z</dcterms:modified>
</cp:coreProperties>
</file>