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9" r:id="rId2"/>
    <p:sldId id="270" r:id="rId3"/>
    <p:sldId id="271" r:id="rId4"/>
    <p:sldId id="260" r:id="rId5"/>
    <p:sldId id="262" r:id="rId6"/>
    <p:sldId id="273" r:id="rId7"/>
    <p:sldId id="274" r:id="rId8"/>
    <p:sldId id="275" r:id="rId9"/>
    <p:sldId id="278" r:id="rId10"/>
    <p:sldId id="279" r:id="rId11"/>
    <p:sldId id="280"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autoAdjust="0"/>
    <p:restoredTop sz="64750" autoAdjust="0"/>
  </p:normalViewPr>
  <p:slideViewPr>
    <p:cSldViewPr snapToGrid="0">
      <p:cViewPr varScale="1">
        <p:scale>
          <a:sx n="55" d="100"/>
          <a:sy n="55" d="100"/>
        </p:scale>
        <p:origin x="2179" y="5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ata2.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svg"/><Relationship Id="rId18" Type="http://schemas.openxmlformats.org/officeDocument/2006/relationships/image" Target="../media/image35.png"/><Relationship Id="rId3" Type="http://schemas.openxmlformats.org/officeDocument/2006/relationships/hyperlink" Target="http://www.cde.state.co.us/learningathome/remotelearningresources" TargetMode="External"/><Relationship Id="rId21" Type="http://schemas.openxmlformats.org/officeDocument/2006/relationships/image" Target="../media/image38.svg"/><Relationship Id="rId7" Type="http://schemas.openxmlformats.org/officeDocument/2006/relationships/hyperlink" Target="http://www.cde.state.co.us/families" TargetMode="External"/><Relationship Id="rId12" Type="http://schemas.openxmlformats.org/officeDocument/2006/relationships/image" Target="../media/image29.png"/><Relationship Id="rId17" Type="http://schemas.openxmlformats.org/officeDocument/2006/relationships/image" Target="../media/image34.svg"/><Relationship Id="rId2" Type="http://schemas.openxmlformats.org/officeDocument/2006/relationships/hyperlink" Target="https://dhsem.maps.arcgis.com/apps/webappviewer/index.html?id=9d4c088bca3b4166994dcb0dbbec6f94" TargetMode="External"/><Relationship Id="rId16" Type="http://schemas.openxmlformats.org/officeDocument/2006/relationships/image" Target="../media/image33.png"/><Relationship Id="rId20" Type="http://schemas.openxmlformats.org/officeDocument/2006/relationships/image" Target="../media/image37.png"/><Relationship Id="rId1" Type="http://schemas.openxmlformats.org/officeDocument/2006/relationships/hyperlink" Target="https://www.energyoutreach.org/" TargetMode="External"/><Relationship Id="rId6" Type="http://schemas.openxmlformats.org/officeDocument/2006/relationships/hyperlink" Target="http://www.cde.state.co.us/computerscience/computer-science-resource-bank?field_cs_category_tid=All&amp;field_cs_subcategory_tid=All&amp;field_cs_grade_tid=7232&amp;field_cs_free_resource_value=All&amp;field_cs_pd_resource_tid=All&amp;keys" TargetMode="External"/><Relationship Id="rId11" Type="http://schemas.openxmlformats.org/officeDocument/2006/relationships/image" Target="../media/image28.svg"/><Relationship Id="rId5" Type="http://schemas.openxmlformats.org/officeDocument/2006/relationships/hyperlink" Target="http://www.cde.state.co.us/learningathome/literacysupportthroughlibraries" TargetMode="External"/><Relationship Id="rId15" Type="http://schemas.openxmlformats.org/officeDocument/2006/relationships/image" Target="../media/image32.svg"/><Relationship Id="rId23" Type="http://schemas.openxmlformats.org/officeDocument/2006/relationships/image" Target="../media/image40.svg"/><Relationship Id="rId10" Type="http://schemas.openxmlformats.org/officeDocument/2006/relationships/image" Target="../media/image27.png"/><Relationship Id="rId19" Type="http://schemas.openxmlformats.org/officeDocument/2006/relationships/image" Target="../media/image36.svg"/><Relationship Id="rId4" Type="http://schemas.openxmlformats.org/officeDocument/2006/relationships/hyperlink" Target="http://www.cde.state.co.us/learningathome/gettingconnected" TargetMode="External"/><Relationship Id="rId9" Type="http://schemas.openxmlformats.org/officeDocument/2006/relationships/image" Target="../media/image26.svg"/><Relationship Id="rId14" Type="http://schemas.openxmlformats.org/officeDocument/2006/relationships/image" Target="../media/image31.png"/><Relationship Id="rId22" Type="http://schemas.openxmlformats.org/officeDocument/2006/relationships/image" Target="../media/image3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30.svg"/><Relationship Id="rId13" Type="http://schemas.openxmlformats.org/officeDocument/2006/relationships/image" Target="../media/image33.png"/><Relationship Id="rId18" Type="http://schemas.openxmlformats.org/officeDocument/2006/relationships/hyperlink" Target="http://www.cde.state.co.us/computerscience/computer-science-resource-bank?field_cs_category_tid=All&amp;field_cs_subcategory_tid=All&amp;field_cs_grade_tid=7232&amp;field_cs_free_resource_value=All&amp;field_cs_pd_resource_tid=All&amp;keys" TargetMode="External"/><Relationship Id="rId3" Type="http://schemas.openxmlformats.org/officeDocument/2006/relationships/hyperlink" Target="https://www.energyoutreach.org/" TargetMode="External"/><Relationship Id="rId21" Type="http://schemas.openxmlformats.org/officeDocument/2006/relationships/hyperlink" Target="http://www.cde.state.co.us/families" TargetMode="External"/><Relationship Id="rId7" Type="http://schemas.openxmlformats.org/officeDocument/2006/relationships/image" Target="../media/image29.png"/><Relationship Id="rId12" Type="http://schemas.openxmlformats.org/officeDocument/2006/relationships/hyperlink" Target="http://www.cde.state.co.us/learningathome/gettingconnected" TargetMode="External"/><Relationship Id="rId17" Type="http://schemas.openxmlformats.org/officeDocument/2006/relationships/image" Target="../media/image36.svg"/><Relationship Id="rId2" Type="http://schemas.openxmlformats.org/officeDocument/2006/relationships/image" Target="../media/image26.svg"/><Relationship Id="rId16" Type="http://schemas.openxmlformats.org/officeDocument/2006/relationships/image" Target="../media/image35.png"/><Relationship Id="rId20" Type="http://schemas.openxmlformats.org/officeDocument/2006/relationships/image" Target="../media/image38.svg"/><Relationship Id="rId1" Type="http://schemas.openxmlformats.org/officeDocument/2006/relationships/image" Target="../media/image25.png"/><Relationship Id="rId6" Type="http://schemas.openxmlformats.org/officeDocument/2006/relationships/hyperlink" Target="https://dhsem.maps.arcgis.com/apps/webappviewer/index.html?id=9d4c088bca3b4166994dcb0dbbec6f94" TargetMode="External"/><Relationship Id="rId11" Type="http://schemas.openxmlformats.org/officeDocument/2006/relationships/image" Target="../media/image32.svg"/><Relationship Id="rId5" Type="http://schemas.openxmlformats.org/officeDocument/2006/relationships/image" Target="../media/image28.svg"/><Relationship Id="rId15" Type="http://schemas.openxmlformats.org/officeDocument/2006/relationships/hyperlink" Target="http://www.cde.state.co.us/learningathome/literacysupportthroughlibraries" TargetMode="External"/><Relationship Id="rId23" Type="http://schemas.openxmlformats.org/officeDocument/2006/relationships/image" Target="../media/image40.svg"/><Relationship Id="rId10" Type="http://schemas.openxmlformats.org/officeDocument/2006/relationships/image" Target="../media/image31.png"/><Relationship Id="rId19" Type="http://schemas.openxmlformats.org/officeDocument/2006/relationships/image" Target="../media/image37.png"/><Relationship Id="rId4" Type="http://schemas.openxmlformats.org/officeDocument/2006/relationships/image" Target="../media/image27.png"/><Relationship Id="rId9" Type="http://schemas.openxmlformats.org/officeDocument/2006/relationships/hyperlink" Target="http://www.cde.state.co.us/learningathome/remotelearningresources" TargetMode="External"/><Relationship Id="rId14" Type="http://schemas.openxmlformats.org/officeDocument/2006/relationships/image" Target="../media/image34.svg"/><Relationship Id="rId22" Type="http://schemas.openxmlformats.org/officeDocument/2006/relationships/image" Target="../media/image39.png"/></Relationships>
</file>

<file path=ppt/diagrams/colors1.xml><?xml version="1.0" encoding="utf-8"?>
<dgm:colorsDef xmlns:dgm="http://schemas.openxmlformats.org/drawingml/2006/diagram" xmlns:a="http://schemas.openxmlformats.org/drawingml/2006/main" uniqueId="urn:microsoft.com/office/officeart/2018/5/colors/Iconchunking_neutralbg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a:alpha val="0"/>
      </a:schemeClr>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4CCA1-156B-4DE3-8AEE-DEC21439DE24}" type="doc">
      <dgm:prSet loTypeId="urn:microsoft.com/office/officeart/2018/2/layout/IconVerticalSolidList" loCatId="icon" qsTypeId="urn:microsoft.com/office/officeart/2005/8/quickstyle/simple1" qsCatId="simple" csTypeId="urn:microsoft.com/office/officeart/2018/5/colors/Iconchunking_neutralbg_accent6_2" csCatId="accent6" phldr="1"/>
      <dgm:spPr/>
      <dgm:t>
        <a:bodyPr/>
        <a:lstStyle/>
        <a:p>
          <a:endParaRPr lang="en-US"/>
        </a:p>
      </dgm:t>
    </dgm:pt>
    <dgm:pt modelId="{5999B6A1-7A0E-4C3B-8AE4-4F4BB0DFBF68}">
      <dgm:prSet/>
      <dgm:spPr/>
      <dgm:t>
        <a:bodyPr/>
        <a:lstStyle/>
        <a:p>
          <a:r>
            <a:rPr lang="en-US" dirty="0"/>
            <a:t>The LEA/BOCES must engage in timely and meaningful consultation and discussion with all stakeholders that are representative of the students served by the LEA, as outlined above.</a:t>
          </a:r>
        </a:p>
      </dgm:t>
      <dgm:extLst>
        <a:ext uri="{E40237B7-FDA0-4F09-8148-C483321AD2D9}">
          <dgm14:cNvPr xmlns:dgm14="http://schemas.microsoft.com/office/drawing/2010/diagram" id="0" name="" descr="The LEA/BOCES must engage in timely and meaningful consultation and discussion with all stakeholders that are representative of the students served by the LEA, as outlined above.&#10;"/>
        </a:ext>
      </dgm:extLst>
    </dgm:pt>
    <dgm:pt modelId="{FCC28EA9-2DA7-4F12-886C-6DE38529C5E2}" type="parTrans" cxnId="{7A8AE890-3251-4DBA-AB86-20F1559BD995}">
      <dgm:prSet/>
      <dgm:spPr/>
      <dgm:t>
        <a:bodyPr/>
        <a:lstStyle/>
        <a:p>
          <a:endParaRPr lang="en-US"/>
        </a:p>
      </dgm:t>
    </dgm:pt>
    <dgm:pt modelId="{6594E56D-26F3-4CDD-AAF0-06152F21994E}" type="sibTrans" cxnId="{7A8AE890-3251-4DBA-AB86-20F1559BD995}">
      <dgm:prSet/>
      <dgm:spPr/>
      <dgm:t>
        <a:bodyPr/>
        <a:lstStyle/>
        <a:p>
          <a:endParaRPr lang="en-US"/>
        </a:p>
      </dgm:t>
    </dgm:pt>
    <dgm:pt modelId="{E89BA034-BDF0-4DC9-9E25-092BBE3D8F43}">
      <dgm:prSet/>
      <dgm:spPr/>
      <dgm:t>
        <a:bodyPr/>
        <a:lstStyle/>
        <a:p>
          <a:r>
            <a:rPr lang="en-US" dirty="0"/>
            <a:t>The LEA plan was developed with timely and meaningful consultation with teachers, principals, other school leaders, paraprofessionals, specialized instructional support personnel, charter school leaders (in a local educational agency that has charter schools), administrators (including administrators of programs described in other parts of this title), other appropriate school personnel, and parents of children in schools served under Title I. § 1112(a)(1)(A).</a:t>
          </a:r>
        </a:p>
      </dgm:t>
    </dgm:pt>
    <dgm:pt modelId="{30A211AE-7A98-424E-B1BF-AF537E76666C}" type="parTrans" cxnId="{EEC3CDE5-2A70-4F19-92E5-8B5E3F91DE69}">
      <dgm:prSet/>
      <dgm:spPr/>
      <dgm:t>
        <a:bodyPr/>
        <a:lstStyle/>
        <a:p>
          <a:endParaRPr lang="en-US"/>
        </a:p>
      </dgm:t>
    </dgm:pt>
    <dgm:pt modelId="{99CAA2C1-5213-4200-A499-6C4E024738C4}" type="sibTrans" cxnId="{EEC3CDE5-2A70-4F19-92E5-8B5E3F91DE69}">
      <dgm:prSet/>
      <dgm:spPr/>
      <dgm:t>
        <a:bodyPr/>
        <a:lstStyle/>
        <a:p>
          <a:endParaRPr lang="en-US"/>
        </a:p>
      </dgm:t>
    </dgm:pt>
    <dgm:pt modelId="{8C48B85A-1D94-442B-B052-A37689B8D8AF}">
      <dgm:prSet/>
      <dgm:spPr/>
      <dgm:t>
        <a:bodyPr/>
        <a:lstStyle/>
        <a:p>
          <a:r>
            <a:rPr lang="en-US" dirty="0"/>
            <a:t>The LEA affirms that if the LEA plan is not satisfactory to the parents of participating children the LEA will submit any parent comments on the plan to the SEA at the time of the submission of the LEA plan. § 1116(b)(4). Submit parent comments to consolidatedapplications@cde.state.co.us</a:t>
          </a:r>
        </a:p>
      </dgm:t>
    </dgm:pt>
    <dgm:pt modelId="{497C36C1-7448-4707-B427-D85CF41AF610}" type="parTrans" cxnId="{1A8F2C80-10E1-4026-8919-E045840C2DE1}">
      <dgm:prSet/>
      <dgm:spPr/>
      <dgm:t>
        <a:bodyPr/>
        <a:lstStyle/>
        <a:p>
          <a:endParaRPr lang="en-US"/>
        </a:p>
      </dgm:t>
    </dgm:pt>
    <dgm:pt modelId="{09C66A25-6C08-4D46-BB18-6F45313E81B4}" type="sibTrans" cxnId="{1A8F2C80-10E1-4026-8919-E045840C2DE1}">
      <dgm:prSet/>
      <dgm:spPr/>
      <dgm:t>
        <a:bodyPr/>
        <a:lstStyle/>
        <a:p>
          <a:endParaRPr lang="en-US"/>
        </a:p>
      </dgm:t>
    </dgm:pt>
    <dgm:pt modelId="{936E0C04-CBA0-4D5F-A2CD-9D579C6127B7}" type="pres">
      <dgm:prSet presAssocID="{6F04CCA1-156B-4DE3-8AEE-DEC21439DE24}" presName="root" presStyleCnt="0">
        <dgm:presLayoutVars>
          <dgm:dir/>
          <dgm:resizeHandles val="exact"/>
        </dgm:presLayoutVars>
      </dgm:prSet>
      <dgm:spPr/>
    </dgm:pt>
    <dgm:pt modelId="{E5F0846C-0FFC-40E3-89F0-ACB3A9AC2604}" type="pres">
      <dgm:prSet presAssocID="{5999B6A1-7A0E-4C3B-8AE4-4F4BB0DFBF68}" presName="compNode" presStyleCnt="0"/>
      <dgm:spPr/>
    </dgm:pt>
    <dgm:pt modelId="{9D995356-D2AB-46D3-83F4-E414B501D63B}" type="pres">
      <dgm:prSet presAssocID="{5999B6A1-7A0E-4C3B-8AE4-4F4BB0DFBF68}" presName="bgRect" presStyleLbl="bgShp" presStyleIdx="0" presStyleCnt="3" custLinFactNeighborX="-1230" custLinFactNeighborY="-206"/>
      <dgm:spPr/>
    </dgm:pt>
    <dgm:pt modelId="{69011B98-C5B8-49AC-9A21-99D8C4B368A7}" type="pres">
      <dgm:prSet presAssocID="{5999B6A1-7A0E-4C3B-8AE4-4F4BB0DFBF68}" presName="iconRect" presStyleLbl="node1" presStyleIdx="0" presStyleCnt="3" custLinFactNeighborX="-8974" custLinFactNeighborY="-594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onnections"/>
        </a:ext>
      </dgm:extLst>
    </dgm:pt>
    <dgm:pt modelId="{E80B7913-CDC2-43F3-9E73-BBF622E8A5D5}" type="pres">
      <dgm:prSet presAssocID="{5999B6A1-7A0E-4C3B-8AE4-4F4BB0DFBF68}" presName="spaceRect" presStyleCnt="0"/>
      <dgm:spPr/>
    </dgm:pt>
    <dgm:pt modelId="{3DA51428-F6AD-4193-B893-91A82BA2A95C}" type="pres">
      <dgm:prSet presAssocID="{5999B6A1-7A0E-4C3B-8AE4-4F4BB0DFBF68}" presName="parTx" presStyleLbl="revTx" presStyleIdx="0" presStyleCnt="3">
        <dgm:presLayoutVars>
          <dgm:chMax val="0"/>
          <dgm:chPref val="0"/>
        </dgm:presLayoutVars>
      </dgm:prSet>
      <dgm:spPr/>
    </dgm:pt>
    <dgm:pt modelId="{3F9ED714-2BE5-4817-A496-FB10A23702D5}" type="pres">
      <dgm:prSet presAssocID="{6594E56D-26F3-4CDD-AAF0-06152F21994E}" presName="sibTrans" presStyleCnt="0"/>
      <dgm:spPr/>
    </dgm:pt>
    <dgm:pt modelId="{5F08BD7E-79FD-4522-9CEA-F10EF5855B5C}" type="pres">
      <dgm:prSet presAssocID="{E89BA034-BDF0-4DC9-9E25-092BBE3D8F43}" presName="compNode" presStyleCnt="0"/>
      <dgm:spPr/>
    </dgm:pt>
    <dgm:pt modelId="{0DBCCB44-71BB-4CDB-9664-5543016D1DCE}" type="pres">
      <dgm:prSet presAssocID="{E89BA034-BDF0-4DC9-9E25-092BBE3D8F43}" presName="bgRect" presStyleLbl="bgShp" presStyleIdx="1" presStyleCnt="3"/>
      <dgm:spPr/>
    </dgm:pt>
    <dgm:pt modelId="{AF8AB523-F51E-4177-8207-D0547CCB523E}" type="pres">
      <dgm:prSet presAssocID="{E89BA034-BDF0-4DC9-9E25-092BBE3D8F43}" presName="iconRect" presStyleLbl="node1" presStyleIdx="1" presStyleCnt="3" custLinFactNeighborX="5384" custLinFactNeighborY="499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List"/>
        </a:ext>
      </dgm:extLst>
    </dgm:pt>
    <dgm:pt modelId="{EA3411C8-1F8A-464A-9BD6-101D80E2268B}" type="pres">
      <dgm:prSet presAssocID="{E89BA034-BDF0-4DC9-9E25-092BBE3D8F43}" presName="spaceRect" presStyleCnt="0"/>
      <dgm:spPr/>
    </dgm:pt>
    <dgm:pt modelId="{9BB911B2-60E5-4A8C-94E3-FE01B7A386ED}" type="pres">
      <dgm:prSet presAssocID="{E89BA034-BDF0-4DC9-9E25-092BBE3D8F43}" presName="parTx" presStyleLbl="revTx" presStyleIdx="1" presStyleCnt="3">
        <dgm:presLayoutVars>
          <dgm:chMax val="0"/>
          <dgm:chPref val="0"/>
        </dgm:presLayoutVars>
      </dgm:prSet>
      <dgm:spPr/>
    </dgm:pt>
    <dgm:pt modelId="{00E9C31F-0297-4444-9A76-59DE27859128}" type="pres">
      <dgm:prSet presAssocID="{99CAA2C1-5213-4200-A499-6C4E024738C4}" presName="sibTrans" presStyleCnt="0"/>
      <dgm:spPr/>
    </dgm:pt>
    <dgm:pt modelId="{591540B9-30DA-4BE7-BC56-512C70C1ABC7}" type="pres">
      <dgm:prSet presAssocID="{8C48B85A-1D94-442B-B052-A37689B8D8AF}" presName="compNode" presStyleCnt="0"/>
      <dgm:spPr/>
    </dgm:pt>
    <dgm:pt modelId="{20925FF0-821B-4E24-8566-8689F2DA5542}" type="pres">
      <dgm:prSet presAssocID="{8C48B85A-1D94-442B-B052-A37689B8D8AF}" presName="bgRect" presStyleLbl="bgShp" presStyleIdx="2" presStyleCnt="3"/>
      <dgm:spPr/>
    </dgm:pt>
    <dgm:pt modelId="{219E6A9D-6268-4E89-BDDF-CE08F57A36D4}" type="pres">
      <dgm:prSet presAssocID="{8C48B85A-1D94-442B-B052-A37689B8D8A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Group success"/>
        </a:ext>
      </dgm:extLst>
    </dgm:pt>
    <dgm:pt modelId="{41B773C8-906B-45A2-A2F9-A34F08D86E85}" type="pres">
      <dgm:prSet presAssocID="{8C48B85A-1D94-442B-B052-A37689B8D8AF}" presName="spaceRect" presStyleCnt="0"/>
      <dgm:spPr/>
    </dgm:pt>
    <dgm:pt modelId="{F8C7805C-8060-4859-A217-5F24975525A8}" type="pres">
      <dgm:prSet presAssocID="{8C48B85A-1D94-442B-B052-A37689B8D8AF}" presName="parTx" presStyleLbl="revTx" presStyleIdx="2" presStyleCnt="3">
        <dgm:presLayoutVars>
          <dgm:chMax val="0"/>
          <dgm:chPref val="0"/>
        </dgm:presLayoutVars>
      </dgm:prSet>
      <dgm:spPr/>
    </dgm:pt>
  </dgm:ptLst>
  <dgm:cxnLst>
    <dgm:cxn modelId="{22957708-01D6-4BB7-ADC0-0E97EF67B965}" type="presOf" srcId="{E89BA034-BDF0-4DC9-9E25-092BBE3D8F43}" destId="{9BB911B2-60E5-4A8C-94E3-FE01B7A386ED}" srcOrd="0" destOrd="0" presId="urn:microsoft.com/office/officeart/2018/2/layout/IconVerticalSolidList"/>
    <dgm:cxn modelId="{E923D954-C3B3-49E2-9C1F-569DC9FEA376}" type="presOf" srcId="{5999B6A1-7A0E-4C3B-8AE4-4F4BB0DFBF68}" destId="{3DA51428-F6AD-4193-B893-91A82BA2A95C}" srcOrd="0" destOrd="0" presId="urn:microsoft.com/office/officeart/2018/2/layout/IconVerticalSolidList"/>
    <dgm:cxn modelId="{1A8F2C80-10E1-4026-8919-E045840C2DE1}" srcId="{6F04CCA1-156B-4DE3-8AEE-DEC21439DE24}" destId="{8C48B85A-1D94-442B-B052-A37689B8D8AF}" srcOrd="2" destOrd="0" parTransId="{497C36C1-7448-4707-B427-D85CF41AF610}" sibTransId="{09C66A25-6C08-4D46-BB18-6F45313E81B4}"/>
    <dgm:cxn modelId="{3927B188-8E4B-44C8-93AC-240F250D696D}" type="presOf" srcId="{8C48B85A-1D94-442B-B052-A37689B8D8AF}" destId="{F8C7805C-8060-4859-A217-5F24975525A8}" srcOrd="0" destOrd="0" presId="urn:microsoft.com/office/officeart/2018/2/layout/IconVerticalSolidList"/>
    <dgm:cxn modelId="{7A8AE890-3251-4DBA-AB86-20F1559BD995}" srcId="{6F04CCA1-156B-4DE3-8AEE-DEC21439DE24}" destId="{5999B6A1-7A0E-4C3B-8AE4-4F4BB0DFBF68}" srcOrd="0" destOrd="0" parTransId="{FCC28EA9-2DA7-4F12-886C-6DE38529C5E2}" sibTransId="{6594E56D-26F3-4CDD-AAF0-06152F21994E}"/>
    <dgm:cxn modelId="{7AB970C1-12E9-4D0B-9B5E-A4917FB1328F}" type="presOf" srcId="{6F04CCA1-156B-4DE3-8AEE-DEC21439DE24}" destId="{936E0C04-CBA0-4D5F-A2CD-9D579C6127B7}" srcOrd="0" destOrd="0" presId="urn:microsoft.com/office/officeart/2018/2/layout/IconVerticalSolidList"/>
    <dgm:cxn modelId="{EEC3CDE5-2A70-4F19-92E5-8B5E3F91DE69}" srcId="{6F04CCA1-156B-4DE3-8AEE-DEC21439DE24}" destId="{E89BA034-BDF0-4DC9-9E25-092BBE3D8F43}" srcOrd="1" destOrd="0" parTransId="{30A211AE-7A98-424E-B1BF-AF537E76666C}" sibTransId="{99CAA2C1-5213-4200-A499-6C4E024738C4}"/>
    <dgm:cxn modelId="{67508ABB-B973-43F8-B195-7665097EB57A}" type="presParOf" srcId="{936E0C04-CBA0-4D5F-A2CD-9D579C6127B7}" destId="{E5F0846C-0FFC-40E3-89F0-ACB3A9AC2604}" srcOrd="0" destOrd="0" presId="urn:microsoft.com/office/officeart/2018/2/layout/IconVerticalSolidList"/>
    <dgm:cxn modelId="{CE25079D-CE79-4939-90EB-1E7DC5D826CD}" type="presParOf" srcId="{E5F0846C-0FFC-40E3-89F0-ACB3A9AC2604}" destId="{9D995356-D2AB-46D3-83F4-E414B501D63B}" srcOrd="0" destOrd="0" presId="urn:microsoft.com/office/officeart/2018/2/layout/IconVerticalSolidList"/>
    <dgm:cxn modelId="{45B48E56-8C2C-46DF-A0B6-48798F7CFD59}" type="presParOf" srcId="{E5F0846C-0FFC-40E3-89F0-ACB3A9AC2604}" destId="{69011B98-C5B8-49AC-9A21-99D8C4B368A7}" srcOrd="1" destOrd="0" presId="urn:microsoft.com/office/officeart/2018/2/layout/IconVerticalSolidList"/>
    <dgm:cxn modelId="{97490835-1A5C-492E-97CC-D12FC9CE6592}" type="presParOf" srcId="{E5F0846C-0FFC-40E3-89F0-ACB3A9AC2604}" destId="{E80B7913-CDC2-43F3-9E73-BBF622E8A5D5}" srcOrd="2" destOrd="0" presId="urn:microsoft.com/office/officeart/2018/2/layout/IconVerticalSolidList"/>
    <dgm:cxn modelId="{6E349413-2E68-477F-B21F-398B9E2BCE8C}" type="presParOf" srcId="{E5F0846C-0FFC-40E3-89F0-ACB3A9AC2604}" destId="{3DA51428-F6AD-4193-B893-91A82BA2A95C}" srcOrd="3" destOrd="0" presId="urn:microsoft.com/office/officeart/2018/2/layout/IconVerticalSolidList"/>
    <dgm:cxn modelId="{353F5120-69B8-4059-828E-A02721BA4D34}" type="presParOf" srcId="{936E0C04-CBA0-4D5F-A2CD-9D579C6127B7}" destId="{3F9ED714-2BE5-4817-A496-FB10A23702D5}" srcOrd="1" destOrd="0" presId="urn:microsoft.com/office/officeart/2018/2/layout/IconVerticalSolidList"/>
    <dgm:cxn modelId="{57D70B64-E22D-40F1-80D3-880E86D00E67}" type="presParOf" srcId="{936E0C04-CBA0-4D5F-A2CD-9D579C6127B7}" destId="{5F08BD7E-79FD-4522-9CEA-F10EF5855B5C}" srcOrd="2" destOrd="0" presId="urn:microsoft.com/office/officeart/2018/2/layout/IconVerticalSolidList"/>
    <dgm:cxn modelId="{86B1B298-B59F-403F-A7E6-624D5F37D062}" type="presParOf" srcId="{5F08BD7E-79FD-4522-9CEA-F10EF5855B5C}" destId="{0DBCCB44-71BB-4CDB-9664-5543016D1DCE}" srcOrd="0" destOrd="0" presId="urn:microsoft.com/office/officeart/2018/2/layout/IconVerticalSolidList"/>
    <dgm:cxn modelId="{BA45191B-711E-4A47-B0ED-2314D00860E3}" type="presParOf" srcId="{5F08BD7E-79FD-4522-9CEA-F10EF5855B5C}" destId="{AF8AB523-F51E-4177-8207-D0547CCB523E}" srcOrd="1" destOrd="0" presId="urn:microsoft.com/office/officeart/2018/2/layout/IconVerticalSolidList"/>
    <dgm:cxn modelId="{801957C3-3ABC-4F69-A225-DD8965C9B15B}" type="presParOf" srcId="{5F08BD7E-79FD-4522-9CEA-F10EF5855B5C}" destId="{EA3411C8-1F8A-464A-9BD6-101D80E2268B}" srcOrd="2" destOrd="0" presId="urn:microsoft.com/office/officeart/2018/2/layout/IconVerticalSolidList"/>
    <dgm:cxn modelId="{82915651-0189-450E-B8AB-818BA5E97E86}" type="presParOf" srcId="{5F08BD7E-79FD-4522-9CEA-F10EF5855B5C}" destId="{9BB911B2-60E5-4A8C-94E3-FE01B7A386ED}" srcOrd="3" destOrd="0" presId="urn:microsoft.com/office/officeart/2018/2/layout/IconVerticalSolidList"/>
    <dgm:cxn modelId="{D6A7B136-08CC-46DE-A70E-D74CE51E7E5E}" type="presParOf" srcId="{936E0C04-CBA0-4D5F-A2CD-9D579C6127B7}" destId="{00E9C31F-0297-4444-9A76-59DE27859128}" srcOrd="3" destOrd="0" presId="urn:microsoft.com/office/officeart/2018/2/layout/IconVerticalSolidList"/>
    <dgm:cxn modelId="{31FF0C21-7BD4-467D-8314-FB7C3F539C2A}" type="presParOf" srcId="{936E0C04-CBA0-4D5F-A2CD-9D579C6127B7}" destId="{591540B9-30DA-4BE7-BC56-512C70C1ABC7}" srcOrd="4" destOrd="0" presId="urn:microsoft.com/office/officeart/2018/2/layout/IconVerticalSolidList"/>
    <dgm:cxn modelId="{36651D21-7C59-49A6-BC16-887022AB9130}" type="presParOf" srcId="{591540B9-30DA-4BE7-BC56-512C70C1ABC7}" destId="{20925FF0-821B-4E24-8566-8689F2DA5542}" srcOrd="0" destOrd="0" presId="urn:microsoft.com/office/officeart/2018/2/layout/IconVerticalSolidList"/>
    <dgm:cxn modelId="{B7DB7807-E8DE-4842-9A22-B5BF7464650E}" type="presParOf" srcId="{591540B9-30DA-4BE7-BC56-512C70C1ABC7}" destId="{219E6A9D-6268-4E89-BDDF-CE08F57A36D4}" srcOrd="1" destOrd="0" presId="urn:microsoft.com/office/officeart/2018/2/layout/IconVerticalSolidList"/>
    <dgm:cxn modelId="{5A94F9AE-A88C-460F-AF20-5EA247B6B9B2}" type="presParOf" srcId="{591540B9-30DA-4BE7-BC56-512C70C1ABC7}" destId="{41B773C8-906B-45A2-A2F9-A34F08D86E85}" srcOrd="2" destOrd="0" presId="urn:microsoft.com/office/officeart/2018/2/layout/IconVerticalSolidList"/>
    <dgm:cxn modelId="{BA7B09E6-7189-47E9-8BED-CD83ADB26036}" type="presParOf" srcId="{591540B9-30DA-4BE7-BC56-512C70C1ABC7}" destId="{F8C7805C-8060-4859-A217-5F24975525A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474958-69C0-444A-A1C5-6BF3D3FD30E7}"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9DB0496-35E1-414A-9D34-9C657FBA409E}">
      <dgm:prSet/>
      <dgm:spPr/>
      <dgm:t>
        <a:bodyPr/>
        <a:lstStyle/>
        <a:p>
          <a:pPr>
            <a:defRPr cap="all"/>
          </a:pPr>
          <a:r>
            <a:rPr lang="en-US">
              <a:hlinkClick xmlns:r="http://schemas.openxmlformats.org/officeDocument/2006/relationships" r:id="rId1"/>
            </a:rPr>
            <a:t>Energy Outreach of Colorado</a:t>
          </a:r>
          <a:endParaRPr lang="en-US"/>
        </a:p>
      </dgm:t>
    </dgm:pt>
    <dgm:pt modelId="{68D81A5E-221E-418B-841A-6B9A1C3BA567}" type="parTrans" cxnId="{E29FC10A-D0BE-4632-8403-4F2194419C69}">
      <dgm:prSet/>
      <dgm:spPr/>
      <dgm:t>
        <a:bodyPr/>
        <a:lstStyle/>
        <a:p>
          <a:endParaRPr lang="en-US"/>
        </a:p>
      </dgm:t>
    </dgm:pt>
    <dgm:pt modelId="{EBE37705-AAAD-4596-954A-9F9EA98786FA}" type="sibTrans" cxnId="{E29FC10A-D0BE-4632-8403-4F2194419C69}">
      <dgm:prSet/>
      <dgm:spPr/>
      <dgm:t>
        <a:bodyPr/>
        <a:lstStyle/>
        <a:p>
          <a:endParaRPr lang="en-US"/>
        </a:p>
      </dgm:t>
    </dgm:pt>
    <dgm:pt modelId="{83D20CED-2F9B-4293-AABB-FE34D9845DF7}">
      <dgm:prSet/>
      <dgm:spPr/>
      <dgm:t>
        <a:bodyPr/>
        <a:lstStyle/>
        <a:p>
          <a:pPr>
            <a:defRPr cap="all"/>
          </a:pPr>
          <a:r>
            <a:rPr lang="en-US" u="sng">
              <a:hlinkClick xmlns:r="http://schemas.openxmlformats.org/officeDocument/2006/relationships" r:id="rId2"/>
            </a:rPr>
            <a:t>School Meals for Kids</a:t>
          </a:r>
          <a:r>
            <a:rPr lang="en-US"/>
            <a:t> </a:t>
          </a:r>
        </a:p>
      </dgm:t>
    </dgm:pt>
    <dgm:pt modelId="{5AFEDB51-C4A3-40D2-AC6C-9075456FCBD6}" type="parTrans" cxnId="{326D0FF6-CD94-414B-A370-4F82632C3060}">
      <dgm:prSet/>
      <dgm:spPr/>
      <dgm:t>
        <a:bodyPr/>
        <a:lstStyle/>
        <a:p>
          <a:endParaRPr lang="en-US"/>
        </a:p>
      </dgm:t>
    </dgm:pt>
    <dgm:pt modelId="{D80996BE-5E07-4C82-87BC-9B5345465AF1}" type="sibTrans" cxnId="{326D0FF6-CD94-414B-A370-4F82632C3060}">
      <dgm:prSet/>
      <dgm:spPr/>
      <dgm:t>
        <a:bodyPr/>
        <a:lstStyle/>
        <a:p>
          <a:endParaRPr lang="en-US"/>
        </a:p>
      </dgm:t>
    </dgm:pt>
    <dgm:pt modelId="{9991A5E7-AD59-4CCF-B216-EAA1BAF99097}">
      <dgm:prSet/>
      <dgm:spPr/>
      <dgm:t>
        <a:bodyPr/>
        <a:lstStyle/>
        <a:p>
          <a:pPr>
            <a:defRPr cap="all"/>
          </a:pPr>
          <a:r>
            <a:rPr lang="en-US">
              <a:hlinkClick xmlns:r="http://schemas.openxmlformats.org/officeDocument/2006/relationships" r:id="rId3"/>
            </a:rPr>
            <a:t>Remote Learning Resources &amp; Activities</a:t>
          </a:r>
          <a:endParaRPr lang="en-US"/>
        </a:p>
      </dgm:t>
    </dgm:pt>
    <dgm:pt modelId="{E368C4F0-9D59-4936-8A56-040C6E5E110F}" type="parTrans" cxnId="{C1208C36-3E17-483D-85BE-26406C1F16F9}">
      <dgm:prSet/>
      <dgm:spPr/>
      <dgm:t>
        <a:bodyPr/>
        <a:lstStyle/>
        <a:p>
          <a:endParaRPr lang="en-US"/>
        </a:p>
      </dgm:t>
    </dgm:pt>
    <dgm:pt modelId="{7376C7EE-937C-472F-A5D4-877655D7463B}" type="sibTrans" cxnId="{C1208C36-3E17-483D-85BE-26406C1F16F9}">
      <dgm:prSet/>
      <dgm:spPr/>
      <dgm:t>
        <a:bodyPr/>
        <a:lstStyle/>
        <a:p>
          <a:endParaRPr lang="en-US"/>
        </a:p>
      </dgm:t>
    </dgm:pt>
    <dgm:pt modelId="{653900DA-92F5-48E9-8F46-59690E6AC733}">
      <dgm:prSet/>
      <dgm:spPr/>
      <dgm:t>
        <a:bodyPr/>
        <a:lstStyle/>
        <a:p>
          <a:pPr>
            <a:defRPr cap="all"/>
          </a:pPr>
          <a:r>
            <a:rPr lang="en-US">
              <a:hlinkClick xmlns:r="http://schemas.openxmlformats.org/officeDocument/2006/relationships" r:id="rId4"/>
            </a:rPr>
            <a:t>Getting connected to Internet</a:t>
          </a:r>
          <a:endParaRPr lang="en-US"/>
        </a:p>
      </dgm:t>
    </dgm:pt>
    <dgm:pt modelId="{C6DAA85E-BEC1-4A6C-A027-6D8AC5E76307}" type="parTrans" cxnId="{3DF01513-06C3-42AD-B145-609B54F70FC6}">
      <dgm:prSet/>
      <dgm:spPr/>
      <dgm:t>
        <a:bodyPr/>
        <a:lstStyle/>
        <a:p>
          <a:endParaRPr lang="en-US"/>
        </a:p>
      </dgm:t>
    </dgm:pt>
    <dgm:pt modelId="{54EDE592-EA71-4373-96B6-E80DC80B9A29}" type="sibTrans" cxnId="{3DF01513-06C3-42AD-B145-609B54F70FC6}">
      <dgm:prSet/>
      <dgm:spPr/>
      <dgm:t>
        <a:bodyPr/>
        <a:lstStyle/>
        <a:p>
          <a:endParaRPr lang="en-US"/>
        </a:p>
      </dgm:t>
    </dgm:pt>
    <dgm:pt modelId="{E5FB32CF-14E0-4320-89CB-A7FB30FC2B71}">
      <dgm:prSet/>
      <dgm:spPr/>
      <dgm:t>
        <a:bodyPr/>
        <a:lstStyle/>
        <a:p>
          <a:pPr>
            <a:defRPr cap="all"/>
          </a:pPr>
          <a:r>
            <a:rPr lang="en-US">
              <a:hlinkClick xmlns:r="http://schemas.openxmlformats.org/officeDocument/2006/relationships" r:id="rId5"/>
            </a:rPr>
            <a:t>Library Literacy Supports</a:t>
          </a:r>
          <a:endParaRPr lang="en-US"/>
        </a:p>
      </dgm:t>
    </dgm:pt>
    <dgm:pt modelId="{F3E572A4-DB6B-4AEB-B5C7-6A6BE1590396}" type="parTrans" cxnId="{A8FB02E5-BC58-4693-993E-AC57139BC740}">
      <dgm:prSet/>
      <dgm:spPr/>
      <dgm:t>
        <a:bodyPr/>
        <a:lstStyle/>
        <a:p>
          <a:endParaRPr lang="en-US"/>
        </a:p>
      </dgm:t>
    </dgm:pt>
    <dgm:pt modelId="{185AB0D3-B457-4468-AB83-5E0419E29266}" type="sibTrans" cxnId="{A8FB02E5-BC58-4693-993E-AC57139BC740}">
      <dgm:prSet/>
      <dgm:spPr/>
      <dgm:t>
        <a:bodyPr/>
        <a:lstStyle/>
        <a:p>
          <a:endParaRPr lang="en-US"/>
        </a:p>
      </dgm:t>
    </dgm:pt>
    <dgm:pt modelId="{F2826E80-62CF-4CDE-AA92-C366560421D3}">
      <dgm:prSet/>
      <dgm:spPr/>
      <dgm:t>
        <a:bodyPr/>
        <a:lstStyle/>
        <a:p>
          <a:pPr>
            <a:defRPr cap="all"/>
          </a:pPr>
          <a:r>
            <a:rPr lang="en-US">
              <a:hlinkClick xmlns:r="http://schemas.openxmlformats.org/officeDocument/2006/relationships" r:id="rId6"/>
            </a:rPr>
            <a:t>Free online Computer Science Resources</a:t>
          </a:r>
          <a:endParaRPr lang="en-US"/>
        </a:p>
      </dgm:t>
    </dgm:pt>
    <dgm:pt modelId="{A19113DA-C64A-441E-A90F-6ADC33B4AAEB}" type="parTrans" cxnId="{8377195C-6794-4811-9060-C114EECCC139}">
      <dgm:prSet/>
      <dgm:spPr/>
      <dgm:t>
        <a:bodyPr/>
        <a:lstStyle/>
        <a:p>
          <a:endParaRPr lang="en-US"/>
        </a:p>
      </dgm:t>
    </dgm:pt>
    <dgm:pt modelId="{D0F9BEF5-9D12-4497-9408-413B08794257}" type="sibTrans" cxnId="{8377195C-6794-4811-9060-C114EECCC139}">
      <dgm:prSet/>
      <dgm:spPr/>
      <dgm:t>
        <a:bodyPr/>
        <a:lstStyle/>
        <a:p>
          <a:endParaRPr lang="en-US"/>
        </a:p>
      </dgm:t>
    </dgm:pt>
    <dgm:pt modelId="{11A64E1F-469D-44BB-8EE0-A997F7F7B863}">
      <dgm:prSet/>
      <dgm:spPr/>
      <dgm:t>
        <a:bodyPr/>
        <a:lstStyle/>
        <a:p>
          <a:pPr>
            <a:defRPr cap="all"/>
          </a:pPr>
          <a:r>
            <a:rPr lang="en-US">
              <a:hlinkClick xmlns:r="http://schemas.openxmlformats.org/officeDocument/2006/relationships" r:id="rId7"/>
            </a:rPr>
            <a:t>Parent &amp; Family Resources</a:t>
          </a:r>
          <a:endParaRPr lang="en-US"/>
        </a:p>
      </dgm:t>
    </dgm:pt>
    <dgm:pt modelId="{C603B9FC-D859-49DA-9D84-ECCE723CA292}" type="parTrans" cxnId="{36A61BD1-7F70-4F43-9242-E975AB767FCF}">
      <dgm:prSet/>
      <dgm:spPr/>
      <dgm:t>
        <a:bodyPr/>
        <a:lstStyle/>
        <a:p>
          <a:endParaRPr lang="en-US"/>
        </a:p>
      </dgm:t>
    </dgm:pt>
    <dgm:pt modelId="{92526899-0290-4A9C-9CAB-8E0CC1F65D76}" type="sibTrans" cxnId="{36A61BD1-7F70-4F43-9242-E975AB767FCF}">
      <dgm:prSet/>
      <dgm:spPr/>
      <dgm:t>
        <a:bodyPr/>
        <a:lstStyle/>
        <a:p>
          <a:endParaRPr lang="en-US"/>
        </a:p>
      </dgm:t>
    </dgm:pt>
    <dgm:pt modelId="{D9C22DFB-9D45-415C-975C-E9A9CADCE36F}">
      <dgm:prSet/>
      <dgm:spPr/>
      <dgm:t>
        <a:bodyPr/>
        <a:lstStyle/>
        <a:p>
          <a:pPr>
            <a:defRPr cap="all"/>
          </a:pPr>
          <a:r>
            <a:rPr lang="en-US">
              <a:hlinkClick xmlns:r="http://schemas.openxmlformats.org/officeDocument/2006/relationships" r:id="" action="ppaction://noaction"/>
            </a:rPr>
            <a:t>Monthly Coffee Chats with District Leaders and CDE</a:t>
          </a:r>
          <a:endParaRPr lang="en-US" dirty="0"/>
        </a:p>
      </dgm:t>
    </dgm:pt>
    <dgm:pt modelId="{967988AC-0C2A-4884-9216-D75DDD15B49B}" type="parTrans" cxnId="{E06D9AF1-C4C2-479C-A00E-BF8E23E8F208}">
      <dgm:prSet/>
      <dgm:spPr/>
      <dgm:t>
        <a:bodyPr/>
        <a:lstStyle/>
        <a:p>
          <a:endParaRPr lang="en-US"/>
        </a:p>
      </dgm:t>
    </dgm:pt>
    <dgm:pt modelId="{CCD9E7E9-9DD6-43C4-80F5-FDB7F276DAD2}" type="sibTrans" cxnId="{E06D9AF1-C4C2-479C-A00E-BF8E23E8F208}">
      <dgm:prSet/>
      <dgm:spPr/>
      <dgm:t>
        <a:bodyPr/>
        <a:lstStyle/>
        <a:p>
          <a:endParaRPr lang="en-US"/>
        </a:p>
      </dgm:t>
    </dgm:pt>
    <dgm:pt modelId="{5FD424BD-0BEF-44B5-ADA7-65F4081D4B52}" type="pres">
      <dgm:prSet presAssocID="{64474958-69C0-444A-A1C5-6BF3D3FD30E7}" presName="root" presStyleCnt="0">
        <dgm:presLayoutVars>
          <dgm:dir/>
          <dgm:resizeHandles val="exact"/>
        </dgm:presLayoutVars>
      </dgm:prSet>
      <dgm:spPr/>
    </dgm:pt>
    <dgm:pt modelId="{688F1BEE-2021-4E68-8753-CB0095645BB1}" type="pres">
      <dgm:prSet presAssocID="{19DB0496-35E1-414A-9D34-9C657FBA409E}" presName="compNode" presStyleCnt="0"/>
      <dgm:spPr/>
    </dgm:pt>
    <dgm:pt modelId="{A5602F03-9822-411C-81A7-07CF60389E06}" type="pres">
      <dgm:prSet presAssocID="{19DB0496-35E1-414A-9D34-9C657FBA409E}" presName="iconBgRect" presStyleLbl="bgShp" presStyleIdx="0" presStyleCnt="8"/>
      <dgm:spPr/>
    </dgm:pt>
    <dgm:pt modelId="{C00469DB-16F9-4BF0-8C49-F90BEE02BFA1}" type="pres">
      <dgm:prSet presAssocID="{19DB0496-35E1-414A-9D34-9C657FBA409E}" presName="iconRect" presStyleLbl="node1" presStyleIdx="0" presStyleCnt="8"/>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Electric Car"/>
        </a:ext>
      </dgm:extLst>
    </dgm:pt>
    <dgm:pt modelId="{8D3FC2CC-AF82-462E-A55B-A3CB3A8038BD}" type="pres">
      <dgm:prSet presAssocID="{19DB0496-35E1-414A-9D34-9C657FBA409E}" presName="spaceRect" presStyleCnt="0"/>
      <dgm:spPr/>
    </dgm:pt>
    <dgm:pt modelId="{DBA23529-C08E-4232-A700-4AB96C1D0D6D}" type="pres">
      <dgm:prSet presAssocID="{19DB0496-35E1-414A-9D34-9C657FBA409E}" presName="textRect" presStyleLbl="revTx" presStyleIdx="0" presStyleCnt="8">
        <dgm:presLayoutVars>
          <dgm:chMax val="1"/>
          <dgm:chPref val="1"/>
        </dgm:presLayoutVars>
      </dgm:prSet>
      <dgm:spPr/>
    </dgm:pt>
    <dgm:pt modelId="{A334EF6A-FD49-4D09-93AE-A49526547824}" type="pres">
      <dgm:prSet presAssocID="{EBE37705-AAAD-4596-954A-9F9EA98786FA}" presName="sibTrans" presStyleCnt="0"/>
      <dgm:spPr/>
    </dgm:pt>
    <dgm:pt modelId="{4BFE361B-F349-487D-B2C9-0C5AE0790F55}" type="pres">
      <dgm:prSet presAssocID="{83D20CED-2F9B-4293-AABB-FE34D9845DF7}" presName="compNode" presStyleCnt="0"/>
      <dgm:spPr/>
    </dgm:pt>
    <dgm:pt modelId="{ED07FCBE-9207-48A1-B796-7F4F32E54E56}" type="pres">
      <dgm:prSet presAssocID="{83D20CED-2F9B-4293-AABB-FE34D9845DF7}" presName="iconBgRect" presStyleLbl="bgShp" presStyleIdx="1" presStyleCnt="8"/>
      <dgm:spPr/>
    </dgm:pt>
    <dgm:pt modelId="{53F2B055-67DD-462A-A41E-5E845159587C}" type="pres">
      <dgm:prSet presAssocID="{83D20CED-2F9B-4293-AABB-FE34D9845DF7}" presName="iconRect" presStyleLbl="node1" presStyleIdx="1" presStyleCnt="8"/>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Fork and knife"/>
        </a:ext>
      </dgm:extLst>
    </dgm:pt>
    <dgm:pt modelId="{069882B0-6AA0-4499-B7AE-35795CA8E8E4}" type="pres">
      <dgm:prSet presAssocID="{83D20CED-2F9B-4293-AABB-FE34D9845DF7}" presName="spaceRect" presStyleCnt="0"/>
      <dgm:spPr/>
    </dgm:pt>
    <dgm:pt modelId="{779D39FC-1FF8-4382-B069-410892D1EBF8}" type="pres">
      <dgm:prSet presAssocID="{83D20CED-2F9B-4293-AABB-FE34D9845DF7}" presName="textRect" presStyleLbl="revTx" presStyleIdx="1" presStyleCnt="8">
        <dgm:presLayoutVars>
          <dgm:chMax val="1"/>
          <dgm:chPref val="1"/>
        </dgm:presLayoutVars>
      </dgm:prSet>
      <dgm:spPr/>
    </dgm:pt>
    <dgm:pt modelId="{D75414D0-CAF1-4701-AB6E-B92102FFDE00}" type="pres">
      <dgm:prSet presAssocID="{D80996BE-5E07-4C82-87BC-9B5345465AF1}" presName="sibTrans" presStyleCnt="0"/>
      <dgm:spPr/>
    </dgm:pt>
    <dgm:pt modelId="{B0EFE1E7-539F-4496-8769-51C5B34E14C4}" type="pres">
      <dgm:prSet presAssocID="{9991A5E7-AD59-4CCF-B216-EAA1BAF99097}" presName="compNode" presStyleCnt="0"/>
      <dgm:spPr/>
    </dgm:pt>
    <dgm:pt modelId="{B4AD2AB4-B6C4-4529-9C4B-BB4483A9CA00}" type="pres">
      <dgm:prSet presAssocID="{9991A5E7-AD59-4CCF-B216-EAA1BAF99097}" presName="iconBgRect" presStyleLbl="bgShp" presStyleIdx="2" presStyleCnt="8"/>
      <dgm:spPr/>
    </dgm:pt>
    <dgm:pt modelId="{FEA533E6-09A2-4CD8-8E8C-31D6FBBA8BEB}" type="pres">
      <dgm:prSet presAssocID="{9991A5E7-AD59-4CCF-B216-EAA1BAF99097}" presName="iconRect" presStyleLbl="node1" presStyleIdx="2" presStyleCnt="8"/>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Books on Shelf"/>
        </a:ext>
      </dgm:extLst>
    </dgm:pt>
    <dgm:pt modelId="{14A45874-972A-4372-830A-17A1340B0A23}" type="pres">
      <dgm:prSet presAssocID="{9991A5E7-AD59-4CCF-B216-EAA1BAF99097}" presName="spaceRect" presStyleCnt="0"/>
      <dgm:spPr/>
    </dgm:pt>
    <dgm:pt modelId="{CBAAC749-1DD0-4157-8E5B-B5346463F192}" type="pres">
      <dgm:prSet presAssocID="{9991A5E7-AD59-4CCF-B216-EAA1BAF99097}" presName="textRect" presStyleLbl="revTx" presStyleIdx="2" presStyleCnt="8">
        <dgm:presLayoutVars>
          <dgm:chMax val="1"/>
          <dgm:chPref val="1"/>
        </dgm:presLayoutVars>
      </dgm:prSet>
      <dgm:spPr/>
    </dgm:pt>
    <dgm:pt modelId="{527E4EF2-B8F1-4915-8D2B-591AAEFDCCBA}" type="pres">
      <dgm:prSet presAssocID="{7376C7EE-937C-472F-A5D4-877655D7463B}" presName="sibTrans" presStyleCnt="0"/>
      <dgm:spPr/>
    </dgm:pt>
    <dgm:pt modelId="{FC45ABE2-8A88-4EB2-AE42-275726CDE2D5}" type="pres">
      <dgm:prSet presAssocID="{653900DA-92F5-48E9-8F46-59690E6AC733}" presName="compNode" presStyleCnt="0"/>
      <dgm:spPr/>
    </dgm:pt>
    <dgm:pt modelId="{850F0F52-BBCA-477E-99BD-2CA2EEB9257C}" type="pres">
      <dgm:prSet presAssocID="{653900DA-92F5-48E9-8F46-59690E6AC733}" presName="iconBgRect" presStyleLbl="bgShp" presStyleIdx="3" presStyleCnt="8"/>
      <dgm:spPr/>
    </dgm:pt>
    <dgm:pt modelId="{62305C38-1C7F-41BE-B9B3-244D940D2180}" type="pres">
      <dgm:prSet presAssocID="{653900DA-92F5-48E9-8F46-59690E6AC733}" presName="iconRect" presStyleLbl="node1" presStyleIdx="3" presStyleCnt="8"/>
      <dgm:spPr>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a:blipFill>
        <a:ln>
          <a:noFill/>
        </a:ln>
      </dgm:spPr>
      <dgm:extLst>
        <a:ext uri="{E40237B7-FDA0-4F09-8148-C483321AD2D9}">
          <dgm14:cNvPr xmlns:dgm14="http://schemas.microsoft.com/office/drawing/2010/diagram" id="0" name="" descr="Wireless"/>
        </a:ext>
      </dgm:extLst>
    </dgm:pt>
    <dgm:pt modelId="{9D4C05C9-8A82-4D72-A1AC-F6A394CE4258}" type="pres">
      <dgm:prSet presAssocID="{653900DA-92F5-48E9-8F46-59690E6AC733}" presName="spaceRect" presStyleCnt="0"/>
      <dgm:spPr/>
    </dgm:pt>
    <dgm:pt modelId="{3E5F2B06-B352-4405-9545-94586D61B359}" type="pres">
      <dgm:prSet presAssocID="{653900DA-92F5-48E9-8F46-59690E6AC733}" presName="textRect" presStyleLbl="revTx" presStyleIdx="3" presStyleCnt="8">
        <dgm:presLayoutVars>
          <dgm:chMax val="1"/>
          <dgm:chPref val="1"/>
        </dgm:presLayoutVars>
      </dgm:prSet>
      <dgm:spPr/>
    </dgm:pt>
    <dgm:pt modelId="{0437933A-367E-4404-B576-2BCC4204219F}" type="pres">
      <dgm:prSet presAssocID="{54EDE592-EA71-4373-96B6-E80DC80B9A29}" presName="sibTrans" presStyleCnt="0"/>
      <dgm:spPr/>
    </dgm:pt>
    <dgm:pt modelId="{269E5857-E52B-4AA2-A319-FCA39A53099B}" type="pres">
      <dgm:prSet presAssocID="{E5FB32CF-14E0-4320-89CB-A7FB30FC2B71}" presName="compNode" presStyleCnt="0"/>
      <dgm:spPr/>
    </dgm:pt>
    <dgm:pt modelId="{2B4DA58C-BD15-4196-9EB3-CD9FB2F6E95E}" type="pres">
      <dgm:prSet presAssocID="{E5FB32CF-14E0-4320-89CB-A7FB30FC2B71}" presName="iconBgRect" presStyleLbl="bgShp" presStyleIdx="4" presStyleCnt="8"/>
      <dgm:spPr/>
    </dgm:pt>
    <dgm:pt modelId="{FB7264CB-CE6D-4070-AD0B-B02786A24E93}" type="pres">
      <dgm:prSet presAssocID="{E5FB32CF-14E0-4320-89CB-A7FB30FC2B71}" presName="iconRect" presStyleLbl="node1" presStyleIdx="4" presStyleCnt="8"/>
      <dgm:spPr>
        <a:blipFill>
          <a:blip xmlns:r="http://schemas.openxmlformats.org/officeDocument/2006/relationships"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a:blipFill>
        <a:ln>
          <a:noFill/>
        </a:ln>
      </dgm:spPr>
      <dgm:extLst>
        <a:ext uri="{E40237B7-FDA0-4F09-8148-C483321AD2D9}">
          <dgm14:cNvPr xmlns:dgm14="http://schemas.microsoft.com/office/drawing/2010/diagram" id="0" name="" descr="Books"/>
        </a:ext>
      </dgm:extLst>
    </dgm:pt>
    <dgm:pt modelId="{B709545B-09A5-4168-8E9E-064A604A5FBE}" type="pres">
      <dgm:prSet presAssocID="{E5FB32CF-14E0-4320-89CB-A7FB30FC2B71}" presName="spaceRect" presStyleCnt="0"/>
      <dgm:spPr/>
    </dgm:pt>
    <dgm:pt modelId="{7BBED8EC-D31D-4F1C-A1D0-7AA9AF3A6A9F}" type="pres">
      <dgm:prSet presAssocID="{E5FB32CF-14E0-4320-89CB-A7FB30FC2B71}" presName="textRect" presStyleLbl="revTx" presStyleIdx="4" presStyleCnt="8">
        <dgm:presLayoutVars>
          <dgm:chMax val="1"/>
          <dgm:chPref val="1"/>
        </dgm:presLayoutVars>
      </dgm:prSet>
      <dgm:spPr/>
    </dgm:pt>
    <dgm:pt modelId="{5464CCFD-8E64-40E8-A54F-1592F76B6670}" type="pres">
      <dgm:prSet presAssocID="{185AB0D3-B457-4468-AB83-5E0419E29266}" presName="sibTrans" presStyleCnt="0"/>
      <dgm:spPr/>
    </dgm:pt>
    <dgm:pt modelId="{A637D4F6-528E-46F4-8D30-B0475FE891B6}" type="pres">
      <dgm:prSet presAssocID="{F2826E80-62CF-4CDE-AA92-C366560421D3}" presName="compNode" presStyleCnt="0"/>
      <dgm:spPr/>
    </dgm:pt>
    <dgm:pt modelId="{E1A4E647-B5A4-42F2-9C1D-D94FCDC1C8FB}" type="pres">
      <dgm:prSet presAssocID="{F2826E80-62CF-4CDE-AA92-C366560421D3}" presName="iconBgRect" presStyleLbl="bgShp" presStyleIdx="5" presStyleCnt="8"/>
      <dgm:spPr/>
    </dgm:pt>
    <dgm:pt modelId="{04970A8B-281E-4A31-BA55-5E77BFF4D780}" type="pres">
      <dgm:prSet presAssocID="{F2826E80-62CF-4CDE-AA92-C366560421D3}" presName="iconRect" presStyleLbl="node1" presStyleIdx="5" presStyleCnt="8"/>
      <dgm:spPr>
        <a:blipFill>
          <a:blip xmlns:r="http://schemas.openxmlformats.org/officeDocument/2006/relationships"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a:blipFill>
        <a:ln>
          <a:noFill/>
        </a:ln>
      </dgm:spPr>
      <dgm:extLst>
        <a:ext uri="{E40237B7-FDA0-4F09-8148-C483321AD2D9}">
          <dgm14:cNvPr xmlns:dgm14="http://schemas.microsoft.com/office/drawing/2010/diagram" id="0" name="" descr="Computer"/>
        </a:ext>
      </dgm:extLst>
    </dgm:pt>
    <dgm:pt modelId="{8AE955FC-C4E2-46BF-AC4A-D19C7BC3178D}" type="pres">
      <dgm:prSet presAssocID="{F2826E80-62CF-4CDE-AA92-C366560421D3}" presName="spaceRect" presStyleCnt="0"/>
      <dgm:spPr/>
    </dgm:pt>
    <dgm:pt modelId="{6C944449-F515-4D40-815C-971A5C88A12A}" type="pres">
      <dgm:prSet presAssocID="{F2826E80-62CF-4CDE-AA92-C366560421D3}" presName="textRect" presStyleLbl="revTx" presStyleIdx="5" presStyleCnt="8">
        <dgm:presLayoutVars>
          <dgm:chMax val="1"/>
          <dgm:chPref val="1"/>
        </dgm:presLayoutVars>
      </dgm:prSet>
      <dgm:spPr/>
    </dgm:pt>
    <dgm:pt modelId="{BC270488-0CF6-4C49-9F85-139487DD0CF7}" type="pres">
      <dgm:prSet presAssocID="{D0F9BEF5-9D12-4497-9408-413B08794257}" presName="sibTrans" presStyleCnt="0"/>
      <dgm:spPr/>
    </dgm:pt>
    <dgm:pt modelId="{EEC0669B-A075-4A26-8E5E-F37325F2B6BE}" type="pres">
      <dgm:prSet presAssocID="{11A64E1F-469D-44BB-8EE0-A997F7F7B863}" presName="compNode" presStyleCnt="0"/>
      <dgm:spPr/>
    </dgm:pt>
    <dgm:pt modelId="{59DBAFC4-9FD7-454F-AD4B-4F6F5B96C764}" type="pres">
      <dgm:prSet presAssocID="{11A64E1F-469D-44BB-8EE0-A997F7F7B863}" presName="iconBgRect" presStyleLbl="bgShp" presStyleIdx="6" presStyleCnt="8"/>
      <dgm:spPr/>
    </dgm:pt>
    <dgm:pt modelId="{77BD46A2-863C-43BB-AD45-17A50FDF3AE6}" type="pres">
      <dgm:prSet presAssocID="{11A64E1F-469D-44BB-8EE0-A997F7F7B863}" presName="iconRect" presStyleLbl="node1" presStyleIdx="6" presStyleCnt="8"/>
      <dgm:spPr>
        <a:blipFill>
          <a:blip xmlns:r="http://schemas.openxmlformats.org/officeDocument/2006/relationships"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a:blipFill>
        <a:ln>
          <a:noFill/>
        </a:ln>
      </dgm:spPr>
      <dgm:extLst>
        <a:ext uri="{E40237B7-FDA0-4F09-8148-C483321AD2D9}">
          <dgm14:cNvPr xmlns:dgm14="http://schemas.microsoft.com/office/drawing/2010/diagram" id="0" name="" descr="Parent and Child"/>
        </a:ext>
      </dgm:extLst>
    </dgm:pt>
    <dgm:pt modelId="{64BEBBF5-D232-4450-BBBB-C66C5CFDDC3D}" type="pres">
      <dgm:prSet presAssocID="{11A64E1F-469D-44BB-8EE0-A997F7F7B863}" presName="spaceRect" presStyleCnt="0"/>
      <dgm:spPr/>
    </dgm:pt>
    <dgm:pt modelId="{8C4CCD64-0D84-421E-A1CE-4353E513EBC4}" type="pres">
      <dgm:prSet presAssocID="{11A64E1F-469D-44BB-8EE0-A997F7F7B863}" presName="textRect" presStyleLbl="revTx" presStyleIdx="6" presStyleCnt="8">
        <dgm:presLayoutVars>
          <dgm:chMax val="1"/>
          <dgm:chPref val="1"/>
        </dgm:presLayoutVars>
      </dgm:prSet>
      <dgm:spPr/>
    </dgm:pt>
    <dgm:pt modelId="{B86D074A-C41C-4D30-9254-939D7B674FB3}" type="pres">
      <dgm:prSet presAssocID="{92526899-0290-4A9C-9CAB-8E0CC1F65D76}" presName="sibTrans" presStyleCnt="0"/>
      <dgm:spPr/>
    </dgm:pt>
    <dgm:pt modelId="{0080E365-C703-48F0-B066-1A80FE75723A}" type="pres">
      <dgm:prSet presAssocID="{D9C22DFB-9D45-415C-975C-E9A9CADCE36F}" presName="compNode" presStyleCnt="0"/>
      <dgm:spPr/>
    </dgm:pt>
    <dgm:pt modelId="{E54AF461-C270-470C-AB2B-CE7CAB9873D4}" type="pres">
      <dgm:prSet presAssocID="{D9C22DFB-9D45-415C-975C-E9A9CADCE36F}" presName="iconBgRect" presStyleLbl="bgShp" presStyleIdx="7" presStyleCnt="8"/>
      <dgm:spPr/>
    </dgm:pt>
    <dgm:pt modelId="{C8CD3F49-D9C7-47FD-AEC9-5F81EED1E73A}" type="pres">
      <dgm:prSet presAssocID="{D9C22DFB-9D45-415C-975C-E9A9CADCE36F}" presName="iconRect" presStyleLbl="node1" presStyleIdx="7" presStyleCnt="8"/>
      <dgm:spPr>
        <a:blipFill>
          <a:blip xmlns:r="http://schemas.openxmlformats.org/officeDocument/2006/relationships"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a:blipFill>
        <a:ln>
          <a:noFill/>
        </a:ln>
      </dgm:spPr>
      <dgm:extLst>
        <a:ext uri="{E40237B7-FDA0-4F09-8148-C483321AD2D9}">
          <dgm14:cNvPr xmlns:dgm14="http://schemas.microsoft.com/office/drawing/2010/diagram" id="0" name="" descr="Coffee"/>
        </a:ext>
      </dgm:extLst>
    </dgm:pt>
    <dgm:pt modelId="{E48674E3-B6DA-4C0E-8712-159215B8C434}" type="pres">
      <dgm:prSet presAssocID="{D9C22DFB-9D45-415C-975C-E9A9CADCE36F}" presName="spaceRect" presStyleCnt="0"/>
      <dgm:spPr/>
    </dgm:pt>
    <dgm:pt modelId="{F0FD1EF8-FDD5-4B83-8C41-4CC5ADF38855}" type="pres">
      <dgm:prSet presAssocID="{D9C22DFB-9D45-415C-975C-E9A9CADCE36F}" presName="textRect" presStyleLbl="revTx" presStyleIdx="7" presStyleCnt="8">
        <dgm:presLayoutVars>
          <dgm:chMax val="1"/>
          <dgm:chPref val="1"/>
        </dgm:presLayoutVars>
      </dgm:prSet>
      <dgm:spPr/>
    </dgm:pt>
  </dgm:ptLst>
  <dgm:cxnLst>
    <dgm:cxn modelId="{E29FC10A-D0BE-4632-8403-4F2194419C69}" srcId="{64474958-69C0-444A-A1C5-6BF3D3FD30E7}" destId="{19DB0496-35E1-414A-9D34-9C657FBA409E}" srcOrd="0" destOrd="0" parTransId="{68D81A5E-221E-418B-841A-6B9A1C3BA567}" sibTransId="{EBE37705-AAAD-4596-954A-9F9EA98786FA}"/>
    <dgm:cxn modelId="{3DF01513-06C3-42AD-B145-609B54F70FC6}" srcId="{64474958-69C0-444A-A1C5-6BF3D3FD30E7}" destId="{653900DA-92F5-48E9-8F46-59690E6AC733}" srcOrd="3" destOrd="0" parTransId="{C6DAA85E-BEC1-4A6C-A027-6D8AC5E76307}" sibTransId="{54EDE592-EA71-4373-96B6-E80DC80B9A29}"/>
    <dgm:cxn modelId="{8951B118-FC57-4D9E-8230-353C142C34BB}" type="presOf" srcId="{9991A5E7-AD59-4CCF-B216-EAA1BAF99097}" destId="{CBAAC749-1DD0-4157-8E5B-B5346463F192}" srcOrd="0" destOrd="0" presId="urn:microsoft.com/office/officeart/2018/5/layout/IconCircleLabelList"/>
    <dgm:cxn modelId="{56FDC219-D9D9-4F2A-9FF4-095270E15908}" type="presOf" srcId="{E5FB32CF-14E0-4320-89CB-A7FB30FC2B71}" destId="{7BBED8EC-D31D-4F1C-A1D0-7AA9AF3A6A9F}" srcOrd="0" destOrd="0" presId="urn:microsoft.com/office/officeart/2018/5/layout/IconCircleLabelList"/>
    <dgm:cxn modelId="{C1208C36-3E17-483D-85BE-26406C1F16F9}" srcId="{64474958-69C0-444A-A1C5-6BF3D3FD30E7}" destId="{9991A5E7-AD59-4CCF-B216-EAA1BAF99097}" srcOrd="2" destOrd="0" parTransId="{E368C4F0-9D59-4936-8A56-040C6E5E110F}" sibTransId="{7376C7EE-937C-472F-A5D4-877655D7463B}"/>
    <dgm:cxn modelId="{8377195C-6794-4811-9060-C114EECCC139}" srcId="{64474958-69C0-444A-A1C5-6BF3D3FD30E7}" destId="{F2826E80-62CF-4CDE-AA92-C366560421D3}" srcOrd="5" destOrd="0" parTransId="{A19113DA-C64A-441E-A90F-6ADC33B4AAEB}" sibTransId="{D0F9BEF5-9D12-4497-9408-413B08794257}"/>
    <dgm:cxn modelId="{3C6A7263-BDE7-4CC7-9530-37025454F861}" type="presOf" srcId="{11A64E1F-469D-44BB-8EE0-A997F7F7B863}" destId="{8C4CCD64-0D84-421E-A1CE-4353E513EBC4}" srcOrd="0" destOrd="0" presId="urn:microsoft.com/office/officeart/2018/5/layout/IconCircleLabelList"/>
    <dgm:cxn modelId="{ED91E94B-0B68-4906-A24C-35AA7F1FFB17}" type="presOf" srcId="{D9C22DFB-9D45-415C-975C-E9A9CADCE36F}" destId="{F0FD1EF8-FDD5-4B83-8C41-4CC5ADF38855}" srcOrd="0" destOrd="0" presId="urn:microsoft.com/office/officeart/2018/5/layout/IconCircleLabelList"/>
    <dgm:cxn modelId="{FDB78353-B8B0-48AB-8C21-70FC8FFD7EB2}" type="presOf" srcId="{83D20CED-2F9B-4293-AABB-FE34D9845DF7}" destId="{779D39FC-1FF8-4382-B069-410892D1EBF8}" srcOrd="0" destOrd="0" presId="urn:microsoft.com/office/officeart/2018/5/layout/IconCircleLabelList"/>
    <dgm:cxn modelId="{80DBD655-FBBF-4A2C-B082-231A34CFB4F1}" type="presOf" srcId="{653900DA-92F5-48E9-8F46-59690E6AC733}" destId="{3E5F2B06-B352-4405-9545-94586D61B359}" srcOrd="0" destOrd="0" presId="urn:microsoft.com/office/officeart/2018/5/layout/IconCircleLabelList"/>
    <dgm:cxn modelId="{2125AA9C-BE26-4D29-B1A4-647E3F5984EF}" type="presOf" srcId="{19DB0496-35E1-414A-9D34-9C657FBA409E}" destId="{DBA23529-C08E-4232-A700-4AB96C1D0D6D}" srcOrd="0" destOrd="0" presId="urn:microsoft.com/office/officeart/2018/5/layout/IconCircleLabelList"/>
    <dgm:cxn modelId="{36A61BD1-7F70-4F43-9242-E975AB767FCF}" srcId="{64474958-69C0-444A-A1C5-6BF3D3FD30E7}" destId="{11A64E1F-469D-44BB-8EE0-A997F7F7B863}" srcOrd="6" destOrd="0" parTransId="{C603B9FC-D859-49DA-9D84-ECCE723CA292}" sibTransId="{92526899-0290-4A9C-9CAB-8E0CC1F65D76}"/>
    <dgm:cxn modelId="{2A475CD7-44B3-4F6D-8F64-BF30982C19F2}" type="presOf" srcId="{F2826E80-62CF-4CDE-AA92-C366560421D3}" destId="{6C944449-F515-4D40-815C-971A5C88A12A}" srcOrd="0" destOrd="0" presId="urn:microsoft.com/office/officeart/2018/5/layout/IconCircleLabelList"/>
    <dgm:cxn modelId="{A8FB02E5-BC58-4693-993E-AC57139BC740}" srcId="{64474958-69C0-444A-A1C5-6BF3D3FD30E7}" destId="{E5FB32CF-14E0-4320-89CB-A7FB30FC2B71}" srcOrd="4" destOrd="0" parTransId="{F3E572A4-DB6B-4AEB-B5C7-6A6BE1590396}" sibTransId="{185AB0D3-B457-4468-AB83-5E0419E29266}"/>
    <dgm:cxn modelId="{3A7119E9-6A8F-4A99-A036-0ADBB0259EF9}" type="presOf" srcId="{64474958-69C0-444A-A1C5-6BF3D3FD30E7}" destId="{5FD424BD-0BEF-44B5-ADA7-65F4081D4B52}" srcOrd="0" destOrd="0" presId="urn:microsoft.com/office/officeart/2018/5/layout/IconCircleLabelList"/>
    <dgm:cxn modelId="{E06D9AF1-C4C2-479C-A00E-BF8E23E8F208}" srcId="{64474958-69C0-444A-A1C5-6BF3D3FD30E7}" destId="{D9C22DFB-9D45-415C-975C-E9A9CADCE36F}" srcOrd="7" destOrd="0" parTransId="{967988AC-0C2A-4884-9216-D75DDD15B49B}" sibTransId="{CCD9E7E9-9DD6-43C4-80F5-FDB7F276DAD2}"/>
    <dgm:cxn modelId="{326D0FF6-CD94-414B-A370-4F82632C3060}" srcId="{64474958-69C0-444A-A1C5-6BF3D3FD30E7}" destId="{83D20CED-2F9B-4293-AABB-FE34D9845DF7}" srcOrd="1" destOrd="0" parTransId="{5AFEDB51-C4A3-40D2-AC6C-9075456FCBD6}" sibTransId="{D80996BE-5E07-4C82-87BC-9B5345465AF1}"/>
    <dgm:cxn modelId="{E734F9F1-F0DD-4843-A778-2A8F92BF095F}" type="presParOf" srcId="{5FD424BD-0BEF-44B5-ADA7-65F4081D4B52}" destId="{688F1BEE-2021-4E68-8753-CB0095645BB1}" srcOrd="0" destOrd="0" presId="urn:microsoft.com/office/officeart/2018/5/layout/IconCircleLabelList"/>
    <dgm:cxn modelId="{FC883992-008E-4FEF-8A46-7C4F81600D47}" type="presParOf" srcId="{688F1BEE-2021-4E68-8753-CB0095645BB1}" destId="{A5602F03-9822-411C-81A7-07CF60389E06}" srcOrd="0" destOrd="0" presId="urn:microsoft.com/office/officeart/2018/5/layout/IconCircleLabelList"/>
    <dgm:cxn modelId="{D94FA5D7-400A-478E-B3B6-D68D8860DB7E}" type="presParOf" srcId="{688F1BEE-2021-4E68-8753-CB0095645BB1}" destId="{C00469DB-16F9-4BF0-8C49-F90BEE02BFA1}" srcOrd="1" destOrd="0" presId="urn:microsoft.com/office/officeart/2018/5/layout/IconCircleLabelList"/>
    <dgm:cxn modelId="{84871159-14CE-467C-BADE-E82B927CC497}" type="presParOf" srcId="{688F1BEE-2021-4E68-8753-CB0095645BB1}" destId="{8D3FC2CC-AF82-462E-A55B-A3CB3A8038BD}" srcOrd="2" destOrd="0" presId="urn:microsoft.com/office/officeart/2018/5/layout/IconCircleLabelList"/>
    <dgm:cxn modelId="{D2BC244C-EF6A-4CBB-A3CD-7291BD2B559A}" type="presParOf" srcId="{688F1BEE-2021-4E68-8753-CB0095645BB1}" destId="{DBA23529-C08E-4232-A700-4AB96C1D0D6D}" srcOrd="3" destOrd="0" presId="urn:microsoft.com/office/officeart/2018/5/layout/IconCircleLabelList"/>
    <dgm:cxn modelId="{47DE4E89-9566-4BEC-AA25-9DD2446A8DE2}" type="presParOf" srcId="{5FD424BD-0BEF-44B5-ADA7-65F4081D4B52}" destId="{A334EF6A-FD49-4D09-93AE-A49526547824}" srcOrd="1" destOrd="0" presId="urn:microsoft.com/office/officeart/2018/5/layout/IconCircleLabelList"/>
    <dgm:cxn modelId="{278174EA-77DE-4391-A646-4D8E72C4917D}" type="presParOf" srcId="{5FD424BD-0BEF-44B5-ADA7-65F4081D4B52}" destId="{4BFE361B-F349-487D-B2C9-0C5AE0790F55}" srcOrd="2" destOrd="0" presId="urn:microsoft.com/office/officeart/2018/5/layout/IconCircleLabelList"/>
    <dgm:cxn modelId="{765C2362-4AC8-4AAB-8287-3651792DF0DB}" type="presParOf" srcId="{4BFE361B-F349-487D-B2C9-0C5AE0790F55}" destId="{ED07FCBE-9207-48A1-B796-7F4F32E54E56}" srcOrd="0" destOrd="0" presId="urn:microsoft.com/office/officeart/2018/5/layout/IconCircleLabelList"/>
    <dgm:cxn modelId="{039E3118-F549-42B2-A46B-CB6EE23A9167}" type="presParOf" srcId="{4BFE361B-F349-487D-B2C9-0C5AE0790F55}" destId="{53F2B055-67DD-462A-A41E-5E845159587C}" srcOrd="1" destOrd="0" presId="urn:microsoft.com/office/officeart/2018/5/layout/IconCircleLabelList"/>
    <dgm:cxn modelId="{BE922D2B-2EDB-4E1A-95A9-4E7780B00C75}" type="presParOf" srcId="{4BFE361B-F349-487D-B2C9-0C5AE0790F55}" destId="{069882B0-6AA0-4499-B7AE-35795CA8E8E4}" srcOrd="2" destOrd="0" presId="urn:microsoft.com/office/officeart/2018/5/layout/IconCircleLabelList"/>
    <dgm:cxn modelId="{04D8A8E3-EA14-4182-BDB6-2A40D2401EB1}" type="presParOf" srcId="{4BFE361B-F349-487D-B2C9-0C5AE0790F55}" destId="{779D39FC-1FF8-4382-B069-410892D1EBF8}" srcOrd="3" destOrd="0" presId="urn:microsoft.com/office/officeart/2018/5/layout/IconCircleLabelList"/>
    <dgm:cxn modelId="{7A9AD732-2C81-40D2-BC32-69AD4DBE9F49}" type="presParOf" srcId="{5FD424BD-0BEF-44B5-ADA7-65F4081D4B52}" destId="{D75414D0-CAF1-4701-AB6E-B92102FFDE00}" srcOrd="3" destOrd="0" presId="urn:microsoft.com/office/officeart/2018/5/layout/IconCircleLabelList"/>
    <dgm:cxn modelId="{8BC5A20B-4F28-478E-AC7D-F13DE827C3D0}" type="presParOf" srcId="{5FD424BD-0BEF-44B5-ADA7-65F4081D4B52}" destId="{B0EFE1E7-539F-4496-8769-51C5B34E14C4}" srcOrd="4" destOrd="0" presId="urn:microsoft.com/office/officeart/2018/5/layout/IconCircleLabelList"/>
    <dgm:cxn modelId="{4FA9E3FD-62B6-4CF1-B356-F1225676F9D2}" type="presParOf" srcId="{B0EFE1E7-539F-4496-8769-51C5B34E14C4}" destId="{B4AD2AB4-B6C4-4529-9C4B-BB4483A9CA00}" srcOrd="0" destOrd="0" presId="urn:microsoft.com/office/officeart/2018/5/layout/IconCircleLabelList"/>
    <dgm:cxn modelId="{BE1EEA65-3C1C-4683-AC99-9927C5F7F513}" type="presParOf" srcId="{B0EFE1E7-539F-4496-8769-51C5B34E14C4}" destId="{FEA533E6-09A2-4CD8-8E8C-31D6FBBA8BEB}" srcOrd="1" destOrd="0" presId="urn:microsoft.com/office/officeart/2018/5/layout/IconCircleLabelList"/>
    <dgm:cxn modelId="{4DAD4D10-A98A-4D89-BA55-2F598E5399A0}" type="presParOf" srcId="{B0EFE1E7-539F-4496-8769-51C5B34E14C4}" destId="{14A45874-972A-4372-830A-17A1340B0A23}" srcOrd="2" destOrd="0" presId="urn:microsoft.com/office/officeart/2018/5/layout/IconCircleLabelList"/>
    <dgm:cxn modelId="{D32AB9BE-0CD3-4DC2-9DE8-25CC7A70E870}" type="presParOf" srcId="{B0EFE1E7-539F-4496-8769-51C5B34E14C4}" destId="{CBAAC749-1DD0-4157-8E5B-B5346463F192}" srcOrd="3" destOrd="0" presId="urn:microsoft.com/office/officeart/2018/5/layout/IconCircleLabelList"/>
    <dgm:cxn modelId="{FAFD3925-A427-481E-9E77-9287049032BF}" type="presParOf" srcId="{5FD424BD-0BEF-44B5-ADA7-65F4081D4B52}" destId="{527E4EF2-B8F1-4915-8D2B-591AAEFDCCBA}" srcOrd="5" destOrd="0" presId="urn:microsoft.com/office/officeart/2018/5/layout/IconCircleLabelList"/>
    <dgm:cxn modelId="{6C2B3E86-AAD5-4CC5-A4E4-5E7BF6B61DD9}" type="presParOf" srcId="{5FD424BD-0BEF-44B5-ADA7-65F4081D4B52}" destId="{FC45ABE2-8A88-4EB2-AE42-275726CDE2D5}" srcOrd="6" destOrd="0" presId="urn:microsoft.com/office/officeart/2018/5/layout/IconCircleLabelList"/>
    <dgm:cxn modelId="{95922B75-0AD0-4F47-A6E5-52A0B4287202}" type="presParOf" srcId="{FC45ABE2-8A88-4EB2-AE42-275726CDE2D5}" destId="{850F0F52-BBCA-477E-99BD-2CA2EEB9257C}" srcOrd="0" destOrd="0" presId="urn:microsoft.com/office/officeart/2018/5/layout/IconCircleLabelList"/>
    <dgm:cxn modelId="{69FEB982-0F57-4534-A60A-652FA7103009}" type="presParOf" srcId="{FC45ABE2-8A88-4EB2-AE42-275726CDE2D5}" destId="{62305C38-1C7F-41BE-B9B3-244D940D2180}" srcOrd="1" destOrd="0" presId="urn:microsoft.com/office/officeart/2018/5/layout/IconCircleLabelList"/>
    <dgm:cxn modelId="{22EC433B-1876-4644-A759-26CF14A8A8D4}" type="presParOf" srcId="{FC45ABE2-8A88-4EB2-AE42-275726CDE2D5}" destId="{9D4C05C9-8A82-4D72-A1AC-F6A394CE4258}" srcOrd="2" destOrd="0" presId="urn:microsoft.com/office/officeart/2018/5/layout/IconCircleLabelList"/>
    <dgm:cxn modelId="{24865B71-7996-4D19-85CC-FFA17DD70227}" type="presParOf" srcId="{FC45ABE2-8A88-4EB2-AE42-275726CDE2D5}" destId="{3E5F2B06-B352-4405-9545-94586D61B359}" srcOrd="3" destOrd="0" presId="urn:microsoft.com/office/officeart/2018/5/layout/IconCircleLabelList"/>
    <dgm:cxn modelId="{F8A888BF-D370-4F85-9CA2-8F93F334E3F3}" type="presParOf" srcId="{5FD424BD-0BEF-44B5-ADA7-65F4081D4B52}" destId="{0437933A-367E-4404-B576-2BCC4204219F}" srcOrd="7" destOrd="0" presId="urn:microsoft.com/office/officeart/2018/5/layout/IconCircleLabelList"/>
    <dgm:cxn modelId="{1022DBB8-2A6D-42A3-B4DA-113C655BC6F7}" type="presParOf" srcId="{5FD424BD-0BEF-44B5-ADA7-65F4081D4B52}" destId="{269E5857-E52B-4AA2-A319-FCA39A53099B}" srcOrd="8" destOrd="0" presId="urn:microsoft.com/office/officeart/2018/5/layout/IconCircleLabelList"/>
    <dgm:cxn modelId="{E1FAE822-1B6C-4605-AF26-262887053CB4}" type="presParOf" srcId="{269E5857-E52B-4AA2-A319-FCA39A53099B}" destId="{2B4DA58C-BD15-4196-9EB3-CD9FB2F6E95E}" srcOrd="0" destOrd="0" presId="urn:microsoft.com/office/officeart/2018/5/layout/IconCircleLabelList"/>
    <dgm:cxn modelId="{02F8BF68-89A3-4BB3-91E9-DB369AA6CE90}" type="presParOf" srcId="{269E5857-E52B-4AA2-A319-FCA39A53099B}" destId="{FB7264CB-CE6D-4070-AD0B-B02786A24E93}" srcOrd="1" destOrd="0" presId="urn:microsoft.com/office/officeart/2018/5/layout/IconCircleLabelList"/>
    <dgm:cxn modelId="{8370398D-806D-44AC-BA03-64E9C8FE68AB}" type="presParOf" srcId="{269E5857-E52B-4AA2-A319-FCA39A53099B}" destId="{B709545B-09A5-4168-8E9E-064A604A5FBE}" srcOrd="2" destOrd="0" presId="urn:microsoft.com/office/officeart/2018/5/layout/IconCircleLabelList"/>
    <dgm:cxn modelId="{86D52A5F-23FA-48DE-8C84-34E9A2FAB20D}" type="presParOf" srcId="{269E5857-E52B-4AA2-A319-FCA39A53099B}" destId="{7BBED8EC-D31D-4F1C-A1D0-7AA9AF3A6A9F}" srcOrd="3" destOrd="0" presId="urn:microsoft.com/office/officeart/2018/5/layout/IconCircleLabelList"/>
    <dgm:cxn modelId="{A156FEA1-456E-4D3C-92A1-F6C68729A30C}" type="presParOf" srcId="{5FD424BD-0BEF-44B5-ADA7-65F4081D4B52}" destId="{5464CCFD-8E64-40E8-A54F-1592F76B6670}" srcOrd="9" destOrd="0" presId="urn:microsoft.com/office/officeart/2018/5/layout/IconCircleLabelList"/>
    <dgm:cxn modelId="{AB5AD3CB-91DD-41BD-8B7A-0C9B50D7CA8E}" type="presParOf" srcId="{5FD424BD-0BEF-44B5-ADA7-65F4081D4B52}" destId="{A637D4F6-528E-46F4-8D30-B0475FE891B6}" srcOrd="10" destOrd="0" presId="urn:microsoft.com/office/officeart/2018/5/layout/IconCircleLabelList"/>
    <dgm:cxn modelId="{B83D5253-A00D-4CEA-BEDB-8039094413A1}" type="presParOf" srcId="{A637D4F6-528E-46F4-8D30-B0475FE891B6}" destId="{E1A4E647-B5A4-42F2-9C1D-D94FCDC1C8FB}" srcOrd="0" destOrd="0" presId="urn:microsoft.com/office/officeart/2018/5/layout/IconCircleLabelList"/>
    <dgm:cxn modelId="{B2E59D34-067D-47B0-942B-315DF16D5216}" type="presParOf" srcId="{A637D4F6-528E-46F4-8D30-B0475FE891B6}" destId="{04970A8B-281E-4A31-BA55-5E77BFF4D780}" srcOrd="1" destOrd="0" presId="urn:microsoft.com/office/officeart/2018/5/layout/IconCircleLabelList"/>
    <dgm:cxn modelId="{E069C7D9-92B7-4129-977F-6A985487E60B}" type="presParOf" srcId="{A637D4F6-528E-46F4-8D30-B0475FE891B6}" destId="{8AE955FC-C4E2-46BF-AC4A-D19C7BC3178D}" srcOrd="2" destOrd="0" presId="urn:microsoft.com/office/officeart/2018/5/layout/IconCircleLabelList"/>
    <dgm:cxn modelId="{C3FA48E9-5D7C-4577-B844-7A86395D28B8}" type="presParOf" srcId="{A637D4F6-528E-46F4-8D30-B0475FE891B6}" destId="{6C944449-F515-4D40-815C-971A5C88A12A}" srcOrd="3" destOrd="0" presId="urn:microsoft.com/office/officeart/2018/5/layout/IconCircleLabelList"/>
    <dgm:cxn modelId="{76F7B1B2-B69D-4083-BF8C-D4D26DAC5313}" type="presParOf" srcId="{5FD424BD-0BEF-44B5-ADA7-65F4081D4B52}" destId="{BC270488-0CF6-4C49-9F85-139487DD0CF7}" srcOrd="11" destOrd="0" presId="urn:microsoft.com/office/officeart/2018/5/layout/IconCircleLabelList"/>
    <dgm:cxn modelId="{905BD8E9-9B9C-4292-88E2-A21A5AD2466B}" type="presParOf" srcId="{5FD424BD-0BEF-44B5-ADA7-65F4081D4B52}" destId="{EEC0669B-A075-4A26-8E5E-F37325F2B6BE}" srcOrd="12" destOrd="0" presId="urn:microsoft.com/office/officeart/2018/5/layout/IconCircleLabelList"/>
    <dgm:cxn modelId="{BF621067-554C-4958-95BD-01D8B951CA5A}" type="presParOf" srcId="{EEC0669B-A075-4A26-8E5E-F37325F2B6BE}" destId="{59DBAFC4-9FD7-454F-AD4B-4F6F5B96C764}" srcOrd="0" destOrd="0" presId="urn:microsoft.com/office/officeart/2018/5/layout/IconCircleLabelList"/>
    <dgm:cxn modelId="{12EF485A-C262-4F12-B805-0B8E97A87FC2}" type="presParOf" srcId="{EEC0669B-A075-4A26-8E5E-F37325F2B6BE}" destId="{77BD46A2-863C-43BB-AD45-17A50FDF3AE6}" srcOrd="1" destOrd="0" presId="urn:microsoft.com/office/officeart/2018/5/layout/IconCircleLabelList"/>
    <dgm:cxn modelId="{E3016EDC-732D-4140-B6D5-03FD2D29494C}" type="presParOf" srcId="{EEC0669B-A075-4A26-8E5E-F37325F2B6BE}" destId="{64BEBBF5-D232-4450-BBBB-C66C5CFDDC3D}" srcOrd="2" destOrd="0" presId="urn:microsoft.com/office/officeart/2018/5/layout/IconCircleLabelList"/>
    <dgm:cxn modelId="{DB6688DC-98AF-4CAF-80BA-830B3BDC03E3}" type="presParOf" srcId="{EEC0669B-A075-4A26-8E5E-F37325F2B6BE}" destId="{8C4CCD64-0D84-421E-A1CE-4353E513EBC4}" srcOrd="3" destOrd="0" presId="urn:microsoft.com/office/officeart/2018/5/layout/IconCircleLabelList"/>
    <dgm:cxn modelId="{E8A30401-6225-430B-90CC-B3CB97183610}" type="presParOf" srcId="{5FD424BD-0BEF-44B5-ADA7-65F4081D4B52}" destId="{B86D074A-C41C-4D30-9254-939D7B674FB3}" srcOrd="13" destOrd="0" presId="urn:microsoft.com/office/officeart/2018/5/layout/IconCircleLabelList"/>
    <dgm:cxn modelId="{54A23BC4-D457-4C7B-A27B-22D10DB13F32}" type="presParOf" srcId="{5FD424BD-0BEF-44B5-ADA7-65F4081D4B52}" destId="{0080E365-C703-48F0-B066-1A80FE75723A}" srcOrd="14" destOrd="0" presId="urn:microsoft.com/office/officeart/2018/5/layout/IconCircleLabelList"/>
    <dgm:cxn modelId="{879CCE60-BECE-4E63-94FB-B205BEA2FC36}" type="presParOf" srcId="{0080E365-C703-48F0-B066-1A80FE75723A}" destId="{E54AF461-C270-470C-AB2B-CE7CAB9873D4}" srcOrd="0" destOrd="0" presId="urn:microsoft.com/office/officeart/2018/5/layout/IconCircleLabelList"/>
    <dgm:cxn modelId="{57B13949-77DB-42AD-AA28-823C58020063}" type="presParOf" srcId="{0080E365-C703-48F0-B066-1A80FE75723A}" destId="{C8CD3F49-D9C7-47FD-AEC9-5F81EED1E73A}" srcOrd="1" destOrd="0" presId="urn:microsoft.com/office/officeart/2018/5/layout/IconCircleLabelList"/>
    <dgm:cxn modelId="{F480857A-3A87-4CC5-B5BD-07E82820FCBB}" type="presParOf" srcId="{0080E365-C703-48F0-B066-1A80FE75723A}" destId="{E48674E3-B6DA-4C0E-8712-159215B8C434}" srcOrd="2" destOrd="0" presId="urn:microsoft.com/office/officeart/2018/5/layout/IconCircleLabelList"/>
    <dgm:cxn modelId="{6023320A-9932-4EFE-86BA-41739CBCDB1E}" type="presParOf" srcId="{0080E365-C703-48F0-B066-1A80FE75723A}" destId="{F0FD1EF8-FDD5-4B83-8C41-4CC5ADF38855}"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95356-D2AB-46D3-83F4-E414B501D63B}">
      <dsp:nvSpPr>
        <dsp:cNvPr id="0" name=""/>
        <dsp:cNvSpPr/>
      </dsp:nvSpPr>
      <dsp:spPr>
        <a:xfrm>
          <a:off x="0" y="1"/>
          <a:ext cx="7886700" cy="1095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011B98-C5B8-49AC-9A21-99D8C4B368A7}">
      <dsp:nvSpPr>
        <dsp:cNvPr id="0" name=""/>
        <dsp:cNvSpPr/>
      </dsp:nvSpPr>
      <dsp:spPr>
        <a:xfrm>
          <a:off x="277282" y="212938"/>
          <a:ext cx="603150" cy="6025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A51428-F6AD-4193-B893-91A82BA2A95C}">
      <dsp:nvSpPr>
        <dsp:cNvPr id="0" name=""/>
        <dsp:cNvSpPr/>
      </dsp:nvSpPr>
      <dsp:spPr>
        <a:xfrm>
          <a:off x="1265967" y="2257"/>
          <a:ext cx="6392850" cy="126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064" tIns="134064" rIns="134064" bIns="134064" numCol="1" spcCol="1270" anchor="ctr" anchorCtr="0">
          <a:noAutofit/>
        </a:bodyPr>
        <a:lstStyle/>
        <a:p>
          <a:pPr marL="0" lvl="0" indent="0" algn="l" defTabSz="622300">
            <a:lnSpc>
              <a:spcPct val="90000"/>
            </a:lnSpc>
            <a:spcBef>
              <a:spcPct val="0"/>
            </a:spcBef>
            <a:spcAft>
              <a:spcPct val="35000"/>
            </a:spcAft>
            <a:buNone/>
          </a:pPr>
          <a:r>
            <a:rPr lang="en-US" sz="1400" kern="1200" dirty="0"/>
            <a:t>The LEA/BOCES must engage in timely and meaningful consultation and discussion with all stakeholders that are representative of the students served by the LEA, as outlined above.</a:t>
          </a:r>
        </a:p>
      </dsp:txBody>
      <dsp:txXfrm>
        <a:off x="1265967" y="2257"/>
        <a:ext cx="6392850" cy="1266748"/>
      </dsp:txXfrm>
    </dsp:sp>
    <dsp:sp modelId="{0DBCCB44-71BB-4CDB-9664-5543016D1DCE}">
      <dsp:nvSpPr>
        <dsp:cNvPr id="0" name=""/>
        <dsp:cNvSpPr/>
      </dsp:nvSpPr>
      <dsp:spPr>
        <a:xfrm>
          <a:off x="0" y="1542897"/>
          <a:ext cx="7886700" cy="1095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8AB523-F51E-4177-8207-D0547CCB523E}">
      <dsp:nvSpPr>
        <dsp:cNvPr id="0" name=""/>
        <dsp:cNvSpPr/>
      </dsp:nvSpPr>
      <dsp:spPr>
        <a:xfrm>
          <a:off x="363882" y="1819468"/>
          <a:ext cx="603150" cy="6025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B911B2-60E5-4A8C-94E3-FE01B7A386ED}">
      <dsp:nvSpPr>
        <dsp:cNvPr id="0" name=""/>
        <dsp:cNvSpPr/>
      </dsp:nvSpPr>
      <dsp:spPr>
        <a:xfrm>
          <a:off x="1265967" y="1542897"/>
          <a:ext cx="6392850" cy="126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064" tIns="134064" rIns="134064" bIns="134064" numCol="1" spcCol="1270" anchor="ctr" anchorCtr="0">
          <a:noAutofit/>
        </a:bodyPr>
        <a:lstStyle/>
        <a:p>
          <a:pPr marL="0" lvl="0" indent="0" algn="l" defTabSz="622300">
            <a:lnSpc>
              <a:spcPct val="90000"/>
            </a:lnSpc>
            <a:spcBef>
              <a:spcPct val="0"/>
            </a:spcBef>
            <a:spcAft>
              <a:spcPct val="35000"/>
            </a:spcAft>
            <a:buNone/>
          </a:pPr>
          <a:r>
            <a:rPr lang="en-US" sz="1400" kern="1200" dirty="0"/>
            <a:t>The LEA plan was developed with timely and meaningful consultation with teachers, principals, other school leaders, paraprofessionals, specialized instructional support personnel, charter school leaders (in a local educational agency that has charter schools), administrators (including administrators of programs described in other parts of this title), other appropriate school personnel, and parents of children in schools served under Title I. § 1112(a)(1)(A).</a:t>
          </a:r>
        </a:p>
      </dsp:txBody>
      <dsp:txXfrm>
        <a:off x="1265967" y="1542897"/>
        <a:ext cx="6392850" cy="1266748"/>
      </dsp:txXfrm>
    </dsp:sp>
    <dsp:sp modelId="{20925FF0-821B-4E24-8566-8689F2DA5542}">
      <dsp:nvSpPr>
        <dsp:cNvPr id="0" name=""/>
        <dsp:cNvSpPr/>
      </dsp:nvSpPr>
      <dsp:spPr>
        <a:xfrm>
          <a:off x="0" y="3083537"/>
          <a:ext cx="7886700" cy="1095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9E6A9D-6268-4E89-BDDF-CE08F57A36D4}">
      <dsp:nvSpPr>
        <dsp:cNvPr id="0" name=""/>
        <dsp:cNvSpPr/>
      </dsp:nvSpPr>
      <dsp:spPr>
        <a:xfrm>
          <a:off x="331408" y="3330040"/>
          <a:ext cx="603150" cy="60256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C7805C-8060-4859-A217-5F24975525A8}">
      <dsp:nvSpPr>
        <dsp:cNvPr id="0" name=""/>
        <dsp:cNvSpPr/>
      </dsp:nvSpPr>
      <dsp:spPr>
        <a:xfrm>
          <a:off x="1265967" y="3083537"/>
          <a:ext cx="6392850" cy="126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064" tIns="134064" rIns="134064" bIns="134064" numCol="1" spcCol="1270" anchor="ctr" anchorCtr="0">
          <a:noAutofit/>
        </a:bodyPr>
        <a:lstStyle/>
        <a:p>
          <a:pPr marL="0" lvl="0" indent="0" algn="l" defTabSz="622300">
            <a:lnSpc>
              <a:spcPct val="90000"/>
            </a:lnSpc>
            <a:spcBef>
              <a:spcPct val="0"/>
            </a:spcBef>
            <a:spcAft>
              <a:spcPct val="35000"/>
            </a:spcAft>
            <a:buNone/>
          </a:pPr>
          <a:r>
            <a:rPr lang="en-US" sz="1400" kern="1200" dirty="0"/>
            <a:t>The LEA affirms that if the LEA plan is not satisfactory to the parents of participating children the LEA will submit any parent comments on the plan to the SEA at the time of the submission of the LEA plan. § 1116(b)(4). Submit parent comments to consolidatedapplications@cde.state.co.us</a:t>
          </a:r>
        </a:p>
      </dsp:txBody>
      <dsp:txXfrm>
        <a:off x="1265967" y="3083537"/>
        <a:ext cx="6392850" cy="1266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602F03-9822-411C-81A7-07CF60389E06}">
      <dsp:nvSpPr>
        <dsp:cNvPr id="0" name=""/>
        <dsp:cNvSpPr/>
      </dsp:nvSpPr>
      <dsp:spPr>
        <a:xfrm>
          <a:off x="548934" y="891"/>
          <a:ext cx="1001496" cy="100149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0469DB-16F9-4BF0-8C49-F90BEE02BFA1}">
      <dsp:nvSpPr>
        <dsp:cNvPr id="0" name=""/>
        <dsp:cNvSpPr/>
      </dsp:nvSpPr>
      <dsp:spPr>
        <a:xfrm>
          <a:off x="762368" y="214324"/>
          <a:ext cx="574628" cy="5746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A23529-C08E-4232-A700-4AB96C1D0D6D}">
      <dsp:nvSpPr>
        <dsp:cNvPr id="0" name=""/>
        <dsp:cNvSpPr/>
      </dsp:nvSpPr>
      <dsp:spPr>
        <a:xfrm>
          <a:off x="228784" y="1314328"/>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3"/>
            </a:rPr>
            <a:t>Energy Outreach of Colorado</a:t>
          </a:r>
          <a:endParaRPr lang="en-US" sz="1400" kern="1200"/>
        </a:p>
      </dsp:txBody>
      <dsp:txXfrm>
        <a:off x="228784" y="1314328"/>
        <a:ext cx="1641796" cy="656718"/>
      </dsp:txXfrm>
    </dsp:sp>
    <dsp:sp modelId="{ED07FCBE-9207-48A1-B796-7F4F32E54E56}">
      <dsp:nvSpPr>
        <dsp:cNvPr id="0" name=""/>
        <dsp:cNvSpPr/>
      </dsp:nvSpPr>
      <dsp:spPr>
        <a:xfrm>
          <a:off x="2478046" y="891"/>
          <a:ext cx="1001496" cy="100149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F2B055-67DD-462A-A41E-5E845159587C}">
      <dsp:nvSpPr>
        <dsp:cNvPr id="0" name=""/>
        <dsp:cNvSpPr/>
      </dsp:nvSpPr>
      <dsp:spPr>
        <a:xfrm>
          <a:off x="2691479" y="214324"/>
          <a:ext cx="574628" cy="574628"/>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9D39FC-1FF8-4382-B069-410892D1EBF8}">
      <dsp:nvSpPr>
        <dsp:cNvPr id="0" name=""/>
        <dsp:cNvSpPr/>
      </dsp:nvSpPr>
      <dsp:spPr>
        <a:xfrm>
          <a:off x="2157895" y="1314328"/>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u="sng" kern="1200">
              <a:hlinkClick xmlns:r="http://schemas.openxmlformats.org/officeDocument/2006/relationships" r:id="rId6"/>
            </a:rPr>
            <a:t>School Meals for Kids</a:t>
          </a:r>
          <a:r>
            <a:rPr lang="en-US" sz="1400" kern="1200"/>
            <a:t> </a:t>
          </a:r>
        </a:p>
      </dsp:txBody>
      <dsp:txXfrm>
        <a:off x="2157895" y="1314328"/>
        <a:ext cx="1641796" cy="656718"/>
      </dsp:txXfrm>
    </dsp:sp>
    <dsp:sp modelId="{B4AD2AB4-B6C4-4529-9C4B-BB4483A9CA00}">
      <dsp:nvSpPr>
        <dsp:cNvPr id="0" name=""/>
        <dsp:cNvSpPr/>
      </dsp:nvSpPr>
      <dsp:spPr>
        <a:xfrm>
          <a:off x="4407157" y="891"/>
          <a:ext cx="1001496" cy="100149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533E6-09A2-4CD8-8E8C-31D6FBBA8BEB}">
      <dsp:nvSpPr>
        <dsp:cNvPr id="0" name=""/>
        <dsp:cNvSpPr/>
      </dsp:nvSpPr>
      <dsp:spPr>
        <a:xfrm>
          <a:off x="4620591" y="214324"/>
          <a:ext cx="574628" cy="57462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AAC749-1DD0-4157-8E5B-B5346463F192}">
      <dsp:nvSpPr>
        <dsp:cNvPr id="0" name=""/>
        <dsp:cNvSpPr/>
      </dsp:nvSpPr>
      <dsp:spPr>
        <a:xfrm>
          <a:off x="4087007" y="1314328"/>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9"/>
            </a:rPr>
            <a:t>Remote Learning Resources &amp; Activities</a:t>
          </a:r>
          <a:endParaRPr lang="en-US" sz="1400" kern="1200"/>
        </a:p>
      </dsp:txBody>
      <dsp:txXfrm>
        <a:off x="4087007" y="1314328"/>
        <a:ext cx="1641796" cy="656718"/>
      </dsp:txXfrm>
    </dsp:sp>
    <dsp:sp modelId="{850F0F52-BBCA-477E-99BD-2CA2EEB9257C}">
      <dsp:nvSpPr>
        <dsp:cNvPr id="0" name=""/>
        <dsp:cNvSpPr/>
      </dsp:nvSpPr>
      <dsp:spPr>
        <a:xfrm>
          <a:off x="6336268" y="891"/>
          <a:ext cx="1001496" cy="100149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305C38-1C7F-41BE-B9B3-244D940D2180}">
      <dsp:nvSpPr>
        <dsp:cNvPr id="0" name=""/>
        <dsp:cNvSpPr/>
      </dsp:nvSpPr>
      <dsp:spPr>
        <a:xfrm>
          <a:off x="6549702" y="214324"/>
          <a:ext cx="574628" cy="574628"/>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5F2B06-B352-4405-9545-94586D61B359}">
      <dsp:nvSpPr>
        <dsp:cNvPr id="0" name=""/>
        <dsp:cNvSpPr/>
      </dsp:nvSpPr>
      <dsp:spPr>
        <a:xfrm>
          <a:off x="6016118" y="1314328"/>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12"/>
            </a:rPr>
            <a:t>Getting connected to Internet</a:t>
          </a:r>
          <a:endParaRPr lang="en-US" sz="1400" kern="1200"/>
        </a:p>
      </dsp:txBody>
      <dsp:txXfrm>
        <a:off x="6016118" y="1314328"/>
        <a:ext cx="1641796" cy="656718"/>
      </dsp:txXfrm>
    </dsp:sp>
    <dsp:sp modelId="{2B4DA58C-BD15-4196-9EB3-CD9FB2F6E95E}">
      <dsp:nvSpPr>
        <dsp:cNvPr id="0" name=""/>
        <dsp:cNvSpPr/>
      </dsp:nvSpPr>
      <dsp:spPr>
        <a:xfrm>
          <a:off x="548934" y="2381496"/>
          <a:ext cx="1001496" cy="100149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264CB-CE6D-4070-AD0B-B02786A24E93}">
      <dsp:nvSpPr>
        <dsp:cNvPr id="0" name=""/>
        <dsp:cNvSpPr/>
      </dsp:nvSpPr>
      <dsp:spPr>
        <a:xfrm>
          <a:off x="762368" y="2594930"/>
          <a:ext cx="574628" cy="57462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BED8EC-D31D-4F1C-A1D0-7AA9AF3A6A9F}">
      <dsp:nvSpPr>
        <dsp:cNvPr id="0" name=""/>
        <dsp:cNvSpPr/>
      </dsp:nvSpPr>
      <dsp:spPr>
        <a:xfrm>
          <a:off x="228784" y="3694934"/>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15"/>
            </a:rPr>
            <a:t>Library Literacy Supports</a:t>
          </a:r>
          <a:endParaRPr lang="en-US" sz="1400" kern="1200"/>
        </a:p>
      </dsp:txBody>
      <dsp:txXfrm>
        <a:off x="228784" y="3694934"/>
        <a:ext cx="1641796" cy="656718"/>
      </dsp:txXfrm>
    </dsp:sp>
    <dsp:sp modelId="{E1A4E647-B5A4-42F2-9C1D-D94FCDC1C8FB}">
      <dsp:nvSpPr>
        <dsp:cNvPr id="0" name=""/>
        <dsp:cNvSpPr/>
      </dsp:nvSpPr>
      <dsp:spPr>
        <a:xfrm>
          <a:off x="2478046" y="2381496"/>
          <a:ext cx="1001496" cy="100149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970A8B-281E-4A31-BA55-5E77BFF4D780}">
      <dsp:nvSpPr>
        <dsp:cNvPr id="0" name=""/>
        <dsp:cNvSpPr/>
      </dsp:nvSpPr>
      <dsp:spPr>
        <a:xfrm>
          <a:off x="2691479" y="2594930"/>
          <a:ext cx="574628" cy="574628"/>
        </a:xfrm>
        <a:prstGeom prst="rect">
          <a:avLst/>
        </a:prstGeom>
        <a:blipFill>
          <a:blip xmlns:r="http://schemas.openxmlformats.org/officeDocument/2006/relationships"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C944449-F515-4D40-815C-971A5C88A12A}">
      <dsp:nvSpPr>
        <dsp:cNvPr id="0" name=""/>
        <dsp:cNvSpPr/>
      </dsp:nvSpPr>
      <dsp:spPr>
        <a:xfrm>
          <a:off x="2157895" y="3694934"/>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18"/>
            </a:rPr>
            <a:t>Free online Computer Science Resources</a:t>
          </a:r>
          <a:endParaRPr lang="en-US" sz="1400" kern="1200"/>
        </a:p>
      </dsp:txBody>
      <dsp:txXfrm>
        <a:off x="2157895" y="3694934"/>
        <a:ext cx="1641796" cy="656718"/>
      </dsp:txXfrm>
    </dsp:sp>
    <dsp:sp modelId="{59DBAFC4-9FD7-454F-AD4B-4F6F5B96C764}">
      <dsp:nvSpPr>
        <dsp:cNvPr id="0" name=""/>
        <dsp:cNvSpPr/>
      </dsp:nvSpPr>
      <dsp:spPr>
        <a:xfrm>
          <a:off x="4407157" y="2381496"/>
          <a:ext cx="1001496" cy="100149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BD46A2-863C-43BB-AD45-17A50FDF3AE6}">
      <dsp:nvSpPr>
        <dsp:cNvPr id="0" name=""/>
        <dsp:cNvSpPr/>
      </dsp:nvSpPr>
      <dsp:spPr>
        <a:xfrm>
          <a:off x="4620591" y="2594930"/>
          <a:ext cx="574628" cy="574628"/>
        </a:xfrm>
        <a:prstGeom prst="rect">
          <a:avLst/>
        </a:prstGeom>
        <a:blipFill>
          <a:blip xmlns:r="http://schemas.openxmlformats.org/officeDocument/2006/relationships"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4CCD64-0D84-421E-A1CE-4353E513EBC4}">
      <dsp:nvSpPr>
        <dsp:cNvPr id="0" name=""/>
        <dsp:cNvSpPr/>
      </dsp:nvSpPr>
      <dsp:spPr>
        <a:xfrm>
          <a:off x="4087007" y="3694934"/>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rId21"/>
            </a:rPr>
            <a:t>Parent &amp; Family Resources</a:t>
          </a:r>
          <a:endParaRPr lang="en-US" sz="1400" kern="1200"/>
        </a:p>
      </dsp:txBody>
      <dsp:txXfrm>
        <a:off x="4087007" y="3694934"/>
        <a:ext cx="1641796" cy="656718"/>
      </dsp:txXfrm>
    </dsp:sp>
    <dsp:sp modelId="{E54AF461-C270-470C-AB2B-CE7CAB9873D4}">
      <dsp:nvSpPr>
        <dsp:cNvPr id="0" name=""/>
        <dsp:cNvSpPr/>
      </dsp:nvSpPr>
      <dsp:spPr>
        <a:xfrm>
          <a:off x="6336268" y="2381496"/>
          <a:ext cx="1001496" cy="100149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CD3F49-D9C7-47FD-AEC9-5F81EED1E73A}">
      <dsp:nvSpPr>
        <dsp:cNvPr id="0" name=""/>
        <dsp:cNvSpPr/>
      </dsp:nvSpPr>
      <dsp:spPr>
        <a:xfrm>
          <a:off x="6549702" y="2594930"/>
          <a:ext cx="574628" cy="574628"/>
        </a:xfrm>
        <a:prstGeom prst="rect">
          <a:avLst/>
        </a:prstGeom>
        <a:blipFill>
          <a:blip xmlns:r="http://schemas.openxmlformats.org/officeDocument/2006/relationships"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FD1EF8-FDD5-4B83-8C41-4CC5ADF38855}">
      <dsp:nvSpPr>
        <dsp:cNvPr id="0" name=""/>
        <dsp:cNvSpPr/>
      </dsp:nvSpPr>
      <dsp:spPr>
        <a:xfrm>
          <a:off x="6016118" y="3694934"/>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hlinkClick xmlns:r="http://schemas.openxmlformats.org/officeDocument/2006/relationships" r:id="" action="ppaction://noaction"/>
            </a:rPr>
            <a:t>Monthly Coffee Chats with District Leaders and CDE</a:t>
          </a:r>
          <a:endParaRPr lang="en-US" sz="1400" kern="1200" dirty="0"/>
        </a:p>
      </dsp:txBody>
      <dsp:txXfrm>
        <a:off x="6016118" y="3694934"/>
        <a:ext cx="1641796" cy="6567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4/29/2020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aware of the provision in the CARES Act for equitable services to NPS. At this time, we are waiting for the CARES Act application before we can provide guidance to LEAs on the consultation process. Continue to discuss the needs of the NPS during consultation and begin to collect their needs associated with the COVID pandemic. This will prepare you for when the CARES Act funding is released. </a:t>
            </a:r>
          </a:p>
        </p:txBody>
      </p:sp>
      <p:sp>
        <p:nvSpPr>
          <p:cNvPr id="4" name="Slide Number Placeholder 3"/>
          <p:cNvSpPr>
            <a:spLocks noGrp="1"/>
          </p:cNvSpPr>
          <p:nvPr>
            <p:ph type="sldNum" sz="quarter" idx="5"/>
          </p:nvPr>
        </p:nvSpPr>
        <p:spPr/>
        <p:txBody>
          <a:bodyPr/>
          <a:lstStyle/>
          <a:p>
            <a:fld id="{436D9A62-D8B6-43D5-AEBB-EF2CAB503779}" type="slidenum">
              <a:rPr lang="en-US" smtClean="0"/>
              <a:t>2</a:t>
            </a:fld>
            <a:endParaRPr lang="en-US"/>
          </a:p>
        </p:txBody>
      </p:sp>
    </p:spTree>
    <p:extLst>
      <p:ext uri="{BB962C8B-B14F-4D97-AF65-F5344CB8AC3E}">
        <p14:creationId xmlns:p14="http://schemas.microsoft.com/office/powerpoint/2010/main" val="3732242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 to more information on resources available. Highly encourage participating gin the Monthly Coffee chats if you would like to network with other districts across the state. </a:t>
            </a:r>
          </a:p>
          <a:p>
            <a:endParaRPr lang="en-US" dirty="0"/>
          </a:p>
          <a:p>
            <a:r>
              <a:rPr lang="en-US" dirty="0"/>
              <a:t>Best resource in the districts are staff and liaisons in schools. They have the best understanding of resources available in their communities. </a:t>
            </a:r>
            <a:r>
              <a:rPr lang="en-US" dirty="0" err="1"/>
              <a:t>CDE</a:t>
            </a:r>
            <a:r>
              <a:rPr lang="en-US" dirty="0"/>
              <a:t> has identified and collected some resources </a:t>
            </a:r>
          </a:p>
          <a:p>
            <a:pPr marL="171450" indent="-171450">
              <a:buFont typeface="Arial" panose="020B0604020202020204" pitchFamily="34" charset="0"/>
              <a:buChar char="•"/>
            </a:pPr>
            <a:r>
              <a:rPr lang="en-US" dirty="0"/>
              <a:t>Energy Support</a:t>
            </a:r>
          </a:p>
          <a:p>
            <a:pPr marL="171450" indent="-171450">
              <a:buFont typeface="Arial" panose="020B0604020202020204" pitchFamily="34" charset="0"/>
              <a:buChar char="•"/>
            </a:pPr>
            <a:r>
              <a:rPr lang="en-US" dirty="0"/>
              <a:t>Meals</a:t>
            </a:r>
          </a:p>
          <a:p>
            <a:pPr marL="171450" indent="-171450">
              <a:buFont typeface="Arial" panose="020B0604020202020204" pitchFamily="34" charset="0"/>
              <a:buChar char="•"/>
            </a:pPr>
            <a:r>
              <a:rPr lang="en-US" dirty="0"/>
              <a:t>Remote learning activities</a:t>
            </a:r>
          </a:p>
          <a:p>
            <a:pPr marL="171450" indent="-171450">
              <a:buFont typeface="Arial" panose="020B0604020202020204" pitchFamily="34" charset="0"/>
              <a:buChar char="•"/>
            </a:pPr>
            <a:r>
              <a:rPr lang="en-US" dirty="0"/>
              <a:t>Internet connectivity</a:t>
            </a:r>
          </a:p>
          <a:p>
            <a:pPr marL="171450" indent="-171450">
              <a:buFont typeface="Arial" panose="020B0604020202020204" pitchFamily="34" charset="0"/>
              <a:buChar char="•"/>
            </a:pPr>
            <a:r>
              <a:rPr lang="en-US" dirty="0"/>
              <a:t>Literacy Supports</a:t>
            </a:r>
          </a:p>
          <a:p>
            <a:pPr marL="171450" indent="-171450">
              <a:buFont typeface="Arial" panose="020B0604020202020204" pitchFamily="34" charset="0"/>
              <a:buChar char="•"/>
            </a:pPr>
            <a:r>
              <a:rPr lang="en-US" dirty="0"/>
              <a:t>Free online courses</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778935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the presentation slide.</a:t>
            </a:r>
          </a:p>
        </p:txBody>
      </p:sp>
      <p:sp>
        <p:nvSpPr>
          <p:cNvPr id="4" name="Slide Number Placeholder 3"/>
          <p:cNvSpPr>
            <a:spLocks noGrp="1"/>
          </p:cNvSpPr>
          <p:nvPr>
            <p:ph type="sldNum" sz="quarter" idx="5"/>
          </p:nvPr>
        </p:nvSpPr>
        <p:spPr/>
        <p:txBody>
          <a:bodyPr/>
          <a:lstStyle/>
          <a:p>
            <a:fld id="{436D9A62-D8B6-43D5-AEBB-EF2CAB503779}" type="slidenum">
              <a:rPr lang="en-US" smtClean="0"/>
              <a:t>3</a:t>
            </a:fld>
            <a:endParaRPr lang="en-US"/>
          </a:p>
        </p:txBody>
      </p:sp>
    </p:spTree>
    <p:extLst>
      <p:ext uri="{BB962C8B-B14F-4D97-AF65-F5344CB8AC3E}">
        <p14:creationId xmlns:p14="http://schemas.microsoft.com/office/powerpoint/2010/main" val="230364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presentation slide.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860999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presentation slide.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3561513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the presentation slide.</a:t>
            </a:r>
          </a:p>
        </p:txBody>
      </p:sp>
      <p:sp>
        <p:nvSpPr>
          <p:cNvPr id="4" name="Slide Number Placeholder 3"/>
          <p:cNvSpPr>
            <a:spLocks noGrp="1"/>
          </p:cNvSpPr>
          <p:nvPr>
            <p:ph type="sldNum" sz="quarter" idx="5"/>
          </p:nvPr>
        </p:nvSpPr>
        <p:spPr/>
        <p:txBody>
          <a:bodyPr/>
          <a:lstStyle/>
          <a:p>
            <a:fld id="{436D9A62-D8B6-43D5-AEBB-EF2CAB503779}" type="slidenum">
              <a:rPr lang="en-US" smtClean="0"/>
              <a:t>6</a:t>
            </a:fld>
            <a:endParaRPr lang="en-US"/>
          </a:p>
        </p:txBody>
      </p:sp>
    </p:spTree>
    <p:extLst>
      <p:ext uri="{BB962C8B-B14F-4D97-AF65-F5344CB8AC3E}">
        <p14:creationId xmlns:p14="http://schemas.microsoft.com/office/powerpoint/2010/main" val="166270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the presentation slide.</a:t>
            </a:r>
          </a:p>
        </p:txBody>
      </p:sp>
      <p:sp>
        <p:nvSpPr>
          <p:cNvPr id="4" name="Slide Number Placeholder 3"/>
          <p:cNvSpPr>
            <a:spLocks noGrp="1"/>
          </p:cNvSpPr>
          <p:nvPr>
            <p:ph type="sldNum" sz="quarter" idx="5"/>
          </p:nvPr>
        </p:nvSpPr>
        <p:spPr/>
        <p:txBody>
          <a:bodyPr/>
          <a:lstStyle/>
          <a:p>
            <a:fld id="{436D9A62-D8B6-43D5-AEBB-EF2CAB503779}" type="slidenum">
              <a:rPr lang="en-US" smtClean="0"/>
              <a:t>7</a:t>
            </a:fld>
            <a:endParaRPr lang="en-US"/>
          </a:p>
        </p:txBody>
      </p:sp>
    </p:spTree>
    <p:extLst>
      <p:ext uri="{BB962C8B-B14F-4D97-AF65-F5344CB8AC3E}">
        <p14:creationId xmlns:p14="http://schemas.microsoft.com/office/powerpoint/2010/main" val="3139938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554781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ESEA</a:t>
            </a:r>
            <a:r>
              <a:rPr lang="en-US" dirty="0"/>
              <a:t> team has received several questions regarding ESSA stakeholder engagement requirements and practices during the COVID-19 situation and social distancing orders. </a:t>
            </a:r>
          </a:p>
          <a:p>
            <a:endParaRPr lang="en-US" dirty="0"/>
          </a:p>
          <a:p>
            <a:r>
              <a:rPr lang="en-US" dirty="0"/>
              <a:t>Stakeholder Engagement Requirements are still applicable to 2020-2021 </a:t>
            </a:r>
            <a:r>
              <a:rPr lang="en-US" dirty="0" err="1"/>
              <a:t>ESEA</a:t>
            </a:r>
            <a:r>
              <a:rPr lang="en-US" dirty="0"/>
              <a:t> Funds.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LEA/BOCES must engage in timely and meaningful consultation and discussion with all stakeholders that are representative of the students served by the LEA, as outlined above.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LEA plan was developed with timely and meaningful consultation with teachers, principals, other school leaders, paraprofessionals, specialized instructional support personnel, charter school leaders (in a local educational agency that has charter schools), administrators (including administrators of programs described in other parts of this title), other appropriate school personnel, and parents of children in schools served under Title I. § 1112(a)(1)(A).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LEA affirms that if the LEA plan is not satisfactory to the parents of participating children the LEA will submit any parent comments on the plan to the SEA at the time of the submission of the LEA plan. § 1116(b)(4). Submit parent comments to consolidatedapplications@cde.state.co.us</a:t>
            </a:r>
          </a:p>
          <a:p>
            <a:pPr marL="0" indent="0">
              <a:buFont typeface="Arial" panose="020B0604020202020204" pitchFamily="34" charset="0"/>
              <a:buNone/>
            </a:pPr>
            <a:r>
              <a:rPr lang="en-US" dirty="0"/>
              <a:t>LEA’s agree and assure they have met the stakeholder engagement requirements in the Consolidated Application each year. </a:t>
            </a: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274119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point and purpose of discussing this today, is to review stakeholder engagement practices that have been shared with </a:t>
            </a:r>
            <a:r>
              <a:rPr lang="en-US" dirty="0" err="1"/>
              <a:t>CDE</a:t>
            </a:r>
            <a:r>
              <a:rPr lang="en-US" dirty="0"/>
              <a:t>. Districts and schools have implemented various methods to engage stakeholder groups. </a:t>
            </a:r>
          </a:p>
          <a:p>
            <a:endParaRPr lang="en-US" dirty="0"/>
          </a:p>
          <a:p>
            <a:r>
              <a:rPr lang="en-US" dirty="0"/>
              <a:t>In general, the Director of the Office of Family School Partnerships at </a:t>
            </a:r>
            <a:r>
              <a:rPr lang="en-US" dirty="0" err="1"/>
              <a:t>CDE</a:t>
            </a:r>
            <a:r>
              <a:rPr lang="en-US" dirty="0"/>
              <a:t> facilitates monthly Coffee Chats for district leaders implementing </a:t>
            </a:r>
            <a:r>
              <a:rPr lang="en-US" dirty="0" err="1"/>
              <a:t>FSCP</a:t>
            </a:r>
            <a:r>
              <a:rPr lang="en-US" dirty="0"/>
              <a:t> work around the state. These coffee Chats are now occurring twice a month and different district contacts are sharing ideas, challenges, and practices with other districts around the state. </a:t>
            </a:r>
          </a:p>
          <a:p>
            <a:endParaRPr lang="en-US" dirty="0"/>
          </a:p>
          <a:p>
            <a:r>
              <a:rPr lang="en-US" dirty="0"/>
              <a:t>Under state law each district is required to identify a district contact for family school partnerships. These contacts have been/are invited regularly to participate in coffee chats and share practices. </a:t>
            </a:r>
          </a:p>
          <a:p>
            <a:endParaRPr lang="en-US" dirty="0"/>
          </a:p>
          <a:p>
            <a:r>
              <a:rPr lang="en-US" dirty="0"/>
              <a:t>Some practices that district contacts have shared:</a:t>
            </a:r>
          </a:p>
          <a:p>
            <a:pPr marL="171450" lvl="0" indent="-171450">
              <a:buFont typeface="Arial" panose="020B0604020202020204" pitchFamily="34" charset="0"/>
              <a:buChar char="•"/>
            </a:pPr>
            <a:r>
              <a:rPr lang="en-US" dirty="0"/>
              <a:t>Office Hours [Principals, teachers, counselors etc]</a:t>
            </a:r>
          </a:p>
          <a:p>
            <a:pPr marL="171450" lvl="0" indent="-171450">
              <a:buFont typeface="Arial" panose="020B0604020202020204" pitchFamily="34" charset="0"/>
              <a:buChar char="•"/>
            </a:pPr>
            <a:r>
              <a:rPr lang="en-US" dirty="0"/>
              <a:t>Virtual Home-Visits (Aurora)</a:t>
            </a:r>
          </a:p>
          <a:p>
            <a:pPr marL="628650" lvl="1" indent="-171450">
              <a:buFont typeface="Arial" panose="020B0604020202020204" pitchFamily="34" charset="0"/>
              <a:buChar char="•"/>
            </a:pPr>
            <a:r>
              <a:rPr lang="en-US" dirty="0"/>
              <a:t>Calling scripts (talking points)</a:t>
            </a:r>
          </a:p>
          <a:p>
            <a:pPr marL="628650" lvl="1" indent="-171450">
              <a:buFont typeface="Arial" panose="020B0604020202020204" pitchFamily="34" charset="0"/>
              <a:buChar char="•"/>
            </a:pPr>
            <a:r>
              <a:rPr lang="en-US" dirty="0"/>
              <a:t>Trackers</a:t>
            </a:r>
          </a:p>
          <a:p>
            <a:pPr marL="628650" lvl="1" indent="-171450">
              <a:buFont typeface="Arial" panose="020B0604020202020204" pitchFamily="34" charset="0"/>
              <a:buChar char="•"/>
            </a:pPr>
            <a:r>
              <a:rPr lang="en-US" dirty="0"/>
              <a:t>Resources</a:t>
            </a:r>
          </a:p>
          <a:p>
            <a:pPr marL="171450" lvl="0" indent="-171450">
              <a:buFont typeface="Arial" panose="020B0604020202020204" pitchFamily="34" charset="0"/>
              <a:buChar char="•"/>
            </a:pPr>
            <a:r>
              <a:rPr lang="en-US" dirty="0"/>
              <a:t>Virtual SAC/DAC meetings through Zoom (same level of participation, communications sent via. Social Media and newsletters)</a:t>
            </a:r>
          </a:p>
          <a:p>
            <a:pPr marL="171450" lvl="0" indent="-171450">
              <a:buFont typeface="Arial" panose="020B0604020202020204" pitchFamily="34" charset="0"/>
              <a:buChar char="•"/>
            </a:pPr>
            <a:r>
              <a:rPr lang="en-US" dirty="0"/>
              <a:t>Surveys to solicit parent input on budget for 2020-2021</a:t>
            </a:r>
          </a:p>
          <a:p>
            <a:pPr marL="171450" lvl="0" indent="-171450">
              <a:buFont typeface="Arial" panose="020B0604020202020204" pitchFamily="34" charset="0"/>
              <a:buChar char="•"/>
            </a:pPr>
            <a:r>
              <a:rPr lang="en-US" dirty="0"/>
              <a:t>Online learning communities (Adams 14 &amp; Poudre) </a:t>
            </a:r>
          </a:p>
          <a:p>
            <a:pPr marL="171450" lvl="0" indent="-171450">
              <a:buFont typeface="Arial" panose="020B0604020202020204" pitchFamily="34" charset="0"/>
              <a:buChar char="•"/>
            </a:pPr>
            <a:r>
              <a:rPr lang="en-US" dirty="0"/>
              <a:t>Meal distributions as engagement opportunity </a:t>
            </a:r>
          </a:p>
          <a:p>
            <a:pPr marL="171450" lvl="0" indent="-171450">
              <a:buFont typeface="Arial" panose="020B0604020202020204" pitchFamily="34" charset="0"/>
              <a:buChar char="•"/>
            </a:pPr>
            <a:r>
              <a:rPr lang="en-US" dirty="0"/>
              <a:t>Virtual Events (Westminster)</a:t>
            </a:r>
          </a:p>
          <a:p>
            <a:pPr marL="171450" lvl="0" indent="-171450">
              <a:buFont typeface="Arial" panose="020B0604020202020204" pitchFamily="34" charset="0"/>
              <a:buChar char="•"/>
            </a:pPr>
            <a:r>
              <a:rPr lang="en-US" dirty="0"/>
              <a:t>City Hall/Town Council Meetings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1490548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912E-3B74-4FF8-8D08-8EA56CE868C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6E94394-CE2D-41E7-A833-AB25214A9B5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0552EA-E587-4262-8457-2F3BF04E0591}"/>
              </a:ext>
            </a:extLst>
          </p:cNvPr>
          <p:cNvSpPr>
            <a:spLocks noGrp="1"/>
          </p:cNvSpPr>
          <p:nvPr>
            <p:ph type="dt" sz="half" idx="10"/>
          </p:nvPr>
        </p:nvSpPr>
        <p:spPr/>
        <p:txBody>
          <a:bodyPr/>
          <a:lstStyle/>
          <a:p>
            <a:fld id="{4E50B145-D56A-4032-B5CA-E2842719D076}" type="datetimeFigureOut">
              <a:rPr lang="en-US" smtClean="0"/>
              <a:t>4/29/2020</a:t>
            </a:fld>
            <a:endParaRPr lang="en-US"/>
          </a:p>
        </p:txBody>
      </p:sp>
      <p:sp>
        <p:nvSpPr>
          <p:cNvPr id="5" name="Footer Placeholder 4">
            <a:extLst>
              <a:ext uri="{FF2B5EF4-FFF2-40B4-BE49-F238E27FC236}">
                <a16:creationId xmlns:a16="http://schemas.microsoft.com/office/drawing/2014/main" id="{00B3C439-D62B-45BF-8087-2287DB4CB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194E8D-8EB9-45E2-8904-3B843AF7A2A7}"/>
              </a:ext>
            </a:extLst>
          </p:cNvPr>
          <p:cNvSpPr>
            <a:spLocks noGrp="1"/>
          </p:cNvSpPr>
          <p:nvPr>
            <p:ph type="sldNum" sz="quarter" idx="12"/>
          </p:nvPr>
        </p:nvSpPr>
        <p:spPr/>
        <p:txBody>
          <a:bodyPr/>
          <a:lstStyle/>
          <a:p>
            <a:fld id="{9F44C1CA-7D08-4BF0-B120-83AD991C8651}" type="slidenum">
              <a:rPr lang="en-US" smtClean="0"/>
              <a:t>‹#›</a:t>
            </a:fld>
            <a:endParaRPr lang="en-US"/>
          </a:p>
        </p:txBody>
      </p:sp>
    </p:spTree>
    <p:extLst>
      <p:ext uri="{BB962C8B-B14F-4D97-AF65-F5344CB8AC3E}">
        <p14:creationId xmlns:p14="http://schemas.microsoft.com/office/powerpoint/2010/main" val="3510073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74AA-E4B6-486E-A3DB-AF81EADDA8E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9D3B56-5F03-47AC-8D16-7E3DD9C8A7A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F4192E4-5171-482D-B6C3-27AF10CDA97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8D7E40-61EF-46D8-B891-1AD47B3AE89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F54BD14-C247-4296-A8C2-AEC562F874D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E1BAF-F91A-40A3-9C2E-701B6C907EF3}"/>
              </a:ext>
            </a:extLst>
          </p:cNvPr>
          <p:cNvSpPr>
            <a:spLocks noGrp="1"/>
          </p:cNvSpPr>
          <p:nvPr>
            <p:ph type="dt" sz="half" idx="10"/>
          </p:nvPr>
        </p:nvSpPr>
        <p:spPr/>
        <p:txBody>
          <a:bodyPr/>
          <a:lstStyle/>
          <a:p>
            <a:fld id="{4E50B145-D56A-4032-B5CA-E2842719D076}" type="datetimeFigureOut">
              <a:rPr lang="en-US" smtClean="0"/>
              <a:t>4/29/2020</a:t>
            </a:fld>
            <a:endParaRPr lang="en-US"/>
          </a:p>
        </p:txBody>
      </p:sp>
      <p:sp>
        <p:nvSpPr>
          <p:cNvPr id="8" name="Footer Placeholder 7">
            <a:extLst>
              <a:ext uri="{FF2B5EF4-FFF2-40B4-BE49-F238E27FC236}">
                <a16:creationId xmlns:a16="http://schemas.microsoft.com/office/drawing/2014/main" id="{3C6AF20B-88C4-4B5A-9D3F-3ED4C67CC3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E0E7E9-DF00-459C-B144-D219516E6E99}"/>
              </a:ext>
            </a:extLst>
          </p:cNvPr>
          <p:cNvSpPr>
            <a:spLocks noGrp="1"/>
          </p:cNvSpPr>
          <p:nvPr>
            <p:ph type="sldNum" sz="quarter" idx="12"/>
          </p:nvPr>
        </p:nvSpPr>
        <p:spPr/>
        <p:txBody>
          <a:bodyPr/>
          <a:lstStyle/>
          <a:p>
            <a:fld id="{9F44C1CA-7D08-4BF0-B120-83AD991C8651}" type="slidenum">
              <a:rPr lang="en-US" smtClean="0"/>
              <a:t>‹#›</a:t>
            </a:fld>
            <a:endParaRPr lang="en-US"/>
          </a:p>
        </p:txBody>
      </p:sp>
    </p:spTree>
    <p:extLst>
      <p:ext uri="{BB962C8B-B14F-4D97-AF65-F5344CB8AC3E}">
        <p14:creationId xmlns:p14="http://schemas.microsoft.com/office/powerpoint/2010/main" val="1158619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 id="2147483677"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2.ed.gov/about/inits/ed/non-public-education/files/equitable-services-guidance-1004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hyperlink" Target="http://www.cde.state.co.us/fedprograms/equitableservicescolorad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en.wikipedia.org/wiki/File:Windows_Live_Sync_logo.pn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0682-9861-4ED8-8722-195039206940}"/>
              </a:ext>
            </a:extLst>
          </p:cNvPr>
          <p:cNvSpPr>
            <a:spLocks noGrp="1"/>
          </p:cNvSpPr>
          <p:nvPr>
            <p:ph type="ctrTitle"/>
          </p:nvPr>
        </p:nvSpPr>
        <p:spPr/>
        <p:txBody>
          <a:bodyPr/>
          <a:lstStyle/>
          <a:p>
            <a:r>
              <a:rPr lang="en-US" dirty="0"/>
              <a:t>ESEA Office Hours</a:t>
            </a:r>
          </a:p>
        </p:txBody>
      </p:sp>
      <p:sp>
        <p:nvSpPr>
          <p:cNvPr id="3" name="Subtitle 2">
            <a:extLst>
              <a:ext uri="{FF2B5EF4-FFF2-40B4-BE49-F238E27FC236}">
                <a16:creationId xmlns:a16="http://schemas.microsoft.com/office/drawing/2014/main" id="{25FC0A3D-02E5-4D65-A265-31EC60F97263}"/>
              </a:ext>
            </a:extLst>
          </p:cNvPr>
          <p:cNvSpPr>
            <a:spLocks noGrp="1"/>
          </p:cNvSpPr>
          <p:nvPr>
            <p:ph type="subTitle" idx="1"/>
          </p:nvPr>
        </p:nvSpPr>
        <p:spPr/>
        <p:txBody>
          <a:bodyPr/>
          <a:lstStyle/>
          <a:p>
            <a:r>
              <a:rPr lang="en-US" dirty="0"/>
              <a:t>April 23, 2020</a:t>
            </a:r>
          </a:p>
        </p:txBody>
      </p:sp>
    </p:spTree>
    <p:extLst>
      <p:ext uri="{BB962C8B-B14F-4D97-AF65-F5344CB8AC3E}">
        <p14:creationId xmlns:p14="http://schemas.microsoft.com/office/powerpoint/2010/main" val="324842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E9D7D-51B9-4C7D-BB97-B1031C235C04}"/>
              </a:ext>
            </a:extLst>
          </p:cNvPr>
          <p:cNvSpPr>
            <a:spLocks noGrp="1"/>
          </p:cNvSpPr>
          <p:nvPr>
            <p:ph type="title"/>
          </p:nvPr>
        </p:nvSpPr>
        <p:spPr>
          <a:xfrm>
            <a:off x="245193" y="254514"/>
            <a:ext cx="6081865" cy="756418"/>
          </a:xfrm>
        </p:spPr>
        <p:txBody>
          <a:bodyPr/>
          <a:lstStyle/>
          <a:p>
            <a:r>
              <a:rPr lang="en-US"/>
              <a:t>Current Engagement Practices: </a:t>
            </a:r>
            <a:endParaRPr lang="en-US" dirty="0"/>
          </a:p>
        </p:txBody>
      </p:sp>
      <p:sp>
        <p:nvSpPr>
          <p:cNvPr id="3" name="Content Placeholder 2">
            <a:extLst>
              <a:ext uri="{FF2B5EF4-FFF2-40B4-BE49-F238E27FC236}">
                <a16:creationId xmlns:a16="http://schemas.microsoft.com/office/drawing/2014/main" id="{FEDAEFD8-3579-4B9D-A964-A84C1ED04634}"/>
              </a:ext>
            </a:extLst>
          </p:cNvPr>
          <p:cNvSpPr>
            <a:spLocks noGrp="1"/>
          </p:cNvSpPr>
          <p:nvPr>
            <p:ph idx="1"/>
          </p:nvPr>
        </p:nvSpPr>
        <p:spPr>
          <a:xfrm>
            <a:off x="628650" y="1463040"/>
            <a:ext cx="7886700" cy="4640674"/>
          </a:xfrm>
        </p:spPr>
        <p:txBody>
          <a:bodyPr>
            <a:normAutofit fontScale="92500" lnSpcReduction="10000"/>
          </a:bodyPr>
          <a:lstStyle/>
          <a:p>
            <a:pPr lvl="0"/>
            <a:r>
              <a:rPr lang="en-US" dirty="0"/>
              <a:t>Office Hours [Principals, teachers, counselors etc]</a:t>
            </a:r>
          </a:p>
          <a:p>
            <a:pPr lvl="0"/>
            <a:r>
              <a:rPr lang="en-US" dirty="0"/>
              <a:t>Virtual Home-Visits (Aurora)</a:t>
            </a:r>
          </a:p>
          <a:p>
            <a:pPr lvl="1"/>
            <a:r>
              <a:rPr lang="en-US" dirty="0"/>
              <a:t>Calling scripts (talking points)</a:t>
            </a:r>
          </a:p>
          <a:p>
            <a:pPr lvl="1"/>
            <a:r>
              <a:rPr lang="en-US" dirty="0"/>
              <a:t>Trackers</a:t>
            </a:r>
          </a:p>
          <a:p>
            <a:pPr lvl="1"/>
            <a:r>
              <a:rPr lang="en-US" dirty="0"/>
              <a:t>Resources</a:t>
            </a:r>
          </a:p>
          <a:p>
            <a:pPr lvl="0"/>
            <a:r>
              <a:rPr lang="en-US" dirty="0"/>
              <a:t>Virtual SAC/DAC meetings through Zoom (same level of participation, communications sent via. Social Media and newsletters)</a:t>
            </a:r>
          </a:p>
          <a:p>
            <a:pPr lvl="0"/>
            <a:r>
              <a:rPr lang="en-US" dirty="0"/>
              <a:t>Surveys to solicit parent input on budget for 2020-2021</a:t>
            </a:r>
          </a:p>
          <a:p>
            <a:pPr lvl="0"/>
            <a:r>
              <a:rPr lang="en-US" dirty="0"/>
              <a:t>Online learning communities (Adams 14 &amp; Poudre) </a:t>
            </a:r>
          </a:p>
          <a:p>
            <a:pPr lvl="0"/>
            <a:r>
              <a:rPr lang="en-US" dirty="0"/>
              <a:t>Meal distributions as engagement opportunity </a:t>
            </a:r>
          </a:p>
          <a:p>
            <a:pPr lvl="0"/>
            <a:r>
              <a:rPr lang="en-US" dirty="0"/>
              <a:t>Virtual Events (Westminster)</a:t>
            </a:r>
          </a:p>
          <a:p>
            <a:pPr lvl="0"/>
            <a:r>
              <a:rPr lang="en-US" dirty="0"/>
              <a:t>City Hall/Town Council Meetings</a:t>
            </a:r>
          </a:p>
          <a:p>
            <a:endParaRPr lang="en-US" dirty="0"/>
          </a:p>
        </p:txBody>
      </p:sp>
      <p:sp>
        <p:nvSpPr>
          <p:cNvPr id="4" name="Slide Number Placeholder 3">
            <a:extLst>
              <a:ext uri="{FF2B5EF4-FFF2-40B4-BE49-F238E27FC236}">
                <a16:creationId xmlns:a16="http://schemas.microsoft.com/office/drawing/2014/main" id="{B2153E2C-CB9A-4208-8C1F-DEE9917346CE}"/>
              </a:ext>
            </a:extLst>
          </p:cNvPr>
          <p:cNvSpPr>
            <a:spLocks noGrp="1"/>
          </p:cNvSpPr>
          <p:nvPr>
            <p:ph type="sldNum" sz="quarter" idx="12"/>
          </p:nvPr>
        </p:nvSpPr>
        <p:spPr>
          <a:xfrm>
            <a:off x="223071" y="6427018"/>
            <a:ext cx="2057400" cy="365125"/>
          </a:xfrm>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576737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7013-3883-48CA-ABE8-49E7E94BBC43}"/>
              </a:ext>
            </a:extLst>
          </p:cNvPr>
          <p:cNvSpPr>
            <a:spLocks noGrp="1"/>
          </p:cNvSpPr>
          <p:nvPr>
            <p:ph type="title"/>
          </p:nvPr>
        </p:nvSpPr>
        <p:spPr>
          <a:xfrm>
            <a:off x="628650" y="365125"/>
            <a:ext cx="7886700" cy="1325563"/>
          </a:xfrm>
        </p:spPr>
        <p:txBody>
          <a:bodyPr>
            <a:normAutofit/>
          </a:bodyPr>
          <a:lstStyle/>
          <a:p>
            <a:pPr algn="ctr"/>
            <a:r>
              <a:rPr lang="en-US" dirty="0"/>
              <a:t>Resources:</a:t>
            </a:r>
          </a:p>
        </p:txBody>
      </p:sp>
      <p:sp>
        <p:nvSpPr>
          <p:cNvPr id="4" name="Slide Number Placeholder 3">
            <a:extLst>
              <a:ext uri="{FF2B5EF4-FFF2-40B4-BE49-F238E27FC236}">
                <a16:creationId xmlns:a16="http://schemas.microsoft.com/office/drawing/2014/main" id="{DA3159D1-8A01-447E-B8FA-0C55F1DEDD22}"/>
              </a:ext>
            </a:extLst>
          </p:cNvPr>
          <p:cNvSpPr>
            <a:spLocks noGrp="1"/>
          </p:cNvSpPr>
          <p:nvPr>
            <p:ph type="sldNum" sz="quarter" idx="12"/>
          </p:nvPr>
        </p:nvSpPr>
        <p:spPr>
          <a:xfrm>
            <a:off x="6457950" y="6356350"/>
            <a:ext cx="2057400" cy="365125"/>
          </a:xfrm>
        </p:spPr>
        <p:txBody>
          <a:bodyPr>
            <a:normAutofit/>
          </a:bodyPr>
          <a:lstStyle/>
          <a:p>
            <a:pPr>
              <a:spcAft>
                <a:spcPts val="600"/>
              </a:spcAft>
            </a:pPr>
            <a:fld id="{C479D5F6-EDCB-402A-AC08-4943A1820E8F}" type="slidenum">
              <a:rPr lang="en-US" smtClean="0"/>
              <a:pPr>
                <a:spcAft>
                  <a:spcPts val="600"/>
                </a:spcAft>
              </a:pPr>
              <a:t>11</a:t>
            </a:fld>
            <a:endParaRPr lang="en-US"/>
          </a:p>
        </p:txBody>
      </p:sp>
      <p:graphicFrame>
        <p:nvGraphicFramePr>
          <p:cNvPr id="6" name="Content Placeholder 2" descr="Links to more information on resources available. Highly encourage participating gin the Monthly Coffee chats if you would like to network with other districts across the state. &#10;&#10;Best resource in the districts are staff and liaisons in schools. They have the best understanding of resources available in their communities. CDE has identified and collected some resources &#10;Energy Support&#10;Meals&#10;Remote learning activities&#10;Internet connectivity&#10;Literacy Supports&#10;Free online courses&#10;">
            <a:extLst>
              <a:ext uri="{FF2B5EF4-FFF2-40B4-BE49-F238E27FC236}">
                <a16:creationId xmlns:a16="http://schemas.microsoft.com/office/drawing/2014/main" id="{8D6E7C02-A495-46E3-A1AF-7E9E9A2C8DD8}"/>
              </a:ext>
            </a:extLst>
          </p:cNvPr>
          <p:cNvGraphicFramePr>
            <a:graphicFrameLocks noGrp="1"/>
          </p:cNvGraphicFramePr>
          <p:nvPr>
            <p:ph idx="1"/>
            <p:extLst>
              <p:ext uri="{D42A27DB-BD31-4B8C-83A1-F6EECF244321}">
                <p14:modId xmlns:p14="http://schemas.microsoft.com/office/powerpoint/2010/main" val="1503411324"/>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2157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218A3DF-7ECA-4843-A57F-8CD6BA3F87BF}"/>
              </a:ext>
            </a:extLst>
          </p:cNvPr>
          <p:cNvSpPr>
            <a:spLocks noGrp="1"/>
          </p:cNvSpPr>
          <p:nvPr>
            <p:ph type="title"/>
          </p:nvPr>
        </p:nvSpPr>
        <p:spPr>
          <a:xfrm>
            <a:off x="1143002" y="1999615"/>
            <a:ext cx="6858000" cy="2764028"/>
          </a:xfrm>
        </p:spPr>
        <p:txBody>
          <a:bodyPr vert="horz" lIns="91440" tIns="45720" rIns="91440" bIns="45720" rtlCol="0" anchor="ctr">
            <a:normAutofit/>
          </a:bodyPr>
          <a:lstStyle/>
          <a:p>
            <a:pPr algn="ctr"/>
            <a:r>
              <a:rPr lang="en-US" sz="6300" kern="1200" dirty="0">
                <a:solidFill>
                  <a:schemeClr val="tx1"/>
                </a:solidFill>
                <a:latin typeface="+mj-lt"/>
                <a:ea typeface="+mj-ea"/>
                <a:cs typeface="+mj-cs"/>
              </a:rPr>
              <a:t>Questions??</a:t>
            </a:r>
          </a:p>
        </p:txBody>
      </p:sp>
      <p:sp>
        <p:nvSpPr>
          <p:cNvPr id="3" name="Text Placeholder 2">
            <a:extLst>
              <a:ext uri="{FF2B5EF4-FFF2-40B4-BE49-F238E27FC236}">
                <a16:creationId xmlns:a16="http://schemas.microsoft.com/office/drawing/2014/main" id="{07B3895E-504E-4DDD-BCDA-019F8602BD20}"/>
              </a:ext>
            </a:extLst>
          </p:cNvPr>
          <p:cNvSpPr>
            <a:spLocks noGrp="1"/>
          </p:cNvSpPr>
          <p:nvPr>
            <p:ph type="body" idx="1"/>
          </p:nvPr>
        </p:nvSpPr>
        <p:spPr>
          <a:xfrm>
            <a:off x="1475184" y="5645150"/>
            <a:ext cx="6193632" cy="631825"/>
          </a:xfrm>
        </p:spPr>
        <p:txBody>
          <a:bodyPr vert="horz" lIns="91440" tIns="45720" rIns="91440" bIns="45720" rtlCol="0" anchor="ctr">
            <a:normAutofit/>
          </a:bodyPr>
          <a:lstStyle/>
          <a:p>
            <a:pPr algn="ctr"/>
            <a:endParaRPr lang="en-US" sz="2400" kern="1200">
              <a:solidFill>
                <a:schemeClr val="tx1"/>
              </a:solidFill>
              <a:latin typeface="+mn-lt"/>
              <a:ea typeface="+mn-ea"/>
              <a:cs typeface="+mn-cs"/>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781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09A91-D033-4728-955B-64494DFC88B4}"/>
              </a:ext>
            </a:extLst>
          </p:cNvPr>
          <p:cNvSpPr>
            <a:spLocks noGrp="1"/>
          </p:cNvSpPr>
          <p:nvPr>
            <p:ph type="title"/>
          </p:nvPr>
        </p:nvSpPr>
        <p:spPr>
          <a:xfrm>
            <a:off x="254246" y="154925"/>
            <a:ext cx="6081865" cy="949597"/>
          </a:xfrm>
        </p:spPr>
        <p:txBody>
          <a:bodyPr>
            <a:noAutofit/>
          </a:bodyPr>
          <a:lstStyle/>
          <a:p>
            <a:r>
              <a:rPr lang="en-US" sz="2800" dirty="0"/>
              <a:t>Non-Public Schools - Consultation</a:t>
            </a:r>
          </a:p>
        </p:txBody>
      </p:sp>
      <p:sp>
        <p:nvSpPr>
          <p:cNvPr id="3" name="Content Placeholder 2">
            <a:extLst>
              <a:ext uri="{FF2B5EF4-FFF2-40B4-BE49-F238E27FC236}">
                <a16:creationId xmlns:a16="http://schemas.microsoft.com/office/drawing/2014/main" id="{585564C0-7CCC-4EEC-A972-DDE3CAD7D660}"/>
              </a:ext>
            </a:extLst>
          </p:cNvPr>
          <p:cNvSpPr>
            <a:spLocks noGrp="1"/>
          </p:cNvSpPr>
          <p:nvPr>
            <p:ph idx="1"/>
          </p:nvPr>
        </p:nvSpPr>
        <p:spPr/>
        <p:txBody>
          <a:bodyPr/>
          <a:lstStyle/>
          <a:p>
            <a:pPr marL="0" indent="0">
              <a:buNone/>
            </a:pPr>
            <a:r>
              <a:rPr lang="en-US" dirty="0"/>
              <a:t>Consultation process between districts and private school officials is still required and districts should establish procedures and strategies, including a communication process, that will be implemented throughout the COVID-19 pandemic. </a:t>
            </a:r>
            <a:r>
              <a:rPr lang="en-US" dirty="0">
                <a:effectLst/>
              </a:rPr>
              <a:t> </a:t>
            </a:r>
            <a:r>
              <a:rPr lang="en-US" dirty="0"/>
              <a:t> </a:t>
            </a:r>
          </a:p>
          <a:p>
            <a:r>
              <a:rPr lang="en-US" dirty="0"/>
              <a:t>Good faith effort (document communication efforts – auto-calls, emails, newsletters, Zoom meetings)</a:t>
            </a:r>
          </a:p>
          <a:p>
            <a:pPr marL="0" indent="0">
              <a:buNone/>
            </a:pPr>
            <a:endParaRPr lang="en-US" dirty="0"/>
          </a:p>
        </p:txBody>
      </p:sp>
    </p:spTree>
    <p:extLst>
      <p:ext uri="{BB962C8B-B14F-4D97-AF65-F5344CB8AC3E}">
        <p14:creationId xmlns:p14="http://schemas.microsoft.com/office/powerpoint/2010/main" val="2412850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7BE1-DC4C-44D6-85C2-D0DD91B98D98}"/>
              </a:ext>
            </a:extLst>
          </p:cNvPr>
          <p:cNvSpPr>
            <a:spLocks noGrp="1"/>
          </p:cNvSpPr>
          <p:nvPr>
            <p:ph type="title"/>
          </p:nvPr>
        </p:nvSpPr>
        <p:spPr>
          <a:xfrm>
            <a:off x="523938" y="190394"/>
            <a:ext cx="5605629" cy="994172"/>
          </a:xfrm>
        </p:spPr>
        <p:txBody>
          <a:bodyPr>
            <a:normAutofit/>
          </a:bodyPr>
          <a:lstStyle/>
          <a:p>
            <a:r>
              <a:rPr lang="en-US" sz="2800" dirty="0"/>
              <a:t>Nonpublic Schools – Consultation Timeline</a:t>
            </a:r>
          </a:p>
        </p:txBody>
      </p:sp>
      <p:sp>
        <p:nvSpPr>
          <p:cNvPr id="3" name="Content Placeholder 2">
            <a:extLst>
              <a:ext uri="{FF2B5EF4-FFF2-40B4-BE49-F238E27FC236}">
                <a16:creationId xmlns:a16="http://schemas.microsoft.com/office/drawing/2014/main" id="{3A8EB11E-9549-4D62-9DC4-BB01B083D1B3}"/>
              </a:ext>
            </a:extLst>
          </p:cNvPr>
          <p:cNvSpPr>
            <a:spLocks noGrp="1"/>
          </p:cNvSpPr>
          <p:nvPr>
            <p:ph idx="1"/>
          </p:nvPr>
        </p:nvSpPr>
        <p:spPr>
          <a:xfrm>
            <a:off x="810141" y="1542754"/>
            <a:ext cx="5033221" cy="3788227"/>
          </a:xfrm>
        </p:spPr>
        <p:txBody>
          <a:bodyPr anchor="ctr">
            <a:normAutofit/>
          </a:bodyPr>
          <a:lstStyle/>
          <a:p>
            <a:pPr marL="0" indent="0">
              <a:buNone/>
            </a:pPr>
            <a:r>
              <a:rPr lang="en-US" sz="1600" dirty="0"/>
              <a:t>May an LEA set a deadline for private school officials to indicate their intent to participate? </a:t>
            </a:r>
          </a:p>
          <a:p>
            <a:r>
              <a:rPr lang="en-US" sz="1600" dirty="0"/>
              <a:t>Yes. An LEA may set a reasonable deadline, taking into consideration private school schedules, for private school officials to indicate their intent to participate. </a:t>
            </a:r>
          </a:p>
          <a:p>
            <a:r>
              <a:rPr lang="en-US" sz="1600" dirty="0"/>
              <a:t>An LEA should provide clear and sufficient notice of the deadline, identify potential consequences for not meeting the deadline, and give adequate time for private school officials to respond. </a:t>
            </a:r>
          </a:p>
          <a:p>
            <a:endParaRPr lang="en-US" sz="1600" dirty="0"/>
          </a:p>
          <a:p>
            <a:pPr marL="0" indent="0">
              <a:buNone/>
            </a:pPr>
            <a:r>
              <a:rPr lang="en-US" sz="1600" dirty="0">
                <a:hlinkClick r:id="rId3"/>
              </a:rPr>
              <a:t>https://www2.ed.gov/about/inits/ed/non-public-education/files/equitable-services-guidance-100419.pdf</a:t>
            </a:r>
            <a:endParaRPr lang="en-US" sz="16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Presentation with Checklist">
            <a:extLst>
              <a:ext uri="{FF2B5EF4-FFF2-40B4-BE49-F238E27FC236}">
                <a16:creationId xmlns:a16="http://schemas.microsoft.com/office/drawing/2014/main" id="{B6FD83B3-2B8A-437C-BF33-04ECC5AE0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246296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17EE9-2351-44DA-89A1-93E96E1D537C}"/>
              </a:ext>
            </a:extLst>
          </p:cNvPr>
          <p:cNvSpPr>
            <a:spLocks noGrp="1"/>
          </p:cNvSpPr>
          <p:nvPr>
            <p:ph type="title"/>
          </p:nvPr>
        </p:nvSpPr>
        <p:spPr>
          <a:xfrm>
            <a:off x="203248" y="246125"/>
            <a:ext cx="6081865" cy="756418"/>
          </a:xfrm>
        </p:spPr>
        <p:txBody>
          <a:bodyPr>
            <a:noAutofit/>
          </a:bodyPr>
          <a:lstStyle/>
          <a:p>
            <a:r>
              <a:rPr lang="en-US" sz="2800" dirty="0"/>
              <a:t>Nonpublic Schools – PPA vs. Proportionate Share </a:t>
            </a:r>
          </a:p>
        </p:txBody>
      </p:sp>
      <p:graphicFrame>
        <p:nvGraphicFramePr>
          <p:cNvPr id="23" name="Table 23">
            <a:extLst>
              <a:ext uri="{FF2B5EF4-FFF2-40B4-BE49-F238E27FC236}">
                <a16:creationId xmlns:a16="http://schemas.microsoft.com/office/drawing/2014/main" id="{26DD8F93-2BF7-4768-81C2-6DA83CA7DE14}"/>
              </a:ext>
            </a:extLst>
          </p:cNvPr>
          <p:cNvGraphicFramePr>
            <a:graphicFrameLocks noGrp="1"/>
          </p:cNvGraphicFramePr>
          <p:nvPr>
            <p:ph idx="1"/>
            <p:extLst>
              <p:ext uri="{D42A27DB-BD31-4B8C-83A1-F6EECF244321}">
                <p14:modId xmlns:p14="http://schemas.microsoft.com/office/powerpoint/2010/main" val="1003241430"/>
              </p:ext>
            </p:extLst>
          </p:nvPr>
        </p:nvGraphicFramePr>
        <p:xfrm>
          <a:off x="628650" y="1463675"/>
          <a:ext cx="7886700" cy="4028440"/>
        </p:xfrm>
        <a:graphic>
          <a:graphicData uri="http://schemas.openxmlformats.org/drawingml/2006/table">
            <a:tbl>
              <a:tblPr firstRow="1" bandRow="1">
                <a:tableStyleId>{EB9631B5-78F2-41C9-869B-9F39066F8104}</a:tableStyleId>
              </a:tblPr>
              <a:tblGrid>
                <a:gridCol w="3943350">
                  <a:extLst>
                    <a:ext uri="{9D8B030D-6E8A-4147-A177-3AD203B41FA5}">
                      <a16:colId xmlns:a16="http://schemas.microsoft.com/office/drawing/2014/main" val="2227401129"/>
                    </a:ext>
                  </a:extLst>
                </a:gridCol>
                <a:gridCol w="3943350">
                  <a:extLst>
                    <a:ext uri="{9D8B030D-6E8A-4147-A177-3AD203B41FA5}">
                      <a16:colId xmlns:a16="http://schemas.microsoft.com/office/drawing/2014/main" val="387278881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Proportionate Share/Title 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PPA</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5717030"/>
                  </a:ext>
                </a:extLst>
              </a:tr>
              <a:tr h="370840">
                <a:tc>
                  <a:txBody>
                    <a:bodyPr/>
                    <a:lstStyle/>
                    <a:p>
                      <a:pPr marL="0" indent="0">
                        <a:buNone/>
                      </a:pPr>
                      <a:r>
                        <a:rPr lang="en-US" dirty="0"/>
                        <a:t>LEAs are required to calculate the </a:t>
                      </a:r>
                      <a:r>
                        <a:rPr lang="en-US" b="1" dirty="0">
                          <a:solidFill>
                            <a:schemeClr val="tx1"/>
                          </a:solidFill>
                        </a:rPr>
                        <a:t>proportionate share </a:t>
                      </a:r>
                      <a:r>
                        <a:rPr lang="en-US" dirty="0">
                          <a:solidFill>
                            <a:schemeClr val="tx1"/>
                          </a:solidFill>
                        </a:rPr>
                        <a:t>of </a:t>
                      </a:r>
                      <a:r>
                        <a:rPr lang="en-US" b="1" dirty="0">
                          <a:solidFill>
                            <a:schemeClr val="tx1"/>
                          </a:solidFill>
                        </a:rPr>
                        <a:t>Title I funds </a:t>
                      </a:r>
                      <a:r>
                        <a:rPr lang="en-US" dirty="0">
                          <a:solidFill>
                            <a:schemeClr val="tx1"/>
                          </a:solidFill>
                        </a:rPr>
                        <a:t>to be set-aside to provide equitable services to students in participating non-public schools</a:t>
                      </a:r>
                    </a:p>
                    <a:p>
                      <a:pPr marL="285750" indent="-285750">
                        <a:buFont typeface="Arial" panose="020B0604020202020204" pitchFamily="34" charset="0"/>
                        <a:buChar char="•"/>
                      </a:pPr>
                      <a:r>
                        <a:rPr lang="en-US" dirty="0">
                          <a:solidFill>
                            <a:schemeClr val="tx1"/>
                          </a:solidFill>
                        </a:rPr>
                        <a:t>Proportionate share is based on number of low-income students that live in a Title I school boundary</a:t>
                      </a:r>
                    </a:p>
                    <a:p>
                      <a:pPr marL="285750" indent="-285750">
                        <a:buFont typeface="Arial" panose="020B0604020202020204" pitchFamily="34" charset="0"/>
                        <a:buChar char="•"/>
                      </a:pPr>
                      <a:r>
                        <a:rPr lang="en-US" dirty="0">
                          <a:solidFill>
                            <a:schemeClr val="tx1"/>
                          </a:solidFill>
                        </a:rPr>
                        <a:t>CDE has developed a step-by-step guidance document to assist </a:t>
                      </a:r>
                      <a:r>
                        <a:rPr lang="en-US" dirty="0"/>
                        <a:t>LEAs in calculating the proportionate share. LEAs may access the guidance </a:t>
                      </a:r>
                      <a:r>
                        <a:rPr lang="en-US" dirty="0">
                          <a:hlinkClick r:id="rId3"/>
                        </a:rPr>
                        <a:t>here</a:t>
                      </a:r>
                      <a:r>
                        <a:rPr lang="en-US" dirty="0"/>
                        <a:t>. </a:t>
                      </a:r>
                    </a:p>
                    <a:p>
                      <a:endParaRPr lang="en-US" dirty="0"/>
                    </a:p>
                  </a:txBody>
                  <a:tcPr>
                    <a:lnR w="12700" cap="flat" cmpd="sng" algn="ctr">
                      <a:solidFill>
                        <a:schemeClr val="tx1"/>
                      </a:solidFill>
                      <a:prstDash val="solid"/>
                      <a:round/>
                      <a:headEnd type="none" w="med" len="med"/>
                      <a:tailEnd type="none" w="med" len="med"/>
                    </a:lnR>
                  </a:tcPr>
                </a:tc>
                <a:tc>
                  <a:txBody>
                    <a:bodyPr/>
                    <a:lstStyle/>
                    <a:p>
                      <a:pPr marL="0" indent="0">
                        <a:buNone/>
                      </a:pPr>
                      <a:r>
                        <a:rPr lang="en-US" dirty="0"/>
                        <a:t>LEAs should calculate the amount to </a:t>
                      </a:r>
                      <a:r>
                        <a:rPr lang="en-US" dirty="0">
                          <a:solidFill>
                            <a:schemeClr val="tx1"/>
                          </a:solidFill>
                        </a:rPr>
                        <a:t>set-aside to serve non-public schools that choose to participate in </a:t>
                      </a:r>
                      <a:r>
                        <a:rPr lang="en-US" b="1" dirty="0">
                          <a:solidFill>
                            <a:schemeClr val="tx1"/>
                          </a:solidFill>
                        </a:rPr>
                        <a:t>Titles IIA, IIIA, or IVA </a:t>
                      </a:r>
                      <a:r>
                        <a:rPr lang="en-US" dirty="0">
                          <a:solidFill>
                            <a:schemeClr val="tx1"/>
                          </a:solidFill>
                        </a:rPr>
                        <a:t>by determining the per pupil amount (PPA).</a:t>
                      </a:r>
                    </a:p>
                    <a:p>
                      <a:pPr marL="285750" indent="-285750">
                        <a:buFont typeface="Arial" panose="020B0604020202020204" pitchFamily="34" charset="0"/>
                        <a:buChar char="•"/>
                      </a:pPr>
                      <a:r>
                        <a:rPr lang="en-US" dirty="0">
                          <a:solidFill>
                            <a:schemeClr val="tx1"/>
                          </a:solidFill>
                        </a:rPr>
                        <a:t>PPA is based on the LEA’s and participating non-public school(s)’ enrollment count</a:t>
                      </a:r>
                      <a:r>
                        <a:rPr lang="en-US" dirty="0"/>
                        <a:t>.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7494760"/>
                  </a:ext>
                </a:extLst>
              </a:tr>
            </a:tbl>
          </a:graphicData>
        </a:graphic>
      </p:graphicFrame>
    </p:spTree>
    <p:extLst>
      <p:ext uri="{BB962C8B-B14F-4D97-AF65-F5344CB8AC3E}">
        <p14:creationId xmlns:p14="http://schemas.microsoft.com/office/powerpoint/2010/main" val="106041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D3EF-6C85-45CF-A5EE-FA3898F84529}"/>
              </a:ext>
            </a:extLst>
          </p:cNvPr>
          <p:cNvSpPr>
            <a:spLocks noGrp="1"/>
          </p:cNvSpPr>
          <p:nvPr>
            <p:ph type="title"/>
          </p:nvPr>
        </p:nvSpPr>
        <p:spPr>
          <a:xfrm>
            <a:off x="523938" y="190394"/>
            <a:ext cx="5605629" cy="994172"/>
          </a:xfrm>
        </p:spPr>
        <p:txBody>
          <a:bodyPr>
            <a:normAutofit/>
          </a:bodyPr>
          <a:lstStyle/>
          <a:p>
            <a:r>
              <a:rPr lang="en-US" sz="2800" dirty="0"/>
              <a:t>Non-public Schools: Eligibility for Services Under Title I, Part A</a:t>
            </a:r>
          </a:p>
        </p:txBody>
      </p:sp>
      <p:sp>
        <p:nvSpPr>
          <p:cNvPr id="3" name="Content Placeholder 2">
            <a:extLst>
              <a:ext uri="{FF2B5EF4-FFF2-40B4-BE49-F238E27FC236}">
                <a16:creationId xmlns:a16="http://schemas.microsoft.com/office/drawing/2014/main" id="{B1773474-8578-454D-AB90-CE147525DAEB}"/>
              </a:ext>
            </a:extLst>
          </p:cNvPr>
          <p:cNvSpPr>
            <a:spLocks noGrp="1"/>
          </p:cNvSpPr>
          <p:nvPr>
            <p:ph idx="1"/>
          </p:nvPr>
        </p:nvSpPr>
        <p:spPr>
          <a:xfrm>
            <a:off x="810141" y="1657575"/>
            <a:ext cx="5033221" cy="3788227"/>
          </a:xfrm>
        </p:spPr>
        <p:txBody>
          <a:bodyPr anchor="ctr">
            <a:normAutofit/>
          </a:bodyPr>
          <a:lstStyle/>
          <a:p>
            <a:pPr marL="0" indent="0">
              <a:buNone/>
            </a:pPr>
            <a:r>
              <a:rPr lang="en-US" sz="1500" dirty="0"/>
              <a:t>Are the students that generate the proportionate share the only students that may access the equitable services provided in the non-public school?</a:t>
            </a:r>
          </a:p>
          <a:p>
            <a:r>
              <a:rPr lang="en-US" sz="1500" dirty="0"/>
              <a:t>No. Student eligibility for Title I, Part A services for private school children is determined by (1) residence in a participating public school attendance area, and (2) educational need. </a:t>
            </a:r>
            <a:r>
              <a:rPr lang="en-US" sz="1500" i="1" dirty="0"/>
              <a:t>Poverty is not a criterion</a:t>
            </a:r>
            <a:r>
              <a:rPr lang="en-US" sz="1500" dirty="0"/>
              <a:t>. </a:t>
            </a:r>
          </a:p>
          <a:p>
            <a:pPr marL="0" indent="0">
              <a:buNone/>
            </a:pPr>
            <a:r>
              <a:rPr lang="en-US" sz="1500" dirty="0"/>
              <a:t>How are the criteria for at-risk students served by Title I, Part A funds determined? </a:t>
            </a:r>
          </a:p>
          <a:p>
            <a:r>
              <a:rPr lang="en-US" sz="1500" dirty="0"/>
              <a:t>In consultation with private school officials, an LEA must establish multiple, educationally related, objective criteria to determine which private school children are eligible for Title I, Part A services, and, within the eligible group, which children will be served. To the extent appropriate, the LEA must select private school children who are failing, or most at risk of failing, to meet high student academic achievement standards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Fabric Report Library">
            <a:extLst>
              <a:ext uri="{FF2B5EF4-FFF2-40B4-BE49-F238E27FC236}">
                <a16:creationId xmlns:a16="http://schemas.microsoft.com/office/drawing/2014/main" id="{DFAE192B-054E-4B81-A084-C75EEDF87E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68568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EFC-767D-42DB-9811-AD5D79BB36AE}"/>
              </a:ext>
            </a:extLst>
          </p:cNvPr>
          <p:cNvSpPr>
            <a:spLocks noGrp="1"/>
          </p:cNvSpPr>
          <p:nvPr>
            <p:ph type="title"/>
          </p:nvPr>
        </p:nvSpPr>
        <p:spPr>
          <a:xfrm>
            <a:off x="378973" y="144272"/>
            <a:ext cx="5605629" cy="994172"/>
          </a:xfrm>
        </p:spPr>
        <p:txBody>
          <a:bodyPr>
            <a:normAutofit/>
          </a:bodyPr>
          <a:lstStyle/>
          <a:p>
            <a:r>
              <a:rPr lang="en-US" sz="2800" dirty="0"/>
              <a:t>Non-public Schools – Out of District Students</a:t>
            </a:r>
          </a:p>
        </p:txBody>
      </p:sp>
      <p:sp>
        <p:nvSpPr>
          <p:cNvPr id="3" name="Content Placeholder 2">
            <a:extLst>
              <a:ext uri="{FF2B5EF4-FFF2-40B4-BE49-F238E27FC236}">
                <a16:creationId xmlns:a16="http://schemas.microsoft.com/office/drawing/2014/main" id="{A3C1F64D-634A-4206-94A9-3674745B62AE}"/>
              </a:ext>
            </a:extLst>
          </p:cNvPr>
          <p:cNvSpPr>
            <a:spLocks noGrp="1"/>
          </p:cNvSpPr>
          <p:nvPr>
            <p:ph idx="1"/>
          </p:nvPr>
        </p:nvSpPr>
        <p:spPr>
          <a:xfrm>
            <a:off x="814110" y="1542754"/>
            <a:ext cx="5033221" cy="3788227"/>
          </a:xfrm>
        </p:spPr>
        <p:txBody>
          <a:bodyPr anchor="ctr">
            <a:normAutofit/>
          </a:bodyPr>
          <a:lstStyle/>
          <a:p>
            <a:pPr marL="0" indent="0">
              <a:buNone/>
            </a:pPr>
            <a:r>
              <a:rPr lang="en-US" sz="1600" dirty="0"/>
              <a:t>How should LEAs handle students that reside in the neighboring district? </a:t>
            </a:r>
          </a:p>
          <a:p>
            <a:r>
              <a:rPr lang="en-US" sz="1600" dirty="0"/>
              <a:t>Best practice to reimburse neighboring districts however, LEAs should weigh the benefits and consider the administrative cost for identifying, calculating reimbursements, sending and receiving funds.   </a:t>
            </a:r>
          </a:p>
          <a:p>
            <a:pPr lvl="1"/>
            <a:r>
              <a:rPr lang="en-US" sz="1600" dirty="0"/>
              <a:t>LEAs should reach an agreement for reimbursement for services </a:t>
            </a:r>
          </a:p>
          <a:p>
            <a:pPr lvl="1"/>
            <a:r>
              <a:rPr lang="en-US" sz="1600" dirty="0"/>
              <a:t>If agreement is not met, LEAs should contact the CDE Ombudsman</a:t>
            </a:r>
          </a:p>
          <a:p>
            <a:pPr marL="342900" lvl="1" indent="0">
              <a:buNone/>
            </a:pPr>
            <a:endParaRPr lang="en-US" sz="1600" dirty="0"/>
          </a:p>
          <a:p>
            <a:pPr marL="0" indent="0">
              <a:buNone/>
            </a:pPr>
            <a:r>
              <a:rPr lang="en-US" sz="1600" b="1" dirty="0"/>
              <a:t>Note: LEAs that agree to reimburse should provide payment to neighboring LEAs </a:t>
            </a:r>
            <a:r>
              <a:rPr lang="en-US" sz="1600" b="1" u="sng" dirty="0"/>
              <a:t>after</a:t>
            </a:r>
            <a:r>
              <a:rPr lang="en-US" sz="1600" b="1" dirty="0"/>
              <a:t> services are provided</a:t>
            </a:r>
            <a:endParaRPr lang="en-US" sz="16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Dollar">
            <a:extLst>
              <a:ext uri="{FF2B5EF4-FFF2-40B4-BE49-F238E27FC236}">
                <a16:creationId xmlns:a16="http://schemas.microsoft.com/office/drawing/2014/main" id="{C35E15AB-460A-4C47-AB2C-4BF6DBFA55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403806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58312-5C65-4D17-B97C-0A866595A36F}"/>
              </a:ext>
            </a:extLst>
          </p:cNvPr>
          <p:cNvSpPr>
            <a:spLocks noGrp="1"/>
          </p:cNvSpPr>
          <p:nvPr>
            <p:ph type="title"/>
          </p:nvPr>
        </p:nvSpPr>
        <p:spPr>
          <a:xfrm>
            <a:off x="381542" y="124062"/>
            <a:ext cx="5605629" cy="994172"/>
          </a:xfrm>
        </p:spPr>
        <p:txBody>
          <a:bodyPr>
            <a:normAutofit/>
          </a:bodyPr>
          <a:lstStyle/>
          <a:p>
            <a:r>
              <a:rPr lang="en-US" sz="2800" dirty="0"/>
              <a:t>Nonpublic Schools – Property Transfer</a:t>
            </a:r>
          </a:p>
        </p:txBody>
      </p:sp>
      <p:sp>
        <p:nvSpPr>
          <p:cNvPr id="3" name="Content Placeholder 2">
            <a:extLst>
              <a:ext uri="{FF2B5EF4-FFF2-40B4-BE49-F238E27FC236}">
                <a16:creationId xmlns:a16="http://schemas.microsoft.com/office/drawing/2014/main" id="{3D63379F-8E47-4E5F-8321-36A438D28975}"/>
              </a:ext>
            </a:extLst>
          </p:cNvPr>
          <p:cNvSpPr>
            <a:spLocks noGrp="1"/>
          </p:cNvSpPr>
          <p:nvPr>
            <p:ph idx="1"/>
          </p:nvPr>
        </p:nvSpPr>
        <p:spPr>
          <a:xfrm>
            <a:off x="858991" y="1403643"/>
            <a:ext cx="5508485" cy="3351532"/>
          </a:xfrm>
        </p:spPr>
        <p:txBody>
          <a:bodyPr anchor="ctr">
            <a:normAutofit/>
          </a:bodyPr>
          <a:lstStyle/>
          <a:p>
            <a:pPr marL="0" indent="0">
              <a:buNone/>
            </a:pPr>
            <a:r>
              <a:rPr lang="en-US" sz="1800" dirty="0"/>
              <a:t>LEAs are permitted to have goods and materials delivered directly to a private school. However it is important for the LEA to maintain administrative control and direction over the funds and property that benefit students enrolled in private schools. </a:t>
            </a:r>
          </a:p>
          <a:p>
            <a:pPr marL="0" indent="0">
              <a:buNone/>
            </a:pPr>
            <a:endParaRPr lang="en-US" sz="1800" dirty="0"/>
          </a:p>
          <a:p>
            <a:pPr marL="0" indent="0">
              <a:buNone/>
            </a:pPr>
            <a:r>
              <a:rPr lang="en-US" sz="1800" dirty="0"/>
              <a:t>See CFR </a:t>
            </a:r>
            <a:r>
              <a:rPr lang="en-US" sz="1800" b="1" dirty="0"/>
              <a:t>§</a:t>
            </a:r>
            <a:r>
              <a:rPr lang="en-US" sz="1800" dirty="0"/>
              <a:t>76.651 &amp; </a:t>
            </a:r>
            <a:r>
              <a:rPr lang="en-US" sz="1800" b="1" dirty="0"/>
              <a:t>§</a:t>
            </a:r>
            <a:r>
              <a:rPr lang="en-US" sz="1800" dirty="0"/>
              <a:t>76.661</a:t>
            </a:r>
          </a:p>
          <a:p>
            <a:pPr marL="0" indent="0">
              <a:buNone/>
            </a:pPr>
            <a:endParaRPr lang="en-US" sz="18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3BB4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8ABD886F-164E-4948-88C9-F187B032B9F1}"/>
              </a:ext>
              <a:ext uri="{C183D7F6-B498-43B3-948B-1728B52AA6E4}">
                <adec:decorative xmlns:adec="http://schemas.microsoft.com/office/drawing/2017/decorative" val="1"/>
              </a:ext>
            </a:extLst>
          </p:cNvPr>
          <p:cNvPicPr>
            <a:picLocks noChangeAspect="1"/>
          </p:cNvPicPr>
          <p:nvPr/>
        </p:nvPicPr>
        <p:blipFill rotWithShape="1">
          <a:blip r:embed="rId3">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161" r="-6" b="-6"/>
          <a:stretch/>
        </p:blipFill>
        <p:spPr>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95817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CE37E23-55DC-4F08-B020-666D32E9B561}"/>
              </a:ext>
            </a:extLst>
          </p:cNvPr>
          <p:cNvSpPr>
            <a:spLocks noGrp="1"/>
          </p:cNvSpPr>
          <p:nvPr>
            <p:ph type="title"/>
          </p:nvPr>
        </p:nvSpPr>
        <p:spPr>
          <a:xfrm>
            <a:off x="1143002" y="1999615"/>
            <a:ext cx="6858000" cy="2764028"/>
          </a:xfrm>
        </p:spPr>
        <p:txBody>
          <a:bodyPr vert="horz" lIns="91440" tIns="45720" rIns="91440" bIns="45720" rtlCol="0" anchor="ctr">
            <a:normAutofit/>
          </a:bodyPr>
          <a:lstStyle/>
          <a:p>
            <a:pPr algn="ctr"/>
            <a:r>
              <a:rPr lang="en-US" sz="6300" kern="1200">
                <a:solidFill>
                  <a:schemeClr val="tx1"/>
                </a:solidFill>
                <a:latin typeface="+mj-lt"/>
                <a:ea typeface="+mj-ea"/>
                <a:cs typeface="+mj-cs"/>
              </a:rPr>
              <a:t>Questions?</a:t>
            </a:r>
          </a:p>
        </p:txBody>
      </p:sp>
      <p:sp>
        <p:nvSpPr>
          <p:cNvPr id="3" name="Text Placeholder 2">
            <a:extLst>
              <a:ext uri="{FF2B5EF4-FFF2-40B4-BE49-F238E27FC236}">
                <a16:creationId xmlns:a16="http://schemas.microsoft.com/office/drawing/2014/main" id="{40B33902-DFA2-430D-ACCB-1174793528C3}"/>
              </a:ext>
            </a:extLst>
          </p:cNvPr>
          <p:cNvSpPr>
            <a:spLocks noGrp="1"/>
          </p:cNvSpPr>
          <p:nvPr>
            <p:ph type="body" idx="1"/>
          </p:nvPr>
        </p:nvSpPr>
        <p:spPr>
          <a:xfrm>
            <a:off x="1475184" y="5645150"/>
            <a:ext cx="6193632" cy="631825"/>
          </a:xfrm>
        </p:spPr>
        <p:txBody>
          <a:bodyPr vert="horz" lIns="91440" tIns="45720" rIns="91440" bIns="45720" rtlCol="0" anchor="ctr">
            <a:normAutofit/>
          </a:bodyPr>
          <a:lstStyle/>
          <a:p>
            <a:pPr algn="ctr"/>
            <a:endParaRPr lang="en-US" sz="2400" kern="1200">
              <a:solidFill>
                <a:schemeClr val="tx1"/>
              </a:solidFill>
              <a:latin typeface="+mn-lt"/>
              <a:ea typeface="+mn-ea"/>
              <a:cs typeface="+mn-cs"/>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380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FC4BA-ED8F-4823-88BE-DA3CF4FA2291}"/>
              </a:ext>
            </a:extLst>
          </p:cNvPr>
          <p:cNvSpPr>
            <a:spLocks noGrp="1"/>
          </p:cNvSpPr>
          <p:nvPr>
            <p:ph type="title"/>
          </p:nvPr>
        </p:nvSpPr>
        <p:spPr>
          <a:xfrm>
            <a:off x="628650" y="365125"/>
            <a:ext cx="7886700" cy="1325563"/>
          </a:xfrm>
        </p:spPr>
        <p:txBody>
          <a:bodyPr>
            <a:normAutofit/>
          </a:bodyPr>
          <a:lstStyle/>
          <a:p>
            <a:pPr algn="ctr"/>
            <a:r>
              <a:rPr lang="en-US" dirty="0"/>
              <a:t>Reminder- Stakeholder Engagement Requirements </a:t>
            </a:r>
            <a:endParaRPr lang="en-US"/>
          </a:p>
        </p:txBody>
      </p:sp>
      <p:sp>
        <p:nvSpPr>
          <p:cNvPr id="4" name="Slide Number Placeholder 3">
            <a:extLst>
              <a:ext uri="{FF2B5EF4-FFF2-40B4-BE49-F238E27FC236}">
                <a16:creationId xmlns:a16="http://schemas.microsoft.com/office/drawing/2014/main" id="{2D389AB4-9547-433D-BAD9-9035E8CEDAEE}"/>
              </a:ext>
            </a:extLst>
          </p:cNvPr>
          <p:cNvSpPr>
            <a:spLocks noGrp="1"/>
          </p:cNvSpPr>
          <p:nvPr>
            <p:ph type="sldNum" sz="quarter" idx="12"/>
          </p:nvPr>
        </p:nvSpPr>
        <p:spPr>
          <a:xfrm>
            <a:off x="6457950" y="6356350"/>
            <a:ext cx="2057400" cy="365125"/>
          </a:xfrm>
        </p:spPr>
        <p:txBody>
          <a:bodyPr>
            <a:normAutofit/>
          </a:bodyPr>
          <a:lstStyle/>
          <a:p>
            <a:pPr>
              <a:spcAft>
                <a:spcPts val="600"/>
              </a:spcAft>
            </a:pPr>
            <a:fld id="{C479D5F6-EDCB-402A-AC08-4943A1820E8F}" type="slidenum">
              <a:rPr lang="en-US" smtClean="0"/>
              <a:pPr>
                <a:spcAft>
                  <a:spcPts val="600"/>
                </a:spcAft>
              </a:pPr>
              <a:t>9</a:t>
            </a:fld>
            <a:endParaRPr lang="en-US"/>
          </a:p>
        </p:txBody>
      </p:sp>
      <p:graphicFrame>
        <p:nvGraphicFramePr>
          <p:cNvPr id="6" name="Content Placeholder 2" descr="The LEA/BOCES must engage in timely and meaningful consultation and discussion with all stakeholders that are representative of the students served by the LEA, as outlined above. &#10;&#10;The LEA plan was developed with timely and meaningful consultation with teachers, principals, other school leaders, paraprofessionals, specialized instructional support personnel, charter school leaders (in a local educational agency that has charter schools), administrators (including administrators of programs described in other parts of this title), other appropriate school personnel, and parents of children in schools served under Title I&#10;&#10;The LEA affirms that if the LEA plan is not satisfactory to the parents of participating children the LEA will submit any parent comments on the plan to the SEA at the time of the submission of the LEA Plan. Submit parent comments to consolidatedapplications@cde.state.co.us">
            <a:extLst>
              <a:ext uri="{FF2B5EF4-FFF2-40B4-BE49-F238E27FC236}">
                <a16:creationId xmlns:a16="http://schemas.microsoft.com/office/drawing/2014/main" id="{B85AADA7-6043-4801-A9B0-E6D1ADFD3AC6}"/>
              </a:ext>
            </a:extLst>
          </p:cNvPr>
          <p:cNvGraphicFramePr>
            <a:graphicFrameLocks noGrp="1"/>
          </p:cNvGraphicFramePr>
          <p:nvPr>
            <p:ph idx="1"/>
            <p:extLst>
              <p:ext uri="{D42A27DB-BD31-4B8C-83A1-F6EECF244321}">
                <p14:modId xmlns:p14="http://schemas.microsoft.com/office/powerpoint/2010/main" val="1459391970"/>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385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1476</Words>
  <Application>Microsoft Office PowerPoint</Application>
  <PresentationFormat>On-screen Show (4:3)</PresentationFormat>
  <Paragraphs>116</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Museo Slab 500</vt:lpstr>
      <vt:lpstr>Office Theme</vt:lpstr>
      <vt:lpstr>ESEA Office Hours</vt:lpstr>
      <vt:lpstr>Non-Public Schools - Consultation</vt:lpstr>
      <vt:lpstr>Nonpublic Schools – Consultation Timeline</vt:lpstr>
      <vt:lpstr>Nonpublic Schools – PPA vs. Proportionate Share </vt:lpstr>
      <vt:lpstr>Non-public Schools: Eligibility for Services Under Title I, Part A</vt:lpstr>
      <vt:lpstr>Non-public Schools – Out of District Students</vt:lpstr>
      <vt:lpstr>Nonpublic Schools – Property Transfer</vt:lpstr>
      <vt:lpstr>Questions?</vt:lpstr>
      <vt:lpstr>Reminder- Stakeholder Engagement Requirements </vt:lpstr>
      <vt:lpstr>Current Engagement Practices: </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ESEA Office Hours</dc:title>
  <dc:creator>Collins, DeLilah</dc:creator>
  <cp:lastModifiedBy>Prael, Michelle</cp:lastModifiedBy>
  <cp:revision>10</cp:revision>
  <dcterms:created xsi:type="dcterms:W3CDTF">2020-04-23T17:25:53Z</dcterms:created>
  <dcterms:modified xsi:type="dcterms:W3CDTF">2020-04-29T20:34:02Z</dcterms:modified>
</cp:coreProperties>
</file>