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96" r:id="rId2"/>
    <p:sldMasterId id="2147483698" r:id="rId3"/>
    <p:sldMasterId id="2147483700" r:id="rId4"/>
    <p:sldMasterId id="2147483741" r:id="rId5"/>
  </p:sldMasterIdLst>
  <p:notesMasterIdLst>
    <p:notesMasterId r:id="rId44"/>
  </p:notesMasterIdLst>
  <p:handoutMasterIdLst>
    <p:handoutMasterId r:id="rId45"/>
  </p:handoutMasterIdLst>
  <p:sldIdLst>
    <p:sldId id="256" r:id="rId6"/>
    <p:sldId id="283" r:id="rId7"/>
    <p:sldId id="284" r:id="rId8"/>
    <p:sldId id="285" r:id="rId9"/>
    <p:sldId id="286" r:id="rId10"/>
    <p:sldId id="287" r:id="rId11"/>
    <p:sldId id="288" r:id="rId12"/>
    <p:sldId id="289" r:id="rId13"/>
    <p:sldId id="291" r:id="rId14"/>
    <p:sldId id="292" r:id="rId15"/>
    <p:sldId id="337" r:id="rId16"/>
    <p:sldId id="338" r:id="rId17"/>
    <p:sldId id="353"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67" r:id="rId31"/>
    <p:sldId id="368" r:id="rId32"/>
    <p:sldId id="369" r:id="rId33"/>
    <p:sldId id="370" r:id="rId34"/>
    <p:sldId id="371" r:id="rId35"/>
    <p:sldId id="372" r:id="rId36"/>
    <p:sldId id="373" r:id="rId37"/>
    <p:sldId id="374" r:id="rId38"/>
    <p:sldId id="375" r:id="rId39"/>
    <p:sldId id="376" r:id="rId40"/>
    <p:sldId id="377" r:id="rId41"/>
    <p:sldId id="378" r:id="rId42"/>
    <p:sldId id="333" r:id="rId43"/>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ins, Kristen" initials="CK" lastIdx="2" clrIdx="0">
    <p:extLst>
      <p:ext uri="{19B8F6BF-5375-455C-9EA6-DF929625EA0E}">
        <p15:presenceInfo xmlns:p15="http://schemas.microsoft.com/office/powerpoint/2012/main" userId="S-1-5-21-170422339-1359699126-1544898942-570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521"/>
    <a:srgbClr val="00943A"/>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662" autoAdjust="0"/>
  </p:normalViewPr>
  <p:slideViewPr>
    <p:cSldViewPr snapToGrid="0">
      <p:cViewPr varScale="1">
        <p:scale>
          <a:sx n="77" d="100"/>
          <a:sy n="77" d="100"/>
        </p:scale>
        <p:origin x="1212" y="5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Chart%20in%20Microsoft%20PowerPoint"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Chart%20in%20Microsoft%20PowerPoint"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Chart%20in%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'[Chart in Microsoft PowerPoint]Sheet2'!$B$1</c:f>
              <c:strCache>
                <c:ptCount val="1"/>
                <c:pt idx="0">
                  <c:v>Time Spent Reading </c:v>
                </c:pt>
              </c:strCache>
            </c:strRef>
          </c:tx>
          <c:spPr>
            <a:ln w="19050" cap="rnd">
              <a:noFill/>
              <a:round/>
            </a:ln>
            <a:effectLst/>
          </c:spPr>
          <c:marker>
            <c:symbol val="circle"/>
            <c:size val="5"/>
            <c:spPr>
              <a:solidFill>
                <a:schemeClr val="accent1"/>
              </a:solidFill>
              <a:ln w="9525">
                <a:solidFill>
                  <a:schemeClr val="accent1"/>
                </a:solidFill>
              </a:ln>
              <a:effectLst/>
            </c:spPr>
          </c:marker>
          <c:xVal>
            <c:numRef>
              <c:f>'[Chart in Microsoft PowerPoint]Sheet2'!$A$2:$A$21</c:f>
              <c:numCache>
                <c:formatCode>General</c:formatCode>
                <c:ptCount val="20"/>
                <c:pt idx="0">
                  <c:v>10</c:v>
                </c:pt>
                <c:pt idx="1">
                  <c:v>11</c:v>
                </c:pt>
                <c:pt idx="2">
                  <c:v>9</c:v>
                </c:pt>
                <c:pt idx="3">
                  <c:v>8</c:v>
                </c:pt>
                <c:pt idx="4">
                  <c:v>10</c:v>
                </c:pt>
                <c:pt idx="5">
                  <c:v>8</c:v>
                </c:pt>
                <c:pt idx="6">
                  <c:v>7</c:v>
                </c:pt>
                <c:pt idx="7">
                  <c:v>4</c:v>
                </c:pt>
                <c:pt idx="8">
                  <c:v>5</c:v>
                </c:pt>
                <c:pt idx="9">
                  <c:v>7</c:v>
                </c:pt>
                <c:pt idx="10">
                  <c:v>6</c:v>
                </c:pt>
                <c:pt idx="11">
                  <c:v>6</c:v>
                </c:pt>
                <c:pt idx="12">
                  <c:v>5</c:v>
                </c:pt>
                <c:pt idx="13">
                  <c:v>4</c:v>
                </c:pt>
                <c:pt idx="14">
                  <c:v>3</c:v>
                </c:pt>
                <c:pt idx="15">
                  <c:v>5</c:v>
                </c:pt>
                <c:pt idx="16">
                  <c:v>5</c:v>
                </c:pt>
                <c:pt idx="17">
                  <c:v>8</c:v>
                </c:pt>
                <c:pt idx="18">
                  <c:v>7</c:v>
                </c:pt>
                <c:pt idx="19">
                  <c:v>8</c:v>
                </c:pt>
              </c:numCache>
            </c:numRef>
          </c:xVal>
          <c:yVal>
            <c:numRef>
              <c:f>'[Chart in Microsoft PowerPoint]Sheet2'!$B$2:$B$21</c:f>
              <c:numCache>
                <c:formatCode>General</c:formatCode>
                <c:ptCount val="20"/>
                <c:pt idx="0">
                  <c:v>32</c:v>
                </c:pt>
                <c:pt idx="1">
                  <c:v>11</c:v>
                </c:pt>
                <c:pt idx="2">
                  <c:v>4</c:v>
                </c:pt>
                <c:pt idx="3">
                  <c:v>4</c:v>
                </c:pt>
                <c:pt idx="4">
                  <c:v>18</c:v>
                </c:pt>
                <c:pt idx="5">
                  <c:v>31</c:v>
                </c:pt>
                <c:pt idx="6">
                  <c:v>11</c:v>
                </c:pt>
                <c:pt idx="7">
                  <c:v>28</c:v>
                </c:pt>
                <c:pt idx="8">
                  <c:v>28</c:v>
                </c:pt>
                <c:pt idx="9">
                  <c:v>32</c:v>
                </c:pt>
                <c:pt idx="10">
                  <c:v>3</c:v>
                </c:pt>
                <c:pt idx="11">
                  <c:v>7</c:v>
                </c:pt>
                <c:pt idx="12">
                  <c:v>20</c:v>
                </c:pt>
                <c:pt idx="13">
                  <c:v>32</c:v>
                </c:pt>
                <c:pt idx="14">
                  <c:v>18</c:v>
                </c:pt>
                <c:pt idx="15">
                  <c:v>31</c:v>
                </c:pt>
                <c:pt idx="16">
                  <c:v>13</c:v>
                </c:pt>
                <c:pt idx="17">
                  <c:v>21</c:v>
                </c:pt>
                <c:pt idx="18">
                  <c:v>22</c:v>
                </c:pt>
                <c:pt idx="19">
                  <c:v>3</c:v>
                </c:pt>
              </c:numCache>
            </c:numRef>
          </c:yVal>
          <c:smooth val="0"/>
          <c:extLst>
            <c:ext xmlns:c16="http://schemas.microsoft.com/office/drawing/2014/chart" uri="{C3380CC4-5D6E-409C-BE32-E72D297353CC}">
              <c16:uniqueId val="{00000000-D146-4FE0-9C88-3318881B1692}"/>
            </c:ext>
          </c:extLst>
        </c:ser>
        <c:dLbls>
          <c:showLegendKey val="0"/>
          <c:showVal val="0"/>
          <c:showCatName val="0"/>
          <c:showSerName val="0"/>
          <c:showPercent val="0"/>
          <c:showBubbleSize val="0"/>
        </c:dLbls>
        <c:axId val="855288592"/>
        <c:axId val="855289376"/>
      </c:scatterChart>
      <c:valAx>
        <c:axId val="855288592"/>
        <c:scaling>
          <c:orientation val="minMax"/>
          <c:min val="2"/>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0" i="0" u="none" strike="noStrike" baseline="0">
                    <a:effectLst/>
                  </a:rPr>
                  <a:t>Average Weekly Hours Spent Reading</a:t>
                </a:r>
                <a:r>
                  <a:rPr lang="en-US" sz="1200" b="0" i="0" u="none" strike="noStrike" baseline="0"/>
                  <a:t> </a:t>
                </a:r>
                <a:endParaRPr lang="en-US" sz="120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5289376"/>
        <c:crosses val="autoZero"/>
        <c:crossBetween val="midCat"/>
      </c:valAx>
      <c:valAx>
        <c:axId val="855289376"/>
        <c:scaling>
          <c:orientation val="minMax"/>
          <c:min val="5"/>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0" i="0" u="none" strike="noStrike" baseline="0">
                    <a:effectLst/>
                  </a:rPr>
                  <a:t>End-of-Course Reading Scores</a:t>
                </a:r>
                <a:r>
                  <a:rPr lang="en-US" sz="1200" b="0" i="0" u="none" strike="noStrike" baseline="0"/>
                  <a:t> </a:t>
                </a:r>
                <a:endParaRPr lang="en-US" sz="120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52885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'[Chart in Microsoft PowerPoint]Sheet1'!$B$1</c:f>
              <c:strCache>
                <c:ptCount val="1"/>
                <c:pt idx="0">
                  <c:v>Reading Scores </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'[Chart in Microsoft PowerPoint]Sheet1'!$A$2:$A$21</c:f>
              <c:numCache>
                <c:formatCode>General</c:formatCode>
                <c:ptCount val="20"/>
                <c:pt idx="0">
                  <c:v>10</c:v>
                </c:pt>
                <c:pt idx="1">
                  <c:v>11</c:v>
                </c:pt>
                <c:pt idx="2">
                  <c:v>9</c:v>
                </c:pt>
                <c:pt idx="3">
                  <c:v>8</c:v>
                </c:pt>
                <c:pt idx="4">
                  <c:v>10</c:v>
                </c:pt>
                <c:pt idx="5">
                  <c:v>8</c:v>
                </c:pt>
                <c:pt idx="6">
                  <c:v>7</c:v>
                </c:pt>
                <c:pt idx="7">
                  <c:v>4</c:v>
                </c:pt>
                <c:pt idx="8">
                  <c:v>5</c:v>
                </c:pt>
                <c:pt idx="9">
                  <c:v>7</c:v>
                </c:pt>
                <c:pt idx="10">
                  <c:v>6</c:v>
                </c:pt>
                <c:pt idx="11">
                  <c:v>6</c:v>
                </c:pt>
                <c:pt idx="12">
                  <c:v>5</c:v>
                </c:pt>
                <c:pt idx="13">
                  <c:v>4</c:v>
                </c:pt>
                <c:pt idx="14">
                  <c:v>3</c:v>
                </c:pt>
                <c:pt idx="15">
                  <c:v>5</c:v>
                </c:pt>
                <c:pt idx="16">
                  <c:v>5</c:v>
                </c:pt>
                <c:pt idx="17">
                  <c:v>8</c:v>
                </c:pt>
                <c:pt idx="18">
                  <c:v>7</c:v>
                </c:pt>
                <c:pt idx="19">
                  <c:v>8</c:v>
                </c:pt>
              </c:numCache>
            </c:numRef>
          </c:xVal>
          <c:yVal>
            <c:numRef>
              <c:f>'[Chart in Microsoft PowerPoint]Sheet1'!$B$2:$B$21</c:f>
              <c:numCache>
                <c:formatCode>General</c:formatCode>
                <c:ptCount val="20"/>
                <c:pt idx="0">
                  <c:v>30</c:v>
                </c:pt>
                <c:pt idx="1">
                  <c:v>29</c:v>
                </c:pt>
                <c:pt idx="2">
                  <c:v>26</c:v>
                </c:pt>
                <c:pt idx="3">
                  <c:v>24</c:v>
                </c:pt>
                <c:pt idx="4">
                  <c:v>25</c:v>
                </c:pt>
                <c:pt idx="5">
                  <c:v>30</c:v>
                </c:pt>
                <c:pt idx="6">
                  <c:v>27</c:v>
                </c:pt>
                <c:pt idx="7">
                  <c:v>12</c:v>
                </c:pt>
                <c:pt idx="8">
                  <c:v>10</c:v>
                </c:pt>
                <c:pt idx="9">
                  <c:v>19</c:v>
                </c:pt>
                <c:pt idx="10">
                  <c:v>13</c:v>
                </c:pt>
                <c:pt idx="11">
                  <c:v>14</c:v>
                </c:pt>
                <c:pt idx="12">
                  <c:v>11</c:v>
                </c:pt>
                <c:pt idx="13">
                  <c:v>8</c:v>
                </c:pt>
                <c:pt idx="14">
                  <c:v>7</c:v>
                </c:pt>
                <c:pt idx="15">
                  <c:v>6</c:v>
                </c:pt>
                <c:pt idx="16">
                  <c:v>8</c:v>
                </c:pt>
                <c:pt idx="17">
                  <c:v>15</c:v>
                </c:pt>
                <c:pt idx="18">
                  <c:v>14</c:v>
                </c:pt>
                <c:pt idx="19">
                  <c:v>16</c:v>
                </c:pt>
              </c:numCache>
            </c:numRef>
          </c:yVal>
          <c:smooth val="0"/>
          <c:extLst>
            <c:ext xmlns:c16="http://schemas.microsoft.com/office/drawing/2014/chart" uri="{C3380CC4-5D6E-409C-BE32-E72D297353CC}">
              <c16:uniqueId val="{00000000-8E46-4B08-B974-78EC1E85194F}"/>
            </c:ext>
          </c:extLst>
        </c:ser>
        <c:dLbls>
          <c:showLegendKey val="0"/>
          <c:showVal val="0"/>
          <c:showCatName val="0"/>
          <c:showSerName val="0"/>
          <c:showPercent val="0"/>
          <c:showBubbleSize val="0"/>
        </c:dLbls>
        <c:axId val="928526624"/>
        <c:axId val="928528976"/>
      </c:scatterChart>
      <c:valAx>
        <c:axId val="928526624"/>
        <c:scaling>
          <c:orientation val="minMax"/>
          <c:max val="12"/>
          <c:min val="2"/>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0">
                    <a:effectLst/>
                  </a:rPr>
                  <a:t>Average Weekly Hours Spent Reading</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8528976"/>
        <c:crosses val="autoZero"/>
        <c:crossBetween val="midCat"/>
      </c:valAx>
      <c:valAx>
        <c:axId val="928528976"/>
        <c:scaling>
          <c:orientation val="minMax"/>
          <c:min val="5"/>
        </c:scaling>
        <c:delete val="0"/>
        <c:axPos val="l"/>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US" sz="1200" b="0" i="0" baseline="0">
                    <a:effectLst/>
                  </a:rPr>
                  <a:t>End-of-Course Reading Scores</a:t>
                </a:r>
                <a:endParaRPr lang="en-US" sz="1200">
                  <a:effectLst/>
                </a:endParaRPr>
              </a:p>
            </c:rich>
          </c:tx>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852662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104700466113383"/>
          <c:y val="3.8095238095238099E-2"/>
          <c:w val="0.65610780522578938"/>
          <c:h val="0.79965967890377343"/>
        </c:manualLayout>
      </c:layout>
      <c:scatterChart>
        <c:scatterStyle val="lineMarker"/>
        <c:varyColors val="0"/>
        <c:ser>
          <c:idx val="0"/>
          <c:order val="0"/>
          <c:tx>
            <c:v>Males</c:v>
          </c:tx>
          <c:spPr>
            <a:ln w="19050" cap="rnd">
              <a:noFill/>
              <a:round/>
            </a:ln>
            <a:effectLst/>
          </c:spPr>
          <c:marker>
            <c:symbol val="circle"/>
            <c:size val="5"/>
            <c:spPr>
              <a:solidFill>
                <a:schemeClr val="accent1"/>
              </a:solidFill>
              <a:ln w="9525">
                <a:solidFill>
                  <a:schemeClr val="accent1"/>
                </a:solidFill>
              </a:ln>
              <a:effectLst/>
            </c:spPr>
          </c:marker>
          <c:xVal>
            <c:numRef>
              <c:f>'[Chart in Microsoft PowerPoint]Sheet5'!$B$3:$B$22</c:f>
              <c:numCache>
                <c:formatCode>General</c:formatCode>
                <c:ptCount val="20"/>
                <c:pt idx="0">
                  <c:v>4</c:v>
                </c:pt>
                <c:pt idx="1">
                  <c:v>7</c:v>
                </c:pt>
                <c:pt idx="2">
                  <c:v>9</c:v>
                </c:pt>
                <c:pt idx="3">
                  <c:v>6</c:v>
                </c:pt>
                <c:pt idx="4">
                  <c:v>8</c:v>
                </c:pt>
                <c:pt idx="5">
                  <c:v>6</c:v>
                </c:pt>
                <c:pt idx="6">
                  <c:v>6</c:v>
                </c:pt>
                <c:pt idx="7">
                  <c:v>10</c:v>
                </c:pt>
                <c:pt idx="8">
                  <c:v>10</c:v>
                </c:pt>
                <c:pt idx="9">
                  <c:v>4</c:v>
                </c:pt>
                <c:pt idx="10">
                  <c:v>7</c:v>
                </c:pt>
                <c:pt idx="11">
                  <c:v>5</c:v>
                </c:pt>
                <c:pt idx="12">
                  <c:v>7</c:v>
                </c:pt>
                <c:pt idx="13">
                  <c:v>10</c:v>
                </c:pt>
                <c:pt idx="14">
                  <c:v>5</c:v>
                </c:pt>
                <c:pt idx="15">
                  <c:v>8</c:v>
                </c:pt>
                <c:pt idx="16">
                  <c:v>4</c:v>
                </c:pt>
                <c:pt idx="17">
                  <c:v>3</c:v>
                </c:pt>
                <c:pt idx="18">
                  <c:v>4</c:v>
                </c:pt>
                <c:pt idx="19">
                  <c:v>3</c:v>
                </c:pt>
              </c:numCache>
            </c:numRef>
          </c:xVal>
          <c:yVal>
            <c:numRef>
              <c:f>'[Chart in Microsoft PowerPoint]Sheet5'!$C$3:$C$22</c:f>
              <c:numCache>
                <c:formatCode>General</c:formatCode>
                <c:ptCount val="20"/>
                <c:pt idx="0">
                  <c:v>27</c:v>
                </c:pt>
                <c:pt idx="1">
                  <c:v>8</c:v>
                </c:pt>
                <c:pt idx="2">
                  <c:v>6</c:v>
                </c:pt>
                <c:pt idx="3">
                  <c:v>27</c:v>
                </c:pt>
                <c:pt idx="4">
                  <c:v>7</c:v>
                </c:pt>
                <c:pt idx="5">
                  <c:v>3</c:v>
                </c:pt>
                <c:pt idx="6">
                  <c:v>29</c:v>
                </c:pt>
                <c:pt idx="7">
                  <c:v>13</c:v>
                </c:pt>
                <c:pt idx="8">
                  <c:v>6</c:v>
                </c:pt>
                <c:pt idx="9">
                  <c:v>5</c:v>
                </c:pt>
                <c:pt idx="10">
                  <c:v>26</c:v>
                </c:pt>
                <c:pt idx="11">
                  <c:v>29</c:v>
                </c:pt>
                <c:pt idx="12">
                  <c:v>4</c:v>
                </c:pt>
                <c:pt idx="13">
                  <c:v>6</c:v>
                </c:pt>
                <c:pt idx="14">
                  <c:v>22</c:v>
                </c:pt>
                <c:pt idx="15">
                  <c:v>25</c:v>
                </c:pt>
                <c:pt idx="16">
                  <c:v>28</c:v>
                </c:pt>
                <c:pt idx="17">
                  <c:v>18</c:v>
                </c:pt>
                <c:pt idx="18">
                  <c:v>14</c:v>
                </c:pt>
                <c:pt idx="19">
                  <c:v>9</c:v>
                </c:pt>
              </c:numCache>
            </c:numRef>
          </c:yVal>
          <c:smooth val="0"/>
          <c:extLst>
            <c:ext xmlns:c16="http://schemas.microsoft.com/office/drawing/2014/chart" uri="{C3380CC4-5D6E-409C-BE32-E72D297353CC}">
              <c16:uniqueId val="{00000000-56E7-4B19-917B-F269F08229FE}"/>
            </c:ext>
          </c:extLst>
        </c:ser>
        <c:ser>
          <c:idx val="1"/>
          <c:order val="1"/>
          <c:tx>
            <c:v>Females</c:v>
          </c:tx>
          <c:spPr>
            <a:ln w="2540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0"/>
            <c:dispEq val="0"/>
          </c:trendline>
          <c:xVal>
            <c:numRef>
              <c:f>'[Chart in Microsoft PowerPoint]Sheet5'!$F$3:$F$22</c:f>
              <c:numCache>
                <c:formatCode>General</c:formatCode>
                <c:ptCount val="20"/>
                <c:pt idx="0">
                  <c:v>10</c:v>
                </c:pt>
                <c:pt idx="1">
                  <c:v>11</c:v>
                </c:pt>
                <c:pt idx="2">
                  <c:v>9</c:v>
                </c:pt>
                <c:pt idx="3">
                  <c:v>8</c:v>
                </c:pt>
                <c:pt idx="4">
                  <c:v>10</c:v>
                </c:pt>
                <c:pt idx="5">
                  <c:v>8</c:v>
                </c:pt>
                <c:pt idx="6">
                  <c:v>7</c:v>
                </c:pt>
                <c:pt idx="7">
                  <c:v>4</c:v>
                </c:pt>
                <c:pt idx="8">
                  <c:v>5</c:v>
                </c:pt>
                <c:pt idx="9">
                  <c:v>7</c:v>
                </c:pt>
                <c:pt idx="10">
                  <c:v>6</c:v>
                </c:pt>
                <c:pt idx="11">
                  <c:v>6</c:v>
                </c:pt>
                <c:pt idx="12">
                  <c:v>5</c:v>
                </c:pt>
                <c:pt idx="13">
                  <c:v>4</c:v>
                </c:pt>
                <c:pt idx="14">
                  <c:v>3</c:v>
                </c:pt>
                <c:pt idx="15">
                  <c:v>5</c:v>
                </c:pt>
                <c:pt idx="16">
                  <c:v>5</c:v>
                </c:pt>
                <c:pt idx="17">
                  <c:v>8</c:v>
                </c:pt>
                <c:pt idx="18">
                  <c:v>7</c:v>
                </c:pt>
                <c:pt idx="19">
                  <c:v>8</c:v>
                </c:pt>
              </c:numCache>
            </c:numRef>
          </c:xVal>
          <c:yVal>
            <c:numRef>
              <c:f>'[Chart in Microsoft PowerPoint]Sheet5'!$G$3:$G$22</c:f>
              <c:numCache>
                <c:formatCode>General</c:formatCode>
                <c:ptCount val="20"/>
                <c:pt idx="0">
                  <c:v>30</c:v>
                </c:pt>
                <c:pt idx="1">
                  <c:v>29</c:v>
                </c:pt>
                <c:pt idx="2">
                  <c:v>26</c:v>
                </c:pt>
                <c:pt idx="3">
                  <c:v>24</c:v>
                </c:pt>
                <c:pt idx="4">
                  <c:v>25</c:v>
                </c:pt>
                <c:pt idx="5">
                  <c:v>30</c:v>
                </c:pt>
                <c:pt idx="6">
                  <c:v>27</c:v>
                </c:pt>
                <c:pt idx="7">
                  <c:v>12</c:v>
                </c:pt>
                <c:pt idx="8">
                  <c:v>10</c:v>
                </c:pt>
                <c:pt idx="9">
                  <c:v>19</c:v>
                </c:pt>
                <c:pt idx="10">
                  <c:v>13</c:v>
                </c:pt>
                <c:pt idx="11">
                  <c:v>14</c:v>
                </c:pt>
                <c:pt idx="12">
                  <c:v>11</c:v>
                </c:pt>
                <c:pt idx="13">
                  <c:v>8</c:v>
                </c:pt>
                <c:pt idx="14">
                  <c:v>7</c:v>
                </c:pt>
                <c:pt idx="15">
                  <c:v>6</c:v>
                </c:pt>
                <c:pt idx="16">
                  <c:v>8</c:v>
                </c:pt>
                <c:pt idx="17">
                  <c:v>15</c:v>
                </c:pt>
                <c:pt idx="18">
                  <c:v>14</c:v>
                </c:pt>
                <c:pt idx="19">
                  <c:v>16</c:v>
                </c:pt>
              </c:numCache>
            </c:numRef>
          </c:yVal>
          <c:smooth val="0"/>
          <c:extLst>
            <c:ext xmlns:c16="http://schemas.microsoft.com/office/drawing/2014/chart" uri="{C3380CC4-5D6E-409C-BE32-E72D297353CC}">
              <c16:uniqueId val="{00000001-56E7-4B19-917B-F269F08229FE}"/>
            </c:ext>
          </c:extLst>
        </c:ser>
        <c:dLbls>
          <c:showLegendKey val="0"/>
          <c:showVal val="0"/>
          <c:showCatName val="0"/>
          <c:showSerName val="0"/>
          <c:showPercent val="0"/>
          <c:showBubbleSize val="0"/>
        </c:dLbls>
        <c:axId val="855288984"/>
        <c:axId val="855287416"/>
      </c:scatterChart>
      <c:valAx>
        <c:axId val="855288984"/>
        <c:scaling>
          <c:orientation val="minMax"/>
          <c:max val="12"/>
          <c:min val="2"/>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 </a:t>
                </a:r>
                <a:r>
                  <a:rPr lang="en-US" sz="1200" b="0" i="0" baseline="0">
                    <a:effectLst/>
                  </a:rPr>
                  <a:t>Average Weekly Hours Spent Reading</a:t>
                </a:r>
                <a:endParaRPr lang="en-US" sz="1200">
                  <a:effectLst/>
                </a:endParaRP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5287416"/>
        <c:crosses val="autoZero"/>
        <c:crossBetween val="midCat"/>
      </c:valAx>
      <c:valAx>
        <c:axId val="855287416"/>
        <c:scaling>
          <c:orientation val="minMax"/>
          <c:min val="5"/>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0" i="0" u="none" strike="noStrike" baseline="0">
                    <a:effectLst/>
                  </a:rPr>
                  <a:t>End-of-Course Reading Scores</a:t>
                </a:r>
                <a:r>
                  <a:rPr lang="en-US" sz="1200" b="0" i="0" u="none" strike="noStrike" baseline="0"/>
                  <a:t> </a:t>
                </a:r>
                <a:endParaRPr lang="en-US" sz="180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5288984"/>
        <c:crosses val="autoZero"/>
        <c:crossBetween val="midCat"/>
      </c:valAx>
      <c:spPr>
        <a:noFill/>
        <a:ln>
          <a:noFill/>
        </a:ln>
        <a:effectLst/>
      </c:spPr>
    </c:plotArea>
    <c:legend>
      <c:legendPos val="r"/>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04" cy="3521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73193" y="0"/>
            <a:ext cx="4033804" cy="352113"/>
          </a:xfrm>
          <a:prstGeom prst="rect">
            <a:avLst/>
          </a:prstGeom>
        </p:spPr>
        <p:txBody>
          <a:bodyPr vert="horz" lIns="91440" tIns="45720" rIns="91440" bIns="45720" rtlCol="0"/>
          <a:lstStyle>
            <a:lvl1pPr algn="r">
              <a:defRPr sz="1200"/>
            </a:lvl1pPr>
          </a:lstStyle>
          <a:p>
            <a:fld id="{7D5474FF-25A9-4C38-846C-DB1C42B8FCD4}" type="datetimeFigureOut">
              <a:rPr lang="en-US" smtClean="0"/>
              <a:t>1/24/2020</a:t>
            </a:fld>
            <a:endParaRPr lang="en-US"/>
          </a:p>
        </p:txBody>
      </p:sp>
      <p:sp>
        <p:nvSpPr>
          <p:cNvPr id="4" name="Footer Placeholder 3"/>
          <p:cNvSpPr>
            <a:spLocks noGrp="1"/>
          </p:cNvSpPr>
          <p:nvPr>
            <p:ph type="ftr" sz="quarter" idx="2"/>
          </p:nvPr>
        </p:nvSpPr>
        <p:spPr>
          <a:xfrm>
            <a:off x="0" y="6670987"/>
            <a:ext cx="4033804" cy="3521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73193" y="6670987"/>
            <a:ext cx="4033804" cy="352113"/>
          </a:xfrm>
          <a:prstGeom prst="rect">
            <a:avLst/>
          </a:prstGeom>
        </p:spPr>
        <p:txBody>
          <a:bodyPr vert="horz" lIns="91440" tIns="45720" rIns="91440" bIns="45720" rtlCol="0" anchor="b"/>
          <a:lstStyle>
            <a:lvl1pPr algn="r">
              <a:defRPr sz="1200"/>
            </a:lvl1pPr>
          </a:lstStyle>
          <a:p>
            <a:fld id="{447F6C95-A466-42A3-8630-8719DD1802B9}" type="slidenum">
              <a:rPr lang="en-US" smtClean="0"/>
              <a:t>‹#›</a:t>
            </a:fld>
            <a:endParaRPr lang="en-US"/>
          </a:p>
        </p:txBody>
      </p:sp>
    </p:spTree>
    <p:extLst>
      <p:ext uri="{BB962C8B-B14F-4D97-AF65-F5344CB8AC3E}">
        <p14:creationId xmlns:p14="http://schemas.microsoft.com/office/powerpoint/2010/main" val="225439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004" y="0"/>
            <a:ext cx="4033943" cy="352375"/>
          </a:xfrm>
          <a:prstGeom prst="rect">
            <a:avLst/>
          </a:prstGeom>
        </p:spPr>
        <p:txBody>
          <a:bodyPr vert="horz" lIns="93324" tIns="46662" rIns="93324" bIns="46662" rtlCol="0"/>
          <a:lstStyle>
            <a:lvl1pPr algn="r">
              <a:defRPr sz="1200"/>
            </a:lvl1pPr>
          </a:lstStyle>
          <a:p>
            <a:fld id="{3872E894-E0CE-40CF-8CA0-23F05C6E40C6}" type="datetimeFigureOut">
              <a:rPr lang="en-US" smtClean="0"/>
              <a:t>1/24/2020</a:t>
            </a:fld>
            <a:endParaRPr lang="en-US"/>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27"/>
            <a:ext cx="4033943" cy="352374"/>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004" y="6670727"/>
            <a:ext cx="4033943" cy="352374"/>
          </a:xfrm>
          <a:prstGeom prst="rect">
            <a:avLst/>
          </a:prstGeom>
        </p:spPr>
        <p:txBody>
          <a:bodyPr vert="horz" lIns="93324" tIns="46662" rIns="93324" bIns="46662"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Hi everyone, this is Tina Negley with the Colorado Department of Education, Unit of Federal Programs Administration, Office of ESEA Programs. I’m here with my colleagues Rachel Matson, Michelle Prael, and Mary Shen. We are also joined by Janet Joyce from Marzano Research at REL Central.</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1651363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10: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0" name="Google Shape;770;p10: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that, we are going to get started with this module, which is focused on developing an analysis plan and data preparation strategy…</a:t>
            </a:r>
          </a:p>
          <a:p>
            <a:endParaRPr dirty="0"/>
          </a:p>
        </p:txBody>
      </p:sp>
      <p:sp>
        <p:nvSpPr>
          <p:cNvPr id="771" name="Google Shape;771;p10: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10</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390353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p5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1" name="Google Shape;1271;p50: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which falls into the third bucket in the evaluation cycle. Modules 4 and 5 are more capacity intensive, but even individuals without a background in data analysis can benefit from this module. This module is not designed to replace formal training in data analysis and statistics, but rather to provide common language that all individuals can use to better participate throughout the program evaluation process and to become better consumers of program evaluation results.</a:t>
            </a:r>
          </a:p>
          <a:p>
            <a:pPr marL="0" lvl="0" indent="0" algn="l" rtl="0">
              <a:spcBef>
                <a:spcPts val="0"/>
              </a:spcBef>
              <a:spcAft>
                <a:spcPts val="0"/>
              </a:spcAft>
              <a:buNone/>
            </a:pPr>
            <a:endParaRPr dirty="0"/>
          </a:p>
        </p:txBody>
      </p:sp>
      <p:sp>
        <p:nvSpPr>
          <p:cNvPr id="1272" name="Google Shape;1272;p50: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p5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3" name="Google Shape;1293;p51: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171450" marR="0" lvl="0" indent="-9525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sz="1200" kern="1200" dirty="0">
                <a:solidFill>
                  <a:schemeClr val="tx1"/>
                </a:solidFill>
                <a:effectLst/>
                <a:latin typeface="+mn-lt"/>
                <a:ea typeface="+mn-ea"/>
                <a:cs typeface="+mn-cs"/>
              </a:rPr>
              <a:t>The goals for this module are to discuss data analysis plan considerations, outlining the purpose of data analysis and the connection between your logic model, evaluation questions, and variables of interest. This module will also provide a high-level overview of a variety of analysis methods, and will discuss data preparation strategies, such as data cleaning considerations, that can be used to help ensure accuracy of your results.</a:t>
            </a:r>
          </a:p>
          <a:p>
            <a:pPr marL="171450" lvl="0" indent="-95250" algn="l" rtl="0">
              <a:spcBef>
                <a:spcPts val="0"/>
              </a:spcBef>
              <a:spcAft>
                <a:spcPts val="0"/>
              </a:spcAft>
              <a:buClr>
                <a:schemeClr val="dk1"/>
              </a:buClr>
              <a:buSzPts val="1200"/>
              <a:buFont typeface="Arial"/>
              <a:buNone/>
            </a:pPr>
            <a:endParaRPr b="0" dirty="0"/>
          </a:p>
        </p:txBody>
      </p:sp>
      <p:sp>
        <p:nvSpPr>
          <p:cNvPr id="1294" name="Google Shape;1294;p51: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
        <p:cNvGrpSpPr/>
        <p:nvPr/>
      </p:nvGrpSpPr>
      <p:grpSpPr>
        <a:xfrm>
          <a:off x="0" y="0"/>
          <a:ext cx="0" cy="0"/>
          <a:chOff x="0" y="0"/>
          <a:chExt cx="0" cy="0"/>
        </a:xfrm>
      </p:grpSpPr>
      <p:sp>
        <p:nvSpPr>
          <p:cNvPr id="1813" name="Google Shape;1813;p9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4" name="Google Shape;1814;p98: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lvl="0"/>
            <a:r>
              <a:rPr lang="en-US" sz="1200" kern="1200" dirty="0">
                <a:solidFill>
                  <a:schemeClr val="tx1"/>
                </a:solidFill>
                <a:effectLst/>
                <a:latin typeface="+mn-lt"/>
                <a:ea typeface="+mn-ea"/>
                <a:cs typeface="+mn-cs"/>
              </a:rPr>
              <a:t>The purpose of data analysis is to develop answers to your evaluation questions through the examination and interpretation of data. Data analysis can provide insight into the impact of your program, enabling you to summarize raw data and use it to drive data-informed decision-making.</a:t>
            </a:r>
          </a:p>
        </p:txBody>
      </p:sp>
      <p:sp>
        <p:nvSpPr>
          <p:cNvPr id="1815" name="Google Shape;1815;p98: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4"/>
        <p:cNvGrpSpPr/>
        <p:nvPr/>
      </p:nvGrpSpPr>
      <p:grpSpPr>
        <a:xfrm>
          <a:off x="0" y="0"/>
          <a:ext cx="0" cy="0"/>
          <a:chOff x="0" y="0"/>
          <a:chExt cx="0" cy="0"/>
        </a:xfrm>
      </p:grpSpPr>
      <p:sp>
        <p:nvSpPr>
          <p:cNvPr id="1825" name="Google Shape;1825;p9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6" name="Google Shape;1826;p99: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lvl="0"/>
            <a:r>
              <a:rPr lang="en-US" sz="1200" kern="1200" dirty="0">
                <a:solidFill>
                  <a:schemeClr val="tx1"/>
                </a:solidFill>
                <a:effectLst/>
                <a:latin typeface="+mn-lt"/>
                <a:ea typeface="+mn-ea"/>
                <a:cs typeface="+mn-cs"/>
              </a:rPr>
              <a:t>There are four main variable types of interest. </a:t>
            </a:r>
            <a:r>
              <a:rPr lang="en-US" sz="1200" u="sng" kern="1200" dirty="0">
                <a:solidFill>
                  <a:schemeClr val="tx1"/>
                </a:solidFill>
                <a:effectLst/>
                <a:latin typeface="+mn-lt"/>
                <a:ea typeface="+mn-ea"/>
                <a:cs typeface="+mn-cs"/>
              </a:rPr>
              <a:t>Independent variables</a:t>
            </a:r>
            <a:r>
              <a:rPr lang="en-US" sz="1200" kern="1200" dirty="0">
                <a:solidFill>
                  <a:schemeClr val="tx1"/>
                </a:solidFill>
                <a:effectLst/>
                <a:latin typeface="+mn-lt"/>
                <a:ea typeface="+mn-ea"/>
                <a:cs typeface="+mn-cs"/>
              </a:rPr>
              <a:t> are those you believe will have some relationship with the intended outcomes. In our example, for instance, one independent variable is the professional learning of reading strategies that teachers and other educators received. </a:t>
            </a:r>
            <a:r>
              <a:rPr lang="en-US" sz="1200" u="sng" kern="1200" dirty="0">
                <a:solidFill>
                  <a:schemeClr val="tx1"/>
                </a:solidFill>
                <a:effectLst/>
                <a:latin typeface="+mn-lt"/>
                <a:ea typeface="+mn-ea"/>
                <a:cs typeface="+mn-cs"/>
              </a:rPr>
              <a:t>Covariates</a:t>
            </a:r>
            <a:r>
              <a:rPr lang="en-US" sz="1200" kern="1200" dirty="0">
                <a:solidFill>
                  <a:schemeClr val="tx1"/>
                </a:solidFill>
                <a:effectLst/>
                <a:latin typeface="+mn-lt"/>
                <a:ea typeface="+mn-ea"/>
                <a:cs typeface="+mn-cs"/>
              </a:rPr>
              <a:t> are other variables that have a relationship with the dependent variable. They are not direct activities in your logic model, but represent additional factors that should be considered when evaluating your outcomes. Teacher experience, for example, could relate to both teacher and student performance, regardless of participation in the professional learning opportunity. </a:t>
            </a:r>
            <a:r>
              <a:rPr lang="en-US" sz="1200" u="sng" kern="1200" dirty="0">
                <a:solidFill>
                  <a:schemeClr val="tx1"/>
                </a:solidFill>
                <a:effectLst/>
                <a:latin typeface="+mn-lt"/>
                <a:ea typeface="+mn-ea"/>
                <a:cs typeface="+mn-cs"/>
              </a:rPr>
              <a:t>Confounds</a:t>
            </a:r>
            <a:r>
              <a:rPr lang="en-US" sz="1200" kern="1200" dirty="0">
                <a:solidFill>
                  <a:schemeClr val="tx1"/>
                </a:solidFill>
                <a:effectLst/>
                <a:latin typeface="+mn-lt"/>
                <a:ea typeface="+mn-ea"/>
                <a:cs typeface="+mn-cs"/>
              </a:rPr>
              <a:t> are variables that create a spurious relationship between the independent and dependent variables. A spurious relationship is a situation in which two or more variables are correlated with each other, but not causally related, as a result of either coincidence or the presence of a third unseen factor. An example of this can be seen by looking at a city’s ice cream sales. Sales are highest when the number of reported sunburns is also highest. To say that ice cream sales cause sunburns, or vice versa, would imply a spurious relationship. In reality, a heat wave may have caused both. The heat wave is an example of a confounding variable. Lastly, dependent variables are variables that may be predicted or caused by one or more independent variables. In our example, for instance, a long-term outcome or dependent variable is improve student achievement. As you can see in this diagram, independent variables, covariates, and confounds can all impact your dependent variables.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Throughout this webinar we encourage you to refer to Handout Q for more information. It provides a list of terms, and their accompanying definitions, that will be referenced throughout this module.</a:t>
            </a:r>
          </a:p>
          <a:p>
            <a:pPr marL="0" lvl="0" indent="0" algn="l" rtl="0">
              <a:spcBef>
                <a:spcPts val="0"/>
              </a:spcBef>
              <a:spcAft>
                <a:spcPts val="0"/>
              </a:spcAft>
              <a:buNone/>
            </a:pPr>
            <a:endParaRPr dirty="0"/>
          </a:p>
        </p:txBody>
      </p:sp>
      <p:sp>
        <p:nvSpPr>
          <p:cNvPr id="1827" name="Google Shape;1827;p99: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4"/>
        <p:cNvGrpSpPr/>
        <p:nvPr/>
      </p:nvGrpSpPr>
      <p:grpSpPr>
        <a:xfrm>
          <a:off x="0" y="0"/>
          <a:ext cx="0" cy="0"/>
          <a:chOff x="0" y="0"/>
          <a:chExt cx="0" cy="0"/>
        </a:xfrm>
      </p:grpSpPr>
      <p:sp>
        <p:nvSpPr>
          <p:cNvPr id="1845" name="Google Shape;1845;p10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6" name="Google Shape;1846;p100: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graphic shows how the different types of variables relate to your logic model. The dependent variables are what we hope to achieve, our short-, mid-, and long-term outcomes. To accomplish those outcomes, we have a number of activities, our independent variables, which should be carried out with fidelity. We must also be aware of any covariates, such as teacher experience and background, which impact the dependent variables. As well as any confounds which might impact the relationship between the independent and dependent variables.</a:t>
            </a:r>
          </a:p>
          <a:p>
            <a:pPr marL="0" lvl="0" indent="0" algn="l" rtl="0">
              <a:spcBef>
                <a:spcPts val="0"/>
              </a:spcBef>
              <a:spcAft>
                <a:spcPts val="0"/>
              </a:spcAft>
              <a:buNone/>
            </a:pPr>
            <a:endParaRPr dirty="0"/>
          </a:p>
        </p:txBody>
      </p:sp>
      <p:sp>
        <p:nvSpPr>
          <p:cNvPr id="1847" name="Google Shape;1847;p100: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2"/>
        <p:cNvGrpSpPr/>
        <p:nvPr/>
      </p:nvGrpSpPr>
      <p:grpSpPr>
        <a:xfrm>
          <a:off x="0" y="0"/>
          <a:ext cx="0" cy="0"/>
          <a:chOff x="0" y="0"/>
          <a:chExt cx="0" cy="0"/>
        </a:xfrm>
      </p:grpSpPr>
      <p:sp>
        <p:nvSpPr>
          <p:cNvPr id="1863" name="Google Shape;1863;p10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4" name="Google Shape;1864;p101: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you have determined the variables of interest, you must think about which analysis method to choose. The appropriate analysis method depends on your research questions, and what you hope to learn. Descriptive and inferential methods are common approaches. </a:t>
            </a:r>
            <a:r>
              <a:rPr lang="en-US" sz="1200" u="sng" kern="1200" dirty="0">
                <a:solidFill>
                  <a:schemeClr val="tx1"/>
                </a:solidFill>
                <a:effectLst/>
                <a:latin typeface="+mn-lt"/>
                <a:ea typeface="+mn-ea"/>
                <a:cs typeface="+mn-cs"/>
              </a:rPr>
              <a:t>Descriptive statistics</a:t>
            </a:r>
            <a:r>
              <a:rPr lang="en-US" sz="1200" kern="1200" dirty="0">
                <a:solidFill>
                  <a:schemeClr val="tx1"/>
                </a:solidFill>
                <a:effectLst/>
                <a:latin typeface="+mn-lt"/>
                <a:ea typeface="+mn-ea"/>
                <a:cs typeface="+mn-cs"/>
              </a:rPr>
              <a:t> help to describe your sample. This includes measures of central tendency, such as the mean, median, and mode, as well as looking at the distribution and dispersion of the sample, such as the minimum and maximum values. Descriptive statistics can also be useful when looking at the association among variables. </a:t>
            </a:r>
            <a:r>
              <a:rPr lang="en-US" sz="1200" u="sng" kern="1200" dirty="0">
                <a:solidFill>
                  <a:schemeClr val="tx1"/>
                </a:solidFill>
                <a:effectLst/>
                <a:latin typeface="+mn-lt"/>
                <a:ea typeface="+mn-ea"/>
                <a:cs typeface="+mn-cs"/>
              </a:rPr>
              <a:t>Inferential statistics</a:t>
            </a:r>
            <a:r>
              <a:rPr lang="en-US" sz="1200" kern="1200" dirty="0">
                <a:solidFill>
                  <a:schemeClr val="tx1"/>
                </a:solidFill>
                <a:effectLst/>
                <a:latin typeface="+mn-lt"/>
                <a:ea typeface="+mn-ea"/>
                <a:cs typeface="+mn-cs"/>
              </a:rPr>
              <a:t>, on the other hand, are used to draw inferences to a larger population based on your sample. If you pilot a professional learning opportunity in 3 schools, for example, inferential statistics can be useful in evaluating whether similar outcomes can be expected when the professional learning is rolled out to the entire district.</a:t>
            </a:r>
          </a:p>
          <a:p>
            <a:pPr marL="0" lvl="0" indent="0" algn="l" rtl="0">
              <a:spcBef>
                <a:spcPts val="0"/>
              </a:spcBef>
              <a:spcAft>
                <a:spcPts val="0"/>
              </a:spcAft>
              <a:buNone/>
            </a:pPr>
            <a:endParaRPr dirty="0"/>
          </a:p>
        </p:txBody>
      </p:sp>
      <p:sp>
        <p:nvSpPr>
          <p:cNvPr id="1865" name="Google Shape;1865;p101: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3"/>
        <p:cNvGrpSpPr/>
        <p:nvPr/>
      </p:nvGrpSpPr>
      <p:grpSpPr>
        <a:xfrm>
          <a:off x="0" y="0"/>
          <a:ext cx="0" cy="0"/>
          <a:chOff x="0" y="0"/>
          <a:chExt cx="0" cy="0"/>
        </a:xfrm>
      </p:grpSpPr>
      <p:sp>
        <p:nvSpPr>
          <p:cNvPr id="1874" name="Google Shape;1874;p10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5" name="Google Shape;1875;p102: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lvl="0"/>
            <a:r>
              <a:rPr lang="en-US" sz="1200" kern="1200" dirty="0">
                <a:solidFill>
                  <a:schemeClr val="tx1"/>
                </a:solidFill>
                <a:effectLst/>
                <a:latin typeface="+mn-lt"/>
                <a:ea typeface="+mn-ea"/>
                <a:cs typeface="+mn-cs"/>
              </a:rPr>
              <a:t>Descriptive statistics can answer questions such as “How many students took part in the reading strategies intervention?” Those types of questions could be answered using means, standard deviations, counts, and percentages, as we are just looking to describe how many students were involved, what their average scores were, or what percentage of students participated from a particular group.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example, imagine we are looking at teacher satisfaction with the professional learning opportunity on a 5-point scale, ranging from extremely dissatisfied on the left to extremely satisfied on the right. The center figure shows a normal distribution, with most folks rating their satisfaction as neutral in the middle, and with very few teachers reporting being extremely satisfied or dissatisfied. In that example, the mean, median, and mode are all 3 or neutral.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negative skew, however, occurs when most of the scores are at the higher end (the right side) of the scale. It is considered to be negatively skewed because the mean occurs at a value lower than the center. In this example the mean is 4, whereas the center of the data, the median, is 4.5. The mode is 5, as most teachers reported being extremely satisfied. In this example, it may make sense to use the mode or median to describe the sample, rather than the mean.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positive skew, on the other hand, occurs when most of the scores are at the lower end (the left side) of the scale. In this example, the mean is 2, the median is 1.5, and the mode is 1.</a:t>
            </a:r>
          </a:p>
          <a:p>
            <a:pPr marL="0" lvl="0" indent="0" algn="l" rtl="0">
              <a:spcBef>
                <a:spcPts val="0"/>
              </a:spcBef>
              <a:spcAft>
                <a:spcPts val="0"/>
              </a:spcAft>
              <a:buNone/>
            </a:pPr>
            <a:endParaRPr dirty="0"/>
          </a:p>
        </p:txBody>
      </p:sp>
      <p:sp>
        <p:nvSpPr>
          <p:cNvPr id="1876" name="Google Shape;1876;p102: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5"/>
        <p:cNvGrpSpPr/>
        <p:nvPr/>
      </p:nvGrpSpPr>
      <p:grpSpPr>
        <a:xfrm>
          <a:off x="0" y="0"/>
          <a:ext cx="0" cy="0"/>
          <a:chOff x="0" y="0"/>
          <a:chExt cx="0" cy="0"/>
        </a:xfrm>
      </p:grpSpPr>
      <p:sp>
        <p:nvSpPr>
          <p:cNvPr id="1886" name="Google Shape;1886;p1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7" name="Google Shape;1887;p103: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kern="1200" dirty="0">
                <a:solidFill>
                  <a:schemeClr val="tx1"/>
                </a:solidFill>
                <a:effectLst/>
                <a:latin typeface="+mn-lt"/>
                <a:ea typeface="+mn-ea"/>
                <a:cs typeface="+mn-cs"/>
              </a:rPr>
              <a:t>In addition to skewness, it is also important to look at the distribution of the values. Small variance indicates all of the values are highly clumped together. For example, all teachers rated the training as satisfied or extremely satisfied. Large variance indicates the values are very dispersed. For example, some teachers were extremely dissatisfied, others were extremely satisfied, and others rated their satisfaction somewhere in between.</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888" name="Google Shape;1888;p103: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9"/>
        <p:cNvGrpSpPr/>
        <p:nvPr/>
      </p:nvGrpSpPr>
      <p:grpSpPr>
        <a:xfrm>
          <a:off x="0" y="0"/>
          <a:ext cx="0" cy="0"/>
          <a:chOff x="0" y="0"/>
          <a:chExt cx="0" cy="0"/>
        </a:xfrm>
      </p:grpSpPr>
      <p:sp>
        <p:nvSpPr>
          <p:cNvPr id="1900" name="Google Shape;1900;p10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1" name="Google Shape;1901;p104: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kern="1200" dirty="0">
                <a:solidFill>
                  <a:schemeClr val="tx1"/>
                </a:solidFill>
                <a:effectLst/>
                <a:latin typeface="+mn-lt"/>
                <a:ea typeface="+mn-ea"/>
                <a:cs typeface="+mn-cs"/>
              </a:rPr>
              <a:t>To determine whether there are significant differences between groups, inferential statistics can be used. For example, to answer the question “Did girls outperform boys on the end-of-course reading assessment?” A t-test or ANOVA could be used to evaluate whether the intervention had more of an impact for a particular set of students.</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902" name="Google Shape;1902;p104: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1:notes"/>
          <p:cNvSpPr txBox="1">
            <a:spLocks noGrp="1"/>
          </p:cNvSpPr>
          <p:nvPr>
            <p:ph type="body" idx="1"/>
          </p:nvPr>
        </p:nvSpPr>
        <p:spPr>
          <a:xfrm>
            <a:off x="1261900" y="2591233"/>
            <a:ext cx="10095202" cy="2120098"/>
          </a:xfrm>
          <a:prstGeom prst="rect">
            <a:avLst/>
          </a:prstGeom>
        </p:spPr>
        <p:txBody>
          <a:bodyPr spcFirstLastPara="1" wrap="square" lIns="95078" tIns="47525" rIns="95078" bIns="475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webinar will cover Module 5 of the Program Evaluation Training series. Modules 1 through 4 were recorded and can be accessed by visiting the Program Evaluation webpage of the Data, Accountability, Reporting, and Evaluation (DARE) team. If you do not have access to the handouts, please contact Michelle or Rachel. Janet will be introducing REL.</a:t>
            </a:r>
          </a:p>
          <a:p>
            <a:endParaRPr dirty="0"/>
          </a:p>
        </p:txBody>
      </p:sp>
      <p:sp>
        <p:nvSpPr>
          <p:cNvPr id="684" name="Google Shape;684;p1: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0041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8"/>
        <p:cNvGrpSpPr/>
        <p:nvPr/>
      </p:nvGrpSpPr>
      <p:grpSpPr>
        <a:xfrm>
          <a:off x="0" y="0"/>
          <a:ext cx="0" cy="0"/>
          <a:chOff x="0" y="0"/>
          <a:chExt cx="0" cy="0"/>
        </a:xfrm>
      </p:grpSpPr>
      <p:sp>
        <p:nvSpPr>
          <p:cNvPr id="1909" name="Google Shape;1909;p10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0" name="Google Shape;1910;p105: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t-test compares the means and standard deviations of 2 groups to see if they are meaningfully different. For example, looking at post-test scores for novice versus experienced teachers. Here we see that experienced teachers have a higher average post-test score, but we need a statistical test to determine whether the difference between the groups is meaningful.</a:t>
            </a:r>
          </a:p>
          <a:p>
            <a:pPr marL="0" lvl="0" indent="0" algn="l" rtl="0">
              <a:spcBef>
                <a:spcPts val="0"/>
              </a:spcBef>
              <a:spcAft>
                <a:spcPts val="0"/>
              </a:spcAft>
              <a:buNone/>
            </a:pPr>
            <a:endParaRPr dirty="0"/>
          </a:p>
        </p:txBody>
      </p:sp>
      <p:sp>
        <p:nvSpPr>
          <p:cNvPr id="1911" name="Google Shape;1911;p105: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p10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9" name="Google Shape;1919;p106: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we have a direction of difference in mind for our evaluation question, such as “Did experienced teachers perform better on the post-test than novice teachers?”, we can use a one-tailed t-test. If the direction isn’t so obvious, we can use a two-tailed t-test instead. The results of a t-test provide a probability level or p-value. A small p-value indicates strong evidence against the null hypothesis (i.e., that there is no difference between groups).</a:t>
            </a:r>
          </a:p>
          <a:p>
            <a:pPr marL="0" lvl="0" indent="0" algn="l" rtl="0">
              <a:spcBef>
                <a:spcPts val="0"/>
              </a:spcBef>
              <a:spcAft>
                <a:spcPts val="0"/>
              </a:spcAft>
              <a:buNone/>
            </a:pPr>
            <a:endParaRPr dirty="0"/>
          </a:p>
        </p:txBody>
      </p:sp>
      <p:sp>
        <p:nvSpPr>
          <p:cNvPr id="1920" name="Google Shape;1920;p106: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5"/>
        <p:cNvGrpSpPr/>
        <p:nvPr/>
      </p:nvGrpSpPr>
      <p:grpSpPr>
        <a:xfrm>
          <a:off x="0" y="0"/>
          <a:ext cx="0" cy="0"/>
          <a:chOff x="0" y="0"/>
          <a:chExt cx="0" cy="0"/>
        </a:xfrm>
      </p:grpSpPr>
      <p:sp>
        <p:nvSpPr>
          <p:cNvPr id="1926" name="Google Shape;1926;p10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7" name="Google Shape;1927;p107: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if you have more than two groups you’d like to compare? If you want to investigate differences in more than 2 groups, you can use an analysis of variance, or ANOVA, instead. Similar to a t-test, the results of an ANOVA provide a p-value indicating whether there are significant differences between groups, but it does not indicate between which groups. If you find a difference and want more information, you’ll have to run additional statistical analyses. For example, an ANOVA might indicate a significant difference in post-test scores based on grade-level, but additional analyses would be required to explore those differences. For instance, there may be a significant difference in post-test scores between grade 3 and grade 5, but not between grade 1 and grade 5.</a:t>
            </a:r>
          </a:p>
          <a:p>
            <a:pPr marL="0" lvl="0" indent="0" algn="l" rtl="0">
              <a:spcBef>
                <a:spcPts val="0"/>
              </a:spcBef>
              <a:spcAft>
                <a:spcPts val="0"/>
              </a:spcAft>
              <a:buNone/>
            </a:pPr>
            <a:endParaRPr dirty="0"/>
          </a:p>
        </p:txBody>
      </p:sp>
      <p:sp>
        <p:nvSpPr>
          <p:cNvPr id="1928" name="Google Shape;1928;p107: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4"/>
        <p:cNvGrpSpPr/>
        <p:nvPr/>
      </p:nvGrpSpPr>
      <p:grpSpPr>
        <a:xfrm>
          <a:off x="0" y="0"/>
          <a:ext cx="0" cy="0"/>
          <a:chOff x="0" y="0"/>
          <a:chExt cx="0" cy="0"/>
        </a:xfrm>
      </p:grpSpPr>
      <p:sp>
        <p:nvSpPr>
          <p:cNvPr id="1935" name="Google Shape;1935;p10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6" name="Google Shape;1936;p108: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form of inferential statistics is correlational analyses. A correlation can be used to answer questions such as “Do students who spend more time on reading tend to do better on an end-of-course reading assessment?” A correlation can be used to understand the relationship between two variables, such as whether scores on a reading exam go up when students spend more time reading. In this graph, for example, teacher’s post-test scores have been plotted in comparison to their years of experience. Visually, there appears to be a positive relationship, as teachers with more years of experience have higher post-test scores. A correlational analysis will allow you to evaluate whether that relationship is statistically significant.</a:t>
            </a:r>
          </a:p>
          <a:p>
            <a:pPr marL="0" lvl="0" indent="0" algn="l" rtl="0">
              <a:spcBef>
                <a:spcPts val="0"/>
              </a:spcBef>
              <a:spcAft>
                <a:spcPts val="0"/>
              </a:spcAft>
              <a:buNone/>
            </a:pPr>
            <a:endParaRPr dirty="0"/>
          </a:p>
        </p:txBody>
      </p:sp>
      <p:sp>
        <p:nvSpPr>
          <p:cNvPr id="1937" name="Google Shape;1937;p108: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p1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6" name="Google Shape;1946;p109: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correlation coefficient will tell you how likely changes in one variable are to correspond to changes in another variable. A correlation coefficient </a:t>
            </a:r>
            <a:r>
              <a:rPr lang="en-US" sz="1200" b="1" kern="1200" dirty="0">
                <a:solidFill>
                  <a:schemeClr val="tx1"/>
                </a:solidFill>
                <a:effectLst/>
                <a:latin typeface="+mn-lt"/>
                <a:ea typeface="+mn-ea"/>
                <a:cs typeface="+mn-cs"/>
              </a:rPr>
              <a:t>does not</a:t>
            </a:r>
            <a:r>
              <a:rPr lang="en-US" sz="1200" kern="1200" dirty="0">
                <a:solidFill>
                  <a:schemeClr val="tx1"/>
                </a:solidFill>
                <a:effectLst/>
                <a:latin typeface="+mn-lt"/>
                <a:ea typeface="+mn-ea"/>
                <a:cs typeface="+mn-cs"/>
              </a:rPr>
              <a:t> tell you that one variable caused the other to change, it only indicates the potential presence of a relationship between the two variables. Correlation coefficients can be positive, such as the graph on the previous slide, or negative, indicating that as one variable increases, the other decreases. Correlation coefficients range from -1 to 1, with values closer to zero indicating it is less likely that the two variables are related.</a:t>
            </a:r>
          </a:p>
          <a:p>
            <a:pPr marL="0" lvl="0" indent="0" algn="l" rtl="0">
              <a:spcBef>
                <a:spcPts val="0"/>
              </a:spcBef>
              <a:spcAft>
                <a:spcPts val="0"/>
              </a:spcAft>
              <a:buNone/>
            </a:pPr>
            <a:endParaRPr dirty="0"/>
          </a:p>
        </p:txBody>
      </p:sp>
      <p:sp>
        <p:nvSpPr>
          <p:cNvPr id="1947" name="Google Shape;1947;p109: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2"/>
        <p:cNvGrpSpPr/>
        <p:nvPr/>
      </p:nvGrpSpPr>
      <p:grpSpPr>
        <a:xfrm>
          <a:off x="0" y="0"/>
          <a:ext cx="0" cy="0"/>
          <a:chOff x="0" y="0"/>
          <a:chExt cx="0" cy="0"/>
        </a:xfrm>
      </p:grpSpPr>
      <p:sp>
        <p:nvSpPr>
          <p:cNvPr id="1953" name="Google Shape;1953;p11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4" name="Google Shape;1954;p110: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Establishing causality or impact requires rich datasets that use experimental designs, such as randomized control trials, or strong quasi-experimental designs. To answer questions such as “Did the reading strategies intervention cause a change in students’ end-of-course reading assessment scores?” you must be sure that, out of all other variables that might have influenced student scores, the reading strategies intervention caused the change.</a:t>
            </a:r>
          </a:p>
          <a:p>
            <a:pPr marL="0" lvl="0" indent="0" algn="l" rtl="0">
              <a:spcBef>
                <a:spcPts val="0"/>
              </a:spcBef>
              <a:spcAft>
                <a:spcPts val="0"/>
              </a:spcAft>
              <a:buNone/>
            </a:pPr>
            <a:endParaRPr dirty="0"/>
          </a:p>
        </p:txBody>
      </p:sp>
      <p:sp>
        <p:nvSpPr>
          <p:cNvPr id="1955" name="Google Shape;1955;p110: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7: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0" name="Google Shape;730;p7: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900"/>
              <a:buFontTx/>
              <a:buNone/>
              <a:tabLst/>
              <a:defRPr/>
            </a:pPr>
            <a:r>
              <a:rPr lang="en-US" sz="1200" kern="1200" dirty="0">
                <a:solidFill>
                  <a:schemeClr val="tx1"/>
                </a:solidFill>
                <a:effectLst/>
                <a:latin typeface="+mn-lt"/>
                <a:ea typeface="+mn-ea"/>
                <a:cs typeface="+mn-cs"/>
              </a:rPr>
              <a:t>Establishing causality can be a difficult task, but could provide strong or moderate evidence to support the continued implementation of the program. Causality is not required to meet the ESSA levels of evidence though. For example, a correlational study could be used to show promising evidence and meet level 3 of the ESSA levels of evidence.</a:t>
            </a:r>
          </a:p>
          <a:p>
            <a:pPr>
              <a:buClr>
                <a:schemeClr val="dk1"/>
              </a:buClr>
              <a:buSzPts val="900"/>
            </a:pPr>
            <a:endParaRPr sz="900" dirty="0">
              <a:latin typeface="Trebuchet MS"/>
              <a:ea typeface="Trebuchet MS"/>
              <a:cs typeface="Trebuchet MS"/>
              <a:sym typeface="Trebuchet MS"/>
            </a:endParaRPr>
          </a:p>
        </p:txBody>
      </p:sp>
      <p:sp>
        <p:nvSpPr>
          <p:cNvPr id="731" name="Google Shape;731;p7: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26</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644335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9"/>
        <p:cNvGrpSpPr/>
        <p:nvPr/>
      </p:nvGrpSpPr>
      <p:grpSpPr>
        <a:xfrm>
          <a:off x="0" y="0"/>
          <a:ext cx="0" cy="0"/>
          <a:chOff x="0" y="0"/>
          <a:chExt cx="0" cy="0"/>
        </a:xfrm>
      </p:grpSpPr>
      <p:sp>
        <p:nvSpPr>
          <p:cNvPr id="1970" name="Google Shape;1970;p11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1" name="Google Shape;1971;p112: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this time, we’d like to pause the recording and invite you to, if you haven’t already accessed the handouts, open Handout R, which is the expanded evaluation matrix, and review the information provided, reflecting on how you’d use the handout to determine what type of analysis is best suited to address your evaluation questions.</a:t>
            </a:r>
          </a:p>
          <a:p>
            <a:pPr marL="0" lvl="0" indent="0" algn="l" rtl="0">
              <a:spcBef>
                <a:spcPts val="0"/>
              </a:spcBef>
              <a:spcAft>
                <a:spcPts val="0"/>
              </a:spcAft>
              <a:buNone/>
            </a:pPr>
            <a:endParaRPr dirty="0"/>
          </a:p>
        </p:txBody>
      </p:sp>
      <p:sp>
        <p:nvSpPr>
          <p:cNvPr id="1972" name="Google Shape;1972;p112: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1"/>
        <p:cNvGrpSpPr/>
        <p:nvPr/>
      </p:nvGrpSpPr>
      <p:grpSpPr>
        <a:xfrm>
          <a:off x="0" y="0"/>
          <a:ext cx="0" cy="0"/>
          <a:chOff x="0" y="0"/>
          <a:chExt cx="0" cy="0"/>
        </a:xfrm>
      </p:grpSpPr>
      <p:sp>
        <p:nvSpPr>
          <p:cNvPr id="1982" name="Google Shape;1982;p11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3" name="Google Shape;1983;p113: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likely populated the first four columns during Module 3 and would now focus on the last two columns. The analysis method column should be used to think about what type of analysis you will use to summarize your data. For example, would you use a t-test to compare students’ attitudes toward learning, based on surveys administered once prior to teacher training and once after the training? The final column, interpretation, should be used to think about how you will interpret the results. We will pause the recording and give everyone 5 minutes to review Handout R and ask any questions you may have.</a:t>
            </a:r>
          </a:p>
          <a:p>
            <a:pPr marL="0" lvl="0" indent="0" algn="l" rtl="0">
              <a:spcBef>
                <a:spcPts val="0"/>
              </a:spcBef>
              <a:spcAft>
                <a:spcPts val="0"/>
              </a:spcAft>
              <a:buNone/>
            </a:pPr>
            <a:endParaRPr dirty="0"/>
          </a:p>
        </p:txBody>
      </p:sp>
      <p:sp>
        <p:nvSpPr>
          <p:cNvPr id="1984" name="Google Shape;1984;p113: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0"/>
        <p:cNvGrpSpPr/>
        <p:nvPr/>
      </p:nvGrpSpPr>
      <p:grpSpPr>
        <a:xfrm>
          <a:off x="0" y="0"/>
          <a:ext cx="0" cy="0"/>
          <a:chOff x="0" y="0"/>
          <a:chExt cx="0" cy="0"/>
        </a:xfrm>
      </p:grpSpPr>
      <p:sp>
        <p:nvSpPr>
          <p:cNvPr id="1991" name="Google Shape;1991;p11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2" name="Google Shape;1992;p114: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are now going to shift to data preparation strategies that can be used to help ensure the accuracy of the data you’ll use in your data analysis. The first step is to develop a system to organize your data. Start by defining the unit of observation and by assigning a unique ID for each record. For example, if you are collecting student-level data, you could use SASIDs or other unique student ID number. It is important to ensure the ID reflects a unique value. Using a student’s name as the identifier, for instance, is not recommended as multiple students in the school or district could have the same name. Using a unique ID ensures that data is assigned to the appropriate record. It is also recommended that you develop a codebook with variable names, response options, and numerical codes. If you have a variable for student gender, for example, and you have assigned a value of 0 for males and 1 for females, a codebook ensures that those codes are documented and can be readily accessed when data are analyzed to ensure results are reported accurately. At this time, we’d like to pause the recording again and invite you to open Handout S and reflect on what you might need to consider in creating your own codebook. If you’d like to share out, enter your considerations into the chat, as well as any questions you may have about the handout. We will give everyone 5 minutes to review Handout S at this time.</a:t>
            </a:r>
          </a:p>
          <a:p>
            <a:pPr marL="0" lvl="0" indent="0" algn="l" rtl="0">
              <a:spcBef>
                <a:spcPts val="0"/>
              </a:spcBef>
              <a:spcAft>
                <a:spcPts val="0"/>
              </a:spcAft>
              <a:buNone/>
            </a:pPr>
            <a:endParaRPr dirty="0"/>
          </a:p>
        </p:txBody>
      </p:sp>
      <p:sp>
        <p:nvSpPr>
          <p:cNvPr id="1993" name="Google Shape;1993;p114: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2: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2" name="Google Shape;692;p2: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REL Central is one of 10 Regional Educational Labs across the country provided by IES through the U.S. Department of Education. The mission is to provide applied research and technical support for education stakeholders in the region. REL Central serves 7 states: Colorado, Kansas, Missouri, Nebraska, North and South Dakota, and Wyoming. REL Central has been collaborating with CDE on this project in trying to create and deliver these Program Evaluation modules. REL Central is working on an online toolkit based on some of this work, which will hopefully be available in another year or so once it’s gone through full development and approval.</a:t>
            </a:r>
          </a:p>
          <a:p>
            <a:endParaRPr dirty="0"/>
          </a:p>
        </p:txBody>
      </p:sp>
      <p:sp>
        <p:nvSpPr>
          <p:cNvPr id="693" name="Google Shape;693;p2: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3</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20626508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4"/>
        <p:cNvGrpSpPr/>
        <p:nvPr/>
      </p:nvGrpSpPr>
      <p:grpSpPr>
        <a:xfrm>
          <a:off x="0" y="0"/>
          <a:ext cx="0" cy="0"/>
          <a:chOff x="0" y="0"/>
          <a:chExt cx="0" cy="0"/>
        </a:xfrm>
      </p:grpSpPr>
      <p:sp>
        <p:nvSpPr>
          <p:cNvPr id="2005" name="Google Shape;2005;p11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6" name="Google Shape;2006;p115: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kern="1200" dirty="0">
                <a:solidFill>
                  <a:schemeClr val="tx1"/>
                </a:solidFill>
                <a:effectLst/>
                <a:latin typeface="+mn-lt"/>
                <a:ea typeface="+mn-ea"/>
                <a:cs typeface="+mn-cs"/>
              </a:rPr>
              <a:t>Once you have developed a codebook and have collected your data, data visualization is an important step prior to conducting data analysis. Data visualization can be used to identify potential errors or concerns, and can also be used to identify initial trends in your data. For example, the first graph suggests no clear pattern between the data elements, as the data points are scattered. The second graph, however, suggests a potential linear relationship. The graph suggests there may be a positive relationship between the number of hours a student spends reading per week and that student’s end-of-course reading score.</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2007" name="Google Shape;2007;p115: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5"/>
        <p:cNvGrpSpPr/>
        <p:nvPr/>
      </p:nvGrpSpPr>
      <p:grpSpPr>
        <a:xfrm>
          <a:off x="0" y="0"/>
          <a:ext cx="0" cy="0"/>
          <a:chOff x="0" y="0"/>
          <a:chExt cx="0" cy="0"/>
        </a:xfrm>
      </p:grpSpPr>
      <p:sp>
        <p:nvSpPr>
          <p:cNvPr id="2016" name="Google Shape;2016;p11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7" name="Google Shape;2017;p116: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Data visualization can also be used to help identify the analysis methods to be used. For example, plotting data might suggest potential differences between groups or indicate that the relationship between two variables might vary by group.</a:t>
            </a:r>
          </a:p>
          <a:p>
            <a:pPr marL="0" lvl="0" indent="0" algn="l" rtl="0">
              <a:spcBef>
                <a:spcPts val="0"/>
              </a:spcBef>
              <a:spcAft>
                <a:spcPts val="0"/>
              </a:spcAft>
              <a:buNone/>
            </a:pPr>
            <a:endParaRPr dirty="0"/>
          </a:p>
        </p:txBody>
      </p:sp>
      <p:sp>
        <p:nvSpPr>
          <p:cNvPr id="2018" name="Google Shape;2018;p116: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4"/>
        <p:cNvGrpSpPr/>
        <p:nvPr/>
      </p:nvGrpSpPr>
      <p:grpSpPr>
        <a:xfrm>
          <a:off x="0" y="0"/>
          <a:ext cx="0" cy="0"/>
          <a:chOff x="0" y="0"/>
          <a:chExt cx="0" cy="0"/>
        </a:xfrm>
      </p:grpSpPr>
      <p:sp>
        <p:nvSpPr>
          <p:cNvPr id="2025" name="Google Shape;2025;p11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6" name="Google Shape;2026;p117: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an example of how data visualization can be used to identify potential errors, and also shows how data errors can affect analysis. Say you’ve collected survey data from teachers to evaluate their satisfaction with a professional learning opportunity. At first look, it appears teachers were pretty dissatisfied, with a mean score of 2.4 and a mode and median of 2. (Click) If we visualize the data, however, we can now see that we have (click) two unexpected values of -1 and 12, which are out-of-range of the possible values of our 5-point scale. These must be errors. If we eliminate those values, our mode and median don’t change, but we now have a mean score of 2.1. (Click) Visualizing the data also shows that we have a potential outlier, a single high score of 5. Is that a mistake in data entry, or is it just one teacher who was very satisfied with the professional learning? If the outlier were to be removed, the mean would decrease further to a value of 1.9. But what if we find a stack of survey results that were not entered into the system? (Click) Adding this missing data not only increases our mean to 2.5, but also suggests that our single high score of 5 may not be an outlier after all.</a:t>
            </a:r>
          </a:p>
          <a:p>
            <a:pPr marL="0" lvl="0" indent="0" algn="l" rtl="0">
              <a:spcBef>
                <a:spcPts val="0"/>
              </a:spcBef>
              <a:spcAft>
                <a:spcPts val="0"/>
              </a:spcAft>
              <a:buNone/>
            </a:pPr>
            <a:endParaRPr dirty="0"/>
          </a:p>
        </p:txBody>
      </p:sp>
      <p:sp>
        <p:nvSpPr>
          <p:cNvPr id="2027" name="Google Shape;2027;p117: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7"/>
        <p:cNvGrpSpPr/>
        <p:nvPr/>
      </p:nvGrpSpPr>
      <p:grpSpPr>
        <a:xfrm>
          <a:off x="0" y="0"/>
          <a:ext cx="0" cy="0"/>
          <a:chOff x="0" y="0"/>
          <a:chExt cx="0" cy="0"/>
        </a:xfrm>
      </p:grpSpPr>
      <p:sp>
        <p:nvSpPr>
          <p:cNvPr id="2048" name="Google Shape;2048;p11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9" name="Google Shape;2049;p118: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Data errors such as those can come from a variety of sources and can occur at any stage during the evaluation process. Data errors can occur during data collection. For example, you administer a survey to all elementary and middle school teachers participating in a professional learning opportunity, but forgot to collect data from the high school teachers. Data errors can also occur during data entry. As shown on the previous slide, a value of -1 might have been entered instead of a value of positive 1, or a value of 12 instead of 2. Data errors can also occur during data analysis, if inappropriate data methods are used to evaluate your results.</a:t>
            </a:r>
          </a:p>
          <a:p>
            <a:pPr marL="0" lvl="0" indent="0" algn="l" rtl="0">
              <a:spcBef>
                <a:spcPts val="0"/>
              </a:spcBef>
              <a:spcAft>
                <a:spcPts val="0"/>
              </a:spcAft>
              <a:buNone/>
            </a:pPr>
            <a:endParaRPr dirty="0"/>
          </a:p>
        </p:txBody>
      </p:sp>
      <p:sp>
        <p:nvSpPr>
          <p:cNvPr id="2050" name="Google Shape;2050;p118: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5"/>
        <p:cNvGrpSpPr/>
        <p:nvPr/>
      </p:nvGrpSpPr>
      <p:grpSpPr>
        <a:xfrm>
          <a:off x="0" y="0"/>
          <a:ext cx="0" cy="0"/>
          <a:chOff x="0" y="0"/>
          <a:chExt cx="0" cy="0"/>
        </a:xfrm>
      </p:grpSpPr>
      <p:sp>
        <p:nvSpPr>
          <p:cNvPr id="2056" name="Google Shape;2056;p11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7" name="Google Shape;2057;p119: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what can be done to help minimize or prevent data errors? Data cleaning is an important step in the process, and there are a number of error checking techniques that can be used. Handout T provides a list of various sources of errors, and gives several helpful resources and tips that can be used when checking for errors. A couple examples of error checking techniques are listed on this slide. </a:t>
            </a:r>
            <a:r>
              <a:rPr lang="en-US" sz="1200" u="sng" kern="1200" dirty="0">
                <a:solidFill>
                  <a:schemeClr val="tx1"/>
                </a:solidFill>
                <a:effectLst/>
                <a:latin typeface="+mn-lt"/>
                <a:ea typeface="+mn-ea"/>
                <a:cs typeface="+mn-cs"/>
              </a:rPr>
              <a:t>Spot-checking</a:t>
            </a:r>
            <a:r>
              <a:rPr lang="en-US" sz="1200" kern="1200" dirty="0">
                <a:solidFill>
                  <a:schemeClr val="tx1"/>
                </a:solidFill>
                <a:effectLst/>
                <a:latin typeface="+mn-lt"/>
                <a:ea typeface="+mn-ea"/>
                <a:cs typeface="+mn-cs"/>
              </a:rPr>
              <a:t> consists of randomly selecting records of data, and comparing the raw data (such as the information on a paper survey) to the values actual entered into the database. </a:t>
            </a:r>
            <a:r>
              <a:rPr lang="en-US" sz="1200" u="sng" kern="1200" dirty="0">
                <a:solidFill>
                  <a:schemeClr val="tx1"/>
                </a:solidFill>
                <a:effectLst/>
                <a:latin typeface="+mn-lt"/>
                <a:ea typeface="+mn-ea"/>
                <a:cs typeface="+mn-cs"/>
              </a:rPr>
              <a:t>Eye-balling</a:t>
            </a:r>
            <a:r>
              <a:rPr lang="en-US" sz="1200" kern="1200" dirty="0">
                <a:solidFill>
                  <a:schemeClr val="tx1"/>
                </a:solidFill>
                <a:effectLst/>
                <a:latin typeface="+mn-lt"/>
                <a:ea typeface="+mn-ea"/>
                <a:cs typeface="+mn-cs"/>
              </a:rPr>
              <a:t> is a method of examining the overall pattern of the data, such as was done with the teacher satisfaction results, which revealed errors with values of -1 and 12. </a:t>
            </a:r>
            <a:r>
              <a:rPr lang="en-US" sz="1200" u="sng" kern="1200" dirty="0">
                <a:solidFill>
                  <a:schemeClr val="tx1"/>
                </a:solidFill>
                <a:effectLst/>
                <a:latin typeface="+mn-lt"/>
                <a:ea typeface="+mn-ea"/>
                <a:cs typeface="+mn-cs"/>
              </a:rPr>
              <a:t>Logic checks</a:t>
            </a:r>
            <a:r>
              <a:rPr lang="en-US" sz="1200" kern="1200" dirty="0">
                <a:solidFill>
                  <a:schemeClr val="tx1"/>
                </a:solidFill>
                <a:effectLst/>
                <a:latin typeface="+mn-lt"/>
                <a:ea typeface="+mn-ea"/>
                <a:cs typeface="+mn-cs"/>
              </a:rPr>
              <a:t> consist of reviewing the data to make sure that the answers make sense. For example, if a teacher indicated he was not evaluated during the school year in question 2, it would be illogical for him to rate his satisfaction with the evaluator’s feedback in question 3. </a:t>
            </a:r>
            <a:r>
              <a:rPr lang="en-US" sz="1200" u="sng" kern="1200" dirty="0">
                <a:solidFill>
                  <a:schemeClr val="tx1"/>
                </a:solidFill>
                <a:effectLst/>
                <a:latin typeface="+mn-lt"/>
                <a:ea typeface="+mn-ea"/>
                <a:cs typeface="+mn-cs"/>
              </a:rPr>
              <a:t>Double entry</a:t>
            </a:r>
            <a:r>
              <a:rPr lang="en-US" sz="1200" kern="1200" dirty="0">
                <a:solidFill>
                  <a:schemeClr val="tx1"/>
                </a:solidFill>
                <a:effectLst/>
                <a:latin typeface="+mn-lt"/>
                <a:ea typeface="+mn-ea"/>
                <a:cs typeface="+mn-cs"/>
              </a:rPr>
              <a:t> is a process by which two or more people enter the same data and then check from discrepancies. Lastly, </a:t>
            </a:r>
            <a:r>
              <a:rPr lang="en-US" sz="1200" u="sng" kern="1200" dirty="0">
                <a:solidFill>
                  <a:schemeClr val="tx1"/>
                </a:solidFill>
                <a:effectLst/>
                <a:latin typeface="+mn-lt"/>
                <a:ea typeface="+mn-ea"/>
                <a:cs typeface="+mn-cs"/>
              </a:rPr>
              <a:t>descriptive analysis</a:t>
            </a:r>
            <a:r>
              <a:rPr lang="en-US" sz="1200" kern="1200" dirty="0">
                <a:solidFill>
                  <a:schemeClr val="tx1"/>
                </a:solidFill>
                <a:effectLst/>
                <a:latin typeface="+mn-lt"/>
                <a:ea typeface="+mn-ea"/>
                <a:cs typeface="+mn-cs"/>
              </a:rPr>
              <a:t> is the process of using computer software to check for out-of-range values or missing values in the data.</a:t>
            </a:r>
          </a:p>
          <a:p>
            <a:pPr marL="0" lvl="0" indent="0" algn="l" rtl="0">
              <a:spcBef>
                <a:spcPts val="0"/>
              </a:spcBef>
              <a:spcAft>
                <a:spcPts val="0"/>
              </a:spcAft>
              <a:buNone/>
            </a:pPr>
            <a:endParaRPr dirty="0"/>
          </a:p>
        </p:txBody>
      </p:sp>
      <p:sp>
        <p:nvSpPr>
          <p:cNvPr id="2058" name="Google Shape;2058;p119: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p12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6" name="Google Shape;2066;p120: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what can be done if you have problematic data? You can remove duplicate values if they exist in your dataset. If you identify out-of-range values or other errors, you can refer back to the raw data if it’s available or use other data sources. If you cannot reliably correct the error, consider removing that data point. During this process, it’s also important to consider the influence that outliers might have on your results. Outliers can have a greater impact on smaller datasets, therefore it’s important to explore why you may have outliers in your dataset.</a:t>
            </a:r>
          </a:p>
          <a:p>
            <a:pPr marL="0" lvl="0" indent="0" algn="l" rtl="0">
              <a:spcBef>
                <a:spcPts val="0"/>
              </a:spcBef>
              <a:spcAft>
                <a:spcPts val="0"/>
              </a:spcAft>
              <a:buNone/>
            </a:pPr>
            <a:endParaRPr dirty="0"/>
          </a:p>
        </p:txBody>
      </p:sp>
      <p:sp>
        <p:nvSpPr>
          <p:cNvPr id="2067" name="Google Shape;2067;p120: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2"/>
        <p:cNvGrpSpPr/>
        <p:nvPr/>
      </p:nvGrpSpPr>
      <p:grpSpPr>
        <a:xfrm>
          <a:off x="0" y="0"/>
          <a:ext cx="0" cy="0"/>
          <a:chOff x="0" y="0"/>
          <a:chExt cx="0" cy="0"/>
        </a:xfrm>
      </p:grpSpPr>
      <p:sp>
        <p:nvSpPr>
          <p:cNvPr id="2073" name="Google Shape;2073;p12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4" name="Google Shape;2074;p121: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Handout U provides a data cleaning activity that you can do with a partner or group. It provides a mock dataset that can be used to apply the error checking techniques we discussed to answer the following questions: Do the data contain duplicate cases? Do the data contain missing values? Are there entry errors? Are there potential outliers? You will see that the handout also reiterates the importance of developing a codebook, as it provides definitions for the data elements collected and numerical codes for some of the data elements, indicating that values of -1 indicate that no data is available and values of -2 indicate the information is not applicable.</a:t>
            </a:r>
          </a:p>
          <a:p>
            <a:pPr marL="0" lvl="0" indent="0" algn="l" rtl="0">
              <a:spcBef>
                <a:spcPts val="0"/>
              </a:spcBef>
              <a:spcAft>
                <a:spcPts val="0"/>
              </a:spcAft>
              <a:buNone/>
            </a:pPr>
            <a:endParaRPr dirty="0"/>
          </a:p>
        </p:txBody>
      </p:sp>
      <p:sp>
        <p:nvSpPr>
          <p:cNvPr id="2075" name="Google Shape;2075;p121: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4"/>
        <p:cNvGrpSpPr/>
        <p:nvPr/>
      </p:nvGrpSpPr>
      <p:grpSpPr>
        <a:xfrm>
          <a:off x="0" y="0"/>
          <a:ext cx="0" cy="0"/>
          <a:chOff x="0" y="0"/>
          <a:chExt cx="0" cy="0"/>
        </a:xfrm>
      </p:grpSpPr>
      <p:sp>
        <p:nvSpPr>
          <p:cNvPr id="2085" name="Google Shape;2085;p12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6" name="Google Shape;2086;p122: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kern="1200" dirty="0">
                <a:solidFill>
                  <a:schemeClr val="tx1"/>
                </a:solidFill>
                <a:effectLst/>
                <a:latin typeface="+mn-lt"/>
                <a:ea typeface="+mn-ea"/>
                <a:cs typeface="+mn-cs"/>
              </a:rPr>
              <a:t>The final slide of this module covers limitations to the interpretation or generalizability of your results. Some things to consider include whether the sample was representative. For example, if a professional learning opportunity was only offered to elementary school teachers, it might not be appropriate to generalize the results to all teachers in the district. Also consider whether the sample was large enough to take action based on the results. For example, if the results are based on a sample of 3 teachers, they may not demonstrate the same level of need to continue the intervention as results based on a sample of 300 teachers. Were the analyses appropriate? You should consider all of the information presented on the previous slides when determining whether you should take action based on the results. Do the results justify conclusions? Is there statistical evidence to support those conclusions? Are there alternative explanations for the results? For example, if the professional learning opportunity was voluntary, it might be that it demonstrated greater success because the teachers who tend to participate are those who are more open to changing their practices and those who are more motivated. Collectively, these factors influence the generalizability or the ability to take the findings to other schools or settings and expect the same results.</a:t>
            </a:r>
            <a:endParaRPr dirty="0"/>
          </a:p>
        </p:txBody>
      </p:sp>
      <p:sp>
        <p:nvSpPr>
          <p:cNvPr id="2087" name="Google Shape;2087;p122: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That concludes our Program Evaluation training module on analysis plans and data preparation strategies. We again encourage you to reach out to the REL team or our CDE team for additional technical assistance. Thank you all for attending! At this time we’ll end our recording and open up the phone lines for any questions you may have.</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38</a:t>
            </a:fld>
            <a:endParaRPr lang="en-US"/>
          </a:p>
        </p:txBody>
      </p:sp>
    </p:spTree>
    <p:extLst>
      <p:ext uri="{BB962C8B-B14F-4D97-AF65-F5344CB8AC3E}">
        <p14:creationId xmlns:p14="http://schemas.microsoft.com/office/powerpoint/2010/main" val="1987265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3: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7" name="Google Shape;697;p3: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CDE, we have other staff who have also been involved in the partnership with REL over the last couple years, including Nazanin Mohajeri-Nelson, the Director of the ESEA Programs Office, and Mary Shen, who is also part of the DARE team. The individuals listed under both REL Central and CDE are available for additional, more customized technical assistance after you complete the modules. You are encouraged to contact any of the team members listed.</a:t>
            </a:r>
          </a:p>
          <a:p>
            <a:endParaRPr dirty="0"/>
          </a:p>
        </p:txBody>
      </p:sp>
      <p:sp>
        <p:nvSpPr>
          <p:cNvPr id="698" name="Google Shape;698;p3: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4</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1344541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4: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6" name="Google Shape;706;p4: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We’ll get started with the overall purpose of program evaluation and why we are providing these trainings.</a:t>
            </a:r>
          </a:p>
          <a:p>
            <a:endParaRPr dirty="0"/>
          </a:p>
        </p:txBody>
      </p:sp>
      <p:sp>
        <p:nvSpPr>
          <p:cNvPr id="707" name="Google Shape;707;p4: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5</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3547992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5: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p5: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pPr lvl="0"/>
            <a:r>
              <a:rPr lang="en-US" sz="1200" kern="1200" dirty="0">
                <a:solidFill>
                  <a:schemeClr val="tx1"/>
                </a:solidFill>
                <a:effectLst/>
                <a:latin typeface="+mn-lt"/>
                <a:ea typeface="+mn-ea"/>
                <a:cs typeface="+mn-cs"/>
              </a:rPr>
              <a:t>One of the reasons we are currently providing these trainings is because ESSA has emphasized and highlighted the need for identification and selection of evidence-based interventions. As those interventions are implemented at the local level, there is a requirement to collect a body of evidence that demonstrates the effectiveness of those evidence-based interventions as they’re implemented in your local context. What that translates to is a need to do program evaluation on a scale that is suitable to the size of the program being implemented at the local level. The larger the program and the more ESEA funds that are being used to support the program, the greater the need to have a body of evidence at the local level demonstrating that these programs have resulted in the intended outcomes. The purpose of these Program Evaluation trainings is to prepare districts in building that local body of evidence that demonstrates the effectiveness of the program.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Another reason these trainings are currently being provided is because, beginning with the 2020-21 school year, we are going to begin collecting evidence of local program evaluations through our monitoring of ESEA programs. All of the Titles, Titles I through V, have a requirement for conducting program evaluation and using evidence-based interventions. Because of that requirement, that is being rolled into our monitoring process to look at the local evaluations that are being conducted.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order to have that understanding of the evaluation process and the cycle and what capacity is needed in order to conduct a local program evaluation, we’re providing these trainings. The trainings are also designed to form a common language to facilitate evaluation and to identify how program evaluation can apply to small scale projects, all the way up to larger scale projects. Again, the scale of the program evaluation should be aligned to the scale, and the time, effort, and resources being invested in the program.</a:t>
            </a:r>
          </a:p>
          <a:p>
            <a:endParaRPr dirty="0"/>
          </a:p>
        </p:txBody>
      </p:sp>
      <p:sp>
        <p:nvSpPr>
          <p:cNvPr id="714" name="Google Shape;714;p5: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6</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1224314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6: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p6: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pPr lvl="0"/>
            <a:r>
              <a:rPr lang="en-US" sz="1200" kern="1200" dirty="0">
                <a:solidFill>
                  <a:schemeClr val="tx1"/>
                </a:solidFill>
                <a:effectLst/>
                <a:latin typeface="+mn-lt"/>
                <a:ea typeface="+mn-ea"/>
                <a:cs typeface="+mn-cs"/>
              </a:rPr>
              <a:t>So what is a program evaluation? An evaluation is a process that involves collecting and analyzing information about a program’s activities, characteristics, and outcomes. It answers specific questions to how things are working and what outcomes are being achieved as a result of an intervention being implemented at the local context. As a note, when we mention interventions throughout these modules, that is inclusive of any practices, strategies, or activities that are funded with ESEA funds. Evaluations happen in an iterative process and we are hoping that individuals participating in these modules will select 1 or 2 activities to go through the full development of the logic model and evaluation plan, and implementation of that evaluation plan. As you build those practices and build capacity at the local level, then those practices can be applied to other interventions throughout the district, especially those supported through ESEA funds.</a:t>
            </a:r>
          </a:p>
          <a:p>
            <a:r>
              <a:rPr lang="en-US" sz="1200" kern="1200" dirty="0">
                <a:solidFill>
                  <a:schemeClr val="tx1"/>
                </a:solidFill>
                <a:effectLst/>
                <a:latin typeface="+mn-lt"/>
                <a:ea typeface="+mn-ea"/>
                <a:cs typeface="+mn-cs"/>
              </a:rPr>
              <a:t>The purpose of evaluations are to make informed judgements about how well a program is meeting the needs that have been identified through a comprehensive needs assessment, and to ensure that programmatic decisions are based in that needs assessment and to ensure that interventions are being implemented as designed and approved and are producing the intended results. Evaluation is a tool for informing continuous improvement, so as we talk about program evaluation moving forward, especially at the local context, it’s really important to frame it as a process to look for what’s working so we can scale up those efforts, and continue to make modifications to what’s not working, so we can achieve the desired outcomes.</a:t>
            </a:r>
          </a:p>
          <a:p>
            <a:endParaRPr dirty="0"/>
          </a:p>
        </p:txBody>
      </p:sp>
      <p:sp>
        <p:nvSpPr>
          <p:cNvPr id="723" name="Google Shape;723;p6: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7</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2181672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7: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0" name="Google Shape;730;p7: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900"/>
              <a:buFontTx/>
              <a:buNone/>
              <a:tabLst/>
              <a:defRPr/>
            </a:pPr>
            <a:r>
              <a:rPr lang="en-US" sz="1200" kern="1200" dirty="0">
                <a:solidFill>
                  <a:schemeClr val="tx1"/>
                </a:solidFill>
                <a:effectLst/>
                <a:latin typeface="+mn-lt"/>
                <a:ea typeface="+mn-ea"/>
                <a:cs typeface="+mn-cs"/>
              </a:rPr>
              <a:t>As mentioned earlier, one of the driving forces behind providing Program Evaluation Trainings is the required ESSA levels of evidence that are called upon when selecting and implementing evidence-based interventions. There are 4 different levels of evidence that are explained in ESSA, and all states and districts that accept ESEA funds, including Titles I, II, III, IV, or V, as well as Title I 1003 or school improvement funds, are required to have a demonstration of the level of evidence that is in support of the interventions that are being funded with these funds. The 4 levels range from 1 being the strongest level of evidence that is based on a well-designed and implemented experimental or randomized control trial, which is a practice that requires special effort and data collection. When you are looking at the research base behind an intervention, what you are looking for is that there is a certain level of rigor in studying whether that intervention has worked in other contexts. There are resources that are available for looking at the level of strength for existing programs and interventions and we have an entire webinar training series and website that explain these levels and how to search the resources that are available to look at the evidence base behind the interventions you are considering at the local level. If you navigate to the CDE website and enter Evidence-Based Interventions in the search bar, you’ll find the link to where those webinars are stored. The second level is moderate evidence, which means there was at least one quasi-experimental study that was used in looking at the effectiveness of that intervention. Level 3 is looking for at least one correlational study, which means that two variables are related to each other, either positively or negatively. When there is a correlational study that demonstrates the relationship between two variables, that is considered a promising level of evidence. For school improvement funds or Title I section 1003 funds that are awarded through EASI, there is a requirement for any interventions that are funded to meet levels 1 through 3. For Consolidated Application funding, formula funds under Titles I through V, however, interventions can meet any of the levels, including level 4. Level 4 indicates there was relevant research or evaluation, whether nationally or at the local level, showing that the intervention will likely improve student outcomes, but there is still a need for other supports that is has a favorable effect and there needs to be a plan for evaluating that impact to collect and build that body of evidence as you’re developing and implementing any promising practices that are based on a theory or research that demonstrates a rationale.</a:t>
            </a:r>
          </a:p>
          <a:p>
            <a:pPr>
              <a:buClr>
                <a:schemeClr val="dk1"/>
              </a:buClr>
              <a:buSzPts val="900"/>
            </a:pPr>
            <a:endParaRPr sz="900" dirty="0">
              <a:latin typeface="Trebuchet MS"/>
              <a:ea typeface="Trebuchet MS"/>
              <a:cs typeface="Trebuchet MS"/>
              <a:sym typeface="Trebuchet MS"/>
            </a:endParaRPr>
          </a:p>
        </p:txBody>
      </p:sp>
      <p:sp>
        <p:nvSpPr>
          <p:cNvPr id="731" name="Google Shape;731;p7: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8</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3404340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9: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8" name="Google Shape;748;p9: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training modules for program evaluation are designed to follow a typical program evaluation cycle, which typically happens with development of a logic model, development of evaluation questions, development and identification of data sources, development and identification of data tools that are necessary for conducting the program evaluation, identification of the data preparation strategies and analyses to be used to answer the evaluation questions, and then, once you have the results, determining how best to disseminate and communicate those findings to your stakeholders. Each one of these buckets are a separate training module that has been developed by REL in partnership with CDE and are being provided through webinars.</a:t>
            </a:r>
          </a:p>
          <a:p>
            <a:endParaRPr dirty="0"/>
          </a:p>
        </p:txBody>
      </p:sp>
      <p:sp>
        <p:nvSpPr>
          <p:cNvPr id="749" name="Google Shape;749;p9: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9</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3444043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age 1">
  <p:cSld name="Title Page 1">
    <p:spTree>
      <p:nvGrpSpPr>
        <p:cNvPr id="1" name="Shape 10"/>
        <p:cNvGrpSpPr/>
        <p:nvPr/>
      </p:nvGrpSpPr>
      <p:grpSpPr>
        <a:xfrm>
          <a:off x="0" y="0"/>
          <a:ext cx="0" cy="0"/>
          <a:chOff x="0" y="0"/>
          <a:chExt cx="0" cy="0"/>
        </a:xfrm>
      </p:grpSpPr>
      <p:pic>
        <p:nvPicPr>
          <p:cNvPr id="11" name="Google Shape;11;p157"/>
          <p:cNvPicPr preferRelativeResize="0"/>
          <p:nvPr/>
        </p:nvPicPr>
        <p:blipFill rotWithShape="1">
          <a:blip r:embed="rId2">
            <a:alphaModFix/>
          </a:blip>
          <a:srcRect/>
          <a:stretch/>
        </p:blipFill>
        <p:spPr>
          <a:xfrm>
            <a:off x="-314" y="0"/>
            <a:ext cx="12192627" cy="6451932"/>
          </a:xfrm>
          <a:prstGeom prst="rect">
            <a:avLst/>
          </a:prstGeom>
          <a:noFill/>
          <a:ln>
            <a:noFill/>
          </a:ln>
        </p:spPr>
      </p:pic>
      <p:grpSp>
        <p:nvGrpSpPr>
          <p:cNvPr id="12" name="Google Shape;12;p157"/>
          <p:cNvGrpSpPr/>
          <p:nvPr/>
        </p:nvGrpSpPr>
        <p:grpSpPr>
          <a:xfrm>
            <a:off x="396238" y="297178"/>
            <a:ext cx="11399847" cy="6149340"/>
            <a:chOff x="297178" y="297178"/>
            <a:chExt cx="8549885" cy="6149340"/>
          </a:xfrm>
        </p:grpSpPr>
        <p:sp>
          <p:nvSpPr>
            <p:cNvPr id="13" name="Google Shape;13;p157"/>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157"/>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5" name="Google Shape;15;p157"/>
          <p:cNvSpPr/>
          <p:nvPr/>
        </p:nvSpPr>
        <p:spPr>
          <a:xfrm>
            <a:off x="9838259"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157"/>
          <p:cNvSpPr/>
          <p:nvPr/>
        </p:nvSpPr>
        <p:spPr>
          <a:xfrm>
            <a:off x="530957" y="5847505"/>
            <a:ext cx="141393" cy="106045"/>
          </a:xfrm>
          <a:custGeom>
            <a:avLst/>
            <a:gdLst/>
            <a:ahLst/>
            <a:cxnLst/>
            <a:rect l="l" t="t" r="r" b="b"/>
            <a:pathLst>
              <a:path w="106045" h="106045" extrusionOk="0">
                <a:moveTo>
                  <a:pt x="52730" y="0"/>
                </a:moveTo>
                <a:lnTo>
                  <a:pt x="32205" y="4143"/>
                </a:lnTo>
                <a:lnTo>
                  <a:pt x="15444" y="15444"/>
                </a:lnTo>
                <a:lnTo>
                  <a:pt x="4143" y="32205"/>
                </a:lnTo>
                <a:lnTo>
                  <a:pt x="0" y="52730"/>
                </a:lnTo>
                <a:lnTo>
                  <a:pt x="4143" y="73253"/>
                </a:lnTo>
                <a:lnTo>
                  <a:pt x="15444" y="90009"/>
                </a:lnTo>
                <a:lnTo>
                  <a:pt x="32205" y="101306"/>
                </a:lnTo>
                <a:lnTo>
                  <a:pt x="52730" y="105448"/>
                </a:lnTo>
                <a:lnTo>
                  <a:pt x="73247" y="101306"/>
                </a:lnTo>
                <a:lnTo>
                  <a:pt x="90004" y="90009"/>
                </a:lnTo>
                <a:lnTo>
                  <a:pt x="101304" y="73253"/>
                </a:lnTo>
                <a:lnTo>
                  <a:pt x="105448" y="52730"/>
                </a:lnTo>
                <a:lnTo>
                  <a:pt x="101304" y="32205"/>
                </a:lnTo>
                <a:lnTo>
                  <a:pt x="90004" y="15444"/>
                </a:lnTo>
                <a:lnTo>
                  <a:pt x="73247" y="4143"/>
                </a:lnTo>
                <a:lnTo>
                  <a:pt x="5273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 name="Google Shape;17;p157"/>
          <p:cNvPicPr preferRelativeResize="0"/>
          <p:nvPr/>
        </p:nvPicPr>
        <p:blipFill rotWithShape="1">
          <a:blip r:embed="rId3">
            <a:alphaModFix/>
          </a:blip>
          <a:srcRect/>
          <a:stretch/>
        </p:blipFill>
        <p:spPr>
          <a:xfrm>
            <a:off x="305058" y="5847504"/>
            <a:ext cx="1219263" cy="774740"/>
          </a:xfrm>
          <a:prstGeom prst="rect">
            <a:avLst/>
          </a:prstGeom>
          <a:noFill/>
          <a:ln>
            <a:noFill/>
          </a:ln>
        </p:spPr>
      </p:pic>
      <p:sp>
        <p:nvSpPr>
          <p:cNvPr id="18" name="Google Shape;18;p157"/>
          <p:cNvSpPr txBox="1">
            <a:spLocks noGrp="1"/>
          </p:cNvSpPr>
          <p:nvPr>
            <p:ph type="dt" idx="10"/>
          </p:nvPr>
        </p:nvSpPr>
        <p:spPr>
          <a:xfrm>
            <a:off x="4693920" y="4829105"/>
            <a:ext cx="2804160" cy="276999"/>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57"/>
          <p:cNvSpPr txBox="1">
            <a:spLocks noGrp="1"/>
          </p:cNvSpPr>
          <p:nvPr>
            <p:ph type="sldNum" idx="12"/>
          </p:nvPr>
        </p:nvSpPr>
        <p:spPr>
          <a:xfrm>
            <a:off x="8991592" y="297177"/>
            <a:ext cx="2804160" cy="276999"/>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u="none">
                <a:solidFill>
                  <a:schemeClr val="lt1"/>
                </a:solidFill>
                <a:latin typeface="Calibri"/>
                <a:ea typeface="Calibri"/>
                <a:cs typeface="Calibri"/>
                <a:sym typeface="Calibri"/>
              </a:defRPr>
            </a:lvl1pPr>
            <a:lvl2pPr marL="0" marR="0" lvl="1" indent="0" algn="r" rtl="0">
              <a:spcBef>
                <a:spcPts val="0"/>
              </a:spcBef>
              <a:buNone/>
              <a:defRPr sz="1800" b="0" u="none">
                <a:solidFill>
                  <a:schemeClr val="lt1"/>
                </a:solidFill>
                <a:latin typeface="Calibri"/>
                <a:ea typeface="Calibri"/>
                <a:cs typeface="Calibri"/>
                <a:sym typeface="Calibri"/>
              </a:defRPr>
            </a:lvl2pPr>
            <a:lvl3pPr marL="0" marR="0" lvl="2" indent="0" algn="r" rtl="0">
              <a:spcBef>
                <a:spcPts val="0"/>
              </a:spcBef>
              <a:buNone/>
              <a:defRPr sz="1800" b="0" u="none">
                <a:solidFill>
                  <a:schemeClr val="lt1"/>
                </a:solidFill>
                <a:latin typeface="Calibri"/>
                <a:ea typeface="Calibri"/>
                <a:cs typeface="Calibri"/>
                <a:sym typeface="Calibri"/>
              </a:defRPr>
            </a:lvl3pPr>
            <a:lvl4pPr marL="0" marR="0" lvl="3" indent="0" algn="r" rtl="0">
              <a:spcBef>
                <a:spcPts val="0"/>
              </a:spcBef>
              <a:buNone/>
              <a:defRPr sz="1800" b="0" u="none">
                <a:solidFill>
                  <a:schemeClr val="lt1"/>
                </a:solidFill>
                <a:latin typeface="Calibri"/>
                <a:ea typeface="Calibri"/>
                <a:cs typeface="Calibri"/>
                <a:sym typeface="Calibri"/>
              </a:defRPr>
            </a:lvl4pPr>
            <a:lvl5pPr marL="0" marR="0" lvl="4" indent="0" algn="r" rtl="0">
              <a:spcBef>
                <a:spcPts val="0"/>
              </a:spcBef>
              <a:buNone/>
              <a:defRPr sz="1800" b="0" u="none">
                <a:solidFill>
                  <a:schemeClr val="lt1"/>
                </a:solidFill>
                <a:latin typeface="Calibri"/>
                <a:ea typeface="Calibri"/>
                <a:cs typeface="Calibri"/>
                <a:sym typeface="Calibri"/>
              </a:defRPr>
            </a:lvl5pPr>
            <a:lvl6pPr marL="0" marR="0" lvl="5" indent="0" algn="r" rtl="0">
              <a:spcBef>
                <a:spcPts val="0"/>
              </a:spcBef>
              <a:buNone/>
              <a:defRPr sz="1800" b="0" u="none">
                <a:solidFill>
                  <a:schemeClr val="lt1"/>
                </a:solidFill>
                <a:latin typeface="Calibri"/>
                <a:ea typeface="Calibri"/>
                <a:cs typeface="Calibri"/>
                <a:sym typeface="Calibri"/>
              </a:defRPr>
            </a:lvl6pPr>
            <a:lvl7pPr marL="0" marR="0" lvl="6" indent="0" algn="r" rtl="0">
              <a:spcBef>
                <a:spcPts val="0"/>
              </a:spcBef>
              <a:buNone/>
              <a:defRPr sz="1800" b="0" u="none">
                <a:solidFill>
                  <a:schemeClr val="lt1"/>
                </a:solidFill>
                <a:latin typeface="Calibri"/>
                <a:ea typeface="Calibri"/>
                <a:cs typeface="Calibri"/>
                <a:sym typeface="Calibri"/>
              </a:defRPr>
            </a:lvl7pPr>
            <a:lvl8pPr marL="0" marR="0" lvl="7" indent="0" algn="r" rtl="0">
              <a:spcBef>
                <a:spcPts val="0"/>
              </a:spcBef>
              <a:buNone/>
              <a:defRPr sz="1800" b="0" u="none">
                <a:solidFill>
                  <a:schemeClr val="lt1"/>
                </a:solidFill>
                <a:latin typeface="Calibri"/>
                <a:ea typeface="Calibri"/>
                <a:cs typeface="Calibri"/>
                <a:sym typeface="Calibri"/>
              </a:defRPr>
            </a:lvl8pPr>
            <a:lvl9pPr marL="0" marR="0" lvl="8" indent="0" algn="r" rtl="0">
              <a:spcBef>
                <a:spcPts val="0"/>
              </a:spcBef>
              <a:buNone/>
              <a:defRPr sz="1800" b="0" u="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pic>
        <p:nvPicPr>
          <p:cNvPr id="20" name="Google Shape;20;p157"/>
          <p:cNvPicPr preferRelativeResize="0"/>
          <p:nvPr/>
        </p:nvPicPr>
        <p:blipFill rotWithShape="1">
          <a:blip r:embed="rId4">
            <a:alphaModFix/>
          </a:blip>
          <a:srcRect/>
          <a:stretch/>
        </p:blipFill>
        <p:spPr>
          <a:xfrm>
            <a:off x="296429" y="228600"/>
            <a:ext cx="2752280" cy="1652836"/>
          </a:xfrm>
          <a:prstGeom prst="rect">
            <a:avLst/>
          </a:prstGeom>
          <a:noFill/>
          <a:ln>
            <a:noFill/>
          </a:ln>
        </p:spPr>
      </p:pic>
      <p:sp>
        <p:nvSpPr>
          <p:cNvPr id="21" name="Google Shape;21;p157"/>
          <p:cNvSpPr txBox="1">
            <a:spLocks noGrp="1"/>
          </p:cNvSpPr>
          <p:nvPr>
            <p:ph type="title"/>
          </p:nvPr>
        </p:nvSpPr>
        <p:spPr>
          <a:xfrm>
            <a:off x="1036536" y="2133601"/>
            <a:ext cx="10118928" cy="707846"/>
          </a:xfrm>
          <a:prstGeom prst="rect">
            <a:avLst/>
          </a:prstGeom>
          <a:noFill/>
          <a:ln>
            <a:noFill/>
          </a:ln>
        </p:spPr>
        <p:txBody>
          <a:bodyPr spcFirstLastPara="1" wrap="square" lIns="91425" tIns="45700" rIns="91425" bIns="45700" anchor="t" anchorCtr="0">
            <a:spAutoFit/>
          </a:bodyPr>
          <a:lstStyle>
            <a:lvl1pPr marR="0" lvl="0" algn="ctr" rtl="0">
              <a:spcBef>
                <a:spcPts val="0"/>
              </a:spcBef>
              <a:spcAft>
                <a:spcPts val="0"/>
              </a:spcAft>
              <a:buSzPts val="1400"/>
              <a:buNone/>
              <a:defRPr sz="4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157"/>
          <p:cNvSpPr txBox="1">
            <a:spLocks noGrp="1"/>
          </p:cNvSpPr>
          <p:nvPr>
            <p:ph type="body" idx="1"/>
          </p:nvPr>
        </p:nvSpPr>
        <p:spPr>
          <a:xfrm>
            <a:off x="1015595" y="3438543"/>
            <a:ext cx="10160811" cy="523220"/>
          </a:xfrm>
          <a:prstGeom prst="rect">
            <a:avLst/>
          </a:prstGeom>
          <a:noFill/>
          <a:ln>
            <a:noFill/>
          </a:ln>
        </p:spPr>
        <p:txBody>
          <a:bodyPr spcFirstLastPara="1" wrap="square" lIns="91425" tIns="45700" rIns="91425" bIns="45700" anchor="t" anchorCtr="0">
            <a:spAutoFit/>
          </a:bodyPr>
          <a:lstStyle>
            <a:lvl1pPr marL="457200" marR="0" lvl="0" indent="-228600" algn="ctr" rtl="0">
              <a:spcBef>
                <a:spcPts val="0"/>
              </a:spcBef>
              <a:spcAft>
                <a:spcPts val="0"/>
              </a:spcAft>
              <a:buSzPts val="1400"/>
              <a:buNone/>
              <a:defRPr sz="2800" b="1" i="0" u="none" strike="noStrike" cap="none">
                <a:solidFill>
                  <a:schemeClr val="lt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157"/>
          <p:cNvSpPr txBox="1">
            <a:spLocks noGrp="1"/>
          </p:cNvSpPr>
          <p:nvPr>
            <p:ph type="body" idx="2"/>
          </p:nvPr>
        </p:nvSpPr>
        <p:spPr>
          <a:xfrm>
            <a:off x="994834" y="4343400"/>
            <a:ext cx="10202333" cy="400110"/>
          </a:xfrm>
          <a:prstGeom prst="rect">
            <a:avLst/>
          </a:prstGeom>
          <a:noFill/>
          <a:ln>
            <a:noFill/>
          </a:ln>
        </p:spPr>
        <p:txBody>
          <a:bodyPr spcFirstLastPara="1" wrap="square" lIns="91425" tIns="45700" rIns="91425" bIns="45700" anchor="t" anchorCtr="0">
            <a:spAutoFit/>
          </a:bodyPr>
          <a:lstStyle>
            <a:lvl1pPr marL="457200" marR="0" lvl="0" indent="-228600" algn="ctr"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 name="Google Shape;24;p157"/>
          <p:cNvSpPr txBox="1"/>
          <p:nvPr/>
        </p:nvSpPr>
        <p:spPr>
          <a:xfrm>
            <a:off x="1727200" y="6248400"/>
            <a:ext cx="8229600" cy="756962"/>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rgbClr val="000000"/>
                </a:solidFill>
                <a:latin typeface="Calibri"/>
                <a:ea typeface="Calibri"/>
                <a:cs typeface="Calibri"/>
                <a:sym typeface="Calibri"/>
              </a:rPr>
              <a:t>COLORADO   </a:t>
            </a:r>
            <a:r>
              <a:rPr lang="en-US" sz="1200">
                <a:solidFill>
                  <a:srgbClr val="3F3F3F"/>
                </a:solidFill>
                <a:latin typeface="Calibri"/>
                <a:ea typeface="Calibri"/>
                <a:cs typeface="Calibri"/>
                <a:sym typeface="Calibri"/>
              </a:rPr>
              <a:t>KANSAS</a:t>
            </a:r>
            <a:r>
              <a:rPr lang="en-US" sz="1200">
                <a:solidFill>
                  <a:srgbClr val="000000"/>
                </a:solidFill>
                <a:latin typeface="Calibri"/>
                <a:ea typeface="Calibri"/>
                <a:cs typeface="Calibri"/>
                <a:sym typeface="Calibri"/>
              </a:rPr>
              <a:t>   MISSOURI   </a:t>
            </a:r>
            <a:r>
              <a:rPr lang="en-US" sz="1200">
                <a:solidFill>
                  <a:srgbClr val="3F3F3F"/>
                </a:solidFill>
                <a:latin typeface="Calibri"/>
                <a:ea typeface="Calibri"/>
                <a:cs typeface="Calibri"/>
                <a:sym typeface="Calibri"/>
              </a:rPr>
              <a:t>NEBRASKA</a:t>
            </a:r>
            <a:r>
              <a:rPr lang="en-US" sz="1200">
                <a:solidFill>
                  <a:srgbClr val="000000"/>
                </a:solidFill>
                <a:latin typeface="Calibri"/>
                <a:ea typeface="Calibri"/>
                <a:cs typeface="Calibri"/>
                <a:sym typeface="Calibri"/>
              </a:rPr>
              <a:t>   NORTH DAKOTA   </a:t>
            </a:r>
            <a:r>
              <a:rPr lang="en-US" sz="1200">
                <a:solidFill>
                  <a:srgbClr val="3F3F3F"/>
                </a:solidFill>
                <a:latin typeface="Calibri"/>
                <a:ea typeface="Calibri"/>
                <a:cs typeface="Calibri"/>
                <a:sym typeface="Calibri"/>
              </a:rPr>
              <a:t>SOUTH DAKOTA  </a:t>
            </a:r>
            <a:r>
              <a:rPr lang="en-US" sz="1200">
                <a:solidFill>
                  <a:srgbClr val="000000"/>
                </a:solidFill>
                <a:latin typeface="Calibri"/>
                <a:ea typeface="Calibri"/>
                <a:cs typeface="Calibri"/>
                <a:sym typeface="Calibri"/>
              </a:rPr>
              <a:t>WYOMING</a:t>
            </a:r>
            <a:endParaRPr sz="1800"/>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p>
        </p:txBody>
      </p:sp>
    </p:spTree>
    <p:extLst>
      <p:ext uri="{BB962C8B-B14F-4D97-AF65-F5344CB8AC3E}">
        <p14:creationId xmlns:p14="http://schemas.microsoft.com/office/powerpoint/2010/main" val="1833863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About Us Page">
  <p:cSld name="1_About Us Page">
    <p:spTree>
      <p:nvGrpSpPr>
        <p:cNvPr id="1" name="Shape 38"/>
        <p:cNvGrpSpPr/>
        <p:nvPr/>
      </p:nvGrpSpPr>
      <p:grpSpPr>
        <a:xfrm>
          <a:off x="0" y="0"/>
          <a:ext cx="0" cy="0"/>
          <a:chOff x="0" y="0"/>
          <a:chExt cx="0" cy="0"/>
        </a:xfrm>
      </p:grpSpPr>
      <p:sp>
        <p:nvSpPr>
          <p:cNvPr id="39" name="Google Shape;39;p159"/>
          <p:cNvSpPr/>
          <p:nvPr/>
        </p:nvSpPr>
        <p:spPr>
          <a:xfrm>
            <a:off x="0" y="5760718"/>
            <a:ext cx="12192000" cy="685802"/>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 name="Google Shape;40;p159"/>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 name="Google Shape;41;p159"/>
          <p:cNvSpPr/>
          <p:nvPr/>
        </p:nvSpPr>
        <p:spPr>
          <a:xfrm>
            <a:off x="11795753" y="5760721"/>
            <a:ext cx="0" cy="685800"/>
          </a:xfrm>
          <a:custGeom>
            <a:avLst/>
            <a:gdLst/>
            <a:ahLst/>
            <a:cxnLst/>
            <a:rect l="l" t="t" r="r" b="b"/>
            <a:pathLst>
              <a:path w="120000" h="685800" extrusionOk="0">
                <a:moveTo>
                  <a:pt x="0" y="0"/>
                </a:moveTo>
                <a:lnTo>
                  <a:pt x="0" y="68580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2" name="Google Shape;42;p159"/>
          <p:cNvPicPr preferRelativeResize="0"/>
          <p:nvPr/>
        </p:nvPicPr>
        <p:blipFill rotWithShape="1">
          <a:blip r:embed="rId3">
            <a:alphaModFix/>
          </a:blip>
          <a:srcRect/>
          <a:stretch/>
        </p:blipFill>
        <p:spPr>
          <a:xfrm>
            <a:off x="305058" y="5847504"/>
            <a:ext cx="1219263" cy="774740"/>
          </a:xfrm>
          <a:prstGeom prst="rect">
            <a:avLst/>
          </a:prstGeom>
          <a:noFill/>
          <a:ln>
            <a:noFill/>
          </a:ln>
        </p:spPr>
      </p:pic>
      <p:sp>
        <p:nvSpPr>
          <p:cNvPr id="43" name="Google Shape;43;p159"/>
          <p:cNvSpPr txBox="1"/>
          <p:nvPr/>
        </p:nvSpPr>
        <p:spPr>
          <a:xfrm>
            <a:off x="1727200" y="6248400"/>
            <a:ext cx="8229600" cy="756962"/>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rgbClr val="000000"/>
                </a:solidFill>
                <a:latin typeface="Calibri"/>
                <a:ea typeface="Calibri"/>
                <a:cs typeface="Calibri"/>
                <a:sym typeface="Calibri"/>
              </a:rPr>
              <a:t>COLORADO   </a:t>
            </a:r>
            <a:r>
              <a:rPr lang="en-US" sz="1200">
                <a:solidFill>
                  <a:srgbClr val="3F3F3F"/>
                </a:solidFill>
                <a:latin typeface="Calibri"/>
                <a:ea typeface="Calibri"/>
                <a:cs typeface="Calibri"/>
                <a:sym typeface="Calibri"/>
              </a:rPr>
              <a:t>KANSAS</a:t>
            </a:r>
            <a:r>
              <a:rPr lang="en-US" sz="1200">
                <a:solidFill>
                  <a:srgbClr val="000000"/>
                </a:solidFill>
                <a:latin typeface="Calibri"/>
                <a:ea typeface="Calibri"/>
                <a:cs typeface="Calibri"/>
                <a:sym typeface="Calibri"/>
              </a:rPr>
              <a:t>   MISSOURI   </a:t>
            </a:r>
            <a:r>
              <a:rPr lang="en-US" sz="1200">
                <a:solidFill>
                  <a:srgbClr val="3F3F3F"/>
                </a:solidFill>
                <a:latin typeface="Calibri"/>
                <a:ea typeface="Calibri"/>
                <a:cs typeface="Calibri"/>
                <a:sym typeface="Calibri"/>
              </a:rPr>
              <a:t>NEBRASKA</a:t>
            </a:r>
            <a:r>
              <a:rPr lang="en-US" sz="1200">
                <a:solidFill>
                  <a:srgbClr val="000000"/>
                </a:solidFill>
                <a:latin typeface="Calibri"/>
                <a:ea typeface="Calibri"/>
                <a:cs typeface="Calibri"/>
                <a:sym typeface="Calibri"/>
              </a:rPr>
              <a:t>   NORTH DAKOTA   </a:t>
            </a:r>
            <a:r>
              <a:rPr lang="en-US" sz="1200">
                <a:solidFill>
                  <a:srgbClr val="3F3F3F"/>
                </a:solidFill>
                <a:latin typeface="Calibri"/>
                <a:ea typeface="Calibri"/>
                <a:cs typeface="Calibri"/>
                <a:sym typeface="Calibri"/>
              </a:rPr>
              <a:t>SOUTH DAKOTA  </a:t>
            </a:r>
            <a:r>
              <a:rPr lang="en-US" sz="1200">
                <a:solidFill>
                  <a:srgbClr val="000000"/>
                </a:solidFill>
                <a:latin typeface="Calibri"/>
                <a:ea typeface="Calibri"/>
                <a:cs typeface="Calibri"/>
                <a:sym typeface="Calibri"/>
              </a:rPr>
              <a:t>WYOMING</a:t>
            </a:r>
            <a:endParaRPr sz="1800"/>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p>
        </p:txBody>
      </p:sp>
    </p:spTree>
    <p:extLst>
      <p:ext uri="{BB962C8B-B14F-4D97-AF65-F5344CB8AC3E}">
        <p14:creationId xmlns:p14="http://schemas.microsoft.com/office/powerpoint/2010/main" val="2351072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1"/>
        <p:cNvGrpSpPr/>
        <p:nvPr/>
      </p:nvGrpSpPr>
      <p:grpSpPr>
        <a:xfrm>
          <a:off x="0" y="0"/>
          <a:ext cx="0" cy="0"/>
          <a:chOff x="0" y="0"/>
          <a:chExt cx="0" cy="0"/>
        </a:xfrm>
      </p:grpSpPr>
      <p:sp>
        <p:nvSpPr>
          <p:cNvPr id="62" name="Google Shape;62;p161"/>
          <p:cNvSpPr txBox="1">
            <a:spLocks noGrp="1"/>
          </p:cNvSpPr>
          <p:nvPr>
            <p:ph type="body" idx="1"/>
          </p:nvPr>
        </p:nvSpPr>
        <p:spPr>
          <a:xfrm>
            <a:off x="508000" y="1766010"/>
            <a:ext cx="5156200" cy="393192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61"/>
          <p:cNvSpPr txBox="1">
            <a:spLocks noGrp="1"/>
          </p:cNvSpPr>
          <p:nvPr>
            <p:ph type="body" idx="2"/>
          </p:nvPr>
        </p:nvSpPr>
        <p:spPr>
          <a:xfrm>
            <a:off x="6080760" y="1766010"/>
            <a:ext cx="5156200" cy="393192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61"/>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65" name="Google Shape;65;p161"/>
          <p:cNvCxnSpPr/>
          <p:nvPr/>
        </p:nvCxnSpPr>
        <p:spPr>
          <a:xfrm>
            <a:off x="609600" y="1598914"/>
            <a:ext cx="10566400" cy="0"/>
          </a:xfrm>
          <a:prstGeom prst="straightConnector1">
            <a:avLst/>
          </a:prstGeom>
          <a:noFill/>
          <a:ln w="31750" cap="flat" cmpd="sng">
            <a:solidFill>
              <a:schemeClr val="dk1"/>
            </a:solidFill>
            <a:prstDash val="solid"/>
            <a:miter lim="800000"/>
            <a:headEnd type="none" w="sm" len="sm"/>
            <a:tailEnd type="none" w="sm" len="sm"/>
          </a:ln>
        </p:spPr>
      </p:cxnSp>
      <p:sp>
        <p:nvSpPr>
          <p:cNvPr id="66" name="Google Shape;66;p161"/>
          <p:cNvSpPr txBox="1">
            <a:spLocks noGrp="1"/>
          </p:cNvSpPr>
          <p:nvPr>
            <p:ph type="title"/>
          </p:nvPr>
        </p:nvSpPr>
        <p:spPr>
          <a:xfrm>
            <a:off x="508000" y="350837"/>
            <a:ext cx="1072896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754613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type="obj">
  <p:cSld name="Content">
    <p:spTree>
      <p:nvGrpSpPr>
        <p:cNvPr id="1" name="Shape 67"/>
        <p:cNvGrpSpPr/>
        <p:nvPr/>
      </p:nvGrpSpPr>
      <p:grpSpPr>
        <a:xfrm>
          <a:off x="0" y="0"/>
          <a:ext cx="0" cy="0"/>
          <a:chOff x="0" y="0"/>
          <a:chExt cx="0" cy="0"/>
        </a:xfrm>
      </p:grpSpPr>
      <p:pic>
        <p:nvPicPr>
          <p:cNvPr id="68" name="Google Shape;68;p164"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69" name="Google Shape;69;p164"/>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64"/>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1" name="Google Shape;71;p164"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72" name="Google Shape;72;p164"/>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1096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ontent">
  <p:cSld name="2_Content">
    <p:spTree>
      <p:nvGrpSpPr>
        <p:cNvPr id="1" name="Shape 85"/>
        <p:cNvGrpSpPr/>
        <p:nvPr/>
      </p:nvGrpSpPr>
      <p:grpSpPr>
        <a:xfrm>
          <a:off x="0" y="0"/>
          <a:ext cx="0" cy="0"/>
          <a:chOff x="0" y="0"/>
          <a:chExt cx="0" cy="0"/>
        </a:xfrm>
      </p:grpSpPr>
      <p:pic>
        <p:nvPicPr>
          <p:cNvPr id="86" name="Google Shape;86;p167"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87" name="Google Shape;87;p167"/>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67"/>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9" name="Google Shape;89;p167"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90" name="Google Shape;90;p167"/>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91" name="Google Shape;91;p167"/>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19931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Content">
  <p:cSld name="3_Content">
    <p:spTree>
      <p:nvGrpSpPr>
        <p:cNvPr id="1" name="Shape 92"/>
        <p:cNvGrpSpPr/>
        <p:nvPr/>
      </p:nvGrpSpPr>
      <p:grpSpPr>
        <a:xfrm>
          <a:off x="0" y="0"/>
          <a:ext cx="0" cy="0"/>
          <a:chOff x="0" y="0"/>
          <a:chExt cx="0" cy="0"/>
        </a:xfrm>
      </p:grpSpPr>
      <p:pic>
        <p:nvPicPr>
          <p:cNvPr id="93" name="Google Shape;93;p168"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94" name="Google Shape;94;p168"/>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68"/>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6" name="Google Shape;96;p168"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97" name="Google Shape;97;p168"/>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98" name="Google Shape;98;p168"/>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27287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5_Content">
  <p:cSld name="5_Content">
    <p:spTree>
      <p:nvGrpSpPr>
        <p:cNvPr id="1" name="Shape 99"/>
        <p:cNvGrpSpPr/>
        <p:nvPr/>
      </p:nvGrpSpPr>
      <p:grpSpPr>
        <a:xfrm>
          <a:off x="0" y="0"/>
          <a:ext cx="0" cy="0"/>
          <a:chOff x="0" y="0"/>
          <a:chExt cx="0" cy="0"/>
        </a:xfrm>
      </p:grpSpPr>
      <p:pic>
        <p:nvPicPr>
          <p:cNvPr id="100" name="Google Shape;100;p169"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01" name="Google Shape;101;p169"/>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69"/>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3" name="Google Shape;103;p169"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04" name="Google Shape;104;p169"/>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05" name="Google Shape;105;p169"/>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38029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_Content">
  <p:cSld name="6_Content">
    <p:spTree>
      <p:nvGrpSpPr>
        <p:cNvPr id="1" name="Shape 106"/>
        <p:cNvGrpSpPr/>
        <p:nvPr/>
      </p:nvGrpSpPr>
      <p:grpSpPr>
        <a:xfrm>
          <a:off x="0" y="0"/>
          <a:ext cx="0" cy="0"/>
          <a:chOff x="0" y="0"/>
          <a:chExt cx="0" cy="0"/>
        </a:xfrm>
      </p:grpSpPr>
      <p:pic>
        <p:nvPicPr>
          <p:cNvPr id="107" name="Google Shape;107;p170"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08" name="Google Shape;108;p170"/>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70"/>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0" name="Google Shape;110;p170"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11" name="Google Shape;111;p170"/>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12" name="Google Shape;112;p170"/>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54394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7_Content">
  <p:cSld name="7_Content">
    <p:spTree>
      <p:nvGrpSpPr>
        <p:cNvPr id="1" name="Shape 113"/>
        <p:cNvGrpSpPr/>
        <p:nvPr/>
      </p:nvGrpSpPr>
      <p:grpSpPr>
        <a:xfrm>
          <a:off x="0" y="0"/>
          <a:ext cx="0" cy="0"/>
          <a:chOff x="0" y="0"/>
          <a:chExt cx="0" cy="0"/>
        </a:xfrm>
      </p:grpSpPr>
      <p:pic>
        <p:nvPicPr>
          <p:cNvPr id="114" name="Google Shape;114;p171"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15" name="Google Shape;115;p171"/>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171"/>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7" name="Google Shape;117;p171"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18" name="Google Shape;118;p171"/>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19" name="Google Shape;119;p171"/>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75877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8_Content">
  <p:cSld name="8_Content">
    <p:spTree>
      <p:nvGrpSpPr>
        <p:cNvPr id="1" name="Shape 120"/>
        <p:cNvGrpSpPr/>
        <p:nvPr/>
      </p:nvGrpSpPr>
      <p:grpSpPr>
        <a:xfrm>
          <a:off x="0" y="0"/>
          <a:ext cx="0" cy="0"/>
          <a:chOff x="0" y="0"/>
          <a:chExt cx="0" cy="0"/>
        </a:xfrm>
      </p:grpSpPr>
      <p:pic>
        <p:nvPicPr>
          <p:cNvPr id="121" name="Google Shape;121;p172"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22" name="Google Shape;122;p172"/>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172"/>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4" name="Google Shape;124;p172"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25" name="Google Shape;125;p172"/>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26" name="Google Shape;126;p172"/>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13031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0_Content">
  <p:cSld name="10_Content">
    <p:spTree>
      <p:nvGrpSpPr>
        <p:cNvPr id="1" name="Shape 127"/>
        <p:cNvGrpSpPr/>
        <p:nvPr/>
      </p:nvGrpSpPr>
      <p:grpSpPr>
        <a:xfrm>
          <a:off x="0" y="0"/>
          <a:ext cx="0" cy="0"/>
          <a:chOff x="0" y="0"/>
          <a:chExt cx="0" cy="0"/>
        </a:xfrm>
      </p:grpSpPr>
      <p:pic>
        <p:nvPicPr>
          <p:cNvPr id="128" name="Google Shape;128;p173"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29" name="Google Shape;129;p173"/>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173"/>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1" name="Google Shape;131;p173"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32" name="Google Shape;132;p173"/>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33" name="Google Shape;133;p173"/>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62668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2_Content">
  <p:cSld name="12_Content">
    <p:spTree>
      <p:nvGrpSpPr>
        <p:cNvPr id="1" name="Shape 134"/>
        <p:cNvGrpSpPr/>
        <p:nvPr/>
      </p:nvGrpSpPr>
      <p:grpSpPr>
        <a:xfrm>
          <a:off x="0" y="0"/>
          <a:ext cx="0" cy="0"/>
          <a:chOff x="0" y="0"/>
          <a:chExt cx="0" cy="0"/>
        </a:xfrm>
      </p:grpSpPr>
      <p:pic>
        <p:nvPicPr>
          <p:cNvPr id="135" name="Google Shape;135;p174"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36" name="Google Shape;136;p174"/>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174"/>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8" name="Google Shape;138;p174"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39" name="Google Shape;139;p174"/>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40" name="Google Shape;140;p174"/>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32011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3_Content">
  <p:cSld name="13_Content">
    <p:spTree>
      <p:nvGrpSpPr>
        <p:cNvPr id="1" name="Shape 141"/>
        <p:cNvGrpSpPr/>
        <p:nvPr/>
      </p:nvGrpSpPr>
      <p:grpSpPr>
        <a:xfrm>
          <a:off x="0" y="0"/>
          <a:ext cx="0" cy="0"/>
          <a:chOff x="0" y="0"/>
          <a:chExt cx="0" cy="0"/>
        </a:xfrm>
      </p:grpSpPr>
      <p:pic>
        <p:nvPicPr>
          <p:cNvPr id="142" name="Google Shape;142;p175"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43" name="Google Shape;143;p175"/>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175"/>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5" name="Google Shape;145;p175"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46" name="Google Shape;146;p175"/>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47" name="Google Shape;147;p175"/>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694037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4_Content">
  <p:cSld name="14_Content">
    <p:spTree>
      <p:nvGrpSpPr>
        <p:cNvPr id="1" name="Shape 148"/>
        <p:cNvGrpSpPr/>
        <p:nvPr/>
      </p:nvGrpSpPr>
      <p:grpSpPr>
        <a:xfrm>
          <a:off x="0" y="0"/>
          <a:ext cx="0" cy="0"/>
          <a:chOff x="0" y="0"/>
          <a:chExt cx="0" cy="0"/>
        </a:xfrm>
      </p:grpSpPr>
      <p:pic>
        <p:nvPicPr>
          <p:cNvPr id="149" name="Google Shape;149;p176"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50" name="Google Shape;150;p176"/>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176"/>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2" name="Google Shape;152;p176"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53" name="Google Shape;153;p176"/>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54" name="Google Shape;154;p176"/>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01435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5_Content">
  <p:cSld name="15_Content">
    <p:spTree>
      <p:nvGrpSpPr>
        <p:cNvPr id="1" name="Shape 155"/>
        <p:cNvGrpSpPr/>
        <p:nvPr/>
      </p:nvGrpSpPr>
      <p:grpSpPr>
        <a:xfrm>
          <a:off x="0" y="0"/>
          <a:ext cx="0" cy="0"/>
          <a:chOff x="0" y="0"/>
          <a:chExt cx="0" cy="0"/>
        </a:xfrm>
      </p:grpSpPr>
      <p:pic>
        <p:nvPicPr>
          <p:cNvPr id="156" name="Google Shape;156;p177"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57" name="Google Shape;157;p177"/>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177"/>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9" name="Google Shape;159;p177"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60" name="Google Shape;160;p177"/>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61" name="Google Shape;161;p177"/>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42497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6_Content">
  <p:cSld name="16_Content">
    <p:spTree>
      <p:nvGrpSpPr>
        <p:cNvPr id="1" name="Shape 162"/>
        <p:cNvGrpSpPr/>
        <p:nvPr/>
      </p:nvGrpSpPr>
      <p:grpSpPr>
        <a:xfrm>
          <a:off x="0" y="0"/>
          <a:ext cx="0" cy="0"/>
          <a:chOff x="0" y="0"/>
          <a:chExt cx="0" cy="0"/>
        </a:xfrm>
      </p:grpSpPr>
      <p:pic>
        <p:nvPicPr>
          <p:cNvPr id="163" name="Google Shape;163;p178"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64" name="Google Shape;164;p178"/>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 name="Google Shape;165;p178"/>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6" name="Google Shape;166;p178"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67" name="Google Shape;167;p178"/>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68" name="Google Shape;168;p178"/>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559945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7_Content">
  <p:cSld name="17_Content">
    <p:spTree>
      <p:nvGrpSpPr>
        <p:cNvPr id="1" name="Shape 169"/>
        <p:cNvGrpSpPr/>
        <p:nvPr/>
      </p:nvGrpSpPr>
      <p:grpSpPr>
        <a:xfrm>
          <a:off x="0" y="0"/>
          <a:ext cx="0" cy="0"/>
          <a:chOff x="0" y="0"/>
          <a:chExt cx="0" cy="0"/>
        </a:xfrm>
      </p:grpSpPr>
      <p:pic>
        <p:nvPicPr>
          <p:cNvPr id="170" name="Google Shape;170;p179"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71" name="Google Shape;171;p179"/>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179"/>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3" name="Google Shape;173;p179"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74" name="Google Shape;174;p179"/>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75" name="Google Shape;175;p179"/>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515671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8_Content">
  <p:cSld name="18_Content">
    <p:spTree>
      <p:nvGrpSpPr>
        <p:cNvPr id="1" name="Shape 176"/>
        <p:cNvGrpSpPr/>
        <p:nvPr/>
      </p:nvGrpSpPr>
      <p:grpSpPr>
        <a:xfrm>
          <a:off x="0" y="0"/>
          <a:ext cx="0" cy="0"/>
          <a:chOff x="0" y="0"/>
          <a:chExt cx="0" cy="0"/>
        </a:xfrm>
      </p:grpSpPr>
      <p:pic>
        <p:nvPicPr>
          <p:cNvPr id="177" name="Google Shape;177;p180"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78" name="Google Shape;178;p180"/>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180"/>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0" name="Google Shape;180;p180"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81" name="Google Shape;181;p180"/>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82" name="Google Shape;182;p180"/>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6785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9_Content">
  <p:cSld name="19_Content">
    <p:spTree>
      <p:nvGrpSpPr>
        <p:cNvPr id="1" name="Shape 183"/>
        <p:cNvGrpSpPr/>
        <p:nvPr/>
      </p:nvGrpSpPr>
      <p:grpSpPr>
        <a:xfrm>
          <a:off x="0" y="0"/>
          <a:ext cx="0" cy="0"/>
          <a:chOff x="0" y="0"/>
          <a:chExt cx="0" cy="0"/>
        </a:xfrm>
      </p:grpSpPr>
      <p:pic>
        <p:nvPicPr>
          <p:cNvPr id="184" name="Google Shape;184;p181"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85" name="Google Shape;185;p181"/>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181"/>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7" name="Google Shape;187;p181"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88" name="Google Shape;188;p181"/>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89" name="Google Shape;189;p181"/>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806415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0_Content">
  <p:cSld name="20_Content">
    <p:spTree>
      <p:nvGrpSpPr>
        <p:cNvPr id="1" name="Shape 190"/>
        <p:cNvGrpSpPr/>
        <p:nvPr/>
      </p:nvGrpSpPr>
      <p:grpSpPr>
        <a:xfrm>
          <a:off x="0" y="0"/>
          <a:ext cx="0" cy="0"/>
          <a:chOff x="0" y="0"/>
          <a:chExt cx="0" cy="0"/>
        </a:xfrm>
      </p:grpSpPr>
      <p:pic>
        <p:nvPicPr>
          <p:cNvPr id="191" name="Google Shape;191;p182"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92" name="Google Shape;192;p182"/>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182"/>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4" name="Google Shape;194;p182"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95" name="Google Shape;195;p182"/>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96" name="Google Shape;196;p182"/>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6258955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1_Content">
  <p:cSld name="21_Content">
    <p:spTree>
      <p:nvGrpSpPr>
        <p:cNvPr id="1" name="Shape 197"/>
        <p:cNvGrpSpPr/>
        <p:nvPr/>
      </p:nvGrpSpPr>
      <p:grpSpPr>
        <a:xfrm>
          <a:off x="0" y="0"/>
          <a:ext cx="0" cy="0"/>
          <a:chOff x="0" y="0"/>
          <a:chExt cx="0" cy="0"/>
        </a:xfrm>
      </p:grpSpPr>
      <p:pic>
        <p:nvPicPr>
          <p:cNvPr id="198" name="Google Shape;198;p183"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99" name="Google Shape;199;p183"/>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183"/>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1" name="Google Shape;201;p183"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02" name="Google Shape;202;p183"/>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03" name="Google Shape;203;p183"/>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704615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2_Content">
  <p:cSld name="22_Content">
    <p:spTree>
      <p:nvGrpSpPr>
        <p:cNvPr id="1" name="Shape 204"/>
        <p:cNvGrpSpPr/>
        <p:nvPr/>
      </p:nvGrpSpPr>
      <p:grpSpPr>
        <a:xfrm>
          <a:off x="0" y="0"/>
          <a:ext cx="0" cy="0"/>
          <a:chOff x="0" y="0"/>
          <a:chExt cx="0" cy="0"/>
        </a:xfrm>
      </p:grpSpPr>
      <p:pic>
        <p:nvPicPr>
          <p:cNvPr id="205" name="Google Shape;205;p184"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206" name="Google Shape;206;p184"/>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184"/>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8" name="Google Shape;208;p184"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09" name="Google Shape;209;p184"/>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10" name="Google Shape;210;p184"/>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82061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3_Content">
  <p:cSld name="23_Content">
    <p:spTree>
      <p:nvGrpSpPr>
        <p:cNvPr id="1" name="Shape 211"/>
        <p:cNvGrpSpPr/>
        <p:nvPr/>
      </p:nvGrpSpPr>
      <p:grpSpPr>
        <a:xfrm>
          <a:off x="0" y="0"/>
          <a:ext cx="0" cy="0"/>
          <a:chOff x="0" y="0"/>
          <a:chExt cx="0" cy="0"/>
        </a:xfrm>
      </p:grpSpPr>
      <p:pic>
        <p:nvPicPr>
          <p:cNvPr id="212" name="Google Shape;212;p185"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213" name="Google Shape;213;p185"/>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185"/>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5" name="Google Shape;215;p185"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16" name="Google Shape;216;p185"/>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17" name="Google Shape;217;p185"/>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562806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4_Content">
  <p:cSld name="24_Content">
    <p:spTree>
      <p:nvGrpSpPr>
        <p:cNvPr id="1" name="Shape 218"/>
        <p:cNvGrpSpPr/>
        <p:nvPr/>
      </p:nvGrpSpPr>
      <p:grpSpPr>
        <a:xfrm>
          <a:off x="0" y="0"/>
          <a:ext cx="0" cy="0"/>
          <a:chOff x="0" y="0"/>
          <a:chExt cx="0" cy="0"/>
        </a:xfrm>
      </p:grpSpPr>
      <p:pic>
        <p:nvPicPr>
          <p:cNvPr id="219" name="Google Shape;219;p186"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220" name="Google Shape;220;p186"/>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186"/>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2" name="Google Shape;222;p186"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23" name="Google Shape;223;p186"/>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24" name="Google Shape;224;p186"/>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354974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5_Content">
  <p:cSld name="25_Content">
    <p:spTree>
      <p:nvGrpSpPr>
        <p:cNvPr id="1" name="Shape 225"/>
        <p:cNvGrpSpPr/>
        <p:nvPr/>
      </p:nvGrpSpPr>
      <p:grpSpPr>
        <a:xfrm>
          <a:off x="0" y="0"/>
          <a:ext cx="0" cy="0"/>
          <a:chOff x="0" y="0"/>
          <a:chExt cx="0" cy="0"/>
        </a:xfrm>
      </p:grpSpPr>
      <p:pic>
        <p:nvPicPr>
          <p:cNvPr id="226" name="Google Shape;226;p187"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227" name="Google Shape;227;p187"/>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8" name="Google Shape;228;p187"/>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9" name="Google Shape;229;p187"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30" name="Google Shape;230;p187"/>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31" name="Google Shape;231;p187"/>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522750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6_Content">
  <p:cSld name="26_Content">
    <p:spTree>
      <p:nvGrpSpPr>
        <p:cNvPr id="1" name="Shape 232"/>
        <p:cNvGrpSpPr/>
        <p:nvPr/>
      </p:nvGrpSpPr>
      <p:grpSpPr>
        <a:xfrm>
          <a:off x="0" y="0"/>
          <a:ext cx="0" cy="0"/>
          <a:chOff x="0" y="0"/>
          <a:chExt cx="0" cy="0"/>
        </a:xfrm>
      </p:grpSpPr>
      <p:pic>
        <p:nvPicPr>
          <p:cNvPr id="233" name="Google Shape;233;p188"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234" name="Google Shape;234;p188"/>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5" name="Google Shape;235;p188"/>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6" name="Google Shape;236;p188"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37" name="Google Shape;237;p188"/>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38" name="Google Shape;238;p188"/>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280619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7_Content">
  <p:cSld name="27_Content">
    <p:spTree>
      <p:nvGrpSpPr>
        <p:cNvPr id="1" name="Shape 239"/>
        <p:cNvGrpSpPr/>
        <p:nvPr/>
      </p:nvGrpSpPr>
      <p:grpSpPr>
        <a:xfrm>
          <a:off x="0" y="0"/>
          <a:ext cx="0" cy="0"/>
          <a:chOff x="0" y="0"/>
          <a:chExt cx="0" cy="0"/>
        </a:xfrm>
      </p:grpSpPr>
      <p:pic>
        <p:nvPicPr>
          <p:cNvPr id="240" name="Google Shape;240;p189"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241" name="Google Shape;241;p189"/>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189"/>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3" name="Google Shape;243;p189"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44" name="Google Shape;244;p189"/>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45" name="Google Shape;245;p189"/>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367594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8_Content">
  <p:cSld name="28_Content">
    <p:spTree>
      <p:nvGrpSpPr>
        <p:cNvPr id="1" name="Shape 246"/>
        <p:cNvGrpSpPr/>
        <p:nvPr/>
      </p:nvGrpSpPr>
      <p:grpSpPr>
        <a:xfrm>
          <a:off x="0" y="0"/>
          <a:ext cx="0" cy="0"/>
          <a:chOff x="0" y="0"/>
          <a:chExt cx="0" cy="0"/>
        </a:xfrm>
      </p:grpSpPr>
      <p:pic>
        <p:nvPicPr>
          <p:cNvPr id="247" name="Google Shape;247;p190"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248" name="Google Shape;248;p190"/>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9" name="Google Shape;249;p190"/>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0" name="Google Shape;250;p190"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51" name="Google Shape;251;p190"/>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52" name="Google Shape;252;p190"/>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73560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9_Content">
  <p:cSld name="29_Content">
    <p:spTree>
      <p:nvGrpSpPr>
        <p:cNvPr id="1" name="Shape 253"/>
        <p:cNvGrpSpPr/>
        <p:nvPr/>
      </p:nvGrpSpPr>
      <p:grpSpPr>
        <a:xfrm>
          <a:off x="0" y="0"/>
          <a:ext cx="0" cy="0"/>
          <a:chOff x="0" y="0"/>
          <a:chExt cx="0" cy="0"/>
        </a:xfrm>
      </p:grpSpPr>
      <p:pic>
        <p:nvPicPr>
          <p:cNvPr id="254" name="Google Shape;254;p191"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255" name="Google Shape;255;p191"/>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6" name="Google Shape;256;p191"/>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7" name="Google Shape;257;p191"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58" name="Google Shape;258;p191"/>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59" name="Google Shape;259;p191"/>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205557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0_Content">
  <p:cSld name="30_Content">
    <p:spTree>
      <p:nvGrpSpPr>
        <p:cNvPr id="1" name="Shape 260"/>
        <p:cNvGrpSpPr/>
        <p:nvPr/>
      </p:nvGrpSpPr>
      <p:grpSpPr>
        <a:xfrm>
          <a:off x="0" y="0"/>
          <a:ext cx="0" cy="0"/>
          <a:chOff x="0" y="0"/>
          <a:chExt cx="0" cy="0"/>
        </a:xfrm>
      </p:grpSpPr>
      <p:pic>
        <p:nvPicPr>
          <p:cNvPr id="261" name="Google Shape;261;p192"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262" name="Google Shape;262;p192"/>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3" name="Google Shape;263;p192"/>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4" name="Google Shape;264;p192"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65" name="Google Shape;265;p192"/>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66" name="Google Shape;266;p192"/>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469542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67"/>
        <p:cNvGrpSpPr/>
        <p:nvPr/>
      </p:nvGrpSpPr>
      <p:grpSpPr>
        <a:xfrm>
          <a:off x="0" y="0"/>
          <a:ext cx="0" cy="0"/>
          <a:chOff x="0" y="0"/>
          <a:chExt cx="0" cy="0"/>
        </a:xfrm>
      </p:grpSpPr>
      <p:sp>
        <p:nvSpPr>
          <p:cNvPr id="268" name="Google Shape;268;p19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9" name="Google Shape;269;p19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Clr>
                <a:schemeClr val="accent4"/>
              </a:buClr>
              <a:buSzPts val="2000"/>
              <a:buNone/>
              <a:defRPr sz="2000"/>
            </a:lvl2pPr>
            <a:lvl3pPr lvl="2" algn="ctr">
              <a:lnSpc>
                <a:spcPct val="90000"/>
              </a:lnSpc>
              <a:spcBef>
                <a:spcPts val="500"/>
              </a:spcBef>
              <a:spcAft>
                <a:spcPts val="0"/>
              </a:spcAft>
              <a:buClr>
                <a:schemeClr val="accent4"/>
              </a:buClr>
              <a:buSzPts val="1800"/>
              <a:buNone/>
              <a:defRPr sz="1800"/>
            </a:lvl3pPr>
            <a:lvl4pPr lvl="3" algn="ctr">
              <a:lnSpc>
                <a:spcPct val="90000"/>
              </a:lnSpc>
              <a:spcBef>
                <a:spcPts val="500"/>
              </a:spcBef>
              <a:spcAft>
                <a:spcPts val="0"/>
              </a:spcAft>
              <a:buClr>
                <a:schemeClr val="accent4"/>
              </a:buClr>
              <a:buSzPts val="1600"/>
              <a:buNone/>
              <a:defRPr sz="1600"/>
            </a:lvl4pPr>
            <a:lvl5pPr lvl="4" algn="ctr">
              <a:lnSpc>
                <a:spcPct val="90000"/>
              </a:lnSpc>
              <a:spcBef>
                <a:spcPts val="500"/>
              </a:spcBef>
              <a:spcAft>
                <a:spcPts val="0"/>
              </a:spcAft>
              <a:buClr>
                <a:schemeClr val="accent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0" name="Google Shape;270;p197"/>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271" name="Google Shape;271;p197"/>
          <p:cNvCxnSpPr/>
          <p:nvPr/>
        </p:nvCxnSpPr>
        <p:spPr>
          <a:xfrm>
            <a:off x="787400" y="3509963"/>
            <a:ext cx="10566400" cy="0"/>
          </a:xfrm>
          <a:prstGeom prst="straightConnector1">
            <a:avLst/>
          </a:prstGeom>
          <a:noFill/>
          <a:ln w="31750"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5705953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72"/>
        <p:cNvGrpSpPr/>
        <p:nvPr/>
      </p:nvGrpSpPr>
      <p:grpSpPr>
        <a:xfrm>
          <a:off x="0" y="0"/>
          <a:ext cx="0" cy="0"/>
          <a:chOff x="0" y="0"/>
          <a:chExt cx="0" cy="0"/>
        </a:xfrm>
      </p:grpSpPr>
      <p:sp>
        <p:nvSpPr>
          <p:cNvPr id="273" name="Google Shape;273;p198"/>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274" name="Google Shape;274;p198"/>
          <p:cNvSpPr txBox="1">
            <a:spLocks noGrp="1"/>
          </p:cNvSpPr>
          <p:nvPr>
            <p:ph type="title"/>
          </p:nvPr>
        </p:nvSpPr>
        <p:spPr>
          <a:xfrm>
            <a:off x="831851" y="2027023"/>
            <a:ext cx="10515600" cy="212111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5" name="Google Shape;275;p198"/>
          <p:cNvSpPr txBox="1">
            <a:spLocks noGrp="1"/>
          </p:cNvSpPr>
          <p:nvPr>
            <p:ph type="body" idx="1"/>
          </p:nvPr>
        </p:nvSpPr>
        <p:spPr>
          <a:xfrm>
            <a:off x="831851" y="4175126"/>
            <a:ext cx="10515600" cy="150018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cxnSp>
        <p:nvCxnSpPr>
          <p:cNvPr id="276" name="Google Shape;276;p198"/>
          <p:cNvCxnSpPr/>
          <p:nvPr/>
        </p:nvCxnSpPr>
        <p:spPr>
          <a:xfrm>
            <a:off x="831851" y="4148137"/>
            <a:ext cx="10566400" cy="0"/>
          </a:xfrm>
          <a:prstGeom prst="straightConnector1">
            <a:avLst/>
          </a:prstGeom>
          <a:noFill/>
          <a:ln w="31750"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39993212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77"/>
        <p:cNvGrpSpPr/>
        <p:nvPr/>
      </p:nvGrpSpPr>
      <p:grpSpPr>
        <a:xfrm>
          <a:off x="0" y="0"/>
          <a:ext cx="0" cy="0"/>
          <a:chOff x="0" y="0"/>
          <a:chExt cx="0" cy="0"/>
        </a:xfrm>
      </p:grpSpPr>
      <p:sp>
        <p:nvSpPr>
          <p:cNvPr id="278" name="Google Shape;278;p199"/>
          <p:cNvSpPr txBox="1">
            <a:spLocks noGrp="1"/>
          </p:cNvSpPr>
          <p:nvPr>
            <p:ph type="body" idx="1"/>
          </p:nvPr>
        </p:nvSpPr>
        <p:spPr>
          <a:xfrm>
            <a:off x="508000" y="1160894"/>
            <a:ext cx="10728960" cy="448056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199"/>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280" name="Google Shape;280;p199"/>
          <p:cNvCxnSpPr/>
          <p:nvPr/>
        </p:nvCxnSpPr>
        <p:spPr>
          <a:xfrm>
            <a:off x="609600" y="1048385"/>
            <a:ext cx="10566400" cy="0"/>
          </a:xfrm>
          <a:prstGeom prst="straightConnector1">
            <a:avLst/>
          </a:prstGeom>
          <a:noFill/>
          <a:ln w="31750" cap="flat" cmpd="sng">
            <a:solidFill>
              <a:schemeClr val="dk1"/>
            </a:solidFill>
            <a:prstDash val="solid"/>
            <a:miter lim="800000"/>
            <a:headEnd type="none" w="sm" len="sm"/>
            <a:tailEnd type="none" w="sm" len="sm"/>
          </a:ln>
        </p:spPr>
      </p:cxnSp>
      <p:sp>
        <p:nvSpPr>
          <p:cNvPr id="281" name="Google Shape;281;p199"/>
          <p:cNvSpPr txBox="1">
            <a:spLocks noGrp="1"/>
          </p:cNvSpPr>
          <p:nvPr>
            <p:ph type="title"/>
          </p:nvPr>
        </p:nvSpPr>
        <p:spPr>
          <a:xfrm>
            <a:off x="508000" y="404184"/>
            <a:ext cx="10728960" cy="6699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0251163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282"/>
        <p:cNvGrpSpPr/>
        <p:nvPr/>
      </p:nvGrpSpPr>
      <p:grpSpPr>
        <a:xfrm>
          <a:off x="0" y="0"/>
          <a:ext cx="0" cy="0"/>
          <a:chOff x="0" y="0"/>
          <a:chExt cx="0" cy="0"/>
        </a:xfrm>
      </p:grpSpPr>
      <p:sp>
        <p:nvSpPr>
          <p:cNvPr id="283" name="Google Shape;283;p200"/>
          <p:cNvSpPr txBox="1">
            <a:spLocks noGrp="1"/>
          </p:cNvSpPr>
          <p:nvPr>
            <p:ph type="body" idx="1"/>
          </p:nvPr>
        </p:nvSpPr>
        <p:spPr>
          <a:xfrm>
            <a:off x="508000" y="1165863"/>
            <a:ext cx="5156200" cy="448056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4" name="Google Shape;284;p200"/>
          <p:cNvSpPr txBox="1">
            <a:spLocks noGrp="1"/>
          </p:cNvSpPr>
          <p:nvPr>
            <p:ph type="body" idx="2"/>
          </p:nvPr>
        </p:nvSpPr>
        <p:spPr>
          <a:xfrm>
            <a:off x="6080760" y="1165863"/>
            <a:ext cx="5156200" cy="448056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p200"/>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286" name="Google Shape;286;p200"/>
          <p:cNvCxnSpPr/>
          <p:nvPr/>
        </p:nvCxnSpPr>
        <p:spPr>
          <a:xfrm>
            <a:off x="609600" y="1048385"/>
            <a:ext cx="10566400" cy="0"/>
          </a:xfrm>
          <a:prstGeom prst="straightConnector1">
            <a:avLst/>
          </a:prstGeom>
          <a:noFill/>
          <a:ln w="31750" cap="flat" cmpd="sng">
            <a:solidFill>
              <a:schemeClr val="dk1"/>
            </a:solidFill>
            <a:prstDash val="solid"/>
            <a:miter lim="800000"/>
            <a:headEnd type="none" w="sm" len="sm"/>
            <a:tailEnd type="none" w="sm" len="sm"/>
          </a:ln>
        </p:spPr>
      </p:cxnSp>
      <p:sp>
        <p:nvSpPr>
          <p:cNvPr id="287" name="Google Shape;287;p200"/>
          <p:cNvSpPr txBox="1">
            <a:spLocks noGrp="1"/>
          </p:cNvSpPr>
          <p:nvPr>
            <p:ph type="title"/>
          </p:nvPr>
        </p:nvSpPr>
        <p:spPr>
          <a:xfrm>
            <a:off x="508000" y="404184"/>
            <a:ext cx="10728960" cy="6699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9394351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288"/>
        <p:cNvGrpSpPr/>
        <p:nvPr/>
      </p:nvGrpSpPr>
      <p:grpSpPr>
        <a:xfrm>
          <a:off x="0" y="0"/>
          <a:ext cx="0" cy="0"/>
          <a:chOff x="0" y="0"/>
          <a:chExt cx="0" cy="0"/>
        </a:xfrm>
      </p:grpSpPr>
      <p:sp>
        <p:nvSpPr>
          <p:cNvPr id="289" name="Google Shape;289;p201"/>
          <p:cNvSpPr txBox="1">
            <a:spLocks noGrp="1"/>
          </p:cNvSpPr>
          <p:nvPr>
            <p:ph type="body" idx="1"/>
          </p:nvPr>
        </p:nvSpPr>
        <p:spPr>
          <a:xfrm>
            <a:off x="508001" y="1182058"/>
            <a:ext cx="5371676"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Clr>
                <a:schemeClr val="accent4"/>
              </a:buClr>
              <a:buSzPts val="2000"/>
              <a:buNone/>
              <a:defRPr sz="2000" b="1"/>
            </a:lvl2pPr>
            <a:lvl3pPr marL="1371600" lvl="2" indent="-228600" algn="l">
              <a:lnSpc>
                <a:spcPct val="90000"/>
              </a:lnSpc>
              <a:spcBef>
                <a:spcPts val="500"/>
              </a:spcBef>
              <a:spcAft>
                <a:spcPts val="0"/>
              </a:spcAft>
              <a:buClr>
                <a:schemeClr val="accent4"/>
              </a:buClr>
              <a:buSzPts val="1800"/>
              <a:buNone/>
              <a:defRPr sz="1800" b="1"/>
            </a:lvl3pPr>
            <a:lvl4pPr marL="1828800" lvl="3" indent="-228600" algn="l">
              <a:lnSpc>
                <a:spcPct val="90000"/>
              </a:lnSpc>
              <a:spcBef>
                <a:spcPts val="500"/>
              </a:spcBef>
              <a:spcAft>
                <a:spcPts val="0"/>
              </a:spcAft>
              <a:buClr>
                <a:schemeClr val="accent4"/>
              </a:buClr>
              <a:buSzPts val="1600"/>
              <a:buNone/>
              <a:defRPr sz="1600" b="1"/>
            </a:lvl4pPr>
            <a:lvl5pPr marL="2286000" lvl="4" indent="-228600" algn="l">
              <a:lnSpc>
                <a:spcPct val="90000"/>
              </a:lnSpc>
              <a:spcBef>
                <a:spcPts val="500"/>
              </a:spcBef>
              <a:spcAft>
                <a:spcPts val="0"/>
              </a:spcAft>
              <a:buClr>
                <a:schemeClr val="accent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0" name="Google Shape;290;p201"/>
          <p:cNvSpPr txBox="1">
            <a:spLocks noGrp="1"/>
          </p:cNvSpPr>
          <p:nvPr>
            <p:ph type="body" idx="2"/>
          </p:nvPr>
        </p:nvSpPr>
        <p:spPr>
          <a:xfrm>
            <a:off x="508001" y="2005969"/>
            <a:ext cx="5371676" cy="365760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1" name="Google Shape;291;p201"/>
          <p:cNvSpPr txBox="1">
            <a:spLocks noGrp="1"/>
          </p:cNvSpPr>
          <p:nvPr>
            <p:ph type="body" idx="3"/>
          </p:nvPr>
        </p:nvSpPr>
        <p:spPr>
          <a:xfrm>
            <a:off x="6053243" y="1182058"/>
            <a:ext cx="518371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Clr>
                <a:schemeClr val="accent4"/>
              </a:buClr>
              <a:buSzPts val="2000"/>
              <a:buNone/>
              <a:defRPr sz="2000" b="1"/>
            </a:lvl2pPr>
            <a:lvl3pPr marL="1371600" lvl="2" indent="-228600" algn="l">
              <a:lnSpc>
                <a:spcPct val="90000"/>
              </a:lnSpc>
              <a:spcBef>
                <a:spcPts val="500"/>
              </a:spcBef>
              <a:spcAft>
                <a:spcPts val="0"/>
              </a:spcAft>
              <a:buClr>
                <a:schemeClr val="accent4"/>
              </a:buClr>
              <a:buSzPts val="1800"/>
              <a:buNone/>
              <a:defRPr sz="1800" b="1"/>
            </a:lvl3pPr>
            <a:lvl4pPr marL="1828800" lvl="3" indent="-228600" algn="l">
              <a:lnSpc>
                <a:spcPct val="90000"/>
              </a:lnSpc>
              <a:spcBef>
                <a:spcPts val="500"/>
              </a:spcBef>
              <a:spcAft>
                <a:spcPts val="0"/>
              </a:spcAft>
              <a:buClr>
                <a:schemeClr val="accent4"/>
              </a:buClr>
              <a:buSzPts val="1600"/>
              <a:buNone/>
              <a:defRPr sz="1600" b="1"/>
            </a:lvl4pPr>
            <a:lvl5pPr marL="2286000" lvl="4" indent="-228600" algn="l">
              <a:lnSpc>
                <a:spcPct val="90000"/>
              </a:lnSpc>
              <a:spcBef>
                <a:spcPts val="500"/>
              </a:spcBef>
              <a:spcAft>
                <a:spcPts val="0"/>
              </a:spcAft>
              <a:buClr>
                <a:schemeClr val="accent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2" name="Google Shape;292;p201"/>
          <p:cNvSpPr txBox="1">
            <a:spLocks noGrp="1"/>
          </p:cNvSpPr>
          <p:nvPr>
            <p:ph type="body" idx="4"/>
          </p:nvPr>
        </p:nvSpPr>
        <p:spPr>
          <a:xfrm>
            <a:off x="6053243" y="2005969"/>
            <a:ext cx="5183717" cy="365760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3" name="Google Shape;293;p201"/>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294" name="Google Shape;294;p201"/>
          <p:cNvCxnSpPr/>
          <p:nvPr/>
        </p:nvCxnSpPr>
        <p:spPr>
          <a:xfrm>
            <a:off x="609600" y="1048385"/>
            <a:ext cx="10566400" cy="0"/>
          </a:xfrm>
          <a:prstGeom prst="straightConnector1">
            <a:avLst/>
          </a:prstGeom>
          <a:noFill/>
          <a:ln w="31750" cap="flat" cmpd="sng">
            <a:solidFill>
              <a:schemeClr val="dk1"/>
            </a:solidFill>
            <a:prstDash val="solid"/>
            <a:miter lim="800000"/>
            <a:headEnd type="none" w="sm" len="sm"/>
            <a:tailEnd type="none" w="sm" len="sm"/>
          </a:ln>
        </p:spPr>
      </p:cxnSp>
      <p:sp>
        <p:nvSpPr>
          <p:cNvPr id="295" name="Google Shape;295;p201"/>
          <p:cNvSpPr txBox="1">
            <a:spLocks noGrp="1"/>
          </p:cNvSpPr>
          <p:nvPr>
            <p:ph type="title"/>
          </p:nvPr>
        </p:nvSpPr>
        <p:spPr>
          <a:xfrm>
            <a:off x="508000" y="404184"/>
            <a:ext cx="10728960" cy="6699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5563034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96"/>
        <p:cNvGrpSpPr/>
        <p:nvPr/>
      </p:nvGrpSpPr>
      <p:grpSpPr>
        <a:xfrm>
          <a:off x="0" y="0"/>
          <a:ext cx="0" cy="0"/>
          <a:chOff x="0" y="0"/>
          <a:chExt cx="0" cy="0"/>
        </a:xfrm>
      </p:grpSpPr>
      <p:sp>
        <p:nvSpPr>
          <p:cNvPr id="297" name="Google Shape;297;p202"/>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298" name="Google Shape;298;p202"/>
          <p:cNvCxnSpPr/>
          <p:nvPr/>
        </p:nvCxnSpPr>
        <p:spPr>
          <a:xfrm>
            <a:off x="609600" y="1048385"/>
            <a:ext cx="10566400" cy="0"/>
          </a:xfrm>
          <a:prstGeom prst="straightConnector1">
            <a:avLst/>
          </a:prstGeom>
          <a:noFill/>
          <a:ln w="31750" cap="flat" cmpd="sng">
            <a:solidFill>
              <a:schemeClr val="dk1"/>
            </a:solidFill>
            <a:prstDash val="solid"/>
            <a:miter lim="800000"/>
            <a:headEnd type="none" w="sm" len="sm"/>
            <a:tailEnd type="none" w="sm" len="sm"/>
          </a:ln>
        </p:spPr>
      </p:cxnSp>
      <p:sp>
        <p:nvSpPr>
          <p:cNvPr id="299" name="Google Shape;299;p202"/>
          <p:cNvSpPr txBox="1">
            <a:spLocks noGrp="1"/>
          </p:cNvSpPr>
          <p:nvPr>
            <p:ph type="title"/>
          </p:nvPr>
        </p:nvSpPr>
        <p:spPr>
          <a:xfrm>
            <a:off x="508000" y="404184"/>
            <a:ext cx="10728960" cy="6699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8046928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300"/>
        <p:cNvGrpSpPr/>
        <p:nvPr/>
      </p:nvGrpSpPr>
      <p:grpSpPr>
        <a:xfrm>
          <a:off x="0" y="0"/>
          <a:ext cx="0" cy="0"/>
          <a:chOff x="0" y="0"/>
          <a:chExt cx="0" cy="0"/>
        </a:xfrm>
      </p:grpSpPr>
      <p:sp>
        <p:nvSpPr>
          <p:cNvPr id="301" name="Google Shape;301;p203"/>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302" name="Google Shape;302;p203"/>
          <p:cNvCxnSpPr/>
          <p:nvPr/>
        </p:nvCxnSpPr>
        <p:spPr>
          <a:xfrm>
            <a:off x="609600" y="1598914"/>
            <a:ext cx="10566400" cy="0"/>
          </a:xfrm>
          <a:prstGeom prst="straightConnector1">
            <a:avLst/>
          </a:prstGeom>
          <a:noFill/>
          <a:ln w="31750" cap="flat" cmpd="sng">
            <a:solidFill>
              <a:schemeClr val="dk1"/>
            </a:solidFill>
            <a:prstDash val="solid"/>
            <a:miter lim="800000"/>
            <a:headEnd type="none" w="sm" len="sm"/>
            <a:tailEnd type="none" w="sm" len="sm"/>
          </a:ln>
        </p:spPr>
      </p:cxnSp>
      <p:sp>
        <p:nvSpPr>
          <p:cNvPr id="303" name="Google Shape;303;p203"/>
          <p:cNvSpPr txBox="1">
            <a:spLocks noGrp="1"/>
          </p:cNvSpPr>
          <p:nvPr>
            <p:ph type="body" idx="1"/>
          </p:nvPr>
        </p:nvSpPr>
        <p:spPr>
          <a:xfrm>
            <a:off x="508000" y="1763186"/>
            <a:ext cx="10728960" cy="393192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4" name="Google Shape;304;p203"/>
          <p:cNvSpPr txBox="1">
            <a:spLocks noGrp="1"/>
          </p:cNvSpPr>
          <p:nvPr>
            <p:ph type="title"/>
          </p:nvPr>
        </p:nvSpPr>
        <p:spPr>
          <a:xfrm>
            <a:off x="508000" y="350837"/>
            <a:ext cx="1072896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878663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_Comparison">
  <p:cSld name="2_Comparison">
    <p:spTree>
      <p:nvGrpSpPr>
        <p:cNvPr id="1" name="Shape 305"/>
        <p:cNvGrpSpPr/>
        <p:nvPr/>
      </p:nvGrpSpPr>
      <p:grpSpPr>
        <a:xfrm>
          <a:off x="0" y="0"/>
          <a:ext cx="0" cy="0"/>
          <a:chOff x="0" y="0"/>
          <a:chExt cx="0" cy="0"/>
        </a:xfrm>
      </p:grpSpPr>
      <p:sp>
        <p:nvSpPr>
          <p:cNvPr id="306" name="Google Shape;306;p204"/>
          <p:cNvSpPr txBox="1">
            <a:spLocks noGrp="1"/>
          </p:cNvSpPr>
          <p:nvPr>
            <p:ph type="body" idx="1"/>
          </p:nvPr>
        </p:nvSpPr>
        <p:spPr>
          <a:xfrm>
            <a:off x="508001" y="1681163"/>
            <a:ext cx="5158316"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Clr>
                <a:schemeClr val="accent4"/>
              </a:buClr>
              <a:buSzPts val="2000"/>
              <a:buNone/>
              <a:defRPr sz="2000" b="1"/>
            </a:lvl2pPr>
            <a:lvl3pPr marL="1371600" lvl="2" indent="-228600" algn="l">
              <a:lnSpc>
                <a:spcPct val="90000"/>
              </a:lnSpc>
              <a:spcBef>
                <a:spcPts val="500"/>
              </a:spcBef>
              <a:spcAft>
                <a:spcPts val="0"/>
              </a:spcAft>
              <a:buClr>
                <a:schemeClr val="accent4"/>
              </a:buClr>
              <a:buSzPts val="1800"/>
              <a:buNone/>
              <a:defRPr sz="1800" b="1"/>
            </a:lvl3pPr>
            <a:lvl4pPr marL="1828800" lvl="3" indent="-228600" algn="l">
              <a:lnSpc>
                <a:spcPct val="90000"/>
              </a:lnSpc>
              <a:spcBef>
                <a:spcPts val="500"/>
              </a:spcBef>
              <a:spcAft>
                <a:spcPts val="0"/>
              </a:spcAft>
              <a:buClr>
                <a:schemeClr val="accent4"/>
              </a:buClr>
              <a:buSzPts val="1600"/>
              <a:buNone/>
              <a:defRPr sz="1600" b="1"/>
            </a:lvl4pPr>
            <a:lvl5pPr marL="2286000" lvl="4" indent="-228600" algn="l">
              <a:lnSpc>
                <a:spcPct val="90000"/>
              </a:lnSpc>
              <a:spcBef>
                <a:spcPts val="500"/>
              </a:spcBef>
              <a:spcAft>
                <a:spcPts val="0"/>
              </a:spcAft>
              <a:buClr>
                <a:schemeClr val="accent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7" name="Google Shape;307;p204"/>
          <p:cNvSpPr txBox="1">
            <a:spLocks noGrp="1"/>
          </p:cNvSpPr>
          <p:nvPr>
            <p:ph type="body" idx="2"/>
          </p:nvPr>
        </p:nvSpPr>
        <p:spPr>
          <a:xfrm>
            <a:off x="508001" y="2505075"/>
            <a:ext cx="5158316" cy="320040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8" name="Google Shape;308;p204"/>
          <p:cNvSpPr txBox="1">
            <a:spLocks noGrp="1"/>
          </p:cNvSpPr>
          <p:nvPr>
            <p:ph type="body" idx="3"/>
          </p:nvPr>
        </p:nvSpPr>
        <p:spPr>
          <a:xfrm>
            <a:off x="6053243" y="1681163"/>
            <a:ext cx="518371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Clr>
                <a:schemeClr val="accent4"/>
              </a:buClr>
              <a:buSzPts val="2000"/>
              <a:buNone/>
              <a:defRPr sz="2000" b="1"/>
            </a:lvl2pPr>
            <a:lvl3pPr marL="1371600" lvl="2" indent="-228600" algn="l">
              <a:lnSpc>
                <a:spcPct val="90000"/>
              </a:lnSpc>
              <a:spcBef>
                <a:spcPts val="500"/>
              </a:spcBef>
              <a:spcAft>
                <a:spcPts val="0"/>
              </a:spcAft>
              <a:buClr>
                <a:schemeClr val="accent4"/>
              </a:buClr>
              <a:buSzPts val="1800"/>
              <a:buNone/>
              <a:defRPr sz="1800" b="1"/>
            </a:lvl3pPr>
            <a:lvl4pPr marL="1828800" lvl="3" indent="-228600" algn="l">
              <a:lnSpc>
                <a:spcPct val="90000"/>
              </a:lnSpc>
              <a:spcBef>
                <a:spcPts val="500"/>
              </a:spcBef>
              <a:spcAft>
                <a:spcPts val="0"/>
              </a:spcAft>
              <a:buClr>
                <a:schemeClr val="accent4"/>
              </a:buClr>
              <a:buSzPts val="1600"/>
              <a:buNone/>
              <a:defRPr sz="1600" b="1"/>
            </a:lvl4pPr>
            <a:lvl5pPr marL="2286000" lvl="4" indent="-228600" algn="l">
              <a:lnSpc>
                <a:spcPct val="90000"/>
              </a:lnSpc>
              <a:spcBef>
                <a:spcPts val="500"/>
              </a:spcBef>
              <a:spcAft>
                <a:spcPts val="0"/>
              </a:spcAft>
              <a:buClr>
                <a:schemeClr val="accent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9" name="Google Shape;309;p204"/>
          <p:cNvSpPr txBox="1">
            <a:spLocks noGrp="1"/>
          </p:cNvSpPr>
          <p:nvPr>
            <p:ph type="body" idx="4"/>
          </p:nvPr>
        </p:nvSpPr>
        <p:spPr>
          <a:xfrm>
            <a:off x="6053243" y="2505075"/>
            <a:ext cx="5183717" cy="320040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0" name="Google Shape;310;p204"/>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311" name="Google Shape;311;p204"/>
          <p:cNvCxnSpPr/>
          <p:nvPr/>
        </p:nvCxnSpPr>
        <p:spPr>
          <a:xfrm>
            <a:off x="609600" y="1598914"/>
            <a:ext cx="10566400" cy="0"/>
          </a:xfrm>
          <a:prstGeom prst="straightConnector1">
            <a:avLst/>
          </a:prstGeom>
          <a:noFill/>
          <a:ln w="31750" cap="flat" cmpd="sng">
            <a:solidFill>
              <a:schemeClr val="dk1"/>
            </a:solidFill>
            <a:prstDash val="solid"/>
            <a:miter lim="800000"/>
            <a:headEnd type="none" w="sm" len="sm"/>
            <a:tailEnd type="none" w="sm" len="sm"/>
          </a:ln>
        </p:spPr>
      </p:cxnSp>
      <p:sp>
        <p:nvSpPr>
          <p:cNvPr id="312" name="Google Shape;312;p204"/>
          <p:cNvSpPr txBox="1">
            <a:spLocks noGrp="1"/>
          </p:cNvSpPr>
          <p:nvPr>
            <p:ph type="title"/>
          </p:nvPr>
        </p:nvSpPr>
        <p:spPr>
          <a:xfrm>
            <a:off x="508000" y="350837"/>
            <a:ext cx="1072896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616456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13"/>
        <p:cNvGrpSpPr/>
        <p:nvPr/>
      </p:nvGrpSpPr>
      <p:grpSpPr>
        <a:xfrm>
          <a:off x="0" y="0"/>
          <a:ext cx="0" cy="0"/>
          <a:chOff x="0" y="0"/>
          <a:chExt cx="0" cy="0"/>
        </a:xfrm>
      </p:grpSpPr>
      <p:sp>
        <p:nvSpPr>
          <p:cNvPr id="314" name="Google Shape;314;p205"/>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315" name="Google Shape;315;p205"/>
          <p:cNvSpPr txBox="1">
            <a:spLocks noGrp="1"/>
          </p:cNvSpPr>
          <p:nvPr>
            <p:ph type="title"/>
          </p:nvPr>
        </p:nvSpPr>
        <p:spPr>
          <a:xfrm>
            <a:off x="508000" y="350837"/>
            <a:ext cx="1072896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6" name="Google Shape;316;p205"/>
          <p:cNvCxnSpPr/>
          <p:nvPr/>
        </p:nvCxnSpPr>
        <p:spPr>
          <a:xfrm>
            <a:off x="609600" y="1598914"/>
            <a:ext cx="10566400" cy="0"/>
          </a:xfrm>
          <a:prstGeom prst="straightConnector1">
            <a:avLst/>
          </a:prstGeom>
          <a:noFill/>
          <a:ln w="31750"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3226744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17"/>
        <p:cNvGrpSpPr/>
        <p:nvPr/>
      </p:nvGrpSpPr>
      <p:grpSpPr>
        <a:xfrm>
          <a:off x="0" y="0"/>
          <a:ext cx="0" cy="0"/>
          <a:chOff x="0" y="0"/>
          <a:chExt cx="0" cy="0"/>
        </a:xfrm>
      </p:grpSpPr>
      <p:sp>
        <p:nvSpPr>
          <p:cNvPr id="318" name="Google Shape;318;p206"/>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068517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ransition Slide Blue-1" type="title">
  <p:cSld name="Transition Slide Blue-1">
    <p:spTree>
      <p:nvGrpSpPr>
        <p:cNvPr id="1" name="Shape 322"/>
        <p:cNvGrpSpPr/>
        <p:nvPr/>
      </p:nvGrpSpPr>
      <p:grpSpPr>
        <a:xfrm>
          <a:off x="0" y="0"/>
          <a:ext cx="0" cy="0"/>
          <a:chOff x="0" y="0"/>
          <a:chExt cx="0" cy="0"/>
        </a:xfrm>
      </p:grpSpPr>
      <p:pic>
        <p:nvPicPr>
          <p:cNvPr id="323" name="Google Shape;323;p163"/>
          <p:cNvPicPr preferRelativeResize="0"/>
          <p:nvPr/>
        </p:nvPicPr>
        <p:blipFill rotWithShape="1">
          <a:blip r:embed="rId2">
            <a:alphaModFix/>
          </a:blip>
          <a:srcRect/>
          <a:stretch/>
        </p:blipFill>
        <p:spPr>
          <a:xfrm>
            <a:off x="296429" y="228600"/>
            <a:ext cx="2752280" cy="1652836"/>
          </a:xfrm>
          <a:prstGeom prst="rect">
            <a:avLst/>
          </a:prstGeom>
          <a:noFill/>
          <a:ln>
            <a:noFill/>
          </a:ln>
        </p:spPr>
      </p:pic>
      <p:sp>
        <p:nvSpPr>
          <p:cNvPr id="324" name="Google Shape;324;p163"/>
          <p:cNvSpPr/>
          <p:nvPr/>
        </p:nvSpPr>
        <p:spPr>
          <a:xfrm>
            <a:off x="7512916" y="52262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solidFill>
            <a:schemeClr val="lt1">
              <a:alpha val="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163"/>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326" name="Google Shape;326;p163"/>
          <p:cNvSpPr/>
          <p:nvPr/>
        </p:nvSpPr>
        <p:spPr>
          <a:xfrm>
            <a:off x="8220113" y="13158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solidFill>
            <a:schemeClr val="lt1">
              <a:alpha val="2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163"/>
          <p:cNvSpPr/>
          <p:nvPr/>
        </p:nvSpPr>
        <p:spPr>
          <a:xfrm>
            <a:off x="7172555" y="3420686"/>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solidFill>
            <a:schemeClr val="lt1">
              <a:alpha val="2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163"/>
          <p:cNvSpPr/>
          <p:nvPr/>
        </p:nvSpPr>
        <p:spPr>
          <a:xfrm>
            <a:off x="10551723" y="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solidFill>
            <a:schemeClr val="lt1">
              <a:alpha val="4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29" name="Google Shape;329;p16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0" name="Google Shape;330;p16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cxnSp>
        <p:nvCxnSpPr>
          <p:cNvPr id="331" name="Google Shape;331;p163"/>
          <p:cNvCxnSpPr/>
          <p:nvPr/>
        </p:nvCxnSpPr>
        <p:spPr>
          <a:xfrm>
            <a:off x="787400" y="3509963"/>
            <a:ext cx="10566400" cy="0"/>
          </a:xfrm>
          <a:prstGeom prst="straightConnector1">
            <a:avLst/>
          </a:prstGeom>
          <a:noFill/>
          <a:ln w="31750" cap="flat" cmpd="sng">
            <a:solidFill>
              <a:schemeClr val="lt1"/>
            </a:solidFill>
            <a:prstDash val="solid"/>
            <a:miter lim="800000"/>
            <a:headEnd type="none" w="sm" len="sm"/>
            <a:tailEnd type="none" w="sm" len="sm"/>
          </a:ln>
        </p:spPr>
      </p:cxnSp>
      <p:sp>
        <p:nvSpPr>
          <p:cNvPr id="332" name="Google Shape;332;p163"/>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pic>
        <p:nvPicPr>
          <p:cNvPr id="333" name="Google Shape;333;p163"/>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334" name="Google Shape;334;p163"/>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335" name="Google Shape;335;p163"/>
          <p:cNvGrpSpPr/>
          <p:nvPr/>
        </p:nvGrpSpPr>
        <p:grpSpPr>
          <a:xfrm>
            <a:off x="396238" y="297178"/>
            <a:ext cx="11399847" cy="6149340"/>
            <a:chOff x="297178" y="297178"/>
            <a:chExt cx="8549885" cy="6149340"/>
          </a:xfrm>
        </p:grpSpPr>
        <p:sp>
          <p:nvSpPr>
            <p:cNvPr id="336" name="Google Shape;336;p163"/>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37" name="Google Shape;337;p163"/>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7817662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ransition Slide Blue-2">
  <p:cSld name="Transition Slide Blue-2">
    <p:spTree>
      <p:nvGrpSpPr>
        <p:cNvPr id="1" name="Shape 354"/>
        <p:cNvGrpSpPr/>
        <p:nvPr/>
      </p:nvGrpSpPr>
      <p:grpSpPr>
        <a:xfrm>
          <a:off x="0" y="0"/>
          <a:ext cx="0" cy="0"/>
          <a:chOff x="0" y="0"/>
          <a:chExt cx="0" cy="0"/>
        </a:xfrm>
      </p:grpSpPr>
      <p:sp>
        <p:nvSpPr>
          <p:cNvPr id="355" name="Google Shape;355;p208"/>
          <p:cNvSpPr/>
          <p:nvPr/>
        </p:nvSpPr>
        <p:spPr>
          <a:xfrm>
            <a:off x="7512916" y="52262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solidFill>
            <a:schemeClr val="lt1">
              <a:alpha val="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56" name="Google Shape;356;p208"/>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357" name="Google Shape;357;p208"/>
          <p:cNvSpPr/>
          <p:nvPr/>
        </p:nvSpPr>
        <p:spPr>
          <a:xfrm>
            <a:off x="8220113" y="13158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solidFill>
            <a:schemeClr val="lt1">
              <a:alpha val="2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58" name="Google Shape;358;p208"/>
          <p:cNvSpPr/>
          <p:nvPr/>
        </p:nvSpPr>
        <p:spPr>
          <a:xfrm>
            <a:off x="7172555" y="3420686"/>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solidFill>
            <a:schemeClr val="lt1">
              <a:alpha val="2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59" name="Google Shape;359;p208"/>
          <p:cNvSpPr/>
          <p:nvPr/>
        </p:nvSpPr>
        <p:spPr>
          <a:xfrm>
            <a:off x="10551723" y="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solidFill>
            <a:schemeClr val="lt1">
              <a:alpha val="4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360" name="Google Shape;360;p208"/>
          <p:cNvPicPr preferRelativeResize="0"/>
          <p:nvPr/>
        </p:nvPicPr>
        <p:blipFill rotWithShape="1">
          <a:blip r:embed="rId2">
            <a:alphaModFix/>
          </a:blip>
          <a:srcRect/>
          <a:stretch/>
        </p:blipFill>
        <p:spPr>
          <a:xfrm>
            <a:off x="296429" y="228600"/>
            <a:ext cx="2752280" cy="1652836"/>
          </a:xfrm>
          <a:prstGeom prst="rect">
            <a:avLst/>
          </a:prstGeom>
          <a:noFill/>
          <a:ln>
            <a:noFill/>
          </a:ln>
        </p:spPr>
      </p:pic>
      <p:sp>
        <p:nvSpPr>
          <p:cNvPr id="361" name="Google Shape;361;p208"/>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pic>
        <p:nvPicPr>
          <p:cNvPr id="362" name="Google Shape;362;p208"/>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363" name="Google Shape;363;p208"/>
          <p:cNvSpPr txBox="1">
            <a:spLocks noGrp="1"/>
          </p:cNvSpPr>
          <p:nvPr>
            <p:ph type="title"/>
          </p:nvPr>
        </p:nvSpPr>
        <p:spPr>
          <a:xfrm>
            <a:off x="831851" y="2027023"/>
            <a:ext cx="10515600" cy="212111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4" name="Google Shape;364;p208"/>
          <p:cNvSpPr txBox="1">
            <a:spLocks noGrp="1"/>
          </p:cNvSpPr>
          <p:nvPr>
            <p:ph type="body" idx="1"/>
          </p:nvPr>
        </p:nvSpPr>
        <p:spPr>
          <a:xfrm>
            <a:off x="831851" y="4175126"/>
            <a:ext cx="10515600" cy="150018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cxnSp>
        <p:nvCxnSpPr>
          <p:cNvPr id="365" name="Google Shape;365;p208"/>
          <p:cNvCxnSpPr/>
          <p:nvPr/>
        </p:nvCxnSpPr>
        <p:spPr>
          <a:xfrm>
            <a:off x="831851" y="4148137"/>
            <a:ext cx="10566400" cy="0"/>
          </a:xfrm>
          <a:prstGeom prst="straightConnector1">
            <a:avLst/>
          </a:prstGeom>
          <a:noFill/>
          <a:ln w="31750" cap="flat" cmpd="sng">
            <a:solidFill>
              <a:schemeClr val="lt1"/>
            </a:solidFill>
            <a:prstDash val="solid"/>
            <a:miter lim="800000"/>
            <a:headEnd type="none" w="sm" len="sm"/>
            <a:tailEnd type="none" w="sm" len="sm"/>
          </a:ln>
        </p:spPr>
      </p:cxnSp>
      <p:sp>
        <p:nvSpPr>
          <p:cNvPr id="366" name="Google Shape;366;p208"/>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367" name="Google Shape;367;p208"/>
          <p:cNvGrpSpPr/>
          <p:nvPr/>
        </p:nvGrpSpPr>
        <p:grpSpPr>
          <a:xfrm>
            <a:off x="396238" y="297178"/>
            <a:ext cx="11399847" cy="6149340"/>
            <a:chOff x="297178" y="297178"/>
            <a:chExt cx="8549885" cy="6149340"/>
          </a:xfrm>
        </p:grpSpPr>
        <p:sp>
          <p:nvSpPr>
            <p:cNvPr id="368" name="Google Shape;368;p208"/>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p208"/>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6641138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2_Transition Slide Blue-1">
  <p:cSld name="2_Transition Slide Blue-1">
    <p:bg>
      <p:bgPr>
        <a:gradFill>
          <a:gsLst>
            <a:gs pos="0">
              <a:srgbClr val="001B49">
                <a:alpha val="69803"/>
              </a:srgbClr>
            </a:gs>
            <a:gs pos="50000">
              <a:srgbClr val="001B49">
                <a:alpha val="84705"/>
              </a:srgbClr>
            </a:gs>
            <a:gs pos="100000">
              <a:schemeClr val="accent1"/>
            </a:gs>
          </a:gsLst>
          <a:lin ang="5400000" scaled="0"/>
        </a:gradFill>
        <a:effectLst/>
      </p:bgPr>
    </p:bg>
    <p:spTree>
      <p:nvGrpSpPr>
        <p:cNvPr id="1" name="Shape 370"/>
        <p:cNvGrpSpPr/>
        <p:nvPr/>
      </p:nvGrpSpPr>
      <p:grpSpPr>
        <a:xfrm>
          <a:off x="0" y="0"/>
          <a:ext cx="0" cy="0"/>
          <a:chOff x="0" y="0"/>
          <a:chExt cx="0" cy="0"/>
        </a:xfrm>
      </p:grpSpPr>
      <p:sp>
        <p:nvSpPr>
          <p:cNvPr id="371" name="Google Shape;371;p209"/>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372" name="Google Shape;372;p209"/>
          <p:cNvSpPr/>
          <p:nvPr/>
        </p:nvSpPr>
        <p:spPr>
          <a:xfrm>
            <a:off x="7512916" y="52262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solidFill>
            <a:schemeClr val="lt1">
              <a:alpha val="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209"/>
          <p:cNvSpPr/>
          <p:nvPr/>
        </p:nvSpPr>
        <p:spPr>
          <a:xfrm>
            <a:off x="8220113" y="13158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solidFill>
            <a:schemeClr val="lt1">
              <a:alpha val="2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74" name="Google Shape;374;p209"/>
          <p:cNvSpPr/>
          <p:nvPr/>
        </p:nvSpPr>
        <p:spPr>
          <a:xfrm>
            <a:off x="7172555" y="3420686"/>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solidFill>
            <a:schemeClr val="lt1">
              <a:alpha val="2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75" name="Google Shape;375;p209"/>
          <p:cNvSpPr/>
          <p:nvPr/>
        </p:nvSpPr>
        <p:spPr>
          <a:xfrm>
            <a:off x="10551723" y="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solidFill>
            <a:schemeClr val="lt1">
              <a:alpha val="4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376" name="Google Shape;376;p209"/>
          <p:cNvPicPr preferRelativeResize="0"/>
          <p:nvPr/>
        </p:nvPicPr>
        <p:blipFill rotWithShape="1">
          <a:blip r:embed="rId2">
            <a:alphaModFix/>
          </a:blip>
          <a:srcRect/>
          <a:stretch/>
        </p:blipFill>
        <p:spPr>
          <a:xfrm>
            <a:off x="296429" y="228600"/>
            <a:ext cx="2752280" cy="1652836"/>
          </a:xfrm>
          <a:prstGeom prst="rect">
            <a:avLst/>
          </a:prstGeom>
          <a:noFill/>
          <a:ln>
            <a:noFill/>
          </a:ln>
        </p:spPr>
      </p:pic>
      <p:sp>
        <p:nvSpPr>
          <p:cNvPr id="377" name="Google Shape;377;p209"/>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sp>
        <p:nvSpPr>
          <p:cNvPr id="378" name="Google Shape;378;p20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9" name="Google Shape;379;p20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cxnSp>
        <p:nvCxnSpPr>
          <p:cNvPr id="380" name="Google Shape;380;p209"/>
          <p:cNvCxnSpPr/>
          <p:nvPr/>
        </p:nvCxnSpPr>
        <p:spPr>
          <a:xfrm>
            <a:off x="787400" y="3509963"/>
            <a:ext cx="10566400" cy="0"/>
          </a:xfrm>
          <a:prstGeom prst="straightConnector1">
            <a:avLst/>
          </a:prstGeom>
          <a:noFill/>
          <a:ln w="31750" cap="flat" cmpd="sng">
            <a:solidFill>
              <a:schemeClr val="lt1"/>
            </a:solidFill>
            <a:prstDash val="solid"/>
            <a:miter lim="800000"/>
            <a:headEnd type="none" w="sm" len="sm"/>
            <a:tailEnd type="none" w="sm" len="sm"/>
          </a:ln>
        </p:spPr>
      </p:cxnSp>
      <p:pic>
        <p:nvPicPr>
          <p:cNvPr id="381" name="Google Shape;381;p209"/>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382" name="Google Shape;382;p209"/>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383" name="Google Shape;383;p209"/>
          <p:cNvGrpSpPr/>
          <p:nvPr/>
        </p:nvGrpSpPr>
        <p:grpSpPr>
          <a:xfrm>
            <a:off x="396238" y="297178"/>
            <a:ext cx="11399847" cy="6149340"/>
            <a:chOff x="297178" y="297178"/>
            <a:chExt cx="8549885" cy="6149340"/>
          </a:xfrm>
        </p:grpSpPr>
        <p:sp>
          <p:nvSpPr>
            <p:cNvPr id="384" name="Google Shape;384;p209"/>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85" name="Google Shape;385;p209"/>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9573924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_Transition Slide Blue-2">
  <p:cSld name="2_Transition Slide Blue-2">
    <p:bg>
      <p:bgPr>
        <a:gradFill>
          <a:gsLst>
            <a:gs pos="0">
              <a:srgbClr val="001B49">
                <a:alpha val="69803"/>
              </a:srgbClr>
            </a:gs>
            <a:gs pos="50000">
              <a:srgbClr val="001B49">
                <a:alpha val="84705"/>
              </a:srgbClr>
            </a:gs>
            <a:gs pos="100000">
              <a:schemeClr val="accent1"/>
            </a:gs>
          </a:gsLst>
          <a:lin ang="5400000" scaled="0"/>
        </a:gradFill>
        <a:effectLst/>
      </p:bgPr>
    </p:bg>
    <p:spTree>
      <p:nvGrpSpPr>
        <p:cNvPr id="1" name="Shape 386"/>
        <p:cNvGrpSpPr/>
        <p:nvPr/>
      </p:nvGrpSpPr>
      <p:grpSpPr>
        <a:xfrm>
          <a:off x="0" y="0"/>
          <a:ext cx="0" cy="0"/>
          <a:chOff x="0" y="0"/>
          <a:chExt cx="0" cy="0"/>
        </a:xfrm>
      </p:grpSpPr>
      <p:sp>
        <p:nvSpPr>
          <p:cNvPr id="387" name="Google Shape;387;p210"/>
          <p:cNvSpPr/>
          <p:nvPr/>
        </p:nvSpPr>
        <p:spPr>
          <a:xfrm>
            <a:off x="7512916" y="52262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solidFill>
            <a:schemeClr val="lt1">
              <a:alpha val="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88" name="Google Shape;388;p210"/>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389" name="Google Shape;389;p210"/>
          <p:cNvSpPr/>
          <p:nvPr/>
        </p:nvSpPr>
        <p:spPr>
          <a:xfrm>
            <a:off x="8220113" y="13158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solidFill>
            <a:schemeClr val="lt1">
              <a:alpha val="2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90" name="Google Shape;390;p210"/>
          <p:cNvSpPr/>
          <p:nvPr/>
        </p:nvSpPr>
        <p:spPr>
          <a:xfrm>
            <a:off x="7172555" y="3420686"/>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solidFill>
            <a:schemeClr val="lt1">
              <a:alpha val="2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91" name="Google Shape;391;p210"/>
          <p:cNvSpPr/>
          <p:nvPr/>
        </p:nvSpPr>
        <p:spPr>
          <a:xfrm>
            <a:off x="10551723" y="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solidFill>
            <a:schemeClr val="lt1">
              <a:alpha val="4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392" name="Google Shape;392;p210"/>
          <p:cNvPicPr preferRelativeResize="0"/>
          <p:nvPr/>
        </p:nvPicPr>
        <p:blipFill rotWithShape="1">
          <a:blip r:embed="rId2">
            <a:alphaModFix/>
          </a:blip>
          <a:srcRect/>
          <a:stretch/>
        </p:blipFill>
        <p:spPr>
          <a:xfrm>
            <a:off x="296429" y="228600"/>
            <a:ext cx="2752280" cy="1652836"/>
          </a:xfrm>
          <a:prstGeom prst="rect">
            <a:avLst/>
          </a:prstGeom>
          <a:noFill/>
          <a:ln>
            <a:noFill/>
          </a:ln>
        </p:spPr>
      </p:pic>
      <p:sp>
        <p:nvSpPr>
          <p:cNvPr id="393" name="Google Shape;393;p210"/>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pic>
        <p:nvPicPr>
          <p:cNvPr id="394" name="Google Shape;394;p210"/>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395" name="Google Shape;395;p210"/>
          <p:cNvSpPr txBox="1">
            <a:spLocks noGrp="1"/>
          </p:cNvSpPr>
          <p:nvPr>
            <p:ph type="title"/>
          </p:nvPr>
        </p:nvSpPr>
        <p:spPr>
          <a:xfrm>
            <a:off x="831851" y="2027023"/>
            <a:ext cx="10515600" cy="212111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6" name="Google Shape;396;p210"/>
          <p:cNvSpPr txBox="1">
            <a:spLocks noGrp="1"/>
          </p:cNvSpPr>
          <p:nvPr>
            <p:ph type="body" idx="1"/>
          </p:nvPr>
        </p:nvSpPr>
        <p:spPr>
          <a:xfrm>
            <a:off x="831851" y="4175126"/>
            <a:ext cx="10515600" cy="150018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cxnSp>
        <p:nvCxnSpPr>
          <p:cNvPr id="397" name="Google Shape;397;p210"/>
          <p:cNvCxnSpPr/>
          <p:nvPr/>
        </p:nvCxnSpPr>
        <p:spPr>
          <a:xfrm>
            <a:off x="831851" y="4148137"/>
            <a:ext cx="10566400" cy="0"/>
          </a:xfrm>
          <a:prstGeom prst="straightConnector1">
            <a:avLst/>
          </a:prstGeom>
          <a:noFill/>
          <a:ln w="31750" cap="flat" cmpd="sng">
            <a:solidFill>
              <a:schemeClr val="lt1"/>
            </a:solidFill>
            <a:prstDash val="solid"/>
            <a:miter lim="800000"/>
            <a:headEnd type="none" w="sm" len="sm"/>
            <a:tailEnd type="none" w="sm" len="sm"/>
          </a:ln>
        </p:spPr>
      </p:cxnSp>
      <p:sp>
        <p:nvSpPr>
          <p:cNvPr id="398" name="Google Shape;398;p210"/>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399" name="Google Shape;399;p210"/>
          <p:cNvGrpSpPr/>
          <p:nvPr/>
        </p:nvGrpSpPr>
        <p:grpSpPr>
          <a:xfrm>
            <a:off x="396238" y="297178"/>
            <a:ext cx="11399847" cy="6149340"/>
            <a:chOff x="297178" y="297178"/>
            <a:chExt cx="8549885" cy="6149340"/>
          </a:xfrm>
        </p:grpSpPr>
        <p:sp>
          <p:nvSpPr>
            <p:cNvPr id="400" name="Google Shape;400;p210"/>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1" name="Google Shape;401;p210"/>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6479696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4_Transition Slide Blue-2" type="secHead">
  <p:cSld name="4_Transition Slide Blue-2">
    <p:bg>
      <p:bgPr>
        <a:gradFill>
          <a:gsLst>
            <a:gs pos="0">
              <a:srgbClr val="ACB8CA"/>
            </a:gs>
            <a:gs pos="50000">
              <a:srgbClr val="8296B0"/>
            </a:gs>
            <a:gs pos="100000">
              <a:schemeClr val="dk2"/>
            </a:gs>
          </a:gsLst>
          <a:lin ang="5400000" scaled="0"/>
        </a:gradFill>
        <a:effectLst/>
      </p:bgPr>
    </p:bg>
    <p:spTree>
      <p:nvGrpSpPr>
        <p:cNvPr id="1" name="Shape 402"/>
        <p:cNvGrpSpPr/>
        <p:nvPr/>
      </p:nvGrpSpPr>
      <p:grpSpPr>
        <a:xfrm>
          <a:off x="0" y="0"/>
          <a:ext cx="0" cy="0"/>
          <a:chOff x="0" y="0"/>
          <a:chExt cx="0" cy="0"/>
        </a:xfrm>
      </p:grpSpPr>
      <p:sp>
        <p:nvSpPr>
          <p:cNvPr id="403" name="Google Shape;403;p211"/>
          <p:cNvSpPr/>
          <p:nvPr/>
        </p:nvSpPr>
        <p:spPr>
          <a:xfrm>
            <a:off x="7613953" y="51500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noFill/>
          <a:ln w="19050" cap="rnd" cmpd="sng">
            <a:solidFill>
              <a:schemeClr val="accent1">
                <a:alpha val="2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4" name="Google Shape;404;p211"/>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405" name="Google Shape;405;p211"/>
          <p:cNvSpPr/>
          <p:nvPr/>
        </p:nvSpPr>
        <p:spPr>
          <a:xfrm>
            <a:off x="8321151" y="12396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noFill/>
          <a:ln w="19050" cap="rnd" cmpd="sng">
            <a:solidFill>
              <a:schemeClr val="accent1">
                <a:alpha val="4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6" name="Google Shape;406;p211"/>
          <p:cNvSpPr/>
          <p:nvPr/>
        </p:nvSpPr>
        <p:spPr>
          <a:xfrm>
            <a:off x="7273592" y="3344487"/>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noFill/>
          <a:ln w="19050" cap="rnd" cmpd="sng">
            <a:solidFill>
              <a:schemeClr val="accent1">
                <a:alpha val="40000"/>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7" name="Google Shape;407;p211"/>
          <p:cNvSpPr/>
          <p:nvPr/>
        </p:nvSpPr>
        <p:spPr>
          <a:xfrm>
            <a:off x="10652760" y="-7620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noFill/>
          <a:ln w="19050" cap="rnd" cmpd="sng">
            <a:solidFill>
              <a:schemeClr val="accent1">
                <a:alpha val="6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8" name="Google Shape;408;p211"/>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sp>
        <p:nvSpPr>
          <p:cNvPr id="409" name="Google Shape;409;p211"/>
          <p:cNvSpPr txBox="1">
            <a:spLocks noGrp="1"/>
          </p:cNvSpPr>
          <p:nvPr>
            <p:ph type="title"/>
          </p:nvPr>
        </p:nvSpPr>
        <p:spPr>
          <a:xfrm>
            <a:off x="831851" y="2027023"/>
            <a:ext cx="10515600" cy="212111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Poppins Medium"/>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0" name="Google Shape;410;p211"/>
          <p:cNvSpPr txBox="1">
            <a:spLocks noGrp="1"/>
          </p:cNvSpPr>
          <p:nvPr>
            <p:ph type="body" idx="1"/>
          </p:nvPr>
        </p:nvSpPr>
        <p:spPr>
          <a:xfrm>
            <a:off x="831851" y="4175126"/>
            <a:ext cx="10515600" cy="150018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cxnSp>
        <p:nvCxnSpPr>
          <p:cNvPr id="411" name="Google Shape;411;p211"/>
          <p:cNvCxnSpPr/>
          <p:nvPr/>
        </p:nvCxnSpPr>
        <p:spPr>
          <a:xfrm>
            <a:off x="831851" y="4148137"/>
            <a:ext cx="10566400" cy="0"/>
          </a:xfrm>
          <a:prstGeom prst="straightConnector1">
            <a:avLst/>
          </a:prstGeom>
          <a:noFill/>
          <a:ln w="31750" cap="flat" cmpd="sng">
            <a:solidFill>
              <a:schemeClr val="dk1"/>
            </a:solidFill>
            <a:prstDash val="solid"/>
            <a:miter lim="800000"/>
            <a:headEnd type="none" w="sm" len="sm"/>
            <a:tailEnd type="none" w="sm" len="sm"/>
          </a:ln>
        </p:spPr>
      </p:cxnSp>
      <p:pic>
        <p:nvPicPr>
          <p:cNvPr id="412" name="Google Shape;412;p211"/>
          <p:cNvPicPr preferRelativeResize="0"/>
          <p:nvPr/>
        </p:nvPicPr>
        <p:blipFill rotWithShape="1">
          <a:blip r:embed="rId2">
            <a:alphaModFix/>
          </a:blip>
          <a:srcRect/>
          <a:stretch/>
        </p:blipFill>
        <p:spPr>
          <a:xfrm>
            <a:off x="304800" y="5842039"/>
            <a:ext cx="1219200" cy="774700"/>
          </a:xfrm>
          <a:prstGeom prst="rect">
            <a:avLst/>
          </a:prstGeom>
          <a:noFill/>
          <a:ln>
            <a:noFill/>
          </a:ln>
        </p:spPr>
      </p:pic>
      <p:sp>
        <p:nvSpPr>
          <p:cNvPr id="413" name="Google Shape;413;p211"/>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414" name="Google Shape;414;p211"/>
          <p:cNvGrpSpPr/>
          <p:nvPr/>
        </p:nvGrpSpPr>
        <p:grpSpPr>
          <a:xfrm>
            <a:off x="396238" y="297178"/>
            <a:ext cx="11399847" cy="6149340"/>
            <a:chOff x="297178" y="297178"/>
            <a:chExt cx="8549885" cy="6149340"/>
          </a:xfrm>
        </p:grpSpPr>
        <p:sp>
          <p:nvSpPr>
            <p:cNvPr id="415" name="Google Shape;415;p211"/>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16" name="Google Shape;416;p211"/>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pic>
        <p:nvPicPr>
          <p:cNvPr id="417" name="Google Shape;417;p211"/>
          <p:cNvPicPr preferRelativeResize="0"/>
          <p:nvPr/>
        </p:nvPicPr>
        <p:blipFill rotWithShape="1">
          <a:blip r:embed="rId3">
            <a:alphaModFix/>
          </a:blip>
          <a:srcRect/>
          <a:stretch/>
        </p:blipFill>
        <p:spPr>
          <a:xfrm>
            <a:off x="296429" y="233157"/>
            <a:ext cx="2752280" cy="1643722"/>
          </a:xfrm>
          <a:prstGeom prst="rect">
            <a:avLst/>
          </a:prstGeom>
          <a:noFill/>
          <a:ln>
            <a:noFill/>
          </a:ln>
        </p:spPr>
      </p:pic>
    </p:spTree>
    <p:extLst>
      <p:ext uri="{BB962C8B-B14F-4D97-AF65-F5344CB8AC3E}">
        <p14:creationId xmlns:p14="http://schemas.microsoft.com/office/powerpoint/2010/main" val="40317404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7_Transition Slide Blue-2">
  <p:cSld name="7_Transition Slide Blue-2">
    <p:bg>
      <p:bgPr>
        <a:gradFill>
          <a:gsLst>
            <a:gs pos="0">
              <a:srgbClr val="ACB8CA"/>
            </a:gs>
            <a:gs pos="50000">
              <a:srgbClr val="8296B0"/>
            </a:gs>
            <a:gs pos="100000">
              <a:schemeClr val="dk2"/>
            </a:gs>
          </a:gsLst>
          <a:lin ang="5400000" scaled="0"/>
        </a:gradFill>
        <a:effectLst/>
      </p:bgPr>
    </p:bg>
    <p:spTree>
      <p:nvGrpSpPr>
        <p:cNvPr id="1" name="Shape 418"/>
        <p:cNvGrpSpPr/>
        <p:nvPr/>
      </p:nvGrpSpPr>
      <p:grpSpPr>
        <a:xfrm>
          <a:off x="0" y="0"/>
          <a:ext cx="0" cy="0"/>
          <a:chOff x="0" y="0"/>
          <a:chExt cx="0" cy="0"/>
        </a:xfrm>
      </p:grpSpPr>
      <p:sp>
        <p:nvSpPr>
          <p:cNvPr id="419" name="Google Shape;419;p212"/>
          <p:cNvSpPr/>
          <p:nvPr/>
        </p:nvSpPr>
        <p:spPr>
          <a:xfrm>
            <a:off x="7613953" y="51500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noFill/>
          <a:ln w="19050" cap="rnd" cmpd="sng">
            <a:solidFill>
              <a:schemeClr val="accent1">
                <a:alpha val="2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20" name="Google Shape;420;p212"/>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421" name="Google Shape;421;p212"/>
          <p:cNvSpPr/>
          <p:nvPr/>
        </p:nvSpPr>
        <p:spPr>
          <a:xfrm>
            <a:off x="8321151" y="12396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noFill/>
          <a:ln w="19050" cap="rnd" cmpd="sng">
            <a:solidFill>
              <a:schemeClr val="accent1">
                <a:alpha val="4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22" name="Google Shape;422;p212"/>
          <p:cNvSpPr/>
          <p:nvPr/>
        </p:nvSpPr>
        <p:spPr>
          <a:xfrm>
            <a:off x="7273592" y="3344487"/>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noFill/>
          <a:ln w="19050" cap="rnd" cmpd="sng">
            <a:solidFill>
              <a:schemeClr val="accent1">
                <a:alpha val="40000"/>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23" name="Google Shape;423;p212"/>
          <p:cNvSpPr/>
          <p:nvPr/>
        </p:nvSpPr>
        <p:spPr>
          <a:xfrm>
            <a:off x="10652760" y="-7620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noFill/>
          <a:ln w="19050" cap="rnd" cmpd="sng">
            <a:solidFill>
              <a:schemeClr val="accent1">
                <a:alpha val="6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24" name="Google Shape;424;p212"/>
          <p:cNvPicPr preferRelativeResize="0"/>
          <p:nvPr/>
        </p:nvPicPr>
        <p:blipFill rotWithShape="1">
          <a:blip r:embed="rId2">
            <a:alphaModFix/>
          </a:blip>
          <a:srcRect/>
          <a:stretch/>
        </p:blipFill>
        <p:spPr>
          <a:xfrm>
            <a:off x="296429" y="233157"/>
            <a:ext cx="2752280" cy="1643722"/>
          </a:xfrm>
          <a:prstGeom prst="rect">
            <a:avLst/>
          </a:prstGeom>
          <a:noFill/>
          <a:ln>
            <a:noFill/>
          </a:ln>
        </p:spPr>
      </p:pic>
      <p:sp>
        <p:nvSpPr>
          <p:cNvPr id="425" name="Google Shape;425;p212"/>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sp>
        <p:nvSpPr>
          <p:cNvPr id="426" name="Google Shape;426;p2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Poppins Medium"/>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7" name="Google Shape;427;p2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1000"/>
              </a:spcBef>
              <a:spcAft>
                <a:spcPts val="0"/>
              </a:spcAft>
              <a:buClr>
                <a:schemeClr val="dk1"/>
              </a:buClr>
              <a:buSzPts val="2400"/>
              <a:buNone/>
              <a:defRPr sz="2400">
                <a:solidFill>
                  <a:schemeClr val="dk1"/>
                </a:solidFill>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cxnSp>
        <p:nvCxnSpPr>
          <p:cNvPr id="428" name="Google Shape;428;p212"/>
          <p:cNvCxnSpPr/>
          <p:nvPr/>
        </p:nvCxnSpPr>
        <p:spPr>
          <a:xfrm>
            <a:off x="787400" y="3509963"/>
            <a:ext cx="10566400" cy="0"/>
          </a:xfrm>
          <a:prstGeom prst="straightConnector1">
            <a:avLst/>
          </a:prstGeom>
          <a:noFill/>
          <a:ln w="31750" cap="flat" cmpd="sng">
            <a:solidFill>
              <a:schemeClr val="dk1"/>
            </a:solidFill>
            <a:prstDash val="solid"/>
            <a:miter lim="800000"/>
            <a:headEnd type="none" w="sm" len="sm"/>
            <a:tailEnd type="none" w="sm" len="sm"/>
          </a:ln>
        </p:spPr>
      </p:cxnSp>
      <p:pic>
        <p:nvPicPr>
          <p:cNvPr id="429" name="Google Shape;429;p212"/>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430" name="Google Shape;430;p212"/>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431" name="Google Shape;431;p212"/>
          <p:cNvGrpSpPr/>
          <p:nvPr/>
        </p:nvGrpSpPr>
        <p:grpSpPr>
          <a:xfrm>
            <a:off x="396238" y="297178"/>
            <a:ext cx="11399847" cy="6149340"/>
            <a:chOff x="297178" y="297178"/>
            <a:chExt cx="8549885" cy="6149340"/>
          </a:xfrm>
        </p:grpSpPr>
        <p:sp>
          <p:nvSpPr>
            <p:cNvPr id="432" name="Google Shape;432;p212"/>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3" name="Google Shape;433;p212"/>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1937737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5_Transition Slide Blue-2">
  <p:cSld name="5_Transition Slide Blue-2">
    <p:bg>
      <p:bgPr>
        <a:gradFill>
          <a:gsLst>
            <a:gs pos="0">
              <a:schemeClr val="accent5"/>
            </a:gs>
            <a:gs pos="50000">
              <a:schemeClr val="accent4"/>
            </a:gs>
            <a:gs pos="100000">
              <a:schemeClr val="accent1"/>
            </a:gs>
          </a:gsLst>
          <a:lin ang="5400000" scaled="0"/>
        </a:gradFill>
        <a:effectLst/>
      </p:bgPr>
    </p:bg>
    <p:spTree>
      <p:nvGrpSpPr>
        <p:cNvPr id="1" name="Shape 434"/>
        <p:cNvGrpSpPr/>
        <p:nvPr/>
      </p:nvGrpSpPr>
      <p:grpSpPr>
        <a:xfrm>
          <a:off x="0" y="0"/>
          <a:ext cx="0" cy="0"/>
          <a:chOff x="0" y="0"/>
          <a:chExt cx="0" cy="0"/>
        </a:xfrm>
      </p:grpSpPr>
      <p:sp>
        <p:nvSpPr>
          <p:cNvPr id="435" name="Google Shape;435;p213"/>
          <p:cNvSpPr/>
          <p:nvPr/>
        </p:nvSpPr>
        <p:spPr>
          <a:xfrm>
            <a:off x="7613953" y="51500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noFill/>
          <a:ln w="19050" cap="rnd" cmpd="sng">
            <a:solidFill>
              <a:schemeClr val="lt1">
                <a:alpha val="2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6" name="Google Shape;436;p213"/>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437" name="Google Shape;437;p213"/>
          <p:cNvSpPr/>
          <p:nvPr/>
        </p:nvSpPr>
        <p:spPr>
          <a:xfrm>
            <a:off x="8321151" y="12396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noFill/>
          <a:ln w="19050" cap="rnd" cmpd="sng">
            <a:solidFill>
              <a:schemeClr val="lt1">
                <a:alpha val="4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8" name="Google Shape;438;p213"/>
          <p:cNvSpPr/>
          <p:nvPr/>
        </p:nvSpPr>
        <p:spPr>
          <a:xfrm>
            <a:off x="7273592" y="3344487"/>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noFill/>
          <a:ln w="19050" cap="rnd" cmpd="sng">
            <a:solidFill>
              <a:schemeClr val="lt1">
                <a:alpha val="40000"/>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9" name="Google Shape;439;p213"/>
          <p:cNvSpPr/>
          <p:nvPr/>
        </p:nvSpPr>
        <p:spPr>
          <a:xfrm>
            <a:off x="10652760" y="-7620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noFill/>
          <a:ln w="19050" cap="rnd" cmpd="sng">
            <a:solidFill>
              <a:schemeClr val="lt1">
                <a:alpha val="6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40" name="Google Shape;440;p213"/>
          <p:cNvPicPr preferRelativeResize="0"/>
          <p:nvPr/>
        </p:nvPicPr>
        <p:blipFill rotWithShape="1">
          <a:blip r:embed="rId2">
            <a:alphaModFix/>
          </a:blip>
          <a:srcRect/>
          <a:stretch/>
        </p:blipFill>
        <p:spPr>
          <a:xfrm>
            <a:off x="296429" y="228600"/>
            <a:ext cx="2752280" cy="1652836"/>
          </a:xfrm>
          <a:prstGeom prst="rect">
            <a:avLst/>
          </a:prstGeom>
          <a:noFill/>
          <a:ln>
            <a:noFill/>
          </a:ln>
        </p:spPr>
      </p:pic>
      <p:sp>
        <p:nvSpPr>
          <p:cNvPr id="441" name="Google Shape;441;p213"/>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pic>
        <p:nvPicPr>
          <p:cNvPr id="442" name="Google Shape;442;p213"/>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443" name="Google Shape;443;p213"/>
          <p:cNvSpPr txBox="1">
            <a:spLocks noGrp="1"/>
          </p:cNvSpPr>
          <p:nvPr>
            <p:ph type="title"/>
          </p:nvPr>
        </p:nvSpPr>
        <p:spPr>
          <a:xfrm>
            <a:off x="831851" y="2027023"/>
            <a:ext cx="10515600" cy="212111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4" name="Google Shape;444;p213"/>
          <p:cNvSpPr txBox="1">
            <a:spLocks noGrp="1"/>
          </p:cNvSpPr>
          <p:nvPr>
            <p:ph type="body" idx="1"/>
          </p:nvPr>
        </p:nvSpPr>
        <p:spPr>
          <a:xfrm>
            <a:off x="831851" y="4175126"/>
            <a:ext cx="10515600" cy="150018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cxnSp>
        <p:nvCxnSpPr>
          <p:cNvPr id="445" name="Google Shape;445;p213"/>
          <p:cNvCxnSpPr/>
          <p:nvPr/>
        </p:nvCxnSpPr>
        <p:spPr>
          <a:xfrm>
            <a:off x="831851" y="4148137"/>
            <a:ext cx="10566400" cy="0"/>
          </a:xfrm>
          <a:prstGeom prst="straightConnector1">
            <a:avLst/>
          </a:prstGeom>
          <a:noFill/>
          <a:ln w="31750" cap="flat" cmpd="sng">
            <a:solidFill>
              <a:schemeClr val="lt1"/>
            </a:solidFill>
            <a:prstDash val="solid"/>
            <a:miter lim="800000"/>
            <a:headEnd type="none" w="sm" len="sm"/>
            <a:tailEnd type="none" w="sm" len="sm"/>
          </a:ln>
        </p:spPr>
      </p:cxnSp>
      <p:sp>
        <p:nvSpPr>
          <p:cNvPr id="446" name="Google Shape;446;p213"/>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447" name="Google Shape;447;p213"/>
          <p:cNvGrpSpPr/>
          <p:nvPr/>
        </p:nvGrpSpPr>
        <p:grpSpPr>
          <a:xfrm>
            <a:off x="396238" y="297178"/>
            <a:ext cx="11399847" cy="6149340"/>
            <a:chOff x="297178" y="297178"/>
            <a:chExt cx="8549885" cy="6149340"/>
          </a:xfrm>
        </p:grpSpPr>
        <p:sp>
          <p:nvSpPr>
            <p:cNvPr id="448" name="Google Shape;448;p213"/>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49" name="Google Shape;449;p213"/>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9187864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_Transition Slide Blue-2">
  <p:cSld name="6_Transition Slide Blue-2">
    <p:bg>
      <p:bgPr>
        <a:gradFill>
          <a:gsLst>
            <a:gs pos="0">
              <a:schemeClr val="accent5"/>
            </a:gs>
            <a:gs pos="50000">
              <a:schemeClr val="accent4"/>
            </a:gs>
            <a:gs pos="100000">
              <a:schemeClr val="accent1"/>
            </a:gs>
          </a:gsLst>
          <a:lin ang="5400000" scaled="0"/>
        </a:gradFill>
        <a:effectLst/>
      </p:bgPr>
    </p:bg>
    <p:spTree>
      <p:nvGrpSpPr>
        <p:cNvPr id="1" name="Shape 450"/>
        <p:cNvGrpSpPr/>
        <p:nvPr/>
      </p:nvGrpSpPr>
      <p:grpSpPr>
        <a:xfrm>
          <a:off x="0" y="0"/>
          <a:ext cx="0" cy="0"/>
          <a:chOff x="0" y="0"/>
          <a:chExt cx="0" cy="0"/>
        </a:xfrm>
      </p:grpSpPr>
      <p:sp>
        <p:nvSpPr>
          <p:cNvPr id="451" name="Google Shape;451;p214"/>
          <p:cNvSpPr/>
          <p:nvPr/>
        </p:nvSpPr>
        <p:spPr>
          <a:xfrm>
            <a:off x="7613953" y="51500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noFill/>
          <a:ln w="19050" cap="rnd" cmpd="sng">
            <a:solidFill>
              <a:schemeClr val="lt1">
                <a:alpha val="2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52" name="Google Shape;452;p214"/>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453" name="Google Shape;453;p214"/>
          <p:cNvSpPr/>
          <p:nvPr/>
        </p:nvSpPr>
        <p:spPr>
          <a:xfrm>
            <a:off x="8321151" y="12396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noFill/>
          <a:ln w="19050" cap="rnd" cmpd="sng">
            <a:solidFill>
              <a:schemeClr val="lt1">
                <a:alpha val="4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54" name="Google Shape;454;p214"/>
          <p:cNvSpPr/>
          <p:nvPr/>
        </p:nvSpPr>
        <p:spPr>
          <a:xfrm>
            <a:off x="7273592" y="3344487"/>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noFill/>
          <a:ln w="19050" cap="rnd" cmpd="sng">
            <a:solidFill>
              <a:schemeClr val="lt1">
                <a:alpha val="40000"/>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55" name="Google Shape;455;p214"/>
          <p:cNvSpPr/>
          <p:nvPr/>
        </p:nvSpPr>
        <p:spPr>
          <a:xfrm>
            <a:off x="10652760" y="-7620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noFill/>
          <a:ln w="19050" cap="rnd" cmpd="sng">
            <a:solidFill>
              <a:schemeClr val="lt1">
                <a:alpha val="6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56" name="Google Shape;456;p214"/>
          <p:cNvPicPr preferRelativeResize="0"/>
          <p:nvPr/>
        </p:nvPicPr>
        <p:blipFill rotWithShape="1">
          <a:blip r:embed="rId2">
            <a:alphaModFix/>
          </a:blip>
          <a:srcRect/>
          <a:stretch/>
        </p:blipFill>
        <p:spPr>
          <a:xfrm>
            <a:off x="296429" y="228600"/>
            <a:ext cx="2752280" cy="1652836"/>
          </a:xfrm>
          <a:prstGeom prst="rect">
            <a:avLst/>
          </a:prstGeom>
          <a:noFill/>
          <a:ln>
            <a:noFill/>
          </a:ln>
        </p:spPr>
      </p:pic>
      <p:sp>
        <p:nvSpPr>
          <p:cNvPr id="457" name="Google Shape;457;p2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8" name="Google Shape;458;p2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cxnSp>
        <p:nvCxnSpPr>
          <p:cNvPr id="459" name="Google Shape;459;p214"/>
          <p:cNvCxnSpPr/>
          <p:nvPr/>
        </p:nvCxnSpPr>
        <p:spPr>
          <a:xfrm rot="10800000" flipH="1">
            <a:off x="787400" y="3509964"/>
            <a:ext cx="10566400" cy="25723"/>
          </a:xfrm>
          <a:prstGeom prst="straightConnector1">
            <a:avLst/>
          </a:prstGeom>
          <a:noFill/>
          <a:ln w="31750" cap="flat" cmpd="sng">
            <a:solidFill>
              <a:schemeClr val="lt1"/>
            </a:solidFill>
            <a:prstDash val="solid"/>
            <a:miter lim="800000"/>
            <a:headEnd type="none" w="sm" len="sm"/>
            <a:tailEnd type="none" w="sm" len="sm"/>
          </a:ln>
        </p:spPr>
      </p:cxnSp>
      <p:sp>
        <p:nvSpPr>
          <p:cNvPr id="460" name="Google Shape;460;p214"/>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pic>
        <p:nvPicPr>
          <p:cNvPr id="461" name="Google Shape;461;p214"/>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462" name="Google Shape;462;p214"/>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463" name="Google Shape;463;p214"/>
          <p:cNvGrpSpPr/>
          <p:nvPr/>
        </p:nvGrpSpPr>
        <p:grpSpPr>
          <a:xfrm>
            <a:off x="396238" y="297178"/>
            <a:ext cx="11399847" cy="6149340"/>
            <a:chOff x="297178" y="297178"/>
            <a:chExt cx="8549885" cy="6149340"/>
          </a:xfrm>
        </p:grpSpPr>
        <p:sp>
          <p:nvSpPr>
            <p:cNvPr id="464" name="Google Shape;464;p214"/>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65" name="Google Shape;465;p214"/>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514844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1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theme" Target="../theme/theme4.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41"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image" Target="../media/image16.jp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1/24/2020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6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308272828"/>
      </p:ext>
    </p:extLst>
  </p:cSld>
  <p:clrMap bg1="lt1" tx1="dk1" bg2="dk2" tx2="lt2" accent1="accent1" accent2="accent2" accent3="accent3" accent4="accent4" accent5="accent5" accent6="accent6" hlink="hlink" folHlink="folHlink"/>
  <p:sldLayoutIdLst>
    <p:sldLayoutId id="214748369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p158"/>
          <p:cNvSpPr/>
          <p:nvPr/>
        </p:nvSpPr>
        <p:spPr>
          <a:xfrm>
            <a:off x="7512916" y="52262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solidFill>
            <a:srgbClr val="005288">
              <a:alpha val="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158"/>
          <p:cNvSpPr/>
          <p:nvPr/>
        </p:nvSpPr>
        <p:spPr>
          <a:xfrm>
            <a:off x="8220113" y="13158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solidFill>
            <a:srgbClr val="005288">
              <a:alpha val="2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158"/>
          <p:cNvSpPr/>
          <p:nvPr/>
        </p:nvSpPr>
        <p:spPr>
          <a:xfrm>
            <a:off x="7172555" y="3420686"/>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solidFill>
            <a:srgbClr val="005288">
              <a:alpha val="200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158"/>
          <p:cNvSpPr/>
          <p:nvPr/>
        </p:nvSpPr>
        <p:spPr>
          <a:xfrm>
            <a:off x="10551723" y="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solidFill>
            <a:srgbClr val="005288">
              <a:alpha val="400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158"/>
          <p:cNvSpPr/>
          <p:nvPr/>
        </p:nvSpPr>
        <p:spPr>
          <a:xfrm>
            <a:off x="5723467" y="3352546"/>
            <a:ext cx="5655733" cy="0"/>
          </a:xfrm>
          <a:custGeom>
            <a:avLst/>
            <a:gdLst/>
            <a:ahLst/>
            <a:cxnLst/>
            <a:rect l="l" t="t" r="r" b="b"/>
            <a:pathLst>
              <a:path w="4241800" h="120000" extrusionOk="0">
                <a:moveTo>
                  <a:pt x="0" y="0"/>
                </a:moveTo>
                <a:lnTo>
                  <a:pt x="4241800" y="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158"/>
          <p:cNvSpPr txBox="1"/>
          <p:nvPr/>
        </p:nvSpPr>
        <p:spPr>
          <a:xfrm>
            <a:off x="846667" y="2845513"/>
            <a:ext cx="4446693" cy="677108"/>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4400"/>
              <a:buFont typeface="Calibri"/>
              <a:buNone/>
            </a:pPr>
            <a:r>
              <a:rPr lang="en-US" sz="4400">
                <a:solidFill>
                  <a:srgbClr val="000000"/>
                </a:solidFill>
                <a:latin typeface="Calibri"/>
                <a:ea typeface="Calibri"/>
                <a:cs typeface="Calibri"/>
                <a:sym typeface="Calibri"/>
              </a:rPr>
              <a:t>Who We Are</a:t>
            </a:r>
            <a:endParaRPr sz="1800"/>
          </a:p>
        </p:txBody>
      </p:sp>
      <p:sp>
        <p:nvSpPr>
          <p:cNvPr id="32" name="Google Shape;32;p158"/>
          <p:cNvSpPr txBox="1"/>
          <p:nvPr/>
        </p:nvSpPr>
        <p:spPr>
          <a:xfrm>
            <a:off x="795867" y="3785319"/>
            <a:ext cx="10523220" cy="1154162"/>
          </a:xfrm>
          <a:prstGeom prst="rect">
            <a:avLst/>
          </a:prstGeom>
          <a:noFill/>
          <a:ln>
            <a:noFill/>
          </a:ln>
        </p:spPr>
        <p:txBody>
          <a:bodyPr spcFirstLastPara="1" wrap="square" lIns="0" tIns="0" rIns="0" bIns="0" anchor="t" anchorCtr="0">
            <a:spAutoFit/>
          </a:bodyPr>
          <a:lstStyle/>
          <a:p>
            <a:pPr marL="12700" marR="5080" lvl="0" indent="0" algn="l" rtl="0">
              <a:lnSpc>
                <a:spcPct val="100000"/>
              </a:lnSpc>
              <a:spcBef>
                <a:spcPts val="0"/>
              </a:spcBef>
              <a:spcAft>
                <a:spcPts val="0"/>
              </a:spcAft>
              <a:buNone/>
            </a:pPr>
            <a:r>
              <a:rPr lang="en-US" sz="2500" b="0">
                <a:solidFill>
                  <a:schemeClr val="dk1"/>
                </a:solidFill>
                <a:latin typeface="Calibri"/>
                <a:ea typeface="Calibri"/>
                <a:cs typeface="Calibri"/>
                <a:sym typeface="Calibri"/>
              </a:rPr>
              <a:t>The Regional Educational Laboratory (REL) Central at Marzano Research serves the applied education research needs of  Colorado, Kansas, Missouri, Nebraska, North Dakota, South Dakota, and Wyoming.</a:t>
            </a:r>
            <a:endParaRPr sz="2500">
              <a:solidFill>
                <a:schemeClr val="dk1"/>
              </a:solidFill>
              <a:latin typeface="Calibri"/>
              <a:ea typeface="Calibri"/>
              <a:cs typeface="Calibri"/>
              <a:sym typeface="Calibri"/>
            </a:endParaRPr>
          </a:p>
        </p:txBody>
      </p:sp>
      <p:sp>
        <p:nvSpPr>
          <p:cNvPr id="33" name="Google Shape;33;p158"/>
          <p:cNvSpPr/>
          <p:nvPr/>
        </p:nvSpPr>
        <p:spPr>
          <a:xfrm>
            <a:off x="396237" y="1494156"/>
            <a:ext cx="0" cy="4214495"/>
          </a:xfrm>
          <a:custGeom>
            <a:avLst/>
            <a:gdLst/>
            <a:ahLst/>
            <a:cxnLst/>
            <a:rect l="l" t="t" r="r" b="b"/>
            <a:pathLst>
              <a:path w="120000" h="4214495" extrusionOk="0">
                <a:moveTo>
                  <a:pt x="0" y="4214241"/>
                </a:moveTo>
                <a:lnTo>
                  <a:pt x="0" y="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34;p158"/>
          <p:cNvSpPr/>
          <p:nvPr/>
        </p:nvSpPr>
        <p:spPr>
          <a:xfrm>
            <a:off x="1424095" y="297178"/>
            <a:ext cx="10371667" cy="5463540"/>
          </a:xfrm>
          <a:custGeom>
            <a:avLst/>
            <a:gdLst/>
            <a:ahLst/>
            <a:cxnLst/>
            <a:rect l="l" t="t" r="r" b="b"/>
            <a:pathLst>
              <a:path w="7778750" h="5463540" extrusionOk="0">
                <a:moveTo>
                  <a:pt x="0" y="0"/>
                </a:moveTo>
                <a:lnTo>
                  <a:pt x="7778750" y="0"/>
                </a:lnTo>
                <a:lnTo>
                  <a:pt x="7778750" y="546354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35;p158"/>
          <p:cNvSpPr txBox="1">
            <a:spLocks noGrp="1"/>
          </p:cNvSpPr>
          <p:nvPr>
            <p:ph type="sldNum" idx="12"/>
          </p:nvPr>
        </p:nvSpPr>
        <p:spPr>
          <a:xfrm>
            <a:off x="9042692" y="290732"/>
            <a:ext cx="2748280" cy="37973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36" name="Google Shape;36;p158"/>
          <p:cNvPicPr preferRelativeResize="0"/>
          <p:nvPr/>
        </p:nvPicPr>
        <p:blipFill rotWithShape="1">
          <a:blip r:embed="rId3">
            <a:alphaModFix/>
          </a:blip>
          <a:srcRect/>
          <a:stretch/>
        </p:blipFill>
        <p:spPr>
          <a:xfrm>
            <a:off x="3295413" y="672331"/>
            <a:ext cx="8111067" cy="1943100"/>
          </a:xfrm>
          <a:prstGeom prst="rect">
            <a:avLst/>
          </a:prstGeom>
          <a:noFill/>
          <a:ln>
            <a:noFill/>
          </a:ln>
        </p:spPr>
      </p:pic>
      <p:pic>
        <p:nvPicPr>
          <p:cNvPr id="37" name="Google Shape;37;p158"/>
          <p:cNvPicPr preferRelativeResize="0"/>
          <p:nvPr/>
        </p:nvPicPr>
        <p:blipFill rotWithShape="1">
          <a:blip r:embed="rId4">
            <a:alphaModFix/>
          </a:blip>
          <a:srcRect/>
          <a:stretch/>
        </p:blipFill>
        <p:spPr>
          <a:xfrm>
            <a:off x="304796" y="228601"/>
            <a:ext cx="2743341" cy="1647910"/>
          </a:xfrm>
          <a:prstGeom prst="rect">
            <a:avLst/>
          </a:prstGeom>
          <a:noFill/>
          <a:ln>
            <a:noFill/>
          </a:ln>
        </p:spPr>
      </p:pic>
    </p:spTree>
    <p:extLst>
      <p:ext uri="{BB962C8B-B14F-4D97-AF65-F5344CB8AC3E}">
        <p14:creationId xmlns:p14="http://schemas.microsoft.com/office/powerpoint/2010/main" val="417107817"/>
      </p:ext>
    </p:extLst>
  </p:cSld>
  <p:clrMap bg1="lt1" tx1="dk1" bg2="dk2" tx2="lt2" accent1="accent1" accent2="accent2" accent3="accent3" accent4="accent4" accent5="accent5" accent6="accent6" hlink="hlink" folHlink="folHlink"/>
  <p:sldLayoutIdLst>
    <p:sldLayoutId id="214748369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
        <p:cNvGrpSpPr/>
        <p:nvPr/>
      </p:nvGrpSpPr>
      <p:grpSpPr>
        <a:xfrm>
          <a:off x="0" y="0"/>
          <a:ext cx="0" cy="0"/>
          <a:chOff x="0" y="0"/>
          <a:chExt cx="0" cy="0"/>
        </a:xfrm>
      </p:grpSpPr>
      <p:grpSp>
        <p:nvGrpSpPr>
          <p:cNvPr id="45" name="Google Shape;45;p160"/>
          <p:cNvGrpSpPr/>
          <p:nvPr/>
        </p:nvGrpSpPr>
        <p:grpSpPr>
          <a:xfrm>
            <a:off x="0" y="1"/>
            <a:ext cx="2144621" cy="6043233"/>
            <a:chOff x="0" y="0"/>
            <a:chExt cx="1608466" cy="6043233"/>
          </a:xfrm>
        </p:grpSpPr>
        <p:sp>
          <p:nvSpPr>
            <p:cNvPr id="46" name="Google Shape;46;p160"/>
            <p:cNvSpPr/>
            <p:nvPr/>
          </p:nvSpPr>
          <p:spPr>
            <a:xfrm>
              <a:off x="0" y="3690706"/>
              <a:ext cx="432434" cy="937894"/>
            </a:xfrm>
            <a:custGeom>
              <a:avLst/>
              <a:gdLst/>
              <a:ahLst/>
              <a:cxnLst/>
              <a:rect l="l" t="t" r="r" b="b"/>
              <a:pathLst>
                <a:path w="432434" h="937895" extrusionOk="0">
                  <a:moveTo>
                    <a:pt x="0" y="0"/>
                  </a:moveTo>
                  <a:lnTo>
                    <a:pt x="0" y="937571"/>
                  </a:lnTo>
                  <a:lnTo>
                    <a:pt x="45551" y="931590"/>
                  </a:lnTo>
                  <a:lnTo>
                    <a:pt x="90881" y="920988"/>
                  </a:lnTo>
                  <a:lnTo>
                    <a:pt x="135589" y="905674"/>
                  </a:lnTo>
                  <a:lnTo>
                    <a:pt x="179357" y="885548"/>
                  </a:lnTo>
                  <a:lnTo>
                    <a:pt x="220879" y="861116"/>
                  </a:lnTo>
                  <a:lnTo>
                    <a:pt x="258994" y="833162"/>
                  </a:lnTo>
                  <a:lnTo>
                    <a:pt x="293600" y="802004"/>
                  </a:lnTo>
                  <a:lnTo>
                    <a:pt x="324598" y="767962"/>
                  </a:lnTo>
                  <a:lnTo>
                    <a:pt x="351886" y="731355"/>
                  </a:lnTo>
                  <a:lnTo>
                    <a:pt x="375365" y="692500"/>
                  </a:lnTo>
                  <a:lnTo>
                    <a:pt x="394934" y="651718"/>
                  </a:lnTo>
                  <a:lnTo>
                    <a:pt x="410493" y="609326"/>
                  </a:lnTo>
                  <a:lnTo>
                    <a:pt x="421942" y="565644"/>
                  </a:lnTo>
                  <a:lnTo>
                    <a:pt x="429180" y="520991"/>
                  </a:lnTo>
                  <a:lnTo>
                    <a:pt x="432108" y="475685"/>
                  </a:lnTo>
                  <a:lnTo>
                    <a:pt x="430624" y="430045"/>
                  </a:lnTo>
                  <a:lnTo>
                    <a:pt x="424628" y="384390"/>
                  </a:lnTo>
                  <a:lnTo>
                    <a:pt x="414021" y="339038"/>
                  </a:lnTo>
                  <a:lnTo>
                    <a:pt x="398701" y="294310"/>
                  </a:lnTo>
                  <a:lnTo>
                    <a:pt x="378569" y="250523"/>
                  </a:lnTo>
                  <a:lnTo>
                    <a:pt x="354154" y="209038"/>
                  </a:lnTo>
                  <a:lnTo>
                    <a:pt x="326213" y="170957"/>
                  </a:lnTo>
                  <a:lnTo>
                    <a:pt x="295066" y="136381"/>
                  </a:lnTo>
                  <a:lnTo>
                    <a:pt x="261031" y="105409"/>
                  </a:lnTo>
                  <a:lnTo>
                    <a:pt x="224429" y="78143"/>
                  </a:lnTo>
                  <a:lnTo>
                    <a:pt x="185578" y="54683"/>
                  </a:lnTo>
                  <a:lnTo>
                    <a:pt x="144798" y="35129"/>
                  </a:lnTo>
                  <a:lnTo>
                    <a:pt x="102409" y="19581"/>
                  </a:lnTo>
                  <a:lnTo>
                    <a:pt x="58729" y="8141"/>
                  </a:lnTo>
                  <a:lnTo>
                    <a:pt x="14077" y="908"/>
                  </a:lnTo>
                  <a:lnTo>
                    <a:pt x="0" y="0"/>
                  </a:lnTo>
                  <a:close/>
                </a:path>
              </a:pathLst>
            </a:custGeom>
            <a:solidFill>
              <a:schemeClr val="lt1"/>
            </a:solidFill>
            <a:ln w="9525" cap="flat" cmpd="sng">
              <a:solidFill>
                <a:srgbClr val="005288">
                  <a:alpha val="40000"/>
                </a:srgbClr>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160"/>
            <p:cNvSpPr/>
            <p:nvPr/>
          </p:nvSpPr>
          <p:spPr>
            <a:xfrm>
              <a:off x="556608" y="5259008"/>
              <a:ext cx="784225" cy="784225"/>
            </a:xfrm>
            <a:custGeom>
              <a:avLst/>
              <a:gdLst/>
              <a:ahLst/>
              <a:cxnLst/>
              <a:rect l="l" t="t" r="r" b="b"/>
              <a:pathLst>
                <a:path w="784225" h="784225" extrusionOk="0">
                  <a:moveTo>
                    <a:pt x="395221" y="0"/>
                  </a:moveTo>
                  <a:lnTo>
                    <a:pt x="348428" y="2412"/>
                  </a:lnTo>
                  <a:lnTo>
                    <a:pt x="301737" y="10555"/>
                  </a:lnTo>
                  <a:lnTo>
                    <a:pt x="255641" y="24582"/>
                  </a:lnTo>
                  <a:lnTo>
                    <a:pt x="210633" y="44649"/>
                  </a:lnTo>
                  <a:lnTo>
                    <a:pt x="168432" y="70140"/>
                  </a:lnTo>
                  <a:lnTo>
                    <a:pt x="130569" y="99973"/>
                  </a:lnTo>
                  <a:lnTo>
                    <a:pt x="97199" y="133654"/>
                  </a:lnTo>
                  <a:lnTo>
                    <a:pt x="68477" y="170689"/>
                  </a:lnTo>
                  <a:lnTo>
                    <a:pt x="44558" y="210585"/>
                  </a:lnTo>
                  <a:lnTo>
                    <a:pt x="25596" y="252847"/>
                  </a:lnTo>
                  <a:lnTo>
                    <a:pt x="11745" y="296982"/>
                  </a:lnTo>
                  <a:lnTo>
                    <a:pt x="3162" y="342496"/>
                  </a:lnTo>
                  <a:lnTo>
                    <a:pt x="0" y="388896"/>
                  </a:lnTo>
                  <a:lnTo>
                    <a:pt x="2413" y="435688"/>
                  </a:lnTo>
                  <a:lnTo>
                    <a:pt x="10558" y="482378"/>
                  </a:lnTo>
                  <a:lnTo>
                    <a:pt x="24587" y="528472"/>
                  </a:lnTo>
                  <a:lnTo>
                    <a:pt x="44657" y="573477"/>
                  </a:lnTo>
                  <a:lnTo>
                    <a:pt x="70116" y="615621"/>
                  </a:lnTo>
                  <a:lnTo>
                    <a:pt x="99926" y="653445"/>
                  </a:lnTo>
                  <a:lnTo>
                    <a:pt x="133594" y="686793"/>
                  </a:lnTo>
                  <a:lnTo>
                    <a:pt x="170624" y="715505"/>
                  </a:lnTo>
                  <a:lnTo>
                    <a:pt x="210522" y="739426"/>
                  </a:lnTo>
                  <a:lnTo>
                    <a:pt x="252793" y="758398"/>
                  </a:lnTo>
                  <a:lnTo>
                    <a:pt x="296942" y="772263"/>
                  </a:lnTo>
                  <a:lnTo>
                    <a:pt x="342474" y="780865"/>
                  </a:lnTo>
                  <a:lnTo>
                    <a:pt x="388896" y="784046"/>
                  </a:lnTo>
                  <a:lnTo>
                    <a:pt x="435711" y="781649"/>
                  </a:lnTo>
                  <a:lnTo>
                    <a:pt x="482426" y="773516"/>
                  </a:lnTo>
                  <a:lnTo>
                    <a:pt x="528545" y="759491"/>
                  </a:lnTo>
                  <a:lnTo>
                    <a:pt x="573574" y="739415"/>
                  </a:lnTo>
                  <a:lnTo>
                    <a:pt x="615754" y="713932"/>
                  </a:lnTo>
                  <a:lnTo>
                    <a:pt x="653594" y="684097"/>
                  </a:lnTo>
                  <a:lnTo>
                    <a:pt x="686940" y="650406"/>
                  </a:lnTo>
                  <a:lnTo>
                    <a:pt x="715639" y="613354"/>
                  </a:lnTo>
                  <a:lnTo>
                    <a:pt x="739537" y="573438"/>
                  </a:lnTo>
                  <a:lnTo>
                    <a:pt x="758479" y="531155"/>
                  </a:lnTo>
                  <a:lnTo>
                    <a:pt x="772312" y="486999"/>
                  </a:lnTo>
                  <a:lnTo>
                    <a:pt x="780883" y="441468"/>
                  </a:lnTo>
                  <a:lnTo>
                    <a:pt x="784037" y="395057"/>
                  </a:lnTo>
                  <a:lnTo>
                    <a:pt x="781621" y="348262"/>
                  </a:lnTo>
                  <a:lnTo>
                    <a:pt x="773480" y="301580"/>
                  </a:lnTo>
                  <a:lnTo>
                    <a:pt x="759461" y="255506"/>
                  </a:lnTo>
                  <a:lnTo>
                    <a:pt x="739410" y="210536"/>
                  </a:lnTo>
                  <a:lnTo>
                    <a:pt x="713933" y="168359"/>
                  </a:lnTo>
                  <a:lnTo>
                    <a:pt x="684111" y="130516"/>
                  </a:lnTo>
                  <a:lnTo>
                    <a:pt x="650440" y="97163"/>
                  </a:lnTo>
                  <a:lnTo>
                    <a:pt x="613412" y="68453"/>
                  </a:lnTo>
                  <a:lnTo>
                    <a:pt x="573523" y="44544"/>
                  </a:lnTo>
                  <a:lnTo>
                    <a:pt x="531265" y="25588"/>
                  </a:lnTo>
                  <a:lnTo>
                    <a:pt x="487133" y="11743"/>
                  </a:lnTo>
                  <a:lnTo>
                    <a:pt x="441620" y="3161"/>
                  </a:lnTo>
                  <a:lnTo>
                    <a:pt x="395221" y="0"/>
                  </a:lnTo>
                  <a:close/>
                </a:path>
              </a:pathLst>
            </a:custGeom>
            <a:solidFill>
              <a:schemeClr val="lt1"/>
            </a:solidFill>
            <a:ln w="9525" cap="flat" cmpd="sng">
              <a:solidFill>
                <a:srgbClr val="005288">
                  <a:alpha val="40000"/>
                </a:srgbClr>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160"/>
            <p:cNvSpPr/>
            <p:nvPr/>
          </p:nvSpPr>
          <p:spPr>
            <a:xfrm>
              <a:off x="0" y="1351176"/>
              <a:ext cx="422275" cy="1128395"/>
            </a:xfrm>
            <a:custGeom>
              <a:avLst/>
              <a:gdLst/>
              <a:ahLst/>
              <a:cxnLst/>
              <a:rect l="l" t="t" r="r" b="b"/>
              <a:pathLst>
                <a:path w="422275" h="1128395" extrusionOk="0">
                  <a:moveTo>
                    <a:pt x="0" y="0"/>
                  </a:moveTo>
                  <a:lnTo>
                    <a:pt x="0" y="1127783"/>
                  </a:lnTo>
                  <a:lnTo>
                    <a:pt x="18226" y="1122549"/>
                  </a:lnTo>
                  <a:lnTo>
                    <a:pt x="62703" y="1105801"/>
                  </a:lnTo>
                  <a:lnTo>
                    <a:pt x="106376" y="1085187"/>
                  </a:lnTo>
                  <a:lnTo>
                    <a:pt x="148214" y="1061129"/>
                  </a:lnTo>
                  <a:lnTo>
                    <a:pt x="187341" y="1034202"/>
                  </a:lnTo>
                  <a:lnTo>
                    <a:pt x="223692" y="1004611"/>
                  </a:lnTo>
                  <a:lnTo>
                    <a:pt x="257203" y="972558"/>
                  </a:lnTo>
                  <a:lnTo>
                    <a:pt x="287810" y="938248"/>
                  </a:lnTo>
                  <a:lnTo>
                    <a:pt x="315450" y="901886"/>
                  </a:lnTo>
                  <a:lnTo>
                    <a:pt x="340058" y="863674"/>
                  </a:lnTo>
                  <a:lnTo>
                    <a:pt x="361571" y="823818"/>
                  </a:lnTo>
                  <a:lnTo>
                    <a:pt x="379925" y="782522"/>
                  </a:lnTo>
                  <a:lnTo>
                    <a:pt x="395055" y="739988"/>
                  </a:lnTo>
                  <a:lnTo>
                    <a:pt x="406898" y="696423"/>
                  </a:lnTo>
                  <a:lnTo>
                    <a:pt x="415390" y="652028"/>
                  </a:lnTo>
                  <a:lnTo>
                    <a:pt x="420467" y="607010"/>
                  </a:lnTo>
                  <a:lnTo>
                    <a:pt x="422065" y="561571"/>
                  </a:lnTo>
                  <a:lnTo>
                    <a:pt x="420121" y="515916"/>
                  </a:lnTo>
                  <a:lnTo>
                    <a:pt x="414569" y="470249"/>
                  </a:lnTo>
                  <a:lnTo>
                    <a:pt x="405347" y="424773"/>
                  </a:lnTo>
                  <a:lnTo>
                    <a:pt x="392390" y="379694"/>
                  </a:lnTo>
                  <a:lnTo>
                    <a:pt x="375634" y="335214"/>
                  </a:lnTo>
                  <a:lnTo>
                    <a:pt x="355017" y="291539"/>
                  </a:lnTo>
                  <a:lnTo>
                    <a:pt x="330959" y="249698"/>
                  </a:lnTo>
                  <a:lnTo>
                    <a:pt x="304035" y="210565"/>
                  </a:lnTo>
                  <a:lnTo>
                    <a:pt x="274446" y="174204"/>
                  </a:lnTo>
                  <a:lnTo>
                    <a:pt x="242398" y="140680"/>
                  </a:lnTo>
                  <a:lnTo>
                    <a:pt x="208095" y="110055"/>
                  </a:lnTo>
                  <a:lnTo>
                    <a:pt x="171740" y="82396"/>
                  </a:lnTo>
                  <a:lnTo>
                    <a:pt x="133537" y="57766"/>
                  </a:lnTo>
                  <a:lnTo>
                    <a:pt x="93692" y="36230"/>
                  </a:lnTo>
                  <a:lnTo>
                    <a:pt x="52407" y="17851"/>
                  </a:lnTo>
                  <a:lnTo>
                    <a:pt x="9888" y="2695"/>
                  </a:lnTo>
                  <a:lnTo>
                    <a:pt x="0" y="0"/>
                  </a:lnTo>
                  <a:close/>
                </a:path>
              </a:pathLst>
            </a:custGeom>
            <a:solidFill>
              <a:schemeClr val="lt1"/>
            </a:solidFill>
            <a:ln w="9525" cap="flat" cmpd="sng">
              <a:solidFill>
                <a:srgbClr val="005288">
                  <a:alpha val="40000"/>
                </a:srgbClr>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49;p160"/>
            <p:cNvSpPr/>
            <p:nvPr/>
          </p:nvSpPr>
          <p:spPr>
            <a:xfrm>
              <a:off x="201306" y="0"/>
              <a:ext cx="1407160" cy="408305"/>
            </a:xfrm>
            <a:custGeom>
              <a:avLst/>
              <a:gdLst/>
              <a:ahLst/>
              <a:cxnLst/>
              <a:rect l="l" t="t" r="r" b="b"/>
              <a:pathLst>
                <a:path w="1407160" h="408305" extrusionOk="0">
                  <a:moveTo>
                    <a:pt x="1406874" y="0"/>
                  </a:moveTo>
                  <a:lnTo>
                    <a:pt x="0" y="0"/>
                  </a:lnTo>
                  <a:lnTo>
                    <a:pt x="8034" y="14354"/>
                  </a:lnTo>
                  <a:lnTo>
                    <a:pt x="33368" y="54042"/>
                  </a:lnTo>
                  <a:lnTo>
                    <a:pt x="60658" y="91805"/>
                  </a:lnTo>
                  <a:lnTo>
                    <a:pt x="89802" y="127610"/>
                  </a:lnTo>
                  <a:lnTo>
                    <a:pt x="120696" y="161425"/>
                  </a:lnTo>
                  <a:lnTo>
                    <a:pt x="153238" y="193218"/>
                  </a:lnTo>
                  <a:lnTo>
                    <a:pt x="187326" y="222956"/>
                  </a:lnTo>
                  <a:lnTo>
                    <a:pt x="222858" y="250608"/>
                  </a:lnTo>
                  <a:lnTo>
                    <a:pt x="259730" y="276140"/>
                  </a:lnTo>
                  <a:lnTo>
                    <a:pt x="297840" y="299522"/>
                  </a:lnTo>
                  <a:lnTo>
                    <a:pt x="337086" y="320720"/>
                  </a:lnTo>
                  <a:lnTo>
                    <a:pt x="377365" y="339703"/>
                  </a:lnTo>
                  <a:lnTo>
                    <a:pt x="418575" y="356439"/>
                  </a:lnTo>
                  <a:lnTo>
                    <a:pt x="460613" y="370894"/>
                  </a:lnTo>
                  <a:lnTo>
                    <a:pt x="503377" y="383038"/>
                  </a:lnTo>
                  <a:lnTo>
                    <a:pt x="546764" y="392838"/>
                  </a:lnTo>
                  <a:lnTo>
                    <a:pt x="590671" y="400261"/>
                  </a:lnTo>
                  <a:lnTo>
                    <a:pt x="634996" y="405276"/>
                  </a:lnTo>
                  <a:lnTo>
                    <a:pt x="679637" y="407850"/>
                  </a:lnTo>
                  <a:lnTo>
                    <a:pt x="724491" y="407951"/>
                  </a:lnTo>
                  <a:lnTo>
                    <a:pt x="769455" y="405547"/>
                  </a:lnTo>
                  <a:lnTo>
                    <a:pt x="814427" y="400606"/>
                  </a:lnTo>
                  <a:lnTo>
                    <a:pt x="859305" y="393095"/>
                  </a:lnTo>
                  <a:lnTo>
                    <a:pt x="903985" y="382983"/>
                  </a:lnTo>
                  <a:lnTo>
                    <a:pt x="948366" y="370237"/>
                  </a:lnTo>
                  <a:lnTo>
                    <a:pt x="992345" y="354825"/>
                  </a:lnTo>
                  <a:lnTo>
                    <a:pt x="1035819" y="336715"/>
                  </a:lnTo>
                  <a:lnTo>
                    <a:pt x="1078686" y="315875"/>
                  </a:lnTo>
                  <a:lnTo>
                    <a:pt x="1120249" y="292611"/>
                  </a:lnTo>
                  <a:lnTo>
                    <a:pt x="1159920" y="267287"/>
                  </a:lnTo>
                  <a:lnTo>
                    <a:pt x="1197668" y="240006"/>
                  </a:lnTo>
                  <a:lnTo>
                    <a:pt x="1233460" y="210871"/>
                  </a:lnTo>
                  <a:lnTo>
                    <a:pt x="1267263" y="179984"/>
                  </a:lnTo>
                  <a:lnTo>
                    <a:pt x="1299046" y="147448"/>
                  </a:lnTo>
                  <a:lnTo>
                    <a:pt x="1328777" y="113365"/>
                  </a:lnTo>
                  <a:lnTo>
                    <a:pt x="1356422" y="77838"/>
                  </a:lnTo>
                  <a:lnTo>
                    <a:pt x="1381949" y="40970"/>
                  </a:lnTo>
                  <a:lnTo>
                    <a:pt x="1405328" y="2863"/>
                  </a:lnTo>
                  <a:lnTo>
                    <a:pt x="1406874" y="0"/>
                  </a:lnTo>
                  <a:close/>
                </a:path>
              </a:pathLst>
            </a:custGeom>
            <a:solidFill>
              <a:schemeClr val="lt1"/>
            </a:solidFill>
            <a:ln w="9525" cap="flat" cmpd="sng">
              <a:solidFill>
                <a:srgbClr val="005288">
                  <a:alpha val="40000"/>
                </a:srgbClr>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0" name="Google Shape;50;p160"/>
          <p:cNvSpPr/>
          <p:nvPr/>
        </p:nvSpPr>
        <p:spPr>
          <a:xfrm>
            <a:off x="0" y="5760718"/>
            <a:ext cx="12192000" cy="685802"/>
          </a:xfrm>
          <a:prstGeom prst="rect">
            <a:avLst/>
          </a:prstGeom>
          <a:blipFill rotWithShape="1">
            <a:blip r:embed="rId40">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160"/>
          <p:cNvSpPr/>
          <p:nvPr/>
        </p:nvSpPr>
        <p:spPr>
          <a:xfrm>
            <a:off x="396237" y="297179"/>
            <a:ext cx="11399520" cy="5463540"/>
          </a:xfrm>
          <a:custGeom>
            <a:avLst/>
            <a:gdLst/>
            <a:ahLst/>
            <a:cxnLst/>
            <a:rect l="l" t="t" r="r" b="b"/>
            <a:pathLst>
              <a:path w="8549640" h="5463540" extrusionOk="0">
                <a:moveTo>
                  <a:pt x="0" y="5405120"/>
                </a:moveTo>
                <a:lnTo>
                  <a:pt x="0" y="0"/>
                </a:lnTo>
                <a:lnTo>
                  <a:pt x="8549640" y="0"/>
                </a:lnTo>
                <a:lnTo>
                  <a:pt x="8549640" y="546354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160"/>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000"/>
              <a:buFont typeface="Poppins Medium"/>
              <a:buNone/>
              <a:defRPr sz="4000" b="0" i="0" u="none" strike="noStrike" cap="none">
                <a:solidFill>
                  <a:schemeClr val="dk1"/>
                </a:solidFill>
                <a:latin typeface="Poppins Medium"/>
                <a:ea typeface="Poppins Medium"/>
                <a:cs typeface="Poppins Medium"/>
                <a:sym typeface="Poppins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160"/>
          <p:cNvSpPr/>
          <p:nvPr/>
        </p:nvSpPr>
        <p:spPr>
          <a:xfrm>
            <a:off x="396237" y="297179"/>
            <a:ext cx="11399520" cy="5463540"/>
          </a:xfrm>
          <a:custGeom>
            <a:avLst/>
            <a:gdLst/>
            <a:ahLst/>
            <a:cxnLst/>
            <a:rect l="l" t="t" r="r" b="b"/>
            <a:pathLst>
              <a:path w="8549640" h="5463540" extrusionOk="0">
                <a:moveTo>
                  <a:pt x="0" y="5405120"/>
                </a:moveTo>
                <a:lnTo>
                  <a:pt x="0" y="0"/>
                </a:lnTo>
                <a:lnTo>
                  <a:pt x="8549640" y="0"/>
                </a:lnTo>
                <a:lnTo>
                  <a:pt x="8549640" y="546354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160"/>
          <p:cNvSpPr txBox="1"/>
          <p:nvPr/>
        </p:nvSpPr>
        <p:spPr>
          <a:xfrm>
            <a:off x="838200" y="365126"/>
            <a:ext cx="10515600" cy="1325563"/>
          </a:xfrm>
          <a:prstGeom prst="rect">
            <a:avLst/>
          </a:prstGeom>
          <a:noFill/>
          <a:ln>
            <a:noFill/>
          </a:ln>
        </p:spPr>
        <p:txBody>
          <a:bodyPr spcFirstLastPara="1" wrap="square" lIns="91425" tIns="45700" rIns="91425" bIns="45700" anchor="ctr" anchorCtr="0">
            <a:noAutofit/>
          </a:bodyPr>
          <a:lstStyle/>
          <a:p>
            <a:pPr marL="12700" marR="0" lvl="0" indent="0" algn="l" rtl="0">
              <a:lnSpc>
                <a:spcPct val="140000"/>
              </a:lnSpc>
              <a:spcBef>
                <a:spcPts val="0"/>
              </a:spcBef>
              <a:spcAft>
                <a:spcPts val="0"/>
              </a:spcAft>
              <a:buClr>
                <a:srgbClr val="000000"/>
              </a:buClr>
              <a:buSzPts val="4000"/>
              <a:buFont typeface="Poppins Medium"/>
              <a:buNone/>
            </a:pPr>
            <a:r>
              <a:rPr lang="en-US" sz="4000" b="0" i="0" u="sng">
                <a:solidFill>
                  <a:srgbClr val="000000"/>
                </a:solidFill>
                <a:latin typeface="Poppins Medium"/>
                <a:ea typeface="Poppins Medium"/>
                <a:cs typeface="Poppins Medium"/>
                <a:sym typeface="Poppins Medium"/>
              </a:rPr>
              <a:t>                  </a:t>
            </a:r>
            <a:endParaRPr sz="4000" b="0" i="0" u="sng">
              <a:solidFill>
                <a:srgbClr val="000000"/>
              </a:solidFill>
              <a:latin typeface="Poppins Medium"/>
              <a:ea typeface="Poppins Medium"/>
              <a:cs typeface="Poppins Medium"/>
              <a:sym typeface="Poppins Medium"/>
            </a:endParaRPr>
          </a:p>
        </p:txBody>
      </p:sp>
      <p:sp>
        <p:nvSpPr>
          <p:cNvPr id="55" name="Google Shape;55;p160"/>
          <p:cNvSpPr/>
          <p:nvPr/>
        </p:nvSpPr>
        <p:spPr>
          <a:xfrm>
            <a:off x="9839590" y="6446515"/>
            <a:ext cx="1956647" cy="114300"/>
          </a:xfrm>
          <a:custGeom>
            <a:avLst/>
            <a:gdLst/>
            <a:ahLst/>
            <a:cxnLst/>
            <a:rect l="l" t="t" r="r" b="b"/>
            <a:pathLst>
              <a:path w="1467484" h="114300" extrusionOk="0">
                <a:moveTo>
                  <a:pt x="1467129" y="0"/>
                </a:moveTo>
                <a:lnTo>
                  <a:pt x="1467129" y="114299"/>
                </a:lnTo>
                <a:lnTo>
                  <a:pt x="0" y="114299"/>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160"/>
          <p:cNvSpPr/>
          <p:nvPr/>
        </p:nvSpPr>
        <p:spPr>
          <a:xfrm>
            <a:off x="11795761" y="5760715"/>
            <a:ext cx="0" cy="685800"/>
          </a:xfrm>
          <a:custGeom>
            <a:avLst/>
            <a:gdLst/>
            <a:ahLst/>
            <a:cxnLst/>
            <a:rect l="l" t="t" r="r" b="b"/>
            <a:pathLst>
              <a:path w="120000" h="685800" extrusionOk="0">
                <a:moveTo>
                  <a:pt x="0" y="0"/>
                </a:moveTo>
                <a:lnTo>
                  <a:pt x="0" y="685799"/>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7" name="Google Shape;57;p160"/>
          <p:cNvPicPr preferRelativeResize="0"/>
          <p:nvPr/>
        </p:nvPicPr>
        <p:blipFill rotWithShape="1">
          <a:blip r:embed="rId41">
            <a:alphaModFix/>
          </a:blip>
          <a:srcRect/>
          <a:stretch/>
        </p:blipFill>
        <p:spPr>
          <a:xfrm>
            <a:off x="305058" y="5847504"/>
            <a:ext cx="1219263" cy="774740"/>
          </a:xfrm>
          <a:prstGeom prst="rect">
            <a:avLst/>
          </a:prstGeom>
          <a:noFill/>
          <a:ln>
            <a:noFill/>
          </a:ln>
        </p:spPr>
      </p:pic>
      <p:sp>
        <p:nvSpPr>
          <p:cNvPr id="58" name="Google Shape;58;p160"/>
          <p:cNvSpPr txBox="1"/>
          <p:nvPr/>
        </p:nvSpPr>
        <p:spPr>
          <a:xfrm>
            <a:off x="1727200" y="6248400"/>
            <a:ext cx="8229600" cy="756962"/>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rgbClr val="000000"/>
                </a:solidFill>
                <a:latin typeface="Calibri"/>
                <a:ea typeface="Calibri"/>
                <a:cs typeface="Calibri"/>
                <a:sym typeface="Calibri"/>
              </a:rPr>
              <a:t>COLORADO   </a:t>
            </a:r>
            <a:r>
              <a:rPr lang="en-US" sz="1200">
                <a:solidFill>
                  <a:srgbClr val="3F3F3F"/>
                </a:solidFill>
                <a:latin typeface="Calibri"/>
                <a:ea typeface="Calibri"/>
                <a:cs typeface="Calibri"/>
                <a:sym typeface="Calibri"/>
              </a:rPr>
              <a:t>KANSAS</a:t>
            </a:r>
            <a:r>
              <a:rPr lang="en-US" sz="1200">
                <a:solidFill>
                  <a:srgbClr val="000000"/>
                </a:solidFill>
                <a:latin typeface="Calibri"/>
                <a:ea typeface="Calibri"/>
                <a:cs typeface="Calibri"/>
                <a:sym typeface="Calibri"/>
              </a:rPr>
              <a:t>   MISSOURI   </a:t>
            </a:r>
            <a:r>
              <a:rPr lang="en-US" sz="1200">
                <a:solidFill>
                  <a:srgbClr val="3F3F3F"/>
                </a:solidFill>
                <a:latin typeface="Calibri"/>
                <a:ea typeface="Calibri"/>
                <a:cs typeface="Calibri"/>
                <a:sym typeface="Calibri"/>
              </a:rPr>
              <a:t>NEBRASKA</a:t>
            </a:r>
            <a:r>
              <a:rPr lang="en-US" sz="1200">
                <a:solidFill>
                  <a:srgbClr val="000000"/>
                </a:solidFill>
                <a:latin typeface="Calibri"/>
                <a:ea typeface="Calibri"/>
                <a:cs typeface="Calibri"/>
                <a:sym typeface="Calibri"/>
              </a:rPr>
              <a:t>   NORTH DAKOTA   </a:t>
            </a:r>
            <a:r>
              <a:rPr lang="en-US" sz="1200">
                <a:solidFill>
                  <a:srgbClr val="3F3F3F"/>
                </a:solidFill>
                <a:latin typeface="Calibri"/>
                <a:ea typeface="Calibri"/>
                <a:cs typeface="Calibri"/>
                <a:sym typeface="Calibri"/>
              </a:rPr>
              <a:t>SOUTH DAKOTA  </a:t>
            </a:r>
            <a:r>
              <a:rPr lang="en-US" sz="1200">
                <a:solidFill>
                  <a:srgbClr val="000000"/>
                </a:solidFill>
                <a:latin typeface="Calibri"/>
                <a:ea typeface="Calibri"/>
                <a:cs typeface="Calibri"/>
                <a:sym typeface="Calibri"/>
              </a:rPr>
              <a:t>WYOMING</a:t>
            </a:r>
            <a:endParaRPr sz="1800"/>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p>
        </p:txBody>
      </p:sp>
      <p:sp>
        <p:nvSpPr>
          <p:cNvPr id="59" name="Google Shape;59;p160"/>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1"/>
                </a:solidFill>
                <a:latin typeface="Calibri"/>
                <a:ea typeface="Calibri"/>
                <a:cs typeface="Calibri"/>
                <a:sym typeface="Calibri"/>
              </a:defRPr>
            </a:lvl1pPr>
            <a:lvl2pPr marL="0" marR="0" lvl="1" indent="0" algn="r" rtl="0">
              <a:spcBef>
                <a:spcPts val="0"/>
              </a:spcBef>
              <a:buNone/>
              <a:defRPr sz="1200">
                <a:solidFill>
                  <a:schemeClr val="dk1"/>
                </a:solidFill>
                <a:latin typeface="Calibri"/>
                <a:ea typeface="Calibri"/>
                <a:cs typeface="Calibri"/>
                <a:sym typeface="Calibri"/>
              </a:defRPr>
            </a:lvl2pPr>
            <a:lvl3pPr marL="0" marR="0" lvl="2" indent="0" algn="r" rtl="0">
              <a:spcBef>
                <a:spcPts val="0"/>
              </a:spcBef>
              <a:buNone/>
              <a:defRPr sz="1200">
                <a:solidFill>
                  <a:schemeClr val="dk1"/>
                </a:solidFill>
                <a:latin typeface="Calibri"/>
                <a:ea typeface="Calibri"/>
                <a:cs typeface="Calibri"/>
                <a:sym typeface="Calibri"/>
              </a:defRPr>
            </a:lvl3pPr>
            <a:lvl4pPr marL="0" marR="0" lvl="3" indent="0" algn="r" rtl="0">
              <a:spcBef>
                <a:spcPts val="0"/>
              </a:spcBef>
              <a:buNone/>
              <a:defRPr sz="1200">
                <a:solidFill>
                  <a:schemeClr val="dk1"/>
                </a:solidFill>
                <a:latin typeface="Calibri"/>
                <a:ea typeface="Calibri"/>
                <a:cs typeface="Calibri"/>
                <a:sym typeface="Calibri"/>
              </a:defRPr>
            </a:lvl4pPr>
            <a:lvl5pPr marL="0" marR="0" lvl="4" indent="0" algn="r" rtl="0">
              <a:spcBef>
                <a:spcPts val="0"/>
              </a:spcBef>
              <a:buNone/>
              <a:defRPr sz="1200">
                <a:solidFill>
                  <a:schemeClr val="dk1"/>
                </a:solidFill>
                <a:latin typeface="Calibri"/>
                <a:ea typeface="Calibri"/>
                <a:cs typeface="Calibri"/>
                <a:sym typeface="Calibri"/>
              </a:defRPr>
            </a:lvl5pPr>
            <a:lvl6pPr marL="0" marR="0" lvl="5" indent="0" algn="r" rtl="0">
              <a:spcBef>
                <a:spcPts val="0"/>
              </a:spcBef>
              <a:buNone/>
              <a:defRPr sz="1200">
                <a:solidFill>
                  <a:schemeClr val="dk1"/>
                </a:solidFill>
                <a:latin typeface="Calibri"/>
                <a:ea typeface="Calibri"/>
                <a:cs typeface="Calibri"/>
                <a:sym typeface="Calibri"/>
              </a:defRPr>
            </a:lvl6pPr>
            <a:lvl7pPr marL="0" marR="0" lvl="6" indent="0" algn="r" rtl="0">
              <a:spcBef>
                <a:spcPts val="0"/>
              </a:spcBef>
              <a:buNone/>
              <a:defRPr sz="1200">
                <a:solidFill>
                  <a:schemeClr val="dk1"/>
                </a:solidFill>
                <a:latin typeface="Calibri"/>
                <a:ea typeface="Calibri"/>
                <a:cs typeface="Calibri"/>
                <a:sym typeface="Calibri"/>
              </a:defRPr>
            </a:lvl7pPr>
            <a:lvl8pPr marL="0" marR="0" lvl="7" indent="0" algn="r" rtl="0">
              <a:spcBef>
                <a:spcPts val="0"/>
              </a:spcBef>
              <a:buNone/>
              <a:defRPr sz="1200">
                <a:solidFill>
                  <a:schemeClr val="dk1"/>
                </a:solidFill>
                <a:latin typeface="Calibri"/>
                <a:ea typeface="Calibri"/>
                <a:cs typeface="Calibri"/>
                <a:sym typeface="Calibri"/>
              </a:defRPr>
            </a:lvl8pPr>
            <a:lvl9pPr marL="0" marR="0" lvl="8" indent="0" algn="r" rtl="0">
              <a:spcBef>
                <a:spcPts val="0"/>
              </a:spcBef>
              <a:buNone/>
              <a:defRPr sz="12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
        <p:nvSpPr>
          <p:cNvPr id="60" name="Google Shape;60;p160"/>
          <p:cNvSpPr txBox="1">
            <a:spLocks noGrp="1"/>
          </p:cNvSpPr>
          <p:nvPr>
            <p:ph type="body" idx="1"/>
          </p:nvPr>
        </p:nvSpPr>
        <p:spPr>
          <a:xfrm>
            <a:off x="838200" y="1825625"/>
            <a:ext cx="10515600" cy="3831336"/>
          </a:xfrm>
          <a:prstGeom prst="rect">
            <a:avLst/>
          </a:prstGeom>
          <a:noFill/>
          <a:ln>
            <a:noFill/>
          </a:ln>
        </p:spPr>
        <p:txBody>
          <a:bodyPr spcFirstLastPara="1" wrap="square" lIns="91425" tIns="45700" rIns="91425" bIns="45700" anchor="ctr" anchorCtr="0">
            <a:noAutofit/>
          </a:bodyPr>
          <a:lstStyle>
            <a:lvl1pPr marL="457200" marR="0" lvl="0" indent="-406400" algn="l" rtl="0">
              <a:lnSpc>
                <a:spcPct val="90000"/>
              </a:lnSpc>
              <a:spcBef>
                <a:spcPts val="1000"/>
              </a:spcBef>
              <a:spcAft>
                <a:spcPts val="0"/>
              </a:spcAft>
              <a:buClr>
                <a:schemeClr val="accent4"/>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4"/>
              </a:buClr>
              <a:buSzPts val="2400"/>
              <a:buFont typeface="Arial"/>
              <a:buChar char="•"/>
              <a:defRPr sz="2400" b="0" i="0" u="none" strike="noStrike" cap="none">
                <a:solidFill>
                  <a:schemeClr val="accent4"/>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4"/>
              </a:buClr>
              <a:buSzPts val="2000"/>
              <a:buFont typeface="Arial"/>
              <a:buChar char="•"/>
              <a:defRPr sz="2000" b="0" i="0" u="none" strike="noStrike" cap="none">
                <a:solidFill>
                  <a:schemeClr val="accent4"/>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4"/>
              </a:buClr>
              <a:buSzPts val="1800"/>
              <a:buFont typeface="Arial"/>
              <a:buChar char="•"/>
              <a:defRPr sz="1800" b="0" i="0" u="none" strike="noStrike" cap="none">
                <a:solidFill>
                  <a:schemeClr val="accent4"/>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4"/>
              </a:buClr>
              <a:buSzPts val="1800"/>
              <a:buFont typeface="Arial"/>
              <a:buChar char="•"/>
              <a:defRPr sz="1800" b="0" i="0" u="none" strike="noStrike" cap="none">
                <a:solidFill>
                  <a:schemeClr val="accent4"/>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254621089"/>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 id="2147483732" r:id="rId30"/>
    <p:sldLayoutId id="2147483733" r:id="rId31"/>
    <p:sldLayoutId id="2147483734" r:id="rId32"/>
    <p:sldLayoutId id="2147483735" r:id="rId33"/>
    <p:sldLayoutId id="2147483736" r:id="rId34"/>
    <p:sldLayoutId id="2147483737" r:id="rId35"/>
    <p:sldLayoutId id="2147483738" r:id="rId36"/>
    <p:sldLayoutId id="2147483739" r:id="rId37"/>
    <p:sldLayoutId id="2147483740" r:id="rId3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0">
              <a:srgbClr val="5B6B82"/>
            </a:gs>
            <a:gs pos="50000">
              <a:srgbClr val="465872"/>
            </a:gs>
            <a:gs pos="100000">
              <a:srgbClr val="334358"/>
            </a:gs>
          </a:gsLst>
          <a:lin ang="5400000" scaled="0"/>
        </a:gradFill>
        <a:effectLst/>
      </p:bgPr>
    </p:bg>
    <p:spTree>
      <p:nvGrpSpPr>
        <p:cNvPr id="1" name="Shape 319"/>
        <p:cNvGrpSpPr/>
        <p:nvPr/>
      </p:nvGrpSpPr>
      <p:grpSpPr>
        <a:xfrm>
          <a:off x="0" y="0"/>
          <a:ext cx="0" cy="0"/>
          <a:chOff x="0" y="0"/>
          <a:chExt cx="0" cy="0"/>
        </a:xfrm>
      </p:grpSpPr>
      <p:sp>
        <p:nvSpPr>
          <p:cNvPr id="320" name="Google Shape;320;p162"/>
          <p:cNvSpPr txBox="1">
            <a:spLocks noGrp="1"/>
          </p:cNvSpPr>
          <p:nvPr>
            <p:ph type="body" idx="1"/>
          </p:nvPr>
        </p:nvSpPr>
        <p:spPr>
          <a:xfrm>
            <a:off x="838200" y="1825625"/>
            <a:ext cx="10515600" cy="3831336"/>
          </a:xfrm>
          <a:prstGeom prst="rect">
            <a:avLst/>
          </a:prstGeom>
          <a:noFill/>
          <a:ln>
            <a:noFill/>
          </a:ln>
        </p:spPr>
        <p:txBody>
          <a:bodyPr spcFirstLastPara="1" wrap="square" lIns="91425" tIns="45700" rIns="91425" bIns="45700" anchor="ctr"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321" name="Google Shape;321;p162"/>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4000"/>
              <a:buFont typeface="Poppins Medium"/>
              <a:buNone/>
              <a:defRPr sz="4000" b="0" i="0" u="none" strike="noStrike" cap="none">
                <a:solidFill>
                  <a:schemeClr val="lt1"/>
                </a:solidFill>
                <a:latin typeface="Poppins Medium"/>
                <a:ea typeface="Poppins Medium"/>
                <a:cs typeface="Poppins Medium"/>
                <a:sym typeface="Poppins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899856006"/>
      </p:ext>
    </p:extLst>
  </p:cSld>
  <p:clrMap bg1="lt1" tx1="dk1" bg2="dk2" tx2="lt2" accent1="accent1" accent2="accent2" accent3="accent3" accent4="accent4" accent5="accent5" accent6="accent6" hlink="hlink" folHlink="folHlink"/>
  <p:sldLayoutIdLst>
    <p:sldLayoutId id="2147483742" r:id="rId1"/>
    <p:sldLayoutId id="2147483744" r:id="rId2"/>
    <p:sldLayoutId id="2147483745" r:id="rId3"/>
    <p:sldLayoutId id="2147483746" r:id="rId4"/>
    <p:sldLayoutId id="2147483747" r:id="rId5"/>
    <p:sldLayoutId id="2147483748" r:id="rId6"/>
    <p:sldLayoutId id="2147483749" r:id="rId7"/>
    <p:sldLayoutId id="214748375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hyperlink" Target="http://toolkit.pellinstitute.org/"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40.xml"/><Relationship Id="rId6" Type="http://schemas.openxmlformats.org/officeDocument/2006/relationships/hyperlink" Target="https://www150.statcan.gc.ca/n1/pub/12-539-x/2009001/analysis-analyse-eng.htm" TargetMode="External"/><Relationship Id="rId5" Type="http://schemas.openxmlformats.org/officeDocument/2006/relationships/hyperlink" Target="https://up-za.libguides.com/c.php?g=485435&amp;p=4425510" TargetMode="External"/><Relationship Id="rId4" Type="http://schemas.openxmlformats.org/officeDocument/2006/relationships/hyperlink" Target="https://www.ngdata.com/what-is-data-analysi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hyperlink" Target="https://files.eric.ed.gov/fulltext/ED573325.pdf"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hyperlink" Target="https://files.eric.ed.gov/fulltext/ED573325.pdf" TargetMode="Externa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hyperlink" Target="http://www.socscistatistics.com/tests/tsinglesample/Default.aspx"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hyperlink" Target="http://www.socscistatistics.com/tests/" TargetMode="External"/><Relationship Id="rId4" Type="http://schemas.openxmlformats.org/officeDocument/2006/relationships/hyperlink" Target="http://www.socscistatistics.com/tests/anova/Default2.asp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http://www.socscistatistics.com/tests/regression/Default.aspx"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hyperlink" Target="http://www.socscistatistics.com/tests/" TargetMode="Externa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s://ies.ed.gov/ncee/pubs/20154011/pdf/20154011.pdf"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hyperlink" Target="http://toolkit.pellinstitute.org/evaluation-guide/analyze/enter-organize-clean-dat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chart" Target="../charts/chart2.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hyperlink" Target="mailto:Mohajeri-nelson_n@cde.state.co.us" TargetMode="External"/><Relationship Id="rId7" Type="http://schemas.openxmlformats.org/officeDocument/2006/relationships/hyperlink" Target="mailto:shen_m@cde.state.co.us"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mailto:shimmin_a@cde.state.co.us" TargetMode="External"/><Relationship Id="rId5" Type="http://schemas.openxmlformats.org/officeDocument/2006/relationships/hyperlink" Target="mailto:negley_t@cde.state.co.us" TargetMode="External"/><Relationship Id="rId4" Type="http://schemas.openxmlformats.org/officeDocument/2006/relationships/hyperlink" Target="mailto:Collins_d@cde.state.co.u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toolkit.pellinstitute.org/"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Program Evaluation Training</a:t>
            </a:r>
          </a:p>
        </p:txBody>
      </p:sp>
      <p:sp>
        <p:nvSpPr>
          <p:cNvPr id="3" name="Subtitle 2"/>
          <p:cNvSpPr>
            <a:spLocks noGrp="1"/>
          </p:cNvSpPr>
          <p:nvPr>
            <p:ph type="subTitle" idx="1"/>
          </p:nvPr>
        </p:nvSpPr>
        <p:spPr/>
        <p:txBody>
          <a:bodyPr/>
          <a:lstStyle/>
          <a:p>
            <a:r>
              <a:rPr lang="en-US"/>
              <a:t>January </a:t>
            </a:r>
            <a:r>
              <a:rPr lang="en-US" dirty="0"/>
              <a:t>2020</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10"/>
          <p:cNvSpPr txBox="1">
            <a:spLocks noGrp="1"/>
          </p:cNvSpPr>
          <p:nvPr>
            <p:ph type="ctrTitle"/>
          </p:nvPr>
        </p:nvSpPr>
        <p:spPr>
          <a:xfrm>
            <a:off x="2177143" y="1143000"/>
            <a:ext cx="7837714" cy="2387600"/>
          </a:xfrm>
          <a:prstGeom prst="rect">
            <a:avLst/>
          </a:prstGeom>
          <a:noFill/>
          <a:ln>
            <a:noFill/>
          </a:ln>
        </p:spPr>
        <p:txBody>
          <a:bodyPr spcFirstLastPara="1" wrap="square" lIns="91425" tIns="45700" rIns="91425" bIns="45700" anchor="b" anchorCtr="0">
            <a:noAutofit/>
          </a:bodyPr>
          <a:lstStyle/>
          <a:p>
            <a:r>
              <a:rPr lang="en-US" sz="4000" dirty="0"/>
              <a:t>Part 5: Developing an Analysis Plan and Data Preparation Strategy</a:t>
            </a:r>
            <a:endParaRPr sz="4000" dirty="0"/>
          </a:p>
        </p:txBody>
      </p:sp>
    </p:spTree>
    <p:extLst>
      <p:ext uri="{BB962C8B-B14F-4D97-AF65-F5344CB8AC3E}">
        <p14:creationId xmlns:p14="http://schemas.microsoft.com/office/powerpoint/2010/main" val="3422292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5" name="Google Shape;1275;p50"/>
          <p:cNvSpPr txBox="1">
            <a:spLocks noGrp="1"/>
          </p:cNvSpPr>
          <p:nvPr>
            <p:ph type="title"/>
          </p:nvPr>
        </p:nvSpPr>
        <p:spPr>
          <a:xfrm>
            <a:off x="1920425" y="365123"/>
            <a:ext cx="8309610" cy="685800"/>
          </a:xfrm>
          <a:prstGeom prst="rect">
            <a:avLst/>
          </a:prstGeom>
          <a:noFill/>
          <a:ln>
            <a:noFill/>
          </a:ln>
        </p:spPr>
        <p:txBody>
          <a:bodyPr spcFirstLastPara="1" wrap="square" lIns="0" tIns="0" rIns="0" bIns="0" anchor="t" anchorCtr="0">
            <a:noAutofit/>
          </a:bodyPr>
          <a:lstStyle/>
          <a:p>
            <a:pPr>
              <a:buSzPts val="2800"/>
            </a:pPr>
            <a:r>
              <a:rPr lang="en-US" sz="2800" dirty="0">
                <a:latin typeface="Trebuchet MS"/>
                <a:ea typeface="Trebuchet MS"/>
                <a:cs typeface="Trebuchet MS"/>
                <a:sym typeface="Trebuchet MS"/>
              </a:rPr>
              <a:t>The Program Evaluation Cycle: Part 5</a:t>
            </a:r>
            <a:endParaRPr dirty="0"/>
          </a:p>
        </p:txBody>
      </p:sp>
      <p:grpSp>
        <p:nvGrpSpPr>
          <p:cNvPr id="19" name="Google Shape;1790;p96" descr="Program Evaluation Cycle, consisting of:&#10;Part 1: Logic Model&#10;Part 2: Evaluation Questions&#10;Part 3: Data Sources&#10;Part 4: Data Collection Tools&#10;Part 5: Data and Preparation and Analysis&#10;Part 6: Dissemination">
            <a:extLst>
              <a:ext uri="{FF2B5EF4-FFF2-40B4-BE49-F238E27FC236}">
                <a16:creationId xmlns:a16="http://schemas.microsoft.com/office/drawing/2014/main" id="{1A68F968-1D1D-46B0-AB9F-FFA609EFA473}"/>
              </a:ext>
            </a:extLst>
          </p:cNvPr>
          <p:cNvGrpSpPr/>
          <p:nvPr/>
        </p:nvGrpSpPr>
        <p:grpSpPr>
          <a:xfrm>
            <a:off x="3908846" y="1402107"/>
            <a:ext cx="4374306" cy="4069174"/>
            <a:chOff x="860846" y="-3070"/>
            <a:chExt cx="4374306" cy="4069174"/>
          </a:xfrm>
        </p:grpSpPr>
        <p:sp>
          <p:nvSpPr>
            <p:cNvPr id="20" name="Google Shape;1791;p96">
              <a:extLst>
                <a:ext uri="{FF2B5EF4-FFF2-40B4-BE49-F238E27FC236}">
                  <a16:creationId xmlns:a16="http://schemas.microsoft.com/office/drawing/2014/main" id="{15DC68BA-CEDB-4B7A-9562-530DD20FAB08}"/>
                </a:ext>
              </a:extLst>
            </p:cNvPr>
            <p:cNvSpPr/>
            <p:nvPr/>
          </p:nvSpPr>
          <p:spPr>
            <a:xfrm>
              <a:off x="1013412" y="-3070"/>
              <a:ext cx="4069174" cy="4069174"/>
            </a:xfrm>
            <a:custGeom>
              <a:avLst/>
              <a:gdLst/>
              <a:ahLst/>
              <a:cxnLst/>
              <a:rect l="l" t="t" r="r" b="b"/>
              <a:pathLst>
                <a:path w="120000" h="120000" extrusionOk="0">
                  <a:moveTo>
                    <a:pt x="74738" y="5361"/>
                  </a:moveTo>
                  <a:lnTo>
                    <a:pt x="74738" y="5361"/>
                  </a:lnTo>
                  <a:cubicBezTo>
                    <a:pt x="100621" y="12342"/>
                    <a:pt x="118054" y="36525"/>
                    <a:pt x="116496" y="63288"/>
                  </a:cubicBezTo>
                  <a:cubicBezTo>
                    <a:pt x="114939" y="90050"/>
                    <a:pt x="94819" y="112048"/>
                    <a:pt x="68301" y="115980"/>
                  </a:cubicBezTo>
                  <a:cubicBezTo>
                    <a:pt x="41784" y="119912"/>
                    <a:pt x="16145" y="104700"/>
                    <a:pt x="6889" y="79541"/>
                  </a:cubicBezTo>
                  <a:cubicBezTo>
                    <a:pt x="-2368" y="54383"/>
                    <a:pt x="7297" y="26181"/>
                    <a:pt x="30040" y="11989"/>
                  </a:cubicBezTo>
                  <a:lnTo>
                    <a:pt x="28496" y="8965"/>
                  </a:lnTo>
                  <a:lnTo>
                    <a:pt x="35706" y="12415"/>
                  </a:lnTo>
                  <a:lnTo>
                    <a:pt x="34473" y="20672"/>
                  </a:lnTo>
                  <a:lnTo>
                    <a:pt x="32930" y="17649"/>
                  </a:lnTo>
                  <a:lnTo>
                    <a:pt x="32930" y="17649"/>
                  </a:lnTo>
                  <a:cubicBezTo>
                    <a:pt x="12911" y="30445"/>
                    <a:pt x="4586" y="55509"/>
                    <a:pt x="12971" y="77739"/>
                  </a:cubicBezTo>
                  <a:cubicBezTo>
                    <a:pt x="21356" y="99968"/>
                    <a:pt x="44160" y="113291"/>
                    <a:pt x="67642" y="109679"/>
                  </a:cubicBezTo>
                  <a:cubicBezTo>
                    <a:pt x="91124" y="106067"/>
                    <a:pt x="108870" y="86506"/>
                    <a:pt x="110186" y="62784"/>
                  </a:cubicBezTo>
                  <a:cubicBezTo>
                    <a:pt x="111502" y="39062"/>
                    <a:pt x="96029" y="17659"/>
                    <a:pt x="73090" y="11471"/>
                  </a:cubicBezTo>
                  <a:close/>
                </a:path>
              </a:pathLst>
            </a:cu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92;p96">
              <a:extLst>
                <a:ext uri="{FF2B5EF4-FFF2-40B4-BE49-F238E27FC236}">
                  <a16:creationId xmlns:a16="http://schemas.microsoft.com/office/drawing/2014/main" id="{734286A7-BEB1-4D41-A3FB-81F0D1D149D1}"/>
                </a:ext>
              </a:extLst>
            </p:cNvPr>
            <p:cNvSpPr/>
            <p:nvPr/>
          </p:nvSpPr>
          <p:spPr>
            <a:xfrm>
              <a:off x="2290464" y="2451"/>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93;p96">
              <a:extLst>
                <a:ext uri="{FF2B5EF4-FFF2-40B4-BE49-F238E27FC236}">
                  <a16:creationId xmlns:a16="http://schemas.microsoft.com/office/drawing/2014/main" id="{608DEC02-537C-4648-9E39-574701D883E7}"/>
                </a:ext>
              </a:extLst>
            </p:cNvPr>
            <p:cNvSpPr txBox="1"/>
            <p:nvPr/>
          </p:nvSpPr>
          <p:spPr>
            <a:xfrm>
              <a:off x="2327444" y="39431"/>
              <a:ext cx="1441110" cy="683575"/>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US" sz="1300" b="1">
                  <a:solidFill>
                    <a:schemeClr val="lt1"/>
                  </a:solidFill>
                  <a:latin typeface="Calibri"/>
                  <a:ea typeface="Calibri"/>
                  <a:cs typeface="Calibri"/>
                  <a:sym typeface="Calibri"/>
                </a:rPr>
                <a:t>Part 1: Logic Model</a:t>
              </a:r>
              <a:endParaRPr/>
            </a:p>
          </p:txBody>
        </p:sp>
        <p:sp>
          <p:nvSpPr>
            <p:cNvPr id="23" name="Google Shape;1794;p96">
              <a:extLst>
                <a:ext uri="{FF2B5EF4-FFF2-40B4-BE49-F238E27FC236}">
                  <a16:creationId xmlns:a16="http://schemas.microsoft.com/office/drawing/2014/main" id="{D4F6CF01-235D-40F7-9655-39483AC99386}"/>
                </a:ext>
              </a:extLst>
            </p:cNvPr>
            <p:cNvSpPr/>
            <p:nvPr/>
          </p:nvSpPr>
          <p:spPr>
            <a:xfrm>
              <a:off x="3720082" y="82784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95;p96">
              <a:extLst>
                <a:ext uri="{FF2B5EF4-FFF2-40B4-BE49-F238E27FC236}">
                  <a16:creationId xmlns:a16="http://schemas.microsoft.com/office/drawing/2014/main" id="{5F8993BF-54B3-4534-A81E-E61021B81253}"/>
                </a:ext>
              </a:extLst>
            </p:cNvPr>
            <p:cNvSpPr txBox="1"/>
            <p:nvPr/>
          </p:nvSpPr>
          <p:spPr>
            <a:xfrm>
              <a:off x="3757062" y="864822"/>
              <a:ext cx="1441110" cy="683575"/>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US" sz="1300" b="1" dirty="0">
                  <a:solidFill>
                    <a:schemeClr val="lt1"/>
                  </a:solidFill>
                  <a:latin typeface="Calibri"/>
                  <a:ea typeface="Calibri"/>
                  <a:cs typeface="Calibri"/>
                  <a:sym typeface="Calibri"/>
                </a:rPr>
                <a:t>Part 2: Evaluation Questions</a:t>
              </a:r>
              <a:endParaRPr dirty="0"/>
            </a:p>
          </p:txBody>
        </p:sp>
        <p:sp>
          <p:nvSpPr>
            <p:cNvPr id="25" name="Google Shape;1796;p96">
              <a:extLst>
                <a:ext uri="{FF2B5EF4-FFF2-40B4-BE49-F238E27FC236}">
                  <a16:creationId xmlns:a16="http://schemas.microsoft.com/office/drawing/2014/main" id="{0E52C1F4-AC31-4382-9DEE-F95BD0E9361C}"/>
                </a:ext>
              </a:extLst>
            </p:cNvPr>
            <p:cNvSpPr/>
            <p:nvPr/>
          </p:nvSpPr>
          <p:spPr>
            <a:xfrm>
              <a:off x="3720082" y="247862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97;p96">
              <a:extLst>
                <a:ext uri="{FF2B5EF4-FFF2-40B4-BE49-F238E27FC236}">
                  <a16:creationId xmlns:a16="http://schemas.microsoft.com/office/drawing/2014/main" id="{64D83A72-194F-4A15-9787-3C1DBDD5B9A7}"/>
                </a:ext>
              </a:extLst>
            </p:cNvPr>
            <p:cNvSpPr txBox="1"/>
            <p:nvPr/>
          </p:nvSpPr>
          <p:spPr>
            <a:xfrm>
              <a:off x="3757062" y="2515602"/>
              <a:ext cx="1441110" cy="683575"/>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US" sz="1300" b="1">
                  <a:solidFill>
                    <a:schemeClr val="lt1"/>
                  </a:solidFill>
                  <a:latin typeface="Calibri"/>
                  <a:ea typeface="Calibri"/>
                  <a:cs typeface="Calibri"/>
                  <a:sym typeface="Calibri"/>
                </a:rPr>
                <a:t>Part 3: Data Sources</a:t>
              </a:r>
              <a:endParaRPr/>
            </a:p>
          </p:txBody>
        </p:sp>
        <p:sp>
          <p:nvSpPr>
            <p:cNvPr id="27" name="Google Shape;1798;p96">
              <a:extLst>
                <a:ext uri="{FF2B5EF4-FFF2-40B4-BE49-F238E27FC236}">
                  <a16:creationId xmlns:a16="http://schemas.microsoft.com/office/drawing/2014/main" id="{DC2111CB-FC55-4FB6-8035-A6B480C6A520}"/>
                </a:ext>
              </a:extLst>
            </p:cNvPr>
            <p:cNvSpPr/>
            <p:nvPr/>
          </p:nvSpPr>
          <p:spPr>
            <a:xfrm>
              <a:off x="2290464" y="3304013"/>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99;p96">
              <a:extLst>
                <a:ext uri="{FF2B5EF4-FFF2-40B4-BE49-F238E27FC236}">
                  <a16:creationId xmlns:a16="http://schemas.microsoft.com/office/drawing/2014/main" id="{E0E7C305-79B4-4113-94ED-0B5FAFAFAED8}"/>
                </a:ext>
              </a:extLst>
            </p:cNvPr>
            <p:cNvSpPr txBox="1"/>
            <p:nvPr/>
          </p:nvSpPr>
          <p:spPr>
            <a:xfrm>
              <a:off x="2327444" y="3340993"/>
              <a:ext cx="1441110" cy="683575"/>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US" sz="1300" b="1">
                  <a:solidFill>
                    <a:schemeClr val="lt1"/>
                  </a:solidFill>
                  <a:latin typeface="Calibri"/>
                  <a:ea typeface="Calibri"/>
                  <a:cs typeface="Calibri"/>
                  <a:sym typeface="Calibri"/>
                </a:rPr>
                <a:t>Part 4: Data Collection Tools</a:t>
              </a:r>
              <a:endParaRPr/>
            </a:p>
          </p:txBody>
        </p:sp>
        <p:sp>
          <p:nvSpPr>
            <p:cNvPr id="29" name="Google Shape;1800;p96">
              <a:extLst>
                <a:ext uri="{FF2B5EF4-FFF2-40B4-BE49-F238E27FC236}">
                  <a16:creationId xmlns:a16="http://schemas.microsoft.com/office/drawing/2014/main" id="{FE24D8CD-B641-44F2-84EC-37D92C85E0DC}"/>
                </a:ext>
              </a:extLst>
            </p:cNvPr>
            <p:cNvSpPr/>
            <p:nvPr/>
          </p:nvSpPr>
          <p:spPr>
            <a:xfrm>
              <a:off x="860846" y="2478622"/>
              <a:ext cx="1515070" cy="757535"/>
            </a:xfrm>
            <a:prstGeom prst="roundRect">
              <a:avLst>
                <a:gd name="adj" fmla="val 16667"/>
              </a:avLst>
            </a:prstGeom>
            <a:solidFill>
              <a:srgbClr val="00953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01;p96">
              <a:extLst>
                <a:ext uri="{FF2B5EF4-FFF2-40B4-BE49-F238E27FC236}">
                  <a16:creationId xmlns:a16="http://schemas.microsoft.com/office/drawing/2014/main" id="{59EAD398-2923-4C5C-810F-15CC658F657D}"/>
                </a:ext>
              </a:extLst>
            </p:cNvPr>
            <p:cNvSpPr txBox="1"/>
            <p:nvPr/>
          </p:nvSpPr>
          <p:spPr>
            <a:xfrm>
              <a:off x="897826" y="2515602"/>
              <a:ext cx="1441110" cy="683575"/>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US" sz="1300" b="1">
                  <a:solidFill>
                    <a:schemeClr val="lt1"/>
                  </a:solidFill>
                  <a:latin typeface="Calibri"/>
                  <a:ea typeface="Calibri"/>
                  <a:cs typeface="Calibri"/>
                  <a:sym typeface="Calibri"/>
                </a:rPr>
                <a:t>Part 5: Data Preparation and Analysis</a:t>
              </a:r>
              <a:endParaRPr/>
            </a:p>
          </p:txBody>
        </p:sp>
        <p:sp>
          <p:nvSpPr>
            <p:cNvPr id="31" name="Google Shape;1802;p96">
              <a:extLst>
                <a:ext uri="{FF2B5EF4-FFF2-40B4-BE49-F238E27FC236}">
                  <a16:creationId xmlns:a16="http://schemas.microsoft.com/office/drawing/2014/main" id="{9AD99448-B04F-4837-B754-9C1D268C8BF3}"/>
                </a:ext>
              </a:extLst>
            </p:cNvPr>
            <p:cNvSpPr/>
            <p:nvPr/>
          </p:nvSpPr>
          <p:spPr>
            <a:xfrm>
              <a:off x="860846" y="82784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03;p96">
              <a:extLst>
                <a:ext uri="{FF2B5EF4-FFF2-40B4-BE49-F238E27FC236}">
                  <a16:creationId xmlns:a16="http://schemas.microsoft.com/office/drawing/2014/main" id="{DFFD5F1C-D06A-4BB0-9CAB-32E39D14436A}"/>
                </a:ext>
              </a:extLst>
            </p:cNvPr>
            <p:cNvSpPr txBox="1"/>
            <p:nvPr/>
          </p:nvSpPr>
          <p:spPr>
            <a:xfrm>
              <a:off x="897826" y="864822"/>
              <a:ext cx="1441110" cy="683575"/>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US" sz="1300" b="1">
                  <a:solidFill>
                    <a:schemeClr val="lt1"/>
                  </a:solidFill>
                  <a:latin typeface="Calibri"/>
                  <a:ea typeface="Calibri"/>
                  <a:cs typeface="Calibri"/>
                  <a:sym typeface="Calibri"/>
                </a:rPr>
                <a:t>Part 6: Dissemination</a:t>
              </a:r>
              <a:endParaRPr/>
            </a:p>
          </p:txBody>
        </p:sp>
      </p:grpSp>
      <p:sp>
        <p:nvSpPr>
          <p:cNvPr id="1276" name="Google Shape;1276;p50"/>
          <p:cNvSpPr txBox="1"/>
          <p:nvPr/>
        </p:nvSpPr>
        <p:spPr>
          <a:xfrm>
            <a:off x="8963527" y="5138908"/>
            <a:ext cx="1266509" cy="507831"/>
          </a:xfrm>
          <a:prstGeom prst="rect">
            <a:avLst/>
          </a:prstGeom>
          <a:noFill/>
          <a:ln>
            <a:noFill/>
          </a:ln>
        </p:spPr>
        <p:txBody>
          <a:bodyPr spcFirstLastPara="1" wrap="square" lIns="91425" tIns="45700" rIns="91425" bIns="45700" anchor="t" anchorCtr="0">
            <a:spAutoFit/>
          </a:bodyPr>
          <a:lstStyle/>
          <a:p>
            <a:pPr>
              <a:buClr>
                <a:srgbClr val="000000"/>
              </a:buClr>
              <a:buSzPts val="900"/>
            </a:pPr>
            <a:r>
              <a:rPr lang="en-US" sz="900">
                <a:solidFill>
                  <a:srgbClr val="000000"/>
                </a:solidFill>
                <a:latin typeface="Calibri"/>
                <a:ea typeface="Calibri"/>
                <a:cs typeface="Calibri"/>
                <a:sym typeface="Calibri"/>
              </a:rPr>
              <a:t>Adapted from: </a:t>
            </a:r>
            <a:r>
              <a:rPr lang="en-US" sz="900" u="sng">
                <a:solidFill>
                  <a:srgbClr val="000000"/>
                </a:solidFill>
                <a:latin typeface="Calibri"/>
                <a:ea typeface="Calibri"/>
                <a:cs typeface="Calibri"/>
                <a:sym typeface="Calibri"/>
                <a:hlinkClick r:id="rId3"/>
              </a:rPr>
              <a:t>http://toolkit.pellinstitute.org/</a:t>
            </a:r>
            <a:r>
              <a:rPr lang="en-US" sz="900">
                <a:solidFill>
                  <a:srgbClr val="000000"/>
                </a:solidFill>
                <a:latin typeface="Calibri"/>
                <a:ea typeface="Calibri"/>
                <a:cs typeface="Calibri"/>
                <a:sym typeface="Calibri"/>
              </a:rPr>
              <a:t>.</a:t>
            </a:r>
            <a:endParaRPr/>
          </a:p>
        </p:txBody>
      </p:sp>
      <p:sp>
        <p:nvSpPr>
          <p:cNvPr id="1274" name="Google Shape;1274;p50"/>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A5A5A5"/>
              </a:buClr>
              <a:buSzPts val="1200"/>
            </a:pPr>
            <a:fld id="{00000000-1234-1234-1234-123412341234}" type="slidenum">
              <a:rPr lang="en-US"/>
              <a:pPr>
                <a:buClr>
                  <a:srgbClr val="A5A5A5"/>
                </a:buClr>
                <a:buSzPts val="1200"/>
              </a:pPr>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5"/>
        <p:cNvGrpSpPr/>
        <p:nvPr/>
      </p:nvGrpSpPr>
      <p:grpSpPr>
        <a:xfrm>
          <a:off x="0" y="0"/>
          <a:ext cx="0" cy="0"/>
          <a:chOff x="0" y="0"/>
          <a:chExt cx="0" cy="0"/>
        </a:xfrm>
      </p:grpSpPr>
      <p:sp>
        <p:nvSpPr>
          <p:cNvPr id="1296" name="Google Shape;1296;p51"/>
          <p:cNvSpPr txBox="1">
            <a:spLocks noGrp="1"/>
          </p:cNvSpPr>
          <p:nvPr>
            <p:ph type="title"/>
          </p:nvPr>
        </p:nvSpPr>
        <p:spPr>
          <a:xfrm>
            <a:off x="2035233" y="457200"/>
            <a:ext cx="4373404" cy="713232"/>
          </a:xfrm>
          <a:prstGeom prst="rect">
            <a:avLst/>
          </a:prstGeom>
          <a:noFill/>
          <a:ln>
            <a:noFill/>
          </a:ln>
        </p:spPr>
        <p:txBody>
          <a:bodyPr spcFirstLastPara="1" wrap="square" lIns="0" tIns="0" rIns="0" bIns="0" anchor="t" anchorCtr="0">
            <a:noAutofit/>
          </a:bodyPr>
          <a:lstStyle/>
          <a:p>
            <a:pPr>
              <a:buSzPts val="2800"/>
            </a:pPr>
            <a:r>
              <a:rPr lang="en-US" sz="2800" dirty="0">
                <a:latin typeface="Trebuchet MS"/>
                <a:ea typeface="Trebuchet MS"/>
                <a:cs typeface="Trebuchet MS"/>
                <a:sym typeface="Trebuchet MS"/>
              </a:rPr>
              <a:t>Goals for Part 5</a:t>
            </a:r>
            <a:endParaRPr dirty="0"/>
          </a:p>
        </p:txBody>
      </p:sp>
      <p:sp>
        <p:nvSpPr>
          <p:cNvPr id="1297" name="Google Shape;1297;p51"/>
          <p:cNvSpPr txBox="1">
            <a:spLocks noGrp="1"/>
          </p:cNvSpPr>
          <p:nvPr>
            <p:ph type="body" idx="1"/>
          </p:nvPr>
        </p:nvSpPr>
        <p:spPr>
          <a:xfrm>
            <a:off x="2035234" y="1463040"/>
            <a:ext cx="8004117" cy="4351338"/>
          </a:xfrm>
          <a:prstGeom prst="rect">
            <a:avLst/>
          </a:prstGeom>
          <a:noFill/>
          <a:ln>
            <a:noFill/>
          </a:ln>
        </p:spPr>
        <p:txBody>
          <a:bodyPr spcFirstLastPara="1" wrap="square" lIns="0" tIns="0" rIns="0" bIns="0" anchor="ctr" anchorCtr="0">
            <a:noAutofit/>
          </a:bodyPr>
          <a:lstStyle/>
          <a:p>
            <a:pPr indent="-457200">
              <a:spcBef>
                <a:spcPts val="0"/>
              </a:spcBef>
              <a:buFont typeface="Arial"/>
              <a:buChar char="•"/>
            </a:pPr>
            <a:r>
              <a:rPr lang="en-US" dirty="0">
                <a:latin typeface="Calibri"/>
                <a:ea typeface="Calibri"/>
                <a:cs typeface="Calibri"/>
                <a:sym typeface="Calibri"/>
              </a:rPr>
              <a:t>Discuss data analysis plan considerations</a:t>
            </a:r>
          </a:p>
          <a:p>
            <a:pPr lvl="1" indent="-457200">
              <a:spcBef>
                <a:spcPts val="0"/>
              </a:spcBef>
            </a:pPr>
            <a:r>
              <a:rPr lang="en-US" dirty="0">
                <a:latin typeface="Calibri"/>
                <a:ea typeface="Calibri"/>
                <a:cs typeface="Calibri"/>
                <a:sym typeface="Calibri"/>
              </a:rPr>
              <a:t>Purpose of data analysis</a:t>
            </a:r>
          </a:p>
          <a:p>
            <a:pPr lvl="1" indent="-457200">
              <a:spcBef>
                <a:spcPts val="0"/>
              </a:spcBef>
            </a:pPr>
            <a:r>
              <a:rPr lang="en-US" dirty="0"/>
              <a:t>Connection between logic model, evaluation questions, and the variable selection process</a:t>
            </a:r>
          </a:p>
          <a:p>
            <a:pPr lvl="1" indent="-457200">
              <a:spcBef>
                <a:spcPts val="0"/>
              </a:spcBef>
            </a:pPr>
            <a:r>
              <a:rPr lang="en-US" dirty="0"/>
              <a:t>Analysis methods</a:t>
            </a:r>
          </a:p>
          <a:p>
            <a:pPr indent="-457200">
              <a:buFont typeface="Arial"/>
              <a:buChar char="•"/>
            </a:pPr>
            <a:r>
              <a:rPr lang="en-US" dirty="0">
                <a:latin typeface="Calibri"/>
                <a:ea typeface="Calibri"/>
                <a:cs typeface="Calibri"/>
                <a:sym typeface="Calibri"/>
              </a:rPr>
              <a:t>Discuss data preparation strategies</a:t>
            </a:r>
          </a:p>
          <a:p>
            <a:pPr lvl="1" indent="-457200"/>
            <a:r>
              <a:rPr lang="en-US" dirty="0"/>
              <a:t>Data cleaning considerations and limitations</a:t>
            </a:r>
          </a:p>
        </p:txBody>
      </p:sp>
      <p:sp>
        <p:nvSpPr>
          <p:cNvPr id="1298" name="Google Shape;1298;p51"/>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6"/>
        <p:cNvGrpSpPr/>
        <p:nvPr/>
      </p:nvGrpSpPr>
      <p:grpSpPr>
        <a:xfrm>
          <a:off x="0" y="0"/>
          <a:ext cx="0" cy="0"/>
          <a:chOff x="0" y="0"/>
          <a:chExt cx="0" cy="0"/>
        </a:xfrm>
      </p:grpSpPr>
      <p:sp>
        <p:nvSpPr>
          <p:cNvPr id="1817" name="Google Shape;1817;p98"/>
          <p:cNvSpPr txBox="1">
            <a:spLocks noGrp="1"/>
          </p:cNvSpPr>
          <p:nvPr>
            <p:ph type="title"/>
          </p:nvPr>
        </p:nvSpPr>
        <p:spPr>
          <a:xfrm>
            <a:off x="1905001" y="359915"/>
            <a:ext cx="6999291" cy="53492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Purpose of Data Analysis</a:t>
            </a:r>
            <a:endParaRPr/>
          </a:p>
        </p:txBody>
      </p:sp>
      <p:sp>
        <p:nvSpPr>
          <p:cNvPr id="1818" name="Google Shape;1818;p98"/>
          <p:cNvSpPr txBox="1">
            <a:spLocks noGrp="1"/>
          </p:cNvSpPr>
          <p:nvPr>
            <p:ph type="body" idx="1"/>
          </p:nvPr>
        </p:nvSpPr>
        <p:spPr>
          <a:xfrm>
            <a:off x="2055286" y="1304166"/>
            <a:ext cx="8155514" cy="1752600"/>
          </a:xfrm>
          <a:prstGeom prst="rect">
            <a:avLst/>
          </a:prstGeom>
          <a:noFill/>
          <a:ln>
            <a:noFill/>
          </a:ln>
        </p:spPr>
        <p:txBody>
          <a:bodyPr spcFirstLastPara="1" wrap="square" lIns="0" tIns="0" rIns="0" bIns="0" anchor="ctr" anchorCtr="0">
            <a:noAutofit/>
          </a:bodyPr>
          <a:lstStyle/>
          <a:p>
            <a:pPr marL="171450" indent="0">
              <a:spcBef>
                <a:spcPts val="0"/>
              </a:spcBef>
              <a:buSzPts val="2400"/>
            </a:pPr>
            <a:r>
              <a:rPr lang="en-US" sz="2400">
                <a:solidFill>
                  <a:srgbClr val="005288"/>
                </a:solidFill>
                <a:latin typeface="Calibri"/>
                <a:ea typeface="Calibri"/>
                <a:cs typeface="Calibri"/>
                <a:sym typeface="Calibri"/>
              </a:rPr>
              <a:t>Data analysis</a:t>
            </a:r>
            <a:endParaRPr/>
          </a:p>
          <a:p>
            <a:pPr marL="685800" lvl="1" indent="-228600">
              <a:buClr>
                <a:srgbClr val="005288"/>
              </a:buClr>
              <a:buSzPts val="2000"/>
            </a:pPr>
            <a:r>
              <a:rPr lang="en-US" sz="2000">
                <a:solidFill>
                  <a:srgbClr val="000000"/>
                </a:solidFill>
              </a:rPr>
              <a:t>Is the </a:t>
            </a:r>
            <a:r>
              <a:rPr lang="en-US" sz="2000" b="1">
                <a:solidFill>
                  <a:srgbClr val="000000"/>
                </a:solidFill>
              </a:rPr>
              <a:t>process</a:t>
            </a:r>
            <a:r>
              <a:rPr lang="en-US" sz="2000">
                <a:solidFill>
                  <a:srgbClr val="000000"/>
                </a:solidFill>
              </a:rPr>
              <a:t> of developing </a:t>
            </a:r>
            <a:r>
              <a:rPr lang="en-US" sz="2000" b="1">
                <a:solidFill>
                  <a:srgbClr val="000000"/>
                </a:solidFill>
              </a:rPr>
              <a:t>answers</a:t>
            </a:r>
            <a:r>
              <a:rPr lang="en-US" sz="2000">
                <a:solidFill>
                  <a:srgbClr val="000000"/>
                </a:solidFill>
              </a:rPr>
              <a:t> to questions through the </a:t>
            </a:r>
            <a:r>
              <a:rPr lang="en-US" sz="2000" b="1">
                <a:solidFill>
                  <a:srgbClr val="000000"/>
                </a:solidFill>
              </a:rPr>
              <a:t>examination</a:t>
            </a:r>
            <a:r>
              <a:rPr lang="en-US" sz="2000">
                <a:solidFill>
                  <a:srgbClr val="000000"/>
                </a:solidFill>
              </a:rPr>
              <a:t> and </a:t>
            </a:r>
            <a:r>
              <a:rPr lang="en-US" sz="2000" b="1">
                <a:solidFill>
                  <a:srgbClr val="000000"/>
                </a:solidFill>
              </a:rPr>
              <a:t>interpretation</a:t>
            </a:r>
            <a:r>
              <a:rPr lang="en-US" sz="2000">
                <a:solidFill>
                  <a:srgbClr val="000000"/>
                </a:solidFill>
              </a:rPr>
              <a:t> of data.</a:t>
            </a:r>
            <a:endParaRPr/>
          </a:p>
          <a:p>
            <a:pPr marL="685800" lvl="1" indent="-228600">
              <a:buClr>
                <a:srgbClr val="005288"/>
              </a:buClr>
              <a:buSzPts val="2000"/>
            </a:pPr>
            <a:r>
              <a:rPr lang="en-US" sz="2000">
                <a:solidFill>
                  <a:srgbClr val="000000"/>
                </a:solidFill>
              </a:rPr>
              <a:t>Provides </a:t>
            </a:r>
            <a:r>
              <a:rPr lang="en-US" sz="2000" b="1">
                <a:solidFill>
                  <a:srgbClr val="000000"/>
                </a:solidFill>
              </a:rPr>
              <a:t>insight</a:t>
            </a:r>
            <a:r>
              <a:rPr lang="en-US" sz="2000">
                <a:solidFill>
                  <a:srgbClr val="000000"/>
                </a:solidFill>
              </a:rPr>
              <a:t> that drives </a:t>
            </a:r>
            <a:r>
              <a:rPr lang="en-US" sz="2000" b="1">
                <a:solidFill>
                  <a:srgbClr val="000000"/>
                </a:solidFill>
              </a:rPr>
              <a:t>decisions</a:t>
            </a:r>
            <a:r>
              <a:rPr lang="en-US" sz="2000">
                <a:solidFill>
                  <a:srgbClr val="000000"/>
                </a:solidFill>
              </a:rPr>
              <a:t>.</a:t>
            </a:r>
            <a:endParaRPr/>
          </a:p>
          <a:p>
            <a:pPr marL="685800" lvl="1" indent="-228600">
              <a:buClr>
                <a:srgbClr val="005288"/>
              </a:buClr>
              <a:buSzPts val="2000"/>
            </a:pPr>
            <a:r>
              <a:rPr lang="en-US" sz="2000" b="1">
                <a:solidFill>
                  <a:srgbClr val="000000"/>
                </a:solidFill>
              </a:rPr>
              <a:t>Summarizes</a:t>
            </a:r>
            <a:r>
              <a:rPr lang="en-US" sz="2000">
                <a:solidFill>
                  <a:srgbClr val="000000"/>
                </a:solidFill>
              </a:rPr>
              <a:t> collected data.</a:t>
            </a:r>
            <a:endParaRPr/>
          </a:p>
        </p:txBody>
      </p:sp>
      <p:sp>
        <p:nvSpPr>
          <p:cNvPr id="1820" name="Google Shape;1820;p98"/>
          <p:cNvSpPr/>
          <p:nvPr/>
        </p:nvSpPr>
        <p:spPr>
          <a:xfrm>
            <a:off x="2286000" y="3877031"/>
            <a:ext cx="2252352" cy="646331"/>
          </a:xfrm>
          <a:prstGeom prst="rect">
            <a:avLst/>
          </a:prstGeom>
          <a:noFill/>
          <a:ln>
            <a:noFill/>
          </a:ln>
        </p:spPr>
        <p:txBody>
          <a:bodyPr spcFirstLastPara="1" wrap="square" lIns="91425" tIns="45700" rIns="91425" bIns="45700" anchor="t" anchorCtr="0">
            <a:spAutoFit/>
          </a:bodyPr>
          <a:lstStyle/>
          <a:p>
            <a:r>
              <a:rPr lang="en-US">
                <a:solidFill>
                  <a:schemeClr val="dk1"/>
                </a:solidFill>
                <a:latin typeface="Calibri"/>
                <a:ea typeface="Calibri"/>
                <a:cs typeface="Calibri"/>
                <a:sym typeface="Calibri"/>
              </a:rPr>
              <a:t>How do you plan to get from raw data…</a:t>
            </a:r>
            <a:endParaRPr/>
          </a:p>
        </p:txBody>
      </p:sp>
      <p:pic>
        <p:nvPicPr>
          <p:cNvPr id="1821" name="Google Shape;1821;p98" descr="Road map showing how data analysis gets you from point A (raw data) to point B (decision-making)"/>
          <p:cNvPicPr preferRelativeResize="0"/>
          <p:nvPr/>
        </p:nvPicPr>
        <p:blipFill rotWithShape="1">
          <a:blip r:embed="rId3">
            <a:alphaModFix/>
          </a:blip>
          <a:srcRect/>
          <a:stretch/>
        </p:blipFill>
        <p:spPr>
          <a:xfrm>
            <a:off x="4381620" y="3056766"/>
            <a:ext cx="3502847" cy="2286860"/>
          </a:xfrm>
          <a:prstGeom prst="rect">
            <a:avLst/>
          </a:prstGeom>
          <a:noFill/>
          <a:ln>
            <a:noFill/>
          </a:ln>
        </p:spPr>
      </p:pic>
      <p:sp>
        <p:nvSpPr>
          <p:cNvPr id="1822" name="Google Shape;1822;p98"/>
          <p:cNvSpPr txBox="1"/>
          <p:nvPr/>
        </p:nvSpPr>
        <p:spPr>
          <a:xfrm>
            <a:off x="7961277" y="3877030"/>
            <a:ext cx="1745056" cy="646331"/>
          </a:xfrm>
          <a:prstGeom prst="rect">
            <a:avLst/>
          </a:prstGeom>
          <a:noFill/>
          <a:ln>
            <a:noFill/>
          </a:ln>
        </p:spPr>
        <p:txBody>
          <a:bodyPr spcFirstLastPara="1" wrap="square" lIns="91425" tIns="45700" rIns="91425" bIns="45700" anchor="t" anchorCtr="0">
            <a:spAutoFit/>
          </a:bodyPr>
          <a:lstStyle/>
          <a:p>
            <a:r>
              <a:rPr lang="en-US">
                <a:solidFill>
                  <a:schemeClr val="dk1"/>
                </a:solidFill>
                <a:latin typeface="Calibri"/>
                <a:ea typeface="Calibri"/>
                <a:cs typeface="Calibri"/>
                <a:sym typeface="Calibri"/>
              </a:rPr>
              <a:t>…to decision-making?</a:t>
            </a:r>
            <a:endParaRPr/>
          </a:p>
        </p:txBody>
      </p:sp>
      <p:sp>
        <p:nvSpPr>
          <p:cNvPr id="1823" name="Google Shape;1823;p98"/>
          <p:cNvSpPr txBox="1"/>
          <p:nvPr/>
        </p:nvSpPr>
        <p:spPr>
          <a:xfrm>
            <a:off x="2133601" y="5415204"/>
            <a:ext cx="7691525" cy="338554"/>
          </a:xfrm>
          <a:prstGeom prst="rect">
            <a:avLst/>
          </a:prstGeom>
          <a:noFill/>
          <a:ln>
            <a:noFill/>
          </a:ln>
        </p:spPr>
        <p:txBody>
          <a:bodyPr spcFirstLastPara="1" wrap="square" lIns="91425" tIns="45700" rIns="91425" bIns="45700" anchor="t" anchorCtr="0">
            <a:spAutoFit/>
          </a:bodyPr>
          <a:lstStyle/>
          <a:p>
            <a:r>
              <a:rPr lang="en-US" sz="800">
                <a:solidFill>
                  <a:schemeClr val="dk1"/>
                </a:solidFill>
                <a:latin typeface="Calibri"/>
                <a:ea typeface="Calibri"/>
                <a:cs typeface="Calibri"/>
                <a:sym typeface="Calibri"/>
              </a:rPr>
              <a:t>Adapted from </a:t>
            </a:r>
            <a:r>
              <a:rPr lang="en-US" sz="800" u="sng">
                <a:solidFill>
                  <a:schemeClr val="dk1"/>
                </a:solidFill>
                <a:latin typeface="Calibri"/>
                <a:ea typeface="Calibri"/>
                <a:cs typeface="Calibri"/>
                <a:sym typeface="Calibri"/>
                <a:hlinkClick r:id="rId4"/>
              </a:rPr>
              <a:t>https://www.ngdata.com/what-is-data-analysis/</a:t>
            </a:r>
            <a:r>
              <a:rPr lang="en-US" sz="800">
                <a:solidFill>
                  <a:schemeClr val="dk1"/>
                </a:solidFill>
                <a:latin typeface="Calibri"/>
                <a:ea typeface="Calibri"/>
                <a:cs typeface="Calibri"/>
                <a:sym typeface="Calibri"/>
              </a:rPr>
              <a:t>; </a:t>
            </a:r>
            <a:r>
              <a:rPr lang="en-US" sz="800" u="sng">
                <a:solidFill>
                  <a:schemeClr val="dk1"/>
                </a:solidFill>
                <a:latin typeface="Calibri"/>
                <a:ea typeface="Calibri"/>
                <a:cs typeface="Calibri"/>
                <a:sym typeface="Calibri"/>
                <a:hlinkClick r:id="rId5"/>
              </a:rPr>
              <a:t>https://up-za.libguides.com/c.php?g=485435&amp;p=4425510</a:t>
            </a:r>
            <a:r>
              <a:rPr lang="en-US" sz="800">
                <a:solidFill>
                  <a:schemeClr val="dk1"/>
                </a:solidFill>
                <a:latin typeface="Calibri"/>
                <a:ea typeface="Calibri"/>
                <a:cs typeface="Calibri"/>
                <a:sym typeface="Calibri"/>
              </a:rPr>
              <a:t>; </a:t>
            </a:r>
            <a:r>
              <a:rPr lang="en-US" sz="800" u="sng">
                <a:solidFill>
                  <a:schemeClr val="dk1"/>
                </a:solidFill>
                <a:latin typeface="Calibri"/>
                <a:ea typeface="Calibri"/>
                <a:cs typeface="Calibri"/>
                <a:sym typeface="Calibri"/>
                <a:hlinkClick r:id="rId6"/>
              </a:rPr>
              <a:t>https://www150.statcan.gc.ca/n1/pub/12-539-x/2009001/analysis-analyse-eng.htm</a:t>
            </a:r>
            <a:r>
              <a:rPr lang="en-US" sz="800">
                <a:solidFill>
                  <a:schemeClr val="dk1"/>
                </a:solidFill>
                <a:latin typeface="Calibri"/>
                <a:ea typeface="Calibri"/>
                <a:cs typeface="Calibri"/>
                <a:sym typeface="Calibri"/>
              </a:rPr>
              <a:t>.</a:t>
            </a:r>
            <a:endParaRPr/>
          </a:p>
        </p:txBody>
      </p:sp>
      <p:sp>
        <p:nvSpPr>
          <p:cNvPr id="1819" name="Google Shape;1819;p98"/>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sp>
        <p:nvSpPr>
          <p:cNvPr id="1829" name="Google Shape;1829;p99"/>
          <p:cNvSpPr txBox="1">
            <a:spLocks noGrp="1"/>
          </p:cNvSpPr>
          <p:nvPr>
            <p:ph type="title"/>
          </p:nvPr>
        </p:nvSpPr>
        <p:spPr>
          <a:xfrm>
            <a:off x="1905001" y="359915"/>
            <a:ext cx="6999291" cy="53492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What are the Variables I Should Care About?</a:t>
            </a:r>
            <a:endParaRPr/>
          </a:p>
        </p:txBody>
      </p:sp>
      <p:grpSp>
        <p:nvGrpSpPr>
          <p:cNvPr id="1831" name="Google Shape;1831;p99" descr="Graphic showing the four variables types of interest in program evaluation:&#10;Independent variable: A variable that we believe will have some relationship to what we hope to achieve.&#10;Covariate: A variable that has a relationship to the dependent variable. &#10;Confound: Confound: A variable that creates a spurious relationship between the independent and the dependent variable.&#10;Dependent variable: A variable that may be predicted or caused by one or more independent variables.&#10;Independent variables, covariates, and confounds can all impact the dependent variable(s)."/>
          <p:cNvGrpSpPr/>
          <p:nvPr/>
        </p:nvGrpSpPr>
        <p:grpSpPr>
          <a:xfrm>
            <a:off x="2055286" y="1971780"/>
            <a:ext cx="7886700" cy="3307634"/>
            <a:chOff x="635794" y="2158308"/>
            <a:chExt cx="7886700" cy="3307634"/>
          </a:xfrm>
        </p:grpSpPr>
        <p:sp>
          <p:nvSpPr>
            <p:cNvPr id="1832" name="Google Shape;1832;p99"/>
            <p:cNvSpPr/>
            <p:nvPr/>
          </p:nvSpPr>
          <p:spPr>
            <a:xfrm>
              <a:off x="3370195" y="3804055"/>
              <a:ext cx="2381248" cy="1661887"/>
            </a:xfrm>
            <a:custGeom>
              <a:avLst/>
              <a:gdLst/>
              <a:ahLst/>
              <a:cxnLst/>
              <a:rect l="l" t="t" r="r" b="b"/>
              <a:pathLst>
                <a:path w="3174997" h="2215849" extrusionOk="0">
                  <a:moveTo>
                    <a:pt x="0" y="1107925"/>
                  </a:moveTo>
                  <a:cubicBezTo>
                    <a:pt x="0" y="496035"/>
                    <a:pt x="710748" y="0"/>
                    <a:pt x="1587499" y="0"/>
                  </a:cubicBezTo>
                  <a:cubicBezTo>
                    <a:pt x="2464250" y="0"/>
                    <a:pt x="3174998" y="496035"/>
                    <a:pt x="3174998" y="1107925"/>
                  </a:cubicBezTo>
                  <a:cubicBezTo>
                    <a:pt x="3174998" y="1719815"/>
                    <a:pt x="2464250" y="2215850"/>
                    <a:pt x="1587499" y="2215850"/>
                  </a:cubicBezTo>
                  <a:cubicBezTo>
                    <a:pt x="710748" y="2215850"/>
                    <a:pt x="0" y="1719815"/>
                    <a:pt x="0" y="1107925"/>
                  </a:cubicBezTo>
                  <a:close/>
                </a:path>
              </a:pathLst>
            </a:custGeom>
            <a:solidFill>
              <a:srgbClr val="005288"/>
            </a:solidFill>
            <a:ln w="12700" cap="flat" cmpd="sng">
              <a:solidFill>
                <a:schemeClr val="lt1"/>
              </a:solidFill>
              <a:prstDash val="solid"/>
              <a:miter lim="800000"/>
              <a:headEnd type="none" w="sm" len="sm"/>
              <a:tailEnd type="none" w="sm" len="sm"/>
            </a:ln>
          </p:spPr>
          <p:txBody>
            <a:bodyPr spcFirstLastPara="1" wrap="square" lIns="356325" tIns="250975" rIns="356325" bIns="250975" anchor="ctr" anchorCtr="0">
              <a:noAutofit/>
            </a:bodyPr>
            <a:lstStyle/>
            <a:p>
              <a:pPr algn="ctr">
                <a:lnSpc>
                  <a:spcPct val="90000"/>
                </a:lnSpc>
              </a:pPr>
              <a:endParaRPr sz="1400" b="1" u="sng" dirty="0">
                <a:solidFill>
                  <a:schemeClr val="lt1"/>
                </a:solidFill>
                <a:latin typeface="Calibri"/>
                <a:ea typeface="Calibri"/>
                <a:cs typeface="Calibri"/>
                <a:sym typeface="Calibri"/>
              </a:endParaRPr>
            </a:p>
            <a:p>
              <a:pPr algn="ctr">
                <a:lnSpc>
                  <a:spcPct val="90000"/>
                </a:lnSpc>
                <a:spcBef>
                  <a:spcPts val="490"/>
                </a:spcBef>
              </a:pPr>
              <a:endParaRPr sz="1400" b="1" u="sng" dirty="0">
                <a:solidFill>
                  <a:schemeClr val="lt1"/>
                </a:solidFill>
                <a:latin typeface="Calibri"/>
                <a:ea typeface="Calibri"/>
                <a:cs typeface="Calibri"/>
                <a:sym typeface="Calibri"/>
              </a:endParaRPr>
            </a:p>
            <a:p>
              <a:pPr algn="ctr">
                <a:lnSpc>
                  <a:spcPct val="90000"/>
                </a:lnSpc>
                <a:spcBef>
                  <a:spcPts val="490"/>
                </a:spcBef>
              </a:pPr>
              <a:endParaRPr sz="1400" b="1" u="sng" dirty="0">
                <a:solidFill>
                  <a:schemeClr val="lt1"/>
                </a:solidFill>
                <a:latin typeface="Calibri"/>
                <a:ea typeface="Calibri"/>
                <a:cs typeface="Calibri"/>
                <a:sym typeface="Calibri"/>
              </a:endParaRPr>
            </a:p>
            <a:p>
              <a:pPr algn="ctr">
                <a:lnSpc>
                  <a:spcPct val="90000"/>
                </a:lnSpc>
                <a:spcBef>
                  <a:spcPts val="490"/>
                </a:spcBef>
              </a:pPr>
              <a:r>
                <a:rPr lang="en-US" sz="1400" b="1" u="sng" dirty="0">
                  <a:solidFill>
                    <a:schemeClr val="lt1"/>
                  </a:solidFill>
                  <a:latin typeface="Calibri"/>
                  <a:ea typeface="Calibri"/>
                  <a:cs typeface="Calibri"/>
                  <a:sym typeface="Calibri"/>
                </a:rPr>
                <a:t>Dependent variable</a:t>
              </a:r>
              <a:r>
                <a:rPr lang="en-US" sz="1400" dirty="0">
                  <a:solidFill>
                    <a:schemeClr val="lt1"/>
                  </a:solidFill>
                  <a:latin typeface="Calibri"/>
                  <a:ea typeface="Calibri"/>
                  <a:cs typeface="Calibri"/>
                  <a:sym typeface="Calibri"/>
                </a:rPr>
                <a:t>: A variable that may be predicted or caused by one or more independent variables.</a:t>
              </a:r>
              <a:endParaRPr dirty="0"/>
            </a:p>
            <a:p>
              <a:pPr algn="ctr">
                <a:lnSpc>
                  <a:spcPct val="90000"/>
                </a:lnSpc>
                <a:spcBef>
                  <a:spcPts val="490"/>
                </a:spcBef>
              </a:pPr>
              <a:endParaRPr sz="1400" b="1" dirty="0">
                <a:solidFill>
                  <a:schemeClr val="lt1"/>
                </a:solidFill>
                <a:latin typeface="Calibri"/>
                <a:ea typeface="Calibri"/>
                <a:cs typeface="Calibri"/>
                <a:sym typeface="Calibri"/>
              </a:endParaRPr>
            </a:p>
            <a:p>
              <a:pPr algn="ctr">
                <a:lnSpc>
                  <a:spcPct val="90000"/>
                </a:lnSpc>
                <a:spcBef>
                  <a:spcPts val="490"/>
                </a:spcBef>
              </a:pPr>
              <a:endParaRPr sz="1400" b="1" dirty="0">
                <a:solidFill>
                  <a:schemeClr val="lt1"/>
                </a:solidFill>
                <a:latin typeface="Calibri"/>
                <a:ea typeface="Calibri"/>
                <a:cs typeface="Calibri"/>
                <a:sym typeface="Calibri"/>
              </a:endParaRPr>
            </a:p>
            <a:p>
              <a:pPr algn="ctr">
                <a:lnSpc>
                  <a:spcPct val="90000"/>
                </a:lnSpc>
                <a:spcBef>
                  <a:spcPts val="490"/>
                </a:spcBef>
              </a:pPr>
              <a:endParaRPr sz="1400" b="1" dirty="0">
                <a:solidFill>
                  <a:schemeClr val="lt1"/>
                </a:solidFill>
                <a:latin typeface="Calibri"/>
                <a:ea typeface="Calibri"/>
                <a:cs typeface="Calibri"/>
                <a:sym typeface="Calibri"/>
              </a:endParaRPr>
            </a:p>
          </p:txBody>
        </p:sp>
        <p:sp>
          <p:nvSpPr>
            <p:cNvPr id="1833" name="Google Shape;1833;p99"/>
            <p:cNvSpPr/>
            <p:nvPr/>
          </p:nvSpPr>
          <p:spPr>
            <a:xfrm rot="-9323739">
              <a:off x="1701713" y="3513082"/>
              <a:ext cx="1849732" cy="472348"/>
            </a:xfrm>
            <a:prstGeom prst="leftArrow">
              <a:avLst>
                <a:gd name="adj1" fmla="val 60000"/>
                <a:gd name="adj2" fmla="val 50000"/>
              </a:avLst>
            </a:prstGeom>
            <a:solidFill>
              <a:srgbClr val="A7A8AF"/>
            </a:solidFill>
            <a:ln>
              <a:noFill/>
            </a:ln>
          </p:spPr>
          <p:txBody>
            <a:bodyPr spcFirstLastPara="1" wrap="square" lIns="91425" tIns="91425" rIns="91425" bIns="91425" anchor="ctr" anchorCtr="0">
              <a:noAutofit/>
            </a:bodyPr>
            <a:lstStyle/>
            <a:p>
              <a:endParaRPr/>
            </a:p>
          </p:txBody>
        </p:sp>
        <p:sp>
          <p:nvSpPr>
            <p:cNvPr id="1834" name="Google Shape;1834;p99"/>
            <p:cNvSpPr/>
            <p:nvPr/>
          </p:nvSpPr>
          <p:spPr>
            <a:xfrm>
              <a:off x="635794" y="2678364"/>
              <a:ext cx="2299784" cy="1371649"/>
            </a:xfrm>
            <a:custGeom>
              <a:avLst/>
              <a:gdLst/>
              <a:ahLst/>
              <a:cxnLst/>
              <a:rect l="l" t="t" r="r" b="b"/>
              <a:pathLst>
                <a:path w="3066379" h="1828865" extrusionOk="0">
                  <a:moveTo>
                    <a:pt x="0" y="182887"/>
                  </a:moveTo>
                  <a:cubicBezTo>
                    <a:pt x="0" y="81881"/>
                    <a:pt x="81881" y="0"/>
                    <a:pt x="182887" y="0"/>
                  </a:cubicBezTo>
                  <a:lnTo>
                    <a:pt x="2883493" y="0"/>
                  </a:lnTo>
                  <a:cubicBezTo>
                    <a:pt x="2984499" y="0"/>
                    <a:pt x="3066380" y="81881"/>
                    <a:pt x="3066380" y="182887"/>
                  </a:cubicBezTo>
                  <a:cubicBezTo>
                    <a:pt x="3066380" y="670584"/>
                    <a:pt x="3066379" y="1158282"/>
                    <a:pt x="3066379" y="1645979"/>
                  </a:cubicBezTo>
                  <a:cubicBezTo>
                    <a:pt x="3066379" y="1746985"/>
                    <a:pt x="2984498" y="1828866"/>
                    <a:pt x="2883492" y="1828866"/>
                  </a:cubicBezTo>
                  <a:lnTo>
                    <a:pt x="182887" y="1828865"/>
                  </a:lnTo>
                  <a:cubicBezTo>
                    <a:pt x="81881" y="1828865"/>
                    <a:pt x="0" y="1746984"/>
                    <a:pt x="0" y="1645978"/>
                  </a:cubicBezTo>
                  <a:lnTo>
                    <a:pt x="0" y="182887"/>
                  </a:lnTo>
                  <a:close/>
                </a:path>
              </a:pathLst>
            </a:custGeom>
            <a:solidFill>
              <a:srgbClr val="005288"/>
            </a:solidFill>
            <a:ln w="12700" cap="flat" cmpd="sng">
              <a:solidFill>
                <a:schemeClr val="lt1"/>
              </a:solidFill>
              <a:prstDash val="solid"/>
              <a:miter lim="800000"/>
              <a:headEnd type="none" w="sm" len="sm"/>
              <a:tailEnd type="none" w="sm" len="sm"/>
            </a:ln>
          </p:spPr>
          <p:txBody>
            <a:bodyPr spcFirstLastPara="1" wrap="square" lIns="63025" tIns="63025" rIns="63025" bIns="63025" anchor="ctr" anchorCtr="0">
              <a:noAutofit/>
            </a:bodyPr>
            <a:lstStyle/>
            <a:p>
              <a:pPr algn="ctr">
                <a:lnSpc>
                  <a:spcPct val="90000"/>
                </a:lnSpc>
              </a:pPr>
              <a:r>
                <a:rPr lang="en-US" sz="1400" b="1" u="sng" dirty="0">
                  <a:solidFill>
                    <a:schemeClr val="lt1"/>
                  </a:solidFill>
                  <a:latin typeface="Calibri"/>
                  <a:ea typeface="Calibri"/>
                  <a:cs typeface="Calibri"/>
                  <a:sym typeface="Calibri"/>
                </a:rPr>
                <a:t>Independent variable</a:t>
              </a:r>
              <a:r>
                <a:rPr lang="en-US" sz="1400" dirty="0">
                  <a:solidFill>
                    <a:schemeClr val="lt1"/>
                  </a:solidFill>
                  <a:latin typeface="Calibri"/>
                  <a:ea typeface="Calibri"/>
                  <a:cs typeface="Calibri"/>
                  <a:sym typeface="Calibri"/>
                </a:rPr>
                <a:t>: A variable that we believe will have some relationship to what we hope to achieve.</a:t>
              </a:r>
              <a:endParaRPr dirty="0"/>
            </a:p>
            <a:p>
              <a:pPr algn="ctr">
                <a:lnSpc>
                  <a:spcPct val="90000"/>
                </a:lnSpc>
                <a:spcBef>
                  <a:spcPts val="490"/>
                </a:spcBef>
              </a:pPr>
              <a:endParaRPr sz="1400" dirty="0">
                <a:solidFill>
                  <a:schemeClr val="lt1"/>
                </a:solidFill>
                <a:latin typeface="Calibri"/>
                <a:ea typeface="Calibri"/>
                <a:cs typeface="Calibri"/>
                <a:sym typeface="Calibri"/>
              </a:endParaRPr>
            </a:p>
            <a:p>
              <a:pPr algn="ctr">
                <a:lnSpc>
                  <a:spcPct val="90000"/>
                </a:lnSpc>
                <a:spcBef>
                  <a:spcPts val="490"/>
                </a:spcBef>
              </a:pPr>
              <a:endParaRPr sz="1400" dirty="0">
                <a:solidFill>
                  <a:schemeClr val="lt1"/>
                </a:solidFill>
                <a:latin typeface="Calibri"/>
                <a:ea typeface="Calibri"/>
                <a:cs typeface="Calibri"/>
                <a:sym typeface="Calibri"/>
              </a:endParaRPr>
            </a:p>
          </p:txBody>
        </p:sp>
        <p:sp>
          <p:nvSpPr>
            <p:cNvPr id="1835" name="Google Shape;1835;p99"/>
            <p:cNvSpPr/>
            <p:nvPr/>
          </p:nvSpPr>
          <p:spPr>
            <a:xfrm rot="-5399992">
              <a:off x="4016447" y="2960139"/>
              <a:ext cx="1088750" cy="472348"/>
            </a:xfrm>
            <a:prstGeom prst="leftArrow">
              <a:avLst>
                <a:gd name="adj1" fmla="val 60000"/>
                <a:gd name="adj2" fmla="val 50000"/>
              </a:avLst>
            </a:prstGeom>
            <a:solidFill>
              <a:srgbClr val="A7A8AF"/>
            </a:solidFill>
            <a:ln>
              <a:noFill/>
            </a:ln>
          </p:spPr>
          <p:txBody>
            <a:bodyPr spcFirstLastPara="1" wrap="square" lIns="91425" tIns="91425" rIns="91425" bIns="91425" anchor="ctr" anchorCtr="0">
              <a:noAutofit/>
            </a:bodyPr>
            <a:lstStyle/>
            <a:p>
              <a:endParaRPr/>
            </a:p>
          </p:txBody>
        </p:sp>
        <p:sp>
          <p:nvSpPr>
            <p:cNvPr id="1836" name="Google Shape;1836;p99"/>
            <p:cNvSpPr/>
            <p:nvPr/>
          </p:nvSpPr>
          <p:spPr>
            <a:xfrm>
              <a:off x="3315194" y="2158308"/>
              <a:ext cx="2491259" cy="1186955"/>
            </a:xfrm>
            <a:custGeom>
              <a:avLst/>
              <a:gdLst/>
              <a:ahLst/>
              <a:cxnLst/>
              <a:rect l="l" t="t" r="r" b="b"/>
              <a:pathLst>
                <a:path w="3321678" h="1848867" extrusionOk="0">
                  <a:moveTo>
                    <a:pt x="0" y="184887"/>
                  </a:moveTo>
                  <a:cubicBezTo>
                    <a:pt x="0" y="82777"/>
                    <a:pt x="82777" y="0"/>
                    <a:pt x="184887" y="0"/>
                  </a:cubicBezTo>
                  <a:lnTo>
                    <a:pt x="3136791" y="0"/>
                  </a:lnTo>
                  <a:cubicBezTo>
                    <a:pt x="3238901" y="0"/>
                    <a:pt x="3321678" y="82777"/>
                    <a:pt x="3321678" y="184887"/>
                  </a:cubicBezTo>
                  <a:lnTo>
                    <a:pt x="3321678" y="1663980"/>
                  </a:lnTo>
                  <a:cubicBezTo>
                    <a:pt x="3321678" y="1766090"/>
                    <a:pt x="3238901" y="1848867"/>
                    <a:pt x="3136791" y="1848867"/>
                  </a:cubicBezTo>
                  <a:lnTo>
                    <a:pt x="184887" y="1848867"/>
                  </a:lnTo>
                  <a:cubicBezTo>
                    <a:pt x="82777" y="1848867"/>
                    <a:pt x="0" y="1766090"/>
                    <a:pt x="0" y="1663980"/>
                  </a:cubicBezTo>
                  <a:lnTo>
                    <a:pt x="0" y="184887"/>
                  </a:lnTo>
                  <a:close/>
                </a:path>
              </a:pathLst>
            </a:custGeom>
            <a:solidFill>
              <a:srgbClr val="005288"/>
            </a:solidFill>
            <a:ln w="12700" cap="flat" cmpd="sng">
              <a:solidFill>
                <a:schemeClr val="lt1"/>
              </a:solidFill>
              <a:prstDash val="solid"/>
              <a:miter lim="800000"/>
              <a:headEnd type="none" w="sm" len="sm"/>
              <a:tailEnd type="none" w="sm" len="sm"/>
            </a:ln>
          </p:spPr>
          <p:txBody>
            <a:bodyPr spcFirstLastPara="1" wrap="square" lIns="63450" tIns="63450" rIns="63450" bIns="63450" anchor="ctr" anchorCtr="0">
              <a:noAutofit/>
            </a:bodyPr>
            <a:lstStyle/>
            <a:p>
              <a:pPr algn="ctr">
                <a:lnSpc>
                  <a:spcPct val="90000"/>
                </a:lnSpc>
              </a:pPr>
              <a:r>
                <a:rPr lang="en-US" sz="1400" b="1" u="sng" dirty="0">
                  <a:solidFill>
                    <a:schemeClr val="lt1"/>
                  </a:solidFill>
                  <a:latin typeface="Calibri"/>
                  <a:ea typeface="Calibri"/>
                  <a:cs typeface="Calibri"/>
                  <a:sym typeface="Calibri"/>
                </a:rPr>
                <a:t>Covariate</a:t>
              </a:r>
              <a:r>
                <a:rPr lang="en-US" sz="1400" dirty="0">
                  <a:solidFill>
                    <a:schemeClr val="lt1"/>
                  </a:solidFill>
                  <a:latin typeface="Calibri"/>
                  <a:ea typeface="Calibri"/>
                  <a:cs typeface="Calibri"/>
                  <a:sym typeface="Calibri"/>
                </a:rPr>
                <a:t>: A variable that has a relationship to the </a:t>
              </a:r>
              <a:r>
                <a:rPr lang="en-US" sz="1400" b="1" dirty="0">
                  <a:solidFill>
                    <a:schemeClr val="lt1"/>
                  </a:solidFill>
                  <a:latin typeface="Calibri"/>
                  <a:ea typeface="Calibri"/>
                  <a:cs typeface="Calibri"/>
                  <a:sym typeface="Calibri"/>
                </a:rPr>
                <a:t>dependent variable</a:t>
              </a:r>
              <a:r>
                <a:rPr lang="en-US" sz="1400" dirty="0">
                  <a:solidFill>
                    <a:schemeClr val="lt1"/>
                  </a:solidFill>
                  <a:latin typeface="Calibri"/>
                  <a:ea typeface="Calibri"/>
                  <a:cs typeface="Calibri"/>
                  <a:sym typeface="Calibri"/>
                </a:rPr>
                <a:t>. </a:t>
              </a:r>
              <a:endParaRPr dirty="0"/>
            </a:p>
            <a:p>
              <a:pPr algn="ctr">
                <a:lnSpc>
                  <a:spcPct val="90000"/>
                </a:lnSpc>
                <a:spcBef>
                  <a:spcPts val="490"/>
                </a:spcBef>
              </a:pPr>
              <a:endParaRPr sz="1400" dirty="0">
                <a:solidFill>
                  <a:schemeClr val="lt1"/>
                </a:solidFill>
                <a:latin typeface="Calibri"/>
                <a:ea typeface="Calibri"/>
                <a:cs typeface="Calibri"/>
                <a:sym typeface="Calibri"/>
              </a:endParaRPr>
            </a:p>
            <a:p>
              <a:pPr algn="ctr">
                <a:lnSpc>
                  <a:spcPct val="90000"/>
                </a:lnSpc>
                <a:spcBef>
                  <a:spcPts val="490"/>
                </a:spcBef>
              </a:pPr>
              <a:endParaRPr sz="1400" dirty="0">
                <a:solidFill>
                  <a:schemeClr val="lt1"/>
                </a:solidFill>
                <a:latin typeface="Calibri"/>
                <a:ea typeface="Calibri"/>
                <a:cs typeface="Calibri"/>
                <a:sym typeface="Calibri"/>
              </a:endParaRPr>
            </a:p>
          </p:txBody>
        </p:sp>
        <p:sp>
          <p:nvSpPr>
            <p:cNvPr id="1837" name="Google Shape;1837;p99"/>
            <p:cNvSpPr/>
            <p:nvPr/>
          </p:nvSpPr>
          <p:spPr>
            <a:xfrm rot="-1453249">
              <a:off x="5578423" y="3522643"/>
              <a:ext cx="1860191" cy="472348"/>
            </a:xfrm>
            <a:prstGeom prst="leftArrow">
              <a:avLst>
                <a:gd name="adj1" fmla="val 60000"/>
                <a:gd name="adj2" fmla="val 50000"/>
              </a:avLst>
            </a:prstGeom>
            <a:solidFill>
              <a:srgbClr val="A7A8AF"/>
            </a:solidFill>
            <a:ln>
              <a:noFill/>
            </a:ln>
          </p:spPr>
          <p:txBody>
            <a:bodyPr spcFirstLastPara="1" wrap="square" lIns="91425" tIns="91425" rIns="91425" bIns="91425" anchor="ctr" anchorCtr="0">
              <a:noAutofit/>
            </a:bodyPr>
            <a:lstStyle/>
            <a:p>
              <a:endParaRPr/>
            </a:p>
          </p:txBody>
        </p:sp>
        <p:sp>
          <p:nvSpPr>
            <p:cNvPr id="1838" name="Google Shape;1838;p99"/>
            <p:cNvSpPr/>
            <p:nvPr/>
          </p:nvSpPr>
          <p:spPr>
            <a:xfrm>
              <a:off x="6190983" y="2483409"/>
              <a:ext cx="2331511" cy="1587384"/>
            </a:xfrm>
            <a:custGeom>
              <a:avLst/>
              <a:gdLst/>
              <a:ahLst/>
              <a:cxnLst/>
              <a:rect l="l" t="t" r="r" b="b"/>
              <a:pathLst>
                <a:path w="3108681" h="1849472" extrusionOk="0">
                  <a:moveTo>
                    <a:pt x="0" y="184947"/>
                  </a:moveTo>
                  <a:cubicBezTo>
                    <a:pt x="0" y="82804"/>
                    <a:pt x="82804" y="0"/>
                    <a:pt x="184947" y="0"/>
                  </a:cubicBezTo>
                  <a:lnTo>
                    <a:pt x="2923734" y="0"/>
                  </a:lnTo>
                  <a:cubicBezTo>
                    <a:pt x="3025877" y="0"/>
                    <a:pt x="3108681" y="82804"/>
                    <a:pt x="3108681" y="184947"/>
                  </a:cubicBezTo>
                  <a:lnTo>
                    <a:pt x="3108681" y="1664525"/>
                  </a:lnTo>
                  <a:cubicBezTo>
                    <a:pt x="3108681" y="1766668"/>
                    <a:pt x="3025877" y="1849472"/>
                    <a:pt x="2923734" y="1849472"/>
                  </a:cubicBezTo>
                  <a:lnTo>
                    <a:pt x="184947" y="1849472"/>
                  </a:lnTo>
                  <a:cubicBezTo>
                    <a:pt x="82804" y="1849472"/>
                    <a:pt x="0" y="1766668"/>
                    <a:pt x="0" y="1664525"/>
                  </a:cubicBezTo>
                  <a:lnTo>
                    <a:pt x="0" y="184947"/>
                  </a:lnTo>
                  <a:close/>
                </a:path>
              </a:pathLst>
            </a:custGeom>
            <a:solidFill>
              <a:srgbClr val="005288"/>
            </a:solidFill>
            <a:ln w="12700" cap="flat" cmpd="sng">
              <a:solidFill>
                <a:schemeClr val="lt1"/>
              </a:solidFill>
              <a:prstDash val="solid"/>
              <a:miter lim="800000"/>
              <a:headEnd type="none" w="sm" len="sm"/>
              <a:tailEnd type="none" w="sm" len="sm"/>
            </a:ln>
          </p:spPr>
          <p:txBody>
            <a:bodyPr spcFirstLastPara="1" wrap="square" lIns="63475" tIns="63475" rIns="63475" bIns="63475" anchor="ctr" anchorCtr="0">
              <a:noAutofit/>
            </a:bodyPr>
            <a:lstStyle/>
            <a:p>
              <a:pPr algn="ctr">
                <a:lnSpc>
                  <a:spcPct val="90000"/>
                </a:lnSpc>
              </a:pPr>
              <a:endParaRPr sz="1400" b="1" u="sng" dirty="0">
                <a:solidFill>
                  <a:schemeClr val="lt1"/>
                </a:solidFill>
                <a:latin typeface="Calibri"/>
                <a:ea typeface="Calibri"/>
                <a:cs typeface="Calibri"/>
                <a:sym typeface="Calibri"/>
              </a:endParaRPr>
            </a:p>
            <a:p>
              <a:pPr algn="ctr">
                <a:lnSpc>
                  <a:spcPct val="90000"/>
                </a:lnSpc>
                <a:spcBef>
                  <a:spcPts val="490"/>
                </a:spcBef>
              </a:pPr>
              <a:r>
                <a:rPr lang="en-US" sz="1400" b="1" u="sng" dirty="0">
                  <a:solidFill>
                    <a:schemeClr val="lt1"/>
                  </a:solidFill>
                  <a:latin typeface="Calibri"/>
                  <a:ea typeface="Calibri"/>
                  <a:cs typeface="Calibri"/>
                  <a:sym typeface="Calibri"/>
                </a:rPr>
                <a:t>Confound</a:t>
              </a:r>
              <a:r>
                <a:rPr lang="en-US" sz="1400" dirty="0">
                  <a:solidFill>
                    <a:schemeClr val="lt1"/>
                  </a:solidFill>
                  <a:latin typeface="Calibri"/>
                  <a:ea typeface="Calibri"/>
                  <a:cs typeface="Calibri"/>
                  <a:sym typeface="Calibri"/>
                </a:rPr>
                <a:t>: A variable that creates a spurious relationship between the </a:t>
              </a:r>
              <a:r>
                <a:rPr lang="en-US" sz="1400" b="1" dirty="0">
                  <a:solidFill>
                    <a:schemeClr val="lt1"/>
                  </a:solidFill>
                  <a:latin typeface="Calibri"/>
                  <a:ea typeface="Calibri"/>
                  <a:cs typeface="Calibri"/>
                  <a:sym typeface="Calibri"/>
                </a:rPr>
                <a:t>independent</a:t>
              </a:r>
              <a:r>
                <a:rPr lang="en-US" sz="1400" dirty="0">
                  <a:solidFill>
                    <a:schemeClr val="lt1"/>
                  </a:solidFill>
                  <a:latin typeface="Calibri"/>
                  <a:ea typeface="Calibri"/>
                  <a:cs typeface="Calibri"/>
                  <a:sym typeface="Calibri"/>
                </a:rPr>
                <a:t> and the </a:t>
              </a:r>
              <a:r>
                <a:rPr lang="en-US" sz="1400" b="1" dirty="0">
                  <a:solidFill>
                    <a:schemeClr val="lt1"/>
                  </a:solidFill>
                  <a:latin typeface="Calibri"/>
                  <a:ea typeface="Calibri"/>
                  <a:cs typeface="Calibri"/>
                  <a:sym typeface="Calibri"/>
                </a:rPr>
                <a:t>dependent </a:t>
              </a:r>
              <a:r>
                <a:rPr lang="en-US" sz="1400" dirty="0">
                  <a:solidFill>
                    <a:schemeClr val="lt1"/>
                  </a:solidFill>
                  <a:latin typeface="Calibri"/>
                  <a:ea typeface="Calibri"/>
                  <a:cs typeface="Calibri"/>
                  <a:sym typeface="Calibri"/>
                </a:rPr>
                <a:t>variable.</a:t>
              </a:r>
              <a:endParaRPr dirty="0"/>
            </a:p>
            <a:p>
              <a:pPr algn="ctr">
                <a:lnSpc>
                  <a:spcPct val="90000"/>
                </a:lnSpc>
                <a:spcBef>
                  <a:spcPts val="490"/>
                </a:spcBef>
              </a:pPr>
              <a:endParaRPr sz="1400" dirty="0">
                <a:solidFill>
                  <a:schemeClr val="lt1"/>
                </a:solidFill>
                <a:latin typeface="Calibri"/>
                <a:ea typeface="Calibri"/>
                <a:cs typeface="Calibri"/>
                <a:sym typeface="Calibri"/>
              </a:endParaRPr>
            </a:p>
            <a:p>
              <a:pPr algn="ctr">
                <a:lnSpc>
                  <a:spcPct val="90000"/>
                </a:lnSpc>
                <a:spcBef>
                  <a:spcPts val="490"/>
                </a:spcBef>
              </a:pPr>
              <a:endParaRPr sz="1400" dirty="0">
                <a:solidFill>
                  <a:schemeClr val="lt1"/>
                </a:solidFill>
                <a:latin typeface="Calibri"/>
                <a:ea typeface="Calibri"/>
                <a:cs typeface="Calibri"/>
                <a:sym typeface="Calibri"/>
              </a:endParaRPr>
            </a:p>
            <a:p>
              <a:pPr algn="ctr">
                <a:lnSpc>
                  <a:spcPct val="90000"/>
                </a:lnSpc>
                <a:spcBef>
                  <a:spcPts val="490"/>
                </a:spcBef>
              </a:pPr>
              <a:endParaRPr sz="1400" dirty="0">
                <a:solidFill>
                  <a:schemeClr val="lt1"/>
                </a:solidFill>
                <a:latin typeface="Calibri"/>
                <a:ea typeface="Calibri"/>
                <a:cs typeface="Calibri"/>
                <a:sym typeface="Calibri"/>
              </a:endParaRPr>
            </a:p>
          </p:txBody>
        </p:sp>
        <p:sp>
          <p:nvSpPr>
            <p:cNvPr id="1839" name="Google Shape;1839;p99"/>
            <p:cNvSpPr txBox="1"/>
            <p:nvPr/>
          </p:nvSpPr>
          <p:spPr>
            <a:xfrm>
              <a:off x="814812" y="3692439"/>
              <a:ext cx="1935179" cy="415498"/>
            </a:xfrm>
            <a:prstGeom prst="rect">
              <a:avLst/>
            </a:prstGeom>
            <a:noFill/>
            <a:ln>
              <a:noFill/>
            </a:ln>
          </p:spPr>
          <p:txBody>
            <a:bodyPr spcFirstLastPara="1" wrap="square" lIns="91425" tIns="45700" rIns="91425" bIns="45700" anchor="t" anchorCtr="0">
              <a:spAutoFit/>
            </a:bodyPr>
            <a:lstStyle/>
            <a:p>
              <a:pPr algn="ctr"/>
              <a:r>
                <a:rPr lang="en-US" sz="1050">
                  <a:solidFill>
                    <a:srgbClr val="FFFF00"/>
                  </a:solidFill>
                  <a:latin typeface="Calibri"/>
                  <a:ea typeface="Calibri"/>
                  <a:cs typeface="Calibri"/>
                  <a:sym typeface="Calibri"/>
                </a:rPr>
                <a:t>E.g., Professional learning of reading strategies</a:t>
              </a:r>
              <a:endParaRPr/>
            </a:p>
          </p:txBody>
        </p:sp>
        <p:sp>
          <p:nvSpPr>
            <p:cNvPr id="1840" name="Google Shape;1840;p99"/>
            <p:cNvSpPr txBox="1"/>
            <p:nvPr/>
          </p:nvSpPr>
          <p:spPr>
            <a:xfrm>
              <a:off x="3611554" y="2971445"/>
              <a:ext cx="1935179" cy="253916"/>
            </a:xfrm>
            <a:prstGeom prst="rect">
              <a:avLst/>
            </a:prstGeom>
            <a:noFill/>
            <a:ln>
              <a:noFill/>
            </a:ln>
          </p:spPr>
          <p:txBody>
            <a:bodyPr spcFirstLastPara="1" wrap="square" lIns="91425" tIns="45700" rIns="91425" bIns="45700" anchor="t" anchorCtr="0">
              <a:spAutoFit/>
            </a:bodyPr>
            <a:lstStyle/>
            <a:p>
              <a:pPr algn="ctr"/>
              <a:r>
                <a:rPr lang="en-US" sz="1050">
                  <a:solidFill>
                    <a:srgbClr val="FFFF00"/>
                  </a:solidFill>
                  <a:latin typeface="Calibri"/>
                  <a:ea typeface="Calibri"/>
                  <a:cs typeface="Calibri"/>
                  <a:sym typeface="Calibri"/>
                </a:rPr>
                <a:t>E.g., Teacher experience</a:t>
              </a:r>
              <a:endParaRPr/>
            </a:p>
          </p:txBody>
        </p:sp>
        <p:sp>
          <p:nvSpPr>
            <p:cNvPr id="1841" name="Google Shape;1841;p99"/>
            <p:cNvSpPr txBox="1"/>
            <p:nvPr/>
          </p:nvSpPr>
          <p:spPr>
            <a:xfrm>
              <a:off x="6423433" y="3692439"/>
              <a:ext cx="1935179" cy="253916"/>
            </a:xfrm>
            <a:prstGeom prst="rect">
              <a:avLst/>
            </a:prstGeom>
            <a:noFill/>
            <a:ln>
              <a:noFill/>
            </a:ln>
          </p:spPr>
          <p:txBody>
            <a:bodyPr spcFirstLastPara="1" wrap="square" lIns="91425" tIns="45700" rIns="91425" bIns="45700" anchor="t" anchorCtr="0">
              <a:spAutoFit/>
            </a:bodyPr>
            <a:lstStyle/>
            <a:p>
              <a:pPr algn="ctr"/>
              <a:r>
                <a:rPr lang="en-US" sz="1050">
                  <a:solidFill>
                    <a:srgbClr val="FFFF00"/>
                  </a:solidFill>
                  <a:latin typeface="Calibri"/>
                  <a:ea typeface="Calibri"/>
                  <a:cs typeface="Calibri"/>
                  <a:sym typeface="Calibri"/>
                </a:rPr>
                <a:t>E.g., Quality of PL presenter</a:t>
              </a:r>
              <a:endParaRPr/>
            </a:p>
          </p:txBody>
        </p:sp>
        <p:sp>
          <p:nvSpPr>
            <p:cNvPr id="1842" name="Google Shape;1842;p99"/>
            <p:cNvSpPr txBox="1"/>
            <p:nvPr/>
          </p:nvSpPr>
          <p:spPr>
            <a:xfrm>
              <a:off x="3593229" y="5105400"/>
              <a:ext cx="1935179" cy="253916"/>
            </a:xfrm>
            <a:prstGeom prst="rect">
              <a:avLst/>
            </a:prstGeom>
            <a:noFill/>
            <a:ln>
              <a:noFill/>
            </a:ln>
          </p:spPr>
          <p:txBody>
            <a:bodyPr spcFirstLastPara="1" wrap="square" lIns="91425" tIns="45700" rIns="91425" bIns="45700" anchor="t" anchorCtr="0">
              <a:spAutoFit/>
            </a:bodyPr>
            <a:lstStyle/>
            <a:p>
              <a:pPr algn="ctr"/>
              <a:r>
                <a:rPr lang="en-US" sz="1050">
                  <a:solidFill>
                    <a:srgbClr val="FFFF00"/>
                  </a:solidFill>
                  <a:latin typeface="Calibri"/>
                  <a:ea typeface="Calibri"/>
                  <a:cs typeface="Calibri"/>
                  <a:sym typeface="Calibri"/>
                </a:rPr>
                <a:t>E.g., Student achievement</a:t>
              </a:r>
              <a:endParaRPr/>
            </a:p>
          </p:txBody>
        </p:sp>
      </p:grpSp>
      <p:sp>
        <p:nvSpPr>
          <p:cNvPr id="1843" name="Google Shape;1843;p99"/>
          <p:cNvSpPr txBox="1"/>
          <p:nvPr/>
        </p:nvSpPr>
        <p:spPr>
          <a:xfrm>
            <a:off x="8977631" y="4849406"/>
            <a:ext cx="1315418" cy="849261"/>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pPr algn="ctr"/>
            <a:r>
              <a:rPr lang="en-US" sz="1600">
                <a:solidFill>
                  <a:schemeClr val="dk1"/>
                </a:solidFill>
                <a:latin typeface="Calibri"/>
                <a:ea typeface="Calibri"/>
                <a:cs typeface="Calibri"/>
                <a:sym typeface="Calibri"/>
              </a:rPr>
              <a:t>See Handout Q for more information</a:t>
            </a:r>
            <a:endParaRPr/>
          </a:p>
        </p:txBody>
      </p:sp>
      <p:sp>
        <p:nvSpPr>
          <p:cNvPr id="1830" name="Google Shape;1830;p99"/>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8"/>
        <p:cNvGrpSpPr/>
        <p:nvPr/>
      </p:nvGrpSpPr>
      <p:grpSpPr>
        <a:xfrm>
          <a:off x="0" y="0"/>
          <a:ext cx="0" cy="0"/>
          <a:chOff x="0" y="0"/>
          <a:chExt cx="0" cy="0"/>
        </a:xfrm>
      </p:grpSpPr>
      <p:sp>
        <p:nvSpPr>
          <p:cNvPr id="1850" name="Google Shape;1850;p100"/>
          <p:cNvSpPr txBox="1">
            <a:spLocks noGrp="1"/>
          </p:cNvSpPr>
          <p:nvPr>
            <p:ph type="title"/>
          </p:nvPr>
        </p:nvSpPr>
        <p:spPr>
          <a:xfrm>
            <a:off x="1916139" y="386932"/>
            <a:ext cx="741426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How do Variables Connect to the Logic Model?</a:t>
            </a:r>
            <a:endParaRPr/>
          </a:p>
        </p:txBody>
      </p:sp>
      <p:pic>
        <p:nvPicPr>
          <p:cNvPr id="1849" name="Google Shape;1849;p100" descr="Visual showing how the variable types connect to the logic model. Covariates often relate to the resources in your logic model. Independent variables are generally the activities in your logic model. Dependent variables relate to the outcomes in your logic model. Confounds are extraneous variables that may not be captured in your logic model."/>
          <p:cNvPicPr preferRelativeResize="0"/>
          <p:nvPr/>
        </p:nvPicPr>
        <p:blipFill rotWithShape="1">
          <a:blip r:embed="rId3">
            <a:alphaModFix/>
          </a:blip>
          <a:srcRect/>
          <a:stretch/>
        </p:blipFill>
        <p:spPr>
          <a:xfrm>
            <a:off x="1981200" y="1274407"/>
            <a:ext cx="8017012" cy="4298602"/>
          </a:xfrm>
          <a:prstGeom prst="rect">
            <a:avLst/>
          </a:prstGeom>
          <a:noFill/>
          <a:ln>
            <a:noFill/>
          </a:ln>
        </p:spPr>
      </p:pic>
      <p:grpSp>
        <p:nvGrpSpPr>
          <p:cNvPr id="1852" name="Google Shape;1852;p100" descr="Dependent variables are the short-, mid-, and long-term outcomes in your logic model."/>
          <p:cNvGrpSpPr/>
          <p:nvPr/>
        </p:nvGrpSpPr>
        <p:grpSpPr>
          <a:xfrm>
            <a:off x="6826979" y="2077718"/>
            <a:ext cx="2272937" cy="2366108"/>
            <a:chOff x="3759928" y="1908845"/>
            <a:chExt cx="2995731" cy="2534457"/>
          </a:xfrm>
        </p:grpSpPr>
        <p:sp>
          <p:nvSpPr>
            <p:cNvPr id="1853" name="Google Shape;1853;p100"/>
            <p:cNvSpPr/>
            <p:nvPr/>
          </p:nvSpPr>
          <p:spPr>
            <a:xfrm>
              <a:off x="3759928" y="1908845"/>
              <a:ext cx="2995731" cy="2534457"/>
            </a:xfrm>
            <a:prstGeom prst="ellipse">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854" name="Google Shape;1854;p100"/>
            <p:cNvSpPr txBox="1"/>
            <p:nvPr/>
          </p:nvSpPr>
          <p:spPr>
            <a:xfrm>
              <a:off x="4198643" y="2611505"/>
              <a:ext cx="2118301" cy="1129136"/>
            </a:xfrm>
            <a:prstGeom prst="rect">
              <a:avLst/>
            </a:prstGeom>
            <a:noFill/>
            <a:ln>
              <a:noFill/>
            </a:ln>
          </p:spPr>
          <p:txBody>
            <a:bodyPr spcFirstLastPara="1" wrap="square" lIns="7600" tIns="7600" rIns="7600" bIns="7600" anchor="ctr" anchorCtr="0">
              <a:noAutofit/>
            </a:bodyPr>
            <a:lstStyle/>
            <a:p>
              <a:pPr algn="ctr">
                <a:lnSpc>
                  <a:spcPct val="90000"/>
                </a:lnSpc>
              </a:pPr>
              <a:r>
                <a:rPr lang="en-US" b="1" u="sng">
                  <a:solidFill>
                    <a:schemeClr val="lt1"/>
                  </a:solidFill>
                  <a:latin typeface="Calibri"/>
                  <a:ea typeface="Calibri"/>
                  <a:cs typeface="Calibri"/>
                  <a:sym typeface="Calibri"/>
                </a:rPr>
                <a:t>Dependent variables</a:t>
              </a:r>
              <a:endParaRPr b="1">
                <a:solidFill>
                  <a:schemeClr val="lt1"/>
                </a:solidFill>
                <a:latin typeface="Calibri"/>
                <a:ea typeface="Calibri"/>
                <a:cs typeface="Calibri"/>
                <a:sym typeface="Calibri"/>
              </a:endParaRPr>
            </a:p>
          </p:txBody>
        </p:sp>
      </p:grpSp>
      <p:sp>
        <p:nvSpPr>
          <p:cNvPr id="1855" name="Google Shape;1855;p100"/>
          <p:cNvSpPr/>
          <p:nvPr/>
        </p:nvSpPr>
        <p:spPr>
          <a:xfrm>
            <a:off x="3428741" y="2220443"/>
            <a:ext cx="1254035" cy="685800"/>
          </a:xfrm>
          <a:prstGeom prst="roundRect">
            <a:avLst>
              <a:gd name="adj" fmla="val 16667"/>
            </a:avLst>
          </a:prstGeom>
          <a:solidFill>
            <a:schemeClr val="accent1"/>
          </a:solidFill>
          <a:ln w="12700" cap="flat" cmpd="sng">
            <a:solidFill>
              <a:srgbClr val="001335"/>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350" b="1" u="sng">
                <a:solidFill>
                  <a:schemeClr val="lt1"/>
                </a:solidFill>
                <a:latin typeface="Calibri"/>
                <a:ea typeface="Calibri"/>
                <a:cs typeface="Calibri"/>
                <a:sym typeface="Calibri"/>
              </a:rPr>
              <a:t>Independent Variables</a:t>
            </a:r>
            <a:endParaRPr/>
          </a:p>
        </p:txBody>
      </p:sp>
      <p:sp>
        <p:nvSpPr>
          <p:cNvPr id="1858" name="Google Shape;1858;p100" descr="Arrow indicating impact of independent variables on dependent variables."/>
          <p:cNvSpPr/>
          <p:nvPr/>
        </p:nvSpPr>
        <p:spPr>
          <a:xfrm rot="266055" flipH="1">
            <a:off x="4575275" y="2473795"/>
            <a:ext cx="2741584" cy="370900"/>
          </a:xfrm>
          <a:prstGeom prst="leftArrow">
            <a:avLst>
              <a:gd name="adj1" fmla="val 60000"/>
              <a:gd name="adj2" fmla="val 50000"/>
            </a:avLst>
          </a:prstGeom>
          <a:solidFill>
            <a:srgbClr val="A7A8AF"/>
          </a:solidFill>
          <a:ln>
            <a:noFill/>
          </a:ln>
        </p:spPr>
        <p:txBody>
          <a:bodyPr spcFirstLastPara="1" wrap="square" lIns="91425" tIns="91425" rIns="91425" bIns="91425" anchor="ctr" anchorCtr="0">
            <a:noAutofit/>
          </a:bodyPr>
          <a:lstStyle/>
          <a:p>
            <a:endParaRPr/>
          </a:p>
        </p:txBody>
      </p:sp>
      <p:sp>
        <p:nvSpPr>
          <p:cNvPr id="1856" name="Google Shape;1856;p100"/>
          <p:cNvSpPr/>
          <p:nvPr/>
        </p:nvSpPr>
        <p:spPr>
          <a:xfrm>
            <a:off x="9220200" y="4772667"/>
            <a:ext cx="1097786" cy="618176"/>
          </a:xfrm>
          <a:prstGeom prst="roundRect">
            <a:avLst>
              <a:gd name="adj" fmla="val 16667"/>
            </a:avLst>
          </a:prstGeom>
          <a:solidFill>
            <a:schemeClr val="accent1"/>
          </a:solidFill>
          <a:ln w="12700" cap="flat" cmpd="sng">
            <a:solidFill>
              <a:srgbClr val="001335"/>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350" b="1" u="sng">
                <a:solidFill>
                  <a:schemeClr val="lt1"/>
                </a:solidFill>
                <a:latin typeface="Calibri"/>
                <a:ea typeface="Calibri"/>
                <a:cs typeface="Calibri"/>
                <a:sym typeface="Calibri"/>
              </a:rPr>
              <a:t>Confounds</a:t>
            </a:r>
            <a:endParaRPr/>
          </a:p>
        </p:txBody>
      </p:sp>
      <p:sp>
        <p:nvSpPr>
          <p:cNvPr id="1860" name="Google Shape;1860;p100" descr="Arrow indicating impact of confounds on dependent variables."/>
          <p:cNvSpPr/>
          <p:nvPr/>
        </p:nvSpPr>
        <p:spPr>
          <a:xfrm rot="-7827016">
            <a:off x="8335465" y="4196456"/>
            <a:ext cx="1290731" cy="440871"/>
          </a:xfrm>
          <a:prstGeom prst="rightArrow">
            <a:avLst>
              <a:gd name="adj1" fmla="val 50000"/>
              <a:gd name="adj2" fmla="val 50000"/>
            </a:avLst>
          </a:prstGeom>
          <a:solidFill>
            <a:srgbClr val="508CFE"/>
          </a:solidFill>
          <a:ln w="12700" cap="flat" cmpd="sng">
            <a:solidFill>
              <a:srgbClr val="001335"/>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350">
              <a:solidFill>
                <a:schemeClr val="lt1"/>
              </a:solidFill>
              <a:latin typeface="Calibri"/>
              <a:ea typeface="Calibri"/>
              <a:cs typeface="Calibri"/>
              <a:sym typeface="Calibri"/>
            </a:endParaRPr>
          </a:p>
        </p:txBody>
      </p:sp>
      <p:sp>
        <p:nvSpPr>
          <p:cNvPr id="1857" name="Google Shape;1857;p100"/>
          <p:cNvSpPr/>
          <p:nvPr/>
        </p:nvSpPr>
        <p:spPr>
          <a:xfrm>
            <a:off x="2209800" y="3423708"/>
            <a:ext cx="1145934" cy="685800"/>
          </a:xfrm>
          <a:prstGeom prst="roundRect">
            <a:avLst>
              <a:gd name="adj" fmla="val 16667"/>
            </a:avLst>
          </a:prstGeom>
          <a:solidFill>
            <a:schemeClr val="accent1"/>
          </a:solidFill>
          <a:ln w="12700" cap="flat" cmpd="sng">
            <a:solidFill>
              <a:srgbClr val="001335"/>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350" b="1" u="sng">
                <a:solidFill>
                  <a:schemeClr val="lt1"/>
                </a:solidFill>
                <a:latin typeface="Calibri"/>
                <a:ea typeface="Calibri"/>
                <a:cs typeface="Calibri"/>
                <a:sym typeface="Calibri"/>
              </a:rPr>
              <a:t>Covariates</a:t>
            </a:r>
            <a:endParaRPr/>
          </a:p>
        </p:txBody>
      </p:sp>
      <p:sp>
        <p:nvSpPr>
          <p:cNvPr id="1859" name="Google Shape;1859;p100" descr="Arrow indicating impact of covariates on dependent variables."/>
          <p:cNvSpPr/>
          <p:nvPr/>
        </p:nvSpPr>
        <p:spPr>
          <a:xfrm rot="-401415">
            <a:off x="3206271" y="3345578"/>
            <a:ext cx="3964989" cy="440871"/>
          </a:xfrm>
          <a:prstGeom prst="rightArrow">
            <a:avLst>
              <a:gd name="adj1" fmla="val 50000"/>
              <a:gd name="adj2" fmla="val 50000"/>
            </a:avLst>
          </a:prstGeom>
          <a:solidFill>
            <a:srgbClr val="508CFE"/>
          </a:solidFill>
          <a:ln w="12700" cap="flat" cmpd="sng">
            <a:solidFill>
              <a:srgbClr val="001335"/>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350">
              <a:solidFill>
                <a:schemeClr val="lt1"/>
              </a:solidFill>
              <a:latin typeface="Calibri"/>
              <a:ea typeface="Calibri"/>
              <a:cs typeface="Calibri"/>
              <a:sym typeface="Calibri"/>
            </a:endParaRPr>
          </a:p>
        </p:txBody>
      </p:sp>
      <p:sp>
        <p:nvSpPr>
          <p:cNvPr id="1861" name="Google Shape;1861;p100"/>
          <p:cNvSpPr txBox="1"/>
          <p:nvPr/>
        </p:nvSpPr>
        <p:spPr>
          <a:xfrm>
            <a:off x="1885950" y="5486401"/>
            <a:ext cx="8477250" cy="228600"/>
          </a:xfrm>
          <a:prstGeom prst="rect">
            <a:avLst/>
          </a:prstGeom>
          <a:noFill/>
          <a:ln>
            <a:noFill/>
          </a:ln>
        </p:spPr>
        <p:txBody>
          <a:bodyPr spcFirstLastPara="1" wrap="square" lIns="91425" tIns="45700" rIns="91425" bIns="45700" anchor="t" anchorCtr="0">
            <a:noAutofit/>
          </a:bodyPr>
          <a:lstStyle/>
          <a:p>
            <a:pPr>
              <a:lnSpc>
                <a:spcPct val="90000"/>
              </a:lnSpc>
              <a:buClr>
                <a:schemeClr val="dk1"/>
              </a:buClr>
              <a:buSzPts val="700"/>
            </a:pPr>
            <a:r>
              <a:rPr lang="en-US" sz="700">
                <a:solidFill>
                  <a:schemeClr val="dk1"/>
                </a:solidFill>
                <a:latin typeface="Calibri"/>
                <a:ea typeface="Calibri"/>
                <a:cs typeface="Calibri"/>
                <a:sym typeface="Calibri"/>
              </a:rPr>
              <a:t>Source. </a:t>
            </a:r>
            <a:r>
              <a:rPr lang="en-US" sz="700" i="1">
                <a:solidFill>
                  <a:schemeClr val="dk1"/>
                </a:solidFill>
                <a:latin typeface="Calibri"/>
                <a:ea typeface="Calibri"/>
                <a:cs typeface="Calibri"/>
                <a:sym typeface="Calibri"/>
              </a:rPr>
              <a:t>Logic models: A Tool for Effective Program Planning, Collaboration, and Monitoring</a:t>
            </a:r>
            <a:r>
              <a:rPr lang="en-US" sz="700">
                <a:solidFill>
                  <a:schemeClr val="dk1"/>
                </a:solidFill>
                <a:latin typeface="Calibri"/>
                <a:ea typeface="Calibri"/>
                <a:cs typeface="Calibri"/>
                <a:sym typeface="Calibri"/>
              </a:rPr>
              <a:t>, by W., Kekahio; B., Lawton; L., Cicchinelli; &amp; P., Brandon, 2014, Washington, DC: U.S. Department of Education, Institute of Education Sciences, National Center for Education Evaluation and Regional Assistance, Regional Educational Laboratory Pacific. p. 3. Retrieved from http://ies.ed.gov/ncee/edlabs. </a:t>
            </a:r>
            <a:endParaRPr/>
          </a:p>
        </p:txBody>
      </p:sp>
      <p:sp>
        <p:nvSpPr>
          <p:cNvPr id="1851" name="Google Shape;1851;p100"/>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15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5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6"/>
        <p:cNvGrpSpPr/>
        <p:nvPr/>
      </p:nvGrpSpPr>
      <p:grpSpPr>
        <a:xfrm>
          <a:off x="0" y="0"/>
          <a:ext cx="0" cy="0"/>
          <a:chOff x="0" y="0"/>
          <a:chExt cx="0" cy="0"/>
        </a:xfrm>
      </p:grpSpPr>
      <p:sp>
        <p:nvSpPr>
          <p:cNvPr id="1868" name="Google Shape;1868;p101"/>
          <p:cNvSpPr txBox="1">
            <a:spLocks noGrp="1"/>
          </p:cNvSpPr>
          <p:nvPr>
            <p:ph type="title"/>
          </p:nvPr>
        </p:nvSpPr>
        <p:spPr>
          <a:xfrm>
            <a:off x="1905000" y="381000"/>
            <a:ext cx="680466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Which Analysis Method do You Choose?</a:t>
            </a:r>
            <a:endParaRPr/>
          </a:p>
        </p:txBody>
      </p:sp>
      <p:sp>
        <p:nvSpPr>
          <p:cNvPr id="1869" name="Google Shape;1869;p101"/>
          <p:cNvSpPr txBox="1"/>
          <p:nvPr/>
        </p:nvSpPr>
        <p:spPr>
          <a:xfrm>
            <a:off x="1905000" y="1371601"/>
            <a:ext cx="8001000" cy="830997"/>
          </a:xfrm>
          <a:prstGeom prst="rect">
            <a:avLst/>
          </a:prstGeom>
          <a:noFill/>
          <a:ln>
            <a:noFill/>
          </a:ln>
        </p:spPr>
        <p:txBody>
          <a:bodyPr spcFirstLastPara="1" wrap="square" lIns="91425" tIns="45700" rIns="91425" bIns="45700" anchor="t" anchorCtr="0">
            <a:spAutoFit/>
          </a:bodyPr>
          <a:lstStyle/>
          <a:p>
            <a:r>
              <a:rPr lang="en-US" sz="2400">
                <a:solidFill>
                  <a:schemeClr val="dk1"/>
                </a:solidFill>
                <a:latin typeface="Calibri"/>
                <a:ea typeface="Calibri"/>
                <a:cs typeface="Calibri"/>
                <a:sym typeface="Calibri"/>
              </a:rPr>
              <a:t>It depends on what your research questions are and what you hope to learn.  Common approaches include:</a:t>
            </a:r>
            <a:endParaRPr/>
          </a:p>
        </p:txBody>
      </p:sp>
      <p:sp>
        <p:nvSpPr>
          <p:cNvPr id="1870" name="Google Shape;1870;p101"/>
          <p:cNvSpPr txBox="1"/>
          <p:nvPr/>
        </p:nvSpPr>
        <p:spPr>
          <a:xfrm>
            <a:off x="2055287" y="2359766"/>
            <a:ext cx="3601767" cy="2364634"/>
          </a:xfrm>
          <a:prstGeom prst="rect">
            <a:avLst/>
          </a:prstGeom>
          <a:solidFill>
            <a:srgbClr val="005288"/>
          </a:solidFill>
          <a:ln w="9525" cap="flat" cmpd="sng">
            <a:solidFill>
              <a:schemeClr val="accent1"/>
            </a:solidFill>
            <a:prstDash val="solid"/>
            <a:miter lim="800000"/>
            <a:headEnd type="none" w="sm" len="sm"/>
            <a:tailEnd type="none" w="sm" len="sm"/>
          </a:ln>
        </p:spPr>
        <p:txBody>
          <a:bodyPr spcFirstLastPara="1" wrap="square" lIns="68575" tIns="34275" rIns="68575" bIns="34275" anchor="t" anchorCtr="0">
            <a:normAutofit/>
          </a:bodyPr>
          <a:lstStyle/>
          <a:p>
            <a:pPr algn="ctr">
              <a:lnSpc>
                <a:spcPct val="90000"/>
              </a:lnSpc>
              <a:buClr>
                <a:schemeClr val="lt1"/>
              </a:buClr>
              <a:buSzPts val="2250"/>
            </a:pPr>
            <a:r>
              <a:rPr lang="en-US" sz="2250" b="1" u="sng">
                <a:solidFill>
                  <a:schemeClr val="lt1"/>
                </a:solidFill>
                <a:latin typeface="Calibri"/>
                <a:ea typeface="Calibri"/>
                <a:cs typeface="Calibri"/>
                <a:sym typeface="Calibri"/>
              </a:rPr>
              <a:t>Descriptive</a:t>
            </a:r>
            <a:endParaRPr/>
          </a:p>
          <a:p>
            <a:pPr marL="228600" indent="-228600">
              <a:lnSpc>
                <a:spcPct val="90000"/>
              </a:lnSpc>
              <a:spcBef>
                <a:spcPts val="1000"/>
              </a:spcBef>
              <a:buClr>
                <a:schemeClr val="lt1"/>
              </a:buClr>
              <a:buSzPts val="1950"/>
              <a:buFont typeface="Arial"/>
              <a:buChar char="•"/>
            </a:pPr>
            <a:r>
              <a:rPr lang="en-US" sz="1950">
                <a:solidFill>
                  <a:schemeClr val="lt1"/>
                </a:solidFill>
                <a:latin typeface="Calibri"/>
                <a:ea typeface="Calibri"/>
                <a:cs typeface="Calibri"/>
                <a:sym typeface="Calibri"/>
              </a:rPr>
              <a:t>Describes the sample</a:t>
            </a:r>
            <a:endParaRPr/>
          </a:p>
          <a:p>
            <a:pPr marL="258365" indent="-89296">
              <a:lnSpc>
                <a:spcPct val="90000"/>
              </a:lnSpc>
              <a:spcBef>
                <a:spcPts val="1000"/>
              </a:spcBef>
              <a:buClr>
                <a:schemeClr val="lt1"/>
              </a:buClr>
              <a:buSzPts val="1650"/>
            </a:pPr>
            <a:r>
              <a:rPr lang="en-US" sz="1650">
                <a:solidFill>
                  <a:schemeClr val="lt1"/>
                </a:solidFill>
                <a:latin typeface="Calibri"/>
                <a:ea typeface="Calibri"/>
                <a:cs typeface="Calibri"/>
                <a:sym typeface="Calibri"/>
              </a:rPr>
              <a:t>–Measures of central tendency (mean, median, mode)</a:t>
            </a:r>
            <a:endParaRPr/>
          </a:p>
          <a:p>
            <a:pPr marL="258365" indent="-89296">
              <a:lnSpc>
                <a:spcPct val="90000"/>
              </a:lnSpc>
              <a:spcBef>
                <a:spcPts val="1000"/>
              </a:spcBef>
              <a:buClr>
                <a:schemeClr val="lt1"/>
              </a:buClr>
              <a:buSzPts val="1650"/>
            </a:pPr>
            <a:r>
              <a:rPr lang="en-US" sz="1650">
                <a:solidFill>
                  <a:schemeClr val="lt1"/>
                </a:solidFill>
                <a:latin typeface="Calibri"/>
                <a:ea typeface="Calibri"/>
                <a:cs typeface="Calibri"/>
                <a:sym typeface="Calibri"/>
              </a:rPr>
              <a:t>–Distribution and dispersion (minimum, maximum)</a:t>
            </a:r>
            <a:endParaRPr/>
          </a:p>
          <a:p>
            <a:pPr marL="258365" indent="-89296">
              <a:lnSpc>
                <a:spcPct val="90000"/>
              </a:lnSpc>
              <a:spcBef>
                <a:spcPts val="1000"/>
              </a:spcBef>
              <a:buClr>
                <a:schemeClr val="lt1"/>
              </a:buClr>
              <a:buSzPts val="1650"/>
            </a:pPr>
            <a:r>
              <a:rPr lang="en-US" sz="1650">
                <a:solidFill>
                  <a:schemeClr val="lt1"/>
                </a:solidFill>
                <a:latin typeface="Calibri"/>
                <a:ea typeface="Calibri"/>
                <a:cs typeface="Calibri"/>
                <a:sym typeface="Calibri"/>
              </a:rPr>
              <a:t>–Association among variables</a:t>
            </a:r>
            <a:endParaRPr/>
          </a:p>
        </p:txBody>
      </p:sp>
      <p:sp>
        <p:nvSpPr>
          <p:cNvPr id="1871" name="Google Shape;1871;p101"/>
          <p:cNvSpPr txBox="1"/>
          <p:nvPr/>
        </p:nvSpPr>
        <p:spPr>
          <a:xfrm>
            <a:off x="6559244" y="2359766"/>
            <a:ext cx="3651557" cy="2364634"/>
          </a:xfrm>
          <a:prstGeom prst="rect">
            <a:avLst/>
          </a:prstGeom>
          <a:solidFill>
            <a:srgbClr val="005288"/>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algn="ctr">
              <a:lnSpc>
                <a:spcPct val="90000"/>
              </a:lnSpc>
              <a:buClr>
                <a:schemeClr val="lt1"/>
              </a:buClr>
              <a:buSzPts val="2100"/>
            </a:pPr>
            <a:r>
              <a:rPr lang="en-US" sz="2100" b="1" u="sng">
                <a:solidFill>
                  <a:schemeClr val="lt1"/>
                </a:solidFill>
                <a:latin typeface="Calibri"/>
                <a:ea typeface="Calibri"/>
                <a:cs typeface="Calibri"/>
                <a:sym typeface="Calibri"/>
              </a:rPr>
              <a:t>Inferential</a:t>
            </a:r>
            <a:endParaRPr/>
          </a:p>
          <a:p>
            <a:pPr marL="228600" indent="-228600">
              <a:spcBef>
                <a:spcPts val="300"/>
              </a:spcBef>
              <a:buClr>
                <a:schemeClr val="lt1"/>
              </a:buClr>
              <a:buSzPts val="1800"/>
              <a:buFont typeface="Arial"/>
              <a:buChar char="•"/>
            </a:pPr>
            <a:r>
              <a:rPr lang="en-US">
                <a:solidFill>
                  <a:schemeClr val="lt1"/>
                </a:solidFill>
                <a:latin typeface="Calibri"/>
                <a:ea typeface="Calibri"/>
                <a:cs typeface="Calibri"/>
                <a:sym typeface="Calibri"/>
              </a:rPr>
              <a:t>Draw inferences based on a sample</a:t>
            </a:r>
            <a:endParaRPr/>
          </a:p>
          <a:p>
            <a:pPr marL="169069" indent="89296">
              <a:spcBef>
                <a:spcPts val="300"/>
              </a:spcBef>
              <a:buClr>
                <a:schemeClr val="lt1"/>
              </a:buClr>
              <a:buSzPts val="1500"/>
            </a:pPr>
            <a:r>
              <a:rPr lang="en-US" sz="1500">
                <a:solidFill>
                  <a:schemeClr val="lt1"/>
                </a:solidFill>
                <a:latin typeface="Calibri"/>
                <a:ea typeface="Calibri"/>
                <a:cs typeface="Calibri"/>
                <a:sym typeface="Calibri"/>
              </a:rPr>
              <a:t>–</a:t>
            </a:r>
            <a:r>
              <a:rPr lang="en-US" sz="1500" i="1">
                <a:solidFill>
                  <a:schemeClr val="lt1"/>
                </a:solidFill>
                <a:latin typeface="Calibri"/>
                <a:ea typeface="Calibri"/>
                <a:cs typeface="Calibri"/>
                <a:sym typeface="Calibri"/>
              </a:rPr>
              <a:t>t</a:t>
            </a:r>
            <a:r>
              <a:rPr lang="en-US" sz="1500">
                <a:solidFill>
                  <a:schemeClr val="lt1"/>
                </a:solidFill>
                <a:latin typeface="Calibri"/>
                <a:ea typeface="Calibri"/>
                <a:cs typeface="Calibri"/>
                <a:sym typeface="Calibri"/>
              </a:rPr>
              <a:t>-tests</a:t>
            </a:r>
            <a:endParaRPr/>
          </a:p>
          <a:p>
            <a:pPr marL="169069" indent="89296">
              <a:lnSpc>
                <a:spcPct val="90000"/>
              </a:lnSpc>
              <a:spcBef>
                <a:spcPts val="300"/>
              </a:spcBef>
              <a:buClr>
                <a:schemeClr val="lt1"/>
              </a:buClr>
              <a:buSzPts val="1500"/>
            </a:pPr>
            <a:r>
              <a:rPr lang="en-US" sz="1500">
                <a:solidFill>
                  <a:schemeClr val="lt1"/>
                </a:solidFill>
                <a:latin typeface="Calibri"/>
                <a:ea typeface="Calibri"/>
                <a:cs typeface="Calibri"/>
                <a:sym typeface="Calibri"/>
              </a:rPr>
              <a:t>–Analysis of variance (ANOVA)</a:t>
            </a:r>
            <a:endParaRPr/>
          </a:p>
          <a:p>
            <a:pPr marL="169069" indent="89296">
              <a:lnSpc>
                <a:spcPct val="90000"/>
              </a:lnSpc>
              <a:spcBef>
                <a:spcPts val="300"/>
              </a:spcBef>
              <a:buClr>
                <a:schemeClr val="lt1"/>
              </a:buClr>
              <a:buSzPts val="1500"/>
            </a:pPr>
            <a:r>
              <a:rPr lang="en-US" sz="1500">
                <a:solidFill>
                  <a:schemeClr val="lt1"/>
                </a:solidFill>
                <a:latin typeface="Calibri"/>
                <a:ea typeface="Calibri"/>
                <a:cs typeface="Calibri"/>
                <a:sym typeface="Calibri"/>
              </a:rPr>
              <a:t>–Correlation among variables</a:t>
            </a:r>
            <a:endParaRPr/>
          </a:p>
          <a:p>
            <a:pPr marL="169069" indent="89296">
              <a:lnSpc>
                <a:spcPct val="90000"/>
              </a:lnSpc>
              <a:spcBef>
                <a:spcPts val="300"/>
              </a:spcBef>
              <a:buClr>
                <a:schemeClr val="lt1"/>
              </a:buClr>
              <a:buSzPts val="1500"/>
            </a:pPr>
            <a:r>
              <a:rPr lang="en-US" sz="1500">
                <a:solidFill>
                  <a:schemeClr val="lt1"/>
                </a:solidFill>
                <a:latin typeface="Calibri"/>
                <a:ea typeface="Calibri"/>
                <a:cs typeface="Calibri"/>
                <a:sym typeface="Calibri"/>
              </a:rPr>
              <a:t>–Regression</a:t>
            </a:r>
            <a:endParaRPr/>
          </a:p>
        </p:txBody>
      </p:sp>
      <p:sp>
        <p:nvSpPr>
          <p:cNvPr id="1872" name="Google Shape;1872;p101"/>
          <p:cNvSpPr txBox="1"/>
          <p:nvPr/>
        </p:nvSpPr>
        <p:spPr>
          <a:xfrm>
            <a:off x="4267200" y="5279660"/>
            <a:ext cx="3733806" cy="338554"/>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pPr algn="ctr"/>
            <a:r>
              <a:rPr lang="en-US" sz="1600">
                <a:solidFill>
                  <a:schemeClr val="dk1"/>
                </a:solidFill>
                <a:latin typeface="Calibri"/>
                <a:ea typeface="Calibri"/>
                <a:cs typeface="Calibri"/>
                <a:sym typeface="Calibri"/>
              </a:rPr>
              <a:t>See Handout Q for more information</a:t>
            </a:r>
            <a:endParaRPr/>
          </a:p>
        </p:txBody>
      </p:sp>
      <p:sp>
        <p:nvSpPr>
          <p:cNvPr id="1867" name="Google Shape;1867;p101"/>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7"/>
        <p:cNvGrpSpPr/>
        <p:nvPr/>
      </p:nvGrpSpPr>
      <p:grpSpPr>
        <a:xfrm>
          <a:off x="0" y="0"/>
          <a:ext cx="0" cy="0"/>
          <a:chOff x="0" y="0"/>
          <a:chExt cx="0" cy="0"/>
        </a:xfrm>
      </p:grpSpPr>
      <p:sp>
        <p:nvSpPr>
          <p:cNvPr id="1880" name="Google Shape;1880;p102"/>
          <p:cNvSpPr txBox="1">
            <a:spLocks noGrp="1"/>
          </p:cNvSpPr>
          <p:nvPr>
            <p:ph type="title"/>
          </p:nvPr>
        </p:nvSpPr>
        <p:spPr>
          <a:xfrm>
            <a:off x="1905000" y="381000"/>
            <a:ext cx="855726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Which Analysis Method Do You Choose - Descriptive</a:t>
            </a:r>
            <a:endParaRPr/>
          </a:p>
        </p:txBody>
      </p:sp>
      <p:sp>
        <p:nvSpPr>
          <p:cNvPr id="1878" name="Google Shape;1878;p102"/>
          <p:cNvSpPr txBox="1">
            <a:spLocks noGrp="1"/>
          </p:cNvSpPr>
          <p:nvPr>
            <p:ph type="body" idx="1"/>
          </p:nvPr>
        </p:nvSpPr>
        <p:spPr>
          <a:xfrm>
            <a:off x="2055286" y="1371601"/>
            <a:ext cx="7984064" cy="2667218"/>
          </a:xfrm>
          <a:prstGeom prst="rect">
            <a:avLst/>
          </a:prstGeom>
          <a:noFill/>
          <a:ln>
            <a:noFill/>
          </a:ln>
        </p:spPr>
        <p:txBody>
          <a:bodyPr spcFirstLastPara="1" wrap="square" lIns="0" tIns="0" rIns="0" bIns="0" anchor="ctr" anchorCtr="0">
            <a:noAutofit/>
          </a:bodyPr>
          <a:lstStyle/>
          <a:p>
            <a:pPr marL="0" indent="0">
              <a:spcBef>
                <a:spcPts val="0"/>
              </a:spcBef>
              <a:buSzPts val="2400"/>
            </a:pPr>
            <a:r>
              <a:rPr lang="en-US" sz="2400" b="1">
                <a:solidFill>
                  <a:srgbClr val="005288"/>
                </a:solidFill>
                <a:latin typeface="Calibri"/>
                <a:ea typeface="Calibri"/>
                <a:cs typeface="Calibri"/>
                <a:sym typeface="Calibri"/>
              </a:rPr>
              <a:t>Descriptive:</a:t>
            </a:r>
            <a:endParaRPr/>
          </a:p>
          <a:p>
            <a:pPr marL="0" indent="0">
              <a:buSzPts val="2400"/>
            </a:pPr>
            <a:r>
              <a:rPr lang="en-US" sz="2400">
                <a:latin typeface="Calibri"/>
                <a:ea typeface="Calibri"/>
                <a:cs typeface="Calibri"/>
                <a:sym typeface="Calibri"/>
              </a:rPr>
              <a:t>How many students took part in the reading strategies intervention? </a:t>
            </a:r>
            <a:endParaRPr/>
          </a:p>
          <a:p>
            <a:pPr marL="685800" lvl="1" indent="-228600">
              <a:buSzPts val="2000"/>
            </a:pPr>
            <a:r>
              <a:rPr lang="en-US" sz="2000"/>
              <a:t>Questions like these might be answered with means, standard deviations, counts, and percentages.</a:t>
            </a:r>
            <a:endParaRPr/>
          </a:p>
          <a:p>
            <a:pPr marL="1143000" lvl="3" indent="-228600">
              <a:buClr>
                <a:srgbClr val="005288"/>
              </a:buClr>
              <a:buSzPts val="1600"/>
              <a:buFont typeface="Noto Sans Symbols"/>
              <a:buChar char="▪"/>
            </a:pPr>
            <a:r>
              <a:rPr lang="en-US" sz="1600" b="1">
                <a:solidFill>
                  <a:srgbClr val="005288"/>
                </a:solidFill>
              </a:rPr>
              <a:t>Why?</a:t>
            </a:r>
            <a:r>
              <a:rPr lang="en-US" sz="1600"/>
              <a:t> Because we are just looking to describe how many students were involved, what their average scores were, or what percentage of students participated from a particular group (e.g., males and females).</a:t>
            </a:r>
            <a:endParaRPr/>
          </a:p>
          <a:p>
            <a:pPr marL="0" indent="0">
              <a:buSzPts val="2400"/>
            </a:pPr>
            <a:endParaRPr sz="2400">
              <a:latin typeface="Calibri"/>
              <a:ea typeface="Calibri"/>
              <a:cs typeface="Calibri"/>
              <a:sym typeface="Calibri"/>
            </a:endParaRPr>
          </a:p>
        </p:txBody>
      </p:sp>
      <p:pic>
        <p:nvPicPr>
          <p:cNvPr id="1882" name="Google Shape;1882;p102" descr="Graph of data that are negatively skewed, indicating the distribution is clumped together on the right side. In this case, the mean and median will be less than the mode."/>
          <p:cNvPicPr preferRelativeResize="0"/>
          <p:nvPr/>
        </p:nvPicPr>
        <p:blipFill rotWithShape="1">
          <a:blip r:embed="rId3">
            <a:alphaModFix/>
          </a:blip>
          <a:srcRect/>
          <a:stretch/>
        </p:blipFill>
        <p:spPr>
          <a:xfrm>
            <a:off x="2818359" y="3810000"/>
            <a:ext cx="1902823" cy="1645920"/>
          </a:xfrm>
          <a:prstGeom prst="rect">
            <a:avLst/>
          </a:prstGeom>
          <a:noFill/>
          <a:ln>
            <a:noFill/>
          </a:ln>
        </p:spPr>
      </p:pic>
      <p:pic>
        <p:nvPicPr>
          <p:cNvPr id="1883" name="Google Shape;1883;p102" descr="Graph of normal or symmetrical distribution, in which the mean, median, and mode are all identical."/>
          <p:cNvPicPr preferRelativeResize="0"/>
          <p:nvPr/>
        </p:nvPicPr>
        <p:blipFill rotWithShape="1">
          <a:blip r:embed="rId4">
            <a:alphaModFix/>
          </a:blip>
          <a:srcRect/>
          <a:stretch/>
        </p:blipFill>
        <p:spPr>
          <a:xfrm>
            <a:off x="5101529" y="3810000"/>
            <a:ext cx="1902823" cy="1645920"/>
          </a:xfrm>
          <a:prstGeom prst="rect">
            <a:avLst/>
          </a:prstGeom>
          <a:noFill/>
          <a:ln>
            <a:noFill/>
          </a:ln>
        </p:spPr>
      </p:pic>
      <p:pic>
        <p:nvPicPr>
          <p:cNvPr id="1884" name="Google Shape;1884;p102" descr="Graph of data that are positively skewed, indicating the distribution is clumped together on the left side. In this case, the mean and median will be greater than the mode."/>
          <p:cNvPicPr preferRelativeResize="0"/>
          <p:nvPr/>
        </p:nvPicPr>
        <p:blipFill rotWithShape="1">
          <a:blip r:embed="rId5">
            <a:alphaModFix/>
          </a:blip>
          <a:srcRect/>
          <a:stretch/>
        </p:blipFill>
        <p:spPr>
          <a:xfrm>
            <a:off x="7384699" y="3810000"/>
            <a:ext cx="1902823" cy="1645920"/>
          </a:xfrm>
          <a:prstGeom prst="rect">
            <a:avLst/>
          </a:prstGeom>
          <a:noFill/>
          <a:ln>
            <a:noFill/>
          </a:ln>
        </p:spPr>
      </p:pic>
      <p:sp>
        <p:nvSpPr>
          <p:cNvPr id="1881" name="Google Shape;1881;p102"/>
          <p:cNvSpPr txBox="1"/>
          <p:nvPr/>
        </p:nvSpPr>
        <p:spPr>
          <a:xfrm>
            <a:off x="2833894" y="5562601"/>
            <a:ext cx="3873176" cy="219291"/>
          </a:xfrm>
          <a:prstGeom prst="rect">
            <a:avLst/>
          </a:prstGeom>
          <a:noFill/>
          <a:ln>
            <a:noFill/>
          </a:ln>
        </p:spPr>
        <p:txBody>
          <a:bodyPr spcFirstLastPara="1" wrap="square" lIns="91425" tIns="45700" rIns="91425" bIns="45700" anchor="t" anchorCtr="0">
            <a:spAutoFit/>
          </a:bodyPr>
          <a:lstStyle/>
          <a:p>
            <a:r>
              <a:rPr lang="en-US" sz="800">
                <a:solidFill>
                  <a:schemeClr val="dk1"/>
                </a:solidFill>
                <a:latin typeface="Calibri"/>
                <a:ea typeface="Calibri"/>
                <a:cs typeface="Calibri"/>
                <a:sym typeface="Calibri"/>
              </a:rPr>
              <a:t>For more information, see </a:t>
            </a:r>
            <a:r>
              <a:rPr lang="en-US" sz="800" u="sng">
                <a:solidFill>
                  <a:schemeClr val="dk1"/>
                </a:solidFill>
                <a:latin typeface="Calibri"/>
                <a:ea typeface="Calibri"/>
                <a:cs typeface="Calibri"/>
                <a:sym typeface="Calibri"/>
                <a:hlinkClick r:id="rId6"/>
              </a:rPr>
              <a:t>Descriptive Analysis in Education: A Guide for Researchers</a:t>
            </a:r>
            <a:r>
              <a:rPr lang="en-US" sz="800">
                <a:solidFill>
                  <a:schemeClr val="dk1"/>
                </a:solidFill>
                <a:latin typeface="Calibri"/>
                <a:ea typeface="Calibri"/>
                <a:cs typeface="Calibri"/>
                <a:sym typeface="Calibri"/>
              </a:rPr>
              <a:t>.</a:t>
            </a:r>
            <a:endParaRPr/>
          </a:p>
        </p:txBody>
      </p:sp>
      <p:sp>
        <p:nvSpPr>
          <p:cNvPr id="1879" name="Google Shape;1879;p102"/>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17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9"/>
        <p:cNvGrpSpPr/>
        <p:nvPr/>
      </p:nvGrpSpPr>
      <p:grpSpPr>
        <a:xfrm>
          <a:off x="0" y="0"/>
          <a:ext cx="0" cy="0"/>
          <a:chOff x="0" y="0"/>
          <a:chExt cx="0" cy="0"/>
        </a:xfrm>
      </p:grpSpPr>
      <p:sp>
        <p:nvSpPr>
          <p:cNvPr id="1891" name="Google Shape;1891;p103"/>
          <p:cNvSpPr txBox="1">
            <a:spLocks noGrp="1"/>
          </p:cNvSpPr>
          <p:nvPr>
            <p:ph type="title"/>
          </p:nvPr>
        </p:nvSpPr>
        <p:spPr>
          <a:xfrm>
            <a:off x="1893570" y="381000"/>
            <a:ext cx="8404860" cy="713232"/>
          </a:xfrm>
          <a:prstGeom prst="rect">
            <a:avLst/>
          </a:prstGeom>
          <a:noFill/>
          <a:ln>
            <a:noFill/>
          </a:ln>
        </p:spPr>
        <p:txBody>
          <a:bodyPr spcFirstLastPara="1" wrap="square" lIns="0" tIns="0" rIns="0" bIns="0" anchor="t" anchorCtr="0">
            <a:noAutofit/>
          </a:bodyPr>
          <a:lstStyle/>
          <a:p>
            <a:pPr>
              <a:buSzPts val="2800"/>
            </a:pPr>
            <a:r>
              <a:rPr lang="en-US" sz="2800" dirty="0">
                <a:latin typeface="Trebuchet MS"/>
                <a:ea typeface="Trebuchet MS"/>
                <a:cs typeface="Trebuchet MS"/>
                <a:sym typeface="Trebuchet MS"/>
              </a:rPr>
              <a:t>Which Analysis Method Do You Choose – Descriptive</a:t>
            </a:r>
            <a:br>
              <a:rPr lang="en-US" sz="2800" dirty="0">
                <a:latin typeface="Trebuchet MS"/>
                <a:ea typeface="Trebuchet MS"/>
                <a:cs typeface="Trebuchet MS"/>
                <a:sym typeface="Trebuchet MS"/>
              </a:rPr>
            </a:br>
            <a:endParaRPr dirty="0"/>
          </a:p>
        </p:txBody>
      </p:sp>
      <p:sp>
        <p:nvSpPr>
          <p:cNvPr id="1898" name="Google Shape;1898;p103"/>
          <p:cNvSpPr txBox="1">
            <a:spLocks noGrp="1"/>
          </p:cNvSpPr>
          <p:nvPr>
            <p:ph type="body" idx="1"/>
          </p:nvPr>
        </p:nvSpPr>
        <p:spPr>
          <a:xfrm>
            <a:off x="2152650" y="1642520"/>
            <a:ext cx="7886700" cy="2238589"/>
          </a:xfrm>
          <a:prstGeom prst="rect">
            <a:avLst/>
          </a:prstGeom>
          <a:noFill/>
          <a:ln>
            <a:noFill/>
          </a:ln>
        </p:spPr>
        <p:txBody>
          <a:bodyPr spcFirstLastPara="1" wrap="square" lIns="0" tIns="0" rIns="0" bIns="0" anchor="ctr" anchorCtr="0">
            <a:noAutofit/>
          </a:bodyPr>
          <a:lstStyle/>
          <a:p>
            <a:pPr marL="0" indent="0">
              <a:lnSpc>
                <a:spcPct val="100000"/>
              </a:lnSpc>
              <a:spcBef>
                <a:spcPts val="0"/>
              </a:spcBef>
              <a:buSzPts val="2300"/>
            </a:pPr>
            <a:r>
              <a:rPr lang="en-US" sz="2300" b="1">
                <a:solidFill>
                  <a:srgbClr val="005288"/>
                </a:solidFill>
                <a:latin typeface="Calibri"/>
                <a:ea typeface="Calibri"/>
                <a:cs typeface="Calibri"/>
                <a:sym typeface="Calibri"/>
              </a:rPr>
              <a:t>Descriptive:</a:t>
            </a:r>
            <a:endParaRPr/>
          </a:p>
          <a:p>
            <a:pPr marL="0" indent="0">
              <a:lnSpc>
                <a:spcPct val="100000"/>
              </a:lnSpc>
              <a:spcBef>
                <a:spcPts val="0"/>
              </a:spcBef>
              <a:buSzPts val="2300"/>
            </a:pPr>
            <a:r>
              <a:rPr lang="en-US" sz="2300">
                <a:latin typeface="Calibri"/>
                <a:ea typeface="Calibri"/>
                <a:cs typeface="Calibri"/>
                <a:sym typeface="Calibri"/>
              </a:rPr>
              <a:t>How many different groups of students took part in the reading strategies intervention? </a:t>
            </a:r>
            <a:endParaRPr/>
          </a:p>
          <a:p>
            <a:pPr marL="685800" lvl="1" indent="-228600">
              <a:lnSpc>
                <a:spcPct val="100000"/>
              </a:lnSpc>
              <a:spcBef>
                <a:spcPts val="0"/>
              </a:spcBef>
              <a:buSzPts val="2100"/>
            </a:pPr>
            <a:r>
              <a:rPr lang="en-US" sz="2100"/>
              <a:t>Questions like these might be answered with means, standard deviations, counts, and percentages.</a:t>
            </a:r>
            <a:endParaRPr/>
          </a:p>
          <a:p>
            <a:pPr marL="1143000" lvl="3" indent="-228600">
              <a:lnSpc>
                <a:spcPct val="100000"/>
              </a:lnSpc>
              <a:spcBef>
                <a:spcPts val="0"/>
              </a:spcBef>
              <a:buClr>
                <a:srgbClr val="005288"/>
              </a:buClr>
              <a:buFont typeface="Noto Sans Symbols"/>
              <a:buChar char="▪"/>
            </a:pPr>
            <a:r>
              <a:rPr lang="en-US" b="1">
                <a:solidFill>
                  <a:srgbClr val="005288"/>
                </a:solidFill>
              </a:rPr>
              <a:t>Why?</a:t>
            </a:r>
            <a:r>
              <a:rPr lang="en-US"/>
              <a:t> Because we are just looking to describe how many students were involved, what their average scores were, or what percentage of students participated from a particular group (e.g., males and females).</a:t>
            </a:r>
            <a:endParaRPr/>
          </a:p>
          <a:p>
            <a:pPr marL="0" indent="0">
              <a:lnSpc>
                <a:spcPct val="100000"/>
              </a:lnSpc>
              <a:spcBef>
                <a:spcPts val="0"/>
              </a:spcBef>
            </a:pPr>
            <a:endParaRPr>
              <a:latin typeface="Calibri"/>
              <a:ea typeface="Calibri"/>
              <a:cs typeface="Calibri"/>
              <a:sym typeface="Calibri"/>
            </a:endParaRPr>
          </a:p>
        </p:txBody>
      </p:sp>
      <p:pic>
        <p:nvPicPr>
          <p:cNvPr id="1893" name="Google Shape;1893;p103" descr="Graph showing data with a small variance, meaning there is not much variability in the observances."/>
          <p:cNvPicPr preferRelativeResize="0"/>
          <p:nvPr/>
        </p:nvPicPr>
        <p:blipFill rotWithShape="1">
          <a:blip r:embed="rId3">
            <a:alphaModFix/>
          </a:blip>
          <a:srcRect/>
          <a:stretch/>
        </p:blipFill>
        <p:spPr>
          <a:xfrm>
            <a:off x="3550018" y="3774843"/>
            <a:ext cx="2316235" cy="1583171"/>
          </a:xfrm>
          <a:prstGeom prst="rect">
            <a:avLst/>
          </a:prstGeom>
          <a:noFill/>
          <a:ln>
            <a:noFill/>
          </a:ln>
        </p:spPr>
      </p:pic>
      <p:sp>
        <p:nvSpPr>
          <p:cNvPr id="1895" name="Google Shape;1895;p103"/>
          <p:cNvSpPr txBox="1"/>
          <p:nvPr/>
        </p:nvSpPr>
        <p:spPr>
          <a:xfrm>
            <a:off x="2019014" y="4387597"/>
            <a:ext cx="1534203" cy="369332"/>
          </a:xfrm>
          <a:prstGeom prst="rect">
            <a:avLst/>
          </a:prstGeom>
          <a:noFill/>
          <a:ln>
            <a:noFill/>
          </a:ln>
        </p:spPr>
        <p:txBody>
          <a:bodyPr spcFirstLastPara="1" wrap="square" lIns="91425" tIns="45700" rIns="91425" bIns="45700" anchor="t" anchorCtr="0">
            <a:spAutoFit/>
          </a:bodyPr>
          <a:lstStyle/>
          <a:p>
            <a:r>
              <a:rPr lang="en-US">
                <a:solidFill>
                  <a:srgbClr val="005288"/>
                </a:solidFill>
                <a:latin typeface="Calibri"/>
                <a:ea typeface="Calibri"/>
                <a:cs typeface="Calibri"/>
                <a:sym typeface="Calibri"/>
              </a:rPr>
              <a:t>Small variance</a:t>
            </a:r>
            <a:endParaRPr/>
          </a:p>
        </p:txBody>
      </p:sp>
      <p:pic>
        <p:nvPicPr>
          <p:cNvPr id="1894" name="Google Shape;1894;p103" descr="Graph showing data with a large variance, meaning there is large variability in the observances."/>
          <p:cNvPicPr preferRelativeResize="0"/>
          <p:nvPr/>
        </p:nvPicPr>
        <p:blipFill rotWithShape="1">
          <a:blip r:embed="rId4">
            <a:alphaModFix/>
          </a:blip>
          <a:srcRect/>
          <a:stretch/>
        </p:blipFill>
        <p:spPr>
          <a:xfrm>
            <a:off x="6322305" y="3777633"/>
            <a:ext cx="2312153" cy="1580381"/>
          </a:xfrm>
          <a:prstGeom prst="rect">
            <a:avLst/>
          </a:prstGeom>
          <a:noFill/>
          <a:ln>
            <a:noFill/>
          </a:ln>
        </p:spPr>
      </p:pic>
      <p:sp>
        <p:nvSpPr>
          <p:cNvPr id="1896" name="Google Shape;1896;p103"/>
          <p:cNvSpPr txBox="1"/>
          <p:nvPr/>
        </p:nvSpPr>
        <p:spPr>
          <a:xfrm>
            <a:off x="8634458" y="4387597"/>
            <a:ext cx="1535549" cy="369332"/>
          </a:xfrm>
          <a:prstGeom prst="rect">
            <a:avLst/>
          </a:prstGeom>
          <a:noFill/>
          <a:ln>
            <a:noFill/>
          </a:ln>
        </p:spPr>
        <p:txBody>
          <a:bodyPr spcFirstLastPara="1" wrap="square" lIns="91425" tIns="45700" rIns="91425" bIns="45700" anchor="t" anchorCtr="0">
            <a:spAutoFit/>
          </a:bodyPr>
          <a:lstStyle/>
          <a:p>
            <a:r>
              <a:rPr lang="en-US">
                <a:solidFill>
                  <a:srgbClr val="005288"/>
                </a:solidFill>
                <a:latin typeface="Calibri"/>
                <a:ea typeface="Calibri"/>
                <a:cs typeface="Calibri"/>
                <a:sym typeface="Calibri"/>
              </a:rPr>
              <a:t>Large variance</a:t>
            </a:r>
            <a:endParaRPr/>
          </a:p>
        </p:txBody>
      </p:sp>
      <p:sp>
        <p:nvSpPr>
          <p:cNvPr id="1892" name="Google Shape;1892;p103"/>
          <p:cNvSpPr txBox="1"/>
          <p:nvPr/>
        </p:nvSpPr>
        <p:spPr>
          <a:xfrm>
            <a:off x="2971800" y="5513100"/>
            <a:ext cx="3873176" cy="219291"/>
          </a:xfrm>
          <a:prstGeom prst="rect">
            <a:avLst/>
          </a:prstGeom>
          <a:noFill/>
          <a:ln>
            <a:noFill/>
          </a:ln>
        </p:spPr>
        <p:txBody>
          <a:bodyPr spcFirstLastPara="1" wrap="square" lIns="91425" tIns="45700" rIns="91425" bIns="45700" anchor="t" anchorCtr="0">
            <a:spAutoFit/>
          </a:bodyPr>
          <a:lstStyle/>
          <a:p>
            <a:r>
              <a:rPr lang="en-US" sz="825">
                <a:solidFill>
                  <a:schemeClr val="dk1"/>
                </a:solidFill>
                <a:latin typeface="Calibri"/>
                <a:ea typeface="Calibri"/>
                <a:cs typeface="Calibri"/>
                <a:sym typeface="Calibri"/>
              </a:rPr>
              <a:t>For more information, see </a:t>
            </a:r>
            <a:r>
              <a:rPr lang="en-US" sz="825" u="sng">
                <a:solidFill>
                  <a:schemeClr val="dk1"/>
                </a:solidFill>
                <a:latin typeface="Calibri"/>
                <a:ea typeface="Calibri"/>
                <a:cs typeface="Calibri"/>
                <a:sym typeface="Calibri"/>
                <a:hlinkClick r:id="rId5"/>
              </a:rPr>
              <a:t>Descriptive Analysis in Education: A Guide for Researchers</a:t>
            </a:r>
            <a:r>
              <a:rPr lang="en-US" sz="825">
                <a:solidFill>
                  <a:schemeClr val="dk1"/>
                </a:solidFill>
                <a:latin typeface="Calibri"/>
                <a:ea typeface="Calibri"/>
                <a:cs typeface="Calibri"/>
                <a:sym typeface="Calibri"/>
              </a:rPr>
              <a:t>.</a:t>
            </a:r>
            <a:endParaRPr/>
          </a:p>
        </p:txBody>
      </p:sp>
      <p:sp>
        <p:nvSpPr>
          <p:cNvPr id="1890" name="Google Shape;1890;p103"/>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18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3"/>
        <p:cNvGrpSpPr/>
        <p:nvPr/>
      </p:nvGrpSpPr>
      <p:grpSpPr>
        <a:xfrm>
          <a:off x="0" y="0"/>
          <a:ext cx="0" cy="0"/>
          <a:chOff x="0" y="0"/>
          <a:chExt cx="0" cy="0"/>
        </a:xfrm>
      </p:grpSpPr>
      <p:sp>
        <p:nvSpPr>
          <p:cNvPr id="1906" name="Google Shape;1906;p104"/>
          <p:cNvSpPr txBox="1">
            <a:spLocks noGrp="1"/>
          </p:cNvSpPr>
          <p:nvPr>
            <p:ph type="title"/>
          </p:nvPr>
        </p:nvSpPr>
        <p:spPr>
          <a:xfrm>
            <a:off x="1941195" y="381000"/>
            <a:ext cx="830961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Which Analysis Method Do You Choose – Inferential</a:t>
            </a:r>
            <a:endParaRPr/>
          </a:p>
        </p:txBody>
      </p:sp>
      <p:sp>
        <p:nvSpPr>
          <p:cNvPr id="1904" name="Google Shape;1904;p104"/>
          <p:cNvSpPr txBox="1">
            <a:spLocks noGrp="1"/>
          </p:cNvSpPr>
          <p:nvPr>
            <p:ph type="body" idx="1"/>
          </p:nvPr>
        </p:nvSpPr>
        <p:spPr>
          <a:xfrm>
            <a:off x="2152650" y="1295400"/>
            <a:ext cx="7886700" cy="4518978"/>
          </a:xfrm>
          <a:prstGeom prst="rect">
            <a:avLst/>
          </a:prstGeom>
          <a:noFill/>
          <a:ln>
            <a:noFill/>
          </a:ln>
        </p:spPr>
        <p:txBody>
          <a:bodyPr spcFirstLastPara="1" wrap="square" lIns="0" tIns="0" rIns="0" bIns="0" anchor="ctr" anchorCtr="0">
            <a:noAutofit/>
          </a:bodyPr>
          <a:lstStyle/>
          <a:p>
            <a:pPr marL="0" indent="0">
              <a:spcBef>
                <a:spcPts val="0"/>
              </a:spcBef>
            </a:pPr>
            <a:r>
              <a:rPr lang="en-US" b="1">
                <a:solidFill>
                  <a:srgbClr val="005288"/>
                </a:solidFill>
                <a:latin typeface="Calibri"/>
                <a:ea typeface="Calibri"/>
                <a:cs typeface="Calibri"/>
                <a:sym typeface="Calibri"/>
              </a:rPr>
              <a:t>Group Differences:</a:t>
            </a:r>
            <a:endParaRPr/>
          </a:p>
          <a:p>
            <a:pPr marL="0" indent="0"/>
            <a:r>
              <a:rPr lang="en-US">
                <a:latin typeface="Calibri"/>
                <a:ea typeface="Calibri"/>
                <a:cs typeface="Calibri"/>
                <a:sym typeface="Calibri"/>
              </a:rPr>
              <a:t>Did girls outperform boys on the end-of-course reading assessment? </a:t>
            </a:r>
            <a:endParaRPr/>
          </a:p>
          <a:p>
            <a:pPr marL="685800" lvl="1" indent="-228600">
              <a:buSzPts val="2600"/>
            </a:pPr>
            <a:r>
              <a:rPr lang="en-US" sz="2600"/>
              <a:t>Questions like these can be answered with inferential statistics, like a </a:t>
            </a:r>
            <a:r>
              <a:rPr lang="en-US" sz="2600" u="sng">
                <a:solidFill>
                  <a:schemeClr val="hlink"/>
                </a:solidFill>
                <a:hlinkClick r:id="rId3"/>
              </a:rPr>
              <a:t>t-test</a:t>
            </a:r>
            <a:r>
              <a:rPr lang="en-US" sz="2600"/>
              <a:t> or </a:t>
            </a:r>
            <a:r>
              <a:rPr lang="en-US" sz="2600" u="sng">
                <a:solidFill>
                  <a:schemeClr val="hlink"/>
                </a:solidFill>
                <a:hlinkClick r:id="rId4"/>
              </a:rPr>
              <a:t>analysis of variance</a:t>
            </a:r>
            <a:r>
              <a:rPr lang="en-US" sz="2600"/>
              <a:t>.</a:t>
            </a:r>
            <a:endParaRPr/>
          </a:p>
          <a:p>
            <a:pPr marL="1143000" lvl="2" indent="-228600">
              <a:buClr>
                <a:srgbClr val="005288"/>
              </a:buClr>
              <a:buSzPts val="2400"/>
              <a:buFont typeface="Noto Sans Symbols"/>
              <a:buChar char="▪"/>
            </a:pPr>
            <a:r>
              <a:rPr lang="en-US" sz="2400" b="1">
                <a:solidFill>
                  <a:srgbClr val="005288"/>
                </a:solidFill>
              </a:rPr>
              <a:t>Why?</a:t>
            </a:r>
            <a:r>
              <a:rPr lang="en-US" sz="2400"/>
              <a:t> Because we do not know if differences are large enough to say one group did better than the other. </a:t>
            </a:r>
            <a:endParaRPr sz="2400" b="1"/>
          </a:p>
          <a:p>
            <a:pPr marL="0" indent="0"/>
            <a:endParaRPr>
              <a:latin typeface="Calibri"/>
              <a:ea typeface="Calibri"/>
              <a:cs typeface="Calibri"/>
              <a:sym typeface="Calibri"/>
            </a:endParaRPr>
          </a:p>
        </p:txBody>
      </p:sp>
      <p:sp>
        <p:nvSpPr>
          <p:cNvPr id="1907" name="Google Shape;1907;p104"/>
          <p:cNvSpPr txBox="1"/>
          <p:nvPr/>
        </p:nvSpPr>
        <p:spPr>
          <a:xfrm>
            <a:off x="2895601" y="5486401"/>
            <a:ext cx="2710999" cy="219291"/>
          </a:xfrm>
          <a:prstGeom prst="rect">
            <a:avLst/>
          </a:prstGeom>
          <a:noFill/>
          <a:ln>
            <a:noFill/>
          </a:ln>
        </p:spPr>
        <p:txBody>
          <a:bodyPr spcFirstLastPara="1" wrap="square" lIns="91425" tIns="45700" rIns="91425" bIns="45700" anchor="t" anchorCtr="0">
            <a:spAutoFit/>
          </a:bodyPr>
          <a:lstStyle/>
          <a:p>
            <a:r>
              <a:rPr lang="en-US" sz="825">
                <a:solidFill>
                  <a:schemeClr val="dk1"/>
                </a:solidFill>
                <a:latin typeface="Calibri"/>
                <a:ea typeface="Calibri"/>
                <a:cs typeface="Calibri"/>
                <a:sym typeface="Calibri"/>
              </a:rPr>
              <a:t>More information can be found at </a:t>
            </a:r>
            <a:r>
              <a:rPr lang="en-US" sz="825" u="sng">
                <a:solidFill>
                  <a:schemeClr val="dk1"/>
                </a:solidFill>
                <a:latin typeface="Calibri"/>
                <a:ea typeface="Calibri"/>
                <a:cs typeface="Calibri"/>
                <a:sym typeface="Calibri"/>
                <a:hlinkClick r:id="rId5"/>
              </a:rPr>
              <a:t>Social Science Statistics</a:t>
            </a:r>
            <a:r>
              <a:rPr lang="en-US" sz="825">
                <a:solidFill>
                  <a:schemeClr val="dk1"/>
                </a:solidFill>
                <a:latin typeface="Calibri"/>
                <a:ea typeface="Calibri"/>
                <a:cs typeface="Calibri"/>
                <a:sym typeface="Calibri"/>
              </a:rPr>
              <a:t>.</a:t>
            </a:r>
            <a:endParaRPr/>
          </a:p>
        </p:txBody>
      </p:sp>
      <p:sp>
        <p:nvSpPr>
          <p:cNvPr id="1905" name="Google Shape;1905;p104"/>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1"/>
          <p:cNvSpPr txBox="1">
            <a:spLocks noGrp="1"/>
          </p:cNvSpPr>
          <p:nvPr>
            <p:ph type="dt" idx="10"/>
          </p:nvPr>
        </p:nvSpPr>
        <p:spPr>
          <a:xfrm>
            <a:off x="5044440" y="4829105"/>
            <a:ext cx="2103120" cy="276999"/>
          </a:xfrm>
          <a:prstGeom prst="rect">
            <a:avLst/>
          </a:prstGeom>
          <a:noFill/>
          <a:ln>
            <a:noFill/>
          </a:ln>
        </p:spPr>
        <p:txBody>
          <a:bodyPr spcFirstLastPara="1" wrap="square" lIns="0" tIns="0" rIns="0" bIns="0" anchor="t" anchorCtr="0">
            <a:spAutoFit/>
          </a:bodyPr>
          <a:lstStyle/>
          <a:p>
            <a:pPr>
              <a:buClr>
                <a:srgbClr val="000000"/>
              </a:buClr>
            </a:pPr>
            <a:r>
              <a:rPr lang="en-US" kern="0" dirty="0">
                <a:solidFill>
                  <a:srgbClr val="FFFFFF"/>
                </a:solidFill>
              </a:rPr>
              <a:t>January 2020</a:t>
            </a:r>
            <a:endParaRPr kern="0" dirty="0">
              <a:solidFill>
                <a:srgbClr val="FFFFFF"/>
              </a:solidFill>
            </a:endParaRPr>
          </a:p>
        </p:txBody>
      </p:sp>
      <p:sp>
        <p:nvSpPr>
          <p:cNvPr id="687" name="Google Shape;687;p1"/>
          <p:cNvSpPr txBox="1">
            <a:spLocks noGrp="1"/>
          </p:cNvSpPr>
          <p:nvPr>
            <p:ph type="title"/>
          </p:nvPr>
        </p:nvSpPr>
        <p:spPr>
          <a:xfrm>
            <a:off x="2301402" y="2133600"/>
            <a:ext cx="7589196" cy="707886"/>
          </a:xfrm>
          <a:prstGeom prst="rect">
            <a:avLst/>
          </a:prstGeom>
          <a:noFill/>
          <a:ln>
            <a:noFill/>
          </a:ln>
        </p:spPr>
        <p:txBody>
          <a:bodyPr spcFirstLastPara="1" wrap="square" lIns="91425" tIns="45700" rIns="91425" bIns="45700" anchor="t" anchorCtr="0">
            <a:spAutoFit/>
          </a:bodyPr>
          <a:lstStyle/>
          <a:p>
            <a:r>
              <a:rPr lang="en-US" dirty="0"/>
              <a:t>Program Evaluation Module 5</a:t>
            </a:r>
            <a:endParaRPr dirty="0"/>
          </a:p>
        </p:txBody>
      </p:sp>
      <p:sp>
        <p:nvSpPr>
          <p:cNvPr id="688" name="Google Shape;688;p1"/>
          <p:cNvSpPr txBox="1">
            <a:spLocks noGrp="1"/>
          </p:cNvSpPr>
          <p:nvPr>
            <p:ph type="body" idx="1"/>
          </p:nvPr>
        </p:nvSpPr>
        <p:spPr>
          <a:xfrm>
            <a:off x="2285696" y="3438543"/>
            <a:ext cx="7620608" cy="523220"/>
          </a:xfrm>
          <a:prstGeom prst="rect">
            <a:avLst/>
          </a:prstGeom>
          <a:noFill/>
          <a:ln>
            <a:noFill/>
          </a:ln>
        </p:spPr>
        <p:txBody>
          <a:bodyPr spcFirstLastPara="1" wrap="square" lIns="91425" tIns="45700" rIns="91425" bIns="45700" anchor="t" anchorCtr="0">
            <a:spAutoFit/>
          </a:bodyPr>
          <a:lstStyle/>
          <a:p>
            <a:pPr marL="0" indent="0"/>
            <a:r>
              <a:rPr lang="en-US"/>
              <a:t>Overview</a:t>
            </a:r>
            <a:endParaRPr/>
          </a:p>
        </p:txBody>
      </p:sp>
      <p:sp>
        <p:nvSpPr>
          <p:cNvPr id="689" name="Google Shape;689;p1"/>
          <p:cNvSpPr txBox="1">
            <a:spLocks noGrp="1"/>
          </p:cNvSpPr>
          <p:nvPr>
            <p:ph type="body" idx="2"/>
          </p:nvPr>
        </p:nvSpPr>
        <p:spPr>
          <a:xfrm>
            <a:off x="2270125" y="4343400"/>
            <a:ext cx="7651750" cy="400110"/>
          </a:xfrm>
          <a:prstGeom prst="rect">
            <a:avLst/>
          </a:prstGeom>
          <a:noFill/>
          <a:ln>
            <a:noFill/>
          </a:ln>
        </p:spPr>
        <p:txBody>
          <a:bodyPr spcFirstLastPara="1" wrap="square" lIns="91425" tIns="45700" rIns="91425" bIns="45700" anchor="t" anchorCtr="0">
            <a:spAutoFit/>
          </a:bodyPr>
          <a:lstStyle/>
          <a:p>
            <a:pPr marL="0" indent="0"/>
            <a:r>
              <a:rPr lang="en-US"/>
              <a:t>REL Central and CDE</a:t>
            </a:r>
            <a:endParaRPr/>
          </a:p>
        </p:txBody>
      </p:sp>
    </p:spTree>
    <p:extLst>
      <p:ext uri="{BB962C8B-B14F-4D97-AF65-F5344CB8AC3E}">
        <p14:creationId xmlns:p14="http://schemas.microsoft.com/office/powerpoint/2010/main" val="616743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1915" name="Google Shape;1915;p105"/>
          <p:cNvSpPr txBox="1">
            <a:spLocks noGrp="1"/>
          </p:cNvSpPr>
          <p:nvPr>
            <p:ph type="title"/>
          </p:nvPr>
        </p:nvSpPr>
        <p:spPr>
          <a:xfrm>
            <a:off x="1905000" y="381000"/>
            <a:ext cx="4373404"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t-tests</a:t>
            </a:r>
            <a:endParaRPr/>
          </a:p>
        </p:txBody>
      </p:sp>
      <p:sp>
        <p:nvSpPr>
          <p:cNvPr id="1913" name="Google Shape;1913;p105"/>
          <p:cNvSpPr txBox="1">
            <a:spLocks noGrp="1"/>
          </p:cNvSpPr>
          <p:nvPr>
            <p:ph type="body" idx="1"/>
          </p:nvPr>
        </p:nvSpPr>
        <p:spPr>
          <a:xfrm>
            <a:off x="2152650" y="1463040"/>
            <a:ext cx="7886700" cy="4351338"/>
          </a:xfrm>
          <a:prstGeom prst="rect">
            <a:avLst/>
          </a:prstGeom>
          <a:noFill/>
          <a:ln>
            <a:noFill/>
          </a:ln>
        </p:spPr>
        <p:txBody>
          <a:bodyPr spcFirstLastPara="1" wrap="square" lIns="0" tIns="0" rIns="0" bIns="0" anchor="ctr" anchorCtr="0">
            <a:noAutofit/>
          </a:bodyPr>
          <a:lstStyle/>
          <a:p>
            <a:pPr marL="342900" indent="-342900">
              <a:spcBef>
                <a:spcPts val="0"/>
              </a:spcBef>
              <a:buSzPts val="2400"/>
              <a:buFont typeface="Arial"/>
              <a:buChar char="•"/>
            </a:pPr>
            <a:r>
              <a:rPr lang="en-US" sz="2400" dirty="0">
                <a:latin typeface="Calibri"/>
                <a:ea typeface="Calibri"/>
                <a:cs typeface="Calibri"/>
                <a:sym typeface="Calibri"/>
              </a:rPr>
              <a:t>This test compares the means and standard deviations of 2 groups to see if they are meaningfully different.</a:t>
            </a:r>
            <a:endParaRPr dirty="0"/>
          </a:p>
          <a:p>
            <a:pPr marL="857250" lvl="1">
              <a:buClr>
                <a:srgbClr val="005288"/>
              </a:buClr>
              <a:buSzPts val="2000"/>
            </a:pPr>
            <a:r>
              <a:rPr lang="en-US" sz="2000" dirty="0">
                <a:solidFill>
                  <a:schemeClr val="dk1"/>
                </a:solidFill>
              </a:rPr>
              <a:t>For our example, let’s say the data on the post-test looks like this for novice v. experienced teachers:</a:t>
            </a:r>
            <a:endParaRPr dirty="0"/>
          </a:p>
          <a:p>
            <a:pPr marL="857250" lvl="1" indent="-215900">
              <a:buClr>
                <a:srgbClr val="005288"/>
              </a:buClr>
              <a:buSzPts val="2000"/>
              <a:buNone/>
            </a:pPr>
            <a:endParaRPr sz="2000" dirty="0">
              <a:solidFill>
                <a:schemeClr val="dk1"/>
              </a:solidFill>
            </a:endParaRPr>
          </a:p>
          <a:p>
            <a:pPr marL="857250" lvl="1" indent="-215900">
              <a:buClr>
                <a:srgbClr val="005288"/>
              </a:buClr>
              <a:buSzPts val="2000"/>
              <a:buNone/>
            </a:pPr>
            <a:endParaRPr sz="2000" dirty="0">
              <a:solidFill>
                <a:schemeClr val="dk1"/>
              </a:solidFill>
            </a:endParaRPr>
          </a:p>
          <a:p>
            <a:pPr marL="857250" lvl="1" indent="-215900">
              <a:buClr>
                <a:srgbClr val="005288"/>
              </a:buClr>
              <a:buSzPts val="2000"/>
              <a:buNone/>
            </a:pPr>
            <a:endParaRPr sz="2000" dirty="0">
              <a:solidFill>
                <a:schemeClr val="dk1"/>
              </a:solidFill>
            </a:endParaRPr>
          </a:p>
          <a:p>
            <a:pPr marL="857250" lvl="1" indent="-215900">
              <a:buClr>
                <a:srgbClr val="005288"/>
              </a:buClr>
              <a:buSzPts val="2000"/>
              <a:buNone/>
            </a:pPr>
            <a:endParaRPr sz="2000" dirty="0">
              <a:solidFill>
                <a:schemeClr val="dk1"/>
              </a:solidFill>
            </a:endParaRPr>
          </a:p>
          <a:p>
            <a:pPr marL="857250" lvl="1" indent="-215900">
              <a:buClr>
                <a:srgbClr val="005288"/>
              </a:buClr>
              <a:buSzPts val="2000"/>
              <a:buNone/>
            </a:pPr>
            <a:endParaRPr sz="2000" dirty="0">
              <a:solidFill>
                <a:schemeClr val="dk1"/>
              </a:solidFill>
            </a:endParaRPr>
          </a:p>
          <a:p>
            <a:pPr marL="857250" lvl="1" indent="-215900">
              <a:buClr>
                <a:srgbClr val="005288"/>
              </a:buClr>
              <a:buSzPts val="2000"/>
              <a:buNone/>
            </a:pPr>
            <a:endParaRPr sz="2000" dirty="0">
              <a:solidFill>
                <a:schemeClr val="dk1"/>
              </a:solidFill>
            </a:endParaRPr>
          </a:p>
          <a:p>
            <a:pPr marL="857250" lvl="1">
              <a:buClr>
                <a:srgbClr val="005288"/>
              </a:buClr>
              <a:buSzPts val="2000"/>
            </a:pPr>
            <a:r>
              <a:rPr lang="en-US" sz="2000" dirty="0">
                <a:solidFill>
                  <a:schemeClr val="dk1"/>
                </a:solidFill>
              </a:rPr>
              <a:t>It looks like one group may have grasped the training better than the other, but we need a statistical test to determine whether the difference between the groups is meaningful.</a:t>
            </a:r>
            <a:endParaRPr lang="en-US" dirty="0"/>
          </a:p>
          <a:p>
            <a:pPr marL="0" indent="0">
              <a:buSzPts val="2400"/>
            </a:pPr>
            <a:endParaRPr sz="2400" dirty="0">
              <a:latin typeface="Calibri"/>
              <a:ea typeface="Calibri"/>
              <a:cs typeface="Calibri"/>
              <a:sym typeface="Calibri"/>
            </a:endParaRPr>
          </a:p>
        </p:txBody>
      </p:sp>
      <p:pic>
        <p:nvPicPr>
          <p:cNvPr id="1916" name="Google Shape;1916;p105" descr="Graph showing the distribution for two different groups: experienced vs. novice teachers. In this example, the mean for experienced teachers (17) is higher than the mean for novice teachers (13)."/>
          <p:cNvPicPr preferRelativeResize="0"/>
          <p:nvPr/>
        </p:nvPicPr>
        <p:blipFill rotWithShape="1">
          <a:blip r:embed="rId3">
            <a:alphaModFix/>
          </a:blip>
          <a:srcRect/>
          <a:stretch/>
        </p:blipFill>
        <p:spPr>
          <a:xfrm>
            <a:off x="4501558" y="2664679"/>
            <a:ext cx="3188885" cy="1948061"/>
          </a:xfrm>
          <a:prstGeom prst="rect">
            <a:avLst/>
          </a:prstGeom>
          <a:noFill/>
          <a:ln>
            <a:noFill/>
          </a:ln>
        </p:spPr>
      </p:pic>
      <p:sp>
        <p:nvSpPr>
          <p:cNvPr id="1914" name="Google Shape;1914;p105"/>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p:sp>
        <p:nvSpPr>
          <p:cNvPr id="1922" name="Google Shape;1922;p106"/>
          <p:cNvSpPr txBox="1">
            <a:spLocks noGrp="1"/>
          </p:cNvSpPr>
          <p:nvPr>
            <p:ph type="body" idx="1"/>
          </p:nvPr>
        </p:nvSpPr>
        <p:spPr>
          <a:xfrm>
            <a:off x="2055286" y="1143000"/>
            <a:ext cx="7984064" cy="4671378"/>
          </a:xfrm>
          <a:prstGeom prst="rect">
            <a:avLst/>
          </a:prstGeom>
          <a:noFill/>
          <a:ln>
            <a:noFill/>
          </a:ln>
        </p:spPr>
        <p:txBody>
          <a:bodyPr spcFirstLastPara="1" wrap="square" lIns="0" tIns="0" rIns="0" bIns="0" anchor="ctr" anchorCtr="0">
            <a:noAutofit/>
          </a:bodyPr>
          <a:lstStyle/>
          <a:p>
            <a:pPr marL="342900" indent="-342900">
              <a:spcBef>
                <a:spcPts val="0"/>
              </a:spcBef>
              <a:buSzPts val="2400"/>
              <a:buFont typeface="Arial"/>
              <a:buChar char="•"/>
            </a:pPr>
            <a:r>
              <a:rPr lang="en-US" sz="2400">
                <a:latin typeface="Calibri"/>
                <a:ea typeface="Calibri"/>
                <a:cs typeface="Calibri"/>
                <a:sym typeface="Calibri"/>
              </a:rPr>
              <a:t>If we have a direction of difference in mind in our evaluation question, such as “Did experienced teachers perform better on the post-test than novice teachers?”, we can use a </a:t>
            </a:r>
            <a:r>
              <a:rPr lang="en-US" sz="2400" b="1">
                <a:solidFill>
                  <a:srgbClr val="005288"/>
                </a:solidFill>
                <a:latin typeface="Calibri"/>
                <a:ea typeface="Calibri"/>
                <a:cs typeface="Calibri"/>
                <a:sym typeface="Calibri"/>
              </a:rPr>
              <a:t>one-tailed t-test</a:t>
            </a:r>
            <a:r>
              <a:rPr lang="en-US" sz="2400">
                <a:solidFill>
                  <a:srgbClr val="005288"/>
                </a:solidFill>
                <a:latin typeface="Calibri"/>
                <a:ea typeface="Calibri"/>
                <a:cs typeface="Calibri"/>
                <a:sym typeface="Calibri"/>
              </a:rPr>
              <a:t>.</a:t>
            </a:r>
            <a:endParaRPr/>
          </a:p>
          <a:p>
            <a:pPr marL="342900" indent="-342900">
              <a:buSzPts val="2400"/>
              <a:buFont typeface="Arial"/>
              <a:buChar char="•"/>
            </a:pPr>
            <a:r>
              <a:rPr lang="en-US" sz="2400">
                <a:latin typeface="Calibri"/>
                <a:ea typeface="Calibri"/>
                <a:cs typeface="Calibri"/>
                <a:sym typeface="Calibri"/>
              </a:rPr>
              <a:t>If the direction isn’t so obvious, we can use a </a:t>
            </a:r>
            <a:r>
              <a:rPr lang="en-US" sz="2400" b="1">
                <a:solidFill>
                  <a:srgbClr val="005288"/>
                </a:solidFill>
                <a:latin typeface="Calibri"/>
                <a:ea typeface="Calibri"/>
                <a:cs typeface="Calibri"/>
                <a:sym typeface="Calibri"/>
              </a:rPr>
              <a:t>two-tailed t-test</a:t>
            </a:r>
            <a:r>
              <a:rPr lang="en-US" sz="2400">
                <a:solidFill>
                  <a:srgbClr val="005288"/>
                </a:solidFill>
                <a:latin typeface="Calibri"/>
                <a:ea typeface="Calibri"/>
                <a:cs typeface="Calibri"/>
                <a:sym typeface="Calibri"/>
              </a:rPr>
              <a:t>.</a:t>
            </a:r>
            <a:endParaRPr/>
          </a:p>
          <a:p>
            <a:pPr marL="342900" indent="-342900">
              <a:buSzPts val="2400"/>
              <a:buFont typeface="Arial"/>
              <a:buChar char="•"/>
            </a:pPr>
            <a:r>
              <a:rPr lang="en-US" sz="2400">
                <a:latin typeface="Calibri"/>
                <a:ea typeface="Calibri"/>
                <a:cs typeface="Calibri"/>
                <a:sym typeface="Calibri"/>
              </a:rPr>
              <a:t>The t-test result corresponds with a probability level (p-value). Low p-values indicate your data are unlikely if the null hypothesis (i.e., there is no difference between groups) is true.</a:t>
            </a:r>
            <a:endParaRPr/>
          </a:p>
        </p:txBody>
      </p:sp>
      <p:sp>
        <p:nvSpPr>
          <p:cNvPr id="1923" name="Google Shape;1923;p106"/>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21</a:t>
            </a:fld>
            <a:endParaRPr/>
          </a:p>
        </p:txBody>
      </p:sp>
      <p:sp>
        <p:nvSpPr>
          <p:cNvPr id="1924" name="Google Shape;1924;p106"/>
          <p:cNvSpPr txBox="1">
            <a:spLocks noGrp="1"/>
          </p:cNvSpPr>
          <p:nvPr>
            <p:ph type="title"/>
          </p:nvPr>
        </p:nvSpPr>
        <p:spPr>
          <a:xfrm>
            <a:off x="1905000" y="381000"/>
            <a:ext cx="4373404"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One Tail or Two?</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29"/>
        <p:cNvGrpSpPr/>
        <p:nvPr/>
      </p:nvGrpSpPr>
      <p:grpSpPr>
        <a:xfrm>
          <a:off x="0" y="0"/>
          <a:ext cx="0" cy="0"/>
          <a:chOff x="0" y="0"/>
          <a:chExt cx="0" cy="0"/>
        </a:xfrm>
      </p:grpSpPr>
      <p:sp>
        <p:nvSpPr>
          <p:cNvPr id="1932" name="Google Shape;1932;p107"/>
          <p:cNvSpPr txBox="1">
            <a:spLocks noGrp="1"/>
          </p:cNvSpPr>
          <p:nvPr>
            <p:ph type="title"/>
          </p:nvPr>
        </p:nvSpPr>
        <p:spPr>
          <a:xfrm>
            <a:off x="1905000" y="381000"/>
            <a:ext cx="802386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What If There Are More Than Two Groups?</a:t>
            </a:r>
            <a:endParaRPr/>
          </a:p>
        </p:txBody>
      </p:sp>
      <p:sp>
        <p:nvSpPr>
          <p:cNvPr id="1930" name="Google Shape;1930;p107"/>
          <p:cNvSpPr txBox="1">
            <a:spLocks noGrp="1"/>
          </p:cNvSpPr>
          <p:nvPr>
            <p:ph type="body" idx="1"/>
          </p:nvPr>
        </p:nvSpPr>
        <p:spPr>
          <a:xfrm>
            <a:off x="1981200" y="1295400"/>
            <a:ext cx="8058150" cy="2514600"/>
          </a:xfrm>
          <a:prstGeom prst="rect">
            <a:avLst/>
          </a:prstGeom>
          <a:noFill/>
          <a:ln>
            <a:noFill/>
          </a:ln>
        </p:spPr>
        <p:txBody>
          <a:bodyPr spcFirstLastPara="1" wrap="square" lIns="0" tIns="0" rIns="0" bIns="0" anchor="ctr" anchorCtr="0">
            <a:noAutofit/>
          </a:bodyPr>
          <a:lstStyle/>
          <a:p>
            <a:pPr marL="342900" indent="-342900">
              <a:spcBef>
                <a:spcPts val="0"/>
              </a:spcBef>
              <a:buSzPts val="2000"/>
              <a:buFont typeface="Arial"/>
              <a:buChar char="•"/>
            </a:pPr>
            <a:r>
              <a:rPr lang="en-US" sz="2000">
                <a:latin typeface="Calibri"/>
                <a:ea typeface="Calibri"/>
                <a:cs typeface="Calibri"/>
                <a:sym typeface="Calibri"/>
              </a:rPr>
              <a:t>If you want to investigate differences in more than 2 groups (for example, by grade), you can use analysis of variance (ANOVA).</a:t>
            </a:r>
            <a:endParaRPr/>
          </a:p>
          <a:p>
            <a:pPr marL="342900" indent="-342900">
              <a:buSzPts val="2000"/>
              <a:buFont typeface="Arial"/>
              <a:buChar char="•"/>
            </a:pPr>
            <a:r>
              <a:rPr lang="en-US" sz="2000">
                <a:latin typeface="Calibri"/>
                <a:ea typeface="Calibri"/>
                <a:cs typeface="Calibri"/>
                <a:sym typeface="Calibri"/>
              </a:rPr>
              <a:t>In general, the ANOVA result tells you that a difference exists (using a p-value), but not between which groups.</a:t>
            </a:r>
            <a:endParaRPr/>
          </a:p>
          <a:p>
            <a:pPr marL="342900" indent="-342900">
              <a:buSzPts val="2000"/>
              <a:buFont typeface="Arial"/>
              <a:buChar char="•"/>
            </a:pPr>
            <a:r>
              <a:rPr lang="en-US" sz="2000">
                <a:latin typeface="Calibri"/>
                <a:ea typeface="Calibri"/>
                <a:cs typeface="Calibri"/>
                <a:sym typeface="Calibri"/>
              </a:rPr>
              <a:t>If you find a difference and want more information, you will have to do further statistical analysis.</a:t>
            </a:r>
            <a:endParaRPr/>
          </a:p>
          <a:p>
            <a:pPr marL="0" indent="0">
              <a:buSzPts val="2000"/>
            </a:pPr>
            <a:endParaRPr sz="2000">
              <a:latin typeface="Calibri"/>
              <a:ea typeface="Calibri"/>
              <a:cs typeface="Calibri"/>
              <a:sym typeface="Calibri"/>
            </a:endParaRPr>
          </a:p>
        </p:txBody>
      </p:sp>
      <p:pic>
        <p:nvPicPr>
          <p:cNvPr id="1933" name="Google Shape;1933;p107" descr="Graph showing the distribution for three different groups: grade 1, grade 3, and grade 5. In this example, the mean for grade 5 (25) is higher than the mean for grade 1 (17), which is higher than the mean for grade 3 (13)."/>
          <p:cNvPicPr preferRelativeResize="0"/>
          <p:nvPr/>
        </p:nvPicPr>
        <p:blipFill rotWithShape="1">
          <a:blip r:embed="rId3">
            <a:alphaModFix/>
          </a:blip>
          <a:srcRect/>
          <a:stretch/>
        </p:blipFill>
        <p:spPr>
          <a:xfrm>
            <a:off x="4253765" y="3505201"/>
            <a:ext cx="3326330" cy="2032025"/>
          </a:xfrm>
          <a:prstGeom prst="rect">
            <a:avLst/>
          </a:prstGeom>
          <a:noFill/>
          <a:ln>
            <a:noFill/>
          </a:ln>
        </p:spPr>
      </p:pic>
      <p:sp>
        <p:nvSpPr>
          <p:cNvPr id="1931" name="Google Shape;1931;p107"/>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38"/>
        <p:cNvGrpSpPr/>
        <p:nvPr/>
      </p:nvGrpSpPr>
      <p:grpSpPr>
        <a:xfrm>
          <a:off x="0" y="0"/>
          <a:ext cx="0" cy="0"/>
          <a:chOff x="0" y="0"/>
          <a:chExt cx="0" cy="0"/>
        </a:xfrm>
      </p:grpSpPr>
      <p:sp>
        <p:nvSpPr>
          <p:cNvPr id="1941" name="Google Shape;1941;p108"/>
          <p:cNvSpPr txBox="1">
            <a:spLocks noGrp="1"/>
          </p:cNvSpPr>
          <p:nvPr>
            <p:ph type="title"/>
          </p:nvPr>
        </p:nvSpPr>
        <p:spPr>
          <a:xfrm>
            <a:off x="1905000" y="381000"/>
            <a:ext cx="848106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Which Analysis Method Do You Choose – Inferential, Cont.</a:t>
            </a:r>
            <a:endParaRPr/>
          </a:p>
        </p:txBody>
      </p:sp>
      <p:sp>
        <p:nvSpPr>
          <p:cNvPr id="1939" name="Google Shape;1939;p108"/>
          <p:cNvSpPr txBox="1">
            <a:spLocks noGrp="1"/>
          </p:cNvSpPr>
          <p:nvPr>
            <p:ph type="body" idx="1"/>
          </p:nvPr>
        </p:nvSpPr>
        <p:spPr>
          <a:xfrm>
            <a:off x="2055286" y="838200"/>
            <a:ext cx="8330774" cy="3200400"/>
          </a:xfrm>
          <a:prstGeom prst="rect">
            <a:avLst/>
          </a:prstGeom>
          <a:noFill/>
          <a:ln>
            <a:noFill/>
          </a:ln>
        </p:spPr>
        <p:txBody>
          <a:bodyPr spcFirstLastPara="1" wrap="square" lIns="0" tIns="0" rIns="0" bIns="0" anchor="ctr" anchorCtr="0">
            <a:noAutofit/>
          </a:bodyPr>
          <a:lstStyle/>
          <a:p>
            <a:pPr marL="0" indent="0">
              <a:spcBef>
                <a:spcPts val="0"/>
              </a:spcBef>
              <a:buSzPts val="2600"/>
            </a:pPr>
            <a:r>
              <a:rPr lang="en-US" sz="2600" b="1">
                <a:solidFill>
                  <a:srgbClr val="005288"/>
                </a:solidFill>
                <a:latin typeface="Calibri"/>
                <a:ea typeface="Calibri"/>
                <a:cs typeface="Calibri"/>
                <a:sym typeface="Calibri"/>
              </a:rPr>
              <a:t>Correlation:</a:t>
            </a:r>
            <a:endParaRPr/>
          </a:p>
          <a:p>
            <a:pPr marL="0" indent="0">
              <a:buSzPts val="2400"/>
            </a:pPr>
            <a:r>
              <a:rPr lang="en-US" sz="2400">
                <a:latin typeface="Calibri"/>
                <a:ea typeface="Calibri"/>
                <a:cs typeface="Calibri"/>
                <a:sym typeface="Calibri"/>
              </a:rPr>
              <a:t>Do students who spend more time on reading tend to do better on a end-of-course reading assessment? </a:t>
            </a:r>
            <a:endParaRPr/>
          </a:p>
          <a:p>
            <a:pPr marL="685800" lvl="1" indent="-228600">
              <a:buSzPts val="2200"/>
            </a:pPr>
            <a:r>
              <a:rPr lang="en-US" sz="2200"/>
              <a:t>Questions like these can be answered with </a:t>
            </a:r>
            <a:r>
              <a:rPr lang="en-US" sz="2200" u="sng">
                <a:solidFill>
                  <a:schemeClr val="hlink"/>
                </a:solidFill>
                <a:hlinkClick r:id="rId3"/>
              </a:rPr>
              <a:t>correlational analyses</a:t>
            </a:r>
            <a:r>
              <a:rPr lang="en-US" sz="2200"/>
              <a:t>.</a:t>
            </a:r>
            <a:endParaRPr/>
          </a:p>
          <a:p>
            <a:pPr marL="1143000" lvl="2" indent="-228600">
              <a:buClr>
                <a:srgbClr val="005288"/>
              </a:buClr>
              <a:buSzPts val="2000"/>
              <a:buFont typeface="Noto Sans Symbols"/>
              <a:buChar char="▪"/>
            </a:pPr>
            <a:r>
              <a:rPr lang="en-US" b="1">
                <a:solidFill>
                  <a:srgbClr val="005288"/>
                </a:solidFill>
              </a:rPr>
              <a:t>Why? </a:t>
            </a:r>
            <a:r>
              <a:rPr lang="en-US"/>
              <a:t>Because we want to understand the relationship between two concepts, such as whether scores on a reading exam go up when students spend more time reading.</a:t>
            </a:r>
            <a:endParaRPr/>
          </a:p>
        </p:txBody>
      </p:sp>
      <p:pic>
        <p:nvPicPr>
          <p:cNvPr id="1943" name="Google Shape;1943;p108" descr="Scatterplot showing the relationship between years of experience and post-test scores. This graph shows that post-test scores are higher for individuals with more years of experience."/>
          <p:cNvPicPr preferRelativeResize="0"/>
          <p:nvPr/>
        </p:nvPicPr>
        <p:blipFill rotWithShape="1">
          <a:blip r:embed="rId4">
            <a:alphaModFix/>
          </a:blip>
          <a:srcRect/>
          <a:stretch/>
        </p:blipFill>
        <p:spPr>
          <a:xfrm>
            <a:off x="5606599" y="3686956"/>
            <a:ext cx="4016606" cy="2002537"/>
          </a:xfrm>
          <a:prstGeom prst="rect">
            <a:avLst/>
          </a:prstGeom>
          <a:noFill/>
          <a:ln>
            <a:noFill/>
          </a:ln>
        </p:spPr>
      </p:pic>
      <p:sp>
        <p:nvSpPr>
          <p:cNvPr id="1942" name="Google Shape;1942;p108"/>
          <p:cNvSpPr txBox="1"/>
          <p:nvPr/>
        </p:nvSpPr>
        <p:spPr>
          <a:xfrm>
            <a:off x="2895601" y="5595088"/>
            <a:ext cx="2710999" cy="219291"/>
          </a:xfrm>
          <a:prstGeom prst="rect">
            <a:avLst/>
          </a:prstGeom>
          <a:noFill/>
          <a:ln>
            <a:noFill/>
          </a:ln>
        </p:spPr>
        <p:txBody>
          <a:bodyPr spcFirstLastPara="1" wrap="square" lIns="91425" tIns="45700" rIns="91425" bIns="45700" anchor="t" anchorCtr="0">
            <a:spAutoFit/>
          </a:bodyPr>
          <a:lstStyle/>
          <a:p>
            <a:r>
              <a:rPr lang="en-US" sz="825">
                <a:solidFill>
                  <a:schemeClr val="dk1"/>
                </a:solidFill>
                <a:latin typeface="Calibri"/>
                <a:ea typeface="Calibri"/>
                <a:cs typeface="Calibri"/>
                <a:sym typeface="Calibri"/>
              </a:rPr>
              <a:t>More information can be found at </a:t>
            </a:r>
            <a:r>
              <a:rPr lang="en-US" sz="825" u="sng">
                <a:solidFill>
                  <a:schemeClr val="dk1"/>
                </a:solidFill>
                <a:latin typeface="Calibri"/>
                <a:ea typeface="Calibri"/>
                <a:cs typeface="Calibri"/>
                <a:sym typeface="Calibri"/>
                <a:hlinkClick r:id="rId5"/>
              </a:rPr>
              <a:t>Social Science Statistics</a:t>
            </a:r>
            <a:r>
              <a:rPr lang="en-US" sz="825">
                <a:solidFill>
                  <a:schemeClr val="dk1"/>
                </a:solidFill>
                <a:latin typeface="Calibri"/>
                <a:ea typeface="Calibri"/>
                <a:cs typeface="Calibri"/>
                <a:sym typeface="Calibri"/>
              </a:rPr>
              <a:t>.</a:t>
            </a:r>
            <a:endParaRPr/>
          </a:p>
        </p:txBody>
      </p:sp>
      <p:sp>
        <p:nvSpPr>
          <p:cNvPr id="1940" name="Google Shape;1940;p108"/>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48"/>
        <p:cNvGrpSpPr/>
        <p:nvPr/>
      </p:nvGrpSpPr>
      <p:grpSpPr>
        <a:xfrm>
          <a:off x="0" y="0"/>
          <a:ext cx="0" cy="0"/>
          <a:chOff x="0" y="0"/>
          <a:chExt cx="0" cy="0"/>
        </a:xfrm>
      </p:grpSpPr>
      <p:sp>
        <p:nvSpPr>
          <p:cNvPr id="1949" name="Google Shape;1949;p109"/>
          <p:cNvSpPr txBox="1">
            <a:spLocks noGrp="1"/>
          </p:cNvSpPr>
          <p:nvPr>
            <p:ph type="body" idx="1"/>
          </p:nvPr>
        </p:nvSpPr>
        <p:spPr>
          <a:xfrm>
            <a:off x="1981200" y="1219200"/>
            <a:ext cx="8058150" cy="4595178"/>
          </a:xfrm>
          <a:prstGeom prst="rect">
            <a:avLst/>
          </a:prstGeom>
          <a:noFill/>
          <a:ln>
            <a:noFill/>
          </a:ln>
        </p:spPr>
        <p:txBody>
          <a:bodyPr spcFirstLastPara="1" wrap="square" lIns="0" tIns="0" rIns="0" bIns="0" anchor="ctr" anchorCtr="0">
            <a:noAutofit/>
          </a:bodyPr>
          <a:lstStyle/>
          <a:p>
            <a:pPr marL="342900" indent="-342900">
              <a:spcBef>
                <a:spcPts val="0"/>
              </a:spcBef>
              <a:buSzPts val="2400"/>
              <a:buFont typeface="Arial"/>
              <a:buChar char="•"/>
            </a:pPr>
            <a:r>
              <a:rPr lang="en-US" sz="2400">
                <a:latin typeface="Calibri"/>
                <a:ea typeface="Calibri"/>
                <a:cs typeface="Calibri"/>
                <a:sym typeface="Calibri"/>
              </a:rPr>
              <a:t>The correlation coefficient will tell you how likely changes in one variable (years of experience) will correspond to changes in another variable (scores on the post-test).</a:t>
            </a:r>
            <a:endParaRPr/>
          </a:p>
          <a:p>
            <a:pPr marL="342900" indent="-342900">
              <a:buSzPts val="2400"/>
              <a:buFont typeface="Arial"/>
              <a:buChar char="•"/>
            </a:pPr>
            <a:r>
              <a:rPr lang="en-US" sz="2400">
                <a:latin typeface="Calibri"/>
                <a:ea typeface="Calibri"/>
                <a:cs typeface="Calibri"/>
                <a:sym typeface="Calibri"/>
              </a:rPr>
              <a:t>The correlation coefficient will </a:t>
            </a:r>
            <a:r>
              <a:rPr lang="en-US" sz="2400" b="1">
                <a:latin typeface="Calibri"/>
                <a:ea typeface="Calibri"/>
                <a:cs typeface="Calibri"/>
                <a:sym typeface="Calibri"/>
              </a:rPr>
              <a:t>NOT</a:t>
            </a:r>
            <a:r>
              <a:rPr lang="en-US" sz="2400">
                <a:latin typeface="Calibri"/>
                <a:ea typeface="Calibri"/>
                <a:cs typeface="Calibri"/>
                <a:sym typeface="Calibri"/>
              </a:rPr>
              <a:t> tell you that one variable </a:t>
            </a:r>
            <a:r>
              <a:rPr lang="en-US" sz="2400" b="1" i="1">
                <a:latin typeface="Calibri"/>
                <a:ea typeface="Calibri"/>
                <a:cs typeface="Calibri"/>
                <a:sym typeface="Calibri"/>
              </a:rPr>
              <a:t>caused</a:t>
            </a:r>
            <a:r>
              <a:rPr lang="en-US" sz="2400">
                <a:latin typeface="Calibri"/>
                <a:ea typeface="Calibri"/>
                <a:cs typeface="Calibri"/>
                <a:sym typeface="Calibri"/>
              </a:rPr>
              <a:t> the other to change.</a:t>
            </a:r>
            <a:endParaRPr/>
          </a:p>
          <a:p>
            <a:pPr marL="342900" indent="-342900">
              <a:buSzPts val="2400"/>
              <a:buFont typeface="Arial"/>
              <a:buChar char="•"/>
            </a:pPr>
            <a:r>
              <a:rPr lang="en-US" sz="2400">
                <a:latin typeface="Calibri"/>
                <a:ea typeface="Calibri"/>
                <a:cs typeface="Calibri"/>
                <a:sym typeface="Calibri"/>
              </a:rPr>
              <a:t>Correlation coefficients can be positive (as one variable increases, the other variable also increases) or negative (as one variable increases, the other variable decreases).</a:t>
            </a:r>
            <a:endParaRPr/>
          </a:p>
          <a:p>
            <a:pPr marL="342900" indent="-342900">
              <a:buSzPts val="2400"/>
              <a:buFont typeface="Arial"/>
              <a:buChar char="•"/>
            </a:pPr>
            <a:r>
              <a:rPr lang="en-US" sz="2400">
                <a:latin typeface="Calibri"/>
                <a:ea typeface="Calibri"/>
                <a:cs typeface="Calibri"/>
                <a:sym typeface="Calibri"/>
              </a:rPr>
              <a:t>Correlation coefficients range from -1 to 1.  The closer the value is to zero, the less likely that the two variables are related.</a:t>
            </a:r>
            <a:endParaRPr/>
          </a:p>
          <a:p>
            <a:pPr marL="0" indent="0">
              <a:buSzPts val="2400"/>
            </a:pPr>
            <a:endParaRPr sz="2400">
              <a:latin typeface="Calibri"/>
              <a:ea typeface="Calibri"/>
              <a:cs typeface="Calibri"/>
              <a:sym typeface="Calibri"/>
            </a:endParaRPr>
          </a:p>
        </p:txBody>
      </p:sp>
      <p:sp>
        <p:nvSpPr>
          <p:cNvPr id="1950" name="Google Shape;1950;p109"/>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24</a:t>
            </a:fld>
            <a:endParaRPr/>
          </a:p>
        </p:txBody>
      </p:sp>
      <p:sp>
        <p:nvSpPr>
          <p:cNvPr id="1951" name="Google Shape;1951;p109"/>
          <p:cNvSpPr txBox="1">
            <a:spLocks noGrp="1"/>
          </p:cNvSpPr>
          <p:nvPr>
            <p:ph type="title"/>
          </p:nvPr>
        </p:nvSpPr>
        <p:spPr>
          <a:xfrm>
            <a:off x="1905000" y="381000"/>
            <a:ext cx="4373404"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Correlations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56"/>
        <p:cNvGrpSpPr/>
        <p:nvPr/>
      </p:nvGrpSpPr>
      <p:grpSpPr>
        <a:xfrm>
          <a:off x="0" y="0"/>
          <a:ext cx="0" cy="0"/>
          <a:chOff x="0" y="0"/>
          <a:chExt cx="0" cy="0"/>
        </a:xfrm>
      </p:grpSpPr>
      <p:sp>
        <p:nvSpPr>
          <p:cNvPr id="1959" name="Google Shape;1959;p110"/>
          <p:cNvSpPr txBox="1">
            <a:spLocks noGrp="1"/>
          </p:cNvSpPr>
          <p:nvPr>
            <p:ph type="title"/>
          </p:nvPr>
        </p:nvSpPr>
        <p:spPr>
          <a:xfrm>
            <a:off x="1905000" y="381000"/>
            <a:ext cx="4373404"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Causality or Impact</a:t>
            </a:r>
            <a:endParaRPr/>
          </a:p>
        </p:txBody>
      </p:sp>
      <p:sp>
        <p:nvSpPr>
          <p:cNvPr id="1957" name="Google Shape;1957;p110"/>
          <p:cNvSpPr txBox="1">
            <a:spLocks noGrp="1"/>
          </p:cNvSpPr>
          <p:nvPr>
            <p:ph type="body" idx="1"/>
          </p:nvPr>
        </p:nvSpPr>
        <p:spPr>
          <a:xfrm>
            <a:off x="2055286" y="1295400"/>
            <a:ext cx="7984064" cy="4518978"/>
          </a:xfrm>
          <a:prstGeom prst="rect">
            <a:avLst/>
          </a:prstGeom>
          <a:noFill/>
          <a:ln>
            <a:noFill/>
          </a:ln>
        </p:spPr>
        <p:txBody>
          <a:bodyPr spcFirstLastPara="1" wrap="square" lIns="0" tIns="0" rIns="0" bIns="0" anchor="ctr" anchorCtr="0">
            <a:noAutofit/>
          </a:bodyPr>
          <a:lstStyle/>
          <a:p>
            <a:pPr marL="0" indent="0">
              <a:spcBef>
                <a:spcPts val="0"/>
              </a:spcBef>
            </a:pPr>
            <a:r>
              <a:rPr lang="en-US">
                <a:latin typeface="Calibri"/>
                <a:ea typeface="Calibri"/>
                <a:cs typeface="Calibri"/>
                <a:sym typeface="Calibri"/>
              </a:rPr>
              <a:t>Did the reading strategies program cause a change in students’ end-of-course reading assessment scores?</a:t>
            </a:r>
            <a:endParaRPr/>
          </a:p>
          <a:p>
            <a:pPr marL="685800" lvl="1" indent="-228600">
              <a:buSzPts val="2600"/>
            </a:pPr>
            <a:r>
              <a:rPr lang="en-US" sz="2600"/>
              <a:t>Questions like these require rich datasets that use experimental or quasi-experimental designs.</a:t>
            </a:r>
            <a:endParaRPr/>
          </a:p>
          <a:p>
            <a:pPr marL="1143000" lvl="2" indent="-228600">
              <a:buClr>
                <a:srgbClr val="005288"/>
              </a:buClr>
              <a:buSzPts val="2400"/>
              <a:buFont typeface="Noto Sans Symbols"/>
              <a:buChar char="▪"/>
            </a:pPr>
            <a:r>
              <a:rPr lang="en-US" sz="2400" b="1">
                <a:solidFill>
                  <a:srgbClr val="005288"/>
                </a:solidFill>
              </a:rPr>
              <a:t>Why? </a:t>
            </a:r>
            <a:r>
              <a:rPr lang="en-US" sz="2400"/>
              <a:t>Because we want to be sure that, out of all other variables that might have influenced student scores, the reading strategies program caused the change.  </a:t>
            </a:r>
            <a:endParaRPr/>
          </a:p>
          <a:p>
            <a:pPr marL="0" indent="0"/>
            <a:endParaRPr>
              <a:latin typeface="Calibri"/>
              <a:ea typeface="Calibri"/>
              <a:cs typeface="Calibri"/>
              <a:sym typeface="Calibri"/>
            </a:endParaRPr>
          </a:p>
        </p:txBody>
      </p:sp>
      <p:sp>
        <p:nvSpPr>
          <p:cNvPr id="1960" name="Google Shape;1960;p110"/>
          <p:cNvSpPr txBox="1"/>
          <p:nvPr/>
        </p:nvSpPr>
        <p:spPr>
          <a:xfrm>
            <a:off x="3048001" y="5257801"/>
            <a:ext cx="5392823" cy="219291"/>
          </a:xfrm>
          <a:prstGeom prst="rect">
            <a:avLst/>
          </a:prstGeom>
          <a:noFill/>
          <a:ln>
            <a:noFill/>
          </a:ln>
        </p:spPr>
        <p:txBody>
          <a:bodyPr spcFirstLastPara="1" wrap="square" lIns="91425" tIns="45700" rIns="91425" bIns="45700" anchor="t" anchorCtr="0">
            <a:spAutoFit/>
          </a:bodyPr>
          <a:lstStyle/>
          <a:p>
            <a:r>
              <a:rPr lang="en-US" sz="825">
                <a:solidFill>
                  <a:schemeClr val="dk1"/>
                </a:solidFill>
                <a:latin typeface="Calibri"/>
                <a:ea typeface="Calibri"/>
                <a:cs typeface="Calibri"/>
                <a:sym typeface="Calibri"/>
              </a:rPr>
              <a:t>More information can be found in the Institute for Education Sciences report </a:t>
            </a:r>
            <a:r>
              <a:rPr lang="en-US" sz="825" u="sng">
                <a:solidFill>
                  <a:schemeClr val="dk1"/>
                </a:solidFill>
                <a:latin typeface="Calibri"/>
                <a:ea typeface="Calibri"/>
                <a:cs typeface="Calibri"/>
                <a:sym typeface="Calibri"/>
                <a:hlinkClick r:id="rId3"/>
              </a:rPr>
              <a:t>Statistical Theory for the RCT-YES Software</a:t>
            </a:r>
            <a:r>
              <a:rPr lang="en-US" sz="825">
                <a:solidFill>
                  <a:schemeClr val="dk1"/>
                </a:solidFill>
                <a:latin typeface="Calibri"/>
                <a:ea typeface="Calibri"/>
                <a:cs typeface="Calibri"/>
                <a:sym typeface="Calibri"/>
              </a:rPr>
              <a:t>.</a:t>
            </a:r>
            <a:endParaRPr/>
          </a:p>
        </p:txBody>
      </p:sp>
      <p:sp>
        <p:nvSpPr>
          <p:cNvPr id="1958" name="Google Shape;1958;p110"/>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7"/>
          <p:cNvSpPr txBox="1">
            <a:spLocks noGrp="1"/>
          </p:cNvSpPr>
          <p:nvPr>
            <p:ph type="title"/>
          </p:nvPr>
        </p:nvSpPr>
        <p:spPr>
          <a:xfrm>
            <a:off x="1904999" y="381000"/>
            <a:ext cx="6291943" cy="534924"/>
          </a:xfrm>
          <a:prstGeom prst="rect">
            <a:avLst/>
          </a:prstGeom>
          <a:noFill/>
          <a:ln>
            <a:noFill/>
          </a:ln>
        </p:spPr>
        <p:txBody>
          <a:bodyPr spcFirstLastPara="1" wrap="square" lIns="0" tIns="0" rIns="0" bIns="0" anchor="t" anchorCtr="0">
            <a:noAutofit/>
          </a:bodyPr>
          <a:lstStyle/>
          <a:p>
            <a:pPr>
              <a:buSzPts val="2800"/>
            </a:pPr>
            <a:r>
              <a:rPr lang="en-US" sz="2800" dirty="0">
                <a:latin typeface="Trebuchet MS"/>
                <a:ea typeface="Trebuchet MS"/>
                <a:cs typeface="Trebuchet MS"/>
                <a:sym typeface="Trebuchet MS"/>
              </a:rPr>
              <a:t>Revisiting the ESSA Levels of Evidence</a:t>
            </a:r>
            <a:endParaRPr dirty="0"/>
          </a:p>
        </p:txBody>
      </p:sp>
      <p:pic>
        <p:nvPicPr>
          <p:cNvPr id="735" name="Google Shape;735;p7" descr="Level 1 - Evidence Tier: Strong Evidence, Type of Study: A well-designed and implemented experimental or randomized control trial (RCT), Notes: Requires special effort and data collection. Presents unique logistical and technical challenges. &#10;Level 2 - Evidence Tier: Moderate Evidence, Type of Study: At least one quasi-experimental study, Notes: Can be performed using available data or data specifically collected for the study; common in educational research.&#10;Level 3 - Evidence Tier: Promising Evidence, Type of Study: At least one correlational study with statistical controls for selection bias, Notes: Are usually performed using available data and are common in educational research.&#10;Level 4 - Evidence Tier: Demonstrates a rationale, Type of Study: Relevant research or evaluation showing that the product will likely improve student outcomes; still needs other support that it has a favorable effect, Notes: Gives districts the ability to adopt new, promising approaches not yet supported by high-quality efficacy research. "/>
          <p:cNvPicPr preferRelativeResize="0">
            <a:picLocks noGrp="1"/>
          </p:cNvPicPr>
          <p:nvPr>
            <p:ph type="body" idx="1"/>
          </p:nvPr>
        </p:nvPicPr>
        <p:blipFill rotWithShape="1">
          <a:blip r:embed="rId3">
            <a:alphaModFix/>
          </a:blip>
          <a:srcRect/>
          <a:stretch/>
        </p:blipFill>
        <p:spPr>
          <a:xfrm>
            <a:off x="3124201" y="1295400"/>
            <a:ext cx="4728605" cy="4343400"/>
          </a:xfrm>
          <a:prstGeom prst="rect">
            <a:avLst/>
          </a:prstGeom>
          <a:noFill/>
          <a:ln>
            <a:noFill/>
          </a:ln>
        </p:spPr>
      </p:pic>
      <p:sp>
        <p:nvSpPr>
          <p:cNvPr id="736" name="Google Shape;736;p7"/>
          <p:cNvSpPr txBox="1"/>
          <p:nvPr/>
        </p:nvSpPr>
        <p:spPr>
          <a:xfrm>
            <a:off x="8915400" y="4438472"/>
            <a:ext cx="1371600" cy="1200329"/>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pPr algn="ctr">
              <a:buClr>
                <a:srgbClr val="000000"/>
              </a:buClr>
            </a:pPr>
            <a:r>
              <a:rPr lang="en-US" kern="0">
                <a:solidFill>
                  <a:srgbClr val="000000"/>
                </a:solidFill>
                <a:latin typeface="Calibri"/>
                <a:ea typeface="Calibri"/>
                <a:cs typeface="Calibri"/>
                <a:sym typeface="Calibri"/>
              </a:rPr>
              <a:t>See Handout A for more information</a:t>
            </a:r>
            <a:endParaRPr sz="1400" kern="0">
              <a:solidFill>
                <a:srgbClr val="000000"/>
              </a:solidFill>
              <a:latin typeface="Arial"/>
              <a:cs typeface="Arial"/>
              <a:sym typeface="Arial"/>
            </a:endParaRPr>
          </a:p>
        </p:txBody>
      </p:sp>
      <p:sp>
        <p:nvSpPr>
          <p:cNvPr id="734" name="Google Shape;734;p7"/>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26</a:t>
            </a:fld>
            <a:endParaRPr kern="0"/>
          </a:p>
        </p:txBody>
      </p:sp>
    </p:spTree>
    <p:extLst>
      <p:ext uri="{BB962C8B-B14F-4D97-AF65-F5344CB8AC3E}">
        <p14:creationId xmlns:p14="http://schemas.microsoft.com/office/powerpoint/2010/main" val="4144785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73"/>
        <p:cNvGrpSpPr/>
        <p:nvPr/>
      </p:nvGrpSpPr>
      <p:grpSpPr>
        <a:xfrm>
          <a:off x="0" y="0"/>
          <a:ext cx="0" cy="0"/>
          <a:chOff x="0" y="0"/>
          <a:chExt cx="0" cy="0"/>
        </a:xfrm>
      </p:grpSpPr>
      <p:sp>
        <p:nvSpPr>
          <p:cNvPr id="1974" name="Google Shape;1974;p112"/>
          <p:cNvSpPr txBox="1">
            <a:spLocks noGrp="1"/>
          </p:cNvSpPr>
          <p:nvPr>
            <p:ph type="title"/>
          </p:nvPr>
        </p:nvSpPr>
        <p:spPr>
          <a:xfrm>
            <a:off x="1905000" y="381000"/>
            <a:ext cx="4373404"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Applying Plan Learnings</a:t>
            </a:r>
            <a:endParaRPr/>
          </a:p>
        </p:txBody>
      </p:sp>
      <p:sp>
        <p:nvSpPr>
          <p:cNvPr id="1975" name="Google Shape;1975;p112"/>
          <p:cNvSpPr txBox="1">
            <a:spLocks noGrp="1"/>
          </p:cNvSpPr>
          <p:nvPr>
            <p:ph type="body" idx="1"/>
          </p:nvPr>
        </p:nvSpPr>
        <p:spPr>
          <a:xfrm>
            <a:off x="2055286" y="1358324"/>
            <a:ext cx="6386622" cy="3630168"/>
          </a:xfrm>
          <a:prstGeom prst="rect">
            <a:avLst/>
          </a:prstGeom>
          <a:noFill/>
          <a:ln>
            <a:noFill/>
          </a:ln>
        </p:spPr>
        <p:txBody>
          <a:bodyPr spcFirstLastPara="1" wrap="square" lIns="0" tIns="0" rIns="0" bIns="0" anchor="t" anchorCtr="0">
            <a:noAutofit/>
          </a:bodyPr>
          <a:lstStyle/>
          <a:p>
            <a:pPr marL="342900" indent="-342900">
              <a:spcBef>
                <a:spcPts val="0"/>
              </a:spcBef>
              <a:buFont typeface="Arial"/>
              <a:buChar char="•"/>
            </a:pPr>
            <a:r>
              <a:rPr lang="en-US">
                <a:latin typeface="Calibri"/>
                <a:ea typeface="Calibri"/>
                <a:cs typeface="Calibri"/>
                <a:sym typeface="Calibri"/>
              </a:rPr>
              <a:t>What type of analysis is best suited to address your evaluation question(s)?</a:t>
            </a:r>
            <a:endParaRPr/>
          </a:p>
          <a:p>
            <a:pPr marL="857250" lvl="1">
              <a:buSzPts val="2400"/>
            </a:pPr>
            <a:r>
              <a:rPr lang="en-US"/>
              <a:t>Are you hoping to describe your participants, schools, or other factors?</a:t>
            </a:r>
            <a:endParaRPr/>
          </a:p>
          <a:p>
            <a:pPr marL="857250" lvl="1">
              <a:buSzPts val="2400"/>
            </a:pPr>
            <a:r>
              <a:rPr lang="en-US"/>
              <a:t>Do you want to explore differences between groups (e.g., groups of students with different characteristics, teachers who did or did not attend the workshop)?</a:t>
            </a:r>
            <a:endParaRPr/>
          </a:p>
          <a:p>
            <a:pPr marL="857250" lvl="1">
              <a:buSzPts val="2400"/>
            </a:pPr>
            <a:r>
              <a:rPr lang="en-US"/>
              <a:t>Are you wondering if more exposure to the reading strategies workshop is associated with increases in student reading test scores?</a:t>
            </a:r>
            <a:endParaRPr/>
          </a:p>
        </p:txBody>
      </p:sp>
      <p:grpSp>
        <p:nvGrpSpPr>
          <p:cNvPr id="1977" name="Google Shape;1977;p112" descr="Graphic denoting that this slide corresponds with a hands-on activity."/>
          <p:cNvGrpSpPr/>
          <p:nvPr/>
        </p:nvGrpSpPr>
        <p:grpSpPr>
          <a:xfrm>
            <a:off x="8534399" y="4043549"/>
            <a:ext cx="1662700" cy="1568610"/>
            <a:chOff x="6846091" y="3607817"/>
            <a:chExt cx="1661021" cy="1868648"/>
          </a:xfrm>
        </p:grpSpPr>
        <p:sp>
          <p:nvSpPr>
            <p:cNvPr id="1978" name="Google Shape;1978;p112"/>
            <p:cNvSpPr txBox="1"/>
            <p:nvPr/>
          </p:nvSpPr>
          <p:spPr>
            <a:xfrm>
              <a:off x="6941067" y="3657594"/>
              <a:ext cx="1473646" cy="384931"/>
            </a:xfrm>
            <a:prstGeom prst="rect">
              <a:avLst/>
            </a:prstGeom>
            <a:noFill/>
            <a:ln>
              <a:noFill/>
            </a:ln>
          </p:spPr>
          <p:txBody>
            <a:bodyPr spcFirstLastPara="1" wrap="square" lIns="91425" tIns="45700" rIns="91425" bIns="45700" anchor="t" anchorCtr="0">
              <a:spAutoFit/>
            </a:bodyPr>
            <a:lstStyle/>
            <a:p>
              <a:pPr algn="ctr"/>
              <a:r>
                <a:rPr lang="en-US" sz="1500" b="1">
                  <a:solidFill>
                    <a:schemeClr val="dk1"/>
                  </a:solidFill>
                  <a:latin typeface="Calibri"/>
                  <a:ea typeface="Calibri"/>
                  <a:cs typeface="Calibri"/>
                  <a:sym typeface="Calibri"/>
                </a:rPr>
                <a:t> Activity!</a:t>
              </a:r>
              <a:endParaRPr/>
            </a:p>
          </p:txBody>
        </p:sp>
        <p:sp>
          <p:nvSpPr>
            <p:cNvPr id="1979" name="Google Shape;1979;p112"/>
            <p:cNvSpPr/>
            <p:nvPr/>
          </p:nvSpPr>
          <p:spPr>
            <a:xfrm>
              <a:off x="6846091" y="3607817"/>
              <a:ext cx="1661021" cy="1868648"/>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350">
                <a:solidFill>
                  <a:schemeClr val="lt1"/>
                </a:solidFill>
                <a:latin typeface="Calibri"/>
                <a:ea typeface="Calibri"/>
                <a:cs typeface="Calibri"/>
                <a:sym typeface="Calibri"/>
              </a:endParaRPr>
            </a:p>
          </p:txBody>
        </p:sp>
        <p:pic>
          <p:nvPicPr>
            <p:cNvPr id="1980" name="Google Shape;1980;p112" descr="Image result for collaboration graphic"/>
            <p:cNvPicPr preferRelativeResize="0"/>
            <p:nvPr/>
          </p:nvPicPr>
          <p:blipFill rotWithShape="1">
            <a:blip r:embed="rId3">
              <a:alphaModFix/>
            </a:blip>
            <a:srcRect/>
            <a:stretch/>
          </p:blipFill>
          <p:spPr>
            <a:xfrm>
              <a:off x="6941067" y="3957677"/>
              <a:ext cx="1473646" cy="1473646"/>
            </a:xfrm>
            <a:prstGeom prst="rect">
              <a:avLst/>
            </a:prstGeom>
            <a:noFill/>
            <a:ln>
              <a:noFill/>
            </a:ln>
          </p:spPr>
        </p:pic>
      </p:grpSp>
      <p:sp>
        <p:nvSpPr>
          <p:cNvPr id="1976" name="Google Shape;1976;p112"/>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85"/>
        <p:cNvGrpSpPr/>
        <p:nvPr/>
      </p:nvGrpSpPr>
      <p:grpSpPr>
        <a:xfrm>
          <a:off x="0" y="0"/>
          <a:ext cx="0" cy="0"/>
          <a:chOff x="0" y="0"/>
          <a:chExt cx="0" cy="0"/>
        </a:xfrm>
      </p:grpSpPr>
      <p:sp>
        <p:nvSpPr>
          <p:cNvPr id="1986" name="Google Shape;1986;p113"/>
          <p:cNvSpPr txBox="1">
            <a:spLocks noGrp="1"/>
          </p:cNvSpPr>
          <p:nvPr>
            <p:ph type="title"/>
          </p:nvPr>
        </p:nvSpPr>
        <p:spPr>
          <a:xfrm>
            <a:off x="2024806" y="381000"/>
            <a:ext cx="7804994"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Activity: Applying Plan Learnings</a:t>
            </a:r>
            <a:endParaRPr/>
          </a:p>
        </p:txBody>
      </p:sp>
      <p:sp>
        <p:nvSpPr>
          <p:cNvPr id="1987" name="Google Shape;1987;p113"/>
          <p:cNvSpPr txBox="1">
            <a:spLocks noGrp="1"/>
          </p:cNvSpPr>
          <p:nvPr>
            <p:ph type="body" idx="1"/>
          </p:nvPr>
        </p:nvSpPr>
        <p:spPr>
          <a:xfrm>
            <a:off x="2055286" y="1295400"/>
            <a:ext cx="8121492" cy="762000"/>
          </a:xfrm>
          <a:prstGeom prst="rect">
            <a:avLst/>
          </a:prstGeom>
          <a:noFill/>
          <a:ln>
            <a:noFill/>
          </a:ln>
        </p:spPr>
        <p:txBody>
          <a:bodyPr spcFirstLastPara="1" wrap="square" lIns="0" tIns="0" rIns="0" bIns="0" anchor="ctr" anchorCtr="0">
            <a:noAutofit/>
          </a:bodyPr>
          <a:lstStyle/>
          <a:p>
            <a:pPr marL="342900" indent="-342900">
              <a:spcBef>
                <a:spcPts val="0"/>
              </a:spcBef>
              <a:buSzPts val="2000"/>
              <a:buFont typeface="Arial"/>
              <a:buChar char="•"/>
            </a:pPr>
            <a:r>
              <a:rPr lang="en-US" sz="2000">
                <a:latin typeface="Calibri"/>
                <a:ea typeface="Calibri"/>
                <a:cs typeface="Calibri"/>
                <a:sym typeface="Calibri"/>
              </a:rPr>
              <a:t>Develop a data analysis plan for one of your evaluation questions. Complete the last two columns in your Evaluation Matrix, using Handout R.</a:t>
            </a:r>
            <a:endParaRPr/>
          </a:p>
        </p:txBody>
      </p:sp>
      <p:graphicFrame>
        <p:nvGraphicFramePr>
          <p:cNvPr id="6" name="Google Shape;1989;p113">
            <a:extLst>
              <a:ext uri="{FF2B5EF4-FFF2-40B4-BE49-F238E27FC236}">
                <a16:creationId xmlns:a16="http://schemas.microsoft.com/office/drawing/2014/main" id="{833057B2-16F1-428A-A01B-6310287DE22F}"/>
              </a:ext>
            </a:extLst>
          </p:cNvPr>
          <p:cNvGraphicFramePr/>
          <p:nvPr>
            <p:extLst>
              <p:ext uri="{D42A27DB-BD31-4B8C-83A1-F6EECF244321}">
                <p14:modId xmlns:p14="http://schemas.microsoft.com/office/powerpoint/2010/main" val="508261299"/>
              </p:ext>
            </p:extLst>
          </p:nvPr>
        </p:nvGraphicFramePr>
        <p:xfrm>
          <a:off x="1244826" y="2057400"/>
          <a:ext cx="9702348" cy="3401407"/>
        </p:xfrm>
        <a:graphic>
          <a:graphicData uri="http://schemas.openxmlformats.org/drawingml/2006/table">
            <a:tbl>
              <a:tblPr firstRow="1" firstCol="1" bandRow="1">
                <a:tableStyleId>{FABFCF23-3B69-468F-B69F-88F6DE6A72F2}</a:tableStyleId>
              </a:tblPr>
              <a:tblGrid>
                <a:gridCol w="1617058">
                  <a:extLst>
                    <a:ext uri="{9D8B030D-6E8A-4147-A177-3AD203B41FA5}">
                      <a16:colId xmlns:a16="http://schemas.microsoft.com/office/drawing/2014/main" val="20000"/>
                    </a:ext>
                  </a:extLst>
                </a:gridCol>
                <a:gridCol w="1617058">
                  <a:extLst>
                    <a:ext uri="{9D8B030D-6E8A-4147-A177-3AD203B41FA5}">
                      <a16:colId xmlns:a16="http://schemas.microsoft.com/office/drawing/2014/main" val="20001"/>
                    </a:ext>
                  </a:extLst>
                </a:gridCol>
                <a:gridCol w="1617058">
                  <a:extLst>
                    <a:ext uri="{9D8B030D-6E8A-4147-A177-3AD203B41FA5}">
                      <a16:colId xmlns:a16="http://schemas.microsoft.com/office/drawing/2014/main" val="20002"/>
                    </a:ext>
                  </a:extLst>
                </a:gridCol>
                <a:gridCol w="1617058">
                  <a:extLst>
                    <a:ext uri="{9D8B030D-6E8A-4147-A177-3AD203B41FA5}">
                      <a16:colId xmlns:a16="http://schemas.microsoft.com/office/drawing/2014/main" val="20003"/>
                    </a:ext>
                  </a:extLst>
                </a:gridCol>
                <a:gridCol w="1617058">
                  <a:extLst>
                    <a:ext uri="{9D8B030D-6E8A-4147-A177-3AD203B41FA5}">
                      <a16:colId xmlns:a16="http://schemas.microsoft.com/office/drawing/2014/main" val="20004"/>
                    </a:ext>
                  </a:extLst>
                </a:gridCol>
                <a:gridCol w="1617058">
                  <a:extLst>
                    <a:ext uri="{9D8B030D-6E8A-4147-A177-3AD203B41FA5}">
                      <a16:colId xmlns:a16="http://schemas.microsoft.com/office/drawing/2014/main" val="20005"/>
                    </a:ext>
                  </a:extLst>
                </a:gridCol>
              </a:tblGrid>
              <a:tr h="1101500">
                <a:tc>
                  <a:txBody>
                    <a:bodyPr/>
                    <a:lstStyle/>
                    <a:p>
                      <a:pPr marL="0" marR="0" lvl="0" indent="0" algn="ctr" rtl="0">
                        <a:spcBef>
                          <a:spcPts val="0"/>
                        </a:spcBef>
                        <a:spcAft>
                          <a:spcPts val="0"/>
                        </a:spcAft>
                        <a:buNone/>
                      </a:pPr>
                      <a:r>
                        <a:rPr lang="en-US" sz="1200" dirty="0"/>
                        <a:t>EVALUATION QUESTION</a:t>
                      </a:r>
                      <a:endParaRPr sz="1100" i="1" dirty="0">
                        <a:latin typeface="Calibri"/>
                        <a:ea typeface="Calibri"/>
                        <a:cs typeface="Calibri"/>
                        <a:sym typeface="Calibri"/>
                      </a:endParaRPr>
                    </a:p>
                  </a:txBody>
                  <a:tcPr marL="51425" marR="51425" marT="0" marB="0" anchor="ctr">
                    <a:lnR w="12700" cap="flat" cmpd="sng" algn="ctr">
                      <a:solidFill>
                        <a:schemeClr val="tx1"/>
                      </a:solidFill>
                      <a:prstDash val="solid"/>
                      <a:round/>
                      <a:headEnd type="none" w="med" len="med"/>
                      <a:tailEnd type="none" w="med" len="med"/>
                    </a:lnR>
                  </a:tcPr>
                </a:tc>
                <a:tc>
                  <a:txBody>
                    <a:bodyPr/>
                    <a:lstStyle/>
                    <a:p>
                      <a:pPr marL="0" marR="0" lvl="0" indent="0" algn="ctr" rtl="0">
                        <a:spcBef>
                          <a:spcPts val="0"/>
                        </a:spcBef>
                        <a:spcAft>
                          <a:spcPts val="0"/>
                        </a:spcAft>
                        <a:buNone/>
                      </a:pPr>
                      <a:r>
                        <a:rPr lang="en-US" sz="1200" dirty="0"/>
                        <a:t>DATA SOURCES</a:t>
                      </a:r>
                      <a:endParaRPr sz="1000" dirty="0">
                        <a:latin typeface="Calibri"/>
                        <a:ea typeface="Calibri"/>
                        <a:cs typeface="Calibri"/>
                        <a:sym typeface="Calibri"/>
                      </a:endParaRPr>
                    </a:p>
                  </a:txBody>
                  <a:tcPr marL="51425" marR="5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rtl="0">
                        <a:spcBef>
                          <a:spcPts val="0"/>
                        </a:spcBef>
                        <a:spcAft>
                          <a:spcPts val="0"/>
                        </a:spcAft>
                        <a:buNone/>
                      </a:pPr>
                      <a:r>
                        <a:rPr lang="en-US" sz="1200" dirty="0"/>
                        <a:t>DATA COLLECTION TOOLS</a:t>
                      </a:r>
                      <a:endParaRPr sz="1000" i="1" dirty="0">
                        <a:latin typeface="Calibri"/>
                        <a:ea typeface="Calibri"/>
                        <a:cs typeface="Calibri"/>
                        <a:sym typeface="Calibri"/>
                      </a:endParaRPr>
                    </a:p>
                  </a:txBody>
                  <a:tcPr marL="51425" marR="5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rtl="0">
                        <a:spcBef>
                          <a:spcPts val="0"/>
                        </a:spcBef>
                        <a:spcAft>
                          <a:spcPts val="0"/>
                        </a:spcAft>
                        <a:buNone/>
                      </a:pPr>
                      <a:r>
                        <a:rPr lang="en-US" sz="1200" dirty="0"/>
                        <a:t>DATA COLLECTION TIME FRAME</a:t>
                      </a:r>
                      <a:endParaRPr sz="1100" i="0" dirty="0">
                        <a:latin typeface="Calibri"/>
                        <a:ea typeface="Calibri"/>
                        <a:cs typeface="Calibri"/>
                        <a:sym typeface="Calibri"/>
                      </a:endParaRPr>
                    </a:p>
                  </a:txBody>
                  <a:tcPr marL="51425" marR="5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rtl="0">
                        <a:spcBef>
                          <a:spcPts val="0"/>
                        </a:spcBef>
                        <a:spcAft>
                          <a:spcPts val="0"/>
                        </a:spcAft>
                        <a:buNone/>
                      </a:pPr>
                      <a:r>
                        <a:rPr lang="en-US" sz="1200" dirty="0">
                          <a:solidFill>
                            <a:schemeClr val="tx1"/>
                          </a:solidFill>
                        </a:rPr>
                        <a:t>ANALYSIS METHOD</a:t>
                      </a:r>
                      <a:endParaRPr dirty="0">
                        <a:solidFill>
                          <a:schemeClr val="tx1"/>
                        </a:solidFill>
                      </a:endParaRPr>
                    </a:p>
                    <a:p>
                      <a:pPr marL="0" marR="0" lvl="0" indent="0" algn="ctr" rtl="0">
                        <a:spcBef>
                          <a:spcPts val="0"/>
                        </a:spcBef>
                        <a:spcAft>
                          <a:spcPts val="0"/>
                        </a:spcAft>
                        <a:buNone/>
                      </a:pPr>
                      <a:endParaRPr sz="1200" dirty="0">
                        <a:solidFill>
                          <a:schemeClr val="tx1"/>
                        </a:solidFill>
                      </a:endParaRPr>
                    </a:p>
                    <a:p>
                      <a:pPr marL="0" marR="0" lvl="0" indent="0" algn="ctr" rtl="0">
                        <a:spcBef>
                          <a:spcPts val="0"/>
                        </a:spcBef>
                        <a:spcAft>
                          <a:spcPts val="0"/>
                        </a:spcAft>
                        <a:buNone/>
                      </a:pPr>
                      <a:r>
                        <a:rPr lang="en-US" sz="1100" dirty="0">
                          <a:solidFill>
                            <a:schemeClr val="tx1"/>
                          </a:solidFill>
                        </a:rPr>
                        <a:t>How will you summarize data to make it usable?</a:t>
                      </a:r>
                      <a:endParaRPr sz="1100" i="1" dirty="0">
                        <a:solidFill>
                          <a:schemeClr val="tx1"/>
                        </a:solidFill>
                        <a:latin typeface="Calibri"/>
                        <a:ea typeface="Calibri"/>
                        <a:cs typeface="Calibri"/>
                        <a:sym typeface="Calibri"/>
                      </a:endParaRPr>
                    </a:p>
                  </a:txBody>
                  <a:tcPr marL="51425" marR="5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943A"/>
                    </a:solidFill>
                  </a:tcPr>
                </a:tc>
                <a:tc>
                  <a:txBody>
                    <a:bodyPr/>
                    <a:lstStyle/>
                    <a:p>
                      <a:pPr marL="0" marR="0" lvl="0" indent="0" algn="ctr" rtl="0">
                        <a:spcBef>
                          <a:spcPts val="0"/>
                        </a:spcBef>
                        <a:spcAft>
                          <a:spcPts val="0"/>
                        </a:spcAft>
                        <a:buNone/>
                      </a:pPr>
                      <a:r>
                        <a:rPr lang="en-US" sz="1200" dirty="0">
                          <a:solidFill>
                            <a:schemeClr val="tx1"/>
                          </a:solidFill>
                        </a:rPr>
                        <a:t>INTERPRETATION</a:t>
                      </a:r>
                      <a:endParaRPr dirty="0">
                        <a:solidFill>
                          <a:schemeClr val="tx1"/>
                        </a:solidFill>
                      </a:endParaRPr>
                    </a:p>
                    <a:p>
                      <a:pPr marL="0" marR="0" lvl="0" indent="0" algn="ctr" rtl="0">
                        <a:spcBef>
                          <a:spcPts val="0"/>
                        </a:spcBef>
                        <a:spcAft>
                          <a:spcPts val="0"/>
                        </a:spcAft>
                        <a:buNone/>
                      </a:pPr>
                      <a:endParaRPr sz="1200" dirty="0">
                        <a:solidFill>
                          <a:schemeClr val="tx1"/>
                        </a:solidFill>
                      </a:endParaRPr>
                    </a:p>
                    <a:p>
                      <a:pPr marL="0" marR="0" lvl="0" indent="0" algn="ctr" rtl="0">
                        <a:spcBef>
                          <a:spcPts val="0"/>
                        </a:spcBef>
                        <a:spcAft>
                          <a:spcPts val="0"/>
                        </a:spcAft>
                        <a:buNone/>
                      </a:pPr>
                      <a:r>
                        <a:rPr lang="en-US" sz="1100" dirty="0">
                          <a:solidFill>
                            <a:schemeClr val="tx1"/>
                          </a:solidFill>
                        </a:rPr>
                        <a:t>How will you reach a conclusion regarding your evaluation question?</a:t>
                      </a:r>
                      <a:endParaRPr sz="1100" i="1" dirty="0">
                        <a:solidFill>
                          <a:schemeClr val="tx1"/>
                        </a:solidFill>
                        <a:latin typeface="Calibri"/>
                        <a:ea typeface="Calibri"/>
                        <a:cs typeface="Calibri"/>
                        <a:sym typeface="Calibri"/>
                      </a:endParaRPr>
                    </a:p>
                  </a:txBody>
                  <a:tcPr marL="51425" marR="51425" marT="0" marB="0" anchor="ctr">
                    <a:lnL w="12700" cap="flat" cmpd="sng" algn="ctr">
                      <a:solidFill>
                        <a:schemeClr val="tx1"/>
                      </a:solidFill>
                      <a:prstDash val="solid"/>
                      <a:round/>
                      <a:headEnd type="none" w="med" len="med"/>
                      <a:tailEnd type="none" w="med" len="med"/>
                    </a:lnL>
                    <a:solidFill>
                      <a:srgbClr val="00943A"/>
                    </a:solidFill>
                  </a:tcPr>
                </a:tc>
                <a:extLst>
                  <a:ext uri="{0D108BD9-81ED-4DB2-BD59-A6C34878D82A}">
                    <a16:rowId xmlns:a16="http://schemas.microsoft.com/office/drawing/2014/main" val="10000"/>
                  </a:ext>
                </a:extLst>
              </a:tr>
              <a:tr h="1421050">
                <a:tc>
                  <a:txBody>
                    <a:bodyPr/>
                    <a:lstStyle/>
                    <a:p>
                      <a:pPr marL="95250" marR="0" lvl="0" indent="0" algn="l" rtl="0">
                        <a:lnSpc>
                          <a:spcPct val="115000"/>
                        </a:lnSpc>
                        <a:spcBef>
                          <a:spcPts val="0"/>
                        </a:spcBef>
                        <a:spcAft>
                          <a:spcPts val="0"/>
                        </a:spcAft>
                        <a:buNone/>
                      </a:pPr>
                      <a:r>
                        <a:rPr lang="en-US" sz="1200" dirty="0"/>
                        <a:t>To what extent did the teacher training program improve students’ attitudes toward learning?</a:t>
                      </a:r>
                      <a:endParaRPr sz="1200" b="0" dirty="0">
                        <a:solidFill>
                          <a:schemeClr val="dk1"/>
                        </a:solidFill>
                        <a:latin typeface="Calibri"/>
                        <a:ea typeface="Calibri"/>
                        <a:cs typeface="Calibri"/>
                        <a:sym typeface="Calibri"/>
                      </a:endParaRPr>
                    </a:p>
                  </a:txBody>
                  <a:tcPr marL="68575" marR="68575" marT="0" marB="0" anchor="ctr">
                    <a:lnR w="12700" cap="flat" cmpd="sng" algn="ctr">
                      <a:solidFill>
                        <a:schemeClr val="tx1"/>
                      </a:solidFill>
                      <a:prstDash val="solid"/>
                      <a:round/>
                      <a:headEnd type="none" w="med" len="med"/>
                      <a:tailEnd type="none" w="med" len="med"/>
                    </a:lnR>
                  </a:tcPr>
                </a:tc>
                <a:tc>
                  <a:txBody>
                    <a:bodyPr/>
                    <a:lstStyle/>
                    <a:p>
                      <a:pPr marL="95250" marR="0" lvl="0" indent="0" algn="l" rtl="0">
                        <a:lnSpc>
                          <a:spcPct val="115000"/>
                        </a:lnSpc>
                        <a:spcBef>
                          <a:spcPts val="0"/>
                        </a:spcBef>
                        <a:spcAft>
                          <a:spcPts val="0"/>
                        </a:spcAft>
                        <a:buNone/>
                      </a:pPr>
                      <a:r>
                        <a:rPr lang="en-US" sz="1200" dirty="0"/>
                        <a:t>Collect new data using a survey instrument.</a:t>
                      </a:r>
                      <a:endParaRPr sz="1200" b="0" dirty="0">
                        <a:solidFill>
                          <a:schemeClr val="dk1"/>
                        </a:solidFill>
                        <a:latin typeface="Calibri"/>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105410" marR="0" lvl="0" indent="0" algn="l" rtl="0">
                        <a:spcBef>
                          <a:spcPts val="0"/>
                        </a:spcBef>
                        <a:spcAft>
                          <a:spcPts val="0"/>
                        </a:spcAft>
                        <a:buNone/>
                      </a:pPr>
                      <a:r>
                        <a:rPr lang="en-US" sz="1200" dirty="0"/>
                        <a:t>5-item Likert response scale measuring students’ attitudes towards learning. </a:t>
                      </a:r>
                      <a:endParaRPr sz="1200" b="0" dirty="0">
                        <a:solidFill>
                          <a:schemeClr val="dk1"/>
                        </a:solidFill>
                        <a:latin typeface="Calibri"/>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105410" marR="0" lvl="0" indent="0" algn="l" rtl="0">
                        <a:lnSpc>
                          <a:spcPct val="100000"/>
                        </a:lnSpc>
                        <a:spcBef>
                          <a:spcPts val="0"/>
                        </a:spcBef>
                        <a:spcAft>
                          <a:spcPts val="0"/>
                        </a:spcAft>
                        <a:buClr>
                          <a:schemeClr val="dk1"/>
                        </a:buClr>
                        <a:buSzPts val="1200"/>
                        <a:buFont typeface="Calibri"/>
                        <a:buNone/>
                      </a:pPr>
                      <a:r>
                        <a:rPr lang="en-US" sz="1200" dirty="0"/>
                        <a:t>Survey administered twice – prior to teacher training and after the training. </a:t>
                      </a:r>
                      <a:endParaRPr sz="1200" b="0" dirty="0">
                        <a:solidFill>
                          <a:schemeClr val="dk1"/>
                        </a:solidFill>
                        <a:latin typeface="Calibri"/>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105410" marR="0" lvl="0" indent="0" algn="l" rtl="0">
                        <a:lnSpc>
                          <a:spcPct val="115000"/>
                        </a:lnSpc>
                        <a:spcBef>
                          <a:spcPts val="0"/>
                        </a:spcBef>
                        <a:spcAft>
                          <a:spcPts val="0"/>
                        </a:spcAft>
                        <a:buNone/>
                      </a:pPr>
                      <a:r>
                        <a:rPr lang="en-US" sz="1200" dirty="0"/>
                        <a:t>Attitude scores are aggregated into means, which are then subtracted from each other. </a:t>
                      </a:r>
                      <a:endParaRPr sz="1200" b="0" dirty="0">
                        <a:solidFill>
                          <a:srgbClr val="005288"/>
                        </a:solidFill>
                        <a:latin typeface="Calibri"/>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8890" algn="l" rtl="0">
                        <a:lnSpc>
                          <a:spcPct val="115000"/>
                        </a:lnSpc>
                        <a:spcBef>
                          <a:spcPts val="0"/>
                        </a:spcBef>
                        <a:spcAft>
                          <a:spcPts val="0"/>
                        </a:spcAft>
                        <a:buNone/>
                      </a:pPr>
                      <a:r>
                        <a:rPr lang="en-US" sz="1200" dirty="0"/>
                        <a:t>The difference in the means is compared to a 0 using statistical significance tests. If it’s statistically different from a 0, then you can conclude that the scores changed during the teacher training period. </a:t>
                      </a:r>
                      <a:endParaRPr sz="1200" b="0" dirty="0">
                        <a:solidFill>
                          <a:srgbClr val="005288"/>
                        </a:solidFill>
                        <a:latin typeface="Calibri"/>
                        <a:ea typeface="Calibri"/>
                        <a:cs typeface="Calibri"/>
                        <a:sym typeface="Calibri"/>
                      </a:endParaRPr>
                    </a:p>
                  </a:txBody>
                  <a:tcPr marL="68575" marR="68575"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bl>
          </a:graphicData>
        </a:graphic>
      </p:graphicFrame>
      <p:sp>
        <p:nvSpPr>
          <p:cNvPr id="1988" name="Google Shape;1988;p113"/>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94"/>
        <p:cNvGrpSpPr/>
        <p:nvPr/>
      </p:nvGrpSpPr>
      <p:grpSpPr>
        <a:xfrm>
          <a:off x="0" y="0"/>
          <a:ext cx="0" cy="0"/>
          <a:chOff x="0" y="0"/>
          <a:chExt cx="0" cy="0"/>
        </a:xfrm>
      </p:grpSpPr>
      <p:sp>
        <p:nvSpPr>
          <p:cNvPr id="1995" name="Google Shape;1995;p114"/>
          <p:cNvSpPr txBox="1">
            <a:spLocks noGrp="1"/>
          </p:cNvSpPr>
          <p:nvPr>
            <p:ph type="title"/>
          </p:nvPr>
        </p:nvSpPr>
        <p:spPr>
          <a:xfrm>
            <a:off x="1905000" y="381000"/>
            <a:ext cx="695706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Data Preparation Strategies</a:t>
            </a:r>
            <a:endParaRPr/>
          </a:p>
        </p:txBody>
      </p:sp>
      <p:sp>
        <p:nvSpPr>
          <p:cNvPr id="1996" name="Google Shape;1996;p114"/>
          <p:cNvSpPr txBox="1">
            <a:spLocks noGrp="1"/>
          </p:cNvSpPr>
          <p:nvPr>
            <p:ph type="body" idx="1"/>
          </p:nvPr>
        </p:nvSpPr>
        <p:spPr>
          <a:xfrm>
            <a:off x="2186870" y="1245146"/>
            <a:ext cx="6442602" cy="3092088"/>
          </a:xfrm>
          <a:prstGeom prst="rect">
            <a:avLst/>
          </a:prstGeom>
          <a:noFill/>
          <a:ln>
            <a:noFill/>
          </a:ln>
        </p:spPr>
        <p:txBody>
          <a:bodyPr spcFirstLastPara="1" wrap="square" lIns="0" tIns="0" rIns="0" bIns="0" anchor="ctr" anchorCtr="0">
            <a:noAutofit/>
          </a:bodyPr>
          <a:lstStyle/>
          <a:p>
            <a:pPr marL="342900" indent="-342900">
              <a:spcBef>
                <a:spcPts val="0"/>
              </a:spcBef>
              <a:buSzPts val="2200"/>
              <a:buFont typeface="Arial"/>
              <a:buChar char="•"/>
            </a:pPr>
            <a:r>
              <a:rPr lang="en-US" sz="2200">
                <a:latin typeface="Calibri"/>
                <a:ea typeface="Calibri"/>
                <a:cs typeface="Calibri"/>
                <a:sym typeface="Calibri"/>
              </a:rPr>
              <a:t>Develop a system to organize your data:</a:t>
            </a:r>
            <a:endParaRPr/>
          </a:p>
          <a:p>
            <a:pPr marL="857250" lvl="1">
              <a:buSzPts val="2000"/>
            </a:pPr>
            <a:r>
              <a:rPr lang="en-US" sz="2000"/>
              <a:t>Define a unit of observation (e.g., class, grade, teacher, student, school).</a:t>
            </a:r>
            <a:endParaRPr/>
          </a:p>
          <a:p>
            <a:pPr marL="857250" lvl="1">
              <a:buSzPts val="2000"/>
            </a:pPr>
            <a:r>
              <a:rPr lang="en-US" sz="2000"/>
              <a:t>Assign a unique participant ID (you do not need to create one, you can use existing ID numbers for teachers, schools, students).</a:t>
            </a:r>
            <a:endParaRPr/>
          </a:p>
          <a:p>
            <a:pPr marL="857250" lvl="1">
              <a:buSzPts val="2000"/>
            </a:pPr>
            <a:r>
              <a:rPr lang="en-US" sz="2000"/>
              <a:t>Develop a codebook with variable names, response options, and numerical codes.</a:t>
            </a:r>
            <a:endParaRPr/>
          </a:p>
          <a:p>
            <a:pPr marL="342900" indent="-342900">
              <a:buSzPts val="2200"/>
              <a:buFont typeface="Arial"/>
              <a:buChar char="•"/>
            </a:pPr>
            <a:r>
              <a:rPr lang="en-US" sz="2200">
                <a:latin typeface="Calibri"/>
                <a:ea typeface="Calibri"/>
                <a:cs typeface="Calibri"/>
                <a:sym typeface="Calibri"/>
              </a:rPr>
              <a:t>Organize the data by item/question.</a:t>
            </a:r>
            <a:endParaRPr sz="2200" i="1">
              <a:latin typeface="Calibri"/>
              <a:ea typeface="Calibri"/>
              <a:cs typeface="Calibri"/>
              <a:sym typeface="Calibri"/>
            </a:endParaRPr>
          </a:p>
        </p:txBody>
      </p:sp>
      <p:grpSp>
        <p:nvGrpSpPr>
          <p:cNvPr id="1999" name="Google Shape;1999;p114" descr="Graphic denoting that this slide corresponds with a hands-on activity."/>
          <p:cNvGrpSpPr/>
          <p:nvPr/>
        </p:nvGrpSpPr>
        <p:grpSpPr>
          <a:xfrm>
            <a:off x="8534399" y="4043549"/>
            <a:ext cx="1662700" cy="1568610"/>
            <a:chOff x="6846091" y="3607817"/>
            <a:chExt cx="1661021" cy="1868648"/>
          </a:xfrm>
        </p:grpSpPr>
        <p:sp>
          <p:nvSpPr>
            <p:cNvPr id="2000" name="Google Shape;2000;p114"/>
            <p:cNvSpPr txBox="1"/>
            <p:nvPr/>
          </p:nvSpPr>
          <p:spPr>
            <a:xfrm>
              <a:off x="6941067" y="3657594"/>
              <a:ext cx="1473646" cy="384931"/>
            </a:xfrm>
            <a:prstGeom prst="rect">
              <a:avLst/>
            </a:prstGeom>
            <a:noFill/>
            <a:ln>
              <a:noFill/>
            </a:ln>
          </p:spPr>
          <p:txBody>
            <a:bodyPr spcFirstLastPara="1" wrap="square" lIns="91425" tIns="45700" rIns="91425" bIns="45700" anchor="t" anchorCtr="0">
              <a:spAutoFit/>
            </a:bodyPr>
            <a:lstStyle/>
            <a:p>
              <a:pPr algn="ctr"/>
              <a:r>
                <a:rPr lang="en-US" sz="1500" b="1">
                  <a:solidFill>
                    <a:schemeClr val="dk1"/>
                  </a:solidFill>
                  <a:latin typeface="Calibri"/>
                  <a:ea typeface="Calibri"/>
                  <a:cs typeface="Calibri"/>
                  <a:sym typeface="Calibri"/>
                </a:rPr>
                <a:t> Activity!</a:t>
              </a:r>
              <a:endParaRPr/>
            </a:p>
          </p:txBody>
        </p:sp>
        <p:sp>
          <p:nvSpPr>
            <p:cNvPr id="2001" name="Google Shape;2001;p114"/>
            <p:cNvSpPr/>
            <p:nvPr/>
          </p:nvSpPr>
          <p:spPr>
            <a:xfrm>
              <a:off x="6846091" y="3607817"/>
              <a:ext cx="1661021" cy="1868648"/>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350">
                <a:solidFill>
                  <a:schemeClr val="lt1"/>
                </a:solidFill>
                <a:latin typeface="Calibri"/>
                <a:ea typeface="Calibri"/>
                <a:cs typeface="Calibri"/>
                <a:sym typeface="Calibri"/>
              </a:endParaRPr>
            </a:p>
          </p:txBody>
        </p:sp>
        <p:pic>
          <p:nvPicPr>
            <p:cNvPr id="2002" name="Google Shape;2002;p114" descr="Image result for collaboration graphic"/>
            <p:cNvPicPr preferRelativeResize="0"/>
            <p:nvPr/>
          </p:nvPicPr>
          <p:blipFill rotWithShape="1">
            <a:blip r:embed="rId3">
              <a:alphaModFix/>
            </a:blip>
            <a:srcRect/>
            <a:stretch/>
          </p:blipFill>
          <p:spPr>
            <a:xfrm>
              <a:off x="6941067" y="3957677"/>
              <a:ext cx="1473646" cy="1473646"/>
            </a:xfrm>
            <a:prstGeom prst="rect">
              <a:avLst/>
            </a:prstGeom>
            <a:noFill/>
            <a:ln>
              <a:noFill/>
            </a:ln>
          </p:spPr>
        </p:pic>
      </p:grpSp>
      <p:sp>
        <p:nvSpPr>
          <p:cNvPr id="2003" name="Google Shape;2003;p114"/>
          <p:cNvSpPr txBox="1"/>
          <p:nvPr/>
        </p:nvSpPr>
        <p:spPr>
          <a:xfrm>
            <a:off x="3669030" y="4337234"/>
            <a:ext cx="3429000" cy="923330"/>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r>
              <a:rPr lang="en-US">
                <a:solidFill>
                  <a:schemeClr val="dk1"/>
                </a:solidFill>
                <a:latin typeface="Calibri"/>
                <a:ea typeface="Calibri"/>
                <a:cs typeface="Calibri"/>
                <a:sym typeface="Calibri"/>
              </a:rPr>
              <a:t>Review Handout S and discuss what you might need to consider in creating your own codebook.</a:t>
            </a:r>
            <a:endParaRPr/>
          </a:p>
        </p:txBody>
      </p:sp>
      <p:sp>
        <p:nvSpPr>
          <p:cNvPr id="1998" name="Google Shape;1998;p114"/>
          <p:cNvSpPr txBox="1"/>
          <p:nvPr/>
        </p:nvSpPr>
        <p:spPr>
          <a:xfrm>
            <a:off x="2844213" y="5518052"/>
            <a:ext cx="5078634" cy="230832"/>
          </a:xfrm>
          <a:prstGeom prst="rect">
            <a:avLst/>
          </a:prstGeom>
          <a:noFill/>
          <a:ln>
            <a:noFill/>
          </a:ln>
        </p:spPr>
        <p:txBody>
          <a:bodyPr spcFirstLastPara="1" wrap="square" lIns="91425" tIns="45700" rIns="91425" bIns="45700" anchor="t" anchorCtr="0">
            <a:spAutoFit/>
          </a:bodyPr>
          <a:lstStyle/>
          <a:p>
            <a:r>
              <a:rPr lang="en-US" sz="900" u="sng">
                <a:solidFill>
                  <a:schemeClr val="dk1"/>
                </a:solidFill>
                <a:latin typeface="Calibri"/>
                <a:ea typeface="Calibri"/>
                <a:cs typeface="Calibri"/>
                <a:sym typeface="Calibri"/>
                <a:hlinkClick r:id="rId4"/>
              </a:rPr>
              <a:t>Click here </a:t>
            </a:r>
            <a:r>
              <a:rPr lang="en-US" sz="900">
                <a:solidFill>
                  <a:schemeClr val="dk1"/>
                </a:solidFill>
                <a:latin typeface="Calibri"/>
                <a:ea typeface="Calibri"/>
                <a:cs typeface="Calibri"/>
                <a:sym typeface="Calibri"/>
              </a:rPr>
              <a:t>for more information from The Pell Institute for the Study of Opportunity in Higher Education.</a:t>
            </a:r>
            <a:endParaRPr/>
          </a:p>
        </p:txBody>
      </p:sp>
      <p:sp>
        <p:nvSpPr>
          <p:cNvPr id="1997" name="Google Shape;1997;p114"/>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Tree>
    <p:extLst>
      <p:ext uri="{BB962C8B-B14F-4D97-AF65-F5344CB8AC3E}">
        <p14:creationId xmlns:p14="http://schemas.microsoft.com/office/powerpoint/2010/main" val="575905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08"/>
        <p:cNvGrpSpPr/>
        <p:nvPr/>
      </p:nvGrpSpPr>
      <p:grpSpPr>
        <a:xfrm>
          <a:off x="0" y="0"/>
          <a:ext cx="0" cy="0"/>
          <a:chOff x="0" y="0"/>
          <a:chExt cx="0" cy="0"/>
        </a:xfrm>
      </p:grpSpPr>
      <p:sp>
        <p:nvSpPr>
          <p:cNvPr id="2009" name="Google Shape;2009;p115"/>
          <p:cNvSpPr txBox="1">
            <a:spLocks noGrp="1"/>
          </p:cNvSpPr>
          <p:nvPr>
            <p:ph type="title"/>
          </p:nvPr>
        </p:nvSpPr>
        <p:spPr>
          <a:xfrm>
            <a:off x="1931291" y="355172"/>
            <a:ext cx="5253500" cy="53492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Data Visualization</a:t>
            </a:r>
            <a:endParaRPr/>
          </a:p>
        </p:txBody>
      </p:sp>
      <p:graphicFrame>
        <p:nvGraphicFramePr>
          <p:cNvPr id="2014" name="Google Shape;2014;p115" descr="Graph showing no apparent relationship between average weekly hours spent reading and end-of-course reading scores."/>
          <p:cNvGraphicFramePr/>
          <p:nvPr>
            <p:extLst>
              <p:ext uri="{D42A27DB-BD31-4B8C-83A1-F6EECF244321}">
                <p14:modId xmlns:p14="http://schemas.microsoft.com/office/powerpoint/2010/main" val="110968199"/>
              </p:ext>
            </p:extLst>
          </p:nvPr>
        </p:nvGraphicFramePr>
        <p:xfrm>
          <a:off x="2574007" y="1692554"/>
          <a:ext cx="36576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2011" name="Google Shape;2011;p115"/>
          <p:cNvSpPr txBox="1"/>
          <p:nvPr/>
        </p:nvSpPr>
        <p:spPr>
          <a:xfrm>
            <a:off x="3545778" y="5350154"/>
            <a:ext cx="1714059" cy="369332"/>
          </a:xfrm>
          <a:prstGeom prst="rect">
            <a:avLst/>
          </a:prstGeom>
          <a:noFill/>
          <a:ln>
            <a:noFill/>
          </a:ln>
        </p:spPr>
        <p:txBody>
          <a:bodyPr spcFirstLastPara="1" wrap="square" lIns="91425" tIns="45700" rIns="91425" bIns="45700" anchor="t" anchorCtr="0">
            <a:spAutoFit/>
          </a:bodyPr>
          <a:lstStyle/>
          <a:p>
            <a:r>
              <a:rPr lang="en-US">
                <a:solidFill>
                  <a:schemeClr val="dk1"/>
                </a:solidFill>
                <a:latin typeface="Calibri"/>
                <a:ea typeface="Calibri"/>
                <a:cs typeface="Calibri"/>
                <a:sym typeface="Calibri"/>
              </a:rPr>
              <a:t>No clear pattern</a:t>
            </a:r>
            <a:endParaRPr/>
          </a:p>
        </p:txBody>
      </p:sp>
      <p:graphicFrame>
        <p:nvGraphicFramePr>
          <p:cNvPr id="2013" name="Google Shape;2013;p115" descr="Graph showing potential positive linear relationship between average weekly hours spent reading and end-of-course reading scores."/>
          <p:cNvGraphicFramePr/>
          <p:nvPr>
            <p:extLst>
              <p:ext uri="{D42A27DB-BD31-4B8C-83A1-F6EECF244321}">
                <p14:modId xmlns:p14="http://schemas.microsoft.com/office/powerpoint/2010/main" val="3058630371"/>
              </p:ext>
            </p:extLst>
          </p:nvPr>
        </p:nvGraphicFramePr>
        <p:xfrm>
          <a:off x="6231607" y="1692554"/>
          <a:ext cx="3657600" cy="3657600"/>
        </p:xfrm>
        <a:graphic>
          <a:graphicData uri="http://schemas.openxmlformats.org/drawingml/2006/chart">
            <c:chart xmlns:c="http://schemas.openxmlformats.org/drawingml/2006/chart" xmlns:r="http://schemas.openxmlformats.org/officeDocument/2006/relationships" r:id="rId4"/>
          </a:graphicData>
        </a:graphic>
      </p:graphicFrame>
      <p:sp>
        <p:nvSpPr>
          <p:cNvPr id="2012" name="Google Shape;2012;p115"/>
          <p:cNvSpPr txBox="1"/>
          <p:nvPr/>
        </p:nvSpPr>
        <p:spPr>
          <a:xfrm>
            <a:off x="6672014" y="5350154"/>
            <a:ext cx="2776786" cy="369332"/>
          </a:xfrm>
          <a:prstGeom prst="rect">
            <a:avLst/>
          </a:prstGeom>
          <a:noFill/>
          <a:ln>
            <a:noFill/>
          </a:ln>
        </p:spPr>
        <p:txBody>
          <a:bodyPr spcFirstLastPara="1" wrap="square" lIns="91425" tIns="45700" rIns="91425" bIns="45700" anchor="t" anchorCtr="0">
            <a:spAutoFit/>
          </a:bodyPr>
          <a:lstStyle/>
          <a:p>
            <a:r>
              <a:rPr lang="en-US">
                <a:solidFill>
                  <a:schemeClr val="dk1"/>
                </a:solidFill>
                <a:latin typeface="Calibri"/>
                <a:ea typeface="Calibri"/>
                <a:cs typeface="Calibri"/>
                <a:sym typeface="Calibri"/>
              </a:rPr>
              <a:t>Potential linear relationship</a:t>
            </a:r>
            <a:endParaRPr/>
          </a:p>
        </p:txBody>
      </p:sp>
      <p:sp>
        <p:nvSpPr>
          <p:cNvPr id="2010" name="Google Shape;2010;p115"/>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19"/>
        <p:cNvGrpSpPr/>
        <p:nvPr/>
      </p:nvGrpSpPr>
      <p:grpSpPr>
        <a:xfrm>
          <a:off x="0" y="0"/>
          <a:ext cx="0" cy="0"/>
          <a:chOff x="0" y="0"/>
          <a:chExt cx="0" cy="0"/>
        </a:xfrm>
      </p:grpSpPr>
      <p:sp>
        <p:nvSpPr>
          <p:cNvPr id="2023" name="Google Shape;2023;p116"/>
          <p:cNvSpPr txBox="1">
            <a:spLocks noGrp="1"/>
          </p:cNvSpPr>
          <p:nvPr>
            <p:ph type="title"/>
          </p:nvPr>
        </p:nvSpPr>
        <p:spPr>
          <a:xfrm>
            <a:off x="2039244" y="457200"/>
            <a:ext cx="4373404" cy="713232"/>
          </a:xfrm>
          <a:prstGeom prst="rect">
            <a:avLst/>
          </a:prstGeom>
          <a:noFill/>
          <a:ln>
            <a:noFill/>
          </a:ln>
        </p:spPr>
        <p:txBody>
          <a:bodyPr spcFirstLastPara="1" wrap="square" lIns="0" tIns="0" rIns="0" bIns="0" anchor="t" anchorCtr="0">
            <a:noAutofit/>
          </a:bodyPr>
          <a:lstStyle/>
          <a:p>
            <a:pPr>
              <a:buSzPts val="2800"/>
            </a:pPr>
            <a:r>
              <a:rPr lang="en-US" sz="2800" dirty="0">
                <a:latin typeface="Trebuchet MS"/>
                <a:ea typeface="Trebuchet MS"/>
                <a:cs typeface="Trebuchet MS"/>
                <a:sym typeface="Trebuchet MS"/>
              </a:rPr>
              <a:t>Data Visualization</a:t>
            </a:r>
            <a:br>
              <a:rPr lang="en-US" sz="2800" dirty="0">
                <a:latin typeface="Trebuchet MS"/>
                <a:ea typeface="Trebuchet MS"/>
                <a:cs typeface="Trebuchet MS"/>
                <a:sym typeface="Trebuchet MS"/>
              </a:rPr>
            </a:br>
            <a:endParaRPr dirty="0"/>
          </a:p>
        </p:txBody>
      </p:sp>
      <p:graphicFrame>
        <p:nvGraphicFramePr>
          <p:cNvPr id="2022" name="Google Shape;2022;p116" descr="Scatterplot showing the relationship between average weekly hours spent reading and end-of-course reading scores, separately for two different groups (males and females). Graph shows a potential positive linear relationship for females."/>
          <p:cNvGraphicFramePr/>
          <p:nvPr>
            <p:extLst>
              <p:ext uri="{D42A27DB-BD31-4B8C-83A1-F6EECF244321}">
                <p14:modId xmlns:p14="http://schemas.microsoft.com/office/powerpoint/2010/main" val="2947472750"/>
              </p:ext>
            </p:extLst>
          </p:nvPr>
        </p:nvGraphicFramePr>
        <p:xfrm>
          <a:off x="3657600" y="1447800"/>
          <a:ext cx="4256046"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2021" name="Google Shape;2021;p116"/>
          <p:cNvSpPr txBox="1"/>
          <p:nvPr/>
        </p:nvSpPr>
        <p:spPr>
          <a:xfrm>
            <a:off x="4309899" y="5105400"/>
            <a:ext cx="2951449" cy="369332"/>
          </a:xfrm>
          <a:prstGeom prst="rect">
            <a:avLst/>
          </a:prstGeom>
          <a:noFill/>
          <a:ln>
            <a:noFill/>
          </a:ln>
        </p:spPr>
        <p:txBody>
          <a:bodyPr spcFirstLastPara="1" wrap="square" lIns="91425" tIns="45700" rIns="91425" bIns="45700" anchor="t" anchorCtr="0">
            <a:spAutoFit/>
          </a:bodyPr>
          <a:lstStyle/>
          <a:p>
            <a:r>
              <a:rPr lang="en-US">
                <a:solidFill>
                  <a:schemeClr val="dk1"/>
                </a:solidFill>
                <a:latin typeface="Calibri"/>
                <a:ea typeface="Calibri"/>
                <a:cs typeface="Calibri"/>
                <a:sym typeface="Calibri"/>
              </a:rPr>
              <a:t>Potential for group difference</a:t>
            </a:r>
            <a:endParaRPr/>
          </a:p>
        </p:txBody>
      </p:sp>
      <p:sp>
        <p:nvSpPr>
          <p:cNvPr id="2020" name="Google Shape;2020;p116"/>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28"/>
        <p:cNvGrpSpPr/>
        <p:nvPr/>
      </p:nvGrpSpPr>
      <p:grpSpPr>
        <a:xfrm>
          <a:off x="0" y="0"/>
          <a:ext cx="0" cy="0"/>
          <a:chOff x="0" y="0"/>
          <a:chExt cx="0" cy="0"/>
        </a:xfrm>
      </p:grpSpPr>
      <p:sp>
        <p:nvSpPr>
          <p:cNvPr id="2031" name="Google Shape;2031;p117"/>
          <p:cNvSpPr txBox="1">
            <a:spLocks noGrp="1"/>
          </p:cNvSpPr>
          <p:nvPr>
            <p:ph type="title"/>
          </p:nvPr>
        </p:nvSpPr>
        <p:spPr>
          <a:xfrm>
            <a:off x="1905000" y="381000"/>
            <a:ext cx="520446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A Visualization of Data Errors</a:t>
            </a:r>
            <a:endParaRPr/>
          </a:p>
        </p:txBody>
      </p:sp>
      <p:sp>
        <p:nvSpPr>
          <p:cNvPr id="2030" name="Google Shape;2030;p117"/>
          <p:cNvSpPr txBox="1">
            <a:spLocks noGrp="1"/>
          </p:cNvSpPr>
          <p:nvPr>
            <p:ph type="body" idx="1"/>
          </p:nvPr>
        </p:nvSpPr>
        <p:spPr>
          <a:xfrm>
            <a:off x="2055286" y="1295400"/>
            <a:ext cx="7984064" cy="2209800"/>
          </a:xfrm>
          <a:prstGeom prst="rect">
            <a:avLst/>
          </a:prstGeom>
          <a:noFill/>
          <a:ln>
            <a:noFill/>
          </a:ln>
        </p:spPr>
        <p:txBody>
          <a:bodyPr spcFirstLastPara="1" wrap="square" lIns="0" tIns="0" rIns="0" bIns="0" anchor="ctr" anchorCtr="0">
            <a:noAutofit/>
          </a:bodyPr>
          <a:lstStyle/>
          <a:p>
            <a:pPr marL="0" indent="0">
              <a:spcBef>
                <a:spcPts val="0"/>
              </a:spcBef>
              <a:buSzPts val="2000"/>
            </a:pPr>
            <a:r>
              <a:rPr lang="en-US" sz="2000">
                <a:latin typeface="Calibri"/>
                <a:ea typeface="Calibri"/>
                <a:cs typeface="Calibri"/>
                <a:sym typeface="Calibri"/>
              </a:rPr>
              <a:t>On a scale of 1-5, how satisfied were teachers with the PL?</a:t>
            </a:r>
            <a:endParaRPr/>
          </a:p>
          <a:p>
            <a:pPr marL="342900" indent="-342900">
              <a:buSzPts val="2000"/>
              <a:buFont typeface="Arial"/>
              <a:buChar char="•"/>
            </a:pPr>
            <a:r>
              <a:rPr lang="en-US" sz="2000">
                <a:latin typeface="Calibri"/>
                <a:ea typeface="Calibri"/>
                <a:cs typeface="Calibri"/>
                <a:sym typeface="Calibri"/>
              </a:rPr>
              <a:t>Mean = 2.4</a:t>
            </a:r>
            <a:endParaRPr/>
          </a:p>
          <a:p>
            <a:pPr marL="342900" indent="-342900">
              <a:buSzPts val="2000"/>
              <a:buFont typeface="Arial"/>
              <a:buChar char="•"/>
            </a:pPr>
            <a:r>
              <a:rPr lang="en-US" sz="2000">
                <a:latin typeface="Calibri"/>
                <a:ea typeface="Calibri"/>
                <a:cs typeface="Calibri"/>
                <a:sym typeface="Calibri"/>
              </a:rPr>
              <a:t>Median = 2</a:t>
            </a:r>
            <a:endParaRPr/>
          </a:p>
          <a:p>
            <a:pPr marL="342900" indent="-342900">
              <a:buSzPts val="2000"/>
              <a:buFont typeface="Arial"/>
              <a:buChar char="•"/>
            </a:pPr>
            <a:r>
              <a:rPr lang="en-US" sz="2000">
                <a:latin typeface="Calibri"/>
                <a:ea typeface="Calibri"/>
                <a:cs typeface="Calibri"/>
                <a:sym typeface="Calibri"/>
              </a:rPr>
              <a:t>Mode = 2</a:t>
            </a:r>
            <a:endParaRPr/>
          </a:p>
          <a:p>
            <a:pPr marL="0" indent="0">
              <a:buSzPts val="3200"/>
            </a:pPr>
            <a:endParaRPr sz="3200">
              <a:latin typeface="Calibri"/>
              <a:ea typeface="Calibri"/>
              <a:cs typeface="Calibri"/>
              <a:sym typeface="Calibri"/>
            </a:endParaRPr>
          </a:p>
        </p:txBody>
      </p:sp>
      <p:grpSp>
        <p:nvGrpSpPr>
          <p:cNvPr id="2032" name="Google Shape;2032;p117" descr="Image showing how the mean can be impacted by data errors. Removing out-of-range values can change the mean from 2.4 to 2.1. Removing a potential outlier could further lower the mean to 1.9. Adding in missing data could increase the mean to 2.5."/>
          <p:cNvGrpSpPr/>
          <p:nvPr/>
        </p:nvGrpSpPr>
        <p:grpSpPr>
          <a:xfrm>
            <a:off x="3604677" y="1693560"/>
            <a:ext cx="2283468" cy="415498"/>
            <a:chOff x="2054803" y="2126239"/>
            <a:chExt cx="2283468" cy="415498"/>
          </a:xfrm>
        </p:grpSpPr>
        <p:sp>
          <p:nvSpPr>
            <p:cNvPr id="2033" name="Google Shape;2033;p117"/>
            <p:cNvSpPr txBox="1"/>
            <p:nvPr/>
          </p:nvSpPr>
          <p:spPr>
            <a:xfrm>
              <a:off x="2054803" y="2126239"/>
              <a:ext cx="920960" cy="415498"/>
            </a:xfrm>
            <a:prstGeom prst="rect">
              <a:avLst/>
            </a:prstGeom>
            <a:noFill/>
            <a:ln>
              <a:noFill/>
            </a:ln>
          </p:spPr>
          <p:txBody>
            <a:bodyPr spcFirstLastPara="1" wrap="square" lIns="91425" tIns="45700" rIns="91425" bIns="45700" anchor="t" anchorCtr="0">
              <a:spAutoFit/>
            </a:bodyPr>
            <a:lstStyle/>
            <a:p>
              <a:r>
                <a:rPr lang="en-US" sz="2100" dirty="0">
                  <a:solidFill>
                    <a:srgbClr val="C00000"/>
                  </a:solidFill>
                  <a:latin typeface="Calibri"/>
                  <a:ea typeface="Calibri"/>
                  <a:cs typeface="Calibri"/>
                  <a:sym typeface="Calibri"/>
                </a:rPr>
                <a:t>-&gt; 2.1</a:t>
              </a:r>
              <a:endParaRPr dirty="0"/>
            </a:p>
          </p:txBody>
        </p:sp>
        <p:sp>
          <p:nvSpPr>
            <p:cNvPr id="2034" name="Google Shape;2034;p117"/>
            <p:cNvSpPr txBox="1"/>
            <p:nvPr/>
          </p:nvSpPr>
          <p:spPr>
            <a:xfrm>
              <a:off x="2736057" y="2126239"/>
              <a:ext cx="920960" cy="415498"/>
            </a:xfrm>
            <a:prstGeom prst="rect">
              <a:avLst/>
            </a:prstGeom>
            <a:noFill/>
            <a:ln>
              <a:noFill/>
            </a:ln>
          </p:spPr>
          <p:txBody>
            <a:bodyPr spcFirstLastPara="1" wrap="square" lIns="91425" tIns="45700" rIns="91425" bIns="45700" anchor="t" anchorCtr="0">
              <a:spAutoFit/>
            </a:bodyPr>
            <a:lstStyle/>
            <a:p>
              <a:r>
                <a:rPr lang="en-US" sz="2100" dirty="0">
                  <a:solidFill>
                    <a:srgbClr val="92D050"/>
                  </a:solidFill>
                  <a:latin typeface="Calibri"/>
                  <a:ea typeface="Calibri"/>
                  <a:cs typeface="Calibri"/>
                  <a:sym typeface="Calibri"/>
                </a:rPr>
                <a:t>-&gt; 1.9</a:t>
              </a:r>
              <a:endParaRPr dirty="0">
                <a:solidFill>
                  <a:srgbClr val="92D050"/>
                </a:solidFill>
              </a:endParaRPr>
            </a:p>
          </p:txBody>
        </p:sp>
        <p:sp>
          <p:nvSpPr>
            <p:cNvPr id="2035" name="Google Shape;2035;p117"/>
            <p:cNvSpPr txBox="1"/>
            <p:nvPr/>
          </p:nvSpPr>
          <p:spPr>
            <a:xfrm>
              <a:off x="3417311" y="2126239"/>
              <a:ext cx="920960" cy="415498"/>
            </a:xfrm>
            <a:prstGeom prst="rect">
              <a:avLst/>
            </a:prstGeom>
            <a:noFill/>
            <a:ln>
              <a:noFill/>
            </a:ln>
          </p:spPr>
          <p:txBody>
            <a:bodyPr spcFirstLastPara="1" wrap="square" lIns="91425" tIns="45700" rIns="91425" bIns="45700" anchor="t" anchorCtr="0">
              <a:spAutoFit/>
            </a:bodyPr>
            <a:lstStyle/>
            <a:p>
              <a:r>
                <a:rPr lang="en-US" sz="2100" dirty="0">
                  <a:solidFill>
                    <a:srgbClr val="EF7521"/>
                  </a:solidFill>
                  <a:latin typeface="Calibri"/>
                  <a:ea typeface="Calibri"/>
                  <a:cs typeface="Calibri"/>
                  <a:sym typeface="Calibri"/>
                </a:rPr>
                <a:t>-&gt; 2.5</a:t>
              </a:r>
              <a:endParaRPr dirty="0">
                <a:solidFill>
                  <a:srgbClr val="EF7521"/>
                </a:solidFill>
              </a:endParaRPr>
            </a:p>
          </p:txBody>
        </p:sp>
      </p:grpSp>
      <p:pic>
        <p:nvPicPr>
          <p:cNvPr id="2036" name="Google Shape;2036;p117" descr="Bar chart showing the frequency of scores ranging from -1 to 12."/>
          <p:cNvPicPr preferRelativeResize="0"/>
          <p:nvPr/>
        </p:nvPicPr>
        <p:blipFill rotWithShape="1">
          <a:blip r:embed="rId3">
            <a:alphaModFix/>
          </a:blip>
          <a:srcRect/>
          <a:stretch/>
        </p:blipFill>
        <p:spPr>
          <a:xfrm>
            <a:off x="3886201" y="2400300"/>
            <a:ext cx="4480949" cy="2990348"/>
          </a:xfrm>
          <a:prstGeom prst="rect">
            <a:avLst/>
          </a:prstGeom>
          <a:noFill/>
          <a:ln>
            <a:noFill/>
          </a:ln>
        </p:spPr>
      </p:pic>
      <p:pic>
        <p:nvPicPr>
          <p:cNvPr id="2037" name="Google Shape;2037;p117" descr="Bar chart showing the frequency of scores ranging from -1 to 12. Values of -1 and 12 are highlighted to show out-of-range values."/>
          <p:cNvPicPr preferRelativeResize="0"/>
          <p:nvPr/>
        </p:nvPicPr>
        <p:blipFill rotWithShape="1">
          <a:blip r:embed="rId4">
            <a:alphaModFix/>
          </a:blip>
          <a:srcRect/>
          <a:stretch/>
        </p:blipFill>
        <p:spPr>
          <a:xfrm>
            <a:off x="3886201" y="2400300"/>
            <a:ext cx="4480949" cy="2990348"/>
          </a:xfrm>
          <a:prstGeom prst="rect">
            <a:avLst/>
          </a:prstGeom>
          <a:noFill/>
          <a:ln>
            <a:noFill/>
          </a:ln>
        </p:spPr>
      </p:pic>
      <p:sp>
        <p:nvSpPr>
          <p:cNvPr id="2038" name="Google Shape;2038;p117"/>
          <p:cNvSpPr txBox="1"/>
          <p:nvPr/>
        </p:nvSpPr>
        <p:spPr>
          <a:xfrm>
            <a:off x="5562601" y="3048000"/>
            <a:ext cx="2657475" cy="300082"/>
          </a:xfrm>
          <a:prstGeom prst="rect">
            <a:avLst/>
          </a:prstGeom>
          <a:noFill/>
          <a:ln>
            <a:noFill/>
          </a:ln>
        </p:spPr>
        <p:txBody>
          <a:bodyPr spcFirstLastPara="1" wrap="square" lIns="91425" tIns="45700" rIns="91425" bIns="45700" anchor="t" anchorCtr="0">
            <a:spAutoFit/>
          </a:bodyPr>
          <a:lstStyle/>
          <a:p>
            <a:r>
              <a:rPr lang="en-US" sz="1350">
                <a:solidFill>
                  <a:srgbClr val="C00000"/>
                </a:solidFill>
                <a:latin typeface="Calibri"/>
                <a:ea typeface="Calibri"/>
                <a:cs typeface="Calibri"/>
                <a:sym typeface="Calibri"/>
              </a:rPr>
              <a:t>Unexpected / out of range values</a:t>
            </a:r>
            <a:endParaRPr/>
          </a:p>
        </p:txBody>
      </p:sp>
      <p:cxnSp>
        <p:nvCxnSpPr>
          <p:cNvPr id="2039" name="Google Shape;2039;p117" descr="Arrow pointing to out-of-range value of -1."/>
          <p:cNvCxnSpPr/>
          <p:nvPr/>
        </p:nvCxnSpPr>
        <p:spPr>
          <a:xfrm flipH="1">
            <a:off x="4478667" y="3325000"/>
            <a:ext cx="1236518" cy="1456676"/>
          </a:xfrm>
          <a:prstGeom prst="straightConnector1">
            <a:avLst/>
          </a:prstGeom>
          <a:noFill/>
          <a:ln w="19050" cap="flat" cmpd="sng">
            <a:solidFill>
              <a:srgbClr val="C00000"/>
            </a:solidFill>
            <a:prstDash val="solid"/>
            <a:miter lim="800000"/>
            <a:headEnd type="none" w="sm" len="sm"/>
            <a:tailEnd type="triangle" w="med" len="med"/>
          </a:ln>
        </p:spPr>
      </p:cxnSp>
      <p:cxnSp>
        <p:nvCxnSpPr>
          <p:cNvPr id="2040" name="Google Shape;2040;p117" descr="Arrow pointing to out-of-range value of 12."/>
          <p:cNvCxnSpPr/>
          <p:nvPr/>
        </p:nvCxnSpPr>
        <p:spPr>
          <a:xfrm>
            <a:off x="7398512" y="3325000"/>
            <a:ext cx="644156" cy="1456676"/>
          </a:xfrm>
          <a:prstGeom prst="straightConnector1">
            <a:avLst/>
          </a:prstGeom>
          <a:noFill/>
          <a:ln w="19050" cap="flat" cmpd="sng">
            <a:solidFill>
              <a:srgbClr val="C00000"/>
            </a:solidFill>
            <a:prstDash val="solid"/>
            <a:miter lim="800000"/>
            <a:headEnd type="none" w="sm" len="sm"/>
            <a:tailEnd type="triangle" w="med" len="med"/>
          </a:ln>
        </p:spPr>
      </p:cxnSp>
      <p:pic>
        <p:nvPicPr>
          <p:cNvPr id="2041" name="Google Shape;2041;p117" descr="Bar chart showing the frequency of scores ranging from -1 to 12. Value of 5 is highlighted to indicate potential outlier."/>
          <p:cNvPicPr preferRelativeResize="0"/>
          <p:nvPr/>
        </p:nvPicPr>
        <p:blipFill rotWithShape="1">
          <a:blip r:embed="rId5">
            <a:alphaModFix/>
          </a:blip>
          <a:srcRect/>
          <a:stretch/>
        </p:blipFill>
        <p:spPr>
          <a:xfrm>
            <a:off x="3886200" y="2400300"/>
            <a:ext cx="4480949" cy="2990348"/>
          </a:xfrm>
          <a:prstGeom prst="rect">
            <a:avLst/>
          </a:prstGeom>
          <a:noFill/>
          <a:ln>
            <a:noFill/>
          </a:ln>
        </p:spPr>
      </p:pic>
      <p:sp>
        <p:nvSpPr>
          <p:cNvPr id="2042" name="Google Shape;2042;p117"/>
          <p:cNvSpPr txBox="1"/>
          <p:nvPr/>
        </p:nvSpPr>
        <p:spPr>
          <a:xfrm>
            <a:off x="5778165" y="4140307"/>
            <a:ext cx="1307906" cy="507831"/>
          </a:xfrm>
          <a:prstGeom prst="rect">
            <a:avLst/>
          </a:prstGeom>
          <a:noFill/>
          <a:ln>
            <a:noFill/>
          </a:ln>
        </p:spPr>
        <p:txBody>
          <a:bodyPr spcFirstLastPara="1" wrap="square" lIns="91425" tIns="45700" rIns="91425" bIns="45700" anchor="t" anchorCtr="0">
            <a:spAutoFit/>
          </a:bodyPr>
          <a:lstStyle/>
          <a:p>
            <a:r>
              <a:rPr lang="en-US" sz="1350">
                <a:solidFill>
                  <a:srgbClr val="92D050"/>
                </a:solidFill>
                <a:latin typeface="Calibri"/>
                <a:ea typeface="Calibri"/>
                <a:cs typeface="Calibri"/>
                <a:sym typeface="Calibri"/>
              </a:rPr>
              <a:t>Potential outlier</a:t>
            </a:r>
            <a:endParaRPr/>
          </a:p>
        </p:txBody>
      </p:sp>
      <p:cxnSp>
        <p:nvCxnSpPr>
          <p:cNvPr id="2043" name="Google Shape;2043;p117" descr="Arrow pointing to potential outlier."/>
          <p:cNvCxnSpPr/>
          <p:nvPr/>
        </p:nvCxnSpPr>
        <p:spPr>
          <a:xfrm flipH="1">
            <a:off x="6126674" y="4610101"/>
            <a:ext cx="30673" cy="216045"/>
          </a:xfrm>
          <a:prstGeom prst="straightConnector1">
            <a:avLst/>
          </a:prstGeom>
          <a:noFill/>
          <a:ln w="19050" cap="flat" cmpd="sng">
            <a:solidFill>
              <a:srgbClr val="92D050"/>
            </a:solidFill>
            <a:prstDash val="solid"/>
            <a:miter lim="800000"/>
            <a:headEnd type="none" w="sm" len="sm"/>
            <a:tailEnd type="triangle" w="med" len="med"/>
          </a:ln>
        </p:spPr>
      </p:cxnSp>
      <p:pic>
        <p:nvPicPr>
          <p:cNvPr id="2044" name="Google Shape;2044;p117" descr="Bar chart showing the frequency of scores ranging from -1 to 12. Data previously missing was added and highlighted."/>
          <p:cNvPicPr preferRelativeResize="0"/>
          <p:nvPr/>
        </p:nvPicPr>
        <p:blipFill rotWithShape="1">
          <a:blip r:embed="rId6">
            <a:alphaModFix/>
          </a:blip>
          <a:srcRect/>
          <a:stretch/>
        </p:blipFill>
        <p:spPr>
          <a:xfrm>
            <a:off x="3886200" y="2400300"/>
            <a:ext cx="4480949" cy="2990348"/>
          </a:xfrm>
          <a:prstGeom prst="rect">
            <a:avLst/>
          </a:prstGeom>
          <a:noFill/>
          <a:ln>
            <a:noFill/>
          </a:ln>
        </p:spPr>
      </p:pic>
      <p:sp>
        <p:nvSpPr>
          <p:cNvPr id="2045" name="Google Shape;2045;p117"/>
          <p:cNvSpPr txBox="1"/>
          <p:nvPr/>
        </p:nvSpPr>
        <p:spPr>
          <a:xfrm>
            <a:off x="5889494" y="2836391"/>
            <a:ext cx="1136456" cy="300082"/>
          </a:xfrm>
          <a:prstGeom prst="rect">
            <a:avLst/>
          </a:prstGeom>
          <a:noFill/>
          <a:ln>
            <a:noFill/>
          </a:ln>
        </p:spPr>
        <p:txBody>
          <a:bodyPr spcFirstLastPara="1" wrap="square" lIns="91425" tIns="45700" rIns="91425" bIns="45700" anchor="t" anchorCtr="0">
            <a:spAutoFit/>
          </a:bodyPr>
          <a:lstStyle/>
          <a:p>
            <a:r>
              <a:rPr lang="en-US" sz="1350">
                <a:solidFill>
                  <a:srgbClr val="F6820E"/>
                </a:solidFill>
                <a:latin typeface="Calibri"/>
                <a:ea typeface="Calibri"/>
                <a:cs typeface="Calibri"/>
                <a:sym typeface="Calibri"/>
              </a:rPr>
              <a:t>Missing data</a:t>
            </a:r>
            <a:endParaRPr/>
          </a:p>
        </p:txBody>
      </p:sp>
      <p:cxnSp>
        <p:nvCxnSpPr>
          <p:cNvPr id="2046" name="Google Shape;2046;p117" descr="Arrow pointing to previously missing data."/>
          <p:cNvCxnSpPr/>
          <p:nvPr/>
        </p:nvCxnSpPr>
        <p:spPr>
          <a:xfrm flipH="1">
            <a:off x="5888145" y="3120284"/>
            <a:ext cx="483852" cy="510146"/>
          </a:xfrm>
          <a:prstGeom prst="straightConnector1">
            <a:avLst/>
          </a:prstGeom>
          <a:noFill/>
          <a:ln w="19050" cap="flat" cmpd="sng">
            <a:solidFill>
              <a:srgbClr val="F6820E"/>
            </a:solidFill>
            <a:prstDash val="solid"/>
            <a:miter lim="800000"/>
            <a:headEnd type="none" w="sm" len="sm"/>
            <a:tailEnd type="triangle" w="med" len="med"/>
          </a:ln>
        </p:spPr>
      </p:cxnSp>
      <p:sp>
        <p:nvSpPr>
          <p:cNvPr id="2029" name="Google Shape;2029;p117"/>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32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51"/>
        <p:cNvGrpSpPr/>
        <p:nvPr/>
      </p:nvGrpSpPr>
      <p:grpSpPr>
        <a:xfrm>
          <a:off x="0" y="0"/>
          <a:ext cx="0" cy="0"/>
          <a:chOff x="0" y="0"/>
          <a:chExt cx="0" cy="0"/>
        </a:xfrm>
      </p:grpSpPr>
      <p:sp>
        <p:nvSpPr>
          <p:cNvPr id="2052" name="Google Shape;2052;p118"/>
          <p:cNvSpPr txBox="1">
            <a:spLocks noGrp="1"/>
          </p:cNvSpPr>
          <p:nvPr>
            <p:ph type="title"/>
          </p:nvPr>
        </p:nvSpPr>
        <p:spPr>
          <a:xfrm>
            <a:off x="1905000" y="381000"/>
            <a:ext cx="4373404"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Sources of Data Errors</a:t>
            </a:r>
            <a:endParaRPr/>
          </a:p>
        </p:txBody>
      </p:sp>
      <p:sp>
        <p:nvSpPr>
          <p:cNvPr id="2053" name="Google Shape;2053;p118"/>
          <p:cNvSpPr txBox="1">
            <a:spLocks noGrp="1"/>
          </p:cNvSpPr>
          <p:nvPr>
            <p:ph type="body" idx="1"/>
          </p:nvPr>
        </p:nvSpPr>
        <p:spPr>
          <a:xfrm>
            <a:off x="1981200" y="1295400"/>
            <a:ext cx="8058150" cy="4364878"/>
          </a:xfrm>
          <a:prstGeom prst="rect">
            <a:avLst/>
          </a:prstGeom>
          <a:noFill/>
          <a:ln>
            <a:noFill/>
          </a:ln>
        </p:spPr>
        <p:txBody>
          <a:bodyPr spcFirstLastPara="1" wrap="square" lIns="0" tIns="0" rIns="0" bIns="0" anchor="ctr" anchorCtr="0">
            <a:noAutofit/>
          </a:bodyPr>
          <a:lstStyle/>
          <a:p>
            <a:pPr marL="342900" indent="-342900">
              <a:spcBef>
                <a:spcPts val="0"/>
              </a:spcBef>
              <a:buFont typeface="Arial"/>
              <a:buChar char="•"/>
            </a:pPr>
            <a:r>
              <a:rPr lang="en-US">
                <a:latin typeface="Calibri"/>
                <a:ea typeface="Calibri"/>
                <a:cs typeface="Calibri"/>
                <a:sym typeface="Calibri"/>
              </a:rPr>
              <a:t>Errors come from a variety of sources and can occur at any stage during the evaluation process:</a:t>
            </a:r>
            <a:endParaRPr/>
          </a:p>
          <a:p>
            <a:pPr marL="857250" lvl="1">
              <a:buSzPts val="2400"/>
            </a:pPr>
            <a:r>
              <a:rPr lang="en-US"/>
              <a:t>Data collection</a:t>
            </a:r>
            <a:endParaRPr/>
          </a:p>
          <a:p>
            <a:pPr marL="857250" lvl="1">
              <a:buSzPts val="2400"/>
            </a:pPr>
            <a:r>
              <a:rPr lang="en-US"/>
              <a:t>Data entering and cleaning</a:t>
            </a:r>
            <a:endParaRPr/>
          </a:p>
          <a:p>
            <a:pPr marL="857250" lvl="1">
              <a:buSzPts val="2400"/>
            </a:pPr>
            <a:r>
              <a:rPr lang="en-US"/>
              <a:t>Data analysis</a:t>
            </a:r>
            <a:endParaRPr/>
          </a:p>
        </p:txBody>
      </p:sp>
      <p:sp>
        <p:nvSpPr>
          <p:cNvPr id="2054" name="Google Shape;2054;p118"/>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sp>
        <p:nvSpPr>
          <p:cNvPr id="2060" name="Google Shape;2060;p119"/>
          <p:cNvSpPr txBox="1">
            <a:spLocks noGrp="1"/>
          </p:cNvSpPr>
          <p:nvPr>
            <p:ph type="title"/>
          </p:nvPr>
        </p:nvSpPr>
        <p:spPr>
          <a:xfrm>
            <a:off x="1905000" y="396807"/>
            <a:ext cx="4373404" cy="713232"/>
          </a:xfrm>
          <a:prstGeom prst="rect">
            <a:avLst/>
          </a:prstGeom>
          <a:noFill/>
          <a:ln>
            <a:noFill/>
          </a:ln>
        </p:spPr>
        <p:txBody>
          <a:bodyPr spcFirstLastPara="1" wrap="square" lIns="0" tIns="0" rIns="0" bIns="0" anchor="t" anchorCtr="0">
            <a:noAutofit/>
          </a:bodyPr>
          <a:lstStyle/>
          <a:p>
            <a:pPr>
              <a:buSzPts val="2800"/>
            </a:pPr>
            <a:r>
              <a:rPr lang="en-US" sz="2800">
                <a:latin typeface="Calibri"/>
                <a:ea typeface="Calibri"/>
                <a:cs typeface="Calibri"/>
                <a:sym typeface="Calibri"/>
              </a:rPr>
              <a:t>Data Cleaning</a:t>
            </a:r>
            <a:endParaRPr/>
          </a:p>
        </p:txBody>
      </p:sp>
      <p:sp>
        <p:nvSpPr>
          <p:cNvPr id="2061" name="Google Shape;2061;p119"/>
          <p:cNvSpPr txBox="1">
            <a:spLocks noGrp="1"/>
          </p:cNvSpPr>
          <p:nvPr>
            <p:ph type="body" idx="1"/>
          </p:nvPr>
        </p:nvSpPr>
        <p:spPr>
          <a:xfrm>
            <a:off x="2055286" y="1295400"/>
            <a:ext cx="4955114" cy="4518978"/>
          </a:xfrm>
          <a:prstGeom prst="rect">
            <a:avLst/>
          </a:prstGeom>
          <a:noFill/>
          <a:ln>
            <a:noFill/>
          </a:ln>
        </p:spPr>
        <p:txBody>
          <a:bodyPr spcFirstLastPara="1" wrap="square" lIns="0" tIns="0" rIns="0" bIns="0" anchor="ctr" anchorCtr="0">
            <a:noAutofit/>
          </a:bodyPr>
          <a:lstStyle/>
          <a:p>
            <a:pPr marL="342900" indent="-342900">
              <a:spcBef>
                <a:spcPts val="0"/>
              </a:spcBef>
              <a:buSzPts val="3200"/>
              <a:buFont typeface="Arial"/>
              <a:buChar char="•"/>
            </a:pPr>
            <a:r>
              <a:rPr lang="en-US" sz="3200">
                <a:latin typeface="Calibri"/>
                <a:ea typeface="Calibri"/>
                <a:cs typeface="Calibri"/>
                <a:sym typeface="Calibri"/>
              </a:rPr>
              <a:t>Error checking techniques:</a:t>
            </a:r>
            <a:endParaRPr/>
          </a:p>
          <a:p>
            <a:pPr marL="857250" lvl="1">
              <a:buSzPts val="2800"/>
            </a:pPr>
            <a:r>
              <a:rPr lang="en-US" sz="2800"/>
              <a:t>Spot checking</a:t>
            </a:r>
            <a:endParaRPr/>
          </a:p>
          <a:p>
            <a:pPr marL="857250" lvl="1">
              <a:buSzPts val="2800"/>
            </a:pPr>
            <a:r>
              <a:rPr lang="en-US" sz="2800"/>
              <a:t>Eye-balling</a:t>
            </a:r>
            <a:endParaRPr/>
          </a:p>
          <a:p>
            <a:pPr marL="857250" lvl="1">
              <a:buSzPts val="2800"/>
            </a:pPr>
            <a:r>
              <a:rPr lang="en-US" sz="2800"/>
              <a:t>Logic check</a:t>
            </a:r>
            <a:endParaRPr/>
          </a:p>
          <a:p>
            <a:pPr marL="857250" lvl="1">
              <a:buSzPts val="2800"/>
            </a:pPr>
            <a:r>
              <a:rPr lang="en-US" sz="2800"/>
              <a:t>Double entry</a:t>
            </a:r>
            <a:endParaRPr/>
          </a:p>
          <a:p>
            <a:pPr marL="857250" lvl="1">
              <a:buSzPts val="2800"/>
            </a:pPr>
            <a:r>
              <a:rPr lang="en-US" sz="2800"/>
              <a:t>Descriptive analysis</a:t>
            </a:r>
            <a:endParaRPr/>
          </a:p>
        </p:txBody>
      </p:sp>
      <p:sp>
        <p:nvSpPr>
          <p:cNvPr id="2063" name="Google Shape;2063;p119"/>
          <p:cNvSpPr txBox="1"/>
          <p:nvPr/>
        </p:nvSpPr>
        <p:spPr>
          <a:xfrm>
            <a:off x="7467600" y="2819400"/>
            <a:ext cx="2743200" cy="1477328"/>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r>
              <a:rPr lang="en-US">
                <a:solidFill>
                  <a:schemeClr val="dk1"/>
                </a:solidFill>
                <a:latin typeface="Calibri"/>
                <a:ea typeface="Calibri"/>
                <a:cs typeface="Calibri"/>
                <a:sym typeface="Calibri"/>
              </a:rPr>
              <a:t>Review Handout T for more information on data errors, and for information on helpful Excel functions for data cleaning.</a:t>
            </a:r>
            <a:endParaRPr/>
          </a:p>
        </p:txBody>
      </p:sp>
      <p:sp>
        <p:nvSpPr>
          <p:cNvPr id="2062" name="Google Shape;2062;p119"/>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68"/>
        <p:cNvGrpSpPr/>
        <p:nvPr/>
      </p:nvGrpSpPr>
      <p:grpSpPr>
        <a:xfrm>
          <a:off x="0" y="0"/>
          <a:ext cx="0" cy="0"/>
          <a:chOff x="0" y="0"/>
          <a:chExt cx="0" cy="0"/>
        </a:xfrm>
      </p:grpSpPr>
      <p:sp>
        <p:nvSpPr>
          <p:cNvPr id="2069" name="Google Shape;2069;p120"/>
          <p:cNvSpPr txBox="1">
            <a:spLocks noGrp="1"/>
          </p:cNvSpPr>
          <p:nvPr>
            <p:ph type="title"/>
          </p:nvPr>
        </p:nvSpPr>
        <p:spPr>
          <a:xfrm>
            <a:off x="1905000" y="396807"/>
            <a:ext cx="4373404"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Data Cleaning, Cont.</a:t>
            </a:r>
            <a:endParaRPr/>
          </a:p>
        </p:txBody>
      </p:sp>
      <p:sp>
        <p:nvSpPr>
          <p:cNvPr id="2070" name="Google Shape;2070;p120"/>
          <p:cNvSpPr txBox="1">
            <a:spLocks noGrp="1"/>
          </p:cNvSpPr>
          <p:nvPr>
            <p:ph type="body" idx="1"/>
          </p:nvPr>
        </p:nvSpPr>
        <p:spPr>
          <a:xfrm>
            <a:off x="2055286" y="1295400"/>
            <a:ext cx="7984064" cy="4518978"/>
          </a:xfrm>
          <a:prstGeom prst="rect">
            <a:avLst/>
          </a:prstGeom>
          <a:noFill/>
          <a:ln>
            <a:noFill/>
          </a:ln>
        </p:spPr>
        <p:txBody>
          <a:bodyPr spcFirstLastPara="1" wrap="square" lIns="0" tIns="0" rIns="0" bIns="0" anchor="ctr" anchorCtr="0">
            <a:noAutofit/>
          </a:bodyPr>
          <a:lstStyle/>
          <a:p>
            <a:pPr marL="0" indent="0">
              <a:spcBef>
                <a:spcPts val="0"/>
              </a:spcBef>
            </a:pPr>
            <a:r>
              <a:rPr lang="en-US">
                <a:latin typeface="Calibri"/>
                <a:ea typeface="Calibri"/>
                <a:cs typeface="Calibri"/>
                <a:sym typeface="Calibri"/>
              </a:rPr>
              <a:t>What to do with problematic data?</a:t>
            </a:r>
            <a:endParaRPr/>
          </a:p>
          <a:p>
            <a:pPr marL="285750" indent="-285750">
              <a:buSzPts val="2400"/>
              <a:buFont typeface="Arial"/>
              <a:buChar char="•"/>
            </a:pPr>
            <a:r>
              <a:rPr lang="en-US" sz="2400">
                <a:latin typeface="Calibri"/>
                <a:ea typeface="Calibri"/>
                <a:cs typeface="Calibri"/>
                <a:sym typeface="Calibri"/>
              </a:rPr>
              <a:t>Remove duplicates.  </a:t>
            </a:r>
            <a:endParaRPr/>
          </a:p>
          <a:p>
            <a:pPr marL="285750" indent="-285750">
              <a:buSzPts val="2400"/>
              <a:buFont typeface="Arial"/>
              <a:buChar char="•"/>
            </a:pPr>
            <a:r>
              <a:rPr lang="en-US" sz="2400">
                <a:latin typeface="Calibri"/>
                <a:ea typeface="Calibri"/>
                <a:cs typeface="Calibri"/>
                <a:sym typeface="Calibri"/>
              </a:rPr>
              <a:t>Check forms or other data sources to correct entry errors or impossible values:</a:t>
            </a:r>
            <a:endParaRPr/>
          </a:p>
          <a:p>
            <a:pPr marL="742950" lvl="1">
              <a:buSzPts val="2000"/>
            </a:pPr>
            <a:r>
              <a:rPr lang="en-US" sz="2000"/>
              <a:t>If you cannot correct the error, consider removing the data point.</a:t>
            </a:r>
            <a:endParaRPr/>
          </a:p>
          <a:p>
            <a:pPr marL="285750" indent="-285750">
              <a:buSzPts val="2400"/>
              <a:buFont typeface="Arial"/>
              <a:buChar char="•"/>
            </a:pPr>
            <a:r>
              <a:rPr lang="en-US" sz="2400">
                <a:latin typeface="Calibri"/>
                <a:ea typeface="Calibri"/>
                <a:cs typeface="Calibri"/>
                <a:sym typeface="Calibri"/>
              </a:rPr>
              <a:t>Consider the influence outliers might have on your results: </a:t>
            </a:r>
            <a:endParaRPr/>
          </a:p>
          <a:p>
            <a:pPr marL="742950" lvl="1">
              <a:buSzPts val="2000"/>
            </a:pPr>
            <a:r>
              <a:rPr lang="en-US" sz="2000"/>
              <a:t>Smaller datasets will be influenced more by outliers. </a:t>
            </a:r>
            <a:endParaRPr/>
          </a:p>
          <a:p>
            <a:pPr marL="742950" lvl="1">
              <a:buSzPts val="2000"/>
            </a:pPr>
            <a:r>
              <a:rPr lang="en-US" sz="2000"/>
              <a:t>Explore why you have outliers in your dataset.</a:t>
            </a:r>
            <a:endParaRPr/>
          </a:p>
        </p:txBody>
      </p:sp>
      <p:sp>
        <p:nvSpPr>
          <p:cNvPr id="2071" name="Google Shape;2071;p120"/>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76"/>
        <p:cNvGrpSpPr/>
        <p:nvPr/>
      </p:nvGrpSpPr>
      <p:grpSpPr>
        <a:xfrm>
          <a:off x="0" y="0"/>
          <a:ext cx="0" cy="0"/>
          <a:chOff x="0" y="0"/>
          <a:chExt cx="0" cy="0"/>
        </a:xfrm>
      </p:grpSpPr>
      <p:sp>
        <p:nvSpPr>
          <p:cNvPr id="2077" name="Google Shape;2077;p121"/>
          <p:cNvSpPr txBox="1">
            <a:spLocks noGrp="1"/>
          </p:cNvSpPr>
          <p:nvPr>
            <p:ph type="title"/>
          </p:nvPr>
        </p:nvSpPr>
        <p:spPr>
          <a:xfrm>
            <a:off x="1905000" y="381000"/>
            <a:ext cx="4373404"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Activity: Data Cleaning</a:t>
            </a:r>
            <a:endParaRPr/>
          </a:p>
        </p:txBody>
      </p:sp>
      <p:sp>
        <p:nvSpPr>
          <p:cNvPr id="2078" name="Google Shape;2078;p121"/>
          <p:cNvSpPr txBox="1">
            <a:spLocks noGrp="1"/>
          </p:cNvSpPr>
          <p:nvPr>
            <p:ph type="body" idx="1"/>
          </p:nvPr>
        </p:nvSpPr>
        <p:spPr>
          <a:xfrm>
            <a:off x="2055286" y="1295400"/>
            <a:ext cx="7984064" cy="4518978"/>
          </a:xfrm>
          <a:prstGeom prst="rect">
            <a:avLst/>
          </a:prstGeom>
          <a:noFill/>
          <a:ln>
            <a:noFill/>
          </a:ln>
        </p:spPr>
        <p:txBody>
          <a:bodyPr spcFirstLastPara="1" wrap="square" lIns="0" tIns="0" rIns="0" bIns="0" anchor="ctr" anchorCtr="0">
            <a:noAutofit/>
          </a:bodyPr>
          <a:lstStyle/>
          <a:p>
            <a:pPr marL="342900" indent="-342900">
              <a:spcBef>
                <a:spcPts val="0"/>
              </a:spcBef>
              <a:buFont typeface="Arial"/>
              <a:buChar char="•"/>
            </a:pPr>
            <a:r>
              <a:rPr lang="en-US">
                <a:latin typeface="Calibri"/>
                <a:ea typeface="Calibri"/>
                <a:cs typeface="Calibri"/>
                <a:sym typeface="Calibri"/>
              </a:rPr>
              <a:t>Using Handout U, complete the Data Cleaning Activity with a partner to examine the following:</a:t>
            </a:r>
            <a:endParaRPr/>
          </a:p>
          <a:p>
            <a:pPr marL="900113" lvl="1" indent="-385763">
              <a:buSzPts val="2400"/>
              <a:buFont typeface="Calibri"/>
              <a:buAutoNum type="arabicPeriod"/>
            </a:pPr>
            <a:r>
              <a:rPr lang="en-US"/>
              <a:t>Do the data contain duplicate cases?</a:t>
            </a:r>
            <a:endParaRPr/>
          </a:p>
          <a:p>
            <a:pPr marL="900113" lvl="1" indent="-385763">
              <a:buSzPts val="2400"/>
              <a:buFont typeface="Calibri"/>
              <a:buAutoNum type="arabicPeriod"/>
            </a:pPr>
            <a:r>
              <a:rPr lang="en-US"/>
              <a:t>Do the data contain missing values?</a:t>
            </a:r>
            <a:endParaRPr/>
          </a:p>
          <a:p>
            <a:pPr marL="900113" lvl="1" indent="-385763">
              <a:buSzPts val="2400"/>
              <a:buFont typeface="Calibri"/>
              <a:buAutoNum type="arabicPeriod"/>
            </a:pPr>
            <a:r>
              <a:rPr lang="en-US"/>
              <a:t>Are there entry errors? </a:t>
            </a:r>
            <a:endParaRPr/>
          </a:p>
          <a:p>
            <a:pPr marL="900113" lvl="1" indent="-385763">
              <a:buSzPts val="2400"/>
              <a:buFont typeface="Calibri"/>
              <a:buAutoNum type="arabicPeriod"/>
            </a:pPr>
            <a:r>
              <a:rPr lang="en-US"/>
              <a:t>Are there missing values?</a:t>
            </a:r>
            <a:endParaRPr/>
          </a:p>
          <a:p>
            <a:pPr marL="900113" lvl="1" indent="-385763">
              <a:buSzPts val="2400"/>
              <a:buFont typeface="Calibri"/>
              <a:buAutoNum type="arabicPeriod"/>
            </a:pPr>
            <a:r>
              <a:rPr lang="en-US"/>
              <a:t>Are there outliers?</a:t>
            </a:r>
            <a:endParaRPr/>
          </a:p>
        </p:txBody>
      </p:sp>
      <p:grpSp>
        <p:nvGrpSpPr>
          <p:cNvPr id="2080" name="Google Shape;2080;p121" descr="Graphic denoting that this slide corresponds with a hands-on activity."/>
          <p:cNvGrpSpPr/>
          <p:nvPr/>
        </p:nvGrpSpPr>
        <p:grpSpPr>
          <a:xfrm>
            <a:off x="8534399" y="4070190"/>
            <a:ext cx="1662700" cy="1568610"/>
            <a:chOff x="6846091" y="3607817"/>
            <a:chExt cx="1661021" cy="1868648"/>
          </a:xfrm>
        </p:grpSpPr>
        <p:sp>
          <p:nvSpPr>
            <p:cNvPr id="2081" name="Google Shape;2081;p121"/>
            <p:cNvSpPr txBox="1"/>
            <p:nvPr/>
          </p:nvSpPr>
          <p:spPr>
            <a:xfrm>
              <a:off x="6941067" y="3657594"/>
              <a:ext cx="1473646" cy="384931"/>
            </a:xfrm>
            <a:prstGeom prst="rect">
              <a:avLst/>
            </a:prstGeom>
            <a:noFill/>
            <a:ln>
              <a:noFill/>
            </a:ln>
          </p:spPr>
          <p:txBody>
            <a:bodyPr spcFirstLastPara="1" wrap="square" lIns="91425" tIns="45700" rIns="91425" bIns="45700" anchor="t" anchorCtr="0">
              <a:spAutoFit/>
            </a:bodyPr>
            <a:lstStyle/>
            <a:p>
              <a:pPr algn="ctr"/>
              <a:r>
                <a:rPr lang="en-US" sz="1500" b="1">
                  <a:solidFill>
                    <a:schemeClr val="dk1"/>
                  </a:solidFill>
                  <a:latin typeface="Calibri"/>
                  <a:ea typeface="Calibri"/>
                  <a:cs typeface="Calibri"/>
                  <a:sym typeface="Calibri"/>
                </a:rPr>
                <a:t> Activity!</a:t>
              </a:r>
              <a:endParaRPr/>
            </a:p>
          </p:txBody>
        </p:sp>
        <p:sp>
          <p:nvSpPr>
            <p:cNvPr id="2082" name="Google Shape;2082;p121"/>
            <p:cNvSpPr/>
            <p:nvPr/>
          </p:nvSpPr>
          <p:spPr>
            <a:xfrm>
              <a:off x="6846091" y="3607817"/>
              <a:ext cx="1661021" cy="1868648"/>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350">
                <a:solidFill>
                  <a:schemeClr val="lt1"/>
                </a:solidFill>
                <a:latin typeface="Calibri"/>
                <a:ea typeface="Calibri"/>
                <a:cs typeface="Calibri"/>
                <a:sym typeface="Calibri"/>
              </a:endParaRPr>
            </a:p>
          </p:txBody>
        </p:sp>
        <p:pic>
          <p:nvPicPr>
            <p:cNvPr id="2083" name="Google Shape;2083;p121" descr="Image result for collaboration graphic"/>
            <p:cNvPicPr preferRelativeResize="0"/>
            <p:nvPr/>
          </p:nvPicPr>
          <p:blipFill rotWithShape="1">
            <a:blip r:embed="rId3">
              <a:alphaModFix/>
            </a:blip>
            <a:srcRect/>
            <a:stretch/>
          </p:blipFill>
          <p:spPr>
            <a:xfrm>
              <a:off x="6941067" y="3957677"/>
              <a:ext cx="1473646" cy="1473646"/>
            </a:xfrm>
            <a:prstGeom prst="rect">
              <a:avLst/>
            </a:prstGeom>
            <a:noFill/>
            <a:ln>
              <a:noFill/>
            </a:ln>
          </p:spPr>
        </p:pic>
      </p:grpSp>
      <p:sp>
        <p:nvSpPr>
          <p:cNvPr id="2079" name="Google Shape;2079;p121"/>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88"/>
        <p:cNvGrpSpPr/>
        <p:nvPr/>
      </p:nvGrpSpPr>
      <p:grpSpPr>
        <a:xfrm>
          <a:off x="0" y="0"/>
          <a:ext cx="0" cy="0"/>
          <a:chOff x="0" y="0"/>
          <a:chExt cx="0" cy="0"/>
        </a:xfrm>
      </p:grpSpPr>
      <p:sp>
        <p:nvSpPr>
          <p:cNvPr id="2089" name="Google Shape;2089;p122"/>
          <p:cNvSpPr txBox="1">
            <a:spLocks noGrp="1"/>
          </p:cNvSpPr>
          <p:nvPr>
            <p:ph type="title"/>
          </p:nvPr>
        </p:nvSpPr>
        <p:spPr>
          <a:xfrm>
            <a:off x="1941195" y="381000"/>
            <a:ext cx="830961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Limitations to Interpretation of Results: Considering Generalizability</a:t>
            </a:r>
            <a:endParaRPr/>
          </a:p>
        </p:txBody>
      </p:sp>
      <p:sp>
        <p:nvSpPr>
          <p:cNvPr id="2090" name="Google Shape;2090;p122"/>
          <p:cNvSpPr txBox="1">
            <a:spLocks noGrp="1"/>
          </p:cNvSpPr>
          <p:nvPr>
            <p:ph type="body" idx="1"/>
          </p:nvPr>
        </p:nvSpPr>
        <p:spPr>
          <a:xfrm>
            <a:off x="2055286" y="1295400"/>
            <a:ext cx="7984064" cy="4518978"/>
          </a:xfrm>
          <a:prstGeom prst="rect">
            <a:avLst/>
          </a:prstGeom>
          <a:noFill/>
          <a:ln>
            <a:noFill/>
          </a:ln>
        </p:spPr>
        <p:txBody>
          <a:bodyPr spcFirstLastPara="1" wrap="square" lIns="0" tIns="0" rIns="0" bIns="0" anchor="ctr" anchorCtr="0">
            <a:noAutofit/>
          </a:bodyPr>
          <a:lstStyle/>
          <a:p>
            <a:pPr marL="342900" indent="-342900">
              <a:spcBef>
                <a:spcPts val="0"/>
              </a:spcBef>
              <a:buFont typeface="Arial"/>
              <a:buChar char="•"/>
            </a:pPr>
            <a:r>
              <a:rPr lang="en-US">
                <a:latin typeface="Calibri"/>
                <a:ea typeface="Calibri"/>
                <a:cs typeface="Calibri"/>
                <a:sym typeface="Calibri"/>
              </a:rPr>
              <a:t>Is the sample representative?</a:t>
            </a:r>
            <a:endParaRPr/>
          </a:p>
          <a:p>
            <a:pPr marL="342900" indent="-342900">
              <a:buFont typeface="Arial"/>
              <a:buChar char="•"/>
            </a:pPr>
            <a:r>
              <a:rPr lang="en-US">
                <a:latin typeface="Calibri"/>
                <a:ea typeface="Calibri"/>
                <a:cs typeface="Calibri"/>
                <a:sym typeface="Calibri"/>
              </a:rPr>
              <a:t>Is the sample large enough to take action based on the results?</a:t>
            </a:r>
            <a:endParaRPr/>
          </a:p>
          <a:p>
            <a:pPr marL="342900" indent="-342900">
              <a:buFont typeface="Arial"/>
              <a:buChar char="•"/>
            </a:pPr>
            <a:r>
              <a:rPr lang="en-US">
                <a:latin typeface="Calibri"/>
                <a:ea typeface="Calibri"/>
                <a:cs typeface="Calibri"/>
                <a:sym typeface="Calibri"/>
              </a:rPr>
              <a:t>Were the analyses appropriate?</a:t>
            </a:r>
            <a:endParaRPr/>
          </a:p>
          <a:p>
            <a:pPr marL="342900" indent="-342900">
              <a:buFont typeface="Arial"/>
              <a:buChar char="•"/>
            </a:pPr>
            <a:r>
              <a:rPr lang="en-US">
                <a:latin typeface="Calibri"/>
                <a:ea typeface="Calibri"/>
                <a:cs typeface="Calibri"/>
                <a:sym typeface="Calibri"/>
              </a:rPr>
              <a:t>Do results justify conclusions? </a:t>
            </a:r>
            <a:endParaRPr/>
          </a:p>
          <a:p>
            <a:pPr marL="342900" indent="-342900">
              <a:buFont typeface="Arial"/>
              <a:buChar char="•"/>
            </a:pPr>
            <a:r>
              <a:rPr lang="en-US">
                <a:latin typeface="Calibri"/>
                <a:ea typeface="Calibri"/>
                <a:cs typeface="Calibri"/>
                <a:sym typeface="Calibri"/>
              </a:rPr>
              <a:t>Are there alternative explanations for results?</a:t>
            </a:r>
            <a:endParaRPr/>
          </a:p>
          <a:p>
            <a:pPr marL="342900" indent="-342900">
              <a:buFont typeface="Arial"/>
              <a:buChar char="•"/>
            </a:pPr>
            <a:r>
              <a:rPr lang="en-US">
                <a:latin typeface="Calibri"/>
                <a:ea typeface="Calibri"/>
                <a:cs typeface="Calibri"/>
                <a:sym typeface="Calibri"/>
              </a:rPr>
              <a:t>Are there alternative explanations for results?</a:t>
            </a:r>
            <a:endParaRPr/>
          </a:p>
        </p:txBody>
      </p:sp>
      <p:sp>
        <p:nvSpPr>
          <p:cNvPr id="2091" name="Google Shape;2091;p122"/>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ESEA Office</a:t>
            </a:r>
          </a:p>
        </p:txBody>
      </p:sp>
      <p:graphicFrame>
        <p:nvGraphicFramePr>
          <p:cNvPr id="6" name="Table 5"/>
          <p:cNvGraphicFramePr>
            <a:graphicFrameLocks noGrp="1"/>
          </p:cNvGraphicFramePr>
          <p:nvPr>
            <p:extLst>
              <p:ext uri="{D42A27DB-BD31-4B8C-83A1-F6EECF244321}">
                <p14:modId xmlns:p14="http://schemas.microsoft.com/office/powerpoint/2010/main" val="4045322346"/>
              </p:ext>
            </p:extLst>
          </p:nvPr>
        </p:nvGraphicFramePr>
        <p:xfrm>
          <a:off x="443565" y="1337690"/>
          <a:ext cx="11239929" cy="963160"/>
        </p:xfrm>
        <a:graphic>
          <a:graphicData uri="http://schemas.openxmlformats.org/drawingml/2006/table">
            <a:tbl>
              <a:tblPr firstRow="1" bandRow="1">
                <a:tableStyleId>{5C22544A-7EE6-4342-B048-85BDC9FD1C3A}</a:tableStyleId>
              </a:tblPr>
              <a:tblGrid>
                <a:gridCol w="2432959">
                  <a:extLst>
                    <a:ext uri="{9D8B030D-6E8A-4147-A177-3AD203B41FA5}">
                      <a16:colId xmlns:a16="http://schemas.microsoft.com/office/drawing/2014/main" val="532445600"/>
                    </a:ext>
                  </a:extLst>
                </a:gridCol>
                <a:gridCol w="4600626">
                  <a:extLst>
                    <a:ext uri="{9D8B030D-6E8A-4147-A177-3AD203B41FA5}">
                      <a16:colId xmlns:a16="http://schemas.microsoft.com/office/drawing/2014/main" val="1590019068"/>
                    </a:ext>
                  </a:extLst>
                </a:gridCol>
                <a:gridCol w="1296980">
                  <a:extLst>
                    <a:ext uri="{9D8B030D-6E8A-4147-A177-3AD203B41FA5}">
                      <a16:colId xmlns:a16="http://schemas.microsoft.com/office/drawing/2014/main" val="1099636816"/>
                    </a:ext>
                  </a:extLst>
                </a:gridCol>
                <a:gridCol w="2909364">
                  <a:extLst>
                    <a:ext uri="{9D8B030D-6E8A-4147-A177-3AD203B41FA5}">
                      <a16:colId xmlns:a16="http://schemas.microsoft.com/office/drawing/2014/main" val="3192903739"/>
                    </a:ext>
                  </a:extLst>
                </a:gridCol>
              </a:tblGrid>
              <a:tr h="340323">
                <a:tc>
                  <a:txBody>
                    <a:bodyPr/>
                    <a:lstStyle/>
                    <a:p>
                      <a:pPr marL="0" marR="0" algn="ctr">
                        <a:lnSpc>
                          <a:spcPct val="115000"/>
                        </a:lnSpc>
                        <a:spcBef>
                          <a:spcPts val="0"/>
                        </a:spcBef>
                        <a:spcAft>
                          <a:spcPts val="0"/>
                        </a:spcAft>
                      </a:pPr>
                      <a:r>
                        <a:rPr lang="en-US" sz="1600" kern="1200" dirty="0">
                          <a:solidFill>
                            <a:schemeClr val="tx1">
                              <a:lumMod val="95000"/>
                              <a:lumOff val="5000"/>
                            </a:schemeClr>
                          </a:solidFill>
                          <a:effectLst/>
                          <a:latin typeface="+mn-lt"/>
                        </a:rPr>
                        <a:t>ESEA</a:t>
                      </a:r>
                      <a:r>
                        <a:rPr lang="en-US" sz="1600" kern="1200" baseline="0" dirty="0">
                          <a:solidFill>
                            <a:schemeClr val="tx1">
                              <a:lumMod val="95000"/>
                              <a:lumOff val="5000"/>
                            </a:schemeClr>
                          </a:solidFill>
                          <a:effectLst/>
                          <a:latin typeface="+mn-lt"/>
                        </a:rPr>
                        <a:t> Office</a:t>
                      </a:r>
                      <a:endParaRPr lang="en-US" sz="1600" dirty="0">
                        <a:solidFill>
                          <a:schemeClr val="tx1">
                            <a:lumMod val="95000"/>
                            <a:lumOff val="5000"/>
                          </a:schemeClr>
                        </a:solidFill>
                        <a:effectLst/>
                        <a:latin typeface="+mn-lt"/>
                        <a:ea typeface="Calibri"/>
                        <a:cs typeface="Times New Roman"/>
                      </a:endParaRPr>
                    </a:p>
                  </a:txBody>
                  <a:tcPr marL="71674" marR="71674" marT="39559" marB="39559"/>
                </a:tc>
                <a:tc>
                  <a:txBody>
                    <a:bodyPr/>
                    <a:lstStyle/>
                    <a:p>
                      <a:pPr marL="0" marR="0" algn="ctr">
                        <a:lnSpc>
                          <a:spcPct val="115000"/>
                        </a:lnSpc>
                        <a:spcBef>
                          <a:spcPts val="0"/>
                        </a:spcBef>
                        <a:spcAft>
                          <a:spcPts val="0"/>
                        </a:spcAft>
                      </a:pPr>
                      <a:r>
                        <a:rPr lang="en-US" sz="1600" kern="1200" dirty="0">
                          <a:solidFill>
                            <a:schemeClr val="tx1">
                              <a:lumMod val="95000"/>
                              <a:lumOff val="5000"/>
                            </a:schemeClr>
                          </a:solidFill>
                          <a:effectLst/>
                          <a:latin typeface="+mn-lt"/>
                        </a:rPr>
                        <a:t>Position</a:t>
                      </a:r>
                      <a:endParaRPr lang="en-US" sz="1600" dirty="0">
                        <a:solidFill>
                          <a:schemeClr val="tx1">
                            <a:lumMod val="95000"/>
                            <a:lumOff val="5000"/>
                          </a:schemeClr>
                        </a:solidFill>
                        <a:effectLst/>
                        <a:latin typeface="+mn-lt"/>
                        <a:ea typeface="Calibri"/>
                        <a:cs typeface="Times New Roman"/>
                      </a:endParaRPr>
                    </a:p>
                  </a:txBody>
                  <a:tcPr marL="71674" marR="71674" marT="39559" marB="39559"/>
                </a:tc>
                <a:tc>
                  <a:txBody>
                    <a:bodyPr/>
                    <a:lstStyle/>
                    <a:p>
                      <a:pPr marL="0" marR="0" algn="ctr">
                        <a:lnSpc>
                          <a:spcPct val="115000"/>
                        </a:lnSpc>
                        <a:spcBef>
                          <a:spcPts val="0"/>
                        </a:spcBef>
                        <a:spcAft>
                          <a:spcPts val="0"/>
                        </a:spcAft>
                      </a:pPr>
                      <a:r>
                        <a:rPr lang="en-US" sz="1600" kern="1200" dirty="0">
                          <a:solidFill>
                            <a:schemeClr val="tx1">
                              <a:lumMod val="95000"/>
                              <a:lumOff val="5000"/>
                            </a:schemeClr>
                          </a:solidFill>
                          <a:effectLst/>
                          <a:latin typeface="+mn-lt"/>
                        </a:rPr>
                        <a:t>Phone</a:t>
                      </a:r>
                      <a:endParaRPr lang="en-US" sz="1600" dirty="0">
                        <a:solidFill>
                          <a:schemeClr val="tx1">
                            <a:lumMod val="95000"/>
                            <a:lumOff val="5000"/>
                          </a:schemeClr>
                        </a:solidFill>
                        <a:effectLst/>
                        <a:latin typeface="+mn-lt"/>
                        <a:ea typeface="Calibri"/>
                        <a:cs typeface="Times New Roman"/>
                      </a:endParaRPr>
                    </a:p>
                  </a:txBody>
                  <a:tcPr marL="71674" marR="71674" marT="39559" marB="39559"/>
                </a:tc>
                <a:tc>
                  <a:txBody>
                    <a:bodyPr/>
                    <a:lstStyle/>
                    <a:p>
                      <a:pPr marL="0" marR="0" algn="ctr">
                        <a:lnSpc>
                          <a:spcPct val="115000"/>
                        </a:lnSpc>
                        <a:spcBef>
                          <a:spcPts val="0"/>
                        </a:spcBef>
                        <a:spcAft>
                          <a:spcPts val="0"/>
                        </a:spcAft>
                      </a:pPr>
                      <a:r>
                        <a:rPr lang="en-US" sz="1600" kern="1200" dirty="0">
                          <a:solidFill>
                            <a:schemeClr val="tx1">
                              <a:lumMod val="95000"/>
                              <a:lumOff val="5000"/>
                            </a:schemeClr>
                          </a:solidFill>
                          <a:effectLst/>
                          <a:latin typeface="+mn-lt"/>
                        </a:rPr>
                        <a:t>E-mail</a:t>
                      </a:r>
                      <a:endParaRPr lang="en-US" sz="1600" dirty="0">
                        <a:solidFill>
                          <a:schemeClr val="tx1">
                            <a:lumMod val="95000"/>
                            <a:lumOff val="5000"/>
                          </a:schemeClr>
                        </a:solidFill>
                        <a:effectLst/>
                        <a:latin typeface="+mn-lt"/>
                        <a:ea typeface="Calibri"/>
                        <a:cs typeface="Times New Roman"/>
                      </a:endParaRPr>
                    </a:p>
                  </a:txBody>
                  <a:tcPr marL="71674" marR="71674" marT="39559" marB="39559"/>
                </a:tc>
                <a:extLst>
                  <a:ext uri="{0D108BD9-81ED-4DB2-BD59-A6C34878D82A}">
                    <a16:rowId xmlns:a16="http://schemas.microsoft.com/office/drawing/2014/main" val="2090154904"/>
                  </a:ext>
                </a:extLst>
              </a:tr>
              <a:tr h="307626">
                <a:tc>
                  <a:txBody>
                    <a:bodyPr/>
                    <a:lstStyle/>
                    <a:p>
                      <a:pPr marL="0" marR="0">
                        <a:lnSpc>
                          <a:spcPct val="115000"/>
                        </a:lnSpc>
                        <a:spcBef>
                          <a:spcPts val="0"/>
                        </a:spcBef>
                        <a:spcAft>
                          <a:spcPts val="0"/>
                        </a:spcAft>
                      </a:pPr>
                      <a:r>
                        <a:rPr lang="en-US" sz="1400" b="0" dirty="0">
                          <a:effectLst/>
                          <a:latin typeface="+mn-lt"/>
                          <a:ea typeface="Calibri"/>
                          <a:cs typeface="Times New Roman"/>
                        </a:rPr>
                        <a:t>Nazie</a:t>
                      </a:r>
                      <a:r>
                        <a:rPr lang="en-US" sz="1400" b="0" baseline="0" dirty="0">
                          <a:effectLst/>
                          <a:latin typeface="+mn-lt"/>
                          <a:ea typeface="Calibri"/>
                          <a:cs typeface="Times New Roman"/>
                        </a:rPr>
                        <a:t> Mohajeri-Nelson</a:t>
                      </a:r>
                      <a:endParaRPr lang="en-US" sz="1400" b="0" dirty="0">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b="0" dirty="0">
                          <a:effectLst/>
                          <a:latin typeface="+mn-lt"/>
                          <a:ea typeface="Calibri"/>
                          <a:cs typeface="Times New Roman"/>
                        </a:rPr>
                        <a:t>Director of ESEA Office</a:t>
                      </a:r>
                    </a:p>
                  </a:txBody>
                  <a:tcPr marL="71674" marR="71674" marT="39559" marB="39559"/>
                </a:tc>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solidFill>
                          <a:effectLst/>
                          <a:latin typeface="+mn-lt"/>
                          <a:ea typeface="+mn-ea"/>
                          <a:cs typeface="+mn-cs"/>
                        </a:rPr>
                        <a:t>303-866-6205</a:t>
                      </a:r>
                    </a:p>
                  </a:txBody>
                  <a:tcPr marL="71674" marR="71674" marT="39559" marB="39559"/>
                </a:tc>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lumMod val="95000"/>
                              <a:lumOff val="5000"/>
                            </a:schemeClr>
                          </a:solidFill>
                          <a:effectLst/>
                          <a:latin typeface="+mn-lt"/>
                          <a:ea typeface="+mn-ea"/>
                          <a:cs typeface="+mn-cs"/>
                          <a:hlinkClick r:id="rId3">
                            <a:extLst>
                              <a:ext uri="{A12FA001-AC4F-418D-AE19-62706E023703}">
                                <ahyp:hlinkClr xmlns:ahyp="http://schemas.microsoft.com/office/drawing/2018/hyperlinkcolor" val="tx"/>
                              </a:ext>
                            </a:extLst>
                          </a:hlinkClick>
                        </a:rPr>
                        <a:t>Mohajeri-nelson_n@cde.state.co.us</a:t>
                      </a:r>
                      <a:endParaRPr lang="en-US" sz="1400" b="0" kern="1200" dirty="0">
                        <a:solidFill>
                          <a:schemeClr val="tx1">
                            <a:lumMod val="95000"/>
                            <a:lumOff val="5000"/>
                          </a:schemeClr>
                        </a:solidFill>
                        <a:effectLst/>
                        <a:latin typeface="+mn-lt"/>
                        <a:ea typeface="+mn-ea"/>
                        <a:cs typeface="+mn-cs"/>
                      </a:endParaRPr>
                    </a:p>
                  </a:txBody>
                  <a:tcPr marL="71674" marR="71674" marT="39559" marB="39559"/>
                </a:tc>
                <a:extLst>
                  <a:ext uri="{0D108BD9-81ED-4DB2-BD59-A6C34878D82A}">
                    <a16:rowId xmlns:a16="http://schemas.microsoft.com/office/drawing/2014/main" val="133285228"/>
                  </a:ext>
                </a:extLst>
              </a:tr>
              <a:tr h="307626">
                <a:tc>
                  <a:txBody>
                    <a:bodyPr/>
                    <a:lstStyle/>
                    <a:p>
                      <a:pPr marL="0" marR="0">
                        <a:lnSpc>
                          <a:spcPct val="115000"/>
                        </a:lnSpc>
                        <a:spcBef>
                          <a:spcPts val="0"/>
                        </a:spcBef>
                        <a:spcAft>
                          <a:spcPts val="0"/>
                        </a:spcAft>
                      </a:pPr>
                      <a:r>
                        <a:rPr lang="en-US" sz="1400" b="0" dirty="0">
                          <a:effectLst/>
                          <a:latin typeface="+mn-lt"/>
                          <a:ea typeface="Calibri"/>
                          <a:cs typeface="Times New Roman"/>
                        </a:rPr>
                        <a:t>DeLilah Collins</a:t>
                      </a:r>
                    </a:p>
                  </a:txBody>
                  <a:tcPr marL="71674" marR="71674" marT="39559" marB="39559"/>
                </a:tc>
                <a:tc>
                  <a:txBody>
                    <a:bodyPr/>
                    <a:lstStyle/>
                    <a:p>
                      <a:pPr marL="0" marR="0">
                        <a:lnSpc>
                          <a:spcPct val="115000"/>
                        </a:lnSpc>
                        <a:spcBef>
                          <a:spcPts val="0"/>
                        </a:spcBef>
                        <a:spcAft>
                          <a:spcPts val="0"/>
                        </a:spcAft>
                      </a:pPr>
                      <a:r>
                        <a:rPr lang="en-US" sz="1400" b="0" dirty="0">
                          <a:effectLst/>
                          <a:latin typeface="+mn-lt"/>
                          <a:ea typeface="Calibri"/>
                          <a:cs typeface="Times New Roman"/>
                        </a:rPr>
                        <a:t>Asst. Director</a:t>
                      </a:r>
                      <a:r>
                        <a:rPr lang="en-US" sz="1400" b="0" baseline="0" dirty="0">
                          <a:effectLst/>
                          <a:latin typeface="+mn-lt"/>
                          <a:ea typeface="Calibri"/>
                          <a:cs typeface="Times New Roman"/>
                        </a:rPr>
                        <a:t> of ESEA Office</a:t>
                      </a:r>
                      <a:endParaRPr lang="en-US" sz="1400" b="0" dirty="0">
                        <a:effectLst/>
                        <a:latin typeface="+mn-lt"/>
                        <a:ea typeface="Calibri"/>
                        <a:cs typeface="Times New Roman"/>
                      </a:endParaRPr>
                    </a:p>
                  </a:txBody>
                  <a:tcPr marL="71674" marR="71674" marT="39559" marB="39559"/>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303-866-6850</a:t>
                      </a:r>
                      <a:endParaRPr lang="en-US" sz="1400" b="0" kern="1200" dirty="0">
                        <a:solidFill>
                          <a:schemeClr val="tx1"/>
                        </a:solidFill>
                        <a:effectLst/>
                        <a:latin typeface="+mn-lt"/>
                        <a:ea typeface="+mn-ea"/>
                        <a:cs typeface="+mn-cs"/>
                      </a:endParaRPr>
                    </a:p>
                  </a:txBody>
                  <a:tcPr marL="71674" marR="71674" marT="39559" marB="39559"/>
                </a:tc>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lumMod val="95000"/>
                              <a:lumOff val="5000"/>
                            </a:schemeClr>
                          </a:solidFill>
                          <a:effectLst/>
                          <a:latin typeface="+mn-lt"/>
                          <a:ea typeface="+mn-ea"/>
                          <a:cs typeface="+mn-cs"/>
                          <a:hlinkClick r:id="rId4">
                            <a:extLst>
                              <a:ext uri="{A12FA001-AC4F-418D-AE19-62706E023703}">
                                <ahyp:hlinkClr xmlns:ahyp="http://schemas.microsoft.com/office/drawing/2018/hyperlinkcolor" val="tx"/>
                              </a:ext>
                            </a:extLst>
                          </a:hlinkClick>
                        </a:rPr>
                        <a:t>Collins_d@cde.state.co.us</a:t>
                      </a:r>
                      <a:endParaRPr lang="en-US" sz="1400" b="0" kern="1200" dirty="0">
                        <a:solidFill>
                          <a:schemeClr val="tx1">
                            <a:lumMod val="95000"/>
                            <a:lumOff val="5000"/>
                          </a:schemeClr>
                        </a:solidFill>
                        <a:effectLst/>
                        <a:latin typeface="+mn-lt"/>
                        <a:ea typeface="+mn-ea"/>
                        <a:cs typeface="+mn-cs"/>
                      </a:endParaRPr>
                    </a:p>
                  </a:txBody>
                  <a:tcPr marL="71674" marR="71674" marT="39559" marB="39559"/>
                </a:tc>
                <a:extLst>
                  <a:ext uri="{0D108BD9-81ED-4DB2-BD59-A6C34878D82A}">
                    <a16:rowId xmlns:a16="http://schemas.microsoft.com/office/drawing/2014/main" val="4016313354"/>
                  </a:ext>
                </a:extLst>
              </a:tr>
            </a:tbl>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1025893675"/>
              </p:ext>
            </p:extLst>
          </p:nvPr>
        </p:nvGraphicFramePr>
        <p:xfrm>
          <a:off x="443565" y="2775692"/>
          <a:ext cx="11239928" cy="1306615"/>
        </p:xfrm>
        <a:graphic>
          <a:graphicData uri="http://schemas.openxmlformats.org/drawingml/2006/table">
            <a:tbl>
              <a:tblPr firstRow="1" bandRow="1">
                <a:tableStyleId>{5C22544A-7EE6-4342-B048-85BDC9FD1C3A}</a:tableStyleId>
              </a:tblPr>
              <a:tblGrid>
                <a:gridCol w="2443473">
                  <a:extLst>
                    <a:ext uri="{9D8B030D-6E8A-4147-A177-3AD203B41FA5}">
                      <a16:colId xmlns:a16="http://schemas.microsoft.com/office/drawing/2014/main" val="20000"/>
                    </a:ext>
                  </a:extLst>
                </a:gridCol>
                <a:gridCol w="4613097">
                  <a:extLst>
                    <a:ext uri="{9D8B030D-6E8A-4147-A177-3AD203B41FA5}">
                      <a16:colId xmlns:a16="http://schemas.microsoft.com/office/drawing/2014/main" val="20001"/>
                    </a:ext>
                  </a:extLst>
                </a:gridCol>
                <a:gridCol w="1263721">
                  <a:extLst>
                    <a:ext uri="{9D8B030D-6E8A-4147-A177-3AD203B41FA5}">
                      <a16:colId xmlns:a16="http://schemas.microsoft.com/office/drawing/2014/main" val="20002"/>
                    </a:ext>
                  </a:extLst>
                </a:gridCol>
                <a:gridCol w="2919637">
                  <a:extLst>
                    <a:ext uri="{9D8B030D-6E8A-4147-A177-3AD203B41FA5}">
                      <a16:colId xmlns:a16="http://schemas.microsoft.com/office/drawing/2014/main" val="20003"/>
                    </a:ext>
                  </a:extLst>
                </a:gridCol>
              </a:tblGrid>
              <a:tr h="339216">
                <a:tc>
                  <a:txBody>
                    <a:bodyPr/>
                    <a:lstStyle/>
                    <a:p>
                      <a:pPr algn="ctr"/>
                      <a:r>
                        <a:rPr lang="en-US" sz="1400" dirty="0">
                          <a:solidFill>
                            <a:schemeClr val="tx1">
                              <a:lumMod val="95000"/>
                              <a:lumOff val="5000"/>
                            </a:schemeClr>
                          </a:solidFill>
                        </a:rPr>
                        <a:t>DARE Team</a:t>
                      </a:r>
                    </a:p>
                  </a:txBody>
                  <a:tcPr/>
                </a:tc>
                <a:tc>
                  <a:txBody>
                    <a:bodyPr/>
                    <a:lstStyle/>
                    <a:p>
                      <a:pPr algn="ctr"/>
                      <a:r>
                        <a:rPr lang="en-US" sz="1400" dirty="0">
                          <a:solidFill>
                            <a:schemeClr val="tx1">
                              <a:lumMod val="95000"/>
                              <a:lumOff val="5000"/>
                            </a:schemeClr>
                          </a:solidFill>
                        </a:rPr>
                        <a:t>Expertise</a:t>
                      </a:r>
                    </a:p>
                  </a:txBody>
                  <a:tcPr/>
                </a:tc>
                <a:tc>
                  <a:txBody>
                    <a:bodyPr/>
                    <a:lstStyle/>
                    <a:p>
                      <a:pPr algn="ctr"/>
                      <a:r>
                        <a:rPr lang="en-US" sz="1400" dirty="0">
                          <a:solidFill>
                            <a:schemeClr val="tx1">
                              <a:lumMod val="95000"/>
                              <a:lumOff val="5000"/>
                            </a:schemeClr>
                          </a:solidFill>
                        </a:rPr>
                        <a:t>Phone</a:t>
                      </a:r>
                    </a:p>
                  </a:txBody>
                  <a:tcPr/>
                </a:tc>
                <a:tc>
                  <a:txBody>
                    <a:bodyPr/>
                    <a:lstStyle/>
                    <a:p>
                      <a:pPr algn="ctr"/>
                      <a:r>
                        <a:rPr lang="en-US" sz="1400" dirty="0">
                          <a:solidFill>
                            <a:schemeClr val="tx1">
                              <a:lumMod val="95000"/>
                              <a:lumOff val="5000"/>
                            </a:schemeClr>
                          </a:solidFill>
                        </a:rPr>
                        <a:t>Email</a:t>
                      </a:r>
                    </a:p>
                  </a:txBody>
                  <a:tcPr/>
                </a:tc>
                <a:extLst>
                  <a:ext uri="{0D108BD9-81ED-4DB2-BD59-A6C34878D82A}">
                    <a16:rowId xmlns:a16="http://schemas.microsoft.com/office/drawing/2014/main" val="10000"/>
                  </a:ext>
                </a:extLst>
              </a:tr>
              <a:tr h="310948">
                <a:tc>
                  <a:txBody>
                    <a:bodyPr/>
                    <a:lstStyle/>
                    <a:p>
                      <a:r>
                        <a:rPr lang="en-US" sz="1400" b="0" i="0" kern="1200" dirty="0">
                          <a:solidFill>
                            <a:schemeClr val="tx1">
                              <a:lumMod val="95000"/>
                              <a:lumOff val="5000"/>
                            </a:schemeClr>
                          </a:solidFill>
                          <a:effectLst/>
                          <a:latin typeface="+mn-lt"/>
                          <a:ea typeface="+mn-ea"/>
                          <a:cs typeface="+mn-cs"/>
                        </a:rPr>
                        <a:t>Tina Negley</a:t>
                      </a:r>
                      <a:endParaRPr lang="en-US" sz="1400" b="0" dirty="0">
                        <a:solidFill>
                          <a:schemeClr val="tx1">
                            <a:lumMod val="95000"/>
                            <a:lumOff val="5000"/>
                          </a:schemeClr>
                        </a:solidFill>
                      </a:endParaRPr>
                    </a:p>
                  </a:txBody>
                  <a:tcPr/>
                </a:tc>
                <a:tc>
                  <a:txBody>
                    <a:bodyPr/>
                    <a:lstStyle/>
                    <a:p>
                      <a:r>
                        <a:rPr lang="en-US" sz="1400" b="0" i="0" kern="1200" dirty="0">
                          <a:solidFill>
                            <a:schemeClr val="tx1">
                              <a:lumMod val="95000"/>
                              <a:lumOff val="5000"/>
                            </a:schemeClr>
                          </a:solidFill>
                          <a:effectLst/>
                          <a:latin typeface="+mn-lt"/>
                          <a:ea typeface="+mn-ea"/>
                          <a:cs typeface="+mn-cs"/>
                        </a:rPr>
                        <a:t>ESSA Accountability, Program Evaluation,</a:t>
                      </a:r>
                      <a:r>
                        <a:rPr lang="en-US" sz="1400" b="0" i="0" kern="1200" baseline="0" dirty="0">
                          <a:solidFill>
                            <a:schemeClr val="tx1">
                              <a:lumMod val="95000"/>
                              <a:lumOff val="5000"/>
                            </a:schemeClr>
                          </a:solidFill>
                          <a:effectLst/>
                          <a:latin typeface="+mn-lt"/>
                          <a:ea typeface="+mn-ea"/>
                          <a:cs typeface="+mn-cs"/>
                        </a:rPr>
                        <a:t> and Reporting</a:t>
                      </a:r>
                      <a:endParaRPr lang="en-US" sz="1400" dirty="0">
                        <a:solidFill>
                          <a:schemeClr val="tx1">
                            <a:lumMod val="95000"/>
                            <a:lumOff val="5000"/>
                          </a:schemeClr>
                        </a:solidFill>
                      </a:endParaRPr>
                    </a:p>
                  </a:txBody>
                  <a:tcPr/>
                </a:tc>
                <a:tc>
                  <a:txBody>
                    <a:bodyPr/>
                    <a:lstStyle/>
                    <a:p>
                      <a:r>
                        <a:rPr lang="en-US" sz="1400" b="0" i="0" kern="1200" dirty="0">
                          <a:solidFill>
                            <a:schemeClr val="tx1">
                              <a:lumMod val="95000"/>
                              <a:lumOff val="5000"/>
                            </a:schemeClr>
                          </a:solidFill>
                          <a:effectLst/>
                          <a:latin typeface="+mn-lt"/>
                          <a:ea typeface="+mn-ea"/>
                          <a:cs typeface="+mn-cs"/>
                        </a:rPr>
                        <a:t>303-866-5243</a:t>
                      </a:r>
                      <a:endParaRPr lang="en-US" sz="1400" dirty="0">
                        <a:solidFill>
                          <a:schemeClr val="tx1">
                            <a:lumMod val="95000"/>
                            <a:lumOff val="5000"/>
                          </a:schemeClr>
                        </a:solidFill>
                      </a:endParaRPr>
                    </a:p>
                  </a:txBody>
                  <a:tcPr/>
                </a:tc>
                <a:tc>
                  <a:txBody>
                    <a:bodyPr/>
                    <a:lstStyle/>
                    <a:p>
                      <a:r>
                        <a:rPr lang="en-US" sz="1400" b="0" i="0" u="sng" kern="1200" dirty="0">
                          <a:solidFill>
                            <a:schemeClr val="tx1">
                              <a:lumMod val="95000"/>
                              <a:lumOff val="5000"/>
                            </a:schemeClr>
                          </a:solidFill>
                          <a:effectLst/>
                          <a:latin typeface="+mn-lt"/>
                          <a:ea typeface="+mn-ea"/>
                          <a:cs typeface="+mn-cs"/>
                          <a:hlinkClick r:id="rId5">
                            <a:extLst>
                              <a:ext uri="{A12FA001-AC4F-418D-AE19-62706E023703}">
                                <ahyp:hlinkClr xmlns:ahyp="http://schemas.microsoft.com/office/drawing/2018/hyperlinkcolor" val="tx"/>
                              </a:ext>
                            </a:extLst>
                          </a:hlinkClick>
                        </a:rPr>
                        <a:t>negley_t@cde.state.co.us</a:t>
                      </a:r>
                      <a:endParaRPr lang="en-US" sz="1400" dirty="0">
                        <a:solidFill>
                          <a:schemeClr val="tx1">
                            <a:lumMod val="95000"/>
                            <a:lumOff val="5000"/>
                          </a:schemeClr>
                        </a:solidFill>
                      </a:endParaRPr>
                    </a:p>
                  </a:txBody>
                  <a:tcPr/>
                </a:tc>
                <a:extLst>
                  <a:ext uri="{0D108BD9-81ED-4DB2-BD59-A6C34878D82A}">
                    <a16:rowId xmlns:a16="http://schemas.microsoft.com/office/drawing/2014/main" val="10001"/>
                  </a:ext>
                </a:extLst>
              </a:tr>
              <a:tr h="345503">
                <a:tc>
                  <a:txBody>
                    <a:bodyPr/>
                    <a:lstStyle/>
                    <a:p>
                      <a:r>
                        <a:rPr lang="en-US" sz="1400" b="0" i="0" kern="1200" dirty="0">
                          <a:solidFill>
                            <a:schemeClr val="tx1">
                              <a:lumMod val="95000"/>
                              <a:lumOff val="5000"/>
                            </a:schemeClr>
                          </a:solidFill>
                          <a:effectLst/>
                          <a:latin typeface="+mn-lt"/>
                          <a:ea typeface="+mn-ea"/>
                          <a:cs typeface="+mn-cs"/>
                        </a:rPr>
                        <a:t>Alan Shimmin</a:t>
                      </a:r>
                      <a:endParaRPr lang="en-US" sz="1400" b="0" dirty="0">
                        <a:solidFill>
                          <a:schemeClr val="tx1">
                            <a:lumMod val="95000"/>
                            <a:lumOff val="5000"/>
                          </a:schemeClr>
                        </a:solidFill>
                      </a:endParaRPr>
                    </a:p>
                  </a:txBody>
                  <a:tcPr/>
                </a:tc>
                <a:tc>
                  <a:txBody>
                    <a:bodyPr/>
                    <a:lstStyle/>
                    <a:p>
                      <a:r>
                        <a:rPr lang="en-US" sz="1400" b="0" i="0" kern="1200" dirty="0">
                          <a:solidFill>
                            <a:schemeClr val="tx1">
                              <a:lumMod val="95000"/>
                              <a:lumOff val="5000"/>
                            </a:schemeClr>
                          </a:solidFill>
                          <a:effectLst/>
                          <a:latin typeface="+mn-lt"/>
                          <a:ea typeface="+mn-ea"/>
                          <a:cs typeface="+mn-cs"/>
                        </a:rPr>
                        <a:t>ESEA Reporting</a:t>
                      </a:r>
                      <a:r>
                        <a:rPr lang="en-US" sz="1400" b="0" i="0" kern="1200" baseline="0" dirty="0">
                          <a:solidFill>
                            <a:schemeClr val="tx1">
                              <a:lumMod val="95000"/>
                              <a:lumOff val="5000"/>
                            </a:schemeClr>
                          </a:solidFill>
                          <a:effectLst/>
                          <a:latin typeface="+mn-lt"/>
                          <a:ea typeface="+mn-ea"/>
                          <a:cs typeface="+mn-cs"/>
                        </a:rPr>
                        <a:t> and Data Collections</a:t>
                      </a:r>
                      <a:endParaRPr lang="en-US" sz="1400" dirty="0">
                        <a:solidFill>
                          <a:schemeClr val="tx1">
                            <a:lumMod val="95000"/>
                            <a:lumOff val="5000"/>
                          </a:schemeClr>
                        </a:solidFill>
                      </a:endParaRPr>
                    </a:p>
                  </a:txBody>
                  <a:tcPr/>
                </a:tc>
                <a:tc>
                  <a:txBody>
                    <a:bodyPr/>
                    <a:lstStyle/>
                    <a:p>
                      <a:r>
                        <a:rPr lang="en-US" sz="1400" b="0" i="0" kern="1200" dirty="0">
                          <a:solidFill>
                            <a:schemeClr val="tx1">
                              <a:lumMod val="95000"/>
                              <a:lumOff val="5000"/>
                            </a:schemeClr>
                          </a:solidFill>
                          <a:effectLst/>
                          <a:latin typeface="+mn-lt"/>
                          <a:ea typeface="+mn-ea"/>
                          <a:cs typeface="+mn-cs"/>
                        </a:rPr>
                        <a:t>303-866-6209</a:t>
                      </a:r>
                      <a:endParaRPr lang="en-US" sz="1400" dirty="0">
                        <a:solidFill>
                          <a:schemeClr val="tx1">
                            <a:lumMod val="95000"/>
                            <a:lumOff val="5000"/>
                          </a:schemeClr>
                        </a:solidFill>
                      </a:endParaRPr>
                    </a:p>
                  </a:txBody>
                  <a:tcPr/>
                </a:tc>
                <a:tc>
                  <a:txBody>
                    <a:bodyPr/>
                    <a:lstStyle/>
                    <a:p>
                      <a:r>
                        <a:rPr lang="en-US" sz="1400" b="0" i="0" u="sng" kern="1200" dirty="0">
                          <a:solidFill>
                            <a:schemeClr val="tx1">
                              <a:lumMod val="95000"/>
                              <a:lumOff val="5000"/>
                            </a:schemeClr>
                          </a:solidFill>
                          <a:effectLst/>
                          <a:latin typeface="+mn-lt"/>
                          <a:ea typeface="+mn-ea"/>
                          <a:cs typeface="+mn-cs"/>
                          <a:hlinkClick r:id="rId6">
                            <a:extLst>
                              <a:ext uri="{A12FA001-AC4F-418D-AE19-62706E023703}">
                                <ahyp:hlinkClr xmlns:ahyp="http://schemas.microsoft.com/office/drawing/2018/hyperlinkcolor" val="tx"/>
                              </a:ext>
                            </a:extLst>
                          </a:hlinkClick>
                        </a:rPr>
                        <a:t>shimmin_a@cde.state.co.us</a:t>
                      </a:r>
                      <a:endParaRPr lang="en-US" sz="1400" dirty="0">
                        <a:solidFill>
                          <a:schemeClr val="tx1">
                            <a:lumMod val="95000"/>
                            <a:lumOff val="5000"/>
                          </a:schemeClr>
                        </a:solidFill>
                      </a:endParaRPr>
                    </a:p>
                  </a:txBody>
                  <a:tcPr/>
                </a:tc>
                <a:extLst>
                  <a:ext uri="{0D108BD9-81ED-4DB2-BD59-A6C34878D82A}">
                    <a16:rowId xmlns:a16="http://schemas.microsoft.com/office/drawing/2014/main" val="10002"/>
                  </a:ext>
                </a:extLst>
              </a:tr>
              <a:tr h="310948">
                <a:tc>
                  <a:txBody>
                    <a:bodyPr/>
                    <a:lstStyle/>
                    <a:p>
                      <a:r>
                        <a:rPr lang="en-US" sz="1400" b="0" i="0" kern="1200" dirty="0">
                          <a:solidFill>
                            <a:schemeClr val="tx1">
                              <a:lumMod val="95000"/>
                              <a:lumOff val="5000"/>
                            </a:schemeClr>
                          </a:solidFill>
                          <a:effectLst/>
                          <a:latin typeface="+mn-lt"/>
                          <a:ea typeface="+mn-ea"/>
                          <a:cs typeface="+mn-cs"/>
                        </a:rPr>
                        <a:t>Mary Shen</a:t>
                      </a:r>
                      <a:endParaRPr lang="en-US" sz="1400" b="0" dirty="0">
                        <a:solidFill>
                          <a:schemeClr val="tx1">
                            <a:lumMod val="95000"/>
                            <a:lumOff val="5000"/>
                          </a:schemeClr>
                        </a:solidFill>
                      </a:endParaRPr>
                    </a:p>
                  </a:txBody>
                  <a:tcPr/>
                </a:tc>
                <a:tc>
                  <a:txBody>
                    <a:bodyPr/>
                    <a:lstStyle/>
                    <a:p>
                      <a:r>
                        <a:rPr lang="en-US" sz="1400" b="0" i="0" kern="1200" dirty="0">
                          <a:solidFill>
                            <a:schemeClr val="tx1">
                              <a:lumMod val="95000"/>
                              <a:lumOff val="5000"/>
                            </a:schemeClr>
                          </a:solidFill>
                          <a:effectLst/>
                          <a:latin typeface="+mn-lt"/>
                          <a:ea typeface="+mn-ea"/>
                          <a:cs typeface="+mn-cs"/>
                        </a:rPr>
                        <a:t>ESEA</a:t>
                      </a:r>
                      <a:r>
                        <a:rPr lang="en-US" sz="1400" b="0" i="0" kern="1200" baseline="0" dirty="0">
                          <a:solidFill>
                            <a:schemeClr val="tx1">
                              <a:lumMod val="95000"/>
                              <a:lumOff val="5000"/>
                            </a:schemeClr>
                          </a:solidFill>
                          <a:effectLst/>
                          <a:latin typeface="+mn-lt"/>
                          <a:ea typeface="+mn-ea"/>
                          <a:cs typeface="+mn-cs"/>
                        </a:rPr>
                        <a:t> Program Evaluation, Research, and Accountability</a:t>
                      </a:r>
                      <a:endParaRPr lang="en-US" sz="1400" dirty="0">
                        <a:solidFill>
                          <a:schemeClr val="tx1">
                            <a:lumMod val="95000"/>
                            <a:lumOff val="5000"/>
                          </a:schemeClr>
                        </a:solidFill>
                      </a:endParaRPr>
                    </a:p>
                  </a:txBody>
                  <a:tcPr/>
                </a:tc>
                <a:tc>
                  <a:txBody>
                    <a:bodyPr/>
                    <a:lstStyle/>
                    <a:p>
                      <a:r>
                        <a:rPr lang="en-US" sz="1400" b="0" i="0" kern="1200" dirty="0">
                          <a:solidFill>
                            <a:schemeClr val="tx1">
                              <a:lumMod val="95000"/>
                              <a:lumOff val="5000"/>
                            </a:schemeClr>
                          </a:solidFill>
                          <a:effectLst/>
                          <a:latin typeface="+mn-lt"/>
                          <a:ea typeface="+mn-ea"/>
                          <a:cs typeface="+mn-cs"/>
                        </a:rPr>
                        <a:t>303-866-4571</a:t>
                      </a:r>
                      <a:endParaRPr lang="en-US" sz="1400" dirty="0">
                        <a:solidFill>
                          <a:schemeClr val="tx1">
                            <a:lumMod val="95000"/>
                            <a:lumOff val="5000"/>
                          </a:schemeClr>
                        </a:solidFill>
                      </a:endParaRPr>
                    </a:p>
                  </a:txBody>
                  <a:tcPr/>
                </a:tc>
                <a:tc>
                  <a:txBody>
                    <a:bodyPr/>
                    <a:lstStyle/>
                    <a:p>
                      <a:r>
                        <a:rPr lang="en-US" sz="1400" b="0" i="0" u="sng" kern="1200" dirty="0">
                          <a:solidFill>
                            <a:schemeClr val="tx1">
                              <a:lumMod val="95000"/>
                              <a:lumOff val="5000"/>
                            </a:schemeClr>
                          </a:solidFill>
                          <a:effectLst/>
                          <a:latin typeface="+mn-lt"/>
                          <a:ea typeface="+mn-ea"/>
                          <a:cs typeface="+mn-cs"/>
                          <a:hlinkClick r:id="rId7">
                            <a:extLst>
                              <a:ext uri="{A12FA001-AC4F-418D-AE19-62706E023703}">
                                <ahyp:hlinkClr xmlns:ahyp="http://schemas.microsoft.com/office/drawing/2018/hyperlinkcolor" val="tx"/>
                              </a:ext>
                            </a:extLst>
                          </a:hlinkClick>
                        </a:rPr>
                        <a:t>shen_m@cde.state.co.us</a:t>
                      </a:r>
                      <a:endParaRPr lang="en-US" sz="1400" dirty="0">
                        <a:solidFill>
                          <a:schemeClr val="tx1">
                            <a:lumMod val="95000"/>
                            <a:lumOff val="5000"/>
                          </a:schemeClr>
                        </a:solidFill>
                      </a:endParaRPr>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38</a:t>
            </a:fld>
            <a:endParaRPr lang="en-US" dirty="0"/>
          </a:p>
        </p:txBody>
      </p:sp>
    </p:spTree>
    <p:extLst>
      <p:ext uri="{BB962C8B-B14F-4D97-AF65-F5344CB8AC3E}">
        <p14:creationId xmlns:p14="http://schemas.microsoft.com/office/powerpoint/2010/main" val="1061167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3"/>
          <p:cNvSpPr txBox="1">
            <a:spLocks noGrp="1"/>
          </p:cNvSpPr>
          <p:nvPr>
            <p:ph type="body" idx="1"/>
          </p:nvPr>
        </p:nvSpPr>
        <p:spPr>
          <a:xfrm>
            <a:off x="1905000" y="1766010"/>
            <a:ext cx="8046720" cy="1129590"/>
          </a:xfrm>
          <a:prstGeom prst="rect">
            <a:avLst/>
          </a:prstGeom>
          <a:noFill/>
          <a:ln>
            <a:noFill/>
          </a:ln>
        </p:spPr>
        <p:txBody>
          <a:bodyPr spcFirstLastPara="1" wrap="square" lIns="91425" tIns="45700" rIns="91425" bIns="45700" anchor="ctr" anchorCtr="0">
            <a:noAutofit/>
          </a:bodyPr>
          <a:lstStyle/>
          <a:p>
            <a:pPr marL="0" indent="0" algn="ctr">
              <a:spcBef>
                <a:spcPts val="0"/>
              </a:spcBef>
              <a:buSzPts val="1600"/>
              <a:buNone/>
            </a:pPr>
            <a:r>
              <a:rPr lang="en-US" sz="1600" b="1" u="sng"/>
              <a:t>REL Central Team</a:t>
            </a:r>
            <a:endParaRPr/>
          </a:p>
          <a:p>
            <a:pPr marL="228600" indent="-228600">
              <a:buSzPts val="1600"/>
            </a:pPr>
            <a:r>
              <a:rPr lang="en-US" sz="1600" b="1">
                <a:solidFill>
                  <a:srgbClr val="005288"/>
                </a:solidFill>
              </a:rPr>
              <a:t>Josh Stewart, Jeanette Joyce, David Yanoski, Mckenzie Haines, Doug Gagnon</a:t>
            </a:r>
            <a:endParaRPr/>
          </a:p>
          <a:p>
            <a:pPr marL="228600" indent="-127000">
              <a:buSzPts val="1600"/>
              <a:buNone/>
            </a:pPr>
            <a:endParaRPr sz="1600" b="1">
              <a:solidFill>
                <a:srgbClr val="005288"/>
              </a:solidFill>
            </a:endParaRPr>
          </a:p>
        </p:txBody>
      </p:sp>
      <p:sp>
        <p:nvSpPr>
          <p:cNvPr id="701" name="Google Shape;701;p3"/>
          <p:cNvSpPr txBox="1">
            <a:spLocks noGrp="1"/>
          </p:cNvSpPr>
          <p:nvPr>
            <p:ph type="body" idx="2"/>
          </p:nvPr>
        </p:nvSpPr>
        <p:spPr>
          <a:xfrm>
            <a:off x="1992314" y="2590800"/>
            <a:ext cx="7959407" cy="2946574"/>
          </a:xfrm>
          <a:prstGeom prst="rect">
            <a:avLst/>
          </a:prstGeom>
          <a:noFill/>
          <a:ln>
            <a:noFill/>
          </a:ln>
        </p:spPr>
        <p:txBody>
          <a:bodyPr spcFirstLastPara="1" wrap="square" lIns="91425" tIns="45700" rIns="91425" bIns="45700" anchor="t" anchorCtr="0">
            <a:noAutofit/>
          </a:bodyPr>
          <a:lstStyle/>
          <a:p>
            <a:pPr marL="0" indent="0" algn="ctr">
              <a:spcBef>
                <a:spcPts val="0"/>
              </a:spcBef>
              <a:buSzPts val="1600"/>
              <a:buNone/>
            </a:pPr>
            <a:r>
              <a:rPr lang="en-US" sz="1600" b="1" u="sng" dirty="0"/>
              <a:t>CDE Team</a:t>
            </a:r>
            <a:endParaRPr dirty="0"/>
          </a:p>
          <a:p>
            <a:pPr marL="228600" indent="-228600">
              <a:buSzPts val="1600"/>
            </a:pPr>
            <a:r>
              <a:rPr lang="en-US" sz="1600" b="1" dirty="0">
                <a:solidFill>
                  <a:srgbClr val="005288"/>
                </a:solidFill>
              </a:rPr>
              <a:t>Nazanin Mohajeri-Nelson, Ph.D. </a:t>
            </a:r>
            <a:endParaRPr dirty="0"/>
          </a:p>
          <a:p>
            <a:pPr marL="685800" lvl="1" indent="-228600">
              <a:buSzPts val="1600"/>
            </a:pPr>
            <a:r>
              <a:rPr lang="en-US" sz="1600" dirty="0"/>
              <a:t>Director, ESEA Office</a:t>
            </a:r>
            <a:endParaRPr dirty="0"/>
          </a:p>
          <a:p>
            <a:pPr marL="228600" indent="-228600">
              <a:buSzPts val="1600"/>
            </a:pPr>
            <a:r>
              <a:rPr lang="en-US" sz="1600" b="1" dirty="0">
                <a:solidFill>
                  <a:srgbClr val="005288"/>
                </a:solidFill>
              </a:rPr>
              <a:t>Tina Negley</a:t>
            </a:r>
            <a:endParaRPr dirty="0"/>
          </a:p>
          <a:p>
            <a:pPr marL="685800" lvl="1" indent="-228600">
              <a:buSzPts val="1600"/>
            </a:pPr>
            <a:r>
              <a:rPr lang="en-US" sz="1600" dirty="0"/>
              <a:t>Coordinator, Data, Accountability, Reporting and Evaluation Team</a:t>
            </a:r>
            <a:endParaRPr dirty="0"/>
          </a:p>
          <a:p>
            <a:pPr marL="228600" indent="-228600">
              <a:buSzPts val="1600"/>
            </a:pPr>
            <a:r>
              <a:rPr lang="en-US" sz="1600" b="1" dirty="0">
                <a:solidFill>
                  <a:srgbClr val="005288"/>
                </a:solidFill>
              </a:rPr>
              <a:t>Mary Shen</a:t>
            </a:r>
            <a:endParaRPr dirty="0"/>
          </a:p>
          <a:p>
            <a:pPr marL="685800" lvl="1" indent="-228600">
              <a:buSzPts val="1600"/>
            </a:pPr>
            <a:r>
              <a:rPr lang="en-US" sz="1600" dirty="0"/>
              <a:t>Research Analyst</a:t>
            </a:r>
            <a:endParaRPr dirty="0"/>
          </a:p>
        </p:txBody>
      </p:sp>
      <p:sp>
        <p:nvSpPr>
          <p:cNvPr id="702" name="Google Shape;702;p3"/>
          <p:cNvSpPr txBox="1">
            <a:spLocks noGrp="1"/>
          </p:cNvSpPr>
          <p:nvPr>
            <p:ph type="title"/>
          </p:nvPr>
        </p:nvSpPr>
        <p:spPr>
          <a:xfrm>
            <a:off x="1905000" y="350838"/>
            <a:ext cx="8046720" cy="1325563"/>
          </a:xfrm>
          <a:prstGeom prst="rect">
            <a:avLst/>
          </a:prstGeom>
          <a:noFill/>
          <a:ln>
            <a:noFill/>
          </a:ln>
        </p:spPr>
        <p:txBody>
          <a:bodyPr spcFirstLastPara="1" wrap="square" lIns="91425" tIns="45700" rIns="91425" bIns="45700" anchor="ctr" anchorCtr="0">
            <a:noAutofit/>
          </a:bodyPr>
          <a:lstStyle/>
          <a:p>
            <a:pPr>
              <a:buSzPts val="2800"/>
            </a:pPr>
            <a:r>
              <a:rPr lang="en-US" sz="2800">
                <a:latin typeface="Trebuchet MS"/>
                <a:ea typeface="Trebuchet MS"/>
                <a:cs typeface="Trebuchet MS"/>
                <a:sym typeface="Trebuchet MS"/>
              </a:rPr>
              <a:t>Introductions</a:t>
            </a:r>
            <a:endParaRPr/>
          </a:p>
        </p:txBody>
      </p:sp>
      <p:sp>
        <p:nvSpPr>
          <p:cNvPr id="703" name="Google Shape;703;p3"/>
          <p:cNvSpPr txBox="1">
            <a:spLocks noGrp="1"/>
          </p:cNvSpPr>
          <p:nvPr>
            <p:ph type="sldNum" idx="4294967295"/>
          </p:nvPr>
        </p:nvSpPr>
        <p:spPr>
          <a:xfrm>
            <a:off x="1524001" y="6356351"/>
            <a:ext cx="46831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solidFill>
                  <a:srgbClr val="000000"/>
                </a:solidFill>
              </a:rPr>
              <a:pPr>
                <a:buClr>
                  <a:srgbClr val="000000"/>
                </a:buClr>
              </a:pPr>
              <a:t>4</a:t>
            </a:fld>
            <a:endParaRPr kern="0">
              <a:solidFill>
                <a:srgbClr val="000000"/>
              </a:solidFill>
            </a:endParaRPr>
          </a:p>
        </p:txBody>
      </p:sp>
    </p:spTree>
    <p:extLst>
      <p:ext uri="{BB962C8B-B14F-4D97-AF65-F5344CB8AC3E}">
        <p14:creationId xmlns:p14="http://schemas.microsoft.com/office/powerpoint/2010/main" val="2106461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4"/>
          <p:cNvSpPr txBox="1">
            <a:spLocks noGrp="1"/>
          </p:cNvSpPr>
          <p:nvPr>
            <p:ph type="ctrTitle"/>
          </p:nvPr>
        </p:nvSpPr>
        <p:spPr>
          <a:xfrm>
            <a:off x="2667000" y="1122363"/>
            <a:ext cx="6858000" cy="2387600"/>
          </a:xfrm>
          <a:prstGeom prst="rect">
            <a:avLst/>
          </a:prstGeom>
          <a:noFill/>
          <a:ln>
            <a:noFill/>
          </a:ln>
        </p:spPr>
        <p:txBody>
          <a:bodyPr spcFirstLastPara="1" wrap="square" lIns="91425" tIns="45700" rIns="91425" bIns="45700" anchor="b" anchorCtr="0">
            <a:noAutofit/>
          </a:bodyPr>
          <a:lstStyle/>
          <a:p>
            <a:r>
              <a:rPr lang="en-US"/>
              <a:t>Program Evaluation:</a:t>
            </a:r>
            <a:endParaRPr/>
          </a:p>
        </p:txBody>
      </p:sp>
      <p:sp>
        <p:nvSpPr>
          <p:cNvPr id="710" name="Google Shape;710;p4"/>
          <p:cNvSpPr txBox="1">
            <a:spLocks noGrp="1"/>
          </p:cNvSpPr>
          <p:nvPr>
            <p:ph type="subTitle" idx="1"/>
          </p:nvPr>
        </p:nvSpPr>
        <p:spPr>
          <a:xfrm>
            <a:off x="2667000" y="3602038"/>
            <a:ext cx="6858000" cy="1655762"/>
          </a:xfrm>
          <a:prstGeom prst="rect">
            <a:avLst/>
          </a:prstGeom>
          <a:noFill/>
          <a:ln>
            <a:noFill/>
          </a:ln>
        </p:spPr>
        <p:txBody>
          <a:bodyPr spcFirstLastPara="1" wrap="square" lIns="91425" tIns="45700" rIns="91425" bIns="45700" anchor="ctr" anchorCtr="0">
            <a:noAutofit/>
          </a:bodyPr>
          <a:lstStyle/>
          <a:p>
            <a:pPr marL="0" indent="0">
              <a:spcBef>
                <a:spcPts val="0"/>
              </a:spcBef>
              <a:buSzPts val="2800"/>
            </a:pPr>
            <a:r>
              <a:rPr lang="en-US" sz="2800"/>
              <a:t>Overall Training Goals, Purpose, and Process</a:t>
            </a:r>
            <a:endParaRPr/>
          </a:p>
        </p:txBody>
      </p:sp>
    </p:spTree>
    <p:extLst>
      <p:ext uri="{BB962C8B-B14F-4D97-AF65-F5344CB8AC3E}">
        <p14:creationId xmlns:p14="http://schemas.microsoft.com/office/powerpoint/2010/main" val="1360533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3" name="Title 2">
            <a:extLst>
              <a:ext uri="{FF2B5EF4-FFF2-40B4-BE49-F238E27FC236}">
                <a16:creationId xmlns:a16="http://schemas.microsoft.com/office/drawing/2014/main" id="{3F83C34A-C020-435E-A990-4E54C65BC937}"/>
              </a:ext>
            </a:extLst>
          </p:cNvPr>
          <p:cNvSpPr>
            <a:spLocks noGrp="1"/>
          </p:cNvSpPr>
          <p:nvPr>
            <p:ph type="title"/>
          </p:nvPr>
        </p:nvSpPr>
        <p:spPr>
          <a:xfrm>
            <a:off x="2504068" y="483352"/>
            <a:ext cx="7562034" cy="713232"/>
          </a:xfrm>
        </p:spPr>
        <p:txBody>
          <a:bodyPr/>
          <a:lstStyle/>
          <a:p>
            <a:r>
              <a:rPr lang="en-US" sz="2800" dirty="0">
                <a:solidFill>
                  <a:srgbClr val="FFFFFF"/>
                </a:solidFill>
                <a:latin typeface="Trebuchet MS"/>
                <a:sym typeface="Trebuchet MS"/>
              </a:rPr>
              <a:t>Overall Goals of Program Evaluation Training</a:t>
            </a:r>
            <a:br>
              <a:rPr lang="en-US" sz="1050" dirty="0">
                <a:solidFill>
                  <a:srgbClr val="000000"/>
                </a:solidFill>
              </a:rPr>
            </a:br>
            <a:endParaRPr lang="en-US" dirty="0"/>
          </a:p>
        </p:txBody>
      </p:sp>
      <p:sp>
        <p:nvSpPr>
          <p:cNvPr id="717" name="Google Shape;717;p5"/>
          <p:cNvSpPr txBox="1">
            <a:spLocks noGrp="1"/>
          </p:cNvSpPr>
          <p:nvPr>
            <p:ph type="body" idx="1"/>
          </p:nvPr>
        </p:nvSpPr>
        <p:spPr>
          <a:xfrm>
            <a:off x="1966042" y="1371601"/>
            <a:ext cx="8100060" cy="4289815"/>
          </a:xfrm>
          <a:prstGeom prst="rect">
            <a:avLst/>
          </a:prstGeom>
          <a:noFill/>
          <a:ln>
            <a:noFill/>
          </a:ln>
        </p:spPr>
        <p:txBody>
          <a:bodyPr spcFirstLastPara="1" wrap="square" lIns="0" tIns="0" rIns="0" bIns="0" anchor="ctr" anchorCtr="0">
            <a:noAutofit/>
          </a:bodyPr>
          <a:lstStyle/>
          <a:p>
            <a:pPr marL="342900" indent="-342900">
              <a:spcBef>
                <a:spcPts val="0"/>
              </a:spcBef>
              <a:buFont typeface="Arial"/>
              <a:buChar char="•"/>
            </a:pPr>
            <a:r>
              <a:rPr lang="en-US">
                <a:latin typeface="Calibri"/>
                <a:ea typeface="Calibri"/>
                <a:cs typeface="Calibri"/>
                <a:sym typeface="Calibri"/>
              </a:rPr>
              <a:t>Develop understanding of the evaluation process and cycle.</a:t>
            </a:r>
            <a:endParaRPr/>
          </a:p>
          <a:p>
            <a:pPr marL="342900" indent="-342900">
              <a:buFont typeface="Arial"/>
              <a:buChar char="•"/>
            </a:pPr>
            <a:r>
              <a:rPr lang="en-US">
                <a:latin typeface="Calibri"/>
                <a:ea typeface="Calibri"/>
                <a:cs typeface="Calibri"/>
                <a:sym typeface="Calibri"/>
              </a:rPr>
              <a:t>Build capacity to effectively implement quality evaluation.</a:t>
            </a:r>
            <a:endParaRPr/>
          </a:p>
          <a:p>
            <a:pPr marL="342900" indent="-342900">
              <a:buFont typeface="Arial"/>
              <a:buChar char="•"/>
            </a:pPr>
            <a:r>
              <a:rPr lang="en-US">
                <a:latin typeface="Calibri"/>
                <a:ea typeface="Calibri"/>
                <a:cs typeface="Calibri"/>
                <a:sym typeface="Calibri"/>
              </a:rPr>
              <a:t>Form a common language to facilitate evaluation.</a:t>
            </a:r>
            <a:endParaRPr/>
          </a:p>
          <a:p>
            <a:pPr marL="342900" indent="-342900">
              <a:buFont typeface="Arial"/>
              <a:buChar char="•"/>
            </a:pPr>
            <a:r>
              <a:rPr lang="en-US">
                <a:latin typeface="Calibri"/>
                <a:ea typeface="Calibri"/>
                <a:cs typeface="Calibri"/>
                <a:sym typeface="Calibri"/>
              </a:rPr>
              <a:t>Identify how program evaluation can apply to small scale, targeted interventions.</a:t>
            </a:r>
            <a:endParaRPr/>
          </a:p>
        </p:txBody>
      </p:sp>
      <p:sp>
        <p:nvSpPr>
          <p:cNvPr id="718" name="Google Shape;718;p5"/>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6</a:t>
            </a:fld>
            <a:endParaRPr kern="0"/>
          </a:p>
        </p:txBody>
      </p:sp>
    </p:spTree>
    <p:extLst>
      <p:ext uri="{BB962C8B-B14F-4D97-AF65-F5344CB8AC3E}">
        <p14:creationId xmlns:p14="http://schemas.microsoft.com/office/powerpoint/2010/main" val="2822905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6"/>
          <p:cNvSpPr txBox="1">
            <a:spLocks noGrp="1"/>
          </p:cNvSpPr>
          <p:nvPr>
            <p:ph type="title"/>
          </p:nvPr>
        </p:nvSpPr>
        <p:spPr>
          <a:xfrm>
            <a:off x="1905000" y="381000"/>
            <a:ext cx="4373404" cy="53492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What is Evaluation?</a:t>
            </a:r>
            <a:endParaRPr/>
          </a:p>
        </p:txBody>
      </p:sp>
      <p:sp>
        <p:nvSpPr>
          <p:cNvPr id="726" name="Google Shape;726;p6"/>
          <p:cNvSpPr txBox="1">
            <a:spLocks noGrp="1"/>
          </p:cNvSpPr>
          <p:nvPr>
            <p:ph type="body" idx="1"/>
          </p:nvPr>
        </p:nvSpPr>
        <p:spPr>
          <a:xfrm>
            <a:off x="2055286" y="1371600"/>
            <a:ext cx="8284852" cy="4343400"/>
          </a:xfrm>
          <a:prstGeom prst="rect">
            <a:avLst/>
          </a:prstGeom>
          <a:noFill/>
          <a:ln>
            <a:noFill/>
          </a:ln>
        </p:spPr>
        <p:txBody>
          <a:bodyPr spcFirstLastPara="1" wrap="square" lIns="0" tIns="0" rIns="0" bIns="0" anchor="ctr" anchorCtr="0">
            <a:noAutofit/>
          </a:bodyPr>
          <a:lstStyle/>
          <a:p>
            <a:pPr marL="342900" indent="-342900">
              <a:spcBef>
                <a:spcPts val="0"/>
              </a:spcBef>
              <a:buFont typeface="Arial"/>
              <a:buChar char="•"/>
            </a:pPr>
            <a:r>
              <a:rPr lang="en-US">
                <a:latin typeface="Calibri"/>
                <a:ea typeface="Calibri"/>
                <a:cs typeface="Calibri"/>
                <a:sym typeface="Calibri"/>
              </a:rPr>
              <a:t>Evaluation</a:t>
            </a:r>
            <a:endParaRPr/>
          </a:p>
          <a:p>
            <a:pPr marL="1028700" lvl="1">
              <a:buSzPts val="2400"/>
            </a:pPr>
            <a:r>
              <a:rPr lang="en-US"/>
              <a:t>Involves collecting and analyzing information about a program’s activities, characteristics, and outcomes</a:t>
            </a:r>
            <a:endParaRPr/>
          </a:p>
          <a:p>
            <a:pPr marL="1028700" lvl="1">
              <a:buSzPts val="2400"/>
            </a:pPr>
            <a:r>
              <a:rPr lang="en-US"/>
              <a:t>Answer questions specific to local context</a:t>
            </a:r>
            <a:endParaRPr/>
          </a:p>
          <a:p>
            <a:pPr marL="1028700" lvl="1">
              <a:buSzPts val="2400"/>
            </a:pPr>
            <a:r>
              <a:rPr lang="en-US"/>
              <a:t>Iterative process</a:t>
            </a:r>
            <a:endParaRPr/>
          </a:p>
          <a:p>
            <a:pPr marL="342900" indent="-342900">
              <a:buFont typeface="Arial"/>
              <a:buChar char="•"/>
            </a:pPr>
            <a:r>
              <a:rPr lang="en-US">
                <a:latin typeface="Calibri"/>
                <a:ea typeface="Calibri"/>
                <a:cs typeface="Calibri"/>
                <a:sym typeface="Calibri"/>
              </a:rPr>
              <a:t>Purpose</a:t>
            </a:r>
            <a:endParaRPr/>
          </a:p>
          <a:p>
            <a:pPr marL="1028700" lvl="1">
              <a:buSzPts val="2400"/>
            </a:pPr>
            <a:r>
              <a:rPr lang="en-US"/>
              <a:t>Make informed judgements about a program </a:t>
            </a:r>
            <a:endParaRPr/>
          </a:p>
          <a:p>
            <a:pPr marL="1028700" lvl="1">
              <a:buSzPts val="2400"/>
            </a:pPr>
            <a:r>
              <a:rPr lang="en-US"/>
              <a:t>Inform programming decisions</a:t>
            </a:r>
            <a:endParaRPr/>
          </a:p>
          <a:p>
            <a:pPr marL="1028700" lvl="1">
              <a:buSzPts val="2400"/>
            </a:pPr>
            <a:r>
              <a:rPr lang="en-US"/>
              <a:t>Tool to inform continuous improvement</a:t>
            </a:r>
            <a:endParaRPr/>
          </a:p>
        </p:txBody>
      </p:sp>
      <p:sp>
        <p:nvSpPr>
          <p:cNvPr id="727" name="Google Shape;727;p6"/>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7</a:t>
            </a:fld>
            <a:endParaRPr kern="0"/>
          </a:p>
        </p:txBody>
      </p:sp>
    </p:spTree>
    <p:extLst>
      <p:ext uri="{BB962C8B-B14F-4D97-AF65-F5344CB8AC3E}">
        <p14:creationId xmlns:p14="http://schemas.microsoft.com/office/powerpoint/2010/main" val="2102175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7"/>
          <p:cNvSpPr txBox="1">
            <a:spLocks noGrp="1"/>
          </p:cNvSpPr>
          <p:nvPr>
            <p:ph type="title"/>
          </p:nvPr>
        </p:nvSpPr>
        <p:spPr>
          <a:xfrm>
            <a:off x="1905000" y="381000"/>
            <a:ext cx="5640914" cy="53492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Defining ESSA Levels of Evidence</a:t>
            </a:r>
            <a:endParaRPr/>
          </a:p>
        </p:txBody>
      </p:sp>
      <p:pic>
        <p:nvPicPr>
          <p:cNvPr id="735" name="Google Shape;735;p7" descr="Level 1 - Evidence Tier: Strong Evidence, Type of Study: A well-designed and implemented experimental or randomized control trial (RCT), Notes: Requires special effort and data collection. Presents unique logistical and technical challenges. &#10;Level 2 - Evidence Tier: Moderate Evidence, Type of Study: At least one quasi-experimental study, Notes: Can be performed using available data or data specifically collected for the study; common in educational research.&#10;Level 3 - Evidence Tier: Promising Evidence, Type of Study: At least one correlational study with statistical controls for selection bias, Notes: Are usually performed using available data and are common in educational research.&#10;Level 4 - Evidence Tier: Demonstrates a rationale, Type of Study: Relevant research or evaluation showing that the product will likely improve student outcomes; still needs other support that it has a favorable effect, Notes: Gives districts the ability to adopt new, promising approaches not yet supported by high-quality efficacy research. "/>
          <p:cNvPicPr preferRelativeResize="0">
            <a:picLocks noGrp="1"/>
          </p:cNvPicPr>
          <p:nvPr>
            <p:ph type="body" idx="1"/>
          </p:nvPr>
        </p:nvPicPr>
        <p:blipFill rotWithShape="1">
          <a:blip r:embed="rId3">
            <a:alphaModFix/>
          </a:blip>
          <a:srcRect/>
          <a:stretch/>
        </p:blipFill>
        <p:spPr>
          <a:xfrm>
            <a:off x="3124201" y="1295400"/>
            <a:ext cx="4728605" cy="4343400"/>
          </a:xfrm>
          <a:prstGeom prst="rect">
            <a:avLst/>
          </a:prstGeom>
          <a:noFill/>
          <a:ln>
            <a:noFill/>
          </a:ln>
        </p:spPr>
      </p:pic>
      <p:sp>
        <p:nvSpPr>
          <p:cNvPr id="736" name="Google Shape;736;p7"/>
          <p:cNvSpPr txBox="1"/>
          <p:nvPr/>
        </p:nvSpPr>
        <p:spPr>
          <a:xfrm>
            <a:off x="8915400" y="4438472"/>
            <a:ext cx="1371600" cy="1200329"/>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pPr algn="ctr">
              <a:buClr>
                <a:srgbClr val="000000"/>
              </a:buClr>
            </a:pPr>
            <a:r>
              <a:rPr lang="en-US" kern="0">
                <a:solidFill>
                  <a:srgbClr val="000000"/>
                </a:solidFill>
                <a:latin typeface="Calibri"/>
                <a:ea typeface="Calibri"/>
                <a:cs typeface="Calibri"/>
                <a:sym typeface="Calibri"/>
              </a:rPr>
              <a:t>See Handout A for more information</a:t>
            </a:r>
            <a:endParaRPr sz="1400" kern="0">
              <a:solidFill>
                <a:srgbClr val="000000"/>
              </a:solidFill>
              <a:latin typeface="Arial"/>
              <a:cs typeface="Arial"/>
              <a:sym typeface="Arial"/>
            </a:endParaRPr>
          </a:p>
        </p:txBody>
      </p:sp>
      <p:sp>
        <p:nvSpPr>
          <p:cNvPr id="734" name="Google Shape;734;p7"/>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8</a:t>
            </a:fld>
            <a:endParaRPr kern="0"/>
          </a:p>
        </p:txBody>
      </p:sp>
    </p:spTree>
    <p:extLst>
      <p:ext uri="{BB962C8B-B14F-4D97-AF65-F5344CB8AC3E}">
        <p14:creationId xmlns:p14="http://schemas.microsoft.com/office/powerpoint/2010/main" val="1740278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2" name="Google Shape;752;p9"/>
          <p:cNvSpPr txBox="1">
            <a:spLocks noGrp="1"/>
          </p:cNvSpPr>
          <p:nvPr>
            <p:ph type="title"/>
          </p:nvPr>
        </p:nvSpPr>
        <p:spPr>
          <a:xfrm>
            <a:off x="1920425" y="365123"/>
            <a:ext cx="8309610" cy="685800"/>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The Program Evaluation Cycle</a:t>
            </a:r>
            <a:endParaRPr/>
          </a:p>
        </p:txBody>
      </p:sp>
      <p:grpSp>
        <p:nvGrpSpPr>
          <p:cNvPr id="754" name="Google Shape;754;p9" descr="Part 1: Logic Model&#10;Part 2: Evaluation Questions&#10;Part 3: Data Sources&#10;Part 4: Data Collection Tools&#10;Part 5: Data and Preparation and Analysis&#10;Part 6: Dissemination "/>
          <p:cNvGrpSpPr/>
          <p:nvPr/>
        </p:nvGrpSpPr>
        <p:grpSpPr>
          <a:xfrm>
            <a:off x="3908846" y="1393930"/>
            <a:ext cx="4374306" cy="4069174"/>
            <a:chOff x="860846" y="-3070"/>
            <a:chExt cx="4374306" cy="4069174"/>
          </a:xfrm>
        </p:grpSpPr>
        <p:sp>
          <p:nvSpPr>
            <p:cNvPr id="755" name="Google Shape;755;p9"/>
            <p:cNvSpPr/>
            <p:nvPr/>
          </p:nvSpPr>
          <p:spPr>
            <a:xfrm>
              <a:off x="1013412" y="-3070"/>
              <a:ext cx="4069174" cy="4069174"/>
            </a:xfrm>
            <a:custGeom>
              <a:avLst/>
              <a:gdLst/>
              <a:ahLst/>
              <a:cxnLst/>
              <a:rect l="l" t="t" r="r" b="b"/>
              <a:pathLst>
                <a:path w="120000" h="120000" extrusionOk="0">
                  <a:moveTo>
                    <a:pt x="74738" y="5361"/>
                  </a:moveTo>
                  <a:lnTo>
                    <a:pt x="74738" y="5361"/>
                  </a:lnTo>
                  <a:cubicBezTo>
                    <a:pt x="100621" y="12342"/>
                    <a:pt x="118054" y="36525"/>
                    <a:pt x="116496" y="63288"/>
                  </a:cubicBezTo>
                  <a:cubicBezTo>
                    <a:pt x="114939" y="90050"/>
                    <a:pt x="94819" y="112048"/>
                    <a:pt x="68301" y="115980"/>
                  </a:cubicBezTo>
                  <a:cubicBezTo>
                    <a:pt x="41784" y="119912"/>
                    <a:pt x="16145" y="104700"/>
                    <a:pt x="6889" y="79541"/>
                  </a:cubicBezTo>
                  <a:cubicBezTo>
                    <a:pt x="-2368" y="54383"/>
                    <a:pt x="7297" y="26181"/>
                    <a:pt x="30040" y="11989"/>
                  </a:cubicBezTo>
                  <a:lnTo>
                    <a:pt x="28496" y="8965"/>
                  </a:lnTo>
                  <a:lnTo>
                    <a:pt x="35706" y="12415"/>
                  </a:lnTo>
                  <a:lnTo>
                    <a:pt x="34473" y="20672"/>
                  </a:lnTo>
                  <a:lnTo>
                    <a:pt x="32930" y="17649"/>
                  </a:lnTo>
                  <a:lnTo>
                    <a:pt x="32930" y="17649"/>
                  </a:lnTo>
                  <a:cubicBezTo>
                    <a:pt x="12911" y="30445"/>
                    <a:pt x="4586" y="55509"/>
                    <a:pt x="12971" y="77739"/>
                  </a:cubicBezTo>
                  <a:cubicBezTo>
                    <a:pt x="21356" y="99968"/>
                    <a:pt x="44160" y="113291"/>
                    <a:pt x="67642" y="109679"/>
                  </a:cubicBezTo>
                  <a:cubicBezTo>
                    <a:pt x="91124" y="106067"/>
                    <a:pt x="108870" y="86506"/>
                    <a:pt x="110186" y="62784"/>
                  </a:cubicBezTo>
                  <a:cubicBezTo>
                    <a:pt x="111502" y="39062"/>
                    <a:pt x="96029" y="17659"/>
                    <a:pt x="73090" y="11471"/>
                  </a:cubicBezTo>
                  <a:close/>
                </a:path>
              </a:pathLst>
            </a:custGeom>
            <a:solidFill>
              <a:srgbClr val="CCD3EA"/>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56" name="Google Shape;756;p9"/>
            <p:cNvSpPr/>
            <p:nvPr/>
          </p:nvSpPr>
          <p:spPr>
            <a:xfrm>
              <a:off x="2290464" y="2451"/>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57" name="Google Shape;757;p9"/>
            <p:cNvSpPr txBox="1"/>
            <p:nvPr/>
          </p:nvSpPr>
          <p:spPr>
            <a:xfrm>
              <a:off x="2327444" y="39431"/>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1: Logic Model</a:t>
              </a:r>
              <a:endParaRPr sz="1400" kern="0">
                <a:solidFill>
                  <a:srgbClr val="000000"/>
                </a:solidFill>
                <a:latin typeface="Arial"/>
                <a:cs typeface="Arial"/>
                <a:sym typeface="Arial"/>
              </a:endParaRPr>
            </a:p>
          </p:txBody>
        </p:sp>
        <p:sp>
          <p:nvSpPr>
            <p:cNvPr id="758" name="Google Shape;758;p9"/>
            <p:cNvSpPr/>
            <p:nvPr/>
          </p:nvSpPr>
          <p:spPr>
            <a:xfrm>
              <a:off x="3720082" y="82784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59" name="Google Shape;759;p9"/>
            <p:cNvSpPr txBox="1"/>
            <p:nvPr/>
          </p:nvSpPr>
          <p:spPr>
            <a:xfrm>
              <a:off x="3757062" y="86482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2: Evaluation Questions</a:t>
              </a:r>
              <a:endParaRPr sz="1400" kern="0">
                <a:solidFill>
                  <a:srgbClr val="000000"/>
                </a:solidFill>
                <a:latin typeface="Arial"/>
                <a:cs typeface="Arial"/>
                <a:sym typeface="Arial"/>
              </a:endParaRPr>
            </a:p>
          </p:txBody>
        </p:sp>
        <p:sp>
          <p:nvSpPr>
            <p:cNvPr id="760" name="Google Shape;760;p9"/>
            <p:cNvSpPr/>
            <p:nvPr/>
          </p:nvSpPr>
          <p:spPr>
            <a:xfrm>
              <a:off x="3720082" y="247862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61" name="Google Shape;761;p9"/>
            <p:cNvSpPr txBox="1"/>
            <p:nvPr/>
          </p:nvSpPr>
          <p:spPr>
            <a:xfrm>
              <a:off x="3757062" y="251560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3: Data Sources</a:t>
              </a:r>
              <a:endParaRPr sz="1400" kern="0">
                <a:solidFill>
                  <a:srgbClr val="000000"/>
                </a:solidFill>
                <a:latin typeface="Arial"/>
                <a:cs typeface="Arial"/>
                <a:sym typeface="Arial"/>
              </a:endParaRPr>
            </a:p>
          </p:txBody>
        </p:sp>
        <p:sp>
          <p:nvSpPr>
            <p:cNvPr id="762" name="Google Shape;762;p9"/>
            <p:cNvSpPr/>
            <p:nvPr/>
          </p:nvSpPr>
          <p:spPr>
            <a:xfrm>
              <a:off x="2290464" y="3304013"/>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63" name="Google Shape;763;p9"/>
            <p:cNvSpPr txBox="1"/>
            <p:nvPr/>
          </p:nvSpPr>
          <p:spPr>
            <a:xfrm>
              <a:off x="2327444" y="3340993"/>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4: Data Collection Tools</a:t>
              </a:r>
              <a:endParaRPr sz="1400" kern="0">
                <a:solidFill>
                  <a:srgbClr val="000000"/>
                </a:solidFill>
                <a:latin typeface="Arial"/>
                <a:cs typeface="Arial"/>
                <a:sym typeface="Arial"/>
              </a:endParaRPr>
            </a:p>
          </p:txBody>
        </p:sp>
        <p:sp>
          <p:nvSpPr>
            <p:cNvPr id="764" name="Google Shape;764;p9"/>
            <p:cNvSpPr/>
            <p:nvPr/>
          </p:nvSpPr>
          <p:spPr>
            <a:xfrm>
              <a:off x="860846" y="247862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65" name="Google Shape;765;p9"/>
            <p:cNvSpPr txBox="1"/>
            <p:nvPr/>
          </p:nvSpPr>
          <p:spPr>
            <a:xfrm>
              <a:off x="897826" y="251560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5: Data Preparation and Analysis</a:t>
              </a:r>
              <a:endParaRPr sz="1400" kern="0">
                <a:solidFill>
                  <a:srgbClr val="000000"/>
                </a:solidFill>
                <a:latin typeface="Arial"/>
                <a:cs typeface="Arial"/>
                <a:sym typeface="Arial"/>
              </a:endParaRPr>
            </a:p>
          </p:txBody>
        </p:sp>
        <p:sp>
          <p:nvSpPr>
            <p:cNvPr id="766" name="Google Shape;766;p9"/>
            <p:cNvSpPr/>
            <p:nvPr/>
          </p:nvSpPr>
          <p:spPr>
            <a:xfrm>
              <a:off x="860846" y="82784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67" name="Google Shape;767;p9"/>
            <p:cNvSpPr txBox="1"/>
            <p:nvPr/>
          </p:nvSpPr>
          <p:spPr>
            <a:xfrm>
              <a:off x="897826" y="86482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6: Dissemination</a:t>
              </a:r>
              <a:endParaRPr sz="1400" kern="0">
                <a:solidFill>
                  <a:srgbClr val="000000"/>
                </a:solidFill>
                <a:latin typeface="Arial"/>
                <a:cs typeface="Arial"/>
                <a:sym typeface="Arial"/>
              </a:endParaRPr>
            </a:p>
          </p:txBody>
        </p:sp>
      </p:grpSp>
      <p:sp>
        <p:nvSpPr>
          <p:cNvPr id="753" name="Google Shape;753;p9"/>
          <p:cNvSpPr txBox="1"/>
          <p:nvPr/>
        </p:nvSpPr>
        <p:spPr>
          <a:xfrm>
            <a:off x="8963527" y="5138908"/>
            <a:ext cx="1266509" cy="507831"/>
          </a:xfrm>
          <a:prstGeom prst="rect">
            <a:avLst/>
          </a:prstGeom>
          <a:noFill/>
          <a:ln>
            <a:noFill/>
          </a:ln>
        </p:spPr>
        <p:txBody>
          <a:bodyPr spcFirstLastPara="1" wrap="square" lIns="91425" tIns="45700" rIns="91425" bIns="45700" anchor="t" anchorCtr="0">
            <a:spAutoFit/>
          </a:bodyPr>
          <a:lstStyle/>
          <a:p>
            <a:pPr>
              <a:buClr>
                <a:srgbClr val="000000"/>
              </a:buClr>
              <a:buSzPts val="900"/>
            </a:pPr>
            <a:r>
              <a:rPr lang="en-US" sz="900" kern="0">
                <a:solidFill>
                  <a:srgbClr val="000000"/>
                </a:solidFill>
                <a:latin typeface="Calibri"/>
                <a:ea typeface="Calibri"/>
                <a:cs typeface="Calibri"/>
                <a:sym typeface="Calibri"/>
              </a:rPr>
              <a:t>Adapted from: </a:t>
            </a:r>
            <a:r>
              <a:rPr lang="en-US" sz="900" u="sng" kern="0">
                <a:solidFill>
                  <a:srgbClr val="000000"/>
                </a:solidFill>
                <a:latin typeface="Calibri"/>
                <a:ea typeface="Calibri"/>
                <a:cs typeface="Calibri"/>
                <a:sym typeface="Calibri"/>
                <a:hlinkClick r:id="rId3"/>
              </a:rPr>
              <a:t>http://toolkit.pellinstitute.org/</a:t>
            </a:r>
            <a:r>
              <a:rPr lang="en-US" sz="900" kern="0">
                <a:solidFill>
                  <a:srgbClr val="000000"/>
                </a:solidFill>
                <a:latin typeface="Calibri"/>
                <a:ea typeface="Calibri"/>
                <a:cs typeface="Calibri"/>
                <a:sym typeface="Calibri"/>
              </a:rPr>
              <a:t>.</a:t>
            </a:r>
            <a:endParaRPr sz="1400" kern="0">
              <a:solidFill>
                <a:srgbClr val="000000"/>
              </a:solidFill>
              <a:latin typeface="Arial"/>
              <a:cs typeface="Arial"/>
              <a:sym typeface="Arial"/>
            </a:endParaRPr>
          </a:p>
        </p:txBody>
      </p:sp>
      <p:sp>
        <p:nvSpPr>
          <p:cNvPr id="751" name="Google Shape;751;p9"/>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9</a:t>
            </a:fld>
            <a:endParaRPr kern="0"/>
          </a:p>
        </p:txBody>
      </p:sp>
    </p:spTree>
    <p:extLst>
      <p:ext uri="{BB962C8B-B14F-4D97-AF65-F5344CB8AC3E}">
        <p14:creationId xmlns:p14="http://schemas.microsoft.com/office/powerpoint/2010/main" val="10370651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REL Central PPT Template Theme">
  <a:themeElements>
    <a:clrScheme name="Custom 1">
      <a:dk1>
        <a:srgbClr val="000000"/>
      </a:dk1>
      <a:lt1>
        <a:srgbClr val="FFFFFF"/>
      </a:lt1>
      <a:dk2>
        <a:srgbClr val="44546A"/>
      </a:dk2>
      <a:lt2>
        <a:srgbClr val="E7E6E6"/>
      </a:lt2>
      <a:accent1>
        <a:srgbClr val="001B49"/>
      </a:accent1>
      <a:accent2>
        <a:srgbClr val="636466"/>
      </a:accent2>
      <a:accent3>
        <a:srgbClr val="EEB111"/>
      </a:accent3>
      <a:accent4>
        <a:srgbClr val="005188"/>
      </a:accent4>
      <a:accent5>
        <a:srgbClr val="4472C4"/>
      </a:accent5>
      <a:accent6>
        <a:srgbClr val="EE302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bout Us">
  <a:themeElements>
    <a:clrScheme name="Custom 1">
      <a:dk1>
        <a:srgbClr val="000000"/>
      </a:dk1>
      <a:lt1>
        <a:srgbClr val="FFFFFF"/>
      </a:lt1>
      <a:dk2>
        <a:srgbClr val="44546A"/>
      </a:dk2>
      <a:lt2>
        <a:srgbClr val="E7E6E6"/>
      </a:lt2>
      <a:accent1>
        <a:srgbClr val="001B49"/>
      </a:accent1>
      <a:accent2>
        <a:srgbClr val="636466"/>
      </a:accent2>
      <a:accent3>
        <a:srgbClr val="EEB111"/>
      </a:accent3>
      <a:accent4>
        <a:srgbClr val="005188"/>
      </a:accent4>
      <a:accent5>
        <a:srgbClr val="4472C4"/>
      </a:accent5>
      <a:accent6>
        <a:srgbClr val="EE302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ue Outline Outside Bubbles">
  <a:themeElements>
    <a:clrScheme name="Custom 1">
      <a:dk1>
        <a:srgbClr val="000000"/>
      </a:dk1>
      <a:lt1>
        <a:srgbClr val="FFFFFF"/>
      </a:lt1>
      <a:dk2>
        <a:srgbClr val="44546A"/>
      </a:dk2>
      <a:lt2>
        <a:srgbClr val="E7E6E6"/>
      </a:lt2>
      <a:accent1>
        <a:srgbClr val="001B49"/>
      </a:accent1>
      <a:accent2>
        <a:srgbClr val="636466"/>
      </a:accent2>
      <a:accent3>
        <a:srgbClr val="EEB111"/>
      </a:accent3>
      <a:accent4>
        <a:srgbClr val="005188"/>
      </a:accent4>
      <a:accent5>
        <a:srgbClr val="4472C4"/>
      </a:accent5>
      <a:accent6>
        <a:srgbClr val="EE302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ransition Slides">
  <a:themeElements>
    <a:clrScheme name="Custom 1">
      <a:dk1>
        <a:srgbClr val="000000"/>
      </a:dk1>
      <a:lt1>
        <a:srgbClr val="FFFFFF"/>
      </a:lt1>
      <a:dk2>
        <a:srgbClr val="44546A"/>
      </a:dk2>
      <a:lt2>
        <a:srgbClr val="E7E6E6"/>
      </a:lt2>
      <a:accent1>
        <a:srgbClr val="001B49"/>
      </a:accent1>
      <a:accent2>
        <a:srgbClr val="636466"/>
      </a:accent2>
      <a:accent3>
        <a:srgbClr val="EEB111"/>
      </a:accent3>
      <a:accent4>
        <a:srgbClr val="005188"/>
      </a:accent4>
      <a:accent5>
        <a:srgbClr val="4472C4"/>
      </a:accent5>
      <a:accent6>
        <a:srgbClr val="EE302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1053</TotalTime>
  <Words>7147</Words>
  <Application>Microsoft Office PowerPoint</Application>
  <PresentationFormat>Widescreen</PresentationFormat>
  <Paragraphs>400</Paragraphs>
  <Slides>38</Slides>
  <Notes>38</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38</vt:i4>
      </vt:variant>
    </vt:vector>
  </HeadingPairs>
  <TitlesOfParts>
    <vt:vector size="50" baseType="lpstr">
      <vt:lpstr>Arial</vt:lpstr>
      <vt:lpstr>Calibri</vt:lpstr>
      <vt:lpstr>Calibri Light</vt:lpstr>
      <vt:lpstr>Museo Slab 500</vt:lpstr>
      <vt:lpstr>Noto Sans Symbols</vt:lpstr>
      <vt:lpstr>Poppins Medium</vt:lpstr>
      <vt:lpstr>Trebuchet MS</vt:lpstr>
      <vt:lpstr>Office Theme</vt:lpstr>
      <vt:lpstr>1_REL Central PPT Template Theme</vt:lpstr>
      <vt:lpstr>About Us</vt:lpstr>
      <vt:lpstr>Blue Outline Outside Bubbles</vt:lpstr>
      <vt:lpstr>Transition Slides</vt:lpstr>
      <vt:lpstr>Program Evaluation Training</vt:lpstr>
      <vt:lpstr>Program Evaluation Module 5</vt:lpstr>
      <vt:lpstr>PowerPoint Presentation</vt:lpstr>
      <vt:lpstr>Introductions</vt:lpstr>
      <vt:lpstr>Program Evaluation:</vt:lpstr>
      <vt:lpstr>Overall Goals of Program Evaluation Training </vt:lpstr>
      <vt:lpstr>What is Evaluation?</vt:lpstr>
      <vt:lpstr>Defining ESSA Levels of Evidence</vt:lpstr>
      <vt:lpstr>The Program Evaluation Cycle</vt:lpstr>
      <vt:lpstr>Part 5: Developing an Analysis Plan and Data Preparation Strategy</vt:lpstr>
      <vt:lpstr>The Program Evaluation Cycle: Part 5</vt:lpstr>
      <vt:lpstr>Goals for Part 5</vt:lpstr>
      <vt:lpstr>Purpose of Data Analysis</vt:lpstr>
      <vt:lpstr>What are the Variables I Should Care About?</vt:lpstr>
      <vt:lpstr>How do Variables Connect to the Logic Model?</vt:lpstr>
      <vt:lpstr>Which Analysis Method do You Choose?</vt:lpstr>
      <vt:lpstr>Which Analysis Method Do You Choose - Descriptive</vt:lpstr>
      <vt:lpstr>Which Analysis Method Do You Choose – Descriptive </vt:lpstr>
      <vt:lpstr>Which Analysis Method Do You Choose – Inferential</vt:lpstr>
      <vt:lpstr>t-tests</vt:lpstr>
      <vt:lpstr>One Tail or Two?</vt:lpstr>
      <vt:lpstr>What If There Are More Than Two Groups?</vt:lpstr>
      <vt:lpstr>Which Analysis Method Do You Choose – Inferential, Cont.</vt:lpstr>
      <vt:lpstr>Correlations</vt:lpstr>
      <vt:lpstr>Causality or Impact</vt:lpstr>
      <vt:lpstr>Revisiting the ESSA Levels of Evidence</vt:lpstr>
      <vt:lpstr>Applying Plan Learnings</vt:lpstr>
      <vt:lpstr>Activity: Applying Plan Learnings</vt:lpstr>
      <vt:lpstr>Data Preparation Strategies</vt:lpstr>
      <vt:lpstr>Data Visualization</vt:lpstr>
      <vt:lpstr>Data Visualization </vt:lpstr>
      <vt:lpstr>A Visualization of Data Errors</vt:lpstr>
      <vt:lpstr>Sources of Data Errors</vt:lpstr>
      <vt:lpstr>Data Cleaning</vt:lpstr>
      <vt:lpstr>Data Cleaning, Cont.</vt:lpstr>
      <vt:lpstr>Activity: Data Cleaning</vt:lpstr>
      <vt:lpstr>Limitations to Interpretation of Results: Considering Generalizability</vt:lpstr>
      <vt:lpstr>ESEA Office</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Prael, Michelle</cp:lastModifiedBy>
  <cp:revision>133</cp:revision>
  <cp:lastPrinted>2019-12-03T05:08:19Z</cp:lastPrinted>
  <dcterms:created xsi:type="dcterms:W3CDTF">2019-06-25T17:30:52Z</dcterms:created>
  <dcterms:modified xsi:type="dcterms:W3CDTF">2020-01-24T20:05:43Z</dcterms:modified>
</cp:coreProperties>
</file>