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96" r:id="rId2"/>
    <p:sldMasterId id="2147483698" r:id="rId3"/>
    <p:sldMasterId id="2147483700" r:id="rId4"/>
    <p:sldMasterId id="2147483741" r:id="rId5"/>
  </p:sldMasterIdLst>
  <p:notesMasterIdLst>
    <p:notesMasterId r:id="rId48"/>
  </p:notesMasterIdLst>
  <p:handoutMasterIdLst>
    <p:handoutMasterId r:id="rId49"/>
  </p:handoutMasterIdLst>
  <p:sldIdLst>
    <p:sldId id="256" r:id="rId6"/>
    <p:sldId id="283" r:id="rId7"/>
    <p:sldId id="284" r:id="rId8"/>
    <p:sldId id="285" r:id="rId9"/>
    <p:sldId id="286" r:id="rId10"/>
    <p:sldId id="287" r:id="rId11"/>
    <p:sldId id="288" r:id="rId12"/>
    <p:sldId id="289"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5" r:id="rId27"/>
    <p:sldId id="306" r:id="rId28"/>
    <p:sldId id="307" r:id="rId29"/>
    <p:sldId id="308" r:id="rId30"/>
    <p:sldId id="309" r:id="rId31"/>
    <p:sldId id="310" r:id="rId32"/>
    <p:sldId id="311" r:id="rId33"/>
    <p:sldId id="312" r:id="rId34"/>
    <p:sldId id="314" r:id="rId35"/>
    <p:sldId id="315" r:id="rId36"/>
    <p:sldId id="316" r:id="rId37"/>
    <p:sldId id="317" r:id="rId38"/>
    <p:sldId id="318" r:id="rId39"/>
    <p:sldId id="319" r:id="rId40"/>
    <p:sldId id="320" r:id="rId41"/>
    <p:sldId id="327" r:id="rId42"/>
    <p:sldId id="321" r:id="rId43"/>
    <p:sldId id="335" r:id="rId44"/>
    <p:sldId id="328" r:id="rId45"/>
    <p:sldId id="329" r:id="rId46"/>
    <p:sldId id="333" r:id="rId47"/>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ins, Kristen" initials="CK" lastIdx="2" clrIdx="0">
    <p:extLst>
      <p:ext uri="{19B8F6BF-5375-455C-9EA6-DF929625EA0E}">
        <p15:presenceInfo xmlns:p15="http://schemas.microsoft.com/office/powerpoint/2012/main" userId="S-1-5-21-170422339-1359699126-1544898942-570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662" autoAdjust="0"/>
  </p:normalViewPr>
  <p:slideViewPr>
    <p:cSldViewPr snapToGrid="0">
      <p:cViewPr varScale="1">
        <p:scale>
          <a:sx n="88" d="100"/>
          <a:sy n="88" d="100"/>
        </p:scale>
        <p:origin x="114" y="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04" cy="3521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73193" y="0"/>
            <a:ext cx="4033804" cy="352113"/>
          </a:xfrm>
          <a:prstGeom prst="rect">
            <a:avLst/>
          </a:prstGeom>
        </p:spPr>
        <p:txBody>
          <a:bodyPr vert="horz" lIns="91440" tIns="45720" rIns="91440" bIns="45720" rtlCol="0"/>
          <a:lstStyle>
            <a:lvl1pPr algn="r">
              <a:defRPr sz="1200"/>
            </a:lvl1pPr>
          </a:lstStyle>
          <a:p>
            <a:fld id="{7D5474FF-25A9-4C38-846C-DB1C42B8FCD4}" type="datetimeFigureOut">
              <a:rPr lang="en-US" smtClean="0"/>
              <a:t>12/30/2019</a:t>
            </a:fld>
            <a:endParaRPr lang="en-US"/>
          </a:p>
        </p:txBody>
      </p:sp>
      <p:sp>
        <p:nvSpPr>
          <p:cNvPr id="4" name="Footer Placeholder 3"/>
          <p:cNvSpPr>
            <a:spLocks noGrp="1"/>
          </p:cNvSpPr>
          <p:nvPr>
            <p:ph type="ftr" sz="quarter" idx="2"/>
          </p:nvPr>
        </p:nvSpPr>
        <p:spPr>
          <a:xfrm>
            <a:off x="0" y="6670987"/>
            <a:ext cx="4033804" cy="3521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73193" y="6670987"/>
            <a:ext cx="4033804" cy="352113"/>
          </a:xfrm>
          <a:prstGeom prst="rect">
            <a:avLst/>
          </a:prstGeom>
        </p:spPr>
        <p:txBody>
          <a:bodyPr vert="horz" lIns="91440" tIns="45720" rIns="91440" bIns="45720" rtlCol="0" anchor="b"/>
          <a:lstStyle>
            <a:lvl1pPr algn="r">
              <a:defRPr sz="1200"/>
            </a:lvl1pPr>
          </a:lstStyle>
          <a:p>
            <a:fld id="{447F6C95-A466-42A3-8630-8719DD1802B9}" type="slidenum">
              <a:rPr lang="en-US" smtClean="0"/>
              <a:t>‹#›</a:t>
            </a:fld>
            <a:endParaRPr lang="en-US"/>
          </a:p>
        </p:txBody>
      </p:sp>
    </p:spTree>
    <p:extLst>
      <p:ext uri="{BB962C8B-B14F-4D97-AF65-F5344CB8AC3E}">
        <p14:creationId xmlns:p14="http://schemas.microsoft.com/office/powerpoint/2010/main" val="225439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004" y="0"/>
            <a:ext cx="4033943" cy="352375"/>
          </a:xfrm>
          <a:prstGeom prst="rect">
            <a:avLst/>
          </a:prstGeom>
        </p:spPr>
        <p:txBody>
          <a:bodyPr vert="horz" lIns="93324" tIns="46662" rIns="93324" bIns="46662" rtlCol="0"/>
          <a:lstStyle>
            <a:lvl1pPr algn="r">
              <a:defRPr sz="1200"/>
            </a:lvl1pPr>
          </a:lstStyle>
          <a:p>
            <a:fld id="{3872E894-E0CE-40CF-8CA0-23F05C6E40C6}" type="datetimeFigureOut">
              <a:rPr lang="en-US" smtClean="0"/>
              <a:t>12/30/2019</a:t>
            </a:fld>
            <a:endParaRPr lang="en-US"/>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27"/>
            <a:ext cx="4033943" cy="352374"/>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004" y="6670727"/>
            <a:ext cx="4033943" cy="352374"/>
          </a:xfrm>
          <a:prstGeom prst="rect">
            <a:avLst/>
          </a:prstGeom>
        </p:spPr>
        <p:txBody>
          <a:bodyPr vert="horz" lIns="93324" tIns="46662" rIns="93324" bIns="46662"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1:notes"/>
          <p:cNvSpPr txBox="1">
            <a:spLocks noGrp="1"/>
          </p:cNvSpPr>
          <p:nvPr>
            <p:ph type="body" idx="1"/>
          </p:nvPr>
        </p:nvSpPr>
        <p:spPr>
          <a:xfrm>
            <a:off x="1261900" y="2591233"/>
            <a:ext cx="10095202" cy="2120098"/>
          </a:xfrm>
          <a:prstGeom prst="rect">
            <a:avLst/>
          </a:prstGeom>
        </p:spPr>
        <p:txBody>
          <a:bodyPr spcFirstLastPara="1" wrap="square" lIns="95078" tIns="47525" rIns="95078" bIns="47525" anchor="t" anchorCtr="0">
            <a:noAutofit/>
          </a:bodyPr>
          <a:lstStyle/>
          <a:p>
            <a:endParaRPr/>
          </a:p>
        </p:txBody>
      </p:sp>
      <p:sp>
        <p:nvSpPr>
          <p:cNvPr id="684" name="Google Shape;684;p1: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0041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11: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6" name="Google Shape;776;p11: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r>
              <a:rPr lang="en-US"/>
              <a:t>Josh</a:t>
            </a:r>
            <a:endParaRPr/>
          </a:p>
        </p:txBody>
      </p:sp>
      <p:sp>
        <p:nvSpPr>
          <p:cNvPr id="777" name="Google Shape;777;p11: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11</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4262916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12: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8" name="Google Shape;798;p12: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pPr marL="178301" indent="-178301">
              <a:buClr>
                <a:schemeClr val="dk1"/>
              </a:buClr>
              <a:buSzPts val="1200"/>
              <a:buFont typeface="Arial"/>
              <a:buChar char="•"/>
            </a:pPr>
            <a:r>
              <a:rPr lang="en-US" b="1"/>
              <a:t>Who should be in the room?</a:t>
            </a:r>
            <a:endParaRPr/>
          </a:p>
          <a:p>
            <a:pPr marL="653769" lvl="1" indent="-178301">
              <a:buClr>
                <a:schemeClr val="dk1"/>
              </a:buClr>
              <a:buSzPts val="1200"/>
              <a:buFont typeface="Arial"/>
              <a:buChar char="•"/>
            </a:pPr>
            <a:r>
              <a:rPr lang="en-US"/>
              <a:t>LEA leaders who will make decisions about the exploration and selection of the intervention (e.g., Assistant Sup, CAO, Principals)</a:t>
            </a:r>
            <a:endParaRPr/>
          </a:p>
          <a:p>
            <a:pPr marL="653769" lvl="1" indent="-178301">
              <a:buClr>
                <a:schemeClr val="dk1"/>
              </a:buClr>
              <a:buSzPts val="1200"/>
              <a:buFont typeface="Arial"/>
              <a:buChar char="•"/>
            </a:pPr>
            <a:r>
              <a:rPr lang="en-US"/>
              <a:t>LEA leaders who will evaluate the intervention (e.g., data and evaluation staff)</a:t>
            </a:r>
            <a:endParaRPr/>
          </a:p>
          <a:p>
            <a:pPr marL="653769" lvl="1" indent="-178301">
              <a:buClr>
                <a:schemeClr val="dk1"/>
              </a:buClr>
              <a:buSzPts val="1200"/>
              <a:buFont typeface="Arial"/>
              <a:buChar char="•"/>
            </a:pPr>
            <a:r>
              <a:rPr lang="en-US"/>
              <a:t>LEA and school staff with expertise in the subject field of the intervention (e.g., teaching or coaching staff with expertise in behavioral, instructional, etc. interventions, depending on the type of intervention)</a:t>
            </a:r>
            <a:endParaRPr/>
          </a:p>
          <a:p>
            <a:pPr marL="653769" lvl="1" indent="-178301">
              <a:buClr>
                <a:schemeClr val="dk1"/>
              </a:buClr>
              <a:buSzPts val="1200"/>
              <a:buFont typeface="Arial"/>
              <a:buChar char="•"/>
            </a:pPr>
            <a:r>
              <a:rPr lang="en-US"/>
              <a:t>LEA training or coaching representatives</a:t>
            </a:r>
            <a:endParaRPr/>
          </a:p>
          <a:p>
            <a:pPr marL="178301" indent="-178301">
              <a:buClr>
                <a:schemeClr val="dk1"/>
              </a:buClr>
              <a:buSzPts val="1200"/>
              <a:buFont typeface="Arial"/>
              <a:buChar char="•"/>
            </a:pPr>
            <a:r>
              <a:rPr lang="en-US" b="1"/>
              <a:t>What will I learn? </a:t>
            </a:r>
            <a:endParaRPr/>
          </a:p>
          <a:p>
            <a:pPr marL="653769" lvl="1" indent="-178301">
              <a:buClr>
                <a:schemeClr val="dk1"/>
              </a:buClr>
              <a:buSzPts val="1200"/>
              <a:buFont typeface="Arial"/>
              <a:buChar char="•"/>
            </a:pPr>
            <a:r>
              <a:rPr lang="en-US"/>
              <a:t>See goals above</a:t>
            </a:r>
            <a:endParaRPr/>
          </a:p>
          <a:p>
            <a:pPr marL="178301" indent="-178301">
              <a:buClr>
                <a:schemeClr val="dk1"/>
              </a:buClr>
              <a:buSzPts val="1200"/>
              <a:buFont typeface="Arial"/>
              <a:buChar char="•"/>
            </a:pPr>
            <a:r>
              <a:rPr lang="en-US" b="1"/>
              <a:t>What do I need to know already going in?</a:t>
            </a:r>
            <a:endParaRPr/>
          </a:p>
          <a:p>
            <a:pPr marL="653769" lvl="1" indent="-178301">
              <a:buClr>
                <a:schemeClr val="dk1"/>
              </a:buClr>
              <a:buSzPts val="1200"/>
              <a:buFont typeface="Arial"/>
              <a:buChar char="•"/>
            </a:pPr>
            <a:r>
              <a:rPr lang="en-US"/>
              <a:t>District and school context (e.g., conversant in LEA CNA results (i.e., UIP) – from priority performance challenges to root causes to major improvement strategies</a:t>
            </a:r>
            <a:endParaRPr/>
          </a:p>
          <a:p>
            <a:pPr marL="653769" lvl="1" indent="-178301">
              <a:buClr>
                <a:schemeClr val="dk1"/>
              </a:buClr>
              <a:buSzPts val="1200"/>
              <a:buFont typeface="Arial"/>
              <a:buChar char="•"/>
            </a:pPr>
            <a:r>
              <a:rPr lang="en-US"/>
              <a:t>If the LEA wants to explore and select a new intervention and evaluate it, the LEA team needs a baseline understanding of exploring and selecting a intervention – including considerations such as evidence strength, fit, capacity (e.g., contextual fit)</a:t>
            </a:r>
            <a:endParaRPr/>
          </a:p>
          <a:p>
            <a:pPr marL="178301" indent="-178301">
              <a:buClr>
                <a:schemeClr val="dk1"/>
              </a:buClr>
              <a:buSzPts val="1200"/>
              <a:buFont typeface="Arial"/>
              <a:buChar char="•"/>
            </a:pPr>
            <a:r>
              <a:rPr lang="en-US" b="1"/>
              <a:t>What are the expected takeaways?</a:t>
            </a:r>
            <a:endParaRPr/>
          </a:p>
          <a:p>
            <a:pPr marL="653769" lvl="1" indent="-178301">
              <a:buClr>
                <a:schemeClr val="dk1"/>
              </a:buClr>
              <a:buSzPts val="1200"/>
              <a:buFont typeface="Arial"/>
              <a:buChar char="•"/>
            </a:pPr>
            <a:r>
              <a:rPr lang="en-US"/>
              <a:t>Understand what a logic model is, why it is important, </a:t>
            </a:r>
            <a:endParaRPr/>
          </a:p>
          <a:p>
            <a:pPr marL="653769" lvl="1" indent="-178301">
              <a:buClr>
                <a:schemeClr val="dk1"/>
              </a:buClr>
              <a:buSzPts val="1200"/>
              <a:buFont typeface="Arial"/>
              <a:buChar char="•"/>
            </a:pPr>
            <a:r>
              <a:rPr lang="en-US"/>
              <a:t>Learn how to draft a problem statement based on the LEA CNA findings, and inform the development of the LM with the problem statement</a:t>
            </a:r>
            <a:endParaRPr/>
          </a:p>
          <a:p>
            <a:pPr marL="653769" lvl="1" indent="-178301">
              <a:buClr>
                <a:schemeClr val="dk1"/>
              </a:buClr>
              <a:buSzPts val="1200"/>
              <a:buFont typeface="Arial"/>
              <a:buChar char="•"/>
            </a:pPr>
            <a:r>
              <a:rPr lang="en-US"/>
              <a:t>Identify desired local changes in short, medium, and long term outcomes (e.g., knowledge, behaviors, and outcomes)</a:t>
            </a:r>
            <a:endParaRPr/>
          </a:p>
          <a:p>
            <a:pPr marL="653769" lvl="1" indent="-178301">
              <a:buClr>
                <a:schemeClr val="dk1"/>
              </a:buClr>
              <a:buSzPts val="1200"/>
              <a:buFont typeface="Arial"/>
              <a:buChar char="•"/>
            </a:pPr>
            <a:r>
              <a:rPr lang="en-US"/>
              <a:t>Walk away with a strong first draft of an LM</a:t>
            </a:r>
            <a:endParaRPr/>
          </a:p>
          <a:p>
            <a:pPr>
              <a:buClr>
                <a:schemeClr val="dk1"/>
              </a:buClr>
              <a:buSzPts val="1200"/>
            </a:pPr>
            <a:endParaRPr/>
          </a:p>
        </p:txBody>
      </p:sp>
      <p:sp>
        <p:nvSpPr>
          <p:cNvPr id="799" name="Google Shape;799;p12: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12</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700336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13: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6" name="Google Shape;806;p13: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pPr>
              <a:buClr>
                <a:schemeClr val="dk1"/>
              </a:buClr>
              <a:buSzPts val="1200"/>
            </a:pPr>
            <a:r>
              <a:rPr lang="en-US"/>
              <a:t>Josh - describes key program components, and the relationship between parts.</a:t>
            </a:r>
            <a:endParaRPr/>
          </a:p>
          <a:p>
            <a:endParaRPr/>
          </a:p>
        </p:txBody>
      </p:sp>
      <p:sp>
        <p:nvSpPr>
          <p:cNvPr id="807" name="Google Shape;807;p13: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13</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365013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14: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6" name="Google Shape;816;p14: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pPr>
              <a:buClr>
                <a:schemeClr val="dk1"/>
              </a:buClr>
              <a:buSzPts val="1200"/>
            </a:pPr>
            <a:r>
              <a:rPr lang="en-US"/>
              <a:t>Josh-</a:t>
            </a:r>
            <a:endParaRPr/>
          </a:p>
          <a:p>
            <a:pPr marL="475468" indent="-475468">
              <a:buClr>
                <a:schemeClr val="dk1"/>
              </a:buClr>
              <a:buSzPts val="1200"/>
              <a:buFont typeface="Arial"/>
              <a:buChar char="•"/>
            </a:pPr>
            <a:r>
              <a:rPr lang="en-US"/>
              <a:t>In order to conduct a quality program evaluation, you need to have a </a:t>
            </a:r>
            <a:r>
              <a:rPr lang="en-US" b="1">
                <a:solidFill>
                  <a:srgbClr val="005288"/>
                </a:solidFill>
              </a:rPr>
              <a:t>clear sense of the program </a:t>
            </a:r>
            <a:r>
              <a:rPr lang="en-US"/>
              <a:t>that you intend to evaluate.</a:t>
            </a:r>
            <a:endParaRPr/>
          </a:p>
          <a:p>
            <a:pPr marL="475468" indent="-475468">
              <a:buClr>
                <a:srgbClr val="005288"/>
              </a:buClr>
              <a:buSzPts val="1200"/>
              <a:buFont typeface="Arial"/>
              <a:buChar char="•"/>
            </a:pPr>
            <a:r>
              <a:rPr lang="en-US" b="1">
                <a:solidFill>
                  <a:srgbClr val="005288"/>
                </a:solidFill>
              </a:rPr>
              <a:t>Develop a shared understanding </a:t>
            </a:r>
            <a:r>
              <a:rPr lang="en-US"/>
              <a:t>for what resources are needed to do the work, what the work is, and what outcomes are sought as a result of the work.</a:t>
            </a:r>
            <a:endParaRPr/>
          </a:p>
          <a:p>
            <a:pPr marL="475468" indent="-475468">
              <a:buClr>
                <a:srgbClr val="005288"/>
              </a:buClr>
              <a:buSzPts val="1200"/>
              <a:buFont typeface="Arial"/>
              <a:buChar char="•"/>
            </a:pPr>
            <a:r>
              <a:rPr lang="en-US" b="1">
                <a:solidFill>
                  <a:srgbClr val="005288"/>
                </a:solidFill>
              </a:rPr>
              <a:t>Draw explicit connections </a:t>
            </a:r>
            <a:r>
              <a:rPr lang="en-US"/>
              <a:t>between resources, work, and desired outcomes.</a:t>
            </a:r>
            <a:endParaRPr/>
          </a:p>
          <a:p>
            <a:pPr marL="475468" indent="-475468">
              <a:buClr>
                <a:srgbClr val="005288"/>
              </a:buClr>
              <a:buSzPts val="1200"/>
              <a:buFont typeface="Arial"/>
              <a:buChar char="•"/>
            </a:pPr>
            <a:r>
              <a:rPr lang="en-US" b="1">
                <a:solidFill>
                  <a:srgbClr val="005288"/>
                </a:solidFill>
              </a:rPr>
              <a:t>Capture assumptions </a:t>
            </a:r>
            <a:r>
              <a:rPr lang="en-US"/>
              <a:t>about existing context and what needs to be in place to accomplish your goals.</a:t>
            </a:r>
            <a:endParaRPr/>
          </a:p>
          <a:p>
            <a:endParaRPr/>
          </a:p>
        </p:txBody>
      </p:sp>
      <p:sp>
        <p:nvSpPr>
          <p:cNvPr id="817" name="Google Shape;817;p14: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14</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3643010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15: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4" name="Google Shape;824;p15: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pPr>
              <a:buClr>
                <a:schemeClr val="dk1"/>
              </a:buClr>
              <a:buSzPts val="1200"/>
            </a:pPr>
            <a:r>
              <a:rPr lang="en-US"/>
              <a:t>Josh- </a:t>
            </a:r>
            <a:endParaRPr/>
          </a:p>
          <a:p>
            <a:pPr marL="178301" indent="-178301">
              <a:buClr>
                <a:schemeClr val="dk1"/>
              </a:buClr>
              <a:buSzPts val="1200"/>
              <a:buFont typeface="Arial"/>
              <a:buChar char="•"/>
            </a:pPr>
            <a:r>
              <a:rPr lang="en-US"/>
              <a:t>The problem statement serves to drive the specifics under each of the categories below – resources, outputs etc. and draw explicit connections between the categories. </a:t>
            </a:r>
            <a:endParaRPr/>
          </a:p>
          <a:p>
            <a:pPr marL="178301" indent="-178301">
              <a:buClr>
                <a:schemeClr val="dk1"/>
              </a:buClr>
              <a:buSzPts val="1200"/>
              <a:buFont typeface="Arial"/>
              <a:buChar char="•"/>
            </a:pPr>
            <a:r>
              <a:rPr lang="en-US"/>
              <a:t>What is the difference between outputs vs. outcomes? Outputs lead to desired outcomes. They are the deliverables that result from your planned activities, but not the changes you expect. Outcomes are the evidence of your service delivery—the results your program intends to achieve if implemented with fidelity.</a:t>
            </a:r>
            <a:endParaRPr/>
          </a:p>
        </p:txBody>
      </p:sp>
      <p:sp>
        <p:nvSpPr>
          <p:cNvPr id="825" name="Google Shape;825;p15: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15</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3032691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16: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8" name="Google Shape;848;p16: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r>
              <a:rPr lang="en-US"/>
              <a:t>Josh</a:t>
            </a:r>
            <a:endParaRPr/>
          </a:p>
        </p:txBody>
      </p:sp>
      <p:sp>
        <p:nvSpPr>
          <p:cNvPr id="849" name="Google Shape;849;p16: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16</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3720265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17: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8" name="Google Shape;858;p17: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pPr>
              <a:buClr>
                <a:schemeClr val="dk1"/>
              </a:buClr>
              <a:buSzPts val="1200"/>
            </a:pPr>
            <a:r>
              <a:rPr lang="en-US"/>
              <a:t>To help us develop the problem statement, we’ll quickly run through a hypothetical district context to ground our conversation. </a:t>
            </a:r>
            <a:endParaRPr/>
          </a:p>
          <a:p>
            <a:pPr>
              <a:buClr>
                <a:schemeClr val="dk1"/>
              </a:buClr>
              <a:buSzPts val="1200"/>
            </a:pPr>
            <a:endParaRPr/>
          </a:p>
          <a:p>
            <a:pPr>
              <a:buClr>
                <a:schemeClr val="dk1"/>
              </a:buClr>
              <a:buSzPts val="1200"/>
            </a:pPr>
            <a:r>
              <a:rPr lang="en-US"/>
              <a:t>The district is rural, small, has a handful of schools, the majority of its students are white and Hispanic, experiences high poverty, and is struggling academically, especially in its K-5 English Language Arts.</a:t>
            </a:r>
            <a:endParaRPr/>
          </a:p>
          <a:p>
            <a:endParaRPr/>
          </a:p>
        </p:txBody>
      </p:sp>
      <p:sp>
        <p:nvSpPr>
          <p:cNvPr id="859" name="Google Shape;859;p17: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17</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2480853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18: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p18: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pPr marL="178301" indent="-178301">
              <a:buClr>
                <a:schemeClr val="dk1"/>
              </a:buClr>
              <a:buSzPts val="1200"/>
              <a:buFont typeface="Arial"/>
              <a:buChar char="•"/>
            </a:pPr>
            <a:r>
              <a:rPr lang="en-US" dirty="0"/>
              <a:t>If we think of the problem statement development in the context of improvement plans, such as the UIP process, this becomes very concrete.</a:t>
            </a:r>
            <a:endParaRPr dirty="0"/>
          </a:p>
          <a:p>
            <a:pPr marL="178301" indent="-178301">
              <a:buClr>
                <a:schemeClr val="dk1"/>
              </a:buClr>
              <a:buSzPts val="1200"/>
              <a:buFont typeface="Arial"/>
              <a:buChar char="•"/>
            </a:pPr>
            <a:r>
              <a:rPr lang="en-US" dirty="0"/>
              <a:t>Here’s a few examples of district and school level identified PPCs, root causes, and possible solutions. </a:t>
            </a:r>
            <a:endParaRPr dirty="0"/>
          </a:p>
          <a:p>
            <a:pPr marL="178301" indent="-178301">
              <a:buClr>
                <a:schemeClr val="dk1"/>
              </a:buClr>
              <a:buSzPts val="1200"/>
              <a:buFont typeface="Arial"/>
              <a:buChar char="•"/>
            </a:pPr>
            <a:r>
              <a:rPr lang="en-US" dirty="0"/>
              <a:t>For our purposes today, we’ll look at the PPCs, root causes, and possible solutions for the elementary school. </a:t>
            </a:r>
            <a:endParaRPr dirty="0"/>
          </a:p>
          <a:p>
            <a:endParaRPr dirty="0"/>
          </a:p>
        </p:txBody>
      </p:sp>
      <p:sp>
        <p:nvSpPr>
          <p:cNvPr id="867" name="Google Shape;867;p18: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18</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3944268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p19: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5" name="Google Shape;875;p19: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endParaRPr/>
          </a:p>
        </p:txBody>
      </p:sp>
      <p:sp>
        <p:nvSpPr>
          <p:cNvPr id="876" name="Google Shape;876;p19: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19</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4090470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20: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3" name="Google Shape;883;p20: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r>
              <a:rPr lang="en-US" dirty="0"/>
              <a:t> </a:t>
            </a:r>
            <a:endParaRPr dirty="0"/>
          </a:p>
        </p:txBody>
      </p:sp>
      <p:sp>
        <p:nvSpPr>
          <p:cNvPr id="884" name="Google Shape;884;p20: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20</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3555228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2: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2" name="Google Shape;692;p2: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r>
              <a:rPr lang="en-US"/>
              <a:t>Josh</a:t>
            </a:r>
            <a:endParaRPr/>
          </a:p>
        </p:txBody>
      </p:sp>
      <p:sp>
        <p:nvSpPr>
          <p:cNvPr id="693" name="Google Shape;693;p2: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3</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2062650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21: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3" name="Google Shape;893;p21: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r>
              <a:rPr lang="en-US"/>
              <a:t>Jeremy – explain but don’t do</a:t>
            </a:r>
            <a:endParaRPr/>
          </a:p>
        </p:txBody>
      </p:sp>
      <p:sp>
        <p:nvSpPr>
          <p:cNvPr id="894" name="Google Shape;894;p21: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21</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3650985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p23: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2" name="Google Shape;912;p23: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pPr>
              <a:buClr>
                <a:schemeClr val="dk1"/>
              </a:buClr>
              <a:buSzPts val="1200"/>
            </a:pPr>
            <a:r>
              <a:rPr lang="en-US"/>
              <a:t>Josh- </a:t>
            </a:r>
            <a:endParaRPr/>
          </a:p>
          <a:p>
            <a:pPr marL="178301" indent="-178301">
              <a:buClr>
                <a:schemeClr val="dk1"/>
              </a:buClr>
              <a:buSzPts val="1200"/>
              <a:buFont typeface="Arial"/>
              <a:buChar char="•"/>
            </a:pPr>
            <a:r>
              <a:rPr lang="en-US"/>
              <a:t>The problem statement serves to drive the specifics under each of the categories below – resources, outputs etc. and draw explicit connections between the categories. </a:t>
            </a:r>
            <a:endParaRPr/>
          </a:p>
          <a:p>
            <a:pPr marL="178301" indent="-178301">
              <a:buClr>
                <a:schemeClr val="dk1"/>
              </a:buClr>
              <a:buSzPts val="1200"/>
              <a:buFont typeface="Arial"/>
              <a:buChar char="•"/>
            </a:pPr>
            <a:r>
              <a:rPr lang="en-US"/>
              <a:t>What is the difference between outputs vs. outcomes? Outputs lead to desired outcomes. They are the deliverables that result from your planned activities, but not the changes you expect. Outcomes are the evidence of your service delivery—the results your program intends to achieve if implemented with fidelity.</a:t>
            </a:r>
            <a:endParaRPr/>
          </a:p>
        </p:txBody>
      </p:sp>
      <p:sp>
        <p:nvSpPr>
          <p:cNvPr id="913" name="Google Shape;913;p23: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22</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742667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p24: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7" name="Google Shape;937;p24: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pPr>
              <a:buClr>
                <a:schemeClr val="dk1"/>
              </a:buClr>
              <a:buSzPts val="1200"/>
            </a:pPr>
            <a:r>
              <a:rPr lang="en-US" b="1" i="1"/>
              <a:t>Jeremy – talk through but don’t do </a:t>
            </a:r>
            <a:r>
              <a:rPr lang="en-US" b="0" i="0"/>
              <a:t>Allow time for the participants to draft something. Then either pair and share or share back. Questions? What areas were hardest to describe? </a:t>
            </a:r>
            <a:endParaRPr b="0" i="0"/>
          </a:p>
        </p:txBody>
      </p:sp>
      <p:sp>
        <p:nvSpPr>
          <p:cNvPr id="938" name="Google Shape;938;p24: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23</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1785309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25: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0" name="Google Shape;950;p25: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pPr>
              <a:buClr>
                <a:schemeClr val="dk1"/>
              </a:buClr>
              <a:buSzPts val="1200"/>
            </a:pPr>
            <a:endParaRPr/>
          </a:p>
        </p:txBody>
      </p:sp>
      <p:sp>
        <p:nvSpPr>
          <p:cNvPr id="951" name="Google Shape;951;p25: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24</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844166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p26: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5" name="Google Shape;975;p26: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pPr>
              <a:buClr>
                <a:schemeClr val="dk1"/>
              </a:buClr>
              <a:buSzPts val="1200"/>
            </a:pPr>
            <a:r>
              <a:rPr lang="en-US" dirty="0"/>
              <a:t>Josh</a:t>
            </a:r>
            <a:endParaRPr dirty="0"/>
          </a:p>
          <a:p>
            <a:pPr marL="178301" indent="-178301">
              <a:buClr>
                <a:schemeClr val="dk1"/>
              </a:buClr>
              <a:buSzPts val="1200"/>
              <a:buFont typeface="Arial"/>
              <a:buChar char="•"/>
            </a:pPr>
            <a:r>
              <a:rPr lang="en-US" dirty="0"/>
              <a:t>Short-term outcomes are the changes in program participants’ knowledge and beliefs due to their involvement in the program. </a:t>
            </a:r>
            <a:endParaRPr dirty="0"/>
          </a:p>
          <a:p>
            <a:pPr marL="178301" indent="-178301">
              <a:buClr>
                <a:schemeClr val="dk1"/>
              </a:buClr>
              <a:buSzPts val="1200"/>
              <a:buFont typeface="Arial"/>
              <a:buChar char="•"/>
            </a:pPr>
            <a:r>
              <a:rPr lang="en-US" dirty="0"/>
              <a:t>Mid-term outcomes are changes in program participants’ behavior due to changed knowledge and ongoing, embedded reinforcement through instructional supports.</a:t>
            </a:r>
            <a:endParaRPr dirty="0"/>
          </a:p>
          <a:p>
            <a:pPr marL="178301" indent="-178301">
              <a:buClr>
                <a:schemeClr val="dk1"/>
              </a:buClr>
              <a:buSzPts val="1200"/>
              <a:buFont typeface="Arial"/>
              <a:buChar char="•"/>
            </a:pPr>
            <a:r>
              <a:rPr lang="en-US" dirty="0"/>
              <a:t>Long-term outcomes attempt to capture the program’s lasting impact. Examples include changes in teacher and/or student performance, enhanced collaboration, demonstration of leadership, or systematized practices. More and more often, federal funding requires a student level outcome</a:t>
            </a:r>
            <a:endParaRPr dirty="0"/>
          </a:p>
        </p:txBody>
      </p:sp>
      <p:sp>
        <p:nvSpPr>
          <p:cNvPr id="976" name="Google Shape;976;p26: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25</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1863906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p27: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0" name="Google Shape;990;p27: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r>
              <a:rPr lang="en-US"/>
              <a:t>Josh- Explain but don’t do</a:t>
            </a:r>
            <a:endParaRPr/>
          </a:p>
          <a:p>
            <a:r>
              <a:rPr lang="en-US"/>
              <a:t>Go back over the example on slide 20.  Allow each person to work as an individual or pairs, and then get feedback from one another</a:t>
            </a:r>
            <a:endParaRPr/>
          </a:p>
        </p:txBody>
      </p:sp>
      <p:sp>
        <p:nvSpPr>
          <p:cNvPr id="991" name="Google Shape;991;p27: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26</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492143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28: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3" name="Google Shape;1003;p28: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r>
              <a:rPr lang="en-US"/>
              <a:t>Josh</a:t>
            </a:r>
            <a:endParaRPr/>
          </a:p>
        </p:txBody>
      </p:sp>
      <p:sp>
        <p:nvSpPr>
          <p:cNvPr id="1004" name="Google Shape;1004;p28: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27</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2876870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29: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3" name="Google Shape;1013;p29: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r>
              <a:rPr lang="en-US"/>
              <a:t>Jeremy</a:t>
            </a:r>
            <a:endParaRPr/>
          </a:p>
        </p:txBody>
      </p:sp>
      <p:sp>
        <p:nvSpPr>
          <p:cNvPr id="1014" name="Google Shape;1014;p29: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28</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924209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30: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2" name="Google Shape;1022;p30: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r>
              <a:rPr lang="en-US"/>
              <a:t>Nazie</a:t>
            </a:r>
            <a:endParaRPr/>
          </a:p>
        </p:txBody>
      </p:sp>
      <p:sp>
        <p:nvSpPr>
          <p:cNvPr id="1023" name="Google Shape;1023;p30: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29</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31937330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p32: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7" name="Google Shape;1037;p32: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endParaRPr/>
          </a:p>
        </p:txBody>
      </p:sp>
      <p:sp>
        <p:nvSpPr>
          <p:cNvPr id="1038" name="Google Shape;1038;p32: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30</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633553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3: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7" name="Google Shape;697;p3: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r>
              <a:rPr lang="en-US"/>
              <a:t>Jeremy</a:t>
            </a:r>
            <a:endParaRPr/>
          </a:p>
        </p:txBody>
      </p:sp>
      <p:sp>
        <p:nvSpPr>
          <p:cNvPr id="698" name="Google Shape;698;p3: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4</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1344541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33: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3" name="Google Shape;1043;p33: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r>
              <a:rPr lang="en-US"/>
              <a:t>David</a:t>
            </a:r>
            <a:endParaRPr/>
          </a:p>
        </p:txBody>
      </p:sp>
      <p:sp>
        <p:nvSpPr>
          <p:cNvPr id="1044" name="Google Shape;1044;p33: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31</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20261056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p34: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5" name="Google Shape;1065;p34: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pPr marL="178301" indent="-178301">
              <a:buClr>
                <a:schemeClr val="dk1"/>
              </a:buClr>
              <a:buSzPts val="1200"/>
              <a:buFont typeface="Arial"/>
              <a:buChar char="•"/>
            </a:pPr>
            <a:r>
              <a:rPr lang="en-US" b="1"/>
              <a:t>Who should be in the room?</a:t>
            </a:r>
            <a:endParaRPr/>
          </a:p>
          <a:p>
            <a:pPr marL="653769" lvl="1" indent="-178301">
              <a:buClr>
                <a:schemeClr val="dk1"/>
              </a:buClr>
              <a:buSzPts val="1200"/>
              <a:buFont typeface="Arial"/>
              <a:buChar char="•"/>
            </a:pPr>
            <a:r>
              <a:rPr lang="en-US"/>
              <a:t>LEA leaders who will make decisions about the exploration and selection of the intervention (e.g., Assistant Sup, CAO, Principals)</a:t>
            </a:r>
            <a:endParaRPr/>
          </a:p>
          <a:p>
            <a:pPr marL="653769" lvl="1" indent="-178301">
              <a:buClr>
                <a:schemeClr val="dk1"/>
              </a:buClr>
              <a:buSzPts val="1200"/>
              <a:buFont typeface="Arial"/>
              <a:buChar char="•"/>
            </a:pPr>
            <a:r>
              <a:rPr lang="en-US"/>
              <a:t>LEA leaders who will evaluate the intervention (e.g., data and evaluation staff)</a:t>
            </a:r>
            <a:endParaRPr/>
          </a:p>
          <a:p>
            <a:pPr marL="653769" lvl="1" indent="-178301">
              <a:buClr>
                <a:schemeClr val="dk1"/>
              </a:buClr>
              <a:buSzPts val="1200"/>
              <a:buFont typeface="Arial"/>
              <a:buChar char="•"/>
            </a:pPr>
            <a:r>
              <a:rPr lang="en-US"/>
              <a:t>LEA and school staff with expertise in the subject field of the intervention (e.g., teaching or coaching staff with expertise in behavioral, instructional, etc. interventions, depending on the type of intervention)</a:t>
            </a:r>
            <a:endParaRPr/>
          </a:p>
          <a:p>
            <a:pPr marL="653769" lvl="1" indent="-178301">
              <a:buClr>
                <a:schemeClr val="dk1"/>
              </a:buClr>
              <a:buSzPts val="1200"/>
              <a:buFont typeface="Arial"/>
              <a:buChar char="•"/>
            </a:pPr>
            <a:r>
              <a:rPr lang="en-US"/>
              <a:t>LEA training or coaching representatives</a:t>
            </a:r>
            <a:endParaRPr/>
          </a:p>
          <a:p>
            <a:pPr marL="178301" indent="-178301">
              <a:buClr>
                <a:schemeClr val="dk1"/>
              </a:buClr>
              <a:buSzPts val="1200"/>
              <a:buFont typeface="Arial"/>
              <a:buChar char="•"/>
            </a:pPr>
            <a:r>
              <a:rPr lang="en-US" b="1"/>
              <a:t>What will I learn? </a:t>
            </a:r>
            <a:endParaRPr/>
          </a:p>
          <a:p>
            <a:pPr marL="653769" lvl="1" indent="-178301">
              <a:buClr>
                <a:schemeClr val="dk1"/>
              </a:buClr>
              <a:buSzPts val="1200"/>
              <a:buFont typeface="Arial"/>
              <a:buChar char="•"/>
            </a:pPr>
            <a:r>
              <a:rPr lang="en-US"/>
              <a:t>See goals above</a:t>
            </a:r>
            <a:endParaRPr/>
          </a:p>
          <a:p>
            <a:pPr marL="178301" indent="-178301">
              <a:buClr>
                <a:schemeClr val="dk1"/>
              </a:buClr>
              <a:buSzPts val="1200"/>
              <a:buFont typeface="Arial"/>
              <a:buChar char="•"/>
            </a:pPr>
            <a:r>
              <a:rPr lang="en-US" b="1"/>
              <a:t>What do I need to know already going in?</a:t>
            </a:r>
            <a:endParaRPr/>
          </a:p>
          <a:p>
            <a:pPr marL="653769" lvl="1" indent="-178301">
              <a:buClr>
                <a:schemeClr val="dk1"/>
              </a:buClr>
              <a:buSzPts val="1200"/>
              <a:buFont typeface="Arial"/>
              <a:buChar char="•"/>
            </a:pPr>
            <a:r>
              <a:rPr lang="en-US"/>
              <a:t>Understanding of the LM identified changes in knowledge, behaviors, and long term outcomes. </a:t>
            </a:r>
            <a:endParaRPr/>
          </a:p>
          <a:p>
            <a:pPr marL="653769" lvl="1" indent="-178301">
              <a:buClr>
                <a:schemeClr val="dk1"/>
              </a:buClr>
              <a:buSzPts val="1200"/>
              <a:buFont typeface="Arial"/>
              <a:buChar char="•"/>
            </a:pPr>
            <a:r>
              <a:rPr lang="en-US"/>
              <a:t>Deep understanding of the LEA’s context, relevant goals, operational context, services being delivered and existing implementation approaches.</a:t>
            </a:r>
            <a:endParaRPr/>
          </a:p>
          <a:p>
            <a:pPr marL="178301" indent="-178301">
              <a:buClr>
                <a:schemeClr val="dk1"/>
              </a:buClr>
              <a:buSzPts val="1200"/>
              <a:buFont typeface="Arial"/>
              <a:buChar char="•"/>
            </a:pPr>
            <a:r>
              <a:rPr lang="en-US" b="1"/>
              <a:t>What are the expected takeaways?</a:t>
            </a:r>
            <a:endParaRPr/>
          </a:p>
          <a:p>
            <a:pPr marL="653769" lvl="1" indent="-178301">
              <a:buClr>
                <a:schemeClr val="dk1"/>
              </a:buClr>
              <a:buSzPts val="1200"/>
              <a:buFont typeface="Arial"/>
              <a:buChar char="•"/>
            </a:pPr>
            <a:r>
              <a:rPr lang="en-US"/>
              <a:t>Understand the elements of high-quality evaluation questions (PARSEC rule)</a:t>
            </a:r>
            <a:endParaRPr/>
          </a:p>
          <a:p>
            <a:pPr marL="653769" lvl="1" indent="-178301">
              <a:buClr>
                <a:schemeClr val="dk1"/>
              </a:buClr>
              <a:buSzPts val="1200"/>
              <a:buFont typeface="Arial"/>
              <a:buChar char="•"/>
            </a:pPr>
            <a:r>
              <a:rPr lang="en-US"/>
              <a:t>Learn how to draft research questions based on the LM and problem statement</a:t>
            </a:r>
            <a:endParaRPr/>
          </a:p>
          <a:p>
            <a:pPr marL="653769" lvl="1" indent="-178301">
              <a:buClr>
                <a:schemeClr val="dk1"/>
              </a:buClr>
              <a:buSzPts val="1200"/>
              <a:buFont typeface="Arial"/>
              <a:buChar char="•"/>
            </a:pPr>
            <a:r>
              <a:rPr lang="en-US"/>
              <a:t>Walk away with a strong first draft of research questions (ideally under 10)</a:t>
            </a:r>
            <a:endParaRPr/>
          </a:p>
          <a:p>
            <a:endParaRPr/>
          </a:p>
        </p:txBody>
      </p:sp>
      <p:sp>
        <p:nvSpPr>
          <p:cNvPr id="1066" name="Google Shape;1066;p34: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32</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1409044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p35: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3" name="Google Shape;1073;p35: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r>
              <a:rPr lang="en-US"/>
              <a:t>David – slides 29-31 4 minutes</a:t>
            </a:r>
            <a:endParaRPr/>
          </a:p>
        </p:txBody>
      </p:sp>
      <p:sp>
        <p:nvSpPr>
          <p:cNvPr id="1074" name="Google Shape;1074;p35: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33</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3185501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p36: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3" name="Google Shape;1083;p36: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r>
              <a:rPr lang="en-US"/>
              <a:t>Doug</a:t>
            </a:r>
            <a:endParaRPr/>
          </a:p>
        </p:txBody>
      </p:sp>
      <p:sp>
        <p:nvSpPr>
          <p:cNvPr id="1084" name="Google Shape;1084;p36: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34</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3365897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p37: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1" name="Google Shape;1091;p37: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pPr>
              <a:buClr>
                <a:schemeClr val="dk1"/>
              </a:buClr>
              <a:buSzPts val="1200"/>
            </a:pPr>
            <a:r>
              <a:rPr lang="en-US"/>
              <a:t>Doug</a:t>
            </a:r>
            <a:endParaRPr/>
          </a:p>
          <a:p>
            <a:pPr marL="178301" indent="-178301">
              <a:buClr>
                <a:schemeClr val="dk1"/>
              </a:buClr>
              <a:buSzPts val="1200"/>
              <a:buFont typeface="Arial"/>
              <a:buChar char="•"/>
            </a:pPr>
            <a:r>
              <a:rPr lang="en-US"/>
              <a:t>The problem statement serves to drive the specifics under each of the categories below – resources, outputs etc. and draw explicit connections between the categories. </a:t>
            </a:r>
            <a:endParaRPr/>
          </a:p>
          <a:p>
            <a:pPr marL="178301" indent="-178301">
              <a:buClr>
                <a:schemeClr val="dk1"/>
              </a:buClr>
              <a:buSzPts val="1200"/>
              <a:buFont typeface="Arial"/>
              <a:buChar char="•"/>
            </a:pPr>
            <a:r>
              <a:rPr lang="en-US"/>
              <a:t>What is the difference between outputs vs. outcomes? Outputs lead to desired outcomes. They are the deliverables that result from your planned activities, but not the changes you expect. Outcomes are the evidence of your service delivery—the results your program intends to achieve if implemented with fidelity.</a:t>
            </a:r>
            <a:endParaRPr/>
          </a:p>
        </p:txBody>
      </p:sp>
      <p:sp>
        <p:nvSpPr>
          <p:cNvPr id="1092" name="Google Shape;1092;p37: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35</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22536428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p38: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7" name="Google Shape;1127;p38: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r>
              <a:rPr lang="en-US"/>
              <a:t>Doug</a:t>
            </a:r>
            <a:endParaRPr/>
          </a:p>
          <a:p>
            <a:r>
              <a:rPr lang="en-US"/>
              <a:t>A convenient way to write or revise evaluation questions is to use the PARSEC framework(handout. Let’s walk through the framework now. Provide Handout E</a:t>
            </a:r>
            <a:endParaRPr/>
          </a:p>
        </p:txBody>
      </p:sp>
      <p:sp>
        <p:nvSpPr>
          <p:cNvPr id="1128" name="Google Shape;1128;p38: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36</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4266544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p45: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4" name="Google Shape;1214;p45: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r>
              <a:rPr lang="en-US"/>
              <a:t>David overview but don’t do Slides 41-42 4 minutes</a:t>
            </a:r>
            <a:endParaRPr/>
          </a:p>
          <a:p>
            <a:r>
              <a:rPr lang="en-US"/>
              <a:t>Provide Handout F:  Go back over the example on slide 20.  Allow each person to work as an individual or pairs, and then get feedback from one another</a:t>
            </a:r>
            <a:endParaRPr/>
          </a:p>
        </p:txBody>
      </p:sp>
      <p:sp>
        <p:nvSpPr>
          <p:cNvPr id="1215" name="Google Shape;1215;p45: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37</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22317686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p39: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9" name="Google Shape;1139;p39: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r>
              <a:rPr lang="en-US"/>
              <a:t>Doug (overview but don’t go into detail)</a:t>
            </a:r>
            <a:endParaRPr/>
          </a:p>
          <a:p>
            <a:r>
              <a:rPr lang="en-US"/>
              <a:t>P stands for Pertinent, or meaningful to participants and stakeholders  (option to provide Handout E now or later)</a:t>
            </a:r>
            <a:endParaRPr/>
          </a:p>
        </p:txBody>
      </p:sp>
      <p:sp>
        <p:nvSpPr>
          <p:cNvPr id="1140" name="Google Shape;1140;p39: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38</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27385200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p45: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4" name="Google Shape;1214;p45: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r>
              <a:rPr lang="en-US"/>
              <a:t>David overview but don’t do Slides 41-42 4 minutes</a:t>
            </a:r>
            <a:endParaRPr/>
          </a:p>
          <a:p>
            <a:r>
              <a:rPr lang="en-US"/>
              <a:t>Provide Handout F:  Go back over the example on slide 20.  Allow each person to work as an individual or pairs, and then get feedback from one another</a:t>
            </a:r>
            <a:endParaRPr/>
          </a:p>
        </p:txBody>
      </p:sp>
      <p:sp>
        <p:nvSpPr>
          <p:cNvPr id="1215" name="Google Shape;1215;p45: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39</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24363317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p46: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7" name="Google Shape;1227;p46: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r>
              <a:rPr lang="en-US"/>
              <a:t>David overview but don’t do</a:t>
            </a:r>
            <a:endParaRPr/>
          </a:p>
          <a:p>
            <a:r>
              <a:rPr lang="en-US"/>
              <a:t>It may be hard to narrow down to just 2-3 evaluation questions. If you generated more, here is a framework that may help you prioritize. </a:t>
            </a:r>
            <a:r>
              <a:rPr lang="en-US" b="1" i="1"/>
              <a:t>Handout G.</a:t>
            </a:r>
            <a:endParaRPr b="1" i="1"/>
          </a:p>
        </p:txBody>
      </p:sp>
      <p:sp>
        <p:nvSpPr>
          <p:cNvPr id="1228" name="Google Shape;1228;p46: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40</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2996160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4: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6" name="Google Shape;706;p4: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r>
              <a:rPr lang="en-US"/>
              <a:t>Jeremy</a:t>
            </a:r>
            <a:endParaRPr/>
          </a:p>
        </p:txBody>
      </p:sp>
      <p:sp>
        <p:nvSpPr>
          <p:cNvPr id="707" name="Google Shape;707;p4: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5</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35479924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
        <p:cNvGrpSpPr/>
        <p:nvPr/>
      </p:nvGrpSpPr>
      <p:grpSpPr>
        <a:xfrm>
          <a:off x="0" y="0"/>
          <a:ext cx="0" cy="0"/>
          <a:chOff x="0" y="0"/>
          <a:chExt cx="0" cy="0"/>
        </a:xfrm>
      </p:grpSpPr>
      <p:sp>
        <p:nvSpPr>
          <p:cNvPr id="1249" name="Google Shape;1249;p47: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0" name="Google Shape;1250;p47: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r>
              <a:rPr lang="en-US"/>
              <a:t>Nazie</a:t>
            </a:r>
            <a:endParaRPr/>
          </a:p>
          <a:p>
            <a:endParaRPr/>
          </a:p>
        </p:txBody>
      </p:sp>
      <p:sp>
        <p:nvSpPr>
          <p:cNvPr id="1251" name="Google Shape;1251;p47: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41</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3051239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5: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p5: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pPr marL="178301" indent="-178301">
              <a:buClr>
                <a:schemeClr val="dk1"/>
              </a:buClr>
              <a:buSzPts val="1200"/>
              <a:buFont typeface="Arial"/>
              <a:buChar char="•"/>
            </a:pPr>
            <a:r>
              <a:rPr lang="en-US" b="1"/>
              <a:t>Who should be in the room?</a:t>
            </a:r>
            <a:endParaRPr/>
          </a:p>
          <a:p>
            <a:pPr marL="653769" lvl="1" indent="-178301">
              <a:buClr>
                <a:schemeClr val="dk1"/>
              </a:buClr>
              <a:buSzPts val="1200"/>
              <a:buFont typeface="Arial"/>
              <a:buChar char="•"/>
            </a:pPr>
            <a:r>
              <a:rPr lang="en-US"/>
              <a:t>LEA leaders who will make decisions about the exploration and selection of the intervention (e.g., Assistant Sup, CAO, Principals)</a:t>
            </a:r>
            <a:endParaRPr/>
          </a:p>
          <a:p>
            <a:pPr marL="653769" lvl="1" indent="-178301">
              <a:buClr>
                <a:schemeClr val="dk1"/>
              </a:buClr>
              <a:buSzPts val="1200"/>
              <a:buFont typeface="Arial"/>
              <a:buChar char="•"/>
            </a:pPr>
            <a:r>
              <a:rPr lang="en-US"/>
              <a:t>LEA leaders who will evaluate the intervention (e.g., data and evaluation staff)</a:t>
            </a:r>
            <a:endParaRPr/>
          </a:p>
          <a:p>
            <a:pPr marL="653769" lvl="1" indent="-178301">
              <a:buClr>
                <a:schemeClr val="dk1"/>
              </a:buClr>
              <a:buSzPts val="1200"/>
              <a:buFont typeface="Arial"/>
              <a:buChar char="•"/>
            </a:pPr>
            <a:r>
              <a:rPr lang="en-US"/>
              <a:t>LEA and school staff with expertise in the subject field of the intervention (e.g., teaching or coaching staff with expertise in behavioral, instructional, etc. interventions, depending on the type of intervention)</a:t>
            </a:r>
            <a:endParaRPr/>
          </a:p>
          <a:p>
            <a:pPr marL="653769" lvl="1" indent="-178301">
              <a:buClr>
                <a:schemeClr val="dk1"/>
              </a:buClr>
              <a:buSzPts val="1200"/>
              <a:buFont typeface="Arial"/>
              <a:buChar char="•"/>
            </a:pPr>
            <a:r>
              <a:rPr lang="en-US"/>
              <a:t>LEA training or coaching representatives</a:t>
            </a:r>
            <a:endParaRPr/>
          </a:p>
          <a:p>
            <a:pPr marL="178301" indent="-178301">
              <a:buClr>
                <a:schemeClr val="dk1"/>
              </a:buClr>
              <a:buSzPts val="1200"/>
              <a:buFont typeface="Arial"/>
              <a:buChar char="•"/>
            </a:pPr>
            <a:r>
              <a:rPr lang="en-US" b="1"/>
              <a:t>What will I learn? </a:t>
            </a:r>
            <a:endParaRPr/>
          </a:p>
          <a:p>
            <a:pPr marL="653769" lvl="1" indent="-178301">
              <a:buClr>
                <a:schemeClr val="dk1"/>
              </a:buClr>
              <a:buSzPts val="1200"/>
              <a:buFont typeface="Arial"/>
              <a:buChar char="•"/>
            </a:pPr>
            <a:r>
              <a:rPr lang="en-US"/>
              <a:t>See goals above</a:t>
            </a:r>
            <a:endParaRPr/>
          </a:p>
          <a:p>
            <a:pPr marL="178301" indent="-178301">
              <a:buClr>
                <a:schemeClr val="dk1"/>
              </a:buClr>
              <a:buSzPts val="1200"/>
              <a:buFont typeface="Arial"/>
              <a:buChar char="•"/>
            </a:pPr>
            <a:r>
              <a:rPr lang="en-US" b="1"/>
              <a:t>What do I need to know already going in?</a:t>
            </a:r>
            <a:endParaRPr/>
          </a:p>
          <a:p>
            <a:pPr marL="653769" lvl="1" indent="-178301">
              <a:buClr>
                <a:schemeClr val="dk1"/>
              </a:buClr>
              <a:buSzPts val="1200"/>
              <a:buFont typeface="Arial"/>
              <a:buChar char="•"/>
            </a:pPr>
            <a:r>
              <a:rPr lang="en-US"/>
              <a:t>District and school context (e.g., conversant in LEA CNA results (i.e., UIP) – from priority performance challenges to root causes to major improvement strategies</a:t>
            </a:r>
            <a:endParaRPr/>
          </a:p>
          <a:p>
            <a:pPr marL="653769" lvl="1" indent="-178301">
              <a:buClr>
                <a:schemeClr val="dk1"/>
              </a:buClr>
              <a:buSzPts val="1200"/>
              <a:buFont typeface="Arial"/>
              <a:buChar char="•"/>
            </a:pPr>
            <a:r>
              <a:rPr lang="en-US"/>
              <a:t>If the LEA wants to explore and select a new intervention and evaluate it, the LEA team needs a baseline understanding of exploring and selecting a intervention – including considerations such as evidence strength, fit, capacity (e.g., contextual fit)</a:t>
            </a:r>
            <a:endParaRPr/>
          </a:p>
          <a:p>
            <a:pPr marL="178301" indent="-178301">
              <a:buClr>
                <a:schemeClr val="dk1"/>
              </a:buClr>
              <a:buSzPts val="1200"/>
              <a:buFont typeface="Arial"/>
              <a:buChar char="•"/>
            </a:pPr>
            <a:r>
              <a:rPr lang="en-US" b="1"/>
              <a:t>What are the expected takeaways?</a:t>
            </a:r>
            <a:endParaRPr/>
          </a:p>
          <a:p>
            <a:pPr marL="653769" lvl="1" indent="-178301">
              <a:buClr>
                <a:schemeClr val="dk1"/>
              </a:buClr>
              <a:buSzPts val="1200"/>
              <a:buFont typeface="Arial"/>
              <a:buChar char="•"/>
            </a:pPr>
            <a:r>
              <a:rPr lang="en-US"/>
              <a:t>Understand the phases of program evaluation and inherent complexity, what it takes to do rigorous PE, and make informed decisions about the scope of PE based on staff skills, capacity, and funding.</a:t>
            </a:r>
            <a:endParaRPr/>
          </a:p>
          <a:p>
            <a:pPr marL="653769" lvl="1" indent="-178301">
              <a:buClr>
                <a:schemeClr val="dk1"/>
              </a:buClr>
              <a:buSzPts val="1200"/>
              <a:buFont typeface="Arial"/>
              <a:buChar char="•"/>
            </a:pPr>
            <a:r>
              <a:rPr lang="en-US"/>
              <a:t>Be equipped to understand the baseline principles, technical skills, and implications of a PE effort.</a:t>
            </a:r>
            <a:endParaRPr/>
          </a:p>
          <a:p>
            <a:endParaRPr/>
          </a:p>
        </p:txBody>
      </p:sp>
      <p:sp>
        <p:nvSpPr>
          <p:cNvPr id="714" name="Google Shape;714;p5: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6</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1224314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6: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p6: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r>
              <a:rPr lang="en-US"/>
              <a:t>A program worth implementing is a program worth evaluating.</a:t>
            </a:r>
            <a:endParaRPr/>
          </a:p>
          <a:p>
            <a:endParaRPr/>
          </a:p>
          <a:p>
            <a:r>
              <a:rPr lang="en-US"/>
              <a:t>A program that can account for its investment by demonstrating progress and results is more likely to be viewed as impactful (and worthy of funding) by stakeholders.</a:t>
            </a:r>
            <a:endParaRPr/>
          </a:p>
          <a:p>
            <a:endParaRPr/>
          </a:p>
          <a:p>
            <a:r>
              <a:rPr lang="en-US"/>
              <a:t>The purpose is not to prove, but to improve…</a:t>
            </a:r>
            <a:endParaRPr/>
          </a:p>
          <a:p>
            <a:endParaRPr/>
          </a:p>
          <a:p>
            <a:pPr marL="356602" indent="-356602">
              <a:buClr>
                <a:schemeClr val="dk1"/>
              </a:buClr>
              <a:buSzPts val="1200"/>
              <a:buFont typeface="Arial"/>
              <a:buChar char="•"/>
            </a:pPr>
            <a:r>
              <a:rPr lang="en-US"/>
              <a:t>Evaluation is a process that critically examines a program. It involves collecting and analyzing information about a program’s activities, characteristics, and outcomes.</a:t>
            </a:r>
            <a:endParaRPr/>
          </a:p>
          <a:p>
            <a:pPr marL="356602" indent="-356602">
              <a:buClr>
                <a:schemeClr val="dk1"/>
              </a:buClr>
              <a:buSzPts val="1200"/>
              <a:buFont typeface="Arial"/>
              <a:buChar char="•"/>
            </a:pPr>
            <a:r>
              <a:rPr lang="en-US"/>
              <a:t>Its purpose is to make informed judgements about a program, to access the impact of what is working or what needs to improve, in other words, to inform programming decisions.</a:t>
            </a:r>
            <a:endParaRPr/>
          </a:p>
          <a:p>
            <a:pPr marL="356602" indent="-356602">
              <a:buClr>
                <a:schemeClr val="dk1"/>
              </a:buClr>
              <a:buSzPts val="1200"/>
              <a:buFont typeface="Arial"/>
              <a:buChar char="•"/>
            </a:pPr>
            <a:r>
              <a:rPr lang="en-US"/>
              <a:t>It’s important to approach this work through the lens of inquiry, with an open mindset, and the enthusiasm to explore options and investigate discoveries—wherever they may lead. </a:t>
            </a:r>
            <a:endParaRPr/>
          </a:p>
          <a:p>
            <a:pPr marL="475468" indent="-475468">
              <a:buClr>
                <a:schemeClr val="dk1"/>
              </a:buClr>
              <a:buSzPts val="1200"/>
              <a:buFont typeface="Arial"/>
              <a:buChar char="•"/>
            </a:pPr>
            <a:r>
              <a:rPr lang="en-US"/>
              <a:t>It is important to evaluate all efforts, even if strategies or interventions are backed by evidence. LEA/school context and implementation can mitigate (or enhance!) the effectiveness of any program. </a:t>
            </a:r>
            <a:endParaRPr/>
          </a:p>
          <a:p>
            <a:pPr marL="475468" indent="-475468">
              <a:buClr>
                <a:schemeClr val="dk1"/>
              </a:buClr>
              <a:buSzPts val="1200"/>
              <a:buFont typeface="Arial"/>
              <a:buChar char="•"/>
            </a:pPr>
            <a:r>
              <a:rPr lang="en-US"/>
              <a:t>Start in a strong place with program selection. To the greatest extent possible, select a program that is evidence-based.</a:t>
            </a:r>
            <a:endParaRPr/>
          </a:p>
          <a:p>
            <a:pPr marL="475468" indent="-475468">
              <a:buClr>
                <a:schemeClr val="dk1"/>
              </a:buClr>
              <a:buSzPts val="1200"/>
              <a:buFont typeface="Arial"/>
              <a:buChar char="•"/>
            </a:pPr>
            <a:r>
              <a:rPr lang="en-US"/>
              <a:t>If there is no evidence base, or the evidence is not rigorous, program evaluation becomes even more important.</a:t>
            </a:r>
            <a:endParaRPr/>
          </a:p>
          <a:p>
            <a:pPr marL="475468" indent="-475468">
              <a:buClr>
                <a:schemeClr val="dk1"/>
              </a:buClr>
              <a:buSzPts val="1200"/>
              <a:buFont typeface="Arial"/>
              <a:buChar char="•"/>
            </a:pPr>
            <a:r>
              <a:rPr lang="en-US"/>
              <a:t>Program evaluation empowers LEAs/schools to build local evidence from efforts. Your school can be a proving ground for new solutions to support student learning</a:t>
            </a:r>
            <a:endParaRPr/>
          </a:p>
          <a:p>
            <a:pPr marL="356602" indent="-356602">
              <a:buClr>
                <a:schemeClr val="dk1"/>
              </a:buClr>
              <a:buSzPts val="1200"/>
              <a:buFont typeface="Arial"/>
              <a:buChar char="•"/>
            </a:pPr>
            <a:r>
              <a:rPr lang="en-US"/>
              <a:t>Evaluation can answer questions specific to your local context.</a:t>
            </a:r>
            <a:endParaRPr/>
          </a:p>
          <a:p>
            <a:pPr marL="356602" indent="-356602">
              <a:buClr>
                <a:schemeClr val="dk1"/>
              </a:buClr>
              <a:buSzPts val="1200"/>
              <a:buFont typeface="Arial"/>
              <a:buChar char="•"/>
            </a:pPr>
            <a:r>
              <a:rPr lang="en-US"/>
              <a:t>The depth and focus of your evaluation effort should be tailored to your local context and immediate needs.</a:t>
            </a:r>
            <a:endParaRPr/>
          </a:p>
          <a:p>
            <a:pPr marL="356602" indent="-356602">
              <a:buClr>
                <a:schemeClr val="dk1"/>
              </a:buClr>
              <a:buSzPts val="1200"/>
              <a:buFont typeface="Arial"/>
              <a:buChar char="•"/>
            </a:pPr>
            <a:r>
              <a:rPr lang="en-US"/>
              <a:t>Start where there’s evidence already.</a:t>
            </a:r>
            <a:endParaRPr/>
          </a:p>
          <a:p>
            <a:pPr marL="356602" indent="-356602">
              <a:buClr>
                <a:schemeClr val="dk1"/>
              </a:buClr>
              <a:buSzPts val="1200"/>
              <a:buFont typeface="Arial"/>
              <a:buChar char="•"/>
            </a:pPr>
            <a:r>
              <a:rPr lang="en-US"/>
              <a:t>Your school is a proving ground for new solutions!</a:t>
            </a:r>
            <a:endParaRPr/>
          </a:p>
          <a:p>
            <a:pPr marL="356602" indent="-356602">
              <a:buClr>
                <a:schemeClr val="dk1"/>
              </a:buClr>
              <a:buSzPts val="1200"/>
              <a:buFont typeface="Arial"/>
              <a:buChar char="•"/>
            </a:pPr>
            <a:r>
              <a:rPr lang="en-US"/>
              <a:t>Program Evaluation is an iterative process, and can be a tremendous tool to inform continuous improvement. The learning happens in the journey!</a:t>
            </a:r>
            <a:endParaRPr/>
          </a:p>
          <a:p>
            <a:pPr marL="356602" indent="-277356">
              <a:buClr>
                <a:schemeClr val="dk1"/>
              </a:buClr>
              <a:buSzPts val="1200"/>
            </a:pPr>
            <a:endParaRPr/>
          </a:p>
          <a:p>
            <a:pPr marL="475468" indent="-396224">
              <a:buClr>
                <a:schemeClr val="dk1"/>
              </a:buClr>
              <a:buSzPts val="1200"/>
            </a:pPr>
            <a:endParaRPr/>
          </a:p>
          <a:p>
            <a:pPr marL="356602" indent="-277356">
              <a:buClr>
                <a:schemeClr val="dk1"/>
              </a:buClr>
              <a:buSzPts val="1200"/>
            </a:pPr>
            <a:endParaRPr/>
          </a:p>
          <a:p>
            <a:endParaRPr/>
          </a:p>
        </p:txBody>
      </p:sp>
      <p:sp>
        <p:nvSpPr>
          <p:cNvPr id="723" name="Google Shape;723;p6: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7</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2181672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7: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0" name="Google Shape;730;p7: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pPr>
              <a:buClr>
                <a:schemeClr val="dk1"/>
              </a:buClr>
              <a:buSzPts val="900"/>
            </a:pPr>
            <a:r>
              <a:rPr lang="en-US" sz="900">
                <a:latin typeface="Trebuchet MS"/>
                <a:ea typeface="Trebuchet MS"/>
                <a:cs typeface="Trebuchet MS"/>
                <a:sym typeface="Trebuchet MS"/>
              </a:rPr>
              <a:t>Jeremy - There is an emphasis of EBI under ESSA, and the types of evidence outcomes you seek to improve often determines the level of the evaluation effort. Our focus today is Level 4 : Evaluation shows that the intervention will </a:t>
            </a:r>
            <a:r>
              <a:rPr lang="en-US" sz="900" i="1">
                <a:latin typeface="Trebuchet MS"/>
                <a:ea typeface="Trebuchet MS"/>
                <a:cs typeface="Trebuchet MS"/>
                <a:sym typeface="Trebuchet MS"/>
              </a:rPr>
              <a:t>likely</a:t>
            </a:r>
            <a:r>
              <a:rPr lang="en-US" sz="900">
                <a:latin typeface="Trebuchet MS"/>
                <a:ea typeface="Trebuchet MS"/>
                <a:cs typeface="Trebuchet MS"/>
                <a:sym typeface="Trebuchet MS"/>
              </a:rPr>
              <a:t> improve student outcomes. We are providing you with </a:t>
            </a:r>
            <a:r>
              <a:rPr lang="en-US" sz="900" b="1">
                <a:latin typeface="Trebuchet MS"/>
                <a:ea typeface="Trebuchet MS"/>
                <a:cs typeface="Trebuchet MS"/>
                <a:sym typeface="Trebuchet MS"/>
              </a:rPr>
              <a:t>Handout A: Exploring, Selecting, &amp; Implementing Evidence-Based Interventions (EBIs</a:t>
            </a:r>
            <a:r>
              <a:rPr lang="en-US" sz="900">
                <a:latin typeface="Trebuchet MS"/>
                <a:ea typeface="Trebuchet MS"/>
                <a:cs typeface="Trebuchet MS"/>
                <a:sym typeface="Trebuchet MS"/>
              </a:rPr>
              <a:t>) for further information on levels of evidence.</a:t>
            </a:r>
            <a:endParaRPr/>
          </a:p>
          <a:p>
            <a:pPr>
              <a:buClr>
                <a:schemeClr val="dk1"/>
              </a:buClr>
              <a:buSzPts val="900"/>
            </a:pPr>
            <a:endParaRPr sz="900">
              <a:latin typeface="Trebuchet MS"/>
              <a:ea typeface="Trebuchet MS"/>
              <a:cs typeface="Trebuchet MS"/>
              <a:sym typeface="Trebuchet MS"/>
            </a:endParaRPr>
          </a:p>
        </p:txBody>
      </p:sp>
      <p:sp>
        <p:nvSpPr>
          <p:cNvPr id="731" name="Google Shape;731;p7: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8</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3404340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9: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8" name="Google Shape;748;p9: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r>
              <a:rPr lang="en-US"/>
              <a:t>Jeremy</a:t>
            </a:r>
            <a:endParaRPr/>
          </a:p>
        </p:txBody>
      </p:sp>
      <p:sp>
        <p:nvSpPr>
          <p:cNvPr id="749" name="Google Shape;749;p9: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9</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3444043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10:notes"/>
          <p:cNvSpPr>
            <a:spLocks noGrp="1" noRot="1" noChangeAspect="1"/>
          </p:cNvSpPr>
          <p:nvPr>
            <p:ph type="sldImg" idx="2"/>
          </p:nvPr>
        </p:nvSpPr>
        <p:spPr>
          <a:xfrm>
            <a:off x="4695825" y="673100"/>
            <a:ext cx="3227388" cy="181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0" name="Google Shape;770;p10:notes"/>
          <p:cNvSpPr txBox="1">
            <a:spLocks noGrp="1"/>
          </p:cNvSpPr>
          <p:nvPr>
            <p:ph type="body" idx="1"/>
          </p:nvPr>
        </p:nvSpPr>
        <p:spPr>
          <a:xfrm>
            <a:off x="1261900" y="2591233"/>
            <a:ext cx="10095202" cy="2120098"/>
          </a:xfrm>
          <a:prstGeom prst="rect">
            <a:avLst/>
          </a:prstGeom>
          <a:noFill/>
          <a:ln>
            <a:noFill/>
          </a:ln>
        </p:spPr>
        <p:txBody>
          <a:bodyPr spcFirstLastPara="1" wrap="square" lIns="95078" tIns="47525" rIns="95078" bIns="47525" anchor="t" anchorCtr="0">
            <a:noAutofit/>
          </a:bodyPr>
          <a:lstStyle/>
          <a:p>
            <a:endParaRPr/>
          </a:p>
        </p:txBody>
      </p:sp>
      <p:sp>
        <p:nvSpPr>
          <p:cNvPr id="771" name="Google Shape;771;p10:notes"/>
          <p:cNvSpPr txBox="1">
            <a:spLocks noGrp="1"/>
          </p:cNvSpPr>
          <p:nvPr>
            <p:ph type="sldNum" idx="12"/>
          </p:nvPr>
        </p:nvSpPr>
        <p:spPr>
          <a:xfrm>
            <a:off x="7148579" y="5113912"/>
            <a:ext cx="5468234" cy="270465"/>
          </a:xfrm>
          <a:prstGeom prst="rect">
            <a:avLst/>
          </a:prstGeom>
          <a:noFill/>
          <a:ln>
            <a:noFill/>
          </a:ln>
        </p:spPr>
        <p:txBody>
          <a:bodyPr spcFirstLastPara="1" wrap="square" lIns="95078" tIns="47525" rIns="95078" bIns="47525" anchor="b" anchorCtr="0">
            <a:noAutofit/>
          </a:bodyPr>
          <a:lstStyle/>
          <a:p>
            <a:pPr defTabSz="933237">
              <a:buClr>
                <a:srgbClr val="000000"/>
              </a:buClr>
            </a:pPr>
            <a:fld id="{00000000-1234-1234-1234-123412341234}" type="slidenum">
              <a:rPr lang="en-US" sz="1400" kern="0">
                <a:solidFill>
                  <a:srgbClr val="000000"/>
                </a:solidFill>
                <a:latin typeface="Arial"/>
                <a:cs typeface="Arial"/>
                <a:sym typeface="Arial"/>
              </a:rPr>
              <a:pPr defTabSz="933237">
                <a:buClr>
                  <a:srgbClr val="000000"/>
                </a:buClr>
              </a:pPr>
              <a:t>10</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390353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age 1">
  <p:cSld name="Title Page 1">
    <p:spTree>
      <p:nvGrpSpPr>
        <p:cNvPr id="1" name="Shape 10"/>
        <p:cNvGrpSpPr/>
        <p:nvPr/>
      </p:nvGrpSpPr>
      <p:grpSpPr>
        <a:xfrm>
          <a:off x="0" y="0"/>
          <a:ext cx="0" cy="0"/>
          <a:chOff x="0" y="0"/>
          <a:chExt cx="0" cy="0"/>
        </a:xfrm>
      </p:grpSpPr>
      <p:pic>
        <p:nvPicPr>
          <p:cNvPr id="11" name="Google Shape;11;p157"/>
          <p:cNvPicPr preferRelativeResize="0"/>
          <p:nvPr/>
        </p:nvPicPr>
        <p:blipFill rotWithShape="1">
          <a:blip r:embed="rId2">
            <a:alphaModFix/>
          </a:blip>
          <a:srcRect/>
          <a:stretch/>
        </p:blipFill>
        <p:spPr>
          <a:xfrm>
            <a:off x="-314" y="0"/>
            <a:ext cx="12192627" cy="6451932"/>
          </a:xfrm>
          <a:prstGeom prst="rect">
            <a:avLst/>
          </a:prstGeom>
          <a:noFill/>
          <a:ln>
            <a:noFill/>
          </a:ln>
        </p:spPr>
      </p:pic>
      <p:grpSp>
        <p:nvGrpSpPr>
          <p:cNvPr id="12" name="Google Shape;12;p157"/>
          <p:cNvGrpSpPr/>
          <p:nvPr/>
        </p:nvGrpSpPr>
        <p:grpSpPr>
          <a:xfrm>
            <a:off x="396238" y="297178"/>
            <a:ext cx="11399847" cy="6149340"/>
            <a:chOff x="297178" y="297178"/>
            <a:chExt cx="8549885" cy="6149340"/>
          </a:xfrm>
        </p:grpSpPr>
        <p:sp>
          <p:nvSpPr>
            <p:cNvPr id="13" name="Google Shape;13;p157"/>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157"/>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5" name="Google Shape;15;p157"/>
          <p:cNvSpPr/>
          <p:nvPr/>
        </p:nvSpPr>
        <p:spPr>
          <a:xfrm>
            <a:off x="9838259"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157"/>
          <p:cNvSpPr/>
          <p:nvPr/>
        </p:nvSpPr>
        <p:spPr>
          <a:xfrm>
            <a:off x="530957" y="5847505"/>
            <a:ext cx="141393" cy="106045"/>
          </a:xfrm>
          <a:custGeom>
            <a:avLst/>
            <a:gdLst/>
            <a:ahLst/>
            <a:cxnLst/>
            <a:rect l="l" t="t" r="r" b="b"/>
            <a:pathLst>
              <a:path w="106045" h="106045" extrusionOk="0">
                <a:moveTo>
                  <a:pt x="52730" y="0"/>
                </a:moveTo>
                <a:lnTo>
                  <a:pt x="32205" y="4143"/>
                </a:lnTo>
                <a:lnTo>
                  <a:pt x="15444" y="15444"/>
                </a:lnTo>
                <a:lnTo>
                  <a:pt x="4143" y="32205"/>
                </a:lnTo>
                <a:lnTo>
                  <a:pt x="0" y="52730"/>
                </a:lnTo>
                <a:lnTo>
                  <a:pt x="4143" y="73253"/>
                </a:lnTo>
                <a:lnTo>
                  <a:pt x="15444" y="90009"/>
                </a:lnTo>
                <a:lnTo>
                  <a:pt x="32205" y="101306"/>
                </a:lnTo>
                <a:lnTo>
                  <a:pt x="52730" y="105448"/>
                </a:lnTo>
                <a:lnTo>
                  <a:pt x="73247" y="101306"/>
                </a:lnTo>
                <a:lnTo>
                  <a:pt x="90004" y="90009"/>
                </a:lnTo>
                <a:lnTo>
                  <a:pt x="101304" y="73253"/>
                </a:lnTo>
                <a:lnTo>
                  <a:pt x="105448" y="52730"/>
                </a:lnTo>
                <a:lnTo>
                  <a:pt x="101304" y="32205"/>
                </a:lnTo>
                <a:lnTo>
                  <a:pt x="90004" y="15444"/>
                </a:lnTo>
                <a:lnTo>
                  <a:pt x="73247" y="4143"/>
                </a:lnTo>
                <a:lnTo>
                  <a:pt x="5273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 name="Google Shape;17;p157"/>
          <p:cNvPicPr preferRelativeResize="0"/>
          <p:nvPr/>
        </p:nvPicPr>
        <p:blipFill rotWithShape="1">
          <a:blip r:embed="rId3">
            <a:alphaModFix/>
          </a:blip>
          <a:srcRect/>
          <a:stretch/>
        </p:blipFill>
        <p:spPr>
          <a:xfrm>
            <a:off x="305058" y="5847504"/>
            <a:ext cx="1219263" cy="774740"/>
          </a:xfrm>
          <a:prstGeom prst="rect">
            <a:avLst/>
          </a:prstGeom>
          <a:noFill/>
          <a:ln>
            <a:noFill/>
          </a:ln>
        </p:spPr>
      </p:pic>
      <p:sp>
        <p:nvSpPr>
          <p:cNvPr id="18" name="Google Shape;18;p157"/>
          <p:cNvSpPr txBox="1">
            <a:spLocks noGrp="1"/>
          </p:cNvSpPr>
          <p:nvPr>
            <p:ph type="dt" idx="10"/>
          </p:nvPr>
        </p:nvSpPr>
        <p:spPr>
          <a:xfrm>
            <a:off x="4693920" y="4829105"/>
            <a:ext cx="2804160" cy="276999"/>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57"/>
          <p:cNvSpPr txBox="1">
            <a:spLocks noGrp="1"/>
          </p:cNvSpPr>
          <p:nvPr>
            <p:ph type="sldNum" idx="12"/>
          </p:nvPr>
        </p:nvSpPr>
        <p:spPr>
          <a:xfrm>
            <a:off x="8991592" y="297177"/>
            <a:ext cx="2804160" cy="276999"/>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u="none">
                <a:solidFill>
                  <a:schemeClr val="lt1"/>
                </a:solidFill>
                <a:latin typeface="Calibri"/>
                <a:ea typeface="Calibri"/>
                <a:cs typeface="Calibri"/>
                <a:sym typeface="Calibri"/>
              </a:defRPr>
            </a:lvl1pPr>
            <a:lvl2pPr marL="0" marR="0" lvl="1" indent="0" algn="r" rtl="0">
              <a:spcBef>
                <a:spcPts val="0"/>
              </a:spcBef>
              <a:buNone/>
              <a:defRPr sz="1800" b="0" u="none">
                <a:solidFill>
                  <a:schemeClr val="lt1"/>
                </a:solidFill>
                <a:latin typeface="Calibri"/>
                <a:ea typeface="Calibri"/>
                <a:cs typeface="Calibri"/>
                <a:sym typeface="Calibri"/>
              </a:defRPr>
            </a:lvl2pPr>
            <a:lvl3pPr marL="0" marR="0" lvl="2" indent="0" algn="r" rtl="0">
              <a:spcBef>
                <a:spcPts val="0"/>
              </a:spcBef>
              <a:buNone/>
              <a:defRPr sz="1800" b="0" u="none">
                <a:solidFill>
                  <a:schemeClr val="lt1"/>
                </a:solidFill>
                <a:latin typeface="Calibri"/>
                <a:ea typeface="Calibri"/>
                <a:cs typeface="Calibri"/>
                <a:sym typeface="Calibri"/>
              </a:defRPr>
            </a:lvl3pPr>
            <a:lvl4pPr marL="0" marR="0" lvl="3" indent="0" algn="r" rtl="0">
              <a:spcBef>
                <a:spcPts val="0"/>
              </a:spcBef>
              <a:buNone/>
              <a:defRPr sz="1800" b="0" u="none">
                <a:solidFill>
                  <a:schemeClr val="lt1"/>
                </a:solidFill>
                <a:latin typeface="Calibri"/>
                <a:ea typeface="Calibri"/>
                <a:cs typeface="Calibri"/>
                <a:sym typeface="Calibri"/>
              </a:defRPr>
            </a:lvl4pPr>
            <a:lvl5pPr marL="0" marR="0" lvl="4" indent="0" algn="r" rtl="0">
              <a:spcBef>
                <a:spcPts val="0"/>
              </a:spcBef>
              <a:buNone/>
              <a:defRPr sz="1800" b="0" u="none">
                <a:solidFill>
                  <a:schemeClr val="lt1"/>
                </a:solidFill>
                <a:latin typeface="Calibri"/>
                <a:ea typeface="Calibri"/>
                <a:cs typeface="Calibri"/>
                <a:sym typeface="Calibri"/>
              </a:defRPr>
            </a:lvl5pPr>
            <a:lvl6pPr marL="0" marR="0" lvl="5" indent="0" algn="r" rtl="0">
              <a:spcBef>
                <a:spcPts val="0"/>
              </a:spcBef>
              <a:buNone/>
              <a:defRPr sz="1800" b="0" u="none">
                <a:solidFill>
                  <a:schemeClr val="lt1"/>
                </a:solidFill>
                <a:latin typeface="Calibri"/>
                <a:ea typeface="Calibri"/>
                <a:cs typeface="Calibri"/>
                <a:sym typeface="Calibri"/>
              </a:defRPr>
            </a:lvl6pPr>
            <a:lvl7pPr marL="0" marR="0" lvl="6" indent="0" algn="r" rtl="0">
              <a:spcBef>
                <a:spcPts val="0"/>
              </a:spcBef>
              <a:buNone/>
              <a:defRPr sz="1800" b="0" u="none">
                <a:solidFill>
                  <a:schemeClr val="lt1"/>
                </a:solidFill>
                <a:latin typeface="Calibri"/>
                <a:ea typeface="Calibri"/>
                <a:cs typeface="Calibri"/>
                <a:sym typeface="Calibri"/>
              </a:defRPr>
            </a:lvl7pPr>
            <a:lvl8pPr marL="0" marR="0" lvl="7" indent="0" algn="r" rtl="0">
              <a:spcBef>
                <a:spcPts val="0"/>
              </a:spcBef>
              <a:buNone/>
              <a:defRPr sz="1800" b="0" u="none">
                <a:solidFill>
                  <a:schemeClr val="lt1"/>
                </a:solidFill>
                <a:latin typeface="Calibri"/>
                <a:ea typeface="Calibri"/>
                <a:cs typeface="Calibri"/>
                <a:sym typeface="Calibri"/>
              </a:defRPr>
            </a:lvl8pPr>
            <a:lvl9pPr marL="0" marR="0" lvl="8" indent="0" algn="r" rtl="0">
              <a:spcBef>
                <a:spcPts val="0"/>
              </a:spcBef>
              <a:buNone/>
              <a:defRPr sz="1800" b="0" u="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pic>
        <p:nvPicPr>
          <p:cNvPr id="20" name="Google Shape;20;p157"/>
          <p:cNvPicPr preferRelativeResize="0"/>
          <p:nvPr/>
        </p:nvPicPr>
        <p:blipFill rotWithShape="1">
          <a:blip r:embed="rId4">
            <a:alphaModFix/>
          </a:blip>
          <a:srcRect/>
          <a:stretch/>
        </p:blipFill>
        <p:spPr>
          <a:xfrm>
            <a:off x="296429" y="228600"/>
            <a:ext cx="2752280" cy="1652836"/>
          </a:xfrm>
          <a:prstGeom prst="rect">
            <a:avLst/>
          </a:prstGeom>
          <a:noFill/>
          <a:ln>
            <a:noFill/>
          </a:ln>
        </p:spPr>
      </p:pic>
      <p:sp>
        <p:nvSpPr>
          <p:cNvPr id="21" name="Google Shape;21;p157"/>
          <p:cNvSpPr txBox="1">
            <a:spLocks noGrp="1"/>
          </p:cNvSpPr>
          <p:nvPr>
            <p:ph type="title"/>
          </p:nvPr>
        </p:nvSpPr>
        <p:spPr>
          <a:xfrm>
            <a:off x="1036536" y="2133601"/>
            <a:ext cx="10118928" cy="707846"/>
          </a:xfrm>
          <a:prstGeom prst="rect">
            <a:avLst/>
          </a:prstGeom>
          <a:noFill/>
          <a:ln>
            <a:noFill/>
          </a:ln>
        </p:spPr>
        <p:txBody>
          <a:bodyPr spcFirstLastPara="1" wrap="square" lIns="91425" tIns="45700" rIns="91425" bIns="45700" anchor="t" anchorCtr="0">
            <a:spAutoFit/>
          </a:bodyPr>
          <a:lstStyle>
            <a:lvl1pPr marR="0" lvl="0" algn="ctr" rtl="0">
              <a:spcBef>
                <a:spcPts val="0"/>
              </a:spcBef>
              <a:spcAft>
                <a:spcPts val="0"/>
              </a:spcAft>
              <a:buSzPts val="1400"/>
              <a:buNone/>
              <a:defRPr sz="4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157"/>
          <p:cNvSpPr txBox="1">
            <a:spLocks noGrp="1"/>
          </p:cNvSpPr>
          <p:nvPr>
            <p:ph type="body" idx="1"/>
          </p:nvPr>
        </p:nvSpPr>
        <p:spPr>
          <a:xfrm>
            <a:off x="1015595" y="3438543"/>
            <a:ext cx="10160811" cy="523220"/>
          </a:xfrm>
          <a:prstGeom prst="rect">
            <a:avLst/>
          </a:prstGeom>
          <a:noFill/>
          <a:ln>
            <a:noFill/>
          </a:ln>
        </p:spPr>
        <p:txBody>
          <a:bodyPr spcFirstLastPara="1" wrap="square" lIns="91425" tIns="45700" rIns="91425" bIns="45700" anchor="t" anchorCtr="0">
            <a:spAutoFit/>
          </a:bodyPr>
          <a:lstStyle>
            <a:lvl1pPr marL="457200" marR="0" lvl="0" indent="-228600" algn="ctr" rtl="0">
              <a:spcBef>
                <a:spcPts val="0"/>
              </a:spcBef>
              <a:spcAft>
                <a:spcPts val="0"/>
              </a:spcAft>
              <a:buSzPts val="1400"/>
              <a:buNone/>
              <a:defRPr sz="2800" b="1" i="0" u="none" strike="noStrike" cap="none">
                <a:solidFill>
                  <a:schemeClr val="lt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157"/>
          <p:cNvSpPr txBox="1">
            <a:spLocks noGrp="1"/>
          </p:cNvSpPr>
          <p:nvPr>
            <p:ph type="body" idx="2"/>
          </p:nvPr>
        </p:nvSpPr>
        <p:spPr>
          <a:xfrm>
            <a:off x="994834" y="4343400"/>
            <a:ext cx="10202333" cy="400110"/>
          </a:xfrm>
          <a:prstGeom prst="rect">
            <a:avLst/>
          </a:prstGeom>
          <a:noFill/>
          <a:ln>
            <a:noFill/>
          </a:ln>
        </p:spPr>
        <p:txBody>
          <a:bodyPr spcFirstLastPara="1" wrap="square" lIns="91425" tIns="45700" rIns="91425" bIns="45700" anchor="t" anchorCtr="0">
            <a:spAutoFit/>
          </a:bodyPr>
          <a:lstStyle>
            <a:lvl1pPr marL="457200" marR="0" lvl="0" indent="-228600" algn="ctr" rtl="0">
              <a:lnSpc>
                <a:spcPct val="100000"/>
              </a:lnSpc>
              <a:spcBef>
                <a:spcPts val="0"/>
              </a:spcBef>
              <a:spcAft>
                <a:spcPts val="0"/>
              </a:spcAft>
              <a:buSzPts val="1400"/>
              <a:buNone/>
              <a:defRPr sz="2000" b="0" i="0" u="none" strike="noStrike" cap="none">
                <a:solidFill>
                  <a:schemeClr val="lt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 name="Google Shape;24;p157"/>
          <p:cNvSpPr txBox="1"/>
          <p:nvPr/>
        </p:nvSpPr>
        <p:spPr>
          <a:xfrm>
            <a:off x="1727200" y="6248400"/>
            <a:ext cx="8229600" cy="756962"/>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rgbClr val="000000"/>
                </a:solidFill>
                <a:latin typeface="Calibri"/>
                <a:ea typeface="Calibri"/>
                <a:cs typeface="Calibri"/>
                <a:sym typeface="Calibri"/>
              </a:rPr>
              <a:t>COLORADO   </a:t>
            </a:r>
            <a:r>
              <a:rPr lang="en-US" sz="1200">
                <a:solidFill>
                  <a:srgbClr val="3F3F3F"/>
                </a:solidFill>
                <a:latin typeface="Calibri"/>
                <a:ea typeface="Calibri"/>
                <a:cs typeface="Calibri"/>
                <a:sym typeface="Calibri"/>
              </a:rPr>
              <a:t>KANSAS</a:t>
            </a:r>
            <a:r>
              <a:rPr lang="en-US" sz="1200">
                <a:solidFill>
                  <a:srgbClr val="000000"/>
                </a:solidFill>
                <a:latin typeface="Calibri"/>
                <a:ea typeface="Calibri"/>
                <a:cs typeface="Calibri"/>
                <a:sym typeface="Calibri"/>
              </a:rPr>
              <a:t>   MISSOURI   </a:t>
            </a:r>
            <a:r>
              <a:rPr lang="en-US" sz="1200">
                <a:solidFill>
                  <a:srgbClr val="3F3F3F"/>
                </a:solidFill>
                <a:latin typeface="Calibri"/>
                <a:ea typeface="Calibri"/>
                <a:cs typeface="Calibri"/>
                <a:sym typeface="Calibri"/>
              </a:rPr>
              <a:t>NEBRASKA</a:t>
            </a:r>
            <a:r>
              <a:rPr lang="en-US" sz="1200">
                <a:solidFill>
                  <a:srgbClr val="000000"/>
                </a:solidFill>
                <a:latin typeface="Calibri"/>
                <a:ea typeface="Calibri"/>
                <a:cs typeface="Calibri"/>
                <a:sym typeface="Calibri"/>
              </a:rPr>
              <a:t>   NORTH DAKOTA   </a:t>
            </a:r>
            <a:r>
              <a:rPr lang="en-US" sz="1200">
                <a:solidFill>
                  <a:srgbClr val="3F3F3F"/>
                </a:solidFill>
                <a:latin typeface="Calibri"/>
                <a:ea typeface="Calibri"/>
                <a:cs typeface="Calibri"/>
                <a:sym typeface="Calibri"/>
              </a:rPr>
              <a:t>SOUTH DAKOTA  </a:t>
            </a:r>
            <a:r>
              <a:rPr lang="en-US" sz="1200">
                <a:solidFill>
                  <a:srgbClr val="000000"/>
                </a:solidFill>
                <a:latin typeface="Calibri"/>
                <a:ea typeface="Calibri"/>
                <a:cs typeface="Calibri"/>
                <a:sym typeface="Calibri"/>
              </a:rPr>
              <a:t>WYOMING</a:t>
            </a:r>
            <a:endParaRPr sz="1800"/>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p>
        </p:txBody>
      </p:sp>
    </p:spTree>
    <p:extLst>
      <p:ext uri="{BB962C8B-B14F-4D97-AF65-F5344CB8AC3E}">
        <p14:creationId xmlns:p14="http://schemas.microsoft.com/office/powerpoint/2010/main" val="1833863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About Us Page">
  <p:cSld name="1_About Us Page">
    <p:spTree>
      <p:nvGrpSpPr>
        <p:cNvPr id="1" name="Shape 38"/>
        <p:cNvGrpSpPr/>
        <p:nvPr/>
      </p:nvGrpSpPr>
      <p:grpSpPr>
        <a:xfrm>
          <a:off x="0" y="0"/>
          <a:ext cx="0" cy="0"/>
          <a:chOff x="0" y="0"/>
          <a:chExt cx="0" cy="0"/>
        </a:xfrm>
      </p:grpSpPr>
      <p:sp>
        <p:nvSpPr>
          <p:cNvPr id="39" name="Google Shape;39;p159"/>
          <p:cNvSpPr/>
          <p:nvPr/>
        </p:nvSpPr>
        <p:spPr>
          <a:xfrm>
            <a:off x="0" y="5760718"/>
            <a:ext cx="12192000" cy="685802"/>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 name="Google Shape;40;p159"/>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 name="Google Shape;41;p159"/>
          <p:cNvSpPr/>
          <p:nvPr/>
        </p:nvSpPr>
        <p:spPr>
          <a:xfrm>
            <a:off x="11795753" y="5760721"/>
            <a:ext cx="0" cy="685800"/>
          </a:xfrm>
          <a:custGeom>
            <a:avLst/>
            <a:gdLst/>
            <a:ahLst/>
            <a:cxnLst/>
            <a:rect l="l" t="t" r="r" b="b"/>
            <a:pathLst>
              <a:path w="120000" h="685800" extrusionOk="0">
                <a:moveTo>
                  <a:pt x="0" y="0"/>
                </a:moveTo>
                <a:lnTo>
                  <a:pt x="0" y="68580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2" name="Google Shape;42;p159"/>
          <p:cNvPicPr preferRelativeResize="0"/>
          <p:nvPr/>
        </p:nvPicPr>
        <p:blipFill rotWithShape="1">
          <a:blip r:embed="rId3">
            <a:alphaModFix/>
          </a:blip>
          <a:srcRect/>
          <a:stretch/>
        </p:blipFill>
        <p:spPr>
          <a:xfrm>
            <a:off x="305058" y="5847504"/>
            <a:ext cx="1219263" cy="774740"/>
          </a:xfrm>
          <a:prstGeom prst="rect">
            <a:avLst/>
          </a:prstGeom>
          <a:noFill/>
          <a:ln>
            <a:noFill/>
          </a:ln>
        </p:spPr>
      </p:pic>
      <p:sp>
        <p:nvSpPr>
          <p:cNvPr id="43" name="Google Shape;43;p159"/>
          <p:cNvSpPr txBox="1"/>
          <p:nvPr/>
        </p:nvSpPr>
        <p:spPr>
          <a:xfrm>
            <a:off x="1727200" y="6248400"/>
            <a:ext cx="8229600" cy="756962"/>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rgbClr val="000000"/>
                </a:solidFill>
                <a:latin typeface="Calibri"/>
                <a:ea typeface="Calibri"/>
                <a:cs typeface="Calibri"/>
                <a:sym typeface="Calibri"/>
              </a:rPr>
              <a:t>COLORADO   </a:t>
            </a:r>
            <a:r>
              <a:rPr lang="en-US" sz="1200">
                <a:solidFill>
                  <a:srgbClr val="3F3F3F"/>
                </a:solidFill>
                <a:latin typeface="Calibri"/>
                <a:ea typeface="Calibri"/>
                <a:cs typeface="Calibri"/>
                <a:sym typeface="Calibri"/>
              </a:rPr>
              <a:t>KANSAS</a:t>
            </a:r>
            <a:r>
              <a:rPr lang="en-US" sz="1200">
                <a:solidFill>
                  <a:srgbClr val="000000"/>
                </a:solidFill>
                <a:latin typeface="Calibri"/>
                <a:ea typeface="Calibri"/>
                <a:cs typeface="Calibri"/>
                <a:sym typeface="Calibri"/>
              </a:rPr>
              <a:t>   MISSOURI   </a:t>
            </a:r>
            <a:r>
              <a:rPr lang="en-US" sz="1200">
                <a:solidFill>
                  <a:srgbClr val="3F3F3F"/>
                </a:solidFill>
                <a:latin typeface="Calibri"/>
                <a:ea typeface="Calibri"/>
                <a:cs typeface="Calibri"/>
                <a:sym typeface="Calibri"/>
              </a:rPr>
              <a:t>NEBRASKA</a:t>
            </a:r>
            <a:r>
              <a:rPr lang="en-US" sz="1200">
                <a:solidFill>
                  <a:srgbClr val="000000"/>
                </a:solidFill>
                <a:latin typeface="Calibri"/>
                <a:ea typeface="Calibri"/>
                <a:cs typeface="Calibri"/>
                <a:sym typeface="Calibri"/>
              </a:rPr>
              <a:t>   NORTH DAKOTA   </a:t>
            </a:r>
            <a:r>
              <a:rPr lang="en-US" sz="1200">
                <a:solidFill>
                  <a:srgbClr val="3F3F3F"/>
                </a:solidFill>
                <a:latin typeface="Calibri"/>
                <a:ea typeface="Calibri"/>
                <a:cs typeface="Calibri"/>
                <a:sym typeface="Calibri"/>
              </a:rPr>
              <a:t>SOUTH DAKOTA  </a:t>
            </a:r>
            <a:r>
              <a:rPr lang="en-US" sz="1200">
                <a:solidFill>
                  <a:srgbClr val="000000"/>
                </a:solidFill>
                <a:latin typeface="Calibri"/>
                <a:ea typeface="Calibri"/>
                <a:cs typeface="Calibri"/>
                <a:sym typeface="Calibri"/>
              </a:rPr>
              <a:t>WYOMING</a:t>
            </a:r>
            <a:endParaRPr sz="1800"/>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p>
        </p:txBody>
      </p:sp>
    </p:spTree>
    <p:extLst>
      <p:ext uri="{BB962C8B-B14F-4D97-AF65-F5344CB8AC3E}">
        <p14:creationId xmlns:p14="http://schemas.microsoft.com/office/powerpoint/2010/main" val="2351072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1"/>
        <p:cNvGrpSpPr/>
        <p:nvPr/>
      </p:nvGrpSpPr>
      <p:grpSpPr>
        <a:xfrm>
          <a:off x="0" y="0"/>
          <a:ext cx="0" cy="0"/>
          <a:chOff x="0" y="0"/>
          <a:chExt cx="0" cy="0"/>
        </a:xfrm>
      </p:grpSpPr>
      <p:sp>
        <p:nvSpPr>
          <p:cNvPr id="62" name="Google Shape;62;p161"/>
          <p:cNvSpPr txBox="1">
            <a:spLocks noGrp="1"/>
          </p:cNvSpPr>
          <p:nvPr>
            <p:ph type="body" idx="1"/>
          </p:nvPr>
        </p:nvSpPr>
        <p:spPr>
          <a:xfrm>
            <a:off x="508000" y="1766010"/>
            <a:ext cx="5156200" cy="393192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61"/>
          <p:cNvSpPr txBox="1">
            <a:spLocks noGrp="1"/>
          </p:cNvSpPr>
          <p:nvPr>
            <p:ph type="body" idx="2"/>
          </p:nvPr>
        </p:nvSpPr>
        <p:spPr>
          <a:xfrm>
            <a:off x="6080760" y="1766010"/>
            <a:ext cx="5156200" cy="393192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61"/>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65" name="Google Shape;65;p161"/>
          <p:cNvCxnSpPr/>
          <p:nvPr/>
        </p:nvCxnSpPr>
        <p:spPr>
          <a:xfrm>
            <a:off x="609600" y="1598914"/>
            <a:ext cx="10566400" cy="0"/>
          </a:xfrm>
          <a:prstGeom prst="straightConnector1">
            <a:avLst/>
          </a:prstGeom>
          <a:noFill/>
          <a:ln w="31750" cap="flat" cmpd="sng">
            <a:solidFill>
              <a:schemeClr val="dk1"/>
            </a:solidFill>
            <a:prstDash val="solid"/>
            <a:miter lim="800000"/>
            <a:headEnd type="none" w="sm" len="sm"/>
            <a:tailEnd type="none" w="sm" len="sm"/>
          </a:ln>
        </p:spPr>
      </p:cxnSp>
      <p:sp>
        <p:nvSpPr>
          <p:cNvPr id="66" name="Google Shape;66;p161"/>
          <p:cNvSpPr txBox="1">
            <a:spLocks noGrp="1"/>
          </p:cNvSpPr>
          <p:nvPr>
            <p:ph type="title"/>
          </p:nvPr>
        </p:nvSpPr>
        <p:spPr>
          <a:xfrm>
            <a:off x="508000" y="350837"/>
            <a:ext cx="1072896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754613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type="obj">
  <p:cSld name="Content">
    <p:spTree>
      <p:nvGrpSpPr>
        <p:cNvPr id="1" name="Shape 67"/>
        <p:cNvGrpSpPr/>
        <p:nvPr/>
      </p:nvGrpSpPr>
      <p:grpSpPr>
        <a:xfrm>
          <a:off x="0" y="0"/>
          <a:ext cx="0" cy="0"/>
          <a:chOff x="0" y="0"/>
          <a:chExt cx="0" cy="0"/>
        </a:xfrm>
      </p:grpSpPr>
      <p:pic>
        <p:nvPicPr>
          <p:cNvPr id="68" name="Google Shape;68;p164"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69" name="Google Shape;69;p164"/>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64"/>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1" name="Google Shape;71;p164"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72" name="Google Shape;72;p164"/>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1096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Content">
  <p:cSld name="1_Content">
    <p:spTree>
      <p:nvGrpSpPr>
        <p:cNvPr id="1" name="Shape 78"/>
        <p:cNvGrpSpPr/>
        <p:nvPr/>
      </p:nvGrpSpPr>
      <p:grpSpPr>
        <a:xfrm>
          <a:off x="0" y="0"/>
          <a:ext cx="0" cy="0"/>
          <a:chOff x="0" y="0"/>
          <a:chExt cx="0" cy="0"/>
        </a:xfrm>
      </p:grpSpPr>
      <p:pic>
        <p:nvPicPr>
          <p:cNvPr id="79" name="Google Shape;79;p166"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80" name="Google Shape;80;p166"/>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66"/>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2" name="Google Shape;82;p166"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83" name="Google Shape;83;p166"/>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84" name="Google Shape;84;p166"/>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66719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Content">
  <p:cSld name="2_Content">
    <p:spTree>
      <p:nvGrpSpPr>
        <p:cNvPr id="1" name="Shape 85"/>
        <p:cNvGrpSpPr/>
        <p:nvPr/>
      </p:nvGrpSpPr>
      <p:grpSpPr>
        <a:xfrm>
          <a:off x="0" y="0"/>
          <a:ext cx="0" cy="0"/>
          <a:chOff x="0" y="0"/>
          <a:chExt cx="0" cy="0"/>
        </a:xfrm>
      </p:grpSpPr>
      <p:pic>
        <p:nvPicPr>
          <p:cNvPr id="86" name="Google Shape;86;p167"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87" name="Google Shape;87;p167"/>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67"/>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9" name="Google Shape;89;p167"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90" name="Google Shape;90;p167"/>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91" name="Google Shape;91;p167"/>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19931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Content">
  <p:cSld name="3_Content">
    <p:spTree>
      <p:nvGrpSpPr>
        <p:cNvPr id="1" name="Shape 92"/>
        <p:cNvGrpSpPr/>
        <p:nvPr/>
      </p:nvGrpSpPr>
      <p:grpSpPr>
        <a:xfrm>
          <a:off x="0" y="0"/>
          <a:ext cx="0" cy="0"/>
          <a:chOff x="0" y="0"/>
          <a:chExt cx="0" cy="0"/>
        </a:xfrm>
      </p:grpSpPr>
      <p:pic>
        <p:nvPicPr>
          <p:cNvPr id="93" name="Google Shape;93;p168"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94" name="Google Shape;94;p168"/>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68"/>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6" name="Google Shape;96;p168"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97" name="Google Shape;97;p168"/>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98" name="Google Shape;98;p168"/>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27287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5_Content">
  <p:cSld name="5_Content">
    <p:spTree>
      <p:nvGrpSpPr>
        <p:cNvPr id="1" name="Shape 99"/>
        <p:cNvGrpSpPr/>
        <p:nvPr/>
      </p:nvGrpSpPr>
      <p:grpSpPr>
        <a:xfrm>
          <a:off x="0" y="0"/>
          <a:ext cx="0" cy="0"/>
          <a:chOff x="0" y="0"/>
          <a:chExt cx="0" cy="0"/>
        </a:xfrm>
      </p:grpSpPr>
      <p:pic>
        <p:nvPicPr>
          <p:cNvPr id="100" name="Google Shape;100;p169"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01" name="Google Shape;101;p169"/>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69"/>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3" name="Google Shape;103;p169"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04" name="Google Shape;104;p169"/>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05" name="Google Shape;105;p169"/>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38029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_Content">
  <p:cSld name="6_Content">
    <p:spTree>
      <p:nvGrpSpPr>
        <p:cNvPr id="1" name="Shape 106"/>
        <p:cNvGrpSpPr/>
        <p:nvPr/>
      </p:nvGrpSpPr>
      <p:grpSpPr>
        <a:xfrm>
          <a:off x="0" y="0"/>
          <a:ext cx="0" cy="0"/>
          <a:chOff x="0" y="0"/>
          <a:chExt cx="0" cy="0"/>
        </a:xfrm>
      </p:grpSpPr>
      <p:pic>
        <p:nvPicPr>
          <p:cNvPr id="107" name="Google Shape;107;p170"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08" name="Google Shape;108;p170"/>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70"/>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0" name="Google Shape;110;p170"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11" name="Google Shape;111;p170"/>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12" name="Google Shape;112;p170"/>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54394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7_Content">
  <p:cSld name="7_Content">
    <p:spTree>
      <p:nvGrpSpPr>
        <p:cNvPr id="1" name="Shape 113"/>
        <p:cNvGrpSpPr/>
        <p:nvPr/>
      </p:nvGrpSpPr>
      <p:grpSpPr>
        <a:xfrm>
          <a:off x="0" y="0"/>
          <a:ext cx="0" cy="0"/>
          <a:chOff x="0" y="0"/>
          <a:chExt cx="0" cy="0"/>
        </a:xfrm>
      </p:grpSpPr>
      <p:pic>
        <p:nvPicPr>
          <p:cNvPr id="114" name="Google Shape;114;p171"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15" name="Google Shape;115;p171"/>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171"/>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7" name="Google Shape;117;p171"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18" name="Google Shape;118;p171"/>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19" name="Google Shape;119;p171"/>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75877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8_Content">
  <p:cSld name="8_Content">
    <p:spTree>
      <p:nvGrpSpPr>
        <p:cNvPr id="1" name="Shape 120"/>
        <p:cNvGrpSpPr/>
        <p:nvPr/>
      </p:nvGrpSpPr>
      <p:grpSpPr>
        <a:xfrm>
          <a:off x="0" y="0"/>
          <a:ext cx="0" cy="0"/>
          <a:chOff x="0" y="0"/>
          <a:chExt cx="0" cy="0"/>
        </a:xfrm>
      </p:grpSpPr>
      <p:pic>
        <p:nvPicPr>
          <p:cNvPr id="121" name="Google Shape;121;p172"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22" name="Google Shape;122;p172"/>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172"/>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4" name="Google Shape;124;p172"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25" name="Google Shape;125;p172"/>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26" name="Google Shape;126;p172"/>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13031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0_Content">
  <p:cSld name="10_Content">
    <p:spTree>
      <p:nvGrpSpPr>
        <p:cNvPr id="1" name="Shape 127"/>
        <p:cNvGrpSpPr/>
        <p:nvPr/>
      </p:nvGrpSpPr>
      <p:grpSpPr>
        <a:xfrm>
          <a:off x="0" y="0"/>
          <a:ext cx="0" cy="0"/>
          <a:chOff x="0" y="0"/>
          <a:chExt cx="0" cy="0"/>
        </a:xfrm>
      </p:grpSpPr>
      <p:pic>
        <p:nvPicPr>
          <p:cNvPr id="128" name="Google Shape;128;p173"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29" name="Google Shape;129;p173"/>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173"/>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1" name="Google Shape;131;p173"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32" name="Google Shape;132;p173"/>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33" name="Google Shape;133;p173"/>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626688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2_Content">
  <p:cSld name="12_Content">
    <p:spTree>
      <p:nvGrpSpPr>
        <p:cNvPr id="1" name="Shape 134"/>
        <p:cNvGrpSpPr/>
        <p:nvPr/>
      </p:nvGrpSpPr>
      <p:grpSpPr>
        <a:xfrm>
          <a:off x="0" y="0"/>
          <a:ext cx="0" cy="0"/>
          <a:chOff x="0" y="0"/>
          <a:chExt cx="0" cy="0"/>
        </a:xfrm>
      </p:grpSpPr>
      <p:pic>
        <p:nvPicPr>
          <p:cNvPr id="135" name="Google Shape;135;p174"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36" name="Google Shape;136;p174"/>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174"/>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8" name="Google Shape;138;p174"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39" name="Google Shape;139;p174"/>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40" name="Google Shape;140;p174"/>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32011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3_Content">
  <p:cSld name="13_Content">
    <p:spTree>
      <p:nvGrpSpPr>
        <p:cNvPr id="1" name="Shape 141"/>
        <p:cNvGrpSpPr/>
        <p:nvPr/>
      </p:nvGrpSpPr>
      <p:grpSpPr>
        <a:xfrm>
          <a:off x="0" y="0"/>
          <a:ext cx="0" cy="0"/>
          <a:chOff x="0" y="0"/>
          <a:chExt cx="0" cy="0"/>
        </a:xfrm>
      </p:grpSpPr>
      <p:pic>
        <p:nvPicPr>
          <p:cNvPr id="142" name="Google Shape;142;p175"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43" name="Google Shape;143;p175"/>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175"/>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5" name="Google Shape;145;p175"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46" name="Google Shape;146;p175"/>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47" name="Google Shape;147;p175"/>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694037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4_Content">
  <p:cSld name="14_Content">
    <p:spTree>
      <p:nvGrpSpPr>
        <p:cNvPr id="1" name="Shape 148"/>
        <p:cNvGrpSpPr/>
        <p:nvPr/>
      </p:nvGrpSpPr>
      <p:grpSpPr>
        <a:xfrm>
          <a:off x="0" y="0"/>
          <a:ext cx="0" cy="0"/>
          <a:chOff x="0" y="0"/>
          <a:chExt cx="0" cy="0"/>
        </a:xfrm>
      </p:grpSpPr>
      <p:pic>
        <p:nvPicPr>
          <p:cNvPr id="149" name="Google Shape;149;p176"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50" name="Google Shape;150;p176"/>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176"/>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2" name="Google Shape;152;p176"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53" name="Google Shape;153;p176"/>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54" name="Google Shape;154;p176"/>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014355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5_Content">
  <p:cSld name="15_Content">
    <p:spTree>
      <p:nvGrpSpPr>
        <p:cNvPr id="1" name="Shape 155"/>
        <p:cNvGrpSpPr/>
        <p:nvPr/>
      </p:nvGrpSpPr>
      <p:grpSpPr>
        <a:xfrm>
          <a:off x="0" y="0"/>
          <a:ext cx="0" cy="0"/>
          <a:chOff x="0" y="0"/>
          <a:chExt cx="0" cy="0"/>
        </a:xfrm>
      </p:grpSpPr>
      <p:pic>
        <p:nvPicPr>
          <p:cNvPr id="156" name="Google Shape;156;p177"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57" name="Google Shape;157;p177"/>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177"/>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9" name="Google Shape;159;p177"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60" name="Google Shape;160;p177"/>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61" name="Google Shape;161;p177"/>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424971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6_Content">
  <p:cSld name="16_Content">
    <p:spTree>
      <p:nvGrpSpPr>
        <p:cNvPr id="1" name="Shape 162"/>
        <p:cNvGrpSpPr/>
        <p:nvPr/>
      </p:nvGrpSpPr>
      <p:grpSpPr>
        <a:xfrm>
          <a:off x="0" y="0"/>
          <a:ext cx="0" cy="0"/>
          <a:chOff x="0" y="0"/>
          <a:chExt cx="0" cy="0"/>
        </a:xfrm>
      </p:grpSpPr>
      <p:pic>
        <p:nvPicPr>
          <p:cNvPr id="163" name="Google Shape;163;p178"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64" name="Google Shape;164;p178"/>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 name="Google Shape;165;p178"/>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6" name="Google Shape;166;p178"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67" name="Google Shape;167;p178"/>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68" name="Google Shape;168;p178"/>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55994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7_Content">
  <p:cSld name="17_Content">
    <p:spTree>
      <p:nvGrpSpPr>
        <p:cNvPr id="1" name="Shape 169"/>
        <p:cNvGrpSpPr/>
        <p:nvPr/>
      </p:nvGrpSpPr>
      <p:grpSpPr>
        <a:xfrm>
          <a:off x="0" y="0"/>
          <a:ext cx="0" cy="0"/>
          <a:chOff x="0" y="0"/>
          <a:chExt cx="0" cy="0"/>
        </a:xfrm>
      </p:grpSpPr>
      <p:pic>
        <p:nvPicPr>
          <p:cNvPr id="170" name="Google Shape;170;p179"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71" name="Google Shape;171;p179"/>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179"/>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3" name="Google Shape;173;p179"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74" name="Google Shape;174;p179"/>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75" name="Google Shape;175;p179"/>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51567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8_Content">
  <p:cSld name="18_Content">
    <p:spTree>
      <p:nvGrpSpPr>
        <p:cNvPr id="1" name="Shape 176"/>
        <p:cNvGrpSpPr/>
        <p:nvPr/>
      </p:nvGrpSpPr>
      <p:grpSpPr>
        <a:xfrm>
          <a:off x="0" y="0"/>
          <a:ext cx="0" cy="0"/>
          <a:chOff x="0" y="0"/>
          <a:chExt cx="0" cy="0"/>
        </a:xfrm>
      </p:grpSpPr>
      <p:pic>
        <p:nvPicPr>
          <p:cNvPr id="177" name="Google Shape;177;p180"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78" name="Google Shape;178;p180"/>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180"/>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0" name="Google Shape;180;p180"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81" name="Google Shape;181;p180"/>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82" name="Google Shape;182;p180"/>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678590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9_Content">
  <p:cSld name="19_Content">
    <p:spTree>
      <p:nvGrpSpPr>
        <p:cNvPr id="1" name="Shape 183"/>
        <p:cNvGrpSpPr/>
        <p:nvPr/>
      </p:nvGrpSpPr>
      <p:grpSpPr>
        <a:xfrm>
          <a:off x="0" y="0"/>
          <a:ext cx="0" cy="0"/>
          <a:chOff x="0" y="0"/>
          <a:chExt cx="0" cy="0"/>
        </a:xfrm>
      </p:grpSpPr>
      <p:pic>
        <p:nvPicPr>
          <p:cNvPr id="184" name="Google Shape;184;p181"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85" name="Google Shape;185;p181"/>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181"/>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7" name="Google Shape;187;p181"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88" name="Google Shape;188;p181"/>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89" name="Google Shape;189;p181"/>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806415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0_Content">
  <p:cSld name="20_Content">
    <p:spTree>
      <p:nvGrpSpPr>
        <p:cNvPr id="1" name="Shape 190"/>
        <p:cNvGrpSpPr/>
        <p:nvPr/>
      </p:nvGrpSpPr>
      <p:grpSpPr>
        <a:xfrm>
          <a:off x="0" y="0"/>
          <a:ext cx="0" cy="0"/>
          <a:chOff x="0" y="0"/>
          <a:chExt cx="0" cy="0"/>
        </a:xfrm>
      </p:grpSpPr>
      <p:pic>
        <p:nvPicPr>
          <p:cNvPr id="191" name="Google Shape;191;p182"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92" name="Google Shape;192;p182"/>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182"/>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4" name="Google Shape;194;p182"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195" name="Google Shape;195;p182"/>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196" name="Google Shape;196;p182"/>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625895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1_Content">
  <p:cSld name="21_Content">
    <p:spTree>
      <p:nvGrpSpPr>
        <p:cNvPr id="1" name="Shape 197"/>
        <p:cNvGrpSpPr/>
        <p:nvPr/>
      </p:nvGrpSpPr>
      <p:grpSpPr>
        <a:xfrm>
          <a:off x="0" y="0"/>
          <a:ext cx="0" cy="0"/>
          <a:chOff x="0" y="0"/>
          <a:chExt cx="0" cy="0"/>
        </a:xfrm>
      </p:grpSpPr>
      <p:pic>
        <p:nvPicPr>
          <p:cNvPr id="198" name="Google Shape;198;p183"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199" name="Google Shape;199;p183"/>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183"/>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1" name="Google Shape;201;p183"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02" name="Google Shape;202;p183"/>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03" name="Google Shape;203;p183"/>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704615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2_Content">
  <p:cSld name="22_Content">
    <p:spTree>
      <p:nvGrpSpPr>
        <p:cNvPr id="1" name="Shape 204"/>
        <p:cNvGrpSpPr/>
        <p:nvPr/>
      </p:nvGrpSpPr>
      <p:grpSpPr>
        <a:xfrm>
          <a:off x="0" y="0"/>
          <a:ext cx="0" cy="0"/>
          <a:chOff x="0" y="0"/>
          <a:chExt cx="0" cy="0"/>
        </a:xfrm>
      </p:grpSpPr>
      <p:pic>
        <p:nvPicPr>
          <p:cNvPr id="205" name="Google Shape;205;p184"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206" name="Google Shape;206;p184"/>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184"/>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8" name="Google Shape;208;p184"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09" name="Google Shape;209;p184"/>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10" name="Google Shape;210;p184"/>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820610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3_Content">
  <p:cSld name="23_Content">
    <p:spTree>
      <p:nvGrpSpPr>
        <p:cNvPr id="1" name="Shape 211"/>
        <p:cNvGrpSpPr/>
        <p:nvPr/>
      </p:nvGrpSpPr>
      <p:grpSpPr>
        <a:xfrm>
          <a:off x="0" y="0"/>
          <a:ext cx="0" cy="0"/>
          <a:chOff x="0" y="0"/>
          <a:chExt cx="0" cy="0"/>
        </a:xfrm>
      </p:grpSpPr>
      <p:pic>
        <p:nvPicPr>
          <p:cNvPr id="212" name="Google Shape;212;p185"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213" name="Google Shape;213;p185"/>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185"/>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5" name="Google Shape;215;p185"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16" name="Google Shape;216;p185"/>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17" name="Google Shape;217;p185"/>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562806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4_Content">
  <p:cSld name="24_Content">
    <p:spTree>
      <p:nvGrpSpPr>
        <p:cNvPr id="1" name="Shape 218"/>
        <p:cNvGrpSpPr/>
        <p:nvPr/>
      </p:nvGrpSpPr>
      <p:grpSpPr>
        <a:xfrm>
          <a:off x="0" y="0"/>
          <a:ext cx="0" cy="0"/>
          <a:chOff x="0" y="0"/>
          <a:chExt cx="0" cy="0"/>
        </a:xfrm>
      </p:grpSpPr>
      <p:pic>
        <p:nvPicPr>
          <p:cNvPr id="219" name="Google Shape;219;p186"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220" name="Google Shape;220;p186"/>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186"/>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2" name="Google Shape;222;p186"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23" name="Google Shape;223;p186"/>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24" name="Google Shape;224;p186"/>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354974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5_Content">
  <p:cSld name="25_Content">
    <p:spTree>
      <p:nvGrpSpPr>
        <p:cNvPr id="1" name="Shape 225"/>
        <p:cNvGrpSpPr/>
        <p:nvPr/>
      </p:nvGrpSpPr>
      <p:grpSpPr>
        <a:xfrm>
          <a:off x="0" y="0"/>
          <a:ext cx="0" cy="0"/>
          <a:chOff x="0" y="0"/>
          <a:chExt cx="0" cy="0"/>
        </a:xfrm>
      </p:grpSpPr>
      <p:pic>
        <p:nvPicPr>
          <p:cNvPr id="226" name="Google Shape;226;p187"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227" name="Google Shape;227;p187"/>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8" name="Google Shape;228;p187"/>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9" name="Google Shape;229;p187"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30" name="Google Shape;230;p187"/>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31" name="Google Shape;231;p187"/>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522750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6_Content">
  <p:cSld name="26_Content">
    <p:spTree>
      <p:nvGrpSpPr>
        <p:cNvPr id="1" name="Shape 232"/>
        <p:cNvGrpSpPr/>
        <p:nvPr/>
      </p:nvGrpSpPr>
      <p:grpSpPr>
        <a:xfrm>
          <a:off x="0" y="0"/>
          <a:ext cx="0" cy="0"/>
          <a:chOff x="0" y="0"/>
          <a:chExt cx="0" cy="0"/>
        </a:xfrm>
      </p:grpSpPr>
      <p:pic>
        <p:nvPicPr>
          <p:cNvPr id="233" name="Google Shape;233;p188"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234" name="Google Shape;234;p188"/>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5" name="Google Shape;235;p188"/>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6" name="Google Shape;236;p188"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37" name="Google Shape;237;p188"/>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38" name="Google Shape;238;p188"/>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280619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7_Content">
  <p:cSld name="27_Content">
    <p:spTree>
      <p:nvGrpSpPr>
        <p:cNvPr id="1" name="Shape 239"/>
        <p:cNvGrpSpPr/>
        <p:nvPr/>
      </p:nvGrpSpPr>
      <p:grpSpPr>
        <a:xfrm>
          <a:off x="0" y="0"/>
          <a:ext cx="0" cy="0"/>
          <a:chOff x="0" y="0"/>
          <a:chExt cx="0" cy="0"/>
        </a:xfrm>
      </p:grpSpPr>
      <p:pic>
        <p:nvPicPr>
          <p:cNvPr id="240" name="Google Shape;240;p189"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241" name="Google Shape;241;p189"/>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189"/>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3" name="Google Shape;243;p189"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44" name="Google Shape;244;p189"/>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45" name="Google Shape;245;p189"/>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36759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8_Content">
  <p:cSld name="28_Content">
    <p:spTree>
      <p:nvGrpSpPr>
        <p:cNvPr id="1" name="Shape 246"/>
        <p:cNvGrpSpPr/>
        <p:nvPr/>
      </p:nvGrpSpPr>
      <p:grpSpPr>
        <a:xfrm>
          <a:off x="0" y="0"/>
          <a:ext cx="0" cy="0"/>
          <a:chOff x="0" y="0"/>
          <a:chExt cx="0" cy="0"/>
        </a:xfrm>
      </p:grpSpPr>
      <p:pic>
        <p:nvPicPr>
          <p:cNvPr id="247" name="Google Shape;247;p190"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248" name="Google Shape;248;p190"/>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9" name="Google Shape;249;p190"/>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0" name="Google Shape;250;p190"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51" name="Google Shape;251;p190"/>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52" name="Google Shape;252;p190"/>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735602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9_Content">
  <p:cSld name="29_Content">
    <p:spTree>
      <p:nvGrpSpPr>
        <p:cNvPr id="1" name="Shape 253"/>
        <p:cNvGrpSpPr/>
        <p:nvPr/>
      </p:nvGrpSpPr>
      <p:grpSpPr>
        <a:xfrm>
          <a:off x="0" y="0"/>
          <a:ext cx="0" cy="0"/>
          <a:chOff x="0" y="0"/>
          <a:chExt cx="0" cy="0"/>
        </a:xfrm>
      </p:grpSpPr>
      <p:pic>
        <p:nvPicPr>
          <p:cNvPr id="254" name="Google Shape;254;p191"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255" name="Google Shape;255;p191"/>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6" name="Google Shape;256;p191"/>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7" name="Google Shape;257;p191"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58" name="Google Shape;258;p191"/>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59" name="Google Shape;259;p191"/>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205557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30_Content">
  <p:cSld name="30_Content">
    <p:spTree>
      <p:nvGrpSpPr>
        <p:cNvPr id="1" name="Shape 260"/>
        <p:cNvGrpSpPr/>
        <p:nvPr/>
      </p:nvGrpSpPr>
      <p:grpSpPr>
        <a:xfrm>
          <a:off x="0" y="0"/>
          <a:ext cx="0" cy="0"/>
          <a:chOff x="0" y="0"/>
          <a:chExt cx="0" cy="0"/>
        </a:xfrm>
      </p:grpSpPr>
      <p:pic>
        <p:nvPicPr>
          <p:cNvPr id="261" name="Google Shape;261;p192" title="Header graphic"/>
          <p:cNvPicPr preferRelativeResize="0"/>
          <p:nvPr/>
        </p:nvPicPr>
        <p:blipFill rotWithShape="1">
          <a:blip r:embed="rId2">
            <a:alphaModFix/>
          </a:blip>
          <a:srcRect/>
          <a:stretch/>
        </p:blipFill>
        <p:spPr>
          <a:xfrm>
            <a:off x="1" y="2"/>
            <a:ext cx="12192627" cy="1257365"/>
          </a:xfrm>
          <a:prstGeom prst="rect">
            <a:avLst/>
          </a:prstGeom>
          <a:noFill/>
          <a:ln>
            <a:noFill/>
          </a:ln>
        </p:spPr>
      </p:pic>
      <p:sp>
        <p:nvSpPr>
          <p:cNvPr id="262" name="Google Shape;262;p192"/>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3" name="Google Shape;263;p192"/>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4" name="Google Shape;264;p192" title="CDE logo"/>
          <p:cNvPicPr preferRelativeResize="0"/>
          <p:nvPr/>
        </p:nvPicPr>
        <p:blipFill rotWithShape="1">
          <a:blip r:embed="rId3">
            <a:alphaModFix/>
          </a:blip>
          <a:srcRect/>
          <a:stretch/>
        </p:blipFill>
        <p:spPr>
          <a:xfrm>
            <a:off x="10991825" y="6138865"/>
            <a:ext cx="1028753" cy="558829"/>
          </a:xfrm>
          <a:prstGeom prst="rect">
            <a:avLst/>
          </a:prstGeom>
          <a:noFill/>
          <a:ln>
            <a:noFill/>
          </a:ln>
        </p:spPr>
      </p:pic>
      <p:sp>
        <p:nvSpPr>
          <p:cNvPr id="265" name="Google Shape;265;p192"/>
          <p:cNvSpPr txBox="1">
            <a:spLocks noGrp="1"/>
          </p:cNvSpPr>
          <p:nvPr>
            <p:ph type="sldNum" idx="12"/>
          </p:nvPr>
        </p:nvSpPr>
        <p:spPr>
          <a:xfrm>
            <a:off x="84671" y="6356356"/>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A5A5A5"/>
                </a:solidFill>
                <a:latin typeface="Calibri"/>
                <a:ea typeface="Calibri"/>
                <a:cs typeface="Calibri"/>
                <a:sym typeface="Calibri"/>
              </a:defRPr>
            </a:lvl1pPr>
            <a:lvl2pPr marL="0" lvl="1" indent="0" algn="ctr">
              <a:spcBef>
                <a:spcPts val="0"/>
              </a:spcBef>
              <a:buNone/>
              <a:defRPr sz="1200">
                <a:solidFill>
                  <a:srgbClr val="A5A5A5"/>
                </a:solidFill>
                <a:latin typeface="Calibri"/>
                <a:ea typeface="Calibri"/>
                <a:cs typeface="Calibri"/>
                <a:sym typeface="Calibri"/>
              </a:defRPr>
            </a:lvl2pPr>
            <a:lvl3pPr marL="0" lvl="2" indent="0" algn="ctr">
              <a:spcBef>
                <a:spcPts val="0"/>
              </a:spcBef>
              <a:buNone/>
              <a:defRPr sz="1200">
                <a:solidFill>
                  <a:srgbClr val="A5A5A5"/>
                </a:solidFill>
                <a:latin typeface="Calibri"/>
                <a:ea typeface="Calibri"/>
                <a:cs typeface="Calibri"/>
                <a:sym typeface="Calibri"/>
              </a:defRPr>
            </a:lvl3pPr>
            <a:lvl4pPr marL="0" lvl="3" indent="0" algn="ctr">
              <a:spcBef>
                <a:spcPts val="0"/>
              </a:spcBef>
              <a:buNone/>
              <a:defRPr sz="1200">
                <a:solidFill>
                  <a:srgbClr val="A5A5A5"/>
                </a:solidFill>
                <a:latin typeface="Calibri"/>
                <a:ea typeface="Calibri"/>
                <a:cs typeface="Calibri"/>
                <a:sym typeface="Calibri"/>
              </a:defRPr>
            </a:lvl4pPr>
            <a:lvl5pPr marL="0" lvl="4" indent="0" algn="ctr">
              <a:spcBef>
                <a:spcPts val="0"/>
              </a:spcBef>
              <a:buNone/>
              <a:defRPr sz="1200">
                <a:solidFill>
                  <a:srgbClr val="A5A5A5"/>
                </a:solidFill>
                <a:latin typeface="Calibri"/>
                <a:ea typeface="Calibri"/>
                <a:cs typeface="Calibri"/>
                <a:sym typeface="Calibri"/>
              </a:defRPr>
            </a:lvl5pPr>
            <a:lvl6pPr marL="0" lvl="5" indent="0" algn="ctr">
              <a:spcBef>
                <a:spcPts val="0"/>
              </a:spcBef>
              <a:buNone/>
              <a:defRPr sz="1200">
                <a:solidFill>
                  <a:srgbClr val="A5A5A5"/>
                </a:solidFill>
                <a:latin typeface="Calibri"/>
                <a:ea typeface="Calibri"/>
                <a:cs typeface="Calibri"/>
                <a:sym typeface="Calibri"/>
              </a:defRPr>
            </a:lvl6pPr>
            <a:lvl7pPr marL="0" lvl="6" indent="0" algn="ctr">
              <a:spcBef>
                <a:spcPts val="0"/>
              </a:spcBef>
              <a:buNone/>
              <a:defRPr sz="1200">
                <a:solidFill>
                  <a:srgbClr val="A5A5A5"/>
                </a:solidFill>
                <a:latin typeface="Calibri"/>
                <a:ea typeface="Calibri"/>
                <a:cs typeface="Calibri"/>
                <a:sym typeface="Calibri"/>
              </a:defRPr>
            </a:lvl7pPr>
            <a:lvl8pPr marL="0" lvl="7" indent="0" algn="ctr">
              <a:spcBef>
                <a:spcPts val="0"/>
              </a:spcBef>
              <a:buNone/>
              <a:defRPr sz="1200">
                <a:solidFill>
                  <a:srgbClr val="A5A5A5"/>
                </a:solidFill>
                <a:latin typeface="Calibri"/>
                <a:ea typeface="Calibri"/>
                <a:cs typeface="Calibri"/>
                <a:sym typeface="Calibri"/>
              </a:defRPr>
            </a:lvl8pPr>
            <a:lvl9pPr marL="0" lvl="8" indent="0" algn="ctr">
              <a:spcBef>
                <a:spcPts val="0"/>
              </a:spcBef>
              <a:buNone/>
              <a:defRPr sz="1200">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
        <p:nvSpPr>
          <p:cNvPr id="266" name="Google Shape;266;p192"/>
          <p:cNvSpPr txBox="1">
            <a:spLocks noGrp="1"/>
          </p:cNvSpPr>
          <p:nvPr>
            <p:ph type="body" idx="2"/>
          </p:nvPr>
        </p:nvSpPr>
        <p:spPr>
          <a:xfrm>
            <a:off x="9517035" y="6356354"/>
            <a:ext cx="1474788" cy="3175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900"/>
              <a:buNone/>
              <a:defRPr sz="900">
                <a:solidFill>
                  <a:srgbClr val="5C6670"/>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469542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67"/>
        <p:cNvGrpSpPr/>
        <p:nvPr/>
      </p:nvGrpSpPr>
      <p:grpSpPr>
        <a:xfrm>
          <a:off x="0" y="0"/>
          <a:ext cx="0" cy="0"/>
          <a:chOff x="0" y="0"/>
          <a:chExt cx="0" cy="0"/>
        </a:xfrm>
      </p:grpSpPr>
      <p:sp>
        <p:nvSpPr>
          <p:cNvPr id="268" name="Google Shape;268;p19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9" name="Google Shape;269;p19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Clr>
                <a:schemeClr val="accent4"/>
              </a:buClr>
              <a:buSzPts val="2000"/>
              <a:buNone/>
              <a:defRPr sz="2000"/>
            </a:lvl2pPr>
            <a:lvl3pPr lvl="2" algn="ctr">
              <a:lnSpc>
                <a:spcPct val="90000"/>
              </a:lnSpc>
              <a:spcBef>
                <a:spcPts val="500"/>
              </a:spcBef>
              <a:spcAft>
                <a:spcPts val="0"/>
              </a:spcAft>
              <a:buClr>
                <a:schemeClr val="accent4"/>
              </a:buClr>
              <a:buSzPts val="1800"/>
              <a:buNone/>
              <a:defRPr sz="1800"/>
            </a:lvl3pPr>
            <a:lvl4pPr lvl="3" algn="ctr">
              <a:lnSpc>
                <a:spcPct val="90000"/>
              </a:lnSpc>
              <a:spcBef>
                <a:spcPts val="500"/>
              </a:spcBef>
              <a:spcAft>
                <a:spcPts val="0"/>
              </a:spcAft>
              <a:buClr>
                <a:schemeClr val="accent4"/>
              </a:buClr>
              <a:buSzPts val="1600"/>
              <a:buNone/>
              <a:defRPr sz="1600"/>
            </a:lvl4pPr>
            <a:lvl5pPr lvl="4" algn="ctr">
              <a:lnSpc>
                <a:spcPct val="90000"/>
              </a:lnSpc>
              <a:spcBef>
                <a:spcPts val="500"/>
              </a:spcBef>
              <a:spcAft>
                <a:spcPts val="0"/>
              </a:spcAft>
              <a:buClr>
                <a:schemeClr val="accent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0" name="Google Shape;270;p197"/>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271" name="Google Shape;271;p197"/>
          <p:cNvCxnSpPr/>
          <p:nvPr/>
        </p:nvCxnSpPr>
        <p:spPr>
          <a:xfrm>
            <a:off x="787400" y="3509963"/>
            <a:ext cx="10566400" cy="0"/>
          </a:xfrm>
          <a:prstGeom prst="straightConnector1">
            <a:avLst/>
          </a:prstGeom>
          <a:noFill/>
          <a:ln w="31750"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5705953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72"/>
        <p:cNvGrpSpPr/>
        <p:nvPr/>
      </p:nvGrpSpPr>
      <p:grpSpPr>
        <a:xfrm>
          <a:off x="0" y="0"/>
          <a:ext cx="0" cy="0"/>
          <a:chOff x="0" y="0"/>
          <a:chExt cx="0" cy="0"/>
        </a:xfrm>
      </p:grpSpPr>
      <p:sp>
        <p:nvSpPr>
          <p:cNvPr id="273" name="Google Shape;273;p198"/>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274" name="Google Shape;274;p198"/>
          <p:cNvSpPr txBox="1">
            <a:spLocks noGrp="1"/>
          </p:cNvSpPr>
          <p:nvPr>
            <p:ph type="title"/>
          </p:nvPr>
        </p:nvSpPr>
        <p:spPr>
          <a:xfrm>
            <a:off x="831851" y="2027023"/>
            <a:ext cx="10515600" cy="212111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5" name="Google Shape;275;p198"/>
          <p:cNvSpPr txBox="1">
            <a:spLocks noGrp="1"/>
          </p:cNvSpPr>
          <p:nvPr>
            <p:ph type="body" idx="1"/>
          </p:nvPr>
        </p:nvSpPr>
        <p:spPr>
          <a:xfrm>
            <a:off x="831851" y="4175126"/>
            <a:ext cx="10515600" cy="150018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cxnSp>
        <p:nvCxnSpPr>
          <p:cNvPr id="276" name="Google Shape;276;p198"/>
          <p:cNvCxnSpPr/>
          <p:nvPr/>
        </p:nvCxnSpPr>
        <p:spPr>
          <a:xfrm>
            <a:off x="831851" y="4148137"/>
            <a:ext cx="10566400" cy="0"/>
          </a:xfrm>
          <a:prstGeom prst="straightConnector1">
            <a:avLst/>
          </a:prstGeom>
          <a:noFill/>
          <a:ln w="31750"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39993212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77"/>
        <p:cNvGrpSpPr/>
        <p:nvPr/>
      </p:nvGrpSpPr>
      <p:grpSpPr>
        <a:xfrm>
          <a:off x="0" y="0"/>
          <a:ext cx="0" cy="0"/>
          <a:chOff x="0" y="0"/>
          <a:chExt cx="0" cy="0"/>
        </a:xfrm>
      </p:grpSpPr>
      <p:sp>
        <p:nvSpPr>
          <p:cNvPr id="278" name="Google Shape;278;p199"/>
          <p:cNvSpPr txBox="1">
            <a:spLocks noGrp="1"/>
          </p:cNvSpPr>
          <p:nvPr>
            <p:ph type="body" idx="1"/>
          </p:nvPr>
        </p:nvSpPr>
        <p:spPr>
          <a:xfrm>
            <a:off x="508000" y="1160894"/>
            <a:ext cx="10728960" cy="448056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199"/>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280" name="Google Shape;280;p199"/>
          <p:cNvCxnSpPr/>
          <p:nvPr/>
        </p:nvCxnSpPr>
        <p:spPr>
          <a:xfrm>
            <a:off x="609600" y="1048385"/>
            <a:ext cx="10566400" cy="0"/>
          </a:xfrm>
          <a:prstGeom prst="straightConnector1">
            <a:avLst/>
          </a:prstGeom>
          <a:noFill/>
          <a:ln w="31750" cap="flat" cmpd="sng">
            <a:solidFill>
              <a:schemeClr val="dk1"/>
            </a:solidFill>
            <a:prstDash val="solid"/>
            <a:miter lim="800000"/>
            <a:headEnd type="none" w="sm" len="sm"/>
            <a:tailEnd type="none" w="sm" len="sm"/>
          </a:ln>
        </p:spPr>
      </p:cxnSp>
      <p:sp>
        <p:nvSpPr>
          <p:cNvPr id="281" name="Google Shape;281;p199"/>
          <p:cNvSpPr txBox="1">
            <a:spLocks noGrp="1"/>
          </p:cNvSpPr>
          <p:nvPr>
            <p:ph type="title"/>
          </p:nvPr>
        </p:nvSpPr>
        <p:spPr>
          <a:xfrm>
            <a:off x="508000" y="404184"/>
            <a:ext cx="10728960" cy="6699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0251163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282"/>
        <p:cNvGrpSpPr/>
        <p:nvPr/>
      </p:nvGrpSpPr>
      <p:grpSpPr>
        <a:xfrm>
          <a:off x="0" y="0"/>
          <a:ext cx="0" cy="0"/>
          <a:chOff x="0" y="0"/>
          <a:chExt cx="0" cy="0"/>
        </a:xfrm>
      </p:grpSpPr>
      <p:sp>
        <p:nvSpPr>
          <p:cNvPr id="283" name="Google Shape;283;p200"/>
          <p:cNvSpPr txBox="1">
            <a:spLocks noGrp="1"/>
          </p:cNvSpPr>
          <p:nvPr>
            <p:ph type="body" idx="1"/>
          </p:nvPr>
        </p:nvSpPr>
        <p:spPr>
          <a:xfrm>
            <a:off x="508000" y="1165863"/>
            <a:ext cx="5156200" cy="448056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4" name="Google Shape;284;p200"/>
          <p:cNvSpPr txBox="1">
            <a:spLocks noGrp="1"/>
          </p:cNvSpPr>
          <p:nvPr>
            <p:ph type="body" idx="2"/>
          </p:nvPr>
        </p:nvSpPr>
        <p:spPr>
          <a:xfrm>
            <a:off x="6080760" y="1165863"/>
            <a:ext cx="5156200" cy="448056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p200"/>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286" name="Google Shape;286;p200"/>
          <p:cNvCxnSpPr/>
          <p:nvPr/>
        </p:nvCxnSpPr>
        <p:spPr>
          <a:xfrm>
            <a:off x="609600" y="1048385"/>
            <a:ext cx="10566400" cy="0"/>
          </a:xfrm>
          <a:prstGeom prst="straightConnector1">
            <a:avLst/>
          </a:prstGeom>
          <a:noFill/>
          <a:ln w="31750" cap="flat" cmpd="sng">
            <a:solidFill>
              <a:schemeClr val="dk1"/>
            </a:solidFill>
            <a:prstDash val="solid"/>
            <a:miter lim="800000"/>
            <a:headEnd type="none" w="sm" len="sm"/>
            <a:tailEnd type="none" w="sm" len="sm"/>
          </a:ln>
        </p:spPr>
      </p:cxnSp>
      <p:sp>
        <p:nvSpPr>
          <p:cNvPr id="287" name="Google Shape;287;p200"/>
          <p:cNvSpPr txBox="1">
            <a:spLocks noGrp="1"/>
          </p:cNvSpPr>
          <p:nvPr>
            <p:ph type="title"/>
          </p:nvPr>
        </p:nvSpPr>
        <p:spPr>
          <a:xfrm>
            <a:off x="508000" y="404184"/>
            <a:ext cx="10728960" cy="6699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9394351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288"/>
        <p:cNvGrpSpPr/>
        <p:nvPr/>
      </p:nvGrpSpPr>
      <p:grpSpPr>
        <a:xfrm>
          <a:off x="0" y="0"/>
          <a:ext cx="0" cy="0"/>
          <a:chOff x="0" y="0"/>
          <a:chExt cx="0" cy="0"/>
        </a:xfrm>
      </p:grpSpPr>
      <p:sp>
        <p:nvSpPr>
          <p:cNvPr id="289" name="Google Shape;289;p201"/>
          <p:cNvSpPr txBox="1">
            <a:spLocks noGrp="1"/>
          </p:cNvSpPr>
          <p:nvPr>
            <p:ph type="body" idx="1"/>
          </p:nvPr>
        </p:nvSpPr>
        <p:spPr>
          <a:xfrm>
            <a:off x="508001" y="1182058"/>
            <a:ext cx="5371676"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Clr>
                <a:schemeClr val="accent4"/>
              </a:buClr>
              <a:buSzPts val="2000"/>
              <a:buNone/>
              <a:defRPr sz="2000" b="1"/>
            </a:lvl2pPr>
            <a:lvl3pPr marL="1371600" lvl="2" indent="-228600" algn="l">
              <a:lnSpc>
                <a:spcPct val="90000"/>
              </a:lnSpc>
              <a:spcBef>
                <a:spcPts val="500"/>
              </a:spcBef>
              <a:spcAft>
                <a:spcPts val="0"/>
              </a:spcAft>
              <a:buClr>
                <a:schemeClr val="accent4"/>
              </a:buClr>
              <a:buSzPts val="1800"/>
              <a:buNone/>
              <a:defRPr sz="1800" b="1"/>
            </a:lvl3pPr>
            <a:lvl4pPr marL="1828800" lvl="3" indent="-228600" algn="l">
              <a:lnSpc>
                <a:spcPct val="90000"/>
              </a:lnSpc>
              <a:spcBef>
                <a:spcPts val="500"/>
              </a:spcBef>
              <a:spcAft>
                <a:spcPts val="0"/>
              </a:spcAft>
              <a:buClr>
                <a:schemeClr val="accent4"/>
              </a:buClr>
              <a:buSzPts val="1600"/>
              <a:buNone/>
              <a:defRPr sz="1600" b="1"/>
            </a:lvl4pPr>
            <a:lvl5pPr marL="2286000" lvl="4" indent="-228600" algn="l">
              <a:lnSpc>
                <a:spcPct val="90000"/>
              </a:lnSpc>
              <a:spcBef>
                <a:spcPts val="500"/>
              </a:spcBef>
              <a:spcAft>
                <a:spcPts val="0"/>
              </a:spcAft>
              <a:buClr>
                <a:schemeClr val="accent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0" name="Google Shape;290;p201"/>
          <p:cNvSpPr txBox="1">
            <a:spLocks noGrp="1"/>
          </p:cNvSpPr>
          <p:nvPr>
            <p:ph type="body" idx="2"/>
          </p:nvPr>
        </p:nvSpPr>
        <p:spPr>
          <a:xfrm>
            <a:off x="508001" y="2005969"/>
            <a:ext cx="5371676" cy="365760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1" name="Google Shape;291;p201"/>
          <p:cNvSpPr txBox="1">
            <a:spLocks noGrp="1"/>
          </p:cNvSpPr>
          <p:nvPr>
            <p:ph type="body" idx="3"/>
          </p:nvPr>
        </p:nvSpPr>
        <p:spPr>
          <a:xfrm>
            <a:off x="6053243" y="1182058"/>
            <a:ext cx="518371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Clr>
                <a:schemeClr val="accent4"/>
              </a:buClr>
              <a:buSzPts val="2000"/>
              <a:buNone/>
              <a:defRPr sz="2000" b="1"/>
            </a:lvl2pPr>
            <a:lvl3pPr marL="1371600" lvl="2" indent="-228600" algn="l">
              <a:lnSpc>
                <a:spcPct val="90000"/>
              </a:lnSpc>
              <a:spcBef>
                <a:spcPts val="500"/>
              </a:spcBef>
              <a:spcAft>
                <a:spcPts val="0"/>
              </a:spcAft>
              <a:buClr>
                <a:schemeClr val="accent4"/>
              </a:buClr>
              <a:buSzPts val="1800"/>
              <a:buNone/>
              <a:defRPr sz="1800" b="1"/>
            </a:lvl3pPr>
            <a:lvl4pPr marL="1828800" lvl="3" indent="-228600" algn="l">
              <a:lnSpc>
                <a:spcPct val="90000"/>
              </a:lnSpc>
              <a:spcBef>
                <a:spcPts val="500"/>
              </a:spcBef>
              <a:spcAft>
                <a:spcPts val="0"/>
              </a:spcAft>
              <a:buClr>
                <a:schemeClr val="accent4"/>
              </a:buClr>
              <a:buSzPts val="1600"/>
              <a:buNone/>
              <a:defRPr sz="1600" b="1"/>
            </a:lvl4pPr>
            <a:lvl5pPr marL="2286000" lvl="4" indent="-228600" algn="l">
              <a:lnSpc>
                <a:spcPct val="90000"/>
              </a:lnSpc>
              <a:spcBef>
                <a:spcPts val="500"/>
              </a:spcBef>
              <a:spcAft>
                <a:spcPts val="0"/>
              </a:spcAft>
              <a:buClr>
                <a:schemeClr val="accent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2" name="Google Shape;292;p201"/>
          <p:cNvSpPr txBox="1">
            <a:spLocks noGrp="1"/>
          </p:cNvSpPr>
          <p:nvPr>
            <p:ph type="body" idx="4"/>
          </p:nvPr>
        </p:nvSpPr>
        <p:spPr>
          <a:xfrm>
            <a:off x="6053243" y="2005969"/>
            <a:ext cx="5183717" cy="365760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3" name="Google Shape;293;p201"/>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294" name="Google Shape;294;p201"/>
          <p:cNvCxnSpPr/>
          <p:nvPr/>
        </p:nvCxnSpPr>
        <p:spPr>
          <a:xfrm>
            <a:off x="609600" y="1048385"/>
            <a:ext cx="10566400" cy="0"/>
          </a:xfrm>
          <a:prstGeom prst="straightConnector1">
            <a:avLst/>
          </a:prstGeom>
          <a:noFill/>
          <a:ln w="31750" cap="flat" cmpd="sng">
            <a:solidFill>
              <a:schemeClr val="dk1"/>
            </a:solidFill>
            <a:prstDash val="solid"/>
            <a:miter lim="800000"/>
            <a:headEnd type="none" w="sm" len="sm"/>
            <a:tailEnd type="none" w="sm" len="sm"/>
          </a:ln>
        </p:spPr>
      </p:cxnSp>
      <p:sp>
        <p:nvSpPr>
          <p:cNvPr id="295" name="Google Shape;295;p201"/>
          <p:cNvSpPr txBox="1">
            <a:spLocks noGrp="1"/>
          </p:cNvSpPr>
          <p:nvPr>
            <p:ph type="title"/>
          </p:nvPr>
        </p:nvSpPr>
        <p:spPr>
          <a:xfrm>
            <a:off x="508000" y="404184"/>
            <a:ext cx="10728960" cy="6699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5563034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96"/>
        <p:cNvGrpSpPr/>
        <p:nvPr/>
      </p:nvGrpSpPr>
      <p:grpSpPr>
        <a:xfrm>
          <a:off x="0" y="0"/>
          <a:ext cx="0" cy="0"/>
          <a:chOff x="0" y="0"/>
          <a:chExt cx="0" cy="0"/>
        </a:xfrm>
      </p:grpSpPr>
      <p:sp>
        <p:nvSpPr>
          <p:cNvPr id="297" name="Google Shape;297;p202"/>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298" name="Google Shape;298;p202"/>
          <p:cNvCxnSpPr/>
          <p:nvPr/>
        </p:nvCxnSpPr>
        <p:spPr>
          <a:xfrm>
            <a:off x="609600" y="1048385"/>
            <a:ext cx="10566400" cy="0"/>
          </a:xfrm>
          <a:prstGeom prst="straightConnector1">
            <a:avLst/>
          </a:prstGeom>
          <a:noFill/>
          <a:ln w="31750" cap="flat" cmpd="sng">
            <a:solidFill>
              <a:schemeClr val="dk1"/>
            </a:solidFill>
            <a:prstDash val="solid"/>
            <a:miter lim="800000"/>
            <a:headEnd type="none" w="sm" len="sm"/>
            <a:tailEnd type="none" w="sm" len="sm"/>
          </a:ln>
        </p:spPr>
      </p:cxnSp>
      <p:sp>
        <p:nvSpPr>
          <p:cNvPr id="299" name="Google Shape;299;p202"/>
          <p:cNvSpPr txBox="1">
            <a:spLocks noGrp="1"/>
          </p:cNvSpPr>
          <p:nvPr>
            <p:ph type="title"/>
          </p:nvPr>
        </p:nvSpPr>
        <p:spPr>
          <a:xfrm>
            <a:off x="508000" y="404184"/>
            <a:ext cx="10728960" cy="6699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8046928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300"/>
        <p:cNvGrpSpPr/>
        <p:nvPr/>
      </p:nvGrpSpPr>
      <p:grpSpPr>
        <a:xfrm>
          <a:off x="0" y="0"/>
          <a:ext cx="0" cy="0"/>
          <a:chOff x="0" y="0"/>
          <a:chExt cx="0" cy="0"/>
        </a:xfrm>
      </p:grpSpPr>
      <p:sp>
        <p:nvSpPr>
          <p:cNvPr id="301" name="Google Shape;301;p203"/>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302" name="Google Shape;302;p203"/>
          <p:cNvCxnSpPr/>
          <p:nvPr/>
        </p:nvCxnSpPr>
        <p:spPr>
          <a:xfrm>
            <a:off x="609600" y="1598914"/>
            <a:ext cx="10566400" cy="0"/>
          </a:xfrm>
          <a:prstGeom prst="straightConnector1">
            <a:avLst/>
          </a:prstGeom>
          <a:noFill/>
          <a:ln w="31750" cap="flat" cmpd="sng">
            <a:solidFill>
              <a:schemeClr val="dk1"/>
            </a:solidFill>
            <a:prstDash val="solid"/>
            <a:miter lim="800000"/>
            <a:headEnd type="none" w="sm" len="sm"/>
            <a:tailEnd type="none" w="sm" len="sm"/>
          </a:ln>
        </p:spPr>
      </p:cxnSp>
      <p:sp>
        <p:nvSpPr>
          <p:cNvPr id="303" name="Google Shape;303;p203"/>
          <p:cNvSpPr txBox="1">
            <a:spLocks noGrp="1"/>
          </p:cNvSpPr>
          <p:nvPr>
            <p:ph type="body" idx="1"/>
          </p:nvPr>
        </p:nvSpPr>
        <p:spPr>
          <a:xfrm>
            <a:off x="508000" y="1763186"/>
            <a:ext cx="10728960" cy="393192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4" name="Google Shape;304;p203"/>
          <p:cNvSpPr txBox="1">
            <a:spLocks noGrp="1"/>
          </p:cNvSpPr>
          <p:nvPr>
            <p:ph type="title"/>
          </p:nvPr>
        </p:nvSpPr>
        <p:spPr>
          <a:xfrm>
            <a:off x="508000" y="350837"/>
            <a:ext cx="1072896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87866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_Comparison">
  <p:cSld name="2_Comparison">
    <p:spTree>
      <p:nvGrpSpPr>
        <p:cNvPr id="1" name="Shape 305"/>
        <p:cNvGrpSpPr/>
        <p:nvPr/>
      </p:nvGrpSpPr>
      <p:grpSpPr>
        <a:xfrm>
          <a:off x="0" y="0"/>
          <a:ext cx="0" cy="0"/>
          <a:chOff x="0" y="0"/>
          <a:chExt cx="0" cy="0"/>
        </a:xfrm>
      </p:grpSpPr>
      <p:sp>
        <p:nvSpPr>
          <p:cNvPr id="306" name="Google Shape;306;p204"/>
          <p:cNvSpPr txBox="1">
            <a:spLocks noGrp="1"/>
          </p:cNvSpPr>
          <p:nvPr>
            <p:ph type="body" idx="1"/>
          </p:nvPr>
        </p:nvSpPr>
        <p:spPr>
          <a:xfrm>
            <a:off x="508001" y="1681163"/>
            <a:ext cx="5158316"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Clr>
                <a:schemeClr val="accent4"/>
              </a:buClr>
              <a:buSzPts val="2000"/>
              <a:buNone/>
              <a:defRPr sz="2000" b="1"/>
            </a:lvl2pPr>
            <a:lvl3pPr marL="1371600" lvl="2" indent="-228600" algn="l">
              <a:lnSpc>
                <a:spcPct val="90000"/>
              </a:lnSpc>
              <a:spcBef>
                <a:spcPts val="500"/>
              </a:spcBef>
              <a:spcAft>
                <a:spcPts val="0"/>
              </a:spcAft>
              <a:buClr>
                <a:schemeClr val="accent4"/>
              </a:buClr>
              <a:buSzPts val="1800"/>
              <a:buNone/>
              <a:defRPr sz="1800" b="1"/>
            </a:lvl3pPr>
            <a:lvl4pPr marL="1828800" lvl="3" indent="-228600" algn="l">
              <a:lnSpc>
                <a:spcPct val="90000"/>
              </a:lnSpc>
              <a:spcBef>
                <a:spcPts val="500"/>
              </a:spcBef>
              <a:spcAft>
                <a:spcPts val="0"/>
              </a:spcAft>
              <a:buClr>
                <a:schemeClr val="accent4"/>
              </a:buClr>
              <a:buSzPts val="1600"/>
              <a:buNone/>
              <a:defRPr sz="1600" b="1"/>
            </a:lvl4pPr>
            <a:lvl5pPr marL="2286000" lvl="4" indent="-228600" algn="l">
              <a:lnSpc>
                <a:spcPct val="90000"/>
              </a:lnSpc>
              <a:spcBef>
                <a:spcPts val="500"/>
              </a:spcBef>
              <a:spcAft>
                <a:spcPts val="0"/>
              </a:spcAft>
              <a:buClr>
                <a:schemeClr val="accent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7" name="Google Shape;307;p204"/>
          <p:cNvSpPr txBox="1">
            <a:spLocks noGrp="1"/>
          </p:cNvSpPr>
          <p:nvPr>
            <p:ph type="body" idx="2"/>
          </p:nvPr>
        </p:nvSpPr>
        <p:spPr>
          <a:xfrm>
            <a:off x="508001" y="2505075"/>
            <a:ext cx="5158316" cy="320040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8" name="Google Shape;308;p204"/>
          <p:cNvSpPr txBox="1">
            <a:spLocks noGrp="1"/>
          </p:cNvSpPr>
          <p:nvPr>
            <p:ph type="body" idx="3"/>
          </p:nvPr>
        </p:nvSpPr>
        <p:spPr>
          <a:xfrm>
            <a:off x="6053243" y="1681163"/>
            <a:ext cx="518371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Clr>
                <a:schemeClr val="accent4"/>
              </a:buClr>
              <a:buSzPts val="2000"/>
              <a:buNone/>
              <a:defRPr sz="2000" b="1"/>
            </a:lvl2pPr>
            <a:lvl3pPr marL="1371600" lvl="2" indent="-228600" algn="l">
              <a:lnSpc>
                <a:spcPct val="90000"/>
              </a:lnSpc>
              <a:spcBef>
                <a:spcPts val="500"/>
              </a:spcBef>
              <a:spcAft>
                <a:spcPts val="0"/>
              </a:spcAft>
              <a:buClr>
                <a:schemeClr val="accent4"/>
              </a:buClr>
              <a:buSzPts val="1800"/>
              <a:buNone/>
              <a:defRPr sz="1800" b="1"/>
            </a:lvl3pPr>
            <a:lvl4pPr marL="1828800" lvl="3" indent="-228600" algn="l">
              <a:lnSpc>
                <a:spcPct val="90000"/>
              </a:lnSpc>
              <a:spcBef>
                <a:spcPts val="500"/>
              </a:spcBef>
              <a:spcAft>
                <a:spcPts val="0"/>
              </a:spcAft>
              <a:buClr>
                <a:schemeClr val="accent4"/>
              </a:buClr>
              <a:buSzPts val="1600"/>
              <a:buNone/>
              <a:defRPr sz="1600" b="1"/>
            </a:lvl4pPr>
            <a:lvl5pPr marL="2286000" lvl="4" indent="-228600" algn="l">
              <a:lnSpc>
                <a:spcPct val="90000"/>
              </a:lnSpc>
              <a:spcBef>
                <a:spcPts val="500"/>
              </a:spcBef>
              <a:spcAft>
                <a:spcPts val="0"/>
              </a:spcAft>
              <a:buClr>
                <a:schemeClr val="accent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9" name="Google Shape;309;p204"/>
          <p:cNvSpPr txBox="1">
            <a:spLocks noGrp="1"/>
          </p:cNvSpPr>
          <p:nvPr>
            <p:ph type="body" idx="4"/>
          </p:nvPr>
        </p:nvSpPr>
        <p:spPr>
          <a:xfrm>
            <a:off x="6053243" y="2505075"/>
            <a:ext cx="5183717" cy="320040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0" name="Google Shape;310;p204"/>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311" name="Google Shape;311;p204"/>
          <p:cNvCxnSpPr/>
          <p:nvPr/>
        </p:nvCxnSpPr>
        <p:spPr>
          <a:xfrm>
            <a:off x="609600" y="1598914"/>
            <a:ext cx="10566400" cy="0"/>
          </a:xfrm>
          <a:prstGeom prst="straightConnector1">
            <a:avLst/>
          </a:prstGeom>
          <a:noFill/>
          <a:ln w="31750" cap="flat" cmpd="sng">
            <a:solidFill>
              <a:schemeClr val="dk1"/>
            </a:solidFill>
            <a:prstDash val="solid"/>
            <a:miter lim="800000"/>
            <a:headEnd type="none" w="sm" len="sm"/>
            <a:tailEnd type="none" w="sm" len="sm"/>
          </a:ln>
        </p:spPr>
      </p:cxnSp>
      <p:sp>
        <p:nvSpPr>
          <p:cNvPr id="312" name="Google Shape;312;p204"/>
          <p:cNvSpPr txBox="1">
            <a:spLocks noGrp="1"/>
          </p:cNvSpPr>
          <p:nvPr>
            <p:ph type="title"/>
          </p:nvPr>
        </p:nvSpPr>
        <p:spPr>
          <a:xfrm>
            <a:off x="508000" y="350837"/>
            <a:ext cx="1072896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6164563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13"/>
        <p:cNvGrpSpPr/>
        <p:nvPr/>
      </p:nvGrpSpPr>
      <p:grpSpPr>
        <a:xfrm>
          <a:off x="0" y="0"/>
          <a:ext cx="0" cy="0"/>
          <a:chOff x="0" y="0"/>
          <a:chExt cx="0" cy="0"/>
        </a:xfrm>
      </p:grpSpPr>
      <p:sp>
        <p:nvSpPr>
          <p:cNvPr id="314" name="Google Shape;314;p205"/>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315" name="Google Shape;315;p205"/>
          <p:cNvSpPr txBox="1">
            <a:spLocks noGrp="1"/>
          </p:cNvSpPr>
          <p:nvPr>
            <p:ph type="title"/>
          </p:nvPr>
        </p:nvSpPr>
        <p:spPr>
          <a:xfrm>
            <a:off x="508000" y="350837"/>
            <a:ext cx="1072896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6" name="Google Shape;316;p205"/>
          <p:cNvCxnSpPr/>
          <p:nvPr/>
        </p:nvCxnSpPr>
        <p:spPr>
          <a:xfrm>
            <a:off x="609600" y="1598914"/>
            <a:ext cx="10566400" cy="0"/>
          </a:xfrm>
          <a:prstGeom prst="straightConnector1">
            <a:avLst/>
          </a:prstGeom>
          <a:noFill/>
          <a:ln w="31750"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3226744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17"/>
        <p:cNvGrpSpPr/>
        <p:nvPr/>
      </p:nvGrpSpPr>
      <p:grpSpPr>
        <a:xfrm>
          <a:off x="0" y="0"/>
          <a:ext cx="0" cy="0"/>
          <a:chOff x="0" y="0"/>
          <a:chExt cx="0" cy="0"/>
        </a:xfrm>
      </p:grpSpPr>
      <p:sp>
        <p:nvSpPr>
          <p:cNvPr id="318" name="Google Shape;318;p206"/>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068517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ransition Slide Blue-1" type="title">
  <p:cSld name="Transition Slide Blue-1">
    <p:spTree>
      <p:nvGrpSpPr>
        <p:cNvPr id="1" name="Shape 322"/>
        <p:cNvGrpSpPr/>
        <p:nvPr/>
      </p:nvGrpSpPr>
      <p:grpSpPr>
        <a:xfrm>
          <a:off x="0" y="0"/>
          <a:ext cx="0" cy="0"/>
          <a:chOff x="0" y="0"/>
          <a:chExt cx="0" cy="0"/>
        </a:xfrm>
      </p:grpSpPr>
      <p:pic>
        <p:nvPicPr>
          <p:cNvPr id="323" name="Google Shape;323;p163"/>
          <p:cNvPicPr preferRelativeResize="0"/>
          <p:nvPr/>
        </p:nvPicPr>
        <p:blipFill rotWithShape="1">
          <a:blip r:embed="rId2">
            <a:alphaModFix/>
          </a:blip>
          <a:srcRect/>
          <a:stretch/>
        </p:blipFill>
        <p:spPr>
          <a:xfrm>
            <a:off x="296429" y="228600"/>
            <a:ext cx="2752280" cy="1652836"/>
          </a:xfrm>
          <a:prstGeom prst="rect">
            <a:avLst/>
          </a:prstGeom>
          <a:noFill/>
          <a:ln>
            <a:noFill/>
          </a:ln>
        </p:spPr>
      </p:pic>
      <p:sp>
        <p:nvSpPr>
          <p:cNvPr id="324" name="Google Shape;324;p163"/>
          <p:cNvSpPr/>
          <p:nvPr/>
        </p:nvSpPr>
        <p:spPr>
          <a:xfrm>
            <a:off x="7512916" y="52262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solidFill>
            <a:schemeClr val="lt1">
              <a:alpha val="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163"/>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326" name="Google Shape;326;p163"/>
          <p:cNvSpPr/>
          <p:nvPr/>
        </p:nvSpPr>
        <p:spPr>
          <a:xfrm>
            <a:off x="8220113" y="13158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solidFill>
            <a:schemeClr val="lt1">
              <a:alpha val="2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163"/>
          <p:cNvSpPr/>
          <p:nvPr/>
        </p:nvSpPr>
        <p:spPr>
          <a:xfrm>
            <a:off x="7172555" y="3420686"/>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solidFill>
            <a:schemeClr val="lt1">
              <a:alpha val="2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163"/>
          <p:cNvSpPr/>
          <p:nvPr/>
        </p:nvSpPr>
        <p:spPr>
          <a:xfrm>
            <a:off x="10551723" y="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solidFill>
            <a:schemeClr val="lt1">
              <a:alpha val="4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29" name="Google Shape;329;p16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0" name="Google Shape;330;p16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cxnSp>
        <p:nvCxnSpPr>
          <p:cNvPr id="331" name="Google Shape;331;p163"/>
          <p:cNvCxnSpPr/>
          <p:nvPr/>
        </p:nvCxnSpPr>
        <p:spPr>
          <a:xfrm>
            <a:off x="787400" y="3509963"/>
            <a:ext cx="10566400" cy="0"/>
          </a:xfrm>
          <a:prstGeom prst="straightConnector1">
            <a:avLst/>
          </a:prstGeom>
          <a:noFill/>
          <a:ln w="31750" cap="flat" cmpd="sng">
            <a:solidFill>
              <a:schemeClr val="lt1"/>
            </a:solidFill>
            <a:prstDash val="solid"/>
            <a:miter lim="800000"/>
            <a:headEnd type="none" w="sm" len="sm"/>
            <a:tailEnd type="none" w="sm" len="sm"/>
          </a:ln>
        </p:spPr>
      </p:cxnSp>
      <p:sp>
        <p:nvSpPr>
          <p:cNvPr id="332" name="Google Shape;332;p163"/>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pic>
        <p:nvPicPr>
          <p:cNvPr id="333" name="Google Shape;333;p163"/>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334" name="Google Shape;334;p163"/>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335" name="Google Shape;335;p163"/>
          <p:cNvGrpSpPr/>
          <p:nvPr/>
        </p:nvGrpSpPr>
        <p:grpSpPr>
          <a:xfrm>
            <a:off x="396238" y="297178"/>
            <a:ext cx="11399847" cy="6149340"/>
            <a:chOff x="297178" y="297178"/>
            <a:chExt cx="8549885" cy="6149340"/>
          </a:xfrm>
        </p:grpSpPr>
        <p:sp>
          <p:nvSpPr>
            <p:cNvPr id="336" name="Google Shape;336;p163"/>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37" name="Google Shape;337;p163"/>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7817662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4_Transition Slide Blue-1">
  <p:cSld name="4_Transition Slide Blue-1">
    <p:spTree>
      <p:nvGrpSpPr>
        <p:cNvPr id="1" name="Shape 338"/>
        <p:cNvGrpSpPr/>
        <p:nvPr/>
      </p:nvGrpSpPr>
      <p:grpSpPr>
        <a:xfrm>
          <a:off x="0" y="0"/>
          <a:ext cx="0" cy="0"/>
          <a:chOff x="0" y="0"/>
          <a:chExt cx="0" cy="0"/>
        </a:xfrm>
      </p:grpSpPr>
      <p:sp>
        <p:nvSpPr>
          <p:cNvPr id="339" name="Google Shape;339;p207"/>
          <p:cNvSpPr/>
          <p:nvPr/>
        </p:nvSpPr>
        <p:spPr>
          <a:xfrm>
            <a:off x="7512916" y="52262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noFill/>
          <a:ln w="15875" cap="flat" cmpd="sng">
            <a:solidFill>
              <a:schemeClr val="lt1">
                <a:alpha val="20000"/>
              </a:schemeClr>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40" name="Google Shape;340;p207"/>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341" name="Google Shape;341;p207"/>
          <p:cNvSpPr/>
          <p:nvPr/>
        </p:nvSpPr>
        <p:spPr>
          <a:xfrm>
            <a:off x="8220113" y="13158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noFill/>
          <a:ln w="15875" cap="flat" cmpd="sng">
            <a:solidFill>
              <a:schemeClr val="lt1">
                <a:alpha val="40000"/>
              </a:schemeClr>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42" name="Google Shape;342;p207"/>
          <p:cNvSpPr/>
          <p:nvPr/>
        </p:nvSpPr>
        <p:spPr>
          <a:xfrm>
            <a:off x="7172555" y="3420686"/>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noFill/>
          <a:ln w="15875" cap="flat" cmpd="sng">
            <a:solidFill>
              <a:schemeClr val="lt1">
                <a:alpha val="29803"/>
              </a:schemeClr>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43" name="Google Shape;343;p207"/>
          <p:cNvSpPr/>
          <p:nvPr/>
        </p:nvSpPr>
        <p:spPr>
          <a:xfrm>
            <a:off x="10551723" y="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noFill/>
          <a:ln w="15875" cap="flat" cmpd="sng">
            <a:solidFill>
              <a:schemeClr val="lt1">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344" name="Google Shape;344;p207"/>
          <p:cNvPicPr preferRelativeResize="0"/>
          <p:nvPr/>
        </p:nvPicPr>
        <p:blipFill rotWithShape="1">
          <a:blip r:embed="rId2">
            <a:alphaModFix/>
          </a:blip>
          <a:srcRect/>
          <a:stretch/>
        </p:blipFill>
        <p:spPr>
          <a:xfrm>
            <a:off x="296429" y="228600"/>
            <a:ext cx="2752280" cy="1652836"/>
          </a:xfrm>
          <a:prstGeom prst="rect">
            <a:avLst/>
          </a:prstGeom>
          <a:noFill/>
          <a:ln>
            <a:noFill/>
          </a:ln>
        </p:spPr>
      </p:pic>
      <p:sp>
        <p:nvSpPr>
          <p:cNvPr id="345" name="Google Shape;345;p207"/>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sp>
        <p:nvSpPr>
          <p:cNvPr id="346" name="Google Shape;346;p20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7" name="Google Shape;347;p20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cxnSp>
        <p:nvCxnSpPr>
          <p:cNvPr id="348" name="Google Shape;348;p207"/>
          <p:cNvCxnSpPr/>
          <p:nvPr/>
        </p:nvCxnSpPr>
        <p:spPr>
          <a:xfrm>
            <a:off x="787400" y="3509963"/>
            <a:ext cx="10566400" cy="0"/>
          </a:xfrm>
          <a:prstGeom prst="straightConnector1">
            <a:avLst/>
          </a:prstGeom>
          <a:noFill/>
          <a:ln w="31750" cap="flat" cmpd="sng">
            <a:solidFill>
              <a:schemeClr val="lt1"/>
            </a:solidFill>
            <a:prstDash val="solid"/>
            <a:miter lim="800000"/>
            <a:headEnd type="none" w="sm" len="sm"/>
            <a:tailEnd type="none" w="sm" len="sm"/>
          </a:ln>
        </p:spPr>
      </p:cxnSp>
      <p:pic>
        <p:nvPicPr>
          <p:cNvPr id="349" name="Google Shape;349;p207"/>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350" name="Google Shape;350;p207"/>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351" name="Google Shape;351;p207"/>
          <p:cNvGrpSpPr/>
          <p:nvPr/>
        </p:nvGrpSpPr>
        <p:grpSpPr>
          <a:xfrm>
            <a:off x="396238" y="297178"/>
            <a:ext cx="11399847" cy="6149340"/>
            <a:chOff x="297178" y="297178"/>
            <a:chExt cx="8549885" cy="6149340"/>
          </a:xfrm>
        </p:grpSpPr>
        <p:sp>
          <p:nvSpPr>
            <p:cNvPr id="352" name="Google Shape;352;p207"/>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207"/>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60224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ransition Slide Blue-2">
  <p:cSld name="Transition Slide Blue-2">
    <p:spTree>
      <p:nvGrpSpPr>
        <p:cNvPr id="1" name="Shape 354"/>
        <p:cNvGrpSpPr/>
        <p:nvPr/>
      </p:nvGrpSpPr>
      <p:grpSpPr>
        <a:xfrm>
          <a:off x="0" y="0"/>
          <a:ext cx="0" cy="0"/>
          <a:chOff x="0" y="0"/>
          <a:chExt cx="0" cy="0"/>
        </a:xfrm>
      </p:grpSpPr>
      <p:sp>
        <p:nvSpPr>
          <p:cNvPr id="355" name="Google Shape;355;p208"/>
          <p:cNvSpPr/>
          <p:nvPr/>
        </p:nvSpPr>
        <p:spPr>
          <a:xfrm>
            <a:off x="7512916" y="52262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solidFill>
            <a:schemeClr val="lt1">
              <a:alpha val="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56" name="Google Shape;356;p208"/>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357" name="Google Shape;357;p208"/>
          <p:cNvSpPr/>
          <p:nvPr/>
        </p:nvSpPr>
        <p:spPr>
          <a:xfrm>
            <a:off x="8220113" y="13158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solidFill>
            <a:schemeClr val="lt1">
              <a:alpha val="2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58" name="Google Shape;358;p208"/>
          <p:cNvSpPr/>
          <p:nvPr/>
        </p:nvSpPr>
        <p:spPr>
          <a:xfrm>
            <a:off x="7172555" y="3420686"/>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solidFill>
            <a:schemeClr val="lt1">
              <a:alpha val="2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59" name="Google Shape;359;p208"/>
          <p:cNvSpPr/>
          <p:nvPr/>
        </p:nvSpPr>
        <p:spPr>
          <a:xfrm>
            <a:off x="10551723" y="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solidFill>
            <a:schemeClr val="lt1">
              <a:alpha val="4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360" name="Google Shape;360;p208"/>
          <p:cNvPicPr preferRelativeResize="0"/>
          <p:nvPr/>
        </p:nvPicPr>
        <p:blipFill rotWithShape="1">
          <a:blip r:embed="rId2">
            <a:alphaModFix/>
          </a:blip>
          <a:srcRect/>
          <a:stretch/>
        </p:blipFill>
        <p:spPr>
          <a:xfrm>
            <a:off x="296429" y="228600"/>
            <a:ext cx="2752280" cy="1652836"/>
          </a:xfrm>
          <a:prstGeom prst="rect">
            <a:avLst/>
          </a:prstGeom>
          <a:noFill/>
          <a:ln>
            <a:noFill/>
          </a:ln>
        </p:spPr>
      </p:pic>
      <p:sp>
        <p:nvSpPr>
          <p:cNvPr id="361" name="Google Shape;361;p208"/>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pic>
        <p:nvPicPr>
          <p:cNvPr id="362" name="Google Shape;362;p208"/>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363" name="Google Shape;363;p208"/>
          <p:cNvSpPr txBox="1">
            <a:spLocks noGrp="1"/>
          </p:cNvSpPr>
          <p:nvPr>
            <p:ph type="title"/>
          </p:nvPr>
        </p:nvSpPr>
        <p:spPr>
          <a:xfrm>
            <a:off x="831851" y="2027023"/>
            <a:ext cx="10515600" cy="212111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4" name="Google Shape;364;p208"/>
          <p:cNvSpPr txBox="1">
            <a:spLocks noGrp="1"/>
          </p:cNvSpPr>
          <p:nvPr>
            <p:ph type="body" idx="1"/>
          </p:nvPr>
        </p:nvSpPr>
        <p:spPr>
          <a:xfrm>
            <a:off x="831851" y="4175126"/>
            <a:ext cx="10515600" cy="150018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cxnSp>
        <p:nvCxnSpPr>
          <p:cNvPr id="365" name="Google Shape;365;p208"/>
          <p:cNvCxnSpPr/>
          <p:nvPr/>
        </p:nvCxnSpPr>
        <p:spPr>
          <a:xfrm>
            <a:off x="831851" y="4148137"/>
            <a:ext cx="10566400" cy="0"/>
          </a:xfrm>
          <a:prstGeom prst="straightConnector1">
            <a:avLst/>
          </a:prstGeom>
          <a:noFill/>
          <a:ln w="31750" cap="flat" cmpd="sng">
            <a:solidFill>
              <a:schemeClr val="lt1"/>
            </a:solidFill>
            <a:prstDash val="solid"/>
            <a:miter lim="800000"/>
            <a:headEnd type="none" w="sm" len="sm"/>
            <a:tailEnd type="none" w="sm" len="sm"/>
          </a:ln>
        </p:spPr>
      </p:cxnSp>
      <p:sp>
        <p:nvSpPr>
          <p:cNvPr id="366" name="Google Shape;366;p208"/>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367" name="Google Shape;367;p208"/>
          <p:cNvGrpSpPr/>
          <p:nvPr/>
        </p:nvGrpSpPr>
        <p:grpSpPr>
          <a:xfrm>
            <a:off x="396238" y="297178"/>
            <a:ext cx="11399847" cy="6149340"/>
            <a:chOff x="297178" y="297178"/>
            <a:chExt cx="8549885" cy="6149340"/>
          </a:xfrm>
        </p:grpSpPr>
        <p:sp>
          <p:nvSpPr>
            <p:cNvPr id="368" name="Google Shape;368;p208"/>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p208"/>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6641138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_Transition Slide Blue-1">
  <p:cSld name="2_Transition Slide Blue-1">
    <p:bg>
      <p:bgPr>
        <a:gradFill>
          <a:gsLst>
            <a:gs pos="0">
              <a:srgbClr val="001B49">
                <a:alpha val="69803"/>
              </a:srgbClr>
            </a:gs>
            <a:gs pos="50000">
              <a:srgbClr val="001B49">
                <a:alpha val="84705"/>
              </a:srgbClr>
            </a:gs>
            <a:gs pos="100000">
              <a:schemeClr val="accent1"/>
            </a:gs>
          </a:gsLst>
          <a:lin ang="5400000" scaled="0"/>
        </a:gradFill>
        <a:effectLst/>
      </p:bgPr>
    </p:bg>
    <p:spTree>
      <p:nvGrpSpPr>
        <p:cNvPr id="1" name="Shape 370"/>
        <p:cNvGrpSpPr/>
        <p:nvPr/>
      </p:nvGrpSpPr>
      <p:grpSpPr>
        <a:xfrm>
          <a:off x="0" y="0"/>
          <a:ext cx="0" cy="0"/>
          <a:chOff x="0" y="0"/>
          <a:chExt cx="0" cy="0"/>
        </a:xfrm>
      </p:grpSpPr>
      <p:sp>
        <p:nvSpPr>
          <p:cNvPr id="371" name="Google Shape;371;p209"/>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372" name="Google Shape;372;p209"/>
          <p:cNvSpPr/>
          <p:nvPr/>
        </p:nvSpPr>
        <p:spPr>
          <a:xfrm>
            <a:off x="7512916" y="52262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solidFill>
            <a:schemeClr val="lt1">
              <a:alpha val="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209"/>
          <p:cNvSpPr/>
          <p:nvPr/>
        </p:nvSpPr>
        <p:spPr>
          <a:xfrm>
            <a:off x="8220113" y="13158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solidFill>
            <a:schemeClr val="lt1">
              <a:alpha val="2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74" name="Google Shape;374;p209"/>
          <p:cNvSpPr/>
          <p:nvPr/>
        </p:nvSpPr>
        <p:spPr>
          <a:xfrm>
            <a:off x="7172555" y="3420686"/>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solidFill>
            <a:schemeClr val="lt1">
              <a:alpha val="2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75" name="Google Shape;375;p209"/>
          <p:cNvSpPr/>
          <p:nvPr/>
        </p:nvSpPr>
        <p:spPr>
          <a:xfrm>
            <a:off x="10551723" y="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solidFill>
            <a:schemeClr val="lt1">
              <a:alpha val="4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376" name="Google Shape;376;p209"/>
          <p:cNvPicPr preferRelativeResize="0"/>
          <p:nvPr/>
        </p:nvPicPr>
        <p:blipFill rotWithShape="1">
          <a:blip r:embed="rId2">
            <a:alphaModFix/>
          </a:blip>
          <a:srcRect/>
          <a:stretch/>
        </p:blipFill>
        <p:spPr>
          <a:xfrm>
            <a:off x="296429" y="228600"/>
            <a:ext cx="2752280" cy="1652836"/>
          </a:xfrm>
          <a:prstGeom prst="rect">
            <a:avLst/>
          </a:prstGeom>
          <a:noFill/>
          <a:ln>
            <a:noFill/>
          </a:ln>
        </p:spPr>
      </p:pic>
      <p:sp>
        <p:nvSpPr>
          <p:cNvPr id="377" name="Google Shape;377;p209"/>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sp>
        <p:nvSpPr>
          <p:cNvPr id="378" name="Google Shape;378;p20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9" name="Google Shape;379;p20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cxnSp>
        <p:nvCxnSpPr>
          <p:cNvPr id="380" name="Google Shape;380;p209"/>
          <p:cNvCxnSpPr/>
          <p:nvPr/>
        </p:nvCxnSpPr>
        <p:spPr>
          <a:xfrm>
            <a:off x="787400" y="3509963"/>
            <a:ext cx="10566400" cy="0"/>
          </a:xfrm>
          <a:prstGeom prst="straightConnector1">
            <a:avLst/>
          </a:prstGeom>
          <a:noFill/>
          <a:ln w="31750" cap="flat" cmpd="sng">
            <a:solidFill>
              <a:schemeClr val="lt1"/>
            </a:solidFill>
            <a:prstDash val="solid"/>
            <a:miter lim="800000"/>
            <a:headEnd type="none" w="sm" len="sm"/>
            <a:tailEnd type="none" w="sm" len="sm"/>
          </a:ln>
        </p:spPr>
      </p:cxnSp>
      <p:pic>
        <p:nvPicPr>
          <p:cNvPr id="381" name="Google Shape;381;p209"/>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382" name="Google Shape;382;p209"/>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383" name="Google Shape;383;p209"/>
          <p:cNvGrpSpPr/>
          <p:nvPr/>
        </p:nvGrpSpPr>
        <p:grpSpPr>
          <a:xfrm>
            <a:off x="396238" y="297178"/>
            <a:ext cx="11399847" cy="6149340"/>
            <a:chOff x="297178" y="297178"/>
            <a:chExt cx="8549885" cy="6149340"/>
          </a:xfrm>
        </p:grpSpPr>
        <p:sp>
          <p:nvSpPr>
            <p:cNvPr id="384" name="Google Shape;384;p209"/>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85" name="Google Shape;385;p209"/>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9573924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_Transition Slide Blue-2">
  <p:cSld name="2_Transition Slide Blue-2">
    <p:bg>
      <p:bgPr>
        <a:gradFill>
          <a:gsLst>
            <a:gs pos="0">
              <a:srgbClr val="001B49">
                <a:alpha val="69803"/>
              </a:srgbClr>
            </a:gs>
            <a:gs pos="50000">
              <a:srgbClr val="001B49">
                <a:alpha val="84705"/>
              </a:srgbClr>
            </a:gs>
            <a:gs pos="100000">
              <a:schemeClr val="accent1"/>
            </a:gs>
          </a:gsLst>
          <a:lin ang="5400000" scaled="0"/>
        </a:gradFill>
        <a:effectLst/>
      </p:bgPr>
    </p:bg>
    <p:spTree>
      <p:nvGrpSpPr>
        <p:cNvPr id="1" name="Shape 386"/>
        <p:cNvGrpSpPr/>
        <p:nvPr/>
      </p:nvGrpSpPr>
      <p:grpSpPr>
        <a:xfrm>
          <a:off x="0" y="0"/>
          <a:ext cx="0" cy="0"/>
          <a:chOff x="0" y="0"/>
          <a:chExt cx="0" cy="0"/>
        </a:xfrm>
      </p:grpSpPr>
      <p:sp>
        <p:nvSpPr>
          <p:cNvPr id="387" name="Google Shape;387;p210"/>
          <p:cNvSpPr/>
          <p:nvPr/>
        </p:nvSpPr>
        <p:spPr>
          <a:xfrm>
            <a:off x="7512916" y="52262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solidFill>
            <a:schemeClr val="lt1">
              <a:alpha val="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88" name="Google Shape;388;p210"/>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389" name="Google Shape;389;p210"/>
          <p:cNvSpPr/>
          <p:nvPr/>
        </p:nvSpPr>
        <p:spPr>
          <a:xfrm>
            <a:off x="8220113" y="13158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solidFill>
            <a:schemeClr val="lt1">
              <a:alpha val="2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90" name="Google Shape;390;p210"/>
          <p:cNvSpPr/>
          <p:nvPr/>
        </p:nvSpPr>
        <p:spPr>
          <a:xfrm>
            <a:off x="7172555" y="3420686"/>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solidFill>
            <a:schemeClr val="lt1">
              <a:alpha val="2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91" name="Google Shape;391;p210"/>
          <p:cNvSpPr/>
          <p:nvPr/>
        </p:nvSpPr>
        <p:spPr>
          <a:xfrm>
            <a:off x="10551723" y="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solidFill>
            <a:schemeClr val="lt1">
              <a:alpha val="4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392" name="Google Shape;392;p210"/>
          <p:cNvPicPr preferRelativeResize="0"/>
          <p:nvPr/>
        </p:nvPicPr>
        <p:blipFill rotWithShape="1">
          <a:blip r:embed="rId2">
            <a:alphaModFix/>
          </a:blip>
          <a:srcRect/>
          <a:stretch/>
        </p:blipFill>
        <p:spPr>
          <a:xfrm>
            <a:off x="296429" y="228600"/>
            <a:ext cx="2752280" cy="1652836"/>
          </a:xfrm>
          <a:prstGeom prst="rect">
            <a:avLst/>
          </a:prstGeom>
          <a:noFill/>
          <a:ln>
            <a:noFill/>
          </a:ln>
        </p:spPr>
      </p:pic>
      <p:sp>
        <p:nvSpPr>
          <p:cNvPr id="393" name="Google Shape;393;p210"/>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pic>
        <p:nvPicPr>
          <p:cNvPr id="394" name="Google Shape;394;p210"/>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395" name="Google Shape;395;p210"/>
          <p:cNvSpPr txBox="1">
            <a:spLocks noGrp="1"/>
          </p:cNvSpPr>
          <p:nvPr>
            <p:ph type="title"/>
          </p:nvPr>
        </p:nvSpPr>
        <p:spPr>
          <a:xfrm>
            <a:off x="831851" y="2027023"/>
            <a:ext cx="10515600" cy="212111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6" name="Google Shape;396;p210"/>
          <p:cNvSpPr txBox="1">
            <a:spLocks noGrp="1"/>
          </p:cNvSpPr>
          <p:nvPr>
            <p:ph type="body" idx="1"/>
          </p:nvPr>
        </p:nvSpPr>
        <p:spPr>
          <a:xfrm>
            <a:off x="831851" y="4175126"/>
            <a:ext cx="10515600" cy="150018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cxnSp>
        <p:nvCxnSpPr>
          <p:cNvPr id="397" name="Google Shape;397;p210"/>
          <p:cNvCxnSpPr/>
          <p:nvPr/>
        </p:nvCxnSpPr>
        <p:spPr>
          <a:xfrm>
            <a:off x="831851" y="4148137"/>
            <a:ext cx="10566400" cy="0"/>
          </a:xfrm>
          <a:prstGeom prst="straightConnector1">
            <a:avLst/>
          </a:prstGeom>
          <a:noFill/>
          <a:ln w="31750" cap="flat" cmpd="sng">
            <a:solidFill>
              <a:schemeClr val="lt1"/>
            </a:solidFill>
            <a:prstDash val="solid"/>
            <a:miter lim="800000"/>
            <a:headEnd type="none" w="sm" len="sm"/>
            <a:tailEnd type="none" w="sm" len="sm"/>
          </a:ln>
        </p:spPr>
      </p:cxnSp>
      <p:sp>
        <p:nvSpPr>
          <p:cNvPr id="398" name="Google Shape;398;p210"/>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399" name="Google Shape;399;p210"/>
          <p:cNvGrpSpPr/>
          <p:nvPr/>
        </p:nvGrpSpPr>
        <p:grpSpPr>
          <a:xfrm>
            <a:off x="396238" y="297178"/>
            <a:ext cx="11399847" cy="6149340"/>
            <a:chOff x="297178" y="297178"/>
            <a:chExt cx="8549885" cy="6149340"/>
          </a:xfrm>
        </p:grpSpPr>
        <p:sp>
          <p:nvSpPr>
            <p:cNvPr id="400" name="Google Shape;400;p210"/>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1" name="Google Shape;401;p210"/>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6479696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_Transition Slide Blue-2" type="secHead">
  <p:cSld name="4_Transition Slide Blue-2">
    <p:bg>
      <p:bgPr>
        <a:gradFill>
          <a:gsLst>
            <a:gs pos="0">
              <a:srgbClr val="ACB8CA"/>
            </a:gs>
            <a:gs pos="50000">
              <a:srgbClr val="8296B0"/>
            </a:gs>
            <a:gs pos="100000">
              <a:schemeClr val="dk2"/>
            </a:gs>
          </a:gsLst>
          <a:lin ang="5400000" scaled="0"/>
        </a:gradFill>
        <a:effectLst/>
      </p:bgPr>
    </p:bg>
    <p:spTree>
      <p:nvGrpSpPr>
        <p:cNvPr id="1" name="Shape 402"/>
        <p:cNvGrpSpPr/>
        <p:nvPr/>
      </p:nvGrpSpPr>
      <p:grpSpPr>
        <a:xfrm>
          <a:off x="0" y="0"/>
          <a:ext cx="0" cy="0"/>
          <a:chOff x="0" y="0"/>
          <a:chExt cx="0" cy="0"/>
        </a:xfrm>
      </p:grpSpPr>
      <p:sp>
        <p:nvSpPr>
          <p:cNvPr id="403" name="Google Shape;403;p211"/>
          <p:cNvSpPr/>
          <p:nvPr/>
        </p:nvSpPr>
        <p:spPr>
          <a:xfrm>
            <a:off x="7613953" y="51500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noFill/>
          <a:ln w="19050" cap="rnd" cmpd="sng">
            <a:solidFill>
              <a:schemeClr val="accent1">
                <a:alpha val="2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4" name="Google Shape;404;p211"/>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405" name="Google Shape;405;p211"/>
          <p:cNvSpPr/>
          <p:nvPr/>
        </p:nvSpPr>
        <p:spPr>
          <a:xfrm>
            <a:off x="8321151" y="12396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noFill/>
          <a:ln w="19050" cap="rnd" cmpd="sng">
            <a:solidFill>
              <a:schemeClr val="accent1">
                <a:alpha val="4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6" name="Google Shape;406;p211"/>
          <p:cNvSpPr/>
          <p:nvPr/>
        </p:nvSpPr>
        <p:spPr>
          <a:xfrm>
            <a:off x="7273592" y="3344487"/>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noFill/>
          <a:ln w="19050" cap="rnd" cmpd="sng">
            <a:solidFill>
              <a:schemeClr val="accent1">
                <a:alpha val="40000"/>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7" name="Google Shape;407;p211"/>
          <p:cNvSpPr/>
          <p:nvPr/>
        </p:nvSpPr>
        <p:spPr>
          <a:xfrm>
            <a:off x="10652760" y="-7620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noFill/>
          <a:ln w="19050" cap="rnd" cmpd="sng">
            <a:solidFill>
              <a:schemeClr val="accent1">
                <a:alpha val="6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8" name="Google Shape;408;p211"/>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sp>
        <p:nvSpPr>
          <p:cNvPr id="409" name="Google Shape;409;p211"/>
          <p:cNvSpPr txBox="1">
            <a:spLocks noGrp="1"/>
          </p:cNvSpPr>
          <p:nvPr>
            <p:ph type="title"/>
          </p:nvPr>
        </p:nvSpPr>
        <p:spPr>
          <a:xfrm>
            <a:off x="831851" y="2027023"/>
            <a:ext cx="10515600" cy="212111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Poppins Medium"/>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0" name="Google Shape;410;p211"/>
          <p:cNvSpPr txBox="1">
            <a:spLocks noGrp="1"/>
          </p:cNvSpPr>
          <p:nvPr>
            <p:ph type="body" idx="1"/>
          </p:nvPr>
        </p:nvSpPr>
        <p:spPr>
          <a:xfrm>
            <a:off x="831851" y="4175126"/>
            <a:ext cx="10515600" cy="150018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cxnSp>
        <p:nvCxnSpPr>
          <p:cNvPr id="411" name="Google Shape;411;p211"/>
          <p:cNvCxnSpPr/>
          <p:nvPr/>
        </p:nvCxnSpPr>
        <p:spPr>
          <a:xfrm>
            <a:off x="831851" y="4148137"/>
            <a:ext cx="10566400" cy="0"/>
          </a:xfrm>
          <a:prstGeom prst="straightConnector1">
            <a:avLst/>
          </a:prstGeom>
          <a:noFill/>
          <a:ln w="31750" cap="flat" cmpd="sng">
            <a:solidFill>
              <a:schemeClr val="dk1"/>
            </a:solidFill>
            <a:prstDash val="solid"/>
            <a:miter lim="800000"/>
            <a:headEnd type="none" w="sm" len="sm"/>
            <a:tailEnd type="none" w="sm" len="sm"/>
          </a:ln>
        </p:spPr>
      </p:cxnSp>
      <p:pic>
        <p:nvPicPr>
          <p:cNvPr id="412" name="Google Shape;412;p211"/>
          <p:cNvPicPr preferRelativeResize="0"/>
          <p:nvPr/>
        </p:nvPicPr>
        <p:blipFill rotWithShape="1">
          <a:blip r:embed="rId2">
            <a:alphaModFix/>
          </a:blip>
          <a:srcRect/>
          <a:stretch/>
        </p:blipFill>
        <p:spPr>
          <a:xfrm>
            <a:off x="304800" y="5842039"/>
            <a:ext cx="1219200" cy="774700"/>
          </a:xfrm>
          <a:prstGeom prst="rect">
            <a:avLst/>
          </a:prstGeom>
          <a:noFill/>
          <a:ln>
            <a:noFill/>
          </a:ln>
        </p:spPr>
      </p:pic>
      <p:sp>
        <p:nvSpPr>
          <p:cNvPr id="413" name="Google Shape;413;p211"/>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414" name="Google Shape;414;p211"/>
          <p:cNvGrpSpPr/>
          <p:nvPr/>
        </p:nvGrpSpPr>
        <p:grpSpPr>
          <a:xfrm>
            <a:off x="396238" y="297178"/>
            <a:ext cx="11399847" cy="6149340"/>
            <a:chOff x="297178" y="297178"/>
            <a:chExt cx="8549885" cy="6149340"/>
          </a:xfrm>
        </p:grpSpPr>
        <p:sp>
          <p:nvSpPr>
            <p:cNvPr id="415" name="Google Shape;415;p211"/>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16" name="Google Shape;416;p211"/>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pic>
        <p:nvPicPr>
          <p:cNvPr id="417" name="Google Shape;417;p211"/>
          <p:cNvPicPr preferRelativeResize="0"/>
          <p:nvPr/>
        </p:nvPicPr>
        <p:blipFill rotWithShape="1">
          <a:blip r:embed="rId3">
            <a:alphaModFix/>
          </a:blip>
          <a:srcRect/>
          <a:stretch/>
        </p:blipFill>
        <p:spPr>
          <a:xfrm>
            <a:off x="296429" y="233157"/>
            <a:ext cx="2752280" cy="1643722"/>
          </a:xfrm>
          <a:prstGeom prst="rect">
            <a:avLst/>
          </a:prstGeom>
          <a:noFill/>
          <a:ln>
            <a:noFill/>
          </a:ln>
        </p:spPr>
      </p:pic>
    </p:spTree>
    <p:extLst>
      <p:ext uri="{BB962C8B-B14F-4D97-AF65-F5344CB8AC3E}">
        <p14:creationId xmlns:p14="http://schemas.microsoft.com/office/powerpoint/2010/main" val="40317404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7_Transition Slide Blue-2">
  <p:cSld name="7_Transition Slide Blue-2">
    <p:bg>
      <p:bgPr>
        <a:gradFill>
          <a:gsLst>
            <a:gs pos="0">
              <a:srgbClr val="ACB8CA"/>
            </a:gs>
            <a:gs pos="50000">
              <a:srgbClr val="8296B0"/>
            </a:gs>
            <a:gs pos="100000">
              <a:schemeClr val="dk2"/>
            </a:gs>
          </a:gsLst>
          <a:lin ang="5400000" scaled="0"/>
        </a:gradFill>
        <a:effectLst/>
      </p:bgPr>
    </p:bg>
    <p:spTree>
      <p:nvGrpSpPr>
        <p:cNvPr id="1" name="Shape 418"/>
        <p:cNvGrpSpPr/>
        <p:nvPr/>
      </p:nvGrpSpPr>
      <p:grpSpPr>
        <a:xfrm>
          <a:off x="0" y="0"/>
          <a:ext cx="0" cy="0"/>
          <a:chOff x="0" y="0"/>
          <a:chExt cx="0" cy="0"/>
        </a:xfrm>
      </p:grpSpPr>
      <p:sp>
        <p:nvSpPr>
          <p:cNvPr id="419" name="Google Shape;419;p212"/>
          <p:cNvSpPr/>
          <p:nvPr/>
        </p:nvSpPr>
        <p:spPr>
          <a:xfrm>
            <a:off x="7613953" y="51500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noFill/>
          <a:ln w="19050" cap="rnd" cmpd="sng">
            <a:solidFill>
              <a:schemeClr val="accent1">
                <a:alpha val="2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20" name="Google Shape;420;p212"/>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421" name="Google Shape;421;p212"/>
          <p:cNvSpPr/>
          <p:nvPr/>
        </p:nvSpPr>
        <p:spPr>
          <a:xfrm>
            <a:off x="8321151" y="12396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noFill/>
          <a:ln w="19050" cap="rnd" cmpd="sng">
            <a:solidFill>
              <a:schemeClr val="accent1">
                <a:alpha val="4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22" name="Google Shape;422;p212"/>
          <p:cNvSpPr/>
          <p:nvPr/>
        </p:nvSpPr>
        <p:spPr>
          <a:xfrm>
            <a:off x="7273592" y="3344487"/>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noFill/>
          <a:ln w="19050" cap="rnd" cmpd="sng">
            <a:solidFill>
              <a:schemeClr val="accent1">
                <a:alpha val="40000"/>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23" name="Google Shape;423;p212"/>
          <p:cNvSpPr/>
          <p:nvPr/>
        </p:nvSpPr>
        <p:spPr>
          <a:xfrm>
            <a:off x="10652760" y="-7620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noFill/>
          <a:ln w="19050" cap="rnd" cmpd="sng">
            <a:solidFill>
              <a:schemeClr val="accent1">
                <a:alpha val="6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24" name="Google Shape;424;p212"/>
          <p:cNvPicPr preferRelativeResize="0"/>
          <p:nvPr/>
        </p:nvPicPr>
        <p:blipFill rotWithShape="1">
          <a:blip r:embed="rId2">
            <a:alphaModFix/>
          </a:blip>
          <a:srcRect/>
          <a:stretch/>
        </p:blipFill>
        <p:spPr>
          <a:xfrm>
            <a:off x="296429" y="233157"/>
            <a:ext cx="2752280" cy="1643722"/>
          </a:xfrm>
          <a:prstGeom prst="rect">
            <a:avLst/>
          </a:prstGeom>
          <a:noFill/>
          <a:ln>
            <a:noFill/>
          </a:ln>
        </p:spPr>
      </p:pic>
      <p:sp>
        <p:nvSpPr>
          <p:cNvPr id="425" name="Google Shape;425;p212"/>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sp>
        <p:nvSpPr>
          <p:cNvPr id="426" name="Google Shape;426;p2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Poppins Medium"/>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7" name="Google Shape;427;p2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1000"/>
              </a:spcBef>
              <a:spcAft>
                <a:spcPts val="0"/>
              </a:spcAft>
              <a:buClr>
                <a:schemeClr val="dk1"/>
              </a:buClr>
              <a:buSzPts val="2400"/>
              <a:buNone/>
              <a:defRPr sz="2400">
                <a:solidFill>
                  <a:schemeClr val="dk1"/>
                </a:solidFill>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cxnSp>
        <p:nvCxnSpPr>
          <p:cNvPr id="428" name="Google Shape;428;p212"/>
          <p:cNvCxnSpPr/>
          <p:nvPr/>
        </p:nvCxnSpPr>
        <p:spPr>
          <a:xfrm>
            <a:off x="787400" y="3509963"/>
            <a:ext cx="10566400" cy="0"/>
          </a:xfrm>
          <a:prstGeom prst="straightConnector1">
            <a:avLst/>
          </a:prstGeom>
          <a:noFill/>
          <a:ln w="31750" cap="flat" cmpd="sng">
            <a:solidFill>
              <a:schemeClr val="dk1"/>
            </a:solidFill>
            <a:prstDash val="solid"/>
            <a:miter lim="800000"/>
            <a:headEnd type="none" w="sm" len="sm"/>
            <a:tailEnd type="none" w="sm" len="sm"/>
          </a:ln>
        </p:spPr>
      </p:cxnSp>
      <p:pic>
        <p:nvPicPr>
          <p:cNvPr id="429" name="Google Shape;429;p212"/>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430" name="Google Shape;430;p212"/>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431" name="Google Shape;431;p212"/>
          <p:cNvGrpSpPr/>
          <p:nvPr/>
        </p:nvGrpSpPr>
        <p:grpSpPr>
          <a:xfrm>
            <a:off x="396238" y="297178"/>
            <a:ext cx="11399847" cy="6149340"/>
            <a:chOff x="297178" y="297178"/>
            <a:chExt cx="8549885" cy="6149340"/>
          </a:xfrm>
        </p:grpSpPr>
        <p:sp>
          <p:nvSpPr>
            <p:cNvPr id="432" name="Google Shape;432;p212"/>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3" name="Google Shape;433;p212"/>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19377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5_Transition Slide Blue-2">
  <p:cSld name="5_Transition Slide Blue-2">
    <p:bg>
      <p:bgPr>
        <a:gradFill>
          <a:gsLst>
            <a:gs pos="0">
              <a:schemeClr val="accent5"/>
            </a:gs>
            <a:gs pos="50000">
              <a:schemeClr val="accent4"/>
            </a:gs>
            <a:gs pos="100000">
              <a:schemeClr val="accent1"/>
            </a:gs>
          </a:gsLst>
          <a:lin ang="5400000" scaled="0"/>
        </a:gradFill>
        <a:effectLst/>
      </p:bgPr>
    </p:bg>
    <p:spTree>
      <p:nvGrpSpPr>
        <p:cNvPr id="1" name="Shape 434"/>
        <p:cNvGrpSpPr/>
        <p:nvPr/>
      </p:nvGrpSpPr>
      <p:grpSpPr>
        <a:xfrm>
          <a:off x="0" y="0"/>
          <a:ext cx="0" cy="0"/>
          <a:chOff x="0" y="0"/>
          <a:chExt cx="0" cy="0"/>
        </a:xfrm>
      </p:grpSpPr>
      <p:sp>
        <p:nvSpPr>
          <p:cNvPr id="435" name="Google Shape;435;p213"/>
          <p:cNvSpPr/>
          <p:nvPr/>
        </p:nvSpPr>
        <p:spPr>
          <a:xfrm>
            <a:off x="7613953" y="51500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noFill/>
          <a:ln w="19050" cap="rnd" cmpd="sng">
            <a:solidFill>
              <a:schemeClr val="lt1">
                <a:alpha val="2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6" name="Google Shape;436;p213"/>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437" name="Google Shape;437;p213"/>
          <p:cNvSpPr/>
          <p:nvPr/>
        </p:nvSpPr>
        <p:spPr>
          <a:xfrm>
            <a:off x="8321151" y="12396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noFill/>
          <a:ln w="19050" cap="rnd" cmpd="sng">
            <a:solidFill>
              <a:schemeClr val="lt1">
                <a:alpha val="4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8" name="Google Shape;438;p213"/>
          <p:cNvSpPr/>
          <p:nvPr/>
        </p:nvSpPr>
        <p:spPr>
          <a:xfrm>
            <a:off x="7273592" y="3344487"/>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noFill/>
          <a:ln w="19050" cap="rnd" cmpd="sng">
            <a:solidFill>
              <a:schemeClr val="lt1">
                <a:alpha val="40000"/>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9" name="Google Shape;439;p213"/>
          <p:cNvSpPr/>
          <p:nvPr/>
        </p:nvSpPr>
        <p:spPr>
          <a:xfrm>
            <a:off x="10652760" y="-7620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noFill/>
          <a:ln w="19050" cap="rnd" cmpd="sng">
            <a:solidFill>
              <a:schemeClr val="lt1">
                <a:alpha val="6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40" name="Google Shape;440;p213"/>
          <p:cNvPicPr preferRelativeResize="0"/>
          <p:nvPr/>
        </p:nvPicPr>
        <p:blipFill rotWithShape="1">
          <a:blip r:embed="rId2">
            <a:alphaModFix/>
          </a:blip>
          <a:srcRect/>
          <a:stretch/>
        </p:blipFill>
        <p:spPr>
          <a:xfrm>
            <a:off x="296429" y="228600"/>
            <a:ext cx="2752280" cy="1652836"/>
          </a:xfrm>
          <a:prstGeom prst="rect">
            <a:avLst/>
          </a:prstGeom>
          <a:noFill/>
          <a:ln>
            <a:noFill/>
          </a:ln>
        </p:spPr>
      </p:pic>
      <p:sp>
        <p:nvSpPr>
          <p:cNvPr id="441" name="Google Shape;441;p213"/>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pic>
        <p:nvPicPr>
          <p:cNvPr id="442" name="Google Shape;442;p213"/>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443" name="Google Shape;443;p213"/>
          <p:cNvSpPr txBox="1">
            <a:spLocks noGrp="1"/>
          </p:cNvSpPr>
          <p:nvPr>
            <p:ph type="title"/>
          </p:nvPr>
        </p:nvSpPr>
        <p:spPr>
          <a:xfrm>
            <a:off x="831851" y="2027023"/>
            <a:ext cx="10515600" cy="212111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4" name="Google Shape;444;p213"/>
          <p:cNvSpPr txBox="1">
            <a:spLocks noGrp="1"/>
          </p:cNvSpPr>
          <p:nvPr>
            <p:ph type="body" idx="1"/>
          </p:nvPr>
        </p:nvSpPr>
        <p:spPr>
          <a:xfrm>
            <a:off x="831851" y="4175126"/>
            <a:ext cx="10515600" cy="150018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cxnSp>
        <p:nvCxnSpPr>
          <p:cNvPr id="445" name="Google Shape;445;p213"/>
          <p:cNvCxnSpPr/>
          <p:nvPr/>
        </p:nvCxnSpPr>
        <p:spPr>
          <a:xfrm>
            <a:off x="831851" y="4148137"/>
            <a:ext cx="10566400" cy="0"/>
          </a:xfrm>
          <a:prstGeom prst="straightConnector1">
            <a:avLst/>
          </a:prstGeom>
          <a:noFill/>
          <a:ln w="31750" cap="flat" cmpd="sng">
            <a:solidFill>
              <a:schemeClr val="lt1"/>
            </a:solidFill>
            <a:prstDash val="solid"/>
            <a:miter lim="800000"/>
            <a:headEnd type="none" w="sm" len="sm"/>
            <a:tailEnd type="none" w="sm" len="sm"/>
          </a:ln>
        </p:spPr>
      </p:cxnSp>
      <p:sp>
        <p:nvSpPr>
          <p:cNvPr id="446" name="Google Shape;446;p213"/>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447" name="Google Shape;447;p213"/>
          <p:cNvGrpSpPr/>
          <p:nvPr/>
        </p:nvGrpSpPr>
        <p:grpSpPr>
          <a:xfrm>
            <a:off x="396238" y="297178"/>
            <a:ext cx="11399847" cy="6149340"/>
            <a:chOff x="297178" y="297178"/>
            <a:chExt cx="8549885" cy="6149340"/>
          </a:xfrm>
        </p:grpSpPr>
        <p:sp>
          <p:nvSpPr>
            <p:cNvPr id="448" name="Google Shape;448;p213"/>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49" name="Google Shape;449;p213"/>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9187864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6_Transition Slide Blue-2">
  <p:cSld name="6_Transition Slide Blue-2">
    <p:bg>
      <p:bgPr>
        <a:gradFill>
          <a:gsLst>
            <a:gs pos="0">
              <a:schemeClr val="accent5"/>
            </a:gs>
            <a:gs pos="50000">
              <a:schemeClr val="accent4"/>
            </a:gs>
            <a:gs pos="100000">
              <a:schemeClr val="accent1"/>
            </a:gs>
          </a:gsLst>
          <a:lin ang="5400000" scaled="0"/>
        </a:gradFill>
        <a:effectLst/>
      </p:bgPr>
    </p:bg>
    <p:spTree>
      <p:nvGrpSpPr>
        <p:cNvPr id="1" name="Shape 450"/>
        <p:cNvGrpSpPr/>
        <p:nvPr/>
      </p:nvGrpSpPr>
      <p:grpSpPr>
        <a:xfrm>
          <a:off x="0" y="0"/>
          <a:ext cx="0" cy="0"/>
          <a:chOff x="0" y="0"/>
          <a:chExt cx="0" cy="0"/>
        </a:xfrm>
      </p:grpSpPr>
      <p:sp>
        <p:nvSpPr>
          <p:cNvPr id="451" name="Google Shape;451;p214"/>
          <p:cNvSpPr/>
          <p:nvPr/>
        </p:nvSpPr>
        <p:spPr>
          <a:xfrm>
            <a:off x="7613953" y="51500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noFill/>
          <a:ln w="19050" cap="rnd" cmpd="sng">
            <a:solidFill>
              <a:schemeClr val="lt1">
                <a:alpha val="2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52" name="Google Shape;452;p214"/>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453" name="Google Shape;453;p214"/>
          <p:cNvSpPr/>
          <p:nvPr/>
        </p:nvSpPr>
        <p:spPr>
          <a:xfrm>
            <a:off x="8321151" y="12396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noFill/>
          <a:ln w="19050" cap="rnd" cmpd="sng">
            <a:solidFill>
              <a:schemeClr val="lt1">
                <a:alpha val="4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54" name="Google Shape;454;p214"/>
          <p:cNvSpPr/>
          <p:nvPr/>
        </p:nvSpPr>
        <p:spPr>
          <a:xfrm>
            <a:off x="7273592" y="3344487"/>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noFill/>
          <a:ln w="19050" cap="rnd" cmpd="sng">
            <a:solidFill>
              <a:schemeClr val="lt1">
                <a:alpha val="40000"/>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55" name="Google Shape;455;p214"/>
          <p:cNvSpPr/>
          <p:nvPr/>
        </p:nvSpPr>
        <p:spPr>
          <a:xfrm>
            <a:off x="10652760" y="-7620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noFill/>
          <a:ln w="19050" cap="rnd" cmpd="sng">
            <a:solidFill>
              <a:schemeClr val="lt1">
                <a:alpha val="69803"/>
              </a:schemeClr>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56" name="Google Shape;456;p214"/>
          <p:cNvPicPr preferRelativeResize="0"/>
          <p:nvPr/>
        </p:nvPicPr>
        <p:blipFill rotWithShape="1">
          <a:blip r:embed="rId2">
            <a:alphaModFix/>
          </a:blip>
          <a:srcRect/>
          <a:stretch/>
        </p:blipFill>
        <p:spPr>
          <a:xfrm>
            <a:off x="296429" y="228600"/>
            <a:ext cx="2752280" cy="1652836"/>
          </a:xfrm>
          <a:prstGeom prst="rect">
            <a:avLst/>
          </a:prstGeom>
          <a:noFill/>
          <a:ln>
            <a:noFill/>
          </a:ln>
        </p:spPr>
      </p:pic>
      <p:sp>
        <p:nvSpPr>
          <p:cNvPr id="457" name="Google Shape;457;p2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8" name="Google Shape;458;p2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cxnSp>
        <p:nvCxnSpPr>
          <p:cNvPr id="459" name="Google Shape;459;p214"/>
          <p:cNvCxnSpPr/>
          <p:nvPr/>
        </p:nvCxnSpPr>
        <p:spPr>
          <a:xfrm rot="10800000" flipH="1">
            <a:off x="787400" y="3509964"/>
            <a:ext cx="10566400" cy="25723"/>
          </a:xfrm>
          <a:prstGeom prst="straightConnector1">
            <a:avLst/>
          </a:prstGeom>
          <a:noFill/>
          <a:ln w="31750" cap="flat" cmpd="sng">
            <a:solidFill>
              <a:schemeClr val="lt1"/>
            </a:solidFill>
            <a:prstDash val="solid"/>
            <a:miter lim="800000"/>
            <a:headEnd type="none" w="sm" len="sm"/>
            <a:tailEnd type="none" w="sm" len="sm"/>
          </a:ln>
        </p:spPr>
      </p:cxnSp>
      <p:sp>
        <p:nvSpPr>
          <p:cNvPr id="460" name="Google Shape;460;p214"/>
          <p:cNvSpPr txBox="1"/>
          <p:nvPr/>
        </p:nvSpPr>
        <p:spPr>
          <a:xfrm>
            <a:off x="1727200" y="6248401"/>
            <a:ext cx="8229600" cy="479963"/>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chemeClr val="lt1"/>
                </a:solidFill>
                <a:latin typeface="Calibri"/>
                <a:ea typeface="Calibri"/>
                <a:cs typeface="Calibri"/>
                <a:sym typeface="Calibri"/>
              </a:rPr>
              <a:t>COLORADO   KANSAS   MISSOURI   NEBRASKA   NORTH DAKOTA   SOUTH DAKOTA  WYOMING</a:t>
            </a:r>
            <a:endParaRPr sz="1800"/>
          </a:p>
        </p:txBody>
      </p:sp>
      <p:pic>
        <p:nvPicPr>
          <p:cNvPr id="461" name="Google Shape;461;p214"/>
          <p:cNvPicPr preferRelativeResize="0"/>
          <p:nvPr/>
        </p:nvPicPr>
        <p:blipFill rotWithShape="1">
          <a:blip r:embed="rId3">
            <a:alphaModFix/>
          </a:blip>
          <a:srcRect/>
          <a:stretch/>
        </p:blipFill>
        <p:spPr>
          <a:xfrm>
            <a:off x="304800" y="5842039"/>
            <a:ext cx="1219200" cy="774700"/>
          </a:xfrm>
          <a:prstGeom prst="rect">
            <a:avLst/>
          </a:prstGeom>
          <a:noFill/>
          <a:ln>
            <a:noFill/>
          </a:ln>
        </p:spPr>
      </p:pic>
      <p:sp>
        <p:nvSpPr>
          <p:cNvPr id="462" name="Google Shape;462;p214"/>
          <p:cNvSpPr/>
          <p:nvPr/>
        </p:nvSpPr>
        <p:spPr>
          <a:xfrm>
            <a:off x="9839914" y="6446521"/>
            <a:ext cx="1957493" cy="114300"/>
          </a:xfrm>
          <a:custGeom>
            <a:avLst/>
            <a:gdLst/>
            <a:ahLst/>
            <a:cxnLst/>
            <a:rect l="l" t="t" r="r" b="b"/>
            <a:pathLst>
              <a:path w="1468120" h="114300" extrusionOk="0">
                <a:moveTo>
                  <a:pt x="1468120" y="0"/>
                </a:moveTo>
                <a:lnTo>
                  <a:pt x="1468120" y="114300"/>
                </a:lnTo>
                <a:lnTo>
                  <a:pt x="0" y="114300"/>
                </a:lnTo>
              </a:path>
            </a:pathLst>
          </a:custGeom>
          <a:no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463" name="Google Shape;463;p214"/>
          <p:cNvGrpSpPr/>
          <p:nvPr/>
        </p:nvGrpSpPr>
        <p:grpSpPr>
          <a:xfrm>
            <a:off x="396238" y="297178"/>
            <a:ext cx="11399847" cy="6149340"/>
            <a:chOff x="297178" y="297178"/>
            <a:chExt cx="8549885" cy="6149340"/>
          </a:xfrm>
        </p:grpSpPr>
        <p:sp>
          <p:nvSpPr>
            <p:cNvPr id="464" name="Google Shape;464;p214"/>
            <p:cNvSpPr/>
            <p:nvPr/>
          </p:nvSpPr>
          <p:spPr>
            <a:xfrm>
              <a:off x="297178" y="1774644"/>
              <a:ext cx="0" cy="3907154"/>
            </a:xfrm>
            <a:custGeom>
              <a:avLst/>
              <a:gdLst/>
              <a:ahLst/>
              <a:cxnLst/>
              <a:rect l="l" t="t" r="r" b="b"/>
              <a:pathLst>
                <a:path w="120000" h="3907154" extrusionOk="0">
                  <a:moveTo>
                    <a:pt x="0" y="3906596"/>
                  </a:moveTo>
                  <a:lnTo>
                    <a:pt x="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65" name="Google Shape;465;p214"/>
            <p:cNvSpPr/>
            <p:nvPr/>
          </p:nvSpPr>
          <p:spPr>
            <a:xfrm>
              <a:off x="1590283" y="297178"/>
              <a:ext cx="7256780" cy="6149340"/>
            </a:xfrm>
            <a:custGeom>
              <a:avLst/>
              <a:gdLst/>
              <a:ahLst/>
              <a:cxnLst/>
              <a:rect l="l" t="t" r="r" b="b"/>
              <a:pathLst>
                <a:path w="7256780" h="6149340" extrusionOk="0">
                  <a:moveTo>
                    <a:pt x="0" y="0"/>
                  </a:moveTo>
                  <a:lnTo>
                    <a:pt x="7256526" y="0"/>
                  </a:lnTo>
                  <a:lnTo>
                    <a:pt x="7256526" y="614934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514844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1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image" Target="../media/image12.pn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41" Type="http://schemas.openxmlformats.org/officeDocument/2006/relationships/image" Target="../media/image16.jp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theme" Target="../theme/theme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10" Type="http://schemas.openxmlformats.org/officeDocument/2006/relationships/theme" Target="../theme/theme5.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12/30/2019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6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308272828"/>
      </p:ext>
    </p:extLst>
  </p:cSld>
  <p:clrMap bg1="lt1" tx1="dk1" bg2="dk2" tx2="lt2" accent1="accent1" accent2="accent2" accent3="accent3" accent4="accent4" accent5="accent5" accent6="accent6" hlink="hlink" folHlink="folHlink"/>
  <p:sldLayoutIdLst>
    <p:sldLayoutId id="214748369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p158"/>
          <p:cNvSpPr/>
          <p:nvPr/>
        </p:nvSpPr>
        <p:spPr>
          <a:xfrm>
            <a:off x="7512916" y="5226283"/>
            <a:ext cx="1016000" cy="762000"/>
          </a:xfrm>
          <a:custGeom>
            <a:avLst/>
            <a:gdLst/>
            <a:ahLst/>
            <a:cxnLst/>
            <a:rect l="l" t="t" r="r" b="b"/>
            <a:pathLst>
              <a:path w="762000" h="762000" extrusionOk="0">
                <a:moveTo>
                  <a:pt x="380936" y="0"/>
                </a:moveTo>
                <a:lnTo>
                  <a:pt x="333114" y="2964"/>
                </a:lnTo>
                <a:lnTo>
                  <a:pt x="287076" y="11622"/>
                </a:lnTo>
                <a:lnTo>
                  <a:pt x="243176" y="25616"/>
                </a:lnTo>
                <a:lnTo>
                  <a:pt x="201770" y="44591"/>
                </a:lnTo>
                <a:lnTo>
                  <a:pt x="163214" y="68191"/>
                </a:lnTo>
                <a:lnTo>
                  <a:pt x="127863" y="96061"/>
                </a:lnTo>
                <a:lnTo>
                  <a:pt x="96073" y="127845"/>
                </a:lnTo>
                <a:lnTo>
                  <a:pt x="68198" y="163188"/>
                </a:lnTo>
                <a:lnTo>
                  <a:pt x="44594" y="201732"/>
                </a:lnTo>
                <a:lnTo>
                  <a:pt x="25617" y="243124"/>
                </a:lnTo>
                <a:lnTo>
                  <a:pt x="11622" y="287006"/>
                </a:lnTo>
                <a:lnTo>
                  <a:pt x="2964" y="333024"/>
                </a:lnTo>
                <a:lnTo>
                  <a:pt x="0" y="380822"/>
                </a:lnTo>
                <a:lnTo>
                  <a:pt x="2964" y="428576"/>
                </a:lnTo>
                <a:lnTo>
                  <a:pt x="11622" y="474569"/>
                </a:lnTo>
                <a:lnTo>
                  <a:pt x="25617" y="518441"/>
                </a:lnTo>
                <a:lnTo>
                  <a:pt x="44594" y="559836"/>
                </a:lnTo>
                <a:lnTo>
                  <a:pt x="68198" y="598394"/>
                </a:lnTo>
                <a:lnTo>
                  <a:pt x="96073" y="633757"/>
                </a:lnTo>
                <a:lnTo>
                  <a:pt x="127863" y="665567"/>
                </a:lnTo>
                <a:lnTo>
                  <a:pt x="163214" y="693466"/>
                </a:lnTo>
                <a:lnTo>
                  <a:pt x="201770" y="717096"/>
                </a:lnTo>
                <a:lnTo>
                  <a:pt x="243176" y="736098"/>
                </a:lnTo>
                <a:lnTo>
                  <a:pt x="287076" y="750115"/>
                </a:lnTo>
                <a:lnTo>
                  <a:pt x="333114" y="758788"/>
                </a:lnTo>
                <a:lnTo>
                  <a:pt x="380936" y="761758"/>
                </a:lnTo>
                <a:lnTo>
                  <a:pt x="428731" y="758788"/>
                </a:lnTo>
                <a:lnTo>
                  <a:pt x="474746" y="750115"/>
                </a:lnTo>
                <a:lnTo>
                  <a:pt x="518627" y="736098"/>
                </a:lnTo>
                <a:lnTo>
                  <a:pt x="560017" y="717096"/>
                </a:lnTo>
                <a:lnTo>
                  <a:pt x="598560" y="693466"/>
                </a:lnTo>
                <a:lnTo>
                  <a:pt x="633902" y="665567"/>
                </a:lnTo>
                <a:lnTo>
                  <a:pt x="665685" y="633757"/>
                </a:lnTo>
                <a:lnTo>
                  <a:pt x="693554" y="598394"/>
                </a:lnTo>
                <a:lnTo>
                  <a:pt x="717155" y="559836"/>
                </a:lnTo>
                <a:lnTo>
                  <a:pt x="736129" y="518441"/>
                </a:lnTo>
                <a:lnTo>
                  <a:pt x="750123" y="474569"/>
                </a:lnTo>
                <a:lnTo>
                  <a:pt x="758781" y="428576"/>
                </a:lnTo>
                <a:lnTo>
                  <a:pt x="761746" y="380822"/>
                </a:lnTo>
                <a:lnTo>
                  <a:pt x="758781" y="333024"/>
                </a:lnTo>
                <a:lnTo>
                  <a:pt x="750123" y="287006"/>
                </a:lnTo>
                <a:lnTo>
                  <a:pt x="736129" y="243124"/>
                </a:lnTo>
                <a:lnTo>
                  <a:pt x="717155" y="201732"/>
                </a:lnTo>
                <a:lnTo>
                  <a:pt x="693554" y="163188"/>
                </a:lnTo>
                <a:lnTo>
                  <a:pt x="665685" y="127845"/>
                </a:lnTo>
                <a:lnTo>
                  <a:pt x="633902" y="96061"/>
                </a:lnTo>
                <a:lnTo>
                  <a:pt x="598560" y="68191"/>
                </a:lnTo>
                <a:lnTo>
                  <a:pt x="560017" y="44591"/>
                </a:lnTo>
                <a:lnTo>
                  <a:pt x="518627" y="25616"/>
                </a:lnTo>
                <a:lnTo>
                  <a:pt x="474746" y="11622"/>
                </a:lnTo>
                <a:lnTo>
                  <a:pt x="428731" y="2964"/>
                </a:lnTo>
                <a:lnTo>
                  <a:pt x="380936" y="0"/>
                </a:lnTo>
                <a:close/>
              </a:path>
            </a:pathLst>
          </a:custGeom>
          <a:solidFill>
            <a:srgbClr val="005288">
              <a:alpha val="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158"/>
          <p:cNvSpPr/>
          <p:nvPr/>
        </p:nvSpPr>
        <p:spPr>
          <a:xfrm>
            <a:off x="8220113" y="1315821"/>
            <a:ext cx="1524000" cy="1143635"/>
          </a:xfrm>
          <a:custGeom>
            <a:avLst/>
            <a:gdLst/>
            <a:ahLst/>
            <a:cxnLst/>
            <a:rect l="l" t="t" r="r" b="b"/>
            <a:pathLst>
              <a:path w="1143000" h="1143635" extrusionOk="0">
                <a:moveTo>
                  <a:pt x="571512" y="0"/>
                </a:moveTo>
                <a:lnTo>
                  <a:pt x="524616" y="1895"/>
                </a:lnTo>
                <a:lnTo>
                  <a:pt x="478768" y="7481"/>
                </a:lnTo>
                <a:lnTo>
                  <a:pt x="434115" y="16613"/>
                </a:lnTo>
                <a:lnTo>
                  <a:pt x="390803" y="29142"/>
                </a:lnTo>
                <a:lnTo>
                  <a:pt x="348981" y="44921"/>
                </a:lnTo>
                <a:lnTo>
                  <a:pt x="308793" y="63804"/>
                </a:lnTo>
                <a:lnTo>
                  <a:pt x="270387" y="85642"/>
                </a:lnTo>
                <a:lnTo>
                  <a:pt x="233909" y="110288"/>
                </a:lnTo>
                <a:lnTo>
                  <a:pt x="199507" y="137596"/>
                </a:lnTo>
                <a:lnTo>
                  <a:pt x="167327" y="167417"/>
                </a:lnTo>
                <a:lnTo>
                  <a:pt x="137515" y="199606"/>
                </a:lnTo>
                <a:lnTo>
                  <a:pt x="110218" y="234014"/>
                </a:lnTo>
                <a:lnTo>
                  <a:pt x="85584" y="270494"/>
                </a:lnTo>
                <a:lnTo>
                  <a:pt x="63758" y="308899"/>
                </a:lnTo>
                <a:lnTo>
                  <a:pt x="44887" y="349082"/>
                </a:lnTo>
                <a:lnTo>
                  <a:pt x="29119" y="390896"/>
                </a:lnTo>
                <a:lnTo>
                  <a:pt x="16599" y="434193"/>
                </a:lnTo>
                <a:lnTo>
                  <a:pt x="7475" y="478826"/>
                </a:lnTo>
                <a:lnTo>
                  <a:pt x="1893" y="524648"/>
                </a:lnTo>
                <a:lnTo>
                  <a:pt x="0" y="571512"/>
                </a:lnTo>
                <a:lnTo>
                  <a:pt x="1893" y="618410"/>
                </a:lnTo>
                <a:lnTo>
                  <a:pt x="7475" y="664263"/>
                </a:lnTo>
                <a:lnTo>
                  <a:pt x="16599" y="708924"/>
                </a:lnTo>
                <a:lnTo>
                  <a:pt x="29119" y="752246"/>
                </a:lnTo>
                <a:lnTo>
                  <a:pt x="44887" y="794081"/>
                </a:lnTo>
                <a:lnTo>
                  <a:pt x="63758" y="834284"/>
                </a:lnTo>
                <a:lnTo>
                  <a:pt x="85584" y="872706"/>
                </a:lnTo>
                <a:lnTo>
                  <a:pt x="110218" y="909200"/>
                </a:lnTo>
                <a:lnTo>
                  <a:pt x="137515" y="943620"/>
                </a:lnTo>
                <a:lnTo>
                  <a:pt x="167327" y="975818"/>
                </a:lnTo>
                <a:lnTo>
                  <a:pt x="199507" y="1005648"/>
                </a:lnTo>
                <a:lnTo>
                  <a:pt x="233909" y="1032962"/>
                </a:lnTo>
                <a:lnTo>
                  <a:pt x="270387" y="1057614"/>
                </a:lnTo>
                <a:lnTo>
                  <a:pt x="308793" y="1079456"/>
                </a:lnTo>
                <a:lnTo>
                  <a:pt x="348981" y="1098341"/>
                </a:lnTo>
                <a:lnTo>
                  <a:pt x="390803" y="1114122"/>
                </a:lnTo>
                <a:lnTo>
                  <a:pt x="434115" y="1126652"/>
                </a:lnTo>
                <a:lnTo>
                  <a:pt x="478768" y="1135784"/>
                </a:lnTo>
                <a:lnTo>
                  <a:pt x="524616" y="1141371"/>
                </a:lnTo>
                <a:lnTo>
                  <a:pt x="571512" y="1143266"/>
                </a:lnTo>
                <a:lnTo>
                  <a:pt x="618376" y="1141371"/>
                </a:lnTo>
                <a:lnTo>
                  <a:pt x="664195" y="1135784"/>
                </a:lnTo>
                <a:lnTo>
                  <a:pt x="708822" y="1126652"/>
                </a:lnTo>
                <a:lnTo>
                  <a:pt x="752111" y="1114122"/>
                </a:lnTo>
                <a:lnTo>
                  <a:pt x="793914" y="1098341"/>
                </a:lnTo>
                <a:lnTo>
                  <a:pt x="834084" y="1079456"/>
                </a:lnTo>
                <a:lnTo>
                  <a:pt x="872475" y="1057614"/>
                </a:lnTo>
                <a:lnTo>
                  <a:pt x="908940" y="1032962"/>
                </a:lnTo>
                <a:lnTo>
                  <a:pt x="943332" y="1005648"/>
                </a:lnTo>
                <a:lnTo>
                  <a:pt x="975504" y="975818"/>
                </a:lnTo>
                <a:lnTo>
                  <a:pt x="1005309" y="943620"/>
                </a:lnTo>
                <a:lnTo>
                  <a:pt x="1032600" y="909200"/>
                </a:lnTo>
                <a:lnTo>
                  <a:pt x="1057231" y="872706"/>
                </a:lnTo>
                <a:lnTo>
                  <a:pt x="1079054" y="834284"/>
                </a:lnTo>
                <a:lnTo>
                  <a:pt x="1097923" y="794081"/>
                </a:lnTo>
                <a:lnTo>
                  <a:pt x="1113690" y="752246"/>
                </a:lnTo>
                <a:lnTo>
                  <a:pt x="1126209" y="708924"/>
                </a:lnTo>
                <a:lnTo>
                  <a:pt x="1135333" y="664263"/>
                </a:lnTo>
                <a:lnTo>
                  <a:pt x="1140916" y="618410"/>
                </a:lnTo>
                <a:lnTo>
                  <a:pt x="1142809" y="571512"/>
                </a:lnTo>
                <a:lnTo>
                  <a:pt x="1140916" y="524648"/>
                </a:lnTo>
                <a:lnTo>
                  <a:pt x="1135333" y="478826"/>
                </a:lnTo>
                <a:lnTo>
                  <a:pt x="1126209" y="434193"/>
                </a:lnTo>
                <a:lnTo>
                  <a:pt x="1113690" y="390896"/>
                </a:lnTo>
                <a:lnTo>
                  <a:pt x="1097923" y="349082"/>
                </a:lnTo>
                <a:lnTo>
                  <a:pt x="1079054" y="308899"/>
                </a:lnTo>
                <a:lnTo>
                  <a:pt x="1057231" y="270494"/>
                </a:lnTo>
                <a:lnTo>
                  <a:pt x="1032600" y="234014"/>
                </a:lnTo>
                <a:lnTo>
                  <a:pt x="1005309" y="199606"/>
                </a:lnTo>
                <a:lnTo>
                  <a:pt x="975504" y="167417"/>
                </a:lnTo>
                <a:lnTo>
                  <a:pt x="943332" y="137596"/>
                </a:lnTo>
                <a:lnTo>
                  <a:pt x="908940" y="110288"/>
                </a:lnTo>
                <a:lnTo>
                  <a:pt x="872475" y="85642"/>
                </a:lnTo>
                <a:lnTo>
                  <a:pt x="834084" y="63804"/>
                </a:lnTo>
                <a:lnTo>
                  <a:pt x="793914" y="44921"/>
                </a:lnTo>
                <a:lnTo>
                  <a:pt x="752111" y="29142"/>
                </a:lnTo>
                <a:lnTo>
                  <a:pt x="708822" y="16613"/>
                </a:lnTo>
                <a:lnTo>
                  <a:pt x="664195" y="7481"/>
                </a:lnTo>
                <a:lnTo>
                  <a:pt x="618376" y="1895"/>
                </a:lnTo>
                <a:lnTo>
                  <a:pt x="571512" y="0"/>
                </a:lnTo>
                <a:close/>
              </a:path>
            </a:pathLst>
          </a:custGeom>
          <a:solidFill>
            <a:srgbClr val="005288">
              <a:alpha val="2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158"/>
          <p:cNvSpPr/>
          <p:nvPr/>
        </p:nvSpPr>
        <p:spPr>
          <a:xfrm>
            <a:off x="7172555" y="3420686"/>
            <a:ext cx="1220047" cy="915035"/>
          </a:xfrm>
          <a:custGeom>
            <a:avLst/>
            <a:gdLst/>
            <a:ahLst/>
            <a:cxnLst/>
            <a:rect l="l" t="t" r="r" b="b"/>
            <a:pathLst>
              <a:path w="915035" h="915035" extrusionOk="0">
                <a:moveTo>
                  <a:pt x="457123" y="0"/>
                </a:moveTo>
                <a:lnTo>
                  <a:pt x="410368" y="2361"/>
                </a:lnTo>
                <a:lnTo>
                  <a:pt x="364968" y="9291"/>
                </a:lnTo>
                <a:lnTo>
                  <a:pt x="321151" y="20561"/>
                </a:lnTo>
                <a:lnTo>
                  <a:pt x="279147" y="35939"/>
                </a:lnTo>
                <a:lnTo>
                  <a:pt x="239186" y="55195"/>
                </a:lnTo>
                <a:lnTo>
                  <a:pt x="201496" y="78099"/>
                </a:lnTo>
                <a:lnTo>
                  <a:pt x="166308" y="104421"/>
                </a:lnTo>
                <a:lnTo>
                  <a:pt x="133850" y="133931"/>
                </a:lnTo>
                <a:lnTo>
                  <a:pt x="104351" y="166397"/>
                </a:lnTo>
                <a:lnTo>
                  <a:pt x="78042" y="201591"/>
                </a:lnTo>
                <a:lnTo>
                  <a:pt x="55151" y="239281"/>
                </a:lnTo>
                <a:lnTo>
                  <a:pt x="35908" y="279238"/>
                </a:lnTo>
                <a:lnTo>
                  <a:pt x="20542" y="321231"/>
                </a:lnTo>
                <a:lnTo>
                  <a:pt x="9282" y="365029"/>
                </a:lnTo>
                <a:lnTo>
                  <a:pt x="2358" y="410404"/>
                </a:lnTo>
                <a:lnTo>
                  <a:pt x="0" y="457123"/>
                </a:lnTo>
                <a:lnTo>
                  <a:pt x="2358" y="503902"/>
                </a:lnTo>
                <a:lnTo>
                  <a:pt x="9282" y="549325"/>
                </a:lnTo>
                <a:lnTo>
                  <a:pt x="20542" y="593164"/>
                </a:lnTo>
                <a:lnTo>
                  <a:pt x="35908" y="635189"/>
                </a:lnTo>
                <a:lnTo>
                  <a:pt x="55151" y="675170"/>
                </a:lnTo>
                <a:lnTo>
                  <a:pt x="78042" y="712879"/>
                </a:lnTo>
                <a:lnTo>
                  <a:pt x="104351" y="748085"/>
                </a:lnTo>
                <a:lnTo>
                  <a:pt x="133850" y="780559"/>
                </a:lnTo>
                <a:lnTo>
                  <a:pt x="166308" y="810072"/>
                </a:lnTo>
                <a:lnTo>
                  <a:pt x="201496" y="836394"/>
                </a:lnTo>
                <a:lnTo>
                  <a:pt x="239186" y="859297"/>
                </a:lnTo>
                <a:lnTo>
                  <a:pt x="279147" y="878549"/>
                </a:lnTo>
                <a:lnTo>
                  <a:pt x="321151" y="893923"/>
                </a:lnTo>
                <a:lnTo>
                  <a:pt x="364968" y="905188"/>
                </a:lnTo>
                <a:lnTo>
                  <a:pt x="410368" y="912116"/>
                </a:lnTo>
                <a:lnTo>
                  <a:pt x="457123" y="914476"/>
                </a:lnTo>
                <a:lnTo>
                  <a:pt x="503885" y="912116"/>
                </a:lnTo>
                <a:lnTo>
                  <a:pt x="549296" y="905188"/>
                </a:lnTo>
                <a:lnTo>
                  <a:pt x="593125" y="893923"/>
                </a:lnTo>
                <a:lnTo>
                  <a:pt x="635144" y="878549"/>
                </a:lnTo>
                <a:lnTo>
                  <a:pt x="675122" y="859297"/>
                </a:lnTo>
                <a:lnTo>
                  <a:pt x="712830" y="836394"/>
                </a:lnTo>
                <a:lnTo>
                  <a:pt x="748037" y="810072"/>
                </a:lnTo>
                <a:lnTo>
                  <a:pt x="780515" y="780559"/>
                </a:lnTo>
                <a:lnTo>
                  <a:pt x="810032" y="748085"/>
                </a:lnTo>
                <a:lnTo>
                  <a:pt x="836359" y="712879"/>
                </a:lnTo>
                <a:lnTo>
                  <a:pt x="859266" y="675170"/>
                </a:lnTo>
                <a:lnTo>
                  <a:pt x="878524" y="635189"/>
                </a:lnTo>
                <a:lnTo>
                  <a:pt x="893903" y="593164"/>
                </a:lnTo>
                <a:lnTo>
                  <a:pt x="905172" y="549325"/>
                </a:lnTo>
                <a:lnTo>
                  <a:pt x="912102" y="503902"/>
                </a:lnTo>
                <a:lnTo>
                  <a:pt x="914463" y="457123"/>
                </a:lnTo>
                <a:lnTo>
                  <a:pt x="912102" y="410404"/>
                </a:lnTo>
                <a:lnTo>
                  <a:pt x="905172" y="365029"/>
                </a:lnTo>
                <a:lnTo>
                  <a:pt x="893903" y="321231"/>
                </a:lnTo>
                <a:lnTo>
                  <a:pt x="878524" y="279238"/>
                </a:lnTo>
                <a:lnTo>
                  <a:pt x="859266" y="239281"/>
                </a:lnTo>
                <a:lnTo>
                  <a:pt x="836359" y="201591"/>
                </a:lnTo>
                <a:lnTo>
                  <a:pt x="810032" y="166397"/>
                </a:lnTo>
                <a:lnTo>
                  <a:pt x="780515" y="133931"/>
                </a:lnTo>
                <a:lnTo>
                  <a:pt x="748037" y="104421"/>
                </a:lnTo>
                <a:lnTo>
                  <a:pt x="712830" y="78099"/>
                </a:lnTo>
                <a:lnTo>
                  <a:pt x="675122" y="55195"/>
                </a:lnTo>
                <a:lnTo>
                  <a:pt x="635144" y="35939"/>
                </a:lnTo>
                <a:lnTo>
                  <a:pt x="593125" y="20561"/>
                </a:lnTo>
                <a:lnTo>
                  <a:pt x="549296" y="9291"/>
                </a:lnTo>
                <a:lnTo>
                  <a:pt x="503885" y="2361"/>
                </a:lnTo>
                <a:lnTo>
                  <a:pt x="457123" y="0"/>
                </a:lnTo>
                <a:close/>
              </a:path>
            </a:pathLst>
          </a:custGeom>
          <a:solidFill>
            <a:srgbClr val="005288">
              <a:alpha val="200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158"/>
          <p:cNvSpPr/>
          <p:nvPr/>
        </p:nvSpPr>
        <p:spPr>
          <a:xfrm>
            <a:off x="10551723" y="0"/>
            <a:ext cx="1640840" cy="1160780"/>
          </a:xfrm>
          <a:custGeom>
            <a:avLst/>
            <a:gdLst/>
            <a:ahLst/>
            <a:cxnLst/>
            <a:rect l="l" t="t" r="r" b="b"/>
            <a:pathLst>
              <a:path w="1230629" h="1160780" extrusionOk="0">
                <a:moveTo>
                  <a:pt x="1230206" y="0"/>
                </a:moveTo>
                <a:lnTo>
                  <a:pt x="93978" y="0"/>
                </a:lnTo>
                <a:lnTo>
                  <a:pt x="85862" y="14815"/>
                </a:lnTo>
                <a:lnTo>
                  <a:pt x="66410" y="55757"/>
                </a:lnTo>
                <a:lnTo>
                  <a:pt x="49285" y="97953"/>
                </a:lnTo>
                <a:lnTo>
                  <a:pt x="34569" y="141322"/>
                </a:lnTo>
                <a:lnTo>
                  <a:pt x="22344" y="185780"/>
                </a:lnTo>
                <a:lnTo>
                  <a:pt x="12692" y="231246"/>
                </a:lnTo>
                <a:lnTo>
                  <a:pt x="5695" y="277637"/>
                </a:lnTo>
                <a:lnTo>
                  <a:pt x="1437" y="324870"/>
                </a:lnTo>
                <a:lnTo>
                  <a:pt x="0" y="372864"/>
                </a:lnTo>
                <a:lnTo>
                  <a:pt x="1437" y="420857"/>
                </a:lnTo>
                <a:lnTo>
                  <a:pt x="5695" y="468089"/>
                </a:lnTo>
                <a:lnTo>
                  <a:pt x="12692" y="514478"/>
                </a:lnTo>
                <a:lnTo>
                  <a:pt x="22344" y="559942"/>
                </a:lnTo>
                <a:lnTo>
                  <a:pt x="34569" y="604397"/>
                </a:lnTo>
                <a:lnTo>
                  <a:pt x="49285" y="647762"/>
                </a:lnTo>
                <a:lnTo>
                  <a:pt x="66410" y="689954"/>
                </a:lnTo>
                <a:lnTo>
                  <a:pt x="85862" y="730891"/>
                </a:lnTo>
                <a:lnTo>
                  <a:pt x="107557" y="770491"/>
                </a:lnTo>
                <a:lnTo>
                  <a:pt x="131414" y="808671"/>
                </a:lnTo>
                <a:lnTo>
                  <a:pt x="157350" y="845348"/>
                </a:lnTo>
                <a:lnTo>
                  <a:pt x="185284" y="880441"/>
                </a:lnTo>
                <a:lnTo>
                  <a:pt x="215131" y="913867"/>
                </a:lnTo>
                <a:lnTo>
                  <a:pt x="246811" y="945543"/>
                </a:lnTo>
                <a:lnTo>
                  <a:pt x="280241" y="975388"/>
                </a:lnTo>
                <a:lnTo>
                  <a:pt x="315338" y="1003318"/>
                </a:lnTo>
                <a:lnTo>
                  <a:pt x="352020" y="1029252"/>
                </a:lnTo>
                <a:lnTo>
                  <a:pt x="390206" y="1053107"/>
                </a:lnTo>
                <a:lnTo>
                  <a:pt x="429811" y="1074801"/>
                </a:lnTo>
                <a:lnTo>
                  <a:pt x="470755" y="1094251"/>
                </a:lnTo>
                <a:lnTo>
                  <a:pt x="512954" y="1111375"/>
                </a:lnTo>
                <a:lnTo>
                  <a:pt x="556327" y="1126090"/>
                </a:lnTo>
                <a:lnTo>
                  <a:pt x="600790" y="1138315"/>
                </a:lnTo>
                <a:lnTo>
                  <a:pt x="646262" y="1147966"/>
                </a:lnTo>
                <a:lnTo>
                  <a:pt x="692661" y="1154962"/>
                </a:lnTo>
                <a:lnTo>
                  <a:pt x="739903" y="1159220"/>
                </a:lnTo>
                <a:lnTo>
                  <a:pt x="787908" y="1160658"/>
                </a:lnTo>
                <a:lnTo>
                  <a:pt x="835878" y="1159220"/>
                </a:lnTo>
                <a:lnTo>
                  <a:pt x="883090" y="1154962"/>
                </a:lnTo>
                <a:lnTo>
                  <a:pt x="929461" y="1147966"/>
                </a:lnTo>
                <a:lnTo>
                  <a:pt x="974909" y="1138315"/>
                </a:lnTo>
                <a:lnTo>
                  <a:pt x="1019351" y="1126090"/>
                </a:lnTo>
                <a:lnTo>
                  <a:pt x="1062704" y="1111375"/>
                </a:lnTo>
                <a:lnTo>
                  <a:pt x="1104887" y="1094251"/>
                </a:lnTo>
                <a:lnTo>
                  <a:pt x="1145816" y="1074801"/>
                </a:lnTo>
                <a:lnTo>
                  <a:pt x="1185409" y="1053107"/>
                </a:lnTo>
                <a:lnTo>
                  <a:pt x="1223584" y="1029252"/>
                </a:lnTo>
                <a:lnTo>
                  <a:pt x="1230206" y="1024569"/>
                </a:lnTo>
                <a:lnTo>
                  <a:pt x="1230206" y="0"/>
                </a:lnTo>
                <a:close/>
              </a:path>
            </a:pathLst>
          </a:custGeom>
          <a:solidFill>
            <a:srgbClr val="005288">
              <a:alpha val="400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158"/>
          <p:cNvSpPr/>
          <p:nvPr/>
        </p:nvSpPr>
        <p:spPr>
          <a:xfrm>
            <a:off x="5723467" y="3352546"/>
            <a:ext cx="5655733" cy="0"/>
          </a:xfrm>
          <a:custGeom>
            <a:avLst/>
            <a:gdLst/>
            <a:ahLst/>
            <a:cxnLst/>
            <a:rect l="l" t="t" r="r" b="b"/>
            <a:pathLst>
              <a:path w="4241800" h="120000" extrusionOk="0">
                <a:moveTo>
                  <a:pt x="0" y="0"/>
                </a:moveTo>
                <a:lnTo>
                  <a:pt x="4241800" y="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158"/>
          <p:cNvSpPr txBox="1"/>
          <p:nvPr/>
        </p:nvSpPr>
        <p:spPr>
          <a:xfrm>
            <a:off x="846667" y="2845513"/>
            <a:ext cx="4446693" cy="677108"/>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4400"/>
              <a:buFont typeface="Calibri"/>
              <a:buNone/>
            </a:pPr>
            <a:r>
              <a:rPr lang="en-US" sz="4400">
                <a:solidFill>
                  <a:srgbClr val="000000"/>
                </a:solidFill>
                <a:latin typeface="Calibri"/>
                <a:ea typeface="Calibri"/>
                <a:cs typeface="Calibri"/>
                <a:sym typeface="Calibri"/>
              </a:rPr>
              <a:t>Who We Are</a:t>
            </a:r>
            <a:endParaRPr sz="1800"/>
          </a:p>
        </p:txBody>
      </p:sp>
      <p:sp>
        <p:nvSpPr>
          <p:cNvPr id="32" name="Google Shape;32;p158"/>
          <p:cNvSpPr txBox="1"/>
          <p:nvPr/>
        </p:nvSpPr>
        <p:spPr>
          <a:xfrm>
            <a:off x="795867" y="3785319"/>
            <a:ext cx="10523220" cy="1154162"/>
          </a:xfrm>
          <a:prstGeom prst="rect">
            <a:avLst/>
          </a:prstGeom>
          <a:noFill/>
          <a:ln>
            <a:noFill/>
          </a:ln>
        </p:spPr>
        <p:txBody>
          <a:bodyPr spcFirstLastPara="1" wrap="square" lIns="0" tIns="0" rIns="0" bIns="0" anchor="t" anchorCtr="0">
            <a:spAutoFit/>
          </a:bodyPr>
          <a:lstStyle/>
          <a:p>
            <a:pPr marL="12700" marR="5080" lvl="0" indent="0" algn="l" rtl="0">
              <a:lnSpc>
                <a:spcPct val="100000"/>
              </a:lnSpc>
              <a:spcBef>
                <a:spcPts val="0"/>
              </a:spcBef>
              <a:spcAft>
                <a:spcPts val="0"/>
              </a:spcAft>
              <a:buNone/>
            </a:pPr>
            <a:r>
              <a:rPr lang="en-US" sz="2500" b="0">
                <a:solidFill>
                  <a:schemeClr val="dk1"/>
                </a:solidFill>
                <a:latin typeface="Calibri"/>
                <a:ea typeface="Calibri"/>
                <a:cs typeface="Calibri"/>
                <a:sym typeface="Calibri"/>
              </a:rPr>
              <a:t>The Regional Educational Laboratory (REL) Central at Marzano Research serves the applied education research needs of  Colorado, Kansas, Missouri, Nebraska, North Dakota, South Dakota, and Wyoming.</a:t>
            </a:r>
            <a:endParaRPr sz="2500">
              <a:solidFill>
                <a:schemeClr val="dk1"/>
              </a:solidFill>
              <a:latin typeface="Calibri"/>
              <a:ea typeface="Calibri"/>
              <a:cs typeface="Calibri"/>
              <a:sym typeface="Calibri"/>
            </a:endParaRPr>
          </a:p>
        </p:txBody>
      </p:sp>
      <p:sp>
        <p:nvSpPr>
          <p:cNvPr id="33" name="Google Shape;33;p158"/>
          <p:cNvSpPr/>
          <p:nvPr/>
        </p:nvSpPr>
        <p:spPr>
          <a:xfrm>
            <a:off x="396237" y="1494156"/>
            <a:ext cx="0" cy="4214495"/>
          </a:xfrm>
          <a:custGeom>
            <a:avLst/>
            <a:gdLst/>
            <a:ahLst/>
            <a:cxnLst/>
            <a:rect l="l" t="t" r="r" b="b"/>
            <a:pathLst>
              <a:path w="120000" h="4214495" extrusionOk="0">
                <a:moveTo>
                  <a:pt x="0" y="4214241"/>
                </a:moveTo>
                <a:lnTo>
                  <a:pt x="0" y="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34;p158"/>
          <p:cNvSpPr/>
          <p:nvPr/>
        </p:nvSpPr>
        <p:spPr>
          <a:xfrm>
            <a:off x="1424095" y="297178"/>
            <a:ext cx="10371667" cy="5463540"/>
          </a:xfrm>
          <a:custGeom>
            <a:avLst/>
            <a:gdLst/>
            <a:ahLst/>
            <a:cxnLst/>
            <a:rect l="l" t="t" r="r" b="b"/>
            <a:pathLst>
              <a:path w="7778750" h="5463540" extrusionOk="0">
                <a:moveTo>
                  <a:pt x="0" y="0"/>
                </a:moveTo>
                <a:lnTo>
                  <a:pt x="7778750" y="0"/>
                </a:lnTo>
                <a:lnTo>
                  <a:pt x="7778750" y="546354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35;p158"/>
          <p:cNvSpPr txBox="1">
            <a:spLocks noGrp="1"/>
          </p:cNvSpPr>
          <p:nvPr>
            <p:ph type="sldNum" idx="12"/>
          </p:nvPr>
        </p:nvSpPr>
        <p:spPr>
          <a:xfrm>
            <a:off x="9042692" y="290732"/>
            <a:ext cx="2748280" cy="37973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36" name="Google Shape;36;p158"/>
          <p:cNvPicPr preferRelativeResize="0"/>
          <p:nvPr/>
        </p:nvPicPr>
        <p:blipFill rotWithShape="1">
          <a:blip r:embed="rId3">
            <a:alphaModFix/>
          </a:blip>
          <a:srcRect/>
          <a:stretch/>
        </p:blipFill>
        <p:spPr>
          <a:xfrm>
            <a:off x="3295413" y="672331"/>
            <a:ext cx="8111067" cy="1943100"/>
          </a:xfrm>
          <a:prstGeom prst="rect">
            <a:avLst/>
          </a:prstGeom>
          <a:noFill/>
          <a:ln>
            <a:noFill/>
          </a:ln>
        </p:spPr>
      </p:pic>
      <p:pic>
        <p:nvPicPr>
          <p:cNvPr id="37" name="Google Shape;37;p158"/>
          <p:cNvPicPr preferRelativeResize="0"/>
          <p:nvPr/>
        </p:nvPicPr>
        <p:blipFill rotWithShape="1">
          <a:blip r:embed="rId4">
            <a:alphaModFix/>
          </a:blip>
          <a:srcRect/>
          <a:stretch/>
        </p:blipFill>
        <p:spPr>
          <a:xfrm>
            <a:off x="304796" y="228601"/>
            <a:ext cx="2743341" cy="1647910"/>
          </a:xfrm>
          <a:prstGeom prst="rect">
            <a:avLst/>
          </a:prstGeom>
          <a:noFill/>
          <a:ln>
            <a:noFill/>
          </a:ln>
        </p:spPr>
      </p:pic>
    </p:spTree>
    <p:extLst>
      <p:ext uri="{BB962C8B-B14F-4D97-AF65-F5344CB8AC3E}">
        <p14:creationId xmlns:p14="http://schemas.microsoft.com/office/powerpoint/2010/main" val="417107817"/>
      </p:ext>
    </p:extLst>
  </p:cSld>
  <p:clrMap bg1="lt1" tx1="dk1" bg2="dk2" tx2="lt2" accent1="accent1" accent2="accent2" accent3="accent3" accent4="accent4" accent5="accent5" accent6="accent6" hlink="hlink" folHlink="folHlink"/>
  <p:sldLayoutIdLst>
    <p:sldLayoutId id="214748369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
        <p:cNvGrpSpPr/>
        <p:nvPr/>
      </p:nvGrpSpPr>
      <p:grpSpPr>
        <a:xfrm>
          <a:off x="0" y="0"/>
          <a:ext cx="0" cy="0"/>
          <a:chOff x="0" y="0"/>
          <a:chExt cx="0" cy="0"/>
        </a:xfrm>
      </p:grpSpPr>
      <p:grpSp>
        <p:nvGrpSpPr>
          <p:cNvPr id="45" name="Google Shape;45;p160"/>
          <p:cNvGrpSpPr/>
          <p:nvPr/>
        </p:nvGrpSpPr>
        <p:grpSpPr>
          <a:xfrm>
            <a:off x="0" y="1"/>
            <a:ext cx="2144621" cy="6043233"/>
            <a:chOff x="0" y="0"/>
            <a:chExt cx="1608466" cy="6043233"/>
          </a:xfrm>
        </p:grpSpPr>
        <p:sp>
          <p:nvSpPr>
            <p:cNvPr id="46" name="Google Shape;46;p160"/>
            <p:cNvSpPr/>
            <p:nvPr/>
          </p:nvSpPr>
          <p:spPr>
            <a:xfrm>
              <a:off x="0" y="3690706"/>
              <a:ext cx="432434" cy="937894"/>
            </a:xfrm>
            <a:custGeom>
              <a:avLst/>
              <a:gdLst/>
              <a:ahLst/>
              <a:cxnLst/>
              <a:rect l="l" t="t" r="r" b="b"/>
              <a:pathLst>
                <a:path w="432434" h="937895" extrusionOk="0">
                  <a:moveTo>
                    <a:pt x="0" y="0"/>
                  </a:moveTo>
                  <a:lnTo>
                    <a:pt x="0" y="937571"/>
                  </a:lnTo>
                  <a:lnTo>
                    <a:pt x="45551" y="931590"/>
                  </a:lnTo>
                  <a:lnTo>
                    <a:pt x="90881" y="920988"/>
                  </a:lnTo>
                  <a:lnTo>
                    <a:pt x="135589" y="905674"/>
                  </a:lnTo>
                  <a:lnTo>
                    <a:pt x="179357" y="885548"/>
                  </a:lnTo>
                  <a:lnTo>
                    <a:pt x="220879" y="861116"/>
                  </a:lnTo>
                  <a:lnTo>
                    <a:pt x="258994" y="833162"/>
                  </a:lnTo>
                  <a:lnTo>
                    <a:pt x="293600" y="802004"/>
                  </a:lnTo>
                  <a:lnTo>
                    <a:pt x="324598" y="767962"/>
                  </a:lnTo>
                  <a:lnTo>
                    <a:pt x="351886" y="731355"/>
                  </a:lnTo>
                  <a:lnTo>
                    <a:pt x="375365" y="692500"/>
                  </a:lnTo>
                  <a:lnTo>
                    <a:pt x="394934" y="651718"/>
                  </a:lnTo>
                  <a:lnTo>
                    <a:pt x="410493" y="609326"/>
                  </a:lnTo>
                  <a:lnTo>
                    <a:pt x="421942" y="565644"/>
                  </a:lnTo>
                  <a:lnTo>
                    <a:pt x="429180" y="520991"/>
                  </a:lnTo>
                  <a:lnTo>
                    <a:pt x="432108" y="475685"/>
                  </a:lnTo>
                  <a:lnTo>
                    <a:pt x="430624" y="430045"/>
                  </a:lnTo>
                  <a:lnTo>
                    <a:pt x="424628" y="384390"/>
                  </a:lnTo>
                  <a:lnTo>
                    <a:pt x="414021" y="339038"/>
                  </a:lnTo>
                  <a:lnTo>
                    <a:pt x="398701" y="294310"/>
                  </a:lnTo>
                  <a:lnTo>
                    <a:pt x="378569" y="250523"/>
                  </a:lnTo>
                  <a:lnTo>
                    <a:pt x="354154" y="209038"/>
                  </a:lnTo>
                  <a:lnTo>
                    <a:pt x="326213" y="170957"/>
                  </a:lnTo>
                  <a:lnTo>
                    <a:pt x="295066" y="136381"/>
                  </a:lnTo>
                  <a:lnTo>
                    <a:pt x="261031" y="105409"/>
                  </a:lnTo>
                  <a:lnTo>
                    <a:pt x="224429" y="78143"/>
                  </a:lnTo>
                  <a:lnTo>
                    <a:pt x="185578" y="54683"/>
                  </a:lnTo>
                  <a:lnTo>
                    <a:pt x="144798" y="35129"/>
                  </a:lnTo>
                  <a:lnTo>
                    <a:pt x="102409" y="19581"/>
                  </a:lnTo>
                  <a:lnTo>
                    <a:pt x="58729" y="8141"/>
                  </a:lnTo>
                  <a:lnTo>
                    <a:pt x="14077" y="908"/>
                  </a:lnTo>
                  <a:lnTo>
                    <a:pt x="0" y="0"/>
                  </a:lnTo>
                  <a:close/>
                </a:path>
              </a:pathLst>
            </a:custGeom>
            <a:solidFill>
              <a:schemeClr val="lt1"/>
            </a:solidFill>
            <a:ln w="9525" cap="flat" cmpd="sng">
              <a:solidFill>
                <a:srgbClr val="005288">
                  <a:alpha val="40000"/>
                </a:srgbClr>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160"/>
            <p:cNvSpPr/>
            <p:nvPr/>
          </p:nvSpPr>
          <p:spPr>
            <a:xfrm>
              <a:off x="556608" y="5259008"/>
              <a:ext cx="784225" cy="784225"/>
            </a:xfrm>
            <a:custGeom>
              <a:avLst/>
              <a:gdLst/>
              <a:ahLst/>
              <a:cxnLst/>
              <a:rect l="l" t="t" r="r" b="b"/>
              <a:pathLst>
                <a:path w="784225" h="784225" extrusionOk="0">
                  <a:moveTo>
                    <a:pt x="395221" y="0"/>
                  </a:moveTo>
                  <a:lnTo>
                    <a:pt x="348428" y="2412"/>
                  </a:lnTo>
                  <a:lnTo>
                    <a:pt x="301737" y="10555"/>
                  </a:lnTo>
                  <a:lnTo>
                    <a:pt x="255641" y="24582"/>
                  </a:lnTo>
                  <a:lnTo>
                    <a:pt x="210633" y="44649"/>
                  </a:lnTo>
                  <a:lnTo>
                    <a:pt x="168432" y="70140"/>
                  </a:lnTo>
                  <a:lnTo>
                    <a:pt x="130569" y="99973"/>
                  </a:lnTo>
                  <a:lnTo>
                    <a:pt x="97199" y="133654"/>
                  </a:lnTo>
                  <a:lnTo>
                    <a:pt x="68477" y="170689"/>
                  </a:lnTo>
                  <a:lnTo>
                    <a:pt x="44558" y="210585"/>
                  </a:lnTo>
                  <a:lnTo>
                    <a:pt x="25596" y="252847"/>
                  </a:lnTo>
                  <a:lnTo>
                    <a:pt x="11745" y="296982"/>
                  </a:lnTo>
                  <a:lnTo>
                    <a:pt x="3162" y="342496"/>
                  </a:lnTo>
                  <a:lnTo>
                    <a:pt x="0" y="388896"/>
                  </a:lnTo>
                  <a:lnTo>
                    <a:pt x="2413" y="435688"/>
                  </a:lnTo>
                  <a:lnTo>
                    <a:pt x="10558" y="482378"/>
                  </a:lnTo>
                  <a:lnTo>
                    <a:pt x="24587" y="528472"/>
                  </a:lnTo>
                  <a:lnTo>
                    <a:pt x="44657" y="573477"/>
                  </a:lnTo>
                  <a:lnTo>
                    <a:pt x="70116" y="615621"/>
                  </a:lnTo>
                  <a:lnTo>
                    <a:pt x="99926" y="653445"/>
                  </a:lnTo>
                  <a:lnTo>
                    <a:pt x="133594" y="686793"/>
                  </a:lnTo>
                  <a:lnTo>
                    <a:pt x="170624" y="715505"/>
                  </a:lnTo>
                  <a:lnTo>
                    <a:pt x="210522" y="739426"/>
                  </a:lnTo>
                  <a:lnTo>
                    <a:pt x="252793" y="758398"/>
                  </a:lnTo>
                  <a:lnTo>
                    <a:pt x="296942" y="772263"/>
                  </a:lnTo>
                  <a:lnTo>
                    <a:pt x="342474" y="780865"/>
                  </a:lnTo>
                  <a:lnTo>
                    <a:pt x="388896" y="784046"/>
                  </a:lnTo>
                  <a:lnTo>
                    <a:pt x="435711" y="781649"/>
                  </a:lnTo>
                  <a:lnTo>
                    <a:pt x="482426" y="773516"/>
                  </a:lnTo>
                  <a:lnTo>
                    <a:pt x="528545" y="759491"/>
                  </a:lnTo>
                  <a:lnTo>
                    <a:pt x="573574" y="739415"/>
                  </a:lnTo>
                  <a:lnTo>
                    <a:pt x="615754" y="713932"/>
                  </a:lnTo>
                  <a:lnTo>
                    <a:pt x="653594" y="684097"/>
                  </a:lnTo>
                  <a:lnTo>
                    <a:pt x="686940" y="650406"/>
                  </a:lnTo>
                  <a:lnTo>
                    <a:pt x="715639" y="613354"/>
                  </a:lnTo>
                  <a:lnTo>
                    <a:pt x="739537" y="573438"/>
                  </a:lnTo>
                  <a:lnTo>
                    <a:pt x="758479" y="531155"/>
                  </a:lnTo>
                  <a:lnTo>
                    <a:pt x="772312" y="486999"/>
                  </a:lnTo>
                  <a:lnTo>
                    <a:pt x="780883" y="441468"/>
                  </a:lnTo>
                  <a:lnTo>
                    <a:pt x="784037" y="395057"/>
                  </a:lnTo>
                  <a:lnTo>
                    <a:pt x="781621" y="348262"/>
                  </a:lnTo>
                  <a:lnTo>
                    <a:pt x="773480" y="301580"/>
                  </a:lnTo>
                  <a:lnTo>
                    <a:pt x="759461" y="255506"/>
                  </a:lnTo>
                  <a:lnTo>
                    <a:pt x="739410" y="210536"/>
                  </a:lnTo>
                  <a:lnTo>
                    <a:pt x="713933" y="168359"/>
                  </a:lnTo>
                  <a:lnTo>
                    <a:pt x="684111" y="130516"/>
                  </a:lnTo>
                  <a:lnTo>
                    <a:pt x="650440" y="97163"/>
                  </a:lnTo>
                  <a:lnTo>
                    <a:pt x="613412" y="68453"/>
                  </a:lnTo>
                  <a:lnTo>
                    <a:pt x="573523" y="44544"/>
                  </a:lnTo>
                  <a:lnTo>
                    <a:pt x="531265" y="25588"/>
                  </a:lnTo>
                  <a:lnTo>
                    <a:pt x="487133" y="11743"/>
                  </a:lnTo>
                  <a:lnTo>
                    <a:pt x="441620" y="3161"/>
                  </a:lnTo>
                  <a:lnTo>
                    <a:pt x="395221" y="0"/>
                  </a:lnTo>
                  <a:close/>
                </a:path>
              </a:pathLst>
            </a:custGeom>
            <a:solidFill>
              <a:schemeClr val="lt1"/>
            </a:solidFill>
            <a:ln w="9525" cap="flat" cmpd="sng">
              <a:solidFill>
                <a:srgbClr val="005288">
                  <a:alpha val="40000"/>
                </a:srgbClr>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160"/>
            <p:cNvSpPr/>
            <p:nvPr/>
          </p:nvSpPr>
          <p:spPr>
            <a:xfrm>
              <a:off x="0" y="1351176"/>
              <a:ext cx="422275" cy="1128395"/>
            </a:xfrm>
            <a:custGeom>
              <a:avLst/>
              <a:gdLst/>
              <a:ahLst/>
              <a:cxnLst/>
              <a:rect l="l" t="t" r="r" b="b"/>
              <a:pathLst>
                <a:path w="422275" h="1128395" extrusionOk="0">
                  <a:moveTo>
                    <a:pt x="0" y="0"/>
                  </a:moveTo>
                  <a:lnTo>
                    <a:pt x="0" y="1127783"/>
                  </a:lnTo>
                  <a:lnTo>
                    <a:pt x="18226" y="1122549"/>
                  </a:lnTo>
                  <a:lnTo>
                    <a:pt x="62703" y="1105801"/>
                  </a:lnTo>
                  <a:lnTo>
                    <a:pt x="106376" y="1085187"/>
                  </a:lnTo>
                  <a:lnTo>
                    <a:pt x="148214" y="1061129"/>
                  </a:lnTo>
                  <a:lnTo>
                    <a:pt x="187341" y="1034202"/>
                  </a:lnTo>
                  <a:lnTo>
                    <a:pt x="223692" y="1004611"/>
                  </a:lnTo>
                  <a:lnTo>
                    <a:pt x="257203" y="972558"/>
                  </a:lnTo>
                  <a:lnTo>
                    <a:pt x="287810" y="938248"/>
                  </a:lnTo>
                  <a:lnTo>
                    <a:pt x="315450" y="901886"/>
                  </a:lnTo>
                  <a:lnTo>
                    <a:pt x="340058" y="863674"/>
                  </a:lnTo>
                  <a:lnTo>
                    <a:pt x="361571" y="823818"/>
                  </a:lnTo>
                  <a:lnTo>
                    <a:pt x="379925" y="782522"/>
                  </a:lnTo>
                  <a:lnTo>
                    <a:pt x="395055" y="739988"/>
                  </a:lnTo>
                  <a:lnTo>
                    <a:pt x="406898" y="696423"/>
                  </a:lnTo>
                  <a:lnTo>
                    <a:pt x="415390" y="652028"/>
                  </a:lnTo>
                  <a:lnTo>
                    <a:pt x="420467" y="607010"/>
                  </a:lnTo>
                  <a:lnTo>
                    <a:pt x="422065" y="561571"/>
                  </a:lnTo>
                  <a:lnTo>
                    <a:pt x="420121" y="515916"/>
                  </a:lnTo>
                  <a:lnTo>
                    <a:pt x="414569" y="470249"/>
                  </a:lnTo>
                  <a:lnTo>
                    <a:pt x="405347" y="424773"/>
                  </a:lnTo>
                  <a:lnTo>
                    <a:pt x="392390" y="379694"/>
                  </a:lnTo>
                  <a:lnTo>
                    <a:pt x="375634" y="335214"/>
                  </a:lnTo>
                  <a:lnTo>
                    <a:pt x="355017" y="291539"/>
                  </a:lnTo>
                  <a:lnTo>
                    <a:pt x="330959" y="249698"/>
                  </a:lnTo>
                  <a:lnTo>
                    <a:pt x="304035" y="210565"/>
                  </a:lnTo>
                  <a:lnTo>
                    <a:pt x="274446" y="174204"/>
                  </a:lnTo>
                  <a:lnTo>
                    <a:pt x="242398" y="140680"/>
                  </a:lnTo>
                  <a:lnTo>
                    <a:pt x="208095" y="110055"/>
                  </a:lnTo>
                  <a:lnTo>
                    <a:pt x="171740" y="82396"/>
                  </a:lnTo>
                  <a:lnTo>
                    <a:pt x="133537" y="57766"/>
                  </a:lnTo>
                  <a:lnTo>
                    <a:pt x="93692" y="36230"/>
                  </a:lnTo>
                  <a:lnTo>
                    <a:pt x="52407" y="17851"/>
                  </a:lnTo>
                  <a:lnTo>
                    <a:pt x="9888" y="2695"/>
                  </a:lnTo>
                  <a:lnTo>
                    <a:pt x="0" y="0"/>
                  </a:lnTo>
                  <a:close/>
                </a:path>
              </a:pathLst>
            </a:custGeom>
            <a:solidFill>
              <a:schemeClr val="lt1"/>
            </a:solidFill>
            <a:ln w="9525" cap="flat" cmpd="sng">
              <a:solidFill>
                <a:srgbClr val="005288">
                  <a:alpha val="40000"/>
                </a:srgbClr>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49;p160"/>
            <p:cNvSpPr/>
            <p:nvPr/>
          </p:nvSpPr>
          <p:spPr>
            <a:xfrm>
              <a:off x="201306" y="0"/>
              <a:ext cx="1407160" cy="408305"/>
            </a:xfrm>
            <a:custGeom>
              <a:avLst/>
              <a:gdLst/>
              <a:ahLst/>
              <a:cxnLst/>
              <a:rect l="l" t="t" r="r" b="b"/>
              <a:pathLst>
                <a:path w="1407160" h="408305" extrusionOk="0">
                  <a:moveTo>
                    <a:pt x="1406874" y="0"/>
                  </a:moveTo>
                  <a:lnTo>
                    <a:pt x="0" y="0"/>
                  </a:lnTo>
                  <a:lnTo>
                    <a:pt x="8034" y="14354"/>
                  </a:lnTo>
                  <a:lnTo>
                    <a:pt x="33368" y="54042"/>
                  </a:lnTo>
                  <a:lnTo>
                    <a:pt x="60658" y="91805"/>
                  </a:lnTo>
                  <a:lnTo>
                    <a:pt x="89802" y="127610"/>
                  </a:lnTo>
                  <a:lnTo>
                    <a:pt x="120696" y="161425"/>
                  </a:lnTo>
                  <a:lnTo>
                    <a:pt x="153238" y="193218"/>
                  </a:lnTo>
                  <a:lnTo>
                    <a:pt x="187326" y="222956"/>
                  </a:lnTo>
                  <a:lnTo>
                    <a:pt x="222858" y="250608"/>
                  </a:lnTo>
                  <a:lnTo>
                    <a:pt x="259730" y="276140"/>
                  </a:lnTo>
                  <a:lnTo>
                    <a:pt x="297840" y="299522"/>
                  </a:lnTo>
                  <a:lnTo>
                    <a:pt x="337086" y="320720"/>
                  </a:lnTo>
                  <a:lnTo>
                    <a:pt x="377365" y="339703"/>
                  </a:lnTo>
                  <a:lnTo>
                    <a:pt x="418575" y="356439"/>
                  </a:lnTo>
                  <a:lnTo>
                    <a:pt x="460613" y="370894"/>
                  </a:lnTo>
                  <a:lnTo>
                    <a:pt x="503377" y="383038"/>
                  </a:lnTo>
                  <a:lnTo>
                    <a:pt x="546764" y="392838"/>
                  </a:lnTo>
                  <a:lnTo>
                    <a:pt x="590671" y="400261"/>
                  </a:lnTo>
                  <a:lnTo>
                    <a:pt x="634996" y="405276"/>
                  </a:lnTo>
                  <a:lnTo>
                    <a:pt x="679637" y="407850"/>
                  </a:lnTo>
                  <a:lnTo>
                    <a:pt x="724491" y="407951"/>
                  </a:lnTo>
                  <a:lnTo>
                    <a:pt x="769455" y="405547"/>
                  </a:lnTo>
                  <a:lnTo>
                    <a:pt x="814427" y="400606"/>
                  </a:lnTo>
                  <a:lnTo>
                    <a:pt x="859305" y="393095"/>
                  </a:lnTo>
                  <a:lnTo>
                    <a:pt x="903985" y="382983"/>
                  </a:lnTo>
                  <a:lnTo>
                    <a:pt x="948366" y="370237"/>
                  </a:lnTo>
                  <a:lnTo>
                    <a:pt x="992345" y="354825"/>
                  </a:lnTo>
                  <a:lnTo>
                    <a:pt x="1035819" y="336715"/>
                  </a:lnTo>
                  <a:lnTo>
                    <a:pt x="1078686" y="315875"/>
                  </a:lnTo>
                  <a:lnTo>
                    <a:pt x="1120249" y="292611"/>
                  </a:lnTo>
                  <a:lnTo>
                    <a:pt x="1159920" y="267287"/>
                  </a:lnTo>
                  <a:lnTo>
                    <a:pt x="1197668" y="240006"/>
                  </a:lnTo>
                  <a:lnTo>
                    <a:pt x="1233460" y="210871"/>
                  </a:lnTo>
                  <a:lnTo>
                    <a:pt x="1267263" y="179984"/>
                  </a:lnTo>
                  <a:lnTo>
                    <a:pt x="1299046" y="147448"/>
                  </a:lnTo>
                  <a:lnTo>
                    <a:pt x="1328777" y="113365"/>
                  </a:lnTo>
                  <a:lnTo>
                    <a:pt x="1356422" y="77838"/>
                  </a:lnTo>
                  <a:lnTo>
                    <a:pt x="1381949" y="40970"/>
                  </a:lnTo>
                  <a:lnTo>
                    <a:pt x="1405328" y="2863"/>
                  </a:lnTo>
                  <a:lnTo>
                    <a:pt x="1406874" y="0"/>
                  </a:lnTo>
                  <a:close/>
                </a:path>
              </a:pathLst>
            </a:custGeom>
            <a:solidFill>
              <a:schemeClr val="lt1"/>
            </a:solidFill>
            <a:ln w="9525" cap="flat" cmpd="sng">
              <a:solidFill>
                <a:srgbClr val="005288">
                  <a:alpha val="40000"/>
                </a:srgbClr>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0" name="Google Shape;50;p160"/>
          <p:cNvSpPr/>
          <p:nvPr/>
        </p:nvSpPr>
        <p:spPr>
          <a:xfrm>
            <a:off x="0" y="5760718"/>
            <a:ext cx="12192000" cy="685802"/>
          </a:xfrm>
          <a:prstGeom prst="rect">
            <a:avLst/>
          </a:prstGeom>
          <a:blipFill rotWithShape="1">
            <a:blip r:embed="rId41">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160"/>
          <p:cNvSpPr/>
          <p:nvPr/>
        </p:nvSpPr>
        <p:spPr>
          <a:xfrm>
            <a:off x="396237" y="297179"/>
            <a:ext cx="11399520" cy="5463540"/>
          </a:xfrm>
          <a:custGeom>
            <a:avLst/>
            <a:gdLst/>
            <a:ahLst/>
            <a:cxnLst/>
            <a:rect l="l" t="t" r="r" b="b"/>
            <a:pathLst>
              <a:path w="8549640" h="5463540" extrusionOk="0">
                <a:moveTo>
                  <a:pt x="0" y="5405120"/>
                </a:moveTo>
                <a:lnTo>
                  <a:pt x="0" y="0"/>
                </a:lnTo>
                <a:lnTo>
                  <a:pt x="8549640" y="0"/>
                </a:lnTo>
                <a:lnTo>
                  <a:pt x="8549640" y="546354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160"/>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000"/>
              <a:buFont typeface="Poppins Medium"/>
              <a:buNone/>
              <a:defRPr sz="4000" b="0" i="0" u="none" strike="noStrike" cap="none">
                <a:solidFill>
                  <a:schemeClr val="dk1"/>
                </a:solidFill>
                <a:latin typeface="Poppins Medium"/>
                <a:ea typeface="Poppins Medium"/>
                <a:cs typeface="Poppins Medium"/>
                <a:sym typeface="Poppins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160"/>
          <p:cNvSpPr/>
          <p:nvPr/>
        </p:nvSpPr>
        <p:spPr>
          <a:xfrm>
            <a:off x="396237" y="297179"/>
            <a:ext cx="11399520" cy="5463540"/>
          </a:xfrm>
          <a:custGeom>
            <a:avLst/>
            <a:gdLst/>
            <a:ahLst/>
            <a:cxnLst/>
            <a:rect l="l" t="t" r="r" b="b"/>
            <a:pathLst>
              <a:path w="8549640" h="5463540" extrusionOk="0">
                <a:moveTo>
                  <a:pt x="0" y="5405120"/>
                </a:moveTo>
                <a:lnTo>
                  <a:pt x="0" y="0"/>
                </a:lnTo>
                <a:lnTo>
                  <a:pt x="8549640" y="0"/>
                </a:lnTo>
                <a:lnTo>
                  <a:pt x="8549640" y="546354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160"/>
          <p:cNvSpPr txBox="1"/>
          <p:nvPr/>
        </p:nvSpPr>
        <p:spPr>
          <a:xfrm>
            <a:off x="838200" y="365126"/>
            <a:ext cx="10515600" cy="1325563"/>
          </a:xfrm>
          <a:prstGeom prst="rect">
            <a:avLst/>
          </a:prstGeom>
          <a:noFill/>
          <a:ln>
            <a:noFill/>
          </a:ln>
        </p:spPr>
        <p:txBody>
          <a:bodyPr spcFirstLastPara="1" wrap="square" lIns="91425" tIns="45700" rIns="91425" bIns="45700" anchor="ctr" anchorCtr="0">
            <a:noAutofit/>
          </a:bodyPr>
          <a:lstStyle/>
          <a:p>
            <a:pPr marL="12700" marR="0" lvl="0" indent="0" algn="l" rtl="0">
              <a:lnSpc>
                <a:spcPct val="140000"/>
              </a:lnSpc>
              <a:spcBef>
                <a:spcPts val="0"/>
              </a:spcBef>
              <a:spcAft>
                <a:spcPts val="0"/>
              </a:spcAft>
              <a:buClr>
                <a:srgbClr val="000000"/>
              </a:buClr>
              <a:buSzPts val="4000"/>
              <a:buFont typeface="Poppins Medium"/>
              <a:buNone/>
            </a:pPr>
            <a:r>
              <a:rPr lang="en-US" sz="4000" b="0" i="0" u="sng">
                <a:solidFill>
                  <a:srgbClr val="000000"/>
                </a:solidFill>
                <a:latin typeface="Poppins Medium"/>
                <a:ea typeface="Poppins Medium"/>
                <a:cs typeface="Poppins Medium"/>
                <a:sym typeface="Poppins Medium"/>
              </a:rPr>
              <a:t>                  </a:t>
            </a:r>
            <a:endParaRPr sz="4000" b="0" i="0" u="sng">
              <a:solidFill>
                <a:srgbClr val="000000"/>
              </a:solidFill>
              <a:latin typeface="Poppins Medium"/>
              <a:ea typeface="Poppins Medium"/>
              <a:cs typeface="Poppins Medium"/>
              <a:sym typeface="Poppins Medium"/>
            </a:endParaRPr>
          </a:p>
        </p:txBody>
      </p:sp>
      <p:sp>
        <p:nvSpPr>
          <p:cNvPr id="55" name="Google Shape;55;p160"/>
          <p:cNvSpPr/>
          <p:nvPr/>
        </p:nvSpPr>
        <p:spPr>
          <a:xfrm>
            <a:off x="9839590" y="6446515"/>
            <a:ext cx="1956647" cy="114300"/>
          </a:xfrm>
          <a:custGeom>
            <a:avLst/>
            <a:gdLst/>
            <a:ahLst/>
            <a:cxnLst/>
            <a:rect l="l" t="t" r="r" b="b"/>
            <a:pathLst>
              <a:path w="1467484" h="114300" extrusionOk="0">
                <a:moveTo>
                  <a:pt x="1467129" y="0"/>
                </a:moveTo>
                <a:lnTo>
                  <a:pt x="1467129" y="114299"/>
                </a:lnTo>
                <a:lnTo>
                  <a:pt x="0" y="114299"/>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160"/>
          <p:cNvSpPr/>
          <p:nvPr/>
        </p:nvSpPr>
        <p:spPr>
          <a:xfrm>
            <a:off x="11795761" y="5760715"/>
            <a:ext cx="0" cy="685800"/>
          </a:xfrm>
          <a:custGeom>
            <a:avLst/>
            <a:gdLst/>
            <a:ahLst/>
            <a:cxnLst/>
            <a:rect l="l" t="t" r="r" b="b"/>
            <a:pathLst>
              <a:path w="120000" h="685800" extrusionOk="0">
                <a:moveTo>
                  <a:pt x="0" y="0"/>
                </a:moveTo>
                <a:lnTo>
                  <a:pt x="0" y="685799"/>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7" name="Google Shape;57;p160"/>
          <p:cNvPicPr preferRelativeResize="0"/>
          <p:nvPr/>
        </p:nvPicPr>
        <p:blipFill rotWithShape="1">
          <a:blip r:embed="rId42">
            <a:alphaModFix/>
          </a:blip>
          <a:srcRect/>
          <a:stretch/>
        </p:blipFill>
        <p:spPr>
          <a:xfrm>
            <a:off x="305058" y="5847504"/>
            <a:ext cx="1219263" cy="774740"/>
          </a:xfrm>
          <a:prstGeom prst="rect">
            <a:avLst/>
          </a:prstGeom>
          <a:noFill/>
          <a:ln>
            <a:noFill/>
          </a:ln>
        </p:spPr>
      </p:pic>
      <p:sp>
        <p:nvSpPr>
          <p:cNvPr id="58" name="Google Shape;58;p160"/>
          <p:cNvSpPr txBox="1"/>
          <p:nvPr/>
        </p:nvSpPr>
        <p:spPr>
          <a:xfrm>
            <a:off x="1727200" y="6248400"/>
            <a:ext cx="8229600" cy="756962"/>
          </a:xfrm>
          <a:prstGeom prst="rect">
            <a:avLst/>
          </a:prstGeom>
          <a:noFill/>
          <a:ln>
            <a:noFill/>
          </a:ln>
        </p:spPr>
        <p:txBody>
          <a:bodyPr spcFirstLastPara="1" wrap="square" lIns="91425" tIns="45700" rIns="91425" bIns="45700" anchor="t" anchorCtr="0">
            <a:spAutoFit/>
          </a:bodyPr>
          <a:lstStyle/>
          <a:p>
            <a:pPr marL="17780" marR="0" lvl="0" indent="0" algn="l" rtl="0">
              <a:lnSpc>
                <a:spcPct val="103333"/>
              </a:lnSpc>
              <a:spcBef>
                <a:spcPts val="0"/>
              </a:spcBef>
              <a:spcAft>
                <a:spcPts val="0"/>
              </a:spcAft>
              <a:buNone/>
            </a:pPr>
            <a:r>
              <a:rPr lang="en-US" sz="1200">
                <a:solidFill>
                  <a:schemeClr val="lt1"/>
                </a:solidFill>
                <a:latin typeface="Calibri"/>
                <a:ea typeface="Calibri"/>
                <a:cs typeface="Calibri"/>
                <a:sym typeface="Calibri"/>
              </a:rPr>
              <a:t>RELCentral@marzanoresearch.com</a:t>
            </a:r>
            <a:endParaRPr sz="1800"/>
          </a:p>
          <a:p>
            <a:pPr marL="12700" marR="0" lvl="0" indent="0" algn="l" rtl="0">
              <a:lnSpc>
                <a:spcPct val="100000"/>
              </a:lnSpc>
              <a:spcBef>
                <a:spcPts val="55"/>
              </a:spcBef>
              <a:spcAft>
                <a:spcPts val="0"/>
              </a:spcAft>
              <a:buNone/>
            </a:pPr>
            <a:r>
              <a:rPr lang="en-US" sz="1200">
                <a:solidFill>
                  <a:srgbClr val="000000"/>
                </a:solidFill>
                <a:latin typeface="Calibri"/>
                <a:ea typeface="Calibri"/>
                <a:cs typeface="Calibri"/>
                <a:sym typeface="Calibri"/>
              </a:rPr>
              <a:t>COLORADO   </a:t>
            </a:r>
            <a:r>
              <a:rPr lang="en-US" sz="1200">
                <a:solidFill>
                  <a:srgbClr val="3F3F3F"/>
                </a:solidFill>
                <a:latin typeface="Calibri"/>
                <a:ea typeface="Calibri"/>
                <a:cs typeface="Calibri"/>
                <a:sym typeface="Calibri"/>
              </a:rPr>
              <a:t>KANSAS</a:t>
            </a:r>
            <a:r>
              <a:rPr lang="en-US" sz="1200">
                <a:solidFill>
                  <a:srgbClr val="000000"/>
                </a:solidFill>
                <a:latin typeface="Calibri"/>
                <a:ea typeface="Calibri"/>
                <a:cs typeface="Calibri"/>
                <a:sym typeface="Calibri"/>
              </a:rPr>
              <a:t>   MISSOURI   </a:t>
            </a:r>
            <a:r>
              <a:rPr lang="en-US" sz="1200">
                <a:solidFill>
                  <a:srgbClr val="3F3F3F"/>
                </a:solidFill>
                <a:latin typeface="Calibri"/>
                <a:ea typeface="Calibri"/>
                <a:cs typeface="Calibri"/>
                <a:sym typeface="Calibri"/>
              </a:rPr>
              <a:t>NEBRASKA</a:t>
            </a:r>
            <a:r>
              <a:rPr lang="en-US" sz="1200">
                <a:solidFill>
                  <a:srgbClr val="000000"/>
                </a:solidFill>
                <a:latin typeface="Calibri"/>
                <a:ea typeface="Calibri"/>
                <a:cs typeface="Calibri"/>
                <a:sym typeface="Calibri"/>
              </a:rPr>
              <a:t>   NORTH DAKOTA   </a:t>
            </a:r>
            <a:r>
              <a:rPr lang="en-US" sz="1200">
                <a:solidFill>
                  <a:srgbClr val="3F3F3F"/>
                </a:solidFill>
                <a:latin typeface="Calibri"/>
                <a:ea typeface="Calibri"/>
                <a:cs typeface="Calibri"/>
                <a:sym typeface="Calibri"/>
              </a:rPr>
              <a:t>SOUTH DAKOTA  </a:t>
            </a:r>
            <a:r>
              <a:rPr lang="en-US" sz="1200">
                <a:solidFill>
                  <a:srgbClr val="000000"/>
                </a:solidFill>
                <a:latin typeface="Calibri"/>
                <a:ea typeface="Calibri"/>
                <a:cs typeface="Calibri"/>
                <a:sym typeface="Calibri"/>
              </a:rPr>
              <a:t>WYOMING</a:t>
            </a:r>
            <a:endParaRPr sz="1800"/>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p>
        </p:txBody>
      </p:sp>
      <p:sp>
        <p:nvSpPr>
          <p:cNvPr id="59" name="Google Shape;59;p160"/>
          <p:cNvSpPr txBox="1">
            <a:spLocks noGrp="1"/>
          </p:cNvSpPr>
          <p:nvPr>
            <p:ph type="sldNum" idx="12"/>
          </p:nvPr>
        </p:nvSpPr>
        <p:spPr>
          <a:xfrm>
            <a:off x="9052557" y="294593"/>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1"/>
                </a:solidFill>
                <a:latin typeface="Calibri"/>
                <a:ea typeface="Calibri"/>
                <a:cs typeface="Calibri"/>
                <a:sym typeface="Calibri"/>
              </a:defRPr>
            </a:lvl1pPr>
            <a:lvl2pPr marL="0" marR="0" lvl="1" indent="0" algn="r" rtl="0">
              <a:spcBef>
                <a:spcPts val="0"/>
              </a:spcBef>
              <a:buNone/>
              <a:defRPr sz="1200">
                <a:solidFill>
                  <a:schemeClr val="dk1"/>
                </a:solidFill>
                <a:latin typeface="Calibri"/>
                <a:ea typeface="Calibri"/>
                <a:cs typeface="Calibri"/>
                <a:sym typeface="Calibri"/>
              </a:defRPr>
            </a:lvl2pPr>
            <a:lvl3pPr marL="0" marR="0" lvl="2" indent="0" algn="r" rtl="0">
              <a:spcBef>
                <a:spcPts val="0"/>
              </a:spcBef>
              <a:buNone/>
              <a:defRPr sz="1200">
                <a:solidFill>
                  <a:schemeClr val="dk1"/>
                </a:solidFill>
                <a:latin typeface="Calibri"/>
                <a:ea typeface="Calibri"/>
                <a:cs typeface="Calibri"/>
                <a:sym typeface="Calibri"/>
              </a:defRPr>
            </a:lvl3pPr>
            <a:lvl4pPr marL="0" marR="0" lvl="3" indent="0" algn="r" rtl="0">
              <a:spcBef>
                <a:spcPts val="0"/>
              </a:spcBef>
              <a:buNone/>
              <a:defRPr sz="1200">
                <a:solidFill>
                  <a:schemeClr val="dk1"/>
                </a:solidFill>
                <a:latin typeface="Calibri"/>
                <a:ea typeface="Calibri"/>
                <a:cs typeface="Calibri"/>
                <a:sym typeface="Calibri"/>
              </a:defRPr>
            </a:lvl4pPr>
            <a:lvl5pPr marL="0" marR="0" lvl="4" indent="0" algn="r" rtl="0">
              <a:spcBef>
                <a:spcPts val="0"/>
              </a:spcBef>
              <a:buNone/>
              <a:defRPr sz="1200">
                <a:solidFill>
                  <a:schemeClr val="dk1"/>
                </a:solidFill>
                <a:latin typeface="Calibri"/>
                <a:ea typeface="Calibri"/>
                <a:cs typeface="Calibri"/>
                <a:sym typeface="Calibri"/>
              </a:defRPr>
            </a:lvl5pPr>
            <a:lvl6pPr marL="0" marR="0" lvl="5" indent="0" algn="r" rtl="0">
              <a:spcBef>
                <a:spcPts val="0"/>
              </a:spcBef>
              <a:buNone/>
              <a:defRPr sz="1200">
                <a:solidFill>
                  <a:schemeClr val="dk1"/>
                </a:solidFill>
                <a:latin typeface="Calibri"/>
                <a:ea typeface="Calibri"/>
                <a:cs typeface="Calibri"/>
                <a:sym typeface="Calibri"/>
              </a:defRPr>
            </a:lvl6pPr>
            <a:lvl7pPr marL="0" marR="0" lvl="6" indent="0" algn="r" rtl="0">
              <a:spcBef>
                <a:spcPts val="0"/>
              </a:spcBef>
              <a:buNone/>
              <a:defRPr sz="1200">
                <a:solidFill>
                  <a:schemeClr val="dk1"/>
                </a:solidFill>
                <a:latin typeface="Calibri"/>
                <a:ea typeface="Calibri"/>
                <a:cs typeface="Calibri"/>
                <a:sym typeface="Calibri"/>
              </a:defRPr>
            </a:lvl7pPr>
            <a:lvl8pPr marL="0" marR="0" lvl="7" indent="0" algn="r" rtl="0">
              <a:spcBef>
                <a:spcPts val="0"/>
              </a:spcBef>
              <a:buNone/>
              <a:defRPr sz="1200">
                <a:solidFill>
                  <a:schemeClr val="dk1"/>
                </a:solidFill>
                <a:latin typeface="Calibri"/>
                <a:ea typeface="Calibri"/>
                <a:cs typeface="Calibri"/>
                <a:sym typeface="Calibri"/>
              </a:defRPr>
            </a:lvl8pPr>
            <a:lvl9pPr marL="0" marR="0" lvl="8" indent="0" algn="r" rtl="0">
              <a:spcBef>
                <a:spcPts val="0"/>
              </a:spcBef>
              <a:buNone/>
              <a:defRPr sz="12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
        <p:nvSpPr>
          <p:cNvPr id="60" name="Google Shape;60;p160"/>
          <p:cNvSpPr txBox="1">
            <a:spLocks noGrp="1"/>
          </p:cNvSpPr>
          <p:nvPr>
            <p:ph type="body" idx="1"/>
          </p:nvPr>
        </p:nvSpPr>
        <p:spPr>
          <a:xfrm>
            <a:off x="838200" y="1825625"/>
            <a:ext cx="10515600" cy="3831336"/>
          </a:xfrm>
          <a:prstGeom prst="rect">
            <a:avLst/>
          </a:prstGeom>
          <a:noFill/>
          <a:ln>
            <a:noFill/>
          </a:ln>
        </p:spPr>
        <p:txBody>
          <a:bodyPr spcFirstLastPara="1" wrap="square" lIns="91425" tIns="45700" rIns="91425" bIns="45700" anchor="ctr" anchorCtr="0">
            <a:noAutofit/>
          </a:bodyPr>
          <a:lstStyle>
            <a:lvl1pPr marL="457200" marR="0" lvl="0" indent="-406400" algn="l" rtl="0">
              <a:lnSpc>
                <a:spcPct val="90000"/>
              </a:lnSpc>
              <a:spcBef>
                <a:spcPts val="1000"/>
              </a:spcBef>
              <a:spcAft>
                <a:spcPts val="0"/>
              </a:spcAft>
              <a:buClr>
                <a:schemeClr val="accent4"/>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4"/>
              </a:buClr>
              <a:buSzPts val="2400"/>
              <a:buFont typeface="Arial"/>
              <a:buChar char="•"/>
              <a:defRPr sz="2400" b="0" i="0" u="none" strike="noStrike" cap="none">
                <a:solidFill>
                  <a:schemeClr val="accent4"/>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4"/>
              </a:buClr>
              <a:buSzPts val="2000"/>
              <a:buFont typeface="Arial"/>
              <a:buChar char="•"/>
              <a:defRPr sz="2000" b="0" i="0" u="none" strike="noStrike" cap="none">
                <a:solidFill>
                  <a:schemeClr val="accent4"/>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4"/>
              </a:buClr>
              <a:buSzPts val="1800"/>
              <a:buFont typeface="Arial"/>
              <a:buChar char="•"/>
              <a:defRPr sz="1800" b="0" i="0" u="none" strike="noStrike" cap="none">
                <a:solidFill>
                  <a:schemeClr val="accent4"/>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4"/>
              </a:buClr>
              <a:buSzPts val="1800"/>
              <a:buFont typeface="Arial"/>
              <a:buChar char="•"/>
              <a:defRPr sz="1800" b="0" i="0" u="none" strike="noStrike" cap="none">
                <a:solidFill>
                  <a:schemeClr val="accent4"/>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254621089"/>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29" r:id="rId28"/>
    <p:sldLayoutId id="2147483730" r:id="rId29"/>
    <p:sldLayoutId id="2147483731" r:id="rId30"/>
    <p:sldLayoutId id="2147483732" r:id="rId31"/>
    <p:sldLayoutId id="2147483733" r:id="rId32"/>
    <p:sldLayoutId id="2147483734" r:id="rId33"/>
    <p:sldLayoutId id="2147483735" r:id="rId34"/>
    <p:sldLayoutId id="2147483736" r:id="rId35"/>
    <p:sldLayoutId id="2147483737" r:id="rId36"/>
    <p:sldLayoutId id="2147483738" r:id="rId37"/>
    <p:sldLayoutId id="2147483739" r:id="rId38"/>
    <p:sldLayoutId id="2147483740" r:id="rId3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0">
              <a:srgbClr val="5B6B82"/>
            </a:gs>
            <a:gs pos="50000">
              <a:srgbClr val="465872"/>
            </a:gs>
            <a:gs pos="100000">
              <a:srgbClr val="334358"/>
            </a:gs>
          </a:gsLst>
          <a:lin ang="5400000" scaled="0"/>
        </a:gradFill>
        <a:effectLst/>
      </p:bgPr>
    </p:bg>
    <p:spTree>
      <p:nvGrpSpPr>
        <p:cNvPr id="1" name="Shape 319"/>
        <p:cNvGrpSpPr/>
        <p:nvPr/>
      </p:nvGrpSpPr>
      <p:grpSpPr>
        <a:xfrm>
          <a:off x="0" y="0"/>
          <a:ext cx="0" cy="0"/>
          <a:chOff x="0" y="0"/>
          <a:chExt cx="0" cy="0"/>
        </a:xfrm>
      </p:grpSpPr>
      <p:sp>
        <p:nvSpPr>
          <p:cNvPr id="320" name="Google Shape;320;p162"/>
          <p:cNvSpPr txBox="1">
            <a:spLocks noGrp="1"/>
          </p:cNvSpPr>
          <p:nvPr>
            <p:ph type="body" idx="1"/>
          </p:nvPr>
        </p:nvSpPr>
        <p:spPr>
          <a:xfrm>
            <a:off x="838200" y="1825625"/>
            <a:ext cx="10515600" cy="3831336"/>
          </a:xfrm>
          <a:prstGeom prst="rect">
            <a:avLst/>
          </a:prstGeom>
          <a:noFill/>
          <a:ln>
            <a:noFill/>
          </a:ln>
        </p:spPr>
        <p:txBody>
          <a:bodyPr spcFirstLastPara="1" wrap="square" lIns="91425" tIns="45700" rIns="91425" bIns="45700" anchor="ctr"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321" name="Google Shape;321;p162"/>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4000"/>
              <a:buFont typeface="Poppins Medium"/>
              <a:buNone/>
              <a:defRPr sz="4000" b="0" i="0" u="none" strike="noStrike" cap="none">
                <a:solidFill>
                  <a:schemeClr val="lt1"/>
                </a:solidFill>
                <a:latin typeface="Poppins Medium"/>
                <a:ea typeface="Poppins Medium"/>
                <a:cs typeface="Poppins Medium"/>
                <a:sym typeface="Poppins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899856006"/>
      </p:ext>
    </p:extLst>
  </p:cSld>
  <p:clrMap bg1="lt1" tx1="dk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3" Type="http://schemas.openxmlformats.org/officeDocument/2006/relationships/hyperlink" Target="http://toolkit.pellinstitute.org/"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24.png"/><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3" Type="http://schemas.openxmlformats.org/officeDocument/2006/relationships/hyperlink" Target="http://toolkit.pellinstitute.org/" TargetMode="External"/><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hyperlink" Target="https://ag.purdue.edu/extension/pdehs/Documents/Pub3669.pdf" TargetMode="External"/><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hyperlink" Target="mailto:Collins_d@cde.state.co.us" TargetMode="External"/><Relationship Id="rId2" Type="http://schemas.openxmlformats.org/officeDocument/2006/relationships/hyperlink" Target="mailto:Mohajeri-nelson_n@cde.state.co.us" TargetMode="External"/><Relationship Id="rId1" Type="http://schemas.openxmlformats.org/officeDocument/2006/relationships/slideLayout" Target="../slideLayouts/slideLayout2.xml"/><Relationship Id="rId6" Type="http://schemas.openxmlformats.org/officeDocument/2006/relationships/hyperlink" Target="mailto:shen_m@cde.state.co.us" TargetMode="External"/><Relationship Id="rId5" Type="http://schemas.openxmlformats.org/officeDocument/2006/relationships/hyperlink" Target="mailto:shimmin_a@cde.state.co.us" TargetMode="External"/><Relationship Id="rId4" Type="http://schemas.openxmlformats.org/officeDocument/2006/relationships/hyperlink" Target="mailto:negley_t@cde.state.co.u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toolkit.pellinstitute.org/"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Program Evaluation Training</a:t>
            </a:r>
          </a:p>
        </p:txBody>
      </p:sp>
      <p:sp>
        <p:nvSpPr>
          <p:cNvPr id="3" name="Subtitle 2"/>
          <p:cNvSpPr>
            <a:spLocks noGrp="1"/>
          </p:cNvSpPr>
          <p:nvPr>
            <p:ph type="subTitle" idx="1"/>
          </p:nvPr>
        </p:nvSpPr>
        <p:spPr/>
        <p:txBody>
          <a:bodyPr/>
          <a:lstStyle/>
          <a:p>
            <a:r>
              <a:rPr lang="en-US" dirty="0"/>
              <a:t>December, 2019</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10"/>
          <p:cNvSpPr txBox="1">
            <a:spLocks noGrp="1"/>
          </p:cNvSpPr>
          <p:nvPr>
            <p:ph type="ctrTitle"/>
          </p:nvPr>
        </p:nvSpPr>
        <p:spPr>
          <a:xfrm>
            <a:off x="2667000" y="1143000"/>
            <a:ext cx="6858000" cy="2387600"/>
          </a:xfrm>
          <a:prstGeom prst="rect">
            <a:avLst/>
          </a:prstGeom>
          <a:noFill/>
          <a:ln>
            <a:noFill/>
          </a:ln>
        </p:spPr>
        <p:txBody>
          <a:bodyPr spcFirstLastPara="1" wrap="square" lIns="91425" tIns="45700" rIns="91425" bIns="45700" anchor="b" anchorCtr="0">
            <a:noAutofit/>
          </a:bodyPr>
          <a:lstStyle/>
          <a:p>
            <a:r>
              <a:rPr lang="en-US"/>
              <a:t>Part 1:Drafting a Logic Model</a:t>
            </a:r>
            <a:endParaRPr/>
          </a:p>
        </p:txBody>
      </p:sp>
    </p:spTree>
    <p:extLst>
      <p:ext uri="{BB962C8B-B14F-4D97-AF65-F5344CB8AC3E}">
        <p14:creationId xmlns:p14="http://schemas.microsoft.com/office/powerpoint/2010/main" val="3422292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80" name="Google Shape;780;p11"/>
          <p:cNvSpPr txBox="1">
            <a:spLocks noGrp="1"/>
          </p:cNvSpPr>
          <p:nvPr>
            <p:ph type="title"/>
          </p:nvPr>
        </p:nvSpPr>
        <p:spPr>
          <a:xfrm>
            <a:off x="1920425" y="365123"/>
            <a:ext cx="8309610" cy="685800"/>
          </a:xfrm>
          <a:prstGeom prst="rect">
            <a:avLst/>
          </a:prstGeom>
          <a:noFill/>
          <a:ln>
            <a:noFill/>
          </a:ln>
        </p:spPr>
        <p:txBody>
          <a:bodyPr spcFirstLastPara="1" wrap="square" lIns="0" tIns="0" rIns="0" bIns="0" anchor="t" anchorCtr="0">
            <a:noAutofit/>
          </a:bodyPr>
          <a:lstStyle/>
          <a:p>
            <a:pPr>
              <a:buSzPts val="2800"/>
            </a:pPr>
            <a:r>
              <a:rPr lang="en-US" sz="2800" dirty="0">
                <a:latin typeface="Trebuchet MS"/>
                <a:ea typeface="Trebuchet MS"/>
                <a:cs typeface="Trebuchet MS"/>
                <a:sym typeface="Trebuchet MS"/>
              </a:rPr>
              <a:t>The Program Evaluation Cycle: Part 1</a:t>
            </a:r>
            <a:endParaRPr dirty="0"/>
          </a:p>
        </p:txBody>
      </p:sp>
      <p:grpSp>
        <p:nvGrpSpPr>
          <p:cNvPr id="782" name="Google Shape;782;p11" descr="Focus on Part 1: Logic Model&#10;"/>
          <p:cNvGrpSpPr/>
          <p:nvPr/>
        </p:nvGrpSpPr>
        <p:grpSpPr>
          <a:xfrm>
            <a:off x="3908846" y="1393930"/>
            <a:ext cx="4374306" cy="4069174"/>
            <a:chOff x="860846" y="-3070"/>
            <a:chExt cx="4374306" cy="4069174"/>
          </a:xfrm>
        </p:grpSpPr>
        <p:sp>
          <p:nvSpPr>
            <p:cNvPr id="783" name="Google Shape;783;p11"/>
            <p:cNvSpPr/>
            <p:nvPr/>
          </p:nvSpPr>
          <p:spPr>
            <a:xfrm>
              <a:off x="1013412" y="-3070"/>
              <a:ext cx="4069174" cy="4069174"/>
            </a:xfrm>
            <a:custGeom>
              <a:avLst/>
              <a:gdLst/>
              <a:ahLst/>
              <a:cxnLst/>
              <a:rect l="l" t="t" r="r" b="b"/>
              <a:pathLst>
                <a:path w="120000" h="120000" extrusionOk="0">
                  <a:moveTo>
                    <a:pt x="74738" y="5361"/>
                  </a:moveTo>
                  <a:lnTo>
                    <a:pt x="74738" y="5361"/>
                  </a:lnTo>
                  <a:cubicBezTo>
                    <a:pt x="100621" y="12342"/>
                    <a:pt x="118054" y="36525"/>
                    <a:pt x="116496" y="63288"/>
                  </a:cubicBezTo>
                  <a:cubicBezTo>
                    <a:pt x="114939" y="90050"/>
                    <a:pt x="94819" y="112048"/>
                    <a:pt x="68301" y="115980"/>
                  </a:cubicBezTo>
                  <a:cubicBezTo>
                    <a:pt x="41784" y="119912"/>
                    <a:pt x="16145" y="104700"/>
                    <a:pt x="6889" y="79541"/>
                  </a:cubicBezTo>
                  <a:cubicBezTo>
                    <a:pt x="-2368" y="54383"/>
                    <a:pt x="7297" y="26181"/>
                    <a:pt x="30040" y="11989"/>
                  </a:cubicBezTo>
                  <a:lnTo>
                    <a:pt x="28496" y="8965"/>
                  </a:lnTo>
                  <a:lnTo>
                    <a:pt x="35706" y="12415"/>
                  </a:lnTo>
                  <a:lnTo>
                    <a:pt x="34473" y="20672"/>
                  </a:lnTo>
                  <a:lnTo>
                    <a:pt x="32930" y="17649"/>
                  </a:lnTo>
                  <a:lnTo>
                    <a:pt x="32930" y="17649"/>
                  </a:lnTo>
                  <a:cubicBezTo>
                    <a:pt x="12911" y="30445"/>
                    <a:pt x="4586" y="55509"/>
                    <a:pt x="12971" y="77739"/>
                  </a:cubicBezTo>
                  <a:cubicBezTo>
                    <a:pt x="21356" y="99968"/>
                    <a:pt x="44160" y="113291"/>
                    <a:pt x="67642" y="109679"/>
                  </a:cubicBezTo>
                  <a:cubicBezTo>
                    <a:pt x="91124" y="106067"/>
                    <a:pt x="108870" y="86506"/>
                    <a:pt x="110186" y="62784"/>
                  </a:cubicBezTo>
                  <a:cubicBezTo>
                    <a:pt x="111502" y="39062"/>
                    <a:pt x="96029" y="17659"/>
                    <a:pt x="73090" y="11471"/>
                  </a:cubicBezTo>
                  <a:close/>
                </a:path>
              </a:pathLst>
            </a:custGeom>
            <a:solidFill>
              <a:srgbClr val="CCD3EA"/>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84" name="Google Shape;784;p11"/>
            <p:cNvSpPr/>
            <p:nvPr/>
          </p:nvSpPr>
          <p:spPr>
            <a:xfrm>
              <a:off x="2290464" y="2451"/>
              <a:ext cx="1515070" cy="757535"/>
            </a:xfrm>
            <a:prstGeom prst="roundRect">
              <a:avLst>
                <a:gd name="adj" fmla="val 16667"/>
              </a:avLst>
            </a:prstGeom>
            <a:solidFill>
              <a:srgbClr val="00953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85" name="Google Shape;785;p11"/>
            <p:cNvSpPr txBox="1"/>
            <p:nvPr/>
          </p:nvSpPr>
          <p:spPr>
            <a:xfrm>
              <a:off x="2327444" y="39431"/>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1: Logic Model</a:t>
              </a:r>
              <a:endParaRPr sz="1400" kern="0">
                <a:solidFill>
                  <a:srgbClr val="000000"/>
                </a:solidFill>
                <a:latin typeface="Arial"/>
                <a:cs typeface="Arial"/>
                <a:sym typeface="Arial"/>
              </a:endParaRPr>
            </a:p>
          </p:txBody>
        </p:sp>
        <p:sp>
          <p:nvSpPr>
            <p:cNvPr id="786" name="Google Shape;786;p11"/>
            <p:cNvSpPr/>
            <p:nvPr/>
          </p:nvSpPr>
          <p:spPr>
            <a:xfrm>
              <a:off x="3720082" y="82784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87" name="Google Shape;787;p11"/>
            <p:cNvSpPr txBox="1"/>
            <p:nvPr/>
          </p:nvSpPr>
          <p:spPr>
            <a:xfrm>
              <a:off x="3757062" y="86482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dirty="0">
                  <a:solidFill>
                    <a:srgbClr val="FFFFFF"/>
                  </a:solidFill>
                  <a:latin typeface="Calibri"/>
                  <a:ea typeface="Calibri"/>
                  <a:cs typeface="Calibri"/>
                  <a:sym typeface="Calibri"/>
                </a:rPr>
                <a:t>Part 2: Evaluation Questions</a:t>
              </a:r>
              <a:endParaRPr sz="1400" kern="0" dirty="0">
                <a:solidFill>
                  <a:srgbClr val="000000"/>
                </a:solidFill>
                <a:latin typeface="Arial"/>
                <a:cs typeface="Arial"/>
                <a:sym typeface="Arial"/>
              </a:endParaRPr>
            </a:p>
          </p:txBody>
        </p:sp>
        <p:sp>
          <p:nvSpPr>
            <p:cNvPr id="788" name="Google Shape;788;p11"/>
            <p:cNvSpPr/>
            <p:nvPr/>
          </p:nvSpPr>
          <p:spPr>
            <a:xfrm>
              <a:off x="3720082" y="247862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89" name="Google Shape;789;p11"/>
            <p:cNvSpPr txBox="1"/>
            <p:nvPr/>
          </p:nvSpPr>
          <p:spPr>
            <a:xfrm>
              <a:off x="3757062" y="251560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3: Data Sources</a:t>
              </a:r>
              <a:endParaRPr sz="1400" kern="0">
                <a:solidFill>
                  <a:srgbClr val="000000"/>
                </a:solidFill>
                <a:latin typeface="Arial"/>
                <a:cs typeface="Arial"/>
                <a:sym typeface="Arial"/>
              </a:endParaRPr>
            </a:p>
          </p:txBody>
        </p:sp>
        <p:sp>
          <p:nvSpPr>
            <p:cNvPr id="790" name="Google Shape;790;p11"/>
            <p:cNvSpPr/>
            <p:nvPr/>
          </p:nvSpPr>
          <p:spPr>
            <a:xfrm>
              <a:off x="2290464" y="3304013"/>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91" name="Google Shape;791;p11"/>
            <p:cNvSpPr txBox="1"/>
            <p:nvPr/>
          </p:nvSpPr>
          <p:spPr>
            <a:xfrm>
              <a:off x="2327444" y="3340993"/>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4: Data Collection Tools</a:t>
              </a:r>
              <a:endParaRPr sz="1400" kern="0">
                <a:solidFill>
                  <a:srgbClr val="000000"/>
                </a:solidFill>
                <a:latin typeface="Arial"/>
                <a:cs typeface="Arial"/>
                <a:sym typeface="Arial"/>
              </a:endParaRPr>
            </a:p>
          </p:txBody>
        </p:sp>
        <p:sp>
          <p:nvSpPr>
            <p:cNvPr id="792" name="Google Shape;792;p11"/>
            <p:cNvSpPr/>
            <p:nvPr/>
          </p:nvSpPr>
          <p:spPr>
            <a:xfrm>
              <a:off x="860846" y="247862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93" name="Google Shape;793;p11"/>
            <p:cNvSpPr txBox="1"/>
            <p:nvPr/>
          </p:nvSpPr>
          <p:spPr>
            <a:xfrm>
              <a:off x="897826" y="251560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5: Data Preparation and Analysis</a:t>
              </a:r>
              <a:endParaRPr sz="1400" kern="0">
                <a:solidFill>
                  <a:srgbClr val="000000"/>
                </a:solidFill>
                <a:latin typeface="Arial"/>
                <a:cs typeface="Arial"/>
                <a:sym typeface="Arial"/>
              </a:endParaRPr>
            </a:p>
          </p:txBody>
        </p:sp>
        <p:sp>
          <p:nvSpPr>
            <p:cNvPr id="794" name="Google Shape;794;p11"/>
            <p:cNvSpPr/>
            <p:nvPr/>
          </p:nvSpPr>
          <p:spPr>
            <a:xfrm>
              <a:off x="860846" y="82784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95" name="Google Shape;795;p11"/>
            <p:cNvSpPr txBox="1"/>
            <p:nvPr/>
          </p:nvSpPr>
          <p:spPr>
            <a:xfrm>
              <a:off x="897826" y="86482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6: Dissemination</a:t>
              </a:r>
              <a:endParaRPr sz="1400" kern="0">
                <a:solidFill>
                  <a:srgbClr val="000000"/>
                </a:solidFill>
                <a:latin typeface="Arial"/>
                <a:cs typeface="Arial"/>
                <a:sym typeface="Arial"/>
              </a:endParaRPr>
            </a:p>
          </p:txBody>
        </p:sp>
      </p:grpSp>
      <p:sp>
        <p:nvSpPr>
          <p:cNvPr id="781" name="Google Shape;781;p11"/>
          <p:cNvSpPr txBox="1"/>
          <p:nvPr/>
        </p:nvSpPr>
        <p:spPr>
          <a:xfrm>
            <a:off x="8963527" y="5138908"/>
            <a:ext cx="1266509" cy="507831"/>
          </a:xfrm>
          <a:prstGeom prst="rect">
            <a:avLst/>
          </a:prstGeom>
          <a:noFill/>
          <a:ln>
            <a:noFill/>
          </a:ln>
        </p:spPr>
        <p:txBody>
          <a:bodyPr spcFirstLastPara="1" wrap="square" lIns="91425" tIns="45700" rIns="91425" bIns="45700" anchor="t" anchorCtr="0">
            <a:spAutoFit/>
          </a:bodyPr>
          <a:lstStyle/>
          <a:p>
            <a:pPr>
              <a:buClr>
                <a:srgbClr val="000000"/>
              </a:buClr>
              <a:buSzPts val="900"/>
            </a:pPr>
            <a:r>
              <a:rPr lang="en-US" sz="900" kern="0">
                <a:solidFill>
                  <a:srgbClr val="000000"/>
                </a:solidFill>
                <a:latin typeface="Calibri"/>
                <a:ea typeface="Calibri"/>
                <a:cs typeface="Calibri"/>
                <a:sym typeface="Calibri"/>
              </a:rPr>
              <a:t>Adapted from: </a:t>
            </a:r>
            <a:r>
              <a:rPr lang="en-US" sz="900" u="sng" kern="0">
                <a:solidFill>
                  <a:srgbClr val="000000"/>
                </a:solidFill>
                <a:latin typeface="Calibri"/>
                <a:ea typeface="Calibri"/>
                <a:cs typeface="Calibri"/>
                <a:sym typeface="Calibri"/>
                <a:hlinkClick r:id="rId3"/>
              </a:rPr>
              <a:t>http://toolkit.pellinstitute.org/</a:t>
            </a:r>
            <a:r>
              <a:rPr lang="en-US" sz="900" kern="0">
                <a:solidFill>
                  <a:srgbClr val="000000"/>
                </a:solidFill>
                <a:latin typeface="Calibri"/>
                <a:ea typeface="Calibri"/>
                <a:cs typeface="Calibri"/>
                <a:sym typeface="Calibri"/>
              </a:rPr>
              <a:t>.</a:t>
            </a:r>
            <a:endParaRPr sz="1400" kern="0">
              <a:solidFill>
                <a:srgbClr val="000000"/>
              </a:solidFill>
              <a:latin typeface="Arial"/>
              <a:cs typeface="Arial"/>
              <a:sym typeface="Arial"/>
            </a:endParaRPr>
          </a:p>
        </p:txBody>
      </p:sp>
      <p:sp>
        <p:nvSpPr>
          <p:cNvPr id="779" name="Google Shape;779;p11"/>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11</a:t>
            </a:fld>
            <a:endParaRPr kern="0"/>
          </a:p>
        </p:txBody>
      </p:sp>
    </p:spTree>
    <p:extLst>
      <p:ext uri="{BB962C8B-B14F-4D97-AF65-F5344CB8AC3E}">
        <p14:creationId xmlns:p14="http://schemas.microsoft.com/office/powerpoint/2010/main" val="3125171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12"/>
          <p:cNvSpPr txBox="1">
            <a:spLocks noGrp="1"/>
          </p:cNvSpPr>
          <p:nvPr>
            <p:ph type="title"/>
          </p:nvPr>
        </p:nvSpPr>
        <p:spPr>
          <a:xfrm>
            <a:off x="1905000" y="387950"/>
            <a:ext cx="8476622" cy="53492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Goals for Part 1</a:t>
            </a:r>
            <a:endParaRPr/>
          </a:p>
        </p:txBody>
      </p:sp>
      <p:sp>
        <p:nvSpPr>
          <p:cNvPr id="802" name="Google Shape;802;p12"/>
          <p:cNvSpPr txBox="1">
            <a:spLocks noGrp="1"/>
          </p:cNvSpPr>
          <p:nvPr>
            <p:ph type="body" idx="1"/>
          </p:nvPr>
        </p:nvSpPr>
        <p:spPr>
          <a:xfrm>
            <a:off x="1828800" y="1371601"/>
            <a:ext cx="8113186" cy="4268567"/>
          </a:xfrm>
          <a:prstGeom prst="rect">
            <a:avLst/>
          </a:prstGeom>
          <a:noFill/>
          <a:ln>
            <a:noFill/>
          </a:ln>
        </p:spPr>
        <p:txBody>
          <a:bodyPr spcFirstLastPara="1" wrap="square" lIns="0" tIns="0" rIns="0" bIns="0" anchor="ctr" anchorCtr="0">
            <a:noAutofit/>
          </a:bodyPr>
          <a:lstStyle/>
          <a:p>
            <a:pPr marL="628650" indent="-457200">
              <a:spcBef>
                <a:spcPts val="0"/>
              </a:spcBef>
              <a:buFont typeface="Arial"/>
              <a:buChar char="•"/>
            </a:pPr>
            <a:r>
              <a:rPr lang="en-US">
                <a:solidFill>
                  <a:srgbClr val="000000"/>
                </a:solidFill>
                <a:latin typeface="Calibri"/>
                <a:ea typeface="Calibri"/>
                <a:cs typeface="Calibri"/>
                <a:sym typeface="Calibri"/>
              </a:rPr>
              <a:t>Build knowledge of Logic Models</a:t>
            </a:r>
            <a:endParaRPr/>
          </a:p>
          <a:p>
            <a:pPr marL="1314450" lvl="1" indent="-457200">
              <a:buClr>
                <a:srgbClr val="000000"/>
              </a:buClr>
              <a:buSzPts val="2400"/>
            </a:pPr>
            <a:r>
              <a:rPr lang="en-US">
                <a:solidFill>
                  <a:srgbClr val="000000"/>
                </a:solidFill>
              </a:rPr>
              <a:t>Definition and purpose</a:t>
            </a:r>
            <a:endParaRPr/>
          </a:p>
          <a:p>
            <a:pPr marL="1314450" lvl="1" indent="-457200">
              <a:buClr>
                <a:srgbClr val="000000"/>
              </a:buClr>
              <a:buSzPts val="2400"/>
            </a:pPr>
            <a:r>
              <a:rPr lang="en-US">
                <a:solidFill>
                  <a:srgbClr val="000000"/>
                </a:solidFill>
              </a:rPr>
              <a:t>Elements of a Logic Model</a:t>
            </a:r>
            <a:endParaRPr/>
          </a:p>
          <a:p>
            <a:pPr marL="628650" indent="-457200">
              <a:buFont typeface="Arial"/>
              <a:buChar char="•"/>
            </a:pPr>
            <a:r>
              <a:rPr lang="en-US">
                <a:solidFill>
                  <a:srgbClr val="000000"/>
                </a:solidFill>
                <a:latin typeface="Calibri"/>
                <a:ea typeface="Calibri"/>
                <a:cs typeface="Calibri"/>
                <a:sym typeface="Calibri"/>
              </a:rPr>
              <a:t>Drafting Your Logic Model</a:t>
            </a:r>
            <a:endParaRPr/>
          </a:p>
          <a:p>
            <a:pPr marL="1314450" lvl="1" indent="-457200">
              <a:buClr>
                <a:srgbClr val="000000"/>
              </a:buClr>
              <a:buSzPts val="2400"/>
            </a:pPr>
            <a:r>
              <a:rPr lang="en-US">
                <a:solidFill>
                  <a:srgbClr val="000000"/>
                </a:solidFill>
              </a:rPr>
              <a:t>Develop a Problem Statement</a:t>
            </a:r>
            <a:endParaRPr/>
          </a:p>
          <a:p>
            <a:pPr marL="1314450" lvl="1" indent="-457200">
              <a:buClr>
                <a:srgbClr val="000000"/>
              </a:buClr>
              <a:buSzPts val="2400"/>
            </a:pPr>
            <a:r>
              <a:rPr lang="en-US">
                <a:solidFill>
                  <a:srgbClr val="000000"/>
                </a:solidFill>
              </a:rPr>
              <a:t>Build your Logic Model</a:t>
            </a:r>
            <a:endParaRPr/>
          </a:p>
        </p:txBody>
      </p:sp>
      <p:sp>
        <p:nvSpPr>
          <p:cNvPr id="803" name="Google Shape;803;p12"/>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12</a:t>
            </a:fld>
            <a:endParaRPr kern="0"/>
          </a:p>
        </p:txBody>
      </p:sp>
    </p:spTree>
    <p:extLst>
      <p:ext uri="{BB962C8B-B14F-4D97-AF65-F5344CB8AC3E}">
        <p14:creationId xmlns:p14="http://schemas.microsoft.com/office/powerpoint/2010/main" val="3841460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13"/>
          <p:cNvSpPr txBox="1">
            <a:spLocks noGrp="1"/>
          </p:cNvSpPr>
          <p:nvPr>
            <p:ph type="title"/>
          </p:nvPr>
        </p:nvSpPr>
        <p:spPr>
          <a:xfrm>
            <a:off x="1930519" y="440058"/>
            <a:ext cx="7684289" cy="53492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What is a Logic Model?</a:t>
            </a:r>
            <a:endParaRPr/>
          </a:p>
        </p:txBody>
      </p:sp>
      <p:sp>
        <p:nvSpPr>
          <p:cNvPr id="810" name="Google Shape;810;p13"/>
          <p:cNvSpPr txBox="1">
            <a:spLocks noGrp="1"/>
          </p:cNvSpPr>
          <p:nvPr>
            <p:ph type="body" idx="1"/>
          </p:nvPr>
        </p:nvSpPr>
        <p:spPr>
          <a:xfrm>
            <a:off x="2026508" y="1295400"/>
            <a:ext cx="3383692" cy="4623770"/>
          </a:xfrm>
          <a:prstGeom prst="rect">
            <a:avLst/>
          </a:prstGeom>
          <a:noFill/>
          <a:ln>
            <a:noFill/>
          </a:ln>
        </p:spPr>
        <p:txBody>
          <a:bodyPr spcFirstLastPara="1" wrap="square" lIns="0" tIns="0" rIns="0" bIns="0" anchor="ctr" anchorCtr="0">
            <a:noAutofit/>
          </a:bodyPr>
          <a:lstStyle/>
          <a:p>
            <a:pPr marL="0" indent="0">
              <a:spcBef>
                <a:spcPts val="0"/>
              </a:spcBef>
              <a:buSzPts val="2400"/>
            </a:pPr>
            <a:r>
              <a:rPr lang="en-US" sz="2400" b="1">
                <a:solidFill>
                  <a:srgbClr val="005288"/>
                </a:solidFill>
                <a:latin typeface="Calibri"/>
                <a:ea typeface="Calibri"/>
                <a:cs typeface="Calibri"/>
                <a:sym typeface="Calibri"/>
              </a:rPr>
              <a:t>A Logic Model is: </a:t>
            </a:r>
            <a:endParaRPr/>
          </a:p>
          <a:p>
            <a:pPr marL="342900" indent="-342900">
              <a:buSzPts val="2400"/>
              <a:buFont typeface="Arial"/>
              <a:buChar char="•"/>
            </a:pPr>
            <a:r>
              <a:rPr lang="en-US" sz="2400">
                <a:latin typeface="Calibri"/>
                <a:ea typeface="Calibri"/>
                <a:cs typeface="Calibri"/>
                <a:sym typeface="Calibri"/>
              </a:rPr>
              <a:t>A graphical representation of your theory of action</a:t>
            </a:r>
            <a:endParaRPr/>
          </a:p>
          <a:p>
            <a:pPr marL="342900" indent="-342900">
              <a:buSzPts val="2400"/>
              <a:buFont typeface="Arial"/>
              <a:buChar char="•"/>
            </a:pPr>
            <a:r>
              <a:rPr lang="en-US" sz="2400">
                <a:latin typeface="Calibri"/>
                <a:ea typeface="Calibri"/>
                <a:cs typeface="Calibri"/>
                <a:sym typeface="Calibri"/>
              </a:rPr>
              <a:t>A preliminary blueprint for planning, doing, and evaluating.</a:t>
            </a:r>
            <a:endParaRPr/>
          </a:p>
          <a:p>
            <a:pPr marL="0" indent="0"/>
            <a:endParaRPr/>
          </a:p>
        </p:txBody>
      </p:sp>
      <p:pic>
        <p:nvPicPr>
          <p:cNvPr id="812" name="Google Shape;812;p13" descr="Consider this! A logic model is like a house blueprint; it provides a sense of scope and relationship between parts of the overall structure. "/>
          <p:cNvPicPr preferRelativeResize="0"/>
          <p:nvPr/>
        </p:nvPicPr>
        <p:blipFill rotWithShape="1">
          <a:blip r:embed="rId3">
            <a:alphaModFix/>
          </a:blip>
          <a:srcRect/>
          <a:stretch/>
        </p:blipFill>
        <p:spPr>
          <a:xfrm>
            <a:off x="5410200" y="1883280"/>
            <a:ext cx="4882140" cy="3448011"/>
          </a:xfrm>
          <a:prstGeom prst="rect">
            <a:avLst/>
          </a:prstGeom>
          <a:noFill/>
          <a:ln>
            <a:noFill/>
          </a:ln>
        </p:spPr>
      </p:pic>
      <p:sp>
        <p:nvSpPr>
          <p:cNvPr id="813" name="Google Shape;813;p13"/>
          <p:cNvSpPr txBox="1"/>
          <p:nvPr/>
        </p:nvSpPr>
        <p:spPr>
          <a:xfrm>
            <a:off x="5772664" y="1929621"/>
            <a:ext cx="4408751" cy="646331"/>
          </a:xfrm>
          <a:prstGeom prst="rect">
            <a:avLst/>
          </a:prstGeom>
          <a:noFill/>
          <a:ln>
            <a:noFill/>
          </a:ln>
        </p:spPr>
        <p:txBody>
          <a:bodyPr spcFirstLastPara="1" wrap="square" lIns="91425" tIns="45700" rIns="91425" bIns="45700" anchor="t" anchorCtr="0">
            <a:spAutoFit/>
          </a:bodyPr>
          <a:lstStyle/>
          <a:p>
            <a:pPr algn="ctr">
              <a:buClr>
                <a:srgbClr val="000000"/>
              </a:buClr>
            </a:pPr>
            <a:r>
              <a:rPr lang="en-US" sz="1200" b="1" kern="0">
                <a:solidFill>
                  <a:srgbClr val="FFFFFF"/>
                </a:solidFill>
                <a:latin typeface="Calibri"/>
                <a:ea typeface="Calibri"/>
                <a:cs typeface="Calibri"/>
                <a:sym typeface="Calibri"/>
              </a:rPr>
              <a:t>Consider this</a:t>
            </a:r>
            <a:r>
              <a:rPr lang="en-US" sz="1200" kern="0">
                <a:solidFill>
                  <a:srgbClr val="FFFFFF"/>
                </a:solidFill>
                <a:latin typeface="Calibri"/>
                <a:ea typeface="Calibri"/>
                <a:cs typeface="Calibri"/>
                <a:sym typeface="Calibri"/>
              </a:rPr>
              <a:t>! A logic model is like a house blueprint; it provides a sense of scope and relationship between parts of the overall structure. </a:t>
            </a:r>
            <a:endParaRPr sz="1400" kern="0">
              <a:solidFill>
                <a:srgbClr val="000000"/>
              </a:solidFill>
              <a:latin typeface="Arial"/>
              <a:cs typeface="Arial"/>
              <a:sym typeface="Arial"/>
            </a:endParaRPr>
          </a:p>
        </p:txBody>
      </p:sp>
      <p:sp>
        <p:nvSpPr>
          <p:cNvPr id="811" name="Google Shape;811;p13"/>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13</a:t>
            </a:fld>
            <a:endParaRPr kern="0"/>
          </a:p>
        </p:txBody>
      </p:sp>
    </p:spTree>
    <p:extLst>
      <p:ext uri="{BB962C8B-B14F-4D97-AF65-F5344CB8AC3E}">
        <p14:creationId xmlns:p14="http://schemas.microsoft.com/office/powerpoint/2010/main" val="2397916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14"/>
          <p:cNvSpPr txBox="1">
            <a:spLocks noGrp="1"/>
          </p:cNvSpPr>
          <p:nvPr>
            <p:ph type="body" idx="1"/>
          </p:nvPr>
        </p:nvSpPr>
        <p:spPr>
          <a:xfrm>
            <a:off x="1981200" y="838200"/>
            <a:ext cx="8058150" cy="4976178"/>
          </a:xfrm>
          <a:prstGeom prst="rect">
            <a:avLst/>
          </a:prstGeom>
          <a:noFill/>
          <a:ln>
            <a:noFill/>
          </a:ln>
        </p:spPr>
        <p:txBody>
          <a:bodyPr spcFirstLastPara="1" wrap="square" lIns="0" tIns="0" rIns="0" bIns="0" anchor="ctr" anchorCtr="0">
            <a:noAutofit/>
          </a:bodyPr>
          <a:lstStyle/>
          <a:p>
            <a:pPr indent="-457200">
              <a:spcBef>
                <a:spcPts val="0"/>
              </a:spcBef>
              <a:buSzPts val="2600"/>
              <a:buFont typeface="Arial"/>
              <a:buChar char="•"/>
            </a:pPr>
            <a:r>
              <a:rPr lang="en-US" sz="2600">
                <a:latin typeface="Calibri"/>
                <a:ea typeface="Calibri"/>
                <a:cs typeface="Calibri"/>
                <a:sym typeface="Calibri"/>
              </a:rPr>
              <a:t>Develop a shared understanding of the program</a:t>
            </a:r>
            <a:endParaRPr/>
          </a:p>
          <a:p>
            <a:pPr indent="-457200">
              <a:buSzPts val="2600"/>
              <a:buFont typeface="Arial"/>
              <a:buChar char="•"/>
            </a:pPr>
            <a:r>
              <a:rPr lang="en-US" sz="2600">
                <a:latin typeface="Calibri"/>
                <a:ea typeface="Calibri"/>
                <a:cs typeface="Calibri"/>
                <a:sym typeface="Calibri"/>
              </a:rPr>
              <a:t>Draw explicit connections between program components</a:t>
            </a:r>
            <a:endParaRPr/>
          </a:p>
          <a:p>
            <a:pPr indent="-457200">
              <a:buSzPts val="2600"/>
              <a:buFont typeface="Arial"/>
              <a:buChar char="•"/>
            </a:pPr>
            <a:r>
              <a:rPr lang="en-US" sz="2600">
                <a:latin typeface="Calibri"/>
                <a:ea typeface="Calibri"/>
                <a:cs typeface="Calibri"/>
                <a:sym typeface="Calibri"/>
              </a:rPr>
              <a:t>Capture assumptions </a:t>
            </a:r>
            <a:endParaRPr/>
          </a:p>
        </p:txBody>
      </p:sp>
      <p:sp>
        <p:nvSpPr>
          <p:cNvPr id="820" name="Google Shape;820;p14"/>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14</a:t>
            </a:fld>
            <a:endParaRPr kern="0"/>
          </a:p>
        </p:txBody>
      </p:sp>
      <p:sp>
        <p:nvSpPr>
          <p:cNvPr id="821" name="Google Shape;821;p14"/>
          <p:cNvSpPr txBox="1">
            <a:spLocks noGrp="1"/>
          </p:cNvSpPr>
          <p:nvPr>
            <p:ph type="title"/>
          </p:nvPr>
        </p:nvSpPr>
        <p:spPr>
          <a:xfrm>
            <a:off x="1905000" y="381000"/>
            <a:ext cx="800100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The Purpose of a Logic Model</a:t>
            </a:r>
            <a:endParaRPr/>
          </a:p>
        </p:txBody>
      </p:sp>
    </p:spTree>
    <p:extLst>
      <p:ext uri="{BB962C8B-B14F-4D97-AF65-F5344CB8AC3E}">
        <p14:creationId xmlns:p14="http://schemas.microsoft.com/office/powerpoint/2010/main" val="2843483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15"/>
          <p:cNvSpPr txBox="1">
            <a:spLocks noGrp="1"/>
          </p:cNvSpPr>
          <p:nvPr>
            <p:ph type="title"/>
          </p:nvPr>
        </p:nvSpPr>
        <p:spPr>
          <a:xfrm>
            <a:off x="1924722" y="378903"/>
            <a:ext cx="4373404"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Elements of Logic Model</a:t>
            </a:r>
            <a:endParaRPr/>
          </a:p>
        </p:txBody>
      </p:sp>
      <p:grpSp>
        <p:nvGrpSpPr>
          <p:cNvPr id="830" name="Google Shape;830;p15" descr="Problem Statement includes resources, activities, outputs, short-term outcomes, mid-term outcomes, and long-term outcomes. "/>
          <p:cNvGrpSpPr/>
          <p:nvPr/>
        </p:nvGrpSpPr>
        <p:grpSpPr>
          <a:xfrm>
            <a:off x="2040768" y="1381801"/>
            <a:ext cx="7626259" cy="1812771"/>
            <a:chOff x="516767" y="1381800"/>
            <a:chExt cx="7626259" cy="1812771"/>
          </a:xfrm>
        </p:grpSpPr>
        <p:sp>
          <p:nvSpPr>
            <p:cNvPr id="831" name="Google Shape;831;p15"/>
            <p:cNvSpPr txBox="1"/>
            <p:nvPr/>
          </p:nvSpPr>
          <p:spPr>
            <a:xfrm>
              <a:off x="2286000" y="1381800"/>
              <a:ext cx="4114802" cy="677148"/>
            </a:xfrm>
            <a:prstGeom prst="rect">
              <a:avLst/>
            </a:prstGeom>
            <a:solidFill>
              <a:schemeClr val="accent3"/>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800"/>
              </a:pPr>
              <a:r>
                <a:rPr lang="en-US" b="1" kern="0">
                  <a:solidFill>
                    <a:srgbClr val="000000"/>
                  </a:solidFill>
                  <a:latin typeface="Arial"/>
                  <a:ea typeface="Arial"/>
                  <a:cs typeface="Arial"/>
                  <a:sym typeface="Arial"/>
                </a:rPr>
                <a:t>Problem Statement</a:t>
              </a:r>
              <a:endParaRPr sz="1400" kern="0">
                <a:solidFill>
                  <a:srgbClr val="000000"/>
                </a:solidFill>
                <a:latin typeface="Arial"/>
                <a:cs typeface="Arial"/>
                <a:sym typeface="Arial"/>
              </a:endParaRPr>
            </a:p>
          </p:txBody>
        </p:sp>
        <p:sp>
          <p:nvSpPr>
            <p:cNvPr id="832" name="Google Shape;832;p15"/>
            <p:cNvSpPr txBox="1"/>
            <p:nvPr/>
          </p:nvSpPr>
          <p:spPr>
            <a:xfrm>
              <a:off x="516767" y="2169445"/>
              <a:ext cx="1166155" cy="1025126"/>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en-US" sz="1200" b="1" kern="0">
                  <a:solidFill>
                    <a:srgbClr val="000000"/>
                  </a:solidFill>
                  <a:latin typeface="Arial"/>
                  <a:ea typeface="Arial"/>
                  <a:cs typeface="Arial"/>
                  <a:sym typeface="Arial"/>
                </a:rPr>
                <a:t>Resources</a:t>
              </a:r>
              <a:endParaRPr sz="1200" b="1" kern="0">
                <a:solidFill>
                  <a:srgbClr val="000000"/>
                </a:solidFill>
                <a:latin typeface="Arial"/>
                <a:ea typeface="Arial"/>
                <a:cs typeface="Arial"/>
                <a:sym typeface="Arial"/>
              </a:endParaRPr>
            </a:p>
          </p:txBody>
        </p:sp>
        <p:sp>
          <p:nvSpPr>
            <p:cNvPr id="833" name="Google Shape;833;p15"/>
            <p:cNvSpPr txBox="1"/>
            <p:nvPr/>
          </p:nvSpPr>
          <p:spPr>
            <a:xfrm>
              <a:off x="1809204" y="2163697"/>
              <a:ext cx="1166155" cy="1024081"/>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en-US" sz="1200" b="1" kern="0" dirty="0">
                  <a:solidFill>
                    <a:srgbClr val="000000"/>
                  </a:solidFill>
                  <a:latin typeface="Arial"/>
                  <a:ea typeface="Arial"/>
                  <a:cs typeface="Arial"/>
                  <a:sym typeface="Arial"/>
                </a:rPr>
                <a:t>Activities</a:t>
              </a:r>
              <a:endParaRPr sz="1400" kern="0" dirty="0">
                <a:solidFill>
                  <a:srgbClr val="000000"/>
                </a:solidFill>
                <a:latin typeface="Arial"/>
                <a:cs typeface="Arial"/>
                <a:sym typeface="Arial"/>
              </a:endParaRPr>
            </a:p>
          </p:txBody>
        </p:sp>
        <p:sp>
          <p:nvSpPr>
            <p:cNvPr id="834" name="Google Shape;834;p15"/>
            <p:cNvSpPr txBox="1"/>
            <p:nvPr/>
          </p:nvSpPr>
          <p:spPr>
            <a:xfrm>
              <a:off x="3101640" y="2163174"/>
              <a:ext cx="1166155" cy="1027216"/>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en-US" sz="1200" b="1" kern="0">
                  <a:solidFill>
                    <a:srgbClr val="000000"/>
                  </a:solidFill>
                  <a:latin typeface="Arial"/>
                  <a:ea typeface="Arial"/>
                  <a:cs typeface="Arial"/>
                  <a:sym typeface="Arial"/>
                </a:rPr>
                <a:t>Outputs</a:t>
              </a:r>
              <a:endParaRPr sz="1400" kern="0">
                <a:solidFill>
                  <a:srgbClr val="000000"/>
                </a:solidFill>
                <a:latin typeface="Arial"/>
                <a:cs typeface="Arial"/>
                <a:sym typeface="Arial"/>
              </a:endParaRPr>
            </a:p>
          </p:txBody>
        </p:sp>
        <p:sp>
          <p:nvSpPr>
            <p:cNvPr id="835" name="Google Shape;835;p15"/>
            <p:cNvSpPr txBox="1"/>
            <p:nvPr/>
          </p:nvSpPr>
          <p:spPr>
            <a:xfrm>
              <a:off x="4393557" y="2164220"/>
              <a:ext cx="1166155" cy="1023036"/>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en-US" sz="1200" b="1" kern="0">
                  <a:solidFill>
                    <a:srgbClr val="000000"/>
                  </a:solidFill>
                  <a:latin typeface="Arial"/>
                  <a:ea typeface="Arial"/>
                  <a:cs typeface="Arial"/>
                  <a:sym typeface="Arial"/>
                </a:rPr>
                <a:t>Short-term Outcomes</a:t>
              </a:r>
              <a:endParaRPr sz="1400" kern="0">
                <a:solidFill>
                  <a:srgbClr val="000000"/>
                </a:solidFill>
                <a:latin typeface="Arial"/>
                <a:cs typeface="Arial"/>
                <a:sym typeface="Arial"/>
              </a:endParaRPr>
            </a:p>
          </p:txBody>
        </p:sp>
        <p:sp>
          <p:nvSpPr>
            <p:cNvPr id="836" name="Google Shape;836;p15"/>
            <p:cNvSpPr txBox="1"/>
            <p:nvPr/>
          </p:nvSpPr>
          <p:spPr>
            <a:xfrm>
              <a:off x="6976871" y="2163697"/>
              <a:ext cx="1166155" cy="1021991"/>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en-US" sz="1200" b="1" kern="0" dirty="0">
                  <a:solidFill>
                    <a:srgbClr val="000000"/>
                  </a:solidFill>
                  <a:latin typeface="Arial"/>
                  <a:ea typeface="Arial"/>
                  <a:cs typeface="Arial"/>
                  <a:sym typeface="Arial"/>
                </a:rPr>
                <a:t>Long-term Outcomes</a:t>
              </a:r>
              <a:endParaRPr sz="1400" kern="0" dirty="0">
                <a:solidFill>
                  <a:srgbClr val="000000"/>
                </a:solidFill>
                <a:latin typeface="Arial"/>
                <a:cs typeface="Arial"/>
                <a:sym typeface="Arial"/>
              </a:endParaRPr>
            </a:p>
          </p:txBody>
        </p:sp>
        <p:sp>
          <p:nvSpPr>
            <p:cNvPr id="837" name="Google Shape;837;p15"/>
            <p:cNvSpPr txBox="1"/>
            <p:nvPr/>
          </p:nvSpPr>
          <p:spPr>
            <a:xfrm>
              <a:off x="5685473" y="2163174"/>
              <a:ext cx="1165860" cy="1024082"/>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en-US" sz="1200" b="1" kern="0">
                  <a:solidFill>
                    <a:srgbClr val="000000"/>
                  </a:solidFill>
                  <a:latin typeface="Arial"/>
                  <a:ea typeface="Arial"/>
                  <a:cs typeface="Arial"/>
                  <a:sym typeface="Arial"/>
                </a:rPr>
                <a:t>Mid-term Outcomes</a:t>
              </a:r>
              <a:endParaRPr sz="1400" kern="0">
                <a:solidFill>
                  <a:srgbClr val="000000"/>
                </a:solidFill>
                <a:latin typeface="Arial"/>
                <a:cs typeface="Arial"/>
                <a:sym typeface="Arial"/>
              </a:endParaRPr>
            </a:p>
          </p:txBody>
        </p:sp>
      </p:grpSp>
      <p:grpSp>
        <p:nvGrpSpPr>
          <p:cNvPr id="838" name="Google Shape;838;p15" descr="Resources: If we have these resources in place. &#10;Activities: And we do these things. &#10;Outputs: We will generate these deliverables. &#10;Short-Term Outcomes: Achieve these changes in knowledge. &#10;Mid-Term Outcomes: Shape these behaviors. &#10;Long-Term Outcomes: And achieve these outcomes. "/>
          <p:cNvGrpSpPr/>
          <p:nvPr/>
        </p:nvGrpSpPr>
        <p:grpSpPr>
          <a:xfrm>
            <a:off x="1929902" y="3340230"/>
            <a:ext cx="8207773" cy="655125"/>
            <a:chOff x="381000" y="3276603"/>
            <a:chExt cx="8207773" cy="655125"/>
          </a:xfrm>
        </p:grpSpPr>
        <p:sp>
          <p:nvSpPr>
            <p:cNvPr id="839" name="Google Shape;839;p15"/>
            <p:cNvSpPr/>
            <p:nvPr/>
          </p:nvSpPr>
          <p:spPr>
            <a:xfrm>
              <a:off x="381000" y="3279312"/>
              <a:ext cx="1577490" cy="630996"/>
            </a:xfrm>
            <a:custGeom>
              <a:avLst/>
              <a:gdLst/>
              <a:ahLst/>
              <a:cxnLst/>
              <a:rect l="l" t="t" r="r" b="b"/>
              <a:pathLst>
                <a:path w="1577490" h="630996" extrusionOk="0">
                  <a:moveTo>
                    <a:pt x="0" y="0"/>
                  </a:moveTo>
                  <a:lnTo>
                    <a:pt x="1261992" y="0"/>
                  </a:lnTo>
                  <a:lnTo>
                    <a:pt x="1577490" y="315498"/>
                  </a:lnTo>
                  <a:lnTo>
                    <a:pt x="1261992" y="630996"/>
                  </a:lnTo>
                  <a:lnTo>
                    <a:pt x="0" y="630996"/>
                  </a:lnTo>
                  <a:lnTo>
                    <a:pt x="315498" y="315498"/>
                  </a:lnTo>
                  <a:lnTo>
                    <a:pt x="0" y="0"/>
                  </a:lnTo>
                  <a:close/>
                </a:path>
              </a:pathLst>
            </a:custGeom>
            <a:solidFill>
              <a:srgbClr val="EEB00E"/>
            </a:solidFill>
            <a:ln w="12700" cap="flat" cmpd="sng">
              <a:solidFill>
                <a:schemeClr val="lt1"/>
              </a:solidFill>
              <a:prstDash val="solid"/>
              <a:miter lim="800000"/>
              <a:headEnd type="none" w="sm" len="sm"/>
              <a:tailEnd type="none" w="sm" len="sm"/>
            </a:ln>
          </p:spPr>
          <p:txBody>
            <a:bodyPr spcFirstLastPara="1" wrap="square" lIns="355500" tIns="13325" rIns="328825" bIns="13325" anchor="ctr" anchorCtr="0">
              <a:noAutofit/>
            </a:bodyPr>
            <a:lstStyle/>
            <a:p>
              <a:pPr algn="ctr">
                <a:lnSpc>
                  <a:spcPct val="90000"/>
                </a:lnSpc>
                <a:buClr>
                  <a:srgbClr val="000000"/>
                </a:buClr>
              </a:pPr>
              <a:r>
                <a:rPr lang="en-US" sz="1100" b="1" kern="0" dirty="0">
                  <a:latin typeface="Calibri"/>
                  <a:ea typeface="Calibri"/>
                  <a:cs typeface="Calibri"/>
                  <a:sym typeface="Calibri"/>
                </a:rPr>
                <a:t>If we have these resources in place</a:t>
              </a:r>
              <a:endParaRPr sz="1400" kern="0" dirty="0">
                <a:latin typeface="Arial"/>
                <a:cs typeface="Arial"/>
                <a:sym typeface="Arial"/>
              </a:endParaRPr>
            </a:p>
          </p:txBody>
        </p:sp>
        <p:sp>
          <p:nvSpPr>
            <p:cNvPr id="840" name="Google Shape;840;p15"/>
            <p:cNvSpPr/>
            <p:nvPr/>
          </p:nvSpPr>
          <p:spPr>
            <a:xfrm>
              <a:off x="1708865" y="3276603"/>
              <a:ext cx="1577490" cy="630996"/>
            </a:xfrm>
            <a:custGeom>
              <a:avLst/>
              <a:gdLst/>
              <a:ahLst/>
              <a:cxnLst/>
              <a:rect l="l" t="t" r="r" b="b"/>
              <a:pathLst>
                <a:path w="1577490" h="630996" extrusionOk="0">
                  <a:moveTo>
                    <a:pt x="0" y="0"/>
                  </a:moveTo>
                  <a:lnTo>
                    <a:pt x="1261992" y="0"/>
                  </a:lnTo>
                  <a:lnTo>
                    <a:pt x="1577490" y="315498"/>
                  </a:lnTo>
                  <a:lnTo>
                    <a:pt x="1261992" y="630996"/>
                  </a:lnTo>
                  <a:lnTo>
                    <a:pt x="0" y="630996"/>
                  </a:lnTo>
                  <a:lnTo>
                    <a:pt x="315498" y="315498"/>
                  </a:lnTo>
                  <a:lnTo>
                    <a:pt x="0" y="0"/>
                  </a:lnTo>
                  <a:close/>
                </a:path>
              </a:pathLst>
            </a:custGeom>
            <a:solidFill>
              <a:srgbClr val="A3DA0A"/>
            </a:solidFill>
            <a:ln w="12700" cap="flat" cmpd="sng">
              <a:solidFill>
                <a:schemeClr val="lt1"/>
              </a:solidFill>
              <a:prstDash val="solid"/>
              <a:miter lim="800000"/>
              <a:headEnd type="none" w="sm" len="sm"/>
              <a:tailEnd type="none" w="sm" len="sm"/>
            </a:ln>
          </p:spPr>
          <p:txBody>
            <a:bodyPr spcFirstLastPara="1" wrap="square" lIns="355500" tIns="13325" rIns="328825" bIns="13325" anchor="ctr" anchorCtr="0">
              <a:noAutofit/>
            </a:bodyPr>
            <a:lstStyle/>
            <a:p>
              <a:pPr algn="ctr">
                <a:lnSpc>
                  <a:spcPct val="90000"/>
                </a:lnSpc>
                <a:buClr>
                  <a:srgbClr val="000000"/>
                </a:buClr>
              </a:pPr>
              <a:r>
                <a:rPr lang="en-US" sz="1100" b="1" kern="0" dirty="0">
                  <a:latin typeface="Calibri"/>
                  <a:ea typeface="Calibri"/>
                  <a:cs typeface="Calibri"/>
                  <a:sym typeface="Calibri"/>
                </a:rPr>
                <a:t>And we do these things</a:t>
              </a:r>
              <a:endParaRPr sz="1400" kern="0" dirty="0">
                <a:latin typeface="Arial"/>
                <a:cs typeface="Arial"/>
                <a:sym typeface="Arial"/>
              </a:endParaRPr>
            </a:p>
          </p:txBody>
        </p:sp>
        <p:sp>
          <p:nvSpPr>
            <p:cNvPr id="841" name="Google Shape;841;p15"/>
            <p:cNvSpPr/>
            <p:nvPr/>
          </p:nvSpPr>
          <p:spPr>
            <a:xfrm>
              <a:off x="3027688" y="3276603"/>
              <a:ext cx="1577490" cy="630996"/>
            </a:xfrm>
            <a:custGeom>
              <a:avLst/>
              <a:gdLst/>
              <a:ahLst/>
              <a:cxnLst/>
              <a:rect l="l" t="t" r="r" b="b"/>
              <a:pathLst>
                <a:path w="1577490" h="630996" extrusionOk="0">
                  <a:moveTo>
                    <a:pt x="0" y="0"/>
                  </a:moveTo>
                  <a:lnTo>
                    <a:pt x="1261992" y="0"/>
                  </a:lnTo>
                  <a:lnTo>
                    <a:pt x="1577490" y="315498"/>
                  </a:lnTo>
                  <a:lnTo>
                    <a:pt x="1261992" y="630996"/>
                  </a:lnTo>
                  <a:lnTo>
                    <a:pt x="0" y="630996"/>
                  </a:lnTo>
                  <a:lnTo>
                    <a:pt x="315498" y="315498"/>
                  </a:lnTo>
                  <a:lnTo>
                    <a:pt x="0" y="0"/>
                  </a:lnTo>
                  <a:close/>
                </a:path>
              </a:pathLst>
            </a:custGeom>
            <a:solidFill>
              <a:srgbClr val="2FC607"/>
            </a:solidFill>
            <a:ln w="12700" cap="flat" cmpd="sng">
              <a:solidFill>
                <a:schemeClr val="lt1"/>
              </a:solidFill>
              <a:prstDash val="solid"/>
              <a:miter lim="800000"/>
              <a:headEnd type="none" w="sm" len="sm"/>
              <a:tailEnd type="none" w="sm" len="sm"/>
            </a:ln>
          </p:spPr>
          <p:txBody>
            <a:bodyPr spcFirstLastPara="1" wrap="square" lIns="355500" tIns="13325" rIns="328825" bIns="13325" anchor="ctr" anchorCtr="0">
              <a:noAutofit/>
            </a:bodyPr>
            <a:lstStyle/>
            <a:p>
              <a:pPr algn="ctr">
                <a:lnSpc>
                  <a:spcPct val="90000"/>
                </a:lnSpc>
                <a:buClr>
                  <a:srgbClr val="000000"/>
                </a:buClr>
              </a:pPr>
              <a:r>
                <a:rPr lang="en-US" sz="1100" b="1" kern="0" dirty="0">
                  <a:latin typeface="Calibri"/>
                  <a:ea typeface="Calibri"/>
                  <a:cs typeface="Calibri"/>
                  <a:sym typeface="Calibri"/>
                </a:rPr>
                <a:t>We will generate these deliverables </a:t>
              </a:r>
              <a:endParaRPr sz="1400" kern="0" dirty="0">
                <a:latin typeface="Arial"/>
                <a:cs typeface="Arial"/>
                <a:sym typeface="Arial"/>
              </a:endParaRPr>
            </a:p>
          </p:txBody>
        </p:sp>
        <p:sp>
          <p:nvSpPr>
            <p:cNvPr id="842" name="Google Shape;842;p15"/>
            <p:cNvSpPr/>
            <p:nvPr/>
          </p:nvSpPr>
          <p:spPr>
            <a:xfrm>
              <a:off x="4355553" y="3287884"/>
              <a:ext cx="1577490" cy="630996"/>
            </a:xfrm>
            <a:custGeom>
              <a:avLst/>
              <a:gdLst/>
              <a:ahLst/>
              <a:cxnLst/>
              <a:rect l="l" t="t" r="r" b="b"/>
              <a:pathLst>
                <a:path w="1577490" h="630996" extrusionOk="0">
                  <a:moveTo>
                    <a:pt x="0" y="0"/>
                  </a:moveTo>
                  <a:lnTo>
                    <a:pt x="1261992" y="0"/>
                  </a:lnTo>
                  <a:lnTo>
                    <a:pt x="1577490" y="315498"/>
                  </a:lnTo>
                  <a:lnTo>
                    <a:pt x="1261992" y="630996"/>
                  </a:lnTo>
                  <a:lnTo>
                    <a:pt x="0" y="630996"/>
                  </a:lnTo>
                  <a:lnTo>
                    <a:pt x="315498" y="315498"/>
                  </a:lnTo>
                  <a:lnTo>
                    <a:pt x="0" y="0"/>
                  </a:lnTo>
                  <a:close/>
                </a:path>
              </a:pathLst>
            </a:custGeom>
            <a:solidFill>
              <a:srgbClr val="03B23D"/>
            </a:solidFill>
            <a:ln w="12700" cap="flat" cmpd="sng">
              <a:solidFill>
                <a:schemeClr val="lt1"/>
              </a:solidFill>
              <a:prstDash val="solid"/>
              <a:miter lim="800000"/>
              <a:headEnd type="none" w="sm" len="sm"/>
              <a:tailEnd type="none" w="sm" len="sm"/>
            </a:ln>
          </p:spPr>
          <p:txBody>
            <a:bodyPr spcFirstLastPara="1" wrap="square" lIns="355500" tIns="13325" rIns="328825" bIns="13325" anchor="ctr" anchorCtr="0">
              <a:noAutofit/>
            </a:bodyPr>
            <a:lstStyle/>
            <a:p>
              <a:pPr algn="ctr">
                <a:lnSpc>
                  <a:spcPct val="90000"/>
                </a:lnSpc>
                <a:buClr>
                  <a:srgbClr val="000000"/>
                </a:buClr>
              </a:pPr>
              <a:r>
                <a:rPr lang="en-US" sz="1100" b="1" kern="0" dirty="0">
                  <a:latin typeface="Calibri"/>
                  <a:ea typeface="Calibri"/>
                  <a:cs typeface="Calibri"/>
                  <a:sym typeface="Calibri"/>
                </a:rPr>
                <a:t>Achieve these changes in knowledge</a:t>
              </a:r>
              <a:endParaRPr sz="1400" kern="0" dirty="0">
                <a:latin typeface="Arial"/>
                <a:cs typeface="Arial"/>
                <a:sym typeface="Arial"/>
              </a:endParaRPr>
            </a:p>
          </p:txBody>
        </p:sp>
        <p:sp>
          <p:nvSpPr>
            <p:cNvPr id="843" name="Google Shape;843;p15"/>
            <p:cNvSpPr/>
            <p:nvPr/>
          </p:nvSpPr>
          <p:spPr>
            <a:xfrm>
              <a:off x="5683418" y="3287884"/>
              <a:ext cx="1577490" cy="630996"/>
            </a:xfrm>
            <a:custGeom>
              <a:avLst/>
              <a:gdLst/>
              <a:ahLst/>
              <a:cxnLst/>
              <a:rect l="l" t="t" r="r" b="b"/>
              <a:pathLst>
                <a:path w="1577490" h="630996" extrusionOk="0">
                  <a:moveTo>
                    <a:pt x="0" y="0"/>
                  </a:moveTo>
                  <a:lnTo>
                    <a:pt x="1261992" y="0"/>
                  </a:lnTo>
                  <a:lnTo>
                    <a:pt x="1577490" y="315498"/>
                  </a:lnTo>
                  <a:lnTo>
                    <a:pt x="1261992" y="630996"/>
                  </a:lnTo>
                  <a:lnTo>
                    <a:pt x="0" y="630996"/>
                  </a:lnTo>
                  <a:lnTo>
                    <a:pt x="315498" y="315498"/>
                  </a:lnTo>
                  <a:lnTo>
                    <a:pt x="0" y="0"/>
                  </a:lnTo>
                  <a:close/>
                </a:path>
              </a:pathLst>
            </a:custGeom>
            <a:solidFill>
              <a:srgbClr val="019C87"/>
            </a:solidFill>
            <a:ln w="12700" cap="flat" cmpd="sng">
              <a:solidFill>
                <a:schemeClr val="lt1"/>
              </a:solidFill>
              <a:prstDash val="solid"/>
              <a:miter lim="800000"/>
              <a:headEnd type="none" w="sm" len="sm"/>
              <a:tailEnd type="none" w="sm" len="sm"/>
            </a:ln>
          </p:spPr>
          <p:txBody>
            <a:bodyPr spcFirstLastPara="1" wrap="square" lIns="355500" tIns="13325" rIns="328825" bIns="13325" anchor="ctr" anchorCtr="0">
              <a:noAutofit/>
            </a:bodyPr>
            <a:lstStyle/>
            <a:p>
              <a:pPr algn="ctr">
                <a:lnSpc>
                  <a:spcPct val="90000"/>
                </a:lnSpc>
                <a:buClr>
                  <a:srgbClr val="000000"/>
                </a:buClr>
              </a:pPr>
              <a:r>
                <a:rPr lang="en-US" sz="1100" b="1" kern="0" dirty="0">
                  <a:latin typeface="Calibri"/>
                  <a:ea typeface="Calibri"/>
                  <a:cs typeface="Calibri"/>
                  <a:sym typeface="Calibri"/>
                </a:rPr>
                <a:t>Shape these behaviors </a:t>
              </a:r>
              <a:endParaRPr sz="1400" kern="0" dirty="0">
                <a:latin typeface="Arial"/>
                <a:cs typeface="Arial"/>
                <a:sym typeface="Arial"/>
              </a:endParaRPr>
            </a:p>
          </p:txBody>
        </p:sp>
        <p:sp>
          <p:nvSpPr>
            <p:cNvPr id="844" name="Google Shape;844;p15"/>
            <p:cNvSpPr/>
            <p:nvPr/>
          </p:nvSpPr>
          <p:spPr>
            <a:xfrm>
              <a:off x="7011283" y="3300732"/>
              <a:ext cx="1577490" cy="630996"/>
            </a:xfrm>
            <a:custGeom>
              <a:avLst/>
              <a:gdLst/>
              <a:ahLst/>
              <a:cxnLst/>
              <a:rect l="l" t="t" r="r" b="b"/>
              <a:pathLst>
                <a:path w="1577490" h="630996" extrusionOk="0">
                  <a:moveTo>
                    <a:pt x="0" y="0"/>
                  </a:moveTo>
                  <a:lnTo>
                    <a:pt x="1261992" y="0"/>
                  </a:lnTo>
                  <a:lnTo>
                    <a:pt x="1577490" y="315498"/>
                  </a:lnTo>
                  <a:lnTo>
                    <a:pt x="1261992" y="630996"/>
                  </a:lnTo>
                  <a:lnTo>
                    <a:pt x="0" y="630996"/>
                  </a:lnTo>
                  <a:lnTo>
                    <a:pt x="315498" y="315498"/>
                  </a:lnTo>
                  <a:lnTo>
                    <a:pt x="0" y="0"/>
                  </a:lnTo>
                  <a:close/>
                </a:path>
              </a:pathLst>
            </a:custGeom>
            <a:solidFill>
              <a:srgbClr val="005086"/>
            </a:solidFill>
            <a:ln w="12700" cap="flat" cmpd="sng">
              <a:solidFill>
                <a:schemeClr val="lt1"/>
              </a:solidFill>
              <a:prstDash val="solid"/>
              <a:miter lim="800000"/>
              <a:headEnd type="none" w="sm" len="sm"/>
              <a:tailEnd type="none" w="sm" len="sm"/>
            </a:ln>
          </p:spPr>
          <p:txBody>
            <a:bodyPr spcFirstLastPara="1" wrap="square" lIns="355500" tIns="13325" rIns="328825" bIns="13325" anchor="ctr" anchorCtr="0">
              <a:noAutofit/>
            </a:bodyPr>
            <a:lstStyle/>
            <a:p>
              <a:pPr algn="ctr">
                <a:lnSpc>
                  <a:spcPct val="90000"/>
                </a:lnSpc>
                <a:buClr>
                  <a:srgbClr val="000000"/>
                </a:buClr>
              </a:pPr>
              <a:r>
                <a:rPr lang="en-US" sz="1100" b="1" kern="0">
                  <a:solidFill>
                    <a:srgbClr val="FFFFFF"/>
                  </a:solidFill>
                  <a:latin typeface="Calibri"/>
                  <a:ea typeface="Calibri"/>
                  <a:cs typeface="Calibri"/>
                  <a:sym typeface="Calibri"/>
                </a:rPr>
                <a:t>And achieve these outcomes</a:t>
              </a:r>
              <a:endParaRPr sz="1400" kern="0">
                <a:solidFill>
                  <a:srgbClr val="000000"/>
                </a:solidFill>
                <a:latin typeface="Arial"/>
                <a:cs typeface="Arial"/>
                <a:sym typeface="Arial"/>
              </a:endParaRPr>
            </a:p>
          </p:txBody>
        </p:sp>
      </p:grpSp>
      <p:sp>
        <p:nvSpPr>
          <p:cNvPr id="845" name="Google Shape;845;p15"/>
          <p:cNvSpPr txBox="1"/>
          <p:nvPr/>
        </p:nvSpPr>
        <p:spPr>
          <a:xfrm>
            <a:off x="2040768" y="4051514"/>
            <a:ext cx="2226433" cy="300082"/>
          </a:xfrm>
          <a:prstGeom prst="rect">
            <a:avLst/>
          </a:prstGeom>
          <a:noFill/>
          <a:ln w="9525" cap="flat" cmpd="sng">
            <a:solidFill>
              <a:srgbClr val="00953B"/>
            </a:solidFill>
            <a:prstDash val="solid"/>
            <a:round/>
            <a:headEnd type="none" w="sm" len="sm"/>
            <a:tailEnd type="none" w="sm" len="sm"/>
          </a:ln>
        </p:spPr>
        <p:txBody>
          <a:bodyPr spcFirstLastPara="1" wrap="square" lIns="91425" tIns="45700" rIns="91425" bIns="45700" anchor="t" anchorCtr="0">
            <a:spAutoFit/>
          </a:bodyPr>
          <a:lstStyle/>
          <a:p>
            <a:pPr>
              <a:buClr>
                <a:srgbClr val="000000"/>
              </a:buClr>
            </a:pPr>
            <a:r>
              <a:rPr lang="en-US" sz="1350" kern="0">
                <a:solidFill>
                  <a:srgbClr val="000000"/>
                </a:solidFill>
                <a:latin typeface="Calibri"/>
                <a:ea typeface="Calibri"/>
                <a:cs typeface="Calibri"/>
                <a:sym typeface="Calibri"/>
              </a:rPr>
              <a:t>Logic Model Theory of Action</a:t>
            </a:r>
            <a:endParaRPr sz="1400" kern="0">
              <a:solidFill>
                <a:srgbClr val="000000"/>
              </a:solidFill>
              <a:latin typeface="Arial"/>
              <a:cs typeface="Arial"/>
              <a:sym typeface="Arial"/>
            </a:endParaRPr>
          </a:p>
        </p:txBody>
      </p:sp>
      <p:sp>
        <p:nvSpPr>
          <p:cNvPr id="22" name="TextBox 21"/>
          <p:cNvSpPr txBox="1"/>
          <p:nvPr/>
        </p:nvSpPr>
        <p:spPr>
          <a:xfrm>
            <a:off x="8560185" y="4700336"/>
            <a:ext cx="2804195" cy="510778"/>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1200" dirty="0">
                <a:solidFill>
                  <a:schemeClr val="tx1"/>
                </a:solidFill>
              </a:rPr>
              <a:t>Do you currently have a LM on an ESEA-funded strategy or activity?</a:t>
            </a:r>
          </a:p>
        </p:txBody>
      </p:sp>
      <p:sp>
        <p:nvSpPr>
          <p:cNvPr id="828" name="Google Shape;828;p15"/>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15</a:t>
            </a:fld>
            <a:endParaRPr kern="0"/>
          </a:p>
        </p:txBody>
      </p:sp>
    </p:spTree>
    <p:extLst>
      <p:ext uri="{BB962C8B-B14F-4D97-AF65-F5344CB8AC3E}">
        <p14:creationId xmlns:p14="http://schemas.microsoft.com/office/powerpoint/2010/main" val="2073737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3" name="Google Shape;853;p16"/>
          <p:cNvSpPr txBox="1">
            <a:spLocks noGrp="1"/>
          </p:cNvSpPr>
          <p:nvPr>
            <p:ph type="title"/>
          </p:nvPr>
        </p:nvSpPr>
        <p:spPr>
          <a:xfrm>
            <a:off x="1941195" y="381000"/>
            <a:ext cx="830961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What Is a Problem Statement?</a:t>
            </a:r>
            <a:endParaRPr/>
          </a:p>
        </p:txBody>
      </p:sp>
      <p:sp>
        <p:nvSpPr>
          <p:cNvPr id="851" name="Google Shape;851;p16"/>
          <p:cNvSpPr txBox="1">
            <a:spLocks noGrp="1"/>
          </p:cNvSpPr>
          <p:nvPr>
            <p:ph type="body" idx="1"/>
          </p:nvPr>
        </p:nvSpPr>
        <p:spPr>
          <a:xfrm>
            <a:off x="2055286" y="1295400"/>
            <a:ext cx="4921058" cy="4518978"/>
          </a:xfrm>
          <a:prstGeom prst="rect">
            <a:avLst/>
          </a:prstGeom>
          <a:noFill/>
          <a:ln>
            <a:noFill/>
          </a:ln>
        </p:spPr>
        <p:txBody>
          <a:bodyPr spcFirstLastPara="1" wrap="square" lIns="0" tIns="0" rIns="0" bIns="0" anchor="ctr" anchorCtr="0">
            <a:noAutofit/>
          </a:bodyPr>
          <a:lstStyle/>
          <a:p>
            <a:pPr marL="0" indent="0">
              <a:spcBef>
                <a:spcPts val="0"/>
              </a:spcBef>
              <a:buSzPts val="2100"/>
            </a:pPr>
            <a:r>
              <a:rPr lang="en-US" sz="2100" b="1">
                <a:solidFill>
                  <a:srgbClr val="005288"/>
                </a:solidFill>
                <a:latin typeface="Calibri"/>
                <a:ea typeface="Calibri"/>
                <a:cs typeface="Calibri"/>
                <a:sym typeface="Calibri"/>
              </a:rPr>
              <a:t>Problem Statement: </a:t>
            </a:r>
            <a:r>
              <a:rPr lang="en-US" sz="2100">
                <a:latin typeface="Calibri"/>
                <a:ea typeface="Calibri"/>
                <a:cs typeface="Calibri"/>
                <a:sym typeface="Calibri"/>
              </a:rPr>
              <a:t>The challenge the program or policy is designed to address</a:t>
            </a:r>
            <a:endParaRPr/>
          </a:p>
          <a:p>
            <a:pPr marL="0" indent="0">
              <a:buSzPts val="2100"/>
            </a:pPr>
            <a:r>
              <a:rPr lang="en-US" sz="2100" b="1">
                <a:solidFill>
                  <a:srgbClr val="005288"/>
                </a:solidFill>
                <a:latin typeface="Calibri"/>
                <a:ea typeface="Calibri"/>
                <a:cs typeface="Calibri"/>
                <a:sym typeface="Calibri"/>
              </a:rPr>
              <a:t>Questions to ask in defining the situation: </a:t>
            </a:r>
            <a:endParaRPr/>
          </a:p>
          <a:p>
            <a:pPr marL="342900" indent="-342900">
              <a:buSzPts val="1800"/>
              <a:buFont typeface="Arial"/>
              <a:buChar char="•"/>
            </a:pPr>
            <a:r>
              <a:rPr lang="en-US" sz="1800">
                <a:latin typeface="Calibri"/>
                <a:ea typeface="Calibri"/>
                <a:cs typeface="Calibri"/>
                <a:sym typeface="Calibri"/>
              </a:rPr>
              <a:t>What is the key challenge?</a:t>
            </a:r>
            <a:endParaRPr/>
          </a:p>
          <a:p>
            <a:pPr marL="1028700" lvl="1">
              <a:buSzPts val="1600"/>
            </a:pPr>
            <a:r>
              <a:rPr lang="en-US" sz="1600"/>
              <a:t>e.g. The low district reading scores</a:t>
            </a:r>
            <a:endParaRPr/>
          </a:p>
          <a:p>
            <a:pPr marL="342900" indent="-342900">
              <a:buSzPts val="1800"/>
              <a:buFont typeface="Arial"/>
              <a:buChar char="•"/>
            </a:pPr>
            <a:r>
              <a:rPr lang="en-US" sz="1800">
                <a:latin typeface="Calibri"/>
                <a:ea typeface="Calibri"/>
                <a:cs typeface="Calibri"/>
                <a:sym typeface="Calibri"/>
              </a:rPr>
              <a:t>How was the proposed solution chosen? </a:t>
            </a:r>
            <a:endParaRPr/>
          </a:p>
          <a:p>
            <a:pPr marL="1028700" lvl="1">
              <a:buSzPts val="1600"/>
            </a:pPr>
            <a:r>
              <a:rPr lang="en-US" sz="1600"/>
              <a:t>e.g. Evidence-based reading strategies </a:t>
            </a:r>
            <a:endParaRPr/>
          </a:p>
          <a:p>
            <a:pPr marL="342900" indent="-342900">
              <a:buSzPts val="1800"/>
              <a:buFont typeface="Arial"/>
              <a:buChar char="•"/>
            </a:pPr>
            <a:r>
              <a:rPr lang="en-US" sz="1800">
                <a:latin typeface="Calibri"/>
                <a:ea typeface="Calibri"/>
                <a:cs typeface="Calibri"/>
                <a:sym typeface="Calibri"/>
              </a:rPr>
              <a:t>What do the program evaluation staff seek to understand? </a:t>
            </a:r>
            <a:endParaRPr/>
          </a:p>
          <a:p>
            <a:pPr marL="1028700" lvl="1">
              <a:buSzPts val="1600"/>
            </a:pPr>
            <a:r>
              <a:rPr lang="en-US" sz="1600"/>
              <a:t>e.g. Do the resources affect instruction?</a:t>
            </a:r>
            <a:endParaRPr sz="3200"/>
          </a:p>
        </p:txBody>
      </p:sp>
      <p:sp>
        <p:nvSpPr>
          <p:cNvPr id="854" name="Google Shape;854;p16"/>
          <p:cNvSpPr txBox="1"/>
          <p:nvPr/>
        </p:nvSpPr>
        <p:spPr>
          <a:xfrm>
            <a:off x="6953689" y="2458435"/>
            <a:ext cx="3297116" cy="2192908"/>
          </a:xfrm>
          <a:prstGeom prst="rect">
            <a:avLst/>
          </a:prstGeom>
          <a:solidFill>
            <a:srgbClr val="E2F0D9"/>
          </a:solidFill>
          <a:ln>
            <a:noFill/>
          </a:ln>
        </p:spPr>
        <p:txBody>
          <a:bodyPr spcFirstLastPara="1" wrap="square" lIns="91425" tIns="45700" rIns="91425" bIns="45700" anchor="t" anchorCtr="0">
            <a:spAutoFit/>
          </a:bodyPr>
          <a:lstStyle/>
          <a:p>
            <a:pPr>
              <a:buClr>
                <a:srgbClr val="000000"/>
              </a:buClr>
            </a:pPr>
            <a:r>
              <a:rPr lang="en-US" sz="1500" b="1" kern="0">
                <a:solidFill>
                  <a:srgbClr val="000000"/>
                </a:solidFill>
                <a:latin typeface="Calibri"/>
                <a:ea typeface="Calibri"/>
                <a:cs typeface="Calibri"/>
                <a:sym typeface="Calibri"/>
              </a:rPr>
              <a:t>Common challenges to consider</a:t>
            </a:r>
            <a:r>
              <a:rPr lang="en-US" sz="1500" kern="0">
                <a:solidFill>
                  <a:srgbClr val="000000"/>
                </a:solidFill>
                <a:latin typeface="Calibri"/>
                <a:ea typeface="Calibri"/>
                <a:cs typeface="Calibri"/>
                <a:sym typeface="Calibri"/>
              </a:rPr>
              <a:t>:</a:t>
            </a:r>
            <a:endParaRPr sz="1400" kern="0">
              <a:solidFill>
                <a:srgbClr val="000000"/>
              </a:solidFill>
              <a:latin typeface="Arial"/>
              <a:cs typeface="Arial"/>
              <a:sym typeface="Arial"/>
            </a:endParaRPr>
          </a:p>
          <a:p>
            <a:pPr marL="385763" indent="-214313">
              <a:buClr>
                <a:srgbClr val="000000"/>
              </a:buClr>
              <a:buSzPts val="1350"/>
              <a:buFont typeface="Arial"/>
              <a:buChar char="•"/>
            </a:pPr>
            <a:r>
              <a:rPr lang="en-US" sz="1350" kern="0">
                <a:solidFill>
                  <a:srgbClr val="000000"/>
                </a:solidFill>
                <a:latin typeface="Calibri"/>
                <a:ea typeface="Calibri"/>
                <a:cs typeface="Calibri"/>
                <a:sym typeface="Calibri"/>
              </a:rPr>
              <a:t>Student academic performance</a:t>
            </a:r>
            <a:endParaRPr sz="1400" kern="0">
              <a:solidFill>
                <a:srgbClr val="000000"/>
              </a:solidFill>
              <a:latin typeface="Arial"/>
              <a:cs typeface="Arial"/>
              <a:sym typeface="Arial"/>
            </a:endParaRPr>
          </a:p>
          <a:p>
            <a:pPr marL="385763" indent="-214313">
              <a:buClr>
                <a:srgbClr val="000000"/>
              </a:buClr>
              <a:buSzPts val="1350"/>
              <a:buFont typeface="Arial"/>
              <a:buChar char="•"/>
            </a:pPr>
            <a:r>
              <a:rPr lang="en-US" sz="1350" kern="0">
                <a:solidFill>
                  <a:srgbClr val="000000"/>
                </a:solidFill>
                <a:latin typeface="Calibri"/>
                <a:ea typeface="Calibri"/>
                <a:cs typeface="Calibri"/>
                <a:sym typeface="Calibri"/>
              </a:rPr>
              <a:t>Gaps between student groups</a:t>
            </a:r>
            <a:endParaRPr sz="1400" kern="0">
              <a:solidFill>
                <a:srgbClr val="000000"/>
              </a:solidFill>
              <a:latin typeface="Arial"/>
              <a:cs typeface="Arial"/>
              <a:sym typeface="Arial"/>
            </a:endParaRPr>
          </a:p>
          <a:p>
            <a:pPr marL="385763" indent="-214313">
              <a:buClr>
                <a:srgbClr val="000000"/>
              </a:buClr>
              <a:buSzPts val="1350"/>
              <a:buFont typeface="Arial"/>
              <a:buChar char="•"/>
            </a:pPr>
            <a:r>
              <a:rPr lang="en-US" sz="1350" kern="0">
                <a:solidFill>
                  <a:srgbClr val="000000"/>
                </a:solidFill>
                <a:latin typeface="Calibri"/>
                <a:ea typeface="Calibri"/>
                <a:cs typeface="Calibri"/>
                <a:sym typeface="Calibri"/>
              </a:rPr>
              <a:t>Tier I Instruction, Best First Instruction</a:t>
            </a:r>
            <a:endParaRPr sz="1400" kern="0">
              <a:solidFill>
                <a:srgbClr val="000000"/>
              </a:solidFill>
              <a:latin typeface="Arial"/>
              <a:cs typeface="Arial"/>
              <a:sym typeface="Arial"/>
            </a:endParaRPr>
          </a:p>
          <a:p>
            <a:pPr marL="385763" indent="-214313">
              <a:buClr>
                <a:srgbClr val="000000"/>
              </a:buClr>
              <a:buSzPts val="1350"/>
              <a:buFont typeface="Arial"/>
              <a:buChar char="•"/>
            </a:pPr>
            <a:r>
              <a:rPr lang="en-US" sz="1350" kern="0">
                <a:solidFill>
                  <a:srgbClr val="000000"/>
                </a:solidFill>
                <a:latin typeface="Calibri"/>
                <a:ea typeface="Calibri"/>
                <a:cs typeface="Calibri"/>
                <a:sym typeface="Calibri"/>
              </a:rPr>
              <a:t>School and district culture </a:t>
            </a:r>
            <a:endParaRPr sz="1400" kern="0">
              <a:solidFill>
                <a:srgbClr val="000000"/>
              </a:solidFill>
              <a:latin typeface="Arial"/>
              <a:cs typeface="Arial"/>
              <a:sym typeface="Arial"/>
            </a:endParaRPr>
          </a:p>
          <a:p>
            <a:pPr marL="385763" indent="-214313">
              <a:buClr>
                <a:srgbClr val="000000"/>
              </a:buClr>
              <a:buSzPts val="1350"/>
              <a:buFont typeface="Arial"/>
              <a:buChar char="•"/>
            </a:pPr>
            <a:r>
              <a:rPr lang="en-US" sz="1350" kern="0">
                <a:solidFill>
                  <a:srgbClr val="000000"/>
                </a:solidFill>
                <a:latin typeface="Calibri"/>
                <a:ea typeface="Calibri"/>
                <a:cs typeface="Calibri"/>
                <a:sym typeface="Calibri"/>
              </a:rPr>
              <a:t>Non-academic considerations (behavior, etc.)</a:t>
            </a:r>
            <a:endParaRPr sz="1400" kern="0">
              <a:solidFill>
                <a:srgbClr val="000000"/>
              </a:solidFill>
              <a:latin typeface="Arial"/>
              <a:cs typeface="Arial"/>
              <a:sym typeface="Arial"/>
            </a:endParaRPr>
          </a:p>
          <a:p>
            <a:pPr marL="385763" indent="-214313">
              <a:buClr>
                <a:srgbClr val="000000"/>
              </a:buClr>
              <a:buSzPts val="1350"/>
              <a:buFont typeface="Arial"/>
              <a:buChar char="•"/>
            </a:pPr>
            <a:r>
              <a:rPr lang="en-US" sz="1350" kern="0">
                <a:solidFill>
                  <a:srgbClr val="000000"/>
                </a:solidFill>
                <a:latin typeface="Calibri"/>
                <a:ea typeface="Calibri"/>
                <a:cs typeface="Calibri"/>
                <a:sym typeface="Calibri"/>
              </a:rPr>
              <a:t>Aligning curriculum to standards</a:t>
            </a:r>
            <a:endParaRPr sz="1400" kern="0">
              <a:solidFill>
                <a:srgbClr val="000000"/>
              </a:solidFill>
              <a:latin typeface="Arial"/>
              <a:cs typeface="Arial"/>
              <a:sym typeface="Arial"/>
            </a:endParaRPr>
          </a:p>
          <a:p>
            <a:pPr marL="385763" indent="-214313">
              <a:buClr>
                <a:srgbClr val="000000"/>
              </a:buClr>
              <a:buSzPts val="1350"/>
              <a:buFont typeface="Arial"/>
              <a:buChar char="•"/>
            </a:pPr>
            <a:r>
              <a:rPr lang="en-US" sz="1350" kern="0">
                <a:solidFill>
                  <a:srgbClr val="000000"/>
                </a:solidFill>
                <a:latin typeface="Calibri"/>
                <a:ea typeface="Calibri"/>
                <a:cs typeface="Calibri"/>
                <a:sym typeface="Calibri"/>
              </a:rPr>
              <a:t>Parent, family, community engagement</a:t>
            </a:r>
            <a:endParaRPr sz="1400" kern="0">
              <a:solidFill>
                <a:srgbClr val="000000"/>
              </a:solidFill>
              <a:latin typeface="Arial"/>
              <a:cs typeface="Arial"/>
              <a:sym typeface="Arial"/>
            </a:endParaRPr>
          </a:p>
        </p:txBody>
      </p:sp>
      <p:sp>
        <p:nvSpPr>
          <p:cNvPr id="855" name="Google Shape;855;p16"/>
          <p:cNvSpPr txBox="1"/>
          <p:nvPr/>
        </p:nvSpPr>
        <p:spPr>
          <a:xfrm>
            <a:off x="7421147" y="4940474"/>
            <a:ext cx="2362200" cy="584775"/>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pPr algn="ctr">
              <a:buClr>
                <a:srgbClr val="000000"/>
              </a:buClr>
            </a:pPr>
            <a:r>
              <a:rPr lang="en-US" sz="1600" kern="0">
                <a:solidFill>
                  <a:srgbClr val="000000"/>
                </a:solidFill>
                <a:latin typeface="Calibri"/>
                <a:ea typeface="Calibri"/>
                <a:cs typeface="Calibri"/>
                <a:sym typeface="Calibri"/>
              </a:rPr>
              <a:t>See Handouts B &amp; C for more information</a:t>
            </a:r>
            <a:endParaRPr sz="1400" kern="0">
              <a:solidFill>
                <a:srgbClr val="000000"/>
              </a:solidFill>
              <a:latin typeface="Arial"/>
              <a:cs typeface="Arial"/>
              <a:sym typeface="Arial"/>
            </a:endParaRPr>
          </a:p>
        </p:txBody>
      </p:sp>
      <p:sp>
        <p:nvSpPr>
          <p:cNvPr id="852" name="Google Shape;852;p16"/>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16</a:t>
            </a:fld>
            <a:endParaRPr kern="0"/>
          </a:p>
        </p:txBody>
      </p:sp>
    </p:spTree>
    <p:extLst>
      <p:ext uri="{BB962C8B-B14F-4D97-AF65-F5344CB8AC3E}">
        <p14:creationId xmlns:p14="http://schemas.microsoft.com/office/powerpoint/2010/main" val="4260308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17"/>
          <p:cNvSpPr txBox="1">
            <a:spLocks noGrp="1"/>
          </p:cNvSpPr>
          <p:nvPr>
            <p:ph type="title"/>
          </p:nvPr>
        </p:nvSpPr>
        <p:spPr>
          <a:xfrm>
            <a:off x="1729740" y="274321"/>
            <a:ext cx="5966460" cy="713232"/>
          </a:xfrm>
          <a:prstGeom prst="rect">
            <a:avLst/>
          </a:prstGeom>
          <a:noFill/>
          <a:ln>
            <a:noFill/>
          </a:ln>
        </p:spPr>
        <p:txBody>
          <a:bodyPr spcFirstLastPara="1" wrap="square" lIns="0" tIns="0" rIns="0" bIns="0" anchor="t" anchorCtr="0">
            <a:noAutofit/>
          </a:bodyPr>
          <a:lstStyle/>
          <a:p>
            <a:pPr>
              <a:buSzPts val="2400"/>
            </a:pPr>
            <a:r>
              <a:rPr lang="en-US" sz="2400"/>
              <a:t>Example District: Mountain Top 300</a:t>
            </a:r>
            <a:endParaRPr/>
          </a:p>
        </p:txBody>
      </p:sp>
      <p:sp>
        <p:nvSpPr>
          <p:cNvPr id="862" name="Google Shape;862;p17"/>
          <p:cNvSpPr txBox="1">
            <a:spLocks noGrp="1"/>
          </p:cNvSpPr>
          <p:nvPr>
            <p:ph type="body" idx="1"/>
          </p:nvPr>
        </p:nvSpPr>
        <p:spPr>
          <a:xfrm>
            <a:off x="2152650" y="1463040"/>
            <a:ext cx="7886700" cy="4351338"/>
          </a:xfrm>
          <a:prstGeom prst="rect">
            <a:avLst/>
          </a:prstGeom>
          <a:noFill/>
          <a:ln>
            <a:noFill/>
          </a:ln>
        </p:spPr>
        <p:txBody>
          <a:bodyPr spcFirstLastPara="1" wrap="square" lIns="0" tIns="0" rIns="0" bIns="0" anchor="ctr" anchorCtr="0">
            <a:noAutofit/>
          </a:bodyPr>
          <a:lstStyle/>
          <a:p>
            <a:pPr marL="0" indent="0">
              <a:spcBef>
                <a:spcPts val="0"/>
              </a:spcBef>
              <a:buSzPts val="1800"/>
            </a:pPr>
            <a:r>
              <a:rPr lang="en-US" sz="1800" b="1"/>
              <a:t>Geography</a:t>
            </a:r>
            <a:r>
              <a:rPr lang="en-US" sz="1800"/>
              <a:t>: Located in a mountainous, rural region of NW CO</a:t>
            </a:r>
            <a:endParaRPr/>
          </a:p>
          <a:p>
            <a:pPr marL="0" indent="0">
              <a:buSzPts val="1800"/>
            </a:pPr>
            <a:r>
              <a:rPr lang="en-US" sz="1800" b="1"/>
              <a:t>Size</a:t>
            </a:r>
            <a:r>
              <a:rPr lang="en-US" sz="1800"/>
              <a:t>: 1,150 students</a:t>
            </a:r>
            <a:endParaRPr/>
          </a:p>
          <a:p>
            <a:pPr marL="0" indent="0">
              <a:buSzPts val="1800"/>
            </a:pPr>
            <a:r>
              <a:rPr lang="en-US" sz="1800" b="1"/>
              <a:t>Schools</a:t>
            </a:r>
            <a:r>
              <a:rPr lang="en-US" sz="1800"/>
              <a:t>: 2 Elementary, 2 Middle, 1 High School</a:t>
            </a:r>
            <a:endParaRPr/>
          </a:p>
          <a:p>
            <a:pPr marL="0" indent="0">
              <a:buSzPts val="1800"/>
            </a:pPr>
            <a:r>
              <a:rPr lang="en-US" sz="1800" b="1"/>
              <a:t>Demographics: </a:t>
            </a:r>
            <a:endParaRPr/>
          </a:p>
          <a:p>
            <a:pPr indent="-457200">
              <a:buSzPts val="1800"/>
              <a:buFont typeface="Arial"/>
              <a:buChar char="•"/>
            </a:pPr>
            <a:r>
              <a:rPr lang="en-US" sz="1800"/>
              <a:t>40% White, 35% Hispanic, 15% Native American, 5% Black, 5% Other</a:t>
            </a:r>
            <a:endParaRPr/>
          </a:p>
          <a:p>
            <a:pPr indent="-457200">
              <a:buSzPts val="1800"/>
              <a:buFont typeface="Arial"/>
              <a:buChar char="•"/>
            </a:pPr>
            <a:r>
              <a:rPr lang="en-US" sz="1800"/>
              <a:t>18% students w IEPs, 25% English Learners</a:t>
            </a:r>
            <a:endParaRPr/>
          </a:p>
          <a:p>
            <a:pPr indent="-457200">
              <a:buSzPts val="1800"/>
              <a:buFont typeface="Arial"/>
              <a:buChar char="•"/>
            </a:pPr>
            <a:r>
              <a:rPr lang="en-US" sz="1800"/>
              <a:t>76% Free and Reduced Lunch (FRL)</a:t>
            </a:r>
            <a:endParaRPr/>
          </a:p>
          <a:p>
            <a:pPr marL="0" indent="0">
              <a:buSzPts val="1800"/>
            </a:pPr>
            <a:r>
              <a:rPr lang="en-US" sz="1800" b="1"/>
              <a:t>School Quality:</a:t>
            </a:r>
            <a:endParaRPr/>
          </a:p>
          <a:p>
            <a:pPr indent="-457200">
              <a:buSzPts val="1800"/>
              <a:buFont typeface="Arial"/>
              <a:buChar char="•"/>
            </a:pPr>
            <a:r>
              <a:rPr lang="en-US" sz="1800"/>
              <a:t>1 Comprehensive Support school, 2 Priority Improvement Schools </a:t>
            </a:r>
            <a:endParaRPr/>
          </a:p>
          <a:p>
            <a:pPr indent="-457200">
              <a:buSzPts val="1800"/>
              <a:buFont typeface="Arial"/>
              <a:buChar char="•"/>
            </a:pPr>
            <a:r>
              <a:rPr lang="en-US" sz="1800"/>
              <a:t>Overall academic underperformance in elementary ELA, esp. among ELs.</a:t>
            </a:r>
            <a:endParaRPr/>
          </a:p>
          <a:p>
            <a:pPr marL="0" indent="0"/>
            <a:endParaRPr/>
          </a:p>
        </p:txBody>
      </p:sp>
      <p:sp>
        <p:nvSpPr>
          <p:cNvPr id="863" name="Google Shape;863;p17"/>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17</a:t>
            </a:fld>
            <a:endParaRPr kern="0"/>
          </a:p>
        </p:txBody>
      </p:sp>
    </p:spTree>
    <p:extLst>
      <p:ext uri="{BB962C8B-B14F-4D97-AF65-F5344CB8AC3E}">
        <p14:creationId xmlns:p14="http://schemas.microsoft.com/office/powerpoint/2010/main" val="650719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18"/>
          <p:cNvSpPr txBox="1">
            <a:spLocks noGrp="1"/>
          </p:cNvSpPr>
          <p:nvPr>
            <p:ph type="title"/>
          </p:nvPr>
        </p:nvSpPr>
        <p:spPr>
          <a:xfrm>
            <a:off x="1729740" y="274321"/>
            <a:ext cx="6195060" cy="713232"/>
          </a:xfrm>
          <a:prstGeom prst="rect">
            <a:avLst/>
          </a:prstGeom>
          <a:noFill/>
          <a:ln>
            <a:noFill/>
          </a:ln>
        </p:spPr>
        <p:txBody>
          <a:bodyPr spcFirstLastPara="1" wrap="square" lIns="0" tIns="0" rIns="0" bIns="0" anchor="t" anchorCtr="0">
            <a:noAutofit/>
          </a:bodyPr>
          <a:lstStyle/>
          <a:p>
            <a:pPr>
              <a:buSzPts val="2400"/>
            </a:pPr>
            <a:r>
              <a:rPr lang="en-US" sz="2400"/>
              <a:t>Leverage Your CNA findings to develop your problem statement</a:t>
            </a:r>
            <a:endParaRPr/>
          </a:p>
        </p:txBody>
      </p:sp>
      <p:sp>
        <p:nvSpPr>
          <p:cNvPr id="871" name="Google Shape;871;p18"/>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18</a:t>
            </a:fld>
            <a:endParaRPr kern="0"/>
          </a:p>
        </p:txBody>
      </p:sp>
      <p:graphicFrame>
        <p:nvGraphicFramePr>
          <p:cNvPr id="872" name="Google Shape;872;p18"/>
          <p:cNvGraphicFramePr/>
          <p:nvPr>
            <p:extLst>
              <p:ext uri="{D42A27DB-BD31-4B8C-83A1-F6EECF244321}">
                <p14:modId xmlns:p14="http://schemas.microsoft.com/office/powerpoint/2010/main" val="1894248152"/>
              </p:ext>
            </p:extLst>
          </p:nvPr>
        </p:nvGraphicFramePr>
        <p:xfrm>
          <a:off x="1309036" y="1230175"/>
          <a:ext cx="9358966" cy="5574263"/>
        </p:xfrm>
        <a:graphic>
          <a:graphicData uri="http://schemas.openxmlformats.org/drawingml/2006/table">
            <a:tbl>
              <a:tblPr firstRow="1" bandRow="1">
                <a:noFill/>
              </a:tblPr>
              <a:tblGrid>
                <a:gridCol w="1502991">
                  <a:extLst>
                    <a:ext uri="{9D8B030D-6E8A-4147-A177-3AD203B41FA5}">
                      <a16:colId xmlns:a16="http://schemas.microsoft.com/office/drawing/2014/main" val="20000"/>
                    </a:ext>
                  </a:extLst>
                </a:gridCol>
                <a:gridCol w="2123759">
                  <a:extLst>
                    <a:ext uri="{9D8B030D-6E8A-4147-A177-3AD203B41FA5}">
                      <a16:colId xmlns:a16="http://schemas.microsoft.com/office/drawing/2014/main" val="20001"/>
                    </a:ext>
                  </a:extLst>
                </a:gridCol>
                <a:gridCol w="2674367">
                  <a:extLst>
                    <a:ext uri="{9D8B030D-6E8A-4147-A177-3AD203B41FA5}">
                      <a16:colId xmlns:a16="http://schemas.microsoft.com/office/drawing/2014/main" val="20002"/>
                    </a:ext>
                  </a:extLst>
                </a:gridCol>
                <a:gridCol w="3057849">
                  <a:extLst>
                    <a:ext uri="{9D8B030D-6E8A-4147-A177-3AD203B41FA5}">
                      <a16:colId xmlns:a16="http://schemas.microsoft.com/office/drawing/2014/main" val="20003"/>
                    </a:ext>
                  </a:extLst>
                </a:gridCol>
              </a:tblGrid>
              <a:tr h="790341">
                <a:tc>
                  <a:txBody>
                    <a:bodyPr/>
                    <a:lstStyle/>
                    <a:p>
                      <a:pPr marL="0" marR="0" lvl="0" indent="0" algn="ctr" rtl="0">
                        <a:spcBef>
                          <a:spcPts val="0"/>
                        </a:spcBef>
                        <a:spcAft>
                          <a:spcPts val="0"/>
                        </a:spcAft>
                        <a:buNone/>
                      </a:pPr>
                      <a:r>
                        <a:rPr lang="en-US" sz="1600" u="none" strike="noStrike" cap="none" dirty="0">
                          <a:solidFill>
                            <a:schemeClr val="bg1"/>
                          </a:solidFill>
                        </a:rPr>
                        <a:t>Level</a:t>
                      </a:r>
                      <a:endParaRPr dirty="0">
                        <a:solidFill>
                          <a:schemeClr val="bg1"/>
                        </a:solidFill>
                      </a:endParaRPr>
                    </a:p>
                  </a:txBody>
                  <a:tcPr marL="91450" marR="91450" marT="45725" marB="45725" anchor="ctr">
                    <a:solidFill>
                      <a:schemeClr val="accent4"/>
                    </a:solidFill>
                  </a:tcPr>
                </a:tc>
                <a:tc>
                  <a:txBody>
                    <a:bodyPr/>
                    <a:lstStyle/>
                    <a:p>
                      <a:pPr marL="0" marR="0" lvl="0" indent="0" algn="ctr" rtl="0">
                        <a:spcBef>
                          <a:spcPts val="0"/>
                        </a:spcBef>
                        <a:spcAft>
                          <a:spcPts val="0"/>
                        </a:spcAft>
                        <a:buNone/>
                      </a:pPr>
                      <a:r>
                        <a:rPr lang="en-US" sz="1600" u="none" strike="noStrike" cap="none" dirty="0">
                          <a:solidFill>
                            <a:schemeClr val="bg1"/>
                          </a:solidFill>
                        </a:rPr>
                        <a:t>Priority Performance Challenge</a:t>
                      </a:r>
                      <a:endParaRPr dirty="0">
                        <a:solidFill>
                          <a:schemeClr val="bg1"/>
                        </a:solidFill>
                      </a:endParaRPr>
                    </a:p>
                  </a:txBody>
                  <a:tcPr marL="91450" marR="91450" marT="45725" marB="45725" anchor="ctr">
                    <a:solidFill>
                      <a:schemeClr val="accent4"/>
                    </a:solidFill>
                  </a:tcPr>
                </a:tc>
                <a:tc>
                  <a:txBody>
                    <a:bodyPr/>
                    <a:lstStyle/>
                    <a:p>
                      <a:pPr marL="0" marR="0" lvl="0" indent="0" algn="ctr" rtl="0">
                        <a:spcBef>
                          <a:spcPts val="0"/>
                        </a:spcBef>
                        <a:spcAft>
                          <a:spcPts val="0"/>
                        </a:spcAft>
                        <a:buNone/>
                      </a:pPr>
                      <a:r>
                        <a:rPr lang="en-US" sz="1600" u="none" strike="noStrike" cap="none" dirty="0">
                          <a:solidFill>
                            <a:schemeClr val="bg1"/>
                          </a:solidFill>
                        </a:rPr>
                        <a:t>Root Causes</a:t>
                      </a:r>
                      <a:endParaRPr dirty="0">
                        <a:solidFill>
                          <a:schemeClr val="bg1"/>
                        </a:solidFill>
                      </a:endParaRPr>
                    </a:p>
                  </a:txBody>
                  <a:tcPr marL="91450" marR="91450" marT="45725" marB="45725" anchor="ctr">
                    <a:solidFill>
                      <a:schemeClr val="accent4"/>
                    </a:solidFill>
                  </a:tcPr>
                </a:tc>
                <a:tc>
                  <a:txBody>
                    <a:bodyPr/>
                    <a:lstStyle/>
                    <a:p>
                      <a:pPr marL="0" marR="0" lvl="0" indent="0" algn="ctr" rtl="0">
                        <a:spcBef>
                          <a:spcPts val="0"/>
                        </a:spcBef>
                        <a:spcAft>
                          <a:spcPts val="0"/>
                        </a:spcAft>
                        <a:buNone/>
                      </a:pPr>
                      <a:r>
                        <a:rPr lang="en-US" sz="1600" u="none" strike="noStrike" cap="none" dirty="0">
                          <a:solidFill>
                            <a:schemeClr val="bg1"/>
                          </a:solidFill>
                        </a:rPr>
                        <a:t>Possible Solutions</a:t>
                      </a:r>
                      <a:endParaRPr dirty="0">
                        <a:solidFill>
                          <a:schemeClr val="bg1"/>
                        </a:solidFill>
                      </a:endParaRPr>
                    </a:p>
                  </a:txBody>
                  <a:tcPr marL="91450" marR="91450" marT="45725" marB="45725" anchor="ctr">
                    <a:solidFill>
                      <a:schemeClr val="accent4"/>
                    </a:solidFill>
                  </a:tcPr>
                </a:tc>
                <a:extLst>
                  <a:ext uri="{0D108BD9-81ED-4DB2-BD59-A6C34878D82A}">
                    <a16:rowId xmlns:a16="http://schemas.microsoft.com/office/drawing/2014/main" val="10000"/>
                  </a:ext>
                </a:extLst>
              </a:tr>
              <a:tr h="1240326">
                <a:tc>
                  <a:txBody>
                    <a:bodyPr/>
                    <a:lstStyle/>
                    <a:p>
                      <a:pPr marL="0" marR="0" lvl="0" indent="0" algn="l" rtl="0">
                        <a:spcBef>
                          <a:spcPts val="0"/>
                        </a:spcBef>
                        <a:spcAft>
                          <a:spcPts val="0"/>
                        </a:spcAft>
                        <a:buNone/>
                      </a:pPr>
                      <a:r>
                        <a:rPr lang="en-US" sz="1600" u="none" strike="noStrike" cap="none"/>
                        <a:t>District</a:t>
                      </a:r>
                      <a:endParaRPr/>
                    </a:p>
                    <a:p>
                      <a:pPr marL="0" marR="0" lvl="0" indent="0" algn="l" rtl="0">
                        <a:spcBef>
                          <a:spcPts val="0"/>
                        </a:spcBef>
                        <a:spcAft>
                          <a:spcPts val="0"/>
                        </a:spcAft>
                        <a:buNone/>
                      </a:pPr>
                      <a:endParaRPr sz="1600"/>
                    </a:p>
                  </a:txBody>
                  <a:tcPr marL="91450" marR="91450" marT="45725" marB="45725">
                    <a:solidFill>
                      <a:srgbClr val="F2F2F2"/>
                    </a:solidFill>
                  </a:tcPr>
                </a:tc>
                <a:tc>
                  <a:txBody>
                    <a:bodyPr/>
                    <a:lstStyle/>
                    <a:p>
                      <a:pPr marL="0" marR="0" lvl="0" indent="0" algn="l" rtl="0">
                        <a:spcBef>
                          <a:spcPts val="0"/>
                        </a:spcBef>
                        <a:spcAft>
                          <a:spcPts val="0"/>
                        </a:spcAft>
                        <a:buNone/>
                      </a:pPr>
                      <a:r>
                        <a:rPr lang="en-US" sz="1400" dirty="0"/>
                        <a:t>Lack of consistent and high quality instruction to meet CO learning standards</a:t>
                      </a:r>
                      <a:endParaRPr sz="1400" dirty="0"/>
                    </a:p>
                  </a:txBody>
                  <a:tcPr marL="91450" marR="91450" marT="45725" marB="45725">
                    <a:solidFill>
                      <a:srgbClr val="F2F2F2"/>
                    </a:solidFill>
                  </a:tcPr>
                </a:tc>
                <a:tc>
                  <a:txBody>
                    <a:bodyPr/>
                    <a:lstStyle/>
                    <a:p>
                      <a:pPr marL="285750" marR="0" lvl="0" indent="-285750" algn="l" rtl="0">
                        <a:spcBef>
                          <a:spcPts val="0"/>
                        </a:spcBef>
                        <a:spcAft>
                          <a:spcPts val="0"/>
                        </a:spcAft>
                        <a:buClr>
                          <a:schemeClr val="dk1"/>
                        </a:buClr>
                        <a:buSzPts val="1400"/>
                        <a:buFont typeface="Arial"/>
                        <a:buChar char="•"/>
                      </a:pPr>
                      <a:r>
                        <a:rPr lang="en-US" sz="1400" dirty="0"/>
                        <a:t>Inexperienced teachers</a:t>
                      </a:r>
                      <a:endParaRPr dirty="0"/>
                    </a:p>
                    <a:p>
                      <a:pPr marL="285750" marR="0" lvl="0" indent="-285750" algn="l" rtl="0">
                        <a:spcBef>
                          <a:spcPts val="0"/>
                        </a:spcBef>
                        <a:spcAft>
                          <a:spcPts val="0"/>
                        </a:spcAft>
                        <a:buClr>
                          <a:schemeClr val="dk1"/>
                        </a:buClr>
                        <a:buSzPts val="1400"/>
                        <a:buFont typeface="Arial"/>
                        <a:buChar char="•"/>
                      </a:pPr>
                      <a:r>
                        <a:rPr lang="en-US" sz="1400" dirty="0"/>
                        <a:t>Lack of data driven instruction</a:t>
                      </a:r>
                      <a:endParaRPr dirty="0"/>
                    </a:p>
                    <a:p>
                      <a:pPr marL="285750" marR="0" lvl="0" indent="-285750" algn="l" rtl="0">
                        <a:spcBef>
                          <a:spcPts val="0"/>
                        </a:spcBef>
                        <a:spcAft>
                          <a:spcPts val="0"/>
                        </a:spcAft>
                        <a:buClr>
                          <a:schemeClr val="dk1"/>
                        </a:buClr>
                        <a:buSzPts val="1400"/>
                        <a:buFont typeface="Arial"/>
                        <a:buChar char="•"/>
                      </a:pPr>
                      <a:r>
                        <a:rPr lang="en-US" sz="1400" dirty="0"/>
                        <a:t>Lack of school structures that protect teacher collaboration and planning time</a:t>
                      </a:r>
                      <a:endParaRPr sz="1400" dirty="0"/>
                    </a:p>
                  </a:txBody>
                  <a:tcPr marL="91450" marR="91450" marT="45725" marB="45725">
                    <a:solidFill>
                      <a:srgbClr val="F2F2F2"/>
                    </a:solidFill>
                  </a:tcPr>
                </a:tc>
                <a:tc>
                  <a:txBody>
                    <a:bodyPr/>
                    <a:lstStyle/>
                    <a:p>
                      <a:pPr marL="285750" marR="0" lvl="0" indent="-285750" algn="l" rtl="0">
                        <a:spcBef>
                          <a:spcPts val="0"/>
                        </a:spcBef>
                        <a:spcAft>
                          <a:spcPts val="0"/>
                        </a:spcAft>
                        <a:buClr>
                          <a:schemeClr val="dk1"/>
                        </a:buClr>
                        <a:buSzPts val="1400"/>
                        <a:buFont typeface="Arial"/>
                        <a:buChar char="•"/>
                      </a:pPr>
                      <a:r>
                        <a:rPr lang="en-US" sz="1400" b="0" i="0" u="none" dirty="0">
                          <a:solidFill>
                            <a:schemeClr val="dk1"/>
                          </a:solidFill>
                        </a:rPr>
                        <a:t>Data driven instruction</a:t>
                      </a:r>
                      <a:endParaRPr dirty="0"/>
                    </a:p>
                    <a:p>
                      <a:pPr marL="285750" marR="0" lvl="0" indent="-285750" algn="l" rtl="0">
                        <a:spcBef>
                          <a:spcPts val="0"/>
                        </a:spcBef>
                        <a:spcAft>
                          <a:spcPts val="0"/>
                        </a:spcAft>
                        <a:buClr>
                          <a:schemeClr val="dk1"/>
                        </a:buClr>
                        <a:buSzPts val="1400"/>
                        <a:buFont typeface="Arial"/>
                        <a:buChar char="•"/>
                      </a:pPr>
                      <a:r>
                        <a:rPr lang="en-US" sz="1400" b="0" i="0" u="none" dirty="0">
                          <a:solidFill>
                            <a:schemeClr val="dk1"/>
                          </a:solidFill>
                        </a:rPr>
                        <a:t>Professional learning communities</a:t>
                      </a:r>
                      <a:endParaRPr dirty="0"/>
                    </a:p>
                    <a:p>
                      <a:pPr marL="285750" marR="0" lvl="0" indent="-285750" algn="l" rtl="0">
                        <a:spcBef>
                          <a:spcPts val="0"/>
                        </a:spcBef>
                        <a:spcAft>
                          <a:spcPts val="0"/>
                        </a:spcAft>
                        <a:buClr>
                          <a:schemeClr val="dk1"/>
                        </a:buClr>
                        <a:buSzPts val="1400"/>
                        <a:buFont typeface="Arial"/>
                        <a:buChar char="•"/>
                      </a:pPr>
                      <a:r>
                        <a:rPr lang="en-US" sz="1400" b="0" i="0" u="none" dirty="0">
                          <a:solidFill>
                            <a:schemeClr val="dk1"/>
                          </a:solidFill>
                        </a:rPr>
                        <a:t>Mentorships</a:t>
                      </a:r>
                      <a:endParaRPr sz="1400" b="0" i="0" u="none" dirty="0">
                        <a:solidFill>
                          <a:schemeClr val="dk1"/>
                        </a:solidFill>
                      </a:endParaRPr>
                    </a:p>
                  </a:txBody>
                  <a:tcPr marL="91450" marR="91450" marT="45725" marB="45725">
                    <a:solidFill>
                      <a:srgbClr val="F2F2F2"/>
                    </a:solidFill>
                  </a:tcPr>
                </a:tc>
                <a:extLst>
                  <a:ext uri="{0D108BD9-81ED-4DB2-BD59-A6C34878D82A}">
                    <a16:rowId xmlns:a16="http://schemas.microsoft.com/office/drawing/2014/main" val="10001"/>
                  </a:ext>
                </a:extLst>
              </a:tr>
              <a:tr h="1697285">
                <a:tc>
                  <a:txBody>
                    <a:bodyPr/>
                    <a:lstStyle/>
                    <a:p>
                      <a:pPr marL="0" marR="0" lvl="0" indent="0" algn="l" rtl="0">
                        <a:spcBef>
                          <a:spcPts val="0"/>
                        </a:spcBef>
                        <a:spcAft>
                          <a:spcPts val="0"/>
                        </a:spcAft>
                        <a:buNone/>
                      </a:pPr>
                      <a:r>
                        <a:rPr lang="en-US" sz="1600"/>
                        <a:t>School (Elementary)</a:t>
                      </a:r>
                      <a:endParaRPr/>
                    </a:p>
                  </a:txBody>
                  <a:tcPr marL="91450" marR="91450" marT="45725" marB="45725">
                    <a:solidFill>
                      <a:srgbClr val="B4E0FF"/>
                    </a:solidFill>
                  </a:tcPr>
                </a:tc>
                <a:tc>
                  <a:txBody>
                    <a:bodyPr/>
                    <a:lstStyle/>
                    <a:p>
                      <a:pPr marL="285750" marR="0" lvl="0" indent="-285750" algn="l" rtl="0">
                        <a:spcBef>
                          <a:spcPts val="0"/>
                        </a:spcBef>
                        <a:spcAft>
                          <a:spcPts val="0"/>
                        </a:spcAft>
                        <a:buClr>
                          <a:schemeClr val="dk1"/>
                        </a:buClr>
                        <a:buSzPts val="1400"/>
                        <a:buFont typeface="Arial"/>
                        <a:buChar char="•"/>
                      </a:pPr>
                      <a:r>
                        <a:rPr lang="en-US" sz="1400" dirty="0"/>
                        <a:t>Low reading scores in elementary grades, particularly among ELs</a:t>
                      </a:r>
                      <a:endParaRPr sz="1400" dirty="0"/>
                    </a:p>
                  </a:txBody>
                  <a:tcPr marL="91450" marR="91450" marT="45725" marB="45725">
                    <a:solidFill>
                      <a:srgbClr val="B4E0FF"/>
                    </a:solidFill>
                  </a:tcPr>
                </a:tc>
                <a:tc>
                  <a:txBody>
                    <a:bodyPr/>
                    <a:lstStyle/>
                    <a:p>
                      <a:pPr marL="285750" marR="0" lvl="0" indent="-285750" algn="l" rtl="0">
                        <a:spcBef>
                          <a:spcPts val="0"/>
                        </a:spcBef>
                        <a:spcAft>
                          <a:spcPts val="0"/>
                        </a:spcAft>
                        <a:buClr>
                          <a:schemeClr val="dk1"/>
                        </a:buClr>
                        <a:buSzPts val="1400"/>
                        <a:buFont typeface="Arial"/>
                        <a:buChar char="•"/>
                      </a:pPr>
                      <a:r>
                        <a:rPr lang="en-US" sz="1400"/>
                        <a:t>Lack of rigorous academic interventions in reading</a:t>
                      </a:r>
                      <a:endParaRPr/>
                    </a:p>
                    <a:p>
                      <a:pPr marL="285750" marR="0" lvl="0" indent="-285750" algn="l" rtl="0">
                        <a:spcBef>
                          <a:spcPts val="0"/>
                        </a:spcBef>
                        <a:spcAft>
                          <a:spcPts val="0"/>
                        </a:spcAft>
                        <a:buClr>
                          <a:schemeClr val="dk1"/>
                        </a:buClr>
                        <a:buSzPts val="1400"/>
                        <a:buFont typeface="Arial"/>
                        <a:buChar char="•"/>
                      </a:pPr>
                      <a:r>
                        <a:rPr lang="en-US" sz="1400"/>
                        <a:t>Lack of tiered academic supports to support struggling students</a:t>
                      </a:r>
                      <a:endParaRPr/>
                    </a:p>
                    <a:p>
                      <a:pPr marL="285750" marR="0" lvl="0" indent="-285750" algn="l" rtl="0">
                        <a:lnSpc>
                          <a:spcPct val="100000"/>
                        </a:lnSpc>
                        <a:spcBef>
                          <a:spcPts val="0"/>
                        </a:spcBef>
                        <a:spcAft>
                          <a:spcPts val="0"/>
                        </a:spcAft>
                        <a:buClr>
                          <a:schemeClr val="dk1"/>
                        </a:buClr>
                        <a:buSzPts val="1400"/>
                        <a:buFont typeface="Arial"/>
                        <a:buChar char="•"/>
                      </a:pPr>
                      <a:r>
                        <a:rPr lang="en-US" sz="1400"/>
                        <a:t>Inconsistent parent and family engagement</a:t>
                      </a:r>
                      <a:endParaRPr/>
                    </a:p>
                  </a:txBody>
                  <a:tcPr marL="91450" marR="91450" marT="45725" marB="45725">
                    <a:solidFill>
                      <a:srgbClr val="B4E0FF"/>
                    </a:solidFill>
                  </a:tcPr>
                </a:tc>
                <a:tc>
                  <a:txBody>
                    <a:bodyPr/>
                    <a:lstStyle/>
                    <a:p>
                      <a:pPr marL="285750" marR="0" lvl="0" indent="-285750" algn="l" rtl="0">
                        <a:spcBef>
                          <a:spcPts val="0"/>
                        </a:spcBef>
                        <a:spcAft>
                          <a:spcPts val="0"/>
                        </a:spcAft>
                        <a:buClr>
                          <a:schemeClr val="dk1"/>
                        </a:buClr>
                        <a:buSzPts val="1400"/>
                        <a:buFont typeface="Arial"/>
                        <a:buChar char="•"/>
                      </a:pPr>
                      <a:r>
                        <a:rPr lang="en-US" sz="1400" b="0" i="0" u="none" dirty="0">
                          <a:solidFill>
                            <a:schemeClr val="dk1"/>
                          </a:solidFill>
                        </a:rPr>
                        <a:t>Reading curriculum intervention tools/packages to support ELs</a:t>
                      </a:r>
                    </a:p>
                    <a:p>
                      <a:pPr marL="285750" marR="0" lvl="0" indent="-285750" algn="l" rtl="0">
                        <a:spcBef>
                          <a:spcPts val="0"/>
                        </a:spcBef>
                        <a:spcAft>
                          <a:spcPts val="0"/>
                        </a:spcAft>
                        <a:buClr>
                          <a:schemeClr val="dk1"/>
                        </a:buClr>
                        <a:buSzPts val="1400"/>
                        <a:buFont typeface="Arial"/>
                        <a:buChar char="•"/>
                      </a:pPr>
                      <a:r>
                        <a:rPr lang="en-US" sz="1400" b="0" i="0" u="none" dirty="0">
                          <a:solidFill>
                            <a:schemeClr val="dk1"/>
                          </a:solidFill>
                        </a:rPr>
                        <a:t>Professional Learning for teachers on the reading strategies</a:t>
                      </a:r>
                      <a:endParaRPr dirty="0"/>
                    </a:p>
                    <a:p>
                      <a:pPr marL="285750" marR="0" lvl="0" indent="-285750" algn="l" rtl="0">
                        <a:spcBef>
                          <a:spcPts val="0"/>
                        </a:spcBef>
                        <a:spcAft>
                          <a:spcPts val="0"/>
                        </a:spcAft>
                        <a:buClr>
                          <a:schemeClr val="dk1"/>
                        </a:buClr>
                        <a:buSzPts val="1400"/>
                        <a:buFont typeface="Arial"/>
                        <a:buChar char="•"/>
                      </a:pPr>
                      <a:r>
                        <a:rPr lang="en-US" sz="1400" b="0" i="0" u="none" dirty="0">
                          <a:solidFill>
                            <a:schemeClr val="dk1"/>
                          </a:solidFill>
                        </a:rPr>
                        <a:t>Processes to engage parents/families in learning</a:t>
                      </a:r>
                      <a:endParaRPr sz="1400" b="0" i="0" u="none" dirty="0">
                        <a:solidFill>
                          <a:schemeClr val="dk1"/>
                        </a:solidFill>
                      </a:endParaRPr>
                    </a:p>
                  </a:txBody>
                  <a:tcPr marL="91450" marR="91450" marT="45725" marB="45725">
                    <a:solidFill>
                      <a:srgbClr val="B4E0FF"/>
                    </a:solidFill>
                  </a:tcPr>
                </a:tc>
                <a:extLst>
                  <a:ext uri="{0D108BD9-81ED-4DB2-BD59-A6C34878D82A}">
                    <a16:rowId xmlns:a16="http://schemas.microsoft.com/office/drawing/2014/main" val="10002"/>
                  </a:ext>
                </a:extLst>
              </a:tr>
              <a:tr h="1501667">
                <a:tc>
                  <a:txBody>
                    <a:bodyPr/>
                    <a:lstStyle/>
                    <a:p>
                      <a:pPr marL="0" marR="0" lvl="0" indent="0" algn="l" rtl="0">
                        <a:spcBef>
                          <a:spcPts val="0"/>
                        </a:spcBef>
                        <a:spcAft>
                          <a:spcPts val="0"/>
                        </a:spcAft>
                        <a:buNone/>
                      </a:pPr>
                      <a:r>
                        <a:rPr lang="en-US" sz="1600"/>
                        <a:t>School </a:t>
                      </a:r>
                      <a:endParaRPr/>
                    </a:p>
                    <a:p>
                      <a:pPr marL="0" marR="0" lvl="0" indent="0" algn="l" rtl="0">
                        <a:spcBef>
                          <a:spcPts val="0"/>
                        </a:spcBef>
                        <a:spcAft>
                          <a:spcPts val="0"/>
                        </a:spcAft>
                        <a:buNone/>
                      </a:pPr>
                      <a:r>
                        <a:rPr lang="en-US" sz="1600"/>
                        <a:t>(High School)</a:t>
                      </a:r>
                      <a:endParaRPr/>
                    </a:p>
                  </a:txBody>
                  <a:tcPr marL="91450" marR="91450" marT="45725" marB="45725">
                    <a:solidFill>
                      <a:srgbClr val="F2F2F2"/>
                    </a:solidFill>
                  </a:tcPr>
                </a:tc>
                <a:tc>
                  <a:txBody>
                    <a:bodyPr/>
                    <a:lstStyle/>
                    <a:p>
                      <a:pPr marL="285750" marR="0" lvl="0" indent="-285750" algn="l" rtl="0">
                        <a:spcBef>
                          <a:spcPts val="0"/>
                        </a:spcBef>
                        <a:spcAft>
                          <a:spcPts val="0"/>
                        </a:spcAft>
                        <a:buClr>
                          <a:schemeClr val="dk1"/>
                        </a:buClr>
                        <a:buSzPts val="1400"/>
                        <a:buFont typeface="Arial"/>
                        <a:buChar char="•"/>
                      </a:pPr>
                      <a:r>
                        <a:rPr lang="en-US" sz="1400"/>
                        <a:t>High dropout rate</a:t>
                      </a:r>
                      <a:endParaRPr/>
                    </a:p>
                    <a:p>
                      <a:pPr marL="285750" marR="0" lvl="0" indent="-285750" algn="l" rtl="0">
                        <a:spcBef>
                          <a:spcPts val="0"/>
                        </a:spcBef>
                        <a:spcAft>
                          <a:spcPts val="0"/>
                        </a:spcAft>
                        <a:buClr>
                          <a:schemeClr val="dk1"/>
                        </a:buClr>
                        <a:buSzPts val="1400"/>
                        <a:buFont typeface="Arial"/>
                        <a:buChar char="•"/>
                      </a:pPr>
                      <a:r>
                        <a:rPr lang="en-US" sz="1400"/>
                        <a:t>Low graduation rate (62% @ HS)</a:t>
                      </a:r>
                      <a:endParaRPr/>
                    </a:p>
                  </a:txBody>
                  <a:tcPr marL="91450" marR="91450" marT="45725" marB="45725">
                    <a:solidFill>
                      <a:srgbClr val="F2F2F2"/>
                    </a:solidFill>
                  </a:tcPr>
                </a:tc>
                <a:tc>
                  <a:txBody>
                    <a:bodyPr/>
                    <a:lstStyle/>
                    <a:p>
                      <a:pPr marL="285750" marR="0" lvl="0" indent="-285750" algn="l" rtl="0">
                        <a:spcBef>
                          <a:spcPts val="0"/>
                        </a:spcBef>
                        <a:spcAft>
                          <a:spcPts val="0"/>
                        </a:spcAft>
                        <a:buClr>
                          <a:schemeClr val="dk1"/>
                        </a:buClr>
                        <a:buSzPts val="1400"/>
                        <a:buFont typeface="Arial"/>
                        <a:buChar char="•"/>
                      </a:pPr>
                      <a:r>
                        <a:rPr lang="en-US" sz="1400"/>
                        <a:t>Inconsistent college and career engagement and planning</a:t>
                      </a:r>
                      <a:endParaRPr/>
                    </a:p>
                    <a:p>
                      <a:pPr marL="285750" marR="0" lvl="0" indent="-285750" algn="l" rtl="0">
                        <a:spcBef>
                          <a:spcPts val="0"/>
                        </a:spcBef>
                        <a:spcAft>
                          <a:spcPts val="0"/>
                        </a:spcAft>
                        <a:buClr>
                          <a:schemeClr val="dk1"/>
                        </a:buClr>
                        <a:buSzPts val="1400"/>
                        <a:buFont typeface="Arial"/>
                        <a:buChar char="•"/>
                      </a:pPr>
                      <a:r>
                        <a:rPr lang="en-US" sz="1400"/>
                        <a:t>Weak data systems to identify students off track</a:t>
                      </a:r>
                      <a:endParaRPr sz="1400"/>
                    </a:p>
                  </a:txBody>
                  <a:tcPr marL="91450" marR="91450" marT="45725" marB="45725">
                    <a:solidFill>
                      <a:srgbClr val="F2F2F2"/>
                    </a:solidFill>
                  </a:tcPr>
                </a:tc>
                <a:tc>
                  <a:txBody>
                    <a:bodyPr/>
                    <a:lstStyle/>
                    <a:p>
                      <a:pPr marL="285750" marR="0" lvl="0" indent="-285750" algn="l" rtl="0">
                        <a:spcBef>
                          <a:spcPts val="0"/>
                        </a:spcBef>
                        <a:spcAft>
                          <a:spcPts val="0"/>
                        </a:spcAft>
                        <a:buClr>
                          <a:schemeClr val="dk1"/>
                        </a:buClr>
                        <a:buSzPts val="1400"/>
                        <a:buFont typeface="Arial"/>
                        <a:buChar char="•"/>
                      </a:pPr>
                      <a:r>
                        <a:rPr lang="en-US" sz="1400" b="0" i="0" u="none" dirty="0">
                          <a:solidFill>
                            <a:schemeClr val="dk1"/>
                          </a:solidFill>
                        </a:rPr>
                        <a:t>Early warning indicator system</a:t>
                      </a:r>
                      <a:endParaRPr dirty="0"/>
                    </a:p>
                    <a:p>
                      <a:pPr marL="285750" marR="0" lvl="0" indent="-285750" algn="l" rtl="0">
                        <a:spcBef>
                          <a:spcPts val="0"/>
                        </a:spcBef>
                        <a:spcAft>
                          <a:spcPts val="0"/>
                        </a:spcAft>
                        <a:buClr>
                          <a:schemeClr val="dk1"/>
                        </a:buClr>
                        <a:buSzPts val="1400"/>
                        <a:buFont typeface="Arial"/>
                        <a:buChar char="•"/>
                      </a:pPr>
                      <a:r>
                        <a:rPr lang="en-US" sz="1400" b="0" i="0" u="none" dirty="0">
                          <a:solidFill>
                            <a:schemeClr val="dk1"/>
                          </a:solidFill>
                        </a:rPr>
                        <a:t>High impact strategies to engage students in career goals and build plans to meaningfully pursue goals</a:t>
                      </a:r>
                      <a:endParaRPr sz="1400" b="0" i="0" u="none" dirty="0">
                        <a:solidFill>
                          <a:schemeClr val="dk1"/>
                        </a:solidFill>
                      </a:endParaRPr>
                    </a:p>
                  </a:txBody>
                  <a:tcPr marL="91450" marR="91450" marT="45725" marB="45725">
                    <a:solidFill>
                      <a:srgbClr val="F2F2F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07368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19"/>
          <p:cNvSpPr txBox="1">
            <a:spLocks noGrp="1"/>
          </p:cNvSpPr>
          <p:nvPr>
            <p:ph type="title"/>
          </p:nvPr>
        </p:nvSpPr>
        <p:spPr>
          <a:xfrm>
            <a:off x="1809407" y="381000"/>
            <a:ext cx="6499860" cy="713232"/>
          </a:xfrm>
          <a:prstGeom prst="rect">
            <a:avLst/>
          </a:prstGeom>
          <a:noFill/>
          <a:ln>
            <a:noFill/>
          </a:ln>
        </p:spPr>
        <p:txBody>
          <a:bodyPr spcFirstLastPara="1" wrap="square" lIns="0" tIns="0" rIns="0" bIns="0" anchor="t" anchorCtr="0">
            <a:noAutofit/>
          </a:bodyPr>
          <a:lstStyle/>
          <a:p>
            <a:pPr>
              <a:buSzPts val="2400"/>
            </a:pPr>
            <a:r>
              <a:rPr lang="en-US" sz="2400"/>
              <a:t>Developing a Problem Statement: Key Considerations</a:t>
            </a:r>
            <a:endParaRPr/>
          </a:p>
        </p:txBody>
      </p:sp>
      <p:sp>
        <p:nvSpPr>
          <p:cNvPr id="880" name="Google Shape;880;p19"/>
          <p:cNvSpPr txBox="1"/>
          <p:nvPr/>
        </p:nvSpPr>
        <p:spPr>
          <a:xfrm>
            <a:off x="978568" y="1295401"/>
            <a:ext cx="10323095" cy="3970277"/>
          </a:xfrm>
          <a:prstGeom prst="rect">
            <a:avLst/>
          </a:prstGeom>
          <a:noFill/>
          <a:ln>
            <a:noFill/>
          </a:ln>
        </p:spPr>
        <p:txBody>
          <a:bodyPr spcFirstLastPara="1" wrap="square" lIns="91425" tIns="45700" rIns="91425" bIns="45700" anchor="t" anchorCtr="0">
            <a:spAutoFit/>
          </a:bodyPr>
          <a:lstStyle/>
          <a:p>
            <a:pPr marL="285750" indent="-285750">
              <a:buClr>
                <a:srgbClr val="000000"/>
              </a:buClr>
              <a:buSzPts val="1800"/>
              <a:buFont typeface="Arial"/>
              <a:buChar char="•"/>
            </a:pPr>
            <a:r>
              <a:rPr lang="en-US" b="1" kern="0" dirty="0">
                <a:solidFill>
                  <a:srgbClr val="000000"/>
                </a:solidFill>
                <a:latin typeface="Calibri"/>
                <a:ea typeface="Calibri"/>
                <a:cs typeface="Calibri"/>
                <a:sym typeface="Calibri"/>
              </a:rPr>
              <a:t>What is the problem or challenge? </a:t>
            </a:r>
            <a:endParaRPr sz="1400" kern="0" dirty="0">
              <a:solidFill>
                <a:srgbClr val="000000"/>
              </a:solidFill>
              <a:latin typeface="Arial"/>
              <a:cs typeface="Arial"/>
              <a:sym typeface="Arial"/>
            </a:endParaRPr>
          </a:p>
          <a:p>
            <a:pPr marL="742950" lvl="1" indent="-285750">
              <a:buClr>
                <a:srgbClr val="000000"/>
              </a:buClr>
              <a:buSzPts val="1800"/>
              <a:buFont typeface="Arial"/>
              <a:buChar char="•"/>
            </a:pPr>
            <a:r>
              <a:rPr lang="en-US" i="1" kern="0" dirty="0">
                <a:solidFill>
                  <a:srgbClr val="000000"/>
                </a:solidFill>
                <a:latin typeface="Calibri"/>
                <a:ea typeface="Calibri"/>
                <a:cs typeface="Calibri"/>
                <a:sym typeface="Calibri"/>
              </a:rPr>
              <a:t>What does the Comprehensive Needs Assessment identify as a key challenge?</a:t>
            </a:r>
            <a:endParaRPr sz="1400" kern="0" dirty="0">
              <a:solidFill>
                <a:srgbClr val="000000"/>
              </a:solidFill>
              <a:latin typeface="Arial"/>
              <a:cs typeface="Arial"/>
              <a:sym typeface="Arial"/>
            </a:endParaRPr>
          </a:p>
          <a:p>
            <a:pPr marL="285750" indent="-285750">
              <a:buClr>
                <a:srgbClr val="000000"/>
              </a:buClr>
              <a:buSzPts val="1800"/>
              <a:buFont typeface="Arial"/>
              <a:buChar char="•"/>
            </a:pPr>
            <a:r>
              <a:rPr lang="en-US" b="1" kern="0" dirty="0">
                <a:solidFill>
                  <a:srgbClr val="000000"/>
                </a:solidFill>
                <a:latin typeface="Calibri"/>
                <a:ea typeface="Calibri"/>
                <a:cs typeface="Calibri"/>
                <a:sym typeface="Calibri"/>
              </a:rPr>
              <a:t>Why is this a problem? </a:t>
            </a:r>
            <a:endParaRPr b="1" i="1" kern="0" dirty="0">
              <a:solidFill>
                <a:srgbClr val="000000"/>
              </a:solidFill>
              <a:latin typeface="Calibri"/>
              <a:ea typeface="Calibri"/>
              <a:cs typeface="Calibri"/>
              <a:sym typeface="Calibri"/>
            </a:endParaRPr>
          </a:p>
          <a:p>
            <a:pPr marL="742950" lvl="1" indent="-285750">
              <a:buClr>
                <a:srgbClr val="000000"/>
              </a:buClr>
              <a:buSzPts val="1800"/>
              <a:buFont typeface="Arial"/>
              <a:buChar char="•"/>
            </a:pPr>
            <a:r>
              <a:rPr lang="en-US" i="1" kern="0" dirty="0">
                <a:solidFill>
                  <a:srgbClr val="000000"/>
                </a:solidFill>
                <a:latin typeface="Calibri"/>
                <a:ea typeface="Calibri"/>
                <a:cs typeface="Calibri"/>
                <a:sym typeface="Calibri"/>
              </a:rPr>
              <a:t>What is likely contributing to this situation or driving the results of the CNA?</a:t>
            </a:r>
            <a:endParaRPr sz="1400" kern="0" dirty="0">
              <a:solidFill>
                <a:srgbClr val="000000"/>
              </a:solidFill>
              <a:latin typeface="Arial"/>
              <a:cs typeface="Arial"/>
              <a:sym typeface="Arial"/>
            </a:endParaRPr>
          </a:p>
          <a:p>
            <a:pPr marL="285750" indent="-285750">
              <a:buClr>
                <a:srgbClr val="000000"/>
              </a:buClr>
              <a:buSzPts val="1800"/>
              <a:buFont typeface="Arial"/>
              <a:buChar char="•"/>
            </a:pPr>
            <a:r>
              <a:rPr lang="en-US" b="1" kern="0" dirty="0">
                <a:solidFill>
                  <a:srgbClr val="000000"/>
                </a:solidFill>
                <a:latin typeface="Calibri"/>
                <a:ea typeface="Calibri"/>
                <a:cs typeface="Calibri"/>
                <a:sym typeface="Calibri"/>
              </a:rPr>
              <a:t>For whom does this problem exist? </a:t>
            </a:r>
            <a:endParaRPr sz="1400" kern="0" dirty="0">
              <a:solidFill>
                <a:srgbClr val="000000"/>
              </a:solidFill>
              <a:latin typeface="Arial"/>
              <a:cs typeface="Arial"/>
              <a:sym typeface="Arial"/>
            </a:endParaRPr>
          </a:p>
          <a:p>
            <a:pPr marL="742950" lvl="1" indent="-285750">
              <a:buClr>
                <a:srgbClr val="000000"/>
              </a:buClr>
              <a:buSzPts val="1800"/>
              <a:buFont typeface="Arial"/>
              <a:buChar char="•"/>
            </a:pPr>
            <a:r>
              <a:rPr lang="en-US" i="1" kern="0" dirty="0">
                <a:solidFill>
                  <a:srgbClr val="000000"/>
                </a:solidFill>
                <a:latin typeface="Calibri"/>
                <a:ea typeface="Calibri"/>
                <a:cs typeface="Calibri"/>
                <a:sym typeface="Calibri"/>
              </a:rPr>
              <a:t>Digging into the results; disaggregating the data; identify the individuals/groups that need support</a:t>
            </a:r>
            <a:endParaRPr sz="1400" kern="0" dirty="0">
              <a:solidFill>
                <a:srgbClr val="000000"/>
              </a:solidFill>
              <a:latin typeface="Arial"/>
              <a:cs typeface="Arial"/>
              <a:sym typeface="Arial"/>
            </a:endParaRPr>
          </a:p>
          <a:p>
            <a:pPr marL="285750" indent="-285750">
              <a:buClr>
                <a:srgbClr val="000000"/>
              </a:buClr>
              <a:buSzPts val="1800"/>
              <a:buFont typeface="Arial"/>
              <a:buChar char="•"/>
            </a:pPr>
            <a:r>
              <a:rPr lang="en-US" b="1" kern="0" dirty="0">
                <a:solidFill>
                  <a:srgbClr val="000000"/>
                </a:solidFill>
                <a:latin typeface="Calibri"/>
                <a:ea typeface="Calibri"/>
                <a:cs typeface="Calibri"/>
                <a:sym typeface="Calibri"/>
              </a:rPr>
              <a:t>Who has a stake in the problem? </a:t>
            </a:r>
            <a:endParaRPr sz="1400" kern="0" dirty="0">
              <a:solidFill>
                <a:srgbClr val="000000"/>
              </a:solidFill>
              <a:latin typeface="Arial"/>
              <a:cs typeface="Arial"/>
              <a:sym typeface="Arial"/>
            </a:endParaRPr>
          </a:p>
          <a:p>
            <a:pPr marL="742950" lvl="1" indent="-285750">
              <a:buClr>
                <a:srgbClr val="000000"/>
              </a:buClr>
              <a:buSzPts val="1800"/>
              <a:buFont typeface="Arial"/>
              <a:buChar char="•"/>
            </a:pPr>
            <a:r>
              <a:rPr lang="en-US" i="1" kern="0" dirty="0">
                <a:solidFill>
                  <a:srgbClr val="000000"/>
                </a:solidFill>
                <a:latin typeface="Calibri"/>
                <a:ea typeface="Calibri"/>
                <a:cs typeface="Calibri"/>
                <a:sym typeface="Calibri"/>
              </a:rPr>
              <a:t>Stakeholders and benefactors</a:t>
            </a:r>
          </a:p>
          <a:p>
            <a:pPr marL="742950" lvl="1" indent="-285750">
              <a:buClr>
                <a:srgbClr val="000000"/>
              </a:buClr>
              <a:buSzPts val="1800"/>
              <a:buFont typeface="Arial"/>
              <a:buChar char="•"/>
            </a:pPr>
            <a:r>
              <a:rPr lang="en-US" i="1" kern="0" dirty="0">
                <a:solidFill>
                  <a:srgbClr val="000000"/>
                </a:solidFill>
                <a:latin typeface="Calibri"/>
                <a:ea typeface="Calibri"/>
                <a:cs typeface="Calibri"/>
                <a:sym typeface="Calibri"/>
              </a:rPr>
              <a:t>Role to play – developers, implementers, supporters, funders</a:t>
            </a:r>
            <a:endParaRPr sz="1400" kern="0" dirty="0">
              <a:solidFill>
                <a:srgbClr val="000000"/>
              </a:solidFill>
              <a:latin typeface="Arial"/>
              <a:cs typeface="Arial"/>
              <a:sym typeface="Arial"/>
            </a:endParaRPr>
          </a:p>
          <a:p>
            <a:pPr marL="285750" indent="-285750">
              <a:buClr>
                <a:srgbClr val="000000"/>
              </a:buClr>
              <a:buSzPts val="1800"/>
              <a:buFont typeface="Arial"/>
              <a:buChar char="•"/>
            </a:pPr>
            <a:r>
              <a:rPr lang="en-US" b="1" kern="0" dirty="0">
                <a:solidFill>
                  <a:srgbClr val="000000"/>
                </a:solidFill>
                <a:latin typeface="Calibri"/>
                <a:ea typeface="Calibri"/>
                <a:cs typeface="Calibri"/>
                <a:sym typeface="Calibri"/>
              </a:rPr>
              <a:t>What is known about the problem (through previous work, research, etc.)? </a:t>
            </a:r>
            <a:endParaRPr kern="0" dirty="0">
              <a:solidFill>
                <a:srgbClr val="000000"/>
              </a:solidFill>
              <a:latin typeface="Calibri"/>
              <a:ea typeface="Calibri"/>
              <a:cs typeface="Calibri"/>
              <a:sym typeface="Calibri"/>
            </a:endParaRPr>
          </a:p>
          <a:p>
            <a:pPr marL="742950" lvl="1" indent="-285750">
              <a:buClr>
                <a:srgbClr val="000000"/>
              </a:buClr>
              <a:buSzPts val="1800"/>
              <a:buFont typeface="Arial"/>
              <a:buChar char="•"/>
            </a:pPr>
            <a:r>
              <a:rPr lang="en-US" i="1" kern="0" dirty="0">
                <a:solidFill>
                  <a:srgbClr val="000000"/>
                </a:solidFill>
                <a:latin typeface="Calibri"/>
                <a:ea typeface="Calibri"/>
                <a:cs typeface="Calibri"/>
                <a:sym typeface="Calibri"/>
              </a:rPr>
              <a:t>What have we tried? What has worked? </a:t>
            </a:r>
            <a:endParaRPr kern="0" dirty="0">
              <a:solidFill>
                <a:srgbClr val="000000"/>
              </a:solidFill>
              <a:latin typeface="Calibri"/>
              <a:ea typeface="Calibri"/>
              <a:cs typeface="Calibri"/>
              <a:sym typeface="Calibri"/>
            </a:endParaRPr>
          </a:p>
          <a:p>
            <a:pPr marL="742950" lvl="1" indent="-285750">
              <a:buClr>
                <a:srgbClr val="000000"/>
              </a:buClr>
              <a:buSzPts val="1800"/>
              <a:buFont typeface="Arial"/>
              <a:buChar char="•"/>
            </a:pPr>
            <a:r>
              <a:rPr lang="en-US" i="1" kern="0" dirty="0">
                <a:solidFill>
                  <a:srgbClr val="000000"/>
                </a:solidFill>
                <a:latin typeface="Calibri"/>
                <a:ea typeface="Calibri"/>
                <a:cs typeface="Calibri"/>
                <a:sym typeface="Calibri"/>
              </a:rPr>
              <a:t>What have others tried? What has worked? </a:t>
            </a:r>
            <a:endParaRPr kern="0" dirty="0">
              <a:solidFill>
                <a:srgbClr val="000000"/>
              </a:solidFill>
              <a:latin typeface="Calibri"/>
              <a:ea typeface="Calibri"/>
              <a:cs typeface="Calibri"/>
              <a:sym typeface="Calibri"/>
            </a:endParaRPr>
          </a:p>
          <a:p>
            <a:pPr marL="285750" indent="-285750">
              <a:buClr>
                <a:srgbClr val="000000"/>
              </a:buClr>
              <a:buSzPts val="1800"/>
              <a:buFont typeface="Arial"/>
              <a:buChar char="•"/>
            </a:pPr>
            <a:r>
              <a:rPr lang="en-US" b="1" u="sng" kern="0" dirty="0">
                <a:solidFill>
                  <a:srgbClr val="000000"/>
                </a:solidFill>
                <a:latin typeface="Calibri"/>
                <a:ea typeface="Calibri"/>
                <a:cs typeface="Calibri"/>
                <a:sym typeface="Calibri"/>
              </a:rPr>
              <a:t>Problem Statement</a:t>
            </a:r>
            <a:endParaRPr kern="0" dirty="0">
              <a:solidFill>
                <a:srgbClr val="000000"/>
              </a:solidFill>
              <a:latin typeface="Calibri"/>
              <a:ea typeface="Calibri"/>
              <a:cs typeface="Calibri"/>
              <a:sym typeface="Calibri"/>
            </a:endParaRPr>
          </a:p>
          <a:p>
            <a:pPr marL="742950" lvl="1" indent="-285750">
              <a:buClr>
                <a:srgbClr val="000000"/>
              </a:buClr>
              <a:buSzPts val="1800"/>
              <a:buFont typeface="Arial"/>
              <a:buChar char="•"/>
            </a:pPr>
            <a:r>
              <a:rPr lang="en-US" i="1" kern="0" dirty="0">
                <a:solidFill>
                  <a:srgbClr val="000000"/>
                </a:solidFill>
                <a:latin typeface="Calibri"/>
                <a:ea typeface="Calibri"/>
                <a:cs typeface="Calibri"/>
                <a:sym typeface="Calibri"/>
              </a:rPr>
              <a:t>Synthesize the above elements to explain who, what, when, where, why  </a:t>
            </a:r>
            <a:endParaRPr kern="0" dirty="0">
              <a:solidFill>
                <a:srgbClr val="000000"/>
              </a:solidFill>
              <a:latin typeface="Calibri"/>
              <a:ea typeface="Calibri"/>
              <a:cs typeface="Calibri"/>
              <a:sym typeface="Calibri"/>
            </a:endParaRPr>
          </a:p>
        </p:txBody>
      </p:sp>
      <p:sp>
        <p:nvSpPr>
          <p:cNvPr id="879" name="Google Shape;879;p19"/>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19</a:t>
            </a:fld>
            <a:endParaRPr kern="0"/>
          </a:p>
        </p:txBody>
      </p:sp>
    </p:spTree>
    <p:extLst>
      <p:ext uri="{BB962C8B-B14F-4D97-AF65-F5344CB8AC3E}">
        <p14:creationId xmlns:p14="http://schemas.microsoft.com/office/powerpoint/2010/main" val="2030147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1"/>
          <p:cNvSpPr txBox="1">
            <a:spLocks noGrp="1"/>
          </p:cNvSpPr>
          <p:nvPr>
            <p:ph type="dt" idx="10"/>
          </p:nvPr>
        </p:nvSpPr>
        <p:spPr>
          <a:xfrm>
            <a:off x="5044440" y="4829105"/>
            <a:ext cx="2103120" cy="276999"/>
          </a:xfrm>
          <a:prstGeom prst="rect">
            <a:avLst/>
          </a:prstGeom>
          <a:noFill/>
          <a:ln>
            <a:noFill/>
          </a:ln>
        </p:spPr>
        <p:txBody>
          <a:bodyPr spcFirstLastPara="1" wrap="square" lIns="0" tIns="0" rIns="0" bIns="0" anchor="t" anchorCtr="0">
            <a:spAutoFit/>
          </a:bodyPr>
          <a:lstStyle/>
          <a:p>
            <a:pPr>
              <a:buClr>
                <a:srgbClr val="000000"/>
              </a:buClr>
            </a:pPr>
            <a:r>
              <a:rPr lang="en-US" kern="0" dirty="0">
                <a:solidFill>
                  <a:srgbClr val="FFFFFF"/>
                </a:solidFill>
              </a:rPr>
              <a:t>December 2019</a:t>
            </a:r>
            <a:endParaRPr kern="0" dirty="0">
              <a:solidFill>
                <a:srgbClr val="FFFFFF"/>
              </a:solidFill>
            </a:endParaRPr>
          </a:p>
        </p:txBody>
      </p:sp>
      <p:sp>
        <p:nvSpPr>
          <p:cNvPr id="687" name="Google Shape;687;p1"/>
          <p:cNvSpPr txBox="1">
            <a:spLocks noGrp="1"/>
          </p:cNvSpPr>
          <p:nvPr>
            <p:ph type="title"/>
          </p:nvPr>
        </p:nvSpPr>
        <p:spPr>
          <a:xfrm>
            <a:off x="2301402" y="2133600"/>
            <a:ext cx="7589196" cy="707886"/>
          </a:xfrm>
          <a:prstGeom prst="rect">
            <a:avLst/>
          </a:prstGeom>
          <a:noFill/>
          <a:ln>
            <a:noFill/>
          </a:ln>
        </p:spPr>
        <p:txBody>
          <a:bodyPr spcFirstLastPara="1" wrap="square" lIns="91425" tIns="45700" rIns="91425" bIns="45700" anchor="t" anchorCtr="0">
            <a:spAutoFit/>
          </a:bodyPr>
          <a:lstStyle/>
          <a:p>
            <a:r>
              <a:rPr lang="en-US" dirty="0"/>
              <a:t>Program Evaluation Modules 1-2</a:t>
            </a:r>
            <a:endParaRPr dirty="0"/>
          </a:p>
        </p:txBody>
      </p:sp>
      <p:sp>
        <p:nvSpPr>
          <p:cNvPr id="688" name="Google Shape;688;p1"/>
          <p:cNvSpPr txBox="1">
            <a:spLocks noGrp="1"/>
          </p:cNvSpPr>
          <p:nvPr>
            <p:ph type="body" idx="1"/>
          </p:nvPr>
        </p:nvSpPr>
        <p:spPr>
          <a:xfrm>
            <a:off x="2285696" y="3438543"/>
            <a:ext cx="7620608" cy="523220"/>
          </a:xfrm>
          <a:prstGeom prst="rect">
            <a:avLst/>
          </a:prstGeom>
          <a:noFill/>
          <a:ln>
            <a:noFill/>
          </a:ln>
        </p:spPr>
        <p:txBody>
          <a:bodyPr spcFirstLastPara="1" wrap="square" lIns="91425" tIns="45700" rIns="91425" bIns="45700" anchor="t" anchorCtr="0">
            <a:spAutoFit/>
          </a:bodyPr>
          <a:lstStyle/>
          <a:p>
            <a:pPr marL="0" indent="0"/>
            <a:r>
              <a:rPr lang="en-US"/>
              <a:t>Overview</a:t>
            </a:r>
            <a:endParaRPr/>
          </a:p>
        </p:txBody>
      </p:sp>
      <p:sp>
        <p:nvSpPr>
          <p:cNvPr id="689" name="Google Shape;689;p1"/>
          <p:cNvSpPr txBox="1">
            <a:spLocks noGrp="1"/>
          </p:cNvSpPr>
          <p:nvPr>
            <p:ph type="body" idx="2"/>
          </p:nvPr>
        </p:nvSpPr>
        <p:spPr>
          <a:xfrm>
            <a:off x="2270125" y="4343400"/>
            <a:ext cx="7651750" cy="400110"/>
          </a:xfrm>
          <a:prstGeom prst="rect">
            <a:avLst/>
          </a:prstGeom>
          <a:noFill/>
          <a:ln>
            <a:noFill/>
          </a:ln>
        </p:spPr>
        <p:txBody>
          <a:bodyPr spcFirstLastPara="1" wrap="square" lIns="91425" tIns="45700" rIns="91425" bIns="45700" anchor="t" anchorCtr="0">
            <a:spAutoFit/>
          </a:bodyPr>
          <a:lstStyle/>
          <a:p>
            <a:pPr marL="0" indent="0"/>
            <a:r>
              <a:rPr lang="en-US"/>
              <a:t>REL Central and CDE</a:t>
            </a:r>
            <a:endParaRPr/>
          </a:p>
        </p:txBody>
      </p:sp>
    </p:spTree>
    <p:extLst>
      <p:ext uri="{BB962C8B-B14F-4D97-AF65-F5344CB8AC3E}">
        <p14:creationId xmlns:p14="http://schemas.microsoft.com/office/powerpoint/2010/main" val="616743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20"/>
          <p:cNvSpPr txBox="1">
            <a:spLocks noGrp="1"/>
          </p:cNvSpPr>
          <p:nvPr>
            <p:ph type="title"/>
          </p:nvPr>
        </p:nvSpPr>
        <p:spPr>
          <a:xfrm>
            <a:off x="1885950" y="382759"/>
            <a:ext cx="565785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Example of a Problem Statement</a:t>
            </a:r>
            <a:endParaRPr/>
          </a:p>
        </p:txBody>
      </p:sp>
      <p:sp>
        <p:nvSpPr>
          <p:cNvPr id="888" name="Google Shape;888;p20"/>
          <p:cNvSpPr txBox="1">
            <a:spLocks noGrp="1"/>
          </p:cNvSpPr>
          <p:nvPr>
            <p:ph type="body" idx="1"/>
          </p:nvPr>
        </p:nvSpPr>
        <p:spPr>
          <a:xfrm>
            <a:off x="1981200" y="1295401"/>
            <a:ext cx="7886700" cy="1110571"/>
          </a:xfrm>
          <a:prstGeom prst="rect">
            <a:avLst/>
          </a:prstGeom>
          <a:noFill/>
          <a:ln>
            <a:noFill/>
          </a:ln>
        </p:spPr>
        <p:txBody>
          <a:bodyPr spcFirstLastPara="1" wrap="square" lIns="0" tIns="0" rIns="0" bIns="0" anchor="t" anchorCtr="0">
            <a:noAutofit/>
          </a:bodyPr>
          <a:lstStyle/>
          <a:p>
            <a:pPr marL="0" indent="0">
              <a:spcBef>
                <a:spcPts val="0"/>
              </a:spcBef>
              <a:buSzPts val="1600"/>
            </a:pPr>
            <a:r>
              <a:rPr lang="en-US" sz="1600" b="1" dirty="0">
                <a:solidFill>
                  <a:srgbClr val="005288"/>
                </a:solidFill>
                <a:latin typeface="Calibri"/>
                <a:ea typeface="Calibri"/>
                <a:cs typeface="Calibri"/>
                <a:sym typeface="Calibri"/>
              </a:rPr>
              <a:t>Problem Statement</a:t>
            </a:r>
            <a:r>
              <a:rPr lang="en-US" sz="1600" dirty="0">
                <a:solidFill>
                  <a:srgbClr val="005288"/>
                </a:solidFill>
                <a:latin typeface="Calibri"/>
                <a:ea typeface="Calibri"/>
                <a:cs typeface="Calibri"/>
                <a:sym typeface="Calibri"/>
              </a:rPr>
              <a:t>: </a:t>
            </a:r>
            <a:r>
              <a:rPr lang="en-US" sz="1600" dirty="0">
                <a:latin typeface="Calibri"/>
                <a:ea typeface="Calibri"/>
                <a:cs typeface="Calibri"/>
                <a:sym typeface="Calibri"/>
              </a:rPr>
              <a:t>The elementary reading scores are below benchmark, particularly for ELs. To address this, the administration wants to make sure that all teachers have access to and feel comfortable with evidence-based reading strategies. They are developing a resource library and trainings based on strategies identified by </a:t>
            </a:r>
            <a:r>
              <a:rPr lang="en-US" sz="1600" i="1" dirty="0">
                <a:latin typeface="Calibri"/>
                <a:ea typeface="Calibri"/>
                <a:cs typeface="Calibri"/>
                <a:sym typeface="Calibri"/>
              </a:rPr>
              <a:t>What Works Clearinghouse</a:t>
            </a:r>
            <a:r>
              <a:rPr lang="en-US" sz="1600" dirty="0">
                <a:latin typeface="Calibri"/>
                <a:ea typeface="Calibri"/>
                <a:cs typeface="Calibri"/>
                <a:sym typeface="Calibri"/>
              </a:rPr>
              <a:t>. New strategies are expected to be implemented in the fall.</a:t>
            </a:r>
            <a:endParaRPr dirty="0"/>
          </a:p>
          <a:p>
            <a:pPr marL="0" indent="0">
              <a:buSzPts val="1600"/>
            </a:pPr>
            <a:endParaRPr sz="1600" dirty="0">
              <a:latin typeface="Calibri"/>
              <a:ea typeface="Calibri"/>
              <a:cs typeface="Calibri"/>
              <a:sym typeface="Calibri"/>
            </a:endParaRPr>
          </a:p>
          <a:p>
            <a:pPr marL="0" indent="0">
              <a:buSzPts val="2400"/>
            </a:pPr>
            <a:endParaRPr sz="2400" dirty="0"/>
          </a:p>
        </p:txBody>
      </p:sp>
      <p:pic>
        <p:nvPicPr>
          <p:cNvPr id="889" name="Google Shape;889;p20" descr="Graph 1 provides an example of a simple logic model, which can be read from left to right as follows: If we invest the resources, such as research-based guidance on reading strategies, curriculum coordinators, and elementary school teachers, for implementing activities such as developing and providing teacher guides and sample lessons and conducting teacher workshops, and we successfully deliver outputs such as guides and samples lessons for each grade level and workshops, then we will likely achieve short-, mid-, and long-term outcomes. Our desired short-term outcomes are to increase teacher knowledge of multiple instruction strategies to teach reading and increase teacher knowledge of reading content. Our desired mid-term outcomes are to increase teacher use of strategies for presenting reading content, increase positive student attitudes toward learning, and increase student understanding of reading content. If we are successful in achieving our short- and mid-term outcomes, then we can achieve our long-term outcome of increased student reading test scores. "/>
          <p:cNvPicPr preferRelativeResize="0"/>
          <p:nvPr/>
        </p:nvPicPr>
        <p:blipFill rotWithShape="1">
          <a:blip r:embed="rId3">
            <a:alphaModFix/>
          </a:blip>
          <a:srcRect/>
          <a:stretch/>
        </p:blipFill>
        <p:spPr>
          <a:xfrm>
            <a:off x="2838835" y="2405971"/>
            <a:ext cx="5895591" cy="3161128"/>
          </a:xfrm>
          <a:prstGeom prst="rect">
            <a:avLst/>
          </a:prstGeom>
          <a:noFill/>
          <a:ln>
            <a:noFill/>
          </a:ln>
        </p:spPr>
      </p:pic>
      <p:sp>
        <p:nvSpPr>
          <p:cNvPr id="890" name="Google Shape;890;p20"/>
          <p:cNvSpPr txBox="1"/>
          <p:nvPr/>
        </p:nvSpPr>
        <p:spPr>
          <a:xfrm>
            <a:off x="1885950" y="5486401"/>
            <a:ext cx="8477250" cy="304799"/>
          </a:xfrm>
          <a:prstGeom prst="rect">
            <a:avLst/>
          </a:prstGeom>
          <a:noFill/>
          <a:ln>
            <a:noFill/>
          </a:ln>
        </p:spPr>
        <p:txBody>
          <a:bodyPr spcFirstLastPara="1" wrap="square" lIns="91425" tIns="45700" rIns="91425" bIns="45700" anchor="t" anchorCtr="0">
            <a:noAutofit/>
          </a:bodyPr>
          <a:lstStyle/>
          <a:p>
            <a:pPr>
              <a:lnSpc>
                <a:spcPct val="90000"/>
              </a:lnSpc>
              <a:buClr>
                <a:srgbClr val="000000"/>
              </a:buClr>
              <a:buSzPts val="800"/>
            </a:pPr>
            <a:r>
              <a:rPr lang="en-US" sz="800" kern="0">
                <a:solidFill>
                  <a:srgbClr val="000000"/>
                </a:solidFill>
                <a:latin typeface="Calibri"/>
                <a:ea typeface="Calibri"/>
                <a:cs typeface="Calibri"/>
                <a:sym typeface="Calibri"/>
              </a:rPr>
              <a:t>Source. </a:t>
            </a:r>
            <a:r>
              <a:rPr lang="en-US" sz="800" i="1" kern="0">
                <a:solidFill>
                  <a:srgbClr val="000000"/>
                </a:solidFill>
                <a:latin typeface="Calibri"/>
                <a:ea typeface="Calibri"/>
                <a:cs typeface="Calibri"/>
                <a:sym typeface="Calibri"/>
              </a:rPr>
              <a:t>Logic models: A Tool for Effective Program Planning, Collaboration, and Monitoring</a:t>
            </a:r>
            <a:r>
              <a:rPr lang="en-US" sz="800" kern="0">
                <a:solidFill>
                  <a:srgbClr val="000000"/>
                </a:solidFill>
                <a:latin typeface="Calibri"/>
                <a:ea typeface="Calibri"/>
                <a:cs typeface="Calibri"/>
                <a:sym typeface="Calibri"/>
              </a:rPr>
              <a:t>, by W., Kekahio; B., Lawton; L., Cicchinelli; &amp; P., Brandon, 2014, Washington, DC: U.S. Department of Education, Institute of Education Sciences, National Center for Education Evaluation and Regional Assistance, Regional Educational Laboratory Pacific. p. 3. Retrieved from http://ies.ed.gov/ncee/edlabs. </a:t>
            </a:r>
            <a:endParaRPr sz="1400" kern="0">
              <a:solidFill>
                <a:srgbClr val="000000"/>
              </a:solidFill>
              <a:latin typeface="Arial"/>
              <a:cs typeface="Arial"/>
              <a:sym typeface="Arial"/>
            </a:endParaRPr>
          </a:p>
        </p:txBody>
      </p:sp>
      <p:sp>
        <p:nvSpPr>
          <p:cNvPr id="887" name="Google Shape;887;p20"/>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20</a:t>
            </a:fld>
            <a:endParaRPr kern="0"/>
          </a:p>
        </p:txBody>
      </p:sp>
    </p:spTree>
    <p:extLst>
      <p:ext uri="{BB962C8B-B14F-4D97-AF65-F5344CB8AC3E}">
        <p14:creationId xmlns:p14="http://schemas.microsoft.com/office/powerpoint/2010/main" val="2262917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8" name="Google Shape;898;p21"/>
          <p:cNvSpPr txBox="1">
            <a:spLocks noGrp="1"/>
          </p:cNvSpPr>
          <p:nvPr>
            <p:ph type="title"/>
          </p:nvPr>
        </p:nvSpPr>
        <p:spPr>
          <a:xfrm>
            <a:off x="1905000" y="372742"/>
            <a:ext cx="741426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Let’s Draft a Problem Statement!</a:t>
            </a:r>
            <a:endParaRPr sz="2400"/>
          </a:p>
        </p:txBody>
      </p:sp>
      <p:sp>
        <p:nvSpPr>
          <p:cNvPr id="896" name="Google Shape;896;p21"/>
          <p:cNvSpPr txBox="1">
            <a:spLocks noGrp="1"/>
          </p:cNvSpPr>
          <p:nvPr>
            <p:ph type="body" idx="1"/>
          </p:nvPr>
        </p:nvSpPr>
        <p:spPr>
          <a:xfrm>
            <a:off x="2055286" y="1463040"/>
            <a:ext cx="7984064" cy="4351338"/>
          </a:xfrm>
          <a:prstGeom prst="rect">
            <a:avLst/>
          </a:prstGeom>
          <a:noFill/>
          <a:ln>
            <a:noFill/>
          </a:ln>
        </p:spPr>
        <p:txBody>
          <a:bodyPr spcFirstLastPara="1" wrap="square" lIns="0" tIns="0" rIns="0" bIns="0" anchor="ctr" anchorCtr="0">
            <a:noAutofit/>
          </a:bodyPr>
          <a:lstStyle/>
          <a:p>
            <a:pPr indent="-457200">
              <a:spcBef>
                <a:spcPts val="0"/>
              </a:spcBef>
              <a:buFont typeface="Arial"/>
              <a:buChar char="•"/>
            </a:pPr>
            <a:r>
              <a:rPr lang="en-US" dirty="0">
                <a:latin typeface="Calibri"/>
                <a:ea typeface="Calibri"/>
                <a:cs typeface="Calibri"/>
                <a:sym typeface="Calibri"/>
              </a:rPr>
              <a:t>Using Handouts B, C, and D, draft a problem statement</a:t>
            </a:r>
            <a:endParaRPr dirty="0"/>
          </a:p>
          <a:p>
            <a:pPr marL="1143000" lvl="1" indent="-457200">
              <a:buSzPts val="2400"/>
            </a:pPr>
            <a:r>
              <a:rPr lang="en-US" dirty="0"/>
              <a:t>Pause this recording</a:t>
            </a:r>
            <a:endParaRPr dirty="0"/>
          </a:p>
          <a:p>
            <a:pPr indent="-457200">
              <a:buFont typeface="Arial"/>
              <a:buChar char="•"/>
            </a:pPr>
            <a:r>
              <a:rPr lang="en-US" dirty="0">
                <a:latin typeface="Calibri"/>
                <a:cs typeface="Calibri"/>
                <a:sym typeface="Calibri"/>
              </a:rPr>
              <a:t>Consider</a:t>
            </a:r>
            <a:endParaRPr dirty="0"/>
          </a:p>
          <a:p>
            <a:pPr marL="1143000" lvl="1" indent="-457200">
              <a:buSzPts val="2400"/>
            </a:pPr>
            <a:r>
              <a:rPr lang="en-US" dirty="0"/>
              <a:t>What is easiest to capture on paper?</a:t>
            </a:r>
            <a:endParaRPr dirty="0"/>
          </a:p>
          <a:p>
            <a:pPr marL="1143000" lvl="1" indent="-457200">
              <a:buSzPts val="2400"/>
            </a:pPr>
            <a:r>
              <a:rPr lang="en-US" dirty="0"/>
              <a:t>What was most difficult?</a:t>
            </a:r>
            <a:endParaRPr dirty="0"/>
          </a:p>
          <a:p>
            <a:pPr marL="1143000" lvl="1" indent="-457200">
              <a:buSzPts val="2400"/>
            </a:pPr>
            <a:r>
              <a:rPr lang="en-US" dirty="0"/>
              <a:t>What questions do you have? </a:t>
            </a:r>
            <a:endParaRPr dirty="0"/>
          </a:p>
        </p:txBody>
      </p:sp>
      <p:grpSp>
        <p:nvGrpSpPr>
          <p:cNvPr id="899" name="Google Shape;899;p21">
            <a:extLst>
              <a:ext uri="{C183D7F6-B498-43B3-948B-1728B52AA6E4}">
                <adec:decorative xmlns:adec="http://schemas.microsoft.com/office/drawing/2017/decorative" val="1"/>
              </a:ext>
            </a:extLst>
          </p:cNvPr>
          <p:cNvGrpSpPr/>
          <p:nvPr/>
        </p:nvGrpSpPr>
        <p:grpSpPr>
          <a:xfrm>
            <a:off x="8610599" y="4114800"/>
            <a:ext cx="1662700" cy="1568610"/>
            <a:chOff x="6846091" y="3607817"/>
            <a:chExt cx="1661021" cy="1868648"/>
          </a:xfrm>
        </p:grpSpPr>
        <p:sp>
          <p:nvSpPr>
            <p:cNvPr id="900" name="Google Shape;900;p21"/>
            <p:cNvSpPr txBox="1"/>
            <p:nvPr/>
          </p:nvSpPr>
          <p:spPr>
            <a:xfrm>
              <a:off x="6941067" y="3657594"/>
              <a:ext cx="1473646" cy="384931"/>
            </a:xfrm>
            <a:prstGeom prst="rect">
              <a:avLst/>
            </a:prstGeom>
            <a:noFill/>
            <a:ln>
              <a:noFill/>
            </a:ln>
          </p:spPr>
          <p:txBody>
            <a:bodyPr spcFirstLastPara="1" wrap="square" lIns="91425" tIns="45700" rIns="91425" bIns="45700" anchor="t" anchorCtr="0">
              <a:spAutoFit/>
            </a:bodyPr>
            <a:lstStyle/>
            <a:p>
              <a:pPr algn="ctr">
                <a:buClr>
                  <a:srgbClr val="000000"/>
                </a:buClr>
              </a:pPr>
              <a:r>
                <a:rPr lang="en-US" sz="1500" b="1" kern="0">
                  <a:solidFill>
                    <a:srgbClr val="000000"/>
                  </a:solidFill>
                  <a:latin typeface="Calibri"/>
                  <a:ea typeface="Calibri"/>
                  <a:cs typeface="Calibri"/>
                  <a:sym typeface="Calibri"/>
                </a:rPr>
                <a:t> Activity!</a:t>
              </a:r>
              <a:endParaRPr sz="1400" kern="0">
                <a:solidFill>
                  <a:srgbClr val="000000"/>
                </a:solidFill>
                <a:latin typeface="Arial"/>
                <a:cs typeface="Arial"/>
                <a:sym typeface="Arial"/>
              </a:endParaRPr>
            </a:p>
          </p:txBody>
        </p:sp>
        <p:sp>
          <p:nvSpPr>
            <p:cNvPr id="901" name="Google Shape;901;p21"/>
            <p:cNvSpPr/>
            <p:nvPr/>
          </p:nvSpPr>
          <p:spPr>
            <a:xfrm>
              <a:off x="6846091" y="3607817"/>
              <a:ext cx="1661021" cy="1868648"/>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pPr>
              <a:endParaRPr sz="1350" kern="0">
                <a:solidFill>
                  <a:srgbClr val="FFFFFF"/>
                </a:solidFill>
                <a:latin typeface="Calibri"/>
                <a:ea typeface="Calibri"/>
                <a:cs typeface="Calibri"/>
                <a:sym typeface="Calibri"/>
              </a:endParaRPr>
            </a:p>
          </p:txBody>
        </p:sp>
        <p:pic>
          <p:nvPicPr>
            <p:cNvPr id="902" name="Google Shape;902;p21" descr="Image result for collaboration graphic"/>
            <p:cNvPicPr preferRelativeResize="0"/>
            <p:nvPr/>
          </p:nvPicPr>
          <p:blipFill rotWithShape="1">
            <a:blip r:embed="rId3">
              <a:alphaModFix/>
            </a:blip>
            <a:srcRect/>
            <a:stretch/>
          </p:blipFill>
          <p:spPr>
            <a:xfrm>
              <a:off x="6941067" y="3957677"/>
              <a:ext cx="1473646" cy="1473646"/>
            </a:xfrm>
            <a:prstGeom prst="rect">
              <a:avLst/>
            </a:prstGeom>
            <a:noFill/>
            <a:ln>
              <a:noFill/>
            </a:ln>
          </p:spPr>
        </p:pic>
      </p:grpSp>
      <p:sp>
        <p:nvSpPr>
          <p:cNvPr id="897" name="Google Shape;897;p21"/>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21</a:t>
            </a:fld>
            <a:endParaRPr kern="0"/>
          </a:p>
        </p:txBody>
      </p:sp>
    </p:spTree>
    <p:extLst>
      <p:ext uri="{BB962C8B-B14F-4D97-AF65-F5344CB8AC3E}">
        <p14:creationId xmlns:p14="http://schemas.microsoft.com/office/powerpoint/2010/main" val="2376029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23"/>
          <p:cNvSpPr txBox="1">
            <a:spLocks noGrp="1"/>
          </p:cNvSpPr>
          <p:nvPr>
            <p:ph type="title"/>
          </p:nvPr>
        </p:nvSpPr>
        <p:spPr>
          <a:xfrm>
            <a:off x="1924721" y="378903"/>
            <a:ext cx="9657679" cy="713232"/>
          </a:xfrm>
          <a:prstGeom prst="rect">
            <a:avLst/>
          </a:prstGeom>
          <a:noFill/>
          <a:ln>
            <a:noFill/>
          </a:ln>
        </p:spPr>
        <p:txBody>
          <a:bodyPr spcFirstLastPara="1" wrap="square" lIns="0" tIns="0" rIns="0" bIns="0" anchor="t" anchorCtr="0">
            <a:noAutofit/>
          </a:bodyPr>
          <a:lstStyle/>
          <a:p>
            <a:pPr>
              <a:buSzPts val="2800"/>
            </a:pPr>
            <a:r>
              <a:rPr lang="en-US" sz="2800" dirty="0">
                <a:latin typeface="Trebuchet MS"/>
                <a:ea typeface="Trebuchet MS"/>
                <a:cs typeface="Trebuchet MS"/>
                <a:sym typeface="Trebuchet MS"/>
              </a:rPr>
              <a:t>Elements of Logic Model: Resources, Activities, Outputs</a:t>
            </a:r>
            <a:endParaRPr dirty="0"/>
          </a:p>
        </p:txBody>
      </p:sp>
      <p:grpSp>
        <p:nvGrpSpPr>
          <p:cNvPr id="918" name="Google Shape;918;p23" descr="Problem Statement includes resources, activities, outputs, short-term outcomes, mid-term outcomes, and long-term outcomes. Focus on the resources, activities, and outputs "/>
          <p:cNvGrpSpPr/>
          <p:nvPr/>
        </p:nvGrpSpPr>
        <p:grpSpPr>
          <a:xfrm>
            <a:off x="2040768" y="1381801"/>
            <a:ext cx="7626259" cy="1812771"/>
            <a:chOff x="516767" y="1381800"/>
            <a:chExt cx="7626259" cy="1812771"/>
          </a:xfrm>
        </p:grpSpPr>
        <p:sp>
          <p:nvSpPr>
            <p:cNvPr id="919" name="Google Shape;919;p23"/>
            <p:cNvSpPr txBox="1"/>
            <p:nvPr/>
          </p:nvSpPr>
          <p:spPr>
            <a:xfrm>
              <a:off x="2286000" y="1381800"/>
              <a:ext cx="4114802" cy="677148"/>
            </a:xfrm>
            <a:prstGeom prst="rect">
              <a:avLst/>
            </a:prstGeom>
            <a:solidFill>
              <a:schemeClr val="lt1"/>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800"/>
              </a:pPr>
              <a:r>
                <a:rPr lang="en-US" b="1" kern="0">
                  <a:solidFill>
                    <a:srgbClr val="000000"/>
                  </a:solidFill>
                  <a:latin typeface="Arial"/>
                  <a:ea typeface="Arial"/>
                  <a:cs typeface="Arial"/>
                  <a:sym typeface="Arial"/>
                </a:rPr>
                <a:t>Problem Statement</a:t>
              </a:r>
              <a:endParaRPr sz="1400" kern="0">
                <a:solidFill>
                  <a:srgbClr val="000000"/>
                </a:solidFill>
                <a:latin typeface="Arial"/>
                <a:cs typeface="Arial"/>
                <a:sym typeface="Arial"/>
              </a:endParaRPr>
            </a:p>
          </p:txBody>
        </p:sp>
        <p:sp>
          <p:nvSpPr>
            <p:cNvPr id="920" name="Google Shape;920;p23"/>
            <p:cNvSpPr txBox="1"/>
            <p:nvPr/>
          </p:nvSpPr>
          <p:spPr>
            <a:xfrm>
              <a:off x="516767" y="2169445"/>
              <a:ext cx="1166155" cy="1025126"/>
            </a:xfrm>
            <a:prstGeom prst="rect">
              <a:avLst/>
            </a:prstGeom>
            <a:solidFill>
              <a:schemeClr val="accent3"/>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en-US" sz="1200" b="1" kern="0">
                  <a:solidFill>
                    <a:srgbClr val="000000"/>
                  </a:solidFill>
                  <a:latin typeface="Arial"/>
                  <a:ea typeface="Arial"/>
                  <a:cs typeface="Arial"/>
                  <a:sym typeface="Arial"/>
                </a:rPr>
                <a:t>Resources</a:t>
              </a:r>
              <a:endParaRPr sz="1200" b="1" kern="0">
                <a:solidFill>
                  <a:srgbClr val="000000"/>
                </a:solidFill>
                <a:latin typeface="Arial"/>
                <a:ea typeface="Arial"/>
                <a:cs typeface="Arial"/>
                <a:sym typeface="Arial"/>
              </a:endParaRPr>
            </a:p>
          </p:txBody>
        </p:sp>
        <p:sp>
          <p:nvSpPr>
            <p:cNvPr id="921" name="Google Shape;921;p23"/>
            <p:cNvSpPr txBox="1"/>
            <p:nvPr/>
          </p:nvSpPr>
          <p:spPr>
            <a:xfrm>
              <a:off x="1809204" y="2163697"/>
              <a:ext cx="1166155" cy="1024081"/>
            </a:xfrm>
            <a:prstGeom prst="rect">
              <a:avLst/>
            </a:prstGeom>
            <a:solidFill>
              <a:schemeClr val="accent3"/>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en-US" sz="1200" b="1" kern="0">
                  <a:solidFill>
                    <a:srgbClr val="000000"/>
                  </a:solidFill>
                  <a:latin typeface="Arial"/>
                  <a:ea typeface="Arial"/>
                  <a:cs typeface="Arial"/>
                  <a:sym typeface="Arial"/>
                </a:rPr>
                <a:t>Activities</a:t>
              </a:r>
              <a:endParaRPr sz="1400" kern="0">
                <a:solidFill>
                  <a:srgbClr val="000000"/>
                </a:solidFill>
                <a:latin typeface="Arial"/>
                <a:cs typeface="Arial"/>
                <a:sym typeface="Arial"/>
              </a:endParaRPr>
            </a:p>
          </p:txBody>
        </p:sp>
        <p:sp>
          <p:nvSpPr>
            <p:cNvPr id="922" name="Google Shape;922;p23"/>
            <p:cNvSpPr txBox="1"/>
            <p:nvPr/>
          </p:nvSpPr>
          <p:spPr>
            <a:xfrm>
              <a:off x="3101640" y="2163174"/>
              <a:ext cx="1166155" cy="1027216"/>
            </a:xfrm>
            <a:prstGeom prst="rect">
              <a:avLst/>
            </a:prstGeom>
            <a:solidFill>
              <a:schemeClr val="accent3"/>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en-US" sz="1200" b="1" kern="0">
                  <a:solidFill>
                    <a:srgbClr val="000000"/>
                  </a:solidFill>
                  <a:latin typeface="Arial"/>
                  <a:ea typeface="Arial"/>
                  <a:cs typeface="Arial"/>
                  <a:sym typeface="Arial"/>
                </a:rPr>
                <a:t>Outputs</a:t>
              </a:r>
              <a:endParaRPr sz="1400" kern="0">
                <a:solidFill>
                  <a:srgbClr val="000000"/>
                </a:solidFill>
                <a:latin typeface="Arial"/>
                <a:cs typeface="Arial"/>
                <a:sym typeface="Arial"/>
              </a:endParaRPr>
            </a:p>
          </p:txBody>
        </p:sp>
        <p:sp>
          <p:nvSpPr>
            <p:cNvPr id="923" name="Google Shape;923;p23"/>
            <p:cNvSpPr txBox="1"/>
            <p:nvPr/>
          </p:nvSpPr>
          <p:spPr>
            <a:xfrm>
              <a:off x="4393557" y="2164220"/>
              <a:ext cx="1166155" cy="1023036"/>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en-US" sz="1200" b="1" kern="0">
                  <a:solidFill>
                    <a:srgbClr val="000000"/>
                  </a:solidFill>
                  <a:latin typeface="Arial"/>
                  <a:ea typeface="Arial"/>
                  <a:cs typeface="Arial"/>
                  <a:sym typeface="Arial"/>
                </a:rPr>
                <a:t>Short-term Outcomes</a:t>
              </a:r>
              <a:endParaRPr sz="1400" kern="0">
                <a:solidFill>
                  <a:srgbClr val="000000"/>
                </a:solidFill>
                <a:latin typeface="Arial"/>
                <a:cs typeface="Arial"/>
                <a:sym typeface="Arial"/>
              </a:endParaRPr>
            </a:p>
          </p:txBody>
        </p:sp>
        <p:sp>
          <p:nvSpPr>
            <p:cNvPr id="924" name="Google Shape;924;p23"/>
            <p:cNvSpPr txBox="1"/>
            <p:nvPr/>
          </p:nvSpPr>
          <p:spPr>
            <a:xfrm>
              <a:off x="6976871" y="2163697"/>
              <a:ext cx="1166155" cy="1021991"/>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en-US" sz="1200" b="1" kern="0">
                  <a:solidFill>
                    <a:srgbClr val="000000"/>
                  </a:solidFill>
                  <a:latin typeface="Arial"/>
                  <a:ea typeface="Arial"/>
                  <a:cs typeface="Arial"/>
                  <a:sym typeface="Arial"/>
                </a:rPr>
                <a:t>Long-term Outcomes</a:t>
              </a:r>
              <a:endParaRPr sz="1400" kern="0">
                <a:solidFill>
                  <a:srgbClr val="000000"/>
                </a:solidFill>
                <a:latin typeface="Arial"/>
                <a:cs typeface="Arial"/>
                <a:sym typeface="Arial"/>
              </a:endParaRPr>
            </a:p>
          </p:txBody>
        </p:sp>
        <p:sp>
          <p:nvSpPr>
            <p:cNvPr id="925" name="Google Shape;925;p23"/>
            <p:cNvSpPr txBox="1"/>
            <p:nvPr/>
          </p:nvSpPr>
          <p:spPr>
            <a:xfrm>
              <a:off x="5685473" y="2163174"/>
              <a:ext cx="1165860" cy="1024082"/>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en-US" sz="1200" b="1" kern="0">
                  <a:solidFill>
                    <a:srgbClr val="000000"/>
                  </a:solidFill>
                  <a:latin typeface="Arial"/>
                  <a:ea typeface="Arial"/>
                  <a:cs typeface="Arial"/>
                  <a:sym typeface="Arial"/>
                </a:rPr>
                <a:t>Mid-term Outcomes</a:t>
              </a:r>
              <a:endParaRPr sz="1400" kern="0">
                <a:solidFill>
                  <a:srgbClr val="000000"/>
                </a:solidFill>
                <a:latin typeface="Arial"/>
                <a:cs typeface="Arial"/>
                <a:sym typeface="Arial"/>
              </a:endParaRPr>
            </a:p>
          </p:txBody>
        </p:sp>
      </p:grpSp>
      <p:grpSp>
        <p:nvGrpSpPr>
          <p:cNvPr id="926" name="Google Shape;926;p23" descr="Resources: If we have these resources in place. &#10;Activities: And we do these things. &#10;Outputs: We will generate these deliverables. &#10;Short-Term Outcomes: Achieve these changes in knowledge. &#10;Mid-Term Outcomes: Shape these behaviors. &#10;Long-Term Outcomes: And achieve these outcomes. "/>
          <p:cNvGrpSpPr/>
          <p:nvPr/>
        </p:nvGrpSpPr>
        <p:grpSpPr>
          <a:xfrm>
            <a:off x="1929902" y="3340230"/>
            <a:ext cx="8207773" cy="655125"/>
            <a:chOff x="381000" y="3276603"/>
            <a:chExt cx="8207773" cy="655125"/>
          </a:xfrm>
        </p:grpSpPr>
        <p:sp>
          <p:nvSpPr>
            <p:cNvPr id="927" name="Google Shape;927;p23"/>
            <p:cNvSpPr/>
            <p:nvPr/>
          </p:nvSpPr>
          <p:spPr>
            <a:xfrm>
              <a:off x="381000" y="3279312"/>
              <a:ext cx="1577490" cy="630996"/>
            </a:xfrm>
            <a:custGeom>
              <a:avLst/>
              <a:gdLst/>
              <a:ahLst/>
              <a:cxnLst/>
              <a:rect l="l" t="t" r="r" b="b"/>
              <a:pathLst>
                <a:path w="1577490" h="630996" extrusionOk="0">
                  <a:moveTo>
                    <a:pt x="0" y="0"/>
                  </a:moveTo>
                  <a:lnTo>
                    <a:pt x="1261992" y="0"/>
                  </a:lnTo>
                  <a:lnTo>
                    <a:pt x="1577490" y="315498"/>
                  </a:lnTo>
                  <a:lnTo>
                    <a:pt x="1261992" y="630996"/>
                  </a:lnTo>
                  <a:lnTo>
                    <a:pt x="0" y="630996"/>
                  </a:lnTo>
                  <a:lnTo>
                    <a:pt x="315498" y="315498"/>
                  </a:lnTo>
                  <a:lnTo>
                    <a:pt x="0" y="0"/>
                  </a:lnTo>
                  <a:close/>
                </a:path>
              </a:pathLst>
            </a:custGeom>
            <a:solidFill>
              <a:srgbClr val="EEB00E"/>
            </a:solidFill>
            <a:ln w="12700" cap="flat" cmpd="sng">
              <a:solidFill>
                <a:schemeClr val="lt1"/>
              </a:solidFill>
              <a:prstDash val="solid"/>
              <a:miter lim="800000"/>
              <a:headEnd type="none" w="sm" len="sm"/>
              <a:tailEnd type="none" w="sm" len="sm"/>
            </a:ln>
          </p:spPr>
          <p:txBody>
            <a:bodyPr spcFirstLastPara="1" wrap="square" lIns="355500" tIns="13325" rIns="328825" bIns="13325" anchor="ctr" anchorCtr="0">
              <a:noAutofit/>
            </a:bodyPr>
            <a:lstStyle/>
            <a:p>
              <a:pPr algn="ctr">
                <a:lnSpc>
                  <a:spcPct val="90000"/>
                </a:lnSpc>
                <a:buClr>
                  <a:srgbClr val="000000"/>
                </a:buClr>
              </a:pPr>
              <a:r>
                <a:rPr lang="en-US" sz="1100" b="1" kern="0" dirty="0">
                  <a:latin typeface="Calibri"/>
                  <a:ea typeface="Calibri"/>
                  <a:cs typeface="Calibri"/>
                  <a:sym typeface="Calibri"/>
                </a:rPr>
                <a:t>If we have these resources in place</a:t>
              </a:r>
              <a:endParaRPr sz="1400" kern="0" dirty="0">
                <a:latin typeface="Arial"/>
                <a:cs typeface="Arial"/>
                <a:sym typeface="Arial"/>
              </a:endParaRPr>
            </a:p>
          </p:txBody>
        </p:sp>
        <p:sp>
          <p:nvSpPr>
            <p:cNvPr id="928" name="Google Shape;928;p23"/>
            <p:cNvSpPr/>
            <p:nvPr/>
          </p:nvSpPr>
          <p:spPr>
            <a:xfrm>
              <a:off x="1708865" y="3276603"/>
              <a:ext cx="1577490" cy="630996"/>
            </a:xfrm>
            <a:custGeom>
              <a:avLst/>
              <a:gdLst/>
              <a:ahLst/>
              <a:cxnLst/>
              <a:rect l="l" t="t" r="r" b="b"/>
              <a:pathLst>
                <a:path w="1577490" h="630996" extrusionOk="0">
                  <a:moveTo>
                    <a:pt x="0" y="0"/>
                  </a:moveTo>
                  <a:lnTo>
                    <a:pt x="1261992" y="0"/>
                  </a:lnTo>
                  <a:lnTo>
                    <a:pt x="1577490" y="315498"/>
                  </a:lnTo>
                  <a:lnTo>
                    <a:pt x="1261992" y="630996"/>
                  </a:lnTo>
                  <a:lnTo>
                    <a:pt x="0" y="630996"/>
                  </a:lnTo>
                  <a:lnTo>
                    <a:pt x="315498" y="315498"/>
                  </a:lnTo>
                  <a:lnTo>
                    <a:pt x="0" y="0"/>
                  </a:lnTo>
                  <a:close/>
                </a:path>
              </a:pathLst>
            </a:custGeom>
            <a:solidFill>
              <a:srgbClr val="A3DA0A"/>
            </a:solidFill>
            <a:ln w="12700" cap="flat" cmpd="sng">
              <a:solidFill>
                <a:schemeClr val="lt1"/>
              </a:solidFill>
              <a:prstDash val="solid"/>
              <a:miter lim="800000"/>
              <a:headEnd type="none" w="sm" len="sm"/>
              <a:tailEnd type="none" w="sm" len="sm"/>
            </a:ln>
          </p:spPr>
          <p:txBody>
            <a:bodyPr spcFirstLastPara="1" wrap="square" lIns="355500" tIns="13325" rIns="328825" bIns="13325" anchor="ctr" anchorCtr="0">
              <a:noAutofit/>
            </a:bodyPr>
            <a:lstStyle/>
            <a:p>
              <a:pPr algn="ctr">
                <a:lnSpc>
                  <a:spcPct val="90000"/>
                </a:lnSpc>
                <a:buClr>
                  <a:srgbClr val="000000"/>
                </a:buClr>
              </a:pPr>
              <a:r>
                <a:rPr lang="en-US" sz="1100" b="1" kern="0" dirty="0">
                  <a:latin typeface="Calibri"/>
                  <a:ea typeface="Calibri"/>
                  <a:cs typeface="Calibri"/>
                  <a:sym typeface="Calibri"/>
                </a:rPr>
                <a:t>And we do these things</a:t>
              </a:r>
              <a:endParaRPr sz="1400" kern="0" dirty="0">
                <a:latin typeface="Arial"/>
                <a:cs typeface="Arial"/>
                <a:sym typeface="Arial"/>
              </a:endParaRPr>
            </a:p>
          </p:txBody>
        </p:sp>
        <p:sp>
          <p:nvSpPr>
            <p:cNvPr id="929" name="Google Shape;929;p23"/>
            <p:cNvSpPr/>
            <p:nvPr/>
          </p:nvSpPr>
          <p:spPr>
            <a:xfrm>
              <a:off x="3027688" y="3276603"/>
              <a:ext cx="1577490" cy="630996"/>
            </a:xfrm>
            <a:custGeom>
              <a:avLst/>
              <a:gdLst/>
              <a:ahLst/>
              <a:cxnLst/>
              <a:rect l="l" t="t" r="r" b="b"/>
              <a:pathLst>
                <a:path w="1577490" h="630996" extrusionOk="0">
                  <a:moveTo>
                    <a:pt x="0" y="0"/>
                  </a:moveTo>
                  <a:lnTo>
                    <a:pt x="1261992" y="0"/>
                  </a:lnTo>
                  <a:lnTo>
                    <a:pt x="1577490" y="315498"/>
                  </a:lnTo>
                  <a:lnTo>
                    <a:pt x="1261992" y="630996"/>
                  </a:lnTo>
                  <a:lnTo>
                    <a:pt x="0" y="630996"/>
                  </a:lnTo>
                  <a:lnTo>
                    <a:pt x="315498" y="315498"/>
                  </a:lnTo>
                  <a:lnTo>
                    <a:pt x="0" y="0"/>
                  </a:lnTo>
                  <a:close/>
                </a:path>
              </a:pathLst>
            </a:custGeom>
            <a:solidFill>
              <a:srgbClr val="2FC607"/>
            </a:solidFill>
            <a:ln w="12700" cap="flat" cmpd="sng">
              <a:solidFill>
                <a:schemeClr val="lt1"/>
              </a:solidFill>
              <a:prstDash val="solid"/>
              <a:miter lim="800000"/>
              <a:headEnd type="none" w="sm" len="sm"/>
              <a:tailEnd type="none" w="sm" len="sm"/>
            </a:ln>
          </p:spPr>
          <p:txBody>
            <a:bodyPr spcFirstLastPara="1" wrap="square" lIns="355500" tIns="13325" rIns="328825" bIns="13325" anchor="ctr" anchorCtr="0">
              <a:noAutofit/>
            </a:bodyPr>
            <a:lstStyle/>
            <a:p>
              <a:pPr algn="ctr">
                <a:lnSpc>
                  <a:spcPct val="90000"/>
                </a:lnSpc>
                <a:buClr>
                  <a:srgbClr val="000000"/>
                </a:buClr>
              </a:pPr>
              <a:r>
                <a:rPr lang="en-US" sz="1100" b="1" kern="0" dirty="0">
                  <a:latin typeface="Calibri"/>
                  <a:ea typeface="Calibri"/>
                  <a:cs typeface="Calibri"/>
                  <a:sym typeface="Calibri"/>
                </a:rPr>
                <a:t>We will generate these deliverables </a:t>
              </a:r>
              <a:endParaRPr sz="1400" kern="0" dirty="0">
                <a:latin typeface="Arial"/>
                <a:cs typeface="Arial"/>
                <a:sym typeface="Arial"/>
              </a:endParaRPr>
            </a:p>
          </p:txBody>
        </p:sp>
        <p:sp>
          <p:nvSpPr>
            <p:cNvPr id="930" name="Google Shape;930;p23"/>
            <p:cNvSpPr/>
            <p:nvPr/>
          </p:nvSpPr>
          <p:spPr>
            <a:xfrm>
              <a:off x="4355553" y="3287884"/>
              <a:ext cx="1577490" cy="630996"/>
            </a:xfrm>
            <a:custGeom>
              <a:avLst/>
              <a:gdLst/>
              <a:ahLst/>
              <a:cxnLst/>
              <a:rect l="l" t="t" r="r" b="b"/>
              <a:pathLst>
                <a:path w="1577490" h="630996" extrusionOk="0">
                  <a:moveTo>
                    <a:pt x="0" y="0"/>
                  </a:moveTo>
                  <a:lnTo>
                    <a:pt x="1261992" y="0"/>
                  </a:lnTo>
                  <a:lnTo>
                    <a:pt x="1577490" y="315498"/>
                  </a:lnTo>
                  <a:lnTo>
                    <a:pt x="1261992" y="630996"/>
                  </a:lnTo>
                  <a:lnTo>
                    <a:pt x="0" y="630996"/>
                  </a:lnTo>
                  <a:lnTo>
                    <a:pt x="315498" y="315498"/>
                  </a:lnTo>
                  <a:lnTo>
                    <a:pt x="0" y="0"/>
                  </a:lnTo>
                  <a:close/>
                </a:path>
              </a:pathLst>
            </a:custGeom>
            <a:solidFill>
              <a:srgbClr val="03B23D"/>
            </a:solidFill>
            <a:ln w="12700" cap="flat" cmpd="sng">
              <a:solidFill>
                <a:schemeClr val="lt1"/>
              </a:solidFill>
              <a:prstDash val="solid"/>
              <a:miter lim="800000"/>
              <a:headEnd type="none" w="sm" len="sm"/>
              <a:tailEnd type="none" w="sm" len="sm"/>
            </a:ln>
          </p:spPr>
          <p:txBody>
            <a:bodyPr spcFirstLastPara="1" wrap="square" lIns="355500" tIns="13325" rIns="328825" bIns="13325" anchor="ctr" anchorCtr="0">
              <a:noAutofit/>
            </a:bodyPr>
            <a:lstStyle/>
            <a:p>
              <a:pPr algn="ctr">
                <a:lnSpc>
                  <a:spcPct val="90000"/>
                </a:lnSpc>
                <a:buClr>
                  <a:srgbClr val="000000"/>
                </a:buClr>
              </a:pPr>
              <a:r>
                <a:rPr lang="en-US" sz="1100" b="1" kern="0" dirty="0">
                  <a:latin typeface="Calibri"/>
                  <a:ea typeface="Calibri"/>
                  <a:cs typeface="Calibri"/>
                  <a:sym typeface="Calibri"/>
                </a:rPr>
                <a:t>Achieve these changes in knowledge</a:t>
              </a:r>
              <a:endParaRPr sz="1400" kern="0" dirty="0">
                <a:latin typeface="Arial"/>
                <a:cs typeface="Arial"/>
                <a:sym typeface="Arial"/>
              </a:endParaRPr>
            </a:p>
          </p:txBody>
        </p:sp>
        <p:sp>
          <p:nvSpPr>
            <p:cNvPr id="931" name="Google Shape;931;p23"/>
            <p:cNvSpPr/>
            <p:nvPr/>
          </p:nvSpPr>
          <p:spPr>
            <a:xfrm>
              <a:off x="5683418" y="3287884"/>
              <a:ext cx="1577490" cy="630996"/>
            </a:xfrm>
            <a:custGeom>
              <a:avLst/>
              <a:gdLst/>
              <a:ahLst/>
              <a:cxnLst/>
              <a:rect l="l" t="t" r="r" b="b"/>
              <a:pathLst>
                <a:path w="1577490" h="630996" extrusionOk="0">
                  <a:moveTo>
                    <a:pt x="0" y="0"/>
                  </a:moveTo>
                  <a:lnTo>
                    <a:pt x="1261992" y="0"/>
                  </a:lnTo>
                  <a:lnTo>
                    <a:pt x="1577490" y="315498"/>
                  </a:lnTo>
                  <a:lnTo>
                    <a:pt x="1261992" y="630996"/>
                  </a:lnTo>
                  <a:lnTo>
                    <a:pt x="0" y="630996"/>
                  </a:lnTo>
                  <a:lnTo>
                    <a:pt x="315498" y="315498"/>
                  </a:lnTo>
                  <a:lnTo>
                    <a:pt x="0" y="0"/>
                  </a:lnTo>
                  <a:close/>
                </a:path>
              </a:pathLst>
            </a:custGeom>
            <a:solidFill>
              <a:srgbClr val="019C87"/>
            </a:solidFill>
            <a:ln w="12700" cap="flat" cmpd="sng">
              <a:solidFill>
                <a:schemeClr val="lt1"/>
              </a:solidFill>
              <a:prstDash val="solid"/>
              <a:miter lim="800000"/>
              <a:headEnd type="none" w="sm" len="sm"/>
              <a:tailEnd type="none" w="sm" len="sm"/>
            </a:ln>
          </p:spPr>
          <p:txBody>
            <a:bodyPr spcFirstLastPara="1" wrap="square" lIns="355500" tIns="13325" rIns="328825" bIns="13325" anchor="ctr" anchorCtr="0">
              <a:noAutofit/>
            </a:bodyPr>
            <a:lstStyle/>
            <a:p>
              <a:pPr algn="ctr">
                <a:lnSpc>
                  <a:spcPct val="90000"/>
                </a:lnSpc>
                <a:buClr>
                  <a:srgbClr val="000000"/>
                </a:buClr>
              </a:pPr>
              <a:r>
                <a:rPr lang="en-US" sz="1100" b="1" kern="0" dirty="0">
                  <a:latin typeface="Calibri"/>
                  <a:ea typeface="Calibri"/>
                  <a:cs typeface="Calibri"/>
                  <a:sym typeface="Calibri"/>
                </a:rPr>
                <a:t>Shape these behaviors </a:t>
              </a:r>
              <a:endParaRPr sz="1400" kern="0" dirty="0">
                <a:latin typeface="Arial"/>
                <a:cs typeface="Arial"/>
                <a:sym typeface="Arial"/>
              </a:endParaRPr>
            </a:p>
          </p:txBody>
        </p:sp>
        <p:sp>
          <p:nvSpPr>
            <p:cNvPr id="932" name="Google Shape;932;p23"/>
            <p:cNvSpPr/>
            <p:nvPr/>
          </p:nvSpPr>
          <p:spPr>
            <a:xfrm>
              <a:off x="7011283" y="3300732"/>
              <a:ext cx="1577490" cy="630996"/>
            </a:xfrm>
            <a:custGeom>
              <a:avLst/>
              <a:gdLst/>
              <a:ahLst/>
              <a:cxnLst/>
              <a:rect l="l" t="t" r="r" b="b"/>
              <a:pathLst>
                <a:path w="1577490" h="630996" extrusionOk="0">
                  <a:moveTo>
                    <a:pt x="0" y="0"/>
                  </a:moveTo>
                  <a:lnTo>
                    <a:pt x="1261992" y="0"/>
                  </a:lnTo>
                  <a:lnTo>
                    <a:pt x="1577490" y="315498"/>
                  </a:lnTo>
                  <a:lnTo>
                    <a:pt x="1261992" y="630996"/>
                  </a:lnTo>
                  <a:lnTo>
                    <a:pt x="0" y="630996"/>
                  </a:lnTo>
                  <a:lnTo>
                    <a:pt x="315498" y="315498"/>
                  </a:lnTo>
                  <a:lnTo>
                    <a:pt x="0" y="0"/>
                  </a:lnTo>
                  <a:close/>
                </a:path>
              </a:pathLst>
            </a:custGeom>
            <a:solidFill>
              <a:schemeClr val="accent1">
                <a:lumMod val="25000"/>
                <a:lumOff val="75000"/>
              </a:schemeClr>
            </a:solidFill>
            <a:ln w="12700" cap="flat" cmpd="sng">
              <a:solidFill>
                <a:schemeClr val="lt1"/>
              </a:solidFill>
              <a:prstDash val="solid"/>
              <a:miter lim="800000"/>
              <a:headEnd type="none" w="sm" len="sm"/>
              <a:tailEnd type="none" w="sm" len="sm"/>
            </a:ln>
          </p:spPr>
          <p:txBody>
            <a:bodyPr spcFirstLastPara="1" wrap="square" lIns="355500" tIns="13325" rIns="328825" bIns="13325" anchor="ctr" anchorCtr="0">
              <a:noAutofit/>
            </a:bodyPr>
            <a:lstStyle/>
            <a:p>
              <a:pPr algn="ctr">
                <a:lnSpc>
                  <a:spcPct val="90000"/>
                </a:lnSpc>
                <a:buClr>
                  <a:srgbClr val="000000"/>
                </a:buClr>
              </a:pPr>
              <a:r>
                <a:rPr lang="en-US" sz="1100" b="1" kern="0" dirty="0">
                  <a:solidFill>
                    <a:schemeClr val="tx1">
                      <a:lumMod val="95000"/>
                      <a:lumOff val="5000"/>
                    </a:schemeClr>
                  </a:solidFill>
                  <a:latin typeface="Calibri"/>
                  <a:ea typeface="Calibri"/>
                  <a:cs typeface="Calibri"/>
                  <a:sym typeface="Calibri"/>
                </a:rPr>
                <a:t>And achieve these outcomes</a:t>
              </a:r>
              <a:endParaRPr sz="1400" kern="0" dirty="0">
                <a:solidFill>
                  <a:schemeClr val="tx1">
                    <a:lumMod val="95000"/>
                    <a:lumOff val="5000"/>
                  </a:schemeClr>
                </a:solidFill>
                <a:latin typeface="Arial"/>
                <a:cs typeface="Arial"/>
                <a:sym typeface="Arial"/>
              </a:endParaRPr>
            </a:p>
          </p:txBody>
        </p:sp>
      </p:grpSp>
      <p:sp>
        <p:nvSpPr>
          <p:cNvPr id="933" name="Google Shape;933;p23"/>
          <p:cNvSpPr txBox="1"/>
          <p:nvPr/>
        </p:nvSpPr>
        <p:spPr>
          <a:xfrm>
            <a:off x="2040768" y="4051514"/>
            <a:ext cx="2226433" cy="300082"/>
          </a:xfrm>
          <a:prstGeom prst="rect">
            <a:avLst/>
          </a:prstGeom>
          <a:noFill/>
          <a:ln w="9525" cap="flat" cmpd="sng">
            <a:solidFill>
              <a:srgbClr val="00953B"/>
            </a:solidFill>
            <a:prstDash val="solid"/>
            <a:round/>
            <a:headEnd type="none" w="sm" len="sm"/>
            <a:tailEnd type="none" w="sm" len="sm"/>
          </a:ln>
        </p:spPr>
        <p:txBody>
          <a:bodyPr spcFirstLastPara="1" wrap="square" lIns="91425" tIns="45700" rIns="91425" bIns="45700" anchor="t" anchorCtr="0">
            <a:spAutoFit/>
          </a:bodyPr>
          <a:lstStyle/>
          <a:p>
            <a:pPr>
              <a:buClr>
                <a:srgbClr val="000000"/>
              </a:buClr>
            </a:pPr>
            <a:r>
              <a:rPr lang="en-US" sz="1350" kern="0">
                <a:solidFill>
                  <a:srgbClr val="000000"/>
                </a:solidFill>
                <a:latin typeface="Calibri"/>
                <a:ea typeface="Calibri"/>
                <a:cs typeface="Calibri"/>
                <a:sym typeface="Calibri"/>
              </a:rPr>
              <a:t>Logic Model Theory of Action</a:t>
            </a:r>
            <a:endParaRPr sz="1400" kern="0">
              <a:solidFill>
                <a:srgbClr val="000000"/>
              </a:solidFill>
              <a:latin typeface="Arial"/>
              <a:cs typeface="Arial"/>
              <a:sym typeface="Arial"/>
            </a:endParaRPr>
          </a:p>
        </p:txBody>
      </p:sp>
      <p:sp>
        <p:nvSpPr>
          <p:cNvPr id="934" name="Google Shape;934;p23"/>
          <p:cNvSpPr txBox="1"/>
          <p:nvPr/>
        </p:nvSpPr>
        <p:spPr>
          <a:xfrm>
            <a:off x="9032463" y="4857030"/>
            <a:ext cx="1285938" cy="830997"/>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pPr algn="ctr">
              <a:buClr>
                <a:srgbClr val="000000"/>
              </a:buClr>
            </a:pPr>
            <a:r>
              <a:rPr lang="en-US" sz="1600" kern="0">
                <a:solidFill>
                  <a:srgbClr val="000000"/>
                </a:solidFill>
                <a:latin typeface="Calibri"/>
                <a:ea typeface="Calibri"/>
                <a:cs typeface="Calibri"/>
                <a:sym typeface="Calibri"/>
              </a:rPr>
              <a:t>See Handout C for more information</a:t>
            </a:r>
            <a:endParaRPr sz="1400" kern="0">
              <a:solidFill>
                <a:srgbClr val="000000"/>
              </a:solidFill>
              <a:latin typeface="Arial"/>
              <a:cs typeface="Arial"/>
              <a:sym typeface="Arial"/>
            </a:endParaRPr>
          </a:p>
        </p:txBody>
      </p:sp>
      <p:sp>
        <p:nvSpPr>
          <p:cNvPr id="916" name="Google Shape;916;p23"/>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22</a:t>
            </a:fld>
            <a:endParaRPr kern="0"/>
          </a:p>
        </p:txBody>
      </p:sp>
    </p:spTree>
    <p:extLst>
      <p:ext uri="{BB962C8B-B14F-4D97-AF65-F5344CB8AC3E}">
        <p14:creationId xmlns:p14="http://schemas.microsoft.com/office/powerpoint/2010/main" val="919979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24"/>
          <p:cNvSpPr txBox="1">
            <a:spLocks noGrp="1"/>
          </p:cNvSpPr>
          <p:nvPr>
            <p:ph type="title"/>
          </p:nvPr>
        </p:nvSpPr>
        <p:spPr>
          <a:xfrm>
            <a:off x="1905000" y="365097"/>
            <a:ext cx="8382000" cy="615336"/>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Logic Model Components: Resources, Activities, Outputs</a:t>
            </a:r>
            <a:endParaRPr/>
          </a:p>
        </p:txBody>
      </p:sp>
      <p:graphicFrame>
        <p:nvGraphicFramePr>
          <p:cNvPr id="943" name="Google Shape;943;p24"/>
          <p:cNvGraphicFramePr/>
          <p:nvPr>
            <p:extLst>
              <p:ext uri="{D42A27DB-BD31-4B8C-83A1-F6EECF244321}">
                <p14:modId xmlns:p14="http://schemas.microsoft.com/office/powerpoint/2010/main" val="968579817"/>
              </p:ext>
            </p:extLst>
          </p:nvPr>
        </p:nvGraphicFramePr>
        <p:xfrm>
          <a:off x="3048000" y="1382810"/>
          <a:ext cx="6096000" cy="2849920"/>
        </p:xfrm>
        <a:graphic>
          <a:graphicData uri="http://schemas.openxmlformats.org/drawingml/2006/table">
            <a:tbl>
              <a:tblPr firstRow="1" bandRow="1">
                <a:noFill/>
              </a:tblPr>
              <a:tblGrid>
                <a:gridCol w="2237075">
                  <a:extLst>
                    <a:ext uri="{9D8B030D-6E8A-4147-A177-3AD203B41FA5}">
                      <a16:colId xmlns:a16="http://schemas.microsoft.com/office/drawing/2014/main" val="20000"/>
                    </a:ext>
                  </a:extLst>
                </a:gridCol>
                <a:gridCol w="1906400">
                  <a:extLst>
                    <a:ext uri="{9D8B030D-6E8A-4147-A177-3AD203B41FA5}">
                      <a16:colId xmlns:a16="http://schemas.microsoft.com/office/drawing/2014/main" val="20001"/>
                    </a:ext>
                  </a:extLst>
                </a:gridCol>
                <a:gridCol w="1952525">
                  <a:extLst>
                    <a:ext uri="{9D8B030D-6E8A-4147-A177-3AD203B41FA5}">
                      <a16:colId xmlns:a16="http://schemas.microsoft.com/office/drawing/2014/main" val="20002"/>
                    </a:ext>
                  </a:extLst>
                </a:gridCol>
              </a:tblGrid>
              <a:tr h="326750">
                <a:tc>
                  <a:txBody>
                    <a:bodyPr/>
                    <a:lstStyle/>
                    <a:p>
                      <a:pPr marL="0" marR="0" lvl="0" indent="0" algn="ctr" rtl="0">
                        <a:spcBef>
                          <a:spcPts val="0"/>
                        </a:spcBef>
                        <a:spcAft>
                          <a:spcPts val="0"/>
                        </a:spcAft>
                        <a:buNone/>
                      </a:pPr>
                      <a:r>
                        <a:rPr lang="en-US" sz="1800"/>
                        <a:t>Resources</a:t>
                      </a:r>
                      <a:endParaRPr/>
                    </a:p>
                  </a:txBody>
                  <a:tcPr marL="68575" marR="68575" marT="34300" marB="34300"/>
                </a:tc>
                <a:tc>
                  <a:txBody>
                    <a:bodyPr/>
                    <a:lstStyle/>
                    <a:p>
                      <a:pPr marL="0" marR="0" lvl="0" indent="0" algn="ctr" rtl="0">
                        <a:spcBef>
                          <a:spcPts val="0"/>
                        </a:spcBef>
                        <a:spcAft>
                          <a:spcPts val="0"/>
                        </a:spcAft>
                        <a:buNone/>
                      </a:pPr>
                      <a:r>
                        <a:rPr lang="en-US" sz="1800"/>
                        <a:t>Activities</a:t>
                      </a:r>
                      <a:endParaRPr/>
                    </a:p>
                  </a:txBody>
                  <a:tcPr marL="68575" marR="68575" marT="34300" marB="34300"/>
                </a:tc>
                <a:tc>
                  <a:txBody>
                    <a:bodyPr/>
                    <a:lstStyle/>
                    <a:p>
                      <a:pPr marL="0" marR="0" lvl="0" indent="0" algn="ctr" rtl="0">
                        <a:spcBef>
                          <a:spcPts val="0"/>
                        </a:spcBef>
                        <a:spcAft>
                          <a:spcPts val="0"/>
                        </a:spcAft>
                        <a:buNone/>
                      </a:pPr>
                      <a:r>
                        <a:rPr lang="en-US" sz="1800"/>
                        <a:t>Outputs</a:t>
                      </a:r>
                      <a:endParaRPr/>
                    </a:p>
                  </a:txBody>
                  <a:tcPr marL="68575" marR="68575" marT="34300" marB="34300"/>
                </a:tc>
                <a:extLst>
                  <a:ext uri="{0D108BD9-81ED-4DB2-BD59-A6C34878D82A}">
                    <a16:rowId xmlns:a16="http://schemas.microsoft.com/office/drawing/2014/main" val="10000"/>
                  </a:ext>
                </a:extLst>
              </a:tr>
              <a:tr h="2252625">
                <a:tc>
                  <a:txBody>
                    <a:bodyPr/>
                    <a:lstStyle/>
                    <a:p>
                      <a:pPr marL="171450" marR="0" lvl="0" indent="-171450" algn="l" rtl="0">
                        <a:spcBef>
                          <a:spcPts val="0"/>
                        </a:spcBef>
                        <a:spcAft>
                          <a:spcPts val="0"/>
                        </a:spcAft>
                        <a:buClr>
                          <a:schemeClr val="dk1"/>
                        </a:buClr>
                        <a:buSzPts val="1600"/>
                        <a:buFont typeface="Arial"/>
                        <a:buChar char="•"/>
                      </a:pPr>
                      <a:r>
                        <a:rPr lang="en-US" sz="1600"/>
                        <a:t>Staff capacity and additional duties</a:t>
                      </a:r>
                      <a:endParaRPr/>
                    </a:p>
                    <a:p>
                      <a:pPr marL="171450" marR="0" lvl="0" indent="-171450" algn="l" rtl="0">
                        <a:spcBef>
                          <a:spcPts val="0"/>
                        </a:spcBef>
                        <a:spcAft>
                          <a:spcPts val="0"/>
                        </a:spcAft>
                        <a:buClr>
                          <a:schemeClr val="dk1"/>
                        </a:buClr>
                        <a:buSzPts val="1600"/>
                        <a:buFont typeface="Arial"/>
                        <a:buChar char="•"/>
                      </a:pPr>
                      <a:r>
                        <a:rPr lang="en-US" sz="1600"/>
                        <a:t>Funding</a:t>
                      </a:r>
                      <a:endParaRPr sz="1600"/>
                    </a:p>
                    <a:p>
                      <a:pPr marL="171450" marR="0" lvl="0" indent="-171450" algn="l" rtl="0">
                        <a:spcBef>
                          <a:spcPts val="0"/>
                        </a:spcBef>
                        <a:spcAft>
                          <a:spcPts val="0"/>
                        </a:spcAft>
                        <a:buClr>
                          <a:schemeClr val="dk1"/>
                        </a:buClr>
                        <a:buSzPts val="1600"/>
                        <a:buFont typeface="Arial"/>
                        <a:buChar char="•"/>
                      </a:pPr>
                      <a:r>
                        <a:rPr lang="en-US" sz="1600"/>
                        <a:t>External support (consultants)</a:t>
                      </a:r>
                      <a:endParaRPr/>
                    </a:p>
                    <a:p>
                      <a:pPr marL="171450" marR="0" lvl="0" indent="-171450" algn="l" rtl="0">
                        <a:spcBef>
                          <a:spcPts val="0"/>
                        </a:spcBef>
                        <a:spcAft>
                          <a:spcPts val="0"/>
                        </a:spcAft>
                        <a:buClr>
                          <a:schemeClr val="dk1"/>
                        </a:buClr>
                        <a:buSzPts val="1600"/>
                        <a:buFont typeface="Arial"/>
                        <a:buChar char="•"/>
                      </a:pPr>
                      <a:r>
                        <a:rPr lang="en-US" sz="1600"/>
                        <a:t>Materials (curricula, instructional materials, observation rubrics)</a:t>
                      </a:r>
                      <a:endParaRPr/>
                    </a:p>
                    <a:p>
                      <a:pPr marL="171450" marR="0" lvl="0" indent="-171450" algn="l" rtl="0">
                        <a:spcBef>
                          <a:spcPts val="0"/>
                        </a:spcBef>
                        <a:spcAft>
                          <a:spcPts val="0"/>
                        </a:spcAft>
                        <a:buClr>
                          <a:schemeClr val="dk1"/>
                        </a:buClr>
                        <a:buSzPts val="1600"/>
                        <a:buFont typeface="Arial"/>
                        <a:buChar char="•"/>
                      </a:pPr>
                      <a:r>
                        <a:rPr lang="en-US" sz="1600"/>
                        <a:t>Data tools</a:t>
                      </a:r>
                      <a:endParaRPr/>
                    </a:p>
                  </a:txBody>
                  <a:tcPr marL="68575" marR="68575" marT="34300" marB="34300"/>
                </a:tc>
                <a:tc>
                  <a:txBody>
                    <a:bodyPr/>
                    <a:lstStyle/>
                    <a:p>
                      <a:pPr marL="171450" marR="0" lvl="0" indent="-171450" algn="l" rtl="0">
                        <a:spcBef>
                          <a:spcPts val="0"/>
                        </a:spcBef>
                        <a:spcAft>
                          <a:spcPts val="0"/>
                        </a:spcAft>
                        <a:buClr>
                          <a:schemeClr val="dk1"/>
                        </a:buClr>
                        <a:buSzPts val="1600"/>
                        <a:buFont typeface="Arial"/>
                        <a:buChar char="•"/>
                      </a:pPr>
                      <a:r>
                        <a:rPr lang="en-US" sz="1600"/>
                        <a:t>Planning</a:t>
                      </a:r>
                      <a:endParaRPr/>
                    </a:p>
                    <a:p>
                      <a:pPr marL="171450" marR="0" lvl="0" indent="-171450" algn="l" rtl="0">
                        <a:spcBef>
                          <a:spcPts val="0"/>
                        </a:spcBef>
                        <a:spcAft>
                          <a:spcPts val="0"/>
                        </a:spcAft>
                        <a:buClr>
                          <a:schemeClr val="dk1"/>
                        </a:buClr>
                        <a:buSzPts val="1600"/>
                        <a:buFont typeface="Arial"/>
                        <a:buChar char="•"/>
                      </a:pPr>
                      <a:r>
                        <a:rPr lang="en-US" sz="1600"/>
                        <a:t>Meetings</a:t>
                      </a:r>
                      <a:endParaRPr/>
                    </a:p>
                    <a:p>
                      <a:pPr marL="171450" marR="0" lvl="0" indent="-171450" algn="l" rtl="0">
                        <a:spcBef>
                          <a:spcPts val="0"/>
                        </a:spcBef>
                        <a:spcAft>
                          <a:spcPts val="0"/>
                        </a:spcAft>
                        <a:buClr>
                          <a:schemeClr val="dk1"/>
                        </a:buClr>
                        <a:buSzPts val="1600"/>
                        <a:buFont typeface="Arial"/>
                        <a:buChar char="•"/>
                      </a:pPr>
                      <a:r>
                        <a:rPr lang="en-US" sz="1600"/>
                        <a:t>Cross-disciplinary collaboration</a:t>
                      </a:r>
                      <a:endParaRPr sz="1600"/>
                    </a:p>
                    <a:p>
                      <a:pPr marL="171450" marR="0" lvl="0" indent="-171450" algn="l" rtl="0">
                        <a:spcBef>
                          <a:spcPts val="0"/>
                        </a:spcBef>
                        <a:spcAft>
                          <a:spcPts val="0"/>
                        </a:spcAft>
                        <a:buClr>
                          <a:schemeClr val="dk1"/>
                        </a:buClr>
                        <a:buSzPts val="1600"/>
                        <a:buFont typeface="Arial"/>
                        <a:buChar char="•"/>
                      </a:pPr>
                      <a:r>
                        <a:rPr lang="en-US" sz="1600"/>
                        <a:t>Analysis</a:t>
                      </a:r>
                      <a:endParaRPr/>
                    </a:p>
                    <a:p>
                      <a:pPr marL="171450" marR="0" lvl="0" indent="-171450" algn="l" rtl="0">
                        <a:spcBef>
                          <a:spcPts val="0"/>
                        </a:spcBef>
                        <a:spcAft>
                          <a:spcPts val="0"/>
                        </a:spcAft>
                        <a:buClr>
                          <a:schemeClr val="dk1"/>
                        </a:buClr>
                        <a:buSzPts val="1600"/>
                        <a:buFont typeface="Arial"/>
                        <a:buChar char="•"/>
                      </a:pPr>
                      <a:r>
                        <a:rPr lang="en-US" sz="1600"/>
                        <a:t>Training</a:t>
                      </a:r>
                      <a:endParaRPr/>
                    </a:p>
                    <a:p>
                      <a:pPr marL="171450" marR="0" lvl="0" indent="-171450" algn="l" rtl="0">
                        <a:spcBef>
                          <a:spcPts val="0"/>
                        </a:spcBef>
                        <a:spcAft>
                          <a:spcPts val="0"/>
                        </a:spcAft>
                        <a:buClr>
                          <a:schemeClr val="dk1"/>
                        </a:buClr>
                        <a:buSzPts val="1600"/>
                        <a:buFont typeface="Arial"/>
                        <a:buChar char="•"/>
                      </a:pPr>
                      <a:r>
                        <a:rPr lang="en-US" sz="1600"/>
                        <a:t>Surveys</a:t>
                      </a:r>
                      <a:endParaRPr sz="1600">
                        <a:solidFill>
                          <a:schemeClr val="dk1"/>
                        </a:solidFill>
                      </a:endParaRPr>
                    </a:p>
                  </a:txBody>
                  <a:tcPr marL="68575" marR="68575" marT="34300" marB="34300"/>
                </a:tc>
                <a:tc>
                  <a:txBody>
                    <a:bodyPr/>
                    <a:lstStyle/>
                    <a:p>
                      <a:pPr marL="171450" marR="0" lvl="0" indent="-171450" algn="l" rtl="0">
                        <a:spcBef>
                          <a:spcPts val="0"/>
                        </a:spcBef>
                        <a:spcAft>
                          <a:spcPts val="0"/>
                        </a:spcAft>
                        <a:buClr>
                          <a:schemeClr val="dk1"/>
                        </a:buClr>
                        <a:buSzPts val="1600"/>
                        <a:buFont typeface="Arial"/>
                        <a:buChar char="•"/>
                      </a:pPr>
                      <a:r>
                        <a:rPr lang="en-US" sz="1600" dirty="0"/>
                        <a:t>Lesson plans</a:t>
                      </a:r>
                      <a:endParaRPr dirty="0"/>
                    </a:p>
                    <a:p>
                      <a:pPr marL="171450" marR="0" lvl="0" indent="-171450" algn="l" rtl="0">
                        <a:spcBef>
                          <a:spcPts val="0"/>
                        </a:spcBef>
                        <a:spcAft>
                          <a:spcPts val="0"/>
                        </a:spcAft>
                        <a:buClr>
                          <a:schemeClr val="dk1"/>
                        </a:buClr>
                        <a:buSzPts val="1600"/>
                        <a:buFont typeface="Arial"/>
                        <a:buChar char="•"/>
                      </a:pPr>
                      <a:r>
                        <a:rPr lang="en-US" sz="1600" dirty="0"/>
                        <a:t>Completed rubrics</a:t>
                      </a:r>
                      <a:endParaRPr dirty="0"/>
                    </a:p>
                    <a:p>
                      <a:pPr marL="171450" marR="0" lvl="0" indent="-171450" algn="l" rtl="0">
                        <a:spcBef>
                          <a:spcPts val="0"/>
                        </a:spcBef>
                        <a:spcAft>
                          <a:spcPts val="0"/>
                        </a:spcAft>
                        <a:buClr>
                          <a:schemeClr val="dk1"/>
                        </a:buClr>
                        <a:buSzPts val="1600"/>
                        <a:buFont typeface="Arial"/>
                        <a:buChar char="•"/>
                      </a:pPr>
                      <a:r>
                        <a:rPr lang="en-US" sz="1600" dirty="0"/>
                        <a:t>Refined training materials</a:t>
                      </a:r>
                      <a:endParaRPr dirty="0"/>
                    </a:p>
                    <a:p>
                      <a:pPr marL="171450" marR="0" lvl="0" indent="-171450" algn="l" rtl="0">
                        <a:spcBef>
                          <a:spcPts val="0"/>
                        </a:spcBef>
                        <a:spcAft>
                          <a:spcPts val="0"/>
                        </a:spcAft>
                        <a:buClr>
                          <a:schemeClr val="dk1"/>
                        </a:buClr>
                        <a:buSzPts val="1600"/>
                        <a:buFont typeface="Arial"/>
                        <a:buChar char="•"/>
                      </a:pPr>
                      <a:r>
                        <a:rPr lang="en-US" sz="1600" dirty="0"/>
                        <a:t>Verbal and written feedback</a:t>
                      </a:r>
                      <a:endParaRPr sz="1600" dirty="0"/>
                    </a:p>
                    <a:p>
                      <a:pPr marL="285750" marR="0" lvl="0" indent="-184150" algn="l" rtl="0">
                        <a:spcBef>
                          <a:spcPts val="0"/>
                        </a:spcBef>
                        <a:spcAft>
                          <a:spcPts val="0"/>
                        </a:spcAft>
                        <a:buClr>
                          <a:schemeClr val="dk1"/>
                        </a:buClr>
                        <a:buSzPts val="1600"/>
                        <a:buFont typeface="Arial"/>
                        <a:buNone/>
                      </a:pPr>
                      <a:endParaRPr sz="1600" dirty="0"/>
                    </a:p>
                  </a:txBody>
                  <a:tcPr marL="68575" marR="68575" marT="34300" marB="34300"/>
                </a:tc>
                <a:extLst>
                  <a:ext uri="{0D108BD9-81ED-4DB2-BD59-A6C34878D82A}">
                    <a16:rowId xmlns:a16="http://schemas.microsoft.com/office/drawing/2014/main" val="10001"/>
                  </a:ext>
                </a:extLst>
              </a:tr>
            </a:tbl>
          </a:graphicData>
        </a:graphic>
      </p:graphicFrame>
      <p:grpSp>
        <p:nvGrpSpPr>
          <p:cNvPr id="944" name="Google Shape;944;p24">
            <a:extLst>
              <a:ext uri="{C183D7F6-B498-43B3-948B-1728B52AA6E4}">
                <adec:decorative xmlns:adec="http://schemas.microsoft.com/office/drawing/2017/decorative" val="1"/>
              </a:ext>
            </a:extLst>
          </p:cNvPr>
          <p:cNvGrpSpPr/>
          <p:nvPr/>
        </p:nvGrpSpPr>
        <p:grpSpPr>
          <a:xfrm>
            <a:off x="8624299" y="4114800"/>
            <a:ext cx="1662700" cy="1568610"/>
            <a:chOff x="6846091" y="3607817"/>
            <a:chExt cx="1661021" cy="1868648"/>
          </a:xfrm>
        </p:grpSpPr>
        <p:sp>
          <p:nvSpPr>
            <p:cNvPr id="945" name="Google Shape;945;p24"/>
            <p:cNvSpPr txBox="1"/>
            <p:nvPr/>
          </p:nvSpPr>
          <p:spPr>
            <a:xfrm>
              <a:off x="6941067" y="3657594"/>
              <a:ext cx="1473646" cy="384931"/>
            </a:xfrm>
            <a:prstGeom prst="rect">
              <a:avLst/>
            </a:prstGeom>
            <a:noFill/>
            <a:ln>
              <a:noFill/>
            </a:ln>
          </p:spPr>
          <p:txBody>
            <a:bodyPr spcFirstLastPara="1" wrap="square" lIns="91425" tIns="45700" rIns="91425" bIns="45700" anchor="t" anchorCtr="0">
              <a:spAutoFit/>
            </a:bodyPr>
            <a:lstStyle/>
            <a:p>
              <a:pPr algn="ctr">
                <a:buClr>
                  <a:srgbClr val="000000"/>
                </a:buClr>
              </a:pPr>
              <a:r>
                <a:rPr lang="en-US" sz="1500" b="1" kern="0">
                  <a:solidFill>
                    <a:srgbClr val="000000"/>
                  </a:solidFill>
                  <a:latin typeface="Calibri"/>
                  <a:ea typeface="Calibri"/>
                  <a:cs typeface="Calibri"/>
                  <a:sym typeface="Calibri"/>
                </a:rPr>
                <a:t> Activity!</a:t>
              </a:r>
              <a:endParaRPr sz="1400" kern="0">
                <a:solidFill>
                  <a:srgbClr val="000000"/>
                </a:solidFill>
                <a:latin typeface="Arial"/>
                <a:cs typeface="Arial"/>
                <a:sym typeface="Arial"/>
              </a:endParaRPr>
            </a:p>
          </p:txBody>
        </p:sp>
        <p:sp>
          <p:nvSpPr>
            <p:cNvPr id="946" name="Google Shape;946;p24"/>
            <p:cNvSpPr/>
            <p:nvPr/>
          </p:nvSpPr>
          <p:spPr>
            <a:xfrm>
              <a:off x="6846091" y="3607817"/>
              <a:ext cx="1661021" cy="1868648"/>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pPr>
              <a:endParaRPr sz="1350" kern="0">
                <a:solidFill>
                  <a:srgbClr val="FFFFFF"/>
                </a:solidFill>
                <a:latin typeface="Calibri"/>
                <a:ea typeface="Calibri"/>
                <a:cs typeface="Calibri"/>
                <a:sym typeface="Calibri"/>
              </a:endParaRPr>
            </a:p>
          </p:txBody>
        </p:sp>
        <p:pic>
          <p:nvPicPr>
            <p:cNvPr id="947" name="Google Shape;947;p24" descr="Image result for collaboration graphic"/>
            <p:cNvPicPr preferRelativeResize="0"/>
            <p:nvPr/>
          </p:nvPicPr>
          <p:blipFill rotWithShape="1">
            <a:blip r:embed="rId3">
              <a:alphaModFix/>
            </a:blip>
            <a:srcRect/>
            <a:stretch/>
          </p:blipFill>
          <p:spPr>
            <a:xfrm>
              <a:off x="6941067" y="3957677"/>
              <a:ext cx="1473646" cy="1473646"/>
            </a:xfrm>
            <a:prstGeom prst="rect">
              <a:avLst/>
            </a:prstGeom>
            <a:noFill/>
            <a:ln>
              <a:noFill/>
            </a:ln>
          </p:spPr>
        </p:pic>
      </p:grpSp>
      <p:sp>
        <p:nvSpPr>
          <p:cNvPr id="941" name="Google Shape;941;p24"/>
          <p:cNvSpPr txBox="1">
            <a:spLocks noGrp="1"/>
          </p:cNvSpPr>
          <p:nvPr>
            <p:ph type="body" idx="1"/>
          </p:nvPr>
        </p:nvSpPr>
        <p:spPr>
          <a:xfrm>
            <a:off x="1981200" y="4114800"/>
            <a:ext cx="6550608" cy="1455036"/>
          </a:xfrm>
          <a:prstGeom prst="rect">
            <a:avLst/>
          </a:prstGeom>
          <a:noFill/>
          <a:ln>
            <a:noFill/>
          </a:ln>
        </p:spPr>
        <p:txBody>
          <a:bodyPr spcFirstLastPara="1" wrap="square" lIns="0" tIns="0" rIns="0" bIns="0" anchor="ctr" anchorCtr="0">
            <a:noAutofit/>
          </a:bodyPr>
          <a:lstStyle/>
          <a:p>
            <a:pPr marL="342900" indent="-342900">
              <a:spcBef>
                <a:spcPts val="0"/>
              </a:spcBef>
              <a:buSzPts val="2000"/>
              <a:buFont typeface="Arial"/>
              <a:buChar char="•"/>
            </a:pPr>
            <a:r>
              <a:rPr lang="en-US" sz="2000" dirty="0">
                <a:latin typeface="Calibri"/>
                <a:ea typeface="Calibri"/>
                <a:cs typeface="Calibri"/>
                <a:sym typeface="Calibri"/>
              </a:rPr>
              <a:t>Using Handout D, let’s identify 1-3 resources, activities, and outputs for the planned intervention</a:t>
            </a:r>
            <a:r>
              <a:rPr lang="en-US" sz="2000" b="1" dirty="0">
                <a:latin typeface="Calibri"/>
                <a:ea typeface="Calibri"/>
                <a:cs typeface="Calibri"/>
                <a:sym typeface="Calibri"/>
              </a:rPr>
              <a:t> [pause recording]</a:t>
            </a:r>
            <a:endParaRPr dirty="0"/>
          </a:p>
          <a:p>
            <a:pPr marL="685800" lvl="1" indent="0">
              <a:buSzPts val="2000"/>
              <a:buNone/>
            </a:pPr>
            <a:endParaRPr sz="2000" dirty="0"/>
          </a:p>
        </p:txBody>
      </p:sp>
      <p:sp>
        <p:nvSpPr>
          <p:cNvPr id="942" name="Google Shape;942;p24"/>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23</a:t>
            </a:fld>
            <a:endParaRPr kern="0"/>
          </a:p>
        </p:txBody>
      </p:sp>
    </p:spTree>
    <p:extLst>
      <p:ext uri="{BB962C8B-B14F-4D97-AF65-F5344CB8AC3E}">
        <p14:creationId xmlns:p14="http://schemas.microsoft.com/office/powerpoint/2010/main" val="1974554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25"/>
          <p:cNvSpPr txBox="1">
            <a:spLocks noGrp="1"/>
          </p:cNvSpPr>
          <p:nvPr>
            <p:ph type="title"/>
          </p:nvPr>
        </p:nvSpPr>
        <p:spPr>
          <a:xfrm>
            <a:off x="1924721" y="378903"/>
            <a:ext cx="9472621" cy="713232"/>
          </a:xfrm>
          <a:prstGeom prst="rect">
            <a:avLst/>
          </a:prstGeom>
          <a:noFill/>
          <a:ln>
            <a:noFill/>
          </a:ln>
        </p:spPr>
        <p:txBody>
          <a:bodyPr spcFirstLastPara="1" wrap="square" lIns="0" tIns="0" rIns="0" bIns="0" anchor="t" anchorCtr="0">
            <a:noAutofit/>
          </a:bodyPr>
          <a:lstStyle/>
          <a:p>
            <a:pPr>
              <a:buSzPts val="2800"/>
            </a:pPr>
            <a:r>
              <a:rPr lang="en-US" sz="2800" dirty="0">
                <a:latin typeface="Trebuchet MS"/>
                <a:ea typeface="Trebuchet MS"/>
                <a:cs typeface="Trebuchet MS"/>
                <a:sym typeface="Trebuchet MS"/>
              </a:rPr>
              <a:t>Elements of Logic Model: Short-Term, Mid-Term, and Long Term Outcomes</a:t>
            </a:r>
            <a:endParaRPr dirty="0"/>
          </a:p>
        </p:txBody>
      </p:sp>
      <p:grpSp>
        <p:nvGrpSpPr>
          <p:cNvPr id="956" name="Google Shape;956;p25" descr="Problem Statement includes resources, activities, outputs, short-term outcomes, mid-term outcomes, and long-term outcomes. Focus on the short-term outcomes, mid-term outcomes, and long-term outcomes.  "/>
          <p:cNvGrpSpPr/>
          <p:nvPr/>
        </p:nvGrpSpPr>
        <p:grpSpPr>
          <a:xfrm>
            <a:off x="2040768" y="1381801"/>
            <a:ext cx="7626259" cy="1812771"/>
            <a:chOff x="516767" y="1381800"/>
            <a:chExt cx="7626259" cy="1812771"/>
          </a:xfrm>
        </p:grpSpPr>
        <p:sp>
          <p:nvSpPr>
            <p:cNvPr id="957" name="Google Shape;957;p25"/>
            <p:cNvSpPr txBox="1"/>
            <p:nvPr/>
          </p:nvSpPr>
          <p:spPr>
            <a:xfrm>
              <a:off x="2286000" y="1381800"/>
              <a:ext cx="4114802" cy="677148"/>
            </a:xfrm>
            <a:prstGeom prst="rect">
              <a:avLst/>
            </a:prstGeom>
            <a:solidFill>
              <a:schemeClr val="lt1"/>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800"/>
              </a:pPr>
              <a:r>
                <a:rPr lang="en-US" b="1" kern="0">
                  <a:solidFill>
                    <a:srgbClr val="000000"/>
                  </a:solidFill>
                  <a:latin typeface="Arial"/>
                  <a:ea typeface="Arial"/>
                  <a:cs typeface="Arial"/>
                  <a:sym typeface="Arial"/>
                </a:rPr>
                <a:t>Problem Statement</a:t>
              </a:r>
              <a:endParaRPr sz="1400" kern="0">
                <a:solidFill>
                  <a:srgbClr val="000000"/>
                </a:solidFill>
                <a:latin typeface="Arial"/>
                <a:cs typeface="Arial"/>
                <a:sym typeface="Arial"/>
              </a:endParaRPr>
            </a:p>
          </p:txBody>
        </p:sp>
        <p:sp>
          <p:nvSpPr>
            <p:cNvPr id="958" name="Google Shape;958;p25"/>
            <p:cNvSpPr txBox="1"/>
            <p:nvPr/>
          </p:nvSpPr>
          <p:spPr>
            <a:xfrm>
              <a:off x="516767" y="2169445"/>
              <a:ext cx="1166155" cy="1025126"/>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en-US" sz="1200" b="1" kern="0">
                  <a:solidFill>
                    <a:srgbClr val="000000"/>
                  </a:solidFill>
                  <a:latin typeface="Arial"/>
                  <a:ea typeface="Arial"/>
                  <a:cs typeface="Arial"/>
                  <a:sym typeface="Arial"/>
                </a:rPr>
                <a:t>Resources</a:t>
              </a:r>
              <a:endParaRPr sz="1200" b="1" kern="0">
                <a:solidFill>
                  <a:srgbClr val="000000"/>
                </a:solidFill>
                <a:latin typeface="Arial"/>
                <a:ea typeface="Arial"/>
                <a:cs typeface="Arial"/>
                <a:sym typeface="Arial"/>
              </a:endParaRPr>
            </a:p>
          </p:txBody>
        </p:sp>
        <p:sp>
          <p:nvSpPr>
            <p:cNvPr id="959" name="Google Shape;959;p25"/>
            <p:cNvSpPr txBox="1"/>
            <p:nvPr/>
          </p:nvSpPr>
          <p:spPr>
            <a:xfrm>
              <a:off x="1809204" y="2163697"/>
              <a:ext cx="1166155" cy="1024081"/>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en-US" sz="1200" b="1" kern="0">
                  <a:solidFill>
                    <a:srgbClr val="000000"/>
                  </a:solidFill>
                  <a:latin typeface="Arial"/>
                  <a:ea typeface="Arial"/>
                  <a:cs typeface="Arial"/>
                  <a:sym typeface="Arial"/>
                </a:rPr>
                <a:t>Activities</a:t>
              </a:r>
              <a:endParaRPr sz="1400" kern="0">
                <a:solidFill>
                  <a:srgbClr val="000000"/>
                </a:solidFill>
                <a:latin typeface="Arial"/>
                <a:cs typeface="Arial"/>
                <a:sym typeface="Arial"/>
              </a:endParaRPr>
            </a:p>
          </p:txBody>
        </p:sp>
        <p:sp>
          <p:nvSpPr>
            <p:cNvPr id="960" name="Google Shape;960;p25"/>
            <p:cNvSpPr txBox="1"/>
            <p:nvPr/>
          </p:nvSpPr>
          <p:spPr>
            <a:xfrm>
              <a:off x="3101640" y="2163174"/>
              <a:ext cx="1166155" cy="1027216"/>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en-US" sz="1200" b="1" kern="0">
                  <a:solidFill>
                    <a:srgbClr val="000000"/>
                  </a:solidFill>
                  <a:latin typeface="Arial"/>
                  <a:ea typeface="Arial"/>
                  <a:cs typeface="Arial"/>
                  <a:sym typeface="Arial"/>
                </a:rPr>
                <a:t>Outputs</a:t>
              </a:r>
              <a:endParaRPr sz="1400" kern="0">
                <a:solidFill>
                  <a:srgbClr val="000000"/>
                </a:solidFill>
                <a:latin typeface="Arial"/>
                <a:cs typeface="Arial"/>
                <a:sym typeface="Arial"/>
              </a:endParaRPr>
            </a:p>
          </p:txBody>
        </p:sp>
        <p:sp>
          <p:nvSpPr>
            <p:cNvPr id="961" name="Google Shape;961;p25"/>
            <p:cNvSpPr txBox="1"/>
            <p:nvPr/>
          </p:nvSpPr>
          <p:spPr>
            <a:xfrm>
              <a:off x="4393557" y="2164220"/>
              <a:ext cx="1166155" cy="1023036"/>
            </a:xfrm>
            <a:prstGeom prst="rect">
              <a:avLst/>
            </a:prstGeom>
            <a:solidFill>
              <a:schemeClr val="accent3"/>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en-US" sz="1200" b="1" kern="0">
                  <a:solidFill>
                    <a:srgbClr val="000000"/>
                  </a:solidFill>
                  <a:latin typeface="Arial"/>
                  <a:ea typeface="Arial"/>
                  <a:cs typeface="Arial"/>
                  <a:sym typeface="Arial"/>
                </a:rPr>
                <a:t>Short-term Outcomes</a:t>
              </a:r>
              <a:endParaRPr sz="1400" kern="0">
                <a:solidFill>
                  <a:srgbClr val="000000"/>
                </a:solidFill>
                <a:latin typeface="Arial"/>
                <a:cs typeface="Arial"/>
                <a:sym typeface="Arial"/>
              </a:endParaRPr>
            </a:p>
          </p:txBody>
        </p:sp>
        <p:sp>
          <p:nvSpPr>
            <p:cNvPr id="962" name="Google Shape;962;p25"/>
            <p:cNvSpPr txBox="1"/>
            <p:nvPr/>
          </p:nvSpPr>
          <p:spPr>
            <a:xfrm>
              <a:off x="6976871" y="2163697"/>
              <a:ext cx="1166155" cy="1021991"/>
            </a:xfrm>
            <a:prstGeom prst="rect">
              <a:avLst/>
            </a:prstGeom>
            <a:solidFill>
              <a:schemeClr val="accent3"/>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en-US" sz="1200" b="1" kern="0">
                  <a:solidFill>
                    <a:srgbClr val="000000"/>
                  </a:solidFill>
                  <a:latin typeface="Arial"/>
                  <a:ea typeface="Arial"/>
                  <a:cs typeface="Arial"/>
                  <a:sym typeface="Arial"/>
                </a:rPr>
                <a:t>Long-term Outcomes</a:t>
              </a:r>
              <a:endParaRPr sz="1400" kern="0">
                <a:solidFill>
                  <a:srgbClr val="000000"/>
                </a:solidFill>
                <a:latin typeface="Arial"/>
                <a:cs typeface="Arial"/>
                <a:sym typeface="Arial"/>
              </a:endParaRPr>
            </a:p>
          </p:txBody>
        </p:sp>
        <p:sp>
          <p:nvSpPr>
            <p:cNvPr id="963" name="Google Shape;963;p25"/>
            <p:cNvSpPr txBox="1"/>
            <p:nvPr/>
          </p:nvSpPr>
          <p:spPr>
            <a:xfrm>
              <a:off x="5685473" y="2163174"/>
              <a:ext cx="1165860" cy="1024082"/>
            </a:xfrm>
            <a:prstGeom prst="rect">
              <a:avLst/>
            </a:prstGeom>
            <a:solidFill>
              <a:schemeClr val="accent3"/>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en-US" sz="1200" b="1" kern="0">
                  <a:solidFill>
                    <a:srgbClr val="000000"/>
                  </a:solidFill>
                  <a:latin typeface="Arial"/>
                  <a:ea typeface="Arial"/>
                  <a:cs typeface="Arial"/>
                  <a:sym typeface="Arial"/>
                </a:rPr>
                <a:t>Mid-term Outcomes</a:t>
              </a:r>
              <a:endParaRPr sz="1400" kern="0">
                <a:solidFill>
                  <a:srgbClr val="000000"/>
                </a:solidFill>
                <a:latin typeface="Arial"/>
                <a:cs typeface="Arial"/>
                <a:sym typeface="Arial"/>
              </a:endParaRPr>
            </a:p>
          </p:txBody>
        </p:sp>
      </p:grpSp>
      <p:grpSp>
        <p:nvGrpSpPr>
          <p:cNvPr id="964" name="Google Shape;964;p25" descr="Resources: If we have these resources in place. &#10;Activities: And we do these things. &#10;Outputs: We will generate these deliverables. &#10;Short-Term Outcomes: Achieve these changes in knowledge. &#10;Mid-Term Outcomes: Shape these behaviors. &#10;Long-Term Outcomes: And achieve these outcomes. "/>
          <p:cNvGrpSpPr/>
          <p:nvPr/>
        </p:nvGrpSpPr>
        <p:grpSpPr>
          <a:xfrm>
            <a:off x="1929902" y="3340230"/>
            <a:ext cx="8207773" cy="655125"/>
            <a:chOff x="381000" y="3276603"/>
            <a:chExt cx="8207773" cy="655125"/>
          </a:xfrm>
        </p:grpSpPr>
        <p:sp>
          <p:nvSpPr>
            <p:cNvPr id="965" name="Google Shape;965;p25"/>
            <p:cNvSpPr/>
            <p:nvPr/>
          </p:nvSpPr>
          <p:spPr>
            <a:xfrm>
              <a:off x="381000" y="3279312"/>
              <a:ext cx="1577490" cy="630996"/>
            </a:xfrm>
            <a:custGeom>
              <a:avLst/>
              <a:gdLst/>
              <a:ahLst/>
              <a:cxnLst/>
              <a:rect l="l" t="t" r="r" b="b"/>
              <a:pathLst>
                <a:path w="1577490" h="630996" extrusionOk="0">
                  <a:moveTo>
                    <a:pt x="0" y="0"/>
                  </a:moveTo>
                  <a:lnTo>
                    <a:pt x="1261992" y="0"/>
                  </a:lnTo>
                  <a:lnTo>
                    <a:pt x="1577490" y="315498"/>
                  </a:lnTo>
                  <a:lnTo>
                    <a:pt x="1261992" y="630996"/>
                  </a:lnTo>
                  <a:lnTo>
                    <a:pt x="0" y="630996"/>
                  </a:lnTo>
                  <a:lnTo>
                    <a:pt x="315498" y="315498"/>
                  </a:lnTo>
                  <a:lnTo>
                    <a:pt x="0" y="0"/>
                  </a:lnTo>
                  <a:close/>
                </a:path>
              </a:pathLst>
            </a:custGeom>
            <a:solidFill>
              <a:srgbClr val="EEB00E"/>
            </a:solidFill>
            <a:ln w="12700" cap="flat" cmpd="sng">
              <a:solidFill>
                <a:schemeClr val="lt1"/>
              </a:solidFill>
              <a:prstDash val="solid"/>
              <a:miter lim="800000"/>
              <a:headEnd type="none" w="sm" len="sm"/>
              <a:tailEnd type="none" w="sm" len="sm"/>
            </a:ln>
          </p:spPr>
          <p:txBody>
            <a:bodyPr spcFirstLastPara="1" wrap="square" lIns="355500" tIns="13325" rIns="328825" bIns="13325" anchor="ctr" anchorCtr="0">
              <a:noAutofit/>
            </a:bodyPr>
            <a:lstStyle/>
            <a:p>
              <a:pPr algn="ctr">
                <a:lnSpc>
                  <a:spcPct val="90000"/>
                </a:lnSpc>
                <a:buClr>
                  <a:srgbClr val="000000"/>
                </a:buClr>
              </a:pPr>
              <a:r>
                <a:rPr lang="en-US" sz="1100" b="1" kern="0" dirty="0">
                  <a:latin typeface="Calibri"/>
                  <a:ea typeface="Calibri"/>
                  <a:cs typeface="Calibri"/>
                  <a:sym typeface="Calibri"/>
                </a:rPr>
                <a:t>If we have these resources in place</a:t>
              </a:r>
              <a:endParaRPr sz="1400" kern="0" dirty="0">
                <a:latin typeface="Arial"/>
                <a:cs typeface="Arial"/>
                <a:sym typeface="Arial"/>
              </a:endParaRPr>
            </a:p>
          </p:txBody>
        </p:sp>
        <p:sp>
          <p:nvSpPr>
            <p:cNvPr id="966" name="Google Shape;966;p25"/>
            <p:cNvSpPr/>
            <p:nvPr/>
          </p:nvSpPr>
          <p:spPr>
            <a:xfrm>
              <a:off x="1708865" y="3276603"/>
              <a:ext cx="1577490" cy="630996"/>
            </a:xfrm>
            <a:custGeom>
              <a:avLst/>
              <a:gdLst/>
              <a:ahLst/>
              <a:cxnLst/>
              <a:rect l="l" t="t" r="r" b="b"/>
              <a:pathLst>
                <a:path w="1577490" h="630996" extrusionOk="0">
                  <a:moveTo>
                    <a:pt x="0" y="0"/>
                  </a:moveTo>
                  <a:lnTo>
                    <a:pt x="1261992" y="0"/>
                  </a:lnTo>
                  <a:lnTo>
                    <a:pt x="1577490" y="315498"/>
                  </a:lnTo>
                  <a:lnTo>
                    <a:pt x="1261992" y="630996"/>
                  </a:lnTo>
                  <a:lnTo>
                    <a:pt x="0" y="630996"/>
                  </a:lnTo>
                  <a:lnTo>
                    <a:pt x="315498" y="315498"/>
                  </a:lnTo>
                  <a:lnTo>
                    <a:pt x="0" y="0"/>
                  </a:lnTo>
                  <a:close/>
                </a:path>
              </a:pathLst>
            </a:custGeom>
            <a:solidFill>
              <a:srgbClr val="A3DA0A"/>
            </a:solidFill>
            <a:ln w="12700" cap="flat" cmpd="sng">
              <a:solidFill>
                <a:schemeClr val="lt1"/>
              </a:solidFill>
              <a:prstDash val="solid"/>
              <a:miter lim="800000"/>
              <a:headEnd type="none" w="sm" len="sm"/>
              <a:tailEnd type="none" w="sm" len="sm"/>
            </a:ln>
          </p:spPr>
          <p:txBody>
            <a:bodyPr spcFirstLastPara="1" wrap="square" lIns="355500" tIns="13325" rIns="328825" bIns="13325" anchor="ctr" anchorCtr="0">
              <a:noAutofit/>
            </a:bodyPr>
            <a:lstStyle/>
            <a:p>
              <a:pPr algn="ctr">
                <a:lnSpc>
                  <a:spcPct val="90000"/>
                </a:lnSpc>
                <a:buClr>
                  <a:srgbClr val="000000"/>
                </a:buClr>
              </a:pPr>
              <a:r>
                <a:rPr lang="en-US" sz="1100" b="1" kern="0" dirty="0">
                  <a:latin typeface="Calibri"/>
                  <a:ea typeface="Calibri"/>
                  <a:cs typeface="Calibri"/>
                  <a:sym typeface="Calibri"/>
                </a:rPr>
                <a:t>And we do these things</a:t>
              </a:r>
              <a:endParaRPr sz="1400" kern="0" dirty="0">
                <a:latin typeface="Arial"/>
                <a:cs typeface="Arial"/>
                <a:sym typeface="Arial"/>
              </a:endParaRPr>
            </a:p>
          </p:txBody>
        </p:sp>
        <p:sp>
          <p:nvSpPr>
            <p:cNvPr id="967" name="Google Shape;967;p25"/>
            <p:cNvSpPr/>
            <p:nvPr/>
          </p:nvSpPr>
          <p:spPr>
            <a:xfrm>
              <a:off x="3027688" y="3276603"/>
              <a:ext cx="1577490" cy="630996"/>
            </a:xfrm>
            <a:custGeom>
              <a:avLst/>
              <a:gdLst/>
              <a:ahLst/>
              <a:cxnLst/>
              <a:rect l="l" t="t" r="r" b="b"/>
              <a:pathLst>
                <a:path w="1577490" h="630996" extrusionOk="0">
                  <a:moveTo>
                    <a:pt x="0" y="0"/>
                  </a:moveTo>
                  <a:lnTo>
                    <a:pt x="1261992" y="0"/>
                  </a:lnTo>
                  <a:lnTo>
                    <a:pt x="1577490" y="315498"/>
                  </a:lnTo>
                  <a:lnTo>
                    <a:pt x="1261992" y="630996"/>
                  </a:lnTo>
                  <a:lnTo>
                    <a:pt x="0" y="630996"/>
                  </a:lnTo>
                  <a:lnTo>
                    <a:pt x="315498" y="315498"/>
                  </a:lnTo>
                  <a:lnTo>
                    <a:pt x="0" y="0"/>
                  </a:lnTo>
                  <a:close/>
                </a:path>
              </a:pathLst>
            </a:custGeom>
            <a:solidFill>
              <a:srgbClr val="2FC607"/>
            </a:solidFill>
            <a:ln w="12700" cap="flat" cmpd="sng">
              <a:solidFill>
                <a:schemeClr val="lt1"/>
              </a:solidFill>
              <a:prstDash val="solid"/>
              <a:miter lim="800000"/>
              <a:headEnd type="none" w="sm" len="sm"/>
              <a:tailEnd type="none" w="sm" len="sm"/>
            </a:ln>
          </p:spPr>
          <p:txBody>
            <a:bodyPr spcFirstLastPara="1" wrap="square" lIns="355500" tIns="13325" rIns="328825" bIns="13325" anchor="ctr" anchorCtr="0">
              <a:noAutofit/>
            </a:bodyPr>
            <a:lstStyle/>
            <a:p>
              <a:pPr algn="ctr">
                <a:lnSpc>
                  <a:spcPct val="90000"/>
                </a:lnSpc>
                <a:buClr>
                  <a:srgbClr val="000000"/>
                </a:buClr>
              </a:pPr>
              <a:r>
                <a:rPr lang="en-US" sz="1100" b="1" kern="0" dirty="0">
                  <a:latin typeface="Calibri"/>
                  <a:ea typeface="Calibri"/>
                  <a:cs typeface="Calibri"/>
                  <a:sym typeface="Calibri"/>
                </a:rPr>
                <a:t>We will generate these deliverables </a:t>
              </a:r>
              <a:endParaRPr sz="1400" kern="0" dirty="0">
                <a:latin typeface="Arial"/>
                <a:cs typeface="Arial"/>
                <a:sym typeface="Arial"/>
              </a:endParaRPr>
            </a:p>
          </p:txBody>
        </p:sp>
        <p:sp>
          <p:nvSpPr>
            <p:cNvPr id="968" name="Google Shape;968;p25"/>
            <p:cNvSpPr/>
            <p:nvPr/>
          </p:nvSpPr>
          <p:spPr>
            <a:xfrm>
              <a:off x="4355553" y="3287884"/>
              <a:ext cx="1577490" cy="630996"/>
            </a:xfrm>
            <a:custGeom>
              <a:avLst/>
              <a:gdLst/>
              <a:ahLst/>
              <a:cxnLst/>
              <a:rect l="l" t="t" r="r" b="b"/>
              <a:pathLst>
                <a:path w="1577490" h="630996" extrusionOk="0">
                  <a:moveTo>
                    <a:pt x="0" y="0"/>
                  </a:moveTo>
                  <a:lnTo>
                    <a:pt x="1261992" y="0"/>
                  </a:lnTo>
                  <a:lnTo>
                    <a:pt x="1577490" y="315498"/>
                  </a:lnTo>
                  <a:lnTo>
                    <a:pt x="1261992" y="630996"/>
                  </a:lnTo>
                  <a:lnTo>
                    <a:pt x="0" y="630996"/>
                  </a:lnTo>
                  <a:lnTo>
                    <a:pt x="315498" y="315498"/>
                  </a:lnTo>
                  <a:lnTo>
                    <a:pt x="0" y="0"/>
                  </a:lnTo>
                  <a:close/>
                </a:path>
              </a:pathLst>
            </a:custGeom>
            <a:solidFill>
              <a:srgbClr val="03B23D"/>
            </a:solidFill>
            <a:ln w="12700" cap="flat" cmpd="sng">
              <a:solidFill>
                <a:schemeClr val="lt1"/>
              </a:solidFill>
              <a:prstDash val="solid"/>
              <a:miter lim="800000"/>
              <a:headEnd type="none" w="sm" len="sm"/>
              <a:tailEnd type="none" w="sm" len="sm"/>
            </a:ln>
          </p:spPr>
          <p:txBody>
            <a:bodyPr spcFirstLastPara="1" wrap="square" lIns="355500" tIns="13325" rIns="328825" bIns="13325" anchor="ctr" anchorCtr="0">
              <a:noAutofit/>
            </a:bodyPr>
            <a:lstStyle/>
            <a:p>
              <a:pPr algn="ctr">
                <a:lnSpc>
                  <a:spcPct val="90000"/>
                </a:lnSpc>
                <a:buClr>
                  <a:srgbClr val="000000"/>
                </a:buClr>
              </a:pPr>
              <a:r>
                <a:rPr lang="en-US" sz="1100" b="1" kern="0" dirty="0">
                  <a:latin typeface="Calibri"/>
                  <a:ea typeface="Calibri"/>
                  <a:cs typeface="Calibri"/>
                  <a:sym typeface="Calibri"/>
                </a:rPr>
                <a:t>Achieve these changes in knowledge</a:t>
              </a:r>
              <a:endParaRPr sz="1400" kern="0" dirty="0">
                <a:latin typeface="Arial"/>
                <a:cs typeface="Arial"/>
                <a:sym typeface="Arial"/>
              </a:endParaRPr>
            </a:p>
          </p:txBody>
        </p:sp>
        <p:sp>
          <p:nvSpPr>
            <p:cNvPr id="969" name="Google Shape;969;p25"/>
            <p:cNvSpPr/>
            <p:nvPr/>
          </p:nvSpPr>
          <p:spPr>
            <a:xfrm>
              <a:off x="5683418" y="3287884"/>
              <a:ext cx="1577490" cy="630996"/>
            </a:xfrm>
            <a:custGeom>
              <a:avLst/>
              <a:gdLst/>
              <a:ahLst/>
              <a:cxnLst/>
              <a:rect l="l" t="t" r="r" b="b"/>
              <a:pathLst>
                <a:path w="1577490" h="630996" extrusionOk="0">
                  <a:moveTo>
                    <a:pt x="0" y="0"/>
                  </a:moveTo>
                  <a:lnTo>
                    <a:pt x="1261992" y="0"/>
                  </a:lnTo>
                  <a:lnTo>
                    <a:pt x="1577490" y="315498"/>
                  </a:lnTo>
                  <a:lnTo>
                    <a:pt x="1261992" y="630996"/>
                  </a:lnTo>
                  <a:lnTo>
                    <a:pt x="0" y="630996"/>
                  </a:lnTo>
                  <a:lnTo>
                    <a:pt x="315498" y="315498"/>
                  </a:lnTo>
                  <a:lnTo>
                    <a:pt x="0" y="0"/>
                  </a:lnTo>
                  <a:close/>
                </a:path>
              </a:pathLst>
            </a:custGeom>
            <a:solidFill>
              <a:srgbClr val="019C87"/>
            </a:solidFill>
            <a:ln w="12700" cap="flat" cmpd="sng">
              <a:solidFill>
                <a:schemeClr val="lt1"/>
              </a:solidFill>
              <a:prstDash val="solid"/>
              <a:miter lim="800000"/>
              <a:headEnd type="none" w="sm" len="sm"/>
              <a:tailEnd type="none" w="sm" len="sm"/>
            </a:ln>
          </p:spPr>
          <p:txBody>
            <a:bodyPr spcFirstLastPara="1" wrap="square" lIns="355500" tIns="13325" rIns="328825" bIns="13325" anchor="ctr" anchorCtr="0">
              <a:noAutofit/>
            </a:bodyPr>
            <a:lstStyle/>
            <a:p>
              <a:pPr algn="ctr">
                <a:lnSpc>
                  <a:spcPct val="90000"/>
                </a:lnSpc>
                <a:buClr>
                  <a:srgbClr val="000000"/>
                </a:buClr>
              </a:pPr>
              <a:r>
                <a:rPr lang="en-US" sz="1100" b="1" kern="0" dirty="0">
                  <a:latin typeface="Calibri"/>
                  <a:ea typeface="Calibri"/>
                  <a:cs typeface="Calibri"/>
                  <a:sym typeface="Calibri"/>
                </a:rPr>
                <a:t>Shape these behaviors </a:t>
              </a:r>
              <a:endParaRPr sz="1400" kern="0" dirty="0">
                <a:latin typeface="Arial"/>
                <a:cs typeface="Arial"/>
                <a:sym typeface="Arial"/>
              </a:endParaRPr>
            </a:p>
          </p:txBody>
        </p:sp>
        <p:sp>
          <p:nvSpPr>
            <p:cNvPr id="970" name="Google Shape;970;p25"/>
            <p:cNvSpPr/>
            <p:nvPr/>
          </p:nvSpPr>
          <p:spPr>
            <a:xfrm>
              <a:off x="7011283" y="3300732"/>
              <a:ext cx="1577490" cy="630996"/>
            </a:xfrm>
            <a:custGeom>
              <a:avLst/>
              <a:gdLst/>
              <a:ahLst/>
              <a:cxnLst/>
              <a:rect l="l" t="t" r="r" b="b"/>
              <a:pathLst>
                <a:path w="1577490" h="630996" extrusionOk="0">
                  <a:moveTo>
                    <a:pt x="0" y="0"/>
                  </a:moveTo>
                  <a:lnTo>
                    <a:pt x="1261992" y="0"/>
                  </a:lnTo>
                  <a:lnTo>
                    <a:pt x="1577490" y="315498"/>
                  </a:lnTo>
                  <a:lnTo>
                    <a:pt x="1261992" y="630996"/>
                  </a:lnTo>
                  <a:lnTo>
                    <a:pt x="0" y="630996"/>
                  </a:lnTo>
                  <a:lnTo>
                    <a:pt x="315498" y="315498"/>
                  </a:lnTo>
                  <a:lnTo>
                    <a:pt x="0" y="0"/>
                  </a:lnTo>
                  <a:close/>
                </a:path>
              </a:pathLst>
            </a:custGeom>
            <a:solidFill>
              <a:schemeClr val="accent1">
                <a:lumMod val="25000"/>
                <a:lumOff val="75000"/>
              </a:schemeClr>
            </a:solidFill>
            <a:ln w="12700" cap="flat" cmpd="sng">
              <a:solidFill>
                <a:schemeClr val="lt1"/>
              </a:solidFill>
              <a:prstDash val="solid"/>
              <a:miter lim="800000"/>
              <a:headEnd type="none" w="sm" len="sm"/>
              <a:tailEnd type="none" w="sm" len="sm"/>
            </a:ln>
          </p:spPr>
          <p:txBody>
            <a:bodyPr spcFirstLastPara="1" wrap="square" lIns="355500" tIns="13325" rIns="328825" bIns="13325" anchor="ctr" anchorCtr="0">
              <a:noAutofit/>
            </a:bodyPr>
            <a:lstStyle/>
            <a:p>
              <a:pPr algn="ctr">
                <a:lnSpc>
                  <a:spcPct val="90000"/>
                </a:lnSpc>
                <a:buClr>
                  <a:srgbClr val="000000"/>
                </a:buClr>
              </a:pPr>
              <a:r>
                <a:rPr lang="en-US" sz="1100" b="1" kern="0" dirty="0">
                  <a:solidFill>
                    <a:schemeClr val="tx1">
                      <a:lumMod val="95000"/>
                      <a:lumOff val="5000"/>
                    </a:schemeClr>
                  </a:solidFill>
                  <a:latin typeface="Calibri"/>
                  <a:ea typeface="Calibri"/>
                  <a:cs typeface="Calibri"/>
                  <a:sym typeface="Calibri"/>
                </a:rPr>
                <a:t>And achieve these outcomes</a:t>
              </a:r>
              <a:endParaRPr sz="1400" kern="0" dirty="0">
                <a:solidFill>
                  <a:schemeClr val="tx1">
                    <a:lumMod val="95000"/>
                    <a:lumOff val="5000"/>
                  </a:schemeClr>
                </a:solidFill>
                <a:latin typeface="Arial"/>
                <a:cs typeface="Arial"/>
                <a:sym typeface="Arial"/>
              </a:endParaRPr>
            </a:p>
          </p:txBody>
        </p:sp>
      </p:grpSp>
      <p:sp>
        <p:nvSpPr>
          <p:cNvPr id="971" name="Google Shape;971;p25"/>
          <p:cNvSpPr txBox="1"/>
          <p:nvPr/>
        </p:nvSpPr>
        <p:spPr>
          <a:xfrm>
            <a:off x="2040768" y="4051514"/>
            <a:ext cx="2226433" cy="300082"/>
          </a:xfrm>
          <a:prstGeom prst="rect">
            <a:avLst/>
          </a:prstGeom>
          <a:noFill/>
          <a:ln w="9525" cap="flat" cmpd="sng">
            <a:solidFill>
              <a:srgbClr val="00953B"/>
            </a:solidFill>
            <a:prstDash val="solid"/>
            <a:round/>
            <a:headEnd type="none" w="sm" len="sm"/>
            <a:tailEnd type="none" w="sm" len="sm"/>
          </a:ln>
        </p:spPr>
        <p:txBody>
          <a:bodyPr spcFirstLastPara="1" wrap="square" lIns="91425" tIns="45700" rIns="91425" bIns="45700" anchor="t" anchorCtr="0">
            <a:spAutoFit/>
          </a:bodyPr>
          <a:lstStyle/>
          <a:p>
            <a:pPr>
              <a:buClr>
                <a:srgbClr val="000000"/>
              </a:buClr>
            </a:pPr>
            <a:r>
              <a:rPr lang="en-US" sz="1350" kern="0">
                <a:solidFill>
                  <a:srgbClr val="000000"/>
                </a:solidFill>
                <a:latin typeface="Calibri"/>
                <a:ea typeface="Calibri"/>
                <a:cs typeface="Calibri"/>
                <a:sym typeface="Calibri"/>
              </a:rPr>
              <a:t>Logic Model Theory of Action</a:t>
            </a:r>
            <a:endParaRPr sz="1400" kern="0">
              <a:solidFill>
                <a:srgbClr val="000000"/>
              </a:solidFill>
              <a:latin typeface="Arial"/>
              <a:cs typeface="Arial"/>
              <a:sym typeface="Arial"/>
            </a:endParaRPr>
          </a:p>
        </p:txBody>
      </p:sp>
      <p:sp>
        <p:nvSpPr>
          <p:cNvPr id="972" name="Google Shape;972;p25"/>
          <p:cNvSpPr txBox="1"/>
          <p:nvPr/>
        </p:nvSpPr>
        <p:spPr>
          <a:xfrm>
            <a:off x="9032463" y="4857030"/>
            <a:ext cx="1285938" cy="830997"/>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pPr algn="ctr">
              <a:buClr>
                <a:srgbClr val="000000"/>
              </a:buClr>
            </a:pPr>
            <a:r>
              <a:rPr lang="en-US" sz="1600" kern="0">
                <a:solidFill>
                  <a:srgbClr val="000000"/>
                </a:solidFill>
                <a:latin typeface="Calibri"/>
                <a:ea typeface="Calibri"/>
                <a:cs typeface="Calibri"/>
                <a:sym typeface="Calibri"/>
              </a:rPr>
              <a:t>See Handout C for more information</a:t>
            </a:r>
            <a:endParaRPr sz="1400" kern="0">
              <a:solidFill>
                <a:srgbClr val="000000"/>
              </a:solidFill>
              <a:latin typeface="Arial"/>
              <a:cs typeface="Arial"/>
              <a:sym typeface="Arial"/>
            </a:endParaRPr>
          </a:p>
        </p:txBody>
      </p:sp>
      <p:sp>
        <p:nvSpPr>
          <p:cNvPr id="954" name="Google Shape;954;p25"/>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24</a:t>
            </a:fld>
            <a:endParaRPr kern="0"/>
          </a:p>
        </p:txBody>
      </p:sp>
    </p:spTree>
    <p:extLst>
      <p:ext uri="{BB962C8B-B14F-4D97-AF65-F5344CB8AC3E}">
        <p14:creationId xmlns:p14="http://schemas.microsoft.com/office/powerpoint/2010/main" val="4264383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26"/>
          <p:cNvSpPr txBox="1">
            <a:spLocks noGrp="1"/>
          </p:cNvSpPr>
          <p:nvPr>
            <p:ph type="title"/>
          </p:nvPr>
        </p:nvSpPr>
        <p:spPr>
          <a:xfrm>
            <a:off x="1905000" y="381000"/>
            <a:ext cx="5982986" cy="53492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Logic Model Components: Outcomes</a:t>
            </a:r>
            <a:endParaRPr/>
          </a:p>
        </p:txBody>
      </p:sp>
      <p:sp>
        <p:nvSpPr>
          <p:cNvPr id="980" name="Google Shape;980;p26"/>
          <p:cNvSpPr txBox="1"/>
          <p:nvPr/>
        </p:nvSpPr>
        <p:spPr>
          <a:xfrm>
            <a:off x="2127405" y="1521145"/>
            <a:ext cx="8062345" cy="986546"/>
          </a:xfrm>
          <a:prstGeom prst="rect">
            <a:avLst/>
          </a:prstGeom>
          <a:noFill/>
          <a:ln>
            <a:noFill/>
          </a:ln>
        </p:spPr>
        <p:txBody>
          <a:bodyPr spcFirstLastPara="1" wrap="square" lIns="0" tIns="0" rIns="0" bIns="0" anchor="t" anchorCtr="0">
            <a:noAutofit/>
          </a:bodyPr>
          <a:lstStyle/>
          <a:p>
            <a:pPr algn="ctr">
              <a:lnSpc>
                <a:spcPct val="90000"/>
              </a:lnSpc>
              <a:buClr>
                <a:srgbClr val="005288"/>
              </a:buClr>
              <a:buSzPts val="2100"/>
            </a:pPr>
            <a:r>
              <a:rPr lang="en-US" sz="2100" b="1" kern="0">
                <a:solidFill>
                  <a:srgbClr val="005288"/>
                </a:solidFill>
                <a:latin typeface="Arial"/>
                <a:ea typeface="Arial"/>
                <a:cs typeface="Arial"/>
                <a:sym typeface="Arial"/>
              </a:rPr>
              <a:t>Outcomes: </a:t>
            </a:r>
            <a:r>
              <a:rPr lang="en-US" sz="2100" kern="0">
                <a:solidFill>
                  <a:srgbClr val="000000"/>
                </a:solidFill>
                <a:latin typeface="Arial"/>
                <a:ea typeface="Arial"/>
                <a:cs typeface="Arial"/>
                <a:sym typeface="Arial"/>
              </a:rPr>
              <a:t>What difference will our activities make?</a:t>
            </a:r>
            <a:endParaRPr sz="1400" kern="0">
              <a:solidFill>
                <a:srgbClr val="000000"/>
              </a:solidFill>
              <a:latin typeface="Arial"/>
              <a:cs typeface="Arial"/>
              <a:sym typeface="Arial"/>
            </a:endParaRPr>
          </a:p>
          <a:p>
            <a:pPr algn="ctr">
              <a:lnSpc>
                <a:spcPct val="90000"/>
              </a:lnSpc>
              <a:spcBef>
                <a:spcPts val="1000"/>
              </a:spcBef>
              <a:buClr>
                <a:srgbClr val="000000"/>
              </a:buClr>
              <a:buSzPts val="2100"/>
            </a:pPr>
            <a:endParaRPr sz="2100" kern="0">
              <a:solidFill>
                <a:srgbClr val="000000"/>
              </a:solidFill>
              <a:latin typeface="Trebuchet MS"/>
              <a:ea typeface="Trebuchet MS"/>
              <a:cs typeface="Trebuchet MS"/>
              <a:sym typeface="Trebuchet MS"/>
            </a:endParaRPr>
          </a:p>
        </p:txBody>
      </p:sp>
      <p:grpSp>
        <p:nvGrpSpPr>
          <p:cNvPr id="981" name="Google Shape;981;p26" descr="Short-Term: Most immediate and measurable results for participants that can be attributed to a change in knowledge and understanding. &#10;Mid-Term: More distant, though anticipated, these are often the implemented behaviors, practices, or skills associated with the program. &#10;Long-Term: Desired outcomes or lasting impacts of the program. Can be influenced by program, as well as external factors. "/>
          <p:cNvGrpSpPr/>
          <p:nvPr/>
        </p:nvGrpSpPr>
        <p:grpSpPr>
          <a:xfrm>
            <a:off x="2527453" y="2362200"/>
            <a:ext cx="7170614" cy="2151840"/>
            <a:chOff x="754186" y="2367910"/>
            <a:chExt cx="7170614" cy="2151840"/>
          </a:xfrm>
        </p:grpSpPr>
        <p:sp>
          <p:nvSpPr>
            <p:cNvPr id="982" name="Google Shape;982;p26"/>
            <p:cNvSpPr txBox="1"/>
            <p:nvPr/>
          </p:nvSpPr>
          <p:spPr>
            <a:xfrm>
              <a:off x="1072148" y="2371138"/>
              <a:ext cx="1421477" cy="415498"/>
            </a:xfrm>
            <a:prstGeom prst="rect">
              <a:avLst/>
            </a:prstGeom>
            <a:noFill/>
            <a:ln w="9525" cap="flat" cmpd="sng">
              <a:solidFill>
                <a:srgbClr val="005288"/>
              </a:solidFill>
              <a:prstDash val="solid"/>
              <a:round/>
              <a:headEnd type="none" w="sm" len="sm"/>
              <a:tailEnd type="none" w="sm" len="sm"/>
            </a:ln>
          </p:spPr>
          <p:txBody>
            <a:bodyPr spcFirstLastPara="1" wrap="square" lIns="91425" tIns="45700" rIns="91425" bIns="45700" anchor="t" anchorCtr="0">
              <a:spAutoFit/>
            </a:bodyPr>
            <a:lstStyle/>
            <a:p>
              <a:pPr algn="ctr">
                <a:buClr>
                  <a:srgbClr val="000000"/>
                </a:buClr>
              </a:pPr>
              <a:r>
                <a:rPr lang="en-US" sz="2100" kern="0">
                  <a:solidFill>
                    <a:srgbClr val="000000"/>
                  </a:solidFill>
                  <a:latin typeface="Calibri"/>
                  <a:ea typeface="Calibri"/>
                  <a:cs typeface="Calibri"/>
                  <a:sym typeface="Calibri"/>
                </a:rPr>
                <a:t>Short-term</a:t>
              </a:r>
              <a:endParaRPr sz="1400" kern="0">
                <a:solidFill>
                  <a:srgbClr val="000000"/>
                </a:solidFill>
                <a:latin typeface="Arial"/>
                <a:cs typeface="Arial"/>
                <a:sym typeface="Arial"/>
              </a:endParaRPr>
            </a:p>
          </p:txBody>
        </p:sp>
        <p:sp>
          <p:nvSpPr>
            <p:cNvPr id="983" name="Google Shape;983;p26"/>
            <p:cNvSpPr txBox="1"/>
            <p:nvPr/>
          </p:nvSpPr>
          <p:spPr>
            <a:xfrm>
              <a:off x="3733800" y="2367910"/>
              <a:ext cx="1303020" cy="415498"/>
            </a:xfrm>
            <a:prstGeom prst="rect">
              <a:avLst/>
            </a:prstGeom>
            <a:noFill/>
            <a:ln w="9525" cap="flat" cmpd="sng">
              <a:solidFill>
                <a:srgbClr val="005288"/>
              </a:solidFill>
              <a:prstDash val="solid"/>
              <a:round/>
              <a:headEnd type="none" w="sm" len="sm"/>
              <a:tailEnd type="none" w="sm" len="sm"/>
            </a:ln>
          </p:spPr>
          <p:txBody>
            <a:bodyPr spcFirstLastPara="1" wrap="square" lIns="91425" tIns="45700" rIns="91425" bIns="45700" anchor="t" anchorCtr="0">
              <a:spAutoFit/>
            </a:bodyPr>
            <a:lstStyle/>
            <a:p>
              <a:pPr algn="ctr">
                <a:buClr>
                  <a:srgbClr val="000000"/>
                </a:buClr>
              </a:pPr>
              <a:r>
                <a:rPr lang="en-US" sz="2100" kern="0">
                  <a:solidFill>
                    <a:srgbClr val="000000"/>
                  </a:solidFill>
                  <a:latin typeface="Calibri"/>
                  <a:ea typeface="Calibri"/>
                  <a:cs typeface="Calibri"/>
                  <a:sym typeface="Calibri"/>
                </a:rPr>
                <a:t>Mid-term</a:t>
              </a:r>
              <a:endParaRPr sz="1400" kern="0">
                <a:solidFill>
                  <a:srgbClr val="000000"/>
                </a:solidFill>
                <a:latin typeface="Arial"/>
                <a:cs typeface="Arial"/>
                <a:sym typeface="Arial"/>
              </a:endParaRPr>
            </a:p>
          </p:txBody>
        </p:sp>
        <p:sp>
          <p:nvSpPr>
            <p:cNvPr id="984" name="Google Shape;984;p26"/>
            <p:cNvSpPr txBox="1"/>
            <p:nvPr/>
          </p:nvSpPr>
          <p:spPr>
            <a:xfrm>
              <a:off x="6276995" y="2373385"/>
              <a:ext cx="1340427" cy="415498"/>
            </a:xfrm>
            <a:prstGeom prst="rect">
              <a:avLst/>
            </a:prstGeom>
            <a:noFill/>
            <a:ln w="9525" cap="flat" cmpd="sng">
              <a:solidFill>
                <a:srgbClr val="005288"/>
              </a:solidFill>
              <a:prstDash val="solid"/>
              <a:round/>
              <a:headEnd type="none" w="sm" len="sm"/>
              <a:tailEnd type="none" w="sm" len="sm"/>
            </a:ln>
          </p:spPr>
          <p:txBody>
            <a:bodyPr spcFirstLastPara="1" wrap="square" lIns="91425" tIns="45700" rIns="91425" bIns="45700" anchor="t" anchorCtr="0">
              <a:spAutoFit/>
            </a:bodyPr>
            <a:lstStyle/>
            <a:p>
              <a:pPr algn="ctr">
                <a:buClr>
                  <a:srgbClr val="000000"/>
                </a:buClr>
              </a:pPr>
              <a:r>
                <a:rPr lang="en-US" sz="2100" kern="0">
                  <a:solidFill>
                    <a:srgbClr val="000000"/>
                  </a:solidFill>
                  <a:latin typeface="Calibri"/>
                  <a:ea typeface="Calibri"/>
                  <a:cs typeface="Calibri"/>
                  <a:sym typeface="Calibri"/>
                </a:rPr>
                <a:t>Long-term</a:t>
              </a:r>
              <a:endParaRPr sz="1400" kern="0">
                <a:solidFill>
                  <a:srgbClr val="000000"/>
                </a:solidFill>
                <a:latin typeface="Arial"/>
                <a:cs typeface="Arial"/>
                <a:sym typeface="Arial"/>
              </a:endParaRPr>
            </a:p>
          </p:txBody>
        </p:sp>
        <p:sp>
          <p:nvSpPr>
            <p:cNvPr id="985" name="Google Shape;985;p26"/>
            <p:cNvSpPr txBox="1"/>
            <p:nvPr/>
          </p:nvSpPr>
          <p:spPr>
            <a:xfrm>
              <a:off x="754186" y="3042422"/>
              <a:ext cx="2057400" cy="1477328"/>
            </a:xfrm>
            <a:prstGeom prst="rect">
              <a:avLst/>
            </a:prstGeom>
            <a:solidFill>
              <a:srgbClr val="E2F0D9"/>
            </a:solidFill>
            <a:ln>
              <a:noFill/>
            </a:ln>
          </p:spPr>
          <p:txBody>
            <a:bodyPr spcFirstLastPara="1" wrap="square" lIns="91425" tIns="45700" rIns="91425" bIns="45700" anchor="t" anchorCtr="0">
              <a:spAutoFit/>
            </a:bodyPr>
            <a:lstStyle/>
            <a:p>
              <a:pPr algn="ctr">
                <a:buClr>
                  <a:srgbClr val="000000"/>
                </a:buClr>
              </a:pPr>
              <a:r>
                <a:rPr lang="en-US" sz="1500" kern="0">
                  <a:solidFill>
                    <a:srgbClr val="000000"/>
                  </a:solidFill>
                  <a:latin typeface="Calibri"/>
                  <a:ea typeface="Calibri"/>
                  <a:cs typeface="Calibri"/>
                  <a:sym typeface="Calibri"/>
                </a:rPr>
                <a:t>Most immediate and measurable results for participants that can be attributed to a change in </a:t>
              </a:r>
              <a:r>
                <a:rPr lang="en-US" sz="1500" b="1" kern="0">
                  <a:solidFill>
                    <a:srgbClr val="005288"/>
                  </a:solidFill>
                  <a:latin typeface="Calibri"/>
                  <a:ea typeface="Calibri"/>
                  <a:cs typeface="Calibri"/>
                  <a:sym typeface="Calibri"/>
                </a:rPr>
                <a:t>knowledge and understanding</a:t>
              </a:r>
              <a:r>
                <a:rPr lang="en-US" sz="1500" kern="0">
                  <a:solidFill>
                    <a:srgbClr val="005288"/>
                  </a:solidFill>
                  <a:latin typeface="Calibri"/>
                  <a:ea typeface="Calibri"/>
                  <a:cs typeface="Calibri"/>
                  <a:sym typeface="Calibri"/>
                </a:rPr>
                <a:t>.</a:t>
              </a:r>
              <a:endParaRPr sz="1400" kern="0">
                <a:solidFill>
                  <a:srgbClr val="000000"/>
                </a:solidFill>
                <a:latin typeface="Arial"/>
                <a:cs typeface="Arial"/>
                <a:sym typeface="Arial"/>
              </a:endParaRPr>
            </a:p>
          </p:txBody>
        </p:sp>
        <p:sp>
          <p:nvSpPr>
            <p:cNvPr id="986" name="Google Shape;986;p26"/>
            <p:cNvSpPr txBox="1"/>
            <p:nvPr/>
          </p:nvSpPr>
          <p:spPr>
            <a:xfrm>
              <a:off x="3356610" y="3042422"/>
              <a:ext cx="2057400" cy="1477328"/>
            </a:xfrm>
            <a:prstGeom prst="rect">
              <a:avLst/>
            </a:prstGeom>
            <a:solidFill>
              <a:srgbClr val="E2F0D9"/>
            </a:solidFill>
            <a:ln>
              <a:noFill/>
            </a:ln>
          </p:spPr>
          <p:txBody>
            <a:bodyPr spcFirstLastPara="1" wrap="square" lIns="91425" tIns="45700" rIns="91425" bIns="45700" anchor="t" anchorCtr="0">
              <a:spAutoFit/>
            </a:bodyPr>
            <a:lstStyle/>
            <a:p>
              <a:pPr algn="ctr">
                <a:buClr>
                  <a:srgbClr val="000000"/>
                </a:buClr>
              </a:pPr>
              <a:r>
                <a:rPr lang="en-US" sz="1500" kern="0">
                  <a:solidFill>
                    <a:srgbClr val="000000"/>
                  </a:solidFill>
                  <a:latin typeface="Calibri"/>
                  <a:ea typeface="Calibri"/>
                  <a:cs typeface="Calibri"/>
                  <a:sym typeface="Calibri"/>
                </a:rPr>
                <a:t>More distant, though anticipated, these are often the implemented </a:t>
              </a:r>
              <a:r>
                <a:rPr lang="en-US" sz="1500" b="1" kern="0">
                  <a:solidFill>
                    <a:srgbClr val="005288"/>
                  </a:solidFill>
                  <a:latin typeface="Calibri"/>
                  <a:ea typeface="Calibri"/>
                  <a:cs typeface="Calibri"/>
                  <a:sym typeface="Calibri"/>
                </a:rPr>
                <a:t>behaviors, practices, or skills </a:t>
              </a:r>
              <a:r>
                <a:rPr lang="en-US" sz="1500" kern="0">
                  <a:solidFill>
                    <a:srgbClr val="000000"/>
                  </a:solidFill>
                  <a:latin typeface="Calibri"/>
                  <a:ea typeface="Calibri"/>
                  <a:cs typeface="Calibri"/>
                  <a:sym typeface="Calibri"/>
                </a:rPr>
                <a:t>associated with the program.</a:t>
              </a:r>
              <a:endParaRPr sz="1400" kern="0">
                <a:solidFill>
                  <a:srgbClr val="000000"/>
                </a:solidFill>
                <a:latin typeface="Arial"/>
                <a:cs typeface="Arial"/>
                <a:sym typeface="Arial"/>
              </a:endParaRPr>
            </a:p>
          </p:txBody>
        </p:sp>
        <p:sp>
          <p:nvSpPr>
            <p:cNvPr id="987" name="Google Shape;987;p26"/>
            <p:cNvSpPr txBox="1"/>
            <p:nvPr/>
          </p:nvSpPr>
          <p:spPr>
            <a:xfrm>
              <a:off x="5959034" y="3042422"/>
              <a:ext cx="1965766" cy="1477328"/>
            </a:xfrm>
            <a:prstGeom prst="rect">
              <a:avLst/>
            </a:prstGeom>
            <a:solidFill>
              <a:srgbClr val="E2F0D9"/>
            </a:solidFill>
            <a:ln>
              <a:noFill/>
            </a:ln>
          </p:spPr>
          <p:txBody>
            <a:bodyPr spcFirstLastPara="1" wrap="square" lIns="91425" tIns="45700" rIns="91425" bIns="45700" anchor="t" anchorCtr="0">
              <a:spAutoFit/>
            </a:bodyPr>
            <a:lstStyle/>
            <a:p>
              <a:pPr algn="ctr">
                <a:buClr>
                  <a:srgbClr val="000000"/>
                </a:buClr>
              </a:pPr>
              <a:r>
                <a:rPr lang="en-US" sz="1500" kern="0">
                  <a:solidFill>
                    <a:srgbClr val="000000"/>
                  </a:solidFill>
                  <a:latin typeface="Calibri"/>
                  <a:ea typeface="Calibri"/>
                  <a:cs typeface="Calibri"/>
                  <a:sym typeface="Calibri"/>
                </a:rPr>
                <a:t>Desired </a:t>
              </a:r>
              <a:r>
                <a:rPr lang="en-US" sz="1500" b="1" kern="0">
                  <a:solidFill>
                    <a:srgbClr val="005288"/>
                  </a:solidFill>
                  <a:latin typeface="Calibri"/>
                  <a:ea typeface="Calibri"/>
                  <a:cs typeface="Calibri"/>
                  <a:sym typeface="Calibri"/>
                </a:rPr>
                <a:t>outcomes</a:t>
              </a:r>
              <a:r>
                <a:rPr lang="en-US" sz="1500" kern="0">
                  <a:solidFill>
                    <a:srgbClr val="000000"/>
                  </a:solidFill>
                  <a:latin typeface="Calibri"/>
                  <a:ea typeface="Calibri"/>
                  <a:cs typeface="Calibri"/>
                  <a:sym typeface="Calibri"/>
                </a:rPr>
                <a:t> or </a:t>
              </a:r>
              <a:r>
                <a:rPr lang="en-US" sz="1500" b="1" kern="0">
                  <a:solidFill>
                    <a:srgbClr val="005288"/>
                  </a:solidFill>
                  <a:latin typeface="Calibri"/>
                  <a:ea typeface="Calibri"/>
                  <a:cs typeface="Calibri"/>
                  <a:sym typeface="Calibri"/>
                </a:rPr>
                <a:t>lasting</a:t>
              </a:r>
              <a:r>
                <a:rPr lang="en-US" sz="1500" kern="0">
                  <a:solidFill>
                    <a:srgbClr val="005288"/>
                  </a:solidFill>
                  <a:latin typeface="Calibri"/>
                  <a:ea typeface="Calibri"/>
                  <a:cs typeface="Calibri"/>
                  <a:sym typeface="Calibri"/>
                </a:rPr>
                <a:t> </a:t>
              </a:r>
              <a:r>
                <a:rPr lang="en-US" sz="1500" b="1" kern="0">
                  <a:solidFill>
                    <a:srgbClr val="005288"/>
                  </a:solidFill>
                  <a:latin typeface="Calibri"/>
                  <a:ea typeface="Calibri"/>
                  <a:cs typeface="Calibri"/>
                  <a:sym typeface="Calibri"/>
                </a:rPr>
                <a:t>impacts</a:t>
              </a:r>
              <a:r>
                <a:rPr lang="en-US" sz="1500" kern="0">
                  <a:solidFill>
                    <a:srgbClr val="005288"/>
                  </a:solidFill>
                  <a:latin typeface="Calibri"/>
                  <a:ea typeface="Calibri"/>
                  <a:cs typeface="Calibri"/>
                  <a:sym typeface="Calibri"/>
                </a:rPr>
                <a:t> </a:t>
              </a:r>
              <a:r>
                <a:rPr lang="en-US" sz="1500" kern="0">
                  <a:solidFill>
                    <a:srgbClr val="000000"/>
                  </a:solidFill>
                  <a:latin typeface="Calibri"/>
                  <a:ea typeface="Calibri"/>
                  <a:cs typeface="Calibri"/>
                  <a:sym typeface="Calibri"/>
                </a:rPr>
                <a:t>of the program. Can be influenced by program, as well as external factors.</a:t>
              </a:r>
              <a:endParaRPr sz="1400" kern="0">
                <a:solidFill>
                  <a:srgbClr val="000000"/>
                </a:solidFill>
                <a:latin typeface="Arial"/>
                <a:cs typeface="Arial"/>
                <a:sym typeface="Arial"/>
              </a:endParaRPr>
            </a:p>
          </p:txBody>
        </p:sp>
      </p:grpSp>
      <p:sp>
        <p:nvSpPr>
          <p:cNvPr id="979" name="Google Shape;979;p26"/>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25</a:t>
            </a:fld>
            <a:endParaRPr kern="0"/>
          </a:p>
        </p:txBody>
      </p:sp>
    </p:spTree>
    <p:extLst>
      <p:ext uri="{BB962C8B-B14F-4D97-AF65-F5344CB8AC3E}">
        <p14:creationId xmlns:p14="http://schemas.microsoft.com/office/powerpoint/2010/main" val="3020060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27"/>
          <p:cNvSpPr txBox="1">
            <a:spLocks noGrp="1"/>
          </p:cNvSpPr>
          <p:nvPr>
            <p:ph type="title"/>
          </p:nvPr>
        </p:nvSpPr>
        <p:spPr>
          <a:xfrm>
            <a:off x="1905001" y="340368"/>
            <a:ext cx="8143403" cy="53492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Logic Model Components: Short, Mid, Long-Term Outcomes</a:t>
            </a:r>
            <a:endParaRPr/>
          </a:p>
        </p:txBody>
      </p:sp>
      <p:graphicFrame>
        <p:nvGraphicFramePr>
          <p:cNvPr id="996" name="Google Shape;996;p27"/>
          <p:cNvGraphicFramePr/>
          <p:nvPr>
            <p:extLst>
              <p:ext uri="{D42A27DB-BD31-4B8C-83A1-F6EECF244321}">
                <p14:modId xmlns:p14="http://schemas.microsoft.com/office/powerpoint/2010/main" val="2045852499"/>
              </p:ext>
            </p:extLst>
          </p:nvPr>
        </p:nvGraphicFramePr>
        <p:xfrm>
          <a:off x="2762999" y="1466752"/>
          <a:ext cx="6221175" cy="2377845"/>
        </p:xfrm>
        <a:graphic>
          <a:graphicData uri="http://schemas.openxmlformats.org/drawingml/2006/table">
            <a:tbl>
              <a:tblPr firstRow="1" bandRow="1">
                <a:noFill/>
              </a:tblPr>
              <a:tblGrid>
                <a:gridCol w="2073725">
                  <a:extLst>
                    <a:ext uri="{9D8B030D-6E8A-4147-A177-3AD203B41FA5}">
                      <a16:colId xmlns:a16="http://schemas.microsoft.com/office/drawing/2014/main" val="20000"/>
                    </a:ext>
                  </a:extLst>
                </a:gridCol>
                <a:gridCol w="2073725">
                  <a:extLst>
                    <a:ext uri="{9D8B030D-6E8A-4147-A177-3AD203B41FA5}">
                      <a16:colId xmlns:a16="http://schemas.microsoft.com/office/drawing/2014/main" val="20001"/>
                    </a:ext>
                  </a:extLst>
                </a:gridCol>
                <a:gridCol w="2073725">
                  <a:extLst>
                    <a:ext uri="{9D8B030D-6E8A-4147-A177-3AD203B41FA5}">
                      <a16:colId xmlns:a16="http://schemas.microsoft.com/office/drawing/2014/main" val="20002"/>
                    </a:ext>
                  </a:extLst>
                </a:gridCol>
              </a:tblGrid>
              <a:tr h="308325">
                <a:tc>
                  <a:txBody>
                    <a:bodyPr/>
                    <a:lstStyle/>
                    <a:p>
                      <a:pPr marL="0" marR="0" lvl="0" indent="0" algn="ctr" rtl="0">
                        <a:spcBef>
                          <a:spcPts val="0"/>
                        </a:spcBef>
                        <a:spcAft>
                          <a:spcPts val="0"/>
                        </a:spcAft>
                        <a:buNone/>
                      </a:pPr>
                      <a:r>
                        <a:rPr lang="en-US" sz="1800">
                          <a:latin typeface="Calibri"/>
                          <a:ea typeface="Calibri"/>
                          <a:cs typeface="Calibri"/>
                          <a:sym typeface="Calibri"/>
                        </a:rPr>
                        <a:t>Short-Term</a:t>
                      </a:r>
                      <a:endParaRPr/>
                    </a:p>
                  </a:txBody>
                  <a:tcPr marL="68575" marR="68575" marT="34300" marB="34300"/>
                </a:tc>
                <a:tc>
                  <a:txBody>
                    <a:bodyPr/>
                    <a:lstStyle/>
                    <a:p>
                      <a:pPr marL="0" marR="0" lvl="0" indent="0" algn="ctr" rtl="0">
                        <a:spcBef>
                          <a:spcPts val="0"/>
                        </a:spcBef>
                        <a:spcAft>
                          <a:spcPts val="0"/>
                        </a:spcAft>
                        <a:buNone/>
                      </a:pPr>
                      <a:r>
                        <a:rPr lang="en-US" sz="1800">
                          <a:latin typeface="Calibri"/>
                          <a:ea typeface="Calibri"/>
                          <a:cs typeface="Calibri"/>
                          <a:sym typeface="Calibri"/>
                        </a:rPr>
                        <a:t>Mid-Term</a:t>
                      </a:r>
                      <a:endParaRPr sz="1800">
                        <a:latin typeface="Calibri"/>
                        <a:ea typeface="Calibri"/>
                        <a:cs typeface="Calibri"/>
                        <a:sym typeface="Calibri"/>
                      </a:endParaRPr>
                    </a:p>
                  </a:txBody>
                  <a:tcPr marL="68575" marR="68575" marT="34300" marB="34300"/>
                </a:tc>
                <a:tc>
                  <a:txBody>
                    <a:bodyPr/>
                    <a:lstStyle/>
                    <a:p>
                      <a:pPr marL="0" marR="0" lvl="0" indent="0" algn="ctr" rtl="0">
                        <a:spcBef>
                          <a:spcPts val="0"/>
                        </a:spcBef>
                        <a:spcAft>
                          <a:spcPts val="0"/>
                        </a:spcAft>
                        <a:buNone/>
                      </a:pPr>
                      <a:r>
                        <a:rPr lang="en-US" sz="1800">
                          <a:latin typeface="Calibri"/>
                          <a:ea typeface="Calibri"/>
                          <a:cs typeface="Calibri"/>
                          <a:sym typeface="Calibri"/>
                        </a:rPr>
                        <a:t>Long-Term</a:t>
                      </a:r>
                      <a:endParaRPr/>
                    </a:p>
                  </a:txBody>
                  <a:tcPr marL="68575" marR="68575" marT="34300" marB="34300"/>
                </a:tc>
                <a:extLst>
                  <a:ext uri="{0D108BD9-81ED-4DB2-BD59-A6C34878D82A}">
                    <a16:rowId xmlns:a16="http://schemas.microsoft.com/office/drawing/2014/main" val="10000"/>
                  </a:ext>
                </a:extLst>
              </a:tr>
              <a:tr h="2034925">
                <a:tc>
                  <a:txBody>
                    <a:bodyPr/>
                    <a:lstStyle/>
                    <a:p>
                      <a:pPr marL="173736" marR="0" lvl="0" indent="-173736" algn="l" rtl="0">
                        <a:spcBef>
                          <a:spcPts val="0"/>
                        </a:spcBef>
                        <a:spcAft>
                          <a:spcPts val="0"/>
                        </a:spcAft>
                        <a:buClr>
                          <a:schemeClr val="dk1"/>
                        </a:buClr>
                        <a:buSzPts val="1600"/>
                        <a:buFont typeface="Arial"/>
                        <a:buChar char="•"/>
                      </a:pPr>
                      <a:r>
                        <a:rPr lang="en-US" sz="1600">
                          <a:latin typeface="Calibri"/>
                          <a:ea typeface="Calibri"/>
                          <a:cs typeface="Calibri"/>
                          <a:sym typeface="Calibri"/>
                        </a:rPr>
                        <a:t>Knowledge</a:t>
                      </a:r>
                      <a:endParaRPr/>
                    </a:p>
                    <a:p>
                      <a:pPr marL="173736" marR="0" lvl="0" indent="-173736" algn="l" rtl="0">
                        <a:spcBef>
                          <a:spcPts val="0"/>
                        </a:spcBef>
                        <a:spcAft>
                          <a:spcPts val="0"/>
                        </a:spcAft>
                        <a:buClr>
                          <a:schemeClr val="dk1"/>
                        </a:buClr>
                        <a:buSzPts val="1600"/>
                        <a:buFont typeface="Arial"/>
                        <a:buChar char="•"/>
                      </a:pPr>
                      <a:r>
                        <a:rPr lang="en-US" sz="1600">
                          <a:latin typeface="Calibri"/>
                          <a:ea typeface="Calibri"/>
                          <a:cs typeface="Calibri"/>
                          <a:sym typeface="Calibri"/>
                        </a:rPr>
                        <a:t>Beliefs</a:t>
                      </a:r>
                      <a:endParaRPr/>
                    </a:p>
                    <a:p>
                      <a:pPr marL="173736" marR="0" lvl="0" indent="-173736" algn="l" rtl="0">
                        <a:spcBef>
                          <a:spcPts val="0"/>
                        </a:spcBef>
                        <a:spcAft>
                          <a:spcPts val="0"/>
                        </a:spcAft>
                        <a:buClr>
                          <a:schemeClr val="dk1"/>
                        </a:buClr>
                        <a:buSzPts val="1600"/>
                        <a:buFont typeface="Arial"/>
                        <a:buChar char="•"/>
                      </a:pPr>
                      <a:r>
                        <a:rPr lang="en-US" sz="1600">
                          <a:latin typeface="Calibri"/>
                          <a:ea typeface="Calibri"/>
                          <a:cs typeface="Calibri"/>
                          <a:sym typeface="Calibri"/>
                        </a:rPr>
                        <a:t>Awareness</a:t>
                      </a:r>
                      <a:endParaRPr/>
                    </a:p>
                    <a:p>
                      <a:pPr marL="173736" marR="0" lvl="0" indent="-173736" algn="l" rtl="0">
                        <a:spcBef>
                          <a:spcPts val="0"/>
                        </a:spcBef>
                        <a:spcAft>
                          <a:spcPts val="0"/>
                        </a:spcAft>
                        <a:buNone/>
                      </a:pPr>
                      <a:endParaRPr sz="1600">
                        <a:latin typeface="Calibri"/>
                        <a:ea typeface="Calibri"/>
                        <a:cs typeface="Calibri"/>
                        <a:sym typeface="Calibri"/>
                      </a:endParaRPr>
                    </a:p>
                  </a:txBody>
                  <a:tcPr marL="68575" marR="68575" marT="34300" marB="34300"/>
                </a:tc>
                <a:tc>
                  <a:txBody>
                    <a:bodyPr/>
                    <a:lstStyle/>
                    <a:p>
                      <a:pPr marL="173736" marR="0" lvl="0" indent="-173736" algn="l" rtl="0">
                        <a:lnSpc>
                          <a:spcPct val="100000"/>
                        </a:lnSpc>
                        <a:spcBef>
                          <a:spcPts val="0"/>
                        </a:spcBef>
                        <a:spcAft>
                          <a:spcPts val="0"/>
                        </a:spcAft>
                        <a:buClr>
                          <a:schemeClr val="dk1"/>
                        </a:buClr>
                        <a:buSzPts val="1600"/>
                        <a:buFont typeface="Arial"/>
                        <a:buChar char="•"/>
                      </a:pPr>
                      <a:r>
                        <a:rPr lang="en-US" sz="1600">
                          <a:latin typeface="Calibri"/>
                          <a:ea typeface="Calibri"/>
                          <a:cs typeface="Calibri"/>
                          <a:sym typeface="Calibri"/>
                        </a:rPr>
                        <a:t>Beliefs</a:t>
                      </a:r>
                      <a:endParaRPr/>
                    </a:p>
                    <a:p>
                      <a:pPr marL="173736" marR="0" lvl="0" indent="-173736" algn="l" rtl="0">
                        <a:lnSpc>
                          <a:spcPct val="100000"/>
                        </a:lnSpc>
                        <a:spcBef>
                          <a:spcPts val="0"/>
                        </a:spcBef>
                        <a:spcAft>
                          <a:spcPts val="0"/>
                        </a:spcAft>
                        <a:buClr>
                          <a:schemeClr val="dk1"/>
                        </a:buClr>
                        <a:buSzPts val="1600"/>
                        <a:buFont typeface="Arial"/>
                        <a:buChar char="•"/>
                      </a:pPr>
                      <a:r>
                        <a:rPr lang="en-US" sz="1600">
                          <a:latin typeface="Calibri"/>
                          <a:ea typeface="Calibri"/>
                          <a:cs typeface="Calibri"/>
                          <a:sym typeface="Calibri"/>
                        </a:rPr>
                        <a:t>Behaviors</a:t>
                      </a:r>
                      <a:endParaRPr/>
                    </a:p>
                    <a:p>
                      <a:pPr marL="173736" marR="0" lvl="0" indent="-173736" algn="l" rtl="0">
                        <a:lnSpc>
                          <a:spcPct val="100000"/>
                        </a:lnSpc>
                        <a:spcBef>
                          <a:spcPts val="0"/>
                        </a:spcBef>
                        <a:spcAft>
                          <a:spcPts val="0"/>
                        </a:spcAft>
                        <a:buClr>
                          <a:schemeClr val="dk1"/>
                        </a:buClr>
                        <a:buSzPts val="1600"/>
                        <a:buFont typeface="Arial"/>
                        <a:buChar char="•"/>
                      </a:pPr>
                      <a:r>
                        <a:rPr lang="en-US" sz="1600">
                          <a:latin typeface="Calibri"/>
                          <a:ea typeface="Calibri"/>
                          <a:cs typeface="Calibri"/>
                          <a:sym typeface="Calibri"/>
                        </a:rPr>
                        <a:t>Skills/competencies</a:t>
                      </a:r>
                      <a:endParaRPr/>
                    </a:p>
                  </a:txBody>
                  <a:tcPr marL="68575" marR="68575" marT="34300" marB="34300"/>
                </a:tc>
                <a:tc>
                  <a:txBody>
                    <a:bodyPr/>
                    <a:lstStyle/>
                    <a:p>
                      <a:pPr marL="173736" marR="0" lvl="0" indent="-173736" algn="l" rtl="0">
                        <a:spcBef>
                          <a:spcPts val="0"/>
                        </a:spcBef>
                        <a:spcAft>
                          <a:spcPts val="0"/>
                        </a:spcAft>
                        <a:buClr>
                          <a:schemeClr val="dk1"/>
                        </a:buClr>
                        <a:buSzPts val="1600"/>
                        <a:buFont typeface="Arial"/>
                        <a:buChar char="•"/>
                      </a:pPr>
                      <a:r>
                        <a:rPr lang="en-US" sz="1600" dirty="0">
                          <a:latin typeface="Calibri"/>
                          <a:ea typeface="Calibri"/>
                          <a:cs typeface="Calibri"/>
                          <a:sym typeface="Calibri"/>
                        </a:rPr>
                        <a:t>Performance</a:t>
                      </a:r>
                      <a:endParaRPr dirty="0"/>
                    </a:p>
                    <a:p>
                      <a:pPr marL="173736" marR="0" lvl="0" indent="-173736" algn="l" rtl="0">
                        <a:spcBef>
                          <a:spcPts val="0"/>
                        </a:spcBef>
                        <a:spcAft>
                          <a:spcPts val="0"/>
                        </a:spcAft>
                        <a:buClr>
                          <a:schemeClr val="dk1"/>
                        </a:buClr>
                        <a:buSzPts val="1600"/>
                        <a:buFont typeface="Arial"/>
                        <a:buChar char="•"/>
                      </a:pPr>
                      <a:r>
                        <a:rPr lang="en-US" sz="1600" dirty="0">
                          <a:latin typeface="Calibri"/>
                          <a:ea typeface="Calibri"/>
                          <a:cs typeface="Calibri"/>
                          <a:sym typeface="Calibri"/>
                        </a:rPr>
                        <a:t>Professional</a:t>
                      </a:r>
                      <a:endParaRPr sz="1600" dirty="0">
                        <a:latin typeface="Calibri"/>
                        <a:ea typeface="Calibri"/>
                        <a:cs typeface="Calibri"/>
                        <a:sym typeface="Calibri"/>
                      </a:endParaRPr>
                    </a:p>
                    <a:p>
                      <a:pPr marL="173736" marR="0" lvl="0" indent="-173736" algn="l" rtl="0">
                        <a:spcBef>
                          <a:spcPts val="0"/>
                        </a:spcBef>
                        <a:spcAft>
                          <a:spcPts val="0"/>
                        </a:spcAft>
                        <a:buClr>
                          <a:schemeClr val="dk1"/>
                        </a:buClr>
                        <a:buSzPts val="1600"/>
                        <a:buFont typeface="Arial"/>
                        <a:buNone/>
                      </a:pPr>
                      <a:r>
                        <a:rPr lang="en-US" sz="1600" dirty="0">
                          <a:latin typeface="Calibri"/>
                          <a:ea typeface="Calibri"/>
                          <a:cs typeface="Calibri"/>
                          <a:sym typeface="Calibri"/>
                        </a:rPr>
                        <a:t>	judgment</a:t>
                      </a:r>
                      <a:endParaRPr dirty="0"/>
                    </a:p>
                    <a:p>
                      <a:pPr marL="173736" marR="0" lvl="0" indent="-173736" algn="l" rtl="0">
                        <a:spcBef>
                          <a:spcPts val="0"/>
                        </a:spcBef>
                        <a:spcAft>
                          <a:spcPts val="0"/>
                        </a:spcAft>
                        <a:buClr>
                          <a:schemeClr val="dk1"/>
                        </a:buClr>
                        <a:buSzPts val="1600"/>
                        <a:buFont typeface="Arial"/>
                        <a:buChar char="•"/>
                      </a:pPr>
                      <a:r>
                        <a:rPr lang="en-US" sz="1600" dirty="0">
                          <a:latin typeface="Calibri"/>
                          <a:ea typeface="Calibri"/>
                          <a:cs typeface="Calibri"/>
                          <a:sym typeface="Calibri"/>
                        </a:rPr>
                        <a:t>Leadership</a:t>
                      </a:r>
                      <a:endParaRPr dirty="0"/>
                    </a:p>
                    <a:p>
                      <a:pPr marL="173736" marR="0" lvl="0" indent="-173736" algn="l" rtl="0">
                        <a:spcBef>
                          <a:spcPts val="0"/>
                        </a:spcBef>
                        <a:spcAft>
                          <a:spcPts val="0"/>
                        </a:spcAft>
                        <a:buClr>
                          <a:schemeClr val="dk1"/>
                        </a:buClr>
                        <a:buSzPts val="1600"/>
                        <a:buFont typeface="Arial"/>
                        <a:buChar char="•"/>
                      </a:pPr>
                      <a:r>
                        <a:rPr lang="en-US" sz="1600" dirty="0">
                          <a:latin typeface="Calibri"/>
                          <a:ea typeface="Calibri"/>
                          <a:cs typeface="Calibri"/>
                          <a:sym typeface="Calibri"/>
                        </a:rPr>
                        <a:t>Shared goals</a:t>
                      </a:r>
                      <a:endParaRPr dirty="0"/>
                    </a:p>
                    <a:p>
                      <a:pPr marL="173736" marR="0" lvl="0" indent="-173736" algn="l" rtl="0">
                        <a:spcBef>
                          <a:spcPts val="0"/>
                        </a:spcBef>
                        <a:spcAft>
                          <a:spcPts val="0"/>
                        </a:spcAft>
                        <a:buClr>
                          <a:schemeClr val="dk1"/>
                        </a:buClr>
                        <a:buSzPts val="1600"/>
                        <a:buFont typeface="Arial"/>
                        <a:buChar char="•"/>
                      </a:pPr>
                      <a:r>
                        <a:rPr lang="en-US" sz="1600" dirty="0">
                          <a:latin typeface="Calibri"/>
                          <a:ea typeface="Calibri"/>
                          <a:cs typeface="Calibri"/>
                          <a:sym typeface="Calibri"/>
                        </a:rPr>
                        <a:t>Systematized changes in expectations</a:t>
                      </a:r>
                      <a:endParaRPr sz="1600" dirty="0">
                        <a:latin typeface="Calibri"/>
                        <a:ea typeface="Calibri"/>
                        <a:cs typeface="Calibri"/>
                        <a:sym typeface="Calibri"/>
                      </a:endParaRPr>
                    </a:p>
                  </a:txBody>
                  <a:tcPr marL="68575" marR="68575" marT="34300" marB="34300"/>
                </a:tc>
                <a:extLst>
                  <a:ext uri="{0D108BD9-81ED-4DB2-BD59-A6C34878D82A}">
                    <a16:rowId xmlns:a16="http://schemas.microsoft.com/office/drawing/2014/main" val="10001"/>
                  </a:ext>
                </a:extLst>
              </a:tr>
            </a:tbl>
          </a:graphicData>
        </a:graphic>
      </p:graphicFrame>
      <p:grpSp>
        <p:nvGrpSpPr>
          <p:cNvPr id="997" name="Google Shape;997;p27">
            <a:extLst>
              <a:ext uri="{C183D7F6-B498-43B3-948B-1728B52AA6E4}">
                <adec:decorative xmlns:adec="http://schemas.microsoft.com/office/drawing/2017/decorative" val="1"/>
              </a:ext>
            </a:extLst>
          </p:cNvPr>
          <p:cNvGrpSpPr/>
          <p:nvPr/>
        </p:nvGrpSpPr>
        <p:grpSpPr>
          <a:xfrm>
            <a:off x="8610599" y="4098678"/>
            <a:ext cx="1662700" cy="1568610"/>
            <a:chOff x="6846091" y="3607817"/>
            <a:chExt cx="1661021" cy="1868648"/>
          </a:xfrm>
        </p:grpSpPr>
        <p:sp>
          <p:nvSpPr>
            <p:cNvPr id="998" name="Google Shape;998;p27"/>
            <p:cNvSpPr txBox="1"/>
            <p:nvPr/>
          </p:nvSpPr>
          <p:spPr>
            <a:xfrm>
              <a:off x="6941067" y="3657594"/>
              <a:ext cx="1473646" cy="384931"/>
            </a:xfrm>
            <a:prstGeom prst="rect">
              <a:avLst/>
            </a:prstGeom>
            <a:noFill/>
            <a:ln>
              <a:noFill/>
            </a:ln>
          </p:spPr>
          <p:txBody>
            <a:bodyPr spcFirstLastPara="1" wrap="square" lIns="91425" tIns="45700" rIns="91425" bIns="45700" anchor="t" anchorCtr="0">
              <a:spAutoFit/>
            </a:bodyPr>
            <a:lstStyle/>
            <a:p>
              <a:pPr algn="ctr">
                <a:buClr>
                  <a:srgbClr val="000000"/>
                </a:buClr>
              </a:pPr>
              <a:r>
                <a:rPr lang="en-US" sz="1500" b="1" kern="0">
                  <a:solidFill>
                    <a:srgbClr val="000000"/>
                  </a:solidFill>
                  <a:latin typeface="Calibri"/>
                  <a:ea typeface="Calibri"/>
                  <a:cs typeface="Calibri"/>
                  <a:sym typeface="Calibri"/>
                </a:rPr>
                <a:t> Activity!</a:t>
              </a:r>
              <a:endParaRPr sz="1400" kern="0">
                <a:solidFill>
                  <a:srgbClr val="000000"/>
                </a:solidFill>
                <a:latin typeface="Arial"/>
                <a:cs typeface="Arial"/>
                <a:sym typeface="Arial"/>
              </a:endParaRPr>
            </a:p>
          </p:txBody>
        </p:sp>
        <p:sp>
          <p:nvSpPr>
            <p:cNvPr id="999" name="Google Shape;999;p27"/>
            <p:cNvSpPr/>
            <p:nvPr/>
          </p:nvSpPr>
          <p:spPr>
            <a:xfrm>
              <a:off x="6846091" y="3607817"/>
              <a:ext cx="1661021" cy="1868648"/>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pPr>
              <a:endParaRPr sz="1350" kern="0">
                <a:solidFill>
                  <a:srgbClr val="FFFFFF"/>
                </a:solidFill>
                <a:latin typeface="Calibri"/>
                <a:ea typeface="Calibri"/>
                <a:cs typeface="Calibri"/>
                <a:sym typeface="Calibri"/>
              </a:endParaRPr>
            </a:p>
          </p:txBody>
        </p:sp>
        <p:pic>
          <p:nvPicPr>
            <p:cNvPr id="1000" name="Google Shape;1000;p27" descr="Image result for collaboration graphic"/>
            <p:cNvPicPr preferRelativeResize="0"/>
            <p:nvPr/>
          </p:nvPicPr>
          <p:blipFill rotWithShape="1">
            <a:blip r:embed="rId3">
              <a:alphaModFix/>
            </a:blip>
            <a:srcRect/>
            <a:stretch/>
          </p:blipFill>
          <p:spPr>
            <a:xfrm>
              <a:off x="6941067" y="3957677"/>
              <a:ext cx="1473646" cy="1473646"/>
            </a:xfrm>
            <a:prstGeom prst="rect">
              <a:avLst/>
            </a:prstGeom>
            <a:noFill/>
            <a:ln>
              <a:noFill/>
            </a:ln>
          </p:spPr>
        </p:pic>
      </p:grpSp>
      <p:sp>
        <p:nvSpPr>
          <p:cNvPr id="994" name="Google Shape;994;p27"/>
          <p:cNvSpPr txBox="1">
            <a:spLocks noGrp="1"/>
          </p:cNvSpPr>
          <p:nvPr>
            <p:ph type="body" idx="1"/>
          </p:nvPr>
        </p:nvSpPr>
        <p:spPr>
          <a:xfrm>
            <a:off x="2209800" y="4098679"/>
            <a:ext cx="6096001" cy="1398756"/>
          </a:xfrm>
          <a:prstGeom prst="rect">
            <a:avLst/>
          </a:prstGeom>
          <a:noFill/>
          <a:ln>
            <a:noFill/>
          </a:ln>
        </p:spPr>
        <p:txBody>
          <a:bodyPr spcFirstLastPara="1" wrap="square" lIns="0" tIns="0" rIns="0" bIns="0" anchor="ctr" anchorCtr="0">
            <a:noAutofit/>
          </a:bodyPr>
          <a:lstStyle/>
          <a:p>
            <a:pPr marL="342900" indent="-342900">
              <a:spcBef>
                <a:spcPts val="0"/>
              </a:spcBef>
              <a:buSzPts val="2000"/>
              <a:buFont typeface="Arial"/>
              <a:buChar char="•"/>
            </a:pPr>
            <a:r>
              <a:rPr lang="en-US" sz="2000" dirty="0">
                <a:latin typeface="Calibri"/>
                <a:ea typeface="Calibri"/>
                <a:cs typeface="Calibri"/>
                <a:sym typeface="Calibri"/>
              </a:rPr>
              <a:t>Using Handout D, let’s identify one short-, mid-, and long-term outcome for the logic model </a:t>
            </a:r>
            <a:r>
              <a:rPr lang="en-US" sz="2000" b="1" dirty="0">
                <a:latin typeface="Calibri"/>
                <a:ea typeface="Calibri"/>
                <a:cs typeface="Calibri"/>
                <a:sym typeface="Calibri"/>
              </a:rPr>
              <a:t>[pause recording]</a:t>
            </a:r>
            <a:endParaRPr dirty="0"/>
          </a:p>
        </p:txBody>
      </p:sp>
      <p:sp>
        <p:nvSpPr>
          <p:cNvPr id="995" name="Google Shape;995;p27"/>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26</a:t>
            </a:fld>
            <a:endParaRPr kern="0"/>
          </a:p>
        </p:txBody>
      </p:sp>
    </p:spTree>
    <p:extLst>
      <p:ext uri="{BB962C8B-B14F-4D97-AF65-F5344CB8AC3E}">
        <p14:creationId xmlns:p14="http://schemas.microsoft.com/office/powerpoint/2010/main" val="349949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28"/>
          <p:cNvSpPr txBox="1">
            <a:spLocks noGrp="1"/>
          </p:cNvSpPr>
          <p:nvPr>
            <p:ph type="title"/>
          </p:nvPr>
        </p:nvSpPr>
        <p:spPr>
          <a:xfrm>
            <a:off x="1885950" y="382759"/>
            <a:ext cx="4373404"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Example of a Logic Model</a:t>
            </a:r>
            <a:endParaRPr/>
          </a:p>
        </p:txBody>
      </p:sp>
      <p:sp>
        <p:nvSpPr>
          <p:cNvPr id="1008" name="Google Shape;1008;p28"/>
          <p:cNvSpPr txBox="1">
            <a:spLocks noGrp="1"/>
          </p:cNvSpPr>
          <p:nvPr>
            <p:ph type="body" idx="1"/>
          </p:nvPr>
        </p:nvSpPr>
        <p:spPr>
          <a:xfrm>
            <a:off x="1981200" y="1295401"/>
            <a:ext cx="7886700" cy="1110571"/>
          </a:xfrm>
          <a:prstGeom prst="rect">
            <a:avLst/>
          </a:prstGeom>
          <a:noFill/>
          <a:ln>
            <a:noFill/>
          </a:ln>
        </p:spPr>
        <p:txBody>
          <a:bodyPr spcFirstLastPara="1" wrap="square" lIns="0" tIns="0" rIns="0" bIns="0" anchor="t" anchorCtr="0">
            <a:noAutofit/>
          </a:bodyPr>
          <a:lstStyle/>
          <a:p>
            <a:pPr marL="0" indent="0">
              <a:spcBef>
                <a:spcPts val="0"/>
              </a:spcBef>
              <a:buSzPts val="1600"/>
            </a:pPr>
            <a:r>
              <a:rPr lang="en-US" sz="1600" b="1" dirty="0">
                <a:solidFill>
                  <a:srgbClr val="005288"/>
                </a:solidFill>
                <a:latin typeface="Calibri"/>
                <a:ea typeface="Calibri"/>
                <a:cs typeface="Calibri"/>
                <a:sym typeface="Calibri"/>
              </a:rPr>
              <a:t>Problem Statement</a:t>
            </a:r>
            <a:r>
              <a:rPr lang="en-US" sz="1600" dirty="0">
                <a:solidFill>
                  <a:srgbClr val="005288"/>
                </a:solidFill>
                <a:latin typeface="Calibri"/>
                <a:ea typeface="Calibri"/>
                <a:cs typeface="Calibri"/>
                <a:sym typeface="Calibri"/>
              </a:rPr>
              <a:t>: </a:t>
            </a:r>
            <a:r>
              <a:rPr lang="en-US" sz="1600" dirty="0">
                <a:latin typeface="Calibri"/>
                <a:ea typeface="Calibri"/>
                <a:cs typeface="Calibri"/>
                <a:sym typeface="Calibri"/>
              </a:rPr>
              <a:t>The elementary reading scores are below benchmark, particularly for ELs. To address this, the administration wants to make sure that all teachers have access to and feel comfortable with evidence-based reading strategies. They are developing a resource library and trainings based on strategies identified by </a:t>
            </a:r>
            <a:r>
              <a:rPr lang="en-US" sz="1600" i="1" dirty="0">
                <a:latin typeface="Calibri"/>
                <a:ea typeface="Calibri"/>
                <a:cs typeface="Calibri"/>
                <a:sym typeface="Calibri"/>
              </a:rPr>
              <a:t>What Works Clearinghouse</a:t>
            </a:r>
            <a:r>
              <a:rPr lang="en-US" sz="1600" dirty="0">
                <a:latin typeface="Calibri"/>
                <a:ea typeface="Calibri"/>
                <a:cs typeface="Calibri"/>
                <a:sym typeface="Calibri"/>
              </a:rPr>
              <a:t>. New strategies are expected to be implemented in the fall.</a:t>
            </a:r>
            <a:endParaRPr lang="en-US" sz="1600" dirty="0"/>
          </a:p>
          <a:p>
            <a:pPr marL="0" indent="0">
              <a:buSzPts val="1600"/>
            </a:pPr>
            <a:endParaRPr sz="1600" dirty="0">
              <a:latin typeface="Calibri"/>
              <a:ea typeface="Calibri"/>
              <a:cs typeface="Calibri"/>
              <a:sym typeface="Calibri"/>
            </a:endParaRPr>
          </a:p>
          <a:p>
            <a:pPr marL="0" indent="0">
              <a:buSzPts val="2400"/>
            </a:pPr>
            <a:endParaRPr sz="2400" dirty="0"/>
          </a:p>
        </p:txBody>
      </p:sp>
      <p:pic>
        <p:nvPicPr>
          <p:cNvPr id="1009" name="Google Shape;1009;p28" descr="Graph 1 provides an example of a simple logic model, which can be read from left to right as follows: If we invest the resources, such as research-based guidance on reading strategies, curriculum coordinators, and elementary school teachers, for implementing activities such as developing and providing teacher guides and sample lessons and conducting teacher workshops, and we successfully deliver outputs such as guides and samples lessons for each grade level and workshops, then we will likely achieve short-, mid-, and long-term outcomes. Our desired short-term outcomes are to increase teacher knowledge of multiple instruction strategies to teach reading and increase teacher knowledge of reading content. Our desired mid-term outcomes are to increase teacher use of strategies for presenting reading content, increase positive student attitudes toward learning, and increase student understanding of reading content. If we are successful in achieving our short- and mid-term outcomes, then we can achieve our long-term outcome of increased student reading test scores. "/>
          <p:cNvPicPr preferRelativeResize="0"/>
          <p:nvPr/>
        </p:nvPicPr>
        <p:blipFill rotWithShape="1">
          <a:blip r:embed="rId3">
            <a:alphaModFix/>
          </a:blip>
          <a:srcRect/>
          <a:stretch/>
        </p:blipFill>
        <p:spPr>
          <a:xfrm>
            <a:off x="2838835" y="2405971"/>
            <a:ext cx="5895591" cy="3161128"/>
          </a:xfrm>
          <a:prstGeom prst="rect">
            <a:avLst/>
          </a:prstGeom>
          <a:noFill/>
          <a:ln>
            <a:noFill/>
          </a:ln>
        </p:spPr>
      </p:pic>
      <p:sp>
        <p:nvSpPr>
          <p:cNvPr id="1010" name="Google Shape;1010;p28"/>
          <p:cNvSpPr txBox="1"/>
          <p:nvPr/>
        </p:nvSpPr>
        <p:spPr>
          <a:xfrm>
            <a:off x="1885950" y="5486401"/>
            <a:ext cx="8477250" cy="304799"/>
          </a:xfrm>
          <a:prstGeom prst="rect">
            <a:avLst/>
          </a:prstGeom>
          <a:noFill/>
          <a:ln>
            <a:noFill/>
          </a:ln>
        </p:spPr>
        <p:txBody>
          <a:bodyPr spcFirstLastPara="1" wrap="square" lIns="91425" tIns="45700" rIns="91425" bIns="45700" anchor="t" anchorCtr="0">
            <a:noAutofit/>
          </a:bodyPr>
          <a:lstStyle/>
          <a:p>
            <a:pPr>
              <a:lnSpc>
                <a:spcPct val="90000"/>
              </a:lnSpc>
              <a:buClr>
                <a:srgbClr val="000000"/>
              </a:buClr>
              <a:buSzPts val="800"/>
            </a:pPr>
            <a:r>
              <a:rPr lang="en-US" sz="800" kern="0">
                <a:solidFill>
                  <a:srgbClr val="000000"/>
                </a:solidFill>
                <a:latin typeface="Calibri"/>
                <a:ea typeface="Calibri"/>
                <a:cs typeface="Calibri"/>
                <a:sym typeface="Calibri"/>
              </a:rPr>
              <a:t>Source. </a:t>
            </a:r>
            <a:r>
              <a:rPr lang="en-US" sz="800" i="1" kern="0">
                <a:solidFill>
                  <a:srgbClr val="000000"/>
                </a:solidFill>
                <a:latin typeface="Calibri"/>
                <a:ea typeface="Calibri"/>
                <a:cs typeface="Calibri"/>
                <a:sym typeface="Calibri"/>
              </a:rPr>
              <a:t>Logic models: A Tool for Effective Program Planning, Collaboration, and Monitoring</a:t>
            </a:r>
            <a:r>
              <a:rPr lang="en-US" sz="800" kern="0">
                <a:solidFill>
                  <a:srgbClr val="000000"/>
                </a:solidFill>
                <a:latin typeface="Calibri"/>
                <a:ea typeface="Calibri"/>
                <a:cs typeface="Calibri"/>
                <a:sym typeface="Calibri"/>
              </a:rPr>
              <a:t>, by W., Kekahio; B., Lawton; L., Cicchinelli; &amp; P., Brandon, 2014, Washington, DC: U.S. Department of Education, Institute of Education Sciences, National Center for Education Evaluation and Regional Assistance, Regional Educational Laboratory Pacific. p. 3. Retrieved from http://ies.ed.gov/ncee/edlabs. </a:t>
            </a:r>
            <a:endParaRPr sz="1400" kern="0">
              <a:solidFill>
                <a:srgbClr val="000000"/>
              </a:solidFill>
              <a:latin typeface="Arial"/>
              <a:cs typeface="Arial"/>
              <a:sym typeface="Arial"/>
            </a:endParaRPr>
          </a:p>
        </p:txBody>
      </p:sp>
      <p:sp>
        <p:nvSpPr>
          <p:cNvPr id="1007" name="Google Shape;1007;p28"/>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27</a:t>
            </a:fld>
            <a:endParaRPr kern="0"/>
          </a:p>
        </p:txBody>
      </p:sp>
    </p:spTree>
    <p:extLst>
      <p:ext uri="{BB962C8B-B14F-4D97-AF65-F5344CB8AC3E}">
        <p14:creationId xmlns:p14="http://schemas.microsoft.com/office/powerpoint/2010/main" val="1658962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29"/>
          <p:cNvSpPr txBox="1">
            <a:spLocks noGrp="1"/>
          </p:cNvSpPr>
          <p:nvPr>
            <p:ph type="title"/>
          </p:nvPr>
        </p:nvSpPr>
        <p:spPr>
          <a:xfrm>
            <a:off x="1885950" y="382759"/>
            <a:ext cx="4373404"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More Complex Example of a Logic Model</a:t>
            </a:r>
            <a:endParaRPr/>
          </a:p>
        </p:txBody>
      </p:sp>
      <p:graphicFrame>
        <p:nvGraphicFramePr>
          <p:cNvPr id="1019" name="Google Shape;1019;p29"/>
          <p:cNvGraphicFramePr/>
          <p:nvPr>
            <p:extLst>
              <p:ext uri="{D42A27DB-BD31-4B8C-83A1-F6EECF244321}">
                <p14:modId xmlns:p14="http://schemas.microsoft.com/office/powerpoint/2010/main" val="4219139900"/>
              </p:ext>
            </p:extLst>
          </p:nvPr>
        </p:nvGraphicFramePr>
        <p:xfrm>
          <a:off x="1821395" y="1208102"/>
          <a:ext cx="8221025" cy="297775"/>
        </p:xfrm>
        <a:graphic>
          <a:graphicData uri="http://schemas.openxmlformats.org/drawingml/2006/table">
            <a:tbl>
              <a:tblPr firstRow="1">
                <a:noFill/>
              </a:tblPr>
              <a:tblGrid>
                <a:gridCol w="1327700">
                  <a:extLst>
                    <a:ext uri="{9D8B030D-6E8A-4147-A177-3AD203B41FA5}">
                      <a16:colId xmlns:a16="http://schemas.microsoft.com/office/drawing/2014/main" val="20000"/>
                    </a:ext>
                  </a:extLst>
                </a:gridCol>
                <a:gridCol w="1337750">
                  <a:extLst>
                    <a:ext uri="{9D8B030D-6E8A-4147-A177-3AD203B41FA5}">
                      <a16:colId xmlns:a16="http://schemas.microsoft.com/office/drawing/2014/main" val="20001"/>
                    </a:ext>
                  </a:extLst>
                </a:gridCol>
                <a:gridCol w="1424300">
                  <a:extLst>
                    <a:ext uri="{9D8B030D-6E8A-4147-A177-3AD203B41FA5}">
                      <a16:colId xmlns:a16="http://schemas.microsoft.com/office/drawing/2014/main" val="20002"/>
                    </a:ext>
                  </a:extLst>
                </a:gridCol>
                <a:gridCol w="1337750">
                  <a:extLst>
                    <a:ext uri="{9D8B030D-6E8A-4147-A177-3AD203B41FA5}">
                      <a16:colId xmlns:a16="http://schemas.microsoft.com/office/drawing/2014/main" val="20003"/>
                    </a:ext>
                  </a:extLst>
                </a:gridCol>
                <a:gridCol w="1337750">
                  <a:extLst>
                    <a:ext uri="{9D8B030D-6E8A-4147-A177-3AD203B41FA5}">
                      <a16:colId xmlns:a16="http://schemas.microsoft.com/office/drawing/2014/main" val="20004"/>
                    </a:ext>
                  </a:extLst>
                </a:gridCol>
                <a:gridCol w="1455775">
                  <a:extLst>
                    <a:ext uri="{9D8B030D-6E8A-4147-A177-3AD203B41FA5}">
                      <a16:colId xmlns:a16="http://schemas.microsoft.com/office/drawing/2014/main" val="20005"/>
                    </a:ext>
                  </a:extLst>
                </a:gridCol>
              </a:tblGrid>
              <a:tr h="297775">
                <a:tc>
                  <a:txBody>
                    <a:bodyPr/>
                    <a:lstStyle/>
                    <a:p>
                      <a:pPr marL="0" marR="0" lvl="0" indent="0" algn="ctr" rtl="0">
                        <a:lnSpc>
                          <a:spcPct val="115000"/>
                        </a:lnSpc>
                        <a:spcBef>
                          <a:spcPts val="0"/>
                        </a:spcBef>
                        <a:spcAft>
                          <a:spcPts val="0"/>
                        </a:spcAft>
                        <a:buNone/>
                      </a:pPr>
                      <a:r>
                        <a:rPr lang="en-US" sz="900" b="1">
                          <a:solidFill>
                            <a:srgbClr val="FFFFFF"/>
                          </a:solidFill>
                          <a:latin typeface="Calibri"/>
                          <a:ea typeface="Calibri"/>
                          <a:cs typeface="Calibri"/>
                          <a:sym typeface="Calibri"/>
                        </a:rPr>
                        <a:t>Resources</a:t>
                      </a:r>
                      <a:endParaRPr sz="700">
                        <a:latin typeface="Calibri"/>
                        <a:ea typeface="Calibri"/>
                        <a:cs typeface="Calibri"/>
                        <a:sym typeface="Calibri"/>
                      </a:endParaRPr>
                    </a:p>
                  </a:txBody>
                  <a:tcPr marL="45300" marR="45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70C0"/>
                    </a:solidFill>
                  </a:tcPr>
                </a:tc>
                <a:tc>
                  <a:txBody>
                    <a:bodyPr/>
                    <a:lstStyle/>
                    <a:p>
                      <a:pPr marL="0" marR="0" lvl="0" indent="0" algn="ctr" rtl="0">
                        <a:lnSpc>
                          <a:spcPct val="115000"/>
                        </a:lnSpc>
                        <a:spcBef>
                          <a:spcPts val="0"/>
                        </a:spcBef>
                        <a:spcAft>
                          <a:spcPts val="0"/>
                        </a:spcAft>
                        <a:buNone/>
                      </a:pPr>
                      <a:r>
                        <a:rPr lang="en-US" sz="900" b="1">
                          <a:solidFill>
                            <a:srgbClr val="FFFFFF"/>
                          </a:solidFill>
                          <a:latin typeface="Calibri"/>
                          <a:ea typeface="Calibri"/>
                          <a:cs typeface="Calibri"/>
                          <a:sym typeface="Calibri"/>
                        </a:rPr>
                        <a:t>Activities</a:t>
                      </a:r>
                      <a:endParaRPr sz="700">
                        <a:latin typeface="Calibri"/>
                        <a:ea typeface="Calibri"/>
                        <a:cs typeface="Calibri"/>
                        <a:sym typeface="Calibri"/>
                      </a:endParaRPr>
                    </a:p>
                  </a:txBody>
                  <a:tcPr marL="45300" marR="45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70C0"/>
                    </a:solidFill>
                  </a:tcPr>
                </a:tc>
                <a:tc>
                  <a:txBody>
                    <a:bodyPr/>
                    <a:lstStyle/>
                    <a:p>
                      <a:pPr marL="0" marR="0" lvl="0" indent="0" algn="ctr" rtl="0">
                        <a:lnSpc>
                          <a:spcPct val="115000"/>
                        </a:lnSpc>
                        <a:spcBef>
                          <a:spcPts val="0"/>
                        </a:spcBef>
                        <a:spcAft>
                          <a:spcPts val="0"/>
                        </a:spcAft>
                        <a:buNone/>
                      </a:pPr>
                      <a:r>
                        <a:rPr lang="en-US" sz="900" b="1">
                          <a:solidFill>
                            <a:srgbClr val="FFFFFF"/>
                          </a:solidFill>
                          <a:latin typeface="Calibri"/>
                          <a:ea typeface="Calibri"/>
                          <a:cs typeface="Calibri"/>
                          <a:sym typeface="Calibri"/>
                        </a:rPr>
                        <a:t>Outputs</a:t>
                      </a:r>
                      <a:endParaRPr sz="700">
                        <a:latin typeface="Calibri"/>
                        <a:ea typeface="Calibri"/>
                        <a:cs typeface="Calibri"/>
                        <a:sym typeface="Calibri"/>
                      </a:endParaRPr>
                    </a:p>
                  </a:txBody>
                  <a:tcPr marL="45300" marR="45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70C0"/>
                    </a:solidFill>
                  </a:tcPr>
                </a:tc>
                <a:tc>
                  <a:txBody>
                    <a:bodyPr/>
                    <a:lstStyle/>
                    <a:p>
                      <a:pPr marL="0" marR="0" lvl="0" indent="0" algn="ctr" rtl="0">
                        <a:lnSpc>
                          <a:spcPct val="115000"/>
                        </a:lnSpc>
                        <a:spcBef>
                          <a:spcPts val="0"/>
                        </a:spcBef>
                        <a:spcAft>
                          <a:spcPts val="0"/>
                        </a:spcAft>
                        <a:buNone/>
                      </a:pPr>
                      <a:r>
                        <a:rPr lang="en-US" sz="900" b="1">
                          <a:solidFill>
                            <a:srgbClr val="FFFFFF"/>
                          </a:solidFill>
                          <a:latin typeface="Calibri"/>
                          <a:ea typeface="Calibri"/>
                          <a:cs typeface="Calibri"/>
                          <a:sym typeface="Calibri"/>
                        </a:rPr>
                        <a:t>Short-term outcomes</a:t>
                      </a:r>
                      <a:endParaRPr sz="700">
                        <a:latin typeface="Calibri"/>
                        <a:ea typeface="Calibri"/>
                        <a:cs typeface="Calibri"/>
                        <a:sym typeface="Calibri"/>
                      </a:endParaRPr>
                    </a:p>
                  </a:txBody>
                  <a:tcPr marL="45300" marR="45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70C0"/>
                    </a:solidFill>
                  </a:tcPr>
                </a:tc>
                <a:tc>
                  <a:txBody>
                    <a:bodyPr/>
                    <a:lstStyle/>
                    <a:p>
                      <a:pPr marL="0" marR="0" lvl="0" indent="0" algn="ctr" rtl="0">
                        <a:lnSpc>
                          <a:spcPct val="115000"/>
                        </a:lnSpc>
                        <a:spcBef>
                          <a:spcPts val="0"/>
                        </a:spcBef>
                        <a:spcAft>
                          <a:spcPts val="0"/>
                        </a:spcAft>
                        <a:buNone/>
                      </a:pPr>
                      <a:r>
                        <a:rPr lang="en-US" sz="900" b="1">
                          <a:solidFill>
                            <a:srgbClr val="FFFFFF"/>
                          </a:solidFill>
                          <a:latin typeface="Calibri"/>
                          <a:ea typeface="Calibri"/>
                          <a:cs typeface="Calibri"/>
                          <a:sym typeface="Calibri"/>
                        </a:rPr>
                        <a:t>Mid-term outcomes</a:t>
                      </a:r>
                      <a:endParaRPr sz="700">
                        <a:latin typeface="Calibri"/>
                        <a:ea typeface="Calibri"/>
                        <a:cs typeface="Calibri"/>
                        <a:sym typeface="Calibri"/>
                      </a:endParaRPr>
                    </a:p>
                  </a:txBody>
                  <a:tcPr marL="45300" marR="45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70C0"/>
                    </a:solidFill>
                  </a:tcPr>
                </a:tc>
                <a:tc>
                  <a:txBody>
                    <a:bodyPr/>
                    <a:lstStyle/>
                    <a:p>
                      <a:pPr marL="0" marR="0" lvl="0" indent="0" algn="ctr" rtl="0">
                        <a:lnSpc>
                          <a:spcPct val="115000"/>
                        </a:lnSpc>
                        <a:spcBef>
                          <a:spcPts val="0"/>
                        </a:spcBef>
                        <a:spcAft>
                          <a:spcPts val="0"/>
                        </a:spcAft>
                        <a:buNone/>
                      </a:pPr>
                      <a:r>
                        <a:rPr lang="en-US" sz="900" b="1" dirty="0">
                          <a:solidFill>
                            <a:srgbClr val="FFFFFF"/>
                          </a:solidFill>
                          <a:latin typeface="Calibri"/>
                          <a:ea typeface="Calibri"/>
                          <a:cs typeface="Calibri"/>
                          <a:sym typeface="Calibri"/>
                        </a:rPr>
                        <a:t>Long-term outcomes</a:t>
                      </a:r>
                      <a:endParaRPr sz="700" dirty="0">
                        <a:latin typeface="Calibri"/>
                        <a:ea typeface="Calibri"/>
                        <a:cs typeface="Calibri"/>
                        <a:sym typeface="Calibri"/>
                      </a:endParaRPr>
                    </a:p>
                  </a:txBody>
                  <a:tcPr marL="45300" marR="453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70C0"/>
                    </a:solidFill>
                  </a:tcPr>
                </a:tc>
                <a:extLst>
                  <a:ext uri="{0D108BD9-81ED-4DB2-BD59-A6C34878D82A}">
                    <a16:rowId xmlns:a16="http://schemas.microsoft.com/office/drawing/2014/main" val="10000"/>
                  </a:ext>
                </a:extLst>
              </a:tr>
            </a:tbl>
          </a:graphicData>
        </a:graphic>
      </p:graphicFrame>
      <p:graphicFrame>
        <p:nvGraphicFramePr>
          <p:cNvPr id="1018" name="Google Shape;1018;p29" descr="Logic models can be organized in a variety of ways in order to best present the theory of action or theory of change for a given program. More complex models can further organize the resources, activities, outputs, and outcomes, by bucketing the work, into sub-components that best represent the program. For example, resources can be categorized as monetary resources, tools that are available to support the work, or existing structures, protocols, or processes. In this example of a professional learning program, resources are categorized into four buckets: staff time and salaries, training and support that is available, implementation tools, and measurement tools for assessing student learning. The activities are broken into three categories: professional learning program, coaching, and professional learning communities (or PLCs). Likewise, the outputs are organized into professional learning program outputs, coaching outputs, and PLC outputs. Another way of categorizing the components of the logic model might be centered around the participants (such as teachers) of the program or the benefactors of the work (such as students). Breaking down the work into sub-components in this manner allows for tracking the work across the logic model from one bucket to the next, to create a through line from left to right or from resources to activities to outputs to short-term, mid-term, and long-term outcomes."/>
          <p:cNvGraphicFramePr/>
          <p:nvPr>
            <p:extLst>
              <p:ext uri="{D42A27DB-BD31-4B8C-83A1-F6EECF244321}">
                <p14:modId xmlns:p14="http://schemas.microsoft.com/office/powerpoint/2010/main" val="1994808827"/>
              </p:ext>
            </p:extLst>
          </p:nvPr>
        </p:nvGraphicFramePr>
        <p:xfrm>
          <a:off x="1888998" y="1496728"/>
          <a:ext cx="8153400" cy="4458891"/>
        </p:xfrm>
        <a:graphic>
          <a:graphicData uri="http://schemas.openxmlformats.org/presentationml/2006/ole">
            <mc:AlternateContent xmlns:mc="http://schemas.openxmlformats.org/markup-compatibility/2006">
              <mc:Choice xmlns:v="urn:schemas-microsoft-com:vml" Requires="v">
                <p:oleObj spid="_x0000_s1049" r:id="rId4" imgW="8153400" imgH="4458891" progId="Word.Document.12">
                  <p:embed/>
                </p:oleObj>
              </mc:Choice>
              <mc:Fallback>
                <p:oleObj r:id="rId4" imgW="8153400" imgH="4458891" progId="Word.Document.12">
                  <p:embed/>
                  <p:pic>
                    <p:nvPicPr>
                      <p:cNvPr id="1018" name="Google Shape;1018;p29"/>
                      <p:cNvPicPr preferRelativeResize="0"/>
                      <p:nvPr/>
                    </p:nvPicPr>
                    <p:blipFill rotWithShape="1">
                      <a:blip r:embed="rId5">
                        <a:alphaModFix/>
                      </a:blip>
                      <a:srcRect/>
                      <a:stretch/>
                    </p:blipFill>
                    <p:spPr>
                      <a:xfrm>
                        <a:off x="1888998" y="1496728"/>
                        <a:ext cx="8153400" cy="4458891"/>
                      </a:xfrm>
                      <a:prstGeom prst="rect">
                        <a:avLst/>
                      </a:prstGeom>
                      <a:noFill/>
                      <a:ln>
                        <a:noFill/>
                      </a:ln>
                    </p:spPr>
                  </p:pic>
                </p:oleObj>
              </mc:Fallback>
            </mc:AlternateContent>
          </a:graphicData>
        </a:graphic>
      </p:graphicFrame>
      <p:sp>
        <p:nvSpPr>
          <p:cNvPr id="1017" name="Google Shape;1017;p29"/>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28</a:t>
            </a:fld>
            <a:endParaRPr kern="0"/>
          </a:p>
        </p:txBody>
      </p:sp>
    </p:spTree>
    <p:extLst>
      <p:ext uri="{BB962C8B-B14F-4D97-AF65-F5344CB8AC3E}">
        <p14:creationId xmlns:p14="http://schemas.microsoft.com/office/powerpoint/2010/main" val="4061796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30"/>
          <p:cNvSpPr txBox="1">
            <a:spLocks noGrp="1"/>
          </p:cNvSpPr>
          <p:nvPr>
            <p:ph type="title"/>
          </p:nvPr>
        </p:nvSpPr>
        <p:spPr>
          <a:xfrm>
            <a:off x="1905000" y="381000"/>
            <a:ext cx="4373400" cy="713100"/>
          </a:xfrm>
          <a:prstGeom prst="rect">
            <a:avLst/>
          </a:prstGeom>
          <a:noFill/>
          <a:ln>
            <a:noFill/>
          </a:ln>
        </p:spPr>
        <p:txBody>
          <a:bodyPr spcFirstLastPara="1" wrap="square" lIns="0" tIns="0" rIns="0" bIns="0" anchor="t" anchorCtr="0">
            <a:noAutofit/>
          </a:bodyPr>
          <a:lstStyle/>
          <a:p>
            <a:pPr>
              <a:buSzPts val="2800"/>
            </a:pPr>
            <a:r>
              <a:rPr lang="en-US"/>
              <a:t>Review and Reflect</a:t>
            </a:r>
            <a:endParaRPr/>
          </a:p>
        </p:txBody>
      </p:sp>
      <p:sp>
        <p:nvSpPr>
          <p:cNvPr id="1026" name="Google Shape;1026;p30"/>
          <p:cNvSpPr txBox="1">
            <a:spLocks noGrp="1"/>
          </p:cNvSpPr>
          <p:nvPr>
            <p:ph type="body" idx="1"/>
          </p:nvPr>
        </p:nvSpPr>
        <p:spPr>
          <a:xfrm>
            <a:off x="1981200" y="1463040"/>
            <a:ext cx="8058150" cy="4099560"/>
          </a:xfrm>
          <a:prstGeom prst="rect">
            <a:avLst/>
          </a:prstGeom>
          <a:noFill/>
          <a:ln>
            <a:noFill/>
          </a:ln>
        </p:spPr>
        <p:txBody>
          <a:bodyPr spcFirstLastPara="1" wrap="square" lIns="0" tIns="0" rIns="0" bIns="0" anchor="ctr" anchorCtr="0">
            <a:noAutofit/>
          </a:bodyPr>
          <a:lstStyle/>
          <a:p>
            <a:pPr indent="-457200">
              <a:spcBef>
                <a:spcPts val="900"/>
              </a:spcBef>
              <a:buFont typeface="Arial"/>
              <a:buChar char="•"/>
            </a:pPr>
            <a:r>
              <a:rPr lang="en-US" dirty="0">
                <a:latin typeface="Calibri"/>
                <a:ea typeface="Calibri"/>
                <a:cs typeface="Calibri"/>
                <a:sym typeface="Calibri"/>
              </a:rPr>
              <a:t>Revisit Handout D and look for the connections between resources to long-term outcomes. </a:t>
            </a:r>
            <a:endParaRPr dirty="0">
              <a:latin typeface="Calibri"/>
              <a:ea typeface="Calibri"/>
              <a:cs typeface="Calibri"/>
              <a:sym typeface="Calibri"/>
            </a:endParaRPr>
          </a:p>
          <a:p>
            <a:pPr marL="685800" lvl="1" indent="-228600">
              <a:spcBef>
                <a:spcPts val="900"/>
              </a:spcBef>
              <a:buFont typeface="Calibri"/>
              <a:buChar char="•"/>
            </a:pPr>
            <a:r>
              <a:rPr lang="en-US" dirty="0"/>
              <a:t>Is there a logical </a:t>
            </a:r>
            <a:r>
              <a:rPr lang="en-US" dirty="0" err="1"/>
              <a:t>throughline</a:t>
            </a:r>
            <a:r>
              <a:rPr lang="en-US" dirty="0"/>
              <a:t>? </a:t>
            </a:r>
            <a:endParaRPr dirty="0"/>
          </a:p>
          <a:p>
            <a:pPr marL="685800" lvl="1" indent="-228600">
              <a:spcBef>
                <a:spcPts val="900"/>
              </a:spcBef>
            </a:pPr>
            <a:r>
              <a:rPr lang="en-US" dirty="0"/>
              <a:t>Is there anything missing?</a:t>
            </a:r>
            <a:endParaRPr dirty="0"/>
          </a:p>
          <a:p>
            <a:pPr marL="685800" lvl="1" indent="-228600">
              <a:spcBef>
                <a:spcPts val="900"/>
              </a:spcBef>
            </a:pPr>
            <a:r>
              <a:rPr lang="en-US" dirty="0"/>
              <a:t>Can you add arrows that would work in your local context? </a:t>
            </a:r>
          </a:p>
          <a:p>
            <a:pPr marL="685800" lvl="1" indent="-228600">
              <a:spcBef>
                <a:spcPts val="900"/>
              </a:spcBef>
            </a:pPr>
            <a:endParaRPr lang="en-US" dirty="0"/>
          </a:p>
          <a:p>
            <a:pPr marL="457200" lvl="1" indent="0">
              <a:spcBef>
                <a:spcPts val="900"/>
              </a:spcBef>
              <a:buNone/>
            </a:pPr>
            <a:r>
              <a:rPr lang="en-US" dirty="0"/>
              <a:t>[pause recording] </a:t>
            </a:r>
            <a:endParaRPr dirty="0"/>
          </a:p>
          <a:p>
            <a:pPr marL="0" indent="0">
              <a:spcBef>
                <a:spcPts val="1450"/>
              </a:spcBef>
            </a:pPr>
            <a:endParaRPr dirty="0">
              <a:latin typeface="Calibri"/>
              <a:ea typeface="Calibri"/>
              <a:cs typeface="Calibri"/>
              <a:sym typeface="Calibri"/>
            </a:endParaRPr>
          </a:p>
        </p:txBody>
      </p:sp>
      <p:sp>
        <p:nvSpPr>
          <p:cNvPr id="1027" name="Google Shape;1027;p30"/>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29</a:t>
            </a:fld>
            <a:endParaRPr kern="0"/>
          </a:p>
        </p:txBody>
      </p:sp>
    </p:spTree>
    <p:extLst>
      <p:ext uri="{BB962C8B-B14F-4D97-AF65-F5344CB8AC3E}">
        <p14:creationId xmlns:p14="http://schemas.microsoft.com/office/powerpoint/2010/main" val="369699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Tree>
    <p:extLst>
      <p:ext uri="{BB962C8B-B14F-4D97-AF65-F5344CB8AC3E}">
        <p14:creationId xmlns:p14="http://schemas.microsoft.com/office/powerpoint/2010/main" val="575905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32"/>
          <p:cNvSpPr txBox="1">
            <a:spLocks noGrp="1"/>
          </p:cNvSpPr>
          <p:nvPr>
            <p:ph type="ctrTitle"/>
          </p:nvPr>
        </p:nvSpPr>
        <p:spPr>
          <a:xfrm>
            <a:off x="2667000" y="1122363"/>
            <a:ext cx="6858000" cy="2387600"/>
          </a:xfrm>
          <a:prstGeom prst="rect">
            <a:avLst/>
          </a:prstGeom>
          <a:noFill/>
          <a:ln>
            <a:noFill/>
          </a:ln>
        </p:spPr>
        <p:txBody>
          <a:bodyPr spcFirstLastPara="1" wrap="square" lIns="91425" tIns="45700" rIns="91425" bIns="45700" anchor="b" anchorCtr="0">
            <a:noAutofit/>
          </a:bodyPr>
          <a:lstStyle/>
          <a:p>
            <a:r>
              <a:rPr lang="en-US"/>
              <a:t>Part 2: Evaluation Questions</a:t>
            </a:r>
            <a:endParaRPr/>
          </a:p>
        </p:txBody>
      </p:sp>
    </p:spTree>
    <p:extLst>
      <p:ext uri="{BB962C8B-B14F-4D97-AF65-F5344CB8AC3E}">
        <p14:creationId xmlns:p14="http://schemas.microsoft.com/office/powerpoint/2010/main" val="2117659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7" name="Google Shape;1047;p33"/>
          <p:cNvSpPr txBox="1">
            <a:spLocks noGrp="1"/>
          </p:cNvSpPr>
          <p:nvPr>
            <p:ph type="title"/>
          </p:nvPr>
        </p:nvSpPr>
        <p:spPr>
          <a:xfrm>
            <a:off x="1920424" y="365123"/>
            <a:ext cx="9661975" cy="685800"/>
          </a:xfrm>
          <a:prstGeom prst="rect">
            <a:avLst/>
          </a:prstGeom>
          <a:noFill/>
          <a:ln>
            <a:noFill/>
          </a:ln>
        </p:spPr>
        <p:txBody>
          <a:bodyPr spcFirstLastPara="1" wrap="square" lIns="0" tIns="0" rIns="0" bIns="0" anchor="t" anchorCtr="0">
            <a:noAutofit/>
          </a:bodyPr>
          <a:lstStyle/>
          <a:p>
            <a:pPr>
              <a:buSzPts val="2800"/>
            </a:pPr>
            <a:r>
              <a:rPr lang="en-US" sz="2800" dirty="0">
                <a:latin typeface="Trebuchet MS"/>
                <a:ea typeface="Trebuchet MS"/>
                <a:cs typeface="Trebuchet MS"/>
                <a:sym typeface="Trebuchet MS"/>
              </a:rPr>
              <a:t>The Program Evaluation Cycle: Part 2 Evaluation Questions</a:t>
            </a:r>
            <a:endParaRPr dirty="0"/>
          </a:p>
        </p:txBody>
      </p:sp>
      <p:grpSp>
        <p:nvGrpSpPr>
          <p:cNvPr id="1049" name="Google Shape;1049;p33" descr="Focus on Part 2: Evaluation Questions &#10;"/>
          <p:cNvGrpSpPr/>
          <p:nvPr/>
        </p:nvGrpSpPr>
        <p:grpSpPr>
          <a:xfrm>
            <a:off x="3908846" y="1393930"/>
            <a:ext cx="4374306" cy="4069174"/>
            <a:chOff x="860846" y="-3070"/>
            <a:chExt cx="4374306" cy="4069174"/>
          </a:xfrm>
        </p:grpSpPr>
        <p:sp>
          <p:nvSpPr>
            <p:cNvPr id="1050" name="Google Shape;1050;p33"/>
            <p:cNvSpPr/>
            <p:nvPr/>
          </p:nvSpPr>
          <p:spPr>
            <a:xfrm>
              <a:off x="1013412" y="-3070"/>
              <a:ext cx="4069174" cy="4069174"/>
            </a:xfrm>
            <a:custGeom>
              <a:avLst/>
              <a:gdLst/>
              <a:ahLst/>
              <a:cxnLst/>
              <a:rect l="l" t="t" r="r" b="b"/>
              <a:pathLst>
                <a:path w="120000" h="120000" extrusionOk="0">
                  <a:moveTo>
                    <a:pt x="74738" y="5361"/>
                  </a:moveTo>
                  <a:lnTo>
                    <a:pt x="74738" y="5361"/>
                  </a:lnTo>
                  <a:cubicBezTo>
                    <a:pt x="100621" y="12342"/>
                    <a:pt x="118054" y="36525"/>
                    <a:pt x="116496" y="63288"/>
                  </a:cubicBezTo>
                  <a:cubicBezTo>
                    <a:pt x="114939" y="90050"/>
                    <a:pt x="94819" y="112048"/>
                    <a:pt x="68301" y="115980"/>
                  </a:cubicBezTo>
                  <a:cubicBezTo>
                    <a:pt x="41784" y="119912"/>
                    <a:pt x="16145" y="104700"/>
                    <a:pt x="6889" y="79541"/>
                  </a:cubicBezTo>
                  <a:cubicBezTo>
                    <a:pt x="-2368" y="54383"/>
                    <a:pt x="7297" y="26181"/>
                    <a:pt x="30040" y="11989"/>
                  </a:cubicBezTo>
                  <a:lnTo>
                    <a:pt x="28496" y="8965"/>
                  </a:lnTo>
                  <a:lnTo>
                    <a:pt x="35706" y="12415"/>
                  </a:lnTo>
                  <a:lnTo>
                    <a:pt x="34473" y="20672"/>
                  </a:lnTo>
                  <a:lnTo>
                    <a:pt x="32930" y="17649"/>
                  </a:lnTo>
                  <a:lnTo>
                    <a:pt x="32930" y="17649"/>
                  </a:lnTo>
                  <a:cubicBezTo>
                    <a:pt x="12911" y="30445"/>
                    <a:pt x="4586" y="55509"/>
                    <a:pt x="12971" y="77739"/>
                  </a:cubicBezTo>
                  <a:cubicBezTo>
                    <a:pt x="21356" y="99968"/>
                    <a:pt x="44160" y="113291"/>
                    <a:pt x="67642" y="109679"/>
                  </a:cubicBezTo>
                  <a:cubicBezTo>
                    <a:pt x="91124" y="106067"/>
                    <a:pt x="108870" y="86506"/>
                    <a:pt x="110186" y="62784"/>
                  </a:cubicBezTo>
                  <a:cubicBezTo>
                    <a:pt x="111502" y="39062"/>
                    <a:pt x="96029" y="17659"/>
                    <a:pt x="73090" y="11471"/>
                  </a:cubicBezTo>
                  <a:close/>
                </a:path>
              </a:pathLst>
            </a:custGeom>
            <a:solidFill>
              <a:srgbClr val="CCD3EA"/>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051" name="Google Shape;1051;p33"/>
            <p:cNvSpPr/>
            <p:nvPr/>
          </p:nvSpPr>
          <p:spPr>
            <a:xfrm>
              <a:off x="2290464" y="2451"/>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052" name="Google Shape;1052;p33"/>
            <p:cNvSpPr txBox="1"/>
            <p:nvPr/>
          </p:nvSpPr>
          <p:spPr>
            <a:xfrm>
              <a:off x="2327444" y="39431"/>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1: Logic Model</a:t>
              </a:r>
              <a:endParaRPr sz="1400" kern="0">
                <a:solidFill>
                  <a:srgbClr val="000000"/>
                </a:solidFill>
                <a:latin typeface="Arial"/>
                <a:cs typeface="Arial"/>
                <a:sym typeface="Arial"/>
              </a:endParaRPr>
            </a:p>
          </p:txBody>
        </p:sp>
        <p:sp>
          <p:nvSpPr>
            <p:cNvPr id="1053" name="Google Shape;1053;p33"/>
            <p:cNvSpPr/>
            <p:nvPr/>
          </p:nvSpPr>
          <p:spPr>
            <a:xfrm>
              <a:off x="3720082" y="827842"/>
              <a:ext cx="1515070" cy="757535"/>
            </a:xfrm>
            <a:prstGeom prst="roundRect">
              <a:avLst>
                <a:gd name="adj" fmla="val 16667"/>
              </a:avLst>
            </a:prstGeom>
            <a:solidFill>
              <a:srgbClr val="00953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054" name="Google Shape;1054;p33"/>
            <p:cNvSpPr txBox="1"/>
            <p:nvPr/>
          </p:nvSpPr>
          <p:spPr>
            <a:xfrm>
              <a:off x="3757062" y="86482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2: Evaluation Questions</a:t>
              </a:r>
              <a:endParaRPr sz="1400" kern="0">
                <a:solidFill>
                  <a:srgbClr val="000000"/>
                </a:solidFill>
                <a:latin typeface="Arial"/>
                <a:cs typeface="Arial"/>
                <a:sym typeface="Arial"/>
              </a:endParaRPr>
            </a:p>
          </p:txBody>
        </p:sp>
        <p:sp>
          <p:nvSpPr>
            <p:cNvPr id="1055" name="Google Shape;1055;p33"/>
            <p:cNvSpPr/>
            <p:nvPr/>
          </p:nvSpPr>
          <p:spPr>
            <a:xfrm>
              <a:off x="3720082" y="247862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056" name="Google Shape;1056;p33"/>
            <p:cNvSpPr txBox="1"/>
            <p:nvPr/>
          </p:nvSpPr>
          <p:spPr>
            <a:xfrm>
              <a:off x="3757062" y="251560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3: Data Sources</a:t>
              </a:r>
              <a:endParaRPr sz="1400" kern="0">
                <a:solidFill>
                  <a:srgbClr val="000000"/>
                </a:solidFill>
                <a:latin typeface="Arial"/>
                <a:cs typeface="Arial"/>
                <a:sym typeface="Arial"/>
              </a:endParaRPr>
            </a:p>
          </p:txBody>
        </p:sp>
        <p:sp>
          <p:nvSpPr>
            <p:cNvPr id="1057" name="Google Shape;1057;p33"/>
            <p:cNvSpPr/>
            <p:nvPr/>
          </p:nvSpPr>
          <p:spPr>
            <a:xfrm>
              <a:off x="2290464" y="3304013"/>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058" name="Google Shape;1058;p33"/>
            <p:cNvSpPr txBox="1"/>
            <p:nvPr/>
          </p:nvSpPr>
          <p:spPr>
            <a:xfrm>
              <a:off x="2327444" y="3340993"/>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4: Data Collection Tools</a:t>
              </a:r>
              <a:endParaRPr sz="1400" kern="0">
                <a:solidFill>
                  <a:srgbClr val="000000"/>
                </a:solidFill>
                <a:latin typeface="Arial"/>
                <a:cs typeface="Arial"/>
                <a:sym typeface="Arial"/>
              </a:endParaRPr>
            </a:p>
          </p:txBody>
        </p:sp>
        <p:sp>
          <p:nvSpPr>
            <p:cNvPr id="1059" name="Google Shape;1059;p33"/>
            <p:cNvSpPr/>
            <p:nvPr/>
          </p:nvSpPr>
          <p:spPr>
            <a:xfrm>
              <a:off x="860846" y="247862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060" name="Google Shape;1060;p33"/>
            <p:cNvSpPr txBox="1"/>
            <p:nvPr/>
          </p:nvSpPr>
          <p:spPr>
            <a:xfrm>
              <a:off x="897826" y="251560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5: Data Preparation and Analysis</a:t>
              </a:r>
              <a:endParaRPr sz="1400" kern="0">
                <a:solidFill>
                  <a:srgbClr val="000000"/>
                </a:solidFill>
                <a:latin typeface="Arial"/>
                <a:cs typeface="Arial"/>
                <a:sym typeface="Arial"/>
              </a:endParaRPr>
            </a:p>
          </p:txBody>
        </p:sp>
        <p:sp>
          <p:nvSpPr>
            <p:cNvPr id="1061" name="Google Shape;1061;p33"/>
            <p:cNvSpPr/>
            <p:nvPr/>
          </p:nvSpPr>
          <p:spPr>
            <a:xfrm>
              <a:off x="860846" y="82784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062" name="Google Shape;1062;p33"/>
            <p:cNvSpPr txBox="1"/>
            <p:nvPr/>
          </p:nvSpPr>
          <p:spPr>
            <a:xfrm>
              <a:off x="897826" y="86482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6: Dissemination</a:t>
              </a:r>
              <a:endParaRPr sz="1400" kern="0">
                <a:solidFill>
                  <a:srgbClr val="000000"/>
                </a:solidFill>
                <a:latin typeface="Arial"/>
                <a:cs typeface="Arial"/>
                <a:sym typeface="Arial"/>
              </a:endParaRPr>
            </a:p>
          </p:txBody>
        </p:sp>
      </p:grpSp>
      <p:sp>
        <p:nvSpPr>
          <p:cNvPr id="1048" name="Google Shape;1048;p33"/>
          <p:cNvSpPr txBox="1"/>
          <p:nvPr/>
        </p:nvSpPr>
        <p:spPr>
          <a:xfrm>
            <a:off x="8963527" y="5138908"/>
            <a:ext cx="1266509" cy="507831"/>
          </a:xfrm>
          <a:prstGeom prst="rect">
            <a:avLst/>
          </a:prstGeom>
          <a:noFill/>
          <a:ln>
            <a:noFill/>
          </a:ln>
        </p:spPr>
        <p:txBody>
          <a:bodyPr spcFirstLastPara="1" wrap="square" lIns="91425" tIns="45700" rIns="91425" bIns="45700" anchor="t" anchorCtr="0">
            <a:spAutoFit/>
          </a:bodyPr>
          <a:lstStyle/>
          <a:p>
            <a:pPr>
              <a:buClr>
                <a:srgbClr val="000000"/>
              </a:buClr>
              <a:buSzPts val="900"/>
            </a:pPr>
            <a:r>
              <a:rPr lang="en-US" sz="900" kern="0">
                <a:solidFill>
                  <a:srgbClr val="000000"/>
                </a:solidFill>
                <a:latin typeface="Calibri"/>
                <a:ea typeface="Calibri"/>
                <a:cs typeface="Calibri"/>
                <a:sym typeface="Calibri"/>
              </a:rPr>
              <a:t>Adapted from: </a:t>
            </a:r>
            <a:r>
              <a:rPr lang="en-US" sz="900" u="sng" kern="0">
                <a:solidFill>
                  <a:srgbClr val="000000"/>
                </a:solidFill>
                <a:latin typeface="Calibri"/>
                <a:ea typeface="Calibri"/>
                <a:cs typeface="Calibri"/>
                <a:sym typeface="Calibri"/>
                <a:hlinkClick r:id="rId3"/>
              </a:rPr>
              <a:t>http://toolkit.pellinstitute.org/</a:t>
            </a:r>
            <a:r>
              <a:rPr lang="en-US" sz="900" kern="0">
                <a:solidFill>
                  <a:srgbClr val="000000"/>
                </a:solidFill>
                <a:latin typeface="Calibri"/>
                <a:ea typeface="Calibri"/>
                <a:cs typeface="Calibri"/>
                <a:sym typeface="Calibri"/>
              </a:rPr>
              <a:t>.</a:t>
            </a:r>
            <a:endParaRPr sz="1400" kern="0">
              <a:solidFill>
                <a:srgbClr val="000000"/>
              </a:solidFill>
              <a:latin typeface="Arial"/>
              <a:cs typeface="Arial"/>
              <a:sym typeface="Arial"/>
            </a:endParaRPr>
          </a:p>
        </p:txBody>
      </p:sp>
      <p:sp>
        <p:nvSpPr>
          <p:cNvPr id="1046" name="Google Shape;1046;p33"/>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A5A5A5"/>
              </a:buClr>
              <a:buSzPts val="1200"/>
            </a:pPr>
            <a:fld id="{00000000-1234-1234-1234-123412341234}" type="slidenum">
              <a:rPr lang="en-US" kern="0"/>
              <a:pPr>
                <a:buClr>
                  <a:srgbClr val="A5A5A5"/>
                </a:buClr>
                <a:buSzPts val="1200"/>
              </a:pPr>
              <a:t>31</a:t>
            </a:fld>
            <a:endParaRPr kern="0"/>
          </a:p>
        </p:txBody>
      </p:sp>
    </p:spTree>
    <p:extLst>
      <p:ext uri="{BB962C8B-B14F-4D97-AF65-F5344CB8AC3E}">
        <p14:creationId xmlns:p14="http://schemas.microsoft.com/office/powerpoint/2010/main" val="2058310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Google Shape;1068;p34"/>
          <p:cNvSpPr txBox="1">
            <a:spLocks noGrp="1"/>
          </p:cNvSpPr>
          <p:nvPr>
            <p:ph type="title"/>
          </p:nvPr>
        </p:nvSpPr>
        <p:spPr>
          <a:xfrm>
            <a:off x="2055286" y="457200"/>
            <a:ext cx="4373404"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Goals for Part 2</a:t>
            </a:r>
            <a:endParaRPr/>
          </a:p>
        </p:txBody>
      </p:sp>
      <p:sp>
        <p:nvSpPr>
          <p:cNvPr id="1069" name="Google Shape;1069;p34"/>
          <p:cNvSpPr txBox="1">
            <a:spLocks noGrp="1"/>
          </p:cNvSpPr>
          <p:nvPr>
            <p:ph type="body" idx="1"/>
          </p:nvPr>
        </p:nvSpPr>
        <p:spPr>
          <a:xfrm>
            <a:off x="2055286" y="1463040"/>
            <a:ext cx="7984064" cy="4351338"/>
          </a:xfrm>
          <a:prstGeom prst="rect">
            <a:avLst/>
          </a:prstGeom>
          <a:noFill/>
          <a:ln>
            <a:noFill/>
          </a:ln>
        </p:spPr>
        <p:txBody>
          <a:bodyPr spcFirstLastPara="1" wrap="square" lIns="0" tIns="0" rIns="0" bIns="0" anchor="ctr" anchorCtr="0">
            <a:noAutofit/>
          </a:bodyPr>
          <a:lstStyle/>
          <a:p>
            <a:pPr indent="-457200">
              <a:spcBef>
                <a:spcPts val="0"/>
              </a:spcBef>
              <a:buFont typeface="Arial"/>
              <a:buChar char="•"/>
            </a:pPr>
            <a:r>
              <a:rPr lang="en-US">
                <a:latin typeface="Calibri"/>
                <a:ea typeface="Calibri"/>
                <a:cs typeface="Calibri"/>
                <a:sym typeface="Calibri"/>
              </a:rPr>
              <a:t>Discuss how logic models can inform the creation  of evaluation questions.</a:t>
            </a:r>
            <a:endParaRPr/>
          </a:p>
          <a:p>
            <a:pPr indent="-457200">
              <a:buFont typeface="Arial"/>
              <a:buChar char="•"/>
            </a:pPr>
            <a:r>
              <a:rPr lang="en-US">
                <a:latin typeface="Calibri"/>
                <a:ea typeface="Calibri"/>
                <a:cs typeface="Calibri"/>
                <a:sym typeface="Calibri"/>
              </a:rPr>
              <a:t>Discuss the elements of high-quality evaluation questions and create draft evaluation questions. </a:t>
            </a:r>
            <a:endParaRPr/>
          </a:p>
          <a:p>
            <a:pPr indent="-457200">
              <a:buFont typeface="Arial"/>
              <a:buChar char="•"/>
            </a:pPr>
            <a:r>
              <a:rPr lang="en-US">
                <a:latin typeface="Calibri"/>
                <a:ea typeface="Calibri"/>
                <a:cs typeface="Calibri"/>
                <a:sym typeface="Calibri"/>
              </a:rPr>
              <a:t>Practice prioritizing evaluation questions. </a:t>
            </a:r>
            <a:endParaRPr/>
          </a:p>
        </p:txBody>
      </p:sp>
      <p:sp>
        <p:nvSpPr>
          <p:cNvPr id="1070" name="Google Shape;1070;p34"/>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32</a:t>
            </a:fld>
            <a:endParaRPr kern="0"/>
          </a:p>
        </p:txBody>
      </p:sp>
    </p:spTree>
    <p:extLst>
      <p:ext uri="{BB962C8B-B14F-4D97-AF65-F5344CB8AC3E}">
        <p14:creationId xmlns:p14="http://schemas.microsoft.com/office/powerpoint/2010/main" val="1221876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8" name="Google Shape;1078;p35"/>
          <p:cNvSpPr txBox="1">
            <a:spLocks noGrp="1"/>
          </p:cNvSpPr>
          <p:nvPr>
            <p:ph type="title"/>
          </p:nvPr>
        </p:nvSpPr>
        <p:spPr>
          <a:xfrm>
            <a:off x="1905000" y="381000"/>
            <a:ext cx="825246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Reminder: Logic Model Purpose and Use in Drafting Evaluation Questions</a:t>
            </a:r>
            <a:endParaRPr/>
          </a:p>
        </p:txBody>
      </p:sp>
      <p:sp>
        <p:nvSpPr>
          <p:cNvPr id="1076" name="Google Shape;1076;p35"/>
          <p:cNvSpPr txBox="1">
            <a:spLocks noGrp="1"/>
          </p:cNvSpPr>
          <p:nvPr>
            <p:ph type="body" idx="1"/>
          </p:nvPr>
        </p:nvSpPr>
        <p:spPr>
          <a:xfrm>
            <a:off x="2087878" y="1302133"/>
            <a:ext cx="7886700" cy="2423160"/>
          </a:xfrm>
          <a:prstGeom prst="rect">
            <a:avLst/>
          </a:prstGeom>
          <a:noFill/>
          <a:ln>
            <a:noFill/>
          </a:ln>
        </p:spPr>
        <p:txBody>
          <a:bodyPr spcFirstLastPara="1" wrap="square" lIns="0" tIns="0" rIns="0" bIns="0" anchor="ctr" anchorCtr="0">
            <a:noAutofit/>
          </a:bodyPr>
          <a:lstStyle/>
          <a:p>
            <a:pPr marL="342900" indent="-342900">
              <a:spcBef>
                <a:spcPts val="0"/>
              </a:spcBef>
              <a:buSzPts val="2000"/>
              <a:buFont typeface="Arial"/>
              <a:buChar char="•"/>
            </a:pPr>
            <a:r>
              <a:rPr lang="en-US" sz="2000" b="1">
                <a:solidFill>
                  <a:srgbClr val="005288"/>
                </a:solidFill>
                <a:latin typeface="Calibri"/>
                <a:ea typeface="Calibri"/>
                <a:cs typeface="Calibri"/>
                <a:sym typeface="Calibri"/>
              </a:rPr>
              <a:t>Logic Models offer a shared understanding </a:t>
            </a:r>
            <a:r>
              <a:rPr lang="en-US" sz="2000">
                <a:latin typeface="Calibri"/>
                <a:ea typeface="Calibri"/>
                <a:cs typeface="Calibri"/>
                <a:sym typeface="Calibri"/>
              </a:rPr>
              <a:t>for what resources are needed to do the work, what the work is, and what outcomes are sought as a result from the work.</a:t>
            </a:r>
            <a:endParaRPr/>
          </a:p>
          <a:p>
            <a:pPr marL="342900" indent="-342900">
              <a:buSzPts val="2000"/>
              <a:buFont typeface="Arial"/>
              <a:buChar char="•"/>
            </a:pPr>
            <a:r>
              <a:rPr lang="en-US" sz="2000" b="1">
                <a:solidFill>
                  <a:srgbClr val="005288"/>
                </a:solidFill>
                <a:latin typeface="Calibri"/>
                <a:ea typeface="Calibri"/>
                <a:cs typeface="Calibri"/>
                <a:sym typeface="Calibri"/>
              </a:rPr>
              <a:t>Logic Models draw explicit connections </a:t>
            </a:r>
            <a:r>
              <a:rPr lang="en-US" sz="2000">
                <a:latin typeface="Calibri"/>
                <a:ea typeface="Calibri"/>
                <a:cs typeface="Calibri"/>
                <a:sym typeface="Calibri"/>
              </a:rPr>
              <a:t>between resources, work, and desired outcomes.</a:t>
            </a:r>
            <a:endParaRPr/>
          </a:p>
          <a:p>
            <a:pPr marL="342900" indent="-342900">
              <a:buSzPts val="2000"/>
              <a:buFont typeface="Arial"/>
              <a:buChar char="•"/>
            </a:pPr>
            <a:r>
              <a:rPr lang="en-US" sz="2000" b="1">
                <a:solidFill>
                  <a:srgbClr val="005288"/>
                </a:solidFill>
                <a:latin typeface="Calibri"/>
                <a:ea typeface="Calibri"/>
                <a:cs typeface="Calibri"/>
                <a:sym typeface="Calibri"/>
              </a:rPr>
              <a:t>Logic Models capture assumptions </a:t>
            </a:r>
            <a:r>
              <a:rPr lang="en-US" sz="2000">
                <a:latin typeface="Calibri"/>
                <a:ea typeface="Calibri"/>
                <a:cs typeface="Calibri"/>
                <a:sym typeface="Calibri"/>
              </a:rPr>
              <a:t>about what needs to be in place to do the work with success.</a:t>
            </a:r>
            <a:endParaRPr/>
          </a:p>
        </p:txBody>
      </p:sp>
      <p:sp>
        <p:nvSpPr>
          <p:cNvPr id="1079" name="Google Shape;1079;p35">
            <a:extLst>
              <a:ext uri="{C183D7F6-B498-43B3-948B-1728B52AA6E4}">
                <adec:decorative xmlns:adec="http://schemas.microsoft.com/office/drawing/2017/decorative" val="1"/>
              </a:ext>
            </a:extLst>
          </p:cNvPr>
          <p:cNvSpPr/>
          <p:nvPr/>
        </p:nvSpPr>
        <p:spPr>
          <a:xfrm>
            <a:off x="5387705" y="3820709"/>
            <a:ext cx="1287049" cy="788302"/>
          </a:xfrm>
          <a:prstGeom prst="downArrow">
            <a:avLst>
              <a:gd name="adj1" fmla="val 50000"/>
              <a:gd name="adj2" fmla="val 50000"/>
            </a:avLst>
          </a:prstGeom>
          <a:solidFill>
            <a:schemeClr val="accent1"/>
          </a:solidFill>
          <a:ln w="12700" cap="flat" cmpd="sng">
            <a:solidFill>
              <a:srgbClr val="001335"/>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pPr>
            <a:endParaRPr sz="1350" kern="0">
              <a:solidFill>
                <a:srgbClr val="FFFFFF"/>
              </a:solidFill>
              <a:latin typeface="Calibri"/>
              <a:ea typeface="Calibri"/>
              <a:cs typeface="Calibri"/>
              <a:sym typeface="Calibri"/>
            </a:endParaRPr>
          </a:p>
        </p:txBody>
      </p:sp>
      <p:sp>
        <p:nvSpPr>
          <p:cNvPr id="1080" name="Google Shape;1080;p35"/>
          <p:cNvSpPr/>
          <p:nvPr/>
        </p:nvSpPr>
        <p:spPr>
          <a:xfrm>
            <a:off x="3745229" y="4724401"/>
            <a:ext cx="4572000" cy="646331"/>
          </a:xfrm>
          <a:prstGeom prst="rect">
            <a:avLst/>
          </a:prstGeom>
          <a:solidFill>
            <a:srgbClr val="E2F0D9"/>
          </a:solidFill>
          <a:ln>
            <a:noFill/>
          </a:ln>
        </p:spPr>
        <p:txBody>
          <a:bodyPr spcFirstLastPara="1" wrap="square" lIns="91425" tIns="45700" rIns="91425" bIns="45700" anchor="t" anchorCtr="0">
            <a:spAutoFit/>
          </a:bodyPr>
          <a:lstStyle/>
          <a:p>
            <a:pPr algn="ctr">
              <a:buClr>
                <a:srgbClr val="000000"/>
              </a:buClr>
            </a:pPr>
            <a:r>
              <a:rPr lang="en-US" kern="0">
                <a:solidFill>
                  <a:srgbClr val="000000"/>
                </a:solidFill>
                <a:latin typeface="Calibri"/>
                <a:ea typeface="Calibri"/>
                <a:cs typeface="Calibri"/>
                <a:sym typeface="Calibri"/>
              </a:rPr>
              <a:t>Your logic model will directly inform program evaluation questions! </a:t>
            </a:r>
            <a:endParaRPr sz="1400" kern="0">
              <a:solidFill>
                <a:srgbClr val="000000"/>
              </a:solidFill>
              <a:latin typeface="Arial"/>
              <a:cs typeface="Arial"/>
              <a:sym typeface="Arial"/>
            </a:endParaRPr>
          </a:p>
        </p:txBody>
      </p:sp>
      <p:sp>
        <p:nvSpPr>
          <p:cNvPr id="1077" name="Google Shape;1077;p35"/>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33</a:t>
            </a:fld>
            <a:endParaRPr kern="0"/>
          </a:p>
        </p:txBody>
      </p:sp>
    </p:spTree>
    <p:extLst>
      <p:ext uri="{BB962C8B-B14F-4D97-AF65-F5344CB8AC3E}">
        <p14:creationId xmlns:p14="http://schemas.microsoft.com/office/powerpoint/2010/main" val="1291554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1086" name="Google Shape;1086;p36"/>
          <p:cNvSpPr txBox="1">
            <a:spLocks noGrp="1"/>
          </p:cNvSpPr>
          <p:nvPr>
            <p:ph type="title"/>
          </p:nvPr>
        </p:nvSpPr>
        <p:spPr>
          <a:xfrm>
            <a:off x="1905000" y="381000"/>
            <a:ext cx="733806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Types of Evaluation Questions</a:t>
            </a:r>
            <a:endParaRPr/>
          </a:p>
        </p:txBody>
      </p:sp>
      <p:graphicFrame>
        <p:nvGraphicFramePr>
          <p:cNvPr id="1088" name="Google Shape;1088;p36"/>
          <p:cNvGraphicFramePr/>
          <p:nvPr>
            <p:extLst>
              <p:ext uri="{D42A27DB-BD31-4B8C-83A1-F6EECF244321}">
                <p14:modId xmlns:p14="http://schemas.microsoft.com/office/powerpoint/2010/main" val="671296526"/>
              </p:ext>
            </p:extLst>
          </p:nvPr>
        </p:nvGraphicFramePr>
        <p:xfrm>
          <a:off x="3116168" y="1981200"/>
          <a:ext cx="6096000" cy="2964708"/>
        </p:xfrm>
        <a:graphic>
          <a:graphicData uri="http://schemas.openxmlformats.org/drawingml/2006/table">
            <a:tbl>
              <a:tblPr firstRow="1" bandRow="1">
                <a:noFil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2800"/>
                        <a:t>Process</a:t>
                      </a:r>
                      <a:endParaRPr/>
                    </a:p>
                  </a:txBody>
                  <a:tcPr marL="91450" marR="91450" marT="45725" marB="45725"/>
                </a:tc>
                <a:tc>
                  <a:txBody>
                    <a:bodyPr/>
                    <a:lstStyle/>
                    <a:p>
                      <a:pPr marL="0" marR="0" lvl="0" indent="0" algn="ctr" rtl="0">
                        <a:spcBef>
                          <a:spcPts val="0"/>
                        </a:spcBef>
                        <a:spcAft>
                          <a:spcPts val="0"/>
                        </a:spcAft>
                        <a:buNone/>
                      </a:pPr>
                      <a:r>
                        <a:rPr lang="en-US" sz="2800"/>
                        <a:t>Outcome</a:t>
                      </a:r>
                      <a:endParaRPr/>
                    </a:p>
                  </a:txBody>
                  <a:tcPr marL="91450" marR="91450" marT="45725" marB="45725"/>
                </a:tc>
                <a:extLst>
                  <a:ext uri="{0D108BD9-81ED-4DB2-BD59-A6C34878D82A}">
                    <a16:rowId xmlns:a16="http://schemas.microsoft.com/office/drawing/2014/main" val="10000"/>
                  </a:ext>
                </a:extLst>
              </a:tr>
              <a:tr h="370850">
                <a:tc>
                  <a:txBody>
                    <a:bodyPr/>
                    <a:lstStyle/>
                    <a:p>
                      <a:pPr marL="214313" marR="0" lvl="1" indent="-214313" algn="l" rtl="0">
                        <a:lnSpc>
                          <a:spcPct val="90000"/>
                        </a:lnSpc>
                        <a:spcBef>
                          <a:spcPts val="0"/>
                        </a:spcBef>
                        <a:spcAft>
                          <a:spcPts val="0"/>
                        </a:spcAft>
                        <a:buClr>
                          <a:schemeClr val="dk1"/>
                        </a:buClr>
                        <a:buSzPts val="2400"/>
                        <a:buFont typeface="Calibri"/>
                        <a:buChar char="•"/>
                      </a:pPr>
                      <a:r>
                        <a:rPr lang="en-US" sz="2400" u="none" strike="noStrike" cap="none"/>
                        <a:t>Concerned with program implementation</a:t>
                      </a:r>
                      <a:endParaRPr/>
                    </a:p>
                    <a:p>
                      <a:pPr marL="214313" marR="0" lvl="1" indent="-214313" algn="l" rtl="0">
                        <a:lnSpc>
                          <a:spcPct val="90000"/>
                        </a:lnSpc>
                        <a:spcBef>
                          <a:spcPts val="360"/>
                        </a:spcBef>
                        <a:spcAft>
                          <a:spcPts val="0"/>
                        </a:spcAft>
                        <a:buClr>
                          <a:schemeClr val="dk1"/>
                        </a:buClr>
                        <a:buSzPts val="2400"/>
                        <a:buFont typeface="Calibri"/>
                        <a:buChar char="•"/>
                      </a:pPr>
                      <a:r>
                        <a:rPr lang="en-US" sz="2400" u="none" strike="noStrike" cap="none"/>
                        <a:t>Generally ask: Was the program delivered as intended?</a:t>
                      </a:r>
                      <a:endParaRPr/>
                    </a:p>
                  </a:txBody>
                  <a:tcPr marL="91450" marR="91450" marT="45725" marB="45725"/>
                </a:tc>
                <a:tc>
                  <a:txBody>
                    <a:bodyPr/>
                    <a:lstStyle/>
                    <a:p>
                      <a:pPr marL="214313" marR="0" lvl="1" indent="-214313" algn="l" rtl="0">
                        <a:lnSpc>
                          <a:spcPct val="90000"/>
                        </a:lnSpc>
                        <a:spcBef>
                          <a:spcPts val="0"/>
                        </a:spcBef>
                        <a:spcAft>
                          <a:spcPts val="0"/>
                        </a:spcAft>
                        <a:buClr>
                          <a:schemeClr val="dk1"/>
                        </a:buClr>
                        <a:buSzPts val="2400"/>
                        <a:buFont typeface="Calibri"/>
                        <a:buChar char="•"/>
                      </a:pPr>
                      <a:r>
                        <a:rPr lang="en-US" sz="2400" u="none" strike="noStrike" cap="none" dirty="0"/>
                        <a:t>Concerned with results of program implementation</a:t>
                      </a:r>
                      <a:endParaRPr sz="2400" i="1" u="none" strike="noStrike" cap="none" dirty="0"/>
                    </a:p>
                    <a:p>
                      <a:pPr marL="214313" marR="0" lvl="1" indent="-214313" algn="l" rtl="0">
                        <a:lnSpc>
                          <a:spcPct val="90000"/>
                        </a:lnSpc>
                        <a:spcBef>
                          <a:spcPts val="360"/>
                        </a:spcBef>
                        <a:spcAft>
                          <a:spcPts val="0"/>
                        </a:spcAft>
                        <a:buClr>
                          <a:schemeClr val="dk1"/>
                        </a:buClr>
                        <a:buSzPts val="2400"/>
                        <a:buFont typeface="Calibri"/>
                        <a:buChar char="•"/>
                      </a:pPr>
                      <a:r>
                        <a:rPr lang="en-US" sz="2400" u="none" strike="noStrike" cap="none" dirty="0"/>
                        <a:t>Generally ask: Did the program accomplish what it set out to do?</a:t>
                      </a:r>
                      <a:endParaRPr dirty="0"/>
                    </a:p>
                  </a:txBody>
                  <a:tcPr marL="91450" marR="91450" marT="45725" marB="45725"/>
                </a:tc>
                <a:extLst>
                  <a:ext uri="{0D108BD9-81ED-4DB2-BD59-A6C34878D82A}">
                    <a16:rowId xmlns:a16="http://schemas.microsoft.com/office/drawing/2014/main" val="10001"/>
                  </a:ext>
                </a:extLst>
              </a:tr>
            </a:tbl>
          </a:graphicData>
        </a:graphic>
      </p:graphicFrame>
      <p:sp>
        <p:nvSpPr>
          <p:cNvPr id="1087" name="Google Shape;1087;p36"/>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34</a:t>
            </a:fld>
            <a:endParaRPr kern="0"/>
          </a:p>
        </p:txBody>
      </p:sp>
    </p:spTree>
    <p:extLst>
      <p:ext uri="{BB962C8B-B14F-4D97-AF65-F5344CB8AC3E}">
        <p14:creationId xmlns:p14="http://schemas.microsoft.com/office/powerpoint/2010/main" val="1395292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93"/>
        <p:cNvGrpSpPr/>
        <p:nvPr/>
      </p:nvGrpSpPr>
      <p:grpSpPr>
        <a:xfrm>
          <a:off x="0" y="0"/>
          <a:ext cx="0" cy="0"/>
          <a:chOff x="0" y="0"/>
          <a:chExt cx="0" cy="0"/>
        </a:xfrm>
      </p:grpSpPr>
      <p:sp>
        <p:nvSpPr>
          <p:cNvPr id="1094" name="Google Shape;1094;p37"/>
          <p:cNvSpPr txBox="1">
            <a:spLocks noGrp="1"/>
          </p:cNvSpPr>
          <p:nvPr>
            <p:ph type="title"/>
          </p:nvPr>
        </p:nvSpPr>
        <p:spPr>
          <a:xfrm>
            <a:off x="1909212" y="400517"/>
            <a:ext cx="9215987" cy="713232"/>
          </a:xfrm>
          <a:prstGeom prst="rect">
            <a:avLst/>
          </a:prstGeom>
          <a:noFill/>
          <a:ln>
            <a:noFill/>
          </a:ln>
        </p:spPr>
        <p:txBody>
          <a:bodyPr spcFirstLastPara="1" wrap="square" lIns="0" tIns="0" rIns="0" bIns="0" anchor="t" anchorCtr="0">
            <a:noAutofit/>
          </a:bodyPr>
          <a:lstStyle/>
          <a:p>
            <a:pPr>
              <a:buSzPts val="2800"/>
            </a:pPr>
            <a:r>
              <a:rPr lang="en-US" sz="2800" dirty="0">
                <a:latin typeface="Trebuchet MS"/>
                <a:ea typeface="Trebuchet MS"/>
                <a:cs typeface="Trebuchet MS"/>
                <a:sym typeface="Trebuchet MS"/>
              </a:rPr>
              <a:t>Elements of Logic Model: Process and/or Outcome</a:t>
            </a:r>
            <a:endParaRPr dirty="0"/>
          </a:p>
        </p:txBody>
      </p:sp>
      <p:grpSp>
        <p:nvGrpSpPr>
          <p:cNvPr id="1097" name="Google Shape;1097;p37" descr="Problem Statement includes resources, activities, outputs, short-term outcomes, mid-term outcomes, and long-term outcomes.  "/>
          <p:cNvGrpSpPr/>
          <p:nvPr/>
        </p:nvGrpSpPr>
        <p:grpSpPr>
          <a:xfrm>
            <a:off x="2040768" y="1381801"/>
            <a:ext cx="7626259" cy="1812771"/>
            <a:chOff x="516767" y="1381800"/>
            <a:chExt cx="7626259" cy="1812771"/>
          </a:xfrm>
        </p:grpSpPr>
        <p:sp>
          <p:nvSpPr>
            <p:cNvPr id="1098" name="Google Shape;1098;p37"/>
            <p:cNvSpPr txBox="1"/>
            <p:nvPr/>
          </p:nvSpPr>
          <p:spPr>
            <a:xfrm>
              <a:off x="2286000" y="1381800"/>
              <a:ext cx="4114802" cy="677148"/>
            </a:xfrm>
            <a:prstGeom prst="rect">
              <a:avLst/>
            </a:prstGeom>
            <a:solidFill>
              <a:schemeClr val="lt1"/>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800"/>
              </a:pPr>
              <a:r>
                <a:rPr lang="en-US" b="1" kern="0">
                  <a:solidFill>
                    <a:srgbClr val="000000"/>
                  </a:solidFill>
                  <a:latin typeface="Arial"/>
                  <a:ea typeface="Arial"/>
                  <a:cs typeface="Arial"/>
                  <a:sym typeface="Arial"/>
                </a:rPr>
                <a:t>Problem Statement</a:t>
              </a:r>
              <a:endParaRPr sz="1400" kern="0">
                <a:solidFill>
                  <a:srgbClr val="000000"/>
                </a:solidFill>
                <a:latin typeface="Arial"/>
                <a:cs typeface="Arial"/>
                <a:sym typeface="Arial"/>
              </a:endParaRPr>
            </a:p>
          </p:txBody>
        </p:sp>
        <p:sp>
          <p:nvSpPr>
            <p:cNvPr id="1099" name="Google Shape;1099;p37"/>
            <p:cNvSpPr txBox="1"/>
            <p:nvPr/>
          </p:nvSpPr>
          <p:spPr>
            <a:xfrm>
              <a:off x="516767" y="2169445"/>
              <a:ext cx="1166155" cy="1025126"/>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en-US" sz="1200" b="1" kern="0">
                  <a:solidFill>
                    <a:srgbClr val="000000"/>
                  </a:solidFill>
                  <a:latin typeface="Arial"/>
                  <a:ea typeface="Arial"/>
                  <a:cs typeface="Arial"/>
                  <a:sym typeface="Arial"/>
                </a:rPr>
                <a:t>Resources</a:t>
              </a:r>
              <a:endParaRPr sz="1200" b="1" kern="0">
                <a:solidFill>
                  <a:srgbClr val="000000"/>
                </a:solidFill>
                <a:latin typeface="Arial"/>
                <a:ea typeface="Arial"/>
                <a:cs typeface="Arial"/>
                <a:sym typeface="Arial"/>
              </a:endParaRPr>
            </a:p>
          </p:txBody>
        </p:sp>
        <p:sp>
          <p:nvSpPr>
            <p:cNvPr id="1100" name="Google Shape;1100;p37"/>
            <p:cNvSpPr txBox="1"/>
            <p:nvPr/>
          </p:nvSpPr>
          <p:spPr>
            <a:xfrm>
              <a:off x="1809204" y="2163697"/>
              <a:ext cx="1166155" cy="1024081"/>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en-US" sz="1200" b="1" kern="0">
                  <a:solidFill>
                    <a:srgbClr val="000000"/>
                  </a:solidFill>
                  <a:latin typeface="Arial"/>
                  <a:ea typeface="Arial"/>
                  <a:cs typeface="Arial"/>
                  <a:sym typeface="Arial"/>
                </a:rPr>
                <a:t>Activities</a:t>
              </a:r>
              <a:endParaRPr sz="1400" kern="0">
                <a:solidFill>
                  <a:srgbClr val="000000"/>
                </a:solidFill>
                <a:latin typeface="Arial"/>
                <a:cs typeface="Arial"/>
                <a:sym typeface="Arial"/>
              </a:endParaRPr>
            </a:p>
          </p:txBody>
        </p:sp>
        <p:sp>
          <p:nvSpPr>
            <p:cNvPr id="1101" name="Google Shape;1101;p37"/>
            <p:cNvSpPr txBox="1"/>
            <p:nvPr/>
          </p:nvSpPr>
          <p:spPr>
            <a:xfrm>
              <a:off x="3101640" y="2163174"/>
              <a:ext cx="1166155" cy="1027216"/>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en-US" sz="1200" b="1" kern="0">
                  <a:solidFill>
                    <a:srgbClr val="000000"/>
                  </a:solidFill>
                  <a:latin typeface="Arial"/>
                  <a:ea typeface="Arial"/>
                  <a:cs typeface="Arial"/>
                  <a:sym typeface="Arial"/>
                </a:rPr>
                <a:t>Outputs</a:t>
              </a:r>
              <a:endParaRPr sz="1400" kern="0">
                <a:solidFill>
                  <a:srgbClr val="000000"/>
                </a:solidFill>
                <a:latin typeface="Arial"/>
                <a:cs typeface="Arial"/>
                <a:sym typeface="Arial"/>
              </a:endParaRPr>
            </a:p>
          </p:txBody>
        </p:sp>
        <p:sp>
          <p:nvSpPr>
            <p:cNvPr id="1102" name="Google Shape;1102;p37"/>
            <p:cNvSpPr txBox="1"/>
            <p:nvPr/>
          </p:nvSpPr>
          <p:spPr>
            <a:xfrm>
              <a:off x="4393557" y="2164220"/>
              <a:ext cx="1166155" cy="1023036"/>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en-US" sz="1200" b="1" kern="0">
                  <a:solidFill>
                    <a:srgbClr val="000000"/>
                  </a:solidFill>
                  <a:latin typeface="Arial"/>
                  <a:ea typeface="Arial"/>
                  <a:cs typeface="Arial"/>
                  <a:sym typeface="Arial"/>
                </a:rPr>
                <a:t>Short-term Outcomes</a:t>
              </a:r>
              <a:endParaRPr sz="1400" kern="0">
                <a:solidFill>
                  <a:srgbClr val="000000"/>
                </a:solidFill>
                <a:latin typeface="Arial"/>
                <a:cs typeface="Arial"/>
                <a:sym typeface="Arial"/>
              </a:endParaRPr>
            </a:p>
          </p:txBody>
        </p:sp>
        <p:sp>
          <p:nvSpPr>
            <p:cNvPr id="1103" name="Google Shape;1103;p37"/>
            <p:cNvSpPr txBox="1"/>
            <p:nvPr/>
          </p:nvSpPr>
          <p:spPr>
            <a:xfrm>
              <a:off x="6976871" y="2163697"/>
              <a:ext cx="1166155" cy="1021991"/>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en-US" sz="1200" b="1" kern="0">
                  <a:solidFill>
                    <a:srgbClr val="000000"/>
                  </a:solidFill>
                  <a:latin typeface="Arial"/>
                  <a:ea typeface="Arial"/>
                  <a:cs typeface="Arial"/>
                  <a:sym typeface="Arial"/>
                </a:rPr>
                <a:t>Long-term Outcomes</a:t>
              </a:r>
              <a:endParaRPr sz="1400" kern="0">
                <a:solidFill>
                  <a:srgbClr val="000000"/>
                </a:solidFill>
                <a:latin typeface="Arial"/>
                <a:cs typeface="Arial"/>
                <a:sym typeface="Arial"/>
              </a:endParaRPr>
            </a:p>
          </p:txBody>
        </p:sp>
        <p:sp>
          <p:nvSpPr>
            <p:cNvPr id="1104" name="Google Shape;1104;p37"/>
            <p:cNvSpPr txBox="1"/>
            <p:nvPr/>
          </p:nvSpPr>
          <p:spPr>
            <a:xfrm>
              <a:off x="5685473" y="2163174"/>
              <a:ext cx="1165860" cy="1024082"/>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en-US" sz="1200" b="1" kern="0">
                  <a:solidFill>
                    <a:srgbClr val="000000"/>
                  </a:solidFill>
                  <a:latin typeface="Arial"/>
                  <a:ea typeface="Arial"/>
                  <a:cs typeface="Arial"/>
                  <a:sym typeface="Arial"/>
                </a:rPr>
                <a:t>Mid-term Outcomes</a:t>
              </a:r>
              <a:endParaRPr sz="1400" kern="0">
                <a:solidFill>
                  <a:srgbClr val="000000"/>
                </a:solidFill>
                <a:latin typeface="Arial"/>
                <a:cs typeface="Arial"/>
                <a:sym typeface="Arial"/>
              </a:endParaRPr>
            </a:p>
          </p:txBody>
        </p:sp>
      </p:grpSp>
      <p:grpSp>
        <p:nvGrpSpPr>
          <p:cNvPr id="1105" name="Google Shape;1105;p37" descr="Resources: If we have these resources in place. &#10;Activities: And we do these things. &#10;Outputs: We will generate these deliverables. &#10;Short-Term Outcomes: Achieve these changes in knowledge. &#10;Mid-Term Outcomes: Shape these behaviors. &#10;Long-Term Outcomes: And achieve these outcomes. "/>
          <p:cNvGrpSpPr/>
          <p:nvPr/>
        </p:nvGrpSpPr>
        <p:grpSpPr>
          <a:xfrm>
            <a:off x="1929902" y="3340230"/>
            <a:ext cx="8207773" cy="655125"/>
            <a:chOff x="381000" y="3276603"/>
            <a:chExt cx="8207773" cy="655125"/>
          </a:xfrm>
        </p:grpSpPr>
        <p:sp>
          <p:nvSpPr>
            <p:cNvPr id="1106" name="Google Shape;1106;p37"/>
            <p:cNvSpPr/>
            <p:nvPr/>
          </p:nvSpPr>
          <p:spPr>
            <a:xfrm>
              <a:off x="381000" y="3279312"/>
              <a:ext cx="1577490" cy="630996"/>
            </a:xfrm>
            <a:custGeom>
              <a:avLst/>
              <a:gdLst/>
              <a:ahLst/>
              <a:cxnLst/>
              <a:rect l="l" t="t" r="r" b="b"/>
              <a:pathLst>
                <a:path w="1577490" h="630996" extrusionOk="0">
                  <a:moveTo>
                    <a:pt x="0" y="0"/>
                  </a:moveTo>
                  <a:lnTo>
                    <a:pt x="1261992" y="0"/>
                  </a:lnTo>
                  <a:lnTo>
                    <a:pt x="1577490" y="315498"/>
                  </a:lnTo>
                  <a:lnTo>
                    <a:pt x="1261992" y="630996"/>
                  </a:lnTo>
                  <a:lnTo>
                    <a:pt x="0" y="630996"/>
                  </a:lnTo>
                  <a:lnTo>
                    <a:pt x="315498" y="315498"/>
                  </a:lnTo>
                  <a:lnTo>
                    <a:pt x="0" y="0"/>
                  </a:lnTo>
                  <a:close/>
                </a:path>
              </a:pathLst>
            </a:custGeom>
            <a:solidFill>
              <a:srgbClr val="EEB00E"/>
            </a:solidFill>
            <a:ln w="12700" cap="flat" cmpd="sng">
              <a:solidFill>
                <a:schemeClr val="lt1"/>
              </a:solidFill>
              <a:prstDash val="solid"/>
              <a:miter lim="800000"/>
              <a:headEnd type="none" w="sm" len="sm"/>
              <a:tailEnd type="none" w="sm" len="sm"/>
            </a:ln>
          </p:spPr>
          <p:txBody>
            <a:bodyPr spcFirstLastPara="1" wrap="square" lIns="355500" tIns="13325" rIns="328825" bIns="13325" anchor="ctr" anchorCtr="0">
              <a:noAutofit/>
            </a:bodyPr>
            <a:lstStyle/>
            <a:p>
              <a:pPr algn="ctr">
                <a:lnSpc>
                  <a:spcPct val="90000"/>
                </a:lnSpc>
                <a:buClr>
                  <a:srgbClr val="000000"/>
                </a:buClr>
              </a:pPr>
              <a:r>
                <a:rPr lang="en-US" sz="1100" b="1" kern="0" dirty="0">
                  <a:solidFill>
                    <a:schemeClr val="tx1">
                      <a:lumMod val="95000"/>
                      <a:lumOff val="5000"/>
                    </a:schemeClr>
                  </a:solidFill>
                  <a:latin typeface="Calibri"/>
                  <a:ea typeface="Calibri"/>
                  <a:cs typeface="Calibri"/>
                  <a:sym typeface="Calibri"/>
                </a:rPr>
                <a:t>If we have these resources in place</a:t>
              </a:r>
              <a:endParaRPr sz="1400" kern="0" dirty="0">
                <a:solidFill>
                  <a:schemeClr val="tx1">
                    <a:lumMod val="95000"/>
                    <a:lumOff val="5000"/>
                  </a:schemeClr>
                </a:solidFill>
                <a:latin typeface="Arial"/>
                <a:cs typeface="Arial"/>
                <a:sym typeface="Arial"/>
              </a:endParaRPr>
            </a:p>
          </p:txBody>
        </p:sp>
        <p:sp>
          <p:nvSpPr>
            <p:cNvPr id="1107" name="Google Shape;1107;p37"/>
            <p:cNvSpPr/>
            <p:nvPr/>
          </p:nvSpPr>
          <p:spPr>
            <a:xfrm>
              <a:off x="1708865" y="3276603"/>
              <a:ext cx="1577490" cy="630996"/>
            </a:xfrm>
            <a:custGeom>
              <a:avLst/>
              <a:gdLst/>
              <a:ahLst/>
              <a:cxnLst/>
              <a:rect l="l" t="t" r="r" b="b"/>
              <a:pathLst>
                <a:path w="1577490" h="630996" extrusionOk="0">
                  <a:moveTo>
                    <a:pt x="0" y="0"/>
                  </a:moveTo>
                  <a:lnTo>
                    <a:pt x="1261992" y="0"/>
                  </a:lnTo>
                  <a:lnTo>
                    <a:pt x="1577490" y="315498"/>
                  </a:lnTo>
                  <a:lnTo>
                    <a:pt x="1261992" y="630996"/>
                  </a:lnTo>
                  <a:lnTo>
                    <a:pt x="0" y="630996"/>
                  </a:lnTo>
                  <a:lnTo>
                    <a:pt x="315498" y="315498"/>
                  </a:lnTo>
                  <a:lnTo>
                    <a:pt x="0" y="0"/>
                  </a:lnTo>
                  <a:close/>
                </a:path>
              </a:pathLst>
            </a:custGeom>
            <a:solidFill>
              <a:srgbClr val="A3DA0A"/>
            </a:solidFill>
            <a:ln w="12700" cap="flat" cmpd="sng">
              <a:solidFill>
                <a:schemeClr val="lt1"/>
              </a:solidFill>
              <a:prstDash val="solid"/>
              <a:miter lim="800000"/>
              <a:headEnd type="none" w="sm" len="sm"/>
              <a:tailEnd type="none" w="sm" len="sm"/>
            </a:ln>
          </p:spPr>
          <p:txBody>
            <a:bodyPr spcFirstLastPara="1" wrap="square" lIns="355500" tIns="13325" rIns="328825" bIns="13325" anchor="ctr" anchorCtr="0">
              <a:noAutofit/>
            </a:bodyPr>
            <a:lstStyle/>
            <a:p>
              <a:pPr algn="ctr">
                <a:lnSpc>
                  <a:spcPct val="90000"/>
                </a:lnSpc>
                <a:buClr>
                  <a:srgbClr val="000000"/>
                </a:buClr>
              </a:pPr>
              <a:r>
                <a:rPr lang="en-US" sz="1100" b="1" kern="0" dirty="0">
                  <a:solidFill>
                    <a:schemeClr val="tx1">
                      <a:lumMod val="95000"/>
                      <a:lumOff val="5000"/>
                    </a:schemeClr>
                  </a:solidFill>
                  <a:latin typeface="Calibri"/>
                  <a:ea typeface="Calibri"/>
                  <a:cs typeface="Calibri"/>
                  <a:sym typeface="Calibri"/>
                </a:rPr>
                <a:t>And we do these things</a:t>
              </a:r>
              <a:endParaRPr sz="1400" kern="0" dirty="0">
                <a:solidFill>
                  <a:schemeClr val="tx1">
                    <a:lumMod val="95000"/>
                    <a:lumOff val="5000"/>
                  </a:schemeClr>
                </a:solidFill>
                <a:latin typeface="Arial"/>
                <a:cs typeface="Arial"/>
                <a:sym typeface="Arial"/>
              </a:endParaRPr>
            </a:p>
          </p:txBody>
        </p:sp>
        <p:sp>
          <p:nvSpPr>
            <p:cNvPr id="1108" name="Google Shape;1108;p37"/>
            <p:cNvSpPr/>
            <p:nvPr/>
          </p:nvSpPr>
          <p:spPr>
            <a:xfrm>
              <a:off x="3027688" y="3276603"/>
              <a:ext cx="1577490" cy="630996"/>
            </a:xfrm>
            <a:custGeom>
              <a:avLst/>
              <a:gdLst/>
              <a:ahLst/>
              <a:cxnLst/>
              <a:rect l="l" t="t" r="r" b="b"/>
              <a:pathLst>
                <a:path w="1577490" h="630996" extrusionOk="0">
                  <a:moveTo>
                    <a:pt x="0" y="0"/>
                  </a:moveTo>
                  <a:lnTo>
                    <a:pt x="1261992" y="0"/>
                  </a:lnTo>
                  <a:lnTo>
                    <a:pt x="1577490" y="315498"/>
                  </a:lnTo>
                  <a:lnTo>
                    <a:pt x="1261992" y="630996"/>
                  </a:lnTo>
                  <a:lnTo>
                    <a:pt x="0" y="630996"/>
                  </a:lnTo>
                  <a:lnTo>
                    <a:pt x="315498" y="315498"/>
                  </a:lnTo>
                  <a:lnTo>
                    <a:pt x="0" y="0"/>
                  </a:lnTo>
                  <a:close/>
                </a:path>
              </a:pathLst>
            </a:custGeom>
            <a:solidFill>
              <a:srgbClr val="2FC607"/>
            </a:solidFill>
            <a:ln w="12700" cap="flat" cmpd="sng">
              <a:solidFill>
                <a:schemeClr val="lt1"/>
              </a:solidFill>
              <a:prstDash val="solid"/>
              <a:miter lim="800000"/>
              <a:headEnd type="none" w="sm" len="sm"/>
              <a:tailEnd type="none" w="sm" len="sm"/>
            </a:ln>
          </p:spPr>
          <p:txBody>
            <a:bodyPr spcFirstLastPara="1" wrap="square" lIns="355500" tIns="13325" rIns="328825" bIns="13325" anchor="ctr" anchorCtr="0">
              <a:noAutofit/>
            </a:bodyPr>
            <a:lstStyle/>
            <a:p>
              <a:pPr algn="ctr">
                <a:lnSpc>
                  <a:spcPct val="90000"/>
                </a:lnSpc>
                <a:buClr>
                  <a:srgbClr val="000000"/>
                </a:buClr>
              </a:pPr>
              <a:r>
                <a:rPr lang="en-US" sz="1100" b="1" kern="0" dirty="0">
                  <a:solidFill>
                    <a:schemeClr val="tx1">
                      <a:lumMod val="95000"/>
                      <a:lumOff val="5000"/>
                    </a:schemeClr>
                  </a:solidFill>
                  <a:latin typeface="Calibri"/>
                  <a:ea typeface="Calibri"/>
                  <a:cs typeface="Calibri"/>
                  <a:sym typeface="Calibri"/>
                </a:rPr>
                <a:t>We will generate these deliverables </a:t>
              </a:r>
              <a:endParaRPr sz="1400" kern="0" dirty="0">
                <a:solidFill>
                  <a:schemeClr val="tx1">
                    <a:lumMod val="95000"/>
                    <a:lumOff val="5000"/>
                  </a:schemeClr>
                </a:solidFill>
                <a:latin typeface="Arial"/>
                <a:cs typeface="Arial"/>
                <a:sym typeface="Arial"/>
              </a:endParaRPr>
            </a:p>
          </p:txBody>
        </p:sp>
        <p:sp>
          <p:nvSpPr>
            <p:cNvPr id="1109" name="Google Shape;1109;p37"/>
            <p:cNvSpPr/>
            <p:nvPr/>
          </p:nvSpPr>
          <p:spPr>
            <a:xfrm>
              <a:off x="4355553" y="3287884"/>
              <a:ext cx="1577490" cy="630996"/>
            </a:xfrm>
            <a:custGeom>
              <a:avLst/>
              <a:gdLst/>
              <a:ahLst/>
              <a:cxnLst/>
              <a:rect l="l" t="t" r="r" b="b"/>
              <a:pathLst>
                <a:path w="1577490" h="630996" extrusionOk="0">
                  <a:moveTo>
                    <a:pt x="0" y="0"/>
                  </a:moveTo>
                  <a:lnTo>
                    <a:pt x="1261992" y="0"/>
                  </a:lnTo>
                  <a:lnTo>
                    <a:pt x="1577490" y="315498"/>
                  </a:lnTo>
                  <a:lnTo>
                    <a:pt x="1261992" y="630996"/>
                  </a:lnTo>
                  <a:lnTo>
                    <a:pt x="0" y="630996"/>
                  </a:lnTo>
                  <a:lnTo>
                    <a:pt x="315498" y="315498"/>
                  </a:lnTo>
                  <a:lnTo>
                    <a:pt x="0" y="0"/>
                  </a:lnTo>
                  <a:close/>
                </a:path>
              </a:pathLst>
            </a:custGeom>
            <a:solidFill>
              <a:srgbClr val="03B23D"/>
            </a:solidFill>
            <a:ln w="12700" cap="flat" cmpd="sng">
              <a:solidFill>
                <a:schemeClr val="lt1"/>
              </a:solidFill>
              <a:prstDash val="solid"/>
              <a:miter lim="800000"/>
              <a:headEnd type="none" w="sm" len="sm"/>
              <a:tailEnd type="none" w="sm" len="sm"/>
            </a:ln>
          </p:spPr>
          <p:txBody>
            <a:bodyPr spcFirstLastPara="1" wrap="square" lIns="355500" tIns="13325" rIns="328825" bIns="13325" anchor="ctr" anchorCtr="0">
              <a:noAutofit/>
            </a:bodyPr>
            <a:lstStyle/>
            <a:p>
              <a:pPr algn="ctr">
                <a:lnSpc>
                  <a:spcPct val="90000"/>
                </a:lnSpc>
                <a:buClr>
                  <a:srgbClr val="000000"/>
                </a:buClr>
              </a:pPr>
              <a:r>
                <a:rPr lang="en-US" sz="1100" b="1" kern="0" dirty="0">
                  <a:solidFill>
                    <a:schemeClr val="tx1">
                      <a:lumMod val="95000"/>
                      <a:lumOff val="5000"/>
                    </a:schemeClr>
                  </a:solidFill>
                  <a:latin typeface="Calibri"/>
                  <a:ea typeface="Calibri"/>
                  <a:cs typeface="Calibri"/>
                  <a:sym typeface="Calibri"/>
                </a:rPr>
                <a:t>Achieve these changes in knowledge</a:t>
              </a:r>
              <a:endParaRPr sz="1400" kern="0" dirty="0">
                <a:solidFill>
                  <a:schemeClr val="tx1">
                    <a:lumMod val="95000"/>
                    <a:lumOff val="5000"/>
                  </a:schemeClr>
                </a:solidFill>
                <a:latin typeface="Arial"/>
                <a:cs typeface="Arial"/>
                <a:sym typeface="Arial"/>
              </a:endParaRPr>
            </a:p>
          </p:txBody>
        </p:sp>
        <p:sp>
          <p:nvSpPr>
            <p:cNvPr id="1110" name="Google Shape;1110;p37"/>
            <p:cNvSpPr/>
            <p:nvPr/>
          </p:nvSpPr>
          <p:spPr>
            <a:xfrm>
              <a:off x="5683418" y="3287884"/>
              <a:ext cx="1577490" cy="630996"/>
            </a:xfrm>
            <a:custGeom>
              <a:avLst/>
              <a:gdLst/>
              <a:ahLst/>
              <a:cxnLst/>
              <a:rect l="l" t="t" r="r" b="b"/>
              <a:pathLst>
                <a:path w="1577490" h="630996" extrusionOk="0">
                  <a:moveTo>
                    <a:pt x="0" y="0"/>
                  </a:moveTo>
                  <a:lnTo>
                    <a:pt x="1261992" y="0"/>
                  </a:lnTo>
                  <a:lnTo>
                    <a:pt x="1577490" y="315498"/>
                  </a:lnTo>
                  <a:lnTo>
                    <a:pt x="1261992" y="630996"/>
                  </a:lnTo>
                  <a:lnTo>
                    <a:pt x="0" y="630996"/>
                  </a:lnTo>
                  <a:lnTo>
                    <a:pt x="315498" y="315498"/>
                  </a:lnTo>
                  <a:lnTo>
                    <a:pt x="0" y="0"/>
                  </a:lnTo>
                  <a:close/>
                </a:path>
              </a:pathLst>
            </a:custGeom>
            <a:solidFill>
              <a:srgbClr val="019C87"/>
            </a:solidFill>
            <a:ln w="12700" cap="flat" cmpd="sng">
              <a:solidFill>
                <a:schemeClr val="lt1"/>
              </a:solidFill>
              <a:prstDash val="solid"/>
              <a:miter lim="800000"/>
              <a:headEnd type="none" w="sm" len="sm"/>
              <a:tailEnd type="none" w="sm" len="sm"/>
            </a:ln>
          </p:spPr>
          <p:txBody>
            <a:bodyPr spcFirstLastPara="1" wrap="square" lIns="355500" tIns="13325" rIns="328825" bIns="13325" anchor="ctr" anchorCtr="0">
              <a:noAutofit/>
            </a:bodyPr>
            <a:lstStyle/>
            <a:p>
              <a:pPr algn="ctr">
                <a:lnSpc>
                  <a:spcPct val="90000"/>
                </a:lnSpc>
                <a:buClr>
                  <a:srgbClr val="000000"/>
                </a:buClr>
              </a:pPr>
              <a:r>
                <a:rPr lang="en-US" sz="1100" b="1" kern="0" dirty="0">
                  <a:solidFill>
                    <a:schemeClr val="tx1">
                      <a:lumMod val="95000"/>
                      <a:lumOff val="5000"/>
                    </a:schemeClr>
                  </a:solidFill>
                  <a:latin typeface="Calibri"/>
                  <a:ea typeface="Calibri"/>
                  <a:cs typeface="Calibri"/>
                  <a:sym typeface="Calibri"/>
                </a:rPr>
                <a:t>Shape these behaviors </a:t>
              </a:r>
              <a:endParaRPr sz="1400" kern="0" dirty="0">
                <a:solidFill>
                  <a:schemeClr val="tx1">
                    <a:lumMod val="95000"/>
                    <a:lumOff val="5000"/>
                  </a:schemeClr>
                </a:solidFill>
                <a:latin typeface="Arial"/>
                <a:cs typeface="Arial"/>
                <a:sym typeface="Arial"/>
              </a:endParaRPr>
            </a:p>
          </p:txBody>
        </p:sp>
        <p:sp>
          <p:nvSpPr>
            <p:cNvPr id="1111" name="Google Shape;1111;p37"/>
            <p:cNvSpPr/>
            <p:nvPr/>
          </p:nvSpPr>
          <p:spPr>
            <a:xfrm>
              <a:off x="7011283" y="3300732"/>
              <a:ext cx="1577490" cy="630996"/>
            </a:xfrm>
            <a:custGeom>
              <a:avLst/>
              <a:gdLst/>
              <a:ahLst/>
              <a:cxnLst/>
              <a:rect l="l" t="t" r="r" b="b"/>
              <a:pathLst>
                <a:path w="1577490" h="630996" extrusionOk="0">
                  <a:moveTo>
                    <a:pt x="0" y="0"/>
                  </a:moveTo>
                  <a:lnTo>
                    <a:pt x="1261992" y="0"/>
                  </a:lnTo>
                  <a:lnTo>
                    <a:pt x="1577490" y="315498"/>
                  </a:lnTo>
                  <a:lnTo>
                    <a:pt x="1261992" y="630996"/>
                  </a:lnTo>
                  <a:lnTo>
                    <a:pt x="0" y="630996"/>
                  </a:lnTo>
                  <a:lnTo>
                    <a:pt x="315498" y="315498"/>
                  </a:lnTo>
                  <a:lnTo>
                    <a:pt x="0" y="0"/>
                  </a:lnTo>
                  <a:close/>
                </a:path>
              </a:pathLst>
            </a:custGeom>
            <a:solidFill>
              <a:schemeClr val="accent1">
                <a:lumMod val="25000"/>
                <a:lumOff val="75000"/>
              </a:schemeClr>
            </a:solidFill>
            <a:ln w="12700" cap="flat" cmpd="sng">
              <a:solidFill>
                <a:schemeClr val="lt1"/>
              </a:solidFill>
              <a:prstDash val="solid"/>
              <a:miter lim="800000"/>
              <a:headEnd type="none" w="sm" len="sm"/>
              <a:tailEnd type="none" w="sm" len="sm"/>
            </a:ln>
          </p:spPr>
          <p:txBody>
            <a:bodyPr spcFirstLastPara="1" wrap="square" lIns="355500" tIns="13325" rIns="328825" bIns="13325" anchor="ctr" anchorCtr="0">
              <a:noAutofit/>
            </a:bodyPr>
            <a:lstStyle/>
            <a:p>
              <a:pPr algn="ctr">
                <a:lnSpc>
                  <a:spcPct val="90000"/>
                </a:lnSpc>
                <a:buClr>
                  <a:srgbClr val="000000"/>
                </a:buClr>
              </a:pPr>
              <a:r>
                <a:rPr lang="en-US" sz="1100" b="1" kern="0" dirty="0">
                  <a:solidFill>
                    <a:schemeClr val="tx1">
                      <a:lumMod val="95000"/>
                      <a:lumOff val="5000"/>
                    </a:schemeClr>
                  </a:solidFill>
                  <a:latin typeface="Calibri"/>
                  <a:ea typeface="Calibri"/>
                  <a:cs typeface="Calibri"/>
                  <a:sym typeface="Calibri"/>
                </a:rPr>
                <a:t>And achieve these outcomes</a:t>
              </a:r>
              <a:endParaRPr sz="1400" kern="0" dirty="0">
                <a:solidFill>
                  <a:schemeClr val="tx1">
                    <a:lumMod val="95000"/>
                    <a:lumOff val="5000"/>
                  </a:schemeClr>
                </a:solidFill>
                <a:latin typeface="Arial"/>
                <a:cs typeface="Arial"/>
                <a:sym typeface="Arial"/>
              </a:endParaRPr>
            </a:p>
          </p:txBody>
        </p:sp>
      </p:grpSp>
      <p:cxnSp>
        <p:nvCxnSpPr>
          <p:cNvPr id="1112" name="Google Shape;1112;p37">
            <a:extLst>
              <a:ext uri="{C183D7F6-B498-43B3-948B-1728B52AA6E4}">
                <adec:decorative xmlns:adec="http://schemas.microsoft.com/office/drawing/2017/decorative" val="1"/>
              </a:ext>
            </a:extLst>
          </p:cNvPr>
          <p:cNvCxnSpPr>
            <a:cxnSpLocks/>
          </p:cNvCxnSpPr>
          <p:nvPr/>
        </p:nvCxnSpPr>
        <p:spPr>
          <a:xfrm flipV="1">
            <a:off x="2116217" y="4528457"/>
            <a:ext cx="7626497" cy="43543"/>
          </a:xfrm>
          <a:prstGeom prst="straightConnector1">
            <a:avLst/>
          </a:prstGeom>
          <a:noFill/>
          <a:ln w="19050" cap="flat" cmpd="sng">
            <a:solidFill>
              <a:schemeClr val="accent1"/>
            </a:solidFill>
            <a:prstDash val="solid"/>
            <a:miter lim="800000"/>
            <a:headEnd type="none" w="sm" len="sm"/>
            <a:tailEnd type="none" w="sm" len="sm"/>
          </a:ln>
        </p:spPr>
      </p:cxnSp>
      <p:cxnSp>
        <p:nvCxnSpPr>
          <p:cNvPr id="1113" name="Google Shape;1113;p37">
            <a:extLst>
              <a:ext uri="{C183D7F6-B498-43B3-948B-1728B52AA6E4}">
                <adec:decorative xmlns:adec="http://schemas.microsoft.com/office/drawing/2017/decorative" val="1"/>
              </a:ext>
            </a:extLst>
          </p:cNvPr>
          <p:cNvCxnSpPr/>
          <p:nvPr/>
        </p:nvCxnSpPr>
        <p:spPr>
          <a:xfrm>
            <a:off x="2121990" y="4100946"/>
            <a:ext cx="0" cy="471055"/>
          </a:xfrm>
          <a:prstGeom prst="straightConnector1">
            <a:avLst/>
          </a:prstGeom>
          <a:noFill/>
          <a:ln w="19050" cap="flat" cmpd="sng">
            <a:solidFill>
              <a:schemeClr val="accent1"/>
            </a:solidFill>
            <a:prstDash val="solid"/>
            <a:miter lim="800000"/>
            <a:headEnd type="none" w="sm" len="sm"/>
            <a:tailEnd type="none" w="sm" len="sm"/>
          </a:ln>
        </p:spPr>
      </p:cxnSp>
      <p:cxnSp>
        <p:nvCxnSpPr>
          <p:cNvPr id="1114" name="Google Shape;1114;p37">
            <a:extLst>
              <a:ext uri="{C183D7F6-B498-43B3-948B-1728B52AA6E4}">
                <adec:decorative xmlns:adec="http://schemas.microsoft.com/office/drawing/2017/decorative" val="1"/>
              </a:ext>
            </a:extLst>
          </p:cNvPr>
          <p:cNvCxnSpPr/>
          <p:nvPr/>
        </p:nvCxnSpPr>
        <p:spPr>
          <a:xfrm>
            <a:off x="7208591" y="4357256"/>
            <a:ext cx="0" cy="214745"/>
          </a:xfrm>
          <a:prstGeom prst="straightConnector1">
            <a:avLst/>
          </a:prstGeom>
          <a:noFill/>
          <a:ln w="19050" cap="flat" cmpd="sng">
            <a:solidFill>
              <a:schemeClr val="accent1"/>
            </a:solidFill>
            <a:prstDash val="solid"/>
            <a:miter lim="800000"/>
            <a:headEnd type="none" w="sm" len="sm"/>
            <a:tailEnd type="none" w="sm" len="sm"/>
          </a:ln>
        </p:spPr>
      </p:cxnSp>
      <p:cxnSp>
        <p:nvCxnSpPr>
          <p:cNvPr id="1115" name="Google Shape;1115;p37">
            <a:extLst>
              <a:ext uri="{C183D7F6-B498-43B3-948B-1728B52AA6E4}">
                <adec:decorative xmlns:adec="http://schemas.microsoft.com/office/drawing/2017/decorative" val="1"/>
              </a:ext>
            </a:extLst>
          </p:cNvPr>
          <p:cNvCxnSpPr/>
          <p:nvPr/>
        </p:nvCxnSpPr>
        <p:spPr>
          <a:xfrm>
            <a:off x="9718895" y="4100946"/>
            <a:ext cx="0" cy="471055"/>
          </a:xfrm>
          <a:prstGeom prst="straightConnector1">
            <a:avLst/>
          </a:prstGeom>
          <a:noFill/>
          <a:ln w="19050" cap="flat" cmpd="sng">
            <a:solidFill>
              <a:schemeClr val="accent1"/>
            </a:solidFill>
            <a:prstDash val="solid"/>
            <a:miter lim="800000"/>
            <a:headEnd type="none" w="sm" len="sm"/>
            <a:tailEnd type="none" w="sm" len="sm"/>
          </a:ln>
        </p:spPr>
      </p:cxnSp>
      <p:sp>
        <p:nvSpPr>
          <p:cNvPr id="1118" name="Google Shape;1118;p37"/>
          <p:cNvSpPr txBox="1"/>
          <p:nvPr/>
        </p:nvSpPr>
        <p:spPr>
          <a:xfrm>
            <a:off x="3351021" y="4072420"/>
            <a:ext cx="916180" cy="381000"/>
          </a:xfrm>
          <a:prstGeom prst="rect">
            <a:avLst/>
          </a:prstGeom>
          <a:noFill/>
          <a:ln w="9525" cap="flat" cmpd="sng">
            <a:solidFill>
              <a:srgbClr val="005288"/>
            </a:solidFill>
            <a:prstDash val="solid"/>
            <a:round/>
            <a:headEnd type="none" w="sm" len="sm"/>
            <a:tailEnd type="none" w="sm" len="sm"/>
          </a:ln>
        </p:spPr>
        <p:txBody>
          <a:bodyPr spcFirstLastPara="1" wrap="square" lIns="91425" tIns="45700" rIns="91425" bIns="45700" anchor="t" anchorCtr="0">
            <a:spAutoFit/>
          </a:bodyPr>
          <a:lstStyle/>
          <a:p>
            <a:pPr algn="ctr">
              <a:buClr>
                <a:srgbClr val="000000"/>
              </a:buClr>
            </a:pPr>
            <a:r>
              <a:rPr lang="en-US" b="1" kern="0">
                <a:solidFill>
                  <a:srgbClr val="005288"/>
                </a:solidFill>
                <a:latin typeface="Calibri"/>
                <a:ea typeface="Calibri"/>
                <a:cs typeface="Calibri"/>
                <a:sym typeface="Calibri"/>
              </a:rPr>
              <a:t>Process</a:t>
            </a:r>
            <a:endParaRPr sz="1400" kern="0">
              <a:solidFill>
                <a:srgbClr val="000000"/>
              </a:solidFill>
              <a:latin typeface="Arial"/>
              <a:cs typeface="Arial"/>
              <a:sym typeface="Arial"/>
            </a:endParaRPr>
          </a:p>
        </p:txBody>
      </p:sp>
      <p:sp>
        <p:nvSpPr>
          <p:cNvPr id="1116" name="Google Shape;1116;p37"/>
          <p:cNvSpPr txBox="1"/>
          <p:nvPr/>
        </p:nvSpPr>
        <p:spPr>
          <a:xfrm>
            <a:off x="6934201" y="4080256"/>
            <a:ext cx="748145" cy="276999"/>
          </a:xfrm>
          <a:prstGeom prst="rect">
            <a:avLst/>
          </a:prstGeom>
          <a:noFill/>
          <a:ln>
            <a:noFill/>
          </a:ln>
        </p:spPr>
        <p:txBody>
          <a:bodyPr spcFirstLastPara="1" wrap="square" lIns="91425" tIns="45700" rIns="91425" bIns="45700" anchor="t" anchorCtr="0">
            <a:spAutoFit/>
          </a:bodyPr>
          <a:lstStyle/>
          <a:p>
            <a:pPr>
              <a:buClr>
                <a:srgbClr val="000000"/>
              </a:buClr>
            </a:pPr>
            <a:r>
              <a:rPr lang="en-US" sz="1200" b="1" kern="0">
                <a:solidFill>
                  <a:srgbClr val="005288"/>
                </a:solidFill>
                <a:latin typeface="Calibri"/>
                <a:ea typeface="Calibri"/>
                <a:cs typeface="Calibri"/>
                <a:sym typeface="Calibri"/>
              </a:rPr>
              <a:t>and/or</a:t>
            </a:r>
            <a:endParaRPr sz="1400" kern="0">
              <a:solidFill>
                <a:srgbClr val="000000"/>
              </a:solidFill>
              <a:latin typeface="Arial"/>
              <a:cs typeface="Arial"/>
              <a:sym typeface="Arial"/>
            </a:endParaRPr>
          </a:p>
        </p:txBody>
      </p:sp>
      <p:sp>
        <p:nvSpPr>
          <p:cNvPr id="1117" name="Google Shape;1117;p37"/>
          <p:cNvSpPr txBox="1"/>
          <p:nvPr/>
        </p:nvSpPr>
        <p:spPr>
          <a:xfrm>
            <a:off x="7924802" y="4095295"/>
            <a:ext cx="1066798" cy="369332"/>
          </a:xfrm>
          <a:prstGeom prst="rect">
            <a:avLst/>
          </a:prstGeom>
          <a:noFill/>
          <a:ln w="9525" cap="flat" cmpd="sng">
            <a:solidFill>
              <a:srgbClr val="005288"/>
            </a:solidFill>
            <a:prstDash val="solid"/>
            <a:round/>
            <a:headEnd type="none" w="sm" len="sm"/>
            <a:tailEnd type="none" w="sm" len="sm"/>
          </a:ln>
        </p:spPr>
        <p:txBody>
          <a:bodyPr spcFirstLastPara="1" wrap="square" lIns="91425" tIns="45700" rIns="91425" bIns="45700" anchor="t" anchorCtr="0">
            <a:spAutoFit/>
          </a:bodyPr>
          <a:lstStyle/>
          <a:p>
            <a:pPr algn="ctr">
              <a:buClr>
                <a:srgbClr val="000000"/>
              </a:buClr>
            </a:pPr>
            <a:r>
              <a:rPr lang="en-US" b="1" kern="0">
                <a:solidFill>
                  <a:srgbClr val="005288"/>
                </a:solidFill>
                <a:latin typeface="Calibri"/>
                <a:ea typeface="Calibri"/>
                <a:cs typeface="Calibri"/>
                <a:sym typeface="Calibri"/>
              </a:rPr>
              <a:t>Outcome</a:t>
            </a:r>
            <a:endParaRPr sz="1400" kern="0">
              <a:solidFill>
                <a:srgbClr val="000000"/>
              </a:solidFill>
              <a:latin typeface="Arial"/>
              <a:cs typeface="Arial"/>
              <a:sym typeface="Arial"/>
            </a:endParaRPr>
          </a:p>
        </p:txBody>
      </p:sp>
      <p:cxnSp>
        <p:nvCxnSpPr>
          <p:cNvPr id="1119" name="Google Shape;1119;p37">
            <a:extLst>
              <a:ext uri="{C183D7F6-B498-43B3-948B-1728B52AA6E4}">
                <adec:decorative xmlns:adec="http://schemas.microsoft.com/office/drawing/2017/decorative" val="1"/>
              </a:ext>
            </a:extLst>
          </p:cNvPr>
          <p:cNvCxnSpPr/>
          <p:nvPr/>
        </p:nvCxnSpPr>
        <p:spPr>
          <a:xfrm>
            <a:off x="3147267" y="2674058"/>
            <a:ext cx="290499" cy="635"/>
          </a:xfrm>
          <a:prstGeom prst="straightConnector1">
            <a:avLst/>
          </a:prstGeom>
          <a:noFill/>
          <a:ln w="9525" cap="flat" cmpd="sng">
            <a:solidFill>
              <a:schemeClr val="accent1"/>
            </a:solidFill>
            <a:prstDash val="solid"/>
            <a:miter lim="800000"/>
            <a:headEnd type="none" w="sm" len="sm"/>
            <a:tailEnd type="triangle" w="med" len="med"/>
          </a:ln>
        </p:spPr>
      </p:cxnSp>
      <p:cxnSp>
        <p:nvCxnSpPr>
          <p:cNvPr id="1120" name="Google Shape;1120;p37">
            <a:extLst>
              <a:ext uri="{C183D7F6-B498-43B3-948B-1728B52AA6E4}">
                <adec:decorative xmlns:adec="http://schemas.microsoft.com/office/drawing/2017/decorative" val="1"/>
              </a:ext>
            </a:extLst>
          </p:cNvPr>
          <p:cNvCxnSpPr/>
          <p:nvPr/>
        </p:nvCxnSpPr>
        <p:spPr>
          <a:xfrm>
            <a:off x="4439703" y="2682008"/>
            <a:ext cx="290499" cy="635"/>
          </a:xfrm>
          <a:prstGeom prst="straightConnector1">
            <a:avLst/>
          </a:prstGeom>
          <a:noFill/>
          <a:ln w="9525" cap="flat" cmpd="sng">
            <a:solidFill>
              <a:schemeClr val="accent1"/>
            </a:solidFill>
            <a:prstDash val="solid"/>
            <a:miter lim="800000"/>
            <a:headEnd type="none" w="sm" len="sm"/>
            <a:tailEnd type="triangle" w="med" len="med"/>
          </a:ln>
        </p:spPr>
      </p:cxnSp>
      <p:cxnSp>
        <p:nvCxnSpPr>
          <p:cNvPr id="1121" name="Google Shape;1121;p37">
            <a:extLst>
              <a:ext uri="{C183D7F6-B498-43B3-948B-1728B52AA6E4}">
                <adec:decorative xmlns:adec="http://schemas.microsoft.com/office/drawing/2017/decorative" val="1"/>
              </a:ext>
            </a:extLst>
          </p:cNvPr>
          <p:cNvCxnSpPr/>
          <p:nvPr/>
        </p:nvCxnSpPr>
        <p:spPr>
          <a:xfrm>
            <a:off x="5722152" y="2688753"/>
            <a:ext cx="290499" cy="635"/>
          </a:xfrm>
          <a:prstGeom prst="straightConnector1">
            <a:avLst/>
          </a:prstGeom>
          <a:noFill/>
          <a:ln w="9525" cap="flat" cmpd="sng">
            <a:solidFill>
              <a:schemeClr val="accent1"/>
            </a:solidFill>
            <a:prstDash val="solid"/>
            <a:miter lim="800000"/>
            <a:headEnd type="none" w="sm" len="sm"/>
            <a:tailEnd type="triangle" w="med" len="med"/>
          </a:ln>
        </p:spPr>
      </p:cxnSp>
      <p:cxnSp>
        <p:nvCxnSpPr>
          <p:cNvPr id="1122" name="Google Shape;1122;p37">
            <a:extLst>
              <a:ext uri="{C183D7F6-B498-43B3-948B-1728B52AA6E4}">
                <adec:decorative xmlns:adec="http://schemas.microsoft.com/office/drawing/2017/decorative" val="1"/>
              </a:ext>
            </a:extLst>
          </p:cNvPr>
          <p:cNvCxnSpPr/>
          <p:nvPr/>
        </p:nvCxnSpPr>
        <p:spPr>
          <a:xfrm>
            <a:off x="7017774" y="2678421"/>
            <a:ext cx="290499" cy="635"/>
          </a:xfrm>
          <a:prstGeom prst="straightConnector1">
            <a:avLst/>
          </a:prstGeom>
          <a:noFill/>
          <a:ln w="9525" cap="flat" cmpd="sng">
            <a:solidFill>
              <a:schemeClr val="accent1"/>
            </a:solidFill>
            <a:prstDash val="solid"/>
            <a:miter lim="800000"/>
            <a:headEnd type="none" w="sm" len="sm"/>
            <a:tailEnd type="triangle" w="med" len="med"/>
          </a:ln>
        </p:spPr>
      </p:cxnSp>
      <p:cxnSp>
        <p:nvCxnSpPr>
          <p:cNvPr id="1123" name="Google Shape;1123;p37">
            <a:extLst>
              <a:ext uri="{C183D7F6-B498-43B3-948B-1728B52AA6E4}">
                <adec:decorative xmlns:adec="http://schemas.microsoft.com/office/drawing/2017/decorative" val="1"/>
              </a:ext>
            </a:extLst>
          </p:cNvPr>
          <p:cNvCxnSpPr/>
          <p:nvPr/>
        </p:nvCxnSpPr>
        <p:spPr>
          <a:xfrm>
            <a:off x="8315677" y="2673423"/>
            <a:ext cx="290499" cy="635"/>
          </a:xfrm>
          <a:prstGeom prst="straightConnector1">
            <a:avLst/>
          </a:prstGeom>
          <a:noFill/>
          <a:ln w="9525" cap="flat" cmpd="sng">
            <a:solidFill>
              <a:schemeClr val="accent1"/>
            </a:solidFill>
            <a:prstDash val="solid"/>
            <a:miter lim="800000"/>
            <a:headEnd type="none" w="sm" len="sm"/>
            <a:tailEnd type="triangle" w="med" len="med"/>
          </a:ln>
        </p:spPr>
      </p:cxnSp>
      <p:sp>
        <p:nvSpPr>
          <p:cNvPr id="1124" name="Google Shape;1124;p37"/>
          <p:cNvSpPr txBox="1"/>
          <p:nvPr/>
        </p:nvSpPr>
        <p:spPr>
          <a:xfrm>
            <a:off x="6804990" y="5486401"/>
            <a:ext cx="4525625" cy="213585"/>
          </a:xfrm>
          <a:prstGeom prst="rect">
            <a:avLst/>
          </a:prstGeom>
          <a:noFill/>
          <a:ln>
            <a:noFill/>
          </a:ln>
        </p:spPr>
        <p:txBody>
          <a:bodyPr spcFirstLastPara="1" wrap="square" lIns="91425" tIns="45700" rIns="91425" bIns="45700" anchor="t" anchorCtr="0">
            <a:spAutoFit/>
          </a:bodyPr>
          <a:lstStyle/>
          <a:p>
            <a:pPr>
              <a:buClr>
                <a:srgbClr val="000000"/>
              </a:buClr>
            </a:pPr>
            <a:r>
              <a:rPr lang="en-US" sz="750" i="1" kern="0">
                <a:solidFill>
                  <a:srgbClr val="005288"/>
                </a:solidFill>
                <a:latin typeface="Calibri"/>
                <a:ea typeface="Calibri"/>
                <a:cs typeface="Calibri"/>
                <a:sym typeface="Calibri"/>
              </a:rPr>
              <a:t>Note</a:t>
            </a:r>
            <a:r>
              <a:rPr lang="en-US" sz="750" kern="0">
                <a:solidFill>
                  <a:srgbClr val="005288"/>
                </a:solidFill>
                <a:latin typeface="Calibri"/>
                <a:ea typeface="Calibri"/>
                <a:cs typeface="Calibri"/>
                <a:sym typeface="Calibri"/>
              </a:rPr>
              <a:t>. Adapted from </a:t>
            </a:r>
            <a:r>
              <a:rPr lang="en-US" sz="750" u="sng" kern="0">
                <a:solidFill>
                  <a:srgbClr val="000000"/>
                </a:solidFill>
                <a:latin typeface="Calibri"/>
                <a:ea typeface="Calibri"/>
                <a:cs typeface="Calibri"/>
                <a:sym typeface="Calibri"/>
                <a:hlinkClick r:id="rId3"/>
              </a:rPr>
              <a:t>https://ag.purdue.edu/extension/pdehs/Documents/Pub3669.pdf</a:t>
            </a:r>
            <a:r>
              <a:rPr lang="en-US" sz="788" kern="0">
                <a:solidFill>
                  <a:srgbClr val="000000"/>
                </a:solidFill>
                <a:latin typeface="Calibri"/>
                <a:ea typeface="Calibri"/>
                <a:cs typeface="Calibri"/>
                <a:sym typeface="Calibri"/>
              </a:rPr>
              <a:t>.</a:t>
            </a:r>
            <a:endParaRPr sz="750" kern="0">
              <a:solidFill>
                <a:srgbClr val="000000"/>
              </a:solidFill>
              <a:latin typeface="Calibri"/>
              <a:ea typeface="Calibri"/>
              <a:cs typeface="Calibri"/>
              <a:sym typeface="Calibri"/>
            </a:endParaRPr>
          </a:p>
        </p:txBody>
      </p:sp>
      <p:sp>
        <p:nvSpPr>
          <p:cNvPr id="1095" name="Google Shape;1095;p37"/>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35</a:t>
            </a:fld>
            <a:endParaRPr kern="0"/>
          </a:p>
        </p:txBody>
      </p:sp>
    </p:spTree>
    <p:extLst>
      <p:ext uri="{BB962C8B-B14F-4D97-AF65-F5344CB8AC3E}">
        <p14:creationId xmlns:p14="http://schemas.microsoft.com/office/powerpoint/2010/main" val="1832282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30" name="Google Shape;1130;p38"/>
          <p:cNvSpPr txBox="1">
            <a:spLocks noGrp="1"/>
          </p:cNvSpPr>
          <p:nvPr>
            <p:ph type="title"/>
          </p:nvPr>
        </p:nvSpPr>
        <p:spPr>
          <a:xfrm>
            <a:off x="1915244" y="381000"/>
            <a:ext cx="8351458" cy="53492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Characteristics of a Good Evaluation Question</a:t>
            </a:r>
            <a:endParaRPr/>
          </a:p>
        </p:txBody>
      </p:sp>
      <p:graphicFrame>
        <p:nvGraphicFramePr>
          <p:cNvPr id="1132" name="Google Shape;1132;p38"/>
          <p:cNvGraphicFramePr/>
          <p:nvPr/>
        </p:nvGraphicFramePr>
        <p:xfrm>
          <a:off x="2055287" y="1600200"/>
          <a:ext cx="4220775" cy="3352850"/>
        </p:xfrm>
        <a:graphic>
          <a:graphicData uri="http://schemas.openxmlformats.org/drawingml/2006/table">
            <a:tbl>
              <a:tblPr firstRow="1" bandRow="1">
                <a:noFill/>
              </a:tblPr>
              <a:tblGrid>
                <a:gridCol w="4220775">
                  <a:extLst>
                    <a:ext uri="{9D8B030D-6E8A-4147-A177-3AD203B41FA5}">
                      <a16:colId xmlns:a16="http://schemas.microsoft.com/office/drawing/2014/main" val="20000"/>
                    </a:ext>
                  </a:extLst>
                </a:gridCol>
              </a:tblGrid>
              <a:tr h="568075">
                <a:tc>
                  <a:txBody>
                    <a:bodyPr/>
                    <a:lstStyle/>
                    <a:p>
                      <a:pPr marL="0" marR="0" lvl="0" indent="0" algn="ctr" rtl="0">
                        <a:spcBef>
                          <a:spcPts val="0"/>
                        </a:spcBef>
                        <a:spcAft>
                          <a:spcPts val="0"/>
                        </a:spcAft>
                        <a:buNone/>
                      </a:pPr>
                      <a:r>
                        <a:rPr lang="en-US" sz="2100"/>
                        <a:t>Characteristics</a:t>
                      </a:r>
                      <a:endParaRPr/>
                    </a:p>
                  </a:txBody>
                  <a:tcPr marL="68575" marR="68575" marT="34300" marB="34300" anchor="ctr"/>
                </a:tc>
                <a:extLst>
                  <a:ext uri="{0D108BD9-81ED-4DB2-BD59-A6C34878D82A}">
                    <a16:rowId xmlns:a16="http://schemas.microsoft.com/office/drawing/2014/main" val="10000"/>
                  </a:ext>
                </a:extLst>
              </a:tr>
              <a:tr h="412150">
                <a:tc>
                  <a:txBody>
                    <a:bodyPr/>
                    <a:lstStyle/>
                    <a:p>
                      <a:pPr marL="0" marR="0" lvl="0" indent="0" algn="ctr" rtl="0">
                        <a:spcBef>
                          <a:spcPts val="0"/>
                        </a:spcBef>
                        <a:spcAft>
                          <a:spcPts val="0"/>
                        </a:spcAft>
                        <a:buClr>
                          <a:schemeClr val="dk1"/>
                        </a:buClr>
                        <a:buSzPts val="1400"/>
                        <a:buFont typeface="Arial"/>
                        <a:buNone/>
                      </a:pPr>
                      <a:r>
                        <a:rPr lang="en-US" sz="1400"/>
                        <a:t>Focuses on only 2 or 3 variables</a:t>
                      </a:r>
                      <a:endParaRPr/>
                    </a:p>
                  </a:txBody>
                  <a:tcPr marL="68575" marR="68575" marT="34300" marB="34300" anchor="ctr"/>
                </a:tc>
                <a:extLst>
                  <a:ext uri="{0D108BD9-81ED-4DB2-BD59-A6C34878D82A}">
                    <a16:rowId xmlns:a16="http://schemas.microsoft.com/office/drawing/2014/main" val="10001"/>
                  </a:ext>
                </a:extLst>
              </a:tr>
              <a:tr h="412150">
                <a:tc>
                  <a:txBody>
                    <a:bodyPr/>
                    <a:lstStyle/>
                    <a:p>
                      <a:pPr marL="0" marR="0" lvl="0" indent="0" algn="ctr" rtl="0">
                        <a:lnSpc>
                          <a:spcPct val="100000"/>
                        </a:lnSpc>
                        <a:spcBef>
                          <a:spcPts val="0"/>
                        </a:spcBef>
                        <a:spcAft>
                          <a:spcPts val="0"/>
                        </a:spcAft>
                        <a:buClr>
                          <a:schemeClr val="dk1"/>
                        </a:buClr>
                        <a:buSzPts val="1400"/>
                        <a:buFont typeface="Calibri"/>
                        <a:buNone/>
                      </a:pPr>
                      <a:r>
                        <a:rPr lang="en-US" sz="1400"/>
                        <a:t>Is defined with respect to local context</a:t>
                      </a:r>
                      <a:endParaRPr/>
                    </a:p>
                  </a:txBody>
                  <a:tcPr marL="68575" marR="68575" marT="34300" marB="34300" anchor="ctr"/>
                </a:tc>
                <a:extLst>
                  <a:ext uri="{0D108BD9-81ED-4DB2-BD59-A6C34878D82A}">
                    <a16:rowId xmlns:a16="http://schemas.microsoft.com/office/drawing/2014/main" val="10002"/>
                  </a:ext>
                </a:extLst>
              </a:tr>
              <a:tr h="724025">
                <a:tc>
                  <a:txBody>
                    <a:bodyPr/>
                    <a:lstStyle/>
                    <a:p>
                      <a:pPr marL="0" marR="0" lvl="0" indent="0" algn="ctr" rtl="0">
                        <a:spcBef>
                          <a:spcPts val="0"/>
                        </a:spcBef>
                        <a:spcAft>
                          <a:spcPts val="0"/>
                        </a:spcAft>
                        <a:buNone/>
                      </a:pPr>
                      <a:r>
                        <a:rPr lang="en-US" sz="1400"/>
                        <a:t>Can be investigated within available time/resources/ethical constraints</a:t>
                      </a:r>
                      <a:endParaRPr/>
                    </a:p>
                  </a:txBody>
                  <a:tcPr marL="68575" marR="68575" marT="34300" marB="34300" anchor="ctr"/>
                </a:tc>
                <a:extLst>
                  <a:ext uri="{0D108BD9-81ED-4DB2-BD59-A6C34878D82A}">
                    <a16:rowId xmlns:a16="http://schemas.microsoft.com/office/drawing/2014/main" val="10003"/>
                  </a:ext>
                </a:extLst>
              </a:tr>
              <a:tr h="412150">
                <a:tc>
                  <a:txBody>
                    <a:bodyPr/>
                    <a:lstStyle/>
                    <a:p>
                      <a:pPr marL="0" marR="0" lvl="0" indent="0" algn="ctr" rtl="0">
                        <a:lnSpc>
                          <a:spcPct val="100000"/>
                        </a:lnSpc>
                        <a:spcBef>
                          <a:spcPts val="0"/>
                        </a:spcBef>
                        <a:spcAft>
                          <a:spcPts val="0"/>
                        </a:spcAft>
                        <a:buClr>
                          <a:schemeClr val="dk1"/>
                        </a:buClr>
                        <a:buSzPts val="1400"/>
                        <a:buFont typeface="Calibri"/>
                        <a:buNone/>
                      </a:pPr>
                      <a:r>
                        <a:rPr lang="en-US" sz="1400"/>
                        <a:t>Uses comparative terms (e.g. "faster", "improved")</a:t>
                      </a:r>
                      <a:endParaRPr/>
                    </a:p>
                  </a:txBody>
                  <a:tcPr marL="68575" marR="68575" marT="34300" marB="34300" anchor="ctr"/>
                </a:tc>
                <a:extLst>
                  <a:ext uri="{0D108BD9-81ED-4DB2-BD59-A6C34878D82A}">
                    <a16:rowId xmlns:a16="http://schemas.microsoft.com/office/drawing/2014/main" val="10004"/>
                  </a:ext>
                </a:extLst>
              </a:tr>
              <a:tr h="412150">
                <a:tc>
                  <a:txBody>
                    <a:bodyPr/>
                    <a:lstStyle/>
                    <a:p>
                      <a:pPr marL="0" marR="0" lvl="0" indent="0" algn="ctr" rtl="0">
                        <a:spcBef>
                          <a:spcPts val="0"/>
                        </a:spcBef>
                        <a:spcAft>
                          <a:spcPts val="0"/>
                        </a:spcAft>
                        <a:buNone/>
                      </a:pPr>
                      <a:r>
                        <a:rPr lang="en-US" sz="1400"/>
                        <a:t>Uses clear concepts</a:t>
                      </a:r>
                      <a:endParaRPr/>
                    </a:p>
                  </a:txBody>
                  <a:tcPr marL="68575" marR="68575" marT="34300" marB="34300" anchor="ctr"/>
                </a:tc>
                <a:extLst>
                  <a:ext uri="{0D108BD9-81ED-4DB2-BD59-A6C34878D82A}">
                    <a16:rowId xmlns:a16="http://schemas.microsoft.com/office/drawing/2014/main" val="10005"/>
                  </a:ext>
                </a:extLst>
              </a:tr>
              <a:tr h="412150">
                <a:tc>
                  <a:txBody>
                    <a:bodyPr/>
                    <a:lstStyle/>
                    <a:p>
                      <a:pPr marL="0" marR="0" lvl="0" indent="0" algn="ctr" rtl="0">
                        <a:spcBef>
                          <a:spcPts val="0"/>
                        </a:spcBef>
                        <a:spcAft>
                          <a:spcPts val="0"/>
                        </a:spcAft>
                        <a:buClr>
                          <a:schemeClr val="dk1"/>
                        </a:buClr>
                        <a:buSzPts val="1400"/>
                        <a:buFont typeface="Arial"/>
                        <a:buNone/>
                      </a:pPr>
                      <a:r>
                        <a:rPr lang="en-US" sz="1400" dirty="0"/>
                        <a:t>Includes cause and effect relationships</a:t>
                      </a:r>
                      <a:endParaRPr dirty="0"/>
                    </a:p>
                  </a:txBody>
                  <a:tcPr marL="68575" marR="68575" marT="34300" marB="34300" anchor="ctr"/>
                </a:tc>
                <a:extLst>
                  <a:ext uri="{0D108BD9-81ED-4DB2-BD59-A6C34878D82A}">
                    <a16:rowId xmlns:a16="http://schemas.microsoft.com/office/drawing/2014/main" val="10006"/>
                  </a:ext>
                </a:extLst>
              </a:tr>
            </a:tbl>
          </a:graphicData>
        </a:graphic>
      </p:graphicFrame>
      <p:sp>
        <p:nvSpPr>
          <p:cNvPr id="1133" name="Google Shape;1133;p38"/>
          <p:cNvSpPr/>
          <p:nvPr/>
        </p:nvSpPr>
        <p:spPr>
          <a:xfrm flipH="1">
            <a:off x="7818243" y="1537388"/>
            <a:ext cx="2375789" cy="1153886"/>
          </a:xfrm>
          <a:prstGeom prst="homePlate">
            <a:avLst>
              <a:gd name="adj" fmla="val 50000"/>
            </a:avLst>
          </a:prstGeom>
          <a:solidFill>
            <a:srgbClr val="005288"/>
          </a:solidFill>
          <a:ln w="12700" cap="flat" cmpd="sng">
            <a:solidFill>
              <a:srgbClr val="001335"/>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pPr>
            <a:r>
              <a:rPr lang="en-US" b="1" kern="0">
                <a:solidFill>
                  <a:srgbClr val="FFFFFF"/>
                </a:solidFill>
                <a:latin typeface="Calibri"/>
                <a:ea typeface="Calibri"/>
                <a:cs typeface="Calibri"/>
                <a:sym typeface="Calibri"/>
              </a:rPr>
              <a:t>Ask: </a:t>
            </a:r>
            <a:endParaRPr sz="1400" kern="0">
              <a:solidFill>
                <a:srgbClr val="000000"/>
              </a:solidFill>
              <a:latin typeface="Arial"/>
              <a:cs typeface="Arial"/>
              <a:sym typeface="Arial"/>
            </a:endParaRPr>
          </a:p>
          <a:p>
            <a:pPr algn="ctr">
              <a:buClr>
                <a:srgbClr val="000000"/>
              </a:buClr>
            </a:pPr>
            <a:r>
              <a:rPr lang="en-US" b="1" kern="0">
                <a:solidFill>
                  <a:srgbClr val="FFFFFF"/>
                </a:solidFill>
                <a:latin typeface="Calibri"/>
                <a:ea typeface="Calibri"/>
                <a:cs typeface="Calibri"/>
                <a:sym typeface="Calibri"/>
              </a:rPr>
              <a:t>Who, What, Where, When, Why?</a:t>
            </a:r>
            <a:endParaRPr sz="1400" kern="0">
              <a:solidFill>
                <a:srgbClr val="000000"/>
              </a:solidFill>
              <a:latin typeface="Arial"/>
              <a:cs typeface="Arial"/>
              <a:sym typeface="Arial"/>
            </a:endParaRPr>
          </a:p>
        </p:txBody>
      </p:sp>
      <p:sp>
        <p:nvSpPr>
          <p:cNvPr id="1135" name="Google Shape;1135;p38"/>
          <p:cNvSpPr txBox="1"/>
          <p:nvPr/>
        </p:nvSpPr>
        <p:spPr>
          <a:xfrm>
            <a:off x="6401242" y="1707900"/>
            <a:ext cx="1417001" cy="738664"/>
          </a:xfrm>
          <a:prstGeom prst="rect">
            <a:avLst/>
          </a:prstGeom>
          <a:noFill/>
          <a:ln>
            <a:noFill/>
          </a:ln>
        </p:spPr>
        <p:txBody>
          <a:bodyPr spcFirstLastPara="1" wrap="square" lIns="91425" tIns="45700" rIns="91425" bIns="45700" anchor="t" anchorCtr="0">
            <a:spAutoFit/>
          </a:bodyPr>
          <a:lstStyle/>
          <a:p>
            <a:pPr algn="ctr">
              <a:buClr>
                <a:srgbClr val="000000"/>
              </a:buClr>
            </a:pPr>
            <a:r>
              <a:rPr lang="en-US" sz="2100" b="1" kern="0">
                <a:solidFill>
                  <a:srgbClr val="000000"/>
                </a:solidFill>
                <a:latin typeface="Calibri"/>
                <a:ea typeface="Calibri"/>
                <a:cs typeface="Calibri"/>
                <a:sym typeface="Calibri"/>
              </a:rPr>
              <a:t>Process</a:t>
            </a:r>
            <a:endParaRPr sz="1400" kern="0">
              <a:solidFill>
                <a:srgbClr val="000000"/>
              </a:solidFill>
              <a:latin typeface="Arial"/>
              <a:cs typeface="Arial"/>
              <a:sym typeface="Arial"/>
            </a:endParaRPr>
          </a:p>
          <a:p>
            <a:pPr algn="ctr">
              <a:buClr>
                <a:srgbClr val="000000"/>
              </a:buClr>
            </a:pPr>
            <a:r>
              <a:rPr lang="en-US" sz="2100" b="1" kern="0">
                <a:solidFill>
                  <a:srgbClr val="000000"/>
                </a:solidFill>
                <a:latin typeface="Calibri"/>
                <a:ea typeface="Calibri"/>
                <a:cs typeface="Calibri"/>
                <a:sym typeface="Calibri"/>
              </a:rPr>
              <a:t>Questions</a:t>
            </a:r>
            <a:endParaRPr sz="1400" kern="0">
              <a:solidFill>
                <a:srgbClr val="000000"/>
              </a:solidFill>
              <a:latin typeface="Arial"/>
              <a:cs typeface="Arial"/>
              <a:sym typeface="Arial"/>
            </a:endParaRPr>
          </a:p>
        </p:txBody>
      </p:sp>
      <p:sp>
        <p:nvSpPr>
          <p:cNvPr id="1134" name="Google Shape;1134;p38"/>
          <p:cNvSpPr/>
          <p:nvPr/>
        </p:nvSpPr>
        <p:spPr>
          <a:xfrm flipH="1">
            <a:off x="7818242" y="3519207"/>
            <a:ext cx="2375789" cy="1177767"/>
          </a:xfrm>
          <a:prstGeom prst="homePlate">
            <a:avLst>
              <a:gd name="adj" fmla="val 50000"/>
            </a:avLst>
          </a:prstGeom>
          <a:solidFill>
            <a:srgbClr val="00953B"/>
          </a:solidFill>
          <a:ln w="12700" cap="flat" cmpd="sng">
            <a:solidFill>
              <a:srgbClr val="001335"/>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pPr>
            <a:r>
              <a:rPr lang="en-US" b="1" kern="0">
                <a:solidFill>
                  <a:srgbClr val="FFFFFF"/>
                </a:solidFill>
                <a:latin typeface="Calibri"/>
                <a:ea typeface="Calibri"/>
                <a:cs typeface="Calibri"/>
                <a:sym typeface="Calibri"/>
              </a:rPr>
              <a:t>Ask: </a:t>
            </a:r>
            <a:endParaRPr sz="1400" kern="0">
              <a:solidFill>
                <a:srgbClr val="000000"/>
              </a:solidFill>
              <a:latin typeface="Arial"/>
              <a:cs typeface="Arial"/>
              <a:sym typeface="Arial"/>
            </a:endParaRPr>
          </a:p>
          <a:p>
            <a:pPr algn="ctr">
              <a:buClr>
                <a:srgbClr val="000000"/>
              </a:buClr>
            </a:pPr>
            <a:r>
              <a:rPr lang="en-US" b="1" kern="0">
                <a:solidFill>
                  <a:srgbClr val="FFFFFF"/>
                </a:solidFill>
                <a:latin typeface="Calibri"/>
                <a:ea typeface="Calibri"/>
                <a:cs typeface="Calibri"/>
                <a:sym typeface="Calibri"/>
              </a:rPr>
              <a:t>Changes, Effects, Impacts</a:t>
            </a:r>
            <a:endParaRPr sz="1400" kern="0">
              <a:solidFill>
                <a:srgbClr val="000000"/>
              </a:solidFill>
              <a:latin typeface="Arial"/>
              <a:cs typeface="Arial"/>
              <a:sym typeface="Arial"/>
            </a:endParaRPr>
          </a:p>
        </p:txBody>
      </p:sp>
      <p:sp>
        <p:nvSpPr>
          <p:cNvPr id="1136" name="Google Shape;1136;p38"/>
          <p:cNvSpPr txBox="1"/>
          <p:nvPr/>
        </p:nvSpPr>
        <p:spPr>
          <a:xfrm>
            <a:off x="6348183" y="3763916"/>
            <a:ext cx="1523117" cy="738664"/>
          </a:xfrm>
          <a:prstGeom prst="rect">
            <a:avLst/>
          </a:prstGeom>
          <a:noFill/>
          <a:ln>
            <a:noFill/>
          </a:ln>
        </p:spPr>
        <p:txBody>
          <a:bodyPr spcFirstLastPara="1" wrap="square" lIns="91425" tIns="45700" rIns="91425" bIns="45700" anchor="t" anchorCtr="0">
            <a:spAutoFit/>
          </a:bodyPr>
          <a:lstStyle/>
          <a:p>
            <a:pPr algn="ctr">
              <a:buClr>
                <a:srgbClr val="000000"/>
              </a:buClr>
            </a:pPr>
            <a:r>
              <a:rPr lang="en-US" sz="2100" b="1" kern="0">
                <a:solidFill>
                  <a:srgbClr val="000000"/>
                </a:solidFill>
                <a:latin typeface="Calibri"/>
                <a:ea typeface="Calibri"/>
                <a:cs typeface="Calibri"/>
                <a:sym typeface="Calibri"/>
              </a:rPr>
              <a:t>Outcome Questions</a:t>
            </a:r>
            <a:endParaRPr sz="1400" kern="0">
              <a:solidFill>
                <a:srgbClr val="000000"/>
              </a:solidFill>
              <a:latin typeface="Arial"/>
              <a:cs typeface="Arial"/>
              <a:sym typeface="Arial"/>
            </a:endParaRPr>
          </a:p>
        </p:txBody>
      </p:sp>
      <p:sp>
        <p:nvSpPr>
          <p:cNvPr id="1131" name="Google Shape;1131;p38"/>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36</a:t>
            </a:fld>
            <a:endParaRPr kern="0"/>
          </a:p>
        </p:txBody>
      </p:sp>
    </p:spTree>
    <p:extLst>
      <p:ext uri="{BB962C8B-B14F-4D97-AF65-F5344CB8AC3E}">
        <p14:creationId xmlns:p14="http://schemas.microsoft.com/office/powerpoint/2010/main" val="1725126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1217" name="Google Shape;1217;p45"/>
          <p:cNvSpPr txBox="1">
            <a:spLocks noGrp="1"/>
          </p:cNvSpPr>
          <p:nvPr>
            <p:ph type="title"/>
          </p:nvPr>
        </p:nvSpPr>
        <p:spPr>
          <a:xfrm>
            <a:off x="1905000" y="390226"/>
            <a:ext cx="8368300" cy="53492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Evaluation Questions</a:t>
            </a:r>
            <a:endParaRPr/>
          </a:p>
        </p:txBody>
      </p:sp>
      <p:sp>
        <p:nvSpPr>
          <p:cNvPr id="1220" name="Google Shape;1220;p45"/>
          <p:cNvSpPr txBox="1"/>
          <p:nvPr/>
        </p:nvSpPr>
        <p:spPr>
          <a:xfrm>
            <a:off x="837398" y="1443789"/>
            <a:ext cx="10866922" cy="3493224"/>
          </a:xfrm>
          <a:prstGeom prst="rect">
            <a:avLst/>
          </a:prstGeom>
          <a:solidFill>
            <a:srgbClr val="E2F0D9"/>
          </a:solidFill>
          <a:ln>
            <a:noFill/>
          </a:ln>
        </p:spPr>
        <p:txBody>
          <a:bodyPr spcFirstLastPara="1" wrap="square" lIns="91425" tIns="45700" rIns="91425" bIns="45700" anchor="t" anchorCtr="0">
            <a:spAutoFit/>
          </a:bodyPr>
          <a:lstStyle/>
          <a:p>
            <a:pPr marL="171450" lvl="1" algn="ctr">
              <a:buClr>
                <a:srgbClr val="000000"/>
              </a:buClr>
            </a:pPr>
            <a:r>
              <a:rPr lang="en-US" sz="2800" b="1" kern="0" dirty="0">
                <a:solidFill>
                  <a:srgbClr val="005288"/>
                </a:solidFill>
                <a:latin typeface="Calibri"/>
                <a:ea typeface="Calibri"/>
                <a:cs typeface="Calibri"/>
                <a:sym typeface="Calibri"/>
              </a:rPr>
              <a:t>P-A-R-S-E-C</a:t>
            </a:r>
            <a:endParaRPr sz="2800" kern="0" dirty="0">
              <a:solidFill>
                <a:srgbClr val="000000"/>
              </a:solidFill>
              <a:latin typeface="Arial"/>
              <a:cs typeface="Arial"/>
              <a:sym typeface="Arial"/>
            </a:endParaRPr>
          </a:p>
          <a:p>
            <a:pPr marL="171450" lvl="1">
              <a:spcBef>
                <a:spcPts val="450"/>
              </a:spcBef>
              <a:buClr>
                <a:srgbClr val="000000"/>
              </a:buClr>
            </a:pPr>
            <a:r>
              <a:rPr lang="en-US" sz="2800" b="1" kern="0" dirty="0">
                <a:solidFill>
                  <a:srgbClr val="000000"/>
                </a:solidFill>
                <a:latin typeface="Calibri"/>
                <a:ea typeface="Calibri"/>
                <a:cs typeface="Calibri"/>
                <a:sym typeface="Calibri"/>
              </a:rPr>
              <a:t>Pertinent: </a:t>
            </a:r>
            <a:r>
              <a:rPr lang="en-US" sz="2800" kern="0" dirty="0">
                <a:solidFill>
                  <a:srgbClr val="000000"/>
                </a:solidFill>
                <a:latin typeface="Calibri"/>
                <a:ea typeface="Calibri"/>
                <a:cs typeface="Calibri"/>
                <a:sym typeface="Calibri"/>
              </a:rPr>
              <a:t>Meaningful to participants and stakeholders?</a:t>
            </a:r>
            <a:endParaRPr sz="2800" kern="0" dirty="0">
              <a:solidFill>
                <a:srgbClr val="000000"/>
              </a:solidFill>
              <a:latin typeface="Arial"/>
              <a:cs typeface="Arial"/>
              <a:sym typeface="Arial"/>
            </a:endParaRPr>
          </a:p>
          <a:p>
            <a:pPr marL="171450" lvl="1">
              <a:spcBef>
                <a:spcPts val="450"/>
              </a:spcBef>
              <a:buClr>
                <a:srgbClr val="000000"/>
              </a:buClr>
            </a:pPr>
            <a:r>
              <a:rPr lang="en-US" sz="2800" b="1" kern="0" dirty="0">
                <a:solidFill>
                  <a:srgbClr val="000000"/>
                </a:solidFill>
                <a:latin typeface="Calibri"/>
                <a:ea typeface="Calibri"/>
                <a:cs typeface="Calibri"/>
                <a:sym typeface="Calibri"/>
              </a:rPr>
              <a:t>Answerable: </a:t>
            </a:r>
            <a:r>
              <a:rPr lang="en-US" sz="2800" kern="0" dirty="0">
                <a:solidFill>
                  <a:srgbClr val="000000"/>
                </a:solidFill>
                <a:latin typeface="Calibri"/>
                <a:ea typeface="Calibri"/>
                <a:cs typeface="Calibri"/>
                <a:sym typeface="Calibri"/>
              </a:rPr>
              <a:t>Using available data and resources?</a:t>
            </a:r>
            <a:endParaRPr sz="2800" kern="0" dirty="0">
              <a:solidFill>
                <a:srgbClr val="000000"/>
              </a:solidFill>
              <a:latin typeface="Arial"/>
              <a:cs typeface="Arial"/>
              <a:sym typeface="Arial"/>
            </a:endParaRPr>
          </a:p>
          <a:p>
            <a:pPr marL="171450" lvl="1">
              <a:spcBef>
                <a:spcPts val="450"/>
              </a:spcBef>
              <a:buClr>
                <a:srgbClr val="000000"/>
              </a:buClr>
            </a:pPr>
            <a:r>
              <a:rPr lang="en-US" sz="2800" b="1" kern="0" dirty="0">
                <a:solidFill>
                  <a:srgbClr val="000000"/>
                </a:solidFill>
                <a:latin typeface="Calibri"/>
                <a:ea typeface="Calibri"/>
                <a:cs typeface="Calibri"/>
                <a:sym typeface="Calibri"/>
              </a:rPr>
              <a:t>Reasonable: </a:t>
            </a:r>
            <a:r>
              <a:rPr lang="en-US" sz="2800" kern="0" dirty="0">
                <a:solidFill>
                  <a:srgbClr val="000000"/>
                </a:solidFill>
                <a:latin typeface="Calibri"/>
                <a:ea typeface="Calibri"/>
                <a:cs typeface="Calibri"/>
                <a:sym typeface="Calibri"/>
              </a:rPr>
              <a:t>Aligned with program goals and objectives?</a:t>
            </a:r>
            <a:endParaRPr sz="2800" kern="0" dirty="0">
              <a:solidFill>
                <a:srgbClr val="000000"/>
              </a:solidFill>
              <a:latin typeface="Arial"/>
              <a:cs typeface="Arial"/>
              <a:sym typeface="Arial"/>
            </a:endParaRPr>
          </a:p>
          <a:p>
            <a:pPr marL="171450" lvl="1">
              <a:spcBef>
                <a:spcPts val="450"/>
              </a:spcBef>
              <a:buClr>
                <a:srgbClr val="000000"/>
              </a:buClr>
            </a:pPr>
            <a:r>
              <a:rPr lang="en-US" sz="2800" b="1" kern="0" dirty="0">
                <a:solidFill>
                  <a:srgbClr val="000000"/>
                </a:solidFill>
                <a:latin typeface="Calibri"/>
                <a:ea typeface="Calibri"/>
                <a:cs typeface="Calibri"/>
                <a:sym typeface="Calibri"/>
              </a:rPr>
              <a:t>Specific: </a:t>
            </a:r>
            <a:r>
              <a:rPr lang="en-US" sz="2800" kern="0" dirty="0">
                <a:solidFill>
                  <a:srgbClr val="000000"/>
                </a:solidFill>
                <a:latin typeface="Calibri"/>
                <a:ea typeface="Calibri"/>
                <a:cs typeface="Calibri"/>
                <a:sym typeface="Calibri"/>
              </a:rPr>
              <a:t>Aligned with program logic model components?</a:t>
            </a:r>
            <a:endParaRPr sz="2800" kern="0" dirty="0">
              <a:solidFill>
                <a:srgbClr val="000000"/>
              </a:solidFill>
              <a:latin typeface="Arial"/>
              <a:cs typeface="Arial"/>
              <a:sym typeface="Arial"/>
            </a:endParaRPr>
          </a:p>
          <a:p>
            <a:pPr marL="171450" lvl="1">
              <a:spcBef>
                <a:spcPts val="450"/>
              </a:spcBef>
              <a:buClr>
                <a:srgbClr val="000000"/>
              </a:buClr>
            </a:pPr>
            <a:r>
              <a:rPr lang="en-US" sz="2800" b="1" kern="0" dirty="0">
                <a:solidFill>
                  <a:srgbClr val="000000"/>
                </a:solidFill>
                <a:latin typeface="Calibri"/>
                <a:ea typeface="Calibri"/>
                <a:cs typeface="Calibri"/>
                <a:sym typeface="Calibri"/>
              </a:rPr>
              <a:t>Evaluative: </a:t>
            </a:r>
            <a:r>
              <a:rPr lang="en-US" sz="2800" kern="0" dirty="0">
                <a:solidFill>
                  <a:srgbClr val="000000"/>
                </a:solidFill>
                <a:latin typeface="Calibri"/>
                <a:ea typeface="Calibri"/>
                <a:cs typeface="Calibri"/>
                <a:sym typeface="Calibri"/>
              </a:rPr>
              <a:t>Able to inform program adjustments?</a:t>
            </a:r>
            <a:endParaRPr sz="2800" kern="0" dirty="0">
              <a:solidFill>
                <a:srgbClr val="000000"/>
              </a:solidFill>
              <a:latin typeface="Arial"/>
              <a:cs typeface="Arial"/>
              <a:sym typeface="Arial"/>
            </a:endParaRPr>
          </a:p>
          <a:p>
            <a:pPr marL="171450" lvl="1">
              <a:spcBef>
                <a:spcPts val="450"/>
              </a:spcBef>
              <a:buClr>
                <a:srgbClr val="000000"/>
              </a:buClr>
            </a:pPr>
            <a:r>
              <a:rPr lang="en-US" sz="2800" b="1" kern="0" dirty="0">
                <a:solidFill>
                  <a:srgbClr val="000000"/>
                </a:solidFill>
                <a:latin typeface="Calibri"/>
                <a:ea typeface="Calibri"/>
                <a:cs typeface="Calibri"/>
                <a:sym typeface="Calibri"/>
              </a:rPr>
              <a:t>Complete: </a:t>
            </a:r>
            <a:r>
              <a:rPr lang="en-US" sz="2800" kern="0" dirty="0">
                <a:solidFill>
                  <a:srgbClr val="000000"/>
                </a:solidFill>
                <a:latin typeface="Calibri"/>
                <a:ea typeface="Calibri"/>
                <a:cs typeface="Calibri"/>
                <a:sym typeface="Calibri"/>
              </a:rPr>
              <a:t>Is there a question that should have been asked?</a:t>
            </a:r>
            <a:endParaRPr sz="2800" kern="0" dirty="0">
              <a:solidFill>
                <a:srgbClr val="000000"/>
              </a:solidFill>
              <a:latin typeface="Arial"/>
              <a:cs typeface="Arial"/>
              <a:sym typeface="Arial"/>
            </a:endParaRPr>
          </a:p>
        </p:txBody>
      </p:sp>
      <p:sp>
        <p:nvSpPr>
          <p:cNvPr id="1219" name="Google Shape;1219;p45"/>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37</a:t>
            </a:fld>
            <a:endParaRPr kern="0"/>
          </a:p>
        </p:txBody>
      </p:sp>
    </p:spTree>
    <p:extLst>
      <p:ext uri="{BB962C8B-B14F-4D97-AF65-F5344CB8AC3E}">
        <p14:creationId xmlns:p14="http://schemas.microsoft.com/office/powerpoint/2010/main" val="41839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1142" name="Google Shape;1142;p39"/>
          <p:cNvSpPr txBox="1">
            <a:spLocks noGrp="1"/>
          </p:cNvSpPr>
          <p:nvPr>
            <p:ph type="title"/>
          </p:nvPr>
        </p:nvSpPr>
        <p:spPr>
          <a:xfrm>
            <a:off x="1905000" y="394565"/>
            <a:ext cx="7215932" cy="53492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What Makes a Good Evaluation Question?</a:t>
            </a:r>
            <a:endParaRPr/>
          </a:p>
        </p:txBody>
      </p:sp>
      <p:sp>
        <p:nvSpPr>
          <p:cNvPr id="1143" name="Google Shape;1143;p39"/>
          <p:cNvSpPr txBox="1">
            <a:spLocks noGrp="1"/>
          </p:cNvSpPr>
          <p:nvPr>
            <p:ph type="body" idx="1"/>
          </p:nvPr>
        </p:nvSpPr>
        <p:spPr>
          <a:xfrm>
            <a:off x="2051237" y="1536489"/>
            <a:ext cx="8155444" cy="1234023"/>
          </a:xfrm>
          <a:prstGeom prst="rect">
            <a:avLst/>
          </a:prstGeom>
          <a:noFill/>
          <a:ln>
            <a:noFill/>
          </a:ln>
        </p:spPr>
        <p:txBody>
          <a:bodyPr spcFirstLastPara="1" wrap="square" lIns="0" tIns="0" rIns="0" bIns="0" anchor="ctr" anchorCtr="0">
            <a:noAutofit/>
          </a:bodyPr>
          <a:lstStyle/>
          <a:p>
            <a:pPr marL="0" indent="0">
              <a:spcBef>
                <a:spcPts val="0"/>
              </a:spcBef>
              <a:buSzPts val="2400"/>
            </a:pPr>
            <a:r>
              <a:rPr lang="en-US" dirty="0">
                <a:latin typeface="Calibri"/>
                <a:ea typeface="Calibri"/>
                <a:cs typeface="Calibri"/>
                <a:sym typeface="Calibri"/>
              </a:rPr>
              <a:t>Let’s consider some example questions to determine if each meets the quality check using PARSEC?</a:t>
            </a:r>
            <a:endParaRPr dirty="0">
              <a:latin typeface="Calibri"/>
              <a:ea typeface="Calibri"/>
              <a:cs typeface="Calibri"/>
              <a:sym typeface="Calibri"/>
            </a:endParaRPr>
          </a:p>
        </p:txBody>
      </p:sp>
      <p:grpSp>
        <p:nvGrpSpPr>
          <p:cNvPr id="1145" name="Google Shape;1145;p39" descr="(A) To what extent do the teachers enjoy using the new reading strategies?&#10;(B) To what extent do the teachers report using the new reading strategies?&#10;(C) How much did students' test scores increase three years after the intervention was implemented? "/>
          <p:cNvGrpSpPr/>
          <p:nvPr/>
        </p:nvGrpSpPr>
        <p:grpSpPr>
          <a:xfrm>
            <a:off x="2286000" y="2995603"/>
            <a:ext cx="8001000" cy="2744754"/>
            <a:chOff x="762000" y="2959599"/>
            <a:chExt cx="8015574" cy="2744754"/>
          </a:xfrm>
        </p:grpSpPr>
        <p:sp>
          <p:nvSpPr>
            <p:cNvPr id="1146" name="Google Shape;1146;p39"/>
            <p:cNvSpPr txBox="1"/>
            <p:nvPr/>
          </p:nvSpPr>
          <p:spPr>
            <a:xfrm>
              <a:off x="762000" y="2959599"/>
              <a:ext cx="3291840" cy="1384954"/>
            </a:xfrm>
            <a:prstGeom prst="rect">
              <a:avLst/>
            </a:prstGeom>
            <a:solidFill>
              <a:srgbClr val="E2F0D9"/>
            </a:solidFill>
            <a:ln>
              <a:noFill/>
            </a:ln>
          </p:spPr>
          <p:txBody>
            <a:bodyPr spcFirstLastPara="1" wrap="square" lIns="91425" tIns="45700" rIns="91425" bIns="45700" anchor="ctr" anchorCtr="0">
              <a:spAutoFit/>
            </a:bodyPr>
            <a:lstStyle/>
            <a:p>
              <a:pPr marL="457200" indent="-457200" algn="ctr">
                <a:buClr>
                  <a:srgbClr val="000000"/>
                </a:buClr>
                <a:buSzPts val="2100"/>
                <a:buFont typeface="Calibri"/>
                <a:buAutoNum type="alphaUcParenBoth"/>
              </a:pPr>
              <a:r>
                <a:rPr lang="en-US" sz="2100" kern="0">
                  <a:solidFill>
                    <a:srgbClr val="000000"/>
                  </a:solidFill>
                  <a:latin typeface="Calibri"/>
                  <a:ea typeface="Calibri"/>
                  <a:cs typeface="Calibri"/>
                  <a:sym typeface="Calibri"/>
                </a:rPr>
                <a:t>To what extent do the teachers enjoy using the new reading strategies?</a:t>
              </a:r>
              <a:endParaRPr sz="1400" kern="0">
                <a:solidFill>
                  <a:srgbClr val="000000"/>
                </a:solidFill>
                <a:latin typeface="Arial"/>
                <a:cs typeface="Arial"/>
                <a:sym typeface="Arial"/>
              </a:endParaRPr>
            </a:p>
          </p:txBody>
        </p:sp>
        <p:sp>
          <p:nvSpPr>
            <p:cNvPr id="1147" name="Google Shape;1147;p39"/>
            <p:cNvSpPr txBox="1"/>
            <p:nvPr/>
          </p:nvSpPr>
          <p:spPr>
            <a:xfrm>
              <a:off x="4724400" y="3121181"/>
              <a:ext cx="3291840" cy="1061789"/>
            </a:xfrm>
            <a:prstGeom prst="rect">
              <a:avLst/>
            </a:prstGeom>
            <a:solidFill>
              <a:srgbClr val="E2F0D9"/>
            </a:solidFill>
            <a:ln>
              <a:noFill/>
            </a:ln>
          </p:spPr>
          <p:txBody>
            <a:bodyPr spcFirstLastPara="1" wrap="square" lIns="91425" tIns="45700" rIns="91425" bIns="45700" anchor="ctr" anchorCtr="0">
              <a:spAutoFit/>
            </a:bodyPr>
            <a:lstStyle/>
            <a:p>
              <a:pPr algn="ctr">
                <a:buClr>
                  <a:srgbClr val="000000"/>
                </a:buClr>
              </a:pPr>
              <a:r>
                <a:rPr lang="en-US" sz="2100" kern="0">
                  <a:solidFill>
                    <a:srgbClr val="000000"/>
                  </a:solidFill>
                  <a:latin typeface="Calibri"/>
                  <a:ea typeface="Calibri"/>
                  <a:cs typeface="Calibri"/>
                  <a:sym typeface="Calibri"/>
                </a:rPr>
                <a:t>(B) To what extent do the teachers report using the new reading strategies?</a:t>
              </a:r>
              <a:endParaRPr sz="1400" kern="0">
                <a:solidFill>
                  <a:srgbClr val="000000"/>
                </a:solidFill>
                <a:latin typeface="Arial"/>
                <a:cs typeface="Arial"/>
                <a:sym typeface="Arial"/>
              </a:endParaRPr>
            </a:p>
          </p:txBody>
        </p:sp>
        <p:sp>
          <p:nvSpPr>
            <p:cNvPr id="1148" name="Google Shape;1148;p39"/>
            <p:cNvSpPr txBox="1"/>
            <p:nvPr/>
          </p:nvSpPr>
          <p:spPr>
            <a:xfrm>
              <a:off x="7467600" y="5001889"/>
              <a:ext cx="1309974" cy="646331"/>
            </a:xfrm>
            <a:prstGeom prst="rect">
              <a:avLst/>
            </a:prstGeom>
            <a:noFill/>
            <a:ln w="9525" cap="flat" cmpd="sng">
              <a:solidFill>
                <a:srgbClr val="00953B"/>
              </a:solidFill>
              <a:prstDash val="solid"/>
              <a:round/>
              <a:headEnd type="none" w="sm" len="sm"/>
              <a:tailEnd type="none" w="sm" len="sm"/>
            </a:ln>
          </p:spPr>
          <p:txBody>
            <a:bodyPr spcFirstLastPara="1" wrap="square" lIns="91425" tIns="45700" rIns="91425" bIns="45700" anchor="t" anchorCtr="0">
              <a:spAutoFit/>
            </a:bodyPr>
            <a:lstStyle/>
            <a:p>
              <a:pPr algn="ctr">
                <a:buClr>
                  <a:srgbClr val="000000"/>
                </a:buClr>
              </a:pPr>
              <a:r>
                <a:rPr lang="en-US" b="1" kern="0">
                  <a:solidFill>
                    <a:srgbClr val="005288"/>
                  </a:solidFill>
                  <a:latin typeface="Calibri"/>
                  <a:ea typeface="Calibri"/>
                  <a:cs typeface="Calibri"/>
                  <a:sym typeface="Calibri"/>
                </a:rPr>
                <a:t>P</a:t>
              </a:r>
              <a:r>
                <a:rPr lang="en-US" kern="0">
                  <a:solidFill>
                    <a:srgbClr val="005288"/>
                  </a:solidFill>
                  <a:latin typeface="Calibri"/>
                  <a:ea typeface="Calibri"/>
                  <a:cs typeface="Calibri"/>
                  <a:sym typeface="Calibri"/>
                </a:rPr>
                <a:t> </a:t>
              </a:r>
              <a:r>
                <a:rPr lang="en-US" kern="0">
                  <a:solidFill>
                    <a:srgbClr val="000000"/>
                  </a:solidFill>
                  <a:latin typeface="Calibri"/>
                  <a:ea typeface="Calibri"/>
                  <a:cs typeface="Calibri"/>
                  <a:sym typeface="Calibri"/>
                </a:rPr>
                <a:t>A R S E C</a:t>
              </a:r>
              <a:endParaRPr sz="1400" kern="0">
                <a:solidFill>
                  <a:srgbClr val="000000"/>
                </a:solidFill>
                <a:latin typeface="Arial"/>
                <a:cs typeface="Arial"/>
                <a:sym typeface="Arial"/>
              </a:endParaRPr>
            </a:p>
            <a:p>
              <a:pPr algn="ctr">
                <a:buClr>
                  <a:srgbClr val="000000"/>
                </a:buClr>
              </a:pPr>
              <a:r>
                <a:rPr lang="en-US" kern="0">
                  <a:solidFill>
                    <a:srgbClr val="000000"/>
                  </a:solidFill>
                  <a:latin typeface="Calibri"/>
                  <a:ea typeface="Calibri"/>
                  <a:cs typeface="Calibri"/>
                  <a:sym typeface="Calibri"/>
                </a:rPr>
                <a:t>(Handout E)</a:t>
              </a:r>
              <a:endParaRPr sz="1400" kern="0">
                <a:solidFill>
                  <a:srgbClr val="000000"/>
                </a:solidFill>
                <a:latin typeface="Arial"/>
                <a:cs typeface="Arial"/>
                <a:sym typeface="Arial"/>
              </a:endParaRPr>
            </a:p>
          </p:txBody>
        </p:sp>
        <p:sp>
          <p:nvSpPr>
            <p:cNvPr id="1149" name="Google Shape;1149;p39"/>
            <p:cNvSpPr txBox="1"/>
            <p:nvPr/>
          </p:nvSpPr>
          <p:spPr>
            <a:xfrm>
              <a:off x="2743200" y="4319399"/>
              <a:ext cx="3291840" cy="1384954"/>
            </a:xfrm>
            <a:prstGeom prst="rect">
              <a:avLst/>
            </a:prstGeom>
            <a:solidFill>
              <a:srgbClr val="E2F0D9"/>
            </a:solidFill>
            <a:ln>
              <a:noFill/>
            </a:ln>
          </p:spPr>
          <p:txBody>
            <a:bodyPr spcFirstLastPara="1" wrap="square" lIns="91425" tIns="45700" rIns="91425" bIns="45700" anchor="ctr" anchorCtr="0">
              <a:spAutoFit/>
            </a:bodyPr>
            <a:lstStyle/>
            <a:p>
              <a:pPr algn="ctr">
                <a:buClr>
                  <a:srgbClr val="000000"/>
                </a:buClr>
              </a:pPr>
              <a:r>
                <a:rPr lang="en-US" sz="2100" kern="0">
                  <a:solidFill>
                    <a:srgbClr val="000000"/>
                  </a:solidFill>
                  <a:latin typeface="Calibri"/>
                  <a:ea typeface="Calibri"/>
                  <a:cs typeface="Calibri"/>
                  <a:sym typeface="Calibri"/>
                </a:rPr>
                <a:t>(C)  How much did students’ test scores increase three years after the intervention was implemented?</a:t>
              </a:r>
              <a:endParaRPr sz="1400" kern="0">
                <a:solidFill>
                  <a:srgbClr val="000000"/>
                </a:solidFill>
                <a:latin typeface="Arial"/>
                <a:cs typeface="Arial"/>
                <a:sym typeface="Arial"/>
              </a:endParaRPr>
            </a:p>
          </p:txBody>
        </p:sp>
      </p:grpSp>
      <p:sp>
        <p:nvSpPr>
          <p:cNvPr id="1144" name="Google Shape;1144;p39"/>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38</a:t>
            </a:fld>
            <a:endParaRPr kern="0"/>
          </a:p>
        </p:txBody>
      </p:sp>
    </p:spTree>
    <p:extLst>
      <p:ext uri="{BB962C8B-B14F-4D97-AF65-F5344CB8AC3E}">
        <p14:creationId xmlns:p14="http://schemas.microsoft.com/office/powerpoint/2010/main" val="4125109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1217" name="Google Shape;1217;p45"/>
          <p:cNvSpPr txBox="1">
            <a:spLocks noGrp="1"/>
          </p:cNvSpPr>
          <p:nvPr>
            <p:ph type="title"/>
          </p:nvPr>
        </p:nvSpPr>
        <p:spPr>
          <a:xfrm>
            <a:off x="1905000" y="390226"/>
            <a:ext cx="8368300" cy="534924"/>
          </a:xfrm>
          <a:prstGeom prst="rect">
            <a:avLst/>
          </a:prstGeom>
          <a:noFill/>
          <a:ln>
            <a:noFill/>
          </a:ln>
        </p:spPr>
        <p:txBody>
          <a:bodyPr spcFirstLastPara="1" wrap="square" lIns="0" tIns="0" rIns="0" bIns="0" anchor="t" anchorCtr="0">
            <a:noAutofit/>
          </a:bodyPr>
          <a:lstStyle/>
          <a:p>
            <a:pPr>
              <a:buSzPts val="2800"/>
            </a:pPr>
            <a:r>
              <a:rPr lang="en-US" sz="2800" dirty="0">
                <a:latin typeface="Trebuchet MS"/>
                <a:ea typeface="Trebuchet MS"/>
                <a:cs typeface="Trebuchet MS"/>
                <a:sym typeface="Trebuchet MS"/>
              </a:rPr>
              <a:t>Evaluation Questions: Handout F</a:t>
            </a:r>
            <a:endParaRPr dirty="0"/>
          </a:p>
        </p:txBody>
      </p:sp>
      <p:sp>
        <p:nvSpPr>
          <p:cNvPr id="1218" name="Google Shape;1218;p45"/>
          <p:cNvSpPr txBox="1">
            <a:spLocks noGrp="1"/>
          </p:cNvSpPr>
          <p:nvPr>
            <p:ph type="body" idx="1"/>
          </p:nvPr>
        </p:nvSpPr>
        <p:spPr>
          <a:xfrm>
            <a:off x="2055286" y="1421378"/>
            <a:ext cx="6642980" cy="1025601"/>
          </a:xfrm>
          <a:prstGeom prst="rect">
            <a:avLst/>
          </a:prstGeom>
          <a:noFill/>
          <a:ln>
            <a:noFill/>
          </a:ln>
        </p:spPr>
        <p:txBody>
          <a:bodyPr spcFirstLastPara="1" wrap="square" lIns="0" tIns="0" rIns="0" bIns="0" anchor="ctr" anchorCtr="0">
            <a:noAutofit/>
          </a:bodyPr>
          <a:lstStyle/>
          <a:p>
            <a:pPr marL="0" indent="0">
              <a:spcBef>
                <a:spcPts val="0"/>
              </a:spcBef>
              <a:buSzPts val="2400"/>
            </a:pPr>
            <a:r>
              <a:rPr lang="en-US" sz="2400" dirty="0">
                <a:latin typeface="Calibri"/>
                <a:ea typeface="Calibri"/>
                <a:cs typeface="Calibri"/>
                <a:sym typeface="Calibri"/>
              </a:rPr>
              <a:t>Using Handout F, let’s identify at least 2 process and 2 outcome questions for your logic model </a:t>
            </a:r>
            <a:r>
              <a:rPr lang="en-US" sz="2400" b="1" dirty="0">
                <a:latin typeface="Calibri"/>
                <a:ea typeface="Calibri"/>
                <a:cs typeface="Calibri"/>
                <a:sym typeface="Calibri"/>
              </a:rPr>
              <a:t>[Pause Recording]</a:t>
            </a:r>
            <a:endParaRPr dirty="0"/>
          </a:p>
        </p:txBody>
      </p:sp>
      <p:sp>
        <p:nvSpPr>
          <p:cNvPr id="1220" name="Google Shape;1220;p45"/>
          <p:cNvSpPr txBox="1"/>
          <p:nvPr/>
        </p:nvSpPr>
        <p:spPr>
          <a:xfrm>
            <a:off x="2055286" y="2610852"/>
            <a:ext cx="6462822" cy="2416046"/>
          </a:xfrm>
          <a:prstGeom prst="rect">
            <a:avLst/>
          </a:prstGeom>
          <a:solidFill>
            <a:srgbClr val="E2F0D9"/>
          </a:solidFill>
          <a:ln>
            <a:noFill/>
          </a:ln>
        </p:spPr>
        <p:txBody>
          <a:bodyPr spcFirstLastPara="1" wrap="square" lIns="91425" tIns="45700" rIns="91425" bIns="45700" anchor="t" anchorCtr="0">
            <a:spAutoFit/>
          </a:bodyPr>
          <a:lstStyle/>
          <a:p>
            <a:pPr marL="171450" lvl="1" algn="ctr">
              <a:buClr>
                <a:srgbClr val="000000"/>
              </a:buClr>
            </a:pPr>
            <a:r>
              <a:rPr lang="en-US" b="1" kern="0">
                <a:solidFill>
                  <a:srgbClr val="005288"/>
                </a:solidFill>
                <a:latin typeface="Calibri"/>
                <a:ea typeface="Calibri"/>
                <a:cs typeface="Calibri"/>
                <a:sym typeface="Calibri"/>
              </a:rPr>
              <a:t>P-A-R-S-E-C</a:t>
            </a:r>
            <a:endParaRPr sz="1400" kern="0">
              <a:solidFill>
                <a:srgbClr val="000000"/>
              </a:solidFill>
              <a:latin typeface="Arial"/>
              <a:cs typeface="Arial"/>
              <a:sym typeface="Arial"/>
            </a:endParaRPr>
          </a:p>
          <a:p>
            <a:pPr marL="171450" lvl="1">
              <a:spcBef>
                <a:spcPts val="450"/>
              </a:spcBef>
              <a:buClr>
                <a:srgbClr val="000000"/>
              </a:buClr>
            </a:pPr>
            <a:r>
              <a:rPr lang="en-US" b="1" kern="0">
                <a:solidFill>
                  <a:srgbClr val="000000"/>
                </a:solidFill>
                <a:latin typeface="Calibri"/>
                <a:ea typeface="Calibri"/>
                <a:cs typeface="Calibri"/>
                <a:sym typeface="Calibri"/>
              </a:rPr>
              <a:t>Pertinent: </a:t>
            </a:r>
            <a:r>
              <a:rPr lang="en-US" kern="0">
                <a:solidFill>
                  <a:srgbClr val="000000"/>
                </a:solidFill>
                <a:latin typeface="Calibri"/>
                <a:ea typeface="Calibri"/>
                <a:cs typeface="Calibri"/>
                <a:sym typeface="Calibri"/>
              </a:rPr>
              <a:t>Meaningful to participants and stakeholders?</a:t>
            </a:r>
            <a:endParaRPr sz="1400" kern="0">
              <a:solidFill>
                <a:srgbClr val="000000"/>
              </a:solidFill>
              <a:latin typeface="Arial"/>
              <a:cs typeface="Arial"/>
              <a:sym typeface="Arial"/>
            </a:endParaRPr>
          </a:p>
          <a:p>
            <a:pPr marL="171450" lvl="1">
              <a:spcBef>
                <a:spcPts val="450"/>
              </a:spcBef>
              <a:buClr>
                <a:srgbClr val="000000"/>
              </a:buClr>
            </a:pPr>
            <a:r>
              <a:rPr lang="en-US" b="1" kern="0">
                <a:solidFill>
                  <a:srgbClr val="000000"/>
                </a:solidFill>
                <a:latin typeface="Calibri"/>
                <a:ea typeface="Calibri"/>
                <a:cs typeface="Calibri"/>
                <a:sym typeface="Calibri"/>
              </a:rPr>
              <a:t>Answerable: </a:t>
            </a:r>
            <a:r>
              <a:rPr lang="en-US" kern="0">
                <a:solidFill>
                  <a:srgbClr val="000000"/>
                </a:solidFill>
                <a:latin typeface="Calibri"/>
                <a:ea typeface="Calibri"/>
                <a:cs typeface="Calibri"/>
                <a:sym typeface="Calibri"/>
              </a:rPr>
              <a:t>Using available data and resources?</a:t>
            </a:r>
            <a:endParaRPr sz="1400" kern="0">
              <a:solidFill>
                <a:srgbClr val="000000"/>
              </a:solidFill>
              <a:latin typeface="Arial"/>
              <a:cs typeface="Arial"/>
              <a:sym typeface="Arial"/>
            </a:endParaRPr>
          </a:p>
          <a:p>
            <a:pPr marL="171450" lvl="1">
              <a:spcBef>
                <a:spcPts val="450"/>
              </a:spcBef>
              <a:buClr>
                <a:srgbClr val="000000"/>
              </a:buClr>
            </a:pPr>
            <a:r>
              <a:rPr lang="en-US" b="1" kern="0">
                <a:solidFill>
                  <a:srgbClr val="000000"/>
                </a:solidFill>
                <a:latin typeface="Calibri"/>
                <a:ea typeface="Calibri"/>
                <a:cs typeface="Calibri"/>
                <a:sym typeface="Calibri"/>
              </a:rPr>
              <a:t>Reasonable: </a:t>
            </a:r>
            <a:r>
              <a:rPr lang="en-US" kern="0">
                <a:solidFill>
                  <a:srgbClr val="000000"/>
                </a:solidFill>
                <a:latin typeface="Calibri"/>
                <a:ea typeface="Calibri"/>
                <a:cs typeface="Calibri"/>
                <a:sym typeface="Calibri"/>
              </a:rPr>
              <a:t>Aligned with program goals and objectives?</a:t>
            </a:r>
            <a:endParaRPr sz="1400" kern="0">
              <a:solidFill>
                <a:srgbClr val="000000"/>
              </a:solidFill>
              <a:latin typeface="Arial"/>
              <a:cs typeface="Arial"/>
              <a:sym typeface="Arial"/>
            </a:endParaRPr>
          </a:p>
          <a:p>
            <a:pPr marL="171450" lvl="1">
              <a:spcBef>
                <a:spcPts val="450"/>
              </a:spcBef>
              <a:buClr>
                <a:srgbClr val="000000"/>
              </a:buClr>
            </a:pPr>
            <a:r>
              <a:rPr lang="en-US" b="1" kern="0">
                <a:solidFill>
                  <a:srgbClr val="000000"/>
                </a:solidFill>
                <a:latin typeface="Calibri"/>
                <a:ea typeface="Calibri"/>
                <a:cs typeface="Calibri"/>
                <a:sym typeface="Calibri"/>
              </a:rPr>
              <a:t>Specific: </a:t>
            </a:r>
            <a:r>
              <a:rPr lang="en-US" kern="0">
                <a:solidFill>
                  <a:srgbClr val="000000"/>
                </a:solidFill>
                <a:latin typeface="Calibri"/>
                <a:ea typeface="Calibri"/>
                <a:cs typeface="Calibri"/>
                <a:sym typeface="Calibri"/>
              </a:rPr>
              <a:t>Aligned with program logic model components?</a:t>
            </a:r>
            <a:endParaRPr sz="1400" kern="0">
              <a:solidFill>
                <a:srgbClr val="000000"/>
              </a:solidFill>
              <a:latin typeface="Arial"/>
              <a:cs typeface="Arial"/>
              <a:sym typeface="Arial"/>
            </a:endParaRPr>
          </a:p>
          <a:p>
            <a:pPr marL="171450" lvl="1">
              <a:spcBef>
                <a:spcPts val="450"/>
              </a:spcBef>
              <a:buClr>
                <a:srgbClr val="000000"/>
              </a:buClr>
            </a:pPr>
            <a:r>
              <a:rPr lang="en-US" b="1" kern="0">
                <a:solidFill>
                  <a:srgbClr val="000000"/>
                </a:solidFill>
                <a:latin typeface="Calibri"/>
                <a:ea typeface="Calibri"/>
                <a:cs typeface="Calibri"/>
                <a:sym typeface="Calibri"/>
              </a:rPr>
              <a:t>Evaluative: </a:t>
            </a:r>
            <a:r>
              <a:rPr lang="en-US" kern="0">
                <a:solidFill>
                  <a:srgbClr val="000000"/>
                </a:solidFill>
                <a:latin typeface="Calibri"/>
                <a:ea typeface="Calibri"/>
                <a:cs typeface="Calibri"/>
                <a:sym typeface="Calibri"/>
              </a:rPr>
              <a:t>Able to inform program adjustments?</a:t>
            </a:r>
            <a:endParaRPr sz="1400" kern="0">
              <a:solidFill>
                <a:srgbClr val="000000"/>
              </a:solidFill>
              <a:latin typeface="Arial"/>
              <a:cs typeface="Arial"/>
              <a:sym typeface="Arial"/>
            </a:endParaRPr>
          </a:p>
          <a:p>
            <a:pPr marL="171450" lvl="1">
              <a:spcBef>
                <a:spcPts val="450"/>
              </a:spcBef>
              <a:buClr>
                <a:srgbClr val="000000"/>
              </a:buClr>
            </a:pPr>
            <a:r>
              <a:rPr lang="en-US" b="1" kern="0">
                <a:solidFill>
                  <a:srgbClr val="000000"/>
                </a:solidFill>
                <a:latin typeface="Calibri"/>
                <a:ea typeface="Calibri"/>
                <a:cs typeface="Calibri"/>
                <a:sym typeface="Calibri"/>
              </a:rPr>
              <a:t>Complete: </a:t>
            </a:r>
            <a:r>
              <a:rPr lang="en-US" kern="0">
                <a:solidFill>
                  <a:srgbClr val="000000"/>
                </a:solidFill>
                <a:latin typeface="Calibri"/>
                <a:ea typeface="Calibri"/>
                <a:cs typeface="Calibri"/>
                <a:sym typeface="Calibri"/>
              </a:rPr>
              <a:t>Is there a question that should have been asked?</a:t>
            </a:r>
            <a:endParaRPr sz="1400" kern="0">
              <a:solidFill>
                <a:srgbClr val="000000"/>
              </a:solidFill>
              <a:latin typeface="Arial"/>
              <a:cs typeface="Arial"/>
              <a:sym typeface="Arial"/>
            </a:endParaRPr>
          </a:p>
        </p:txBody>
      </p:sp>
      <p:grpSp>
        <p:nvGrpSpPr>
          <p:cNvPr id="1221" name="Google Shape;1221;p45">
            <a:extLst>
              <a:ext uri="{C183D7F6-B498-43B3-948B-1728B52AA6E4}">
                <adec:decorative xmlns:adec="http://schemas.microsoft.com/office/drawing/2017/decorative" val="1"/>
              </a:ext>
            </a:extLst>
          </p:cNvPr>
          <p:cNvGrpSpPr/>
          <p:nvPr/>
        </p:nvGrpSpPr>
        <p:grpSpPr>
          <a:xfrm>
            <a:off x="8631314" y="4114800"/>
            <a:ext cx="1662700" cy="1568610"/>
            <a:chOff x="6846091" y="3607817"/>
            <a:chExt cx="1661021" cy="1868648"/>
          </a:xfrm>
        </p:grpSpPr>
        <p:sp>
          <p:nvSpPr>
            <p:cNvPr id="1222" name="Google Shape;1222;p45"/>
            <p:cNvSpPr txBox="1"/>
            <p:nvPr/>
          </p:nvSpPr>
          <p:spPr>
            <a:xfrm>
              <a:off x="6941067" y="3657594"/>
              <a:ext cx="1473646" cy="384931"/>
            </a:xfrm>
            <a:prstGeom prst="rect">
              <a:avLst/>
            </a:prstGeom>
            <a:noFill/>
            <a:ln>
              <a:noFill/>
            </a:ln>
          </p:spPr>
          <p:txBody>
            <a:bodyPr spcFirstLastPara="1" wrap="square" lIns="91425" tIns="45700" rIns="91425" bIns="45700" anchor="t" anchorCtr="0">
              <a:spAutoFit/>
            </a:bodyPr>
            <a:lstStyle/>
            <a:p>
              <a:pPr algn="ctr">
                <a:buClr>
                  <a:srgbClr val="000000"/>
                </a:buClr>
              </a:pPr>
              <a:r>
                <a:rPr lang="en-US" sz="1500" b="1" kern="0">
                  <a:solidFill>
                    <a:srgbClr val="000000"/>
                  </a:solidFill>
                  <a:latin typeface="Calibri"/>
                  <a:ea typeface="Calibri"/>
                  <a:cs typeface="Calibri"/>
                  <a:sym typeface="Calibri"/>
                </a:rPr>
                <a:t> Activity!</a:t>
              </a:r>
              <a:endParaRPr sz="1400" kern="0">
                <a:solidFill>
                  <a:srgbClr val="000000"/>
                </a:solidFill>
                <a:latin typeface="Arial"/>
                <a:cs typeface="Arial"/>
                <a:sym typeface="Arial"/>
              </a:endParaRPr>
            </a:p>
          </p:txBody>
        </p:sp>
        <p:sp>
          <p:nvSpPr>
            <p:cNvPr id="1223" name="Google Shape;1223;p45"/>
            <p:cNvSpPr/>
            <p:nvPr/>
          </p:nvSpPr>
          <p:spPr>
            <a:xfrm>
              <a:off x="6846091" y="3607817"/>
              <a:ext cx="1661021" cy="1868648"/>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pPr>
              <a:endParaRPr sz="1350" kern="0">
                <a:solidFill>
                  <a:srgbClr val="FFFFFF"/>
                </a:solidFill>
                <a:latin typeface="Calibri"/>
                <a:ea typeface="Calibri"/>
                <a:cs typeface="Calibri"/>
                <a:sym typeface="Calibri"/>
              </a:endParaRPr>
            </a:p>
          </p:txBody>
        </p:sp>
        <p:pic>
          <p:nvPicPr>
            <p:cNvPr id="1224" name="Google Shape;1224;p45" descr="Image result for collaboration graphic"/>
            <p:cNvPicPr preferRelativeResize="0"/>
            <p:nvPr/>
          </p:nvPicPr>
          <p:blipFill rotWithShape="1">
            <a:blip r:embed="rId3">
              <a:alphaModFix/>
            </a:blip>
            <a:srcRect/>
            <a:stretch/>
          </p:blipFill>
          <p:spPr>
            <a:xfrm>
              <a:off x="6941067" y="3957677"/>
              <a:ext cx="1473646" cy="1473646"/>
            </a:xfrm>
            <a:prstGeom prst="rect">
              <a:avLst/>
            </a:prstGeom>
            <a:noFill/>
            <a:ln>
              <a:noFill/>
            </a:ln>
          </p:spPr>
        </p:pic>
      </p:grpSp>
      <p:sp>
        <p:nvSpPr>
          <p:cNvPr id="1219" name="Google Shape;1219;p45"/>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39</a:t>
            </a:fld>
            <a:endParaRPr kern="0"/>
          </a:p>
        </p:txBody>
      </p:sp>
    </p:spTree>
    <p:extLst>
      <p:ext uri="{BB962C8B-B14F-4D97-AF65-F5344CB8AC3E}">
        <p14:creationId xmlns:p14="http://schemas.microsoft.com/office/powerpoint/2010/main" val="3634267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3"/>
          <p:cNvSpPr txBox="1">
            <a:spLocks noGrp="1"/>
          </p:cNvSpPr>
          <p:nvPr>
            <p:ph type="body" idx="1"/>
          </p:nvPr>
        </p:nvSpPr>
        <p:spPr>
          <a:xfrm>
            <a:off x="1905000" y="1766010"/>
            <a:ext cx="8046720" cy="1129590"/>
          </a:xfrm>
          <a:prstGeom prst="rect">
            <a:avLst/>
          </a:prstGeom>
          <a:noFill/>
          <a:ln>
            <a:noFill/>
          </a:ln>
        </p:spPr>
        <p:txBody>
          <a:bodyPr spcFirstLastPara="1" wrap="square" lIns="91425" tIns="45700" rIns="91425" bIns="45700" anchor="ctr" anchorCtr="0">
            <a:noAutofit/>
          </a:bodyPr>
          <a:lstStyle/>
          <a:p>
            <a:pPr marL="0" indent="0" algn="ctr">
              <a:spcBef>
                <a:spcPts val="0"/>
              </a:spcBef>
              <a:buSzPts val="1600"/>
              <a:buNone/>
            </a:pPr>
            <a:r>
              <a:rPr lang="en-US" sz="1600" b="1" u="sng"/>
              <a:t>REL Central Team</a:t>
            </a:r>
            <a:endParaRPr/>
          </a:p>
          <a:p>
            <a:pPr marL="228600" indent="-228600">
              <a:buSzPts val="1600"/>
            </a:pPr>
            <a:r>
              <a:rPr lang="en-US" sz="1600" b="1">
                <a:solidFill>
                  <a:srgbClr val="005288"/>
                </a:solidFill>
              </a:rPr>
              <a:t>Josh Stewart, Jeanette Joyce, David Yanoski, Mckenzie Haines, Doug Gagnon</a:t>
            </a:r>
            <a:endParaRPr/>
          </a:p>
          <a:p>
            <a:pPr marL="228600" indent="-127000">
              <a:buSzPts val="1600"/>
              <a:buNone/>
            </a:pPr>
            <a:endParaRPr sz="1600" b="1">
              <a:solidFill>
                <a:srgbClr val="005288"/>
              </a:solidFill>
            </a:endParaRPr>
          </a:p>
        </p:txBody>
      </p:sp>
      <p:sp>
        <p:nvSpPr>
          <p:cNvPr id="701" name="Google Shape;701;p3"/>
          <p:cNvSpPr txBox="1">
            <a:spLocks noGrp="1"/>
          </p:cNvSpPr>
          <p:nvPr>
            <p:ph type="body" idx="2"/>
          </p:nvPr>
        </p:nvSpPr>
        <p:spPr>
          <a:xfrm>
            <a:off x="1992314" y="2590800"/>
            <a:ext cx="7959407" cy="2946574"/>
          </a:xfrm>
          <a:prstGeom prst="rect">
            <a:avLst/>
          </a:prstGeom>
          <a:noFill/>
          <a:ln>
            <a:noFill/>
          </a:ln>
        </p:spPr>
        <p:txBody>
          <a:bodyPr spcFirstLastPara="1" wrap="square" lIns="91425" tIns="45700" rIns="91425" bIns="45700" anchor="t" anchorCtr="0">
            <a:noAutofit/>
          </a:bodyPr>
          <a:lstStyle/>
          <a:p>
            <a:pPr marL="0" indent="0" algn="ctr">
              <a:spcBef>
                <a:spcPts val="0"/>
              </a:spcBef>
              <a:buSzPts val="1600"/>
              <a:buNone/>
            </a:pPr>
            <a:r>
              <a:rPr lang="en-US" sz="1600" b="1" u="sng" dirty="0"/>
              <a:t>CDE Team</a:t>
            </a:r>
            <a:endParaRPr dirty="0"/>
          </a:p>
          <a:p>
            <a:pPr marL="228600" indent="-228600">
              <a:buSzPts val="1600"/>
            </a:pPr>
            <a:r>
              <a:rPr lang="en-US" sz="1600" b="1" dirty="0">
                <a:solidFill>
                  <a:srgbClr val="005288"/>
                </a:solidFill>
              </a:rPr>
              <a:t>Nazanin Mohajeri-Nelson, Ph.D. </a:t>
            </a:r>
            <a:endParaRPr dirty="0"/>
          </a:p>
          <a:p>
            <a:pPr marL="685800" lvl="1" indent="-228600">
              <a:buSzPts val="1600"/>
            </a:pPr>
            <a:r>
              <a:rPr lang="en-US" sz="1600" dirty="0"/>
              <a:t>Director, ESEA Office</a:t>
            </a:r>
            <a:endParaRPr dirty="0"/>
          </a:p>
          <a:p>
            <a:pPr marL="228600" indent="-228600">
              <a:buSzPts val="1600"/>
            </a:pPr>
            <a:r>
              <a:rPr lang="en-US" sz="1600" b="1" dirty="0">
                <a:solidFill>
                  <a:srgbClr val="005288"/>
                </a:solidFill>
              </a:rPr>
              <a:t>Tina Negley</a:t>
            </a:r>
            <a:endParaRPr dirty="0"/>
          </a:p>
          <a:p>
            <a:pPr marL="685800" lvl="1" indent="-228600">
              <a:buSzPts val="1600"/>
            </a:pPr>
            <a:r>
              <a:rPr lang="en-US" sz="1600" dirty="0"/>
              <a:t>Coordinator, Data, Accountability, Reporting and Evaluation Team</a:t>
            </a:r>
            <a:endParaRPr dirty="0"/>
          </a:p>
          <a:p>
            <a:pPr marL="228600" indent="-228600">
              <a:buSzPts val="1600"/>
            </a:pPr>
            <a:r>
              <a:rPr lang="en-US" sz="1600" b="1" dirty="0">
                <a:solidFill>
                  <a:srgbClr val="005288"/>
                </a:solidFill>
              </a:rPr>
              <a:t>Mary Shen</a:t>
            </a:r>
            <a:endParaRPr dirty="0"/>
          </a:p>
          <a:p>
            <a:pPr marL="685800" lvl="1" indent="-228600">
              <a:buSzPts val="1600"/>
            </a:pPr>
            <a:r>
              <a:rPr lang="en-US" sz="1600" dirty="0"/>
              <a:t>Research Analyst</a:t>
            </a:r>
            <a:endParaRPr dirty="0"/>
          </a:p>
        </p:txBody>
      </p:sp>
      <p:sp>
        <p:nvSpPr>
          <p:cNvPr id="702" name="Google Shape;702;p3"/>
          <p:cNvSpPr txBox="1">
            <a:spLocks noGrp="1"/>
          </p:cNvSpPr>
          <p:nvPr>
            <p:ph type="title"/>
          </p:nvPr>
        </p:nvSpPr>
        <p:spPr>
          <a:xfrm>
            <a:off x="1905000" y="350838"/>
            <a:ext cx="8046720" cy="1325563"/>
          </a:xfrm>
          <a:prstGeom prst="rect">
            <a:avLst/>
          </a:prstGeom>
          <a:noFill/>
          <a:ln>
            <a:noFill/>
          </a:ln>
        </p:spPr>
        <p:txBody>
          <a:bodyPr spcFirstLastPara="1" wrap="square" lIns="91425" tIns="45700" rIns="91425" bIns="45700" anchor="ctr" anchorCtr="0">
            <a:noAutofit/>
          </a:bodyPr>
          <a:lstStyle/>
          <a:p>
            <a:pPr>
              <a:buSzPts val="2800"/>
            </a:pPr>
            <a:r>
              <a:rPr lang="en-US" sz="2800">
                <a:latin typeface="Trebuchet MS"/>
                <a:ea typeface="Trebuchet MS"/>
                <a:cs typeface="Trebuchet MS"/>
                <a:sym typeface="Trebuchet MS"/>
              </a:rPr>
              <a:t>Introductions</a:t>
            </a:r>
            <a:endParaRPr/>
          </a:p>
        </p:txBody>
      </p:sp>
      <p:sp>
        <p:nvSpPr>
          <p:cNvPr id="703" name="Google Shape;703;p3"/>
          <p:cNvSpPr txBox="1">
            <a:spLocks noGrp="1"/>
          </p:cNvSpPr>
          <p:nvPr>
            <p:ph type="sldNum" idx="4294967295"/>
          </p:nvPr>
        </p:nvSpPr>
        <p:spPr>
          <a:xfrm>
            <a:off x="1524001" y="6356351"/>
            <a:ext cx="46831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solidFill>
                  <a:srgbClr val="000000"/>
                </a:solidFill>
              </a:rPr>
              <a:pPr>
                <a:buClr>
                  <a:srgbClr val="000000"/>
                </a:buClr>
              </a:pPr>
              <a:t>4</a:t>
            </a:fld>
            <a:endParaRPr kern="0">
              <a:solidFill>
                <a:srgbClr val="000000"/>
              </a:solidFill>
            </a:endParaRPr>
          </a:p>
        </p:txBody>
      </p:sp>
    </p:spTree>
    <p:extLst>
      <p:ext uri="{BB962C8B-B14F-4D97-AF65-F5344CB8AC3E}">
        <p14:creationId xmlns:p14="http://schemas.microsoft.com/office/powerpoint/2010/main" val="2106461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sp>
        <p:nvSpPr>
          <p:cNvPr id="1232" name="Google Shape;1232;p46"/>
          <p:cNvSpPr txBox="1">
            <a:spLocks noGrp="1"/>
          </p:cNvSpPr>
          <p:nvPr>
            <p:ph type="title"/>
          </p:nvPr>
        </p:nvSpPr>
        <p:spPr>
          <a:xfrm>
            <a:off x="1905265" y="367265"/>
            <a:ext cx="6935288" cy="556259"/>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Prioritizing Your Evaluation Questions</a:t>
            </a:r>
            <a:endParaRPr/>
          </a:p>
        </p:txBody>
      </p:sp>
      <p:sp>
        <p:nvSpPr>
          <p:cNvPr id="1245" name="Google Shape;1245;p46"/>
          <p:cNvSpPr txBox="1"/>
          <p:nvPr/>
        </p:nvSpPr>
        <p:spPr>
          <a:xfrm>
            <a:off x="6286948" y="1392481"/>
            <a:ext cx="4100226" cy="3385542"/>
          </a:xfrm>
          <a:prstGeom prst="rect">
            <a:avLst/>
          </a:prstGeom>
          <a:noFill/>
          <a:ln>
            <a:noFill/>
          </a:ln>
        </p:spPr>
        <p:txBody>
          <a:bodyPr spcFirstLastPara="1" wrap="square" lIns="91425" tIns="45700" rIns="91425" bIns="45700" anchor="t" anchorCtr="0">
            <a:spAutoFit/>
          </a:bodyPr>
          <a:lstStyle/>
          <a:p>
            <a:pPr>
              <a:buClr>
                <a:srgbClr val="000000"/>
              </a:buClr>
            </a:pPr>
            <a:r>
              <a:rPr lang="en-US" sz="1600" b="1" kern="0">
                <a:solidFill>
                  <a:srgbClr val="005288"/>
                </a:solidFill>
                <a:latin typeface="Calibri"/>
                <a:ea typeface="Calibri"/>
                <a:cs typeface="Calibri"/>
                <a:sym typeface="Calibri"/>
              </a:rPr>
              <a:t>Prioritizing Questions</a:t>
            </a:r>
            <a:endParaRPr sz="1400" kern="0">
              <a:solidFill>
                <a:srgbClr val="000000"/>
              </a:solidFill>
              <a:latin typeface="Arial"/>
              <a:cs typeface="Arial"/>
              <a:sym typeface="Arial"/>
            </a:endParaRPr>
          </a:p>
          <a:p>
            <a:pPr marL="285750" indent="-285750">
              <a:buClr>
                <a:srgbClr val="000000"/>
              </a:buClr>
              <a:buSzPts val="1600"/>
              <a:buFont typeface="Arial"/>
              <a:buChar char="•"/>
            </a:pPr>
            <a:r>
              <a:rPr lang="en-US" sz="1600" kern="0">
                <a:solidFill>
                  <a:srgbClr val="000000"/>
                </a:solidFill>
                <a:latin typeface="Calibri"/>
                <a:ea typeface="Calibri"/>
                <a:cs typeface="Calibri"/>
                <a:sym typeface="Calibri"/>
              </a:rPr>
              <a:t>To prioritize your questions, consider what is important and what is urgent. Consider rating each question on a scale of 1-5 for urgency and importance, with 1 being less urgent/ important, and 5 being most urgent/important.</a:t>
            </a:r>
            <a:endParaRPr sz="1400" kern="0">
              <a:solidFill>
                <a:srgbClr val="000000"/>
              </a:solidFill>
              <a:latin typeface="Arial"/>
              <a:cs typeface="Arial"/>
              <a:sym typeface="Arial"/>
            </a:endParaRPr>
          </a:p>
          <a:p>
            <a:pPr>
              <a:buClr>
                <a:srgbClr val="000000"/>
              </a:buClr>
            </a:pPr>
            <a:r>
              <a:rPr lang="en-US" sz="1600" b="1" kern="0">
                <a:solidFill>
                  <a:srgbClr val="005288"/>
                </a:solidFill>
                <a:latin typeface="Calibri"/>
                <a:ea typeface="Calibri"/>
                <a:cs typeface="Calibri"/>
                <a:sym typeface="Calibri"/>
              </a:rPr>
              <a:t>Urgency and Importance</a:t>
            </a:r>
            <a:endParaRPr sz="1400" kern="0">
              <a:solidFill>
                <a:srgbClr val="000000"/>
              </a:solidFill>
              <a:latin typeface="Arial"/>
              <a:cs typeface="Arial"/>
              <a:sym typeface="Arial"/>
            </a:endParaRPr>
          </a:p>
          <a:p>
            <a:pPr marL="214313" indent="-214313">
              <a:buClr>
                <a:srgbClr val="000000"/>
              </a:buClr>
              <a:buSzPts val="1600"/>
              <a:buFont typeface="Arial"/>
              <a:buChar char="•"/>
            </a:pPr>
            <a:r>
              <a:rPr lang="en-US" sz="1600" kern="0">
                <a:solidFill>
                  <a:srgbClr val="000000"/>
                </a:solidFill>
                <a:latin typeface="Calibri"/>
                <a:ea typeface="Calibri"/>
                <a:cs typeface="Calibri"/>
                <a:sym typeface="Calibri"/>
              </a:rPr>
              <a:t>An </a:t>
            </a:r>
            <a:r>
              <a:rPr lang="en-US" sz="1600" b="1" kern="0">
                <a:solidFill>
                  <a:srgbClr val="000000"/>
                </a:solidFill>
                <a:latin typeface="Calibri"/>
                <a:ea typeface="Calibri"/>
                <a:cs typeface="Calibri"/>
                <a:sym typeface="Calibri"/>
              </a:rPr>
              <a:t>urgent question </a:t>
            </a:r>
            <a:r>
              <a:rPr lang="en-US" sz="1600" kern="0">
                <a:solidFill>
                  <a:srgbClr val="000000"/>
                </a:solidFill>
                <a:latin typeface="Calibri"/>
                <a:ea typeface="Calibri"/>
                <a:cs typeface="Calibri"/>
                <a:sym typeface="Calibri"/>
              </a:rPr>
              <a:t>may give you an easy win (e.g. meet a reporting requirement).</a:t>
            </a:r>
            <a:endParaRPr sz="1400" kern="0">
              <a:solidFill>
                <a:srgbClr val="000000"/>
              </a:solidFill>
              <a:latin typeface="Arial"/>
              <a:cs typeface="Arial"/>
              <a:sym typeface="Arial"/>
            </a:endParaRPr>
          </a:p>
          <a:p>
            <a:pPr marL="214313" indent="-214313">
              <a:buClr>
                <a:srgbClr val="000000"/>
              </a:buClr>
              <a:buSzPts val="1600"/>
              <a:buFont typeface="Arial"/>
              <a:buChar char="•"/>
            </a:pPr>
            <a:r>
              <a:rPr lang="en-US" sz="1600" kern="0">
                <a:solidFill>
                  <a:srgbClr val="000000"/>
                </a:solidFill>
                <a:latin typeface="Calibri"/>
                <a:ea typeface="Calibri"/>
                <a:cs typeface="Calibri"/>
                <a:sym typeface="Calibri"/>
              </a:rPr>
              <a:t>An </a:t>
            </a:r>
            <a:r>
              <a:rPr lang="en-US" sz="1600" b="1" kern="0">
                <a:solidFill>
                  <a:srgbClr val="000000"/>
                </a:solidFill>
                <a:latin typeface="Calibri"/>
                <a:ea typeface="Calibri"/>
                <a:cs typeface="Calibri"/>
                <a:sym typeface="Calibri"/>
              </a:rPr>
              <a:t>important question </a:t>
            </a:r>
            <a:r>
              <a:rPr lang="en-US" sz="1600" kern="0">
                <a:solidFill>
                  <a:srgbClr val="000000"/>
                </a:solidFill>
                <a:latin typeface="Calibri"/>
                <a:ea typeface="Calibri"/>
                <a:cs typeface="Calibri"/>
                <a:sym typeface="Calibri"/>
              </a:rPr>
              <a:t>may be worth pursuing in the long run to inform strategic decisions.</a:t>
            </a:r>
            <a:endParaRPr sz="1400" kern="0">
              <a:solidFill>
                <a:srgbClr val="000000"/>
              </a:solidFill>
              <a:latin typeface="Arial"/>
              <a:cs typeface="Arial"/>
              <a:sym typeface="Arial"/>
            </a:endParaRPr>
          </a:p>
        </p:txBody>
      </p:sp>
      <p:grpSp>
        <p:nvGrpSpPr>
          <p:cNvPr id="1234" name="Google Shape;1234;p46">
            <a:extLst>
              <a:ext uri="{C183D7F6-B498-43B3-948B-1728B52AA6E4}">
                <adec:decorative xmlns:adec="http://schemas.microsoft.com/office/drawing/2017/decorative" val="1"/>
              </a:ext>
            </a:extLst>
          </p:cNvPr>
          <p:cNvGrpSpPr/>
          <p:nvPr/>
        </p:nvGrpSpPr>
        <p:grpSpPr>
          <a:xfrm>
            <a:off x="2559653" y="2160216"/>
            <a:ext cx="3552811" cy="3039292"/>
            <a:chOff x="1035652" y="2160216"/>
            <a:chExt cx="3552811" cy="3039292"/>
          </a:xfrm>
        </p:grpSpPr>
        <p:cxnSp>
          <p:nvCxnSpPr>
            <p:cNvPr id="1235" name="Google Shape;1235;p46"/>
            <p:cNvCxnSpPr/>
            <p:nvPr/>
          </p:nvCxnSpPr>
          <p:spPr>
            <a:xfrm rot="10800000" flipH="1">
              <a:off x="1035652" y="2160216"/>
              <a:ext cx="8164" cy="3039292"/>
            </a:xfrm>
            <a:prstGeom prst="straightConnector1">
              <a:avLst/>
            </a:prstGeom>
            <a:noFill/>
            <a:ln w="76200" cap="flat" cmpd="sng">
              <a:solidFill>
                <a:srgbClr val="000D24"/>
              </a:solidFill>
              <a:prstDash val="solid"/>
              <a:miter lim="800000"/>
              <a:headEnd type="none" w="sm" len="sm"/>
              <a:tailEnd type="triangle" w="med" len="med"/>
            </a:ln>
          </p:spPr>
        </p:cxnSp>
        <p:cxnSp>
          <p:nvCxnSpPr>
            <p:cNvPr id="1236" name="Google Shape;1236;p46"/>
            <p:cNvCxnSpPr/>
            <p:nvPr/>
          </p:nvCxnSpPr>
          <p:spPr>
            <a:xfrm rot="10800000" flipH="1">
              <a:off x="1069655" y="5148585"/>
              <a:ext cx="3518808" cy="10885"/>
            </a:xfrm>
            <a:prstGeom prst="straightConnector1">
              <a:avLst/>
            </a:prstGeom>
            <a:noFill/>
            <a:ln w="76200" cap="flat" cmpd="sng">
              <a:solidFill>
                <a:srgbClr val="000D24"/>
              </a:solidFill>
              <a:prstDash val="solid"/>
              <a:miter lim="800000"/>
              <a:headEnd type="none" w="sm" len="sm"/>
              <a:tailEnd type="triangle" w="med" len="med"/>
            </a:ln>
          </p:spPr>
        </p:cxnSp>
      </p:grpSp>
      <p:sp>
        <p:nvSpPr>
          <p:cNvPr id="1230" name="Google Shape;1230;p46">
            <a:extLst>
              <a:ext uri="{C183D7F6-B498-43B3-948B-1728B52AA6E4}">
                <adec:decorative xmlns:adec="http://schemas.microsoft.com/office/drawing/2017/decorative" val="1"/>
              </a:ext>
            </a:extLst>
          </p:cNvPr>
          <p:cNvSpPr txBox="1"/>
          <p:nvPr/>
        </p:nvSpPr>
        <p:spPr>
          <a:xfrm>
            <a:off x="2593656" y="2436338"/>
            <a:ext cx="3112769" cy="300082"/>
          </a:xfrm>
          <a:prstGeom prst="rect">
            <a:avLst/>
          </a:prstGeom>
          <a:gradFill>
            <a:gsLst>
              <a:gs pos="0">
                <a:srgbClr val="999AA7"/>
              </a:gs>
              <a:gs pos="50000">
                <a:srgbClr val="C1C3C9"/>
              </a:gs>
              <a:gs pos="100000">
                <a:srgbClr val="E1E1E4"/>
              </a:gs>
            </a:gsLst>
            <a:path path="circle">
              <a:fillToRect l="100000" b="100000"/>
            </a:path>
            <a:tileRect t="-100000" r="-100000"/>
          </a:gradFill>
          <a:ln>
            <a:noFill/>
          </a:ln>
        </p:spPr>
        <p:txBody>
          <a:bodyPr spcFirstLastPara="1" wrap="square" lIns="91425" tIns="45700" rIns="91425" bIns="45700" anchor="t" anchorCtr="0">
            <a:spAutoFit/>
          </a:bodyPr>
          <a:lstStyle/>
          <a:p>
            <a:pPr>
              <a:buClr>
                <a:srgbClr val="000000"/>
              </a:buClr>
            </a:pPr>
            <a:endParaRPr sz="1350" kern="0">
              <a:solidFill>
                <a:srgbClr val="000000"/>
              </a:solidFill>
              <a:latin typeface="Calibri"/>
              <a:ea typeface="Calibri"/>
              <a:cs typeface="Calibri"/>
              <a:sym typeface="Calibri"/>
            </a:endParaRPr>
          </a:p>
        </p:txBody>
      </p:sp>
      <p:sp>
        <p:nvSpPr>
          <p:cNvPr id="1231" name="Google Shape;1231;p46">
            <a:extLst>
              <a:ext uri="{C183D7F6-B498-43B3-948B-1728B52AA6E4}">
                <adec:decorative xmlns:adec="http://schemas.microsoft.com/office/drawing/2017/decorative" val="1"/>
              </a:ext>
            </a:extLst>
          </p:cNvPr>
          <p:cNvSpPr txBox="1"/>
          <p:nvPr/>
        </p:nvSpPr>
        <p:spPr>
          <a:xfrm>
            <a:off x="4383046" y="2436338"/>
            <a:ext cx="1331595" cy="300082"/>
          </a:xfrm>
          <a:prstGeom prst="rect">
            <a:avLst/>
          </a:prstGeom>
          <a:solidFill>
            <a:schemeClr val="accent1"/>
          </a:solidFill>
          <a:ln>
            <a:noFill/>
          </a:ln>
        </p:spPr>
        <p:txBody>
          <a:bodyPr spcFirstLastPara="1" wrap="square" lIns="91425" tIns="45700" rIns="91425" bIns="45700" anchor="t" anchorCtr="0">
            <a:spAutoFit/>
          </a:bodyPr>
          <a:lstStyle/>
          <a:p>
            <a:pPr>
              <a:buClr>
                <a:srgbClr val="000000"/>
              </a:buClr>
            </a:pPr>
            <a:endParaRPr sz="1350" kern="0">
              <a:solidFill>
                <a:srgbClr val="000000"/>
              </a:solidFill>
              <a:latin typeface="Calibri"/>
              <a:ea typeface="Calibri"/>
              <a:cs typeface="Calibri"/>
              <a:sym typeface="Calibri"/>
            </a:endParaRPr>
          </a:p>
        </p:txBody>
      </p:sp>
      <p:sp>
        <p:nvSpPr>
          <p:cNvPr id="1237" name="Google Shape;1237;p46"/>
          <p:cNvSpPr txBox="1"/>
          <p:nvPr/>
        </p:nvSpPr>
        <p:spPr>
          <a:xfrm rot="-5400000">
            <a:off x="1545857" y="3589965"/>
            <a:ext cx="1347620" cy="415498"/>
          </a:xfrm>
          <a:prstGeom prst="rect">
            <a:avLst/>
          </a:prstGeom>
          <a:noFill/>
          <a:ln>
            <a:noFill/>
          </a:ln>
        </p:spPr>
        <p:txBody>
          <a:bodyPr spcFirstLastPara="1" wrap="square" lIns="91425" tIns="45700" rIns="91425" bIns="45700" anchor="t" anchorCtr="0">
            <a:spAutoFit/>
          </a:bodyPr>
          <a:lstStyle/>
          <a:p>
            <a:pPr>
              <a:buClr>
                <a:srgbClr val="000000"/>
              </a:buClr>
            </a:pPr>
            <a:r>
              <a:rPr lang="en-US" sz="2100" b="1" kern="0">
                <a:solidFill>
                  <a:srgbClr val="000000"/>
                </a:solidFill>
                <a:latin typeface="Calibri"/>
                <a:ea typeface="Calibri"/>
                <a:cs typeface="Calibri"/>
                <a:sym typeface="Calibri"/>
              </a:rPr>
              <a:t>Important</a:t>
            </a:r>
            <a:endParaRPr sz="1400" kern="0">
              <a:solidFill>
                <a:srgbClr val="000000"/>
              </a:solidFill>
              <a:latin typeface="Arial"/>
              <a:cs typeface="Arial"/>
              <a:sym typeface="Arial"/>
            </a:endParaRPr>
          </a:p>
        </p:txBody>
      </p:sp>
      <p:sp>
        <p:nvSpPr>
          <p:cNvPr id="1238" name="Google Shape;1238;p46"/>
          <p:cNvSpPr txBox="1"/>
          <p:nvPr/>
        </p:nvSpPr>
        <p:spPr>
          <a:xfrm>
            <a:off x="3877966" y="5294621"/>
            <a:ext cx="950187" cy="415498"/>
          </a:xfrm>
          <a:prstGeom prst="rect">
            <a:avLst/>
          </a:prstGeom>
          <a:noFill/>
          <a:ln>
            <a:noFill/>
          </a:ln>
        </p:spPr>
        <p:txBody>
          <a:bodyPr spcFirstLastPara="1" wrap="square" lIns="91425" tIns="45700" rIns="91425" bIns="45700" anchor="t" anchorCtr="0">
            <a:spAutoFit/>
          </a:bodyPr>
          <a:lstStyle/>
          <a:p>
            <a:pPr>
              <a:buClr>
                <a:srgbClr val="000000"/>
              </a:buClr>
            </a:pPr>
            <a:r>
              <a:rPr lang="en-US" sz="2100" b="1" kern="0">
                <a:solidFill>
                  <a:srgbClr val="000000"/>
                </a:solidFill>
                <a:latin typeface="Calibri"/>
                <a:ea typeface="Calibri"/>
                <a:cs typeface="Calibri"/>
                <a:sym typeface="Calibri"/>
              </a:rPr>
              <a:t>Urgent</a:t>
            </a:r>
            <a:endParaRPr sz="1400" kern="0">
              <a:solidFill>
                <a:srgbClr val="000000"/>
              </a:solidFill>
              <a:latin typeface="Arial"/>
              <a:cs typeface="Arial"/>
              <a:sym typeface="Arial"/>
            </a:endParaRPr>
          </a:p>
        </p:txBody>
      </p:sp>
      <p:sp>
        <p:nvSpPr>
          <p:cNvPr id="1239" name="Google Shape;1239;p46">
            <a:extLst>
              <a:ext uri="{C183D7F6-B498-43B3-948B-1728B52AA6E4}">
                <adec:decorative xmlns:adec="http://schemas.microsoft.com/office/drawing/2017/decorative" val="1"/>
              </a:ext>
            </a:extLst>
          </p:cNvPr>
          <p:cNvSpPr/>
          <p:nvPr/>
        </p:nvSpPr>
        <p:spPr>
          <a:xfrm>
            <a:off x="3163580" y="3771052"/>
            <a:ext cx="342900" cy="342900"/>
          </a:xfrm>
          <a:prstGeom prst="flowChartConnector">
            <a:avLst/>
          </a:prstGeom>
          <a:solidFill>
            <a:schemeClr val="accent4"/>
          </a:solidFill>
          <a:ln w="12700" cap="flat" cmpd="sng">
            <a:solidFill>
              <a:srgbClr val="001335"/>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pPr>
            <a:endParaRPr sz="1350" kern="0">
              <a:solidFill>
                <a:srgbClr val="FFFFFF"/>
              </a:solidFill>
              <a:latin typeface="Calibri"/>
              <a:ea typeface="Calibri"/>
              <a:cs typeface="Calibri"/>
              <a:sym typeface="Calibri"/>
            </a:endParaRPr>
          </a:p>
        </p:txBody>
      </p:sp>
      <p:sp>
        <p:nvSpPr>
          <p:cNvPr id="1240" name="Google Shape;1240;p46">
            <a:extLst>
              <a:ext uri="{C183D7F6-B498-43B3-948B-1728B52AA6E4}">
                <adec:decorative xmlns:adec="http://schemas.microsoft.com/office/drawing/2017/decorative" val="1"/>
              </a:ext>
            </a:extLst>
          </p:cNvPr>
          <p:cNvSpPr/>
          <p:nvPr/>
        </p:nvSpPr>
        <p:spPr>
          <a:xfrm>
            <a:off x="2752798" y="2254163"/>
            <a:ext cx="342900" cy="342900"/>
          </a:xfrm>
          <a:prstGeom prst="flowChartConnector">
            <a:avLst/>
          </a:prstGeom>
          <a:solidFill>
            <a:schemeClr val="accent4"/>
          </a:solidFill>
          <a:ln w="12700" cap="flat" cmpd="sng">
            <a:solidFill>
              <a:srgbClr val="001335"/>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pPr>
            <a:endParaRPr sz="1350" kern="0">
              <a:solidFill>
                <a:srgbClr val="FFFFFF"/>
              </a:solidFill>
              <a:latin typeface="Calibri"/>
              <a:ea typeface="Calibri"/>
              <a:cs typeface="Calibri"/>
              <a:sym typeface="Calibri"/>
            </a:endParaRPr>
          </a:p>
        </p:txBody>
      </p:sp>
      <p:sp>
        <p:nvSpPr>
          <p:cNvPr id="1241" name="Google Shape;1241;p46">
            <a:extLst>
              <a:ext uri="{C183D7F6-B498-43B3-948B-1728B52AA6E4}">
                <adec:decorative xmlns:adec="http://schemas.microsoft.com/office/drawing/2017/decorative" val="1"/>
              </a:ext>
            </a:extLst>
          </p:cNvPr>
          <p:cNvSpPr/>
          <p:nvPr/>
        </p:nvSpPr>
        <p:spPr>
          <a:xfrm>
            <a:off x="4383045" y="2781004"/>
            <a:ext cx="342900" cy="342900"/>
          </a:xfrm>
          <a:prstGeom prst="flowChartConnector">
            <a:avLst/>
          </a:prstGeom>
          <a:solidFill>
            <a:schemeClr val="accent4"/>
          </a:solidFill>
          <a:ln w="12700" cap="flat" cmpd="sng">
            <a:solidFill>
              <a:srgbClr val="001335"/>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pPr>
            <a:endParaRPr sz="1350" kern="0">
              <a:solidFill>
                <a:srgbClr val="FFFFFF"/>
              </a:solidFill>
              <a:latin typeface="Calibri"/>
              <a:ea typeface="Calibri"/>
              <a:cs typeface="Calibri"/>
              <a:sym typeface="Calibri"/>
            </a:endParaRPr>
          </a:p>
        </p:txBody>
      </p:sp>
      <p:sp>
        <p:nvSpPr>
          <p:cNvPr id="1242" name="Google Shape;1242;p46">
            <a:extLst>
              <a:ext uri="{C183D7F6-B498-43B3-948B-1728B52AA6E4}">
                <adec:decorative xmlns:adec="http://schemas.microsoft.com/office/drawing/2017/decorative" val="1"/>
              </a:ext>
            </a:extLst>
          </p:cNvPr>
          <p:cNvSpPr/>
          <p:nvPr/>
        </p:nvSpPr>
        <p:spPr>
          <a:xfrm>
            <a:off x="4858974" y="3428152"/>
            <a:ext cx="342900" cy="342900"/>
          </a:xfrm>
          <a:prstGeom prst="flowChartConnector">
            <a:avLst/>
          </a:prstGeom>
          <a:solidFill>
            <a:schemeClr val="accent4"/>
          </a:solidFill>
          <a:ln w="12700" cap="flat" cmpd="sng">
            <a:solidFill>
              <a:srgbClr val="001335"/>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pPr>
            <a:endParaRPr sz="1350" kern="0">
              <a:solidFill>
                <a:srgbClr val="FFFFFF"/>
              </a:solidFill>
              <a:latin typeface="Calibri"/>
              <a:ea typeface="Calibri"/>
              <a:cs typeface="Calibri"/>
              <a:sym typeface="Calibri"/>
            </a:endParaRPr>
          </a:p>
        </p:txBody>
      </p:sp>
      <p:sp>
        <p:nvSpPr>
          <p:cNvPr id="1243" name="Google Shape;1243;p46">
            <a:extLst>
              <a:ext uri="{C183D7F6-B498-43B3-948B-1728B52AA6E4}">
                <adec:decorative xmlns:adec="http://schemas.microsoft.com/office/drawing/2017/decorative" val="1"/>
              </a:ext>
            </a:extLst>
          </p:cNvPr>
          <p:cNvSpPr/>
          <p:nvPr/>
        </p:nvSpPr>
        <p:spPr>
          <a:xfrm>
            <a:off x="4828152" y="4670534"/>
            <a:ext cx="342900" cy="342900"/>
          </a:xfrm>
          <a:prstGeom prst="flowChartConnector">
            <a:avLst/>
          </a:prstGeom>
          <a:solidFill>
            <a:schemeClr val="accent4"/>
          </a:solidFill>
          <a:ln w="12700" cap="flat" cmpd="sng">
            <a:solidFill>
              <a:srgbClr val="001335"/>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pPr>
            <a:endParaRPr sz="1350" kern="0">
              <a:solidFill>
                <a:srgbClr val="FFFFFF"/>
              </a:solidFill>
              <a:latin typeface="Calibri"/>
              <a:ea typeface="Calibri"/>
              <a:cs typeface="Calibri"/>
              <a:sym typeface="Calibri"/>
            </a:endParaRPr>
          </a:p>
        </p:txBody>
      </p:sp>
      <p:sp>
        <p:nvSpPr>
          <p:cNvPr id="1244" name="Google Shape;1244;p46">
            <a:extLst>
              <a:ext uri="{C183D7F6-B498-43B3-948B-1728B52AA6E4}">
                <adec:decorative xmlns:adec="http://schemas.microsoft.com/office/drawing/2017/decorative" val="1"/>
              </a:ext>
            </a:extLst>
          </p:cNvPr>
          <p:cNvSpPr/>
          <p:nvPr/>
        </p:nvSpPr>
        <p:spPr>
          <a:xfrm>
            <a:off x="5088431" y="3085252"/>
            <a:ext cx="342900" cy="342900"/>
          </a:xfrm>
          <a:prstGeom prst="flowChartConnector">
            <a:avLst/>
          </a:prstGeom>
          <a:solidFill>
            <a:schemeClr val="accent4"/>
          </a:solidFill>
          <a:ln w="12700" cap="flat" cmpd="sng">
            <a:solidFill>
              <a:srgbClr val="001335"/>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pPr>
            <a:endParaRPr sz="1350" kern="0">
              <a:solidFill>
                <a:srgbClr val="FFFFFF"/>
              </a:solidFill>
              <a:latin typeface="Calibri"/>
              <a:ea typeface="Calibri"/>
              <a:cs typeface="Calibri"/>
              <a:sym typeface="Calibri"/>
            </a:endParaRPr>
          </a:p>
        </p:txBody>
      </p:sp>
      <p:sp>
        <p:nvSpPr>
          <p:cNvPr id="1246" name="Google Shape;1246;p46"/>
          <p:cNvSpPr txBox="1"/>
          <p:nvPr/>
        </p:nvSpPr>
        <p:spPr>
          <a:xfrm>
            <a:off x="4093488" y="2020840"/>
            <a:ext cx="1873872" cy="415498"/>
          </a:xfrm>
          <a:prstGeom prst="rect">
            <a:avLst/>
          </a:prstGeom>
          <a:noFill/>
          <a:ln>
            <a:noFill/>
          </a:ln>
        </p:spPr>
        <p:txBody>
          <a:bodyPr spcFirstLastPara="1" wrap="square" lIns="91425" tIns="45700" rIns="91425" bIns="45700" anchor="t" anchorCtr="0">
            <a:spAutoFit/>
          </a:bodyPr>
          <a:lstStyle/>
          <a:p>
            <a:pPr>
              <a:buClr>
                <a:srgbClr val="000000"/>
              </a:buClr>
            </a:pPr>
            <a:r>
              <a:rPr lang="en-US" sz="2100" b="1" kern="0">
                <a:solidFill>
                  <a:srgbClr val="000000"/>
                </a:solidFill>
                <a:latin typeface="Calibri"/>
                <a:ea typeface="Calibri"/>
                <a:cs typeface="Calibri"/>
                <a:sym typeface="Calibri"/>
              </a:rPr>
              <a:t>The sweet spot</a:t>
            </a:r>
            <a:endParaRPr sz="1400" kern="0">
              <a:solidFill>
                <a:srgbClr val="000000"/>
              </a:solidFill>
              <a:latin typeface="Arial"/>
              <a:cs typeface="Arial"/>
              <a:sym typeface="Arial"/>
            </a:endParaRPr>
          </a:p>
        </p:txBody>
      </p:sp>
      <p:sp>
        <p:nvSpPr>
          <p:cNvPr id="1247" name="Google Shape;1247;p46"/>
          <p:cNvSpPr txBox="1"/>
          <p:nvPr/>
        </p:nvSpPr>
        <p:spPr>
          <a:xfrm>
            <a:off x="8763000" y="4879123"/>
            <a:ext cx="1557236" cy="830997"/>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pPr algn="ctr">
              <a:buClr>
                <a:srgbClr val="000000"/>
              </a:buClr>
            </a:pPr>
            <a:r>
              <a:rPr lang="en-US" sz="1600" kern="0">
                <a:solidFill>
                  <a:srgbClr val="000000"/>
                </a:solidFill>
                <a:latin typeface="Calibri"/>
                <a:ea typeface="Calibri"/>
                <a:cs typeface="Calibri"/>
                <a:sym typeface="Calibri"/>
              </a:rPr>
              <a:t>See Handout G for more information</a:t>
            </a:r>
            <a:endParaRPr sz="1400" kern="0">
              <a:solidFill>
                <a:srgbClr val="000000"/>
              </a:solidFill>
              <a:latin typeface="Arial"/>
              <a:cs typeface="Arial"/>
              <a:sym typeface="Arial"/>
            </a:endParaRPr>
          </a:p>
        </p:txBody>
      </p:sp>
      <p:sp>
        <p:nvSpPr>
          <p:cNvPr id="1233" name="Google Shape;1233;p46"/>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40</a:t>
            </a:fld>
            <a:endParaRPr kern="0"/>
          </a:p>
        </p:txBody>
      </p:sp>
    </p:spTree>
    <p:extLst>
      <p:ext uri="{BB962C8B-B14F-4D97-AF65-F5344CB8AC3E}">
        <p14:creationId xmlns:p14="http://schemas.microsoft.com/office/powerpoint/2010/main" val="6163358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52"/>
        <p:cNvGrpSpPr/>
        <p:nvPr/>
      </p:nvGrpSpPr>
      <p:grpSpPr>
        <a:xfrm>
          <a:off x="0" y="0"/>
          <a:ext cx="0" cy="0"/>
          <a:chOff x="0" y="0"/>
          <a:chExt cx="0" cy="0"/>
        </a:xfrm>
      </p:grpSpPr>
      <p:sp>
        <p:nvSpPr>
          <p:cNvPr id="1253" name="Google Shape;1253;p47"/>
          <p:cNvSpPr txBox="1">
            <a:spLocks noGrp="1"/>
          </p:cNvSpPr>
          <p:nvPr>
            <p:ph type="title"/>
          </p:nvPr>
        </p:nvSpPr>
        <p:spPr>
          <a:xfrm>
            <a:off x="1905000" y="381000"/>
            <a:ext cx="7338060" cy="713232"/>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Practice What You Have Learned</a:t>
            </a:r>
            <a:endParaRPr/>
          </a:p>
        </p:txBody>
      </p:sp>
      <p:sp>
        <p:nvSpPr>
          <p:cNvPr id="1254" name="Google Shape;1254;p47"/>
          <p:cNvSpPr txBox="1">
            <a:spLocks noGrp="1"/>
          </p:cNvSpPr>
          <p:nvPr>
            <p:ph type="body" idx="1"/>
          </p:nvPr>
        </p:nvSpPr>
        <p:spPr>
          <a:xfrm>
            <a:off x="802433" y="1463040"/>
            <a:ext cx="10636898" cy="2054601"/>
          </a:xfrm>
          <a:prstGeom prst="rect">
            <a:avLst/>
          </a:prstGeom>
          <a:noFill/>
          <a:ln>
            <a:noFill/>
          </a:ln>
        </p:spPr>
        <p:txBody>
          <a:bodyPr spcFirstLastPara="1" wrap="square" lIns="0" tIns="0" rIns="0" bIns="0" anchor="ctr" anchorCtr="0">
            <a:noAutofit/>
          </a:bodyPr>
          <a:lstStyle/>
          <a:p>
            <a:pPr marL="342900" indent="-342900">
              <a:buFont typeface="Arial"/>
              <a:buChar char="•"/>
            </a:pPr>
            <a:r>
              <a:rPr lang="en-US" dirty="0">
                <a:latin typeface="Calibri"/>
                <a:ea typeface="Calibri"/>
                <a:cs typeface="Calibri"/>
                <a:sym typeface="Calibri"/>
              </a:rPr>
              <a:t>Prioritize the process and outcome questions you came up with using Handout F to identify the priority questions you can share with your teams/colleagues back at the district. </a:t>
            </a:r>
            <a:endParaRPr dirty="0"/>
          </a:p>
        </p:txBody>
      </p:sp>
      <p:sp>
        <p:nvSpPr>
          <p:cNvPr id="1255" name="Google Shape;1255;p47"/>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41</a:t>
            </a:fld>
            <a:endParaRPr kern="0"/>
          </a:p>
        </p:txBody>
      </p:sp>
    </p:spTree>
    <p:extLst>
      <p:ext uri="{BB962C8B-B14F-4D97-AF65-F5344CB8AC3E}">
        <p14:creationId xmlns:p14="http://schemas.microsoft.com/office/powerpoint/2010/main" val="22494835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ESEA Office (Cont.)</a:t>
            </a:r>
          </a:p>
        </p:txBody>
      </p:sp>
      <p:graphicFrame>
        <p:nvGraphicFramePr>
          <p:cNvPr id="6" name="Table 5"/>
          <p:cNvGraphicFramePr>
            <a:graphicFrameLocks noGrp="1"/>
          </p:cNvGraphicFramePr>
          <p:nvPr>
            <p:extLst>
              <p:ext uri="{D42A27DB-BD31-4B8C-83A1-F6EECF244321}">
                <p14:modId xmlns:p14="http://schemas.microsoft.com/office/powerpoint/2010/main" val="4045322346"/>
              </p:ext>
            </p:extLst>
          </p:nvPr>
        </p:nvGraphicFramePr>
        <p:xfrm>
          <a:off x="443565" y="1337690"/>
          <a:ext cx="11239929" cy="963160"/>
        </p:xfrm>
        <a:graphic>
          <a:graphicData uri="http://schemas.openxmlformats.org/drawingml/2006/table">
            <a:tbl>
              <a:tblPr firstRow="1" bandRow="1">
                <a:tableStyleId>{5C22544A-7EE6-4342-B048-85BDC9FD1C3A}</a:tableStyleId>
              </a:tblPr>
              <a:tblGrid>
                <a:gridCol w="2432959">
                  <a:extLst>
                    <a:ext uri="{9D8B030D-6E8A-4147-A177-3AD203B41FA5}">
                      <a16:colId xmlns:a16="http://schemas.microsoft.com/office/drawing/2014/main" val="532445600"/>
                    </a:ext>
                  </a:extLst>
                </a:gridCol>
                <a:gridCol w="4600626">
                  <a:extLst>
                    <a:ext uri="{9D8B030D-6E8A-4147-A177-3AD203B41FA5}">
                      <a16:colId xmlns:a16="http://schemas.microsoft.com/office/drawing/2014/main" val="1590019068"/>
                    </a:ext>
                  </a:extLst>
                </a:gridCol>
                <a:gridCol w="1296980">
                  <a:extLst>
                    <a:ext uri="{9D8B030D-6E8A-4147-A177-3AD203B41FA5}">
                      <a16:colId xmlns:a16="http://schemas.microsoft.com/office/drawing/2014/main" val="1099636816"/>
                    </a:ext>
                  </a:extLst>
                </a:gridCol>
                <a:gridCol w="2909364">
                  <a:extLst>
                    <a:ext uri="{9D8B030D-6E8A-4147-A177-3AD203B41FA5}">
                      <a16:colId xmlns:a16="http://schemas.microsoft.com/office/drawing/2014/main" val="3192903739"/>
                    </a:ext>
                  </a:extLst>
                </a:gridCol>
              </a:tblGrid>
              <a:tr h="340323">
                <a:tc>
                  <a:txBody>
                    <a:bodyPr/>
                    <a:lstStyle/>
                    <a:p>
                      <a:pPr marL="0" marR="0" algn="ctr">
                        <a:lnSpc>
                          <a:spcPct val="115000"/>
                        </a:lnSpc>
                        <a:spcBef>
                          <a:spcPts val="0"/>
                        </a:spcBef>
                        <a:spcAft>
                          <a:spcPts val="0"/>
                        </a:spcAft>
                      </a:pPr>
                      <a:r>
                        <a:rPr lang="en-US" sz="1600" kern="1200" dirty="0">
                          <a:solidFill>
                            <a:schemeClr val="tx1">
                              <a:lumMod val="95000"/>
                              <a:lumOff val="5000"/>
                            </a:schemeClr>
                          </a:solidFill>
                          <a:effectLst/>
                          <a:latin typeface="+mn-lt"/>
                        </a:rPr>
                        <a:t>ESEA</a:t>
                      </a:r>
                      <a:r>
                        <a:rPr lang="en-US" sz="1600" kern="1200" baseline="0" dirty="0">
                          <a:solidFill>
                            <a:schemeClr val="tx1">
                              <a:lumMod val="95000"/>
                              <a:lumOff val="5000"/>
                            </a:schemeClr>
                          </a:solidFill>
                          <a:effectLst/>
                          <a:latin typeface="+mn-lt"/>
                        </a:rPr>
                        <a:t> Office</a:t>
                      </a:r>
                      <a:endParaRPr lang="en-US" sz="1600" dirty="0">
                        <a:solidFill>
                          <a:schemeClr val="tx1">
                            <a:lumMod val="95000"/>
                            <a:lumOff val="5000"/>
                          </a:schemeClr>
                        </a:solidFill>
                        <a:effectLst/>
                        <a:latin typeface="+mn-lt"/>
                        <a:ea typeface="Calibri"/>
                        <a:cs typeface="Times New Roman"/>
                      </a:endParaRPr>
                    </a:p>
                  </a:txBody>
                  <a:tcPr marL="71674" marR="71674" marT="39559" marB="39559"/>
                </a:tc>
                <a:tc>
                  <a:txBody>
                    <a:bodyPr/>
                    <a:lstStyle/>
                    <a:p>
                      <a:pPr marL="0" marR="0" algn="ctr">
                        <a:lnSpc>
                          <a:spcPct val="115000"/>
                        </a:lnSpc>
                        <a:spcBef>
                          <a:spcPts val="0"/>
                        </a:spcBef>
                        <a:spcAft>
                          <a:spcPts val="0"/>
                        </a:spcAft>
                      </a:pPr>
                      <a:r>
                        <a:rPr lang="en-US" sz="1600" kern="1200" dirty="0">
                          <a:solidFill>
                            <a:schemeClr val="tx1">
                              <a:lumMod val="95000"/>
                              <a:lumOff val="5000"/>
                            </a:schemeClr>
                          </a:solidFill>
                          <a:effectLst/>
                          <a:latin typeface="+mn-lt"/>
                        </a:rPr>
                        <a:t>Position</a:t>
                      </a:r>
                      <a:endParaRPr lang="en-US" sz="1600" dirty="0">
                        <a:solidFill>
                          <a:schemeClr val="tx1">
                            <a:lumMod val="95000"/>
                            <a:lumOff val="5000"/>
                          </a:schemeClr>
                        </a:solidFill>
                        <a:effectLst/>
                        <a:latin typeface="+mn-lt"/>
                        <a:ea typeface="Calibri"/>
                        <a:cs typeface="Times New Roman"/>
                      </a:endParaRPr>
                    </a:p>
                  </a:txBody>
                  <a:tcPr marL="71674" marR="71674" marT="39559" marB="39559"/>
                </a:tc>
                <a:tc>
                  <a:txBody>
                    <a:bodyPr/>
                    <a:lstStyle/>
                    <a:p>
                      <a:pPr marL="0" marR="0" algn="ctr">
                        <a:lnSpc>
                          <a:spcPct val="115000"/>
                        </a:lnSpc>
                        <a:spcBef>
                          <a:spcPts val="0"/>
                        </a:spcBef>
                        <a:spcAft>
                          <a:spcPts val="0"/>
                        </a:spcAft>
                      </a:pPr>
                      <a:r>
                        <a:rPr lang="en-US" sz="1600" kern="1200" dirty="0">
                          <a:solidFill>
                            <a:schemeClr val="tx1">
                              <a:lumMod val="95000"/>
                              <a:lumOff val="5000"/>
                            </a:schemeClr>
                          </a:solidFill>
                          <a:effectLst/>
                          <a:latin typeface="+mn-lt"/>
                        </a:rPr>
                        <a:t>Phone</a:t>
                      </a:r>
                      <a:endParaRPr lang="en-US" sz="1600" dirty="0">
                        <a:solidFill>
                          <a:schemeClr val="tx1">
                            <a:lumMod val="95000"/>
                            <a:lumOff val="5000"/>
                          </a:schemeClr>
                        </a:solidFill>
                        <a:effectLst/>
                        <a:latin typeface="+mn-lt"/>
                        <a:ea typeface="Calibri"/>
                        <a:cs typeface="Times New Roman"/>
                      </a:endParaRPr>
                    </a:p>
                  </a:txBody>
                  <a:tcPr marL="71674" marR="71674" marT="39559" marB="39559"/>
                </a:tc>
                <a:tc>
                  <a:txBody>
                    <a:bodyPr/>
                    <a:lstStyle/>
                    <a:p>
                      <a:pPr marL="0" marR="0" algn="ctr">
                        <a:lnSpc>
                          <a:spcPct val="115000"/>
                        </a:lnSpc>
                        <a:spcBef>
                          <a:spcPts val="0"/>
                        </a:spcBef>
                        <a:spcAft>
                          <a:spcPts val="0"/>
                        </a:spcAft>
                      </a:pPr>
                      <a:r>
                        <a:rPr lang="en-US" sz="1600" kern="1200" dirty="0">
                          <a:solidFill>
                            <a:schemeClr val="tx1">
                              <a:lumMod val="95000"/>
                              <a:lumOff val="5000"/>
                            </a:schemeClr>
                          </a:solidFill>
                          <a:effectLst/>
                          <a:latin typeface="+mn-lt"/>
                        </a:rPr>
                        <a:t>E-mail</a:t>
                      </a:r>
                      <a:endParaRPr lang="en-US" sz="1600" dirty="0">
                        <a:solidFill>
                          <a:schemeClr val="tx1">
                            <a:lumMod val="95000"/>
                            <a:lumOff val="5000"/>
                          </a:schemeClr>
                        </a:solidFill>
                        <a:effectLst/>
                        <a:latin typeface="+mn-lt"/>
                        <a:ea typeface="Calibri"/>
                        <a:cs typeface="Times New Roman"/>
                      </a:endParaRPr>
                    </a:p>
                  </a:txBody>
                  <a:tcPr marL="71674" marR="71674" marT="39559" marB="39559"/>
                </a:tc>
                <a:extLst>
                  <a:ext uri="{0D108BD9-81ED-4DB2-BD59-A6C34878D82A}">
                    <a16:rowId xmlns:a16="http://schemas.microsoft.com/office/drawing/2014/main" val="2090154904"/>
                  </a:ext>
                </a:extLst>
              </a:tr>
              <a:tr h="307626">
                <a:tc>
                  <a:txBody>
                    <a:bodyPr/>
                    <a:lstStyle/>
                    <a:p>
                      <a:pPr marL="0" marR="0">
                        <a:lnSpc>
                          <a:spcPct val="115000"/>
                        </a:lnSpc>
                        <a:spcBef>
                          <a:spcPts val="0"/>
                        </a:spcBef>
                        <a:spcAft>
                          <a:spcPts val="0"/>
                        </a:spcAft>
                      </a:pPr>
                      <a:r>
                        <a:rPr lang="en-US" sz="1400" b="0" dirty="0">
                          <a:effectLst/>
                          <a:latin typeface="+mn-lt"/>
                          <a:ea typeface="Calibri"/>
                          <a:cs typeface="Times New Roman"/>
                        </a:rPr>
                        <a:t>Nazie</a:t>
                      </a:r>
                      <a:r>
                        <a:rPr lang="en-US" sz="1400" b="0" baseline="0" dirty="0">
                          <a:effectLst/>
                          <a:latin typeface="+mn-lt"/>
                          <a:ea typeface="Calibri"/>
                          <a:cs typeface="Times New Roman"/>
                        </a:rPr>
                        <a:t> Mohajeri-Nelson</a:t>
                      </a:r>
                      <a:endParaRPr lang="en-US" sz="1400" b="0" dirty="0">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b="0" dirty="0">
                          <a:effectLst/>
                          <a:latin typeface="+mn-lt"/>
                          <a:ea typeface="Calibri"/>
                          <a:cs typeface="Times New Roman"/>
                        </a:rPr>
                        <a:t>Director of ESEA Office</a:t>
                      </a:r>
                    </a:p>
                  </a:txBody>
                  <a:tcPr marL="71674" marR="71674" marT="39559" marB="39559"/>
                </a:tc>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solidFill>
                          <a:effectLst/>
                          <a:latin typeface="+mn-lt"/>
                          <a:ea typeface="+mn-ea"/>
                          <a:cs typeface="+mn-cs"/>
                        </a:rPr>
                        <a:t>303-866-6205</a:t>
                      </a:r>
                    </a:p>
                  </a:txBody>
                  <a:tcPr marL="71674" marR="71674" marT="39559" marB="39559"/>
                </a:tc>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lumMod val="95000"/>
                              <a:lumOff val="5000"/>
                            </a:schemeClr>
                          </a:solidFill>
                          <a:effectLst/>
                          <a:latin typeface="+mn-lt"/>
                          <a:ea typeface="+mn-ea"/>
                          <a:cs typeface="+mn-cs"/>
                          <a:hlinkClick r:id="rId2">
                            <a:extLst>
                              <a:ext uri="{A12FA001-AC4F-418D-AE19-62706E023703}">
                                <ahyp:hlinkClr xmlns:ahyp="http://schemas.microsoft.com/office/drawing/2018/hyperlinkcolor" val="tx"/>
                              </a:ext>
                            </a:extLst>
                          </a:hlinkClick>
                        </a:rPr>
                        <a:t>Mohajeri-nelson_n@cde.state.co.us</a:t>
                      </a:r>
                      <a:endParaRPr lang="en-US" sz="1400" b="0" kern="1200" dirty="0">
                        <a:solidFill>
                          <a:schemeClr val="tx1">
                            <a:lumMod val="95000"/>
                            <a:lumOff val="5000"/>
                          </a:schemeClr>
                        </a:solidFill>
                        <a:effectLst/>
                        <a:latin typeface="+mn-lt"/>
                        <a:ea typeface="+mn-ea"/>
                        <a:cs typeface="+mn-cs"/>
                      </a:endParaRPr>
                    </a:p>
                  </a:txBody>
                  <a:tcPr marL="71674" marR="71674" marT="39559" marB="39559"/>
                </a:tc>
                <a:extLst>
                  <a:ext uri="{0D108BD9-81ED-4DB2-BD59-A6C34878D82A}">
                    <a16:rowId xmlns:a16="http://schemas.microsoft.com/office/drawing/2014/main" val="133285228"/>
                  </a:ext>
                </a:extLst>
              </a:tr>
              <a:tr h="307626">
                <a:tc>
                  <a:txBody>
                    <a:bodyPr/>
                    <a:lstStyle/>
                    <a:p>
                      <a:pPr marL="0" marR="0">
                        <a:lnSpc>
                          <a:spcPct val="115000"/>
                        </a:lnSpc>
                        <a:spcBef>
                          <a:spcPts val="0"/>
                        </a:spcBef>
                        <a:spcAft>
                          <a:spcPts val="0"/>
                        </a:spcAft>
                      </a:pPr>
                      <a:r>
                        <a:rPr lang="en-US" sz="1400" b="0" dirty="0">
                          <a:effectLst/>
                          <a:latin typeface="+mn-lt"/>
                          <a:ea typeface="Calibri"/>
                          <a:cs typeface="Times New Roman"/>
                        </a:rPr>
                        <a:t>DeLilah Collins</a:t>
                      </a:r>
                    </a:p>
                  </a:txBody>
                  <a:tcPr marL="71674" marR="71674" marT="39559" marB="39559"/>
                </a:tc>
                <a:tc>
                  <a:txBody>
                    <a:bodyPr/>
                    <a:lstStyle/>
                    <a:p>
                      <a:pPr marL="0" marR="0">
                        <a:lnSpc>
                          <a:spcPct val="115000"/>
                        </a:lnSpc>
                        <a:spcBef>
                          <a:spcPts val="0"/>
                        </a:spcBef>
                        <a:spcAft>
                          <a:spcPts val="0"/>
                        </a:spcAft>
                      </a:pPr>
                      <a:r>
                        <a:rPr lang="en-US" sz="1400" b="0" dirty="0">
                          <a:effectLst/>
                          <a:latin typeface="+mn-lt"/>
                          <a:ea typeface="Calibri"/>
                          <a:cs typeface="Times New Roman"/>
                        </a:rPr>
                        <a:t>Asst. Director</a:t>
                      </a:r>
                      <a:r>
                        <a:rPr lang="en-US" sz="1400" b="0" baseline="0" dirty="0">
                          <a:effectLst/>
                          <a:latin typeface="+mn-lt"/>
                          <a:ea typeface="Calibri"/>
                          <a:cs typeface="Times New Roman"/>
                        </a:rPr>
                        <a:t> of ESEA Office</a:t>
                      </a:r>
                      <a:endParaRPr lang="en-US" sz="1400" b="0" dirty="0">
                        <a:effectLst/>
                        <a:latin typeface="+mn-lt"/>
                        <a:ea typeface="Calibri"/>
                        <a:cs typeface="Times New Roman"/>
                      </a:endParaRPr>
                    </a:p>
                  </a:txBody>
                  <a:tcPr marL="71674" marR="71674" marT="39559" marB="39559"/>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303-866-6850</a:t>
                      </a:r>
                      <a:endParaRPr lang="en-US" sz="1400" b="0" kern="1200" dirty="0">
                        <a:solidFill>
                          <a:schemeClr val="tx1"/>
                        </a:solidFill>
                        <a:effectLst/>
                        <a:latin typeface="+mn-lt"/>
                        <a:ea typeface="+mn-ea"/>
                        <a:cs typeface="+mn-cs"/>
                      </a:endParaRPr>
                    </a:p>
                  </a:txBody>
                  <a:tcPr marL="71674" marR="71674" marT="39559" marB="39559"/>
                </a:tc>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lumMod val="95000"/>
                              <a:lumOff val="5000"/>
                            </a:schemeClr>
                          </a:solidFill>
                          <a:effectLst/>
                          <a:latin typeface="+mn-lt"/>
                          <a:ea typeface="+mn-ea"/>
                          <a:cs typeface="+mn-cs"/>
                          <a:hlinkClick r:id="rId3">
                            <a:extLst>
                              <a:ext uri="{A12FA001-AC4F-418D-AE19-62706E023703}">
                                <ahyp:hlinkClr xmlns:ahyp="http://schemas.microsoft.com/office/drawing/2018/hyperlinkcolor" val="tx"/>
                              </a:ext>
                            </a:extLst>
                          </a:hlinkClick>
                        </a:rPr>
                        <a:t>Collins_d@cde.state.co.us</a:t>
                      </a:r>
                      <a:endParaRPr lang="en-US" sz="1400" b="0" kern="1200" dirty="0">
                        <a:solidFill>
                          <a:schemeClr val="tx1">
                            <a:lumMod val="95000"/>
                            <a:lumOff val="5000"/>
                          </a:schemeClr>
                        </a:solidFill>
                        <a:effectLst/>
                        <a:latin typeface="+mn-lt"/>
                        <a:ea typeface="+mn-ea"/>
                        <a:cs typeface="+mn-cs"/>
                      </a:endParaRPr>
                    </a:p>
                  </a:txBody>
                  <a:tcPr marL="71674" marR="71674" marT="39559" marB="39559"/>
                </a:tc>
                <a:extLst>
                  <a:ext uri="{0D108BD9-81ED-4DB2-BD59-A6C34878D82A}">
                    <a16:rowId xmlns:a16="http://schemas.microsoft.com/office/drawing/2014/main" val="4016313354"/>
                  </a:ext>
                </a:extLst>
              </a:tr>
            </a:tbl>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1025893675"/>
              </p:ext>
            </p:extLst>
          </p:nvPr>
        </p:nvGraphicFramePr>
        <p:xfrm>
          <a:off x="443565" y="2775692"/>
          <a:ext cx="11239928" cy="1306615"/>
        </p:xfrm>
        <a:graphic>
          <a:graphicData uri="http://schemas.openxmlformats.org/drawingml/2006/table">
            <a:tbl>
              <a:tblPr firstRow="1" bandRow="1">
                <a:tableStyleId>{5C22544A-7EE6-4342-B048-85BDC9FD1C3A}</a:tableStyleId>
              </a:tblPr>
              <a:tblGrid>
                <a:gridCol w="2443473">
                  <a:extLst>
                    <a:ext uri="{9D8B030D-6E8A-4147-A177-3AD203B41FA5}">
                      <a16:colId xmlns:a16="http://schemas.microsoft.com/office/drawing/2014/main" val="20000"/>
                    </a:ext>
                  </a:extLst>
                </a:gridCol>
                <a:gridCol w="4613097">
                  <a:extLst>
                    <a:ext uri="{9D8B030D-6E8A-4147-A177-3AD203B41FA5}">
                      <a16:colId xmlns:a16="http://schemas.microsoft.com/office/drawing/2014/main" val="20001"/>
                    </a:ext>
                  </a:extLst>
                </a:gridCol>
                <a:gridCol w="1263721">
                  <a:extLst>
                    <a:ext uri="{9D8B030D-6E8A-4147-A177-3AD203B41FA5}">
                      <a16:colId xmlns:a16="http://schemas.microsoft.com/office/drawing/2014/main" val="20002"/>
                    </a:ext>
                  </a:extLst>
                </a:gridCol>
                <a:gridCol w="2919637">
                  <a:extLst>
                    <a:ext uri="{9D8B030D-6E8A-4147-A177-3AD203B41FA5}">
                      <a16:colId xmlns:a16="http://schemas.microsoft.com/office/drawing/2014/main" val="20003"/>
                    </a:ext>
                  </a:extLst>
                </a:gridCol>
              </a:tblGrid>
              <a:tr h="339216">
                <a:tc>
                  <a:txBody>
                    <a:bodyPr/>
                    <a:lstStyle/>
                    <a:p>
                      <a:pPr algn="ctr"/>
                      <a:r>
                        <a:rPr lang="en-US" sz="1400" dirty="0">
                          <a:solidFill>
                            <a:schemeClr val="tx1">
                              <a:lumMod val="95000"/>
                              <a:lumOff val="5000"/>
                            </a:schemeClr>
                          </a:solidFill>
                        </a:rPr>
                        <a:t>DARE Team</a:t>
                      </a:r>
                    </a:p>
                  </a:txBody>
                  <a:tcPr/>
                </a:tc>
                <a:tc>
                  <a:txBody>
                    <a:bodyPr/>
                    <a:lstStyle/>
                    <a:p>
                      <a:pPr algn="ctr"/>
                      <a:r>
                        <a:rPr lang="en-US" sz="1400" dirty="0">
                          <a:solidFill>
                            <a:schemeClr val="tx1">
                              <a:lumMod val="95000"/>
                              <a:lumOff val="5000"/>
                            </a:schemeClr>
                          </a:solidFill>
                        </a:rPr>
                        <a:t>Expertise</a:t>
                      </a:r>
                    </a:p>
                  </a:txBody>
                  <a:tcPr/>
                </a:tc>
                <a:tc>
                  <a:txBody>
                    <a:bodyPr/>
                    <a:lstStyle/>
                    <a:p>
                      <a:pPr algn="ctr"/>
                      <a:r>
                        <a:rPr lang="en-US" sz="1400" dirty="0">
                          <a:solidFill>
                            <a:schemeClr val="tx1">
                              <a:lumMod val="95000"/>
                              <a:lumOff val="5000"/>
                            </a:schemeClr>
                          </a:solidFill>
                        </a:rPr>
                        <a:t>Phone</a:t>
                      </a:r>
                    </a:p>
                  </a:txBody>
                  <a:tcPr/>
                </a:tc>
                <a:tc>
                  <a:txBody>
                    <a:bodyPr/>
                    <a:lstStyle/>
                    <a:p>
                      <a:pPr algn="ctr"/>
                      <a:r>
                        <a:rPr lang="en-US" sz="1400" dirty="0">
                          <a:solidFill>
                            <a:schemeClr val="tx1">
                              <a:lumMod val="95000"/>
                              <a:lumOff val="5000"/>
                            </a:schemeClr>
                          </a:solidFill>
                        </a:rPr>
                        <a:t>Email</a:t>
                      </a:r>
                    </a:p>
                  </a:txBody>
                  <a:tcPr/>
                </a:tc>
                <a:extLst>
                  <a:ext uri="{0D108BD9-81ED-4DB2-BD59-A6C34878D82A}">
                    <a16:rowId xmlns:a16="http://schemas.microsoft.com/office/drawing/2014/main" val="10000"/>
                  </a:ext>
                </a:extLst>
              </a:tr>
              <a:tr h="310948">
                <a:tc>
                  <a:txBody>
                    <a:bodyPr/>
                    <a:lstStyle/>
                    <a:p>
                      <a:r>
                        <a:rPr lang="en-US" sz="1400" b="0" i="0" kern="1200" dirty="0">
                          <a:solidFill>
                            <a:schemeClr val="tx1">
                              <a:lumMod val="95000"/>
                              <a:lumOff val="5000"/>
                            </a:schemeClr>
                          </a:solidFill>
                          <a:effectLst/>
                          <a:latin typeface="+mn-lt"/>
                          <a:ea typeface="+mn-ea"/>
                          <a:cs typeface="+mn-cs"/>
                        </a:rPr>
                        <a:t>Tina Negley</a:t>
                      </a:r>
                      <a:endParaRPr lang="en-US" sz="1400" b="0" dirty="0">
                        <a:solidFill>
                          <a:schemeClr val="tx1">
                            <a:lumMod val="95000"/>
                            <a:lumOff val="5000"/>
                          </a:schemeClr>
                        </a:solidFill>
                      </a:endParaRPr>
                    </a:p>
                  </a:txBody>
                  <a:tcPr/>
                </a:tc>
                <a:tc>
                  <a:txBody>
                    <a:bodyPr/>
                    <a:lstStyle/>
                    <a:p>
                      <a:r>
                        <a:rPr lang="en-US" sz="1400" b="0" i="0" kern="1200" dirty="0">
                          <a:solidFill>
                            <a:schemeClr val="tx1">
                              <a:lumMod val="95000"/>
                              <a:lumOff val="5000"/>
                            </a:schemeClr>
                          </a:solidFill>
                          <a:effectLst/>
                          <a:latin typeface="+mn-lt"/>
                          <a:ea typeface="+mn-ea"/>
                          <a:cs typeface="+mn-cs"/>
                        </a:rPr>
                        <a:t>ESSA Accountability, Program Evaluation,</a:t>
                      </a:r>
                      <a:r>
                        <a:rPr lang="en-US" sz="1400" b="0" i="0" kern="1200" baseline="0" dirty="0">
                          <a:solidFill>
                            <a:schemeClr val="tx1">
                              <a:lumMod val="95000"/>
                              <a:lumOff val="5000"/>
                            </a:schemeClr>
                          </a:solidFill>
                          <a:effectLst/>
                          <a:latin typeface="+mn-lt"/>
                          <a:ea typeface="+mn-ea"/>
                          <a:cs typeface="+mn-cs"/>
                        </a:rPr>
                        <a:t> and Reporting</a:t>
                      </a:r>
                      <a:endParaRPr lang="en-US" sz="1400" dirty="0">
                        <a:solidFill>
                          <a:schemeClr val="tx1">
                            <a:lumMod val="95000"/>
                            <a:lumOff val="5000"/>
                          </a:schemeClr>
                        </a:solidFill>
                      </a:endParaRPr>
                    </a:p>
                  </a:txBody>
                  <a:tcPr/>
                </a:tc>
                <a:tc>
                  <a:txBody>
                    <a:bodyPr/>
                    <a:lstStyle/>
                    <a:p>
                      <a:r>
                        <a:rPr lang="en-US" sz="1400" b="0" i="0" kern="1200" dirty="0">
                          <a:solidFill>
                            <a:schemeClr val="tx1">
                              <a:lumMod val="95000"/>
                              <a:lumOff val="5000"/>
                            </a:schemeClr>
                          </a:solidFill>
                          <a:effectLst/>
                          <a:latin typeface="+mn-lt"/>
                          <a:ea typeface="+mn-ea"/>
                          <a:cs typeface="+mn-cs"/>
                        </a:rPr>
                        <a:t>303-866-5243</a:t>
                      </a:r>
                      <a:endParaRPr lang="en-US" sz="1400" dirty="0">
                        <a:solidFill>
                          <a:schemeClr val="tx1">
                            <a:lumMod val="95000"/>
                            <a:lumOff val="5000"/>
                          </a:schemeClr>
                        </a:solidFill>
                      </a:endParaRPr>
                    </a:p>
                  </a:txBody>
                  <a:tcPr/>
                </a:tc>
                <a:tc>
                  <a:txBody>
                    <a:bodyPr/>
                    <a:lstStyle/>
                    <a:p>
                      <a:r>
                        <a:rPr lang="en-US" sz="1400" b="0" i="0" u="sng" kern="1200" dirty="0">
                          <a:solidFill>
                            <a:schemeClr val="tx1">
                              <a:lumMod val="95000"/>
                              <a:lumOff val="5000"/>
                            </a:schemeClr>
                          </a:solidFill>
                          <a:effectLst/>
                          <a:latin typeface="+mn-lt"/>
                          <a:ea typeface="+mn-ea"/>
                          <a:cs typeface="+mn-cs"/>
                          <a:hlinkClick r:id="rId4">
                            <a:extLst>
                              <a:ext uri="{A12FA001-AC4F-418D-AE19-62706E023703}">
                                <ahyp:hlinkClr xmlns:ahyp="http://schemas.microsoft.com/office/drawing/2018/hyperlinkcolor" val="tx"/>
                              </a:ext>
                            </a:extLst>
                          </a:hlinkClick>
                        </a:rPr>
                        <a:t>negley_t@cde.state.co.us</a:t>
                      </a:r>
                      <a:endParaRPr lang="en-US" sz="1400" dirty="0">
                        <a:solidFill>
                          <a:schemeClr val="tx1">
                            <a:lumMod val="95000"/>
                            <a:lumOff val="5000"/>
                          </a:schemeClr>
                        </a:solidFill>
                      </a:endParaRPr>
                    </a:p>
                  </a:txBody>
                  <a:tcPr/>
                </a:tc>
                <a:extLst>
                  <a:ext uri="{0D108BD9-81ED-4DB2-BD59-A6C34878D82A}">
                    <a16:rowId xmlns:a16="http://schemas.microsoft.com/office/drawing/2014/main" val="10001"/>
                  </a:ext>
                </a:extLst>
              </a:tr>
              <a:tr h="345503">
                <a:tc>
                  <a:txBody>
                    <a:bodyPr/>
                    <a:lstStyle/>
                    <a:p>
                      <a:r>
                        <a:rPr lang="en-US" sz="1400" b="0" i="0" kern="1200" dirty="0">
                          <a:solidFill>
                            <a:schemeClr val="tx1">
                              <a:lumMod val="95000"/>
                              <a:lumOff val="5000"/>
                            </a:schemeClr>
                          </a:solidFill>
                          <a:effectLst/>
                          <a:latin typeface="+mn-lt"/>
                          <a:ea typeface="+mn-ea"/>
                          <a:cs typeface="+mn-cs"/>
                        </a:rPr>
                        <a:t>Alan Shimmin</a:t>
                      </a:r>
                      <a:endParaRPr lang="en-US" sz="1400" b="0" dirty="0">
                        <a:solidFill>
                          <a:schemeClr val="tx1">
                            <a:lumMod val="95000"/>
                            <a:lumOff val="5000"/>
                          </a:schemeClr>
                        </a:solidFill>
                      </a:endParaRPr>
                    </a:p>
                  </a:txBody>
                  <a:tcPr/>
                </a:tc>
                <a:tc>
                  <a:txBody>
                    <a:bodyPr/>
                    <a:lstStyle/>
                    <a:p>
                      <a:r>
                        <a:rPr lang="en-US" sz="1400" b="0" i="0" kern="1200" dirty="0">
                          <a:solidFill>
                            <a:schemeClr val="tx1">
                              <a:lumMod val="95000"/>
                              <a:lumOff val="5000"/>
                            </a:schemeClr>
                          </a:solidFill>
                          <a:effectLst/>
                          <a:latin typeface="+mn-lt"/>
                          <a:ea typeface="+mn-ea"/>
                          <a:cs typeface="+mn-cs"/>
                        </a:rPr>
                        <a:t>ESEA Reporting</a:t>
                      </a:r>
                      <a:r>
                        <a:rPr lang="en-US" sz="1400" b="0" i="0" kern="1200" baseline="0" dirty="0">
                          <a:solidFill>
                            <a:schemeClr val="tx1">
                              <a:lumMod val="95000"/>
                              <a:lumOff val="5000"/>
                            </a:schemeClr>
                          </a:solidFill>
                          <a:effectLst/>
                          <a:latin typeface="+mn-lt"/>
                          <a:ea typeface="+mn-ea"/>
                          <a:cs typeface="+mn-cs"/>
                        </a:rPr>
                        <a:t> and Data Collections</a:t>
                      </a:r>
                      <a:endParaRPr lang="en-US" sz="1400" dirty="0">
                        <a:solidFill>
                          <a:schemeClr val="tx1">
                            <a:lumMod val="95000"/>
                            <a:lumOff val="5000"/>
                          </a:schemeClr>
                        </a:solidFill>
                      </a:endParaRPr>
                    </a:p>
                  </a:txBody>
                  <a:tcPr/>
                </a:tc>
                <a:tc>
                  <a:txBody>
                    <a:bodyPr/>
                    <a:lstStyle/>
                    <a:p>
                      <a:r>
                        <a:rPr lang="en-US" sz="1400" b="0" i="0" kern="1200" dirty="0">
                          <a:solidFill>
                            <a:schemeClr val="tx1">
                              <a:lumMod val="95000"/>
                              <a:lumOff val="5000"/>
                            </a:schemeClr>
                          </a:solidFill>
                          <a:effectLst/>
                          <a:latin typeface="+mn-lt"/>
                          <a:ea typeface="+mn-ea"/>
                          <a:cs typeface="+mn-cs"/>
                        </a:rPr>
                        <a:t>303-866-6209</a:t>
                      </a:r>
                      <a:endParaRPr lang="en-US" sz="1400" dirty="0">
                        <a:solidFill>
                          <a:schemeClr val="tx1">
                            <a:lumMod val="95000"/>
                            <a:lumOff val="5000"/>
                          </a:schemeClr>
                        </a:solidFill>
                      </a:endParaRPr>
                    </a:p>
                  </a:txBody>
                  <a:tcPr/>
                </a:tc>
                <a:tc>
                  <a:txBody>
                    <a:bodyPr/>
                    <a:lstStyle/>
                    <a:p>
                      <a:r>
                        <a:rPr lang="en-US" sz="1400" b="0" i="0" u="sng" kern="1200" dirty="0">
                          <a:solidFill>
                            <a:schemeClr val="tx1">
                              <a:lumMod val="95000"/>
                              <a:lumOff val="5000"/>
                            </a:schemeClr>
                          </a:solidFill>
                          <a:effectLst/>
                          <a:latin typeface="+mn-lt"/>
                          <a:ea typeface="+mn-ea"/>
                          <a:cs typeface="+mn-cs"/>
                          <a:hlinkClick r:id="rId5">
                            <a:extLst>
                              <a:ext uri="{A12FA001-AC4F-418D-AE19-62706E023703}">
                                <ahyp:hlinkClr xmlns:ahyp="http://schemas.microsoft.com/office/drawing/2018/hyperlinkcolor" val="tx"/>
                              </a:ext>
                            </a:extLst>
                          </a:hlinkClick>
                        </a:rPr>
                        <a:t>shimmin_a@cde.state.co.us</a:t>
                      </a:r>
                      <a:endParaRPr lang="en-US" sz="1400" dirty="0">
                        <a:solidFill>
                          <a:schemeClr val="tx1">
                            <a:lumMod val="95000"/>
                            <a:lumOff val="5000"/>
                          </a:schemeClr>
                        </a:solidFill>
                      </a:endParaRPr>
                    </a:p>
                  </a:txBody>
                  <a:tcPr/>
                </a:tc>
                <a:extLst>
                  <a:ext uri="{0D108BD9-81ED-4DB2-BD59-A6C34878D82A}">
                    <a16:rowId xmlns:a16="http://schemas.microsoft.com/office/drawing/2014/main" val="10002"/>
                  </a:ext>
                </a:extLst>
              </a:tr>
              <a:tr h="310948">
                <a:tc>
                  <a:txBody>
                    <a:bodyPr/>
                    <a:lstStyle/>
                    <a:p>
                      <a:r>
                        <a:rPr lang="en-US" sz="1400" b="0" i="0" kern="1200" dirty="0">
                          <a:solidFill>
                            <a:schemeClr val="tx1">
                              <a:lumMod val="95000"/>
                              <a:lumOff val="5000"/>
                            </a:schemeClr>
                          </a:solidFill>
                          <a:effectLst/>
                          <a:latin typeface="+mn-lt"/>
                          <a:ea typeface="+mn-ea"/>
                          <a:cs typeface="+mn-cs"/>
                        </a:rPr>
                        <a:t>Mary Shen</a:t>
                      </a:r>
                      <a:endParaRPr lang="en-US" sz="1400" b="0" dirty="0">
                        <a:solidFill>
                          <a:schemeClr val="tx1">
                            <a:lumMod val="95000"/>
                            <a:lumOff val="5000"/>
                          </a:schemeClr>
                        </a:solidFill>
                      </a:endParaRPr>
                    </a:p>
                  </a:txBody>
                  <a:tcPr/>
                </a:tc>
                <a:tc>
                  <a:txBody>
                    <a:bodyPr/>
                    <a:lstStyle/>
                    <a:p>
                      <a:r>
                        <a:rPr lang="en-US" sz="1400" b="0" i="0" kern="1200" dirty="0">
                          <a:solidFill>
                            <a:schemeClr val="tx1">
                              <a:lumMod val="95000"/>
                              <a:lumOff val="5000"/>
                            </a:schemeClr>
                          </a:solidFill>
                          <a:effectLst/>
                          <a:latin typeface="+mn-lt"/>
                          <a:ea typeface="+mn-ea"/>
                          <a:cs typeface="+mn-cs"/>
                        </a:rPr>
                        <a:t>ESEA</a:t>
                      </a:r>
                      <a:r>
                        <a:rPr lang="en-US" sz="1400" b="0" i="0" kern="1200" baseline="0" dirty="0">
                          <a:solidFill>
                            <a:schemeClr val="tx1">
                              <a:lumMod val="95000"/>
                              <a:lumOff val="5000"/>
                            </a:schemeClr>
                          </a:solidFill>
                          <a:effectLst/>
                          <a:latin typeface="+mn-lt"/>
                          <a:ea typeface="+mn-ea"/>
                          <a:cs typeface="+mn-cs"/>
                        </a:rPr>
                        <a:t> Program Evaluation, Research, and Accountability</a:t>
                      </a:r>
                      <a:endParaRPr lang="en-US" sz="1400" dirty="0">
                        <a:solidFill>
                          <a:schemeClr val="tx1">
                            <a:lumMod val="95000"/>
                            <a:lumOff val="5000"/>
                          </a:schemeClr>
                        </a:solidFill>
                      </a:endParaRPr>
                    </a:p>
                  </a:txBody>
                  <a:tcPr/>
                </a:tc>
                <a:tc>
                  <a:txBody>
                    <a:bodyPr/>
                    <a:lstStyle/>
                    <a:p>
                      <a:r>
                        <a:rPr lang="en-US" sz="1400" b="0" i="0" kern="1200" dirty="0">
                          <a:solidFill>
                            <a:schemeClr val="tx1">
                              <a:lumMod val="95000"/>
                              <a:lumOff val="5000"/>
                            </a:schemeClr>
                          </a:solidFill>
                          <a:effectLst/>
                          <a:latin typeface="+mn-lt"/>
                          <a:ea typeface="+mn-ea"/>
                          <a:cs typeface="+mn-cs"/>
                        </a:rPr>
                        <a:t>303-866-4571</a:t>
                      </a:r>
                      <a:endParaRPr lang="en-US" sz="1400" dirty="0">
                        <a:solidFill>
                          <a:schemeClr val="tx1">
                            <a:lumMod val="95000"/>
                            <a:lumOff val="5000"/>
                          </a:schemeClr>
                        </a:solidFill>
                      </a:endParaRPr>
                    </a:p>
                  </a:txBody>
                  <a:tcPr/>
                </a:tc>
                <a:tc>
                  <a:txBody>
                    <a:bodyPr/>
                    <a:lstStyle/>
                    <a:p>
                      <a:r>
                        <a:rPr lang="en-US" sz="1400" b="0" i="0" u="sng" kern="1200" dirty="0">
                          <a:solidFill>
                            <a:schemeClr val="tx1">
                              <a:lumMod val="95000"/>
                              <a:lumOff val="5000"/>
                            </a:schemeClr>
                          </a:solidFill>
                          <a:effectLst/>
                          <a:latin typeface="+mn-lt"/>
                          <a:ea typeface="+mn-ea"/>
                          <a:cs typeface="+mn-cs"/>
                          <a:hlinkClick r:id="rId6">
                            <a:extLst>
                              <a:ext uri="{A12FA001-AC4F-418D-AE19-62706E023703}">
                                <ahyp:hlinkClr xmlns:ahyp="http://schemas.microsoft.com/office/drawing/2018/hyperlinkcolor" val="tx"/>
                              </a:ext>
                            </a:extLst>
                          </a:hlinkClick>
                        </a:rPr>
                        <a:t>shen_m@cde.state.co.us</a:t>
                      </a:r>
                      <a:endParaRPr lang="en-US" sz="1400" dirty="0">
                        <a:solidFill>
                          <a:schemeClr val="tx1">
                            <a:lumMod val="95000"/>
                            <a:lumOff val="5000"/>
                          </a:schemeClr>
                        </a:solidFill>
                      </a:endParaRPr>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42</a:t>
            </a:fld>
            <a:endParaRPr lang="en-US" dirty="0"/>
          </a:p>
        </p:txBody>
      </p:sp>
    </p:spTree>
    <p:extLst>
      <p:ext uri="{BB962C8B-B14F-4D97-AF65-F5344CB8AC3E}">
        <p14:creationId xmlns:p14="http://schemas.microsoft.com/office/powerpoint/2010/main" val="1061167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4"/>
          <p:cNvSpPr txBox="1">
            <a:spLocks noGrp="1"/>
          </p:cNvSpPr>
          <p:nvPr>
            <p:ph type="ctrTitle"/>
          </p:nvPr>
        </p:nvSpPr>
        <p:spPr>
          <a:xfrm>
            <a:off x="2667000" y="1122363"/>
            <a:ext cx="6858000" cy="2387600"/>
          </a:xfrm>
          <a:prstGeom prst="rect">
            <a:avLst/>
          </a:prstGeom>
          <a:noFill/>
          <a:ln>
            <a:noFill/>
          </a:ln>
        </p:spPr>
        <p:txBody>
          <a:bodyPr spcFirstLastPara="1" wrap="square" lIns="91425" tIns="45700" rIns="91425" bIns="45700" anchor="b" anchorCtr="0">
            <a:noAutofit/>
          </a:bodyPr>
          <a:lstStyle/>
          <a:p>
            <a:r>
              <a:rPr lang="en-US"/>
              <a:t>Program Evaluation:</a:t>
            </a:r>
            <a:endParaRPr/>
          </a:p>
        </p:txBody>
      </p:sp>
      <p:sp>
        <p:nvSpPr>
          <p:cNvPr id="710" name="Google Shape;710;p4"/>
          <p:cNvSpPr txBox="1">
            <a:spLocks noGrp="1"/>
          </p:cNvSpPr>
          <p:nvPr>
            <p:ph type="subTitle" idx="1"/>
          </p:nvPr>
        </p:nvSpPr>
        <p:spPr>
          <a:xfrm>
            <a:off x="2667000" y="3602038"/>
            <a:ext cx="6858000" cy="1655762"/>
          </a:xfrm>
          <a:prstGeom prst="rect">
            <a:avLst/>
          </a:prstGeom>
          <a:noFill/>
          <a:ln>
            <a:noFill/>
          </a:ln>
        </p:spPr>
        <p:txBody>
          <a:bodyPr spcFirstLastPara="1" wrap="square" lIns="91425" tIns="45700" rIns="91425" bIns="45700" anchor="ctr" anchorCtr="0">
            <a:noAutofit/>
          </a:bodyPr>
          <a:lstStyle/>
          <a:p>
            <a:pPr marL="0" indent="0">
              <a:spcBef>
                <a:spcPts val="0"/>
              </a:spcBef>
              <a:buSzPts val="2800"/>
            </a:pPr>
            <a:r>
              <a:rPr lang="en-US" sz="2800"/>
              <a:t>Overall Training Goals, Purpose, and Process</a:t>
            </a:r>
            <a:endParaRPr/>
          </a:p>
        </p:txBody>
      </p:sp>
    </p:spTree>
    <p:extLst>
      <p:ext uri="{BB962C8B-B14F-4D97-AF65-F5344CB8AC3E}">
        <p14:creationId xmlns:p14="http://schemas.microsoft.com/office/powerpoint/2010/main" val="1360533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3" name="Title 2">
            <a:extLst>
              <a:ext uri="{FF2B5EF4-FFF2-40B4-BE49-F238E27FC236}">
                <a16:creationId xmlns:a16="http://schemas.microsoft.com/office/drawing/2014/main" id="{3F83C34A-C020-435E-A990-4E54C65BC937}"/>
              </a:ext>
            </a:extLst>
          </p:cNvPr>
          <p:cNvSpPr>
            <a:spLocks noGrp="1"/>
          </p:cNvSpPr>
          <p:nvPr>
            <p:ph type="title"/>
          </p:nvPr>
        </p:nvSpPr>
        <p:spPr>
          <a:xfrm>
            <a:off x="2504068" y="483352"/>
            <a:ext cx="7562034" cy="713232"/>
          </a:xfrm>
        </p:spPr>
        <p:txBody>
          <a:bodyPr/>
          <a:lstStyle/>
          <a:p>
            <a:r>
              <a:rPr lang="en-US" sz="2800" dirty="0">
                <a:solidFill>
                  <a:srgbClr val="FFFFFF"/>
                </a:solidFill>
                <a:latin typeface="Trebuchet MS"/>
                <a:sym typeface="Trebuchet MS"/>
              </a:rPr>
              <a:t>Overall Goals of Program Evaluation Training</a:t>
            </a:r>
            <a:br>
              <a:rPr lang="en-US" sz="1050" dirty="0">
                <a:solidFill>
                  <a:srgbClr val="000000"/>
                </a:solidFill>
              </a:rPr>
            </a:br>
            <a:endParaRPr lang="en-US" dirty="0"/>
          </a:p>
        </p:txBody>
      </p:sp>
      <p:sp>
        <p:nvSpPr>
          <p:cNvPr id="717" name="Google Shape;717;p5"/>
          <p:cNvSpPr txBox="1">
            <a:spLocks noGrp="1"/>
          </p:cNvSpPr>
          <p:nvPr>
            <p:ph type="body" idx="1"/>
          </p:nvPr>
        </p:nvSpPr>
        <p:spPr>
          <a:xfrm>
            <a:off x="1966042" y="1371601"/>
            <a:ext cx="8100060" cy="4289815"/>
          </a:xfrm>
          <a:prstGeom prst="rect">
            <a:avLst/>
          </a:prstGeom>
          <a:noFill/>
          <a:ln>
            <a:noFill/>
          </a:ln>
        </p:spPr>
        <p:txBody>
          <a:bodyPr spcFirstLastPara="1" wrap="square" lIns="0" tIns="0" rIns="0" bIns="0" anchor="ctr" anchorCtr="0">
            <a:noAutofit/>
          </a:bodyPr>
          <a:lstStyle/>
          <a:p>
            <a:pPr marL="342900" indent="-342900">
              <a:spcBef>
                <a:spcPts val="0"/>
              </a:spcBef>
              <a:buFont typeface="Arial"/>
              <a:buChar char="•"/>
            </a:pPr>
            <a:r>
              <a:rPr lang="en-US">
                <a:latin typeface="Calibri"/>
                <a:ea typeface="Calibri"/>
                <a:cs typeface="Calibri"/>
                <a:sym typeface="Calibri"/>
              </a:rPr>
              <a:t>Develop understanding of the evaluation process and cycle.</a:t>
            </a:r>
            <a:endParaRPr/>
          </a:p>
          <a:p>
            <a:pPr marL="342900" indent="-342900">
              <a:buFont typeface="Arial"/>
              <a:buChar char="•"/>
            </a:pPr>
            <a:r>
              <a:rPr lang="en-US">
                <a:latin typeface="Calibri"/>
                <a:ea typeface="Calibri"/>
                <a:cs typeface="Calibri"/>
                <a:sym typeface="Calibri"/>
              </a:rPr>
              <a:t>Build capacity to effectively implement quality evaluation.</a:t>
            </a:r>
            <a:endParaRPr/>
          </a:p>
          <a:p>
            <a:pPr marL="342900" indent="-342900">
              <a:buFont typeface="Arial"/>
              <a:buChar char="•"/>
            </a:pPr>
            <a:r>
              <a:rPr lang="en-US">
                <a:latin typeface="Calibri"/>
                <a:ea typeface="Calibri"/>
                <a:cs typeface="Calibri"/>
                <a:sym typeface="Calibri"/>
              </a:rPr>
              <a:t>Form a common language to facilitate evaluation.</a:t>
            </a:r>
            <a:endParaRPr/>
          </a:p>
          <a:p>
            <a:pPr marL="342900" indent="-342900">
              <a:buFont typeface="Arial"/>
              <a:buChar char="•"/>
            </a:pPr>
            <a:r>
              <a:rPr lang="en-US">
                <a:latin typeface="Calibri"/>
                <a:ea typeface="Calibri"/>
                <a:cs typeface="Calibri"/>
                <a:sym typeface="Calibri"/>
              </a:rPr>
              <a:t>Identify how program evaluation can apply to small scale, targeted interventions.</a:t>
            </a:r>
            <a:endParaRPr/>
          </a:p>
        </p:txBody>
      </p:sp>
      <p:sp>
        <p:nvSpPr>
          <p:cNvPr id="718" name="Google Shape;718;p5"/>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6</a:t>
            </a:fld>
            <a:endParaRPr kern="0"/>
          </a:p>
        </p:txBody>
      </p:sp>
    </p:spTree>
    <p:extLst>
      <p:ext uri="{BB962C8B-B14F-4D97-AF65-F5344CB8AC3E}">
        <p14:creationId xmlns:p14="http://schemas.microsoft.com/office/powerpoint/2010/main" val="2822905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6"/>
          <p:cNvSpPr txBox="1">
            <a:spLocks noGrp="1"/>
          </p:cNvSpPr>
          <p:nvPr>
            <p:ph type="title"/>
          </p:nvPr>
        </p:nvSpPr>
        <p:spPr>
          <a:xfrm>
            <a:off x="1905000" y="381000"/>
            <a:ext cx="4373404" cy="53492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What is Evaluation?</a:t>
            </a:r>
            <a:endParaRPr/>
          </a:p>
        </p:txBody>
      </p:sp>
      <p:sp>
        <p:nvSpPr>
          <p:cNvPr id="726" name="Google Shape;726;p6"/>
          <p:cNvSpPr txBox="1">
            <a:spLocks noGrp="1"/>
          </p:cNvSpPr>
          <p:nvPr>
            <p:ph type="body" idx="1"/>
          </p:nvPr>
        </p:nvSpPr>
        <p:spPr>
          <a:xfrm>
            <a:off x="2055286" y="1371600"/>
            <a:ext cx="8284852" cy="4343400"/>
          </a:xfrm>
          <a:prstGeom prst="rect">
            <a:avLst/>
          </a:prstGeom>
          <a:noFill/>
          <a:ln>
            <a:noFill/>
          </a:ln>
        </p:spPr>
        <p:txBody>
          <a:bodyPr spcFirstLastPara="1" wrap="square" lIns="0" tIns="0" rIns="0" bIns="0" anchor="ctr" anchorCtr="0">
            <a:noAutofit/>
          </a:bodyPr>
          <a:lstStyle/>
          <a:p>
            <a:pPr marL="342900" indent="-342900">
              <a:spcBef>
                <a:spcPts val="0"/>
              </a:spcBef>
              <a:buFont typeface="Arial"/>
              <a:buChar char="•"/>
            </a:pPr>
            <a:r>
              <a:rPr lang="en-US">
                <a:latin typeface="Calibri"/>
                <a:ea typeface="Calibri"/>
                <a:cs typeface="Calibri"/>
                <a:sym typeface="Calibri"/>
              </a:rPr>
              <a:t>Evaluation</a:t>
            </a:r>
            <a:endParaRPr/>
          </a:p>
          <a:p>
            <a:pPr marL="1028700" lvl="1">
              <a:buSzPts val="2400"/>
            </a:pPr>
            <a:r>
              <a:rPr lang="en-US"/>
              <a:t>Involves collecting and analyzing information about a program’s activities, characteristics, and outcomes</a:t>
            </a:r>
            <a:endParaRPr/>
          </a:p>
          <a:p>
            <a:pPr marL="1028700" lvl="1">
              <a:buSzPts val="2400"/>
            </a:pPr>
            <a:r>
              <a:rPr lang="en-US"/>
              <a:t>Answer questions specific to local context</a:t>
            </a:r>
            <a:endParaRPr/>
          </a:p>
          <a:p>
            <a:pPr marL="1028700" lvl="1">
              <a:buSzPts val="2400"/>
            </a:pPr>
            <a:r>
              <a:rPr lang="en-US"/>
              <a:t>Iterative process</a:t>
            </a:r>
            <a:endParaRPr/>
          </a:p>
          <a:p>
            <a:pPr marL="342900" indent="-342900">
              <a:buFont typeface="Arial"/>
              <a:buChar char="•"/>
            </a:pPr>
            <a:r>
              <a:rPr lang="en-US">
                <a:latin typeface="Calibri"/>
                <a:ea typeface="Calibri"/>
                <a:cs typeface="Calibri"/>
                <a:sym typeface="Calibri"/>
              </a:rPr>
              <a:t>Purpose</a:t>
            </a:r>
            <a:endParaRPr/>
          </a:p>
          <a:p>
            <a:pPr marL="1028700" lvl="1">
              <a:buSzPts val="2400"/>
            </a:pPr>
            <a:r>
              <a:rPr lang="en-US"/>
              <a:t>Make informed judgements about a program </a:t>
            </a:r>
            <a:endParaRPr/>
          </a:p>
          <a:p>
            <a:pPr marL="1028700" lvl="1">
              <a:buSzPts val="2400"/>
            </a:pPr>
            <a:r>
              <a:rPr lang="en-US"/>
              <a:t>Inform programming decisions</a:t>
            </a:r>
            <a:endParaRPr/>
          </a:p>
          <a:p>
            <a:pPr marL="1028700" lvl="1">
              <a:buSzPts val="2400"/>
            </a:pPr>
            <a:r>
              <a:rPr lang="en-US"/>
              <a:t>Tool to inform continuous improvement</a:t>
            </a:r>
            <a:endParaRPr/>
          </a:p>
        </p:txBody>
      </p:sp>
      <p:sp>
        <p:nvSpPr>
          <p:cNvPr id="727" name="Google Shape;727;p6"/>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7</a:t>
            </a:fld>
            <a:endParaRPr kern="0"/>
          </a:p>
        </p:txBody>
      </p:sp>
    </p:spTree>
    <p:extLst>
      <p:ext uri="{BB962C8B-B14F-4D97-AF65-F5344CB8AC3E}">
        <p14:creationId xmlns:p14="http://schemas.microsoft.com/office/powerpoint/2010/main" val="2102175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7"/>
          <p:cNvSpPr txBox="1">
            <a:spLocks noGrp="1"/>
          </p:cNvSpPr>
          <p:nvPr>
            <p:ph type="title"/>
          </p:nvPr>
        </p:nvSpPr>
        <p:spPr>
          <a:xfrm>
            <a:off x="1905000" y="381000"/>
            <a:ext cx="5640914" cy="534924"/>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Defining ESSA Levels of Evidence</a:t>
            </a:r>
            <a:endParaRPr/>
          </a:p>
        </p:txBody>
      </p:sp>
      <p:pic>
        <p:nvPicPr>
          <p:cNvPr id="735" name="Google Shape;735;p7" descr="Level 1 - Evidence Tier: Strong Evidence, Type of Study: A well-designed and implemented experimental or randomized control trial (RCT), Notes: Requires special effort and data collection. Presents unique logistical and technical challenges. &#10;Level 2 - Evidence Tier: Moderate Evidence, Type of Study: At least one quasi-experimental study, Notes: Can be performed using available data or data specifically collected for the study; common in educational research.&#10;Level 3 - Evidence Tier: Promising Evidence, Type of Study: At least one correlational study with statistical controls for selection bias, Notes: Are usually performed using available data and are common in educational research.&#10;Level 4 - Evidence Tier: Demonstrates a rationale, Type of Study: Relevant research or evaluation showing that the product will likely improve student outcomes; still needs other support that it has a favorable effect, Notes: Gives districts the ability to adopt new, promising approaches not yet supported by high-quality efficacy research. "/>
          <p:cNvPicPr preferRelativeResize="0">
            <a:picLocks noGrp="1"/>
          </p:cNvPicPr>
          <p:nvPr>
            <p:ph type="body" idx="1"/>
          </p:nvPr>
        </p:nvPicPr>
        <p:blipFill rotWithShape="1">
          <a:blip r:embed="rId3">
            <a:alphaModFix/>
          </a:blip>
          <a:srcRect/>
          <a:stretch/>
        </p:blipFill>
        <p:spPr>
          <a:xfrm>
            <a:off x="3124201" y="1295400"/>
            <a:ext cx="4728605" cy="4343400"/>
          </a:xfrm>
          <a:prstGeom prst="rect">
            <a:avLst/>
          </a:prstGeom>
          <a:noFill/>
          <a:ln>
            <a:noFill/>
          </a:ln>
        </p:spPr>
      </p:pic>
      <p:sp>
        <p:nvSpPr>
          <p:cNvPr id="736" name="Google Shape;736;p7"/>
          <p:cNvSpPr txBox="1"/>
          <p:nvPr/>
        </p:nvSpPr>
        <p:spPr>
          <a:xfrm>
            <a:off x="8915400" y="4438472"/>
            <a:ext cx="1371600" cy="1200329"/>
          </a:xfrm>
          <a:prstGeom prst="rect">
            <a:avLst/>
          </a:prstGeom>
          <a:noFill/>
          <a:ln w="9525" cap="flat" cmpd="sng">
            <a:solidFill>
              <a:srgbClr val="00943A"/>
            </a:solidFill>
            <a:prstDash val="solid"/>
            <a:round/>
            <a:headEnd type="none" w="sm" len="sm"/>
            <a:tailEnd type="none" w="sm" len="sm"/>
          </a:ln>
        </p:spPr>
        <p:txBody>
          <a:bodyPr spcFirstLastPara="1" wrap="square" lIns="91425" tIns="45700" rIns="91425" bIns="45700" anchor="t" anchorCtr="0">
            <a:spAutoFit/>
          </a:bodyPr>
          <a:lstStyle/>
          <a:p>
            <a:pPr algn="ctr">
              <a:buClr>
                <a:srgbClr val="000000"/>
              </a:buClr>
            </a:pPr>
            <a:r>
              <a:rPr lang="en-US" kern="0">
                <a:solidFill>
                  <a:srgbClr val="000000"/>
                </a:solidFill>
                <a:latin typeface="Calibri"/>
                <a:ea typeface="Calibri"/>
                <a:cs typeface="Calibri"/>
                <a:sym typeface="Calibri"/>
              </a:rPr>
              <a:t>See Handout A for more information</a:t>
            </a:r>
            <a:endParaRPr sz="1400" kern="0">
              <a:solidFill>
                <a:srgbClr val="000000"/>
              </a:solidFill>
              <a:latin typeface="Arial"/>
              <a:cs typeface="Arial"/>
              <a:sym typeface="Arial"/>
            </a:endParaRPr>
          </a:p>
        </p:txBody>
      </p:sp>
      <p:sp>
        <p:nvSpPr>
          <p:cNvPr id="734" name="Google Shape;734;p7"/>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8</a:t>
            </a:fld>
            <a:endParaRPr kern="0"/>
          </a:p>
        </p:txBody>
      </p:sp>
    </p:spTree>
    <p:extLst>
      <p:ext uri="{BB962C8B-B14F-4D97-AF65-F5344CB8AC3E}">
        <p14:creationId xmlns:p14="http://schemas.microsoft.com/office/powerpoint/2010/main" val="1740278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2" name="Google Shape;752;p9"/>
          <p:cNvSpPr txBox="1">
            <a:spLocks noGrp="1"/>
          </p:cNvSpPr>
          <p:nvPr>
            <p:ph type="title"/>
          </p:nvPr>
        </p:nvSpPr>
        <p:spPr>
          <a:xfrm>
            <a:off x="1920425" y="365123"/>
            <a:ext cx="8309610" cy="685800"/>
          </a:xfrm>
          <a:prstGeom prst="rect">
            <a:avLst/>
          </a:prstGeom>
          <a:noFill/>
          <a:ln>
            <a:noFill/>
          </a:ln>
        </p:spPr>
        <p:txBody>
          <a:bodyPr spcFirstLastPara="1" wrap="square" lIns="0" tIns="0" rIns="0" bIns="0" anchor="t" anchorCtr="0">
            <a:noAutofit/>
          </a:bodyPr>
          <a:lstStyle/>
          <a:p>
            <a:pPr>
              <a:buSzPts val="2800"/>
            </a:pPr>
            <a:r>
              <a:rPr lang="en-US" sz="2800">
                <a:latin typeface="Trebuchet MS"/>
                <a:ea typeface="Trebuchet MS"/>
                <a:cs typeface="Trebuchet MS"/>
                <a:sym typeface="Trebuchet MS"/>
              </a:rPr>
              <a:t>The Program Evaluation Cycle</a:t>
            </a:r>
            <a:endParaRPr/>
          </a:p>
        </p:txBody>
      </p:sp>
      <p:grpSp>
        <p:nvGrpSpPr>
          <p:cNvPr id="754" name="Google Shape;754;p9" descr="Part 1: Logic Model&#10;Part 2: Evaluation Questions&#10;Part 3: Data Sources&#10;Part 4: Data Collection Tools&#10;Part 5: Data and Preparation and Analysis&#10;Part 6: Dissemination "/>
          <p:cNvGrpSpPr/>
          <p:nvPr/>
        </p:nvGrpSpPr>
        <p:grpSpPr>
          <a:xfrm>
            <a:off x="3908846" y="1393930"/>
            <a:ext cx="4374306" cy="4069174"/>
            <a:chOff x="860846" y="-3070"/>
            <a:chExt cx="4374306" cy="4069174"/>
          </a:xfrm>
        </p:grpSpPr>
        <p:sp>
          <p:nvSpPr>
            <p:cNvPr id="755" name="Google Shape;755;p9"/>
            <p:cNvSpPr/>
            <p:nvPr/>
          </p:nvSpPr>
          <p:spPr>
            <a:xfrm>
              <a:off x="1013412" y="-3070"/>
              <a:ext cx="4069174" cy="4069174"/>
            </a:xfrm>
            <a:custGeom>
              <a:avLst/>
              <a:gdLst/>
              <a:ahLst/>
              <a:cxnLst/>
              <a:rect l="l" t="t" r="r" b="b"/>
              <a:pathLst>
                <a:path w="120000" h="120000" extrusionOk="0">
                  <a:moveTo>
                    <a:pt x="74738" y="5361"/>
                  </a:moveTo>
                  <a:lnTo>
                    <a:pt x="74738" y="5361"/>
                  </a:lnTo>
                  <a:cubicBezTo>
                    <a:pt x="100621" y="12342"/>
                    <a:pt x="118054" y="36525"/>
                    <a:pt x="116496" y="63288"/>
                  </a:cubicBezTo>
                  <a:cubicBezTo>
                    <a:pt x="114939" y="90050"/>
                    <a:pt x="94819" y="112048"/>
                    <a:pt x="68301" y="115980"/>
                  </a:cubicBezTo>
                  <a:cubicBezTo>
                    <a:pt x="41784" y="119912"/>
                    <a:pt x="16145" y="104700"/>
                    <a:pt x="6889" y="79541"/>
                  </a:cubicBezTo>
                  <a:cubicBezTo>
                    <a:pt x="-2368" y="54383"/>
                    <a:pt x="7297" y="26181"/>
                    <a:pt x="30040" y="11989"/>
                  </a:cubicBezTo>
                  <a:lnTo>
                    <a:pt x="28496" y="8965"/>
                  </a:lnTo>
                  <a:lnTo>
                    <a:pt x="35706" y="12415"/>
                  </a:lnTo>
                  <a:lnTo>
                    <a:pt x="34473" y="20672"/>
                  </a:lnTo>
                  <a:lnTo>
                    <a:pt x="32930" y="17649"/>
                  </a:lnTo>
                  <a:lnTo>
                    <a:pt x="32930" y="17649"/>
                  </a:lnTo>
                  <a:cubicBezTo>
                    <a:pt x="12911" y="30445"/>
                    <a:pt x="4586" y="55509"/>
                    <a:pt x="12971" y="77739"/>
                  </a:cubicBezTo>
                  <a:cubicBezTo>
                    <a:pt x="21356" y="99968"/>
                    <a:pt x="44160" y="113291"/>
                    <a:pt x="67642" y="109679"/>
                  </a:cubicBezTo>
                  <a:cubicBezTo>
                    <a:pt x="91124" y="106067"/>
                    <a:pt x="108870" y="86506"/>
                    <a:pt x="110186" y="62784"/>
                  </a:cubicBezTo>
                  <a:cubicBezTo>
                    <a:pt x="111502" y="39062"/>
                    <a:pt x="96029" y="17659"/>
                    <a:pt x="73090" y="11471"/>
                  </a:cubicBezTo>
                  <a:close/>
                </a:path>
              </a:pathLst>
            </a:custGeom>
            <a:solidFill>
              <a:srgbClr val="CCD3EA"/>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56" name="Google Shape;756;p9"/>
            <p:cNvSpPr/>
            <p:nvPr/>
          </p:nvSpPr>
          <p:spPr>
            <a:xfrm>
              <a:off x="2290464" y="2451"/>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57" name="Google Shape;757;p9"/>
            <p:cNvSpPr txBox="1"/>
            <p:nvPr/>
          </p:nvSpPr>
          <p:spPr>
            <a:xfrm>
              <a:off x="2327444" y="39431"/>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1: Logic Model</a:t>
              </a:r>
              <a:endParaRPr sz="1400" kern="0">
                <a:solidFill>
                  <a:srgbClr val="000000"/>
                </a:solidFill>
                <a:latin typeface="Arial"/>
                <a:cs typeface="Arial"/>
                <a:sym typeface="Arial"/>
              </a:endParaRPr>
            </a:p>
          </p:txBody>
        </p:sp>
        <p:sp>
          <p:nvSpPr>
            <p:cNvPr id="758" name="Google Shape;758;p9"/>
            <p:cNvSpPr/>
            <p:nvPr/>
          </p:nvSpPr>
          <p:spPr>
            <a:xfrm>
              <a:off x="3720082" y="82784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59" name="Google Shape;759;p9"/>
            <p:cNvSpPr txBox="1"/>
            <p:nvPr/>
          </p:nvSpPr>
          <p:spPr>
            <a:xfrm>
              <a:off x="3757062" y="86482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2: Evaluation Questions</a:t>
              </a:r>
              <a:endParaRPr sz="1400" kern="0">
                <a:solidFill>
                  <a:srgbClr val="000000"/>
                </a:solidFill>
                <a:latin typeface="Arial"/>
                <a:cs typeface="Arial"/>
                <a:sym typeface="Arial"/>
              </a:endParaRPr>
            </a:p>
          </p:txBody>
        </p:sp>
        <p:sp>
          <p:nvSpPr>
            <p:cNvPr id="760" name="Google Shape;760;p9"/>
            <p:cNvSpPr/>
            <p:nvPr/>
          </p:nvSpPr>
          <p:spPr>
            <a:xfrm>
              <a:off x="3720082" y="247862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61" name="Google Shape;761;p9"/>
            <p:cNvSpPr txBox="1"/>
            <p:nvPr/>
          </p:nvSpPr>
          <p:spPr>
            <a:xfrm>
              <a:off x="3757062" y="251560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3: Data Sources</a:t>
              </a:r>
              <a:endParaRPr sz="1400" kern="0">
                <a:solidFill>
                  <a:srgbClr val="000000"/>
                </a:solidFill>
                <a:latin typeface="Arial"/>
                <a:cs typeface="Arial"/>
                <a:sym typeface="Arial"/>
              </a:endParaRPr>
            </a:p>
          </p:txBody>
        </p:sp>
        <p:sp>
          <p:nvSpPr>
            <p:cNvPr id="762" name="Google Shape;762;p9"/>
            <p:cNvSpPr/>
            <p:nvPr/>
          </p:nvSpPr>
          <p:spPr>
            <a:xfrm>
              <a:off x="2290464" y="3304013"/>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63" name="Google Shape;763;p9"/>
            <p:cNvSpPr txBox="1"/>
            <p:nvPr/>
          </p:nvSpPr>
          <p:spPr>
            <a:xfrm>
              <a:off x="2327444" y="3340993"/>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4: Data Collection Tools</a:t>
              </a:r>
              <a:endParaRPr sz="1400" kern="0">
                <a:solidFill>
                  <a:srgbClr val="000000"/>
                </a:solidFill>
                <a:latin typeface="Arial"/>
                <a:cs typeface="Arial"/>
                <a:sym typeface="Arial"/>
              </a:endParaRPr>
            </a:p>
          </p:txBody>
        </p:sp>
        <p:sp>
          <p:nvSpPr>
            <p:cNvPr id="764" name="Google Shape;764;p9"/>
            <p:cNvSpPr/>
            <p:nvPr/>
          </p:nvSpPr>
          <p:spPr>
            <a:xfrm>
              <a:off x="860846" y="247862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65" name="Google Shape;765;p9"/>
            <p:cNvSpPr txBox="1"/>
            <p:nvPr/>
          </p:nvSpPr>
          <p:spPr>
            <a:xfrm>
              <a:off x="897826" y="251560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5: Data Preparation and Analysis</a:t>
              </a:r>
              <a:endParaRPr sz="1400" kern="0">
                <a:solidFill>
                  <a:srgbClr val="000000"/>
                </a:solidFill>
                <a:latin typeface="Arial"/>
                <a:cs typeface="Arial"/>
                <a:sym typeface="Arial"/>
              </a:endParaRPr>
            </a:p>
          </p:txBody>
        </p:sp>
        <p:sp>
          <p:nvSpPr>
            <p:cNvPr id="766" name="Google Shape;766;p9"/>
            <p:cNvSpPr/>
            <p:nvPr/>
          </p:nvSpPr>
          <p:spPr>
            <a:xfrm>
              <a:off x="860846" y="827842"/>
              <a:ext cx="1515070" cy="75753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67" name="Google Shape;767;p9"/>
            <p:cNvSpPr txBox="1"/>
            <p:nvPr/>
          </p:nvSpPr>
          <p:spPr>
            <a:xfrm>
              <a:off x="897826" y="864822"/>
              <a:ext cx="1441110" cy="683575"/>
            </a:xfrm>
            <a:prstGeom prst="rect">
              <a:avLst/>
            </a:prstGeom>
            <a:noFill/>
            <a:ln>
              <a:noFill/>
            </a:ln>
          </p:spPr>
          <p:txBody>
            <a:bodyPr spcFirstLastPara="1" wrap="square" lIns="49525" tIns="49525" rIns="49525" bIns="49525" anchor="ctr" anchorCtr="0">
              <a:noAutofit/>
            </a:bodyPr>
            <a:lstStyle/>
            <a:p>
              <a:pPr algn="ctr">
                <a:lnSpc>
                  <a:spcPct val="90000"/>
                </a:lnSpc>
                <a:buClr>
                  <a:srgbClr val="FFFFFF"/>
                </a:buClr>
                <a:buSzPts val="1300"/>
              </a:pPr>
              <a:r>
                <a:rPr lang="en-US" sz="1300" b="1" kern="0">
                  <a:solidFill>
                    <a:srgbClr val="FFFFFF"/>
                  </a:solidFill>
                  <a:latin typeface="Calibri"/>
                  <a:ea typeface="Calibri"/>
                  <a:cs typeface="Calibri"/>
                  <a:sym typeface="Calibri"/>
                </a:rPr>
                <a:t>Part 6: Dissemination</a:t>
              </a:r>
              <a:endParaRPr sz="1400" kern="0">
                <a:solidFill>
                  <a:srgbClr val="000000"/>
                </a:solidFill>
                <a:latin typeface="Arial"/>
                <a:cs typeface="Arial"/>
                <a:sym typeface="Arial"/>
              </a:endParaRPr>
            </a:p>
          </p:txBody>
        </p:sp>
      </p:grpSp>
      <p:sp>
        <p:nvSpPr>
          <p:cNvPr id="753" name="Google Shape;753;p9"/>
          <p:cNvSpPr txBox="1"/>
          <p:nvPr/>
        </p:nvSpPr>
        <p:spPr>
          <a:xfrm>
            <a:off x="8963527" y="5138908"/>
            <a:ext cx="1266509" cy="507831"/>
          </a:xfrm>
          <a:prstGeom prst="rect">
            <a:avLst/>
          </a:prstGeom>
          <a:noFill/>
          <a:ln>
            <a:noFill/>
          </a:ln>
        </p:spPr>
        <p:txBody>
          <a:bodyPr spcFirstLastPara="1" wrap="square" lIns="91425" tIns="45700" rIns="91425" bIns="45700" anchor="t" anchorCtr="0">
            <a:spAutoFit/>
          </a:bodyPr>
          <a:lstStyle/>
          <a:p>
            <a:pPr>
              <a:buClr>
                <a:srgbClr val="000000"/>
              </a:buClr>
              <a:buSzPts val="900"/>
            </a:pPr>
            <a:r>
              <a:rPr lang="en-US" sz="900" kern="0">
                <a:solidFill>
                  <a:srgbClr val="000000"/>
                </a:solidFill>
                <a:latin typeface="Calibri"/>
                <a:ea typeface="Calibri"/>
                <a:cs typeface="Calibri"/>
                <a:sym typeface="Calibri"/>
              </a:rPr>
              <a:t>Adapted from: </a:t>
            </a:r>
            <a:r>
              <a:rPr lang="en-US" sz="900" u="sng" kern="0">
                <a:solidFill>
                  <a:srgbClr val="000000"/>
                </a:solidFill>
                <a:latin typeface="Calibri"/>
                <a:ea typeface="Calibri"/>
                <a:cs typeface="Calibri"/>
                <a:sym typeface="Calibri"/>
                <a:hlinkClick r:id="rId3"/>
              </a:rPr>
              <a:t>http://toolkit.pellinstitute.org/</a:t>
            </a:r>
            <a:r>
              <a:rPr lang="en-US" sz="900" kern="0">
                <a:solidFill>
                  <a:srgbClr val="000000"/>
                </a:solidFill>
                <a:latin typeface="Calibri"/>
                <a:ea typeface="Calibri"/>
                <a:cs typeface="Calibri"/>
                <a:sym typeface="Calibri"/>
              </a:rPr>
              <a:t>.</a:t>
            </a:r>
            <a:endParaRPr sz="1400" kern="0">
              <a:solidFill>
                <a:srgbClr val="000000"/>
              </a:solidFill>
              <a:latin typeface="Arial"/>
              <a:cs typeface="Arial"/>
              <a:sym typeface="Arial"/>
            </a:endParaRPr>
          </a:p>
        </p:txBody>
      </p:sp>
      <p:sp>
        <p:nvSpPr>
          <p:cNvPr id="751" name="Google Shape;751;p9"/>
          <p:cNvSpPr txBox="1">
            <a:spLocks noGrp="1"/>
          </p:cNvSpPr>
          <p:nvPr>
            <p:ph type="sldNum" idx="12"/>
          </p:nvPr>
        </p:nvSpPr>
        <p:spPr>
          <a:xfrm>
            <a:off x="1587504" y="6356356"/>
            <a:ext cx="467783" cy="365125"/>
          </a:xfrm>
          <a:prstGeom prst="rect">
            <a:avLst/>
          </a:prstGeom>
          <a:noFill/>
          <a:ln>
            <a:noFill/>
          </a:ln>
        </p:spPr>
        <p:txBody>
          <a:bodyPr spcFirstLastPara="1" wrap="square" lIns="91425" tIns="45700" rIns="91425" bIns="45700" anchor="ctr" anchorCtr="0">
            <a:noAutofit/>
          </a:bodyPr>
          <a:lstStyle/>
          <a:p>
            <a:pPr>
              <a:buClr>
                <a:srgbClr val="000000"/>
              </a:buClr>
            </a:pPr>
            <a:fld id="{00000000-1234-1234-1234-123412341234}" type="slidenum">
              <a:rPr lang="en-US" kern="0"/>
              <a:pPr>
                <a:buClr>
                  <a:srgbClr val="000000"/>
                </a:buClr>
              </a:pPr>
              <a:t>9</a:t>
            </a:fld>
            <a:endParaRPr kern="0"/>
          </a:p>
        </p:txBody>
      </p:sp>
    </p:spTree>
    <p:extLst>
      <p:ext uri="{BB962C8B-B14F-4D97-AF65-F5344CB8AC3E}">
        <p14:creationId xmlns:p14="http://schemas.microsoft.com/office/powerpoint/2010/main" val="10370651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REL Central PPT Template Theme">
  <a:themeElements>
    <a:clrScheme name="Custom 1">
      <a:dk1>
        <a:srgbClr val="000000"/>
      </a:dk1>
      <a:lt1>
        <a:srgbClr val="FFFFFF"/>
      </a:lt1>
      <a:dk2>
        <a:srgbClr val="44546A"/>
      </a:dk2>
      <a:lt2>
        <a:srgbClr val="E7E6E6"/>
      </a:lt2>
      <a:accent1>
        <a:srgbClr val="001B49"/>
      </a:accent1>
      <a:accent2>
        <a:srgbClr val="636466"/>
      </a:accent2>
      <a:accent3>
        <a:srgbClr val="EEB111"/>
      </a:accent3>
      <a:accent4>
        <a:srgbClr val="005188"/>
      </a:accent4>
      <a:accent5>
        <a:srgbClr val="4472C4"/>
      </a:accent5>
      <a:accent6>
        <a:srgbClr val="EE302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bout Us">
  <a:themeElements>
    <a:clrScheme name="Custom 1">
      <a:dk1>
        <a:srgbClr val="000000"/>
      </a:dk1>
      <a:lt1>
        <a:srgbClr val="FFFFFF"/>
      </a:lt1>
      <a:dk2>
        <a:srgbClr val="44546A"/>
      </a:dk2>
      <a:lt2>
        <a:srgbClr val="E7E6E6"/>
      </a:lt2>
      <a:accent1>
        <a:srgbClr val="001B49"/>
      </a:accent1>
      <a:accent2>
        <a:srgbClr val="636466"/>
      </a:accent2>
      <a:accent3>
        <a:srgbClr val="EEB111"/>
      </a:accent3>
      <a:accent4>
        <a:srgbClr val="005188"/>
      </a:accent4>
      <a:accent5>
        <a:srgbClr val="4472C4"/>
      </a:accent5>
      <a:accent6>
        <a:srgbClr val="EE302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ue Outline Outside Bubbles">
  <a:themeElements>
    <a:clrScheme name="Custom 1">
      <a:dk1>
        <a:srgbClr val="000000"/>
      </a:dk1>
      <a:lt1>
        <a:srgbClr val="FFFFFF"/>
      </a:lt1>
      <a:dk2>
        <a:srgbClr val="44546A"/>
      </a:dk2>
      <a:lt2>
        <a:srgbClr val="E7E6E6"/>
      </a:lt2>
      <a:accent1>
        <a:srgbClr val="001B49"/>
      </a:accent1>
      <a:accent2>
        <a:srgbClr val="636466"/>
      </a:accent2>
      <a:accent3>
        <a:srgbClr val="EEB111"/>
      </a:accent3>
      <a:accent4>
        <a:srgbClr val="005188"/>
      </a:accent4>
      <a:accent5>
        <a:srgbClr val="4472C4"/>
      </a:accent5>
      <a:accent6>
        <a:srgbClr val="EE302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ransition Slides">
  <a:themeElements>
    <a:clrScheme name="Custom 1">
      <a:dk1>
        <a:srgbClr val="000000"/>
      </a:dk1>
      <a:lt1>
        <a:srgbClr val="FFFFFF"/>
      </a:lt1>
      <a:dk2>
        <a:srgbClr val="44546A"/>
      </a:dk2>
      <a:lt2>
        <a:srgbClr val="E7E6E6"/>
      </a:lt2>
      <a:accent1>
        <a:srgbClr val="001B49"/>
      </a:accent1>
      <a:accent2>
        <a:srgbClr val="636466"/>
      </a:accent2>
      <a:accent3>
        <a:srgbClr val="EEB111"/>
      </a:accent3>
      <a:accent4>
        <a:srgbClr val="005188"/>
      </a:accent4>
      <a:accent5>
        <a:srgbClr val="4472C4"/>
      </a:accent5>
      <a:accent6>
        <a:srgbClr val="EE302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525</TotalTime>
  <Words>4594</Words>
  <Application>Microsoft Office PowerPoint</Application>
  <PresentationFormat>Widescreen</PresentationFormat>
  <Paragraphs>579</Paragraphs>
  <Slides>42</Slides>
  <Notes>40</Notes>
  <HiddenSlides>0</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1</vt:i4>
      </vt:variant>
      <vt:variant>
        <vt:lpstr>Slide Titles</vt:lpstr>
      </vt:variant>
      <vt:variant>
        <vt:i4>42</vt:i4>
      </vt:variant>
    </vt:vector>
  </HeadingPairs>
  <TitlesOfParts>
    <vt:vector size="54" baseType="lpstr">
      <vt:lpstr>Arial</vt:lpstr>
      <vt:lpstr>Calibri</vt:lpstr>
      <vt:lpstr>Calibri Light</vt:lpstr>
      <vt:lpstr>Museo Slab 500</vt:lpstr>
      <vt:lpstr>Poppins Medium</vt:lpstr>
      <vt:lpstr>Trebuchet MS</vt:lpstr>
      <vt:lpstr>Office Theme</vt:lpstr>
      <vt:lpstr>1_REL Central PPT Template Theme</vt:lpstr>
      <vt:lpstr>About Us</vt:lpstr>
      <vt:lpstr>Blue Outline Outside Bubbles</vt:lpstr>
      <vt:lpstr>Transition Slides</vt:lpstr>
      <vt:lpstr>Microsoft Word Document</vt:lpstr>
      <vt:lpstr>Program Evaluation Training</vt:lpstr>
      <vt:lpstr>Program Evaluation Modules 1-2</vt:lpstr>
      <vt:lpstr>PowerPoint Presentation</vt:lpstr>
      <vt:lpstr>Introductions</vt:lpstr>
      <vt:lpstr>Program Evaluation:</vt:lpstr>
      <vt:lpstr>Overall Goals of Program Evaluation Training </vt:lpstr>
      <vt:lpstr>What is Evaluation?</vt:lpstr>
      <vt:lpstr>Defining ESSA Levels of Evidence</vt:lpstr>
      <vt:lpstr>The Program Evaluation Cycle</vt:lpstr>
      <vt:lpstr>Part 1:Drafting a Logic Model</vt:lpstr>
      <vt:lpstr>The Program Evaluation Cycle: Part 1</vt:lpstr>
      <vt:lpstr>Goals for Part 1</vt:lpstr>
      <vt:lpstr>What is a Logic Model?</vt:lpstr>
      <vt:lpstr>The Purpose of a Logic Model</vt:lpstr>
      <vt:lpstr>Elements of Logic Model</vt:lpstr>
      <vt:lpstr>What Is a Problem Statement?</vt:lpstr>
      <vt:lpstr>Example District: Mountain Top 300</vt:lpstr>
      <vt:lpstr>Leverage Your CNA findings to develop your problem statement</vt:lpstr>
      <vt:lpstr>Developing a Problem Statement: Key Considerations</vt:lpstr>
      <vt:lpstr>Example of a Problem Statement</vt:lpstr>
      <vt:lpstr>Let’s Draft a Problem Statement!</vt:lpstr>
      <vt:lpstr>Elements of Logic Model: Resources, Activities, Outputs</vt:lpstr>
      <vt:lpstr>Logic Model Components: Resources, Activities, Outputs</vt:lpstr>
      <vt:lpstr>Elements of Logic Model: Short-Term, Mid-Term, and Long Term Outcomes</vt:lpstr>
      <vt:lpstr>Logic Model Components: Outcomes</vt:lpstr>
      <vt:lpstr>Logic Model Components: Short, Mid, Long-Term Outcomes</vt:lpstr>
      <vt:lpstr>Example of a Logic Model</vt:lpstr>
      <vt:lpstr>More Complex Example of a Logic Model</vt:lpstr>
      <vt:lpstr>Review and Reflect</vt:lpstr>
      <vt:lpstr>Part 2: Evaluation Questions</vt:lpstr>
      <vt:lpstr>The Program Evaluation Cycle: Part 2 Evaluation Questions</vt:lpstr>
      <vt:lpstr>Goals for Part 2</vt:lpstr>
      <vt:lpstr>Reminder: Logic Model Purpose and Use in Drafting Evaluation Questions</vt:lpstr>
      <vt:lpstr>Types of Evaluation Questions</vt:lpstr>
      <vt:lpstr>Elements of Logic Model: Process and/or Outcome</vt:lpstr>
      <vt:lpstr>Characteristics of a Good Evaluation Question</vt:lpstr>
      <vt:lpstr>Evaluation Questions</vt:lpstr>
      <vt:lpstr>What Makes a Good Evaluation Question?</vt:lpstr>
      <vt:lpstr>Evaluation Questions: Handout F</vt:lpstr>
      <vt:lpstr>Prioritizing Your Evaluation Questions</vt:lpstr>
      <vt:lpstr>Practice What You Have Learned</vt:lpstr>
      <vt:lpstr>ESEA Office (Cont.)</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Prael, Michelle</cp:lastModifiedBy>
  <cp:revision>51</cp:revision>
  <cp:lastPrinted>2019-12-03T05:08:19Z</cp:lastPrinted>
  <dcterms:created xsi:type="dcterms:W3CDTF">2019-06-25T17:30:52Z</dcterms:created>
  <dcterms:modified xsi:type="dcterms:W3CDTF">2019-12-30T19:24:11Z</dcterms:modified>
</cp:coreProperties>
</file>