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9"/>
  </p:notesMasterIdLst>
  <p:sldIdLst>
    <p:sldId id="275" r:id="rId2"/>
    <p:sldId id="276" r:id="rId3"/>
    <p:sldId id="277" r:id="rId4"/>
    <p:sldId id="289" r:id="rId5"/>
    <p:sldId id="278" r:id="rId6"/>
    <p:sldId id="280" r:id="rId7"/>
    <p:sldId id="281" r:id="rId8"/>
    <p:sldId id="282" r:id="rId9"/>
    <p:sldId id="284" r:id="rId10"/>
    <p:sldId id="286" r:id="rId11"/>
    <p:sldId id="287" r:id="rId12"/>
    <p:sldId id="288" r:id="rId13"/>
    <p:sldId id="290" r:id="rId14"/>
    <p:sldId id="291" r:id="rId15"/>
    <p:sldId id="293" r:id="rId16"/>
    <p:sldId id="295"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670"/>
    <a:srgbClr val="6EC4E7"/>
    <a:srgbClr val="33CCFF"/>
    <a:srgbClr val="000000"/>
    <a:srgbClr val="EF7521"/>
    <a:srgbClr val="0066CC"/>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89" d="100"/>
          <a:sy n="89" d="100"/>
        </p:scale>
        <p:origin x="102" y="6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16acbc0e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4716acbc0e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53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885f15d2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885f15d20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4885f15d20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97942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885f15d20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885f15d20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4885f15d20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06554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7374648d7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7374648d7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Track effective practices</a:t>
            </a:r>
            <a:endParaRPr/>
          </a:p>
        </p:txBody>
      </p:sp>
      <p:sp>
        <p:nvSpPr>
          <p:cNvPr id="354" name="Google Shape;354;g47374648d7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73905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3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9984c7b6e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9984c7b6e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49984c7b6e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48517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716acbc0e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716acbc0e_2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Can be paid for with state, local, or other federal funds</a:t>
            </a:r>
            <a:endParaRPr/>
          </a:p>
        </p:txBody>
      </p:sp>
      <p:sp>
        <p:nvSpPr>
          <p:cNvPr id="98" name="Google Shape;98;g4716acbc0e_2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32195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3226d38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3226d38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473226d38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01712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885f15d2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885f15d2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g4885f15d20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2151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885f15d20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885f15d20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4885f15d20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74772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885f15d2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885f15d20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4885f15d20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46785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885f15d2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885f15d20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4885f15d20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007941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190875"/>
            <a:ext cx="9144000" cy="1814513"/>
          </a:xfrm>
        </p:spPr>
        <p:txBody>
          <a:bodyPr lIns="0" tIns="0" rIns="0" bIns="0" anchor="t" anchorCtr="0"/>
          <a:lstStyle>
            <a:lvl1pPr algn="ctr">
              <a:lnSpc>
                <a:spcPct val="100000"/>
              </a:lnSpc>
              <a:defRPr sz="6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524000" y="5337713"/>
            <a:ext cx="9144000" cy="596362"/>
          </a:xfrm>
        </p:spPr>
        <p:txBody>
          <a:bodyPr lIns="0" tIns="0" rIns="0" bIns="0">
            <a:normAutofit/>
          </a:bodyPr>
          <a:lstStyle>
            <a:lvl1pPr marL="0" indent="0" algn="ctr">
              <a:lnSpc>
                <a:spcPct val="100000"/>
              </a:lnSpc>
              <a:spcBef>
                <a:spcPts val="0"/>
              </a:spcBef>
              <a:spcAft>
                <a:spcPts val="1200"/>
              </a:spcAft>
              <a:buNone/>
              <a:defRPr sz="32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title="Colorado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2707" y="1823179"/>
            <a:ext cx="4491235" cy="819024"/>
          </a:xfrm>
          <a:prstGeom prst="rect">
            <a:avLst/>
          </a:prstGeom>
        </p:spPr>
      </p:pic>
      <p:pic>
        <p:nvPicPr>
          <p:cNvPr id="12" name="Picture 11"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6" name="Slide Number Placeholder 5"/>
          <p:cNvSpPr>
            <a:spLocks noGrp="1"/>
          </p:cNvSpPr>
          <p:nvPr>
            <p:ph type="sldNum" sz="quarter" idx="4"/>
          </p:nvPr>
        </p:nvSpPr>
        <p:spPr>
          <a:xfrm>
            <a:off x="86355" y="6356354"/>
            <a:ext cx="623711" cy="365125"/>
          </a:xfrm>
          <a:prstGeom prst="rect">
            <a:avLst/>
          </a:prstGeom>
        </p:spPr>
        <p:txBody>
          <a:bodyPr/>
          <a:lstStyle>
            <a:lvl1pPr algn="ctr">
              <a:defRPr sz="16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39869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2" name="Title 1"/>
          <p:cNvSpPr>
            <a:spLocks noGrp="1"/>
          </p:cNvSpPr>
          <p:nvPr>
            <p:ph type="title"/>
          </p:nvPr>
        </p:nvSpPr>
        <p:spPr>
          <a:xfrm>
            <a:off x="274320" y="274321"/>
            <a:ext cx="5831205"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63040"/>
            <a:ext cx="10515600" cy="4351338"/>
          </a:xfrm>
        </p:spPr>
        <p:txBody>
          <a:bodyPr lIns="0" tIns="0" rIns="0" bIns="0">
            <a:noAutofit/>
          </a:bodyPr>
          <a:lstStyle>
            <a:lvl1pPr marL="0" indent="0">
              <a:buNone/>
              <a:defRPr>
                <a:latin typeface="Trebuchet MS" panose="020B0603020202020204"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1823" y="6138863"/>
            <a:ext cx="1028753" cy="558829"/>
          </a:xfrm>
          <a:prstGeom prst="rect">
            <a:avLst/>
          </a:prstGeom>
        </p:spPr>
      </p:pic>
      <p:sp>
        <p:nvSpPr>
          <p:cNvPr id="9" name="Slide Number Placeholder 5"/>
          <p:cNvSpPr>
            <a:spLocks noGrp="1"/>
          </p:cNvSpPr>
          <p:nvPr>
            <p:ph type="sldNum" sz="quarter" idx="4"/>
          </p:nvPr>
        </p:nvSpPr>
        <p:spPr>
          <a:xfrm>
            <a:off x="84670" y="6356354"/>
            <a:ext cx="623711" cy="365125"/>
          </a:xfrm>
          <a:prstGeom prst="rect">
            <a:avLst/>
          </a:prstGeom>
        </p:spPr>
        <p:txBody>
          <a:bodyPr/>
          <a:lstStyle>
            <a:lvl1pPr algn="ctr">
              <a:defRPr sz="16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6478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0"/>
            <a:ext cx="5181600" cy="4351338"/>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63040"/>
            <a:ext cx="51816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823" y="6138863"/>
            <a:ext cx="1028753" cy="558829"/>
          </a:xfrm>
          <a:prstGeom prst="rect">
            <a:avLst/>
          </a:prstGeom>
        </p:spPr>
      </p:pic>
      <p:pic>
        <p:nvPicPr>
          <p:cNvPr id="10" name="Picture 9"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8216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4670" y="6356354"/>
            <a:ext cx="623711" cy="365125"/>
          </a:xfrm>
          <a:prstGeom prst="rect">
            <a:avLst/>
          </a:prstGeom>
        </p:spPr>
        <p:txBody>
          <a:bodyPr/>
          <a:lstStyle>
            <a:lvl1pPr algn="ctr">
              <a:defRPr sz="16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57585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Dark green file folder section divi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5"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6" name="Slide Number Placeholder 5"/>
          <p:cNvSpPr>
            <a:spLocks noGrp="1"/>
          </p:cNvSpPr>
          <p:nvPr>
            <p:ph type="sldNum" sz="quarter" idx="12"/>
          </p:nvPr>
        </p:nvSpPr>
        <p:spPr>
          <a:xfrm>
            <a:off x="84670" y="6356354"/>
            <a:ext cx="623711"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7" name="Picture 6"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203588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title="Light green file folder section divi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5"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6" name="Picture 5"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
        <p:nvSpPr>
          <p:cNvPr id="3" name="Slide Number Placeholder 2"/>
          <p:cNvSpPr>
            <a:spLocks noGrp="1"/>
          </p:cNvSpPr>
          <p:nvPr>
            <p:ph type="sldNum" sz="quarter" idx="10"/>
          </p:nvPr>
        </p:nvSpPr>
        <p:spPr>
          <a:xfrm>
            <a:off x="84670" y="6356354"/>
            <a:ext cx="623711" cy="365125"/>
          </a:xfrm>
        </p:spPr>
        <p:txBody>
          <a:bodyPr/>
          <a:lstStyle>
            <a:lvl1pP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9670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365761" y="1463040"/>
            <a:ext cx="5348111" cy="4351338"/>
          </a:xfrm>
          <a:prstGeom prst="rect">
            <a:avLst/>
          </a:prstGeom>
          <a:noFill/>
          <a:ln>
            <a:noFill/>
          </a:ln>
        </p:spPr>
        <p:txBody>
          <a:bodyPr spcFirstLastPara="1" wrap="square" lIns="0" tIns="0" rIns="0" bIns="0" anchor="t" anchorCtr="0"/>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4" title="Headline banner"/>
          <p:cNvPicPr preferRelativeResize="0"/>
          <p:nvPr/>
        </p:nvPicPr>
        <p:blipFill rotWithShape="1">
          <a:blip r:embed="rId2">
            <a:alphaModFix/>
          </a:blip>
          <a:srcRect/>
          <a:stretch/>
        </p:blipFill>
        <p:spPr>
          <a:xfrm>
            <a:off x="2" y="0"/>
            <a:ext cx="12191996" cy="1257300"/>
          </a:xfrm>
          <a:prstGeom prst="rect">
            <a:avLst/>
          </a:prstGeom>
          <a:noFill/>
          <a:ln>
            <a:noFill/>
          </a:ln>
        </p:spPr>
      </p:pic>
      <p:sp>
        <p:nvSpPr>
          <p:cNvPr id="28" name="Google Shape;28;p4"/>
          <p:cNvSpPr txBox="1">
            <a:spLocks noGrp="1"/>
          </p:cNvSpPr>
          <p:nvPr>
            <p:ph type="title"/>
          </p:nvPr>
        </p:nvSpPr>
        <p:spPr>
          <a:xfrm>
            <a:off x="365760" y="274321"/>
            <a:ext cx="10515600" cy="71014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2"/>
          </p:nvPr>
        </p:nvSpPr>
        <p:spPr>
          <a:xfrm>
            <a:off x="6315006" y="1463040"/>
            <a:ext cx="5348111" cy="4351338"/>
          </a:xfrm>
          <a:prstGeom prst="rect">
            <a:avLst/>
          </a:prstGeom>
          <a:noFill/>
          <a:ln>
            <a:noFill/>
          </a:ln>
        </p:spPr>
        <p:txBody>
          <a:bodyPr spcFirstLastPara="1" wrap="square" lIns="0" tIns="0" rIns="0" bIns="0" anchor="t" anchorCtr="0"/>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
        <p:nvSpPr>
          <p:cNvPr id="31" name="Google Shape;31;p4"/>
          <p:cNvSpPr txBox="1">
            <a:spLocks noGrp="1"/>
          </p:cNvSpPr>
          <p:nvPr>
            <p:ph type="sldNum" idx="12"/>
          </p:nvPr>
        </p:nvSpPr>
        <p:spPr>
          <a:xfrm>
            <a:off x="293512" y="6356351"/>
            <a:ext cx="54468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A5A5A5"/>
                </a:solidFill>
                <a:latin typeface="Calibri"/>
                <a:ea typeface="Calibri"/>
                <a:cs typeface="Calibri"/>
                <a:sym typeface="Calibri"/>
              </a:defRPr>
            </a:lvl1pPr>
            <a:lvl2pPr marL="0" lvl="1" indent="0" algn="ctr">
              <a:spcBef>
                <a:spcPts val="0"/>
              </a:spcBef>
              <a:buNone/>
              <a:defRPr sz="1200" b="0" i="0" u="none" strike="noStrike" cap="none">
                <a:solidFill>
                  <a:srgbClr val="A5A5A5"/>
                </a:solidFill>
                <a:latin typeface="Calibri"/>
                <a:ea typeface="Calibri"/>
                <a:cs typeface="Calibri"/>
                <a:sym typeface="Calibri"/>
              </a:defRPr>
            </a:lvl2pPr>
            <a:lvl3pPr marL="0" lvl="2" indent="0" algn="ctr">
              <a:spcBef>
                <a:spcPts val="0"/>
              </a:spcBef>
              <a:buNone/>
              <a:defRPr sz="1200" b="0" i="0" u="none" strike="noStrike" cap="none">
                <a:solidFill>
                  <a:srgbClr val="A5A5A5"/>
                </a:solidFill>
                <a:latin typeface="Calibri"/>
                <a:ea typeface="Calibri"/>
                <a:cs typeface="Calibri"/>
                <a:sym typeface="Calibri"/>
              </a:defRPr>
            </a:lvl3pPr>
            <a:lvl4pPr marL="0" lvl="3" indent="0" algn="ctr">
              <a:spcBef>
                <a:spcPts val="0"/>
              </a:spcBef>
              <a:buNone/>
              <a:defRPr sz="1200" b="0" i="0" u="none" strike="noStrike" cap="none">
                <a:solidFill>
                  <a:srgbClr val="A5A5A5"/>
                </a:solidFill>
                <a:latin typeface="Calibri"/>
                <a:ea typeface="Calibri"/>
                <a:cs typeface="Calibri"/>
                <a:sym typeface="Calibri"/>
              </a:defRPr>
            </a:lvl4pPr>
            <a:lvl5pPr marL="0" lvl="4" indent="0" algn="ctr">
              <a:spcBef>
                <a:spcPts val="0"/>
              </a:spcBef>
              <a:buNone/>
              <a:defRPr sz="1200" b="0" i="0" u="none" strike="noStrike" cap="none">
                <a:solidFill>
                  <a:srgbClr val="A5A5A5"/>
                </a:solidFill>
                <a:latin typeface="Calibri"/>
                <a:ea typeface="Calibri"/>
                <a:cs typeface="Calibri"/>
                <a:sym typeface="Calibri"/>
              </a:defRPr>
            </a:lvl5pPr>
            <a:lvl6pPr marL="0" lvl="5" indent="0" algn="ctr">
              <a:spcBef>
                <a:spcPts val="0"/>
              </a:spcBef>
              <a:buNone/>
              <a:defRPr sz="1200" b="0" i="0" u="none" strike="noStrike" cap="none">
                <a:solidFill>
                  <a:srgbClr val="A5A5A5"/>
                </a:solidFill>
                <a:latin typeface="Calibri"/>
                <a:ea typeface="Calibri"/>
                <a:cs typeface="Calibri"/>
                <a:sym typeface="Calibri"/>
              </a:defRPr>
            </a:lvl6pPr>
            <a:lvl7pPr marL="0" lvl="6" indent="0" algn="ctr">
              <a:spcBef>
                <a:spcPts val="0"/>
              </a:spcBef>
              <a:buNone/>
              <a:defRPr sz="1200" b="0" i="0" u="none" strike="noStrike" cap="none">
                <a:solidFill>
                  <a:srgbClr val="A5A5A5"/>
                </a:solidFill>
                <a:latin typeface="Calibri"/>
                <a:ea typeface="Calibri"/>
                <a:cs typeface="Calibri"/>
                <a:sym typeface="Calibri"/>
              </a:defRPr>
            </a:lvl7pPr>
            <a:lvl8pPr marL="0" lvl="7" indent="0" algn="ctr">
              <a:spcBef>
                <a:spcPts val="0"/>
              </a:spcBef>
              <a:buNone/>
              <a:defRPr sz="1200" b="0" i="0" u="none" strike="noStrike" cap="none">
                <a:solidFill>
                  <a:srgbClr val="A5A5A5"/>
                </a:solidFill>
                <a:latin typeface="Calibri"/>
                <a:ea typeface="Calibri"/>
                <a:cs typeface="Calibri"/>
                <a:sym typeface="Calibri"/>
              </a:defRPr>
            </a:lvl8pPr>
            <a:lvl9pPr marL="0" lvl="8" indent="0" algn="ctr">
              <a:spcBef>
                <a:spcPts val="0"/>
              </a:spcBef>
              <a:buNone/>
              <a:defRPr sz="1200" b="0" i="0" u="none" strike="noStrike" cap="none">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354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365762" y="6356354"/>
            <a:ext cx="623711" cy="365125"/>
          </a:xfrm>
          <a:prstGeom prst="rect">
            <a:avLst/>
          </a:prstGeom>
        </p:spPr>
        <p:txBody>
          <a:bodyPr/>
          <a:lstStyle>
            <a:lvl1pPr algn="ctr">
              <a:defRPr sz="16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2805027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2" r:id="rId4"/>
    <p:sldLayoutId id="2147483693" r:id="rId5"/>
    <p:sldLayoutId id="2147483683" r:id="rId6"/>
    <p:sldLayoutId id="2147483694" r:id="rId7"/>
  </p:sldLayoutIdLst>
  <p:hf hdr="0" ftr="0" dt="0"/>
  <p:txStyles>
    <p:titleStyle>
      <a:lvl1pPr algn="l" defTabSz="914400" rtl="0" eaLnBrk="1" latinLnBrk="0" hangingPunct="1">
        <a:lnSpc>
          <a:spcPct val="90000"/>
        </a:lnSpc>
        <a:spcBef>
          <a:spcPct val="0"/>
        </a:spcBef>
        <a:buNone/>
        <a:defRPr sz="32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ollins_D@cde.state.co.us" TargetMode="External"/><Relationship Id="rId7" Type="http://schemas.openxmlformats.org/officeDocument/2006/relationships/hyperlink" Target="mailto:Thompson_R@cde.state.co.us" TargetMode="External"/><Relationship Id="rId2" Type="http://schemas.openxmlformats.org/officeDocument/2006/relationships/hyperlink" Target="http://www.cde.state.co.us/fedprograms/monit/index" TargetMode="External"/><Relationship Id="rId1" Type="http://schemas.openxmlformats.org/officeDocument/2006/relationships/slideLayout" Target="../slideLayouts/slideLayout2.xml"/><Relationship Id="rId6" Type="http://schemas.openxmlformats.org/officeDocument/2006/relationships/hyperlink" Target="mailto:Collins_K@cde.state.co.us" TargetMode="External"/><Relationship Id="rId5" Type="http://schemas.openxmlformats.org/officeDocument/2006/relationships/hyperlink" Target="mailto:Willett_J@cde.state.co.us" TargetMode="External"/><Relationship Id="rId4" Type="http://schemas.openxmlformats.org/officeDocument/2006/relationships/hyperlink" Target="mailto:Mohajeri-Nelson_n@cde.state.co.u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monitoringwebinars" TargetMode="External"/><Relationship Id="rId2" Type="http://schemas.openxmlformats.org/officeDocument/2006/relationships/hyperlink" Target="http://www.cde.state.co.us/fedprograms/essa-improvement-planning-requirements-webinar-ppt-2018" TargetMode="External"/><Relationship Id="rId1" Type="http://schemas.openxmlformats.org/officeDocument/2006/relationships/slideLayout" Target="../slideLayouts/slideLayout2.xml"/><Relationship Id="rId4" Type="http://schemas.openxmlformats.org/officeDocument/2006/relationships/hyperlink" Target="http://www.cde.state.co.us/fedprograms/equitableservicescolorad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2209800" y="2968744"/>
            <a:ext cx="7772400" cy="1527000"/>
          </a:xfrm>
          <a:prstGeom prst="rect">
            <a:avLst/>
          </a:prstGeom>
          <a:noFill/>
          <a:ln>
            <a:noFill/>
          </a:ln>
        </p:spPr>
        <p:txBody>
          <a:bodyPr spcFirstLastPara="1" vert="horz" wrap="square" lIns="0" tIns="0" rIns="0" bIns="0" rtlCol="0" anchor="t" anchorCtr="0">
            <a:noAutofit/>
          </a:bodyPr>
          <a:lstStyle/>
          <a:p>
            <a:pPr>
              <a:lnSpc>
                <a:spcPct val="90000"/>
              </a:lnSpc>
              <a:spcBef>
                <a:spcPts val="0"/>
              </a:spcBef>
              <a:buClr>
                <a:schemeClr val="dk1"/>
              </a:buClr>
              <a:buSzPts val="5000"/>
            </a:pPr>
            <a:r>
              <a:rPr lang="en-US" dirty="0"/>
              <a:t> </a:t>
            </a:r>
            <a:r>
              <a:rPr lang="en-US" sz="4400" dirty="0"/>
              <a:t>Parent Involvement in Planning &amp; Implementation</a:t>
            </a:r>
            <a:endParaRPr sz="4400" dirty="0"/>
          </a:p>
        </p:txBody>
      </p:sp>
      <p:sp>
        <p:nvSpPr>
          <p:cNvPr id="75" name="Google Shape;75;p13"/>
          <p:cNvSpPr txBox="1">
            <a:spLocks noGrp="1"/>
          </p:cNvSpPr>
          <p:nvPr>
            <p:ph type="subTitle" idx="1"/>
          </p:nvPr>
        </p:nvSpPr>
        <p:spPr>
          <a:xfrm>
            <a:off x="2667000" y="5257820"/>
            <a:ext cx="6858000" cy="443400"/>
          </a:xfrm>
          <a:prstGeom prst="rect">
            <a:avLst/>
          </a:prstGeom>
          <a:noFill/>
          <a:ln>
            <a:noFill/>
          </a:ln>
        </p:spPr>
        <p:txBody>
          <a:bodyPr spcFirstLastPara="1" vert="horz" wrap="square" lIns="91425" tIns="45700" rIns="91425" bIns="45700" rtlCol="0" anchor="t" anchorCtr="0">
            <a:noAutofit/>
          </a:bodyPr>
          <a:lstStyle/>
          <a:p>
            <a:pPr>
              <a:lnSpc>
                <a:spcPct val="90000"/>
              </a:lnSpc>
              <a:spcAft>
                <a:spcPts val="0"/>
              </a:spcAft>
              <a:buClr>
                <a:schemeClr val="dk1"/>
              </a:buClr>
              <a:buSzPts val="2400"/>
            </a:pPr>
            <a:r>
              <a:rPr lang="en-US"/>
              <a:t>Title I and Title III</a:t>
            </a:r>
            <a:endParaRPr/>
          </a:p>
        </p:txBody>
      </p:sp>
    </p:spTree>
    <p:extLst>
      <p:ext uri="{BB962C8B-B14F-4D97-AF65-F5344CB8AC3E}">
        <p14:creationId xmlns:p14="http://schemas.microsoft.com/office/powerpoint/2010/main" val="2375338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4"/>
          <p:cNvSpPr txBox="1">
            <a:spLocks noGrp="1"/>
          </p:cNvSpPr>
          <p:nvPr>
            <p:ph type="title"/>
          </p:nvPr>
        </p:nvSpPr>
        <p:spPr>
          <a:xfrm>
            <a:off x="274319" y="274321"/>
            <a:ext cx="9248053" cy="713232"/>
          </a:xfrm>
          <a:prstGeom prst="rect">
            <a:avLst/>
          </a:prstGeom>
        </p:spPr>
        <p:txBody>
          <a:bodyPr spcFirstLastPara="1" vert="horz" wrap="square" lIns="0" tIns="0" rIns="0" bIns="0" rtlCol="0" anchor="t" anchorCtr="0">
            <a:noAutofit/>
          </a:bodyPr>
          <a:lstStyle/>
          <a:p>
            <a:pPr>
              <a:spcBef>
                <a:spcPts val="0"/>
              </a:spcBef>
            </a:pPr>
            <a:r>
              <a:rPr lang="en-US" dirty="0"/>
              <a:t>SE </a:t>
            </a:r>
            <a:r>
              <a:rPr lang="en-US" dirty="0" smtClean="0"/>
              <a:t>9.9 </a:t>
            </a:r>
            <a:r>
              <a:rPr lang="en-US" dirty="0"/>
              <a:t>Meeting with Parents and Families of English Learners</a:t>
            </a:r>
            <a:endParaRPr dirty="0"/>
          </a:p>
        </p:txBody>
      </p:sp>
      <p:sp>
        <p:nvSpPr>
          <p:cNvPr id="164" name="Google Shape;164;p24"/>
          <p:cNvSpPr txBox="1">
            <a:spLocks noGrp="1"/>
          </p:cNvSpPr>
          <p:nvPr>
            <p:ph sz="half" idx="1"/>
          </p:nvPr>
        </p:nvSpPr>
        <p:spPr>
          <a:prstGeom prst="rect">
            <a:avLst/>
          </a:prstGeom>
        </p:spPr>
        <p:txBody>
          <a:bodyPr spcFirstLastPara="1" vert="horz" wrap="square" lIns="0" tIns="0" rIns="0" bIns="0" rtlCol="0" anchor="t" anchorCtr="0">
            <a:noAutofit/>
          </a:bodyPr>
          <a:lstStyle/>
          <a:p>
            <a:pPr marL="0" indent="0">
              <a:lnSpc>
                <a:spcPct val="100000"/>
              </a:lnSpc>
              <a:buNone/>
            </a:pPr>
            <a:r>
              <a:rPr lang="en-US" sz="1400" b="1" i="1" dirty="0" smtClean="0"/>
              <a:t>Statutory Indicator</a:t>
            </a:r>
          </a:p>
          <a:p>
            <a:pPr>
              <a:lnSpc>
                <a:spcPct val="100000"/>
              </a:lnSpc>
            </a:pPr>
            <a:r>
              <a:rPr lang="en-US" sz="1400" i="1" dirty="0" smtClean="0"/>
              <a:t>The </a:t>
            </a:r>
            <a:r>
              <a:rPr lang="en-US" sz="1400" i="1" dirty="0"/>
              <a:t>LEA implements an effective means of outreach to parents and families of English learners to inform the parents of how they can</a:t>
            </a:r>
            <a:endParaRPr lang="en-US" sz="1400" dirty="0"/>
          </a:p>
          <a:p>
            <a:pPr marL="342900" lvl="0" indent="-342900">
              <a:lnSpc>
                <a:spcPct val="100000"/>
              </a:lnSpc>
              <a:buFont typeface="Arial" panose="020B0604020202020204" pitchFamily="34" charset="0"/>
              <a:buChar char="•"/>
            </a:pPr>
            <a:r>
              <a:rPr lang="en-US" sz="1400" i="1" dirty="0"/>
              <a:t>be involved in the education of their children; and</a:t>
            </a:r>
            <a:endParaRPr lang="en-US" sz="1400" dirty="0"/>
          </a:p>
          <a:p>
            <a:pPr marL="342900" lvl="0" indent="-342900">
              <a:lnSpc>
                <a:spcPct val="100000"/>
              </a:lnSpc>
              <a:buFont typeface="Arial" panose="020B0604020202020204" pitchFamily="34" charset="0"/>
              <a:buChar char="•"/>
            </a:pPr>
            <a:r>
              <a:rPr lang="en-US" sz="1400" i="1" dirty="0"/>
              <a:t>be active participants in assisting their children to</a:t>
            </a:r>
            <a:endParaRPr lang="en-US" sz="1400" dirty="0"/>
          </a:p>
          <a:p>
            <a:pPr marL="1028700" lvl="1" indent="-342900">
              <a:lnSpc>
                <a:spcPct val="100000"/>
              </a:lnSpc>
            </a:pPr>
            <a:r>
              <a:rPr lang="en-US" sz="1200" i="1" dirty="0"/>
              <a:t>attain English proficiency;</a:t>
            </a:r>
          </a:p>
          <a:p>
            <a:pPr marL="1028700" lvl="1" indent="-342900">
              <a:lnSpc>
                <a:spcPct val="100000"/>
              </a:lnSpc>
            </a:pPr>
            <a:r>
              <a:rPr lang="en-US" sz="1200" i="1" dirty="0"/>
              <a:t>achieve at high levels within a well-rounded education; and</a:t>
            </a:r>
            <a:endParaRPr lang="en-US" sz="1200" dirty="0"/>
          </a:p>
          <a:p>
            <a:pPr marL="1028700" lvl="1" indent="-342900">
              <a:lnSpc>
                <a:spcPct val="100000"/>
              </a:lnSpc>
            </a:pPr>
            <a:r>
              <a:rPr lang="en-US" sz="1200" i="1" dirty="0"/>
              <a:t>meet the CAS and CELP standards expected of all students</a:t>
            </a:r>
            <a:r>
              <a:rPr lang="en-US" sz="1200" i="1" dirty="0" smtClean="0"/>
              <a:t>.</a:t>
            </a:r>
            <a:endParaRPr lang="en-US" sz="1100" dirty="0" smtClean="0"/>
          </a:p>
        </p:txBody>
      </p:sp>
      <p:sp>
        <p:nvSpPr>
          <p:cNvPr id="2" name="Content Placeholder 1"/>
          <p:cNvSpPr>
            <a:spLocks noGrp="1"/>
          </p:cNvSpPr>
          <p:nvPr>
            <p:ph sz="half" idx="2"/>
          </p:nvPr>
        </p:nvSpPr>
        <p:spPr>
          <a:xfrm>
            <a:off x="6172200" y="1463039"/>
            <a:ext cx="5181600" cy="4661863"/>
          </a:xfrm>
        </p:spPr>
        <p:txBody>
          <a:bodyPr/>
          <a:lstStyle/>
          <a:p>
            <a:pPr marL="0" lvl="0" indent="0">
              <a:buNone/>
            </a:pPr>
            <a:r>
              <a:rPr lang="en-US" sz="1800" b="1" dirty="0"/>
              <a:t>Demonstration of Compliance</a:t>
            </a:r>
          </a:p>
          <a:p>
            <a:pPr marL="457200" lvl="0" indent="-457200">
              <a:buFont typeface="Wingdings" panose="05000000000000000000" pitchFamily="2" charset="2"/>
              <a:buChar char="q"/>
            </a:pPr>
            <a:r>
              <a:rPr lang="en-US" sz="1400" dirty="0"/>
              <a:t>Outreach is provided to explain how parents can support the linguistic and academic needs of their child</a:t>
            </a:r>
          </a:p>
          <a:p>
            <a:pPr lvl="1">
              <a:buFont typeface="Wingdings" panose="05000000000000000000" pitchFamily="2" charset="2"/>
              <a:buChar char="q"/>
            </a:pPr>
            <a:r>
              <a:rPr lang="en-US" sz="1200" dirty="0"/>
              <a:t>Evidence that opportunities exist for parents/families of ELs to actively participate in the education of their child</a:t>
            </a:r>
          </a:p>
          <a:p>
            <a:pPr marL="457200" lvl="0" indent="-457200">
              <a:buFont typeface="Wingdings" panose="05000000000000000000" pitchFamily="2" charset="2"/>
              <a:buChar char="q"/>
            </a:pPr>
            <a:r>
              <a:rPr lang="en-US" sz="1400" dirty="0"/>
              <a:t>Evidence that </a:t>
            </a:r>
            <a:r>
              <a:rPr lang="en-US" sz="1400" dirty="0" smtClean="0"/>
              <a:t>opportunities </a:t>
            </a:r>
            <a:r>
              <a:rPr lang="en-US" sz="1400" dirty="0"/>
              <a:t>occur on an ongoing basis, during times and in modalities that meet the needs of parents/families</a:t>
            </a:r>
          </a:p>
          <a:p>
            <a:pPr marL="457200" lvl="0" indent="-457200">
              <a:buFont typeface="Wingdings" panose="05000000000000000000" pitchFamily="2" charset="2"/>
              <a:buChar char="q"/>
            </a:pPr>
            <a:r>
              <a:rPr lang="en-US" sz="1400" dirty="0"/>
              <a:t>LEA collaborates with parents and families of English learners to collect recommendations for Title I and/or Title III programming</a:t>
            </a:r>
          </a:p>
          <a:p>
            <a:pPr lvl="1">
              <a:buFont typeface="Wingdings" panose="05000000000000000000" pitchFamily="2" charset="2"/>
              <a:buChar char="q"/>
            </a:pPr>
            <a:r>
              <a:rPr lang="en-US" sz="1200" dirty="0"/>
              <a:t>Evidence that regularly scheduled meetings provide opportunities for parents to formulate and provide recommendations on Title I or III services</a:t>
            </a:r>
          </a:p>
          <a:p>
            <a:pPr lvl="1">
              <a:buFont typeface="Wingdings" panose="05000000000000000000" pitchFamily="2" charset="2"/>
              <a:buChar char="q"/>
            </a:pPr>
            <a:r>
              <a:rPr lang="en-US" sz="1200" dirty="0"/>
              <a:t>Evidence that the recommendations from parents regarding Title I and Title III services have been considered and any resulting decisions have been shared with parents of ELs</a:t>
            </a:r>
          </a:p>
          <a:p>
            <a:pPr marL="457200" lvl="0" indent="-457200">
              <a:buFont typeface="Wingdings" panose="05000000000000000000" pitchFamily="2" charset="2"/>
              <a:buChar char="q"/>
            </a:pPr>
            <a:r>
              <a:rPr lang="en-US" sz="1400" dirty="0"/>
              <a:t>Communication and materials are provided in languages and formats based on needs of families and parents</a:t>
            </a:r>
          </a:p>
          <a:p>
            <a:endParaRPr lang="en-US" dirty="0"/>
          </a:p>
        </p:txBody>
      </p:sp>
      <p:sp>
        <p:nvSpPr>
          <p:cNvPr id="6" name="Rectangle 5"/>
          <p:cNvSpPr/>
          <p:nvPr/>
        </p:nvSpPr>
        <p:spPr>
          <a:xfrm>
            <a:off x="2790496" y="4425243"/>
            <a:ext cx="2451538" cy="6542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7" name="Rectangle 6"/>
          <p:cNvSpPr/>
          <p:nvPr/>
        </p:nvSpPr>
        <p:spPr>
          <a:xfrm>
            <a:off x="2790496" y="5470633"/>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Tree>
    <p:extLst>
      <p:ext uri="{BB962C8B-B14F-4D97-AF65-F5344CB8AC3E}">
        <p14:creationId xmlns:p14="http://schemas.microsoft.com/office/powerpoint/2010/main" val="26744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2">
                                            <p:txEl>
                                              <p:pRg st="3" end="3"/>
                                            </p:txEl>
                                          </p:spTgt>
                                        </p:tgtEl>
                                        <p:attrNameLst>
                                          <p:attrName>style.color</p:attrName>
                                        </p:attrNameLst>
                                      </p:cBhvr>
                                      <p:to>
                                        <a:schemeClr val="accent2"/>
                                      </p:to>
                                    </p:animClr>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2">
                                            <p:txEl>
                                              <p:pRg st="4" end="4"/>
                                            </p:txEl>
                                          </p:spTgt>
                                        </p:tgtEl>
                                        <p:attrNameLst>
                                          <p:attrName>style.color</p:attrName>
                                        </p:attrNameLst>
                                      </p:cBhvr>
                                      <p:to>
                                        <a:srgbClr val="5B9BD5"/>
                                      </p:to>
                                    </p:animClr>
                                  </p:childTnLst>
                                </p:cTn>
                              </p:par>
                              <p:par>
                                <p:cTn id="19" presetID="3" presetClass="emph" presetSubtype="2" fill="hold" nodeType="withEffect">
                                  <p:stCondLst>
                                    <p:cond delay="0"/>
                                  </p:stCondLst>
                                  <p:childTnLst>
                                    <p:animClr clrSpc="rgb" dir="cw">
                                      <p:cBhvr override="childStyle">
                                        <p:cTn id="20" dur="2000" fill="hold"/>
                                        <p:tgtEl>
                                          <p:spTgt spid="2">
                                            <p:txEl>
                                              <p:pRg st="5" end="5"/>
                                            </p:txEl>
                                          </p:spTgt>
                                        </p:tgtEl>
                                        <p:attrNameLst>
                                          <p:attrName>style.color</p:attrName>
                                        </p:attrNameLst>
                                      </p:cBhvr>
                                      <p:to>
                                        <a:srgbClr val="5B9BD5"/>
                                      </p:to>
                                    </p:animClr>
                                  </p:childTnLst>
                                </p:cTn>
                              </p:par>
                              <p:par>
                                <p:cTn id="21" presetID="3" presetClass="emph" presetSubtype="2" fill="hold" nodeType="withEffect">
                                  <p:stCondLst>
                                    <p:cond delay="0"/>
                                  </p:stCondLst>
                                  <p:childTnLst>
                                    <p:animClr clrSpc="rgb" dir="cw">
                                      <p:cBhvr override="childStyle">
                                        <p:cTn id="22" dur="2000" fill="hold"/>
                                        <p:tgtEl>
                                          <p:spTgt spid="2">
                                            <p:txEl>
                                              <p:pRg st="6" end="6"/>
                                            </p:txEl>
                                          </p:spTgt>
                                        </p:tgtEl>
                                        <p:attrNameLst>
                                          <p:attrName>style.color</p:attrName>
                                        </p:attrNameLst>
                                      </p:cBhvr>
                                      <p:to>
                                        <a:srgbClr val="5B9BD5"/>
                                      </p:to>
                                    </p:animClr>
                                  </p:childTnLst>
                                </p:cTn>
                              </p:par>
                              <p:par>
                                <p:cTn id="23" presetID="3" presetClass="emph" presetSubtype="2" fill="hold" nodeType="withEffect">
                                  <p:stCondLst>
                                    <p:cond delay="0"/>
                                  </p:stCondLst>
                                  <p:childTnLst>
                                    <p:animClr clrSpc="rgb" dir="cw">
                                      <p:cBhvr override="childStyle">
                                        <p:cTn id="24" dur="2000" fill="hold"/>
                                        <p:tgtEl>
                                          <p:spTgt spid="2">
                                            <p:txEl>
                                              <p:pRg st="7" end="7"/>
                                            </p:txEl>
                                          </p:spTgt>
                                        </p:tgtEl>
                                        <p:attrNameLst>
                                          <p:attrName>style.color</p:attrName>
                                        </p:attrNameLst>
                                      </p:cBhvr>
                                      <p:to>
                                        <a:srgbClr val="5B9BD5"/>
                                      </p:to>
                                    </p:animClr>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5"/>
          <p:cNvSpPr txBox="1">
            <a:spLocks noGrp="1"/>
          </p:cNvSpPr>
          <p:nvPr>
            <p:ph type="title"/>
          </p:nvPr>
        </p:nvSpPr>
        <p:spPr>
          <a:xfrm>
            <a:off x="646386" y="274320"/>
            <a:ext cx="9038634" cy="710100"/>
          </a:xfrm>
          <a:prstGeom prst="rect">
            <a:avLst/>
          </a:prstGeom>
        </p:spPr>
        <p:txBody>
          <a:bodyPr spcFirstLastPara="1" vert="horz" wrap="square" lIns="0" tIns="0" rIns="0" bIns="0" rtlCol="0" anchor="t" anchorCtr="0">
            <a:noAutofit/>
          </a:bodyPr>
          <a:lstStyle/>
          <a:p>
            <a:pPr>
              <a:spcBef>
                <a:spcPts val="0"/>
              </a:spcBef>
            </a:pPr>
            <a:r>
              <a:rPr lang="en-US" dirty="0"/>
              <a:t>SE 9.9 Examples of Evidence</a:t>
            </a:r>
            <a:endParaRPr dirty="0"/>
          </a:p>
        </p:txBody>
      </p:sp>
      <p:sp>
        <p:nvSpPr>
          <p:cNvPr id="172" name="Google Shape;172;p25"/>
          <p:cNvSpPr txBox="1">
            <a:spLocks noGrp="1"/>
          </p:cNvSpPr>
          <p:nvPr>
            <p:ph type="body" idx="1"/>
          </p:nvPr>
        </p:nvSpPr>
        <p:spPr>
          <a:xfrm>
            <a:off x="945931" y="1463040"/>
            <a:ext cx="9727324" cy="4351200"/>
          </a:xfrm>
          <a:prstGeom prst="rect">
            <a:avLst/>
          </a:prstGeom>
        </p:spPr>
        <p:txBody>
          <a:bodyPr spcFirstLastPara="1" vert="horz" wrap="square" lIns="0" tIns="0" rIns="0" bIns="0" rtlCol="0" anchor="t" anchorCtr="0">
            <a:noAutofit/>
          </a:bodyPr>
          <a:lstStyle/>
          <a:p>
            <a:pPr marL="342900" lvl="0" indent="-342900">
              <a:buFont typeface="Arial" panose="020B0604020202020204" pitchFamily="34" charset="0"/>
              <a:buChar char="•"/>
            </a:pPr>
            <a:r>
              <a:rPr lang="en-US" sz="2000" dirty="0"/>
              <a:t>Communication related to opportunities for parents/families of ELs to:</a:t>
            </a:r>
          </a:p>
          <a:p>
            <a:pPr lvl="1"/>
            <a:r>
              <a:rPr lang="en-US" sz="1800" dirty="0"/>
              <a:t>Actively participate in the education of their child;</a:t>
            </a:r>
          </a:p>
          <a:p>
            <a:pPr lvl="1"/>
            <a:r>
              <a:rPr lang="en-US" sz="1800" dirty="0"/>
              <a:t>Provide recommendations; and</a:t>
            </a:r>
          </a:p>
          <a:p>
            <a:pPr lvl="1"/>
            <a:r>
              <a:rPr lang="en-US" sz="1800" dirty="0"/>
              <a:t>Be informed of decisions related to services provided to ELs.</a:t>
            </a:r>
          </a:p>
          <a:p>
            <a:pPr marL="342900" lvl="0" indent="-342900">
              <a:buFont typeface="Arial" panose="020B0604020202020204" pitchFamily="34" charset="0"/>
              <a:buChar char="•"/>
            </a:pPr>
            <a:r>
              <a:rPr lang="en-US" sz="2000" dirty="0"/>
              <a:t>Communication plan related to ELs/families of ELs</a:t>
            </a:r>
          </a:p>
          <a:p>
            <a:pPr lvl="1"/>
            <a:r>
              <a:rPr lang="en-US" sz="1800" dirty="0"/>
              <a:t>Sample letter(s) that are sent to parents </a:t>
            </a:r>
          </a:p>
          <a:p>
            <a:pPr marL="342900" lvl="0" indent="-342900">
              <a:buFont typeface="Arial" panose="020B0604020202020204" pitchFamily="34" charset="0"/>
              <a:buChar char="•"/>
            </a:pPr>
            <a:r>
              <a:rPr lang="en-US" sz="2000" dirty="0"/>
              <a:t>Agendas, sign-in sheets, minutes, or materials shared during opportunities for involvement</a:t>
            </a:r>
          </a:p>
          <a:p>
            <a:pPr marL="342900" lvl="0" indent="-342900">
              <a:buFont typeface="Arial" panose="020B0604020202020204" pitchFamily="34" charset="0"/>
              <a:buChar char="•"/>
            </a:pPr>
            <a:r>
              <a:rPr lang="en-US" sz="2000" dirty="0"/>
              <a:t>Content of parent meetings and/or events related to supporting ELs with language attainment and academic needs (e.g., discussion or talking points, list of questions, PPT, resources provided)</a:t>
            </a:r>
          </a:p>
          <a:p>
            <a:endParaRPr dirty="0"/>
          </a:p>
          <a:p>
            <a:endParaRPr dirty="0"/>
          </a:p>
        </p:txBody>
      </p:sp>
      <p:sp>
        <p:nvSpPr>
          <p:cNvPr id="5" name="Rectangle 4"/>
          <p:cNvSpPr/>
          <p:nvPr/>
        </p:nvSpPr>
        <p:spPr>
          <a:xfrm>
            <a:off x="3358055" y="5431026"/>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6" name="Rectangle 5"/>
          <p:cNvSpPr/>
          <p:nvPr/>
        </p:nvSpPr>
        <p:spPr>
          <a:xfrm>
            <a:off x="6881648" y="5431025"/>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Tree>
    <p:extLst>
      <p:ext uri="{BB962C8B-B14F-4D97-AF65-F5344CB8AC3E}">
        <p14:creationId xmlns:p14="http://schemas.microsoft.com/office/powerpoint/2010/main" val="20634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2">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72">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72">
                                            <p:txEl>
                                              <p:pRg st="2" end="2"/>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172">
                                            <p:txEl>
                                              <p:pRg st="3" end="3"/>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172">
                                            <p:txEl>
                                              <p:pRg st="4" end="4"/>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2000" fill="hold"/>
                                        <p:tgtEl>
                                          <p:spTgt spid="172">
                                            <p:txEl>
                                              <p:pRg st="5" end="5"/>
                                            </p:txEl>
                                          </p:spTgt>
                                        </p:tgtEl>
                                        <p:attrNameLst>
                                          <p:attrName>style.color</p:attrName>
                                        </p:attrNameLst>
                                      </p:cBhvr>
                                      <p:to>
                                        <a:schemeClr val="accent2"/>
                                      </p:to>
                                    </p:animClr>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172">
                                            <p:txEl>
                                              <p:pRg st="6" end="6"/>
                                            </p:txEl>
                                          </p:spTgt>
                                        </p:tgtEl>
                                        <p:attrNameLst>
                                          <p:attrName>style.color</p:attrName>
                                        </p:attrNameLst>
                                      </p:cBhvr>
                                      <p:to>
                                        <a:srgbClr val="5B9BD5"/>
                                      </p:to>
                                    </p:animClr>
                                  </p:childTnLst>
                                </p:cTn>
                              </p:par>
                              <p:par>
                                <p:cTn id="25" presetID="3" presetClass="emph" presetSubtype="2" fill="hold" nodeType="withEffect">
                                  <p:stCondLst>
                                    <p:cond delay="0"/>
                                  </p:stCondLst>
                                  <p:childTnLst>
                                    <p:animClr clrSpc="rgb" dir="cw">
                                      <p:cBhvr override="childStyle">
                                        <p:cTn id="26" dur="2000" fill="hold"/>
                                        <p:tgtEl>
                                          <p:spTgt spid="172">
                                            <p:txEl>
                                              <p:pRg st="7" end="7"/>
                                            </p:txEl>
                                          </p:spTgt>
                                        </p:tgtEl>
                                        <p:attrNameLst>
                                          <p:attrName>style.color</p:attrName>
                                        </p:attrNameLst>
                                      </p:cBhvr>
                                      <p:to>
                                        <a:srgbClr val="5B9BD5"/>
                                      </p:to>
                                    </p:animClr>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6"/>
          <p:cNvSpPr txBox="1">
            <a:spLocks noGrp="1"/>
          </p:cNvSpPr>
          <p:nvPr>
            <p:ph type="title"/>
          </p:nvPr>
        </p:nvSpPr>
        <p:spPr>
          <a:xfrm>
            <a:off x="274320" y="274321"/>
            <a:ext cx="9799846" cy="713232"/>
          </a:xfrm>
          <a:prstGeom prst="rect">
            <a:avLst/>
          </a:prstGeom>
        </p:spPr>
        <p:txBody>
          <a:bodyPr spcFirstLastPara="1" vert="horz" wrap="square" lIns="0" tIns="0" rIns="0" bIns="0" rtlCol="0" anchor="t" anchorCtr="0">
            <a:noAutofit/>
          </a:bodyPr>
          <a:lstStyle/>
          <a:p>
            <a:pPr>
              <a:spcBef>
                <a:spcPts val="0"/>
              </a:spcBef>
            </a:pPr>
            <a:r>
              <a:rPr lang="en-US" dirty="0"/>
              <a:t>SE </a:t>
            </a:r>
            <a:r>
              <a:rPr lang="en-US" dirty="0" smtClean="0"/>
              <a:t>3.1: Provision of Parent, Family, and Community Engagement Activities</a:t>
            </a:r>
            <a:endParaRPr dirty="0"/>
          </a:p>
        </p:txBody>
      </p:sp>
      <p:sp>
        <p:nvSpPr>
          <p:cNvPr id="3" name="TextBox 2"/>
          <p:cNvSpPr txBox="1"/>
          <p:nvPr/>
        </p:nvSpPr>
        <p:spPr>
          <a:xfrm>
            <a:off x="591207" y="1379483"/>
            <a:ext cx="10696903" cy="1200329"/>
          </a:xfrm>
          <a:prstGeom prst="rect">
            <a:avLst/>
          </a:prstGeom>
          <a:noFill/>
        </p:spPr>
        <p:txBody>
          <a:bodyPr wrap="square" rtlCol="0">
            <a:spAutoFit/>
          </a:bodyPr>
          <a:lstStyle/>
          <a:p>
            <a:r>
              <a:rPr lang="en-US" sz="2400" i="1" dirty="0"/>
              <a:t>The LEA/consortium uses state, local, other federal, and/or Title III funds to provide and implement effective activities and strategies for parent, family, and community engagement.</a:t>
            </a:r>
            <a:endParaRPr lang="en-US" sz="2400" dirty="0"/>
          </a:p>
        </p:txBody>
      </p:sp>
      <p:sp>
        <p:nvSpPr>
          <p:cNvPr id="180" name="Google Shape;180;p26"/>
          <p:cNvSpPr txBox="1">
            <a:spLocks noGrp="1"/>
          </p:cNvSpPr>
          <p:nvPr>
            <p:ph sz="half" idx="1"/>
          </p:nvPr>
        </p:nvSpPr>
        <p:spPr>
          <a:xfrm>
            <a:off x="838200" y="2648606"/>
            <a:ext cx="10449910" cy="3165771"/>
          </a:xfrm>
          <a:prstGeom prst="rect">
            <a:avLst/>
          </a:prstGeom>
        </p:spPr>
        <p:txBody>
          <a:bodyPr spcFirstLastPara="1" vert="horz" wrap="square" lIns="0" tIns="0" rIns="0" bIns="0" rtlCol="0" anchor="t" anchorCtr="0">
            <a:noAutofit/>
          </a:bodyPr>
          <a:lstStyle/>
          <a:p>
            <a:pPr marL="0" lvl="0" indent="0">
              <a:buNone/>
            </a:pPr>
            <a:r>
              <a:rPr lang="en-US" sz="2000" b="1" dirty="0" smtClean="0"/>
              <a:t>Demonstration of Compliance</a:t>
            </a:r>
          </a:p>
          <a:p>
            <a:pPr lvl="0">
              <a:buFont typeface="Wingdings" panose="05000000000000000000" pitchFamily="2" charset="2"/>
              <a:buChar char="q"/>
            </a:pPr>
            <a:r>
              <a:rPr lang="en-US" sz="2000" dirty="0" smtClean="0"/>
              <a:t>Description </a:t>
            </a:r>
            <a:r>
              <a:rPr lang="en-US" sz="2000" dirty="0"/>
              <a:t>of engagement policies and practices provided to parents, families, and communities of English learners that includes:</a:t>
            </a:r>
          </a:p>
          <a:p>
            <a:pPr lvl="1">
              <a:buFont typeface="Wingdings" panose="05000000000000000000" pitchFamily="2" charset="2"/>
              <a:buChar char="q"/>
            </a:pPr>
            <a:r>
              <a:rPr lang="en-US" sz="1800" dirty="0"/>
              <a:t>The process for identifying and prioritizing activities to engage parents, families, and communities</a:t>
            </a:r>
          </a:p>
          <a:p>
            <a:pPr lvl="1">
              <a:buFont typeface="Wingdings" panose="05000000000000000000" pitchFamily="2" charset="2"/>
              <a:buChar char="q"/>
            </a:pPr>
            <a:r>
              <a:rPr lang="en-US" sz="1800" dirty="0"/>
              <a:t>Specific outreach and engagement activities for parents and families of ELs</a:t>
            </a:r>
          </a:p>
          <a:p>
            <a:pPr lvl="0">
              <a:buFont typeface="Wingdings" panose="05000000000000000000" pitchFamily="2" charset="2"/>
              <a:buChar char="q"/>
            </a:pPr>
            <a:r>
              <a:rPr lang="en-US" sz="2000" dirty="0"/>
              <a:t>Demonstration of implementation of effective outreach and engagement activities</a:t>
            </a:r>
          </a:p>
          <a:p>
            <a:pPr lvl="1">
              <a:buFont typeface="Wingdings" panose="05000000000000000000" pitchFamily="2" charset="2"/>
              <a:buChar char="q"/>
            </a:pPr>
            <a:r>
              <a:rPr lang="en-US" sz="1800" dirty="0"/>
              <a:t>Communication and materials used are provided in languages and formats based on needs of families and parents</a:t>
            </a:r>
          </a:p>
          <a:p>
            <a:pPr marL="0" indent="0">
              <a:buNone/>
            </a:pPr>
            <a:endParaRPr b="1" dirty="0"/>
          </a:p>
        </p:txBody>
      </p:sp>
      <p:sp>
        <p:nvSpPr>
          <p:cNvPr id="7" name="Rectangle 6"/>
          <p:cNvSpPr/>
          <p:nvPr/>
        </p:nvSpPr>
        <p:spPr>
          <a:xfrm>
            <a:off x="3358055" y="5431026"/>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8" name="Rectangle 7"/>
          <p:cNvSpPr/>
          <p:nvPr/>
        </p:nvSpPr>
        <p:spPr>
          <a:xfrm>
            <a:off x="6881648" y="5431026"/>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Tree>
    <p:extLst>
      <p:ext uri="{BB962C8B-B14F-4D97-AF65-F5344CB8AC3E}">
        <p14:creationId xmlns:p14="http://schemas.microsoft.com/office/powerpoint/2010/main" val="27224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0">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80">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80">
                                            <p:txEl>
                                              <p:pRg st="3" end="3"/>
                                            </p:txEl>
                                          </p:spTgt>
                                        </p:tgtEl>
                                        <p:attrNameLst>
                                          <p:attrName>style.color</p:attrName>
                                        </p:attrNameLst>
                                      </p:cBhvr>
                                      <p:to>
                                        <a:schemeClr val="accent2"/>
                                      </p:to>
                                    </p:animClr>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80">
                                            <p:txEl>
                                              <p:pRg st="4" end="4"/>
                                            </p:txEl>
                                          </p:spTgt>
                                        </p:tgtEl>
                                        <p:attrNameLst>
                                          <p:attrName>style.color</p:attrName>
                                        </p:attrNameLst>
                                      </p:cBhvr>
                                      <p:to>
                                        <a:srgbClr val="5B9BD5"/>
                                      </p:to>
                                    </p:animClr>
                                  </p:childTnLst>
                                </p:cTn>
                              </p:par>
                              <p:par>
                                <p:cTn id="19" presetID="3" presetClass="emph" presetSubtype="2" fill="hold" nodeType="withEffect">
                                  <p:stCondLst>
                                    <p:cond delay="0"/>
                                  </p:stCondLst>
                                  <p:childTnLst>
                                    <p:animClr clrSpc="rgb" dir="cw">
                                      <p:cBhvr override="childStyle">
                                        <p:cTn id="20" dur="2000" fill="hold"/>
                                        <p:tgtEl>
                                          <p:spTgt spid="180">
                                            <p:txEl>
                                              <p:pRg st="5" end="5"/>
                                            </p:txEl>
                                          </p:spTgt>
                                        </p:tgtEl>
                                        <p:attrNameLst>
                                          <p:attrName>style.color</p:attrName>
                                        </p:attrNameLst>
                                      </p:cBhvr>
                                      <p:to>
                                        <a:srgbClr val="5B9BD5"/>
                                      </p:to>
                                    </p:animClr>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 3.1 Examples of Evidence</a:t>
            </a:r>
            <a:endParaRPr lang="en-US" dirty="0"/>
          </a:p>
        </p:txBody>
      </p:sp>
      <p:sp>
        <p:nvSpPr>
          <p:cNvPr id="6" name="Content Placeholder 5"/>
          <p:cNvSpPr>
            <a:spLocks noGrp="1"/>
          </p:cNvSpPr>
          <p:nvPr>
            <p:ph idx="1"/>
          </p:nvPr>
        </p:nvSpPr>
        <p:spPr/>
        <p:txBody>
          <a:bodyPr/>
          <a:lstStyle/>
          <a:p>
            <a:pPr marL="457200" lvl="0" indent="-457200">
              <a:buFont typeface="Arial" panose="020B0604020202020204" pitchFamily="34" charset="0"/>
              <a:buChar char="•"/>
            </a:pPr>
            <a:r>
              <a:rPr lang="en-US" sz="2400" dirty="0" smtClean="0"/>
              <a:t>Title III, Part A Narrative Question 1 response (Consolidated Application)</a:t>
            </a:r>
          </a:p>
          <a:p>
            <a:pPr marL="457200" lvl="0" indent="-457200">
              <a:buFont typeface="Arial" panose="020B0604020202020204" pitchFamily="34" charset="0"/>
              <a:buChar char="•"/>
            </a:pPr>
            <a:r>
              <a:rPr lang="en-US" sz="2400" dirty="0" smtClean="0"/>
              <a:t>Written </a:t>
            </a:r>
            <a:r>
              <a:rPr lang="en-US" sz="2400" dirty="0"/>
              <a:t>notices for parents, families, and community members regarding engagement </a:t>
            </a:r>
            <a:r>
              <a:rPr lang="en-US" sz="2400" dirty="0" smtClean="0"/>
              <a:t>opportunities</a:t>
            </a:r>
          </a:p>
          <a:p>
            <a:pPr marL="457200" indent="-457200">
              <a:buFont typeface="Arial" panose="020B0604020202020204" pitchFamily="34" charset="0"/>
              <a:buChar char="•"/>
            </a:pPr>
            <a:r>
              <a:rPr lang="en-US" sz="2400" dirty="0"/>
              <a:t>Expenditure detail report that reflects parent and family engagement </a:t>
            </a:r>
            <a:r>
              <a:rPr lang="en-US" sz="2400" dirty="0" smtClean="0"/>
              <a:t>activities</a:t>
            </a:r>
            <a:endParaRPr lang="en-US" sz="2400" dirty="0"/>
          </a:p>
          <a:p>
            <a:pPr marL="457200" indent="-457200">
              <a:buFont typeface="Arial" panose="020B0604020202020204" pitchFamily="34" charset="0"/>
              <a:buChar char="•"/>
            </a:pPr>
            <a:r>
              <a:rPr lang="en-US" sz="2400" dirty="0"/>
              <a:t>Agendas, minutes, attendance logs for schoolwide plan, LEA Consolidated Application, and parent engagement policy meetings demonstrating parent engagement</a:t>
            </a:r>
          </a:p>
        </p:txBody>
      </p:sp>
      <p:sp>
        <p:nvSpPr>
          <p:cNvPr id="7" name="Rectangle 6"/>
          <p:cNvSpPr/>
          <p:nvPr/>
        </p:nvSpPr>
        <p:spPr>
          <a:xfrm>
            <a:off x="2388475" y="4792521"/>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8" name="Rectangle 7"/>
          <p:cNvSpPr/>
          <p:nvPr/>
        </p:nvSpPr>
        <p:spPr>
          <a:xfrm>
            <a:off x="7007771" y="4792522"/>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Tree>
    <p:extLst>
      <p:ext uri="{BB962C8B-B14F-4D97-AF65-F5344CB8AC3E}">
        <p14:creationId xmlns:p14="http://schemas.microsoft.com/office/powerpoint/2010/main" val="26763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6">
                                            <p:txEl>
                                              <p:pRg st="0" end="0"/>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6">
                                            <p:txEl>
                                              <p:pRg st="2" end="2"/>
                                            </p:txEl>
                                          </p:spTgt>
                                        </p:tgtEl>
                                        <p:attrNameLst>
                                          <p:attrName>style.color</p:attrName>
                                        </p:attrNameLst>
                                      </p:cBhvr>
                                      <p:to>
                                        <a:schemeClr val="accent2"/>
                                      </p:to>
                                    </p:animClr>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 presetClass="emph" presetSubtype="2" fill="hold" nodeType="withEffect">
                                  <p:stCondLst>
                                    <p:cond delay="0"/>
                                  </p:stCondLst>
                                  <p:childTnLst>
                                    <p:animClr clrSpc="rgb" dir="cw">
                                      <p:cBhvr override="childStyle">
                                        <p:cTn id="18" dur="2000" fill="hold"/>
                                        <p:tgtEl>
                                          <p:spTgt spid="6">
                                            <p:txEl>
                                              <p:pRg st="3" end="3"/>
                                            </p:txEl>
                                          </p:spTgt>
                                        </p:tgtEl>
                                        <p:attrNameLst>
                                          <p:attrName>style.color</p:attrName>
                                        </p:attrNameLst>
                                      </p:cBhvr>
                                      <p:to>
                                        <a:srgbClr val="5B9BD5"/>
                                      </p:to>
                                    </p:animClr>
                                  </p:childTnLst>
                                </p:cTn>
                              </p:par>
                            </p:childTnLst>
                          </p:cTn>
                        </p:par>
                        <p:par>
                          <p:cTn id="19" fill="hold">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8065639" cy="713232"/>
          </a:xfrm>
        </p:spPr>
        <p:txBody>
          <a:bodyPr/>
          <a:lstStyle/>
          <a:p>
            <a:r>
              <a:rPr lang="en-US" dirty="0" smtClean="0"/>
              <a:t>Leveraging Parent and Family Engagement Activities</a:t>
            </a:r>
            <a:endParaRPr lang="en-US" dirty="0"/>
          </a:p>
        </p:txBody>
      </p:sp>
      <p:sp>
        <p:nvSpPr>
          <p:cNvPr id="3" name="Content Placeholder 2"/>
          <p:cNvSpPr>
            <a:spLocks noGrp="1"/>
          </p:cNvSpPr>
          <p:nvPr>
            <p:ph idx="1"/>
          </p:nvPr>
        </p:nvSpPr>
        <p:spPr/>
        <p:txBody>
          <a:bodyPr/>
          <a:lstStyle/>
          <a:p>
            <a:r>
              <a:rPr lang="en-US" dirty="0"/>
              <a:t>LEAs </a:t>
            </a:r>
            <a:r>
              <a:rPr lang="en-US" dirty="0" smtClean="0"/>
              <a:t>may use existing </a:t>
            </a:r>
            <a:r>
              <a:rPr lang="en-US" dirty="0"/>
              <a:t>structures (DAC, SAC, etc.) to meet ESSA requirements related to parent and family engagement.</a:t>
            </a:r>
          </a:p>
          <a:p>
            <a:endParaRPr lang="en-US" dirty="0" smtClean="0"/>
          </a:p>
          <a:p>
            <a:r>
              <a:rPr lang="en-US" dirty="0" smtClean="0"/>
              <a:t>Each indicator does not require a unique activity in order to demonstrate compliance.  Through intentional planning, LEAs may leverage a single parent and family engagement opportunity to meet multiple requirements.</a:t>
            </a:r>
          </a:p>
        </p:txBody>
      </p:sp>
    </p:spTree>
    <p:extLst>
      <p:ext uri="{BB962C8B-B14F-4D97-AF65-F5344CB8AC3E}">
        <p14:creationId xmlns:p14="http://schemas.microsoft.com/office/powerpoint/2010/main" val="3750497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551793" y="274320"/>
            <a:ext cx="9133227" cy="710100"/>
          </a:xfrm>
          <a:prstGeom prst="rect">
            <a:avLst/>
          </a:prstGeom>
        </p:spPr>
        <p:txBody>
          <a:bodyPr spcFirstLastPara="1" vert="horz" wrap="square" lIns="0" tIns="0" rIns="0" bIns="0" rtlCol="0" anchor="t" anchorCtr="0">
            <a:noAutofit/>
          </a:bodyPr>
          <a:lstStyle/>
          <a:p>
            <a:pPr>
              <a:spcBef>
                <a:spcPts val="0"/>
              </a:spcBef>
            </a:pPr>
            <a:r>
              <a:rPr lang="en-US" dirty="0" smtClean="0"/>
              <a:t>From </a:t>
            </a:r>
            <a:r>
              <a:rPr lang="en-US" dirty="0"/>
              <a:t>Compliance to Effective Practices</a:t>
            </a:r>
            <a:endParaRPr dirty="0"/>
          </a:p>
        </p:txBody>
      </p:sp>
      <p:sp>
        <p:nvSpPr>
          <p:cNvPr id="357" name="Google Shape;357;p46"/>
          <p:cNvSpPr txBox="1">
            <a:spLocks noGrp="1"/>
          </p:cNvSpPr>
          <p:nvPr>
            <p:ph type="body" idx="1"/>
          </p:nvPr>
        </p:nvSpPr>
        <p:spPr>
          <a:xfrm>
            <a:off x="622737" y="1463040"/>
            <a:ext cx="10357945" cy="5175504"/>
          </a:xfrm>
          <a:prstGeom prst="rect">
            <a:avLst/>
          </a:prstGeom>
        </p:spPr>
        <p:txBody>
          <a:bodyPr spcFirstLastPara="1" vert="horz" wrap="square" lIns="0" tIns="0" rIns="0" bIns="0" rtlCol="0" anchor="t" anchorCtr="0">
            <a:noAutofit/>
          </a:bodyPr>
          <a:lstStyle/>
          <a:p>
            <a:r>
              <a:rPr lang="en-US" sz="2300" dirty="0"/>
              <a:t>In addition to providing a method for LEAs to demonstrate compliance, CDE aims to utilize the monitoring process to identify and share practices that have been found to be effective in Colorado.</a:t>
            </a:r>
            <a:endParaRPr sz="2300" dirty="0"/>
          </a:p>
          <a:p>
            <a:pPr marL="457200" indent="-374650">
              <a:spcBef>
                <a:spcPts val="0"/>
              </a:spcBef>
              <a:buSzPts val="2300"/>
              <a:buAutoNum type="arabicPeriod"/>
            </a:pPr>
            <a:endParaRPr lang="en-US" sz="2300" dirty="0" smtClean="0"/>
          </a:p>
          <a:p>
            <a:pPr marL="82550">
              <a:spcBef>
                <a:spcPts val="0"/>
              </a:spcBef>
              <a:buSzPts val="2300"/>
            </a:pPr>
            <a:r>
              <a:rPr lang="en-US" sz="2300" i="1" dirty="0" smtClean="0"/>
              <a:t>Meaningful</a:t>
            </a:r>
            <a:r>
              <a:rPr lang="en-US" sz="2300" dirty="0" smtClean="0"/>
              <a:t> stakeholder engagement requires that LEAs continuously evaluate </a:t>
            </a:r>
            <a:r>
              <a:rPr lang="en-US" sz="2300" dirty="0"/>
              <a:t>the effectiveness of each activity</a:t>
            </a:r>
            <a:r>
              <a:rPr lang="en-US" sz="2300" dirty="0" smtClean="0"/>
              <a:t>.</a:t>
            </a:r>
          </a:p>
          <a:p>
            <a:pPr marL="82550">
              <a:spcBef>
                <a:spcPts val="0"/>
              </a:spcBef>
              <a:buSzPts val="2300"/>
            </a:pPr>
            <a:endParaRPr lang="en-US" sz="2300" dirty="0"/>
          </a:p>
          <a:p>
            <a:pPr marL="82550">
              <a:spcBef>
                <a:spcPts val="0"/>
              </a:spcBef>
              <a:buSzPts val="2300"/>
            </a:pPr>
            <a:r>
              <a:rPr lang="en-US" sz="2300" dirty="0" smtClean="0"/>
              <a:t>Questions to consider when evaluating parent and family engagement activities as part of a continuous improvement process:</a:t>
            </a:r>
            <a:endParaRPr sz="2300" dirty="0"/>
          </a:p>
          <a:p>
            <a:pPr marL="914400" lvl="1" indent="-349250">
              <a:spcBef>
                <a:spcPts val="0"/>
              </a:spcBef>
              <a:buSzPts val="1900"/>
            </a:pPr>
            <a:r>
              <a:rPr lang="en-US" sz="2000" dirty="0"/>
              <a:t>What is your desired outcome from this practice (immediate and distal)?</a:t>
            </a:r>
            <a:endParaRPr sz="2000" dirty="0"/>
          </a:p>
          <a:p>
            <a:pPr marL="914400" lvl="1" indent="-349250">
              <a:spcBef>
                <a:spcPts val="0"/>
              </a:spcBef>
              <a:buSzPts val="1900"/>
            </a:pPr>
            <a:r>
              <a:rPr lang="en-US" sz="2000" dirty="0"/>
              <a:t>Are you seeing the results you’d like to see?</a:t>
            </a:r>
          </a:p>
          <a:p>
            <a:pPr marL="914400" lvl="1" indent="-349250">
              <a:spcBef>
                <a:spcPts val="0"/>
              </a:spcBef>
              <a:buSzPts val="1900"/>
            </a:pPr>
            <a:r>
              <a:rPr lang="en-US" sz="2000" dirty="0"/>
              <a:t>What evidence is there of the results?</a:t>
            </a:r>
            <a:endParaRPr sz="2000" dirty="0"/>
          </a:p>
          <a:p>
            <a:pPr marL="914400" lvl="1" indent="-349250">
              <a:spcBef>
                <a:spcPts val="0"/>
              </a:spcBef>
              <a:buSzPts val="1900"/>
            </a:pPr>
            <a:r>
              <a:rPr lang="en-US" sz="2000" dirty="0"/>
              <a:t>What could be changed about this practice to produce greater results</a:t>
            </a:r>
            <a:r>
              <a:rPr lang="en-US" sz="2000" dirty="0" smtClean="0"/>
              <a:t>?</a:t>
            </a:r>
            <a:r>
              <a:rPr lang="en-US" dirty="0"/>
              <a:t/>
            </a:r>
            <a:br>
              <a:rPr lang="en-US" dirty="0"/>
            </a:br>
            <a:endParaRPr dirty="0"/>
          </a:p>
        </p:txBody>
      </p:sp>
      <p:sp>
        <p:nvSpPr>
          <p:cNvPr id="5" name="Rectangle 4"/>
          <p:cNvSpPr/>
          <p:nvPr/>
        </p:nvSpPr>
        <p:spPr>
          <a:xfrm>
            <a:off x="9262241" y="4656618"/>
            <a:ext cx="2451538" cy="654269"/>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Evaluating</a:t>
            </a:r>
            <a:endParaRPr lang="en-US" dirty="0"/>
          </a:p>
        </p:txBody>
      </p:sp>
    </p:spTree>
    <p:extLst>
      <p:ext uri="{BB962C8B-B14F-4D97-AF65-F5344CB8AC3E}">
        <p14:creationId xmlns:p14="http://schemas.microsoft.com/office/powerpoint/2010/main" val="19466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7">
                                            <p:txEl>
                                              <p:pRg st="2" end="2"/>
                                            </p:txEl>
                                          </p:spTgt>
                                        </p:tgtEl>
                                      </p:cBhvr>
                                    </p:animEffect>
                                    <p:set>
                                      <p:cBhvr>
                                        <p:cTn id="7" dur="1" fill="hold">
                                          <p:stCondLst>
                                            <p:cond delay="499"/>
                                          </p:stCondLst>
                                        </p:cTn>
                                        <p:tgtEl>
                                          <p:spTgt spid="357">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57">
                                            <p:txEl>
                                              <p:pRg st="4" end="4"/>
                                            </p:txEl>
                                          </p:spTgt>
                                        </p:tgtEl>
                                      </p:cBhvr>
                                    </p:animEffect>
                                    <p:set>
                                      <p:cBhvr>
                                        <p:cTn id="10" dur="1" fill="hold">
                                          <p:stCondLst>
                                            <p:cond delay="499"/>
                                          </p:stCondLst>
                                        </p:cTn>
                                        <p:tgtEl>
                                          <p:spTgt spid="357">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57">
                                            <p:txEl>
                                              <p:pRg st="5" end="5"/>
                                            </p:txEl>
                                          </p:spTgt>
                                        </p:tgtEl>
                                      </p:cBhvr>
                                    </p:animEffect>
                                    <p:set>
                                      <p:cBhvr>
                                        <p:cTn id="13" dur="1" fill="hold">
                                          <p:stCondLst>
                                            <p:cond delay="499"/>
                                          </p:stCondLst>
                                        </p:cTn>
                                        <p:tgtEl>
                                          <p:spTgt spid="357">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57">
                                            <p:txEl>
                                              <p:pRg st="6" end="6"/>
                                            </p:txEl>
                                          </p:spTgt>
                                        </p:tgtEl>
                                      </p:cBhvr>
                                    </p:animEffect>
                                    <p:set>
                                      <p:cBhvr>
                                        <p:cTn id="16" dur="1" fill="hold">
                                          <p:stCondLst>
                                            <p:cond delay="499"/>
                                          </p:stCondLst>
                                        </p:cTn>
                                        <p:tgtEl>
                                          <p:spTgt spid="357">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57">
                                            <p:txEl>
                                              <p:pRg st="7" end="7"/>
                                            </p:txEl>
                                          </p:spTgt>
                                        </p:tgtEl>
                                      </p:cBhvr>
                                    </p:animEffect>
                                    <p:set>
                                      <p:cBhvr>
                                        <p:cTn id="19" dur="1" fill="hold">
                                          <p:stCondLst>
                                            <p:cond delay="499"/>
                                          </p:stCondLst>
                                        </p:cTn>
                                        <p:tgtEl>
                                          <p:spTgt spid="357">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57">
                                            <p:txEl>
                                              <p:pRg st="8" end="8"/>
                                            </p:txEl>
                                          </p:spTgt>
                                        </p:tgtEl>
                                      </p:cBhvr>
                                    </p:animEffect>
                                    <p:set>
                                      <p:cBhvr>
                                        <p:cTn id="22" dur="1" fill="hold">
                                          <p:stCondLst>
                                            <p:cond delay="499"/>
                                          </p:stCondLst>
                                        </p:cTn>
                                        <p:tgtEl>
                                          <p:spTgt spid="357">
                                            <p:txEl>
                                              <p:pRg st="8" end="8"/>
                                            </p:txEl>
                                          </p:spTgt>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Contacts</a:t>
            </a:r>
            <a:endParaRPr lang="en-US" dirty="0"/>
          </a:p>
        </p:txBody>
      </p:sp>
      <p:sp>
        <p:nvSpPr>
          <p:cNvPr id="5" name="Content Placeholder 4" descr="For more information on Monitoring&#10;Visit: http://www.cde.state.co.us/fedprograms/monit/index&#10;Contact: Nazie Mohajeri-Nelson at Mohajeri-Nelson_n@cde.state.co.us &#10;Contact: Joey Willett at Willett_J@cde.state.co.us &#10;Contact: Robert Thompson at Thompson_R@cde.state.co.us&#10;&#10;For more information on CLDE &#10;Visit: http://www.cde.state.co.us/cde_english &#10;Contact: Morgan Cox at cox_m@cde.state.co.us&#10;Contact: Lindsay Swanton at Swanton_l@cde.state.co.us&#10;Contact: Doris Nguyen at brock-Nguyen_d@cde.state.co.us&#10;&#10;For more information on EL Identification&#10;Visit: http://www.cde.state.co.us/cde_english/identification-placement&#10;" title="Resources and contacts"/>
          <p:cNvSpPr>
            <a:spLocks noGrp="1"/>
          </p:cNvSpPr>
          <p:nvPr>
            <p:ph idx="1"/>
          </p:nvPr>
        </p:nvSpPr>
        <p:spPr>
          <a:xfrm>
            <a:off x="838200" y="1463040"/>
            <a:ext cx="10268607" cy="3568669"/>
          </a:xfrm>
          <a:prstGeom prst="rect">
            <a:avLst/>
          </a:prstGeom>
        </p:spPr>
        <p:txBody>
          <a:bodyPr wrap="square">
            <a:spAutoFit/>
          </a:bodyPr>
          <a:lstStyle/>
          <a:p>
            <a:r>
              <a:rPr lang="en-US" sz="2400" dirty="0">
                <a:solidFill>
                  <a:srgbClr val="5C6670"/>
                </a:solidFill>
              </a:rPr>
              <a:t>For more information on </a:t>
            </a:r>
            <a:r>
              <a:rPr lang="en-US" sz="2400" dirty="0" smtClean="0">
                <a:solidFill>
                  <a:srgbClr val="5C6670"/>
                </a:solidFill>
              </a:rPr>
              <a:t>Monitoring</a:t>
            </a:r>
            <a:endParaRPr lang="en-US" dirty="0"/>
          </a:p>
          <a:p>
            <a:pPr marL="742950" lvl="1" indent="-285750">
              <a:buFont typeface="Wingdings" panose="05000000000000000000" pitchFamily="2" charset="2"/>
              <a:buChar char="§"/>
            </a:pPr>
            <a:r>
              <a:rPr lang="en-US" dirty="0" smtClean="0">
                <a:hlinkClick r:id="rId2"/>
              </a:rPr>
              <a:t>Visit</a:t>
            </a:r>
            <a:r>
              <a:rPr lang="en-US" dirty="0">
                <a:hlinkClick r:id="rId2"/>
              </a:rPr>
              <a:t>: </a:t>
            </a:r>
            <a:r>
              <a:rPr lang="en-US" dirty="0" smtClean="0"/>
              <a:t>www.cde.state.co.us/fedprograms/monit/index</a:t>
            </a:r>
          </a:p>
          <a:p>
            <a:pPr marL="742950" lvl="1" indent="-285750">
              <a:buFont typeface="Wingdings" panose="05000000000000000000" pitchFamily="2" charset="2"/>
              <a:buChar char="§"/>
            </a:pPr>
            <a:r>
              <a:rPr lang="en-US" dirty="0">
                <a:hlinkClick r:id="rId3"/>
              </a:rPr>
              <a:t>Contact: </a:t>
            </a:r>
            <a:r>
              <a:rPr lang="en-US" dirty="0" smtClean="0"/>
              <a:t>DeLilah Collins at Collins_D@cde.state.co.us </a:t>
            </a:r>
          </a:p>
          <a:p>
            <a:pPr marL="742950" lvl="1" indent="-285750">
              <a:buFont typeface="Wingdings" panose="05000000000000000000" pitchFamily="2" charset="2"/>
              <a:buChar char="§"/>
            </a:pPr>
            <a:r>
              <a:rPr lang="en-US" dirty="0">
                <a:hlinkClick r:id="rId4"/>
              </a:rPr>
              <a:t>Contact: </a:t>
            </a:r>
            <a:r>
              <a:rPr lang="en-US" dirty="0" err="1"/>
              <a:t>Nazie</a:t>
            </a:r>
            <a:r>
              <a:rPr lang="en-US" dirty="0"/>
              <a:t> Mohajeri-Nelson at </a:t>
            </a:r>
            <a:r>
              <a:rPr lang="en-US" dirty="0" smtClean="0"/>
              <a:t>Mohajeri-Nelson_n@cde.state.co.us</a:t>
            </a:r>
          </a:p>
          <a:p>
            <a:pPr marL="742950" lvl="1" indent="-285750">
              <a:buFont typeface="Wingdings" panose="05000000000000000000" pitchFamily="2" charset="2"/>
              <a:buChar char="§"/>
            </a:pPr>
            <a:r>
              <a:rPr lang="en-US" dirty="0" smtClean="0">
                <a:hlinkClick r:id="rId5"/>
              </a:rPr>
              <a:t>Contact: </a:t>
            </a:r>
            <a:r>
              <a:rPr lang="en-US" dirty="0" smtClean="0"/>
              <a:t>Joey </a:t>
            </a:r>
            <a:r>
              <a:rPr lang="en-US" dirty="0"/>
              <a:t>Willett at </a:t>
            </a:r>
            <a:r>
              <a:rPr lang="en-US" dirty="0" smtClean="0"/>
              <a:t>Willett_J@cde.state.co.us</a:t>
            </a:r>
          </a:p>
          <a:p>
            <a:pPr marL="742950" lvl="1" indent="-285750">
              <a:buFont typeface="Wingdings" panose="05000000000000000000" pitchFamily="2" charset="2"/>
              <a:buChar char="§"/>
            </a:pPr>
            <a:endParaRPr lang="en-US" sz="2400" dirty="0">
              <a:solidFill>
                <a:srgbClr val="5C6670"/>
              </a:solidFill>
            </a:endParaRPr>
          </a:p>
          <a:p>
            <a:pPr marL="742950" lvl="1" indent="-285750">
              <a:buFont typeface="Wingdings" panose="05000000000000000000" pitchFamily="2" charset="2"/>
              <a:buChar char="§"/>
            </a:pPr>
            <a:r>
              <a:rPr lang="en-US" dirty="0" smtClean="0">
                <a:hlinkClick r:id="rId6"/>
              </a:rPr>
              <a:t>Parent and Family Involvement-</a:t>
            </a:r>
            <a:r>
              <a:rPr lang="en-US" dirty="0" smtClean="0"/>
              <a:t>Kristen Collins Collins_K@cde.state.co.us</a:t>
            </a:r>
          </a:p>
          <a:p>
            <a:pPr marL="742950" lvl="1" indent="-285750">
              <a:buFont typeface="Wingdings" panose="05000000000000000000" pitchFamily="2" charset="2"/>
              <a:buChar char="§"/>
            </a:pPr>
            <a:r>
              <a:rPr lang="en-US" sz="2400" dirty="0" smtClean="0">
                <a:hlinkClick r:id="rId7"/>
              </a:rPr>
              <a:t>Title III- </a:t>
            </a:r>
            <a:r>
              <a:rPr lang="en-US" sz="2400" dirty="0" smtClean="0"/>
              <a:t>Robert Thompson at Thompson_R@cde.state.co.us</a:t>
            </a:r>
            <a:endParaRPr lang="en-US" sz="2400" dirty="0"/>
          </a:p>
          <a:p>
            <a:endParaRPr lang="en-US" sz="2400" dirty="0">
              <a:solidFill>
                <a:srgbClr val="5C6670"/>
              </a:solidFill>
            </a:endParaRPr>
          </a:p>
        </p:txBody>
      </p:sp>
    </p:spTree>
    <p:extLst>
      <p:ext uri="{BB962C8B-B14F-4D97-AF65-F5344CB8AC3E}">
        <p14:creationId xmlns:p14="http://schemas.microsoft.com/office/powerpoint/2010/main" val="3292067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6" name="Rectangle 5"/>
          <p:cNvSpPr/>
          <p:nvPr/>
        </p:nvSpPr>
        <p:spPr>
          <a:xfrm>
            <a:off x="3106012" y="2897493"/>
            <a:ext cx="3179781" cy="1569660"/>
          </a:xfrm>
          <a:prstGeom prst="rect">
            <a:avLst/>
          </a:prstGeom>
        </p:spPr>
        <p:txBody>
          <a:bodyPr wrap="none">
            <a:spAutoFit/>
          </a:bodyPr>
          <a:lstStyle/>
          <a:p>
            <a:r>
              <a:rPr lang="en-US" sz="4800" dirty="0"/>
              <a:t>Questions? </a:t>
            </a:r>
            <a:endParaRPr lang="en-US" sz="4800" dirty="0" smtClean="0"/>
          </a:p>
          <a:p>
            <a:r>
              <a:rPr lang="en-US" sz="4800" dirty="0" smtClean="0"/>
              <a:t>Comments</a:t>
            </a:r>
            <a:r>
              <a:rPr lang="en-US" sz="4800" dirty="0"/>
              <a:t>?</a:t>
            </a:r>
          </a:p>
        </p:txBody>
      </p:sp>
      <p:pic>
        <p:nvPicPr>
          <p:cNvPr id="5" name="Content Placeholder 4" title="Questions and/or Comment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52563" y="1506654"/>
            <a:ext cx="4081197" cy="4351338"/>
          </a:xfrm>
          <a:prstGeom prst="rect">
            <a:avLst/>
          </a:prstGeom>
        </p:spPr>
      </p:pic>
    </p:spTree>
    <p:extLst>
      <p:ext uri="{BB962C8B-B14F-4D97-AF65-F5344CB8AC3E}">
        <p14:creationId xmlns:p14="http://schemas.microsoft.com/office/powerpoint/2010/main" val="3262971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body" idx="1"/>
          </p:nvPr>
        </p:nvSpPr>
        <p:spPr>
          <a:xfrm>
            <a:off x="1798331" y="1463050"/>
            <a:ext cx="8461200" cy="4351200"/>
          </a:xfrm>
          <a:prstGeom prst="rect">
            <a:avLst/>
          </a:prstGeom>
          <a:noFill/>
          <a:ln>
            <a:noFill/>
          </a:ln>
        </p:spPr>
        <p:txBody>
          <a:bodyPr spcFirstLastPara="1" vert="horz" wrap="square" lIns="0" tIns="0" rIns="0" bIns="0" rtlCol="0" anchor="t" anchorCtr="0">
            <a:noAutofit/>
          </a:bodyPr>
          <a:lstStyle/>
          <a:p>
            <a:pPr indent="-381000">
              <a:lnSpc>
                <a:spcPct val="115000"/>
              </a:lnSpc>
              <a:buChar char="★"/>
            </a:pPr>
            <a:r>
              <a:rPr lang="en-US" dirty="0"/>
              <a:t>To provide LEAs with a deeper understanding of parent involvement requirements in planning and implementing programs under Title I, Part A and Title III </a:t>
            </a:r>
            <a:endParaRPr lang="en-US" dirty="0" smtClean="0"/>
          </a:p>
          <a:p>
            <a:pPr marL="76200" indent="0">
              <a:lnSpc>
                <a:spcPct val="115000"/>
              </a:lnSpc>
            </a:pPr>
            <a:endParaRPr dirty="0"/>
          </a:p>
          <a:p>
            <a:pPr indent="-381000">
              <a:lnSpc>
                <a:spcPct val="115000"/>
              </a:lnSpc>
              <a:spcBef>
                <a:spcPts val="0"/>
              </a:spcBef>
              <a:buChar char="★"/>
            </a:pPr>
            <a:r>
              <a:rPr lang="en-US" dirty="0"/>
              <a:t>To provide LEAs with a greater understanding of how CDE will monitor parent involvement requirements under Title I, Part A and Title III in 2018-2019 </a:t>
            </a:r>
            <a:endParaRPr dirty="0"/>
          </a:p>
          <a:p>
            <a:pPr marL="0" indent="0">
              <a:lnSpc>
                <a:spcPct val="90000"/>
              </a:lnSpc>
            </a:pPr>
            <a:endParaRPr dirty="0"/>
          </a:p>
          <a:p>
            <a:pPr marL="0" indent="0">
              <a:lnSpc>
                <a:spcPct val="90000"/>
              </a:lnSpc>
            </a:pPr>
            <a:endParaRPr dirty="0"/>
          </a:p>
          <a:p>
            <a:pPr marL="0" indent="0">
              <a:lnSpc>
                <a:spcPct val="90000"/>
              </a:lnSpc>
            </a:pPr>
            <a:endParaRPr dirty="0"/>
          </a:p>
        </p:txBody>
      </p:sp>
      <p:sp>
        <p:nvSpPr>
          <p:cNvPr id="82" name="Google Shape;82;p14"/>
          <p:cNvSpPr txBox="1">
            <a:spLocks noGrp="1"/>
          </p:cNvSpPr>
          <p:nvPr>
            <p:ph type="title"/>
          </p:nvPr>
        </p:nvSpPr>
        <p:spPr>
          <a:xfrm>
            <a:off x="961697" y="274321"/>
            <a:ext cx="8723323" cy="710141"/>
          </a:xfrm>
          <a:prstGeom prst="rect">
            <a:avLst/>
          </a:prstGeom>
          <a:noFill/>
          <a:ln>
            <a:noFill/>
          </a:ln>
        </p:spPr>
        <p:txBody>
          <a:bodyPr spcFirstLastPara="1" vert="horz" wrap="square" lIns="0" tIns="0" rIns="0" bIns="0" rtlCol="0" anchor="t" anchorCtr="0">
            <a:noAutofit/>
          </a:bodyPr>
          <a:lstStyle/>
          <a:p>
            <a:pPr>
              <a:buSzPts val="2160"/>
            </a:pPr>
            <a:r>
              <a:rPr lang="en-US" dirty="0" smtClean="0"/>
              <a:t>Purpose and Objectives</a:t>
            </a:r>
            <a:endParaRPr sz="2800" dirty="0"/>
          </a:p>
        </p:txBody>
      </p:sp>
    </p:spTree>
    <p:extLst>
      <p:ext uri="{BB962C8B-B14F-4D97-AF65-F5344CB8AC3E}">
        <p14:creationId xmlns:p14="http://schemas.microsoft.com/office/powerpoint/2010/main" val="292386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2" end="2"/>
                                            </p:txEl>
                                          </p:spTgt>
                                        </p:tgtEl>
                                        <p:attrNameLst>
                                          <p:attrName>style.visibility</p:attrName>
                                        </p:attrNameLst>
                                      </p:cBhvr>
                                      <p:to>
                                        <p:strVal val="visible"/>
                                      </p:to>
                                    </p:set>
                                    <p:animEffect transition="in" filter="fade">
                                      <p:cBhvr>
                                        <p:cTn id="7" dur="500"/>
                                        <p:tgtEl>
                                          <p:spTgt spid="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811924" y="274320"/>
            <a:ext cx="8873096" cy="710100"/>
          </a:xfrm>
          <a:prstGeom prst="rect">
            <a:avLst/>
          </a:prstGeom>
        </p:spPr>
        <p:txBody>
          <a:bodyPr spcFirstLastPara="1" vert="horz" wrap="square" lIns="0" tIns="0" rIns="0" bIns="0" rtlCol="0" anchor="t" anchorCtr="0">
            <a:noAutofit/>
          </a:bodyPr>
          <a:lstStyle/>
          <a:p>
            <a:r>
              <a:rPr lang="en-US" dirty="0" smtClean="0"/>
              <a:t>Using a Continuous Improvement Process</a:t>
            </a:r>
            <a:endParaRPr dirty="0"/>
          </a:p>
        </p:txBody>
      </p:sp>
      <p:pic>
        <p:nvPicPr>
          <p:cNvPr id="91" name="Google Shape;91;p15" descr="The monitoring process uses a conintuous improvement process as a framework for addressing each indicator. The process starts with planning, for example how has the LEA planned to meaningully engage stakeholders, the 2nd step of the process is the Implementation of the plan, which includes Identification and Delivery of Services. Identification and Delivery of services Indicators will be phased into the 19-20 monitoring process. The next phase of the improvement cycle is the evaluation of program impact. The evaluation indicators will be phased into the 20-21 monitoring process. LEAs should continually go through each phase of the continuous improvement process to prioritize the needs supported through federal funds. " title="Continuous Improvement Cycle"/>
          <p:cNvPicPr preferRelativeResize="0"/>
          <p:nvPr/>
        </p:nvPicPr>
        <p:blipFill>
          <a:blip r:embed="rId3">
            <a:alphaModFix/>
          </a:blip>
          <a:stretch>
            <a:fillRect/>
          </a:stretch>
        </p:blipFill>
        <p:spPr>
          <a:xfrm>
            <a:off x="2266876" y="1502100"/>
            <a:ext cx="7312249" cy="4923450"/>
          </a:xfrm>
          <a:prstGeom prst="rect">
            <a:avLst/>
          </a:prstGeom>
          <a:noFill/>
          <a:ln>
            <a:noFill/>
          </a:ln>
        </p:spPr>
      </p:pic>
      <p:sp>
        <p:nvSpPr>
          <p:cNvPr id="92" name="Google Shape;92;p15"/>
          <p:cNvSpPr txBox="1"/>
          <p:nvPr/>
        </p:nvSpPr>
        <p:spPr>
          <a:xfrm>
            <a:off x="1744133" y="1958600"/>
            <a:ext cx="2130900" cy="593100"/>
          </a:xfrm>
          <a:prstGeom prst="rect">
            <a:avLst/>
          </a:prstGeom>
          <a:noFill/>
          <a:ln>
            <a:noFill/>
          </a:ln>
        </p:spPr>
        <p:txBody>
          <a:bodyPr spcFirstLastPara="1" wrap="square" lIns="91425" tIns="91425" rIns="91425" bIns="91425" anchor="t" anchorCtr="0">
            <a:noAutofit/>
          </a:bodyPr>
          <a:lstStyle/>
          <a:p>
            <a:r>
              <a:rPr lang="en-US" dirty="0"/>
              <a:t>Meaningful Stakeholder Engagement (SE</a:t>
            </a:r>
            <a:r>
              <a:rPr lang="en-US" dirty="0" smtClean="0"/>
              <a:t>) Indicators</a:t>
            </a:r>
            <a:endParaRPr dirty="0"/>
          </a:p>
        </p:txBody>
      </p:sp>
      <p:sp>
        <p:nvSpPr>
          <p:cNvPr id="93" name="Google Shape;93;p15"/>
          <p:cNvSpPr txBox="1"/>
          <p:nvPr/>
        </p:nvSpPr>
        <p:spPr>
          <a:xfrm>
            <a:off x="8562568" y="1841150"/>
            <a:ext cx="2261400" cy="828000"/>
          </a:xfrm>
          <a:prstGeom prst="rect">
            <a:avLst/>
          </a:prstGeom>
          <a:noFill/>
          <a:ln>
            <a:noFill/>
          </a:ln>
        </p:spPr>
        <p:txBody>
          <a:bodyPr spcFirstLastPara="1" wrap="square" lIns="91425" tIns="91425" rIns="91425" bIns="91425" anchor="t" anchorCtr="0">
            <a:noAutofit/>
          </a:bodyPr>
          <a:lstStyle/>
          <a:p>
            <a:r>
              <a:rPr lang="en-US" dirty="0"/>
              <a:t>Identification and Delivery of Services (2019-20</a:t>
            </a:r>
            <a:r>
              <a:rPr lang="en-US" dirty="0" smtClean="0"/>
              <a:t>) Indicators</a:t>
            </a:r>
            <a:endParaRPr dirty="0"/>
          </a:p>
        </p:txBody>
      </p:sp>
      <p:sp>
        <p:nvSpPr>
          <p:cNvPr id="94" name="Google Shape;94;p15"/>
          <p:cNvSpPr txBox="1"/>
          <p:nvPr/>
        </p:nvSpPr>
        <p:spPr>
          <a:xfrm>
            <a:off x="2366219" y="5415269"/>
            <a:ext cx="1906236" cy="1182599"/>
          </a:xfrm>
          <a:prstGeom prst="rect">
            <a:avLst/>
          </a:prstGeom>
          <a:noFill/>
          <a:ln>
            <a:noFill/>
          </a:ln>
        </p:spPr>
        <p:txBody>
          <a:bodyPr spcFirstLastPara="1" wrap="square" lIns="91425" tIns="91425" rIns="91425" bIns="91425" anchor="t" anchorCtr="0">
            <a:noAutofit/>
          </a:bodyPr>
          <a:lstStyle/>
          <a:p>
            <a:r>
              <a:rPr lang="en-US" dirty="0"/>
              <a:t>Evaluation of Program Impact (2020-21</a:t>
            </a:r>
            <a:r>
              <a:rPr lang="en-US" dirty="0" smtClean="0"/>
              <a:t>) Indicators</a:t>
            </a:r>
            <a:endParaRPr dirty="0"/>
          </a:p>
        </p:txBody>
      </p:sp>
    </p:spTree>
    <p:extLst>
      <p:ext uri="{BB962C8B-B14F-4D97-AF65-F5344CB8AC3E}">
        <p14:creationId xmlns:p14="http://schemas.microsoft.com/office/powerpoint/2010/main" val="228922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2018-19 Universal Meaningful Stakeholder Engagement Indicators</a:t>
            </a:r>
            <a:endParaRPr lang="en-US" dirty="0"/>
          </a:p>
        </p:txBody>
      </p:sp>
      <p:sp>
        <p:nvSpPr>
          <p:cNvPr id="7" name="Content Placeholder 6"/>
          <p:cNvSpPr>
            <a:spLocks noGrp="1"/>
          </p:cNvSpPr>
          <p:nvPr>
            <p:ph idx="1"/>
          </p:nvPr>
        </p:nvSpPr>
        <p:spPr/>
        <p:txBody>
          <a:bodyPr/>
          <a:lstStyle/>
          <a:p>
            <a:pPr marL="457200" lvl="0" indent="-311150">
              <a:lnSpc>
                <a:spcPct val="142857"/>
              </a:lnSpc>
              <a:spcBef>
                <a:spcPts val="80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9.1 Stakeholder Engagement in the Consolidated Application</a:t>
            </a: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9.4 Student Performance</a:t>
            </a: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9.8 Parent Notification - English Learner Identification </a:t>
            </a: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9.9 </a:t>
            </a:r>
            <a:r>
              <a:rPr lang="en-US" sz="2000" dirty="0" smtClean="0">
                <a:solidFill>
                  <a:srgbClr val="333333"/>
                </a:solidFill>
                <a:latin typeface="Trebuchet MS"/>
                <a:ea typeface="Trebuchet MS"/>
                <a:cs typeface="Trebuchet MS"/>
                <a:sym typeface="Trebuchet MS"/>
              </a:rPr>
              <a:t>Meeting with Parents </a:t>
            </a:r>
            <a:r>
              <a:rPr lang="en-US" sz="2000" dirty="0">
                <a:solidFill>
                  <a:srgbClr val="333333"/>
                </a:solidFill>
                <a:latin typeface="Trebuchet MS"/>
                <a:ea typeface="Trebuchet MS"/>
                <a:cs typeface="Trebuchet MS"/>
                <a:sym typeface="Trebuchet MS"/>
              </a:rPr>
              <a:t>and Families of English Learners </a:t>
            </a:r>
          </a:p>
          <a:p>
            <a:pPr marL="457200" lvl="0" indent="-311150">
              <a:lnSpc>
                <a:spcPct val="142857"/>
              </a:lnSpc>
              <a:spcBef>
                <a:spcPts val="0"/>
              </a:spcBef>
              <a:buClr>
                <a:srgbClr val="333333"/>
              </a:buClr>
              <a:buSzPts val="1300"/>
              <a:buFont typeface="Trebuchet MS"/>
              <a:buChar char="●"/>
            </a:pPr>
            <a:r>
              <a:rPr lang="en-US" sz="2000" dirty="0" smtClean="0">
                <a:solidFill>
                  <a:srgbClr val="333333"/>
                </a:solidFill>
                <a:latin typeface="Trebuchet MS"/>
                <a:ea typeface="Trebuchet MS"/>
                <a:cs typeface="Trebuchet MS"/>
                <a:sym typeface="Trebuchet MS"/>
              </a:rPr>
              <a:t>SE </a:t>
            </a:r>
            <a:r>
              <a:rPr lang="en-US" sz="2000" dirty="0">
                <a:solidFill>
                  <a:srgbClr val="333333"/>
                </a:solidFill>
                <a:latin typeface="Trebuchet MS"/>
                <a:ea typeface="Trebuchet MS"/>
                <a:cs typeface="Trebuchet MS"/>
                <a:sym typeface="Trebuchet MS"/>
              </a:rPr>
              <a:t>9.11 Annual </a:t>
            </a:r>
            <a:r>
              <a:rPr lang="en-US" sz="2000" dirty="0" smtClean="0">
                <a:solidFill>
                  <a:srgbClr val="333333"/>
                </a:solidFill>
                <a:latin typeface="Trebuchet MS"/>
                <a:ea typeface="Trebuchet MS"/>
                <a:cs typeface="Trebuchet MS"/>
                <a:sym typeface="Trebuchet MS"/>
              </a:rPr>
              <a:t>Consultation with Non-Public Schools</a:t>
            </a:r>
            <a:endParaRPr lang="en-US" sz="2000" dirty="0">
              <a:solidFill>
                <a:srgbClr val="333333"/>
              </a:solidFill>
              <a:latin typeface="Trebuchet MS"/>
              <a:ea typeface="Trebuchet MS"/>
              <a:cs typeface="Trebuchet MS"/>
              <a:sym typeface="Trebuchet MS"/>
            </a:endParaRP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1.1 Title I, Part A Annual Meeting</a:t>
            </a: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1.3 Parent and Family Engagement Policy </a:t>
            </a: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1.10 Comprehensive Plans </a:t>
            </a:r>
            <a:r>
              <a:rPr lang="en-US" sz="2000" u="sng" dirty="0">
                <a:solidFill>
                  <a:srgbClr val="403F3B"/>
                </a:solidFill>
                <a:latin typeface="Trebuchet MS"/>
                <a:ea typeface="Trebuchet MS"/>
                <a:cs typeface="Trebuchet MS"/>
                <a:sym typeface="Trebuchet MS"/>
                <a:hlinkClick r:id="rId2"/>
              </a:rPr>
              <a:t> </a:t>
            </a: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1.11 Targeted Support Plans</a:t>
            </a:r>
            <a:endParaRPr lang="en-US" sz="2000" u="sng" dirty="0">
              <a:solidFill>
                <a:srgbClr val="403F3B"/>
              </a:solidFill>
              <a:latin typeface="Trebuchet MS"/>
              <a:ea typeface="Trebuchet MS"/>
              <a:cs typeface="Trebuchet MS"/>
              <a:sym typeface="Trebuchet MS"/>
              <a:hlinkClick r:id="rId2"/>
            </a:endParaRPr>
          </a:p>
          <a:p>
            <a:pPr marL="457200" lvl="0" indent="-311150">
              <a:lnSpc>
                <a:spcPct val="142857"/>
              </a:lnSpc>
              <a:spcBef>
                <a:spcPts val="0"/>
              </a:spcBef>
              <a:buClr>
                <a:srgbClr val="333333"/>
              </a:buClr>
              <a:buSzPts val="1300"/>
              <a:buFont typeface="Trebuchet MS"/>
              <a:buChar char="●"/>
            </a:pPr>
            <a:r>
              <a:rPr lang="en-US" sz="2000" dirty="0">
                <a:solidFill>
                  <a:srgbClr val="333333"/>
                </a:solidFill>
                <a:latin typeface="Trebuchet MS"/>
                <a:ea typeface="Trebuchet MS"/>
                <a:cs typeface="Trebuchet MS"/>
                <a:sym typeface="Trebuchet MS"/>
              </a:rPr>
              <a:t>SE 3.1 Provision of Parent, Family, and Community Engagement Activities</a:t>
            </a:r>
          </a:p>
          <a:p>
            <a:endParaRPr lang="en-US" dirty="0"/>
          </a:p>
        </p:txBody>
      </p:sp>
      <p:sp>
        <p:nvSpPr>
          <p:cNvPr id="8" name="Rectangle 7"/>
          <p:cNvSpPr/>
          <p:nvPr/>
        </p:nvSpPr>
        <p:spPr>
          <a:xfrm>
            <a:off x="8899633" y="1654591"/>
            <a:ext cx="3034863" cy="633774"/>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Covered in </a:t>
            </a:r>
            <a:r>
              <a:rPr lang="en-US" dirty="0">
                <a:hlinkClick r:id="rId3"/>
              </a:rPr>
              <a:t>previous </a:t>
            </a:r>
            <a:r>
              <a:rPr lang="en-US" dirty="0" smtClean="0">
                <a:hlinkClick r:id="rId3"/>
              </a:rPr>
              <a:t>webinars</a:t>
            </a:r>
            <a:endParaRPr lang="en-US" dirty="0"/>
          </a:p>
        </p:txBody>
      </p:sp>
      <p:sp>
        <p:nvSpPr>
          <p:cNvPr id="9" name="Rectangle 8"/>
          <p:cNvSpPr/>
          <p:nvPr/>
        </p:nvSpPr>
        <p:spPr>
          <a:xfrm>
            <a:off x="8923283" y="2577662"/>
            <a:ext cx="3050627" cy="85133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Workshopped in November/December Regional Network Meetings</a:t>
            </a:r>
            <a:endParaRPr lang="en-US" dirty="0"/>
          </a:p>
        </p:txBody>
      </p:sp>
      <p:sp>
        <p:nvSpPr>
          <p:cNvPr id="10" name="Rectangle 9"/>
          <p:cNvSpPr/>
          <p:nvPr/>
        </p:nvSpPr>
        <p:spPr>
          <a:xfrm>
            <a:off x="8923283" y="3673366"/>
            <a:ext cx="3050627" cy="5990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Available </a:t>
            </a:r>
            <a:r>
              <a:rPr lang="en-US" dirty="0" smtClean="0">
                <a:hlinkClick r:id="rId4"/>
              </a:rPr>
              <a:t>online</a:t>
            </a:r>
            <a:endParaRPr lang="en-US" dirty="0"/>
          </a:p>
        </p:txBody>
      </p:sp>
      <p:sp>
        <p:nvSpPr>
          <p:cNvPr id="11" name="Rectangle 10"/>
          <p:cNvSpPr/>
          <p:nvPr/>
        </p:nvSpPr>
        <p:spPr>
          <a:xfrm>
            <a:off x="8899634" y="4635062"/>
            <a:ext cx="3034863" cy="614855"/>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Today</a:t>
            </a:r>
            <a:endParaRPr lang="en-US" dirty="0"/>
          </a:p>
        </p:txBody>
      </p:sp>
    </p:spTree>
    <p:extLst>
      <p:ext uri="{BB962C8B-B14F-4D97-AF65-F5344CB8AC3E}">
        <p14:creationId xmlns:p14="http://schemas.microsoft.com/office/powerpoint/2010/main" val="110268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2" end="2"/>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7">
                                            <p:txEl>
                                              <p:pRg st="0" end="0"/>
                                            </p:txEl>
                                          </p:spTgt>
                                        </p:tgtEl>
                                        <p:attrNameLst>
                                          <p:attrName>style.color</p:attrName>
                                        </p:attrNameLst>
                                      </p:cBhvr>
                                      <p:to>
                                        <a:schemeClr val="accent2"/>
                                      </p:to>
                                    </p:animClr>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7">
                                            <p:txEl>
                                              <p:pRg st="0" end="0"/>
                                            </p:txEl>
                                          </p:spTgt>
                                        </p:tgtEl>
                                        <p:attrNameLst>
                                          <p:attrName>style.color</p:attrName>
                                        </p:attrNameLst>
                                      </p:cBhvr>
                                      <p:to>
                                        <a:srgbClr val="0070C0"/>
                                      </p:to>
                                    </p:animClr>
                                  </p:childTnLst>
                                </p:cTn>
                              </p:par>
                              <p:par>
                                <p:cTn id="17" presetID="3" presetClass="emph" presetSubtype="2" fill="hold" nodeType="withEffect">
                                  <p:stCondLst>
                                    <p:cond delay="0"/>
                                  </p:stCondLst>
                                  <p:childTnLst>
                                    <p:animClr clrSpc="rgb" dir="cw">
                                      <p:cBhvr override="childStyle">
                                        <p:cTn id="18" dur="2000" fill="hold"/>
                                        <p:tgtEl>
                                          <p:spTgt spid="7">
                                            <p:txEl>
                                              <p:pRg st="7" end="7"/>
                                            </p:txEl>
                                          </p:spTgt>
                                        </p:tgtEl>
                                        <p:attrNameLst>
                                          <p:attrName>style.color</p:attrName>
                                        </p:attrNameLst>
                                      </p:cBhvr>
                                      <p:to>
                                        <a:srgbClr val="0070C0"/>
                                      </p:to>
                                    </p:animClr>
                                  </p:childTnLst>
                                </p:cTn>
                              </p:par>
                              <p:par>
                                <p:cTn id="19" presetID="3" presetClass="emph" presetSubtype="2" fill="hold" nodeType="withEffect">
                                  <p:stCondLst>
                                    <p:cond delay="0"/>
                                  </p:stCondLst>
                                  <p:childTnLst>
                                    <p:animClr clrSpc="rgb" dir="cw">
                                      <p:cBhvr override="childStyle">
                                        <p:cTn id="20" dur="2000" fill="hold"/>
                                        <p:tgtEl>
                                          <p:spTgt spid="7">
                                            <p:txEl>
                                              <p:pRg st="8" end="8"/>
                                            </p:txEl>
                                          </p:spTgt>
                                        </p:tgtEl>
                                        <p:attrNameLst>
                                          <p:attrName>style.color</p:attrName>
                                        </p:attrNameLst>
                                      </p:cBhvr>
                                      <p:to>
                                        <a:srgbClr val="0070C0"/>
                                      </p:to>
                                    </p:animClr>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7">
                                            <p:txEl>
                                              <p:pRg st="4" end="4"/>
                                            </p:txEl>
                                          </p:spTgt>
                                        </p:tgtEl>
                                        <p:attrNameLst>
                                          <p:attrName>style.color</p:attrName>
                                        </p:attrNameLst>
                                      </p:cBhvr>
                                      <p:to>
                                        <a:srgbClr val="7030A0"/>
                                      </p:to>
                                    </p:animClr>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7">
                                            <p:txEl>
                                              <p:pRg st="3" end="3"/>
                                            </p:txEl>
                                          </p:spTgt>
                                        </p:tgtEl>
                                        <p:attrNameLst>
                                          <p:attrName>style.color</p:attrName>
                                        </p:attrNameLst>
                                      </p:cBhvr>
                                      <p:to>
                                        <a:srgbClr val="00B050"/>
                                      </p:to>
                                    </p:animClr>
                                  </p:childTnLst>
                                </p:cTn>
                              </p:par>
                              <p:par>
                                <p:cTn id="37" presetID="3" presetClass="emph" presetSubtype="2" fill="hold" nodeType="withEffect">
                                  <p:stCondLst>
                                    <p:cond delay="0"/>
                                  </p:stCondLst>
                                  <p:childTnLst>
                                    <p:animClr clrSpc="rgb" dir="cw">
                                      <p:cBhvr override="childStyle">
                                        <p:cTn id="38" dur="2000" fill="hold"/>
                                        <p:tgtEl>
                                          <p:spTgt spid="7">
                                            <p:txEl>
                                              <p:pRg st="5" end="5"/>
                                            </p:txEl>
                                          </p:spTgt>
                                        </p:tgtEl>
                                        <p:attrNameLst>
                                          <p:attrName>style.color</p:attrName>
                                        </p:attrNameLst>
                                      </p:cBhvr>
                                      <p:to>
                                        <a:srgbClr val="00B050"/>
                                      </p:to>
                                    </p:animClr>
                                  </p:childTnLst>
                                </p:cTn>
                              </p:par>
                              <p:par>
                                <p:cTn id="39" presetID="3" presetClass="emph" presetSubtype="2" fill="hold" nodeType="withEffect">
                                  <p:stCondLst>
                                    <p:cond delay="0"/>
                                  </p:stCondLst>
                                  <p:childTnLst>
                                    <p:animClr clrSpc="rgb" dir="cw">
                                      <p:cBhvr override="childStyle">
                                        <p:cTn id="40" dur="2000" fill="hold"/>
                                        <p:tgtEl>
                                          <p:spTgt spid="7">
                                            <p:txEl>
                                              <p:pRg st="6" end="6"/>
                                            </p:txEl>
                                          </p:spTgt>
                                        </p:tgtEl>
                                        <p:attrNameLst>
                                          <p:attrName>style.color</p:attrName>
                                        </p:attrNameLst>
                                      </p:cBhvr>
                                      <p:to>
                                        <a:srgbClr val="00B050"/>
                                      </p:to>
                                    </p:animClr>
                                  </p:childTnLst>
                                </p:cTn>
                              </p:par>
                              <p:par>
                                <p:cTn id="41" presetID="3" presetClass="emph" presetSubtype="2" fill="hold" nodeType="withEffect">
                                  <p:stCondLst>
                                    <p:cond delay="0"/>
                                  </p:stCondLst>
                                  <p:childTnLst>
                                    <p:animClr clrSpc="rgb" dir="cw">
                                      <p:cBhvr override="childStyle">
                                        <p:cTn id="42" dur="2000" fill="hold"/>
                                        <p:tgtEl>
                                          <p:spTgt spid="7">
                                            <p:txEl>
                                              <p:pRg st="9" end="9"/>
                                            </p:txEl>
                                          </p:spTgt>
                                        </p:tgtEl>
                                        <p:attrNameLst>
                                          <p:attrName>style.color</p:attrName>
                                        </p:attrNameLst>
                                      </p:cBhvr>
                                      <p:to>
                                        <a:srgbClr val="00B050"/>
                                      </p:to>
                                    </p:animClr>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6"/>
          <p:cNvSpPr txBox="1">
            <a:spLocks noGrp="1"/>
          </p:cNvSpPr>
          <p:nvPr>
            <p:ph type="title"/>
          </p:nvPr>
        </p:nvSpPr>
        <p:spPr>
          <a:xfrm>
            <a:off x="1798320" y="274320"/>
            <a:ext cx="7886700" cy="710100"/>
          </a:xfrm>
          <a:prstGeom prst="rect">
            <a:avLst/>
          </a:prstGeom>
        </p:spPr>
        <p:txBody>
          <a:bodyPr spcFirstLastPara="1" vert="horz" wrap="square" lIns="0" tIns="0" rIns="0" bIns="0" rtlCol="0" anchor="t" anchorCtr="0">
            <a:noAutofit/>
          </a:bodyPr>
          <a:lstStyle/>
          <a:p>
            <a:r>
              <a:rPr lang="en-US" dirty="0"/>
              <a:t>SE </a:t>
            </a:r>
            <a:r>
              <a:rPr lang="en-US" dirty="0" smtClean="0"/>
              <a:t>1.3 Parent and Family Engagement Policy</a:t>
            </a:r>
            <a:endParaRPr dirty="0"/>
          </a:p>
        </p:txBody>
      </p:sp>
      <p:sp>
        <p:nvSpPr>
          <p:cNvPr id="100" name="Google Shape;100;p16"/>
          <p:cNvSpPr txBox="1">
            <a:spLocks noGrp="1"/>
          </p:cNvSpPr>
          <p:nvPr>
            <p:ph type="body" idx="1"/>
          </p:nvPr>
        </p:nvSpPr>
        <p:spPr>
          <a:xfrm>
            <a:off x="409903" y="1463050"/>
            <a:ext cx="9009994" cy="5258400"/>
          </a:xfrm>
          <a:prstGeom prst="rect">
            <a:avLst/>
          </a:prstGeom>
        </p:spPr>
        <p:txBody>
          <a:bodyPr spcFirstLastPara="1" vert="horz" wrap="square" lIns="0" tIns="0" rIns="0" bIns="0" rtlCol="0" anchor="t" anchorCtr="0">
            <a:noAutofit/>
          </a:bodyPr>
          <a:lstStyle/>
          <a:p>
            <a:pPr marL="0" indent="0">
              <a:buSzPts val="1100"/>
            </a:pPr>
            <a:r>
              <a:rPr lang="en-US" sz="1800" b="1" dirty="0" smtClean="0">
                <a:solidFill>
                  <a:srgbClr val="444444"/>
                </a:solidFill>
              </a:rPr>
              <a:t>Statutory Indicator</a:t>
            </a:r>
          </a:p>
          <a:p>
            <a:pPr marL="0" indent="0">
              <a:buSzPts val="1100"/>
            </a:pPr>
            <a:r>
              <a:rPr lang="en-US" sz="1800" dirty="0" smtClean="0">
                <a:solidFill>
                  <a:srgbClr val="444444"/>
                </a:solidFill>
              </a:rPr>
              <a:t>Each </a:t>
            </a:r>
            <a:r>
              <a:rPr lang="en-US" sz="1800" dirty="0">
                <a:solidFill>
                  <a:srgbClr val="444444"/>
                </a:solidFill>
              </a:rPr>
              <a:t>Title I school, with parents of participating children, develops, updates, and communicates a written parent and family engagement policy that describes:</a:t>
            </a:r>
            <a:endParaRPr sz="1800" dirty="0">
              <a:solidFill>
                <a:srgbClr val="444444"/>
              </a:solidFill>
            </a:endParaRPr>
          </a:p>
          <a:p>
            <a:pPr indent="-342900">
              <a:buClr>
                <a:srgbClr val="444444"/>
              </a:buClr>
              <a:buSzPts val="1800"/>
              <a:buChar char="●"/>
            </a:pPr>
            <a:r>
              <a:rPr lang="en-US" sz="1800" dirty="0">
                <a:solidFill>
                  <a:srgbClr val="444444"/>
                </a:solidFill>
              </a:rPr>
              <a:t>opportunities for parent and family engagement throughout the year and </a:t>
            </a:r>
            <a:endParaRPr sz="1800" dirty="0">
              <a:solidFill>
                <a:srgbClr val="444444"/>
              </a:solidFill>
            </a:endParaRPr>
          </a:p>
          <a:p>
            <a:pPr indent="-342900">
              <a:spcBef>
                <a:spcPts val="0"/>
              </a:spcBef>
              <a:buClr>
                <a:srgbClr val="444444"/>
              </a:buClr>
              <a:buSzPts val="1800"/>
              <a:buChar char="●"/>
            </a:pPr>
            <a:r>
              <a:rPr lang="en-US" sz="1800" dirty="0">
                <a:solidFill>
                  <a:srgbClr val="444444"/>
                </a:solidFill>
              </a:rPr>
              <a:t>the shared responsibilities of parents, families, and the school to influence high student achievement.</a:t>
            </a:r>
            <a:endParaRPr sz="1800" dirty="0">
              <a:solidFill>
                <a:srgbClr val="444444"/>
              </a:solidFill>
            </a:endParaRPr>
          </a:p>
          <a:p>
            <a:pPr marL="0" indent="0">
              <a:buSzPts val="1100"/>
            </a:pPr>
            <a:r>
              <a:rPr lang="en-US" sz="1800" dirty="0">
                <a:solidFill>
                  <a:srgbClr val="444444"/>
                </a:solidFill>
              </a:rPr>
              <a:t>Each Title I school and the LEA </a:t>
            </a:r>
            <a:r>
              <a:rPr lang="en-US" sz="1800" dirty="0" smtClean="0">
                <a:solidFill>
                  <a:srgbClr val="444444"/>
                </a:solidFill>
              </a:rPr>
              <a:t>is implementing </a:t>
            </a:r>
            <a:r>
              <a:rPr lang="en-US" sz="1800" dirty="0">
                <a:solidFill>
                  <a:srgbClr val="444444"/>
                </a:solidFill>
              </a:rPr>
              <a:t>a parent and family engagement policy that has been developed</a:t>
            </a:r>
            <a:endParaRPr sz="1800" dirty="0">
              <a:solidFill>
                <a:srgbClr val="444444"/>
              </a:solidFill>
            </a:endParaRPr>
          </a:p>
          <a:p>
            <a:pPr indent="-342900">
              <a:buClr>
                <a:srgbClr val="444444"/>
              </a:buClr>
              <a:buSzPts val="1800"/>
              <a:buChar char="●"/>
            </a:pPr>
            <a:r>
              <a:rPr lang="en-US" sz="1800" dirty="0">
                <a:solidFill>
                  <a:srgbClr val="444444"/>
                </a:solidFill>
              </a:rPr>
              <a:t>jointly by the LEA, Title I schools, and parents of children participating in Title I programs; </a:t>
            </a:r>
            <a:endParaRPr sz="1800" dirty="0">
              <a:solidFill>
                <a:srgbClr val="444444"/>
              </a:solidFill>
            </a:endParaRPr>
          </a:p>
          <a:p>
            <a:pPr indent="-342900">
              <a:spcBef>
                <a:spcPts val="0"/>
              </a:spcBef>
              <a:buClr>
                <a:srgbClr val="444444"/>
              </a:buClr>
              <a:buSzPts val="1800"/>
              <a:buChar char="●"/>
            </a:pPr>
            <a:r>
              <a:rPr lang="en-US" sz="1800" dirty="0">
                <a:solidFill>
                  <a:srgbClr val="444444"/>
                </a:solidFill>
              </a:rPr>
              <a:t>in coordination with all other parent and family engagement strategies being implemented by the LEA. </a:t>
            </a:r>
            <a:endParaRPr sz="1800" dirty="0">
              <a:solidFill>
                <a:srgbClr val="444444"/>
              </a:solidFill>
            </a:endParaRPr>
          </a:p>
          <a:p>
            <a:pPr marL="0" indent="0">
              <a:buSzPts val="1100"/>
            </a:pPr>
            <a:r>
              <a:rPr lang="en-US" sz="1800" dirty="0">
                <a:solidFill>
                  <a:srgbClr val="444444"/>
                </a:solidFill>
              </a:rPr>
              <a:t>The LEA </a:t>
            </a:r>
            <a:endParaRPr sz="1800" dirty="0">
              <a:solidFill>
                <a:srgbClr val="444444"/>
              </a:solidFill>
            </a:endParaRPr>
          </a:p>
          <a:p>
            <a:pPr indent="-342900">
              <a:buClr>
                <a:srgbClr val="444444"/>
              </a:buClr>
              <a:buSzPts val="1800"/>
              <a:buChar char="●"/>
            </a:pPr>
            <a:r>
              <a:rPr lang="en-US" sz="1800" dirty="0">
                <a:solidFill>
                  <a:srgbClr val="444444"/>
                </a:solidFill>
              </a:rPr>
              <a:t>builds the capacity of schools to more effectively engage parents and families</a:t>
            </a:r>
            <a:endParaRPr sz="1800" dirty="0">
              <a:solidFill>
                <a:srgbClr val="444444"/>
              </a:solidFill>
            </a:endParaRPr>
          </a:p>
          <a:p>
            <a:pPr indent="-342900">
              <a:spcBef>
                <a:spcPts val="0"/>
              </a:spcBef>
              <a:buClr>
                <a:srgbClr val="444444"/>
              </a:buClr>
              <a:buSzPts val="1800"/>
              <a:buChar char="●"/>
            </a:pPr>
            <a:r>
              <a:rPr lang="en-US" sz="1800" dirty="0">
                <a:solidFill>
                  <a:srgbClr val="444444"/>
                </a:solidFill>
              </a:rPr>
              <a:t>annually evaluates the policy to determine effectiveness of strategies</a:t>
            </a:r>
            <a:endParaRPr sz="1800" dirty="0">
              <a:solidFill>
                <a:srgbClr val="444444"/>
              </a:solidFill>
            </a:endParaRPr>
          </a:p>
          <a:p>
            <a:pPr indent="-342900">
              <a:spcBef>
                <a:spcPts val="0"/>
              </a:spcBef>
              <a:buClr>
                <a:srgbClr val="444444"/>
              </a:buClr>
              <a:buSzPts val="1800"/>
              <a:buChar char="●"/>
            </a:pPr>
            <a:r>
              <a:rPr lang="en-US" sz="1800" dirty="0">
                <a:solidFill>
                  <a:srgbClr val="444444"/>
                </a:solidFill>
              </a:rPr>
              <a:t>makes adjustments in subsequent years based on the findings of the evaluation.</a:t>
            </a:r>
            <a:r>
              <a:rPr lang="en-US" dirty="0"/>
              <a:t/>
            </a:r>
            <a:br>
              <a:rPr lang="en-US" dirty="0"/>
            </a:br>
            <a:endParaRPr dirty="0"/>
          </a:p>
        </p:txBody>
      </p:sp>
      <p:sp>
        <p:nvSpPr>
          <p:cNvPr id="3" name="Rectangle 2"/>
          <p:cNvSpPr/>
          <p:nvPr/>
        </p:nvSpPr>
        <p:spPr>
          <a:xfrm>
            <a:off x="9569669" y="2006162"/>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9" name="Rectangle 8"/>
          <p:cNvSpPr/>
          <p:nvPr/>
        </p:nvSpPr>
        <p:spPr>
          <a:xfrm>
            <a:off x="9569669" y="2911366"/>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
        <p:nvSpPr>
          <p:cNvPr id="10" name="Rectangle 9"/>
          <p:cNvSpPr/>
          <p:nvPr/>
        </p:nvSpPr>
        <p:spPr>
          <a:xfrm>
            <a:off x="9569669" y="3682173"/>
            <a:ext cx="2451538" cy="654269"/>
          </a:xfrm>
          <a:prstGeom prst="rect">
            <a:avLst/>
          </a:prstGeom>
          <a:solidFill>
            <a:schemeClr val="accent6"/>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Evaluating</a:t>
            </a:r>
            <a:endParaRPr lang="en-US" dirty="0"/>
          </a:p>
        </p:txBody>
      </p:sp>
    </p:spTree>
    <p:extLst>
      <p:ext uri="{BB962C8B-B14F-4D97-AF65-F5344CB8AC3E}">
        <p14:creationId xmlns:p14="http://schemas.microsoft.com/office/powerpoint/2010/main" val="412990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0">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00">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00">
                                            <p:txEl>
                                              <p:pRg st="3" end="3"/>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100">
                                            <p:txEl>
                                              <p:pRg st="5" end="5"/>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100">
                                            <p:txEl>
                                              <p:pRg st="6" end="6"/>
                                            </p:txEl>
                                          </p:spTgt>
                                        </p:tgtEl>
                                        <p:attrNameLst>
                                          <p:attrName>style.color</p:attrName>
                                        </p:attrNameLst>
                                      </p:cBhvr>
                                      <p:to>
                                        <a:schemeClr val="accent2"/>
                                      </p:to>
                                    </p:animClr>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00">
                                            <p:txEl>
                                              <p:pRg st="4" end="4"/>
                                            </p:txEl>
                                          </p:spTgt>
                                        </p:tgtEl>
                                        <p:attrNameLst>
                                          <p:attrName>style.color</p:attrName>
                                        </p:attrNameLst>
                                      </p:cBhvr>
                                      <p:to>
                                        <a:srgbClr val="4472C4"/>
                                      </p:to>
                                    </p:animClr>
                                  </p:childTnLst>
                                </p:cTn>
                              </p:par>
                              <p:par>
                                <p:cTn id="23" presetID="3" presetClass="emph" presetSubtype="2" fill="hold" nodeType="withEffect">
                                  <p:stCondLst>
                                    <p:cond delay="0"/>
                                  </p:stCondLst>
                                  <p:childTnLst>
                                    <p:animClr clrSpc="rgb" dir="cw">
                                      <p:cBhvr override="childStyle">
                                        <p:cTn id="24" dur="2000" fill="hold"/>
                                        <p:tgtEl>
                                          <p:spTgt spid="100">
                                            <p:txEl>
                                              <p:pRg st="8" end="8"/>
                                            </p:txEl>
                                          </p:spTgt>
                                        </p:tgtEl>
                                        <p:attrNameLst>
                                          <p:attrName>style.color</p:attrName>
                                        </p:attrNameLst>
                                      </p:cBhvr>
                                      <p:to>
                                        <a:srgbClr val="4472C4"/>
                                      </p:to>
                                    </p:animClr>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100">
                                            <p:txEl>
                                              <p:pRg st="9" end="9"/>
                                            </p:txEl>
                                          </p:spTgt>
                                        </p:tgtEl>
                                        <p:attrNameLst>
                                          <p:attrName>style.color</p:attrName>
                                        </p:attrNameLst>
                                      </p:cBhvr>
                                      <p:to>
                                        <a:srgbClr val="70AD47"/>
                                      </p:to>
                                    </p:animClr>
                                  </p:childTnLst>
                                </p:cTn>
                              </p:par>
                              <p:par>
                                <p:cTn id="33" presetID="3" presetClass="emph" presetSubtype="2" fill="hold" nodeType="withEffect">
                                  <p:stCondLst>
                                    <p:cond delay="0"/>
                                  </p:stCondLst>
                                  <p:childTnLst>
                                    <p:animClr clrSpc="rgb" dir="cw">
                                      <p:cBhvr override="childStyle">
                                        <p:cTn id="34" dur="2000" fill="hold"/>
                                        <p:tgtEl>
                                          <p:spTgt spid="100">
                                            <p:txEl>
                                              <p:pRg st="10" end="10"/>
                                            </p:txEl>
                                          </p:spTgt>
                                        </p:tgtEl>
                                        <p:attrNameLst>
                                          <p:attrName>style.color</p:attrName>
                                        </p:attrNameLst>
                                      </p:cBhvr>
                                      <p:to>
                                        <a:srgbClr val="70AD47"/>
                                      </p:to>
                                    </p:animClr>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798320" y="274320"/>
            <a:ext cx="7886700" cy="710100"/>
          </a:xfrm>
          <a:prstGeom prst="rect">
            <a:avLst/>
          </a:prstGeom>
        </p:spPr>
        <p:txBody>
          <a:bodyPr spcFirstLastPara="1" vert="horz" wrap="square" lIns="0" tIns="0" rIns="0" bIns="0" rtlCol="0" anchor="t" anchorCtr="0">
            <a:noAutofit/>
          </a:bodyPr>
          <a:lstStyle/>
          <a:p>
            <a:r>
              <a:rPr lang="en-US" dirty="0"/>
              <a:t>SE </a:t>
            </a:r>
            <a:r>
              <a:rPr lang="en-US" dirty="0" smtClean="0"/>
              <a:t>1.3 </a:t>
            </a:r>
            <a:r>
              <a:rPr lang="en-US" dirty="0"/>
              <a:t>Understanding the Demonstration of Compliance</a:t>
            </a:r>
            <a:endParaRPr dirty="0"/>
          </a:p>
        </p:txBody>
      </p:sp>
      <p:sp>
        <p:nvSpPr>
          <p:cNvPr id="118" name="Google Shape;118;p18"/>
          <p:cNvSpPr txBox="1">
            <a:spLocks noGrp="1"/>
          </p:cNvSpPr>
          <p:nvPr>
            <p:ph type="body" idx="1"/>
          </p:nvPr>
        </p:nvSpPr>
        <p:spPr>
          <a:xfrm>
            <a:off x="315310" y="1463050"/>
            <a:ext cx="8970580" cy="3324103"/>
          </a:xfrm>
          <a:prstGeom prst="rect">
            <a:avLst/>
          </a:prstGeom>
        </p:spPr>
        <p:txBody>
          <a:bodyPr spcFirstLastPara="1" vert="horz" wrap="square" lIns="0" tIns="0" rIns="0" bIns="0" rtlCol="0" anchor="t" anchorCtr="0">
            <a:noAutofit/>
          </a:bodyPr>
          <a:lstStyle/>
          <a:p>
            <a:pPr indent="-342900">
              <a:buClr>
                <a:schemeClr val="accent2"/>
              </a:buClr>
              <a:buSzPts val="1800"/>
              <a:buChar char="❏"/>
            </a:pPr>
            <a:r>
              <a:rPr lang="en-US" sz="1800" dirty="0"/>
              <a:t>The written policy must:</a:t>
            </a:r>
            <a:endParaRPr sz="1800" dirty="0"/>
          </a:p>
          <a:p>
            <a:pPr lvl="1" indent="-342900">
              <a:spcBef>
                <a:spcPts val="0"/>
              </a:spcBef>
              <a:buClr>
                <a:schemeClr val="accent2"/>
              </a:buClr>
              <a:buSzPts val="1800"/>
              <a:buChar char="❏"/>
            </a:pPr>
            <a:r>
              <a:rPr lang="en-US" sz="1800" dirty="0"/>
              <a:t>include expectations and objectives for meaningful parent and family engagement</a:t>
            </a:r>
            <a:endParaRPr sz="1800" dirty="0"/>
          </a:p>
          <a:p>
            <a:pPr lvl="1" indent="-342900">
              <a:spcBef>
                <a:spcPts val="0"/>
              </a:spcBef>
              <a:buClr>
                <a:schemeClr val="accent2"/>
              </a:buClr>
              <a:buSzPts val="1800"/>
              <a:buChar char="❏"/>
            </a:pPr>
            <a:r>
              <a:rPr lang="en-US" sz="1800" dirty="0"/>
              <a:t>include a description of how parents and family of participating students will be involved in the development of the LEA plan</a:t>
            </a:r>
            <a:endParaRPr sz="1800" dirty="0"/>
          </a:p>
          <a:p>
            <a:pPr lvl="1" indent="-342900">
              <a:spcBef>
                <a:spcPts val="0"/>
              </a:spcBef>
              <a:buClr>
                <a:schemeClr val="accent2"/>
              </a:buClr>
              <a:buSzPts val="1800"/>
              <a:buChar char="❏"/>
            </a:pPr>
            <a:r>
              <a:rPr lang="en-US" sz="1800" dirty="0"/>
              <a:t>include a description of how LEA will provide coordination, technical assistance, and other supports necessary to build capacity</a:t>
            </a:r>
            <a:endParaRPr sz="1800" dirty="0"/>
          </a:p>
          <a:p>
            <a:pPr lvl="1" indent="-342900">
              <a:spcBef>
                <a:spcPts val="0"/>
              </a:spcBef>
              <a:buClr>
                <a:schemeClr val="accent2"/>
              </a:buClr>
              <a:buSzPts val="1800"/>
              <a:buChar char="❏"/>
            </a:pPr>
            <a:r>
              <a:rPr lang="en-US" sz="1800" dirty="0"/>
              <a:t>be developed jointly and agreed upon by parents and family of participating students</a:t>
            </a:r>
            <a:endParaRPr sz="1800" dirty="0"/>
          </a:p>
          <a:p>
            <a:pPr lvl="2">
              <a:spcBef>
                <a:spcPts val="0"/>
              </a:spcBef>
              <a:buClr>
                <a:schemeClr val="accent2"/>
              </a:buClr>
              <a:buChar char="❏"/>
            </a:pPr>
            <a:r>
              <a:rPr lang="en-US" sz="1800" dirty="0"/>
              <a:t>Participant are representative of the students being served</a:t>
            </a:r>
            <a:endParaRPr sz="1800" dirty="0"/>
          </a:p>
          <a:p>
            <a:pPr lvl="1" indent="-342900">
              <a:spcBef>
                <a:spcPts val="0"/>
              </a:spcBef>
              <a:buClr>
                <a:schemeClr val="accent2"/>
              </a:buClr>
              <a:buSzPts val="1800"/>
              <a:buChar char="❏"/>
            </a:pPr>
            <a:r>
              <a:rPr lang="en-US" sz="1800" dirty="0"/>
              <a:t>be communicated using materials in languages and formats based on needs of families and parents</a:t>
            </a:r>
            <a:endParaRPr sz="1800" dirty="0"/>
          </a:p>
          <a:p>
            <a:pPr lvl="1" indent="-342900">
              <a:spcBef>
                <a:spcPts val="0"/>
              </a:spcBef>
              <a:buClr>
                <a:schemeClr val="accent2"/>
              </a:buClr>
              <a:buSzPts val="1800"/>
              <a:buChar char="❏"/>
            </a:pPr>
            <a:r>
              <a:rPr lang="en-US" sz="1800" dirty="0"/>
              <a:t>be developed in coordination with all other parent and family engagement </a:t>
            </a:r>
            <a:r>
              <a:rPr lang="en-US" sz="1800" dirty="0" smtClean="0"/>
              <a:t>strategies</a:t>
            </a:r>
            <a:r>
              <a:rPr lang="en-US" sz="1800" b="1" dirty="0"/>
              <a:t/>
            </a:r>
            <a:br>
              <a:rPr lang="en-US" sz="1800" b="1" dirty="0"/>
            </a:br>
            <a:endParaRPr sz="1800" b="1" dirty="0"/>
          </a:p>
        </p:txBody>
      </p:sp>
      <p:sp>
        <p:nvSpPr>
          <p:cNvPr id="11" name="Rectangle 10"/>
          <p:cNvSpPr/>
          <p:nvPr/>
        </p:nvSpPr>
        <p:spPr>
          <a:xfrm>
            <a:off x="9569669" y="2006162"/>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3" name="TextBox 2"/>
          <p:cNvSpPr txBox="1"/>
          <p:nvPr/>
        </p:nvSpPr>
        <p:spPr>
          <a:xfrm>
            <a:off x="315311" y="4664661"/>
            <a:ext cx="8970580" cy="923330"/>
          </a:xfrm>
          <a:prstGeom prst="rect">
            <a:avLst/>
          </a:prstGeom>
          <a:noFill/>
        </p:spPr>
        <p:txBody>
          <a:bodyPr wrap="square" rtlCol="0">
            <a:spAutoFit/>
          </a:bodyPr>
          <a:lstStyle/>
          <a:p>
            <a:pPr marL="285750" indent="-285750">
              <a:buClr>
                <a:schemeClr val="accent1"/>
              </a:buClr>
              <a:buFont typeface="Wingdings" panose="05000000000000000000" pitchFamily="2" charset="2"/>
              <a:buChar char="q"/>
            </a:pPr>
            <a:r>
              <a:rPr lang="en-US" dirty="0"/>
              <a:t>The LEA uses the strategies described in the written policy to build the capacity of schools to more effectively engage parents and families</a:t>
            </a:r>
          </a:p>
          <a:p>
            <a:endParaRPr lang="en-US" dirty="0"/>
          </a:p>
        </p:txBody>
      </p:sp>
      <p:sp>
        <p:nvSpPr>
          <p:cNvPr id="12" name="Rectangle 11"/>
          <p:cNvSpPr/>
          <p:nvPr/>
        </p:nvSpPr>
        <p:spPr>
          <a:xfrm>
            <a:off x="9569669" y="4369676"/>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
        <p:nvSpPr>
          <p:cNvPr id="4" name="TextBox 3"/>
          <p:cNvSpPr txBox="1"/>
          <p:nvPr/>
        </p:nvSpPr>
        <p:spPr>
          <a:xfrm>
            <a:off x="315310" y="5446059"/>
            <a:ext cx="8970580" cy="646331"/>
          </a:xfrm>
          <a:prstGeom prst="rect">
            <a:avLst/>
          </a:prstGeom>
          <a:noFill/>
        </p:spPr>
        <p:txBody>
          <a:bodyPr wrap="square" rtlCol="0">
            <a:spAutoFit/>
          </a:bodyPr>
          <a:lstStyle/>
          <a:p>
            <a:pPr marL="285750" indent="-285750">
              <a:buClr>
                <a:schemeClr val="accent6"/>
              </a:buClr>
              <a:buFont typeface="Wingdings" panose="05000000000000000000" pitchFamily="2" charset="2"/>
              <a:buChar char="q"/>
            </a:pPr>
            <a:r>
              <a:rPr lang="en-US" dirty="0"/>
              <a:t>The LEA conducts evaluation of the strategies implemented and uses that information to make adjustments, as necessary, to update the written policy</a:t>
            </a:r>
          </a:p>
        </p:txBody>
      </p:sp>
      <p:sp>
        <p:nvSpPr>
          <p:cNvPr id="13" name="Rectangle 12"/>
          <p:cNvSpPr/>
          <p:nvPr/>
        </p:nvSpPr>
        <p:spPr>
          <a:xfrm>
            <a:off x="9569669" y="5337553"/>
            <a:ext cx="2451538" cy="654269"/>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Evaluating</a:t>
            </a:r>
            <a:endParaRPr lang="en-US" dirty="0"/>
          </a:p>
        </p:txBody>
      </p:sp>
    </p:spTree>
    <p:extLst>
      <p:ext uri="{BB962C8B-B14F-4D97-AF65-F5344CB8AC3E}">
        <p14:creationId xmlns:p14="http://schemas.microsoft.com/office/powerpoint/2010/main" val="31595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8">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18">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18">
                                            <p:txEl>
                                              <p:pRg st="2" end="2"/>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118">
                                            <p:txEl>
                                              <p:pRg st="3" end="3"/>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118">
                                            <p:txEl>
                                              <p:pRg st="4" end="4"/>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2000" fill="hold"/>
                                        <p:tgtEl>
                                          <p:spTgt spid="118">
                                            <p:txEl>
                                              <p:pRg st="5" end="5"/>
                                            </p:txEl>
                                          </p:spTgt>
                                        </p:tgtEl>
                                        <p:attrNameLst>
                                          <p:attrName>style.color</p:attrName>
                                        </p:attrNameLst>
                                      </p:cBhvr>
                                      <p:to>
                                        <a:schemeClr val="accent2"/>
                                      </p:to>
                                    </p:animClr>
                                  </p:childTnLst>
                                </p:cTn>
                              </p:par>
                              <p:par>
                                <p:cTn id="17" presetID="3" presetClass="emph" presetSubtype="2" fill="hold" nodeType="withEffect">
                                  <p:stCondLst>
                                    <p:cond delay="0"/>
                                  </p:stCondLst>
                                  <p:childTnLst>
                                    <p:animClr clrSpc="rgb" dir="cw">
                                      <p:cBhvr override="childStyle">
                                        <p:cTn id="18" dur="2000" fill="hold"/>
                                        <p:tgtEl>
                                          <p:spTgt spid="118">
                                            <p:txEl>
                                              <p:pRg st="6" end="6"/>
                                            </p:txEl>
                                          </p:spTgt>
                                        </p:tgtEl>
                                        <p:attrNameLst>
                                          <p:attrName>style.color</p:attrName>
                                        </p:attrNameLst>
                                      </p:cBhvr>
                                      <p:to>
                                        <a:schemeClr val="accent2"/>
                                      </p:to>
                                    </p:animClr>
                                  </p:childTnLst>
                                </p:cTn>
                              </p:par>
                              <p:par>
                                <p:cTn id="19" presetID="3" presetClass="emph" presetSubtype="2" fill="hold" nodeType="withEffect">
                                  <p:stCondLst>
                                    <p:cond delay="0"/>
                                  </p:stCondLst>
                                  <p:childTnLst>
                                    <p:animClr clrSpc="rgb" dir="cw">
                                      <p:cBhvr override="childStyle">
                                        <p:cTn id="20" dur="2000" fill="hold"/>
                                        <p:tgtEl>
                                          <p:spTgt spid="118">
                                            <p:txEl>
                                              <p:pRg st="7" end="7"/>
                                            </p:txEl>
                                          </p:spTgt>
                                        </p:tgtEl>
                                        <p:attrNameLst>
                                          <p:attrName>style.color</p:attrName>
                                        </p:attrNameLst>
                                      </p:cBhvr>
                                      <p:to>
                                        <a:schemeClr val="accent2"/>
                                      </p:to>
                                    </p:animClr>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1798320" y="274320"/>
            <a:ext cx="7886700" cy="710100"/>
          </a:xfrm>
          <a:prstGeom prst="rect">
            <a:avLst/>
          </a:prstGeom>
        </p:spPr>
        <p:txBody>
          <a:bodyPr spcFirstLastPara="1" vert="horz" wrap="square" lIns="0" tIns="0" rIns="0" bIns="0" rtlCol="0" anchor="t" anchorCtr="0">
            <a:noAutofit/>
          </a:bodyPr>
          <a:lstStyle/>
          <a:p>
            <a:r>
              <a:rPr lang="en-US" dirty="0"/>
              <a:t>SE 1.3 Examples of Evidence</a:t>
            </a:r>
            <a:endParaRPr dirty="0"/>
          </a:p>
        </p:txBody>
      </p:sp>
      <p:sp>
        <p:nvSpPr>
          <p:cNvPr id="126" name="Google Shape;126;p19"/>
          <p:cNvSpPr txBox="1">
            <a:spLocks noGrp="1"/>
          </p:cNvSpPr>
          <p:nvPr>
            <p:ph type="body" idx="1"/>
          </p:nvPr>
        </p:nvSpPr>
        <p:spPr>
          <a:xfrm>
            <a:off x="575442" y="1463050"/>
            <a:ext cx="8749862" cy="2342468"/>
          </a:xfrm>
          <a:prstGeom prst="rect">
            <a:avLst/>
          </a:prstGeom>
        </p:spPr>
        <p:txBody>
          <a:bodyPr spcFirstLastPara="1" vert="horz" wrap="square" lIns="0" tIns="0" rIns="0" bIns="0" rtlCol="0" anchor="t" anchorCtr="0">
            <a:noAutofit/>
          </a:bodyPr>
          <a:lstStyle/>
          <a:p>
            <a:pPr indent="-368300">
              <a:buClr>
                <a:schemeClr val="accent2"/>
              </a:buClr>
              <a:buSzPts val="2200"/>
              <a:buChar char="❏"/>
            </a:pPr>
            <a:r>
              <a:rPr lang="en-US" sz="2200" dirty="0"/>
              <a:t>Written Parent and Family Engagement policy</a:t>
            </a:r>
            <a:endParaRPr sz="2200" dirty="0"/>
          </a:p>
          <a:p>
            <a:pPr indent="-368300">
              <a:spcBef>
                <a:spcPts val="0"/>
              </a:spcBef>
              <a:buClr>
                <a:schemeClr val="accent2"/>
              </a:buClr>
              <a:buSzPts val="2200"/>
              <a:buChar char="❏"/>
            </a:pPr>
            <a:r>
              <a:rPr lang="en-US" sz="2200" dirty="0"/>
              <a:t>Meeting agendas, attendance, and minutes for involvement of parents in development of policy</a:t>
            </a:r>
            <a:endParaRPr sz="2200" dirty="0"/>
          </a:p>
          <a:p>
            <a:pPr indent="-368300">
              <a:spcBef>
                <a:spcPts val="0"/>
              </a:spcBef>
              <a:buClr>
                <a:schemeClr val="accent2"/>
              </a:buClr>
              <a:buSzPts val="2200"/>
              <a:buChar char="❏"/>
            </a:pPr>
            <a:r>
              <a:rPr lang="en-US" sz="2200" dirty="0"/>
              <a:t>Content of meeting, including materials that guide discussions and provide opportunity for input(e.g., discussion or talking points, template or conversation guide, list of questions, </a:t>
            </a:r>
            <a:r>
              <a:rPr lang="en-US" sz="2200" dirty="0" err="1"/>
              <a:t>PPT</a:t>
            </a:r>
            <a:r>
              <a:rPr lang="en-US" sz="2200" dirty="0" smtClean="0"/>
              <a:t>)</a:t>
            </a:r>
            <a:r>
              <a:rPr lang="en-US" b="1" dirty="0"/>
              <a:t/>
            </a:r>
            <a:br>
              <a:rPr lang="en-US" b="1" dirty="0"/>
            </a:br>
            <a:endParaRPr b="1" dirty="0"/>
          </a:p>
          <a:p>
            <a:pPr marL="0" indent="0"/>
            <a:endParaRPr b="1" dirty="0"/>
          </a:p>
          <a:p>
            <a:pPr marL="0" indent="0"/>
            <a:endParaRPr b="1" dirty="0"/>
          </a:p>
          <a:p>
            <a:pPr marL="0" indent="0"/>
            <a:endParaRPr b="1" dirty="0"/>
          </a:p>
        </p:txBody>
      </p:sp>
      <p:sp>
        <p:nvSpPr>
          <p:cNvPr id="5" name="Rectangle 4"/>
          <p:cNvSpPr/>
          <p:nvPr/>
        </p:nvSpPr>
        <p:spPr>
          <a:xfrm>
            <a:off x="9569669" y="2006162"/>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2" name="TextBox 1"/>
          <p:cNvSpPr txBox="1"/>
          <p:nvPr/>
        </p:nvSpPr>
        <p:spPr>
          <a:xfrm>
            <a:off x="575441" y="3805518"/>
            <a:ext cx="8891287" cy="923330"/>
          </a:xfrm>
          <a:prstGeom prst="rect">
            <a:avLst/>
          </a:prstGeom>
          <a:noFill/>
        </p:spPr>
        <p:txBody>
          <a:bodyPr wrap="square" rtlCol="0">
            <a:spAutoFit/>
          </a:bodyPr>
          <a:lstStyle/>
          <a:p>
            <a:pPr indent="-368300">
              <a:spcBef>
                <a:spcPts val="0"/>
              </a:spcBef>
              <a:buClr>
                <a:schemeClr val="accent5"/>
              </a:buClr>
              <a:buSzPts val="2200"/>
              <a:buChar char="❏"/>
            </a:pPr>
            <a:r>
              <a:rPr lang="en-US" dirty="0"/>
              <a:t>Schedule of professional learning opportunities related to parent and family engagement</a:t>
            </a:r>
          </a:p>
          <a:p>
            <a:pPr indent="-368300">
              <a:spcBef>
                <a:spcPts val="0"/>
              </a:spcBef>
              <a:buClr>
                <a:schemeClr val="accent5"/>
              </a:buClr>
              <a:buSzPts val="2200"/>
              <a:buChar char="❏"/>
            </a:pPr>
            <a:r>
              <a:rPr lang="en-US" dirty="0"/>
              <a:t>Content of trainings or learning opportunities related to parent and family engagement</a:t>
            </a:r>
          </a:p>
          <a:p>
            <a:pPr indent="-368300">
              <a:spcBef>
                <a:spcPts val="0"/>
              </a:spcBef>
              <a:buClr>
                <a:schemeClr val="accent5"/>
              </a:buClr>
              <a:buSzPts val="2200"/>
              <a:buChar char="❏"/>
            </a:pPr>
            <a:r>
              <a:rPr lang="en-US" dirty="0"/>
              <a:t>Meeting agendas, attendance, and minutes for opportunities that build school </a:t>
            </a:r>
            <a:r>
              <a:rPr lang="en-US" dirty="0" smtClean="0"/>
              <a:t>capacity</a:t>
            </a:r>
            <a:endParaRPr lang="en-US" dirty="0"/>
          </a:p>
        </p:txBody>
      </p:sp>
      <p:sp>
        <p:nvSpPr>
          <p:cNvPr id="6" name="Rectangle 5"/>
          <p:cNvSpPr/>
          <p:nvPr/>
        </p:nvSpPr>
        <p:spPr>
          <a:xfrm>
            <a:off x="9569669" y="3682173"/>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
        <p:nvSpPr>
          <p:cNvPr id="3" name="TextBox 2"/>
          <p:cNvSpPr txBox="1"/>
          <p:nvPr/>
        </p:nvSpPr>
        <p:spPr>
          <a:xfrm>
            <a:off x="575441" y="5035448"/>
            <a:ext cx="8514770" cy="369332"/>
          </a:xfrm>
          <a:prstGeom prst="rect">
            <a:avLst/>
          </a:prstGeom>
          <a:noFill/>
        </p:spPr>
        <p:txBody>
          <a:bodyPr wrap="square" rtlCol="0">
            <a:spAutoFit/>
          </a:bodyPr>
          <a:lstStyle/>
          <a:p>
            <a:pPr marL="285750" indent="-285750">
              <a:buClr>
                <a:schemeClr val="accent6"/>
              </a:buClr>
              <a:buFont typeface="Wingdings" panose="05000000000000000000" pitchFamily="2" charset="2"/>
              <a:buChar char="q"/>
            </a:pPr>
            <a:r>
              <a:rPr lang="en-US" dirty="0"/>
              <a:t>Summary of evaluation </a:t>
            </a:r>
            <a:r>
              <a:rPr lang="en-US" dirty="0" smtClean="0"/>
              <a:t>results</a:t>
            </a:r>
            <a:endParaRPr lang="en-US" dirty="0"/>
          </a:p>
        </p:txBody>
      </p:sp>
      <p:sp>
        <p:nvSpPr>
          <p:cNvPr id="7" name="Rectangle 6"/>
          <p:cNvSpPr/>
          <p:nvPr/>
        </p:nvSpPr>
        <p:spPr>
          <a:xfrm>
            <a:off x="9569669" y="5358184"/>
            <a:ext cx="2451538" cy="654269"/>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Evaluating</a:t>
            </a:r>
            <a:endParaRPr lang="en-US" dirty="0"/>
          </a:p>
        </p:txBody>
      </p:sp>
    </p:spTree>
    <p:extLst>
      <p:ext uri="{BB962C8B-B14F-4D97-AF65-F5344CB8AC3E}">
        <p14:creationId xmlns:p14="http://schemas.microsoft.com/office/powerpoint/2010/main" val="1647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6">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26">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26">
                                            <p:txEl>
                                              <p:pRg st="2" end="2"/>
                                            </p:txEl>
                                          </p:spTgt>
                                        </p:tgtEl>
                                        <p:attrNameLst>
                                          <p:attrName>style.color</p:attrName>
                                        </p:attrNameLst>
                                      </p:cBhvr>
                                      <p:to>
                                        <a:schemeClr val="accent2"/>
                                      </p:to>
                                    </p:animClr>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0"/>
          <p:cNvSpPr txBox="1">
            <a:spLocks noGrp="1"/>
          </p:cNvSpPr>
          <p:nvPr>
            <p:ph type="title"/>
          </p:nvPr>
        </p:nvSpPr>
        <p:spPr>
          <a:xfrm>
            <a:off x="528145" y="274320"/>
            <a:ext cx="9156875" cy="710100"/>
          </a:xfrm>
          <a:prstGeom prst="rect">
            <a:avLst/>
          </a:prstGeom>
        </p:spPr>
        <p:txBody>
          <a:bodyPr spcFirstLastPara="1" vert="horz" wrap="square" lIns="0" tIns="0" rIns="0" bIns="0" rtlCol="0" anchor="t" anchorCtr="0">
            <a:noAutofit/>
          </a:bodyPr>
          <a:lstStyle/>
          <a:p>
            <a:pPr>
              <a:spcBef>
                <a:spcPts val="0"/>
              </a:spcBef>
            </a:pPr>
            <a:r>
              <a:rPr lang="en-US" dirty="0"/>
              <a:t>SE </a:t>
            </a:r>
            <a:r>
              <a:rPr lang="en-US" dirty="0" smtClean="0"/>
              <a:t>1.1: Title I, Part A Annual Meeting</a:t>
            </a:r>
            <a:endParaRPr dirty="0"/>
          </a:p>
        </p:txBody>
      </p:sp>
      <p:sp>
        <p:nvSpPr>
          <p:cNvPr id="132" name="Google Shape;132;p20"/>
          <p:cNvSpPr txBox="1">
            <a:spLocks noGrp="1"/>
          </p:cNvSpPr>
          <p:nvPr>
            <p:ph type="body" idx="1"/>
          </p:nvPr>
        </p:nvSpPr>
        <p:spPr>
          <a:xfrm>
            <a:off x="528146" y="1463039"/>
            <a:ext cx="9002110" cy="4677629"/>
          </a:xfrm>
          <a:prstGeom prst="rect">
            <a:avLst/>
          </a:prstGeom>
        </p:spPr>
        <p:txBody>
          <a:bodyPr spcFirstLastPara="1" vert="horz" wrap="square" lIns="0" tIns="0" rIns="0" bIns="0" rtlCol="0" anchor="t" anchorCtr="0">
            <a:noAutofit/>
          </a:bodyPr>
          <a:lstStyle/>
          <a:p>
            <a:pPr>
              <a:buClr>
                <a:schemeClr val="dk1"/>
              </a:buClr>
              <a:buSzPts val="1100"/>
            </a:pPr>
            <a:r>
              <a:rPr lang="en-US" sz="1600" b="1" i="1" dirty="0" smtClean="0"/>
              <a:t>Statutory Indicator</a:t>
            </a:r>
          </a:p>
          <a:p>
            <a:pPr>
              <a:buClr>
                <a:schemeClr val="dk1"/>
              </a:buClr>
              <a:buSzPts val="1100"/>
            </a:pPr>
            <a:r>
              <a:rPr lang="en-US" sz="1600" i="1" dirty="0"/>
              <a:t>E</a:t>
            </a:r>
            <a:r>
              <a:rPr lang="en-US" sz="1600" i="1" dirty="0" smtClean="0"/>
              <a:t>ach </a:t>
            </a:r>
            <a:r>
              <a:rPr lang="en-US" sz="1600" i="1" dirty="0"/>
              <a:t>Title I school holds an annual meeting to explain the programs that will be in place, as a result of Title I, Part A </a:t>
            </a:r>
            <a:r>
              <a:rPr lang="en-US" sz="1600" i="1" dirty="0" smtClean="0"/>
              <a:t>funds and provides additional opportunities for parents and families to participate in the planning, review, and improvement of programs throughout the year.</a:t>
            </a:r>
          </a:p>
          <a:p>
            <a:pPr>
              <a:buClr>
                <a:schemeClr val="dk1"/>
              </a:buClr>
              <a:buSzPts val="1100"/>
            </a:pPr>
            <a:r>
              <a:rPr lang="en-US" sz="1600" b="1" dirty="0" smtClean="0"/>
              <a:t>Demonstration of Compliance</a:t>
            </a:r>
          </a:p>
          <a:p>
            <a:pPr lvl="1">
              <a:buFont typeface="Wingdings" panose="05000000000000000000" pitchFamily="2" charset="2"/>
              <a:buChar char="q"/>
            </a:pPr>
            <a:r>
              <a:rPr lang="en-US" sz="1800" dirty="0"/>
              <a:t>Parents and family of all participating students have been invited and encouraged to attend annual meeting</a:t>
            </a:r>
          </a:p>
          <a:p>
            <a:pPr lvl="2">
              <a:buFont typeface="Wingdings" panose="05000000000000000000" pitchFamily="2" charset="2"/>
              <a:buChar char="q"/>
            </a:pPr>
            <a:r>
              <a:rPr lang="en-US" sz="1600" dirty="0"/>
              <a:t>Clear and concise communications to parents in format and language that parents can access and understand</a:t>
            </a:r>
          </a:p>
          <a:p>
            <a:pPr lvl="1">
              <a:buFont typeface="Wingdings" panose="05000000000000000000" pitchFamily="2" charset="2"/>
              <a:buChar char="q"/>
            </a:pPr>
            <a:r>
              <a:rPr lang="en-US" sz="1800" dirty="0"/>
              <a:t>Annual Meeting(s) are convened for parents and families of all participating students in a timely, convenient, inclusive and flexible manner</a:t>
            </a:r>
          </a:p>
          <a:p>
            <a:pPr lvl="2">
              <a:buFont typeface="Wingdings" panose="05000000000000000000" pitchFamily="2" charset="2"/>
              <a:buChar char="q"/>
            </a:pPr>
            <a:r>
              <a:rPr lang="en-US" sz="1600" dirty="0"/>
              <a:t>Family schedules and availability are considered when scheduling meetings</a:t>
            </a:r>
          </a:p>
          <a:p>
            <a:pPr lvl="2">
              <a:buFont typeface="Wingdings" panose="05000000000000000000" pitchFamily="2" charset="2"/>
              <a:buChar char="q"/>
            </a:pPr>
            <a:r>
              <a:rPr lang="en-US" sz="1600" dirty="0"/>
              <a:t>LEA determines the languages and formats that the information will be shared. Translation/interpretation services are consistent with this program as well as other policies and processes</a:t>
            </a:r>
          </a:p>
          <a:p>
            <a:pPr lvl="1">
              <a:buFont typeface="Wingdings" panose="05000000000000000000" pitchFamily="2" charset="2"/>
              <a:buChar char="q"/>
            </a:pPr>
            <a:r>
              <a:rPr lang="en-US" sz="1800" dirty="0"/>
              <a:t>Evidence of </a:t>
            </a:r>
            <a:r>
              <a:rPr lang="en-US" sz="1800" u="sng" dirty="0"/>
              <a:t>ongoing</a:t>
            </a:r>
            <a:r>
              <a:rPr lang="en-US" sz="1800" dirty="0"/>
              <a:t> parent and family input</a:t>
            </a:r>
          </a:p>
          <a:p>
            <a:pPr lvl="2">
              <a:buFont typeface="Wingdings" panose="05000000000000000000" pitchFamily="2" charset="2"/>
              <a:buChar char="q"/>
            </a:pPr>
            <a:r>
              <a:rPr lang="en-US" sz="1600" dirty="0"/>
              <a:t>Evidence that opportunities, for parents whose primary language is not English, are able to understand and participate throughout the year.</a:t>
            </a:r>
          </a:p>
          <a:p>
            <a:pPr>
              <a:buClr>
                <a:schemeClr val="dk1"/>
              </a:buClr>
              <a:buSzPts val="1100"/>
            </a:pPr>
            <a:endParaRPr dirty="0"/>
          </a:p>
        </p:txBody>
      </p:sp>
      <p:sp>
        <p:nvSpPr>
          <p:cNvPr id="5" name="Rectangle 4"/>
          <p:cNvSpPr/>
          <p:nvPr/>
        </p:nvSpPr>
        <p:spPr>
          <a:xfrm>
            <a:off x="9530256" y="3147584"/>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6" name="Rectangle 5"/>
          <p:cNvSpPr/>
          <p:nvPr/>
        </p:nvSpPr>
        <p:spPr>
          <a:xfrm>
            <a:off x="9530256" y="5034323"/>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Tree>
    <p:extLst>
      <p:ext uri="{BB962C8B-B14F-4D97-AF65-F5344CB8AC3E}">
        <p14:creationId xmlns:p14="http://schemas.microsoft.com/office/powerpoint/2010/main" val="226085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2">
                                            <p:txEl>
                                              <p:pRg st="3" end="3"/>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32">
                                            <p:txEl>
                                              <p:pRg st="4" end="4"/>
                                            </p:txEl>
                                          </p:spTgt>
                                        </p:tgtEl>
                                        <p:attrNameLst>
                                          <p:attrName>style.color</p:attrName>
                                        </p:attrNameLst>
                                      </p:cBhvr>
                                      <p:to>
                                        <a:schemeClr val="accent2"/>
                                      </p:to>
                                    </p:animClr>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132">
                                            <p:txEl>
                                              <p:pRg st="5" end="5"/>
                                            </p:txEl>
                                          </p:spTgt>
                                        </p:tgtEl>
                                        <p:attrNameLst>
                                          <p:attrName>style.color</p:attrName>
                                        </p:attrNameLst>
                                      </p:cBhvr>
                                      <p:to>
                                        <a:srgbClr val="5B9BD5"/>
                                      </p:to>
                                    </p:animClr>
                                  </p:childTnLst>
                                </p:cTn>
                              </p:par>
                              <p:par>
                                <p:cTn id="17" presetID="3" presetClass="emph" presetSubtype="2" fill="hold" nodeType="withEffect">
                                  <p:stCondLst>
                                    <p:cond delay="0"/>
                                  </p:stCondLst>
                                  <p:childTnLst>
                                    <p:animClr clrSpc="rgb" dir="cw">
                                      <p:cBhvr override="childStyle">
                                        <p:cTn id="18" dur="2000" fill="hold"/>
                                        <p:tgtEl>
                                          <p:spTgt spid="132">
                                            <p:txEl>
                                              <p:pRg st="6" end="6"/>
                                            </p:txEl>
                                          </p:spTgt>
                                        </p:tgtEl>
                                        <p:attrNameLst>
                                          <p:attrName>style.color</p:attrName>
                                        </p:attrNameLst>
                                      </p:cBhvr>
                                      <p:to>
                                        <a:srgbClr val="5B9BD5"/>
                                      </p:to>
                                    </p:animClr>
                                  </p:childTnLst>
                                </p:cTn>
                              </p:par>
                              <p:par>
                                <p:cTn id="19" presetID="3" presetClass="emph" presetSubtype="2" fill="hold" nodeType="withEffect">
                                  <p:stCondLst>
                                    <p:cond delay="0"/>
                                  </p:stCondLst>
                                  <p:childTnLst>
                                    <p:animClr clrSpc="rgb" dir="cw">
                                      <p:cBhvr override="childStyle">
                                        <p:cTn id="20" dur="2000" fill="hold"/>
                                        <p:tgtEl>
                                          <p:spTgt spid="132">
                                            <p:txEl>
                                              <p:pRg st="7" end="7"/>
                                            </p:txEl>
                                          </p:spTgt>
                                        </p:tgtEl>
                                        <p:attrNameLst>
                                          <p:attrName>style.color</p:attrName>
                                        </p:attrNameLst>
                                      </p:cBhvr>
                                      <p:to>
                                        <a:srgbClr val="5B9BD5"/>
                                      </p:to>
                                    </p:animClr>
                                  </p:childTnLst>
                                </p:cTn>
                              </p:par>
                              <p:par>
                                <p:cTn id="21" presetID="3" presetClass="emph" presetSubtype="2" fill="hold" nodeType="withEffect">
                                  <p:stCondLst>
                                    <p:cond delay="0"/>
                                  </p:stCondLst>
                                  <p:childTnLst>
                                    <p:animClr clrSpc="rgb" dir="cw">
                                      <p:cBhvr override="childStyle">
                                        <p:cTn id="22" dur="2000" fill="hold"/>
                                        <p:tgtEl>
                                          <p:spTgt spid="132">
                                            <p:txEl>
                                              <p:pRg st="8" end="8"/>
                                            </p:txEl>
                                          </p:spTgt>
                                        </p:tgtEl>
                                        <p:attrNameLst>
                                          <p:attrName>style.color</p:attrName>
                                        </p:attrNameLst>
                                      </p:cBhvr>
                                      <p:to>
                                        <a:srgbClr val="5B9BD5"/>
                                      </p:to>
                                    </p:animClr>
                                  </p:childTnLst>
                                </p:cTn>
                              </p:par>
                              <p:par>
                                <p:cTn id="23" presetID="3" presetClass="emph" presetSubtype="2" fill="hold" nodeType="withEffect">
                                  <p:stCondLst>
                                    <p:cond delay="0"/>
                                  </p:stCondLst>
                                  <p:childTnLst>
                                    <p:animClr clrSpc="rgb" dir="cw">
                                      <p:cBhvr override="childStyle">
                                        <p:cTn id="24" dur="2000" fill="hold"/>
                                        <p:tgtEl>
                                          <p:spTgt spid="132">
                                            <p:txEl>
                                              <p:pRg st="9" end="9"/>
                                            </p:txEl>
                                          </p:spTgt>
                                        </p:tgtEl>
                                        <p:attrNameLst>
                                          <p:attrName>style.color</p:attrName>
                                        </p:attrNameLst>
                                      </p:cBhvr>
                                      <p:to>
                                        <a:srgbClr val="5B9BD5"/>
                                      </p:to>
                                    </p:animClr>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2"/>
          <p:cNvSpPr txBox="1">
            <a:spLocks noGrp="1"/>
          </p:cNvSpPr>
          <p:nvPr>
            <p:ph type="title"/>
          </p:nvPr>
        </p:nvSpPr>
        <p:spPr>
          <a:xfrm>
            <a:off x="622738" y="274320"/>
            <a:ext cx="9062282" cy="710100"/>
          </a:xfrm>
          <a:prstGeom prst="rect">
            <a:avLst/>
          </a:prstGeom>
        </p:spPr>
        <p:txBody>
          <a:bodyPr spcFirstLastPara="1" vert="horz" wrap="square" lIns="0" tIns="0" rIns="0" bIns="0" rtlCol="0" anchor="t" anchorCtr="0">
            <a:noAutofit/>
          </a:bodyPr>
          <a:lstStyle/>
          <a:p>
            <a:pPr>
              <a:spcBef>
                <a:spcPts val="0"/>
              </a:spcBef>
            </a:pPr>
            <a:r>
              <a:rPr lang="en-US" dirty="0"/>
              <a:t>SE 1.1 Examples of Evidence</a:t>
            </a:r>
            <a:endParaRPr dirty="0"/>
          </a:p>
        </p:txBody>
      </p:sp>
      <p:sp>
        <p:nvSpPr>
          <p:cNvPr id="148" name="Google Shape;148;p22"/>
          <p:cNvSpPr txBox="1">
            <a:spLocks noGrp="1"/>
          </p:cNvSpPr>
          <p:nvPr>
            <p:ph type="body" idx="1"/>
          </p:nvPr>
        </p:nvSpPr>
        <p:spPr>
          <a:xfrm>
            <a:off x="622738" y="1463040"/>
            <a:ext cx="10823028" cy="4351200"/>
          </a:xfrm>
          <a:prstGeom prst="rect">
            <a:avLst/>
          </a:prstGeom>
        </p:spPr>
        <p:txBody>
          <a:bodyPr spcFirstLastPara="1" vert="horz" wrap="square" lIns="0" tIns="0" rIns="0" bIns="0" rtlCol="0" anchor="t" anchorCtr="0">
            <a:noAutofit/>
          </a:bodyPr>
          <a:lstStyle/>
          <a:p>
            <a:pPr marL="457200" indent="-457200">
              <a:buFont typeface="Wingdings" panose="05000000000000000000" pitchFamily="2" charset="2"/>
              <a:buChar char="q"/>
            </a:pPr>
            <a:r>
              <a:rPr lang="en-US" sz="2400" dirty="0"/>
              <a:t>Communication sent to parents and families in advance with options for different meeting </a:t>
            </a:r>
            <a:r>
              <a:rPr lang="en-US" sz="2400" dirty="0" smtClean="0"/>
              <a:t>times</a:t>
            </a:r>
          </a:p>
          <a:p>
            <a:pPr marL="457200" indent="-457200">
              <a:buFont typeface="Wingdings" panose="05000000000000000000" pitchFamily="2" charset="2"/>
              <a:buChar char="q"/>
            </a:pPr>
            <a:r>
              <a:rPr lang="en-US" sz="2400" dirty="0" smtClean="0"/>
              <a:t>Meeting </a:t>
            </a:r>
            <a:r>
              <a:rPr lang="en-US" sz="2400" dirty="0"/>
              <a:t>agendas, attendance, and minutes for involvement of parents in meetings regarding the planning, evaluation of, or improvement of the school’s Title I programs (UIP/schoolwide plan development, budget meetings, etc.)</a:t>
            </a:r>
          </a:p>
          <a:p>
            <a:pPr marL="457200" indent="-457200">
              <a:buFont typeface="Wingdings" panose="05000000000000000000" pitchFamily="2" charset="2"/>
              <a:buChar char="q"/>
            </a:pPr>
            <a:r>
              <a:rPr lang="en-US" sz="2400" dirty="0"/>
              <a:t>Content of meeting, including materials that guide discussions and provide opportunity for input(e.g., discussion or talking points, template or conversation guide, list of questions, PPT)</a:t>
            </a:r>
            <a:endParaRPr sz="2400" dirty="0"/>
          </a:p>
        </p:txBody>
      </p:sp>
      <p:sp>
        <p:nvSpPr>
          <p:cNvPr id="5" name="Rectangle 4"/>
          <p:cNvSpPr/>
          <p:nvPr/>
        </p:nvSpPr>
        <p:spPr>
          <a:xfrm>
            <a:off x="1994338" y="5377451"/>
            <a:ext cx="2451538" cy="6542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Planning</a:t>
            </a:r>
            <a:endParaRPr lang="en-US" dirty="0"/>
          </a:p>
        </p:txBody>
      </p:sp>
      <p:sp>
        <p:nvSpPr>
          <p:cNvPr id="6" name="Rectangle 5"/>
          <p:cNvSpPr/>
          <p:nvPr/>
        </p:nvSpPr>
        <p:spPr>
          <a:xfrm>
            <a:off x="7007773" y="5377451"/>
            <a:ext cx="2451538" cy="654269"/>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Implementing</a:t>
            </a:r>
            <a:endParaRPr lang="en-US" dirty="0"/>
          </a:p>
        </p:txBody>
      </p:sp>
    </p:spTree>
    <p:extLst>
      <p:ext uri="{BB962C8B-B14F-4D97-AF65-F5344CB8AC3E}">
        <p14:creationId xmlns:p14="http://schemas.microsoft.com/office/powerpoint/2010/main" val="395477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8">
                                            <p:txEl>
                                              <p:pRg st="0" end="0"/>
                                            </p:txEl>
                                          </p:spTgt>
                                        </p:tgtEl>
                                        <p:attrNameLst>
                                          <p:attrName>style.color</p:attrName>
                                        </p:attrNameLst>
                                      </p:cBhvr>
                                      <p:to>
                                        <a:schemeClr val="accent2"/>
                                      </p:to>
                                    </p:animClr>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48">
                                            <p:txEl>
                                              <p:pRg st="1" end="1"/>
                                            </p:txEl>
                                          </p:spTgt>
                                        </p:tgtEl>
                                        <p:attrNameLst>
                                          <p:attrName>style.color</p:attrName>
                                        </p:attrNameLst>
                                      </p:cBhvr>
                                      <p:to>
                                        <a:srgbClr val="5B9BD5"/>
                                      </p:to>
                                    </p:animClr>
                                  </p:childTnLst>
                                </p:cTn>
                              </p:par>
                              <p:par>
                                <p:cTn id="15" presetID="3" presetClass="emph" presetSubtype="2" fill="hold" nodeType="withEffect">
                                  <p:stCondLst>
                                    <p:cond delay="0"/>
                                  </p:stCondLst>
                                  <p:childTnLst>
                                    <p:animClr clrSpc="rgb" dir="cw">
                                      <p:cBhvr override="childStyle">
                                        <p:cTn id="16" dur="2000" fill="hold"/>
                                        <p:tgtEl>
                                          <p:spTgt spid="148">
                                            <p:txEl>
                                              <p:pRg st="2" end="2"/>
                                            </p:txEl>
                                          </p:spTgt>
                                        </p:tgtEl>
                                        <p:attrNameLst>
                                          <p:attrName>style.color</p:attrName>
                                        </p:attrNameLst>
                                      </p:cBhvr>
                                      <p:to>
                                        <a:srgbClr val="5B9BD5"/>
                                      </p:to>
                                    </p:animClr>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1627</TotalTime>
  <Words>1644</Words>
  <Application>Microsoft Office PowerPoint</Application>
  <PresentationFormat>Widescreen</PresentationFormat>
  <Paragraphs>171</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Museo Slab 500</vt:lpstr>
      <vt:lpstr>Trebuchet MS</vt:lpstr>
      <vt:lpstr>Wingdings</vt:lpstr>
      <vt:lpstr>Light Blue to Green Theme</vt:lpstr>
      <vt:lpstr> Parent Involvement in Planning &amp; Implementation</vt:lpstr>
      <vt:lpstr>Purpose and Objectives</vt:lpstr>
      <vt:lpstr>Using a Continuous Improvement Process</vt:lpstr>
      <vt:lpstr>2018-19 Universal Meaningful Stakeholder Engagement Indicators</vt:lpstr>
      <vt:lpstr>SE 1.3 Parent and Family Engagement Policy</vt:lpstr>
      <vt:lpstr>SE 1.3 Understanding the Demonstration of Compliance</vt:lpstr>
      <vt:lpstr>SE 1.3 Examples of Evidence</vt:lpstr>
      <vt:lpstr>SE 1.1: Title I, Part A Annual Meeting</vt:lpstr>
      <vt:lpstr>SE 1.1 Examples of Evidence</vt:lpstr>
      <vt:lpstr>SE 9.9 Meeting with Parents and Families of English Learners</vt:lpstr>
      <vt:lpstr>SE 9.9 Examples of Evidence</vt:lpstr>
      <vt:lpstr>SE 3.1: Provision of Parent, Family, and Community Engagement Activities</vt:lpstr>
      <vt:lpstr>SE 3.1 Examples of Evidence</vt:lpstr>
      <vt:lpstr>Leveraging Parent and Family Engagement Activities</vt:lpstr>
      <vt:lpstr>From Compliance to Effective Practices</vt:lpstr>
      <vt:lpstr>Resources and Contacts</vt:lpstr>
      <vt:lpstr>Questions and Comments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223</cp:revision>
  <dcterms:created xsi:type="dcterms:W3CDTF">2018-01-08T21:58:16Z</dcterms:created>
  <dcterms:modified xsi:type="dcterms:W3CDTF">2018-12-20T14:21:13Z</dcterms:modified>
</cp:coreProperties>
</file>