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9"/>
  </p:notesMasterIdLst>
  <p:sldIdLst>
    <p:sldId id="289" r:id="rId2"/>
    <p:sldId id="311" r:id="rId3"/>
    <p:sldId id="312" r:id="rId4"/>
    <p:sldId id="313" r:id="rId5"/>
    <p:sldId id="268" r:id="rId6"/>
    <p:sldId id="272" r:id="rId7"/>
    <p:sldId id="275" r:id="rId8"/>
    <p:sldId id="276" r:id="rId9"/>
    <p:sldId id="278" r:id="rId10"/>
    <p:sldId id="279" r:id="rId11"/>
    <p:sldId id="280" r:id="rId12"/>
    <p:sldId id="281" r:id="rId13"/>
    <p:sldId id="285" r:id="rId14"/>
    <p:sldId id="286" r:id="rId15"/>
    <p:sldId id="288" r:id="rId16"/>
    <p:sldId id="291" r:id="rId17"/>
    <p:sldId id="282" r:id="rId18"/>
    <p:sldId id="284"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14" r:id="rId36"/>
    <p:sldId id="308" r:id="rId37"/>
    <p:sldId id="30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1">
    <p:extLst>
      <p:ext uri="{19B8F6BF-5375-455C-9EA6-DF929625EA0E}">
        <p15:presenceInfo xmlns:p15="http://schemas.microsoft.com/office/powerpoint/2012/main" userId="S-1-5-21-170422339-1359699126-1544898942-9798" providerId="AD"/>
      </p:ext>
    </p:extLst>
  </p:cmAuthor>
  <p:cmAuthor id="2" name="Pearson, Alyssa" initials="PA" lastIdx="4" clrIdx="0">
    <p:extLst>
      <p:ext uri="{19B8F6BF-5375-455C-9EA6-DF929625EA0E}">
        <p15:presenceInfo xmlns:p15="http://schemas.microsoft.com/office/powerpoint/2012/main" userId="S-1-5-21-170422339-1359699126-1544898942-5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F97"/>
    <a:srgbClr val="E6B8B7"/>
    <a:srgbClr val="9CDF81"/>
    <a:srgbClr val="9CB8B7"/>
    <a:srgbClr val="DDDDDD"/>
    <a:srgbClr val="6EC4E7"/>
    <a:srgbClr val="33CCFF"/>
    <a:srgbClr val="000000"/>
    <a:srgbClr val="EF7521"/>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82" d="100"/>
          <a:sy n="82" d="100"/>
        </p:scale>
        <p:origin x="108" y="8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AA5BA-4DF3-4C27-A56C-CD1F2A525D73}" type="doc">
      <dgm:prSet loTypeId="urn:microsoft.com/office/officeart/2005/8/layout/venn1" loCatId="relationship" qsTypeId="urn:microsoft.com/office/officeart/2005/8/quickstyle/simple1" qsCatId="simple" csTypeId="urn:microsoft.com/office/officeart/2005/8/colors/colorful5" csCatId="colorful" phldr="1"/>
      <dgm:spPr/>
    </dgm:pt>
    <dgm:pt modelId="{5D13C4DA-21BB-47BF-B994-1738ED527AB5}">
      <dgm:prSet phldrT="[Text]" custT="1"/>
      <dgm:spPr>
        <a:solidFill>
          <a:schemeClr val="accent4"/>
        </a:solidFill>
      </dgm:spPr>
      <dgm:t>
        <a:bodyPr/>
        <a:lstStyle/>
        <a:p>
          <a:r>
            <a:rPr lang="en-US" sz="1400" dirty="0" smtClean="0"/>
            <a:t>State</a:t>
          </a:r>
          <a:endParaRPr lang="en-US" sz="1400" dirty="0"/>
        </a:p>
      </dgm:t>
    </dgm:pt>
    <dgm:pt modelId="{898F765F-A4A7-4970-A9FD-20EF586D6B57}" type="parTrans" cxnId="{9CC8557F-47C5-4F3E-927E-C06277D8F710}">
      <dgm:prSet/>
      <dgm:spPr/>
      <dgm:t>
        <a:bodyPr/>
        <a:lstStyle/>
        <a:p>
          <a:endParaRPr lang="en-US" sz="1400"/>
        </a:p>
      </dgm:t>
    </dgm:pt>
    <dgm:pt modelId="{0C7E231C-179F-42B9-85E3-1353C0E6D898}" type="sibTrans" cxnId="{9CC8557F-47C5-4F3E-927E-C06277D8F710}">
      <dgm:prSet/>
      <dgm:spPr/>
      <dgm:t>
        <a:bodyPr/>
        <a:lstStyle/>
        <a:p>
          <a:endParaRPr lang="en-US" sz="1400"/>
        </a:p>
      </dgm:t>
    </dgm:pt>
    <dgm:pt modelId="{D6B8EF79-B096-4A5B-A755-455F5B1E487A}">
      <dgm:prSet phldrT="[Text]" custT="1"/>
      <dgm:spPr>
        <a:solidFill>
          <a:schemeClr val="accent2">
            <a:lumMod val="75000"/>
            <a:alpha val="50000"/>
          </a:schemeClr>
        </a:solidFill>
      </dgm:spPr>
      <dgm:t>
        <a:bodyPr/>
        <a:lstStyle/>
        <a:p>
          <a:r>
            <a:rPr lang="en-US" sz="1400" dirty="0" smtClean="0"/>
            <a:t>ESSA</a:t>
          </a:r>
          <a:endParaRPr lang="en-US" sz="1400" dirty="0"/>
        </a:p>
      </dgm:t>
    </dgm:pt>
    <dgm:pt modelId="{F2840F53-BFCE-4137-A85E-12A4824AB6BC}" type="parTrans" cxnId="{1CD88D29-8222-4E0E-AD54-2D15D7092DC3}">
      <dgm:prSet/>
      <dgm:spPr/>
      <dgm:t>
        <a:bodyPr/>
        <a:lstStyle/>
        <a:p>
          <a:endParaRPr lang="en-US" sz="1400"/>
        </a:p>
      </dgm:t>
    </dgm:pt>
    <dgm:pt modelId="{3516A0E1-8EFE-494E-B111-37AC218992A2}" type="sibTrans" cxnId="{1CD88D29-8222-4E0E-AD54-2D15D7092DC3}">
      <dgm:prSet/>
      <dgm:spPr/>
      <dgm:t>
        <a:bodyPr/>
        <a:lstStyle/>
        <a:p>
          <a:endParaRPr lang="en-US" sz="1400"/>
        </a:p>
      </dgm:t>
    </dgm:pt>
    <dgm:pt modelId="{C2D58B03-05EE-4FC9-9F27-5B664228277A}" type="pres">
      <dgm:prSet presAssocID="{949AA5BA-4DF3-4C27-A56C-CD1F2A525D73}" presName="compositeShape" presStyleCnt="0">
        <dgm:presLayoutVars>
          <dgm:chMax val="7"/>
          <dgm:dir/>
          <dgm:resizeHandles val="exact"/>
        </dgm:presLayoutVars>
      </dgm:prSet>
      <dgm:spPr/>
    </dgm:pt>
    <dgm:pt modelId="{13974B40-A891-4D60-AD46-B9DD39D89274}" type="pres">
      <dgm:prSet presAssocID="{5D13C4DA-21BB-47BF-B994-1738ED527AB5}" presName="circ1" presStyleLbl="vennNode1" presStyleIdx="0" presStyleCnt="2"/>
      <dgm:spPr/>
      <dgm:t>
        <a:bodyPr/>
        <a:lstStyle/>
        <a:p>
          <a:endParaRPr lang="en-US"/>
        </a:p>
      </dgm:t>
    </dgm:pt>
    <dgm:pt modelId="{F09723F1-594A-401F-B4AD-46499F8E58C2}" type="pres">
      <dgm:prSet presAssocID="{5D13C4DA-21BB-47BF-B994-1738ED527AB5}" presName="circ1Tx" presStyleLbl="revTx" presStyleIdx="0" presStyleCnt="0">
        <dgm:presLayoutVars>
          <dgm:chMax val="0"/>
          <dgm:chPref val="0"/>
          <dgm:bulletEnabled val="1"/>
        </dgm:presLayoutVars>
      </dgm:prSet>
      <dgm:spPr/>
      <dgm:t>
        <a:bodyPr/>
        <a:lstStyle/>
        <a:p>
          <a:endParaRPr lang="en-US"/>
        </a:p>
      </dgm:t>
    </dgm:pt>
    <dgm:pt modelId="{AE7E1039-AC37-4A36-98F3-1C52D2E0C510}" type="pres">
      <dgm:prSet presAssocID="{D6B8EF79-B096-4A5B-A755-455F5B1E487A}" presName="circ2" presStyleLbl="vennNode1" presStyleIdx="1" presStyleCnt="2"/>
      <dgm:spPr/>
      <dgm:t>
        <a:bodyPr/>
        <a:lstStyle/>
        <a:p>
          <a:endParaRPr lang="en-US"/>
        </a:p>
      </dgm:t>
    </dgm:pt>
    <dgm:pt modelId="{A492ED5B-5147-459D-834A-A24A052B16B3}" type="pres">
      <dgm:prSet presAssocID="{D6B8EF79-B096-4A5B-A755-455F5B1E487A}" presName="circ2Tx" presStyleLbl="revTx" presStyleIdx="0" presStyleCnt="0">
        <dgm:presLayoutVars>
          <dgm:chMax val="0"/>
          <dgm:chPref val="0"/>
          <dgm:bulletEnabled val="1"/>
        </dgm:presLayoutVars>
      </dgm:prSet>
      <dgm:spPr/>
      <dgm:t>
        <a:bodyPr/>
        <a:lstStyle/>
        <a:p>
          <a:endParaRPr lang="en-US"/>
        </a:p>
      </dgm:t>
    </dgm:pt>
  </dgm:ptLst>
  <dgm:cxnLst>
    <dgm:cxn modelId="{28FB31A5-851B-4C9A-B4BE-8BCDEE086675}" type="presOf" srcId="{949AA5BA-4DF3-4C27-A56C-CD1F2A525D73}" destId="{C2D58B03-05EE-4FC9-9F27-5B664228277A}" srcOrd="0" destOrd="0" presId="urn:microsoft.com/office/officeart/2005/8/layout/venn1"/>
    <dgm:cxn modelId="{1CD88D29-8222-4E0E-AD54-2D15D7092DC3}" srcId="{949AA5BA-4DF3-4C27-A56C-CD1F2A525D73}" destId="{D6B8EF79-B096-4A5B-A755-455F5B1E487A}" srcOrd="1" destOrd="0" parTransId="{F2840F53-BFCE-4137-A85E-12A4824AB6BC}" sibTransId="{3516A0E1-8EFE-494E-B111-37AC218992A2}"/>
    <dgm:cxn modelId="{9CC8557F-47C5-4F3E-927E-C06277D8F710}" srcId="{949AA5BA-4DF3-4C27-A56C-CD1F2A525D73}" destId="{5D13C4DA-21BB-47BF-B994-1738ED527AB5}" srcOrd="0" destOrd="0" parTransId="{898F765F-A4A7-4970-A9FD-20EF586D6B57}" sibTransId="{0C7E231C-179F-42B9-85E3-1353C0E6D898}"/>
    <dgm:cxn modelId="{37B041BD-CD1F-44B0-9CCB-84276F93A743}" type="presOf" srcId="{D6B8EF79-B096-4A5B-A755-455F5B1E487A}" destId="{A492ED5B-5147-459D-834A-A24A052B16B3}" srcOrd="1" destOrd="0" presId="urn:microsoft.com/office/officeart/2005/8/layout/venn1"/>
    <dgm:cxn modelId="{57680B4D-A123-448A-A14C-974D2FB1883A}" type="presOf" srcId="{5D13C4DA-21BB-47BF-B994-1738ED527AB5}" destId="{13974B40-A891-4D60-AD46-B9DD39D89274}" srcOrd="0" destOrd="0" presId="urn:microsoft.com/office/officeart/2005/8/layout/venn1"/>
    <dgm:cxn modelId="{A7974C8D-D9C2-40E2-9C22-48CB5E162F43}" type="presOf" srcId="{D6B8EF79-B096-4A5B-A755-455F5B1E487A}" destId="{AE7E1039-AC37-4A36-98F3-1C52D2E0C510}" srcOrd="0" destOrd="0" presId="urn:microsoft.com/office/officeart/2005/8/layout/venn1"/>
    <dgm:cxn modelId="{477D48BC-42E2-491A-8ECF-62FE4CD914AC}" type="presOf" srcId="{5D13C4DA-21BB-47BF-B994-1738ED527AB5}" destId="{F09723F1-594A-401F-B4AD-46499F8E58C2}" srcOrd="1" destOrd="0" presId="urn:microsoft.com/office/officeart/2005/8/layout/venn1"/>
    <dgm:cxn modelId="{EB584F4B-FBE1-4C75-98B7-7191EEB73E4C}" type="presParOf" srcId="{C2D58B03-05EE-4FC9-9F27-5B664228277A}" destId="{13974B40-A891-4D60-AD46-B9DD39D89274}" srcOrd="0" destOrd="0" presId="urn:microsoft.com/office/officeart/2005/8/layout/venn1"/>
    <dgm:cxn modelId="{53F96EC4-BFE9-404F-91E5-ABA759C98318}" type="presParOf" srcId="{C2D58B03-05EE-4FC9-9F27-5B664228277A}" destId="{F09723F1-594A-401F-B4AD-46499F8E58C2}" srcOrd="1" destOrd="0" presId="urn:microsoft.com/office/officeart/2005/8/layout/venn1"/>
    <dgm:cxn modelId="{CBDE6AEF-9F58-46FB-A1FE-0EE0C4B2382F}" type="presParOf" srcId="{C2D58B03-05EE-4FC9-9F27-5B664228277A}" destId="{AE7E1039-AC37-4A36-98F3-1C52D2E0C510}" srcOrd="2" destOrd="0" presId="urn:microsoft.com/office/officeart/2005/8/layout/venn1"/>
    <dgm:cxn modelId="{BA80F662-639A-49D4-AB7C-352C10EEDB49}" type="presParOf" srcId="{C2D58B03-05EE-4FC9-9F27-5B664228277A}" destId="{A492ED5B-5147-459D-834A-A24A052B16B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1CC05-C0A4-4C9F-B4FC-5BB7001C23ED}"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D6F4C6ED-4BA1-4DE6-BD7B-C76814B43497}">
      <dgm:prSet phldrT="[Text]" custT="1"/>
      <dgm:spPr>
        <a:solidFill>
          <a:schemeClr val="accent1">
            <a:lumMod val="75000"/>
          </a:schemeClr>
        </a:solidFill>
      </dgm:spPr>
      <dgm:t>
        <a:bodyPr/>
        <a:lstStyle/>
        <a:p>
          <a:r>
            <a:rPr lang="en-US" sz="2800" dirty="0" smtClean="0">
              <a:latin typeface="+mn-lt"/>
            </a:rPr>
            <a:t>CS plan</a:t>
          </a:r>
          <a:endParaRPr lang="en-US" sz="2800" dirty="0">
            <a:latin typeface="+mn-lt"/>
          </a:endParaRPr>
        </a:p>
      </dgm:t>
    </dgm:pt>
    <dgm:pt modelId="{9FDD3461-DDFB-4044-A73B-CDFFE85E82F7}" type="parTrans" cxnId="{AA4EA8C1-CD75-414A-B019-3DBF06D7907A}">
      <dgm:prSet/>
      <dgm:spPr/>
      <dgm:t>
        <a:bodyPr/>
        <a:lstStyle/>
        <a:p>
          <a:endParaRPr lang="en-US">
            <a:latin typeface="+mn-lt"/>
          </a:endParaRPr>
        </a:p>
      </dgm:t>
    </dgm:pt>
    <dgm:pt modelId="{EE2985A1-D944-45F3-9746-F71618A12A76}" type="sibTrans" cxnId="{AA4EA8C1-CD75-414A-B019-3DBF06D7907A}">
      <dgm:prSet/>
      <dgm:spPr/>
      <dgm:t>
        <a:bodyPr/>
        <a:lstStyle/>
        <a:p>
          <a:endParaRPr lang="en-US">
            <a:latin typeface="+mn-lt"/>
          </a:endParaRPr>
        </a:p>
      </dgm:t>
    </dgm:pt>
    <dgm:pt modelId="{FF7DD977-EB2B-4025-9334-363BADA212D3}">
      <dgm:prSet custT="1"/>
      <dgm:spPr/>
      <dgm:t>
        <a:bodyPr/>
        <a:lstStyle/>
        <a:p>
          <a:pPr marL="228600" indent="-228600" defTabSz="889000">
            <a:lnSpc>
              <a:spcPct val="90000"/>
            </a:lnSpc>
            <a:spcBef>
              <a:spcPct val="0"/>
            </a:spcBef>
            <a:spcAft>
              <a:spcPct val="15000"/>
            </a:spcAft>
            <a:buNone/>
          </a:pPr>
          <a:r>
            <a:rPr lang="en-US" sz="1800" dirty="0" smtClean="0">
              <a:latin typeface="+mn-lt"/>
            </a:rPr>
            <a:t>Is approved by school, LEA and </a:t>
          </a:r>
          <a:r>
            <a:rPr lang="en-US" sz="1800" dirty="0" smtClean="0">
              <a:solidFill>
                <a:srgbClr val="00B050"/>
              </a:solidFill>
              <a:latin typeface="+mn-lt"/>
            </a:rPr>
            <a:t>CDE</a:t>
          </a:r>
        </a:p>
      </dgm:t>
    </dgm:pt>
    <dgm:pt modelId="{4AA16F88-D0FC-49FB-A765-38A6C03CD26C}" type="parTrans" cxnId="{6BC05F67-681C-4588-90EE-7BD783941BC2}">
      <dgm:prSet/>
      <dgm:spPr/>
      <dgm:t>
        <a:bodyPr/>
        <a:lstStyle/>
        <a:p>
          <a:endParaRPr lang="en-US">
            <a:latin typeface="+mn-lt"/>
          </a:endParaRPr>
        </a:p>
      </dgm:t>
    </dgm:pt>
    <dgm:pt modelId="{483305C9-6F3F-4C7C-A6C7-4FD64CF8B0A0}" type="sibTrans" cxnId="{6BC05F67-681C-4588-90EE-7BD783941BC2}">
      <dgm:prSet/>
      <dgm:spPr/>
      <dgm:t>
        <a:bodyPr/>
        <a:lstStyle/>
        <a:p>
          <a:endParaRPr lang="en-US">
            <a:latin typeface="+mn-lt"/>
          </a:endParaRPr>
        </a:p>
      </dgm:t>
    </dgm:pt>
    <dgm:pt modelId="{1AB8E94A-9491-4DF1-9A6F-6488F46A7FBB}">
      <dgm:prSet custT="1"/>
      <dgm:spPr/>
      <dgm:t>
        <a:bodyPr/>
        <a:lstStyle/>
        <a:p>
          <a:pPr marL="228600" indent="-228600" defTabSz="889000">
            <a:lnSpc>
              <a:spcPct val="90000"/>
            </a:lnSpc>
            <a:spcBef>
              <a:spcPct val="0"/>
            </a:spcBef>
            <a:spcAft>
              <a:spcPct val="15000"/>
            </a:spcAft>
            <a:buNone/>
          </a:pPr>
          <a:r>
            <a:rPr lang="en-US" sz="1800" dirty="0" smtClean="0">
              <a:latin typeface="+mn-lt"/>
            </a:rPr>
            <a:t>Is developed in partnership with stakeholders</a:t>
          </a:r>
        </a:p>
      </dgm:t>
    </dgm:pt>
    <dgm:pt modelId="{7CC27C53-DF01-469E-9E09-11F422E16D53}" type="parTrans" cxnId="{D36397BE-6BBD-40A5-8358-522581558DCE}">
      <dgm:prSet/>
      <dgm:spPr/>
      <dgm:t>
        <a:bodyPr/>
        <a:lstStyle/>
        <a:p>
          <a:endParaRPr lang="en-US">
            <a:latin typeface="+mn-lt"/>
          </a:endParaRPr>
        </a:p>
      </dgm:t>
    </dgm:pt>
    <dgm:pt modelId="{F0E8E295-B13D-4CE6-BE8E-01D500AFC121}" type="sibTrans" cxnId="{D36397BE-6BBD-40A5-8358-522581558DCE}">
      <dgm:prSet/>
      <dgm:spPr/>
      <dgm:t>
        <a:bodyPr/>
        <a:lstStyle/>
        <a:p>
          <a:endParaRPr lang="en-US">
            <a:latin typeface="+mn-lt"/>
          </a:endParaRPr>
        </a:p>
      </dgm:t>
    </dgm:pt>
    <dgm:pt modelId="{B6CAA03C-5E33-4DEF-BC42-44F65F3C4330}">
      <dgm:prSet custT="1"/>
      <dgm:spPr/>
      <dgm:t>
        <a:bodyPr/>
        <a:lstStyle/>
        <a:p>
          <a:pPr marL="228600" indent="-228600" defTabSz="889000">
            <a:lnSpc>
              <a:spcPct val="90000"/>
            </a:lnSpc>
            <a:spcBef>
              <a:spcPct val="0"/>
            </a:spcBef>
            <a:spcAft>
              <a:spcPct val="15000"/>
            </a:spcAft>
            <a:buNone/>
          </a:pPr>
          <a:r>
            <a:rPr lang="en-US" sz="1800" dirty="0" smtClean="0">
              <a:latin typeface="+mn-lt"/>
            </a:rPr>
            <a:t>Formula and other ESSA funds may support strategies</a:t>
          </a:r>
        </a:p>
      </dgm:t>
    </dgm:pt>
    <dgm:pt modelId="{3EEE7CDE-AA53-4F54-94BB-751C2E993EEF}" type="parTrans" cxnId="{319C8876-9251-4C1F-AD98-0C5F3C04EF0D}">
      <dgm:prSet/>
      <dgm:spPr/>
      <dgm:t>
        <a:bodyPr/>
        <a:lstStyle/>
        <a:p>
          <a:endParaRPr lang="en-US">
            <a:latin typeface="+mn-lt"/>
          </a:endParaRPr>
        </a:p>
      </dgm:t>
    </dgm:pt>
    <dgm:pt modelId="{85D4073C-3086-4BC8-9FB1-BD7C8A71C071}" type="sibTrans" cxnId="{319C8876-9251-4C1F-AD98-0C5F3C04EF0D}">
      <dgm:prSet/>
      <dgm:spPr/>
      <dgm:t>
        <a:bodyPr/>
        <a:lstStyle/>
        <a:p>
          <a:endParaRPr lang="en-US">
            <a:latin typeface="+mn-lt"/>
          </a:endParaRPr>
        </a:p>
      </dgm:t>
    </dgm:pt>
    <dgm:pt modelId="{5F236310-3DD6-488F-834B-51573C920416}">
      <dgm:prSet custT="1"/>
      <dgm:spPr/>
      <dgm:t>
        <a:bodyPr/>
        <a:lstStyle/>
        <a:p>
          <a:pPr marL="228600" marR="0" indent="-228600" defTabSz="889000" eaLnBrk="1" fontAlgn="auto" latinLnBrk="0" hangingPunct="1">
            <a:lnSpc>
              <a:spcPct val="90000"/>
            </a:lnSpc>
            <a:spcBef>
              <a:spcPct val="0"/>
            </a:spcBef>
            <a:spcAft>
              <a:spcPct val="15000"/>
            </a:spcAft>
            <a:buClrTx/>
            <a:buSzTx/>
            <a:buFontTx/>
            <a:buNone/>
            <a:tabLst/>
            <a:defRPr/>
          </a:pPr>
          <a:r>
            <a:rPr lang="en-US" sz="1800" dirty="0" smtClean="0">
              <a:solidFill>
                <a:srgbClr val="00B050"/>
              </a:solidFill>
              <a:latin typeface="+mn-lt"/>
            </a:rPr>
            <a:t>CDE monitors plan implementation</a:t>
          </a:r>
        </a:p>
      </dgm:t>
    </dgm:pt>
    <dgm:pt modelId="{68EDCE38-8174-4065-9714-E4C51573DE98}" type="parTrans" cxnId="{A519703D-9CC2-4433-B2B3-0F63485B3BA7}">
      <dgm:prSet/>
      <dgm:spPr/>
      <dgm:t>
        <a:bodyPr/>
        <a:lstStyle/>
        <a:p>
          <a:endParaRPr lang="en-US">
            <a:latin typeface="+mn-lt"/>
          </a:endParaRPr>
        </a:p>
      </dgm:t>
    </dgm:pt>
    <dgm:pt modelId="{670F485D-8D37-46ED-9C6E-2ACFB51F2183}" type="sibTrans" cxnId="{A519703D-9CC2-4433-B2B3-0F63485B3BA7}">
      <dgm:prSet/>
      <dgm:spPr/>
      <dgm:t>
        <a:bodyPr/>
        <a:lstStyle/>
        <a:p>
          <a:endParaRPr lang="en-US">
            <a:latin typeface="+mn-lt"/>
          </a:endParaRPr>
        </a:p>
      </dgm:t>
    </dgm:pt>
    <dgm:pt modelId="{B644169C-9C3E-450F-9C0A-4A0FF5BD8E97}">
      <dgm:prSet custT="1"/>
      <dgm:spPr>
        <a:solidFill>
          <a:schemeClr val="accent6">
            <a:lumMod val="75000"/>
          </a:schemeClr>
        </a:solidFill>
      </dgm:spPr>
      <dgm:t>
        <a:bodyPr/>
        <a:lstStyle/>
        <a:p>
          <a:r>
            <a:rPr lang="en-US" sz="2800" dirty="0" smtClean="0">
              <a:latin typeface="+mn-lt"/>
            </a:rPr>
            <a:t>TS Plan</a:t>
          </a:r>
        </a:p>
      </dgm:t>
    </dgm:pt>
    <dgm:pt modelId="{934A71AC-222C-4A25-BBB9-CC16CE1749B2}" type="parTrans" cxnId="{591B5BD3-1770-4BF7-AF0F-00B05C1B1953}">
      <dgm:prSet/>
      <dgm:spPr/>
      <dgm:t>
        <a:bodyPr/>
        <a:lstStyle/>
        <a:p>
          <a:endParaRPr lang="en-US">
            <a:latin typeface="+mn-lt"/>
          </a:endParaRPr>
        </a:p>
      </dgm:t>
    </dgm:pt>
    <dgm:pt modelId="{D1001654-627C-4626-8DC9-FE2FD1B5E9D0}" type="sibTrans" cxnId="{591B5BD3-1770-4BF7-AF0F-00B05C1B1953}">
      <dgm:prSet/>
      <dgm:spPr/>
      <dgm:t>
        <a:bodyPr/>
        <a:lstStyle/>
        <a:p>
          <a:endParaRPr lang="en-US">
            <a:latin typeface="+mn-lt"/>
          </a:endParaRPr>
        </a:p>
      </dgm:t>
    </dgm:pt>
    <dgm:pt modelId="{1CA1E93A-809B-40FA-AA1E-AE3F17FC3A65}">
      <dgm:prSet custT="1"/>
      <dgm:spPr/>
      <dgm:t>
        <a:bodyPr/>
        <a:lstStyle/>
        <a:p>
          <a:pPr marL="171450" indent="-171450"/>
          <a:r>
            <a:rPr lang="en-US" sz="1600" dirty="0" smtClean="0">
              <a:latin typeface="+mn-lt"/>
            </a:rPr>
            <a:t>Is approved by school and LEA  </a:t>
          </a:r>
        </a:p>
      </dgm:t>
    </dgm:pt>
    <dgm:pt modelId="{13170753-F007-44F1-98D5-FAE714750C25}" type="parTrans" cxnId="{662EE569-BB13-49BD-BF7C-4F0167364AF9}">
      <dgm:prSet/>
      <dgm:spPr/>
      <dgm:t>
        <a:bodyPr/>
        <a:lstStyle/>
        <a:p>
          <a:endParaRPr lang="en-US">
            <a:latin typeface="+mn-lt"/>
          </a:endParaRPr>
        </a:p>
      </dgm:t>
    </dgm:pt>
    <dgm:pt modelId="{2FBC46CC-27B6-4793-AC3B-B866530E9C5A}" type="sibTrans" cxnId="{662EE569-BB13-49BD-BF7C-4F0167364AF9}">
      <dgm:prSet/>
      <dgm:spPr/>
      <dgm:t>
        <a:bodyPr/>
        <a:lstStyle/>
        <a:p>
          <a:endParaRPr lang="en-US">
            <a:latin typeface="+mn-lt"/>
          </a:endParaRPr>
        </a:p>
      </dgm:t>
    </dgm:pt>
    <dgm:pt modelId="{03E797E3-4D03-4E36-BF1E-222CCA858FA5}">
      <dgm:prSet custT="1"/>
      <dgm:spPr/>
      <dgm:t>
        <a:bodyPr/>
        <a:lstStyle/>
        <a:p>
          <a:pPr marL="171450" indent="-171450"/>
          <a:r>
            <a:rPr lang="en-US" sz="1600" dirty="0" smtClean="0">
              <a:solidFill>
                <a:srgbClr val="0066CC"/>
              </a:solidFill>
              <a:latin typeface="+mn-lt"/>
            </a:rPr>
            <a:t>May use the UIP to meet plan requirements</a:t>
          </a:r>
          <a:r>
            <a:rPr lang="en-US" sz="1600" dirty="0" smtClean="0">
              <a:solidFill>
                <a:schemeClr val="tx1"/>
              </a:solidFill>
              <a:latin typeface="+mn-lt"/>
            </a:rPr>
            <a:t>:</a:t>
          </a:r>
        </a:p>
      </dgm:t>
    </dgm:pt>
    <dgm:pt modelId="{C8BE4339-2F51-44F5-BD2B-9EFB8CE91205}" type="parTrans" cxnId="{34CDE954-A424-4BF4-A157-33367228DF64}">
      <dgm:prSet/>
      <dgm:spPr/>
      <dgm:t>
        <a:bodyPr/>
        <a:lstStyle/>
        <a:p>
          <a:endParaRPr lang="en-US">
            <a:latin typeface="+mn-lt"/>
          </a:endParaRPr>
        </a:p>
      </dgm:t>
    </dgm:pt>
    <dgm:pt modelId="{46854C9D-5F7C-43D3-AD35-22996538E6BE}" type="sibTrans" cxnId="{34CDE954-A424-4BF4-A157-33367228DF64}">
      <dgm:prSet/>
      <dgm:spPr/>
      <dgm:t>
        <a:bodyPr/>
        <a:lstStyle/>
        <a:p>
          <a:endParaRPr lang="en-US">
            <a:latin typeface="+mn-lt"/>
          </a:endParaRPr>
        </a:p>
      </dgm:t>
    </dgm:pt>
    <dgm:pt modelId="{E4E45B62-9CCE-4066-8B54-CEDCE294AA5E}">
      <dgm:prSet custT="1"/>
      <dgm:spPr/>
      <dgm:t>
        <a:bodyPr/>
        <a:lstStyle/>
        <a:p>
          <a:pPr marL="228600" indent="-228600"/>
          <a:r>
            <a:rPr lang="en-US" sz="1600" dirty="0" smtClean="0">
              <a:latin typeface="+mn-lt"/>
            </a:rPr>
            <a:t>Formula and other ESSA funds may support strategies</a:t>
          </a:r>
        </a:p>
      </dgm:t>
    </dgm:pt>
    <dgm:pt modelId="{69D563C5-FFC8-4810-B9CD-33C585FF4117}" type="parTrans" cxnId="{81034BD9-E0E6-4224-BE05-12213770FBA5}">
      <dgm:prSet/>
      <dgm:spPr/>
      <dgm:t>
        <a:bodyPr/>
        <a:lstStyle/>
        <a:p>
          <a:endParaRPr lang="en-US">
            <a:latin typeface="+mn-lt"/>
          </a:endParaRPr>
        </a:p>
      </dgm:t>
    </dgm:pt>
    <dgm:pt modelId="{05A31801-37CE-4F8D-9213-500EFBC28317}" type="sibTrans" cxnId="{81034BD9-E0E6-4224-BE05-12213770FBA5}">
      <dgm:prSet/>
      <dgm:spPr/>
      <dgm:t>
        <a:bodyPr/>
        <a:lstStyle/>
        <a:p>
          <a:endParaRPr lang="en-US">
            <a:latin typeface="+mn-lt"/>
          </a:endParaRPr>
        </a:p>
      </dgm:t>
    </dgm:pt>
    <dgm:pt modelId="{A4681105-5AB7-4F16-805C-2E93BBC03B4F}">
      <dgm:prSet custT="1"/>
      <dgm:spPr/>
      <dgm:t>
        <a:bodyPr/>
        <a:lstStyle/>
        <a:p>
          <a:pPr marL="228600" indent="-228600"/>
          <a:r>
            <a:rPr lang="en-US" sz="1600" dirty="0" smtClean="0">
              <a:latin typeface="+mn-lt"/>
            </a:rPr>
            <a:t>CDE offers planning support</a:t>
          </a:r>
          <a:endParaRPr lang="en-US" sz="1600" dirty="0">
            <a:latin typeface="+mn-lt"/>
          </a:endParaRPr>
        </a:p>
      </dgm:t>
    </dgm:pt>
    <dgm:pt modelId="{6E69CE74-D572-4C1F-BA0B-2BF510DA3F6F}" type="parTrans" cxnId="{84EA9315-7B8D-42D6-9B7C-F147957A5C73}">
      <dgm:prSet/>
      <dgm:spPr/>
      <dgm:t>
        <a:bodyPr/>
        <a:lstStyle/>
        <a:p>
          <a:endParaRPr lang="en-US">
            <a:latin typeface="+mn-lt"/>
          </a:endParaRPr>
        </a:p>
      </dgm:t>
    </dgm:pt>
    <dgm:pt modelId="{0F1F0562-AC3D-4AE7-8F64-6D564335F207}" type="sibTrans" cxnId="{84EA9315-7B8D-42D6-9B7C-F147957A5C73}">
      <dgm:prSet/>
      <dgm:spPr/>
      <dgm:t>
        <a:bodyPr/>
        <a:lstStyle/>
        <a:p>
          <a:endParaRPr lang="en-US">
            <a:latin typeface="+mn-lt"/>
          </a:endParaRPr>
        </a:p>
      </dgm:t>
    </dgm:pt>
    <dgm:pt modelId="{EC7F686B-33AF-4F8F-B847-6E513CA62D9D}">
      <dgm:prSet custT="1"/>
      <dgm:spPr/>
      <dgm:t>
        <a:bodyPr/>
        <a:lstStyle/>
        <a:p>
          <a:pPr marL="171450" indent="-171450"/>
          <a:r>
            <a:rPr lang="en-US" sz="1600" dirty="0" smtClean="0">
              <a:latin typeface="+mn-lt"/>
            </a:rPr>
            <a:t>Is developed in partnership with stakeholders</a:t>
          </a:r>
        </a:p>
      </dgm:t>
    </dgm:pt>
    <dgm:pt modelId="{8C74B615-16F3-48E5-88E4-3140A9D1D174}" type="parTrans" cxnId="{EEF9F3C4-FAE9-4296-97AD-AF2E7B5F3B9B}">
      <dgm:prSet/>
      <dgm:spPr/>
      <dgm:t>
        <a:bodyPr/>
        <a:lstStyle/>
        <a:p>
          <a:endParaRPr lang="en-US">
            <a:latin typeface="+mn-lt"/>
          </a:endParaRPr>
        </a:p>
      </dgm:t>
    </dgm:pt>
    <dgm:pt modelId="{4E30DC9C-34E3-46AF-9B15-B45E878F263C}" type="sibTrans" cxnId="{EEF9F3C4-FAE9-4296-97AD-AF2E7B5F3B9B}">
      <dgm:prSet/>
      <dgm:spPr/>
      <dgm:t>
        <a:bodyPr/>
        <a:lstStyle/>
        <a:p>
          <a:endParaRPr lang="en-US">
            <a:latin typeface="+mn-lt"/>
          </a:endParaRPr>
        </a:p>
      </dgm:t>
    </dgm:pt>
    <dgm:pt modelId="{47C6F816-1901-4312-BE33-8132DF8C0661}">
      <dgm:prSet custT="1"/>
      <dgm:spPr/>
      <dgm:t>
        <a:bodyPr/>
        <a:lstStyle/>
        <a:p>
          <a:pPr marL="228600" indent="-228600" defTabSz="889000">
            <a:lnSpc>
              <a:spcPct val="90000"/>
            </a:lnSpc>
            <a:spcBef>
              <a:spcPct val="0"/>
            </a:spcBef>
            <a:spcAft>
              <a:spcPct val="15000"/>
            </a:spcAft>
            <a:buNone/>
          </a:pPr>
          <a:r>
            <a:rPr lang="en-US" sz="1800" dirty="0" smtClean="0">
              <a:solidFill>
                <a:schemeClr val="tx1"/>
              </a:solidFill>
              <a:latin typeface="+mn-lt"/>
            </a:rPr>
            <a:t>Uses UIP to meet plan requirements:</a:t>
          </a:r>
        </a:p>
      </dgm:t>
    </dgm:pt>
    <dgm:pt modelId="{EC6D51F7-8D3F-41C0-B6BD-59065AFDBA59}" type="parTrans" cxnId="{3256D7AB-8017-4A95-99CA-968F1AC6D9FB}">
      <dgm:prSet/>
      <dgm:spPr/>
      <dgm:t>
        <a:bodyPr/>
        <a:lstStyle/>
        <a:p>
          <a:endParaRPr lang="en-US">
            <a:latin typeface="+mn-lt"/>
          </a:endParaRPr>
        </a:p>
      </dgm:t>
    </dgm:pt>
    <dgm:pt modelId="{2CBE3DBA-9518-4231-813B-CEAE63EED51A}" type="sibTrans" cxnId="{3256D7AB-8017-4A95-99CA-968F1AC6D9FB}">
      <dgm:prSet/>
      <dgm:spPr/>
      <dgm:t>
        <a:bodyPr/>
        <a:lstStyle/>
        <a:p>
          <a:endParaRPr lang="en-US">
            <a:latin typeface="+mn-lt"/>
          </a:endParaRPr>
        </a:p>
      </dgm:t>
    </dgm:pt>
    <dgm:pt modelId="{BDB0C3C6-819D-44F2-B2B5-E9C3D61D9D81}">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Informed by student performance</a:t>
          </a:r>
        </a:p>
      </dgm:t>
    </dgm:pt>
    <dgm:pt modelId="{DBA5ADF7-6AB8-49CD-8C46-D8F3100B5295}" type="parTrans" cxnId="{52605A0A-03C2-4C38-98AC-4FECF6963EA3}">
      <dgm:prSet/>
      <dgm:spPr/>
      <dgm:t>
        <a:bodyPr/>
        <a:lstStyle/>
        <a:p>
          <a:endParaRPr lang="en-US"/>
        </a:p>
      </dgm:t>
    </dgm:pt>
    <dgm:pt modelId="{BE5DAE13-493D-4E8E-B3DD-4C32BD124736}" type="sibTrans" cxnId="{52605A0A-03C2-4C38-98AC-4FECF6963EA3}">
      <dgm:prSet/>
      <dgm:spPr/>
      <dgm:t>
        <a:bodyPr/>
        <a:lstStyle/>
        <a:p>
          <a:endParaRPr lang="en-US"/>
        </a:p>
      </dgm:t>
    </dgm:pt>
    <dgm:pt modelId="{EF2D494C-FE5C-4CB0-8FA5-DA4CFDAFBE51}">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mn-lt"/>
            </a:rPr>
            <a:t>Includes school-level needs assessment </a:t>
          </a:r>
        </a:p>
      </dgm:t>
    </dgm:pt>
    <dgm:pt modelId="{F5573E7E-9B46-4318-9560-6E2C7A94C45C}" type="parTrans" cxnId="{6E1E29EB-1AA3-4F33-8F30-F654B0C66132}">
      <dgm:prSet/>
      <dgm:spPr/>
      <dgm:t>
        <a:bodyPr/>
        <a:lstStyle/>
        <a:p>
          <a:endParaRPr lang="en-US"/>
        </a:p>
      </dgm:t>
    </dgm:pt>
    <dgm:pt modelId="{8B212098-544D-459B-9F02-B2B4B1016F20}" type="sibTrans" cxnId="{6E1E29EB-1AA3-4F33-8F30-F654B0C66132}">
      <dgm:prSet/>
      <dgm:spPr/>
      <dgm:t>
        <a:bodyPr/>
        <a:lstStyle/>
        <a:p>
          <a:endParaRPr lang="en-US"/>
        </a:p>
      </dgm:t>
    </dgm:pt>
    <dgm:pt modelId="{F76FBC45-EC62-4544-9069-5FCFABB708F7}">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Identifies evidence-based interventions</a:t>
          </a:r>
        </a:p>
      </dgm:t>
    </dgm:pt>
    <dgm:pt modelId="{D01FA75E-249E-48B7-80C7-B72638773477}" type="parTrans" cxnId="{69E9A24E-FEB0-4F1D-805A-1C9103DBE60E}">
      <dgm:prSet/>
      <dgm:spPr/>
      <dgm:t>
        <a:bodyPr/>
        <a:lstStyle/>
        <a:p>
          <a:endParaRPr lang="en-US"/>
        </a:p>
      </dgm:t>
    </dgm:pt>
    <dgm:pt modelId="{10847DD1-D0FF-4DF4-A20F-B3312C2A75CB}" type="sibTrans" cxnId="{69E9A24E-FEB0-4F1D-805A-1C9103DBE60E}">
      <dgm:prSet/>
      <dgm:spPr/>
      <dgm:t>
        <a:bodyPr/>
        <a:lstStyle/>
        <a:p>
          <a:endParaRPr lang="en-US"/>
        </a:p>
      </dgm:t>
    </dgm:pt>
    <dgm:pt modelId="{8CAA0871-0084-4014-9D40-5F0E47DAACAB}">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Addresses resource inequities</a:t>
          </a:r>
        </a:p>
      </dgm:t>
    </dgm:pt>
    <dgm:pt modelId="{C83B9B98-EA70-4BD3-AC86-5EBC92B98AF6}" type="parTrans" cxnId="{80552702-2BB6-4CB5-9570-9B7FF68F78D4}">
      <dgm:prSet/>
      <dgm:spPr/>
      <dgm:t>
        <a:bodyPr/>
        <a:lstStyle/>
        <a:p>
          <a:endParaRPr lang="en-US"/>
        </a:p>
      </dgm:t>
    </dgm:pt>
    <dgm:pt modelId="{B5606C7B-287A-44E5-9F6E-8DBBC8284A21}" type="sibTrans" cxnId="{80552702-2BB6-4CB5-9570-9B7FF68F78D4}">
      <dgm:prSet/>
      <dgm:spPr/>
      <dgm:t>
        <a:bodyPr/>
        <a:lstStyle/>
        <a:p>
          <a:endParaRPr lang="en-US"/>
        </a:p>
      </dgm:t>
    </dgm:pt>
    <dgm:pt modelId="{48C4BA8D-51FF-406E-9FB5-07D9600D844F}">
      <dgm:prSet custT="1"/>
      <dgm:spPr/>
      <dgm:t>
        <a:bodyPr/>
        <a:lstStyle/>
        <a:p>
          <a:pPr marL="228600" marR="0" indent="-228600" defTabSz="889000" eaLnBrk="1" fontAlgn="auto" latinLnBrk="0" hangingPunct="1">
            <a:lnSpc>
              <a:spcPct val="90000"/>
            </a:lnSpc>
            <a:spcBef>
              <a:spcPct val="0"/>
            </a:spcBef>
            <a:spcAft>
              <a:spcPct val="15000"/>
            </a:spcAft>
            <a:buClrTx/>
            <a:buSzTx/>
            <a:buFontTx/>
            <a:buNone/>
            <a:tabLst/>
            <a:defRPr/>
          </a:pPr>
          <a:r>
            <a:rPr lang="en-US" sz="1800" dirty="0" smtClean="0">
              <a:latin typeface="+mn-lt"/>
            </a:rPr>
            <a:t>CDE offers planning support</a:t>
          </a:r>
        </a:p>
      </dgm:t>
    </dgm:pt>
    <dgm:pt modelId="{07571586-7935-4A00-AAFE-33B12AF03B87}" type="parTrans" cxnId="{17137317-4A13-4FF7-B4E5-213849F440DD}">
      <dgm:prSet/>
      <dgm:spPr/>
      <dgm:t>
        <a:bodyPr/>
        <a:lstStyle/>
        <a:p>
          <a:endParaRPr lang="en-US"/>
        </a:p>
      </dgm:t>
    </dgm:pt>
    <dgm:pt modelId="{A8C77908-04AE-4344-8B1F-2E9DA31C1757}" type="sibTrans" cxnId="{17137317-4A13-4FF7-B4E5-213849F440DD}">
      <dgm:prSet/>
      <dgm:spPr/>
      <dgm:t>
        <a:bodyPr/>
        <a:lstStyle/>
        <a:p>
          <a:endParaRPr lang="en-US"/>
        </a:p>
      </dgm:t>
    </dgm:pt>
    <dgm:pt modelId="{C1F0B7F3-9F89-4FC5-8536-F43E1B80F0A2}">
      <dgm:prSet custT="1"/>
      <dgm:spPr/>
      <dgm:t>
        <a:bodyPr/>
        <a:lstStyle/>
        <a:p>
          <a:pPr marL="685800" indent="-228600"/>
          <a:r>
            <a:rPr lang="en-US" sz="1400" dirty="0" smtClean="0">
              <a:solidFill>
                <a:schemeClr val="tx1"/>
              </a:solidFill>
              <a:latin typeface="+mn-lt"/>
            </a:rPr>
            <a:t>Informed by student performance for disaggregated group(s)</a:t>
          </a:r>
        </a:p>
      </dgm:t>
    </dgm:pt>
    <dgm:pt modelId="{6DA13A98-6E46-4E36-82DC-5192DAB711E1}" type="parTrans" cxnId="{DA9AC966-5824-4788-AA19-54ECABC4AECF}">
      <dgm:prSet/>
      <dgm:spPr/>
      <dgm:t>
        <a:bodyPr/>
        <a:lstStyle/>
        <a:p>
          <a:endParaRPr lang="en-US"/>
        </a:p>
      </dgm:t>
    </dgm:pt>
    <dgm:pt modelId="{3492961D-02A1-42A9-A0F8-27F7AA25E5B2}" type="sibTrans" cxnId="{DA9AC966-5824-4788-AA19-54ECABC4AECF}">
      <dgm:prSet/>
      <dgm:spPr/>
      <dgm:t>
        <a:bodyPr/>
        <a:lstStyle/>
        <a:p>
          <a:endParaRPr lang="en-US"/>
        </a:p>
      </dgm:t>
    </dgm:pt>
    <dgm:pt modelId="{FCB372AA-9AD7-4FB0-AFE6-8C648CDD4302}">
      <dgm:prSet custT="1"/>
      <dgm:spPr/>
      <dgm:t>
        <a:bodyPr/>
        <a:lstStyle/>
        <a:p>
          <a:pPr marL="685800" indent="-228600"/>
          <a:r>
            <a:rPr lang="en-US" sz="1400" dirty="0" smtClean="0">
              <a:solidFill>
                <a:schemeClr val="tx1"/>
              </a:solidFill>
              <a:latin typeface="+mn-lt"/>
            </a:rPr>
            <a:t>Identifies evidence-based interventions</a:t>
          </a:r>
        </a:p>
      </dgm:t>
    </dgm:pt>
    <dgm:pt modelId="{1AF787D9-AEDB-4F73-BB96-A64776B37D47}" type="parTrans" cxnId="{C49D035A-EB91-4561-B05E-DB4396BC01F7}">
      <dgm:prSet/>
      <dgm:spPr/>
      <dgm:t>
        <a:bodyPr/>
        <a:lstStyle/>
        <a:p>
          <a:endParaRPr lang="en-US"/>
        </a:p>
      </dgm:t>
    </dgm:pt>
    <dgm:pt modelId="{E48ED64F-51AE-4721-B899-EB94C5651941}" type="sibTrans" cxnId="{C49D035A-EB91-4561-B05E-DB4396BC01F7}">
      <dgm:prSet/>
      <dgm:spPr/>
      <dgm:t>
        <a:bodyPr/>
        <a:lstStyle/>
        <a:p>
          <a:endParaRPr lang="en-US"/>
        </a:p>
      </dgm:t>
    </dgm:pt>
    <dgm:pt modelId="{D1A420DF-6111-49E2-BDD9-E088A0B01988}">
      <dgm:prSet custT="1"/>
      <dgm:spPr/>
      <dgm:t>
        <a:bodyPr/>
        <a:lstStyle/>
        <a:p>
          <a:pPr marL="685800" indent="-228600"/>
          <a:r>
            <a:rPr lang="en-US" sz="1400" dirty="0" smtClean="0">
              <a:solidFill>
                <a:schemeClr val="tx1"/>
              </a:solidFill>
              <a:latin typeface="+mn-lt"/>
            </a:rPr>
            <a:t>Additional Targeted also addresses resource inequities</a:t>
          </a:r>
        </a:p>
      </dgm:t>
    </dgm:pt>
    <dgm:pt modelId="{DF545366-4AD5-4C76-A9E1-0C7D3A2E28CC}" type="parTrans" cxnId="{E2894CAA-206C-440E-95C5-3CDF1361930B}">
      <dgm:prSet/>
      <dgm:spPr/>
      <dgm:t>
        <a:bodyPr/>
        <a:lstStyle/>
        <a:p>
          <a:endParaRPr lang="en-US"/>
        </a:p>
      </dgm:t>
    </dgm:pt>
    <dgm:pt modelId="{644E64B9-6564-4076-B80A-2D858106D176}" type="sibTrans" cxnId="{E2894CAA-206C-440E-95C5-3CDF1361930B}">
      <dgm:prSet/>
      <dgm:spPr/>
      <dgm:t>
        <a:bodyPr/>
        <a:lstStyle/>
        <a:p>
          <a:endParaRPr lang="en-US"/>
        </a:p>
      </dgm:t>
    </dgm:pt>
    <dgm:pt modelId="{F43C7325-E5AF-4129-AAE0-A29B2051B2DB}">
      <dgm:prSet custT="1"/>
      <dgm:spPr/>
      <dgm:t>
        <a:bodyPr/>
        <a:lstStyle/>
        <a:p>
          <a:pPr marL="228600" indent="-228600"/>
          <a:r>
            <a:rPr lang="en-US" sz="1600" dirty="0" smtClean="0">
              <a:solidFill>
                <a:srgbClr val="C00000"/>
              </a:solidFill>
              <a:latin typeface="+mn-lt"/>
            </a:rPr>
            <a:t>LEA monitors plan implementation</a:t>
          </a:r>
          <a:r>
            <a:rPr lang="en-US" sz="1600" dirty="0" smtClean="0">
              <a:solidFill>
                <a:srgbClr val="FF0000"/>
              </a:solidFill>
              <a:latin typeface="+mn-lt"/>
            </a:rPr>
            <a:t>  </a:t>
          </a:r>
          <a:endParaRPr lang="en-US" sz="1600" dirty="0" smtClean="0">
            <a:latin typeface="+mn-lt"/>
          </a:endParaRPr>
        </a:p>
      </dgm:t>
    </dgm:pt>
    <dgm:pt modelId="{EDA044B8-5B89-4BAC-9F0A-2CB208B1CD65}" type="parTrans" cxnId="{EBDB1500-14BA-45E4-B5F3-C9C878F94EFC}">
      <dgm:prSet/>
      <dgm:spPr/>
      <dgm:t>
        <a:bodyPr/>
        <a:lstStyle/>
        <a:p>
          <a:endParaRPr lang="en-US"/>
        </a:p>
      </dgm:t>
    </dgm:pt>
    <dgm:pt modelId="{748624E8-647C-4F1B-A081-298651F14320}" type="sibTrans" cxnId="{EBDB1500-14BA-45E4-B5F3-C9C878F94EFC}">
      <dgm:prSet/>
      <dgm:spPr/>
      <dgm:t>
        <a:bodyPr/>
        <a:lstStyle/>
        <a:p>
          <a:endParaRPr lang="en-US"/>
        </a:p>
      </dgm:t>
    </dgm:pt>
    <dgm:pt modelId="{7D1BFC35-F016-4A79-8C42-A05F7E4B5044}">
      <dgm:prSet custT="1"/>
      <dgm:spPr/>
      <dgm:t>
        <a:bodyPr/>
        <a:lstStyle/>
        <a:p>
          <a:pPr marL="228600" indent="-228600"/>
          <a:r>
            <a:rPr lang="en-US" sz="1600" dirty="0" smtClean="0">
              <a:solidFill>
                <a:srgbClr val="C00000"/>
              </a:solidFill>
              <a:latin typeface="+mn-lt"/>
            </a:rPr>
            <a:t>CDE will monitor the LEA’s oversight of TS plans</a:t>
          </a:r>
          <a:endParaRPr lang="en-US" sz="1600" dirty="0">
            <a:solidFill>
              <a:srgbClr val="C00000"/>
            </a:solidFill>
            <a:latin typeface="+mn-lt"/>
          </a:endParaRPr>
        </a:p>
      </dgm:t>
    </dgm:pt>
    <dgm:pt modelId="{C462AE63-CE55-46A6-8E0B-3241837DB165}" type="parTrans" cxnId="{DDBF2B71-95D1-4CEC-B43E-5438D1FBDF82}">
      <dgm:prSet/>
      <dgm:spPr/>
      <dgm:t>
        <a:bodyPr/>
        <a:lstStyle/>
        <a:p>
          <a:endParaRPr lang="en-US"/>
        </a:p>
      </dgm:t>
    </dgm:pt>
    <dgm:pt modelId="{F42502D5-D9CC-48D3-BA64-C42B0E8CC100}" type="sibTrans" cxnId="{DDBF2B71-95D1-4CEC-B43E-5438D1FBDF82}">
      <dgm:prSet/>
      <dgm:spPr/>
      <dgm:t>
        <a:bodyPr/>
        <a:lstStyle/>
        <a:p>
          <a:endParaRPr lang="en-US"/>
        </a:p>
      </dgm:t>
    </dgm:pt>
    <dgm:pt modelId="{E2C82F1C-EE9A-491A-9236-6A53369EFFDC}" type="pres">
      <dgm:prSet presAssocID="{AB11CC05-C0A4-4C9F-B4FC-5BB7001C23ED}" presName="Name0" presStyleCnt="0">
        <dgm:presLayoutVars>
          <dgm:dir/>
          <dgm:animLvl val="lvl"/>
          <dgm:resizeHandles val="exact"/>
        </dgm:presLayoutVars>
      </dgm:prSet>
      <dgm:spPr/>
      <dgm:t>
        <a:bodyPr/>
        <a:lstStyle/>
        <a:p>
          <a:endParaRPr lang="en-US"/>
        </a:p>
      </dgm:t>
    </dgm:pt>
    <dgm:pt modelId="{3B77BC9F-1C82-460A-8597-519EC43271ED}" type="pres">
      <dgm:prSet presAssocID="{D6F4C6ED-4BA1-4DE6-BD7B-C76814B43497}" presName="composite" presStyleCnt="0"/>
      <dgm:spPr/>
      <dgm:t>
        <a:bodyPr/>
        <a:lstStyle/>
        <a:p>
          <a:endParaRPr lang="en-US"/>
        </a:p>
      </dgm:t>
    </dgm:pt>
    <dgm:pt modelId="{02908A8D-D345-47EA-B5FE-19B82300975A}" type="pres">
      <dgm:prSet presAssocID="{D6F4C6ED-4BA1-4DE6-BD7B-C76814B43497}" presName="parTx" presStyleLbl="alignNode1" presStyleIdx="0" presStyleCnt="2" custScaleY="66568">
        <dgm:presLayoutVars>
          <dgm:chMax val="0"/>
          <dgm:chPref val="0"/>
          <dgm:bulletEnabled val="1"/>
        </dgm:presLayoutVars>
      </dgm:prSet>
      <dgm:spPr/>
      <dgm:t>
        <a:bodyPr/>
        <a:lstStyle/>
        <a:p>
          <a:endParaRPr lang="en-US"/>
        </a:p>
      </dgm:t>
    </dgm:pt>
    <dgm:pt modelId="{C5FFC9AA-D538-4314-A531-83F96E98253B}" type="pres">
      <dgm:prSet presAssocID="{D6F4C6ED-4BA1-4DE6-BD7B-C76814B43497}" presName="desTx" presStyleLbl="alignAccFollowNode1" presStyleIdx="0" presStyleCnt="2" custLinFactNeighborX="-188" custLinFactNeighborY="5088">
        <dgm:presLayoutVars>
          <dgm:bulletEnabled val="1"/>
        </dgm:presLayoutVars>
      </dgm:prSet>
      <dgm:spPr/>
      <dgm:t>
        <a:bodyPr/>
        <a:lstStyle/>
        <a:p>
          <a:endParaRPr lang="en-US"/>
        </a:p>
      </dgm:t>
    </dgm:pt>
    <dgm:pt modelId="{E3BAB916-DDD4-4D69-8605-91A9274CE5E7}" type="pres">
      <dgm:prSet presAssocID="{EE2985A1-D944-45F3-9746-F71618A12A76}" presName="space" presStyleCnt="0"/>
      <dgm:spPr/>
      <dgm:t>
        <a:bodyPr/>
        <a:lstStyle/>
        <a:p>
          <a:endParaRPr lang="en-US"/>
        </a:p>
      </dgm:t>
    </dgm:pt>
    <dgm:pt modelId="{2DD2DFBA-EFF4-4052-90A1-619896E05451}" type="pres">
      <dgm:prSet presAssocID="{B644169C-9C3E-450F-9C0A-4A0FF5BD8E97}" presName="composite" presStyleCnt="0"/>
      <dgm:spPr/>
      <dgm:t>
        <a:bodyPr/>
        <a:lstStyle/>
        <a:p>
          <a:endParaRPr lang="en-US"/>
        </a:p>
      </dgm:t>
    </dgm:pt>
    <dgm:pt modelId="{42BAC81B-BF9A-4F6E-BF5E-CA52B8FA67AE}" type="pres">
      <dgm:prSet presAssocID="{B644169C-9C3E-450F-9C0A-4A0FF5BD8E97}" presName="parTx" presStyleLbl="alignNode1" presStyleIdx="1" presStyleCnt="2" custScaleY="66568">
        <dgm:presLayoutVars>
          <dgm:chMax val="0"/>
          <dgm:chPref val="0"/>
          <dgm:bulletEnabled val="1"/>
        </dgm:presLayoutVars>
      </dgm:prSet>
      <dgm:spPr/>
      <dgm:t>
        <a:bodyPr/>
        <a:lstStyle/>
        <a:p>
          <a:endParaRPr lang="en-US"/>
        </a:p>
      </dgm:t>
    </dgm:pt>
    <dgm:pt modelId="{F587EB75-1C61-4060-B50D-422DCF5E7C9C}" type="pres">
      <dgm:prSet presAssocID="{B644169C-9C3E-450F-9C0A-4A0FF5BD8E97}" presName="desTx" presStyleLbl="alignAccFollowNode1" presStyleIdx="1" presStyleCnt="2" custLinFactNeighborX="188" custLinFactNeighborY="5038">
        <dgm:presLayoutVars>
          <dgm:bulletEnabled val="1"/>
        </dgm:presLayoutVars>
      </dgm:prSet>
      <dgm:spPr/>
      <dgm:t>
        <a:bodyPr/>
        <a:lstStyle/>
        <a:p>
          <a:endParaRPr lang="en-US"/>
        </a:p>
      </dgm:t>
    </dgm:pt>
  </dgm:ptLst>
  <dgm:cxnLst>
    <dgm:cxn modelId="{55038A84-D8F1-47A7-9648-95DB37C664DA}" type="presOf" srcId="{BDB0C3C6-819D-44F2-B2B5-E9C3D61D9D81}" destId="{C5FFC9AA-D538-4314-A531-83F96E98253B}" srcOrd="0" destOrd="3" presId="urn:microsoft.com/office/officeart/2005/8/layout/hList1"/>
    <dgm:cxn modelId="{A340C304-DACF-4648-B840-E08135780E21}" type="presOf" srcId="{1AB8E94A-9491-4DF1-9A6F-6488F46A7FBB}" destId="{C5FFC9AA-D538-4314-A531-83F96E98253B}" srcOrd="0" destOrd="1" presId="urn:microsoft.com/office/officeart/2005/8/layout/hList1"/>
    <dgm:cxn modelId="{84EA9315-7B8D-42D6-9B7C-F147957A5C73}" srcId="{F43C7325-E5AF-4129-AAE0-A29B2051B2DB}" destId="{A4681105-5AB7-4F16-805C-2E93BBC03B4F}" srcOrd="1" destOrd="0" parTransId="{6E69CE74-D572-4C1F-BA0B-2BF510DA3F6F}" sibTransId="{0F1F0562-AC3D-4AE7-8F64-6D564335F207}"/>
    <dgm:cxn modelId="{3256D7AB-8017-4A95-99CA-968F1AC6D9FB}" srcId="{D6F4C6ED-4BA1-4DE6-BD7B-C76814B43497}" destId="{47C6F816-1901-4312-BE33-8132DF8C0661}" srcOrd="2" destOrd="0" parTransId="{EC6D51F7-8D3F-41C0-B6BD-59065AFDBA59}" sibTransId="{2CBE3DBA-9518-4231-813B-CEAE63EED51A}"/>
    <dgm:cxn modelId="{AD6AE33C-7E25-4C96-9B36-923950E3D3DD}" type="presOf" srcId="{AB11CC05-C0A4-4C9F-B4FC-5BB7001C23ED}" destId="{E2C82F1C-EE9A-491A-9236-6A53369EFFDC}" srcOrd="0" destOrd="0" presId="urn:microsoft.com/office/officeart/2005/8/layout/hList1"/>
    <dgm:cxn modelId="{D1D97AEF-D6BD-48A6-96E3-3E6FF9870347}" type="presOf" srcId="{E4E45B62-9CCE-4066-8B54-CEDCE294AA5E}" destId="{F587EB75-1C61-4060-B50D-422DCF5E7C9C}" srcOrd="0" destOrd="6" presId="urn:microsoft.com/office/officeart/2005/8/layout/hList1"/>
    <dgm:cxn modelId="{433ED2BA-7505-4FAE-92DB-824B5F09C764}" type="presOf" srcId="{C1F0B7F3-9F89-4FC5-8536-F43E1B80F0A2}" destId="{F587EB75-1C61-4060-B50D-422DCF5E7C9C}" srcOrd="0" destOrd="3" presId="urn:microsoft.com/office/officeart/2005/8/layout/hList1"/>
    <dgm:cxn modelId="{974DF31C-D947-4BF0-B683-9CD900A46742}" type="presOf" srcId="{D6F4C6ED-4BA1-4DE6-BD7B-C76814B43497}" destId="{02908A8D-D345-47EA-B5FE-19B82300975A}" srcOrd="0" destOrd="0" presId="urn:microsoft.com/office/officeart/2005/8/layout/hList1"/>
    <dgm:cxn modelId="{DDBF2B71-95D1-4CEC-B43E-5438D1FBDF82}" srcId="{F43C7325-E5AF-4129-AAE0-A29B2051B2DB}" destId="{7D1BFC35-F016-4A79-8C42-A05F7E4B5044}" srcOrd="0" destOrd="0" parTransId="{C462AE63-CE55-46A6-8E0B-3241837DB165}" sibTransId="{F42502D5-D9CC-48D3-BA64-C42B0E8CC100}"/>
    <dgm:cxn modelId="{2FC6FF4A-7C20-4E51-AB31-EC05AD48DC3E}" type="presOf" srcId="{B644169C-9C3E-450F-9C0A-4A0FF5BD8E97}" destId="{42BAC81B-BF9A-4F6E-BF5E-CA52B8FA67AE}" srcOrd="0" destOrd="0" presId="urn:microsoft.com/office/officeart/2005/8/layout/hList1"/>
    <dgm:cxn modelId="{0868A372-8490-45E2-9B07-A589D7995CD0}" type="presOf" srcId="{EC7F686B-33AF-4F8F-B847-6E513CA62D9D}" destId="{F587EB75-1C61-4060-B50D-422DCF5E7C9C}" srcOrd="0" destOrd="1" presId="urn:microsoft.com/office/officeart/2005/8/layout/hList1"/>
    <dgm:cxn modelId="{6E1E29EB-1AA3-4F33-8F30-F654B0C66132}" srcId="{D6F4C6ED-4BA1-4DE6-BD7B-C76814B43497}" destId="{EF2D494C-FE5C-4CB0-8FA5-DA4CFDAFBE51}" srcOrd="4" destOrd="0" parTransId="{F5573E7E-9B46-4318-9560-6E2C7A94C45C}" sibTransId="{8B212098-544D-459B-9F02-B2B4B1016F20}"/>
    <dgm:cxn modelId="{1146DE46-FEDD-4498-B373-73D5F65C6168}" type="presOf" srcId="{48C4BA8D-51FF-406E-9FB5-07D9600D844F}" destId="{C5FFC9AA-D538-4314-A531-83F96E98253B}" srcOrd="0" destOrd="9" presId="urn:microsoft.com/office/officeart/2005/8/layout/hList1"/>
    <dgm:cxn modelId="{4F6F5456-BF74-433E-A79E-285559DF9D90}" type="presOf" srcId="{A4681105-5AB7-4F16-805C-2E93BBC03B4F}" destId="{F587EB75-1C61-4060-B50D-422DCF5E7C9C}" srcOrd="0" destOrd="9" presId="urn:microsoft.com/office/officeart/2005/8/layout/hList1"/>
    <dgm:cxn modelId="{66C76184-510B-46AC-B7AB-B7441EBD857D}" type="presOf" srcId="{47C6F816-1901-4312-BE33-8132DF8C0661}" destId="{C5FFC9AA-D538-4314-A531-83F96E98253B}" srcOrd="0" destOrd="2" presId="urn:microsoft.com/office/officeart/2005/8/layout/hList1"/>
    <dgm:cxn modelId="{662EE569-BB13-49BD-BF7C-4F0167364AF9}" srcId="{B644169C-9C3E-450F-9C0A-4A0FF5BD8E97}" destId="{1CA1E93A-809B-40FA-AA1E-AE3F17FC3A65}" srcOrd="0" destOrd="0" parTransId="{13170753-F007-44F1-98D5-FAE714750C25}" sibTransId="{2FBC46CC-27B6-4793-AC3B-B866530E9C5A}"/>
    <dgm:cxn modelId="{34CDE954-A424-4BF4-A157-33367228DF64}" srcId="{B644169C-9C3E-450F-9C0A-4A0FF5BD8E97}" destId="{03E797E3-4D03-4E36-BF1E-222CCA858FA5}" srcOrd="2" destOrd="0" parTransId="{C8BE4339-2F51-44F5-BD2B-9EFB8CE91205}" sibTransId="{46854C9D-5F7C-43D3-AD35-22996538E6BE}"/>
    <dgm:cxn modelId="{A3E19835-278C-4AF6-8856-DF9C854CF33F}" type="presOf" srcId="{7D1BFC35-F016-4A79-8C42-A05F7E4B5044}" destId="{F587EB75-1C61-4060-B50D-422DCF5E7C9C}" srcOrd="0" destOrd="8" presId="urn:microsoft.com/office/officeart/2005/8/layout/hList1"/>
    <dgm:cxn modelId="{15CD95AD-3855-4B5F-9AC7-947BE91ADBD0}" type="presOf" srcId="{5F236310-3DD6-488F-834B-51573C920416}" destId="{C5FFC9AA-D538-4314-A531-83F96E98253B}" srcOrd="0" destOrd="8" presId="urn:microsoft.com/office/officeart/2005/8/layout/hList1"/>
    <dgm:cxn modelId="{092C246A-443A-440B-BE12-012A8512ACB4}" type="presOf" srcId="{F43C7325-E5AF-4129-AAE0-A29B2051B2DB}" destId="{F587EB75-1C61-4060-B50D-422DCF5E7C9C}" srcOrd="0" destOrd="7" presId="urn:microsoft.com/office/officeart/2005/8/layout/hList1"/>
    <dgm:cxn modelId="{6BC05F67-681C-4588-90EE-7BD783941BC2}" srcId="{D6F4C6ED-4BA1-4DE6-BD7B-C76814B43497}" destId="{FF7DD977-EB2B-4025-9334-363BADA212D3}" srcOrd="0" destOrd="0" parTransId="{4AA16F88-D0FC-49FB-A765-38A6C03CD26C}" sibTransId="{483305C9-6F3F-4C7C-A6C7-4FD64CF8B0A0}"/>
    <dgm:cxn modelId="{A519703D-9CC2-4433-B2B3-0F63485B3BA7}" srcId="{D6F4C6ED-4BA1-4DE6-BD7B-C76814B43497}" destId="{5F236310-3DD6-488F-834B-51573C920416}" srcOrd="8" destOrd="0" parTransId="{68EDCE38-8174-4065-9714-E4C51573DE98}" sibTransId="{670F485D-8D37-46ED-9C6E-2ACFB51F2183}"/>
    <dgm:cxn modelId="{E038059A-110B-4991-9848-1669458C43D8}" type="presOf" srcId="{8CAA0871-0084-4014-9D40-5F0E47DAACAB}" destId="{C5FFC9AA-D538-4314-A531-83F96E98253B}" srcOrd="0" destOrd="6" presId="urn:microsoft.com/office/officeart/2005/8/layout/hList1"/>
    <dgm:cxn modelId="{17137317-4A13-4FF7-B4E5-213849F440DD}" srcId="{D6F4C6ED-4BA1-4DE6-BD7B-C76814B43497}" destId="{48C4BA8D-51FF-406E-9FB5-07D9600D844F}" srcOrd="9" destOrd="0" parTransId="{07571586-7935-4A00-AAFE-33B12AF03B87}" sibTransId="{A8C77908-04AE-4344-8B1F-2E9DA31C1757}"/>
    <dgm:cxn modelId="{1352F31F-D12B-4B9A-ACF3-1BB0E338EC69}" type="presOf" srcId="{EF2D494C-FE5C-4CB0-8FA5-DA4CFDAFBE51}" destId="{C5FFC9AA-D538-4314-A531-83F96E98253B}" srcOrd="0" destOrd="4" presId="urn:microsoft.com/office/officeart/2005/8/layout/hList1"/>
    <dgm:cxn modelId="{AA4EA8C1-CD75-414A-B019-3DBF06D7907A}" srcId="{AB11CC05-C0A4-4C9F-B4FC-5BB7001C23ED}" destId="{D6F4C6ED-4BA1-4DE6-BD7B-C76814B43497}" srcOrd="0" destOrd="0" parTransId="{9FDD3461-DDFB-4044-A73B-CDFFE85E82F7}" sibTransId="{EE2985A1-D944-45F3-9746-F71618A12A76}"/>
    <dgm:cxn modelId="{9161DE75-B0DE-4677-B747-538B320ECD68}" type="presOf" srcId="{D1A420DF-6111-49E2-BDD9-E088A0B01988}" destId="{F587EB75-1C61-4060-B50D-422DCF5E7C9C}" srcOrd="0" destOrd="5" presId="urn:microsoft.com/office/officeart/2005/8/layout/hList1"/>
    <dgm:cxn modelId="{319C8876-9251-4C1F-AD98-0C5F3C04EF0D}" srcId="{D6F4C6ED-4BA1-4DE6-BD7B-C76814B43497}" destId="{B6CAA03C-5E33-4DEF-BC42-44F65F3C4330}" srcOrd="7" destOrd="0" parTransId="{3EEE7CDE-AA53-4F54-94BB-751C2E993EEF}" sibTransId="{85D4073C-3086-4BC8-9FB1-BD7C8A71C071}"/>
    <dgm:cxn modelId="{D36397BE-6BBD-40A5-8358-522581558DCE}" srcId="{D6F4C6ED-4BA1-4DE6-BD7B-C76814B43497}" destId="{1AB8E94A-9491-4DF1-9A6F-6488F46A7FBB}" srcOrd="1" destOrd="0" parTransId="{7CC27C53-DF01-469E-9E09-11F422E16D53}" sibTransId="{F0E8E295-B13D-4CE6-BE8E-01D500AFC121}"/>
    <dgm:cxn modelId="{52605A0A-03C2-4C38-98AC-4FECF6963EA3}" srcId="{D6F4C6ED-4BA1-4DE6-BD7B-C76814B43497}" destId="{BDB0C3C6-819D-44F2-B2B5-E9C3D61D9D81}" srcOrd="3" destOrd="0" parTransId="{DBA5ADF7-6AB8-49CD-8C46-D8F3100B5295}" sibTransId="{BE5DAE13-493D-4E8E-B3DD-4C32BD124736}"/>
    <dgm:cxn modelId="{6CA2509E-5D79-47C1-8DE2-E438683312CF}" type="presOf" srcId="{1CA1E93A-809B-40FA-AA1E-AE3F17FC3A65}" destId="{F587EB75-1C61-4060-B50D-422DCF5E7C9C}" srcOrd="0" destOrd="0" presId="urn:microsoft.com/office/officeart/2005/8/layout/hList1"/>
    <dgm:cxn modelId="{DA9AC966-5824-4788-AA19-54ECABC4AECF}" srcId="{B644169C-9C3E-450F-9C0A-4A0FF5BD8E97}" destId="{C1F0B7F3-9F89-4FC5-8536-F43E1B80F0A2}" srcOrd="3" destOrd="0" parTransId="{6DA13A98-6E46-4E36-82DC-5192DAB711E1}" sibTransId="{3492961D-02A1-42A9-A0F8-27F7AA25E5B2}"/>
    <dgm:cxn modelId="{CCCA682A-87A5-4356-B652-CB589C67AA76}" type="presOf" srcId="{03E797E3-4D03-4E36-BF1E-222CCA858FA5}" destId="{F587EB75-1C61-4060-B50D-422DCF5E7C9C}" srcOrd="0" destOrd="2" presId="urn:microsoft.com/office/officeart/2005/8/layout/hList1"/>
    <dgm:cxn modelId="{80552702-2BB6-4CB5-9570-9B7FF68F78D4}" srcId="{D6F4C6ED-4BA1-4DE6-BD7B-C76814B43497}" destId="{8CAA0871-0084-4014-9D40-5F0E47DAACAB}" srcOrd="6" destOrd="0" parTransId="{C83B9B98-EA70-4BD3-AC86-5EBC92B98AF6}" sibTransId="{B5606C7B-287A-44E5-9F6E-8DBBC8284A21}"/>
    <dgm:cxn modelId="{C49D035A-EB91-4561-B05E-DB4396BC01F7}" srcId="{B644169C-9C3E-450F-9C0A-4A0FF5BD8E97}" destId="{FCB372AA-9AD7-4FB0-AFE6-8C648CDD4302}" srcOrd="4" destOrd="0" parTransId="{1AF787D9-AEDB-4F73-BB96-A64776B37D47}" sibTransId="{E48ED64F-51AE-4721-B899-EB94C5651941}"/>
    <dgm:cxn modelId="{729C27B1-CD15-49A4-A12E-D9ADBD91FD0C}" type="presOf" srcId="{B6CAA03C-5E33-4DEF-BC42-44F65F3C4330}" destId="{C5FFC9AA-D538-4314-A531-83F96E98253B}" srcOrd="0" destOrd="7" presId="urn:microsoft.com/office/officeart/2005/8/layout/hList1"/>
    <dgm:cxn modelId="{69E9A24E-FEB0-4F1D-805A-1C9103DBE60E}" srcId="{D6F4C6ED-4BA1-4DE6-BD7B-C76814B43497}" destId="{F76FBC45-EC62-4544-9069-5FCFABB708F7}" srcOrd="5" destOrd="0" parTransId="{D01FA75E-249E-48B7-80C7-B72638773477}" sibTransId="{10847DD1-D0FF-4DF4-A20F-B3312C2A75CB}"/>
    <dgm:cxn modelId="{E2894CAA-206C-440E-95C5-3CDF1361930B}" srcId="{B644169C-9C3E-450F-9C0A-4A0FF5BD8E97}" destId="{D1A420DF-6111-49E2-BDD9-E088A0B01988}" srcOrd="5" destOrd="0" parTransId="{DF545366-4AD5-4C76-A9E1-0C7D3A2E28CC}" sibTransId="{644E64B9-6564-4076-B80A-2D858106D176}"/>
    <dgm:cxn modelId="{EEF9F3C4-FAE9-4296-97AD-AF2E7B5F3B9B}" srcId="{B644169C-9C3E-450F-9C0A-4A0FF5BD8E97}" destId="{EC7F686B-33AF-4F8F-B847-6E513CA62D9D}" srcOrd="1" destOrd="0" parTransId="{8C74B615-16F3-48E5-88E4-3140A9D1D174}" sibTransId="{4E30DC9C-34E3-46AF-9B15-B45E878F263C}"/>
    <dgm:cxn modelId="{591B5BD3-1770-4BF7-AF0F-00B05C1B1953}" srcId="{AB11CC05-C0A4-4C9F-B4FC-5BB7001C23ED}" destId="{B644169C-9C3E-450F-9C0A-4A0FF5BD8E97}" srcOrd="1" destOrd="0" parTransId="{934A71AC-222C-4A25-BBB9-CC16CE1749B2}" sibTransId="{D1001654-627C-4626-8DC9-FE2FD1B5E9D0}"/>
    <dgm:cxn modelId="{11E73BB5-B9C7-4873-A9F9-F266A14126E2}" type="presOf" srcId="{FCB372AA-9AD7-4FB0-AFE6-8C648CDD4302}" destId="{F587EB75-1C61-4060-B50D-422DCF5E7C9C}" srcOrd="0" destOrd="4" presId="urn:microsoft.com/office/officeart/2005/8/layout/hList1"/>
    <dgm:cxn modelId="{EBDB1500-14BA-45E4-B5F3-C9C878F94EFC}" srcId="{B644169C-9C3E-450F-9C0A-4A0FF5BD8E97}" destId="{F43C7325-E5AF-4129-AAE0-A29B2051B2DB}" srcOrd="7" destOrd="0" parTransId="{EDA044B8-5B89-4BAC-9F0A-2CB208B1CD65}" sibTransId="{748624E8-647C-4F1B-A081-298651F14320}"/>
    <dgm:cxn modelId="{97862D78-F0B8-43E7-BB26-2D20347E09E4}" type="presOf" srcId="{F76FBC45-EC62-4544-9069-5FCFABB708F7}" destId="{C5FFC9AA-D538-4314-A531-83F96E98253B}" srcOrd="0" destOrd="5" presId="urn:microsoft.com/office/officeart/2005/8/layout/hList1"/>
    <dgm:cxn modelId="{548FBA2F-7D90-48C0-B560-54760FE64D31}" type="presOf" srcId="{FF7DD977-EB2B-4025-9334-363BADA212D3}" destId="{C5FFC9AA-D538-4314-A531-83F96E98253B}" srcOrd="0" destOrd="0" presId="urn:microsoft.com/office/officeart/2005/8/layout/hList1"/>
    <dgm:cxn modelId="{81034BD9-E0E6-4224-BE05-12213770FBA5}" srcId="{B644169C-9C3E-450F-9C0A-4A0FF5BD8E97}" destId="{E4E45B62-9CCE-4066-8B54-CEDCE294AA5E}" srcOrd="6" destOrd="0" parTransId="{69D563C5-FFC8-4810-B9CD-33C585FF4117}" sibTransId="{05A31801-37CE-4F8D-9213-500EFBC28317}"/>
    <dgm:cxn modelId="{C7258FBE-F390-47A2-94CD-C4BDEA8EE3E5}" type="presParOf" srcId="{E2C82F1C-EE9A-491A-9236-6A53369EFFDC}" destId="{3B77BC9F-1C82-460A-8597-519EC43271ED}" srcOrd="0" destOrd="0" presId="urn:microsoft.com/office/officeart/2005/8/layout/hList1"/>
    <dgm:cxn modelId="{06B46410-72BA-4470-876B-03AA9B60D7FA}" type="presParOf" srcId="{3B77BC9F-1C82-460A-8597-519EC43271ED}" destId="{02908A8D-D345-47EA-B5FE-19B82300975A}" srcOrd="0" destOrd="0" presId="urn:microsoft.com/office/officeart/2005/8/layout/hList1"/>
    <dgm:cxn modelId="{BC3E0155-84D7-496F-8528-2848C7F22129}" type="presParOf" srcId="{3B77BC9F-1C82-460A-8597-519EC43271ED}" destId="{C5FFC9AA-D538-4314-A531-83F96E98253B}" srcOrd="1" destOrd="0" presId="urn:microsoft.com/office/officeart/2005/8/layout/hList1"/>
    <dgm:cxn modelId="{EA65E8E0-F402-40FD-9DF2-619CD49D885D}" type="presParOf" srcId="{E2C82F1C-EE9A-491A-9236-6A53369EFFDC}" destId="{E3BAB916-DDD4-4D69-8605-91A9274CE5E7}" srcOrd="1" destOrd="0" presId="urn:microsoft.com/office/officeart/2005/8/layout/hList1"/>
    <dgm:cxn modelId="{EEAB41A7-B01F-4EAD-9C90-A8A84E3E7CA2}" type="presParOf" srcId="{E2C82F1C-EE9A-491A-9236-6A53369EFFDC}" destId="{2DD2DFBA-EFF4-4052-90A1-619896E05451}" srcOrd="2" destOrd="0" presId="urn:microsoft.com/office/officeart/2005/8/layout/hList1"/>
    <dgm:cxn modelId="{396402C8-7DC7-4C26-9B97-2B6537851105}" type="presParOf" srcId="{2DD2DFBA-EFF4-4052-90A1-619896E05451}" destId="{42BAC81B-BF9A-4F6E-BF5E-CA52B8FA67AE}" srcOrd="0" destOrd="0" presId="urn:microsoft.com/office/officeart/2005/8/layout/hList1"/>
    <dgm:cxn modelId="{4E30E792-E349-4B0B-BEAD-C54F59E775BB}" type="presParOf" srcId="{2DD2DFBA-EFF4-4052-90A1-619896E05451}" destId="{F587EB75-1C61-4060-B50D-422DCF5E7C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Colorado’s education accountability system is based on the belief that every student should receive an excellent education and graduate ready to succeed. As required by state and federal laws, Colorado identifies schools and districts for support and improvement based on their overall performance, graduation rates and/or performance of historically underserved students.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23624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student groups in the ESSA identification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91227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how the identification methods used for the ESSA identification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178400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comprehensive support and improvement.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277575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comprehensive support and improvement.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157601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comprehensive support and improvement.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32733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21</a:t>
            </a:fld>
            <a:endParaRPr lang="en-US"/>
          </a:p>
        </p:txBody>
      </p:sp>
    </p:spTree>
    <p:extLst>
      <p:ext uri="{BB962C8B-B14F-4D97-AF65-F5344CB8AC3E}">
        <p14:creationId xmlns:p14="http://schemas.microsoft.com/office/powerpoint/2010/main" val="178609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targeted support and improvement. </a:t>
            </a:r>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a:p>
        </p:txBody>
      </p:sp>
    </p:spTree>
    <p:extLst>
      <p:ext uri="{BB962C8B-B14F-4D97-AF65-F5344CB8AC3E}">
        <p14:creationId xmlns:p14="http://schemas.microsoft.com/office/powerpoint/2010/main" val="358047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targeted support and improvement, including two examples.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46924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targeted support and improvement.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147550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schools identified for targeted support and improvement, including 2 examples.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274120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26d75b3a8_0_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26d75b3a8_0_1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smtClean="0"/>
              <a:t>Schools</a:t>
            </a:r>
            <a:r>
              <a:rPr lang="en-US" baseline="0" dirty="0" smtClean="0"/>
              <a:t> are identified for support and improvement based on three categories of data: overall performance, graduation rates, and historically underserved students. This slide explains which categories are based on state statute, versus federal statute, specifically ESSA. </a:t>
            </a:r>
            <a:endParaRPr dirty="0"/>
          </a:p>
        </p:txBody>
      </p:sp>
      <p:sp>
        <p:nvSpPr>
          <p:cNvPr id="171" name="Google Shape;171;g426d75b3a8_0_11:notes"/>
          <p:cNvSpPr txBox="1">
            <a:spLocks noGrp="1"/>
          </p:cNvSpPr>
          <p:nvPr>
            <p:ph type="sldNum" idx="12"/>
          </p:nvPr>
        </p:nvSpPr>
        <p:spPr>
          <a:xfrm>
            <a:off x="3978132" y="8842030"/>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93793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218569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how identified schools can exit this status.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367494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155358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information</a:t>
            </a:r>
            <a:r>
              <a:rPr lang="en-US" baseline="0" dirty="0" smtClean="0"/>
              <a:t> about the improvement planning requirements for schools identified as ESSA.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248540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about the improvement planning requirements for schools identified as ESSA.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a:p>
        </p:txBody>
      </p:sp>
    </p:spTree>
    <p:extLst>
      <p:ext uri="{BB962C8B-B14F-4D97-AF65-F5344CB8AC3E}">
        <p14:creationId xmlns:p14="http://schemas.microsoft.com/office/powerpoint/2010/main" val="3701994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about the improvement planning requirements for schools identified as ESSA and when they will be reviewed by CDE.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717493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about the improvement planning requirements for schools identified as ESSA and how they will be reviewed by CDE.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3216882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about the improvement planning requirements for schools identified as ESSA and what happens if schools do not exit.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33</a:t>
            </a:fld>
            <a:endParaRPr lang="en-US"/>
          </a:p>
        </p:txBody>
      </p:sp>
    </p:spTree>
    <p:extLst>
      <p:ext uri="{BB962C8B-B14F-4D97-AF65-F5344CB8AC3E}">
        <p14:creationId xmlns:p14="http://schemas.microsoft.com/office/powerpoint/2010/main" val="87059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about the  district’s roles and responsibilities pertaining to the improvement planning requirements for schools identified as TS.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a:p>
        </p:txBody>
      </p:sp>
    </p:spTree>
    <p:extLst>
      <p:ext uri="{BB962C8B-B14F-4D97-AF65-F5344CB8AC3E}">
        <p14:creationId xmlns:p14="http://schemas.microsoft.com/office/powerpoint/2010/main" val="3416937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 about upcoming training</a:t>
            </a:r>
            <a:r>
              <a:rPr lang="en-US" baseline="0" dirty="0" smtClean="0"/>
              <a:t> webinars.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35</a:t>
            </a:fld>
            <a:endParaRPr lang="en-US"/>
          </a:p>
        </p:txBody>
      </p:sp>
    </p:spTree>
    <p:extLst>
      <p:ext uri="{BB962C8B-B14F-4D97-AF65-F5344CB8AC3E}">
        <p14:creationId xmlns:p14="http://schemas.microsoft.com/office/powerpoint/2010/main" val="385216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a:t>
            </a:r>
            <a:r>
              <a:rPr lang="en-US" baseline="0" dirty="0" smtClean="0"/>
              <a:t> the number of schools identified in each category. </a:t>
            </a:r>
          </a:p>
          <a:p>
            <a:r>
              <a:rPr lang="en-US" baseline="0" dirty="0" smtClean="0"/>
              <a:t>There are 159 that have earned a School Performance Framework rating of Priority Improvement or Turnaround. </a:t>
            </a:r>
            <a:endParaRPr lang="en-US" dirty="0" smtClean="0"/>
          </a:p>
          <a:p>
            <a:r>
              <a:rPr lang="en-US" dirty="0" smtClean="0"/>
              <a:t>Of the 267 ESSA</a:t>
            </a:r>
            <a:r>
              <a:rPr lang="en-US" baseline="0" dirty="0" smtClean="0"/>
              <a:t> identified schools – </a:t>
            </a:r>
          </a:p>
          <a:p>
            <a:pPr marL="171450" indent="-171450">
              <a:buFont typeface="Arial" panose="020B0604020202020204" pitchFamily="34" charset="0"/>
              <a:buChar char="•"/>
            </a:pPr>
            <a:r>
              <a:rPr lang="en-US" baseline="0" dirty="0" smtClean="0"/>
              <a:t>50 are identified based on the school’s overall performance (24 of the ones that are also state identified)</a:t>
            </a:r>
          </a:p>
          <a:p>
            <a:pPr marL="171450" indent="-171450">
              <a:buFont typeface="Arial" panose="020B0604020202020204" pitchFamily="34" charset="0"/>
              <a:buChar char="•"/>
            </a:pPr>
            <a:r>
              <a:rPr lang="en-US" baseline="0" dirty="0" smtClean="0"/>
              <a:t>152 are identified based on the performance of at least one disaggregated groups (38 are also state identified)</a:t>
            </a:r>
          </a:p>
          <a:p>
            <a:pPr marL="171450" indent="-171450">
              <a:buFont typeface="Arial" panose="020B0604020202020204" pitchFamily="34" charset="0"/>
              <a:buChar char="•"/>
            </a:pPr>
            <a:r>
              <a:rPr lang="en-US" baseline="0" dirty="0" smtClean="0"/>
              <a:t>65 are identified based on graduation rates (17 are also state identified)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900581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opportunity for participants to ask questions</a:t>
            </a:r>
            <a:r>
              <a:rPr lang="en-US" baseline="0" dirty="0" smtClean="0"/>
              <a:t> of presenters.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36</a:t>
            </a:fld>
            <a:endParaRPr lang="en-US"/>
          </a:p>
        </p:txBody>
      </p:sp>
    </p:spTree>
    <p:extLst>
      <p:ext uri="{BB962C8B-B14F-4D97-AF65-F5344CB8AC3E}">
        <p14:creationId xmlns:p14="http://schemas.microsoft.com/office/powerpoint/2010/main" val="681701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contact information for any remaining</a:t>
            </a:r>
            <a:r>
              <a:rPr lang="en-US" baseline="0" dirty="0" smtClean="0"/>
              <a:t> questions you may have.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37</a:t>
            </a:fld>
            <a:endParaRPr lang="en-US"/>
          </a:p>
        </p:txBody>
      </p:sp>
    </p:spTree>
    <p:extLst>
      <p:ext uri="{BB962C8B-B14F-4D97-AF65-F5344CB8AC3E}">
        <p14:creationId xmlns:p14="http://schemas.microsoft.com/office/powerpoint/2010/main" val="189147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the indicators used in the ESSA identification</a:t>
            </a:r>
            <a:r>
              <a:rPr lang="en-US" baseline="0" dirty="0" smtClean="0"/>
              <a:t> process and notes which ones are new as of 2018-2019. </a:t>
            </a:r>
          </a:p>
          <a:p>
            <a:endParaRPr lang="en-US" baseline="0" dirty="0" smtClean="0"/>
          </a:p>
          <a:p>
            <a:r>
              <a:rPr lang="en-US" baseline="0" dirty="0" smtClean="0"/>
              <a:t>The two categories of schools in boxes are unique identification categories under ESSA.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253581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information</a:t>
            </a:r>
            <a:r>
              <a:rPr lang="en-US" baseline="0" dirty="0" smtClean="0"/>
              <a:t> on how the academic achievement data is used in the ESSA identification process.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408139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how the academic growth data is used in the ESSA identification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a:t>
            </a:fld>
            <a:endParaRPr lang="en-US"/>
          </a:p>
        </p:txBody>
      </p:sp>
    </p:spTree>
    <p:extLst>
      <p:ext uri="{BB962C8B-B14F-4D97-AF65-F5344CB8AC3E}">
        <p14:creationId xmlns:p14="http://schemas.microsoft.com/office/powerpoint/2010/main" val="236686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how the language proficiency data is used in the ESSA identification process. </a:t>
            </a:r>
            <a:endParaRPr lang="en-US" dirty="0" smtClean="0"/>
          </a:p>
          <a:p>
            <a:r>
              <a:rPr lang="en-US" baseline="0" dirty="0" smtClean="0"/>
              <a:t>academic</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220134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how data on school quality or student success is used in the ESSA identification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56345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information</a:t>
            </a:r>
            <a:r>
              <a:rPr lang="en-US" baseline="0" dirty="0" smtClean="0"/>
              <a:t> on how the graduation data is used in the ESSA identification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134087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190875"/>
            <a:ext cx="9144000" cy="1814513"/>
          </a:xfrm>
        </p:spPr>
        <p:txBody>
          <a:bodyPr lIns="0" tIns="0" rIns="0" bIns="0" anchor="t" anchorCtr="0">
            <a:noAutofit/>
          </a:bodyPr>
          <a:lstStyle>
            <a:lvl1pPr algn="ctr">
              <a:defRPr sz="6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524000" y="5337713"/>
            <a:ext cx="9144000" cy="596362"/>
          </a:xfrm>
        </p:spPr>
        <p:txBody>
          <a:bodyPr lIns="0" tIns="0" rIns="0" bIns="0">
            <a:noAutofit/>
          </a:bodyPr>
          <a:lstStyle>
            <a:lvl1pPr marL="0" indent="0" algn="ctr">
              <a:buNone/>
              <a:defRPr sz="32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title="Colorado Department of Educ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2707" y="1823179"/>
            <a:ext cx="4491235" cy="81902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23986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2" name="Title 1"/>
          <p:cNvSpPr>
            <a:spLocks noGrp="1"/>
          </p:cNvSpPr>
          <p:nvPr>
            <p:ph type="title"/>
          </p:nvPr>
        </p:nvSpPr>
        <p:spPr>
          <a:xfrm>
            <a:off x="274320" y="274321"/>
            <a:ext cx="5821680" cy="713232"/>
          </a:xfrm>
        </p:spPr>
        <p:txBody>
          <a:bodyPr lIns="0" tIns="0" rIns="0" bIns="0" anchor="t" anchorCtr="0">
            <a:no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63040"/>
            <a:ext cx="10515600" cy="4351338"/>
          </a:xfrm>
        </p:spPr>
        <p:txBody>
          <a:bodyPr lIns="0" tIns="0" rIns="0" bIns="0">
            <a:noAutofit/>
          </a:bodyPr>
          <a:lstStyle>
            <a:lvl1pPr marL="0" indent="0">
              <a:buNone/>
              <a:defRPr>
                <a:latin typeface="Trebuchet MS" panose="020B0603020202020204"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1823" y="6138863"/>
            <a:ext cx="1028753" cy="558829"/>
          </a:xfrm>
          <a:prstGeom prst="rect">
            <a:avLst/>
          </a:prstGeom>
        </p:spPr>
      </p:pic>
    </p:spTree>
    <p:extLst>
      <p:ext uri="{BB962C8B-B14F-4D97-AF65-F5344CB8AC3E}">
        <p14:creationId xmlns:p14="http://schemas.microsoft.com/office/powerpoint/2010/main" val="647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0"/>
            <a:ext cx="5181600" cy="4351338"/>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463040"/>
            <a:ext cx="51816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823" y="6138863"/>
            <a:ext cx="1028753" cy="55882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
        <p:nvSpPr>
          <p:cNvPr id="11" name="Title 1"/>
          <p:cNvSpPr>
            <a:spLocks noGrp="1"/>
          </p:cNvSpPr>
          <p:nvPr>
            <p:ph type="title"/>
          </p:nvPr>
        </p:nvSpPr>
        <p:spPr>
          <a:xfrm>
            <a:off x="274320" y="274321"/>
            <a:ext cx="5831205" cy="713232"/>
          </a:xfrm>
        </p:spPr>
        <p:txBody>
          <a:bodyPr lIns="0" tIns="0" rIns="0" bIns="0" anchor="t" anchorCtr="0">
            <a:no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585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 Dkgreen to bright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 y="-352"/>
            <a:ext cx="12192627" cy="6858352"/>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105406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 y="-352"/>
            <a:ext cx="12192627" cy="6858352"/>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278481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 y="-352"/>
            <a:ext cx="12192627" cy="6858352"/>
          </a:xfrm>
          <a:prstGeom prst="rect">
            <a:avLst/>
          </a:prstGeom>
        </p:spPr>
      </p:pic>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77" y="6164499"/>
            <a:ext cx="968978" cy="523561"/>
          </a:xfrm>
          <a:prstGeom prst="rect">
            <a:avLst/>
          </a:prstGeom>
        </p:spPr>
      </p:pic>
    </p:spTree>
    <p:extLst>
      <p:ext uri="{BB962C8B-B14F-4D97-AF65-F5344CB8AC3E}">
        <p14:creationId xmlns:p14="http://schemas.microsoft.com/office/powerpoint/2010/main" val="138607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1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4038600" y="6508800"/>
            <a:ext cx="4114800" cy="212676"/>
          </a:xfrm>
        </p:spPr>
        <p:txBody>
          <a:bodyPr/>
          <a:lstStyle/>
          <a:p>
            <a:endParaRPr lang="en-US" dirty="0"/>
          </a:p>
        </p:txBody>
      </p:sp>
      <p:sp>
        <p:nvSpPr>
          <p:cNvPr id="12" name="Date Placeholder 2"/>
          <p:cNvSpPr txBox="1">
            <a:spLocks/>
          </p:cNvSpPr>
          <p:nvPr userDrawn="1"/>
        </p:nvSpPr>
        <p:spPr>
          <a:xfrm>
            <a:off x="838200" y="6508800"/>
            <a:ext cx="27432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1200" smtClean="0"/>
              <a:pPr/>
              <a:t>10/29/2018</a:t>
            </a:fld>
            <a:endParaRPr lang="en-US" sz="1200"/>
          </a:p>
        </p:txBody>
      </p:sp>
      <p:sp>
        <p:nvSpPr>
          <p:cNvPr id="13" name="Rectangle 12"/>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18"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1"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3547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1" y="1463040"/>
            <a:ext cx="5348111"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57300"/>
          </a:xfrm>
          <a:prstGeom prst="rect">
            <a:avLst/>
          </a:prstGeom>
        </p:spPr>
      </p:pic>
      <p:sp>
        <p:nvSpPr>
          <p:cNvPr id="9" name="Title 1"/>
          <p:cNvSpPr>
            <a:spLocks noGrp="1"/>
          </p:cNvSpPr>
          <p:nvPr>
            <p:ph type="title"/>
          </p:nvPr>
        </p:nvSpPr>
        <p:spPr>
          <a:xfrm>
            <a:off x="365760" y="274321"/>
            <a:ext cx="105156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6315006" y="1463040"/>
            <a:ext cx="5348111"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965" y="6225631"/>
            <a:ext cx="1371671" cy="558829"/>
          </a:xfrm>
          <a:prstGeom prst="rect">
            <a:avLst/>
          </a:prstGeom>
        </p:spPr>
      </p:pic>
      <p:sp>
        <p:nvSpPr>
          <p:cNvPr id="13" name="Slide Number Placeholder 5"/>
          <p:cNvSpPr>
            <a:spLocks noGrp="1"/>
          </p:cNvSpPr>
          <p:nvPr>
            <p:ph type="sldNum" sz="quarter" idx="4"/>
          </p:nvPr>
        </p:nvSpPr>
        <p:spPr>
          <a:xfrm>
            <a:off x="365761" y="6356352"/>
            <a:ext cx="623711"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556687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2805027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0" r:id="rId4"/>
    <p:sldLayoutId id="2147483692" r:id="rId5"/>
    <p:sldLayoutId id="2147483693" r:id="rId6"/>
    <p:sldLayoutId id="2147483683" r:id="rId7"/>
    <p:sldLayoutId id="2147483694" r:id="rId8"/>
    <p:sldLayoutId id="2147483695" r:id="rId9"/>
  </p:sldLayoutIdLst>
  <p:txStyles>
    <p:titleStyle>
      <a:lvl1pPr algn="l" defTabSz="914400" rtl="0" eaLnBrk="1" latinLnBrk="0" hangingPunct="1">
        <a:lnSpc>
          <a:spcPct val="90000"/>
        </a:lnSpc>
        <a:spcBef>
          <a:spcPct val="0"/>
        </a:spcBef>
        <a:buNone/>
        <a:defRPr sz="32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etlearning.adobeconnect.com/essaidentific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netlearning.adobeconnect.com/essa-id-q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Negley_t@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Identification Under ESSA in 2018-19</a:t>
            </a:r>
            <a:endParaRPr lang="en-US" dirty="0"/>
          </a:p>
        </p:txBody>
      </p:sp>
      <p:sp>
        <p:nvSpPr>
          <p:cNvPr id="3" name="Subtitle 2"/>
          <p:cNvSpPr>
            <a:spLocks noGrp="1"/>
          </p:cNvSpPr>
          <p:nvPr>
            <p:ph type="subTitle" idx="1"/>
          </p:nvPr>
        </p:nvSpPr>
        <p:spPr/>
        <p:txBody>
          <a:bodyPr/>
          <a:lstStyle/>
          <a:p>
            <a:r>
              <a:rPr lang="en-US" dirty="0" smtClean="0"/>
              <a:t>Webinar: October 1, 2018</a:t>
            </a:r>
            <a:endParaRPr lang="en-US" dirty="0"/>
          </a:p>
        </p:txBody>
      </p:sp>
    </p:spTree>
    <p:extLst>
      <p:ext uri="{BB962C8B-B14F-4D97-AF65-F5344CB8AC3E}">
        <p14:creationId xmlns:p14="http://schemas.microsoft.com/office/powerpoint/2010/main" val="359922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6497183" cy="713232"/>
          </a:xfrm>
        </p:spPr>
        <p:txBody>
          <a:bodyPr/>
          <a:lstStyle/>
          <a:p>
            <a:r>
              <a:rPr lang="en-US" dirty="0" smtClean="0"/>
              <a:t>Progress in Achieving English Language Proficiency – </a:t>
            </a:r>
            <a:r>
              <a:rPr lang="en-US" i="1" dirty="0" smtClean="0">
                <a:solidFill>
                  <a:srgbClr val="FF0000"/>
                </a:solidFill>
              </a:rPr>
              <a:t>New in 2018-19</a:t>
            </a:r>
            <a:endParaRPr lang="en-US" i="1" dirty="0">
              <a:solidFill>
                <a:srgbClr val="FF0000"/>
              </a:solidFill>
            </a:endParaRPr>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900" dirty="0" smtClean="0"/>
              <a:t>In 2017-18, median growth percentiles on the English language proficiency assessment (ACCESS for ELLs) were not available for school identification</a:t>
            </a:r>
          </a:p>
          <a:p>
            <a:pPr marL="457200" indent="-457200">
              <a:lnSpc>
                <a:spcPct val="100000"/>
              </a:lnSpc>
              <a:spcBef>
                <a:spcPts val="0"/>
              </a:spcBef>
              <a:spcAft>
                <a:spcPts val="1200"/>
              </a:spcAft>
              <a:buFont typeface="Arial" panose="020B0604020202020204" pitchFamily="34" charset="0"/>
              <a:buChar char="•"/>
            </a:pPr>
            <a:r>
              <a:rPr lang="en-US" sz="1900" i="1" dirty="0" smtClean="0">
                <a:solidFill>
                  <a:srgbClr val="FF0000"/>
                </a:solidFill>
              </a:rPr>
              <a:t>New in 2018-19 </a:t>
            </a:r>
            <a:r>
              <a:rPr lang="en-US" sz="1900" dirty="0" smtClean="0"/>
              <a:t>– 2018 ELP median growth percentiles will be used for identification of schools for support and improvement</a:t>
            </a:r>
          </a:p>
          <a:p>
            <a:pPr marL="457200" indent="-457200">
              <a:lnSpc>
                <a:spcPct val="100000"/>
              </a:lnSpc>
              <a:spcBef>
                <a:spcPts val="0"/>
              </a:spcBef>
              <a:spcAft>
                <a:spcPts val="1200"/>
              </a:spcAft>
              <a:buFont typeface="Arial" panose="020B0604020202020204" pitchFamily="34" charset="0"/>
              <a:buChar char="•"/>
            </a:pPr>
            <a:r>
              <a:rPr lang="en-US" sz="1900" i="1" dirty="0" smtClean="0">
                <a:solidFill>
                  <a:srgbClr val="FF0000"/>
                </a:solidFill>
              </a:rPr>
              <a:t>New </a:t>
            </a:r>
            <a:r>
              <a:rPr lang="en-US" sz="1900" i="1" dirty="0">
                <a:solidFill>
                  <a:srgbClr val="FF0000"/>
                </a:solidFill>
              </a:rPr>
              <a:t>in 2018-19 </a:t>
            </a:r>
            <a:r>
              <a:rPr lang="en-US" sz="1900" dirty="0"/>
              <a:t>– </a:t>
            </a:r>
            <a:r>
              <a:rPr lang="en-US" sz="1900" dirty="0" smtClean="0"/>
              <a:t>Under ESSA, states are also required to establish targets to measure the progress of all English learners towards attaining English language proficiency within a state-designated timeline</a:t>
            </a:r>
          </a:p>
          <a:p>
            <a:pPr marL="1143000" lvl="1" indent="-457200">
              <a:lnSpc>
                <a:spcPct val="100000"/>
              </a:lnSpc>
              <a:spcBef>
                <a:spcPts val="0"/>
              </a:spcBef>
              <a:spcAft>
                <a:spcPts val="1200"/>
              </a:spcAft>
            </a:pPr>
            <a:r>
              <a:rPr lang="en-US" sz="1600" dirty="0" smtClean="0"/>
              <a:t>CDE is currently setting the maximum timeline of 6 years for students to move from non-English proficient newcomer to fluent English proficient (4.0 Overall and 4.0 Literacy)</a:t>
            </a:r>
          </a:p>
          <a:p>
            <a:pPr marL="1600200" lvl="2" indent="-457200">
              <a:lnSpc>
                <a:spcPct val="100000"/>
              </a:lnSpc>
              <a:spcBef>
                <a:spcPts val="0"/>
              </a:spcBef>
              <a:spcAft>
                <a:spcPts val="1200"/>
              </a:spcAft>
            </a:pPr>
            <a:r>
              <a:rPr lang="en-US" sz="1400" dirty="0" smtClean="0"/>
              <a:t>A student initially scoring an overall ACCESS proficiency level of 1 will have 1 year to move to level 2, 2 years to move from level 2 to level 3, and 3 years to move from level 3 to level 4 </a:t>
            </a:r>
          </a:p>
          <a:p>
            <a:pPr marL="1143000" lvl="1" indent="-457200">
              <a:lnSpc>
                <a:spcPct val="100000"/>
              </a:lnSpc>
              <a:spcBef>
                <a:spcPts val="0"/>
              </a:spcBef>
              <a:spcAft>
                <a:spcPts val="1200"/>
              </a:spcAft>
            </a:pPr>
            <a:r>
              <a:rPr lang="en-US" sz="1800" dirty="0" smtClean="0"/>
              <a:t>Colorado will include the percent of students on-track to achieve language proficiency within their allotted timeline for identification of schools for support and improvement under ESSA</a:t>
            </a:r>
            <a:endParaRPr lang="en-US" sz="1800" dirty="0"/>
          </a:p>
          <a:p>
            <a:pPr marL="1143000" lvl="1" indent="-457200">
              <a:lnSpc>
                <a:spcPct val="100000"/>
              </a:lnSpc>
              <a:spcBef>
                <a:spcPts val="0"/>
              </a:spcBef>
              <a:spcAft>
                <a:spcPts val="1200"/>
              </a:spcAft>
            </a:pPr>
            <a:endParaRPr lang="en-US" sz="1600" dirty="0" smtClean="0"/>
          </a:p>
        </p:txBody>
      </p:sp>
    </p:spTree>
    <p:extLst>
      <p:ext uri="{BB962C8B-B14F-4D97-AF65-F5344CB8AC3E}">
        <p14:creationId xmlns:p14="http://schemas.microsoft.com/office/powerpoint/2010/main" val="106037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6497183" cy="713232"/>
          </a:xfrm>
        </p:spPr>
        <p:txBody>
          <a:bodyPr/>
          <a:lstStyle/>
          <a:p>
            <a:r>
              <a:rPr lang="en-US" dirty="0" smtClean="0"/>
              <a:t>School Quality or Student Success – </a:t>
            </a:r>
            <a:r>
              <a:rPr lang="en-US" i="1" dirty="0" smtClean="0">
                <a:solidFill>
                  <a:srgbClr val="FF0000"/>
                </a:solidFill>
              </a:rPr>
              <a:t>New in 2018-19</a:t>
            </a:r>
            <a:endParaRPr lang="en-US" i="1" dirty="0">
              <a:solidFill>
                <a:srgbClr val="FF0000"/>
              </a:solidFill>
            </a:endParaRPr>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900" dirty="0" smtClean="0"/>
              <a:t>In 2017-18, Colorado did not include separate measures of school quality or student success for identification of schools for support and improvement</a:t>
            </a:r>
          </a:p>
          <a:p>
            <a:pPr marL="457200" indent="-457200">
              <a:lnSpc>
                <a:spcPct val="100000"/>
              </a:lnSpc>
              <a:spcBef>
                <a:spcPts val="0"/>
              </a:spcBef>
              <a:spcAft>
                <a:spcPts val="1200"/>
              </a:spcAft>
              <a:buFont typeface="Arial" panose="020B0604020202020204" pitchFamily="34" charset="0"/>
              <a:buChar char="•"/>
            </a:pPr>
            <a:r>
              <a:rPr lang="en-US" sz="1900" i="1" dirty="0" smtClean="0">
                <a:solidFill>
                  <a:srgbClr val="FF0000"/>
                </a:solidFill>
              </a:rPr>
              <a:t>New in 2018-19 </a:t>
            </a:r>
            <a:r>
              <a:rPr lang="en-US" sz="1900" dirty="0" smtClean="0"/>
              <a:t>– </a:t>
            </a:r>
            <a:r>
              <a:rPr lang="en-US" sz="2000" dirty="0"/>
              <a:t>Based on required changes to Colorado’s approved ESSA </a:t>
            </a:r>
            <a:r>
              <a:rPr lang="en-US" sz="2000" dirty="0" smtClean="0"/>
              <a:t>state plan</a:t>
            </a:r>
            <a:r>
              <a:rPr lang="en-US" sz="2000" dirty="0"/>
              <a:t>, science achievement is now included under the SQSS indicator</a:t>
            </a:r>
            <a:endParaRPr lang="en-US" sz="1900" dirty="0" smtClean="0"/>
          </a:p>
          <a:p>
            <a:pPr marL="457200" indent="-457200">
              <a:lnSpc>
                <a:spcPct val="100000"/>
              </a:lnSpc>
              <a:spcBef>
                <a:spcPts val="0"/>
              </a:spcBef>
              <a:spcAft>
                <a:spcPts val="1200"/>
              </a:spcAft>
              <a:buFont typeface="Arial" panose="020B0604020202020204" pitchFamily="34" charset="0"/>
              <a:buChar char="•"/>
            </a:pPr>
            <a:r>
              <a:rPr lang="en-US" sz="1900" i="1" dirty="0" smtClean="0">
                <a:solidFill>
                  <a:srgbClr val="FF0000"/>
                </a:solidFill>
              </a:rPr>
              <a:t>New </a:t>
            </a:r>
            <a:r>
              <a:rPr lang="en-US" sz="1900" i="1" dirty="0">
                <a:solidFill>
                  <a:srgbClr val="FF0000"/>
                </a:solidFill>
              </a:rPr>
              <a:t>in 2018-19 </a:t>
            </a:r>
            <a:r>
              <a:rPr lang="en-US" sz="1900" dirty="0"/>
              <a:t>– </a:t>
            </a:r>
            <a:r>
              <a:rPr lang="en-US" sz="1900" dirty="0" smtClean="0"/>
              <a:t>Colorado will also use dropout rates (for high schools only) for school identification</a:t>
            </a:r>
          </a:p>
          <a:p>
            <a:pPr marL="1143000" lvl="1" indent="-457200">
              <a:lnSpc>
                <a:spcPct val="100000"/>
              </a:lnSpc>
              <a:spcBef>
                <a:spcPts val="0"/>
              </a:spcBef>
              <a:spcAft>
                <a:spcPts val="1200"/>
              </a:spcAft>
            </a:pPr>
            <a:r>
              <a:rPr lang="en-US" sz="1600" dirty="0" smtClean="0"/>
              <a:t>Colorado has proposed using the change in chronic absenteeism as an SQSS measure for elementary and middle schools moving forward, but it will not be used for school identification in 2018-19</a:t>
            </a:r>
          </a:p>
        </p:txBody>
      </p:sp>
    </p:spTree>
    <p:extLst>
      <p:ext uri="{BB962C8B-B14F-4D97-AF65-F5344CB8AC3E}">
        <p14:creationId xmlns:p14="http://schemas.microsoft.com/office/powerpoint/2010/main" val="256864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Rates</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700" dirty="0" smtClean="0"/>
              <a:t>In 2017-18, Colorado used the “best of” 4-, 5-, 6-, and 7-year graduation rates for school identification</a:t>
            </a:r>
          </a:p>
          <a:p>
            <a:pPr marL="457200" indent="-457200">
              <a:lnSpc>
                <a:spcPct val="100000"/>
              </a:lnSpc>
              <a:spcBef>
                <a:spcPts val="0"/>
              </a:spcBef>
              <a:spcAft>
                <a:spcPts val="1200"/>
              </a:spcAft>
              <a:buFont typeface="Arial" panose="020B0604020202020204" pitchFamily="34" charset="0"/>
              <a:buChar char="•"/>
            </a:pPr>
            <a:r>
              <a:rPr lang="en-US" sz="1700" i="1" dirty="0">
                <a:solidFill>
                  <a:srgbClr val="FF0000"/>
                </a:solidFill>
              </a:rPr>
              <a:t>New in 2018-19 </a:t>
            </a:r>
            <a:r>
              <a:rPr lang="en-US" sz="1700" dirty="0"/>
              <a:t>– </a:t>
            </a:r>
            <a:r>
              <a:rPr lang="en-US" sz="1700" dirty="0" smtClean="0"/>
              <a:t>Based on required changes to Colorado’s approved ESSA state plan, Colorado will use both the 4-year and 7-year graduation rates for identification of schools for support and improvement</a:t>
            </a:r>
            <a:endParaRPr lang="en-US" sz="1300" dirty="0"/>
          </a:p>
        </p:txBody>
      </p:sp>
    </p:spTree>
    <p:extLst>
      <p:ext uri="{BB962C8B-B14F-4D97-AF65-F5344CB8AC3E}">
        <p14:creationId xmlns:p14="http://schemas.microsoft.com/office/powerpoint/2010/main" val="269085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Student Groups</a:t>
            </a:r>
            <a:endParaRPr lang="en-US" dirty="0">
              <a:solidFill>
                <a:schemeClr val="bg1"/>
              </a:solidFill>
            </a:endParaRPr>
          </a:p>
        </p:txBody>
      </p:sp>
    </p:spTree>
    <p:extLst>
      <p:ext uri="{BB962C8B-B14F-4D97-AF65-F5344CB8AC3E}">
        <p14:creationId xmlns:p14="http://schemas.microsoft.com/office/powerpoint/2010/main" val="73478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46" y="274321"/>
            <a:ext cx="5821680" cy="713232"/>
          </a:xfrm>
        </p:spPr>
        <p:txBody>
          <a:bodyPr/>
          <a:lstStyle/>
          <a:p>
            <a:r>
              <a:rPr lang="en-US" dirty="0" smtClean="0"/>
              <a:t>Student Groups</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700" dirty="0" smtClean="0"/>
              <a:t>In 2017-18, Colorado included the performance of all students, as well as the performance of English learners, students with disabilities, minority students, and students experiencing poverty in the identification of schools for support and improvement</a:t>
            </a:r>
          </a:p>
          <a:p>
            <a:pPr marL="457200" indent="-457200">
              <a:lnSpc>
                <a:spcPct val="100000"/>
              </a:lnSpc>
              <a:spcBef>
                <a:spcPts val="0"/>
              </a:spcBef>
              <a:spcAft>
                <a:spcPts val="1200"/>
              </a:spcAft>
              <a:buFont typeface="Arial" panose="020B0604020202020204" pitchFamily="34" charset="0"/>
              <a:buChar char="•"/>
            </a:pPr>
            <a:r>
              <a:rPr lang="en-US" sz="1700" i="1" dirty="0">
                <a:solidFill>
                  <a:srgbClr val="FF0000"/>
                </a:solidFill>
              </a:rPr>
              <a:t>New in 2018-19 </a:t>
            </a:r>
            <a:r>
              <a:rPr lang="en-US" sz="1700" dirty="0"/>
              <a:t>– </a:t>
            </a:r>
            <a:r>
              <a:rPr lang="en-US" sz="1700" dirty="0" smtClean="0"/>
              <a:t>Based on Colorado’s approved ESSA state plan, Colorado will use the following student groups for school identification</a:t>
            </a:r>
          </a:p>
          <a:p>
            <a:pPr marL="1143000" lvl="1" indent="-457200">
              <a:lnSpc>
                <a:spcPct val="100000"/>
              </a:lnSpc>
              <a:spcBef>
                <a:spcPts val="0"/>
              </a:spcBef>
              <a:spcAft>
                <a:spcPts val="1200"/>
              </a:spcAft>
            </a:pPr>
            <a:r>
              <a:rPr lang="en-US" sz="1600" dirty="0" smtClean="0"/>
              <a:t>All students</a:t>
            </a:r>
          </a:p>
          <a:p>
            <a:pPr marL="1143000" lvl="1" indent="-457200">
              <a:lnSpc>
                <a:spcPct val="100000"/>
              </a:lnSpc>
              <a:spcBef>
                <a:spcPts val="0"/>
              </a:spcBef>
              <a:spcAft>
                <a:spcPts val="1200"/>
              </a:spcAft>
            </a:pPr>
            <a:r>
              <a:rPr lang="en-US" sz="1600" dirty="0" smtClean="0"/>
              <a:t>English learners</a:t>
            </a:r>
          </a:p>
          <a:p>
            <a:pPr marL="1143000" lvl="1" indent="-457200">
              <a:lnSpc>
                <a:spcPct val="100000"/>
              </a:lnSpc>
              <a:spcBef>
                <a:spcPts val="0"/>
              </a:spcBef>
              <a:spcAft>
                <a:spcPts val="1200"/>
              </a:spcAft>
            </a:pPr>
            <a:r>
              <a:rPr lang="en-US" sz="1600" dirty="0" smtClean="0"/>
              <a:t>Students with disabilities</a:t>
            </a:r>
          </a:p>
          <a:p>
            <a:pPr marL="1143000" lvl="1" indent="-457200">
              <a:lnSpc>
                <a:spcPct val="100000"/>
              </a:lnSpc>
              <a:spcBef>
                <a:spcPts val="0"/>
              </a:spcBef>
              <a:spcAft>
                <a:spcPts val="1200"/>
              </a:spcAft>
            </a:pPr>
            <a:r>
              <a:rPr lang="en-US" sz="1600" dirty="0" smtClean="0"/>
              <a:t>Students experiencing poverty</a:t>
            </a:r>
          </a:p>
          <a:p>
            <a:pPr marL="1143000" lvl="1" indent="-457200">
              <a:lnSpc>
                <a:spcPct val="100000"/>
              </a:lnSpc>
              <a:spcBef>
                <a:spcPts val="0"/>
              </a:spcBef>
              <a:spcAft>
                <a:spcPts val="1200"/>
              </a:spcAft>
            </a:pPr>
            <a:r>
              <a:rPr lang="en-US" sz="1600" dirty="0" smtClean="0"/>
              <a:t>Students from each racial/ethnic group, separately</a:t>
            </a:r>
          </a:p>
          <a:p>
            <a:pPr marL="1600200" lvl="2" indent="-457200">
              <a:lnSpc>
                <a:spcPct val="100000"/>
              </a:lnSpc>
              <a:spcBef>
                <a:spcPts val="0"/>
              </a:spcBef>
              <a:spcAft>
                <a:spcPts val="1200"/>
              </a:spcAft>
            </a:pPr>
            <a:r>
              <a:rPr lang="en-US" sz="1400" dirty="0" smtClean="0"/>
              <a:t>Aggregated non-White group – any non-White students from racial/ethnic groups that do not meet the minimum number of students to be reported on their own will be combined into one group for accountability purposes</a:t>
            </a:r>
          </a:p>
          <a:p>
            <a:pPr marL="1143000" lvl="1" indent="-457200">
              <a:lnSpc>
                <a:spcPct val="100000"/>
              </a:lnSpc>
              <a:spcBef>
                <a:spcPts val="0"/>
              </a:spcBef>
              <a:spcAft>
                <a:spcPts val="1200"/>
              </a:spcAft>
            </a:pPr>
            <a:endParaRPr lang="en-US" sz="1000" dirty="0"/>
          </a:p>
        </p:txBody>
      </p:sp>
    </p:spTree>
    <p:extLst>
      <p:ext uri="{BB962C8B-B14F-4D97-AF65-F5344CB8AC3E}">
        <p14:creationId xmlns:p14="http://schemas.microsoft.com/office/powerpoint/2010/main" val="366339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ESSA Identification Criteria</a:t>
            </a:r>
            <a:endParaRPr lang="en-US" dirty="0"/>
          </a:p>
        </p:txBody>
      </p:sp>
    </p:spTree>
    <p:extLst>
      <p:ext uri="{BB962C8B-B14F-4D97-AF65-F5344CB8AC3E}">
        <p14:creationId xmlns:p14="http://schemas.microsoft.com/office/powerpoint/2010/main" val="146961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Identification Methods</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900" dirty="0" smtClean="0"/>
              <a:t>Identification of schools for support and improvement under ESSA will be based on the 3 preceding years of data, when available</a:t>
            </a:r>
          </a:p>
          <a:p>
            <a:pPr marL="457200" indent="-457200">
              <a:lnSpc>
                <a:spcPct val="100000"/>
              </a:lnSpc>
              <a:spcBef>
                <a:spcPts val="0"/>
              </a:spcBef>
              <a:spcAft>
                <a:spcPts val="1200"/>
              </a:spcAft>
              <a:buFont typeface="Arial" panose="020B0604020202020204" pitchFamily="34" charset="0"/>
              <a:buChar char="•"/>
            </a:pPr>
            <a:r>
              <a:rPr lang="en-US" sz="1900" dirty="0" smtClean="0"/>
              <a:t>Colorado will identify schools annually for</a:t>
            </a:r>
          </a:p>
          <a:p>
            <a:pPr marL="1143000" lvl="1" indent="-457200">
              <a:lnSpc>
                <a:spcPct val="100000"/>
              </a:lnSpc>
              <a:spcBef>
                <a:spcPts val="0"/>
              </a:spcBef>
              <a:spcAft>
                <a:spcPts val="1200"/>
              </a:spcAft>
            </a:pPr>
            <a:r>
              <a:rPr lang="en-US" sz="1800" dirty="0" smtClean="0"/>
              <a:t>Comprehensive Support and Improvement</a:t>
            </a:r>
            <a:endParaRPr lang="en-US" sz="1800" dirty="0"/>
          </a:p>
          <a:p>
            <a:pPr marL="1143000" lvl="1" indent="-457200">
              <a:lnSpc>
                <a:spcPct val="100000"/>
              </a:lnSpc>
              <a:spcBef>
                <a:spcPts val="0"/>
              </a:spcBef>
              <a:spcAft>
                <a:spcPts val="1200"/>
              </a:spcAft>
            </a:pPr>
            <a:r>
              <a:rPr lang="en-US" sz="1800" dirty="0" smtClean="0"/>
              <a:t>Targeted Support and Improvement</a:t>
            </a:r>
            <a:endParaRPr lang="en-US" sz="1800" dirty="0"/>
          </a:p>
        </p:txBody>
      </p:sp>
    </p:spTree>
    <p:extLst>
      <p:ext uri="{BB962C8B-B14F-4D97-AF65-F5344CB8AC3E}">
        <p14:creationId xmlns:p14="http://schemas.microsoft.com/office/powerpoint/2010/main" val="143571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Comprehensive Support and Improvement</a:t>
            </a:r>
            <a:endParaRPr lang="en-US" dirty="0">
              <a:solidFill>
                <a:schemeClr val="bg1"/>
              </a:solidFill>
            </a:endParaRPr>
          </a:p>
        </p:txBody>
      </p:sp>
    </p:spTree>
    <p:extLst>
      <p:ext uri="{BB962C8B-B14F-4D97-AF65-F5344CB8AC3E}">
        <p14:creationId xmlns:p14="http://schemas.microsoft.com/office/powerpoint/2010/main" val="28250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0210107" cy="713232"/>
          </a:xfrm>
        </p:spPr>
        <p:txBody>
          <a:bodyPr/>
          <a:lstStyle/>
          <a:p>
            <a:r>
              <a:rPr lang="en-US" dirty="0"/>
              <a:t>Comprehensive Support and Improvement – Lowest 5 Percent</a:t>
            </a:r>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Performance of all students and each student group on all available indicators, based on 3-year aggregates, are used to assign ratings and award points on each sub-indicator</a:t>
            </a:r>
          </a:p>
          <a:p>
            <a:pPr marL="1143000" lvl="1" indent="-457200">
              <a:lnSpc>
                <a:spcPct val="100000"/>
              </a:lnSpc>
              <a:spcBef>
                <a:spcPts val="0"/>
              </a:spcBef>
              <a:spcAft>
                <a:spcPts val="1200"/>
              </a:spcAft>
            </a:pPr>
            <a:r>
              <a:rPr lang="en-US" sz="1600" dirty="0" smtClean="0"/>
              <a:t>All of the possible and earned points are added across indicators to calculate the total points earned and total points possible for each school</a:t>
            </a:r>
          </a:p>
          <a:p>
            <a:pPr marL="1143000" lvl="1" indent="-457200">
              <a:lnSpc>
                <a:spcPct val="100000"/>
              </a:lnSpc>
              <a:spcBef>
                <a:spcPts val="0"/>
              </a:spcBef>
              <a:spcAft>
                <a:spcPts val="1200"/>
              </a:spcAft>
            </a:pPr>
            <a:r>
              <a:rPr lang="en-US" sz="1600" dirty="0" smtClean="0"/>
              <a:t>Total points earned are then divided by to</a:t>
            </a:r>
            <a:r>
              <a:rPr lang="en-US" sz="1600" dirty="0"/>
              <a:t>tal points possible, to create an overall summative score for each </a:t>
            </a:r>
            <a:r>
              <a:rPr lang="en-US" sz="1600" dirty="0" smtClean="0"/>
              <a:t>school</a:t>
            </a:r>
          </a:p>
          <a:p>
            <a:pPr marL="457200" indent="-457200">
              <a:lnSpc>
                <a:spcPct val="100000"/>
              </a:lnSpc>
              <a:spcBef>
                <a:spcPts val="0"/>
              </a:spcBef>
              <a:spcAft>
                <a:spcPts val="1200"/>
              </a:spcAft>
              <a:buFont typeface="Arial" panose="020B0604020202020204" pitchFamily="34" charset="0"/>
              <a:buChar char="•"/>
            </a:pPr>
            <a:r>
              <a:rPr lang="en-US" sz="1700" dirty="0" smtClean="0"/>
              <a:t>Using the summative rating, Colorado will annually rank all schools based on the total percentage of points earned, and </a:t>
            </a:r>
            <a:r>
              <a:rPr lang="en-US" sz="1700" u="sng" dirty="0" smtClean="0"/>
              <a:t>Title I schools with the lowest total points earned</a:t>
            </a:r>
            <a:r>
              <a:rPr lang="en-US" sz="1700" dirty="0" smtClean="0"/>
              <a:t> will be identified as the lowest-performing schools</a:t>
            </a:r>
          </a:p>
          <a:p>
            <a:pPr marL="1143000" lvl="1" indent="-457200">
              <a:lnSpc>
                <a:spcPct val="100000"/>
              </a:lnSpc>
              <a:spcBef>
                <a:spcPts val="0"/>
              </a:spcBef>
              <a:spcAft>
                <a:spcPts val="1200"/>
              </a:spcAft>
            </a:pPr>
            <a:r>
              <a:rPr lang="en-US" sz="1600" dirty="0" smtClean="0"/>
              <a:t>Identification will include a minimum of 5 percent of all Title I schools</a:t>
            </a:r>
          </a:p>
          <a:p>
            <a:pPr marL="1143000" lvl="1" indent="-457200">
              <a:lnSpc>
                <a:spcPct val="100000"/>
              </a:lnSpc>
              <a:spcBef>
                <a:spcPts val="0"/>
              </a:spcBef>
              <a:spcAft>
                <a:spcPts val="1200"/>
              </a:spcAft>
            </a:pPr>
            <a:r>
              <a:rPr lang="en-US" sz="1600" dirty="0" smtClean="0"/>
              <a:t>For Alternative Education Campuses (AECs), Colorado will identify one AEC</a:t>
            </a:r>
          </a:p>
          <a:p>
            <a:pPr marL="1600200" lvl="2" indent="-457200">
              <a:lnSpc>
                <a:spcPct val="100000"/>
              </a:lnSpc>
              <a:spcBef>
                <a:spcPts val="0"/>
              </a:spcBef>
              <a:spcAft>
                <a:spcPts val="1200"/>
              </a:spcAft>
            </a:pPr>
            <a:r>
              <a:rPr lang="en-US" sz="1400" dirty="0" smtClean="0"/>
              <a:t>If the total percentage of points does not adequately differentiate the performance of the lowest performing Title I AEC, attendance and truancy data will also be used</a:t>
            </a:r>
            <a:endParaRPr lang="en-US" sz="2400" dirty="0" smtClean="0"/>
          </a:p>
        </p:txBody>
      </p:sp>
      <p:sp>
        <p:nvSpPr>
          <p:cNvPr id="5" name="TextBox 4"/>
          <p:cNvSpPr txBox="1"/>
          <p:nvPr/>
        </p:nvSpPr>
        <p:spPr>
          <a:xfrm>
            <a:off x="5299587" y="5938685"/>
            <a:ext cx="4935794" cy="646331"/>
          </a:xfrm>
          <a:prstGeom prst="rect">
            <a:avLst/>
          </a:prstGeom>
          <a:noFill/>
          <a:ln>
            <a:solidFill>
              <a:srgbClr val="0070C0"/>
            </a:solidFill>
          </a:ln>
        </p:spPr>
        <p:txBody>
          <a:bodyPr wrap="square" rtlCol="0">
            <a:spAutoFit/>
          </a:bodyPr>
          <a:lstStyle/>
          <a:p>
            <a:pPr algn="ctr"/>
            <a:r>
              <a:rPr lang="en-US" dirty="0" smtClean="0">
                <a:solidFill>
                  <a:srgbClr val="0070C0"/>
                </a:solidFill>
              </a:rPr>
              <a:t>Possible to be identified due to participation only </a:t>
            </a:r>
          </a:p>
          <a:p>
            <a:pPr algn="ctr"/>
            <a:r>
              <a:rPr lang="en-US" dirty="0" smtClean="0">
                <a:solidFill>
                  <a:srgbClr val="0070C0"/>
                </a:solidFill>
              </a:rPr>
              <a:t>~ would be labeled as such</a:t>
            </a:r>
            <a:endParaRPr lang="en-US" dirty="0">
              <a:solidFill>
                <a:srgbClr val="0070C0"/>
              </a:solidFill>
            </a:endParaRPr>
          </a:p>
        </p:txBody>
      </p:sp>
    </p:spTree>
    <p:extLst>
      <p:ext uri="{BB962C8B-B14F-4D97-AF65-F5344CB8AC3E}">
        <p14:creationId xmlns:p14="http://schemas.microsoft.com/office/powerpoint/2010/main" val="194485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0573789" cy="713232"/>
          </a:xfrm>
        </p:spPr>
        <p:txBody>
          <a:bodyPr/>
          <a:lstStyle/>
          <a:p>
            <a:r>
              <a:rPr lang="en-US" dirty="0"/>
              <a:t>Comprehensive Support and Improvement – </a:t>
            </a:r>
            <a:r>
              <a:rPr lang="en-US" dirty="0" smtClean="0"/>
              <a:t>Low Graduation Rate</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Colorado will identify all public schools with 4-year and 7-year graduation rates below 67 percent </a:t>
            </a:r>
            <a:r>
              <a:rPr lang="en-US" sz="1800" u="sng" dirty="0" smtClean="0"/>
              <a:t>for three consecutive years</a:t>
            </a:r>
            <a:r>
              <a:rPr lang="en-US" sz="1800" dirty="0" smtClean="0"/>
              <a:t> for Comprehensive Support and Improvement</a:t>
            </a:r>
          </a:p>
          <a:p>
            <a:pPr marL="1143000" lvl="1" indent="-457200">
              <a:lnSpc>
                <a:spcPct val="100000"/>
              </a:lnSpc>
              <a:spcBef>
                <a:spcPts val="0"/>
              </a:spcBef>
              <a:spcAft>
                <a:spcPts val="1200"/>
              </a:spcAft>
            </a:pPr>
            <a:r>
              <a:rPr lang="en-US" sz="1600" dirty="0" smtClean="0"/>
              <a:t>If a school has both a 4-year and a 7-year graduation rate, both must be below 67%</a:t>
            </a:r>
          </a:p>
          <a:p>
            <a:pPr marL="1143000" lvl="1" indent="-457200">
              <a:lnSpc>
                <a:spcPct val="100000"/>
              </a:lnSpc>
              <a:spcBef>
                <a:spcPts val="0"/>
              </a:spcBef>
              <a:spcAft>
                <a:spcPts val="1200"/>
              </a:spcAft>
            </a:pPr>
            <a:r>
              <a:rPr lang="en-US" sz="1600" dirty="0" smtClean="0"/>
              <a:t>If a school only has one of the two graduation rates, then the school would be identified if either the 4-year or the 7-year are below 67%</a:t>
            </a:r>
          </a:p>
        </p:txBody>
      </p:sp>
    </p:spTree>
    <p:extLst>
      <p:ext uri="{BB962C8B-B14F-4D97-AF65-F5344CB8AC3E}">
        <p14:creationId xmlns:p14="http://schemas.microsoft.com/office/powerpoint/2010/main" val="167544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Colorado’s Accountability System</a:t>
            </a:r>
            <a:endParaRPr lang="en-US" dirty="0"/>
          </a:p>
        </p:txBody>
      </p:sp>
      <p:sp>
        <p:nvSpPr>
          <p:cNvPr id="4" name="Slide Number Placeholder 3"/>
          <p:cNvSpPr>
            <a:spLocks noGrp="1"/>
          </p:cNvSpPr>
          <p:nvPr>
            <p:ph type="sldNum" sz="quarter" idx="4294967295"/>
          </p:nvPr>
        </p:nvSpPr>
        <p:spPr/>
        <p:txBody>
          <a:bodyPr/>
          <a:lstStyle/>
          <a:p>
            <a:fld id="{67726FA2-3EC9-4717-AD62-D8C823692DD3}" type="slidenum">
              <a:rPr lang="en-US" smtClean="0"/>
              <a:pPr/>
              <a:t>2</a:t>
            </a:fld>
            <a:endParaRPr lang="en-US" dirty="0"/>
          </a:p>
        </p:txBody>
      </p:sp>
      <p:pic>
        <p:nvPicPr>
          <p:cNvPr id="6" name="Google Shape;130;p20" descr="This chart displays the following: Identification: Overall performance; Graduation rates and Performance of historically underserved students. &#10;Supports and Resources:Unified Improving Planning - Schools and districts are required to work with staff and families to create an improvement plan.&#10;Streamlined Supports- Schools and districts identified for improvment receive a wide range of support and resources customized to their needs. &#10;Continued Low Performace: shcools and districts that continue to struggle with student performance over a number of years must take additional actions to improve. &#10;&#10;Presentation: Colorado’s education accountability system is based on the belief that every student should receive an excellent education and graduate ready to succeed. As required by state and federal laws, Colorado identifies schools and districts for support and improvement based on their overall performance, graduation rates and/or performance of historically underserved students. &#10;" title="Identification of Schools for Support and Improvement through state and federal laws"/>
          <p:cNvPicPr preferRelativeResize="0"/>
          <p:nvPr/>
        </p:nvPicPr>
        <p:blipFill>
          <a:blip r:embed="rId3">
            <a:alphaModFix/>
          </a:blip>
          <a:stretch>
            <a:fillRect/>
          </a:stretch>
        </p:blipFill>
        <p:spPr>
          <a:xfrm>
            <a:off x="2364960" y="1266991"/>
            <a:ext cx="7069924" cy="5391725"/>
          </a:xfrm>
          <a:prstGeom prst="rect">
            <a:avLst/>
          </a:prstGeom>
          <a:noFill/>
          <a:ln>
            <a:noFill/>
          </a:ln>
        </p:spPr>
      </p:pic>
    </p:spTree>
    <p:extLst>
      <p:ext uri="{BB962C8B-B14F-4D97-AF65-F5344CB8AC3E}">
        <p14:creationId xmlns:p14="http://schemas.microsoft.com/office/powerpoint/2010/main" val="3132672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9524104" cy="713232"/>
          </a:xfrm>
        </p:spPr>
        <p:txBody>
          <a:bodyPr/>
          <a:lstStyle/>
          <a:p>
            <a:r>
              <a:rPr lang="en-US" dirty="0" smtClean="0"/>
              <a:t>Comprehensive Support and Improvement – Former Additional Targeted Schools</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Title I schools that have been identified for Additional Targeted Support and Improvement for three consecutive years based on low-performance of the same student group will be moved to the Comprehensive Support and Improvement category on the fourth year</a:t>
            </a:r>
          </a:p>
          <a:p>
            <a:pPr marL="457200" indent="-457200">
              <a:lnSpc>
                <a:spcPct val="100000"/>
              </a:lnSpc>
              <a:spcBef>
                <a:spcPts val="0"/>
              </a:spcBef>
              <a:spcAft>
                <a:spcPts val="1200"/>
              </a:spcAft>
              <a:buFont typeface="Arial" panose="020B0604020202020204" pitchFamily="34" charset="0"/>
              <a:buChar char="•"/>
            </a:pPr>
            <a:r>
              <a:rPr lang="en-US" sz="1800" dirty="0" smtClean="0"/>
              <a:t>The first year of identification for this category will be 2020-21</a:t>
            </a:r>
            <a:endParaRPr lang="en-US" sz="1600" dirty="0" smtClean="0"/>
          </a:p>
        </p:txBody>
      </p:sp>
      <p:sp>
        <p:nvSpPr>
          <p:cNvPr id="5" name="TextBox 4"/>
          <p:cNvSpPr txBox="1"/>
          <p:nvPr/>
        </p:nvSpPr>
        <p:spPr>
          <a:xfrm>
            <a:off x="6280687" y="3419282"/>
            <a:ext cx="4906297" cy="646331"/>
          </a:xfrm>
          <a:prstGeom prst="rect">
            <a:avLst/>
          </a:prstGeom>
          <a:noFill/>
          <a:ln>
            <a:solidFill>
              <a:srgbClr val="0070C0"/>
            </a:solidFill>
          </a:ln>
        </p:spPr>
        <p:txBody>
          <a:bodyPr wrap="square" rtlCol="0">
            <a:spAutoFit/>
          </a:bodyPr>
          <a:lstStyle/>
          <a:p>
            <a:pPr algn="ctr"/>
            <a:r>
              <a:rPr lang="en-US" dirty="0" smtClean="0">
                <a:solidFill>
                  <a:srgbClr val="0070C0"/>
                </a:solidFill>
              </a:rPr>
              <a:t>Possible to be identified due to participation only </a:t>
            </a:r>
          </a:p>
          <a:p>
            <a:pPr algn="ctr"/>
            <a:r>
              <a:rPr lang="en-US" dirty="0" smtClean="0">
                <a:solidFill>
                  <a:srgbClr val="0070C0"/>
                </a:solidFill>
              </a:rPr>
              <a:t>~ would be labeled as such</a:t>
            </a:r>
            <a:endParaRPr lang="en-US" dirty="0">
              <a:solidFill>
                <a:srgbClr val="0070C0"/>
              </a:solidFill>
            </a:endParaRPr>
          </a:p>
        </p:txBody>
      </p:sp>
    </p:spTree>
    <p:extLst>
      <p:ext uri="{BB962C8B-B14F-4D97-AF65-F5344CB8AC3E}">
        <p14:creationId xmlns:p14="http://schemas.microsoft.com/office/powerpoint/2010/main" val="382179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Targeted Support and Improvement</a:t>
            </a:r>
            <a:endParaRPr lang="en-US" dirty="0">
              <a:solidFill>
                <a:schemeClr val="bg1"/>
              </a:solidFill>
            </a:endParaRPr>
          </a:p>
        </p:txBody>
      </p:sp>
    </p:spTree>
    <p:extLst>
      <p:ext uri="{BB962C8B-B14F-4D97-AF65-F5344CB8AC3E}">
        <p14:creationId xmlns:p14="http://schemas.microsoft.com/office/powerpoint/2010/main" val="166868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Support </a:t>
            </a:r>
            <a:r>
              <a:rPr lang="en-US" dirty="0"/>
              <a:t>and </a:t>
            </a:r>
            <a:r>
              <a:rPr lang="en-US" dirty="0" smtClean="0"/>
              <a:t>Improvement</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Colorado will identify any schools with at least one consistently underperforming disaggregated group, based on all sub-indicators (using 3-year aggregates)</a:t>
            </a:r>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r>
              <a:rPr lang="en-US" sz="1800" dirty="0" smtClean="0"/>
              <a:t>Schools with 3 or more sub-indicators for any student group at any grade span (elementary, middle, high) are included in the analyses</a:t>
            </a:r>
          </a:p>
          <a:p>
            <a:pPr marL="457200" indent="-457200">
              <a:lnSpc>
                <a:spcPct val="100000"/>
              </a:lnSpc>
              <a:spcBef>
                <a:spcPts val="0"/>
              </a:spcBef>
              <a:spcAft>
                <a:spcPts val="1200"/>
              </a:spcAft>
              <a:buFont typeface="Arial" panose="020B0604020202020204" pitchFamily="34" charset="0"/>
              <a:buChar char="•"/>
            </a:pPr>
            <a:r>
              <a:rPr lang="en-US" sz="1800" dirty="0" smtClean="0"/>
              <a:t>Schools are identified if they have at least 3 sub-indicators for a given student group and earn a Does Not Meet rating on all sub-indicators for that student group</a:t>
            </a:r>
          </a:p>
          <a:p>
            <a:pPr marL="1143000" lvl="1" indent="-457200">
              <a:lnSpc>
                <a:spcPct val="100000"/>
              </a:lnSpc>
              <a:spcBef>
                <a:spcPts val="0"/>
              </a:spcBef>
              <a:spcAft>
                <a:spcPts val="1200"/>
              </a:spcAft>
            </a:pPr>
            <a:r>
              <a:rPr lang="en-US" sz="2000" dirty="0" smtClean="0"/>
              <a:t>Any school with a rating above Does Not Meet on at least one sub-indicator would not be identified based on the performance of that student group</a:t>
            </a:r>
          </a:p>
        </p:txBody>
      </p:sp>
      <p:graphicFrame>
        <p:nvGraphicFramePr>
          <p:cNvPr id="4" name="Table 3" descr="Top Row: Indicator; Academic Achievement; Academic Growth; ELP Progress(for ELs); Graduation Rate (for HS); Other SQSS Indicators&#10;&#10;Sub-indicators:  English Language Arts 16 (miniumum number of students needed to be included in analyses) ; Math 16(miniumum number of students needed to be included in analyses); English Language Arts 20 (miniumum number of students needed to be included in analyses); Math 20 (miniumum number of students needed to be included in analyses); ACCESS Growth 20 (miniumum number of students needed to be included in analyses); Percent On-Track to Attain Fluency 20 (miniumum number of students needed to be included in analyses); Weighted 4-Year (1%) and 7-Year Rates (99%) 16 (miniumum number of students needed to be included in analyses); Science 16 (miniumum number of students needed to be included in analyses); Chronic Absenteeism 16 (miniumum number of students needed to be included in analyses); Dropout Rate 216 (miniumum number of students needed to be included in analyses) " title="Chart "/>
          <p:cNvGraphicFramePr>
            <a:graphicFrameLocks noGrp="1"/>
          </p:cNvGraphicFramePr>
          <p:nvPr>
            <p:extLst>
              <p:ext uri="{D42A27DB-BD31-4B8C-83A1-F6EECF244321}">
                <p14:modId xmlns:p14="http://schemas.microsoft.com/office/powerpoint/2010/main" val="1865279233"/>
              </p:ext>
            </p:extLst>
          </p:nvPr>
        </p:nvGraphicFramePr>
        <p:xfrm>
          <a:off x="754791" y="2008314"/>
          <a:ext cx="10515600" cy="1709420"/>
        </p:xfrm>
        <a:graphic>
          <a:graphicData uri="http://schemas.openxmlformats.org/drawingml/2006/table">
            <a:tbl>
              <a:tblPr firstRow="1" bandRow="1">
                <a:tableStyleId>{5C22544A-7EE6-4342-B048-85BDC9FD1C3A}</a:tableStyleId>
              </a:tblPr>
              <a:tblGrid>
                <a:gridCol w="1308141">
                  <a:extLst>
                    <a:ext uri="{9D8B030D-6E8A-4147-A177-3AD203B41FA5}">
                      <a16:colId xmlns="" xmlns:a16="http://schemas.microsoft.com/office/drawing/2014/main" val="20000"/>
                    </a:ext>
                  </a:extLst>
                </a:gridCol>
                <a:gridCol w="1051560">
                  <a:extLst>
                    <a:ext uri="{9D8B030D-6E8A-4147-A177-3AD203B41FA5}">
                      <a16:colId xmlns="" xmlns:a16="http://schemas.microsoft.com/office/drawing/2014/main" val="20001"/>
                    </a:ext>
                  </a:extLst>
                </a:gridCol>
                <a:gridCol w="702442">
                  <a:extLst>
                    <a:ext uri="{9D8B030D-6E8A-4147-A177-3AD203B41FA5}">
                      <a16:colId xmlns="" xmlns:a16="http://schemas.microsoft.com/office/drawing/2014/main" val="20002"/>
                    </a:ext>
                  </a:extLst>
                </a:gridCol>
                <a:gridCol w="1053663">
                  <a:extLst>
                    <a:ext uri="{9D8B030D-6E8A-4147-A177-3AD203B41FA5}">
                      <a16:colId xmlns="" xmlns:a16="http://schemas.microsoft.com/office/drawing/2014/main" val="20003"/>
                    </a:ext>
                  </a:extLst>
                </a:gridCol>
                <a:gridCol w="704545">
                  <a:extLst>
                    <a:ext uri="{9D8B030D-6E8A-4147-A177-3AD203B41FA5}">
                      <a16:colId xmlns="" xmlns:a16="http://schemas.microsoft.com/office/drawing/2014/main" val="20004"/>
                    </a:ext>
                  </a:extLst>
                </a:gridCol>
                <a:gridCol w="853867">
                  <a:extLst>
                    <a:ext uri="{9D8B030D-6E8A-4147-A177-3AD203B41FA5}">
                      <a16:colId xmlns="" xmlns:a16="http://schemas.microsoft.com/office/drawing/2014/main" val="20005"/>
                    </a:ext>
                  </a:extLst>
                </a:gridCol>
                <a:gridCol w="990570">
                  <a:extLst>
                    <a:ext uri="{9D8B030D-6E8A-4147-A177-3AD203B41FA5}">
                      <a16:colId xmlns="" xmlns:a16="http://schemas.microsoft.com/office/drawing/2014/main" val="20006"/>
                    </a:ext>
                  </a:extLst>
                </a:gridCol>
                <a:gridCol w="1230325">
                  <a:extLst>
                    <a:ext uri="{9D8B030D-6E8A-4147-A177-3AD203B41FA5}">
                      <a16:colId xmlns="" xmlns:a16="http://schemas.microsoft.com/office/drawing/2014/main" val="20007"/>
                    </a:ext>
                  </a:extLst>
                </a:gridCol>
                <a:gridCol w="700339">
                  <a:extLst>
                    <a:ext uri="{9D8B030D-6E8A-4147-A177-3AD203B41FA5}">
                      <a16:colId xmlns="" xmlns:a16="http://schemas.microsoft.com/office/drawing/2014/main" val="20008"/>
                    </a:ext>
                  </a:extLst>
                </a:gridCol>
                <a:gridCol w="967435">
                  <a:extLst>
                    <a:ext uri="{9D8B030D-6E8A-4147-A177-3AD203B41FA5}">
                      <a16:colId xmlns="" xmlns:a16="http://schemas.microsoft.com/office/drawing/2014/main" val="20009"/>
                    </a:ext>
                  </a:extLst>
                </a:gridCol>
                <a:gridCol w="952713">
                  <a:extLst>
                    <a:ext uri="{9D8B030D-6E8A-4147-A177-3AD203B41FA5}">
                      <a16:colId xmlns="" xmlns:a16="http://schemas.microsoft.com/office/drawing/2014/main" val="20010"/>
                    </a:ext>
                  </a:extLst>
                </a:gridCol>
              </a:tblGrid>
              <a:tr h="0">
                <a:tc>
                  <a:txBody>
                    <a:bodyPr/>
                    <a:lstStyle/>
                    <a:p>
                      <a:pPr marL="0" marR="0" algn="ctr">
                        <a:spcBef>
                          <a:spcPts val="0"/>
                        </a:spcBef>
                        <a:spcAft>
                          <a:spcPts val="0"/>
                        </a:spcAft>
                      </a:pPr>
                      <a:r>
                        <a:rPr lang="en-US" sz="1000" dirty="0">
                          <a:effectLst/>
                        </a:rPr>
                        <a:t>Indicator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gridSpan="2">
                  <a:txBody>
                    <a:bodyPr/>
                    <a:lstStyle/>
                    <a:p>
                      <a:pPr marL="0" marR="0" algn="ctr">
                        <a:spcBef>
                          <a:spcPts val="0"/>
                        </a:spcBef>
                        <a:spcAft>
                          <a:spcPts val="0"/>
                        </a:spcAft>
                      </a:pPr>
                      <a:r>
                        <a:rPr lang="en-US" sz="1000" dirty="0">
                          <a:effectLst/>
                        </a:rPr>
                        <a:t>Academic Achievement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hMerge="1">
                  <a:txBody>
                    <a:bodyPr/>
                    <a:lstStyle/>
                    <a:p>
                      <a:endParaRPr lang="en-US"/>
                    </a:p>
                  </a:txBody>
                  <a:tcPr/>
                </a:tc>
                <a:tc gridSpan="2">
                  <a:txBody>
                    <a:bodyPr/>
                    <a:lstStyle/>
                    <a:p>
                      <a:pPr marL="0" marR="0" algn="ctr">
                        <a:spcBef>
                          <a:spcPts val="0"/>
                        </a:spcBef>
                        <a:spcAft>
                          <a:spcPts val="0"/>
                        </a:spcAft>
                      </a:pPr>
                      <a:r>
                        <a:rPr lang="en-US" sz="1000" dirty="0">
                          <a:effectLst/>
                        </a:rPr>
                        <a:t>Academic Growth</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hMerge="1">
                  <a:txBody>
                    <a:bodyPr/>
                    <a:lstStyle/>
                    <a:p>
                      <a:endParaRPr lang="en-US"/>
                    </a:p>
                  </a:txBody>
                  <a:tcPr/>
                </a:tc>
                <a:tc gridSpan="2">
                  <a:txBody>
                    <a:bodyPr/>
                    <a:lstStyle/>
                    <a:p>
                      <a:pPr marL="0" marR="0" algn="ctr">
                        <a:spcBef>
                          <a:spcPts val="0"/>
                        </a:spcBef>
                        <a:spcAft>
                          <a:spcPts val="0"/>
                        </a:spcAft>
                      </a:pPr>
                      <a:r>
                        <a:rPr lang="en-US" sz="1000">
                          <a:effectLst/>
                        </a:rPr>
                        <a:t>ELP Progress</a:t>
                      </a:r>
                      <a:endParaRPr lang="en-US" sz="1100">
                        <a:effectLst/>
                      </a:endParaRPr>
                    </a:p>
                    <a:p>
                      <a:pPr marL="0" marR="0" algn="ctr">
                        <a:spcBef>
                          <a:spcPts val="0"/>
                        </a:spcBef>
                        <a:spcAft>
                          <a:spcPts val="0"/>
                        </a:spcAft>
                      </a:pPr>
                      <a:r>
                        <a:rPr lang="en-US" sz="1000">
                          <a:effectLst/>
                        </a:rPr>
                        <a:t>(for ELs)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hMerge="1">
                  <a:txBody>
                    <a:bodyPr/>
                    <a:lstStyle/>
                    <a:p>
                      <a:endParaRPr lang="en-US"/>
                    </a:p>
                  </a:txBody>
                  <a:tcPr/>
                </a:tc>
                <a:tc>
                  <a:txBody>
                    <a:bodyPr/>
                    <a:lstStyle/>
                    <a:p>
                      <a:pPr marL="0" marR="0" algn="ctr">
                        <a:spcBef>
                          <a:spcPts val="0"/>
                        </a:spcBef>
                        <a:spcAft>
                          <a:spcPts val="0"/>
                        </a:spcAft>
                      </a:pPr>
                      <a:r>
                        <a:rPr lang="en-US" sz="1000">
                          <a:effectLst/>
                        </a:rPr>
                        <a:t>Graduation Rate (for HS)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gridSpan="3">
                  <a:txBody>
                    <a:bodyPr/>
                    <a:lstStyle/>
                    <a:p>
                      <a:pPr marL="0" marR="0" algn="ctr">
                        <a:spcBef>
                          <a:spcPts val="0"/>
                        </a:spcBef>
                        <a:spcAft>
                          <a:spcPts val="0"/>
                        </a:spcAft>
                      </a:pPr>
                      <a:r>
                        <a:rPr lang="en-US" sz="1000" dirty="0" smtClean="0">
                          <a:effectLst/>
                        </a:rPr>
                        <a:t>Other </a:t>
                      </a:r>
                      <a:r>
                        <a:rPr lang="en-US" sz="1000" dirty="0">
                          <a:effectLst/>
                        </a:rPr>
                        <a:t>SQSS Indicators</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35940">
                <a:tc>
                  <a:txBody>
                    <a:bodyPr/>
                    <a:lstStyle/>
                    <a:p>
                      <a:pPr marL="0" marR="0" algn="ctr">
                        <a:spcBef>
                          <a:spcPts val="0"/>
                        </a:spcBef>
                        <a:spcAft>
                          <a:spcPts val="300"/>
                        </a:spcAft>
                      </a:pPr>
                      <a:r>
                        <a:rPr lang="en-US" sz="900">
                          <a:effectLst/>
                        </a:rPr>
                        <a:t>Sub-indicator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a:effectLst/>
                        </a:rPr>
                        <a:t>English Language Arts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Math</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English Language Arts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Math</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ACCESS Growth</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dirty="0">
                          <a:effectLst/>
                        </a:rPr>
                        <a:t>Percent On-Track to Attain </a:t>
                      </a:r>
                      <a:r>
                        <a:rPr lang="en-US" sz="900" dirty="0" err="1" smtClean="0">
                          <a:effectLst/>
                        </a:rPr>
                        <a:t>FluencyChar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dirty="0">
                          <a:effectLst/>
                        </a:rPr>
                        <a:t>Weighted 4-Year (1%) and 7-Year Rates (99%)</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Science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strike="sngStrike" dirty="0">
                          <a:effectLst/>
                        </a:rPr>
                        <a:t>Chronic Absenteeism</a:t>
                      </a:r>
                      <a:endParaRPr lang="en-US" sz="1100" b="1"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solidFill>
                      <a:schemeClr val="bg1">
                        <a:lumMod val="65000"/>
                      </a:schemeClr>
                    </a:solidFill>
                  </a:tcPr>
                </a:tc>
                <a:tc>
                  <a:txBody>
                    <a:bodyPr/>
                    <a:lstStyle/>
                    <a:p>
                      <a:pPr marL="0" marR="0" algn="ctr">
                        <a:spcBef>
                          <a:spcPts val="0"/>
                        </a:spcBef>
                        <a:spcAft>
                          <a:spcPts val="300"/>
                        </a:spcAft>
                      </a:pPr>
                      <a:r>
                        <a:rPr lang="en-US" sz="900" dirty="0">
                          <a:effectLst/>
                        </a:rPr>
                        <a:t>Dropout Rate</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extLst>
                  <a:ext uri="{0D108BD9-81ED-4DB2-BD59-A6C34878D82A}">
                    <a16:rowId xmlns="" xmlns:a16="http://schemas.microsoft.com/office/drawing/2014/main" val="10001"/>
                  </a:ext>
                </a:extLst>
              </a:tr>
              <a:tr h="182880">
                <a:tc>
                  <a:txBody>
                    <a:bodyPr/>
                    <a:lstStyle/>
                    <a:p>
                      <a:pPr marL="0" marR="0" algn="ctr">
                        <a:spcBef>
                          <a:spcPts val="0"/>
                        </a:spcBef>
                        <a:spcAft>
                          <a:spcPts val="300"/>
                        </a:spcAft>
                      </a:pPr>
                      <a:r>
                        <a:rPr lang="en-US" sz="900">
                          <a:effectLst/>
                        </a:rPr>
                        <a:t>Minimum Number of Students Needed to Be Included in Analyses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dirty="0">
                          <a:effectLst/>
                        </a:rPr>
                        <a:t>16</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strike="sngStrike" dirty="0">
                          <a:effectLst/>
                        </a:rPr>
                        <a:t>16</a:t>
                      </a:r>
                      <a:endParaRPr lang="en-US" sz="1100" b="1"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solidFill>
                      <a:schemeClr val="bg1">
                        <a:lumMod val="65000"/>
                      </a:schemeClr>
                    </a:solidFill>
                  </a:tcPr>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extLst>
                  <a:ext uri="{0D108BD9-81ED-4DB2-BD59-A6C34878D82A}">
                    <a16:rowId xmlns="" xmlns:a16="http://schemas.microsoft.com/office/drawing/2014/main" val="10002"/>
                  </a:ext>
                </a:extLst>
              </a:tr>
              <a:tr h="182880">
                <a:tc>
                  <a:txBody>
                    <a:bodyPr/>
                    <a:lstStyle/>
                    <a:p>
                      <a:pPr marL="0" marR="0" algn="ctr">
                        <a:spcBef>
                          <a:spcPts val="0"/>
                        </a:spcBef>
                        <a:spcAft>
                          <a:spcPts val="300"/>
                        </a:spcAft>
                      </a:pPr>
                      <a:r>
                        <a:rPr lang="en-US" sz="900">
                          <a:effectLst/>
                        </a:rPr>
                        <a:t>Years of Data Used in 2018-2019 Identification</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0" algn="ctr">
                        <a:spcBef>
                          <a:spcPts val="0"/>
                        </a:spcBef>
                        <a:spcAft>
                          <a:spcPts val="300"/>
                        </a:spcAft>
                      </a:pPr>
                      <a:r>
                        <a:rPr lang="en-US" sz="900" dirty="0">
                          <a:effectLst/>
                        </a:rPr>
                        <a:t>2016,2017, &amp; 2018</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dirty="0">
                          <a:effectLst/>
                        </a:rPr>
                        <a:t>2018</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a:effectLst/>
                        </a:rPr>
                        <a:t>2015, 2016, &amp; 2017</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 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endParaRPr lang="en-US" sz="1100" b="1"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solidFill>
                      <a:schemeClr val="bg1">
                        <a:lumMod val="65000"/>
                      </a:schemeClr>
                    </a:solidFill>
                  </a:tcPr>
                </a:tc>
                <a:tc>
                  <a:txBody>
                    <a:bodyPr/>
                    <a:lstStyle/>
                    <a:p>
                      <a:pPr marL="0" marR="0" algn="ctr">
                        <a:spcBef>
                          <a:spcPts val="0"/>
                        </a:spcBef>
                        <a:spcAft>
                          <a:spcPts val="300"/>
                        </a:spcAft>
                      </a:pPr>
                      <a:r>
                        <a:rPr lang="en-US" sz="900" dirty="0">
                          <a:effectLst/>
                        </a:rPr>
                        <a:t>2018</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extLst>
                  <a:ext uri="{0D108BD9-81ED-4DB2-BD59-A6C34878D82A}">
                    <a16:rowId xmlns="" xmlns:a16="http://schemas.microsoft.com/office/drawing/2014/main" val="10003"/>
                  </a:ext>
                </a:extLst>
              </a:tr>
            </a:tbl>
          </a:graphicData>
        </a:graphic>
      </p:graphicFrame>
      <p:sp>
        <p:nvSpPr>
          <p:cNvPr id="7" name="TextBox 6"/>
          <p:cNvSpPr txBox="1"/>
          <p:nvPr/>
        </p:nvSpPr>
        <p:spPr>
          <a:xfrm>
            <a:off x="5240594" y="5938685"/>
            <a:ext cx="4994787" cy="646331"/>
          </a:xfrm>
          <a:prstGeom prst="rect">
            <a:avLst/>
          </a:prstGeom>
          <a:noFill/>
          <a:ln>
            <a:solidFill>
              <a:srgbClr val="0070C0"/>
            </a:solidFill>
          </a:ln>
        </p:spPr>
        <p:txBody>
          <a:bodyPr wrap="square" rtlCol="0">
            <a:spAutoFit/>
          </a:bodyPr>
          <a:lstStyle/>
          <a:p>
            <a:pPr algn="ctr"/>
            <a:r>
              <a:rPr lang="en-US" dirty="0" smtClean="0">
                <a:solidFill>
                  <a:srgbClr val="0070C0"/>
                </a:solidFill>
              </a:rPr>
              <a:t>Possible to be identified due to participation only </a:t>
            </a:r>
          </a:p>
          <a:p>
            <a:pPr algn="ctr"/>
            <a:r>
              <a:rPr lang="en-US" dirty="0" smtClean="0">
                <a:solidFill>
                  <a:srgbClr val="0070C0"/>
                </a:solidFill>
              </a:rPr>
              <a:t>~ would be labeled as such</a:t>
            </a:r>
            <a:endParaRPr lang="en-US" dirty="0">
              <a:solidFill>
                <a:srgbClr val="0070C0"/>
              </a:solidFill>
            </a:endParaRPr>
          </a:p>
        </p:txBody>
      </p:sp>
    </p:spTree>
    <p:extLst>
      <p:ext uri="{BB962C8B-B14F-4D97-AF65-F5344CB8AC3E}">
        <p14:creationId xmlns:p14="http://schemas.microsoft.com/office/powerpoint/2010/main" val="343294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Support </a:t>
            </a:r>
            <a:r>
              <a:rPr lang="en-US" dirty="0"/>
              <a:t>and </a:t>
            </a:r>
            <a:r>
              <a:rPr lang="en-US" dirty="0" smtClean="0"/>
              <a:t>Improvement, Examples</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Example 1: This elementary school is identified as TS based on the performance of English learners on ELA and math achievement and growth, and ELP progress. The school did not earn a science rating because fewer than 16 English learners took the science assessment. The school had 3 or more sub-indicators available, and earned Does Not Meet on all, therefore was identified.</a:t>
            </a:r>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r>
              <a:rPr lang="en-US" sz="1800" dirty="0"/>
              <a:t>Example </a:t>
            </a:r>
            <a:r>
              <a:rPr lang="en-US" sz="1800" dirty="0" smtClean="0"/>
              <a:t>2: </a:t>
            </a:r>
            <a:r>
              <a:rPr lang="en-US" sz="1800" dirty="0"/>
              <a:t>This elementary school is </a:t>
            </a:r>
            <a:r>
              <a:rPr lang="en-US" sz="1800" dirty="0" smtClean="0"/>
              <a:t>not identified </a:t>
            </a:r>
            <a:r>
              <a:rPr lang="en-US" sz="1800" dirty="0"/>
              <a:t>as </a:t>
            </a:r>
            <a:r>
              <a:rPr lang="en-US" sz="1800" dirty="0" smtClean="0"/>
              <a:t>TS. Although the school had enough English learners to earn a rating on four sub-indicators, it was not identified because it earned Approaching on ELA growth and Meets on math growth.</a:t>
            </a:r>
            <a:endParaRPr lang="en-US" sz="1800" dirty="0"/>
          </a:p>
        </p:txBody>
      </p:sp>
      <p:graphicFrame>
        <p:nvGraphicFramePr>
          <p:cNvPr id="6" name="Table 5" descr="At the elementary school, achievement for both Math and ELA/EBRW Does not Meet. Growth in ELA and Math both do not meet. For ELP Progress on Growth and Percent on track does not  meet. Grad is not applicable. SQSS for Scniece in N&gt;16. Chronic Abs. is crossed out and droupout is not applicable/." title="English Learners Elementary Example 1 "/>
          <p:cNvGraphicFramePr>
            <a:graphicFrameLocks noGrp="1"/>
          </p:cNvGraphicFramePr>
          <p:nvPr>
            <p:extLst>
              <p:ext uri="{D42A27DB-BD31-4B8C-83A1-F6EECF244321}">
                <p14:modId xmlns:p14="http://schemas.microsoft.com/office/powerpoint/2010/main" val="3174257933"/>
              </p:ext>
            </p:extLst>
          </p:nvPr>
        </p:nvGraphicFramePr>
        <p:xfrm>
          <a:off x="839746" y="2850453"/>
          <a:ext cx="10347238" cy="990600"/>
        </p:xfrm>
        <a:graphic>
          <a:graphicData uri="http://schemas.openxmlformats.org/drawingml/2006/table">
            <a:tbl>
              <a:tblPr firstRow="1" firstCol="1" bandRow="1"/>
              <a:tblGrid>
                <a:gridCol w="1148544">
                  <a:extLst>
                    <a:ext uri="{9D8B030D-6E8A-4147-A177-3AD203B41FA5}">
                      <a16:colId xmlns="" xmlns:a16="http://schemas.microsoft.com/office/drawing/2014/main" val="20000"/>
                    </a:ext>
                  </a:extLst>
                </a:gridCol>
                <a:gridCol w="949876">
                  <a:extLst>
                    <a:ext uri="{9D8B030D-6E8A-4147-A177-3AD203B41FA5}">
                      <a16:colId xmlns="" xmlns:a16="http://schemas.microsoft.com/office/drawing/2014/main" val="20001"/>
                    </a:ext>
                  </a:extLst>
                </a:gridCol>
                <a:gridCol w="949876">
                  <a:extLst>
                    <a:ext uri="{9D8B030D-6E8A-4147-A177-3AD203B41FA5}">
                      <a16:colId xmlns="" xmlns:a16="http://schemas.microsoft.com/office/drawing/2014/main" val="20002"/>
                    </a:ext>
                  </a:extLst>
                </a:gridCol>
                <a:gridCol w="842265">
                  <a:extLst>
                    <a:ext uri="{9D8B030D-6E8A-4147-A177-3AD203B41FA5}">
                      <a16:colId xmlns="" xmlns:a16="http://schemas.microsoft.com/office/drawing/2014/main" val="20003"/>
                    </a:ext>
                  </a:extLst>
                </a:gridCol>
                <a:gridCol w="1059556">
                  <a:extLst>
                    <a:ext uri="{9D8B030D-6E8A-4147-A177-3AD203B41FA5}">
                      <a16:colId xmlns="" xmlns:a16="http://schemas.microsoft.com/office/drawing/2014/main" val="20004"/>
                    </a:ext>
                  </a:extLst>
                </a:gridCol>
                <a:gridCol w="1065766">
                  <a:extLst>
                    <a:ext uri="{9D8B030D-6E8A-4147-A177-3AD203B41FA5}">
                      <a16:colId xmlns="" xmlns:a16="http://schemas.microsoft.com/office/drawing/2014/main" val="20005"/>
                    </a:ext>
                  </a:extLst>
                </a:gridCol>
                <a:gridCol w="1065766">
                  <a:extLst>
                    <a:ext uri="{9D8B030D-6E8A-4147-A177-3AD203B41FA5}">
                      <a16:colId xmlns="" xmlns:a16="http://schemas.microsoft.com/office/drawing/2014/main" val="20006"/>
                    </a:ext>
                  </a:extLst>
                </a:gridCol>
                <a:gridCol w="766248">
                  <a:extLst>
                    <a:ext uri="{9D8B030D-6E8A-4147-A177-3AD203B41FA5}">
                      <a16:colId xmlns="" xmlns:a16="http://schemas.microsoft.com/office/drawing/2014/main" val="20007"/>
                    </a:ext>
                  </a:extLst>
                </a:gridCol>
                <a:gridCol w="883048">
                  <a:extLst>
                    <a:ext uri="{9D8B030D-6E8A-4147-A177-3AD203B41FA5}">
                      <a16:colId xmlns="" xmlns:a16="http://schemas.microsoft.com/office/drawing/2014/main" val="20008"/>
                    </a:ext>
                  </a:extLst>
                </a:gridCol>
                <a:gridCol w="812089">
                  <a:extLst>
                    <a:ext uri="{9D8B030D-6E8A-4147-A177-3AD203B41FA5}">
                      <a16:colId xmlns="" xmlns:a16="http://schemas.microsoft.com/office/drawing/2014/main" val="20009"/>
                    </a:ext>
                  </a:extLst>
                </a:gridCol>
                <a:gridCol w="804204">
                  <a:extLst>
                    <a:ext uri="{9D8B030D-6E8A-4147-A177-3AD203B41FA5}">
                      <a16:colId xmlns="" xmlns:a16="http://schemas.microsoft.com/office/drawing/2014/main" val="20010"/>
                    </a:ext>
                  </a:extLst>
                </a:gridCol>
              </a:tblGrid>
              <a:tr h="190500">
                <a:tc gridSpan="11">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Learners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row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Achievement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ELP Progress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row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82202">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EBRW</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On-Track</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strike="sng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Abs.</a:t>
                      </a: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Dropout</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10002"/>
                  </a:ext>
                </a:extLst>
              </a:tr>
              <a:tr h="68197">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Elementary</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DDDDD"/>
                      </a:bgClr>
                    </a:patt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&lt; 16</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kUpDiag">
                      <a:fgClr>
                        <a:schemeClr val="tx1"/>
                      </a:fgClr>
                      <a:bgClr>
                        <a:srgbClr val="DDDDDD"/>
                      </a:bgClr>
                    </a:patt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DDDDD"/>
                      </a:bgClr>
                    </a:pattFill>
                  </a:tcPr>
                </a:tc>
                <a:extLst>
                  <a:ext uri="{0D108BD9-81ED-4DB2-BD59-A6C34878D82A}">
                    <a16:rowId xmlns="" xmlns:a16="http://schemas.microsoft.com/office/drawing/2014/main" val="10003"/>
                  </a:ext>
                </a:extLst>
              </a:tr>
            </a:tbl>
          </a:graphicData>
        </a:graphic>
      </p:graphicFrame>
      <p:graphicFrame>
        <p:nvGraphicFramePr>
          <p:cNvPr id="7" name="Table 6" descr="At the elementary school, achievement for ELA is approaching and Math Meets. For ELP Progress on Growth and Percent are not applicable. Grad is not applicable. SQSS for Scniece in N&gt;16. Chronic Abs. is crossed out and droupout is not applicable/." title="English Learners Elementary Example 2 "/>
          <p:cNvGraphicFramePr>
            <a:graphicFrameLocks noGrp="1"/>
          </p:cNvGraphicFramePr>
          <p:nvPr>
            <p:extLst>
              <p:ext uri="{D42A27DB-BD31-4B8C-83A1-F6EECF244321}">
                <p14:modId xmlns:p14="http://schemas.microsoft.com/office/powerpoint/2010/main" val="25546352"/>
              </p:ext>
            </p:extLst>
          </p:nvPr>
        </p:nvGraphicFramePr>
        <p:xfrm>
          <a:off x="839746" y="5121876"/>
          <a:ext cx="10347238" cy="990600"/>
        </p:xfrm>
        <a:graphic>
          <a:graphicData uri="http://schemas.openxmlformats.org/drawingml/2006/table">
            <a:tbl>
              <a:tblPr firstRow="1" firstCol="1" bandRow="1"/>
              <a:tblGrid>
                <a:gridCol w="1148544">
                  <a:extLst>
                    <a:ext uri="{9D8B030D-6E8A-4147-A177-3AD203B41FA5}">
                      <a16:colId xmlns="" xmlns:a16="http://schemas.microsoft.com/office/drawing/2014/main" val="20000"/>
                    </a:ext>
                  </a:extLst>
                </a:gridCol>
                <a:gridCol w="949876">
                  <a:extLst>
                    <a:ext uri="{9D8B030D-6E8A-4147-A177-3AD203B41FA5}">
                      <a16:colId xmlns="" xmlns:a16="http://schemas.microsoft.com/office/drawing/2014/main" val="20001"/>
                    </a:ext>
                  </a:extLst>
                </a:gridCol>
                <a:gridCol w="949876">
                  <a:extLst>
                    <a:ext uri="{9D8B030D-6E8A-4147-A177-3AD203B41FA5}">
                      <a16:colId xmlns="" xmlns:a16="http://schemas.microsoft.com/office/drawing/2014/main" val="20002"/>
                    </a:ext>
                  </a:extLst>
                </a:gridCol>
                <a:gridCol w="842265">
                  <a:extLst>
                    <a:ext uri="{9D8B030D-6E8A-4147-A177-3AD203B41FA5}">
                      <a16:colId xmlns="" xmlns:a16="http://schemas.microsoft.com/office/drawing/2014/main" val="20003"/>
                    </a:ext>
                  </a:extLst>
                </a:gridCol>
                <a:gridCol w="1059556">
                  <a:extLst>
                    <a:ext uri="{9D8B030D-6E8A-4147-A177-3AD203B41FA5}">
                      <a16:colId xmlns="" xmlns:a16="http://schemas.microsoft.com/office/drawing/2014/main" val="20004"/>
                    </a:ext>
                  </a:extLst>
                </a:gridCol>
                <a:gridCol w="1065766">
                  <a:extLst>
                    <a:ext uri="{9D8B030D-6E8A-4147-A177-3AD203B41FA5}">
                      <a16:colId xmlns="" xmlns:a16="http://schemas.microsoft.com/office/drawing/2014/main" val="20005"/>
                    </a:ext>
                  </a:extLst>
                </a:gridCol>
                <a:gridCol w="1065766">
                  <a:extLst>
                    <a:ext uri="{9D8B030D-6E8A-4147-A177-3AD203B41FA5}">
                      <a16:colId xmlns="" xmlns:a16="http://schemas.microsoft.com/office/drawing/2014/main" val="20006"/>
                    </a:ext>
                  </a:extLst>
                </a:gridCol>
                <a:gridCol w="766248">
                  <a:extLst>
                    <a:ext uri="{9D8B030D-6E8A-4147-A177-3AD203B41FA5}">
                      <a16:colId xmlns="" xmlns:a16="http://schemas.microsoft.com/office/drawing/2014/main" val="20007"/>
                    </a:ext>
                  </a:extLst>
                </a:gridCol>
                <a:gridCol w="883048">
                  <a:extLst>
                    <a:ext uri="{9D8B030D-6E8A-4147-A177-3AD203B41FA5}">
                      <a16:colId xmlns="" xmlns:a16="http://schemas.microsoft.com/office/drawing/2014/main" val="20008"/>
                    </a:ext>
                  </a:extLst>
                </a:gridCol>
                <a:gridCol w="812089">
                  <a:extLst>
                    <a:ext uri="{9D8B030D-6E8A-4147-A177-3AD203B41FA5}">
                      <a16:colId xmlns="" xmlns:a16="http://schemas.microsoft.com/office/drawing/2014/main" val="20009"/>
                    </a:ext>
                  </a:extLst>
                </a:gridCol>
                <a:gridCol w="804204">
                  <a:extLst>
                    <a:ext uri="{9D8B030D-6E8A-4147-A177-3AD203B41FA5}">
                      <a16:colId xmlns="" xmlns:a16="http://schemas.microsoft.com/office/drawing/2014/main" val="20010"/>
                    </a:ext>
                  </a:extLst>
                </a:gridCol>
              </a:tblGrid>
              <a:tr h="190500">
                <a:tc gridSpan="11">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Learners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row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Achievement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ELP Progress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row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82202">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EBRW</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On-Track</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strike="sng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Abs.</a:t>
                      </a: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Dropout</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10002"/>
                  </a:ext>
                </a:extLst>
              </a:tr>
              <a:tr h="68197">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Elementary</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Approaching</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F97"/>
                    </a:solid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Meets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DF81"/>
                    </a:solid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smtClean="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chemeClr val="tx1"/>
                      </a:fgClr>
                      <a:bgClr>
                        <a:srgbClr val="DDDDDD"/>
                      </a:bgClr>
                    </a:patt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smtClean="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chemeClr val="tx1"/>
                      </a:fgClr>
                      <a:bgClr>
                        <a:srgbClr val="DDDDDD"/>
                      </a:bgClr>
                    </a:patt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DDDDD"/>
                      </a:bgClr>
                    </a:patt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&lt; 16</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kUpDiag">
                      <a:fgClr>
                        <a:schemeClr val="tx1"/>
                      </a:fgClr>
                      <a:bgClr>
                        <a:srgbClr val="DDDDDD"/>
                      </a:bgClr>
                    </a:patt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DDDDD"/>
                      </a:bgClr>
                    </a:patt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374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Targeted Support </a:t>
            </a:r>
            <a:r>
              <a:rPr lang="en-US" dirty="0"/>
              <a:t>and </a:t>
            </a:r>
            <a:r>
              <a:rPr lang="en-US" dirty="0" smtClean="0"/>
              <a:t>Improvement</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Colorado will identify any schools with at least one disaggregated group that, on its own, meets the criteria for CS – Lowest Performing 5 Percent, based on all sub-indicators (using 3-year aggregates)</a:t>
            </a:r>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r>
              <a:rPr lang="en-US" sz="1800" dirty="0" smtClean="0"/>
              <a:t>Schools that have enough students in a disaggregated group to earn a rating on </a:t>
            </a:r>
            <a:r>
              <a:rPr lang="en-US" sz="1800" u="sng" dirty="0" smtClean="0"/>
              <a:t>all</a:t>
            </a:r>
            <a:r>
              <a:rPr lang="en-US" sz="1800" dirty="0" smtClean="0"/>
              <a:t> sub-indicators, for all grade spans served by that school, are included in the analyses</a:t>
            </a:r>
          </a:p>
          <a:p>
            <a:pPr marL="457200" indent="-457200">
              <a:lnSpc>
                <a:spcPct val="100000"/>
              </a:lnSpc>
              <a:spcBef>
                <a:spcPts val="0"/>
              </a:spcBef>
              <a:spcAft>
                <a:spcPts val="1200"/>
              </a:spcAft>
              <a:buFont typeface="Arial" panose="020B0604020202020204" pitchFamily="34" charset="0"/>
              <a:buChar char="•"/>
            </a:pPr>
            <a:r>
              <a:rPr lang="en-US" sz="1800" dirty="0" smtClean="0"/>
              <a:t>Schools are identified if they earned a Does Not Meet rating on all possible sub-indicators</a:t>
            </a:r>
          </a:p>
          <a:p>
            <a:pPr marL="1143000" lvl="1" indent="-457200">
              <a:lnSpc>
                <a:spcPct val="100000"/>
              </a:lnSpc>
              <a:spcBef>
                <a:spcPts val="0"/>
              </a:spcBef>
              <a:spcAft>
                <a:spcPts val="1200"/>
              </a:spcAft>
            </a:pPr>
            <a:r>
              <a:rPr lang="en-US" sz="2000" dirty="0" smtClean="0"/>
              <a:t>Any school with a rating above Does Not Meet on at least one sub-indicator would not be identified based on the performance of that student group</a:t>
            </a:r>
          </a:p>
        </p:txBody>
      </p:sp>
      <p:graphicFrame>
        <p:nvGraphicFramePr>
          <p:cNvPr id="4" name="Table 3" descr="Top Row: Indicator; Academic Achievement; Academic Growth; ELP Progress(for ELs); Graduation Rate (for HS); Other SQSS Indicators&#10;&#10;Sub-indicators:  English Language Arts 16 (miniumum number of students needed to be included in analyses) ; Math 16(miniumum number of students needed to be included in analyses); English Language Arts 20 (miniumum number of students needed to be included in analyses); Math 20 (miniumum number of students needed to be included in analyses); ACCESS Growth 20 (miniumum number of students needed to be included in analyses); Percent On-Track to Attain Fluency 20 (miniumum number of students needed to be included in analyses); Weighted 4-Year (1%) and 7-Year Rates (99%) 16 (miniumum number of students needed to be included in analyses); Science 16 (miniumum number of students needed to be included in analyses); Chronic Absenteeism 16 (miniumum number of students needed to be included in analyses); Dropout Rate 216 (miniumum number of students needed to be included in analyses) " title="Chart"/>
          <p:cNvGraphicFramePr>
            <a:graphicFrameLocks noGrp="1"/>
          </p:cNvGraphicFramePr>
          <p:nvPr>
            <p:extLst>
              <p:ext uri="{D42A27DB-BD31-4B8C-83A1-F6EECF244321}">
                <p14:modId xmlns:p14="http://schemas.microsoft.com/office/powerpoint/2010/main" val="51977058"/>
              </p:ext>
            </p:extLst>
          </p:nvPr>
        </p:nvGraphicFramePr>
        <p:xfrm>
          <a:off x="754791" y="2260241"/>
          <a:ext cx="10515600" cy="1709420"/>
        </p:xfrm>
        <a:graphic>
          <a:graphicData uri="http://schemas.openxmlformats.org/drawingml/2006/table">
            <a:tbl>
              <a:tblPr firstRow="1" bandRow="1">
                <a:tableStyleId>{5C22544A-7EE6-4342-B048-85BDC9FD1C3A}</a:tableStyleId>
              </a:tblPr>
              <a:tblGrid>
                <a:gridCol w="1308141">
                  <a:extLst>
                    <a:ext uri="{9D8B030D-6E8A-4147-A177-3AD203B41FA5}">
                      <a16:colId xmlns="" xmlns:a16="http://schemas.microsoft.com/office/drawing/2014/main" val="20000"/>
                    </a:ext>
                  </a:extLst>
                </a:gridCol>
                <a:gridCol w="1051560">
                  <a:extLst>
                    <a:ext uri="{9D8B030D-6E8A-4147-A177-3AD203B41FA5}">
                      <a16:colId xmlns="" xmlns:a16="http://schemas.microsoft.com/office/drawing/2014/main" val="20001"/>
                    </a:ext>
                  </a:extLst>
                </a:gridCol>
                <a:gridCol w="702442">
                  <a:extLst>
                    <a:ext uri="{9D8B030D-6E8A-4147-A177-3AD203B41FA5}">
                      <a16:colId xmlns="" xmlns:a16="http://schemas.microsoft.com/office/drawing/2014/main" val="20002"/>
                    </a:ext>
                  </a:extLst>
                </a:gridCol>
                <a:gridCol w="1053663">
                  <a:extLst>
                    <a:ext uri="{9D8B030D-6E8A-4147-A177-3AD203B41FA5}">
                      <a16:colId xmlns="" xmlns:a16="http://schemas.microsoft.com/office/drawing/2014/main" val="20003"/>
                    </a:ext>
                  </a:extLst>
                </a:gridCol>
                <a:gridCol w="704545">
                  <a:extLst>
                    <a:ext uri="{9D8B030D-6E8A-4147-A177-3AD203B41FA5}">
                      <a16:colId xmlns="" xmlns:a16="http://schemas.microsoft.com/office/drawing/2014/main" val="20004"/>
                    </a:ext>
                  </a:extLst>
                </a:gridCol>
                <a:gridCol w="853867">
                  <a:extLst>
                    <a:ext uri="{9D8B030D-6E8A-4147-A177-3AD203B41FA5}">
                      <a16:colId xmlns="" xmlns:a16="http://schemas.microsoft.com/office/drawing/2014/main" val="20005"/>
                    </a:ext>
                  </a:extLst>
                </a:gridCol>
                <a:gridCol w="990570">
                  <a:extLst>
                    <a:ext uri="{9D8B030D-6E8A-4147-A177-3AD203B41FA5}">
                      <a16:colId xmlns="" xmlns:a16="http://schemas.microsoft.com/office/drawing/2014/main" val="20006"/>
                    </a:ext>
                  </a:extLst>
                </a:gridCol>
                <a:gridCol w="1230325">
                  <a:extLst>
                    <a:ext uri="{9D8B030D-6E8A-4147-A177-3AD203B41FA5}">
                      <a16:colId xmlns="" xmlns:a16="http://schemas.microsoft.com/office/drawing/2014/main" val="20007"/>
                    </a:ext>
                  </a:extLst>
                </a:gridCol>
                <a:gridCol w="700339">
                  <a:extLst>
                    <a:ext uri="{9D8B030D-6E8A-4147-A177-3AD203B41FA5}">
                      <a16:colId xmlns="" xmlns:a16="http://schemas.microsoft.com/office/drawing/2014/main" val="20008"/>
                    </a:ext>
                  </a:extLst>
                </a:gridCol>
                <a:gridCol w="967435">
                  <a:extLst>
                    <a:ext uri="{9D8B030D-6E8A-4147-A177-3AD203B41FA5}">
                      <a16:colId xmlns="" xmlns:a16="http://schemas.microsoft.com/office/drawing/2014/main" val="20009"/>
                    </a:ext>
                  </a:extLst>
                </a:gridCol>
                <a:gridCol w="952713">
                  <a:extLst>
                    <a:ext uri="{9D8B030D-6E8A-4147-A177-3AD203B41FA5}">
                      <a16:colId xmlns="" xmlns:a16="http://schemas.microsoft.com/office/drawing/2014/main" val="20010"/>
                    </a:ext>
                  </a:extLst>
                </a:gridCol>
              </a:tblGrid>
              <a:tr h="0">
                <a:tc>
                  <a:txBody>
                    <a:bodyPr/>
                    <a:lstStyle/>
                    <a:p>
                      <a:pPr marL="0" marR="0" algn="ctr">
                        <a:spcBef>
                          <a:spcPts val="0"/>
                        </a:spcBef>
                        <a:spcAft>
                          <a:spcPts val="0"/>
                        </a:spcAft>
                      </a:pPr>
                      <a:r>
                        <a:rPr lang="en-US" sz="1000" dirty="0">
                          <a:effectLst/>
                        </a:rPr>
                        <a:t>Indicator</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gridSpan="2">
                  <a:txBody>
                    <a:bodyPr/>
                    <a:lstStyle/>
                    <a:p>
                      <a:pPr marL="0" marR="0" algn="ctr">
                        <a:spcBef>
                          <a:spcPts val="0"/>
                        </a:spcBef>
                        <a:spcAft>
                          <a:spcPts val="0"/>
                        </a:spcAft>
                      </a:pPr>
                      <a:r>
                        <a:rPr lang="en-US" sz="1000" dirty="0">
                          <a:effectLst/>
                        </a:rPr>
                        <a:t>Academic Achievement</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hMerge="1">
                  <a:txBody>
                    <a:bodyPr/>
                    <a:lstStyle/>
                    <a:p>
                      <a:endParaRPr lang="en-US"/>
                    </a:p>
                  </a:txBody>
                  <a:tcPr/>
                </a:tc>
                <a:tc gridSpan="2">
                  <a:txBody>
                    <a:bodyPr/>
                    <a:lstStyle/>
                    <a:p>
                      <a:pPr marL="0" marR="0" algn="ctr">
                        <a:spcBef>
                          <a:spcPts val="0"/>
                        </a:spcBef>
                        <a:spcAft>
                          <a:spcPts val="0"/>
                        </a:spcAft>
                      </a:pPr>
                      <a:r>
                        <a:rPr lang="en-US" sz="1000" dirty="0">
                          <a:effectLst/>
                        </a:rPr>
                        <a:t>Academic Growth</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hMerge="1">
                  <a:txBody>
                    <a:bodyPr/>
                    <a:lstStyle/>
                    <a:p>
                      <a:endParaRPr lang="en-US"/>
                    </a:p>
                  </a:txBody>
                  <a:tcPr/>
                </a:tc>
                <a:tc gridSpan="2">
                  <a:txBody>
                    <a:bodyPr/>
                    <a:lstStyle/>
                    <a:p>
                      <a:pPr marL="0" marR="0" algn="ctr">
                        <a:spcBef>
                          <a:spcPts val="0"/>
                        </a:spcBef>
                        <a:spcAft>
                          <a:spcPts val="0"/>
                        </a:spcAft>
                      </a:pPr>
                      <a:r>
                        <a:rPr lang="en-US" sz="1000">
                          <a:effectLst/>
                        </a:rPr>
                        <a:t>ELP Progress</a:t>
                      </a:r>
                      <a:endParaRPr lang="en-US" sz="1100">
                        <a:effectLst/>
                      </a:endParaRPr>
                    </a:p>
                    <a:p>
                      <a:pPr marL="0" marR="0" algn="ctr">
                        <a:spcBef>
                          <a:spcPts val="0"/>
                        </a:spcBef>
                        <a:spcAft>
                          <a:spcPts val="0"/>
                        </a:spcAft>
                      </a:pPr>
                      <a:r>
                        <a:rPr lang="en-US" sz="1000">
                          <a:effectLst/>
                        </a:rPr>
                        <a:t>(for ELs)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hMerge="1">
                  <a:txBody>
                    <a:bodyPr/>
                    <a:lstStyle/>
                    <a:p>
                      <a:endParaRPr lang="en-US"/>
                    </a:p>
                  </a:txBody>
                  <a:tcPr/>
                </a:tc>
                <a:tc>
                  <a:txBody>
                    <a:bodyPr/>
                    <a:lstStyle/>
                    <a:p>
                      <a:pPr marL="0" marR="0" algn="ctr">
                        <a:spcBef>
                          <a:spcPts val="0"/>
                        </a:spcBef>
                        <a:spcAft>
                          <a:spcPts val="0"/>
                        </a:spcAft>
                      </a:pPr>
                      <a:r>
                        <a:rPr lang="en-US" sz="1000">
                          <a:effectLst/>
                        </a:rPr>
                        <a:t>Graduation Rate (for HS)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gridSpan="3">
                  <a:txBody>
                    <a:bodyPr/>
                    <a:lstStyle/>
                    <a:p>
                      <a:pPr marL="0" marR="0" algn="ctr">
                        <a:spcBef>
                          <a:spcPts val="0"/>
                        </a:spcBef>
                        <a:spcAft>
                          <a:spcPts val="0"/>
                        </a:spcAft>
                      </a:pPr>
                      <a:r>
                        <a:rPr lang="en-US" sz="1000">
                          <a:effectLst/>
                        </a:rPr>
                        <a:t>Other SQSS Indicators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35940">
                <a:tc>
                  <a:txBody>
                    <a:bodyPr/>
                    <a:lstStyle/>
                    <a:p>
                      <a:pPr marL="0" marR="0" algn="ctr">
                        <a:spcBef>
                          <a:spcPts val="0"/>
                        </a:spcBef>
                        <a:spcAft>
                          <a:spcPts val="300"/>
                        </a:spcAft>
                      </a:pPr>
                      <a:r>
                        <a:rPr lang="en-US" sz="900">
                          <a:effectLst/>
                        </a:rPr>
                        <a:t>Sub-indicator</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a:effectLst/>
                        </a:rPr>
                        <a:t>English Language Arts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dirty="0">
                          <a:effectLst/>
                        </a:rPr>
                        <a:t>Math</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English Language Arts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Math</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ACCESS Growth</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Percent On-Track to Attain Fluency</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a:effectLst/>
                        </a:rPr>
                        <a:t>Weighted 4-Year (1%) and 7-Year Rates (99%)</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Science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strike="sngStrike" dirty="0">
                          <a:effectLst/>
                        </a:rPr>
                        <a:t>Chronic Absenteeism</a:t>
                      </a:r>
                      <a:endParaRPr lang="en-US" sz="1100" b="1"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solidFill>
                      <a:schemeClr val="bg1">
                        <a:lumMod val="65000"/>
                      </a:schemeClr>
                    </a:solidFill>
                  </a:tcPr>
                </a:tc>
                <a:tc>
                  <a:txBody>
                    <a:bodyPr/>
                    <a:lstStyle/>
                    <a:p>
                      <a:pPr marL="0" marR="0" algn="ctr">
                        <a:spcBef>
                          <a:spcPts val="0"/>
                        </a:spcBef>
                        <a:spcAft>
                          <a:spcPts val="300"/>
                        </a:spcAft>
                      </a:pPr>
                      <a:r>
                        <a:rPr lang="en-US" sz="900">
                          <a:effectLst/>
                        </a:rPr>
                        <a:t>Dropout Rate</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extLst>
                  <a:ext uri="{0D108BD9-81ED-4DB2-BD59-A6C34878D82A}">
                    <a16:rowId xmlns="" xmlns:a16="http://schemas.microsoft.com/office/drawing/2014/main" val="10001"/>
                  </a:ext>
                </a:extLst>
              </a:tr>
              <a:tr h="182880">
                <a:tc>
                  <a:txBody>
                    <a:bodyPr/>
                    <a:lstStyle/>
                    <a:p>
                      <a:pPr marL="0" marR="0" algn="ctr">
                        <a:spcBef>
                          <a:spcPts val="0"/>
                        </a:spcBef>
                        <a:spcAft>
                          <a:spcPts val="300"/>
                        </a:spcAft>
                      </a:pPr>
                      <a:r>
                        <a:rPr lang="en-US" sz="900">
                          <a:effectLst/>
                        </a:rPr>
                        <a:t>Minimum Number of Students Needed to Be Included in Analyses</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dirty="0">
                          <a:effectLst/>
                        </a:rPr>
                        <a:t>16</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strike="sngStrike" dirty="0">
                          <a:effectLst/>
                        </a:rPr>
                        <a:t>16</a:t>
                      </a:r>
                      <a:endParaRPr lang="en-US" sz="1100" b="1"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solidFill>
                      <a:schemeClr val="bg1">
                        <a:lumMod val="65000"/>
                      </a:schemeClr>
                    </a:solidFill>
                  </a:tcPr>
                </a:tc>
                <a:tc>
                  <a:txBody>
                    <a:bodyPr/>
                    <a:lstStyle/>
                    <a:p>
                      <a:pPr marL="0" marR="0" algn="ctr">
                        <a:spcBef>
                          <a:spcPts val="0"/>
                        </a:spcBef>
                        <a:spcAft>
                          <a:spcPts val="300"/>
                        </a:spcAft>
                      </a:pPr>
                      <a:r>
                        <a:rPr lang="en-US" sz="900">
                          <a:effectLst/>
                        </a:rPr>
                        <a:t>16</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extLst>
                  <a:ext uri="{0D108BD9-81ED-4DB2-BD59-A6C34878D82A}">
                    <a16:rowId xmlns="" xmlns:a16="http://schemas.microsoft.com/office/drawing/2014/main" val="10002"/>
                  </a:ext>
                </a:extLst>
              </a:tr>
              <a:tr h="182880">
                <a:tc>
                  <a:txBody>
                    <a:bodyPr/>
                    <a:lstStyle/>
                    <a:p>
                      <a:pPr marL="0" marR="0" algn="ctr">
                        <a:spcBef>
                          <a:spcPts val="0"/>
                        </a:spcBef>
                        <a:spcAft>
                          <a:spcPts val="300"/>
                        </a:spcAft>
                      </a:pPr>
                      <a:r>
                        <a:rPr lang="en-US" sz="900">
                          <a:effectLst/>
                        </a:rPr>
                        <a:t>Years of Data Used in 2018-2019 Identification</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tc>
                <a:tc>
                  <a:txBody>
                    <a:bodyPr/>
                    <a:lstStyle/>
                    <a:p>
                      <a:pPr marL="0" marR="0" algn="ctr">
                        <a:spcBef>
                          <a:spcPts val="0"/>
                        </a:spcBef>
                        <a:spcAft>
                          <a:spcPts val="300"/>
                        </a:spcAft>
                      </a:pPr>
                      <a:r>
                        <a:rPr lang="en-US" sz="900" dirty="0">
                          <a:effectLst/>
                        </a:rPr>
                        <a:t>2016,2017, &amp; 2018</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r>
                        <a:rPr lang="en-US" sz="900">
                          <a:effectLst/>
                        </a:rPr>
                        <a:t>2015, 2016, &amp; 2017</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tc>
                  <a:txBody>
                    <a:bodyPr/>
                    <a:lstStyle/>
                    <a:p>
                      <a:pPr marL="0" marR="0" algn="ctr">
                        <a:spcBef>
                          <a:spcPts val="0"/>
                        </a:spcBef>
                        <a:spcAft>
                          <a:spcPts val="300"/>
                        </a:spcAft>
                      </a:pPr>
                      <a:r>
                        <a:rPr lang="en-US" sz="900">
                          <a:effectLst/>
                        </a:rPr>
                        <a:t>2016, 2017, &amp; 2018</a:t>
                      </a:r>
                      <a:endParaRPr lang="en-US" sz="1100" b="1">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tc>
                <a:tc>
                  <a:txBody>
                    <a:bodyPr/>
                    <a:lstStyle/>
                    <a:p>
                      <a:pPr marL="0" marR="0" algn="ctr">
                        <a:spcBef>
                          <a:spcPts val="0"/>
                        </a:spcBef>
                        <a:spcAft>
                          <a:spcPts val="300"/>
                        </a:spcAft>
                      </a:pPr>
                      <a:endParaRPr lang="en-US" sz="1100" b="1"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0" marR="0" marT="0" marB="0" anchor="ctr">
                    <a:solidFill>
                      <a:schemeClr val="bg1">
                        <a:lumMod val="65000"/>
                      </a:schemeClr>
                    </a:solidFill>
                  </a:tcPr>
                </a:tc>
                <a:tc>
                  <a:txBody>
                    <a:bodyPr/>
                    <a:lstStyle/>
                    <a:p>
                      <a:pPr marL="0" marR="0" algn="ctr">
                        <a:spcBef>
                          <a:spcPts val="0"/>
                        </a:spcBef>
                        <a:spcAft>
                          <a:spcPts val="300"/>
                        </a:spcAft>
                      </a:pPr>
                      <a:r>
                        <a:rPr lang="en-US" sz="900" dirty="0">
                          <a:effectLst/>
                        </a:rPr>
                        <a:t>2018</a:t>
                      </a:r>
                      <a:endParaRPr lang="en-US" sz="1100" b="1" dirty="0">
                        <a:effectLst/>
                        <a:latin typeface="Calibri" panose="020F0502020204030204" pitchFamily="34" charset="0"/>
                        <a:ea typeface="MS PGothic" panose="020B0600070205080204" pitchFamily="34" charset="-128"/>
                        <a:cs typeface="Times New Roman" panose="02020603050405020304" pitchFamily="18" charset="0"/>
                      </a:endParaRPr>
                    </a:p>
                  </a:txBody>
                  <a:tcPr anchor="ctr"/>
                </a:tc>
                <a:extLst>
                  <a:ext uri="{0D108BD9-81ED-4DB2-BD59-A6C34878D82A}">
                    <a16:rowId xmlns="" xmlns:a16="http://schemas.microsoft.com/office/drawing/2014/main" val="10003"/>
                  </a:ext>
                </a:extLst>
              </a:tr>
            </a:tbl>
          </a:graphicData>
        </a:graphic>
      </p:graphicFrame>
      <p:sp>
        <p:nvSpPr>
          <p:cNvPr id="7" name="TextBox 6"/>
          <p:cNvSpPr txBox="1"/>
          <p:nvPr/>
        </p:nvSpPr>
        <p:spPr>
          <a:xfrm>
            <a:off x="5358581" y="5938685"/>
            <a:ext cx="4876800" cy="646331"/>
          </a:xfrm>
          <a:prstGeom prst="rect">
            <a:avLst/>
          </a:prstGeom>
          <a:noFill/>
          <a:ln>
            <a:solidFill>
              <a:srgbClr val="0070C0"/>
            </a:solidFill>
          </a:ln>
        </p:spPr>
        <p:txBody>
          <a:bodyPr wrap="square" rtlCol="0">
            <a:spAutoFit/>
          </a:bodyPr>
          <a:lstStyle/>
          <a:p>
            <a:pPr algn="ctr"/>
            <a:r>
              <a:rPr lang="en-US" dirty="0" smtClean="0">
                <a:solidFill>
                  <a:srgbClr val="0070C0"/>
                </a:solidFill>
              </a:rPr>
              <a:t>Possible to be identified due to participation only </a:t>
            </a:r>
          </a:p>
          <a:p>
            <a:pPr algn="ctr"/>
            <a:r>
              <a:rPr lang="en-US" dirty="0" smtClean="0">
                <a:solidFill>
                  <a:srgbClr val="0070C0"/>
                </a:solidFill>
              </a:rPr>
              <a:t>~ would be labeled as such</a:t>
            </a:r>
            <a:endParaRPr lang="en-US" dirty="0">
              <a:solidFill>
                <a:srgbClr val="0070C0"/>
              </a:solidFill>
            </a:endParaRPr>
          </a:p>
        </p:txBody>
      </p:sp>
    </p:spTree>
    <p:extLst>
      <p:ext uri="{BB962C8B-B14F-4D97-AF65-F5344CB8AC3E}">
        <p14:creationId xmlns:p14="http://schemas.microsoft.com/office/powerpoint/2010/main" val="3894178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Targeted Support </a:t>
            </a:r>
            <a:r>
              <a:rPr lang="en-US" dirty="0"/>
              <a:t>and </a:t>
            </a:r>
            <a:r>
              <a:rPr lang="en-US" dirty="0" smtClean="0"/>
              <a:t>Improvement, Examples</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800" dirty="0" smtClean="0"/>
              <a:t>Example 1: This middle school is identified as A-TS based on the performance of English learners, earning a Does Not Meet rating on all sub-indicators for that student group.</a:t>
            </a:r>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endParaRPr lang="en-US" sz="1800" dirty="0" smtClean="0"/>
          </a:p>
          <a:p>
            <a:pPr marL="457200" indent="-457200">
              <a:lnSpc>
                <a:spcPct val="100000"/>
              </a:lnSpc>
              <a:spcBef>
                <a:spcPts val="0"/>
              </a:spcBef>
              <a:spcAft>
                <a:spcPts val="1200"/>
              </a:spcAft>
              <a:buFont typeface="Arial" panose="020B0604020202020204" pitchFamily="34" charset="0"/>
              <a:buChar char="•"/>
            </a:pPr>
            <a:r>
              <a:rPr lang="en-US" sz="1800" dirty="0"/>
              <a:t>Example </a:t>
            </a:r>
            <a:r>
              <a:rPr lang="en-US" sz="1800" dirty="0" smtClean="0"/>
              <a:t>2: </a:t>
            </a:r>
            <a:r>
              <a:rPr lang="en-US" sz="1800" dirty="0"/>
              <a:t>This </a:t>
            </a:r>
            <a:r>
              <a:rPr lang="en-US" sz="1800" dirty="0" smtClean="0"/>
              <a:t>high school </a:t>
            </a:r>
            <a:r>
              <a:rPr lang="en-US" sz="1800" dirty="0"/>
              <a:t>is </a:t>
            </a:r>
            <a:r>
              <a:rPr lang="en-US" sz="1800" dirty="0" smtClean="0"/>
              <a:t>not identified </a:t>
            </a:r>
            <a:r>
              <a:rPr lang="en-US" sz="1800" dirty="0"/>
              <a:t>as </a:t>
            </a:r>
            <a:r>
              <a:rPr lang="en-US" sz="1800" dirty="0" smtClean="0"/>
              <a:t>A-TS. Although the school had enough English learners to earn a rating on all sub-indicators, it was not identified because it earned Approaching on ELA and math growth.</a:t>
            </a:r>
            <a:endParaRPr lang="en-US" sz="1800" dirty="0"/>
          </a:p>
        </p:txBody>
      </p:sp>
      <p:graphicFrame>
        <p:nvGraphicFramePr>
          <p:cNvPr id="6" name="Table 5" descr="At the middle school, achievement for both Math and ELA/EBRW Does not Meet. Growth in ELA and Math both do not meet. For ELP Progress on Growth and Percent on track does not  meet. Grad is not applicable. SQSS for Science does not meet. Chronic Abs. is crossed out and droupout is not applicable." title="English Learners Middle Example 1 "/>
          <p:cNvGraphicFramePr>
            <a:graphicFrameLocks noGrp="1"/>
          </p:cNvGraphicFramePr>
          <p:nvPr>
            <p:extLst>
              <p:ext uri="{D42A27DB-BD31-4B8C-83A1-F6EECF244321}">
                <p14:modId xmlns:p14="http://schemas.microsoft.com/office/powerpoint/2010/main" val="1635423080"/>
              </p:ext>
            </p:extLst>
          </p:nvPr>
        </p:nvGraphicFramePr>
        <p:xfrm>
          <a:off x="839746" y="2012848"/>
          <a:ext cx="10347238" cy="990600"/>
        </p:xfrm>
        <a:graphic>
          <a:graphicData uri="http://schemas.openxmlformats.org/drawingml/2006/table">
            <a:tbl>
              <a:tblPr firstRow="1" firstCol="1" bandRow="1"/>
              <a:tblGrid>
                <a:gridCol w="1148544">
                  <a:extLst>
                    <a:ext uri="{9D8B030D-6E8A-4147-A177-3AD203B41FA5}">
                      <a16:colId xmlns="" xmlns:a16="http://schemas.microsoft.com/office/drawing/2014/main" val="20000"/>
                    </a:ext>
                  </a:extLst>
                </a:gridCol>
                <a:gridCol w="949876">
                  <a:extLst>
                    <a:ext uri="{9D8B030D-6E8A-4147-A177-3AD203B41FA5}">
                      <a16:colId xmlns="" xmlns:a16="http://schemas.microsoft.com/office/drawing/2014/main" val="20001"/>
                    </a:ext>
                  </a:extLst>
                </a:gridCol>
                <a:gridCol w="949876">
                  <a:extLst>
                    <a:ext uri="{9D8B030D-6E8A-4147-A177-3AD203B41FA5}">
                      <a16:colId xmlns="" xmlns:a16="http://schemas.microsoft.com/office/drawing/2014/main" val="20002"/>
                    </a:ext>
                  </a:extLst>
                </a:gridCol>
                <a:gridCol w="842265">
                  <a:extLst>
                    <a:ext uri="{9D8B030D-6E8A-4147-A177-3AD203B41FA5}">
                      <a16:colId xmlns="" xmlns:a16="http://schemas.microsoft.com/office/drawing/2014/main" val="20003"/>
                    </a:ext>
                  </a:extLst>
                </a:gridCol>
                <a:gridCol w="1059556">
                  <a:extLst>
                    <a:ext uri="{9D8B030D-6E8A-4147-A177-3AD203B41FA5}">
                      <a16:colId xmlns="" xmlns:a16="http://schemas.microsoft.com/office/drawing/2014/main" val="20004"/>
                    </a:ext>
                  </a:extLst>
                </a:gridCol>
                <a:gridCol w="1065766">
                  <a:extLst>
                    <a:ext uri="{9D8B030D-6E8A-4147-A177-3AD203B41FA5}">
                      <a16:colId xmlns="" xmlns:a16="http://schemas.microsoft.com/office/drawing/2014/main" val="20005"/>
                    </a:ext>
                  </a:extLst>
                </a:gridCol>
                <a:gridCol w="1065766">
                  <a:extLst>
                    <a:ext uri="{9D8B030D-6E8A-4147-A177-3AD203B41FA5}">
                      <a16:colId xmlns="" xmlns:a16="http://schemas.microsoft.com/office/drawing/2014/main" val="20006"/>
                    </a:ext>
                  </a:extLst>
                </a:gridCol>
                <a:gridCol w="766248">
                  <a:extLst>
                    <a:ext uri="{9D8B030D-6E8A-4147-A177-3AD203B41FA5}">
                      <a16:colId xmlns="" xmlns:a16="http://schemas.microsoft.com/office/drawing/2014/main" val="20007"/>
                    </a:ext>
                  </a:extLst>
                </a:gridCol>
                <a:gridCol w="883048">
                  <a:extLst>
                    <a:ext uri="{9D8B030D-6E8A-4147-A177-3AD203B41FA5}">
                      <a16:colId xmlns="" xmlns:a16="http://schemas.microsoft.com/office/drawing/2014/main" val="20008"/>
                    </a:ext>
                  </a:extLst>
                </a:gridCol>
                <a:gridCol w="812089">
                  <a:extLst>
                    <a:ext uri="{9D8B030D-6E8A-4147-A177-3AD203B41FA5}">
                      <a16:colId xmlns="" xmlns:a16="http://schemas.microsoft.com/office/drawing/2014/main" val="20009"/>
                    </a:ext>
                  </a:extLst>
                </a:gridCol>
                <a:gridCol w="804204">
                  <a:extLst>
                    <a:ext uri="{9D8B030D-6E8A-4147-A177-3AD203B41FA5}">
                      <a16:colId xmlns="" xmlns:a16="http://schemas.microsoft.com/office/drawing/2014/main" val="20010"/>
                    </a:ext>
                  </a:extLst>
                </a:gridCol>
              </a:tblGrid>
              <a:tr h="190500">
                <a:tc gridSpan="11">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Learners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row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Achievement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ELP Progress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row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82202">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EBRW</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On-Track</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strike="sng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Abs.</a:t>
                      </a: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Dropout</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10002"/>
                  </a:ext>
                </a:extLst>
              </a:tr>
              <a:tr h="68197">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Middle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DDDDD"/>
                      </a:bgClr>
                    </a:patt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kUpDiag">
                      <a:fgClr>
                        <a:schemeClr val="tx1"/>
                      </a:fgClr>
                      <a:bgClr>
                        <a:srgbClr val="DDDDDD"/>
                      </a:bgClr>
                    </a:patt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Applicable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DDDDD"/>
                      </a:bgClr>
                    </a:pattFill>
                  </a:tcPr>
                </a:tc>
                <a:extLst>
                  <a:ext uri="{0D108BD9-81ED-4DB2-BD59-A6C34878D82A}">
                    <a16:rowId xmlns="" xmlns:a16="http://schemas.microsoft.com/office/drawing/2014/main" val="10003"/>
                  </a:ext>
                </a:extLst>
              </a:tr>
            </a:tbl>
          </a:graphicData>
        </a:graphic>
      </p:graphicFrame>
      <p:graphicFrame>
        <p:nvGraphicFramePr>
          <p:cNvPr id="8" name="Table 7" descr="At the high school, achievement for both Math and ELA/EBRW approaching. Growth in ELA and Math both do not meet. For ELP Progress on Growth and Percent on track does not  meet. Grad does not meet. SQSS for Science does not meet. Chronic Abs. is crossed out and droupout does not meet. " title="English Learners High Example 2 "/>
          <p:cNvGraphicFramePr>
            <a:graphicFrameLocks noGrp="1"/>
          </p:cNvGraphicFramePr>
          <p:nvPr>
            <p:extLst>
              <p:ext uri="{D42A27DB-BD31-4B8C-83A1-F6EECF244321}">
                <p14:modId xmlns:p14="http://schemas.microsoft.com/office/powerpoint/2010/main" val="474449691"/>
              </p:ext>
            </p:extLst>
          </p:nvPr>
        </p:nvGraphicFramePr>
        <p:xfrm>
          <a:off x="838199" y="4320619"/>
          <a:ext cx="10347238" cy="1272049"/>
        </p:xfrm>
        <a:graphic>
          <a:graphicData uri="http://schemas.openxmlformats.org/drawingml/2006/table">
            <a:tbl>
              <a:tblPr firstRow="1" firstCol="1" bandRow="1"/>
              <a:tblGrid>
                <a:gridCol w="1148544">
                  <a:extLst>
                    <a:ext uri="{9D8B030D-6E8A-4147-A177-3AD203B41FA5}">
                      <a16:colId xmlns="" xmlns:a16="http://schemas.microsoft.com/office/drawing/2014/main" val="20000"/>
                    </a:ext>
                  </a:extLst>
                </a:gridCol>
                <a:gridCol w="949876">
                  <a:extLst>
                    <a:ext uri="{9D8B030D-6E8A-4147-A177-3AD203B41FA5}">
                      <a16:colId xmlns="" xmlns:a16="http://schemas.microsoft.com/office/drawing/2014/main" val="20001"/>
                    </a:ext>
                  </a:extLst>
                </a:gridCol>
                <a:gridCol w="949876">
                  <a:extLst>
                    <a:ext uri="{9D8B030D-6E8A-4147-A177-3AD203B41FA5}">
                      <a16:colId xmlns="" xmlns:a16="http://schemas.microsoft.com/office/drawing/2014/main" val="20002"/>
                    </a:ext>
                  </a:extLst>
                </a:gridCol>
                <a:gridCol w="842265">
                  <a:extLst>
                    <a:ext uri="{9D8B030D-6E8A-4147-A177-3AD203B41FA5}">
                      <a16:colId xmlns="" xmlns:a16="http://schemas.microsoft.com/office/drawing/2014/main" val="20003"/>
                    </a:ext>
                  </a:extLst>
                </a:gridCol>
                <a:gridCol w="1059556">
                  <a:extLst>
                    <a:ext uri="{9D8B030D-6E8A-4147-A177-3AD203B41FA5}">
                      <a16:colId xmlns="" xmlns:a16="http://schemas.microsoft.com/office/drawing/2014/main" val="20004"/>
                    </a:ext>
                  </a:extLst>
                </a:gridCol>
                <a:gridCol w="1065766">
                  <a:extLst>
                    <a:ext uri="{9D8B030D-6E8A-4147-A177-3AD203B41FA5}">
                      <a16:colId xmlns="" xmlns:a16="http://schemas.microsoft.com/office/drawing/2014/main" val="20005"/>
                    </a:ext>
                  </a:extLst>
                </a:gridCol>
                <a:gridCol w="1065766">
                  <a:extLst>
                    <a:ext uri="{9D8B030D-6E8A-4147-A177-3AD203B41FA5}">
                      <a16:colId xmlns="" xmlns:a16="http://schemas.microsoft.com/office/drawing/2014/main" val="20006"/>
                    </a:ext>
                  </a:extLst>
                </a:gridCol>
                <a:gridCol w="766248">
                  <a:extLst>
                    <a:ext uri="{9D8B030D-6E8A-4147-A177-3AD203B41FA5}">
                      <a16:colId xmlns="" xmlns:a16="http://schemas.microsoft.com/office/drawing/2014/main" val="20007"/>
                    </a:ext>
                  </a:extLst>
                </a:gridCol>
                <a:gridCol w="883048">
                  <a:extLst>
                    <a:ext uri="{9D8B030D-6E8A-4147-A177-3AD203B41FA5}">
                      <a16:colId xmlns="" xmlns:a16="http://schemas.microsoft.com/office/drawing/2014/main" val="20008"/>
                    </a:ext>
                  </a:extLst>
                </a:gridCol>
                <a:gridCol w="812089">
                  <a:extLst>
                    <a:ext uri="{9D8B030D-6E8A-4147-A177-3AD203B41FA5}">
                      <a16:colId xmlns="" xmlns:a16="http://schemas.microsoft.com/office/drawing/2014/main" val="20009"/>
                    </a:ext>
                  </a:extLst>
                </a:gridCol>
                <a:gridCol w="804204">
                  <a:extLst>
                    <a:ext uri="{9D8B030D-6E8A-4147-A177-3AD203B41FA5}">
                      <a16:colId xmlns="" xmlns:a16="http://schemas.microsoft.com/office/drawing/2014/main" val="20010"/>
                    </a:ext>
                  </a:extLst>
                </a:gridCol>
              </a:tblGrid>
              <a:tr h="195397">
                <a:tc gridSpan="11">
                  <a:txBody>
                    <a:bodyPr/>
                    <a:lstStyle/>
                    <a:p>
                      <a:pPr marL="0" marR="0" algn="ctr">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Learners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13064">
                <a:tc row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Achievement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ELP Progress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rowSpan="2">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gridSpan="3">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SQSS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88092">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EBRW</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ELA</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Growth</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On-Track</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en-US"/>
                    </a:p>
                  </a:txBody>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Science</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strike="sng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Chronic Abs.</a:t>
                      </a: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Dropout</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10002"/>
                  </a:ext>
                </a:extLst>
              </a:tr>
              <a:tr h="275496">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Approaching</a:t>
                      </a:r>
                      <a:endParaRPr lang="en-US" sz="1100" dirty="0" smtClean="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F97"/>
                    </a:solid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Approaching</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F9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marL="0" marR="0" algn="ctr">
                        <a:spcBef>
                          <a:spcPts val="0"/>
                        </a:spcBef>
                        <a:spcAft>
                          <a:spcPts val="0"/>
                        </a:spcAft>
                      </a:pPr>
                      <a:endParaRPr lang="en-US" sz="1100" strike="sngStrike"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kUpDiag">
                      <a:fgClr>
                        <a:schemeClr val="tx1"/>
                      </a:fgClr>
                      <a:bgClr>
                        <a:srgbClr val="DDDDDD"/>
                      </a:bgClr>
                    </a:pattFill>
                  </a:tcPr>
                </a:tc>
                <a:tc>
                  <a:txBody>
                    <a:bodyPr/>
                    <a:lstStyle/>
                    <a:p>
                      <a:pPr marL="0" marR="0" algn="ctr">
                        <a:spcBef>
                          <a:spcPts val="0"/>
                        </a:spcBef>
                        <a:spcAft>
                          <a:spcPts val="0"/>
                        </a:spcAft>
                      </a:pPr>
                      <a:r>
                        <a:rPr lang="en-US" sz="9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9612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Exit Criteria</a:t>
            </a:r>
            <a:endParaRPr lang="en-US" dirty="0"/>
          </a:p>
        </p:txBody>
      </p:sp>
    </p:spTree>
    <p:extLst>
      <p:ext uri="{BB962C8B-B14F-4D97-AF65-F5344CB8AC3E}">
        <p14:creationId xmlns:p14="http://schemas.microsoft.com/office/powerpoint/2010/main" val="302184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Criteria</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900" dirty="0" smtClean="0"/>
              <a:t>Comprehensive Support and Improvement</a:t>
            </a:r>
          </a:p>
          <a:p>
            <a:pPr marL="1143000" lvl="1" indent="-457200">
              <a:lnSpc>
                <a:spcPct val="100000"/>
              </a:lnSpc>
              <a:spcBef>
                <a:spcPts val="0"/>
              </a:spcBef>
              <a:spcAft>
                <a:spcPts val="1200"/>
              </a:spcAft>
            </a:pPr>
            <a:r>
              <a:rPr lang="en-US" sz="1700" dirty="0" smtClean="0"/>
              <a:t>Maintain status for 3 years</a:t>
            </a:r>
          </a:p>
          <a:p>
            <a:pPr marL="1143000" lvl="1" indent="-457200">
              <a:lnSpc>
                <a:spcPct val="100000"/>
              </a:lnSpc>
              <a:spcBef>
                <a:spcPts val="0"/>
              </a:spcBef>
              <a:spcAft>
                <a:spcPts val="1200"/>
              </a:spcAft>
            </a:pPr>
            <a:r>
              <a:rPr lang="en-US" sz="1700" dirty="0" smtClean="0"/>
              <a:t>Will exit after 3 years if no longer meeting the criteria that led to identification (cut scores for the year of identification), and was not re-identified for Comprehensive Support and Improvement (meeting identification criteria in 2019-20, 2020-21, or 2021-22)</a:t>
            </a:r>
          </a:p>
          <a:p>
            <a:pPr marL="457200" indent="-457200">
              <a:lnSpc>
                <a:spcPct val="100000"/>
              </a:lnSpc>
              <a:spcBef>
                <a:spcPts val="0"/>
              </a:spcBef>
              <a:spcAft>
                <a:spcPts val="1200"/>
              </a:spcAft>
              <a:buFont typeface="Arial" panose="020B0604020202020204" pitchFamily="34" charset="0"/>
              <a:buChar char="•"/>
            </a:pPr>
            <a:r>
              <a:rPr lang="en-US" sz="1900" dirty="0" smtClean="0"/>
              <a:t>Targeted Support and Improvement</a:t>
            </a:r>
            <a:endParaRPr lang="en-US" sz="1900" dirty="0"/>
          </a:p>
          <a:p>
            <a:pPr marL="1143000" lvl="1" indent="-457200">
              <a:lnSpc>
                <a:spcPct val="100000"/>
              </a:lnSpc>
              <a:spcBef>
                <a:spcPts val="0"/>
              </a:spcBef>
              <a:spcAft>
                <a:spcPts val="1200"/>
              </a:spcAft>
            </a:pPr>
            <a:r>
              <a:rPr lang="en-US" sz="1700" dirty="0" smtClean="0"/>
              <a:t>LEAs determine the implementation timeline (number of years) and the exit criteria</a:t>
            </a:r>
          </a:p>
          <a:p>
            <a:pPr marL="1143000" lvl="1" indent="-457200">
              <a:lnSpc>
                <a:spcPct val="100000"/>
              </a:lnSpc>
              <a:spcBef>
                <a:spcPts val="0"/>
              </a:spcBef>
              <a:spcAft>
                <a:spcPts val="1200"/>
              </a:spcAft>
            </a:pPr>
            <a:r>
              <a:rPr lang="en-US" sz="1700" dirty="0" smtClean="0"/>
              <a:t>Additional Targeted Support and Improvement schools will maintain status for 3 years, and will exit if no longer meeting the identification criteria in the fourth year</a:t>
            </a:r>
          </a:p>
          <a:p>
            <a:pPr marL="1600200" lvl="2" indent="-457200">
              <a:lnSpc>
                <a:spcPct val="100000"/>
              </a:lnSpc>
              <a:spcBef>
                <a:spcPts val="0"/>
              </a:spcBef>
              <a:spcAft>
                <a:spcPts val="1200"/>
              </a:spcAft>
            </a:pPr>
            <a:r>
              <a:rPr lang="en-US" sz="1500" dirty="0" smtClean="0"/>
              <a:t>If an Additional Targeted Support school receives Title I and does not meet exit criteria, they will move to Comprehensive Support and Improvement</a:t>
            </a:r>
          </a:p>
        </p:txBody>
      </p:sp>
      <p:sp>
        <p:nvSpPr>
          <p:cNvPr id="4" name="TextBox 3"/>
          <p:cNvSpPr txBox="1"/>
          <p:nvPr/>
        </p:nvSpPr>
        <p:spPr>
          <a:xfrm>
            <a:off x="353292" y="5278580"/>
            <a:ext cx="11409219" cy="923330"/>
          </a:xfrm>
          <a:prstGeom prst="rect">
            <a:avLst/>
          </a:prstGeom>
          <a:noFill/>
          <a:ln>
            <a:solidFill>
              <a:srgbClr val="0070C0"/>
            </a:solidFill>
          </a:ln>
        </p:spPr>
        <p:txBody>
          <a:bodyPr wrap="square" rtlCol="0">
            <a:spAutoFit/>
          </a:bodyPr>
          <a:lstStyle/>
          <a:p>
            <a:pPr algn="ctr"/>
            <a:r>
              <a:rPr lang="en-US" dirty="0" smtClean="0">
                <a:solidFill>
                  <a:srgbClr val="0070C0"/>
                </a:solidFill>
              </a:rPr>
              <a:t>2017-2018 Identified TS/ATS schools will be eligible for supports and services in the 2018-2019 year</a:t>
            </a:r>
          </a:p>
          <a:p>
            <a:pPr algn="ctr"/>
            <a:endParaRPr lang="en-US" dirty="0">
              <a:solidFill>
                <a:srgbClr val="0070C0"/>
              </a:solidFill>
            </a:endParaRPr>
          </a:p>
          <a:p>
            <a:pPr algn="ctr"/>
            <a:r>
              <a:rPr lang="en-US" dirty="0" smtClean="0">
                <a:solidFill>
                  <a:srgbClr val="0070C0"/>
                </a:solidFill>
              </a:rPr>
              <a:t>In 2018-2019, CDE will work with stakeholders to develop a process for notifying CDE of LEA’s exit methods and timeline.</a:t>
            </a:r>
            <a:endParaRPr lang="en-US" dirty="0">
              <a:solidFill>
                <a:srgbClr val="0070C0"/>
              </a:solidFill>
            </a:endParaRPr>
          </a:p>
        </p:txBody>
      </p:sp>
    </p:spTree>
    <p:extLst>
      <p:ext uri="{BB962C8B-B14F-4D97-AF65-F5344CB8AC3E}">
        <p14:creationId xmlns:p14="http://schemas.microsoft.com/office/powerpoint/2010/main" val="107835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Improvement Planning Requirements</a:t>
            </a:r>
            <a:endParaRPr lang="en-US" dirty="0"/>
          </a:p>
        </p:txBody>
      </p:sp>
    </p:spTree>
    <p:extLst>
      <p:ext uri="{BB962C8B-B14F-4D97-AF65-F5344CB8AC3E}">
        <p14:creationId xmlns:p14="http://schemas.microsoft.com/office/powerpoint/2010/main" val="2020089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CS and TS Planning Requirements</a:t>
            </a:r>
            <a:endParaRPr lang="en-US" dirty="0"/>
          </a:p>
        </p:txBody>
      </p:sp>
      <p:sp>
        <p:nvSpPr>
          <p:cNvPr id="2" name="Content Placeholder 1"/>
          <p:cNvSpPr>
            <a:spLocks noGrp="1"/>
          </p:cNvSpPr>
          <p:nvPr>
            <p:ph idx="1"/>
          </p:nvPr>
        </p:nvSpPr>
        <p:spPr>
          <a:xfrm>
            <a:off x="199103" y="1354886"/>
            <a:ext cx="10515600" cy="4351338"/>
          </a:xfrm>
        </p:spPr>
        <p:txBody>
          <a:bodyPr/>
          <a:lstStyle/>
          <a:p>
            <a:r>
              <a:rPr lang="en-US" dirty="0" smtClean="0"/>
              <a:t>Identified schools must develop improvement plans that </a:t>
            </a:r>
            <a:r>
              <a:rPr lang="en-US" i="1" dirty="0" smtClean="0">
                <a:solidFill>
                  <a:srgbClr val="00B050"/>
                </a:solidFill>
              </a:rPr>
              <a:t>address the reason the school</a:t>
            </a:r>
            <a:r>
              <a:rPr lang="en-US" dirty="0" smtClean="0"/>
              <a:t> was identified and…</a:t>
            </a:r>
            <a:endParaRPr lang="en-US" dirty="0"/>
          </a:p>
        </p:txBody>
      </p:sp>
      <p:graphicFrame>
        <p:nvGraphicFramePr>
          <p:cNvPr id="5" name="Diagram 4" descr="The boxes indicate the components that must be in a Comprehensive Support and Improvemnt Plan and a Targeted Support and Improvement Plan." title="CS and TS Plan"/>
          <p:cNvGraphicFramePr/>
          <p:nvPr>
            <p:extLst>
              <p:ext uri="{D42A27DB-BD31-4B8C-83A1-F6EECF244321}">
                <p14:modId xmlns:p14="http://schemas.microsoft.com/office/powerpoint/2010/main" val="3052370890"/>
              </p:ext>
            </p:extLst>
          </p:nvPr>
        </p:nvGraphicFramePr>
        <p:xfrm>
          <a:off x="540774" y="1799303"/>
          <a:ext cx="11257936" cy="469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05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453737" y="277326"/>
            <a:ext cx="7886700" cy="710100"/>
          </a:xfrm>
          <a:prstGeom prst="rect">
            <a:avLst/>
          </a:prstGeom>
        </p:spPr>
        <p:txBody>
          <a:bodyPr spcFirstLastPara="1" vert="horz" wrap="square" lIns="0" tIns="0" rIns="0" bIns="0" rtlCol="0" anchor="t" anchorCtr="0">
            <a:noAutofit/>
          </a:bodyPr>
          <a:lstStyle/>
          <a:p>
            <a:pPr>
              <a:spcBef>
                <a:spcPts val="0"/>
              </a:spcBef>
            </a:pPr>
            <a:r>
              <a:rPr lang="en-US" dirty="0" smtClean="0"/>
              <a:t>Schools Identified for Support and Improvement</a:t>
            </a:r>
            <a:endParaRPr dirty="0"/>
          </a:p>
        </p:txBody>
      </p:sp>
      <p:graphicFrame>
        <p:nvGraphicFramePr>
          <p:cNvPr id="6" name="Diagram 5" descr="Circular diagram representing the State indicators, ESSA indicators, and the middle overlaps to inidicate that there is overlap between the two " title="ESSA V State Diagram"/>
          <p:cNvGraphicFramePr/>
          <p:nvPr>
            <p:extLst>
              <p:ext uri="{D42A27DB-BD31-4B8C-83A1-F6EECF244321}">
                <p14:modId xmlns:p14="http://schemas.microsoft.com/office/powerpoint/2010/main" val="2555402872"/>
              </p:ext>
            </p:extLst>
          </p:nvPr>
        </p:nvGraphicFramePr>
        <p:xfrm>
          <a:off x="8429767" y="83676"/>
          <a:ext cx="2256999" cy="9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 name="Google Shape;174;p26"/>
          <p:cNvSpPr txBox="1">
            <a:spLocks noGrp="1"/>
          </p:cNvSpPr>
          <p:nvPr>
            <p:ph type="body" idx="1"/>
          </p:nvPr>
        </p:nvSpPr>
        <p:spPr>
          <a:xfrm>
            <a:off x="453737" y="1283987"/>
            <a:ext cx="11284527" cy="4602900"/>
          </a:xfrm>
          <a:prstGeom prst="rect">
            <a:avLst/>
          </a:prstGeom>
          <a:ln>
            <a:solidFill>
              <a:schemeClr val="accent1"/>
            </a:solidFill>
          </a:ln>
        </p:spPr>
        <p:txBody>
          <a:bodyPr spcFirstLastPara="1" vert="horz" wrap="square" lIns="0" tIns="0" rIns="0" bIns="0" rtlCol="0" anchor="t" anchorCtr="0">
            <a:noAutofit/>
          </a:bodyPr>
          <a:lstStyle/>
          <a:p>
            <a:r>
              <a:rPr lang="en-US" dirty="0" smtClean="0">
                <a:solidFill>
                  <a:srgbClr val="00B050"/>
                </a:solidFill>
              </a:rPr>
              <a:t>Overall Performance</a:t>
            </a:r>
            <a:endParaRPr lang="en-US" dirty="0" smtClean="0"/>
          </a:p>
          <a:p>
            <a:pPr marL="342900" indent="-342900">
              <a:buFont typeface="Arial" panose="020B0604020202020204" pitchFamily="34" charset="0"/>
              <a:buChar char="•"/>
            </a:pPr>
            <a:r>
              <a:rPr lang="en-US" dirty="0" smtClean="0">
                <a:solidFill>
                  <a:schemeClr val="accent4"/>
                </a:solidFill>
              </a:rPr>
              <a:t>State</a:t>
            </a:r>
            <a:r>
              <a:rPr lang="en-US" dirty="0" smtClean="0"/>
              <a:t>: Priority Improvement or Turnaround Plan Types</a:t>
            </a:r>
          </a:p>
          <a:p>
            <a:pPr marL="342900" indent="-342900">
              <a:buFont typeface="Arial" panose="020B0604020202020204" pitchFamily="34" charset="0"/>
              <a:buChar char="•"/>
            </a:pPr>
            <a:r>
              <a:rPr lang="en-US" dirty="0" smtClean="0">
                <a:solidFill>
                  <a:schemeClr val="accent2">
                    <a:lumMod val="75000"/>
                  </a:schemeClr>
                </a:solidFill>
              </a:rPr>
              <a:t>ESSA</a:t>
            </a:r>
            <a:r>
              <a:rPr lang="en-US" dirty="0" smtClean="0"/>
              <a:t>: Comprehensive Support and Improvement (CS)- lowest 5%</a:t>
            </a:r>
          </a:p>
          <a:p>
            <a:r>
              <a:rPr lang="en-US" dirty="0" smtClean="0">
                <a:solidFill>
                  <a:srgbClr val="7030A0"/>
                </a:solidFill>
              </a:rPr>
              <a:t>Graduation Rates</a:t>
            </a:r>
          </a:p>
          <a:p>
            <a:pPr marL="342900" indent="-342900">
              <a:buFont typeface="Arial" panose="020B0604020202020204" pitchFamily="34" charset="0"/>
              <a:buChar char="•"/>
            </a:pPr>
            <a:r>
              <a:rPr lang="en-US" dirty="0" smtClean="0">
                <a:solidFill>
                  <a:schemeClr val="accent2">
                    <a:lumMod val="75000"/>
                  </a:schemeClr>
                </a:solidFill>
              </a:rPr>
              <a:t>ESSA</a:t>
            </a:r>
            <a:r>
              <a:rPr lang="en-US" dirty="0" smtClean="0"/>
              <a:t>: Comprehensive </a:t>
            </a:r>
            <a:r>
              <a:rPr lang="en-US" dirty="0"/>
              <a:t>Support and Improvement (CS)- </a:t>
            </a:r>
            <a:r>
              <a:rPr lang="en-US" dirty="0" smtClean="0"/>
              <a:t>low graduation rates</a:t>
            </a:r>
          </a:p>
          <a:p>
            <a:r>
              <a:rPr lang="en-US" dirty="0" smtClean="0">
                <a:solidFill>
                  <a:srgbClr val="0070C0"/>
                </a:solidFill>
              </a:rPr>
              <a:t>Historically Underserved Students</a:t>
            </a:r>
          </a:p>
          <a:p>
            <a:pPr marL="342900" indent="-342900">
              <a:buFont typeface="Arial" panose="020B0604020202020204" pitchFamily="34" charset="0"/>
              <a:buChar char="•"/>
            </a:pPr>
            <a:r>
              <a:rPr lang="en-US" dirty="0" smtClean="0">
                <a:solidFill>
                  <a:schemeClr val="accent2">
                    <a:lumMod val="75000"/>
                  </a:schemeClr>
                </a:solidFill>
              </a:rPr>
              <a:t>ESSA</a:t>
            </a:r>
            <a:r>
              <a:rPr lang="en-US" dirty="0" smtClean="0"/>
              <a:t>: Targeted </a:t>
            </a:r>
            <a:r>
              <a:rPr lang="en-US" dirty="0"/>
              <a:t>Support and Improvement (TS</a:t>
            </a:r>
            <a:r>
              <a:rPr lang="en-US" dirty="0" smtClean="0"/>
              <a:t>)</a:t>
            </a:r>
          </a:p>
          <a:p>
            <a:pPr marL="342900" indent="-342900">
              <a:buFont typeface="Arial" panose="020B0604020202020204" pitchFamily="34" charset="0"/>
              <a:buChar char="•"/>
            </a:pPr>
            <a:r>
              <a:rPr lang="en-US" dirty="0" smtClean="0">
                <a:solidFill>
                  <a:schemeClr val="accent2">
                    <a:lumMod val="75000"/>
                  </a:schemeClr>
                </a:solidFill>
              </a:rPr>
              <a:t>ESSA</a:t>
            </a:r>
            <a:r>
              <a:rPr lang="en-US" dirty="0" smtClean="0"/>
              <a:t>: Additional Targeted Support and Improvement (ATS)</a:t>
            </a:r>
            <a:endParaRPr dirty="0"/>
          </a:p>
        </p:txBody>
      </p:sp>
      <p:sp>
        <p:nvSpPr>
          <p:cNvPr id="3" name="TextBox 2"/>
          <p:cNvSpPr txBox="1"/>
          <p:nvPr/>
        </p:nvSpPr>
        <p:spPr>
          <a:xfrm>
            <a:off x="3200400" y="6034103"/>
            <a:ext cx="5791200" cy="584775"/>
          </a:xfrm>
          <a:prstGeom prst="rect">
            <a:avLst/>
          </a:prstGeom>
          <a:solidFill>
            <a:schemeClr val="accent4">
              <a:lumMod val="20000"/>
              <a:lumOff val="80000"/>
            </a:schemeClr>
          </a:solidFill>
          <a:ln>
            <a:solidFill>
              <a:srgbClr val="0066CC"/>
            </a:solidFill>
          </a:ln>
        </p:spPr>
        <p:txBody>
          <a:bodyPr wrap="square" rtlCol="0">
            <a:spAutoFit/>
          </a:bodyPr>
          <a:lstStyle/>
          <a:p>
            <a:pPr algn="ctr"/>
            <a:r>
              <a:rPr lang="en-US" sz="1600" dirty="0">
                <a:solidFill>
                  <a:schemeClr val="accent2">
                    <a:lumMod val="75000"/>
                  </a:schemeClr>
                </a:solidFill>
              </a:rPr>
              <a:t>Schools Identified for TS or ATS in 2017-2018 are also eligible for supports, even if not identified in 2018-2019</a:t>
            </a:r>
          </a:p>
        </p:txBody>
      </p:sp>
    </p:spTree>
    <p:extLst>
      <p:ext uri="{BB962C8B-B14F-4D97-AF65-F5344CB8AC3E}">
        <p14:creationId xmlns:p14="http://schemas.microsoft.com/office/powerpoint/2010/main" val="83158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7290262" cy="713232"/>
          </a:xfrm>
        </p:spPr>
        <p:txBody>
          <a:bodyPr/>
          <a:lstStyle/>
          <a:p>
            <a:r>
              <a:rPr lang="en-US" dirty="0" smtClean="0"/>
              <a:t>What is an ESSA Improvement Plan in Colorado?</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CS Improvement Plan</a:t>
            </a:r>
          </a:p>
          <a:p>
            <a:pPr marL="1028700" lvl="1" indent="-342900"/>
            <a:r>
              <a:rPr lang="en-US" dirty="0" smtClean="0"/>
              <a:t>The school Unified Improvement Plan (UIP) – with added components - from any school identified for comprehensive support and improvement</a:t>
            </a:r>
          </a:p>
          <a:p>
            <a:pPr marL="342900" indent="-342900">
              <a:buFont typeface="Arial" panose="020B0604020202020204" pitchFamily="34" charset="0"/>
              <a:buChar char="•"/>
            </a:pPr>
            <a:r>
              <a:rPr lang="en-US" dirty="0" smtClean="0"/>
              <a:t>TS Improvement Plan</a:t>
            </a:r>
          </a:p>
          <a:p>
            <a:pPr marL="1028700" lvl="1" indent="-342900"/>
            <a:r>
              <a:rPr lang="en-US" dirty="0" smtClean="0"/>
              <a:t>The school Unified Improvement Plan (UIP) from any school identified for targeted or additional targeted support and improvement</a:t>
            </a:r>
          </a:p>
          <a:p>
            <a:pPr marL="1028700" lvl="1" indent="-342900"/>
            <a:r>
              <a:rPr lang="en-US" dirty="0" smtClean="0"/>
              <a:t>Any plan designed by the district that meets all of the ESSA improvement plan requirements</a:t>
            </a:r>
            <a:endParaRPr lang="en-US" dirty="0"/>
          </a:p>
        </p:txBody>
      </p:sp>
      <p:pic>
        <p:nvPicPr>
          <p:cNvPr id="4" name="Picture 3" descr="File:&lt;strong&gt;Colorado&lt;/strong&gt; Rockies (NHL) logo.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13" y="4894729"/>
            <a:ext cx="1652068" cy="1586753"/>
          </a:xfrm>
          <a:prstGeom prst="rect">
            <a:avLst/>
          </a:prstGeom>
        </p:spPr>
      </p:pic>
    </p:spTree>
    <p:extLst>
      <p:ext uri="{BB962C8B-B14F-4D97-AF65-F5344CB8AC3E}">
        <p14:creationId xmlns:p14="http://schemas.microsoft.com/office/powerpoint/2010/main" val="627440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0344519" cy="713232"/>
          </a:xfrm>
        </p:spPr>
        <p:txBody>
          <a:bodyPr/>
          <a:lstStyle/>
          <a:p>
            <a:r>
              <a:rPr lang="en-US" dirty="0" smtClean="0"/>
              <a:t>CS Improvement Plan Review and Approval Process</a:t>
            </a:r>
            <a:endParaRPr lang="en-US" dirty="0"/>
          </a:p>
        </p:txBody>
      </p:sp>
      <p:sp>
        <p:nvSpPr>
          <p:cNvPr id="3" name="Content Placeholder 2"/>
          <p:cNvSpPr>
            <a:spLocks noGrp="1"/>
          </p:cNvSpPr>
          <p:nvPr>
            <p:ph idx="1"/>
          </p:nvPr>
        </p:nvSpPr>
        <p:spPr/>
        <p:txBody>
          <a:bodyPr/>
          <a:lstStyle/>
          <a:p>
            <a:r>
              <a:rPr lang="en-US" dirty="0"/>
              <a:t>Comprehensive Support - CDE Reviews &amp; Approves</a:t>
            </a:r>
          </a:p>
          <a:p>
            <a:pPr lvl="1" fontAlgn="base"/>
            <a:r>
              <a:rPr lang="en-US" dirty="0"/>
              <a:t>If submit in January</a:t>
            </a:r>
          </a:p>
          <a:p>
            <a:pPr lvl="2" fontAlgn="base"/>
            <a:r>
              <a:rPr lang="en-US" dirty="0"/>
              <a:t>CDE will review and provide feedback for April submission</a:t>
            </a:r>
          </a:p>
          <a:p>
            <a:pPr lvl="2" fontAlgn="base"/>
            <a:r>
              <a:rPr lang="en-US" dirty="0"/>
              <a:t>If approved in January, no need to resubmit </a:t>
            </a:r>
          </a:p>
          <a:p>
            <a:pPr lvl="2" fontAlgn="base"/>
            <a:r>
              <a:rPr lang="en-US" dirty="0"/>
              <a:t>If changes are required, in April CDE will re-review for approval</a:t>
            </a:r>
          </a:p>
          <a:p>
            <a:pPr lvl="1" fontAlgn="base"/>
            <a:r>
              <a:rPr lang="en-US" dirty="0"/>
              <a:t>If submit in April</a:t>
            </a:r>
          </a:p>
          <a:p>
            <a:pPr lvl="2" fontAlgn="base"/>
            <a:r>
              <a:rPr lang="en-US" dirty="0"/>
              <a:t>CDE will review for approval</a:t>
            </a:r>
          </a:p>
          <a:p>
            <a:pPr lvl="2" fontAlgn="base"/>
            <a:r>
              <a:rPr lang="en-US" dirty="0"/>
              <a:t>If approved, no changes until 2020 UIP</a:t>
            </a:r>
          </a:p>
          <a:p>
            <a:pPr lvl="2" fontAlgn="base"/>
            <a:r>
              <a:rPr lang="en-US" dirty="0"/>
              <a:t>If required changes, CDE will work with LEA to set a deadline for resubmittal </a:t>
            </a:r>
          </a:p>
          <a:p>
            <a:endParaRPr lang="en-US" dirty="0"/>
          </a:p>
        </p:txBody>
      </p:sp>
    </p:spTree>
    <p:extLst>
      <p:ext uri="{BB962C8B-B14F-4D97-AF65-F5344CB8AC3E}">
        <p14:creationId xmlns:p14="http://schemas.microsoft.com/office/powerpoint/2010/main" val="1411798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Rubric</a:t>
            </a:r>
            <a:endParaRPr lang="en-US" dirty="0"/>
          </a:p>
        </p:txBody>
      </p:sp>
      <p:sp>
        <p:nvSpPr>
          <p:cNvPr id="3" name="Content Placeholder 2"/>
          <p:cNvSpPr>
            <a:spLocks noGrp="1"/>
          </p:cNvSpPr>
          <p:nvPr>
            <p:ph idx="1"/>
          </p:nvPr>
        </p:nvSpPr>
        <p:spPr/>
        <p:txBody>
          <a:bodyPr/>
          <a:lstStyle/>
          <a:p>
            <a:r>
              <a:rPr lang="en-US" sz="2400" dirty="0"/>
              <a:t>CS Plans only (but may serve as a model for TS plans)</a:t>
            </a:r>
          </a:p>
          <a:p>
            <a:r>
              <a:rPr lang="en-US" sz="2000" b="1" u="sng" dirty="0" smtClean="0"/>
              <a:t>Starting with 2019 UIP</a:t>
            </a:r>
            <a:endParaRPr lang="en-US" sz="2000" dirty="0"/>
          </a:p>
          <a:p>
            <a:pPr marL="342900" indent="-342900" fontAlgn="base">
              <a:buFont typeface="+mj-lt"/>
              <a:buAutoNum type="arabicPeriod"/>
            </a:pPr>
            <a:r>
              <a:rPr lang="en-US" sz="1600" b="1" dirty="0" smtClean="0"/>
              <a:t>ESSA </a:t>
            </a:r>
            <a:r>
              <a:rPr lang="en-US" sz="1600" b="1" dirty="0"/>
              <a:t>section 1111(d)(1)(B) requires that “…the local education agency shall, for each school identified by the State and in partnership with stakeholders (including principals and other school leaders, teacher, and parents), locally develop and implement a comprehensive support and improvement plan….”</a:t>
            </a:r>
          </a:p>
          <a:p>
            <a:pPr marL="342900" indent="-342900" fontAlgn="base">
              <a:buFont typeface="+mj-lt"/>
              <a:buAutoNum type="arabicPeriod"/>
            </a:pPr>
            <a:r>
              <a:rPr lang="en-US" sz="1600" b="1" dirty="0"/>
              <a:t>ESSA section 1111(d)(1)(B)(</a:t>
            </a:r>
            <a:r>
              <a:rPr lang="en-US" sz="1600" b="1" dirty="0" err="1"/>
              <a:t>i</a:t>
            </a:r>
            <a:r>
              <a:rPr lang="en-US" sz="1600" b="1" dirty="0"/>
              <a:t>) and (iii) require that the comprehensive support and improvement plan “…(</a:t>
            </a:r>
            <a:r>
              <a:rPr lang="en-US" sz="1600" b="1" dirty="0" err="1"/>
              <a:t>i</a:t>
            </a:r>
            <a:r>
              <a:rPr lang="en-US" sz="1600" b="1" dirty="0"/>
              <a:t>) is informed by all indicators described in subsection (c)(4)(B), including student performance against State-determined long-term goals;” and “(iii) is based on a school-level needs assessment….”</a:t>
            </a:r>
          </a:p>
          <a:p>
            <a:pPr marL="342900" indent="-342900" fontAlgn="base">
              <a:buFont typeface="+mj-lt"/>
              <a:buAutoNum type="arabicPeriod"/>
            </a:pPr>
            <a:r>
              <a:rPr lang="en-US" sz="1600" b="1" dirty="0"/>
              <a:t>ESSA section 1111(d)(1)(B)(</a:t>
            </a:r>
            <a:r>
              <a:rPr lang="en-US" sz="1600" b="1" dirty="0" smtClean="0"/>
              <a:t>ii) </a:t>
            </a:r>
            <a:r>
              <a:rPr lang="en-US" sz="1600" b="1" dirty="0"/>
              <a:t>requires that the plan “…includes evidence-based interventions….”</a:t>
            </a:r>
          </a:p>
          <a:p>
            <a:r>
              <a:rPr lang="en-US" sz="2000" b="1" u="sng" dirty="0" smtClean="0"/>
              <a:t>Starting with 2020 UIP</a:t>
            </a:r>
            <a:endParaRPr lang="en-US" sz="2000" dirty="0"/>
          </a:p>
          <a:p>
            <a:pPr marL="342900" indent="-342900" fontAlgn="base">
              <a:buFont typeface="+mj-lt"/>
              <a:buAutoNum type="arabicPeriod" startAt="4"/>
            </a:pPr>
            <a:r>
              <a:rPr lang="en-US" sz="1600" b="1" dirty="0"/>
              <a:t>ESSA section 1111(d)(1)(B) requires that the plan be developed “…to improve student outcomes.”</a:t>
            </a:r>
          </a:p>
          <a:p>
            <a:pPr marL="342900" indent="-342900" fontAlgn="base">
              <a:buFont typeface="+mj-lt"/>
              <a:buAutoNum type="arabicPeriod" startAt="4"/>
            </a:pPr>
            <a:r>
              <a:rPr lang="en-US" sz="1600" b="1" dirty="0"/>
              <a:t>ESSA section 1111(d)(1)(B)(iv) requires that the plan “identifies resource inequities, which may include a review of local educational agency and school-level budgeting, to be addressed through implementation of such comprehensive support and improvement plan.”</a:t>
            </a:r>
          </a:p>
          <a:p>
            <a:endParaRPr lang="en-US" sz="2400" dirty="0"/>
          </a:p>
        </p:txBody>
      </p:sp>
    </p:spTree>
    <p:extLst>
      <p:ext uri="{BB962C8B-B14F-4D97-AF65-F5344CB8AC3E}">
        <p14:creationId xmlns:p14="http://schemas.microsoft.com/office/powerpoint/2010/main" val="88673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Improvement Efforts</a:t>
            </a:r>
            <a:endParaRPr lang="en-US" dirty="0"/>
          </a:p>
        </p:txBody>
      </p:sp>
      <p:sp>
        <p:nvSpPr>
          <p:cNvPr id="3" name="Content Placeholder 2"/>
          <p:cNvSpPr>
            <a:spLocks noGrp="1"/>
          </p:cNvSpPr>
          <p:nvPr>
            <p:ph idx="1"/>
          </p:nvPr>
        </p:nvSpPr>
        <p:spPr/>
        <p:txBody>
          <a:bodyPr/>
          <a:lstStyle/>
          <a:p>
            <a:r>
              <a:rPr lang="en-US" dirty="0"/>
              <a:t>Improvement efforts must</a:t>
            </a:r>
          </a:p>
          <a:p>
            <a:pPr marL="457200" indent="-457200" fontAlgn="base">
              <a:buFont typeface="Arial" panose="020B0604020202020204" pitchFamily="34" charset="0"/>
              <a:buChar char="•"/>
            </a:pPr>
            <a:r>
              <a:rPr lang="en-US" sz="2400" dirty="0"/>
              <a:t>Result in improved student performance and outcomes (reasons identified no longer exist)</a:t>
            </a:r>
          </a:p>
          <a:p>
            <a:pPr marL="457200" indent="-457200" fontAlgn="base">
              <a:buFont typeface="Arial" panose="020B0604020202020204" pitchFamily="34" charset="0"/>
              <a:buChar char="•"/>
            </a:pPr>
            <a:r>
              <a:rPr lang="en-US" sz="2400" dirty="0"/>
              <a:t>Lead to the school exiting identification category within 3 years (no more than 4 years)</a:t>
            </a:r>
          </a:p>
          <a:p>
            <a:r>
              <a:rPr lang="en-US" dirty="0"/>
              <a:t/>
            </a:r>
            <a:br>
              <a:rPr lang="en-US" dirty="0"/>
            </a:br>
            <a:r>
              <a:rPr lang="en-US" dirty="0"/>
              <a:t>If not exit status within 4 years, ratchet up improvement efforts</a:t>
            </a:r>
          </a:p>
          <a:p>
            <a:pPr lvl="1" fontAlgn="base"/>
            <a:r>
              <a:rPr lang="en-US" dirty="0"/>
              <a:t>What does that look like? </a:t>
            </a:r>
          </a:p>
          <a:p>
            <a:pPr lvl="1" fontAlgn="base"/>
            <a:r>
              <a:rPr lang="en-US" dirty="0"/>
              <a:t>Will be developed in consultation with stakeholders (ESEA Committee of Practitioners and Accountability Spoke, aka Accountability Work Group) over the coming year</a:t>
            </a:r>
          </a:p>
          <a:p>
            <a:endParaRPr lang="en-US" dirty="0"/>
          </a:p>
        </p:txBody>
      </p:sp>
    </p:spTree>
    <p:extLst>
      <p:ext uri="{BB962C8B-B14F-4D97-AF65-F5344CB8AC3E}">
        <p14:creationId xmlns:p14="http://schemas.microsoft.com/office/powerpoint/2010/main" val="25585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Responsibilities for TS Plans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Develop a process for reviewing and approving improvement plans from TS schools</a:t>
            </a:r>
          </a:p>
          <a:p>
            <a:pPr marL="457200" indent="-457200">
              <a:buFont typeface="Arial" panose="020B0604020202020204" pitchFamily="34" charset="0"/>
              <a:buChar char="•"/>
            </a:pPr>
            <a:r>
              <a:rPr lang="en-US" dirty="0" smtClean="0"/>
              <a:t>Monitor implementation</a:t>
            </a:r>
          </a:p>
          <a:p>
            <a:pPr marL="457200" indent="-457200">
              <a:buFont typeface="Arial" panose="020B0604020202020204" pitchFamily="34" charset="0"/>
              <a:buChar char="•"/>
            </a:pPr>
            <a:r>
              <a:rPr lang="en-US" dirty="0" smtClean="0"/>
              <a:t>Provide guidance, support, and oversight of improvement</a:t>
            </a:r>
          </a:p>
          <a:p>
            <a:pPr marL="457200" indent="-457200">
              <a:buFont typeface="Arial" panose="020B0604020202020204" pitchFamily="34" charset="0"/>
              <a:buChar char="•"/>
            </a:pPr>
            <a:r>
              <a:rPr lang="en-US" dirty="0" smtClean="0"/>
              <a:t>Establish exit criteria and timeline for exiting TS status</a:t>
            </a:r>
          </a:p>
          <a:p>
            <a:pPr marL="457200" indent="-457200">
              <a:buFont typeface="Arial" panose="020B0604020202020204" pitchFamily="34" charset="0"/>
              <a:buChar char="•"/>
            </a:pPr>
            <a:r>
              <a:rPr lang="en-US" dirty="0" smtClean="0"/>
              <a:t>Determine what will happen if school does not meet exit criteria for an LEA-determined number of years</a:t>
            </a:r>
            <a:endParaRPr lang="en-US" dirty="0"/>
          </a:p>
        </p:txBody>
      </p:sp>
      <p:sp>
        <p:nvSpPr>
          <p:cNvPr id="4" name="TextBox 3"/>
          <p:cNvSpPr txBox="1"/>
          <p:nvPr/>
        </p:nvSpPr>
        <p:spPr>
          <a:xfrm>
            <a:off x="838200" y="4852555"/>
            <a:ext cx="10515600" cy="1200329"/>
          </a:xfrm>
          <a:prstGeom prst="rect">
            <a:avLst/>
          </a:prstGeom>
          <a:noFill/>
          <a:ln>
            <a:solidFill>
              <a:schemeClr val="accent1"/>
            </a:solidFill>
          </a:ln>
        </p:spPr>
        <p:txBody>
          <a:bodyPr wrap="square" rtlCol="0">
            <a:spAutoFit/>
          </a:bodyPr>
          <a:lstStyle/>
          <a:p>
            <a:pPr algn="ctr"/>
            <a:r>
              <a:rPr lang="en-US" dirty="0" smtClean="0">
                <a:solidFill>
                  <a:srgbClr val="0070C0"/>
                </a:solidFill>
              </a:rPr>
              <a:t>CDE will be monitoring the district’s oversight of the TS improvement planning process, providing support to identified schools, and monitoring improvement plan implementation</a:t>
            </a:r>
          </a:p>
          <a:p>
            <a:pPr algn="ctr"/>
            <a:endParaRPr lang="en-US" dirty="0">
              <a:solidFill>
                <a:srgbClr val="0070C0"/>
              </a:solidFill>
            </a:endParaRPr>
          </a:p>
          <a:p>
            <a:pPr algn="ctr"/>
            <a:r>
              <a:rPr lang="en-US" dirty="0" smtClean="0">
                <a:solidFill>
                  <a:srgbClr val="0070C0"/>
                </a:solidFill>
              </a:rPr>
              <a:t>CDE will be collecting districts’ exit criteria and timelines beginning in the 2019-2020 school year</a:t>
            </a:r>
            <a:endParaRPr lang="en-US" dirty="0">
              <a:solidFill>
                <a:srgbClr val="0070C0"/>
              </a:solidFill>
            </a:endParaRPr>
          </a:p>
        </p:txBody>
      </p:sp>
    </p:spTree>
    <p:extLst>
      <p:ext uri="{BB962C8B-B14F-4D97-AF65-F5344CB8AC3E}">
        <p14:creationId xmlns:p14="http://schemas.microsoft.com/office/powerpoint/2010/main" val="216317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graphicFrame>
        <p:nvGraphicFramePr>
          <p:cNvPr id="4" name="Content Placeholder 3" title="Webinar Links"/>
          <p:cNvGraphicFramePr>
            <a:graphicFrameLocks noGrp="1"/>
          </p:cNvGraphicFramePr>
          <p:nvPr>
            <p:ph idx="1"/>
            <p:extLst>
              <p:ext uri="{D42A27DB-BD31-4B8C-83A1-F6EECF244321}">
                <p14:modId xmlns:p14="http://schemas.microsoft.com/office/powerpoint/2010/main" val="3235363705"/>
              </p:ext>
            </p:extLst>
          </p:nvPr>
        </p:nvGraphicFramePr>
        <p:xfrm>
          <a:off x="627185" y="1864373"/>
          <a:ext cx="10642602" cy="3905986"/>
        </p:xfrm>
        <a:graphic>
          <a:graphicData uri="http://schemas.openxmlformats.org/drawingml/2006/table">
            <a:tbl>
              <a:tblPr firstRow="1" bandRow="1">
                <a:tableStyleId>{5C22544A-7EE6-4342-B048-85BDC9FD1C3A}</a:tableStyleId>
              </a:tblPr>
              <a:tblGrid>
                <a:gridCol w="1773767"/>
                <a:gridCol w="1773767"/>
                <a:gridCol w="1773767"/>
                <a:gridCol w="2480703"/>
                <a:gridCol w="1066831"/>
                <a:gridCol w="1773767"/>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Webinar Name</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a:txBody>
                  <a:tcPr/>
                </a:tc>
                <a:tc>
                  <a:txBody>
                    <a:bodyPr/>
                    <a:lstStyle/>
                    <a:p>
                      <a:pPr algn="ctr"/>
                      <a:r>
                        <a:rPr lang="en-US" sz="1800" dirty="0" smtClean="0">
                          <a:effectLst/>
                        </a:rPr>
                        <a:t>Date</a:t>
                      </a:r>
                      <a:endParaRPr lang="en-US" dirty="0"/>
                    </a:p>
                  </a:txBody>
                  <a:tcPr/>
                </a:tc>
                <a:tc>
                  <a:txBody>
                    <a:bodyPr/>
                    <a:lstStyle/>
                    <a:p>
                      <a:pPr algn="ctr"/>
                      <a:r>
                        <a:rPr lang="en-US" sz="1800" dirty="0" smtClean="0">
                          <a:effectLst/>
                        </a:rPr>
                        <a:t>Time</a:t>
                      </a:r>
                      <a:endParaRPr lang="en-US" dirty="0"/>
                    </a:p>
                  </a:txBody>
                  <a:tcPr/>
                </a:tc>
                <a:tc>
                  <a:txBody>
                    <a:bodyPr/>
                    <a:lstStyle/>
                    <a:p>
                      <a:pPr marL="0" marR="0" algn="ctr">
                        <a:lnSpc>
                          <a:spcPct val="107000"/>
                        </a:lnSpc>
                        <a:spcBef>
                          <a:spcPts val="0"/>
                        </a:spcBef>
                        <a:spcAft>
                          <a:spcPts val="0"/>
                        </a:spcAft>
                      </a:pPr>
                      <a:r>
                        <a:rPr lang="en-US" sz="2000" dirty="0">
                          <a:effectLst/>
                        </a:rPr>
                        <a:t>Link for Participants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Call-in Number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Meeting Room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67343">
                <a:tc>
                  <a:txBody>
                    <a:bodyPr/>
                    <a:lstStyle/>
                    <a:p>
                      <a:pPr marL="0" marR="0" algn="ctr">
                        <a:lnSpc>
                          <a:spcPct val="107000"/>
                        </a:lnSpc>
                        <a:spcBef>
                          <a:spcPts val="0"/>
                        </a:spcBef>
                        <a:spcAft>
                          <a:spcPts val="0"/>
                        </a:spcAft>
                      </a:pPr>
                      <a:r>
                        <a:rPr lang="en-US" sz="1600" dirty="0">
                          <a:effectLst/>
                        </a:rPr>
                        <a:t>ESSA Identification </a:t>
                      </a:r>
                      <a:r>
                        <a:rPr lang="en-US" sz="1600" dirty="0" smtClean="0">
                          <a:effectLst/>
                        </a:rPr>
                        <a:t>(Deep Dive into Specifications)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10/3/18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2:00-4:00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u="sng" dirty="0" smtClean="0">
                          <a:effectLst/>
                          <a:hlinkClick r:id="rId3"/>
                        </a:rPr>
                        <a:t>Webinar Link</a:t>
                      </a:r>
                      <a:r>
                        <a:rPr lang="en-US" sz="1600" u="sng" dirty="0" smtClean="0">
                          <a:effectLst/>
                        </a:rPr>
                        <a:t>: </a:t>
                      </a:r>
                      <a:r>
                        <a:rPr lang="en-US" sz="1400" u="sng" dirty="0" smtClean="0">
                          <a:effectLst/>
                        </a:rPr>
                        <a:t>enetlearning.adobeconnect.com/</a:t>
                      </a:r>
                      <a:r>
                        <a:rPr lang="en-US" sz="1400" u="sng" dirty="0" err="1" smtClean="0">
                          <a:effectLst/>
                        </a:rPr>
                        <a:t>essaidentification</a:t>
                      </a:r>
                      <a:r>
                        <a:rPr lang="en-US" sz="1400" u="sng" dirty="0" smtClean="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1-866-684-8605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Willow</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4895">
                <a:tc>
                  <a:txBody>
                    <a:bodyPr/>
                    <a:lstStyle/>
                    <a:p>
                      <a:pPr marL="0" marR="0" algn="ctr">
                        <a:lnSpc>
                          <a:spcPct val="107000"/>
                        </a:lnSpc>
                        <a:spcBef>
                          <a:spcPts val="0"/>
                        </a:spcBef>
                        <a:spcAft>
                          <a:spcPts val="0"/>
                        </a:spcAft>
                      </a:pPr>
                      <a:r>
                        <a:rPr lang="en-US" sz="1600">
                          <a:effectLst/>
                        </a:rPr>
                        <a:t>ESSA Q&amp;A Session (Webinar)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10/4/18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9:00-11:00 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u="sng" dirty="0" smtClean="0">
                          <a:effectLst/>
                          <a:hlinkClick r:id="rId4"/>
                        </a:rPr>
                        <a:t>Webinar Link: </a:t>
                      </a:r>
                      <a:r>
                        <a:rPr lang="en-US" sz="1400" u="sng" dirty="0" smtClean="0">
                          <a:effectLst/>
                        </a:rPr>
                        <a:t>enetlearning.adobeconnect.com/</a:t>
                      </a:r>
                      <a:r>
                        <a:rPr lang="en-US" sz="1400" u="sng" dirty="0" err="1" smtClean="0">
                          <a:effectLst/>
                        </a:rPr>
                        <a:t>essa</a:t>
                      </a:r>
                      <a:r>
                        <a:rPr lang="en-US" sz="1400" u="sng" dirty="0" smtClean="0">
                          <a:effectLst/>
                        </a:rPr>
                        <a:t>-id-</a:t>
                      </a:r>
                      <a:r>
                        <a:rPr lang="en-US" sz="1400" u="sng" dirty="0" err="1" smtClean="0">
                          <a:effectLst/>
                        </a:rPr>
                        <a:t>qa</a:t>
                      </a:r>
                      <a:r>
                        <a:rPr lang="en-US" sz="2000" u="sng" dirty="0" smtClean="0">
                          <a:effectLst/>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1-866-684-8605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Willow</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4895">
                <a:tc>
                  <a:txBody>
                    <a:bodyPr/>
                    <a:lstStyle/>
                    <a:p>
                      <a:pPr marL="0" marR="0" algn="ctr">
                        <a:lnSpc>
                          <a:spcPct val="107000"/>
                        </a:lnSpc>
                        <a:spcBef>
                          <a:spcPts val="0"/>
                        </a:spcBef>
                        <a:spcAft>
                          <a:spcPts val="0"/>
                        </a:spcAft>
                      </a:pPr>
                      <a:r>
                        <a:rPr lang="en-US" sz="1600" dirty="0">
                          <a:effectLst/>
                        </a:rPr>
                        <a:t>ESSA Identification Office Hours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10/11/18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8:00-11:00 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303-866-5243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Tina’s Desk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3518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Content Placeholder 3" descr="Question mark 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3120" y="1650443"/>
            <a:ext cx="5985761" cy="3557114"/>
          </a:xfrm>
        </p:spPr>
      </p:pic>
    </p:spTree>
    <p:extLst>
      <p:ext uri="{BB962C8B-B14F-4D97-AF65-F5344CB8AC3E}">
        <p14:creationId xmlns:p14="http://schemas.microsoft.com/office/powerpoint/2010/main" val="3652484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dirty="0" smtClean="0"/>
              <a:t>Nazanin (Nazie) Mohajeri-Nelson</a:t>
            </a:r>
          </a:p>
          <a:p>
            <a:pPr marL="457200" indent="-457200">
              <a:buFont typeface="Arial" panose="020B0604020202020204" pitchFamily="34" charset="0"/>
              <a:buChar char="•"/>
            </a:pPr>
            <a:r>
              <a:rPr lang="en-US" dirty="0" smtClean="0">
                <a:hlinkClick r:id="rId3"/>
              </a:rPr>
              <a:t>Mohajeri-nelson_n@cde.state.co.us</a:t>
            </a:r>
            <a:r>
              <a:rPr lang="en-US" dirty="0" smtClean="0"/>
              <a:t> </a:t>
            </a:r>
          </a:p>
          <a:p>
            <a:pPr marL="457200" indent="-457200">
              <a:buFont typeface="Arial" panose="020B0604020202020204" pitchFamily="34" charset="0"/>
              <a:buChar char="•"/>
            </a:pPr>
            <a:r>
              <a:rPr lang="en-US" dirty="0" smtClean="0"/>
              <a:t>(303) 866-6205</a:t>
            </a:r>
            <a:endParaRPr lang="en-US" dirty="0"/>
          </a:p>
          <a:p>
            <a:endParaRPr lang="en-US" dirty="0" smtClean="0"/>
          </a:p>
          <a:p>
            <a:r>
              <a:rPr lang="en-US" dirty="0" smtClean="0"/>
              <a:t>Tina Negley</a:t>
            </a:r>
          </a:p>
          <a:p>
            <a:pPr marL="457200" indent="-457200">
              <a:buFont typeface="Arial" panose="020B0604020202020204" pitchFamily="34" charset="0"/>
              <a:buChar char="•"/>
            </a:pPr>
            <a:r>
              <a:rPr lang="en-US" dirty="0" smtClean="0">
                <a:hlinkClick r:id="rId4"/>
              </a:rPr>
              <a:t>Negley_t@cde.state.co.us</a:t>
            </a:r>
            <a:r>
              <a:rPr lang="en-US" dirty="0" smtClean="0"/>
              <a:t> </a:t>
            </a:r>
          </a:p>
          <a:p>
            <a:pPr marL="457200" indent="-457200">
              <a:buFont typeface="Arial" panose="020B0604020202020204" pitchFamily="34" charset="0"/>
              <a:buChar char="•"/>
            </a:pPr>
            <a:r>
              <a:rPr lang="en-US" dirty="0" smtClean="0"/>
              <a:t>(303) 866-5243</a:t>
            </a:r>
          </a:p>
          <a:p>
            <a:endParaRPr lang="en-US" dirty="0"/>
          </a:p>
        </p:txBody>
      </p:sp>
    </p:spTree>
    <p:extLst>
      <p:ext uri="{BB962C8B-B14F-4D97-AF65-F5344CB8AC3E}">
        <p14:creationId xmlns:p14="http://schemas.microsoft.com/office/powerpoint/2010/main" val="331868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2018-2019 Identified Schools</a:t>
            </a:r>
            <a:endParaRPr lang="en-US" dirty="0"/>
          </a:p>
        </p:txBody>
      </p:sp>
      <p:sp>
        <p:nvSpPr>
          <p:cNvPr id="5" name="Slide Number Placeholder 4"/>
          <p:cNvSpPr>
            <a:spLocks noGrp="1"/>
          </p:cNvSpPr>
          <p:nvPr>
            <p:ph type="sldNum" sz="quarter" idx="4"/>
          </p:nvPr>
        </p:nvSpPr>
        <p:spPr/>
        <p:txBody>
          <a:bodyPr/>
          <a:lstStyle/>
          <a:p>
            <a:fld id="{67726FA2-3EC9-4717-AD62-D8C823692DD3}" type="slidenum">
              <a:rPr lang="en-US" smtClean="0"/>
              <a:pPr/>
              <a:t>4</a:t>
            </a:fld>
            <a:endParaRPr lang="en-US" dirty="0"/>
          </a:p>
        </p:txBody>
      </p:sp>
      <p:grpSp>
        <p:nvGrpSpPr>
          <p:cNvPr id="7" name="Group 6" descr="This slide provides the number of schools identified in each category. &#10;There are 159 that have earned a School Performance Framework rating of Priority Improvement or Turnaround. &#10;Of the 267 ESSA identified schools – &#10;50 are identified based on the school’s overall performance (24 of the ones that are also state identified)&#10;152 are identified based on the performance of at least one disaggregated groups (38 are also state identified)&#10;65 are identified based on graduation rates (17 are also state identified)&#10;" title="Circular Diagram in depth "/>
          <p:cNvGrpSpPr/>
          <p:nvPr/>
        </p:nvGrpSpPr>
        <p:grpSpPr>
          <a:xfrm>
            <a:off x="1877609" y="1564217"/>
            <a:ext cx="8432799" cy="4792134"/>
            <a:chOff x="1151467" y="1566333"/>
            <a:chExt cx="8432799" cy="4792134"/>
          </a:xfrm>
        </p:grpSpPr>
        <p:sp>
          <p:nvSpPr>
            <p:cNvPr id="8" name="Oval 7"/>
            <p:cNvSpPr/>
            <p:nvPr/>
          </p:nvSpPr>
          <p:spPr>
            <a:xfrm>
              <a:off x="1151467" y="1566333"/>
              <a:ext cx="4893733" cy="4792134"/>
            </a:xfrm>
            <a:prstGeom prst="ellipse">
              <a:avLst/>
            </a:prstGeom>
            <a:gradFill flip="none" rotWithShape="1">
              <a:gsLst>
                <a:gs pos="0">
                  <a:schemeClr val="accent6">
                    <a:lumMod val="67000"/>
                    <a:alpha val="0"/>
                  </a:schemeClr>
                </a:gs>
                <a:gs pos="48000">
                  <a:schemeClr val="accent6">
                    <a:lumMod val="97000"/>
                    <a:lumOff val="3000"/>
                  </a:schemeClr>
                </a:gs>
                <a:gs pos="100000">
                  <a:schemeClr val="accent6">
                    <a:lumMod val="60000"/>
                    <a:lumOff val="40000"/>
                  </a:schemeClr>
                </a:gs>
              </a:gsLst>
              <a:path path="circle">
                <a:fillToRect l="100000" t="100000"/>
              </a:path>
              <a:tileRect r="-100000" b="-100000"/>
            </a:gradFill>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Oval 8"/>
            <p:cNvSpPr/>
            <p:nvPr/>
          </p:nvSpPr>
          <p:spPr>
            <a:xfrm>
              <a:off x="4690533" y="1566333"/>
              <a:ext cx="4893733" cy="4792134"/>
            </a:xfrm>
            <a:prstGeom prst="ellipse">
              <a:avLst/>
            </a:prstGeom>
            <a:gradFill flip="none" rotWithShape="1">
              <a:gsLst>
                <a:gs pos="0">
                  <a:srgbClr val="7030A0">
                    <a:alpha val="0"/>
                  </a:srgbClr>
                </a:gs>
                <a:gs pos="74000">
                  <a:schemeClr val="accent4">
                    <a:lumMod val="45000"/>
                    <a:lumOff val="55000"/>
                  </a:schemeClr>
                </a:gs>
                <a:gs pos="57000">
                  <a:schemeClr val="accent4">
                    <a:lumMod val="45000"/>
                    <a:lumOff val="55000"/>
                  </a:schemeClr>
                </a:gs>
                <a:gs pos="100000">
                  <a:schemeClr val="accent4">
                    <a:lumMod val="30000"/>
                    <a:lumOff val="70000"/>
                  </a:schemeClr>
                </a:gs>
              </a:gsLst>
              <a:lin ang="5400000" scaled="1"/>
              <a:tileRect/>
            </a:gra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TextBox 9"/>
            <p:cNvSpPr txBox="1"/>
            <p:nvPr/>
          </p:nvSpPr>
          <p:spPr>
            <a:xfrm>
              <a:off x="2193609" y="3002678"/>
              <a:ext cx="2125133" cy="1804749"/>
            </a:xfrm>
            <a:prstGeom prst="flowChartAlternateProcess">
              <a:avLst/>
            </a:prstGeom>
            <a:noFill/>
            <a:ln w="3175">
              <a:solidFill>
                <a:schemeClr val="accent4">
                  <a:lumMod val="75000"/>
                </a:schemeClr>
              </a:solidFill>
            </a:ln>
          </p:spPr>
          <p:txBody>
            <a:bodyPr wrap="square" rtlCol="0">
              <a:spAutoFit/>
            </a:bodyPr>
            <a:lstStyle/>
            <a:p>
              <a:pPr algn="ctr"/>
              <a:r>
                <a:rPr lang="en-US" sz="1600" dirty="0">
                  <a:solidFill>
                    <a:srgbClr val="101E8E"/>
                  </a:solidFill>
                </a:rPr>
                <a:t>159 Priority Improvement and Turnaround Plan Types (on the Clock)</a:t>
              </a:r>
            </a:p>
            <a:p>
              <a:endParaRPr lang="en-US" sz="1600" dirty="0">
                <a:solidFill>
                  <a:srgbClr val="101E8E"/>
                </a:solidFill>
              </a:endParaRPr>
            </a:p>
            <a:p>
              <a:pPr algn="ctr"/>
              <a:r>
                <a:rPr lang="en-US" sz="1600" dirty="0">
                  <a:solidFill>
                    <a:srgbClr val="101E8E"/>
                  </a:solidFill>
                </a:rPr>
                <a:t>(80 state only)</a:t>
              </a:r>
            </a:p>
          </p:txBody>
        </p:sp>
        <p:sp>
          <p:nvSpPr>
            <p:cNvPr id="11" name="TextBox 10"/>
            <p:cNvSpPr txBox="1"/>
            <p:nvPr/>
          </p:nvSpPr>
          <p:spPr>
            <a:xfrm>
              <a:off x="6416991" y="3293518"/>
              <a:ext cx="1805144" cy="1191816"/>
            </a:xfrm>
            <a:prstGeom prst="flowChartAlternateProcess">
              <a:avLst/>
            </a:prstGeom>
            <a:noFill/>
            <a:ln w="3175">
              <a:solidFill>
                <a:srgbClr val="0070C0"/>
              </a:solidFill>
            </a:ln>
          </p:spPr>
          <p:txBody>
            <a:bodyPr wrap="square" rtlCol="0">
              <a:spAutoFit/>
            </a:bodyPr>
            <a:lstStyle/>
            <a:p>
              <a:pPr algn="ctr"/>
              <a:r>
                <a:rPr lang="en-US" sz="1600" dirty="0">
                  <a:solidFill>
                    <a:srgbClr val="101E8E"/>
                  </a:solidFill>
                </a:rPr>
                <a:t>267 ESSA Schools</a:t>
              </a:r>
            </a:p>
            <a:p>
              <a:pPr algn="ctr"/>
              <a:endParaRPr lang="en-US" sz="1600" dirty="0">
                <a:solidFill>
                  <a:srgbClr val="101E8E"/>
                </a:solidFill>
              </a:endParaRPr>
            </a:p>
            <a:p>
              <a:pPr algn="ctr"/>
              <a:endParaRPr lang="en-US" sz="1600" dirty="0">
                <a:solidFill>
                  <a:srgbClr val="101E8E"/>
                </a:solidFill>
              </a:endParaRPr>
            </a:p>
            <a:p>
              <a:pPr algn="ctr"/>
              <a:r>
                <a:rPr lang="en-US" sz="1600" dirty="0">
                  <a:solidFill>
                    <a:srgbClr val="101E8E"/>
                  </a:solidFill>
                </a:rPr>
                <a:t>(188 ESSA only)</a:t>
              </a:r>
            </a:p>
          </p:txBody>
        </p:sp>
        <p:sp>
          <p:nvSpPr>
            <p:cNvPr id="12" name="TextBox 11"/>
            <p:cNvSpPr txBox="1"/>
            <p:nvPr/>
          </p:nvSpPr>
          <p:spPr>
            <a:xfrm>
              <a:off x="4902444" y="3309145"/>
              <a:ext cx="914400" cy="1160562"/>
            </a:xfrm>
            <a:prstGeom prst="flowChartAlternateProcess">
              <a:avLst/>
            </a:prstGeom>
            <a:gradFill flip="none" rotWithShape="1">
              <a:gsLst>
                <a:gs pos="0">
                  <a:schemeClr val="accent4">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0800000" scaled="1"/>
              <a:tileRect/>
            </a:gradFill>
            <a:ln w="3175">
              <a:solidFill>
                <a:schemeClr val="accent5">
                  <a:lumMod val="60000"/>
                  <a:lumOff val="40000"/>
                </a:schemeClr>
              </a:solidFill>
            </a:ln>
          </p:spPr>
          <p:txBody>
            <a:bodyPr wrap="square" rtlCol="0">
              <a:spAutoFit/>
            </a:bodyPr>
            <a:lstStyle/>
            <a:p>
              <a:pPr algn="ctr"/>
              <a:r>
                <a:rPr lang="en-US" sz="1600" dirty="0">
                  <a:solidFill>
                    <a:srgbClr val="7030A0"/>
                  </a:solidFill>
                </a:rPr>
                <a:t>79 both state and ESSA</a:t>
              </a:r>
            </a:p>
          </p:txBody>
        </p:sp>
      </p:grpSp>
      <p:sp>
        <p:nvSpPr>
          <p:cNvPr id="4" name="TextBox 3"/>
          <p:cNvSpPr txBox="1"/>
          <p:nvPr/>
        </p:nvSpPr>
        <p:spPr>
          <a:xfrm>
            <a:off x="9004416" y="1533044"/>
            <a:ext cx="1455241" cy="369332"/>
          </a:xfrm>
          <a:prstGeom prst="rect">
            <a:avLst/>
          </a:prstGeom>
          <a:noFill/>
          <a:ln>
            <a:solidFill>
              <a:srgbClr val="7030A0"/>
            </a:solidFill>
          </a:ln>
        </p:spPr>
        <p:txBody>
          <a:bodyPr wrap="square" rtlCol="0">
            <a:spAutoFit/>
          </a:bodyPr>
          <a:lstStyle/>
          <a:p>
            <a:pPr algn="ctr"/>
            <a:r>
              <a:rPr lang="en-US" dirty="0">
                <a:solidFill>
                  <a:srgbClr val="7030A0"/>
                </a:solidFill>
              </a:rPr>
              <a:t>65 Grad Rate</a:t>
            </a:r>
          </a:p>
        </p:txBody>
      </p:sp>
      <p:sp>
        <p:nvSpPr>
          <p:cNvPr id="6" name="TextBox 5"/>
          <p:cNvSpPr txBox="1"/>
          <p:nvPr/>
        </p:nvSpPr>
        <p:spPr>
          <a:xfrm>
            <a:off x="8232227" y="5655953"/>
            <a:ext cx="2078181" cy="369332"/>
          </a:xfrm>
          <a:prstGeom prst="rect">
            <a:avLst/>
          </a:prstGeom>
          <a:noFill/>
          <a:ln>
            <a:solidFill>
              <a:srgbClr val="FFC846"/>
            </a:solidFill>
          </a:ln>
        </p:spPr>
        <p:txBody>
          <a:bodyPr wrap="square" rtlCol="0">
            <a:spAutoFit/>
          </a:bodyPr>
          <a:lstStyle/>
          <a:p>
            <a:pPr algn="ctr"/>
            <a:r>
              <a:rPr lang="en-US" dirty="0">
                <a:solidFill>
                  <a:schemeClr val="accent4">
                    <a:lumMod val="75000"/>
                  </a:schemeClr>
                </a:solidFill>
              </a:rPr>
              <a:t>152 Student Groups</a:t>
            </a:r>
          </a:p>
        </p:txBody>
      </p:sp>
      <p:sp>
        <p:nvSpPr>
          <p:cNvPr id="13" name="TextBox 12"/>
          <p:cNvSpPr txBox="1"/>
          <p:nvPr/>
        </p:nvSpPr>
        <p:spPr>
          <a:xfrm>
            <a:off x="4901221" y="6347830"/>
            <a:ext cx="2369128" cy="369332"/>
          </a:xfrm>
          <a:prstGeom prst="rect">
            <a:avLst/>
          </a:prstGeom>
          <a:noFill/>
          <a:ln>
            <a:solidFill>
              <a:schemeClr val="accent6">
                <a:lumMod val="75000"/>
              </a:schemeClr>
            </a:solidFill>
          </a:ln>
        </p:spPr>
        <p:txBody>
          <a:bodyPr wrap="square" rtlCol="0">
            <a:spAutoFit/>
          </a:bodyPr>
          <a:lstStyle/>
          <a:p>
            <a:pPr algn="ctr"/>
            <a:r>
              <a:rPr lang="en-US" dirty="0">
                <a:solidFill>
                  <a:schemeClr val="accent6">
                    <a:lumMod val="75000"/>
                  </a:schemeClr>
                </a:solidFill>
              </a:rPr>
              <a:t>50 overall performance</a:t>
            </a:r>
          </a:p>
        </p:txBody>
      </p:sp>
    </p:spTree>
    <p:extLst>
      <p:ext uri="{BB962C8B-B14F-4D97-AF65-F5344CB8AC3E}">
        <p14:creationId xmlns:p14="http://schemas.microsoft.com/office/powerpoint/2010/main" val="366703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ESSA Methodology</a:t>
            </a:r>
            <a:endParaRPr lang="en-US" dirty="0"/>
          </a:p>
        </p:txBody>
      </p:sp>
    </p:spTree>
    <p:extLst>
      <p:ext uri="{BB962C8B-B14F-4D97-AF65-F5344CB8AC3E}">
        <p14:creationId xmlns:p14="http://schemas.microsoft.com/office/powerpoint/2010/main" val="196988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ESSA Indicators Used</a:t>
            </a:r>
            <a:endParaRPr lang="en-US" dirty="0">
              <a:solidFill>
                <a:schemeClr val="bg1"/>
              </a:solidFill>
            </a:endParaRPr>
          </a:p>
        </p:txBody>
      </p:sp>
    </p:spTree>
    <p:extLst>
      <p:ext uri="{BB962C8B-B14F-4D97-AF65-F5344CB8AC3E}">
        <p14:creationId xmlns:p14="http://schemas.microsoft.com/office/powerpoint/2010/main" val="321133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ESSA Indicators</a:t>
            </a:r>
            <a:endParaRPr lang="en-US" dirty="0"/>
          </a:p>
        </p:txBody>
      </p:sp>
      <p:sp>
        <p:nvSpPr>
          <p:cNvPr id="3" name="Content Placeholder 2"/>
          <p:cNvSpPr>
            <a:spLocks noGrp="1"/>
          </p:cNvSpPr>
          <p:nvPr>
            <p:ph idx="1"/>
          </p:nvPr>
        </p:nvSpPr>
        <p:spPr>
          <a:xfrm>
            <a:off x="838199" y="1372422"/>
            <a:ext cx="6839465" cy="4351338"/>
          </a:xfrm>
        </p:spPr>
        <p:txBody>
          <a:bodyPr/>
          <a:lstStyle/>
          <a:p>
            <a:pPr marL="457200" indent="-457200">
              <a:buFont typeface="Arial" panose="020B0604020202020204" pitchFamily="34" charset="0"/>
              <a:buChar char="•"/>
            </a:pPr>
            <a:r>
              <a:rPr lang="en-US" sz="1600" dirty="0" smtClean="0"/>
              <a:t>Academic Achievement</a:t>
            </a:r>
            <a:endParaRPr lang="en-US" sz="1600" dirty="0"/>
          </a:p>
          <a:p>
            <a:pPr marL="1143000" lvl="1" indent="-457200"/>
            <a:r>
              <a:rPr lang="en-US" sz="1400" dirty="0" smtClean="0"/>
              <a:t>English language arts (ELA) achievement (E/M)</a:t>
            </a:r>
          </a:p>
          <a:p>
            <a:pPr marL="1143000" lvl="1" indent="-457200"/>
            <a:r>
              <a:rPr lang="en-US" sz="1400" dirty="0" smtClean="0"/>
              <a:t>Math achievement (E/M)</a:t>
            </a:r>
          </a:p>
          <a:p>
            <a:pPr marL="1143000" lvl="1" indent="-457200"/>
            <a:r>
              <a:rPr lang="en-US" sz="1400" dirty="0" smtClean="0"/>
              <a:t>SAT achievement (H)</a:t>
            </a:r>
          </a:p>
          <a:p>
            <a:pPr marL="1600200" lvl="2" indent="-457200"/>
            <a:r>
              <a:rPr lang="en-US" sz="1200" dirty="0" smtClean="0"/>
              <a:t>Evidence based reading and writing (EBRW)</a:t>
            </a:r>
          </a:p>
          <a:p>
            <a:pPr marL="1600200" lvl="2" indent="-457200"/>
            <a:r>
              <a:rPr lang="en-US" sz="1200" dirty="0" smtClean="0"/>
              <a:t>Math</a:t>
            </a:r>
          </a:p>
          <a:p>
            <a:pPr marL="457200" indent="-457200">
              <a:buFont typeface="Arial" panose="020B0604020202020204" pitchFamily="34" charset="0"/>
              <a:buChar char="•"/>
            </a:pPr>
            <a:r>
              <a:rPr lang="en-US" sz="1600" dirty="0" smtClean="0"/>
              <a:t>Academic Progress</a:t>
            </a:r>
          </a:p>
          <a:p>
            <a:pPr marL="1143000" lvl="1" indent="-457200"/>
            <a:r>
              <a:rPr lang="en-US" sz="1400" dirty="0" smtClean="0"/>
              <a:t>ELA (E/M) or EBRW (H) growth</a:t>
            </a:r>
          </a:p>
          <a:p>
            <a:pPr marL="1143000" lvl="1" indent="-457200"/>
            <a:r>
              <a:rPr lang="en-US" sz="1400" dirty="0" smtClean="0"/>
              <a:t>Math growth</a:t>
            </a:r>
          </a:p>
          <a:p>
            <a:pPr marL="457200" indent="-457200">
              <a:buFont typeface="Arial" panose="020B0604020202020204" pitchFamily="34" charset="0"/>
              <a:buChar char="•"/>
            </a:pPr>
            <a:r>
              <a:rPr lang="en-US" sz="1600" dirty="0" smtClean="0"/>
              <a:t>Progress in Achieving English Language Proficiency</a:t>
            </a:r>
          </a:p>
          <a:p>
            <a:pPr marL="1143000" lvl="1" indent="-457200"/>
            <a:r>
              <a:rPr lang="en-US" sz="1400" dirty="0" smtClean="0"/>
              <a:t>Growth percentiles – </a:t>
            </a:r>
            <a:r>
              <a:rPr lang="en-US" sz="1400" i="1" dirty="0" smtClean="0">
                <a:solidFill>
                  <a:srgbClr val="FF0000"/>
                </a:solidFill>
              </a:rPr>
              <a:t>New to 2018-19 identification</a:t>
            </a:r>
          </a:p>
          <a:p>
            <a:pPr marL="1143000" lvl="1" indent="-457200"/>
            <a:r>
              <a:rPr lang="en-US" sz="1400" dirty="0" smtClean="0"/>
              <a:t>On-track to attain </a:t>
            </a:r>
            <a:r>
              <a:rPr lang="en-US" sz="1400" dirty="0"/>
              <a:t>fluency – </a:t>
            </a:r>
            <a:r>
              <a:rPr lang="en-US" sz="1400" i="1" dirty="0">
                <a:solidFill>
                  <a:srgbClr val="FF0000"/>
                </a:solidFill>
              </a:rPr>
              <a:t>New </a:t>
            </a:r>
            <a:r>
              <a:rPr lang="en-US" sz="1400" i="1" dirty="0" smtClean="0">
                <a:solidFill>
                  <a:srgbClr val="FF0000"/>
                </a:solidFill>
              </a:rPr>
              <a:t>to 2018-19 </a:t>
            </a:r>
            <a:r>
              <a:rPr lang="en-US" sz="1400" i="1" dirty="0">
                <a:solidFill>
                  <a:srgbClr val="FF0000"/>
                </a:solidFill>
              </a:rPr>
              <a:t>identification</a:t>
            </a:r>
            <a:endParaRPr lang="en-US" sz="1400" i="1" dirty="0" smtClean="0">
              <a:solidFill>
                <a:srgbClr val="FF0000"/>
              </a:solidFill>
            </a:endParaRPr>
          </a:p>
          <a:p>
            <a:pPr marL="457200" indent="-457200">
              <a:buFont typeface="Arial" panose="020B0604020202020204" pitchFamily="34" charset="0"/>
              <a:buChar char="•"/>
            </a:pPr>
            <a:r>
              <a:rPr lang="en-US" sz="1600" dirty="0" smtClean="0"/>
              <a:t>School Quality or Student Success (SQSS)</a:t>
            </a:r>
          </a:p>
          <a:p>
            <a:pPr marL="1143000" lvl="1" indent="-457200"/>
            <a:r>
              <a:rPr lang="en-US" sz="1400" dirty="0" smtClean="0"/>
              <a:t>Science achievement</a:t>
            </a:r>
          </a:p>
          <a:p>
            <a:pPr marL="1143000" lvl="1" indent="-457200"/>
            <a:r>
              <a:rPr lang="en-US" sz="1400" strike="sngStrike" dirty="0" smtClean="0"/>
              <a:t>Reduction in chronic absenteeism (E/M)</a:t>
            </a:r>
            <a:r>
              <a:rPr lang="en-US" sz="1400" dirty="0" smtClean="0"/>
              <a:t> – </a:t>
            </a:r>
            <a:r>
              <a:rPr lang="en-US" sz="1400" i="1" dirty="0" smtClean="0">
                <a:solidFill>
                  <a:srgbClr val="FF0000"/>
                </a:solidFill>
              </a:rPr>
              <a:t>Not used for 2018-19 identification</a:t>
            </a:r>
          </a:p>
          <a:p>
            <a:pPr marL="1143000" lvl="1" indent="-457200"/>
            <a:r>
              <a:rPr lang="en-US" sz="1400" dirty="0" smtClean="0"/>
              <a:t>Dropout rates</a:t>
            </a:r>
            <a:r>
              <a:rPr lang="en-US" sz="1400" i="1" dirty="0">
                <a:solidFill>
                  <a:srgbClr val="FF0000"/>
                </a:solidFill>
              </a:rPr>
              <a:t> New to 2018-19 identification</a:t>
            </a:r>
            <a:endParaRPr lang="en-US" sz="1400" dirty="0" smtClean="0"/>
          </a:p>
          <a:p>
            <a:pPr marL="457200" indent="-457200">
              <a:buFont typeface="Arial" panose="020B0604020202020204" pitchFamily="34" charset="0"/>
              <a:buChar char="•"/>
            </a:pPr>
            <a:r>
              <a:rPr lang="en-US" sz="1600" dirty="0" smtClean="0"/>
              <a:t>Graduation Rates</a:t>
            </a:r>
          </a:p>
          <a:p>
            <a:pPr marL="1143000" lvl="1" indent="-457200"/>
            <a:r>
              <a:rPr lang="en-US" sz="1400" dirty="0" smtClean="0"/>
              <a:t>Four-year </a:t>
            </a:r>
            <a:r>
              <a:rPr lang="en-US" sz="1400" dirty="0"/>
              <a:t>rate – </a:t>
            </a:r>
            <a:r>
              <a:rPr lang="en-US" sz="1400" i="1" dirty="0">
                <a:solidFill>
                  <a:srgbClr val="FF0000"/>
                </a:solidFill>
              </a:rPr>
              <a:t>New to 2018-19 identification</a:t>
            </a:r>
            <a:endParaRPr lang="en-US" sz="1400" dirty="0" smtClean="0"/>
          </a:p>
          <a:p>
            <a:pPr marL="1143000" lvl="1" indent="-457200"/>
            <a:r>
              <a:rPr lang="en-US" sz="1400" dirty="0" smtClean="0"/>
              <a:t>Seven-year </a:t>
            </a:r>
            <a:r>
              <a:rPr lang="en-US" sz="1400" dirty="0"/>
              <a:t>rate – </a:t>
            </a:r>
            <a:r>
              <a:rPr lang="en-US" sz="1400" i="1" dirty="0">
                <a:solidFill>
                  <a:srgbClr val="FF0000"/>
                </a:solidFill>
              </a:rPr>
              <a:t>New to 2018-19 identification</a:t>
            </a:r>
            <a:endParaRPr lang="en-US" sz="1400" dirty="0" smtClean="0"/>
          </a:p>
        </p:txBody>
      </p:sp>
      <p:sp>
        <p:nvSpPr>
          <p:cNvPr id="4" name="Content Placeholder 2"/>
          <p:cNvSpPr txBox="1">
            <a:spLocks/>
          </p:cNvSpPr>
          <p:nvPr/>
        </p:nvSpPr>
        <p:spPr>
          <a:xfrm>
            <a:off x="7383164" y="1372422"/>
            <a:ext cx="4347518" cy="1123643"/>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smtClean="0"/>
              <a:t>Alternative Education Campuses (AECs)</a:t>
            </a:r>
          </a:p>
          <a:p>
            <a:pPr marL="457200" indent="-457200">
              <a:buFont typeface="Arial" panose="020B0604020202020204" pitchFamily="34" charset="0"/>
              <a:buChar char="•"/>
            </a:pPr>
            <a:r>
              <a:rPr lang="en-US" sz="1600" dirty="0" smtClean="0"/>
              <a:t>In addition to all other indicators:</a:t>
            </a:r>
          </a:p>
          <a:p>
            <a:pPr marL="1143000" lvl="1" indent="-457200"/>
            <a:r>
              <a:rPr lang="en-US" sz="1400" dirty="0" smtClean="0"/>
              <a:t>Attendance</a:t>
            </a:r>
          </a:p>
          <a:p>
            <a:pPr marL="1143000" lvl="1" indent="-457200"/>
            <a:r>
              <a:rPr lang="en-US" sz="1400" dirty="0" smtClean="0"/>
              <a:t>Truancy</a:t>
            </a:r>
          </a:p>
        </p:txBody>
      </p:sp>
      <p:sp>
        <p:nvSpPr>
          <p:cNvPr id="6" name="Content Placeholder 2"/>
          <p:cNvSpPr txBox="1">
            <a:spLocks/>
          </p:cNvSpPr>
          <p:nvPr/>
        </p:nvSpPr>
        <p:spPr>
          <a:xfrm>
            <a:off x="7383164" y="2986269"/>
            <a:ext cx="4347518" cy="1734012"/>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smtClean="0"/>
              <a:t>K-2 Schools</a:t>
            </a:r>
          </a:p>
          <a:p>
            <a:pPr marL="457200" indent="-457200">
              <a:buFont typeface="Arial" panose="020B0604020202020204" pitchFamily="34" charset="0"/>
              <a:buChar char="•"/>
            </a:pPr>
            <a:r>
              <a:rPr lang="en-US" sz="1600" dirty="0" smtClean="0"/>
              <a:t>Academic achievement</a:t>
            </a:r>
          </a:p>
          <a:p>
            <a:pPr marL="1143000" lvl="1" indent="-457200"/>
            <a:r>
              <a:rPr lang="en-US" sz="1400" dirty="0" smtClean="0"/>
              <a:t>Percent significant reading deficiency (SRD)</a:t>
            </a:r>
          </a:p>
          <a:p>
            <a:pPr marL="457200" indent="-457200">
              <a:buFont typeface="Arial" panose="020B0604020202020204" pitchFamily="34" charset="0"/>
              <a:buChar char="•"/>
            </a:pPr>
            <a:r>
              <a:rPr lang="en-US" sz="1600" dirty="0" smtClean="0"/>
              <a:t>Academic progress</a:t>
            </a:r>
          </a:p>
          <a:p>
            <a:pPr marL="1143000" lvl="1" indent="-457200"/>
            <a:r>
              <a:rPr lang="en-US" sz="1400" dirty="0" smtClean="0"/>
              <a:t>Change in SRD</a:t>
            </a:r>
          </a:p>
          <a:p>
            <a:pPr marL="1143000" lvl="1" indent="-457200"/>
            <a:r>
              <a:rPr lang="en-US" sz="1400" dirty="0" smtClean="0"/>
              <a:t>English language proficiency growth</a:t>
            </a:r>
          </a:p>
        </p:txBody>
      </p:sp>
    </p:spTree>
    <p:extLst>
      <p:ext uri="{BB962C8B-B14F-4D97-AF65-F5344CB8AC3E}">
        <p14:creationId xmlns:p14="http://schemas.microsoft.com/office/powerpoint/2010/main" val="416050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Achievement</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1700" dirty="0" smtClean="0"/>
              <a:t>In 2017-18, Colorado used mean scale scores for ELA/EBRW, math, and science achievement for school identification under ESSA</a:t>
            </a:r>
          </a:p>
          <a:p>
            <a:pPr marL="457200" indent="-457200">
              <a:lnSpc>
                <a:spcPct val="100000"/>
              </a:lnSpc>
              <a:spcBef>
                <a:spcPts val="0"/>
              </a:spcBef>
              <a:spcAft>
                <a:spcPts val="1200"/>
              </a:spcAft>
              <a:buFont typeface="Arial" panose="020B0604020202020204" pitchFamily="34" charset="0"/>
              <a:buChar char="•"/>
            </a:pPr>
            <a:r>
              <a:rPr lang="en-US" sz="1700" i="1" dirty="0">
                <a:solidFill>
                  <a:srgbClr val="FF0000"/>
                </a:solidFill>
              </a:rPr>
              <a:t>New in 2018-19 </a:t>
            </a:r>
            <a:r>
              <a:rPr lang="en-US" sz="1700" dirty="0"/>
              <a:t>– </a:t>
            </a:r>
            <a:r>
              <a:rPr lang="en-US" sz="1700" dirty="0" smtClean="0"/>
              <a:t>Based on required changes to Colorado’s approved ESSA state plan, science achievement is now included under the SQSS indicator</a:t>
            </a:r>
            <a:endParaRPr lang="en-US" sz="1700" dirty="0"/>
          </a:p>
          <a:p>
            <a:pPr marL="457200" indent="-457200">
              <a:lnSpc>
                <a:spcPct val="100000"/>
              </a:lnSpc>
              <a:spcBef>
                <a:spcPts val="0"/>
              </a:spcBef>
              <a:spcAft>
                <a:spcPts val="1200"/>
              </a:spcAft>
              <a:buFont typeface="Arial" panose="020B0604020202020204" pitchFamily="34" charset="0"/>
              <a:buChar char="•"/>
            </a:pPr>
            <a:r>
              <a:rPr lang="en-US" sz="1700" i="1" dirty="0" smtClean="0">
                <a:solidFill>
                  <a:srgbClr val="FF0000"/>
                </a:solidFill>
              </a:rPr>
              <a:t>New in 2018-19 </a:t>
            </a:r>
            <a:r>
              <a:rPr lang="en-US" sz="1700" dirty="0" smtClean="0"/>
              <a:t>– Under ESSA, states are required to factor the requirement for 95 percent student participation into the system of annual meaningful differentiation of schools</a:t>
            </a:r>
          </a:p>
          <a:p>
            <a:pPr marL="1143000" lvl="1" indent="-457200">
              <a:lnSpc>
                <a:spcPct val="100000"/>
              </a:lnSpc>
              <a:spcBef>
                <a:spcPts val="0"/>
              </a:spcBef>
              <a:spcAft>
                <a:spcPts val="1200"/>
              </a:spcAft>
            </a:pPr>
            <a:r>
              <a:rPr lang="en-US" sz="1600" dirty="0" smtClean="0"/>
              <a:t>Based on required changes to Colorado’s approved ESSA state plan, </a:t>
            </a:r>
            <a:r>
              <a:rPr lang="en-US" sz="1600" dirty="0"/>
              <a:t>the academic achievement indicator </a:t>
            </a:r>
            <a:r>
              <a:rPr lang="en-US" sz="1600" dirty="0" smtClean="0"/>
              <a:t>will now be adjusted to account for participation rates below 95 percent</a:t>
            </a:r>
          </a:p>
          <a:p>
            <a:pPr marL="1143000" lvl="1" indent="-457200">
              <a:lnSpc>
                <a:spcPct val="100000"/>
              </a:lnSpc>
              <a:spcBef>
                <a:spcPts val="0"/>
              </a:spcBef>
              <a:spcAft>
                <a:spcPts val="1200"/>
              </a:spcAft>
            </a:pPr>
            <a:r>
              <a:rPr lang="en-US" sz="1600" dirty="0" smtClean="0"/>
              <a:t>Colorado will count all non-participants (including parent excusals) in excess of 5% as non-proficient records for identification of schools for support and improvement</a:t>
            </a:r>
          </a:p>
          <a:p>
            <a:pPr marL="1600200" lvl="2" indent="-457200">
              <a:lnSpc>
                <a:spcPct val="100000"/>
              </a:lnSpc>
              <a:spcBef>
                <a:spcPts val="0"/>
              </a:spcBef>
            </a:pPr>
            <a:r>
              <a:rPr lang="en-US" sz="1400" dirty="0" smtClean="0"/>
              <a:t>For ELA and math achievement on CMAS, records will be assigned a scale score of 650</a:t>
            </a:r>
          </a:p>
          <a:p>
            <a:pPr marL="1600200" lvl="2" indent="-457200">
              <a:lnSpc>
                <a:spcPct val="100000"/>
              </a:lnSpc>
              <a:spcBef>
                <a:spcPts val="0"/>
              </a:spcBef>
              <a:spcAft>
                <a:spcPts val="1200"/>
              </a:spcAft>
            </a:pPr>
            <a:r>
              <a:rPr lang="en-US" sz="1400" dirty="0" smtClean="0"/>
              <a:t>For EBRW and math achievement on SAT, records will be assigned a scale score of 200</a:t>
            </a:r>
          </a:p>
          <a:p>
            <a:pPr marL="457200" indent="-457200">
              <a:lnSpc>
                <a:spcPct val="100000"/>
              </a:lnSpc>
              <a:spcBef>
                <a:spcPts val="0"/>
              </a:spcBef>
              <a:spcAft>
                <a:spcPts val="1200"/>
              </a:spcAft>
              <a:buFont typeface="Arial" panose="020B0604020202020204" pitchFamily="34" charset="0"/>
              <a:buChar char="•"/>
            </a:pPr>
            <a:r>
              <a:rPr lang="en-US" sz="1700" i="1" dirty="0">
                <a:solidFill>
                  <a:srgbClr val="FF0000"/>
                </a:solidFill>
              </a:rPr>
              <a:t>New in 2018-19 </a:t>
            </a:r>
            <a:r>
              <a:rPr lang="en-US" sz="1700" dirty="0"/>
              <a:t>– </a:t>
            </a:r>
            <a:r>
              <a:rPr lang="en-US" sz="1700" dirty="0" smtClean="0"/>
              <a:t>Colorado will identify schools for support and improvement first using the actual (non-adjusted) mean scale scores, and then using the mean scale scores adjusted for participation</a:t>
            </a:r>
          </a:p>
          <a:p>
            <a:pPr marL="1143000" lvl="1" indent="-457200">
              <a:lnSpc>
                <a:spcPct val="100000"/>
              </a:lnSpc>
              <a:spcBef>
                <a:spcPts val="0"/>
              </a:spcBef>
              <a:spcAft>
                <a:spcPts val="1200"/>
              </a:spcAft>
            </a:pPr>
            <a:r>
              <a:rPr lang="en-US" sz="1600" dirty="0" smtClean="0"/>
              <a:t>Schools that are only identified based on calculating non-participants in excess of 5% as non-proficient records will be identified as “due to participation”, allowing Colorado to provide differentiated support and intervention to those schools</a:t>
            </a:r>
          </a:p>
        </p:txBody>
      </p:sp>
    </p:spTree>
    <p:extLst>
      <p:ext uri="{BB962C8B-B14F-4D97-AF65-F5344CB8AC3E}">
        <p14:creationId xmlns:p14="http://schemas.microsoft.com/office/powerpoint/2010/main" val="385164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Progress (Growth)</a:t>
            </a:r>
            <a:endParaRPr lang="en-US" dirty="0"/>
          </a:p>
        </p:txBody>
      </p:sp>
      <p:sp>
        <p:nvSpPr>
          <p:cNvPr id="3" name="Content Placeholder 2"/>
          <p:cNvSpPr>
            <a:spLocks noGrp="1"/>
          </p:cNvSpPr>
          <p:nvPr>
            <p:ph idx="1"/>
          </p:nvPr>
        </p:nvSpPr>
        <p:spPr>
          <a:xfrm>
            <a:off x="838199" y="1372421"/>
            <a:ext cx="10348785" cy="4740055"/>
          </a:xfrm>
        </p:spPr>
        <p:txBody>
          <a:bodyPr/>
          <a:lstStyle/>
          <a:p>
            <a:pPr marL="457200" indent="-457200">
              <a:lnSpc>
                <a:spcPct val="100000"/>
              </a:lnSpc>
              <a:spcBef>
                <a:spcPts val="0"/>
              </a:spcBef>
              <a:spcAft>
                <a:spcPts val="1200"/>
              </a:spcAft>
              <a:buFont typeface="Arial" panose="020B0604020202020204" pitchFamily="34" charset="0"/>
              <a:buChar char="•"/>
            </a:pPr>
            <a:r>
              <a:rPr lang="en-US" sz="2000" dirty="0" smtClean="0"/>
              <a:t>Consistent with school identification in 2017-18, academic </a:t>
            </a:r>
            <a:r>
              <a:rPr lang="en-US" sz="2000" dirty="0"/>
              <a:t>progress will be measured using median student growth percentiles on the math and English language arts or evidence-based reading and writing </a:t>
            </a:r>
            <a:r>
              <a:rPr lang="en-US" sz="2000" dirty="0" smtClean="0"/>
              <a:t>assessments</a:t>
            </a:r>
            <a:endParaRPr lang="en-US" sz="2000" dirty="0"/>
          </a:p>
        </p:txBody>
      </p:sp>
    </p:spTree>
    <p:extLst>
      <p:ext uri="{BB962C8B-B14F-4D97-AF65-F5344CB8AC3E}">
        <p14:creationId xmlns:p14="http://schemas.microsoft.com/office/powerpoint/2010/main" val="442041863"/>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TotalTime>
  <Words>3762</Words>
  <Application>Microsoft Office PowerPoint</Application>
  <PresentationFormat>Widescreen</PresentationFormat>
  <Paragraphs>532</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Arial</vt:lpstr>
      <vt:lpstr>Calibri</vt:lpstr>
      <vt:lpstr>Museo Slab 500</vt:lpstr>
      <vt:lpstr>Times New Roman</vt:lpstr>
      <vt:lpstr>Trebuchet MS</vt:lpstr>
      <vt:lpstr>Light Blue to Green Theme</vt:lpstr>
      <vt:lpstr>School Identification Under ESSA in 2018-19</vt:lpstr>
      <vt:lpstr>Colorado’s Accountability System</vt:lpstr>
      <vt:lpstr>Schools Identified for Support and Improvement</vt:lpstr>
      <vt:lpstr>2018-2019 Identified Schools</vt:lpstr>
      <vt:lpstr>ESSA Methodology</vt:lpstr>
      <vt:lpstr>ESSA Indicators Used</vt:lpstr>
      <vt:lpstr>Overview of ESSA Indicators</vt:lpstr>
      <vt:lpstr>Academic Achievement</vt:lpstr>
      <vt:lpstr>Academic Progress (Growth)</vt:lpstr>
      <vt:lpstr>Progress in Achieving English Language Proficiency – New in 2018-19</vt:lpstr>
      <vt:lpstr>School Quality or Student Success – New in 2018-19</vt:lpstr>
      <vt:lpstr>Graduation Rates</vt:lpstr>
      <vt:lpstr>Student Groups</vt:lpstr>
      <vt:lpstr>Student Groups</vt:lpstr>
      <vt:lpstr>ESSA Identification Criteria</vt:lpstr>
      <vt:lpstr>ESSA Identification Methods</vt:lpstr>
      <vt:lpstr>Comprehensive Support and Improvement</vt:lpstr>
      <vt:lpstr>Comprehensive Support and Improvement – Lowest 5 Percent</vt:lpstr>
      <vt:lpstr>Comprehensive Support and Improvement – Low Graduation Rate</vt:lpstr>
      <vt:lpstr>Comprehensive Support and Improvement – Former Additional Targeted Schools</vt:lpstr>
      <vt:lpstr>Targeted Support and Improvement</vt:lpstr>
      <vt:lpstr>Targeted Support and Improvement</vt:lpstr>
      <vt:lpstr>Targeted Support and Improvement, Examples</vt:lpstr>
      <vt:lpstr>Additional Targeted Support and Improvement</vt:lpstr>
      <vt:lpstr>Additional Targeted Support and Improvement, Examples</vt:lpstr>
      <vt:lpstr>Exit Criteria</vt:lpstr>
      <vt:lpstr>Exit Criteria</vt:lpstr>
      <vt:lpstr>Improvement Planning Requirements</vt:lpstr>
      <vt:lpstr>CS and TS Planning Requirements</vt:lpstr>
      <vt:lpstr>What is an ESSA Improvement Plan in Colorado?</vt:lpstr>
      <vt:lpstr>CS Improvement Plan Review and Approval Process</vt:lpstr>
      <vt:lpstr>Review Rubric</vt:lpstr>
      <vt:lpstr>Outcome of Improvement Efforts</vt:lpstr>
      <vt:lpstr>District Responsibilities for TS Plans</vt:lpstr>
      <vt:lpstr>Coming up</vt:lpstr>
      <vt:lpstr>Questions? </vt:lpstr>
      <vt:lpstr>Contacts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356</cp:revision>
  <dcterms:created xsi:type="dcterms:W3CDTF">2018-01-08T21:58:16Z</dcterms:created>
  <dcterms:modified xsi:type="dcterms:W3CDTF">2018-10-29T16:25:28Z</dcterms:modified>
</cp:coreProperties>
</file>