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68" r:id="rId2"/>
    <p:sldId id="280" r:id="rId3"/>
    <p:sldId id="594" r:id="rId4"/>
    <p:sldId id="279" r:id="rId5"/>
    <p:sldId id="299" r:id="rId6"/>
    <p:sldId id="298" r:id="rId7"/>
    <p:sldId id="293" r:id="rId8"/>
    <p:sldId id="295" r:id="rId9"/>
    <p:sldId id="286" r:id="rId10"/>
    <p:sldId id="288" r:id="rId11"/>
    <p:sldId id="282" r:id="rId12"/>
    <p:sldId id="544" r:id="rId13"/>
    <p:sldId id="284" r:id="rId14"/>
    <p:sldId id="292" r:id="rId15"/>
    <p:sldId id="307" r:id="rId16"/>
    <p:sldId id="308" r:id="rId17"/>
    <p:sldId id="306" r:id="rId18"/>
    <p:sldId id="567" r:id="rId19"/>
    <p:sldId id="587" r:id="rId20"/>
    <p:sldId id="283" r:id="rId21"/>
    <p:sldId id="573" r:id="rId22"/>
    <p:sldId id="588" r:id="rId23"/>
    <p:sldId id="589" r:id="rId24"/>
    <p:sldId id="590" r:id="rId25"/>
    <p:sldId id="591" r:id="rId26"/>
    <p:sldId id="571" r:id="rId27"/>
    <p:sldId id="574" r:id="rId28"/>
    <p:sldId id="575" r:id="rId29"/>
    <p:sldId id="596" r:id="rId30"/>
    <p:sldId id="577" r:id="rId31"/>
    <p:sldId id="595" r:id="rId32"/>
    <p:sldId id="580" r:id="rId33"/>
    <p:sldId id="592" r:id="rId34"/>
    <p:sldId id="585" r:id="rId35"/>
    <p:sldId id="593" r:id="rId3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D9D9D"/>
    <a:srgbClr val="9DC3E6"/>
    <a:srgbClr val="009999"/>
    <a:srgbClr val="86BE40"/>
    <a:srgbClr val="993366"/>
    <a:srgbClr val="101E8E"/>
    <a:srgbClr val="EF7521"/>
    <a:srgbClr val="46797A"/>
    <a:srgbClr val="FFC8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8" autoAdjust="0"/>
    <p:restoredTop sz="87657" autoAdjust="0"/>
  </p:normalViewPr>
  <p:slideViewPr>
    <p:cSldViewPr snapToGrid="0" showGuides="1">
      <p:cViewPr>
        <p:scale>
          <a:sx n="60" d="100"/>
          <a:sy n="60" d="100"/>
        </p:scale>
        <p:origin x="-13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E1E69-3FCC-410A-812B-E2B85A35AA8B}" type="doc">
      <dgm:prSet loTypeId="urn:microsoft.com/office/officeart/2005/8/layout/chart3" loCatId="relationship" qsTypeId="urn:microsoft.com/office/officeart/2005/8/quickstyle/simple1" qsCatId="simple" csTypeId="urn:microsoft.com/office/officeart/2005/8/colors/accent1_2" csCatId="accent1" phldr="1"/>
      <dgm:spPr/>
    </dgm:pt>
    <dgm:pt modelId="{B0F5878A-7F84-490A-8B78-2A9A7038510B}">
      <dgm:prSet phldrT="[Text]"/>
      <dgm:spPr>
        <a:xfrm>
          <a:off x="1281106" y="407196"/>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 </a:t>
          </a:r>
          <a:endParaRPr lang="en-US" dirty="0">
            <a:solidFill>
              <a:sysClr val="window" lastClr="FFFFFF"/>
            </a:solidFill>
            <a:latin typeface="Calibri"/>
            <a:ea typeface="+mn-ea"/>
            <a:cs typeface="+mn-cs"/>
          </a:endParaRPr>
        </a:p>
      </dgm:t>
    </dgm:pt>
    <dgm:pt modelId="{4801A7BA-24FA-496D-8B51-0C3BF143343F}" type="parTrans" cxnId="{2591A349-1AB1-4B2A-AF2A-6C7D4A8B76A3}">
      <dgm:prSet/>
      <dgm:spPr/>
      <dgm:t>
        <a:bodyPr/>
        <a:lstStyle/>
        <a:p>
          <a:endParaRPr lang="en-US"/>
        </a:p>
      </dgm:t>
    </dgm:pt>
    <dgm:pt modelId="{752C26AB-355E-4033-9D1A-2CF197D832A8}" type="sibTrans" cxnId="{2591A349-1AB1-4B2A-AF2A-6C7D4A8B76A3}">
      <dgm:prSet/>
      <dgm:spPr/>
      <dgm:t>
        <a:bodyPr/>
        <a:lstStyle/>
        <a:p>
          <a:endParaRPr lang="en-US"/>
        </a:p>
      </dgm:t>
    </dgm:pt>
    <dgm:pt modelId="{6D752EE8-F146-453B-970C-D7DDD6BC8E07}">
      <dgm:prSet phldrT="[Text]"/>
      <dgm:spPr>
        <a:xfrm>
          <a:off x="1281379" y="421651"/>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BBC8A88D-F0D9-411B-9AEE-A4E58CB61C0C}" type="parTrans" cxnId="{B3E6986F-F37C-40E7-9498-932AB9AA8F4E}">
      <dgm:prSet/>
      <dgm:spPr/>
      <dgm:t>
        <a:bodyPr/>
        <a:lstStyle/>
        <a:p>
          <a:endParaRPr lang="en-US"/>
        </a:p>
      </dgm:t>
    </dgm:pt>
    <dgm:pt modelId="{4F0F1003-C359-427C-97BB-A753CBCABA6D}" type="sibTrans" cxnId="{B3E6986F-F37C-40E7-9498-932AB9AA8F4E}">
      <dgm:prSet/>
      <dgm:spPr/>
      <dgm:t>
        <a:bodyPr/>
        <a:lstStyle/>
        <a:p>
          <a:endParaRPr lang="en-US"/>
        </a:p>
      </dgm:t>
    </dgm:pt>
    <dgm:pt modelId="{F3898263-D767-40A6-923F-1D01F2FB76F8}">
      <dgm:prSet phldrT="[Text]"/>
      <dgm:spPr>
        <a:xfrm>
          <a:off x="1281379" y="407415"/>
          <a:ext cx="3413760" cy="3413760"/>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1A8DFB9D-CFED-45D7-9EF1-358D6889DAA4}" type="parTrans" cxnId="{3625156C-D159-49E9-8BF0-D4E522F575D1}">
      <dgm:prSet/>
      <dgm:spPr/>
      <dgm:t>
        <a:bodyPr/>
        <a:lstStyle/>
        <a:p>
          <a:endParaRPr lang="en-US"/>
        </a:p>
      </dgm:t>
    </dgm:pt>
    <dgm:pt modelId="{5D07FFA9-4FD7-4DCC-8473-B9C4A2E2AAAC}" type="sibTrans" cxnId="{3625156C-D159-49E9-8BF0-D4E522F575D1}">
      <dgm:prSet/>
      <dgm:spPr/>
      <dgm:t>
        <a:bodyPr/>
        <a:lstStyle/>
        <a:p>
          <a:endParaRPr lang="en-US"/>
        </a:p>
      </dgm:t>
    </dgm:pt>
    <dgm:pt modelId="{0B44F9CB-774B-42DA-8E64-1F388C624EBF}">
      <dgm:prSet phldrT="[Text]"/>
      <dgm:spPr>
        <a:xfrm>
          <a:off x="1281379" y="407415"/>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7732EF56-6A1E-4F9A-B1D5-8419AAEF273F}" type="parTrans" cxnId="{30302674-1A59-4C5C-AE23-A4E4A7E86F86}">
      <dgm:prSet/>
      <dgm:spPr/>
      <dgm:t>
        <a:bodyPr/>
        <a:lstStyle/>
        <a:p>
          <a:endParaRPr lang="en-US"/>
        </a:p>
      </dgm:t>
    </dgm:pt>
    <dgm:pt modelId="{FE31BFEF-13A8-4FBF-A434-A9B66A4A0225}" type="sibTrans" cxnId="{30302674-1A59-4C5C-AE23-A4E4A7E86F86}">
      <dgm:prSet/>
      <dgm:spPr/>
      <dgm:t>
        <a:bodyPr/>
        <a:lstStyle/>
        <a:p>
          <a:endParaRPr lang="en-US"/>
        </a:p>
      </dgm:t>
    </dgm:pt>
    <dgm:pt modelId="{C2EB4AA1-B987-4273-925D-C4F425455F1B}">
      <dgm:prSet phldrT="[Text]"/>
      <dgm:spPr>
        <a:xfrm>
          <a:off x="1281379" y="407415"/>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B8E2D00-8664-49DB-816F-885A18BAD158}" type="parTrans" cxnId="{6A5401C2-C8D4-4048-8E4E-F29BFEA7287A}">
      <dgm:prSet/>
      <dgm:spPr/>
      <dgm:t>
        <a:bodyPr/>
        <a:lstStyle/>
        <a:p>
          <a:endParaRPr lang="en-US"/>
        </a:p>
      </dgm:t>
    </dgm:pt>
    <dgm:pt modelId="{C6639176-0A37-4A27-AF12-CAB2C9D02203}" type="sibTrans" cxnId="{6A5401C2-C8D4-4048-8E4E-F29BFEA7287A}">
      <dgm:prSet/>
      <dgm:spPr/>
      <dgm:t>
        <a:bodyPr/>
        <a:lstStyle/>
        <a:p>
          <a:endParaRPr lang="en-US"/>
        </a:p>
      </dgm:t>
    </dgm:pt>
    <dgm:pt modelId="{344906CA-B389-46FA-BDD3-58066B1E447D}" type="pres">
      <dgm:prSet presAssocID="{A79E1E69-3FCC-410A-812B-E2B85A35AA8B}" presName="compositeShape" presStyleCnt="0">
        <dgm:presLayoutVars>
          <dgm:chMax val="7"/>
          <dgm:dir/>
          <dgm:resizeHandles val="exact"/>
        </dgm:presLayoutVars>
      </dgm:prSet>
      <dgm:spPr/>
    </dgm:pt>
    <dgm:pt modelId="{C0E0993C-6844-41EC-959C-9D66BF55594D}" type="pres">
      <dgm:prSet presAssocID="{A79E1E69-3FCC-410A-812B-E2B85A35AA8B}" presName="wedge1" presStyleLbl="node1" presStyleIdx="0" presStyleCnt="5" custLinFactNeighborX="-3508" custLinFactNeighborY="4815"/>
      <dgm:spPr>
        <a:prstGeom prst="pie">
          <a:avLst>
            <a:gd name="adj1" fmla="val 16200000"/>
            <a:gd name="adj2" fmla="val 20520000"/>
          </a:avLst>
        </a:prstGeom>
      </dgm:spPr>
      <dgm:t>
        <a:bodyPr/>
        <a:lstStyle/>
        <a:p>
          <a:endParaRPr lang="en-US"/>
        </a:p>
      </dgm:t>
    </dgm:pt>
    <dgm:pt modelId="{74DD0892-009C-4FE5-8C40-01CAA2269F21}" type="pres">
      <dgm:prSet presAssocID="{A79E1E69-3FCC-410A-812B-E2B85A35AA8B}" presName="wedge1Tx" presStyleLbl="node1" presStyleIdx="0" presStyleCnt="5">
        <dgm:presLayoutVars>
          <dgm:chMax val="0"/>
          <dgm:chPref val="0"/>
          <dgm:bulletEnabled val="1"/>
        </dgm:presLayoutVars>
      </dgm:prSet>
      <dgm:spPr/>
      <dgm:t>
        <a:bodyPr/>
        <a:lstStyle/>
        <a:p>
          <a:endParaRPr lang="en-US"/>
        </a:p>
      </dgm:t>
    </dgm:pt>
    <dgm:pt modelId="{5DEC4697-EE2C-497A-8313-D2E4089DF78A}" type="pres">
      <dgm:prSet presAssocID="{A79E1E69-3FCC-410A-812B-E2B85A35AA8B}" presName="wedge2" presStyleLbl="node1" presStyleIdx="1" presStyleCnt="5"/>
      <dgm:spPr>
        <a:prstGeom prst="pie">
          <a:avLst>
            <a:gd name="adj1" fmla="val 20520000"/>
            <a:gd name="adj2" fmla="val 3240000"/>
          </a:avLst>
        </a:prstGeom>
      </dgm:spPr>
      <dgm:t>
        <a:bodyPr/>
        <a:lstStyle/>
        <a:p>
          <a:endParaRPr lang="en-US"/>
        </a:p>
      </dgm:t>
    </dgm:pt>
    <dgm:pt modelId="{80270A14-2024-490F-9DD0-5FA9A213AE92}" type="pres">
      <dgm:prSet presAssocID="{A79E1E69-3FCC-410A-812B-E2B85A35AA8B}" presName="wedge2Tx" presStyleLbl="node1" presStyleIdx="1" presStyleCnt="5">
        <dgm:presLayoutVars>
          <dgm:chMax val="0"/>
          <dgm:chPref val="0"/>
          <dgm:bulletEnabled val="1"/>
        </dgm:presLayoutVars>
      </dgm:prSet>
      <dgm:spPr/>
      <dgm:t>
        <a:bodyPr/>
        <a:lstStyle/>
        <a:p>
          <a:endParaRPr lang="en-US"/>
        </a:p>
      </dgm:t>
    </dgm:pt>
    <dgm:pt modelId="{209C2A87-5276-48DF-A7CF-432EDBB7F401}" type="pres">
      <dgm:prSet presAssocID="{A79E1E69-3FCC-410A-812B-E2B85A35AA8B}" presName="wedge3" presStyleLbl="node1" presStyleIdx="2" presStyleCnt="5"/>
      <dgm:spPr>
        <a:prstGeom prst="pie">
          <a:avLst>
            <a:gd name="adj1" fmla="val 3240000"/>
            <a:gd name="adj2" fmla="val 7560000"/>
          </a:avLst>
        </a:prstGeom>
      </dgm:spPr>
      <dgm:t>
        <a:bodyPr/>
        <a:lstStyle/>
        <a:p>
          <a:endParaRPr lang="en-US"/>
        </a:p>
      </dgm:t>
    </dgm:pt>
    <dgm:pt modelId="{D158B1C4-9CFE-4A7B-9DB7-7C556910E935}" type="pres">
      <dgm:prSet presAssocID="{A79E1E69-3FCC-410A-812B-E2B85A35AA8B}" presName="wedge3Tx" presStyleLbl="node1" presStyleIdx="2" presStyleCnt="5">
        <dgm:presLayoutVars>
          <dgm:chMax val="0"/>
          <dgm:chPref val="0"/>
          <dgm:bulletEnabled val="1"/>
        </dgm:presLayoutVars>
      </dgm:prSet>
      <dgm:spPr/>
      <dgm:t>
        <a:bodyPr/>
        <a:lstStyle/>
        <a:p>
          <a:endParaRPr lang="en-US"/>
        </a:p>
      </dgm:t>
    </dgm:pt>
    <dgm:pt modelId="{43534F5A-8206-44B9-900A-06873D9965B3}" type="pres">
      <dgm:prSet presAssocID="{A79E1E69-3FCC-410A-812B-E2B85A35AA8B}" presName="wedge4" presStyleLbl="node1" presStyleIdx="3" presStyleCnt="5" custLinFactNeighborY="417"/>
      <dgm:spPr>
        <a:prstGeom prst="pie">
          <a:avLst>
            <a:gd name="adj1" fmla="val 7560000"/>
            <a:gd name="adj2" fmla="val 11880000"/>
          </a:avLst>
        </a:prstGeom>
      </dgm:spPr>
      <dgm:t>
        <a:bodyPr/>
        <a:lstStyle/>
        <a:p>
          <a:endParaRPr lang="en-US"/>
        </a:p>
      </dgm:t>
    </dgm:pt>
    <dgm:pt modelId="{B5388EF5-15FA-4E72-8C26-8709AEA63E49}" type="pres">
      <dgm:prSet presAssocID="{A79E1E69-3FCC-410A-812B-E2B85A35AA8B}" presName="wedge4Tx" presStyleLbl="node1" presStyleIdx="3" presStyleCnt="5">
        <dgm:presLayoutVars>
          <dgm:chMax val="0"/>
          <dgm:chPref val="0"/>
          <dgm:bulletEnabled val="1"/>
        </dgm:presLayoutVars>
      </dgm:prSet>
      <dgm:spPr/>
      <dgm:t>
        <a:bodyPr/>
        <a:lstStyle/>
        <a:p>
          <a:endParaRPr lang="en-US"/>
        </a:p>
      </dgm:t>
    </dgm:pt>
    <dgm:pt modelId="{7D665640-3495-43A5-B8FB-31FC7BE02614}" type="pres">
      <dgm:prSet presAssocID="{A79E1E69-3FCC-410A-812B-E2B85A35AA8B}" presName="wedge5" presStyleLbl="node1" presStyleIdx="4" presStyleCnt="5"/>
      <dgm:spPr>
        <a:prstGeom prst="pie">
          <a:avLst>
            <a:gd name="adj1" fmla="val 11880000"/>
            <a:gd name="adj2" fmla="val 16200000"/>
          </a:avLst>
        </a:prstGeom>
      </dgm:spPr>
      <dgm:t>
        <a:bodyPr/>
        <a:lstStyle/>
        <a:p>
          <a:endParaRPr lang="en-US"/>
        </a:p>
      </dgm:t>
    </dgm:pt>
    <dgm:pt modelId="{9E651A7C-7643-4D03-87EC-2EE4BF0A9F09}" type="pres">
      <dgm:prSet presAssocID="{A79E1E69-3FCC-410A-812B-E2B85A35AA8B}" presName="wedge5Tx" presStyleLbl="node1" presStyleIdx="4" presStyleCnt="5">
        <dgm:presLayoutVars>
          <dgm:chMax val="0"/>
          <dgm:chPref val="0"/>
          <dgm:bulletEnabled val="1"/>
        </dgm:presLayoutVars>
      </dgm:prSet>
      <dgm:spPr/>
      <dgm:t>
        <a:bodyPr/>
        <a:lstStyle/>
        <a:p>
          <a:endParaRPr lang="en-US"/>
        </a:p>
      </dgm:t>
    </dgm:pt>
  </dgm:ptLst>
  <dgm:cxnLst>
    <dgm:cxn modelId="{804C5D61-A7BC-4557-8360-F96B73365FAF}" type="presOf" srcId="{0B44F9CB-774B-42DA-8E64-1F388C624EBF}" destId="{7D665640-3495-43A5-B8FB-31FC7BE02614}" srcOrd="0" destOrd="0" presId="urn:microsoft.com/office/officeart/2005/8/layout/chart3"/>
    <dgm:cxn modelId="{E9F2DFBD-7E61-48CB-AEF1-865BAD57CA89}" type="presOf" srcId="{F3898263-D767-40A6-923F-1D01F2FB76F8}" destId="{5DEC4697-EE2C-497A-8313-D2E4089DF78A}" srcOrd="0" destOrd="0" presId="urn:microsoft.com/office/officeart/2005/8/layout/chart3"/>
    <dgm:cxn modelId="{26D28EEE-B6CB-463A-B9D3-7D6955C0EDF8}" type="presOf" srcId="{C2EB4AA1-B987-4273-925D-C4F425455F1B}" destId="{D158B1C4-9CFE-4A7B-9DB7-7C556910E935}" srcOrd="1" destOrd="0" presId="urn:microsoft.com/office/officeart/2005/8/layout/chart3"/>
    <dgm:cxn modelId="{30302674-1A59-4C5C-AE23-A4E4A7E86F86}" srcId="{A79E1E69-3FCC-410A-812B-E2B85A35AA8B}" destId="{0B44F9CB-774B-42DA-8E64-1F388C624EBF}" srcOrd="4" destOrd="0" parTransId="{7732EF56-6A1E-4F9A-B1D5-8419AAEF273F}" sibTransId="{FE31BFEF-13A8-4FBF-A434-A9B66A4A0225}"/>
    <dgm:cxn modelId="{2C7DB643-96E6-402F-8BF6-1CD24E7E6B9A}" type="presOf" srcId="{0B44F9CB-774B-42DA-8E64-1F388C624EBF}" destId="{9E651A7C-7643-4D03-87EC-2EE4BF0A9F09}" srcOrd="1" destOrd="0" presId="urn:microsoft.com/office/officeart/2005/8/layout/chart3"/>
    <dgm:cxn modelId="{6A5401C2-C8D4-4048-8E4E-F29BFEA7287A}" srcId="{A79E1E69-3FCC-410A-812B-E2B85A35AA8B}" destId="{C2EB4AA1-B987-4273-925D-C4F425455F1B}" srcOrd="2" destOrd="0" parTransId="{FB8E2D00-8664-49DB-816F-885A18BAD158}" sibTransId="{C6639176-0A37-4A27-AF12-CAB2C9D02203}"/>
    <dgm:cxn modelId="{95DA9C62-B730-495F-99D1-9D784171D12F}" type="presOf" srcId="{B0F5878A-7F84-490A-8B78-2A9A7038510B}" destId="{C0E0993C-6844-41EC-959C-9D66BF55594D}" srcOrd="0" destOrd="0" presId="urn:microsoft.com/office/officeart/2005/8/layout/chart3"/>
    <dgm:cxn modelId="{C50870CA-5D18-4C8A-8621-B98029C34E3E}" type="presOf" srcId="{6D752EE8-F146-453B-970C-D7DDD6BC8E07}" destId="{B5388EF5-15FA-4E72-8C26-8709AEA63E49}" srcOrd="1" destOrd="0" presId="urn:microsoft.com/office/officeart/2005/8/layout/chart3"/>
    <dgm:cxn modelId="{0387F021-B53E-4A46-B490-98AFAC3CCB68}" type="presOf" srcId="{6D752EE8-F146-453B-970C-D7DDD6BC8E07}" destId="{43534F5A-8206-44B9-900A-06873D9965B3}" srcOrd="0" destOrd="0" presId="urn:microsoft.com/office/officeart/2005/8/layout/chart3"/>
    <dgm:cxn modelId="{B3E6986F-F37C-40E7-9498-932AB9AA8F4E}" srcId="{A79E1E69-3FCC-410A-812B-E2B85A35AA8B}" destId="{6D752EE8-F146-453B-970C-D7DDD6BC8E07}" srcOrd="3" destOrd="0" parTransId="{BBC8A88D-F0D9-411B-9AEE-A4E58CB61C0C}" sibTransId="{4F0F1003-C359-427C-97BB-A753CBCABA6D}"/>
    <dgm:cxn modelId="{539F489C-C51C-4F05-A4D5-9D19E320FABC}" type="presOf" srcId="{C2EB4AA1-B987-4273-925D-C4F425455F1B}" destId="{209C2A87-5276-48DF-A7CF-432EDBB7F401}" srcOrd="0" destOrd="0" presId="urn:microsoft.com/office/officeart/2005/8/layout/chart3"/>
    <dgm:cxn modelId="{2591A349-1AB1-4B2A-AF2A-6C7D4A8B76A3}" srcId="{A79E1E69-3FCC-410A-812B-E2B85A35AA8B}" destId="{B0F5878A-7F84-490A-8B78-2A9A7038510B}" srcOrd="0" destOrd="0" parTransId="{4801A7BA-24FA-496D-8B51-0C3BF143343F}" sibTransId="{752C26AB-355E-4033-9D1A-2CF197D832A8}"/>
    <dgm:cxn modelId="{0AD95ECD-8392-4600-BDF3-78E44B97E88C}" type="presOf" srcId="{A79E1E69-3FCC-410A-812B-E2B85A35AA8B}" destId="{344906CA-B389-46FA-BDD3-58066B1E447D}" srcOrd="0" destOrd="0" presId="urn:microsoft.com/office/officeart/2005/8/layout/chart3"/>
    <dgm:cxn modelId="{A9ED2629-7F43-4304-AC6B-0EBDDB846826}" type="presOf" srcId="{F3898263-D767-40A6-923F-1D01F2FB76F8}" destId="{80270A14-2024-490F-9DD0-5FA9A213AE92}" srcOrd="1" destOrd="0" presId="urn:microsoft.com/office/officeart/2005/8/layout/chart3"/>
    <dgm:cxn modelId="{3625156C-D159-49E9-8BF0-D4E522F575D1}" srcId="{A79E1E69-3FCC-410A-812B-E2B85A35AA8B}" destId="{F3898263-D767-40A6-923F-1D01F2FB76F8}" srcOrd="1" destOrd="0" parTransId="{1A8DFB9D-CFED-45D7-9EF1-358D6889DAA4}" sibTransId="{5D07FFA9-4FD7-4DCC-8473-B9C4A2E2AAAC}"/>
    <dgm:cxn modelId="{B252BD8A-4D6A-40A3-94DC-ABF73A4A792D}" type="presOf" srcId="{B0F5878A-7F84-490A-8B78-2A9A7038510B}" destId="{74DD0892-009C-4FE5-8C40-01CAA2269F21}" srcOrd="1" destOrd="0" presId="urn:microsoft.com/office/officeart/2005/8/layout/chart3"/>
    <dgm:cxn modelId="{98AE45DC-4152-4D73-B0E7-4D5D99AF19E5}" type="presParOf" srcId="{344906CA-B389-46FA-BDD3-58066B1E447D}" destId="{C0E0993C-6844-41EC-959C-9D66BF55594D}" srcOrd="0" destOrd="0" presId="urn:microsoft.com/office/officeart/2005/8/layout/chart3"/>
    <dgm:cxn modelId="{0D6E5377-4CC4-4057-81DA-94D18E93B99A}" type="presParOf" srcId="{344906CA-B389-46FA-BDD3-58066B1E447D}" destId="{74DD0892-009C-4FE5-8C40-01CAA2269F21}" srcOrd="1" destOrd="0" presId="urn:microsoft.com/office/officeart/2005/8/layout/chart3"/>
    <dgm:cxn modelId="{528003AD-5621-4EA5-9764-F8063D8850D1}" type="presParOf" srcId="{344906CA-B389-46FA-BDD3-58066B1E447D}" destId="{5DEC4697-EE2C-497A-8313-D2E4089DF78A}" srcOrd="2" destOrd="0" presId="urn:microsoft.com/office/officeart/2005/8/layout/chart3"/>
    <dgm:cxn modelId="{98963967-DC5A-49E4-8623-9A3C4E03CCCA}" type="presParOf" srcId="{344906CA-B389-46FA-BDD3-58066B1E447D}" destId="{80270A14-2024-490F-9DD0-5FA9A213AE92}" srcOrd="3" destOrd="0" presId="urn:microsoft.com/office/officeart/2005/8/layout/chart3"/>
    <dgm:cxn modelId="{BBFCE2E0-65F0-4922-9F20-F91BEEDE2464}" type="presParOf" srcId="{344906CA-B389-46FA-BDD3-58066B1E447D}" destId="{209C2A87-5276-48DF-A7CF-432EDBB7F401}" srcOrd="4" destOrd="0" presId="urn:microsoft.com/office/officeart/2005/8/layout/chart3"/>
    <dgm:cxn modelId="{47EE105D-FEBA-4AA0-8EFE-AA67D3B9797D}" type="presParOf" srcId="{344906CA-B389-46FA-BDD3-58066B1E447D}" destId="{D158B1C4-9CFE-4A7B-9DB7-7C556910E935}" srcOrd="5" destOrd="0" presId="urn:microsoft.com/office/officeart/2005/8/layout/chart3"/>
    <dgm:cxn modelId="{349DE185-C6E1-4ECA-BE43-24EEE57F3BA3}" type="presParOf" srcId="{344906CA-B389-46FA-BDD3-58066B1E447D}" destId="{43534F5A-8206-44B9-900A-06873D9965B3}" srcOrd="6" destOrd="0" presId="urn:microsoft.com/office/officeart/2005/8/layout/chart3"/>
    <dgm:cxn modelId="{920941C8-A9B2-403E-B1CC-9D7DF6BC1E63}" type="presParOf" srcId="{344906CA-B389-46FA-BDD3-58066B1E447D}" destId="{B5388EF5-15FA-4E72-8C26-8709AEA63E49}" srcOrd="7" destOrd="0" presId="urn:microsoft.com/office/officeart/2005/8/layout/chart3"/>
    <dgm:cxn modelId="{25D7286C-7707-497D-81C0-B8DF8AF69B3C}" type="presParOf" srcId="{344906CA-B389-46FA-BDD3-58066B1E447D}" destId="{7D665640-3495-43A5-B8FB-31FC7BE02614}" srcOrd="8" destOrd="0" presId="urn:microsoft.com/office/officeart/2005/8/layout/chart3"/>
    <dgm:cxn modelId="{683B8C53-4A88-4FDE-8C8A-D8E3014296D9}" type="presParOf" srcId="{344906CA-B389-46FA-BDD3-58066B1E447D}" destId="{9E651A7C-7643-4D03-87EC-2EE4BF0A9F0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993C-6844-41EC-959C-9D66BF55594D}">
      <dsp:nvSpPr>
        <dsp:cNvPr id="0" name=""/>
        <dsp:cNvSpPr/>
      </dsp:nvSpPr>
      <dsp:spPr>
        <a:xfrm>
          <a:off x="1647591" y="404783"/>
          <a:ext cx="3393533" cy="3393533"/>
        </a:xfrm>
        <a:prstGeom prst="pie">
          <a:avLst>
            <a:gd name="adj1" fmla="val 16200000"/>
            <a:gd name="adj2" fmla="val 20520000"/>
          </a:avLst>
        </a:prstGeom>
        <a:solidFill>
          <a:srgbClr val="CC330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solidFill>
                <a:sysClr val="window" lastClr="FFFFFF"/>
              </a:solidFill>
              <a:latin typeface="Calibri"/>
              <a:ea typeface="+mn-ea"/>
              <a:cs typeface="+mn-cs"/>
            </a:rPr>
            <a:t> </a:t>
          </a:r>
          <a:endParaRPr lang="en-US" sz="4700" kern="1200" dirty="0">
            <a:solidFill>
              <a:sysClr val="window" lastClr="FFFFFF"/>
            </a:solidFill>
            <a:latin typeface="Calibri"/>
            <a:ea typeface="+mn-ea"/>
            <a:cs typeface="+mn-cs"/>
          </a:endParaRPr>
        </a:p>
      </dsp:txBody>
      <dsp:txXfrm>
        <a:off x="3387181" y="911794"/>
        <a:ext cx="1151377" cy="787784"/>
      </dsp:txXfrm>
    </dsp:sp>
    <dsp:sp modelId="{5DEC4697-EE2C-497A-8313-D2E4089DF78A}">
      <dsp:nvSpPr>
        <dsp:cNvPr id="0" name=""/>
        <dsp:cNvSpPr/>
      </dsp:nvSpPr>
      <dsp:spPr>
        <a:xfrm>
          <a:off x="1647863" y="405002"/>
          <a:ext cx="3393533" cy="3393533"/>
        </a:xfrm>
        <a:prstGeom prst="pie">
          <a:avLst>
            <a:gd name="adj1" fmla="val 20520000"/>
            <a:gd name="adj2" fmla="val 3240000"/>
          </a:avLst>
        </a:prstGeom>
        <a:solidFill>
          <a:srgbClr val="9BBB59">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3865779" y="1940172"/>
        <a:ext cx="1009980" cy="852423"/>
      </dsp:txXfrm>
    </dsp:sp>
    <dsp:sp modelId="{209C2A87-5276-48DF-A7CF-432EDBB7F401}">
      <dsp:nvSpPr>
        <dsp:cNvPr id="0" name=""/>
        <dsp:cNvSpPr/>
      </dsp:nvSpPr>
      <dsp:spPr>
        <a:xfrm>
          <a:off x="1647863" y="405002"/>
          <a:ext cx="3393533" cy="3393533"/>
        </a:xfrm>
        <a:prstGeom prst="pie">
          <a:avLst>
            <a:gd name="adj1" fmla="val 3240000"/>
            <a:gd name="adj2" fmla="val 7560000"/>
          </a:avLst>
        </a:prstGeom>
        <a:solidFill>
          <a:srgbClr val="6B9DC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solidFill>
              <a:sysClr val="window" lastClr="FFFFFF"/>
            </a:solidFill>
            <a:latin typeface="Calibri"/>
            <a:ea typeface="+mn-ea"/>
            <a:cs typeface="+mn-cs"/>
          </a:endParaRPr>
        </a:p>
      </dsp:txBody>
      <dsp:txXfrm>
        <a:off x="2738642" y="2950152"/>
        <a:ext cx="1211976" cy="727185"/>
      </dsp:txXfrm>
    </dsp:sp>
    <dsp:sp modelId="{43534F5A-8206-44B9-900A-06873D9965B3}">
      <dsp:nvSpPr>
        <dsp:cNvPr id="0" name=""/>
        <dsp:cNvSpPr/>
      </dsp:nvSpPr>
      <dsp:spPr>
        <a:xfrm>
          <a:off x="1647863" y="419153"/>
          <a:ext cx="3393533" cy="3393533"/>
        </a:xfrm>
        <a:prstGeom prst="pie">
          <a:avLst>
            <a:gd name="adj1" fmla="val 7560000"/>
            <a:gd name="adj2" fmla="val 11880000"/>
          </a:avLst>
        </a:prstGeom>
        <a:solidFill>
          <a:srgbClr val="6B9DC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1809460" y="1954323"/>
        <a:ext cx="1009980" cy="852423"/>
      </dsp:txXfrm>
    </dsp:sp>
    <dsp:sp modelId="{7D665640-3495-43A5-B8FB-31FC7BE02614}">
      <dsp:nvSpPr>
        <dsp:cNvPr id="0" name=""/>
        <dsp:cNvSpPr/>
      </dsp:nvSpPr>
      <dsp:spPr>
        <a:xfrm>
          <a:off x="1647863" y="405002"/>
          <a:ext cx="3393533" cy="3393533"/>
        </a:xfrm>
        <a:prstGeom prst="pie">
          <a:avLst>
            <a:gd name="adj1" fmla="val 11880000"/>
            <a:gd name="adj2" fmla="val 16200000"/>
          </a:avLst>
        </a:prstGeom>
        <a:solidFill>
          <a:srgbClr val="CC330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2142753" y="922111"/>
        <a:ext cx="1151377" cy="78778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4" y="2"/>
            <a:ext cx="3043343" cy="465455"/>
          </a:xfrm>
          <a:prstGeom prst="rect">
            <a:avLst/>
          </a:prstGeom>
        </p:spPr>
        <p:txBody>
          <a:bodyPr vert="horz" lIns="92446" tIns="46223" rIns="92446" bIns="46223" rtlCol="0"/>
          <a:lstStyle>
            <a:lvl1pPr algn="r">
              <a:defRPr sz="1200"/>
            </a:lvl1pPr>
          </a:lstStyle>
          <a:p>
            <a:fld id="{F13C7712-8FC7-4A68-B57E-F15352F07DD2}" type="datetimeFigureOut">
              <a:rPr lang="en-US" smtClean="0"/>
              <a:t>10/5/2017</a:t>
            </a:fld>
            <a:endParaRPr lang="en-US"/>
          </a:p>
        </p:txBody>
      </p:sp>
      <p:sp>
        <p:nvSpPr>
          <p:cNvPr id="4" name="Footer Placeholder 3"/>
          <p:cNvSpPr>
            <a:spLocks noGrp="1"/>
          </p:cNvSpPr>
          <p:nvPr>
            <p:ph type="ftr" sz="quarter" idx="2"/>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2446" tIns="46223" rIns="92446" bIns="46223" rtlCol="0" anchor="b"/>
          <a:lstStyle>
            <a:lvl1pPr algn="r">
              <a:defRPr sz="1200"/>
            </a:lvl1pPr>
          </a:lstStyle>
          <a:p>
            <a:fld id="{42C0E175-55A0-403D-A208-431EB039E7EC}" type="slidenum">
              <a:rPr lang="en-US" smtClean="0"/>
              <a:t>‹#›</a:t>
            </a:fld>
            <a:endParaRPr lang="en-US"/>
          </a:p>
        </p:txBody>
      </p:sp>
    </p:spTree>
    <p:extLst>
      <p:ext uri="{BB962C8B-B14F-4D97-AF65-F5344CB8AC3E}">
        <p14:creationId xmlns:p14="http://schemas.microsoft.com/office/powerpoint/2010/main" val="199999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4" y="2"/>
            <a:ext cx="3043343" cy="465455"/>
          </a:xfrm>
          <a:prstGeom prst="rect">
            <a:avLst/>
          </a:prstGeom>
        </p:spPr>
        <p:txBody>
          <a:bodyPr vert="horz" lIns="92446" tIns="46223" rIns="92446" bIns="46223" rtlCol="0"/>
          <a:lstStyle>
            <a:lvl1pPr algn="r">
              <a:defRPr sz="1200"/>
            </a:lvl1pPr>
          </a:lstStyle>
          <a:p>
            <a:fld id="{1E68FDDF-4F05-43AA-A352-D3BC014618CA}" type="datetimeFigureOut">
              <a:rPr lang="en-US" smtClean="0"/>
              <a:t>10/5/2017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lIns="92446" tIns="46223" rIns="92446" bIns="46223"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248863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how there are “essentials” (every bike has a seat, handlebars, tires) &gt; those</a:t>
            </a:r>
            <a:r>
              <a:rPr lang="en-US" baseline="0" dirty="0" smtClean="0"/>
              <a:t> are the “components” needed (just as in our framework)</a:t>
            </a:r>
            <a:r>
              <a:rPr lang="en-US" dirty="0" smtClean="0"/>
              <a:t>,</a:t>
            </a:r>
            <a:r>
              <a:rPr lang="en-US" baseline="0" dirty="0" smtClean="0"/>
              <a:t> but each can be “customized” for need/fit/context.</a:t>
            </a:r>
          </a:p>
          <a:p>
            <a:endParaRPr lang="en-US" baseline="0" dirty="0" smtClean="0"/>
          </a:p>
          <a:p>
            <a:pPr defTabSz="452766">
              <a:defRPr/>
            </a:pPr>
            <a:r>
              <a:rPr lang="en-US" baseline="0" dirty="0" smtClean="0"/>
              <a:t>*This framework consideration originated from discussion on FSCP, but you can see the same needs within MTSS implementation.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CDE MTSS Overview Webinar</a:t>
            </a:r>
            <a:endParaRPr lang="en-US"/>
          </a:p>
        </p:txBody>
      </p:sp>
      <p:sp>
        <p:nvSpPr>
          <p:cNvPr id="5" name="Date Placeholder 4"/>
          <p:cNvSpPr>
            <a:spLocks noGrp="1"/>
          </p:cNvSpPr>
          <p:nvPr>
            <p:ph type="dt" idx="11"/>
          </p:nvPr>
        </p:nvSpPr>
        <p:spPr/>
        <p:txBody>
          <a:bodyPr/>
          <a:lstStyle/>
          <a:p>
            <a:r>
              <a:rPr lang="en-US" smtClean="0"/>
              <a:t>Sept. 2015</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354803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how it is “both/and”; we are not forgetting</a:t>
            </a:r>
            <a:r>
              <a:rPr lang="en-US" baseline="0" dirty="0" smtClean="0"/>
              <a:t> individual systems when we speak school-wide;</a:t>
            </a:r>
          </a:p>
          <a:p>
            <a:r>
              <a:rPr lang="en-US" baseline="0" dirty="0" smtClean="0"/>
              <a:t>We do attend to school-wide, to have biggest impact first.</a:t>
            </a:r>
          </a:p>
          <a:p>
            <a:endParaRPr lang="en-US" baseline="0" dirty="0" smtClean="0"/>
          </a:p>
          <a:p>
            <a:r>
              <a:rPr lang="en-US" baseline="0" dirty="0" smtClean="0"/>
              <a:t>Connect to what’s worked; don’t disregard historical success. This is not “something new,” excluding what has been of benefit.</a:t>
            </a:r>
          </a:p>
          <a:p>
            <a:r>
              <a:rPr lang="en-US" baseline="0" dirty="0" smtClean="0"/>
              <a:t>Reminder: Value add…if something isn’t bringing value to your system, why are you adopting/integrating it?</a:t>
            </a:r>
            <a:endParaRPr lang="en-US" dirty="0" smtClean="0"/>
          </a:p>
          <a:p>
            <a:endParaRPr lang="en-US" dirty="0" smtClean="0"/>
          </a:p>
          <a:p>
            <a:r>
              <a:rPr lang="en-US" dirty="0" smtClean="0"/>
              <a:t>Speak</a:t>
            </a:r>
            <a:r>
              <a:rPr lang="en-US" baseline="0" dirty="0" smtClean="0"/>
              <a:t> to the “Circles” specifically…we need these integrated/overlapping to contribute to those outcomes, the outer circle, which is our constant vision/focus; </a:t>
            </a:r>
          </a:p>
          <a:p>
            <a:r>
              <a:rPr lang="en-US" baseline="0" dirty="0" smtClean="0"/>
              <a:t>note the circles have origin in the PBIS TA Center (as “integrated elements”)</a:t>
            </a:r>
            <a:endParaRPr lang="en-US" dirty="0"/>
          </a:p>
        </p:txBody>
      </p:sp>
      <p:sp>
        <p:nvSpPr>
          <p:cNvPr id="4" name="Slide Number Placeholder 3"/>
          <p:cNvSpPr>
            <a:spLocks noGrp="1"/>
          </p:cNvSpPr>
          <p:nvPr>
            <p:ph type="sldNum" sz="quarter" idx="10"/>
          </p:nvPr>
        </p:nvSpPr>
        <p:spPr/>
        <p:txBody>
          <a:bodyPr/>
          <a:lstStyle/>
          <a:p>
            <a:fld id="{FD741045-E546-479D-AAA9-85FEACDE854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3455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a:t>
            </a:r>
            <a:r>
              <a:rPr lang="en-US" baseline="0" dirty="0" smtClean="0"/>
              <a:t> of connecting the dots…</a:t>
            </a:r>
          </a:p>
          <a:p>
            <a:endParaRPr lang="en-US" baseline="0" dirty="0" smtClean="0"/>
          </a:p>
          <a:p>
            <a:r>
              <a:rPr lang="en-US" baseline="0" dirty="0" smtClean="0"/>
              <a:t>It’s not that MTSS is another thing “on the plate”…maybe, instead, it is the plate. (not another ‘thing on the plate’)</a:t>
            </a:r>
          </a:p>
          <a:p>
            <a:endParaRPr lang="en-US" baseline="0" dirty="0" smtClean="0"/>
          </a:p>
          <a:p>
            <a:r>
              <a:rPr lang="en-US" baseline="0" dirty="0" smtClean="0"/>
              <a:t>It is the “work” – if a well-articulated, well-designed MTSS is in place, you will have a system that is efficient, effective, durable, and sustainable. You will have the capacity to implement legislative priorities and additional initiatives.</a:t>
            </a:r>
          </a:p>
          <a:p>
            <a:endParaRPr lang="en-US" baseline="0" dirty="0" smtClean="0"/>
          </a:p>
          <a:p>
            <a:r>
              <a:rPr lang="en-US" baseline="0" dirty="0" smtClean="0"/>
              <a:t>It truly is a ‘framework’ that holds all those elements in as the “big picture.”  Another analogy to consider is to think of MTSS as “a frame” (holding in all the legislative priorities and efforts we need to include).</a:t>
            </a:r>
            <a:endParaRPr lang="en-US" dirty="0"/>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pPr>
                <a:defRPr/>
              </a:pPr>
              <a:t>14</a:t>
            </a:fld>
            <a:endParaRPr lang="en-US"/>
          </a:p>
        </p:txBody>
      </p:sp>
    </p:spTree>
    <p:extLst>
      <p:ext uri="{BB962C8B-B14F-4D97-AF65-F5344CB8AC3E}">
        <p14:creationId xmlns:p14="http://schemas.microsoft.com/office/powerpoint/2010/main" val="18978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baseline="0" dirty="0" smtClean="0">
                <a:latin typeface="Calibri" charset="0"/>
              </a:rPr>
              <a:t>PREVENTION Reinforcement: IN Schools…sometimes, we try to “case by case”, and if we have MANY cases and only address one student per week…will we ever manage every case. We learned we need to attend to the system first…it’s more efficient AND more effective. And we reach more people. Students…with supports – and ADULTS with capacity-building, every stakeholder gaining confidence and COMPETENCE to do their roles well! </a:t>
            </a:r>
          </a:p>
          <a:p>
            <a:pPr eaLnBrk="1" hangingPunct="1"/>
            <a:endParaRPr lang="en-US" b="1" baseline="0" dirty="0" smtClean="0">
              <a:latin typeface="Calibri" charset="0"/>
            </a:endParaRPr>
          </a:p>
          <a:p>
            <a:pPr eaLnBrk="1" hangingPunct="1"/>
            <a:r>
              <a:rPr lang="en-US" u="sng" baseline="0" dirty="0" smtClean="0">
                <a:latin typeface="Calibri" charset="0"/>
              </a:rPr>
              <a:t>Slide notes:</a:t>
            </a:r>
          </a:p>
          <a:p>
            <a:pPr eaLnBrk="1" hangingPunct="1"/>
            <a:r>
              <a:rPr lang="en-US" baseline="0" dirty="0" smtClean="0">
                <a:latin typeface="Calibri" charset="0"/>
              </a:rPr>
              <a:t>This quotation from Dave Tilly summarizes what we have been highlighting. </a:t>
            </a:r>
          </a:p>
          <a:p>
            <a:pPr eaLnBrk="1" hangingPunct="1"/>
            <a:endParaRPr lang="en-US" baseline="0" dirty="0" smtClean="0">
              <a:latin typeface="Calibri" charset="0"/>
            </a:endParaRPr>
          </a:p>
          <a:p>
            <a:pPr eaLnBrk="1" hangingPunct="1"/>
            <a:r>
              <a:rPr lang="en-US" baseline="0" dirty="0" smtClean="0">
                <a:latin typeface="Calibri" charset="0"/>
              </a:rPr>
              <a:t>It is most efficient and effective to be thinking about how we support the system and then can provide additional supports. Focus first on the universal. We say “every” (each and every student) to ensure we don’t mean “most.” Sometimes, when people say “all,” they imply “most” – not attending fully to the needs of ‘every’.</a:t>
            </a:r>
          </a:p>
          <a:p>
            <a:pPr eaLnBrk="1" hangingPunct="1"/>
            <a:endParaRPr lang="en-US" baseline="0" dirty="0" smtClean="0">
              <a:latin typeface="Calibri" charset="0"/>
            </a:endParaRPr>
          </a:p>
          <a:p>
            <a:pPr eaLnBrk="1" hangingPunct="1"/>
            <a:r>
              <a:rPr lang="en-US" baseline="0" dirty="0" smtClean="0">
                <a:latin typeface="Calibri" charset="0"/>
              </a:rPr>
              <a:t>If we are intentional and develop an organized way of addressing every students’ needs, we are more likely to impact more students positively and improve student outcomes.</a:t>
            </a:r>
          </a:p>
          <a:p>
            <a:pPr eaLnBrk="1" hangingPunct="1"/>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We start with Systems thinking. It’s about the whole &amp; parts. (“the global</a:t>
            </a:r>
            <a:r>
              <a:rPr lang="en-US" baseline="0" dirty="0" smtClean="0">
                <a:latin typeface="Calibri" charset="0"/>
              </a:rPr>
              <a:t> &amp; the granular”)</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(integrity of </a:t>
            </a:r>
            <a:r>
              <a:rPr lang="en-US" i="1" dirty="0" smtClean="0">
                <a:latin typeface="Calibri" charset="0"/>
              </a:rPr>
              <a:t>both</a:t>
            </a:r>
            <a:r>
              <a:rPr lang="en-US" dirty="0" smtClean="0">
                <a:latin typeface="Calibri" charset="0"/>
              </a:rPr>
              <a:t>, each sub-system</a:t>
            </a:r>
            <a:r>
              <a:rPr lang="en-US" baseline="0" dirty="0" smtClean="0">
                <a:latin typeface="Calibri" charset="0"/>
              </a:rPr>
              <a:t> &amp; the entire system, and how they relate)</a:t>
            </a:r>
          </a:p>
          <a:p>
            <a:pPr eaLnBrk="1" hangingPunct="1">
              <a:spcBef>
                <a:spcPct val="0"/>
              </a:spcBef>
            </a:pPr>
            <a:endParaRPr lang="en-US" baseline="0" dirty="0" smtClean="0">
              <a:latin typeface="Calibri" charset="0"/>
            </a:endParaRPr>
          </a:p>
          <a:p>
            <a:pPr eaLnBrk="1" hangingPunct="1">
              <a:spcBef>
                <a:spcPct val="0"/>
              </a:spcBef>
            </a:pPr>
            <a:endParaRPr lang="en-US" baseline="0" dirty="0" smtClean="0">
              <a:latin typeface="Calibri"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smtClean="0"/>
              <a:t>Example analogy (revisited): Jobs (roles/tasks) expected in a RESTAURANT (which has systems that function), what different jobs people do (anticipate ‘water is needed on the table’ = preventative approach)</a:t>
            </a:r>
          </a:p>
          <a:p>
            <a:pPr eaLnBrk="1" hangingPunct="1">
              <a:spcBef>
                <a:spcPct val="0"/>
              </a:spcBef>
            </a:pPr>
            <a:endParaRPr lang="en-US" baseline="0" dirty="0" smtClean="0">
              <a:latin typeface="Calibri" charset="0"/>
            </a:endParaRPr>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Note</a:t>
            </a:r>
            <a:r>
              <a:rPr lang="en-US" baseline="0" dirty="0" smtClean="0">
                <a:latin typeface="Calibri" charset="0"/>
              </a:rPr>
              <a:t> the “s” usage here. (what is plural &amp; what isn’t, notable for CO)</a:t>
            </a:r>
          </a:p>
          <a:p>
            <a:pPr eaLnBrk="1" hangingPunct="1">
              <a:spcBef>
                <a:spcPct val="0"/>
              </a:spcBef>
            </a:pPr>
            <a:endParaRPr lang="en-US" baseline="0" dirty="0" smtClean="0">
              <a:latin typeface="Calibri" charset="0"/>
            </a:endParaRPr>
          </a:p>
          <a:p>
            <a:pPr eaLnBrk="1" hangingPunct="1">
              <a:spcBef>
                <a:spcPct val="0"/>
              </a:spcBef>
            </a:pPr>
            <a:r>
              <a:rPr lang="en-US" dirty="0" smtClean="0">
                <a:latin typeface="Calibri" charset="0"/>
              </a:rPr>
              <a:t>Systems thinking – MTSS</a:t>
            </a:r>
            <a:r>
              <a:rPr lang="en-US" baseline="0" dirty="0" smtClean="0">
                <a:latin typeface="Calibri" charset="0"/>
              </a:rPr>
              <a:t> is “one system” - it</a:t>
            </a:r>
            <a:r>
              <a:rPr lang="en-US" dirty="0" smtClean="0">
                <a:latin typeface="Calibri" charset="0"/>
              </a:rPr>
              <a:t> is</a:t>
            </a:r>
            <a:r>
              <a:rPr lang="en-US" baseline="0" dirty="0" smtClean="0">
                <a:latin typeface="Calibri" charset="0"/>
              </a:rPr>
              <a:t> </a:t>
            </a:r>
            <a:r>
              <a:rPr lang="en-US" dirty="0" smtClean="0">
                <a:latin typeface="Calibri" charset="0"/>
              </a:rPr>
              <a:t>about </a:t>
            </a:r>
            <a:r>
              <a:rPr lang="en-US" baseline="0" dirty="0" smtClean="0">
                <a:latin typeface="Calibri" charset="0"/>
              </a:rPr>
              <a:t>symbiotic relationships. We’re thinking about how individual elements contribute to the whole and compose that larger entity. We’re also thinking about how that whole system supports each of its disparate parts. For the organization to improve, the focus cannot be either one or the other. How might that concept translate or compare to other systems you have seen (small or large) that are successful or that have faltered?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Analogy: The human body is one system with many “systems” within it (skeletal, circulatory, etc.); so, too, MTSS focuses on the “one system” with multiple systems – and Essential Components – that lead to its effective functioning.</a:t>
            </a:r>
            <a:endParaRPr lang="en-US" dirty="0" smtClean="0">
              <a:latin typeface="Calibri"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10/5/2017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17</a:t>
            </a:fld>
            <a:endParaRPr lang="en-US" dirty="0"/>
          </a:p>
        </p:txBody>
      </p:sp>
    </p:spTree>
    <p:extLst>
      <p:ext uri="{BB962C8B-B14F-4D97-AF65-F5344CB8AC3E}">
        <p14:creationId xmlns:p14="http://schemas.microsoft.com/office/powerpoint/2010/main" val="168393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ACTIVITY</a:t>
            </a:r>
          </a:p>
          <a:p>
            <a:endParaRPr lang="en-US" baseline="0" dirty="0" smtClean="0"/>
          </a:p>
          <a:p>
            <a:r>
              <a:rPr lang="en-US" baseline="0" dirty="0" smtClean="0"/>
              <a:t>Mention resource: Initiative Inventory (2 page handout) – Technical Guide file in TOOLKIT</a:t>
            </a:r>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233744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we have identified ‘where we want to be’ (desired state), we must </a:t>
            </a:r>
            <a:r>
              <a:rPr lang="en-US" b="1" baseline="0" dirty="0" smtClean="0"/>
              <a:t>take stock </a:t>
            </a:r>
            <a:r>
              <a:rPr lang="en-US" baseline="0" dirty="0" smtClean="0"/>
              <a:t>to get to know ‘where we are’ (current state). We do this for our system, and then, we can bridge the gap between the two.</a:t>
            </a:r>
          </a:p>
          <a:p>
            <a:endParaRPr lang="en-US" baseline="0"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19</a:t>
            </a:fld>
            <a:endParaRPr lang="en-US"/>
          </a:p>
        </p:txBody>
      </p:sp>
    </p:spTree>
    <p:extLst>
      <p:ext uri="{BB962C8B-B14F-4D97-AF65-F5344CB8AC3E}">
        <p14:creationId xmlns:p14="http://schemas.microsoft.com/office/powerpoint/2010/main" val="1825103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147">
              <a:defRPr/>
            </a:pPr>
            <a:r>
              <a:rPr lang="en-US" baseline="0" dirty="0" smtClean="0"/>
              <a:t>Everyone in the learning community (all stakeholders, families &amp; students considered, as well)</a:t>
            </a:r>
          </a:p>
          <a:p>
            <a:endParaRPr lang="en-US" dirty="0" smtClean="0"/>
          </a:p>
          <a:p>
            <a:pPr defTabSz="462147">
              <a:defRPr/>
            </a:pPr>
            <a:r>
              <a:rPr lang="en-US" dirty="0"/>
              <a:t>A representative team is formed to define the vision, clearly communicate it and carry it out.</a:t>
            </a:r>
            <a:r>
              <a:rPr lang="en-US" dirty="0" smtClean="0"/>
              <a:t>   </a:t>
            </a:r>
          </a:p>
          <a:p>
            <a:endParaRPr lang="en-US" dirty="0" smtClean="0"/>
          </a:p>
          <a:p>
            <a:r>
              <a:rPr lang="en-US" dirty="0"/>
              <a:t>School is a safe place and reflects the healthy, cultural characteristics of the student’s community.</a:t>
            </a:r>
          </a:p>
          <a:p>
            <a:r>
              <a:rPr lang="en-US" dirty="0"/>
              <a:t>Family and community members are valued as equal partners.  </a:t>
            </a:r>
          </a:p>
          <a:p>
            <a:endParaRPr lang="en-US" dirty="0" smtClean="0"/>
          </a:p>
          <a:p>
            <a:r>
              <a:rPr lang="en-US" dirty="0" smtClean="0"/>
              <a:t>School = ‘unit of change’ (it’s the</a:t>
            </a:r>
            <a:r>
              <a:rPr lang="en-US" baseline="0" dirty="0" smtClean="0"/>
              <a:t> ‘contact point’)</a:t>
            </a:r>
          </a:p>
          <a:p>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7768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effectLst>
                  <a:outerShdw blurRad="38100" dist="38100" dir="2700000" algn="tl">
                    <a:srgbClr val="000000">
                      <a:alpha val="43137"/>
                    </a:srgbClr>
                  </a:outerShdw>
                </a:effectLst>
              </a:rPr>
              <a:t>Transition slide: Focus on FSCP here</a:t>
            </a:r>
          </a:p>
          <a:p>
            <a:endParaRPr lang="en-US" i="0" baseline="0" dirty="0" smtClean="0">
              <a:effectLst>
                <a:outerShdw blurRad="38100" dist="38100" dir="2700000" algn="tl">
                  <a:srgbClr val="000000">
                    <a:alpha val="43137"/>
                  </a:srgbClr>
                </a:outerShdw>
              </a:effectLst>
            </a:endParaRPr>
          </a:p>
          <a:p>
            <a:r>
              <a:rPr lang="en-US" b="1" dirty="0" smtClean="0"/>
              <a:t>Our MTSS FSCP Definition:</a:t>
            </a:r>
          </a:p>
          <a:p>
            <a:r>
              <a:rPr lang="en-US" dirty="0" smtClean="0"/>
              <a:t>Family, School, and Community Partnering - The collaboration of families, schools and communities as active partners in improving learner, classroom, school, district, and state outcomes.</a:t>
            </a:r>
          </a:p>
          <a:p>
            <a:endParaRPr lang="en-US" i="0" baseline="0" dirty="0" smtClean="0">
              <a:effectLst>
                <a:outerShdw blurRad="38100" dist="38100" dir="2700000" algn="tl">
                  <a:srgbClr val="000000">
                    <a:alpha val="43137"/>
                  </a:srgbClr>
                </a:outerShdw>
              </a:effectLst>
            </a:endParaRPr>
          </a:p>
        </p:txBody>
      </p:sp>
      <p:sp>
        <p:nvSpPr>
          <p:cNvPr id="4" name="Header Placeholder 3"/>
          <p:cNvSpPr>
            <a:spLocks noGrp="1"/>
          </p:cNvSpPr>
          <p:nvPr>
            <p:ph type="hdr" sz="quarter" idx="10"/>
          </p:nvPr>
        </p:nvSpPr>
        <p:spPr/>
        <p:txBody>
          <a:bodyPr/>
          <a:lstStyle/>
          <a:p>
            <a:r>
              <a:rPr lang="en-US" smtClean="0">
                <a:solidFill>
                  <a:prstClr val="black"/>
                </a:solidFill>
              </a:rPr>
              <a:t>CDE MTSS Overview Slides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5465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a:t>
            </a:r>
          </a:p>
          <a:p>
            <a:pPr marL="173284" indent="-173284">
              <a:buFont typeface="Arial"/>
              <a:buChar char="•"/>
            </a:pPr>
            <a:r>
              <a:rPr lang="en-US" dirty="0" smtClean="0"/>
              <a:t>This slide notes the funding source for this work. </a:t>
            </a:r>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254518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This is a theoretical model for how school, family, and community interaction effects children’s learning.  It was developed by Dr. Joyce Epstein based decades of research from schools primarily located in Baltimore City.  You will see that three entities are represented: Family, School, and Community.  Community can include businesses, school alumni, neighbors, parents with children not yet at school age.  Each group does some things for students separately, and others together.  </a:t>
            </a:r>
          </a:p>
          <a:p>
            <a:pPr>
              <a:spcBef>
                <a:spcPct val="0"/>
              </a:spcBef>
            </a:pPr>
            <a:endParaRPr lang="en-US" dirty="0" smtClean="0"/>
          </a:p>
          <a:p>
            <a:pPr>
              <a:spcBef>
                <a:spcPct val="0"/>
              </a:spcBef>
            </a:pPr>
            <a:r>
              <a:rPr lang="en-US" b="1" dirty="0" smtClean="0"/>
              <a:t>What are some sole responsibilities for families?  Schools?  The Community?</a:t>
            </a:r>
          </a:p>
          <a:p>
            <a:pPr>
              <a:spcBef>
                <a:spcPct val="0"/>
              </a:spcBef>
            </a:pPr>
            <a:endParaRPr lang="en-US" b="1" dirty="0" smtClean="0"/>
          </a:p>
          <a:p>
            <a:pPr>
              <a:spcBef>
                <a:spcPct val="0"/>
              </a:spcBef>
            </a:pPr>
            <a:r>
              <a:rPr lang="en-US" dirty="0" smtClean="0"/>
              <a:t>Depending on the extend of collaboration, the spheres either move closer together or farther apart.  This model is </a:t>
            </a:r>
            <a:r>
              <a:rPr lang="en-US" u="sng" dirty="0" smtClean="0"/>
              <a:t>NOT</a:t>
            </a:r>
            <a:r>
              <a:rPr lang="en-US" dirty="0" smtClean="0"/>
              <a:t>  a Venn diagram.  It is a dynamic model that is different for every student and school and can change over time.  If the school’s beliefs and values differ greatly from those of the family, the circles will move away from each other.  Likewise, if families, schools, and the community unite for a shared goal/vision, the circles will move closer together.</a:t>
            </a:r>
          </a:p>
          <a:p>
            <a:pPr>
              <a:spcBef>
                <a:spcPct val="0"/>
              </a:spcBef>
            </a:pPr>
            <a:endParaRPr lang="en-US" dirty="0" smtClean="0"/>
          </a:p>
          <a:p>
            <a:pPr>
              <a:spcBef>
                <a:spcPct val="0"/>
              </a:spcBef>
            </a:pPr>
            <a:r>
              <a:rPr lang="en-US" b="1" dirty="0" smtClean="0"/>
              <a:t>Just think about the answer to this question, you don’t need to vocalize it, but if you were to draw the Overlapping Spheres of Influence Model for you school, families, and community, how do you think it would look?</a:t>
            </a:r>
            <a:r>
              <a:rPr lang="en-US" dirty="0" smtClean="0"/>
              <a:t>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2382135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Tiered Logic is key</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23</a:t>
            </a:fld>
            <a:endParaRPr lang="en-US"/>
          </a:p>
        </p:txBody>
      </p:sp>
    </p:spTree>
    <p:extLst>
      <p:ext uri="{BB962C8B-B14F-4D97-AF65-F5344CB8AC3E}">
        <p14:creationId xmlns:p14="http://schemas.microsoft.com/office/powerpoint/2010/main" val="267421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Would you agree (with</a:t>
            </a:r>
            <a:r>
              <a:rPr lang="en-US" baseline="0" dirty="0" smtClean="0"/>
              <a:t> these “reasons”)</a:t>
            </a:r>
            <a:r>
              <a:rPr lang="en-US" dirty="0" smtClean="0"/>
              <a:t>?</a:t>
            </a:r>
          </a:p>
          <a:p>
            <a:endParaRPr lang="en-US" dirty="0" smtClean="0"/>
          </a:p>
          <a:p>
            <a:r>
              <a:rPr lang="en-US" dirty="0" smtClean="0"/>
              <a:t>Read the quotation.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27985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Capacity building must happen across stakeholder groups…not just</a:t>
            </a:r>
            <a:r>
              <a:rPr lang="en-US" baseline="0" dirty="0" smtClean="0"/>
              <a:t> for professionals.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25</a:t>
            </a:fld>
            <a:endParaRPr lang="en-US"/>
          </a:p>
        </p:txBody>
      </p:sp>
    </p:spTree>
    <p:extLst>
      <p:ext uri="{BB962C8B-B14F-4D97-AF65-F5344CB8AC3E}">
        <p14:creationId xmlns:p14="http://schemas.microsoft.com/office/powerpoint/2010/main" val="3534134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effectLst>
                  <a:outerShdw blurRad="38100" dist="38100" dir="2700000" algn="tl">
                    <a:srgbClr val="000000">
                      <a:alpha val="43137"/>
                    </a:srgbClr>
                  </a:outerShdw>
                </a:effectLst>
              </a:rPr>
              <a:t>Transition slide: Focus on EBP here</a:t>
            </a:r>
          </a:p>
          <a:p>
            <a:endParaRPr lang="en-US" i="0" dirty="0" smtClean="0"/>
          </a:p>
          <a:p>
            <a:r>
              <a:rPr lang="en-US" sz="1200" b="1" i="0" kern="1200" dirty="0" smtClean="0">
                <a:solidFill>
                  <a:schemeClr val="tx1"/>
                </a:solidFill>
                <a:effectLst/>
                <a:latin typeface="+mn-lt"/>
                <a:ea typeface="+mn-ea"/>
                <a:cs typeface="+mn-cs"/>
              </a:rPr>
              <a:t>Component Definition:  </a:t>
            </a:r>
          </a:p>
          <a:p>
            <a:r>
              <a:rPr lang="en-US" sz="1200" b="0" i="1" kern="1200" dirty="0" smtClean="0">
                <a:solidFill>
                  <a:schemeClr val="tx1"/>
                </a:solidFill>
                <a:effectLst/>
                <a:latin typeface="+mn-lt"/>
                <a:ea typeface="+mn-ea"/>
                <a:cs typeface="+mn-cs"/>
              </a:rPr>
              <a:t>Approaches to instruction, intervention, and assessment that have been</a:t>
            </a:r>
            <a:br>
              <a:rPr lang="en-US" sz="1200" b="0" i="1" kern="1200" dirty="0" smtClean="0">
                <a:solidFill>
                  <a:schemeClr val="tx1"/>
                </a:solidFill>
                <a:effectLst/>
                <a:latin typeface="+mn-lt"/>
                <a:ea typeface="+mn-ea"/>
                <a:cs typeface="+mn-cs"/>
              </a:rPr>
            </a:br>
            <a:r>
              <a:rPr lang="en-US" sz="1200" b="0" i="1" kern="1200" dirty="0" smtClean="0">
                <a:solidFill>
                  <a:schemeClr val="tx1"/>
                </a:solidFill>
                <a:effectLst/>
                <a:latin typeface="+mn-lt"/>
                <a:ea typeface="+mn-ea"/>
                <a:cs typeface="+mn-cs"/>
              </a:rPr>
              <a:t>proven effective through research indicating improved outcomes for students.</a:t>
            </a:r>
            <a:endParaRPr lang="en-US" sz="1200" b="0" i="0" kern="1200" dirty="0" smtClean="0">
              <a:solidFill>
                <a:schemeClr val="tx1"/>
              </a:solidFill>
              <a:effectLst/>
              <a:latin typeface="+mn-lt"/>
              <a:ea typeface="+mn-ea"/>
              <a:cs typeface="+mn-cs"/>
            </a:endParaRPr>
          </a:p>
          <a:p>
            <a:endParaRPr lang="en-US" i="0" dirty="0"/>
          </a:p>
        </p:txBody>
      </p:sp>
      <p:sp>
        <p:nvSpPr>
          <p:cNvPr id="4" name="Header Placeholder 3"/>
          <p:cNvSpPr>
            <a:spLocks noGrp="1"/>
          </p:cNvSpPr>
          <p:nvPr>
            <p:ph type="hdr" sz="quarter" idx="10"/>
          </p:nvPr>
        </p:nvSpPr>
        <p:spPr/>
        <p:txBody>
          <a:bodyPr/>
          <a:lstStyle/>
          <a:p>
            <a:r>
              <a:rPr lang="en-US" smtClean="0">
                <a:solidFill>
                  <a:prstClr val="black"/>
                </a:solidFill>
              </a:rPr>
              <a:t>CDE MTSS Overview Slides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7163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Teaching: modeling;</a:t>
            </a:r>
            <a:r>
              <a:rPr lang="en-US" baseline="0" dirty="0" smtClean="0"/>
              <a:t> </a:t>
            </a:r>
            <a:r>
              <a:rPr lang="en-US" dirty="0" smtClean="0"/>
              <a:t>discrete skills and steps. Application to real life: Emphasize</a:t>
            </a:r>
            <a:r>
              <a:rPr lang="en-US" baseline="0" dirty="0" smtClean="0"/>
              <a:t> the “what if you do” what if you don’t in real life examples</a:t>
            </a:r>
          </a:p>
          <a:p>
            <a:r>
              <a:rPr lang="en-US" baseline="0" dirty="0" smtClean="0"/>
              <a:t>Forecast considerations for system. Making it effective as Tier 2 system</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28</a:t>
            </a:fld>
            <a:endParaRPr lang="en-US"/>
          </a:p>
        </p:txBody>
      </p:sp>
    </p:spTree>
    <p:extLst>
      <p:ext uri="{BB962C8B-B14F-4D97-AF65-F5344CB8AC3E}">
        <p14:creationId xmlns:p14="http://schemas.microsoft.com/office/powerpoint/2010/main" val="203386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43000" y="685800"/>
            <a:ext cx="4572000" cy="3429000"/>
          </a:xfrm>
          <a:ln/>
        </p:spPr>
      </p:sp>
      <p:sp>
        <p:nvSpPr>
          <p:cNvPr id="242691" name="Notes Placeholder 2"/>
          <p:cNvSpPr>
            <a:spLocks noGrp="1"/>
          </p:cNvSpPr>
          <p:nvPr>
            <p:ph type="body" idx="1"/>
          </p:nvPr>
        </p:nvSpPr>
        <p:spPr>
          <a:xfrm>
            <a:off x="670891" y="4272201"/>
            <a:ext cx="5485158" cy="4114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“WHERE”: Supportive</a:t>
            </a:r>
            <a:r>
              <a:rPr lang="en-US" altLang="en-US" baseline="0" dirty="0" smtClean="0"/>
              <a:t> infrastructure …also all people on the same page, so the culture feels positive. </a:t>
            </a:r>
            <a:endParaRPr lang="en-US" altLang="en-US" dirty="0" smtClean="0"/>
          </a:p>
        </p:txBody>
      </p:sp>
      <p:sp>
        <p:nvSpPr>
          <p:cNvPr id="2" name="Date Placeholder 1"/>
          <p:cNvSpPr>
            <a:spLocks noGrp="1"/>
          </p:cNvSpPr>
          <p:nvPr>
            <p:ph type="dt" idx="10"/>
          </p:nvPr>
        </p:nvSpPr>
        <p:spPr>
          <a:xfrm>
            <a:off x="3884753" y="0"/>
            <a:ext cx="2971697" cy="456889"/>
          </a:xfrm>
          <a:prstGeom prst="rect">
            <a:avLst/>
          </a:prstGeom>
        </p:spPr>
        <p:txBody>
          <a:bodyPr lIns="89584" tIns="44792" rIns="89584" bIns="44792"/>
          <a:lstStyle/>
          <a:p>
            <a:r>
              <a:rPr lang="en-US" smtClean="0">
                <a:solidFill>
                  <a:prstClr val="black"/>
                </a:solidFill>
              </a:rPr>
              <a:t>August 2015</a:t>
            </a:r>
            <a:endParaRPr lang="en-US">
              <a:solidFill>
                <a:prstClr val="black"/>
              </a:solidFill>
            </a:endParaRPr>
          </a:p>
        </p:txBody>
      </p:sp>
      <p:sp>
        <p:nvSpPr>
          <p:cNvPr id="3" name="Header Placeholder 2"/>
          <p:cNvSpPr>
            <a:spLocks noGrp="1"/>
          </p:cNvSpPr>
          <p:nvPr>
            <p:ph type="hdr" sz="quarter" idx="11"/>
          </p:nvPr>
        </p:nvSpPr>
        <p:spPr>
          <a:xfrm>
            <a:off x="0" y="0"/>
            <a:ext cx="2971697" cy="456889"/>
          </a:xfrm>
          <a:prstGeom prst="rect">
            <a:avLst/>
          </a:prstGeom>
        </p:spPr>
        <p:txBody>
          <a:bodyPr lIns="89584" tIns="44792" rIns="89584" bIns="44792"/>
          <a:lstStyle/>
          <a:p>
            <a:r>
              <a:rPr lang="en-US" smtClean="0">
                <a:solidFill>
                  <a:prstClr val="black"/>
                </a:solidFill>
              </a:rPr>
              <a:t>CDE OLS MTSS Implementation Workshop</a:t>
            </a:r>
            <a:endParaRPr lang="en-US">
              <a:solidFill>
                <a:prstClr val="black"/>
              </a:solidFill>
            </a:endParaRPr>
          </a:p>
        </p:txBody>
      </p:sp>
    </p:spTree>
    <p:extLst>
      <p:ext uri="{BB962C8B-B14F-4D97-AF65-F5344CB8AC3E}">
        <p14:creationId xmlns:p14="http://schemas.microsoft.com/office/powerpoint/2010/main" val="2830560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consider systems and student along with implementation and impact, it creates a matrix. Questions that you ask/data to gather for each cell.</a:t>
            </a:r>
            <a:endParaRPr lang="en-US" dirty="0"/>
          </a:p>
        </p:txBody>
      </p:sp>
      <p:sp>
        <p:nvSpPr>
          <p:cNvPr id="4" name="Slide Number Placeholder 3"/>
          <p:cNvSpPr>
            <a:spLocks noGrp="1"/>
          </p:cNvSpPr>
          <p:nvPr>
            <p:ph type="sldNum" sz="quarter" idx="10"/>
          </p:nvPr>
        </p:nvSpPr>
        <p:spPr/>
        <p:txBody>
          <a:bodyPr/>
          <a:lstStyle/>
          <a:p>
            <a:pPr>
              <a:defRPr/>
            </a:pPr>
            <a:fld id="{3515C521-62BE-C747-B2CB-0AF6D845BB79}" type="slidenum">
              <a:rPr lang="en-US" smtClean="0"/>
              <a:pPr>
                <a:defRPr/>
              </a:pPr>
              <a:t>30</a:t>
            </a:fld>
            <a:endParaRPr lang="en-US"/>
          </a:p>
        </p:txBody>
      </p:sp>
    </p:spTree>
    <p:extLst>
      <p:ext uri="{BB962C8B-B14F-4D97-AF65-F5344CB8AC3E}">
        <p14:creationId xmlns:p14="http://schemas.microsoft.com/office/powerpoint/2010/main" val="1195816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features are </a:t>
            </a:r>
            <a:r>
              <a:rPr lang="en-US" b="1" baseline="0" dirty="0" smtClean="0"/>
              <a:t>the salient things </a:t>
            </a:r>
            <a:r>
              <a:rPr lang="en-US" baseline="0" dirty="0" smtClean="0"/>
              <a:t>you’d see ... What does it look like? </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31</a:t>
            </a:fld>
            <a:endParaRPr lang="en-US"/>
          </a:p>
        </p:txBody>
      </p:sp>
    </p:spTree>
    <p:extLst>
      <p:ext uri="{BB962C8B-B14F-4D97-AF65-F5344CB8AC3E}">
        <p14:creationId xmlns:p14="http://schemas.microsoft.com/office/powerpoint/2010/main" val="3120383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809625"/>
            <a:ext cx="4816475" cy="3613150"/>
          </a:xfrm>
        </p:spPr>
      </p:sp>
      <p:sp>
        <p:nvSpPr>
          <p:cNvPr id="3" name="Notes Placeholder 2"/>
          <p:cNvSpPr>
            <a:spLocks noGrp="1"/>
          </p:cNvSpPr>
          <p:nvPr>
            <p:ph type="body" idx="1"/>
          </p:nvPr>
        </p:nvSpPr>
        <p:spPr/>
        <p:txBody>
          <a:bodyPr>
            <a:normAutofit/>
          </a:bodyPr>
          <a:lstStyle/>
          <a:p>
            <a:pPr fontAlgn="base"/>
            <a:r>
              <a:rPr lang="en-US" b="1" dirty="0" smtClean="0">
                <a:effectLst/>
              </a:rPr>
              <a:t>Think within the UMBRELLA of MTSS… (embedded…in partnership…not</a:t>
            </a:r>
            <a:r>
              <a:rPr lang="en-US" b="1" baseline="0" dirty="0" smtClean="0">
                <a:effectLst/>
              </a:rPr>
              <a:t> contradicting)</a:t>
            </a:r>
            <a:endParaRPr lang="en-US" b="1" dirty="0" smtClean="0">
              <a:effectLst/>
            </a:endParaRPr>
          </a:p>
          <a:p>
            <a:pPr fontAlgn="base"/>
            <a:endParaRPr lang="en-US" b="1" dirty="0" smtClean="0">
              <a:effectLst/>
            </a:endParaRPr>
          </a:p>
          <a:p>
            <a:pPr fontAlgn="base"/>
            <a:r>
              <a:rPr lang="en-US" b="1" dirty="0" smtClean="0">
                <a:effectLst/>
              </a:rPr>
              <a:t>Collaborative for Academic, Social, and Emotional Learning. “</a:t>
            </a:r>
            <a:r>
              <a:rPr lang="en-US" dirty="0"/>
              <a:t>For a growing number of schools and districts, SEL has become a coordinating framework for how educators, families, and communities partner to promote students’ social, emotional, and academic learning.</a:t>
            </a:r>
          </a:p>
          <a:p>
            <a:pPr fontAlgn="base"/>
            <a:r>
              <a:rPr lang="en-US" b="1" dirty="0">
                <a:solidFill>
                  <a:schemeClr val="accent2">
                    <a:lumMod val="75000"/>
                  </a:schemeClr>
                </a:solidFill>
              </a:rPr>
              <a:t>SEL is embedded in their strategic plans, staffing, professional learning, and budgets. </a:t>
            </a:r>
            <a:r>
              <a:rPr lang="en-US" dirty="0"/>
              <a:t>It guides their curriculum choices and classroom instruction — both direct practice in SEL as well as integrated instruction with reading, math, history, and other core subjects.</a:t>
            </a:r>
          </a:p>
          <a:p>
            <a:pPr fontAlgn="base"/>
            <a:r>
              <a:rPr lang="en-US" dirty="0"/>
              <a:t>It drives many of their schoolwide practices and policies. It informs how adults and students relate with each other at all levels of the system, creating a welcoming, participatory, and caring climate for learning.</a:t>
            </a:r>
          </a:p>
          <a:p>
            <a:pPr fontAlgn="base"/>
            <a:r>
              <a:rPr lang="en-US" dirty="0"/>
              <a:t>It shapes their partnerships with families and community members, highlighting engagement, trust, and collaboration.”</a:t>
            </a:r>
          </a:p>
          <a:p>
            <a:pPr fontAlgn="base"/>
            <a:endParaRPr lang="en-US" dirty="0"/>
          </a:p>
          <a:p>
            <a:pPr fontAlgn="base"/>
            <a:r>
              <a:rPr lang="en-US" dirty="0"/>
              <a:t>“Our partner districts are developing tools to help districts conduct needs assessments, align resources, select programs, assess progress, and more.”</a:t>
            </a:r>
          </a:p>
        </p:txBody>
      </p:sp>
      <p:sp>
        <p:nvSpPr>
          <p:cNvPr id="4" name="Slide Number Placeholder 3"/>
          <p:cNvSpPr>
            <a:spLocks noGrp="1"/>
          </p:cNvSpPr>
          <p:nvPr>
            <p:ph type="sldNum" sz="quarter" idx="10"/>
          </p:nvPr>
        </p:nvSpPr>
        <p:spPr/>
        <p:txBody>
          <a:bodyPr/>
          <a:lstStyle/>
          <a:p>
            <a:pPr defTabSz="942080">
              <a:defRPr/>
            </a:pPr>
            <a:fld id="{57711175-3725-4C46-B108-50309AD1C9EA}" type="slidenum">
              <a:rPr lang="en-US">
                <a:solidFill>
                  <a:prstClr val="black"/>
                </a:solidFill>
                <a:latin typeface="Calibri"/>
              </a:rPr>
              <a:pPr defTabSz="942080">
                <a:defRPr/>
              </a:pPr>
              <a:t>32</a:t>
            </a:fld>
            <a:endParaRPr lang="en-US" dirty="0">
              <a:solidFill>
                <a:prstClr val="black"/>
              </a:solidFill>
              <a:latin typeface="Calibri"/>
            </a:endParaRPr>
          </a:p>
        </p:txBody>
      </p:sp>
    </p:spTree>
    <p:extLst>
      <p:ext uri="{BB962C8B-B14F-4D97-AF65-F5344CB8AC3E}">
        <p14:creationId xmlns:p14="http://schemas.microsoft.com/office/powerpoint/2010/main" val="247965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3447466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Self-reflect</a:t>
            </a:r>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233744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a:t>
            </a:r>
            <a:r>
              <a:rPr lang="en-US" baseline="0" dirty="0" smtClean="0"/>
              <a:t> as handout)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34</a:t>
            </a:fld>
            <a:endParaRPr lang="en-US"/>
          </a:p>
        </p:txBody>
      </p:sp>
    </p:spTree>
    <p:extLst>
      <p:ext uri="{BB962C8B-B14F-4D97-AF65-F5344CB8AC3E}">
        <p14:creationId xmlns:p14="http://schemas.microsoft.com/office/powerpoint/2010/main" val="401847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dirty="0" smtClean="0">
                <a:latin typeface="Calibri" charset="0"/>
              </a:rPr>
              <a:t>We like to acknowledge all of those who have contributed to our thinking and this work.</a:t>
            </a:r>
          </a:p>
          <a:p>
            <a:pPr eaLnBrk="1" hangingPunct="1">
              <a:spcBef>
                <a:spcPct val="0"/>
              </a:spcBef>
            </a:pPr>
            <a:endParaRPr lang="en-US" b="0" dirty="0" smtClean="0">
              <a:latin typeface="Calibri" charset="0"/>
            </a:endParaRPr>
          </a:p>
          <a:p>
            <a:pPr eaLnBrk="1" hangingPunct="1">
              <a:spcBef>
                <a:spcPct val="0"/>
              </a:spcBef>
            </a:pPr>
            <a:r>
              <a:rPr lang="en-US" b="0" dirty="0" smtClean="0">
                <a:latin typeface="Calibri" charset="0"/>
              </a:rPr>
              <a:t>Our information has a strong research base with expertise</a:t>
            </a:r>
            <a:r>
              <a:rPr lang="en-US" b="0" baseline="0" dirty="0" smtClean="0">
                <a:latin typeface="Calibri" charset="0"/>
              </a:rPr>
              <a:t> from varied national partners.</a:t>
            </a:r>
          </a:p>
          <a:p>
            <a:pPr eaLnBrk="1" hangingPunct="1">
              <a:spcBef>
                <a:spcPct val="0"/>
              </a:spcBef>
            </a:pPr>
            <a:endParaRPr lang="en-US" b="0" baseline="0" dirty="0" smtClean="0">
              <a:latin typeface="Calibri" charset="0"/>
            </a:endParaRPr>
          </a:p>
          <a:p>
            <a:pPr eaLnBrk="1" hangingPunct="1">
              <a:spcBef>
                <a:spcPct val="0"/>
              </a:spcBef>
            </a:pPr>
            <a:r>
              <a:rPr lang="en-US" dirty="0" smtClean="0">
                <a:latin typeface="Calibri" charset="0"/>
              </a:rPr>
              <a:t>This</a:t>
            </a:r>
            <a:r>
              <a:rPr lang="en-US" baseline="0" dirty="0" smtClean="0">
                <a:latin typeface="Calibri" charset="0"/>
              </a:rPr>
              <a:t> is a list of many researchers and contributors to our work.  Our work has greatly benefitted from their contributions.</a:t>
            </a:r>
            <a:endParaRPr lang="en-US" dirty="0" smtClean="0">
              <a:latin typeface="Calibri" charset="0"/>
            </a:endParaRPr>
          </a:p>
          <a:p>
            <a:pPr eaLnBrk="1" hangingPunct="1">
              <a:spcBef>
                <a:spcPct val="0"/>
              </a:spcBef>
            </a:pPr>
            <a:endParaRPr lang="en-US" b="0" dirty="0">
              <a:latin typeface="Calibri" charset="0"/>
            </a:endParaRPr>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Sept. 2015</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“every”. We aren’t saying “all” here, as we want</a:t>
            </a:r>
            <a:r>
              <a:rPr lang="en-US" baseline="0" dirty="0" smtClean="0"/>
              <a:t> to ensure every means “each and every” – so that we measurably support every student – sometimes, the generalization of “all” diminishes the focus on “every.”</a:t>
            </a:r>
            <a:endParaRPr lang="en-US" dirty="0" smtClean="0"/>
          </a:p>
          <a:p>
            <a:endParaRPr lang="en-US" dirty="0" smtClean="0"/>
          </a:p>
          <a:p>
            <a:r>
              <a:rPr lang="en-US" dirty="0" smtClean="0">
                <a:latin typeface="Calibri" charset="0"/>
              </a:rPr>
              <a:t>Then</a:t>
            </a:r>
            <a:r>
              <a:rPr lang="en-US" baseline="0" dirty="0" smtClean="0">
                <a:latin typeface="Calibri" charset="0"/>
              </a:rPr>
              <a:t> there was also the notion that if a student didn’t meet the criteria of a program and didn’t fit into a specific category or group, then the student didn’t receive supports (to be successful)</a:t>
            </a:r>
          </a:p>
          <a:p>
            <a:endParaRPr lang="en-US" baseline="0" dirty="0" smtClean="0">
              <a:latin typeface="Calibri" charset="0"/>
            </a:endParaRPr>
          </a:p>
          <a:p>
            <a:r>
              <a:rPr lang="en-US" dirty="0" smtClean="0">
                <a:solidFill>
                  <a:schemeClr val="accent2">
                    <a:lumMod val="75000"/>
                  </a:schemeClr>
                </a:solidFill>
              </a:rPr>
              <a:t>It’s every student…Not, every student except….</a:t>
            </a:r>
            <a:r>
              <a:rPr lang="en-US" baseline="0" dirty="0" smtClean="0">
                <a:solidFill>
                  <a:schemeClr val="accent2">
                    <a:lumMod val="75000"/>
                  </a:schemeClr>
                </a:solidFill>
              </a:rPr>
              <a:t> “students with disabilities”, “students who are English Learners,” “students in large schools or small schools or urban schools or rural schools or facilities schools”, students of every race and socioeconomic level.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411695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Language alone is not enough; we need to have Common</a:t>
            </a:r>
            <a:r>
              <a:rPr lang="en-US" baseline="0" dirty="0" smtClean="0"/>
              <a:t> Understanding.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7</a:t>
            </a:fld>
            <a:endParaRPr lang="en-US"/>
          </a:p>
        </p:txBody>
      </p:sp>
    </p:spTree>
    <p:extLst>
      <p:ext uri="{BB962C8B-B14F-4D97-AF65-F5344CB8AC3E}">
        <p14:creationId xmlns:p14="http://schemas.microsoft.com/office/powerpoint/2010/main" val="251353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&amp; then TTYN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8</a:t>
            </a:fld>
            <a:endParaRPr lang="en-US"/>
          </a:p>
        </p:txBody>
      </p:sp>
    </p:spTree>
    <p:extLst>
      <p:ext uri="{BB962C8B-B14F-4D97-AF65-F5344CB8AC3E}">
        <p14:creationId xmlns:p14="http://schemas.microsoft.com/office/powerpoint/2010/main" val="69501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2147" rtl="0" eaLnBrk="1" fontAlgn="auto" latinLnBrk="0" hangingPunct="1">
              <a:lnSpc>
                <a:spcPct val="100000"/>
              </a:lnSpc>
              <a:spcBef>
                <a:spcPts val="0"/>
              </a:spcBef>
              <a:spcAft>
                <a:spcPts val="0"/>
              </a:spcAft>
              <a:buClrTx/>
              <a:buSzTx/>
              <a:buFontTx/>
              <a:buNone/>
              <a:tabLst/>
              <a:defRPr/>
            </a:pPr>
            <a:r>
              <a:rPr lang="en-US" baseline="0" dirty="0" smtClean="0"/>
              <a:t>EMPHASIZE PREVENTION INITIAL: </a:t>
            </a:r>
            <a:r>
              <a:rPr lang="en-US" sz="1200" dirty="0" smtClean="0"/>
              <a:t>(e.g. diet/exercise IS primary action</a:t>
            </a:r>
            <a:r>
              <a:rPr lang="en-US" sz="1200" baseline="0" dirty="0" smtClean="0"/>
              <a:t> for everyone all…UNIVERSAL EVIDENCE-BASED PRACTICE</a:t>
            </a:r>
            <a:r>
              <a:rPr lang="en-US" sz="1200" dirty="0" smtClean="0"/>
              <a:t>); </a:t>
            </a:r>
            <a:r>
              <a:rPr lang="en-US" dirty="0" smtClean="0"/>
              <a:t>“prevention” = preventing from not reaching “potential”; preventing obstacles impeding student/stakeholder progress</a:t>
            </a:r>
          </a:p>
          <a:p>
            <a:pPr marL="0" marR="0" indent="0" algn="l" defTabSz="462147"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62147" rtl="0" eaLnBrk="1" fontAlgn="auto" latinLnBrk="0" hangingPunct="1">
              <a:lnSpc>
                <a:spcPct val="100000"/>
              </a:lnSpc>
              <a:spcBef>
                <a:spcPts val="0"/>
              </a:spcBef>
              <a:spcAft>
                <a:spcPts val="0"/>
              </a:spcAft>
              <a:buClrTx/>
              <a:buSzTx/>
              <a:buFontTx/>
              <a:buNone/>
              <a:tabLst/>
              <a:defRPr/>
            </a:pPr>
            <a:r>
              <a:rPr lang="en-US" dirty="0" smtClean="0"/>
              <a:t>Click for</a:t>
            </a:r>
            <a:r>
              <a:rPr lang="en-US" baseline="0" dirty="0" smtClean="0"/>
              <a:t> animation:</a:t>
            </a:r>
            <a:endParaRPr lang="en-US" dirty="0" smtClean="0"/>
          </a:p>
          <a:p>
            <a:endParaRPr lang="en-US" dirty="0" smtClean="0"/>
          </a:p>
          <a:p>
            <a:r>
              <a:rPr lang="en-US" dirty="0" smtClean="0"/>
              <a:t>Note:</a:t>
            </a:r>
            <a:r>
              <a:rPr lang="en-US" baseline="0" dirty="0" smtClean="0"/>
              <a:t> Also…Prevention “across the tiers”, not universal alone; thus, the bulleted points and layered graphic. Describe Tiered Logic here, if desired. (reference connection to everyone gets, some may need &amp; get, a few need more…maybe include “blanket analogy”, if helpful)</a:t>
            </a:r>
          </a:p>
          <a:p>
            <a:endParaRPr lang="en-US" baseline="0" dirty="0" smtClean="0"/>
          </a:p>
          <a:p>
            <a:r>
              <a:rPr lang="en-US" b="1" baseline="0" dirty="0" smtClean="0"/>
              <a:t>We also believe </a:t>
            </a:r>
            <a:r>
              <a:rPr lang="en-US" baseline="0" dirty="0" smtClean="0"/>
              <a:t>in “asset” or “strengths” based thinking across the tiers and application levels (of problem solving and decision-making)</a:t>
            </a:r>
          </a:p>
          <a:p>
            <a:endParaRPr lang="en-US" baseline="0" dirty="0" smtClean="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225114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visualize</a:t>
            </a:r>
            <a:r>
              <a:rPr lang="en-US" baseline="0" dirty="0" smtClean="0"/>
              <a:t> this “MTSS system” idea in an overarching umbrella. Within the overall system, MTSS consists of six components including shared leadership, family, school, community partnering, data based problem solving and decision making, universal screening and progress monitoring, evidence based instruction, intervention and assessment practices and a layered continuum. Academic, behavior and any other supports are all housed under this one system or umbrella.</a:t>
            </a:r>
          </a:p>
          <a:p>
            <a:endParaRPr lang="en-US" baseline="0" dirty="0"/>
          </a:p>
          <a:p>
            <a:r>
              <a:rPr lang="en-US" baseline="0" dirty="0" smtClean="0"/>
              <a:t>Language of “every </a:t>
            </a:r>
            <a:r>
              <a:rPr lang="en-US" baseline="0" dirty="0" err="1" smtClean="0"/>
              <a:t>ed</a:t>
            </a:r>
            <a:r>
              <a:rPr lang="en-US" baseline="0" dirty="0" smtClean="0"/>
              <a:t>” has been used across systems framework literature for many years. (author reference: Judy Elliott)</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10/5/2017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10</a:t>
            </a:fld>
            <a:endParaRPr lang="en-US" dirty="0"/>
          </a:p>
        </p:txBody>
      </p:sp>
    </p:spTree>
    <p:extLst>
      <p:ext uri="{BB962C8B-B14F-4D97-AF65-F5344CB8AC3E}">
        <p14:creationId xmlns:p14="http://schemas.microsoft.com/office/powerpoint/2010/main" val="1683939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3933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22" y="2669761"/>
            <a:ext cx="2700533" cy="3681991"/>
          </a:xfrm>
          <a:prstGeom prst="rect">
            <a:avLst/>
          </a:prstGeom>
        </p:spPr>
      </p:pic>
      <p:sp>
        <p:nvSpPr>
          <p:cNvPr id="9" name="Content Placeholder 2"/>
          <p:cNvSpPr>
            <a:spLocks noGrp="1"/>
          </p:cNvSpPr>
          <p:nvPr>
            <p:ph idx="1"/>
          </p:nvPr>
        </p:nvSpPr>
        <p:spPr>
          <a:xfrm>
            <a:off x="628650" y="1202407"/>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9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0" y="680623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58635"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016031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10/5/2017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10/5/2017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487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10/5/2017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de.state.co.us/cdesped/mtssfscp_implementationguid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de.state.co.us/mtss/fscp-practiceprofile" TargetMode="External"/><Relationship Id="rId2" Type="http://schemas.openxmlformats.org/officeDocument/2006/relationships/hyperlink" Target="http://www.cde.state.co.us/mtss/fscp" TargetMode="Externa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www.casel.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cde.state.co.us/cdesped/school-familypartnershipstrategi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oloradoedinitiative.org/resources/schoolbehavioralhealth/"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e.state.co.us/mtss" TargetMode="External"/><Relationship Id="rId2" Type="http://schemas.openxmlformats.org/officeDocument/2006/relationships/image" Target="../media/image42.jpg"/><Relationship Id="rId1" Type="http://schemas.openxmlformats.org/officeDocument/2006/relationships/slideLayout" Target="../slideLayouts/slideLayout8.xml"/><Relationship Id="rId4" Type="http://schemas.openxmlformats.org/officeDocument/2006/relationships/hyperlink" Target="http://www.cde.state.co.us/mtss/adultlearningopportunit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246" y="3778633"/>
            <a:ext cx="7886700" cy="2795590"/>
          </a:xfrm>
        </p:spPr>
        <p:txBody>
          <a:bodyPr>
            <a:normAutofit fontScale="62500" lnSpcReduction="20000"/>
          </a:bodyPr>
          <a:lstStyle/>
          <a:p>
            <a:r>
              <a:rPr lang="en-US" sz="5100" dirty="0"/>
              <a:t>An Effective Behavioral Health System</a:t>
            </a:r>
          </a:p>
          <a:p>
            <a:r>
              <a:rPr lang="en-US" sz="5100" dirty="0" smtClean="0"/>
              <a:t>Starts </a:t>
            </a:r>
            <a:r>
              <a:rPr lang="en-US" sz="5100" dirty="0"/>
              <a:t>with Every Student</a:t>
            </a:r>
            <a:endParaRPr lang="en-US" sz="5100" dirty="0" smtClean="0"/>
          </a:p>
          <a:p>
            <a:r>
              <a:rPr lang="en-US" sz="4000" dirty="0" smtClean="0">
                <a:latin typeface="Trebuchet MS" panose="020B0603020202020204" pitchFamily="34" charset="0"/>
              </a:rPr>
              <a:t>September 27, 2017</a:t>
            </a:r>
          </a:p>
          <a:p>
            <a:pPr>
              <a:lnSpc>
                <a:spcPct val="120000"/>
              </a:lnSpc>
            </a:pPr>
            <a:endParaRPr lang="en-US" sz="1500" dirty="0" smtClean="0">
              <a:latin typeface="Trebuchet MS" panose="020B0603020202020204" pitchFamily="34" charset="0"/>
            </a:endParaRPr>
          </a:p>
          <a:p>
            <a:pPr>
              <a:lnSpc>
                <a:spcPct val="120000"/>
              </a:lnSpc>
              <a:spcBef>
                <a:spcPts val="0"/>
              </a:spcBef>
            </a:pPr>
            <a:r>
              <a:rPr lang="en-US" b="1" u="sng" dirty="0" smtClean="0">
                <a:latin typeface="Trebuchet MS" panose="020B0603020202020204" pitchFamily="34" charset="0"/>
              </a:rPr>
              <a:t>Office </a:t>
            </a:r>
            <a:r>
              <a:rPr lang="en-US" b="1" u="sng" dirty="0">
                <a:latin typeface="Trebuchet MS" panose="020B0603020202020204" pitchFamily="34" charset="0"/>
              </a:rPr>
              <a:t>of Learning </a:t>
            </a:r>
            <a:r>
              <a:rPr lang="en-US" b="1" u="sng" dirty="0" smtClean="0">
                <a:latin typeface="Trebuchet MS" panose="020B0603020202020204" pitchFamily="34" charset="0"/>
              </a:rPr>
              <a:t>Supports</a:t>
            </a:r>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Katy Goebel: goebel_k@cde.state.co.us</a:t>
            </a:r>
            <a:endParaRPr lang="en-US" dirty="0">
              <a:latin typeface="Trebuchet MS" panose="020B0603020202020204" pitchFamily="34" charset="0"/>
            </a:endParaRPr>
          </a:p>
          <a:p>
            <a:pPr>
              <a:lnSpc>
                <a:spcPct val="120000"/>
              </a:lnSpc>
              <a:spcBef>
                <a:spcPts val="0"/>
              </a:spcBef>
            </a:pPr>
            <a:r>
              <a:rPr lang="en-US" dirty="0">
                <a:latin typeface="Trebuchet MS" panose="020B0603020202020204" pitchFamily="34" charset="0"/>
              </a:rPr>
              <a:t>Kim Watchorn: watchorn_k@cde.state.co.us</a:t>
            </a:r>
            <a:endParaRPr lang="en-US" dirty="0"/>
          </a:p>
        </p:txBody>
      </p:sp>
    </p:spTree>
    <p:extLst>
      <p:ext uri="{BB962C8B-B14F-4D97-AF65-F5344CB8AC3E}">
        <p14:creationId xmlns:p14="http://schemas.microsoft.com/office/powerpoint/2010/main" val="386358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0">
            <a:off x="837926" y="137484"/>
            <a:ext cx="7454696" cy="5951334"/>
          </a:xfrm>
          <a:prstGeom prst="rect">
            <a:avLst/>
          </a:prstGeom>
        </p:spPr>
      </p:pic>
      <p:grpSp>
        <p:nvGrpSpPr>
          <p:cNvPr id="3" name="Group 2"/>
          <p:cNvGrpSpPr/>
          <p:nvPr/>
        </p:nvGrpSpPr>
        <p:grpSpPr>
          <a:xfrm>
            <a:off x="2118286" y="540298"/>
            <a:ext cx="4851694" cy="2399376"/>
            <a:chOff x="2162978" y="555464"/>
            <a:chExt cx="4851694" cy="2399376"/>
          </a:xfrm>
        </p:grpSpPr>
        <p:grpSp>
          <p:nvGrpSpPr>
            <p:cNvPr id="4" name="Group 3"/>
            <p:cNvGrpSpPr/>
            <p:nvPr/>
          </p:nvGrpSpPr>
          <p:grpSpPr>
            <a:xfrm>
              <a:off x="3971436" y="555464"/>
              <a:ext cx="1425937" cy="815218"/>
              <a:chOff x="3834188" y="598973"/>
              <a:chExt cx="1475630" cy="959159"/>
            </a:xfrm>
          </p:grpSpPr>
          <p:sp>
            <p:nvSpPr>
              <p:cNvPr id="5" name="Rounded Rectangle 4"/>
              <p:cNvSpPr/>
              <p:nvPr/>
            </p:nvSpPr>
            <p:spPr>
              <a:xfrm>
                <a:off x="3834188" y="598973"/>
                <a:ext cx="1475630" cy="959159"/>
              </a:xfrm>
              <a:prstGeom prst="roundRect">
                <a:avLst/>
              </a:prstGeom>
              <a:solidFill>
                <a:schemeClr val="bg2">
                  <a:lumMod val="50000"/>
                </a:schemeClr>
              </a:solidFill>
              <a:ln>
                <a:solidFill>
                  <a:schemeClr val="bg2">
                    <a:lumMod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ounded Rectangle 4"/>
              <p:cNvSpPr/>
              <p:nvPr/>
            </p:nvSpPr>
            <p:spPr>
              <a:xfrm>
                <a:off x="3912334" y="673742"/>
                <a:ext cx="1381986" cy="86551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400" b="1" kern="1200" dirty="0" smtClean="0"/>
                  <a:t>Team-</a:t>
                </a:r>
                <a:r>
                  <a:rPr lang="en-US" sz="1400" b="1" dirty="0" smtClean="0"/>
                  <a:t>b</a:t>
                </a:r>
                <a:r>
                  <a:rPr lang="en-US" sz="1400" b="1" kern="1200" dirty="0" smtClean="0"/>
                  <a:t>ased Shared Leadership</a:t>
                </a:r>
                <a:endParaRPr lang="en-US" sz="1400" b="1" kern="1200" dirty="0"/>
              </a:p>
            </p:txBody>
          </p:sp>
        </p:grpSp>
        <p:grpSp>
          <p:nvGrpSpPr>
            <p:cNvPr id="7" name="Group 6"/>
            <p:cNvGrpSpPr/>
            <p:nvPr/>
          </p:nvGrpSpPr>
          <p:grpSpPr>
            <a:xfrm>
              <a:off x="5539042" y="824114"/>
              <a:ext cx="1475630" cy="914400"/>
              <a:chOff x="6153544" y="1079953"/>
              <a:chExt cx="1475630" cy="959160"/>
            </a:xfrm>
          </p:grpSpPr>
          <p:sp>
            <p:nvSpPr>
              <p:cNvPr id="8" name="Rounded Rectangle 7"/>
              <p:cNvSpPr/>
              <p:nvPr/>
            </p:nvSpPr>
            <p:spPr>
              <a:xfrm>
                <a:off x="6153544" y="1079953"/>
                <a:ext cx="1475630" cy="959160"/>
              </a:xfrm>
              <a:prstGeom prst="roundRect">
                <a:avLst/>
              </a:prstGeom>
              <a:solidFill>
                <a:schemeClr val="accent2"/>
              </a:solidFill>
              <a:ln>
                <a:solidFill>
                  <a:schemeClr val="accent2"/>
                </a:solidFill>
              </a:ln>
            </p:spPr>
            <p:style>
              <a:lnRef idx="2">
                <a:schemeClr val="lt1">
                  <a:hueOff val="0"/>
                  <a:satOff val="0"/>
                  <a:lumOff val="0"/>
                  <a:alphaOff val="0"/>
                </a:schemeClr>
              </a:lnRef>
              <a:fillRef idx="1">
                <a:schemeClr val="accent3">
                  <a:hueOff val="1861202"/>
                  <a:satOff val="-3745"/>
                  <a:lumOff val="-1686"/>
                  <a:alphaOff val="0"/>
                </a:schemeClr>
              </a:fillRef>
              <a:effectRef idx="0">
                <a:schemeClr val="accent3">
                  <a:hueOff val="1861202"/>
                  <a:satOff val="-3745"/>
                  <a:lumOff val="-1686"/>
                  <a:alphaOff val="0"/>
                </a:schemeClr>
              </a:effectRef>
              <a:fontRef idx="minor">
                <a:schemeClr val="lt1"/>
              </a:fontRef>
            </p:style>
          </p:sp>
          <p:sp>
            <p:nvSpPr>
              <p:cNvPr id="9" name="Rounded Rectangle 4"/>
              <p:cNvSpPr/>
              <p:nvPr/>
            </p:nvSpPr>
            <p:spPr>
              <a:xfrm>
                <a:off x="6204816" y="1110575"/>
                <a:ext cx="1381986" cy="86551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Data-Based Problem Solving</a:t>
                </a:r>
                <a:endParaRPr lang="en-US" sz="1400" b="1" kern="1200" dirty="0"/>
              </a:p>
            </p:txBody>
          </p:sp>
        </p:grpSp>
        <p:grpSp>
          <p:nvGrpSpPr>
            <p:cNvPr id="10" name="Group 9"/>
            <p:cNvGrpSpPr/>
            <p:nvPr/>
          </p:nvGrpSpPr>
          <p:grpSpPr>
            <a:xfrm>
              <a:off x="4906177" y="1896734"/>
              <a:ext cx="1516366" cy="921426"/>
              <a:chOff x="4451797" y="3390270"/>
              <a:chExt cx="1475630" cy="959160"/>
            </a:xfrm>
          </p:grpSpPr>
          <p:sp>
            <p:nvSpPr>
              <p:cNvPr id="11" name="Rounded Rectangle 10"/>
              <p:cNvSpPr/>
              <p:nvPr/>
            </p:nvSpPr>
            <p:spPr>
              <a:xfrm>
                <a:off x="4451797" y="3390270"/>
                <a:ext cx="1475630" cy="959160"/>
              </a:xfrm>
              <a:prstGeom prst="roundRect">
                <a:avLst/>
              </a:prstGeom>
              <a:solidFill>
                <a:schemeClr val="accent1"/>
              </a:solidFill>
              <a:ln>
                <a:solidFill>
                  <a:schemeClr val="accent1"/>
                </a:solidFill>
              </a:ln>
            </p:spPr>
            <p:style>
              <a:lnRef idx="2">
                <a:schemeClr val="lt1">
                  <a:hueOff val="0"/>
                  <a:satOff val="0"/>
                  <a:lumOff val="0"/>
                  <a:alphaOff val="0"/>
                </a:schemeClr>
              </a:lnRef>
              <a:fillRef idx="1">
                <a:schemeClr val="accent3">
                  <a:hueOff val="3722403"/>
                  <a:satOff val="-7489"/>
                  <a:lumOff val="-3373"/>
                  <a:alphaOff val="0"/>
                </a:schemeClr>
              </a:fillRef>
              <a:effectRef idx="0">
                <a:schemeClr val="accent3">
                  <a:hueOff val="3722403"/>
                  <a:satOff val="-7489"/>
                  <a:lumOff val="-3373"/>
                  <a:alphaOff val="0"/>
                </a:schemeClr>
              </a:effectRef>
              <a:fontRef idx="minor">
                <a:schemeClr val="lt1"/>
              </a:fontRef>
            </p:style>
          </p:sp>
          <p:sp>
            <p:nvSpPr>
              <p:cNvPr id="12" name="Rounded Rectangle 4"/>
              <p:cNvSpPr/>
              <p:nvPr/>
            </p:nvSpPr>
            <p:spPr>
              <a:xfrm>
                <a:off x="4525951" y="3467550"/>
                <a:ext cx="1381986" cy="86551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400" b="1" kern="1200" dirty="0" smtClean="0"/>
                  <a:t>Layered Continuum of Supports</a:t>
                </a:r>
                <a:endParaRPr lang="en-US" sz="1400" b="1" kern="1200" dirty="0"/>
              </a:p>
            </p:txBody>
          </p:sp>
        </p:grpSp>
        <p:grpSp>
          <p:nvGrpSpPr>
            <p:cNvPr id="13" name="Group 12"/>
            <p:cNvGrpSpPr/>
            <p:nvPr/>
          </p:nvGrpSpPr>
          <p:grpSpPr>
            <a:xfrm>
              <a:off x="2696378" y="2040440"/>
              <a:ext cx="1554480" cy="914400"/>
              <a:chOff x="2745822" y="4736973"/>
              <a:chExt cx="1475629" cy="959160"/>
            </a:xfrm>
          </p:grpSpPr>
          <p:sp>
            <p:nvSpPr>
              <p:cNvPr id="14" name="Rounded Rectangle 13"/>
              <p:cNvSpPr/>
              <p:nvPr/>
            </p:nvSpPr>
            <p:spPr>
              <a:xfrm>
                <a:off x="2745822" y="4736973"/>
                <a:ext cx="1475629" cy="959160"/>
              </a:xfrm>
              <a:prstGeom prst="roundRect">
                <a:avLst/>
              </a:prstGeom>
              <a:solidFill>
                <a:schemeClr val="accent5"/>
              </a:solidFill>
              <a:ln>
                <a:solidFill>
                  <a:schemeClr val="accent5"/>
                </a:solidFill>
              </a:ln>
            </p:spPr>
            <p:style>
              <a:lnRef idx="2">
                <a:schemeClr val="lt1">
                  <a:hueOff val="0"/>
                  <a:satOff val="0"/>
                  <a:lumOff val="0"/>
                  <a:alphaOff val="0"/>
                </a:schemeClr>
              </a:lnRef>
              <a:fillRef idx="1">
                <a:schemeClr val="accent3">
                  <a:hueOff val="5583605"/>
                  <a:satOff val="-11234"/>
                  <a:lumOff val="-5059"/>
                  <a:alphaOff val="0"/>
                </a:schemeClr>
              </a:fillRef>
              <a:effectRef idx="0">
                <a:schemeClr val="accent3">
                  <a:hueOff val="5583605"/>
                  <a:satOff val="-11234"/>
                  <a:lumOff val="-5059"/>
                  <a:alphaOff val="0"/>
                </a:schemeClr>
              </a:effectRef>
              <a:fontRef idx="minor">
                <a:schemeClr val="lt1"/>
              </a:fontRef>
            </p:style>
          </p:sp>
          <p:sp>
            <p:nvSpPr>
              <p:cNvPr id="15" name="Rounded Rectangle 4"/>
              <p:cNvSpPr/>
              <p:nvPr/>
            </p:nvSpPr>
            <p:spPr>
              <a:xfrm>
                <a:off x="2818158" y="4736973"/>
                <a:ext cx="1381986" cy="86551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Evidence-based Practices</a:t>
                </a:r>
                <a:endParaRPr lang="en-US" sz="1200" b="1" kern="1200" dirty="0"/>
              </a:p>
            </p:txBody>
          </p:sp>
        </p:grpSp>
        <p:grpSp>
          <p:nvGrpSpPr>
            <p:cNvPr id="19" name="Group 18"/>
            <p:cNvGrpSpPr/>
            <p:nvPr/>
          </p:nvGrpSpPr>
          <p:grpSpPr>
            <a:xfrm>
              <a:off x="2162978" y="973637"/>
              <a:ext cx="1475630" cy="914403"/>
              <a:chOff x="1406667" y="1247002"/>
              <a:chExt cx="1475630" cy="959164"/>
            </a:xfrm>
          </p:grpSpPr>
          <p:sp>
            <p:nvSpPr>
              <p:cNvPr id="20" name="Rounded Rectangle 19"/>
              <p:cNvSpPr/>
              <p:nvPr/>
            </p:nvSpPr>
            <p:spPr>
              <a:xfrm>
                <a:off x="1406667" y="1247002"/>
                <a:ext cx="1475630" cy="959164"/>
              </a:xfrm>
              <a:prstGeom prst="roundRect">
                <a:avLst/>
              </a:prstGeom>
              <a:ln>
                <a:solidFill>
                  <a:srgbClr val="99CC00"/>
                </a:solidFill>
              </a:ln>
            </p:spPr>
            <p:style>
              <a:lnRef idx="2">
                <a:schemeClr val="accent4">
                  <a:shade val="50000"/>
                </a:schemeClr>
              </a:lnRef>
              <a:fillRef idx="1">
                <a:schemeClr val="accent4"/>
              </a:fillRef>
              <a:effectRef idx="0">
                <a:schemeClr val="accent4"/>
              </a:effectRef>
              <a:fontRef idx="minor">
                <a:schemeClr val="lt1"/>
              </a:fontRef>
            </p:style>
          </p:sp>
          <p:sp>
            <p:nvSpPr>
              <p:cNvPr id="21" name="Rounded Rectangle 4"/>
              <p:cNvSpPr/>
              <p:nvPr/>
            </p:nvSpPr>
            <p:spPr>
              <a:xfrm>
                <a:off x="1472481" y="1260722"/>
                <a:ext cx="1381986" cy="86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400" b="1" kern="1200" dirty="0" smtClean="0"/>
                  <a:t>Family, School, and Community Partnering</a:t>
                </a:r>
                <a:endParaRPr lang="en-US" sz="1400" b="1" kern="1200" dirty="0"/>
              </a:p>
            </p:txBody>
          </p:sp>
        </p:grpSp>
      </p:grpSp>
      <p:sp>
        <p:nvSpPr>
          <p:cNvPr id="43" name="TextBox 42"/>
          <p:cNvSpPr txBox="1"/>
          <p:nvPr/>
        </p:nvSpPr>
        <p:spPr>
          <a:xfrm>
            <a:off x="4059635" y="1286421"/>
            <a:ext cx="1350423" cy="584776"/>
          </a:xfrm>
          <a:prstGeom prst="rect">
            <a:avLst/>
          </a:prstGeom>
          <a:noFill/>
        </p:spPr>
        <p:txBody>
          <a:bodyPr wrap="square" rtlCol="0">
            <a:spAutoFit/>
          </a:bodyPr>
          <a:lstStyle/>
          <a:p>
            <a:r>
              <a:rPr lang="en-US" sz="3200" b="1" dirty="0" smtClean="0"/>
              <a:t>MTSS</a:t>
            </a:r>
            <a:endParaRPr lang="en-US" sz="3200" b="1" dirty="0"/>
          </a:p>
        </p:txBody>
      </p:sp>
      <p:sp>
        <p:nvSpPr>
          <p:cNvPr id="22" name="TextBox 21"/>
          <p:cNvSpPr txBox="1"/>
          <p:nvPr/>
        </p:nvSpPr>
        <p:spPr>
          <a:xfrm rot="16200000" flipH="1">
            <a:off x="3342474" y="4892708"/>
            <a:ext cx="2403607" cy="307777"/>
          </a:xfrm>
          <a:prstGeom prst="rect">
            <a:avLst/>
          </a:prstGeom>
          <a:noFill/>
        </p:spPr>
        <p:txBody>
          <a:bodyPr wrap="none" rtlCol="0">
            <a:spAutoFit/>
          </a:bodyPr>
          <a:lstStyle/>
          <a:p>
            <a:r>
              <a:rPr lang="en-US" sz="1400" dirty="0" smtClean="0"/>
              <a:t>academic &amp; behavior supports</a:t>
            </a:r>
            <a:endParaRPr lang="en-US" sz="1400" dirty="0"/>
          </a:p>
        </p:txBody>
      </p:sp>
      <p:sp>
        <p:nvSpPr>
          <p:cNvPr id="97" name="Rectangle 96"/>
          <p:cNvSpPr/>
          <p:nvPr/>
        </p:nvSpPr>
        <p:spPr>
          <a:xfrm>
            <a:off x="-6090" y="3528552"/>
            <a:ext cx="9128587" cy="3162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Every student, every staff member…                        and every family and every school setting</a:t>
            </a:r>
            <a:endParaRPr lang="en-US" b="1" dirty="0">
              <a:solidFill>
                <a:schemeClr val="tx1">
                  <a:lumMod val="50000"/>
                  <a:lumOff val="50000"/>
                </a:schemeClr>
              </a:solidFill>
            </a:endParaRPr>
          </a:p>
        </p:txBody>
      </p:sp>
      <p:sp>
        <p:nvSpPr>
          <p:cNvPr id="98" name="Rectangle 97"/>
          <p:cNvSpPr/>
          <p:nvPr/>
        </p:nvSpPr>
        <p:spPr>
          <a:xfrm>
            <a:off x="-27111" y="6488440"/>
            <a:ext cx="9128587" cy="3162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“Every Ed” – Gen. Ed., Spec. Ed., Gifted Ed., CLD, ESEA</a:t>
            </a:r>
            <a:endParaRPr lang="en-US" b="1" dirty="0">
              <a:solidFill>
                <a:schemeClr val="tx1">
                  <a:lumMod val="50000"/>
                  <a:lumOff val="50000"/>
                </a:schemeClr>
              </a:solidFill>
            </a:endParaRPr>
          </a:p>
        </p:txBody>
      </p:sp>
      <p:sp>
        <p:nvSpPr>
          <p:cNvPr id="18" name="TextBox 17"/>
          <p:cNvSpPr txBox="1"/>
          <p:nvPr/>
        </p:nvSpPr>
        <p:spPr>
          <a:xfrm rot="17897538">
            <a:off x="5012003" y="5893995"/>
            <a:ext cx="973343" cy="369332"/>
          </a:xfrm>
          <a:prstGeom prst="rect">
            <a:avLst/>
          </a:prstGeom>
          <a:noFill/>
        </p:spPr>
        <p:txBody>
          <a:bodyPr wrap="none" rtlCol="0">
            <a:spAutoFit/>
          </a:bodyPr>
          <a:lstStyle/>
          <a:p>
            <a:r>
              <a:rPr lang="en-US" dirty="0" smtClean="0"/>
              <a:t>Imp. Sci.</a:t>
            </a:r>
            <a:endParaRPr lang="en-US" dirty="0"/>
          </a:p>
        </p:txBody>
      </p:sp>
    </p:spTree>
    <p:extLst>
      <p:ext uri="{BB962C8B-B14F-4D97-AF65-F5344CB8AC3E}">
        <p14:creationId xmlns:p14="http://schemas.microsoft.com/office/powerpoint/2010/main" val="131234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 calcmode="lin" valueType="num">
                                      <p:cBhvr additive="base">
                                        <p:cTn id="16" dur="500" fill="hold"/>
                                        <p:tgtEl>
                                          <p:spTgt spid="98"/>
                                        </p:tgtEl>
                                        <p:attrNameLst>
                                          <p:attrName>ppt_x</p:attrName>
                                        </p:attrNameLst>
                                      </p:cBhvr>
                                      <p:tavLst>
                                        <p:tav tm="0">
                                          <p:val>
                                            <p:strVal val="#ppt_x"/>
                                          </p:val>
                                        </p:tav>
                                        <p:tav tm="100000">
                                          <p:val>
                                            <p:strVal val="#ppt_x"/>
                                          </p:val>
                                        </p:tav>
                                      </p:tavLst>
                                    </p:anim>
                                    <p:anim calcmode="lin" valueType="num">
                                      <p:cBhvr additive="base">
                                        <p:cTn id="1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7" grpId="0" animBg="1"/>
      <p:bldP spid="98"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0"/>
          </p:nvPr>
        </p:nvPicPr>
        <p:blipFill>
          <a:blip r:embed="rId2" cstate="email">
            <a:extLst>
              <a:ext uri="{28A0092B-C50C-407E-A947-70E740481C1C}">
                <a14:useLocalDpi xmlns:a14="http://schemas.microsoft.com/office/drawing/2010/main" val="0"/>
              </a:ext>
            </a:extLst>
          </a:blip>
          <a:stretch>
            <a:fillRect/>
          </a:stretch>
        </p:blipFill>
        <p:spPr bwMode="auto">
          <a:xfrm>
            <a:off x="433081" y="1178856"/>
            <a:ext cx="4930905" cy="5037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4294967295"/>
          </p:nvPr>
        </p:nvSpPr>
        <p:spPr>
          <a:xfrm>
            <a:off x="5714999" y="1475717"/>
            <a:ext cx="3149423" cy="4740275"/>
          </a:xfrm>
        </p:spPr>
        <p:txBody>
          <a:bodyPr/>
          <a:lstStyle/>
          <a:p>
            <a:r>
              <a:rPr lang="en-US" sz="2600" dirty="0" smtClean="0"/>
              <a:t>Review the Definitions</a:t>
            </a:r>
          </a:p>
          <a:p>
            <a:r>
              <a:rPr lang="en-US" sz="2600" dirty="0" smtClean="0"/>
              <a:t>Consider key features</a:t>
            </a:r>
          </a:p>
          <a:p>
            <a:r>
              <a:rPr lang="en-US" sz="2600" dirty="0" smtClean="0"/>
              <a:t>How are these component definitions represented in your system?</a:t>
            </a:r>
          </a:p>
          <a:p>
            <a:endParaRPr lang="en-US" dirty="0"/>
          </a:p>
        </p:txBody>
      </p:sp>
      <p:pic>
        <p:nvPicPr>
          <p:cNvPr id="9" name="Picture 2"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443" y="5616846"/>
            <a:ext cx="933972" cy="9931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108258" y="5201347"/>
            <a:ext cx="1555429" cy="830997"/>
          </a:xfrm>
          <a:prstGeom prst="rect">
            <a:avLst/>
          </a:prstGeom>
          <a:solidFill>
            <a:srgbClr val="FFFF00"/>
          </a:solidFill>
        </p:spPr>
        <p:txBody>
          <a:bodyPr wrap="square" rtlCol="0">
            <a:spAutoFit/>
          </a:bodyPr>
          <a:lstStyle/>
          <a:p>
            <a:pPr algn="ctr"/>
            <a:r>
              <a:rPr lang="en-US" sz="2400" dirty="0" smtClean="0"/>
              <a:t>1-2 minutes</a:t>
            </a:r>
            <a:endParaRPr lang="en-US" sz="2400" dirty="0"/>
          </a:p>
        </p:txBody>
      </p:sp>
    </p:spTree>
    <p:extLst>
      <p:ext uri="{BB962C8B-B14F-4D97-AF65-F5344CB8AC3E}">
        <p14:creationId xmlns:p14="http://schemas.microsoft.com/office/powerpoint/2010/main" val="810780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1" y="6492875"/>
            <a:ext cx="67283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dirty="0" smtClean="0"/>
              <a:t>Adapted from original slide from: U.S. Department of Education (Family Engagement)</a:t>
            </a:r>
            <a:endParaRPr lang="en-US" sz="14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34" y="1631818"/>
            <a:ext cx="1842117" cy="180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1787" y="1716095"/>
            <a:ext cx="2402241" cy="20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diana.huffman\AppData\Local\Microsoft\Windows\Temporary Internet Files\Content.IE5\ZPQ5GHRQ\3oBxL[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698231"/>
            <a:ext cx="2205961" cy="2205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iana.huffman\AppData\Local\Microsoft\Windows\Temporary Internet Files\Content.IE5\AAELUO9U\chanel-bicycle[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1571" y="3964169"/>
            <a:ext cx="2483785" cy="1674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diana.huffman\AppData\Local\Microsoft\Windows\Temporary Internet Files\Content.IE5\ZPQ5GHRQ\breezer[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86626" y="4122903"/>
            <a:ext cx="2517775" cy="1564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15984" y="1683777"/>
            <a:ext cx="3519852" cy="208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r>
              <a:rPr lang="en-US" dirty="0" smtClean="0"/>
              <a:t>Which Bike do you Like?</a:t>
            </a:r>
            <a:endParaRPr lang="en-US" dirty="0"/>
          </a:p>
        </p:txBody>
      </p:sp>
    </p:spTree>
    <p:extLst>
      <p:ext uri="{BB962C8B-B14F-4D97-AF65-F5344CB8AC3E}">
        <p14:creationId xmlns:p14="http://schemas.microsoft.com/office/powerpoint/2010/main" val="97659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457200" y="1202400"/>
            <a:ext cx="8058150" cy="5037025"/>
          </a:xfrm>
        </p:spPr>
        <p:txBody>
          <a:bodyPr>
            <a:normAutofit/>
          </a:bodyPr>
          <a:lstStyle/>
          <a:p>
            <a:pPr marL="342900" indent="-342900">
              <a:spcBef>
                <a:spcPts val="1200"/>
              </a:spcBef>
              <a:buFont typeface="Arial" panose="020B0604020202020204" pitchFamily="34" charset="0"/>
              <a:buChar char="•"/>
            </a:pPr>
            <a:r>
              <a:rPr lang="en-US" sz="2400" b="0" dirty="0" smtClean="0"/>
              <a:t>General Education </a:t>
            </a:r>
            <a:br>
              <a:rPr lang="en-US" sz="2400" b="0" dirty="0" smtClean="0"/>
            </a:br>
            <a:r>
              <a:rPr lang="en-US" sz="2400" b="0" dirty="0" smtClean="0"/>
              <a:t>+ Special Education</a:t>
            </a:r>
            <a:br>
              <a:rPr lang="en-US" sz="2400" b="0" dirty="0" smtClean="0"/>
            </a:br>
            <a:r>
              <a:rPr lang="en-US" sz="2400" b="0" i="1" dirty="0" smtClean="0"/>
              <a:t>[it really is “every </a:t>
            </a:r>
            <a:r>
              <a:rPr lang="en-US" sz="2400" b="0" i="1" dirty="0" err="1" smtClean="0"/>
              <a:t>ed</a:t>
            </a:r>
            <a:r>
              <a:rPr lang="en-US" sz="2400" b="0" i="1" dirty="0" smtClean="0"/>
              <a:t>”…]</a:t>
            </a:r>
          </a:p>
          <a:p>
            <a:pPr marL="342900" indent="-342900">
              <a:spcBef>
                <a:spcPts val="1200"/>
              </a:spcBef>
              <a:buFont typeface="Arial" panose="020B0604020202020204" pitchFamily="34" charset="0"/>
              <a:buChar char="•"/>
            </a:pPr>
            <a:r>
              <a:rPr lang="en-US" sz="2400" b="0" dirty="0" smtClean="0"/>
              <a:t>Academic + Behavioral Supports</a:t>
            </a:r>
          </a:p>
          <a:p>
            <a:pPr marL="342900" indent="-342900">
              <a:spcBef>
                <a:spcPts val="1200"/>
              </a:spcBef>
              <a:buFont typeface="Arial" panose="020B0604020202020204" pitchFamily="34" charset="0"/>
              <a:buChar char="•"/>
            </a:pPr>
            <a:r>
              <a:rPr lang="en-US" sz="2400" b="0" dirty="0" smtClean="0"/>
              <a:t>Response to  Intervention (</a:t>
            </a:r>
            <a:r>
              <a:rPr lang="en-US" sz="2400" b="0" dirty="0" err="1" smtClean="0"/>
              <a:t>RtI</a:t>
            </a:r>
            <a:r>
              <a:rPr lang="en-US" sz="2400" b="0" dirty="0" smtClean="0"/>
              <a:t>)</a:t>
            </a:r>
            <a:br>
              <a:rPr lang="en-US" sz="2400" b="0" dirty="0" smtClean="0"/>
            </a:br>
            <a:r>
              <a:rPr lang="en-US" sz="2400" b="0" dirty="0" smtClean="0"/>
              <a:t>+ Positive Behavioral</a:t>
            </a:r>
            <a:br>
              <a:rPr lang="en-US" sz="2400" b="0" dirty="0" smtClean="0"/>
            </a:br>
            <a:r>
              <a:rPr lang="en-US" sz="2400" b="0" dirty="0" smtClean="0"/>
              <a:t>Interventions and Supports (PBIS)</a:t>
            </a:r>
          </a:p>
          <a:p>
            <a:pPr marL="342900" indent="-342900">
              <a:spcBef>
                <a:spcPts val="1200"/>
              </a:spcBef>
              <a:buFont typeface="Arial" panose="020B0604020202020204" pitchFamily="34" charset="0"/>
              <a:buChar char="•"/>
            </a:pPr>
            <a:r>
              <a:rPr lang="en-US" sz="2400" b="0" dirty="0" smtClean="0"/>
              <a:t>School-wide Systems </a:t>
            </a:r>
            <a:br>
              <a:rPr lang="en-US" sz="2400" b="0" dirty="0" smtClean="0"/>
            </a:br>
            <a:r>
              <a:rPr lang="en-US" sz="2400" b="0" dirty="0" smtClean="0"/>
              <a:t>+ Individual Systems</a:t>
            </a:r>
          </a:p>
          <a:p>
            <a:pPr marL="342900" indent="-342900">
              <a:spcBef>
                <a:spcPts val="1200"/>
              </a:spcBef>
              <a:buFont typeface="Arial" panose="020B0604020202020204" pitchFamily="34" charset="0"/>
              <a:buChar char="•"/>
            </a:pPr>
            <a:r>
              <a:rPr lang="en-US" b="0" dirty="0"/>
              <a:t>Multiple Funding S</a:t>
            </a:r>
            <a:r>
              <a:rPr lang="en-US" b="0" dirty="0" smtClean="0"/>
              <a:t>treams</a:t>
            </a:r>
            <a:endParaRPr lang="en-US" sz="2400" b="0" dirty="0" smtClean="0"/>
          </a:p>
          <a:p>
            <a:pPr marL="342900" indent="-342900">
              <a:spcBef>
                <a:spcPts val="1200"/>
              </a:spcBef>
              <a:buFont typeface="Arial" panose="020B0604020202020204" pitchFamily="34" charset="0"/>
              <a:buChar char="•"/>
            </a:pPr>
            <a:r>
              <a:rPr lang="en-US" sz="2400" b="0" dirty="0" smtClean="0"/>
              <a:t>Merging Data, Practices, </a:t>
            </a:r>
            <a:br>
              <a:rPr lang="en-US" sz="2400" b="0" dirty="0" smtClean="0"/>
            </a:br>
            <a:r>
              <a:rPr lang="en-US" sz="2400" b="0" i="1" dirty="0" smtClean="0"/>
              <a:t>and</a:t>
            </a:r>
            <a:r>
              <a:rPr lang="en-US" sz="2400" b="0" dirty="0" smtClean="0"/>
              <a:t> Systems</a:t>
            </a:r>
            <a:endParaRPr lang="en-US" sz="2400" b="0" dirty="0"/>
          </a:p>
        </p:txBody>
      </p:sp>
      <p:sp>
        <p:nvSpPr>
          <p:cNvPr id="2" name="Title 1"/>
          <p:cNvSpPr>
            <a:spLocks noGrp="1"/>
          </p:cNvSpPr>
          <p:nvPr>
            <p:ph type="title"/>
          </p:nvPr>
        </p:nvSpPr>
        <p:spPr/>
        <p:txBody>
          <a:bodyPr>
            <a:normAutofit fontScale="90000"/>
          </a:bodyPr>
          <a:lstStyle/>
          <a:p>
            <a:r>
              <a:rPr lang="en-US" sz="3200" b="0" dirty="0" smtClean="0"/>
              <a:t>MTSS</a:t>
            </a:r>
            <a:r>
              <a:rPr lang="en-US" sz="3200" dirty="0" smtClean="0"/>
              <a:t> = </a:t>
            </a:r>
            <a:r>
              <a:rPr lang="en-US" sz="3200" b="0" dirty="0" smtClean="0"/>
              <a:t>Organizational </a:t>
            </a:r>
            <a:r>
              <a:rPr lang="en-US" sz="3200" dirty="0"/>
              <a:t>F</a:t>
            </a:r>
            <a:r>
              <a:rPr lang="en-US" sz="3200" b="0" dirty="0" smtClean="0"/>
              <a:t>ramework</a:t>
            </a:r>
            <a:endParaRPr lang="en-US" sz="3200" b="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0539" y="1932039"/>
            <a:ext cx="3778425" cy="304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034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MTSS Makes it Possible</a:t>
            </a:r>
            <a:endParaRPr lang="en-US" sz="3600" dirty="0"/>
          </a:p>
        </p:txBody>
      </p:sp>
      <p:pic>
        <p:nvPicPr>
          <p:cNvPr id="43" name="Picture 4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3753" y="1971071"/>
            <a:ext cx="6035040" cy="4039361"/>
          </a:xfrm>
          <a:prstGeom prst="rect">
            <a:avLst/>
          </a:prstGeom>
        </p:spPr>
      </p:pic>
      <p:grpSp>
        <p:nvGrpSpPr>
          <p:cNvPr id="10" name="Group 9"/>
          <p:cNvGrpSpPr/>
          <p:nvPr/>
        </p:nvGrpSpPr>
        <p:grpSpPr>
          <a:xfrm>
            <a:off x="2437495" y="3657163"/>
            <a:ext cx="914400" cy="615366"/>
            <a:chOff x="2538419" y="3449256"/>
            <a:chExt cx="914400" cy="615366"/>
          </a:xfrm>
        </p:grpSpPr>
        <p:sp>
          <p:nvSpPr>
            <p:cNvPr id="29" name="Oval 28"/>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762250" y="3555640"/>
              <a:ext cx="548676" cy="461665"/>
            </a:xfrm>
            <a:prstGeom prst="rect">
              <a:avLst/>
            </a:prstGeom>
            <a:noFill/>
          </p:spPr>
          <p:txBody>
            <a:bodyPr wrap="square" rtlCol="0">
              <a:spAutoFit/>
            </a:bodyPr>
            <a:lstStyle/>
            <a:p>
              <a:r>
                <a:rPr lang="en-US" sz="2400" dirty="0" smtClean="0">
                  <a:solidFill>
                    <a:schemeClr val="bg1"/>
                  </a:solidFill>
                </a:rPr>
                <a:t>ILP</a:t>
              </a:r>
              <a:endParaRPr lang="en-US" sz="2400" dirty="0">
                <a:solidFill>
                  <a:schemeClr val="bg1"/>
                </a:solidFill>
              </a:endParaRPr>
            </a:p>
          </p:txBody>
        </p:sp>
      </p:grpSp>
      <p:grpSp>
        <p:nvGrpSpPr>
          <p:cNvPr id="9" name="Group 8"/>
          <p:cNvGrpSpPr/>
          <p:nvPr/>
        </p:nvGrpSpPr>
        <p:grpSpPr>
          <a:xfrm>
            <a:off x="4616552" y="2371462"/>
            <a:ext cx="914400" cy="615366"/>
            <a:chOff x="3531561" y="2538597"/>
            <a:chExt cx="914400" cy="615366"/>
          </a:xfrm>
        </p:grpSpPr>
        <p:sp>
          <p:nvSpPr>
            <p:cNvPr id="51" name="Oval 50"/>
            <p:cNvSpPr/>
            <p:nvPr/>
          </p:nvSpPr>
          <p:spPr>
            <a:xfrm>
              <a:off x="3531561" y="2538597"/>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689215" y="2644981"/>
              <a:ext cx="662151" cy="461665"/>
            </a:xfrm>
            <a:prstGeom prst="rect">
              <a:avLst/>
            </a:prstGeom>
            <a:noFill/>
          </p:spPr>
          <p:txBody>
            <a:bodyPr wrap="square" rtlCol="0">
              <a:spAutoFit/>
            </a:bodyPr>
            <a:lstStyle/>
            <a:p>
              <a:r>
                <a:rPr lang="en-US" sz="2400" dirty="0" smtClean="0">
                  <a:solidFill>
                    <a:schemeClr val="bg1"/>
                  </a:solidFill>
                </a:rPr>
                <a:t>UIP</a:t>
              </a:r>
              <a:endParaRPr lang="en-US" sz="2400" dirty="0">
                <a:solidFill>
                  <a:schemeClr val="bg1"/>
                </a:solidFill>
              </a:endParaRPr>
            </a:p>
          </p:txBody>
        </p:sp>
      </p:grpSp>
      <p:grpSp>
        <p:nvGrpSpPr>
          <p:cNvPr id="7" name="Group 6"/>
          <p:cNvGrpSpPr/>
          <p:nvPr/>
        </p:nvGrpSpPr>
        <p:grpSpPr>
          <a:xfrm>
            <a:off x="5489842" y="2646999"/>
            <a:ext cx="1069636" cy="773955"/>
            <a:chOff x="5772601" y="3449255"/>
            <a:chExt cx="1069636" cy="773955"/>
          </a:xfrm>
        </p:grpSpPr>
        <p:sp>
          <p:nvSpPr>
            <p:cNvPr id="54" name="Oval 53"/>
            <p:cNvSpPr/>
            <p:nvPr/>
          </p:nvSpPr>
          <p:spPr>
            <a:xfrm>
              <a:off x="5772601" y="3449255"/>
              <a:ext cx="975039" cy="773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867198" y="3635337"/>
              <a:ext cx="975039" cy="461665"/>
            </a:xfrm>
            <a:prstGeom prst="rect">
              <a:avLst/>
            </a:prstGeom>
            <a:noFill/>
          </p:spPr>
          <p:txBody>
            <a:bodyPr wrap="square" rtlCol="0">
              <a:spAutoFit/>
            </a:bodyPr>
            <a:lstStyle/>
            <a:p>
              <a:r>
                <a:rPr lang="en-US" sz="2400" dirty="0" smtClean="0">
                  <a:solidFill>
                    <a:schemeClr val="bg1"/>
                  </a:solidFill>
                </a:rPr>
                <a:t>READ</a:t>
              </a:r>
              <a:endParaRPr lang="en-US" sz="2400" dirty="0">
                <a:solidFill>
                  <a:schemeClr val="bg1"/>
                </a:solidFill>
              </a:endParaRPr>
            </a:p>
          </p:txBody>
        </p:sp>
      </p:grpSp>
      <p:grpSp>
        <p:nvGrpSpPr>
          <p:cNvPr id="4" name="Group 3"/>
          <p:cNvGrpSpPr/>
          <p:nvPr/>
        </p:nvGrpSpPr>
        <p:grpSpPr>
          <a:xfrm>
            <a:off x="6111943" y="3360555"/>
            <a:ext cx="914400" cy="615366"/>
            <a:chOff x="2995619" y="4381800"/>
            <a:chExt cx="914400" cy="615366"/>
          </a:xfrm>
        </p:grpSpPr>
        <p:sp>
          <p:nvSpPr>
            <p:cNvPr id="57" name="Oval 56"/>
            <p:cNvSpPr/>
            <p:nvPr/>
          </p:nvSpPr>
          <p:spPr>
            <a:xfrm>
              <a:off x="2995619" y="4381800"/>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042917" y="4526864"/>
              <a:ext cx="851337" cy="461665"/>
            </a:xfrm>
            <a:prstGeom prst="rect">
              <a:avLst/>
            </a:prstGeom>
            <a:noFill/>
          </p:spPr>
          <p:txBody>
            <a:bodyPr wrap="square" rtlCol="0">
              <a:spAutoFit/>
            </a:bodyPr>
            <a:lstStyle/>
            <a:p>
              <a:r>
                <a:rPr lang="en-US" sz="2400" dirty="0" smtClean="0">
                  <a:solidFill>
                    <a:schemeClr val="bg1"/>
                  </a:solidFill>
                </a:rPr>
                <a:t>ICAP</a:t>
              </a:r>
              <a:endParaRPr lang="en-US" sz="2400" dirty="0">
                <a:solidFill>
                  <a:schemeClr val="bg1"/>
                </a:solidFill>
              </a:endParaRPr>
            </a:p>
          </p:txBody>
        </p:sp>
      </p:grpSp>
      <p:grpSp>
        <p:nvGrpSpPr>
          <p:cNvPr id="5" name="Group 4"/>
          <p:cNvGrpSpPr/>
          <p:nvPr/>
        </p:nvGrpSpPr>
        <p:grpSpPr>
          <a:xfrm>
            <a:off x="3736512" y="3110338"/>
            <a:ext cx="1828800" cy="1374145"/>
            <a:chOff x="3736512" y="3110338"/>
            <a:chExt cx="1828800" cy="1374145"/>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6512" y="3110338"/>
              <a:ext cx="1828800" cy="137414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6773" y="4064622"/>
              <a:ext cx="914400" cy="317178"/>
            </a:xfrm>
            <a:prstGeom prst="rect">
              <a:avLst/>
            </a:prstGeom>
          </p:spPr>
        </p:pic>
      </p:grpSp>
      <p:grpSp>
        <p:nvGrpSpPr>
          <p:cNvPr id="8" name="Group 7"/>
          <p:cNvGrpSpPr/>
          <p:nvPr/>
        </p:nvGrpSpPr>
        <p:grpSpPr>
          <a:xfrm>
            <a:off x="4778036" y="4624441"/>
            <a:ext cx="1039315" cy="615366"/>
            <a:chOff x="5315402" y="4484483"/>
            <a:chExt cx="1039315" cy="615366"/>
          </a:xfrm>
        </p:grpSpPr>
        <p:sp>
          <p:nvSpPr>
            <p:cNvPr id="20" name="Oval 19"/>
            <p:cNvSpPr/>
            <p:nvPr/>
          </p:nvSpPr>
          <p:spPr>
            <a:xfrm>
              <a:off x="5315402" y="4484483"/>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15402" y="4526865"/>
              <a:ext cx="1039315" cy="461665"/>
            </a:xfrm>
            <a:prstGeom prst="rect">
              <a:avLst/>
            </a:prstGeom>
            <a:noFill/>
          </p:spPr>
          <p:txBody>
            <a:bodyPr wrap="square" rtlCol="0">
              <a:spAutoFit/>
            </a:bodyPr>
            <a:lstStyle/>
            <a:p>
              <a:r>
                <a:rPr lang="en-US" sz="2400" dirty="0" smtClean="0">
                  <a:solidFill>
                    <a:schemeClr val="bg1"/>
                  </a:solidFill>
                </a:rPr>
                <a:t>ELDGs</a:t>
              </a:r>
              <a:endParaRPr lang="en-US" sz="2400" dirty="0">
                <a:solidFill>
                  <a:schemeClr val="bg1"/>
                </a:solidFill>
              </a:endParaRPr>
            </a:p>
          </p:txBody>
        </p:sp>
      </p:grpSp>
      <p:grpSp>
        <p:nvGrpSpPr>
          <p:cNvPr id="30" name="Group 29"/>
          <p:cNvGrpSpPr/>
          <p:nvPr/>
        </p:nvGrpSpPr>
        <p:grpSpPr>
          <a:xfrm>
            <a:off x="2822112" y="4276805"/>
            <a:ext cx="914400" cy="615366"/>
            <a:chOff x="2538419" y="3449256"/>
            <a:chExt cx="914400" cy="615366"/>
          </a:xfrm>
        </p:grpSpPr>
        <p:sp>
          <p:nvSpPr>
            <p:cNvPr id="31" name="Oval 30"/>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721638" y="3555640"/>
              <a:ext cx="589289" cy="461665"/>
            </a:xfrm>
            <a:prstGeom prst="rect">
              <a:avLst/>
            </a:prstGeom>
            <a:noFill/>
          </p:spPr>
          <p:txBody>
            <a:bodyPr wrap="square" rtlCol="0">
              <a:spAutoFit/>
            </a:bodyPr>
            <a:lstStyle/>
            <a:p>
              <a:r>
                <a:rPr lang="en-US" sz="2400" dirty="0" smtClean="0">
                  <a:solidFill>
                    <a:schemeClr val="bg1"/>
                  </a:solidFill>
                </a:rPr>
                <a:t>SR</a:t>
              </a:r>
              <a:endParaRPr lang="en-US" sz="2400" dirty="0">
                <a:solidFill>
                  <a:schemeClr val="bg1"/>
                </a:solidFill>
              </a:endParaRPr>
            </a:p>
          </p:txBody>
        </p:sp>
      </p:grpSp>
      <p:grpSp>
        <p:nvGrpSpPr>
          <p:cNvPr id="33" name="Group 32"/>
          <p:cNvGrpSpPr/>
          <p:nvPr/>
        </p:nvGrpSpPr>
        <p:grpSpPr>
          <a:xfrm>
            <a:off x="2744334" y="2943267"/>
            <a:ext cx="914400" cy="615366"/>
            <a:chOff x="2538419" y="3449256"/>
            <a:chExt cx="914400" cy="615366"/>
          </a:xfrm>
        </p:grpSpPr>
        <p:sp>
          <p:nvSpPr>
            <p:cNvPr id="34" name="Oval 33"/>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648775" y="3555640"/>
              <a:ext cx="662151" cy="461665"/>
            </a:xfrm>
            <a:prstGeom prst="rect">
              <a:avLst/>
            </a:prstGeom>
            <a:noFill/>
          </p:spPr>
          <p:txBody>
            <a:bodyPr wrap="square" rtlCol="0">
              <a:spAutoFit/>
            </a:bodyPr>
            <a:lstStyle/>
            <a:p>
              <a:r>
                <a:rPr lang="en-US" sz="2400" dirty="0" smtClean="0">
                  <a:solidFill>
                    <a:schemeClr val="bg1"/>
                  </a:solidFill>
                </a:rPr>
                <a:t>IEP</a:t>
              </a:r>
              <a:endParaRPr lang="en-US" sz="2400" dirty="0">
                <a:solidFill>
                  <a:schemeClr val="bg1"/>
                </a:solidFill>
              </a:endParaRPr>
            </a:p>
          </p:txBody>
        </p:sp>
      </p:grpSp>
      <p:grpSp>
        <p:nvGrpSpPr>
          <p:cNvPr id="36" name="Group 35"/>
          <p:cNvGrpSpPr/>
          <p:nvPr/>
        </p:nvGrpSpPr>
        <p:grpSpPr>
          <a:xfrm>
            <a:off x="5706995" y="4117405"/>
            <a:ext cx="914400" cy="615366"/>
            <a:chOff x="2538419" y="3449256"/>
            <a:chExt cx="914400" cy="615366"/>
          </a:xfrm>
        </p:grpSpPr>
        <p:sp>
          <p:nvSpPr>
            <p:cNvPr id="38" name="Oval 37"/>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648775" y="3555640"/>
              <a:ext cx="662151" cy="461665"/>
            </a:xfrm>
            <a:prstGeom prst="rect">
              <a:avLst/>
            </a:prstGeom>
            <a:noFill/>
          </p:spPr>
          <p:txBody>
            <a:bodyPr wrap="square" rtlCol="0">
              <a:spAutoFit/>
            </a:bodyPr>
            <a:lstStyle/>
            <a:p>
              <a:r>
                <a:rPr lang="en-US" sz="2400" dirty="0" smtClean="0">
                  <a:solidFill>
                    <a:schemeClr val="bg1"/>
                  </a:solidFill>
                </a:rPr>
                <a:t>CAS</a:t>
              </a:r>
              <a:endParaRPr lang="en-US" sz="2400" dirty="0">
                <a:solidFill>
                  <a:schemeClr val="bg1"/>
                </a:solidFill>
              </a:endParaRPr>
            </a:p>
          </p:txBody>
        </p:sp>
      </p:grpSp>
      <p:grpSp>
        <p:nvGrpSpPr>
          <p:cNvPr id="40" name="Group 39"/>
          <p:cNvGrpSpPr/>
          <p:nvPr/>
        </p:nvGrpSpPr>
        <p:grpSpPr>
          <a:xfrm>
            <a:off x="3788571" y="4624441"/>
            <a:ext cx="914400" cy="615366"/>
            <a:chOff x="2538419" y="3449256"/>
            <a:chExt cx="914400" cy="615366"/>
          </a:xfrm>
        </p:grpSpPr>
        <p:sp>
          <p:nvSpPr>
            <p:cNvPr id="41" name="Oval 40"/>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721638" y="3555640"/>
              <a:ext cx="589289" cy="461665"/>
            </a:xfrm>
            <a:prstGeom prst="rect">
              <a:avLst/>
            </a:prstGeom>
            <a:noFill/>
          </p:spPr>
          <p:txBody>
            <a:bodyPr wrap="square" rtlCol="0">
              <a:spAutoFit/>
            </a:bodyPr>
            <a:lstStyle/>
            <a:p>
              <a:r>
                <a:rPr lang="en-US" sz="2400" dirty="0" smtClean="0">
                  <a:solidFill>
                    <a:schemeClr val="bg1"/>
                  </a:solidFill>
                </a:rPr>
                <a:t>HS</a:t>
              </a:r>
              <a:endParaRPr lang="en-US" sz="2400" dirty="0">
                <a:solidFill>
                  <a:schemeClr val="bg1"/>
                </a:solidFill>
              </a:endParaRPr>
            </a:p>
          </p:txBody>
        </p:sp>
      </p:grpSp>
      <p:grpSp>
        <p:nvGrpSpPr>
          <p:cNvPr id="44" name="Group 43"/>
          <p:cNvGrpSpPr/>
          <p:nvPr/>
        </p:nvGrpSpPr>
        <p:grpSpPr>
          <a:xfrm>
            <a:off x="3453384" y="2371463"/>
            <a:ext cx="1107695" cy="1049491"/>
            <a:chOff x="2538419" y="3449256"/>
            <a:chExt cx="914400" cy="937381"/>
          </a:xfrm>
        </p:grpSpPr>
        <p:sp>
          <p:nvSpPr>
            <p:cNvPr id="45" name="Oval 44"/>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762250" y="3555640"/>
              <a:ext cx="548676" cy="830997"/>
            </a:xfrm>
            <a:prstGeom prst="rect">
              <a:avLst/>
            </a:prstGeom>
            <a:noFill/>
          </p:spPr>
          <p:txBody>
            <a:bodyPr wrap="square" rtlCol="0">
              <a:spAutoFit/>
            </a:bodyPr>
            <a:lstStyle/>
            <a:p>
              <a:r>
                <a:rPr lang="en-US" sz="2400" dirty="0" smtClean="0">
                  <a:solidFill>
                    <a:schemeClr val="bg1"/>
                  </a:solidFill>
                </a:rPr>
                <a:t>ALP</a:t>
              </a:r>
              <a:endParaRPr lang="en-US" sz="2400" dirty="0">
                <a:solidFill>
                  <a:schemeClr val="bg1"/>
                </a:solidFill>
              </a:endParaRPr>
            </a:p>
          </p:txBody>
        </p:sp>
      </p:grpSp>
    </p:spTree>
    <p:extLst>
      <p:ext uri="{BB962C8B-B14F-4D97-AF65-F5344CB8AC3E}">
        <p14:creationId xmlns:p14="http://schemas.microsoft.com/office/powerpoint/2010/main" val="3175310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bwMode="auto">
          <a:xfrm>
            <a:off x="323849" y="1285875"/>
            <a:ext cx="8407893" cy="4369116"/>
          </a:xfrm>
          <a:noFill/>
          <a:ln>
            <a:miter lim="800000"/>
            <a:headEnd/>
            <a:tailEnd/>
          </a:ln>
        </p:spPr>
        <p:txBody>
          <a:bodyPr vert="horz" wrap="square" lIns="91440" tIns="45720" rIns="91440" bIns="45720" numCol="1" anchor="t" anchorCtr="0" compatLnSpc="1">
            <a:prstTxWarp prst="textNoShape">
              <a:avLst/>
            </a:prstTxWarp>
            <a:noAutofit/>
          </a:bodyPr>
          <a:lstStyle/>
          <a:p>
            <a:pPr algn="ctr">
              <a:spcBef>
                <a:spcPts val="1200"/>
              </a:spcBef>
              <a:buFontTx/>
              <a:buNone/>
            </a:pPr>
            <a:r>
              <a:rPr lang="en-US" sz="4200" b="0" dirty="0" smtClean="0">
                <a:latin typeface="Calibri" pitchFamily="34" charset="0"/>
              </a:rPr>
              <a:t>To get to “</a:t>
            </a:r>
            <a:r>
              <a:rPr lang="en-US" sz="4200" b="0" i="1" u="sng" dirty="0" smtClean="0">
                <a:solidFill>
                  <a:schemeClr val="accent2"/>
                </a:solidFill>
                <a:latin typeface="Calibri" pitchFamily="34" charset="0"/>
              </a:rPr>
              <a:t>all</a:t>
            </a: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we must pay attention to “</a:t>
            </a:r>
            <a:r>
              <a:rPr lang="en-US" sz="4200" b="0" i="1" u="sng" dirty="0" smtClean="0">
                <a:solidFill>
                  <a:schemeClr val="accent2"/>
                </a:solidFill>
                <a:latin typeface="Calibri" pitchFamily="34" charset="0"/>
              </a:rPr>
              <a:t>every</a:t>
            </a: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We must pay attention </a:t>
            </a:r>
            <a:br>
              <a:rPr lang="en-US" sz="4200" b="0" dirty="0" smtClean="0">
                <a:latin typeface="Calibri" pitchFamily="34" charset="0"/>
              </a:rPr>
            </a:br>
            <a:r>
              <a:rPr lang="en-US" sz="4200" b="0" dirty="0" smtClean="0">
                <a:latin typeface="Calibri" pitchFamily="34" charset="0"/>
              </a:rPr>
              <a:t>to the “</a:t>
            </a:r>
            <a:r>
              <a:rPr lang="en-US" sz="4200" b="0" i="1" u="sng" dirty="0" smtClean="0">
                <a:solidFill>
                  <a:schemeClr val="accent2"/>
                </a:solidFill>
                <a:latin typeface="Calibri" pitchFamily="34" charset="0"/>
              </a:rPr>
              <a:t>system</a:t>
            </a:r>
            <a:r>
              <a:rPr lang="en-US" sz="4200" b="0" dirty="0" smtClean="0">
                <a:latin typeface="Calibri" pitchFamily="34" charset="0"/>
              </a:rPr>
              <a:t>” first, and </a:t>
            </a:r>
            <a:r>
              <a:rPr lang="en-US" sz="4200" b="0" i="1" dirty="0" smtClean="0">
                <a:latin typeface="Calibri" pitchFamily="34" charset="0"/>
              </a:rPr>
              <a:t>then</a:t>
            </a: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we move to small groups and individuals. </a:t>
            </a:r>
          </a:p>
          <a:p>
            <a:pPr>
              <a:buFontTx/>
              <a:buNone/>
            </a:pPr>
            <a:r>
              <a:rPr lang="en-US" sz="4200" b="0" dirty="0">
                <a:latin typeface="Calibri" pitchFamily="34" charset="0"/>
              </a:rPr>
              <a:t>	</a:t>
            </a:r>
            <a:r>
              <a:rPr lang="en-US" sz="4200" b="0" dirty="0" smtClean="0">
                <a:latin typeface="Calibri" pitchFamily="34" charset="0"/>
              </a:rPr>
              <a:t>						</a:t>
            </a:r>
            <a:r>
              <a:rPr lang="en-US" b="0" dirty="0">
                <a:latin typeface="Calibri" pitchFamily="34" charset="0"/>
              </a:rPr>
              <a:t>	</a:t>
            </a:r>
            <a:r>
              <a:rPr lang="en-US" b="0" dirty="0" smtClean="0">
                <a:latin typeface="Calibri" pitchFamily="34" charset="0"/>
              </a:rPr>
              <a:t>-Dave Tilly </a:t>
            </a:r>
          </a:p>
        </p:txBody>
      </p:sp>
      <p:sp>
        <p:nvSpPr>
          <p:cNvPr id="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dirty="0" smtClean="0"/>
              <a:t>Focus on the System</a:t>
            </a:r>
          </a:p>
        </p:txBody>
      </p:sp>
    </p:spTree>
    <p:extLst>
      <p:ext uri="{BB962C8B-B14F-4D97-AF65-F5344CB8AC3E}">
        <p14:creationId xmlns:p14="http://schemas.microsoft.com/office/powerpoint/2010/main" val="380461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bwMode="auto">
          <a:xfrm>
            <a:off x="146178" y="142874"/>
            <a:ext cx="8229600" cy="1000125"/>
          </a:xfrm>
          <a:noFill/>
          <a:ln>
            <a:miter lim="800000"/>
            <a:headEnd/>
            <a:tailEnd/>
          </a:ln>
        </p:spPr>
        <p:txBody>
          <a:bodyPr vert="horz" wrap="square" lIns="64291" tIns="32146" rIns="64291" bIns="32146" numCol="1" anchor="t" anchorCtr="0" compatLnSpc="1">
            <a:prstTxWarp prst="textNoShape">
              <a:avLst/>
            </a:prstTxWarp>
          </a:bodyPr>
          <a:lstStyle/>
          <a:p>
            <a:r>
              <a:rPr lang="en-US" sz="3600" dirty="0" smtClean="0"/>
              <a:t>Systems Thinking</a:t>
            </a:r>
          </a:p>
        </p:txBody>
      </p:sp>
      <p:grpSp>
        <p:nvGrpSpPr>
          <p:cNvPr id="5" name="Group 2"/>
          <p:cNvGrpSpPr>
            <a:grpSpLocks/>
          </p:cNvGrpSpPr>
          <p:nvPr/>
        </p:nvGrpSpPr>
        <p:grpSpPr bwMode="auto">
          <a:xfrm>
            <a:off x="4838185" y="1040147"/>
            <a:ext cx="3637609" cy="2706809"/>
            <a:chOff x="1824" y="633"/>
            <a:chExt cx="2834" cy="2849"/>
          </a:xfrm>
        </p:grpSpPr>
        <p:sp>
          <p:nvSpPr>
            <p:cNvPr id="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7620000" y="3746956"/>
            <a:ext cx="2501816" cy="184666"/>
          </a:xfrm>
          <a:prstGeom prst="rect">
            <a:avLst/>
          </a:prstGeom>
          <a:noFill/>
        </p:spPr>
        <p:txBody>
          <a:bodyPr wrap="square" rtlCol="0">
            <a:spAutoFit/>
          </a:bodyPr>
          <a:lstStyle/>
          <a:p>
            <a:r>
              <a:rPr lang="en-US" sz="600" dirty="0" smtClean="0"/>
              <a:t>Image: MS ClipArt</a:t>
            </a:r>
            <a:endParaRPr lang="en-US" sz="600" dirty="0"/>
          </a:p>
        </p:txBody>
      </p:sp>
      <p:sp>
        <p:nvSpPr>
          <p:cNvPr id="12" name="Content Placeholder 4"/>
          <p:cNvSpPr>
            <a:spLocks noGrp="1"/>
          </p:cNvSpPr>
          <p:nvPr>
            <p:ph idx="1"/>
          </p:nvPr>
        </p:nvSpPr>
        <p:spPr>
          <a:xfrm>
            <a:off x="219075" y="1475289"/>
            <a:ext cx="8534400" cy="4336822"/>
          </a:xfrm>
          <a:noFill/>
        </p:spPr>
        <p:txBody>
          <a:bodyPr lIns="64291" tIns="32146" rIns="64291" bIns="32146">
            <a:noAutofit/>
          </a:bodyPr>
          <a:lstStyle/>
          <a:p>
            <a:pPr marL="45720" indent="0">
              <a:lnSpc>
                <a:spcPts val="5000"/>
              </a:lnSpc>
              <a:spcBef>
                <a:spcPts val="600"/>
              </a:spcBef>
              <a:spcAft>
                <a:spcPts val="1200"/>
              </a:spcAft>
              <a:buNone/>
              <a:defRPr/>
            </a:pPr>
            <a:r>
              <a:rPr lang="en-US" sz="3200" b="1" i="1" dirty="0" smtClean="0">
                <a:latin typeface="Calibri" pitchFamily="34" charset="0"/>
                <a:cs typeface="Calibri" pitchFamily="34" charset="0"/>
              </a:rPr>
              <a:t>Systems thinking</a:t>
            </a:r>
            <a:r>
              <a:rPr lang="en-US" sz="3200" dirty="0" smtClean="0">
                <a:latin typeface="Calibri" pitchFamily="34" charset="0"/>
                <a:cs typeface="Calibri" pitchFamily="34" charset="0"/>
              </a:rPr>
              <a:t>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is an approach to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organizational</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improvement based on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awareness of </a:t>
            </a:r>
            <a:r>
              <a:rPr lang="en-US" sz="3200" dirty="0" smtClean="0">
                <a:solidFill>
                  <a:srgbClr val="FAAB67"/>
                </a:solidFill>
                <a:latin typeface="Calibri" pitchFamily="34" charset="0"/>
                <a:cs typeface="Calibri" pitchFamily="34" charset="0"/>
              </a:rPr>
              <a:t>the whole</a:t>
            </a:r>
            <a:r>
              <a:rPr lang="en-US" sz="3200" dirty="0" smtClean="0">
                <a:latin typeface="Calibri" pitchFamily="34" charset="0"/>
                <a:cs typeface="Calibri" pitchFamily="34" charset="0"/>
              </a:rPr>
              <a:t>, </a:t>
            </a:r>
            <a:r>
              <a:rPr lang="en-US" sz="3200" dirty="0" smtClean="0">
                <a:solidFill>
                  <a:srgbClr val="FAAB67"/>
                </a:solidFill>
                <a:latin typeface="Calibri" pitchFamily="34" charset="0"/>
                <a:cs typeface="Calibri" pitchFamily="34" charset="0"/>
              </a:rPr>
              <a:t>the part</a:t>
            </a:r>
            <a:r>
              <a:rPr lang="en-US" sz="3200" dirty="0" smtClean="0">
                <a:latin typeface="Calibri" pitchFamily="34" charset="0"/>
                <a:cs typeface="Calibri" pitchFamily="34" charset="0"/>
              </a:rPr>
              <a:t>,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and the </a:t>
            </a:r>
            <a:r>
              <a:rPr lang="en-US" sz="3200" dirty="0" smtClean="0">
                <a:solidFill>
                  <a:srgbClr val="FAAB67"/>
                </a:solidFill>
                <a:latin typeface="Calibri" pitchFamily="34" charset="0"/>
                <a:cs typeface="Calibri" pitchFamily="34" charset="0"/>
              </a:rPr>
              <a:t>interactions between the two</a:t>
            </a:r>
            <a:r>
              <a:rPr lang="en-US" sz="3200" dirty="0" smtClean="0">
                <a:latin typeface="Calibri" pitchFamily="34" charset="0"/>
                <a:cs typeface="Calibri" pitchFamily="34" charset="0"/>
              </a:rPr>
              <a:t>.</a:t>
            </a:r>
          </a:p>
        </p:txBody>
      </p:sp>
      <p:sp>
        <p:nvSpPr>
          <p:cNvPr id="11" name="Footer Placeholder 3"/>
          <p:cNvSpPr>
            <a:spLocks noGrp="1"/>
          </p:cNvSpPr>
          <p:nvPr>
            <p:ph type="ftr" sz="quarter" idx="4294967295"/>
          </p:nvPr>
        </p:nvSpPr>
        <p:spPr>
          <a:xfrm>
            <a:off x="380999" y="6103917"/>
            <a:ext cx="4177380" cy="526753"/>
          </a:xfrm>
          <a:prstGeom prst="rect">
            <a:avLst/>
          </a:prstGeom>
        </p:spPr>
        <p:txBody>
          <a:bodyPr/>
          <a:lstStyle/>
          <a:p>
            <a:r>
              <a:rPr lang="en-US" sz="1200" i="1" dirty="0" smtClean="0">
                <a:solidFill>
                  <a:srgbClr val="000000">
                    <a:tint val="75000"/>
                  </a:srgbClr>
                </a:solidFill>
                <a:latin typeface="+mn-lt"/>
                <a:cs typeface="Arial" pitchFamily="34" charset="0"/>
              </a:rPr>
              <a:t>Adaptation of ideas expressed in </a:t>
            </a:r>
            <a:r>
              <a:rPr lang="en-US" sz="1200" i="1" dirty="0" err="1" smtClean="0">
                <a:solidFill>
                  <a:srgbClr val="000000">
                    <a:tint val="75000"/>
                  </a:srgbClr>
                </a:solidFill>
                <a:latin typeface="+mn-lt"/>
                <a:cs typeface="Arial" pitchFamily="34" charset="0"/>
              </a:rPr>
              <a:t>Asayesh</a:t>
            </a:r>
            <a:r>
              <a:rPr lang="en-US" sz="1200" i="1" dirty="0" smtClean="0">
                <a:solidFill>
                  <a:srgbClr val="000000">
                    <a:tint val="75000"/>
                  </a:srgbClr>
                </a:solidFill>
                <a:latin typeface="+mn-lt"/>
                <a:cs typeface="Arial" pitchFamily="34" charset="0"/>
              </a:rPr>
              <a:t>, G (1993, Fall).  Using systems thinking to change systems.  Journal of Staff Development, 14(4) 8-12.</a:t>
            </a:r>
          </a:p>
        </p:txBody>
      </p:sp>
    </p:spTree>
    <p:extLst>
      <p:ext uri="{BB962C8B-B14F-4D97-AF65-F5344CB8AC3E}">
        <p14:creationId xmlns:p14="http://schemas.microsoft.com/office/powerpoint/2010/main" val="66373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4118" y="1869246"/>
            <a:ext cx="4874670" cy="4874670"/>
          </a:xfrm>
          <a:prstGeom prst="rect">
            <a:avLst/>
          </a:prstGeom>
          <a:ln>
            <a:solidFill>
              <a:srgbClr val="CC99FF"/>
            </a:solidFill>
          </a:ln>
        </p:spPr>
      </p:pic>
      <p:sp>
        <p:nvSpPr>
          <p:cNvPr id="18" name="Rectangle 17"/>
          <p:cNvSpPr/>
          <p:nvPr/>
        </p:nvSpPr>
        <p:spPr>
          <a:xfrm>
            <a:off x="118220" y="128598"/>
            <a:ext cx="8907567"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bg1">
                    <a:lumMod val="50000"/>
                  </a:schemeClr>
                </a:solidFill>
                <a:effectLst/>
                <a:latin typeface="Museo Slab 500" pitchFamily="50" charset="0"/>
              </a:rPr>
              <a:t>One System…</a:t>
            </a:r>
          </a:p>
          <a:p>
            <a:pPr algn="ctr"/>
            <a:r>
              <a:rPr lang="en-US" sz="5400" b="1" dirty="0" smtClean="0">
                <a:ln/>
                <a:solidFill>
                  <a:schemeClr val="bg1">
                    <a:lumMod val="50000"/>
                  </a:schemeClr>
                </a:solidFill>
              </a:rPr>
              <a:t>(</a:t>
            </a:r>
            <a:r>
              <a:rPr lang="en-US" sz="5400" dirty="0" smtClean="0">
                <a:ln/>
                <a:solidFill>
                  <a:schemeClr val="bg1">
                    <a:lumMod val="50000"/>
                  </a:schemeClr>
                </a:solidFill>
              </a:rPr>
              <a:t>with sub-system</a:t>
            </a:r>
            <a:r>
              <a:rPr lang="en-US" sz="5400" b="1" dirty="0" smtClean="0">
                <a:ln/>
                <a:solidFill>
                  <a:schemeClr val="accent2">
                    <a:lumMod val="75000"/>
                  </a:schemeClr>
                </a:solidFill>
              </a:rPr>
              <a:t>s</a:t>
            </a:r>
            <a:r>
              <a:rPr lang="en-US" sz="5400" dirty="0" smtClean="0">
                <a:ln/>
                <a:solidFill>
                  <a:schemeClr val="bg1">
                    <a:lumMod val="50000"/>
                  </a:schemeClr>
                </a:solidFill>
              </a:rPr>
              <a:t> &amp; support</a:t>
            </a:r>
            <a:r>
              <a:rPr lang="en-US" sz="5400" b="1" dirty="0" smtClean="0">
                <a:ln/>
                <a:solidFill>
                  <a:schemeClr val="accent2">
                    <a:lumMod val="75000"/>
                  </a:schemeClr>
                </a:solidFill>
              </a:rPr>
              <a:t>s</a:t>
            </a:r>
            <a:r>
              <a:rPr lang="en-US" sz="5400" b="1" dirty="0" smtClean="0">
                <a:ln/>
                <a:solidFill>
                  <a:schemeClr val="bg1">
                    <a:lumMod val="50000"/>
                  </a:schemeClr>
                </a:solidFill>
              </a:rPr>
              <a:t>)</a:t>
            </a:r>
            <a:endParaRPr lang="en-US" sz="5400" b="1" cap="none" spc="0" dirty="0">
              <a:ln/>
              <a:solidFill>
                <a:schemeClr val="bg1">
                  <a:lumMod val="50000"/>
                </a:schemeClr>
              </a:solidFill>
              <a:effectLst/>
            </a:endParaRPr>
          </a:p>
        </p:txBody>
      </p:sp>
    </p:spTree>
    <p:extLst>
      <p:ext uri="{BB962C8B-B14F-4D97-AF65-F5344CB8AC3E}">
        <p14:creationId xmlns:p14="http://schemas.microsoft.com/office/powerpoint/2010/main" val="1796184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Turn and Talk</a:t>
            </a:r>
            <a:endParaRPr lang="en-US" dirty="0"/>
          </a:p>
        </p:txBody>
      </p:sp>
      <p:sp>
        <p:nvSpPr>
          <p:cNvPr id="5" name="Content Placeholder 1"/>
          <p:cNvSpPr txBox="1">
            <a:spLocks/>
          </p:cNvSpPr>
          <p:nvPr/>
        </p:nvSpPr>
        <p:spPr>
          <a:xfrm>
            <a:off x="2857500" y="1428750"/>
            <a:ext cx="5597732" cy="4697729"/>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spcBef>
                <a:spcPts val="1800"/>
              </a:spcBef>
              <a:buFont typeface="Wingdings" charset="2"/>
              <a:buNone/>
            </a:pPr>
            <a:r>
              <a:rPr lang="en-US" sz="2800" dirty="0" smtClean="0">
                <a:solidFill>
                  <a:schemeClr val="accent2">
                    <a:lumMod val="75000"/>
                  </a:schemeClr>
                </a:solidFill>
              </a:rPr>
              <a:t>Now</a:t>
            </a:r>
            <a:r>
              <a:rPr lang="en-US" sz="2800" dirty="0" smtClean="0"/>
              <a:t>…</a:t>
            </a:r>
          </a:p>
          <a:p>
            <a:pPr lvl="1">
              <a:spcBef>
                <a:spcPts val="1800"/>
              </a:spcBef>
            </a:pPr>
            <a:r>
              <a:rPr lang="en-US" sz="2600" dirty="0" smtClean="0"/>
              <a:t>How could you contribute to systems conversations…What are your assets/strengths?</a:t>
            </a:r>
          </a:p>
          <a:p>
            <a:pPr lvl="1">
              <a:spcBef>
                <a:spcPts val="1800"/>
              </a:spcBef>
            </a:pPr>
            <a:r>
              <a:rPr lang="en-US" sz="2600" dirty="0" smtClean="0"/>
              <a:t>What do you predict are challenges with thinking about “What MTSS is” and how to implement it?</a:t>
            </a:r>
          </a:p>
          <a:p>
            <a:pPr lvl="1">
              <a:spcBef>
                <a:spcPts val="1800"/>
              </a:spcBef>
            </a:pPr>
            <a:r>
              <a:rPr lang="en-US" sz="2400" dirty="0"/>
              <a:t>What questions do you have in relation to what we have shared</a:t>
            </a:r>
            <a:r>
              <a:rPr lang="en-US" sz="2400" dirty="0" smtClean="0"/>
              <a:t>?</a:t>
            </a:r>
            <a:endParaRPr lang="en-US" sz="2600" dirty="0"/>
          </a:p>
        </p:txBody>
      </p:sp>
      <p:sp>
        <p:nvSpPr>
          <p:cNvPr id="3" name="Rectangle 2"/>
          <p:cNvSpPr/>
          <p:nvPr/>
        </p:nvSpPr>
        <p:spPr>
          <a:xfrm rot="19800000">
            <a:off x="696648" y="1309276"/>
            <a:ext cx="1370388"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24072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64080"/>
            <a:ext cx="7886700" cy="4075345"/>
          </a:xfrm>
        </p:spPr>
        <p:txBody>
          <a:bodyPr/>
          <a:lstStyle/>
          <a:p>
            <a:pPr marL="0" indent="0">
              <a:buNone/>
            </a:pPr>
            <a:r>
              <a:rPr lang="en-US" dirty="0" smtClean="0"/>
              <a:t>Current State 			 	Desired State</a:t>
            </a:r>
          </a:p>
          <a:p>
            <a:endParaRPr lang="en-US" dirty="0" smtClean="0"/>
          </a:p>
          <a:p>
            <a:pPr marL="0" indent="0" algn="ctr">
              <a:buNone/>
            </a:pPr>
            <a:r>
              <a:rPr lang="en-US" sz="4000" dirty="0" smtClean="0">
                <a:latin typeface="Museo Slab 500" pitchFamily="50" charset="0"/>
              </a:rPr>
              <a:t>We need to “take stock” to be able to “take action”…</a:t>
            </a:r>
            <a:endParaRPr lang="en-US" sz="4000" dirty="0">
              <a:latin typeface="Museo Slab 500" pitchFamily="50" charset="0"/>
            </a:endParaRPr>
          </a:p>
        </p:txBody>
      </p:sp>
      <p:sp>
        <p:nvSpPr>
          <p:cNvPr id="3" name="Title 2"/>
          <p:cNvSpPr>
            <a:spLocks noGrp="1"/>
          </p:cNvSpPr>
          <p:nvPr>
            <p:ph type="title"/>
          </p:nvPr>
        </p:nvSpPr>
        <p:spPr/>
        <p:txBody>
          <a:bodyPr/>
          <a:lstStyle/>
          <a:p>
            <a:r>
              <a:rPr lang="en-US" dirty="0" smtClean="0"/>
              <a:t>Taking Stock</a:t>
            </a:r>
            <a:endParaRPr lang="en-US" dirty="0"/>
          </a:p>
        </p:txBody>
      </p:sp>
      <p:cxnSp>
        <p:nvCxnSpPr>
          <p:cNvPr id="5" name="Straight Arrow Connector 4"/>
          <p:cNvCxnSpPr/>
          <p:nvPr/>
        </p:nvCxnSpPr>
        <p:spPr>
          <a:xfrm>
            <a:off x="3475246" y="2379018"/>
            <a:ext cx="192339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15826"/>
            <a:ext cx="7680960" cy="5156375"/>
          </a:xfrm>
          <a:prstGeom prst="rect">
            <a:avLst/>
          </a:prstGeom>
        </p:spPr>
      </p:pic>
      <p:sp>
        <p:nvSpPr>
          <p:cNvPr id="6" name="TextBox 5"/>
          <p:cNvSpPr txBox="1"/>
          <p:nvPr/>
        </p:nvSpPr>
        <p:spPr>
          <a:xfrm>
            <a:off x="2895600" y="2844800"/>
            <a:ext cx="3826933" cy="369332"/>
          </a:xfrm>
          <a:prstGeom prst="rect">
            <a:avLst/>
          </a:prstGeom>
          <a:noFill/>
        </p:spPr>
        <p:txBody>
          <a:bodyPr wrap="square" rtlCol="0">
            <a:spAutoFit/>
          </a:bodyPr>
          <a:lstStyle/>
          <a:p>
            <a:r>
              <a:rPr lang="en-US" b="1" dirty="0" smtClean="0">
                <a:solidFill>
                  <a:schemeClr val="bg1"/>
                </a:solidFill>
              </a:rPr>
              <a:t>HIGH-QUALITY IMPLEMENTATION</a:t>
            </a:r>
            <a:endParaRPr lang="en-US" b="1" dirty="0">
              <a:solidFill>
                <a:schemeClr val="bg1"/>
              </a:solidFill>
            </a:endParaRPr>
          </a:p>
        </p:txBody>
      </p:sp>
    </p:spTree>
    <p:extLst>
      <p:ext uri="{BB962C8B-B14F-4D97-AF65-F5344CB8AC3E}">
        <p14:creationId xmlns:p14="http://schemas.microsoft.com/office/powerpoint/2010/main" val="255886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100263"/>
            <a:ext cx="8342313" cy="1987550"/>
          </a:xfrm>
        </p:spPr>
        <p:txBody>
          <a:bodyPr/>
          <a:lstStyle/>
          <a:p>
            <a:r>
              <a:rPr lang="en-US" sz="3200" dirty="0" smtClean="0"/>
              <a:t> </a:t>
            </a:r>
            <a:endParaRPr lang="en-US" sz="3200" dirty="0"/>
          </a:p>
        </p:txBody>
      </p:sp>
      <p:sp>
        <p:nvSpPr>
          <p:cNvPr id="2" name="Rectangle 1"/>
          <p:cNvSpPr/>
          <p:nvPr/>
        </p:nvSpPr>
        <p:spPr>
          <a:xfrm>
            <a:off x="214313" y="146324"/>
            <a:ext cx="8601075" cy="5909310"/>
          </a:xfrm>
          <a:prstGeom prst="rect">
            <a:avLst/>
          </a:prstGeom>
        </p:spPr>
        <p:txBody>
          <a:bodyPr wrap="square">
            <a:spAutoFit/>
          </a:bodyPr>
          <a:lstStyle/>
          <a:p>
            <a:r>
              <a:rPr lang="en-US" sz="2400" dirty="0"/>
              <a:t>This CDE guidance document is meant for clarification, is not legally binding, and is not to be confused with legal advice. This guidance reflects CDE’s recommendations, but </a:t>
            </a:r>
            <a:r>
              <a:rPr lang="en-US" sz="2400" dirty="0" smtClean="0"/>
              <a:t>Local Education Agencies (LEAs) and Administrative </a:t>
            </a:r>
            <a:r>
              <a:rPr lang="en-US" sz="2400" dirty="0"/>
              <a:t>Units (AUs) may have developed their own policies or procedures that differ from those described herein. Be sure to refer to your local AU’s policies and procedures through </a:t>
            </a:r>
            <a:r>
              <a:rPr lang="en-US" sz="2400" dirty="0" smtClean="0"/>
              <a:t>local leadership (e.g., Directors of Special Education, Title I Coordinators, superintendents). </a:t>
            </a:r>
            <a:r>
              <a:rPr lang="en-US" sz="2400" dirty="0"/>
              <a:t>If you are seeking legal advice, please contact your legal counsel.</a:t>
            </a:r>
          </a:p>
          <a:p>
            <a:r>
              <a:rPr lang="en-US" sz="1200" dirty="0"/>
              <a:t> </a:t>
            </a:r>
          </a:p>
          <a:p>
            <a:r>
              <a:rPr lang="en-US" sz="2400" dirty="0" smtClean="0"/>
              <a:t>Note that the </a:t>
            </a:r>
            <a:r>
              <a:rPr lang="en-US" sz="2400" dirty="0"/>
              <a:t>contents of this </a:t>
            </a:r>
            <a:r>
              <a:rPr lang="en-US" sz="2400" dirty="0" smtClean="0"/>
              <a:t>presentation and corresponding handouts </a:t>
            </a:r>
            <a:r>
              <a:rPr lang="en-US" sz="2400" dirty="0"/>
              <a:t>were developed under a grant from the U.S. Department of Education. However, the content does not necessarily represent the policy of the U.S. Department of Education, and you should not assume endorsement by the federal government. </a:t>
            </a:r>
          </a:p>
          <a:p>
            <a:r>
              <a:rPr lang="en-US" dirty="0"/>
              <a:t> </a:t>
            </a:r>
          </a:p>
        </p:txBody>
      </p:sp>
      <p:pic>
        <p:nvPicPr>
          <p:cNvPr id="7" name="Picture 2" descr="Ideas_logofinalJ"/>
          <p:cNvPicPr>
            <a:picLocks noChangeAspect="1" noChangeArrowheads="1"/>
          </p:cNvPicPr>
          <p:nvPr/>
        </p:nvPicPr>
        <p:blipFill>
          <a:blip r:embed="rId3" cstate="print"/>
          <a:srcRect/>
          <a:stretch>
            <a:fillRect/>
          </a:stretch>
        </p:blipFill>
        <p:spPr bwMode="auto">
          <a:xfrm>
            <a:off x="3467597" y="5623490"/>
            <a:ext cx="1554480" cy="1038793"/>
          </a:xfrm>
          <a:prstGeom prst="rect">
            <a:avLst/>
          </a:prstGeom>
          <a:noFill/>
          <a:ln w="9525">
            <a:noFill/>
            <a:miter lim="800000"/>
            <a:headEnd/>
            <a:tailEnd/>
          </a:ln>
        </p:spPr>
      </p:pic>
    </p:spTree>
    <p:extLst>
      <p:ext uri="{BB962C8B-B14F-4D97-AF65-F5344CB8AC3E}">
        <p14:creationId xmlns:p14="http://schemas.microsoft.com/office/powerpoint/2010/main" val="3100702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055404"/>
            <a:ext cx="4479235" cy="5653509"/>
          </a:xfrm>
        </p:spPr>
        <p:txBody>
          <a:bodyPr>
            <a:normAutofit fontScale="92500" lnSpcReduction="10000"/>
          </a:bodyPr>
          <a:lstStyle/>
          <a:p>
            <a:pPr>
              <a:spcBef>
                <a:spcPts val="1800"/>
              </a:spcBef>
            </a:pPr>
            <a:r>
              <a:rPr lang="en-US" sz="2800" dirty="0" smtClean="0">
                <a:solidFill>
                  <a:schemeClr val="accent2">
                    <a:lumMod val="75000"/>
                  </a:schemeClr>
                </a:solidFill>
              </a:rPr>
              <a:t>Shared responsibility:</a:t>
            </a:r>
            <a:r>
              <a:rPr lang="en-US" sz="2800" dirty="0" smtClean="0"/>
              <a:t/>
            </a:r>
            <a:br>
              <a:rPr lang="en-US" sz="2800" dirty="0" smtClean="0"/>
            </a:br>
            <a:r>
              <a:rPr lang="en-US" sz="2800" dirty="0" smtClean="0"/>
              <a:t>Everyone in the learning community (every </a:t>
            </a:r>
            <a:br>
              <a:rPr lang="en-US" sz="2800" dirty="0" smtClean="0"/>
            </a:br>
            <a:r>
              <a:rPr lang="en-US" sz="2800" dirty="0" smtClean="0"/>
              <a:t>stakeholder, i.e., families, </a:t>
            </a:r>
            <a:br>
              <a:rPr lang="en-US" sz="2800" dirty="0" smtClean="0"/>
            </a:br>
            <a:r>
              <a:rPr lang="en-US" sz="2800" dirty="0" smtClean="0"/>
              <a:t>school staff, students)</a:t>
            </a:r>
          </a:p>
          <a:p>
            <a:pPr>
              <a:spcBef>
                <a:spcPts val="1800"/>
              </a:spcBef>
            </a:pPr>
            <a:r>
              <a:rPr lang="en-US" sz="2800" dirty="0" smtClean="0">
                <a:solidFill>
                  <a:schemeClr val="accent2">
                    <a:lumMod val="75000"/>
                  </a:schemeClr>
                </a:solidFill>
              </a:rPr>
              <a:t>School</a:t>
            </a:r>
            <a:r>
              <a:rPr lang="en-US" sz="2800" dirty="0" smtClean="0"/>
              <a:t> is often referred to </a:t>
            </a:r>
            <a:br>
              <a:rPr lang="en-US" sz="2800" dirty="0" smtClean="0"/>
            </a:br>
            <a:r>
              <a:rPr lang="en-US" sz="2800" dirty="0" smtClean="0"/>
              <a:t>as the “unit of change”</a:t>
            </a:r>
          </a:p>
          <a:p>
            <a:pPr>
              <a:spcBef>
                <a:spcPts val="1800"/>
              </a:spcBef>
            </a:pPr>
            <a:r>
              <a:rPr lang="en-US" sz="2800" dirty="0" smtClean="0">
                <a:solidFill>
                  <a:schemeClr val="accent2">
                    <a:lumMod val="75000"/>
                  </a:schemeClr>
                </a:solidFill>
              </a:rPr>
              <a:t>Contextual application: </a:t>
            </a:r>
            <a:r>
              <a:rPr lang="en-US" sz="2800" dirty="0" smtClean="0"/>
              <a:t>Implementation </a:t>
            </a:r>
            <a:r>
              <a:rPr lang="en-US" sz="2800" i="1" dirty="0" smtClean="0"/>
              <a:t>may</a:t>
            </a:r>
            <a:br>
              <a:rPr lang="en-US" sz="2800" i="1" dirty="0" smtClean="0"/>
            </a:br>
            <a:r>
              <a:rPr lang="en-US" sz="2800" i="1" dirty="0" smtClean="0"/>
              <a:t>vary</a:t>
            </a:r>
            <a:r>
              <a:rPr lang="en-US" sz="2800" dirty="0"/>
              <a:t> </a:t>
            </a:r>
            <a:r>
              <a:rPr lang="en-US" sz="2800" dirty="0" smtClean="0"/>
              <a:t>by size or dynamics</a:t>
            </a:r>
            <a:br>
              <a:rPr lang="en-US" sz="2800" dirty="0" smtClean="0"/>
            </a:br>
            <a:r>
              <a:rPr lang="en-US" sz="2800" dirty="0" smtClean="0"/>
              <a:t>of system but guiding principles are the same…</a:t>
            </a:r>
          </a:p>
          <a:p>
            <a:endParaRPr lang="en-US" sz="2800" dirty="0"/>
          </a:p>
          <a:p>
            <a:pPr marL="0" indent="0">
              <a:buNone/>
            </a:pPr>
            <a:r>
              <a:rPr lang="en-US" sz="2800" b="1" dirty="0" smtClean="0">
                <a:solidFill>
                  <a:schemeClr val="accent2">
                    <a:lumMod val="75000"/>
                  </a:schemeClr>
                </a:solidFill>
              </a:rPr>
              <a:t>Think of the BIKE you LIKE!</a:t>
            </a:r>
            <a:endParaRPr lang="en-US" dirty="0"/>
          </a:p>
        </p:txBody>
      </p:sp>
      <p:sp>
        <p:nvSpPr>
          <p:cNvPr id="2" name="Title 1"/>
          <p:cNvSpPr>
            <a:spLocks noGrp="1"/>
          </p:cNvSpPr>
          <p:nvPr>
            <p:ph type="title"/>
          </p:nvPr>
        </p:nvSpPr>
        <p:spPr/>
        <p:txBody>
          <a:bodyPr/>
          <a:lstStyle/>
          <a:p>
            <a:r>
              <a:rPr lang="en-US" dirty="0" smtClean="0"/>
              <a:t>Classroom, School, District, BOCES, State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06" y="2059009"/>
            <a:ext cx="39052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056" y="598204"/>
            <a:ext cx="914400" cy="914400"/>
          </a:xfrm>
          <a:prstGeom prst="rect">
            <a:avLst/>
          </a:prstGeom>
        </p:spPr>
      </p:pic>
    </p:spTree>
    <p:extLst>
      <p:ext uri="{BB962C8B-B14F-4D97-AF65-F5344CB8AC3E}">
        <p14:creationId xmlns:p14="http://schemas.microsoft.com/office/powerpoint/2010/main" val="29760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209798" y="1921762"/>
            <a:ext cx="4347882" cy="4142434"/>
          </a:xfrm>
          <a:prstGeom prst="ellipse">
            <a:avLst/>
          </a:prstGeom>
          <a:noFill/>
          <a:ln>
            <a:solidFill>
              <a:schemeClr val="accent1">
                <a:shade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233" y="2634017"/>
            <a:ext cx="7064187" cy="3653512"/>
          </a:xfrm>
          <a:prstGeom prst="rect">
            <a:avLst/>
          </a:prstGeom>
        </p:spPr>
      </p:pic>
      <p:grpSp>
        <p:nvGrpSpPr>
          <p:cNvPr id="4" name="Group 3"/>
          <p:cNvGrpSpPr/>
          <p:nvPr/>
        </p:nvGrpSpPr>
        <p:grpSpPr>
          <a:xfrm>
            <a:off x="-11295" y="1556504"/>
            <a:ext cx="8913373" cy="3196656"/>
            <a:chOff x="-11295" y="1556504"/>
            <a:chExt cx="8913373" cy="3196656"/>
          </a:xfrm>
        </p:grpSpPr>
        <p:sp>
          <p:nvSpPr>
            <p:cNvPr id="14" name="TextBox 13"/>
            <p:cNvSpPr txBox="1"/>
            <p:nvPr/>
          </p:nvSpPr>
          <p:spPr>
            <a:xfrm>
              <a:off x="4985261" y="1556504"/>
              <a:ext cx="2817631" cy="338554"/>
            </a:xfrm>
            <a:prstGeom prst="rect">
              <a:avLst/>
            </a:prstGeom>
            <a:noFill/>
          </p:spPr>
          <p:txBody>
            <a:bodyPr wrap="none" rtlCol="0">
              <a:spAutoFit/>
            </a:bodyPr>
            <a:lstStyle/>
            <a:p>
              <a:r>
                <a:rPr lang="en-US" sz="1600" dirty="0" smtClean="0">
                  <a:solidFill>
                    <a:srgbClr val="000000"/>
                  </a:solidFill>
                </a:rPr>
                <a:t>Team-Driven Shared </a:t>
              </a:r>
              <a:r>
                <a:rPr lang="en-US" sz="1600" dirty="0">
                  <a:solidFill>
                    <a:srgbClr val="000000"/>
                  </a:solidFill>
                </a:rPr>
                <a:t>Leadership</a:t>
              </a:r>
            </a:p>
          </p:txBody>
        </p:sp>
        <p:sp>
          <p:nvSpPr>
            <p:cNvPr id="15" name="TextBox 14"/>
            <p:cNvSpPr txBox="1"/>
            <p:nvPr/>
          </p:nvSpPr>
          <p:spPr>
            <a:xfrm>
              <a:off x="6595536" y="2440576"/>
              <a:ext cx="1886927" cy="830997"/>
            </a:xfrm>
            <a:prstGeom prst="rect">
              <a:avLst/>
            </a:prstGeom>
            <a:noFill/>
          </p:spPr>
          <p:txBody>
            <a:bodyPr wrap="none" rtlCol="0">
              <a:spAutoFit/>
            </a:bodyPr>
            <a:lstStyle/>
            <a:p>
              <a:r>
                <a:rPr lang="en-US" sz="1600" dirty="0">
                  <a:solidFill>
                    <a:srgbClr val="000000"/>
                  </a:solidFill>
                </a:rPr>
                <a:t>Data-Based </a:t>
              </a:r>
            </a:p>
            <a:p>
              <a:r>
                <a:rPr lang="en-US" sz="1600" dirty="0">
                  <a:solidFill>
                    <a:srgbClr val="000000"/>
                  </a:solidFill>
                </a:rPr>
                <a:t>Problem Solving and</a:t>
              </a:r>
              <a:br>
                <a:rPr lang="en-US" sz="1600" dirty="0">
                  <a:solidFill>
                    <a:srgbClr val="000000"/>
                  </a:solidFill>
                </a:rPr>
              </a:br>
              <a:r>
                <a:rPr lang="en-US" sz="1600" dirty="0">
                  <a:solidFill>
                    <a:srgbClr val="000000"/>
                  </a:solidFill>
                </a:rPr>
                <a:t>Decision-Making</a:t>
              </a:r>
            </a:p>
          </p:txBody>
        </p:sp>
        <p:sp>
          <p:nvSpPr>
            <p:cNvPr id="16" name="TextBox 15"/>
            <p:cNvSpPr txBox="1"/>
            <p:nvPr/>
          </p:nvSpPr>
          <p:spPr>
            <a:xfrm>
              <a:off x="-11295" y="2847512"/>
              <a:ext cx="2600328" cy="707886"/>
            </a:xfrm>
            <a:prstGeom prst="rect">
              <a:avLst/>
            </a:prstGeom>
            <a:noFill/>
          </p:spPr>
          <p:txBody>
            <a:bodyPr wrap="none" rtlCol="0">
              <a:spAutoFit/>
            </a:bodyPr>
            <a:lstStyle/>
            <a:p>
              <a:pPr algn="r"/>
              <a:r>
                <a:rPr lang="en-US" sz="2000" b="1" dirty="0">
                  <a:solidFill>
                    <a:srgbClr val="000000"/>
                  </a:solidFill>
                </a:rPr>
                <a:t>Family, School, and </a:t>
              </a:r>
            </a:p>
            <a:p>
              <a:pPr algn="r"/>
              <a:r>
                <a:rPr lang="en-US" sz="2000" b="1" dirty="0">
                  <a:solidFill>
                    <a:srgbClr val="000000"/>
                  </a:solidFill>
                </a:rPr>
                <a:t>Community Partnering</a:t>
              </a:r>
            </a:p>
          </p:txBody>
        </p:sp>
        <p:sp>
          <p:nvSpPr>
            <p:cNvPr id="17" name="TextBox 16"/>
            <p:cNvSpPr txBox="1"/>
            <p:nvPr/>
          </p:nvSpPr>
          <p:spPr>
            <a:xfrm>
              <a:off x="7046762" y="4003270"/>
              <a:ext cx="1855316" cy="584775"/>
            </a:xfrm>
            <a:prstGeom prst="rect">
              <a:avLst/>
            </a:prstGeom>
            <a:noFill/>
          </p:spPr>
          <p:txBody>
            <a:bodyPr wrap="none" rtlCol="0">
              <a:spAutoFit/>
            </a:bodyPr>
            <a:lstStyle/>
            <a:p>
              <a:r>
                <a:rPr lang="en-US" sz="1600" dirty="0">
                  <a:solidFill>
                    <a:srgbClr val="000000"/>
                  </a:solidFill>
                </a:rPr>
                <a:t>Layered Continuum </a:t>
              </a:r>
            </a:p>
            <a:p>
              <a:r>
                <a:rPr lang="en-US" sz="1600" dirty="0">
                  <a:solidFill>
                    <a:srgbClr val="000000"/>
                  </a:solidFill>
                </a:rPr>
                <a:t>of Supports</a:t>
              </a:r>
            </a:p>
          </p:txBody>
        </p:sp>
        <p:sp>
          <p:nvSpPr>
            <p:cNvPr id="18" name="TextBox 17"/>
            <p:cNvSpPr txBox="1"/>
            <p:nvPr/>
          </p:nvSpPr>
          <p:spPr>
            <a:xfrm>
              <a:off x="303711" y="4168385"/>
              <a:ext cx="1535997" cy="584775"/>
            </a:xfrm>
            <a:prstGeom prst="rect">
              <a:avLst/>
            </a:prstGeom>
            <a:noFill/>
          </p:spPr>
          <p:txBody>
            <a:bodyPr wrap="none" rtlCol="0">
              <a:spAutoFit/>
            </a:bodyPr>
            <a:lstStyle/>
            <a:p>
              <a:pPr algn="r"/>
              <a:r>
                <a:rPr lang="en-US" sz="1600" dirty="0">
                  <a:solidFill>
                    <a:srgbClr val="000000"/>
                  </a:solidFill>
                </a:rPr>
                <a:t>Evidence-Based </a:t>
              </a:r>
            </a:p>
            <a:p>
              <a:pPr algn="r"/>
              <a:r>
                <a:rPr lang="en-US" sz="1600" dirty="0">
                  <a:solidFill>
                    <a:srgbClr val="000000"/>
                  </a:solidFill>
                </a:rPr>
                <a:t>Practices</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5361" y="1400108"/>
            <a:ext cx="989901" cy="9899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52600" y="3816225"/>
            <a:ext cx="984375" cy="98437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04472" y="3804593"/>
            <a:ext cx="982128" cy="9821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89639" y="1208774"/>
            <a:ext cx="2005631" cy="1820543"/>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6191" y="2220851"/>
            <a:ext cx="1017549" cy="1017549"/>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03500" y="5797992"/>
            <a:ext cx="2406145" cy="823044"/>
          </a:xfrm>
          <a:prstGeom prst="rect">
            <a:avLst/>
          </a:prstGeom>
        </p:spPr>
      </p:pic>
      <p:sp>
        <p:nvSpPr>
          <p:cNvPr id="2" name="Title 1"/>
          <p:cNvSpPr>
            <a:spLocks noGrp="1"/>
          </p:cNvSpPr>
          <p:nvPr>
            <p:ph type="title" idx="4294967295"/>
          </p:nvPr>
        </p:nvSpPr>
        <p:spPr>
          <a:xfrm>
            <a:off x="0" y="301625"/>
            <a:ext cx="9144000" cy="782638"/>
          </a:xfrm>
        </p:spPr>
        <p:txBody>
          <a:bodyPr>
            <a:normAutofit/>
          </a:bodyPr>
          <a:lstStyle/>
          <a:p>
            <a:pPr algn="ctr"/>
            <a:r>
              <a:rPr lang="en-US" sz="3600" b="1" dirty="0" smtClean="0">
                <a:solidFill>
                  <a:srgbClr val="00B050"/>
                </a:solidFill>
              </a:rPr>
              <a:t>MTSS and Essential Components</a:t>
            </a:r>
            <a:endParaRPr lang="en-US" sz="3600" b="1" dirty="0">
              <a:solidFill>
                <a:srgbClr val="00B050"/>
              </a:solidFill>
            </a:endParaRPr>
          </a:p>
        </p:txBody>
      </p:sp>
    </p:spTree>
    <p:extLst>
      <p:ext uri="{BB962C8B-B14F-4D97-AF65-F5344CB8AC3E}">
        <p14:creationId xmlns:p14="http://schemas.microsoft.com/office/powerpoint/2010/main" val="2293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0100" y="1352551"/>
            <a:ext cx="3905250" cy="4591050"/>
          </a:xfrm>
        </p:spPr>
        <p:txBody>
          <a:bodyPr/>
          <a:lstStyle/>
          <a:p>
            <a:pPr marL="0" indent="0" algn="ctr">
              <a:buNone/>
            </a:pPr>
            <a:r>
              <a:rPr lang="en-US" sz="3600" u="sng" dirty="0"/>
              <a:t>Factors Influencing </a:t>
            </a:r>
          </a:p>
          <a:p>
            <a:pPr marL="0" indent="0" algn="ctr">
              <a:buNone/>
            </a:pPr>
            <a:r>
              <a:rPr lang="en-US" sz="3600" u="sng" dirty="0"/>
              <a:t>Effective Partnering</a:t>
            </a:r>
          </a:p>
          <a:p>
            <a:pPr marL="0" indent="0" algn="ctr">
              <a:buNone/>
            </a:pPr>
            <a:r>
              <a:rPr lang="en-US" sz="3200" dirty="0">
                <a:solidFill>
                  <a:schemeClr val="accent1">
                    <a:lumMod val="75000"/>
                  </a:schemeClr>
                </a:solidFill>
              </a:rPr>
              <a:t>Experiences,</a:t>
            </a:r>
          </a:p>
          <a:p>
            <a:pPr marL="0" indent="0" algn="ctr">
              <a:buNone/>
            </a:pPr>
            <a:r>
              <a:rPr lang="en-US" sz="3200" dirty="0">
                <a:solidFill>
                  <a:schemeClr val="accent1">
                    <a:lumMod val="75000"/>
                  </a:schemeClr>
                </a:solidFill>
              </a:rPr>
              <a:t>Beliefs,</a:t>
            </a:r>
          </a:p>
          <a:p>
            <a:pPr marL="0" indent="0" algn="ctr">
              <a:buNone/>
            </a:pPr>
            <a:r>
              <a:rPr lang="en-US" sz="3200" dirty="0">
                <a:solidFill>
                  <a:schemeClr val="accent1">
                    <a:lumMod val="75000"/>
                  </a:schemeClr>
                </a:solidFill>
              </a:rPr>
              <a:t>Practices </a:t>
            </a:r>
          </a:p>
          <a:p>
            <a:endParaRPr lang="en-US" dirty="0"/>
          </a:p>
          <a:p>
            <a:endParaRPr lang="en-US" dirty="0"/>
          </a:p>
        </p:txBody>
      </p:sp>
      <p:sp>
        <p:nvSpPr>
          <p:cNvPr id="3" name="Title 2"/>
          <p:cNvSpPr>
            <a:spLocks noGrp="1"/>
          </p:cNvSpPr>
          <p:nvPr>
            <p:ph type="title"/>
          </p:nvPr>
        </p:nvSpPr>
        <p:spPr/>
        <p:txBody>
          <a:bodyPr>
            <a:normAutofit/>
          </a:bodyPr>
          <a:lstStyle/>
          <a:p>
            <a:r>
              <a:rPr lang="en-US" sz="2600" dirty="0" smtClean="0"/>
              <a:t>OVERLAPPING SPHERES OF INFLUENCE</a:t>
            </a:r>
            <a:endParaRPr lang="en-US" sz="2600" dirty="0"/>
          </a:p>
        </p:txBody>
      </p:sp>
      <p:pic>
        <p:nvPicPr>
          <p:cNvPr id="4" name="Shape 326"/>
          <p:cNvPicPr preferRelativeResize="0"/>
          <p:nvPr/>
        </p:nvPicPr>
        <p:blipFill rotWithShape="1">
          <a:blip r:embed="rId3">
            <a:alphaModFix/>
          </a:blip>
          <a:srcRect l="1939" b="3340"/>
          <a:stretch/>
        </p:blipFill>
        <p:spPr>
          <a:xfrm>
            <a:off x="828612" y="1539893"/>
            <a:ext cx="3965700" cy="3811500"/>
          </a:xfrm>
          <a:prstGeom prst="rect">
            <a:avLst/>
          </a:prstGeom>
          <a:solidFill>
            <a:schemeClr val="accent1"/>
          </a:solidFill>
          <a:ln>
            <a:noFill/>
          </a:ln>
        </p:spPr>
      </p:pic>
      <p:sp>
        <p:nvSpPr>
          <p:cNvPr id="5" name="Shape 329"/>
          <p:cNvSpPr txBox="1"/>
          <p:nvPr/>
        </p:nvSpPr>
        <p:spPr>
          <a:xfrm>
            <a:off x="6553200" y="0"/>
            <a:ext cx="2590800" cy="366713"/>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400" b="1" i="1" dirty="0">
                <a:solidFill>
                  <a:schemeClr val="accent3">
                    <a:lumMod val="60000"/>
                    <a:lumOff val="40000"/>
                  </a:schemeClr>
                </a:solidFill>
                <a:latin typeface="Trebuchet MS" panose="020B0603020202020204" pitchFamily="34" charset="0"/>
                <a:ea typeface="Book Antiqua"/>
                <a:cs typeface="Book Antiqua"/>
                <a:sym typeface="Book Antiqua"/>
              </a:rPr>
              <a:t>Theoretical Model</a:t>
            </a:r>
          </a:p>
        </p:txBody>
      </p:sp>
    </p:spTree>
    <p:extLst>
      <p:ext uri="{BB962C8B-B14F-4D97-AF65-F5344CB8AC3E}">
        <p14:creationId xmlns:p14="http://schemas.microsoft.com/office/powerpoint/2010/main" val="884338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1476" cy="521208"/>
          </a:xfrm>
          <a:noFill/>
        </p:spPr>
        <p:txBody>
          <a:bodyPr>
            <a:normAutofit/>
          </a:bodyPr>
          <a:lstStyle/>
          <a:p>
            <a:r>
              <a:rPr lang="en-US" dirty="0" smtClean="0"/>
              <a:t>What are you “</a:t>
            </a:r>
            <a:r>
              <a:rPr lang="en-US" dirty="0" smtClean="0">
                <a:solidFill>
                  <a:srgbClr val="FFFF00"/>
                </a:solidFill>
              </a:rPr>
              <a:t>ready</a:t>
            </a:r>
            <a:r>
              <a:rPr lang="en-US" dirty="0" smtClean="0"/>
              <a:t>” to impact? </a:t>
            </a:r>
            <a:endParaRPr lang="en-US" dirty="0"/>
          </a:p>
        </p:txBody>
      </p:sp>
      <p:sp>
        <p:nvSpPr>
          <p:cNvPr id="4" name="Content Placeholder 2"/>
          <p:cNvSpPr>
            <a:spLocks noGrp="1"/>
          </p:cNvSpPr>
          <p:nvPr>
            <p:ph sz="half" idx="4294967295"/>
          </p:nvPr>
        </p:nvSpPr>
        <p:spPr>
          <a:xfrm>
            <a:off x="192287" y="1653635"/>
            <a:ext cx="2743200" cy="3657600"/>
          </a:xfrm>
          <a:prstGeom prst="rect">
            <a:avLst/>
          </a:prstGeom>
          <a:ln>
            <a:solidFill>
              <a:schemeClr val="bg1">
                <a:lumMod val="65000"/>
              </a:schemeClr>
            </a:solidFill>
          </a:ln>
        </p:spPr>
        <p:txBody>
          <a:bodyPr/>
          <a:lstStyle/>
          <a:p>
            <a:r>
              <a:rPr lang="en-US" u="sng" dirty="0" smtClean="0"/>
              <a:t>Universal FSCP</a:t>
            </a:r>
            <a:endParaRPr lang="en-US" u="sng" dirty="0"/>
          </a:p>
        </p:txBody>
      </p:sp>
      <p:sp>
        <p:nvSpPr>
          <p:cNvPr id="5" name="Content Placeholder 4"/>
          <p:cNvSpPr>
            <a:spLocks noGrp="1"/>
          </p:cNvSpPr>
          <p:nvPr>
            <p:ph sz="quarter" idx="4294967295"/>
          </p:nvPr>
        </p:nvSpPr>
        <p:spPr>
          <a:xfrm>
            <a:off x="1014129" y="2458762"/>
            <a:ext cx="2743200" cy="3657600"/>
          </a:xfrm>
          <a:prstGeom prst="rect">
            <a:avLst/>
          </a:prstGeom>
          <a:ln>
            <a:solidFill>
              <a:srgbClr val="79C7AF"/>
            </a:solidFill>
          </a:ln>
        </p:spPr>
        <p:txBody>
          <a:bodyPr/>
          <a:lstStyle/>
          <a:p>
            <a:r>
              <a:rPr lang="en-US" u="sng" dirty="0" smtClean="0"/>
              <a:t>Targeted FSCP</a:t>
            </a:r>
            <a:endParaRPr lang="en-US" u="sng" dirty="0"/>
          </a:p>
        </p:txBody>
      </p:sp>
      <p:sp>
        <p:nvSpPr>
          <p:cNvPr id="9" name="Content Placeholder 4"/>
          <p:cNvSpPr>
            <a:spLocks noGrp="1"/>
          </p:cNvSpPr>
          <p:nvPr>
            <p:ph sz="quarter" idx="4294967295"/>
          </p:nvPr>
        </p:nvSpPr>
        <p:spPr>
          <a:xfrm>
            <a:off x="2342245" y="3392012"/>
            <a:ext cx="2743200" cy="3657600"/>
          </a:xfrm>
          <a:prstGeom prst="rect">
            <a:avLst/>
          </a:prstGeom>
          <a:ln>
            <a:solidFill>
              <a:srgbClr val="79C7AF"/>
            </a:solidFill>
          </a:ln>
        </p:spPr>
        <p:txBody>
          <a:bodyPr/>
          <a:lstStyle/>
          <a:p>
            <a:r>
              <a:rPr lang="en-US" u="sng" dirty="0" smtClean="0"/>
              <a:t>Intensive FSCP</a:t>
            </a:r>
            <a:endParaRPr lang="en-US" u="sng" dirty="0"/>
          </a:p>
        </p:txBody>
      </p:sp>
      <p:sp>
        <p:nvSpPr>
          <p:cNvPr id="2" name="TextBox 1"/>
          <p:cNvSpPr txBox="1"/>
          <p:nvPr/>
        </p:nvSpPr>
        <p:spPr>
          <a:xfrm>
            <a:off x="0" y="1007417"/>
            <a:ext cx="9144000" cy="461665"/>
          </a:xfrm>
          <a:prstGeom prst="rect">
            <a:avLst/>
          </a:prstGeom>
          <a:noFill/>
        </p:spPr>
        <p:txBody>
          <a:bodyPr wrap="square" rtlCol="0">
            <a:spAutoFit/>
          </a:bodyPr>
          <a:lstStyle/>
          <a:p>
            <a:pPr algn="ctr"/>
            <a:r>
              <a:rPr lang="en-US" sz="2400" dirty="0" smtClean="0">
                <a:solidFill>
                  <a:srgbClr val="FF0000"/>
                </a:solidFill>
              </a:rPr>
              <a:t>Multi-Tiered Family, School, and Community Partnering (FSCP)</a:t>
            </a:r>
            <a:endParaRPr lang="en-US" sz="24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608082"/>
            <a:ext cx="4402647" cy="2305847"/>
          </a:xfrm>
          <a:prstGeom prst="rect">
            <a:avLst/>
          </a:prstGeom>
        </p:spPr>
      </p:pic>
      <p:sp>
        <p:nvSpPr>
          <p:cNvPr id="7" name="Rectangle 6"/>
          <p:cNvSpPr/>
          <p:nvPr/>
        </p:nvSpPr>
        <p:spPr>
          <a:xfrm>
            <a:off x="5660837" y="3913928"/>
            <a:ext cx="3073260" cy="2308324"/>
          </a:xfrm>
          <a:prstGeom prst="rect">
            <a:avLst/>
          </a:prstGeom>
        </p:spPr>
        <p:txBody>
          <a:bodyPr wrap="square">
            <a:spAutoFit/>
          </a:bodyPr>
          <a:lstStyle/>
          <a:p>
            <a:pPr algn="ctr"/>
            <a:r>
              <a:rPr lang="en-US" sz="2400" dirty="0" smtClean="0"/>
              <a:t>MTSS FSCP Implementation Guide (ESSU resource)</a:t>
            </a:r>
            <a:endParaRPr lang="en-US" sz="2400" dirty="0"/>
          </a:p>
          <a:p>
            <a:pPr algn="ctr"/>
            <a:r>
              <a:rPr lang="en-US" sz="2400" dirty="0" smtClean="0">
                <a:hlinkClick r:id="rId4"/>
              </a:rPr>
              <a:t>http</a:t>
            </a:r>
            <a:r>
              <a:rPr lang="en-US" sz="2400" dirty="0">
                <a:hlinkClick r:id="rId4"/>
              </a:rPr>
              <a:t>://</a:t>
            </a:r>
            <a:r>
              <a:rPr lang="en-US" sz="2400" dirty="0" smtClean="0">
                <a:hlinkClick r:id="rId4"/>
              </a:rPr>
              <a:t>www.cde.state.co.us/cdesped/mtssfscp_implementationguide</a:t>
            </a:r>
            <a:r>
              <a:rPr lang="en-US" sz="2400" dirty="0" smtClean="0"/>
              <a:t>  </a:t>
            </a:r>
            <a:endParaRPr lang="en-US" sz="2400" dirty="0"/>
          </a:p>
        </p:txBody>
      </p:sp>
    </p:spTree>
    <p:extLst>
      <p:ext uri="{BB962C8B-B14F-4D97-AF65-F5344CB8AC3E}">
        <p14:creationId xmlns:p14="http://schemas.microsoft.com/office/powerpoint/2010/main" val="10186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 calcmode="lin" valueType="num">
                                      <p:cBhvr additive="base">
                                        <p:cTn id="24"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anim calcmode="lin" valueType="num">
                                      <p:cBhvr additive="base">
                                        <p:cTn id="36"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9" grpId="0" build="p"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016845" y="920260"/>
            <a:ext cx="3757877" cy="56768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A5A5A5"/>
              </a:buClr>
              <a:buFont typeface="Wingdings" panose="05000000000000000000" pitchFamily="2" charset="2"/>
              <a:buChar char="§"/>
            </a:pPr>
            <a:r>
              <a:rPr lang="en-US" sz="1600" dirty="0">
                <a:solidFill>
                  <a:schemeClr val="tx1">
                    <a:lumMod val="50000"/>
                  </a:schemeClr>
                </a:solidFill>
              </a:rPr>
              <a:t>Miscommunication</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Misperceptions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Perceived threat</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Past issues and relationships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Cultural differences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Different interests or goals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Different processing styles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Different values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Lack of information or misinformation</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Ambiguity</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Emotions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Unmet psychological needs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Limited resources or unequal </a:t>
            </a:r>
            <a:r>
              <a:rPr lang="en-US" sz="1600" dirty="0" smtClean="0">
                <a:solidFill>
                  <a:schemeClr val="tx1">
                    <a:lumMod val="50000"/>
                  </a:schemeClr>
                </a:solidFill>
              </a:rPr>
              <a:t>control</a:t>
            </a:r>
            <a:endParaRPr lang="en-US" sz="1600" dirty="0">
              <a:solidFill>
                <a:schemeClr val="tx1">
                  <a:lumMod val="50000"/>
                </a:schemeClr>
              </a:solidFill>
            </a:endParaRPr>
          </a:p>
        </p:txBody>
      </p:sp>
      <p:sp>
        <p:nvSpPr>
          <p:cNvPr id="14" name="Rectangular Callout 13"/>
          <p:cNvSpPr/>
          <p:nvPr/>
        </p:nvSpPr>
        <p:spPr>
          <a:xfrm>
            <a:off x="1028701" y="990601"/>
            <a:ext cx="3390900" cy="3546230"/>
          </a:xfrm>
          <a:prstGeom prst="wedgeRectCallout">
            <a:avLst>
              <a:gd name="adj1" fmla="val -21236"/>
              <a:gd name="adj2" fmla="val 10868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prstClr val="white"/>
                </a:solidFill>
              </a:rPr>
              <a:t>Conflict is a signal or message that something is not working and needs to be different.</a:t>
            </a:r>
          </a:p>
          <a:p>
            <a:pPr algn="ctr"/>
            <a:r>
              <a:rPr lang="en-US" sz="2000" dirty="0">
                <a:solidFill>
                  <a:prstClr val="white"/>
                </a:solidFill>
              </a:rPr>
              <a:t>-</a:t>
            </a:r>
            <a:r>
              <a:rPr lang="en-US" sz="2000" i="1" dirty="0">
                <a:solidFill>
                  <a:prstClr val="white"/>
                </a:solidFill>
              </a:rPr>
              <a:t>Talk Through Conflict Using Interests-Based Problem Solving, </a:t>
            </a:r>
            <a:r>
              <a:rPr lang="en-US" sz="2000" dirty="0">
                <a:solidFill>
                  <a:prstClr val="white"/>
                </a:solidFill>
              </a:rPr>
              <a:t>Education Service Center Region 4. (2011).</a:t>
            </a:r>
            <a:endParaRPr lang="en-US" sz="2000" i="1" dirty="0">
              <a:solidFill>
                <a:prstClr val="white"/>
              </a:solidFill>
            </a:endParaRPr>
          </a:p>
        </p:txBody>
      </p:sp>
      <p:sp>
        <p:nvSpPr>
          <p:cNvPr id="4" name="Title 3"/>
          <p:cNvSpPr>
            <a:spLocks noGrp="1"/>
          </p:cNvSpPr>
          <p:nvPr>
            <p:ph type="title"/>
          </p:nvPr>
        </p:nvSpPr>
        <p:spPr>
          <a:xfrm>
            <a:off x="1220300" y="191424"/>
            <a:ext cx="5915025" cy="521208"/>
          </a:xfrm>
        </p:spPr>
        <p:txBody>
          <a:bodyPr>
            <a:noAutofit/>
          </a:bodyPr>
          <a:lstStyle/>
          <a:p>
            <a:pPr algn="ctr"/>
            <a:r>
              <a:rPr lang="en-US" sz="3600" b="1" dirty="0"/>
              <a:t>Why do people conflict?</a:t>
            </a:r>
          </a:p>
        </p:txBody>
      </p:sp>
    </p:spTree>
    <p:extLst>
      <p:ext uri="{BB962C8B-B14F-4D97-AF65-F5344CB8AC3E}">
        <p14:creationId xmlns:p14="http://schemas.microsoft.com/office/powerpoint/2010/main" val="356172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1476" cy="521208"/>
          </a:xfrm>
        </p:spPr>
        <p:txBody>
          <a:bodyPr>
            <a:normAutofit/>
          </a:bodyPr>
          <a:lstStyle/>
          <a:p>
            <a:r>
              <a:rPr lang="en-US" dirty="0" smtClean="0"/>
              <a:t>How do we build the capacity of our partners?</a:t>
            </a:r>
            <a:endParaRPr lang="en-US" dirty="0"/>
          </a:p>
        </p:txBody>
      </p:sp>
      <p:sp>
        <p:nvSpPr>
          <p:cNvPr id="4" name="Content Placeholder 2"/>
          <p:cNvSpPr>
            <a:spLocks noGrp="1"/>
          </p:cNvSpPr>
          <p:nvPr>
            <p:ph sz="half" idx="4294967295"/>
          </p:nvPr>
        </p:nvSpPr>
        <p:spPr>
          <a:xfrm>
            <a:off x="211143" y="3098601"/>
            <a:ext cx="2743200" cy="2860766"/>
          </a:xfrm>
          <a:prstGeom prst="rect">
            <a:avLst/>
          </a:prstGeom>
          <a:ln>
            <a:solidFill>
              <a:schemeClr val="bg1">
                <a:lumMod val="65000"/>
              </a:schemeClr>
            </a:solidFill>
          </a:ln>
        </p:spPr>
        <p:txBody>
          <a:bodyPr/>
          <a:lstStyle/>
          <a:p>
            <a:r>
              <a:rPr lang="en-US" u="sng" dirty="0" smtClean="0"/>
              <a:t>Staff learn: FSCP</a:t>
            </a:r>
            <a:endParaRPr lang="en-US" u="sng" dirty="0"/>
          </a:p>
        </p:txBody>
      </p:sp>
      <p:sp>
        <p:nvSpPr>
          <p:cNvPr id="5" name="Content Placeholder 4"/>
          <p:cNvSpPr>
            <a:spLocks noGrp="1"/>
          </p:cNvSpPr>
          <p:nvPr>
            <p:ph sz="quarter" idx="4294967295"/>
          </p:nvPr>
        </p:nvSpPr>
        <p:spPr>
          <a:xfrm>
            <a:off x="3200400" y="3097288"/>
            <a:ext cx="2743200" cy="2860766"/>
          </a:xfrm>
          <a:prstGeom prst="rect">
            <a:avLst/>
          </a:prstGeom>
          <a:ln>
            <a:solidFill>
              <a:srgbClr val="79C7AF"/>
            </a:solidFill>
          </a:ln>
        </p:spPr>
        <p:txBody>
          <a:bodyPr/>
          <a:lstStyle/>
          <a:p>
            <a:r>
              <a:rPr lang="en-US" u="sng" dirty="0" smtClean="0"/>
              <a:t>Families </a:t>
            </a:r>
            <a:r>
              <a:rPr lang="en-US" u="sng" dirty="0"/>
              <a:t>learn: FSCP</a:t>
            </a:r>
          </a:p>
        </p:txBody>
      </p:sp>
      <p:sp>
        <p:nvSpPr>
          <p:cNvPr id="9" name="Content Placeholder 4"/>
          <p:cNvSpPr>
            <a:spLocks noGrp="1"/>
          </p:cNvSpPr>
          <p:nvPr>
            <p:ph sz="quarter" idx="4294967295"/>
          </p:nvPr>
        </p:nvSpPr>
        <p:spPr>
          <a:xfrm>
            <a:off x="6191093" y="3097288"/>
            <a:ext cx="2743200" cy="2860766"/>
          </a:xfrm>
          <a:prstGeom prst="rect">
            <a:avLst/>
          </a:prstGeom>
          <a:ln>
            <a:solidFill>
              <a:srgbClr val="79C7AF"/>
            </a:solidFill>
          </a:ln>
        </p:spPr>
        <p:txBody>
          <a:bodyPr/>
          <a:lstStyle/>
          <a:p>
            <a:r>
              <a:rPr lang="en-US" u="sng" dirty="0" smtClean="0"/>
              <a:t>Community </a:t>
            </a:r>
            <a:r>
              <a:rPr lang="en-US" u="sng" dirty="0"/>
              <a:t>learn: FSCP</a:t>
            </a:r>
          </a:p>
        </p:txBody>
      </p:sp>
      <p:sp>
        <p:nvSpPr>
          <p:cNvPr id="2" name="TextBox 1"/>
          <p:cNvSpPr txBox="1"/>
          <p:nvPr/>
        </p:nvSpPr>
        <p:spPr>
          <a:xfrm>
            <a:off x="0" y="1007417"/>
            <a:ext cx="9144000" cy="1938992"/>
          </a:xfrm>
          <a:prstGeom prst="rect">
            <a:avLst/>
          </a:prstGeom>
          <a:noFill/>
        </p:spPr>
        <p:txBody>
          <a:bodyPr wrap="square" rtlCol="0">
            <a:spAutoFit/>
          </a:bodyPr>
          <a:lstStyle/>
          <a:p>
            <a:pPr algn="ctr"/>
            <a:r>
              <a:rPr lang="en-US" sz="2400" dirty="0" smtClean="0">
                <a:solidFill>
                  <a:schemeClr val="accent2">
                    <a:lumMod val="75000"/>
                  </a:schemeClr>
                </a:solidFill>
              </a:rPr>
              <a:t>What are ideas for stakeholders?</a:t>
            </a:r>
          </a:p>
          <a:p>
            <a:pPr algn="ctr"/>
            <a:r>
              <a:rPr lang="en-US" sz="2400" dirty="0">
                <a:solidFill>
                  <a:schemeClr val="accent2">
                    <a:lumMod val="75000"/>
                  </a:schemeClr>
                </a:solidFill>
              </a:rPr>
              <a:t>The “</a:t>
            </a:r>
            <a:r>
              <a:rPr lang="en-US" sz="2400" b="1" dirty="0">
                <a:solidFill>
                  <a:srgbClr val="3333CC"/>
                </a:solidFill>
              </a:rPr>
              <a:t>Why</a:t>
            </a:r>
            <a:r>
              <a:rPr lang="en-US" sz="2400" dirty="0" smtClean="0">
                <a:solidFill>
                  <a:schemeClr val="accent2">
                    <a:lumMod val="75000"/>
                  </a:schemeClr>
                </a:solidFill>
              </a:rPr>
              <a:t>”, the “</a:t>
            </a:r>
            <a:r>
              <a:rPr lang="en-US" sz="2400" b="1" dirty="0" smtClean="0">
                <a:solidFill>
                  <a:srgbClr val="3333CC"/>
                </a:solidFill>
              </a:rPr>
              <a:t>What</a:t>
            </a:r>
            <a:r>
              <a:rPr lang="en-US" sz="2400" dirty="0" smtClean="0">
                <a:solidFill>
                  <a:schemeClr val="accent2">
                    <a:lumMod val="75000"/>
                  </a:schemeClr>
                </a:solidFill>
              </a:rPr>
              <a:t>”, and the “</a:t>
            </a:r>
            <a:r>
              <a:rPr lang="en-US" sz="2400" b="1" dirty="0" smtClean="0">
                <a:solidFill>
                  <a:srgbClr val="3333CC"/>
                </a:solidFill>
              </a:rPr>
              <a:t>How</a:t>
            </a:r>
            <a:r>
              <a:rPr lang="en-US" sz="2400" dirty="0" smtClean="0">
                <a:solidFill>
                  <a:schemeClr val="accent2">
                    <a:lumMod val="75000"/>
                  </a:schemeClr>
                </a:solidFill>
              </a:rPr>
              <a:t>” of PARTNERING (“</a:t>
            </a:r>
            <a:r>
              <a:rPr lang="en-US" sz="2400" b="1" dirty="0" smtClean="0">
                <a:solidFill>
                  <a:schemeClr val="accent6">
                    <a:lumMod val="75000"/>
                  </a:schemeClr>
                </a:solidFill>
              </a:rPr>
              <a:t>FSCP</a:t>
            </a:r>
            <a:r>
              <a:rPr lang="en-US" sz="2400" dirty="0" smtClean="0">
                <a:solidFill>
                  <a:schemeClr val="accent2">
                    <a:lumMod val="75000"/>
                  </a:schemeClr>
                </a:solidFill>
              </a:rPr>
              <a:t>”)</a:t>
            </a:r>
          </a:p>
          <a:p>
            <a:pPr algn="ctr"/>
            <a:endParaRPr lang="en-US" sz="2400" dirty="0">
              <a:solidFill>
                <a:schemeClr val="accent2">
                  <a:lumMod val="75000"/>
                </a:schemeClr>
              </a:solidFill>
            </a:endParaRPr>
          </a:p>
          <a:p>
            <a:pPr algn="ctr"/>
            <a:r>
              <a:rPr lang="en-US" sz="2400" dirty="0" smtClean="0">
                <a:solidFill>
                  <a:schemeClr val="accent2">
                    <a:lumMod val="75000"/>
                  </a:schemeClr>
                </a:solidFill>
              </a:rPr>
              <a:t>The </a:t>
            </a:r>
            <a:r>
              <a:rPr lang="en-US" sz="2400" b="1" i="1" dirty="0" smtClean="0">
                <a:solidFill>
                  <a:srgbClr val="3333CC"/>
                </a:solidFill>
              </a:rPr>
              <a:t>Why</a:t>
            </a:r>
            <a:r>
              <a:rPr lang="en-US" sz="2400" dirty="0" smtClean="0">
                <a:solidFill>
                  <a:schemeClr val="accent2">
                    <a:lumMod val="75000"/>
                  </a:schemeClr>
                </a:solidFill>
              </a:rPr>
              <a:t> = supports “Disposition” or mindset;</a:t>
            </a:r>
            <a:br>
              <a:rPr lang="en-US" sz="2400" dirty="0" smtClean="0">
                <a:solidFill>
                  <a:schemeClr val="accent2">
                    <a:lumMod val="75000"/>
                  </a:schemeClr>
                </a:solidFill>
              </a:rPr>
            </a:br>
            <a:r>
              <a:rPr lang="en-US" sz="2400" dirty="0" smtClean="0">
                <a:solidFill>
                  <a:schemeClr val="accent2">
                    <a:lumMod val="75000"/>
                  </a:schemeClr>
                </a:solidFill>
              </a:rPr>
              <a:t>The </a:t>
            </a:r>
            <a:r>
              <a:rPr lang="en-US" sz="2400" b="1" i="1" dirty="0">
                <a:solidFill>
                  <a:srgbClr val="3333CC"/>
                </a:solidFill>
              </a:rPr>
              <a:t>What</a:t>
            </a:r>
            <a:r>
              <a:rPr lang="en-US" sz="2400" dirty="0">
                <a:solidFill>
                  <a:schemeClr val="accent2">
                    <a:lumMod val="75000"/>
                  </a:schemeClr>
                </a:solidFill>
              </a:rPr>
              <a:t> = Knowledge; The </a:t>
            </a:r>
            <a:r>
              <a:rPr lang="en-US" sz="2400" b="1" i="1" dirty="0" smtClean="0">
                <a:solidFill>
                  <a:srgbClr val="3333CC"/>
                </a:solidFill>
              </a:rPr>
              <a:t>How</a:t>
            </a:r>
            <a:r>
              <a:rPr lang="en-US" sz="2400" dirty="0" smtClean="0">
                <a:solidFill>
                  <a:schemeClr val="accent2">
                    <a:lumMod val="75000"/>
                  </a:schemeClr>
                </a:solidFill>
              </a:rPr>
              <a:t> = Skills</a:t>
            </a:r>
            <a:endParaRPr lang="en-US" sz="2400" dirty="0">
              <a:solidFill>
                <a:schemeClr val="accent2">
                  <a:lumMod val="75000"/>
                </a:schemeClr>
              </a:solidFill>
            </a:endParaRPr>
          </a:p>
        </p:txBody>
      </p:sp>
    </p:spTree>
    <p:extLst>
      <p:ext uri="{BB962C8B-B14F-4D97-AF65-F5344CB8AC3E}">
        <p14:creationId xmlns:p14="http://schemas.microsoft.com/office/powerpoint/2010/main" val="29384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574" y="997449"/>
            <a:ext cx="8373460" cy="1414675"/>
          </a:xfrm>
        </p:spPr>
        <p:txBody>
          <a:bodyPr>
            <a:normAutofit lnSpcReduction="10000"/>
          </a:bodyPr>
          <a:lstStyle/>
          <a:p>
            <a:r>
              <a:rPr lang="en-US" dirty="0" smtClean="0"/>
              <a:t>MTSS </a:t>
            </a:r>
            <a:r>
              <a:rPr lang="en-US" dirty="0"/>
              <a:t>FSCP page: </a:t>
            </a:r>
            <a:r>
              <a:rPr lang="en-US" dirty="0">
                <a:hlinkClick r:id="rId2"/>
              </a:rPr>
              <a:t>http://</a:t>
            </a:r>
            <a:r>
              <a:rPr lang="en-US" dirty="0" smtClean="0">
                <a:hlinkClick r:id="rId2"/>
              </a:rPr>
              <a:t>www.cde.state.co.us/mtss/fscp</a:t>
            </a:r>
            <a:r>
              <a:rPr lang="en-US" dirty="0" smtClean="0"/>
              <a:t> (has video and supporting tools) and links to…</a:t>
            </a:r>
          </a:p>
          <a:p>
            <a:r>
              <a:rPr lang="en-US" dirty="0" smtClean="0"/>
              <a:t>Practice Profile – FYI in your </a:t>
            </a:r>
            <a:r>
              <a:rPr lang="en-US" dirty="0"/>
              <a:t>conference toolkit: </a:t>
            </a:r>
            <a:r>
              <a:rPr lang="en-US" dirty="0">
                <a:hlinkClick r:id="rId3"/>
              </a:rPr>
              <a:t>http://</a:t>
            </a:r>
            <a:r>
              <a:rPr lang="en-US" dirty="0" smtClean="0">
                <a:hlinkClick r:id="rId3"/>
              </a:rPr>
              <a:t>www.cde.state.co.us/mtss/fscp-practiceprofile</a:t>
            </a:r>
            <a:r>
              <a:rPr lang="en-US" dirty="0" smtClean="0"/>
              <a:t> </a:t>
            </a:r>
            <a:endParaRPr lang="en-US" dirty="0"/>
          </a:p>
        </p:txBody>
      </p:sp>
      <p:sp>
        <p:nvSpPr>
          <p:cNvPr id="3" name="Title 2"/>
          <p:cNvSpPr>
            <a:spLocks noGrp="1"/>
          </p:cNvSpPr>
          <p:nvPr>
            <p:ph type="title"/>
          </p:nvPr>
        </p:nvSpPr>
        <p:spPr/>
        <p:txBody>
          <a:bodyPr/>
          <a:lstStyle/>
          <a:p>
            <a:r>
              <a:rPr lang="en-US" dirty="0" smtClean="0"/>
              <a:t>FSCP Standards-Aligned Resources</a:t>
            </a:r>
            <a:endParaRPr lang="en-US"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 t="13025" r="2142" b="3119"/>
          <a:stretch/>
        </p:blipFill>
        <p:spPr>
          <a:xfrm>
            <a:off x="970043" y="2412125"/>
            <a:ext cx="6499919" cy="4303986"/>
          </a:xfrm>
          <a:prstGeom prst="rect">
            <a:avLst/>
          </a:prstGeom>
        </p:spPr>
      </p:pic>
    </p:spTree>
    <p:extLst>
      <p:ext uri="{BB962C8B-B14F-4D97-AF65-F5344CB8AC3E}">
        <p14:creationId xmlns:p14="http://schemas.microsoft.com/office/powerpoint/2010/main" val="19736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209798" y="1921762"/>
            <a:ext cx="4347882" cy="4142434"/>
          </a:xfrm>
          <a:prstGeom prst="ellipse">
            <a:avLst/>
          </a:prstGeom>
          <a:noFill/>
          <a:ln>
            <a:solidFill>
              <a:schemeClr val="accent1">
                <a:shade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233" y="2634017"/>
            <a:ext cx="7064187" cy="3653512"/>
          </a:xfrm>
          <a:prstGeom prst="rect">
            <a:avLst/>
          </a:prstGeom>
        </p:spPr>
      </p:pic>
      <p:grpSp>
        <p:nvGrpSpPr>
          <p:cNvPr id="4" name="Group 3"/>
          <p:cNvGrpSpPr/>
          <p:nvPr/>
        </p:nvGrpSpPr>
        <p:grpSpPr>
          <a:xfrm>
            <a:off x="182880" y="1556504"/>
            <a:ext cx="8719198" cy="4365683"/>
            <a:chOff x="182880" y="1556504"/>
            <a:chExt cx="8719198" cy="4365683"/>
          </a:xfrm>
        </p:grpSpPr>
        <p:sp>
          <p:nvSpPr>
            <p:cNvPr id="14" name="TextBox 13"/>
            <p:cNvSpPr txBox="1"/>
            <p:nvPr/>
          </p:nvSpPr>
          <p:spPr>
            <a:xfrm>
              <a:off x="4985261" y="1556504"/>
              <a:ext cx="2817631" cy="338554"/>
            </a:xfrm>
            <a:prstGeom prst="rect">
              <a:avLst/>
            </a:prstGeom>
            <a:noFill/>
          </p:spPr>
          <p:txBody>
            <a:bodyPr wrap="none" rtlCol="0">
              <a:spAutoFit/>
            </a:bodyPr>
            <a:lstStyle/>
            <a:p>
              <a:r>
                <a:rPr lang="en-US" sz="1600" dirty="0" smtClean="0">
                  <a:solidFill>
                    <a:srgbClr val="000000"/>
                  </a:solidFill>
                </a:rPr>
                <a:t>Team-Driven Shared </a:t>
              </a:r>
              <a:r>
                <a:rPr lang="en-US" sz="1600" dirty="0">
                  <a:solidFill>
                    <a:srgbClr val="000000"/>
                  </a:solidFill>
                </a:rPr>
                <a:t>Leadership</a:t>
              </a:r>
            </a:p>
          </p:txBody>
        </p:sp>
        <p:sp>
          <p:nvSpPr>
            <p:cNvPr id="15" name="TextBox 14"/>
            <p:cNvSpPr txBox="1"/>
            <p:nvPr/>
          </p:nvSpPr>
          <p:spPr>
            <a:xfrm>
              <a:off x="6595536" y="2440576"/>
              <a:ext cx="1886927" cy="830997"/>
            </a:xfrm>
            <a:prstGeom prst="rect">
              <a:avLst/>
            </a:prstGeom>
            <a:noFill/>
          </p:spPr>
          <p:txBody>
            <a:bodyPr wrap="none" rtlCol="0">
              <a:spAutoFit/>
            </a:bodyPr>
            <a:lstStyle/>
            <a:p>
              <a:r>
                <a:rPr lang="en-US" sz="1600" dirty="0">
                  <a:solidFill>
                    <a:srgbClr val="000000"/>
                  </a:solidFill>
                </a:rPr>
                <a:t>Data-Based </a:t>
              </a:r>
            </a:p>
            <a:p>
              <a:r>
                <a:rPr lang="en-US" sz="1600" dirty="0">
                  <a:solidFill>
                    <a:srgbClr val="000000"/>
                  </a:solidFill>
                </a:rPr>
                <a:t>Problem Solving and</a:t>
              </a:r>
              <a:br>
                <a:rPr lang="en-US" sz="1600" dirty="0">
                  <a:solidFill>
                    <a:srgbClr val="000000"/>
                  </a:solidFill>
                </a:rPr>
              </a:br>
              <a:r>
                <a:rPr lang="en-US" sz="1600" dirty="0">
                  <a:solidFill>
                    <a:srgbClr val="000000"/>
                  </a:solidFill>
                </a:rPr>
                <a:t>Decision-Making</a:t>
              </a:r>
            </a:p>
          </p:txBody>
        </p:sp>
        <p:sp>
          <p:nvSpPr>
            <p:cNvPr id="16" name="TextBox 15"/>
            <p:cNvSpPr txBox="1"/>
            <p:nvPr/>
          </p:nvSpPr>
          <p:spPr>
            <a:xfrm>
              <a:off x="308520" y="2437239"/>
              <a:ext cx="2071786" cy="584775"/>
            </a:xfrm>
            <a:prstGeom prst="rect">
              <a:avLst/>
            </a:prstGeom>
            <a:noFill/>
          </p:spPr>
          <p:txBody>
            <a:bodyPr wrap="none" rtlCol="0">
              <a:spAutoFit/>
            </a:bodyPr>
            <a:lstStyle/>
            <a:p>
              <a:pPr algn="r"/>
              <a:r>
                <a:rPr lang="en-US" sz="1600" dirty="0">
                  <a:solidFill>
                    <a:srgbClr val="000000"/>
                  </a:solidFill>
                </a:rPr>
                <a:t>Family, School, and </a:t>
              </a:r>
            </a:p>
            <a:p>
              <a:pPr algn="r"/>
              <a:r>
                <a:rPr lang="en-US" sz="1600" dirty="0">
                  <a:solidFill>
                    <a:srgbClr val="000000"/>
                  </a:solidFill>
                </a:rPr>
                <a:t>Community Partnering</a:t>
              </a:r>
            </a:p>
          </p:txBody>
        </p:sp>
        <p:sp>
          <p:nvSpPr>
            <p:cNvPr id="17" name="TextBox 16"/>
            <p:cNvSpPr txBox="1"/>
            <p:nvPr/>
          </p:nvSpPr>
          <p:spPr>
            <a:xfrm>
              <a:off x="7046762" y="4003270"/>
              <a:ext cx="1855316" cy="584775"/>
            </a:xfrm>
            <a:prstGeom prst="rect">
              <a:avLst/>
            </a:prstGeom>
            <a:noFill/>
          </p:spPr>
          <p:txBody>
            <a:bodyPr wrap="none" rtlCol="0">
              <a:spAutoFit/>
            </a:bodyPr>
            <a:lstStyle/>
            <a:p>
              <a:r>
                <a:rPr lang="en-US" sz="1600" dirty="0">
                  <a:solidFill>
                    <a:srgbClr val="000000"/>
                  </a:solidFill>
                </a:rPr>
                <a:t>Layered Continuum </a:t>
              </a:r>
            </a:p>
            <a:p>
              <a:r>
                <a:rPr lang="en-US" sz="1600" dirty="0">
                  <a:solidFill>
                    <a:srgbClr val="000000"/>
                  </a:solidFill>
                </a:rPr>
                <a:t>of Supports</a:t>
              </a:r>
            </a:p>
          </p:txBody>
        </p:sp>
        <p:sp>
          <p:nvSpPr>
            <p:cNvPr id="18" name="TextBox 17"/>
            <p:cNvSpPr txBox="1"/>
            <p:nvPr/>
          </p:nvSpPr>
          <p:spPr>
            <a:xfrm>
              <a:off x="182880" y="5091190"/>
              <a:ext cx="2192962" cy="830997"/>
            </a:xfrm>
            <a:prstGeom prst="rect">
              <a:avLst/>
            </a:prstGeom>
            <a:noFill/>
          </p:spPr>
          <p:txBody>
            <a:bodyPr wrap="square" rtlCol="0">
              <a:spAutoFit/>
            </a:bodyPr>
            <a:lstStyle/>
            <a:p>
              <a:pPr algn="r"/>
              <a:r>
                <a:rPr lang="en-US" sz="2400" b="1" dirty="0">
                  <a:solidFill>
                    <a:srgbClr val="000000"/>
                  </a:solidFill>
                </a:rPr>
                <a:t>Evidence-Based </a:t>
              </a:r>
            </a:p>
            <a:p>
              <a:pPr algn="r"/>
              <a:r>
                <a:rPr lang="en-US" sz="2400" b="1" dirty="0">
                  <a:solidFill>
                    <a:srgbClr val="000000"/>
                  </a:solidFill>
                </a:rPr>
                <a:t>Practices</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5361" y="1400108"/>
            <a:ext cx="989901" cy="9899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0643" y="3215455"/>
            <a:ext cx="1786318" cy="1786318"/>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04472" y="3804593"/>
            <a:ext cx="982128" cy="9821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67397" y="2220851"/>
            <a:ext cx="1157545" cy="1050722"/>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6191" y="2220851"/>
            <a:ext cx="1017549" cy="1017549"/>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03500" y="5797992"/>
            <a:ext cx="2406145" cy="823044"/>
          </a:xfrm>
          <a:prstGeom prst="rect">
            <a:avLst/>
          </a:prstGeom>
        </p:spPr>
      </p:pic>
      <p:sp>
        <p:nvSpPr>
          <p:cNvPr id="2" name="Title 1"/>
          <p:cNvSpPr>
            <a:spLocks noGrp="1"/>
          </p:cNvSpPr>
          <p:nvPr>
            <p:ph type="title" idx="4294967295"/>
          </p:nvPr>
        </p:nvSpPr>
        <p:spPr>
          <a:xfrm>
            <a:off x="0" y="301625"/>
            <a:ext cx="9144000" cy="782638"/>
          </a:xfrm>
        </p:spPr>
        <p:txBody>
          <a:bodyPr>
            <a:normAutofit/>
          </a:bodyPr>
          <a:lstStyle/>
          <a:p>
            <a:pPr algn="ctr"/>
            <a:r>
              <a:rPr lang="en-US" sz="3600" b="1" dirty="0" smtClean="0">
                <a:solidFill>
                  <a:srgbClr val="00B050"/>
                </a:solidFill>
              </a:rPr>
              <a:t>MTSS and Essential Components</a:t>
            </a:r>
            <a:endParaRPr lang="en-US" sz="3600" b="1" dirty="0">
              <a:solidFill>
                <a:srgbClr val="00B050"/>
              </a:solidFill>
            </a:endParaRPr>
          </a:p>
        </p:txBody>
      </p:sp>
    </p:spTree>
    <p:extLst>
      <p:ext uri="{BB962C8B-B14F-4D97-AF65-F5344CB8AC3E}">
        <p14:creationId xmlns:p14="http://schemas.microsoft.com/office/powerpoint/2010/main" val="21334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207" y="83663"/>
            <a:ext cx="7886700" cy="846850"/>
          </a:xfrm>
        </p:spPr>
        <p:txBody>
          <a:bodyPr>
            <a:normAutofit/>
          </a:bodyPr>
          <a:lstStyle/>
          <a:p>
            <a:r>
              <a:rPr lang="en-US" sz="3600" dirty="0" smtClean="0"/>
              <a:t>EBP for Social Skills</a:t>
            </a:r>
            <a:endParaRPr lang="en-US" sz="3600" dirty="0"/>
          </a:p>
        </p:txBody>
      </p:sp>
      <p:sp>
        <p:nvSpPr>
          <p:cNvPr id="2" name="Content Placeholder 1"/>
          <p:cNvSpPr>
            <a:spLocks noGrp="1"/>
          </p:cNvSpPr>
          <p:nvPr>
            <p:ph idx="1"/>
          </p:nvPr>
        </p:nvSpPr>
        <p:spPr>
          <a:xfrm>
            <a:off x="1" y="1121434"/>
            <a:ext cx="8888186" cy="5257595"/>
          </a:xfrm>
        </p:spPr>
        <p:txBody>
          <a:bodyPr>
            <a:normAutofit/>
          </a:bodyPr>
          <a:lstStyle/>
          <a:p>
            <a:pPr marL="0" indent="0" algn="ctr">
              <a:buNone/>
            </a:pPr>
            <a:r>
              <a:rPr lang="en-US" dirty="0"/>
              <a:t>Can just use your expectations…define the expectation more explicitly </a:t>
            </a:r>
          </a:p>
        </p:txBody>
      </p:sp>
      <p:sp>
        <p:nvSpPr>
          <p:cNvPr id="4" name="Rounded Rectangle 3"/>
          <p:cNvSpPr/>
          <p:nvPr/>
        </p:nvSpPr>
        <p:spPr bwMode="auto">
          <a:xfrm>
            <a:off x="897147" y="2670066"/>
            <a:ext cx="2107096" cy="714911"/>
          </a:xfrm>
          <a:prstGeom prst="roundRect">
            <a:avLst/>
          </a:prstGeom>
          <a:solidFill>
            <a:srgbClr val="008000"/>
          </a:solidFill>
          <a:ln w="9525" cap="flat" cmpd="sng" algn="ctr">
            <a:noFill/>
            <a:prstDash val="solid"/>
            <a:round/>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2100" dirty="0">
                <a:solidFill>
                  <a:schemeClr val="bg1"/>
                </a:solidFill>
                <a:latin typeface="Calibri"/>
                <a:ea typeface="ＭＳ Ｐゴシック" charset="-128"/>
                <a:cs typeface="Calibri"/>
              </a:rPr>
              <a:t>Teaching of Skill</a:t>
            </a:r>
          </a:p>
        </p:txBody>
      </p:sp>
      <p:sp>
        <p:nvSpPr>
          <p:cNvPr id="5" name="Rounded Rectangle 4"/>
          <p:cNvSpPr/>
          <p:nvPr/>
        </p:nvSpPr>
        <p:spPr bwMode="auto">
          <a:xfrm>
            <a:off x="1805873" y="3574139"/>
            <a:ext cx="4165059" cy="676851"/>
          </a:xfrm>
          <a:prstGeom prst="roundRect">
            <a:avLst/>
          </a:prstGeom>
          <a:solidFill>
            <a:srgbClr val="FF0000"/>
          </a:solidFill>
          <a:ln w="9525" cap="flat" cmpd="sng" algn="ctr">
            <a:noFill/>
            <a:prstDash val="solid"/>
            <a:round/>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2100" dirty="0" smtClean="0">
                <a:solidFill>
                  <a:schemeClr val="bg1"/>
                </a:solidFill>
                <a:latin typeface="Calibri"/>
                <a:ea typeface="ＭＳ Ｐゴシック" charset="-128"/>
                <a:cs typeface="Calibri"/>
              </a:rPr>
              <a:t>Model, Practice </a:t>
            </a:r>
            <a:r>
              <a:rPr lang="en-US" sz="2100" dirty="0">
                <a:solidFill>
                  <a:schemeClr val="bg1"/>
                </a:solidFill>
                <a:latin typeface="Calibri"/>
                <a:ea typeface="ＭＳ Ｐゴシック" charset="-128"/>
                <a:cs typeface="Calibri"/>
              </a:rPr>
              <a:t>and Reinforcement of Skill</a:t>
            </a:r>
          </a:p>
        </p:txBody>
      </p:sp>
      <p:sp>
        <p:nvSpPr>
          <p:cNvPr id="6" name="Rounded Rectangle 5"/>
          <p:cNvSpPr/>
          <p:nvPr/>
        </p:nvSpPr>
        <p:spPr bwMode="auto">
          <a:xfrm>
            <a:off x="2763079" y="4529578"/>
            <a:ext cx="4917385" cy="720279"/>
          </a:xfrm>
          <a:prstGeom prst="roundRect">
            <a:avLst/>
          </a:prstGeom>
          <a:solidFill>
            <a:srgbClr val="000090"/>
          </a:solidFill>
          <a:ln w="9525" cap="flat" cmpd="sng" algn="ctr">
            <a:noFill/>
            <a:prstDash val="solid"/>
            <a:round/>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2800" dirty="0">
                <a:solidFill>
                  <a:schemeClr val="bg1"/>
                </a:solidFill>
                <a:latin typeface="Calibri"/>
                <a:ea typeface="ＭＳ Ｐゴシック" charset="-128"/>
                <a:cs typeface="Calibri"/>
              </a:rPr>
              <a:t>Generalization and Maintenance</a:t>
            </a:r>
          </a:p>
        </p:txBody>
      </p:sp>
      <p:sp>
        <p:nvSpPr>
          <p:cNvPr id="7" name="TextBox 6"/>
          <p:cNvSpPr txBox="1"/>
          <p:nvPr/>
        </p:nvSpPr>
        <p:spPr>
          <a:xfrm>
            <a:off x="969092" y="1857204"/>
            <a:ext cx="2239933" cy="646331"/>
          </a:xfrm>
          <a:prstGeom prst="rect">
            <a:avLst/>
          </a:prstGeom>
          <a:noFill/>
        </p:spPr>
        <p:txBody>
          <a:bodyPr wrap="square" rtlCol="0">
            <a:spAutoFit/>
          </a:bodyPr>
          <a:lstStyle/>
          <a:p>
            <a:pPr algn="ctr"/>
            <a:r>
              <a:rPr lang="en-US" dirty="0" smtClean="0">
                <a:solidFill>
                  <a:srgbClr val="000000"/>
                </a:solidFill>
                <a:latin typeface="Calibri"/>
                <a:cs typeface="Calibri"/>
              </a:rPr>
              <a:t>Discrete steps;</a:t>
            </a:r>
          </a:p>
          <a:p>
            <a:pPr algn="ctr"/>
            <a:r>
              <a:rPr lang="en-US" dirty="0" smtClean="0">
                <a:solidFill>
                  <a:srgbClr val="000000"/>
                </a:solidFill>
                <a:latin typeface="Calibri"/>
                <a:cs typeface="Calibri"/>
              </a:rPr>
              <a:t> what it is/is not</a:t>
            </a:r>
            <a:endParaRPr lang="en-US" dirty="0">
              <a:solidFill>
                <a:srgbClr val="000000"/>
              </a:solidFill>
              <a:latin typeface="Calibri"/>
              <a:cs typeface="Calibri"/>
            </a:endParaRPr>
          </a:p>
        </p:txBody>
      </p:sp>
      <p:sp>
        <p:nvSpPr>
          <p:cNvPr id="8" name="TextBox 7"/>
          <p:cNvSpPr txBox="1"/>
          <p:nvPr/>
        </p:nvSpPr>
        <p:spPr>
          <a:xfrm>
            <a:off x="2902975" y="3055602"/>
            <a:ext cx="3645176" cy="369332"/>
          </a:xfrm>
          <a:prstGeom prst="rect">
            <a:avLst/>
          </a:prstGeom>
          <a:noFill/>
        </p:spPr>
        <p:txBody>
          <a:bodyPr wrap="square" rtlCol="0">
            <a:spAutoFit/>
          </a:bodyPr>
          <a:lstStyle/>
          <a:p>
            <a:pPr algn="ctr"/>
            <a:r>
              <a:rPr lang="en-US" dirty="0">
                <a:solidFill>
                  <a:srgbClr val="000000"/>
                </a:solidFill>
                <a:latin typeface="Calibri"/>
                <a:cs typeface="Calibri"/>
              </a:rPr>
              <a:t>Controlled and Applied Settings</a:t>
            </a:r>
          </a:p>
        </p:txBody>
      </p:sp>
      <p:sp>
        <p:nvSpPr>
          <p:cNvPr id="9" name="TextBox 8"/>
          <p:cNvSpPr txBox="1"/>
          <p:nvPr/>
        </p:nvSpPr>
        <p:spPr>
          <a:xfrm>
            <a:off x="5970932" y="3967336"/>
            <a:ext cx="1885950" cy="369332"/>
          </a:xfrm>
          <a:prstGeom prst="rect">
            <a:avLst/>
          </a:prstGeom>
          <a:noFill/>
        </p:spPr>
        <p:txBody>
          <a:bodyPr wrap="square" rtlCol="0">
            <a:spAutoFit/>
          </a:bodyPr>
          <a:lstStyle/>
          <a:p>
            <a:pPr algn="ctr"/>
            <a:r>
              <a:rPr lang="en-US" dirty="0">
                <a:latin typeface="Calibri"/>
                <a:cs typeface="Calibri"/>
              </a:rPr>
              <a:t>All Settings</a:t>
            </a:r>
          </a:p>
        </p:txBody>
      </p:sp>
      <p:sp>
        <p:nvSpPr>
          <p:cNvPr id="11" name="Right Arrow 10"/>
          <p:cNvSpPr/>
          <p:nvPr/>
        </p:nvSpPr>
        <p:spPr>
          <a:xfrm>
            <a:off x="897147" y="5326807"/>
            <a:ext cx="7991040" cy="903017"/>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pPr>
            <a:r>
              <a:rPr lang="en-US" sz="2800" i="1" dirty="0">
                <a:solidFill>
                  <a:schemeClr val="bg1"/>
                </a:solidFill>
                <a:ea typeface="ＭＳ Ｐゴシック" charset="-128"/>
                <a:cs typeface="Calibri"/>
              </a:rPr>
              <a:t>Monitor and Evaluation</a:t>
            </a:r>
          </a:p>
        </p:txBody>
      </p:sp>
    </p:spTree>
    <p:extLst>
      <p:ext uri="{BB962C8B-B14F-4D97-AF65-F5344CB8AC3E}">
        <p14:creationId xmlns:p14="http://schemas.microsoft.com/office/powerpoint/2010/main" val="1974490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424123" y="1151490"/>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6627001" y="1154613"/>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161181" y="3207896"/>
            <a:ext cx="2431300" cy="1015663"/>
          </a:xfrm>
          <a:prstGeom prst="rect">
            <a:avLst/>
          </a:prstGeom>
          <a:noFill/>
        </p:spPr>
        <p:txBody>
          <a:bodyPr wrap="square" rtlCol="0">
            <a:spAutoFit/>
          </a:bodyPr>
          <a:lstStyle/>
          <a:p>
            <a:pPr algn="ctr" defTabSz="457200"/>
            <a:r>
              <a:rPr lang="en-US" sz="2000" dirty="0" smtClean="0">
                <a:solidFill>
                  <a:srgbClr val="4472C4">
                    <a:lumMod val="50000"/>
                  </a:srgbClr>
                </a:solidFill>
              </a:rPr>
              <a:t>EBPs (Academic, Behavior, </a:t>
            </a:r>
          </a:p>
          <a:p>
            <a:pPr algn="ctr" defTabSz="457200"/>
            <a:r>
              <a:rPr lang="en-US" sz="2000" dirty="0" smtClean="0">
                <a:solidFill>
                  <a:srgbClr val="4472C4">
                    <a:lumMod val="50000"/>
                  </a:srgbClr>
                </a:solidFill>
              </a:rPr>
              <a:t>FSCP Supports) </a:t>
            </a:r>
          </a:p>
        </p:txBody>
      </p:sp>
      <p:sp>
        <p:nvSpPr>
          <p:cNvPr id="8" name="TextBox 7"/>
          <p:cNvSpPr txBox="1"/>
          <p:nvPr/>
        </p:nvSpPr>
        <p:spPr>
          <a:xfrm>
            <a:off x="158184" y="1936764"/>
            <a:ext cx="2431300" cy="954107"/>
          </a:xfrm>
          <a:prstGeom prst="rect">
            <a:avLst/>
          </a:prstGeom>
          <a:noFill/>
        </p:spPr>
        <p:txBody>
          <a:bodyPr wrap="square" rtlCol="0">
            <a:spAutoFit/>
          </a:bodyPr>
          <a:lstStyle/>
          <a:p>
            <a:pPr algn="ctr" defTabSz="457200"/>
            <a:r>
              <a:rPr lang="en-US" sz="2800" b="1" dirty="0" smtClean="0">
                <a:solidFill>
                  <a:schemeClr val="accent1">
                    <a:lumMod val="75000"/>
                  </a:schemeClr>
                </a:solidFill>
              </a:rPr>
              <a:t>Effective Interventions</a:t>
            </a:r>
          </a:p>
        </p:txBody>
      </p:sp>
      <p:grpSp>
        <p:nvGrpSpPr>
          <p:cNvPr id="28" name="Group 27"/>
          <p:cNvGrpSpPr/>
          <p:nvPr/>
        </p:nvGrpSpPr>
        <p:grpSpPr>
          <a:xfrm>
            <a:off x="132025" y="1158624"/>
            <a:ext cx="2431300" cy="3218823"/>
            <a:chOff x="132025" y="1158624"/>
            <a:chExt cx="2431300" cy="3218823"/>
          </a:xfrm>
        </p:grpSpPr>
        <p:sp>
          <p:nvSpPr>
            <p:cNvPr id="3" name="Rectangle 2"/>
            <p:cNvSpPr/>
            <p:nvPr/>
          </p:nvSpPr>
          <p:spPr>
            <a:xfrm>
              <a:off x="161181"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TextBox 8"/>
            <p:cNvSpPr txBox="1"/>
            <p:nvPr/>
          </p:nvSpPr>
          <p:spPr>
            <a:xfrm>
              <a:off x="132025"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What</a:t>
              </a:r>
            </a:p>
          </p:txBody>
        </p:sp>
      </p:grpSp>
      <p:sp>
        <p:nvSpPr>
          <p:cNvPr id="15" name="TextBox 14"/>
          <p:cNvSpPr txBox="1"/>
          <p:nvPr/>
        </p:nvSpPr>
        <p:spPr>
          <a:xfrm>
            <a:off x="3409268" y="3265973"/>
            <a:ext cx="2431300" cy="707886"/>
          </a:xfrm>
          <a:prstGeom prst="rect">
            <a:avLst/>
          </a:prstGeom>
          <a:noFill/>
        </p:spPr>
        <p:txBody>
          <a:bodyPr wrap="square" rtlCol="0">
            <a:spAutoFit/>
          </a:bodyPr>
          <a:lstStyle/>
          <a:p>
            <a:pPr algn="ctr" defTabSz="457200"/>
            <a:r>
              <a:rPr lang="en-US" sz="2000" dirty="0" smtClean="0">
                <a:solidFill>
                  <a:srgbClr val="4472C4">
                    <a:lumMod val="50000"/>
                  </a:srgbClr>
                </a:solidFill>
              </a:rPr>
              <a:t>Systems, protocols, teams</a:t>
            </a:r>
          </a:p>
        </p:txBody>
      </p:sp>
      <p:sp>
        <p:nvSpPr>
          <p:cNvPr id="17" name="TextBox 16"/>
          <p:cNvSpPr txBox="1"/>
          <p:nvPr/>
        </p:nvSpPr>
        <p:spPr>
          <a:xfrm>
            <a:off x="3406271" y="1936764"/>
            <a:ext cx="2431300" cy="1200329"/>
          </a:xfrm>
          <a:prstGeom prst="rect">
            <a:avLst/>
          </a:prstGeom>
          <a:noFill/>
        </p:spPr>
        <p:txBody>
          <a:bodyPr wrap="square" rtlCol="0">
            <a:spAutoFit/>
          </a:bodyPr>
          <a:lstStyle/>
          <a:p>
            <a:pPr algn="ctr" defTabSz="457200"/>
            <a:r>
              <a:rPr lang="en-US" sz="2400" b="1" dirty="0" smtClean="0">
                <a:solidFill>
                  <a:schemeClr val="accent1">
                    <a:lumMod val="75000"/>
                  </a:schemeClr>
                </a:solidFill>
              </a:rPr>
              <a:t>Effective Implementation Methods</a:t>
            </a:r>
          </a:p>
        </p:txBody>
      </p:sp>
      <p:grpSp>
        <p:nvGrpSpPr>
          <p:cNvPr id="31" name="Group 30"/>
          <p:cNvGrpSpPr/>
          <p:nvPr/>
        </p:nvGrpSpPr>
        <p:grpSpPr>
          <a:xfrm>
            <a:off x="3380112" y="1158624"/>
            <a:ext cx="2431300" cy="3218823"/>
            <a:chOff x="3380112" y="1158624"/>
            <a:chExt cx="2431300" cy="3218823"/>
          </a:xfrm>
        </p:grpSpPr>
        <p:sp>
          <p:nvSpPr>
            <p:cNvPr id="16" name="Rectangle 15"/>
            <p:cNvSpPr/>
            <p:nvPr/>
          </p:nvSpPr>
          <p:spPr>
            <a:xfrm>
              <a:off x="3409268"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TextBox 17"/>
            <p:cNvSpPr txBox="1"/>
            <p:nvPr/>
          </p:nvSpPr>
          <p:spPr>
            <a:xfrm>
              <a:off x="3380112"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How</a:t>
              </a:r>
            </a:p>
          </p:txBody>
        </p:sp>
      </p:grpSp>
      <p:sp>
        <p:nvSpPr>
          <p:cNvPr id="19" name="TextBox 18"/>
          <p:cNvSpPr txBox="1"/>
          <p:nvPr/>
        </p:nvSpPr>
        <p:spPr>
          <a:xfrm>
            <a:off x="6599044" y="3207896"/>
            <a:ext cx="2431300" cy="1015663"/>
          </a:xfrm>
          <a:prstGeom prst="rect">
            <a:avLst/>
          </a:prstGeom>
          <a:noFill/>
        </p:spPr>
        <p:txBody>
          <a:bodyPr wrap="square" rtlCol="0">
            <a:spAutoFit/>
          </a:bodyPr>
          <a:lstStyle/>
          <a:p>
            <a:pPr algn="ctr" defTabSz="457200"/>
            <a:r>
              <a:rPr lang="en-US" sz="2000" dirty="0" smtClean="0">
                <a:solidFill>
                  <a:srgbClr val="4472C4">
                    <a:lumMod val="50000"/>
                  </a:srgbClr>
                </a:solidFill>
              </a:rPr>
              <a:t>Supportive Infrastructure</a:t>
            </a:r>
            <a:br>
              <a:rPr lang="en-US" sz="2000" dirty="0" smtClean="0">
                <a:solidFill>
                  <a:srgbClr val="4472C4">
                    <a:lumMod val="50000"/>
                  </a:srgbClr>
                </a:solidFill>
              </a:rPr>
            </a:br>
            <a:r>
              <a:rPr lang="en-US" sz="2000" dirty="0" smtClean="0">
                <a:solidFill>
                  <a:srgbClr val="4472C4">
                    <a:lumMod val="50000"/>
                  </a:srgbClr>
                </a:solidFill>
              </a:rPr>
              <a:t>&amp; Culture</a:t>
            </a:r>
          </a:p>
        </p:txBody>
      </p:sp>
      <p:sp>
        <p:nvSpPr>
          <p:cNvPr id="21" name="TextBox 20"/>
          <p:cNvSpPr txBox="1"/>
          <p:nvPr/>
        </p:nvSpPr>
        <p:spPr>
          <a:xfrm>
            <a:off x="6654358" y="2058228"/>
            <a:ext cx="2431300" cy="954107"/>
          </a:xfrm>
          <a:prstGeom prst="rect">
            <a:avLst/>
          </a:prstGeom>
          <a:noFill/>
        </p:spPr>
        <p:txBody>
          <a:bodyPr wrap="square" rtlCol="0">
            <a:spAutoFit/>
          </a:bodyPr>
          <a:lstStyle/>
          <a:p>
            <a:pPr algn="ctr" defTabSz="457200"/>
            <a:r>
              <a:rPr lang="en-US" sz="2800" b="1" dirty="0" smtClean="0">
                <a:solidFill>
                  <a:schemeClr val="accent1">
                    <a:lumMod val="75000"/>
                  </a:schemeClr>
                </a:solidFill>
              </a:rPr>
              <a:t>Enabling Contexts</a:t>
            </a:r>
          </a:p>
        </p:txBody>
      </p:sp>
      <p:grpSp>
        <p:nvGrpSpPr>
          <p:cNvPr id="4096" name="Group 4095"/>
          <p:cNvGrpSpPr/>
          <p:nvPr/>
        </p:nvGrpSpPr>
        <p:grpSpPr>
          <a:xfrm>
            <a:off x="6599044" y="1158624"/>
            <a:ext cx="2431300" cy="3218823"/>
            <a:chOff x="6599044" y="1158624"/>
            <a:chExt cx="2431300" cy="3218823"/>
          </a:xfrm>
        </p:grpSpPr>
        <p:sp>
          <p:nvSpPr>
            <p:cNvPr id="20" name="Rectangle 19"/>
            <p:cNvSpPr/>
            <p:nvPr/>
          </p:nvSpPr>
          <p:spPr>
            <a:xfrm>
              <a:off x="6628200"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TextBox 21"/>
            <p:cNvSpPr txBox="1"/>
            <p:nvPr/>
          </p:nvSpPr>
          <p:spPr>
            <a:xfrm>
              <a:off x="6599044"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Where</a:t>
              </a:r>
            </a:p>
          </p:txBody>
        </p:sp>
      </p:grpSp>
      <p:sp>
        <p:nvSpPr>
          <p:cNvPr id="25" name="TextBox 24"/>
          <p:cNvSpPr txBox="1"/>
          <p:nvPr/>
        </p:nvSpPr>
        <p:spPr>
          <a:xfrm>
            <a:off x="3406271" y="5216859"/>
            <a:ext cx="2431300" cy="954107"/>
          </a:xfrm>
          <a:prstGeom prst="rect">
            <a:avLst/>
          </a:prstGeom>
          <a:noFill/>
        </p:spPr>
        <p:txBody>
          <a:bodyPr wrap="square" rtlCol="0">
            <a:spAutoFit/>
          </a:bodyPr>
          <a:lstStyle/>
          <a:p>
            <a:pPr algn="ctr" defTabSz="457200"/>
            <a:r>
              <a:rPr lang="en-US" sz="2800" b="1" dirty="0" smtClean="0">
                <a:solidFill>
                  <a:schemeClr val="accent1">
                    <a:lumMod val="75000"/>
                  </a:schemeClr>
                </a:solidFill>
              </a:rPr>
              <a:t>Desired</a:t>
            </a:r>
          </a:p>
          <a:p>
            <a:pPr algn="ctr" defTabSz="457200"/>
            <a:r>
              <a:rPr lang="en-US" sz="2800" b="1" dirty="0" smtClean="0">
                <a:solidFill>
                  <a:schemeClr val="accent1">
                    <a:lumMod val="75000"/>
                  </a:schemeClr>
                </a:solidFill>
              </a:rPr>
              <a:t>Outcomes</a:t>
            </a:r>
          </a:p>
        </p:txBody>
      </p:sp>
      <p:grpSp>
        <p:nvGrpSpPr>
          <p:cNvPr id="30" name="Group 29"/>
          <p:cNvGrpSpPr/>
          <p:nvPr/>
        </p:nvGrpSpPr>
        <p:grpSpPr>
          <a:xfrm>
            <a:off x="3380112" y="4560022"/>
            <a:ext cx="2431300" cy="2163135"/>
            <a:chOff x="3380112" y="4560022"/>
            <a:chExt cx="2431300" cy="2163135"/>
          </a:xfrm>
        </p:grpSpPr>
        <p:sp>
          <p:nvSpPr>
            <p:cNvPr id="24" name="Rectangle 23"/>
            <p:cNvSpPr/>
            <p:nvPr/>
          </p:nvSpPr>
          <p:spPr>
            <a:xfrm>
              <a:off x="3409268" y="4560022"/>
              <a:ext cx="2372989" cy="2163135"/>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TextBox 25"/>
            <p:cNvSpPr txBox="1"/>
            <p:nvPr/>
          </p:nvSpPr>
          <p:spPr>
            <a:xfrm>
              <a:off x="3380112" y="4687482"/>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Why</a:t>
              </a:r>
            </a:p>
          </p:txBody>
        </p:sp>
      </p:grpSp>
      <p:sp>
        <p:nvSpPr>
          <p:cNvPr id="4" name="Multiply 3"/>
          <p:cNvSpPr/>
          <p:nvPr/>
        </p:nvSpPr>
        <p:spPr>
          <a:xfrm>
            <a:off x="2191450" y="2146112"/>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27" name="Multiply 26"/>
          <p:cNvSpPr/>
          <p:nvPr/>
        </p:nvSpPr>
        <p:spPr>
          <a:xfrm>
            <a:off x="5454115" y="2144493"/>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7" name="Equal 6"/>
          <p:cNvSpPr/>
          <p:nvPr/>
        </p:nvSpPr>
        <p:spPr>
          <a:xfrm>
            <a:off x="2166879" y="5052974"/>
            <a:ext cx="1306285" cy="1073021"/>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black"/>
              </a:solidFill>
            </a:endParaRPr>
          </a:p>
        </p:txBody>
      </p:sp>
      <p:sp>
        <p:nvSpPr>
          <p:cNvPr id="29" name="TextBox 28"/>
          <p:cNvSpPr txBox="1"/>
          <p:nvPr/>
        </p:nvSpPr>
        <p:spPr>
          <a:xfrm>
            <a:off x="0" y="6248918"/>
            <a:ext cx="3255250" cy="461665"/>
          </a:xfrm>
          <a:prstGeom prst="rect">
            <a:avLst/>
          </a:prstGeom>
          <a:noFill/>
        </p:spPr>
        <p:txBody>
          <a:bodyPr wrap="none" rtlCol="0">
            <a:spAutoFit/>
          </a:bodyPr>
          <a:lstStyle/>
          <a:p>
            <a:pPr defTabSz="457200"/>
            <a:r>
              <a:rPr lang="en-US" sz="1200" dirty="0" smtClean="0">
                <a:solidFill>
                  <a:prstClr val="black"/>
                </a:solidFill>
              </a:rPr>
              <a:t>Adapted from 2012 Dean </a:t>
            </a:r>
            <a:r>
              <a:rPr lang="en-US" sz="1200" dirty="0" err="1" smtClean="0">
                <a:solidFill>
                  <a:prstClr val="black"/>
                </a:solidFill>
              </a:rPr>
              <a:t>Fixsen</a:t>
            </a:r>
            <a:r>
              <a:rPr lang="en-US" sz="1200" dirty="0" smtClean="0">
                <a:solidFill>
                  <a:prstClr val="black"/>
                </a:solidFill>
              </a:rPr>
              <a:t> and Karen </a:t>
            </a:r>
            <a:r>
              <a:rPr lang="en-US" sz="1200" dirty="0" err="1" smtClean="0">
                <a:solidFill>
                  <a:prstClr val="black"/>
                </a:solidFill>
              </a:rPr>
              <a:t>Blase</a:t>
            </a:r>
            <a:r>
              <a:rPr lang="en-US" sz="1200" dirty="0" smtClean="0">
                <a:solidFill>
                  <a:prstClr val="black"/>
                </a:solidFill>
              </a:rPr>
              <a:t>,</a:t>
            </a:r>
            <a:br>
              <a:rPr lang="en-US" sz="1200" dirty="0" smtClean="0">
                <a:solidFill>
                  <a:prstClr val="black"/>
                </a:solidFill>
              </a:rPr>
            </a:br>
            <a:r>
              <a:rPr lang="en-US" sz="1200" dirty="0" smtClean="0">
                <a:solidFill>
                  <a:prstClr val="black"/>
                </a:solidFill>
              </a:rPr>
              <a:t>National Implementation Research Network</a:t>
            </a:r>
            <a:endParaRPr lang="en-US" sz="1200" dirty="0">
              <a:solidFill>
                <a:prstClr val="black"/>
              </a:solidFill>
            </a:endParaRPr>
          </a:p>
        </p:txBody>
      </p:sp>
      <p:sp>
        <p:nvSpPr>
          <p:cNvPr id="10" name="Title 9"/>
          <p:cNvSpPr>
            <a:spLocks noGrp="1"/>
          </p:cNvSpPr>
          <p:nvPr>
            <p:ph type="title"/>
          </p:nvPr>
        </p:nvSpPr>
        <p:spPr/>
        <p:txBody>
          <a:bodyPr/>
          <a:lstStyle/>
          <a:p>
            <a:r>
              <a:rPr lang="en-US" dirty="0" smtClean="0"/>
              <a:t>Formula for Success</a:t>
            </a:r>
            <a:endParaRPr lang="en-US" dirty="0"/>
          </a:p>
        </p:txBody>
      </p:sp>
    </p:spTree>
    <p:extLst>
      <p:ext uri="{BB962C8B-B14F-4D97-AF65-F5344CB8AC3E}">
        <p14:creationId xmlns:p14="http://schemas.microsoft.com/office/powerpoint/2010/main" val="337906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nodeType="withEffect">
                                  <p:stCondLst>
                                    <p:cond delay="0"/>
                                  </p:stCondLst>
                                  <p:childTnLst>
                                    <p:set>
                                      <p:cBhvr>
                                        <p:cTn id="45" dur="1" fill="hold">
                                          <p:stCondLst>
                                            <p:cond delay="0"/>
                                          </p:stCondLst>
                                        </p:cTn>
                                        <p:tgtEl>
                                          <p:spTgt spid="4096"/>
                                        </p:tgtEl>
                                        <p:attrNameLst>
                                          <p:attrName>style.visibility</p:attrName>
                                        </p:attrNameLst>
                                      </p:cBhvr>
                                      <p:to>
                                        <p:strVal val="visible"/>
                                      </p:to>
                                    </p:set>
                                    <p:animEffect transition="in" filter="wipe(left)">
                                      <p:cBhvr>
                                        <p:cTn id="46" dur="500"/>
                                        <p:tgtEl>
                                          <p:spTgt spid="409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2" grpId="0"/>
      <p:bldP spid="8" grpId="0"/>
      <p:bldP spid="15" grpId="0"/>
      <p:bldP spid="17" grpId="0"/>
      <p:bldP spid="19" grpId="0"/>
      <p:bldP spid="21" grpId="0"/>
      <p:bldP spid="25" grpId="0"/>
      <p:bldP spid="4" grpId="0" animBg="1"/>
      <p:bldP spid="27"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02399"/>
            <a:ext cx="3181066" cy="3875706"/>
          </a:xfrm>
        </p:spPr>
        <p:txBody>
          <a:bodyPr>
            <a:normAutofit/>
          </a:bodyPr>
          <a:lstStyle/>
          <a:p>
            <a:r>
              <a:rPr lang="en-US" dirty="0" smtClean="0"/>
              <a:t>Who is in the room?</a:t>
            </a:r>
            <a:br>
              <a:rPr lang="en-US" dirty="0" smtClean="0"/>
            </a:br>
            <a:endParaRPr lang="en-US" dirty="0" smtClean="0"/>
          </a:p>
          <a:p>
            <a:r>
              <a:rPr lang="en-US" dirty="0" smtClean="0"/>
              <a:t>Hold up 1, 2, or 3 fingers for your response. If you choose to abstain, you don’t need to raise your hand. </a:t>
            </a:r>
          </a:p>
          <a:p>
            <a:endParaRPr lang="en-US" dirty="0"/>
          </a:p>
          <a:p>
            <a:r>
              <a:rPr lang="en-US" b="1" dirty="0" smtClean="0"/>
              <a:t>PROMPTS </a:t>
            </a:r>
            <a:endParaRPr lang="en-US" b="1" dirty="0"/>
          </a:p>
          <a:p>
            <a:endParaRPr lang="en-US" dirty="0" smtClean="0"/>
          </a:p>
        </p:txBody>
      </p:sp>
      <p:sp>
        <p:nvSpPr>
          <p:cNvPr id="3" name="Title 2"/>
          <p:cNvSpPr>
            <a:spLocks noGrp="1"/>
          </p:cNvSpPr>
          <p:nvPr>
            <p:ph type="title"/>
          </p:nvPr>
        </p:nvSpPr>
        <p:spPr/>
        <p:txBody>
          <a:bodyPr/>
          <a:lstStyle/>
          <a:p>
            <a:r>
              <a:rPr lang="en-US" dirty="0" smtClean="0"/>
              <a:t>Welcome!</a:t>
            </a:r>
            <a:endParaRPr lang="en-US" dirty="0"/>
          </a:p>
        </p:txBody>
      </p:sp>
      <p:sp>
        <p:nvSpPr>
          <p:cNvPr id="4" name="Content Placeholder 1"/>
          <p:cNvSpPr txBox="1">
            <a:spLocks/>
          </p:cNvSpPr>
          <p:nvPr/>
        </p:nvSpPr>
        <p:spPr>
          <a:xfrm>
            <a:off x="3722333" y="592430"/>
            <a:ext cx="4213534" cy="1146330"/>
          </a:xfrm>
          <a:prstGeom prst="rect">
            <a:avLst/>
          </a:prstGeom>
          <a:solidFill>
            <a:schemeClr val="accent5">
              <a:lumMod val="20000"/>
              <a:lumOff val="80000"/>
            </a:schemeClr>
          </a:solidFill>
          <a:ln>
            <a:solidFill>
              <a:schemeClr val="accent5">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ctr">
              <a:buFont typeface="+mj-lt"/>
              <a:buAutoNum type="alphaUcPeriod"/>
            </a:pPr>
            <a:r>
              <a:rPr lang="en-US" dirty="0" smtClean="0"/>
              <a:t>I am in a:</a:t>
            </a:r>
            <a:br>
              <a:rPr lang="en-US" dirty="0" smtClean="0"/>
            </a:br>
            <a:r>
              <a:rPr lang="en-US" dirty="0" smtClean="0"/>
              <a:t>(1) large, (2) medium, or </a:t>
            </a:r>
            <a:br>
              <a:rPr lang="en-US" dirty="0" smtClean="0"/>
            </a:br>
            <a:r>
              <a:rPr lang="en-US" dirty="0" smtClean="0"/>
              <a:t>(3) small community?</a:t>
            </a:r>
            <a:endParaRPr lang="en-US" dirty="0"/>
          </a:p>
        </p:txBody>
      </p:sp>
      <p:sp>
        <p:nvSpPr>
          <p:cNvPr id="10" name="Content Placeholder 1"/>
          <p:cNvSpPr txBox="1">
            <a:spLocks/>
          </p:cNvSpPr>
          <p:nvPr/>
        </p:nvSpPr>
        <p:spPr>
          <a:xfrm>
            <a:off x="3722332" y="3831020"/>
            <a:ext cx="4822577" cy="2554013"/>
          </a:xfrm>
          <a:prstGeom prst="rect">
            <a:avLst/>
          </a:prstGeom>
          <a:solidFill>
            <a:schemeClr val="accent5">
              <a:lumMod val="20000"/>
              <a:lumOff val="80000"/>
            </a:schemeClr>
          </a:solidFill>
          <a:ln>
            <a:solidFill>
              <a:schemeClr val="accent5">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 typeface="+mj-lt"/>
              <a:buAutoNum type="alphaUcPeriod" startAt="3"/>
            </a:pPr>
            <a:r>
              <a:rPr lang="en-US" dirty="0" smtClean="0"/>
              <a:t> My familiarity with MTSS:</a:t>
            </a:r>
            <a:r>
              <a:rPr lang="en-US" dirty="0"/>
              <a:t/>
            </a:r>
            <a:br>
              <a:rPr lang="en-US" dirty="0"/>
            </a:br>
            <a:r>
              <a:rPr lang="en-US" dirty="0" smtClean="0"/>
              <a:t>(1) I read the session description…maybe googled.</a:t>
            </a:r>
            <a:r>
              <a:rPr lang="en-US" dirty="0"/>
              <a:t/>
            </a:r>
            <a:br>
              <a:rPr lang="en-US" dirty="0"/>
            </a:br>
            <a:r>
              <a:rPr lang="en-US" dirty="0" smtClean="0"/>
              <a:t>(2) I have read, viewed, studied, or “followed” some.</a:t>
            </a:r>
            <a:br>
              <a:rPr lang="en-US" dirty="0" smtClean="0"/>
            </a:br>
            <a:r>
              <a:rPr lang="en-US" dirty="0" smtClean="0"/>
              <a:t>(3) I feel fluent; I can implement and/or coach.</a:t>
            </a:r>
          </a:p>
        </p:txBody>
      </p:sp>
      <p:cxnSp>
        <p:nvCxnSpPr>
          <p:cNvPr id="14" name="Straight Arrow Connector 13"/>
          <p:cNvCxnSpPr/>
          <p:nvPr/>
        </p:nvCxnSpPr>
        <p:spPr>
          <a:xfrm>
            <a:off x="2144110" y="4729655"/>
            <a:ext cx="1261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Content Placeholder 1"/>
          <p:cNvSpPr txBox="1">
            <a:spLocks/>
          </p:cNvSpPr>
          <p:nvPr/>
        </p:nvSpPr>
        <p:spPr>
          <a:xfrm>
            <a:off x="4114801" y="2002220"/>
            <a:ext cx="4887310" cy="1611307"/>
          </a:xfrm>
          <a:prstGeom prst="rect">
            <a:avLst/>
          </a:prstGeom>
          <a:solidFill>
            <a:schemeClr val="accent5">
              <a:lumMod val="20000"/>
              <a:lumOff val="80000"/>
            </a:schemeClr>
          </a:solidFill>
          <a:ln>
            <a:solidFill>
              <a:schemeClr val="accent5">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lgn="ctr">
              <a:buFont typeface="+mj-lt"/>
              <a:buAutoNum type="alphaUcPeriod" startAt="2"/>
            </a:pPr>
            <a:r>
              <a:rPr lang="en-US" dirty="0" smtClean="0"/>
              <a:t>My current status:</a:t>
            </a:r>
            <a:br>
              <a:rPr lang="en-US" dirty="0" smtClean="0"/>
            </a:br>
            <a:r>
              <a:rPr lang="en-US" dirty="0" smtClean="0"/>
              <a:t>(1) new to schools [1 </a:t>
            </a:r>
            <a:r>
              <a:rPr lang="en-US" dirty="0" err="1" smtClean="0"/>
              <a:t>yr</a:t>
            </a:r>
            <a:r>
              <a:rPr lang="en-US" dirty="0" smtClean="0"/>
              <a:t> or less], </a:t>
            </a:r>
            <a:br>
              <a:rPr lang="en-US" dirty="0" smtClean="0"/>
            </a:br>
            <a:r>
              <a:rPr lang="en-US" dirty="0" smtClean="0"/>
              <a:t>(2) been in schools 2-3 yrs., </a:t>
            </a:r>
            <a:br>
              <a:rPr lang="en-US" dirty="0" smtClean="0"/>
            </a:br>
            <a:r>
              <a:rPr lang="en-US" dirty="0" smtClean="0"/>
              <a:t>(3) veteran: in schools 4+ yrs</a:t>
            </a:r>
            <a:r>
              <a:rPr lang="en-US" dirty="0"/>
              <a:t>.</a:t>
            </a:r>
          </a:p>
        </p:txBody>
      </p:sp>
    </p:spTree>
    <p:extLst>
      <p:ext uri="{BB962C8B-B14F-4D97-AF65-F5344CB8AC3E}">
        <p14:creationId xmlns:p14="http://schemas.microsoft.com/office/powerpoint/2010/main" val="32655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913"/>
            <a:ext cx="8610600" cy="577800"/>
          </a:xfrm>
        </p:spPr>
        <p:txBody>
          <a:bodyPr>
            <a:normAutofit/>
          </a:bodyPr>
          <a:lstStyle/>
          <a:p>
            <a:r>
              <a:rPr lang="en-US" dirty="0" smtClean="0"/>
              <a:t>Questions Teams Asks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46287055"/>
              </p:ext>
            </p:extLst>
          </p:nvPr>
        </p:nvGraphicFramePr>
        <p:xfrm>
          <a:off x="140913" y="1024227"/>
          <a:ext cx="8861196" cy="5366583"/>
        </p:xfrm>
        <a:graphic>
          <a:graphicData uri="http://schemas.openxmlformats.org/drawingml/2006/table">
            <a:tbl>
              <a:tblPr firstRow="1" bandRow="1">
                <a:tableStyleId>{5940675A-B579-460E-94D1-54222C63F5DA}</a:tableStyleId>
              </a:tblPr>
              <a:tblGrid>
                <a:gridCol w="1241196"/>
                <a:gridCol w="4025463"/>
                <a:gridCol w="3594537"/>
              </a:tblGrid>
              <a:tr h="381313">
                <a:tc>
                  <a:txBody>
                    <a:bodyPr/>
                    <a:lstStyle/>
                    <a:p>
                      <a:endParaRPr lang="en-US" dirty="0"/>
                    </a:p>
                  </a:txBody>
                  <a:tcPr/>
                </a:tc>
                <a:tc>
                  <a:txBody>
                    <a:bodyPr/>
                    <a:lstStyle/>
                    <a:p>
                      <a:pPr algn="ctr"/>
                      <a:r>
                        <a:rPr lang="en-US" b="1" dirty="0" err="1" smtClean="0"/>
                        <a:t>Schoolwide</a:t>
                      </a:r>
                      <a:endParaRPr lang="en-US" b="1" dirty="0"/>
                    </a:p>
                  </a:txBody>
                  <a:tcPr/>
                </a:tc>
                <a:tc>
                  <a:txBody>
                    <a:bodyPr/>
                    <a:lstStyle/>
                    <a:p>
                      <a:pPr algn="ctr"/>
                      <a:r>
                        <a:rPr lang="en-US" b="1" dirty="0" smtClean="0"/>
                        <a:t>Student</a:t>
                      </a:r>
                      <a:endParaRPr lang="en-US" b="1" dirty="0"/>
                    </a:p>
                  </a:txBody>
                  <a:tcPr/>
                </a:tc>
              </a:tr>
              <a:tr h="2424950">
                <a:tc>
                  <a:txBody>
                    <a:bodyPr/>
                    <a:lstStyle/>
                    <a:p>
                      <a:r>
                        <a:rPr lang="en-US" b="1" dirty="0" err="1" smtClean="0"/>
                        <a:t>Imple</a:t>
                      </a:r>
                      <a:r>
                        <a:rPr lang="en-US" b="1" dirty="0" smtClean="0"/>
                        <a:t>-mentation</a:t>
                      </a:r>
                      <a:endParaRPr lang="en-US" b="1" dirty="0"/>
                    </a:p>
                  </a:txBody>
                  <a:tcPr anchor="ctr"/>
                </a:tc>
                <a:tc>
                  <a:txBody>
                    <a:bodyPr/>
                    <a:lstStyle/>
                    <a:p>
                      <a:r>
                        <a:rPr lang="en-US" b="1" dirty="0" smtClean="0"/>
                        <a:t>Systems-Implementation:</a:t>
                      </a:r>
                    </a:p>
                    <a:p>
                      <a:pPr marL="285750" indent="-285750">
                        <a:buFont typeface="Arial" panose="020B0604020202020204" pitchFamily="34" charset="0"/>
                        <a:buChar char="•"/>
                      </a:pPr>
                      <a:r>
                        <a:rPr lang="en-US" dirty="0" smtClean="0"/>
                        <a:t>Who</a:t>
                      </a:r>
                      <a:r>
                        <a:rPr lang="en-US" baseline="0" dirty="0" smtClean="0"/>
                        <a:t> is on each team? When/where do the teams meet?</a:t>
                      </a:r>
                    </a:p>
                    <a:p>
                      <a:pPr marL="285750" indent="-285750">
                        <a:buFont typeface="Arial" panose="020B0604020202020204" pitchFamily="34" charset="0"/>
                        <a:buChar char="•"/>
                      </a:pPr>
                      <a:r>
                        <a:rPr lang="en-US" baseline="0" dirty="0" smtClean="0"/>
                        <a:t>What supports and interventions are available? </a:t>
                      </a:r>
                    </a:p>
                    <a:p>
                      <a:pPr marL="285750" indent="-285750">
                        <a:buFont typeface="Arial" panose="020B0604020202020204" pitchFamily="34" charset="0"/>
                        <a:buChar char="•"/>
                      </a:pPr>
                      <a:r>
                        <a:rPr lang="en-US" baseline="0" dirty="0" smtClean="0"/>
                        <a:t>What personnel development is provided (to individuals; to teams)?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Is fidelity of use at least 90%?</a:t>
                      </a:r>
                      <a:endParaRPr lang="en-US" dirty="0" smtClean="0"/>
                    </a:p>
                  </a:txBody>
                  <a:tcPr/>
                </a:tc>
                <a:tc>
                  <a:txBody>
                    <a:bodyPr/>
                    <a:lstStyle/>
                    <a:p>
                      <a:r>
                        <a:rPr lang="en-US" b="1" dirty="0" smtClean="0"/>
                        <a:t>Student-Implementation:</a:t>
                      </a:r>
                    </a:p>
                    <a:p>
                      <a:pPr marL="285750" indent="-285750">
                        <a:buFont typeface="Arial" panose="020B0604020202020204" pitchFamily="34" charset="0"/>
                        <a:buChar char="•"/>
                      </a:pPr>
                      <a:r>
                        <a:rPr lang="en-US" dirty="0" smtClean="0"/>
                        <a:t>What determines</a:t>
                      </a:r>
                      <a:r>
                        <a:rPr lang="en-US" baseline="0" dirty="0" smtClean="0"/>
                        <a:t> if a student should receive Tier 2 or 3 supports? </a:t>
                      </a:r>
                    </a:p>
                    <a:p>
                      <a:pPr marL="285750" indent="-285750">
                        <a:buFont typeface="Arial" panose="020B0604020202020204" pitchFamily="34" charset="0"/>
                        <a:buChar char="•"/>
                      </a:pPr>
                      <a:r>
                        <a:rPr lang="en-US" baseline="0" dirty="0" smtClean="0"/>
                        <a:t>What is the process? </a:t>
                      </a:r>
                    </a:p>
                    <a:p>
                      <a:pPr marL="285750" indent="-285750">
                        <a:buFont typeface="Arial" panose="020B0604020202020204" pitchFamily="34" charset="0"/>
                        <a:buChar char="•"/>
                      </a:pPr>
                      <a:r>
                        <a:rPr lang="en-US" baseline="0" dirty="0" smtClean="0"/>
                        <a:t>What documentation is needed?</a:t>
                      </a:r>
                    </a:p>
                    <a:p>
                      <a:pPr marL="742950" lvl="1" indent="-285750">
                        <a:buFont typeface="Arial" panose="020B0604020202020204" pitchFamily="34" charset="0"/>
                        <a:buChar char="•"/>
                      </a:pPr>
                      <a:r>
                        <a:rPr lang="en-US" baseline="0" dirty="0" smtClean="0"/>
                        <a:t>Who is responsible? </a:t>
                      </a:r>
                      <a:endParaRPr lang="en-US" dirty="0"/>
                    </a:p>
                  </a:txBody>
                  <a:tcPr/>
                </a:tc>
              </a:tr>
              <a:tr h="2215881">
                <a:tc>
                  <a:txBody>
                    <a:bodyPr/>
                    <a:lstStyle/>
                    <a:p>
                      <a:r>
                        <a:rPr lang="en-US" b="1" dirty="0" smtClean="0"/>
                        <a:t>Impact</a:t>
                      </a:r>
                      <a:endParaRPr lang="en-US" b="1" dirty="0"/>
                    </a:p>
                  </a:txBody>
                  <a:tcPr anchor="ctr"/>
                </a:tc>
                <a:tc>
                  <a:txBody>
                    <a:bodyPr/>
                    <a:lstStyle/>
                    <a:p>
                      <a:r>
                        <a:rPr lang="en-US" b="1" dirty="0" smtClean="0"/>
                        <a:t>Systems-Impact: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Are at least 80% of students successful with Tier 1 supports alone?</a:t>
                      </a:r>
                      <a:endParaRPr lang="en-US" dirty="0" smtClean="0"/>
                    </a:p>
                    <a:p>
                      <a:pPr marL="285750" indent="-285750">
                        <a:buFont typeface="Arial" panose="020B0604020202020204" pitchFamily="34" charset="0"/>
                        <a:buChar char="•"/>
                      </a:pPr>
                      <a:r>
                        <a:rPr lang="en-US" dirty="0" smtClean="0"/>
                        <a:t>Is</a:t>
                      </a:r>
                      <a:r>
                        <a:rPr lang="en-US" baseline="0" dirty="0" smtClean="0"/>
                        <a:t> there a</a:t>
                      </a:r>
                      <a:r>
                        <a:rPr lang="en-US" dirty="0" smtClean="0"/>
                        <a:t> maximum of 10-15%</a:t>
                      </a:r>
                      <a:r>
                        <a:rPr lang="en-US" baseline="0" dirty="0" smtClean="0"/>
                        <a:t> of the student population who need Tier 2 or 3 supports?</a:t>
                      </a:r>
                    </a:p>
                    <a:p>
                      <a:pPr marL="285750" indent="-285750">
                        <a:buFont typeface="Arial" panose="020B0604020202020204" pitchFamily="34" charset="0"/>
                        <a:buChar char="•"/>
                      </a:pPr>
                      <a:r>
                        <a:rPr lang="en-US" baseline="0" dirty="0" smtClean="0"/>
                        <a:t>Are at least 80% of students receiving Tier 2 and 3 supports successful?</a:t>
                      </a:r>
                    </a:p>
                  </a:txBody>
                  <a:tcPr/>
                </a:tc>
                <a:tc>
                  <a:txBody>
                    <a:bodyPr/>
                    <a:lstStyle/>
                    <a:p>
                      <a:r>
                        <a:rPr lang="en-US" b="1" dirty="0" smtClean="0"/>
                        <a:t>Student-Impact: </a:t>
                      </a:r>
                    </a:p>
                    <a:p>
                      <a:pPr marL="285750" indent="-285750">
                        <a:buFont typeface="Arial" panose="020B0604020202020204" pitchFamily="34" charset="0"/>
                        <a:buChar char="•"/>
                      </a:pPr>
                      <a:r>
                        <a:rPr lang="en-US" dirty="0" smtClean="0"/>
                        <a:t>Which students need additional supports</a:t>
                      </a:r>
                      <a:r>
                        <a:rPr lang="en-US" baseline="0" dirty="0" smtClean="0"/>
                        <a:t> or </a:t>
                      </a:r>
                      <a:r>
                        <a:rPr lang="en-US" dirty="0" smtClean="0"/>
                        <a:t>interventions?</a:t>
                      </a:r>
                      <a:r>
                        <a:rPr lang="en-US" baseline="0" dirty="0" smtClean="0"/>
                        <a:t> </a:t>
                      </a:r>
                    </a:p>
                    <a:p>
                      <a:pPr marL="285750" indent="-285750">
                        <a:buFont typeface="Arial" panose="020B0604020202020204" pitchFamily="34" charset="0"/>
                        <a:buChar char="•"/>
                      </a:pPr>
                      <a:r>
                        <a:rPr lang="en-US" dirty="0" smtClean="0"/>
                        <a:t>What support or intervention does the</a:t>
                      </a:r>
                      <a:r>
                        <a:rPr lang="en-US" baseline="0" dirty="0" smtClean="0"/>
                        <a:t> </a:t>
                      </a:r>
                      <a:r>
                        <a:rPr lang="en-US" dirty="0" smtClean="0"/>
                        <a:t>student need? </a:t>
                      </a:r>
                    </a:p>
                    <a:p>
                      <a:pPr marL="285750" indent="-285750">
                        <a:buFont typeface="Arial" panose="020B0604020202020204" pitchFamily="34" charset="0"/>
                        <a:buChar char="•"/>
                      </a:pPr>
                      <a:r>
                        <a:rPr lang="en-US" dirty="0" smtClean="0"/>
                        <a:t>What progress is</a:t>
                      </a:r>
                      <a:r>
                        <a:rPr lang="en-US" baseline="0" dirty="0" smtClean="0"/>
                        <a:t> the student making?</a:t>
                      </a:r>
                    </a:p>
                    <a:p>
                      <a:pPr marL="285750" indent="-285750">
                        <a:buFont typeface="Arial" panose="020B0604020202020204" pitchFamily="34" charset="0"/>
                        <a:buChar char="•"/>
                      </a:pPr>
                      <a:r>
                        <a:rPr lang="en-US" baseline="0" dirty="0" smtClean="0"/>
                        <a:t>What is the success of students with this level of support?</a:t>
                      </a:r>
                      <a:endParaRPr lang="en-US" dirty="0"/>
                    </a:p>
                  </a:txBody>
                  <a:tcPr/>
                </a:tc>
              </a:tr>
            </a:tbl>
          </a:graphicData>
        </a:graphic>
      </p:graphicFrame>
      <p:sp>
        <p:nvSpPr>
          <p:cNvPr id="12" name="Right Arrow 11"/>
          <p:cNvSpPr/>
          <p:nvPr/>
        </p:nvSpPr>
        <p:spPr>
          <a:xfrm>
            <a:off x="504660" y="4953168"/>
            <a:ext cx="4972440" cy="1904832"/>
          </a:xfrm>
          <a:prstGeom prst="rightArrow">
            <a:avLst/>
          </a:prstGeom>
          <a:solidFill>
            <a:srgbClr val="FFFF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Attention-seeking here…You can’t just live here. Must do all...</a:t>
            </a:r>
            <a:endParaRPr lang="en-US" sz="2400" dirty="0">
              <a:solidFill>
                <a:sysClr val="windowText" lastClr="000000"/>
              </a:solidFill>
            </a:endParaRPr>
          </a:p>
        </p:txBody>
      </p:sp>
    </p:spTree>
    <p:extLst>
      <p:ext uri="{BB962C8B-B14F-4D97-AF65-F5344CB8AC3E}">
        <p14:creationId xmlns:p14="http://schemas.microsoft.com/office/powerpoint/2010/main" val="34916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4950916"/>
              </p:ext>
            </p:extLst>
          </p:nvPr>
        </p:nvGraphicFramePr>
        <p:xfrm>
          <a:off x="120982" y="83078"/>
          <a:ext cx="8833832" cy="6311416"/>
        </p:xfrm>
        <a:graphic>
          <a:graphicData uri="http://schemas.openxmlformats.org/drawingml/2006/table">
            <a:tbl>
              <a:tblPr firstRow="1" firstCol="1" bandRow="1">
                <a:tableStyleId>{5940675A-B579-460E-94D1-54222C63F5DA}</a:tableStyleId>
              </a:tblPr>
              <a:tblGrid>
                <a:gridCol w="2070424"/>
                <a:gridCol w="6763408"/>
              </a:tblGrid>
              <a:tr h="394466">
                <a:tc>
                  <a:txBody>
                    <a:bodyPr/>
                    <a:lstStyle/>
                    <a:p>
                      <a:pPr marL="0" marR="0" algn="ctr">
                        <a:spcBef>
                          <a:spcPts val="600"/>
                        </a:spcBef>
                        <a:spcAft>
                          <a:spcPts val="600"/>
                        </a:spcAft>
                      </a:pPr>
                      <a:r>
                        <a:rPr lang="en-US" sz="2200" b="1" dirty="0">
                          <a:solidFill>
                            <a:schemeClr val="bg1"/>
                          </a:solidFill>
                          <a:effectLst/>
                        </a:rPr>
                        <a:t>Feature</a:t>
                      </a:r>
                      <a:endParaRPr lang="en-US" sz="2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solidFill>
                      <a:schemeClr val="tx1"/>
                    </a:solidFill>
                  </a:tcPr>
                </a:tc>
                <a:tc>
                  <a:txBody>
                    <a:bodyPr/>
                    <a:lstStyle/>
                    <a:p>
                      <a:pPr marL="0" marR="0" algn="ctr">
                        <a:spcBef>
                          <a:spcPts val="600"/>
                        </a:spcBef>
                        <a:spcAft>
                          <a:spcPts val="600"/>
                        </a:spcAft>
                      </a:pPr>
                      <a:r>
                        <a:rPr lang="en-US" sz="2200" b="1" dirty="0">
                          <a:solidFill>
                            <a:schemeClr val="bg1"/>
                          </a:solidFill>
                          <a:effectLst/>
                        </a:rPr>
                        <a:t>Description</a:t>
                      </a:r>
                      <a:endParaRPr lang="en-US" sz="2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solidFill>
                      <a:schemeClr val="tx1"/>
                    </a:solidFill>
                  </a:tcPr>
                </a:tc>
              </a:tr>
              <a:tr h="0">
                <a:tc>
                  <a:txBody>
                    <a:bodyPr/>
                    <a:lstStyle/>
                    <a:p>
                      <a:pPr marL="0" marR="0">
                        <a:spcBef>
                          <a:spcPts val="300"/>
                        </a:spcBef>
                        <a:spcAft>
                          <a:spcPts val="300"/>
                        </a:spcAft>
                      </a:pPr>
                      <a:r>
                        <a:rPr lang="en-US" sz="1800" b="1" dirty="0">
                          <a:effectLst/>
                        </a:rPr>
                        <a:t>Explicit instruction of expectations/skills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Teach the student exactly what is expected using examples and non-examples to illustrate </a:t>
                      </a:r>
                      <a:r>
                        <a:rPr lang="en-US" sz="1800" dirty="0" smtClean="0">
                          <a:effectLst/>
                        </a:rPr>
                        <a:t>desired behaviors (consider</a:t>
                      </a:r>
                      <a:r>
                        <a:rPr lang="en-US" sz="1800" baseline="0" dirty="0" smtClean="0">
                          <a:effectLst/>
                        </a:rPr>
                        <a:t> avoidance of </a:t>
                      </a:r>
                      <a:r>
                        <a:rPr lang="en-US" sz="1800" dirty="0" smtClean="0">
                          <a:effectLst/>
                        </a:rPr>
                        <a:t>“appropriateness”). Typically:</a:t>
                      </a:r>
                      <a:r>
                        <a:rPr lang="en-US" sz="1800" baseline="0" dirty="0" smtClean="0">
                          <a:effectLst/>
                        </a:rPr>
                        <a:t> </a:t>
                      </a:r>
                      <a:r>
                        <a:rPr lang="en-US" sz="1800" dirty="0" smtClean="0">
                          <a:effectLst/>
                        </a:rPr>
                        <a:t>Define </a:t>
                      </a:r>
                      <a:r>
                        <a:rPr lang="en-US" sz="1800" dirty="0">
                          <a:effectLst/>
                        </a:rPr>
                        <a:t>behaviors, role </a:t>
                      </a:r>
                      <a:r>
                        <a:rPr lang="en-US" sz="1800" dirty="0" smtClean="0">
                          <a:effectLst/>
                        </a:rPr>
                        <a:t>play, </a:t>
                      </a:r>
                      <a:r>
                        <a:rPr lang="en-US" sz="1800" dirty="0">
                          <a:effectLst/>
                        </a:rPr>
                        <a:t>and </a:t>
                      </a:r>
                      <a:r>
                        <a:rPr lang="en-US" sz="1800" dirty="0" smtClean="0">
                          <a:effectLst/>
                        </a:rPr>
                        <a:t>cite feedback for initial and ongoing implementation.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704870">
                <a:tc>
                  <a:txBody>
                    <a:bodyPr/>
                    <a:lstStyle/>
                    <a:p>
                      <a:pPr marL="0" marR="0">
                        <a:spcBef>
                          <a:spcPts val="300"/>
                        </a:spcBef>
                        <a:spcAft>
                          <a:spcPts val="300"/>
                        </a:spcAft>
                      </a:pPr>
                      <a:r>
                        <a:rPr lang="en-US" sz="1800" b="1" dirty="0">
                          <a:effectLst/>
                        </a:rPr>
                        <a:t>Structured prompts for </a:t>
                      </a:r>
                      <a:r>
                        <a:rPr lang="en-US" sz="1800" b="1" dirty="0" smtClean="0">
                          <a:effectLst/>
                        </a:rPr>
                        <a:t>behaviors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This might include reminders of expected </a:t>
                      </a:r>
                      <a:r>
                        <a:rPr lang="en-US" sz="1800" dirty="0" smtClean="0">
                          <a:effectLst/>
                        </a:rPr>
                        <a:t>behaviors, visuals, </a:t>
                      </a:r>
                      <a:r>
                        <a:rPr lang="en-US" sz="1800" dirty="0">
                          <a:effectLst/>
                        </a:rPr>
                        <a:t>or cues on a point card.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Opportunities to practice the skills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Skill practice should be embedded throughout the school day and across </a:t>
                      </a:r>
                      <a:r>
                        <a:rPr lang="en-US" sz="1800" dirty="0" smtClean="0">
                          <a:effectLst/>
                        </a:rPr>
                        <a:t>[relevant] </a:t>
                      </a:r>
                      <a:r>
                        <a:rPr lang="en-US" sz="1800" dirty="0">
                          <a:effectLst/>
                        </a:rPr>
                        <a:t>environments (and not just in an isolated instructional/skills group setting).</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Frequent feedback to the student</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Students should receive positive and corrective feedback at regular intervals throughout the school day on the expectations or skills being targeted (usually at least once per period or subject area). Feedback should be </a:t>
                      </a:r>
                      <a:r>
                        <a:rPr lang="en-US" sz="1800" dirty="0" smtClean="0">
                          <a:effectLst/>
                        </a:rPr>
                        <a:t>consistent</a:t>
                      </a:r>
                      <a:r>
                        <a:rPr lang="en-US" sz="1800" baseline="0" dirty="0" smtClean="0">
                          <a:effectLst/>
                        </a:rPr>
                        <a:t> </a:t>
                      </a:r>
                      <a:r>
                        <a:rPr lang="en-US" sz="1800" dirty="0" smtClean="0">
                          <a:effectLst/>
                        </a:rPr>
                        <a:t>and </a:t>
                      </a:r>
                      <a:r>
                        <a:rPr lang="en-US" sz="1800" dirty="0">
                          <a:effectLst/>
                        </a:rPr>
                        <a:t>specific and focus on positive interactions.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Mechanism to fade support</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This often involves reducing the number of times the student is prompted or receives feedback about a skill. It can also involve increasing the interval between delivery of acknowledgements </a:t>
                      </a:r>
                      <a:r>
                        <a:rPr lang="en-US" sz="1800" dirty="0" smtClean="0">
                          <a:effectLst/>
                        </a:rPr>
                        <a:t>(“positive</a:t>
                      </a:r>
                      <a:r>
                        <a:rPr lang="en-US" sz="1800" baseline="0" dirty="0" smtClean="0">
                          <a:effectLst/>
                        </a:rPr>
                        <a:t> referrals”)</a:t>
                      </a:r>
                      <a:r>
                        <a:rPr lang="en-US" sz="1800" dirty="0" smtClean="0">
                          <a:effectLst/>
                        </a:rPr>
                        <a:t> </a:t>
                      </a:r>
                      <a:r>
                        <a:rPr lang="en-US" sz="1800" dirty="0">
                          <a:effectLst/>
                        </a:rPr>
                        <a:t>associated with success.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928109">
                <a:tc>
                  <a:txBody>
                    <a:bodyPr/>
                    <a:lstStyle/>
                    <a:p>
                      <a:pPr marL="0" marR="0">
                        <a:spcBef>
                          <a:spcPts val="300"/>
                        </a:spcBef>
                        <a:spcAft>
                          <a:spcPts val="300"/>
                        </a:spcAft>
                      </a:pPr>
                      <a:r>
                        <a:rPr lang="en-US" sz="1800" b="1" dirty="0">
                          <a:effectLst/>
                        </a:rPr>
                        <a:t>Communication with students’ </a:t>
                      </a:r>
                      <a:r>
                        <a:rPr lang="en-US" sz="1800" b="1" dirty="0" smtClean="0">
                          <a:effectLst/>
                        </a:rPr>
                        <a:t>families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solidFill>
                      <a:schemeClr val="bg1"/>
                    </a:solidFill>
                  </a:tcPr>
                </a:tc>
                <a:tc>
                  <a:txBody>
                    <a:bodyPr/>
                    <a:lstStyle/>
                    <a:p>
                      <a:pPr marL="0" marR="0">
                        <a:spcBef>
                          <a:spcPts val="300"/>
                        </a:spcBef>
                        <a:spcAft>
                          <a:spcPts val="300"/>
                        </a:spcAft>
                      </a:pPr>
                      <a:r>
                        <a:rPr lang="en-US" sz="1800" dirty="0" smtClean="0">
                          <a:effectLst/>
                        </a:rPr>
                        <a:t>Outreach to parents/families (e.g.,</a:t>
                      </a:r>
                      <a:r>
                        <a:rPr lang="en-US" sz="1800" baseline="0" dirty="0" smtClean="0">
                          <a:effectLst/>
                        </a:rPr>
                        <a:t> </a:t>
                      </a:r>
                      <a:r>
                        <a:rPr lang="en-US" sz="1800" dirty="0" smtClean="0">
                          <a:effectLst/>
                        </a:rPr>
                        <a:t>brief </a:t>
                      </a:r>
                      <a:r>
                        <a:rPr lang="en-US" sz="1800" dirty="0">
                          <a:effectLst/>
                        </a:rPr>
                        <a:t>notes home </a:t>
                      </a:r>
                      <a:r>
                        <a:rPr lang="en-US" sz="1800" dirty="0" smtClean="0">
                          <a:effectLst/>
                        </a:rPr>
                        <a:t>,</a:t>
                      </a:r>
                      <a:r>
                        <a:rPr lang="en-US" sz="1800" baseline="0" dirty="0" smtClean="0">
                          <a:effectLst/>
                        </a:rPr>
                        <a:t> </a:t>
                      </a:r>
                      <a:r>
                        <a:rPr lang="en-US" sz="1800" dirty="0" smtClean="0">
                          <a:effectLst/>
                        </a:rPr>
                        <a:t>daily </a:t>
                      </a:r>
                      <a:r>
                        <a:rPr lang="en-US" sz="1800" dirty="0">
                          <a:effectLst/>
                        </a:rPr>
                        <a:t>or weekly </a:t>
                      </a:r>
                      <a:r>
                        <a:rPr lang="en-US" sz="1800" dirty="0" smtClean="0">
                          <a:effectLst/>
                        </a:rPr>
                        <a:t>; </a:t>
                      </a:r>
                      <a:r>
                        <a:rPr lang="en-US" sz="1800" dirty="0">
                          <a:effectLst/>
                        </a:rPr>
                        <a:t>phone calls, emails, </a:t>
                      </a:r>
                      <a:r>
                        <a:rPr lang="en-US" sz="1800" dirty="0" smtClean="0">
                          <a:effectLst/>
                        </a:rPr>
                        <a:t>post </a:t>
                      </a:r>
                      <a:r>
                        <a:rPr lang="en-US" sz="1800" dirty="0">
                          <a:effectLst/>
                        </a:rPr>
                        <a:t>card mailers </a:t>
                      </a:r>
                      <a:r>
                        <a:rPr lang="en-US" sz="1800" dirty="0" smtClean="0">
                          <a:effectLst/>
                        </a:rPr>
                        <a:t>or </a:t>
                      </a:r>
                      <a:r>
                        <a:rPr lang="en-US" sz="1800" dirty="0">
                          <a:effectLst/>
                        </a:rPr>
                        <a:t>other quick, </a:t>
                      </a:r>
                      <a:r>
                        <a:rPr lang="en-US" sz="1800" dirty="0" smtClean="0">
                          <a:effectLst/>
                        </a:rPr>
                        <a:t>culturally-relevant </a:t>
                      </a:r>
                      <a:r>
                        <a:rPr lang="en-US" sz="1800" dirty="0">
                          <a:effectLst/>
                        </a:rPr>
                        <a:t>communication </a:t>
                      </a:r>
                      <a:r>
                        <a:rPr lang="en-US" sz="1800" dirty="0" smtClean="0">
                          <a:effectLst/>
                        </a:rPr>
                        <a:t>forms).</a:t>
                      </a:r>
                      <a:r>
                        <a:rPr lang="en-US" sz="1800" baseline="0" dirty="0" smtClean="0">
                          <a:effectLst/>
                        </a:rPr>
                        <a:t> </a:t>
                      </a:r>
                      <a:r>
                        <a:rPr lang="en-US" sz="1800" i="1" dirty="0" smtClean="0">
                          <a:effectLst/>
                        </a:rPr>
                        <a:t>Considerations:</a:t>
                      </a:r>
                      <a:r>
                        <a:rPr lang="en-US" sz="1800" i="1" baseline="0" dirty="0" smtClean="0">
                          <a:effectLst/>
                        </a:rPr>
                        <a:t> </a:t>
                      </a:r>
                      <a:r>
                        <a:rPr lang="en-US" sz="1800" baseline="0" dirty="0" smtClean="0">
                          <a:effectLst/>
                        </a:rPr>
                        <a:t>Content &amp; C</a:t>
                      </a:r>
                      <a:r>
                        <a:rPr lang="en-US" sz="1800" dirty="0" smtClean="0">
                          <a:effectLst/>
                        </a:rPr>
                        <a:t>onfidentiality</a:t>
                      </a:r>
                      <a:r>
                        <a:rPr lang="en-US" sz="1800" baseline="0" dirty="0" smtClean="0">
                          <a:effectLst/>
                        </a:rPr>
                        <a:t> &amp; Two-way options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solidFill>
                      <a:schemeClr val="bg1"/>
                    </a:solidFill>
                  </a:tcPr>
                </a:tc>
              </a:tr>
            </a:tbl>
          </a:graphicData>
        </a:graphic>
      </p:graphicFrame>
      <p:sp>
        <p:nvSpPr>
          <p:cNvPr id="3" name="TextBox 13"/>
          <p:cNvSpPr txBox="1">
            <a:spLocks noChangeArrowheads="1"/>
          </p:cNvSpPr>
          <p:nvPr/>
        </p:nvSpPr>
        <p:spPr bwMode="auto">
          <a:xfrm>
            <a:off x="47298" y="6465633"/>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chemeClr val="bg1">
                    <a:lumMod val="65000"/>
                  </a:schemeClr>
                </a:solidFill>
                <a:latin typeface="+mj-lt"/>
              </a:rPr>
              <a:t>Adapted from CDE PBIS presentations</a:t>
            </a:r>
            <a:endParaRPr lang="en-US" altLang="en-US" dirty="0">
              <a:solidFill>
                <a:schemeClr val="bg1">
                  <a:lumMod val="65000"/>
                </a:schemeClr>
              </a:solidFill>
              <a:latin typeface="+mj-lt"/>
            </a:endParaRPr>
          </a:p>
        </p:txBody>
      </p:sp>
    </p:spTree>
    <p:extLst>
      <p:ext uri="{BB962C8B-B14F-4D97-AF65-F5344CB8AC3E}">
        <p14:creationId xmlns:p14="http://schemas.microsoft.com/office/powerpoint/2010/main" val="345142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 y="69809"/>
            <a:ext cx="8659586" cy="861929"/>
          </a:xfrm>
        </p:spPr>
        <p:txBody>
          <a:bodyPr>
            <a:noAutofit/>
          </a:bodyPr>
          <a:lstStyle/>
          <a:p>
            <a:r>
              <a:rPr lang="en-US" dirty="0"/>
              <a:t>Levels of School-wide SEL and </a:t>
            </a:r>
            <a:r>
              <a:rPr lang="en-US" dirty="0" smtClean="0"/>
              <a:t>5 </a:t>
            </a:r>
            <a:r>
              <a:rPr lang="en-US" dirty="0"/>
              <a:t>Domains of SEL</a:t>
            </a:r>
          </a:p>
        </p:txBody>
      </p:sp>
      <p:sp>
        <p:nvSpPr>
          <p:cNvPr id="23" name="Oval 22"/>
          <p:cNvSpPr/>
          <p:nvPr/>
        </p:nvSpPr>
        <p:spPr>
          <a:xfrm>
            <a:off x="1456813" y="931738"/>
            <a:ext cx="6382532" cy="568113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sz="1350" kern="0" dirty="0">
              <a:solidFill>
                <a:prstClr val="white"/>
              </a:solidFill>
              <a:latin typeface="Calibri"/>
            </a:endParaRPr>
          </a:p>
        </p:txBody>
      </p:sp>
      <p:sp>
        <p:nvSpPr>
          <p:cNvPr id="25" name="Oval 24"/>
          <p:cNvSpPr/>
          <p:nvPr/>
        </p:nvSpPr>
        <p:spPr>
          <a:xfrm>
            <a:off x="1967416" y="1408974"/>
            <a:ext cx="5361327" cy="4772156"/>
          </a:xfrm>
          <a:prstGeom prst="ellipse">
            <a:avLst/>
          </a:prstGeom>
          <a:solidFill>
            <a:srgbClr val="4F81BD">
              <a:lumMod val="75000"/>
            </a:srgbClr>
          </a:solidFill>
          <a:ln w="25400" cap="flat" cmpd="sng" algn="ctr">
            <a:solidFill>
              <a:srgbClr val="4F81BD">
                <a:shade val="50000"/>
              </a:srgbClr>
            </a:solidFill>
            <a:prstDash val="solid"/>
          </a:ln>
          <a:effectLst/>
        </p:spPr>
        <p:txBody>
          <a:bodyPr rtlCol="0" anchor="ctr"/>
          <a:lstStyle/>
          <a:p>
            <a:pPr algn="ctr">
              <a:defRPr/>
            </a:pPr>
            <a:r>
              <a:rPr lang="en-US" sz="1350" b="1" kern="0" dirty="0">
                <a:solidFill>
                  <a:srgbClr val="4F81BD">
                    <a:lumMod val="20000"/>
                    <a:lumOff val="80000"/>
                  </a:srgbClr>
                </a:solidFill>
                <a:latin typeface="Calibri"/>
              </a:rPr>
              <a:t>SEL CURRICULUM &amp; INSTRUCTION</a:t>
            </a:r>
          </a:p>
        </p:txBody>
      </p:sp>
      <p:sp>
        <p:nvSpPr>
          <p:cNvPr id="26" name="Oval 25"/>
          <p:cNvSpPr/>
          <p:nvPr/>
        </p:nvSpPr>
        <p:spPr>
          <a:xfrm>
            <a:off x="2307818" y="1749842"/>
            <a:ext cx="4680523" cy="4090420"/>
          </a:xfrm>
          <a:prstGeom prst="ellipse">
            <a:avLst/>
          </a:prstGeom>
          <a:solidFill>
            <a:srgbClr val="1F497D"/>
          </a:solidFill>
          <a:ln w="25400" cap="flat" cmpd="sng" algn="ctr">
            <a:solidFill>
              <a:srgbClr val="4F81BD">
                <a:shade val="50000"/>
              </a:srgbClr>
            </a:solidFill>
            <a:prstDash val="solid"/>
          </a:ln>
          <a:effectLst/>
        </p:spPr>
        <p:txBody>
          <a:bodyPr rtlCol="0" anchor="ctr"/>
          <a:lstStyle/>
          <a:p>
            <a:pPr algn="ctr">
              <a:defRPr/>
            </a:pPr>
            <a:endParaRPr lang="en-US" sz="1350" kern="0" dirty="0">
              <a:solidFill>
                <a:prstClr val="white"/>
              </a:solidFill>
              <a:latin typeface="Calibri"/>
            </a:endParaRPr>
          </a:p>
        </p:txBody>
      </p:sp>
      <p:graphicFrame>
        <p:nvGraphicFramePr>
          <p:cNvPr id="27" name="Diagram 26"/>
          <p:cNvGraphicFramePr/>
          <p:nvPr>
            <p:extLst>
              <p:ext uri="{D42A27DB-BD31-4B8C-83A1-F6EECF244321}">
                <p14:modId xmlns:p14="http://schemas.microsoft.com/office/powerpoint/2010/main" val="230199255"/>
              </p:ext>
            </p:extLst>
          </p:nvPr>
        </p:nvGraphicFramePr>
        <p:xfrm>
          <a:off x="1300796" y="1775091"/>
          <a:ext cx="6808034" cy="4039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3"/>
          <p:cNvSpPr/>
          <p:nvPr/>
        </p:nvSpPr>
        <p:spPr>
          <a:xfrm>
            <a:off x="1470997" y="1212008"/>
            <a:ext cx="6382532" cy="5499343"/>
          </a:xfrm>
          <a:prstGeom prst="rect">
            <a:avLst/>
          </a:prstGeom>
          <a:noFill/>
        </p:spPr>
        <p:txBody>
          <a:bodyPr spcFirstLastPara="1" wrap="none" lIns="68580" tIns="34290" rIns="68580" bIns="34290" numCol="1">
            <a:prstTxWarp prst="textArchUp">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FAMILY &amp; COMMUNITY PARTNERSHIPS</a:t>
            </a:r>
          </a:p>
        </p:txBody>
      </p:sp>
      <p:sp>
        <p:nvSpPr>
          <p:cNvPr id="28" name="TextBox 27"/>
          <p:cNvSpPr txBox="1"/>
          <p:nvPr/>
        </p:nvSpPr>
        <p:spPr>
          <a:xfrm>
            <a:off x="3014963" y="3961679"/>
            <a:ext cx="3318917" cy="1742216"/>
          </a:xfrm>
          <a:prstGeom prst="rect">
            <a:avLst/>
          </a:prstGeom>
          <a:noFill/>
        </p:spPr>
        <p:txBody>
          <a:bodyPr wrap="square" rtlCol="0">
            <a:prstTxWarp prst="textArchDown">
              <a:avLst>
                <a:gd name="adj" fmla="val 20934338"/>
              </a:avLst>
            </a:prstTxWarp>
            <a:spAutoFit/>
          </a:bodyPr>
          <a:lstStyle/>
          <a:p>
            <a:pPr algn="ctr">
              <a:defRPr/>
            </a:pPr>
            <a:r>
              <a:rPr lang="en-US" sz="1050" b="1" dirty="0">
                <a:solidFill>
                  <a:srgbClr val="4F81BD">
                    <a:lumMod val="20000"/>
                    <a:lumOff val="80000"/>
                  </a:srgbClr>
                </a:solidFill>
                <a:latin typeface="Calibri"/>
              </a:rPr>
              <a:t>SEL CURRICULUM &amp; INSTRUCTION</a:t>
            </a:r>
          </a:p>
        </p:txBody>
      </p:sp>
      <p:sp>
        <p:nvSpPr>
          <p:cNvPr id="29" name="Oval 28"/>
          <p:cNvSpPr/>
          <p:nvPr/>
        </p:nvSpPr>
        <p:spPr>
          <a:xfrm>
            <a:off x="4109110" y="3406189"/>
            <a:ext cx="1021205" cy="908982"/>
          </a:xfrm>
          <a:prstGeom prst="ellipse">
            <a:avLst/>
          </a:prstGeom>
          <a:solidFill>
            <a:sysClr val="window" lastClr="FFFFFF">
              <a:lumMod val="85000"/>
            </a:sysClr>
          </a:solidFill>
          <a:ln w="25400" cap="flat" cmpd="sng" algn="ctr">
            <a:solidFill>
              <a:sysClr val="window" lastClr="FFFFFF">
                <a:lumMod val="85000"/>
              </a:sysClr>
            </a:solidFill>
            <a:prstDash val="solid"/>
          </a:ln>
          <a:effectLst/>
        </p:spPr>
        <p:txBody>
          <a:bodyPr rtlCol="0" anchor="ctr"/>
          <a:lstStyle/>
          <a:p>
            <a:pPr algn="ctr">
              <a:defRPr/>
            </a:pPr>
            <a:endParaRPr lang="en-US" sz="1350" kern="0" dirty="0">
              <a:solidFill>
                <a:prstClr val="white"/>
              </a:solidFill>
              <a:latin typeface="Calibri"/>
            </a:endParaRPr>
          </a:p>
        </p:txBody>
      </p:sp>
      <p:sp>
        <p:nvSpPr>
          <p:cNvPr id="30" name="TextBox 29"/>
          <p:cNvSpPr txBox="1"/>
          <p:nvPr/>
        </p:nvSpPr>
        <p:spPr>
          <a:xfrm>
            <a:off x="3300656" y="2810439"/>
            <a:ext cx="1616908" cy="550715"/>
          </a:xfrm>
          <a:prstGeom prst="rect">
            <a:avLst/>
          </a:prstGeom>
          <a:noFill/>
        </p:spPr>
        <p:txBody>
          <a:bodyPr wrap="square" rtlCol="0">
            <a:spAutoFit/>
          </a:bodyPr>
          <a:lstStyle/>
          <a:p>
            <a:pPr>
              <a:defRPr/>
            </a:pPr>
            <a:r>
              <a:rPr lang="en-US" sz="1050" b="1" dirty="0">
                <a:solidFill>
                  <a:srgbClr val="FFB69F"/>
                </a:solidFill>
                <a:latin typeface="Calibri"/>
              </a:rPr>
              <a:t>SELF-MANAGEMENT</a:t>
            </a:r>
          </a:p>
        </p:txBody>
      </p:sp>
      <p:sp>
        <p:nvSpPr>
          <p:cNvPr id="31" name="TextBox 30"/>
          <p:cNvSpPr txBox="1"/>
          <p:nvPr/>
        </p:nvSpPr>
        <p:spPr>
          <a:xfrm>
            <a:off x="4789913" y="2800201"/>
            <a:ext cx="1616908" cy="550715"/>
          </a:xfrm>
          <a:prstGeom prst="rect">
            <a:avLst/>
          </a:prstGeom>
          <a:noFill/>
        </p:spPr>
        <p:txBody>
          <a:bodyPr wrap="square" rtlCol="0">
            <a:spAutoFit/>
          </a:bodyPr>
          <a:lstStyle/>
          <a:p>
            <a:pPr>
              <a:defRPr/>
            </a:pPr>
            <a:r>
              <a:rPr lang="en-US" sz="1050" b="1" dirty="0">
                <a:solidFill>
                  <a:srgbClr val="FFB69F"/>
                </a:solidFill>
                <a:latin typeface="Calibri"/>
              </a:rPr>
              <a:t>SELF-AWARENESS</a:t>
            </a:r>
          </a:p>
        </p:txBody>
      </p:sp>
      <p:sp>
        <p:nvSpPr>
          <p:cNvPr id="32" name="TextBox 31"/>
          <p:cNvSpPr txBox="1"/>
          <p:nvPr/>
        </p:nvSpPr>
        <p:spPr>
          <a:xfrm>
            <a:off x="5130315" y="3841618"/>
            <a:ext cx="1203566" cy="577080"/>
          </a:xfrm>
          <a:prstGeom prst="rect">
            <a:avLst/>
          </a:prstGeom>
          <a:noFill/>
        </p:spPr>
        <p:txBody>
          <a:bodyPr wrap="square" rtlCol="0">
            <a:spAutoFit/>
          </a:bodyPr>
          <a:lstStyle/>
          <a:p>
            <a:pPr>
              <a:defRPr/>
            </a:pPr>
            <a:r>
              <a:rPr lang="en-US" sz="1050" b="1" dirty="0">
                <a:solidFill>
                  <a:srgbClr val="9BBB59">
                    <a:lumMod val="40000"/>
                    <a:lumOff val="60000"/>
                  </a:srgbClr>
                </a:solidFill>
                <a:latin typeface="Calibri"/>
              </a:rPr>
              <a:t>RESPONSIBLE DECISION-MAKING</a:t>
            </a:r>
          </a:p>
        </p:txBody>
      </p:sp>
      <p:sp>
        <p:nvSpPr>
          <p:cNvPr id="33" name="TextBox 32"/>
          <p:cNvSpPr txBox="1"/>
          <p:nvPr/>
        </p:nvSpPr>
        <p:spPr>
          <a:xfrm>
            <a:off x="3938909" y="4779782"/>
            <a:ext cx="1616908" cy="550715"/>
          </a:xfrm>
          <a:prstGeom prst="rect">
            <a:avLst/>
          </a:prstGeom>
          <a:noFill/>
        </p:spPr>
        <p:txBody>
          <a:bodyPr wrap="square" rtlCol="0">
            <a:spAutoFit/>
          </a:bodyPr>
          <a:lstStyle/>
          <a:p>
            <a:pPr>
              <a:defRPr/>
            </a:pPr>
            <a:r>
              <a:rPr lang="en-US" sz="1050" b="1" dirty="0">
                <a:solidFill>
                  <a:srgbClr val="4F81BD">
                    <a:lumMod val="20000"/>
                    <a:lumOff val="80000"/>
                  </a:srgbClr>
                </a:solidFill>
                <a:latin typeface="Calibri"/>
              </a:rPr>
              <a:t>RELATIONSHIP SKILLS</a:t>
            </a:r>
          </a:p>
        </p:txBody>
      </p:sp>
      <p:sp>
        <p:nvSpPr>
          <p:cNvPr id="34" name="TextBox 33"/>
          <p:cNvSpPr txBox="1"/>
          <p:nvPr/>
        </p:nvSpPr>
        <p:spPr>
          <a:xfrm>
            <a:off x="2956810" y="3664823"/>
            <a:ext cx="1492702" cy="253916"/>
          </a:xfrm>
          <a:prstGeom prst="rect">
            <a:avLst/>
          </a:prstGeom>
          <a:noFill/>
        </p:spPr>
        <p:txBody>
          <a:bodyPr wrap="square" rtlCol="0">
            <a:spAutoFit/>
          </a:bodyPr>
          <a:lstStyle/>
          <a:p>
            <a:pPr>
              <a:defRPr/>
            </a:pPr>
            <a:r>
              <a:rPr lang="en-US" sz="1050" b="1" dirty="0">
                <a:solidFill>
                  <a:srgbClr val="4F81BD">
                    <a:lumMod val="20000"/>
                    <a:lumOff val="80000"/>
                  </a:srgbClr>
                </a:solidFill>
                <a:latin typeface="Calibri"/>
              </a:rPr>
              <a:t>SOCIAL AWARENESS</a:t>
            </a:r>
          </a:p>
        </p:txBody>
      </p:sp>
      <p:sp>
        <p:nvSpPr>
          <p:cNvPr id="35" name="TextBox 34"/>
          <p:cNvSpPr txBox="1"/>
          <p:nvPr/>
        </p:nvSpPr>
        <p:spPr>
          <a:xfrm>
            <a:off x="4160376" y="3539174"/>
            <a:ext cx="936105" cy="715582"/>
          </a:xfrm>
          <a:prstGeom prst="rect">
            <a:avLst/>
          </a:prstGeom>
          <a:noFill/>
        </p:spPr>
        <p:txBody>
          <a:bodyPr wrap="square" rtlCol="0">
            <a:spAutoFit/>
          </a:bodyPr>
          <a:lstStyle/>
          <a:p>
            <a:pPr algn="ctr">
              <a:defRPr/>
            </a:pPr>
            <a:r>
              <a:rPr lang="en-US" sz="1100" b="1" dirty="0">
                <a:solidFill>
                  <a:prstClr val="black"/>
                </a:solidFill>
                <a:latin typeface="Calibri"/>
              </a:rPr>
              <a:t>Social and</a:t>
            </a:r>
          </a:p>
          <a:p>
            <a:pPr algn="ctr">
              <a:defRPr/>
            </a:pPr>
            <a:r>
              <a:rPr lang="en-US" sz="1100" b="1" dirty="0">
                <a:solidFill>
                  <a:prstClr val="black"/>
                </a:solidFill>
                <a:latin typeface="Calibri"/>
              </a:rPr>
              <a:t>Emotional</a:t>
            </a:r>
          </a:p>
          <a:p>
            <a:pPr algn="ctr">
              <a:defRPr/>
            </a:pPr>
            <a:r>
              <a:rPr lang="en-US" sz="1100" b="1" dirty="0">
                <a:solidFill>
                  <a:prstClr val="black"/>
                </a:solidFill>
                <a:latin typeface="Calibri"/>
              </a:rPr>
              <a:t>Learning</a:t>
            </a:r>
          </a:p>
          <a:p>
            <a:pPr algn="ctr">
              <a:defRPr/>
            </a:pPr>
            <a:r>
              <a:rPr lang="en-US" sz="750" b="1" dirty="0">
                <a:solidFill>
                  <a:prstClr val="black"/>
                </a:solidFill>
                <a:latin typeface="Calibri"/>
              </a:rPr>
              <a:t>(SEL)</a:t>
            </a:r>
          </a:p>
        </p:txBody>
      </p:sp>
      <p:sp>
        <p:nvSpPr>
          <p:cNvPr id="36" name="TextBox 35"/>
          <p:cNvSpPr txBox="1"/>
          <p:nvPr/>
        </p:nvSpPr>
        <p:spPr>
          <a:xfrm>
            <a:off x="3300656" y="2002084"/>
            <a:ext cx="2694847" cy="1150903"/>
          </a:xfrm>
          <a:prstGeom prst="rect">
            <a:avLst/>
          </a:prstGeom>
          <a:noFill/>
        </p:spPr>
        <p:txBody>
          <a:bodyPr wrap="square" rtlCol="0">
            <a:prstTxWarp prst="textArchUp">
              <a:avLst>
                <a:gd name="adj" fmla="val 10800005"/>
              </a:avLst>
            </a:prstTxWarp>
            <a:spAutoFit/>
          </a:bodyPr>
          <a:lstStyle/>
          <a:p>
            <a:pPr algn="ctr">
              <a:defRPr/>
            </a:pPr>
            <a:r>
              <a:rPr lang="en-US" sz="1200" b="1" dirty="0">
                <a:solidFill>
                  <a:prstClr val="white"/>
                </a:solidFill>
                <a:latin typeface="Calibri"/>
              </a:rPr>
              <a:t>SEL CURRICULUM &amp; INSTRUCTION</a:t>
            </a:r>
          </a:p>
        </p:txBody>
      </p:sp>
      <p:sp>
        <p:nvSpPr>
          <p:cNvPr id="37" name="Rectangle 36"/>
          <p:cNvSpPr/>
          <p:nvPr/>
        </p:nvSpPr>
        <p:spPr>
          <a:xfrm>
            <a:off x="3270264" y="1676598"/>
            <a:ext cx="2808314" cy="902747"/>
          </a:xfrm>
          <a:prstGeom prst="rect">
            <a:avLst/>
          </a:prstGeom>
          <a:noFill/>
        </p:spPr>
        <p:txBody>
          <a:bodyPr spcFirstLastPara="1" wrap="none" lIns="68580" tIns="34290" rIns="68580" bIns="34290" numCol="1">
            <a:prstTxWarp prst="textArchUp">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SCHOOLWIDE PRACTICES &amp; POLICIES</a:t>
            </a:r>
          </a:p>
        </p:txBody>
      </p:sp>
      <p:sp>
        <p:nvSpPr>
          <p:cNvPr id="38" name="Rectangle 37"/>
          <p:cNvSpPr/>
          <p:nvPr/>
        </p:nvSpPr>
        <p:spPr>
          <a:xfrm>
            <a:off x="3270264" y="5123156"/>
            <a:ext cx="2808314" cy="902747"/>
          </a:xfrm>
          <a:prstGeom prst="rect">
            <a:avLst/>
          </a:prstGeom>
          <a:noFill/>
        </p:spPr>
        <p:txBody>
          <a:bodyPr spcFirstLastPara="1" wrap="none" lIns="68580" tIns="34290" rIns="68580" bIns="34290" numCol="1">
            <a:prstTxWarp prst="textArchDown">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SCHOOLWIDE PRACTICES &amp; POLICIES</a:t>
            </a:r>
          </a:p>
        </p:txBody>
      </p:sp>
      <p:sp>
        <p:nvSpPr>
          <p:cNvPr id="39" name="Rectangle 38"/>
          <p:cNvSpPr/>
          <p:nvPr/>
        </p:nvSpPr>
        <p:spPr>
          <a:xfrm>
            <a:off x="1470997" y="931739"/>
            <a:ext cx="6382532" cy="5499343"/>
          </a:xfrm>
          <a:prstGeom prst="rect">
            <a:avLst/>
          </a:prstGeom>
          <a:noFill/>
        </p:spPr>
        <p:txBody>
          <a:bodyPr spcFirstLastPara="1" wrap="none" lIns="68580" tIns="34290" rIns="68580" bIns="34290" numCol="1">
            <a:prstTxWarp prst="textArchDown">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FAMILY, &amp; COMMUNITY PARTNERSHIPS</a:t>
            </a:r>
          </a:p>
        </p:txBody>
      </p:sp>
      <p:sp>
        <p:nvSpPr>
          <p:cNvPr id="3" name="TextBox 2"/>
          <p:cNvSpPr txBox="1"/>
          <p:nvPr/>
        </p:nvSpPr>
        <p:spPr>
          <a:xfrm>
            <a:off x="89453" y="5884773"/>
            <a:ext cx="2507750" cy="738664"/>
          </a:xfrm>
          <a:prstGeom prst="rect">
            <a:avLst/>
          </a:prstGeom>
          <a:noFill/>
        </p:spPr>
        <p:txBody>
          <a:bodyPr wrap="square" rtlCol="0">
            <a:spAutoFit/>
          </a:bodyPr>
          <a:lstStyle/>
          <a:p>
            <a:r>
              <a:rPr lang="en-US" sz="1400" b="1" dirty="0"/>
              <a:t>Collaborative for Academic, Social, and Emotional </a:t>
            </a:r>
            <a:r>
              <a:rPr lang="en-US" sz="1400" b="1" dirty="0" smtClean="0"/>
              <a:t>Learning</a:t>
            </a:r>
          </a:p>
          <a:p>
            <a:r>
              <a:rPr lang="en-US" sz="1400" dirty="0" smtClean="0">
                <a:hlinkClick r:id="rId8"/>
              </a:rPr>
              <a:t>http</a:t>
            </a:r>
            <a:r>
              <a:rPr lang="en-US" sz="1400" dirty="0">
                <a:hlinkClick r:id="rId8"/>
              </a:rPr>
              <a:t>://www.casel.org</a:t>
            </a:r>
            <a:r>
              <a:rPr lang="en-US" sz="1400" dirty="0" smtClean="0">
                <a:hlinkClick r:id="rId8"/>
              </a:rPr>
              <a:t>/</a:t>
            </a:r>
            <a:r>
              <a:rPr lang="en-US" sz="1400" dirty="0" smtClean="0"/>
              <a:t> </a:t>
            </a:r>
            <a:endParaRPr lang="en-US" sz="1400" dirty="0"/>
          </a:p>
        </p:txBody>
      </p:sp>
      <p:sp>
        <p:nvSpPr>
          <p:cNvPr id="4" name="Rectangle 3"/>
          <p:cNvSpPr/>
          <p:nvPr/>
        </p:nvSpPr>
        <p:spPr>
          <a:xfrm>
            <a:off x="7764517" y="4266267"/>
            <a:ext cx="1379483" cy="2031325"/>
          </a:xfrm>
          <a:prstGeom prst="rect">
            <a:avLst/>
          </a:prstGeom>
        </p:spPr>
        <p:txBody>
          <a:bodyPr wrap="square">
            <a:spAutoFit/>
          </a:bodyPr>
          <a:lstStyle/>
          <a:p>
            <a:r>
              <a:rPr lang="en-US" sz="1400" dirty="0" smtClean="0"/>
              <a:t>Additional tool (on CDE site &amp; from CASEL &amp; SAMHSA): </a:t>
            </a:r>
            <a:r>
              <a:rPr lang="en-US" sz="1400" dirty="0" smtClean="0">
                <a:hlinkClick r:id="rId9"/>
              </a:rPr>
              <a:t>http</a:t>
            </a:r>
            <a:r>
              <a:rPr lang="en-US" sz="1400" dirty="0">
                <a:hlinkClick r:id="rId9"/>
              </a:rPr>
              <a:t>://</a:t>
            </a:r>
            <a:r>
              <a:rPr lang="en-US" sz="1400" dirty="0" smtClean="0">
                <a:hlinkClick r:id="rId9"/>
              </a:rPr>
              <a:t>www.cde.state.co.us/cdesped/school-familypartnershipstrategies</a:t>
            </a:r>
            <a:r>
              <a:rPr lang="en-US" sz="1400" dirty="0" smtClean="0"/>
              <a:t> </a:t>
            </a:r>
            <a:endParaRPr lang="en-US" sz="1400" dirty="0"/>
          </a:p>
        </p:txBody>
      </p:sp>
    </p:spTree>
    <p:extLst>
      <p:ext uri="{BB962C8B-B14F-4D97-AF65-F5344CB8AC3E}">
        <p14:creationId xmlns:p14="http://schemas.microsoft.com/office/powerpoint/2010/main" val="56859012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Priorities</a:t>
            </a:r>
            <a:endParaRPr lang="en-US" dirty="0"/>
          </a:p>
        </p:txBody>
      </p:sp>
      <p:sp>
        <p:nvSpPr>
          <p:cNvPr id="5" name="Content Placeholder 1"/>
          <p:cNvSpPr txBox="1">
            <a:spLocks/>
          </p:cNvSpPr>
          <p:nvPr/>
        </p:nvSpPr>
        <p:spPr>
          <a:xfrm>
            <a:off x="2857500" y="1428750"/>
            <a:ext cx="5597732" cy="4697729"/>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spcBef>
                <a:spcPts val="1800"/>
              </a:spcBef>
              <a:buFont typeface="Wingdings" charset="2"/>
              <a:buNone/>
            </a:pPr>
            <a:r>
              <a:rPr lang="en-US" sz="2800" dirty="0" smtClean="0">
                <a:solidFill>
                  <a:schemeClr val="accent6">
                    <a:lumMod val="75000"/>
                  </a:schemeClr>
                </a:solidFill>
              </a:rPr>
              <a:t>PROMPT(s)…</a:t>
            </a:r>
          </a:p>
          <a:p>
            <a:pPr>
              <a:spcBef>
                <a:spcPts val="1800"/>
              </a:spcBef>
            </a:pPr>
            <a:r>
              <a:rPr lang="en-US" sz="2800" dirty="0" smtClean="0"/>
              <a:t>Connections to your systems and your work?</a:t>
            </a:r>
          </a:p>
          <a:p>
            <a:pPr>
              <a:spcBef>
                <a:spcPts val="1800"/>
              </a:spcBef>
            </a:pPr>
            <a:r>
              <a:rPr lang="en-US" sz="2800" dirty="0" smtClean="0"/>
              <a:t>Grant guidelines?</a:t>
            </a:r>
          </a:p>
          <a:p>
            <a:pPr>
              <a:spcBef>
                <a:spcPts val="1800"/>
              </a:spcBef>
            </a:pPr>
            <a:r>
              <a:rPr lang="en-US" sz="2800" dirty="0" smtClean="0"/>
              <a:t>Behavioral Health Framework: </a:t>
            </a:r>
            <a:r>
              <a:rPr lang="en-US" sz="2800" dirty="0" smtClean="0">
                <a:hlinkClick r:id="rId3"/>
              </a:rPr>
              <a:t>http</a:t>
            </a:r>
            <a:r>
              <a:rPr lang="en-US" sz="2800" dirty="0">
                <a:hlinkClick r:id="rId3"/>
              </a:rPr>
              <a:t>://www.coloradoedinitiative.org/resources/schoolbehavioralhealth</a:t>
            </a:r>
            <a:r>
              <a:rPr lang="en-US" sz="2800" dirty="0" smtClean="0">
                <a:hlinkClick r:id="rId3"/>
              </a:rPr>
              <a:t>/</a:t>
            </a:r>
            <a:r>
              <a:rPr lang="en-US" sz="2800" dirty="0"/>
              <a:t> </a:t>
            </a:r>
          </a:p>
        </p:txBody>
      </p:sp>
      <p:sp>
        <p:nvSpPr>
          <p:cNvPr id="3" name="Rectangle 2"/>
          <p:cNvSpPr/>
          <p:nvPr/>
        </p:nvSpPr>
        <p:spPr>
          <a:xfrm rot="19800000">
            <a:off x="696648" y="1309276"/>
            <a:ext cx="1370388"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02679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rmAutofit/>
          </a:bodyPr>
          <a:lstStyle/>
          <a:p>
            <a:r>
              <a:rPr lang="en-US" dirty="0" smtClean="0"/>
              <a:t>What are you personally “</a:t>
            </a:r>
            <a:r>
              <a:rPr lang="en-US" dirty="0" smtClean="0">
                <a:solidFill>
                  <a:srgbClr val="FFFF00"/>
                </a:solidFill>
              </a:rPr>
              <a:t>planning</a:t>
            </a:r>
            <a:r>
              <a:rPr lang="en-US" dirty="0" smtClean="0"/>
              <a:t>” to impact? </a:t>
            </a:r>
            <a:endParaRPr lang="en-US" dirty="0"/>
          </a:p>
        </p:txBody>
      </p:sp>
      <p:sp>
        <p:nvSpPr>
          <p:cNvPr id="4" name="Content Placeholder 2"/>
          <p:cNvSpPr>
            <a:spLocks noGrp="1"/>
          </p:cNvSpPr>
          <p:nvPr>
            <p:ph sz="half" idx="4294967295"/>
          </p:nvPr>
        </p:nvSpPr>
        <p:spPr>
          <a:xfrm>
            <a:off x="196060" y="2001562"/>
            <a:ext cx="2743200" cy="3657600"/>
          </a:xfrm>
          <a:prstGeom prst="rect">
            <a:avLst/>
          </a:prstGeom>
          <a:ln>
            <a:solidFill>
              <a:schemeClr val="bg1">
                <a:lumMod val="65000"/>
              </a:schemeClr>
            </a:solidFill>
          </a:ln>
        </p:spPr>
        <p:txBody>
          <a:bodyPr/>
          <a:lstStyle/>
          <a:p>
            <a:r>
              <a:rPr lang="en-US" u="sng" dirty="0" smtClean="0"/>
              <a:t>30 Days</a:t>
            </a:r>
            <a:endParaRPr lang="en-US" u="sng" dirty="0"/>
          </a:p>
        </p:txBody>
      </p:sp>
      <p:sp>
        <p:nvSpPr>
          <p:cNvPr id="5" name="Content Placeholder 4"/>
          <p:cNvSpPr>
            <a:spLocks noGrp="1"/>
          </p:cNvSpPr>
          <p:nvPr>
            <p:ph sz="quarter" idx="4294967295"/>
          </p:nvPr>
        </p:nvSpPr>
        <p:spPr>
          <a:xfrm>
            <a:off x="3185317" y="2000249"/>
            <a:ext cx="2743200" cy="3657600"/>
          </a:xfrm>
          <a:prstGeom prst="rect">
            <a:avLst/>
          </a:prstGeom>
          <a:ln>
            <a:solidFill>
              <a:srgbClr val="79C7AF"/>
            </a:solidFill>
          </a:ln>
        </p:spPr>
        <p:txBody>
          <a:bodyPr/>
          <a:lstStyle/>
          <a:p>
            <a:r>
              <a:rPr lang="en-US" u="sng" dirty="0" smtClean="0"/>
              <a:t>60 Days</a:t>
            </a:r>
            <a:endParaRPr lang="en-US" u="sng" dirty="0"/>
          </a:p>
        </p:txBody>
      </p:sp>
      <p:sp>
        <p:nvSpPr>
          <p:cNvPr id="9" name="Content Placeholder 4"/>
          <p:cNvSpPr>
            <a:spLocks noGrp="1"/>
          </p:cNvSpPr>
          <p:nvPr>
            <p:ph sz="quarter" idx="4294967295"/>
          </p:nvPr>
        </p:nvSpPr>
        <p:spPr>
          <a:xfrm>
            <a:off x="6176010" y="2000249"/>
            <a:ext cx="2743200" cy="3657600"/>
          </a:xfrm>
          <a:prstGeom prst="rect">
            <a:avLst/>
          </a:prstGeom>
          <a:ln>
            <a:solidFill>
              <a:srgbClr val="79C7AF"/>
            </a:solidFill>
          </a:ln>
        </p:spPr>
        <p:txBody>
          <a:bodyPr/>
          <a:lstStyle/>
          <a:p>
            <a:r>
              <a:rPr lang="en-US" u="sng" dirty="0" smtClean="0"/>
              <a:t>90 Days</a:t>
            </a:r>
            <a:endParaRPr lang="en-US" u="sng" dirty="0"/>
          </a:p>
        </p:txBody>
      </p:sp>
      <p:sp>
        <p:nvSpPr>
          <p:cNvPr id="6" name="TextBox 5"/>
          <p:cNvSpPr txBox="1"/>
          <p:nvPr/>
        </p:nvSpPr>
        <p:spPr>
          <a:xfrm>
            <a:off x="0" y="1007417"/>
            <a:ext cx="9144000" cy="830997"/>
          </a:xfrm>
          <a:prstGeom prst="rect">
            <a:avLst/>
          </a:prstGeom>
          <a:noFill/>
        </p:spPr>
        <p:txBody>
          <a:bodyPr wrap="square" rtlCol="0">
            <a:spAutoFit/>
          </a:bodyPr>
          <a:lstStyle/>
          <a:p>
            <a:pPr algn="ctr"/>
            <a:r>
              <a:rPr lang="en-US" sz="2400" dirty="0" smtClean="0">
                <a:solidFill>
                  <a:schemeClr val="accent2">
                    <a:lumMod val="75000"/>
                  </a:schemeClr>
                </a:solidFill>
              </a:rPr>
              <a:t>See </a:t>
            </a:r>
            <a:r>
              <a:rPr lang="en-US" sz="2400" i="1" dirty="0" smtClean="0">
                <a:solidFill>
                  <a:schemeClr val="accent2">
                    <a:lumMod val="75000"/>
                  </a:schemeClr>
                </a:solidFill>
              </a:rPr>
              <a:t>Action Planning Handout</a:t>
            </a:r>
            <a:r>
              <a:rPr lang="en-US" sz="2400" dirty="0" smtClean="0">
                <a:solidFill>
                  <a:schemeClr val="accent2">
                    <a:lumMod val="75000"/>
                  </a:schemeClr>
                </a:solidFill>
              </a:rPr>
              <a:t>:</a:t>
            </a:r>
          </a:p>
          <a:p>
            <a:pPr algn="ctr"/>
            <a:r>
              <a:rPr lang="en-US" sz="2400" dirty="0" smtClean="0">
                <a:solidFill>
                  <a:schemeClr val="accent2">
                    <a:lumMod val="75000"/>
                  </a:schemeClr>
                </a:solidFill>
              </a:rPr>
              <a:t>What would you like to see “in place”? (Pick any duration)</a:t>
            </a:r>
          </a:p>
        </p:txBody>
      </p:sp>
      <p:sp>
        <p:nvSpPr>
          <p:cNvPr id="7" name="TextBox 6"/>
          <p:cNvSpPr txBox="1"/>
          <p:nvPr/>
        </p:nvSpPr>
        <p:spPr>
          <a:xfrm>
            <a:off x="152400" y="5731817"/>
            <a:ext cx="8991600" cy="830997"/>
          </a:xfrm>
          <a:prstGeom prst="rect">
            <a:avLst/>
          </a:prstGeom>
          <a:noFill/>
        </p:spPr>
        <p:txBody>
          <a:bodyPr wrap="square" rtlCol="0">
            <a:spAutoFit/>
          </a:bodyPr>
          <a:lstStyle/>
          <a:p>
            <a:r>
              <a:rPr lang="en-US" sz="2400" dirty="0" smtClean="0">
                <a:solidFill>
                  <a:schemeClr val="accent2">
                    <a:lumMod val="75000"/>
                  </a:schemeClr>
                </a:solidFill>
              </a:rPr>
              <a:t>Re: </a:t>
            </a:r>
            <a:r>
              <a:rPr lang="en-US" sz="2400" i="1" dirty="0" smtClean="0">
                <a:solidFill>
                  <a:schemeClr val="accent2">
                    <a:lumMod val="75000"/>
                  </a:schemeClr>
                </a:solidFill>
              </a:rPr>
              <a:t>Action Planning Handout</a:t>
            </a:r>
            <a:r>
              <a:rPr lang="en-US" sz="2400" dirty="0" smtClean="0">
                <a:solidFill>
                  <a:schemeClr val="accent2">
                    <a:lumMod val="75000"/>
                  </a:schemeClr>
                </a:solidFill>
              </a:rPr>
              <a:t>: Alternatively, you can use the back side of handout, which has a sample (more-detailed) template.</a:t>
            </a:r>
          </a:p>
        </p:txBody>
      </p:sp>
    </p:spTree>
    <p:extLst>
      <p:ext uri="{BB962C8B-B14F-4D97-AF65-F5344CB8AC3E}">
        <p14:creationId xmlns:p14="http://schemas.microsoft.com/office/powerpoint/2010/main" val="10916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975"/>
            <a:ext cx="9144000" cy="3822192"/>
          </a:xfrm>
          <a:prstGeom prst="rect">
            <a:avLst/>
          </a:prstGeom>
        </p:spPr>
      </p:pic>
      <p:sp>
        <p:nvSpPr>
          <p:cNvPr id="3" name="Rectangle 2"/>
          <p:cNvSpPr/>
          <p:nvPr/>
        </p:nvSpPr>
        <p:spPr>
          <a:xfrm>
            <a:off x="1134554" y="5419975"/>
            <a:ext cx="6874894" cy="1200329"/>
          </a:xfrm>
          <a:prstGeom prst="rect">
            <a:avLst/>
          </a:prstGeom>
        </p:spPr>
        <p:txBody>
          <a:bodyPr wrap="none">
            <a:spAutoFit/>
          </a:bodyPr>
          <a:lstStyle/>
          <a:p>
            <a:pPr algn="ctr"/>
            <a:r>
              <a:rPr lang="en-US" dirty="0" smtClean="0"/>
              <a:t>For more information:</a:t>
            </a:r>
          </a:p>
          <a:p>
            <a:pPr algn="ctr"/>
            <a:r>
              <a:rPr lang="en-US" dirty="0" smtClean="0">
                <a:hlinkClick r:id="rId3"/>
              </a:rPr>
              <a:t>http</a:t>
            </a:r>
            <a:r>
              <a:rPr lang="en-US" dirty="0">
                <a:hlinkClick r:id="rId3"/>
              </a:rPr>
              <a:t>://</a:t>
            </a:r>
            <a:r>
              <a:rPr lang="en-US" dirty="0" smtClean="0">
                <a:hlinkClick r:id="rId3"/>
              </a:rPr>
              <a:t>www.cde.state.co.us/mtss</a:t>
            </a:r>
            <a:r>
              <a:rPr lang="en-US" dirty="0" smtClean="0"/>
              <a:t> </a:t>
            </a:r>
          </a:p>
          <a:p>
            <a:pPr algn="ctr"/>
            <a:endParaRPr lang="en-US" dirty="0" smtClean="0"/>
          </a:p>
          <a:p>
            <a:pPr algn="ctr"/>
            <a:r>
              <a:rPr lang="en-US" dirty="0" smtClean="0"/>
              <a:t>PPT on:  </a:t>
            </a:r>
            <a:r>
              <a:rPr lang="en-US" dirty="0" smtClean="0">
                <a:hlinkClick r:id="rId4"/>
              </a:rPr>
              <a:t>http://www.cde.state.co.us/mtss/adultlearningopportunities</a:t>
            </a:r>
            <a:r>
              <a:rPr lang="en-US" dirty="0" smtClean="0"/>
              <a:t> </a:t>
            </a:r>
            <a:endParaRPr lang="en-US" dirty="0"/>
          </a:p>
        </p:txBody>
      </p:sp>
    </p:spTree>
    <p:extLst>
      <p:ext uri="{BB962C8B-B14F-4D97-AF65-F5344CB8AC3E}">
        <p14:creationId xmlns:p14="http://schemas.microsoft.com/office/powerpoint/2010/main" val="414102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6189"/>
            <a:ext cx="9144000" cy="5147436"/>
          </a:xfrm>
          <a:solidFill>
            <a:schemeClr val="accent3">
              <a:lumMod val="40000"/>
              <a:lumOff val="60000"/>
            </a:schemeClr>
          </a:solidFill>
        </p:spPr>
        <p:txBody>
          <a:bodyPr>
            <a:noAutofit/>
          </a:bodyPr>
          <a:lstStyle/>
          <a:p>
            <a:pPr>
              <a:spcBef>
                <a:spcPts val="0"/>
              </a:spcBef>
            </a:pPr>
            <a:r>
              <a:rPr lang="en-US" sz="2200" b="0" dirty="0" smtClean="0"/>
              <a:t>Multiple offices/units within the Colorado Department of Education  (CDE)</a:t>
            </a:r>
          </a:p>
          <a:p>
            <a:pPr>
              <a:spcBef>
                <a:spcPts val="0"/>
              </a:spcBef>
            </a:pPr>
            <a:r>
              <a:rPr lang="en-US" sz="2200" b="0" dirty="0" smtClean="0"/>
              <a:t>Frank Porter Graham Child Development Institute, Mary Ruth Coleman</a:t>
            </a:r>
          </a:p>
          <a:p>
            <a:pPr>
              <a:spcBef>
                <a:spcPts val="0"/>
              </a:spcBef>
            </a:pPr>
            <a:r>
              <a:rPr lang="en-US" sz="2200" b="0" dirty="0" smtClean="0"/>
              <a:t>Iowa Department of Education, David Tilly</a:t>
            </a:r>
          </a:p>
          <a:p>
            <a:pPr>
              <a:spcBef>
                <a:spcPts val="0"/>
              </a:spcBef>
            </a:pPr>
            <a:r>
              <a:rPr lang="en-US" sz="2200" b="0" dirty="0" smtClean="0"/>
              <a:t>Michigan’s Integrated Behavior and Learning Supports Initiative (</a:t>
            </a:r>
            <a:r>
              <a:rPr lang="en-US" sz="2200" b="0" dirty="0" err="1" smtClean="0"/>
              <a:t>MiBLSi</a:t>
            </a:r>
            <a:r>
              <a:rPr lang="en-US" sz="2200" b="0" dirty="0" smtClean="0"/>
              <a:t>), Steve Goodman</a:t>
            </a:r>
          </a:p>
          <a:p>
            <a:pPr>
              <a:spcBef>
                <a:spcPts val="0"/>
              </a:spcBef>
            </a:pPr>
            <a:r>
              <a:rPr lang="en-US" sz="2200" b="0" dirty="0" smtClean="0"/>
              <a:t>National Association of School Psychologists (NASP), Stacy Skalski</a:t>
            </a:r>
          </a:p>
          <a:p>
            <a:pPr>
              <a:spcBef>
                <a:spcPts val="0"/>
              </a:spcBef>
            </a:pPr>
            <a:r>
              <a:rPr lang="en-US" sz="2200" b="0" dirty="0" smtClean="0"/>
              <a:t>National Implementation Research Network (NIRN), Caryn Ward</a:t>
            </a:r>
          </a:p>
          <a:p>
            <a:pPr>
              <a:spcBef>
                <a:spcPts val="0"/>
              </a:spcBef>
            </a:pPr>
            <a:r>
              <a:rPr lang="en-US" sz="2200" b="0" dirty="0" smtClean="0"/>
              <a:t>National Technical Assistance Center on PBIS (OSEP), Rob Horner </a:t>
            </a:r>
            <a:br>
              <a:rPr lang="en-US" sz="2200" b="0" dirty="0" smtClean="0"/>
            </a:br>
            <a:r>
              <a:rPr lang="en-US" sz="2200" b="0" dirty="0" smtClean="0"/>
              <a:t>and George </a:t>
            </a:r>
            <a:r>
              <a:rPr lang="en-US" sz="2200" b="0" dirty="0" err="1" smtClean="0"/>
              <a:t>Sugai</a:t>
            </a:r>
            <a:endParaRPr lang="en-US" sz="2200" b="0" dirty="0" smtClean="0"/>
          </a:p>
          <a:p>
            <a:pPr>
              <a:spcBef>
                <a:spcPts val="0"/>
              </a:spcBef>
            </a:pPr>
            <a:r>
              <a:rPr lang="en-US" sz="2200" b="0" dirty="0" err="1" smtClean="0"/>
              <a:t>RtI</a:t>
            </a:r>
            <a:r>
              <a:rPr lang="en-US" sz="2200" b="0" dirty="0" smtClean="0"/>
              <a:t> Action Network</a:t>
            </a:r>
          </a:p>
          <a:p>
            <a:pPr>
              <a:spcBef>
                <a:spcPts val="0"/>
              </a:spcBef>
            </a:pPr>
            <a:r>
              <a:rPr lang="en-US" sz="2200" b="0" dirty="0" err="1" smtClean="0"/>
              <a:t>RtI</a:t>
            </a:r>
            <a:r>
              <a:rPr lang="en-US" sz="2200" b="0" dirty="0" smtClean="0"/>
              <a:t> Innovations (Annual Conference)</a:t>
            </a:r>
          </a:p>
          <a:p>
            <a:pPr>
              <a:spcBef>
                <a:spcPts val="0"/>
              </a:spcBef>
            </a:pPr>
            <a:r>
              <a:rPr lang="en-US" sz="2200" b="0" dirty="0" smtClean="0"/>
              <a:t>State Implementation Scaling up Evidence-Based Practices Center (SISEP), Karen </a:t>
            </a:r>
            <a:r>
              <a:rPr lang="en-US" sz="2200" b="0" dirty="0" err="1" smtClean="0"/>
              <a:t>Blase</a:t>
            </a:r>
            <a:r>
              <a:rPr lang="en-US" sz="2200" b="0" dirty="0" smtClean="0"/>
              <a:t> &amp; Dean </a:t>
            </a:r>
            <a:r>
              <a:rPr lang="en-US" sz="2200" b="0" dirty="0" err="1" smtClean="0"/>
              <a:t>Fixsen</a:t>
            </a:r>
            <a:endParaRPr lang="en-US" sz="2200" b="0" dirty="0" smtClean="0"/>
          </a:p>
          <a:p>
            <a:pPr>
              <a:spcBef>
                <a:spcPts val="0"/>
              </a:spcBef>
            </a:pPr>
            <a:r>
              <a:rPr lang="en-US" sz="2200" b="0" dirty="0" smtClean="0"/>
              <a:t>University of South Florida, George </a:t>
            </a:r>
            <a:r>
              <a:rPr lang="en-US" sz="2200" b="0" dirty="0" err="1" smtClean="0"/>
              <a:t>Batsche</a:t>
            </a:r>
            <a:endParaRPr lang="en-US" sz="2200" b="0" dirty="0" smtClean="0"/>
          </a:p>
          <a:p>
            <a:pPr>
              <a:spcBef>
                <a:spcPts val="0"/>
              </a:spcBef>
            </a:pPr>
            <a:r>
              <a:rPr lang="en-US" sz="2200" b="0" dirty="0" smtClean="0"/>
              <a:t>University of North Carolina at Charlotte, Bob </a:t>
            </a:r>
            <a:r>
              <a:rPr lang="en-US" sz="2200" b="0" dirty="0" err="1" smtClean="0"/>
              <a:t>Algozzine</a:t>
            </a:r>
            <a:r>
              <a:rPr lang="en-US" sz="2200" b="0" dirty="0" smtClean="0"/>
              <a:t> &amp; Kate </a:t>
            </a:r>
            <a:r>
              <a:rPr lang="en-US" sz="2200" b="0" dirty="0" err="1" smtClean="0"/>
              <a:t>Algozzine</a:t>
            </a:r>
            <a:endParaRPr lang="en-US" sz="2200" b="0" dirty="0" smtClean="0"/>
          </a:p>
          <a:p>
            <a:pPr>
              <a:spcBef>
                <a:spcPts val="0"/>
              </a:spcBef>
            </a:pPr>
            <a:r>
              <a:rPr lang="en-US" sz="2200" b="0" dirty="0" smtClean="0"/>
              <a:t>University of Oregon, Kent McIntosh, Steve Newton, &amp; Anne Todd</a:t>
            </a:r>
          </a:p>
          <a:p>
            <a:pPr>
              <a:spcBef>
                <a:spcPts val="0"/>
              </a:spcBef>
            </a:pPr>
            <a:r>
              <a:rPr lang="en-US" sz="2200" b="0" dirty="0" smtClean="0"/>
              <a:t>Utah Multi-Tiered System of Supports (UMTSS)</a:t>
            </a:r>
          </a:p>
        </p:txBody>
      </p:sp>
      <p:sp>
        <p:nvSpPr>
          <p:cNvPr id="6" name="Title 5"/>
          <p:cNvSpPr>
            <a:spLocks noGrp="1"/>
          </p:cNvSpPr>
          <p:nvPr>
            <p:ph type="title" idx="4294967295"/>
          </p:nvPr>
        </p:nvSpPr>
        <p:spPr>
          <a:xfrm>
            <a:off x="0" y="0"/>
            <a:ext cx="9144000" cy="1138238"/>
          </a:xfrm>
        </p:spPr>
        <p:txBody>
          <a:bodyPr/>
          <a:lstStyle/>
          <a:p>
            <a:r>
              <a:rPr lang="en-US" dirty="0" smtClean="0">
                <a:solidFill>
                  <a:schemeClr val="bg1">
                    <a:lumMod val="50000"/>
                  </a:schemeClr>
                </a:solidFill>
              </a:rPr>
              <a:t>Acknowledgements</a:t>
            </a:r>
            <a:endParaRPr lang="en-US" dirty="0">
              <a:solidFill>
                <a:schemeClr val="bg1">
                  <a:lumMod val="50000"/>
                </a:schemeClr>
              </a:solidFill>
            </a:endParaRPr>
          </a:p>
        </p:txBody>
      </p:sp>
    </p:spTree>
    <p:extLst>
      <p:ext uri="{BB962C8B-B14F-4D97-AF65-F5344CB8AC3E}">
        <p14:creationId xmlns:p14="http://schemas.microsoft.com/office/powerpoint/2010/main" val="132439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1800"/>
              </a:spcBef>
              <a:buNone/>
            </a:pPr>
            <a:r>
              <a:rPr lang="en-US" sz="3200" dirty="0">
                <a:solidFill>
                  <a:schemeClr val="accent6">
                    <a:lumMod val="75000"/>
                  </a:schemeClr>
                </a:solidFill>
              </a:rPr>
              <a:t>Participants will…</a:t>
            </a:r>
          </a:p>
          <a:p>
            <a:pPr>
              <a:spcBef>
                <a:spcPts val="1800"/>
              </a:spcBef>
            </a:pPr>
            <a:r>
              <a:rPr lang="en-US" sz="3200" dirty="0"/>
              <a:t>Reflect on the </a:t>
            </a:r>
            <a:r>
              <a:rPr lang="en-US" sz="3200" dirty="0" smtClean="0"/>
              <a:t>Multi-Tiered System of Supports (</a:t>
            </a:r>
            <a:r>
              <a:rPr lang="en-US" sz="3200" dirty="0" smtClean="0">
                <a:solidFill>
                  <a:schemeClr val="accent2">
                    <a:lumMod val="75000"/>
                  </a:schemeClr>
                </a:solidFill>
              </a:rPr>
              <a:t>MTSS</a:t>
            </a:r>
            <a:r>
              <a:rPr lang="en-US" sz="3200" dirty="0" smtClean="0"/>
              <a:t>) </a:t>
            </a:r>
            <a:r>
              <a:rPr lang="en-US" sz="3200" dirty="0"/>
              <a:t>framework</a:t>
            </a:r>
          </a:p>
          <a:p>
            <a:pPr>
              <a:spcBef>
                <a:spcPts val="1800"/>
              </a:spcBef>
            </a:pPr>
            <a:r>
              <a:rPr lang="en-US" sz="3200" dirty="0"/>
              <a:t>Focus on </a:t>
            </a:r>
            <a:r>
              <a:rPr lang="en-US" sz="3200" i="1" dirty="0" smtClean="0"/>
              <a:t>two</a:t>
            </a:r>
            <a:r>
              <a:rPr lang="en-US" sz="3200" dirty="0" smtClean="0"/>
              <a:t> of the five MTSS </a:t>
            </a:r>
            <a:r>
              <a:rPr lang="en-US" sz="3200" dirty="0"/>
              <a:t>Essential </a:t>
            </a:r>
            <a:r>
              <a:rPr lang="en-US" sz="3200" dirty="0" smtClean="0"/>
              <a:t>Components: </a:t>
            </a:r>
            <a:r>
              <a:rPr lang="en-US" sz="3200" dirty="0" smtClean="0">
                <a:solidFill>
                  <a:schemeClr val="accent2">
                    <a:lumMod val="75000"/>
                  </a:schemeClr>
                </a:solidFill>
              </a:rPr>
              <a:t>FSCP and EBP</a:t>
            </a:r>
            <a:endParaRPr lang="en-US" sz="3200" dirty="0">
              <a:solidFill>
                <a:schemeClr val="accent2">
                  <a:lumMod val="75000"/>
                </a:schemeClr>
              </a:solidFill>
            </a:endParaRPr>
          </a:p>
          <a:p>
            <a:pPr>
              <a:spcBef>
                <a:spcPts val="1800"/>
              </a:spcBef>
            </a:pPr>
            <a:r>
              <a:rPr lang="en-US" sz="3200" dirty="0" smtClean="0"/>
              <a:t>Consider  </a:t>
            </a:r>
            <a:r>
              <a:rPr lang="en-US" sz="3200" dirty="0"/>
              <a:t>acceptable variations, adaptations to concepts, and potential (personal/system) </a:t>
            </a:r>
            <a:r>
              <a:rPr lang="en-US" sz="3200" dirty="0">
                <a:solidFill>
                  <a:schemeClr val="accent2">
                    <a:lumMod val="75000"/>
                  </a:schemeClr>
                </a:solidFill>
              </a:rPr>
              <a:t>applications</a:t>
            </a:r>
          </a:p>
          <a:p>
            <a:pPr marL="0" indent="0">
              <a:buNone/>
            </a:pPr>
            <a:endParaRPr lang="en-US" dirty="0"/>
          </a:p>
        </p:txBody>
      </p:sp>
      <p:sp>
        <p:nvSpPr>
          <p:cNvPr id="3" name="Title 2"/>
          <p:cNvSpPr>
            <a:spLocks noGrp="1"/>
          </p:cNvSpPr>
          <p:nvPr>
            <p:ph type="title"/>
          </p:nvPr>
        </p:nvSpPr>
        <p:spPr/>
        <p:txBody>
          <a:bodyPr/>
          <a:lstStyle/>
          <a:p>
            <a:r>
              <a:rPr lang="en-US" dirty="0" smtClean="0"/>
              <a:t>Learning Session Outcomes</a:t>
            </a:r>
            <a:endParaRPr lang="en-US" dirty="0"/>
          </a:p>
        </p:txBody>
      </p:sp>
    </p:spTree>
    <p:extLst>
      <p:ext uri="{BB962C8B-B14F-4D97-AF65-F5344CB8AC3E}">
        <p14:creationId xmlns:p14="http://schemas.microsoft.com/office/powerpoint/2010/main" val="4254227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5438" y="392113"/>
            <a:ext cx="8493125"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4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nSpc>
                <a:spcPct val="150000"/>
              </a:lnSpc>
              <a:buNone/>
            </a:pPr>
            <a:r>
              <a:rPr lang="en-US" sz="3200" i="1" dirty="0" smtClean="0">
                <a:solidFill>
                  <a:schemeClr val="accent2">
                    <a:lumMod val="75000"/>
                  </a:schemeClr>
                </a:solidFill>
              </a:rPr>
              <a:t>Language</a:t>
            </a:r>
            <a:r>
              <a:rPr lang="en-US" sz="3200" dirty="0" smtClean="0"/>
              <a:t> </a:t>
            </a:r>
            <a:r>
              <a:rPr lang="en-US" sz="3200" dirty="0"/>
              <a:t>reveals belief; </a:t>
            </a:r>
            <a:endParaRPr lang="en-US" sz="3200" dirty="0" smtClean="0"/>
          </a:p>
          <a:p>
            <a:pPr marL="45720" indent="0">
              <a:lnSpc>
                <a:spcPct val="150000"/>
              </a:lnSpc>
              <a:buNone/>
            </a:pPr>
            <a:r>
              <a:rPr lang="en-US" sz="3200" i="1" dirty="0" smtClean="0">
                <a:solidFill>
                  <a:schemeClr val="accent2">
                    <a:lumMod val="75000"/>
                  </a:schemeClr>
                </a:solidFill>
              </a:rPr>
              <a:t>belief</a:t>
            </a:r>
            <a:r>
              <a:rPr lang="en-US" sz="3200" dirty="0" smtClean="0"/>
              <a:t> </a:t>
            </a:r>
            <a:r>
              <a:rPr lang="en-US" sz="3200" dirty="0"/>
              <a:t>informs action; </a:t>
            </a:r>
            <a:endParaRPr lang="en-US" sz="3200" dirty="0" smtClean="0"/>
          </a:p>
          <a:p>
            <a:pPr marL="45720" indent="0">
              <a:lnSpc>
                <a:spcPct val="150000"/>
              </a:lnSpc>
              <a:buNone/>
            </a:pPr>
            <a:r>
              <a:rPr lang="en-US" sz="3200" i="1" dirty="0" smtClean="0">
                <a:solidFill>
                  <a:schemeClr val="accent2">
                    <a:lumMod val="75000"/>
                  </a:schemeClr>
                </a:solidFill>
              </a:rPr>
              <a:t>action</a:t>
            </a:r>
            <a:r>
              <a:rPr lang="en-US" sz="3200" dirty="0" smtClean="0"/>
              <a:t> </a:t>
            </a:r>
            <a:r>
              <a:rPr lang="en-US" sz="3200" dirty="0"/>
              <a:t>is visible in the </a:t>
            </a:r>
            <a:r>
              <a:rPr lang="en-US" sz="3200" u="sng" dirty="0"/>
              <a:t>behavior of </a:t>
            </a:r>
            <a:r>
              <a:rPr lang="en-US" sz="3200" u="sng" dirty="0" smtClean="0"/>
              <a:t>adults</a:t>
            </a:r>
          </a:p>
          <a:p>
            <a:pPr marL="45720" indent="0" algn="r">
              <a:lnSpc>
                <a:spcPct val="150000"/>
              </a:lnSpc>
              <a:buNone/>
            </a:pPr>
            <a:r>
              <a:rPr lang="en-US" sz="3200" dirty="0" smtClean="0"/>
              <a:t>…which </a:t>
            </a:r>
            <a:r>
              <a:rPr lang="en-US" sz="3200" dirty="0"/>
              <a:t>is what we are trying </a:t>
            </a:r>
            <a:r>
              <a:rPr lang="en-US" sz="3200" dirty="0" smtClean="0"/>
              <a:t>to</a:t>
            </a:r>
            <a:br>
              <a:rPr lang="en-US" sz="3200" dirty="0" smtClean="0"/>
            </a:br>
            <a:r>
              <a:rPr lang="en-US" sz="3200" i="1" u="sng" dirty="0" smtClean="0"/>
              <a:t>change </a:t>
            </a:r>
            <a:r>
              <a:rPr lang="en-US" sz="3200" i="1" u="sng" dirty="0"/>
              <a:t>or shape</a:t>
            </a:r>
            <a:r>
              <a:rPr lang="en-US" sz="3200" dirty="0"/>
              <a:t> to </a:t>
            </a:r>
            <a:r>
              <a:rPr lang="en-US" sz="3200" i="1" dirty="0" smtClean="0">
                <a:solidFill>
                  <a:schemeClr val="accent2">
                    <a:lumMod val="75000"/>
                  </a:schemeClr>
                </a:solidFill>
              </a:rPr>
              <a:t>support students</a:t>
            </a:r>
            <a:r>
              <a:rPr lang="en-US" sz="3200" dirty="0" smtClean="0"/>
              <a:t>.</a:t>
            </a:r>
            <a:endParaRPr lang="en-US" sz="3200" dirty="0"/>
          </a:p>
          <a:p>
            <a:endParaRPr lang="en-US" sz="3200" dirty="0"/>
          </a:p>
        </p:txBody>
      </p:sp>
      <p:sp>
        <p:nvSpPr>
          <p:cNvPr id="3" name="Title 2"/>
          <p:cNvSpPr>
            <a:spLocks noGrp="1"/>
          </p:cNvSpPr>
          <p:nvPr>
            <p:ph type="title"/>
          </p:nvPr>
        </p:nvSpPr>
        <p:spPr>
          <a:xfrm>
            <a:off x="0" y="192024"/>
            <a:ext cx="9144000" cy="521208"/>
          </a:xfrm>
        </p:spPr>
        <p:txBody>
          <a:bodyPr>
            <a:noAutofit/>
          </a:bodyPr>
          <a:lstStyle/>
          <a:p>
            <a:r>
              <a:rPr lang="en-US" dirty="0" smtClean="0"/>
              <a:t>Common Language and Common Understanding</a:t>
            </a:r>
            <a:endParaRPr lang="en-US" dirty="0"/>
          </a:p>
        </p:txBody>
      </p:sp>
    </p:spTree>
    <p:extLst>
      <p:ext uri="{BB962C8B-B14F-4D97-AF65-F5344CB8AC3E}">
        <p14:creationId xmlns:p14="http://schemas.microsoft.com/office/powerpoint/2010/main" val="44917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166406" y="1288429"/>
            <a:ext cx="4677057" cy="4969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What is MTSS?</a:t>
            </a:r>
            <a:endParaRPr lang="en-US" dirty="0"/>
          </a:p>
        </p:txBody>
      </p:sp>
      <p:sp>
        <p:nvSpPr>
          <p:cNvPr id="3" name="Content Placeholder 2"/>
          <p:cNvSpPr>
            <a:spLocks noGrp="1"/>
          </p:cNvSpPr>
          <p:nvPr>
            <p:ph sz="half" idx="4294967295"/>
          </p:nvPr>
        </p:nvSpPr>
        <p:spPr>
          <a:xfrm>
            <a:off x="5286375" y="1571625"/>
            <a:ext cx="3214688" cy="4554538"/>
          </a:xfrm>
        </p:spPr>
        <p:txBody>
          <a:bodyPr/>
          <a:lstStyle/>
          <a:p>
            <a:r>
              <a:rPr lang="en-US" sz="2600" dirty="0" smtClean="0"/>
              <a:t>Review the document</a:t>
            </a:r>
          </a:p>
          <a:p>
            <a:r>
              <a:rPr lang="en-US" sz="2600" dirty="0" smtClean="0"/>
              <a:t>Consider key features</a:t>
            </a:r>
          </a:p>
          <a:p>
            <a:r>
              <a:rPr lang="en-US" sz="2600" dirty="0" smtClean="0"/>
              <a:t>How does this connect to the work you are doing / plan to do?</a:t>
            </a:r>
          </a:p>
          <a:p>
            <a:endParaRPr lang="en-US" dirty="0"/>
          </a:p>
        </p:txBody>
      </p:sp>
      <p:pic>
        <p:nvPicPr>
          <p:cNvPr id="9" name="Picture 2" descr="C:\Program Files (x86)\Microsoft Office\MEDIA\CAGCAT10\j023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102" y="5423166"/>
            <a:ext cx="933972" cy="9931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7074" y="4950646"/>
            <a:ext cx="1555429" cy="461665"/>
          </a:xfrm>
          <a:prstGeom prst="rect">
            <a:avLst/>
          </a:prstGeom>
          <a:solidFill>
            <a:srgbClr val="FFFF00"/>
          </a:solidFill>
        </p:spPr>
        <p:txBody>
          <a:bodyPr wrap="square" rtlCol="0">
            <a:spAutoFit/>
          </a:bodyPr>
          <a:lstStyle/>
          <a:p>
            <a:pPr algn="ctr"/>
            <a:r>
              <a:rPr lang="en-US" sz="2400" dirty="0"/>
              <a:t>2</a:t>
            </a:r>
            <a:r>
              <a:rPr lang="en-US" sz="2400" dirty="0" smtClean="0"/>
              <a:t> minutes</a:t>
            </a:r>
            <a:endParaRPr lang="en-US" sz="2400" dirty="0"/>
          </a:p>
        </p:txBody>
      </p:sp>
    </p:spTree>
    <p:extLst>
      <p:ext uri="{BB962C8B-B14F-4D97-AF65-F5344CB8AC3E}">
        <p14:creationId xmlns:p14="http://schemas.microsoft.com/office/powerpoint/2010/main" val="3325600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59527" y="142875"/>
            <a:ext cx="8555836" cy="6143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lgn="l"/>
            <a:r>
              <a:rPr lang="en-US" sz="2400" b="1" dirty="0" smtClean="0">
                <a:solidFill>
                  <a:srgbClr val="FFFF00"/>
                </a:solidFill>
              </a:rPr>
              <a:t>Prevention-Based: </a:t>
            </a:r>
            <a:r>
              <a:rPr lang="en-US" sz="2400" dirty="0" smtClean="0"/>
              <a:t>The Aim is to eliminate Barriers BEFORE they are shaped</a:t>
            </a:r>
            <a:endParaRPr lang="en-US" sz="2400" dirty="0"/>
          </a:p>
        </p:txBody>
      </p:sp>
      <p:sp>
        <p:nvSpPr>
          <p:cNvPr id="6" name="Content Placeholder 4"/>
          <p:cNvSpPr txBox="1">
            <a:spLocks/>
          </p:cNvSpPr>
          <p:nvPr/>
        </p:nvSpPr>
        <p:spPr>
          <a:xfrm>
            <a:off x="268327" y="1143001"/>
            <a:ext cx="7183351" cy="479241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spcBef>
                <a:spcPts val="800"/>
              </a:spcBef>
              <a:buNone/>
            </a:pPr>
            <a:r>
              <a:rPr lang="en-US" sz="2800" i="1" dirty="0" smtClean="0"/>
              <a:t>Preventative approach applied across all tiers</a:t>
            </a:r>
            <a:endParaRPr lang="en-US" sz="2800" i="1" dirty="0"/>
          </a:p>
          <a:p>
            <a:pPr>
              <a:spcBef>
                <a:spcPts val="800"/>
              </a:spcBef>
            </a:pPr>
            <a:r>
              <a:rPr lang="en-US" sz="2600" b="0" dirty="0" smtClean="0">
                <a:solidFill>
                  <a:schemeClr val="accent2">
                    <a:lumMod val="75000"/>
                  </a:schemeClr>
                </a:solidFill>
              </a:rPr>
              <a:t>Identify</a:t>
            </a:r>
            <a:r>
              <a:rPr lang="en-US" sz="2600" b="0" dirty="0" smtClean="0"/>
              <a:t> who needs </a:t>
            </a:r>
            <a:r>
              <a:rPr lang="en-US" sz="2600" b="0" dirty="0"/>
              <a:t>support </a:t>
            </a:r>
            <a:r>
              <a:rPr lang="en-US" sz="2600" b="0" dirty="0" smtClean="0"/>
              <a:t>as early as</a:t>
            </a:r>
            <a:br>
              <a:rPr lang="en-US" sz="2600" b="0" dirty="0" smtClean="0"/>
            </a:br>
            <a:r>
              <a:rPr lang="en-US" sz="2600" b="0" dirty="0" smtClean="0"/>
              <a:t>possible; </a:t>
            </a:r>
            <a:r>
              <a:rPr lang="en-US" sz="2600" b="0" dirty="0" smtClean="0">
                <a:solidFill>
                  <a:schemeClr val="accent2">
                    <a:lumMod val="75000"/>
                  </a:schemeClr>
                </a:solidFill>
              </a:rPr>
              <a:t>Implement</a:t>
            </a:r>
            <a:r>
              <a:rPr lang="en-US" sz="2600" b="0" dirty="0" smtClean="0"/>
              <a:t> supports </a:t>
            </a:r>
            <a:br>
              <a:rPr lang="en-US" sz="2600" b="0" dirty="0" smtClean="0"/>
            </a:br>
            <a:r>
              <a:rPr lang="en-US" sz="2600" b="0" dirty="0" smtClean="0"/>
              <a:t>when needed</a:t>
            </a:r>
            <a:r>
              <a:rPr lang="en-US" sz="2600" b="0" dirty="0"/>
              <a:t>;  </a:t>
            </a:r>
            <a:r>
              <a:rPr lang="en-US" sz="2600" b="0" dirty="0" smtClean="0"/>
              <a:t>and  </a:t>
            </a:r>
            <a:r>
              <a:rPr lang="en-US" sz="2600" b="0" dirty="0" smtClean="0">
                <a:solidFill>
                  <a:schemeClr val="accent2">
                    <a:lumMod val="75000"/>
                  </a:schemeClr>
                </a:solidFill>
              </a:rPr>
              <a:t>Determine</a:t>
            </a:r>
            <a:r>
              <a:rPr lang="en-US" sz="2600" b="0" dirty="0" smtClean="0"/>
              <a:t> if</a:t>
            </a:r>
            <a:br>
              <a:rPr lang="en-US" sz="2600" b="0" dirty="0" smtClean="0"/>
            </a:br>
            <a:r>
              <a:rPr lang="en-US" sz="2600" b="0" dirty="0" smtClean="0"/>
              <a:t>those </a:t>
            </a:r>
            <a:r>
              <a:rPr lang="en-US" sz="2600" b="0" dirty="0"/>
              <a:t>supports are effective</a:t>
            </a:r>
          </a:p>
          <a:p>
            <a:pPr>
              <a:spcBef>
                <a:spcPts val="800"/>
              </a:spcBef>
            </a:pPr>
            <a:r>
              <a:rPr lang="en-US" sz="2600" b="0" dirty="0" smtClean="0"/>
              <a:t>Prevent development of </a:t>
            </a:r>
            <a:br>
              <a:rPr lang="en-US" sz="2600" b="0" dirty="0" smtClean="0"/>
            </a:br>
            <a:r>
              <a:rPr lang="en-US" sz="2600" b="0" dirty="0" smtClean="0"/>
              <a:t>new problems</a:t>
            </a:r>
          </a:p>
          <a:p>
            <a:pPr>
              <a:spcBef>
                <a:spcPts val="800"/>
              </a:spcBef>
            </a:pPr>
            <a:r>
              <a:rPr lang="en-US" sz="2600" b="0" dirty="0" smtClean="0"/>
              <a:t>Reduce the number of </a:t>
            </a:r>
            <a:br>
              <a:rPr lang="en-US" sz="2600" b="0" dirty="0" smtClean="0"/>
            </a:br>
            <a:r>
              <a:rPr lang="en-US" sz="2600" b="0" dirty="0" smtClean="0"/>
              <a:t>existing challenges</a:t>
            </a:r>
          </a:p>
          <a:p>
            <a:pPr>
              <a:spcBef>
                <a:spcPts val="800"/>
              </a:spcBef>
            </a:pPr>
            <a:r>
              <a:rPr lang="en-US" sz="2600" b="0" dirty="0" smtClean="0"/>
              <a:t>Reduce the intensity</a:t>
            </a:r>
            <a:br>
              <a:rPr lang="en-US" sz="2600" b="0" dirty="0" smtClean="0"/>
            </a:br>
            <a:r>
              <a:rPr lang="en-US" sz="2600" b="0" dirty="0" smtClean="0"/>
              <a:t>and complexity</a:t>
            </a:r>
            <a:br>
              <a:rPr lang="en-US" sz="2600" b="0" dirty="0" smtClean="0"/>
            </a:br>
            <a:r>
              <a:rPr lang="en-US" sz="2600" b="0" dirty="0" smtClean="0"/>
              <a:t>of needed supports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1417" y="2070369"/>
            <a:ext cx="2511229" cy="1660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0002" y="4325342"/>
            <a:ext cx="4402647" cy="2305847"/>
          </a:xfrm>
          <a:prstGeom prst="rect">
            <a:avLst/>
          </a:prstGeom>
        </p:spPr>
      </p:pic>
    </p:spTree>
    <p:extLst>
      <p:ext uri="{BB962C8B-B14F-4D97-AF65-F5344CB8AC3E}">
        <p14:creationId xmlns:p14="http://schemas.microsoft.com/office/powerpoint/2010/main" val="351038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4372</TotalTime>
  <Words>3544</Words>
  <Application>Microsoft Office PowerPoint</Application>
  <PresentationFormat>On-screen Show (4:3)</PresentationFormat>
  <Paragraphs>442</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 </vt:lpstr>
      <vt:lpstr>Welcome!</vt:lpstr>
      <vt:lpstr>Acknowledgements</vt:lpstr>
      <vt:lpstr>Learning Session Outcomes</vt:lpstr>
      <vt:lpstr>PowerPoint Presentation</vt:lpstr>
      <vt:lpstr>Common Language and Common Understanding</vt:lpstr>
      <vt:lpstr>What is MTSS?</vt:lpstr>
      <vt:lpstr>PowerPoint Presentation</vt:lpstr>
      <vt:lpstr>PowerPoint Presentation</vt:lpstr>
      <vt:lpstr>Definitions</vt:lpstr>
      <vt:lpstr>Which Bike do you Like?</vt:lpstr>
      <vt:lpstr>MTSS = Organizational Framework</vt:lpstr>
      <vt:lpstr>MTSS Makes it Possible</vt:lpstr>
      <vt:lpstr>Focus on the System</vt:lpstr>
      <vt:lpstr>Systems Thinking</vt:lpstr>
      <vt:lpstr>PowerPoint Presentation</vt:lpstr>
      <vt:lpstr>Discussion: Turn and Talk</vt:lpstr>
      <vt:lpstr>Taking Stock</vt:lpstr>
      <vt:lpstr>Classroom, School, District, BOCES, State</vt:lpstr>
      <vt:lpstr>MTSS and Essential Components</vt:lpstr>
      <vt:lpstr>OVERLAPPING SPHERES OF INFLUENCE</vt:lpstr>
      <vt:lpstr>What are you “ready” to impact? </vt:lpstr>
      <vt:lpstr>Why do people conflict?</vt:lpstr>
      <vt:lpstr>How do we build the capacity of our partners?</vt:lpstr>
      <vt:lpstr>FSCP Standards-Aligned Resources</vt:lpstr>
      <vt:lpstr>MTSS and Essential Components</vt:lpstr>
      <vt:lpstr>EBP for Social Skills</vt:lpstr>
      <vt:lpstr>Formula for Success</vt:lpstr>
      <vt:lpstr>Questions Teams Asks</vt:lpstr>
      <vt:lpstr>PowerPoint Presentation</vt:lpstr>
      <vt:lpstr>Levels of School-wide SEL and 5 Domains of SEL</vt:lpstr>
      <vt:lpstr>Priorities</vt:lpstr>
      <vt:lpstr>What are you personally “planning” to impact?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Watchorn, Kim</cp:lastModifiedBy>
  <cp:revision>143</cp:revision>
  <cp:lastPrinted>2017-08-02T18:43:49Z</cp:lastPrinted>
  <dcterms:created xsi:type="dcterms:W3CDTF">2016-08-31T23:11:11Z</dcterms:created>
  <dcterms:modified xsi:type="dcterms:W3CDTF">2017-10-05T09:40:18Z</dcterms:modified>
</cp:coreProperties>
</file>