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1" r:id="rId1"/>
  </p:sldMasterIdLst>
  <p:notesMasterIdLst>
    <p:notesMasterId r:id="rId28"/>
  </p:notesMasterIdLst>
  <p:sldIdLst>
    <p:sldId id="273" r:id="rId2"/>
    <p:sldId id="272" r:id="rId3"/>
    <p:sldId id="279" r:id="rId4"/>
    <p:sldId id="288" r:id="rId5"/>
    <p:sldId id="291" r:id="rId6"/>
    <p:sldId id="289" r:id="rId7"/>
    <p:sldId id="290" r:id="rId8"/>
    <p:sldId id="298" r:id="rId9"/>
    <p:sldId id="285" r:id="rId10"/>
    <p:sldId id="258" r:id="rId11"/>
    <p:sldId id="299" r:id="rId12"/>
    <p:sldId id="292" r:id="rId13"/>
    <p:sldId id="293" r:id="rId14"/>
    <p:sldId id="294" r:id="rId15"/>
    <p:sldId id="295" r:id="rId16"/>
    <p:sldId id="297" r:id="rId17"/>
    <p:sldId id="296" r:id="rId18"/>
    <p:sldId id="286" r:id="rId19"/>
    <p:sldId id="303" r:id="rId20"/>
    <p:sldId id="300" r:id="rId21"/>
    <p:sldId id="261" r:id="rId22"/>
    <p:sldId id="268" r:id="rId23"/>
    <p:sldId id="277" r:id="rId24"/>
    <p:sldId id="302" r:id="rId25"/>
    <p:sldId id="278" r:id="rId26"/>
    <p:sldId id="282"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gert, Julia" initials="WJ"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6B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72890" autoAdjust="0"/>
  </p:normalViewPr>
  <p:slideViewPr>
    <p:cSldViewPr snapToGrid="0">
      <p:cViewPr varScale="1">
        <p:scale>
          <a:sx n="50" d="100"/>
          <a:sy n="50" d="100"/>
        </p:scale>
        <p:origin x="18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E1E69-3FCC-410A-812B-E2B85A35AA8B}" type="doc">
      <dgm:prSet loTypeId="urn:microsoft.com/office/officeart/2005/8/layout/chart3" loCatId="relationship" qsTypeId="urn:microsoft.com/office/officeart/2005/8/quickstyle/simple1" qsCatId="simple" csTypeId="urn:microsoft.com/office/officeart/2005/8/colors/accent1_2" csCatId="accent1" phldr="1"/>
      <dgm:spPr/>
    </dgm:pt>
    <dgm:pt modelId="{B0F5878A-7F84-490A-8B78-2A9A7038510B}">
      <dgm:prSet phldrT="[Text]"/>
      <dgm:spPr>
        <a:xfrm>
          <a:off x="1281106" y="407196"/>
          <a:ext cx="3413760" cy="3413760"/>
        </a:xfrm>
        <a:solidFill>
          <a:srgbClr val="EA6B14">
            <a:alpha val="81961"/>
          </a:srgbClr>
        </a:solidFill>
        <a:ln w="25400" cap="flat" cmpd="sng" algn="ctr">
          <a:solidFill>
            <a:sysClr val="window" lastClr="FFFFFF">
              <a:hueOff val="0"/>
              <a:satOff val="0"/>
              <a:lumOff val="0"/>
              <a:alphaOff val="0"/>
            </a:sysClr>
          </a:solidFill>
          <a:prstDash val="solid"/>
        </a:ln>
        <a:effectLst/>
      </dgm:spPr>
      <dgm:t>
        <a:bodyPr/>
        <a:lstStyle/>
        <a:p>
          <a:r>
            <a:rPr lang="en-US" dirty="0" smtClean="0">
              <a:solidFill>
                <a:sysClr val="window" lastClr="FFFFFF"/>
              </a:solidFill>
              <a:latin typeface="Calibri"/>
              <a:ea typeface="+mn-ea"/>
              <a:cs typeface="+mn-cs"/>
            </a:rPr>
            <a:t> </a:t>
          </a:r>
          <a:endParaRPr lang="en-US" dirty="0">
            <a:solidFill>
              <a:sysClr val="window" lastClr="FFFFFF"/>
            </a:solidFill>
            <a:latin typeface="Calibri"/>
            <a:ea typeface="+mn-ea"/>
            <a:cs typeface="+mn-cs"/>
          </a:endParaRPr>
        </a:p>
      </dgm:t>
    </dgm:pt>
    <dgm:pt modelId="{4801A7BA-24FA-496D-8B51-0C3BF143343F}" type="parTrans" cxnId="{2591A349-1AB1-4B2A-AF2A-6C7D4A8B76A3}">
      <dgm:prSet/>
      <dgm:spPr/>
      <dgm:t>
        <a:bodyPr/>
        <a:lstStyle/>
        <a:p>
          <a:endParaRPr lang="en-US"/>
        </a:p>
      </dgm:t>
    </dgm:pt>
    <dgm:pt modelId="{752C26AB-355E-4033-9D1A-2CF197D832A8}" type="sibTrans" cxnId="{2591A349-1AB1-4B2A-AF2A-6C7D4A8B76A3}">
      <dgm:prSet/>
      <dgm:spPr/>
      <dgm:t>
        <a:bodyPr/>
        <a:lstStyle/>
        <a:p>
          <a:endParaRPr lang="en-US"/>
        </a:p>
      </dgm:t>
    </dgm:pt>
    <dgm:pt modelId="{6D752EE8-F146-453B-970C-D7DDD6BC8E07}">
      <dgm:prSet phldrT="[Text]"/>
      <dgm:spPr>
        <a:xfrm>
          <a:off x="1281379" y="421651"/>
          <a:ext cx="3413760" cy="3413760"/>
        </a:xfrm>
        <a:solidFill>
          <a:schemeClr val="accent6">
            <a:lumMod val="75000"/>
          </a:scheme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BBC8A88D-F0D9-411B-9AEE-A4E58CB61C0C}" type="parTrans" cxnId="{B3E6986F-F37C-40E7-9498-932AB9AA8F4E}">
      <dgm:prSet/>
      <dgm:spPr/>
      <dgm:t>
        <a:bodyPr/>
        <a:lstStyle/>
        <a:p>
          <a:endParaRPr lang="en-US"/>
        </a:p>
      </dgm:t>
    </dgm:pt>
    <dgm:pt modelId="{4F0F1003-C359-427C-97BB-A753CBCABA6D}" type="sibTrans" cxnId="{B3E6986F-F37C-40E7-9498-932AB9AA8F4E}">
      <dgm:prSet/>
      <dgm:spPr/>
      <dgm:t>
        <a:bodyPr/>
        <a:lstStyle/>
        <a:p>
          <a:endParaRPr lang="en-US"/>
        </a:p>
      </dgm:t>
    </dgm:pt>
    <dgm:pt modelId="{F3898263-D767-40A6-923F-1D01F2FB76F8}">
      <dgm:prSet phldrT="[Text]"/>
      <dgm:spPr>
        <a:xfrm>
          <a:off x="1281379" y="407415"/>
          <a:ext cx="3413760" cy="3413760"/>
        </a:xfrm>
        <a:solidFill>
          <a:schemeClr val="accent4">
            <a:lumMod val="60000"/>
            <a:lumOff val="40000"/>
          </a:scheme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1A8DFB9D-CFED-45D7-9EF1-358D6889DAA4}" type="parTrans" cxnId="{3625156C-D159-49E9-8BF0-D4E522F575D1}">
      <dgm:prSet/>
      <dgm:spPr/>
      <dgm:t>
        <a:bodyPr/>
        <a:lstStyle/>
        <a:p>
          <a:endParaRPr lang="en-US"/>
        </a:p>
      </dgm:t>
    </dgm:pt>
    <dgm:pt modelId="{5D07FFA9-4FD7-4DCC-8473-B9C4A2E2AAAC}" type="sibTrans" cxnId="{3625156C-D159-49E9-8BF0-D4E522F575D1}">
      <dgm:prSet/>
      <dgm:spPr/>
      <dgm:t>
        <a:bodyPr/>
        <a:lstStyle/>
        <a:p>
          <a:endParaRPr lang="en-US"/>
        </a:p>
      </dgm:t>
    </dgm:pt>
    <dgm:pt modelId="{0B44F9CB-774B-42DA-8E64-1F388C624EBF}">
      <dgm:prSet phldrT="[Text]"/>
      <dgm:spPr>
        <a:xfrm>
          <a:off x="1281379" y="407415"/>
          <a:ext cx="3413760" cy="3413760"/>
        </a:xfrm>
        <a:solidFill>
          <a:srgbClr val="EA6B14">
            <a:alpha val="81961"/>
          </a:srgb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7732EF56-6A1E-4F9A-B1D5-8419AAEF273F}" type="parTrans" cxnId="{30302674-1A59-4C5C-AE23-A4E4A7E86F86}">
      <dgm:prSet/>
      <dgm:spPr/>
      <dgm:t>
        <a:bodyPr/>
        <a:lstStyle/>
        <a:p>
          <a:endParaRPr lang="en-US"/>
        </a:p>
      </dgm:t>
    </dgm:pt>
    <dgm:pt modelId="{FE31BFEF-13A8-4FBF-A434-A9B66A4A0225}" type="sibTrans" cxnId="{30302674-1A59-4C5C-AE23-A4E4A7E86F86}">
      <dgm:prSet/>
      <dgm:spPr/>
      <dgm:t>
        <a:bodyPr/>
        <a:lstStyle/>
        <a:p>
          <a:endParaRPr lang="en-US"/>
        </a:p>
      </dgm:t>
    </dgm:pt>
    <dgm:pt modelId="{C2EB4AA1-B987-4273-925D-C4F425455F1B}">
      <dgm:prSet phldrT="[Text]"/>
      <dgm:spPr>
        <a:xfrm>
          <a:off x="1281379" y="407415"/>
          <a:ext cx="3413760" cy="3413760"/>
        </a:xfrm>
        <a:solidFill>
          <a:schemeClr val="accent6">
            <a:lumMod val="75000"/>
          </a:schemeClr>
        </a:solidFill>
        <a:ln w="25400" cap="flat" cmpd="sng" algn="ctr">
          <a:solidFill>
            <a:sysClr val="window" lastClr="FFFFFF">
              <a:hueOff val="0"/>
              <a:satOff val="0"/>
              <a:lumOff val="0"/>
              <a:alphaOff val="0"/>
            </a:sysClr>
          </a:solidFill>
          <a:prstDash val="solid"/>
        </a:ln>
        <a:effectLst/>
      </dgm:spPr>
      <dgm:t>
        <a:bodyPr/>
        <a:lstStyle/>
        <a:p>
          <a:endParaRPr lang="en-US" dirty="0">
            <a:solidFill>
              <a:sysClr val="window" lastClr="FFFFFF"/>
            </a:solidFill>
            <a:latin typeface="Calibri"/>
            <a:ea typeface="+mn-ea"/>
            <a:cs typeface="+mn-cs"/>
          </a:endParaRPr>
        </a:p>
      </dgm:t>
    </dgm:pt>
    <dgm:pt modelId="{FB8E2D00-8664-49DB-816F-885A18BAD158}" type="parTrans" cxnId="{6A5401C2-C8D4-4048-8E4E-F29BFEA7287A}">
      <dgm:prSet/>
      <dgm:spPr/>
      <dgm:t>
        <a:bodyPr/>
        <a:lstStyle/>
        <a:p>
          <a:endParaRPr lang="en-US"/>
        </a:p>
      </dgm:t>
    </dgm:pt>
    <dgm:pt modelId="{C6639176-0A37-4A27-AF12-CAB2C9D02203}" type="sibTrans" cxnId="{6A5401C2-C8D4-4048-8E4E-F29BFEA7287A}">
      <dgm:prSet/>
      <dgm:spPr/>
      <dgm:t>
        <a:bodyPr/>
        <a:lstStyle/>
        <a:p>
          <a:endParaRPr lang="en-US"/>
        </a:p>
      </dgm:t>
    </dgm:pt>
    <dgm:pt modelId="{344906CA-B389-46FA-BDD3-58066B1E447D}" type="pres">
      <dgm:prSet presAssocID="{A79E1E69-3FCC-410A-812B-E2B85A35AA8B}" presName="compositeShape" presStyleCnt="0">
        <dgm:presLayoutVars>
          <dgm:chMax val="7"/>
          <dgm:dir/>
          <dgm:resizeHandles val="exact"/>
        </dgm:presLayoutVars>
      </dgm:prSet>
      <dgm:spPr/>
    </dgm:pt>
    <dgm:pt modelId="{C0E0993C-6844-41EC-959C-9D66BF55594D}" type="pres">
      <dgm:prSet presAssocID="{A79E1E69-3FCC-410A-812B-E2B85A35AA8B}" presName="wedge1" presStyleLbl="node1" presStyleIdx="0" presStyleCnt="5" custLinFactNeighborX="-3320" custLinFactNeighborY="4815"/>
      <dgm:spPr>
        <a:prstGeom prst="pie">
          <a:avLst>
            <a:gd name="adj1" fmla="val 16200000"/>
            <a:gd name="adj2" fmla="val 20520000"/>
          </a:avLst>
        </a:prstGeom>
      </dgm:spPr>
      <dgm:t>
        <a:bodyPr/>
        <a:lstStyle/>
        <a:p>
          <a:endParaRPr lang="en-US"/>
        </a:p>
      </dgm:t>
    </dgm:pt>
    <dgm:pt modelId="{74DD0892-009C-4FE5-8C40-01CAA2269F21}" type="pres">
      <dgm:prSet presAssocID="{A79E1E69-3FCC-410A-812B-E2B85A35AA8B}" presName="wedge1Tx" presStyleLbl="node1" presStyleIdx="0" presStyleCnt="5">
        <dgm:presLayoutVars>
          <dgm:chMax val="0"/>
          <dgm:chPref val="0"/>
          <dgm:bulletEnabled val="1"/>
        </dgm:presLayoutVars>
      </dgm:prSet>
      <dgm:spPr/>
      <dgm:t>
        <a:bodyPr/>
        <a:lstStyle/>
        <a:p>
          <a:endParaRPr lang="en-US"/>
        </a:p>
      </dgm:t>
    </dgm:pt>
    <dgm:pt modelId="{5DEC4697-EE2C-497A-8313-D2E4089DF78A}" type="pres">
      <dgm:prSet presAssocID="{A79E1E69-3FCC-410A-812B-E2B85A35AA8B}" presName="wedge2" presStyleLbl="node1" presStyleIdx="1" presStyleCnt="5" custLinFactNeighborX="94"/>
      <dgm:spPr>
        <a:prstGeom prst="pie">
          <a:avLst>
            <a:gd name="adj1" fmla="val 20520000"/>
            <a:gd name="adj2" fmla="val 3240000"/>
          </a:avLst>
        </a:prstGeom>
      </dgm:spPr>
      <dgm:t>
        <a:bodyPr/>
        <a:lstStyle/>
        <a:p>
          <a:endParaRPr lang="en-US"/>
        </a:p>
      </dgm:t>
    </dgm:pt>
    <dgm:pt modelId="{80270A14-2024-490F-9DD0-5FA9A213AE92}" type="pres">
      <dgm:prSet presAssocID="{A79E1E69-3FCC-410A-812B-E2B85A35AA8B}" presName="wedge2Tx" presStyleLbl="node1" presStyleIdx="1" presStyleCnt="5">
        <dgm:presLayoutVars>
          <dgm:chMax val="0"/>
          <dgm:chPref val="0"/>
          <dgm:bulletEnabled val="1"/>
        </dgm:presLayoutVars>
      </dgm:prSet>
      <dgm:spPr/>
      <dgm:t>
        <a:bodyPr/>
        <a:lstStyle/>
        <a:p>
          <a:endParaRPr lang="en-US"/>
        </a:p>
      </dgm:t>
    </dgm:pt>
    <dgm:pt modelId="{209C2A87-5276-48DF-A7CF-432EDBB7F401}" type="pres">
      <dgm:prSet presAssocID="{A79E1E69-3FCC-410A-812B-E2B85A35AA8B}" presName="wedge3" presStyleLbl="node1" presStyleIdx="2" presStyleCnt="5" custAng="0" custScaleX="101090" custScaleY="99326" custLinFactNeighborX="-186" custLinFactNeighborY="298"/>
      <dgm:spPr>
        <a:prstGeom prst="pie">
          <a:avLst>
            <a:gd name="adj1" fmla="val 3240000"/>
            <a:gd name="adj2" fmla="val 7560000"/>
          </a:avLst>
        </a:prstGeom>
      </dgm:spPr>
      <dgm:t>
        <a:bodyPr/>
        <a:lstStyle/>
        <a:p>
          <a:endParaRPr lang="en-US"/>
        </a:p>
      </dgm:t>
    </dgm:pt>
    <dgm:pt modelId="{D158B1C4-9CFE-4A7B-9DB7-7C556910E935}" type="pres">
      <dgm:prSet presAssocID="{A79E1E69-3FCC-410A-812B-E2B85A35AA8B}" presName="wedge3Tx" presStyleLbl="node1" presStyleIdx="2" presStyleCnt="5">
        <dgm:presLayoutVars>
          <dgm:chMax val="0"/>
          <dgm:chPref val="0"/>
          <dgm:bulletEnabled val="1"/>
        </dgm:presLayoutVars>
      </dgm:prSet>
      <dgm:spPr/>
      <dgm:t>
        <a:bodyPr/>
        <a:lstStyle/>
        <a:p>
          <a:endParaRPr lang="en-US"/>
        </a:p>
      </dgm:t>
    </dgm:pt>
    <dgm:pt modelId="{43534F5A-8206-44B9-900A-06873D9965B3}" type="pres">
      <dgm:prSet presAssocID="{A79E1E69-3FCC-410A-812B-E2B85A35AA8B}" presName="wedge4" presStyleLbl="node1" presStyleIdx="3" presStyleCnt="5" custLinFactNeighborY="417"/>
      <dgm:spPr>
        <a:prstGeom prst="pie">
          <a:avLst>
            <a:gd name="adj1" fmla="val 7560000"/>
            <a:gd name="adj2" fmla="val 11880000"/>
          </a:avLst>
        </a:prstGeom>
      </dgm:spPr>
      <dgm:t>
        <a:bodyPr/>
        <a:lstStyle/>
        <a:p>
          <a:endParaRPr lang="en-US"/>
        </a:p>
      </dgm:t>
    </dgm:pt>
    <dgm:pt modelId="{B5388EF5-15FA-4E72-8C26-8709AEA63E49}" type="pres">
      <dgm:prSet presAssocID="{A79E1E69-3FCC-410A-812B-E2B85A35AA8B}" presName="wedge4Tx" presStyleLbl="node1" presStyleIdx="3" presStyleCnt="5">
        <dgm:presLayoutVars>
          <dgm:chMax val="0"/>
          <dgm:chPref val="0"/>
          <dgm:bulletEnabled val="1"/>
        </dgm:presLayoutVars>
      </dgm:prSet>
      <dgm:spPr/>
      <dgm:t>
        <a:bodyPr/>
        <a:lstStyle/>
        <a:p>
          <a:endParaRPr lang="en-US"/>
        </a:p>
      </dgm:t>
    </dgm:pt>
    <dgm:pt modelId="{7D665640-3495-43A5-B8FB-31FC7BE02614}" type="pres">
      <dgm:prSet presAssocID="{A79E1E69-3FCC-410A-812B-E2B85A35AA8B}" presName="wedge5" presStyleLbl="node1" presStyleIdx="4" presStyleCnt="5" custLinFactNeighborX="94"/>
      <dgm:spPr>
        <a:prstGeom prst="pie">
          <a:avLst>
            <a:gd name="adj1" fmla="val 11880000"/>
            <a:gd name="adj2" fmla="val 16200000"/>
          </a:avLst>
        </a:prstGeom>
      </dgm:spPr>
      <dgm:t>
        <a:bodyPr/>
        <a:lstStyle/>
        <a:p>
          <a:endParaRPr lang="en-US"/>
        </a:p>
      </dgm:t>
    </dgm:pt>
    <dgm:pt modelId="{9E651A7C-7643-4D03-87EC-2EE4BF0A9F09}" type="pres">
      <dgm:prSet presAssocID="{A79E1E69-3FCC-410A-812B-E2B85A35AA8B}" presName="wedge5Tx" presStyleLbl="node1" presStyleIdx="4" presStyleCnt="5">
        <dgm:presLayoutVars>
          <dgm:chMax val="0"/>
          <dgm:chPref val="0"/>
          <dgm:bulletEnabled val="1"/>
        </dgm:presLayoutVars>
      </dgm:prSet>
      <dgm:spPr/>
      <dgm:t>
        <a:bodyPr/>
        <a:lstStyle/>
        <a:p>
          <a:endParaRPr lang="en-US"/>
        </a:p>
      </dgm:t>
    </dgm:pt>
  </dgm:ptLst>
  <dgm:cxnLst>
    <dgm:cxn modelId="{D3436390-D102-4145-B33A-634604FC6D13}" type="presOf" srcId="{6D752EE8-F146-453B-970C-D7DDD6BC8E07}" destId="{43534F5A-8206-44B9-900A-06873D9965B3}" srcOrd="0" destOrd="0" presId="urn:microsoft.com/office/officeart/2005/8/layout/chart3"/>
    <dgm:cxn modelId="{C619A82E-ED59-464A-BF99-6F13D87AC828}" type="presOf" srcId="{0B44F9CB-774B-42DA-8E64-1F388C624EBF}" destId="{9E651A7C-7643-4D03-87EC-2EE4BF0A9F09}" srcOrd="1" destOrd="0" presId="urn:microsoft.com/office/officeart/2005/8/layout/chart3"/>
    <dgm:cxn modelId="{3DA50E4C-00ED-48B2-901B-38DC72201602}" type="presOf" srcId="{C2EB4AA1-B987-4273-925D-C4F425455F1B}" destId="{209C2A87-5276-48DF-A7CF-432EDBB7F401}" srcOrd="0" destOrd="0" presId="urn:microsoft.com/office/officeart/2005/8/layout/chart3"/>
    <dgm:cxn modelId="{82DB8A37-2A2B-4E9F-8F7B-25D1FAB39E68}" type="presOf" srcId="{F3898263-D767-40A6-923F-1D01F2FB76F8}" destId="{80270A14-2024-490F-9DD0-5FA9A213AE92}" srcOrd="1" destOrd="0" presId="urn:microsoft.com/office/officeart/2005/8/layout/chart3"/>
    <dgm:cxn modelId="{3625156C-D159-49E9-8BF0-D4E522F575D1}" srcId="{A79E1E69-3FCC-410A-812B-E2B85A35AA8B}" destId="{F3898263-D767-40A6-923F-1D01F2FB76F8}" srcOrd="1" destOrd="0" parTransId="{1A8DFB9D-CFED-45D7-9EF1-358D6889DAA4}" sibTransId="{5D07FFA9-4FD7-4DCC-8473-B9C4A2E2AAAC}"/>
    <dgm:cxn modelId="{BC7590CC-3B8E-4942-834E-DBF7F0BDC9A7}" type="presOf" srcId="{C2EB4AA1-B987-4273-925D-C4F425455F1B}" destId="{D158B1C4-9CFE-4A7B-9DB7-7C556910E935}" srcOrd="1" destOrd="0" presId="urn:microsoft.com/office/officeart/2005/8/layout/chart3"/>
    <dgm:cxn modelId="{2591A349-1AB1-4B2A-AF2A-6C7D4A8B76A3}" srcId="{A79E1E69-3FCC-410A-812B-E2B85A35AA8B}" destId="{B0F5878A-7F84-490A-8B78-2A9A7038510B}" srcOrd="0" destOrd="0" parTransId="{4801A7BA-24FA-496D-8B51-0C3BF143343F}" sibTransId="{752C26AB-355E-4033-9D1A-2CF197D832A8}"/>
    <dgm:cxn modelId="{660322F5-E812-4FF0-88CA-8E9858327050}" type="presOf" srcId="{0B44F9CB-774B-42DA-8E64-1F388C624EBF}" destId="{7D665640-3495-43A5-B8FB-31FC7BE02614}" srcOrd="0" destOrd="0" presId="urn:microsoft.com/office/officeart/2005/8/layout/chart3"/>
    <dgm:cxn modelId="{DF284C8C-D98F-4F1A-A027-1D1B426FE2CA}" type="presOf" srcId="{F3898263-D767-40A6-923F-1D01F2FB76F8}" destId="{5DEC4697-EE2C-497A-8313-D2E4089DF78A}" srcOrd="0" destOrd="0" presId="urn:microsoft.com/office/officeart/2005/8/layout/chart3"/>
    <dgm:cxn modelId="{68189101-E1B8-4F47-A64D-A9AD416E739B}" type="presOf" srcId="{A79E1E69-3FCC-410A-812B-E2B85A35AA8B}" destId="{344906CA-B389-46FA-BDD3-58066B1E447D}" srcOrd="0" destOrd="0" presId="urn:microsoft.com/office/officeart/2005/8/layout/chart3"/>
    <dgm:cxn modelId="{B57B19B9-B505-4965-9DB6-52D5B3D550AB}" type="presOf" srcId="{6D752EE8-F146-453B-970C-D7DDD6BC8E07}" destId="{B5388EF5-15FA-4E72-8C26-8709AEA63E49}" srcOrd="1" destOrd="0" presId="urn:microsoft.com/office/officeart/2005/8/layout/chart3"/>
    <dgm:cxn modelId="{9888CC08-C662-46AC-BE20-82C3D69D65AE}" type="presOf" srcId="{B0F5878A-7F84-490A-8B78-2A9A7038510B}" destId="{74DD0892-009C-4FE5-8C40-01CAA2269F21}" srcOrd="1" destOrd="0" presId="urn:microsoft.com/office/officeart/2005/8/layout/chart3"/>
    <dgm:cxn modelId="{B3E6986F-F37C-40E7-9498-932AB9AA8F4E}" srcId="{A79E1E69-3FCC-410A-812B-E2B85A35AA8B}" destId="{6D752EE8-F146-453B-970C-D7DDD6BC8E07}" srcOrd="3" destOrd="0" parTransId="{BBC8A88D-F0D9-411B-9AEE-A4E58CB61C0C}" sibTransId="{4F0F1003-C359-427C-97BB-A753CBCABA6D}"/>
    <dgm:cxn modelId="{6A5401C2-C8D4-4048-8E4E-F29BFEA7287A}" srcId="{A79E1E69-3FCC-410A-812B-E2B85A35AA8B}" destId="{C2EB4AA1-B987-4273-925D-C4F425455F1B}" srcOrd="2" destOrd="0" parTransId="{FB8E2D00-8664-49DB-816F-885A18BAD158}" sibTransId="{C6639176-0A37-4A27-AF12-CAB2C9D02203}"/>
    <dgm:cxn modelId="{30302674-1A59-4C5C-AE23-A4E4A7E86F86}" srcId="{A79E1E69-3FCC-410A-812B-E2B85A35AA8B}" destId="{0B44F9CB-774B-42DA-8E64-1F388C624EBF}" srcOrd="4" destOrd="0" parTransId="{7732EF56-6A1E-4F9A-B1D5-8419AAEF273F}" sibTransId="{FE31BFEF-13A8-4FBF-A434-A9B66A4A0225}"/>
    <dgm:cxn modelId="{49899C73-F53E-4284-8CD3-DBC10ADC68A3}" type="presOf" srcId="{B0F5878A-7F84-490A-8B78-2A9A7038510B}" destId="{C0E0993C-6844-41EC-959C-9D66BF55594D}" srcOrd="0" destOrd="0" presId="urn:microsoft.com/office/officeart/2005/8/layout/chart3"/>
    <dgm:cxn modelId="{84870A66-F827-4291-BFD7-3A59686450F3}" type="presParOf" srcId="{344906CA-B389-46FA-BDD3-58066B1E447D}" destId="{C0E0993C-6844-41EC-959C-9D66BF55594D}" srcOrd="0" destOrd="0" presId="urn:microsoft.com/office/officeart/2005/8/layout/chart3"/>
    <dgm:cxn modelId="{EDD85A23-343C-4F2C-9DAB-225087C170EA}" type="presParOf" srcId="{344906CA-B389-46FA-BDD3-58066B1E447D}" destId="{74DD0892-009C-4FE5-8C40-01CAA2269F21}" srcOrd="1" destOrd="0" presId="urn:microsoft.com/office/officeart/2005/8/layout/chart3"/>
    <dgm:cxn modelId="{69F37094-9749-49DD-9052-F4F86E21ACE6}" type="presParOf" srcId="{344906CA-B389-46FA-BDD3-58066B1E447D}" destId="{5DEC4697-EE2C-497A-8313-D2E4089DF78A}" srcOrd="2" destOrd="0" presId="urn:microsoft.com/office/officeart/2005/8/layout/chart3"/>
    <dgm:cxn modelId="{42D8985C-73CE-488D-B253-790DB32BC029}" type="presParOf" srcId="{344906CA-B389-46FA-BDD3-58066B1E447D}" destId="{80270A14-2024-490F-9DD0-5FA9A213AE92}" srcOrd="3" destOrd="0" presId="urn:microsoft.com/office/officeart/2005/8/layout/chart3"/>
    <dgm:cxn modelId="{703138E6-4DD8-4E70-A20A-3F23C4A78FA4}" type="presParOf" srcId="{344906CA-B389-46FA-BDD3-58066B1E447D}" destId="{209C2A87-5276-48DF-A7CF-432EDBB7F401}" srcOrd="4" destOrd="0" presId="urn:microsoft.com/office/officeart/2005/8/layout/chart3"/>
    <dgm:cxn modelId="{CE563B9B-E67B-4B6B-8F8D-EBA0BC61E086}" type="presParOf" srcId="{344906CA-B389-46FA-BDD3-58066B1E447D}" destId="{D158B1C4-9CFE-4A7B-9DB7-7C556910E935}" srcOrd="5" destOrd="0" presId="urn:microsoft.com/office/officeart/2005/8/layout/chart3"/>
    <dgm:cxn modelId="{8F7C14A9-4AAE-4C9B-B077-5A4DFC46690B}" type="presParOf" srcId="{344906CA-B389-46FA-BDD3-58066B1E447D}" destId="{43534F5A-8206-44B9-900A-06873D9965B3}" srcOrd="6" destOrd="0" presId="urn:microsoft.com/office/officeart/2005/8/layout/chart3"/>
    <dgm:cxn modelId="{C133C13E-5EAF-4DF6-90AF-C2C0496ED052}" type="presParOf" srcId="{344906CA-B389-46FA-BDD3-58066B1E447D}" destId="{B5388EF5-15FA-4E72-8C26-8709AEA63E49}" srcOrd="7" destOrd="0" presId="urn:microsoft.com/office/officeart/2005/8/layout/chart3"/>
    <dgm:cxn modelId="{9190A986-33C3-4764-9CFD-52D4A7DC1604}" type="presParOf" srcId="{344906CA-B389-46FA-BDD3-58066B1E447D}" destId="{7D665640-3495-43A5-B8FB-31FC7BE02614}" srcOrd="8" destOrd="0" presId="urn:microsoft.com/office/officeart/2005/8/layout/chart3"/>
    <dgm:cxn modelId="{787AD5F0-354D-4E3A-994C-EC057322A507}" type="presParOf" srcId="{344906CA-B389-46FA-BDD3-58066B1E447D}" destId="{9E651A7C-7643-4D03-87EC-2EE4BF0A9F09}"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0993C-6844-41EC-959C-9D66BF55594D}">
      <dsp:nvSpPr>
        <dsp:cNvPr id="0" name=""/>
        <dsp:cNvSpPr/>
      </dsp:nvSpPr>
      <dsp:spPr>
        <a:xfrm>
          <a:off x="1663219" y="404783"/>
          <a:ext cx="3393533" cy="3393533"/>
        </a:xfrm>
        <a:prstGeom prst="pie">
          <a:avLst>
            <a:gd name="adj1" fmla="val 16200000"/>
            <a:gd name="adj2" fmla="val 20520000"/>
          </a:avLst>
        </a:prstGeom>
        <a:solidFill>
          <a:srgbClr val="EA6B14">
            <a:alpha val="81961"/>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r>
            <a:rPr lang="en-US" sz="4700" kern="1200" dirty="0" smtClean="0">
              <a:solidFill>
                <a:sysClr val="window" lastClr="FFFFFF"/>
              </a:solidFill>
              <a:latin typeface="Calibri"/>
              <a:ea typeface="+mn-ea"/>
              <a:cs typeface="+mn-cs"/>
            </a:rPr>
            <a:t> </a:t>
          </a:r>
          <a:endParaRPr lang="en-US" sz="4700" kern="1200" dirty="0">
            <a:solidFill>
              <a:sysClr val="window" lastClr="FFFFFF"/>
            </a:solidFill>
            <a:latin typeface="Calibri"/>
            <a:ea typeface="+mn-ea"/>
            <a:cs typeface="+mn-cs"/>
          </a:endParaRPr>
        </a:p>
      </dsp:txBody>
      <dsp:txXfrm>
        <a:off x="3402809" y="911794"/>
        <a:ext cx="1151377" cy="787784"/>
      </dsp:txXfrm>
    </dsp:sp>
    <dsp:sp modelId="{5DEC4697-EE2C-497A-8313-D2E4089DF78A}">
      <dsp:nvSpPr>
        <dsp:cNvPr id="0" name=""/>
        <dsp:cNvSpPr/>
      </dsp:nvSpPr>
      <dsp:spPr>
        <a:xfrm>
          <a:off x="1660300" y="405002"/>
          <a:ext cx="3393533" cy="3393533"/>
        </a:xfrm>
        <a:prstGeom prst="pie">
          <a:avLst>
            <a:gd name="adj1" fmla="val 20520000"/>
            <a:gd name="adj2" fmla="val 3240000"/>
          </a:avLst>
        </a:prstGeom>
        <a:solidFill>
          <a:schemeClr val="accent4">
            <a:lumMod val="60000"/>
            <a:lumOff val="4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solidFill>
              <a:sysClr val="window" lastClr="FFFFFF"/>
            </a:solidFill>
            <a:latin typeface="Calibri"/>
            <a:ea typeface="+mn-ea"/>
            <a:cs typeface="+mn-cs"/>
          </a:endParaRPr>
        </a:p>
      </dsp:txBody>
      <dsp:txXfrm>
        <a:off x="3878217" y="1940172"/>
        <a:ext cx="1009980" cy="852423"/>
      </dsp:txXfrm>
    </dsp:sp>
    <dsp:sp modelId="{209C2A87-5276-48DF-A7CF-432EDBB7F401}">
      <dsp:nvSpPr>
        <dsp:cNvPr id="0" name=""/>
        <dsp:cNvSpPr/>
      </dsp:nvSpPr>
      <dsp:spPr>
        <a:xfrm>
          <a:off x="1632303" y="426551"/>
          <a:ext cx="3430523" cy="3370661"/>
        </a:xfrm>
        <a:prstGeom prst="pie">
          <a:avLst>
            <a:gd name="adj1" fmla="val 3240000"/>
            <a:gd name="adj2" fmla="val 7560000"/>
          </a:avLst>
        </a:prstGeom>
        <a:solidFill>
          <a:schemeClr val="accent6">
            <a:lumMod val="75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lang="en-US" sz="4300" kern="1200" dirty="0">
            <a:solidFill>
              <a:sysClr val="window" lastClr="FFFFFF"/>
            </a:solidFill>
            <a:latin typeface="Calibri"/>
            <a:ea typeface="+mn-ea"/>
            <a:cs typeface="+mn-cs"/>
          </a:endParaRPr>
        </a:p>
      </dsp:txBody>
      <dsp:txXfrm>
        <a:off x="2734972" y="2954546"/>
        <a:ext cx="1225186" cy="722284"/>
      </dsp:txXfrm>
    </dsp:sp>
    <dsp:sp modelId="{43534F5A-8206-44B9-900A-06873D9965B3}">
      <dsp:nvSpPr>
        <dsp:cNvPr id="0" name=""/>
        <dsp:cNvSpPr/>
      </dsp:nvSpPr>
      <dsp:spPr>
        <a:xfrm>
          <a:off x="1657110" y="419153"/>
          <a:ext cx="3393533" cy="3393533"/>
        </a:xfrm>
        <a:prstGeom prst="pie">
          <a:avLst>
            <a:gd name="adj1" fmla="val 7560000"/>
            <a:gd name="adj2" fmla="val 11880000"/>
          </a:avLst>
        </a:prstGeom>
        <a:solidFill>
          <a:schemeClr val="accent6">
            <a:lumMod val="75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solidFill>
              <a:sysClr val="window" lastClr="FFFFFF"/>
            </a:solidFill>
            <a:latin typeface="Calibri"/>
            <a:ea typeface="+mn-ea"/>
            <a:cs typeface="+mn-cs"/>
          </a:endParaRPr>
        </a:p>
      </dsp:txBody>
      <dsp:txXfrm>
        <a:off x="1818707" y="1954323"/>
        <a:ext cx="1009980" cy="852423"/>
      </dsp:txXfrm>
    </dsp:sp>
    <dsp:sp modelId="{7D665640-3495-43A5-B8FB-31FC7BE02614}">
      <dsp:nvSpPr>
        <dsp:cNvPr id="0" name=""/>
        <dsp:cNvSpPr/>
      </dsp:nvSpPr>
      <dsp:spPr>
        <a:xfrm>
          <a:off x="1660300" y="405002"/>
          <a:ext cx="3393533" cy="3393533"/>
        </a:xfrm>
        <a:prstGeom prst="pie">
          <a:avLst>
            <a:gd name="adj1" fmla="val 11880000"/>
            <a:gd name="adj2" fmla="val 16200000"/>
          </a:avLst>
        </a:prstGeom>
        <a:solidFill>
          <a:srgbClr val="EA6B14">
            <a:alpha val="81961"/>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a:lnSpc>
              <a:spcPct val="90000"/>
            </a:lnSpc>
            <a:spcBef>
              <a:spcPct val="0"/>
            </a:spcBef>
            <a:spcAft>
              <a:spcPct val="35000"/>
            </a:spcAft>
          </a:pPr>
          <a:endParaRPr lang="en-US" sz="4700" kern="1200" dirty="0">
            <a:solidFill>
              <a:sysClr val="window" lastClr="FFFFFF"/>
            </a:solidFill>
            <a:latin typeface="Calibri"/>
            <a:ea typeface="+mn-ea"/>
            <a:cs typeface="+mn-cs"/>
          </a:endParaRPr>
        </a:p>
      </dsp:txBody>
      <dsp:txXfrm>
        <a:off x="2155190" y="922111"/>
        <a:ext cx="1151377" cy="78778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5AA099-D5E8-456D-BB8C-A4A5924DB7C0}" type="datetimeFigureOut">
              <a:rPr lang="en-US" smtClean="0"/>
              <a:t>9/25/2017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858D72E-DA22-43B5-9646-FB9B2B0AD8EC}" type="slidenum">
              <a:rPr lang="en-US" smtClean="0"/>
              <a:t>‹#›</a:t>
            </a:fld>
            <a:endParaRPr lang="en-US"/>
          </a:p>
        </p:txBody>
      </p:sp>
    </p:spTree>
    <p:extLst>
      <p:ext uri="{BB962C8B-B14F-4D97-AF65-F5344CB8AC3E}">
        <p14:creationId xmlns:p14="http://schemas.microsoft.com/office/powerpoint/2010/main" val="3107488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over slide. Will not cover how</a:t>
            </a:r>
            <a:r>
              <a:rPr lang="en-US" baseline="0" dirty="0" smtClean="0"/>
              <a:t> to use a specific intervention. This is not a training on any particular intervention </a:t>
            </a:r>
            <a:endParaRPr lang="en-US" dirty="0"/>
          </a:p>
        </p:txBody>
      </p:sp>
      <p:sp>
        <p:nvSpPr>
          <p:cNvPr id="4" name="Slide Number Placeholder 3"/>
          <p:cNvSpPr>
            <a:spLocks noGrp="1"/>
          </p:cNvSpPr>
          <p:nvPr>
            <p:ph type="sldNum" sz="quarter" idx="10"/>
          </p:nvPr>
        </p:nvSpPr>
        <p:spPr/>
        <p:txBody>
          <a:bodyPr/>
          <a:lstStyle/>
          <a:p>
            <a:fld id="{48ED05C0-9DFA-4D78-BE2D-E72D06BEB45A}" type="slidenum">
              <a:rPr lang="en-US" smtClean="0"/>
              <a:t>2</a:t>
            </a:fld>
            <a:endParaRPr lang="en-US"/>
          </a:p>
        </p:txBody>
      </p:sp>
    </p:spTree>
    <p:extLst>
      <p:ext uri="{BB962C8B-B14F-4D97-AF65-F5344CB8AC3E}">
        <p14:creationId xmlns:p14="http://schemas.microsoft.com/office/powerpoint/2010/main" val="887301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a:spcBef>
                <a:spcPts val="0"/>
              </a:spcBef>
              <a:buFont typeface="Arial" panose="020B0604020202020204" pitchFamily="34" charset="0"/>
              <a:buChar char="•"/>
            </a:pPr>
            <a:r>
              <a:rPr lang="en-US" dirty="0" smtClean="0"/>
              <a:t>…She would likely see</a:t>
            </a:r>
            <a:r>
              <a:rPr lang="en-US" baseline="0" dirty="0" smtClean="0"/>
              <a:t> the city differently because of the impact her trauma history has had on her.</a:t>
            </a:r>
          </a:p>
          <a:p>
            <a:pPr marL="171450" lvl="0" indent="-171450">
              <a:spcBef>
                <a:spcPts val="0"/>
              </a:spcBef>
              <a:buFont typeface="Arial" panose="020B0604020202020204" pitchFamily="34" charset="0"/>
              <a:buChar char="•"/>
            </a:pPr>
            <a:r>
              <a:rPr lang="en-US" baseline="0" dirty="0" smtClean="0"/>
              <a:t>And the same can be said for some of the students in the schools in your districts.</a:t>
            </a:r>
          </a:p>
          <a:p>
            <a:pPr marL="171450" lvl="0" indent="-171450">
              <a:spcBef>
                <a:spcPts val="0"/>
              </a:spcBef>
              <a:buFont typeface="Arial" panose="020B0604020202020204" pitchFamily="34" charset="0"/>
              <a:buChar char="•"/>
            </a:pPr>
            <a:r>
              <a:rPr lang="en-US" baseline="0" dirty="0" smtClean="0"/>
              <a:t>If students in your district walk into one of your schools and see this, do you think they have learning on their mind? Do you think they feel comfortable and safe? Would they be willing to build friendships and relationships with peers and adults?</a:t>
            </a:r>
            <a:endParaRPr dirty="0"/>
          </a:p>
        </p:txBody>
      </p:sp>
      <p:sp>
        <p:nvSpPr>
          <p:cNvPr id="987" name="Shape 9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291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Shape 10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94" name="Shape 10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2"/>
              </a:solidFill>
              <a:latin typeface="Cambria"/>
              <a:ea typeface="Cambria"/>
              <a:cs typeface="Cambria"/>
              <a:sym typeface="Cambria"/>
            </a:endParaRPr>
          </a:p>
        </p:txBody>
      </p:sp>
      <p:sp>
        <p:nvSpPr>
          <p:cNvPr id="1095" name="Shape 10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Arial"/>
                <a:ea typeface="Arial"/>
                <a:cs typeface="Arial"/>
                <a:sym typeface="Arial"/>
              </a:rPr>
              <a:t>15</a:t>
            </a:fld>
            <a:endParaRPr lang="en"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06766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Shape 14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a:spcBef>
                <a:spcPts val="0"/>
              </a:spcBef>
              <a:buFont typeface="Arial" panose="020B0604020202020204" pitchFamily="34" charset="0"/>
              <a:buChar char="•"/>
            </a:pPr>
            <a:r>
              <a:rPr lang="en-US" dirty="0" smtClean="0"/>
              <a:t>Individual characteristics</a:t>
            </a:r>
          </a:p>
          <a:p>
            <a:pPr marL="628650" lvl="1" indent="-171450">
              <a:spcBef>
                <a:spcPts val="0"/>
              </a:spcBef>
              <a:buFont typeface="Arial" panose="020B0604020202020204" pitchFamily="34" charset="0"/>
              <a:buChar char="•"/>
            </a:pPr>
            <a:r>
              <a:rPr lang="en-US" dirty="0" smtClean="0"/>
              <a:t>Differences in the developmental personality between children</a:t>
            </a:r>
          </a:p>
          <a:p>
            <a:pPr marL="628650" lvl="1" indent="-171450">
              <a:spcBef>
                <a:spcPts val="0"/>
              </a:spcBef>
              <a:buFont typeface="Arial" panose="020B0604020202020204" pitchFamily="34" charset="0"/>
              <a:buChar char="•"/>
            </a:pPr>
            <a:r>
              <a:rPr lang="en-US" dirty="0" smtClean="0"/>
              <a:t>Resilient</a:t>
            </a:r>
            <a:r>
              <a:rPr lang="en-US" baseline="0" dirty="0" smtClean="0"/>
              <a:t> children have a “pronounced autonomy and a strong social orientation.”</a:t>
            </a:r>
          </a:p>
          <a:p>
            <a:pPr marL="171450" lvl="0" indent="-171450">
              <a:spcBef>
                <a:spcPts val="0"/>
              </a:spcBef>
              <a:buFont typeface="Arial" panose="020B0604020202020204" pitchFamily="34" charset="0"/>
              <a:buChar char="•"/>
            </a:pPr>
            <a:r>
              <a:rPr lang="en-US" baseline="0" dirty="0" smtClean="0"/>
              <a:t>Self-regulation</a:t>
            </a:r>
          </a:p>
          <a:p>
            <a:pPr marL="628650" lvl="1" indent="-171450">
              <a:spcBef>
                <a:spcPts val="0"/>
              </a:spcBef>
              <a:buFont typeface="Arial" panose="020B0604020202020204" pitchFamily="34" charset="0"/>
              <a:buChar char="•"/>
            </a:pPr>
            <a:r>
              <a:rPr lang="en-US" baseline="0" dirty="0" smtClean="0"/>
              <a:t>Having an “easy-going temperament and good self-regulation” is linked to being resilient</a:t>
            </a:r>
          </a:p>
          <a:p>
            <a:pPr marL="171450" lvl="0" indent="-171450">
              <a:spcBef>
                <a:spcPts val="0"/>
              </a:spcBef>
              <a:buFont typeface="Arial" panose="020B0604020202020204" pitchFamily="34" charset="0"/>
              <a:buChar char="•"/>
            </a:pPr>
            <a:r>
              <a:rPr lang="en-US" baseline="0" dirty="0" smtClean="0"/>
              <a:t>Self-concept</a:t>
            </a:r>
          </a:p>
          <a:p>
            <a:pPr marL="628650" lvl="1" indent="-171450">
              <a:spcBef>
                <a:spcPts val="0"/>
              </a:spcBef>
              <a:buFont typeface="Arial" panose="020B0604020202020204" pitchFamily="34" charset="0"/>
              <a:buChar char="•"/>
            </a:pPr>
            <a:r>
              <a:rPr lang="en-US" baseline="0" dirty="0" smtClean="0"/>
              <a:t>Having positive self-esteem</a:t>
            </a:r>
          </a:p>
          <a:p>
            <a:pPr marL="171450" lvl="0" indent="-171450">
              <a:spcBef>
                <a:spcPts val="0"/>
              </a:spcBef>
              <a:buFont typeface="Arial" panose="020B0604020202020204" pitchFamily="34" charset="0"/>
              <a:buChar char="•"/>
            </a:pPr>
            <a:r>
              <a:rPr lang="en-US" baseline="0" dirty="0" smtClean="0"/>
              <a:t>Family conditions</a:t>
            </a:r>
          </a:p>
          <a:p>
            <a:pPr marL="628650" lvl="1" indent="-171450">
              <a:spcBef>
                <a:spcPts val="0"/>
              </a:spcBef>
              <a:buFont typeface="Arial" panose="020B0604020202020204" pitchFamily="34" charset="0"/>
              <a:buChar char="•"/>
            </a:pPr>
            <a:r>
              <a:rPr lang="en-US" baseline="0" dirty="0" smtClean="0"/>
              <a:t>Authoritative parenting style increases odds of being resilient</a:t>
            </a:r>
          </a:p>
          <a:p>
            <a:pPr marL="171450" lvl="0" indent="-171450">
              <a:spcBef>
                <a:spcPts val="0"/>
              </a:spcBef>
              <a:buFont typeface="Arial" panose="020B0604020202020204" pitchFamily="34" charset="0"/>
              <a:buChar char="•"/>
            </a:pPr>
            <a:r>
              <a:rPr lang="en-US" baseline="0" dirty="0" smtClean="0"/>
              <a:t>Community supports</a:t>
            </a:r>
          </a:p>
          <a:p>
            <a:pPr marL="628650" lvl="1" indent="-171450">
              <a:spcBef>
                <a:spcPts val="0"/>
              </a:spcBef>
              <a:buFont typeface="Arial" panose="020B0604020202020204" pitchFamily="34" charset="0"/>
              <a:buChar char="•"/>
            </a:pPr>
            <a:r>
              <a:rPr lang="en-US" baseline="0" dirty="0" smtClean="0"/>
              <a:t>Role models outside the family can be buffers for children at risk</a:t>
            </a:r>
          </a:p>
          <a:p>
            <a:pPr marL="171450" lvl="0" indent="-171450">
              <a:spcBef>
                <a:spcPts val="0"/>
              </a:spcBef>
              <a:buFont typeface="Arial" panose="020B0604020202020204" pitchFamily="34" charset="0"/>
              <a:buChar char="•"/>
            </a:pPr>
            <a:r>
              <a:rPr lang="en-US" baseline="0" dirty="0" smtClean="0"/>
              <a:t>Other factors</a:t>
            </a:r>
          </a:p>
          <a:p>
            <a:pPr marL="628650" lvl="1" indent="-171450">
              <a:spcBef>
                <a:spcPts val="0"/>
              </a:spcBef>
              <a:buFont typeface="Arial" panose="020B0604020202020204" pitchFamily="34" charset="0"/>
              <a:buChar char="•"/>
            </a:pPr>
            <a:r>
              <a:rPr lang="en-US" baseline="0" dirty="0" smtClean="0"/>
              <a:t>Resilience factors may be dependent on culture (e.g., faith may serve as a bigger resiliency factor in some cultures)</a:t>
            </a:r>
            <a:endParaRPr dirty="0"/>
          </a:p>
        </p:txBody>
      </p:sp>
      <p:sp>
        <p:nvSpPr>
          <p:cNvPr id="1459" name="Shape 1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8883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Trauma Informed Care is in the recognition, understanding, and responsiveness to trauma with explicit efforts made in restoring emotional safety, building healthy relationships, and creating positive opportunities where students can practice self-regulation strategies and prosocial skills. </a:t>
            </a:r>
          </a:p>
        </p:txBody>
      </p:sp>
      <p:sp>
        <p:nvSpPr>
          <p:cNvPr id="4" name="Slide Number Placeholder 3"/>
          <p:cNvSpPr>
            <a:spLocks noGrp="1"/>
          </p:cNvSpPr>
          <p:nvPr>
            <p:ph type="sldNum" sz="quarter" idx="10"/>
          </p:nvPr>
        </p:nvSpPr>
        <p:spPr/>
        <p:txBody>
          <a:bodyPr/>
          <a:lstStyle/>
          <a:p>
            <a:fld id="{E858D72E-DA22-43B5-9646-FB9B2B0AD8EC}" type="slidenum">
              <a:rPr lang="en-US" smtClean="0"/>
              <a:t>18</a:t>
            </a:fld>
            <a:endParaRPr lang="en-US"/>
          </a:p>
        </p:txBody>
      </p:sp>
    </p:spTree>
    <p:extLst>
      <p:ext uri="{BB962C8B-B14F-4D97-AF65-F5344CB8AC3E}">
        <p14:creationId xmlns:p14="http://schemas.microsoft.com/office/powerpoint/2010/main" val="50885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point that most of them</a:t>
            </a:r>
            <a:r>
              <a:rPr lang="en-US" baseline="0" dirty="0" smtClean="0"/>
              <a:t> know what PBIS is so I won’t go over it in detail but I will provide a different way to think about it when we consider integration.</a:t>
            </a:r>
            <a:endParaRPr lang="en-US" dirty="0"/>
          </a:p>
        </p:txBody>
      </p:sp>
      <p:sp>
        <p:nvSpPr>
          <p:cNvPr id="4" name="Slide Number Placeholder 3"/>
          <p:cNvSpPr>
            <a:spLocks noGrp="1"/>
          </p:cNvSpPr>
          <p:nvPr>
            <p:ph type="sldNum" sz="quarter" idx="10"/>
          </p:nvPr>
        </p:nvSpPr>
        <p:spPr/>
        <p:txBody>
          <a:bodyPr/>
          <a:lstStyle/>
          <a:p>
            <a:fld id="{E858D72E-DA22-43B5-9646-FB9B2B0AD8EC}" type="slidenum">
              <a:rPr lang="en-US" smtClean="0"/>
              <a:t>20</a:t>
            </a:fld>
            <a:endParaRPr lang="en-US"/>
          </a:p>
        </p:txBody>
      </p:sp>
    </p:spTree>
    <p:extLst>
      <p:ext uri="{BB962C8B-B14F-4D97-AF65-F5344CB8AC3E}">
        <p14:creationId xmlns:p14="http://schemas.microsoft.com/office/powerpoint/2010/main" val="2207122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have characterized PBIS as the structure</a:t>
            </a:r>
            <a:r>
              <a:rPr lang="en-US" baseline="0" dirty="0" smtClean="0"/>
              <a:t> and SEL as the support within the umbrella of positive school climate</a:t>
            </a:r>
          </a:p>
          <a:p>
            <a:r>
              <a:rPr lang="en-US" baseline="0" dirty="0" smtClean="0"/>
              <a:t>Same have said that PBIS is an evidence-based PBIS program. </a:t>
            </a:r>
            <a:r>
              <a:rPr lang="en-US" dirty="0" smtClean="0"/>
              <a:t>SEL coordinators do not know how to do the work effectively.</a:t>
            </a:r>
            <a:r>
              <a:rPr lang="en-US" baseline="0" dirty="0" smtClean="0"/>
              <a:t>  </a:t>
            </a:r>
            <a:r>
              <a:rPr lang="en-US" dirty="0" smtClean="0"/>
              <a:t>Must be taught like you would teach any skill</a:t>
            </a:r>
          </a:p>
          <a:p>
            <a:endParaRPr lang="en-US" dirty="0"/>
          </a:p>
        </p:txBody>
      </p:sp>
      <p:sp>
        <p:nvSpPr>
          <p:cNvPr id="4" name="Slide Number Placeholder 3"/>
          <p:cNvSpPr>
            <a:spLocks noGrp="1"/>
          </p:cNvSpPr>
          <p:nvPr>
            <p:ph type="sldNum" sz="quarter" idx="10"/>
          </p:nvPr>
        </p:nvSpPr>
        <p:spPr/>
        <p:txBody>
          <a:bodyPr/>
          <a:lstStyle/>
          <a:p>
            <a:fld id="{E858D72E-DA22-43B5-9646-FB9B2B0AD8EC}" type="slidenum">
              <a:rPr lang="en-US" smtClean="0"/>
              <a:t>21</a:t>
            </a:fld>
            <a:endParaRPr lang="en-US"/>
          </a:p>
        </p:txBody>
      </p:sp>
    </p:spTree>
    <p:extLst>
      <p:ext uri="{BB962C8B-B14F-4D97-AF65-F5344CB8AC3E}">
        <p14:creationId xmlns:p14="http://schemas.microsoft.com/office/powerpoint/2010/main" val="1198068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smtClean="0"/>
              <a:t>When we think of implementing a practice in a school, we want to consider 4 key elements. </a:t>
            </a:r>
          </a:p>
          <a:p>
            <a:pPr marL="228600" indent="-228600">
              <a:buFont typeface="+mj-lt"/>
              <a:buAutoNum type="arabicPeriod"/>
            </a:pPr>
            <a:r>
              <a:rPr lang="en-US" sz="1100" baseline="0" dirty="0" smtClean="0"/>
              <a:t>Let’s start with outcomes. What do we want to achieve by using PBIS, for example? They are likely similar to what we want to achieve from SEL and trauma-informed practices. These are valued by staff, community and they support social competence and academic achievement. </a:t>
            </a:r>
          </a:p>
          <a:p>
            <a:pPr marL="228600" indent="-228600">
              <a:buFont typeface="+mj-lt"/>
              <a:buAutoNum type="arabicPeriod"/>
            </a:pPr>
            <a:r>
              <a:rPr lang="en-US" sz="1100" baseline="0" dirty="0" smtClean="0"/>
              <a:t>Then we have Data. What data will we use to inform that outcome? This can be your culture-climate data at schools.</a:t>
            </a:r>
          </a:p>
          <a:p>
            <a:pPr marL="228600" indent="-228600">
              <a:buFont typeface="+mj-lt"/>
              <a:buAutoNum type="arabicPeriod"/>
            </a:pPr>
            <a:r>
              <a:rPr lang="en-US" sz="1100" baseline="0" dirty="0" smtClean="0"/>
              <a:t>Then practices…what will we ask staff to do to reach the outcomes? </a:t>
            </a:r>
          </a:p>
          <a:p>
            <a:pPr marL="228600" indent="-228600">
              <a:buFont typeface="+mj-lt"/>
              <a:buAutoNum type="arabicPeriod"/>
            </a:pPr>
            <a:r>
              <a:rPr lang="en-US" sz="1100" baseline="0" dirty="0" smtClean="0"/>
              <a:t>Then…what systems will we put in place to support staff behavior and allow them to implement the practices and gather the data needed? How do we put into place systems that create structure and consistency. This is the key piece…we tend to be really good at behavior and data…and maybe we have a general idea of outcomes…but systems is the issue. </a:t>
            </a:r>
          </a:p>
          <a:p>
            <a:endParaRPr lang="en-US" sz="1100" baseline="0" dirty="0" smtClean="0"/>
          </a:p>
          <a:p>
            <a:r>
              <a:rPr lang="en-US" sz="1100" baseline="0" dirty="0" smtClean="0"/>
              <a:t>This is how you get sustainability. This is MTSS</a:t>
            </a:r>
            <a:endParaRPr lang="en-US" sz="1100" dirty="0"/>
          </a:p>
        </p:txBody>
      </p:sp>
      <p:sp>
        <p:nvSpPr>
          <p:cNvPr id="4" name="Slide Number Placeholder 3"/>
          <p:cNvSpPr>
            <a:spLocks noGrp="1"/>
          </p:cNvSpPr>
          <p:nvPr>
            <p:ph type="sldNum" sz="quarter" idx="10"/>
          </p:nvPr>
        </p:nvSpPr>
        <p:spPr/>
        <p:txBody>
          <a:bodyPr/>
          <a:lstStyle/>
          <a:p>
            <a:fld id="{B07E0EF2-9619-4B27-905E-5C7404CC9385}" type="slidenum">
              <a:rPr lang="en-US" smtClean="0"/>
              <a:t>22</a:t>
            </a:fld>
            <a:endParaRPr lang="en-US"/>
          </a:p>
        </p:txBody>
      </p:sp>
    </p:spTree>
    <p:extLst>
      <p:ext uri="{BB962C8B-B14F-4D97-AF65-F5344CB8AC3E}">
        <p14:creationId xmlns:p14="http://schemas.microsoft.com/office/powerpoint/2010/main" val="4226037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a:xfrm>
            <a:off x="1143000" y="685800"/>
            <a:ext cx="4572000" cy="3429000"/>
          </a:xfrm>
          <a:ln/>
        </p:spPr>
      </p:sp>
      <p:sp>
        <p:nvSpPr>
          <p:cNvPr id="242691" name="Notes Placeholder 2"/>
          <p:cNvSpPr>
            <a:spLocks noGrp="1"/>
          </p:cNvSpPr>
          <p:nvPr>
            <p:ph type="body" idx="1"/>
          </p:nvPr>
        </p:nvSpPr>
        <p:spPr>
          <a:xfrm>
            <a:off x="670891" y="4272201"/>
            <a:ext cx="5485158" cy="411448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We are considering</a:t>
            </a:r>
            <a:r>
              <a:rPr lang="en-US" altLang="en-US" baseline="0" dirty="0" smtClean="0"/>
              <a:t> implementation science and infrastructure as systems design. Talking about both in this section</a:t>
            </a:r>
            <a:endParaRPr lang="en-US" altLang="en-US" dirty="0" smtClean="0"/>
          </a:p>
        </p:txBody>
      </p:sp>
      <p:sp>
        <p:nvSpPr>
          <p:cNvPr id="2" name="Date Placeholder 1"/>
          <p:cNvSpPr>
            <a:spLocks noGrp="1"/>
          </p:cNvSpPr>
          <p:nvPr>
            <p:ph type="dt" idx="10"/>
          </p:nvPr>
        </p:nvSpPr>
        <p:spPr>
          <a:xfrm>
            <a:off x="3884753" y="0"/>
            <a:ext cx="2971697" cy="456889"/>
          </a:xfrm>
          <a:prstGeom prst="rect">
            <a:avLst/>
          </a:prstGeom>
        </p:spPr>
        <p:txBody>
          <a:bodyPr lIns="89584" tIns="44792" rIns="89584" bIns="44792"/>
          <a:lstStyle/>
          <a:p>
            <a:r>
              <a:rPr lang="en-US" smtClean="0">
                <a:solidFill>
                  <a:prstClr val="black"/>
                </a:solidFill>
              </a:rPr>
              <a:t>August 2015</a:t>
            </a:r>
            <a:endParaRPr lang="en-US">
              <a:solidFill>
                <a:prstClr val="black"/>
              </a:solidFill>
            </a:endParaRPr>
          </a:p>
        </p:txBody>
      </p:sp>
      <p:sp>
        <p:nvSpPr>
          <p:cNvPr id="3" name="Header Placeholder 2"/>
          <p:cNvSpPr>
            <a:spLocks noGrp="1"/>
          </p:cNvSpPr>
          <p:nvPr>
            <p:ph type="hdr" sz="quarter" idx="11"/>
          </p:nvPr>
        </p:nvSpPr>
        <p:spPr>
          <a:xfrm>
            <a:off x="0" y="0"/>
            <a:ext cx="2971697" cy="456889"/>
          </a:xfrm>
          <a:prstGeom prst="rect">
            <a:avLst/>
          </a:prstGeom>
        </p:spPr>
        <p:txBody>
          <a:bodyPr lIns="89584" tIns="44792" rIns="89584" bIns="44792"/>
          <a:lstStyle/>
          <a:p>
            <a:r>
              <a:rPr lang="en-US" smtClean="0">
                <a:solidFill>
                  <a:prstClr val="black"/>
                </a:solidFill>
              </a:rPr>
              <a:t>CDE OLS MTSS Implementation Workshop</a:t>
            </a:r>
            <a:endParaRPr lang="en-US">
              <a:solidFill>
                <a:prstClr val="black"/>
              </a:solidFill>
            </a:endParaRPr>
          </a:p>
        </p:txBody>
      </p:sp>
    </p:spTree>
    <p:extLst>
      <p:ext uri="{BB962C8B-B14F-4D97-AF65-F5344CB8AC3E}">
        <p14:creationId xmlns:p14="http://schemas.microsoft.com/office/powerpoint/2010/main" val="2830560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58D72E-DA22-43B5-9646-FB9B2B0AD8EC}" type="slidenum">
              <a:rPr lang="en-US" smtClean="0"/>
              <a:t>24</a:t>
            </a:fld>
            <a:endParaRPr lang="en-US"/>
          </a:p>
        </p:txBody>
      </p:sp>
    </p:spTree>
    <p:extLst>
      <p:ext uri="{BB962C8B-B14F-4D97-AF65-F5344CB8AC3E}">
        <p14:creationId xmlns:p14="http://schemas.microsoft.com/office/powerpoint/2010/main" val="1925273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consider systems and student along with implementation and impact, it creates a matrix. Questions that you ask/data to gather for each cell.</a:t>
            </a:r>
          </a:p>
          <a:p>
            <a:r>
              <a:rPr lang="en-US" dirty="0" smtClean="0"/>
              <a:t>Thinking about our previous slide and how we could integrate different</a:t>
            </a:r>
            <a:r>
              <a:rPr lang="en-US" baseline="0" dirty="0" smtClean="0"/>
              <a:t> initiatives, these are some of the questions we may end up asking ourselves.</a:t>
            </a:r>
            <a:endParaRPr lang="en-US" dirty="0"/>
          </a:p>
        </p:txBody>
      </p:sp>
      <p:sp>
        <p:nvSpPr>
          <p:cNvPr id="4" name="Slide Number Placeholder 3"/>
          <p:cNvSpPr>
            <a:spLocks noGrp="1"/>
          </p:cNvSpPr>
          <p:nvPr>
            <p:ph type="sldNum" sz="quarter" idx="10"/>
          </p:nvPr>
        </p:nvSpPr>
        <p:spPr/>
        <p:txBody>
          <a:bodyPr/>
          <a:lstStyle/>
          <a:p>
            <a:pPr>
              <a:defRPr/>
            </a:pPr>
            <a:fld id="{3515C521-62BE-C747-B2CB-0AF6D845BB79}" type="slidenum">
              <a:rPr lang="en-US" smtClean="0"/>
              <a:pPr>
                <a:defRPr/>
              </a:pPr>
              <a:t>25</a:t>
            </a:fld>
            <a:endParaRPr lang="en-US"/>
          </a:p>
        </p:txBody>
      </p:sp>
    </p:spTree>
    <p:extLst>
      <p:ext uri="{BB962C8B-B14F-4D97-AF65-F5344CB8AC3E}">
        <p14:creationId xmlns:p14="http://schemas.microsoft.com/office/powerpoint/2010/main" val="1195816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point that most of them</a:t>
            </a:r>
            <a:r>
              <a:rPr lang="en-US" baseline="0" dirty="0" smtClean="0"/>
              <a:t> know what PBIS is so I won’t go over it in detail but I will provide a different way to think about it when we consider integration.</a:t>
            </a:r>
            <a:endParaRPr lang="en-US" dirty="0"/>
          </a:p>
        </p:txBody>
      </p:sp>
      <p:sp>
        <p:nvSpPr>
          <p:cNvPr id="4" name="Slide Number Placeholder 3"/>
          <p:cNvSpPr>
            <a:spLocks noGrp="1"/>
          </p:cNvSpPr>
          <p:nvPr>
            <p:ph type="sldNum" sz="quarter" idx="10"/>
          </p:nvPr>
        </p:nvSpPr>
        <p:spPr/>
        <p:txBody>
          <a:bodyPr/>
          <a:lstStyle/>
          <a:p>
            <a:fld id="{E858D72E-DA22-43B5-9646-FB9B2B0AD8EC}" type="slidenum">
              <a:rPr lang="en-US" smtClean="0"/>
              <a:t>4</a:t>
            </a:fld>
            <a:endParaRPr lang="en-US"/>
          </a:p>
        </p:txBody>
      </p:sp>
    </p:spTree>
    <p:extLst>
      <p:ext uri="{BB962C8B-B14F-4D97-AF65-F5344CB8AC3E}">
        <p14:creationId xmlns:p14="http://schemas.microsoft.com/office/powerpoint/2010/main" val="63511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helps me to try and</a:t>
            </a:r>
            <a:r>
              <a:rPr lang="en-US" baseline="0" dirty="0" smtClean="0"/>
              <a:t> ground the theoretical approaches and frameworks into concrete examples.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Wife and I had our first child in early August.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I think about what I want for him when he goes to school, these are the things I think about.</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CDE MTSS Webinar</a:t>
            </a:r>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9/25/2017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5997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0"/>
              </a:spcBef>
            </a:pPr>
            <a:r>
              <a:rPr lang="en-US" b="0" dirty="0" smtClean="0"/>
              <a:t>Prevent development of </a:t>
            </a:r>
            <a:br>
              <a:rPr lang="en-US" b="0" dirty="0" smtClean="0"/>
            </a:br>
            <a:r>
              <a:rPr lang="en-US" b="0" dirty="0" smtClean="0"/>
              <a:t>new problems</a:t>
            </a:r>
          </a:p>
          <a:p>
            <a:pPr>
              <a:spcBef>
                <a:spcPts val="800"/>
              </a:spcBef>
            </a:pPr>
            <a:r>
              <a:rPr lang="en-US" b="0" dirty="0" smtClean="0"/>
              <a:t>Reduce the number of </a:t>
            </a:r>
            <a:br>
              <a:rPr lang="en-US" b="0" dirty="0" smtClean="0"/>
            </a:br>
            <a:r>
              <a:rPr lang="en-US" b="0" dirty="0" smtClean="0"/>
              <a:t>existing challenges</a:t>
            </a:r>
          </a:p>
          <a:p>
            <a:endParaRPr lang="en-US" dirty="0"/>
          </a:p>
        </p:txBody>
      </p:sp>
      <p:sp>
        <p:nvSpPr>
          <p:cNvPr id="4" name="Header Placeholder 3"/>
          <p:cNvSpPr>
            <a:spLocks noGrp="1"/>
          </p:cNvSpPr>
          <p:nvPr>
            <p:ph type="hdr" sz="quarter" idx="10"/>
          </p:nvPr>
        </p:nvSpPr>
        <p:spPr/>
        <p:txBody>
          <a:bodyPr/>
          <a:lstStyle/>
          <a:p>
            <a:r>
              <a:rPr lang="en-US" smtClean="0"/>
              <a:t>CDE MTSS Webinar</a:t>
            </a:r>
            <a:endParaRPr lang="en-US"/>
          </a:p>
        </p:txBody>
      </p:sp>
      <p:sp>
        <p:nvSpPr>
          <p:cNvPr id="5" name="Date Placeholder 4"/>
          <p:cNvSpPr>
            <a:spLocks noGrp="1"/>
          </p:cNvSpPr>
          <p:nvPr>
            <p:ph type="dt" idx="11"/>
          </p:nvPr>
        </p:nvSpPr>
        <p:spPr/>
        <p:txBody>
          <a:bodyPr/>
          <a:lstStyle/>
          <a:p>
            <a:fld id="{DF7F1863-8423-8E48-8D02-88636C918AC7}" type="datetime1">
              <a:rPr lang="en-US" smtClean="0"/>
              <a:t>9/25/2017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3551403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point that most of them</a:t>
            </a:r>
            <a:r>
              <a:rPr lang="en-US" baseline="0" dirty="0" smtClean="0"/>
              <a:t> know what PBIS is so I won’t go over it in detail but I will provide a different way to think about it when we consider integration.</a:t>
            </a:r>
            <a:endParaRPr lang="en-US" dirty="0"/>
          </a:p>
        </p:txBody>
      </p:sp>
      <p:sp>
        <p:nvSpPr>
          <p:cNvPr id="4" name="Slide Number Placeholder 3"/>
          <p:cNvSpPr>
            <a:spLocks noGrp="1"/>
          </p:cNvSpPr>
          <p:nvPr>
            <p:ph type="sldNum" sz="quarter" idx="10"/>
          </p:nvPr>
        </p:nvSpPr>
        <p:spPr/>
        <p:txBody>
          <a:bodyPr/>
          <a:lstStyle/>
          <a:p>
            <a:fld id="{E858D72E-DA22-43B5-9646-FB9B2B0AD8EC}" type="slidenum">
              <a:rPr lang="en-US" smtClean="0"/>
              <a:t>8</a:t>
            </a:fld>
            <a:endParaRPr lang="en-US"/>
          </a:p>
        </p:txBody>
      </p:sp>
    </p:spTree>
    <p:extLst>
      <p:ext uri="{BB962C8B-B14F-4D97-AF65-F5344CB8AC3E}">
        <p14:creationId xmlns:p14="http://schemas.microsoft.com/office/powerpoint/2010/main" val="1111037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809625"/>
            <a:ext cx="4816475" cy="3613150"/>
          </a:xfrm>
        </p:spPr>
      </p:sp>
      <p:sp>
        <p:nvSpPr>
          <p:cNvPr id="3" name="Notes Placeholder 2"/>
          <p:cNvSpPr>
            <a:spLocks noGrp="1"/>
          </p:cNvSpPr>
          <p:nvPr>
            <p:ph type="body" idx="1"/>
          </p:nvPr>
        </p:nvSpPr>
        <p:spPr/>
        <p:txBody>
          <a:bodyPr>
            <a:normAutofit/>
          </a:bodyPr>
          <a:lstStyle/>
          <a:p>
            <a:pPr fontAlgn="base"/>
            <a:r>
              <a:rPr lang="en-US" b="1" dirty="0" smtClean="0">
                <a:effectLst/>
              </a:rPr>
              <a:t>Collaborative for Academic, Social, and Emotional Learning. “</a:t>
            </a:r>
            <a:r>
              <a:rPr lang="en-US" dirty="0"/>
              <a:t>For a growing number of schools and districts, SEL has become a coordinating framework for how educators, families, and communities partner to promote students’ social, emotional, and academic learning.</a:t>
            </a:r>
          </a:p>
          <a:p>
            <a:pPr fontAlgn="base"/>
            <a:r>
              <a:rPr lang="en-US" dirty="0"/>
              <a:t>SEL is embedded in their strategic plans, staffing, professional learning, and budgets. It guides their curriculum choices and classroom instruction — both direct practice in SEL as well as integrated instruction with reading, math, history, and other core subjects.</a:t>
            </a:r>
          </a:p>
          <a:p>
            <a:pPr fontAlgn="base"/>
            <a:r>
              <a:rPr lang="en-US" dirty="0"/>
              <a:t>It drives many of their schoolwide practices and policies. It informs how adults and students relate with each other at all levels of the system, creating a welcoming, participatory, and caring climate for learning.</a:t>
            </a:r>
          </a:p>
          <a:p>
            <a:pPr fontAlgn="base"/>
            <a:r>
              <a:rPr lang="en-US" dirty="0"/>
              <a:t>It shapes their partnerships with families and community members, highlighting engagement, trust, and collaboration.”</a:t>
            </a:r>
          </a:p>
          <a:p>
            <a:pPr fontAlgn="base"/>
            <a:endParaRPr lang="en-US" dirty="0"/>
          </a:p>
          <a:p>
            <a:pPr fontAlgn="base"/>
            <a:r>
              <a:rPr lang="en-US" dirty="0"/>
              <a:t>“Our partner districts are developing tools to help districts conduct needs assessments, align resources, select programs, assess progress, and more.”</a:t>
            </a:r>
          </a:p>
        </p:txBody>
      </p:sp>
      <p:sp>
        <p:nvSpPr>
          <p:cNvPr id="4" name="Slide Number Placeholder 3"/>
          <p:cNvSpPr>
            <a:spLocks noGrp="1"/>
          </p:cNvSpPr>
          <p:nvPr>
            <p:ph type="sldNum" sz="quarter" idx="10"/>
          </p:nvPr>
        </p:nvSpPr>
        <p:spPr/>
        <p:txBody>
          <a:bodyPr/>
          <a:lstStyle/>
          <a:p>
            <a:pPr defTabSz="942080">
              <a:defRPr/>
            </a:pPr>
            <a:fld id="{57711175-3725-4C46-B108-50309AD1C9EA}" type="slidenum">
              <a:rPr lang="en-US">
                <a:solidFill>
                  <a:prstClr val="black"/>
                </a:solidFill>
                <a:latin typeface="Calibri"/>
              </a:rPr>
              <a:pPr defTabSz="942080">
                <a:defRPr/>
              </a:pPr>
              <a:t>10</a:t>
            </a:fld>
            <a:endParaRPr lang="en-US" dirty="0">
              <a:solidFill>
                <a:prstClr val="black"/>
              </a:solidFill>
              <a:latin typeface="Calibri"/>
            </a:endParaRPr>
          </a:p>
        </p:txBody>
      </p:sp>
    </p:spTree>
    <p:extLst>
      <p:ext uri="{BB962C8B-B14F-4D97-AF65-F5344CB8AC3E}">
        <p14:creationId xmlns:p14="http://schemas.microsoft.com/office/powerpoint/2010/main" val="247965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point that most of them</a:t>
            </a:r>
            <a:r>
              <a:rPr lang="en-US" baseline="0" dirty="0" smtClean="0"/>
              <a:t> know what PBIS is so I won’t go over it in detail but I will provide a different way to think about it when we consider integration.</a:t>
            </a:r>
            <a:endParaRPr lang="en-US" dirty="0"/>
          </a:p>
        </p:txBody>
      </p:sp>
      <p:sp>
        <p:nvSpPr>
          <p:cNvPr id="4" name="Slide Number Placeholder 3"/>
          <p:cNvSpPr>
            <a:spLocks noGrp="1"/>
          </p:cNvSpPr>
          <p:nvPr>
            <p:ph type="sldNum" sz="quarter" idx="10"/>
          </p:nvPr>
        </p:nvSpPr>
        <p:spPr/>
        <p:txBody>
          <a:bodyPr/>
          <a:lstStyle/>
          <a:p>
            <a:fld id="{E858D72E-DA22-43B5-9646-FB9B2B0AD8EC}" type="slidenum">
              <a:rPr lang="en-US" smtClean="0"/>
              <a:t>11</a:t>
            </a:fld>
            <a:endParaRPr lang="en-US"/>
          </a:p>
        </p:txBody>
      </p:sp>
    </p:spTree>
    <p:extLst>
      <p:ext uri="{BB962C8B-B14F-4D97-AF65-F5344CB8AC3E}">
        <p14:creationId xmlns:p14="http://schemas.microsoft.com/office/powerpoint/2010/main" val="3693989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Shape 9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4" name="Shape 9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marR="0" lvl="0" indent="-171450" algn="l" rtl="0">
              <a:spcBef>
                <a:spcPts val="0"/>
              </a:spcBef>
              <a:buSzPct val="25000"/>
              <a:buFont typeface="Arial" panose="020B0604020202020204" pitchFamily="34" charset="0"/>
              <a:buChar char="•"/>
            </a:pPr>
            <a:r>
              <a:rPr lang="en-US" sz="1200" b="0" i="0" u="none" strike="noStrike" cap="none" dirty="0" smtClean="0">
                <a:solidFill>
                  <a:schemeClr val="dk2"/>
                </a:solidFill>
                <a:latin typeface="Cambria"/>
                <a:ea typeface="Cambria"/>
                <a:cs typeface="Cambria"/>
                <a:sym typeface="Cambria"/>
              </a:rPr>
              <a:t>Relate back to my experiences as a therapist with using</a:t>
            </a:r>
            <a:r>
              <a:rPr lang="en-US" sz="1200" b="0" i="0" u="none" strike="noStrike" cap="none" baseline="0" dirty="0" smtClean="0">
                <a:solidFill>
                  <a:schemeClr val="dk2"/>
                </a:solidFill>
                <a:latin typeface="Cambria"/>
                <a:ea typeface="Cambria"/>
                <a:cs typeface="Cambria"/>
                <a:sym typeface="Cambria"/>
              </a:rPr>
              <a:t> trauma-focused cognitive behavioral therapy at residential treatment facilities.</a:t>
            </a:r>
          </a:p>
          <a:p>
            <a:pPr marL="171450" marR="0" lvl="0" indent="-171450" algn="l" rtl="0">
              <a:spcBef>
                <a:spcPts val="0"/>
              </a:spcBef>
              <a:buSzPct val="25000"/>
              <a:buFont typeface="Arial" panose="020B0604020202020204" pitchFamily="34" charset="0"/>
              <a:buChar char="•"/>
            </a:pPr>
            <a:r>
              <a:rPr lang="en-US" sz="1200" b="0" i="0" u="none" strike="noStrike" cap="none" baseline="0" dirty="0" smtClean="0">
                <a:solidFill>
                  <a:schemeClr val="dk2"/>
                </a:solidFill>
                <a:latin typeface="Cambria"/>
                <a:ea typeface="Cambria"/>
                <a:cs typeface="Cambria"/>
                <a:sym typeface="Cambria"/>
              </a:rPr>
              <a:t>Sarah Reed Children’s Center – Erie, PA</a:t>
            </a:r>
          </a:p>
          <a:p>
            <a:pPr marL="628650" marR="0" lvl="1" indent="-171450" algn="l" rtl="0">
              <a:spcBef>
                <a:spcPts val="0"/>
              </a:spcBef>
              <a:buSzPct val="25000"/>
              <a:buFont typeface="Arial" panose="020B0604020202020204" pitchFamily="34" charset="0"/>
              <a:buChar char="•"/>
            </a:pPr>
            <a:r>
              <a:rPr lang="en-US" sz="1200" b="0" i="0" u="none" strike="noStrike" cap="none" baseline="0" dirty="0" smtClean="0">
                <a:solidFill>
                  <a:schemeClr val="dk2"/>
                </a:solidFill>
                <a:latin typeface="Cambria"/>
                <a:ea typeface="Cambria"/>
                <a:cs typeface="Cambria"/>
                <a:sym typeface="Cambria"/>
              </a:rPr>
              <a:t>15-year-old female client from inner-city Philly (called her Jane)</a:t>
            </a:r>
          </a:p>
          <a:p>
            <a:pPr marL="628650" marR="0" lvl="1" indent="-171450" algn="l" rtl="0">
              <a:spcBef>
                <a:spcPts val="0"/>
              </a:spcBef>
              <a:buSzPct val="25000"/>
              <a:buFont typeface="Arial" panose="020B0604020202020204" pitchFamily="34" charset="0"/>
              <a:buChar char="•"/>
            </a:pPr>
            <a:r>
              <a:rPr lang="en-US" sz="1200" b="0" i="0" u="none" strike="noStrike" cap="none" baseline="0" dirty="0" smtClean="0">
                <a:solidFill>
                  <a:schemeClr val="dk2"/>
                </a:solidFill>
                <a:latin typeface="Cambria"/>
                <a:ea typeface="Cambria"/>
                <a:cs typeface="Cambria"/>
                <a:sym typeface="Cambria"/>
              </a:rPr>
              <a:t>Lived in poverty all of her life, would go to school in kindergarten smelling like cat pee because her single-parent mother was neglectful</a:t>
            </a:r>
          </a:p>
          <a:p>
            <a:pPr marL="628650" marR="0" lvl="1" indent="-171450" algn="l" rtl="0">
              <a:spcBef>
                <a:spcPts val="0"/>
              </a:spcBef>
              <a:buSzPct val="25000"/>
              <a:buFont typeface="Arial" panose="020B0604020202020204" pitchFamily="34" charset="0"/>
              <a:buChar char="•"/>
            </a:pPr>
            <a:r>
              <a:rPr lang="en-US" sz="1200" b="0" i="0" u="none" strike="noStrike" cap="none" baseline="0" dirty="0" smtClean="0">
                <a:solidFill>
                  <a:schemeClr val="dk2"/>
                </a:solidFill>
                <a:latin typeface="Cambria"/>
                <a:ea typeface="Cambria"/>
                <a:cs typeface="Cambria"/>
                <a:sym typeface="Cambria"/>
              </a:rPr>
              <a:t>In later elementary school, she was bullied because of her bad hygiene and physically beaten </a:t>
            </a:r>
          </a:p>
          <a:p>
            <a:pPr marL="628650" marR="0" lvl="1" indent="-171450" algn="l" rtl="0">
              <a:spcBef>
                <a:spcPts val="0"/>
              </a:spcBef>
              <a:buSzPct val="25000"/>
              <a:buFont typeface="Arial" panose="020B0604020202020204" pitchFamily="34" charset="0"/>
              <a:buChar char="•"/>
            </a:pPr>
            <a:r>
              <a:rPr lang="en-US" sz="1200" b="0" i="0" u="none" strike="noStrike" cap="none" baseline="0" dirty="0" smtClean="0">
                <a:solidFill>
                  <a:schemeClr val="dk2"/>
                </a:solidFill>
                <a:latin typeface="Cambria"/>
                <a:ea typeface="Cambria"/>
                <a:cs typeface="Cambria"/>
                <a:sym typeface="Cambria"/>
              </a:rPr>
              <a:t>Her mom was addicted to drugs and in abusive relationships her entire life which set the example of what relationships should be like</a:t>
            </a:r>
          </a:p>
          <a:p>
            <a:pPr marL="628650" marR="0" lvl="1" indent="-171450" algn="l" rtl="0">
              <a:spcBef>
                <a:spcPts val="0"/>
              </a:spcBef>
              <a:buSzPct val="25000"/>
              <a:buFont typeface="Arial" panose="020B0604020202020204" pitchFamily="34" charset="0"/>
              <a:buChar char="•"/>
            </a:pPr>
            <a:r>
              <a:rPr lang="en-US" sz="1200" b="0" i="0" u="none" strike="noStrike" cap="none" baseline="0" dirty="0" smtClean="0">
                <a:solidFill>
                  <a:schemeClr val="dk2"/>
                </a:solidFill>
                <a:latin typeface="Cambria"/>
                <a:ea typeface="Cambria"/>
                <a:cs typeface="Cambria"/>
                <a:sym typeface="Cambria"/>
              </a:rPr>
              <a:t>I started working with her when she was arrested for breaking and entering and theft. She had been in several other residential treatment facilities but had been kicked out because of fights with other girls</a:t>
            </a:r>
          </a:p>
          <a:p>
            <a:pPr marL="628650" marR="0" lvl="1" indent="-171450" algn="l" rtl="0">
              <a:spcBef>
                <a:spcPts val="0"/>
              </a:spcBef>
              <a:buSzPct val="25000"/>
              <a:buFont typeface="Arial" panose="020B0604020202020204" pitchFamily="34" charset="0"/>
              <a:buChar char="•"/>
            </a:pPr>
            <a:r>
              <a:rPr lang="en-US" sz="1200" b="0" i="0" u="none" strike="noStrike" cap="none" baseline="0" dirty="0" smtClean="0">
                <a:solidFill>
                  <a:schemeClr val="dk2"/>
                </a:solidFill>
                <a:latin typeface="Cambria"/>
                <a:ea typeface="Cambria"/>
                <a:cs typeface="Cambria"/>
                <a:sym typeface="Cambria"/>
              </a:rPr>
              <a:t>One of the things that she said to me when we were talking about socially appropriate behaviors was that, “people will take my kindness for weakness.”</a:t>
            </a:r>
          </a:p>
          <a:p>
            <a:pPr marL="628650" marR="0" lvl="1" indent="-171450" algn="l" rtl="0">
              <a:spcBef>
                <a:spcPts val="0"/>
              </a:spcBef>
              <a:buSzPct val="25000"/>
              <a:buFont typeface="Arial" panose="020B0604020202020204" pitchFamily="34" charset="0"/>
              <a:buChar char="•"/>
            </a:pPr>
            <a:endParaRPr sz="1200" b="0" i="0" u="none" strike="noStrike" cap="none" dirty="0">
              <a:solidFill>
                <a:schemeClr val="dk2"/>
              </a:solidFill>
              <a:latin typeface="Cambria"/>
              <a:ea typeface="Cambria"/>
              <a:cs typeface="Cambria"/>
              <a:sym typeface="Cambria"/>
            </a:endParaRPr>
          </a:p>
        </p:txBody>
      </p:sp>
      <p:sp>
        <p:nvSpPr>
          <p:cNvPr id="915" name="Shape 9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a:solidFill>
                  <a:srgbClr val="000000"/>
                </a:solidFill>
                <a:latin typeface="Cambria"/>
                <a:ea typeface="Cambria"/>
                <a:cs typeface="Cambria"/>
                <a:sym typeface="Cambria"/>
              </a:rPr>
              <a:t>12</a:t>
            </a:fld>
            <a:endParaRPr lang="en" sz="1200">
              <a:solidFill>
                <a:srgbClr val="000000"/>
              </a:solidFill>
              <a:latin typeface="Cambria"/>
              <a:ea typeface="Cambria"/>
              <a:cs typeface="Cambria"/>
              <a:sym typeface="Cambria"/>
            </a:endParaRPr>
          </a:p>
        </p:txBody>
      </p:sp>
    </p:spTree>
    <p:extLst>
      <p:ext uri="{BB962C8B-B14F-4D97-AF65-F5344CB8AC3E}">
        <p14:creationId xmlns:p14="http://schemas.microsoft.com/office/powerpoint/2010/main" val="205342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Shape 9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a:spcBef>
                <a:spcPts val="0"/>
              </a:spcBef>
              <a:buFont typeface="Arial" panose="020B0604020202020204" pitchFamily="34" charset="0"/>
              <a:buChar char="•"/>
            </a:pPr>
            <a:r>
              <a:rPr lang="en-US" dirty="0" smtClean="0"/>
              <a:t>I have visited Philly. And I don’t have a trauma history. I was never abused or bullied there. I was never neglected as a child there.</a:t>
            </a:r>
          </a:p>
          <a:p>
            <a:pPr marL="171450" lvl="0" indent="-171450">
              <a:spcBef>
                <a:spcPts val="0"/>
              </a:spcBef>
              <a:buFont typeface="Arial" panose="020B0604020202020204" pitchFamily="34" charset="0"/>
              <a:buChar char="•"/>
            </a:pPr>
            <a:r>
              <a:rPr lang="en-US" dirty="0" smtClean="0"/>
              <a:t>So when I visited,</a:t>
            </a:r>
            <a:r>
              <a:rPr lang="en-US" baseline="0" dirty="0" smtClean="0"/>
              <a:t> this could be a representation of how I was viewing the city. I got to go to Geno’s Cheesesteaks, check out the Liberty Bell, experience the history of the town.</a:t>
            </a:r>
          </a:p>
          <a:p>
            <a:pPr marL="171450" lvl="0" indent="-171450">
              <a:spcBef>
                <a:spcPts val="0"/>
              </a:spcBef>
              <a:buFont typeface="Arial" panose="020B0604020202020204" pitchFamily="34" charset="0"/>
              <a:buChar char="•"/>
            </a:pPr>
            <a:r>
              <a:rPr lang="en-US" baseline="0" dirty="0" smtClean="0"/>
              <a:t>But if Jane were to go to Philly…</a:t>
            </a:r>
            <a:endParaRPr dirty="0"/>
          </a:p>
        </p:txBody>
      </p:sp>
      <p:sp>
        <p:nvSpPr>
          <p:cNvPr id="980" name="Shape 9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965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9/25/2017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34466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9/25/2017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217099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9/25/2017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111536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27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425821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2"/>
            <a:ext cx="7886700" cy="5037025"/>
          </a:xfrm>
        </p:spPr>
        <p:txBody>
          <a:bodyPr/>
          <a:lstStyle>
            <a:lvl1pPr>
              <a:buClr>
                <a:srgbClr val="0D1E8E"/>
              </a:buClr>
              <a:defRPr sz="2100">
                <a:latin typeface="Trebuchet MS" panose="020B0603020202020204" pitchFamily="34" charset="0"/>
              </a:defRPr>
            </a:lvl1pPr>
            <a:lvl2pPr>
              <a:buClr>
                <a:srgbClr val="00953A"/>
              </a:buClr>
              <a:defRPr sz="18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5" name="Rectangle 14"/>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18"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7" name="Rectangle 16"/>
          <p:cNvSpPr/>
          <p:nvPr userDrawn="1"/>
        </p:nvSpPr>
        <p:spPr>
          <a:xfrm>
            <a:off x="0" y="0"/>
            <a:ext cx="9144000" cy="90664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9" name="Rectangle 18"/>
          <p:cNvSpPr/>
          <p:nvPr userDrawn="1"/>
        </p:nvSpPr>
        <p:spPr>
          <a:xfrm>
            <a:off x="0" y="90665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20"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Autofit/>
          </a:bodyPr>
          <a:lstStyle>
            <a:lvl1pPr>
              <a:defRPr sz="2700">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6946723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21"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9/25/2017</a:t>
            </a:fld>
            <a:endParaRPr lang="en-US" sz="900">
              <a:solidFill>
                <a:prstClr val="black">
                  <a:tint val="75000"/>
                </a:prstClr>
              </a:solidFill>
            </a:endParaRPr>
          </a:p>
        </p:txBody>
      </p:sp>
      <p:sp>
        <p:nvSpPr>
          <p:cNvPr id="22" name="Rectangle 21"/>
          <p:cNvSpPr/>
          <p:nvPr userDrawn="1"/>
        </p:nvSpPr>
        <p:spPr>
          <a:xfrm>
            <a:off x="0" y="0"/>
            <a:ext cx="9144000" cy="90664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23" name="Rectangle 22"/>
          <p:cNvSpPr/>
          <p:nvPr userDrawn="1"/>
        </p:nvSpPr>
        <p:spPr>
          <a:xfrm>
            <a:off x="0" y="90665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24" name="Rectangle 23"/>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27"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0" name="Content Placeholder 2"/>
          <p:cNvSpPr>
            <a:spLocks noGrp="1"/>
          </p:cNvSpPr>
          <p:nvPr>
            <p:ph idx="1"/>
          </p:nvPr>
        </p:nvSpPr>
        <p:spPr>
          <a:xfrm>
            <a:off x="628651" y="1207008"/>
            <a:ext cx="3859679" cy="5056992"/>
          </a:xfrm>
        </p:spPr>
        <p:txBody>
          <a:bodyPr/>
          <a:lstStyle>
            <a:lvl1pPr>
              <a:buClr>
                <a:srgbClr val="0D1E8E"/>
              </a:buClr>
              <a:defRPr sz="2100">
                <a:latin typeface="Trebuchet MS" panose="020B0603020202020204" pitchFamily="34" charset="0"/>
              </a:defRPr>
            </a:lvl1pPr>
            <a:lvl2pPr>
              <a:buClr>
                <a:srgbClr val="00953A"/>
              </a:buClr>
              <a:defRPr sz="18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9" y="1207008"/>
            <a:ext cx="3859679" cy="5056992"/>
          </a:xfrm>
        </p:spPr>
        <p:txBody>
          <a:bodyPr/>
          <a:lstStyle>
            <a:lvl1pPr>
              <a:buClr>
                <a:srgbClr val="0D1E8E"/>
              </a:buClr>
              <a:defRPr sz="2100">
                <a:latin typeface="Trebuchet MS" panose="020B0603020202020204" pitchFamily="34" charset="0"/>
              </a:defRPr>
            </a:lvl1pPr>
            <a:lvl2pPr>
              <a:buClr>
                <a:srgbClr val="00953A"/>
              </a:buClr>
              <a:defRPr sz="18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Autofit/>
          </a:bodyPr>
          <a:lstStyle>
            <a:lvl1pPr>
              <a:defRPr sz="2700">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5800468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8" name="Rectangle 7"/>
          <p:cNvSpPr/>
          <p:nvPr userDrawn="1"/>
        </p:nvSpPr>
        <p:spPr>
          <a:xfrm>
            <a:off x="0" y="2"/>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9" name="Rectangle 8"/>
          <p:cNvSpPr/>
          <p:nvPr userDrawn="1"/>
        </p:nvSpPr>
        <p:spPr>
          <a:xfrm>
            <a:off x="0" y="6785907"/>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1"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9/25/2017</a:t>
            </a:fld>
            <a:endParaRPr lang="en-US" dirty="0">
              <a:solidFill>
                <a:prstClr val="white">
                  <a:lumMod val="85000"/>
                </a:prstClr>
              </a:solidFill>
            </a:endParaRPr>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Tree>
    <p:extLst>
      <p:ext uri="{BB962C8B-B14F-4D97-AF65-F5344CB8AC3E}">
        <p14:creationId xmlns:p14="http://schemas.microsoft.com/office/powerpoint/2010/main" val="15577494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6" name="Rectangle 5"/>
          <p:cNvSpPr/>
          <p:nvPr userDrawn="1"/>
        </p:nvSpPr>
        <p:spPr>
          <a:xfrm>
            <a:off x="0" y="2"/>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7" name="Rectangle 6"/>
          <p:cNvSpPr/>
          <p:nvPr userDrawn="1"/>
        </p:nvSpPr>
        <p:spPr>
          <a:xfrm>
            <a:off x="0" y="6785907"/>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1"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solidFill>
                  <a:prstClr val="white">
                    <a:lumMod val="85000"/>
                  </a:prstClr>
                </a:solidFill>
              </a:rPr>
              <a:pPr/>
              <a:t>9/25/2017</a:t>
            </a:fld>
            <a:endParaRPr lang="en-US" dirty="0">
              <a:solidFill>
                <a:prstClr val="white">
                  <a:lumMod val="85000"/>
                </a:prstClr>
              </a:solidFill>
            </a:endParaRPr>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solidFill>
                <a:prstClr val="white">
                  <a:lumMod val="85000"/>
                </a:prstClr>
              </a:solidFill>
            </a:endParaRPr>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solidFill>
                  <a:prstClr val="white">
                    <a:lumMod val="85000"/>
                  </a:prstClr>
                </a:solidFill>
              </a:rPr>
              <a:pPr/>
              <a:t>‹#›</a:t>
            </a:fld>
            <a:endParaRPr lang="en-US" dirty="0">
              <a:solidFill>
                <a:prstClr val="white">
                  <a:lumMod val="85000"/>
                </a:prstClr>
              </a:solidFill>
            </a:endParaRPr>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18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3734029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9/25/2017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Tree>
    <p:extLst>
      <p:ext uri="{BB962C8B-B14F-4D97-AF65-F5344CB8AC3E}">
        <p14:creationId xmlns:p14="http://schemas.microsoft.com/office/powerpoint/2010/main" val="417480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0">
              <a:schemeClr val="accent1">
                <a:lumMod val="40000"/>
                <a:lumOff val="60000"/>
              </a:schemeClr>
            </a:gs>
            <a:gs pos="15000">
              <a:schemeClr val="accent1">
                <a:lumMod val="40000"/>
                <a:lumOff val="60000"/>
              </a:schemeClr>
            </a:gs>
            <a:gs pos="42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9/25/2017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Tree>
    <p:extLst>
      <p:ext uri="{BB962C8B-B14F-4D97-AF65-F5344CB8AC3E}">
        <p14:creationId xmlns:p14="http://schemas.microsoft.com/office/powerpoint/2010/main" val="294562523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ctivity Slide">
    <p:spTree>
      <p:nvGrpSpPr>
        <p:cNvPr id="1" name=""/>
        <p:cNvGrpSpPr/>
        <p:nvPr/>
      </p:nvGrpSpPr>
      <p:grpSpPr>
        <a:xfrm>
          <a:off x="0" y="0"/>
          <a:ext cx="0" cy="0"/>
          <a:chOff x="0" y="0"/>
          <a:chExt cx="0" cy="0"/>
        </a:xfrm>
      </p:grpSpPr>
      <p:sp>
        <p:nvSpPr>
          <p:cNvPr id="6" name="Rectangle 5"/>
          <p:cNvSpPr/>
          <p:nvPr userDrawn="1"/>
        </p:nvSpPr>
        <p:spPr>
          <a:xfrm>
            <a:off x="1" y="0"/>
            <a:ext cx="1228436"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2" name="Title 1"/>
          <p:cNvSpPr>
            <a:spLocks noGrp="1"/>
          </p:cNvSpPr>
          <p:nvPr>
            <p:ph type="title"/>
          </p:nvPr>
        </p:nvSpPr>
        <p:spPr>
          <a:xfrm>
            <a:off x="1228434" y="275954"/>
            <a:ext cx="7241796" cy="521208"/>
          </a:xfrm>
        </p:spPr>
        <p:txBody>
          <a:bodyPr>
            <a:noAutofit/>
          </a:bodyPr>
          <a:lstStyle>
            <a:lvl1pPr>
              <a:defRPr sz="27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9B24EC9-D412-49F8-B26B-B7E454A540B6}" type="datetimeFigureOut">
              <a:rPr lang="en-US" smtClean="0">
                <a:solidFill>
                  <a:prstClr val="black">
                    <a:tint val="75000"/>
                  </a:prstClr>
                </a:solidFill>
              </a:rPr>
              <a:pPr/>
              <a:t>9/25/2017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pic>
        <p:nvPicPr>
          <p:cNvPr id="1032" name="Picture 8" descr="Related imag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8960" y="192026"/>
            <a:ext cx="910515" cy="91051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Content Placeholder 2"/>
          <p:cNvSpPr>
            <a:spLocks noGrp="1"/>
          </p:cNvSpPr>
          <p:nvPr>
            <p:ph idx="1"/>
          </p:nvPr>
        </p:nvSpPr>
        <p:spPr>
          <a:xfrm>
            <a:off x="1228435" y="1102540"/>
            <a:ext cx="7286915" cy="5136886"/>
          </a:xfrm>
        </p:spPr>
        <p:txBody>
          <a:bodyPr/>
          <a:lstStyle>
            <a:lvl1pPr>
              <a:buClr>
                <a:srgbClr val="0D1E8E"/>
              </a:buClr>
              <a:defRPr sz="2100">
                <a:latin typeface="Trebuchet MS" panose="020B0603020202020204" pitchFamily="34" charset="0"/>
              </a:defRPr>
            </a:lvl1pPr>
            <a:lvl2pPr>
              <a:buClr>
                <a:srgbClr val="00953A"/>
              </a:buClr>
              <a:defRPr sz="1650">
                <a:latin typeface="Trebuchet MS" panose="020B0603020202020204" pitchFamily="34" charset="0"/>
              </a:defRPr>
            </a:lvl2pPr>
            <a:lvl3pPr>
              <a:buClr>
                <a:srgbClr val="EF7521"/>
              </a:buClr>
              <a:defRPr sz="150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2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55570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9/25/2017</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9"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0" name="Rectangle 9"/>
          <p:cNvSpPr/>
          <p:nvPr userDrawn="1"/>
        </p:nvSpPr>
        <p:spPr>
          <a:xfrm>
            <a:off x="0" y="0"/>
            <a:ext cx="9144000" cy="90664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1" name="Rectangle 10"/>
          <p:cNvSpPr/>
          <p:nvPr userDrawn="1"/>
        </p:nvSpPr>
        <p:spPr>
          <a:xfrm>
            <a:off x="0" y="90665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Tree>
    <p:extLst>
      <p:ext uri="{BB962C8B-B14F-4D97-AF65-F5344CB8AC3E}">
        <p14:creationId xmlns:p14="http://schemas.microsoft.com/office/powerpoint/2010/main" val="3686719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27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3897110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1500">
                <a:solidFill>
                  <a:srgbClr val="45454C"/>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3150" spc="113"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6"/>
            <a:ext cx="8341851" cy="407987"/>
          </a:xfrm>
        </p:spPr>
        <p:txBody>
          <a:bodyPr/>
          <a:lstStyle>
            <a:lvl1pPr marL="34290" indent="0" algn="ctr">
              <a:buFontTx/>
              <a:buNone/>
              <a:defRPr sz="12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20" y="1007897"/>
            <a:ext cx="5825528" cy="1261751"/>
          </a:xfrm>
          <a:prstGeom prst="rect">
            <a:avLst/>
          </a:prstGeom>
        </p:spPr>
      </p:pic>
    </p:spTree>
    <p:extLst>
      <p:ext uri="{BB962C8B-B14F-4D97-AF65-F5344CB8AC3E}">
        <p14:creationId xmlns:p14="http://schemas.microsoft.com/office/powerpoint/2010/main" val="4244859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7" y="2669751"/>
            <a:ext cx="2700533" cy="3681991"/>
          </a:xfrm>
          <a:prstGeom prst="rect">
            <a:avLst/>
          </a:prstGeom>
        </p:spPr>
      </p:pic>
      <p:sp>
        <p:nvSpPr>
          <p:cNvPr id="9" name="Content Placeholder 2"/>
          <p:cNvSpPr>
            <a:spLocks noGrp="1"/>
          </p:cNvSpPr>
          <p:nvPr>
            <p:ph idx="1"/>
          </p:nvPr>
        </p:nvSpPr>
        <p:spPr>
          <a:xfrm>
            <a:off x="628650" y="1202402"/>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1"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9/25/2017</a:t>
            </a:fld>
            <a:endParaRPr lang="en-US" sz="900">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4" name="Rectangle 13"/>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18" name="Rectangle 17"/>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21"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7459463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2"/>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6"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9/25/2017</a:t>
            </a:fld>
            <a:endParaRPr lang="en-US" sz="900">
              <a:solidFill>
                <a:prstClr val="black">
                  <a:tint val="75000"/>
                </a:prstClr>
              </a:solidFill>
            </a:endParaRPr>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8" name="Rectangle 17"/>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19" name="Rectangle 18"/>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22"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07831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7" y="2669751"/>
            <a:ext cx="2700533" cy="3681991"/>
          </a:xfrm>
          <a:prstGeom prst="rect">
            <a:avLst/>
          </a:prstGeom>
        </p:spPr>
      </p:pic>
      <p:sp>
        <p:nvSpPr>
          <p:cNvPr id="9" name="Content Placeholder 2"/>
          <p:cNvSpPr>
            <a:spLocks noGrp="1"/>
          </p:cNvSpPr>
          <p:nvPr>
            <p:ph idx="1"/>
          </p:nvPr>
        </p:nvSpPr>
        <p:spPr>
          <a:xfrm>
            <a:off x="628650" y="1202402"/>
            <a:ext cx="7886700" cy="5037025"/>
          </a:xfrm>
        </p:spPr>
        <p:txBody>
          <a:bodyPr/>
          <a:lstStyle>
            <a:lvl1pPr>
              <a:buClr>
                <a:srgbClr val="0D1E8E"/>
              </a:buClr>
              <a:defRPr sz="1800">
                <a:latin typeface="Trebuchet MS" panose="020B0603020202020204" pitchFamily="34" charset="0"/>
              </a:defRPr>
            </a:lvl1pPr>
            <a:lvl2pPr>
              <a:buClr>
                <a:srgbClr val="00953A"/>
              </a:buClr>
              <a:defRPr sz="1500">
                <a:latin typeface="Trebuchet MS" panose="020B0603020202020204" pitchFamily="34" charset="0"/>
              </a:defRPr>
            </a:lvl2pPr>
            <a:lvl3pPr>
              <a:buClr>
                <a:srgbClr val="EF7521"/>
              </a:buClr>
              <a:defRPr sz="1350">
                <a:latin typeface="Trebuchet MS" panose="020B0603020202020204" pitchFamily="34" charset="0"/>
              </a:defRPr>
            </a:lvl3pPr>
            <a:lvl4pPr>
              <a:buClr>
                <a:srgbClr val="82BC00"/>
              </a:buClr>
              <a:defRPr sz="1350">
                <a:latin typeface="Trebuchet MS" panose="020B0603020202020204" pitchFamily="34" charset="0"/>
              </a:defRPr>
            </a:lvl4pPr>
            <a:lvl5pPr>
              <a:buClr>
                <a:srgbClr val="8FC6E8"/>
              </a:buClr>
              <a:defRPr sz="135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solidFill>
                <a:prstClr val="black">
                  <a:tint val="75000"/>
                </a:prstClr>
              </a:solidFill>
            </a:endParaRPr>
          </a:p>
        </p:txBody>
      </p:sp>
      <p:sp>
        <p:nvSpPr>
          <p:cNvPr id="11"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9/25/2017</a:t>
            </a:fld>
            <a:endParaRPr lang="en-US" sz="900">
              <a:solidFill>
                <a:prstClr val="black">
                  <a:tint val="75000"/>
                </a:prstClr>
              </a:solidFill>
            </a:endParaRPr>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4" name="Rectangle 13"/>
          <p:cNvSpPr/>
          <p:nvPr userDrawn="1"/>
        </p:nvSpPr>
        <p:spPr>
          <a:xfrm>
            <a:off x="0" y="787383"/>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18" name="Rectangle 17"/>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21"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625171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302592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9/25/2017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defTabSz="342900"/>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221479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9/25/2017</a:t>
            </a:fld>
            <a:endParaRPr lang="en-US" dirty="0"/>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Date Placeholder 2"/>
          <p:cNvSpPr txBox="1">
            <a:spLocks/>
          </p:cNvSpPr>
          <p:nvPr userDrawn="1"/>
        </p:nvSpPr>
        <p:spPr>
          <a:xfrm>
            <a:off x="628650" y="6508800"/>
            <a:ext cx="2057400" cy="212676"/>
          </a:xfrm>
          <a:prstGeom prst="rect">
            <a:avLst/>
          </a:prstGeom>
        </p:spPr>
        <p:txBody>
          <a:bodyPr vert="horz" lIns="68580" tIns="34290" rIns="68580" bIns="3429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z="900" smtClean="0">
                <a:solidFill>
                  <a:prstClr val="black">
                    <a:tint val="75000"/>
                  </a:prstClr>
                </a:solidFill>
              </a:rPr>
              <a:pPr/>
              <a:t>9/25/2017</a:t>
            </a:fld>
            <a:endParaRPr lang="en-US" sz="900">
              <a:solidFill>
                <a:prstClr val="black">
                  <a:tint val="75000"/>
                </a:prstClr>
              </a:solidFill>
            </a:endParaRPr>
          </a:p>
        </p:txBody>
      </p:sp>
      <p:sp>
        <p:nvSpPr>
          <p:cNvPr id="9" name="Rectangle 8"/>
          <p:cNvSpPr/>
          <p:nvPr userDrawn="1"/>
        </p:nvSpPr>
        <p:spPr>
          <a:xfrm>
            <a:off x="0" y="0"/>
            <a:ext cx="9144000" cy="906649"/>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endParaRPr>
          </a:p>
        </p:txBody>
      </p:sp>
      <p:sp>
        <p:nvSpPr>
          <p:cNvPr id="10" name="Rectangle 9"/>
          <p:cNvSpPr/>
          <p:nvPr userDrawn="1"/>
        </p:nvSpPr>
        <p:spPr>
          <a:xfrm>
            <a:off x="0" y="90665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sp>
        <p:nvSpPr>
          <p:cNvPr id="11" name="Rectangle 10"/>
          <p:cNvSpPr/>
          <p:nvPr userDrawn="1"/>
        </p:nvSpPr>
        <p:spPr>
          <a:xfrm>
            <a:off x="0" y="6806229"/>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0" y="6418098"/>
            <a:ext cx="626171" cy="322362"/>
          </a:xfrm>
          <a:prstGeom prst="rect">
            <a:avLst/>
          </a:prstGeom>
        </p:spPr>
      </p:pic>
      <p:sp>
        <p:nvSpPr>
          <p:cNvPr id="13" name="Slide Number Placeholder 5"/>
          <p:cNvSpPr txBox="1">
            <a:spLocks/>
          </p:cNvSpPr>
          <p:nvPr userDrawn="1"/>
        </p:nvSpPr>
        <p:spPr>
          <a:xfrm>
            <a:off x="6457951" y="6508800"/>
            <a:ext cx="1257674" cy="212676"/>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z="900" smtClean="0">
                <a:solidFill>
                  <a:prstClr val="black">
                    <a:tint val="75000"/>
                  </a:prstClr>
                </a:solidFill>
              </a:rPr>
              <a:pPr/>
              <a:t>‹#›</a:t>
            </a:fld>
            <a:endParaRPr lang="en-US" sz="900" dirty="0">
              <a:solidFill>
                <a:prstClr val="black">
                  <a:tint val="75000"/>
                </a:prstClr>
              </a:solidFill>
            </a:endParaRPr>
          </a:p>
        </p:txBody>
      </p:sp>
    </p:spTree>
    <p:extLst>
      <p:ext uri="{BB962C8B-B14F-4D97-AF65-F5344CB8AC3E}">
        <p14:creationId xmlns:p14="http://schemas.microsoft.com/office/powerpoint/2010/main" val="275146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9/25/2017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defTabSz="342900"/>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244257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AF9269-117D-4EA6-A484-76FE1CCB58FA}" type="datetimeFigureOut">
              <a:rPr lang="en-US" smtClean="0">
                <a:solidFill>
                  <a:prstClr val="black">
                    <a:tint val="75000"/>
                  </a:prstClr>
                </a:solidFill>
              </a:rPr>
              <a:pPr/>
              <a:t>9/25/2017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738971-457E-47E5-9389-B3498EE1B2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71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9/25/2017</a:t>
            </a:fld>
            <a:endParaRPr lang="en-US" dirty="0"/>
          </a:p>
        </p:txBody>
      </p:sp>
      <p:sp>
        <p:nvSpPr>
          <p:cNvPr id="3" name="Footer Placeholder 2"/>
          <p:cNvSpPr>
            <a:spLocks noGrp="1"/>
          </p:cNvSpPr>
          <p:nvPr>
            <p:ph type="ftr" sz="quarter" idx="11"/>
          </p:nvPr>
        </p:nvSpPr>
        <p:spPr/>
        <p:txBody>
          <a:bodyPr/>
          <a:lstStyle/>
          <a:p>
            <a:fld id="{757A2F4E-5D54-B04B-91BD-7E78EE1FE9FD}" type="slidenum">
              <a:rPr lang="en-US" smtClean="0"/>
              <a:pPr/>
              <a:t>‹#›</a:t>
            </a:fld>
            <a:endParaRPr lang="en-US" dirty="0" smtClean="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Picture 4" descr="co_cde_shield_rgb.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530" y="6078534"/>
            <a:ext cx="1161161" cy="682117"/>
          </a:xfrm>
          <a:prstGeom prst="rect">
            <a:avLst/>
          </a:prstGeom>
        </p:spPr>
      </p:pic>
    </p:spTree>
    <p:extLst>
      <p:ext uri="{BB962C8B-B14F-4D97-AF65-F5344CB8AC3E}">
        <p14:creationId xmlns:p14="http://schemas.microsoft.com/office/powerpoint/2010/main" val="348712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9/25/2017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89219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342900"/>
            <a:fld id="{49B24EC9-D412-49F8-B26B-B7E454A540B6}" type="datetimeFigureOut">
              <a:rPr lang="en-US" smtClean="0">
                <a:solidFill>
                  <a:prstClr val="black">
                    <a:tint val="75000"/>
                  </a:prstClr>
                </a:solidFill>
              </a:rPr>
              <a:pPr defTabSz="342900"/>
              <a:t>9/25/2017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defTabSz="342900"/>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367297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342900"/>
            <a:fld id="{49B24EC9-D412-49F8-B26B-B7E454A540B6}" type="datetimeFigureOut">
              <a:rPr lang="en-US" smtClean="0">
                <a:solidFill>
                  <a:prstClr val="black">
                    <a:tint val="75000"/>
                  </a:prstClr>
                </a:solidFill>
              </a:rPr>
              <a:pPr defTabSz="342900"/>
              <a:t>9/25/2017</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342900"/>
            <a:fld id="{34A3F748-31DA-4297-96EF-69DC737B5DDE}" type="slidenum">
              <a:rPr lang="en-US" smtClean="0">
                <a:solidFill>
                  <a:prstClr val="black">
                    <a:tint val="75000"/>
                  </a:prstClr>
                </a:solidFill>
              </a:rPr>
              <a:pPr defTabSz="342900"/>
              <a:t>‹#›</a:t>
            </a:fld>
            <a:endParaRPr lang="en-US" dirty="0">
              <a:solidFill>
                <a:prstClr val="black">
                  <a:tint val="75000"/>
                </a:prstClr>
              </a:solidFill>
            </a:endParaRPr>
          </a:p>
        </p:txBody>
      </p:sp>
    </p:spTree>
    <p:extLst>
      <p:ext uri="{BB962C8B-B14F-4D97-AF65-F5344CB8AC3E}">
        <p14:creationId xmlns:p14="http://schemas.microsoft.com/office/powerpoint/2010/main" val="82862711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70" r:id="rId20"/>
    <p:sldLayoutId id="2147483674" r:id="rId21"/>
    <p:sldLayoutId id="2147483676" r:id="rId22"/>
    <p:sldLayoutId id="2147483677" r:id="rId23"/>
    <p:sldLayoutId id="2147483678" r:id="rId24"/>
    <p:sldLayoutId id="214748370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11530" y="3696000"/>
            <a:ext cx="7886700" cy="2080800"/>
          </a:xfrm>
        </p:spPr>
        <p:txBody>
          <a:bodyPr/>
          <a:lstStyle/>
          <a:p>
            <a:r>
              <a:rPr lang="en-US" dirty="0"/>
              <a:t>Creating </a:t>
            </a:r>
            <a:r>
              <a:rPr lang="en-US" dirty="0" smtClean="0"/>
              <a:t>an Integrated Approach to Behavioral </a:t>
            </a:r>
            <a:r>
              <a:rPr lang="en-US" dirty="0"/>
              <a:t>Health and Emotional </a:t>
            </a:r>
            <a:r>
              <a:rPr lang="en-US" dirty="0" smtClean="0"/>
              <a:t>Wellness</a:t>
            </a:r>
            <a:endParaRPr lang="en-US" dirty="0">
              <a:solidFill>
                <a:srgbClr val="FF0000"/>
              </a:solidFill>
            </a:endParaRPr>
          </a:p>
        </p:txBody>
      </p:sp>
      <p:sp>
        <p:nvSpPr>
          <p:cNvPr id="5" name="TextBox 4"/>
          <p:cNvSpPr txBox="1"/>
          <p:nvPr/>
        </p:nvSpPr>
        <p:spPr>
          <a:xfrm>
            <a:off x="3014133" y="5875867"/>
            <a:ext cx="3115733" cy="646331"/>
          </a:xfrm>
          <a:prstGeom prst="rect">
            <a:avLst/>
          </a:prstGeom>
          <a:noFill/>
        </p:spPr>
        <p:txBody>
          <a:bodyPr wrap="square" rtlCol="0">
            <a:spAutoFit/>
          </a:bodyPr>
          <a:lstStyle/>
          <a:p>
            <a:pPr algn="ctr"/>
            <a:r>
              <a:rPr lang="en-US" dirty="0" smtClean="0"/>
              <a:t>September </a:t>
            </a:r>
            <a:r>
              <a:rPr lang="en-US" dirty="0" smtClean="0"/>
              <a:t>25</a:t>
            </a:r>
            <a:endParaRPr lang="en-US" dirty="0" smtClean="0"/>
          </a:p>
          <a:p>
            <a:pPr algn="ctr"/>
            <a:r>
              <a:rPr lang="en-US" dirty="0" smtClean="0"/>
              <a:t>Office of Learning Supports</a:t>
            </a:r>
            <a:endParaRPr lang="en-US" dirty="0"/>
          </a:p>
        </p:txBody>
      </p:sp>
    </p:spTree>
    <p:extLst>
      <p:ext uri="{BB962C8B-B14F-4D97-AF65-F5344CB8AC3E}">
        <p14:creationId xmlns:p14="http://schemas.microsoft.com/office/powerpoint/2010/main" val="2136898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96" y="74775"/>
            <a:ext cx="9124950" cy="1325563"/>
          </a:xfrm>
        </p:spPr>
        <p:txBody>
          <a:bodyPr>
            <a:noAutofit/>
          </a:bodyPr>
          <a:lstStyle/>
          <a:p>
            <a:pPr algn="ctr"/>
            <a:r>
              <a:rPr lang="en-US" sz="3200" dirty="0">
                <a:solidFill>
                  <a:schemeClr val="bg1"/>
                </a:solidFill>
              </a:rPr>
              <a:t>Levels of </a:t>
            </a:r>
            <a:r>
              <a:rPr lang="en-US" sz="3200" dirty="0" smtClean="0">
                <a:solidFill>
                  <a:schemeClr val="bg1"/>
                </a:solidFill>
              </a:rPr>
              <a:t>School-Wide </a:t>
            </a:r>
            <a:r>
              <a:rPr lang="en-US" sz="3200" dirty="0">
                <a:solidFill>
                  <a:schemeClr val="bg1"/>
                </a:solidFill>
              </a:rPr>
              <a:t>SEL and </a:t>
            </a:r>
            <a:r>
              <a:rPr lang="en-US" sz="3200" dirty="0" smtClean="0">
                <a:solidFill>
                  <a:schemeClr val="bg1"/>
                </a:solidFill>
              </a:rPr>
              <a:t>5 </a:t>
            </a:r>
            <a:r>
              <a:rPr lang="en-US" sz="3200" dirty="0">
                <a:solidFill>
                  <a:schemeClr val="bg1"/>
                </a:solidFill>
              </a:rPr>
              <a:t>Domains of SEL</a:t>
            </a:r>
          </a:p>
        </p:txBody>
      </p:sp>
      <p:sp>
        <p:nvSpPr>
          <p:cNvPr id="3" name="TextBox 2"/>
          <p:cNvSpPr txBox="1"/>
          <p:nvPr/>
        </p:nvSpPr>
        <p:spPr>
          <a:xfrm>
            <a:off x="90555" y="6442903"/>
            <a:ext cx="2507750" cy="307777"/>
          </a:xfrm>
          <a:prstGeom prst="rect">
            <a:avLst/>
          </a:prstGeom>
          <a:noFill/>
        </p:spPr>
        <p:txBody>
          <a:bodyPr wrap="square" rtlCol="0">
            <a:spAutoFit/>
          </a:bodyPr>
          <a:lstStyle/>
          <a:p>
            <a:r>
              <a:rPr lang="en-US" sz="1400" dirty="0"/>
              <a:t>http://www.casel.org/</a:t>
            </a:r>
          </a:p>
        </p:txBody>
      </p:sp>
      <p:grpSp>
        <p:nvGrpSpPr>
          <p:cNvPr id="40" name="Group 39"/>
          <p:cNvGrpSpPr/>
          <p:nvPr/>
        </p:nvGrpSpPr>
        <p:grpSpPr>
          <a:xfrm>
            <a:off x="1507449" y="1004447"/>
            <a:ext cx="6474366" cy="5828162"/>
            <a:chOff x="1596658" y="605478"/>
            <a:chExt cx="6474366" cy="5828162"/>
          </a:xfrm>
        </p:grpSpPr>
        <p:grpSp>
          <p:nvGrpSpPr>
            <p:cNvPr id="41" name="Group 40"/>
            <p:cNvGrpSpPr/>
            <p:nvPr/>
          </p:nvGrpSpPr>
          <p:grpSpPr>
            <a:xfrm>
              <a:off x="1596658" y="654027"/>
              <a:ext cx="6405508" cy="5779613"/>
              <a:chOff x="1456813" y="1010866"/>
              <a:chExt cx="6405508" cy="5779613"/>
            </a:xfrm>
          </p:grpSpPr>
          <p:sp>
            <p:nvSpPr>
              <p:cNvPr id="43" name="Oval 42"/>
              <p:cNvSpPr/>
              <p:nvPr/>
            </p:nvSpPr>
            <p:spPr>
              <a:xfrm>
                <a:off x="1456813" y="1010866"/>
                <a:ext cx="6382532" cy="5681139"/>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en-US" sz="1350" kern="0" dirty="0">
                  <a:solidFill>
                    <a:prstClr val="white"/>
                  </a:solidFill>
                  <a:latin typeface="Calibri"/>
                </a:endParaRPr>
              </a:p>
            </p:txBody>
          </p:sp>
          <p:sp>
            <p:nvSpPr>
              <p:cNvPr id="44" name="Rectangle 43"/>
              <p:cNvSpPr/>
              <p:nvPr/>
            </p:nvSpPr>
            <p:spPr>
              <a:xfrm>
                <a:off x="1479789" y="1291136"/>
                <a:ext cx="6382532" cy="5499343"/>
              </a:xfrm>
              <a:prstGeom prst="rect">
                <a:avLst/>
              </a:prstGeom>
              <a:noFill/>
            </p:spPr>
            <p:txBody>
              <a:bodyPr spcFirstLastPara="1" wrap="none" lIns="68580" tIns="34290" rIns="68580" bIns="34290" numCol="1">
                <a:prstTxWarp prst="textArchUp">
                  <a:avLst/>
                </a:prstTxWarp>
                <a:spAutoFit/>
              </a:bodyPr>
              <a:lstStyle/>
              <a:p>
                <a:pPr algn="ctr">
                  <a:defRPr/>
                </a:pPr>
                <a:r>
                  <a:rPr lang="en-US" sz="1050" b="1" dirty="0">
                    <a:ln w="0"/>
                    <a:solidFill>
                      <a:prstClr val="white"/>
                    </a:solidFill>
                    <a:effectLst>
                      <a:outerShdw blurRad="38100" dist="19050" dir="2700000" algn="tl" rotWithShape="0">
                        <a:prstClr val="black">
                          <a:alpha val="40000"/>
                        </a:prstClr>
                      </a:outerShdw>
                    </a:effectLst>
                    <a:latin typeface="Calibri"/>
                  </a:rPr>
                  <a:t>FAMILY &amp; COMMUNITY PARTNERSHIPS</a:t>
                </a:r>
              </a:p>
            </p:txBody>
          </p:sp>
        </p:grpSp>
        <p:sp>
          <p:nvSpPr>
            <p:cNvPr id="42" name="Rectangle 41"/>
            <p:cNvSpPr/>
            <p:nvPr/>
          </p:nvSpPr>
          <p:spPr>
            <a:xfrm>
              <a:off x="1688492" y="605478"/>
              <a:ext cx="6382532" cy="5499343"/>
            </a:xfrm>
            <a:prstGeom prst="rect">
              <a:avLst/>
            </a:prstGeom>
            <a:noFill/>
          </p:spPr>
          <p:txBody>
            <a:bodyPr spcFirstLastPara="1" wrap="none" lIns="68580" tIns="34290" rIns="68580" bIns="34290" numCol="1">
              <a:prstTxWarp prst="textArchDown">
                <a:avLst/>
              </a:prstTxWarp>
              <a:spAutoFit/>
            </a:bodyPr>
            <a:lstStyle/>
            <a:p>
              <a:pPr algn="ctr">
                <a:defRPr/>
              </a:pPr>
              <a:r>
                <a:rPr lang="en-US" sz="1050" b="1" dirty="0">
                  <a:ln w="0"/>
                  <a:solidFill>
                    <a:prstClr val="white"/>
                  </a:solidFill>
                  <a:effectLst>
                    <a:outerShdw blurRad="38100" dist="19050" dir="2700000" algn="tl" rotWithShape="0">
                      <a:prstClr val="black">
                        <a:alpha val="40000"/>
                      </a:prstClr>
                    </a:outerShdw>
                  </a:effectLst>
                  <a:latin typeface="Calibri"/>
                </a:rPr>
                <a:t>FAMILY, &amp; COMMUNITY PARTNERSHIPS</a:t>
              </a:r>
            </a:p>
          </p:txBody>
        </p:sp>
      </p:grpSp>
      <p:grpSp>
        <p:nvGrpSpPr>
          <p:cNvPr id="46" name="Group 45"/>
          <p:cNvGrpSpPr/>
          <p:nvPr/>
        </p:nvGrpSpPr>
        <p:grpSpPr>
          <a:xfrm>
            <a:off x="2044353" y="1472406"/>
            <a:ext cx="5361327" cy="4772156"/>
            <a:chOff x="2130236" y="1108518"/>
            <a:chExt cx="5361327" cy="4772156"/>
          </a:xfrm>
        </p:grpSpPr>
        <p:grpSp>
          <p:nvGrpSpPr>
            <p:cNvPr id="47" name="Group 46"/>
            <p:cNvGrpSpPr/>
            <p:nvPr/>
          </p:nvGrpSpPr>
          <p:grpSpPr>
            <a:xfrm>
              <a:off x="2130236" y="1108518"/>
              <a:ext cx="5361327" cy="4772156"/>
              <a:chOff x="2130236" y="1108518"/>
              <a:chExt cx="5361327" cy="4772156"/>
            </a:xfrm>
          </p:grpSpPr>
          <p:sp>
            <p:nvSpPr>
              <p:cNvPr id="49" name="Oval 48"/>
              <p:cNvSpPr/>
              <p:nvPr/>
            </p:nvSpPr>
            <p:spPr>
              <a:xfrm>
                <a:off x="2130236" y="1108518"/>
                <a:ext cx="5361327" cy="4772156"/>
              </a:xfrm>
              <a:prstGeom prst="ellipse">
                <a:avLst/>
              </a:prstGeom>
              <a:solidFill>
                <a:srgbClr val="4F81BD">
                  <a:lumMod val="75000"/>
                </a:srgbClr>
              </a:solidFill>
              <a:ln w="25400" cap="flat" cmpd="sng" algn="ctr">
                <a:solidFill>
                  <a:srgbClr val="4F81BD">
                    <a:shade val="50000"/>
                  </a:srgbClr>
                </a:solidFill>
                <a:prstDash val="solid"/>
              </a:ln>
              <a:effectLst/>
            </p:spPr>
            <p:txBody>
              <a:bodyPr rtlCol="0" anchor="ctr"/>
              <a:lstStyle/>
              <a:p>
                <a:pPr algn="ctr">
                  <a:defRPr/>
                </a:pPr>
                <a:endParaRPr lang="en-US" sz="1350" b="1" kern="0" dirty="0">
                  <a:solidFill>
                    <a:srgbClr val="4F81BD">
                      <a:lumMod val="20000"/>
                      <a:lumOff val="80000"/>
                    </a:srgbClr>
                  </a:solidFill>
                  <a:latin typeface="Calibri"/>
                </a:endParaRPr>
              </a:p>
            </p:txBody>
          </p:sp>
          <p:sp>
            <p:nvSpPr>
              <p:cNvPr id="50" name="Rectangle 49"/>
              <p:cNvSpPr/>
              <p:nvPr/>
            </p:nvSpPr>
            <p:spPr>
              <a:xfrm>
                <a:off x="3406742" y="1332770"/>
                <a:ext cx="2808314" cy="902747"/>
              </a:xfrm>
              <a:prstGeom prst="rect">
                <a:avLst/>
              </a:prstGeom>
              <a:noFill/>
            </p:spPr>
            <p:txBody>
              <a:bodyPr spcFirstLastPara="1" wrap="none" lIns="68580" tIns="34290" rIns="68580" bIns="34290" numCol="1">
                <a:prstTxWarp prst="textArchUp">
                  <a:avLst/>
                </a:prstTxWarp>
                <a:spAutoFit/>
              </a:bodyPr>
              <a:lstStyle/>
              <a:p>
                <a:pPr algn="ctr">
                  <a:defRPr/>
                </a:pPr>
                <a:r>
                  <a:rPr lang="en-US" sz="1050" b="1" dirty="0">
                    <a:ln w="0"/>
                    <a:solidFill>
                      <a:prstClr val="white"/>
                    </a:solidFill>
                    <a:effectLst>
                      <a:outerShdw blurRad="38100" dist="19050" dir="2700000" algn="tl" rotWithShape="0">
                        <a:prstClr val="black">
                          <a:alpha val="40000"/>
                        </a:prstClr>
                      </a:outerShdw>
                    </a:effectLst>
                    <a:latin typeface="Calibri"/>
                  </a:rPr>
                  <a:t>SCHOOLWIDE PRACTICES &amp; POLICIES</a:t>
                </a:r>
              </a:p>
            </p:txBody>
          </p:sp>
        </p:grpSp>
        <p:sp>
          <p:nvSpPr>
            <p:cNvPr id="48" name="Rectangle 47"/>
            <p:cNvSpPr/>
            <p:nvPr/>
          </p:nvSpPr>
          <p:spPr>
            <a:xfrm>
              <a:off x="3383767" y="4811280"/>
              <a:ext cx="2808314" cy="902747"/>
            </a:xfrm>
            <a:prstGeom prst="rect">
              <a:avLst/>
            </a:prstGeom>
            <a:noFill/>
          </p:spPr>
          <p:txBody>
            <a:bodyPr spcFirstLastPara="1" wrap="none" lIns="68580" tIns="34290" rIns="68580" bIns="34290" numCol="1">
              <a:prstTxWarp prst="textArchDown">
                <a:avLst/>
              </a:prstTxWarp>
              <a:spAutoFit/>
            </a:bodyPr>
            <a:lstStyle/>
            <a:p>
              <a:pPr algn="ctr">
                <a:defRPr/>
              </a:pPr>
              <a:r>
                <a:rPr lang="en-US" sz="1050" b="1" dirty="0">
                  <a:ln w="0"/>
                  <a:solidFill>
                    <a:prstClr val="white"/>
                  </a:solidFill>
                  <a:effectLst>
                    <a:outerShdw blurRad="38100" dist="19050" dir="2700000" algn="tl" rotWithShape="0">
                      <a:prstClr val="black">
                        <a:alpha val="40000"/>
                      </a:prstClr>
                    </a:outerShdw>
                  </a:effectLst>
                  <a:latin typeface="Calibri"/>
                </a:rPr>
                <a:t>SCHOOLWIDE PRACTICES &amp; POLICIES</a:t>
              </a:r>
            </a:p>
          </p:txBody>
        </p:sp>
      </p:grpSp>
      <p:grpSp>
        <p:nvGrpSpPr>
          <p:cNvPr id="51" name="Group 50"/>
          <p:cNvGrpSpPr/>
          <p:nvPr/>
        </p:nvGrpSpPr>
        <p:grpSpPr>
          <a:xfrm>
            <a:off x="2426057" y="1813274"/>
            <a:ext cx="4680523" cy="4090420"/>
            <a:chOff x="2493614" y="1449386"/>
            <a:chExt cx="4680523" cy="4090420"/>
          </a:xfrm>
        </p:grpSpPr>
        <p:grpSp>
          <p:nvGrpSpPr>
            <p:cNvPr id="52" name="Group 51"/>
            <p:cNvGrpSpPr/>
            <p:nvPr/>
          </p:nvGrpSpPr>
          <p:grpSpPr>
            <a:xfrm>
              <a:off x="2493614" y="1449386"/>
              <a:ext cx="4680523" cy="4090420"/>
              <a:chOff x="2493614" y="1449386"/>
              <a:chExt cx="4680523" cy="4090420"/>
            </a:xfrm>
          </p:grpSpPr>
          <p:sp>
            <p:nvSpPr>
              <p:cNvPr id="54" name="Oval 53"/>
              <p:cNvSpPr/>
              <p:nvPr/>
            </p:nvSpPr>
            <p:spPr>
              <a:xfrm>
                <a:off x="2493614" y="1449386"/>
                <a:ext cx="4680523" cy="4090420"/>
              </a:xfrm>
              <a:prstGeom prst="ellipse">
                <a:avLst/>
              </a:prstGeom>
              <a:solidFill>
                <a:srgbClr val="1F497D"/>
              </a:solidFill>
              <a:ln w="25400" cap="flat" cmpd="sng" algn="ctr">
                <a:solidFill>
                  <a:srgbClr val="4F81BD">
                    <a:shade val="50000"/>
                  </a:srgbClr>
                </a:solidFill>
                <a:prstDash val="solid"/>
              </a:ln>
              <a:effectLst/>
            </p:spPr>
            <p:txBody>
              <a:bodyPr rtlCol="0" anchor="ctr"/>
              <a:lstStyle/>
              <a:p>
                <a:pPr algn="ctr">
                  <a:defRPr/>
                </a:pPr>
                <a:endParaRPr lang="en-US" sz="1350" kern="0" dirty="0">
                  <a:solidFill>
                    <a:prstClr val="white"/>
                  </a:solidFill>
                  <a:latin typeface="Calibri"/>
                </a:endParaRPr>
              </a:p>
            </p:txBody>
          </p:sp>
          <p:sp>
            <p:nvSpPr>
              <p:cNvPr id="55" name="TextBox 54"/>
              <p:cNvSpPr txBox="1"/>
              <p:nvPr/>
            </p:nvSpPr>
            <p:spPr>
              <a:xfrm>
                <a:off x="3460781" y="1660065"/>
                <a:ext cx="2694847" cy="1150903"/>
              </a:xfrm>
              <a:prstGeom prst="rect">
                <a:avLst/>
              </a:prstGeom>
              <a:noFill/>
            </p:spPr>
            <p:txBody>
              <a:bodyPr wrap="square" rtlCol="0">
                <a:prstTxWarp prst="textArchUp">
                  <a:avLst>
                    <a:gd name="adj" fmla="val 10800005"/>
                  </a:avLst>
                </a:prstTxWarp>
                <a:spAutoFit/>
              </a:bodyPr>
              <a:lstStyle/>
              <a:p>
                <a:pPr algn="ctr">
                  <a:defRPr/>
                </a:pPr>
                <a:r>
                  <a:rPr lang="en-US" sz="1050" b="1" dirty="0">
                    <a:solidFill>
                      <a:prstClr val="white"/>
                    </a:solidFill>
                    <a:latin typeface="Calibri"/>
                  </a:rPr>
                  <a:t>SEL CURRICULUM &amp; INSTRUCTION</a:t>
                </a:r>
              </a:p>
            </p:txBody>
          </p:sp>
        </p:grpSp>
        <p:sp>
          <p:nvSpPr>
            <p:cNvPr id="53" name="TextBox 52"/>
            <p:cNvSpPr txBox="1"/>
            <p:nvPr/>
          </p:nvSpPr>
          <p:spPr>
            <a:xfrm>
              <a:off x="3128465" y="3683968"/>
              <a:ext cx="3318917" cy="1742216"/>
            </a:xfrm>
            <a:prstGeom prst="rect">
              <a:avLst/>
            </a:prstGeom>
            <a:noFill/>
          </p:spPr>
          <p:txBody>
            <a:bodyPr wrap="square" rtlCol="0">
              <a:prstTxWarp prst="textArchDown">
                <a:avLst>
                  <a:gd name="adj" fmla="val 20934338"/>
                </a:avLst>
              </a:prstTxWarp>
              <a:spAutoFit/>
            </a:bodyPr>
            <a:lstStyle/>
            <a:p>
              <a:pPr algn="ctr">
                <a:defRPr/>
              </a:pPr>
              <a:r>
                <a:rPr lang="en-US" sz="1050" b="1" dirty="0">
                  <a:solidFill>
                    <a:srgbClr val="4F81BD">
                      <a:lumMod val="20000"/>
                      <a:lumOff val="80000"/>
                    </a:srgbClr>
                  </a:solidFill>
                  <a:latin typeface="Calibri"/>
                </a:rPr>
                <a:t>SEL CURRICULUM &amp; INSTRUCTION</a:t>
              </a:r>
            </a:p>
          </p:txBody>
        </p:sp>
      </p:grpSp>
      <p:grpSp>
        <p:nvGrpSpPr>
          <p:cNvPr id="29" name="Group 28"/>
          <p:cNvGrpSpPr/>
          <p:nvPr/>
        </p:nvGrpSpPr>
        <p:grpSpPr>
          <a:xfrm>
            <a:off x="1377541" y="1799013"/>
            <a:ext cx="6808034" cy="4039921"/>
            <a:chOff x="1390066" y="1689208"/>
            <a:chExt cx="6808034" cy="4039921"/>
          </a:xfrm>
        </p:grpSpPr>
        <p:graphicFrame>
          <p:nvGraphicFramePr>
            <p:cNvPr id="30" name="Diagram 29"/>
            <p:cNvGraphicFramePr/>
            <p:nvPr>
              <p:extLst>
                <p:ext uri="{D42A27DB-BD31-4B8C-83A1-F6EECF244321}">
                  <p14:modId xmlns:p14="http://schemas.microsoft.com/office/powerpoint/2010/main" val="1084020553"/>
                </p:ext>
              </p:extLst>
            </p:nvPr>
          </p:nvGraphicFramePr>
          <p:xfrm>
            <a:off x="1390066" y="1689208"/>
            <a:ext cx="6808034" cy="4039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xtBox 30"/>
            <p:cNvSpPr txBox="1"/>
            <p:nvPr/>
          </p:nvSpPr>
          <p:spPr>
            <a:xfrm>
              <a:off x="4803074" y="2792372"/>
              <a:ext cx="1616908" cy="253916"/>
            </a:xfrm>
            <a:prstGeom prst="rect">
              <a:avLst/>
            </a:prstGeom>
            <a:noFill/>
          </p:spPr>
          <p:txBody>
            <a:bodyPr wrap="square" rtlCol="0">
              <a:spAutoFit/>
            </a:bodyPr>
            <a:lstStyle/>
            <a:p>
              <a:pPr>
                <a:defRPr/>
              </a:pPr>
              <a:r>
                <a:rPr lang="en-US" sz="1050" b="1" dirty="0" smtClean="0">
                  <a:latin typeface="Calibri"/>
                </a:rPr>
                <a:t>SELF-MANAGEMENT</a:t>
              </a:r>
              <a:endParaRPr lang="en-US" sz="1050" b="1" dirty="0">
                <a:latin typeface="Calibri"/>
              </a:endParaRPr>
            </a:p>
          </p:txBody>
        </p:sp>
        <p:sp>
          <p:nvSpPr>
            <p:cNvPr id="32" name="TextBox 31"/>
            <p:cNvSpPr txBox="1"/>
            <p:nvPr/>
          </p:nvSpPr>
          <p:spPr>
            <a:xfrm>
              <a:off x="5161111" y="3978852"/>
              <a:ext cx="1327814" cy="415498"/>
            </a:xfrm>
            <a:prstGeom prst="rect">
              <a:avLst/>
            </a:prstGeom>
            <a:noFill/>
          </p:spPr>
          <p:txBody>
            <a:bodyPr wrap="square" rtlCol="0">
              <a:spAutoFit/>
            </a:bodyPr>
            <a:lstStyle/>
            <a:p>
              <a:pPr>
                <a:defRPr/>
              </a:pPr>
              <a:r>
                <a:rPr lang="en-US" sz="1050" b="1" dirty="0">
                  <a:latin typeface="Calibri"/>
                </a:rPr>
                <a:t>RESPONSIBLE DECISION-MAKING</a:t>
              </a:r>
            </a:p>
          </p:txBody>
        </p:sp>
        <p:sp>
          <p:nvSpPr>
            <p:cNvPr id="33" name="TextBox 32"/>
            <p:cNvSpPr txBox="1"/>
            <p:nvPr/>
          </p:nvSpPr>
          <p:spPr>
            <a:xfrm>
              <a:off x="4066279" y="4693899"/>
              <a:ext cx="1616908" cy="253916"/>
            </a:xfrm>
            <a:prstGeom prst="rect">
              <a:avLst/>
            </a:prstGeom>
            <a:noFill/>
          </p:spPr>
          <p:txBody>
            <a:bodyPr wrap="square" rtlCol="0">
              <a:spAutoFit/>
            </a:bodyPr>
            <a:lstStyle/>
            <a:p>
              <a:pPr>
                <a:defRPr/>
              </a:pPr>
              <a:r>
                <a:rPr lang="en-US" sz="1050" b="1" dirty="0">
                  <a:latin typeface="Calibri"/>
                </a:rPr>
                <a:t>RELATIONSHIP SKILLS</a:t>
              </a:r>
            </a:p>
          </p:txBody>
        </p:sp>
        <p:sp>
          <p:nvSpPr>
            <p:cNvPr id="34" name="TextBox 33"/>
            <p:cNvSpPr txBox="1"/>
            <p:nvPr/>
          </p:nvSpPr>
          <p:spPr>
            <a:xfrm>
              <a:off x="3128149" y="4059643"/>
              <a:ext cx="1492702" cy="253916"/>
            </a:xfrm>
            <a:prstGeom prst="rect">
              <a:avLst/>
            </a:prstGeom>
            <a:noFill/>
          </p:spPr>
          <p:txBody>
            <a:bodyPr wrap="square" rtlCol="0">
              <a:spAutoFit/>
            </a:bodyPr>
            <a:lstStyle/>
            <a:p>
              <a:pPr>
                <a:defRPr/>
              </a:pPr>
              <a:r>
                <a:rPr lang="en-US" sz="1050" b="1" dirty="0">
                  <a:latin typeface="Calibri"/>
                </a:rPr>
                <a:t>SOCIAL AWARENESS</a:t>
              </a:r>
            </a:p>
          </p:txBody>
        </p:sp>
        <p:sp>
          <p:nvSpPr>
            <p:cNvPr id="35" name="Oval 34"/>
            <p:cNvSpPr/>
            <p:nvPr/>
          </p:nvSpPr>
          <p:spPr>
            <a:xfrm>
              <a:off x="4236480" y="3320306"/>
              <a:ext cx="1021205" cy="908982"/>
            </a:xfrm>
            <a:prstGeom prst="ellipse">
              <a:avLst/>
            </a:prstGeom>
            <a:solidFill>
              <a:sysClr val="window" lastClr="FFFFFF">
                <a:lumMod val="85000"/>
              </a:sysClr>
            </a:solidFill>
            <a:ln w="25400" cap="flat" cmpd="sng" algn="ctr">
              <a:solidFill>
                <a:sysClr val="window" lastClr="FFFFFF">
                  <a:lumMod val="85000"/>
                </a:sysClr>
              </a:solidFill>
              <a:prstDash val="solid"/>
            </a:ln>
            <a:effectLst/>
          </p:spPr>
          <p:txBody>
            <a:bodyPr rtlCol="0" anchor="ctr"/>
            <a:lstStyle/>
            <a:p>
              <a:pPr algn="ctr">
                <a:defRPr/>
              </a:pPr>
              <a:endParaRPr lang="en-US" sz="1350" kern="0" dirty="0">
                <a:solidFill>
                  <a:prstClr val="white"/>
                </a:solidFill>
                <a:latin typeface="Calibri"/>
              </a:endParaRPr>
            </a:p>
          </p:txBody>
        </p:sp>
        <p:sp>
          <p:nvSpPr>
            <p:cNvPr id="36" name="TextBox 35"/>
            <p:cNvSpPr txBox="1"/>
            <p:nvPr/>
          </p:nvSpPr>
          <p:spPr>
            <a:xfrm>
              <a:off x="4287746" y="3453291"/>
              <a:ext cx="936105" cy="715582"/>
            </a:xfrm>
            <a:prstGeom prst="rect">
              <a:avLst/>
            </a:prstGeom>
            <a:noFill/>
          </p:spPr>
          <p:txBody>
            <a:bodyPr wrap="square" rtlCol="0">
              <a:spAutoFit/>
            </a:bodyPr>
            <a:lstStyle/>
            <a:p>
              <a:pPr algn="ctr">
                <a:defRPr/>
              </a:pPr>
              <a:r>
                <a:rPr lang="en-US" sz="1100" b="1" dirty="0">
                  <a:solidFill>
                    <a:prstClr val="black"/>
                  </a:solidFill>
                  <a:latin typeface="Calibri"/>
                </a:rPr>
                <a:t>Social and</a:t>
              </a:r>
            </a:p>
            <a:p>
              <a:pPr algn="ctr">
                <a:defRPr/>
              </a:pPr>
              <a:r>
                <a:rPr lang="en-US" sz="1100" b="1" dirty="0">
                  <a:solidFill>
                    <a:prstClr val="black"/>
                  </a:solidFill>
                  <a:latin typeface="Calibri"/>
                </a:rPr>
                <a:t>Emotional</a:t>
              </a:r>
            </a:p>
            <a:p>
              <a:pPr algn="ctr">
                <a:defRPr/>
              </a:pPr>
              <a:r>
                <a:rPr lang="en-US" sz="1100" b="1" dirty="0">
                  <a:solidFill>
                    <a:prstClr val="black"/>
                  </a:solidFill>
                  <a:latin typeface="Calibri"/>
                </a:rPr>
                <a:t>Learning</a:t>
              </a:r>
            </a:p>
            <a:p>
              <a:pPr algn="ctr">
                <a:defRPr/>
              </a:pPr>
              <a:r>
                <a:rPr lang="en-US" sz="750" b="1" dirty="0">
                  <a:solidFill>
                    <a:prstClr val="black"/>
                  </a:solidFill>
                  <a:latin typeface="Calibri"/>
                </a:rPr>
                <a:t>(SEL)</a:t>
              </a:r>
            </a:p>
          </p:txBody>
        </p:sp>
        <p:sp>
          <p:nvSpPr>
            <p:cNvPr id="37" name="TextBox 36"/>
            <p:cNvSpPr txBox="1"/>
            <p:nvPr/>
          </p:nvSpPr>
          <p:spPr>
            <a:xfrm>
              <a:off x="3479292" y="2806408"/>
              <a:ext cx="1616908" cy="253916"/>
            </a:xfrm>
            <a:prstGeom prst="rect">
              <a:avLst/>
            </a:prstGeom>
            <a:noFill/>
          </p:spPr>
          <p:txBody>
            <a:bodyPr wrap="square" rtlCol="0">
              <a:spAutoFit/>
            </a:bodyPr>
            <a:lstStyle/>
            <a:p>
              <a:pPr>
                <a:defRPr/>
              </a:pPr>
              <a:r>
                <a:rPr lang="en-US" sz="1050" b="1" dirty="0" smtClean="0">
                  <a:latin typeface="Calibri"/>
                </a:rPr>
                <a:t>SELF-AWARENESS</a:t>
              </a:r>
              <a:endParaRPr lang="en-US" sz="1050" b="1" dirty="0">
                <a:latin typeface="Calibri"/>
              </a:endParaRPr>
            </a:p>
          </p:txBody>
        </p:sp>
      </p:grpSp>
    </p:spTree>
    <p:extLst>
      <p:ext uri="{BB962C8B-B14F-4D97-AF65-F5344CB8AC3E}">
        <p14:creationId xmlns:p14="http://schemas.microsoft.com/office/powerpoint/2010/main" val="1422248380"/>
      </p:ext>
    </p:extLst>
  </p:cSld>
  <p:clrMapOvr>
    <a:masterClrMapping/>
  </p:clrMapOvr>
  <mc:AlternateContent xmlns:mc="http://schemas.openxmlformats.org/markup-compatibility/2006" xmlns:p14="http://schemas.microsoft.com/office/powerpoint/2010/main">
    <mc:Choice Requires="p14">
      <p:transition p14:dur="0"/>
    </mc:Choice>
    <mc:Fallback xmlns="" xmlns:mv="urn:schemas-microsoft-com:mac:vm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485" y="769143"/>
            <a:ext cx="7886700" cy="2080800"/>
          </a:xfrm>
        </p:spPr>
        <p:txBody>
          <a:bodyPr>
            <a:normAutofit/>
          </a:bodyPr>
          <a:lstStyle/>
          <a:p>
            <a:r>
              <a:rPr lang="en-US" sz="4400" dirty="0" smtClean="0">
                <a:solidFill>
                  <a:schemeClr val="bg1"/>
                </a:solidFill>
              </a:rPr>
              <a:t>Trauma-Informed Practices</a:t>
            </a:r>
            <a:endParaRPr lang="en-US" sz="4400" dirty="0">
              <a:solidFill>
                <a:schemeClr val="bg1"/>
              </a:solidFill>
            </a:endParaRPr>
          </a:p>
        </p:txBody>
      </p:sp>
    </p:spTree>
    <p:extLst>
      <p:ext uri="{BB962C8B-B14F-4D97-AF65-F5344CB8AC3E}">
        <p14:creationId xmlns:p14="http://schemas.microsoft.com/office/powerpoint/2010/main" val="2988107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Shape 917"/>
          <p:cNvSpPr txBox="1">
            <a:spLocks noGrp="1"/>
          </p:cNvSpPr>
          <p:nvPr>
            <p:ph type="title"/>
          </p:nvPr>
        </p:nvSpPr>
        <p:spPr>
          <a:xfrm>
            <a:off x="152400" y="0"/>
            <a:ext cx="7886700" cy="1325563"/>
          </a:xfrm>
          <a:prstGeom prst="rect">
            <a:avLst/>
          </a:prstGeom>
          <a:noFill/>
          <a:ln>
            <a:noFill/>
          </a:ln>
        </p:spPr>
        <p:txBody>
          <a:bodyPr vert="horz" lIns="68587" tIns="34284" rIns="68587" bIns="34284" rtlCol="0" anchor="b" anchorCtr="0">
            <a:noAutofit/>
          </a:bodyPr>
          <a:lstStyle/>
          <a:p>
            <a:pPr>
              <a:spcBef>
                <a:spcPts val="0"/>
              </a:spcBef>
              <a:buClr>
                <a:schemeClr val="dk1"/>
              </a:buClr>
              <a:buSzPct val="25000"/>
            </a:pPr>
            <a:r>
              <a:rPr lang="en" sz="4000" b="1" dirty="0">
                <a:solidFill>
                  <a:schemeClr val="bg1"/>
                </a:solidFill>
                <a:latin typeface="+mn-lt"/>
                <a:ea typeface="Cambria"/>
                <a:cs typeface="Cambria"/>
                <a:sym typeface="Cambria"/>
              </a:rPr>
              <a:t>What is </a:t>
            </a:r>
            <a:r>
              <a:rPr lang="en" sz="4000" b="1" dirty="0" smtClean="0">
                <a:solidFill>
                  <a:schemeClr val="bg1"/>
                </a:solidFill>
                <a:latin typeface="+mn-lt"/>
                <a:ea typeface="Cambria"/>
                <a:cs typeface="Cambria"/>
                <a:sym typeface="Cambria"/>
              </a:rPr>
              <a:t>Trauma</a:t>
            </a:r>
            <a:r>
              <a:rPr lang="en" sz="4000" b="1" dirty="0">
                <a:solidFill>
                  <a:schemeClr val="bg1"/>
                </a:solidFill>
                <a:latin typeface="+mn-lt"/>
                <a:ea typeface="Cambria"/>
                <a:cs typeface="Cambria"/>
                <a:sym typeface="Cambria"/>
              </a:rPr>
              <a:t>?</a:t>
            </a:r>
            <a:br>
              <a:rPr lang="en" sz="4000" b="1" dirty="0">
                <a:solidFill>
                  <a:schemeClr val="bg1"/>
                </a:solidFill>
                <a:latin typeface="+mn-lt"/>
                <a:ea typeface="Cambria"/>
                <a:cs typeface="Cambria"/>
                <a:sym typeface="Cambria"/>
              </a:rPr>
            </a:br>
            <a:endParaRPr lang="en" sz="4000" b="1" dirty="0">
              <a:solidFill>
                <a:schemeClr val="bg1"/>
              </a:solidFill>
              <a:latin typeface="+mn-lt"/>
              <a:ea typeface="Cambria"/>
              <a:cs typeface="Cambria"/>
              <a:sym typeface="Cambria"/>
            </a:endParaRPr>
          </a:p>
        </p:txBody>
      </p:sp>
      <p:sp>
        <p:nvSpPr>
          <p:cNvPr id="918" name="Shape 918"/>
          <p:cNvSpPr txBox="1"/>
          <p:nvPr/>
        </p:nvSpPr>
        <p:spPr>
          <a:xfrm>
            <a:off x="418035" y="3251601"/>
            <a:ext cx="5791200" cy="207803"/>
          </a:xfrm>
          <a:prstGeom prst="rect">
            <a:avLst/>
          </a:prstGeom>
          <a:noFill/>
          <a:ln>
            <a:noFill/>
          </a:ln>
        </p:spPr>
        <p:txBody>
          <a:bodyPr lIns="68587" tIns="34284" rIns="68587" bIns="34284" anchor="t" anchorCtr="0">
            <a:noAutofit/>
          </a:bodyPr>
          <a:lstStyle/>
          <a:p>
            <a:pPr>
              <a:buSzPct val="25000"/>
            </a:pPr>
            <a:r>
              <a:rPr lang="en" sz="900" i="1" dirty="0">
                <a:solidFill>
                  <a:schemeClr val="dk1"/>
                </a:solidFill>
                <a:latin typeface="Cambria"/>
                <a:ea typeface="Cambria"/>
                <a:cs typeface="Cambria"/>
                <a:sym typeface="Cambria"/>
              </a:rPr>
              <a:t>Definition from Monroe County ACCESS Research to Practice Subcommittee, 2011</a:t>
            </a:r>
          </a:p>
        </p:txBody>
      </p:sp>
      <p:grpSp>
        <p:nvGrpSpPr>
          <p:cNvPr id="3" name="Group 2"/>
          <p:cNvGrpSpPr/>
          <p:nvPr/>
        </p:nvGrpSpPr>
        <p:grpSpPr>
          <a:xfrm>
            <a:off x="351338" y="1557175"/>
            <a:ext cx="8469935" cy="1629172"/>
            <a:chOff x="389438" y="1885553"/>
            <a:chExt cx="8469935" cy="1629172"/>
          </a:xfrm>
        </p:grpSpPr>
        <p:sp>
          <p:nvSpPr>
            <p:cNvPr id="919" name="Shape 919"/>
            <p:cNvSpPr/>
            <p:nvPr/>
          </p:nvSpPr>
          <p:spPr>
            <a:xfrm>
              <a:off x="389438" y="1885553"/>
              <a:ext cx="8403238" cy="1629172"/>
            </a:xfrm>
            <a:prstGeom prst="roundRect">
              <a:avLst>
                <a:gd name="adj" fmla="val 16667"/>
              </a:avLst>
            </a:prstGeom>
            <a:solidFill>
              <a:srgbClr val="A1BFD6"/>
            </a:solidFill>
            <a:ln w="28575" cap="flat" cmpd="sng">
              <a:solidFill>
                <a:srgbClr val="944C25"/>
              </a:solidFill>
              <a:prstDash val="solid"/>
              <a:miter/>
              <a:headEnd type="none" w="med" len="med"/>
              <a:tailEnd type="none" w="med" len="med"/>
            </a:ln>
          </p:spPr>
          <p:txBody>
            <a:bodyPr lIns="68587" tIns="34284" rIns="68587" bIns="34284" anchor="ctr" anchorCtr="0">
              <a:noAutofit/>
            </a:bodyPr>
            <a:lstStyle/>
            <a:p>
              <a:pPr algn="ctr"/>
              <a:endParaRPr sz="1350">
                <a:solidFill>
                  <a:schemeClr val="lt1"/>
                </a:solidFill>
                <a:latin typeface="Cambria"/>
                <a:ea typeface="Cambria"/>
                <a:cs typeface="Cambria"/>
                <a:sym typeface="Cambria"/>
              </a:endParaRPr>
            </a:p>
          </p:txBody>
        </p:sp>
        <p:sp>
          <p:nvSpPr>
            <p:cNvPr id="920" name="Shape 920"/>
            <p:cNvSpPr txBox="1"/>
            <p:nvPr/>
          </p:nvSpPr>
          <p:spPr>
            <a:xfrm>
              <a:off x="741961" y="2017769"/>
              <a:ext cx="8117412" cy="1354081"/>
            </a:xfrm>
            <a:prstGeom prst="rect">
              <a:avLst/>
            </a:prstGeom>
            <a:noFill/>
            <a:ln>
              <a:noFill/>
            </a:ln>
          </p:spPr>
          <p:txBody>
            <a:bodyPr lIns="68587" tIns="34284" rIns="68587" bIns="34284" anchor="t" anchorCtr="0">
              <a:noAutofit/>
            </a:bodyPr>
            <a:lstStyle/>
            <a:p>
              <a:pPr>
                <a:buSzPct val="25000"/>
              </a:pPr>
              <a:r>
                <a:rPr lang="en" sz="2701" dirty="0">
                  <a:solidFill>
                    <a:schemeClr val="dk1"/>
                  </a:solidFill>
                  <a:latin typeface="Cambria"/>
                  <a:ea typeface="Cambria"/>
                  <a:cs typeface="Cambria"/>
                  <a:sym typeface="Cambria"/>
                </a:rPr>
                <a:t>Trauma is a response to a perceived threat to survival or emotional </a:t>
              </a:r>
              <a:r>
                <a:rPr lang="en" sz="2701" dirty="0" smtClean="0">
                  <a:solidFill>
                    <a:schemeClr val="dk1"/>
                  </a:solidFill>
                  <a:latin typeface="Cambria"/>
                  <a:ea typeface="Cambria"/>
                  <a:cs typeface="Cambria"/>
                  <a:sym typeface="Cambria"/>
                </a:rPr>
                <a:t>well-being </a:t>
              </a:r>
              <a:r>
                <a:rPr lang="en" sz="2701" dirty="0">
                  <a:solidFill>
                    <a:schemeClr val="dk1"/>
                  </a:solidFill>
                  <a:latin typeface="Cambria"/>
                  <a:ea typeface="Cambria"/>
                  <a:cs typeface="Cambria"/>
                  <a:sym typeface="Cambria"/>
                </a:rPr>
                <a:t>of an individual or large group, such as a community or a culture.</a:t>
              </a:r>
            </a:p>
            <a:p>
              <a:endParaRPr sz="2701" dirty="0">
                <a:solidFill>
                  <a:schemeClr val="dk1"/>
                </a:solidFill>
                <a:latin typeface="Cambria"/>
                <a:ea typeface="Cambria"/>
                <a:cs typeface="Cambria"/>
                <a:sym typeface="Cambria"/>
              </a:endParaRPr>
            </a:p>
          </p:txBody>
        </p:sp>
      </p:grpSp>
      <p:grpSp>
        <p:nvGrpSpPr>
          <p:cNvPr id="4" name="Group 3"/>
          <p:cNvGrpSpPr/>
          <p:nvPr/>
        </p:nvGrpSpPr>
        <p:grpSpPr>
          <a:xfrm>
            <a:off x="418035" y="4426041"/>
            <a:ext cx="8403238" cy="1384209"/>
            <a:chOff x="527048" y="3876586"/>
            <a:chExt cx="8403238" cy="1754839"/>
          </a:xfrm>
        </p:grpSpPr>
        <p:sp>
          <p:nvSpPr>
            <p:cNvPr id="7" name="Shape 919"/>
            <p:cNvSpPr/>
            <p:nvPr/>
          </p:nvSpPr>
          <p:spPr>
            <a:xfrm>
              <a:off x="527048" y="3876586"/>
              <a:ext cx="8403238" cy="1754839"/>
            </a:xfrm>
            <a:prstGeom prst="roundRect">
              <a:avLst>
                <a:gd name="adj" fmla="val 16667"/>
              </a:avLst>
            </a:prstGeom>
            <a:solidFill>
              <a:schemeClr val="accent2">
                <a:lumMod val="20000"/>
                <a:lumOff val="80000"/>
              </a:schemeClr>
            </a:solidFill>
            <a:ln w="28575" cap="flat" cmpd="sng">
              <a:solidFill>
                <a:srgbClr val="944C25"/>
              </a:solidFill>
              <a:prstDash val="solid"/>
              <a:miter/>
              <a:headEnd type="none" w="med" len="med"/>
              <a:tailEnd type="none" w="med" len="med"/>
            </a:ln>
          </p:spPr>
          <p:txBody>
            <a:bodyPr lIns="68587" tIns="34284" rIns="68587" bIns="34284" anchor="ctr" anchorCtr="0">
              <a:noAutofit/>
            </a:bodyPr>
            <a:lstStyle/>
            <a:p>
              <a:pPr algn="ctr"/>
              <a:endParaRPr sz="1350">
                <a:solidFill>
                  <a:schemeClr val="lt1"/>
                </a:solidFill>
                <a:latin typeface="Cambria"/>
                <a:ea typeface="Cambria"/>
                <a:cs typeface="Cambria"/>
                <a:sym typeface="Cambria"/>
              </a:endParaRPr>
            </a:p>
          </p:txBody>
        </p:sp>
        <p:sp>
          <p:nvSpPr>
            <p:cNvPr id="2" name="Rectangle 1"/>
            <p:cNvSpPr/>
            <p:nvPr/>
          </p:nvSpPr>
          <p:spPr>
            <a:xfrm>
              <a:off x="741961" y="3876586"/>
              <a:ext cx="7973413" cy="1339213"/>
            </a:xfrm>
            <a:prstGeom prst="rect">
              <a:avLst/>
            </a:prstGeom>
          </p:spPr>
          <p:txBody>
            <a:bodyPr wrap="square">
              <a:spAutoFit/>
            </a:bodyPr>
            <a:lstStyle/>
            <a:p>
              <a:pPr>
                <a:buSzPct val="25000"/>
              </a:pPr>
              <a:r>
                <a:rPr lang="en" sz="2701" dirty="0">
                  <a:solidFill>
                    <a:schemeClr val="dk1"/>
                  </a:solidFill>
                  <a:latin typeface="Cambria"/>
                  <a:ea typeface="Cambria"/>
                  <a:cs typeface="Cambria"/>
                  <a:sym typeface="Cambria"/>
                </a:rPr>
                <a:t>Trauma leads to adverse </a:t>
              </a:r>
              <a:r>
                <a:rPr lang="en" sz="2701" dirty="0" smtClean="0">
                  <a:solidFill>
                    <a:schemeClr val="dk1"/>
                  </a:solidFill>
                  <a:latin typeface="Cambria"/>
                  <a:ea typeface="Cambria"/>
                  <a:cs typeface="Cambria"/>
                  <a:sym typeface="Cambria"/>
                </a:rPr>
                <a:t>effects on the brain</a:t>
              </a:r>
              <a:r>
                <a:rPr lang="en" sz="2701" dirty="0">
                  <a:solidFill>
                    <a:schemeClr val="dk1"/>
                  </a:solidFill>
                  <a:latin typeface="Cambria"/>
                  <a:ea typeface="Cambria"/>
                  <a:cs typeface="Cambria"/>
                  <a:sym typeface="Cambria"/>
                </a:rPr>
                <a:t> </a:t>
              </a:r>
              <a:r>
                <a:rPr lang="en" sz="2701" dirty="0" smtClean="0">
                  <a:solidFill>
                    <a:schemeClr val="dk1"/>
                  </a:solidFill>
                  <a:latin typeface="Cambria"/>
                  <a:ea typeface="Cambria"/>
                  <a:cs typeface="Cambria"/>
                  <a:sym typeface="Cambria"/>
                </a:rPr>
                <a:t>and body that can impair one’s ability to learn, work, and live.</a:t>
              </a:r>
              <a:endParaRPr lang="en" sz="2701" dirty="0">
                <a:solidFill>
                  <a:schemeClr val="dk1"/>
                </a:solidFill>
                <a:latin typeface="Cambria"/>
                <a:ea typeface="Cambria"/>
                <a:cs typeface="Cambria"/>
                <a:sym typeface="Cambria"/>
              </a:endParaRPr>
            </a:p>
          </p:txBody>
        </p:sp>
      </p:grpSp>
    </p:spTree>
    <p:extLst>
      <p:ext uri="{BB962C8B-B14F-4D97-AF65-F5344CB8AC3E}">
        <p14:creationId xmlns:p14="http://schemas.microsoft.com/office/powerpoint/2010/main" val="3921127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981"/>
        <p:cNvGrpSpPr/>
        <p:nvPr/>
      </p:nvGrpSpPr>
      <p:grpSpPr>
        <a:xfrm>
          <a:off x="0" y="0"/>
          <a:ext cx="0" cy="0"/>
          <a:chOff x="0" y="0"/>
          <a:chExt cx="0" cy="0"/>
        </a:xfrm>
      </p:grpSpPr>
      <p:pic>
        <p:nvPicPr>
          <p:cNvPr id="984" name="Shape 984"/>
          <p:cNvPicPr preferRelativeResize="0"/>
          <p:nvPr/>
        </p:nvPicPr>
        <p:blipFill rotWithShape="1">
          <a:blip r:embed="rId3">
            <a:alphaModFix/>
          </a:blip>
          <a:srcRect/>
          <a:stretch/>
        </p:blipFill>
        <p:spPr>
          <a:xfrm>
            <a:off x="0" y="981075"/>
            <a:ext cx="9140393" cy="4895850"/>
          </a:xfrm>
          <a:prstGeom prst="rect">
            <a:avLst/>
          </a:prstGeom>
          <a:noFill/>
          <a:ln w="9525" cap="flat" cmpd="sng">
            <a:solidFill>
              <a:srgbClr val="3366FF"/>
            </a:solidFill>
            <a:prstDash val="solid"/>
            <a:miter/>
            <a:headEnd type="none" w="med" len="med"/>
            <a:tailEnd type="none" w="med" len="med"/>
          </a:ln>
        </p:spPr>
      </p:pic>
    </p:spTree>
    <p:extLst>
      <p:ext uri="{BB962C8B-B14F-4D97-AF65-F5344CB8AC3E}">
        <p14:creationId xmlns:p14="http://schemas.microsoft.com/office/powerpoint/2010/main" val="456479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988"/>
        <p:cNvGrpSpPr/>
        <p:nvPr/>
      </p:nvGrpSpPr>
      <p:grpSpPr>
        <a:xfrm>
          <a:off x="0" y="0"/>
          <a:ext cx="0" cy="0"/>
          <a:chOff x="0" y="0"/>
          <a:chExt cx="0" cy="0"/>
        </a:xfrm>
      </p:grpSpPr>
      <p:pic>
        <p:nvPicPr>
          <p:cNvPr id="991" name="Shape 991"/>
          <p:cNvPicPr preferRelativeResize="0"/>
          <p:nvPr/>
        </p:nvPicPr>
        <p:blipFill rotWithShape="1">
          <a:blip r:embed="rId3">
            <a:alphaModFix/>
          </a:blip>
          <a:srcRect/>
          <a:stretch/>
        </p:blipFill>
        <p:spPr>
          <a:xfrm>
            <a:off x="0" y="1171575"/>
            <a:ext cx="9144000" cy="4509610"/>
          </a:xfrm>
          <a:prstGeom prst="rect">
            <a:avLst/>
          </a:prstGeom>
          <a:noFill/>
          <a:ln>
            <a:noFill/>
          </a:ln>
        </p:spPr>
      </p:pic>
    </p:spTree>
    <p:extLst>
      <p:ext uri="{BB962C8B-B14F-4D97-AF65-F5344CB8AC3E}">
        <p14:creationId xmlns:p14="http://schemas.microsoft.com/office/powerpoint/2010/main" val="11296815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Shape 1097"/>
          <p:cNvSpPr txBox="1">
            <a:spLocks noGrp="1"/>
          </p:cNvSpPr>
          <p:nvPr>
            <p:ph type="title"/>
          </p:nvPr>
        </p:nvSpPr>
        <p:spPr>
          <a:xfrm>
            <a:off x="85725" y="-105445"/>
            <a:ext cx="7202776" cy="892011"/>
          </a:xfrm>
          <a:prstGeom prst="rect">
            <a:avLst/>
          </a:prstGeom>
          <a:noFill/>
          <a:ln>
            <a:noFill/>
          </a:ln>
        </p:spPr>
        <p:txBody>
          <a:bodyPr vert="horz" lIns="68587" tIns="34284" rIns="68587" bIns="34284" rtlCol="0" anchor="b" anchorCtr="0">
            <a:noAutofit/>
          </a:bodyPr>
          <a:lstStyle/>
          <a:p>
            <a:pPr>
              <a:lnSpc>
                <a:spcPct val="90000"/>
              </a:lnSpc>
              <a:spcBef>
                <a:spcPts val="0"/>
              </a:spcBef>
              <a:buClr>
                <a:schemeClr val="dk1"/>
              </a:buClr>
              <a:buSzPct val="25000"/>
            </a:pPr>
            <a:r>
              <a:rPr lang="en" sz="3001" b="1" cap="none" dirty="0">
                <a:solidFill>
                  <a:schemeClr val="bg1"/>
                </a:solidFill>
                <a:latin typeface="+mn-lt"/>
                <a:ea typeface="Cambria"/>
                <a:cs typeface="Cambria"/>
                <a:sym typeface="Cambria"/>
              </a:rPr>
              <a:t>ACES and School Performance</a:t>
            </a:r>
          </a:p>
        </p:txBody>
      </p:sp>
      <p:sp>
        <p:nvSpPr>
          <p:cNvPr id="1098" name="Shape 1098"/>
          <p:cNvSpPr txBox="1">
            <a:spLocks noGrp="1"/>
          </p:cNvSpPr>
          <p:nvPr>
            <p:ph type="body" idx="1"/>
          </p:nvPr>
        </p:nvSpPr>
        <p:spPr>
          <a:xfrm>
            <a:off x="408543" y="1262827"/>
            <a:ext cx="8003083" cy="4290247"/>
          </a:xfrm>
          <a:prstGeom prst="rect">
            <a:avLst/>
          </a:prstGeom>
          <a:noFill/>
          <a:ln>
            <a:noFill/>
          </a:ln>
        </p:spPr>
        <p:txBody>
          <a:bodyPr vert="horz" lIns="68587" tIns="34284" rIns="68587" bIns="34284" rtlCol="0" anchor="t" anchorCtr="0">
            <a:noAutofit/>
          </a:bodyPr>
          <a:lstStyle/>
          <a:p>
            <a:pPr marL="0" indent="0">
              <a:lnSpc>
                <a:spcPct val="90000"/>
              </a:lnSpc>
              <a:spcBef>
                <a:spcPts val="0"/>
              </a:spcBef>
              <a:spcAft>
                <a:spcPts val="0"/>
              </a:spcAft>
              <a:buClr>
                <a:schemeClr val="dk1"/>
              </a:buClr>
              <a:buSzPct val="25000"/>
              <a:buNone/>
            </a:pPr>
            <a:r>
              <a:rPr lang="en" b="1" dirty="0">
                <a:sym typeface="Cambria"/>
              </a:rPr>
              <a:t>Students dealing with trauma:</a:t>
            </a:r>
          </a:p>
          <a:p>
            <a:pPr marL="171496" indent="-171496">
              <a:lnSpc>
                <a:spcPct val="90000"/>
              </a:lnSpc>
              <a:spcBef>
                <a:spcPts val="1350"/>
              </a:spcBef>
              <a:spcAft>
                <a:spcPts val="0"/>
              </a:spcAft>
              <a:buClr>
                <a:schemeClr val="dk1"/>
              </a:buClr>
              <a:buSzPct val="90000"/>
              <a:buFont typeface="Arial"/>
              <a:buChar char="•"/>
            </a:pPr>
            <a:r>
              <a:rPr lang="en" dirty="0" smtClean="0">
                <a:sym typeface="Cambria"/>
              </a:rPr>
              <a:t>Are </a:t>
            </a:r>
            <a:r>
              <a:rPr lang="en" dirty="0">
                <a:sym typeface="Cambria"/>
              </a:rPr>
              <a:t>2 ½ times more likely to fail a grade</a:t>
            </a:r>
          </a:p>
          <a:p>
            <a:pPr marL="171496" indent="-171496">
              <a:lnSpc>
                <a:spcPct val="90000"/>
              </a:lnSpc>
              <a:spcBef>
                <a:spcPts val="1350"/>
              </a:spcBef>
              <a:spcAft>
                <a:spcPts val="0"/>
              </a:spcAft>
              <a:buClr>
                <a:schemeClr val="dk1"/>
              </a:buClr>
              <a:buSzPct val="90000"/>
              <a:buFont typeface="Arial"/>
              <a:buChar char="•"/>
            </a:pPr>
            <a:r>
              <a:rPr lang="en" dirty="0">
                <a:sym typeface="Cambria"/>
              </a:rPr>
              <a:t>Score lower on standardized assessments</a:t>
            </a:r>
          </a:p>
          <a:p>
            <a:pPr marL="171496" indent="-171496">
              <a:lnSpc>
                <a:spcPct val="90000"/>
              </a:lnSpc>
              <a:spcBef>
                <a:spcPts val="1350"/>
              </a:spcBef>
              <a:spcAft>
                <a:spcPts val="0"/>
              </a:spcAft>
              <a:buClr>
                <a:schemeClr val="dk1"/>
              </a:buClr>
              <a:buSzPct val="90000"/>
              <a:buFont typeface="Arial"/>
              <a:buChar char="•"/>
            </a:pPr>
            <a:r>
              <a:rPr lang="en" dirty="0">
                <a:sym typeface="Cambria"/>
              </a:rPr>
              <a:t>Have more receptive &amp; expressive language difficulties</a:t>
            </a:r>
          </a:p>
          <a:p>
            <a:pPr marL="171496" indent="-171496">
              <a:lnSpc>
                <a:spcPct val="90000"/>
              </a:lnSpc>
              <a:spcBef>
                <a:spcPts val="1350"/>
              </a:spcBef>
              <a:spcAft>
                <a:spcPts val="0"/>
              </a:spcAft>
              <a:buClr>
                <a:schemeClr val="dk1"/>
              </a:buClr>
              <a:buSzPct val="90000"/>
              <a:buFont typeface="Arial"/>
              <a:buChar char="•"/>
            </a:pPr>
            <a:r>
              <a:rPr lang="en" dirty="0">
                <a:sym typeface="Cambria"/>
              </a:rPr>
              <a:t>Are suspended or expelled more often</a:t>
            </a:r>
          </a:p>
          <a:p>
            <a:pPr marL="171496" indent="-171496">
              <a:lnSpc>
                <a:spcPct val="90000"/>
              </a:lnSpc>
              <a:spcBef>
                <a:spcPts val="1350"/>
              </a:spcBef>
              <a:buClr>
                <a:schemeClr val="dk1"/>
              </a:buClr>
              <a:buSzPct val="90000"/>
              <a:buFont typeface="Arial"/>
              <a:buChar char="•"/>
            </a:pPr>
            <a:r>
              <a:rPr lang="en" dirty="0">
                <a:sym typeface="Cambria"/>
              </a:rPr>
              <a:t>Found eligible for special education more frequently</a:t>
            </a:r>
          </a:p>
        </p:txBody>
      </p:sp>
    </p:spTree>
    <p:extLst>
      <p:ext uri="{BB962C8B-B14F-4D97-AF65-F5344CB8AC3E}">
        <p14:creationId xmlns:p14="http://schemas.microsoft.com/office/powerpoint/2010/main" val="2863772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a:stCxn id="2" idx="6"/>
            <a:endCxn id="5" idx="0"/>
          </p:cNvCxnSpPr>
          <p:nvPr/>
        </p:nvCxnSpPr>
        <p:spPr>
          <a:xfrm>
            <a:off x="5324669" y="2447687"/>
            <a:ext cx="2448439" cy="17814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 name="Straight Arrow Connector 5"/>
          <p:cNvCxnSpPr>
            <a:stCxn id="4" idx="0"/>
            <a:endCxn id="2" idx="2"/>
          </p:cNvCxnSpPr>
          <p:nvPr/>
        </p:nvCxnSpPr>
        <p:spPr>
          <a:xfrm flipV="1">
            <a:off x="1542418" y="2447687"/>
            <a:ext cx="2295964" cy="17528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 name="Oval 3"/>
          <p:cNvSpPr/>
          <p:nvPr/>
        </p:nvSpPr>
        <p:spPr>
          <a:xfrm>
            <a:off x="427702" y="4200555"/>
            <a:ext cx="2229431" cy="2057936"/>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350" b="1" dirty="0">
                <a:solidFill>
                  <a:schemeClr val="tx1"/>
                </a:solidFill>
              </a:rPr>
              <a:t>Traumatic Event/Events</a:t>
            </a:r>
          </a:p>
        </p:txBody>
      </p:sp>
      <p:sp>
        <p:nvSpPr>
          <p:cNvPr id="2" name="Oval 1"/>
          <p:cNvSpPr/>
          <p:nvPr/>
        </p:nvSpPr>
        <p:spPr>
          <a:xfrm>
            <a:off x="3838382" y="1761708"/>
            <a:ext cx="1486287" cy="1371957"/>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350" b="1" dirty="0" smtClean="0">
                <a:solidFill>
                  <a:schemeClr val="bg1"/>
                </a:solidFill>
              </a:rPr>
              <a:t>Protective/Resiliency Factors </a:t>
            </a:r>
            <a:endParaRPr lang="en-US" sz="1350" b="1" dirty="0">
              <a:solidFill>
                <a:schemeClr val="bg1"/>
              </a:solidFill>
            </a:endParaRPr>
          </a:p>
        </p:txBody>
      </p:sp>
      <p:sp>
        <p:nvSpPr>
          <p:cNvPr id="5" name="Oval 4"/>
          <p:cNvSpPr/>
          <p:nvPr/>
        </p:nvSpPr>
        <p:spPr>
          <a:xfrm>
            <a:off x="6744140" y="4229137"/>
            <a:ext cx="2057936" cy="2000771"/>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350" b="1" dirty="0">
                <a:solidFill>
                  <a:schemeClr val="tx1"/>
                </a:solidFill>
              </a:rPr>
              <a:t>Traumatic Impact</a:t>
            </a:r>
          </a:p>
        </p:txBody>
      </p:sp>
      <p:cxnSp>
        <p:nvCxnSpPr>
          <p:cNvPr id="9" name="Straight Arrow Connector 8"/>
          <p:cNvCxnSpPr>
            <a:stCxn id="4" idx="6"/>
            <a:endCxn id="5" idx="2"/>
          </p:cNvCxnSpPr>
          <p:nvPr/>
        </p:nvCxnSpPr>
        <p:spPr>
          <a:xfrm>
            <a:off x="2657133" y="5229523"/>
            <a:ext cx="408700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2" name="Rectangle 11"/>
          <p:cNvSpPr/>
          <p:nvPr/>
        </p:nvSpPr>
        <p:spPr>
          <a:xfrm>
            <a:off x="171499" y="210249"/>
            <a:ext cx="8029526" cy="646331"/>
          </a:xfrm>
          <a:prstGeom prst="rect">
            <a:avLst/>
          </a:prstGeom>
        </p:spPr>
        <p:txBody>
          <a:bodyPr wrap="square">
            <a:spAutoFit/>
          </a:bodyPr>
          <a:lstStyle/>
          <a:p>
            <a:r>
              <a:rPr lang="en-US" sz="3600" dirty="0" smtClean="0">
                <a:solidFill>
                  <a:schemeClr val="bg1"/>
                </a:solidFill>
              </a:rPr>
              <a:t>Trauma Exposure vs Trauma Impact</a:t>
            </a:r>
            <a:endParaRPr lang="en-US" sz="3600" dirty="0"/>
          </a:p>
        </p:txBody>
      </p:sp>
    </p:spTree>
    <p:extLst>
      <p:ext uri="{BB962C8B-B14F-4D97-AF65-F5344CB8AC3E}">
        <p14:creationId xmlns:p14="http://schemas.microsoft.com/office/powerpoint/2010/main" val="1388189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1000"/>
                            </p:stCondLst>
                            <p:childTnLst>
                              <p:par>
                                <p:cTn id="33" presetID="10" presetClass="exit" presetSubtype="0" fill="hold" nodeType="after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mph" presetSubtype="0" fill="hold" grpId="1" nodeType="clickEffect">
                                  <p:stCondLst>
                                    <p:cond delay="0"/>
                                  </p:stCondLst>
                                  <p:childTnLst>
                                    <p:animScale>
                                      <p:cBhvr>
                                        <p:cTn id="39" dur="2000" fill="hold"/>
                                        <p:tgtEl>
                                          <p:spTgt spid="2"/>
                                        </p:tgtEl>
                                      </p:cBhvr>
                                      <p:by x="150000" y="150000"/>
                                    </p:animScale>
                                  </p:childTnLst>
                                </p:cTn>
                              </p:par>
                              <p:par>
                                <p:cTn id="40" presetID="6" presetClass="emph" presetSubtype="0" fill="hold" grpId="1" nodeType="withEffect">
                                  <p:stCondLst>
                                    <p:cond delay="0"/>
                                  </p:stCondLst>
                                  <p:childTnLst>
                                    <p:animScale>
                                      <p:cBhvr>
                                        <p:cTn id="41" dur="2000" fill="hold"/>
                                        <p:tgtEl>
                                          <p:spTgt spid="4"/>
                                        </p:tgtEl>
                                      </p:cBhvr>
                                      <p:by x="50000" y="50000"/>
                                    </p:animScale>
                                  </p:childTnLst>
                                </p:cTn>
                              </p:par>
                              <p:par>
                                <p:cTn id="42" presetID="6" presetClass="emph" presetSubtype="0" fill="hold" grpId="1" nodeType="withEffect">
                                  <p:stCondLst>
                                    <p:cond delay="0"/>
                                  </p:stCondLst>
                                  <p:childTnLst>
                                    <p:animScale>
                                      <p:cBhvr>
                                        <p:cTn id="43" dur="2000" fill="hold"/>
                                        <p:tgtEl>
                                          <p:spTgt spid="5"/>
                                        </p:tgtEl>
                                      </p:cBhvr>
                                      <p:by x="50000" y="50000"/>
                                    </p:animScale>
                                  </p:childTnLst>
                                </p:cTn>
                              </p:par>
                              <p:par>
                                <p:cTn id="44" presetID="10" presetClass="exit" presetSubtype="0" fill="hold" nodeType="withEffect">
                                  <p:stCondLst>
                                    <p:cond delay="0"/>
                                  </p:stCondLst>
                                  <p:childTnLst>
                                    <p:animEffect transition="out" filter="fade">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2" grpId="1" animBg="1"/>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9" name="Shape 919"/>
          <p:cNvSpPr/>
          <p:nvPr/>
        </p:nvSpPr>
        <p:spPr>
          <a:xfrm>
            <a:off x="237030" y="1080925"/>
            <a:ext cx="8403238" cy="1629172"/>
          </a:xfrm>
          <a:prstGeom prst="roundRect">
            <a:avLst>
              <a:gd name="adj" fmla="val 16667"/>
            </a:avLst>
          </a:prstGeom>
          <a:solidFill>
            <a:srgbClr val="A1BFD6"/>
          </a:solidFill>
          <a:ln w="28575" cap="flat" cmpd="sng">
            <a:solidFill>
              <a:srgbClr val="944C25"/>
            </a:solidFill>
            <a:prstDash val="solid"/>
            <a:miter/>
            <a:headEnd type="none" w="med" len="med"/>
            <a:tailEnd type="none" w="med" len="med"/>
          </a:ln>
        </p:spPr>
        <p:txBody>
          <a:bodyPr lIns="68587" tIns="34284" rIns="68587" bIns="34284" anchor="ctr" anchorCtr="0">
            <a:noAutofit/>
          </a:bodyPr>
          <a:lstStyle/>
          <a:p>
            <a:pPr algn="ctr"/>
            <a:endParaRPr sz="1350">
              <a:solidFill>
                <a:schemeClr val="lt1"/>
              </a:solidFill>
              <a:latin typeface="Cambria"/>
              <a:ea typeface="Cambria"/>
              <a:cs typeface="Cambria"/>
              <a:sym typeface="Cambria"/>
            </a:endParaRPr>
          </a:p>
        </p:txBody>
      </p:sp>
      <p:sp>
        <p:nvSpPr>
          <p:cNvPr id="1462" name="Shape 1462"/>
          <p:cNvSpPr txBox="1">
            <a:spLocks noGrp="1"/>
          </p:cNvSpPr>
          <p:nvPr>
            <p:ph idx="1"/>
          </p:nvPr>
        </p:nvSpPr>
        <p:spPr>
          <a:xfrm>
            <a:off x="495299" y="1101725"/>
            <a:ext cx="7886700" cy="1612900"/>
          </a:xfrm>
          <a:prstGeom prst="rect">
            <a:avLst/>
          </a:prstGeom>
          <a:noFill/>
          <a:ln>
            <a:noFill/>
          </a:ln>
        </p:spPr>
        <p:txBody>
          <a:bodyPr vert="horz" lIns="68587" tIns="34284" rIns="68587" bIns="34284" rtlCol="0" anchor="t" anchorCtr="0">
            <a:noAutofit/>
          </a:bodyPr>
          <a:lstStyle/>
          <a:p>
            <a:pPr marL="0" indent="0">
              <a:lnSpc>
                <a:spcPct val="90000"/>
              </a:lnSpc>
              <a:spcBef>
                <a:spcPts val="0"/>
              </a:spcBef>
              <a:buClr>
                <a:schemeClr val="dk1"/>
              </a:buClr>
              <a:buSzPct val="25000"/>
              <a:buNone/>
            </a:pPr>
            <a:r>
              <a:rPr lang="en" sz="3301" b="0" dirty="0" smtClean="0">
                <a:solidFill>
                  <a:schemeClr val="dk1"/>
                </a:solidFill>
                <a:latin typeface="Cambria"/>
                <a:ea typeface="Cambria"/>
                <a:cs typeface="Cambria"/>
                <a:sym typeface="Cambria"/>
              </a:rPr>
              <a:t>Resiliency </a:t>
            </a:r>
            <a:r>
              <a:rPr lang="en" sz="3301" i="1" dirty="0">
                <a:latin typeface="Cambria"/>
                <a:ea typeface="Cambria"/>
                <a:cs typeface="Cambria"/>
                <a:sym typeface="Cambria"/>
              </a:rPr>
              <a:t>contextualizes</a:t>
            </a:r>
            <a:r>
              <a:rPr lang="en" sz="3301" b="0" dirty="0">
                <a:latin typeface="Cambria"/>
                <a:ea typeface="Cambria"/>
                <a:cs typeface="Cambria"/>
                <a:sym typeface="Cambria"/>
              </a:rPr>
              <a:t> </a:t>
            </a:r>
            <a:r>
              <a:rPr lang="en" sz="3301" b="0" dirty="0" smtClean="0">
                <a:solidFill>
                  <a:schemeClr val="dk1"/>
                </a:solidFill>
                <a:latin typeface="Cambria"/>
                <a:ea typeface="Cambria"/>
                <a:cs typeface="Cambria"/>
                <a:sym typeface="Cambria"/>
              </a:rPr>
              <a:t>a </a:t>
            </a:r>
            <a:r>
              <a:rPr lang="en" sz="3301" b="0" dirty="0">
                <a:solidFill>
                  <a:schemeClr val="dk1"/>
                </a:solidFill>
                <a:latin typeface="Cambria"/>
                <a:ea typeface="Cambria"/>
                <a:cs typeface="Cambria"/>
                <a:sym typeface="Cambria"/>
              </a:rPr>
              <a:t>child’s strengths (individual, familial, community) against her/his adverse </a:t>
            </a:r>
            <a:r>
              <a:rPr lang="en" sz="3301" b="0" dirty="0" smtClean="0">
                <a:solidFill>
                  <a:schemeClr val="dk1"/>
                </a:solidFill>
                <a:latin typeface="Cambria"/>
                <a:ea typeface="Cambria"/>
                <a:cs typeface="Cambria"/>
                <a:sym typeface="Cambria"/>
              </a:rPr>
              <a:t>experiences</a:t>
            </a:r>
            <a:endParaRPr lang="en" sz="1800" b="0" dirty="0">
              <a:solidFill>
                <a:schemeClr val="dk1"/>
              </a:solidFill>
              <a:latin typeface="Cambria"/>
              <a:ea typeface="Cambria"/>
              <a:cs typeface="Cambria"/>
              <a:sym typeface="Cambria"/>
            </a:endParaRPr>
          </a:p>
        </p:txBody>
      </p:sp>
      <p:sp>
        <p:nvSpPr>
          <p:cNvPr id="6" name="Shape 1097"/>
          <p:cNvSpPr txBox="1">
            <a:spLocks noGrp="1"/>
          </p:cNvSpPr>
          <p:nvPr>
            <p:ph type="title"/>
          </p:nvPr>
        </p:nvSpPr>
        <p:spPr>
          <a:xfrm>
            <a:off x="85725" y="-105445"/>
            <a:ext cx="7202776" cy="892011"/>
          </a:xfrm>
          <a:prstGeom prst="rect">
            <a:avLst/>
          </a:prstGeom>
          <a:noFill/>
          <a:ln>
            <a:noFill/>
          </a:ln>
        </p:spPr>
        <p:txBody>
          <a:bodyPr vert="horz" lIns="68587" tIns="34284" rIns="68587" bIns="34284" rtlCol="0" anchor="b" anchorCtr="0">
            <a:noAutofit/>
          </a:bodyPr>
          <a:lstStyle/>
          <a:p>
            <a:pPr>
              <a:lnSpc>
                <a:spcPct val="90000"/>
              </a:lnSpc>
              <a:spcBef>
                <a:spcPts val="0"/>
              </a:spcBef>
              <a:buClr>
                <a:schemeClr val="dk1"/>
              </a:buClr>
              <a:buSzPct val="25000"/>
            </a:pPr>
            <a:r>
              <a:rPr lang="en" sz="4000" b="1" cap="none" dirty="0" smtClean="0">
                <a:solidFill>
                  <a:schemeClr val="bg1"/>
                </a:solidFill>
                <a:latin typeface="+mn-lt"/>
                <a:ea typeface="Cambria"/>
                <a:cs typeface="Cambria"/>
                <a:sym typeface="Cambria"/>
              </a:rPr>
              <a:t>Resiliency</a:t>
            </a:r>
            <a:endParaRPr lang="en" sz="4000" b="1" cap="none" dirty="0">
              <a:solidFill>
                <a:schemeClr val="bg1"/>
              </a:solidFill>
              <a:latin typeface="+mn-lt"/>
              <a:ea typeface="Cambria"/>
              <a:cs typeface="Cambria"/>
              <a:sym typeface="Cambria"/>
            </a:endParaRPr>
          </a:p>
        </p:txBody>
      </p:sp>
      <p:sp>
        <p:nvSpPr>
          <p:cNvPr id="7" name="Shape 1098"/>
          <p:cNvSpPr txBox="1">
            <a:spLocks/>
          </p:cNvSpPr>
          <p:nvPr/>
        </p:nvSpPr>
        <p:spPr>
          <a:xfrm>
            <a:off x="437108" y="2886075"/>
            <a:ext cx="8003083" cy="3550472"/>
          </a:xfrm>
          <a:prstGeom prst="rect">
            <a:avLst/>
          </a:prstGeom>
          <a:noFill/>
          <a:ln>
            <a:noFill/>
          </a:ln>
        </p:spPr>
        <p:txBody>
          <a:bodyPr vert="horz" lIns="68587" tIns="34284" rIns="68587" bIns="34284"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Clr>
                <a:schemeClr val="dk1"/>
              </a:buClr>
              <a:buSzPct val="25000"/>
              <a:buFont typeface="Arial" panose="020B0604020202020204" pitchFamily="34" charset="0"/>
              <a:buNone/>
            </a:pPr>
            <a:r>
              <a:rPr lang="en" sz="3600" b="1" u="sng" dirty="0" smtClean="0">
                <a:sym typeface="Cambria"/>
              </a:rPr>
              <a:t>Protective Factors</a:t>
            </a:r>
          </a:p>
          <a:p>
            <a:pPr>
              <a:spcBef>
                <a:spcPts val="0"/>
              </a:spcBef>
              <a:buClr>
                <a:schemeClr val="dk1"/>
              </a:buClr>
              <a:buSzPct val="75000"/>
            </a:pPr>
            <a:r>
              <a:rPr lang="en" sz="3600" dirty="0" smtClean="0">
                <a:sym typeface="Cambria"/>
              </a:rPr>
              <a:t>Individual characteristics</a:t>
            </a:r>
          </a:p>
          <a:p>
            <a:pPr>
              <a:spcBef>
                <a:spcPts val="0"/>
              </a:spcBef>
              <a:buClr>
                <a:schemeClr val="dk1"/>
              </a:buClr>
              <a:buSzPct val="75000"/>
            </a:pPr>
            <a:r>
              <a:rPr lang="en" sz="3600" dirty="0" smtClean="0">
                <a:sym typeface="Cambria"/>
              </a:rPr>
              <a:t>Self-regulation</a:t>
            </a:r>
            <a:endParaRPr lang="en" sz="3600" dirty="0">
              <a:sym typeface="Cambria"/>
            </a:endParaRPr>
          </a:p>
          <a:p>
            <a:pPr>
              <a:spcBef>
                <a:spcPts val="0"/>
              </a:spcBef>
              <a:buClr>
                <a:schemeClr val="dk1"/>
              </a:buClr>
              <a:buSzPct val="75000"/>
            </a:pPr>
            <a:r>
              <a:rPr lang="en" sz="3600" dirty="0">
                <a:sym typeface="Cambria"/>
              </a:rPr>
              <a:t>Self-concept</a:t>
            </a:r>
          </a:p>
          <a:p>
            <a:pPr>
              <a:spcBef>
                <a:spcPts val="0"/>
              </a:spcBef>
              <a:buClr>
                <a:schemeClr val="dk1"/>
              </a:buClr>
              <a:buSzPct val="75000"/>
            </a:pPr>
            <a:r>
              <a:rPr lang="en" sz="3600" dirty="0">
                <a:sym typeface="Cambria"/>
              </a:rPr>
              <a:t>Family conditions</a:t>
            </a:r>
          </a:p>
          <a:p>
            <a:pPr>
              <a:spcBef>
                <a:spcPts val="0"/>
              </a:spcBef>
              <a:buClr>
                <a:schemeClr val="dk1"/>
              </a:buClr>
              <a:buSzPct val="75000"/>
            </a:pPr>
            <a:r>
              <a:rPr lang="en" sz="3600" dirty="0">
                <a:sym typeface="Cambria"/>
              </a:rPr>
              <a:t>Community supports</a:t>
            </a:r>
          </a:p>
          <a:p>
            <a:pPr>
              <a:spcBef>
                <a:spcPts val="0"/>
              </a:spcBef>
              <a:buClr>
                <a:schemeClr val="dk1"/>
              </a:buClr>
              <a:buSzPct val="75000"/>
            </a:pPr>
            <a:r>
              <a:rPr lang="en" sz="3600" dirty="0">
                <a:sym typeface="Cambria"/>
              </a:rPr>
              <a:t>Other factors</a:t>
            </a:r>
          </a:p>
        </p:txBody>
      </p:sp>
      <p:sp>
        <p:nvSpPr>
          <p:cNvPr id="3" name="Rectangle 2"/>
          <p:cNvSpPr/>
          <p:nvPr/>
        </p:nvSpPr>
        <p:spPr>
          <a:xfrm>
            <a:off x="5530995" y="6478731"/>
            <a:ext cx="1929311" cy="258532"/>
          </a:xfrm>
          <a:prstGeom prst="rect">
            <a:avLst/>
          </a:prstGeom>
        </p:spPr>
        <p:txBody>
          <a:bodyPr wrap="none">
            <a:spAutoFit/>
          </a:bodyPr>
          <a:lstStyle/>
          <a:p>
            <a:pPr>
              <a:lnSpc>
                <a:spcPct val="90000"/>
              </a:lnSpc>
              <a:buClr>
                <a:schemeClr val="dk1"/>
              </a:buClr>
              <a:buSzPct val="25000"/>
            </a:pPr>
            <a:r>
              <a:rPr lang="en" sz="1200" dirty="0">
                <a:solidFill>
                  <a:schemeClr val="dk1"/>
                </a:solidFill>
                <a:latin typeface="Cambria"/>
                <a:ea typeface="Cambria"/>
                <a:cs typeface="Cambria"/>
                <a:sym typeface="Cambria"/>
              </a:rPr>
              <a:t>(Zolkoski &amp; Bullock, 2012)</a:t>
            </a:r>
          </a:p>
        </p:txBody>
      </p:sp>
    </p:spTree>
    <p:extLst>
      <p:ext uri="{BB962C8B-B14F-4D97-AF65-F5344CB8AC3E}">
        <p14:creationId xmlns:p14="http://schemas.microsoft.com/office/powerpoint/2010/main" val="2932285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982" y="526943"/>
            <a:ext cx="8760418" cy="456856"/>
          </a:xfrm>
        </p:spPr>
        <p:txBody>
          <a:bodyPr>
            <a:normAutofit fontScale="90000"/>
          </a:bodyPr>
          <a:lstStyle/>
          <a:p>
            <a:r>
              <a:rPr lang="en-US" sz="4000" dirty="0">
                <a:solidFill>
                  <a:schemeClr val="bg1"/>
                </a:solidFill>
              </a:rPr>
              <a:t>What exactly </a:t>
            </a:r>
            <a:r>
              <a:rPr lang="en-US" sz="4000" i="1" dirty="0">
                <a:solidFill>
                  <a:schemeClr val="bg1"/>
                </a:solidFill>
              </a:rPr>
              <a:t>IS</a:t>
            </a:r>
            <a:r>
              <a:rPr lang="en-US" sz="4000" dirty="0">
                <a:solidFill>
                  <a:schemeClr val="bg1"/>
                </a:solidFill>
              </a:rPr>
              <a:t> a trauma-sensitive school?</a:t>
            </a:r>
            <a:r>
              <a:rPr lang="en-US" dirty="0">
                <a:solidFill>
                  <a:schemeClr val="bg1"/>
                </a:solidFill>
              </a:rPr>
              <a:t/>
            </a:r>
            <a:br>
              <a:rPr lang="en-US" dirty="0">
                <a:solidFill>
                  <a:schemeClr val="bg1"/>
                </a:solidFill>
              </a:rPr>
            </a:br>
            <a:endParaRPr lang="en-US" dirty="0">
              <a:solidFill>
                <a:schemeClr val="bg1"/>
              </a:solidFill>
            </a:endParaRPr>
          </a:p>
        </p:txBody>
      </p:sp>
      <p:sp>
        <p:nvSpPr>
          <p:cNvPr id="3" name="TextBox 2"/>
          <p:cNvSpPr txBox="1"/>
          <p:nvPr/>
        </p:nvSpPr>
        <p:spPr>
          <a:xfrm>
            <a:off x="154982" y="689470"/>
            <a:ext cx="8090116" cy="5324535"/>
          </a:xfrm>
          <a:prstGeom prst="rect">
            <a:avLst/>
          </a:prstGeom>
          <a:noFill/>
        </p:spPr>
        <p:txBody>
          <a:bodyPr wrap="square" rtlCol="0">
            <a:spAutoFit/>
          </a:bodyPr>
          <a:lstStyle/>
          <a:p>
            <a:endParaRPr lang="en-US" sz="3200" b="1" dirty="0"/>
          </a:p>
          <a:p>
            <a:pPr marL="457200" indent="-457200">
              <a:buAutoNum type="arabicPeriod"/>
            </a:pPr>
            <a:r>
              <a:rPr lang="en-US" sz="2800" dirty="0" smtClean="0"/>
              <a:t>All staff understand the prevalence and impact of trauma on their students and themselves</a:t>
            </a:r>
          </a:p>
          <a:p>
            <a:pPr marL="457200" indent="-457200">
              <a:buAutoNum type="arabicPeriod"/>
            </a:pPr>
            <a:r>
              <a:rPr lang="en-US" sz="2800" dirty="0" smtClean="0"/>
              <a:t>School strives for physical, emotional, social, academic safety for all</a:t>
            </a:r>
          </a:p>
          <a:p>
            <a:pPr marL="457200" indent="-457200">
              <a:buAutoNum type="arabicPeriod"/>
            </a:pPr>
            <a:r>
              <a:rPr lang="en-US" sz="2800" dirty="0" smtClean="0"/>
              <a:t>The school addresses holistic student needs</a:t>
            </a:r>
          </a:p>
          <a:p>
            <a:pPr marL="457200" indent="-457200">
              <a:buAutoNum type="arabicPeriod"/>
            </a:pPr>
            <a:r>
              <a:rPr lang="en-US" sz="2800" dirty="0" smtClean="0"/>
              <a:t>The school is inclusive and connects students to the community instead of excluding them</a:t>
            </a:r>
          </a:p>
          <a:p>
            <a:pPr marL="457200" indent="-457200">
              <a:buAutoNum type="arabicPeriod"/>
            </a:pPr>
            <a:r>
              <a:rPr lang="en-US" sz="2800" dirty="0" smtClean="0"/>
              <a:t>The school staff work collaboratively to support students</a:t>
            </a:r>
          </a:p>
          <a:p>
            <a:pPr marL="457200" indent="-457200">
              <a:buAutoNum type="arabicPeriod"/>
            </a:pPr>
            <a:r>
              <a:rPr lang="en-US" sz="2800" dirty="0" smtClean="0"/>
              <a:t>School leaders adapt services and supports based on contemporary needs of students</a:t>
            </a:r>
          </a:p>
        </p:txBody>
      </p:sp>
    </p:spTree>
    <p:extLst>
      <p:ext uri="{BB962C8B-B14F-4D97-AF65-F5344CB8AC3E}">
        <p14:creationId xmlns:p14="http://schemas.microsoft.com/office/powerpoint/2010/main" val="299969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 y="972065"/>
            <a:ext cx="9154417" cy="5824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a:xfrm>
            <a:off x="164626" y="-198811"/>
            <a:ext cx="7886700" cy="1325563"/>
          </a:xfrm>
        </p:spPr>
        <p:txBody>
          <a:bodyPr/>
          <a:lstStyle/>
          <a:p>
            <a:r>
              <a:rPr lang="en-US" dirty="0" smtClean="0">
                <a:solidFill>
                  <a:schemeClr val="bg1"/>
                </a:solidFill>
              </a:rPr>
              <a:t>Turn to your neighbor…</a:t>
            </a:r>
            <a:endParaRPr lang="en-US" dirty="0">
              <a:solidFill>
                <a:schemeClr val="bg1"/>
              </a:solidFill>
            </a:endParaRPr>
          </a:p>
        </p:txBody>
      </p:sp>
      <p:sp>
        <p:nvSpPr>
          <p:cNvPr id="7" name="TextBox 6"/>
          <p:cNvSpPr txBox="1"/>
          <p:nvPr/>
        </p:nvSpPr>
        <p:spPr>
          <a:xfrm>
            <a:off x="164626" y="3806082"/>
            <a:ext cx="8971005" cy="1138773"/>
          </a:xfrm>
          <a:prstGeom prst="rect">
            <a:avLst/>
          </a:prstGeom>
          <a:noFill/>
        </p:spPr>
        <p:txBody>
          <a:bodyPr wrap="square" rtlCol="0">
            <a:spAutoFit/>
          </a:bodyPr>
          <a:lstStyle/>
          <a:p>
            <a:r>
              <a:rPr lang="en-US" sz="3600" dirty="0" smtClean="0"/>
              <a:t>1. </a:t>
            </a:r>
            <a:r>
              <a:rPr lang="en-US" sz="3200" dirty="0" smtClean="0"/>
              <a:t>What are the similarities between PBIS, SEL, and Trauma Informed </a:t>
            </a:r>
            <a:r>
              <a:rPr lang="en-US" sz="3200" dirty="0"/>
              <a:t>P</a:t>
            </a:r>
            <a:r>
              <a:rPr lang="en-US" sz="3200" dirty="0" smtClean="0"/>
              <a:t>ractices?</a:t>
            </a:r>
          </a:p>
        </p:txBody>
      </p:sp>
    </p:spTree>
    <p:extLst>
      <p:ext uri="{BB962C8B-B14F-4D97-AF65-F5344CB8AC3E}">
        <p14:creationId xmlns:p14="http://schemas.microsoft.com/office/powerpoint/2010/main" val="42469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 y="83187"/>
            <a:ext cx="7886700" cy="793114"/>
          </a:xfrm>
        </p:spPr>
        <p:txBody>
          <a:bodyPr/>
          <a:lstStyle/>
          <a:p>
            <a:r>
              <a:rPr lang="en-US" dirty="0" smtClean="0">
                <a:solidFill>
                  <a:schemeClr val="bg1"/>
                </a:solidFill>
              </a:rPr>
              <a:t>Objectives</a:t>
            </a:r>
            <a:endParaRPr lang="en-US" dirty="0">
              <a:solidFill>
                <a:schemeClr val="bg1"/>
              </a:solidFill>
            </a:endParaRPr>
          </a:p>
        </p:txBody>
      </p:sp>
      <p:sp>
        <p:nvSpPr>
          <p:cNvPr id="3" name="Content Placeholder 2"/>
          <p:cNvSpPr>
            <a:spLocks noGrp="1"/>
          </p:cNvSpPr>
          <p:nvPr>
            <p:ph idx="1"/>
          </p:nvPr>
        </p:nvSpPr>
        <p:spPr>
          <a:xfrm>
            <a:off x="514350" y="1360804"/>
            <a:ext cx="7886700" cy="5292479"/>
          </a:xfrm>
        </p:spPr>
        <p:txBody>
          <a:bodyPr>
            <a:normAutofit/>
          </a:bodyPr>
          <a:lstStyle/>
          <a:p>
            <a:pPr marL="514350" indent="-514350">
              <a:buFont typeface="+mj-lt"/>
              <a:buAutoNum type="arabicPeriod"/>
            </a:pPr>
            <a:r>
              <a:rPr lang="en-US" sz="2800" dirty="0" smtClean="0"/>
              <a:t>Consider </a:t>
            </a:r>
            <a:r>
              <a:rPr lang="en-US" sz="2800" dirty="0"/>
              <a:t>an integrative approach to Behavioral Health and Emotional </a:t>
            </a:r>
            <a:r>
              <a:rPr lang="en-US" sz="2800" dirty="0" smtClean="0"/>
              <a:t>Wellness</a:t>
            </a:r>
          </a:p>
          <a:p>
            <a:pPr marL="514350" indent="-514350">
              <a:buFont typeface="+mj-lt"/>
              <a:buAutoNum type="arabicPeriod"/>
            </a:pPr>
            <a:r>
              <a:rPr lang="en-US" sz="2800" dirty="0" smtClean="0"/>
              <a:t>Understand the importance of implementation and impact at the system and student level </a:t>
            </a:r>
            <a:endParaRPr lang="en-US" sz="2800" dirty="0"/>
          </a:p>
          <a:p>
            <a:pPr marL="914400" lvl="1" indent="-457200">
              <a:buFont typeface="+mj-lt"/>
              <a:buAutoNum type="arabicPeriod"/>
            </a:pPr>
            <a:endParaRPr lang="en-US" dirty="0" smtClean="0"/>
          </a:p>
          <a:p>
            <a:pPr lvl="1"/>
            <a:endParaRPr lang="en-US" dirty="0" smtClean="0">
              <a:solidFill>
                <a:srgbClr val="7030A0"/>
              </a:solidFill>
            </a:endParaRPr>
          </a:p>
        </p:txBody>
      </p:sp>
    </p:spTree>
    <p:extLst>
      <p:ext uri="{BB962C8B-B14F-4D97-AF65-F5344CB8AC3E}">
        <p14:creationId xmlns:p14="http://schemas.microsoft.com/office/powerpoint/2010/main" val="288488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485" y="769143"/>
            <a:ext cx="7886700" cy="2080800"/>
          </a:xfrm>
        </p:spPr>
        <p:txBody>
          <a:bodyPr>
            <a:normAutofit/>
          </a:bodyPr>
          <a:lstStyle/>
          <a:p>
            <a:r>
              <a:rPr lang="en-US" sz="4400" dirty="0" smtClean="0">
                <a:solidFill>
                  <a:schemeClr val="bg1"/>
                </a:solidFill>
              </a:rPr>
              <a:t>Integration</a:t>
            </a:r>
            <a:endParaRPr lang="en-US" sz="4400" dirty="0">
              <a:solidFill>
                <a:schemeClr val="bg1"/>
              </a:solidFill>
            </a:endParaRPr>
          </a:p>
        </p:txBody>
      </p:sp>
    </p:spTree>
    <p:extLst>
      <p:ext uri="{BB962C8B-B14F-4D97-AF65-F5344CB8AC3E}">
        <p14:creationId xmlns:p14="http://schemas.microsoft.com/office/powerpoint/2010/main" val="850988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ard Dollar Integration Partn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278" y="4401870"/>
            <a:ext cx="4441371" cy="2365514"/>
          </a:xfrm>
          <a:prstGeom prst="rect">
            <a:avLst/>
          </a:prstGeom>
          <a:noFill/>
          <a:extLst/>
        </p:spPr>
      </p:pic>
      <p:sp>
        <p:nvSpPr>
          <p:cNvPr id="4" name="Title 3"/>
          <p:cNvSpPr>
            <a:spLocks noGrp="1"/>
          </p:cNvSpPr>
          <p:nvPr>
            <p:ph type="title"/>
          </p:nvPr>
        </p:nvSpPr>
        <p:spPr>
          <a:xfrm>
            <a:off x="380075" y="214207"/>
            <a:ext cx="7886700" cy="504886"/>
          </a:xfrm>
        </p:spPr>
        <p:txBody>
          <a:bodyPr>
            <a:normAutofit fontScale="90000"/>
          </a:bodyPr>
          <a:lstStyle/>
          <a:p>
            <a:r>
              <a:rPr lang="en-US" dirty="0" smtClean="0">
                <a:solidFill>
                  <a:schemeClr val="bg1"/>
                </a:solidFill>
              </a:rPr>
              <a:t>Connecting it all together</a:t>
            </a:r>
            <a:endParaRPr lang="en-US" dirty="0">
              <a:solidFill>
                <a:schemeClr val="bg1"/>
              </a:solidFill>
            </a:endParaRPr>
          </a:p>
        </p:txBody>
      </p:sp>
      <p:sp>
        <p:nvSpPr>
          <p:cNvPr id="5" name="Content Placeholder 4"/>
          <p:cNvSpPr>
            <a:spLocks noGrp="1"/>
          </p:cNvSpPr>
          <p:nvPr>
            <p:ph idx="1"/>
          </p:nvPr>
        </p:nvSpPr>
        <p:spPr>
          <a:xfrm>
            <a:off x="380075" y="1272746"/>
            <a:ext cx="8578574" cy="5239265"/>
          </a:xfrm>
        </p:spPr>
        <p:txBody>
          <a:bodyPr>
            <a:normAutofit/>
          </a:bodyPr>
          <a:lstStyle/>
          <a:p>
            <a:pPr marL="0" indent="0">
              <a:buNone/>
            </a:pPr>
            <a:r>
              <a:rPr lang="en-US" sz="3200" dirty="0" smtClean="0"/>
              <a:t>In order to be successful with PBIS, SEL, and Trauma Informed Practices, an </a:t>
            </a:r>
            <a:r>
              <a:rPr lang="en-US" sz="3200" b="1" dirty="0" smtClean="0"/>
              <a:t>integrated approach</a:t>
            </a:r>
            <a:r>
              <a:rPr lang="en-US" sz="3200" dirty="0"/>
              <a:t> </a:t>
            </a:r>
            <a:r>
              <a:rPr lang="en-US" sz="3200" dirty="0" smtClean="0"/>
              <a:t>is needed.</a:t>
            </a:r>
          </a:p>
          <a:p>
            <a:pPr marL="0" indent="0">
              <a:buNone/>
            </a:pPr>
            <a:r>
              <a:rPr lang="en-US" dirty="0" smtClean="0"/>
              <a:t>Otherwise…</a:t>
            </a:r>
          </a:p>
          <a:p>
            <a:r>
              <a:rPr lang="en-US" sz="2000" dirty="0" smtClean="0"/>
              <a:t>Different Initiatives fight for resources</a:t>
            </a:r>
          </a:p>
          <a:p>
            <a:r>
              <a:rPr lang="en-US" sz="2000" dirty="0"/>
              <a:t>D</a:t>
            </a:r>
            <a:r>
              <a:rPr lang="en-US" sz="2000" dirty="0" smtClean="0"/>
              <a:t>ifficult to get down to student-teacher interactions</a:t>
            </a:r>
          </a:p>
          <a:p>
            <a:r>
              <a:rPr lang="en-US" sz="2000" dirty="0" smtClean="0"/>
              <a:t>Sustainability becomes near impossible</a:t>
            </a:r>
          </a:p>
        </p:txBody>
      </p:sp>
    </p:spTree>
    <p:extLst>
      <p:ext uri="{BB962C8B-B14F-4D97-AF65-F5344CB8AC3E}">
        <p14:creationId xmlns:p14="http://schemas.microsoft.com/office/powerpoint/2010/main" val="2088749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7CC5E41-7F6F-4972-B71E-2D2B56E3DCF6}" type="slidenum">
              <a:rPr lang="en-US" smtClean="0"/>
              <a:t>22</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52245" y="959617"/>
            <a:ext cx="5205047" cy="4922931"/>
          </a:xfrm>
          <a:prstGeom prst="rect">
            <a:avLst/>
          </a:prstGeom>
        </p:spPr>
      </p:pic>
      <p:sp>
        <p:nvSpPr>
          <p:cNvPr id="2" name="TextBox 1"/>
          <p:cNvSpPr txBox="1"/>
          <p:nvPr/>
        </p:nvSpPr>
        <p:spPr>
          <a:xfrm>
            <a:off x="2203938" y="251731"/>
            <a:ext cx="4501660" cy="707886"/>
          </a:xfrm>
          <a:prstGeom prst="rect">
            <a:avLst/>
          </a:prstGeom>
          <a:noFill/>
        </p:spPr>
        <p:txBody>
          <a:bodyPr wrap="square" rtlCol="0">
            <a:spAutoFit/>
          </a:bodyPr>
          <a:lstStyle/>
          <a:p>
            <a:pPr algn="ctr"/>
            <a:r>
              <a:rPr lang="en-US" sz="2000" dirty="0" smtClean="0">
                <a:solidFill>
                  <a:srgbClr val="7030A0"/>
                </a:solidFill>
                <a:latin typeface="Museo Slab 500" panose="02000000000000000000" pitchFamily="50" charset="0"/>
              </a:rPr>
              <a:t>Supporting Social Competence &amp; Academic Achievement</a:t>
            </a:r>
            <a:endParaRPr lang="en-US" sz="2000" dirty="0">
              <a:solidFill>
                <a:srgbClr val="7030A0"/>
              </a:solidFill>
              <a:latin typeface="Museo Slab 500" panose="02000000000000000000" pitchFamily="50" charset="0"/>
            </a:endParaRPr>
          </a:p>
        </p:txBody>
      </p:sp>
      <p:sp>
        <p:nvSpPr>
          <p:cNvPr id="7" name="TextBox 6"/>
          <p:cNvSpPr txBox="1"/>
          <p:nvPr/>
        </p:nvSpPr>
        <p:spPr>
          <a:xfrm>
            <a:off x="6657242" y="2031006"/>
            <a:ext cx="2486758" cy="707886"/>
          </a:xfrm>
          <a:prstGeom prst="rect">
            <a:avLst/>
          </a:prstGeom>
          <a:noFill/>
        </p:spPr>
        <p:txBody>
          <a:bodyPr wrap="square" rtlCol="0">
            <a:spAutoFit/>
          </a:bodyPr>
          <a:lstStyle/>
          <a:p>
            <a:pPr algn="ctr"/>
            <a:r>
              <a:rPr lang="en-US" sz="2000" dirty="0" smtClean="0">
                <a:solidFill>
                  <a:srgbClr val="7030A0"/>
                </a:solidFill>
                <a:latin typeface="Museo Slab 500" panose="02000000000000000000" pitchFamily="50" charset="0"/>
              </a:rPr>
              <a:t>Supporting Decision Making</a:t>
            </a:r>
            <a:endParaRPr lang="en-US" sz="2000" dirty="0">
              <a:solidFill>
                <a:srgbClr val="7030A0"/>
              </a:solidFill>
              <a:latin typeface="Museo Slab 500" panose="02000000000000000000" pitchFamily="50" charset="0"/>
            </a:endParaRPr>
          </a:p>
        </p:txBody>
      </p:sp>
      <p:sp>
        <p:nvSpPr>
          <p:cNvPr id="8" name="TextBox 7"/>
          <p:cNvSpPr txBox="1"/>
          <p:nvPr/>
        </p:nvSpPr>
        <p:spPr>
          <a:xfrm>
            <a:off x="-83527" y="2031006"/>
            <a:ext cx="2486758" cy="707886"/>
          </a:xfrm>
          <a:prstGeom prst="rect">
            <a:avLst/>
          </a:prstGeom>
          <a:noFill/>
        </p:spPr>
        <p:txBody>
          <a:bodyPr wrap="square" rtlCol="0">
            <a:spAutoFit/>
          </a:bodyPr>
          <a:lstStyle/>
          <a:p>
            <a:pPr algn="ctr"/>
            <a:r>
              <a:rPr lang="en-US" sz="2000" dirty="0" smtClean="0">
                <a:solidFill>
                  <a:srgbClr val="7030A0"/>
                </a:solidFill>
                <a:latin typeface="Museo Slab 500" panose="02000000000000000000" pitchFamily="50" charset="0"/>
              </a:rPr>
              <a:t>Supporting </a:t>
            </a:r>
            <a:br>
              <a:rPr lang="en-US" sz="2000" dirty="0" smtClean="0">
                <a:solidFill>
                  <a:srgbClr val="7030A0"/>
                </a:solidFill>
                <a:latin typeface="Museo Slab 500" panose="02000000000000000000" pitchFamily="50" charset="0"/>
              </a:rPr>
            </a:br>
            <a:r>
              <a:rPr lang="en-US" sz="2000" dirty="0" smtClean="0">
                <a:solidFill>
                  <a:srgbClr val="7030A0"/>
                </a:solidFill>
                <a:latin typeface="Museo Slab 500" panose="02000000000000000000" pitchFamily="50" charset="0"/>
              </a:rPr>
              <a:t>Staff Behavior</a:t>
            </a:r>
            <a:endParaRPr lang="en-US" sz="2000" dirty="0">
              <a:solidFill>
                <a:srgbClr val="7030A0"/>
              </a:solidFill>
              <a:latin typeface="Museo Slab 500" panose="02000000000000000000" pitchFamily="50" charset="0"/>
            </a:endParaRPr>
          </a:p>
        </p:txBody>
      </p:sp>
      <p:sp>
        <p:nvSpPr>
          <p:cNvPr id="9" name="TextBox 8"/>
          <p:cNvSpPr txBox="1"/>
          <p:nvPr/>
        </p:nvSpPr>
        <p:spPr>
          <a:xfrm>
            <a:off x="3211389" y="6013590"/>
            <a:ext cx="2486758" cy="707886"/>
          </a:xfrm>
          <a:prstGeom prst="rect">
            <a:avLst/>
          </a:prstGeom>
          <a:noFill/>
        </p:spPr>
        <p:txBody>
          <a:bodyPr wrap="square" rtlCol="0">
            <a:spAutoFit/>
          </a:bodyPr>
          <a:lstStyle/>
          <a:p>
            <a:pPr algn="ctr"/>
            <a:r>
              <a:rPr lang="en-US" sz="2000" dirty="0" smtClean="0">
                <a:solidFill>
                  <a:srgbClr val="7030A0"/>
                </a:solidFill>
                <a:latin typeface="Museo Slab 500" panose="02000000000000000000" pitchFamily="50" charset="0"/>
              </a:rPr>
              <a:t>Supporting Student Behavior</a:t>
            </a:r>
            <a:endParaRPr lang="en-US" sz="2000" dirty="0">
              <a:solidFill>
                <a:srgbClr val="7030A0"/>
              </a:solidFill>
              <a:latin typeface="Museo Slab 500" panose="02000000000000000000" pitchFamily="50" charset="0"/>
            </a:endParaRPr>
          </a:p>
        </p:txBody>
      </p:sp>
    </p:spTree>
    <p:extLst>
      <p:ext uri="{BB962C8B-B14F-4D97-AF65-F5344CB8AC3E}">
        <p14:creationId xmlns:p14="http://schemas.microsoft.com/office/powerpoint/2010/main" val="26190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3424123" y="1151490"/>
            <a:ext cx="2350570" cy="322283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5" name="Rectangle 4"/>
          <p:cNvSpPr/>
          <p:nvPr/>
        </p:nvSpPr>
        <p:spPr>
          <a:xfrm>
            <a:off x="6627001" y="1154613"/>
            <a:ext cx="2350570" cy="322283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extBox 1"/>
          <p:cNvSpPr txBox="1"/>
          <p:nvPr/>
        </p:nvSpPr>
        <p:spPr>
          <a:xfrm>
            <a:off x="161181" y="3207896"/>
            <a:ext cx="2431300" cy="707886"/>
          </a:xfrm>
          <a:prstGeom prst="rect">
            <a:avLst/>
          </a:prstGeom>
          <a:noFill/>
        </p:spPr>
        <p:txBody>
          <a:bodyPr wrap="square" rtlCol="0">
            <a:spAutoFit/>
          </a:bodyPr>
          <a:lstStyle/>
          <a:p>
            <a:pPr algn="ctr" defTabSz="457200"/>
            <a:r>
              <a:rPr lang="en-US" sz="2000" dirty="0" smtClean="0">
                <a:solidFill>
                  <a:srgbClr val="4472C4">
                    <a:lumMod val="50000"/>
                  </a:srgbClr>
                </a:solidFill>
              </a:rPr>
              <a:t>Integrated PBIS, SEL, and Trauma Informed</a:t>
            </a:r>
          </a:p>
        </p:txBody>
      </p:sp>
      <p:sp>
        <p:nvSpPr>
          <p:cNvPr id="8" name="TextBox 7"/>
          <p:cNvSpPr txBox="1"/>
          <p:nvPr/>
        </p:nvSpPr>
        <p:spPr>
          <a:xfrm>
            <a:off x="158184" y="1936764"/>
            <a:ext cx="2431300" cy="954107"/>
          </a:xfrm>
          <a:prstGeom prst="rect">
            <a:avLst/>
          </a:prstGeom>
          <a:noFill/>
        </p:spPr>
        <p:txBody>
          <a:bodyPr wrap="square" rtlCol="0">
            <a:spAutoFit/>
          </a:bodyPr>
          <a:lstStyle/>
          <a:p>
            <a:pPr algn="ctr" defTabSz="457200"/>
            <a:r>
              <a:rPr lang="en-US" sz="2800" b="1" dirty="0" smtClean="0">
                <a:solidFill>
                  <a:srgbClr val="000000"/>
                </a:solidFill>
              </a:rPr>
              <a:t>Effective Interventions</a:t>
            </a:r>
          </a:p>
        </p:txBody>
      </p:sp>
      <p:grpSp>
        <p:nvGrpSpPr>
          <p:cNvPr id="28" name="Group 27"/>
          <p:cNvGrpSpPr/>
          <p:nvPr/>
        </p:nvGrpSpPr>
        <p:grpSpPr>
          <a:xfrm>
            <a:off x="132025" y="1158624"/>
            <a:ext cx="2431300" cy="3218823"/>
            <a:chOff x="132025" y="1158624"/>
            <a:chExt cx="2431300" cy="3218823"/>
          </a:xfrm>
        </p:grpSpPr>
        <p:sp>
          <p:nvSpPr>
            <p:cNvPr id="3" name="Rectangle 2"/>
            <p:cNvSpPr/>
            <p:nvPr/>
          </p:nvSpPr>
          <p:spPr>
            <a:xfrm>
              <a:off x="161181"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9" name="TextBox 8"/>
            <p:cNvSpPr txBox="1"/>
            <p:nvPr/>
          </p:nvSpPr>
          <p:spPr>
            <a:xfrm>
              <a:off x="132025" y="1286084"/>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What</a:t>
              </a:r>
            </a:p>
          </p:txBody>
        </p:sp>
      </p:grpSp>
      <p:sp>
        <p:nvSpPr>
          <p:cNvPr id="15" name="TextBox 14"/>
          <p:cNvSpPr txBox="1"/>
          <p:nvPr/>
        </p:nvSpPr>
        <p:spPr>
          <a:xfrm>
            <a:off x="3409268" y="3265973"/>
            <a:ext cx="2431300" cy="707886"/>
          </a:xfrm>
          <a:prstGeom prst="rect">
            <a:avLst/>
          </a:prstGeom>
          <a:noFill/>
        </p:spPr>
        <p:txBody>
          <a:bodyPr wrap="square" rtlCol="0">
            <a:spAutoFit/>
          </a:bodyPr>
          <a:lstStyle/>
          <a:p>
            <a:pPr algn="ctr" defTabSz="457200"/>
            <a:r>
              <a:rPr lang="en-US" sz="2000" dirty="0" smtClean="0">
                <a:solidFill>
                  <a:srgbClr val="4472C4">
                    <a:lumMod val="50000"/>
                  </a:srgbClr>
                </a:solidFill>
              </a:rPr>
              <a:t>Implementation Science</a:t>
            </a:r>
          </a:p>
        </p:txBody>
      </p:sp>
      <p:sp>
        <p:nvSpPr>
          <p:cNvPr id="17" name="TextBox 16"/>
          <p:cNvSpPr txBox="1"/>
          <p:nvPr/>
        </p:nvSpPr>
        <p:spPr>
          <a:xfrm>
            <a:off x="3406271" y="1936764"/>
            <a:ext cx="2431300" cy="1200329"/>
          </a:xfrm>
          <a:prstGeom prst="rect">
            <a:avLst/>
          </a:prstGeom>
          <a:noFill/>
        </p:spPr>
        <p:txBody>
          <a:bodyPr wrap="square" rtlCol="0">
            <a:spAutoFit/>
          </a:bodyPr>
          <a:lstStyle/>
          <a:p>
            <a:pPr algn="ctr" defTabSz="457200"/>
            <a:r>
              <a:rPr lang="en-US" sz="2400" b="1" dirty="0" smtClean="0">
                <a:solidFill>
                  <a:srgbClr val="000000"/>
                </a:solidFill>
              </a:rPr>
              <a:t>Effective Implementation Methods</a:t>
            </a:r>
          </a:p>
        </p:txBody>
      </p:sp>
      <p:grpSp>
        <p:nvGrpSpPr>
          <p:cNvPr id="31" name="Group 30"/>
          <p:cNvGrpSpPr/>
          <p:nvPr/>
        </p:nvGrpSpPr>
        <p:grpSpPr>
          <a:xfrm>
            <a:off x="3380112" y="1158624"/>
            <a:ext cx="2431300" cy="3218823"/>
            <a:chOff x="3380112" y="1158624"/>
            <a:chExt cx="2431300" cy="3218823"/>
          </a:xfrm>
        </p:grpSpPr>
        <p:sp>
          <p:nvSpPr>
            <p:cNvPr id="16" name="Rectangle 15"/>
            <p:cNvSpPr/>
            <p:nvPr/>
          </p:nvSpPr>
          <p:spPr>
            <a:xfrm>
              <a:off x="3409268"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8" name="TextBox 17"/>
            <p:cNvSpPr txBox="1"/>
            <p:nvPr/>
          </p:nvSpPr>
          <p:spPr>
            <a:xfrm>
              <a:off x="3380112" y="1286084"/>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How</a:t>
              </a:r>
            </a:p>
          </p:txBody>
        </p:sp>
      </p:grpSp>
      <p:sp>
        <p:nvSpPr>
          <p:cNvPr id="19" name="TextBox 18"/>
          <p:cNvSpPr txBox="1"/>
          <p:nvPr/>
        </p:nvSpPr>
        <p:spPr>
          <a:xfrm>
            <a:off x="6599044" y="3207896"/>
            <a:ext cx="2431300" cy="707886"/>
          </a:xfrm>
          <a:prstGeom prst="rect">
            <a:avLst/>
          </a:prstGeom>
          <a:noFill/>
        </p:spPr>
        <p:txBody>
          <a:bodyPr wrap="square" rtlCol="0">
            <a:spAutoFit/>
          </a:bodyPr>
          <a:lstStyle/>
          <a:p>
            <a:pPr algn="ctr" defTabSz="457200"/>
            <a:r>
              <a:rPr lang="en-US" sz="2000" dirty="0" smtClean="0">
                <a:solidFill>
                  <a:srgbClr val="4472C4">
                    <a:lumMod val="50000"/>
                  </a:srgbClr>
                </a:solidFill>
              </a:rPr>
              <a:t>Supportive Infrastructure</a:t>
            </a:r>
          </a:p>
        </p:txBody>
      </p:sp>
      <p:sp>
        <p:nvSpPr>
          <p:cNvPr id="21" name="TextBox 20"/>
          <p:cNvSpPr txBox="1"/>
          <p:nvPr/>
        </p:nvSpPr>
        <p:spPr>
          <a:xfrm>
            <a:off x="6654358" y="2058228"/>
            <a:ext cx="2431300" cy="954107"/>
          </a:xfrm>
          <a:prstGeom prst="rect">
            <a:avLst/>
          </a:prstGeom>
          <a:noFill/>
        </p:spPr>
        <p:txBody>
          <a:bodyPr wrap="square" rtlCol="0">
            <a:spAutoFit/>
          </a:bodyPr>
          <a:lstStyle/>
          <a:p>
            <a:pPr algn="ctr" defTabSz="457200"/>
            <a:r>
              <a:rPr lang="en-US" sz="2800" b="1" dirty="0" smtClean="0">
                <a:solidFill>
                  <a:srgbClr val="000000"/>
                </a:solidFill>
              </a:rPr>
              <a:t>Enabling Contexts</a:t>
            </a:r>
          </a:p>
        </p:txBody>
      </p:sp>
      <p:grpSp>
        <p:nvGrpSpPr>
          <p:cNvPr id="4096" name="Group 4095"/>
          <p:cNvGrpSpPr/>
          <p:nvPr/>
        </p:nvGrpSpPr>
        <p:grpSpPr>
          <a:xfrm>
            <a:off x="6599044" y="1158624"/>
            <a:ext cx="2431300" cy="3218823"/>
            <a:chOff x="6599044" y="1158624"/>
            <a:chExt cx="2431300" cy="3218823"/>
          </a:xfrm>
        </p:grpSpPr>
        <p:sp>
          <p:nvSpPr>
            <p:cNvPr id="20" name="Rectangle 19"/>
            <p:cNvSpPr/>
            <p:nvPr/>
          </p:nvSpPr>
          <p:spPr>
            <a:xfrm>
              <a:off x="6628200" y="1158624"/>
              <a:ext cx="2372989" cy="3218823"/>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2" name="TextBox 21"/>
            <p:cNvSpPr txBox="1"/>
            <p:nvPr/>
          </p:nvSpPr>
          <p:spPr>
            <a:xfrm>
              <a:off x="6599044" y="1286084"/>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Where</a:t>
              </a:r>
            </a:p>
          </p:txBody>
        </p:sp>
      </p:grpSp>
      <p:sp>
        <p:nvSpPr>
          <p:cNvPr id="25" name="TextBox 24"/>
          <p:cNvSpPr txBox="1"/>
          <p:nvPr/>
        </p:nvSpPr>
        <p:spPr>
          <a:xfrm>
            <a:off x="3406271" y="5216859"/>
            <a:ext cx="2431300" cy="1384995"/>
          </a:xfrm>
          <a:prstGeom prst="rect">
            <a:avLst/>
          </a:prstGeom>
          <a:noFill/>
        </p:spPr>
        <p:txBody>
          <a:bodyPr wrap="square" rtlCol="0">
            <a:spAutoFit/>
          </a:bodyPr>
          <a:lstStyle/>
          <a:p>
            <a:pPr algn="ctr" defTabSz="457200"/>
            <a:r>
              <a:rPr lang="en-US" sz="2800" b="1" dirty="0" smtClean="0">
                <a:solidFill>
                  <a:srgbClr val="000000"/>
                </a:solidFill>
              </a:rPr>
              <a:t>Socially Significant Outcomes</a:t>
            </a:r>
          </a:p>
        </p:txBody>
      </p:sp>
      <p:grpSp>
        <p:nvGrpSpPr>
          <p:cNvPr id="30" name="Group 29"/>
          <p:cNvGrpSpPr/>
          <p:nvPr/>
        </p:nvGrpSpPr>
        <p:grpSpPr>
          <a:xfrm>
            <a:off x="3380112" y="4560022"/>
            <a:ext cx="2431300" cy="2163135"/>
            <a:chOff x="3380112" y="4560022"/>
            <a:chExt cx="2431300" cy="2163135"/>
          </a:xfrm>
        </p:grpSpPr>
        <p:sp>
          <p:nvSpPr>
            <p:cNvPr id="24" name="Rectangle 23"/>
            <p:cNvSpPr/>
            <p:nvPr/>
          </p:nvSpPr>
          <p:spPr>
            <a:xfrm>
              <a:off x="3409268" y="4560022"/>
              <a:ext cx="2372989" cy="2163135"/>
            </a:xfrm>
            <a:prstGeom prst="rect">
              <a:avLst/>
            </a:prstGeom>
            <a:noFill/>
            <a:ln w="381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TextBox 25"/>
            <p:cNvSpPr txBox="1"/>
            <p:nvPr/>
          </p:nvSpPr>
          <p:spPr>
            <a:xfrm>
              <a:off x="3380112" y="4687482"/>
              <a:ext cx="2431300" cy="523220"/>
            </a:xfrm>
            <a:prstGeom prst="rect">
              <a:avLst/>
            </a:prstGeom>
            <a:noFill/>
          </p:spPr>
          <p:txBody>
            <a:bodyPr wrap="square" rtlCol="0">
              <a:spAutoFit/>
            </a:bodyPr>
            <a:lstStyle/>
            <a:p>
              <a:pPr algn="ctr" defTabSz="457200"/>
              <a:r>
                <a:rPr lang="en-US" sz="2800" b="1" dirty="0" smtClean="0">
                  <a:solidFill>
                    <a:srgbClr val="70AD47">
                      <a:lumMod val="75000"/>
                    </a:srgbClr>
                  </a:solidFill>
                  <a:effectLst>
                    <a:outerShdw blurRad="38100" dist="38100" dir="2700000" algn="tl">
                      <a:srgbClr val="000000">
                        <a:alpha val="43137"/>
                      </a:srgbClr>
                    </a:outerShdw>
                  </a:effectLst>
                </a:rPr>
                <a:t>Why</a:t>
              </a:r>
            </a:p>
          </p:txBody>
        </p:sp>
      </p:grpSp>
      <p:sp>
        <p:nvSpPr>
          <p:cNvPr id="4" name="Multiply 3"/>
          <p:cNvSpPr/>
          <p:nvPr/>
        </p:nvSpPr>
        <p:spPr>
          <a:xfrm>
            <a:off x="2191450" y="2146112"/>
            <a:ext cx="1502228" cy="1384995"/>
          </a:xfrm>
          <a:prstGeom prst="mathMultiply">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white"/>
              </a:solidFill>
            </a:endParaRPr>
          </a:p>
        </p:txBody>
      </p:sp>
      <p:sp>
        <p:nvSpPr>
          <p:cNvPr id="27" name="Multiply 26"/>
          <p:cNvSpPr/>
          <p:nvPr/>
        </p:nvSpPr>
        <p:spPr>
          <a:xfrm>
            <a:off x="5454115" y="2144493"/>
            <a:ext cx="1502228" cy="1384995"/>
          </a:xfrm>
          <a:prstGeom prst="mathMultiply">
            <a:avLst/>
          </a:prstGeom>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white"/>
              </a:solidFill>
            </a:endParaRPr>
          </a:p>
        </p:txBody>
      </p:sp>
      <p:sp>
        <p:nvSpPr>
          <p:cNvPr id="7" name="Equal 6"/>
          <p:cNvSpPr/>
          <p:nvPr/>
        </p:nvSpPr>
        <p:spPr>
          <a:xfrm>
            <a:off x="2166879" y="5052974"/>
            <a:ext cx="1306285" cy="1073021"/>
          </a:xfrm>
          <a:prstGeom prst="mathEqua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200"/>
            <a:endParaRPr lang="en-US">
              <a:solidFill>
                <a:prstClr val="black"/>
              </a:solidFill>
            </a:endParaRPr>
          </a:p>
        </p:txBody>
      </p:sp>
      <p:sp>
        <p:nvSpPr>
          <p:cNvPr id="29" name="TextBox 28"/>
          <p:cNvSpPr txBox="1"/>
          <p:nvPr/>
        </p:nvSpPr>
        <p:spPr>
          <a:xfrm>
            <a:off x="78695" y="6323047"/>
            <a:ext cx="2693774" cy="400110"/>
          </a:xfrm>
          <a:prstGeom prst="rect">
            <a:avLst/>
          </a:prstGeom>
          <a:noFill/>
        </p:spPr>
        <p:txBody>
          <a:bodyPr wrap="square" rtlCol="0">
            <a:spAutoFit/>
          </a:bodyPr>
          <a:lstStyle/>
          <a:p>
            <a:pPr defTabSz="457200"/>
            <a:r>
              <a:rPr lang="en-US" sz="1000" dirty="0" smtClean="0">
                <a:solidFill>
                  <a:prstClr val="black"/>
                </a:solidFill>
              </a:rPr>
              <a:t>Adapted from 2012 Dean </a:t>
            </a:r>
            <a:r>
              <a:rPr lang="en-US" sz="1000" dirty="0" err="1" smtClean="0">
                <a:solidFill>
                  <a:prstClr val="black"/>
                </a:solidFill>
              </a:rPr>
              <a:t>Fixen</a:t>
            </a:r>
            <a:r>
              <a:rPr lang="en-US" sz="1000" dirty="0" smtClean="0">
                <a:solidFill>
                  <a:prstClr val="black"/>
                </a:solidFill>
              </a:rPr>
              <a:t> and Karen Blasé,</a:t>
            </a:r>
            <a:br>
              <a:rPr lang="en-US" sz="1000" dirty="0" smtClean="0">
                <a:solidFill>
                  <a:prstClr val="black"/>
                </a:solidFill>
              </a:rPr>
            </a:br>
            <a:r>
              <a:rPr lang="en-US" sz="1000" dirty="0" smtClean="0">
                <a:solidFill>
                  <a:prstClr val="black"/>
                </a:solidFill>
              </a:rPr>
              <a:t>National Implementation Research Network</a:t>
            </a:r>
            <a:endParaRPr lang="en-US" sz="1000" dirty="0">
              <a:solidFill>
                <a:prstClr val="black"/>
              </a:solidFill>
            </a:endParaRPr>
          </a:p>
        </p:txBody>
      </p:sp>
      <p:sp>
        <p:nvSpPr>
          <p:cNvPr id="33" name="TextBox 32"/>
          <p:cNvSpPr txBox="1"/>
          <p:nvPr/>
        </p:nvSpPr>
        <p:spPr>
          <a:xfrm>
            <a:off x="78695" y="78403"/>
            <a:ext cx="8922494" cy="646331"/>
          </a:xfrm>
          <a:prstGeom prst="rect">
            <a:avLst/>
          </a:prstGeom>
          <a:noFill/>
        </p:spPr>
        <p:txBody>
          <a:bodyPr wrap="square" rtlCol="0">
            <a:spAutoFit/>
          </a:bodyPr>
          <a:lstStyle/>
          <a:p>
            <a:pPr algn="ctr" defTabSz="457200"/>
            <a:r>
              <a:rPr lang="en-US" sz="3600" dirty="0" smtClean="0">
                <a:solidFill>
                  <a:prstClr val="black"/>
                </a:solidFill>
                <a:latin typeface="Museo Slab 500" panose="02000000000000000000" pitchFamily="50" charset="0"/>
              </a:rPr>
              <a:t>CO-MTSS Formula for Success</a:t>
            </a:r>
            <a:endParaRPr lang="en-US" sz="3600" dirty="0">
              <a:solidFill>
                <a:prstClr val="black"/>
              </a:solidFill>
              <a:latin typeface="Museo Slab 500" panose="02000000000000000000" pitchFamily="50" charset="0"/>
            </a:endParaRPr>
          </a:p>
        </p:txBody>
      </p:sp>
      <p:sp>
        <p:nvSpPr>
          <p:cNvPr id="34" name="TextBox 33"/>
          <p:cNvSpPr txBox="1"/>
          <p:nvPr/>
        </p:nvSpPr>
        <p:spPr>
          <a:xfrm>
            <a:off x="0" y="669617"/>
            <a:ext cx="9144000" cy="400110"/>
          </a:xfrm>
          <a:prstGeom prst="rect">
            <a:avLst/>
          </a:prstGeom>
          <a:noFill/>
        </p:spPr>
        <p:txBody>
          <a:bodyPr wrap="square" rtlCol="0">
            <a:spAutoFit/>
          </a:bodyPr>
          <a:lstStyle/>
          <a:p>
            <a:pPr algn="ctr" defTabSz="457200"/>
            <a:r>
              <a:rPr lang="en-US" sz="2000" dirty="0" smtClean="0">
                <a:solidFill>
                  <a:prstClr val="black"/>
                </a:solidFill>
                <a:latin typeface="Museo Slab 500" panose="02000000000000000000" pitchFamily="50" charset="0"/>
              </a:rPr>
              <a:t>How do we make meaningful Integration Happen?</a:t>
            </a:r>
            <a:endParaRPr lang="en-US" sz="2000" dirty="0">
              <a:solidFill>
                <a:prstClr val="black"/>
              </a:solidFill>
              <a:latin typeface="Museo Slab 500" panose="02000000000000000000" pitchFamily="50" charset="0"/>
            </a:endParaRPr>
          </a:p>
        </p:txBody>
      </p:sp>
    </p:spTree>
    <p:extLst>
      <p:ext uri="{BB962C8B-B14F-4D97-AF65-F5344CB8AC3E}">
        <p14:creationId xmlns:p14="http://schemas.microsoft.com/office/powerpoint/2010/main" val="2469880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58" y="-71101"/>
            <a:ext cx="8741808" cy="1325563"/>
          </a:xfrm>
        </p:spPr>
        <p:txBody>
          <a:bodyPr>
            <a:normAutofit/>
          </a:bodyPr>
          <a:lstStyle/>
          <a:p>
            <a:r>
              <a:rPr lang="en-US" sz="3600" dirty="0" smtClean="0">
                <a:solidFill>
                  <a:schemeClr val="bg1"/>
                </a:solidFill>
              </a:rPr>
              <a:t>Traditional Representation of each Approach</a:t>
            </a:r>
            <a:endParaRPr lang="en-US" sz="3600" dirty="0">
              <a:solidFill>
                <a:schemeClr val="bg1"/>
              </a:solidFill>
            </a:endParaRPr>
          </a:p>
        </p:txBody>
      </p:sp>
      <p:sp>
        <p:nvSpPr>
          <p:cNvPr id="3" name="Content Placeholder 2"/>
          <p:cNvSpPr>
            <a:spLocks noGrp="1"/>
          </p:cNvSpPr>
          <p:nvPr>
            <p:ph idx="1"/>
          </p:nvPr>
        </p:nvSpPr>
        <p:spPr>
          <a:xfrm>
            <a:off x="3287884" y="1209156"/>
            <a:ext cx="2703740" cy="4351338"/>
          </a:xfrm>
          <a:ln>
            <a:noFill/>
          </a:ln>
        </p:spPr>
        <p:txBody>
          <a:bodyPr>
            <a:normAutofit fontScale="92500"/>
          </a:bodyPr>
          <a:lstStyle/>
          <a:p>
            <a:pPr marL="0" indent="0" algn="ctr">
              <a:buNone/>
            </a:pPr>
            <a:r>
              <a:rPr lang="en-US" sz="2200" b="1" u="sng" dirty="0" smtClean="0"/>
              <a:t>PBIS</a:t>
            </a:r>
            <a:r>
              <a:rPr lang="en-US" sz="2000" b="1" u="sng" dirty="0" smtClean="0"/>
              <a:t> </a:t>
            </a:r>
          </a:p>
          <a:p>
            <a:r>
              <a:rPr lang="en-US" sz="2200" dirty="0" smtClean="0"/>
              <a:t>Team/School-Wide implementation</a:t>
            </a:r>
          </a:p>
          <a:p>
            <a:r>
              <a:rPr lang="en-US" sz="2200" dirty="0" smtClean="0"/>
              <a:t>Define and teach expectations</a:t>
            </a:r>
          </a:p>
          <a:p>
            <a:r>
              <a:rPr lang="en-US" sz="2200" dirty="0" smtClean="0"/>
              <a:t>Acknowledge and reward positive behavior</a:t>
            </a:r>
          </a:p>
          <a:p>
            <a:r>
              <a:rPr lang="en-US" sz="2200" dirty="0" smtClean="0"/>
              <a:t>Monitor and correct behavior</a:t>
            </a:r>
          </a:p>
          <a:p>
            <a:r>
              <a:rPr lang="en-US" sz="2200" dirty="0" smtClean="0"/>
              <a:t>Use data for progress monitoring and decision making</a:t>
            </a:r>
          </a:p>
        </p:txBody>
      </p:sp>
      <p:sp>
        <p:nvSpPr>
          <p:cNvPr id="5" name="Content Placeholder 4"/>
          <p:cNvSpPr>
            <a:spLocks noGrp="1"/>
          </p:cNvSpPr>
          <p:nvPr>
            <p:ph sz="half" idx="4294967295"/>
          </p:nvPr>
        </p:nvSpPr>
        <p:spPr>
          <a:xfrm>
            <a:off x="353096" y="1209156"/>
            <a:ext cx="2743200" cy="4572000"/>
          </a:xfrm>
          <a:ln>
            <a:noFill/>
          </a:ln>
        </p:spPr>
        <p:txBody>
          <a:bodyPr>
            <a:normAutofit/>
          </a:bodyPr>
          <a:lstStyle/>
          <a:p>
            <a:pPr marL="0" indent="0" algn="ctr">
              <a:buNone/>
            </a:pPr>
            <a:r>
              <a:rPr lang="en-US" sz="2000" b="1" u="sng" dirty="0" smtClean="0"/>
              <a:t>SEL</a:t>
            </a:r>
            <a:r>
              <a:rPr lang="en-US" sz="2000" u="sng" dirty="0" smtClean="0"/>
              <a:t> </a:t>
            </a:r>
          </a:p>
          <a:p>
            <a:r>
              <a:rPr lang="en-US" sz="2200" dirty="0"/>
              <a:t>Self-Awareness</a:t>
            </a:r>
          </a:p>
          <a:p>
            <a:r>
              <a:rPr lang="en-US" sz="2200" dirty="0" smtClean="0"/>
              <a:t>Self-Management</a:t>
            </a:r>
          </a:p>
          <a:p>
            <a:r>
              <a:rPr lang="en-US" sz="2200" dirty="0" smtClean="0"/>
              <a:t>Social Awareness</a:t>
            </a:r>
          </a:p>
          <a:p>
            <a:r>
              <a:rPr lang="en-US" sz="2200" dirty="0" smtClean="0"/>
              <a:t>Relationship Skills</a:t>
            </a:r>
          </a:p>
          <a:p>
            <a:r>
              <a:rPr lang="en-US" sz="2200" dirty="0" smtClean="0"/>
              <a:t>Responsible Decision Making</a:t>
            </a:r>
            <a:endParaRPr lang="en-US" sz="2200" dirty="0"/>
          </a:p>
          <a:p>
            <a:endParaRPr lang="en-US" sz="2200" dirty="0"/>
          </a:p>
        </p:txBody>
      </p:sp>
      <p:grpSp>
        <p:nvGrpSpPr>
          <p:cNvPr id="20" name="Group 19"/>
          <p:cNvGrpSpPr/>
          <p:nvPr/>
        </p:nvGrpSpPr>
        <p:grpSpPr>
          <a:xfrm>
            <a:off x="2234440" y="1580895"/>
            <a:ext cx="1254035" cy="2458828"/>
            <a:chOff x="2307771" y="1581150"/>
            <a:chExt cx="1254035" cy="2222318"/>
          </a:xfrm>
        </p:grpSpPr>
        <p:cxnSp>
          <p:nvCxnSpPr>
            <p:cNvPr id="8" name="Straight Connector 7"/>
            <p:cNvCxnSpPr/>
            <p:nvPr/>
          </p:nvCxnSpPr>
          <p:spPr>
            <a:xfrm flipH="1">
              <a:off x="2934789" y="2002971"/>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934788" y="2002973"/>
              <a:ext cx="1" cy="180049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934789" y="1581150"/>
              <a:ext cx="0" cy="42182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307772" y="1581150"/>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307771" y="3803468"/>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673352" y="2241755"/>
            <a:ext cx="888454" cy="1131627"/>
            <a:chOff x="2673352" y="2241755"/>
            <a:chExt cx="888454" cy="1131627"/>
          </a:xfrm>
        </p:grpSpPr>
        <p:cxnSp>
          <p:nvCxnSpPr>
            <p:cNvPr id="34" name="Straight Connector 33"/>
            <p:cNvCxnSpPr/>
            <p:nvPr/>
          </p:nvCxnSpPr>
          <p:spPr>
            <a:xfrm flipH="1" flipV="1">
              <a:off x="2780071" y="2241755"/>
              <a:ext cx="781735" cy="448419"/>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780070" y="2690173"/>
              <a:ext cx="781736" cy="264002"/>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673352" y="2690174"/>
              <a:ext cx="888454" cy="683208"/>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5516480" y="2683718"/>
            <a:ext cx="980510" cy="1678732"/>
            <a:chOff x="5516480" y="2683718"/>
            <a:chExt cx="980510" cy="1678732"/>
          </a:xfrm>
        </p:grpSpPr>
        <p:cxnSp>
          <p:nvCxnSpPr>
            <p:cNvPr id="47" name="Straight Connector 46"/>
            <p:cNvCxnSpPr/>
            <p:nvPr/>
          </p:nvCxnSpPr>
          <p:spPr>
            <a:xfrm flipV="1">
              <a:off x="5516481" y="2698743"/>
              <a:ext cx="832206" cy="1"/>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516480" y="2683718"/>
              <a:ext cx="980510" cy="1678732"/>
            </a:xfrm>
            <a:prstGeom prst="line">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2353766" y="1579012"/>
            <a:ext cx="4117224" cy="3380165"/>
            <a:chOff x="2353766" y="1579013"/>
            <a:chExt cx="4117224" cy="3060932"/>
          </a:xfrm>
        </p:grpSpPr>
        <p:cxnSp>
          <p:nvCxnSpPr>
            <p:cNvPr id="56" name="Straight Connector 55"/>
            <p:cNvCxnSpPr/>
            <p:nvPr/>
          </p:nvCxnSpPr>
          <p:spPr>
            <a:xfrm flipH="1" flipV="1">
              <a:off x="2980783" y="2581275"/>
              <a:ext cx="3490207" cy="20586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2353766" y="1579013"/>
              <a:ext cx="627018" cy="2222319"/>
              <a:chOff x="1842261" y="4113349"/>
              <a:chExt cx="627018" cy="2222319"/>
            </a:xfrm>
          </p:grpSpPr>
          <p:cxnSp>
            <p:nvCxnSpPr>
              <p:cNvPr id="57" name="Straight Connector 56"/>
              <p:cNvCxnSpPr/>
              <p:nvPr/>
            </p:nvCxnSpPr>
            <p:spPr>
              <a:xfrm flipV="1">
                <a:off x="2469278" y="4113349"/>
                <a:ext cx="0" cy="22223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842262" y="4113349"/>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842261" y="6335667"/>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74" name="Group 73"/>
          <p:cNvGrpSpPr/>
          <p:nvPr/>
        </p:nvGrpSpPr>
        <p:grpSpPr>
          <a:xfrm>
            <a:off x="2406280" y="1579012"/>
            <a:ext cx="3835727" cy="2457529"/>
            <a:chOff x="2411521" y="1579012"/>
            <a:chExt cx="3835727" cy="2222319"/>
          </a:xfrm>
        </p:grpSpPr>
        <p:cxnSp>
          <p:nvCxnSpPr>
            <p:cNvPr id="68" name="Straight Connector 67"/>
            <p:cNvCxnSpPr/>
            <p:nvPr/>
          </p:nvCxnSpPr>
          <p:spPr>
            <a:xfrm flipH="1" flipV="1">
              <a:off x="3038540" y="2508619"/>
              <a:ext cx="3208708" cy="28816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2411521" y="1579012"/>
              <a:ext cx="627018" cy="2222319"/>
              <a:chOff x="1842261" y="4113349"/>
              <a:chExt cx="627018" cy="2222319"/>
            </a:xfrm>
          </p:grpSpPr>
          <p:cxnSp>
            <p:nvCxnSpPr>
              <p:cNvPr id="70" name="Straight Connector 69"/>
              <p:cNvCxnSpPr/>
              <p:nvPr/>
            </p:nvCxnSpPr>
            <p:spPr>
              <a:xfrm flipV="1">
                <a:off x="2469278" y="4113349"/>
                <a:ext cx="0" cy="22223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842262" y="4113349"/>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842261" y="6335667"/>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4" name="Rectangle 3"/>
          <p:cNvSpPr/>
          <p:nvPr/>
        </p:nvSpPr>
        <p:spPr>
          <a:xfrm>
            <a:off x="353096" y="1145059"/>
            <a:ext cx="2743200" cy="457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280055" y="1145059"/>
            <a:ext cx="2743200" cy="45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215366" y="1145059"/>
            <a:ext cx="2743200" cy="457200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4"/>
          <p:cNvSpPr txBox="1">
            <a:spLocks/>
          </p:cNvSpPr>
          <p:nvPr/>
        </p:nvSpPr>
        <p:spPr>
          <a:xfrm>
            <a:off x="6183484" y="1209156"/>
            <a:ext cx="2743200" cy="4572000"/>
          </a:xfrm>
          <a:prstGeom prst="rect">
            <a:avLst/>
          </a:prstGeom>
          <a:ln>
            <a:noFill/>
          </a:ln>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u="sng" dirty="0" smtClean="0"/>
              <a:t>Trauma-Informed Practices</a:t>
            </a:r>
          </a:p>
          <a:p>
            <a:r>
              <a:rPr lang="en-US" dirty="0" smtClean="0"/>
              <a:t>All </a:t>
            </a:r>
            <a:r>
              <a:rPr lang="en-US" dirty="0"/>
              <a:t>staff understand the prevalence and impact of trauma </a:t>
            </a:r>
            <a:r>
              <a:rPr lang="en-US" dirty="0" smtClean="0"/>
              <a:t>on </a:t>
            </a:r>
            <a:r>
              <a:rPr lang="en-US" dirty="0"/>
              <a:t>their students and </a:t>
            </a:r>
            <a:r>
              <a:rPr lang="en-US" dirty="0" smtClean="0"/>
              <a:t>themselves</a:t>
            </a:r>
            <a:endParaRPr lang="en-US" dirty="0"/>
          </a:p>
          <a:p>
            <a:r>
              <a:rPr lang="en-US" dirty="0"/>
              <a:t>School strives for physical, emotional, social, academic safety for </a:t>
            </a:r>
            <a:r>
              <a:rPr lang="en-US" dirty="0" smtClean="0"/>
              <a:t>all</a:t>
            </a:r>
            <a:endParaRPr lang="en-US" dirty="0"/>
          </a:p>
          <a:p>
            <a:r>
              <a:rPr lang="en-US" dirty="0"/>
              <a:t>The school addresses holistic student </a:t>
            </a:r>
            <a:r>
              <a:rPr lang="en-US" dirty="0" smtClean="0"/>
              <a:t>needs</a:t>
            </a:r>
            <a:endParaRPr lang="en-US" dirty="0"/>
          </a:p>
          <a:p>
            <a:r>
              <a:rPr lang="en-US" dirty="0"/>
              <a:t>The school is inclusive and connects students to the community instead of excluding </a:t>
            </a:r>
            <a:r>
              <a:rPr lang="en-US" dirty="0" smtClean="0"/>
              <a:t>them</a:t>
            </a:r>
            <a:endParaRPr lang="en-US" dirty="0"/>
          </a:p>
          <a:p>
            <a:r>
              <a:rPr lang="en-US" dirty="0"/>
              <a:t>The school staff work collaboratively to support </a:t>
            </a:r>
            <a:r>
              <a:rPr lang="en-US" dirty="0" smtClean="0"/>
              <a:t>students</a:t>
            </a:r>
            <a:endParaRPr lang="en-US" dirty="0"/>
          </a:p>
          <a:p>
            <a:r>
              <a:rPr lang="en-US" dirty="0"/>
              <a:t>School leaders adapt services and supports based on contemporary needs of </a:t>
            </a:r>
            <a:r>
              <a:rPr lang="en-US" dirty="0" smtClean="0"/>
              <a:t>students</a:t>
            </a:r>
            <a:endParaRPr lang="en-US" dirty="0"/>
          </a:p>
        </p:txBody>
      </p:sp>
      <p:grpSp>
        <p:nvGrpSpPr>
          <p:cNvPr id="41" name="Group 40"/>
          <p:cNvGrpSpPr/>
          <p:nvPr/>
        </p:nvGrpSpPr>
        <p:grpSpPr>
          <a:xfrm>
            <a:off x="5556465" y="1647565"/>
            <a:ext cx="1254036" cy="4115307"/>
            <a:chOff x="5556465" y="1573103"/>
            <a:chExt cx="1254036" cy="4019809"/>
          </a:xfrm>
        </p:grpSpPr>
        <p:cxnSp>
          <p:nvCxnSpPr>
            <p:cNvPr id="42" name="Straight Connector 41"/>
            <p:cNvCxnSpPr/>
            <p:nvPr/>
          </p:nvCxnSpPr>
          <p:spPr>
            <a:xfrm rot="10800000" flipH="1">
              <a:off x="5556465" y="1966824"/>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83482" y="1573103"/>
              <a:ext cx="3" cy="3164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183483" y="1889574"/>
              <a:ext cx="1" cy="37033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H="1">
              <a:off x="6183484" y="5592912"/>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H="1">
              <a:off x="6183482" y="1578662"/>
              <a:ext cx="6270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66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39"/>
                                        </p:tgtEl>
                                        <p:attrNameLst>
                                          <p:attrName>ppt_x</p:attrName>
                                        </p:attrNameLst>
                                      </p:cBhvr>
                                      <p:tavLst>
                                        <p:tav tm="0">
                                          <p:val>
                                            <p:strVal val="ppt_x"/>
                                          </p:val>
                                        </p:tav>
                                        <p:tav tm="100000">
                                          <p:val>
                                            <p:strVal val="1+ppt_w/2"/>
                                          </p:val>
                                        </p:tav>
                                      </p:tavLst>
                                    </p:anim>
                                    <p:anim calcmode="lin" valueType="num">
                                      <p:cBhvr additive="base">
                                        <p:cTn id="7" dur="500"/>
                                        <p:tgtEl>
                                          <p:spTgt spid="39"/>
                                        </p:tgtEl>
                                        <p:attrNameLst>
                                          <p:attrName>ppt_y</p:attrName>
                                        </p:attrNameLst>
                                      </p:cBhvr>
                                      <p:tavLst>
                                        <p:tav tm="0">
                                          <p:val>
                                            <p:strVal val="ppt_y"/>
                                          </p:val>
                                        </p:tav>
                                        <p:tav tm="100000">
                                          <p:val>
                                            <p:strVal val="ppt_y"/>
                                          </p:val>
                                        </p:tav>
                                      </p:tavLst>
                                    </p:anim>
                                    <p:set>
                                      <p:cBhvr>
                                        <p:cTn id="8" dur="1" fill="hold">
                                          <p:stCondLst>
                                            <p:cond delay="499"/>
                                          </p:stCondLst>
                                        </p:cTn>
                                        <p:tgtEl>
                                          <p:spTgt spid="39"/>
                                        </p:tgtEl>
                                        <p:attrNameLst>
                                          <p:attrName>style.visibility</p:attrName>
                                        </p:attrNameLst>
                                      </p:cBhvr>
                                      <p:to>
                                        <p:strVal val="hidden"/>
                                      </p:to>
                                    </p:set>
                                  </p:childTnLst>
                                </p:cTn>
                              </p:par>
                              <p:par>
                                <p:cTn id="9" presetID="2" presetClass="exit" presetSubtype="1" fill="hold" grpId="0" nodeType="withEffect">
                                  <p:stCondLst>
                                    <p:cond delay="0"/>
                                  </p:stCondLst>
                                  <p:childTnLst>
                                    <p:anim calcmode="lin" valueType="num">
                                      <p:cBhvr additive="base">
                                        <p:cTn id="10" dur="500"/>
                                        <p:tgtEl>
                                          <p:spTgt spid="38"/>
                                        </p:tgtEl>
                                        <p:attrNameLst>
                                          <p:attrName>ppt_x</p:attrName>
                                        </p:attrNameLst>
                                      </p:cBhvr>
                                      <p:tavLst>
                                        <p:tav tm="0">
                                          <p:val>
                                            <p:strVal val="ppt_x"/>
                                          </p:val>
                                        </p:tav>
                                        <p:tav tm="100000">
                                          <p:val>
                                            <p:strVal val="ppt_x"/>
                                          </p:val>
                                        </p:tav>
                                      </p:tavLst>
                                    </p:anim>
                                    <p:anim calcmode="lin" valueType="num">
                                      <p:cBhvr additive="base">
                                        <p:cTn id="11" dur="500"/>
                                        <p:tgtEl>
                                          <p:spTgt spid="38"/>
                                        </p:tgtEl>
                                        <p:attrNameLst>
                                          <p:attrName>ppt_y</p:attrName>
                                        </p:attrNameLst>
                                      </p:cBhvr>
                                      <p:tavLst>
                                        <p:tav tm="0">
                                          <p:val>
                                            <p:strVal val="ppt_y"/>
                                          </p:val>
                                        </p:tav>
                                        <p:tav tm="100000">
                                          <p:val>
                                            <p:strVal val="0-ppt_h/2"/>
                                          </p:val>
                                        </p:tav>
                                      </p:tavLst>
                                    </p:anim>
                                    <p:set>
                                      <p:cBhvr>
                                        <p:cTn id="12" dur="1" fill="hold">
                                          <p:stCondLst>
                                            <p:cond delay="499"/>
                                          </p:stCondLst>
                                        </p:cTn>
                                        <p:tgtEl>
                                          <p:spTgt spid="38"/>
                                        </p:tgtEl>
                                        <p:attrNameLst>
                                          <p:attrName>style.visibility</p:attrName>
                                        </p:attrNameLst>
                                      </p:cBhvr>
                                      <p:to>
                                        <p:strVal val="hidden"/>
                                      </p:to>
                                    </p:set>
                                  </p:childTnLst>
                                </p:cTn>
                              </p:par>
                              <p:par>
                                <p:cTn id="13" presetID="2" presetClass="exit" presetSubtype="8" fill="hold" grpId="0" nodeType="with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0-ppt_w/2"/>
                                          </p:val>
                                        </p:tav>
                                      </p:tavLst>
                                    </p:anim>
                                    <p:anim calcmode="lin" valueType="num">
                                      <p:cBhvr additive="base">
                                        <p:cTn id="15" dur="500"/>
                                        <p:tgtEl>
                                          <p:spTgt spid="4"/>
                                        </p:tgtEl>
                                        <p:attrNameLst>
                                          <p:attrName>ppt_y</p:attrName>
                                        </p:attrNameLst>
                                      </p:cBhvr>
                                      <p:tavLst>
                                        <p:tav tm="0">
                                          <p:val>
                                            <p:strVal val="ppt_y"/>
                                          </p:val>
                                        </p:tav>
                                        <p:tav tm="100000">
                                          <p:val>
                                            <p:strVal val="ppt_y"/>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41"/>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right)">
                                      <p:cBhvr>
                                        <p:cTn id="36" dur="500"/>
                                        <p:tgtEl>
                                          <p:spTgt spid="46"/>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wipe(left)">
                                      <p:cBhvr>
                                        <p:cTn id="40" dur="500"/>
                                        <p:tgtEl>
                                          <p:spTgt spid="54"/>
                                        </p:tgtEl>
                                      </p:cBhvr>
                                    </p:animEffec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4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500"/>
                                        <p:tgtEl>
                                          <p:spTgt spid="66"/>
                                        </p:tgtEl>
                                      </p:cBhvr>
                                    </p:animEffect>
                                  </p:childTnLst>
                                  <p:subTnLst>
                                    <p:set>
                                      <p:cBhvr override="childStyle">
                                        <p:cTn dur="1" fill="hold" display="0" masterRel="nextClick" afterEffect="1"/>
                                        <p:tgtEl>
                                          <p:spTgt spid="66"/>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wipe(right)">
                                      <p:cBhvr>
                                        <p:cTn id="5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8" grpId="0" animBg="1"/>
      <p:bldP spid="3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8913"/>
            <a:ext cx="8610600" cy="577800"/>
          </a:xfrm>
        </p:spPr>
        <p:txBody>
          <a:bodyPr>
            <a:normAutofit fontScale="90000"/>
          </a:bodyPr>
          <a:lstStyle/>
          <a:p>
            <a:r>
              <a:rPr lang="en-US" dirty="0" smtClean="0">
                <a:solidFill>
                  <a:schemeClr val="bg1"/>
                </a:solidFill>
              </a:rPr>
              <a:t>Questions Your Teams Ask:</a:t>
            </a:r>
            <a:endParaRPr lang="en-US"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10710827"/>
              </p:ext>
            </p:extLst>
          </p:nvPr>
        </p:nvGraphicFramePr>
        <p:xfrm>
          <a:off x="41191" y="1004224"/>
          <a:ext cx="9049021" cy="5750803"/>
        </p:xfrm>
        <a:graphic>
          <a:graphicData uri="http://schemas.openxmlformats.org/drawingml/2006/table">
            <a:tbl>
              <a:tblPr firstRow="1" bandRow="1">
                <a:tableStyleId>{5940675A-B579-460E-94D1-54222C63F5DA}</a:tableStyleId>
              </a:tblPr>
              <a:tblGrid>
                <a:gridCol w="1827828"/>
                <a:gridCol w="3638433"/>
                <a:gridCol w="3582760"/>
              </a:tblGrid>
              <a:tr h="393556">
                <a:tc>
                  <a:txBody>
                    <a:bodyPr/>
                    <a:lstStyle/>
                    <a:p>
                      <a:endParaRPr lang="en-US" sz="1900" dirty="0"/>
                    </a:p>
                  </a:txBody>
                  <a:tcPr marL="94310" marR="94310" marT="47155" marB="47155">
                    <a:solidFill>
                      <a:schemeClr val="bg1"/>
                    </a:solidFill>
                  </a:tcPr>
                </a:tc>
                <a:tc>
                  <a:txBody>
                    <a:bodyPr/>
                    <a:lstStyle/>
                    <a:p>
                      <a:pPr algn="ctr"/>
                      <a:r>
                        <a:rPr lang="en-US" sz="1900" b="1" dirty="0" smtClean="0"/>
                        <a:t>Systems</a:t>
                      </a:r>
                      <a:endParaRPr lang="en-US" sz="1900" b="1" dirty="0"/>
                    </a:p>
                  </a:txBody>
                  <a:tcPr marL="94310" marR="94310" marT="47155" marB="47155">
                    <a:solidFill>
                      <a:schemeClr val="bg1"/>
                    </a:solidFill>
                  </a:tcPr>
                </a:tc>
                <a:tc>
                  <a:txBody>
                    <a:bodyPr/>
                    <a:lstStyle/>
                    <a:p>
                      <a:pPr algn="ctr"/>
                      <a:r>
                        <a:rPr lang="en-US" sz="1900" b="1" dirty="0" smtClean="0"/>
                        <a:t>Student</a:t>
                      </a:r>
                      <a:endParaRPr lang="en-US" sz="1900" b="1" dirty="0"/>
                    </a:p>
                  </a:txBody>
                  <a:tcPr marL="94310" marR="94310" marT="47155" marB="47155">
                    <a:solidFill>
                      <a:schemeClr val="bg1"/>
                    </a:solidFill>
                  </a:tcPr>
                </a:tc>
              </a:tr>
              <a:tr h="2754885">
                <a:tc>
                  <a:txBody>
                    <a:bodyPr/>
                    <a:lstStyle/>
                    <a:p>
                      <a:r>
                        <a:rPr lang="en-US" sz="1900" b="1" dirty="0" smtClean="0"/>
                        <a:t>Implementation</a:t>
                      </a:r>
                      <a:endParaRPr lang="en-US" sz="1900" b="1" dirty="0"/>
                    </a:p>
                  </a:txBody>
                  <a:tcPr marL="94310" marR="94310" marT="47155" marB="47155" anchor="ctr">
                    <a:solidFill>
                      <a:schemeClr val="bg1"/>
                    </a:solidFill>
                  </a:tcPr>
                </a:tc>
                <a:tc>
                  <a:txBody>
                    <a:bodyPr/>
                    <a:lstStyle/>
                    <a:p>
                      <a:endParaRPr lang="en-US" sz="1900" dirty="0" smtClean="0"/>
                    </a:p>
                    <a:p>
                      <a:endParaRPr lang="en-US" sz="1900" dirty="0" smtClean="0"/>
                    </a:p>
                    <a:p>
                      <a:endParaRPr lang="en-US" sz="1900" dirty="0" smtClean="0"/>
                    </a:p>
                    <a:p>
                      <a:endParaRPr lang="en-US" sz="1900" dirty="0" smtClean="0"/>
                    </a:p>
                    <a:p>
                      <a:endParaRPr lang="en-US" sz="1900" dirty="0" smtClean="0"/>
                    </a:p>
                    <a:p>
                      <a:endParaRPr lang="en-US" sz="1900" dirty="0" smtClean="0"/>
                    </a:p>
                    <a:p>
                      <a:endParaRPr lang="en-US" sz="1900" dirty="0" smtClean="0"/>
                    </a:p>
                    <a:p>
                      <a:endParaRPr lang="en-US" sz="1900" dirty="0" smtClean="0"/>
                    </a:p>
                    <a:p>
                      <a:endParaRPr lang="en-US" sz="1900" dirty="0" smtClean="0"/>
                    </a:p>
                  </a:txBody>
                  <a:tcPr marL="94310" marR="94310" marT="47155" marB="47155">
                    <a:solidFill>
                      <a:schemeClr val="bg1"/>
                    </a:solidFill>
                  </a:tcPr>
                </a:tc>
                <a:tc>
                  <a:txBody>
                    <a:bodyPr/>
                    <a:lstStyle/>
                    <a:p>
                      <a:endParaRPr lang="en-US" sz="1900" dirty="0"/>
                    </a:p>
                  </a:txBody>
                  <a:tcPr marL="94310" marR="94310" marT="47155" marB="47155">
                    <a:solidFill>
                      <a:schemeClr val="bg1"/>
                    </a:solidFill>
                  </a:tcPr>
                </a:tc>
              </a:tr>
              <a:tr h="2602362">
                <a:tc>
                  <a:txBody>
                    <a:bodyPr/>
                    <a:lstStyle/>
                    <a:p>
                      <a:r>
                        <a:rPr lang="en-US" sz="1900" b="1" dirty="0" smtClean="0"/>
                        <a:t>Impact</a:t>
                      </a:r>
                      <a:endParaRPr lang="en-US" sz="1900" b="1" dirty="0"/>
                    </a:p>
                  </a:txBody>
                  <a:tcPr marL="94310" marR="94310" marT="47155" marB="47155" anchor="ctr">
                    <a:solidFill>
                      <a:schemeClr val="bg1"/>
                    </a:solidFill>
                  </a:tcPr>
                </a:tc>
                <a:tc>
                  <a:txBody>
                    <a:bodyPr/>
                    <a:lstStyle/>
                    <a:p>
                      <a:endParaRPr lang="en-US" sz="1900" baseline="0" dirty="0" smtClean="0"/>
                    </a:p>
                  </a:txBody>
                  <a:tcPr marL="94310" marR="94310" marT="47155" marB="47155">
                    <a:solidFill>
                      <a:schemeClr val="bg1"/>
                    </a:solidFill>
                  </a:tcPr>
                </a:tc>
                <a:tc>
                  <a:txBody>
                    <a:bodyPr/>
                    <a:lstStyle/>
                    <a:p>
                      <a:endParaRPr lang="en-US" sz="1900" dirty="0"/>
                    </a:p>
                  </a:txBody>
                  <a:tcPr marL="94310" marR="94310" marT="47155" marB="47155">
                    <a:solidFill>
                      <a:schemeClr val="bg1"/>
                    </a:solidFill>
                  </a:tcPr>
                </a:tc>
              </a:tr>
            </a:tbl>
          </a:graphicData>
        </a:graphic>
      </p:graphicFrame>
      <p:sp>
        <p:nvSpPr>
          <p:cNvPr id="12" name="Right Arrow 11"/>
          <p:cNvSpPr/>
          <p:nvPr/>
        </p:nvSpPr>
        <p:spPr>
          <a:xfrm>
            <a:off x="381000" y="4529463"/>
            <a:ext cx="4972440" cy="1904832"/>
          </a:xfrm>
          <a:prstGeom prst="rightArrow">
            <a:avLst/>
          </a:prstGeom>
          <a:solidFill>
            <a:srgbClr val="FFFF00"/>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ysClr val="windowText" lastClr="000000"/>
                </a:solidFill>
              </a:rPr>
              <a:t>Can’t just live here</a:t>
            </a:r>
            <a:br>
              <a:rPr lang="en-US" sz="2400" dirty="0" smtClean="0">
                <a:solidFill>
                  <a:sysClr val="windowText" lastClr="000000"/>
                </a:solidFill>
              </a:rPr>
            </a:br>
            <a:r>
              <a:rPr lang="en-US" sz="2400" dirty="0" smtClean="0">
                <a:solidFill>
                  <a:sysClr val="windowText" lastClr="000000"/>
                </a:solidFill>
              </a:rPr>
              <a:t>Must </a:t>
            </a:r>
            <a:r>
              <a:rPr lang="en-US" sz="2400" dirty="0">
                <a:solidFill>
                  <a:sysClr val="windowText" lastClr="000000"/>
                </a:solidFill>
              </a:rPr>
              <a:t>a</a:t>
            </a:r>
            <a:r>
              <a:rPr lang="en-US" sz="2400" dirty="0" smtClean="0">
                <a:solidFill>
                  <a:sysClr val="windowText" lastClr="000000"/>
                </a:solidFill>
              </a:rPr>
              <a:t>ddress all other tasks/cells</a:t>
            </a:r>
            <a:endParaRPr lang="en-US" sz="2400" dirty="0">
              <a:solidFill>
                <a:sysClr val="windowText" lastClr="000000"/>
              </a:solidFill>
            </a:endParaRPr>
          </a:p>
        </p:txBody>
      </p:sp>
      <p:sp>
        <p:nvSpPr>
          <p:cNvPr id="4" name="TextBox 3"/>
          <p:cNvSpPr txBox="1"/>
          <p:nvPr/>
        </p:nvSpPr>
        <p:spPr>
          <a:xfrm>
            <a:off x="1864311" y="1448618"/>
            <a:ext cx="3684233" cy="2308324"/>
          </a:xfrm>
          <a:prstGeom prst="rect">
            <a:avLst/>
          </a:prstGeom>
          <a:noFill/>
        </p:spPr>
        <p:txBody>
          <a:bodyPr wrap="square" rtlCol="0">
            <a:spAutoFit/>
          </a:bodyPr>
          <a:lstStyle/>
          <a:p>
            <a:r>
              <a:rPr lang="en-US" b="1" dirty="0"/>
              <a:t>Systems-Implementation:</a:t>
            </a:r>
          </a:p>
          <a:p>
            <a:pPr marL="285750" indent="-285750">
              <a:buFont typeface="Arial" panose="020B0604020202020204" pitchFamily="34" charset="0"/>
              <a:buChar char="•"/>
            </a:pPr>
            <a:r>
              <a:rPr lang="en-US" dirty="0"/>
              <a:t>Who is on each team? When/where do the teams meet?</a:t>
            </a:r>
          </a:p>
          <a:p>
            <a:pPr marL="285750" indent="-285750">
              <a:buFont typeface="Arial" panose="020B0604020202020204" pitchFamily="34" charset="0"/>
              <a:buChar char="•"/>
            </a:pPr>
            <a:r>
              <a:rPr lang="en-US" dirty="0"/>
              <a:t>What interventions are available? </a:t>
            </a:r>
          </a:p>
          <a:p>
            <a:pPr marL="285750" indent="-285750">
              <a:buFont typeface="Arial" panose="020B0604020202020204" pitchFamily="34" charset="0"/>
              <a:buChar char="•"/>
            </a:pPr>
            <a:r>
              <a:rPr lang="en-US" dirty="0"/>
              <a:t>What training and support is provided to staff? </a:t>
            </a:r>
          </a:p>
          <a:p>
            <a:pPr marL="285750" indent="-285750">
              <a:buFont typeface="Arial" panose="020B0604020202020204" pitchFamily="34" charset="0"/>
              <a:buChar char="•"/>
              <a:defRPr/>
            </a:pPr>
            <a:r>
              <a:rPr lang="en-US" dirty="0"/>
              <a:t>Fidelity of interventions overall is at least 90</a:t>
            </a:r>
            <a:r>
              <a:rPr lang="en-US" dirty="0" smtClean="0"/>
              <a:t>%?</a:t>
            </a:r>
            <a:endParaRPr lang="en-US" dirty="0"/>
          </a:p>
        </p:txBody>
      </p:sp>
      <p:sp>
        <p:nvSpPr>
          <p:cNvPr id="5" name="TextBox 4"/>
          <p:cNvSpPr txBox="1"/>
          <p:nvPr/>
        </p:nvSpPr>
        <p:spPr>
          <a:xfrm>
            <a:off x="5572526" y="1448618"/>
            <a:ext cx="3476496" cy="2031325"/>
          </a:xfrm>
          <a:prstGeom prst="rect">
            <a:avLst/>
          </a:prstGeom>
          <a:noFill/>
        </p:spPr>
        <p:txBody>
          <a:bodyPr wrap="square" rtlCol="0">
            <a:spAutoFit/>
          </a:bodyPr>
          <a:lstStyle/>
          <a:p>
            <a:r>
              <a:rPr lang="en-US" b="1" dirty="0"/>
              <a:t>Student-Implementation:</a:t>
            </a:r>
          </a:p>
          <a:p>
            <a:pPr marL="285750" indent="-285750">
              <a:buFont typeface="Arial" panose="020B0604020202020204" pitchFamily="34" charset="0"/>
              <a:buChar char="•"/>
            </a:pPr>
            <a:r>
              <a:rPr lang="en-US" dirty="0"/>
              <a:t>How does a student receive Tier 2/3 services and supports? </a:t>
            </a:r>
          </a:p>
          <a:p>
            <a:pPr marL="285750" indent="-285750">
              <a:buFont typeface="Arial" panose="020B0604020202020204" pitchFamily="34" charset="0"/>
              <a:buChar char="•"/>
            </a:pPr>
            <a:r>
              <a:rPr lang="en-US" dirty="0"/>
              <a:t>What is the process? </a:t>
            </a:r>
          </a:p>
          <a:p>
            <a:pPr marL="285750" indent="-285750">
              <a:buFont typeface="Arial" panose="020B0604020202020204" pitchFamily="34" charset="0"/>
              <a:buChar char="•"/>
            </a:pPr>
            <a:r>
              <a:rPr lang="en-US" dirty="0"/>
              <a:t>What paperwork is needed? Who completes it? </a:t>
            </a:r>
          </a:p>
          <a:p>
            <a:endParaRPr lang="en-US" dirty="0"/>
          </a:p>
        </p:txBody>
      </p:sp>
      <p:sp>
        <p:nvSpPr>
          <p:cNvPr id="6" name="TextBox 5"/>
          <p:cNvSpPr txBox="1"/>
          <p:nvPr/>
        </p:nvSpPr>
        <p:spPr>
          <a:xfrm>
            <a:off x="1864311" y="4191766"/>
            <a:ext cx="3634073" cy="2308324"/>
          </a:xfrm>
          <a:prstGeom prst="rect">
            <a:avLst/>
          </a:prstGeom>
          <a:noFill/>
        </p:spPr>
        <p:txBody>
          <a:bodyPr wrap="square" rtlCol="0">
            <a:spAutoFit/>
          </a:bodyPr>
          <a:lstStyle/>
          <a:p>
            <a:r>
              <a:rPr lang="en-US" b="1" dirty="0"/>
              <a:t>Systems-Impact:</a:t>
            </a:r>
          </a:p>
          <a:p>
            <a:pPr marL="285750" indent="-285750">
              <a:buFont typeface="Arial" panose="020B0604020202020204" pitchFamily="34" charset="0"/>
              <a:buChar char="•"/>
              <a:defRPr/>
            </a:pPr>
            <a:r>
              <a:rPr lang="en-US" dirty="0"/>
              <a:t>At least 80% of students are successful at Tier 1?</a:t>
            </a:r>
          </a:p>
          <a:p>
            <a:pPr marL="285750" indent="-285750">
              <a:buFont typeface="Arial" panose="020B0604020202020204" pitchFamily="34" charset="0"/>
              <a:buChar char="•"/>
            </a:pPr>
            <a:r>
              <a:rPr lang="en-US" dirty="0"/>
              <a:t>10-15% of student population need Tier 2/3?</a:t>
            </a:r>
          </a:p>
          <a:p>
            <a:pPr marL="285750" indent="-285750">
              <a:buFont typeface="Arial" panose="020B0604020202020204" pitchFamily="34" charset="0"/>
              <a:buChar char="•"/>
            </a:pPr>
            <a:r>
              <a:rPr lang="en-US" dirty="0"/>
              <a:t>At least 80% of students in Tier 2/3 are successful?</a:t>
            </a:r>
          </a:p>
          <a:p>
            <a:endParaRPr lang="en-US" dirty="0"/>
          </a:p>
        </p:txBody>
      </p:sp>
      <p:sp>
        <p:nvSpPr>
          <p:cNvPr id="7" name="TextBox 6"/>
          <p:cNvSpPr txBox="1"/>
          <p:nvPr/>
        </p:nvSpPr>
        <p:spPr>
          <a:xfrm>
            <a:off x="5575418" y="4191766"/>
            <a:ext cx="3741576" cy="2862322"/>
          </a:xfrm>
          <a:prstGeom prst="rect">
            <a:avLst/>
          </a:prstGeom>
          <a:noFill/>
        </p:spPr>
        <p:txBody>
          <a:bodyPr wrap="square" rtlCol="0">
            <a:spAutoFit/>
          </a:bodyPr>
          <a:lstStyle/>
          <a:p>
            <a:r>
              <a:rPr lang="en-US" b="1" dirty="0"/>
              <a:t>Student-Impact: </a:t>
            </a:r>
          </a:p>
          <a:p>
            <a:pPr marL="285750" indent="-285750">
              <a:buFont typeface="Arial" panose="020B0604020202020204" pitchFamily="34" charset="0"/>
              <a:buChar char="•"/>
            </a:pPr>
            <a:r>
              <a:rPr lang="en-US" dirty="0"/>
              <a:t>Which students </a:t>
            </a:r>
            <a:r>
              <a:rPr lang="en-US" dirty="0" smtClean="0"/>
              <a:t>need </a:t>
            </a:r>
            <a:r>
              <a:rPr lang="en-US" dirty="0"/>
              <a:t>interventions? </a:t>
            </a:r>
          </a:p>
          <a:p>
            <a:pPr marL="285750" indent="-285750">
              <a:buFont typeface="Arial" panose="020B0604020202020204" pitchFamily="34" charset="0"/>
              <a:buChar char="•"/>
            </a:pPr>
            <a:r>
              <a:rPr lang="en-US" dirty="0"/>
              <a:t>What intervention does a given student need? </a:t>
            </a:r>
          </a:p>
          <a:p>
            <a:pPr marL="285750" indent="-285750">
              <a:buFont typeface="Arial" panose="020B0604020202020204" pitchFamily="34" charset="0"/>
              <a:buChar char="•"/>
            </a:pPr>
            <a:r>
              <a:rPr lang="en-US" dirty="0"/>
              <a:t>What is the progress of a given student?</a:t>
            </a:r>
          </a:p>
          <a:p>
            <a:pPr marL="285750" indent="-285750">
              <a:buFont typeface="Arial" panose="020B0604020202020204" pitchFamily="34" charset="0"/>
              <a:buChar char="•"/>
            </a:pPr>
            <a:r>
              <a:rPr lang="en-US" dirty="0"/>
              <a:t>Is a given group of students successful with level of support?</a:t>
            </a:r>
          </a:p>
          <a:p>
            <a:endParaRPr lang="en-US" dirty="0"/>
          </a:p>
        </p:txBody>
      </p:sp>
    </p:spTree>
    <p:extLst>
      <p:ext uri="{BB962C8B-B14F-4D97-AF65-F5344CB8AC3E}">
        <p14:creationId xmlns:p14="http://schemas.microsoft.com/office/powerpoint/2010/main" val="93440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4" grpId="0"/>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0" y="972065"/>
            <a:ext cx="9141156" cy="5829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a:xfrm>
            <a:off x="164626" y="-198811"/>
            <a:ext cx="7886700" cy="1325563"/>
          </a:xfrm>
        </p:spPr>
        <p:txBody>
          <a:bodyPr/>
          <a:lstStyle/>
          <a:p>
            <a:r>
              <a:rPr lang="en-US" dirty="0" smtClean="0">
                <a:solidFill>
                  <a:schemeClr val="bg1"/>
                </a:solidFill>
              </a:rPr>
              <a:t>Action Plan…</a:t>
            </a:r>
            <a:endParaRPr lang="en-US" dirty="0">
              <a:solidFill>
                <a:schemeClr val="bg1"/>
              </a:solidFill>
            </a:endParaRPr>
          </a:p>
        </p:txBody>
      </p:sp>
      <p:sp>
        <p:nvSpPr>
          <p:cNvPr id="7" name="TextBox 6"/>
          <p:cNvSpPr txBox="1"/>
          <p:nvPr/>
        </p:nvSpPr>
        <p:spPr>
          <a:xfrm>
            <a:off x="0" y="3427664"/>
            <a:ext cx="9141156" cy="1569660"/>
          </a:xfrm>
          <a:prstGeom prst="rect">
            <a:avLst/>
          </a:prstGeom>
          <a:noFill/>
        </p:spPr>
        <p:txBody>
          <a:bodyPr wrap="square" rtlCol="0">
            <a:spAutoFit/>
          </a:bodyPr>
          <a:lstStyle/>
          <a:p>
            <a:pPr marL="514350" indent="-514350">
              <a:buFont typeface="+mj-lt"/>
              <a:buAutoNum type="arabicPeriod"/>
            </a:pPr>
            <a:r>
              <a:rPr lang="en-US" sz="3200" dirty="0" smtClean="0"/>
              <a:t>What are some small actionable steps your district can take to begin the integration of PBIS, SEL, and Trauma Informed Practices?</a:t>
            </a:r>
            <a:endParaRPr lang="en-US" sz="3200" dirty="0"/>
          </a:p>
        </p:txBody>
      </p:sp>
    </p:spTree>
    <p:extLst>
      <p:ext uri="{BB962C8B-B14F-4D97-AF65-F5344CB8AC3E}">
        <p14:creationId xmlns:p14="http://schemas.microsoft.com/office/powerpoint/2010/main" val="943541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 y="980304"/>
            <a:ext cx="9140705" cy="5815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p:nvPr>
        </p:nvSpPr>
        <p:spPr>
          <a:xfrm>
            <a:off x="164626" y="-198811"/>
            <a:ext cx="7886700" cy="1325563"/>
          </a:xfrm>
        </p:spPr>
        <p:txBody>
          <a:bodyPr/>
          <a:lstStyle/>
          <a:p>
            <a:r>
              <a:rPr lang="en-US" dirty="0" smtClean="0">
                <a:solidFill>
                  <a:schemeClr val="bg1"/>
                </a:solidFill>
              </a:rPr>
              <a:t>Turn to your neighbor…</a:t>
            </a:r>
            <a:endParaRPr lang="en-US" dirty="0">
              <a:solidFill>
                <a:schemeClr val="bg1"/>
              </a:solidFill>
            </a:endParaRPr>
          </a:p>
        </p:txBody>
      </p:sp>
      <p:sp>
        <p:nvSpPr>
          <p:cNvPr id="7" name="TextBox 6"/>
          <p:cNvSpPr txBox="1"/>
          <p:nvPr/>
        </p:nvSpPr>
        <p:spPr>
          <a:xfrm>
            <a:off x="939114" y="3377714"/>
            <a:ext cx="7348237" cy="2616101"/>
          </a:xfrm>
          <a:prstGeom prst="rect">
            <a:avLst/>
          </a:prstGeom>
          <a:noFill/>
        </p:spPr>
        <p:txBody>
          <a:bodyPr wrap="square" rtlCol="0">
            <a:spAutoFit/>
          </a:bodyPr>
          <a:lstStyle/>
          <a:p>
            <a:r>
              <a:rPr lang="en-US" sz="3600" dirty="0" smtClean="0"/>
              <a:t>1. </a:t>
            </a:r>
            <a:r>
              <a:rPr lang="en-US" sz="3200" dirty="0" smtClean="0"/>
              <a:t>What are the similarities between PBIS, SEL, and Trauma Informed </a:t>
            </a:r>
            <a:r>
              <a:rPr lang="en-US" sz="3200" dirty="0"/>
              <a:t>P</a:t>
            </a:r>
            <a:r>
              <a:rPr lang="en-US" sz="3200" dirty="0" smtClean="0"/>
              <a:t>ractices?</a:t>
            </a:r>
            <a:br>
              <a:rPr lang="en-US" sz="3200" dirty="0" smtClean="0"/>
            </a:br>
            <a:endParaRPr lang="en-US" sz="3200" dirty="0" smtClean="0"/>
          </a:p>
          <a:p>
            <a:r>
              <a:rPr lang="en-US" sz="3200" dirty="0" smtClean="0"/>
              <a:t>2. What challenges exist in your district for integrating each to reach all students?</a:t>
            </a:r>
            <a:endParaRPr lang="en-US" sz="3200" dirty="0"/>
          </a:p>
        </p:txBody>
      </p:sp>
    </p:spTree>
    <p:extLst>
      <p:ext uri="{BB962C8B-B14F-4D97-AF65-F5344CB8AC3E}">
        <p14:creationId xmlns:p14="http://schemas.microsoft.com/office/powerpoint/2010/main" val="138248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485" y="769143"/>
            <a:ext cx="7886700" cy="2080800"/>
          </a:xfrm>
        </p:spPr>
        <p:txBody>
          <a:bodyPr>
            <a:normAutofit/>
          </a:bodyPr>
          <a:lstStyle/>
          <a:p>
            <a:r>
              <a:rPr lang="en-US" sz="4400" dirty="0" smtClean="0">
                <a:solidFill>
                  <a:schemeClr val="bg1"/>
                </a:solidFill>
              </a:rPr>
              <a:t>Positive Behavioral Interventions and Supports</a:t>
            </a:r>
            <a:endParaRPr lang="en-US" sz="4400" dirty="0">
              <a:solidFill>
                <a:schemeClr val="bg1"/>
              </a:solidFill>
            </a:endParaRPr>
          </a:p>
        </p:txBody>
      </p:sp>
    </p:spTree>
    <p:extLst>
      <p:ext uri="{BB962C8B-B14F-4D97-AF65-F5344CB8AC3E}">
        <p14:creationId xmlns:p14="http://schemas.microsoft.com/office/powerpoint/2010/main" val="1962163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04431"/>
            <a:ext cx="8954529" cy="1216539"/>
          </a:xfrm>
        </p:spPr>
        <p:txBody>
          <a:bodyPr/>
          <a:lstStyle/>
          <a:p>
            <a:r>
              <a:rPr lang="en-US" sz="3400" dirty="0" smtClean="0">
                <a:solidFill>
                  <a:schemeClr val="bg1"/>
                </a:solidFill>
              </a:rPr>
              <a:t>What I want </a:t>
            </a:r>
            <a:r>
              <a:rPr lang="en-US" sz="3400" dirty="0">
                <a:solidFill>
                  <a:schemeClr val="bg1"/>
                </a:solidFill>
              </a:rPr>
              <a:t>a </a:t>
            </a:r>
            <a:r>
              <a:rPr lang="en-US" sz="3400" dirty="0" smtClean="0">
                <a:solidFill>
                  <a:schemeClr val="bg1"/>
                </a:solidFill>
              </a:rPr>
              <a:t>school to do for “my” individual student</a:t>
            </a:r>
            <a:endParaRPr lang="en-US" sz="3400" dirty="0">
              <a:solidFill>
                <a:schemeClr val="bg1"/>
              </a:solidFill>
            </a:endParaRPr>
          </a:p>
        </p:txBody>
      </p:sp>
      <p:sp>
        <p:nvSpPr>
          <p:cNvPr id="5" name="Content Placeholder 4"/>
          <p:cNvSpPr>
            <a:spLocks noGrp="1"/>
          </p:cNvSpPr>
          <p:nvPr>
            <p:ph idx="1"/>
          </p:nvPr>
        </p:nvSpPr>
        <p:spPr>
          <a:xfrm>
            <a:off x="3270422" y="1619194"/>
            <a:ext cx="5684107" cy="4351338"/>
          </a:xfrm>
          <a:prstGeom prst="rect">
            <a:avLst/>
          </a:prstGeom>
        </p:spPr>
        <p:txBody>
          <a:bodyPr>
            <a:normAutofit lnSpcReduction="10000"/>
          </a:bodyPr>
          <a:lstStyle/>
          <a:p>
            <a:r>
              <a:rPr lang="en-US" sz="2300" dirty="0"/>
              <a:t>Create an inviting and structured </a:t>
            </a:r>
            <a:r>
              <a:rPr lang="en-US" sz="2300" dirty="0" smtClean="0"/>
              <a:t>classroom</a:t>
            </a:r>
          </a:p>
          <a:p>
            <a:r>
              <a:rPr lang="en-US" sz="2300" dirty="0"/>
              <a:t>Greet him at the door with a smile</a:t>
            </a:r>
            <a:endParaRPr lang="en-US" sz="2300" dirty="0" smtClean="0"/>
          </a:p>
          <a:p>
            <a:r>
              <a:rPr lang="en-US" sz="2300" dirty="0" smtClean="0"/>
              <a:t>Teach </a:t>
            </a:r>
            <a:r>
              <a:rPr lang="en-US" sz="2300" dirty="0"/>
              <a:t>him what you expect him to </a:t>
            </a:r>
            <a:r>
              <a:rPr lang="en-US" sz="2300" dirty="0" smtClean="0"/>
              <a:t>do and </a:t>
            </a:r>
            <a:r>
              <a:rPr lang="en-US" sz="2300" dirty="0"/>
              <a:t>remind him of expectations and routines (as needed</a:t>
            </a:r>
            <a:r>
              <a:rPr lang="en-US" sz="2300" dirty="0" smtClean="0"/>
              <a:t>)</a:t>
            </a:r>
          </a:p>
          <a:p>
            <a:r>
              <a:rPr lang="en-US" sz="2300" dirty="0" smtClean="0"/>
              <a:t>Engage </a:t>
            </a:r>
            <a:r>
              <a:rPr lang="en-US" sz="2300" dirty="0"/>
              <a:t>him in appropriate (empirically- supported) </a:t>
            </a:r>
            <a:r>
              <a:rPr lang="en-US" sz="2300" dirty="0" smtClean="0"/>
              <a:t>instruction </a:t>
            </a:r>
          </a:p>
          <a:p>
            <a:r>
              <a:rPr lang="en-US" sz="2300" dirty="0" smtClean="0"/>
              <a:t>Catch </a:t>
            </a:r>
            <a:r>
              <a:rPr lang="en-US" sz="2300" dirty="0"/>
              <a:t>him doing the right thing and provide specific </a:t>
            </a:r>
            <a:r>
              <a:rPr lang="en-US" sz="2300" dirty="0" smtClean="0"/>
              <a:t>praise </a:t>
            </a:r>
            <a:endParaRPr lang="en-US" sz="2300" dirty="0"/>
          </a:p>
          <a:p>
            <a:r>
              <a:rPr lang="en-US" sz="2300" dirty="0" smtClean="0"/>
              <a:t>If </a:t>
            </a:r>
            <a:r>
              <a:rPr lang="en-US" sz="2300" dirty="0"/>
              <a:t>he makes a mistake, remind him what to do and make sure he knows how to do it (reteach if needed) </a:t>
            </a:r>
          </a:p>
        </p:txBody>
      </p:sp>
      <p:pic>
        <p:nvPicPr>
          <p:cNvPr id="1026" name="Picture 2" descr="https://lh3.googleusercontent.com/FMyQxekNARYxJtXzhKWpa31uTYcEfEC5X4_qv9n-kI3E4L4KNVF4Y-XlFqVQtSe7TkncfeNpHxJNcvHjof_-72Iakr3jcfgPv1vx0-8FW2Qd1PLn-Gf1zwtfzy0VrTISNMrjo9REug4NO30bjA54m0tf9NpuRdCfvKzSSSAFJzEZyNxRzLHdpCvItktLaAe4UQgYdQ0S3X97WWnVPxEURq9HKDi0wzW8644dtTbZyVWmnGnUmlWVojdc5u4nP0oLwozmvQSO0zXbUZ3vNMuqynaRRcmTa4WpoF_Mjfl5KqxqBjy3BHY5XHC5U1lItbEWUnDG0U5gZrr3-R44_vqaNm5NemfJ7BkcHqIX15p-lwtJL-dmfQzUVhN5ReqSmBUmckcan3xKEBaQez3MDLCCwV57bP-2gHhxZKOEUsjv4kLJLwu46KbLH0k8lxVoCj66OqICltlOjh8ML1VgLtJfRJF4yKpApQPxLcTckCmGy_axL2h7HvTa2Y7VL_LbCST1-kS5UsAPcJNad8AdBPWuk3xkky4eTBbKXZ2aybBiAqku9jNGx5m03xKfg47D8oKwYYV4y630HqhfJYspJKC5IG5N4HQ-0VM1QrrXUj6m5jM=w833-h1110-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525" y="1677739"/>
            <a:ext cx="3025587" cy="4036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03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1959"/>
            <a:ext cx="7886700" cy="821123"/>
          </a:xfrm>
        </p:spPr>
        <p:txBody>
          <a:bodyPr/>
          <a:lstStyle/>
          <a:p>
            <a:r>
              <a:rPr lang="en-US" dirty="0" smtClean="0">
                <a:solidFill>
                  <a:schemeClr val="bg1"/>
                </a:solidFill>
              </a:rPr>
              <a:t>Equality VS Equity</a:t>
            </a:r>
            <a:endParaRPr lang="en-US" dirty="0">
              <a:solidFill>
                <a:schemeClr val="bg1"/>
              </a:solidFill>
            </a:endParaRPr>
          </a:p>
        </p:txBody>
      </p:sp>
      <p:pic>
        <p:nvPicPr>
          <p:cNvPr id="8" name="Content Placeholder 7"/>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28650" y="1345775"/>
            <a:ext cx="3363986" cy="4351338"/>
          </a:xfrm>
          <a:prstGeom prst="rect">
            <a:avLst/>
          </a:prstGeom>
        </p:spPr>
      </p:pic>
      <p:pic>
        <p:nvPicPr>
          <p:cNvPr id="9" name="Content Placeholder 8"/>
          <p:cNvPicPr>
            <a:picLocks noGrp="1" noChangeAspect="1"/>
          </p:cNvPicPr>
          <p:nvPr>
            <p:ph sz="half" idx="4294967295"/>
          </p:nvPr>
        </p:nvPicPr>
        <p:blipFill>
          <a:blip r:embed="rId3" cstate="email">
            <a:extLst>
              <a:ext uri="{28A0092B-C50C-407E-A947-70E740481C1C}">
                <a14:useLocalDpi xmlns:a14="http://schemas.microsoft.com/office/drawing/2010/main" val="0"/>
              </a:ext>
            </a:extLst>
          </a:blip>
          <a:stretch>
            <a:fillRect/>
          </a:stretch>
        </p:blipFill>
        <p:spPr>
          <a:xfrm>
            <a:off x="5281998" y="1290213"/>
            <a:ext cx="3219450" cy="4406900"/>
          </a:xfrm>
          <a:prstGeom prst="rect">
            <a:avLst/>
          </a:prstGeom>
        </p:spPr>
      </p:pic>
      <p:sp>
        <p:nvSpPr>
          <p:cNvPr id="10" name="TextBox 9"/>
          <p:cNvSpPr txBox="1"/>
          <p:nvPr/>
        </p:nvSpPr>
        <p:spPr>
          <a:xfrm>
            <a:off x="1227616" y="5690583"/>
            <a:ext cx="2187394" cy="830997"/>
          </a:xfrm>
          <a:prstGeom prst="rect">
            <a:avLst/>
          </a:prstGeom>
          <a:noFill/>
        </p:spPr>
        <p:txBody>
          <a:bodyPr wrap="none" rtlCol="0">
            <a:spAutoFit/>
          </a:bodyPr>
          <a:lstStyle/>
          <a:p>
            <a:r>
              <a:rPr lang="en-US" sz="4800" dirty="0" smtClean="0">
                <a:solidFill>
                  <a:srgbClr val="FF0000"/>
                </a:solidFill>
              </a:rPr>
              <a:t>Equality</a:t>
            </a:r>
            <a:endParaRPr lang="en-US" sz="4800" dirty="0">
              <a:solidFill>
                <a:srgbClr val="FF0000"/>
              </a:solidFill>
            </a:endParaRPr>
          </a:p>
        </p:txBody>
      </p:sp>
      <p:sp>
        <p:nvSpPr>
          <p:cNvPr id="12" name="Rectangle 11"/>
          <p:cNvSpPr/>
          <p:nvPr/>
        </p:nvSpPr>
        <p:spPr>
          <a:xfrm>
            <a:off x="6267602" y="5690583"/>
            <a:ext cx="1619098" cy="769441"/>
          </a:xfrm>
          <a:prstGeom prst="rect">
            <a:avLst/>
          </a:prstGeom>
        </p:spPr>
        <p:txBody>
          <a:bodyPr wrap="none">
            <a:spAutoFit/>
          </a:bodyPr>
          <a:lstStyle/>
          <a:p>
            <a:r>
              <a:rPr lang="en-US" sz="4400" dirty="0" smtClean="0">
                <a:solidFill>
                  <a:srgbClr val="FF0000"/>
                </a:solidFill>
              </a:rPr>
              <a:t>Equity</a:t>
            </a:r>
            <a:endParaRPr lang="en-US" sz="4400" dirty="0">
              <a:solidFill>
                <a:srgbClr val="FF0000"/>
              </a:solidFill>
            </a:endParaRPr>
          </a:p>
        </p:txBody>
      </p:sp>
      <p:sp>
        <p:nvSpPr>
          <p:cNvPr id="14" name="Oval 13"/>
          <p:cNvSpPr/>
          <p:nvPr/>
        </p:nvSpPr>
        <p:spPr>
          <a:xfrm>
            <a:off x="459447" y="1297025"/>
            <a:ext cx="3723732" cy="4400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990788" y="1952218"/>
            <a:ext cx="2864520" cy="280101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9423432">
            <a:off x="4650058" y="2787606"/>
            <a:ext cx="4483331" cy="707886"/>
          </a:xfrm>
          <a:prstGeom prst="rect">
            <a:avLst/>
          </a:prstGeom>
          <a:solidFill>
            <a:srgbClr val="FF0000"/>
          </a:solidFill>
          <a:ln>
            <a:solidFill>
              <a:srgbClr val="FF0000"/>
            </a:solidFill>
          </a:ln>
        </p:spPr>
        <p:txBody>
          <a:bodyPr wrap="square" rtlCol="0">
            <a:spAutoFit/>
          </a:bodyPr>
          <a:lstStyle/>
          <a:p>
            <a:pPr algn="ctr"/>
            <a:r>
              <a:rPr lang="en-US" sz="4000" dirty="0" smtClean="0">
                <a:solidFill>
                  <a:schemeClr val="bg1"/>
                </a:solidFill>
              </a:rPr>
              <a:t>We Can do Better</a:t>
            </a:r>
            <a:endParaRPr lang="en-US" sz="4000" dirty="0">
              <a:solidFill>
                <a:schemeClr val="bg1"/>
              </a:solidFill>
            </a:endParaRPr>
          </a:p>
        </p:txBody>
      </p:sp>
    </p:spTree>
    <p:extLst>
      <p:ext uri="{BB962C8B-B14F-4D97-AF65-F5344CB8AC3E}">
        <p14:creationId xmlns:p14="http://schemas.microsoft.com/office/powerpoint/2010/main" val="239143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38704"/>
            <a:ext cx="7886700" cy="778488"/>
          </a:xfrm>
        </p:spPr>
        <p:txBody>
          <a:bodyPr/>
          <a:lstStyle/>
          <a:p>
            <a:r>
              <a:rPr lang="en-US" dirty="0" smtClean="0">
                <a:solidFill>
                  <a:schemeClr val="bg1"/>
                </a:solidFill>
              </a:rPr>
              <a:t>Remove the Barriers</a:t>
            </a:r>
            <a:endParaRPr lang="en-US" dirty="0">
              <a:solidFill>
                <a:schemeClr val="bg1"/>
              </a:solidFill>
            </a:endParaRP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865041" y="1719263"/>
            <a:ext cx="3439317" cy="4406900"/>
          </a:xfrm>
          <a:prstGeom prst="rect">
            <a:avLst/>
          </a:prstGeom>
        </p:spPr>
      </p:pic>
      <p:sp>
        <p:nvSpPr>
          <p:cNvPr id="7" name="TextBox 6"/>
          <p:cNvSpPr txBox="1"/>
          <p:nvPr/>
        </p:nvSpPr>
        <p:spPr>
          <a:xfrm>
            <a:off x="2197110" y="6018692"/>
            <a:ext cx="4922694" cy="830997"/>
          </a:xfrm>
          <a:prstGeom prst="rect">
            <a:avLst/>
          </a:prstGeom>
          <a:noFill/>
        </p:spPr>
        <p:txBody>
          <a:bodyPr wrap="none" rtlCol="0">
            <a:spAutoFit/>
          </a:bodyPr>
          <a:lstStyle/>
          <a:p>
            <a:r>
              <a:rPr lang="en-US" sz="4800" dirty="0" smtClean="0">
                <a:solidFill>
                  <a:srgbClr val="FF0000"/>
                </a:solidFill>
              </a:rPr>
              <a:t>Prevention Science</a:t>
            </a:r>
            <a:endParaRPr lang="en-US" sz="4800" dirty="0">
              <a:solidFill>
                <a:srgbClr val="FF0000"/>
              </a:solidFill>
            </a:endParaRPr>
          </a:p>
        </p:txBody>
      </p:sp>
      <p:sp>
        <p:nvSpPr>
          <p:cNvPr id="9" name="TextBox 8"/>
          <p:cNvSpPr txBox="1"/>
          <p:nvPr/>
        </p:nvSpPr>
        <p:spPr>
          <a:xfrm>
            <a:off x="1316740" y="6018691"/>
            <a:ext cx="6683433" cy="830997"/>
          </a:xfrm>
          <a:prstGeom prst="rect">
            <a:avLst/>
          </a:prstGeom>
          <a:noFill/>
        </p:spPr>
        <p:txBody>
          <a:bodyPr wrap="none" rtlCol="0">
            <a:spAutoFit/>
          </a:bodyPr>
          <a:lstStyle/>
          <a:p>
            <a:r>
              <a:rPr lang="en-US" sz="4800" dirty="0" smtClean="0">
                <a:solidFill>
                  <a:srgbClr val="FF0000"/>
                </a:solidFill>
              </a:rPr>
              <a:t>Redesign of Environments</a:t>
            </a:r>
            <a:endParaRPr lang="en-US" sz="4800" dirty="0">
              <a:solidFill>
                <a:srgbClr val="FF0000"/>
              </a:solidFill>
            </a:endParaRPr>
          </a:p>
        </p:txBody>
      </p:sp>
      <p:sp>
        <p:nvSpPr>
          <p:cNvPr id="10" name="TextBox 9"/>
          <p:cNvSpPr txBox="1"/>
          <p:nvPr/>
        </p:nvSpPr>
        <p:spPr>
          <a:xfrm>
            <a:off x="2481302" y="6018691"/>
            <a:ext cx="4206793" cy="830997"/>
          </a:xfrm>
          <a:prstGeom prst="rect">
            <a:avLst/>
          </a:prstGeom>
          <a:noFill/>
        </p:spPr>
        <p:txBody>
          <a:bodyPr wrap="none" rtlCol="0">
            <a:spAutoFit/>
          </a:bodyPr>
          <a:lstStyle/>
          <a:p>
            <a:r>
              <a:rPr lang="en-US" sz="4800" dirty="0" smtClean="0">
                <a:solidFill>
                  <a:srgbClr val="FF0000"/>
                </a:solidFill>
              </a:rPr>
              <a:t>Systems Change</a:t>
            </a:r>
            <a:endParaRPr lang="en-US" sz="4800" dirty="0">
              <a:solidFill>
                <a:srgbClr val="FF0000"/>
              </a:solidFill>
            </a:endParaRPr>
          </a:p>
        </p:txBody>
      </p:sp>
      <p:sp>
        <p:nvSpPr>
          <p:cNvPr id="8" name="TextBox 7"/>
          <p:cNvSpPr txBox="1"/>
          <p:nvPr/>
        </p:nvSpPr>
        <p:spPr>
          <a:xfrm>
            <a:off x="3928909" y="6018690"/>
            <a:ext cx="1311578" cy="830997"/>
          </a:xfrm>
          <a:prstGeom prst="rect">
            <a:avLst/>
          </a:prstGeom>
          <a:noFill/>
        </p:spPr>
        <p:txBody>
          <a:bodyPr wrap="none" rtlCol="0">
            <a:spAutoFit/>
          </a:bodyPr>
          <a:lstStyle/>
          <a:p>
            <a:r>
              <a:rPr lang="en-US" sz="4800" b="1" dirty="0" smtClean="0"/>
              <a:t>PBIS</a:t>
            </a:r>
            <a:endParaRPr lang="en-US" sz="4800" b="1" dirty="0"/>
          </a:p>
        </p:txBody>
      </p:sp>
    </p:spTree>
    <p:extLst>
      <p:ext uri="{BB962C8B-B14F-4D97-AF65-F5344CB8AC3E}">
        <p14:creationId xmlns:p14="http://schemas.microsoft.com/office/powerpoint/2010/main" val="16792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7" grpId="1" build="allAtOnce"/>
      <p:bldP spid="9" grpId="0"/>
      <p:bldP spid="9" grpId="1"/>
      <p:bldP spid="10" grpId="0"/>
      <p:bldP spid="10" grpId="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63485" y="769143"/>
            <a:ext cx="7886700" cy="2080800"/>
          </a:xfrm>
        </p:spPr>
        <p:txBody>
          <a:bodyPr>
            <a:normAutofit/>
          </a:bodyPr>
          <a:lstStyle/>
          <a:p>
            <a:r>
              <a:rPr lang="en-US" sz="4400" dirty="0" smtClean="0">
                <a:solidFill>
                  <a:schemeClr val="bg1"/>
                </a:solidFill>
              </a:rPr>
              <a:t>Social-Emotional Learning</a:t>
            </a:r>
            <a:endParaRPr lang="en-US" sz="4400" dirty="0">
              <a:solidFill>
                <a:schemeClr val="bg1"/>
              </a:solidFill>
            </a:endParaRPr>
          </a:p>
        </p:txBody>
      </p:sp>
    </p:spTree>
    <p:extLst>
      <p:ext uri="{BB962C8B-B14F-4D97-AF65-F5344CB8AC3E}">
        <p14:creationId xmlns:p14="http://schemas.microsoft.com/office/powerpoint/2010/main" val="672377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18" y="182246"/>
            <a:ext cx="7886700" cy="713235"/>
          </a:xfrm>
        </p:spPr>
        <p:txBody>
          <a:bodyPr/>
          <a:lstStyle/>
          <a:p>
            <a:r>
              <a:rPr lang="en-US" dirty="0" smtClean="0">
                <a:solidFill>
                  <a:schemeClr val="bg1"/>
                </a:solidFill>
              </a:rPr>
              <a:t>What is Social Emotional Learning</a:t>
            </a:r>
            <a:endParaRPr lang="en-US" dirty="0">
              <a:solidFill>
                <a:schemeClr val="bg1"/>
              </a:solidFill>
            </a:endParaRPr>
          </a:p>
        </p:txBody>
      </p:sp>
      <p:sp>
        <p:nvSpPr>
          <p:cNvPr id="3" name="Content Placeholder 2"/>
          <p:cNvSpPr>
            <a:spLocks noGrp="1"/>
          </p:cNvSpPr>
          <p:nvPr>
            <p:ph idx="1"/>
          </p:nvPr>
        </p:nvSpPr>
        <p:spPr>
          <a:xfrm>
            <a:off x="628650" y="1453249"/>
            <a:ext cx="7886700" cy="4351338"/>
          </a:xfrm>
        </p:spPr>
        <p:txBody>
          <a:bodyPr>
            <a:normAutofit fontScale="92500"/>
          </a:bodyPr>
          <a:lstStyle/>
          <a:p>
            <a:pPr marL="0" indent="0">
              <a:lnSpc>
                <a:spcPct val="110000"/>
              </a:lnSpc>
              <a:spcBef>
                <a:spcPts val="0"/>
              </a:spcBef>
              <a:buNone/>
            </a:pPr>
            <a:r>
              <a:rPr lang="en-US" dirty="0" smtClean="0"/>
              <a:t>“Social </a:t>
            </a:r>
            <a:r>
              <a:rPr lang="en-US" dirty="0"/>
              <a:t>and emotional learning (SEL) is the process through which children and adults acquire and effectively apply the knowledge, attitudes, and skills necessary </a:t>
            </a:r>
            <a:r>
              <a:rPr lang="en-US" dirty="0" smtClean="0"/>
              <a:t>to:</a:t>
            </a:r>
          </a:p>
          <a:p>
            <a:pPr>
              <a:lnSpc>
                <a:spcPct val="110000"/>
              </a:lnSpc>
              <a:spcBef>
                <a:spcPts val="0"/>
              </a:spcBef>
            </a:pPr>
            <a:r>
              <a:rPr lang="en-US" dirty="0" smtClean="0"/>
              <a:t>understand </a:t>
            </a:r>
            <a:r>
              <a:rPr lang="en-US" dirty="0"/>
              <a:t>and manage emotions, </a:t>
            </a:r>
            <a:endParaRPr lang="en-US" dirty="0" smtClean="0"/>
          </a:p>
          <a:p>
            <a:pPr>
              <a:lnSpc>
                <a:spcPct val="110000"/>
              </a:lnSpc>
              <a:spcBef>
                <a:spcPts val="0"/>
              </a:spcBef>
            </a:pPr>
            <a:r>
              <a:rPr lang="en-US" dirty="0" smtClean="0"/>
              <a:t>set </a:t>
            </a:r>
            <a:r>
              <a:rPr lang="en-US" dirty="0"/>
              <a:t>and achieve positive goals, </a:t>
            </a:r>
            <a:endParaRPr lang="en-US" dirty="0" smtClean="0"/>
          </a:p>
          <a:p>
            <a:pPr>
              <a:lnSpc>
                <a:spcPct val="110000"/>
              </a:lnSpc>
              <a:spcBef>
                <a:spcPts val="0"/>
              </a:spcBef>
            </a:pPr>
            <a:r>
              <a:rPr lang="en-US" dirty="0" smtClean="0"/>
              <a:t>feel </a:t>
            </a:r>
            <a:r>
              <a:rPr lang="en-US" dirty="0"/>
              <a:t>and show empathy for others, </a:t>
            </a:r>
            <a:endParaRPr lang="en-US" dirty="0" smtClean="0"/>
          </a:p>
          <a:p>
            <a:pPr>
              <a:lnSpc>
                <a:spcPct val="110000"/>
              </a:lnSpc>
              <a:spcBef>
                <a:spcPts val="0"/>
              </a:spcBef>
            </a:pPr>
            <a:r>
              <a:rPr lang="en-US" dirty="0" smtClean="0"/>
              <a:t>establish </a:t>
            </a:r>
            <a:r>
              <a:rPr lang="en-US" dirty="0"/>
              <a:t>and maintain positive relationships, and </a:t>
            </a:r>
            <a:endParaRPr lang="en-US" dirty="0" smtClean="0"/>
          </a:p>
          <a:p>
            <a:pPr>
              <a:lnSpc>
                <a:spcPct val="110000"/>
              </a:lnSpc>
              <a:spcBef>
                <a:spcPts val="0"/>
              </a:spcBef>
            </a:pPr>
            <a:r>
              <a:rPr lang="en-US" dirty="0" smtClean="0"/>
              <a:t>make </a:t>
            </a:r>
            <a:r>
              <a:rPr lang="en-US" dirty="0"/>
              <a:t>responsible decisions</a:t>
            </a:r>
            <a:r>
              <a:rPr lang="en-US" dirty="0" smtClean="0"/>
              <a:t>.”</a:t>
            </a:r>
            <a:endParaRPr lang="en-US" dirty="0"/>
          </a:p>
          <a:p>
            <a:pPr marL="0" indent="0">
              <a:buNone/>
            </a:pPr>
            <a:r>
              <a:rPr lang="en-US" dirty="0"/>
              <a:t>	</a:t>
            </a:r>
            <a:r>
              <a:rPr lang="en-US" dirty="0" smtClean="0"/>
              <a:t>		</a:t>
            </a:r>
            <a:r>
              <a:rPr lang="en-US" sz="1400" dirty="0" smtClean="0"/>
              <a:t>CASEL </a:t>
            </a:r>
            <a:r>
              <a:rPr lang="en-US" sz="1400" dirty="0"/>
              <a:t>Collaborative for Academic, Social, and Emotional </a:t>
            </a:r>
            <a:r>
              <a:rPr lang="en-US" sz="1400" dirty="0" smtClean="0"/>
              <a:t>Learning</a:t>
            </a:r>
            <a:endParaRPr lang="en-US" sz="1400" dirty="0"/>
          </a:p>
          <a:p>
            <a:endParaRPr lang="en-US" dirty="0"/>
          </a:p>
        </p:txBody>
      </p:sp>
      <p:pic>
        <p:nvPicPr>
          <p:cNvPr id="5" name="Picture 4"/>
          <p:cNvPicPr>
            <a:picLocks noChangeAspect="1"/>
          </p:cNvPicPr>
          <p:nvPr/>
        </p:nvPicPr>
        <p:blipFill>
          <a:blip r:embed="rId2"/>
          <a:stretch>
            <a:fillRect/>
          </a:stretch>
        </p:blipFill>
        <p:spPr>
          <a:xfrm>
            <a:off x="3069228" y="5492775"/>
            <a:ext cx="3186113" cy="869580"/>
          </a:xfrm>
          <a:prstGeom prst="rect">
            <a:avLst/>
          </a:prstGeom>
        </p:spPr>
      </p:pic>
    </p:spTree>
    <p:extLst>
      <p:ext uri="{BB962C8B-B14F-4D97-AF65-F5344CB8AC3E}">
        <p14:creationId xmlns:p14="http://schemas.microsoft.com/office/powerpoint/2010/main" val="28171931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2293</TotalTime>
  <Words>2121</Words>
  <Application>Microsoft Office PowerPoint</Application>
  <PresentationFormat>On-screen Show (4:3)</PresentationFormat>
  <Paragraphs>245</Paragraphs>
  <Slides>26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Cambria</vt:lpstr>
      <vt:lpstr>Museo Slab 500</vt:lpstr>
      <vt:lpstr>Trebuchet MS</vt:lpstr>
      <vt:lpstr>1_Office Theme</vt:lpstr>
      <vt:lpstr>PowerPoint Presentation</vt:lpstr>
      <vt:lpstr>Objectives</vt:lpstr>
      <vt:lpstr>Turn to your neighbor…</vt:lpstr>
      <vt:lpstr>PowerPoint Presentation</vt:lpstr>
      <vt:lpstr>What I want a school to do for “my” individual student</vt:lpstr>
      <vt:lpstr>Equality VS Equity</vt:lpstr>
      <vt:lpstr>Remove the Barriers</vt:lpstr>
      <vt:lpstr>PowerPoint Presentation</vt:lpstr>
      <vt:lpstr>What is Social Emotional Learning</vt:lpstr>
      <vt:lpstr>Levels of School-Wide SEL and 5 Domains of SEL</vt:lpstr>
      <vt:lpstr>PowerPoint Presentation</vt:lpstr>
      <vt:lpstr>What is Trauma? </vt:lpstr>
      <vt:lpstr>PowerPoint Presentation</vt:lpstr>
      <vt:lpstr>PowerPoint Presentation</vt:lpstr>
      <vt:lpstr>ACES and School Performance</vt:lpstr>
      <vt:lpstr>PowerPoint Presentation</vt:lpstr>
      <vt:lpstr>Resiliency</vt:lpstr>
      <vt:lpstr>What exactly IS a trauma-sensitive school? </vt:lpstr>
      <vt:lpstr>Turn to your neighbor…</vt:lpstr>
      <vt:lpstr>PowerPoint Presentation</vt:lpstr>
      <vt:lpstr>Connecting it all together</vt:lpstr>
      <vt:lpstr>PowerPoint Presentation</vt:lpstr>
      <vt:lpstr>PowerPoint Presentation</vt:lpstr>
      <vt:lpstr>Traditional Representation of each Approach</vt:lpstr>
      <vt:lpstr>Questions Your Teams Ask:</vt:lpstr>
      <vt:lpstr>Action Plan…</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DeSousa, Lynne</dc:creator>
  <cp:lastModifiedBy>Collins, Adam</cp:lastModifiedBy>
  <cp:revision>85</cp:revision>
  <cp:lastPrinted>2017-06-22T19:37:53Z</cp:lastPrinted>
  <dcterms:created xsi:type="dcterms:W3CDTF">2017-06-20T17:13:37Z</dcterms:created>
  <dcterms:modified xsi:type="dcterms:W3CDTF">2017-09-25T12:55:08Z</dcterms:modified>
</cp:coreProperties>
</file>