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28"/>
  </p:notesMasterIdLst>
  <p:sldIdLst>
    <p:sldId id="270" r:id="rId5"/>
    <p:sldId id="11326" r:id="rId6"/>
    <p:sldId id="283" r:id="rId7"/>
    <p:sldId id="287" r:id="rId8"/>
    <p:sldId id="294" r:id="rId9"/>
    <p:sldId id="295" r:id="rId10"/>
    <p:sldId id="301" r:id="rId11"/>
    <p:sldId id="11468" r:id="rId12"/>
    <p:sldId id="302" r:id="rId13"/>
    <p:sldId id="11473" r:id="rId14"/>
    <p:sldId id="274" r:id="rId15"/>
    <p:sldId id="11469" r:id="rId16"/>
    <p:sldId id="289" r:id="rId17"/>
    <p:sldId id="290" r:id="rId18"/>
    <p:sldId id="291" r:id="rId19"/>
    <p:sldId id="293" r:id="rId20"/>
    <p:sldId id="303" r:id="rId21"/>
    <p:sldId id="11321" r:id="rId22"/>
    <p:sldId id="300" r:id="rId23"/>
    <p:sldId id="11329" r:id="rId24"/>
    <p:sldId id="309" r:id="rId25"/>
    <p:sldId id="304" r:id="rId26"/>
    <p:sldId id="11467" r:id="rId27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Roboto Medium" panose="02000000000000000000" pitchFamily="2" charset="0"/>
      <p:regular r:id="rId33"/>
      <p:bold r:id="rId34"/>
      <p:italic r:id="rId35"/>
      <p:boldItalic r:id="rId36"/>
    </p:embeddedFont>
    <p:embeddedFont>
      <p:font typeface="Rockwell" panose="02060603020205020403" pitchFamily="18" charset="0"/>
      <p:regular r:id="rId37"/>
      <p:bold r:id="rId38"/>
      <p:italic r:id="rId39"/>
      <p:boldItalic r:id="rId40"/>
    </p:embeddedFont>
    <p:embeddedFont>
      <p:font typeface="Segoe UI" panose="020B0502040204020203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1" roundtripDataSignature="AMtx7milG3FEVXcC7RlEFZX6qYD3+//pK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F440C2B-8756-235E-9BC0-47BF7B3A907A}" name="Brown, Kristen" initials="KB" userId="S::Brown_Kristen@cde.state.co.us::a6b1d257-fe4d-42c4-b05c-d8e2dbc8d93c" providerId="AD"/>
  <p188:author id="{35744DAD-68F9-D854-73C2-78D291ADEDF9}" name="DeSousa, Lynne" initials="LD" userId="S::DeSousa_L@cde.state.co.us::bf327da8-b474-4b1e-bffd-1ebefa3d9399" providerId="AD"/>
  <p188:author id="{8EA71CBB-1DBC-0D3A-6CFD-C1FED103F061}" name="Johnson, Jessica" initials="JJ" userId="S::johnson_jessica@cde.state.co.us::8a2061a1-83ac-4e41-8f4d-d5340e11cac1" providerId="AD"/>
  <p188:author id="{F1A88EED-E646-6817-8FC0-3430A71F9931}" name="Collins, Adam" initials="AC" userId="S::Collins_A@cde.state.co.us::bce36b33-7101-4b68-bac9-757a2013e3b3" providerId="AD"/>
  <p188:author id="{1C46AEEF-279D-6657-9A93-234EA7239A78}" name="Johnson, Jessica" initials="JJ" userId="S::Johnson_Jessica@cde.state.co.us::8a2061a1-83ac-4e41-8f4d-d5340e11cac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7A00"/>
    <a:srgbClr val="5BCB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CAB1B6-041E-4160-9769-060B14216EDE}" v="814" dt="2025-01-23T16:58:58.245"/>
    <p1510:client id="{2CFDDAE2-0D2A-2B3E-5854-7B6B060004F2}" v="2" dt="2025-01-23T18:51:25.235"/>
    <p1510:client id="{5252B849-D414-4137-AD8A-F391DB4ABA66}" v="2" dt="2025-01-23T18:43:19.611"/>
    <p1510:client id="{56057B01-6676-7ECE-E44F-0ACC2F60760D}" v="92" dt="2025-01-22T21:44:57.228"/>
    <p1510:client id="{611FBC90-E926-4368-A461-921938971967}" v="308" dt="2025-01-22T22:35:34.626"/>
    <p1510:client id="{917391C9-3B08-48F3-94DA-00000A662719}" v="1119" dt="2025-01-22T22:33:05.808"/>
    <p1510:client id="{9D7714FC-C25D-46F1-977B-21C4A256A3C5}" v="761" dt="2025-01-23T17:53:21.919"/>
    <p1510:client id="{9D792B87-76DF-1FA9-7475-BB94DE2F1659}" v="3" dt="2025-01-23T16:10:39.243"/>
    <p1510:client id="{E95FA561-F752-077E-E4AA-56B78DD75457}" v="93" dt="2025-01-22T21:55:07.835"/>
    <p1510:client id="{F2001B32-DDAB-44D0-9D54-D6F440B2119F}" v="25" dt="2025-01-22T22:34:32.2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45884" autoAdjust="0"/>
  </p:normalViewPr>
  <p:slideViewPr>
    <p:cSldViewPr snapToGrid="0">
      <p:cViewPr varScale="1">
        <p:scale>
          <a:sx n="67" d="100"/>
          <a:sy n="67" d="100"/>
        </p:scale>
        <p:origin x="2118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6" Type="http://schemas.microsoft.com/office/2015/10/relationships/revisionInfo" Target="revisionInfo.xml"/><Relationship Id="rId7" Type="http://schemas.openxmlformats.org/officeDocument/2006/relationships/slide" Target="slides/slide3.xml"/><Relationship Id="rId71" Type="http://customschemas.google.com/relationships/presentationmetadata" Target="meta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1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77" Type="http://schemas.microsoft.com/office/2018/10/relationships/authors" Target="authors.xml"/><Relationship Id="rId8" Type="http://schemas.openxmlformats.org/officeDocument/2006/relationships/slide" Target="slides/slide4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font" Target="fonts/font13.fntdata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BCD61-FAE1-330F-48B8-6301950A1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1FF905-D9C2-6233-D9DF-2C6581A8DC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000D43-282C-2334-E4FD-21022C543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898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A3637-DE9F-32B9-05EB-9DCE86FED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C59704-CF59-3D27-7AA5-2696226F62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763B71-B058-1CA5-B19B-13B4D8B87A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EE2F3-8BA8-630A-E29B-94A851C260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3E97E-4890-4915-A7C2-F3D207C521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13908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575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494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9A44F-F9F7-401C-3A9E-7FD1C8A95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461C50-B94D-4D5B-B6E3-0E5B871E5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99DA49-206A-EBFB-8CCE-37016E6CC3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757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AC050-9B3A-6E77-6BBE-B8041029D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3729F2-6C7A-3A0C-95C9-1B9D794A66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EBFE93-2892-1BB0-66E7-54763AA822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042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7379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F9E99-5398-BA08-7941-FD214EA24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E583C6-E4CC-8B1C-B2C8-51C9C1A316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2A9919-3109-A03C-653D-86419862AC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460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631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1453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80D3F-603A-715F-EE32-B29365567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A1C853-005A-8A6A-23AC-D1EA00D6F7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A75FBB-D20C-4BDD-D755-C5053F5889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7131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64216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D6725-B93B-3066-6AF7-C9B375BBD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2969F3-9D08-2F12-91C6-1212CF835E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413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E34B97-3A90-767D-C7CD-41222FEC29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652BAB2D-0EF8-3B90-C0B9-5A51B59E1E6B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0BF127-F8D3-7EE0-BC9A-7C851FCE8AC4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DF7F1863-8423-8E48-8D02-88636C918AC7}" type="datetime1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EFCB8-EA8D-6142-F3CA-4EE8125F169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8363B-A331-C6D0-BE0B-DB5199D11B1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F7242FB-F25E-544B-B72F-E0B5A499AB4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26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114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324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981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983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B106A-190B-B110-1369-EBC91206B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11CC79-6D3F-637B-CD49-1E0D108CF7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18972F-B374-2AD6-1504-B86295D328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6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B106A-190B-B110-1369-EBC91206B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11CC79-6D3F-637B-CD49-1E0D108CF7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18972F-B374-2AD6-1504-B86295D328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579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BCD61-FAE1-330F-48B8-6301950A1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1FF905-D9C2-6233-D9DF-2C6581A8DC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000D43-282C-2334-E4FD-21022C543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473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out image - Orange">
  <p:cSld name="SECTION_HEADER_1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" name="Google Shape;11;p30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EF752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30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" name="Google Shape;15;p30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30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0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4">
  <p:cSld name="TITLE_AND_BODY_1_1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39" descr="Photo of elementary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39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9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39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5">
  <p:cSld name="TITLE_AND_BODY_1_1_1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40" descr="Photo of elementary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40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0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p40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6">
  <p:cSld name="TITLE_AND_BODY_1_1_1_1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41" descr="Photo of elementary str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41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1"/>
          <p:cNvSpPr txBox="1"/>
          <p:nvPr/>
        </p:nvSpPr>
        <p:spPr>
          <a:xfrm>
            <a:off x="123875" y="4568875"/>
            <a:ext cx="517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41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7">
  <p:cSld name="TITLE_AND_BODY_1_1_1_1_1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42" descr="Photo of elementary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42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2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42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8">
  <p:cSld name="TITLE_AND_BODY_1_1_1_1_1_1_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43" descr="Photo of elementary student and teacher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3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43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43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- Blue">
  <p:cSld name="TITLE_AND_BODY_1_1_1_1_1_1_1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" name="Google Shape;121;p44" descr="&quot;&quot;"/>
          <p:cNvSpPr/>
          <p:nvPr/>
        </p:nvSpPr>
        <p:spPr>
          <a:xfrm>
            <a:off x="1125" y="0"/>
            <a:ext cx="9144000" cy="27432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44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3" name="Google Shape;123;p44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4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4525" y="746675"/>
            <a:ext cx="1456100" cy="9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44" descr="Photo of high school stud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4275" y="0"/>
            <a:ext cx="3019725" cy="448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4"/>
          <p:cNvSpPr txBox="1">
            <a:spLocks noGrp="1"/>
          </p:cNvSpPr>
          <p:nvPr>
            <p:ph type="title"/>
          </p:nvPr>
        </p:nvSpPr>
        <p:spPr>
          <a:xfrm>
            <a:off x="205525" y="2075700"/>
            <a:ext cx="5778300" cy="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oboto"/>
              <a:buNone/>
              <a:defRPr sz="2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7" name="Google Shape;127;p44"/>
          <p:cNvSpPr txBox="1">
            <a:spLocks noGrp="1"/>
          </p:cNvSpPr>
          <p:nvPr>
            <p:ph type="title" idx="3"/>
          </p:nvPr>
        </p:nvSpPr>
        <p:spPr>
          <a:xfrm>
            <a:off x="205525" y="2960750"/>
            <a:ext cx="5778300" cy="1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2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 - Blue">
  <p:cSld name="TITLE_AND_BODY_1_1_1_1_1_1_1_1_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47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47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1" name="Google Shape;181;p47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2" name="Google Shape;182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3" name="Google Shape;183;p47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84" name="Google Shape;184;p47" descr="Photo of high school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9200" y="616825"/>
            <a:ext cx="3034799" cy="303479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47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47" descr="CDE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out image - Blue">
  <p:cSld name="TITLE_AND_BODY_1_1_1_1_1_1_1_1_1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48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" name="Google Shape;190;p48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1" name="Google Shape;191;p48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2" name="Google Shape;192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3" name="Google Shape;193;p48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4" name="Google Shape;194;p48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48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3">
  <p:cSld name="TITLE_AND_BODY_1_1_1_1_1_1_1_1_1_1_1_1_1_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51" descr="Photo of high school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51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1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51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5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ory of Change - Orange">
  <p:cSld name="SECTION_HEADER_1_1_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7" name="Google Shape;247;p32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2"/>
          <p:cNvSpPr txBox="1"/>
          <p:nvPr/>
        </p:nvSpPr>
        <p:spPr>
          <a:xfrm>
            <a:off x="311700" y="708075"/>
            <a:ext cx="5556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Vision test test</a:t>
            </a:r>
            <a:endParaRPr sz="1200" b="0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create an equitable educational environment where </a:t>
            </a:r>
            <a:r>
              <a:rPr lang="en" sz="10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</a:t>
            </a: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students and staff in Colorado thrive</a:t>
            </a:r>
            <a:endParaRPr sz="20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249" name="Google Shape;249;p32" descr="&quot;&quot;"/>
          <p:cNvCxnSpPr/>
          <p:nvPr/>
        </p:nvCxnSpPr>
        <p:spPr>
          <a:xfrm>
            <a:off x="-160100" y="1282346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50" name="Google Shape;250;p32"/>
          <p:cNvSpPr txBox="1"/>
          <p:nvPr/>
        </p:nvSpPr>
        <p:spPr>
          <a:xfrm>
            <a:off x="3249133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SERVE</a:t>
            </a:r>
            <a:endParaRPr sz="1100" b="0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Provide actionable support to local educational agencies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1" name="Google Shape;251;p32"/>
          <p:cNvSpPr txBox="1"/>
          <p:nvPr/>
        </p:nvSpPr>
        <p:spPr>
          <a:xfrm>
            <a:off x="5239167" y="1630850"/>
            <a:ext cx="16002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</a:t>
            </a: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GUIDE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Implement policy and legislation in an effective way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2" name="Google Shape;252;p32"/>
          <p:cNvSpPr txBox="1"/>
          <p:nvPr/>
        </p:nvSpPr>
        <p:spPr>
          <a:xfrm>
            <a:off x="7229200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ELEVATE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Share the experiences of local educational agencies and students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3" name="Google Shape;253;p32"/>
          <p:cNvSpPr txBox="1"/>
          <p:nvPr/>
        </p:nvSpPr>
        <p:spPr>
          <a:xfrm>
            <a:off x="311700" y="1368825"/>
            <a:ext cx="2547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Role</a:t>
            </a:r>
            <a:endParaRPr sz="1600" b="1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improve student outcomes and ensure students and families across Colorado have access to high-quality schools, we will: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4" name="Google Shape;254;p32"/>
          <p:cNvSpPr txBox="1"/>
          <p:nvPr/>
        </p:nvSpPr>
        <p:spPr>
          <a:xfrm>
            <a:off x="311700" y="2586100"/>
            <a:ext cx="8427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Core Values:    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INTEGRITY  |  EQUITY  |  ACCOUNTABILITY  |  TRUST  |  SERVICE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5" name="Google Shape;255;p32" descr="&quot;&quot;"/>
          <p:cNvCxnSpPr/>
          <p:nvPr/>
        </p:nvCxnSpPr>
        <p:spPr>
          <a:xfrm>
            <a:off x="3130417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256" name="Google Shape;256;p32"/>
          <p:cNvGrpSpPr/>
          <p:nvPr/>
        </p:nvGrpSpPr>
        <p:grpSpPr>
          <a:xfrm>
            <a:off x="311700" y="3548650"/>
            <a:ext cx="8363900" cy="646200"/>
            <a:chOff x="375100" y="3396250"/>
            <a:chExt cx="8363900" cy="646200"/>
          </a:xfrm>
        </p:grpSpPr>
        <p:sp>
          <p:nvSpPr>
            <p:cNvPr id="257" name="Google Shape;257;p32"/>
            <p:cNvSpPr/>
            <p:nvPr/>
          </p:nvSpPr>
          <p:spPr>
            <a:xfrm rot="5400000">
              <a:off x="71244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2"/>
            <p:cNvSpPr/>
            <p:nvPr/>
          </p:nvSpPr>
          <p:spPr>
            <a:xfrm rot="5400000">
              <a:off x="5197433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2"/>
            <p:cNvSpPr/>
            <p:nvPr/>
          </p:nvSpPr>
          <p:spPr>
            <a:xfrm rot="5400000">
              <a:off x="3270467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2"/>
            <p:cNvSpPr/>
            <p:nvPr/>
          </p:nvSpPr>
          <p:spPr>
            <a:xfrm rot="5400000">
              <a:off x="13435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2"/>
            <p:cNvSpPr txBox="1"/>
            <p:nvPr/>
          </p:nvSpPr>
          <p:spPr>
            <a:xfrm>
              <a:off x="959725" y="3534700"/>
              <a:ext cx="180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Increase Student</a:t>
              </a:r>
              <a:b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Engagement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2" name="Google Shape;262;p32"/>
            <p:cNvSpPr txBox="1"/>
            <p:nvPr/>
          </p:nvSpPr>
          <p:spPr>
            <a:xfrm>
              <a:off x="3118651" y="35299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Accelerate Student Outcomes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3" name="Google Shape;263;p32"/>
            <p:cNvSpPr txBox="1"/>
            <p:nvPr/>
          </p:nvSpPr>
          <p:spPr>
            <a:xfrm>
              <a:off x="7024201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Provide Operational Excellence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4" name="Google Shape;264;p32"/>
            <p:cNvSpPr txBox="1"/>
            <p:nvPr/>
          </p:nvSpPr>
          <p:spPr>
            <a:xfrm>
              <a:off x="5071413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Strengthen the Educator Workforce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265" name="Google Shape;265;p32" descr="&quot;&quot;"/>
          <p:cNvCxnSpPr/>
          <p:nvPr/>
        </p:nvCxnSpPr>
        <p:spPr>
          <a:xfrm>
            <a:off x="5120450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6" name="Google Shape;266;p32" descr="&quot;&quot;"/>
          <p:cNvCxnSpPr/>
          <p:nvPr/>
        </p:nvCxnSpPr>
        <p:spPr>
          <a:xfrm>
            <a:off x="7110483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7" name="Google Shape;267;p32"/>
          <p:cNvCxnSpPr/>
          <p:nvPr/>
        </p:nvCxnSpPr>
        <p:spPr>
          <a:xfrm>
            <a:off x="-160100" y="2409466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8" name="Google Shape;268;p32"/>
          <p:cNvCxnSpPr/>
          <p:nvPr/>
        </p:nvCxnSpPr>
        <p:spPr>
          <a:xfrm>
            <a:off x="-160100" y="3016625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69" name="Google Shape;269;p32"/>
          <p:cNvSpPr txBox="1"/>
          <p:nvPr/>
        </p:nvSpPr>
        <p:spPr>
          <a:xfrm>
            <a:off x="311700" y="3219775"/>
            <a:ext cx="16002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Priorities: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2"/>
          <p:cNvSpPr txBox="1"/>
          <p:nvPr/>
        </p:nvSpPr>
        <p:spPr>
          <a:xfrm>
            <a:off x="311700" y="171000"/>
            <a:ext cx="5556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Theory of Change</a:t>
            </a:r>
            <a:endParaRPr sz="20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71" name="Google Shape;271;p32" descr="&quot;&quot;"/>
          <p:cNvCxnSpPr/>
          <p:nvPr/>
        </p:nvCxnSpPr>
        <p:spPr>
          <a:xfrm>
            <a:off x="-160100" y="588900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72" name="Google Shape;272;p32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32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- Orang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1"/>
          <p:cNvSpPr/>
          <p:nvPr/>
        </p:nvSpPr>
        <p:spPr>
          <a:xfrm>
            <a:off x="0" y="4311400"/>
            <a:ext cx="9144000" cy="8394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1" descr="&quot;&quot;"/>
          <p:cNvSpPr/>
          <p:nvPr/>
        </p:nvSpPr>
        <p:spPr>
          <a:xfrm>
            <a:off x="1125" y="0"/>
            <a:ext cx="9144000" cy="27432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22;p31" descr="CDE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99325" y="703400"/>
            <a:ext cx="1456100" cy="9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1"/>
          <p:cNvSpPr txBox="1"/>
          <p:nvPr/>
        </p:nvSpPr>
        <p:spPr>
          <a:xfrm>
            <a:off x="205525" y="4884550"/>
            <a:ext cx="7256400" cy="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" name="Google Shape;24;p31" descr="Photo of two elementary studen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4275" y="0"/>
            <a:ext cx="3019725" cy="448362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1"/>
          <p:cNvSpPr txBox="1">
            <a:spLocks noGrp="1"/>
          </p:cNvSpPr>
          <p:nvPr>
            <p:ph type="title"/>
          </p:nvPr>
        </p:nvSpPr>
        <p:spPr>
          <a:xfrm>
            <a:off x="205525" y="2070900"/>
            <a:ext cx="5778300" cy="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oboto"/>
              <a:buNone/>
              <a:defRPr sz="2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title" idx="2"/>
          </p:nvPr>
        </p:nvSpPr>
        <p:spPr>
          <a:xfrm>
            <a:off x="205525" y="2960750"/>
            <a:ext cx="5778300" cy="1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2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" name="Google Shape;27;p31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1">
  <p:cSld name="TITLE_AND_BODY_1_1_1_1_1_1_1_1_1_1_1_1_1_1_1_1_1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58" descr="Photo of elementary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58" descr="Photo of elementary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58" descr="Photo of elementary students and teach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58" descr="Photo of elementary stud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10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58" descr="Photo of elementary stud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58" descr="Photo of elementary stud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1933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58" descr="Photo of elementary stud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1467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58" descr="Photo of elementary student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210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2">
  <p:cSld name="TITLE_AND_BODY_1_1_1_1_1_1_1_1_1_1_1_1_1_1_1_1_1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59" descr="Photo of elementary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9" descr="Photo of elementary studen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59" descr="Photo of high school stud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59" descr="Photo of high school student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10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59" descr="Photo of high school student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59" descr="Photo of high school stud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1933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59" descr="Photo of high school student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1467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59" descr="Photo of high school studen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210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5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3">
  <p:cSld name="TITLE_AND_BODY_1_1_1_1_1_1_1_1_1_1_1_1_1_1_1_1_1_1_1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60" descr="Photo of high school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60" descr="Photo of high school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60" descr="Photo of high school studen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6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8" name="Google Shape;308;p6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9" name="Google Shape;309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5" name="Google Shape;315;p6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6" name="Google Shape;316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6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9" name="Google Shape;319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6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3" name="Google Shape;323;p6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4" name="Google Shape;324;p6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5" name="Google Shape;325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28" name="Google Shape;328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1" name="Google Shape;331;p6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2" name="Google Shape;332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r schools, students and educators - Orange">
  <p:cSld name="SECTION_HEADER_1_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" name="Google Shape;31;p33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33"/>
          <p:cNvSpPr txBox="1">
            <a:spLocks noGrp="1"/>
          </p:cNvSpPr>
          <p:nvPr>
            <p:ph type="title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3" name="Google Shape;33;p33"/>
          <p:cNvSpPr txBox="1"/>
          <p:nvPr/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Our schools, students, and educators</a:t>
            </a:r>
            <a:endParaRPr sz="22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" name="Google Shape;34;p33"/>
          <p:cNvSpPr txBox="1"/>
          <p:nvPr/>
        </p:nvSpPr>
        <p:spPr>
          <a:xfrm>
            <a:off x="6587225" y="1228675"/>
            <a:ext cx="2195400" cy="29031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Eligible for Free/Reduced </a:t>
            </a:r>
            <a:b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Lunch: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403,231 (~46%)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with Individualized Education Programs: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113,992 (~13%)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Multilingual Learners*: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95,734 (~11%)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McKinney Vento: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16,540 (~2%)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33"/>
          <p:cNvSpPr txBox="1"/>
          <p:nvPr/>
        </p:nvSpPr>
        <p:spPr>
          <a:xfrm>
            <a:off x="6724875" y="3655100"/>
            <a:ext cx="1924200" cy="3699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*Includes both Non-English Proficient and Limited English Proficient students</a:t>
            </a:r>
            <a:endParaRPr sz="800" b="0" i="1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6" name="Google Shape;36;p33"/>
          <p:cNvGrpSpPr/>
          <p:nvPr/>
        </p:nvGrpSpPr>
        <p:grpSpPr>
          <a:xfrm>
            <a:off x="308400" y="1062325"/>
            <a:ext cx="1006800" cy="1003500"/>
            <a:chOff x="308400" y="1076275"/>
            <a:chExt cx="1006800" cy="1003500"/>
          </a:xfrm>
        </p:grpSpPr>
        <p:sp>
          <p:nvSpPr>
            <p:cNvPr id="37" name="Google Shape;37;p33" descr="&quot;&quot;"/>
            <p:cNvSpPr/>
            <p:nvPr/>
          </p:nvSpPr>
          <p:spPr>
            <a:xfrm>
              <a:off x="311700" y="1076275"/>
              <a:ext cx="1003500" cy="1003500"/>
            </a:xfrm>
            <a:prstGeom prst="ellipse">
              <a:avLst/>
            </a:prstGeom>
            <a:solidFill>
              <a:srgbClr val="EF7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33"/>
            <p:cNvSpPr txBox="1"/>
            <p:nvPr/>
          </p:nvSpPr>
          <p:spPr>
            <a:xfrm>
              <a:off x="308400" y="1092575"/>
              <a:ext cx="1003500" cy="8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178</a:t>
              </a:r>
              <a:endParaRPr sz="13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DISTRICTS</a:t>
              </a:r>
              <a:endPara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9" name="Google Shape;39;p33"/>
          <p:cNvGrpSpPr/>
          <p:nvPr/>
        </p:nvGrpSpPr>
        <p:grpSpPr>
          <a:xfrm>
            <a:off x="308400" y="2150613"/>
            <a:ext cx="1006800" cy="1003500"/>
            <a:chOff x="308400" y="2218825"/>
            <a:chExt cx="1006800" cy="1003500"/>
          </a:xfrm>
        </p:grpSpPr>
        <p:sp>
          <p:nvSpPr>
            <p:cNvPr id="40" name="Google Shape;40;p33" descr="&quot;&quot;"/>
            <p:cNvSpPr/>
            <p:nvPr/>
          </p:nvSpPr>
          <p:spPr>
            <a:xfrm>
              <a:off x="311700" y="2218825"/>
              <a:ext cx="1003500" cy="1003500"/>
            </a:xfrm>
            <a:prstGeom prst="ellipse">
              <a:avLst/>
            </a:prstGeom>
            <a:solidFill>
              <a:srgbClr val="F8B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33"/>
            <p:cNvSpPr txBox="1"/>
            <p:nvPr/>
          </p:nvSpPr>
          <p:spPr>
            <a:xfrm>
              <a:off x="308400" y="2309488"/>
              <a:ext cx="1003500" cy="82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1,927</a:t>
              </a:r>
              <a:endParaRPr sz="13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SCHOOLS</a:t>
              </a:r>
              <a:endPara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2" name="Google Shape;42;p33"/>
          <p:cNvGrpSpPr/>
          <p:nvPr/>
        </p:nvGrpSpPr>
        <p:grpSpPr>
          <a:xfrm>
            <a:off x="308400" y="3238900"/>
            <a:ext cx="1006800" cy="1003500"/>
            <a:chOff x="308400" y="1076275"/>
            <a:chExt cx="1006800" cy="1003500"/>
          </a:xfrm>
        </p:grpSpPr>
        <p:sp>
          <p:nvSpPr>
            <p:cNvPr id="43" name="Google Shape;43;p33" descr="&quot;&quot;"/>
            <p:cNvSpPr/>
            <p:nvPr/>
          </p:nvSpPr>
          <p:spPr>
            <a:xfrm>
              <a:off x="311700" y="1076275"/>
              <a:ext cx="1003500" cy="1003500"/>
            </a:xfrm>
            <a:prstGeom prst="ellipse">
              <a:avLst/>
            </a:prstGeom>
            <a:solidFill>
              <a:srgbClr val="009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33"/>
            <p:cNvSpPr txBox="1"/>
            <p:nvPr/>
          </p:nvSpPr>
          <p:spPr>
            <a:xfrm>
              <a:off x="308400" y="1146775"/>
              <a:ext cx="1003500" cy="8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881,464</a:t>
              </a:r>
              <a:endParaRPr sz="13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PUBLIC </a:t>
              </a:r>
              <a:b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STUDENTS</a:t>
              </a:r>
              <a:endPara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5" name="Google Shape;45;p33"/>
          <p:cNvSpPr txBox="1"/>
          <p:nvPr/>
        </p:nvSpPr>
        <p:spPr>
          <a:xfrm>
            <a:off x="1603037" y="1064563"/>
            <a:ext cx="4624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Student Demographics*</a:t>
            </a:r>
            <a:endParaRPr sz="14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" name="Google Shape;46;p33"/>
          <p:cNvPicPr preferRelativeResize="0"/>
          <p:nvPr/>
        </p:nvPicPr>
        <p:blipFill rotWithShape="1">
          <a:blip r:embed="rId3">
            <a:alphaModFix/>
          </a:blip>
          <a:srcRect l="49" r="59"/>
          <a:stretch/>
        </p:blipFill>
        <p:spPr>
          <a:xfrm>
            <a:off x="1761637" y="1426175"/>
            <a:ext cx="4307278" cy="27448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" name="Google Shape;47;p33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EF752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33"/>
          <p:cNvSpPr txBox="1"/>
          <p:nvPr/>
        </p:nvSpPr>
        <p:spPr>
          <a:xfrm>
            <a:off x="4623875" y="4103400"/>
            <a:ext cx="2195400" cy="1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*October 2023 Data</a:t>
            </a:r>
            <a:endParaRPr sz="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" name="Google Shape;49;p33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33" descr="CDE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eb57fa4619_1_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5" name="Google Shape;335;g2eb57fa4619_1_2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6" name="Google Shape;336;g2eb57fa4619_1_2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2eb57fa4619_1_2"/>
          <p:cNvSpPr txBox="1"/>
          <p:nvPr/>
        </p:nvSpPr>
        <p:spPr>
          <a:xfrm>
            <a:off x="311700" y="708075"/>
            <a:ext cx="5556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Vision </a:t>
            </a:r>
            <a:endParaRPr sz="1200" b="0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create an equitable educational environment where </a:t>
            </a:r>
            <a:r>
              <a:rPr lang="en" sz="10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</a:t>
            </a: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students and staff in Colorado thrive</a:t>
            </a:r>
            <a:endParaRPr sz="20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338" name="Google Shape;338;g2eb57fa4619_1_2" descr="&quot;&quot;"/>
          <p:cNvCxnSpPr/>
          <p:nvPr/>
        </p:nvCxnSpPr>
        <p:spPr>
          <a:xfrm>
            <a:off x="-160100" y="1282346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39" name="Google Shape;339;g2eb57fa4619_1_2"/>
          <p:cNvSpPr txBox="1"/>
          <p:nvPr/>
        </p:nvSpPr>
        <p:spPr>
          <a:xfrm>
            <a:off x="3249133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SERVE</a:t>
            </a:r>
            <a:endParaRPr sz="1100" b="0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Provide actionable support to local educational agencies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0" name="Google Shape;340;g2eb57fa4619_1_2"/>
          <p:cNvSpPr txBox="1"/>
          <p:nvPr/>
        </p:nvSpPr>
        <p:spPr>
          <a:xfrm>
            <a:off x="5239167" y="1630850"/>
            <a:ext cx="16002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</a:t>
            </a: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GUIDE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Implement policy and legislation in an effective way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1" name="Google Shape;341;g2eb57fa4619_1_2"/>
          <p:cNvSpPr txBox="1"/>
          <p:nvPr/>
        </p:nvSpPr>
        <p:spPr>
          <a:xfrm>
            <a:off x="7229200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ELEVATE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Share the experiences of local educational agencies and students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2" name="Google Shape;342;g2eb57fa4619_1_2"/>
          <p:cNvSpPr txBox="1"/>
          <p:nvPr/>
        </p:nvSpPr>
        <p:spPr>
          <a:xfrm>
            <a:off x="311700" y="1368825"/>
            <a:ext cx="2547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Role</a:t>
            </a:r>
            <a:endParaRPr sz="1600" b="1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improve student outcomes and ensure students and families across Colorado have access to high-quality schools, we will: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3" name="Google Shape;343;g2eb57fa4619_1_2"/>
          <p:cNvSpPr txBox="1"/>
          <p:nvPr/>
        </p:nvSpPr>
        <p:spPr>
          <a:xfrm>
            <a:off x="311700" y="2586100"/>
            <a:ext cx="8427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Core Values:    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INTEGRITY  |  EQUITY  |  ACCOUNTABILITY  |  TRUST  |  SERVICE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4" name="Google Shape;344;g2eb57fa4619_1_2" descr="&quot;&quot;"/>
          <p:cNvCxnSpPr/>
          <p:nvPr/>
        </p:nvCxnSpPr>
        <p:spPr>
          <a:xfrm>
            <a:off x="3130417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345" name="Google Shape;345;g2eb57fa4619_1_2"/>
          <p:cNvGrpSpPr/>
          <p:nvPr/>
        </p:nvGrpSpPr>
        <p:grpSpPr>
          <a:xfrm>
            <a:off x="311700" y="3548650"/>
            <a:ext cx="8363900" cy="646200"/>
            <a:chOff x="375100" y="3396250"/>
            <a:chExt cx="8363900" cy="646200"/>
          </a:xfrm>
        </p:grpSpPr>
        <p:sp>
          <p:nvSpPr>
            <p:cNvPr id="346" name="Google Shape;346;g2eb57fa4619_1_2"/>
            <p:cNvSpPr/>
            <p:nvPr/>
          </p:nvSpPr>
          <p:spPr>
            <a:xfrm rot="5400000">
              <a:off x="71244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g2eb57fa4619_1_2"/>
            <p:cNvSpPr/>
            <p:nvPr/>
          </p:nvSpPr>
          <p:spPr>
            <a:xfrm rot="5400000">
              <a:off x="5197433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g2eb57fa4619_1_2"/>
            <p:cNvSpPr/>
            <p:nvPr/>
          </p:nvSpPr>
          <p:spPr>
            <a:xfrm rot="5400000">
              <a:off x="3270467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g2eb57fa4619_1_2"/>
            <p:cNvSpPr/>
            <p:nvPr/>
          </p:nvSpPr>
          <p:spPr>
            <a:xfrm rot="5400000">
              <a:off x="13435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g2eb57fa4619_1_2"/>
            <p:cNvSpPr txBox="1"/>
            <p:nvPr/>
          </p:nvSpPr>
          <p:spPr>
            <a:xfrm>
              <a:off x="959725" y="3534700"/>
              <a:ext cx="180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Increase Student</a:t>
              </a:r>
              <a:b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Engagement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1" name="Google Shape;351;g2eb57fa4619_1_2"/>
            <p:cNvSpPr txBox="1"/>
            <p:nvPr/>
          </p:nvSpPr>
          <p:spPr>
            <a:xfrm>
              <a:off x="3118651" y="35299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Accelerate Student Outcomes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2" name="Google Shape;352;g2eb57fa4619_1_2"/>
            <p:cNvSpPr txBox="1"/>
            <p:nvPr/>
          </p:nvSpPr>
          <p:spPr>
            <a:xfrm>
              <a:off x="7024201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Provide Operational Excellence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3" name="Google Shape;353;g2eb57fa4619_1_2"/>
            <p:cNvSpPr txBox="1"/>
            <p:nvPr/>
          </p:nvSpPr>
          <p:spPr>
            <a:xfrm>
              <a:off x="5071413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Strengthen the Educator Workforce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354" name="Google Shape;354;g2eb57fa4619_1_2" descr="&quot;&quot;"/>
          <p:cNvCxnSpPr/>
          <p:nvPr/>
        </p:nvCxnSpPr>
        <p:spPr>
          <a:xfrm>
            <a:off x="5120450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5" name="Google Shape;355;g2eb57fa4619_1_2" descr="&quot;&quot;"/>
          <p:cNvCxnSpPr/>
          <p:nvPr/>
        </p:nvCxnSpPr>
        <p:spPr>
          <a:xfrm>
            <a:off x="7110483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6" name="Google Shape;356;g2eb57fa4619_1_2"/>
          <p:cNvCxnSpPr/>
          <p:nvPr/>
        </p:nvCxnSpPr>
        <p:spPr>
          <a:xfrm>
            <a:off x="-160100" y="2409466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7" name="Google Shape;357;g2eb57fa4619_1_2"/>
          <p:cNvCxnSpPr/>
          <p:nvPr/>
        </p:nvCxnSpPr>
        <p:spPr>
          <a:xfrm>
            <a:off x="-160100" y="3016625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58" name="Google Shape;358;g2eb57fa4619_1_2"/>
          <p:cNvSpPr txBox="1"/>
          <p:nvPr/>
        </p:nvSpPr>
        <p:spPr>
          <a:xfrm>
            <a:off x="311700" y="3219775"/>
            <a:ext cx="16002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Priorities: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2eb57fa4619_1_2"/>
          <p:cNvSpPr txBox="1"/>
          <p:nvPr/>
        </p:nvSpPr>
        <p:spPr>
          <a:xfrm>
            <a:off x="311700" y="171000"/>
            <a:ext cx="5556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Theory of Change</a:t>
            </a:r>
            <a:endParaRPr sz="20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60" name="Google Shape;360;g2eb57fa4619_1_2" descr="&quot;&quot;"/>
          <p:cNvCxnSpPr/>
          <p:nvPr/>
        </p:nvCxnSpPr>
        <p:spPr>
          <a:xfrm>
            <a:off x="-160100" y="588900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61" name="Google Shape;361;g2eb57fa4619_1_2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g2eb57fa4619_1_2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blank - Orange">
  <p:cSld name="SECTION_HEADER_1_2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/>
          <p:nvPr/>
        </p:nvSpPr>
        <p:spPr>
          <a:xfrm>
            <a:off x="0" y="4311400"/>
            <a:ext cx="9144000" cy="8394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35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" name="Google Shape;57;p35"/>
          <p:cNvSpPr txBox="1">
            <a:spLocks noGrp="1"/>
          </p:cNvSpPr>
          <p:nvPr>
            <p:ph type="title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8" name="Google Shape;58;p35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Google Shape;59;p35" descr="CDE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 - Orange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4"/>
          <p:cNvSpPr/>
          <p:nvPr/>
        </p:nvSpPr>
        <p:spPr>
          <a:xfrm>
            <a:off x="0" y="4311400"/>
            <a:ext cx="9144000" cy="8394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4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34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4" name="Google Shape;64;p34" descr="CDE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34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87BF4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69" name="Google Shape;69;p34" descr="Photo of elementary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9200" y="616825"/>
            <a:ext cx="3034799" cy="303479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1" type="tx">
  <p:cSld name="TITLE_AND_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6" descr="Photo of elementary students and teacher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" name="Google Shape;75;p36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p36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2">
  <p:cSld name="TITLE_AND_BODY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37" descr="Photo of elementary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" name="Google Shape;81;p37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37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3">
  <p:cSld name="TITLE_AND_BODY_1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38" descr="Photo of elementary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38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7" name="Google Shape;87;p38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38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6" r:id="rId16"/>
    <p:sldLayoutId id="2147483667" r:id="rId17"/>
    <p:sldLayoutId id="2147483670" r:id="rId18"/>
    <p:sldLayoutId id="2147483676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hyperlink" Target="mailto:PSV@cde.state.co.u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6M4i8i2go7F4SZsS9" TargetMode="External"/><Relationship Id="rId2" Type="http://schemas.openxmlformats.org/officeDocument/2006/relationships/hyperlink" Target="https://forms.gle/MojfNhdLoUfYhjkJ8" TargetMode="Externa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PSV@cde.state.co.us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6"/>
          <p:cNvSpPr txBox="1">
            <a:spLocks noGrp="1"/>
          </p:cNvSpPr>
          <p:nvPr>
            <p:ph type="title"/>
          </p:nvPr>
        </p:nvSpPr>
        <p:spPr>
          <a:xfrm>
            <a:off x="205525" y="2075700"/>
            <a:ext cx="5778300" cy="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b="1">
                <a:solidFill>
                  <a:schemeClr val="tx1"/>
                </a:solidFill>
                <a:latin typeface="+mj-lt"/>
              </a:rPr>
              <a:t>Preventing School Violence Grant Program</a:t>
            </a:r>
          </a:p>
        </p:txBody>
      </p:sp>
      <p:sp>
        <p:nvSpPr>
          <p:cNvPr id="474" name="Google Shape;474;p16"/>
          <p:cNvSpPr txBox="1">
            <a:spLocks noGrp="1"/>
          </p:cNvSpPr>
          <p:nvPr>
            <p:ph type="title" idx="3"/>
          </p:nvPr>
        </p:nvSpPr>
        <p:spPr>
          <a:xfrm>
            <a:off x="205525" y="2960750"/>
            <a:ext cx="5778300" cy="1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b="1">
                <a:solidFill>
                  <a:schemeClr val="accent5">
                    <a:lumMod val="49000"/>
                  </a:schemeClr>
                </a:solidFill>
              </a:rPr>
              <a:t>Kick Off Meeting</a:t>
            </a:r>
            <a:r>
              <a:rPr lang="en-US">
                <a:solidFill>
                  <a:schemeClr val="accent5">
                    <a:lumMod val="49000"/>
                  </a:schemeClr>
                </a:solidFill>
              </a:rPr>
              <a:t> </a:t>
            </a:r>
            <a:br>
              <a:rPr lang="en-US">
                <a:solidFill>
                  <a:schemeClr val="accent5">
                    <a:lumMod val="49000"/>
                  </a:schemeClr>
                </a:solidFill>
              </a:rPr>
            </a:br>
            <a:br>
              <a:rPr lang="en-US">
                <a:solidFill>
                  <a:schemeClr val="accent5">
                    <a:lumMod val="49000"/>
                  </a:schemeClr>
                </a:solidFill>
              </a:rPr>
            </a:br>
            <a:r>
              <a:rPr lang="en-US" b="1" i="1">
                <a:solidFill>
                  <a:schemeClr val="accent5">
                    <a:lumMod val="49000"/>
                  </a:schemeClr>
                </a:solidFill>
              </a:rPr>
              <a:t>Thursday January 23</a:t>
            </a:r>
            <a:r>
              <a:rPr lang="en-US" b="1" i="1" baseline="30000">
                <a:solidFill>
                  <a:schemeClr val="accent5">
                    <a:lumMod val="49000"/>
                  </a:schemeClr>
                </a:solidFill>
              </a:rPr>
              <a:t>rd</a:t>
            </a:r>
            <a:r>
              <a:rPr lang="en-US" b="1" i="1">
                <a:solidFill>
                  <a:schemeClr val="accent5">
                    <a:lumMod val="49000"/>
                  </a:schemeClr>
                </a:solidFill>
              </a:rPr>
              <a:t>, 2025</a:t>
            </a:r>
          </a:p>
        </p:txBody>
      </p:sp>
      <p:sp>
        <p:nvSpPr>
          <p:cNvPr id="475" name="Google Shape;475;p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0950" y="1339025"/>
            <a:ext cx="7817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0E11E-E914-7200-C741-ACC2661B2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3280E-EE8E-4AF8-1726-5BBC9B73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-761675"/>
            <a:ext cx="9137100" cy="741300"/>
          </a:xfrm>
        </p:spPr>
        <p:txBody>
          <a:bodyPr/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</a:rPr>
              <a:t>Teaching and Learning Conditions Colorado Data (2)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C92FD3-DD68-CE8E-F9C4-C9ADA484F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416" y="196580"/>
            <a:ext cx="8069906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</a:rPr>
              <a:t>Teaching and Learning Conditions Colorado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2EADC5-049C-F059-3570-5DC792FED6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225845" y="1186379"/>
            <a:ext cx="870607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sz="2000" b="1"/>
              <a:t>Instructional Supports</a:t>
            </a:r>
            <a:r>
              <a:rPr lang="en-US" sz="2000"/>
              <a:t> - 71% of teachers and staff report that their school's system of supports for students (e.g., MTSS, RTI, etc.) helps them to support their student needs </a:t>
            </a:r>
            <a:r>
              <a:rPr lang="en-US" sz="2000" i="1"/>
              <a:t>(decrease from 73% in 2022)​</a:t>
            </a:r>
          </a:p>
          <a:p>
            <a:pPr marL="285750" indent="-285750">
              <a:buFont typeface="Arial,Sans-Serif"/>
              <a:buChar char="•"/>
            </a:pPr>
            <a:endParaRPr lang="en-US" sz="2000"/>
          </a:p>
          <a:p>
            <a:pPr marL="285750" indent="-285750">
              <a:buFont typeface="Arial,Sans-Serif"/>
              <a:buChar char="•"/>
            </a:pPr>
            <a:r>
              <a:rPr lang="en-US" sz="2000" b="1"/>
              <a:t>Professional Development</a:t>
            </a:r>
            <a:r>
              <a:rPr lang="en-US" sz="2000"/>
              <a:t> – The most requested PD opportunities: supporting students who've experienced trauma (43%); Developing students' social and emotional skills (38%)</a:t>
            </a:r>
          </a:p>
        </p:txBody>
      </p:sp>
      <p:pic>
        <p:nvPicPr>
          <p:cNvPr id="5" name="Picture 4" descr="Teaching and Learning Conditions Colorado logo">
            <a:extLst>
              <a:ext uri="{FF2B5EF4-FFF2-40B4-BE49-F238E27FC236}">
                <a16:creationId xmlns:a16="http://schemas.microsoft.com/office/drawing/2014/main" id="{66C945BD-C757-4CCD-2DB0-FAAA9FD5D1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835" t="68073" r="20055" b="250"/>
          <a:stretch/>
        </p:blipFill>
        <p:spPr>
          <a:xfrm>
            <a:off x="6209775" y="3345899"/>
            <a:ext cx="2358687" cy="85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31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0"/>
          <p:cNvSpPr txBox="1">
            <a:spLocks noGrp="1"/>
          </p:cNvSpPr>
          <p:nvPr>
            <p:ph type="title"/>
          </p:nvPr>
        </p:nvSpPr>
        <p:spPr>
          <a:xfrm>
            <a:off x="208417" y="139751"/>
            <a:ext cx="71616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</a:rPr>
              <a:t>Purpose of the Grant</a:t>
            </a:r>
            <a:endParaRPr sz="36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97" name="Google Shape;497;p20"/>
          <p:cNvSpPr txBox="1">
            <a:spLocks noGrp="1"/>
          </p:cNvSpPr>
          <p:nvPr>
            <p:ph type="body" idx="1"/>
          </p:nvPr>
        </p:nvSpPr>
        <p:spPr>
          <a:xfrm>
            <a:off x="133802" y="512405"/>
            <a:ext cx="8105679" cy="3745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spcBef>
                <a:spcPts val="1200"/>
              </a:spcBef>
              <a:spcAft>
                <a:spcPts val="600"/>
              </a:spcAft>
              <a:buNone/>
            </a:pPr>
            <a:endParaRPr lang="en-US" sz="2000" b="1" kern="80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kern="800">
                <a:solidFill>
                  <a:schemeClr val="tx1"/>
                </a:solidFill>
                <a:effectLst/>
                <a:latin typeface="+mj-lt"/>
                <a:ea typeface="Calibri"/>
                <a:cs typeface="Arial"/>
              </a:rPr>
              <a:t>Promoting s</a:t>
            </a:r>
            <a:r>
              <a:rPr lang="en-US" sz="2000" kern="800">
                <a:solidFill>
                  <a:schemeClr val="tx1"/>
                </a:solidFill>
                <a:latin typeface="+mj-lt"/>
                <a:ea typeface="Calibri"/>
                <a:cs typeface="Arial"/>
              </a:rPr>
              <a:t>afe school environments</a:t>
            </a:r>
          </a:p>
          <a:p>
            <a:pPr>
              <a:lnSpc>
                <a:spcPct val="100000"/>
              </a:lnSpc>
            </a:pPr>
            <a:endParaRPr lang="en-US" sz="2000" kern="800">
              <a:solidFill>
                <a:schemeClr val="tx1"/>
              </a:solidFill>
              <a:effectLst/>
              <a:latin typeface="+mj-lt"/>
              <a:ea typeface="Calibri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2000" kern="800">
                <a:solidFill>
                  <a:schemeClr val="tx1"/>
                </a:solidFill>
                <a:effectLst/>
                <a:latin typeface="+mj-lt"/>
                <a:ea typeface="Calibri"/>
                <a:cs typeface="Arial"/>
              </a:rPr>
              <a:t>Implementing e</a:t>
            </a:r>
            <a:r>
              <a:rPr lang="en-US" sz="2000" kern="800">
                <a:solidFill>
                  <a:schemeClr val="tx1"/>
                </a:solidFill>
                <a:latin typeface="+mj-lt"/>
                <a:ea typeface="Calibri"/>
                <a:cs typeface="Arial"/>
              </a:rPr>
              <a:t>vidence-based strategies</a:t>
            </a:r>
          </a:p>
          <a:p>
            <a:pPr>
              <a:lnSpc>
                <a:spcPct val="100000"/>
              </a:lnSpc>
            </a:pPr>
            <a:endParaRPr lang="en-US" sz="2000" kern="800">
              <a:solidFill>
                <a:schemeClr val="tx1"/>
              </a:solidFill>
              <a:effectLst/>
              <a:latin typeface="+mj-lt"/>
              <a:ea typeface="Calibri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2000" kern="800">
                <a:solidFill>
                  <a:schemeClr val="tx1"/>
                </a:solidFill>
                <a:effectLst/>
                <a:latin typeface="+mj-lt"/>
                <a:ea typeface="Calibri"/>
                <a:cs typeface="Arial"/>
              </a:rPr>
              <a:t>Supporting Multi-Tiered System of Supports </a:t>
            </a:r>
          </a:p>
          <a:p>
            <a:pPr>
              <a:lnSpc>
                <a:spcPct val="100000"/>
              </a:lnSpc>
            </a:pPr>
            <a:endParaRPr lang="en-US" sz="2000" kern="800">
              <a:solidFill>
                <a:schemeClr val="tx1"/>
              </a:solidFill>
              <a:latin typeface="+mj-lt"/>
              <a:ea typeface="Calibri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2000" kern="800">
                <a:solidFill>
                  <a:schemeClr val="tx1"/>
                </a:solidFill>
                <a:effectLst/>
                <a:latin typeface="+mj-lt"/>
                <a:ea typeface="Calibri"/>
                <a:cs typeface="Arial"/>
              </a:rPr>
              <a:t>Building c</a:t>
            </a:r>
            <a:r>
              <a:rPr lang="en-US" sz="2000" kern="800">
                <a:solidFill>
                  <a:schemeClr val="tx1"/>
                </a:solidFill>
                <a:latin typeface="+mj-lt"/>
                <a:ea typeface="Calibri"/>
                <a:cs typeface="Arial"/>
              </a:rPr>
              <a:t>apacity </a:t>
            </a:r>
            <a:r>
              <a:rPr lang="en-US" sz="2000" kern="800">
                <a:solidFill>
                  <a:schemeClr val="tx1"/>
                </a:solidFill>
                <a:effectLst/>
                <a:latin typeface="+mj-lt"/>
                <a:ea typeface="Calibri"/>
                <a:cs typeface="Arial"/>
              </a:rPr>
              <a:t>and s</a:t>
            </a:r>
            <a:r>
              <a:rPr lang="en-US" sz="2000" kern="800">
                <a:solidFill>
                  <a:schemeClr val="tx1"/>
                </a:solidFill>
                <a:latin typeface="+mj-lt"/>
                <a:ea typeface="Calibri"/>
                <a:cs typeface="Arial"/>
              </a:rPr>
              <a:t>ustainability</a:t>
            </a:r>
          </a:p>
          <a:p>
            <a:pPr>
              <a:lnSpc>
                <a:spcPct val="100000"/>
              </a:lnSpc>
            </a:pPr>
            <a:endParaRPr lang="en-US" sz="2000" kern="800">
              <a:solidFill>
                <a:schemeClr val="tx1"/>
              </a:solidFill>
              <a:effectLst/>
              <a:latin typeface="+mj-lt"/>
              <a:ea typeface="Calibri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2000" kern="800">
                <a:solidFill>
                  <a:schemeClr val="tx1"/>
                </a:solidFill>
                <a:effectLst/>
                <a:latin typeface="+mj-lt"/>
                <a:ea typeface="Calibri"/>
                <a:cs typeface="Arial"/>
              </a:rPr>
              <a:t>Collaboration and p</a:t>
            </a:r>
            <a:r>
              <a:rPr lang="en-US" sz="2000" kern="800">
                <a:solidFill>
                  <a:schemeClr val="tx1"/>
                </a:solidFill>
                <a:latin typeface="+mj-lt"/>
                <a:ea typeface="Calibri"/>
                <a:cs typeface="Arial"/>
              </a:rPr>
              <a:t>artnership</a:t>
            </a:r>
            <a:endParaRPr lang="en-US" sz="20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600"/>
              <a:buNone/>
            </a:pPr>
            <a:endParaRPr sz="140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3F4D5-081B-5BE0-718A-CD8AF1553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1B5C8-47AA-F9F8-D81B-C039F662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</a:rPr>
              <a:t>Grant Basics</a:t>
            </a:r>
          </a:p>
        </p:txBody>
      </p:sp>
      <p:pic>
        <p:nvPicPr>
          <p:cNvPr id="4" name="Picture 3" descr="Preventing School Violence Grant logo: a blue shield with a yellow heart inside.">
            <a:extLst>
              <a:ext uri="{FF2B5EF4-FFF2-40B4-BE49-F238E27FC236}">
                <a16:creationId xmlns:a16="http://schemas.microsoft.com/office/drawing/2014/main" id="{E249CC1C-276C-2E8D-FDD1-57C01823D0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653" y="77485"/>
            <a:ext cx="2032112" cy="8494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E07048-73FA-B21C-B010-35B48A67C0BC}"/>
              </a:ext>
            </a:extLst>
          </p:cNvPr>
          <p:cNvSpPr txBox="1"/>
          <p:nvPr/>
        </p:nvSpPr>
        <p:spPr>
          <a:xfrm>
            <a:off x="495300" y="1211580"/>
            <a:ext cx="779526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Two-year grant cycle</a:t>
            </a:r>
          </a:p>
          <a:p>
            <a:pPr marL="285750" indent="-285750" defTabSz="685800">
              <a:spcBef>
                <a:spcPts val="120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Grantees receive $30,000 each year</a:t>
            </a:r>
          </a:p>
          <a:p>
            <a:pPr marL="285750" indent="-285750" defTabSz="685800">
              <a:spcBef>
                <a:spcPts val="120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Community of Practice with peers</a:t>
            </a:r>
          </a:p>
          <a:p>
            <a:pPr marL="285750" indent="-285750" defTabSz="685800">
              <a:spcBef>
                <a:spcPts val="120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Ongoing training and coaching support</a:t>
            </a:r>
          </a:p>
          <a:p>
            <a:pPr marL="285750" indent="-285750" defTabSz="685800">
              <a:spcBef>
                <a:spcPts val="120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Efforts include enhanced school safety plans</a:t>
            </a:r>
          </a:p>
          <a:p>
            <a:pPr defTabSz="685800">
              <a:buClrTx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  <a:p>
            <a:pPr defTabSz="685800">
              <a:buClrTx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  <a:p>
            <a:pPr defTabSz="685800">
              <a:buClrTx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0873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C73DD-01C8-8D81-7179-AE12163C0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75" y="-773310"/>
            <a:ext cx="9054537" cy="741300"/>
          </a:xfrm>
        </p:spPr>
        <p:txBody>
          <a:bodyPr/>
          <a:lstStyle/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</a:rPr>
              <a:t>Allowable Use of Funds (1)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A7D5C-AF4E-DB9B-72F2-44A59560F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647" y="1009964"/>
            <a:ext cx="8789774" cy="3320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500" kern="800">
              <a:solidFill>
                <a:srgbClr val="26262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>
                <a:latin typeface="+mn-lt"/>
                <a:ea typeface="Calibri" panose="020F0502020204030204" pitchFamily="34" charset="0"/>
                <a:cs typeface="Aptos" panose="020B0004020202020204" pitchFamily="34" charset="0"/>
              </a:rPr>
              <a:t>T</a:t>
            </a:r>
            <a:r>
              <a:rPr lang="en-US" sz="2400">
                <a:effectLst/>
                <a:latin typeface="+mn-lt"/>
                <a:ea typeface="Calibri" panose="020F0502020204030204" pitchFamily="34" charset="0"/>
                <a:cs typeface="Aptos" panose="020B0004020202020204" pitchFamily="34" charset="0"/>
              </a:rPr>
              <a:t>raining fees</a:t>
            </a:r>
          </a:p>
          <a:p>
            <a:pPr marL="342900" marR="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>
                <a:latin typeface="+mn-lt"/>
                <a:ea typeface="Calibri" panose="020F0502020204030204" pitchFamily="34" charset="0"/>
                <a:cs typeface="Aptos" panose="020B0004020202020204" pitchFamily="34" charset="0"/>
              </a:rPr>
              <a:t>C</a:t>
            </a:r>
            <a:r>
              <a:rPr lang="en-US" sz="2400">
                <a:effectLst/>
                <a:latin typeface="+mn-lt"/>
                <a:ea typeface="Calibri" panose="020F0502020204030204" pitchFamily="34" charset="0"/>
                <a:cs typeface="Aptos" panose="020B0004020202020204" pitchFamily="34" charset="0"/>
              </a:rPr>
              <a:t>urricula</a:t>
            </a:r>
          </a:p>
          <a:p>
            <a:pPr marL="342900" marR="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>
                <a:latin typeface="+mn-lt"/>
                <a:ea typeface="Calibri" panose="020F0502020204030204" pitchFamily="34" charset="0"/>
                <a:cs typeface="Aptos" panose="020B0004020202020204" pitchFamily="34" charset="0"/>
              </a:rPr>
              <a:t>T</a:t>
            </a:r>
            <a:r>
              <a:rPr lang="en-US" sz="2400">
                <a:effectLst/>
                <a:latin typeface="+mn-lt"/>
                <a:ea typeface="Calibri" panose="020F0502020204030204" pitchFamily="34" charset="0"/>
                <a:cs typeface="Aptos" panose="020B0004020202020204" pitchFamily="34" charset="0"/>
              </a:rPr>
              <a:t>ime for collaboration</a:t>
            </a:r>
          </a:p>
          <a:p>
            <a:pPr marL="342900" marR="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>
                <a:latin typeface="+mn-lt"/>
                <a:ea typeface="Calibri" panose="020F0502020204030204" pitchFamily="34" charset="0"/>
                <a:cs typeface="Aptos" panose="020B0004020202020204" pitchFamily="34" charset="0"/>
              </a:rPr>
              <a:t>R</a:t>
            </a:r>
            <a:r>
              <a:rPr lang="en-US" sz="2400">
                <a:effectLst/>
                <a:latin typeface="+mn-lt"/>
                <a:ea typeface="Calibri" panose="020F0502020204030204" pitchFamily="34" charset="0"/>
                <a:cs typeface="Aptos" panose="020B0004020202020204" pitchFamily="34" charset="0"/>
              </a:rPr>
              <a:t>emote technology</a:t>
            </a:r>
          </a:p>
          <a:p>
            <a:pPr marL="342900" marR="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>
                <a:latin typeface="+mn-lt"/>
                <a:ea typeface="Calibri" panose="020F0502020204030204" pitchFamily="34" charset="0"/>
                <a:cs typeface="Aptos" panose="020B0004020202020204" pitchFamily="34" charset="0"/>
              </a:rPr>
              <a:t>O</a:t>
            </a:r>
            <a:r>
              <a:rPr lang="en-US" sz="2400">
                <a:effectLst/>
                <a:latin typeface="+mn-lt"/>
                <a:ea typeface="Calibri" panose="020F0502020204030204" pitchFamily="34" charset="0"/>
                <a:cs typeface="Aptos" panose="020B0004020202020204" pitchFamily="34" charset="0"/>
              </a:rPr>
              <a:t>ther planned activities (excluding food purchases) </a:t>
            </a:r>
          </a:p>
          <a:p>
            <a:pPr marL="127000" indent="0">
              <a:buNone/>
            </a:pP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7A6B95-DE36-3E51-C42D-0616014AD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77647" y="268664"/>
            <a:ext cx="9054537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</a:rPr>
              <a:t>Allowable Use of Funds </a:t>
            </a:r>
          </a:p>
        </p:txBody>
      </p:sp>
    </p:spTree>
    <p:extLst>
      <p:ext uri="{BB962C8B-B14F-4D97-AF65-F5344CB8AC3E}">
        <p14:creationId xmlns:p14="http://schemas.microsoft.com/office/powerpoint/2010/main" val="268357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62437-F3FA-3FEE-A93A-3D0B042AA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B3253-8EA3-B86A-DA42-1D04C90A6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-753636"/>
            <a:ext cx="7167900" cy="741300"/>
          </a:xfrm>
        </p:spPr>
        <p:txBody>
          <a:bodyPr/>
          <a:lstStyle/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</a:rPr>
              <a:t>Allowable Use of Funds (2)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C9B1145-448A-8977-2687-36127D9184AF}"/>
              </a:ext>
            </a:extLst>
          </p:cNvPr>
          <p:cNvSpPr txBox="1">
            <a:spLocks/>
          </p:cNvSpPr>
          <p:nvPr/>
        </p:nvSpPr>
        <p:spPr>
          <a:xfrm>
            <a:off x="311700" y="272177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</a:rPr>
              <a:t>Allowable Use of Funds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07118A-25F5-2E6A-D335-40CB0DB41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441873" y="937277"/>
            <a:ext cx="10027746" cy="4206223"/>
          </a:xfrm>
        </p:spPr>
        <p:txBody>
          <a:bodyPr>
            <a:noAutofit/>
          </a:bodyPr>
          <a:lstStyle/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kern="800">
                <a:solidFill>
                  <a:schemeClr val="tx1"/>
                </a:solidFill>
                <a:effectLst/>
                <a:latin typeface="Arial"/>
                <a:ea typeface="Calibri"/>
                <a:cs typeface="Arial"/>
              </a:rPr>
              <a:t>Substitute pay for job-embedded opportunities or other planned activities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kern="800">
                <a:solidFill>
                  <a:schemeClr val="tx1"/>
                </a:solidFill>
                <a:effectLst/>
                <a:latin typeface="Arial"/>
                <a:ea typeface="Calibri"/>
                <a:cs typeface="Arial"/>
              </a:rPr>
              <a:t>Stipends for staff to </a:t>
            </a:r>
            <a:r>
              <a:rPr lang="en-US" sz="2200" kern="800">
                <a:solidFill>
                  <a:schemeClr val="tx1"/>
                </a:solidFill>
                <a:latin typeface="Arial"/>
                <a:ea typeface="Calibri"/>
                <a:cs typeface="Arial"/>
              </a:rPr>
              <a:t>attend meetings or conferences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kern="800">
                <a:solidFill>
                  <a:schemeClr val="tx1"/>
                </a:solidFill>
                <a:latin typeface="Arial"/>
                <a:ea typeface="Calibri"/>
                <a:cs typeface="Arial"/>
              </a:rPr>
              <a:t>Stipends for staff training related to school violence prevention </a:t>
            </a:r>
            <a:br>
              <a:rPr lang="en-US" sz="2200" kern="800">
                <a:solidFill>
                  <a:schemeClr val="tx1"/>
                </a:solidFill>
                <a:latin typeface="Arial"/>
                <a:ea typeface="Calibri"/>
                <a:cs typeface="Arial"/>
              </a:rPr>
            </a:br>
            <a:r>
              <a:rPr lang="en-US" sz="2200" kern="800">
                <a:solidFill>
                  <a:schemeClr val="tx1"/>
                </a:solidFill>
                <a:latin typeface="Arial"/>
                <a:ea typeface="Calibri"/>
                <a:cs typeface="Arial"/>
              </a:rPr>
              <a:t>(e.g., training fees, travel)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kern="800">
                <a:solidFill>
                  <a:schemeClr val="tx1"/>
                </a:solidFill>
                <a:latin typeface="Arial"/>
                <a:ea typeface="Calibri"/>
                <a:cs typeface="Arial"/>
              </a:rPr>
              <a:t>Stipends to participate in multi-disciplinary implementation team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kern="800">
                <a:solidFill>
                  <a:schemeClr val="tx1"/>
                </a:solidFill>
                <a:latin typeface="Arial"/>
                <a:ea typeface="Calibri"/>
                <a:cs typeface="Arial"/>
              </a:rPr>
              <a:t>Salaries</a:t>
            </a:r>
          </a:p>
          <a:p>
            <a:pPr marL="127000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902480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2780F-FD0C-F7EE-D3BC-47F9FE0BC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46041-7836-BA79-D366-C46844F98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99" y="-780725"/>
            <a:ext cx="8228143" cy="741300"/>
          </a:xfrm>
        </p:spPr>
        <p:txBody>
          <a:bodyPr/>
          <a:lstStyle/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</a:rPr>
              <a:t>Allowable Use of Funds (3)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15C1D-FE91-5985-9693-7A0407BB1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981529"/>
            <a:ext cx="5277900" cy="3459842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900" kern="8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Supporting mental health services and interventions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900" kern="8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Conducting assessments to measure program effectiveness and school safety</a:t>
            </a:r>
          </a:p>
          <a:p>
            <a:pPr marL="742950" marR="0" lvl="1" indent="-285750">
              <a:spcBef>
                <a:spcPts val="6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900" kern="8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School climate surveys</a:t>
            </a:r>
          </a:p>
          <a:p>
            <a:pPr marL="742950" marR="0" lvl="1" indent="-285750">
              <a:spcBef>
                <a:spcPts val="6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900" kern="8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Outcome measurement</a:t>
            </a:r>
          </a:p>
          <a:p>
            <a:pPr marL="127000" indent="0">
              <a:buNone/>
            </a:pPr>
            <a:endParaRPr lang="en-US" dirty="0"/>
          </a:p>
        </p:txBody>
      </p:sp>
      <p:pic>
        <p:nvPicPr>
          <p:cNvPr id="4" name="Picture 3" descr="Close up of checklist">
            <a:extLst>
              <a:ext uri="{FF2B5EF4-FFF2-40B4-BE49-F238E27FC236}">
                <a16:creationId xmlns:a16="http://schemas.microsoft.com/office/drawing/2014/main" id="{0F551918-46DD-C242-D157-59EFD457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873" y="1314151"/>
            <a:ext cx="3772796" cy="251519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7FDD34B-23F2-4EED-36D5-ACB126AA49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11698" y="100402"/>
            <a:ext cx="8228143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</a:rPr>
              <a:t>Allowable Use of Funds </a:t>
            </a:r>
          </a:p>
        </p:txBody>
      </p:sp>
    </p:spTree>
    <p:extLst>
      <p:ext uri="{BB962C8B-B14F-4D97-AF65-F5344CB8AC3E}">
        <p14:creationId xmlns:p14="http://schemas.microsoft.com/office/powerpoint/2010/main" val="609780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4938D-A31A-907D-7FB7-7DCE66B97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DAEC9-2E16-7588-8BD1-600CBE760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</a:rPr>
              <a:t>Duration of Grant</a:t>
            </a:r>
            <a:endParaRPr lang="en-US" sz="36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F7F3CB-F12E-EAF5-660A-4145DA349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931" y="948367"/>
            <a:ext cx="8709837" cy="3574647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spcBef>
                <a:spcPts val="1200"/>
              </a:spcBef>
              <a:spcAft>
                <a:spcPts val="600"/>
              </a:spcAft>
            </a:pPr>
            <a:r>
              <a:rPr lang="en-US"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Grantees are eligible for continued funding in year two after completing:</a:t>
            </a:r>
          </a:p>
          <a:p>
            <a:pPr marL="1028700" lvl="1" indent="-342900">
              <a:spcBef>
                <a:spcPts val="1200"/>
              </a:spcBef>
              <a:spcAft>
                <a:spcPts val="600"/>
              </a:spcAft>
            </a:pPr>
            <a:r>
              <a:rPr lang="en-US"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Submission and full completion of all required report materials</a:t>
            </a:r>
          </a:p>
          <a:p>
            <a:pPr marL="1028700" lvl="1" indent="-342900">
              <a:spcBef>
                <a:spcPts val="1200"/>
              </a:spcBef>
              <a:spcAft>
                <a:spcPts val="600"/>
              </a:spcAft>
            </a:pPr>
            <a:r>
              <a:rPr lang="en-US"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Submission of budgets and financial reports</a:t>
            </a:r>
          </a:p>
          <a:p>
            <a:pPr marL="1028700" lvl="1" indent="-342900">
              <a:spcBef>
                <a:spcPts val="1200"/>
              </a:spcBef>
              <a:spcAft>
                <a:spcPts val="600"/>
              </a:spcAft>
            </a:pPr>
            <a:r>
              <a:rPr lang="en-US"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grant requirements</a:t>
            </a:r>
          </a:p>
          <a:p>
            <a:pPr marL="571500" indent="-342900">
              <a:spcBef>
                <a:spcPts val="1200"/>
              </a:spcBef>
              <a:spcAft>
                <a:spcPts val="600"/>
              </a:spcAft>
            </a:pPr>
            <a:r>
              <a:rPr lang="en-US"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Funds must be spent every year to receive the next round of funds</a:t>
            </a:r>
          </a:p>
          <a:p>
            <a:pPr marL="571500" indent="-342900">
              <a:spcBef>
                <a:spcPts val="1200"/>
              </a:spcBef>
              <a:spcAft>
                <a:spcPts val="600"/>
              </a:spcAft>
            </a:pPr>
            <a:r>
              <a:rPr lang="en-US"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will be no carryover of funds from year-to-year</a:t>
            </a:r>
          </a:p>
          <a:p>
            <a:pPr marL="127000" indent="0">
              <a:buNone/>
            </a:pPr>
            <a:endParaRPr lang="en-US" sz="1400" kern="800">
              <a:solidFill>
                <a:srgbClr val="26262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1200"/>
              </a:spcBef>
              <a:buNone/>
            </a:pPr>
            <a:endParaRPr lang="en-US" kern="800">
              <a:solidFill>
                <a:srgbClr val="26262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520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35C5F-9614-EC85-0D3D-7F374F934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</a:rPr>
              <a:t>District Agreements for Grant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A0A28-F5DD-49D0-2409-1D5E6F3B3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90055" y="813119"/>
            <a:ext cx="8782294" cy="4219626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>
                <a:latin typeface="+mn-lt"/>
              </a:rPr>
              <a:t>Create a safety team that includes school administrator(s) district staff with executive authority; members of mental health team; classroom teacher(s); community members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>
                <a:latin typeface="+mn-lt"/>
              </a:rPr>
              <a:t>Attend and Participate in all Grant related activities</a:t>
            </a:r>
          </a:p>
          <a:p>
            <a:pPr lvl="1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  <a:buSzPts val="1600"/>
            </a:pPr>
            <a:r>
              <a:rPr lang="en-US" sz="1800">
                <a:latin typeface="+mn-lt"/>
              </a:rPr>
              <a:t>Virtual Training (two half-day trainings per year)</a:t>
            </a:r>
          </a:p>
          <a:p>
            <a:pPr lvl="2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  <a:buSzPts val="1600"/>
              <a:buFont typeface="Wingdings" panose="05000000000000000000" pitchFamily="2" charset="2"/>
              <a:buChar char="§"/>
            </a:pPr>
            <a:r>
              <a:rPr lang="en-US" sz="1800">
                <a:latin typeface="+mn-lt"/>
              </a:rPr>
              <a:t>Online Academy Training Modules Resources</a:t>
            </a:r>
          </a:p>
          <a:p>
            <a:pPr lvl="1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  <a:buSzPts val="1600"/>
            </a:pPr>
            <a:r>
              <a:rPr lang="en-US" sz="1800">
                <a:latin typeface="+mn-lt"/>
              </a:rPr>
              <a:t>Coaching meetings and Check-ins (will be scheduled with teams)</a:t>
            </a:r>
          </a:p>
          <a:p>
            <a:pPr lvl="1"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  <a:buSzPts val="1600"/>
            </a:pPr>
            <a:r>
              <a:rPr lang="en-US" sz="1800">
                <a:latin typeface="+mn-lt"/>
              </a:rPr>
              <a:t>Community of Practice (CoP) trainings and meetings</a:t>
            </a:r>
          </a:p>
          <a:p>
            <a:pPr>
              <a:lnSpc>
                <a:spcPct val="114999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>
                <a:latin typeface="+mn-lt"/>
              </a:rPr>
              <a:t>Develop an enhanced safety plan that integrates prevention efforts</a:t>
            </a:r>
          </a:p>
        </p:txBody>
      </p:sp>
    </p:spTree>
    <p:extLst>
      <p:ext uri="{BB962C8B-B14F-4D97-AF65-F5344CB8AC3E}">
        <p14:creationId xmlns:p14="http://schemas.microsoft.com/office/powerpoint/2010/main" val="2075924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1E78B-DE28-A90D-202C-5C2810E12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C5DDE-5ACC-B97E-D02F-38F45AE9F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78" y="105100"/>
            <a:ext cx="8510083" cy="741300"/>
          </a:xfrm>
        </p:spPr>
        <p:txBody>
          <a:bodyPr/>
          <a:lstStyle/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</a:rPr>
              <a:t>Community of Practice Meetings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B0E5C4-2FD0-AE84-0E2A-7D61C0B35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778" y="968123"/>
            <a:ext cx="8179157" cy="3207253"/>
          </a:xfrm>
        </p:spPr>
        <p:txBody>
          <a:bodyPr>
            <a:normAutofit fontScale="92500" lnSpcReduction="10000"/>
          </a:bodyPr>
          <a:lstStyle/>
          <a:p>
            <a:pPr fontAlgn="ctr">
              <a:spcBef>
                <a:spcPts val="600"/>
              </a:spcBef>
            </a:pPr>
            <a:r>
              <a:rPr lang="en-US" sz="2400">
                <a:latin typeface="Arial"/>
                <a:cs typeface="Arial"/>
              </a:rPr>
              <a:t>Spring 2025 to Fall 2026 (Quarterly)</a:t>
            </a:r>
            <a:endParaRPr lang="en-US" sz="24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ctr">
              <a:spcBef>
                <a:spcPts val="600"/>
              </a:spcBef>
            </a:pPr>
            <a:r>
              <a:rPr lang="en-US" sz="2400">
                <a:latin typeface="Arial"/>
                <a:cs typeface="Arial"/>
              </a:rPr>
              <a:t>Structure</a:t>
            </a:r>
          </a:p>
          <a:p>
            <a:pPr lvl="1">
              <a:lnSpc>
                <a:spcPct val="114999"/>
              </a:lnSpc>
              <a:spcBef>
                <a:spcPts val="600"/>
              </a:spcBef>
              <a:buSzPts val="1600"/>
            </a:pPr>
            <a:r>
              <a:rPr lang="en-US" sz="2200">
                <a:latin typeface="Arial"/>
                <a:cs typeface="Arial"/>
              </a:rPr>
              <a:t>10 min – Inclusive Welcome</a:t>
            </a:r>
          </a:p>
          <a:p>
            <a:pPr lvl="1">
              <a:lnSpc>
                <a:spcPct val="114999"/>
              </a:lnSpc>
              <a:spcBef>
                <a:spcPts val="600"/>
              </a:spcBef>
              <a:buSzPts val="1600"/>
            </a:pPr>
            <a:r>
              <a:rPr lang="en-US" sz="2200">
                <a:latin typeface="Arial"/>
                <a:cs typeface="Arial"/>
              </a:rPr>
              <a:t>20-30 min – Content and Training</a:t>
            </a:r>
            <a:endParaRPr lang="en-US"/>
          </a:p>
          <a:p>
            <a:pPr lvl="1">
              <a:lnSpc>
                <a:spcPct val="114999"/>
              </a:lnSpc>
              <a:spcBef>
                <a:spcPts val="600"/>
              </a:spcBef>
              <a:buSzPts val="1600"/>
            </a:pPr>
            <a:r>
              <a:rPr lang="en-US" sz="2200">
                <a:latin typeface="Arial"/>
                <a:cs typeface="Arial"/>
              </a:rPr>
              <a:t>60 min – Dialogue and Emergent Learning</a:t>
            </a:r>
          </a:p>
          <a:p>
            <a:pPr lvl="1">
              <a:lnSpc>
                <a:spcPct val="114999"/>
              </a:lnSpc>
              <a:spcBef>
                <a:spcPts val="600"/>
              </a:spcBef>
              <a:buSzPts val="1600"/>
            </a:pPr>
            <a:r>
              <a:rPr lang="en-US" sz="2200">
                <a:latin typeface="Arial"/>
                <a:cs typeface="Arial"/>
              </a:rPr>
              <a:t>20 min – Moving into Action</a:t>
            </a:r>
          </a:p>
          <a:p>
            <a:pPr lvl="1">
              <a:lnSpc>
                <a:spcPct val="114999"/>
              </a:lnSpc>
              <a:spcBef>
                <a:spcPts val="600"/>
              </a:spcBef>
              <a:buSzPts val="1600"/>
            </a:pPr>
            <a:r>
              <a:rPr lang="en-US" sz="2200">
                <a:latin typeface="Arial"/>
                <a:cs typeface="Arial"/>
              </a:rPr>
              <a:t>10 min – What to Expect Next </a:t>
            </a:r>
          </a:p>
          <a:p>
            <a:pPr lvl="1">
              <a:lnSpc>
                <a:spcPct val="114999"/>
              </a:lnSpc>
              <a:spcBef>
                <a:spcPts val="600"/>
              </a:spcBef>
            </a:pPr>
            <a:endParaRPr lang="en-US" sz="2200">
              <a:latin typeface="Arial"/>
              <a:cs typeface="Arial"/>
            </a:endParaRPr>
          </a:p>
          <a:p>
            <a:pPr marL="12700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25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31278-B6CB-1DCF-C8ED-3956AD090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solidFill>
                  <a:schemeClr val="accent5">
                    <a:lumMod val="49000"/>
                  </a:schemeClr>
                </a:solidFill>
              </a:rPr>
              <a:t>Community of Practice 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584151-7E50-587C-E73E-7FCE46BFC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812" y="968624"/>
            <a:ext cx="8823728" cy="3390015"/>
          </a:xfrm>
        </p:spPr>
        <p:txBody>
          <a:bodyPr>
            <a:normAutofit fontScale="92500" lnSpcReduction="20000"/>
          </a:bodyPr>
          <a:lstStyle/>
          <a:p>
            <a:pPr marL="127000" indent="0">
              <a:buNone/>
            </a:pPr>
            <a:endParaRPr lang="en-US" sz="2000">
              <a:latin typeface="+mj-lt"/>
            </a:endParaRPr>
          </a:p>
          <a:p>
            <a:pPr marL="127000" indent="0" algn="ctr">
              <a:buNone/>
            </a:pPr>
            <a:r>
              <a:rPr lang="en-US" sz="2800" b="1">
                <a:latin typeface="+mj-lt"/>
              </a:rPr>
              <a:t>Mark your calendars!</a:t>
            </a:r>
          </a:p>
          <a:p>
            <a:pPr marL="127000" indent="0">
              <a:buNone/>
            </a:pPr>
            <a:endParaRPr lang="en-US" sz="2000">
              <a:latin typeface="+mj-lt"/>
            </a:endParaRPr>
          </a:p>
          <a:p>
            <a:pPr marL="127000" indent="0" algn="ctr">
              <a:buNone/>
            </a:pPr>
            <a:r>
              <a:rPr lang="en-US" sz="2000">
                <a:latin typeface="+mj-lt"/>
              </a:rPr>
              <a:t>2025 Community of Practice Dates</a:t>
            </a:r>
          </a:p>
          <a:p>
            <a:pPr marL="127000" indent="0" algn="ctr">
              <a:lnSpc>
                <a:spcPct val="114999"/>
              </a:lnSpc>
              <a:buNone/>
            </a:pPr>
            <a:endParaRPr lang="en-US" sz="2000">
              <a:latin typeface="+mj-lt"/>
            </a:endParaRPr>
          </a:p>
          <a:p>
            <a:pPr marL="12700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>
                <a:latin typeface="+mj-lt"/>
              </a:rPr>
              <a:t>Wednesday </a:t>
            </a:r>
            <a:r>
              <a:rPr lang="en-US" sz="2000" b="1">
                <a:effectLst/>
                <a:latin typeface="+mj-lt"/>
              </a:rPr>
              <a:t>March </a:t>
            </a:r>
            <a:r>
              <a:rPr lang="en-US" sz="2000" b="1">
                <a:latin typeface="+mj-lt"/>
              </a:rPr>
              <a:t>12th</a:t>
            </a:r>
            <a:r>
              <a:rPr lang="en-US" sz="2000" b="1">
                <a:effectLst/>
                <a:latin typeface="+mj-lt"/>
              </a:rPr>
              <a:t>, 2025</a:t>
            </a:r>
            <a:endParaRPr lang="en-US" sz="2000">
              <a:latin typeface="+mj-lt"/>
            </a:endParaRPr>
          </a:p>
          <a:p>
            <a:pPr marL="12700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>
                <a:latin typeface="+mj-lt"/>
              </a:rPr>
              <a:t>Wednesday </a:t>
            </a:r>
            <a:r>
              <a:rPr lang="en-US" sz="2000" b="1">
                <a:effectLst/>
                <a:latin typeface="+mj-lt"/>
              </a:rPr>
              <a:t>May 7th, 2025</a:t>
            </a:r>
          </a:p>
          <a:p>
            <a:pPr marL="12700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>
                <a:latin typeface="+mj-lt"/>
              </a:rPr>
              <a:t>Wednesday </a:t>
            </a:r>
            <a:r>
              <a:rPr lang="en-US" sz="2000" b="1">
                <a:latin typeface="+mj-lt"/>
              </a:rPr>
              <a:t>August 27th, 2025 </a:t>
            </a:r>
          </a:p>
          <a:p>
            <a:pPr marL="12700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>
                <a:latin typeface="+mj-lt"/>
              </a:rPr>
              <a:t>Wednesday </a:t>
            </a:r>
            <a:r>
              <a:rPr lang="en-US" sz="2000" b="1">
                <a:latin typeface="+mj-lt"/>
              </a:rPr>
              <a:t>October 8th, 2025</a:t>
            </a:r>
          </a:p>
          <a:p>
            <a:endParaRPr lang="en-US" sz="2000">
              <a:latin typeface="+mj-lt"/>
            </a:endParaRPr>
          </a:p>
          <a:p>
            <a:pPr>
              <a:lnSpc>
                <a:spcPct val="114999"/>
              </a:lnSpc>
            </a:pPr>
            <a:endParaRPr lang="en-US" sz="2000" b="1">
              <a:latin typeface="Arial"/>
            </a:endParaRPr>
          </a:p>
          <a:p>
            <a:pPr lvl="1"/>
            <a:endParaRPr lang="en-US"/>
          </a:p>
          <a:p>
            <a:pPr marL="596900" lvl="1" indent="0">
              <a:buNone/>
            </a:pPr>
            <a:endParaRPr lang="en-US" sz="2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917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44F23-74F8-C522-4F5C-F31C74F38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42" y="172778"/>
            <a:ext cx="7167900" cy="741300"/>
          </a:xfrm>
        </p:spPr>
        <p:txBody>
          <a:bodyPr/>
          <a:lstStyle/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</a:rPr>
              <a:t>For program questions contact:</a:t>
            </a:r>
          </a:p>
        </p:txBody>
      </p:sp>
      <p:pic>
        <p:nvPicPr>
          <p:cNvPr id="4" name="Picture 3" descr="Adam Collins headshot">
            <a:extLst>
              <a:ext uri="{FF2B5EF4-FFF2-40B4-BE49-F238E27FC236}">
                <a16:creationId xmlns:a16="http://schemas.microsoft.com/office/drawing/2014/main" id="{589A2C01-4C8D-12DB-206B-709188F8C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191" y="1050257"/>
            <a:ext cx="1055772" cy="1313448"/>
          </a:xfrm>
          <a:prstGeom prst="rect">
            <a:avLst/>
          </a:prstGeom>
        </p:spPr>
      </p:pic>
      <p:pic>
        <p:nvPicPr>
          <p:cNvPr id="5" name="Picture 4" descr="Lynne DeSousa headshot">
            <a:extLst>
              <a:ext uri="{FF2B5EF4-FFF2-40B4-BE49-F238E27FC236}">
                <a16:creationId xmlns:a16="http://schemas.microsoft.com/office/drawing/2014/main" id="{4CDC7D1B-E203-CB4D-76BE-81900395B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24" y="2546574"/>
            <a:ext cx="942976" cy="13099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55C06F-36AC-385D-B81A-93B0DD60F522}"/>
              </a:ext>
            </a:extLst>
          </p:cNvPr>
          <p:cNvSpPr txBox="1"/>
          <p:nvPr/>
        </p:nvSpPr>
        <p:spPr>
          <a:xfrm>
            <a:off x="5358564" y="1049755"/>
            <a:ext cx="343581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333333"/>
                </a:solidFill>
                <a:highlight>
                  <a:srgbClr val="FFFFFF"/>
                </a:highlight>
                <a:cs typeface="Segoe UI"/>
              </a:rPr>
              <a:t>Adam Collins</a:t>
            </a:r>
            <a:br>
              <a:rPr lang="en-US" sz="1600">
                <a:cs typeface="Segoe UI"/>
              </a:rPr>
            </a:br>
            <a:r>
              <a:rPr lang="en-US" sz="1600">
                <a:solidFill>
                  <a:srgbClr val="333333"/>
                </a:solidFill>
                <a:highlight>
                  <a:srgbClr val="FFFFFF"/>
                </a:highlight>
                <a:cs typeface="Segoe UI"/>
              </a:rPr>
              <a:t>Statewide Bullying Prevention Manager</a:t>
            </a:r>
            <a:r>
              <a:rPr lang="en-US" sz="1600">
                <a:cs typeface="Segoe UI"/>
              </a:rPr>
              <a:t>​</a:t>
            </a:r>
          </a:p>
          <a:p>
            <a:r>
              <a:rPr lang="en-US" sz="1600">
                <a:solidFill>
                  <a:srgbClr val="333333"/>
                </a:solidFill>
                <a:highlight>
                  <a:srgbClr val="FFFFFF"/>
                </a:highlight>
                <a:cs typeface="Segoe UI"/>
              </a:rPr>
              <a:t>Office of Learning Supports</a:t>
            </a:r>
            <a:r>
              <a:rPr lang="en-US" sz="1600">
                <a:cs typeface="Segoe UI"/>
              </a:rPr>
              <a:t>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C6AA81-A313-E16E-4D96-9E82F79F71D9}"/>
              </a:ext>
            </a:extLst>
          </p:cNvPr>
          <p:cNvSpPr txBox="1"/>
          <p:nvPr/>
        </p:nvSpPr>
        <p:spPr>
          <a:xfrm>
            <a:off x="1170900" y="2569955"/>
            <a:ext cx="2743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333333"/>
                </a:solidFill>
                <a:highlight>
                  <a:srgbClr val="FFFFFF"/>
                </a:highlight>
                <a:cs typeface="Segoe UI"/>
              </a:rPr>
              <a:t>Lynne DeSousa</a:t>
            </a:r>
            <a:endParaRPr lang="en-US" sz="1600">
              <a:cs typeface="Segoe UI"/>
            </a:endParaRPr>
          </a:p>
          <a:p>
            <a:r>
              <a:rPr lang="en-US" sz="1600">
                <a:solidFill>
                  <a:srgbClr val="333333"/>
                </a:solidFill>
                <a:highlight>
                  <a:srgbClr val="FFFFFF"/>
                </a:highlight>
                <a:cs typeface="Segoe UI"/>
              </a:rPr>
              <a:t>COMTSS Specialist/RTI and PBIS</a:t>
            </a:r>
            <a:r>
              <a:rPr lang="en-US" sz="1600">
                <a:cs typeface="Segoe UI"/>
              </a:rPr>
              <a:t>​ </a:t>
            </a:r>
            <a:r>
              <a:rPr lang="en-US" sz="1600">
                <a:solidFill>
                  <a:srgbClr val="333333"/>
                </a:solidFill>
                <a:highlight>
                  <a:srgbClr val="FFFFFF"/>
                </a:highlight>
                <a:cs typeface="Segoe UI"/>
              </a:rPr>
              <a:t>Integration Coordinator</a:t>
            </a:r>
            <a:r>
              <a:rPr lang="en-US" sz="1600">
                <a:cs typeface="Segoe UI"/>
              </a:rPr>
              <a:t>​</a:t>
            </a:r>
          </a:p>
          <a:p>
            <a:r>
              <a:rPr lang="en-US" sz="1600">
                <a:solidFill>
                  <a:srgbClr val="333333"/>
                </a:solidFill>
                <a:highlight>
                  <a:srgbClr val="FFFFFF"/>
                </a:highlight>
                <a:cs typeface="Segoe UI"/>
              </a:rPr>
              <a:t>Office of Learning Supports</a:t>
            </a:r>
            <a:r>
              <a:rPr lang="en-US">
                <a:cs typeface="Segoe UI"/>
              </a:rPr>
              <a:t>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322C12-803D-0A7A-90DB-B5372747531F}"/>
              </a:ext>
            </a:extLst>
          </p:cNvPr>
          <p:cNvSpPr txBox="1"/>
          <p:nvPr/>
        </p:nvSpPr>
        <p:spPr>
          <a:xfrm>
            <a:off x="5289985" y="2541871"/>
            <a:ext cx="274320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333333"/>
                </a:solidFill>
                <a:highlight>
                  <a:srgbClr val="FFFFFF"/>
                </a:highlight>
                <a:cs typeface="Segoe UI"/>
              </a:rPr>
              <a:t>Jessica Johnson</a:t>
            </a:r>
            <a:br>
              <a:rPr lang="en-US" sz="1600">
                <a:cs typeface="Segoe UI"/>
              </a:rPr>
            </a:br>
            <a:r>
              <a:rPr lang="en-US" sz="1600">
                <a:solidFill>
                  <a:srgbClr val="333333"/>
                </a:solidFill>
                <a:highlight>
                  <a:srgbClr val="FFFFFF"/>
                </a:highlight>
                <a:cs typeface="Segoe UI"/>
              </a:rPr>
              <a:t>Preventing School Violence Implementation Coordinator</a:t>
            </a:r>
            <a:br>
              <a:rPr lang="en-US" sz="1600">
                <a:cs typeface="Segoe UI"/>
              </a:rPr>
            </a:br>
            <a:r>
              <a:rPr lang="en-US" sz="1600">
                <a:solidFill>
                  <a:srgbClr val="333333"/>
                </a:solidFill>
                <a:highlight>
                  <a:srgbClr val="FFFFFF"/>
                </a:highlight>
                <a:cs typeface="Segoe UI"/>
              </a:rPr>
              <a:t>Office of Learning Supports</a:t>
            </a:r>
            <a:r>
              <a:rPr lang="en-US">
                <a:cs typeface="Segoe UI"/>
              </a:rPr>
              <a:t>​​</a:t>
            </a:r>
          </a:p>
        </p:txBody>
      </p:sp>
      <p:pic>
        <p:nvPicPr>
          <p:cNvPr id="8" name="Picture 7" descr="Kristen Brown headshot">
            <a:extLst>
              <a:ext uri="{FF2B5EF4-FFF2-40B4-BE49-F238E27FC236}">
                <a16:creationId xmlns:a16="http://schemas.microsoft.com/office/drawing/2014/main" id="{0D0CA0B2-5DC9-C684-E187-AF4BF5306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15" y="1153863"/>
            <a:ext cx="940803" cy="9859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2C7E7D-CA1F-C6D8-AA8D-8487D371F99F}"/>
              </a:ext>
            </a:extLst>
          </p:cNvPr>
          <p:cNvSpPr txBox="1"/>
          <p:nvPr/>
        </p:nvSpPr>
        <p:spPr>
          <a:xfrm>
            <a:off x="1124618" y="1048013"/>
            <a:ext cx="2743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333333"/>
                </a:solidFill>
                <a:highlight>
                  <a:srgbClr val="FFFFFF"/>
                </a:highlight>
                <a:cs typeface="Segoe UI"/>
              </a:rPr>
              <a:t>Kristen Brown</a:t>
            </a:r>
            <a:br>
              <a:rPr lang="en-US" sz="1800">
                <a:cs typeface="Segoe UI"/>
              </a:rPr>
            </a:br>
            <a:r>
              <a:rPr lang="en-US" sz="1800">
                <a:solidFill>
                  <a:srgbClr val="333333"/>
                </a:solidFill>
                <a:highlight>
                  <a:srgbClr val="FFFFFF"/>
                </a:highlight>
                <a:cs typeface="Segoe UI"/>
              </a:rPr>
              <a:t>Director, Office of Learning Supports</a:t>
            </a:r>
            <a:r>
              <a:rPr lang="en-US" sz="2000">
                <a:cs typeface="Segoe UI"/>
              </a:rPr>
              <a:t>​​​</a:t>
            </a:r>
            <a:endParaRPr lang="en-US" sz="2000"/>
          </a:p>
        </p:txBody>
      </p:sp>
      <p:pic>
        <p:nvPicPr>
          <p:cNvPr id="10" name="Picture 9" descr="Jessica Johnson headshot">
            <a:extLst>
              <a:ext uri="{FF2B5EF4-FFF2-40B4-BE49-F238E27FC236}">
                <a16:creationId xmlns:a16="http://schemas.microsoft.com/office/drawing/2014/main" id="{F1E2AB42-393B-35AC-2D49-E6E89D368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1576" y="2547410"/>
            <a:ext cx="761165" cy="13091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E7B2D2-B16B-8B1E-C5CB-7F63CD1FF83F}"/>
              </a:ext>
            </a:extLst>
          </p:cNvPr>
          <p:cNvSpPr txBox="1"/>
          <p:nvPr/>
        </p:nvSpPr>
        <p:spPr>
          <a:xfrm>
            <a:off x="2110791" y="3991498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Contact Email: </a:t>
            </a:r>
            <a:r>
              <a:rPr lang="en-US" sz="1800">
                <a:hlinkClick r:id="rId7"/>
              </a:rPr>
              <a:t>PSV@cde.state.co.us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34057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3AA30-BBD3-AB7E-1CF4-12880049A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9C1412-9F40-7B14-0DE9-60EC2F170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55700" y="732100"/>
            <a:ext cx="9008268" cy="3574647"/>
          </a:xfrm>
        </p:spPr>
        <p:txBody>
          <a:bodyPr>
            <a:normAutofit fontScale="92500" lnSpcReduction="20000"/>
          </a:bodyPr>
          <a:lstStyle/>
          <a:p>
            <a:pPr marL="127000" indent="0">
              <a:buNone/>
            </a:pPr>
            <a:endParaRPr lang="en-US" sz="1400" kern="800">
              <a:solidFill>
                <a:schemeClr val="accent5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b="1" kern="800">
                <a:solidFill>
                  <a:schemeClr val="tx1"/>
                </a:solidFill>
                <a:effectLst/>
                <a:latin typeface="+mj-lt"/>
                <a:ea typeface="Calibri"/>
                <a:cs typeface="Arial"/>
              </a:rPr>
              <a:t>An annual financial report</a:t>
            </a:r>
            <a:endParaRPr lang="en-US" sz="2000" kern="800">
              <a:solidFill>
                <a:schemeClr val="tx1"/>
              </a:solidFill>
              <a:effectLst/>
              <a:latin typeface="+mj-lt"/>
              <a:ea typeface="Calibri"/>
              <a:cs typeface="Arial"/>
            </a:endParaRPr>
          </a:p>
          <a:p>
            <a:pPr lvl="1"/>
            <a:endParaRPr lang="en-US" sz="1000" kern="80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kern="800">
                <a:solidFill>
                  <a:schemeClr val="tx1"/>
                </a:solidFill>
                <a:effectLst/>
                <a:latin typeface="+mn-lt"/>
                <a:ea typeface="Calibri"/>
                <a:cs typeface="Arial"/>
              </a:rPr>
              <a:t>Bi-annual safety data (at least one of the following):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kern="800">
                <a:solidFill>
                  <a:schemeClr val="tx1"/>
                </a:solidFill>
                <a:effectLst/>
                <a:latin typeface="+mn-lt"/>
                <a:ea typeface="Calibri"/>
                <a:cs typeface="Arial"/>
              </a:rPr>
              <a:t>Reductions in incidents of violence, bullying, and other related behaviors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kern="800">
                <a:solidFill>
                  <a:schemeClr val="tx1"/>
                </a:solidFill>
                <a:effectLst/>
                <a:latin typeface="+mn-lt"/>
                <a:ea typeface="Calibri"/>
                <a:cs typeface="Arial"/>
              </a:rPr>
              <a:t>Improvements in school climate and student perceptions of safety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kern="80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Improvements in staff self-reports of capacity and readiness to promote school safety, respond to violence prevention, and participate in crisis intervention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100" b="1" kern="80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Submit enhanced Safety Plan</a:t>
            </a:r>
            <a:endParaRPr lang="en-US" sz="2100" b="1" kern="80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US" kern="800">
              <a:solidFill>
                <a:schemeClr val="accent5">
                  <a:lumMod val="50000"/>
                </a:schemeClr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7000" indent="0">
              <a:buNone/>
            </a:pPr>
            <a:endParaRPr lang="en-US" kern="800">
              <a:solidFill>
                <a:srgbClr val="26262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0C5B2B8-F0D1-F982-FCAD-F51A6EF6DD3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1432" y="114950"/>
            <a:ext cx="7167900" cy="7413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Evaluation and Reporting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195505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6FCB-2B43-8493-6A51-474BFF2E9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05100"/>
            <a:ext cx="7727400" cy="741300"/>
          </a:xfrm>
        </p:spPr>
        <p:txBody>
          <a:bodyPr/>
          <a:lstStyle/>
          <a:p>
            <a:r>
              <a:rPr lang="en-US" sz="3600" b="1">
                <a:solidFill>
                  <a:schemeClr val="accent5">
                    <a:lumMod val="49000"/>
                  </a:schemeClr>
                </a:solidFill>
              </a:rPr>
              <a:t>Reflection Activity-First 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E9561-14FB-E5FB-3042-98296D6A6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75" y="974288"/>
            <a:ext cx="7915225" cy="3293050"/>
          </a:xfrm>
        </p:spPr>
        <p:txBody>
          <a:bodyPr>
            <a:normAutofit fontScale="92500"/>
          </a:bodyPr>
          <a:lstStyle/>
          <a:p>
            <a:pPr marL="127000" indent="0">
              <a:lnSpc>
                <a:spcPct val="114999"/>
              </a:lnSpc>
              <a:buNone/>
            </a:pPr>
            <a:r>
              <a:rPr lang="en-US" sz="2400" dirty="0">
                <a:latin typeface="+mj-lt"/>
              </a:rPr>
              <a:t>Consider the following: </a:t>
            </a:r>
          </a:p>
          <a:p>
            <a:pPr>
              <a:lnSpc>
                <a:spcPct val="114999"/>
              </a:lnSpc>
              <a:spcBef>
                <a:spcPts val="600"/>
              </a:spcBef>
              <a:spcAft>
                <a:spcPts val="1200"/>
              </a:spcAft>
              <a:buAutoNum type="arabicPeriod"/>
            </a:pPr>
            <a:r>
              <a:rPr lang="en-US" sz="2200" dirty="0">
                <a:latin typeface="+mj-lt"/>
              </a:rPr>
              <a:t>Who should we invite to be on our Safety Team-This may be an existing team, repurposing a team, or combining a team.</a:t>
            </a:r>
          </a:p>
          <a:p>
            <a:pPr>
              <a:lnSpc>
                <a:spcPct val="114999"/>
              </a:lnSpc>
              <a:spcBef>
                <a:spcPts val="600"/>
              </a:spcBef>
              <a:spcAft>
                <a:spcPts val="1200"/>
              </a:spcAft>
              <a:buFont typeface="Roboto"/>
              <a:buAutoNum type="arabicPeriod"/>
            </a:pPr>
            <a:r>
              <a:rPr lang="en-US" sz="2200" dirty="0">
                <a:latin typeface="+mj-lt"/>
              </a:rPr>
              <a:t>Who do we need to talk to?</a:t>
            </a:r>
          </a:p>
          <a:p>
            <a:pPr>
              <a:lnSpc>
                <a:spcPct val="114999"/>
              </a:lnSpc>
              <a:spcBef>
                <a:spcPts val="600"/>
              </a:spcBef>
              <a:spcAft>
                <a:spcPts val="1200"/>
              </a:spcAft>
              <a:buAutoNum type="arabicPeriod"/>
            </a:pPr>
            <a:r>
              <a:rPr lang="en-US" sz="2200" dirty="0">
                <a:latin typeface="+mj-lt"/>
              </a:rPr>
              <a:t>What do we need to know before we implement?  </a:t>
            </a:r>
          </a:p>
          <a:p>
            <a:pPr>
              <a:lnSpc>
                <a:spcPct val="114999"/>
              </a:lnSpc>
              <a:spcBef>
                <a:spcPts val="600"/>
              </a:spcBef>
              <a:spcAft>
                <a:spcPts val="1200"/>
              </a:spcAft>
              <a:buAutoNum type="arabicPeriod"/>
            </a:pPr>
            <a:r>
              <a:rPr lang="en-US" sz="2200" dirty="0">
                <a:latin typeface="+mj-lt"/>
              </a:rPr>
              <a:t>What information/data should we be gathering?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43F514-9E23-ACE7-F91A-50CF6AE69D6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Employee working with sticky notes">
            <a:extLst>
              <a:ext uri="{FF2B5EF4-FFF2-40B4-BE49-F238E27FC236}">
                <a16:creationId xmlns:a16="http://schemas.microsoft.com/office/drawing/2014/main" id="{2C0916D2-7572-ADB2-02F1-987E57386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5" y="2394988"/>
            <a:ext cx="2626420" cy="187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25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ACD2E-E0F1-DDCB-5756-AC6A354DF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</a:rPr>
              <a:t>Preparation for the first Convening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329B83-18B7-03A7-A569-9B395C3F1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265" y="979521"/>
            <a:ext cx="8505729" cy="3034800"/>
          </a:xfrm>
        </p:spPr>
        <p:txBody>
          <a:bodyPr>
            <a:normAutofit/>
          </a:bodyPr>
          <a:lstStyle/>
          <a:p>
            <a:pPr marL="127000" indent="0">
              <a:buNone/>
            </a:pPr>
            <a:r>
              <a:rPr lang="en-US" sz="2000" b="1" dirty="0">
                <a:latin typeface="+mj-lt"/>
              </a:rPr>
              <a:t>Prepare for the First Community of Practice– March 12th, 2025</a:t>
            </a:r>
          </a:p>
          <a:p>
            <a:pPr marL="127000" indent="0">
              <a:lnSpc>
                <a:spcPct val="114999"/>
              </a:lnSpc>
              <a:buNone/>
            </a:pPr>
            <a:endParaRPr lang="en-US" sz="2000" dirty="0">
              <a:latin typeface="+mj-lt"/>
            </a:endParaRPr>
          </a:p>
          <a:p>
            <a:pPr marL="584200" indent="-457200">
              <a:lnSpc>
                <a:spcPct val="114999"/>
              </a:lnSpc>
              <a:buAutoNum type="arabicPeriod"/>
            </a:pPr>
            <a:r>
              <a:rPr lang="en-US" sz="2000" dirty="0">
                <a:latin typeface="+mj-lt"/>
              </a:rPr>
              <a:t>Create a multi-disciplinary team </a:t>
            </a:r>
          </a:p>
          <a:p>
            <a:pPr marL="584200" indent="-457200">
              <a:lnSpc>
                <a:spcPct val="114999"/>
              </a:lnSpc>
              <a:buAutoNum type="arabicPeriod"/>
            </a:pPr>
            <a:r>
              <a:rPr lang="en-US" sz="2000" dirty="0">
                <a:latin typeface="+mj-lt"/>
                <a:cs typeface="Arial"/>
              </a:rPr>
              <a:t>Complete the </a:t>
            </a:r>
            <a:r>
              <a:rPr lang="en-US" sz="2000" dirty="0">
                <a:latin typeface="+mj-lt"/>
                <a:cs typeface="Arial"/>
                <a:hlinkClick r:id="rId2"/>
              </a:rPr>
              <a:t>Safety Team Survey</a:t>
            </a:r>
            <a:r>
              <a:rPr lang="en-US" sz="2000" dirty="0">
                <a:latin typeface="+mj-lt"/>
              </a:rPr>
              <a:t> by Jan. 31st, 2025</a:t>
            </a:r>
          </a:p>
          <a:p>
            <a:pPr marL="584200" indent="-457200">
              <a:lnSpc>
                <a:spcPct val="114999"/>
              </a:lnSpc>
              <a:buAutoNum type="arabicPeriod"/>
            </a:pPr>
            <a:r>
              <a:rPr lang="en-US" sz="2000" dirty="0">
                <a:latin typeface="+mj-lt"/>
              </a:rPr>
              <a:t>Review school district policies</a:t>
            </a:r>
          </a:p>
          <a:p>
            <a:pPr marL="584200" indent="-457200">
              <a:lnSpc>
                <a:spcPct val="114999"/>
              </a:lnSpc>
              <a:buAutoNum type="arabicPeriod"/>
            </a:pPr>
            <a:r>
              <a:rPr lang="en-US" sz="2000" dirty="0">
                <a:latin typeface="+mj-lt"/>
              </a:rPr>
              <a:t>Review priorities of district grant</a:t>
            </a:r>
            <a:endParaRPr lang="en-US" dirty="0"/>
          </a:p>
          <a:p>
            <a:pPr marL="584200" indent="-457200">
              <a:lnSpc>
                <a:spcPct val="114999"/>
              </a:lnSpc>
              <a:buAutoNum type="arabicPeriod"/>
            </a:pPr>
            <a:r>
              <a:rPr lang="en-US" sz="2000" dirty="0">
                <a:latin typeface="+mj-lt"/>
              </a:rPr>
              <a:t>Complete the </a:t>
            </a:r>
            <a:r>
              <a:rPr lang="en-US" sz="2000" dirty="0">
                <a:latin typeface="+mj-lt"/>
                <a:hlinkClick r:id="rId3"/>
              </a:rPr>
              <a:t>Preventing School Violence Training Needs Assessment</a:t>
            </a:r>
            <a:r>
              <a:rPr lang="en-US" sz="2000" dirty="0">
                <a:latin typeface="+mj-lt"/>
              </a:rPr>
              <a:t> by Jan. 31st, 2025</a:t>
            </a:r>
            <a:endParaRPr lang="en-US" dirty="0"/>
          </a:p>
          <a:p>
            <a:pPr lvl="1">
              <a:lnSpc>
                <a:spcPct val="114999"/>
              </a:lnSpc>
            </a:pPr>
            <a:endParaRPr lang="en-US" sz="2000" dirty="0">
              <a:latin typeface="+mj-lt"/>
            </a:endParaRPr>
          </a:p>
          <a:p>
            <a:pPr marL="127000" indent="0">
              <a:lnSpc>
                <a:spcPct val="114999"/>
              </a:lnSpc>
              <a:buNone/>
            </a:pP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1140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5D52E-9242-56E2-BD4B-A99657A75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17B5451-D467-A325-8BC0-F2DC06EF383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0344" y="344464"/>
            <a:ext cx="2733675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Contact Email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11FF0C-7468-EF4B-7433-65009A82FEBA}"/>
              </a:ext>
            </a:extLst>
          </p:cNvPr>
          <p:cNvSpPr txBox="1"/>
          <p:nvPr/>
        </p:nvSpPr>
        <p:spPr>
          <a:xfrm>
            <a:off x="0" y="1014413"/>
            <a:ext cx="3850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3"/>
              </a:rPr>
              <a:t>PSV@cde.state.co.us</a:t>
            </a:r>
            <a:endParaRPr lang="en-US" sz="2800" dirty="0"/>
          </a:p>
        </p:txBody>
      </p:sp>
      <p:pic>
        <p:nvPicPr>
          <p:cNvPr id="3" name="Picture 2" descr="Scrabble letters spelling out the word, &quot;Questions&quot;">
            <a:extLst>
              <a:ext uri="{FF2B5EF4-FFF2-40B4-BE49-F238E27FC236}">
                <a16:creationId xmlns:a16="http://schemas.microsoft.com/office/drawing/2014/main" id="{90BFD85E-AAD3-0B61-D78F-B211B3A693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643" y="228036"/>
            <a:ext cx="4780013" cy="318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62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1C3E8-E0CF-3BCD-9E45-3E2BDC1B0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</a:rPr>
              <a:t>Meeting 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71DC5-F883-7FA1-B0A6-0A5EEEA97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65" y="850407"/>
            <a:ext cx="5769719" cy="3236119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en-US" sz="2000">
                <a:latin typeface="+mj-lt"/>
              </a:rPr>
              <a:t>Introductions and Warm-up</a:t>
            </a:r>
          </a:p>
          <a:p>
            <a:pPr>
              <a:spcBef>
                <a:spcPts val="600"/>
              </a:spcBef>
            </a:pPr>
            <a:r>
              <a:rPr lang="en-US" sz="2000">
                <a:latin typeface="+mj-lt"/>
              </a:rPr>
              <a:t>Preventing School Violence Grant Program Supports</a:t>
            </a:r>
          </a:p>
          <a:p>
            <a:pPr>
              <a:spcBef>
                <a:spcPts val="600"/>
              </a:spcBef>
            </a:pPr>
            <a:r>
              <a:rPr lang="en-US" sz="2000">
                <a:latin typeface="+mj-lt"/>
              </a:rPr>
              <a:t>Purpose of the Preventing School Violence Grant Program</a:t>
            </a:r>
          </a:p>
          <a:p>
            <a:pPr>
              <a:spcBef>
                <a:spcPts val="600"/>
              </a:spcBef>
            </a:pPr>
            <a:r>
              <a:rPr lang="en-US" sz="2000">
                <a:latin typeface="+mj-lt"/>
              </a:rPr>
              <a:t>Grant Basics and Allowable Uses of Funds</a:t>
            </a:r>
          </a:p>
          <a:p>
            <a:pPr>
              <a:spcBef>
                <a:spcPts val="600"/>
              </a:spcBef>
            </a:pPr>
            <a:r>
              <a:rPr lang="en-US" sz="2000">
                <a:latin typeface="+mj-lt"/>
              </a:rPr>
              <a:t>Grant Expectations</a:t>
            </a:r>
          </a:p>
          <a:p>
            <a:pPr>
              <a:spcBef>
                <a:spcPts val="600"/>
              </a:spcBef>
            </a:pPr>
            <a:r>
              <a:rPr lang="en-US" sz="2000">
                <a:latin typeface="+mj-lt"/>
              </a:rPr>
              <a:t>Important Dates and Next Steps</a:t>
            </a:r>
          </a:p>
          <a:p>
            <a:pPr lvl="1"/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38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EC8D0-A2AF-1499-4869-C8DDFD959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14" y="132642"/>
            <a:ext cx="7167900" cy="741300"/>
          </a:xfrm>
        </p:spPr>
        <p:txBody>
          <a:bodyPr/>
          <a:lstStyle/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</a:rPr>
              <a:t>Grantees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44619-7B43-BBCB-B994-DC1D42E8E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957217"/>
            <a:ext cx="4572000" cy="3394319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600"/>
              </a:spcBef>
            </a:pPr>
            <a:r>
              <a:rPr lang="en-US" sz="2900">
                <a:latin typeface="+mj-lt"/>
              </a:rPr>
              <a:t>Centennial Re-1</a:t>
            </a:r>
          </a:p>
          <a:p>
            <a:pPr>
              <a:lnSpc>
                <a:spcPct val="114999"/>
              </a:lnSpc>
              <a:spcBef>
                <a:spcPts val="600"/>
              </a:spcBef>
            </a:pPr>
            <a:r>
              <a:rPr lang="en-US" sz="2900">
                <a:latin typeface="+mj-lt"/>
              </a:rPr>
              <a:t>Center 26 JT</a:t>
            </a:r>
          </a:p>
          <a:p>
            <a:pPr>
              <a:lnSpc>
                <a:spcPct val="114999"/>
              </a:lnSpc>
              <a:spcBef>
                <a:spcPts val="600"/>
              </a:spcBef>
            </a:pPr>
            <a:r>
              <a:rPr lang="en-US" sz="2900">
                <a:latin typeface="+mj-lt"/>
              </a:rPr>
              <a:t>Denver County</a:t>
            </a:r>
          </a:p>
          <a:p>
            <a:pPr>
              <a:lnSpc>
                <a:spcPct val="114999"/>
              </a:lnSpc>
              <a:spcBef>
                <a:spcPts val="600"/>
              </a:spcBef>
            </a:pPr>
            <a:r>
              <a:rPr lang="en-US" sz="2900">
                <a:latin typeface="+mj-lt"/>
              </a:rPr>
              <a:t>DSST: Conservatory Green High School</a:t>
            </a:r>
          </a:p>
          <a:p>
            <a:pPr>
              <a:lnSpc>
                <a:spcPct val="114999"/>
              </a:lnSpc>
              <a:spcBef>
                <a:spcPts val="600"/>
              </a:spcBef>
            </a:pPr>
            <a:r>
              <a:rPr lang="en-US" sz="2900">
                <a:latin typeface="+mj-lt"/>
              </a:rPr>
              <a:t>Eagle County RE 50</a:t>
            </a:r>
          </a:p>
          <a:p>
            <a:pPr>
              <a:lnSpc>
                <a:spcPct val="114999"/>
              </a:lnSpc>
              <a:spcBef>
                <a:spcPts val="600"/>
              </a:spcBef>
            </a:pPr>
            <a:r>
              <a:rPr lang="en-US" sz="2900">
                <a:latin typeface="+mj-lt"/>
              </a:rPr>
              <a:t>Harrison 2</a:t>
            </a:r>
          </a:p>
          <a:p>
            <a:pPr>
              <a:lnSpc>
                <a:spcPct val="114999"/>
              </a:lnSpc>
              <a:spcBef>
                <a:spcPts val="600"/>
              </a:spcBef>
            </a:pPr>
            <a:r>
              <a:rPr lang="en-US" sz="2900">
                <a:latin typeface="+mj-lt"/>
              </a:rPr>
              <a:t>J. Wilkins Opportunity School (Griffith Center)</a:t>
            </a:r>
          </a:p>
          <a:p>
            <a:pPr marL="127000" indent="0">
              <a:lnSpc>
                <a:spcPct val="114999"/>
              </a:lnSpc>
              <a:buNone/>
            </a:pPr>
            <a:endParaRPr lang="en-US">
              <a:latin typeface="+mj-lt"/>
            </a:endParaRPr>
          </a:p>
          <a:p>
            <a:pPr>
              <a:lnSpc>
                <a:spcPct val="114999"/>
              </a:lnSpc>
            </a:pPr>
            <a:endParaRPr lang="en-US"/>
          </a:p>
          <a:p>
            <a:pPr>
              <a:lnSpc>
                <a:spcPct val="114999"/>
              </a:lnSpc>
            </a:pP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81FFBE7-2EF9-D65F-8B01-5612A950AABC}"/>
              </a:ext>
            </a:extLst>
          </p:cNvPr>
          <p:cNvSpPr txBox="1">
            <a:spLocks/>
          </p:cNvSpPr>
          <p:nvPr/>
        </p:nvSpPr>
        <p:spPr>
          <a:xfrm>
            <a:off x="4450829" y="874636"/>
            <a:ext cx="4329356" cy="3230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lnSpc>
                <a:spcPct val="114999"/>
              </a:lnSpc>
              <a:spcBef>
                <a:spcPts val="600"/>
              </a:spcBef>
            </a:pPr>
            <a:r>
              <a:rPr lang="en-US" sz="2200">
                <a:latin typeface="+mj-lt"/>
              </a:rPr>
              <a:t>Kiowa C-2</a:t>
            </a:r>
          </a:p>
          <a:p>
            <a:pPr>
              <a:lnSpc>
                <a:spcPct val="114999"/>
              </a:lnSpc>
              <a:spcBef>
                <a:spcPts val="600"/>
              </a:spcBef>
            </a:pPr>
            <a:r>
              <a:rPr lang="en-US" sz="2200">
                <a:latin typeface="+mj-lt"/>
              </a:rPr>
              <a:t>Lake County Re-1</a:t>
            </a:r>
          </a:p>
          <a:p>
            <a:pPr>
              <a:lnSpc>
                <a:spcPct val="114999"/>
              </a:lnSpc>
              <a:spcBef>
                <a:spcPts val="600"/>
              </a:spcBef>
            </a:pPr>
            <a:r>
              <a:rPr lang="en-US" sz="2200">
                <a:latin typeface="+mj-lt"/>
              </a:rPr>
              <a:t>Mapleton 1</a:t>
            </a:r>
          </a:p>
          <a:p>
            <a:pPr>
              <a:lnSpc>
                <a:spcPct val="114999"/>
              </a:lnSpc>
              <a:spcBef>
                <a:spcPts val="600"/>
              </a:spcBef>
            </a:pPr>
            <a:r>
              <a:rPr lang="en-US" sz="2200">
                <a:latin typeface="+mj-lt"/>
              </a:rPr>
              <a:t>Moffat 2</a:t>
            </a:r>
          </a:p>
          <a:p>
            <a:pPr>
              <a:lnSpc>
                <a:spcPct val="114999"/>
              </a:lnSpc>
              <a:spcBef>
                <a:spcPts val="600"/>
              </a:spcBef>
            </a:pPr>
            <a:r>
              <a:rPr lang="en-US" sz="2200">
                <a:latin typeface="+mj-lt"/>
              </a:rPr>
              <a:t>Monarch Montessori</a:t>
            </a:r>
          </a:p>
          <a:p>
            <a:pPr>
              <a:lnSpc>
                <a:spcPct val="114999"/>
              </a:lnSpc>
              <a:spcBef>
                <a:spcPts val="600"/>
              </a:spcBef>
            </a:pPr>
            <a:r>
              <a:rPr lang="en-US" sz="2200">
                <a:latin typeface="+mj-lt"/>
              </a:rPr>
              <a:t>Prospect Academy</a:t>
            </a:r>
          </a:p>
          <a:p>
            <a:pPr>
              <a:lnSpc>
                <a:spcPct val="114999"/>
              </a:lnSpc>
              <a:spcBef>
                <a:spcPts val="600"/>
              </a:spcBef>
            </a:pPr>
            <a:r>
              <a:rPr lang="en-US" sz="2200">
                <a:latin typeface="+mj-lt"/>
              </a:rPr>
              <a:t>Pueblo City 60</a:t>
            </a:r>
          </a:p>
          <a:p>
            <a:pPr>
              <a:lnSpc>
                <a:spcPct val="114999"/>
              </a:lnSpc>
              <a:spcBef>
                <a:spcPts val="600"/>
              </a:spcBef>
            </a:pPr>
            <a:r>
              <a:rPr lang="en-US" sz="2200">
                <a:latin typeface="+mj-lt"/>
              </a:rPr>
              <a:t>The Pinnacle Charter School</a:t>
            </a:r>
          </a:p>
          <a:p>
            <a:pPr>
              <a:lnSpc>
                <a:spcPct val="114999"/>
              </a:lnSpc>
            </a:pPr>
            <a:endParaRPr lang="en-US">
              <a:latin typeface="+mj-lt"/>
            </a:endParaRPr>
          </a:p>
          <a:p>
            <a:pPr>
              <a:lnSpc>
                <a:spcPct val="114999"/>
              </a:lnSpc>
            </a:pPr>
            <a:endParaRPr lang="en-US">
              <a:latin typeface="+mj-lt"/>
            </a:endParaRPr>
          </a:p>
          <a:p>
            <a:pPr>
              <a:lnSpc>
                <a:spcPct val="114999"/>
              </a:lnSpc>
            </a:pPr>
            <a:endParaRPr lang="en-US"/>
          </a:p>
          <a:p>
            <a:pPr>
              <a:lnSpc>
                <a:spcPct val="114999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15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A0ADB-FF67-8A00-8FE1-9A2BED3C8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74" y="742170"/>
            <a:ext cx="8503695" cy="290140"/>
          </a:xfrm>
        </p:spPr>
        <p:txBody>
          <a:bodyPr/>
          <a:lstStyle/>
          <a:p>
            <a:r>
              <a:rPr lang="en-US" sz="2800" b="1">
                <a:solidFill>
                  <a:schemeClr val="accent5">
                    <a:lumMod val="49000"/>
                  </a:schemeClr>
                </a:solidFill>
                <a:cs typeface="Arial"/>
              </a:rPr>
              <a:t>Preventing School Violence Grant Program Supports:</a:t>
            </a:r>
            <a:br>
              <a:rPr lang="en-US" sz="2800"/>
            </a:br>
            <a:endParaRPr lang="en-US" sz="36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E223B-FB9D-6E6B-E51C-22343FCA8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42170"/>
            <a:ext cx="8763000" cy="3802936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3225" lvl="1" indent="-28575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Arial"/>
              </a:rPr>
              <a:t>schools and districts in the creation of systems and structures to strengthen safety plans;</a:t>
            </a:r>
          </a:p>
          <a:p>
            <a:pPr marL="403225" lvl="1" indent="-28575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Arial"/>
              </a:rPr>
              <a:t>emphasizing the importance of working through multi-disciplinary teams to effectively prevent school violence;</a:t>
            </a:r>
            <a:endParaRPr lang="en-US" sz="2000">
              <a:latin typeface="+mn-lt"/>
            </a:endParaRPr>
          </a:p>
          <a:p>
            <a:pPr marL="403225" lvl="1" indent="-28575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Arial"/>
              </a:rPr>
              <a:t>improving school climate to promote respect, inclusiveness, and a sense of belonging; and</a:t>
            </a:r>
            <a:endParaRPr lang="en-US" sz="2000">
              <a:latin typeface="+mn-lt"/>
            </a:endParaRPr>
          </a:p>
          <a:p>
            <a:pPr marL="403225" lvl="1" indent="-28575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Arial"/>
              </a:rPr>
              <a:t>implementation of comprehensive strategies designed to promote school safety and prevent school violence. </a:t>
            </a:r>
            <a:endParaRPr lang="en-US" sz="2000">
              <a:latin typeface="+mn-lt"/>
            </a:endParaRPr>
          </a:p>
          <a:p>
            <a:pPr marL="127000" indent="0">
              <a:lnSpc>
                <a:spcPct val="114999"/>
              </a:lnSpc>
              <a:spcAft>
                <a:spcPts val="600"/>
              </a:spcAft>
              <a:buNone/>
            </a:pPr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7557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1EA29-1C17-FF54-319E-F30292DD0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D3642-0BE6-90B6-4FDD-39B97C703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</a:rPr>
              <a:t>National Safety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AF103-792B-18D4-0F12-4BDBCE8E20F5}"/>
              </a:ext>
            </a:extLst>
          </p:cNvPr>
          <p:cNvSpPr txBox="1"/>
          <p:nvPr/>
        </p:nvSpPr>
        <p:spPr>
          <a:xfrm>
            <a:off x="225846" y="1069325"/>
            <a:ext cx="4629838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Char char="•"/>
            </a:pPr>
            <a:r>
              <a:rPr lang="en-US" sz="2000" b="1" dirty="0"/>
              <a:t>67%</a:t>
            </a:r>
            <a:r>
              <a:rPr lang="en-US" sz="2000" dirty="0"/>
              <a:t> of public schools reported having at least one violent incident in 2021-2022</a:t>
            </a:r>
          </a:p>
          <a:p>
            <a:pPr marL="285750" lvl="1" indent="-285750">
              <a:spcBef>
                <a:spcPts val="1200"/>
              </a:spcBef>
              <a:spcAft>
                <a:spcPts val="1200"/>
              </a:spcAft>
              <a:buChar char="•"/>
            </a:pPr>
            <a:r>
              <a:rPr lang="en-US" sz="2000" dirty="0"/>
              <a:t>Translates to about 857,500 violent incidents  </a:t>
            </a:r>
          </a:p>
          <a:p>
            <a:pPr marL="285750" lvl="1" indent="-285750">
              <a:spcBef>
                <a:spcPts val="1200"/>
              </a:spcBef>
              <a:spcAft>
                <a:spcPts val="1200"/>
              </a:spcAft>
              <a:buChar char="•"/>
            </a:pPr>
            <a:r>
              <a:rPr lang="en-US" sz="2000" dirty="0"/>
              <a:t>Since 2008: </a:t>
            </a:r>
            <a:r>
              <a:rPr lang="en-US" sz="2000" b="1" dirty="0"/>
              <a:t>201</a:t>
            </a:r>
            <a:r>
              <a:rPr lang="en-US" sz="2000" dirty="0"/>
              <a:t> school shootings in which at least one person was killed or injured</a:t>
            </a:r>
          </a:p>
        </p:txBody>
      </p:sp>
      <p:pic>
        <p:nvPicPr>
          <p:cNvPr id="3" name="Picture 2" descr="Image of the United States">
            <a:extLst>
              <a:ext uri="{FF2B5EF4-FFF2-40B4-BE49-F238E27FC236}">
                <a16:creationId xmlns:a16="http://schemas.microsoft.com/office/drawing/2014/main" id="{42198759-9D5C-71AF-985A-76F7CED1B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151" y="1489285"/>
            <a:ext cx="3517938" cy="19101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953B5-7DDB-7F8E-C042-4EF598C2594A}"/>
              </a:ext>
            </a:extLst>
          </p:cNvPr>
          <p:cNvSpPr txBox="1"/>
          <p:nvPr/>
        </p:nvSpPr>
        <p:spPr>
          <a:xfrm>
            <a:off x="6040859" y="3719168"/>
            <a:ext cx="310314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(National Center for Education Statistics, 2024)</a:t>
            </a:r>
          </a:p>
        </p:txBody>
      </p:sp>
    </p:spTree>
    <p:extLst>
      <p:ext uri="{BB962C8B-B14F-4D97-AF65-F5344CB8AC3E}">
        <p14:creationId xmlns:p14="http://schemas.microsoft.com/office/powerpoint/2010/main" val="1443966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C2BEC-E2B3-1022-FF55-6CBABAB75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6228D-DEE4-BA87-A780-340F8DC50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</a:rPr>
              <a:t>Healthy Kids Colorado Survey 2023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7B127-EEBB-B0FA-B690-37BFC96A4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90" y="1056077"/>
            <a:ext cx="8929590" cy="3034800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indent="0">
              <a:buNone/>
            </a:pPr>
            <a:r>
              <a:rPr lang="en-US" sz="2000" b="1">
                <a:latin typeface="Arial"/>
              </a:rPr>
              <a:t>Middle School Results</a:t>
            </a:r>
            <a:endParaRPr lang="en-US" sz="2000">
              <a:latin typeface="Arial"/>
            </a:endParaRPr>
          </a:p>
          <a:p>
            <a:pPr marL="412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Arial"/>
              </a:rPr>
              <a:t>66% feel that they belong at school </a:t>
            </a:r>
            <a:r>
              <a:rPr lang="en-US" sz="2000" i="1">
                <a:latin typeface="Arial"/>
              </a:rPr>
              <a:t>(no change from 2021)</a:t>
            </a:r>
          </a:p>
          <a:p>
            <a:pPr marL="412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Arial"/>
              </a:rPr>
              <a:t>26% bullied on school property </a:t>
            </a:r>
            <a:r>
              <a:rPr lang="en-US" sz="2000" i="1">
                <a:latin typeface="Arial"/>
              </a:rPr>
              <a:t>(increase from 20% in 2021)</a:t>
            </a:r>
          </a:p>
          <a:p>
            <a:pPr marL="412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Arial"/>
              </a:rPr>
              <a:t>24% reported feelings of persistent sadness or hopelessness </a:t>
            </a:r>
            <a:r>
              <a:rPr lang="en-US" sz="2000" i="1">
                <a:latin typeface="Arial"/>
              </a:rPr>
              <a:t>(decrease from 32% in 2021)</a:t>
            </a:r>
          </a:p>
          <a:p>
            <a:pPr marL="412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Arial"/>
              </a:rPr>
              <a:t>86% feel safe at school </a:t>
            </a:r>
            <a:r>
              <a:rPr lang="en-US" sz="2000" i="1">
                <a:latin typeface="Arial"/>
              </a:rPr>
              <a:t>(new question in 2023)</a:t>
            </a:r>
          </a:p>
          <a:p>
            <a:pPr marL="127000" indent="0">
              <a:lnSpc>
                <a:spcPct val="114999"/>
              </a:lnSpc>
              <a:buNone/>
            </a:pPr>
            <a:endParaRPr lang="en-US"/>
          </a:p>
        </p:txBody>
      </p:sp>
      <p:pic>
        <p:nvPicPr>
          <p:cNvPr id="4" name="Picture 3" descr="Healthy Kids Colorado Survey logo">
            <a:extLst>
              <a:ext uri="{FF2B5EF4-FFF2-40B4-BE49-F238E27FC236}">
                <a16:creationId xmlns:a16="http://schemas.microsoft.com/office/drawing/2014/main" id="{EFC2702D-AAB2-47FF-532F-14E8DDA93E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156" t="71820" r="29068" b="10816"/>
          <a:stretch/>
        </p:blipFill>
        <p:spPr>
          <a:xfrm>
            <a:off x="5611927" y="3538713"/>
            <a:ext cx="3443453" cy="7419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60877C-2CD4-D639-BAA1-679048009844}"/>
              </a:ext>
            </a:extLst>
          </p:cNvPr>
          <p:cNvSpPr txBox="1"/>
          <p:nvPr/>
        </p:nvSpPr>
        <p:spPr>
          <a:xfrm>
            <a:off x="-1377" y="-452380"/>
            <a:ext cx="476066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Healthy Kids Colorado Survey 2023 Results (1)</a:t>
            </a:r>
          </a:p>
        </p:txBody>
      </p:sp>
    </p:spTree>
    <p:extLst>
      <p:ext uri="{BB962C8B-B14F-4D97-AF65-F5344CB8AC3E}">
        <p14:creationId xmlns:p14="http://schemas.microsoft.com/office/powerpoint/2010/main" val="2703770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C2BEC-E2B3-1022-FF55-6CBABAB75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6228D-DEE4-BA87-A780-340F8DC50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99" y="-737589"/>
            <a:ext cx="7899971" cy="741300"/>
          </a:xfrm>
        </p:spPr>
        <p:txBody>
          <a:bodyPr/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</a:rPr>
              <a:t>Healthy Kids Colorado Survey 2023 Results (2)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785BEFE-5A66-97ED-D163-349724736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6170" y="215536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</a:rPr>
              <a:t>Healthy Kids Colorado Survey 2023 Results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A1501A-BE95-93FF-A3EF-E5EFD7FFB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5" y="1043147"/>
            <a:ext cx="8642738" cy="3034800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indent="0">
              <a:lnSpc>
                <a:spcPct val="100000"/>
              </a:lnSpc>
              <a:buNone/>
            </a:pPr>
            <a:r>
              <a:rPr lang="en-US" sz="2000" b="1">
                <a:latin typeface="Arial"/>
                <a:cs typeface="Arial"/>
              </a:rPr>
              <a:t>High School Results</a:t>
            </a:r>
            <a:endParaRPr lang="en-US" sz="2000" b="1">
              <a:latin typeface="Arial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sz="2000">
                <a:latin typeface="Arial"/>
                <a:cs typeface="Arial"/>
              </a:rPr>
              <a:t>67% feel that they belong at school </a:t>
            </a:r>
            <a:r>
              <a:rPr lang="en-US" sz="2000" i="1">
                <a:latin typeface="Arial"/>
                <a:cs typeface="Arial"/>
              </a:rPr>
              <a:t>(no change from 2021)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sz="2000">
                <a:latin typeface="Arial"/>
                <a:cs typeface="Arial"/>
              </a:rPr>
              <a:t>12% bullied on school property </a:t>
            </a:r>
            <a:r>
              <a:rPr lang="en-US" sz="2000" i="1">
                <a:latin typeface="Arial"/>
                <a:cs typeface="Arial"/>
              </a:rPr>
              <a:t>(no change)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sz="2000">
                <a:latin typeface="Arial"/>
                <a:cs typeface="Arial"/>
              </a:rPr>
              <a:t>26% reported persistent feelings of sadness or hopelessness </a:t>
            </a:r>
            <a:r>
              <a:rPr lang="en-US" sz="2000" i="1">
                <a:latin typeface="Arial"/>
                <a:cs typeface="Arial"/>
              </a:rPr>
              <a:t>(decrease from 40% in 2021)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sz="2000">
                <a:latin typeface="Arial"/>
                <a:cs typeface="Arial"/>
              </a:rPr>
              <a:t>92% feel safe at school </a:t>
            </a:r>
            <a:r>
              <a:rPr lang="en-US" sz="2000" i="1">
                <a:latin typeface="Arial"/>
                <a:cs typeface="Arial"/>
              </a:rPr>
              <a:t>(no change)  </a:t>
            </a:r>
            <a:endParaRPr lang="en-US" sz="2000" i="1"/>
          </a:p>
        </p:txBody>
      </p:sp>
      <p:pic>
        <p:nvPicPr>
          <p:cNvPr id="8" name="Picture 7" descr="Healthy Kids Colorado Survey logo">
            <a:extLst>
              <a:ext uri="{FF2B5EF4-FFF2-40B4-BE49-F238E27FC236}">
                <a16:creationId xmlns:a16="http://schemas.microsoft.com/office/drawing/2014/main" id="{C389B2A0-A047-0D76-8359-4552C8148C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156" t="71820" r="29068" b="10816"/>
          <a:stretch/>
        </p:blipFill>
        <p:spPr>
          <a:xfrm>
            <a:off x="5439788" y="3366575"/>
            <a:ext cx="3443453" cy="74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53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0E11E-E914-7200-C741-ACC2661B2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3280E-EE8E-4AF8-1726-5BBC9B732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</a:rPr>
              <a:t>Teaching and Learning Conditions Colorado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767B83-04EE-7A26-D052-0EEEA853B5A4}"/>
              </a:ext>
            </a:extLst>
          </p:cNvPr>
          <p:cNvSpPr txBox="1"/>
          <p:nvPr/>
        </p:nvSpPr>
        <p:spPr>
          <a:xfrm>
            <a:off x="488674" y="1134717"/>
            <a:ext cx="8150086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en-US" sz="2000" b="1"/>
              <a:t>Student Conduct </a:t>
            </a:r>
            <a:r>
              <a:rPr lang="en-US" sz="2000"/>
              <a:t>– 56% of teachers and staff report  rules for student behavior are enforced in a consistent manner </a:t>
            </a:r>
            <a:r>
              <a:rPr lang="en-US" sz="2000" i="1"/>
              <a:t>(increase from 53% in 2022)</a:t>
            </a:r>
          </a:p>
          <a:p>
            <a:endParaRPr lang="en-US" sz="2000"/>
          </a:p>
          <a:p>
            <a:pPr marL="285750" indent="-285750">
              <a:buChar char="•"/>
            </a:pPr>
            <a:r>
              <a:rPr lang="en-US" sz="2000" b="1"/>
              <a:t>Student Wellbeing</a:t>
            </a:r>
            <a:r>
              <a:rPr lang="en-US" sz="2000"/>
              <a:t> – 81% of teachers and staff report feeling comfortable discussion mental health with their students </a:t>
            </a:r>
            <a:r>
              <a:rPr lang="en-US" sz="2000" i="1"/>
              <a:t>(decrease from 86% in 2022)</a:t>
            </a:r>
          </a:p>
          <a:p>
            <a:pPr marL="285750" indent="-285750">
              <a:buChar char="•"/>
            </a:pPr>
            <a:endParaRPr lang="en-US"/>
          </a:p>
        </p:txBody>
      </p:sp>
      <p:pic>
        <p:nvPicPr>
          <p:cNvPr id="6" name="Picture 5" descr="Teaching and Learning Conditions Colorado logo">
            <a:extLst>
              <a:ext uri="{FF2B5EF4-FFF2-40B4-BE49-F238E27FC236}">
                <a16:creationId xmlns:a16="http://schemas.microsoft.com/office/drawing/2014/main" id="{B990D723-CDB4-DE65-E612-CC52C0AB3D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835" t="68073" r="20055" b="250"/>
          <a:stretch/>
        </p:blipFill>
        <p:spPr>
          <a:xfrm>
            <a:off x="6216661" y="3132447"/>
            <a:ext cx="2530825" cy="92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2901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98BBB816E6684882DA310CA5BC3603" ma:contentTypeVersion="14" ma:contentTypeDescription="Create a new document." ma:contentTypeScope="" ma:versionID="1e233005527cc818193a3845b04dfdd9">
  <xsd:schema xmlns:xsd="http://www.w3.org/2001/XMLSchema" xmlns:xs="http://www.w3.org/2001/XMLSchema" xmlns:p="http://schemas.microsoft.com/office/2006/metadata/properties" xmlns:ns2="fca0d1a4-7e80-412c-9fdc-9e436ab3296b" xmlns:ns3="e99c240f-6a51-48d8-9eae-3375843e473d" targetNamespace="http://schemas.microsoft.com/office/2006/metadata/properties" ma:root="true" ma:fieldsID="00e244d04b89b6701ac63dc76df91ea0" ns2:_="" ns3:_="">
    <xsd:import namespace="fca0d1a4-7e80-412c-9fdc-9e436ab3296b"/>
    <xsd:import namespace="e99c240f-6a51-48d8-9eae-3375843e47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a0d1a4-7e80-412c-9fdc-9e436ab329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c3d99294-4495-451a-babc-f01b43cdf9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9c240f-6a51-48d8-9eae-3375843e473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3c77126-3da8-49d6-bf5f-676ecd4327a6}" ma:internalName="TaxCatchAll" ma:showField="CatchAllData" ma:web="e99c240f-6a51-48d8-9eae-3375843e47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a0d1a4-7e80-412c-9fdc-9e436ab3296b">
      <Terms xmlns="http://schemas.microsoft.com/office/infopath/2007/PartnerControls"/>
    </lcf76f155ced4ddcb4097134ff3c332f>
    <TaxCatchAll xmlns="e99c240f-6a51-48d8-9eae-3375843e473d" xsi:nil="true"/>
  </documentManagement>
</p:properties>
</file>

<file path=customXml/itemProps1.xml><?xml version="1.0" encoding="utf-8"?>
<ds:datastoreItem xmlns:ds="http://schemas.openxmlformats.org/officeDocument/2006/customXml" ds:itemID="{B1C9AC83-A244-4C73-9B74-EBB8100F5E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CE4CEB-9CCE-492E-AAEE-EB61A361FBB2}">
  <ds:schemaRefs>
    <ds:schemaRef ds:uri="e99c240f-6a51-48d8-9eae-3375843e473d"/>
    <ds:schemaRef ds:uri="fca0d1a4-7e80-412c-9fdc-9e436ab3296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15871AF-E4E2-4474-BBBF-C4CA544DC804}">
  <ds:schemaRefs>
    <ds:schemaRef ds:uri="e99c240f-6a51-48d8-9eae-3375843e473d"/>
    <ds:schemaRef ds:uri="fca0d1a4-7e80-412c-9fdc-9e436ab3296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1149</Words>
  <Application>Microsoft Office PowerPoint</Application>
  <PresentationFormat>On-screen Show (16:9)</PresentationFormat>
  <Paragraphs>174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Segoe UI</vt:lpstr>
      <vt:lpstr>Calibri</vt:lpstr>
      <vt:lpstr>Arial,Sans-Serif</vt:lpstr>
      <vt:lpstr>Rockwell</vt:lpstr>
      <vt:lpstr>Courier New</vt:lpstr>
      <vt:lpstr>Wingdings</vt:lpstr>
      <vt:lpstr>Roboto</vt:lpstr>
      <vt:lpstr>Symbol</vt:lpstr>
      <vt:lpstr>Arial</vt:lpstr>
      <vt:lpstr>Roboto Medium</vt:lpstr>
      <vt:lpstr>Simple Light</vt:lpstr>
      <vt:lpstr>Preventing School Violence Grant Program</vt:lpstr>
      <vt:lpstr>For program questions contact:</vt:lpstr>
      <vt:lpstr>Meeting Agenda</vt:lpstr>
      <vt:lpstr>Grantees</vt:lpstr>
      <vt:lpstr>Preventing School Violence Grant Program Supports: </vt:lpstr>
      <vt:lpstr>National Safety Data</vt:lpstr>
      <vt:lpstr>Healthy Kids Colorado Survey 2023 Results</vt:lpstr>
      <vt:lpstr>Healthy Kids Colorado Survey 2023 Results (2)</vt:lpstr>
      <vt:lpstr>Teaching and Learning Conditions Colorado</vt:lpstr>
      <vt:lpstr>Teaching and Learning Conditions Colorado Data (2)</vt:lpstr>
      <vt:lpstr>Purpose of the Grant</vt:lpstr>
      <vt:lpstr>Grant Basics</vt:lpstr>
      <vt:lpstr>Allowable Use of Funds (1)</vt:lpstr>
      <vt:lpstr>Allowable Use of Funds (2) </vt:lpstr>
      <vt:lpstr>Allowable Use of Funds (3) </vt:lpstr>
      <vt:lpstr>Duration of Grant</vt:lpstr>
      <vt:lpstr>District Agreements for Grant</vt:lpstr>
      <vt:lpstr>Community of Practice Meetings</vt:lpstr>
      <vt:lpstr>Community of Practice Dates</vt:lpstr>
      <vt:lpstr>Evaluation and Reporting</vt:lpstr>
      <vt:lpstr>Reflection Activity-First Next Steps</vt:lpstr>
      <vt:lpstr>Preparation for the first Convening</vt:lpstr>
      <vt:lpstr>Contact Email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Dailey, Bridgett</dc:creator>
  <cp:lastModifiedBy>Langley, Paige</cp:lastModifiedBy>
  <cp:revision>8</cp:revision>
  <dcterms:modified xsi:type="dcterms:W3CDTF">2025-01-23T19:02:32Z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0x0101003198BBB816E6684882DA310CA5BC3603</vt:lpwstr>
  </property>
  <property fmtid="{D5CDD505-2E9C-101B-9397-08002B2CF9AE}" pid="3" name="MediaServiceImageTags">
    <vt:lpwstr/>
  </property>
</Properties>
</file>