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3.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4.xml" ContentType="application/vnd.openxmlformats-officedocument.drawingml.chartshapes+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5.xml" ContentType="application/vnd.openxmlformats-officedocument.drawingml.chartshapes+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6.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51"/>
  </p:notesMasterIdLst>
  <p:sldIdLst>
    <p:sldId id="258" r:id="rId2"/>
    <p:sldId id="276" r:id="rId3"/>
    <p:sldId id="553" r:id="rId4"/>
    <p:sldId id="273" r:id="rId5"/>
    <p:sldId id="271" r:id="rId6"/>
    <p:sldId id="589" r:id="rId7"/>
    <p:sldId id="596" r:id="rId8"/>
    <p:sldId id="595" r:id="rId9"/>
    <p:sldId id="542" r:id="rId10"/>
    <p:sldId id="556" r:id="rId11"/>
    <p:sldId id="573" r:id="rId12"/>
    <p:sldId id="574" r:id="rId13"/>
    <p:sldId id="575" r:id="rId14"/>
    <p:sldId id="606" r:id="rId15"/>
    <p:sldId id="607" r:id="rId16"/>
    <p:sldId id="609" r:id="rId17"/>
    <p:sldId id="558" r:id="rId18"/>
    <p:sldId id="576" r:id="rId19"/>
    <p:sldId id="579" r:id="rId20"/>
    <p:sldId id="580" r:id="rId21"/>
    <p:sldId id="581" r:id="rId22"/>
    <p:sldId id="582" r:id="rId23"/>
    <p:sldId id="583" r:id="rId24"/>
    <p:sldId id="584" r:id="rId25"/>
    <p:sldId id="585" r:id="rId26"/>
    <p:sldId id="586" r:id="rId27"/>
    <p:sldId id="587" r:id="rId28"/>
    <p:sldId id="588" r:id="rId29"/>
    <p:sldId id="599" r:id="rId30"/>
    <p:sldId id="544" r:id="rId31"/>
    <p:sldId id="610" r:id="rId32"/>
    <p:sldId id="540" r:id="rId33"/>
    <p:sldId id="602" r:id="rId34"/>
    <p:sldId id="548" r:id="rId35"/>
    <p:sldId id="605" r:id="rId36"/>
    <p:sldId id="559" r:id="rId37"/>
    <p:sldId id="601" r:id="rId38"/>
    <p:sldId id="306" r:id="rId39"/>
    <p:sldId id="547" r:id="rId40"/>
    <p:sldId id="590" r:id="rId41"/>
    <p:sldId id="593" r:id="rId42"/>
    <p:sldId id="604" r:id="rId43"/>
    <p:sldId id="598" r:id="rId44"/>
    <p:sldId id="597" r:id="rId45"/>
    <p:sldId id="603" r:id="rId46"/>
    <p:sldId id="549" r:id="rId47"/>
    <p:sldId id="541" r:id="rId48"/>
    <p:sldId id="608" r:id="rId49"/>
    <p:sldId id="502" r:id="rId50"/>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Ross, Scott" initials="RS" lastIdx="17" clrIdx="1">
    <p:extLst/>
  </p:cmAuthor>
  <p:cmAuthor id="2" name="Collins, Adam" initials="AC" lastIdx="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CC5EA"/>
    <a:srgbClr val="70AD47"/>
    <a:srgbClr val="BDD9AA"/>
    <a:srgbClr val="2A6294"/>
    <a:srgbClr val="4472C4"/>
    <a:srgbClr val="FFC000"/>
    <a:srgbClr val="A5A5A5"/>
    <a:srgbClr val="9E480E"/>
    <a:srgbClr val="EE833B"/>
    <a:srgbClr val="F091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79377" autoAdjust="0"/>
  </p:normalViewPr>
  <p:slideViewPr>
    <p:cSldViewPr snapToGrid="0" showGuides="1">
      <p:cViewPr varScale="1">
        <p:scale>
          <a:sx n="106" d="100"/>
          <a:sy n="106" d="100"/>
        </p:scale>
        <p:origin x="166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2018-02-22%20-%202018%20BPEG%20Legislative%20Report%20Tables%20and%20Graph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3.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4.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5.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2018-02-22%20-%202018%20BPEG%20Legislative%20Report%20Tables%20and%20Graph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_Grantees\BPEG%20Cohort%201%20-%20BPEG%20Data\Outcome%20Data\2018%20-%20BPEG%20Outcom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_Grantees\BPEG%20Cohort%201%20-%20BPEG%20Data\Outcome%20Data\2018%20-%20BPEG%20Outcom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ollins_a\Documents\Bullying%20Prevention%20and%20Education%20Grant%20Program\Legislative%20Report\2018%20Legislative%20Report\Data\BPEG%20SA%20by%20item%20Improvement%20Data.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BPEG Baseline Bullying</a:t>
            </a:r>
            <a:r>
              <a:rPr lang="en-US" baseline="0"/>
              <a:t> Prevalence Rates by School Level</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'Reference F1'!$B$2</c:f>
              <c:strCache>
                <c:ptCount val="1"/>
                <c:pt idx="0">
                  <c:v>Targeted</c:v>
                </c:pt>
              </c:strCache>
            </c:strRef>
          </c:tx>
          <c:spPr>
            <a:solidFill>
              <a:schemeClr val="accent1"/>
            </a:solidFill>
            <a:ln>
              <a:noFill/>
            </a:ln>
            <a:effectLst/>
          </c:spPr>
          <c:invertIfNegative val="0"/>
          <c:dLbls>
            <c:dLbl>
              <c:idx val="0"/>
              <c:layout>
                <c:manualLayout>
                  <c:x val="-4.814443025805429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14443025805414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4192573677405527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9.6288860516108889E-3"/>
                  <c:y val="0"/>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8144430258054149E-3"/>
                  <c:y val="-2.674690457231060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0240717096758084E-3"/>
                  <c:y val="2.674690457230962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6288860516108299E-3"/>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'Reference F1'!$A$3:$A$9</c:f>
              <c:strCache>
                <c:ptCount val="7"/>
                <c:pt idx="0">
                  <c:v>All BPEG Schools Average</c:v>
                </c:pt>
                <c:pt idx="1">
                  <c:v>Elementary</c:v>
                </c:pt>
                <c:pt idx="2">
                  <c:v>Middle</c:v>
                </c:pt>
                <c:pt idx="3">
                  <c:v>High</c:v>
                </c:pt>
                <c:pt idx="4">
                  <c:v>Elementary/Middle</c:v>
                </c:pt>
                <c:pt idx="5">
                  <c:v>Middle/High</c:v>
                </c:pt>
                <c:pt idx="6">
                  <c:v>K-12</c:v>
                </c:pt>
              </c:strCache>
            </c:strRef>
          </c:cat>
          <c:val>
            <c:numRef>
              <c:f>'Reference F1'!$B$3:$B$9</c:f>
              <c:numCache>
                <c:formatCode>0.00%</c:formatCode>
                <c:ptCount val="7"/>
                <c:pt idx="0">
                  <c:v>0.38390000000000002</c:v>
                </c:pt>
                <c:pt idx="1">
                  <c:v>0.43120000000000003</c:v>
                </c:pt>
                <c:pt idx="2">
                  <c:v>0.42930000000000001</c:v>
                </c:pt>
                <c:pt idx="3">
                  <c:v>0.2208</c:v>
                </c:pt>
                <c:pt idx="4">
                  <c:v>0.38400000000000001</c:v>
                </c:pt>
                <c:pt idx="5">
                  <c:v>0.3478</c:v>
                </c:pt>
                <c:pt idx="6">
                  <c:v>0.3256</c:v>
                </c:pt>
              </c:numCache>
            </c:numRef>
          </c:val>
        </c:ser>
        <c:ser>
          <c:idx val="1"/>
          <c:order val="1"/>
          <c:tx>
            <c:strRef>
              <c:f>'Reference F1'!$C$2</c:f>
              <c:strCache>
                <c:ptCount val="1"/>
                <c:pt idx="0">
                  <c:v>Witnessed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'Reference F1'!$A$3:$A$9</c:f>
              <c:strCache>
                <c:ptCount val="7"/>
                <c:pt idx="0">
                  <c:v>All BPEG Schools Average</c:v>
                </c:pt>
                <c:pt idx="1">
                  <c:v>Elementary</c:v>
                </c:pt>
                <c:pt idx="2">
                  <c:v>Middle</c:v>
                </c:pt>
                <c:pt idx="3">
                  <c:v>High</c:v>
                </c:pt>
                <c:pt idx="4">
                  <c:v>Elementary/Middle</c:v>
                </c:pt>
                <c:pt idx="5">
                  <c:v>Middle/High</c:v>
                </c:pt>
                <c:pt idx="6">
                  <c:v>K-12</c:v>
                </c:pt>
              </c:strCache>
            </c:strRef>
          </c:cat>
          <c:val>
            <c:numRef>
              <c:f>'Reference F1'!$C$3:$C$9</c:f>
              <c:numCache>
                <c:formatCode>0.00%</c:formatCode>
                <c:ptCount val="7"/>
                <c:pt idx="0">
                  <c:v>0.53239999999999998</c:v>
                </c:pt>
                <c:pt idx="1">
                  <c:v>0.5232</c:v>
                </c:pt>
                <c:pt idx="2">
                  <c:v>0.61890000000000001</c:v>
                </c:pt>
                <c:pt idx="3">
                  <c:v>0.41399999999999998</c:v>
                </c:pt>
                <c:pt idx="4">
                  <c:v>0.52629999999999999</c:v>
                </c:pt>
                <c:pt idx="5">
                  <c:v>0.55930000000000002</c:v>
                </c:pt>
                <c:pt idx="6">
                  <c:v>0.3901</c:v>
                </c:pt>
              </c:numCache>
            </c:numRef>
          </c:val>
        </c:ser>
        <c:dLbls>
          <c:showLegendKey val="0"/>
          <c:showVal val="0"/>
          <c:showCatName val="0"/>
          <c:showSerName val="0"/>
          <c:showPercent val="0"/>
          <c:showBubbleSize val="0"/>
        </c:dLbls>
        <c:gapWidth val="219"/>
        <c:overlap val="-27"/>
        <c:axId val="232269952"/>
        <c:axId val="232270344"/>
      </c:barChart>
      <c:catAx>
        <c:axId val="232269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270344"/>
        <c:crosses val="autoZero"/>
        <c:auto val="1"/>
        <c:lblAlgn val="ctr"/>
        <c:lblOffset val="100"/>
        <c:noMultiLvlLbl val="0"/>
      </c:catAx>
      <c:valAx>
        <c:axId val="232270344"/>
        <c:scaling>
          <c:orientation val="minMax"/>
          <c:max val="1"/>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26995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BPEG 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'By-Section Scores'!$A$2</c:f>
              <c:strCache>
                <c:ptCount val="1"/>
                <c:pt idx="0">
                  <c:v>Bullying Prevention Committee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Scores'!$B$2:$E$2</c:f>
              <c:numCache>
                <c:formatCode>0.00%</c:formatCode>
                <c:ptCount val="4"/>
                <c:pt idx="0">
                  <c:v>0.4143</c:v>
                </c:pt>
                <c:pt idx="1">
                  <c:v>0.5</c:v>
                </c:pt>
                <c:pt idx="2">
                  <c:v>0.63800000000000001</c:v>
                </c:pt>
                <c:pt idx="3">
                  <c:v>0.64529999999999998</c:v>
                </c:pt>
              </c:numCache>
            </c:numRef>
          </c:val>
          <c:smooth val="0"/>
        </c:ser>
        <c:ser>
          <c:idx val="1"/>
          <c:order val="1"/>
          <c:tx>
            <c:strRef>
              <c:f>'By-Section Scores'!$A$3</c:f>
              <c:strCache>
                <c:ptCount val="1"/>
                <c:pt idx="0">
                  <c:v>School Climate and Culture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Scores'!$B$3:$E$3</c:f>
              <c:numCache>
                <c:formatCode>0.00%</c:formatCode>
                <c:ptCount val="4"/>
                <c:pt idx="0">
                  <c:v>0.57799999999999996</c:v>
                </c:pt>
                <c:pt idx="1">
                  <c:v>0.51070000000000004</c:v>
                </c:pt>
                <c:pt idx="2">
                  <c:v>0.72619999999999996</c:v>
                </c:pt>
                <c:pt idx="3">
                  <c:v>0.85040000000000004</c:v>
                </c:pt>
              </c:numCache>
            </c:numRef>
          </c:val>
          <c:smooth val="0"/>
        </c:ser>
        <c:ser>
          <c:idx val="2"/>
          <c:order val="2"/>
          <c:tx>
            <c:strRef>
              <c:f>'By-Section Scores'!$A$4</c:f>
              <c:strCache>
                <c:ptCount val="1"/>
                <c:pt idx="0">
                  <c:v>Bullying Prevention Curriculum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Scores'!$B$4:$E$4</c:f>
              <c:numCache>
                <c:formatCode>0.00%</c:formatCode>
                <c:ptCount val="4"/>
                <c:pt idx="0">
                  <c:v>0.1986</c:v>
                </c:pt>
                <c:pt idx="1">
                  <c:v>0.31859999999999999</c:v>
                </c:pt>
                <c:pt idx="2">
                  <c:v>0.61760000000000004</c:v>
                </c:pt>
                <c:pt idx="3">
                  <c:v>0.64439999999999997</c:v>
                </c:pt>
              </c:numCache>
            </c:numRef>
          </c:val>
          <c:smooth val="0"/>
        </c:ser>
        <c:ser>
          <c:idx val="7"/>
          <c:order val="3"/>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305456776"/>
        <c:axId val="305457168"/>
      </c:lineChart>
      <c:catAx>
        <c:axId val="30545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457168"/>
        <c:crosses val="autoZero"/>
        <c:auto val="1"/>
        <c:lblAlgn val="ctr"/>
        <c:lblOffset val="100"/>
        <c:noMultiLvlLbl val="0"/>
      </c:catAx>
      <c:valAx>
        <c:axId val="3054571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45677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BPEG 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'By-Section Scores'!$A$2</c:f>
              <c:strCache>
                <c:ptCount val="1"/>
                <c:pt idx="0">
                  <c:v>Bullying Prevention Committee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Scores'!$B$2:$E$2</c:f>
              <c:numCache>
                <c:formatCode>0.00%</c:formatCode>
                <c:ptCount val="4"/>
                <c:pt idx="0">
                  <c:v>0.4143</c:v>
                </c:pt>
                <c:pt idx="1">
                  <c:v>0.5</c:v>
                </c:pt>
                <c:pt idx="2">
                  <c:v>0.63800000000000001</c:v>
                </c:pt>
                <c:pt idx="3">
                  <c:v>0.64529999999999998</c:v>
                </c:pt>
              </c:numCache>
            </c:numRef>
          </c:val>
          <c:smooth val="0"/>
        </c:ser>
        <c:ser>
          <c:idx val="1"/>
          <c:order val="1"/>
          <c:tx>
            <c:strRef>
              <c:f>'By-Section Scores'!$A$3</c:f>
              <c:strCache>
                <c:ptCount val="1"/>
                <c:pt idx="0">
                  <c:v>School Climate and Culture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Scores'!$B$3:$E$3</c:f>
              <c:numCache>
                <c:formatCode>0.00%</c:formatCode>
                <c:ptCount val="4"/>
                <c:pt idx="0">
                  <c:v>0.57799999999999996</c:v>
                </c:pt>
                <c:pt idx="1">
                  <c:v>0.51070000000000004</c:v>
                </c:pt>
                <c:pt idx="2">
                  <c:v>0.72619999999999996</c:v>
                </c:pt>
                <c:pt idx="3">
                  <c:v>0.85040000000000004</c:v>
                </c:pt>
              </c:numCache>
            </c:numRef>
          </c:val>
          <c:smooth val="0"/>
        </c:ser>
        <c:ser>
          <c:idx val="2"/>
          <c:order val="2"/>
          <c:tx>
            <c:strRef>
              <c:f>'By-Section Scores'!$A$4</c:f>
              <c:strCache>
                <c:ptCount val="1"/>
                <c:pt idx="0">
                  <c:v>Bullying Prevention Curriculum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Scores'!$B$4:$E$4</c:f>
              <c:numCache>
                <c:formatCode>0.00%</c:formatCode>
                <c:ptCount val="4"/>
                <c:pt idx="0">
                  <c:v>0.1986</c:v>
                </c:pt>
                <c:pt idx="1">
                  <c:v>0.31859999999999999</c:v>
                </c:pt>
                <c:pt idx="2">
                  <c:v>0.61760000000000004</c:v>
                </c:pt>
                <c:pt idx="3">
                  <c:v>0.64439999999999997</c:v>
                </c:pt>
              </c:numCache>
            </c:numRef>
          </c:val>
          <c:smooth val="0"/>
        </c:ser>
        <c:ser>
          <c:idx val="3"/>
          <c:order val="3"/>
          <c:tx>
            <c:strRef>
              <c:f>'By-Section Scores'!$A$5</c:f>
              <c:strCache>
                <c:ptCount val="1"/>
                <c:pt idx="0">
                  <c:v>Surveys and Data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Scores'!$B$5:$E$5</c:f>
              <c:numCache>
                <c:formatCode>0.00%</c:formatCode>
                <c:ptCount val="4"/>
                <c:pt idx="0">
                  <c:v>0.27679999999999999</c:v>
                </c:pt>
                <c:pt idx="1">
                  <c:v>0.55379999999999996</c:v>
                </c:pt>
                <c:pt idx="2">
                  <c:v>0.57720000000000005</c:v>
                </c:pt>
                <c:pt idx="3">
                  <c:v>0.65969999999999995</c:v>
                </c:pt>
              </c:numCache>
            </c:numRef>
          </c:val>
          <c:smooth val="0"/>
        </c:ser>
        <c:ser>
          <c:idx val="7"/>
          <c:order val="4"/>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305457952"/>
        <c:axId val="305458344"/>
      </c:lineChart>
      <c:catAx>
        <c:axId val="3054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458344"/>
        <c:crosses val="autoZero"/>
        <c:auto val="1"/>
        <c:lblAlgn val="ctr"/>
        <c:lblOffset val="100"/>
        <c:noMultiLvlLbl val="0"/>
      </c:catAx>
      <c:valAx>
        <c:axId val="3054583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45795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BPEG 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'By-Section Scores'!$A$2</c:f>
              <c:strCache>
                <c:ptCount val="1"/>
                <c:pt idx="0">
                  <c:v>Bullying Prevention Committee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Scores'!$B$2:$E$2</c:f>
              <c:numCache>
                <c:formatCode>0.00%</c:formatCode>
                <c:ptCount val="4"/>
                <c:pt idx="0">
                  <c:v>0.4143</c:v>
                </c:pt>
                <c:pt idx="1">
                  <c:v>0.5</c:v>
                </c:pt>
                <c:pt idx="2">
                  <c:v>0.63800000000000001</c:v>
                </c:pt>
                <c:pt idx="3">
                  <c:v>0.64529999999999998</c:v>
                </c:pt>
              </c:numCache>
            </c:numRef>
          </c:val>
          <c:smooth val="0"/>
        </c:ser>
        <c:ser>
          <c:idx val="1"/>
          <c:order val="1"/>
          <c:tx>
            <c:strRef>
              <c:f>'By-Section Scores'!$A$3</c:f>
              <c:strCache>
                <c:ptCount val="1"/>
                <c:pt idx="0">
                  <c:v>School Climate and Culture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Scores'!$B$3:$E$3</c:f>
              <c:numCache>
                <c:formatCode>0.00%</c:formatCode>
                <c:ptCount val="4"/>
                <c:pt idx="0">
                  <c:v>0.57799999999999996</c:v>
                </c:pt>
                <c:pt idx="1">
                  <c:v>0.51070000000000004</c:v>
                </c:pt>
                <c:pt idx="2">
                  <c:v>0.72619999999999996</c:v>
                </c:pt>
                <c:pt idx="3">
                  <c:v>0.85040000000000004</c:v>
                </c:pt>
              </c:numCache>
            </c:numRef>
          </c:val>
          <c:smooth val="0"/>
        </c:ser>
        <c:ser>
          <c:idx val="2"/>
          <c:order val="2"/>
          <c:tx>
            <c:strRef>
              <c:f>'By-Section Scores'!$A$4</c:f>
              <c:strCache>
                <c:ptCount val="1"/>
                <c:pt idx="0">
                  <c:v>Bullying Prevention Curriculum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Scores'!$B$4:$E$4</c:f>
              <c:numCache>
                <c:formatCode>0.00%</c:formatCode>
                <c:ptCount val="4"/>
                <c:pt idx="0">
                  <c:v>0.1986</c:v>
                </c:pt>
                <c:pt idx="1">
                  <c:v>0.31859999999999999</c:v>
                </c:pt>
                <c:pt idx="2">
                  <c:v>0.61760000000000004</c:v>
                </c:pt>
                <c:pt idx="3">
                  <c:v>0.64439999999999997</c:v>
                </c:pt>
              </c:numCache>
            </c:numRef>
          </c:val>
          <c:smooth val="0"/>
        </c:ser>
        <c:ser>
          <c:idx val="3"/>
          <c:order val="3"/>
          <c:tx>
            <c:strRef>
              <c:f>'By-Section Scores'!$A$5</c:f>
              <c:strCache>
                <c:ptCount val="1"/>
                <c:pt idx="0">
                  <c:v>Surveys and Data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Scores'!$B$5:$E$5</c:f>
              <c:numCache>
                <c:formatCode>0.00%</c:formatCode>
                <c:ptCount val="4"/>
                <c:pt idx="0">
                  <c:v>0.27679999999999999</c:v>
                </c:pt>
                <c:pt idx="1">
                  <c:v>0.55379999999999996</c:v>
                </c:pt>
                <c:pt idx="2">
                  <c:v>0.57720000000000005</c:v>
                </c:pt>
                <c:pt idx="3">
                  <c:v>0.65969999999999995</c:v>
                </c:pt>
              </c:numCache>
            </c:numRef>
          </c:val>
          <c:smooth val="0"/>
        </c:ser>
        <c:ser>
          <c:idx val="4"/>
          <c:order val="4"/>
          <c:tx>
            <c:strRef>
              <c:f>'By-Section Scores'!$A$6</c:f>
              <c:strCache>
                <c:ptCount val="1"/>
                <c:pt idx="0">
                  <c:v>FSCP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Scores'!$B$6:$E$6</c:f>
              <c:numCache>
                <c:formatCode>0.00%</c:formatCode>
                <c:ptCount val="4"/>
                <c:pt idx="0">
                  <c:v>0.37319999999999998</c:v>
                </c:pt>
                <c:pt idx="1">
                  <c:v>0.3997</c:v>
                </c:pt>
                <c:pt idx="2">
                  <c:v>0.60660000000000003</c:v>
                </c:pt>
                <c:pt idx="3">
                  <c:v>0.625</c:v>
                </c:pt>
              </c:numCache>
            </c:numRef>
          </c:val>
          <c:smooth val="0"/>
        </c:ser>
        <c:ser>
          <c:idx val="7"/>
          <c:order val="5"/>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305782704"/>
        <c:axId val="305783096"/>
      </c:lineChart>
      <c:catAx>
        <c:axId val="305782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783096"/>
        <c:crosses val="autoZero"/>
        <c:auto val="1"/>
        <c:lblAlgn val="ctr"/>
        <c:lblOffset val="100"/>
        <c:noMultiLvlLbl val="0"/>
      </c:catAx>
      <c:valAx>
        <c:axId val="3057830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78270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BPEG 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'By-Section Scores'!$A$2</c:f>
              <c:strCache>
                <c:ptCount val="1"/>
                <c:pt idx="0">
                  <c:v>Bullying Prevention Committee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Scores'!$B$2:$E$2</c:f>
              <c:numCache>
                <c:formatCode>0.00%</c:formatCode>
                <c:ptCount val="4"/>
                <c:pt idx="0">
                  <c:v>0.4143</c:v>
                </c:pt>
                <c:pt idx="1">
                  <c:v>0.5</c:v>
                </c:pt>
                <c:pt idx="2">
                  <c:v>0.63800000000000001</c:v>
                </c:pt>
                <c:pt idx="3">
                  <c:v>0.64529999999999998</c:v>
                </c:pt>
              </c:numCache>
            </c:numRef>
          </c:val>
          <c:smooth val="0"/>
        </c:ser>
        <c:ser>
          <c:idx val="1"/>
          <c:order val="1"/>
          <c:tx>
            <c:strRef>
              <c:f>'By-Section Scores'!$A$3</c:f>
              <c:strCache>
                <c:ptCount val="1"/>
                <c:pt idx="0">
                  <c:v>School Climate and Culture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Scores'!$B$3:$E$3</c:f>
              <c:numCache>
                <c:formatCode>0.00%</c:formatCode>
                <c:ptCount val="4"/>
                <c:pt idx="0">
                  <c:v>0.57799999999999996</c:v>
                </c:pt>
                <c:pt idx="1">
                  <c:v>0.51070000000000004</c:v>
                </c:pt>
                <c:pt idx="2">
                  <c:v>0.72619999999999996</c:v>
                </c:pt>
                <c:pt idx="3">
                  <c:v>0.85040000000000004</c:v>
                </c:pt>
              </c:numCache>
            </c:numRef>
          </c:val>
          <c:smooth val="0"/>
        </c:ser>
        <c:ser>
          <c:idx val="2"/>
          <c:order val="2"/>
          <c:tx>
            <c:strRef>
              <c:f>'By-Section Scores'!$A$4</c:f>
              <c:strCache>
                <c:ptCount val="1"/>
                <c:pt idx="0">
                  <c:v>Bullying Prevention Curriculum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Scores'!$B$4:$E$4</c:f>
              <c:numCache>
                <c:formatCode>0.00%</c:formatCode>
                <c:ptCount val="4"/>
                <c:pt idx="0">
                  <c:v>0.1986</c:v>
                </c:pt>
                <c:pt idx="1">
                  <c:v>0.31859999999999999</c:v>
                </c:pt>
                <c:pt idx="2">
                  <c:v>0.61760000000000004</c:v>
                </c:pt>
                <c:pt idx="3">
                  <c:v>0.64439999999999997</c:v>
                </c:pt>
              </c:numCache>
            </c:numRef>
          </c:val>
          <c:smooth val="0"/>
        </c:ser>
        <c:ser>
          <c:idx val="3"/>
          <c:order val="3"/>
          <c:tx>
            <c:strRef>
              <c:f>'By-Section Scores'!$A$5</c:f>
              <c:strCache>
                <c:ptCount val="1"/>
                <c:pt idx="0">
                  <c:v>Surveys and Data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Scores'!$B$5:$E$5</c:f>
              <c:numCache>
                <c:formatCode>0.00%</c:formatCode>
                <c:ptCount val="4"/>
                <c:pt idx="0">
                  <c:v>0.27679999999999999</c:v>
                </c:pt>
                <c:pt idx="1">
                  <c:v>0.55379999999999996</c:v>
                </c:pt>
                <c:pt idx="2">
                  <c:v>0.57720000000000005</c:v>
                </c:pt>
                <c:pt idx="3">
                  <c:v>0.65969999999999995</c:v>
                </c:pt>
              </c:numCache>
            </c:numRef>
          </c:val>
          <c:smooth val="0"/>
        </c:ser>
        <c:ser>
          <c:idx val="4"/>
          <c:order val="4"/>
          <c:tx>
            <c:strRef>
              <c:f>'By-Section Scores'!$A$6</c:f>
              <c:strCache>
                <c:ptCount val="1"/>
                <c:pt idx="0">
                  <c:v>FSCP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Scores'!$B$6:$E$6</c:f>
              <c:numCache>
                <c:formatCode>0.00%</c:formatCode>
                <c:ptCount val="4"/>
                <c:pt idx="0">
                  <c:v>0.37319999999999998</c:v>
                </c:pt>
                <c:pt idx="1">
                  <c:v>0.3997</c:v>
                </c:pt>
                <c:pt idx="2">
                  <c:v>0.60660000000000003</c:v>
                </c:pt>
                <c:pt idx="3">
                  <c:v>0.625</c:v>
                </c:pt>
              </c:numCache>
            </c:numRef>
          </c:val>
          <c:smooth val="0"/>
        </c:ser>
        <c:ser>
          <c:idx val="5"/>
          <c:order val="5"/>
          <c:tx>
            <c:strRef>
              <c:f>'By-Section Scores'!$A$7</c:f>
              <c:strCache>
                <c:ptCount val="1"/>
                <c:pt idx="0">
                  <c:v>Student Voice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Scores'!$B$7:$E$7</c:f>
              <c:numCache>
                <c:formatCode>0.00%</c:formatCode>
                <c:ptCount val="4"/>
                <c:pt idx="0">
                  <c:v>0.15359999999999999</c:v>
                </c:pt>
                <c:pt idx="1">
                  <c:v>0.20930000000000001</c:v>
                </c:pt>
                <c:pt idx="2">
                  <c:v>0.35289999999999999</c:v>
                </c:pt>
                <c:pt idx="3">
                  <c:v>0.52780000000000005</c:v>
                </c:pt>
              </c:numCache>
            </c:numRef>
          </c:val>
          <c:smooth val="0"/>
        </c:ser>
        <c:ser>
          <c:idx val="7"/>
          <c:order val="6"/>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305783880"/>
        <c:axId val="305784272"/>
      </c:lineChart>
      <c:catAx>
        <c:axId val="305783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784272"/>
        <c:crosses val="autoZero"/>
        <c:auto val="1"/>
        <c:lblAlgn val="ctr"/>
        <c:lblOffset val="100"/>
        <c:noMultiLvlLbl val="0"/>
      </c:catAx>
      <c:valAx>
        <c:axId val="3057842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78388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BPEG 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'By-Section Scores'!$A$2</c:f>
              <c:strCache>
                <c:ptCount val="1"/>
                <c:pt idx="0">
                  <c:v>Bullying Prevention Committee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Scores'!$B$2:$E$2</c:f>
              <c:numCache>
                <c:formatCode>0.00%</c:formatCode>
                <c:ptCount val="4"/>
                <c:pt idx="0">
                  <c:v>0.4143</c:v>
                </c:pt>
                <c:pt idx="1">
                  <c:v>0.5</c:v>
                </c:pt>
                <c:pt idx="2">
                  <c:v>0.63800000000000001</c:v>
                </c:pt>
                <c:pt idx="3">
                  <c:v>0.64529999999999998</c:v>
                </c:pt>
              </c:numCache>
            </c:numRef>
          </c:val>
          <c:smooth val="0"/>
        </c:ser>
        <c:ser>
          <c:idx val="1"/>
          <c:order val="1"/>
          <c:tx>
            <c:strRef>
              <c:f>'By-Section Scores'!$A$3</c:f>
              <c:strCache>
                <c:ptCount val="1"/>
                <c:pt idx="0">
                  <c:v>School Climate and Culture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Scores'!$B$3:$E$3</c:f>
              <c:numCache>
                <c:formatCode>0.00%</c:formatCode>
                <c:ptCount val="4"/>
                <c:pt idx="0">
                  <c:v>0.57799999999999996</c:v>
                </c:pt>
                <c:pt idx="1">
                  <c:v>0.51070000000000004</c:v>
                </c:pt>
                <c:pt idx="2">
                  <c:v>0.72619999999999996</c:v>
                </c:pt>
                <c:pt idx="3">
                  <c:v>0.85040000000000004</c:v>
                </c:pt>
              </c:numCache>
            </c:numRef>
          </c:val>
          <c:smooth val="0"/>
        </c:ser>
        <c:ser>
          <c:idx val="2"/>
          <c:order val="2"/>
          <c:tx>
            <c:strRef>
              <c:f>'By-Section Scores'!$A$4</c:f>
              <c:strCache>
                <c:ptCount val="1"/>
                <c:pt idx="0">
                  <c:v>Bullying Prevention Curriculum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Scores'!$B$4:$E$4</c:f>
              <c:numCache>
                <c:formatCode>0.00%</c:formatCode>
                <c:ptCount val="4"/>
                <c:pt idx="0">
                  <c:v>0.1986</c:v>
                </c:pt>
                <c:pt idx="1">
                  <c:v>0.31859999999999999</c:v>
                </c:pt>
                <c:pt idx="2">
                  <c:v>0.61760000000000004</c:v>
                </c:pt>
                <c:pt idx="3">
                  <c:v>0.64439999999999997</c:v>
                </c:pt>
              </c:numCache>
            </c:numRef>
          </c:val>
          <c:smooth val="0"/>
        </c:ser>
        <c:ser>
          <c:idx val="3"/>
          <c:order val="3"/>
          <c:tx>
            <c:strRef>
              <c:f>'By-Section Scores'!$A$5</c:f>
              <c:strCache>
                <c:ptCount val="1"/>
                <c:pt idx="0">
                  <c:v>Surveys and Data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Scores'!$B$5:$E$5</c:f>
              <c:numCache>
                <c:formatCode>0.00%</c:formatCode>
                <c:ptCount val="4"/>
                <c:pt idx="0">
                  <c:v>0.27679999999999999</c:v>
                </c:pt>
                <c:pt idx="1">
                  <c:v>0.55379999999999996</c:v>
                </c:pt>
                <c:pt idx="2">
                  <c:v>0.57720000000000005</c:v>
                </c:pt>
                <c:pt idx="3">
                  <c:v>0.65969999999999995</c:v>
                </c:pt>
              </c:numCache>
            </c:numRef>
          </c:val>
          <c:smooth val="0"/>
        </c:ser>
        <c:ser>
          <c:idx val="4"/>
          <c:order val="4"/>
          <c:tx>
            <c:strRef>
              <c:f>'By-Section Scores'!$A$6</c:f>
              <c:strCache>
                <c:ptCount val="1"/>
                <c:pt idx="0">
                  <c:v>FSCP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Scores'!$B$6:$E$6</c:f>
              <c:numCache>
                <c:formatCode>0.00%</c:formatCode>
                <c:ptCount val="4"/>
                <c:pt idx="0">
                  <c:v>0.37319999999999998</c:v>
                </c:pt>
                <c:pt idx="1">
                  <c:v>0.3997</c:v>
                </c:pt>
                <c:pt idx="2">
                  <c:v>0.60660000000000003</c:v>
                </c:pt>
                <c:pt idx="3">
                  <c:v>0.625</c:v>
                </c:pt>
              </c:numCache>
            </c:numRef>
          </c:val>
          <c:smooth val="0"/>
        </c:ser>
        <c:ser>
          <c:idx val="5"/>
          <c:order val="5"/>
          <c:tx>
            <c:strRef>
              <c:f>'By-Section Scores'!$A$7</c:f>
              <c:strCache>
                <c:ptCount val="1"/>
                <c:pt idx="0">
                  <c:v>Student Voice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Scores'!$B$7:$E$7</c:f>
              <c:numCache>
                <c:formatCode>0.00%</c:formatCode>
                <c:ptCount val="4"/>
                <c:pt idx="0">
                  <c:v>0.15359999999999999</c:v>
                </c:pt>
                <c:pt idx="1">
                  <c:v>0.20930000000000001</c:v>
                </c:pt>
                <c:pt idx="2">
                  <c:v>0.35289999999999999</c:v>
                </c:pt>
                <c:pt idx="3">
                  <c:v>0.52780000000000005</c:v>
                </c:pt>
              </c:numCache>
            </c:numRef>
          </c:val>
          <c:smooth val="0"/>
        </c:ser>
        <c:ser>
          <c:idx val="6"/>
          <c:order val="6"/>
          <c:tx>
            <c:strRef>
              <c:f>'By-Section Scores'!$A$8</c:f>
              <c:strCache>
                <c:ptCount val="1"/>
                <c:pt idx="0">
                  <c:v>Bullying Prevention Policy</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Scores'!$B$8:$E$8</c:f>
              <c:numCache>
                <c:formatCode>0.00%</c:formatCode>
                <c:ptCount val="4"/>
                <c:pt idx="0">
                  <c:v>0.33810000000000001</c:v>
                </c:pt>
                <c:pt idx="1">
                  <c:v>0.40179999999999999</c:v>
                </c:pt>
                <c:pt idx="2">
                  <c:v>0.69279999999999997</c:v>
                </c:pt>
                <c:pt idx="3">
                  <c:v>0.75309999999999999</c:v>
                </c:pt>
              </c:numCache>
            </c:numRef>
          </c:val>
          <c:smooth val="0"/>
        </c:ser>
        <c:ser>
          <c:idx val="7"/>
          <c:order val="7"/>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305785056"/>
        <c:axId val="305785448"/>
      </c:lineChart>
      <c:catAx>
        <c:axId val="30578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785448"/>
        <c:crosses val="autoZero"/>
        <c:auto val="1"/>
        <c:lblAlgn val="ctr"/>
        <c:lblOffset val="100"/>
        <c:noMultiLvlLbl val="0"/>
      </c:catAx>
      <c:valAx>
        <c:axId val="3057854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78505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BPEG vs. NCVS Bullying Prevalence Rates by School Level</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'Refernece F2'!$B$2</c:f>
              <c:strCache>
                <c:ptCount val="1"/>
                <c:pt idx="0">
                  <c:v>BPEG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'Refernece F2'!$A$3:$A$4</c:f>
              <c:strCache>
                <c:ptCount val="2"/>
                <c:pt idx="0">
                  <c:v>Middle</c:v>
                </c:pt>
                <c:pt idx="1">
                  <c:v>High</c:v>
                </c:pt>
              </c:strCache>
            </c:strRef>
          </c:cat>
          <c:val>
            <c:numRef>
              <c:f>'Refernece F2'!$B$3:$B$4</c:f>
              <c:numCache>
                <c:formatCode>0.00%</c:formatCode>
                <c:ptCount val="2"/>
                <c:pt idx="0">
                  <c:v>0.42930000000000001</c:v>
                </c:pt>
                <c:pt idx="1">
                  <c:v>0.2208</c:v>
                </c:pt>
              </c:numCache>
            </c:numRef>
          </c:val>
        </c:ser>
        <c:ser>
          <c:idx val="1"/>
          <c:order val="1"/>
          <c:tx>
            <c:strRef>
              <c:f>'Refernece F2'!$C$2</c:f>
              <c:strCache>
                <c:ptCount val="1"/>
                <c:pt idx="0">
                  <c:v>NCVS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'Refernece F2'!$A$3:$A$4</c:f>
              <c:strCache>
                <c:ptCount val="2"/>
                <c:pt idx="0">
                  <c:v>Middle</c:v>
                </c:pt>
                <c:pt idx="1">
                  <c:v>High</c:v>
                </c:pt>
              </c:strCache>
            </c:strRef>
          </c:cat>
          <c:val>
            <c:numRef>
              <c:f>'Refernece F2'!$C$3:$C$4</c:f>
              <c:numCache>
                <c:formatCode>0.00%</c:formatCode>
                <c:ptCount val="2"/>
                <c:pt idx="0">
                  <c:v>0.25177403000517329</c:v>
                </c:pt>
                <c:pt idx="1">
                  <c:v>0.17862539442996295</c:v>
                </c:pt>
              </c:numCache>
            </c:numRef>
          </c:val>
        </c:ser>
        <c:dLbls>
          <c:showLegendKey val="0"/>
          <c:showVal val="0"/>
          <c:showCatName val="0"/>
          <c:showSerName val="0"/>
          <c:showPercent val="0"/>
          <c:showBubbleSize val="0"/>
        </c:dLbls>
        <c:gapWidth val="219"/>
        <c:overlap val="-27"/>
        <c:axId val="232271520"/>
        <c:axId val="233152960"/>
      </c:barChart>
      <c:catAx>
        <c:axId val="23227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152960"/>
        <c:crosses val="autoZero"/>
        <c:auto val="1"/>
        <c:lblAlgn val="ctr"/>
        <c:lblOffset val="100"/>
        <c:noMultiLvlLbl val="0"/>
      </c:catAx>
      <c:valAx>
        <c:axId val="233152960"/>
        <c:scaling>
          <c:orientation val="minMax"/>
          <c:max val="1"/>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2271520"/>
        <c:crosses val="autoZero"/>
        <c:crossBetween val="between"/>
      </c:valAx>
      <c:spPr>
        <a:noFill/>
        <a:ln>
          <a:noFill/>
        </a:ln>
        <a:effectLst/>
      </c:spPr>
    </c:plotArea>
    <c:legend>
      <c:legendPos val="t"/>
      <c:layout>
        <c:manualLayout>
          <c:xMode val="edge"/>
          <c:yMode val="edge"/>
          <c:x val="0.3575751312335958"/>
          <c:y val="7.1967592592592597E-2"/>
          <c:w val="0.28901640419947505"/>
          <c:h val="6.684055118110236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Percentage of Students Experiencing Bullying by School</a:t>
            </a:r>
            <a:r>
              <a:rPr lang="en-US" baseline="0"/>
              <a:t> Level Over Time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'Data Over Time'!$I$2</c:f>
              <c:strCache>
                <c:ptCount val="1"/>
                <c:pt idx="0">
                  <c:v>2017 Bullying Targets (n=67)</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1862896705884469E-3"/>
                  <c:y val="-2.14669051878354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725793411768695E-3"/>
                  <c:y val="-9.540846750149075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725793411768938E-3"/>
                  <c:y val="-1.66964818127608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2.14669051878354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1862896705884469E-3"/>
                  <c:y val="-1.192605843768638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1163439121569091E-2"/>
                  <c:y val="-1.9081693500298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7680092313731457E-3"/>
                  <c:y val="-4.7704233750745602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Over Time'!$H$3:$H$9</c:f>
              <c:strCache>
                <c:ptCount val="7"/>
                <c:pt idx="0">
                  <c:v>BPEG Average</c:v>
                </c:pt>
                <c:pt idx="1">
                  <c:v>BPEG Elementary Schools</c:v>
                </c:pt>
                <c:pt idx="2">
                  <c:v>BPEG Middle Schools </c:v>
                </c:pt>
                <c:pt idx="3">
                  <c:v>BPEG High Schools </c:v>
                </c:pt>
                <c:pt idx="4">
                  <c:v>BPEG Elementary/Middle Schools</c:v>
                </c:pt>
                <c:pt idx="5">
                  <c:v>BPEG Middle/High Schools</c:v>
                </c:pt>
                <c:pt idx="6">
                  <c:v>BPEG K-12 Schools</c:v>
                </c:pt>
              </c:strCache>
            </c:strRef>
          </c:cat>
          <c:val>
            <c:numRef>
              <c:f>'Data Over Time'!$I$3:$I$9</c:f>
              <c:numCache>
                <c:formatCode>0.00%</c:formatCode>
                <c:ptCount val="7"/>
                <c:pt idx="0">
                  <c:v>0.38386250327997901</c:v>
                </c:pt>
                <c:pt idx="1">
                  <c:v>0.43116788617886176</c:v>
                </c:pt>
                <c:pt idx="2">
                  <c:v>0.42933607559755421</c:v>
                </c:pt>
                <c:pt idx="3">
                  <c:v>0.22084425036390101</c:v>
                </c:pt>
                <c:pt idx="4">
                  <c:v>0.34333333333333332</c:v>
                </c:pt>
                <c:pt idx="5">
                  <c:v>0.3478151260504202</c:v>
                </c:pt>
                <c:pt idx="6">
                  <c:v>0.47876576576576568</c:v>
                </c:pt>
              </c:numCache>
            </c:numRef>
          </c:val>
        </c:ser>
        <c:ser>
          <c:idx val="1"/>
          <c:order val="1"/>
          <c:tx>
            <c:strRef>
              <c:f>'Data Over Time'!$J$2</c:f>
              <c:strCache>
                <c:ptCount val="1"/>
                <c:pt idx="0">
                  <c:v>2018 Bullying Targets (n=6)</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6745158682353763E-2"/>
                  <c:y val="-1.9081693500298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0931448352942236E-2"/>
                  <c:y val="-1.669648181276092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8140588572549937E-2"/>
                  <c:y val="-1.19260584376863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8140588572549937E-2"/>
                  <c:y val="-1.43112701252236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Over Time'!$H$3:$H$9</c:f>
              <c:strCache>
                <c:ptCount val="7"/>
                <c:pt idx="0">
                  <c:v>BPEG Average</c:v>
                </c:pt>
                <c:pt idx="1">
                  <c:v>BPEG Elementary Schools</c:v>
                </c:pt>
                <c:pt idx="2">
                  <c:v>BPEG Middle Schools </c:v>
                </c:pt>
                <c:pt idx="3">
                  <c:v>BPEG High Schools </c:v>
                </c:pt>
                <c:pt idx="4">
                  <c:v>BPEG Elementary/Middle Schools</c:v>
                </c:pt>
                <c:pt idx="5">
                  <c:v>BPEG Middle/High Schools</c:v>
                </c:pt>
                <c:pt idx="6">
                  <c:v>BPEG K-12 Schools</c:v>
                </c:pt>
              </c:strCache>
            </c:strRef>
          </c:cat>
          <c:val>
            <c:numRef>
              <c:f>'Data Over Time'!$J$3:$J$9</c:f>
              <c:numCache>
                <c:formatCode>0.00%</c:formatCode>
                <c:ptCount val="7"/>
                <c:pt idx="0">
                  <c:v>0.29351486325802617</c:v>
                </c:pt>
                <c:pt idx="1">
                  <c:v>0.26</c:v>
                </c:pt>
                <c:pt idx="2">
                  <c:v>0.39</c:v>
                </c:pt>
                <c:pt idx="3">
                  <c:v>0.21378393351800551</c:v>
                </c:pt>
                <c:pt idx="4">
                  <c:v>0.33058064516129032</c:v>
                </c:pt>
                <c:pt idx="5">
                  <c:v>0</c:v>
                </c:pt>
                <c:pt idx="6">
                  <c:v>0</c:v>
                </c:pt>
              </c:numCache>
            </c:numRef>
          </c:val>
        </c:ser>
        <c:dLbls>
          <c:showLegendKey val="0"/>
          <c:showVal val="0"/>
          <c:showCatName val="0"/>
          <c:showSerName val="0"/>
          <c:showPercent val="0"/>
          <c:showBubbleSize val="0"/>
        </c:dLbls>
        <c:gapWidth val="150"/>
        <c:shape val="box"/>
        <c:axId val="233154136"/>
        <c:axId val="233154528"/>
        <c:axId val="0"/>
      </c:bar3DChart>
      <c:catAx>
        <c:axId val="233154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154528"/>
        <c:crosses val="autoZero"/>
        <c:auto val="1"/>
        <c:lblAlgn val="ctr"/>
        <c:lblOffset val="100"/>
        <c:noMultiLvlLbl val="0"/>
      </c:catAx>
      <c:valAx>
        <c:axId val="233154528"/>
        <c:scaling>
          <c:orientation val="minMax"/>
        </c:scaling>
        <c:delete val="1"/>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Percent of Students</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crossAx val="2331541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Percentage of Students Witnessing</a:t>
            </a:r>
            <a:r>
              <a:rPr lang="en-US" baseline="0"/>
              <a:t> </a:t>
            </a:r>
            <a:r>
              <a:rPr lang="en-US"/>
              <a:t>Bullying by School</a:t>
            </a:r>
            <a:r>
              <a:rPr lang="en-US" baseline="0"/>
              <a:t> Level Over Time</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'Data Over Time'!$K$2</c:f>
              <c:strCache>
                <c:ptCount val="1"/>
                <c:pt idx="0">
                  <c:v>2017 Witnessed Bullying (n=67)</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1862896705884469E-3"/>
                  <c:y val="-1.43112701252236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1862896705884469E-3"/>
                  <c:y val="-2.14669051878354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817195607845453E-3"/>
                  <c:y val="-1.9081693500298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2.146690518783541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908597803921959E-3"/>
                  <c:y val="-1.43112701252236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5817195607845965E-3"/>
                  <c:y val="-1.19260584376863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6.9771494509807451E-3"/>
                  <c:y val="-1.192605843768636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Over Time'!$H$3:$H$9</c:f>
              <c:strCache>
                <c:ptCount val="7"/>
                <c:pt idx="0">
                  <c:v>BPEG Average</c:v>
                </c:pt>
                <c:pt idx="1">
                  <c:v>BPEG Elementary Schools</c:v>
                </c:pt>
                <c:pt idx="2">
                  <c:v>BPEG Middle Schools </c:v>
                </c:pt>
                <c:pt idx="3">
                  <c:v>BPEG High Schools </c:v>
                </c:pt>
                <c:pt idx="4">
                  <c:v>BPEG Elementary/Middle Schools</c:v>
                </c:pt>
                <c:pt idx="5">
                  <c:v>BPEG Middle/High Schools</c:v>
                </c:pt>
                <c:pt idx="6">
                  <c:v>BPEG K-12 Schools</c:v>
                </c:pt>
              </c:strCache>
            </c:strRef>
          </c:cat>
          <c:val>
            <c:numRef>
              <c:f>'Data Over Time'!$K$3:$K$9</c:f>
              <c:numCache>
                <c:formatCode>0.00%</c:formatCode>
                <c:ptCount val="7"/>
                <c:pt idx="0">
                  <c:v>0.53244751158925918</c:v>
                </c:pt>
                <c:pt idx="1">
                  <c:v>0.52319308943089426</c:v>
                </c:pt>
                <c:pt idx="2">
                  <c:v>0.61885780989438577</c:v>
                </c:pt>
                <c:pt idx="3">
                  <c:v>0.41395439107229504</c:v>
                </c:pt>
                <c:pt idx="4">
                  <c:v>0.47483921568627446</c:v>
                </c:pt>
                <c:pt idx="5">
                  <c:v>0.55932773109243694</c:v>
                </c:pt>
                <c:pt idx="6">
                  <c:v>0.62250900900900907</c:v>
                </c:pt>
              </c:numCache>
            </c:numRef>
          </c:val>
        </c:ser>
        <c:ser>
          <c:idx val="1"/>
          <c:order val="1"/>
          <c:tx>
            <c:strRef>
              <c:f>'Data Over Time'!$L$2</c:f>
              <c:strCache>
                <c:ptCount val="1"/>
                <c:pt idx="0">
                  <c:v>2018 Witnessed Bullying (n=6)</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534972879215764E-2"/>
                  <c:y val="-1.192605843768634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6745158682353763E-2"/>
                  <c:y val="-1.90816935002981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6745158682353739E-2"/>
                  <c:y val="-1.43112701252236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2326878243138386E-2"/>
                  <c:y val="-1.431127012522361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Over Time'!$H$3:$H$9</c:f>
              <c:strCache>
                <c:ptCount val="7"/>
                <c:pt idx="0">
                  <c:v>BPEG Average</c:v>
                </c:pt>
                <c:pt idx="1">
                  <c:v>BPEG Elementary Schools</c:v>
                </c:pt>
                <c:pt idx="2">
                  <c:v>BPEG Middle Schools </c:v>
                </c:pt>
                <c:pt idx="3">
                  <c:v>BPEG High Schools </c:v>
                </c:pt>
                <c:pt idx="4">
                  <c:v>BPEG Elementary/Middle Schools</c:v>
                </c:pt>
                <c:pt idx="5">
                  <c:v>BPEG Middle/High Schools</c:v>
                </c:pt>
                <c:pt idx="6">
                  <c:v>BPEG K-12 Schools</c:v>
                </c:pt>
              </c:strCache>
            </c:strRef>
          </c:cat>
          <c:val>
            <c:numRef>
              <c:f>'Data Over Time'!$L$3:$L$9</c:f>
              <c:numCache>
                <c:formatCode>0.00%</c:formatCode>
                <c:ptCount val="7"/>
                <c:pt idx="0">
                  <c:v>0.32442092746730083</c:v>
                </c:pt>
                <c:pt idx="1">
                  <c:v>0.46</c:v>
                </c:pt>
                <c:pt idx="2">
                  <c:v>0.14000000000000001</c:v>
                </c:pt>
                <c:pt idx="3">
                  <c:v>0.38763988919667586</c:v>
                </c:pt>
                <c:pt idx="4">
                  <c:v>0.43174193548387096</c:v>
                </c:pt>
                <c:pt idx="5">
                  <c:v>0</c:v>
                </c:pt>
                <c:pt idx="6">
                  <c:v>0</c:v>
                </c:pt>
              </c:numCache>
            </c:numRef>
          </c:val>
        </c:ser>
        <c:dLbls>
          <c:showLegendKey val="0"/>
          <c:showVal val="0"/>
          <c:showCatName val="0"/>
          <c:showSerName val="0"/>
          <c:showPercent val="0"/>
          <c:showBubbleSize val="0"/>
        </c:dLbls>
        <c:gapWidth val="150"/>
        <c:shape val="box"/>
        <c:axId val="233155312"/>
        <c:axId val="233155704"/>
        <c:axId val="0"/>
      </c:bar3DChart>
      <c:catAx>
        <c:axId val="233155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155704"/>
        <c:crosses val="autoZero"/>
        <c:auto val="1"/>
        <c:lblAlgn val="ctr"/>
        <c:lblOffset val="100"/>
        <c:noMultiLvlLbl val="0"/>
      </c:catAx>
      <c:valAx>
        <c:axId val="233155704"/>
        <c:scaling>
          <c:orientation val="minMax"/>
        </c:scaling>
        <c:delete val="1"/>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Percent of Students</a:t>
                </a: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crossAx val="233155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a:t>
            </a:r>
            <a:r>
              <a:rPr lang="en-US" dirty="0" smtClean="0"/>
              <a:t>Overall BPEG </a:t>
            </a:r>
            <a:r>
              <a:rPr lang="en-US" dirty="0"/>
              <a:t>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Pt>
            <c:idx val="1"/>
            <c:marker>
              <c:symbol val="circle"/>
              <c:size val="5"/>
              <c:spPr>
                <a:noFill/>
                <a:ln w="9525">
                  <a:noFill/>
                </a:ln>
                <a:effectLst/>
              </c:spPr>
            </c:marker>
            <c:bubble3D val="0"/>
            <c:spPr>
              <a:ln w="28575" cap="rnd">
                <a:noFill/>
                <a:round/>
              </a:ln>
              <a:effectLst/>
            </c:spPr>
          </c:dPt>
          <c:dPt>
            <c:idx val="2"/>
            <c:marker>
              <c:symbol val="circle"/>
              <c:size val="5"/>
              <c:spPr>
                <a:noFill/>
                <a:ln w="9525">
                  <a:noFill/>
                </a:ln>
                <a:effectLst/>
              </c:spPr>
            </c:marker>
            <c:bubble3D val="0"/>
            <c:spPr>
              <a:ln w="28575" cap="rnd">
                <a:noFill/>
                <a:round/>
              </a:ln>
              <a:effectLst/>
            </c:spPr>
          </c:dPt>
          <c:dPt>
            <c:idx val="3"/>
            <c:marker>
              <c:symbol val="circle"/>
              <c:size val="5"/>
              <c:spPr>
                <a:noFill/>
                <a:ln w="9525">
                  <a:noFill/>
                </a:ln>
                <a:effectLst/>
              </c:spPr>
            </c:marker>
            <c:bubble3D val="0"/>
            <c:spPr>
              <a:ln w="28575" cap="rnd">
                <a:noFill/>
                <a:round/>
              </a:ln>
              <a:effectLst/>
            </c:spPr>
          </c:dPt>
          <c:dLbls>
            <c:dLbl>
              <c:idx val="0"/>
              <c:layout>
                <c:manualLayout>
                  <c:x val="-3.0555555555555555E-2"/>
                  <c:y val="-2.962962962962976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233156488"/>
        <c:axId val="233835400"/>
      </c:lineChart>
      <c:catAx>
        <c:axId val="233156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35400"/>
        <c:crosses val="autoZero"/>
        <c:auto val="1"/>
        <c:lblAlgn val="ctr"/>
        <c:lblOffset val="100"/>
        <c:noMultiLvlLbl val="0"/>
      </c:catAx>
      <c:valAx>
        <c:axId val="2338354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156488"/>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Average </a:t>
            </a:r>
            <a:r>
              <a:rPr lang="en-US" dirty="0" smtClean="0"/>
              <a:t>Overall BPEG </a:t>
            </a:r>
            <a:r>
              <a:rPr lang="en-US" dirty="0"/>
              <a:t>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7"/>
          <c:order val="0"/>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dPt>
            <c:idx val="1"/>
            <c:marker>
              <c:symbol val="circle"/>
              <c:size val="5"/>
              <c:spPr>
                <a:solidFill>
                  <a:schemeClr val="accent2">
                    <a:lumMod val="60000"/>
                  </a:schemeClr>
                </a:solidFill>
                <a:ln w="9525">
                  <a:solidFill>
                    <a:schemeClr val="accent2">
                      <a:lumMod val="60000"/>
                    </a:schemeClr>
                  </a:solidFill>
                </a:ln>
                <a:effectLst/>
              </c:spPr>
            </c:marker>
            <c:bubble3D val="0"/>
            <c:spPr>
              <a:ln w="28575" cap="rnd">
                <a:solidFill>
                  <a:schemeClr val="accent2">
                    <a:lumMod val="60000"/>
                  </a:schemeClr>
                </a:solidFill>
                <a:round/>
              </a:ln>
              <a:effectLst/>
            </c:spPr>
          </c:dPt>
          <c:dPt>
            <c:idx val="2"/>
            <c:marker>
              <c:symbol val="circle"/>
              <c:size val="5"/>
              <c:spPr>
                <a:solidFill>
                  <a:schemeClr val="accent2">
                    <a:lumMod val="60000"/>
                  </a:schemeClr>
                </a:solidFill>
                <a:ln w="9525">
                  <a:solidFill>
                    <a:schemeClr val="accent2">
                      <a:lumMod val="60000"/>
                    </a:schemeClr>
                  </a:solidFill>
                </a:ln>
                <a:effectLst/>
              </c:spPr>
            </c:marker>
            <c:bubble3D val="0"/>
            <c:spPr>
              <a:ln w="28575" cap="rnd">
                <a:solidFill>
                  <a:schemeClr val="accent2">
                    <a:lumMod val="60000"/>
                  </a:schemeClr>
                </a:solidFill>
                <a:round/>
              </a:ln>
              <a:effectLst/>
            </c:spPr>
          </c:dPt>
          <c:dPt>
            <c:idx val="3"/>
            <c:marker>
              <c:symbol val="circle"/>
              <c:size val="5"/>
              <c:spPr>
                <a:solidFill>
                  <a:schemeClr val="accent2">
                    <a:lumMod val="60000"/>
                  </a:schemeClr>
                </a:solidFill>
                <a:ln w="9525">
                  <a:solidFill>
                    <a:schemeClr val="accent2">
                      <a:lumMod val="60000"/>
                    </a:schemeClr>
                  </a:solidFill>
                </a:ln>
                <a:effectLst/>
              </c:spPr>
            </c:marker>
            <c:bubble3D val="0"/>
            <c:spPr>
              <a:ln w="28575" cap="rnd">
                <a:solidFill>
                  <a:schemeClr val="accent2">
                    <a:lumMod val="60000"/>
                  </a:schemeClr>
                </a:solidFill>
                <a:round/>
              </a:ln>
              <a:effectLst/>
            </c:spPr>
          </c:dPt>
          <c:dLbls>
            <c:dLbl>
              <c:idx val="0"/>
              <c:layout>
                <c:manualLayout>
                  <c:x val="-3.0555555555555555E-2"/>
                  <c:y val="-2.962962962962976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555555555555555E-2"/>
                  <c:y val="-3.148148148148147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9166666666666667E-2"/>
                  <c:y val="-3.148148148148154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0555555555555555E-2"/>
                  <c:y val="-3.7037037037037035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233836184"/>
        <c:axId val="233836576"/>
      </c:lineChart>
      <c:catAx>
        <c:axId val="23383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36576"/>
        <c:crosses val="autoZero"/>
        <c:auto val="1"/>
        <c:lblAlgn val="ctr"/>
        <c:lblOffset val="100"/>
        <c:noMultiLvlLbl val="0"/>
      </c:catAx>
      <c:valAx>
        <c:axId val="2338365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36184"/>
        <c:crosses val="autoZero"/>
        <c:crossBetween val="between"/>
      </c:valAx>
      <c:spPr>
        <a:noFill/>
        <a:ln>
          <a:noFill/>
        </a:ln>
        <a:effectLst/>
      </c:spPr>
    </c:plotArea>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BPEG 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991907261592303E-2"/>
          <c:y val="6.8685185185185196E-2"/>
          <c:w val="0.72855653980752411"/>
          <c:h val="0.8883550597841936"/>
        </c:manualLayout>
      </c:layout>
      <c:lineChart>
        <c:grouping val="standard"/>
        <c:varyColors val="0"/>
        <c:ser>
          <c:idx val="7"/>
          <c:order val="0"/>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233837360"/>
        <c:axId val="233837752"/>
      </c:lineChart>
      <c:catAx>
        <c:axId val="23383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37752"/>
        <c:crosses val="autoZero"/>
        <c:auto val="1"/>
        <c:lblAlgn val="ctr"/>
        <c:lblOffset val="100"/>
        <c:noMultiLvlLbl val="0"/>
      </c:catAx>
      <c:valAx>
        <c:axId val="23383775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37360"/>
        <c:crosses val="autoZero"/>
        <c:crossBetween val="between"/>
      </c:valAx>
      <c:spPr>
        <a:noFill/>
        <a:ln>
          <a:noFill/>
        </a:ln>
        <a:effectLst/>
      </c:spPr>
    </c:plotArea>
    <c:legend>
      <c:legendPos val="r"/>
      <c:layout>
        <c:manualLayout>
          <c:xMode val="edge"/>
          <c:yMode val="edge"/>
          <c:x val="0.80543733595800526"/>
          <c:y val="0.49371741032370953"/>
          <c:w val="7.7895997375328083E-2"/>
          <c:h val="3.125021872265966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BPEG 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'By-Section Scores'!$A$2</c:f>
              <c:strCache>
                <c:ptCount val="1"/>
                <c:pt idx="0">
                  <c:v>Bullying Prevention Committee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Scores'!$B$2:$E$2</c:f>
              <c:numCache>
                <c:formatCode>0.00%</c:formatCode>
                <c:ptCount val="4"/>
                <c:pt idx="0">
                  <c:v>0.4143</c:v>
                </c:pt>
                <c:pt idx="1">
                  <c:v>0.5</c:v>
                </c:pt>
                <c:pt idx="2">
                  <c:v>0.63800000000000001</c:v>
                </c:pt>
                <c:pt idx="3">
                  <c:v>0.64529999999999998</c:v>
                </c:pt>
              </c:numCache>
            </c:numRef>
          </c:val>
          <c:smooth val="0"/>
        </c:ser>
        <c:ser>
          <c:idx val="7"/>
          <c:order val="1"/>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233838536"/>
        <c:axId val="233838928"/>
      </c:lineChart>
      <c:catAx>
        <c:axId val="23383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38928"/>
        <c:crosses val="autoZero"/>
        <c:auto val="1"/>
        <c:lblAlgn val="ctr"/>
        <c:lblOffset val="100"/>
        <c:noMultiLvlLbl val="0"/>
      </c:catAx>
      <c:valAx>
        <c:axId val="23383892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383853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 BPEG Self-Assessment Scores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'By-Section Scores'!$A$2</c:f>
              <c:strCache>
                <c:ptCount val="1"/>
                <c:pt idx="0">
                  <c:v>Bullying Prevention Committee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Scores'!$B$2:$E$2</c:f>
              <c:numCache>
                <c:formatCode>0.00%</c:formatCode>
                <c:ptCount val="4"/>
                <c:pt idx="0">
                  <c:v>0.4143</c:v>
                </c:pt>
                <c:pt idx="1">
                  <c:v>0.5</c:v>
                </c:pt>
                <c:pt idx="2">
                  <c:v>0.63800000000000001</c:v>
                </c:pt>
                <c:pt idx="3">
                  <c:v>0.64529999999999998</c:v>
                </c:pt>
              </c:numCache>
            </c:numRef>
          </c:val>
          <c:smooth val="0"/>
        </c:ser>
        <c:ser>
          <c:idx val="1"/>
          <c:order val="1"/>
          <c:tx>
            <c:strRef>
              <c:f>'By-Section Scores'!$A$3</c:f>
              <c:strCache>
                <c:ptCount val="1"/>
                <c:pt idx="0">
                  <c:v>School Climate and Culture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Scores'!$B$3:$E$3</c:f>
              <c:numCache>
                <c:formatCode>0.00%</c:formatCode>
                <c:ptCount val="4"/>
                <c:pt idx="0">
                  <c:v>0.57799999999999996</c:v>
                </c:pt>
                <c:pt idx="1">
                  <c:v>0.51070000000000004</c:v>
                </c:pt>
                <c:pt idx="2">
                  <c:v>0.72619999999999996</c:v>
                </c:pt>
                <c:pt idx="3">
                  <c:v>0.85040000000000004</c:v>
                </c:pt>
              </c:numCache>
            </c:numRef>
          </c:val>
          <c:smooth val="0"/>
        </c:ser>
        <c:ser>
          <c:idx val="7"/>
          <c:order val="2"/>
          <c:tx>
            <c:strRef>
              <c:f>'By-Section Scores'!$A$9</c:f>
              <c:strCache>
                <c:ptCount val="1"/>
                <c:pt idx="0">
                  <c:v>Overall</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'By-Section Scores'!$B$1:$E$1</c:f>
              <c:strCache>
                <c:ptCount val="4"/>
                <c:pt idx="0">
                  <c:v>Winter 2016-2017</c:v>
                </c:pt>
                <c:pt idx="1">
                  <c:v>Spring 2016-2017</c:v>
                </c:pt>
                <c:pt idx="2">
                  <c:v>Fall 2017-2018</c:v>
                </c:pt>
                <c:pt idx="3">
                  <c:v>Winter 2017-2018</c:v>
                </c:pt>
              </c:strCache>
            </c:strRef>
          </c:cat>
          <c:val>
            <c:numRef>
              <c:f>'By-Section Scores'!$B$9:$E$9</c:f>
              <c:numCache>
                <c:formatCode>0.00%</c:formatCode>
                <c:ptCount val="4"/>
                <c:pt idx="0">
                  <c:v>0.3332</c:v>
                </c:pt>
                <c:pt idx="1">
                  <c:v>0.41339999999999999</c:v>
                </c:pt>
                <c:pt idx="2">
                  <c:v>0.60160000000000002</c:v>
                </c:pt>
                <c:pt idx="3">
                  <c:v>0.67230000000000001</c:v>
                </c:pt>
              </c:numCache>
            </c:numRef>
          </c:val>
          <c:smooth val="0"/>
        </c:ser>
        <c:dLbls>
          <c:showLegendKey val="0"/>
          <c:showVal val="0"/>
          <c:showCatName val="0"/>
          <c:showSerName val="0"/>
          <c:showPercent val="0"/>
          <c:showBubbleSize val="0"/>
        </c:dLbls>
        <c:marker val="1"/>
        <c:smooth val="0"/>
        <c:axId val="305455600"/>
        <c:axId val="305455992"/>
      </c:lineChart>
      <c:catAx>
        <c:axId val="30545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455992"/>
        <c:crosses val="autoZero"/>
        <c:auto val="1"/>
        <c:lblAlgn val="ctr"/>
        <c:lblOffset val="100"/>
        <c:noMultiLvlLbl val="0"/>
      </c:catAx>
      <c:valAx>
        <c:axId val="305455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545560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0.13108</cdr:x>
      <cdr:y>0.32757</cdr:y>
    </cdr:from>
    <cdr:to>
      <cdr:x>0.96081</cdr:x>
      <cdr:y>0.49515</cdr:y>
    </cdr:to>
    <cdr:sp macro="" textlink="">
      <cdr:nvSpPr>
        <cdr:cNvPr id="2" name="TextBox 1"/>
        <cdr:cNvSpPr txBox="1"/>
      </cdr:nvSpPr>
      <cdr:spPr>
        <a:xfrm xmlns:a="http://schemas.openxmlformats.org/drawingml/2006/main">
          <a:off x="1198606" y="1797206"/>
          <a:ext cx="7587048" cy="919401"/>
        </a:xfrm>
        <a:prstGeom xmlns:a="http://schemas.openxmlformats.org/drawingml/2006/main" prst="roundRect">
          <a:avLst/>
        </a:prstGeom>
        <a:solidFill xmlns:a="http://schemas.openxmlformats.org/drawingml/2006/main">
          <a:schemeClr val="accent2"/>
        </a:solidFill>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2400" dirty="0" smtClean="0">
              <a:solidFill>
                <a:srgbClr val="2A6294"/>
              </a:solidFill>
            </a:rPr>
            <a:t>You joined the BPEG knowing you had a concern with bullying and now </a:t>
          </a:r>
          <a:r>
            <a:rPr lang="en-US" sz="2400" b="1" dirty="0" smtClean="0">
              <a:solidFill>
                <a:srgbClr val="2A6294"/>
              </a:solidFill>
            </a:rPr>
            <a:t>you’re doing something about it!</a:t>
          </a:r>
          <a:endParaRPr lang="en-US" sz="2400" b="1" dirty="0">
            <a:solidFill>
              <a:srgbClr val="2A6294"/>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0.11296</cdr:x>
      <cdr:y>0.47284</cdr:y>
    </cdr:from>
    <cdr:to>
      <cdr:x>0.19352</cdr:x>
      <cdr:y>0.53242</cdr:y>
    </cdr:to>
    <cdr:sp macro="" textlink="">
      <cdr:nvSpPr>
        <cdr:cNvPr id="3" name="TextBox 2"/>
        <cdr:cNvSpPr txBox="1"/>
      </cdr:nvSpPr>
      <cdr:spPr>
        <a:xfrm xmlns:a="http://schemas.openxmlformats.org/drawingml/2006/main">
          <a:off x="1032933" y="3242734"/>
          <a:ext cx="736600" cy="408623"/>
        </a:xfrm>
        <a:prstGeom xmlns:a="http://schemas.openxmlformats.org/drawingml/2006/main" prst="roundRect">
          <a:avLst/>
        </a:prstGeom>
        <a:solidFill xmlns:a="http://schemas.openxmlformats.org/drawingml/2006/main">
          <a:srgbClr val="F09151"/>
        </a:solidFill>
        <a:ln xmlns:a="http://schemas.openxmlformats.org/drawingml/2006/main">
          <a:solidFill>
            <a:srgbClr val="EE833B"/>
          </a:solid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smtClean="0">
              <a:solidFill>
                <a:schemeClr val="bg1"/>
              </a:solidFill>
            </a:rPr>
            <a:t>58%</a:t>
          </a:r>
          <a:endParaRPr lang="en-US" dirty="0">
            <a:solidFill>
              <a:schemeClr val="bg1"/>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0.10139</cdr:x>
      <cdr:y>0.06914</cdr:y>
    </cdr:from>
    <cdr:to>
      <cdr:x>0.47639</cdr:x>
      <cdr:y>0.12872</cdr:y>
    </cdr:to>
    <cdr:sp macro="" textlink="">
      <cdr:nvSpPr>
        <cdr:cNvPr id="2" name="TextBox 4"/>
        <cdr:cNvSpPr txBox="1"/>
      </cdr:nvSpPr>
      <cdr:spPr>
        <a:xfrm xmlns:a="http://schemas.openxmlformats.org/drawingml/2006/main">
          <a:off x="927100" y="474134"/>
          <a:ext cx="3429000" cy="408623"/>
        </a:xfrm>
        <a:prstGeom xmlns:a="http://schemas.openxmlformats.org/drawingml/2006/main" prst="roundRect">
          <a:avLst/>
        </a:prstGeom>
        <a:solidFill xmlns:a="http://schemas.openxmlformats.org/drawingml/2006/main">
          <a:srgbClr val="FFC000"/>
        </a:solidFill>
        <a:ln xmlns:a="http://schemas.openxmlformats.org/drawingml/2006/main">
          <a:solidFill>
            <a:srgbClr val="FFC000"/>
          </a:solid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smtClean="0"/>
            <a:t>Surveys and Data</a:t>
          </a:r>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0.6463</cdr:x>
      <cdr:y>0.41852</cdr:y>
    </cdr:from>
    <cdr:to>
      <cdr:x>0.72685</cdr:x>
      <cdr:y>0.4781</cdr:y>
    </cdr:to>
    <cdr:sp macro="" textlink="">
      <cdr:nvSpPr>
        <cdr:cNvPr id="2" name="TextBox 2"/>
        <cdr:cNvSpPr txBox="1"/>
      </cdr:nvSpPr>
      <cdr:spPr>
        <a:xfrm xmlns:a="http://schemas.openxmlformats.org/drawingml/2006/main">
          <a:off x="5909734" y="2870201"/>
          <a:ext cx="736600" cy="408623"/>
        </a:xfrm>
        <a:prstGeom xmlns:a="http://schemas.openxmlformats.org/drawingml/2006/main" prst="roundRect">
          <a:avLst/>
        </a:prstGeom>
        <a:solidFill xmlns:a="http://schemas.openxmlformats.org/drawingml/2006/main">
          <a:srgbClr val="4472C4"/>
        </a:solidFill>
        <a:ln xmlns:a="http://schemas.openxmlformats.org/drawingml/2006/main">
          <a:solidFill>
            <a:srgbClr val="4472C4"/>
          </a:solid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smtClean="0">
              <a:solidFill>
                <a:schemeClr val="bg1"/>
              </a:solidFill>
            </a:rPr>
            <a:t>63%</a:t>
          </a:r>
          <a:endParaRPr lang="en-US"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0.1213</cdr:x>
      <cdr:y>0.84074</cdr:y>
    </cdr:from>
    <cdr:to>
      <cdr:x>0.20185</cdr:x>
      <cdr:y>0.90032</cdr:y>
    </cdr:to>
    <cdr:sp macro="" textlink="">
      <cdr:nvSpPr>
        <cdr:cNvPr id="2" name="TextBox 2"/>
        <cdr:cNvSpPr txBox="1"/>
      </cdr:nvSpPr>
      <cdr:spPr>
        <a:xfrm xmlns:a="http://schemas.openxmlformats.org/drawingml/2006/main">
          <a:off x="1109134" y="5765801"/>
          <a:ext cx="736600" cy="408623"/>
        </a:xfrm>
        <a:prstGeom xmlns:a="http://schemas.openxmlformats.org/drawingml/2006/main" prst="roundRect">
          <a:avLst/>
        </a:prstGeom>
        <a:solidFill xmlns:a="http://schemas.openxmlformats.org/drawingml/2006/main">
          <a:srgbClr val="70AD47"/>
        </a:solidFill>
        <a:ln xmlns:a="http://schemas.openxmlformats.org/drawingml/2006/main">
          <a:solidFill>
            <a:srgbClr val="70AD47"/>
          </a:solid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smtClean="0">
              <a:solidFill>
                <a:schemeClr val="bg1"/>
              </a:solidFill>
            </a:rPr>
            <a:t>15%</a:t>
          </a:r>
          <a:endParaRPr lang="en-US" dirty="0">
            <a:solidFill>
              <a:schemeClr val="bg1"/>
            </a:solidFill>
          </a:endParaRPr>
        </a:p>
      </cdr:txBody>
    </cdr:sp>
  </cdr:relSizeAnchor>
  <cdr:relSizeAnchor xmlns:cdr="http://schemas.openxmlformats.org/drawingml/2006/chartDrawing">
    <cdr:from>
      <cdr:x>0.1</cdr:x>
      <cdr:y>0.06914</cdr:y>
    </cdr:from>
    <cdr:to>
      <cdr:x>0.475</cdr:x>
      <cdr:y>0.12872</cdr:y>
    </cdr:to>
    <cdr:sp macro="" textlink="">
      <cdr:nvSpPr>
        <cdr:cNvPr id="3" name="TextBox 2"/>
        <cdr:cNvSpPr txBox="1"/>
      </cdr:nvSpPr>
      <cdr:spPr>
        <a:xfrm xmlns:a="http://schemas.openxmlformats.org/drawingml/2006/main">
          <a:off x="914399" y="474134"/>
          <a:ext cx="3429000" cy="408623"/>
        </a:xfrm>
        <a:prstGeom xmlns:a="http://schemas.openxmlformats.org/drawingml/2006/main" prst="roundRect">
          <a:avLst/>
        </a:prstGeom>
        <a:solidFill xmlns:a="http://schemas.openxmlformats.org/drawingml/2006/main">
          <a:srgbClr val="70AD47"/>
        </a:solidFill>
        <a:ln xmlns:a="http://schemas.openxmlformats.org/drawingml/2006/main">
          <a:solidFill>
            <a:srgbClr val="70AD47"/>
          </a:solid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smtClean="0">
              <a:solidFill>
                <a:schemeClr val="bg1"/>
              </a:solidFill>
            </a:rPr>
            <a:t>Student Voice</a:t>
          </a:r>
          <a:endParaRPr lang="en-US"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0.06667</cdr:x>
      <cdr:y>0.63457</cdr:y>
    </cdr:from>
    <cdr:to>
      <cdr:x>0.14722</cdr:x>
      <cdr:y>0.69415</cdr:y>
    </cdr:to>
    <cdr:sp macro="" textlink="">
      <cdr:nvSpPr>
        <cdr:cNvPr id="2" name="TextBox 2"/>
        <cdr:cNvSpPr txBox="1"/>
      </cdr:nvSpPr>
      <cdr:spPr>
        <a:xfrm xmlns:a="http://schemas.openxmlformats.org/drawingml/2006/main">
          <a:off x="609601" y="4351868"/>
          <a:ext cx="736600" cy="408623"/>
        </a:xfrm>
        <a:prstGeom xmlns:a="http://schemas.openxmlformats.org/drawingml/2006/main" prst="roundRect">
          <a:avLst/>
        </a:prstGeom>
        <a:solidFill xmlns:a="http://schemas.openxmlformats.org/drawingml/2006/main">
          <a:srgbClr val="2A6294"/>
        </a:solidFill>
        <a:ln xmlns:a="http://schemas.openxmlformats.org/drawingml/2006/main">
          <a:solidFill>
            <a:srgbClr val="2A6294"/>
          </a:solidFill>
        </a:ln>
      </cdr:spPr>
      <cdr:txBody>
        <a:bodyPr xmlns:a="http://schemas.openxmlformats.org/drawingml/2006/main" wrap="square" rtlCol="0" anchor="ctr">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dirty="0" smtClean="0">
              <a:solidFill>
                <a:schemeClr val="bg1"/>
              </a:solidFill>
            </a:rPr>
            <a:t>34%</a:t>
          </a:r>
          <a:endParaRPr lang="en-US"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E68FDDF-4F05-43AA-A352-D3BC014618CA}" type="datetimeFigureOut">
              <a:rPr lang="en-US" smtClean="0"/>
              <a:t>5/3/2018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a:p>
        </p:txBody>
      </p:sp>
    </p:spTree>
    <p:extLst>
      <p:ext uri="{BB962C8B-B14F-4D97-AF65-F5344CB8AC3E}">
        <p14:creationId xmlns:p14="http://schemas.microsoft.com/office/powerpoint/2010/main" val="125195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417354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11</a:t>
            </a:fld>
            <a:endParaRPr lang="en-US"/>
          </a:p>
        </p:txBody>
      </p:sp>
    </p:spTree>
    <p:extLst>
      <p:ext uri="{BB962C8B-B14F-4D97-AF65-F5344CB8AC3E}">
        <p14:creationId xmlns:p14="http://schemas.microsoft.com/office/powerpoint/2010/main" val="93930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12</a:t>
            </a:fld>
            <a:endParaRPr lang="en-US"/>
          </a:p>
        </p:txBody>
      </p:sp>
    </p:spTree>
    <p:extLst>
      <p:ext uri="{BB962C8B-B14F-4D97-AF65-F5344CB8AC3E}">
        <p14:creationId xmlns:p14="http://schemas.microsoft.com/office/powerpoint/2010/main" val="255431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13</a:t>
            </a:fld>
            <a:endParaRPr lang="en-US"/>
          </a:p>
        </p:txBody>
      </p:sp>
    </p:spTree>
    <p:extLst>
      <p:ext uri="{BB962C8B-B14F-4D97-AF65-F5344CB8AC3E}">
        <p14:creationId xmlns:p14="http://schemas.microsoft.com/office/powerpoint/2010/main" val="3758009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1919226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056"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15</a:t>
            </a:fld>
            <a:endParaRPr lang="en-US"/>
          </a:p>
        </p:txBody>
      </p:sp>
    </p:spTree>
    <p:extLst>
      <p:ext uri="{BB962C8B-B14F-4D97-AF65-F5344CB8AC3E}">
        <p14:creationId xmlns:p14="http://schemas.microsoft.com/office/powerpoint/2010/main" val="2000859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16</a:t>
            </a:fld>
            <a:endParaRPr lang="en-US"/>
          </a:p>
        </p:txBody>
      </p:sp>
    </p:spTree>
    <p:extLst>
      <p:ext uri="{BB962C8B-B14F-4D97-AF65-F5344CB8AC3E}">
        <p14:creationId xmlns:p14="http://schemas.microsoft.com/office/powerpoint/2010/main" val="859741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17</a:t>
            </a:fld>
            <a:endParaRPr lang="en-US"/>
          </a:p>
        </p:txBody>
      </p:sp>
    </p:spTree>
    <p:extLst>
      <p:ext uri="{BB962C8B-B14F-4D97-AF65-F5344CB8AC3E}">
        <p14:creationId xmlns:p14="http://schemas.microsoft.com/office/powerpoint/2010/main" val="1258795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27</a:t>
            </a:fld>
            <a:endParaRPr lang="en-US"/>
          </a:p>
        </p:txBody>
      </p:sp>
    </p:spTree>
    <p:extLst>
      <p:ext uri="{BB962C8B-B14F-4D97-AF65-F5344CB8AC3E}">
        <p14:creationId xmlns:p14="http://schemas.microsoft.com/office/powerpoint/2010/main" val="2048020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28</a:t>
            </a:fld>
            <a:endParaRPr lang="en-US"/>
          </a:p>
        </p:txBody>
      </p:sp>
    </p:spTree>
    <p:extLst>
      <p:ext uri="{BB962C8B-B14F-4D97-AF65-F5344CB8AC3E}">
        <p14:creationId xmlns:p14="http://schemas.microsoft.com/office/powerpoint/2010/main" val="35538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5/3/2018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a:p>
        </p:txBody>
      </p:sp>
    </p:spTree>
    <p:extLst>
      <p:ext uri="{BB962C8B-B14F-4D97-AF65-F5344CB8AC3E}">
        <p14:creationId xmlns:p14="http://schemas.microsoft.com/office/powerpoint/2010/main" val="3441731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29</a:t>
            </a:fld>
            <a:endParaRPr lang="en-US"/>
          </a:p>
        </p:txBody>
      </p:sp>
    </p:spTree>
    <p:extLst>
      <p:ext uri="{BB962C8B-B14F-4D97-AF65-F5344CB8AC3E}">
        <p14:creationId xmlns:p14="http://schemas.microsoft.com/office/powerpoint/2010/main" val="1371455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31</a:t>
            </a:fld>
            <a:endParaRPr lang="en-US"/>
          </a:p>
        </p:txBody>
      </p:sp>
    </p:spTree>
    <p:extLst>
      <p:ext uri="{BB962C8B-B14F-4D97-AF65-F5344CB8AC3E}">
        <p14:creationId xmlns:p14="http://schemas.microsoft.com/office/powerpoint/2010/main" val="865879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5/3/2018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a:p>
        </p:txBody>
      </p:sp>
    </p:spTree>
    <p:extLst>
      <p:ext uri="{BB962C8B-B14F-4D97-AF65-F5344CB8AC3E}">
        <p14:creationId xmlns:p14="http://schemas.microsoft.com/office/powerpoint/2010/main" val="1013816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35</a:t>
            </a:fld>
            <a:endParaRPr lang="en-US"/>
          </a:p>
        </p:txBody>
      </p:sp>
    </p:spTree>
    <p:extLst>
      <p:ext uri="{BB962C8B-B14F-4D97-AF65-F5344CB8AC3E}">
        <p14:creationId xmlns:p14="http://schemas.microsoft.com/office/powerpoint/2010/main" val="1325609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36</a:t>
            </a:fld>
            <a:endParaRPr lang="en-US"/>
          </a:p>
        </p:txBody>
      </p:sp>
    </p:spTree>
    <p:extLst>
      <p:ext uri="{BB962C8B-B14F-4D97-AF65-F5344CB8AC3E}">
        <p14:creationId xmlns:p14="http://schemas.microsoft.com/office/powerpoint/2010/main" val="17804466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37</a:t>
            </a:fld>
            <a:endParaRPr lang="en-US"/>
          </a:p>
        </p:txBody>
      </p:sp>
    </p:spTree>
    <p:extLst>
      <p:ext uri="{BB962C8B-B14F-4D97-AF65-F5344CB8AC3E}">
        <p14:creationId xmlns:p14="http://schemas.microsoft.com/office/powerpoint/2010/main" val="2151014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57623-3EDB-435B-8E3B-8DE92E669F70}" type="slidenum">
              <a:rPr lang="en-US" smtClean="0"/>
              <a:t>38</a:t>
            </a:fld>
            <a:endParaRPr lang="en-US"/>
          </a:p>
        </p:txBody>
      </p:sp>
    </p:spTree>
    <p:extLst>
      <p:ext uri="{BB962C8B-B14F-4D97-AF65-F5344CB8AC3E}">
        <p14:creationId xmlns:p14="http://schemas.microsoft.com/office/powerpoint/2010/main" val="2326709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5/3/2018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39</a:t>
            </a:fld>
            <a:endParaRPr lang="en-US"/>
          </a:p>
        </p:txBody>
      </p:sp>
    </p:spTree>
    <p:extLst>
      <p:ext uri="{BB962C8B-B14F-4D97-AF65-F5344CB8AC3E}">
        <p14:creationId xmlns:p14="http://schemas.microsoft.com/office/powerpoint/2010/main" val="1606572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40</a:t>
            </a:fld>
            <a:endParaRPr lang="en-US"/>
          </a:p>
        </p:txBody>
      </p:sp>
    </p:spTree>
    <p:extLst>
      <p:ext uri="{BB962C8B-B14F-4D97-AF65-F5344CB8AC3E}">
        <p14:creationId xmlns:p14="http://schemas.microsoft.com/office/powerpoint/2010/main" val="358057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41</a:t>
            </a:fld>
            <a:endParaRPr lang="en-US"/>
          </a:p>
        </p:txBody>
      </p:sp>
    </p:spTree>
    <p:extLst>
      <p:ext uri="{BB962C8B-B14F-4D97-AF65-F5344CB8AC3E}">
        <p14:creationId xmlns:p14="http://schemas.microsoft.com/office/powerpoint/2010/main" val="1445000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a:t>
            </a:fld>
            <a:endParaRPr lang="en-US"/>
          </a:p>
        </p:txBody>
      </p:sp>
    </p:spTree>
    <p:extLst>
      <p:ext uri="{BB962C8B-B14F-4D97-AF65-F5344CB8AC3E}">
        <p14:creationId xmlns:p14="http://schemas.microsoft.com/office/powerpoint/2010/main" val="1066292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976AB643-1C83-46B1-A4FF-8E4A58FA665A}" type="slidenum">
              <a:rPr lang="en-US" smtClean="0"/>
              <a:t>42</a:t>
            </a:fld>
            <a:endParaRPr lang="en-US"/>
          </a:p>
        </p:txBody>
      </p:sp>
    </p:spTree>
    <p:extLst>
      <p:ext uri="{BB962C8B-B14F-4D97-AF65-F5344CB8AC3E}">
        <p14:creationId xmlns:p14="http://schemas.microsoft.com/office/powerpoint/2010/main" val="434911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5/3/2018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43</a:t>
            </a:fld>
            <a:endParaRPr lang="en-US"/>
          </a:p>
        </p:txBody>
      </p:sp>
    </p:spTree>
    <p:extLst>
      <p:ext uri="{BB962C8B-B14F-4D97-AF65-F5344CB8AC3E}">
        <p14:creationId xmlns:p14="http://schemas.microsoft.com/office/powerpoint/2010/main" val="4020547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45</a:t>
            </a:fld>
            <a:endParaRPr lang="en-US"/>
          </a:p>
        </p:txBody>
      </p:sp>
    </p:spTree>
    <p:extLst>
      <p:ext uri="{BB962C8B-B14F-4D97-AF65-F5344CB8AC3E}">
        <p14:creationId xmlns:p14="http://schemas.microsoft.com/office/powerpoint/2010/main" val="3257514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5/3/2018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47</a:t>
            </a:fld>
            <a:endParaRPr lang="en-US"/>
          </a:p>
        </p:txBody>
      </p:sp>
    </p:spTree>
    <p:extLst>
      <p:ext uri="{BB962C8B-B14F-4D97-AF65-F5344CB8AC3E}">
        <p14:creationId xmlns:p14="http://schemas.microsoft.com/office/powerpoint/2010/main" val="22749192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48</a:t>
            </a:fld>
            <a:endParaRPr lang="en-US"/>
          </a:p>
        </p:txBody>
      </p:sp>
    </p:spTree>
    <p:extLst>
      <p:ext uri="{BB962C8B-B14F-4D97-AF65-F5344CB8AC3E}">
        <p14:creationId xmlns:p14="http://schemas.microsoft.com/office/powerpoint/2010/main" val="14547639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49</a:t>
            </a:fld>
            <a:endParaRPr lang="en-US"/>
          </a:p>
        </p:txBody>
      </p:sp>
    </p:spTree>
    <p:extLst>
      <p:ext uri="{BB962C8B-B14F-4D97-AF65-F5344CB8AC3E}">
        <p14:creationId xmlns:p14="http://schemas.microsoft.com/office/powerpoint/2010/main" val="46756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09248B-FB41-46A9-AA20-AA5C14220156}" type="slidenum">
              <a:rPr lang="en-US" smtClean="0"/>
              <a:t>4</a:t>
            </a:fld>
            <a:endParaRPr lang="en-US"/>
          </a:p>
        </p:txBody>
      </p:sp>
    </p:spTree>
    <p:extLst>
      <p:ext uri="{BB962C8B-B14F-4D97-AF65-F5344CB8AC3E}">
        <p14:creationId xmlns:p14="http://schemas.microsoft.com/office/powerpoint/2010/main" val="184333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5/3/2018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5</a:t>
            </a:fld>
            <a:endParaRPr lang="en-US"/>
          </a:p>
        </p:txBody>
      </p:sp>
    </p:spTree>
    <p:extLst>
      <p:ext uri="{BB962C8B-B14F-4D97-AF65-F5344CB8AC3E}">
        <p14:creationId xmlns:p14="http://schemas.microsoft.com/office/powerpoint/2010/main" val="316841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5/3/2018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a:p>
        </p:txBody>
      </p:sp>
    </p:spTree>
    <p:extLst>
      <p:ext uri="{BB962C8B-B14F-4D97-AF65-F5344CB8AC3E}">
        <p14:creationId xmlns:p14="http://schemas.microsoft.com/office/powerpoint/2010/main" val="1893793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5/3/2018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a:p>
        </p:txBody>
      </p:sp>
    </p:spTree>
    <p:extLst>
      <p:ext uri="{BB962C8B-B14F-4D97-AF65-F5344CB8AC3E}">
        <p14:creationId xmlns:p14="http://schemas.microsoft.com/office/powerpoint/2010/main" val="1534181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5/3/2018</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a:t>
            </a:fld>
            <a:endParaRPr lang="en-US"/>
          </a:p>
        </p:txBody>
      </p:sp>
    </p:spTree>
    <p:extLst>
      <p:ext uri="{BB962C8B-B14F-4D97-AF65-F5344CB8AC3E}">
        <p14:creationId xmlns:p14="http://schemas.microsoft.com/office/powerpoint/2010/main" val="1588240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02355" lvl="2" indent="-174056">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9</a:t>
            </a:fld>
            <a:endParaRPr lang="en-US"/>
          </a:p>
        </p:txBody>
      </p:sp>
    </p:spTree>
    <p:extLst>
      <p:ext uri="{BB962C8B-B14F-4D97-AF65-F5344CB8AC3E}">
        <p14:creationId xmlns:p14="http://schemas.microsoft.com/office/powerpoint/2010/main" val="1531561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title="Headline bann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Autofit/>
          </a:bodyPr>
          <a:lstStyle>
            <a:lvl1pPr algn="ctr">
              <a:defRPr sz="5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noAutofit/>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Slide Number Placeholder 5"/>
          <p:cNvSpPr>
            <a:spLocks noGrp="1"/>
          </p:cNvSpPr>
          <p:nvPr>
            <p:ph type="sldNum" sz="quarter" idx="12"/>
          </p:nvPr>
        </p:nvSpPr>
        <p:spPr>
          <a:xfrm>
            <a:off x="274320" y="6356351"/>
            <a:ext cx="467783" cy="365125"/>
          </a:xfrm>
        </p:spPr>
        <p:txBody>
          <a:bodyPr/>
          <a:lstStyle>
            <a:lvl1pPr algn="ctr">
              <a:defRPr/>
            </a:lvl1pPr>
          </a:lstStyle>
          <a:p>
            <a:fld id="{34A3F748-31DA-4297-96EF-69DC737B5DDE}" type="slidenum">
              <a:rPr lang="en-US" smtClean="0"/>
              <a:t>‹#›</a:t>
            </a:fld>
            <a:endParaRPr lang="en-US" dirty="0"/>
          </a:p>
        </p:txBody>
      </p:sp>
      <p:pic>
        <p:nvPicPr>
          <p:cNvPr id="9" name="Picture 8" title="Colorado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1830510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698215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887647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Custom Layout">
    <p:spTree>
      <p:nvGrpSpPr>
        <p:cNvPr id="1" name=""/>
        <p:cNvGrpSpPr/>
        <p:nvPr/>
      </p:nvGrpSpPr>
      <p:grpSpPr>
        <a:xfrm>
          <a:off x="0" y="0"/>
          <a:ext cx="0" cy="0"/>
          <a:chOff x="0" y="0"/>
          <a:chExt cx="0" cy="0"/>
        </a:xfrm>
      </p:grpSpPr>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5/3/2018</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3834858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2371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line bann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274320" y="6356351"/>
            <a:ext cx="467783" cy="365125"/>
          </a:xfrm>
        </p:spPr>
        <p:txBody>
          <a:bodyPr/>
          <a:lstStyle>
            <a:lvl1pPr algn="ctr">
              <a:defRPr/>
            </a:lvl1pPr>
          </a:lstStyle>
          <a:p>
            <a:fld id="{34A3F748-31DA-4297-96EF-69DC737B5DDE}" type="slidenum">
              <a:rPr lang="en-US" smtClean="0"/>
              <a:t>‹#›</a:t>
            </a:fld>
            <a:endParaRPr lang="en-US" dirty="0"/>
          </a:p>
        </p:txBody>
      </p:sp>
      <p:pic>
        <p:nvPicPr>
          <p:cNvPr id="8" name="Picture 7"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9834345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smtClean="0"/>
              <a:t>Click to edit Master text styles</a:t>
            </a:r>
          </a:p>
          <a:p>
            <a:pPr lvl="1"/>
            <a:r>
              <a:rPr lang="en-US" smtClean="0"/>
              <a:t>Second level</a:t>
            </a:r>
          </a:p>
        </p:txBody>
      </p:sp>
      <p:pic>
        <p:nvPicPr>
          <p:cNvPr id="8" name="Picture 7" title="Headline bann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baseline="0">
                <a:solidFill>
                  <a:schemeClr val="bg1"/>
                </a:solidFill>
                <a:latin typeface="Museo Slab 500" panose="02000000000000000000" pitchFamily="50" charset="0"/>
              </a:defRPr>
            </a:lvl1pPr>
          </a:lstStyle>
          <a:p>
            <a:r>
              <a:rPr lang="en-US" smtClean="0"/>
              <a:t>Click to edit Master title style</a:t>
            </a:r>
            <a:endParaRPr lang="en-US" dirty="0"/>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smtClean="0"/>
              <a:t>Click to edit Master text styles</a:t>
            </a:r>
          </a:p>
          <a:p>
            <a:pPr lvl="1"/>
            <a:r>
              <a:rPr lang="en-US" smtClean="0"/>
              <a:t>Second level</a:t>
            </a:r>
          </a:p>
        </p:txBody>
      </p:sp>
      <p:pic>
        <p:nvPicPr>
          <p:cNvPr id="12" name="Picture 11" title="CDE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280372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 Dk Green">
    <p:spTree>
      <p:nvGrpSpPr>
        <p:cNvPr id="1" name=""/>
        <p:cNvGrpSpPr/>
        <p:nvPr/>
      </p:nvGrpSpPr>
      <p:grpSpPr>
        <a:xfrm>
          <a:off x="0" y="0"/>
          <a:ext cx="0" cy="0"/>
          <a:chOff x="0" y="0"/>
          <a:chExt cx="0" cy="0"/>
        </a:xfrm>
      </p:grpSpPr>
      <p:pic>
        <p:nvPicPr>
          <p:cNvPr id="8" name="Picture 7" title="Dark Green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344444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 bright green">
    <p:spTree>
      <p:nvGrpSpPr>
        <p:cNvPr id="1" name=""/>
        <p:cNvGrpSpPr/>
        <p:nvPr/>
      </p:nvGrpSpPr>
      <p:grpSpPr>
        <a:xfrm>
          <a:off x="0" y="0"/>
          <a:ext cx="0" cy="0"/>
          <a:chOff x="0" y="0"/>
          <a:chExt cx="0" cy="0"/>
        </a:xfrm>
      </p:grpSpPr>
      <p:pic>
        <p:nvPicPr>
          <p:cNvPr id="6" name="Picture 5" title="Light Green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34947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 Dkgreen to bright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25055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title="Dark Green file folder section divider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34A3F748-31DA-4297-96EF-69DC737B5DDE}" type="slidenum">
              <a:rPr lang="en-US" smtClean="0"/>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3247483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274320" y="6356351"/>
            <a:ext cx="467783" cy="365125"/>
          </a:xfrm>
        </p:spPr>
        <p:txBody>
          <a:bodyPr/>
          <a:lstStyle>
            <a:lvl1pPr algn="ctr">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246776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25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24EC9-D412-49F8-B26B-B7E454A540B6}" type="datetimeFigureOut">
              <a:rPr lang="en-US" smtClean="0"/>
              <a:pPr/>
              <a:t>5/3/2018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27556417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surveymonkey.com/r/R63JZN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subTitle" idx="1"/>
          </p:nvPr>
        </p:nvSpPr>
        <p:spPr>
          <a:xfrm>
            <a:off x="1238239" y="2965499"/>
            <a:ext cx="6858000" cy="443429"/>
          </a:xfrm>
        </p:spPr>
        <p:txBody>
          <a:bodyPr/>
          <a:lstStyle/>
          <a:p>
            <a:r>
              <a:rPr lang="en-US" sz="4800" dirty="0" smtClean="0"/>
              <a:t>2018 BPEG Symposium</a:t>
            </a:r>
          </a:p>
          <a:p>
            <a:pPr algn="l"/>
            <a:endParaRPr lang="en-US" sz="1400" dirty="0" smtClean="0"/>
          </a:p>
          <a:p>
            <a:pPr algn="l"/>
            <a:endParaRPr lang="en-US" sz="1400" dirty="0"/>
          </a:p>
          <a:p>
            <a:pPr algn="l"/>
            <a:endParaRPr lang="en-US" sz="1400" dirty="0" smtClean="0"/>
          </a:p>
          <a:p>
            <a:pPr algn="l"/>
            <a:endParaRPr lang="en-US" sz="1400" dirty="0" smtClean="0"/>
          </a:p>
          <a:p>
            <a:pPr algn="l"/>
            <a:endParaRPr lang="en-US" sz="1400" dirty="0"/>
          </a:p>
          <a:p>
            <a:pPr algn="l"/>
            <a:r>
              <a:rPr lang="en-US" sz="2000" dirty="0" smtClean="0"/>
              <a:t>Adam Collins, Ph.D.</a:t>
            </a:r>
          </a:p>
          <a:p>
            <a:pPr algn="l"/>
            <a:r>
              <a:rPr lang="en-US" sz="2000" dirty="0" smtClean="0"/>
              <a:t>Scott Ross, Ph.D.</a:t>
            </a:r>
          </a:p>
          <a:p>
            <a:pPr algn="l"/>
            <a:r>
              <a:rPr lang="en-US" sz="2000" dirty="0" smtClean="0"/>
              <a:t>May 7, 2018</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4804" y="4879996"/>
            <a:ext cx="1882870" cy="1921296"/>
          </a:xfrm>
          <a:prstGeom prst="rect">
            <a:avLst/>
          </a:prstGeom>
        </p:spPr>
      </p:pic>
    </p:spTree>
    <p:extLst>
      <p:ext uri="{BB962C8B-B14F-4D97-AF65-F5344CB8AC3E}">
        <p14:creationId xmlns:p14="http://schemas.microsoft.com/office/powerpoint/2010/main" val="3413481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State of the Grant</a:t>
            </a:r>
          </a:p>
        </p:txBody>
      </p:sp>
      <p:sp>
        <p:nvSpPr>
          <p:cNvPr id="2" name="Content Placeholder 1"/>
          <p:cNvSpPr>
            <a:spLocks noGrp="1"/>
          </p:cNvSpPr>
          <p:nvPr>
            <p:ph idx="1"/>
          </p:nvPr>
        </p:nvSpPr>
        <p:spPr/>
        <p:txBody>
          <a:bodyPr/>
          <a:lstStyle/>
          <a:p>
            <a:endParaRPr lang="en-US" dirty="0"/>
          </a:p>
          <a:p>
            <a:pPr lvl="1"/>
            <a:endParaRPr lang="en-US" dirty="0" smtClean="0"/>
          </a:p>
          <a:p>
            <a:pPr lvl="1"/>
            <a:endParaRPr lang="en-US" dirty="0"/>
          </a:p>
        </p:txBody>
      </p:sp>
      <p:sp>
        <p:nvSpPr>
          <p:cNvPr id="4" name="TextBox 3"/>
          <p:cNvSpPr txBox="1"/>
          <p:nvPr/>
        </p:nvSpPr>
        <p:spPr>
          <a:xfrm>
            <a:off x="0" y="1767580"/>
            <a:ext cx="9144000" cy="584775"/>
          </a:xfrm>
          <a:prstGeom prst="rect">
            <a:avLst/>
          </a:prstGeom>
          <a:noFill/>
        </p:spPr>
        <p:txBody>
          <a:bodyPr wrap="square" rtlCol="0">
            <a:spAutoFit/>
          </a:bodyPr>
          <a:lstStyle/>
          <a:p>
            <a:pPr algn="ctr"/>
            <a:r>
              <a:rPr lang="en-US" sz="3200" u="sng" dirty="0" smtClean="0">
                <a:solidFill>
                  <a:srgbClr val="86BE40"/>
                </a:solidFill>
              </a:rPr>
              <a:t>2016 – 2017 School Year</a:t>
            </a:r>
            <a:endParaRPr lang="en-US" sz="3200" u="sng" dirty="0">
              <a:solidFill>
                <a:srgbClr val="86BE40"/>
              </a:solidFill>
            </a:endParaRPr>
          </a:p>
        </p:txBody>
      </p:sp>
      <p:sp>
        <p:nvSpPr>
          <p:cNvPr id="14" name="TextBox 13"/>
          <p:cNvSpPr txBox="1"/>
          <p:nvPr/>
        </p:nvSpPr>
        <p:spPr>
          <a:xfrm>
            <a:off x="849677" y="2327952"/>
            <a:ext cx="6487881"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rgbClr val="FF0000"/>
                </a:solidFill>
              </a:rPr>
              <a:t>27,244</a:t>
            </a:r>
            <a:r>
              <a:rPr lang="en-US" sz="3200" dirty="0" smtClean="0">
                <a:solidFill>
                  <a:srgbClr val="86BE40"/>
                </a:solidFill>
              </a:rPr>
              <a:t> </a:t>
            </a:r>
            <a:r>
              <a:rPr lang="en-US" sz="3200" dirty="0" smtClean="0">
                <a:solidFill>
                  <a:schemeClr val="accent1"/>
                </a:solidFill>
              </a:rPr>
              <a:t>Students Impacted by BPEG</a:t>
            </a:r>
          </a:p>
          <a:p>
            <a:pPr marL="457200" indent="-457200">
              <a:buFont typeface="Arial" panose="020B0604020202020204" pitchFamily="34" charset="0"/>
              <a:buChar char="•"/>
            </a:pPr>
            <a:r>
              <a:rPr lang="en-US" sz="3200" dirty="0" smtClean="0">
                <a:solidFill>
                  <a:srgbClr val="FF0000"/>
                </a:solidFill>
              </a:rPr>
              <a:t>11,433</a:t>
            </a:r>
            <a:r>
              <a:rPr lang="en-US" sz="3200" dirty="0" smtClean="0">
                <a:solidFill>
                  <a:srgbClr val="86BE40"/>
                </a:solidFill>
              </a:rPr>
              <a:t> </a:t>
            </a:r>
            <a:r>
              <a:rPr lang="en-US" sz="3200" dirty="0" smtClean="0">
                <a:solidFill>
                  <a:schemeClr val="accent1"/>
                </a:solidFill>
              </a:rPr>
              <a:t>Students Surveyed</a:t>
            </a:r>
            <a:endParaRPr lang="en-US" sz="3200" dirty="0">
              <a:solidFill>
                <a:schemeClr val="accent1"/>
              </a:solidFill>
            </a:endParaRPr>
          </a:p>
        </p:txBody>
      </p:sp>
      <p:grpSp>
        <p:nvGrpSpPr>
          <p:cNvPr id="15" name="Group 14"/>
          <p:cNvGrpSpPr/>
          <p:nvPr/>
        </p:nvGrpSpPr>
        <p:grpSpPr>
          <a:xfrm>
            <a:off x="897467" y="1159963"/>
            <a:ext cx="7315200" cy="421426"/>
            <a:chOff x="897467" y="1159963"/>
            <a:chExt cx="7315200" cy="421426"/>
          </a:xfrm>
        </p:grpSpPr>
        <p:cxnSp>
          <p:nvCxnSpPr>
            <p:cNvPr id="16" name="Straight Arrow Connector 15"/>
            <p:cNvCxnSpPr/>
            <p:nvPr/>
          </p:nvCxnSpPr>
          <p:spPr>
            <a:xfrm flipV="1">
              <a:off x="897467" y="1560805"/>
              <a:ext cx="7315200" cy="205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04675" y="1165316"/>
              <a:ext cx="685800" cy="369332"/>
            </a:xfrm>
            <a:prstGeom prst="rect">
              <a:avLst/>
            </a:prstGeom>
            <a:noFill/>
          </p:spPr>
          <p:txBody>
            <a:bodyPr wrap="square" rtlCol="0">
              <a:spAutoFit/>
            </a:bodyPr>
            <a:lstStyle/>
            <a:p>
              <a:pPr algn="ctr"/>
              <a:r>
                <a:rPr lang="en-US" dirty="0" smtClean="0">
                  <a:solidFill>
                    <a:schemeClr val="accent6"/>
                  </a:solidFill>
                </a:rPr>
                <a:t>2017</a:t>
              </a:r>
              <a:endParaRPr lang="en-US" dirty="0">
                <a:solidFill>
                  <a:schemeClr val="accent6"/>
                </a:solidFill>
              </a:endParaRPr>
            </a:p>
          </p:txBody>
        </p:sp>
        <p:cxnSp>
          <p:nvCxnSpPr>
            <p:cNvPr id="20" name="Straight Connector 19"/>
            <p:cNvCxnSpPr/>
            <p:nvPr/>
          </p:nvCxnSpPr>
          <p:spPr>
            <a:xfrm flipV="1">
              <a:off x="1347575" y="1442750"/>
              <a:ext cx="0" cy="11006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091105" y="1159963"/>
              <a:ext cx="685800" cy="369332"/>
            </a:xfrm>
            <a:prstGeom prst="rect">
              <a:avLst/>
            </a:prstGeom>
            <a:noFill/>
          </p:spPr>
          <p:txBody>
            <a:bodyPr wrap="square" rtlCol="0">
              <a:spAutoFit/>
            </a:bodyPr>
            <a:lstStyle/>
            <a:p>
              <a:pPr algn="ctr"/>
              <a:r>
                <a:rPr lang="en-US" dirty="0" smtClean="0"/>
                <a:t>2018</a:t>
              </a:r>
              <a:endParaRPr lang="en-US" dirty="0"/>
            </a:p>
          </p:txBody>
        </p:sp>
        <p:cxnSp>
          <p:nvCxnSpPr>
            <p:cNvPr id="22" name="Straight Connector 21"/>
            <p:cNvCxnSpPr/>
            <p:nvPr/>
          </p:nvCxnSpPr>
          <p:spPr>
            <a:xfrm flipV="1">
              <a:off x="6434005" y="1431102"/>
              <a:ext cx="0" cy="1100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9612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690834247"/>
              </p:ext>
            </p:extLst>
          </p:nvPr>
        </p:nvGraphicFramePr>
        <p:xfrm>
          <a:off x="14112" y="668867"/>
          <a:ext cx="9129888" cy="5477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9390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906482371"/>
              </p:ext>
            </p:extLst>
          </p:nvPr>
        </p:nvGraphicFramePr>
        <p:xfrm>
          <a:off x="0" y="685800"/>
          <a:ext cx="9144000"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767914" y="1604728"/>
            <a:ext cx="3645242" cy="510778"/>
          </a:xfrm>
          <a:prstGeom prst="roundRect">
            <a:avLst/>
          </a:prstGeom>
          <a:solidFill>
            <a:schemeClr val="accent2"/>
          </a:solidFill>
        </p:spPr>
        <p:txBody>
          <a:bodyPr wrap="square" rtlCol="0" anchor="ctr">
            <a:spAutoFit/>
          </a:bodyPr>
          <a:lstStyle/>
          <a:p>
            <a:pPr algn="ctr"/>
            <a:r>
              <a:rPr lang="en-US" sz="2400" dirty="0" smtClean="0">
                <a:solidFill>
                  <a:srgbClr val="2A6294"/>
                </a:solidFill>
              </a:rPr>
              <a:t>This makes sense! </a:t>
            </a:r>
            <a:endParaRPr lang="en-US" sz="2400" dirty="0">
              <a:solidFill>
                <a:srgbClr val="2A6294"/>
              </a:solidFill>
            </a:endParaRPr>
          </a:p>
        </p:txBody>
      </p:sp>
    </p:spTree>
    <p:extLst>
      <p:ext uri="{BB962C8B-B14F-4D97-AF65-F5344CB8AC3E}">
        <p14:creationId xmlns:p14="http://schemas.microsoft.com/office/powerpoint/2010/main" val="3070391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State of the Grant</a:t>
            </a:r>
          </a:p>
        </p:txBody>
      </p:sp>
      <p:sp>
        <p:nvSpPr>
          <p:cNvPr id="2" name="Content Placeholder 1"/>
          <p:cNvSpPr>
            <a:spLocks noGrp="1"/>
          </p:cNvSpPr>
          <p:nvPr>
            <p:ph idx="1"/>
          </p:nvPr>
        </p:nvSpPr>
        <p:spPr/>
        <p:txBody>
          <a:bodyPr/>
          <a:lstStyle/>
          <a:p>
            <a:endParaRPr lang="en-US" dirty="0"/>
          </a:p>
          <a:p>
            <a:pPr lvl="1"/>
            <a:endParaRPr lang="en-US" dirty="0" smtClean="0"/>
          </a:p>
          <a:p>
            <a:pPr lvl="1"/>
            <a:endParaRPr lang="en-US" dirty="0"/>
          </a:p>
        </p:txBody>
      </p:sp>
      <p:sp>
        <p:nvSpPr>
          <p:cNvPr id="4" name="TextBox 3"/>
          <p:cNvSpPr txBox="1"/>
          <p:nvPr/>
        </p:nvSpPr>
        <p:spPr>
          <a:xfrm>
            <a:off x="-16933" y="1626673"/>
            <a:ext cx="9144000" cy="584775"/>
          </a:xfrm>
          <a:prstGeom prst="rect">
            <a:avLst/>
          </a:prstGeom>
          <a:noFill/>
        </p:spPr>
        <p:txBody>
          <a:bodyPr wrap="square" rtlCol="0">
            <a:spAutoFit/>
          </a:bodyPr>
          <a:lstStyle/>
          <a:p>
            <a:pPr algn="ctr"/>
            <a:r>
              <a:rPr lang="en-US" sz="3200" u="sng" dirty="0" smtClean="0">
                <a:solidFill>
                  <a:srgbClr val="86BE40"/>
                </a:solidFill>
              </a:rPr>
              <a:t>2017 – 2018 School Year</a:t>
            </a:r>
            <a:endParaRPr lang="en-US" sz="3200" u="sng" dirty="0">
              <a:solidFill>
                <a:srgbClr val="86BE40"/>
              </a:solidFill>
            </a:endParaRPr>
          </a:p>
        </p:txBody>
      </p:sp>
      <p:sp>
        <p:nvSpPr>
          <p:cNvPr id="14" name="TextBox 13"/>
          <p:cNvSpPr txBox="1"/>
          <p:nvPr/>
        </p:nvSpPr>
        <p:spPr>
          <a:xfrm>
            <a:off x="897467" y="2109380"/>
            <a:ext cx="7315200" cy="156966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solidFill>
                  <a:srgbClr val="FF0000"/>
                </a:solidFill>
              </a:rPr>
              <a:t>34,423</a:t>
            </a:r>
            <a:r>
              <a:rPr lang="en-US" sz="3200" dirty="0" smtClean="0">
                <a:solidFill>
                  <a:srgbClr val="86BE40"/>
                </a:solidFill>
              </a:rPr>
              <a:t> </a:t>
            </a:r>
            <a:r>
              <a:rPr lang="en-US" sz="3200" dirty="0" smtClean="0">
                <a:solidFill>
                  <a:schemeClr val="accent1"/>
                </a:solidFill>
              </a:rPr>
              <a:t>Students Impacted by BPEG</a:t>
            </a:r>
          </a:p>
          <a:p>
            <a:pPr marL="914400" lvl="1" indent="-457200">
              <a:buFont typeface="Arial" panose="020B0604020202020204" pitchFamily="34" charset="0"/>
              <a:buChar char="•"/>
            </a:pPr>
            <a:r>
              <a:rPr lang="en-US" sz="3200" dirty="0" smtClean="0">
                <a:solidFill>
                  <a:schemeClr val="accent1"/>
                </a:solidFill>
              </a:rPr>
              <a:t>Increase of </a:t>
            </a:r>
            <a:r>
              <a:rPr lang="en-US" sz="3200" dirty="0">
                <a:solidFill>
                  <a:srgbClr val="FF0000"/>
                </a:solidFill>
              </a:rPr>
              <a:t>7,179</a:t>
            </a:r>
            <a:r>
              <a:rPr lang="en-US" sz="3200" dirty="0" smtClean="0">
                <a:solidFill>
                  <a:schemeClr val="accent1"/>
                </a:solidFill>
              </a:rPr>
              <a:t> over the previous year</a:t>
            </a:r>
          </a:p>
        </p:txBody>
      </p:sp>
      <p:grpSp>
        <p:nvGrpSpPr>
          <p:cNvPr id="6" name="Group 5"/>
          <p:cNvGrpSpPr/>
          <p:nvPr/>
        </p:nvGrpSpPr>
        <p:grpSpPr>
          <a:xfrm>
            <a:off x="897467" y="1159963"/>
            <a:ext cx="7315200" cy="421426"/>
            <a:chOff x="897467" y="1159963"/>
            <a:chExt cx="7315200" cy="421426"/>
          </a:xfrm>
        </p:grpSpPr>
        <p:cxnSp>
          <p:nvCxnSpPr>
            <p:cNvPr id="19" name="Straight Arrow Connector 18"/>
            <p:cNvCxnSpPr/>
            <p:nvPr/>
          </p:nvCxnSpPr>
          <p:spPr>
            <a:xfrm flipV="1">
              <a:off x="897467" y="1560805"/>
              <a:ext cx="7315200" cy="205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04675" y="1165316"/>
              <a:ext cx="685800" cy="369332"/>
            </a:xfrm>
            <a:prstGeom prst="rect">
              <a:avLst/>
            </a:prstGeom>
            <a:noFill/>
          </p:spPr>
          <p:txBody>
            <a:bodyPr wrap="square" rtlCol="0">
              <a:spAutoFit/>
            </a:bodyPr>
            <a:lstStyle/>
            <a:p>
              <a:pPr algn="ctr"/>
              <a:r>
                <a:rPr lang="en-US" dirty="0" smtClean="0"/>
                <a:t>2017</a:t>
              </a:r>
              <a:endParaRPr lang="en-US" dirty="0"/>
            </a:p>
          </p:txBody>
        </p:sp>
        <p:cxnSp>
          <p:nvCxnSpPr>
            <p:cNvPr id="21" name="Straight Connector 20"/>
            <p:cNvCxnSpPr/>
            <p:nvPr/>
          </p:nvCxnSpPr>
          <p:spPr>
            <a:xfrm flipV="1">
              <a:off x="1347575" y="1442750"/>
              <a:ext cx="0" cy="1100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91105" y="1159963"/>
              <a:ext cx="685800" cy="369332"/>
            </a:xfrm>
            <a:prstGeom prst="rect">
              <a:avLst/>
            </a:prstGeom>
            <a:noFill/>
          </p:spPr>
          <p:txBody>
            <a:bodyPr wrap="square" rtlCol="0">
              <a:spAutoFit/>
            </a:bodyPr>
            <a:lstStyle/>
            <a:p>
              <a:pPr algn="ctr"/>
              <a:r>
                <a:rPr lang="en-US" dirty="0" smtClean="0">
                  <a:solidFill>
                    <a:srgbClr val="70AD47"/>
                  </a:solidFill>
                </a:rPr>
                <a:t>2018</a:t>
              </a:r>
              <a:endParaRPr lang="en-US" dirty="0">
                <a:solidFill>
                  <a:srgbClr val="70AD47"/>
                </a:solidFill>
              </a:endParaRPr>
            </a:p>
          </p:txBody>
        </p:sp>
        <p:cxnSp>
          <p:nvCxnSpPr>
            <p:cNvPr id="23" name="Straight Connector 22"/>
            <p:cNvCxnSpPr/>
            <p:nvPr/>
          </p:nvCxnSpPr>
          <p:spPr>
            <a:xfrm flipV="1">
              <a:off x="6434005" y="1431102"/>
              <a:ext cx="0" cy="110067"/>
            </a:xfrm>
            <a:prstGeom prst="line">
              <a:avLst/>
            </a:prstGeom>
            <a:ln w="19050">
              <a:solidFill>
                <a:srgbClr val="70AD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136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789216679"/>
              </p:ext>
            </p:extLst>
          </p:nvPr>
        </p:nvGraphicFramePr>
        <p:xfrm>
          <a:off x="21431" y="760490"/>
          <a:ext cx="9111858" cy="5330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0616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77918737"/>
              </p:ext>
            </p:extLst>
          </p:nvPr>
        </p:nvGraphicFramePr>
        <p:xfrm>
          <a:off x="21431" y="766762"/>
          <a:ext cx="9101138" cy="53244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875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19" y="274320"/>
            <a:ext cx="8869679" cy="710141"/>
          </a:xfrm>
        </p:spPr>
        <p:txBody>
          <a:bodyPr>
            <a:noAutofit/>
          </a:bodyPr>
          <a:lstStyle/>
          <a:p>
            <a:r>
              <a:rPr lang="en-US" sz="3600" dirty="0" smtClean="0"/>
              <a:t>Preliminary Reduction in Bullying</a:t>
            </a:r>
            <a:endParaRPr lang="en-US" sz="3600" dirty="0"/>
          </a:p>
        </p:txBody>
      </p:sp>
      <p:sp>
        <p:nvSpPr>
          <p:cNvPr id="4" name="Rectangle 3"/>
          <p:cNvSpPr/>
          <p:nvPr/>
        </p:nvSpPr>
        <p:spPr>
          <a:xfrm>
            <a:off x="465456" y="1472027"/>
            <a:ext cx="7001933" cy="1323439"/>
          </a:xfrm>
          <a:prstGeom prst="rect">
            <a:avLst/>
          </a:prstGeom>
        </p:spPr>
        <p:txBody>
          <a:bodyPr wrap="square">
            <a:spAutoFit/>
          </a:bodyPr>
          <a:lstStyle/>
          <a:p>
            <a:r>
              <a:rPr lang="en-US" sz="4000" dirty="0" smtClean="0"/>
              <a:t>Students reporting being the target of bullying</a:t>
            </a:r>
            <a:endParaRPr lang="en-US" sz="4000" dirty="0"/>
          </a:p>
        </p:txBody>
      </p:sp>
      <p:sp>
        <p:nvSpPr>
          <p:cNvPr id="8" name="TextBox 7"/>
          <p:cNvSpPr txBox="1"/>
          <p:nvPr/>
        </p:nvSpPr>
        <p:spPr>
          <a:xfrm>
            <a:off x="7713575" y="1810580"/>
            <a:ext cx="832548" cy="646331"/>
          </a:xfrm>
          <a:prstGeom prst="rect">
            <a:avLst/>
          </a:prstGeom>
          <a:noFill/>
        </p:spPr>
        <p:txBody>
          <a:bodyPr wrap="square" rtlCol="0">
            <a:spAutoFit/>
          </a:bodyPr>
          <a:lstStyle/>
          <a:p>
            <a:r>
              <a:rPr lang="en-US" sz="3600" b="1" dirty="0" smtClean="0">
                <a:solidFill>
                  <a:srgbClr val="70AD47"/>
                </a:solidFill>
              </a:rPr>
              <a:t>9%</a:t>
            </a:r>
            <a:endParaRPr lang="en-US" sz="3600" b="1" dirty="0">
              <a:solidFill>
                <a:srgbClr val="70AD47"/>
              </a:solidFill>
            </a:endParaRPr>
          </a:p>
        </p:txBody>
      </p:sp>
      <p:sp>
        <p:nvSpPr>
          <p:cNvPr id="9" name="Up Arrow 8"/>
          <p:cNvSpPr/>
          <p:nvPr/>
        </p:nvSpPr>
        <p:spPr>
          <a:xfrm rot="10800000">
            <a:off x="7060954" y="1709449"/>
            <a:ext cx="586283" cy="102281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4" name="Rectangle 23"/>
          <p:cNvSpPr/>
          <p:nvPr/>
        </p:nvSpPr>
        <p:spPr>
          <a:xfrm>
            <a:off x="465456" y="4279704"/>
            <a:ext cx="7001933" cy="1323439"/>
          </a:xfrm>
          <a:prstGeom prst="rect">
            <a:avLst/>
          </a:prstGeom>
        </p:spPr>
        <p:txBody>
          <a:bodyPr wrap="square">
            <a:spAutoFit/>
          </a:bodyPr>
          <a:lstStyle/>
          <a:p>
            <a:r>
              <a:rPr lang="en-US" sz="4000" dirty="0" smtClean="0"/>
              <a:t>Students reporting witnessing bullying</a:t>
            </a:r>
            <a:endParaRPr lang="en-US" sz="4000" dirty="0"/>
          </a:p>
        </p:txBody>
      </p:sp>
      <p:sp>
        <p:nvSpPr>
          <p:cNvPr id="25" name="TextBox 24"/>
          <p:cNvSpPr txBox="1"/>
          <p:nvPr/>
        </p:nvSpPr>
        <p:spPr>
          <a:xfrm>
            <a:off x="7713574" y="4492994"/>
            <a:ext cx="1131487" cy="646331"/>
          </a:xfrm>
          <a:prstGeom prst="rect">
            <a:avLst/>
          </a:prstGeom>
          <a:noFill/>
        </p:spPr>
        <p:txBody>
          <a:bodyPr wrap="square" rtlCol="0">
            <a:spAutoFit/>
          </a:bodyPr>
          <a:lstStyle/>
          <a:p>
            <a:r>
              <a:rPr lang="en-US" sz="3600" b="1" dirty="0" smtClean="0">
                <a:solidFill>
                  <a:srgbClr val="70AD47"/>
                </a:solidFill>
              </a:rPr>
              <a:t>21%</a:t>
            </a:r>
            <a:endParaRPr lang="en-US" sz="3600" b="1" dirty="0">
              <a:solidFill>
                <a:srgbClr val="70AD47"/>
              </a:solidFill>
            </a:endParaRPr>
          </a:p>
        </p:txBody>
      </p:sp>
      <p:sp>
        <p:nvSpPr>
          <p:cNvPr id="26" name="Up Arrow 25"/>
          <p:cNvSpPr/>
          <p:nvPr/>
        </p:nvSpPr>
        <p:spPr>
          <a:xfrm rot="10800000">
            <a:off x="7060954" y="4391863"/>
            <a:ext cx="586283" cy="102281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980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State of the Grant</a:t>
            </a:r>
          </a:p>
        </p:txBody>
      </p:sp>
      <p:sp>
        <p:nvSpPr>
          <p:cNvPr id="2" name="Content Placeholder 1"/>
          <p:cNvSpPr>
            <a:spLocks noGrp="1"/>
          </p:cNvSpPr>
          <p:nvPr>
            <p:ph idx="1"/>
          </p:nvPr>
        </p:nvSpPr>
        <p:spPr/>
        <p:txBody>
          <a:bodyPr/>
          <a:lstStyle/>
          <a:p>
            <a:endParaRPr lang="en-US" dirty="0"/>
          </a:p>
          <a:p>
            <a:pPr lvl="1"/>
            <a:endParaRPr lang="en-US" dirty="0" smtClean="0"/>
          </a:p>
          <a:p>
            <a:pPr lvl="1"/>
            <a:endParaRPr lang="en-US" dirty="0"/>
          </a:p>
        </p:txBody>
      </p:sp>
      <p:sp>
        <p:nvSpPr>
          <p:cNvPr id="16" name="Content Placeholder 1"/>
          <p:cNvSpPr txBox="1">
            <a:spLocks/>
          </p:cNvSpPr>
          <p:nvPr/>
        </p:nvSpPr>
        <p:spPr>
          <a:xfrm>
            <a:off x="628650" y="1625015"/>
            <a:ext cx="7886700" cy="4614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t>How did we make these improvements?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616" t="1386" r="3133"/>
          <a:stretch/>
        </p:blipFill>
        <p:spPr>
          <a:xfrm>
            <a:off x="4648200" y="2019300"/>
            <a:ext cx="3975100" cy="433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355" y="2010061"/>
            <a:ext cx="3495145" cy="4387068"/>
          </a:xfrm>
          <a:prstGeom prst="rect">
            <a:avLst/>
          </a:prstGeom>
        </p:spPr>
      </p:pic>
      <p:grpSp>
        <p:nvGrpSpPr>
          <p:cNvPr id="14" name="Group 13"/>
          <p:cNvGrpSpPr/>
          <p:nvPr/>
        </p:nvGrpSpPr>
        <p:grpSpPr>
          <a:xfrm>
            <a:off x="897467" y="1159963"/>
            <a:ext cx="7315200" cy="421426"/>
            <a:chOff x="897467" y="1159963"/>
            <a:chExt cx="7315200" cy="421426"/>
          </a:xfrm>
        </p:grpSpPr>
        <p:cxnSp>
          <p:nvCxnSpPr>
            <p:cNvPr id="15" name="Straight Arrow Connector 14"/>
            <p:cNvCxnSpPr/>
            <p:nvPr/>
          </p:nvCxnSpPr>
          <p:spPr>
            <a:xfrm flipV="1">
              <a:off x="897467" y="1560805"/>
              <a:ext cx="7315200" cy="205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04675" y="1165316"/>
              <a:ext cx="685800" cy="369332"/>
            </a:xfrm>
            <a:prstGeom prst="rect">
              <a:avLst/>
            </a:prstGeom>
            <a:noFill/>
          </p:spPr>
          <p:txBody>
            <a:bodyPr wrap="square" rtlCol="0">
              <a:spAutoFit/>
            </a:bodyPr>
            <a:lstStyle/>
            <a:p>
              <a:pPr algn="ctr"/>
              <a:r>
                <a:rPr lang="en-US" dirty="0" smtClean="0"/>
                <a:t>2017</a:t>
              </a:r>
              <a:endParaRPr lang="en-US" dirty="0"/>
            </a:p>
          </p:txBody>
        </p:sp>
        <p:cxnSp>
          <p:nvCxnSpPr>
            <p:cNvPr id="19" name="Straight Connector 18"/>
            <p:cNvCxnSpPr/>
            <p:nvPr/>
          </p:nvCxnSpPr>
          <p:spPr>
            <a:xfrm flipV="1">
              <a:off x="1347575" y="1442750"/>
              <a:ext cx="0" cy="1100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1105" y="1159963"/>
              <a:ext cx="685800" cy="369332"/>
            </a:xfrm>
            <a:prstGeom prst="rect">
              <a:avLst/>
            </a:prstGeom>
            <a:noFill/>
          </p:spPr>
          <p:txBody>
            <a:bodyPr wrap="square" rtlCol="0">
              <a:spAutoFit/>
            </a:bodyPr>
            <a:lstStyle/>
            <a:p>
              <a:pPr algn="ctr"/>
              <a:r>
                <a:rPr lang="en-US" dirty="0" smtClean="0">
                  <a:solidFill>
                    <a:srgbClr val="70AD47"/>
                  </a:solidFill>
                </a:rPr>
                <a:t>2018</a:t>
              </a:r>
              <a:endParaRPr lang="en-US" dirty="0">
                <a:solidFill>
                  <a:srgbClr val="70AD47"/>
                </a:solidFill>
              </a:endParaRPr>
            </a:p>
          </p:txBody>
        </p:sp>
        <p:cxnSp>
          <p:nvCxnSpPr>
            <p:cNvPr id="21" name="Straight Connector 20"/>
            <p:cNvCxnSpPr/>
            <p:nvPr/>
          </p:nvCxnSpPr>
          <p:spPr>
            <a:xfrm flipV="1">
              <a:off x="6434005" y="1431102"/>
              <a:ext cx="0" cy="110067"/>
            </a:xfrm>
            <a:prstGeom prst="line">
              <a:avLst/>
            </a:prstGeom>
            <a:ln w="19050">
              <a:solidFill>
                <a:srgbClr val="70AD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9770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25015"/>
            <a:ext cx="7886700" cy="4614410"/>
          </a:xfrm>
        </p:spPr>
        <p:txBody>
          <a:bodyPr/>
          <a:lstStyle/>
          <a:p>
            <a:endParaRPr lang="en-US" dirty="0"/>
          </a:p>
          <a:p>
            <a:pPr lvl="1"/>
            <a:endParaRPr lang="en-US" dirty="0" smtClean="0"/>
          </a:p>
          <a:p>
            <a:pPr lvl="1"/>
            <a:endParaRPr lang="en-US" dirty="0"/>
          </a:p>
        </p:txBody>
      </p:sp>
      <p:graphicFrame>
        <p:nvGraphicFramePr>
          <p:cNvPr id="14" name="Chart 13"/>
          <p:cNvGraphicFramePr>
            <a:graphicFrameLocks/>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1549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25015"/>
            <a:ext cx="7886700" cy="4614410"/>
          </a:xfrm>
        </p:spPr>
        <p:txBody>
          <a:bodyPr/>
          <a:lstStyle/>
          <a:p>
            <a:endParaRPr lang="en-US" dirty="0"/>
          </a:p>
          <a:p>
            <a:pPr lvl="1"/>
            <a:endParaRPr lang="en-US" dirty="0" smtClean="0"/>
          </a:p>
          <a:p>
            <a:pPr lvl="1"/>
            <a:endParaRPr lang="en-US" dirty="0"/>
          </a:p>
        </p:txBody>
      </p:sp>
      <p:graphicFrame>
        <p:nvGraphicFramePr>
          <p:cNvPr id="14" name="Chart 13"/>
          <p:cNvGraphicFramePr>
            <a:graphicFrameLocks/>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14995421"/>
      </p:ext>
    </p:extLst>
  </p:cSld>
  <p:clrMapOvr>
    <a:masterClrMapping/>
  </p:clrMapOvr>
  <mc:AlternateContent xmlns:mc="http://schemas.openxmlformats.org/markup-compatibility/2006" xmlns:p14="http://schemas.microsoft.com/office/powerpoint/2010/main">
    <mc:Choice Requires="p14">
      <p:transition spd="slow" p14:dur="4000">
        <p:wipe dir="r"/>
      </p:transition>
    </mc:Choice>
    <mc:Fallback xmlns="">
      <p:transition spd="slow">
        <p:wipe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and Opening Remarks</a:t>
            </a:r>
            <a:endParaRPr lang="en-US" dirty="0"/>
          </a:p>
        </p:txBody>
      </p:sp>
    </p:spTree>
    <p:extLst>
      <p:ext uri="{BB962C8B-B14F-4D97-AF65-F5344CB8AC3E}">
        <p14:creationId xmlns:p14="http://schemas.microsoft.com/office/powerpoint/2010/main" val="3011685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5997287"/>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42122664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71500" y="3852333"/>
            <a:ext cx="736600" cy="408623"/>
          </a:xfrm>
          <a:prstGeom prst="roundRect">
            <a:avLst/>
          </a:prstGeom>
          <a:solidFill>
            <a:srgbClr val="5B9BD5"/>
          </a:solidFill>
          <a:ln>
            <a:solidFill>
              <a:srgbClr val="6AA4D9"/>
            </a:solidFill>
          </a:ln>
        </p:spPr>
        <p:txBody>
          <a:bodyPr wrap="square" rtlCol="0" anchor="ctr">
            <a:spAutoFit/>
          </a:bodyPr>
          <a:lstStyle/>
          <a:p>
            <a:pPr algn="ctr"/>
            <a:r>
              <a:rPr lang="en-US" dirty="0" smtClean="0">
                <a:solidFill>
                  <a:schemeClr val="bg1"/>
                </a:solidFill>
              </a:rPr>
              <a:t>43%</a:t>
            </a:r>
            <a:endParaRPr lang="en-US" dirty="0">
              <a:solidFill>
                <a:schemeClr val="bg1"/>
              </a:solidFill>
            </a:endParaRPr>
          </a:p>
        </p:txBody>
      </p:sp>
      <p:sp>
        <p:nvSpPr>
          <p:cNvPr id="5" name="TextBox 4"/>
          <p:cNvSpPr txBox="1"/>
          <p:nvPr/>
        </p:nvSpPr>
        <p:spPr>
          <a:xfrm>
            <a:off x="6011333" y="2777066"/>
            <a:ext cx="736600" cy="408623"/>
          </a:xfrm>
          <a:prstGeom prst="roundRect">
            <a:avLst/>
          </a:prstGeom>
          <a:solidFill>
            <a:srgbClr val="5B9BD5"/>
          </a:solidFill>
          <a:ln>
            <a:solidFill>
              <a:srgbClr val="6AA4D9"/>
            </a:solidFill>
          </a:ln>
        </p:spPr>
        <p:txBody>
          <a:bodyPr wrap="square" rtlCol="0" anchor="ctr">
            <a:spAutoFit/>
          </a:bodyPr>
          <a:lstStyle/>
          <a:p>
            <a:pPr algn="ctr"/>
            <a:r>
              <a:rPr lang="en-US" dirty="0" smtClean="0">
                <a:solidFill>
                  <a:schemeClr val="bg1"/>
                </a:solidFill>
              </a:rPr>
              <a:t>65%</a:t>
            </a:r>
            <a:endParaRPr lang="en-US" dirty="0">
              <a:solidFill>
                <a:schemeClr val="bg1"/>
              </a:solidFill>
            </a:endParaRPr>
          </a:p>
        </p:txBody>
      </p:sp>
      <p:sp>
        <p:nvSpPr>
          <p:cNvPr id="6" name="TextBox 5"/>
          <p:cNvSpPr txBox="1"/>
          <p:nvPr/>
        </p:nvSpPr>
        <p:spPr>
          <a:xfrm>
            <a:off x="939800" y="474133"/>
            <a:ext cx="3429000" cy="408623"/>
          </a:xfrm>
          <a:prstGeom prst="roundRect">
            <a:avLst/>
          </a:prstGeom>
          <a:solidFill>
            <a:srgbClr val="5B9BD5"/>
          </a:solidFill>
          <a:ln>
            <a:solidFill>
              <a:srgbClr val="6AA4D9"/>
            </a:solidFill>
          </a:ln>
        </p:spPr>
        <p:txBody>
          <a:bodyPr wrap="square" rtlCol="0" anchor="ctr">
            <a:spAutoFit/>
          </a:bodyPr>
          <a:lstStyle/>
          <a:p>
            <a:pPr algn="ctr"/>
            <a:r>
              <a:rPr lang="en-US" dirty="0" smtClean="0">
                <a:solidFill>
                  <a:schemeClr val="bg1"/>
                </a:solidFill>
              </a:rPr>
              <a:t>Bullying Prevention Committee</a:t>
            </a:r>
            <a:endParaRPr lang="en-US" dirty="0">
              <a:solidFill>
                <a:schemeClr val="bg1"/>
              </a:solidFill>
            </a:endParaRPr>
          </a:p>
        </p:txBody>
      </p:sp>
    </p:spTree>
    <p:extLst>
      <p:ext uri="{BB962C8B-B14F-4D97-AF65-F5344CB8AC3E}">
        <p14:creationId xmlns:p14="http://schemas.microsoft.com/office/powerpoint/2010/main" val="166063995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2198097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22865" y="473022"/>
            <a:ext cx="3429000" cy="408623"/>
          </a:xfrm>
          <a:prstGeom prst="roundRect">
            <a:avLst/>
          </a:prstGeom>
          <a:solidFill>
            <a:srgbClr val="F09151"/>
          </a:solidFill>
          <a:ln>
            <a:solidFill>
              <a:srgbClr val="EE833B"/>
            </a:solidFill>
          </a:ln>
        </p:spPr>
        <p:txBody>
          <a:bodyPr wrap="square" rtlCol="0" anchor="ctr">
            <a:spAutoFit/>
          </a:bodyPr>
          <a:lstStyle/>
          <a:p>
            <a:pPr algn="ctr"/>
            <a:r>
              <a:rPr lang="en-US" dirty="0" smtClean="0">
                <a:solidFill>
                  <a:schemeClr val="bg1"/>
                </a:solidFill>
              </a:rPr>
              <a:t>School Climate and Culture</a:t>
            </a:r>
            <a:endParaRPr lang="en-US" dirty="0">
              <a:solidFill>
                <a:schemeClr val="bg1"/>
              </a:solidFill>
            </a:endParaRPr>
          </a:p>
        </p:txBody>
      </p:sp>
      <p:sp>
        <p:nvSpPr>
          <p:cNvPr id="5" name="TextBox 4"/>
          <p:cNvSpPr txBox="1"/>
          <p:nvPr/>
        </p:nvSpPr>
        <p:spPr>
          <a:xfrm>
            <a:off x="6036733" y="804334"/>
            <a:ext cx="736600" cy="408623"/>
          </a:xfrm>
          <a:prstGeom prst="roundRect">
            <a:avLst/>
          </a:prstGeom>
          <a:solidFill>
            <a:srgbClr val="F09151"/>
          </a:solidFill>
          <a:ln>
            <a:solidFill>
              <a:srgbClr val="EE833B"/>
            </a:solidFill>
          </a:ln>
        </p:spPr>
        <p:txBody>
          <a:bodyPr wrap="square" rtlCol="0" anchor="ctr">
            <a:spAutoFit/>
          </a:bodyPr>
          <a:lstStyle/>
          <a:p>
            <a:pPr algn="ctr"/>
            <a:r>
              <a:rPr lang="en-US" dirty="0" smtClean="0">
                <a:solidFill>
                  <a:schemeClr val="bg1"/>
                </a:solidFill>
              </a:rPr>
              <a:t>85%</a:t>
            </a:r>
            <a:endParaRPr lang="en-US" dirty="0">
              <a:solidFill>
                <a:schemeClr val="bg1"/>
              </a:solidFill>
            </a:endParaRPr>
          </a:p>
        </p:txBody>
      </p:sp>
    </p:spTree>
    <p:extLst>
      <p:ext uri="{BB962C8B-B14F-4D97-AF65-F5344CB8AC3E}">
        <p14:creationId xmlns:p14="http://schemas.microsoft.com/office/powerpoint/2010/main" val="469129741"/>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19854681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049866" y="5486400"/>
            <a:ext cx="736600" cy="408623"/>
          </a:xfrm>
          <a:prstGeom prst="roundRect">
            <a:avLst/>
          </a:prstGeom>
          <a:solidFill>
            <a:srgbClr val="A5A5A5"/>
          </a:solidFill>
          <a:ln>
            <a:solidFill>
              <a:srgbClr val="A5A5A5"/>
            </a:solidFill>
          </a:ln>
        </p:spPr>
        <p:txBody>
          <a:bodyPr wrap="square" rtlCol="0" anchor="ctr">
            <a:spAutoFit/>
          </a:bodyPr>
          <a:lstStyle/>
          <a:p>
            <a:pPr algn="ctr"/>
            <a:r>
              <a:rPr lang="en-US" dirty="0" smtClean="0">
                <a:solidFill>
                  <a:schemeClr val="bg1"/>
                </a:solidFill>
              </a:rPr>
              <a:t>20%</a:t>
            </a:r>
            <a:endParaRPr lang="en-US" dirty="0">
              <a:solidFill>
                <a:schemeClr val="bg1"/>
              </a:solidFill>
            </a:endParaRPr>
          </a:p>
        </p:txBody>
      </p:sp>
      <p:sp>
        <p:nvSpPr>
          <p:cNvPr id="5" name="TextBox 4"/>
          <p:cNvSpPr txBox="1"/>
          <p:nvPr/>
        </p:nvSpPr>
        <p:spPr>
          <a:xfrm>
            <a:off x="6019800" y="2794000"/>
            <a:ext cx="736600" cy="408623"/>
          </a:xfrm>
          <a:prstGeom prst="roundRect">
            <a:avLst/>
          </a:prstGeom>
          <a:solidFill>
            <a:srgbClr val="A5A5A5"/>
          </a:solidFill>
          <a:ln>
            <a:solidFill>
              <a:srgbClr val="A5A5A5"/>
            </a:solidFill>
          </a:ln>
        </p:spPr>
        <p:txBody>
          <a:bodyPr wrap="square" rtlCol="0" anchor="ctr">
            <a:spAutoFit/>
          </a:bodyPr>
          <a:lstStyle/>
          <a:p>
            <a:pPr algn="ctr"/>
            <a:r>
              <a:rPr lang="en-US" dirty="0" smtClean="0">
                <a:solidFill>
                  <a:schemeClr val="bg1"/>
                </a:solidFill>
              </a:rPr>
              <a:t>64%</a:t>
            </a:r>
            <a:endParaRPr lang="en-US" dirty="0">
              <a:solidFill>
                <a:schemeClr val="bg1"/>
              </a:solidFill>
            </a:endParaRPr>
          </a:p>
        </p:txBody>
      </p:sp>
      <p:sp>
        <p:nvSpPr>
          <p:cNvPr id="6" name="TextBox 5"/>
          <p:cNvSpPr txBox="1"/>
          <p:nvPr/>
        </p:nvSpPr>
        <p:spPr>
          <a:xfrm>
            <a:off x="931332" y="474134"/>
            <a:ext cx="3429000" cy="408623"/>
          </a:xfrm>
          <a:prstGeom prst="roundRect">
            <a:avLst/>
          </a:prstGeom>
          <a:solidFill>
            <a:srgbClr val="A5A5A5"/>
          </a:solidFill>
          <a:ln>
            <a:solidFill>
              <a:srgbClr val="A5A5A5"/>
            </a:solidFill>
          </a:ln>
        </p:spPr>
        <p:txBody>
          <a:bodyPr wrap="square" rtlCol="0" anchor="ctr">
            <a:spAutoFit/>
          </a:bodyPr>
          <a:lstStyle/>
          <a:p>
            <a:pPr algn="ctr"/>
            <a:r>
              <a:rPr lang="en-US" dirty="0" smtClean="0">
                <a:solidFill>
                  <a:schemeClr val="bg1"/>
                </a:solidFill>
              </a:rPr>
              <a:t>Bullying Prevention Curriculum</a:t>
            </a:r>
            <a:endParaRPr lang="en-US" dirty="0">
              <a:solidFill>
                <a:schemeClr val="bg1"/>
              </a:solidFill>
            </a:endParaRPr>
          </a:p>
        </p:txBody>
      </p:sp>
    </p:spTree>
    <p:extLst>
      <p:ext uri="{BB962C8B-B14F-4D97-AF65-F5344CB8AC3E}">
        <p14:creationId xmlns:p14="http://schemas.microsoft.com/office/powerpoint/2010/main" val="1436176748"/>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96542923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58800" y="4699000"/>
            <a:ext cx="736600" cy="408623"/>
          </a:xfrm>
          <a:prstGeom prst="roundRect">
            <a:avLst/>
          </a:prstGeom>
          <a:solidFill>
            <a:srgbClr val="FFC000"/>
          </a:solidFill>
          <a:ln>
            <a:solidFill>
              <a:srgbClr val="FFC000"/>
            </a:solidFill>
          </a:ln>
        </p:spPr>
        <p:txBody>
          <a:bodyPr wrap="square" rtlCol="0" anchor="ctr">
            <a:spAutoFit/>
          </a:bodyPr>
          <a:lstStyle/>
          <a:p>
            <a:pPr algn="ctr"/>
            <a:r>
              <a:rPr lang="en-US" dirty="0" smtClean="0"/>
              <a:t>28%</a:t>
            </a:r>
            <a:endParaRPr lang="en-US" dirty="0"/>
          </a:p>
        </p:txBody>
      </p:sp>
      <p:sp>
        <p:nvSpPr>
          <p:cNvPr id="5" name="TextBox 4"/>
          <p:cNvSpPr txBox="1"/>
          <p:nvPr/>
        </p:nvSpPr>
        <p:spPr>
          <a:xfrm>
            <a:off x="6527800" y="2328334"/>
            <a:ext cx="736600" cy="408623"/>
          </a:xfrm>
          <a:prstGeom prst="roundRect">
            <a:avLst/>
          </a:prstGeom>
          <a:solidFill>
            <a:srgbClr val="FFC000"/>
          </a:solidFill>
          <a:ln>
            <a:solidFill>
              <a:srgbClr val="FFC000"/>
            </a:solidFill>
          </a:ln>
        </p:spPr>
        <p:txBody>
          <a:bodyPr wrap="square" rtlCol="0" anchor="ctr">
            <a:spAutoFit/>
          </a:bodyPr>
          <a:lstStyle/>
          <a:p>
            <a:pPr algn="ctr"/>
            <a:r>
              <a:rPr lang="en-US" dirty="0" smtClean="0"/>
              <a:t>66%</a:t>
            </a:r>
            <a:endParaRPr lang="en-US" dirty="0"/>
          </a:p>
        </p:txBody>
      </p:sp>
    </p:spTree>
    <p:extLst>
      <p:ext uri="{BB962C8B-B14F-4D97-AF65-F5344CB8AC3E}">
        <p14:creationId xmlns:p14="http://schemas.microsoft.com/office/powerpoint/2010/main" val="1906774059"/>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25273397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37634" y="4097868"/>
            <a:ext cx="736600" cy="408623"/>
          </a:xfrm>
          <a:prstGeom prst="roundRect">
            <a:avLst/>
          </a:prstGeom>
          <a:solidFill>
            <a:srgbClr val="4472C4"/>
          </a:solidFill>
          <a:ln>
            <a:solidFill>
              <a:srgbClr val="4472C4"/>
            </a:solidFill>
          </a:ln>
        </p:spPr>
        <p:txBody>
          <a:bodyPr wrap="square" rtlCol="0" anchor="ctr">
            <a:spAutoFit/>
          </a:bodyPr>
          <a:lstStyle/>
          <a:p>
            <a:pPr algn="ctr"/>
            <a:r>
              <a:rPr lang="en-US" dirty="0" smtClean="0">
                <a:solidFill>
                  <a:schemeClr val="bg1"/>
                </a:solidFill>
              </a:rPr>
              <a:t>37%</a:t>
            </a:r>
            <a:endParaRPr lang="en-US" dirty="0">
              <a:solidFill>
                <a:schemeClr val="bg1"/>
              </a:solidFill>
            </a:endParaRPr>
          </a:p>
        </p:txBody>
      </p:sp>
      <p:sp>
        <p:nvSpPr>
          <p:cNvPr id="5" name="TextBox 4"/>
          <p:cNvSpPr txBox="1"/>
          <p:nvPr/>
        </p:nvSpPr>
        <p:spPr>
          <a:xfrm>
            <a:off x="905934" y="465668"/>
            <a:ext cx="3429000" cy="408623"/>
          </a:xfrm>
          <a:prstGeom prst="roundRect">
            <a:avLst/>
          </a:prstGeom>
          <a:solidFill>
            <a:srgbClr val="4472C4"/>
          </a:solidFill>
          <a:ln>
            <a:solidFill>
              <a:srgbClr val="4472C4"/>
            </a:solidFill>
          </a:ln>
        </p:spPr>
        <p:txBody>
          <a:bodyPr wrap="square" rtlCol="0" anchor="ctr">
            <a:spAutoFit/>
          </a:bodyPr>
          <a:lstStyle/>
          <a:p>
            <a:pPr algn="ctr"/>
            <a:r>
              <a:rPr lang="en-US" dirty="0" smtClean="0">
                <a:solidFill>
                  <a:schemeClr val="bg1"/>
                </a:solidFill>
              </a:rPr>
              <a:t>FSCP</a:t>
            </a:r>
            <a:endParaRPr lang="en-US" dirty="0">
              <a:solidFill>
                <a:schemeClr val="bg1"/>
              </a:solidFill>
            </a:endParaRPr>
          </a:p>
        </p:txBody>
      </p:sp>
    </p:spTree>
    <p:extLst>
      <p:ext uri="{BB962C8B-B14F-4D97-AF65-F5344CB8AC3E}">
        <p14:creationId xmlns:p14="http://schemas.microsoft.com/office/powerpoint/2010/main" val="3404930153"/>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7705657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273801" y="2844801"/>
            <a:ext cx="736600" cy="408623"/>
          </a:xfrm>
          <a:prstGeom prst="roundRect">
            <a:avLst/>
          </a:prstGeom>
          <a:solidFill>
            <a:srgbClr val="70AD47"/>
          </a:solidFill>
          <a:ln>
            <a:solidFill>
              <a:srgbClr val="70AD47"/>
            </a:solidFill>
          </a:ln>
        </p:spPr>
        <p:txBody>
          <a:bodyPr wrap="square" rtlCol="0" anchor="ctr">
            <a:spAutoFit/>
          </a:bodyPr>
          <a:lstStyle/>
          <a:p>
            <a:pPr algn="ctr"/>
            <a:r>
              <a:rPr lang="en-US" dirty="0" smtClean="0">
                <a:solidFill>
                  <a:schemeClr val="bg1"/>
                </a:solidFill>
              </a:rPr>
              <a:t>53%</a:t>
            </a:r>
            <a:endParaRPr lang="en-US" dirty="0">
              <a:solidFill>
                <a:schemeClr val="bg1"/>
              </a:solidFill>
            </a:endParaRPr>
          </a:p>
        </p:txBody>
      </p:sp>
    </p:spTree>
    <p:extLst>
      <p:ext uri="{BB962C8B-B14F-4D97-AF65-F5344CB8AC3E}">
        <p14:creationId xmlns:p14="http://schemas.microsoft.com/office/powerpoint/2010/main" val="3861840445"/>
      </p:ext>
    </p:extLst>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6860201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31334" y="465668"/>
            <a:ext cx="3429000" cy="408623"/>
          </a:xfrm>
          <a:prstGeom prst="roundRect">
            <a:avLst/>
          </a:prstGeom>
          <a:solidFill>
            <a:srgbClr val="2A6294"/>
          </a:solidFill>
          <a:ln>
            <a:solidFill>
              <a:srgbClr val="2A6294"/>
            </a:solidFill>
          </a:ln>
        </p:spPr>
        <p:txBody>
          <a:bodyPr wrap="square" rtlCol="0" anchor="ctr">
            <a:spAutoFit/>
          </a:bodyPr>
          <a:lstStyle/>
          <a:p>
            <a:pPr algn="ctr"/>
            <a:r>
              <a:rPr lang="en-US" dirty="0" smtClean="0">
                <a:solidFill>
                  <a:schemeClr val="bg1"/>
                </a:solidFill>
              </a:rPr>
              <a:t>Bullying Prevention Policy</a:t>
            </a:r>
            <a:endParaRPr lang="en-US" dirty="0">
              <a:solidFill>
                <a:schemeClr val="bg1"/>
              </a:solidFill>
            </a:endParaRPr>
          </a:p>
        </p:txBody>
      </p:sp>
      <p:sp>
        <p:nvSpPr>
          <p:cNvPr id="5" name="TextBox 4"/>
          <p:cNvSpPr txBox="1"/>
          <p:nvPr/>
        </p:nvSpPr>
        <p:spPr>
          <a:xfrm>
            <a:off x="6400801" y="1786468"/>
            <a:ext cx="736600" cy="408623"/>
          </a:xfrm>
          <a:prstGeom prst="roundRect">
            <a:avLst/>
          </a:prstGeom>
          <a:solidFill>
            <a:srgbClr val="2A6294"/>
          </a:solidFill>
          <a:ln>
            <a:solidFill>
              <a:srgbClr val="2A6294"/>
            </a:solidFill>
          </a:ln>
        </p:spPr>
        <p:txBody>
          <a:bodyPr wrap="square" rtlCol="0" anchor="ctr">
            <a:spAutoFit/>
          </a:bodyPr>
          <a:lstStyle/>
          <a:p>
            <a:pPr algn="ctr"/>
            <a:r>
              <a:rPr lang="en-US" dirty="0" smtClean="0">
                <a:solidFill>
                  <a:schemeClr val="bg1"/>
                </a:solidFill>
              </a:rPr>
              <a:t>75%</a:t>
            </a:r>
            <a:endParaRPr lang="en-US" dirty="0">
              <a:solidFill>
                <a:schemeClr val="bg1"/>
              </a:solidFill>
            </a:endParaRPr>
          </a:p>
        </p:txBody>
      </p:sp>
    </p:spTree>
    <p:extLst>
      <p:ext uri="{BB962C8B-B14F-4D97-AF65-F5344CB8AC3E}">
        <p14:creationId xmlns:p14="http://schemas.microsoft.com/office/powerpoint/2010/main" val="4112987742"/>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19" y="274320"/>
            <a:ext cx="8869679" cy="710141"/>
          </a:xfrm>
        </p:spPr>
        <p:txBody>
          <a:bodyPr>
            <a:noAutofit/>
          </a:bodyPr>
          <a:lstStyle/>
          <a:p>
            <a:r>
              <a:rPr lang="en-US" sz="3600" dirty="0" smtClean="0"/>
              <a:t>Improvement in BPEG Self-Assessment</a:t>
            </a:r>
            <a:endParaRPr lang="en-US" sz="3600" dirty="0"/>
          </a:p>
        </p:txBody>
      </p:sp>
      <p:grpSp>
        <p:nvGrpSpPr>
          <p:cNvPr id="20" name="Group 19"/>
          <p:cNvGrpSpPr/>
          <p:nvPr/>
        </p:nvGrpSpPr>
        <p:grpSpPr>
          <a:xfrm>
            <a:off x="414863" y="1400971"/>
            <a:ext cx="8729137" cy="1200329"/>
            <a:chOff x="414863" y="1081035"/>
            <a:chExt cx="8729137" cy="1200329"/>
          </a:xfrm>
        </p:grpSpPr>
        <p:sp>
          <p:nvSpPr>
            <p:cNvPr id="4" name="Rectangle 3"/>
            <p:cNvSpPr/>
            <p:nvPr/>
          </p:nvSpPr>
          <p:spPr>
            <a:xfrm>
              <a:off x="414863" y="1081035"/>
              <a:ext cx="7001933" cy="1200329"/>
            </a:xfrm>
            <a:prstGeom prst="rect">
              <a:avLst/>
            </a:prstGeom>
          </p:spPr>
          <p:txBody>
            <a:bodyPr wrap="square">
              <a:spAutoFit/>
            </a:bodyPr>
            <a:lstStyle/>
            <a:p>
              <a:r>
                <a:rPr lang="en-US" sz="2400" dirty="0" smtClean="0"/>
                <a:t>The </a:t>
              </a:r>
              <a:r>
                <a:rPr lang="en-US" sz="2400" dirty="0"/>
                <a:t>school has a </a:t>
              </a:r>
              <a:r>
                <a:rPr lang="en-US" sz="2400" b="1" dirty="0">
                  <a:solidFill>
                    <a:srgbClr val="00B050"/>
                  </a:solidFill>
                </a:rPr>
                <a:t>parent education program </a:t>
              </a:r>
              <a:r>
                <a:rPr lang="en-US" sz="2400" dirty="0"/>
                <a:t>that addresses bullying prevention best practices and how to support their children if they’re involved in bullying. </a:t>
              </a:r>
            </a:p>
          </p:txBody>
        </p:sp>
        <p:sp>
          <p:nvSpPr>
            <p:cNvPr id="8" name="TextBox 7"/>
            <p:cNvSpPr txBox="1"/>
            <p:nvPr/>
          </p:nvSpPr>
          <p:spPr>
            <a:xfrm>
              <a:off x="7680027" y="1356287"/>
              <a:ext cx="1463973" cy="646331"/>
            </a:xfrm>
            <a:prstGeom prst="rect">
              <a:avLst/>
            </a:prstGeom>
            <a:noFill/>
          </p:spPr>
          <p:txBody>
            <a:bodyPr wrap="square" rtlCol="0">
              <a:spAutoFit/>
            </a:bodyPr>
            <a:lstStyle/>
            <a:p>
              <a:r>
                <a:rPr lang="en-US" sz="3600" b="1" dirty="0" smtClean="0">
                  <a:solidFill>
                    <a:srgbClr val="70AD47"/>
                  </a:solidFill>
                </a:rPr>
                <a:t>34%</a:t>
              </a:r>
              <a:endParaRPr lang="en-US" sz="3600" b="1" dirty="0">
                <a:solidFill>
                  <a:srgbClr val="70AD47"/>
                </a:solidFill>
              </a:endParaRPr>
            </a:p>
          </p:txBody>
        </p:sp>
        <p:sp>
          <p:nvSpPr>
            <p:cNvPr id="9" name="Up Arrow 8"/>
            <p:cNvSpPr/>
            <p:nvPr/>
          </p:nvSpPr>
          <p:spPr>
            <a:xfrm>
              <a:off x="7254752" y="1259769"/>
              <a:ext cx="425275" cy="74192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1" name="Group 20"/>
          <p:cNvGrpSpPr/>
          <p:nvPr/>
        </p:nvGrpSpPr>
        <p:grpSpPr>
          <a:xfrm>
            <a:off x="414863" y="2879220"/>
            <a:ext cx="8729137" cy="1200329"/>
            <a:chOff x="414863" y="2612557"/>
            <a:chExt cx="8729137" cy="1200329"/>
          </a:xfrm>
        </p:grpSpPr>
        <p:sp>
          <p:nvSpPr>
            <p:cNvPr id="11" name="Rectangle 10"/>
            <p:cNvSpPr/>
            <p:nvPr/>
          </p:nvSpPr>
          <p:spPr>
            <a:xfrm>
              <a:off x="414863" y="2612557"/>
              <a:ext cx="7001933" cy="1200329"/>
            </a:xfrm>
            <a:prstGeom prst="rect">
              <a:avLst/>
            </a:prstGeom>
          </p:spPr>
          <p:txBody>
            <a:bodyPr wrap="square">
              <a:spAutoFit/>
            </a:bodyPr>
            <a:lstStyle/>
            <a:p>
              <a:r>
                <a:rPr lang="en-US" sz="2400" dirty="0" smtClean="0"/>
                <a:t>Common </a:t>
              </a:r>
              <a:r>
                <a:rPr lang="en-US" sz="2400" dirty="0"/>
                <a:t>area supervision staff have been </a:t>
              </a:r>
              <a:r>
                <a:rPr lang="en-US" sz="2400" b="1" dirty="0">
                  <a:solidFill>
                    <a:srgbClr val="00B050"/>
                  </a:solidFill>
                </a:rPr>
                <a:t>trained in active supervision</a:t>
              </a:r>
              <a:r>
                <a:rPr lang="en-US" sz="2400" dirty="0"/>
                <a:t> techniques and provide consistent behavioral reports. </a:t>
              </a:r>
            </a:p>
          </p:txBody>
        </p:sp>
        <p:sp>
          <p:nvSpPr>
            <p:cNvPr id="12" name="TextBox 11"/>
            <p:cNvSpPr txBox="1"/>
            <p:nvPr/>
          </p:nvSpPr>
          <p:spPr>
            <a:xfrm>
              <a:off x="7680027" y="2889557"/>
              <a:ext cx="1463973" cy="646331"/>
            </a:xfrm>
            <a:prstGeom prst="rect">
              <a:avLst/>
            </a:prstGeom>
            <a:noFill/>
          </p:spPr>
          <p:txBody>
            <a:bodyPr wrap="square" rtlCol="0">
              <a:spAutoFit/>
            </a:bodyPr>
            <a:lstStyle/>
            <a:p>
              <a:r>
                <a:rPr lang="en-US" sz="3600" b="1" dirty="0" smtClean="0">
                  <a:solidFill>
                    <a:srgbClr val="70AD47"/>
                  </a:solidFill>
                </a:rPr>
                <a:t>34%</a:t>
              </a:r>
              <a:endParaRPr lang="en-US" sz="3600" b="1" dirty="0">
                <a:solidFill>
                  <a:srgbClr val="70AD47"/>
                </a:solidFill>
              </a:endParaRPr>
            </a:p>
          </p:txBody>
        </p:sp>
        <p:sp>
          <p:nvSpPr>
            <p:cNvPr id="13" name="Up Arrow 12"/>
            <p:cNvSpPr/>
            <p:nvPr/>
          </p:nvSpPr>
          <p:spPr>
            <a:xfrm>
              <a:off x="7254752" y="2793039"/>
              <a:ext cx="425275" cy="74192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2" name="Group 21"/>
          <p:cNvGrpSpPr/>
          <p:nvPr/>
        </p:nvGrpSpPr>
        <p:grpSpPr>
          <a:xfrm>
            <a:off x="414863" y="4312934"/>
            <a:ext cx="8729136" cy="830997"/>
            <a:chOff x="414864" y="4049953"/>
            <a:chExt cx="8729136" cy="830997"/>
          </a:xfrm>
        </p:grpSpPr>
        <p:sp>
          <p:nvSpPr>
            <p:cNvPr id="14" name="Rectangle 13"/>
            <p:cNvSpPr/>
            <p:nvPr/>
          </p:nvSpPr>
          <p:spPr>
            <a:xfrm>
              <a:off x="414864" y="4049953"/>
              <a:ext cx="7001933" cy="830997"/>
            </a:xfrm>
            <a:prstGeom prst="rect">
              <a:avLst/>
            </a:prstGeom>
          </p:spPr>
          <p:txBody>
            <a:bodyPr wrap="square">
              <a:spAutoFit/>
            </a:bodyPr>
            <a:lstStyle/>
            <a:p>
              <a:r>
                <a:rPr lang="en-US" sz="2400" dirty="0" smtClean="0"/>
                <a:t>All staff have received </a:t>
              </a:r>
              <a:r>
                <a:rPr lang="en-US" sz="2400" b="1" dirty="0" smtClean="0">
                  <a:solidFill>
                    <a:srgbClr val="00B050"/>
                  </a:solidFill>
                </a:rPr>
                <a:t>training on the bullying prevention</a:t>
              </a:r>
              <a:r>
                <a:rPr lang="en-US" sz="2400" dirty="0" smtClean="0"/>
                <a:t> program.</a:t>
              </a:r>
              <a:endParaRPr lang="en-US" sz="2400" dirty="0"/>
            </a:p>
          </p:txBody>
        </p:sp>
        <p:sp>
          <p:nvSpPr>
            <p:cNvPr id="15" name="TextBox 14"/>
            <p:cNvSpPr txBox="1"/>
            <p:nvPr/>
          </p:nvSpPr>
          <p:spPr>
            <a:xfrm>
              <a:off x="7680027" y="4187714"/>
              <a:ext cx="1463973" cy="646331"/>
            </a:xfrm>
            <a:prstGeom prst="rect">
              <a:avLst/>
            </a:prstGeom>
            <a:noFill/>
          </p:spPr>
          <p:txBody>
            <a:bodyPr wrap="square" rtlCol="0">
              <a:spAutoFit/>
            </a:bodyPr>
            <a:lstStyle/>
            <a:p>
              <a:r>
                <a:rPr lang="en-US" sz="3600" b="1" dirty="0" smtClean="0">
                  <a:solidFill>
                    <a:srgbClr val="70AD47"/>
                  </a:solidFill>
                </a:rPr>
                <a:t>66%</a:t>
              </a:r>
              <a:endParaRPr lang="en-US" sz="3600" b="1" dirty="0">
                <a:solidFill>
                  <a:srgbClr val="70AD47"/>
                </a:solidFill>
              </a:endParaRPr>
            </a:p>
          </p:txBody>
        </p:sp>
        <p:sp>
          <p:nvSpPr>
            <p:cNvPr id="16" name="Up Arrow 15"/>
            <p:cNvSpPr/>
            <p:nvPr/>
          </p:nvSpPr>
          <p:spPr>
            <a:xfrm>
              <a:off x="7254752" y="4091196"/>
              <a:ext cx="425275" cy="74192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3" name="Group 22"/>
          <p:cNvGrpSpPr/>
          <p:nvPr/>
        </p:nvGrpSpPr>
        <p:grpSpPr>
          <a:xfrm>
            <a:off x="414863" y="5421851"/>
            <a:ext cx="8729137" cy="742849"/>
            <a:chOff x="414863" y="5239791"/>
            <a:chExt cx="8729137" cy="742849"/>
          </a:xfrm>
        </p:grpSpPr>
        <p:sp>
          <p:nvSpPr>
            <p:cNvPr id="17" name="Rectangle 16"/>
            <p:cNvSpPr/>
            <p:nvPr/>
          </p:nvSpPr>
          <p:spPr>
            <a:xfrm>
              <a:off x="414863" y="5428641"/>
              <a:ext cx="7001933" cy="461665"/>
            </a:xfrm>
            <a:prstGeom prst="rect">
              <a:avLst/>
            </a:prstGeom>
          </p:spPr>
          <p:txBody>
            <a:bodyPr wrap="square">
              <a:spAutoFit/>
            </a:bodyPr>
            <a:lstStyle/>
            <a:p>
              <a:r>
                <a:rPr lang="en-US" sz="2400" b="1" dirty="0" smtClean="0">
                  <a:solidFill>
                    <a:srgbClr val="00B050"/>
                  </a:solidFill>
                </a:rPr>
                <a:t>Program lessons have been taught </a:t>
              </a:r>
              <a:r>
                <a:rPr lang="en-US" sz="2400" dirty="0" smtClean="0"/>
                <a:t>to all students.</a:t>
              </a:r>
              <a:endParaRPr lang="en-US" sz="2400" dirty="0"/>
            </a:p>
          </p:txBody>
        </p:sp>
        <p:sp>
          <p:nvSpPr>
            <p:cNvPr id="18" name="TextBox 17"/>
            <p:cNvSpPr txBox="1"/>
            <p:nvPr/>
          </p:nvSpPr>
          <p:spPr>
            <a:xfrm>
              <a:off x="7680027" y="5336309"/>
              <a:ext cx="1463973" cy="646331"/>
            </a:xfrm>
            <a:prstGeom prst="rect">
              <a:avLst/>
            </a:prstGeom>
            <a:noFill/>
          </p:spPr>
          <p:txBody>
            <a:bodyPr wrap="square" rtlCol="0">
              <a:spAutoFit/>
            </a:bodyPr>
            <a:lstStyle/>
            <a:p>
              <a:r>
                <a:rPr lang="en-US" sz="3600" b="1" dirty="0" smtClean="0">
                  <a:solidFill>
                    <a:srgbClr val="70AD47"/>
                  </a:solidFill>
                </a:rPr>
                <a:t>66%</a:t>
              </a:r>
              <a:endParaRPr lang="en-US" sz="3600" b="1" dirty="0">
                <a:solidFill>
                  <a:srgbClr val="70AD47"/>
                </a:solidFill>
              </a:endParaRPr>
            </a:p>
          </p:txBody>
        </p:sp>
        <p:sp>
          <p:nvSpPr>
            <p:cNvPr id="19" name="Up Arrow 18"/>
            <p:cNvSpPr/>
            <p:nvPr/>
          </p:nvSpPr>
          <p:spPr>
            <a:xfrm>
              <a:off x="7254752" y="5239791"/>
              <a:ext cx="425275" cy="741927"/>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0867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19" y="274320"/>
            <a:ext cx="8869679" cy="710141"/>
          </a:xfrm>
        </p:spPr>
        <p:txBody>
          <a:bodyPr>
            <a:noAutofit/>
          </a:bodyPr>
          <a:lstStyle/>
          <a:p>
            <a:r>
              <a:rPr lang="en-US" sz="3600" dirty="0" smtClean="0"/>
              <a:t>Turn and Talk</a:t>
            </a:r>
            <a:endParaRPr lang="en-US" sz="3600" dirty="0"/>
          </a:p>
        </p:txBody>
      </p:sp>
      <p:sp>
        <p:nvSpPr>
          <p:cNvPr id="2" name="TextBox 1"/>
          <p:cNvSpPr txBox="1"/>
          <p:nvPr/>
        </p:nvSpPr>
        <p:spPr>
          <a:xfrm>
            <a:off x="422031" y="1776046"/>
            <a:ext cx="8405446" cy="4524315"/>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t>Turn to a shoulder partner</a:t>
            </a:r>
          </a:p>
          <a:p>
            <a:pPr marL="285750" indent="-285750">
              <a:buFont typeface="Arial" panose="020B0604020202020204" pitchFamily="34" charset="0"/>
              <a:buChar char="•"/>
            </a:pPr>
            <a:endParaRPr lang="en-US" sz="3600" dirty="0"/>
          </a:p>
          <a:p>
            <a:pPr marL="285750" indent="-285750">
              <a:buFont typeface="Arial" panose="020B0604020202020204" pitchFamily="34" charset="0"/>
              <a:buChar char="•"/>
            </a:pPr>
            <a:r>
              <a:rPr lang="en-US" sz="3600" dirty="0" smtClean="0"/>
              <a:t>Tell your partner the top 1 or 2 improvements your school has made in the past year in reducing bullying.</a:t>
            </a:r>
            <a:br>
              <a:rPr lang="en-US" sz="3600" dirty="0" smtClean="0"/>
            </a:br>
            <a:endParaRPr lang="en-US" sz="3600" dirty="0" smtClean="0"/>
          </a:p>
          <a:p>
            <a:pPr marL="285750" indent="-285750">
              <a:buFont typeface="Arial" panose="020B0604020202020204" pitchFamily="34" charset="0"/>
              <a:buChar char="•"/>
            </a:pPr>
            <a:r>
              <a:rPr lang="en-US" sz="3600" dirty="0" smtClean="0"/>
              <a:t>Tell your partner the biggest next steps for next year to improve even more.</a:t>
            </a:r>
            <a:endParaRPr lang="en-US" sz="3600" dirty="0"/>
          </a:p>
        </p:txBody>
      </p:sp>
    </p:spTree>
    <p:extLst>
      <p:ext uri="{BB962C8B-B14F-4D97-AF65-F5344CB8AC3E}">
        <p14:creationId xmlns:p14="http://schemas.microsoft.com/office/powerpoint/2010/main" val="3254385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Opening Remarks</a:t>
            </a:r>
            <a:endParaRPr lang="en-US" sz="3600" dirty="0"/>
          </a:p>
        </p:txBody>
      </p:sp>
      <p:sp>
        <p:nvSpPr>
          <p:cNvPr id="2" name="Content Placeholder 1"/>
          <p:cNvSpPr>
            <a:spLocks noGrp="1"/>
          </p:cNvSpPr>
          <p:nvPr>
            <p:ph idx="1"/>
          </p:nvPr>
        </p:nvSpPr>
        <p:spPr/>
        <p:txBody>
          <a:bodyPr/>
          <a:lstStyle/>
          <a:p>
            <a:r>
              <a:rPr lang="en-US" sz="3200" dirty="0" smtClean="0">
                <a:solidFill>
                  <a:schemeClr val="tx1"/>
                </a:solidFill>
              </a:rPr>
              <a:t>Governor’s Grant</a:t>
            </a:r>
          </a:p>
          <a:p>
            <a:pPr lvl="1"/>
            <a:r>
              <a:rPr lang="en-US" sz="2800" dirty="0" smtClean="0"/>
              <a:t>CDE received funds from the Governor’s Office of State Planning and Budgeting</a:t>
            </a:r>
          </a:p>
          <a:p>
            <a:pPr lvl="1"/>
            <a:r>
              <a:rPr lang="en-US" sz="2800" dirty="0" smtClean="0"/>
              <a:t>BPEG Senior Implementation Consultant hired</a:t>
            </a:r>
          </a:p>
          <a:p>
            <a:pPr lvl="2"/>
            <a:r>
              <a:rPr lang="en-US" sz="2600" dirty="0" smtClean="0"/>
              <a:t>Keely Garren	</a:t>
            </a:r>
          </a:p>
          <a:p>
            <a:pPr lvl="2"/>
            <a:endParaRPr lang="en-US" dirty="0"/>
          </a:p>
        </p:txBody>
      </p:sp>
    </p:spTree>
    <p:extLst>
      <p:ext uri="{BB962C8B-B14F-4D97-AF65-F5344CB8AC3E}">
        <p14:creationId xmlns:p14="http://schemas.microsoft.com/office/powerpoint/2010/main" val="17915285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State of the Grant</a:t>
            </a:r>
            <a:endParaRPr lang="en-US" sz="3600" dirty="0"/>
          </a:p>
        </p:txBody>
      </p:sp>
      <p:sp>
        <p:nvSpPr>
          <p:cNvPr id="2" name="Content Placeholder 1"/>
          <p:cNvSpPr>
            <a:spLocks noGrp="1"/>
          </p:cNvSpPr>
          <p:nvPr>
            <p:ph idx="1"/>
          </p:nvPr>
        </p:nvSpPr>
        <p:spPr>
          <a:xfrm>
            <a:off x="183702" y="1325257"/>
            <a:ext cx="5639506" cy="839923"/>
          </a:xfrm>
          <a:prstGeom prst="roundRect">
            <a:avLst/>
          </a:prstGeom>
          <a:solidFill>
            <a:schemeClr val="accent6"/>
          </a:solidFill>
          <a:effectLst>
            <a:outerShdw blurRad="50800" dist="38100" dir="5400000" algn="t" rotWithShape="0">
              <a:prstClr val="black">
                <a:alpha val="40000"/>
              </a:prstClr>
            </a:outerShdw>
          </a:effectLst>
        </p:spPr>
        <p:txBody>
          <a:bodyPr anchor="ctr">
            <a:normAutofit fontScale="85000" lnSpcReduction="10000"/>
          </a:bodyPr>
          <a:lstStyle/>
          <a:p>
            <a:pPr marL="0" indent="0" algn="ctr">
              <a:buNone/>
            </a:pPr>
            <a:r>
              <a:rPr lang="en-US" dirty="0" smtClean="0">
                <a:solidFill>
                  <a:schemeClr val="tx1"/>
                </a:solidFill>
              </a:rPr>
              <a:t>2017-2018 saw several of our BPEG schools getting positive media coverage for their work</a:t>
            </a:r>
            <a:endParaRPr lang="en-US" dirty="0">
              <a:solidFill>
                <a:schemeClr val="tx1"/>
              </a:solidFill>
            </a:endParaRPr>
          </a:p>
        </p:txBody>
      </p:sp>
    </p:spTree>
    <p:extLst>
      <p:ext uri="{BB962C8B-B14F-4D97-AF65-F5344CB8AC3E}">
        <p14:creationId xmlns:p14="http://schemas.microsoft.com/office/powerpoint/2010/main" val="132490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State of the Grant</a:t>
            </a:r>
            <a:endParaRPr lang="en-US" sz="3600" dirty="0"/>
          </a:p>
        </p:txBody>
      </p:sp>
      <p:sp>
        <p:nvSpPr>
          <p:cNvPr id="2" name="Content Placeholder 1"/>
          <p:cNvSpPr>
            <a:spLocks noGrp="1"/>
          </p:cNvSpPr>
          <p:nvPr>
            <p:ph idx="1"/>
          </p:nvPr>
        </p:nvSpPr>
        <p:spPr/>
        <p:txBody>
          <a:bodyPr/>
          <a:lstStyle/>
          <a:p>
            <a:pPr algn="ctr"/>
            <a:r>
              <a:rPr lang="en-US" sz="3200" dirty="0" smtClean="0">
                <a:solidFill>
                  <a:schemeClr val="tx1"/>
                </a:solidFill>
              </a:rPr>
              <a:t>BPEG Cohort 2</a:t>
            </a:r>
          </a:p>
          <a:p>
            <a:pPr marL="457200" lvl="1" indent="0" algn="ctr">
              <a:buNone/>
            </a:pPr>
            <a:r>
              <a:rPr lang="en-US" sz="2400" dirty="0" smtClean="0"/>
              <a:t>Request for Proposals available in Fall 2018</a:t>
            </a:r>
            <a:endParaRPr lang="en-US" sz="2400" dirty="0"/>
          </a:p>
        </p:txBody>
      </p:sp>
    </p:spTree>
    <p:extLst>
      <p:ext uri="{BB962C8B-B14F-4D97-AF65-F5344CB8AC3E}">
        <p14:creationId xmlns:p14="http://schemas.microsoft.com/office/powerpoint/2010/main" val="122505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BPEG Panel</a:t>
            </a:r>
            <a:endParaRPr lang="en-US" dirty="0"/>
          </a:p>
        </p:txBody>
      </p:sp>
    </p:spTree>
    <p:extLst>
      <p:ext uri="{BB962C8B-B14F-4D97-AF65-F5344CB8AC3E}">
        <p14:creationId xmlns:p14="http://schemas.microsoft.com/office/powerpoint/2010/main" val="18652251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Panelists</a:t>
            </a:r>
            <a:endParaRPr lang="en-US" sz="4000" dirty="0"/>
          </a:p>
        </p:txBody>
      </p:sp>
      <p:sp>
        <p:nvSpPr>
          <p:cNvPr id="6" name="Content Placeholder 1"/>
          <p:cNvSpPr txBox="1">
            <a:spLocks/>
          </p:cNvSpPr>
          <p:nvPr/>
        </p:nvSpPr>
        <p:spPr>
          <a:xfrm>
            <a:off x="274320" y="4743450"/>
            <a:ext cx="8717280" cy="914400"/>
          </a:xfrm>
          <a:prstGeom prst="roundRect">
            <a:avLst/>
          </a:prstGeom>
          <a:solidFill>
            <a:schemeClr val="accent6"/>
          </a:solidFill>
          <a:effectLst>
            <a:outerShdw blurRad="50800" dist="38100" dir="5400000" algn="t" rotWithShape="0">
              <a:prstClr val="black">
                <a:alpha val="40000"/>
              </a:prstClr>
            </a:outerShdw>
          </a:effectLst>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u="sng" dirty="0"/>
              <a:t>Laura Thomas </a:t>
            </a:r>
          </a:p>
          <a:p>
            <a:pPr marL="342900" lvl="3" indent="-342900">
              <a:buClr>
                <a:schemeClr val="accent1">
                  <a:lumMod val="75000"/>
                </a:schemeClr>
              </a:buClr>
            </a:pPr>
            <a:r>
              <a:rPr lang="en-US" sz="1600" dirty="0"/>
              <a:t>Montrose School District – Cottonwood &amp; Oak Grove </a:t>
            </a:r>
            <a:r>
              <a:rPr lang="en-US" sz="1600" dirty="0" smtClean="0"/>
              <a:t>Elementary</a:t>
            </a:r>
          </a:p>
          <a:p>
            <a:pPr marL="342900" lvl="3" indent="-342900">
              <a:buClr>
                <a:schemeClr val="accent1">
                  <a:lumMod val="75000"/>
                </a:schemeClr>
              </a:buClr>
            </a:pPr>
            <a:r>
              <a:rPr lang="en-US" sz="1600" dirty="0" smtClean="0"/>
              <a:t>Restorative </a:t>
            </a:r>
            <a:r>
              <a:rPr lang="en-US" sz="1600" dirty="0"/>
              <a:t>Justice Facilitator</a:t>
            </a:r>
          </a:p>
        </p:txBody>
      </p:sp>
      <p:sp>
        <p:nvSpPr>
          <p:cNvPr id="9" name="Content Placeholder 1"/>
          <p:cNvSpPr txBox="1">
            <a:spLocks/>
          </p:cNvSpPr>
          <p:nvPr/>
        </p:nvSpPr>
        <p:spPr>
          <a:xfrm>
            <a:off x="274320" y="5834244"/>
            <a:ext cx="8717280" cy="914400"/>
          </a:xfrm>
          <a:prstGeom prst="roundRect">
            <a:avLst/>
          </a:prstGeom>
          <a:solidFill>
            <a:schemeClr val="accent6"/>
          </a:solidFill>
          <a:effectLst>
            <a:outerShdw blurRad="50800" dist="38100" dir="5400000" algn="t" rotWithShape="0">
              <a:prstClr val="black">
                <a:alpha val="40000"/>
              </a:prstClr>
            </a:outerShdw>
          </a:effectLst>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u="sng" dirty="0"/>
              <a:t>Lee Rains Thomas</a:t>
            </a:r>
          </a:p>
          <a:p>
            <a:pPr marL="342900" lvl="3" indent="-342900">
              <a:buClr>
                <a:schemeClr val="accent1">
                  <a:lumMod val="75000"/>
                </a:schemeClr>
              </a:buClr>
            </a:pPr>
            <a:r>
              <a:rPr lang="en-US" sz="1600" dirty="0"/>
              <a:t>Denver Public Schools – Eagleton Elementary</a:t>
            </a:r>
          </a:p>
          <a:p>
            <a:pPr marL="342900" lvl="3" indent="-342900">
              <a:buClr>
                <a:schemeClr val="accent1">
                  <a:lumMod val="75000"/>
                </a:schemeClr>
              </a:buClr>
            </a:pPr>
            <a:r>
              <a:rPr lang="en-US" sz="1600" dirty="0"/>
              <a:t>Principal</a:t>
            </a:r>
          </a:p>
        </p:txBody>
      </p:sp>
      <p:sp>
        <p:nvSpPr>
          <p:cNvPr id="10" name="Content Placeholder 1"/>
          <p:cNvSpPr txBox="1">
            <a:spLocks/>
          </p:cNvSpPr>
          <p:nvPr/>
        </p:nvSpPr>
        <p:spPr>
          <a:xfrm>
            <a:off x="274320" y="1381488"/>
            <a:ext cx="8717280" cy="914400"/>
          </a:xfrm>
          <a:prstGeom prst="roundRect">
            <a:avLst/>
          </a:prstGeom>
          <a:solidFill>
            <a:schemeClr val="accent6"/>
          </a:solidFill>
          <a:effectLst>
            <a:outerShdw blurRad="50800" dist="38100" dir="5400000" algn="t" rotWithShape="0">
              <a:prstClr val="black">
                <a:alpha val="40000"/>
              </a:prstClr>
            </a:outerShdw>
          </a:effectLst>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u="sng" dirty="0" smtClean="0"/>
              <a:t>Stephanie Lerner</a:t>
            </a:r>
          </a:p>
          <a:p>
            <a:pPr marL="342900" lvl="3" indent="-342900">
              <a:buClr>
                <a:schemeClr val="accent1">
                  <a:lumMod val="75000"/>
                </a:schemeClr>
              </a:buClr>
            </a:pPr>
            <a:r>
              <a:rPr lang="en-US" sz="1600" dirty="0" smtClean="0"/>
              <a:t>Poudre School District – Blevins Middle</a:t>
            </a:r>
            <a:endParaRPr lang="en-US" sz="1600" dirty="0"/>
          </a:p>
          <a:p>
            <a:pPr marL="342900" lvl="3" indent="-342900">
              <a:buClr>
                <a:schemeClr val="accent1">
                  <a:lumMod val="75000"/>
                </a:schemeClr>
              </a:buClr>
            </a:pPr>
            <a:r>
              <a:rPr lang="en-US" sz="1600" dirty="0" smtClean="0"/>
              <a:t>School Climate/Bully Prevention Counselor</a:t>
            </a:r>
            <a:endParaRPr lang="en-US" sz="1600" dirty="0"/>
          </a:p>
        </p:txBody>
      </p:sp>
      <p:sp>
        <p:nvSpPr>
          <p:cNvPr id="11" name="Content Placeholder 1"/>
          <p:cNvSpPr txBox="1">
            <a:spLocks/>
          </p:cNvSpPr>
          <p:nvPr/>
        </p:nvSpPr>
        <p:spPr>
          <a:xfrm>
            <a:off x="274320" y="3652656"/>
            <a:ext cx="8717280" cy="914400"/>
          </a:xfrm>
          <a:prstGeom prst="roundRect">
            <a:avLst/>
          </a:prstGeom>
          <a:solidFill>
            <a:schemeClr val="accent6"/>
          </a:solidFill>
          <a:effectLst>
            <a:outerShdw blurRad="50800" dist="38100" dir="5400000" algn="t" rotWithShape="0">
              <a:prstClr val="black">
                <a:alpha val="40000"/>
              </a:prstClr>
            </a:outerShdw>
          </a:effectLst>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u="sng" dirty="0" smtClean="0"/>
              <a:t>Tara Roybal</a:t>
            </a:r>
          </a:p>
          <a:p>
            <a:pPr marL="342900" lvl="3" indent="-342900">
              <a:buClr>
                <a:schemeClr val="accent1">
                  <a:lumMod val="75000"/>
                </a:schemeClr>
              </a:buClr>
            </a:pPr>
            <a:r>
              <a:rPr lang="en-US" sz="1600" dirty="0" smtClean="0"/>
              <a:t>Pueblo School District 60 – District Level</a:t>
            </a:r>
            <a:endParaRPr lang="en-US" sz="1600" dirty="0"/>
          </a:p>
          <a:p>
            <a:pPr marL="342900" lvl="3" indent="-342900">
              <a:buClr>
                <a:schemeClr val="accent1">
                  <a:lumMod val="75000"/>
                </a:schemeClr>
              </a:buClr>
            </a:pPr>
            <a:r>
              <a:rPr lang="en-US" sz="1600" dirty="0" smtClean="0"/>
              <a:t>Specialist – School Bullying Prevention and Education</a:t>
            </a:r>
            <a:endParaRPr lang="en-US" sz="1600" dirty="0"/>
          </a:p>
        </p:txBody>
      </p:sp>
      <p:sp>
        <p:nvSpPr>
          <p:cNvPr id="7" name="Content Placeholder 1"/>
          <p:cNvSpPr txBox="1">
            <a:spLocks/>
          </p:cNvSpPr>
          <p:nvPr/>
        </p:nvSpPr>
        <p:spPr>
          <a:xfrm>
            <a:off x="274320" y="2517072"/>
            <a:ext cx="8717280" cy="914400"/>
          </a:xfrm>
          <a:prstGeom prst="roundRect">
            <a:avLst/>
          </a:prstGeom>
          <a:solidFill>
            <a:schemeClr val="accent6"/>
          </a:solidFill>
          <a:effectLst>
            <a:outerShdw blurRad="50800" dist="38100" dir="5400000" algn="t" rotWithShape="0">
              <a:prstClr val="black">
                <a:alpha val="40000"/>
              </a:prstClr>
            </a:outerShdw>
          </a:effectLst>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u="sng" dirty="0" smtClean="0"/>
              <a:t>Amanda Novak</a:t>
            </a:r>
            <a:endParaRPr lang="en-US" u="sng" dirty="0"/>
          </a:p>
          <a:p>
            <a:pPr marL="342900" lvl="3" indent="-342900">
              <a:buClr>
                <a:schemeClr val="accent1">
                  <a:lumMod val="75000"/>
                </a:schemeClr>
              </a:buClr>
            </a:pPr>
            <a:r>
              <a:rPr lang="en-US" sz="1600" dirty="0" smtClean="0"/>
              <a:t>Adams 12 Five Star Schools - Westgate Community School</a:t>
            </a:r>
          </a:p>
          <a:p>
            <a:pPr marL="342900" lvl="3" indent="-342900">
              <a:buClr>
                <a:schemeClr val="accent1">
                  <a:lumMod val="75000"/>
                </a:schemeClr>
              </a:buClr>
            </a:pPr>
            <a:r>
              <a:rPr lang="en-US" sz="1600" dirty="0" smtClean="0"/>
              <a:t>Dean of Culture</a:t>
            </a:r>
            <a:endParaRPr lang="en-US" sz="1600" dirty="0"/>
          </a:p>
        </p:txBody>
      </p:sp>
    </p:spTree>
    <p:extLst>
      <p:ext uri="{BB962C8B-B14F-4D97-AF65-F5344CB8AC3E}">
        <p14:creationId xmlns:p14="http://schemas.microsoft.com/office/powerpoint/2010/main" val="4269112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BPEG</a:t>
            </a:r>
            <a:r>
              <a:rPr lang="en-US" sz="4000" dirty="0" smtClean="0"/>
              <a:t> Panel</a:t>
            </a:r>
            <a:endParaRPr lang="en-US" sz="4000" dirty="0"/>
          </a:p>
        </p:txBody>
      </p:sp>
      <p:sp>
        <p:nvSpPr>
          <p:cNvPr id="2" name="Content Placeholder 1"/>
          <p:cNvSpPr>
            <a:spLocks noGrp="1"/>
          </p:cNvSpPr>
          <p:nvPr>
            <p:ph idx="1"/>
          </p:nvPr>
        </p:nvSpPr>
        <p:spPr/>
        <p:txBody>
          <a:bodyPr/>
          <a:lstStyle/>
          <a:p>
            <a:pPr marL="514350" indent="-514350">
              <a:buFont typeface="+mj-lt"/>
              <a:buAutoNum type="arabicPeriod"/>
            </a:pPr>
            <a:r>
              <a:rPr lang="en-US" sz="2800" dirty="0" smtClean="0">
                <a:solidFill>
                  <a:schemeClr val="tx1"/>
                </a:solidFill>
              </a:rPr>
              <a:t>Introductions</a:t>
            </a:r>
          </a:p>
          <a:p>
            <a:pPr marL="514350" indent="-514350">
              <a:buFont typeface="+mj-lt"/>
              <a:buAutoNum type="arabicPeriod"/>
            </a:pPr>
            <a:endParaRPr lang="en-US" sz="2800" dirty="0">
              <a:solidFill>
                <a:schemeClr val="tx1"/>
              </a:solidFill>
            </a:endParaRPr>
          </a:p>
          <a:p>
            <a:pPr marL="514350" indent="-514350">
              <a:buFont typeface="+mj-lt"/>
              <a:buAutoNum type="arabicPeriod"/>
            </a:pPr>
            <a:r>
              <a:rPr lang="en-US" sz="2800" dirty="0" smtClean="0">
                <a:solidFill>
                  <a:schemeClr val="tx1"/>
                </a:solidFill>
              </a:rPr>
              <a:t>Prepared questions for the panelists</a:t>
            </a:r>
          </a:p>
          <a:p>
            <a:pPr marL="514350" indent="-514350">
              <a:buFont typeface="+mj-lt"/>
              <a:buAutoNum type="arabicPeriod"/>
            </a:pPr>
            <a:endParaRPr lang="en-US" sz="2800" dirty="0">
              <a:solidFill>
                <a:schemeClr val="tx1"/>
              </a:solidFill>
            </a:endParaRPr>
          </a:p>
          <a:p>
            <a:pPr marL="514350" indent="-514350">
              <a:buFont typeface="+mj-lt"/>
              <a:buAutoNum type="arabicPeriod"/>
            </a:pPr>
            <a:r>
              <a:rPr lang="en-US" sz="2800" dirty="0" smtClean="0">
                <a:solidFill>
                  <a:schemeClr val="tx1"/>
                </a:solidFill>
              </a:rPr>
              <a:t>Questions from the audience</a:t>
            </a:r>
          </a:p>
          <a:p>
            <a:pPr marL="1028700" lvl="1" indent="-342900"/>
            <a:r>
              <a:rPr lang="en-US" sz="2400" dirty="0" smtClean="0"/>
              <a:t>Write down any questions that come to mind on a notecard</a:t>
            </a:r>
          </a:p>
          <a:p>
            <a:pPr marL="1028700" lvl="1" indent="-342900"/>
            <a:r>
              <a:rPr lang="en-US" sz="2400" dirty="0" smtClean="0"/>
              <a:t>If the question is for a specific panelist, please write that panelist’s name</a:t>
            </a:r>
          </a:p>
          <a:p>
            <a:pPr marL="1028700" lvl="1" indent="-342900"/>
            <a:r>
              <a:rPr lang="en-US" sz="2400" dirty="0" smtClean="0"/>
              <a:t>We will collect the notecards after the prepared questions section</a:t>
            </a:r>
          </a:p>
          <a:p>
            <a:pPr lvl="1" indent="0">
              <a:buNone/>
            </a:pPr>
            <a:endParaRPr lang="en-US" sz="2400" dirty="0"/>
          </a:p>
        </p:txBody>
      </p:sp>
    </p:spTree>
    <p:extLst>
      <p:ext uri="{BB962C8B-B14F-4D97-AF65-F5344CB8AC3E}">
        <p14:creationId xmlns:p14="http://schemas.microsoft.com/office/powerpoint/2010/main" val="1163289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BPEG Panel</a:t>
            </a:r>
          </a:p>
        </p:txBody>
      </p:sp>
      <p:sp>
        <p:nvSpPr>
          <p:cNvPr id="2" name="Content Placeholder 1"/>
          <p:cNvSpPr>
            <a:spLocks noGrp="1"/>
          </p:cNvSpPr>
          <p:nvPr>
            <p:ph idx="1"/>
          </p:nvPr>
        </p:nvSpPr>
        <p:spPr>
          <a:xfrm>
            <a:off x="628650" y="1301115"/>
            <a:ext cx="7886700" cy="3416778"/>
          </a:xfrm>
        </p:spPr>
        <p:txBody>
          <a:bodyPr/>
          <a:lstStyle/>
          <a:p>
            <a:pPr algn="ctr"/>
            <a:r>
              <a:rPr lang="en-US" sz="3200" dirty="0" smtClean="0">
                <a:solidFill>
                  <a:schemeClr val="tx1"/>
                </a:solidFill>
              </a:rPr>
              <a:t>Introductions</a:t>
            </a:r>
          </a:p>
          <a:p>
            <a:pPr algn="ctr"/>
            <a:r>
              <a:rPr lang="en-US" sz="2800" dirty="0" smtClean="0">
                <a:solidFill>
                  <a:schemeClr val="tx1"/>
                </a:solidFill>
              </a:rPr>
              <a:t>Describe</a:t>
            </a:r>
          </a:p>
        </p:txBody>
      </p:sp>
      <p:sp>
        <p:nvSpPr>
          <p:cNvPr id="4" name="Content Placeholder 1"/>
          <p:cNvSpPr txBox="1">
            <a:spLocks/>
          </p:cNvSpPr>
          <p:nvPr/>
        </p:nvSpPr>
        <p:spPr>
          <a:xfrm>
            <a:off x="455172" y="2534971"/>
            <a:ext cx="3591510" cy="1725520"/>
          </a:xfrm>
          <a:prstGeom prst="roundRect">
            <a:avLst/>
          </a:prstGeom>
          <a:solidFill>
            <a:srgbClr val="6CC5E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sz="2800" dirty="0" smtClean="0"/>
              <a:t>Your role at your school/district</a:t>
            </a:r>
            <a:endParaRPr lang="en-US" dirty="0"/>
          </a:p>
        </p:txBody>
      </p:sp>
      <p:sp>
        <p:nvSpPr>
          <p:cNvPr id="5" name="Content Placeholder 1"/>
          <p:cNvSpPr txBox="1">
            <a:spLocks/>
          </p:cNvSpPr>
          <p:nvPr/>
        </p:nvSpPr>
        <p:spPr>
          <a:xfrm>
            <a:off x="4923840" y="2534971"/>
            <a:ext cx="3591510" cy="1725520"/>
          </a:xfrm>
          <a:prstGeom prst="roundRect">
            <a:avLst/>
          </a:prstGeom>
          <a:solidFill>
            <a:srgbClr val="6CC5E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sz="2800" dirty="0" smtClean="0"/>
              <a:t>Your role in the BPEG</a:t>
            </a:r>
            <a:endParaRPr lang="en-US" dirty="0"/>
          </a:p>
        </p:txBody>
      </p:sp>
      <p:sp>
        <p:nvSpPr>
          <p:cNvPr id="6" name="Content Placeholder 1"/>
          <p:cNvSpPr txBox="1">
            <a:spLocks/>
          </p:cNvSpPr>
          <p:nvPr/>
        </p:nvSpPr>
        <p:spPr>
          <a:xfrm>
            <a:off x="455172" y="4469662"/>
            <a:ext cx="3591510" cy="1725520"/>
          </a:xfrm>
          <a:prstGeom prst="roundRect">
            <a:avLst/>
          </a:prstGeom>
          <a:solidFill>
            <a:srgbClr val="6CC5E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sz="2800" dirty="0" smtClean="0"/>
              <a:t>The curriculum being used at your school/district</a:t>
            </a:r>
            <a:endParaRPr lang="en-US" dirty="0"/>
          </a:p>
        </p:txBody>
      </p:sp>
      <p:sp>
        <p:nvSpPr>
          <p:cNvPr id="7" name="Content Placeholder 1"/>
          <p:cNvSpPr txBox="1">
            <a:spLocks/>
          </p:cNvSpPr>
          <p:nvPr/>
        </p:nvSpPr>
        <p:spPr>
          <a:xfrm>
            <a:off x="4923840" y="4469662"/>
            <a:ext cx="3591510" cy="1725520"/>
          </a:xfrm>
          <a:prstGeom prst="roundRect">
            <a:avLst/>
          </a:prstGeom>
          <a:solidFill>
            <a:srgbClr val="6CC5EA"/>
          </a:solidFill>
          <a:effectLst>
            <a:outerShdw blurRad="50800" dist="38100" dir="5400000" algn="t" rotWithShape="0">
              <a:prstClr val="black">
                <a:alpha val="40000"/>
              </a:prstClr>
            </a:outerShdw>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lgn="ctr">
              <a:buNone/>
            </a:pPr>
            <a:r>
              <a:rPr lang="en-US" sz="2800" dirty="0" smtClean="0"/>
              <a:t>The specific concerns that led to you joining the grant</a:t>
            </a:r>
            <a:endParaRPr lang="en-US" dirty="0"/>
          </a:p>
        </p:txBody>
      </p:sp>
    </p:spTree>
    <p:extLst>
      <p:ext uri="{BB962C8B-B14F-4D97-AF65-F5344CB8AC3E}">
        <p14:creationId xmlns:p14="http://schemas.microsoft.com/office/powerpoint/2010/main" val="88401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BPEG Panel</a:t>
            </a:r>
          </a:p>
        </p:txBody>
      </p:sp>
      <p:sp>
        <p:nvSpPr>
          <p:cNvPr id="2" name="Content Placeholder 1"/>
          <p:cNvSpPr>
            <a:spLocks noGrp="1"/>
          </p:cNvSpPr>
          <p:nvPr>
            <p:ph idx="1"/>
          </p:nvPr>
        </p:nvSpPr>
        <p:spPr>
          <a:xfrm>
            <a:off x="72428" y="1463040"/>
            <a:ext cx="8872396" cy="4351338"/>
          </a:xfrm>
        </p:spPr>
        <p:txBody>
          <a:bodyPr/>
          <a:lstStyle/>
          <a:p>
            <a:pPr algn="ctr"/>
            <a:r>
              <a:rPr lang="en-US" dirty="0" smtClean="0">
                <a:solidFill>
                  <a:schemeClr val="tx1"/>
                </a:solidFill>
              </a:rPr>
              <a:t>Prepared Questions</a:t>
            </a:r>
          </a:p>
          <a:p>
            <a:pPr lvl="1"/>
            <a:r>
              <a:rPr lang="en-US" sz="2400" dirty="0" smtClean="0"/>
              <a:t>What have you found to be the best ways to get buy in from school staff?</a:t>
            </a:r>
          </a:p>
          <a:p>
            <a:pPr lvl="1"/>
            <a:r>
              <a:rPr lang="en-US" sz="2400" b="1" dirty="0"/>
              <a:t>Tara:</a:t>
            </a:r>
            <a:r>
              <a:rPr lang="en-US" sz="2400" dirty="0"/>
              <a:t> What is a common theme in the schools that are doing the best work in your district?</a:t>
            </a:r>
          </a:p>
          <a:p>
            <a:pPr lvl="1"/>
            <a:r>
              <a:rPr lang="en-US" sz="2400" dirty="0" smtClean="0"/>
              <a:t>How have you incorporated student voice into the BPEG work?</a:t>
            </a:r>
          </a:p>
          <a:p>
            <a:pPr lvl="1"/>
            <a:r>
              <a:rPr lang="en-US" sz="2400" b="1" dirty="0"/>
              <a:t>Laura:</a:t>
            </a:r>
            <a:r>
              <a:rPr lang="en-US" sz="2400" dirty="0"/>
              <a:t> How have you used data to inform your prevention efforts?</a:t>
            </a:r>
          </a:p>
          <a:p>
            <a:pPr lvl="1"/>
            <a:r>
              <a:rPr lang="en-US" sz="2400" dirty="0" smtClean="0"/>
              <a:t>What </a:t>
            </a:r>
            <a:r>
              <a:rPr lang="en-US" sz="2400" dirty="0"/>
              <a:t>are some of the unique parts of your grant work?</a:t>
            </a:r>
          </a:p>
          <a:p>
            <a:pPr lvl="1"/>
            <a:r>
              <a:rPr lang="en-US" sz="2400" b="1" dirty="0"/>
              <a:t>Lee:</a:t>
            </a:r>
            <a:r>
              <a:rPr lang="en-US" sz="2400" dirty="0"/>
              <a:t> From the lens of a Principal, what are the most critical elements that can make the grant work successful?</a:t>
            </a:r>
            <a:endParaRPr lang="en-US" sz="2400" b="1" dirty="0"/>
          </a:p>
          <a:p>
            <a:pPr lvl="1"/>
            <a:r>
              <a:rPr lang="en-US" sz="2400" dirty="0" smtClean="0"/>
              <a:t>What is the number one way we can make a substantial impact in the final year of the grant?</a:t>
            </a:r>
          </a:p>
          <a:p>
            <a:endParaRPr lang="en-US" dirty="0">
              <a:solidFill>
                <a:schemeClr val="tx1"/>
              </a:solidFill>
            </a:endParaRPr>
          </a:p>
        </p:txBody>
      </p:sp>
    </p:spTree>
    <p:extLst>
      <p:ext uri="{BB962C8B-B14F-4D97-AF65-F5344CB8AC3E}">
        <p14:creationId xmlns:p14="http://schemas.microsoft.com/office/powerpoint/2010/main" val="9920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xEl>
                                              <p:pRg st="1" end="1"/>
                                            </p:txEl>
                                          </p:spTgt>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xEl>
                                              <p:pRg st="2" end="2"/>
                                            </p:txEl>
                                          </p:spTgt>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xEl>
                                              <p:pRg st="3" end="3"/>
                                            </p:txEl>
                                          </p:spTgt>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xEl>
                                              <p:pRg st="4" end="4"/>
                                            </p:txEl>
                                          </p:spTgt>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xEl>
                                              <p:pRg st="5" end="5"/>
                                            </p:txEl>
                                          </p:spTgt>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2">
                                            <p:txEl>
                                              <p:pRg st="6" end="6"/>
                                            </p:txEl>
                                          </p:spTgt>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BPEG Panel</a:t>
            </a:r>
          </a:p>
        </p:txBody>
      </p:sp>
      <p:sp>
        <p:nvSpPr>
          <p:cNvPr id="2" name="Content Placeholder 1"/>
          <p:cNvSpPr>
            <a:spLocks noGrp="1"/>
          </p:cNvSpPr>
          <p:nvPr>
            <p:ph idx="1"/>
          </p:nvPr>
        </p:nvSpPr>
        <p:spPr>
          <a:xfrm>
            <a:off x="839666" y="1463040"/>
            <a:ext cx="7886700" cy="1473591"/>
          </a:xfrm>
        </p:spPr>
        <p:txBody>
          <a:bodyPr/>
          <a:lstStyle/>
          <a:p>
            <a:r>
              <a:rPr lang="en-US" sz="66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Audience Questions</a:t>
            </a:r>
            <a:endParaRPr lang="en-US" sz="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835163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ssion Begins In"/>
          <p:cNvSpPr>
            <a:spLocks noGrp="1"/>
          </p:cNvSpPr>
          <p:nvPr>
            <p:ph type="ctrTitle"/>
          </p:nvPr>
        </p:nvSpPr>
        <p:spPr>
          <a:xfrm>
            <a:off x="670560" y="613608"/>
            <a:ext cx="7772400" cy="2387600"/>
          </a:xfrm>
        </p:spPr>
        <p:txBody>
          <a:bodyPr>
            <a:normAutofit/>
          </a:bodyPr>
          <a:lstStyle/>
          <a:p>
            <a:pPr algn="ctr"/>
            <a:r>
              <a:rPr lang="en-US" dirty="0" smtClean="0"/>
              <a:t>Return from Break in</a:t>
            </a:r>
            <a:endParaRPr lang="en-US" dirty="0"/>
          </a:p>
        </p:txBody>
      </p:sp>
      <p:sp>
        <p:nvSpPr>
          <p:cNvPr id="7" name="minutes"/>
          <p:cNvSpPr txBox="1">
            <a:spLocks/>
          </p:cNvSpPr>
          <p:nvPr/>
        </p:nvSpPr>
        <p:spPr>
          <a:xfrm>
            <a:off x="722168" y="475596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000" dirty="0">
                <a:solidFill>
                  <a:schemeClr val="bg1"/>
                </a:solidFill>
                <a:latin typeface="Museo Slab 500" panose="02000000000000000000" pitchFamily="50" charset="0"/>
              </a:rPr>
              <a:t>Minutes</a:t>
            </a:r>
          </a:p>
        </p:txBody>
      </p:sp>
      <p:sp>
        <p:nvSpPr>
          <p:cNvPr id="6" name="1"/>
          <p:cNvSpPr/>
          <p:nvPr/>
        </p:nvSpPr>
        <p:spPr>
          <a:xfrm>
            <a:off x="2795155" y="2299129"/>
            <a:ext cx="3740726" cy="2462647"/>
          </a:xfrm>
          <a:prstGeom prst="rect">
            <a:avLst/>
          </a:prstGeom>
          <a:solidFill>
            <a:schemeClr val="bg2">
              <a:lumMod val="50000"/>
            </a:schemeClr>
          </a:solidFill>
          <a:ln w="60325" cap="rnd">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1</a:t>
            </a:r>
            <a:endParaRPr lang="en-US" sz="2400" dirty="0"/>
          </a:p>
        </p:txBody>
      </p:sp>
      <p:sp>
        <p:nvSpPr>
          <p:cNvPr id="8" name="2"/>
          <p:cNvSpPr/>
          <p:nvPr/>
        </p:nvSpPr>
        <p:spPr>
          <a:xfrm>
            <a:off x="2795155" y="2299129"/>
            <a:ext cx="3740726" cy="2462647"/>
          </a:xfrm>
          <a:prstGeom prst="rect">
            <a:avLst/>
          </a:prstGeom>
          <a:solidFill>
            <a:schemeClr val="bg2">
              <a:lumMod val="50000"/>
            </a:schemeClr>
          </a:solidFill>
          <a:ln w="60325" cap="rnd">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2</a:t>
            </a:r>
            <a:endParaRPr lang="en-US" sz="2400" dirty="0"/>
          </a:p>
        </p:txBody>
      </p:sp>
      <p:sp>
        <p:nvSpPr>
          <p:cNvPr id="9" name="3"/>
          <p:cNvSpPr/>
          <p:nvPr/>
        </p:nvSpPr>
        <p:spPr>
          <a:xfrm>
            <a:off x="2795155" y="2293322"/>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3</a:t>
            </a:r>
            <a:endParaRPr lang="en-US" sz="2400" dirty="0"/>
          </a:p>
        </p:txBody>
      </p:sp>
      <p:sp>
        <p:nvSpPr>
          <p:cNvPr id="10" name="4"/>
          <p:cNvSpPr/>
          <p:nvPr/>
        </p:nvSpPr>
        <p:spPr>
          <a:xfrm>
            <a:off x="2795155" y="2293321"/>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4</a:t>
            </a:r>
            <a:endParaRPr lang="en-US" sz="2400" dirty="0"/>
          </a:p>
        </p:txBody>
      </p:sp>
      <p:sp>
        <p:nvSpPr>
          <p:cNvPr id="11" name="5"/>
          <p:cNvSpPr/>
          <p:nvPr/>
        </p:nvSpPr>
        <p:spPr>
          <a:xfrm>
            <a:off x="2795155" y="2293320"/>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5</a:t>
            </a:r>
            <a:endParaRPr lang="en-US" sz="2400" dirty="0"/>
          </a:p>
        </p:txBody>
      </p:sp>
      <p:sp>
        <p:nvSpPr>
          <p:cNvPr id="12" name="6"/>
          <p:cNvSpPr/>
          <p:nvPr/>
        </p:nvSpPr>
        <p:spPr>
          <a:xfrm>
            <a:off x="2795155" y="2293319"/>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6</a:t>
            </a:r>
            <a:endParaRPr lang="en-US" sz="2400" dirty="0"/>
          </a:p>
        </p:txBody>
      </p:sp>
      <p:sp>
        <p:nvSpPr>
          <p:cNvPr id="13" name="7"/>
          <p:cNvSpPr/>
          <p:nvPr/>
        </p:nvSpPr>
        <p:spPr>
          <a:xfrm>
            <a:off x="2795155" y="2299128"/>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7</a:t>
            </a:r>
            <a:endParaRPr lang="en-US" sz="2400" dirty="0"/>
          </a:p>
        </p:txBody>
      </p:sp>
      <p:sp>
        <p:nvSpPr>
          <p:cNvPr id="14" name="8"/>
          <p:cNvSpPr/>
          <p:nvPr/>
        </p:nvSpPr>
        <p:spPr>
          <a:xfrm>
            <a:off x="2795155" y="2293318"/>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8</a:t>
            </a:r>
            <a:endParaRPr lang="en-US" sz="2400" dirty="0"/>
          </a:p>
        </p:txBody>
      </p:sp>
      <p:sp>
        <p:nvSpPr>
          <p:cNvPr id="15" name="9"/>
          <p:cNvSpPr/>
          <p:nvPr/>
        </p:nvSpPr>
        <p:spPr>
          <a:xfrm>
            <a:off x="2795155" y="2299129"/>
            <a:ext cx="3740726" cy="2462647"/>
          </a:xfrm>
          <a:prstGeom prst="rect">
            <a:avLst/>
          </a:prstGeom>
          <a:solidFill>
            <a:schemeClr val="bg2">
              <a:lumMod val="50000"/>
            </a:schemeClr>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9</a:t>
            </a:r>
            <a:endParaRPr lang="en-US" sz="2400" dirty="0"/>
          </a:p>
        </p:txBody>
      </p:sp>
      <p:sp>
        <p:nvSpPr>
          <p:cNvPr id="16" name="10"/>
          <p:cNvSpPr/>
          <p:nvPr/>
        </p:nvSpPr>
        <p:spPr>
          <a:xfrm>
            <a:off x="2795155" y="2293317"/>
            <a:ext cx="3740726" cy="2462647"/>
          </a:xfrm>
          <a:prstGeom prst="rect">
            <a:avLst/>
          </a:prstGeom>
          <a:solidFill>
            <a:schemeClr val="accent1"/>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dirty="0" smtClean="0"/>
              <a:t>10</a:t>
            </a:r>
            <a:endParaRPr lang="en-US" sz="2400" dirty="0"/>
          </a:p>
        </p:txBody>
      </p:sp>
    </p:spTree>
    <p:extLst>
      <p:ext uri="{BB962C8B-B14F-4D97-AF65-F5344CB8AC3E}">
        <p14:creationId xmlns:p14="http://schemas.microsoft.com/office/powerpoint/2010/main" val="336459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60000"/>
                                  </p:stCondLst>
                                  <p:childTnLst>
                                    <p:set>
                                      <p:cBhvr>
                                        <p:cTn id="6" dur="1" fill="hold">
                                          <p:stCondLst>
                                            <p:cond delay="9"/>
                                          </p:stCondLst>
                                        </p:cTn>
                                        <p:tgtEl>
                                          <p:spTgt spid="16"/>
                                        </p:tgtEl>
                                        <p:attrNameLst>
                                          <p:attrName>style.visibility</p:attrName>
                                        </p:attrNameLst>
                                      </p:cBhvr>
                                      <p:to>
                                        <p:strVal val="hidden"/>
                                      </p:to>
                                    </p:set>
                                  </p:childTnLst>
                                </p:cTn>
                              </p:par>
                            </p:childTnLst>
                          </p:cTn>
                        </p:par>
                        <p:par>
                          <p:cTn id="7" fill="hold">
                            <p:stCondLst>
                              <p:cond delay="60010"/>
                            </p:stCondLst>
                            <p:childTnLst>
                              <p:par>
                                <p:cTn id="8" presetID="1" presetClass="exit" presetSubtype="0" fill="hold" grpId="0" nodeType="afterEffect">
                                  <p:stCondLst>
                                    <p:cond delay="60000"/>
                                  </p:stCondLst>
                                  <p:childTnLst>
                                    <p:set>
                                      <p:cBhvr>
                                        <p:cTn id="9" dur="1" fill="hold">
                                          <p:stCondLst>
                                            <p:cond delay="9"/>
                                          </p:stCondLst>
                                        </p:cTn>
                                        <p:tgtEl>
                                          <p:spTgt spid="15"/>
                                        </p:tgtEl>
                                        <p:attrNameLst>
                                          <p:attrName>style.visibility</p:attrName>
                                        </p:attrNameLst>
                                      </p:cBhvr>
                                      <p:to>
                                        <p:strVal val="hidden"/>
                                      </p:to>
                                    </p:set>
                                  </p:childTnLst>
                                </p:cTn>
                              </p:par>
                            </p:childTnLst>
                          </p:cTn>
                        </p:par>
                        <p:par>
                          <p:cTn id="10" fill="hold">
                            <p:stCondLst>
                              <p:cond delay="120020"/>
                            </p:stCondLst>
                            <p:childTnLst>
                              <p:par>
                                <p:cTn id="11" presetID="1" presetClass="exit" presetSubtype="0" fill="hold" grpId="0" nodeType="afterEffect">
                                  <p:stCondLst>
                                    <p:cond delay="60000"/>
                                  </p:stCondLst>
                                  <p:childTnLst>
                                    <p:set>
                                      <p:cBhvr>
                                        <p:cTn id="12" dur="1" fill="hold">
                                          <p:stCondLst>
                                            <p:cond delay="9"/>
                                          </p:stCondLst>
                                        </p:cTn>
                                        <p:tgtEl>
                                          <p:spTgt spid="14"/>
                                        </p:tgtEl>
                                        <p:attrNameLst>
                                          <p:attrName>style.visibility</p:attrName>
                                        </p:attrNameLst>
                                      </p:cBhvr>
                                      <p:to>
                                        <p:strVal val="hidden"/>
                                      </p:to>
                                    </p:set>
                                  </p:childTnLst>
                                </p:cTn>
                              </p:par>
                            </p:childTnLst>
                          </p:cTn>
                        </p:par>
                        <p:par>
                          <p:cTn id="13" fill="hold">
                            <p:stCondLst>
                              <p:cond delay="180030"/>
                            </p:stCondLst>
                            <p:childTnLst>
                              <p:par>
                                <p:cTn id="14" presetID="1" presetClass="exit" presetSubtype="0" fill="hold" grpId="0" nodeType="afterEffect">
                                  <p:stCondLst>
                                    <p:cond delay="60000"/>
                                  </p:stCondLst>
                                  <p:childTnLst>
                                    <p:set>
                                      <p:cBhvr>
                                        <p:cTn id="15" dur="1" fill="hold">
                                          <p:stCondLst>
                                            <p:cond delay="9"/>
                                          </p:stCondLst>
                                        </p:cTn>
                                        <p:tgtEl>
                                          <p:spTgt spid="13"/>
                                        </p:tgtEl>
                                        <p:attrNameLst>
                                          <p:attrName>style.visibility</p:attrName>
                                        </p:attrNameLst>
                                      </p:cBhvr>
                                      <p:to>
                                        <p:strVal val="hidden"/>
                                      </p:to>
                                    </p:set>
                                  </p:childTnLst>
                                </p:cTn>
                              </p:par>
                            </p:childTnLst>
                          </p:cTn>
                        </p:par>
                        <p:par>
                          <p:cTn id="16" fill="hold">
                            <p:stCondLst>
                              <p:cond delay="240040"/>
                            </p:stCondLst>
                            <p:childTnLst>
                              <p:par>
                                <p:cTn id="17" presetID="1" presetClass="exit" presetSubtype="0" fill="hold" grpId="0" nodeType="afterEffect">
                                  <p:stCondLst>
                                    <p:cond delay="60000"/>
                                  </p:stCondLst>
                                  <p:childTnLst>
                                    <p:set>
                                      <p:cBhvr>
                                        <p:cTn id="18" dur="1" fill="hold">
                                          <p:stCondLst>
                                            <p:cond delay="9"/>
                                          </p:stCondLst>
                                        </p:cTn>
                                        <p:tgtEl>
                                          <p:spTgt spid="12"/>
                                        </p:tgtEl>
                                        <p:attrNameLst>
                                          <p:attrName>style.visibility</p:attrName>
                                        </p:attrNameLst>
                                      </p:cBhvr>
                                      <p:to>
                                        <p:strVal val="hidden"/>
                                      </p:to>
                                    </p:set>
                                  </p:childTnLst>
                                </p:cTn>
                              </p:par>
                            </p:childTnLst>
                          </p:cTn>
                        </p:par>
                        <p:par>
                          <p:cTn id="19" fill="hold">
                            <p:stCondLst>
                              <p:cond delay="300050"/>
                            </p:stCondLst>
                            <p:childTnLst>
                              <p:par>
                                <p:cTn id="20" presetID="1" presetClass="exit" presetSubtype="0" fill="hold" grpId="0" nodeType="afterEffect">
                                  <p:stCondLst>
                                    <p:cond delay="60000"/>
                                  </p:stCondLst>
                                  <p:childTnLst>
                                    <p:set>
                                      <p:cBhvr>
                                        <p:cTn id="21" dur="1" fill="hold">
                                          <p:stCondLst>
                                            <p:cond delay="9"/>
                                          </p:stCondLst>
                                        </p:cTn>
                                        <p:tgtEl>
                                          <p:spTgt spid="11"/>
                                        </p:tgtEl>
                                        <p:attrNameLst>
                                          <p:attrName>style.visibility</p:attrName>
                                        </p:attrNameLst>
                                      </p:cBhvr>
                                      <p:to>
                                        <p:strVal val="hidden"/>
                                      </p:to>
                                    </p:set>
                                  </p:childTnLst>
                                </p:cTn>
                              </p:par>
                            </p:childTnLst>
                          </p:cTn>
                        </p:par>
                        <p:par>
                          <p:cTn id="22" fill="hold">
                            <p:stCondLst>
                              <p:cond delay="360060"/>
                            </p:stCondLst>
                            <p:childTnLst>
                              <p:par>
                                <p:cTn id="23" presetID="1" presetClass="exit" presetSubtype="0" fill="hold" grpId="0" nodeType="afterEffect">
                                  <p:stCondLst>
                                    <p:cond delay="60000"/>
                                  </p:stCondLst>
                                  <p:childTnLst>
                                    <p:set>
                                      <p:cBhvr>
                                        <p:cTn id="24" dur="1" fill="hold">
                                          <p:stCondLst>
                                            <p:cond delay="9"/>
                                          </p:stCondLst>
                                        </p:cTn>
                                        <p:tgtEl>
                                          <p:spTgt spid="10"/>
                                        </p:tgtEl>
                                        <p:attrNameLst>
                                          <p:attrName>style.visibility</p:attrName>
                                        </p:attrNameLst>
                                      </p:cBhvr>
                                      <p:to>
                                        <p:strVal val="hidden"/>
                                      </p:to>
                                    </p:set>
                                  </p:childTnLst>
                                </p:cTn>
                              </p:par>
                            </p:childTnLst>
                          </p:cTn>
                        </p:par>
                        <p:par>
                          <p:cTn id="25" fill="hold">
                            <p:stCondLst>
                              <p:cond delay="420070"/>
                            </p:stCondLst>
                            <p:childTnLst>
                              <p:par>
                                <p:cTn id="26" presetID="1" presetClass="exit" presetSubtype="0" fill="hold" grpId="0" nodeType="afterEffect">
                                  <p:stCondLst>
                                    <p:cond delay="60000"/>
                                  </p:stCondLst>
                                  <p:childTnLst>
                                    <p:set>
                                      <p:cBhvr>
                                        <p:cTn id="27" dur="1" fill="hold">
                                          <p:stCondLst>
                                            <p:cond delay="9"/>
                                          </p:stCondLst>
                                        </p:cTn>
                                        <p:tgtEl>
                                          <p:spTgt spid="9"/>
                                        </p:tgtEl>
                                        <p:attrNameLst>
                                          <p:attrName>style.visibility</p:attrName>
                                        </p:attrNameLst>
                                      </p:cBhvr>
                                      <p:to>
                                        <p:strVal val="hidden"/>
                                      </p:to>
                                    </p:set>
                                  </p:childTnLst>
                                </p:cTn>
                              </p:par>
                            </p:childTnLst>
                          </p:cTn>
                        </p:par>
                        <p:par>
                          <p:cTn id="28" fill="hold">
                            <p:stCondLst>
                              <p:cond delay="480080"/>
                            </p:stCondLst>
                            <p:childTnLst>
                              <p:par>
                                <p:cTn id="29" presetID="1" presetClass="exit" presetSubtype="0" fill="hold" grpId="0" nodeType="afterEffect">
                                  <p:stCondLst>
                                    <p:cond delay="60000"/>
                                  </p:stCondLst>
                                  <p:childTnLst>
                                    <p:set>
                                      <p:cBhvr>
                                        <p:cTn id="30" dur="1" fill="hold">
                                          <p:stCondLst>
                                            <p:cond delay="9"/>
                                          </p:stCondLst>
                                        </p:cTn>
                                        <p:tgtEl>
                                          <p:spTgt spid="8"/>
                                        </p:tgtEl>
                                        <p:attrNameLst>
                                          <p:attrName>style.visibility</p:attrName>
                                        </p:attrNameLst>
                                      </p:cBhvr>
                                      <p:to>
                                        <p:strVal val="hidden"/>
                                      </p:to>
                                    </p:set>
                                  </p:childTnLst>
                                </p:cTn>
                              </p:par>
                            </p:childTnLst>
                          </p:cTn>
                        </p:par>
                        <p:par>
                          <p:cTn id="31" fill="hold">
                            <p:stCondLst>
                              <p:cond delay="540090"/>
                            </p:stCondLst>
                            <p:childTnLst>
                              <p:par>
                                <p:cTn id="32" presetID="1" presetClass="exit"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hidden"/>
                                      </p:to>
                                    </p:set>
                                  </p:childTnLst>
                                </p:cTn>
                              </p:par>
                            </p:childTnLst>
                          </p:cTn>
                        </p:par>
                        <p:par>
                          <p:cTn id="34" fill="hold">
                            <p:stCondLst>
                              <p:cond delay="540090"/>
                            </p:stCondLst>
                            <p:childTnLst>
                              <p:par>
                                <p:cTn id="35" presetID="1" presetClass="exit" presetSubtype="0" fill="hold" grpId="0" nodeType="afterEffect">
                                  <p:stCondLst>
                                    <p:cond delay="60000"/>
                                  </p:stCondLst>
                                  <p:childTnLst>
                                    <p:set>
                                      <p:cBhvr>
                                        <p:cTn id="36" dur="1" fill="hold">
                                          <p:stCondLst>
                                            <p:cond delay="9"/>
                                          </p:stCondLst>
                                        </p:cTn>
                                        <p:tgtEl>
                                          <p:spTgt spid="6"/>
                                        </p:tgtEl>
                                        <p:attrNameLst>
                                          <p:attrName>style.visibility</p:attrName>
                                        </p:attrNameLst>
                                      </p:cBhvr>
                                      <p:to>
                                        <p:strVal val="hidden"/>
                                      </p:to>
                                    </p:set>
                                  </p:childTnLst>
                                </p:cTn>
                              </p:par>
                            </p:childTnLst>
                          </p:cTn>
                        </p:par>
                        <p:par>
                          <p:cTn id="37" fill="hold">
                            <p:stCondLst>
                              <p:cond delay="600100"/>
                            </p:stCondLst>
                            <p:childTnLst>
                              <p:par>
                                <p:cTn id="38" presetID="1" presetClass="exit" presetSubtype="0" fill="hold" grpId="1" nodeType="afterEffect">
                                  <p:stCondLst>
                                    <p:cond delay="0"/>
                                  </p:stCondLst>
                                  <p:childTnLst>
                                    <p:set>
                                      <p:cBhvr>
                                        <p:cTn id="39" dur="1" fill="hold">
                                          <p:stCondLst>
                                            <p:cond delay="0"/>
                                          </p:stCondLst>
                                        </p:cTn>
                                        <p:tgtEl>
                                          <p:spTgt spid="6"/>
                                        </p:tgtEl>
                                        <p:attrNameLst>
                                          <p:attrName>style.visibility</p:attrName>
                                        </p:attrNameLst>
                                      </p:cBhvr>
                                      <p:to>
                                        <p:strVal val="hidden"/>
                                      </p:to>
                                    </p:set>
                                  </p:childTnLst>
                                </p:cTn>
                              </p:par>
                            </p:childTnLst>
                          </p:cTn>
                        </p:par>
                        <p:par>
                          <p:cTn id="40" fill="hold">
                            <p:stCondLst>
                              <p:cond delay="600100"/>
                            </p:stCondLst>
                            <p:childTnLst>
                              <p:par>
                                <p:cTn id="41" presetID="1" presetClass="exit"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6" grpId="0" animBg="1"/>
      <p:bldP spid="6" grpId="1"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062163"/>
            <a:ext cx="7772400" cy="2387600"/>
          </a:xfrm>
        </p:spPr>
        <p:txBody>
          <a:bodyPr/>
          <a:lstStyle/>
          <a:p>
            <a:r>
              <a:rPr lang="en-US" dirty="0" smtClean="0"/>
              <a:t>Roundtable Discussions</a:t>
            </a:r>
            <a:endParaRPr lang="en-US" dirty="0"/>
          </a:p>
        </p:txBody>
      </p:sp>
    </p:spTree>
    <p:extLst>
      <p:ext uri="{BB962C8B-B14F-4D97-AF65-F5344CB8AC3E}">
        <p14:creationId xmlns:p14="http://schemas.microsoft.com/office/powerpoint/2010/main" val="802937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57200" y="1600200"/>
            <a:ext cx="8229600" cy="4525963"/>
          </a:xfrm>
          <a:prstGeom prst="rect">
            <a:avLst/>
          </a:prstGeom>
        </p:spPr>
        <p:txBody>
          <a:bodyPr>
            <a:noAutofit/>
          </a:bodyPr>
          <a:lstStyle/>
          <a:p>
            <a:pPr marL="457200" indent="-457200">
              <a:buFont typeface="Arial" panose="020B0604020202020204" pitchFamily="34" charset="0"/>
              <a:buChar char="•"/>
            </a:pPr>
            <a:r>
              <a:rPr lang="en-US" sz="3200" dirty="0" smtClean="0">
                <a:cs typeface="Calibri"/>
              </a:rPr>
              <a:t>PowerPoint Online</a:t>
            </a:r>
            <a:endParaRPr lang="en-US" sz="3200" dirty="0">
              <a:cs typeface="Calibri"/>
            </a:endParaRPr>
          </a:p>
          <a:p>
            <a:pPr marL="457200" indent="-457200">
              <a:buFont typeface="Arial" panose="020B0604020202020204" pitchFamily="34" charset="0"/>
              <a:buChar char="•"/>
            </a:pPr>
            <a:r>
              <a:rPr lang="en-US" sz="3200" dirty="0" smtClean="0">
                <a:cs typeface="Calibri"/>
              </a:rPr>
              <a:t>Coffee/Tea/Water</a:t>
            </a:r>
            <a:endParaRPr lang="en-US" sz="3200" dirty="0">
              <a:cs typeface="Calibri"/>
            </a:endParaRPr>
          </a:p>
          <a:p>
            <a:pPr marL="457200" indent="-457200">
              <a:buFont typeface="Arial" panose="020B0604020202020204" pitchFamily="34" charset="0"/>
              <a:buChar char="•"/>
            </a:pPr>
            <a:r>
              <a:rPr lang="en-US" sz="3200" dirty="0">
                <a:cs typeface="Calibri"/>
              </a:rPr>
              <a:t>Restrooms</a:t>
            </a:r>
          </a:p>
          <a:p>
            <a:pPr marL="457200" indent="-457200">
              <a:buFont typeface="Arial" panose="020B0604020202020204" pitchFamily="34" charset="0"/>
              <a:buChar char="•"/>
            </a:pPr>
            <a:r>
              <a:rPr lang="en-US" sz="3200" dirty="0">
                <a:cs typeface="Calibri"/>
              </a:rPr>
              <a:t>Take care of your needs</a:t>
            </a:r>
          </a:p>
          <a:p>
            <a:pPr marL="457200" indent="-457200">
              <a:buFont typeface="Arial" panose="020B0604020202020204" pitchFamily="34" charset="0"/>
              <a:buChar char="•"/>
            </a:pPr>
            <a:r>
              <a:rPr lang="en-US" sz="3200" dirty="0" smtClean="0">
                <a:cs typeface="Calibri"/>
              </a:rPr>
              <a:t>Signal</a:t>
            </a:r>
          </a:p>
          <a:p>
            <a:pPr marL="457200" indent="-457200">
              <a:buFont typeface="Arial" panose="020B0604020202020204" pitchFamily="34" charset="0"/>
              <a:buChar char="•"/>
            </a:pPr>
            <a:r>
              <a:rPr lang="en-US" sz="3200" dirty="0" smtClean="0">
                <a:cs typeface="Calibri"/>
              </a:rPr>
              <a:t>Limit side conversations</a:t>
            </a:r>
          </a:p>
          <a:p>
            <a:pPr marL="457200" indent="-457200">
              <a:buFont typeface="Arial" panose="020B0604020202020204" pitchFamily="34" charset="0"/>
              <a:buChar char="•"/>
            </a:pPr>
            <a:r>
              <a:rPr lang="en-US" sz="3200" dirty="0" smtClean="0">
                <a:cs typeface="Calibri"/>
              </a:rPr>
              <a:t>Silence cell phone</a:t>
            </a:r>
            <a:endParaRPr lang="en-US" sz="3200" dirty="0">
              <a:cs typeface="Calibri"/>
            </a:endParaRPr>
          </a:p>
        </p:txBody>
      </p:sp>
      <p:sp>
        <p:nvSpPr>
          <p:cNvPr id="2" name="Title 1"/>
          <p:cNvSpPr>
            <a:spLocks noGrp="1"/>
          </p:cNvSpPr>
          <p:nvPr>
            <p:ph type="title"/>
          </p:nvPr>
        </p:nvSpPr>
        <p:spPr/>
        <p:txBody>
          <a:bodyPr/>
          <a:lstStyle/>
          <a:p>
            <a:r>
              <a:rPr lang="en-US" sz="3600" dirty="0"/>
              <a:t>Housekeeping</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lgn="r">
              <a:defRPr/>
            </a:pPr>
            <a:fld id="{DB7F3039-0AF5-6E4B-B969-D168AC4E4208}" type="slidenum">
              <a:rPr lang="en-US" sz="1400" smtClean="0"/>
              <a:pPr algn="r">
                <a:defRPr/>
              </a:pPr>
              <a:t>4</a:t>
            </a:fld>
            <a:endParaRPr lang="en-US" sz="1400" dirty="0">
              <a:latin typeface="Arial" charset="0"/>
            </a:endParaRPr>
          </a:p>
        </p:txBody>
      </p:sp>
    </p:spTree>
    <p:extLst>
      <p:ext uri="{BB962C8B-B14F-4D97-AF65-F5344CB8AC3E}">
        <p14:creationId xmlns:p14="http://schemas.microsoft.com/office/powerpoint/2010/main" val="14381245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Roundtable Discussions</a:t>
            </a:r>
          </a:p>
        </p:txBody>
      </p:sp>
      <p:sp>
        <p:nvSpPr>
          <p:cNvPr id="2" name="Content Placeholder 1"/>
          <p:cNvSpPr>
            <a:spLocks noGrp="1"/>
          </p:cNvSpPr>
          <p:nvPr>
            <p:ph idx="1"/>
          </p:nvPr>
        </p:nvSpPr>
        <p:spPr>
          <a:xfrm>
            <a:off x="628650" y="1357532"/>
            <a:ext cx="7886700" cy="5500468"/>
          </a:xfrm>
        </p:spPr>
        <p:txBody>
          <a:bodyPr>
            <a:noAutofit/>
          </a:bodyPr>
          <a:lstStyle/>
          <a:p>
            <a:pPr marL="342900" indent="-342900">
              <a:buFont typeface="Arial" panose="020B0604020202020204" pitchFamily="34" charset="0"/>
              <a:buChar char="•"/>
            </a:pPr>
            <a:r>
              <a:rPr lang="en-US" sz="2800" dirty="0" smtClean="0">
                <a:solidFill>
                  <a:schemeClr val="tx1"/>
                </a:solidFill>
              </a:rPr>
              <a:t>7 Different Topics</a:t>
            </a:r>
          </a:p>
          <a:p>
            <a:pPr lvl="1"/>
            <a:r>
              <a:rPr lang="en-US" sz="2400" dirty="0" smtClean="0"/>
              <a:t>1 for each section of the BPEG Self-Assessment</a:t>
            </a:r>
            <a:br>
              <a:rPr lang="en-US" sz="2400" dirty="0" smtClean="0"/>
            </a:br>
            <a:endParaRPr lang="en-US" sz="2400" dirty="0" smtClean="0"/>
          </a:p>
          <a:p>
            <a:pPr marL="342900" indent="-342900">
              <a:buFont typeface="Arial" panose="020B0604020202020204" pitchFamily="34" charset="0"/>
              <a:buChar char="•"/>
            </a:pPr>
            <a:r>
              <a:rPr lang="en-US" sz="2800" dirty="0" smtClean="0">
                <a:solidFill>
                  <a:schemeClr val="tx1"/>
                </a:solidFill>
              </a:rPr>
              <a:t>Move to a table where you can best </a:t>
            </a:r>
            <a:br>
              <a:rPr lang="en-US" sz="2800" dirty="0" smtClean="0">
                <a:solidFill>
                  <a:schemeClr val="tx1"/>
                </a:solidFill>
              </a:rPr>
            </a:br>
            <a:r>
              <a:rPr lang="en-US" sz="2800" dirty="0" smtClean="0">
                <a:solidFill>
                  <a:schemeClr val="tx1"/>
                </a:solidFill>
              </a:rPr>
              <a:t>contribute to the discussion</a:t>
            </a:r>
          </a:p>
          <a:p>
            <a:pPr lvl="1"/>
            <a:r>
              <a:rPr lang="en-US" sz="2400" dirty="0" smtClean="0"/>
              <a:t>Need help and have questions; Can offer some advice</a:t>
            </a:r>
            <a:br>
              <a:rPr lang="en-US" sz="2400" dirty="0" smtClean="0"/>
            </a:br>
            <a:endParaRPr lang="en-US" sz="2400" dirty="0" smtClean="0"/>
          </a:p>
          <a:p>
            <a:pPr marL="342900" indent="-342900">
              <a:buFont typeface="Arial" panose="020B0604020202020204" pitchFamily="34" charset="0"/>
              <a:buChar char="•"/>
            </a:pPr>
            <a:r>
              <a:rPr lang="en-US" sz="2800" dirty="0" smtClean="0">
                <a:solidFill>
                  <a:schemeClr val="tx1"/>
                </a:solidFill>
              </a:rPr>
              <a:t>School teams should split up to get the most value from the activity</a:t>
            </a:r>
            <a:br>
              <a:rPr lang="en-US" sz="2800" dirty="0" smtClean="0">
                <a:solidFill>
                  <a:schemeClr val="tx1"/>
                </a:solidFill>
              </a:rPr>
            </a:br>
            <a:endParaRPr lang="en-US" sz="2800" dirty="0" smtClean="0">
              <a:solidFill>
                <a:schemeClr val="tx1"/>
              </a:solidFill>
            </a:endParaRPr>
          </a:p>
          <a:p>
            <a:pPr marL="342900" indent="-342900">
              <a:buFont typeface="Arial" panose="020B0604020202020204" pitchFamily="34" charset="0"/>
              <a:buChar char="•"/>
            </a:pPr>
            <a:endParaRPr lang="en-US" sz="2800" dirty="0" smtClean="0">
              <a:solidFill>
                <a:schemeClr val="tx1"/>
              </a:solidFill>
            </a:endParaRPr>
          </a:p>
        </p:txBody>
      </p:sp>
    </p:spTree>
    <p:extLst>
      <p:ext uri="{BB962C8B-B14F-4D97-AF65-F5344CB8AC3E}">
        <p14:creationId xmlns:p14="http://schemas.microsoft.com/office/powerpoint/2010/main" val="2592581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Roundtable Discussions - Process</a:t>
            </a:r>
          </a:p>
        </p:txBody>
      </p:sp>
      <p:sp>
        <p:nvSpPr>
          <p:cNvPr id="2" name="Content Placeholder 1"/>
          <p:cNvSpPr>
            <a:spLocks noGrp="1"/>
          </p:cNvSpPr>
          <p:nvPr>
            <p:ph idx="1"/>
          </p:nvPr>
        </p:nvSpPr>
        <p:spPr>
          <a:xfrm>
            <a:off x="-1" y="4412640"/>
            <a:ext cx="4562947" cy="1738938"/>
          </a:xfrm>
          <a:solidFill>
            <a:srgbClr val="00B0F0"/>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defTabSz="457200"/>
            <a:r>
              <a:rPr lang="en-US" b="1" u="sng" dirty="0">
                <a:solidFill>
                  <a:schemeClr val="dk1"/>
                </a:solidFill>
              </a:rPr>
              <a:t>Facilitator</a:t>
            </a:r>
            <a:r>
              <a:rPr lang="en-US" b="1" dirty="0">
                <a:solidFill>
                  <a:schemeClr val="dk1"/>
                </a:solidFill>
              </a:rPr>
              <a:t>: </a:t>
            </a:r>
            <a:endParaRPr lang="en-US" b="1" dirty="0" smtClean="0">
              <a:solidFill>
                <a:schemeClr val="dk1"/>
              </a:solidFill>
            </a:endParaRPr>
          </a:p>
          <a:p>
            <a:pPr algn="ctr" defTabSz="457200"/>
            <a:r>
              <a:rPr lang="en-US" dirty="0" smtClean="0">
                <a:solidFill>
                  <a:schemeClr val="dk1"/>
                </a:solidFill>
              </a:rPr>
              <a:t>Person </a:t>
            </a:r>
            <a:r>
              <a:rPr lang="en-US" dirty="0">
                <a:solidFill>
                  <a:schemeClr val="dk1"/>
                </a:solidFill>
              </a:rPr>
              <a:t>with the </a:t>
            </a:r>
            <a:r>
              <a:rPr lang="en-US" dirty="0" smtClean="0">
                <a:solidFill>
                  <a:schemeClr val="dk1"/>
                </a:solidFill>
              </a:rPr>
              <a:t>earliest birthday</a:t>
            </a:r>
          </a:p>
          <a:p>
            <a:pPr algn="ctr" defTabSz="457200"/>
            <a:endParaRPr lang="en-US" sz="2000" dirty="0" smtClean="0">
              <a:solidFill>
                <a:schemeClr val="dk1"/>
              </a:solidFill>
            </a:endParaRPr>
          </a:p>
          <a:p>
            <a:pPr algn="ctr" defTabSz="457200"/>
            <a:r>
              <a:rPr lang="en-US" sz="2000" dirty="0" smtClean="0">
                <a:solidFill>
                  <a:schemeClr val="dk1"/>
                </a:solidFill>
              </a:rPr>
              <a:t>Prompts </a:t>
            </a:r>
            <a:r>
              <a:rPr lang="en-US" sz="2000" dirty="0">
                <a:solidFill>
                  <a:schemeClr val="dk1"/>
                </a:solidFill>
              </a:rPr>
              <a:t>discussion points as needed</a:t>
            </a:r>
          </a:p>
        </p:txBody>
      </p:sp>
      <p:sp>
        <p:nvSpPr>
          <p:cNvPr id="5" name="Rectangle 4"/>
          <p:cNvSpPr/>
          <p:nvPr/>
        </p:nvSpPr>
        <p:spPr>
          <a:xfrm>
            <a:off x="4562946" y="4414218"/>
            <a:ext cx="4581054" cy="1737360"/>
          </a:xfrm>
          <a:prstGeom prst="rect">
            <a:avLst/>
          </a:prstGeom>
          <a:solidFill>
            <a:srgbClr val="00B050"/>
          </a:solidFill>
          <a:ln>
            <a:solidFill>
              <a:schemeClr val="tx1"/>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400" b="1" u="sng" dirty="0">
                <a:latin typeface="Trebuchet MS" panose="020B0603020202020204" pitchFamily="34" charset="0"/>
              </a:rPr>
              <a:t>Recorder</a:t>
            </a:r>
            <a:r>
              <a:rPr lang="en-US" sz="2400" dirty="0">
                <a:latin typeface="Trebuchet MS" panose="020B0603020202020204" pitchFamily="34" charset="0"/>
              </a:rPr>
              <a:t>: </a:t>
            </a:r>
            <a:endParaRPr lang="en-US" sz="2400" dirty="0" smtClean="0">
              <a:latin typeface="Trebuchet MS" panose="020B0603020202020204" pitchFamily="34" charset="0"/>
            </a:endParaRPr>
          </a:p>
          <a:p>
            <a:pPr algn="ctr"/>
            <a:r>
              <a:rPr lang="en-US" sz="2400" dirty="0" smtClean="0">
                <a:latin typeface="Trebuchet MS" panose="020B0603020202020204" pitchFamily="34" charset="0"/>
              </a:rPr>
              <a:t>Person </a:t>
            </a:r>
            <a:r>
              <a:rPr lang="en-US" sz="2400" dirty="0">
                <a:latin typeface="Trebuchet MS" panose="020B0603020202020204" pitchFamily="34" charset="0"/>
              </a:rPr>
              <a:t>with </a:t>
            </a:r>
            <a:r>
              <a:rPr lang="en-US" sz="2400" dirty="0" smtClean="0">
                <a:latin typeface="Trebuchet MS" panose="020B0603020202020204" pitchFamily="34" charset="0"/>
              </a:rPr>
              <a:t>the latest birthday</a:t>
            </a:r>
          </a:p>
          <a:p>
            <a:endParaRPr lang="en-US" sz="2400" dirty="0">
              <a:latin typeface="Trebuchet MS" panose="020B0603020202020204" pitchFamily="34" charset="0"/>
            </a:endParaRPr>
          </a:p>
          <a:p>
            <a:pPr algn="ctr"/>
            <a:r>
              <a:rPr lang="en-US" sz="2000" dirty="0" smtClean="0">
                <a:latin typeface="Trebuchet MS" panose="020B0603020202020204" pitchFamily="34" charset="0"/>
              </a:rPr>
              <a:t>Writes </a:t>
            </a:r>
            <a:r>
              <a:rPr lang="en-US" sz="2000" dirty="0">
                <a:latin typeface="Trebuchet MS" panose="020B0603020202020204" pitchFamily="34" charset="0"/>
              </a:rPr>
              <a:t>down main points on the provided note catcher</a:t>
            </a:r>
            <a:endParaRPr lang="en-US" sz="1400" dirty="0">
              <a:latin typeface="Trebuchet MS" panose="020B0603020202020204" pitchFamily="34" charset="0"/>
            </a:endParaRPr>
          </a:p>
        </p:txBody>
      </p:sp>
    </p:spTree>
    <p:extLst>
      <p:ext uri="{BB962C8B-B14F-4D97-AF65-F5344CB8AC3E}">
        <p14:creationId xmlns:p14="http://schemas.microsoft.com/office/powerpoint/2010/main" val="2211706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19" y="274320"/>
            <a:ext cx="8553157" cy="710141"/>
          </a:xfrm>
        </p:spPr>
        <p:txBody>
          <a:bodyPr>
            <a:normAutofit/>
          </a:bodyPr>
          <a:lstStyle/>
          <a:p>
            <a:r>
              <a:rPr lang="en-US" sz="3600" dirty="0"/>
              <a:t>Roundtable Discussions </a:t>
            </a:r>
            <a:r>
              <a:rPr lang="en-US" sz="3600" dirty="0" smtClean="0"/>
              <a:t>– Share Out</a:t>
            </a:r>
            <a:endParaRPr lang="en-US" sz="3600" dirty="0"/>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pPr>
            <a:r>
              <a:rPr lang="en-US" sz="4000" dirty="0" smtClean="0">
                <a:solidFill>
                  <a:schemeClr val="tx1"/>
                </a:solidFill>
              </a:rPr>
              <a:t>What was your topic?</a:t>
            </a:r>
          </a:p>
          <a:p>
            <a:pPr marL="457200" indent="-457200">
              <a:buFont typeface="Arial" panose="020B0604020202020204" pitchFamily="34" charset="0"/>
              <a:buChar char="•"/>
            </a:pPr>
            <a:endParaRPr lang="en-US" sz="4000" dirty="0">
              <a:solidFill>
                <a:schemeClr val="tx1"/>
              </a:solidFill>
            </a:endParaRPr>
          </a:p>
          <a:p>
            <a:pPr marL="457200" indent="-457200">
              <a:buFont typeface="Arial" panose="020B0604020202020204" pitchFamily="34" charset="0"/>
              <a:buChar char="•"/>
            </a:pPr>
            <a:r>
              <a:rPr lang="en-US" sz="4000" dirty="0" smtClean="0">
                <a:solidFill>
                  <a:schemeClr val="tx1"/>
                </a:solidFill>
              </a:rPr>
              <a:t>What </a:t>
            </a:r>
            <a:r>
              <a:rPr lang="en-US" sz="4000" dirty="0">
                <a:solidFill>
                  <a:schemeClr val="tx1"/>
                </a:solidFill>
              </a:rPr>
              <a:t>is one major takeaway from </a:t>
            </a:r>
            <a:r>
              <a:rPr lang="en-US" sz="4000" dirty="0" smtClean="0">
                <a:solidFill>
                  <a:schemeClr val="tx1"/>
                </a:solidFill>
              </a:rPr>
              <a:t>your table?</a:t>
            </a:r>
            <a:br>
              <a:rPr lang="en-US" sz="4000" dirty="0" smtClean="0">
                <a:solidFill>
                  <a:schemeClr val="tx1"/>
                </a:solidFill>
              </a:rPr>
            </a:br>
            <a:endParaRPr lang="en-US" sz="4000" dirty="0" smtClean="0">
              <a:solidFill>
                <a:schemeClr val="tx1"/>
              </a:solidFill>
            </a:endParaRPr>
          </a:p>
          <a:p>
            <a:endParaRPr lang="en-US" sz="4000" dirty="0">
              <a:solidFill>
                <a:schemeClr val="tx1"/>
              </a:solidFill>
            </a:endParaRPr>
          </a:p>
        </p:txBody>
      </p:sp>
    </p:spTree>
    <p:extLst>
      <p:ext uri="{BB962C8B-B14F-4D97-AF65-F5344CB8AC3E}">
        <p14:creationId xmlns:p14="http://schemas.microsoft.com/office/powerpoint/2010/main" val="1352241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062163"/>
            <a:ext cx="7772400" cy="2387600"/>
          </a:xfrm>
        </p:spPr>
        <p:txBody>
          <a:bodyPr/>
          <a:lstStyle/>
          <a:p>
            <a:r>
              <a:rPr lang="en-US" dirty="0" smtClean="0"/>
              <a:t>Debrief/Team Time</a:t>
            </a:r>
            <a:endParaRPr lang="en-US" dirty="0"/>
          </a:p>
        </p:txBody>
      </p:sp>
    </p:spTree>
    <p:extLst>
      <p:ext uri="{BB962C8B-B14F-4D97-AF65-F5344CB8AC3E}">
        <p14:creationId xmlns:p14="http://schemas.microsoft.com/office/powerpoint/2010/main" val="18459290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Debrief / Team Time</a:t>
            </a:r>
            <a:endParaRPr lang="en-US" sz="3600" dirty="0"/>
          </a:p>
        </p:txBody>
      </p:sp>
      <p:sp>
        <p:nvSpPr>
          <p:cNvPr id="2" name="Content Placeholder 1"/>
          <p:cNvSpPr>
            <a:spLocks noGrp="1"/>
          </p:cNvSpPr>
          <p:nvPr>
            <p:ph idx="1"/>
          </p:nvPr>
        </p:nvSpPr>
        <p:spPr/>
        <p:txBody>
          <a:bodyPr>
            <a:noAutofit/>
          </a:bodyPr>
          <a:lstStyle/>
          <a:p>
            <a:pPr marL="457200" indent="-457200">
              <a:buFont typeface="Arial" panose="020B0604020202020204" pitchFamily="34" charset="0"/>
              <a:buChar char="•"/>
            </a:pPr>
            <a:r>
              <a:rPr lang="en-US" sz="3200" dirty="0" smtClean="0">
                <a:solidFill>
                  <a:schemeClr val="tx1"/>
                </a:solidFill>
              </a:rPr>
              <a:t>Debrief with your team on the discussion at your roundtable</a:t>
            </a:r>
          </a:p>
          <a:p>
            <a:pPr marL="1143000" lvl="1" indent="-457200"/>
            <a:r>
              <a:rPr lang="en-US" sz="2800" dirty="0" smtClean="0"/>
              <a:t>What ideas did you get from other teams?</a:t>
            </a:r>
          </a:p>
          <a:p>
            <a:pPr marL="1143000" lvl="1" indent="-457200"/>
            <a:r>
              <a:rPr lang="en-US" sz="2800" dirty="0" smtClean="0">
                <a:solidFill>
                  <a:schemeClr val="tx1"/>
                </a:solidFill>
              </a:rPr>
              <a:t>What can you take back and implement right away?</a:t>
            </a:r>
          </a:p>
          <a:p>
            <a:pPr marL="457200" indent="-457200"/>
            <a:endParaRPr lang="en-US" sz="2800" dirty="0">
              <a:solidFill>
                <a:schemeClr val="tx1"/>
              </a:solidFill>
            </a:endParaRPr>
          </a:p>
        </p:txBody>
      </p:sp>
    </p:spTree>
    <p:extLst>
      <p:ext uri="{BB962C8B-B14F-4D97-AF65-F5344CB8AC3E}">
        <p14:creationId xmlns:p14="http://schemas.microsoft.com/office/powerpoint/2010/main" val="1716454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Debrief / Team Time</a:t>
            </a:r>
            <a:endParaRPr lang="en-US" sz="3600" dirty="0"/>
          </a:p>
        </p:txBody>
      </p:sp>
      <p:sp>
        <p:nvSpPr>
          <p:cNvPr id="2" name="Content Placeholder 1"/>
          <p:cNvSpPr>
            <a:spLocks noGrp="1"/>
          </p:cNvSpPr>
          <p:nvPr>
            <p:ph idx="1"/>
          </p:nvPr>
        </p:nvSpPr>
        <p:spPr/>
        <p:txBody>
          <a:bodyPr>
            <a:noAutofit/>
          </a:bodyPr>
          <a:lstStyle/>
          <a:p>
            <a:pPr marL="457200" indent="-457200">
              <a:buFont typeface="Arial" panose="020B0604020202020204" pitchFamily="34" charset="0"/>
              <a:buChar char="•"/>
            </a:pPr>
            <a:r>
              <a:rPr lang="en-US" sz="3200" dirty="0" smtClean="0">
                <a:solidFill>
                  <a:schemeClr val="tx1"/>
                </a:solidFill>
              </a:rPr>
              <a:t>Debrief with your team on the discussion at your roundtable</a:t>
            </a:r>
          </a:p>
          <a:p>
            <a:pPr marL="1143000" lvl="1" indent="-457200"/>
            <a:r>
              <a:rPr lang="en-US" sz="2800" dirty="0" smtClean="0"/>
              <a:t>What ideas did you get from other teams?</a:t>
            </a:r>
          </a:p>
          <a:p>
            <a:pPr marL="1143000" lvl="1" indent="-457200"/>
            <a:r>
              <a:rPr lang="en-US" sz="2800" dirty="0" smtClean="0">
                <a:solidFill>
                  <a:schemeClr val="tx1"/>
                </a:solidFill>
              </a:rPr>
              <a:t>What can you take back and implement right away?</a:t>
            </a:r>
          </a:p>
          <a:p>
            <a:pPr marL="457200" indent="-457200"/>
            <a:endParaRPr lang="en-US" sz="2800" dirty="0">
              <a:solidFill>
                <a:schemeClr val="tx1"/>
              </a:solidFill>
            </a:endParaRPr>
          </a:p>
          <a:p>
            <a:pPr marL="457200" indent="-457200">
              <a:buFont typeface="Arial" panose="020B0604020202020204" pitchFamily="34" charset="0"/>
              <a:buChar char="•"/>
            </a:pPr>
            <a:r>
              <a:rPr lang="en-US" sz="3200" dirty="0">
                <a:solidFill>
                  <a:schemeClr val="tx1"/>
                </a:solidFill>
              </a:rPr>
              <a:t>Team </a:t>
            </a:r>
            <a:r>
              <a:rPr lang="en-US" sz="3200" dirty="0" smtClean="0">
                <a:solidFill>
                  <a:schemeClr val="tx1"/>
                </a:solidFill>
              </a:rPr>
              <a:t>Time</a:t>
            </a:r>
          </a:p>
          <a:p>
            <a:pPr marL="1143000" lvl="1" indent="-457200"/>
            <a:r>
              <a:rPr lang="en-US" sz="2400" dirty="0" smtClean="0"/>
              <a:t>Time to complete the BPEG Self-Assessment</a:t>
            </a:r>
          </a:p>
          <a:p>
            <a:pPr marL="1143000" lvl="1" indent="-457200"/>
            <a:r>
              <a:rPr lang="en-US" sz="2400" dirty="0" smtClean="0"/>
              <a:t>Time to plan for the start of next year</a:t>
            </a:r>
          </a:p>
          <a:p>
            <a:pPr marL="1600200" lvl="2" indent="-457200"/>
            <a:r>
              <a:rPr lang="en-US" sz="2200" dirty="0" smtClean="0"/>
              <a:t>Year 3 Timeline</a:t>
            </a:r>
            <a:endParaRPr lang="en-US" sz="2200" dirty="0"/>
          </a:p>
        </p:txBody>
      </p:sp>
    </p:spTree>
    <p:extLst>
      <p:ext uri="{BB962C8B-B14F-4D97-AF65-F5344CB8AC3E}">
        <p14:creationId xmlns:p14="http://schemas.microsoft.com/office/powerpoint/2010/main" val="19549931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Breakout </a:t>
            </a:r>
            <a:r>
              <a:rPr lang="en-US" sz="3600" dirty="0" smtClean="0"/>
              <a:t>Sessions</a:t>
            </a:r>
            <a:endParaRPr lang="en-US" sz="3600" dirty="0"/>
          </a:p>
        </p:txBody>
      </p:sp>
      <p:sp>
        <p:nvSpPr>
          <p:cNvPr id="2" name="Content Placeholder 1"/>
          <p:cNvSpPr>
            <a:spLocks noGrp="1"/>
          </p:cNvSpPr>
          <p:nvPr>
            <p:ph idx="1"/>
          </p:nvPr>
        </p:nvSpPr>
        <p:spPr>
          <a:xfrm>
            <a:off x="628650" y="1309138"/>
            <a:ext cx="7886700" cy="5004435"/>
          </a:xfrm>
        </p:spPr>
        <p:txBody>
          <a:bodyPr/>
          <a:lstStyle/>
          <a:p>
            <a:pPr marL="342900" indent="-228600" algn="ctr"/>
            <a:r>
              <a:rPr lang="en-US" sz="2000" b="1" dirty="0" smtClean="0">
                <a:solidFill>
                  <a:schemeClr val="tx1"/>
                </a:solidFill>
              </a:rPr>
              <a:t>Breakout Session 1</a:t>
            </a:r>
          </a:p>
          <a:p>
            <a:pPr marL="342900" lvl="1"/>
            <a:r>
              <a:rPr lang="en-US" i="1" dirty="0" smtClean="0"/>
              <a:t>Get Them Started and Build Them Up: The Power of </a:t>
            </a:r>
            <a:br>
              <a:rPr lang="en-US" i="1" dirty="0" smtClean="0"/>
            </a:br>
            <a:r>
              <a:rPr lang="en-US" i="1" dirty="0" smtClean="0"/>
              <a:t>LGBTQ Student Clubs (GSAs)</a:t>
            </a:r>
          </a:p>
          <a:p>
            <a:pPr marL="800100" lvl="2"/>
            <a:r>
              <a:rPr lang="en-US" sz="2000" dirty="0" smtClean="0"/>
              <a:t>Keri Smith, One Colorado</a:t>
            </a:r>
          </a:p>
          <a:p>
            <a:pPr marL="342900" lvl="1"/>
            <a:r>
              <a:rPr lang="en-US" i="1" dirty="0" smtClean="0"/>
              <a:t>Trauma-Informed Approaches </a:t>
            </a:r>
            <a:r>
              <a:rPr lang="en-US" i="1" dirty="0"/>
              <a:t>A</a:t>
            </a:r>
            <a:r>
              <a:rPr lang="en-US" i="1" dirty="0" smtClean="0"/>
              <a:t>cross the Tiers</a:t>
            </a:r>
            <a:endParaRPr lang="en-US" i="1" dirty="0"/>
          </a:p>
          <a:p>
            <a:pPr marL="800100" lvl="2"/>
            <a:r>
              <a:rPr lang="en-US" sz="2000" dirty="0" smtClean="0"/>
              <a:t>Lynne DeSousa, CDE</a:t>
            </a:r>
          </a:p>
          <a:p>
            <a:pPr marL="342900" lvl="1"/>
            <a:r>
              <a:rPr lang="en-US" i="1" dirty="0" smtClean="0"/>
              <a:t>Unmarked </a:t>
            </a:r>
            <a:r>
              <a:rPr lang="en-US" dirty="0" smtClean="0"/>
              <a:t>screening (across both breakouts)</a:t>
            </a:r>
          </a:p>
          <a:p>
            <a:pPr marL="800100" lvl="2"/>
            <a:r>
              <a:rPr lang="en-US" sz="2000" dirty="0" smtClean="0"/>
              <a:t>Alec Ybarra, Student</a:t>
            </a:r>
          </a:p>
          <a:p>
            <a:pPr marL="342900" lvl="1" algn="ctr">
              <a:buNone/>
            </a:pPr>
            <a:r>
              <a:rPr lang="en-US" b="1" dirty="0">
                <a:latin typeface="Trebuchet MS" panose="020B0603020202020204" pitchFamily="34" charset="0"/>
              </a:rPr>
              <a:t>Breakout Session 2</a:t>
            </a:r>
          </a:p>
          <a:p>
            <a:pPr marL="342900" lvl="1"/>
            <a:r>
              <a:rPr lang="en-US" i="1" dirty="0" smtClean="0"/>
              <a:t>BP-PBIS Follow Up and Problem Solving</a:t>
            </a:r>
          </a:p>
          <a:p>
            <a:pPr marL="800100" lvl="2"/>
            <a:r>
              <a:rPr lang="en-US" sz="2000" dirty="0"/>
              <a:t>Scott Ross, CDE</a:t>
            </a:r>
          </a:p>
          <a:p>
            <a:pPr marL="342900" lvl="1"/>
            <a:r>
              <a:rPr lang="en-US" i="1" dirty="0" smtClean="0"/>
              <a:t>Best Practices in Classroom Management</a:t>
            </a:r>
            <a:endParaRPr lang="en-US" i="1" dirty="0"/>
          </a:p>
          <a:p>
            <a:pPr marL="800100" lvl="2"/>
            <a:r>
              <a:rPr lang="en-US" sz="2000" dirty="0"/>
              <a:t>Jason Harlacher, CDE</a:t>
            </a:r>
          </a:p>
          <a:p>
            <a:pPr marL="342900" lvl="1"/>
            <a:r>
              <a:rPr lang="en-US" i="1" dirty="0"/>
              <a:t>Unmarked </a:t>
            </a:r>
            <a:r>
              <a:rPr lang="en-US" dirty="0"/>
              <a:t>screening (across both breakouts)</a:t>
            </a:r>
          </a:p>
          <a:p>
            <a:pPr marL="800100" lvl="2"/>
            <a:r>
              <a:rPr lang="en-US" sz="2000" dirty="0"/>
              <a:t>Alec Ybarra, Student</a:t>
            </a:r>
          </a:p>
          <a:p>
            <a:pPr marL="571500" lvl="2" indent="0">
              <a:buNone/>
            </a:pPr>
            <a:endParaRPr lang="en-US" dirty="0"/>
          </a:p>
        </p:txBody>
      </p:sp>
    </p:spTree>
    <p:extLst>
      <p:ext uri="{BB962C8B-B14F-4D97-AF65-F5344CB8AC3E}">
        <p14:creationId xmlns:p14="http://schemas.microsoft.com/office/powerpoint/2010/main" val="42145428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Breakouts</a:t>
            </a:r>
            <a:endParaRPr lang="en-US" dirty="0"/>
          </a:p>
        </p:txBody>
      </p:sp>
    </p:spTree>
    <p:extLst>
      <p:ext uri="{BB962C8B-B14F-4D97-AF65-F5344CB8AC3E}">
        <p14:creationId xmlns:p14="http://schemas.microsoft.com/office/powerpoint/2010/main" val="37842116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Survey</a:t>
            </a:r>
            <a:endParaRPr lang="en-US" sz="3600" dirty="0"/>
          </a:p>
        </p:txBody>
      </p:sp>
      <p:sp>
        <p:nvSpPr>
          <p:cNvPr id="2" name="Content Placeholder 1"/>
          <p:cNvSpPr>
            <a:spLocks noGrp="1"/>
          </p:cNvSpPr>
          <p:nvPr>
            <p:ph idx="1"/>
          </p:nvPr>
        </p:nvSpPr>
        <p:spPr>
          <a:xfrm>
            <a:off x="628650" y="1463040"/>
            <a:ext cx="7886700" cy="1253000"/>
          </a:xfrm>
        </p:spPr>
        <p:txBody>
          <a:bodyPr>
            <a:noAutofit/>
          </a:bodyPr>
          <a:lstStyle/>
          <a:p>
            <a:pPr marL="457200" indent="-457200">
              <a:buFont typeface="Arial" panose="020B0604020202020204" pitchFamily="34" charset="0"/>
              <a:buChar char="•"/>
            </a:pPr>
            <a:r>
              <a:rPr lang="en-US" sz="3200" dirty="0" smtClean="0">
                <a:solidFill>
                  <a:schemeClr val="tx1"/>
                </a:solidFill>
              </a:rPr>
              <a:t>Please complete the survey online to provide us with feedback</a:t>
            </a:r>
          </a:p>
          <a:p>
            <a:pPr marL="457200" indent="-457200">
              <a:buFont typeface="Arial" panose="020B0604020202020204" pitchFamily="34" charset="0"/>
              <a:buChar char="•"/>
            </a:pPr>
            <a:endParaRPr lang="en-US" sz="3200" dirty="0">
              <a:solidFill>
                <a:schemeClr val="tx1"/>
              </a:solidFill>
            </a:endParaRPr>
          </a:p>
          <a:p>
            <a:r>
              <a:rPr lang="en-US" sz="3600" dirty="0" smtClean="0">
                <a:hlinkClick r:id="rId3"/>
              </a:rPr>
              <a:t>www.surveymonkey.com/r/R63JZNV</a:t>
            </a:r>
            <a:endParaRPr lang="en-US" sz="3600" dirty="0"/>
          </a:p>
          <a:p>
            <a:pPr marL="457200" indent="-457200">
              <a:buFont typeface="Arial" panose="020B0604020202020204" pitchFamily="34" charset="0"/>
              <a:buChar char="•"/>
            </a:pPr>
            <a:endParaRPr lang="en-US" sz="2200" dirty="0"/>
          </a:p>
        </p:txBody>
      </p:sp>
    </p:spTree>
    <p:extLst>
      <p:ext uri="{BB962C8B-B14F-4D97-AF65-F5344CB8AC3E}">
        <p14:creationId xmlns:p14="http://schemas.microsoft.com/office/powerpoint/2010/main" val="37202964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817" y="311197"/>
            <a:ext cx="8419723" cy="6186309"/>
          </a:xfrm>
          <a:prstGeom prst="rect">
            <a:avLst/>
          </a:prstGeom>
        </p:spPr>
        <p:txBody>
          <a:bodyPr wrap="square">
            <a:spAutoFit/>
          </a:bodyPr>
          <a:lstStyle/>
          <a:p>
            <a:r>
              <a:rPr lang="en-US" sz="3600" dirty="0">
                <a:solidFill>
                  <a:schemeClr val="bg1"/>
                </a:solidFill>
              </a:rPr>
              <a:t>This CDE guidance document is meant for clarification, is not legally binding, and is not to be confused with legal advice. This guidance reflects CDE’s recommendations, but Administrative Units (AUs) may have developed their own policies or procedures that differ from those described herein. Be sure to refer to your local AU’s policies and procedures through the Director of Special Education. If you are seeking legal advice, please contact your legal counsel.</a:t>
            </a:r>
          </a:p>
        </p:txBody>
      </p:sp>
    </p:spTree>
    <p:extLst>
      <p:ext uri="{BB962C8B-B14F-4D97-AF65-F5344CB8AC3E}">
        <p14:creationId xmlns:p14="http://schemas.microsoft.com/office/powerpoint/2010/main" val="4063413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Outcomes for the Day</a:t>
            </a:r>
          </a:p>
        </p:txBody>
      </p:sp>
      <p:sp>
        <p:nvSpPr>
          <p:cNvPr id="2" name="Content Placeholder 1"/>
          <p:cNvSpPr>
            <a:spLocks noGrp="1"/>
          </p:cNvSpPr>
          <p:nvPr>
            <p:ph idx="1"/>
          </p:nvPr>
        </p:nvSpPr>
        <p:spPr/>
        <p:txBody>
          <a:bodyPr>
            <a:normAutofit/>
          </a:bodyPr>
          <a:lstStyle/>
          <a:p>
            <a:r>
              <a:rPr lang="en-US" dirty="0" smtClean="0">
                <a:solidFill>
                  <a:schemeClr val="tx1"/>
                </a:solidFill>
              </a:rPr>
              <a:t>Engage with CDE and peers to celebrate successes, gain insights on how to overcome barriers, and learn new strategies to improve bullying prevention efforts.</a:t>
            </a:r>
          </a:p>
          <a:p>
            <a:pPr lvl="1"/>
            <a:r>
              <a:rPr lang="en-US" sz="2400" b="1" dirty="0" smtClean="0">
                <a:solidFill>
                  <a:srgbClr val="00B0F0"/>
                </a:solidFill>
              </a:rPr>
              <a:t>Objective 1: </a:t>
            </a:r>
            <a:r>
              <a:rPr lang="en-US" sz="2400" dirty="0" smtClean="0"/>
              <a:t>Reflect on progress made since the start of the BPEG</a:t>
            </a:r>
          </a:p>
          <a:p>
            <a:pPr lvl="1"/>
            <a:r>
              <a:rPr lang="en-US" sz="2400" b="1" dirty="0">
                <a:solidFill>
                  <a:srgbClr val="00B0F0"/>
                </a:solidFill>
              </a:rPr>
              <a:t>Objective 2:</a:t>
            </a:r>
            <a:r>
              <a:rPr lang="en-US" sz="2400" dirty="0" smtClean="0"/>
              <a:t> Engage with peers to share experiences to overcome current barriers</a:t>
            </a:r>
          </a:p>
          <a:p>
            <a:pPr lvl="1"/>
            <a:r>
              <a:rPr lang="en-US" sz="2400" b="1" dirty="0" smtClean="0">
                <a:solidFill>
                  <a:srgbClr val="00B0F0"/>
                </a:solidFill>
              </a:rPr>
              <a:t>Objective 3: </a:t>
            </a:r>
            <a:r>
              <a:rPr lang="en-US" sz="2400" dirty="0"/>
              <a:t>Participate in professional development to take actionable ideas back to your </a:t>
            </a:r>
            <a:r>
              <a:rPr lang="en-US" sz="2400" dirty="0" smtClean="0"/>
              <a:t>school</a:t>
            </a:r>
            <a:endParaRPr lang="en-US" sz="2400" dirty="0"/>
          </a:p>
        </p:txBody>
      </p:sp>
    </p:spTree>
    <p:extLst>
      <p:ext uri="{BB962C8B-B14F-4D97-AF65-F5344CB8AC3E}">
        <p14:creationId xmlns:p14="http://schemas.microsoft.com/office/powerpoint/2010/main" val="3291588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Agenda</a:t>
            </a:r>
          </a:p>
        </p:txBody>
      </p:sp>
      <p:graphicFrame>
        <p:nvGraphicFramePr>
          <p:cNvPr id="5" name="Table 4"/>
          <p:cNvGraphicFramePr>
            <a:graphicFrameLocks noGrp="1"/>
          </p:cNvGraphicFramePr>
          <p:nvPr>
            <p:extLst>
              <p:ext uri="{D42A27DB-BD31-4B8C-83A1-F6EECF244321}">
                <p14:modId xmlns:p14="http://schemas.microsoft.com/office/powerpoint/2010/main" val="402362141"/>
              </p:ext>
            </p:extLst>
          </p:nvPr>
        </p:nvGraphicFramePr>
        <p:xfrm>
          <a:off x="679762" y="1413116"/>
          <a:ext cx="7842740" cy="5029200"/>
        </p:xfrm>
        <a:graphic>
          <a:graphicData uri="http://schemas.openxmlformats.org/drawingml/2006/table">
            <a:tbl>
              <a:tblPr firstRow="1" bandRow="1">
                <a:tableStyleId>{5C22544A-7EE6-4342-B048-85BDC9FD1C3A}</a:tableStyleId>
              </a:tblPr>
              <a:tblGrid>
                <a:gridCol w="2718531"/>
                <a:gridCol w="5124209"/>
              </a:tblGrid>
              <a:tr h="363823">
                <a:tc>
                  <a:txBody>
                    <a:bodyPr/>
                    <a:lstStyle/>
                    <a:p>
                      <a:r>
                        <a:rPr lang="en-US" sz="2400" b="1" kern="1200" cap="none" spc="0" dirty="0" smtClean="0">
                          <a:ln>
                            <a:noFill/>
                          </a:ln>
                          <a:solidFill>
                            <a:schemeClr val="tx1"/>
                          </a:solidFill>
                          <a:effectLst/>
                          <a:latin typeface="+mn-lt"/>
                          <a:ea typeface="+mn-ea"/>
                          <a:cs typeface="+mn-cs"/>
                        </a:rPr>
                        <a:t>8:30AM-8:50AM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kern="1200" cap="none" spc="0" dirty="0" smtClean="0">
                          <a:ln>
                            <a:noFill/>
                          </a:ln>
                          <a:solidFill>
                            <a:schemeClr val="tx1"/>
                          </a:solidFill>
                          <a:effectLst/>
                          <a:latin typeface="+mn-lt"/>
                          <a:ea typeface="+mn-ea"/>
                          <a:cs typeface="+mn-cs"/>
                        </a:rPr>
                        <a:t>Welcome and Opening Remarks</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6553">
                <a:tc>
                  <a:txBody>
                    <a:bodyPr/>
                    <a:lstStyle/>
                    <a:p>
                      <a:r>
                        <a:rPr lang="en-US" sz="2400" b="1" kern="1200" cap="none" spc="0" dirty="0" smtClean="0">
                          <a:ln>
                            <a:noFill/>
                          </a:ln>
                          <a:solidFill>
                            <a:schemeClr val="tx1"/>
                          </a:solidFill>
                          <a:effectLst/>
                          <a:latin typeface="+mn-lt"/>
                          <a:ea typeface="+mn-ea"/>
                          <a:cs typeface="+mn-cs"/>
                        </a:rPr>
                        <a:t>8:50AM-9:35AM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kern="1200" cap="none" spc="0" dirty="0" smtClean="0">
                          <a:ln>
                            <a:noFill/>
                          </a:ln>
                          <a:solidFill>
                            <a:schemeClr val="tx1"/>
                          </a:solidFill>
                          <a:effectLst/>
                          <a:latin typeface="+mn-lt"/>
                          <a:ea typeface="+mn-ea"/>
                          <a:cs typeface="+mn-cs"/>
                        </a:rPr>
                        <a:t>State of the Grant</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8489">
                <a:tc>
                  <a:txBody>
                    <a:bodyPr/>
                    <a:lstStyle/>
                    <a:p>
                      <a:r>
                        <a:rPr lang="en-US" sz="2400" b="1" kern="1200" cap="none" spc="0" dirty="0" smtClean="0">
                          <a:ln>
                            <a:noFill/>
                          </a:ln>
                          <a:solidFill>
                            <a:schemeClr val="tx1"/>
                          </a:solidFill>
                          <a:effectLst/>
                          <a:latin typeface="+mn-lt"/>
                          <a:ea typeface="+mn-ea"/>
                          <a:cs typeface="+mn-cs"/>
                        </a:rPr>
                        <a:t>9:35AM-10:35AM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kern="1200" cap="none" spc="0" dirty="0" smtClean="0">
                          <a:ln>
                            <a:noFill/>
                          </a:ln>
                          <a:solidFill>
                            <a:schemeClr val="tx1"/>
                          </a:solidFill>
                          <a:effectLst/>
                          <a:latin typeface="+mn-lt"/>
                          <a:ea typeface="+mn-ea"/>
                          <a:cs typeface="+mn-cs"/>
                        </a:rPr>
                        <a:t>BPEG Panel</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2138">
                <a:tc>
                  <a:txBody>
                    <a:bodyPr/>
                    <a:lstStyle/>
                    <a:p>
                      <a:r>
                        <a:rPr lang="en-US" sz="2400" b="1" kern="1200" cap="none" spc="0" dirty="0" smtClean="0">
                          <a:ln>
                            <a:noFill/>
                          </a:ln>
                          <a:solidFill>
                            <a:schemeClr val="tx1"/>
                          </a:solidFill>
                          <a:effectLst/>
                          <a:latin typeface="+mn-lt"/>
                          <a:ea typeface="+mn-ea"/>
                          <a:cs typeface="+mn-cs"/>
                        </a:rPr>
                        <a:t>10:35AM-10:45AM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2400" b="1" kern="1200" cap="none" spc="0" dirty="0" smtClean="0">
                          <a:ln>
                            <a:noFill/>
                          </a:ln>
                          <a:solidFill>
                            <a:schemeClr val="tx1"/>
                          </a:solidFill>
                          <a:effectLst/>
                          <a:latin typeface="+mn-lt"/>
                          <a:ea typeface="+mn-ea"/>
                          <a:cs typeface="+mn-cs"/>
                        </a:rPr>
                        <a:t>Break</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54842">
                <a:tc>
                  <a:txBody>
                    <a:bodyPr/>
                    <a:lstStyle/>
                    <a:p>
                      <a:r>
                        <a:rPr lang="en-US" sz="2400" b="1" kern="1200" cap="none" spc="0" dirty="0" smtClean="0">
                          <a:ln>
                            <a:noFill/>
                          </a:ln>
                          <a:solidFill>
                            <a:schemeClr val="tx1"/>
                          </a:solidFill>
                          <a:effectLst/>
                          <a:latin typeface="+mn-lt"/>
                          <a:ea typeface="+mn-ea"/>
                          <a:cs typeface="+mn-cs"/>
                        </a:rPr>
                        <a:t>10:45AM-11:15AM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kern="1200" cap="none" spc="0" dirty="0" smtClean="0">
                          <a:ln>
                            <a:noFill/>
                          </a:ln>
                          <a:solidFill>
                            <a:schemeClr val="tx1"/>
                          </a:solidFill>
                          <a:effectLst/>
                          <a:latin typeface="+mn-lt"/>
                          <a:ea typeface="+mn-ea"/>
                          <a:cs typeface="+mn-cs"/>
                        </a:rPr>
                        <a:t>Roundtable Discussions</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8514">
                <a:tc>
                  <a:txBody>
                    <a:bodyPr/>
                    <a:lstStyle/>
                    <a:p>
                      <a:r>
                        <a:rPr lang="en-US" sz="2400" b="1" kern="1200" cap="none" spc="0" dirty="0" smtClean="0">
                          <a:ln>
                            <a:noFill/>
                          </a:ln>
                          <a:solidFill>
                            <a:schemeClr val="tx1"/>
                          </a:solidFill>
                          <a:effectLst/>
                          <a:latin typeface="+mn-lt"/>
                          <a:ea typeface="+mn-ea"/>
                          <a:cs typeface="+mn-cs"/>
                        </a:rPr>
                        <a:t>11:15AM-12:15PM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kern="1200" cap="none" spc="0" dirty="0" smtClean="0">
                          <a:ln>
                            <a:noFill/>
                          </a:ln>
                          <a:solidFill>
                            <a:schemeClr val="tx1"/>
                          </a:solidFill>
                          <a:effectLst/>
                          <a:latin typeface="+mn-lt"/>
                          <a:ea typeface="+mn-ea"/>
                          <a:cs typeface="+mn-cs"/>
                        </a:rPr>
                        <a:t>Team Time</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82138">
                <a:tc>
                  <a:txBody>
                    <a:bodyPr/>
                    <a:lstStyle/>
                    <a:p>
                      <a:r>
                        <a:rPr lang="en-US" sz="2400" b="1" kern="1200" cap="none" spc="0" dirty="0" smtClean="0">
                          <a:ln>
                            <a:noFill/>
                          </a:ln>
                          <a:solidFill>
                            <a:schemeClr val="tx1"/>
                          </a:solidFill>
                          <a:effectLst/>
                          <a:latin typeface="+mn-lt"/>
                          <a:ea typeface="+mn-ea"/>
                          <a:cs typeface="+mn-cs"/>
                        </a:rPr>
                        <a:t>12:15PM-1:15PM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2400" b="1" kern="1200" cap="none" spc="0" dirty="0" smtClean="0">
                          <a:ln>
                            <a:noFill/>
                          </a:ln>
                          <a:solidFill>
                            <a:schemeClr val="tx1"/>
                          </a:solidFill>
                          <a:effectLst/>
                          <a:latin typeface="+mn-lt"/>
                          <a:ea typeface="+mn-ea"/>
                          <a:cs typeface="+mn-cs"/>
                        </a:rPr>
                        <a:t>Lunch</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68489">
                <a:tc>
                  <a:txBody>
                    <a:bodyPr/>
                    <a:lstStyle/>
                    <a:p>
                      <a:r>
                        <a:rPr lang="en-US" sz="2400" b="1" kern="1200" cap="none" spc="0" dirty="0" smtClean="0">
                          <a:ln>
                            <a:noFill/>
                          </a:ln>
                          <a:solidFill>
                            <a:schemeClr val="tx1"/>
                          </a:solidFill>
                          <a:effectLst/>
                          <a:latin typeface="+mn-lt"/>
                          <a:ea typeface="+mn-ea"/>
                          <a:cs typeface="+mn-cs"/>
                        </a:rPr>
                        <a:t>1:15PM-2:00PM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kern="1200" cap="none" spc="0" dirty="0" smtClean="0">
                          <a:ln>
                            <a:noFill/>
                          </a:ln>
                          <a:solidFill>
                            <a:schemeClr val="tx1"/>
                          </a:solidFill>
                          <a:effectLst/>
                          <a:latin typeface="+mn-lt"/>
                          <a:ea typeface="+mn-ea"/>
                          <a:cs typeface="+mn-cs"/>
                        </a:rPr>
                        <a:t>Breakout Session 1</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8489">
                <a:tc>
                  <a:txBody>
                    <a:bodyPr/>
                    <a:lstStyle/>
                    <a:p>
                      <a:r>
                        <a:rPr lang="en-US" sz="2400" b="1" kern="1200" cap="none" spc="0" dirty="0" smtClean="0">
                          <a:ln>
                            <a:noFill/>
                          </a:ln>
                          <a:solidFill>
                            <a:schemeClr val="tx1"/>
                          </a:solidFill>
                          <a:effectLst/>
                          <a:latin typeface="+mn-lt"/>
                          <a:ea typeface="+mn-ea"/>
                          <a:cs typeface="+mn-cs"/>
                        </a:rPr>
                        <a:t>2:00PM-2:10PM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2400" b="1" kern="1200" cap="none" spc="0" dirty="0" smtClean="0">
                          <a:ln>
                            <a:noFill/>
                          </a:ln>
                          <a:solidFill>
                            <a:schemeClr val="tx1"/>
                          </a:solidFill>
                          <a:effectLst/>
                          <a:latin typeface="+mn-lt"/>
                          <a:ea typeface="+mn-ea"/>
                          <a:cs typeface="+mn-cs"/>
                        </a:rPr>
                        <a:t>Transition/Break</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r>
              <a:tr h="341194">
                <a:tc>
                  <a:txBody>
                    <a:bodyPr/>
                    <a:lstStyle/>
                    <a:p>
                      <a:r>
                        <a:rPr lang="en-US" sz="2400" b="1" kern="1200" cap="none" spc="0" dirty="0" smtClean="0">
                          <a:ln>
                            <a:noFill/>
                          </a:ln>
                          <a:solidFill>
                            <a:schemeClr val="tx1"/>
                          </a:solidFill>
                          <a:effectLst/>
                          <a:latin typeface="+mn-lt"/>
                          <a:ea typeface="+mn-ea"/>
                          <a:cs typeface="+mn-cs"/>
                        </a:rPr>
                        <a:t>2:10PM-2:55PM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kern="1200" cap="none" spc="0" dirty="0" smtClean="0">
                          <a:ln>
                            <a:noFill/>
                          </a:ln>
                          <a:solidFill>
                            <a:schemeClr val="tx1"/>
                          </a:solidFill>
                          <a:effectLst/>
                          <a:latin typeface="+mn-lt"/>
                          <a:ea typeface="+mn-ea"/>
                          <a:cs typeface="+mn-cs"/>
                        </a:rPr>
                        <a:t>Breakout Session 2</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1194">
                <a:tc>
                  <a:txBody>
                    <a:bodyPr/>
                    <a:lstStyle/>
                    <a:p>
                      <a:r>
                        <a:rPr lang="en-US" sz="2400" b="1" kern="1200" cap="none" spc="0" dirty="0" smtClean="0">
                          <a:ln>
                            <a:noFill/>
                          </a:ln>
                          <a:solidFill>
                            <a:schemeClr val="tx1"/>
                          </a:solidFill>
                          <a:effectLst/>
                          <a:latin typeface="+mn-lt"/>
                          <a:ea typeface="+mn-ea"/>
                          <a:cs typeface="+mn-cs"/>
                        </a:rPr>
                        <a:t>3:00PM-3:30PM</a:t>
                      </a:r>
                      <a:endParaRPr lang="en-US" sz="2400" b="1" kern="1200" cap="none" spc="0" dirty="0">
                        <a:ln>
                          <a:noFill/>
                        </a:ln>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400" b="1" kern="1200" cap="none" spc="0" dirty="0" smtClean="0">
                          <a:ln>
                            <a:noFill/>
                          </a:ln>
                          <a:solidFill>
                            <a:schemeClr val="tx1"/>
                          </a:solidFill>
                          <a:effectLst/>
                          <a:latin typeface="+mn-lt"/>
                          <a:ea typeface="+mn-ea"/>
                          <a:cs typeface="+mn-cs"/>
                        </a:rPr>
                        <a:t>Wrap Up</a:t>
                      </a:r>
                      <a:endParaRPr lang="en-US" sz="2400" b="1" kern="1200" cap="none" spc="0" dirty="0">
                        <a:ln>
                          <a:noFill/>
                        </a:ln>
                        <a:solidFill>
                          <a:schemeClr val="tx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3775038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Teacher Appreciation Week</a:t>
            </a:r>
          </a:p>
        </p:txBody>
      </p:sp>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120704" y="1574960"/>
            <a:ext cx="5001065" cy="5001065"/>
          </a:xfrm>
        </p:spPr>
      </p:pic>
    </p:spTree>
    <p:extLst>
      <p:ext uri="{BB962C8B-B14F-4D97-AF65-F5344CB8AC3E}">
        <p14:creationId xmlns:p14="http://schemas.microsoft.com/office/powerpoint/2010/main" val="524750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of the Grant</a:t>
            </a:r>
            <a:endParaRPr lang="en-US" dirty="0"/>
          </a:p>
        </p:txBody>
      </p:sp>
    </p:spTree>
    <p:extLst>
      <p:ext uri="{BB962C8B-B14F-4D97-AF65-F5344CB8AC3E}">
        <p14:creationId xmlns:p14="http://schemas.microsoft.com/office/powerpoint/2010/main" val="1272727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State of the Grant</a:t>
            </a:r>
          </a:p>
        </p:txBody>
      </p:sp>
      <p:sp>
        <p:nvSpPr>
          <p:cNvPr id="2" name="Content Placeholder 1"/>
          <p:cNvSpPr>
            <a:spLocks noGrp="1"/>
          </p:cNvSpPr>
          <p:nvPr>
            <p:ph idx="1"/>
          </p:nvPr>
        </p:nvSpPr>
        <p:spPr/>
        <p:txBody>
          <a:bodyPr/>
          <a:lstStyle/>
          <a:p>
            <a:endParaRPr lang="en-US" dirty="0"/>
          </a:p>
          <a:p>
            <a:pPr lvl="1"/>
            <a:endParaRPr lang="en-US" dirty="0" smtClean="0"/>
          </a:p>
          <a:p>
            <a:pPr lvl="1"/>
            <a:endParaRPr lang="en-US" dirty="0"/>
          </a:p>
        </p:txBody>
      </p:sp>
      <p:grpSp>
        <p:nvGrpSpPr>
          <p:cNvPr id="6" name="Group 5"/>
          <p:cNvGrpSpPr/>
          <p:nvPr/>
        </p:nvGrpSpPr>
        <p:grpSpPr>
          <a:xfrm>
            <a:off x="897467" y="1159963"/>
            <a:ext cx="7315200" cy="421426"/>
            <a:chOff x="897467" y="1159963"/>
            <a:chExt cx="7315200" cy="421426"/>
          </a:xfrm>
        </p:grpSpPr>
        <p:cxnSp>
          <p:nvCxnSpPr>
            <p:cNvPr id="5" name="Straight Arrow Connector 4"/>
            <p:cNvCxnSpPr/>
            <p:nvPr/>
          </p:nvCxnSpPr>
          <p:spPr>
            <a:xfrm flipV="1">
              <a:off x="897467" y="1560805"/>
              <a:ext cx="7315200" cy="205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4675" y="1165316"/>
              <a:ext cx="685800" cy="369332"/>
            </a:xfrm>
            <a:prstGeom prst="rect">
              <a:avLst/>
            </a:prstGeom>
            <a:noFill/>
          </p:spPr>
          <p:txBody>
            <a:bodyPr wrap="square" rtlCol="0">
              <a:spAutoFit/>
            </a:bodyPr>
            <a:lstStyle/>
            <a:p>
              <a:pPr algn="ctr"/>
              <a:r>
                <a:rPr lang="en-US" dirty="0" smtClean="0">
                  <a:solidFill>
                    <a:schemeClr val="accent6"/>
                  </a:solidFill>
                </a:rPr>
                <a:t>2017</a:t>
              </a:r>
              <a:endParaRPr lang="en-US" dirty="0">
                <a:solidFill>
                  <a:schemeClr val="accent6"/>
                </a:solidFill>
              </a:endParaRPr>
            </a:p>
          </p:txBody>
        </p:sp>
        <p:cxnSp>
          <p:nvCxnSpPr>
            <p:cNvPr id="12" name="Straight Connector 11"/>
            <p:cNvCxnSpPr/>
            <p:nvPr/>
          </p:nvCxnSpPr>
          <p:spPr>
            <a:xfrm flipV="1">
              <a:off x="1347575" y="1442750"/>
              <a:ext cx="0" cy="11006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1105" y="1159963"/>
              <a:ext cx="685800" cy="369332"/>
            </a:xfrm>
            <a:prstGeom prst="rect">
              <a:avLst/>
            </a:prstGeom>
            <a:noFill/>
          </p:spPr>
          <p:txBody>
            <a:bodyPr wrap="square" rtlCol="0">
              <a:spAutoFit/>
            </a:bodyPr>
            <a:lstStyle/>
            <a:p>
              <a:pPr algn="ctr"/>
              <a:r>
                <a:rPr lang="en-US" dirty="0" smtClean="0"/>
                <a:t>2018</a:t>
              </a:r>
              <a:endParaRPr lang="en-US" dirty="0"/>
            </a:p>
          </p:txBody>
        </p:sp>
        <p:cxnSp>
          <p:nvCxnSpPr>
            <p:cNvPr id="13" name="Straight Connector 12"/>
            <p:cNvCxnSpPr/>
            <p:nvPr/>
          </p:nvCxnSpPr>
          <p:spPr>
            <a:xfrm flipV="1">
              <a:off x="6434005" y="1431102"/>
              <a:ext cx="0" cy="1100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Content Placeholder 1"/>
          <p:cNvSpPr txBox="1">
            <a:spLocks/>
          </p:cNvSpPr>
          <p:nvPr/>
        </p:nvSpPr>
        <p:spPr>
          <a:xfrm>
            <a:off x="628650" y="1625015"/>
            <a:ext cx="7886700" cy="4614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Since the Last Time Around</a:t>
            </a:r>
          </a:p>
          <a:p>
            <a:pPr lvl="1"/>
            <a:r>
              <a:rPr lang="en-US" dirty="0" smtClean="0"/>
              <a:t>School teams attended the BPEG Kickoff in March 2017</a:t>
            </a:r>
          </a:p>
          <a:p>
            <a:pPr lvl="1"/>
            <a:r>
              <a:rPr lang="en-US" dirty="0" smtClean="0"/>
              <a:t>School teams completed their first BPEG Self-Assessment</a:t>
            </a:r>
          </a:p>
          <a:p>
            <a:pPr lvl="1"/>
            <a:r>
              <a:rPr lang="en-US" dirty="0" smtClean="0"/>
              <a:t>Schools administered first student survey</a:t>
            </a:r>
          </a:p>
          <a:p>
            <a:pPr lvl="1"/>
            <a:r>
              <a:rPr lang="en-US" dirty="0" smtClean="0"/>
              <a:t>Implementation of bullying prevention curricula began</a:t>
            </a:r>
          </a:p>
          <a:p>
            <a:pPr lvl="1"/>
            <a:r>
              <a:rPr lang="en-US" dirty="0" smtClean="0"/>
              <a:t>Site visits</a:t>
            </a:r>
          </a:p>
          <a:p>
            <a:pPr lvl="1"/>
            <a:endParaRPr lang="en-US" dirty="0"/>
          </a:p>
        </p:txBody>
      </p:sp>
      <p:pic>
        <p:nvPicPr>
          <p:cNvPr id="1026" name="Picture 2" descr="https://lh3.googleusercontent.com/OTGmWN9HirJumyldcCe_ukDJprev-_oiifV7cJeHVB1NshSdspG9VP0VDMyMqExIb2NyTUYwfMlaiwJbBgtvbXVANXBdEw0mqL6IrKfA1Sx0pxAgg43505ksF4WAYEDW3wAFQn_MFXFCylZwyRcYzj3EUrgfK3jI76i3neWLsTg8ticeEh2qey8lRAyNTp9XYwrl3vQx6vT8WQRoV-o7SAdX6NpJ7dwgYDcMj9eDhZ_kPFb-H49fJP5CRXFRf6KWeCc4E-Hgl4X_QUo3uCl7XZZPn17txh1WlOZONIKruSJJd4MiYYNyxwcp5UdpJzddJhjNNzIUOpXkxN6cghQDz_7PTn7nYhxtcN6iZnG4FN3t6z86-KuHJ_6tnFE5Rw9nkAXi2ozQpyL_eD4pjGgXOmbC5yWgMME3r5zBSmx96rjQZ4yIFND6xJXFUkNX1-OIHaPnJdm3g1to4swumIMFkHAUHVN8eN72-Jrb-zqv6AZ34KsKGIXukKFtf8w42htk0wGs-GmYMihTcVLHykW6b7eR4CoQRV93MZkq8PcDKPJvFV1GWmixYRNUigqpkwOCFjbwUnEBJUY3PosRVrPGbSazhvNQl7z85twjb9px=w1426-h1069-n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922" t="2953" r="22889" b="12579"/>
          <a:stretch/>
        </p:blipFill>
        <p:spPr bwMode="auto">
          <a:xfrm>
            <a:off x="3699594" y="3411556"/>
            <a:ext cx="2286001" cy="2827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xqa6hP2SekpvCmASXEnt5UnXBCSJY2zqlPLEngjglsB5ra1XCTkQgs3WED0JCBJA_lYw2qfKvDaiYKA7YOFcC_r52W9FbCA4Ofof34KDWUe5pptawsDHsnGeEUkgtiSbW-SOzsGpGioWOZ_Vc_tiH9rMgbnuAr7KNdCdGj4QbKn5iWicRVGzp6auI3O4gEQFjBE9DZZnr_0WLWemuT7JJ2DfauncQ2Y76qlBEjduBY3aA709WrvlLmiPlKZU48mb9gGNvvmaDXhI__qeshUHulVhx5QxiJIxcYWkne2l16GAm4Fc962yUI3_c215bVYkVnJcNdwAaUFbmehO_yD0POGXywwkx06BBbOtgm6N_CbGnJlRMNh77KBQzRqL0LdfFrfSesSoEjeVLr5a-pgmPyMlfghwfogL8aOiut2V7Mvd5TeuTqXRIsr8hkRoS3Yz3oSM2v22X-SC8pH15XhpfeTMUoa5R9c0OE3a0DbEd-WWMc1GENiOf88HccB2tUBNYkKS_PdRqhQ747dOcwLuUgNEA9nk3njWskCC0cM2ZXHz18aQAk8H8rE3vqyTfd8owWBEmQjSCmGTHI0kuqlY0DDgWGffC5gtHnXehpew=w802-h1069-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1105" y="3411557"/>
            <a:ext cx="2121562" cy="282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6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1+#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0-#ppt_w/2"/>
                                          </p:val>
                                        </p:tav>
                                        <p:tav tm="100000">
                                          <p:val>
                                            <p:strVal val="#ppt_x"/>
                                          </p:val>
                                        </p:tav>
                                      </p:tavLst>
                                    </p:anim>
                                    <p:anim calcmode="lin" valueType="num">
                                      <p:cBhvr additive="base">
                                        <p:cTn id="1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7509</TotalTime>
  <Words>1232</Words>
  <Application>Microsoft Office PowerPoint</Application>
  <PresentationFormat>On-screen Show (4:3)</PresentationFormat>
  <Paragraphs>337</Paragraphs>
  <Slides>49</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Museo Slab 500</vt:lpstr>
      <vt:lpstr>Trebuchet MS</vt:lpstr>
      <vt:lpstr>Light Blue to Green Theme</vt:lpstr>
      <vt:lpstr>PowerPoint Presentation</vt:lpstr>
      <vt:lpstr>Welcome and Opening Remarks</vt:lpstr>
      <vt:lpstr>Opening Remarks</vt:lpstr>
      <vt:lpstr>Housekeeping</vt:lpstr>
      <vt:lpstr>Outcomes for the Day</vt:lpstr>
      <vt:lpstr>Agenda</vt:lpstr>
      <vt:lpstr>Teacher Appreciation Week</vt:lpstr>
      <vt:lpstr>State of the Grant</vt:lpstr>
      <vt:lpstr>State of the Grant</vt:lpstr>
      <vt:lpstr>State of the Grant</vt:lpstr>
      <vt:lpstr>PowerPoint Presentation</vt:lpstr>
      <vt:lpstr>PowerPoint Presentation</vt:lpstr>
      <vt:lpstr>State of the Grant</vt:lpstr>
      <vt:lpstr>PowerPoint Presentation</vt:lpstr>
      <vt:lpstr>PowerPoint Presentation</vt:lpstr>
      <vt:lpstr>Preliminary Reduction in Bullying</vt:lpstr>
      <vt:lpstr>State of the Grant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Improvement in BPEG Self-Assessment</vt:lpstr>
      <vt:lpstr>Turn and Talk</vt:lpstr>
      <vt:lpstr>State of the Grant</vt:lpstr>
      <vt:lpstr>State of the Grant</vt:lpstr>
      <vt:lpstr>BPEG Panel</vt:lpstr>
      <vt:lpstr>Panelists</vt:lpstr>
      <vt:lpstr>BPEG Panel</vt:lpstr>
      <vt:lpstr>BPEG Panel</vt:lpstr>
      <vt:lpstr>BPEG Panel</vt:lpstr>
      <vt:lpstr>BPEG Panel</vt:lpstr>
      <vt:lpstr>Return from Break in</vt:lpstr>
      <vt:lpstr>Roundtable Discussions</vt:lpstr>
      <vt:lpstr>Roundtable Discussions</vt:lpstr>
      <vt:lpstr>Roundtable Discussions - Process</vt:lpstr>
      <vt:lpstr>Roundtable Discussions – Share Out</vt:lpstr>
      <vt:lpstr>Debrief/Team Time</vt:lpstr>
      <vt:lpstr>Debrief / Team Time</vt:lpstr>
      <vt:lpstr>Debrief / Team Time</vt:lpstr>
      <vt:lpstr>Breakout Sessions</vt:lpstr>
      <vt:lpstr>Breakouts</vt:lpstr>
      <vt:lpstr>Survey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Collins, Adam</cp:lastModifiedBy>
  <cp:revision>408</cp:revision>
  <cp:lastPrinted>2018-05-01T14:39:20Z</cp:lastPrinted>
  <dcterms:created xsi:type="dcterms:W3CDTF">2016-08-31T23:11:11Z</dcterms:created>
  <dcterms:modified xsi:type="dcterms:W3CDTF">2018-05-03T20:08:42Z</dcterms:modified>
</cp:coreProperties>
</file>