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
      <p:font typeface="Economica" panose="020B060402020202020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Helvetica Neue" panose="020B060402020202020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
      <p:font typeface="Trebuchet MS" panose="020B0603020202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hsDt3h3K7SLNBL9TehmfVWE26F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2B0152-476D-4A3A-B0FE-35A193712E91}">
  <a:tblStyle styleId="{012B0152-476D-4A3A-B0FE-35A193712E9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gc.org/resources-publications/resources-parents/twice-exceptional-stud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linblank.education.uiowa.edu/research/docs/pip2.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agc.org/sites/default/files/key%20reports/twiceexceptional.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holar.google.com/citations?view_op=view_citation&amp;hl=en&amp;user=TMj45iEAAAAJ&amp;cstart=20&amp;pagesize=80&amp;citation_for_view=TMj45iEAAAAJ:eflP2zaiRacC"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cademic.oup.com/book/26457/chapter-abstract/194882800?redirectedFrom=fulltex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t>The intent of this presentation is to provide districts/BOCES an informational overview presentation about our 2e/3e Students.  Our 2e Team at CDE provides classes that are foundational and in depth about the 2e/3e population online and information is on our webpage. This presentation contains general information slides from as well as slides for Districts to add more personalized information.   Feel free to use slides or eliminate based on your needs. </a:t>
            </a:r>
            <a:endParaRPr sz="1000"/>
          </a:p>
          <a:p>
            <a:pPr marL="0" lvl="0" indent="0" algn="l" rtl="0">
              <a:lnSpc>
                <a:spcPct val="100000"/>
              </a:lnSpc>
              <a:spcBef>
                <a:spcPts val="0"/>
              </a:spcBef>
              <a:spcAft>
                <a:spcPts val="0"/>
              </a:spcAft>
              <a:buSzPts val="1100"/>
              <a:buNone/>
            </a:pPr>
            <a:endParaRPr sz="1000"/>
          </a:p>
          <a:p>
            <a:pPr marL="0" lvl="0" indent="0" algn="l" rtl="0">
              <a:lnSpc>
                <a:spcPct val="100000"/>
              </a:lnSpc>
              <a:spcBef>
                <a:spcPts val="0"/>
              </a:spcBef>
              <a:spcAft>
                <a:spcPts val="0"/>
              </a:spcAft>
              <a:buSzPts val="1100"/>
              <a:buNone/>
            </a:pPr>
            <a:r>
              <a:rPr lang="en" sz="1000" b="1">
                <a:solidFill>
                  <a:schemeClr val="dk1"/>
                </a:solidFill>
              </a:rPr>
              <a:t>Disclaimer: </a:t>
            </a:r>
            <a:r>
              <a:rPr lang="en" sz="1000">
                <a:solidFill>
                  <a:schemeClr val="dk1"/>
                </a:solidFill>
              </a:rPr>
              <a:t>The Colorado Department of Education (</a:t>
            </a:r>
            <a:r>
              <a:rPr lang="en" sz="1000" i="1">
                <a:solidFill>
                  <a:schemeClr val="dk1"/>
                </a:solidFill>
              </a:rPr>
              <a:t>CDE</a:t>
            </a:r>
            <a:r>
              <a:rPr lang="en" sz="1000">
                <a:solidFill>
                  <a:schemeClr val="dk1"/>
                </a:solidFill>
              </a:rPr>
              <a:t>) is responsible for ensuring that Administrative Units meet the requirements of Part B of the Individuals with Disabilities Education Act (</a:t>
            </a:r>
            <a:r>
              <a:rPr lang="en" sz="1000" i="1">
                <a:solidFill>
                  <a:schemeClr val="dk1"/>
                </a:solidFill>
              </a:rPr>
              <a:t>IDEA</a:t>
            </a:r>
            <a:r>
              <a:rPr lang="en" sz="1000">
                <a:solidFill>
                  <a:schemeClr val="dk1"/>
                </a:solidFill>
              </a:rPr>
              <a:t>) and the Exceptional Children’s Education Act (</a:t>
            </a:r>
            <a:r>
              <a:rPr lang="en" sz="1000" i="1">
                <a:solidFill>
                  <a:schemeClr val="dk1"/>
                </a:solidFill>
              </a:rPr>
              <a:t>ECEA</a:t>
            </a:r>
            <a:r>
              <a:rPr lang="en" sz="1000">
                <a:solidFill>
                  <a:schemeClr val="dk1"/>
                </a:solidFill>
              </a:rPr>
              <a:t>), which includes the administration of Gifted Education.  To fulfill its obligation, the CDE provides guidance to support Administrative Units in implementing IDEA and ECEA requirements. This guidance is not binding and should not be construed as legal advice.  Administrative Units are encouraged to review their policies, procedures, and practices to ensure alignment with state and federal requirements and make changes, as needed. For legal advice, Administrative Units should consult with legal counsel.</a:t>
            </a:r>
            <a:endParaRPr sz="1000">
              <a:solidFill>
                <a:schemeClr val="dk1"/>
              </a:solidFill>
            </a:endParaRPr>
          </a:p>
          <a:p>
            <a:pPr marL="0" lvl="0" indent="0" algn="l" rtl="0">
              <a:lnSpc>
                <a:spcPct val="100000"/>
              </a:lnSpc>
              <a:spcBef>
                <a:spcPts val="1200"/>
              </a:spcBef>
              <a:spcAft>
                <a:spcPts val="0"/>
              </a:spcAft>
              <a:buSzPts val="1100"/>
              <a:buNone/>
            </a:pPr>
            <a:endParaRP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81a8765d4_6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581a8765d4_6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2e students can be hidden by their identification and/or lack of it.  Keep in mind that the purpose of identification is to support the student’s needs and support should not be withheld because of formal identification.   Our goal it to make sure 2e students are supported for both their strengths and challenges.  Experts believe that the largest group of unidentified students of these groups are the students whose abilities and disabilities are masking each other.  </a:t>
            </a:r>
            <a:endParaRPr sz="12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050">
                <a:solidFill>
                  <a:srgbClr val="363636"/>
                </a:solidFill>
                <a:highlight>
                  <a:srgbClr val="FFFFFF"/>
                </a:highlight>
                <a:latin typeface="Roboto"/>
                <a:ea typeface="Roboto"/>
                <a:cs typeface="Roboto"/>
                <a:sym typeface="Roboto"/>
              </a:rPr>
              <a:t>What’s not often well-known or well-understood is that students who are gifted may also have a special need or disability— just as students with disabilities may also be gifted. The term “twice-exceptional,” also referred to as “2e,” is used to describe gifted children who, have the characteristics of gifted students with the potential for high achievement and give evidence of one or more disabilities as defined by federal or state eligibility criteria. These disabilities may include specific learning disabilities (SpLD), speech and language disorders, emotional/behavioral disorders, physical disabilities, autism spectrum, or other impairments such as attention deficit hyperactivity disorder (ADHD)  </a:t>
            </a:r>
            <a:r>
              <a:rPr lang="en" sz="1050" u="sng">
                <a:solidFill>
                  <a:schemeClr val="hlink"/>
                </a:solidFill>
                <a:highlight>
                  <a:srgbClr val="FFFFFF"/>
                </a:highlight>
                <a:latin typeface="Roboto"/>
                <a:ea typeface="Roboto"/>
                <a:cs typeface="Roboto"/>
                <a:sym typeface="Roboto"/>
                <a:hlinkClick r:id="rId3"/>
              </a:rPr>
              <a:t>NAGC: Twice Exceptional Students</a:t>
            </a:r>
            <a:r>
              <a:rPr lang="en"/>
              <a:t>  </a:t>
            </a:r>
            <a:endParaRPr/>
          </a:p>
          <a:p>
            <a:pPr marL="0" lvl="0" indent="0" algn="l" rtl="0">
              <a:lnSpc>
                <a:spcPct val="100000"/>
              </a:lnSpc>
              <a:spcBef>
                <a:spcPts val="0"/>
              </a:spcBef>
              <a:spcAft>
                <a:spcPts val="0"/>
              </a:spcAft>
              <a:buSzPts val="1400"/>
              <a:buNone/>
            </a:pPr>
            <a:r>
              <a:rPr lang="en"/>
              <a:t>This opens up the need to explore our 3e population and our at risk students.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2" name="Google Shape;15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800" b="0" i="0" u="none" strike="noStrike" cap="none">
                <a:solidFill>
                  <a:schemeClr val="dk1"/>
                </a:solidFill>
                <a:latin typeface="Arial"/>
                <a:ea typeface="Arial"/>
                <a:cs typeface="Arial"/>
                <a:sym typeface="Arial"/>
              </a:rPr>
              <a:t>11</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joshua-sortino-LqKhnDzSF-8-unsplash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581a8765d4_6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581a8765d4_6_5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Colorado Department of Gifted Education 2022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581a8765d4_6_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1581a8765d4_6_5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t>Suggestions for guiding questions about data:</a:t>
            </a:r>
            <a:endParaRPr sz="1000"/>
          </a:p>
          <a:p>
            <a:pPr marL="0" lvl="0" indent="0" algn="l" rtl="0">
              <a:lnSpc>
                <a:spcPct val="100000"/>
              </a:lnSpc>
              <a:spcBef>
                <a:spcPts val="0"/>
              </a:spcBef>
              <a:spcAft>
                <a:spcPts val="0"/>
              </a:spcAft>
              <a:buNone/>
            </a:pPr>
            <a:endParaRPr sz="1000">
              <a:latin typeface="Calibri"/>
              <a:ea typeface="Calibri"/>
              <a:cs typeface="Calibri"/>
              <a:sym typeface="Calibri"/>
            </a:endParaRPr>
          </a:p>
          <a:p>
            <a:pPr marL="457200" lvl="0" indent="-292100" algn="l" rtl="0">
              <a:lnSpc>
                <a:spcPct val="100000"/>
              </a:lnSpc>
              <a:spcBef>
                <a:spcPts val="0"/>
              </a:spcBef>
              <a:spcAft>
                <a:spcPts val="0"/>
              </a:spcAft>
              <a:buSzPts val="1000"/>
              <a:buFont typeface="Calibri"/>
              <a:buChar char="●"/>
            </a:pPr>
            <a:r>
              <a:rPr lang="en" sz="1000">
                <a:latin typeface="Calibri"/>
                <a:ea typeface="Calibri"/>
                <a:cs typeface="Calibri"/>
                <a:sym typeface="Calibri"/>
              </a:rPr>
              <a:t>How many students are in your AU?</a:t>
            </a:r>
            <a:endParaRPr sz="1000">
              <a:latin typeface="Calibri"/>
              <a:ea typeface="Calibri"/>
              <a:cs typeface="Calibri"/>
              <a:sym typeface="Calibri"/>
            </a:endParaRPr>
          </a:p>
          <a:p>
            <a:pPr marL="457200" lvl="0" indent="-292100" algn="l" rtl="0">
              <a:lnSpc>
                <a:spcPct val="100000"/>
              </a:lnSpc>
              <a:spcBef>
                <a:spcPts val="0"/>
              </a:spcBef>
              <a:spcAft>
                <a:spcPts val="0"/>
              </a:spcAft>
              <a:buSzPts val="1000"/>
              <a:buFont typeface="Calibri"/>
              <a:buChar char="●"/>
            </a:pPr>
            <a:r>
              <a:rPr lang="en" sz="1000">
                <a:latin typeface="Calibri"/>
                <a:ea typeface="Calibri"/>
                <a:cs typeface="Calibri"/>
                <a:sym typeface="Calibri"/>
              </a:rPr>
              <a:t>If those identified students, how many are identified as gifted?</a:t>
            </a:r>
            <a:endParaRPr sz="1000">
              <a:latin typeface="Calibri"/>
              <a:ea typeface="Calibri"/>
              <a:cs typeface="Calibri"/>
              <a:sym typeface="Calibri"/>
            </a:endParaRPr>
          </a:p>
          <a:p>
            <a:pPr marL="457200" lvl="0" indent="-292100" algn="l" rtl="0">
              <a:lnSpc>
                <a:spcPct val="100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Of the population identified as gifted, how many were identified as twice-exceptional?</a:t>
            </a:r>
            <a:endParaRPr sz="1000">
              <a:solidFill>
                <a:schemeClr val="dk1"/>
              </a:solidFill>
              <a:latin typeface="Calibri"/>
              <a:ea typeface="Calibri"/>
              <a:cs typeface="Calibri"/>
              <a:sym typeface="Calibri"/>
            </a:endParaRPr>
          </a:p>
          <a:p>
            <a:pPr marL="457200" lvl="0" indent="-292100" algn="l" rtl="0">
              <a:lnSpc>
                <a:spcPct val="90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How many were gifted with an IEP?</a:t>
            </a:r>
            <a:endParaRPr sz="1000">
              <a:solidFill>
                <a:schemeClr val="dk1"/>
              </a:solidFill>
              <a:latin typeface="Calibri"/>
              <a:ea typeface="Calibri"/>
              <a:cs typeface="Calibri"/>
              <a:sym typeface="Calibri"/>
            </a:endParaRPr>
          </a:p>
          <a:p>
            <a:pPr marL="457200" lvl="0" indent="-292100" algn="l" rtl="0">
              <a:lnSpc>
                <a:spcPct val="90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How many were gifted with a 504?</a:t>
            </a:r>
            <a:endParaRPr sz="1000">
              <a:solidFill>
                <a:schemeClr val="dk1"/>
              </a:solidFill>
              <a:latin typeface="Calibri"/>
              <a:ea typeface="Calibri"/>
              <a:cs typeface="Calibri"/>
              <a:sym typeface="Calibri"/>
            </a:endParaRPr>
          </a:p>
          <a:p>
            <a:pPr marL="457200" lvl="0" indent="-292100" algn="l" rtl="0">
              <a:lnSpc>
                <a:spcPct val="90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How many were gifted with an IEP and a 504?</a:t>
            </a:r>
            <a:endParaRPr sz="1000">
              <a:latin typeface="Calibri"/>
              <a:ea typeface="Calibri"/>
              <a:cs typeface="Calibri"/>
              <a:sym typeface="Calibri"/>
            </a:endParaRPr>
          </a:p>
          <a:p>
            <a:pPr marL="0" lvl="0" indent="0" algn="l" rtl="0">
              <a:lnSpc>
                <a:spcPct val="100000"/>
              </a:lnSpc>
              <a:spcBef>
                <a:spcPts val="0"/>
              </a:spcBef>
              <a:spcAft>
                <a:spcPts val="0"/>
              </a:spcAft>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581a8765d4_6_7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581a8765d4_6_7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riccardo-annandale-7e2pe9wjL9M-unsplash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581a8765d4_6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581a8765d4_6_9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chemeClr val="dk1"/>
              </a:buClr>
              <a:buSzPts val="1100"/>
              <a:buFont typeface="Arial"/>
              <a:buNone/>
            </a:pPr>
            <a:r>
              <a:rPr lang="en"/>
              <a:t>Research based best practice notes the following points mentioned in this slide to keep in mind for  identification of 2e/3e students.  It takes a collaborative team of both gifted and special education to gather information.  As previously mentioned our population may present as asynchronous and this demonstrates the need to look closer at the student.   </a:t>
            </a:r>
            <a:endParaRPr/>
          </a:p>
          <a:p>
            <a:pPr marL="0" marR="0" lvl="0" indent="0" algn="l" rtl="0">
              <a:lnSpc>
                <a:spcPct val="115000"/>
              </a:lnSpc>
              <a:spcBef>
                <a:spcPts val="800"/>
              </a:spcBef>
              <a:spcAft>
                <a:spcPts val="0"/>
              </a:spcAft>
              <a:buClr>
                <a:schemeClr val="dk1"/>
              </a:buClr>
              <a:buSzPts val="1100"/>
              <a:buFont typeface="Arial"/>
              <a:buNone/>
            </a:pPr>
            <a:endParaRPr i="1"/>
          </a:p>
          <a:p>
            <a:pPr marL="0" marR="0" lvl="0" indent="0" algn="l" rtl="0">
              <a:lnSpc>
                <a:spcPct val="115000"/>
              </a:lnSpc>
              <a:spcBef>
                <a:spcPts val="800"/>
              </a:spcBef>
              <a:spcAft>
                <a:spcPts val="0"/>
              </a:spcAft>
              <a:buClr>
                <a:schemeClr val="dk1"/>
              </a:buClr>
              <a:buSzPts val="1100"/>
              <a:buFont typeface="Arial"/>
              <a:buNone/>
            </a:pPr>
            <a:endParaRPr sz="1200">
              <a:solidFill>
                <a:srgbClr val="202124"/>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202124"/>
              </a:solidFill>
              <a:highlight>
                <a:srgbClr val="FFFFFF"/>
              </a:highlight>
            </a:endParaRPr>
          </a:p>
          <a:p>
            <a:pPr marL="0" marR="0" lvl="0" indent="0" algn="l" rtl="0">
              <a:lnSpc>
                <a:spcPct val="115000"/>
              </a:lnSpc>
              <a:spcBef>
                <a:spcPts val="800"/>
              </a:spcBef>
              <a:spcAft>
                <a:spcPts val="0"/>
              </a:spcAft>
              <a:buClr>
                <a:schemeClr val="dk1"/>
              </a:buClr>
              <a:buSzPts val="1100"/>
              <a:buFont typeface="Arial"/>
              <a:buNone/>
            </a:pPr>
            <a:endParaRPr/>
          </a:p>
          <a:p>
            <a:pPr marL="0" marR="0" lvl="0" indent="0" algn="l" rtl="0">
              <a:lnSpc>
                <a:spcPct val="115000"/>
              </a:lnSpc>
              <a:spcBef>
                <a:spcPts val="800"/>
              </a:spcBef>
              <a:spcAft>
                <a:spcPts val="0"/>
              </a:spcAft>
              <a:buClr>
                <a:schemeClr val="dk1"/>
              </a:buClr>
              <a:buSzPts val="1100"/>
              <a:buFont typeface="Arial"/>
              <a:buNone/>
            </a:pPr>
            <a:r>
              <a:rPr lang="en"/>
              <a:t>)</a:t>
            </a:r>
            <a:endParaRPr/>
          </a:p>
          <a:p>
            <a:pPr marL="0" marR="0" lvl="0" indent="0" algn="l" rtl="0">
              <a:lnSpc>
                <a:spcPct val="115000"/>
              </a:lnSpc>
              <a:spcBef>
                <a:spcPts val="800"/>
              </a:spcBef>
              <a:spcAft>
                <a:spcPts val="0"/>
              </a:spcAft>
              <a:buClr>
                <a:schemeClr val="dk1"/>
              </a:buClr>
              <a:buSzPts val="1400"/>
              <a:buFont typeface="Calibri"/>
              <a:buNone/>
            </a:pPr>
            <a:endParaRPr/>
          </a:p>
          <a:p>
            <a:pPr marL="0" marR="0" lvl="0" indent="0" algn="l" rtl="0">
              <a:lnSpc>
                <a:spcPct val="115000"/>
              </a:lnSpc>
              <a:spcBef>
                <a:spcPts val="0"/>
              </a:spcBef>
              <a:spcAft>
                <a:spcPts val="0"/>
              </a:spcAft>
              <a:buClr>
                <a:schemeClr val="dk1"/>
              </a:buClr>
              <a:buSzPts val="1400"/>
              <a:buFont typeface="Arial"/>
              <a:buNone/>
            </a:pPr>
            <a:endParaRPr sz="1050" b="0" i="0" u="none" strike="noStrike" cap="none">
              <a:solidFill>
                <a:srgbClr val="333333"/>
              </a:solidFill>
              <a:latin typeface="Helvetica Neue"/>
              <a:ea typeface="Helvetica Neue"/>
              <a:cs typeface="Helvetica Neue"/>
              <a:sym typeface="Helvetica Neue"/>
            </a:endParaRPr>
          </a:p>
        </p:txBody>
      </p:sp>
      <p:sp>
        <p:nvSpPr>
          <p:cNvPr id="184" name="Google Shape;184;g1581a8765d4_6_97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figure provides a visual display of students’ abilities, and emphasizes the significant differences in the cognitive, academic and adaptive functioning skills of twice-exceptional students with SLD. The Belin-Blank Center is an active leading contributor to this body of research and several recent publications have been included in this document (see Annotated Bibliography).  </a:t>
            </a:r>
            <a:r>
              <a:rPr lang="en" u="sng">
                <a:solidFill>
                  <a:schemeClr val="hlink"/>
                </a:solidFill>
                <a:hlinkClick r:id="rId3"/>
              </a:rPr>
              <a:t>https://belinblank.education.uiowa.edu/research/docs/pip2.pdf</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581a8765d4_6_1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1581a8765d4_6_1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400"/>
              <a:buFont typeface="Arial"/>
              <a:buNone/>
            </a:pPr>
            <a:r>
              <a:rPr lang="en" sz="1000">
                <a:solidFill>
                  <a:schemeClr val="dk1"/>
                </a:solidFill>
                <a:latin typeface="Calibri"/>
                <a:ea typeface="Calibri"/>
                <a:cs typeface="Calibri"/>
                <a:sym typeface="Calibri"/>
              </a:rPr>
              <a:t>Characteristics of giftedness are key indicators.  With our 2e students you may see a “scatter” with their scores:  some scores will be high in areas, as well as low in others.  It’s important not to focus on just the composite scores but look at all information available. Analyze specific subtests on cognitive assessments: The full score might be in the average range, and it's important to make sure there are no big discrepancies in the subtests. For example, if processing speed that is very low, it might pull down scores in another area.</a:t>
            </a:r>
            <a:endParaRPr sz="1000" i="0" u="none" strike="noStrike" cap="none">
              <a:solidFill>
                <a:schemeClr val="dk1"/>
              </a:solidFill>
              <a:latin typeface="Calibri"/>
              <a:ea typeface="Calibri"/>
              <a:cs typeface="Calibri"/>
              <a:sym typeface="Calibri"/>
            </a:endParaRPr>
          </a:p>
        </p:txBody>
      </p:sp>
      <p:sp>
        <p:nvSpPr>
          <p:cNvPr id="208" name="Google Shape;208;p1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000"/>
              <a:t>We collect a lot of information on our students.  CDE/Gifted provides information on assessments, but your district/AU decides what assessments are used.   </a:t>
            </a:r>
            <a:r>
              <a:rPr lang="en" sz="1000">
                <a:latin typeface="Arial"/>
                <a:ea typeface="Arial"/>
                <a:cs typeface="Arial"/>
                <a:sym typeface="Arial"/>
              </a:rPr>
              <a:t>Other than your students with severe cognitive impairment, consider doing a data dive for your students on IEPs.  Your students are likely to have a CogAT(Cognitive Abilities Test) or an NNAT(Nagalari) and it</a:t>
            </a:r>
            <a:r>
              <a:rPr lang="en" sz="1000"/>
              <a:t>’s</a:t>
            </a:r>
            <a:r>
              <a:rPr lang="en" sz="1000">
                <a:latin typeface="Arial"/>
                <a:ea typeface="Arial"/>
                <a:cs typeface="Arial"/>
                <a:sym typeface="Arial"/>
              </a:rPr>
              <a:t> possible </a:t>
            </a:r>
            <a:r>
              <a:rPr lang="en" sz="1000"/>
              <a:t>to have</a:t>
            </a:r>
            <a:r>
              <a:rPr lang="en" sz="1000">
                <a:latin typeface="Arial"/>
                <a:ea typeface="Arial"/>
                <a:cs typeface="Arial"/>
                <a:sym typeface="Arial"/>
              </a:rPr>
              <a:t> a WISC or a Woodcock-Johnson.  </a:t>
            </a:r>
            <a:r>
              <a:rPr lang="en" sz="1000"/>
              <a:t>CDE/GT has compiled a list of commonly used assessments as well as descriptions about those listed.   It’s important to remember that if you suspect a strength in a student which does not show up on a general assessment, look deeper to find an assessment that works for the student.  </a:t>
            </a:r>
            <a:endParaRPr sz="1000">
              <a:solidFill>
                <a:srgbClr val="3C4043"/>
              </a:solidFill>
              <a:highlight>
                <a:srgbClr val="FFFFFF"/>
              </a:highlight>
              <a:latin typeface="Roboto"/>
              <a:ea typeface="Roboto"/>
              <a:cs typeface="Roboto"/>
              <a:sym typeface="Roboto"/>
            </a:endParaRPr>
          </a:p>
        </p:txBody>
      </p:sp>
      <p:sp>
        <p:nvSpPr>
          <p:cNvPr id="216" name="Google Shape;21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Donna Ford has been a leader on culturally responsive assessments and her points here need to be emphasized.  </a:t>
            </a:r>
            <a:endParaRPr/>
          </a:p>
        </p:txBody>
      </p:sp>
      <p:sp>
        <p:nvSpPr>
          <p:cNvPr id="227" name="Google Shape;22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581a8765d4_6_19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581a8765d4_6_19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christina-wocintechchat-com-rg1y72eKw6o-unsplash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Remember that a stakeholder can be anyone who supports the student’s strength.  This can include: </a:t>
            </a:r>
            <a:r>
              <a:rPr lang="en" sz="1050">
                <a:solidFill>
                  <a:schemeClr val="dk1"/>
                </a:solidFill>
                <a:highlight>
                  <a:schemeClr val="lt1"/>
                </a:highlight>
                <a:latin typeface="Roboto"/>
                <a:ea typeface="Roboto"/>
                <a:cs typeface="Roboto"/>
                <a:sym typeface="Roboto"/>
              </a:rPr>
              <a:t>specials' teachers (music, art, PE), interventionists, for example ELL teachers, mental/behavioral health specialists (school psychologists, counselors, speech/language) as well as community mentors.  </a:t>
            </a:r>
            <a:r>
              <a:rPr lang="en"/>
              <a:t>Checking with the student to make sure they have a voice in collaboration will help to ensure their needs are being met.   Collaborating all stakeholders to support students requires a community effort as evidenced by these questions.</a:t>
            </a:r>
            <a:r>
              <a:rPr lang="en" sz="1200">
                <a:solidFill>
                  <a:schemeClr val="dk1"/>
                </a:solidFill>
                <a:latin typeface="Calibri"/>
                <a:ea typeface="Calibri"/>
                <a:cs typeface="Calibri"/>
                <a:sym typeface="Calibri"/>
              </a:rPr>
              <a:t> </a:t>
            </a:r>
            <a:endParaRPr/>
          </a:p>
        </p:txBody>
      </p:sp>
      <p:sp>
        <p:nvSpPr>
          <p:cNvPr id="240" name="Google Shape;24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581a8765d4_6_19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581a8765d4_6_19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Each District/BOCES has an identification process and providing a flow chart/process with names of contacts will support the lines of communication.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581a8765d4_6_2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1581a8765d4_6_2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joshua-woroniecki-lzh3hPtJz9c-unsplash</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6ddff201c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146ddff201c_0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This is a graphic of the big picture of how to support 2e learners. To be clear, one might think of the last 4 boxes as within the first MTSS or infrastructure box. All supports for all students are within the MTSS framework. We’ve separated them here to create the clarity and emphasis needed for 2e learners.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90500" marR="190500" lvl="0" indent="0" algn="l" rtl="0">
              <a:lnSpc>
                <a:spcPct val="100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Supporting strengths first honors the student and provides an opportunity to engage them in learning.  Supporting their disabilities allows them to take an active role in their involvement.</a:t>
            </a:r>
            <a:r>
              <a:rPr lang="en">
                <a:latin typeface="Calibri"/>
                <a:ea typeface="Calibri"/>
                <a:cs typeface="Calibri"/>
                <a:sym typeface="Calibri"/>
              </a:rPr>
              <a:t>Research shows that 2e children are quite capable of high-level abstract thinking, demonstrate significant creativity, and are able to take unique problem-solving approaches to tasks (Trail, 2000). Offering learning opportunities that draw on these abilities is likely to engage these students and give them opportunities for success. At the same time, caution is essential when setting the level of challenge for 2e students. It needs to be appropriate – high enough so that they must stretch to meet the challenge, but not so high that they will fail.</a:t>
            </a:r>
            <a:endParaRPr>
              <a:latin typeface="Calibri"/>
              <a:ea typeface="Calibri"/>
              <a:cs typeface="Calibri"/>
              <a:sym typeface="Calibri"/>
            </a:endParaRPr>
          </a:p>
          <a:p>
            <a:pPr marL="190500" marR="190500" lvl="0" indent="0" algn="l" rtl="0">
              <a:lnSpc>
                <a:spcPct val="100000"/>
              </a:lnSpc>
              <a:spcBef>
                <a:spcPts val="1000"/>
              </a:spcBef>
              <a:spcAft>
                <a:spcPts val="0"/>
              </a:spcAft>
              <a:buClr>
                <a:schemeClr val="dk1"/>
              </a:buClr>
              <a:buSzPts val="1100"/>
              <a:buFont typeface="Arial"/>
              <a:buNone/>
            </a:pPr>
            <a:endParaRPr>
              <a:latin typeface="Calibri"/>
              <a:ea typeface="Calibri"/>
              <a:cs typeface="Calibri"/>
              <a:sym typeface="Calibri"/>
            </a:endParaRPr>
          </a:p>
          <a:p>
            <a:pPr marL="457200" lvl="0" indent="0" algn="l" rtl="0">
              <a:lnSpc>
                <a:spcPct val="100000"/>
              </a:lnSpc>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581a8765d4_6_2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1581a8765d4_6_2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https://www.nagc.org/sites/default/files/key%20reports/twiceexceptional.pdf</a:t>
            </a:r>
            <a:r>
              <a:rPr lang="en"/>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581a8765d4_6_2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581a8765d4_6_25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88900" lvl="0" indent="0" algn="l" rtl="0">
              <a:lnSpc>
                <a:spcPct val="90000"/>
              </a:lnSpc>
              <a:spcBef>
                <a:spcPts val="800"/>
              </a:spcBef>
              <a:spcAft>
                <a:spcPts val="0"/>
              </a:spcAft>
              <a:buClr>
                <a:srgbClr val="253356"/>
              </a:buClr>
              <a:buSzPts val="1400"/>
              <a:buFont typeface="Arial"/>
              <a:buNone/>
            </a:pPr>
            <a:r>
              <a:rPr lang="en" sz="1200">
                <a:solidFill>
                  <a:srgbClr val="253356"/>
                </a:solidFill>
              </a:rPr>
              <a:t>All too often our 2e/3e students experience frustration because they know what they want to express in their mind, but struggle to share their ideas.  Twice-exceptional students may exhibit poor behavior as a result of intense frustration and low self-esteem caused by the discrepancy between high intellectual ability and comparatively poor academic performance and blame themselves as a result.</a:t>
            </a:r>
            <a:endParaRPr sz="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chemeClr val="dk1"/>
                </a:solidFill>
              </a:rPr>
              <a:t>The intent of this presentation is to provide districts/BOCES with an informational overview presentation that can be customized by districts for their educational community to address the needs of our 2e/3e Students </a:t>
            </a:r>
            <a:endParaRPr sz="12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1000"/>
              </a:spcBef>
              <a:spcAft>
                <a:spcPts val="0"/>
              </a:spcAft>
              <a:buClr>
                <a:schemeClr val="dk1"/>
              </a:buClr>
              <a:buSzPts val="1200"/>
              <a:buChar char="•"/>
            </a:pPr>
            <a:r>
              <a:rPr lang="en" sz="1200">
                <a:solidFill>
                  <a:schemeClr val="dk1"/>
                </a:solidFill>
                <a:latin typeface="Calibri"/>
                <a:ea typeface="Calibri"/>
                <a:cs typeface="Calibri"/>
                <a:sym typeface="Calibri"/>
              </a:rPr>
              <a:t>Part 1 Class in Foundations of Twice-Exceptional Learners provides a framework to identify and support 2e/3e</a:t>
            </a:r>
            <a:endParaRPr sz="1200">
              <a:solidFill>
                <a:srgbClr val="373A3C"/>
              </a:solidFill>
              <a:highlight>
                <a:schemeClr val="lt1"/>
              </a:highlight>
              <a:latin typeface="Calibri"/>
              <a:ea typeface="Calibri"/>
              <a:cs typeface="Calibri"/>
              <a:sym typeface="Calibri"/>
            </a:endParaRPr>
          </a:p>
          <a:p>
            <a:pPr marL="457200" lvl="0" indent="-304800" algn="l" rtl="0">
              <a:lnSpc>
                <a:spcPct val="100000"/>
              </a:lnSpc>
              <a:spcBef>
                <a:spcPts val="0"/>
              </a:spcBef>
              <a:spcAft>
                <a:spcPts val="0"/>
              </a:spcAft>
              <a:buClr>
                <a:srgbClr val="373A3C"/>
              </a:buClr>
              <a:buSzPts val="1200"/>
              <a:buFont typeface="Calibri"/>
              <a:buChar char="•"/>
            </a:pPr>
            <a:r>
              <a:rPr lang="en" sz="1200">
                <a:solidFill>
                  <a:srgbClr val="373A3C"/>
                </a:solidFill>
                <a:highlight>
                  <a:schemeClr val="lt1"/>
                </a:highlight>
                <a:latin typeface="Calibri"/>
                <a:ea typeface="Calibri"/>
                <a:cs typeface="Calibri"/>
                <a:sym typeface="Calibri"/>
              </a:rPr>
              <a:t>Part 2 Class provides:</a:t>
            </a:r>
            <a:endParaRPr sz="1200">
              <a:solidFill>
                <a:srgbClr val="373A3C"/>
              </a:solidFill>
              <a:highlight>
                <a:schemeClr val="lt1"/>
              </a:highlight>
              <a:latin typeface="Calibri"/>
              <a:ea typeface="Calibri"/>
              <a:cs typeface="Calibri"/>
              <a:sym typeface="Calibri"/>
            </a:endParaRPr>
          </a:p>
          <a:p>
            <a:pPr marL="914400" lvl="1" indent="-304800" algn="l" rtl="0">
              <a:lnSpc>
                <a:spcPct val="100000"/>
              </a:lnSpc>
              <a:spcBef>
                <a:spcPts val="0"/>
              </a:spcBef>
              <a:spcAft>
                <a:spcPts val="0"/>
              </a:spcAft>
              <a:buClr>
                <a:srgbClr val="373A3C"/>
              </a:buClr>
              <a:buSzPts val="1200"/>
              <a:buFont typeface="Calibri"/>
              <a:buChar char="•"/>
            </a:pPr>
            <a:r>
              <a:rPr lang="en" sz="1200">
                <a:solidFill>
                  <a:srgbClr val="373A3C"/>
                </a:solidFill>
                <a:highlight>
                  <a:schemeClr val="lt1"/>
                </a:highlight>
                <a:latin typeface="Calibri"/>
                <a:ea typeface="Calibri"/>
                <a:cs typeface="Calibri"/>
                <a:sym typeface="Calibri"/>
              </a:rPr>
              <a:t>An overview of neurodiversity</a:t>
            </a:r>
            <a:endParaRPr sz="1200">
              <a:solidFill>
                <a:srgbClr val="373A3C"/>
              </a:solidFill>
              <a:highlight>
                <a:schemeClr val="lt1"/>
              </a:highlight>
              <a:latin typeface="Calibri"/>
              <a:ea typeface="Calibri"/>
              <a:cs typeface="Calibri"/>
              <a:sym typeface="Calibri"/>
            </a:endParaRPr>
          </a:p>
          <a:p>
            <a:pPr marL="914400" lvl="1" indent="-304800" algn="l" rtl="0">
              <a:lnSpc>
                <a:spcPct val="100000"/>
              </a:lnSpc>
              <a:spcBef>
                <a:spcPts val="0"/>
              </a:spcBef>
              <a:spcAft>
                <a:spcPts val="0"/>
              </a:spcAft>
              <a:buClr>
                <a:srgbClr val="373A3C"/>
              </a:buClr>
              <a:buSzPts val="1200"/>
              <a:buFont typeface="Calibri"/>
              <a:buChar char="•"/>
            </a:pPr>
            <a:r>
              <a:rPr lang="en" sz="1200">
                <a:solidFill>
                  <a:srgbClr val="373A3C"/>
                </a:solidFill>
                <a:highlight>
                  <a:schemeClr val="lt1"/>
                </a:highlight>
                <a:latin typeface="Calibri"/>
                <a:ea typeface="Calibri"/>
                <a:cs typeface="Calibri"/>
                <a:sym typeface="Calibri"/>
              </a:rPr>
              <a:t>Looks at specific populations of 2e students including autism spectrum disorder (ASD), other health impairments (OHI), or specific learning disabilities (SLD) </a:t>
            </a:r>
            <a:endParaRPr sz="1200">
              <a:solidFill>
                <a:srgbClr val="373A3C"/>
              </a:solidFill>
              <a:highlight>
                <a:schemeClr val="lt1"/>
              </a:highlight>
              <a:latin typeface="Calibri"/>
              <a:ea typeface="Calibri"/>
              <a:cs typeface="Calibri"/>
              <a:sym typeface="Calibri"/>
            </a:endParaRPr>
          </a:p>
          <a:p>
            <a:pPr marL="914400" lvl="1" indent="-304800" algn="l" rtl="0">
              <a:lnSpc>
                <a:spcPct val="100000"/>
              </a:lnSpc>
              <a:spcBef>
                <a:spcPts val="0"/>
              </a:spcBef>
              <a:spcAft>
                <a:spcPts val="0"/>
              </a:spcAft>
              <a:buClr>
                <a:srgbClr val="373A3C"/>
              </a:buClr>
              <a:buSzPts val="1200"/>
              <a:buFont typeface="Calibri"/>
              <a:buChar char="•"/>
            </a:pPr>
            <a:r>
              <a:rPr lang="en" sz="1200">
                <a:solidFill>
                  <a:srgbClr val="373A3C"/>
                </a:solidFill>
                <a:highlight>
                  <a:schemeClr val="lt1"/>
                </a:highlight>
                <a:latin typeface="Calibri"/>
                <a:ea typeface="Calibri"/>
                <a:cs typeface="Calibri"/>
                <a:sym typeface="Calibri"/>
              </a:rPr>
              <a:t>Considers 504 plans in terms of anxiety and depression</a:t>
            </a:r>
            <a:endParaRPr sz="1200">
              <a:solidFill>
                <a:srgbClr val="373A3C"/>
              </a:solidFill>
              <a:highlight>
                <a:schemeClr val="lt1"/>
              </a:highlight>
              <a:latin typeface="Calibri"/>
              <a:ea typeface="Calibri"/>
              <a:cs typeface="Calibri"/>
              <a:sym typeface="Calibri"/>
            </a:endParaRPr>
          </a:p>
          <a:p>
            <a:pPr marL="914400" lvl="1" indent="-304800" algn="l" rtl="0">
              <a:lnSpc>
                <a:spcPct val="100000"/>
              </a:lnSpc>
              <a:spcBef>
                <a:spcPts val="0"/>
              </a:spcBef>
              <a:spcAft>
                <a:spcPts val="0"/>
              </a:spcAft>
              <a:buClr>
                <a:srgbClr val="373A3C"/>
              </a:buClr>
              <a:buSzPts val="1200"/>
              <a:buFont typeface="Calibri"/>
              <a:buChar char="•"/>
            </a:pPr>
            <a:r>
              <a:rPr lang="en" sz="1200">
                <a:solidFill>
                  <a:srgbClr val="373A3C"/>
                </a:solidFill>
                <a:highlight>
                  <a:schemeClr val="lt1"/>
                </a:highlight>
                <a:latin typeface="Calibri"/>
                <a:ea typeface="Calibri"/>
                <a:cs typeface="Calibri"/>
                <a:sym typeface="Calibri"/>
              </a:rPr>
              <a:t>Provides tools to become a catalyst for change</a:t>
            </a:r>
            <a:endParaRPr sz="1200">
              <a:solidFill>
                <a:srgbClr val="373A3C"/>
              </a:solidFill>
              <a:highlight>
                <a:schemeClr val="lt1"/>
              </a:highlight>
              <a:latin typeface="Calibri"/>
              <a:ea typeface="Calibri"/>
              <a:cs typeface="Calibri"/>
              <a:sym typeface="Calibri"/>
            </a:endParaRPr>
          </a:p>
          <a:p>
            <a:pPr marL="457200" lvl="0" indent="-304800" algn="l" rtl="0">
              <a:lnSpc>
                <a:spcPct val="100000"/>
              </a:lnSpc>
              <a:spcBef>
                <a:spcPts val="0"/>
              </a:spcBef>
              <a:spcAft>
                <a:spcPts val="0"/>
              </a:spcAft>
              <a:buClr>
                <a:srgbClr val="373A3C"/>
              </a:buClr>
              <a:buSzPts val="1200"/>
              <a:buFont typeface="Calibri"/>
              <a:buChar char="•"/>
            </a:pPr>
            <a:r>
              <a:rPr lang="en" sz="1200">
                <a:solidFill>
                  <a:srgbClr val="373A3C"/>
                </a:solidFill>
                <a:highlight>
                  <a:schemeClr val="lt1"/>
                </a:highlight>
                <a:latin typeface="Calibri"/>
                <a:ea typeface="Calibri"/>
                <a:cs typeface="Calibri"/>
                <a:sym typeface="Calibri"/>
              </a:rPr>
              <a:t>Training for mental health workers who provide services for 2e learners</a:t>
            </a:r>
            <a:endParaRPr sz="1200">
              <a:solidFill>
                <a:srgbClr val="373A3C"/>
              </a:solidFill>
              <a:highlight>
                <a:schemeClr val="lt1"/>
              </a:highlight>
              <a:latin typeface="Calibri"/>
              <a:ea typeface="Calibri"/>
              <a:cs typeface="Calibri"/>
              <a:sym typeface="Calibri"/>
            </a:endParaRPr>
          </a:p>
          <a:p>
            <a:pPr marL="457200" lvl="0" indent="-304800" algn="l" rtl="0">
              <a:lnSpc>
                <a:spcPct val="100000"/>
              </a:lnSpc>
              <a:spcBef>
                <a:spcPts val="0"/>
              </a:spcBef>
              <a:spcAft>
                <a:spcPts val="0"/>
              </a:spcAft>
              <a:buClr>
                <a:srgbClr val="373A3C"/>
              </a:buClr>
              <a:buSzPts val="1200"/>
              <a:buFont typeface="Calibri"/>
              <a:buChar char="•"/>
            </a:pPr>
            <a:r>
              <a:rPr lang="en" sz="1200">
                <a:solidFill>
                  <a:srgbClr val="373A3C"/>
                </a:solidFill>
                <a:highlight>
                  <a:schemeClr val="lt1"/>
                </a:highlight>
                <a:latin typeface="Calibri"/>
                <a:ea typeface="Calibri"/>
                <a:cs typeface="Calibri"/>
                <a:sym typeface="Calibri"/>
              </a:rPr>
              <a:t>2e Presentations for Principals with emphasis on identification and team approach</a:t>
            </a:r>
            <a:endParaRPr sz="1200">
              <a:solidFill>
                <a:srgbClr val="373A3C"/>
              </a:solidFill>
              <a:highlight>
                <a:schemeClr val="lt1"/>
              </a:highlight>
              <a:latin typeface="Calibri"/>
              <a:ea typeface="Calibri"/>
              <a:cs typeface="Calibri"/>
              <a:sym typeface="Calibri"/>
            </a:endParaRPr>
          </a:p>
          <a:p>
            <a:pPr marL="457200" lvl="0" indent="-304800" algn="l" rtl="0">
              <a:lnSpc>
                <a:spcPct val="100000"/>
              </a:lnSpc>
              <a:spcBef>
                <a:spcPts val="0"/>
              </a:spcBef>
              <a:spcAft>
                <a:spcPts val="0"/>
              </a:spcAft>
              <a:buClr>
                <a:srgbClr val="373A3C"/>
              </a:buClr>
              <a:buSzPts val="1200"/>
              <a:buFont typeface="Calibri"/>
              <a:buChar char="•"/>
            </a:pPr>
            <a:r>
              <a:rPr lang="en" sz="1200">
                <a:solidFill>
                  <a:srgbClr val="373A3C"/>
                </a:solidFill>
                <a:highlight>
                  <a:schemeClr val="lt1"/>
                </a:highlight>
                <a:latin typeface="Calibri"/>
                <a:ea typeface="Calibri"/>
                <a:cs typeface="Calibri"/>
                <a:sym typeface="Calibri"/>
              </a:rPr>
              <a:t>District customized professional development and consultation</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by a daiga_ellabyutm_source=unsplash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581a8765d4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581a8765d4_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b="1">
                <a:solidFill>
                  <a:srgbClr val="333333"/>
                </a:solidFill>
                <a:highlight>
                  <a:srgbClr val="FFFFFF"/>
                </a:highlight>
              </a:rPr>
              <a:t>ECEA defines "identification" as:</a:t>
            </a:r>
            <a:endParaRPr sz="1050" b="1">
              <a:solidFill>
                <a:srgbClr val="333333"/>
              </a:solidFill>
              <a:highlight>
                <a:srgbClr val="FFFFFF"/>
              </a:highlight>
            </a:endParaRPr>
          </a:p>
          <a:p>
            <a:pPr marL="381000" lvl="0" indent="0" algn="l" rtl="0">
              <a:lnSpc>
                <a:spcPct val="115000"/>
              </a:lnSpc>
              <a:spcBef>
                <a:spcPts val="800"/>
              </a:spcBef>
              <a:spcAft>
                <a:spcPts val="800"/>
              </a:spcAft>
              <a:buClr>
                <a:schemeClr val="dk1"/>
              </a:buClr>
              <a:buSzPts val="1100"/>
              <a:buFont typeface="Arial"/>
              <a:buNone/>
            </a:pPr>
            <a:r>
              <a:rPr lang="en" sz="1050">
                <a:solidFill>
                  <a:srgbClr val="333333"/>
                </a:solidFill>
                <a:highlight>
                  <a:srgbClr val="FFFFFF"/>
                </a:highlight>
              </a:rPr>
              <a:t>The assessment process used by the AU for identifying students who meet the definition specified in section 12.01(16) and for identifying the educational needs of gifted students. 12.02(2)(c)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5864e58963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5864e58963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1200"/>
              </a:spcBef>
              <a:spcAft>
                <a:spcPts val="0"/>
              </a:spcAft>
              <a:buClr>
                <a:schemeClr val="dk1"/>
              </a:buClr>
              <a:buSzPts val="1100"/>
              <a:buFont typeface="Arial"/>
              <a:buNone/>
            </a:pPr>
            <a:r>
              <a:rPr lang="en" sz="1200">
                <a:solidFill>
                  <a:schemeClr val="dk1"/>
                </a:solidFill>
              </a:rPr>
              <a:t>Colorado has a legal definition of twice-exceptionality. Our state definition includes learners who are both identified as gifted and qualify for an IEP or a 504 plan.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5873d93f2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5873d93f2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455A64"/>
              </a:buClr>
              <a:buSzPts val="1600"/>
              <a:buFont typeface="Arial"/>
              <a:buNone/>
            </a:pPr>
            <a:r>
              <a:rPr lang="en" sz="1000">
                <a:solidFill>
                  <a:schemeClr val="dk1"/>
                </a:solidFill>
                <a:highlight>
                  <a:schemeClr val="lt1"/>
                </a:highlight>
                <a:latin typeface="Calibri"/>
                <a:ea typeface="Calibri"/>
                <a:cs typeface="Calibri"/>
                <a:sym typeface="Calibri"/>
              </a:rPr>
              <a:t>Considerations are for all students, including twice -exceptional are: </a:t>
            </a:r>
            <a:r>
              <a:rPr lang="en" sz="1000" i="1">
                <a:solidFill>
                  <a:schemeClr val="dk1"/>
                </a:solidFill>
                <a:highlight>
                  <a:schemeClr val="lt1"/>
                </a:highlight>
                <a:latin typeface="Calibri"/>
                <a:ea typeface="Calibri"/>
                <a:cs typeface="Calibri"/>
                <a:sym typeface="Calibri"/>
              </a:rPr>
              <a:t>Gender, Race, Class, Culture, Ethnicity, and Socioeconomic Status.  </a:t>
            </a:r>
            <a:r>
              <a:rPr lang="en" sz="1000">
                <a:solidFill>
                  <a:schemeClr val="dk1"/>
                </a:solidFill>
                <a:highlight>
                  <a:schemeClr val="lt1"/>
                </a:highlight>
                <a:latin typeface="Calibri"/>
                <a:ea typeface="Calibri"/>
                <a:cs typeface="Calibri"/>
                <a:sym typeface="Calibri"/>
              </a:rPr>
              <a:t>In research, there are three different labels/terms (3e, Gifted Cubed, and Tw(y)ce-exceptionality) used to define 2e students from marginalized groups, and their definitions vary </a:t>
            </a:r>
            <a:r>
              <a:rPr lang="en" sz="1000" i="1">
                <a:solidFill>
                  <a:schemeClr val="dk1"/>
                </a:solidFill>
                <a:highlight>
                  <a:schemeClr val="lt1"/>
                </a:highlight>
                <a:latin typeface="Calibri"/>
                <a:ea typeface="Calibri"/>
                <a:cs typeface="Calibri"/>
                <a:sym typeface="Calibri"/>
              </a:rPr>
              <a:t>(</a:t>
            </a:r>
            <a:r>
              <a:rPr lang="en" sz="1000" i="1" u="sng">
                <a:solidFill>
                  <a:schemeClr val="dk1"/>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Bonner &amp; Goings, 2019</a:t>
            </a:r>
            <a:r>
              <a:rPr lang="en" sz="1000" i="1">
                <a:solidFill>
                  <a:schemeClr val="dk1"/>
                </a:solidFill>
                <a:highlight>
                  <a:schemeClr val="lt1"/>
                </a:highlight>
                <a:latin typeface="Calibri"/>
                <a:ea typeface="Calibri"/>
                <a:cs typeface="Calibri"/>
                <a:sym typeface="Calibri"/>
              </a:rPr>
              <a:t> p. 120; </a:t>
            </a:r>
            <a:r>
              <a:rPr lang="en" sz="1000" i="1" u="sng">
                <a:solidFill>
                  <a:schemeClr val="dk1"/>
                </a:solidFill>
                <a:highlight>
                  <a:schemeClr val="lt1"/>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Davis &amp; Robinson,2018</a:t>
            </a:r>
            <a:r>
              <a:rPr lang="en" sz="1000" i="1">
                <a:solidFill>
                  <a:schemeClr val="dk1"/>
                </a:solidFill>
                <a:highlight>
                  <a:schemeClr val="lt1"/>
                </a:highlight>
                <a:latin typeface="Calibri"/>
                <a:ea typeface="Calibri"/>
                <a:cs typeface="Calibri"/>
                <a:sym typeface="Calibri"/>
              </a:rPr>
              <a:t>, p. 279)</a:t>
            </a:r>
            <a:r>
              <a:rPr lang="en" sz="1000">
                <a:solidFill>
                  <a:schemeClr val="dk1"/>
                </a:solidFill>
                <a:highlight>
                  <a:schemeClr val="lt1"/>
                </a:highlight>
                <a:latin typeface="Calibri"/>
                <a:ea typeface="Calibri"/>
                <a:cs typeface="Calibri"/>
                <a:sym typeface="Calibri"/>
              </a:rPr>
              <a:t>.</a:t>
            </a:r>
            <a:endParaRPr sz="1000">
              <a:solidFill>
                <a:schemeClr val="dk1"/>
              </a:solidFill>
              <a:highlight>
                <a:schemeClr val="lt1"/>
              </a:highlight>
              <a:latin typeface="Calibri"/>
              <a:ea typeface="Calibri"/>
              <a:cs typeface="Calibri"/>
              <a:sym typeface="Calibri"/>
            </a:endParaRPr>
          </a:p>
          <a:p>
            <a:pPr marL="0" lvl="0" indent="0" algn="l" rtl="0">
              <a:lnSpc>
                <a:spcPct val="100000"/>
              </a:lnSpc>
              <a:spcBef>
                <a:spcPts val="0"/>
              </a:spcBef>
              <a:spcAft>
                <a:spcPts val="0"/>
              </a:spcAft>
              <a:buSzPts val="1100"/>
              <a:buNone/>
            </a:pPr>
            <a:endParaRPr sz="1000">
              <a:solidFill>
                <a:srgbClr val="22222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Level 1 of our class goes into depth about characteristics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0" lvl="0" indent="0" algn="l" rtl="0">
              <a:lnSpc>
                <a:spcPct val="100000"/>
              </a:lnSpc>
              <a:spcBef>
                <a:spcPts val="0"/>
              </a:spcBef>
              <a:spcAft>
                <a:spcPts val="0"/>
              </a:spcAft>
              <a:buClr>
                <a:schemeClr val="dk1"/>
              </a:buClr>
              <a:buSzPts val="1100"/>
              <a:buFont typeface="Arial"/>
              <a:buNone/>
            </a:pPr>
            <a:r>
              <a:rPr lang="en" sz="1050">
                <a:solidFill>
                  <a:srgbClr val="363636"/>
                </a:solidFill>
                <a:highlight>
                  <a:srgbClr val="FFFFFF"/>
                </a:highlight>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Asynchrony is the term used to describe the mismatch between cognitive, emotional, and physical development of gifted individuals. </a:t>
            </a:r>
            <a:endParaRPr sz="14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0" lvl="0" indent="0" algn="l" rtl="0">
              <a:lnSpc>
                <a:spcPct val="100000"/>
              </a:lnSpc>
              <a:spcBef>
                <a:spcPts val="0"/>
              </a:spcBef>
              <a:spcAft>
                <a:spcPts val="0"/>
              </a:spcAft>
              <a:buSzPts val="1100"/>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55a74f4f7c_43_259"/>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g155a74f4f7c_43_259"/>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g155a74f4f7c_43_259"/>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g155a74f4f7c_43_259"/>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g155a74f4f7c_43_2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g155a74f4f7c_43_30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g155a74f4f7c_43_30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g155a74f4f7c_43_30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5" name="Google Shape;55;g155a74f4f7c_43_3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55a74f4f7c_43_3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pic>
        <p:nvPicPr>
          <p:cNvPr id="59" name="Google Shape;59;g155a74f4f7c_43_308"/>
          <p:cNvPicPr preferRelativeResize="0"/>
          <p:nvPr/>
        </p:nvPicPr>
        <p:blipFill rotWithShape="1">
          <a:blip r:embed="rId2">
            <a:alphaModFix/>
          </a:blip>
          <a:srcRect/>
          <a:stretch/>
        </p:blipFill>
        <p:spPr>
          <a:xfrm>
            <a:off x="6" y="1"/>
            <a:ext cx="9143990" cy="914399"/>
          </a:xfrm>
          <a:prstGeom prst="rect">
            <a:avLst/>
          </a:prstGeom>
          <a:noFill/>
          <a:ln>
            <a:noFill/>
          </a:ln>
        </p:spPr>
      </p:pic>
      <p:sp>
        <p:nvSpPr>
          <p:cNvPr id="60" name="Google Shape;60;g155a74f4f7c_43_30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g155a74f4f7c_43_30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750"/>
              </a:spcBef>
              <a:spcAft>
                <a:spcPts val="0"/>
              </a:spcAft>
              <a:buClr>
                <a:schemeClr val="dk1"/>
              </a:buClr>
              <a:buSzPts val="1800"/>
              <a:buChar char="•"/>
              <a:defRPr sz="1800"/>
            </a:lvl1pPr>
            <a:lvl2pPr marL="914400" lvl="1" indent="-323850" algn="l" rtl="0">
              <a:lnSpc>
                <a:spcPct val="90000"/>
              </a:lnSpc>
              <a:spcBef>
                <a:spcPts val="375"/>
              </a:spcBef>
              <a:spcAft>
                <a:spcPts val="0"/>
              </a:spcAft>
              <a:buClr>
                <a:schemeClr val="dk1"/>
              </a:buClr>
              <a:buSzPts val="1500"/>
              <a:buChar char="•"/>
              <a:defRPr sz="1500"/>
            </a:lvl2pPr>
            <a:lvl3pPr marL="1371600" lvl="2" indent="-314325" algn="l" rtl="0">
              <a:lnSpc>
                <a:spcPct val="90000"/>
              </a:lnSpc>
              <a:spcBef>
                <a:spcPts val="375"/>
              </a:spcBef>
              <a:spcAft>
                <a:spcPts val="0"/>
              </a:spcAft>
              <a:buClr>
                <a:schemeClr val="dk1"/>
              </a:buClr>
              <a:buSzPts val="135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62" name="Google Shape;62;g155a74f4f7c_43_308"/>
          <p:cNvPicPr preferRelativeResize="0"/>
          <p:nvPr/>
        </p:nvPicPr>
        <p:blipFill rotWithShape="1">
          <a:blip r:embed="rId3">
            <a:alphaModFix/>
          </a:blip>
          <a:srcRect/>
          <a:stretch/>
        </p:blipFill>
        <p:spPr>
          <a:xfrm>
            <a:off x="8086705" y="4629151"/>
            <a:ext cx="857291" cy="364739"/>
          </a:xfrm>
          <a:prstGeom prst="rect">
            <a:avLst/>
          </a:prstGeom>
          <a:noFill/>
          <a:ln>
            <a:noFill/>
          </a:ln>
        </p:spPr>
      </p:pic>
      <p:sp>
        <p:nvSpPr>
          <p:cNvPr id="63" name="Google Shape;63;g155a74f4f7c_43_308"/>
          <p:cNvSpPr txBox="1">
            <a:spLocks noGrp="1"/>
          </p:cNvSpPr>
          <p:nvPr>
            <p:ph type="sldNum" idx="12"/>
          </p:nvPr>
        </p:nvSpPr>
        <p:spPr>
          <a:xfrm>
            <a:off x="249655" y="4767263"/>
            <a:ext cx="20574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4"/>
        <p:cNvGrpSpPr/>
        <p:nvPr/>
      </p:nvGrpSpPr>
      <p:grpSpPr>
        <a:xfrm>
          <a:off x="0" y="0"/>
          <a:ext cx="0" cy="0"/>
          <a:chOff x="0" y="0"/>
          <a:chExt cx="0" cy="0"/>
        </a:xfrm>
      </p:grpSpPr>
      <p:pic>
        <p:nvPicPr>
          <p:cNvPr id="65" name="Google Shape;65;g155a74f4f7c_43_314"/>
          <p:cNvPicPr preferRelativeResize="0"/>
          <p:nvPr/>
        </p:nvPicPr>
        <p:blipFill rotWithShape="1">
          <a:blip r:embed="rId2">
            <a:alphaModFix/>
          </a:blip>
          <a:srcRect/>
          <a:stretch/>
        </p:blipFill>
        <p:spPr>
          <a:xfrm>
            <a:off x="1" y="-1"/>
            <a:ext cx="9144470" cy="5143765"/>
          </a:xfrm>
          <a:prstGeom prst="rect">
            <a:avLst/>
          </a:prstGeom>
          <a:noFill/>
          <a:ln>
            <a:noFill/>
          </a:ln>
        </p:spPr>
      </p:pic>
      <p:sp>
        <p:nvSpPr>
          <p:cNvPr id="66" name="Google Shape;66;g155a74f4f7c_43_314"/>
          <p:cNvSpPr txBox="1">
            <a:spLocks noGrp="1"/>
          </p:cNvSpPr>
          <p:nvPr>
            <p:ph type="ctrTitle"/>
          </p:nvPr>
        </p:nvSpPr>
        <p:spPr>
          <a:xfrm>
            <a:off x="0" y="1946787"/>
            <a:ext cx="91446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g155a74f4f7c_43_314"/>
          <p:cNvSpPr txBox="1">
            <a:spLocks noGrp="1"/>
          </p:cNvSpPr>
          <p:nvPr>
            <p:ph type="sldNum" idx="12"/>
          </p:nvPr>
        </p:nvSpPr>
        <p:spPr>
          <a:xfrm>
            <a:off x="175065" y="4820266"/>
            <a:ext cx="20574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8"/>
        <p:cNvGrpSpPr/>
        <p:nvPr/>
      </p:nvGrpSpPr>
      <p:grpSpPr>
        <a:xfrm>
          <a:off x="0" y="0"/>
          <a:ext cx="0" cy="0"/>
          <a:chOff x="0" y="0"/>
          <a:chExt cx="0" cy="0"/>
        </a:xfrm>
      </p:grpSpPr>
      <p:sp>
        <p:nvSpPr>
          <p:cNvPr id="69" name="Google Shape;69;g155a74f4f7c_43_318"/>
          <p:cNvSpPr txBox="1">
            <a:spLocks noGrp="1"/>
          </p:cNvSpPr>
          <p:nvPr>
            <p:ph type="body" idx="1"/>
          </p:nvPr>
        </p:nvSpPr>
        <p:spPr>
          <a:xfrm>
            <a:off x="628650" y="1165860"/>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sz="1800"/>
            </a:lvl1pPr>
            <a:lvl2pPr marL="914400" lvl="1" indent="-323850" algn="l" rtl="0">
              <a:lnSpc>
                <a:spcPct val="90000"/>
              </a:lnSpc>
              <a:spcBef>
                <a:spcPts val="375"/>
              </a:spcBef>
              <a:spcAft>
                <a:spcPts val="0"/>
              </a:spcAft>
              <a:buClr>
                <a:schemeClr val="dk1"/>
              </a:buClr>
              <a:buSzPts val="1500"/>
              <a:buChar char="•"/>
              <a:defRPr sz="1500"/>
            </a:lvl2pPr>
            <a:lvl3pPr marL="1371600" lvl="2" indent="-314325" algn="l" rtl="0">
              <a:lnSpc>
                <a:spcPct val="90000"/>
              </a:lnSpc>
              <a:spcBef>
                <a:spcPts val="375"/>
              </a:spcBef>
              <a:spcAft>
                <a:spcPts val="0"/>
              </a:spcAft>
              <a:buClr>
                <a:schemeClr val="dk1"/>
              </a:buClr>
              <a:buSzPts val="135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0" name="Google Shape;70;g155a74f4f7c_43_318"/>
          <p:cNvSpPr txBox="1">
            <a:spLocks noGrp="1"/>
          </p:cNvSpPr>
          <p:nvPr>
            <p:ph type="body" idx="2"/>
          </p:nvPr>
        </p:nvSpPr>
        <p:spPr>
          <a:xfrm>
            <a:off x="4629150" y="1165860"/>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sz="1800"/>
            </a:lvl1pPr>
            <a:lvl2pPr marL="914400" lvl="1" indent="-323850" algn="l" rtl="0">
              <a:lnSpc>
                <a:spcPct val="90000"/>
              </a:lnSpc>
              <a:spcBef>
                <a:spcPts val="375"/>
              </a:spcBef>
              <a:spcAft>
                <a:spcPts val="0"/>
              </a:spcAft>
              <a:buClr>
                <a:schemeClr val="dk1"/>
              </a:buClr>
              <a:buSzPts val="1500"/>
              <a:buChar char="•"/>
              <a:defRPr sz="1500"/>
            </a:lvl2pPr>
            <a:lvl3pPr marL="1371600" lvl="2" indent="-314325" algn="l" rtl="0">
              <a:lnSpc>
                <a:spcPct val="90000"/>
              </a:lnSpc>
              <a:spcBef>
                <a:spcPts val="375"/>
              </a:spcBef>
              <a:spcAft>
                <a:spcPts val="0"/>
              </a:spcAft>
              <a:buClr>
                <a:schemeClr val="dk1"/>
              </a:buClr>
              <a:buSzPts val="135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71" name="Google Shape;71;g155a74f4f7c_43_318"/>
          <p:cNvPicPr preferRelativeResize="0"/>
          <p:nvPr/>
        </p:nvPicPr>
        <p:blipFill rotWithShape="1">
          <a:blip r:embed="rId2">
            <a:alphaModFix/>
          </a:blip>
          <a:srcRect/>
          <a:stretch/>
        </p:blipFill>
        <p:spPr>
          <a:xfrm>
            <a:off x="8086705" y="4629151"/>
            <a:ext cx="857291" cy="364739"/>
          </a:xfrm>
          <a:prstGeom prst="rect">
            <a:avLst/>
          </a:prstGeom>
          <a:noFill/>
          <a:ln>
            <a:noFill/>
          </a:ln>
        </p:spPr>
      </p:pic>
      <p:sp>
        <p:nvSpPr>
          <p:cNvPr id="72" name="Google Shape;72;g155a74f4f7c_43_318"/>
          <p:cNvSpPr txBox="1">
            <a:spLocks noGrp="1"/>
          </p:cNvSpPr>
          <p:nvPr>
            <p:ph type="sldNum" idx="12"/>
          </p:nvPr>
        </p:nvSpPr>
        <p:spPr>
          <a:xfrm>
            <a:off x="249655" y="4767263"/>
            <a:ext cx="20574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3" name="Google Shape;73;g155a74f4f7c_43_318"/>
          <p:cNvPicPr preferRelativeResize="0"/>
          <p:nvPr/>
        </p:nvPicPr>
        <p:blipFill rotWithShape="1">
          <a:blip r:embed="rId3">
            <a:alphaModFix/>
          </a:blip>
          <a:srcRect/>
          <a:stretch/>
        </p:blipFill>
        <p:spPr>
          <a:xfrm>
            <a:off x="6" y="1"/>
            <a:ext cx="9143990" cy="914399"/>
          </a:xfrm>
          <a:prstGeom prst="rect">
            <a:avLst/>
          </a:prstGeom>
          <a:noFill/>
          <a:ln>
            <a:noFill/>
          </a:ln>
        </p:spPr>
      </p:pic>
      <p:sp>
        <p:nvSpPr>
          <p:cNvPr id="74" name="Google Shape;74;g155a74f4f7c_43_31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5"/>
        <p:cNvGrpSpPr/>
        <p:nvPr/>
      </p:nvGrpSpPr>
      <p:grpSpPr>
        <a:xfrm>
          <a:off x="0" y="0"/>
          <a:ext cx="0" cy="0"/>
          <a:chOff x="0" y="0"/>
          <a:chExt cx="0" cy="0"/>
        </a:xfrm>
      </p:grpSpPr>
      <p:pic>
        <p:nvPicPr>
          <p:cNvPr id="76" name="Google Shape;76;g155a74f4f7c_43_325"/>
          <p:cNvPicPr preferRelativeResize="0"/>
          <p:nvPr/>
        </p:nvPicPr>
        <p:blipFill rotWithShape="1">
          <a:blip r:embed="rId2">
            <a:alphaModFix/>
          </a:blip>
          <a:srcRect/>
          <a:stretch/>
        </p:blipFill>
        <p:spPr>
          <a:xfrm>
            <a:off x="6" y="1"/>
            <a:ext cx="9143990" cy="914399"/>
          </a:xfrm>
          <a:prstGeom prst="rect">
            <a:avLst/>
          </a:prstGeom>
          <a:noFill/>
          <a:ln>
            <a:noFill/>
          </a:ln>
        </p:spPr>
      </p:pic>
      <p:sp>
        <p:nvSpPr>
          <p:cNvPr id="77" name="Google Shape;77;g155a74f4f7c_43_325"/>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g155a74f4f7c_43_32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750"/>
              </a:spcBef>
              <a:spcAft>
                <a:spcPts val="0"/>
              </a:spcAft>
              <a:buClr>
                <a:schemeClr val="dk1"/>
              </a:buClr>
              <a:buSzPts val="1800"/>
              <a:buChar char="•"/>
              <a:defRPr sz="1800"/>
            </a:lvl1pPr>
            <a:lvl2pPr marL="914400" lvl="1" indent="-323850" algn="l" rtl="0">
              <a:lnSpc>
                <a:spcPct val="90000"/>
              </a:lnSpc>
              <a:spcBef>
                <a:spcPts val="375"/>
              </a:spcBef>
              <a:spcAft>
                <a:spcPts val="0"/>
              </a:spcAft>
              <a:buClr>
                <a:schemeClr val="dk1"/>
              </a:buClr>
              <a:buSzPts val="1500"/>
              <a:buChar char="•"/>
              <a:defRPr sz="1500"/>
            </a:lvl2pPr>
            <a:lvl3pPr marL="1371600" lvl="2" indent="-314325" algn="l" rtl="0">
              <a:lnSpc>
                <a:spcPct val="90000"/>
              </a:lnSpc>
              <a:spcBef>
                <a:spcPts val="375"/>
              </a:spcBef>
              <a:spcAft>
                <a:spcPts val="0"/>
              </a:spcAft>
              <a:buClr>
                <a:schemeClr val="dk1"/>
              </a:buClr>
              <a:buSzPts val="135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79" name="Google Shape;79;g155a74f4f7c_43_325"/>
          <p:cNvPicPr preferRelativeResize="0"/>
          <p:nvPr/>
        </p:nvPicPr>
        <p:blipFill rotWithShape="1">
          <a:blip r:embed="rId3">
            <a:alphaModFix/>
          </a:blip>
          <a:srcRect/>
          <a:stretch/>
        </p:blipFill>
        <p:spPr>
          <a:xfrm>
            <a:off x="8086705" y="4629151"/>
            <a:ext cx="857291" cy="364739"/>
          </a:xfrm>
          <a:prstGeom prst="rect">
            <a:avLst/>
          </a:prstGeom>
          <a:noFill/>
          <a:ln>
            <a:noFill/>
          </a:ln>
        </p:spPr>
      </p:pic>
      <p:sp>
        <p:nvSpPr>
          <p:cNvPr id="80" name="Google Shape;80;g155a74f4f7c_43_325"/>
          <p:cNvSpPr txBox="1">
            <a:spLocks noGrp="1"/>
          </p:cNvSpPr>
          <p:nvPr>
            <p:ph type="sldNum" idx="12"/>
          </p:nvPr>
        </p:nvSpPr>
        <p:spPr>
          <a:xfrm>
            <a:off x="249655" y="4767263"/>
            <a:ext cx="20574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1" name="Google Shape;81;g155a74f4f7c_43_32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1">
  <p:cSld name="1_Two Content">
    <p:spTree>
      <p:nvGrpSpPr>
        <p:cNvPr id="1" name="Shape 82"/>
        <p:cNvGrpSpPr/>
        <p:nvPr/>
      </p:nvGrpSpPr>
      <p:grpSpPr>
        <a:xfrm>
          <a:off x="0" y="0"/>
          <a:ext cx="0" cy="0"/>
          <a:chOff x="0" y="0"/>
          <a:chExt cx="0" cy="0"/>
        </a:xfrm>
      </p:grpSpPr>
      <p:sp>
        <p:nvSpPr>
          <p:cNvPr id="83" name="Google Shape;83;g155a74f4f7c_43_332"/>
          <p:cNvSpPr txBox="1">
            <a:spLocks noGrp="1"/>
          </p:cNvSpPr>
          <p:nvPr>
            <p:ph type="body" idx="1"/>
          </p:nvPr>
        </p:nvSpPr>
        <p:spPr>
          <a:xfrm>
            <a:off x="628650" y="1097281"/>
            <a:ext cx="3886200" cy="34377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750"/>
              </a:spcBef>
              <a:spcAft>
                <a:spcPts val="0"/>
              </a:spcAft>
              <a:buClr>
                <a:schemeClr val="dk1"/>
              </a:buClr>
              <a:buSzPts val="2400"/>
              <a:buChar char="•"/>
              <a:defRPr sz="1800"/>
            </a:lvl1pPr>
            <a:lvl2pPr marL="914400" lvl="1" indent="-355600" algn="l" rtl="0">
              <a:lnSpc>
                <a:spcPct val="90000"/>
              </a:lnSpc>
              <a:spcBef>
                <a:spcPts val="375"/>
              </a:spcBef>
              <a:spcAft>
                <a:spcPts val="0"/>
              </a:spcAft>
              <a:buClr>
                <a:schemeClr val="dk1"/>
              </a:buClr>
              <a:buSzPts val="2000"/>
              <a:buChar char="•"/>
              <a:defRPr sz="1500"/>
            </a:lvl2pPr>
            <a:lvl3pPr marL="1371600" lvl="2" indent="-342900" algn="l" rtl="0">
              <a:lnSpc>
                <a:spcPct val="90000"/>
              </a:lnSpc>
              <a:spcBef>
                <a:spcPts val="375"/>
              </a:spcBef>
              <a:spcAft>
                <a:spcPts val="0"/>
              </a:spcAft>
              <a:buClr>
                <a:schemeClr val="dk1"/>
              </a:buClr>
              <a:buSzPts val="180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4" name="Google Shape;84;g155a74f4f7c_43_332"/>
          <p:cNvSpPr txBox="1">
            <a:spLocks noGrp="1"/>
          </p:cNvSpPr>
          <p:nvPr>
            <p:ph type="body" idx="2"/>
          </p:nvPr>
        </p:nvSpPr>
        <p:spPr>
          <a:xfrm>
            <a:off x="4629150" y="1097281"/>
            <a:ext cx="3886200" cy="34377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750"/>
              </a:spcBef>
              <a:spcAft>
                <a:spcPts val="0"/>
              </a:spcAft>
              <a:buClr>
                <a:schemeClr val="dk1"/>
              </a:buClr>
              <a:buSzPts val="2400"/>
              <a:buChar char="•"/>
              <a:defRPr sz="1800"/>
            </a:lvl1pPr>
            <a:lvl2pPr marL="914400" lvl="1" indent="-355600" algn="l" rtl="0">
              <a:lnSpc>
                <a:spcPct val="90000"/>
              </a:lnSpc>
              <a:spcBef>
                <a:spcPts val="375"/>
              </a:spcBef>
              <a:spcAft>
                <a:spcPts val="0"/>
              </a:spcAft>
              <a:buClr>
                <a:schemeClr val="dk1"/>
              </a:buClr>
              <a:buSzPts val="2000"/>
              <a:buChar char="•"/>
              <a:defRPr sz="1500"/>
            </a:lvl2pPr>
            <a:lvl3pPr marL="1371600" lvl="2" indent="-342900" algn="l" rtl="0">
              <a:lnSpc>
                <a:spcPct val="90000"/>
              </a:lnSpc>
              <a:spcBef>
                <a:spcPts val="375"/>
              </a:spcBef>
              <a:spcAft>
                <a:spcPts val="0"/>
              </a:spcAft>
              <a:buClr>
                <a:schemeClr val="dk1"/>
              </a:buClr>
              <a:buSzPts val="180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5" name="Google Shape;85;g155a74f4f7c_43_332"/>
          <p:cNvSpPr txBox="1">
            <a:spLocks noGrp="1"/>
          </p:cNvSpPr>
          <p:nvPr>
            <p:ph type="title"/>
          </p:nvPr>
        </p:nvSpPr>
        <p:spPr>
          <a:xfrm>
            <a:off x="245194" y="190885"/>
            <a:ext cx="6081900" cy="567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g155a74f4f7c_43_332"/>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7F7F7F"/>
              </a:buClr>
              <a:buSzPts val="1200"/>
              <a:buFont typeface="Calibri"/>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g155a74f4f7c_43_265"/>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g155a74f4f7c_43_265"/>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g155a74f4f7c_43_265"/>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g155a74f4f7c_43_2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55a74f4f7c_43_27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g155a74f4f7c_43_27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g155a74f4f7c_43_27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 name="Google Shape;24;g155a74f4f7c_43_2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g155a74f4f7c_43_27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g155a74f4f7c_43_27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g155a74f4f7c_43_27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g155a74f4f7c_43_2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g155a74f4f7c_43_28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g155a74f4f7c_43_2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g155a74f4f7c_43_28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g155a74f4f7c_43_283"/>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g155a74f4f7c_43_2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g155a74f4f7c_43_287"/>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g155a74f4f7c_43_287"/>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g155a74f4f7c_43_2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55a74f4f7c_43_291"/>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g155a74f4f7c_43_29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g155a74f4f7c_43_291"/>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g155a74f4f7c_43_291"/>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g155a74f4f7c_43_29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7" name="Google Shape;47;g155a74f4f7c_43_2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g155a74f4f7c_43_298"/>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g155a74f4f7c_43_2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g155a74f4f7c_43_255"/>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g155a74f4f7c_43_255"/>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g155a74f4f7c_43_2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belinblank.education.uiowa.edu/research/docs/pip2.pdf" TargetMode="External"/><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de.state.co.us/gt/gt_matrixcommonmeasur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files.eric.ed.gov/fulltext/EJ1185416.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nagc.org/sites/default/files/key%20reports/twiceexceptional.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agc.org/sites/default/files/key%20reports/twiceexceptional.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gt/2epd"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gt/identifica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routledge.com/Identifying-and-Serving-Culturally-and-Linguistically-Diverse-Gifted-Students/Lewis-Rivera-Roby/p/book/978159363844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685800" y="2126776"/>
            <a:ext cx="7772400" cy="1991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Twice-Exceptional (2e/3e) Students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0" lvl="0" indent="0" algn="ctr" rtl="0">
              <a:lnSpc>
                <a:spcPct val="90000"/>
              </a:lnSpc>
              <a:spcBef>
                <a:spcPts val="0"/>
              </a:spcBef>
              <a:spcAft>
                <a:spcPts val="0"/>
              </a:spcAft>
              <a:buClr>
                <a:schemeClr val="dk1"/>
              </a:buClr>
              <a:buSzPts val="2800"/>
              <a:buFont typeface="Arial"/>
              <a:buNone/>
            </a:pPr>
            <a:r>
              <a:rPr lang="en"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Who They Are and How to Support Their Needs </a:t>
            </a:r>
            <a:endParaRPr sz="2800"/>
          </a:p>
          <a:p>
            <a:pPr marL="0" lvl="0" indent="0" algn="ctr" rtl="0">
              <a:lnSpc>
                <a:spcPct val="90000"/>
              </a:lnSpc>
              <a:spcBef>
                <a:spcPts val="0"/>
              </a:spcBef>
              <a:spcAft>
                <a:spcPts val="0"/>
              </a:spcAft>
              <a:buClr>
                <a:schemeClr val="dk1"/>
              </a:buClr>
              <a:buSzPts val="2800"/>
              <a:buFont typeface="Arial"/>
              <a:buNone/>
            </a:pPr>
            <a:r>
              <a:rPr lang="en" sz="2800"/>
              <a:t> </a:t>
            </a:r>
            <a:endParaRPr sz="2800"/>
          </a:p>
          <a:p>
            <a:pPr marL="0" lvl="0" indent="0" algn="ctr" rtl="0">
              <a:lnSpc>
                <a:spcPct val="90000"/>
              </a:lnSpc>
              <a:spcBef>
                <a:spcPts val="0"/>
              </a:spcBef>
              <a:spcAft>
                <a:spcPts val="0"/>
              </a:spcAft>
              <a:buClr>
                <a:schemeClr val="dk1"/>
              </a:buClr>
              <a:buSzPts val="2800"/>
              <a:buFont typeface="Arial"/>
              <a:buNone/>
            </a:pPr>
            <a:r>
              <a:rPr lang="en" sz="2800">
                <a:highlight>
                  <a:srgbClr val="00FF00"/>
                </a:highlight>
              </a:rPr>
              <a:t>&lt;Insert District/BOCES name&gt;</a:t>
            </a:r>
            <a:endParaRPr sz="2800">
              <a:highlight>
                <a:srgbClr val="00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581a8765d4_6_391"/>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100"/>
              <a:buNone/>
            </a:pPr>
            <a:r>
              <a:rPr lang="en" sz="3100"/>
              <a:t>2e/3e Students Present in Many Ways</a:t>
            </a:r>
            <a:endParaRPr sz="3100"/>
          </a:p>
        </p:txBody>
      </p:sp>
      <p:sp>
        <p:nvSpPr>
          <p:cNvPr id="148" name="Google Shape;148;g1581a8765d4_6_391"/>
          <p:cNvSpPr txBox="1">
            <a:spLocks noGrp="1"/>
          </p:cNvSpPr>
          <p:nvPr>
            <p:ph type="body" idx="1"/>
          </p:nvPr>
        </p:nvSpPr>
        <p:spPr>
          <a:xfrm>
            <a:off x="311700" y="1225225"/>
            <a:ext cx="8520600" cy="3354000"/>
          </a:xfrm>
          <a:prstGeom prst="rect">
            <a:avLst/>
          </a:prstGeom>
          <a:noFill/>
          <a:ln>
            <a:noFill/>
          </a:ln>
        </p:spPr>
        <p:txBody>
          <a:bodyPr spcFirstLastPara="1" wrap="square" lIns="0" tIns="0" rIns="0" bIns="0" anchor="t" anchorCtr="0">
            <a:normAutofit fontScale="85000" lnSpcReduction="10000"/>
          </a:bodyPr>
          <a:lstStyle/>
          <a:p>
            <a:pPr marL="0" lvl="0" indent="0" algn="l" rtl="0">
              <a:lnSpc>
                <a:spcPct val="100000"/>
              </a:lnSpc>
              <a:spcBef>
                <a:spcPts val="0"/>
              </a:spcBef>
              <a:spcAft>
                <a:spcPts val="0"/>
              </a:spcAft>
              <a:buSzPct val="105882"/>
              <a:buNone/>
            </a:pPr>
            <a:endParaRPr sz="1700">
              <a:highlight>
                <a:schemeClr val="lt1"/>
              </a:highlight>
            </a:endParaRPr>
          </a:p>
          <a:p>
            <a:pPr marL="342900" marR="139700" lvl="0" indent="-310832" algn="l" rtl="0">
              <a:lnSpc>
                <a:spcPct val="115000"/>
              </a:lnSpc>
              <a:spcBef>
                <a:spcPts val="750"/>
              </a:spcBef>
              <a:spcAft>
                <a:spcPts val="0"/>
              </a:spcAft>
              <a:buClr>
                <a:srgbClr val="222222"/>
              </a:buClr>
              <a:buSzPct val="100000"/>
              <a:buChar char="•"/>
            </a:pPr>
            <a:r>
              <a:rPr lang="en" sz="2700" b="1">
                <a:solidFill>
                  <a:srgbClr val="222222"/>
                </a:solidFill>
                <a:highlight>
                  <a:schemeClr val="lt1"/>
                </a:highlight>
              </a:rPr>
              <a:t>Identified as Gifted</a:t>
            </a:r>
            <a:r>
              <a:rPr lang="en" sz="2700">
                <a:solidFill>
                  <a:srgbClr val="222222"/>
                </a:solidFill>
                <a:highlight>
                  <a:schemeClr val="lt1"/>
                </a:highlight>
              </a:rPr>
              <a:t>:  their exceptional ability may dominate, hiding their disability;</a:t>
            </a:r>
            <a:endParaRPr sz="2700">
              <a:solidFill>
                <a:srgbClr val="222222"/>
              </a:solidFill>
              <a:highlight>
                <a:schemeClr val="lt1"/>
              </a:highlight>
            </a:endParaRPr>
          </a:p>
          <a:p>
            <a:pPr marL="342900" marR="139700" lvl="0" indent="-310832" algn="l" rtl="0">
              <a:lnSpc>
                <a:spcPct val="115000"/>
              </a:lnSpc>
              <a:spcBef>
                <a:spcPts val="0"/>
              </a:spcBef>
              <a:spcAft>
                <a:spcPts val="0"/>
              </a:spcAft>
              <a:buClr>
                <a:srgbClr val="222222"/>
              </a:buClr>
              <a:buSzPct val="100000"/>
              <a:buChar char="•"/>
            </a:pPr>
            <a:r>
              <a:rPr lang="en" sz="2700" b="1">
                <a:solidFill>
                  <a:srgbClr val="222222"/>
                </a:solidFill>
                <a:highlight>
                  <a:schemeClr val="lt1"/>
                </a:highlight>
              </a:rPr>
              <a:t>Identified with a Disability</a:t>
            </a:r>
            <a:r>
              <a:rPr lang="en" sz="2700">
                <a:solidFill>
                  <a:srgbClr val="222222"/>
                </a:solidFill>
                <a:highlight>
                  <a:schemeClr val="lt1"/>
                </a:highlight>
              </a:rPr>
              <a:t>:   their disability may dominate, hiding their exceptional ability; </a:t>
            </a:r>
            <a:endParaRPr sz="2700">
              <a:solidFill>
                <a:srgbClr val="222222"/>
              </a:solidFill>
              <a:highlight>
                <a:schemeClr val="lt1"/>
              </a:highlight>
            </a:endParaRPr>
          </a:p>
          <a:p>
            <a:pPr marL="342900" marR="139700" lvl="0" indent="-310832" algn="l" rtl="0">
              <a:lnSpc>
                <a:spcPct val="115000"/>
              </a:lnSpc>
              <a:spcBef>
                <a:spcPts val="0"/>
              </a:spcBef>
              <a:spcAft>
                <a:spcPts val="0"/>
              </a:spcAft>
              <a:buClr>
                <a:srgbClr val="222222"/>
              </a:buClr>
              <a:buSzPct val="100000"/>
              <a:buChar char="•"/>
            </a:pPr>
            <a:r>
              <a:rPr lang="en" sz="2700" b="1">
                <a:solidFill>
                  <a:srgbClr val="222222"/>
                </a:solidFill>
                <a:highlight>
                  <a:schemeClr val="lt1"/>
                </a:highlight>
              </a:rPr>
              <a:t>Not Identified as Gifted or a Disability</a:t>
            </a:r>
            <a:r>
              <a:rPr lang="en" sz="2700">
                <a:solidFill>
                  <a:srgbClr val="222222"/>
                </a:solidFill>
                <a:highlight>
                  <a:schemeClr val="lt1"/>
                </a:highlight>
              </a:rPr>
              <a:t>:   each may mask the other so that neither is recognized or addressed</a:t>
            </a:r>
            <a:endParaRPr sz="2700">
              <a:solidFill>
                <a:srgbClr val="222222"/>
              </a:solidFill>
              <a:highlight>
                <a:schemeClr val="lt1"/>
              </a:highlight>
            </a:endParaRPr>
          </a:p>
          <a:p>
            <a:pPr marL="342900" marR="139700" lvl="0" indent="-310832" algn="l" rtl="0">
              <a:lnSpc>
                <a:spcPct val="115000"/>
              </a:lnSpc>
              <a:spcBef>
                <a:spcPts val="0"/>
              </a:spcBef>
              <a:spcAft>
                <a:spcPts val="0"/>
              </a:spcAft>
              <a:buClr>
                <a:srgbClr val="222222"/>
              </a:buClr>
              <a:buSzPct val="100000"/>
              <a:buChar char="•"/>
            </a:pPr>
            <a:r>
              <a:rPr lang="en" sz="2700" b="1">
                <a:solidFill>
                  <a:srgbClr val="222222"/>
                </a:solidFill>
                <a:highlight>
                  <a:schemeClr val="lt1"/>
                </a:highlight>
              </a:rPr>
              <a:t>Identified as Twice Exceptional</a:t>
            </a:r>
            <a:r>
              <a:rPr lang="en" sz="2700">
                <a:solidFill>
                  <a:srgbClr val="222222"/>
                </a:solidFill>
                <a:highlight>
                  <a:schemeClr val="lt1"/>
                </a:highlight>
              </a:rPr>
              <a:t>–our Goal!</a:t>
            </a:r>
            <a:endParaRPr sz="2700">
              <a:solidFill>
                <a:srgbClr val="222222"/>
              </a:solidFill>
              <a:highlight>
                <a:schemeClr val="lt1"/>
              </a:highlight>
            </a:endParaRPr>
          </a:p>
          <a:p>
            <a:pPr marL="0" lvl="0" indent="0" algn="l" rtl="0">
              <a:lnSpc>
                <a:spcPct val="90000"/>
              </a:lnSpc>
              <a:spcBef>
                <a:spcPts val="750"/>
              </a:spcBef>
              <a:spcAft>
                <a:spcPts val="0"/>
              </a:spcAft>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1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10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10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1000"/>
                                        <p:tgtEl>
                                          <p:spTgt spid="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Effect transition="in" filter="fade">
                                      <p:cBhvr>
                                        <p:cTn id="27" dur="1000"/>
                                        <p:tgtEl>
                                          <p:spTgt spid="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
                                            <p:txEl>
                                              <p:pRg st="5" end="5"/>
                                            </p:txEl>
                                          </p:spTgt>
                                        </p:tgtEl>
                                        <p:attrNameLst>
                                          <p:attrName>style.visibility</p:attrName>
                                        </p:attrNameLst>
                                      </p:cBhvr>
                                      <p:to>
                                        <p:strVal val="visible"/>
                                      </p:to>
                                    </p:set>
                                    <p:animEffect transition="in" filter="fade">
                                      <p:cBhvr>
                                        <p:cTn id="32" dur="1000"/>
                                        <p:tgtEl>
                                          <p:spTgt spid="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800"/>
              </a:spcBef>
              <a:spcAft>
                <a:spcPts val="0"/>
              </a:spcAft>
              <a:buClr>
                <a:schemeClr val="dk1"/>
              </a:buClr>
              <a:buSzPts val="800"/>
              <a:buFont typeface="Arial"/>
              <a:buNone/>
            </a:pPr>
            <a:r>
              <a:rPr lang="en" sz="3000"/>
              <a:t>Masking</a:t>
            </a:r>
            <a:endParaRPr sz="3600"/>
          </a:p>
        </p:txBody>
      </p:sp>
      <p:sp>
        <p:nvSpPr>
          <p:cNvPr id="155" name="Google Shape;155;p10"/>
          <p:cNvSpPr txBox="1">
            <a:spLocks noGrp="1"/>
          </p:cNvSpPr>
          <p:nvPr>
            <p:ph type="body" idx="1"/>
          </p:nvPr>
        </p:nvSpPr>
        <p:spPr>
          <a:xfrm>
            <a:off x="311700" y="894750"/>
            <a:ext cx="8520600" cy="33540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0"/>
              </a:spcBef>
              <a:spcAft>
                <a:spcPts val="0"/>
              </a:spcAft>
              <a:buClr>
                <a:schemeClr val="dk1"/>
              </a:buClr>
              <a:buSzPts val="1400"/>
              <a:buFont typeface="Arial"/>
              <a:buNone/>
            </a:pPr>
            <a:r>
              <a:rPr lang="en" sz="2450"/>
              <a:t>Twice-exceptional students, whose gifts and disabilities often mask one another, are difficult to identify. </a:t>
            </a:r>
            <a:r>
              <a:rPr lang="en" sz="2550" i="1">
                <a:highlight>
                  <a:srgbClr val="FFFFFF"/>
                </a:highlight>
              </a:rPr>
              <a:t>Students with dual exceptionalities tend to fall into two categories:</a:t>
            </a:r>
            <a:endParaRPr sz="2550" i="1">
              <a:highlight>
                <a:srgbClr val="FFFFFF"/>
              </a:highlight>
            </a:endParaRPr>
          </a:p>
          <a:p>
            <a:pPr marL="457200" lvl="0" indent="-390525" algn="l" rtl="0">
              <a:lnSpc>
                <a:spcPct val="115000"/>
              </a:lnSpc>
              <a:spcBef>
                <a:spcPts val="1000"/>
              </a:spcBef>
              <a:spcAft>
                <a:spcPts val="0"/>
              </a:spcAft>
              <a:buSzPts val="2550"/>
              <a:buFont typeface="Calibri"/>
              <a:buAutoNum type="arabicPeriod"/>
            </a:pPr>
            <a:r>
              <a:rPr lang="en" sz="2550" i="1">
                <a:highlight>
                  <a:srgbClr val="FFFFFF"/>
                </a:highlight>
              </a:rPr>
              <a:t> Those with mild disabilities whose gifts generally mask their disabilities </a:t>
            </a:r>
            <a:r>
              <a:rPr lang="en" sz="2550" b="1" i="1">
                <a:highlight>
                  <a:srgbClr val="FFFFFF"/>
                </a:highlight>
              </a:rPr>
              <a:t>and</a:t>
            </a:r>
            <a:endParaRPr sz="2550" b="1" i="1">
              <a:highlight>
                <a:srgbClr val="FFFFFF"/>
              </a:highlight>
            </a:endParaRPr>
          </a:p>
          <a:p>
            <a:pPr marL="457200" lvl="0" indent="-415925" algn="l" rtl="0">
              <a:lnSpc>
                <a:spcPct val="115000"/>
              </a:lnSpc>
              <a:spcBef>
                <a:spcPts val="0"/>
              </a:spcBef>
              <a:spcAft>
                <a:spcPts val="0"/>
              </a:spcAft>
              <a:buSzPts val="2950"/>
              <a:buFont typeface="Calibri"/>
              <a:buAutoNum type="arabicPeriod"/>
            </a:pPr>
            <a:r>
              <a:rPr lang="en" sz="2550" i="1">
                <a:highlight>
                  <a:srgbClr val="FFFFFF"/>
                </a:highlight>
              </a:rPr>
              <a:t>Those whose disabilities are so severe that they mask the gift</a:t>
            </a:r>
            <a:r>
              <a:rPr lang="en" sz="2750" i="1">
                <a:highlight>
                  <a:srgbClr val="FFFFFF"/>
                </a:highlight>
              </a:rPr>
              <a:t> </a:t>
            </a:r>
            <a:endParaRPr sz="2750" i="1">
              <a:highlight>
                <a:srgbClr val="FFFFFF"/>
              </a:highlight>
            </a:endParaRPr>
          </a:p>
          <a:p>
            <a:pPr marL="0" lvl="0" indent="0" algn="l" rtl="0">
              <a:lnSpc>
                <a:spcPct val="100000"/>
              </a:lnSpc>
              <a:spcBef>
                <a:spcPts val="0"/>
              </a:spcBef>
              <a:spcAft>
                <a:spcPts val="0"/>
              </a:spcAft>
              <a:buClr>
                <a:schemeClr val="dk1"/>
              </a:buClr>
              <a:buSzPts val="1400"/>
              <a:buFont typeface="Arial"/>
              <a:buNone/>
            </a:pPr>
            <a:endParaRPr sz="1000"/>
          </a:p>
          <a:p>
            <a:pPr marL="0" lvl="0" indent="0" algn="l" rtl="0">
              <a:lnSpc>
                <a:spcPct val="90000"/>
              </a:lnSpc>
              <a:spcBef>
                <a:spcPts val="800"/>
              </a:spcBef>
              <a:spcAft>
                <a:spcPts val="0"/>
              </a:spcAft>
              <a:buClr>
                <a:schemeClr val="dk1"/>
              </a:buClr>
              <a:buSzPts val="1800"/>
              <a:buNone/>
            </a:pPr>
            <a:endParaRPr/>
          </a:p>
        </p:txBody>
      </p:sp>
      <p:sp>
        <p:nvSpPr>
          <p:cNvPr id="156" name="Google Shape;156;p10"/>
          <p:cNvSpPr txBox="1"/>
          <p:nvPr/>
        </p:nvSpPr>
        <p:spPr>
          <a:xfrm>
            <a:off x="443575" y="4645631"/>
            <a:ext cx="6872700" cy="5298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000" b="0" i="1" u="none" strike="noStrike" cap="none">
                <a:solidFill>
                  <a:srgbClr val="363636"/>
                </a:solidFill>
                <a:highlight>
                  <a:srgbClr val="FFFFFF"/>
                </a:highlight>
                <a:latin typeface="Roboto"/>
                <a:ea typeface="Roboto"/>
                <a:cs typeface="Roboto"/>
                <a:sym typeface="Roboto"/>
              </a:rPr>
              <a:t>(Baum &amp; Owen, 2004. </a:t>
            </a:r>
            <a:r>
              <a:rPr lang="en" sz="1000" b="0" i="1" u="sng" strike="noStrike" cap="none">
                <a:solidFill>
                  <a:srgbClr val="2200CC"/>
                </a:solidFill>
                <a:highlight>
                  <a:srgbClr val="FFFFFF"/>
                </a:highlight>
                <a:latin typeface="Roboto"/>
                <a:ea typeface="Roboto"/>
                <a:cs typeface="Roboto"/>
                <a:sym typeface="Roboto"/>
                <a:hlinkClick r:id="rId3" action="ppaction://hlinksldjump">
                  <a:extLst>
                    <a:ext uri="{A12FA001-AC4F-418D-AE19-62706E023703}">
                      <ahyp:hlinkClr xmlns:ahyp="http://schemas.microsoft.com/office/drawing/2018/hyperlinkcolor" val="tx"/>
                    </a:ext>
                  </a:extLst>
                </a:hlinkClick>
              </a:rPr>
              <a:t>Twice Exceptional: Gifted Students with Learning Disabilities Considerations Packet</a:t>
            </a:r>
            <a:endParaRPr sz="9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275725" y="1678650"/>
            <a:ext cx="4045200" cy="178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000"/>
              <a:buFont typeface="Arial"/>
              <a:buNone/>
            </a:pPr>
            <a:endParaRPr sz="4000"/>
          </a:p>
          <a:p>
            <a:pPr marL="0" lvl="0" indent="0" algn="ctr" rtl="0">
              <a:lnSpc>
                <a:spcPct val="90000"/>
              </a:lnSpc>
              <a:spcBef>
                <a:spcPts val="0"/>
              </a:spcBef>
              <a:spcAft>
                <a:spcPts val="0"/>
              </a:spcAft>
              <a:buClr>
                <a:schemeClr val="lt1"/>
              </a:buClr>
              <a:buSzPts val="3000"/>
              <a:buFont typeface="Arial"/>
              <a:buNone/>
            </a:pPr>
            <a:r>
              <a:rPr lang="en" sz="4000"/>
              <a:t>By the Numbers</a:t>
            </a:r>
            <a:endParaRPr sz="4000"/>
          </a:p>
        </p:txBody>
      </p:sp>
      <p:pic>
        <p:nvPicPr>
          <p:cNvPr id="162" name="Google Shape;162;p21"/>
          <p:cNvPicPr preferRelativeResize="0"/>
          <p:nvPr/>
        </p:nvPicPr>
        <p:blipFill>
          <a:blip r:embed="rId3">
            <a:alphaModFix/>
          </a:blip>
          <a:stretch>
            <a:fillRect/>
          </a:stretch>
        </p:blipFill>
        <p:spPr>
          <a:xfrm>
            <a:off x="4572000" y="1134075"/>
            <a:ext cx="4572001" cy="3018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581a8765d4_6_581"/>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3300"/>
              <a:t>Colorado Data</a:t>
            </a:r>
            <a:endParaRPr sz="3300"/>
          </a:p>
        </p:txBody>
      </p:sp>
      <p:sp>
        <p:nvSpPr>
          <p:cNvPr id="168" name="Google Shape;168;g1581a8765d4_6_581"/>
          <p:cNvSpPr txBox="1">
            <a:spLocks noGrp="1"/>
          </p:cNvSpPr>
          <p:nvPr>
            <p:ph type="body" idx="1"/>
          </p:nvPr>
        </p:nvSpPr>
        <p:spPr>
          <a:xfrm>
            <a:off x="311700" y="1225225"/>
            <a:ext cx="8520600" cy="3354000"/>
          </a:xfrm>
          <a:prstGeom prst="rect">
            <a:avLst/>
          </a:prstGeom>
          <a:noFill/>
          <a:ln>
            <a:noFill/>
          </a:ln>
        </p:spPr>
        <p:txBody>
          <a:bodyPr spcFirstLastPara="1" wrap="square" lIns="0" tIns="0" rIns="0" bIns="0" anchor="t" anchorCtr="0">
            <a:normAutofit fontScale="85000" lnSpcReduction="10000"/>
          </a:bodyPr>
          <a:lstStyle/>
          <a:p>
            <a:pPr marL="0" lvl="0" indent="0" algn="l" rtl="0">
              <a:lnSpc>
                <a:spcPct val="115000"/>
              </a:lnSpc>
              <a:spcBef>
                <a:spcPts val="1200"/>
              </a:spcBef>
              <a:spcAft>
                <a:spcPts val="0"/>
              </a:spcAft>
              <a:buClr>
                <a:schemeClr val="dk1"/>
              </a:buClr>
              <a:buSzPct val="45833"/>
              <a:buFont typeface="Arial"/>
              <a:buNone/>
            </a:pPr>
            <a:r>
              <a:rPr lang="en" sz="2400">
                <a:solidFill>
                  <a:srgbClr val="000000"/>
                </a:solidFill>
              </a:rPr>
              <a:t>In the state of Colorado, in 2021, there were approximately 886,517 pk-12 students. </a:t>
            </a:r>
            <a:endParaRPr sz="2400">
              <a:solidFill>
                <a:srgbClr val="000000"/>
              </a:solidFill>
            </a:endParaRPr>
          </a:p>
          <a:p>
            <a:pPr marL="457200" lvl="0" indent="-218440" algn="l" rtl="0">
              <a:lnSpc>
                <a:spcPct val="115000"/>
              </a:lnSpc>
              <a:spcBef>
                <a:spcPts val="1200"/>
              </a:spcBef>
              <a:spcAft>
                <a:spcPts val="0"/>
              </a:spcAft>
              <a:buClr>
                <a:srgbClr val="000000"/>
              </a:buClr>
              <a:buSzPct val="100000"/>
              <a:buFont typeface="Calibri"/>
              <a:buChar char="●"/>
            </a:pPr>
            <a:r>
              <a:rPr lang="en" sz="2400">
                <a:solidFill>
                  <a:srgbClr val="000000"/>
                </a:solidFill>
              </a:rPr>
              <a:t>Of the 886,517 identified students, 7.1% were identified as gifted.</a:t>
            </a:r>
            <a:endParaRPr sz="2400">
              <a:solidFill>
                <a:srgbClr val="000000"/>
              </a:solidFill>
            </a:endParaRPr>
          </a:p>
          <a:p>
            <a:pPr marL="457200" lvl="0" indent="-218440" algn="l" rtl="0">
              <a:lnSpc>
                <a:spcPct val="115000"/>
              </a:lnSpc>
              <a:spcBef>
                <a:spcPts val="0"/>
              </a:spcBef>
              <a:spcAft>
                <a:spcPts val="0"/>
              </a:spcAft>
              <a:buClr>
                <a:srgbClr val="000000"/>
              </a:buClr>
              <a:buSzPct val="100000"/>
              <a:buFont typeface="Calibri"/>
              <a:buChar char="●"/>
            </a:pPr>
            <a:r>
              <a:rPr lang="en" sz="2400">
                <a:solidFill>
                  <a:srgbClr val="000000"/>
                </a:solidFill>
              </a:rPr>
              <a:t>Of the population identified as gifted, 9% were identified as twice-exceptional.</a:t>
            </a:r>
            <a:endParaRPr sz="2400">
              <a:solidFill>
                <a:srgbClr val="000000"/>
              </a:solidFill>
            </a:endParaRPr>
          </a:p>
          <a:p>
            <a:pPr marL="457200" lvl="0" indent="-218440" algn="l" rtl="0">
              <a:lnSpc>
                <a:spcPct val="115000"/>
              </a:lnSpc>
              <a:spcBef>
                <a:spcPts val="0"/>
              </a:spcBef>
              <a:spcAft>
                <a:spcPts val="0"/>
              </a:spcAft>
              <a:buClr>
                <a:srgbClr val="000000"/>
              </a:buClr>
              <a:buSzPct val="100000"/>
              <a:buFont typeface="Calibri"/>
              <a:buChar char="●"/>
            </a:pPr>
            <a:r>
              <a:rPr lang="en" sz="2400">
                <a:solidFill>
                  <a:srgbClr val="000000"/>
                </a:solidFill>
              </a:rPr>
              <a:t>1,922 were gifted with an IEP</a:t>
            </a:r>
            <a:endParaRPr sz="2400">
              <a:solidFill>
                <a:srgbClr val="000000"/>
              </a:solidFill>
            </a:endParaRPr>
          </a:p>
          <a:p>
            <a:pPr marL="457200" lvl="0" indent="-218440" algn="l" rtl="0">
              <a:lnSpc>
                <a:spcPct val="115000"/>
              </a:lnSpc>
              <a:spcBef>
                <a:spcPts val="0"/>
              </a:spcBef>
              <a:spcAft>
                <a:spcPts val="0"/>
              </a:spcAft>
              <a:buClr>
                <a:srgbClr val="000000"/>
              </a:buClr>
              <a:buSzPct val="100000"/>
              <a:buFont typeface="Calibri"/>
              <a:buChar char="●"/>
            </a:pPr>
            <a:r>
              <a:rPr lang="en" sz="2400">
                <a:solidFill>
                  <a:srgbClr val="000000"/>
                </a:solidFill>
              </a:rPr>
              <a:t>3,793 were gifted with a 504</a:t>
            </a:r>
            <a:endParaRPr sz="2400">
              <a:solidFill>
                <a:srgbClr val="000000"/>
              </a:solidFill>
            </a:endParaRPr>
          </a:p>
          <a:p>
            <a:pPr marL="457200" lvl="0" indent="-218440" algn="l" rtl="0">
              <a:lnSpc>
                <a:spcPct val="115000"/>
              </a:lnSpc>
              <a:spcBef>
                <a:spcPts val="0"/>
              </a:spcBef>
              <a:spcAft>
                <a:spcPts val="0"/>
              </a:spcAft>
              <a:buClr>
                <a:srgbClr val="000000"/>
              </a:buClr>
              <a:buSzPct val="100000"/>
              <a:buFont typeface="Calibri"/>
              <a:buChar char="●"/>
            </a:pPr>
            <a:r>
              <a:rPr lang="en" sz="2400">
                <a:solidFill>
                  <a:srgbClr val="000000"/>
                </a:solidFill>
              </a:rPr>
              <a:t>78 were gifted with an IEP and a 504</a:t>
            </a:r>
            <a:endParaRPr sz="2400">
              <a:solidFill>
                <a:srgbClr val="000000"/>
              </a:solidFill>
            </a:endParaRPr>
          </a:p>
          <a:p>
            <a:pPr marL="0" lvl="0" indent="152400" algn="l" rtl="0">
              <a:lnSpc>
                <a:spcPct val="90000"/>
              </a:lnSpc>
              <a:spcBef>
                <a:spcPts val="1200"/>
              </a:spcBef>
              <a:spcAft>
                <a:spcPts val="0"/>
              </a:spcAft>
              <a:buClr>
                <a:srgbClr val="000000"/>
              </a:buClr>
              <a:buSzPct val="160000"/>
              <a:buFont typeface="Arial"/>
              <a:buNone/>
            </a:pPr>
            <a:endParaRPr sz="1500">
              <a:solidFill>
                <a:srgbClr val="000000"/>
              </a:solidFill>
              <a:latin typeface="Arial"/>
              <a:ea typeface="Arial"/>
              <a:cs typeface="Arial"/>
              <a:sym typeface="Arial"/>
            </a:endParaRPr>
          </a:p>
          <a:p>
            <a:pPr marL="0" lvl="0" indent="0" algn="l" rtl="0">
              <a:lnSpc>
                <a:spcPct val="90000"/>
              </a:lnSpc>
              <a:spcBef>
                <a:spcPts val="750"/>
              </a:spcBef>
              <a:spcAft>
                <a:spcPts val="0"/>
              </a:spcAft>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10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1" end="1"/>
                                            </p:txEl>
                                          </p:spTgt>
                                        </p:tgtEl>
                                        <p:attrNameLst>
                                          <p:attrName>style.visibility</p:attrName>
                                        </p:attrNameLst>
                                      </p:cBhvr>
                                      <p:to>
                                        <p:strVal val="visible"/>
                                      </p:to>
                                    </p:set>
                                    <p:animEffect transition="in" filter="fade">
                                      <p:cBhvr>
                                        <p:cTn id="12" dur="1000"/>
                                        <p:tgtEl>
                                          <p:spTgt spid="1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xEl>
                                              <p:pRg st="2" end="2"/>
                                            </p:txEl>
                                          </p:spTgt>
                                        </p:tgtEl>
                                        <p:attrNameLst>
                                          <p:attrName>style.visibility</p:attrName>
                                        </p:attrNameLst>
                                      </p:cBhvr>
                                      <p:to>
                                        <p:strVal val="visible"/>
                                      </p:to>
                                    </p:set>
                                    <p:animEffect transition="in" filter="fade">
                                      <p:cBhvr>
                                        <p:cTn id="17" dur="1000"/>
                                        <p:tgtEl>
                                          <p:spTgt spid="1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xEl>
                                              <p:pRg st="3" end="3"/>
                                            </p:txEl>
                                          </p:spTgt>
                                        </p:tgtEl>
                                        <p:attrNameLst>
                                          <p:attrName>style.visibility</p:attrName>
                                        </p:attrNameLst>
                                      </p:cBhvr>
                                      <p:to>
                                        <p:strVal val="visible"/>
                                      </p:to>
                                    </p:set>
                                    <p:animEffect transition="in" filter="fade">
                                      <p:cBhvr>
                                        <p:cTn id="22" dur="1000"/>
                                        <p:tgtEl>
                                          <p:spTgt spid="1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xEl>
                                              <p:pRg st="4" end="4"/>
                                            </p:txEl>
                                          </p:spTgt>
                                        </p:tgtEl>
                                        <p:attrNameLst>
                                          <p:attrName>style.visibility</p:attrName>
                                        </p:attrNameLst>
                                      </p:cBhvr>
                                      <p:to>
                                        <p:strVal val="visible"/>
                                      </p:to>
                                    </p:set>
                                    <p:animEffect transition="in" filter="fade">
                                      <p:cBhvr>
                                        <p:cTn id="27" dur="1000"/>
                                        <p:tgtEl>
                                          <p:spTgt spid="1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8">
                                            <p:txEl>
                                              <p:pRg st="5" end="5"/>
                                            </p:txEl>
                                          </p:spTgt>
                                        </p:tgtEl>
                                        <p:attrNameLst>
                                          <p:attrName>style.visibility</p:attrName>
                                        </p:attrNameLst>
                                      </p:cBhvr>
                                      <p:to>
                                        <p:strVal val="visible"/>
                                      </p:to>
                                    </p:set>
                                    <p:animEffect transition="in" filter="fade">
                                      <p:cBhvr>
                                        <p:cTn id="32" dur="1000"/>
                                        <p:tgtEl>
                                          <p:spTgt spid="1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8">
                                            <p:txEl>
                                              <p:pRg st="6" end="6"/>
                                            </p:txEl>
                                          </p:spTgt>
                                        </p:tgtEl>
                                        <p:attrNameLst>
                                          <p:attrName>style.visibility</p:attrName>
                                        </p:attrNameLst>
                                      </p:cBhvr>
                                      <p:to>
                                        <p:strVal val="visible"/>
                                      </p:to>
                                    </p:set>
                                    <p:animEffect transition="in" filter="fade">
                                      <p:cBhvr>
                                        <p:cTn id="37" dur="1000"/>
                                        <p:tgtEl>
                                          <p:spTgt spid="1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8">
                                            <p:txEl>
                                              <p:pRg st="7" end="7"/>
                                            </p:txEl>
                                          </p:spTgt>
                                        </p:tgtEl>
                                        <p:attrNameLst>
                                          <p:attrName>style.visibility</p:attrName>
                                        </p:attrNameLst>
                                      </p:cBhvr>
                                      <p:to>
                                        <p:strVal val="visible"/>
                                      </p:to>
                                    </p:set>
                                    <p:animEffect transition="in" filter="fade">
                                      <p:cBhvr>
                                        <p:cTn id="42" dur="1000"/>
                                        <p:tgtEl>
                                          <p:spTgt spid="1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581a8765d4_6_595"/>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3700">
                <a:solidFill>
                  <a:schemeClr val="dk1"/>
                </a:solidFill>
                <a:highlight>
                  <a:srgbClr val="00FF00"/>
                </a:highlight>
              </a:rPr>
              <a:t>Data From Your District</a:t>
            </a:r>
            <a:endParaRPr sz="3700">
              <a:solidFill>
                <a:schemeClr val="dk1"/>
              </a:solidFill>
              <a:highlight>
                <a:srgbClr val="00FF00"/>
              </a:highlight>
            </a:endParaRPr>
          </a:p>
        </p:txBody>
      </p:sp>
      <p:sp>
        <p:nvSpPr>
          <p:cNvPr id="174" name="Google Shape;174;g1581a8765d4_6_595"/>
          <p:cNvSpPr txBox="1">
            <a:spLocks noGrp="1"/>
          </p:cNvSpPr>
          <p:nvPr>
            <p:ph type="body" idx="1"/>
          </p:nvPr>
        </p:nvSpPr>
        <p:spPr>
          <a:xfrm>
            <a:off x="311700" y="1225225"/>
            <a:ext cx="8520600" cy="3354000"/>
          </a:xfrm>
          <a:prstGeom prst="rect">
            <a:avLst/>
          </a:prstGeom>
          <a:noFill/>
          <a:ln>
            <a:noFill/>
          </a:ln>
        </p:spPr>
        <p:txBody>
          <a:bodyPr spcFirstLastPara="1" wrap="square" lIns="0" tIns="0" rIns="0" bIns="0" anchor="t" anchorCtr="0">
            <a:normAutofit/>
          </a:bodyPr>
          <a:lstStyle/>
          <a:p>
            <a:pPr marL="457200" lvl="0" indent="-431800" algn="l" rtl="0">
              <a:lnSpc>
                <a:spcPct val="115000"/>
              </a:lnSpc>
              <a:spcBef>
                <a:spcPts val="750"/>
              </a:spcBef>
              <a:spcAft>
                <a:spcPts val="0"/>
              </a:spcAft>
              <a:buSzPts val="3400"/>
              <a:buChar char="•"/>
            </a:pPr>
            <a:r>
              <a:rPr lang="en" sz="3400"/>
              <a:t>Include what the 2e data in your district looks like</a:t>
            </a:r>
            <a:endParaRPr sz="3400"/>
          </a:p>
          <a:p>
            <a:pPr marL="457200" lvl="0" indent="-431800" algn="l" rtl="0">
              <a:lnSpc>
                <a:spcPct val="115000"/>
              </a:lnSpc>
              <a:spcBef>
                <a:spcPts val="0"/>
              </a:spcBef>
              <a:spcAft>
                <a:spcPts val="0"/>
              </a:spcAft>
              <a:buSzPts val="3400"/>
              <a:buChar char="•"/>
            </a:pPr>
            <a:r>
              <a:rPr lang="en" sz="3400"/>
              <a:t>Provide breakdown by demographics if possible. </a:t>
            </a:r>
            <a:endParaRPr sz="3400"/>
          </a:p>
          <a:p>
            <a:pPr marL="457200" lvl="0" indent="-444500" algn="l" rtl="0">
              <a:lnSpc>
                <a:spcPct val="115000"/>
              </a:lnSpc>
              <a:spcBef>
                <a:spcPts val="0"/>
              </a:spcBef>
              <a:spcAft>
                <a:spcPts val="0"/>
              </a:spcAft>
              <a:buSzPts val="3600"/>
              <a:buChar char="•"/>
            </a:pPr>
            <a:r>
              <a:rPr lang="en" sz="3400"/>
              <a:t>Analyze: What is your data telling you?</a:t>
            </a:r>
            <a:r>
              <a:rPr lang="en" sz="3600"/>
              <a:t>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581a8765d4_6_785"/>
          <p:cNvSpPr txBox="1">
            <a:spLocks noGrp="1"/>
          </p:cNvSpPr>
          <p:nvPr>
            <p:ph type="title"/>
          </p:nvPr>
        </p:nvSpPr>
        <p:spPr>
          <a:xfrm>
            <a:off x="285950" y="1678650"/>
            <a:ext cx="4045200" cy="1786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00"/>
              <a:buNone/>
            </a:pPr>
            <a:endParaRPr sz="5000"/>
          </a:p>
          <a:p>
            <a:pPr marL="0" lvl="0" indent="0" algn="ctr" rtl="0">
              <a:lnSpc>
                <a:spcPct val="90000"/>
              </a:lnSpc>
              <a:spcBef>
                <a:spcPts val="0"/>
              </a:spcBef>
              <a:spcAft>
                <a:spcPts val="0"/>
              </a:spcAft>
              <a:buSzPts val="3000"/>
              <a:buNone/>
            </a:pPr>
            <a:r>
              <a:rPr lang="en" sz="5000"/>
              <a:t>Identification</a:t>
            </a:r>
            <a:endParaRPr sz="5000"/>
          </a:p>
        </p:txBody>
      </p:sp>
      <p:pic>
        <p:nvPicPr>
          <p:cNvPr id="180" name="Google Shape;180;g1581a8765d4_6_785"/>
          <p:cNvPicPr preferRelativeResize="0"/>
          <p:nvPr/>
        </p:nvPicPr>
        <p:blipFill>
          <a:blip r:embed="rId3">
            <a:alphaModFix/>
          </a:blip>
          <a:stretch>
            <a:fillRect/>
          </a:stretch>
        </p:blipFill>
        <p:spPr>
          <a:xfrm>
            <a:off x="4572000" y="623775"/>
            <a:ext cx="4571999" cy="39286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581a8765d4_6_978"/>
          <p:cNvSpPr txBox="1">
            <a:spLocks noGrp="1"/>
          </p:cNvSpPr>
          <p:nvPr>
            <p:ph type="body" idx="4294967295"/>
          </p:nvPr>
        </p:nvSpPr>
        <p:spPr>
          <a:xfrm>
            <a:off x="244025" y="946125"/>
            <a:ext cx="8700900" cy="3939600"/>
          </a:xfrm>
          <a:prstGeom prst="rect">
            <a:avLst/>
          </a:prstGeom>
          <a:noFill/>
          <a:ln>
            <a:noFill/>
          </a:ln>
        </p:spPr>
        <p:txBody>
          <a:bodyPr spcFirstLastPara="1" wrap="square" lIns="68575" tIns="68575" rIns="68575" bIns="68575" anchor="t" anchorCtr="0">
            <a:normAutofit fontScale="40000" lnSpcReduction="20000"/>
          </a:bodyPr>
          <a:lstStyle/>
          <a:p>
            <a:pPr marL="0" marR="0" lvl="0" indent="0" algn="l" rtl="0">
              <a:lnSpc>
                <a:spcPct val="115000"/>
              </a:lnSpc>
              <a:spcBef>
                <a:spcPts val="600"/>
              </a:spcBef>
              <a:spcAft>
                <a:spcPts val="0"/>
              </a:spcAft>
              <a:buSzPct val="41935"/>
              <a:buNone/>
            </a:pPr>
            <a:r>
              <a:rPr lang="en" sz="4292"/>
              <a:t>Although CDE provides guidance about identification,  each District/BOCES provides their identification guidelines.  The following are points for research based  best practice  to keep in mind:</a:t>
            </a:r>
            <a:endParaRPr sz="4292"/>
          </a:p>
          <a:p>
            <a:pPr marL="520700" marR="0" lvl="0" indent="-274124" algn="l" rtl="0">
              <a:lnSpc>
                <a:spcPct val="115000"/>
              </a:lnSpc>
              <a:spcBef>
                <a:spcPts val="600"/>
              </a:spcBef>
              <a:spcAft>
                <a:spcPts val="0"/>
              </a:spcAft>
              <a:buSzPct val="100000"/>
              <a:buFont typeface="Arial"/>
              <a:buChar char="●"/>
            </a:pPr>
            <a:r>
              <a:rPr lang="en" sz="4292" i="0" u="none" strike="noStrike" cap="none"/>
              <a:t>Provide </a:t>
            </a:r>
            <a:r>
              <a:rPr lang="en" sz="4292" b="1" i="0" u="none" strike="noStrike" cap="none"/>
              <a:t>Universal Screening</a:t>
            </a:r>
            <a:r>
              <a:rPr lang="en" sz="4292" i="0" u="none" strike="noStrike" cap="none"/>
              <a:t>/Cognitive Testing for all students to become part of their body of evidence</a:t>
            </a:r>
            <a:endParaRPr sz="4292"/>
          </a:p>
          <a:p>
            <a:pPr marL="520700" marR="0" lvl="0" indent="-274124" algn="l" rtl="0">
              <a:lnSpc>
                <a:spcPct val="115000"/>
              </a:lnSpc>
              <a:spcBef>
                <a:spcPts val="800"/>
              </a:spcBef>
              <a:spcAft>
                <a:spcPts val="0"/>
              </a:spcAft>
              <a:buSzPct val="100000"/>
              <a:buFont typeface="Arial"/>
              <a:buChar char="●"/>
            </a:pPr>
            <a:r>
              <a:rPr lang="en" sz="4292"/>
              <a:t>Look for students who score well above the mean in one area (reading, math, writing) but who also have a </a:t>
            </a:r>
            <a:r>
              <a:rPr lang="en" sz="4292" b="1"/>
              <a:t>significant discrepancy</a:t>
            </a:r>
            <a:r>
              <a:rPr lang="en" sz="4292"/>
              <a:t> in one of the other areas</a:t>
            </a:r>
            <a:endParaRPr sz="4292"/>
          </a:p>
          <a:p>
            <a:pPr marL="520700" marR="0" lvl="0" indent="-274124" algn="l" rtl="0">
              <a:lnSpc>
                <a:spcPct val="115000"/>
              </a:lnSpc>
              <a:spcBef>
                <a:spcPts val="800"/>
              </a:spcBef>
              <a:spcAft>
                <a:spcPts val="0"/>
              </a:spcAft>
              <a:buSzPct val="100000"/>
              <a:buFont typeface="Arial"/>
              <a:buChar char="●"/>
            </a:pPr>
            <a:r>
              <a:rPr lang="en" sz="4292"/>
              <a:t>Look for students on an</a:t>
            </a:r>
            <a:r>
              <a:rPr lang="en" sz="4292" b="1"/>
              <a:t> IEP/504 </a:t>
            </a:r>
            <a:r>
              <a:rPr lang="en" sz="4292"/>
              <a:t>who have</a:t>
            </a:r>
            <a:r>
              <a:rPr lang="en" sz="4292" b="1"/>
              <a:t> characteristics of giftedness </a:t>
            </a:r>
            <a:r>
              <a:rPr lang="en" sz="4292"/>
              <a:t>(and check their cognitive testing score)</a:t>
            </a:r>
            <a:endParaRPr sz="4292"/>
          </a:p>
          <a:p>
            <a:pPr marL="520700" marR="0" lvl="0" indent="-274124" algn="l" rtl="0">
              <a:lnSpc>
                <a:spcPct val="115000"/>
              </a:lnSpc>
              <a:spcBef>
                <a:spcPts val="800"/>
              </a:spcBef>
              <a:spcAft>
                <a:spcPts val="0"/>
              </a:spcAft>
              <a:buSzPct val="100000"/>
              <a:buFont typeface="Arial"/>
              <a:buChar char="●"/>
            </a:pPr>
            <a:r>
              <a:rPr lang="en" sz="4292" b="1" i="0" u="none" strike="noStrike" cap="none"/>
              <a:t>Use the RtI model</a:t>
            </a:r>
            <a:r>
              <a:rPr lang="en" sz="4292" b="1"/>
              <a:t> </a:t>
            </a:r>
            <a:r>
              <a:rPr lang="en" sz="4292" i="0" u="none" strike="noStrike" cap="none"/>
              <a:t>to access specific skills attainment early when intervention will be mo</a:t>
            </a:r>
            <a:r>
              <a:rPr lang="en" sz="4292"/>
              <a:t>st effective </a:t>
            </a:r>
            <a:r>
              <a:rPr lang="en" sz="4292" i="0" u="none" strike="noStrike" cap="none"/>
              <a:t>and provide a body of evidence </a:t>
            </a:r>
            <a:r>
              <a:rPr lang="en" sz="4292" b="1"/>
              <a:t>over time</a:t>
            </a:r>
            <a:endParaRPr sz="4292" b="1"/>
          </a:p>
          <a:p>
            <a:pPr marL="520700" marR="0" lvl="0" indent="-274124" algn="l" rtl="0">
              <a:lnSpc>
                <a:spcPct val="115000"/>
              </a:lnSpc>
              <a:spcBef>
                <a:spcPts val="800"/>
              </a:spcBef>
              <a:spcAft>
                <a:spcPts val="0"/>
              </a:spcAft>
              <a:buSzPct val="100000"/>
              <a:buChar char="●"/>
            </a:pPr>
            <a:r>
              <a:rPr lang="en" sz="4292"/>
              <a:t>Use</a:t>
            </a:r>
            <a:r>
              <a:rPr lang="en" sz="4292" b="1"/>
              <a:t> individualized testing </a:t>
            </a:r>
            <a:r>
              <a:rPr lang="en" sz="4292"/>
              <a:t>to students suspected of 2e</a:t>
            </a:r>
            <a:endParaRPr sz="4292"/>
          </a:p>
          <a:p>
            <a:pPr marL="0" marR="0" lvl="0" indent="0" algn="l" rtl="0">
              <a:lnSpc>
                <a:spcPct val="115000"/>
              </a:lnSpc>
              <a:spcBef>
                <a:spcPts val="800"/>
              </a:spcBef>
              <a:spcAft>
                <a:spcPts val="0"/>
              </a:spcAft>
              <a:buSzPct val="120000"/>
              <a:buNone/>
            </a:pPr>
            <a:endParaRPr sz="1500"/>
          </a:p>
        </p:txBody>
      </p:sp>
      <p:sp>
        <p:nvSpPr>
          <p:cNvPr id="187" name="Google Shape;187;g1581a8765d4_6_978"/>
          <p:cNvSpPr txBox="1"/>
          <p:nvPr/>
        </p:nvSpPr>
        <p:spPr>
          <a:xfrm>
            <a:off x="639450" y="4885669"/>
            <a:ext cx="655500" cy="186000"/>
          </a:xfrm>
          <a:prstGeom prst="rect">
            <a:avLst/>
          </a:prstGeom>
          <a:solidFill>
            <a:schemeClr val="lt1"/>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8" name="Google Shape;188;g1581a8765d4_6_978"/>
          <p:cNvSpPr txBox="1">
            <a:spLocks noGrp="1"/>
          </p:cNvSpPr>
          <p:nvPr>
            <p:ph type="title"/>
          </p:nvPr>
        </p:nvSpPr>
        <p:spPr>
          <a:xfrm>
            <a:off x="311700" y="315925"/>
            <a:ext cx="8520600" cy="8313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1800"/>
              <a:buFont typeface="Trebuchet MS"/>
              <a:buNone/>
            </a:pPr>
            <a:r>
              <a:rPr lang="en" sz="3400"/>
              <a:t>2e/3e </a:t>
            </a:r>
            <a:r>
              <a:rPr lang="en" sz="3600">
                <a:latin typeface="Arial"/>
                <a:ea typeface="Arial"/>
                <a:cs typeface="Arial"/>
                <a:sym typeface="Arial"/>
              </a:rPr>
              <a:t>Identification</a:t>
            </a:r>
            <a:endParaRPr sz="360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0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000"/>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000"/>
                                        <p:tgtEl>
                                          <p:spTgt spid="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Effect transition="in" filter="fade">
                                      <p:cBhvr>
                                        <p:cTn id="27" dur="1000"/>
                                        <p:tgtEl>
                                          <p:spTgt spid="1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
                                            <p:txEl>
                                              <p:pRg st="5" end="5"/>
                                            </p:txEl>
                                          </p:spTgt>
                                        </p:tgtEl>
                                        <p:attrNameLst>
                                          <p:attrName>style.visibility</p:attrName>
                                        </p:attrNameLst>
                                      </p:cBhvr>
                                      <p:to>
                                        <p:strVal val="visible"/>
                                      </p:to>
                                    </p:set>
                                    <p:animEffect transition="in" filter="fade">
                                      <p:cBhvr>
                                        <p:cTn id="32" dur="1000"/>
                                        <p:tgtEl>
                                          <p:spTgt spid="1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
                                            <p:txEl>
                                              <p:pRg st="6" end="6"/>
                                            </p:txEl>
                                          </p:spTgt>
                                        </p:tgtEl>
                                        <p:attrNameLst>
                                          <p:attrName>style.visibility</p:attrName>
                                        </p:attrNameLst>
                                      </p:cBhvr>
                                      <p:to>
                                        <p:strVal val="visible"/>
                                      </p:to>
                                    </p:set>
                                    <p:animEffect transition="in" filter="fade">
                                      <p:cBhvr>
                                        <p:cTn id="37" dur="1000"/>
                                        <p:tgtEl>
                                          <p:spTgt spid="1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p:nvPr/>
        </p:nvSpPr>
        <p:spPr>
          <a:xfrm>
            <a:off x="116713" y="41350"/>
            <a:ext cx="87306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 sz="1900" b="1" i="0" u="none" strike="noStrike" cap="none">
                <a:solidFill>
                  <a:schemeClr val="dk1"/>
                </a:solidFill>
                <a:latin typeface="Arial"/>
                <a:ea typeface="Arial"/>
                <a:cs typeface="Arial"/>
                <a:sym typeface="Arial"/>
              </a:rPr>
              <a:t>Graphic Representation of the Paradox of Strengths and Difficulties - SLD</a:t>
            </a:r>
            <a:endParaRPr sz="1900" b="1" i="0" u="none" strike="noStrike" cap="none">
              <a:solidFill>
                <a:schemeClr val="dk1"/>
              </a:solidFill>
              <a:latin typeface="Arial"/>
              <a:ea typeface="Arial"/>
              <a:cs typeface="Arial"/>
              <a:sym typeface="Arial"/>
            </a:endParaRPr>
          </a:p>
        </p:txBody>
      </p:sp>
      <p:sp>
        <p:nvSpPr>
          <p:cNvPr id="194" name="Google Shape;194;p15"/>
          <p:cNvSpPr txBox="1"/>
          <p:nvPr/>
        </p:nvSpPr>
        <p:spPr>
          <a:xfrm>
            <a:off x="240525" y="4625450"/>
            <a:ext cx="878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195" name="Google Shape;195;p15"/>
          <p:cNvGrpSpPr/>
          <p:nvPr/>
        </p:nvGrpSpPr>
        <p:grpSpPr>
          <a:xfrm>
            <a:off x="240517" y="466953"/>
            <a:ext cx="8782752" cy="4252708"/>
            <a:chOff x="180450" y="1042123"/>
            <a:chExt cx="8792424" cy="3749852"/>
          </a:xfrm>
        </p:grpSpPr>
        <p:pic>
          <p:nvPicPr>
            <p:cNvPr id="196" name="Google Shape;196;p15"/>
            <p:cNvPicPr preferRelativeResize="0"/>
            <p:nvPr/>
          </p:nvPicPr>
          <p:blipFill rotWithShape="1">
            <a:blip r:embed="rId3">
              <a:alphaModFix/>
            </a:blip>
            <a:srcRect/>
            <a:stretch/>
          </p:blipFill>
          <p:spPr>
            <a:xfrm>
              <a:off x="180452" y="1042123"/>
              <a:ext cx="8792415" cy="3444554"/>
            </a:xfrm>
            <a:prstGeom prst="rect">
              <a:avLst/>
            </a:prstGeom>
            <a:noFill/>
            <a:ln w="38100" cap="flat" cmpd="sng">
              <a:solidFill>
                <a:schemeClr val="dk1"/>
              </a:solidFill>
              <a:prstDash val="solid"/>
              <a:round/>
              <a:headEnd type="none" w="sm" len="sm"/>
              <a:tailEnd type="none" w="sm" len="sm"/>
            </a:ln>
          </p:spPr>
        </p:pic>
        <p:pic>
          <p:nvPicPr>
            <p:cNvPr id="197" name="Google Shape;197;p15"/>
            <p:cNvPicPr preferRelativeResize="0"/>
            <p:nvPr/>
          </p:nvPicPr>
          <p:blipFill rotWithShape="1">
            <a:blip r:embed="rId4">
              <a:alphaModFix/>
            </a:blip>
            <a:srcRect/>
            <a:stretch/>
          </p:blipFill>
          <p:spPr>
            <a:xfrm>
              <a:off x="180450" y="4181400"/>
              <a:ext cx="8792424" cy="610575"/>
            </a:xfrm>
            <a:prstGeom prst="rect">
              <a:avLst/>
            </a:prstGeom>
            <a:noFill/>
            <a:ln w="38100" cap="flat" cmpd="sng">
              <a:solidFill>
                <a:schemeClr val="dk1"/>
              </a:solidFill>
              <a:prstDash val="solid"/>
              <a:round/>
              <a:headEnd type="none" w="sm" len="sm"/>
              <a:tailEnd type="none" w="sm" len="sm"/>
            </a:ln>
          </p:spPr>
        </p:pic>
      </p:grpSp>
      <p:sp>
        <p:nvSpPr>
          <p:cNvPr id="198" name="Google Shape;198;p15"/>
          <p:cNvSpPr txBox="1"/>
          <p:nvPr/>
        </p:nvSpPr>
        <p:spPr>
          <a:xfrm>
            <a:off x="370025" y="4791975"/>
            <a:ext cx="77337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hlink"/>
              </a:buClr>
              <a:buSzPts val="1200"/>
              <a:buFont typeface="Calibri"/>
              <a:buNone/>
            </a:pPr>
            <a:r>
              <a:rPr lang="en" sz="1200" b="0" i="0" u="sng" strike="noStrike" cap="none">
                <a:solidFill>
                  <a:schemeClr val="hlink"/>
                </a:solidFill>
                <a:latin typeface="Calibri"/>
                <a:ea typeface="Calibri"/>
                <a:cs typeface="Calibri"/>
                <a:sym typeface="Calibri"/>
                <a:hlinkClick r:id="rId5"/>
              </a:rPr>
              <a:t>The Paradox of Twice-Exceptionality • Figure • 3</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581a8765d4_6_1172"/>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100"/>
              <a:buNone/>
            </a:pPr>
            <a:r>
              <a:rPr lang="en" sz="2900">
                <a:solidFill>
                  <a:schemeClr val="dk1"/>
                </a:solidFill>
                <a:highlight>
                  <a:srgbClr val="00FF00"/>
                </a:highlight>
              </a:rPr>
              <a:t>P</a:t>
            </a:r>
            <a:r>
              <a:rPr lang="en" sz="2900">
                <a:solidFill>
                  <a:schemeClr val="dk1"/>
                </a:solidFill>
                <a:highlight>
                  <a:srgbClr val="00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rocess for Identification in your District/Boces</a:t>
            </a:r>
            <a:endParaRPr sz="2900">
              <a:solidFill>
                <a:schemeClr val="dk1"/>
              </a:solidFill>
              <a:highlight>
                <a:srgbClr val="00FF00"/>
              </a:highlight>
            </a:endParaRPr>
          </a:p>
        </p:txBody>
      </p:sp>
      <p:sp>
        <p:nvSpPr>
          <p:cNvPr id="204" name="Google Shape;204;g1581a8765d4_6_1172"/>
          <p:cNvSpPr txBox="1">
            <a:spLocks noGrp="1"/>
          </p:cNvSpPr>
          <p:nvPr>
            <p:ph type="body" idx="1"/>
          </p:nvPr>
        </p:nvSpPr>
        <p:spPr>
          <a:xfrm>
            <a:off x="311700" y="1225225"/>
            <a:ext cx="8520600" cy="3354000"/>
          </a:xfrm>
          <a:prstGeom prst="rect">
            <a:avLst/>
          </a:prstGeom>
          <a:noFill/>
          <a:ln>
            <a:noFill/>
          </a:ln>
        </p:spPr>
        <p:txBody>
          <a:bodyPr spcFirstLastPara="1" wrap="square" lIns="0" tIns="0" rIns="0" bIns="0" anchor="t" anchorCtr="0">
            <a:normAutofit/>
          </a:bodyPr>
          <a:lstStyle/>
          <a:p>
            <a:pPr marL="457200" lvl="0" indent="-412750" algn="l" rtl="0">
              <a:lnSpc>
                <a:spcPct val="105000"/>
              </a:lnSpc>
              <a:spcBef>
                <a:spcPts val="750"/>
              </a:spcBef>
              <a:spcAft>
                <a:spcPts val="0"/>
              </a:spcAft>
              <a:buSzPts val="2900"/>
              <a:buChar char="•"/>
            </a:pPr>
            <a:r>
              <a:rPr lang="en" sz="2900"/>
              <a:t>Provide a flow chart or list the process in your District/BOCES to identify students as 2e. </a:t>
            </a:r>
            <a:endParaRPr sz="2900"/>
          </a:p>
          <a:p>
            <a:pPr marL="457200" lvl="0" indent="-412750" algn="l" rtl="0">
              <a:lnSpc>
                <a:spcPct val="105000"/>
              </a:lnSpc>
              <a:spcBef>
                <a:spcPts val="0"/>
              </a:spcBef>
              <a:spcAft>
                <a:spcPts val="0"/>
              </a:spcAft>
              <a:buSzPts val="2900"/>
              <a:buChar char="•"/>
            </a:pPr>
            <a:r>
              <a:rPr lang="en" sz="2900"/>
              <a:t>Include information about your talent pool if you have one</a:t>
            </a:r>
            <a:endParaRPr sz="2900"/>
          </a:p>
          <a:p>
            <a:pPr marL="457200" lvl="0" indent="-412750" algn="l" rtl="0">
              <a:lnSpc>
                <a:spcPct val="105000"/>
              </a:lnSpc>
              <a:spcBef>
                <a:spcPts val="0"/>
              </a:spcBef>
              <a:spcAft>
                <a:spcPts val="0"/>
              </a:spcAft>
              <a:buSzPts val="2900"/>
              <a:buChar char="•"/>
            </a:pPr>
            <a:r>
              <a:rPr lang="en" sz="2900"/>
              <a:t>Share how this information is reviewed and evaluated on a timely basis.</a:t>
            </a:r>
            <a:endParaRPr sz="2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title"/>
          </p:nvPr>
        </p:nvSpPr>
        <p:spPr>
          <a:xfrm>
            <a:off x="311700" y="315925"/>
            <a:ext cx="8520600" cy="8313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Trebuchet MS"/>
              <a:buNone/>
            </a:pPr>
            <a:r>
              <a:rPr lang="en" sz="3000"/>
              <a:t>Finding Your 2e/3e Students -Universal Screening</a:t>
            </a:r>
            <a:endParaRPr sz="3000" i="0" u="none" strike="noStrike" cap="none"/>
          </a:p>
        </p:txBody>
      </p:sp>
      <p:sp>
        <p:nvSpPr>
          <p:cNvPr id="211" name="Google Shape;211;p19"/>
          <p:cNvSpPr txBox="1">
            <a:spLocks noGrp="1"/>
          </p:cNvSpPr>
          <p:nvPr>
            <p:ph type="body" idx="4294967295"/>
          </p:nvPr>
        </p:nvSpPr>
        <p:spPr>
          <a:xfrm>
            <a:off x="233296" y="1058959"/>
            <a:ext cx="8677407" cy="3826710"/>
          </a:xfrm>
          <a:prstGeom prst="rect">
            <a:avLst/>
          </a:prstGeom>
          <a:noFill/>
          <a:ln>
            <a:noFill/>
          </a:ln>
        </p:spPr>
        <p:txBody>
          <a:bodyPr spcFirstLastPara="1" wrap="square" lIns="68575" tIns="68575" rIns="68575" bIns="68575" anchor="t" anchorCtr="0">
            <a:normAutofit fontScale="85000" lnSpcReduction="20000"/>
          </a:bodyPr>
          <a:lstStyle/>
          <a:p>
            <a:pPr marL="520700" marR="0" lvl="0" indent="-316230" algn="l" rtl="0">
              <a:lnSpc>
                <a:spcPct val="115000"/>
              </a:lnSpc>
              <a:spcBef>
                <a:spcPts val="600"/>
              </a:spcBef>
              <a:spcAft>
                <a:spcPts val="0"/>
              </a:spcAft>
              <a:buClr>
                <a:srgbClr val="000000"/>
              </a:buClr>
              <a:buSzPct val="100000"/>
              <a:buFont typeface="Arial"/>
              <a:buChar char="●"/>
            </a:pPr>
            <a:r>
              <a:rPr lang="en" sz="2800">
                <a:solidFill>
                  <a:srgbClr val="000000"/>
                </a:solidFill>
              </a:rPr>
              <a:t>Dig into scores from your district’s</a:t>
            </a:r>
            <a:r>
              <a:rPr lang="en" sz="2800" i="0" u="none" strike="noStrike" cap="none">
                <a:solidFill>
                  <a:srgbClr val="000000"/>
                </a:solidFill>
              </a:rPr>
              <a:t> Universal Screening/Cognitive Testing.</a:t>
            </a:r>
            <a:endParaRPr sz="2800">
              <a:solidFill>
                <a:srgbClr val="000000"/>
              </a:solidFill>
            </a:endParaRPr>
          </a:p>
          <a:p>
            <a:pPr marL="520700" lvl="0" indent="-316230" algn="l" rtl="0">
              <a:lnSpc>
                <a:spcPct val="115000"/>
              </a:lnSpc>
              <a:spcBef>
                <a:spcPts val="800"/>
              </a:spcBef>
              <a:spcAft>
                <a:spcPts val="0"/>
              </a:spcAft>
              <a:buClr>
                <a:srgbClr val="000000"/>
              </a:buClr>
              <a:buSzPct val="100000"/>
              <a:buFont typeface="Arial"/>
              <a:buChar char="●"/>
            </a:pPr>
            <a:r>
              <a:rPr lang="en" sz="2800">
                <a:latin typeface="Calibri"/>
                <a:ea typeface="Calibri"/>
                <a:cs typeface="Calibri"/>
                <a:sym typeface="Calibri"/>
              </a:rPr>
              <a:t>Look at specific subtests on cognitive assessments: The full score might be in the average range, and it's important to make sure there are no big discrepancies in the subtests. For example, </a:t>
            </a:r>
            <a:r>
              <a:rPr lang="en" sz="2800" b="1">
                <a:latin typeface="Calibri"/>
                <a:ea typeface="Calibri"/>
                <a:cs typeface="Calibri"/>
                <a:sym typeface="Calibri"/>
              </a:rPr>
              <a:t>processing speed that is very low might pull down scores in another area</a:t>
            </a:r>
            <a:r>
              <a:rPr lang="en" sz="2800">
                <a:latin typeface="Calibri"/>
                <a:ea typeface="Calibri"/>
                <a:cs typeface="Calibri"/>
                <a:sym typeface="Calibri"/>
              </a:rPr>
              <a:t>.</a:t>
            </a:r>
            <a:endParaRPr sz="2800"/>
          </a:p>
          <a:p>
            <a:pPr marL="520700" lvl="0" indent="-316230" algn="l" rtl="0">
              <a:lnSpc>
                <a:spcPct val="115000"/>
              </a:lnSpc>
              <a:spcBef>
                <a:spcPts val="800"/>
              </a:spcBef>
              <a:spcAft>
                <a:spcPts val="0"/>
              </a:spcAft>
              <a:buClr>
                <a:srgbClr val="000000"/>
              </a:buClr>
              <a:buSzPct val="100000"/>
              <a:buFont typeface="Arial"/>
              <a:buChar char="●"/>
            </a:pPr>
            <a:r>
              <a:rPr lang="en" sz="2800"/>
              <a:t>Look for students on an</a:t>
            </a:r>
            <a:r>
              <a:rPr lang="en" sz="2800" b="1"/>
              <a:t> </a:t>
            </a:r>
            <a:r>
              <a:rPr lang="en" sz="2800"/>
              <a:t>IEP/504 who have</a:t>
            </a:r>
            <a:r>
              <a:rPr lang="en" sz="2800" b="1"/>
              <a:t> </a:t>
            </a:r>
            <a:r>
              <a:rPr lang="en" sz="2800"/>
              <a:t>subtests that may indicate giftedness.</a:t>
            </a:r>
            <a:endParaRPr sz="2800"/>
          </a:p>
          <a:p>
            <a:pPr marL="254000" marR="0" lvl="0" indent="0" algn="l" rtl="0">
              <a:lnSpc>
                <a:spcPct val="115000"/>
              </a:lnSpc>
              <a:spcBef>
                <a:spcPts val="800"/>
              </a:spcBef>
              <a:spcAft>
                <a:spcPts val="0"/>
              </a:spcAft>
              <a:buClr>
                <a:srgbClr val="000000"/>
              </a:buClr>
              <a:buSzPct val="75000"/>
              <a:buNone/>
            </a:pPr>
            <a:endParaRPr sz="2000"/>
          </a:p>
        </p:txBody>
      </p:sp>
      <p:sp>
        <p:nvSpPr>
          <p:cNvPr id="212" name="Google Shape;212;p19"/>
          <p:cNvSpPr txBox="1"/>
          <p:nvPr/>
        </p:nvSpPr>
        <p:spPr>
          <a:xfrm>
            <a:off x="639450" y="4885669"/>
            <a:ext cx="655500" cy="186000"/>
          </a:xfrm>
          <a:prstGeom prst="rect">
            <a:avLst/>
          </a:prstGeom>
          <a:solidFill>
            <a:schemeClr val="lt1"/>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body" idx="1"/>
          </p:nvPr>
        </p:nvSpPr>
        <p:spPr>
          <a:xfrm>
            <a:off x="311700" y="1225225"/>
            <a:ext cx="8520600" cy="3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
              <a:t>The information provided here by the Colorado Department of Education’s Twice Exceptional Cadre within the Office of Gifted Education is intended to be used within this presentation only. </a:t>
            </a: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Clr>
                <a:schemeClr val="dk1"/>
              </a:buClr>
              <a:buSzPts val="2400"/>
              <a:buFont typeface="Arial"/>
              <a:buNone/>
            </a:pPr>
            <a:r>
              <a:rPr lang="en"/>
              <a:t>Please note that slides with text that is</a:t>
            </a:r>
            <a:r>
              <a:rPr lang="en">
                <a:highlight>
                  <a:srgbClr val="00FF00"/>
                </a:highlight>
              </a:rPr>
              <a:t> </a:t>
            </a:r>
            <a:r>
              <a:rPr lang="en">
                <a:highlight>
                  <a:srgbClr val="00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highlighted in neon green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a:t>
            </a:r>
            <a:r>
              <a:rPr lang="en"/>
              <a:t>s meant for the presenting organization to modify and add specific district data. </a:t>
            </a:r>
            <a:endParaRPr/>
          </a:p>
          <a:p>
            <a:pPr marL="0" lvl="0" indent="0" algn="l" rtl="0">
              <a:lnSpc>
                <a:spcPct val="90000"/>
              </a:lnSpc>
              <a:spcBef>
                <a:spcPts val="1000"/>
              </a:spcBef>
              <a:spcAft>
                <a:spcPts val="0"/>
              </a:spcAft>
              <a:buSzPts val="2400"/>
              <a:buNone/>
            </a:pPr>
            <a:r>
              <a:rPr lang="en"/>
              <a:t>Any slides, text, or graphs not highlighted in green, including the narration provided by CDE within the notes section should not be modified. By using this presentation AUs promise not to misrepresent CDE and the information provided today.  Any information not in the original presentation is not endorsed by CDE. </a:t>
            </a:r>
            <a:endParaRPr/>
          </a:p>
          <a:p>
            <a:pPr marL="0" lvl="0" indent="0" algn="l" rtl="0">
              <a:lnSpc>
                <a:spcPct val="90000"/>
              </a:lnSpc>
              <a:spcBef>
                <a:spcPts val="1000"/>
              </a:spcBef>
              <a:spcAft>
                <a:spcPts val="0"/>
              </a:spcAft>
              <a:buSzPts val="2400"/>
              <a:buNone/>
            </a:pPr>
            <a:r>
              <a:rPr lang="en"/>
              <a:t>8/2022</a:t>
            </a:r>
            <a:endParaRPr/>
          </a:p>
          <a:p>
            <a:pPr marL="0" lvl="0" indent="0" algn="l" rtl="0">
              <a:lnSpc>
                <a:spcPct val="90000"/>
              </a:lnSpc>
              <a:spcBef>
                <a:spcPts val="1000"/>
              </a:spcBef>
              <a:spcAft>
                <a:spcPts val="0"/>
              </a:spcAft>
              <a:buSzPts val="2400"/>
              <a:buNone/>
            </a:pPr>
            <a:endParaRPr/>
          </a:p>
        </p:txBody>
      </p:sp>
      <p:sp>
        <p:nvSpPr>
          <p:cNvPr id="97" name="Google Shape;97;p2"/>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 sz="3000"/>
              <a:t>CDE Note for Permission of Use</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Font typeface="Georgia"/>
              <a:buNone/>
            </a:pPr>
            <a:r>
              <a:rPr lang="en" sz="3000"/>
              <a:t>Data You May Already Have</a:t>
            </a:r>
            <a:endParaRPr sz="3000"/>
          </a:p>
        </p:txBody>
      </p:sp>
      <p:sp>
        <p:nvSpPr>
          <p:cNvPr id="219" name="Google Shape;219;p20"/>
          <p:cNvSpPr txBox="1">
            <a:spLocks noGrp="1"/>
          </p:cNvSpPr>
          <p:nvPr>
            <p:ph type="body" idx="1"/>
          </p:nvPr>
        </p:nvSpPr>
        <p:spPr>
          <a:xfrm>
            <a:off x="311700" y="957925"/>
            <a:ext cx="8520600" cy="36213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800"/>
              </a:spcBef>
              <a:spcAft>
                <a:spcPts val="0"/>
              </a:spcAft>
              <a:buClr>
                <a:schemeClr val="dk1"/>
              </a:buClr>
              <a:buSzPts val="1800"/>
              <a:buNone/>
            </a:pPr>
            <a:r>
              <a:rPr lang="en" b="1"/>
              <a:t>Gifted</a:t>
            </a:r>
            <a:endParaRPr sz="1400">
              <a:latin typeface="Trebuchet MS"/>
              <a:ea typeface="Trebuchet MS"/>
              <a:cs typeface="Trebuchet MS"/>
              <a:sym typeface="Trebuchet MS"/>
            </a:endParaRPr>
          </a:p>
          <a:p>
            <a:pPr marL="0" lvl="0" indent="0" algn="l" rtl="0">
              <a:lnSpc>
                <a:spcPct val="90000"/>
              </a:lnSpc>
              <a:spcBef>
                <a:spcPts val="800"/>
              </a:spcBef>
              <a:spcAft>
                <a:spcPts val="0"/>
              </a:spcAft>
              <a:buClr>
                <a:srgbClr val="00953A"/>
              </a:buClr>
              <a:buSzPts val="1800"/>
              <a:buNone/>
            </a:pPr>
            <a:r>
              <a:rPr lang="en" sz="1700">
                <a:solidFill>
                  <a:srgbClr val="00953A"/>
                </a:solidFill>
              </a:rPr>
              <a:t>Group Administered</a:t>
            </a:r>
            <a:endParaRPr sz="1700">
              <a:solidFill>
                <a:srgbClr val="00953A"/>
              </a:solidFill>
            </a:endParaRPr>
          </a:p>
          <a:p>
            <a:pPr marL="342900" lvl="2" indent="-273050" algn="l" rtl="0">
              <a:lnSpc>
                <a:spcPct val="100000"/>
              </a:lnSpc>
              <a:spcBef>
                <a:spcPts val="400"/>
              </a:spcBef>
              <a:spcAft>
                <a:spcPts val="0"/>
              </a:spcAft>
              <a:buClr>
                <a:srgbClr val="000000"/>
              </a:buClr>
              <a:buSzPts val="1700"/>
              <a:buFont typeface="Calibri"/>
              <a:buChar char="❏"/>
            </a:pPr>
            <a:r>
              <a:rPr lang="en" sz="1700">
                <a:solidFill>
                  <a:srgbClr val="000000"/>
                </a:solidFill>
              </a:rPr>
              <a:t>CogAT (Cognitive)</a:t>
            </a:r>
            <a:endParaRPr sz="1700">
              <a:solidFill>
                <a:srgbClr val="000000"/>
              </a:solidFill>
            </a:endParaRPr>
          </a:p>
          <a:p>
            <a:pPr marL="342900" lvl="2" indent="-273050" algn="l" rtl="0">
              <a:lnSpc>
                <a:spcPct val="100000"/>
              </a:lnSpc>
              <a:spcBef>
                <a:spcPts val="400"/>
              </a:spcBef>
              <a:spcAft>
                <a:spcPts val="0"/>
              </a:spcAft>
              <a:buClr>
                <a:srgbClr val="000000"/>
              </a:buClr>
              <a:buSzPts val="1700"/>
              <a:buFont typeface="Calibri"/>
              <a:buChar char="❏"/>
            </a:pPr>
            <a:r>
              <a:rPr lang="en" sz="1700">
                <a:solidFill>
                  <a:srgbClr val="000000"/>
                </a:solidFill>
              </a:rPr>
              <a:t>NNAT (Cognitive, non-verbal)</a:t>
            </a:r>
            <a:endParaRPr sz="1700">
              <a:solidFill>
                <a:srgbClr val="000000"/>
              </a:solidFill>
            </a:endParaRPr>
          </a:p>
          <a:p>
            <a:pPr marL="342900" lvl="2" indent="-273050" algn="l" rtl="0">
              <a:lnSpc>
                <a:spcPct val="100000"/>
              </a:lnSpc>
              <a:spcBef>
                <a:spcPts val="400"/>
              </a:spcBef>
              <a:spcAft>
                <a:spcPts val="0"/>
              </a:spcAft>
              <a:buClr>
                <a:srgbClr val="000000"/>
              </a:buClr>
              <a:buSzPts val="1700"/>
              <a:buFont typeface="Calibri"/>
              <a:buChar char="❏"/>
            </a:pPr>
            <a:r>
              <a:rPr lang="en" sz="1700"/>
              <a:t>Iowa Tests of Basic </a:t>
            </a:r>
            <a:endParaRPr sz="1700"/>
          </a:p>
          <a:p>
            <a:pPr marL="0" lvl="0" indent="457200" algn="l" rtl="0">
              <a:lnSpc>
                <a:spcPct val="100000"/>
              </a:lnSpc>
              <a:spcBef>
                <a:spcPts val="400"/>
              </a:spcBef>
              <a:spcAft>
                <a:spcPts val="0"/>
              </a:spcAft>
              <a:buNone/>
            </a:pPr>
            <a:r>
              <a:rPr lang="en" sz="1700"/>
              <a:t>Skills (Achievement)</a:t>
            </a:r>
            <a:endParaRPr sz="1700"/>
          </a:p>
          <a:p>
            <a:pPr marL="0" lvl="0" indent="0" algn="l" rtl="0">
              <a:lnSpc>
                <a:spcPct val="90000"/>
              </a:lnSpc>
              <a:spcBef>
                <a:spcPts val="800"/>
              </a:spcBef>
              <a:spcAft>
                <a:spcPts val="0"/>
              </a:spcAft>
              <a:buClr>
                <a:schemeClr val="dk1"/>
              </a:buClr>
              <a:buSzPts val="1800"/>
              <a:buNone/>
            </a:pPr>
            <a:endParaRPr sz="1600">
              <a:solidFill>
                <a:srgbClr val="000000"/>
              </a:solidFill>
            </a:endParaRPr>
          </a:p>
          <a:p>
            <a:pPr marL="0" lvl="0" indent="0" algn="l" rtl="0">
              <a:lnSpc>
                <a:spcPct val="90000"/>
              </a:lnSpc>
              <a:spcBef>
                <a:spcPts val="800"/>
              </a:spcBef>
              <a:spcAft>
                <a:spcPts val="0"/>
              </a:spcAft>
              <a:buClr>
                <a:srgbClr val="00953A"/>
              </a:buClr>
              <a:buSzPts val="1800"/>
              <a:buNone/>
            </a:pPr>
            <a:r>
              <a:rPr lang="en" sz="1700">
                <a:solidFill>
                  <a:srgbClr val="00953A"/>
                </a:solidFill>
              </a:rPr>
              <a:t>Individual Testing</a:t>
            </a:r>
            <a:endParaRPr sz="1700">
              <a:solidFill>
                <a:srgbClr val="00953A"/>
              </a:solidFill>
            </a:endParaRPr>
          </a:p>
          <a:p>
            <a:pPr marL="342900" lvl="0" indent="-273050" algn="l" rtl="0">
              <a:lnSpc>
                <a:spcPct val="90000"/>
              </a:lnSpc>
              <a:spcBef>
                <a:spcPts val="800"/>
              </a:spcBef>
              <a:spcAft>
                <a:spcPts val="0"/>
              </a:spcAft>
              <a:buClr>
                <a:srgbClr val="000000"/>
              </a:buClr>
              <a:buSzPts val="1700"/>
              <a:buChar char="❏"/>
            </a:pPr>
            <a:r>
              <a:rPr lang="en" sz="1700">
                <a:solidFill>
                  <a:srgbClr val="000000"/>
                </a:solidFill>
              </a:rPr>
              <a:t>K-BIT2 – untimed, </a:t>
            </a:r>
            <a:endParaRPr sz="1700">
              <a:solidFill>
                <a:srgbClr val="000000"/>
              </a:solidFill>
            </a:endParaRPr>
          </a:p>
          <a:p>
            <a:pPr marL="457200" lvl="0" indent="0" algn="l" rtl="0">
              <a:lnSpc>
                <a:spcPct val="90000"/>
              </a:lnSpc>
              <a:spcBef>
                <a:spcPts val="800"/>
              </a:spcBef>
              <a:spcAft>
                <a:spcPts val="0"/>
              </a:spcAft>
              <a:buNone/>
            </a:pPr>
            <a:r>
              <a:rPr lang="en" sz="1700">
                <a:solidFill>
                  <a:srgbClr val="000000"/>
                </a:solidFill>
              </a:rPr>
              <a:t>no reading</a:t>
            </a:r>
            <a:endParaRPr sz="1700">
              <a:solidFill>
                <a:srgbClr val="000000"/>
              </a:solidFill>
            </a:endParaRPr>
          </a:p>
          <a:p>
            <a:pPr marL="0" lvl="0" indent="0" algn="l" rtl="0">
              <a:lnSpc>
                <a:spcPct val="90000"/>
              </a:lnSpc>
              <a:spcBef>
                <a:spcPts val="400"/>
              </a:spcBef>
              <a:spcAft>
                <a:spcPts val="0"/>
              </a:spcAft>
              <a:buClr>
                <a:schemeClr val="dk1"/>
              </a:buClr>
              <a:buSzPts val="1100"/>
              <a:buNone/>
            </a:pPr>
            <a:endParaRPr sz="1100"/>
          </a:p>
          <a:p>
            <a:pPr marL="0" lvl="0" indent="0" algn="l" rtl="0">
              <a:lnSpc>
                <a:spcPct val="90000"/>
              </a:lnSpc>
              <a:spcBef>
                <a:spcPts val="800"/>
              </a:spcBef>
              <a:spcAft>
                <a:spcPts val="0"/>
              </a:spcAft>
              <a:buClr>
                <a:schemeClr val="dk1"/>
              </a:buClr>
              <a:buSzPts val="1800"/>
              <a:buNone/>
            </a:pPr>
            <a:endParaRPr sz="1100"/>
          </a:p>
          <a:p>
            <a:pPr marL="0" lvl="0" indent="0" algn="l" rtl="0">
              <a:lnSpc>
                <a:spcPct val="90000"/>
              </a:lnSpc>
              <a:spcBef>
                <a:spcPts val="800"/>
              </a:spcBef>
              <a:spcAft>
                <a:spcPts val="0"/>
              </a:spcAft>
              <a:buClr>
                <a:schemeClr val="dk1"/>
              </a:buClr>
              <a:buSzPts val="1800"/>
              <a:buNone/>
            </a:pPr>
            <a:endParaRPr sz="1100"/>
          </a:p>
          <a:p>
            <a:pPr marL="0" lvl="0" indent="0" algn="l" rtl="0">
              <a:lnSpc>
                <a:spcPct val="90000"/>
              </a:lnSpc>
              <a:spcBef>
                <a:spcPts val="800"/>
              </a:spcBef>
              <a:spcAft>
                <a:spcPts val="0"/>
              </a:spcAft>
              <a:buClr>
                <a:schemeClr val="dk1"/>
              </a:buClr>
              <a:buSzPts val="1800"/>
              <a:buNone/>
            </a:pPr>
            <a:endParaRPr sz="1100"/>
          </a:p>
        </p:txBody>
      </p:sp>
      <p:sp>
        <p:nvSpPr>
          <p:cNvPr id="220" name="Google Shape;220;p20"/>
          <p:cNvSpPr txBox="1"/>
          <p:nvPr/>
        </p:nvSpPr>
        <p:spPr>
          <a:xfrm>
            <a:off x="3539550" y="1164469"/>
            <a:ext cx="2229600" cy="34770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221" name="Google Shape;221;p20"/>
          <p:cNvSpPr txBox="1"/>
          <p:nvPr/>
        </p:nvSpPr>
        <p:spPr>
          <a:xfrm>
            <a:off x="3480675" y="954750"/>
            <a:ext cx="2700000" cy="3621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Both</a:t>
            </a:r>
            <a:endParaRPr sz="1800" b="1" i="0" u="none" strike="noStrike" cap="none">
              <a:solidFill>
                <a:srgbClr val="000000"/>
              </a:solidFill>
              <a:latin typeface="Calibri"/>
              <a:ea typeface="Calibri"/>
              <a:cs typeface="Calibri"/>
              <a:sym typeface="Calibri"/>
            </a:endParaRPr>
          </a:p>
          <a:p>
            <a:pPr marL="0" marR="0" lvl="0" indent="0" algn="l" rtl="0">
              <a:lnSpc>
                <a:spcPct val="90000"/>
              </a:lnSpc>
              <a:spcBef>
                <a:spcPts val="800"/>
              </a:spcBef>
              <a:spcAft>
                <a:spcPts val="0"/>
              </a:spcAft>
              <a:buClr>
                <a:srgbClr val="000000"/>
              </a:buClr>
              <a:buSzPts val="1100"/>
              <a:buFont typeface="Arial"/>
              <a:buNone/>
            </a:pPr>
            <a:r>
              <a:rPr lang="en" sz="1700" b="0" i="0" u="none" strike="noStrike" cap="none">
                <a:solidFill>
                  <a:srgbClr val="00953A"/>
                </a:solidFill>
                <a:latin typeface="Calibri"/>
                <a:ea typeface="Calibri"/>
                <a:cs typeface="Calibri"/>
                <a:sym typeface="Calibri"/>
              </a:rPr>
              <a:t>Group Administered</a:t>
            </a:r>
            <a:endParaRPr sz="1700" b="0" i="0" u="none" strike="noStrike" cap="none">
              <a:solidFill>
                <a:srgbClr val="00953A"/>
              </a:solidFill>
              <a:latin typeface="Calibri"/>
              <a:ea typeface="Calibri"/>
              <a:cs typeface="Calibri"/>
              <a:sym typeface="Calibri"/>
            </a:endParaRPr>
          </a:p>
          <a:p>
            <a:pPr marL="342900" marR="0" lvl="2" indent="-273050" algn="l" rtl="0">
              <a:lnSpc>
                <a:spcPct val="100000"/>
              </a:lnSpc>
              <a:spcBef>
                <a:spcPts val="40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i-Ready (Achievement)</a:t>
            </a: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rgbClr val="000000"/>
              </a:buClr>
              <a:buSzPts val="11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ts val="800"/>
              <a:buFont typeface="Arial"/>
              <a:buNone/>
            </a:pPr>
            <a:r>
              <a:rPr lang="en" sz="1700" b="0" i="0" u="none" strike="noStrike" cap="none">
                <a:solidFill>
                  <a:srgbClr val="00953A"/>
                </a:solidFill>
                <a:latin typeface="Calibri"/>
                <a:ea typeface="Calibri"/>
                <a:cs typeface="Calibri"/>
                <a:sym typeface="Calibri"/>
              </a:rPr>
              <a:t>Individual Testing</a:t>
            </a:r>
            <a:endParaRPr sz="1700" b="0" i="0" u="none" strike="noStrike" cap="none">
              <a:solidFill>
                <a:srgbClr val="00953A"/>
              </a:solidFill>
              <a:latin typeface="Calibri"/>
              <a:ea typeface="Calibri"/>
              <a:cs typeface="Calibri"/>
              <a:sym typeface="Calibri"/>
            </a:endParaRPr>
          </a:p>
          <a:p>
            <a:pPr marL="342900" marR="0" lvl="0" indent="-273050" algn="l" rtl="0">
              <a:lnSpc>
                <a:spcPct val="90000"/>
              </a:lnSpc>
              <a:spcBef>
                <a:spcPts val="800"/>
              </a:spcBef>
              <a:spcAft>
                <a:spcPts val="0"/>
              </a:spcAft>
              <a:buClr>
                <a:schemeClr val="dk1"/>
              </a:buClr>
              <a:buSzPts val="1700"/>
              <a:buFont typeface="Calibri"/>
              <a:buChar char="❏"/>
            </a:pPr>
            <a:r>
              <a:rPr lang="en" sz="1700" b="0" i="0" u="none" strike="noStrike" cap="none">
                <a:solidFill>
                  <a:schemeClr val="dk1"/>
                </a:solidFill>
                <a:latin typeface="Calibri"/>
                <a:ea typeface="Calibri"/>
                <a:cs typeface="Calibri"/>
                <a:sym typeface="Calibri"/>
              </a:rPr>
              <a:t>Wechsler Intelligence Scale for Children (WISC-V, Cognitive) </a:t>
            </a:r>
            <a:endParaRPr sz="1700" b="0" i="0" u="none" strike="noStrike" cap="none">
              <a:solidFill>
                <a:schemeClr val="dk1"/>
              </a:solidFill>
              <a:latin typeface="Calibri"/>
              <a:ea typeface="Calibri"/>
              <a:cs typeface="Calibri"/>
              <a:sym typeface="Calibri"/>
            </a:endParaRPr>
          </a:p>
          <a:p>
            <a:pPr marL="342900" marR="0" lvl="0" indent="-273050" algn="l" rtl="0">
              <a:lnSpc>
                <a:spcPct val="90000"/>
              </a:lnSpc>
              <a:spcBef>
                <a:spcPts val="800"/>
              </a:spcBef>
              <a:spcAft>
                <a:spcPts val="0"/>
              </a:spcAft>
              <a:buClr>
                <a:schemeClr val="dk1"/>
              </a:buClr>
              <a:buSzPts val="1700"/>
              <a:buFont typeface="Calibri"/>
              <a:buChar char="❏"/>
            </a:pPr>
            <a:r>
              <a:rPr lang="en" sz="1700" b="0" i="0" u="none" strike="noStrike" cap="none">
                <a:solidFill>
                  <a:schemeClr val="dk1"/>
                </a:solidFill>
                <a:latin typeface="Calibri"/>
                <a:ea typeface="Calibri"/>
                <a:cs typeface="Calibri"/>
                <a:sym typeface="Calibri"/>
              </a:rPr>
              <a:t>Woodcock-Johnson IV (Cognitive)</a:t>
            </a:r>
            <a:endParaRPr sz="1700" b="0" i="0" u="none" strike="noStrike" cap="none">
              <a:solidFill>
                <a:schemeClr val="dk1"/>
              </a:solidFill>
              <a:latin typeface="Calibri"/>
              <a:ea typeface="Calibri"/>
              <a:cs typeface="Calibri"/>
              <a:sym typeface="Calibri"/>
            </a:endParaRPr>
          </a:p>
          <a:p>
            <a:pPr marL="342900" marR="0" lvl="0" indent="-273050" algn="l" rtl="0">
              <a:lnSpc>
                <a:spcPct val="90000"/>
              </a:lnSpc>
              <a:spcBef>
                <a:spcPts val="400"/>
              </a:spcBef>
              <a:spcAft>
                <a:spcPts val="0"/>
              </a:spcAft>
              <a:buClr>
                <a:schemeClr val="dk1"/>
              </a:buClr>
              <a:buSzPts val="1700"/>
              <a:buFont typeface="Calibri"/>
              <a:buChar char="❏"/>
            </a:pPr>
            <a:r>
              <a:rPr lang="en" sz="1700" b="0" i="0" u="none" strike="noStrike" cap="none">
                <a:solidFill>
                  <a:schemeClr val="dk1"/>
                </a:solidFill>
                <a:latin typeface="Calibri"/>
                <a:ea typeface="Calibri"/>
                <a:cs typeface="Calibri"/>
                <a:sym typeface="Calibri"/>
              </a:rPr>
              <a:t>DAS-II </a:t>
            </a:r>
            <a:endParaRPr sz="1700" b="0" i="0" u="none" strike="noStrike" cap="none">
              <a:solidFill>
                <a:schemeClr val="dk1"/>
              </a:solidFill>
              <a:latin typeface="Calibri"/>
              <a:ea typeface="Calibri"/>
              <a:cs typeface="Calibri"/>
              <a:sym typeface="Calibri"/>
            </a:endParaRPr>
          </a:p>
          <a:p>
            <a:pPr marL="342900" marR="0" lvl="0" indent="-273050" algn="l" rtl="0">
              <a:lnSpc>
                <a:spcPct val="90000"/>
              </a:lnSpc>
              <a:spcBef>
                <a:spcPts val="400"/>
              </a:spcBef>
              <a:spcAft>
                <a:spcPts val="0"/>
              </a:spcAft>
              <a:buClr>
                <a:schemeClr val="dk1"/>
              </a:buClr>
              <a:buSzPts val="1700"/>
              <a:buFont typeface="Calibri"/>
              <a:buChar char="❏"/>
            </a:pPr>
            <a:r>
              <a:rPr lang="en" sz="1700" b="0" i="0" u="none" strike="noStrike" cap="none">
                <a:solidFill>
                  <a:schemeClr val="dk1"/>
                </a:solidFill>
                <a:latin typeface="Calibri"/>
                <a:ea typeface="Calibri"/>
                <a:cs typeface="Calibri"/>
                <a:sym typeface="Calibri"/>
              </a:rPr>
              <a:t>ACCESS</a:t>
            </a:r>
            <a:endParaRPr sz="1700" b="0" i="0" u="none" strike="noStrike" cap="none">
              <a:solidFill>
                <a:schemeClr val="dk1"/>
              </a:solidFill>
              <a:latin typeface="Calibri"/>
              <a:ea typeface="Calibri"/>
              <a:cs typeface="Calibri"/>
              <a:sym typeface="Calibri"/>
            </a:endParaRPr>
          </a:p>
        </p:txBody>
      </p:sp>
      <p:sp>
        <p:nvSpPr>
          <p:cNvPr id="222" name="Google Shape;222;p20"/>
          <p:cNvSpPr txBox="1"/>
          <p:nvPr/>
        </p:nvSpPr>
        <p:spPr>
          <a:xfrm>
            <a:off x="6055675" y="956381"/>
            <a:ext cx="2855700" cy="3619500"/>
          </a:xfrm>
          <a:prstGeom prst="rect">
            <a:avLst/>
          </a:prstGeom>
          <a:noFill/>
          <a:ln>
            <a:noFill/>
          </a:ln>
        </p:spPr>
        <p:txBody>
          <a:bodyPr spcFirstLastPara="1" wrap="square" lIns="8572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Special Education Tests</a:t>
            </a:r>
            <a:endParaRPr sz="1800" b="1" i="0" u="none" strike="noStrike" cap="none">
              <a:solidFill>
                <a:srgbClr val="000000"/>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ts val="800"/>
              <a:buFont typeface="Arial"/>
              <a:buNone/>
            </a:pPr>
            <a:r>
              <a:rPr lang="en" sz="1800" b="0" i="0" u="none" strike="noStrike" cap="none">
                <a:solidFill>
                  <a:srgbClr val="00953A"/>
                </a:solidFill>
                <a:latin typeface="Calibri"/>
                <a:ea typeface="Calibri"/>
                <a:cs typeface="Calibri"/>
                <a:sym typeface="Calibri"/>
              </a:rPr>
              <a:t>Individual  Administered</a:t>
            </a:r>
            <a:endParaRPr sz="1800" b="0" i="0" u="none" strike="noStrike" cap="none">
              <a:solidFill>
                <a:srgbClr val="00953A"/>
              </a:solidFill>
              <a:latin typeface="Calibri"/>
              <a:ea typeface="Calibri"/>
              <a:cs typeface="Calibri"/>
              <a:sym typeface="Calibri"/>
            </a:endParaRPr>
          </a:p>
          <a:p>
            <a:pPr marL="342900" marR="0" lvl="2" indent="-273050" algn="l" rtl="0">
              <a:lnSpc>
                <a:spcPct val="100000"/>
              </a:lnSpc>
              <a:spcBef>
                <a:spcPts val="40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Informal classroom assessments</a:t>
            </a:r>
            <a:endParaRPr sz="1700" b="0" i="0" u="none" strike="noStrike" cap="none">
              <a:solidFill>
                <a:schemeClr val="dk1"/>
              </a:solidFill>
              <a:latin typeface="Calibri"/>
              <a:ea typeface="Calibri"/>
              <a:cs typeface="Calibri"/>
              <a:sym typeface="Calibri"/>
            </a:endParaRPr>
          </a:p>
          <a:p>
            <a:pPr marL="342900" marR="0" lvl="2" indent="-273050" algn="l" rtl="0">
              <a:lnSpc>
                <a:spcPct val="100000"/>
              </a:lnSpc>
              <a:spcBef>
                <a:spcPts val="400"/>
              </a:spcBef>
              <a:spcAft>
                <a:spcPts val="0"/>
              </a:spcAft>
              <a:buClr>
                <a:schemeClr val="dk1"/>
              </a:buClr>
              <a:buSzPts val="1700"/>
              <a:buFont typeface="Calibri"/>
              <a:buChar char="❏"/>
            </a:pPr>
            <a:r>
              <a:rPr lang="en" sz="1700" b="0" i="0" u="none" strike="noStrike" cap="none">
                <a:solidFill>
                  <a:schemeClr val="dk1"/>
                </a:solidFill>
                <a:latin typeface="Calibri"/>
                <a:ea typeface="Calibri"/>
                <a:cs typeface="Calibri"/>
                <a:sym typeface="Calibri"/>
              </a:rPr>
              <a:t>Nationally normed assessments that provide data for the suspected disability</a:t>
            </a:r>
            <a:endParaRPr sz="1700" b="0" i="0" u="none" strike="noStrike" cap="none">
              <a:solidFill>
                <a:schemeClr val="dk1"/>
              </a:solidFill>
              <a:latin typeface="Calibri"/>
              <a:ea typeface="Calibri"/>
              <a:cs typeface="Calibri"/>
              <a:sym typeface="Calibri"/>
            </a:endParaRPr>
          </a:p>
          <a:p>
            <a:pPr marL="342900" marR="0" lvl="2" indent="-165100" algn="l" rtl="0">
              <a:lnSpc>
                <a:spcPct val="100000"/>
              </a:lnSpc>
              <a:spcBef>
                <a:spcPts val="400"/>
              </a:spcBef>
              <a:spcAft>
                <a:spcPts val="0"/>
              </a:spcAft>
              <a:buClr>
                <a:schemeClr val="dk1"/>
              </a:buClr>
              <a:buSzPts val="1700"/>
              <a:buFont typeface="Calibri"/>
              <a:buNone/>
            </a:pP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p:txBody>
      </p:sp>
      <p:sp>
        <p:nvSpPr>
          <p:cNvPr id="223" name="Google Shape;223;p20"/>
          <p:cNvSpPr txBox="1"/>
          <p:nvPr/>
        </p:nvSpPr>
        <p:spPr>
          <a:xfrm>
            <a:off x="300050" y="4575874"/>
            <a:ext cx="6900900" cy="4071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800"/>
              </a:spcBef>
              <a:spcAft>
                <a:spcPts val="0"/>
              </a:spcAft>
              <a:buClr>
                <a:schemeClr val="dk1"/>
              </a:buClr>
              <a:buSzPts val="1800"/>
              <a:buFont typeface="Arial"/>
              <a:buNone/>
            </a:pPr>
            <a:r>
              <a:rPr lang="en" sz="1800" b="0" i="0" u="sng" strike="noStrike" cap="none">
                <a:solidFill>
                  <a:schemeClr val="hlink"/>
                </a:solidFill>
                <a:latin typeface="Calibri"/>
                <a:ea typeface="Calibri"/>
                <a:cs typeface="Calibri"/>
                <a:sym typeface="Calibri"/>
                <a:hlinkClick r:id="rId3"/>
              </a:rPr>
              <a:t>Colorado Office of Gifted Education Commonly Used Assessments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3000"/>
              <a:t>Culturally Responsive Assessment Practices</a:t>
            </a:r>
            <a:endParaRPr sz="3000"/>
          </a:p>
        </p:txBody>
      </p:sp>
      <p:sp>
        <p:nvSpPr>
          <p:cNvPr id="230" name="Google Shape;230;p22"/>
          <p:cNvSpPr txBox="1">
            <a:spLocks noGrp="1"/>
          </p:cNvSpPr>
          <p:nvPr>
            <p:ph type="body" idx="1"/>
          </p:nvPr>
        </p:nvSpPr>
        <p:spPr>
          <a:xfrm>
            <a:off x="311700" y="894750"/>
            <a:ext cx="8520600" cy="381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800"/>
              <a:buFont typeface="Arial"/>
              <a:buNone/>
            </a:pPr>
            <a:r>
              <a:rPr lang="en" sz="1600">
                <a:solidFill>
                  <a:srgbClr val="000000"/>
                </a:solidFill>
                <a:highlight>
                  <a:srgbClr val="FFFFFF"/>
                </a:highlight>
              </a:rPr>
              <a:t>These are the guiding principles for equitable and culturally responsive assessment practices:</a:t>
            </a:r>
            <a:endParaRPr sz="1600">
              <a:solidFill>
                <a:srgbClr val="000000"/>
              </a:solidFill>
              <a:highlight>
                <a:srgbClr val="FFFFFF"/>
              </a:highlight>
            </a:endParaRPr>
          </a:p>
          <a:p>
            <a:pPr marL="342900" lvl="0" indent="-266700" algn="l" rtl="0">
              <a:lnSpc>
                <a:spcPct val="115000"/>
              </a:lnSpc>
              <a:spcBef>
                <a:spcPts val="900"/>
              </a:spcBef>
              <a:spcAft>
                <a:spcPts val="0"/>
              </a:spcAft>
              <a:buClr>
                <a:srgbClr val="000000"/>
              </a:buClr>
              <a:buSzPts val="1600"/>
              <a:buFont typeface="Calibri"/>
              <a:buChar char="●"/>
            </a:pPr>
            <a:r>
              <a:rPr lang="en" sz="1600">
                <a:solidFill>
                  <a:srgbClr val="000000"/>
                </a:solidFill>
                <a:highlight>
                  <a:srgbClr val="FFFFFF"/>
                </a:highlight>
              </a:rPr>
              <a:t>Every school system must be committed to equity in finding potentially gifted students.</a:t>
            </a:r>
            <a:endParaRPr sz="1600">
              <a:solidFill>
                <a:srgbClr val="000000"/>
              </a:solidFill>
              <a:highlight>
                <a:srgbClr val="FFFFFF"/>
              </a:highlight>
            </a:endParaRPr>
          </a:p>
          <a:p>
            <a:pPr marL="342900" lvl="0" indent="-266700" algn="l" rtl="0">
              <a:lnSpc>
                <a:spcPct val="115000"/>
              </a:lnSpc>
              <a:spcBef>
                <a:spcPts val="0"/>
              </a:spcBef>
              <a:spcAft>
                <a:spcPts val="0"/>
              </a:spcAft>
              <a:buClr>
                <a:srgbClr val="00953A"/>
              </a:buClr>
              <a:buSzPts val="1600"/>
              <a:buFont typeface="Calibri"/>
              <a:buChar char="●"/>
            </a:pPr>
            <a:r>
              <a:rPr lang="en" sz="1600" b="1">
                <a:solidFill>
                  <a:srgbClr val="00953A"/>
                </a:solidFill>
                <a:highlight>
                  <a:srgbClr val="FFFFFF"/>
                </a:highlight>
              </a:rPr>
              <a:t>Test bias and test fairness should be explored.   Just because a test is unbiased doesn’t always mean it is fair.</a:t>
            </a:r>
            <a:endParaRPr sz="1600" b="1">
              <a:solidFill>
                <a:srgbClr val="00953A"/>
              </a:solidFill>
              <a:highlight>
                <a:srgbClr val="FFFFFF"/>
              </a:highlight>
            </a:endParaRPr>
          </a:p>
          <a:p>
            <a:pPr marL="342900" lvl="0" indent="-266700" algn="l" rtl="0">
              <a:lnSpc>
                <a:spcPct val="115000"/>
              </a:lnSpc>
              <a:spcBef>
                <a:spcPts val="0"/>
              </a:spcBef>
              <a:spcAft>
                <a:spcPts val="0"/>
              </a:spcAft>
              <a:buClr>
                <a:srgbClr val="000000"/>
              </a:buClr>
              <a:buSzPts val="1600"/>
              <a:buFont typeface="Calibri"/>
              <a:buChar char="●"/>
            </a:pPr>
            <a:r>
              <a:rPr lang="en" sz="1600">
                <a:solidFill>
                  <a:srgbClr val="000000"/>
                </a:solidFill>
                <a:highlight>
                  <a:srgbClr val="FFFFFF"/>
                </a:highlight>
              </a:rPr>
              <a:t>Other relevant information should be taken into account if it will enhance the overall validity of the decision of the test score.</a:t>
            </a:r>
            <a:endParaRPr sz="1600">
              <a:solidFill>
                <a:srgbClr val="000000"/>
              </a:solidFill>
              <a:highlight>
                <a:srgbClr val="FFFFFF"/>
              </a:highlight>
            </a:endParaRPr>
          </a:p>
          <a:p>
            <a:pPr marL="342900" lvl="0" indent="-266700" algn="l" rtl="0">
              <a:lnSpc>
                <a:spcPct val="115000"/>
              </a:lnSpc>
              <a:spcBef>
                <a:spcPts val="0"/>
              </a:spcBef>
              <a:spcAft>
                <a:spcPts val="0"/>
              </a:spcAft>
              <a:buClr>
                <a:srgbClr val="00953A"/>
              </a:buClr>
              <a:buSzPts val="1600"/>
              <a:buFont typeface="Calibri"/>
              <a:buChar char="●"/>
            </a:pPr>
            <a:r>
              <a:rPr lang="en" sz="1600" b="1">
                <a:solidFill>
                  <a:srgbClr val="00953A"/>
                </a:solidFill>
                <a:highlight>
                  <a:srgbClr val="FFFFFF"/>
                </a:highlight>
              </a:rPr>
              <a:t>A wide range of information about the test taker should be taken into consideration on their performance, (i.e. cultural background, language, racial ethnicity, socioeconomic background).</a:t>
            </a:r>
            <a:endParaRPr sz="1600" b="1">
              <a:solidFill>
                <a:srgbClr val="00953A"/>
              </a:solidFill>
              <a:highlight>
                <a:srgbClr val="FFFFFF"/>
              </a:highlight>
            </a:endParaRPr>
          </a:p>
          <a:p>
            <a:pPr marL="342900" lvl="0" indent="-266700" algn="l" rtl="0">
              <a:lnSpc>
                <a:spcPct val="115000"/>
              </a:lnSpc>
              <a:spcBef>
                <a:spcPts val="0"/>
              </a:spcBef>
              <a:spcAft>
                <a:spcPts val="0"/>
              </a:spcAft>
              <a:buClr>
                <a:srgbClr val="000000"/>
              </a:buClr>
              <a:buSzPts val="1600"/>
              <a:buFont typeface="Calibri"/>
              <a:buChar char="●"/>
            </a:pPr>
            <a:r>
              <a:rPr lang="en" sz="1600">
                <a:solidFill>
                  <a:srgbClr val="000000"/>
                </a:solidFill>
                <a:highlight>
                  <a:srgbClr val="FFFFFF"/>
                </a:highlight>
              </a:rPr>
              <a:t>Test scores should be used to help students, not hurt them.</a:t>
            </a:r>
            <a:endParaRPr sz="1600">
              <a:solidFill>
                <a:srgbClr val="000000"/>
              </a:solidFill>
              <a:highlight>
                <a:srgbClr val="FFFFFF"/>
              </a:highlight>
            </a:endParaRPr>
          </a:p>
          <a:p>
            <a:pPr marL="342900" lvl="0" indent="-266700" algn="l" rtl="0">
              <a:lnSpc>
                <a:spcPct val="115000"/>
              </a:lnSpc>
              <a:spcBef>
                <a:spcPts val="0"/>
              </a:spcBef>
              <a:spcAft>
                <a:spcPts val="0"/>
              </a:spcAft>
              <a:buClr>
                <a:srgbClr val="00953A"/>
              </a:buClr>
              <a:buSzPts val="1600"/>
              <a:buFont typeface="Calibri"/>
              <a:buChar char="●"/>
            </a:pPr>
            <a:r>
              <a:rPr lang="en" sz="1600" b="1">
                <a:solidFill>
                  <a:srgbClr val="00953A"/>
                </a:solidFill>
                <a:highlight>
                  <a:srgbClr val="FFFFFF"/>
                </a:highlight>
              </a:rPr>
              <a:t>Every effort must be made to eliminate prejudice, racism, and inequities.</a:t>
            </a:r>
            <a:endParaRPr sz="1600" b="1">
              <a:solidFill>
                <a:srgbClr val="00953A"/>
              </a:solidFill>
              <a:highlight>
                <a:srgbClr val="FFFFFF"/>
              </a:highlight>
            </a:endParaRPr>
          </a:p>
          <a:p>
            <a:pPr marL="0" lvl="0" indent="0" algn="l" rtl="0">
              <a:lnSpc>
                <a:spcPct val="115000"/>
              </a:lnSpc>
              <a:spcBef>
                <a:spcPts val="900"/>
              </a:spcBef>
              <a:spcAft>
                <a:spcPts val="0"/>
              </a:spcAft>
              <a:buClr>
                <a:srgbClr val="373A3C"/>
              </a:buClr>
              <a:buSzPts val="1800"/>
              <a:buNone/>
            </a:pPr>
            <a:r>
              <a:rPr lang="en" sz="1400">
                <a:solidFill>
                  <a:srgbClr val="373A3C"/>
                </a:solidFill>
                <a:highlight>
                  <a:srgbClr val="FFFFFF"/>
                </a:highlight>
              </a:rPr>
              <a:t>(Ford, D. Y., 2005)</a:t>
            </a:r>
            <a:endParaRPr sz="1400">
              <a:solidFill>
                <a:srgbClr val="373A3C"/>
              </a:solidFill>
              <a:highlight>
                <a:srgbClr val="FFFFFF"/>
              </a:highlight>
            </a:endParaRPr>
          </a:p>
          <a:p>
            <a:pPr marL="0" lvl="0" indent="0" algn="l" rtl="0">
              <a:lnSpc>
                <a:spcPct val="90000"/>
              </a:lnSpc>
              <a:spcBef>
                <a:spcPts val="900"/>
              </a:spcBef>
              <a:spcAft>
                <a:spcPts val="0"/>
              </a:spcAft>
              <a:buClr>
                <a:schemeClr val="dk1"/>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0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10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10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1000"/>
                                        <p:tgtEl>
                                          <p:spTgt spid="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Effect transition="in" filter="fade">
                                      <p:cBhvr>
                                        <p:cTn id="27" dur="1000"/>
                                        <p:tgtEl>
                                          <p:spTgt spid="2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xEl>
                                              <p:pRg st="5" end="5"/>
                                            </p:txEl>
                                          </p:spTgt>
                                        </p:tgtEl>
                                        <p:attrNameLst>
                                          <p:attrName>style.visibility</p:attrName>
                                        </p:attrNameLst>
                                      </p:cBhvr>
                                      <p:to>
                                        <p:strVal val="visible"/>
                                      </p:to>
                                    </p:set>
                                    <p:animEffect transition="in" filter="fade">
                                      <p:cBhvr>
                                        <p:cTn id="32" dur="1000"/>
                                        <p:tgtEl>
                                          <p:spTgt spid="2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0">
                                            <p:txEl>
                                              <p:pRg st="6" end="6"/>
                                            </p:txEl>
                                          </p:spTgt>
                                        </p:tgtEl>
                                        <p:attrNameLst>
                                          <p:attrName>style.visibility</p:attrName>
                                        </p:attrNameLst>
                                      </p:cBhvr>
                                      <p:to>
                                        <p:strVal val="visible"/>
                                      </p:to>
                                    </p:set>
                                    <p:animEffect transition="in" filter="fade">
                                      <p:cBhvr>
                                        <p:cTn id="37" dur="1000"/>
                                        <p:tgtEl>
                                          <p:spTgt spid="2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0">
                                            <p:txEl>
                                              <p:pRg st="7" end="7"/>
                                            </p:txEl>
                                          </p:spTgt>
                                        </p:tgtEl>
                                        <p:attrNameLst>
                                          <p:attrName>style.visibility</p:attrName>
                                        </p:attrNameLst>
                                      </p:cBhvr>
                                      <p:to>
                                        <p:strVal val="visible"/>
                                      </p:to>
                                    </p:set>
                                    <p:animEffect transition="in" filter="fade">
                                      <p:cBhvr>
                                        <p:cTn id="42" dur="1000"/>
                                        <p:tgtEl>
                                          <p:spTgt spid="2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0">
                                            <p:txEl>
                                              <p:pRg st="8" end="8"/>
                                            </p:txEl>
                                          </p:spTgt>
                                        </p:tgtEl>
                                        <p:attrNameLst>
                                          <p:attrName>style.visibility</p:attrName>
                                        </p:attrNameLst>
                                      </p:cBhvr>
                                      <p:to>
                                        <p:strVal val="visible"/>
                                      </p:to>
                                    </p:set>
                                    <p:animEffect transition="in" filter="fade">
                                      <p:cBhvr>
                                        <p:cTn id="47" dur="1000"/>
                                        <p:tgtEl>
                                          <p:spTgt spid="2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581a8765d4_6_1940"/>
          <p:cNvSpPr txBox="1">
            <a:spLocks noGrp="1"/>
          </p:cNvSpPr>
          <p:nvPr>
            <p:ph type="title"/>
          </p:nvPr>
        </p:nvSpPr>
        <p:spPr>
          <a:xfrm>
            <a:off x="245050" y="1678650"/>
            <a:ext cx="4045200" cy="17862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27500"/>
              <a:buFont typeface="Arial"/>
              <a:buNone/>
            </a:pPr>
            <a:endParaRPr sz="4000"/>
          </a:p>
          <a:p>
            <a:pPr marL="0" lvl="0" indent="0" algn="ctr" rtl="0">
              <a:lnSpc>
                <a:spcPct val="90000"/>
              </a:lnSpc>
              <a:spcBef>
                <a:spcPts val="0"/>
              </a:spcBef>
              <a:spcAft>
                <a:spcPts val="0"/>
              </a:spcAft>
              <a:buClr>
                <a:schemeClr val="dk1"/>
              </a:buClr>
              <a:buSzPct val="27500"/>
              <a:buFont typeface="Arial"/>
              <a:buNone/>
            </a:pPr>
            <a:r>
              <a:rPr lang="en" sz="4000"/>
              <a:t>Collaboration:  Taking  a Team Approach</a:t>
            </a:r>
            <a:endParaRPr sz="4000"/>
          </a:p>
          <a:p>
            <a:pPr marL="0" lvl="0" indent="0" algn="ctr" rtl="0">
              <a:lnSpc>
                <a:spcPct val="90000"/>
              </a:lnSpc>
              <a:spcBef>
                <a:spcPts val="0"/>
              </a:spcBef>
              <a:spcAft>
                <a:spcPts val="0"/>
              </a:spcAft>
              <a:buSzPct val="71428"/>
              <a:buNone/>
            </a:pPr>
            <a:endParaRPr>
              <a:solidFill>
                <a:srgbClr val="222222"/>
              </a:solidFill>
            </a:endParaRPr>
          </a:p>
        </p:txBody>
      </p:sp>
      <p:pic>
        <p:nvPicPr>
          <p:cNvPr id="236" name="Google Shape;236;g1581a8765d4_6_1940"/>
          <p:cNvPicPr preferRelativeResize="0"/>
          <p:nvPr/>
        </p:nvPicPr>
        <p:blipFill>
          <a:blip r:embed="rId3">
            <a:alphaModFix/>
          </a:blip>
          <a:stretch>
            <a:fillRect/>
          </a:stretch>
        </p:blipFill>
        <p:spPr>
          <a:xfrm>
            <a:off x="4572000" y="1053588"/>
            <a:ext cx="4548951" cy="30363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800"/>
              <a:buFont typeface="Georgia"/>
              <a:buNone/>
            </a:pPr>
            <a:r>
              <a:rPr lang="en" sz="3000"/>
              <a:t>Collaborate with </a:t>
            </a:r>
            <a:r>
              <a:rPr lang="en" sz="3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Colleagues</a:t>
            </a:r>
            <a:endParaRPr sz="3000"/>
          </a:p>
        </p:txBody>
      </p:sp>
      <p:pic>
        <p:nvPicPr>
          <p:cNvPr id="243" name="Google Shape;243;p17"/>
          <p:cNvPicPr preferRelativeResize="0"/>
          <p:nvPr/>
        </p:nvPicPr>
        <p:blipFill rotWithShape="1">
          <a:blip r:embed="rId3">
            <a:alphaModFix/>
          </a:blip>
          <a:srcRect/>
          <a:stretch/>
        </p:blipFill>
        <p:spPr>
          <a:xfrm>
            <a:off x="528188" y="1011572"/>
            <a:ext cx="6065716" cy="3638269"/>
          </a:xfrm>
          <a:prstGeom prst="rect">
            <a:avLst/>
          </a:prstGeom>
          <a:noFill/>
          <a:ln>
            <a:noFill/>
          </a:ln>
        </p:spPr>
      </p:pic>
      <p:sp>
        <p:nvSpPr>
          <p:cNvPr id="244" name="Google Shape;244;p17"/>
          <p:cNvSpPr txBox="1"/>
          <p:nvPr/>
        </p:nvSpPr>
        <p:spPr>
          <a:xfrm>
            <a:off x="528200" y="4649844"/>
            <a:ext cx="7296600" cy="6378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900"/>
              </a:spcBef>
              <a:spcAft>
                <a:spcPts val="0"/>
              </a:spcAft>
              <a:buClr>
                <a:srgbClr val="000000"/>
              </a:buClr>
              <a:buSzPts val="1200"/>
              <a:buFont typeface="Arial"/>
              <a:buNone/>
            </a:pPr>
            <a:r>
              <a:rPr lang="en" sz="90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Strategies for Supporting Students Who Are Twice-Exceptional</a:t>
            </a:r>
            <a:r>
              <a:rPr lang="en" sz="900" b="0" i="0" u="none" strike="noStrike" cap="none">
                <a:solidFill>
                  <a:srgbClr val="000000"/>
                </a:solidFill>
                <a:latin typeface="Calibri"/>
                <a:ea typeface="Calibri"/>
                <a:cs typeface="Calibri"/>
                <a:sym typeface="Calibri"/>
              </a:rPr>
              <a:t>. Janet Josephson, Charlton Wolfgang and Rich Mehrenberg. 2018.</a:t>
            </a:r>
            <a:endParaRPr sz="900" b="0" i="0" u="none" strike="noStrike" cap="none">
              <a:solidFill>
                <a:srgbClr val="000000"/>
              </a:solidFill>
              <a:latin typeface="Calibri"/>
              <a:ea typeface="Calibri"/>
              <a:cs typeface="Calibri"/>
              <a:sym typeface="Calibri"/>
            </a:endParaRPr>
          </a:p>
          <a:p>
            <a:pPr marL="0" marR="0" lvl="0" indent="0" algn="l" rtl="0">
              <a:lnSpc>
                <a:spcPct val="115000"/>
              </a:lnSpc>
              <a:spcBef>
                <a:spcPts val="90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581a8765d4_6_1944"/>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3200">
                <a:solidFill>
                  <a:schemeClr val="dk1"/>
                </a:solidFill>
                <a:highlight>
                  <a:srgbClr val="00FF00"/>
                </a:highlight>
              </a:rPr>
              <a:t>Your District 2e Team</a:t>
            </a:r>
            <a:endParaRPr sz="3200">
              <a:solidFill>
                <a:schemeClr val="dk1"/>
              </a:solidFill>
              <a:highlight>
                <a:srgbClr val="00FF00"/>
              </a:highlight>
            </a:endParaRPr>
          </a:p>
        </p:txBody>
      </p:sp>
      <p:sp>
        <p:nvSpPr>
          <p:cNvPr id="250" name="Google Shape;250;g1581a8765d4_6_1944"/>
          <p:cNvSpPr txBox="1">
            <a:spLocks noGrp="1"/>
          </p:cNvSpPr>
          <p:nvPr>
            <p:ph type="body" idx="1"/>
          </p:nvPr>
        </p:nvSpPr>
        <p:spPr>
          <a:xfrm>
            <a:off x="311700" y="1225225"/>
            <a:ext cx="8520600" cy="3354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750"/>
              </a:spcBef>
              <a:spcAft>
                <a:spcPts val="0"/>
              </a:spcAft>
              <a:buSzPts val="1800"/>
              <a:buNone/>
            </a:pPr>
            <a:r>
              <a:rPr lang="en" sz="2800"/>
              <a:t>Some considerations:</a:t>
            </a:r>
            <a:endParaRPr sz="2800"/>
          </a:p>
          <a:p>
            <a:pPr marL="457200" lvl="0" indent="-406400" algn="l" rtl="0">
              <a:lnSpc>
                <a:spcPct val="90000"/>
              </a:lnSpc>
              <a:spcBef>
                <a:spcPts val="750"/>
              </a:spcBef>
              <a:spcAft>
                <a:spcPts val="0"/>
              </a:spcAft>
              <a:buSzPts val="2800"/>
              <a:buChar char="•"/>
            </a:pPr>
            <a:r>
              <a:rPr lang="en" sz="2800"/>
              <a:t>Who will serve as a support team for the 2e student during the identification process as well as support needs for strengths and weaknesses?</a:t>
            </a:r>
            <a:endParaRPr sz="2800"/>
          </a:p>
          <a:p>
            <a:pPr marL="457200" lvl="0" indent="-406400" algn="l" rtl="0">
              <a:lnSpc>
                <a:spcPct val="90000"/>
              </a:lnSpc>
              <a:spcBef>
                <a:spcPts val="0"/>
              </a:spcBef>
              <a:spcAft>
                <a:spcPts val="0"/>
              </a:spcAft>
              <a:buSzPts val="2800"/>
              <a:buChar char="•"/>
            </a:pPr>
            <a:r>
              <a:rPr lang="en" sz="2800"/>
              <a:t>What is the process to contact and review progress?</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1581a8765d4_6_2134"/>
          <p:cNvSpPr txBox="1">
            <a:spLocks noGrp="1"/>
          </p:cNvSpPr>
          <p:nvPr>
            <p:ph type="title"/>
          </p:nvPr>
        </p:nvSpPr>
        <p:spPr>
          <a:xfrm>
            <a:off x="255275" y="1678650"/>
            <a:ext cx="4045200" cy="1786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00"/>
              <a:buNone/>
            </a:pPr>
            <a:endParaRPr sz="3600"/>
          </a:p>
          <a:p>
            <a:pPr marL="0" lvl="0" indent="0" algn="ctr" rtl="0">
              <a:lnSpc>
                <a:spcPct val="90000"/>
              </a:lnSpc>
              <a:spcBef>
                <a:spcPts val="0"/>
              </a:spcBef>
              <a:spcAft>
                <a:spcPts val="0"/>
              </a:spcAft>
              <a:buSzPts val="3000"/>
              <a:buNone/>
            </a:pPr>
            <a:r>
              <a:rPr lang="en" sz="3600"/>
              <a:t>Supporting Academic and Affective Needs</a:t>
            </a:r>
            <a:endParaRPr sz="3600"/>
          </a:p>
        </p:txBody>
      </p:sp>
      <p:pic>
        <p:nvPicPr>
          <p:cNvPr id="256" name="Google Shape;256;g1581a8765d4_6_2134"/>
          <p:cNvPicPr preferRelativeResize="0"/>
          <p:nvPr/>
        </p:nvPicPr>
        <p:blipFill>
          <a:blip r:embed="rId3">
            <a:alphaModFix/>
          </a:blip>
          <a:stretch>
            <a:fillRect/>
          </a:stretch>
        </p:blipFill>
        <p:spPr>
          <a:xfrm>
            <a:off x="4572000" y="0"/>
            <a:ext cx="4538726"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46ddff201c_0_324"/>
          <p:cNvSpPr txBox="1"/>
          <p:nvPr/>
        </p:nvSpPr>
        <p:spPr>
          <a:xfrm>
            <a:off x="5323115" y="4588328"/>
            <a:ext cx="38211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Calibri"/>
                <a:ea typeface="Calibri"/>
                <a:cs typeface="Calibri"/>
                <a:sym typeface="Calibri"/>
              </a:rPr>
              <a:t>Adapted from NAGC Special Populations Newsletter Nov 2021</a:t>
            </a:r>
            <a:endParaRPr sz="1100" b="0" i="0" u="none" strike="noStrike" cap="none">
              <a:solidFill>
                <a:srgbClr val="000000"/>
              </a:solidFill>
              <a:latin typeface="Arial"/>
              <a:ea typeface="Arial"/>
              <a:cs typeface="Arial"/>
              <a:sym typeface="Arial"/>
            </a:endParaRPr>
          </a:p>
        </p:txBody>
      </p:sp>
      <p:grpSp>
        <p:nvGrpSpPr>
          <p:cNvPr id="262" name="Google Shape;262;g146ddff201c_0_324"/>
          <p:cNvGrpSpPr/>
          <p:nvPr/>
        </p:nvGrpSpPr>
        <p:grpSpPr>
          <a:xfrm>
            <a:off x="265725" y="995846"/>
            <a:ext cx="8612520" cy="3428348"/>
            <a:chOff x="436867" y="2491959"/>
            <a:chExt cx="11483360" cy="2769711"/>
          </a:xfrm>
        </p:grpSpPr>
        <p:grpSp>
          <p:nvGrpSpPr>
            <p:cNvPr id="263" name="Google Shape;263;g146ddff201c_0_324"/>
            <p:cNvGrpSpPr/>
            <p:nvPr/>
          </p:nvGrpSpPr>
          <p:grpSpPr>
            <a:xfrm>
              <a:off x="436867" y="2635724"/>
              <a:ext cx="11483360" cy="2524506"/>
              <a:chOff x="448403" y="2730555"/>
              <a:chExt cx="11483360" cy="2524506"/>
            </a:xfrm>
          </p:grpSpPr>
          <p:sp>
            <p:nvSpPr>
              <p:cNvPr id="264" name="Google Shape;264;g146ddff201c_0_324"/>
              <p:cNvSpPr/>
              <p:nvPr/>
            </p:nvSpPr>
            <p:spPr>
              <a:xfrm>
                <a:off x="5230339" y="2971799"/>
                <a:ext cx="1984200" cy="1982700"/>
              </a:xfrm>
              <a:prstGeom prst="rect">
                <a:avLst/>
              </a:prstGeom>
              <a:solidFill>
                <a:srgbClr val="307BF3"/>
              </a:solidFill>
              <a:ln w="12700" cap="flat" cmpd="sng">
                <a:solidFill>
                  <a:srgbClr val="2200C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Advanced Educational Opportunities to Develop Area of Giftedness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265" name="Google Shape;265;g146ddff201c_0_324"/>
              <p:cNvSpPr/>
              <p:nvPr/>
            </p:nvSpPr>
            <p:spPr>
              <a:xfrm>
                <a:off x="9947563" y="2974479"/>
                <a:ext cx="1984200" cy="1982700"/>
              </a:xfrm>
              <a:prstGeom prst="rect">
                <a:avLst/>
              </a:prstGeom>
              <a:solidFill>
                <a:srgbClr val="307BF3"/>
              </a:solidFill>
              <a:ln w="12700" cap="flat" cmpd="sng">
                <a:solidFill>
                  <a:srgbClr val="2200C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ALPs, IEPs, 504 Plans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grpSp>
            <p:nvGrpSpPr>
              <p:cNvPr id="266" name="Google Shape;266;g146ddff201c_0_324"/>
              <p:cNvGrpSpPr/>
              <p:nvPr/>
            </p:nvGrpSpPr>
            <p:grpSpPr>
              <a:xfrm>
                <a:off x="448403" y="2971799"/>
                <a:ext cx="2295271" cy="2283262"/>
                <a:chOff x="448403" y="2971799"/>
                <a:chExt cx="2295271" cy="2283262"/>
              </a:xfrm>
            </p:grpSpPr>
            <p:sp>
              <p:nvSpPr>
                <p:cNvPr id="267" name="Google Shape;267;g146ddff201c_0_324"/>
                <p:cNvSpPr/>
                <p:nvPr/>
              </p:nvSpPr>
              <p:spPr>
                <a:xfrm>
                  <a:off x="452745" y="2971799"/>
                  <a:ext cx="1985700" cy="1981200"/>
                </a:xfrm>
                <a:prstGeom prst="rect">
                  <a:avLst/>
                </a:prstGeom>
                <a:solidFill>
                  <a:srgbClr val="307BF3"/>
                </a:solidFill>
                <a:ln w="12700" cap="flat" cmpd="sng">
                  <a:solidFill>
                    <a:srgbClr val="2200C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MTSS 5 Components</a:t>
                  </a:r>
                  <a:endParaRPr sz="1100" b="0" i="0" u="none" strike="noStrike" cap="none">
                    <a:solidFill>
                      <a:srgbClr val="000000"/>
                    </a:solidFill>
                    <a:latin typeface="Arial"/>
                    <a:ea typeface="Arial"/>
                    <a:cs typeface="Arial"/>
                    <a:sym typeface="Arial"/>
                  </a:endParaRPr>
                </a:p>
              </p:txBody>
            </p:sp>
            <p:sp>
              <p:nvSpPr>
                <p:cNvPr id="268" name="Google Shape;268;g146ddff201c_0_324"/>
                <p:cNvSpPr txBox="1"/>
                <p:nvPr/>
              </p:nvSpPr>
              <p:spPr>
                <a:xfrm>
                  <a:off x="448403" y="4929542"/>
                  <a:ext cx="1586100" cy="230100"/>
                </a:xfrm>
                <a:prstGeom prst="rect">
                  <a:avLst/>
                </a:prstGeom>
                <a:solidFill>
                  <a:srgbClr val="0944A1"/>
                </a:solid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Infrastructure</a:t>
                  </a:r>
                  <a:endParaRPr sz="1100" b="0" i="0" u="none" strike="noStrike" cap="none">
                    <a:solidFill>
                      <a:srgbClr val="000000"/>
                    </a:solidFill>
                    <a:latin typeface="Arial"/>
                    <a:ea typeface="Arial"/>
                    <a:cs typeface="Arial"/>
                    <a:sym typeface="Arial"/>
                  </a:endParaRPr>
                </a:p>
              </p:txBody>
            </p:sp>
            <p:cxnSp>
              <p:nvCxnSpPr>
                <p:cNvPr id="269" name="Google Shape;269;g146ddff201c_0_324"/>
                <p:cNvCxnSpPr/>
                <p:nvPr/>
              </p:nvCxnSpPr>
              <p:spPr>
                <a:xfrm rot="10800000" flipH="1">
                  <a:off x="2116374" y="4904061"/>
                  <a:ext cx="627300" cy="351000"/>
                </a:xfrm>
                <a:prstGeom prst="curvedConnector3">
                  <a:avLst>
                    <a:gd name="adj1" fmla="val 50000"/>
                  </a:avLst>
                </a:prstGeom>
                <a:noFill/>
                <a:ln w="57150" cap="flat" cmpd="sng">
                  <a:solidFill>
                    <a:srgbClr val="215E6A"/>
                  </a:solidFill>
                  <a:prstDash val="solid"/>
                  <a:round/>
                  <a:headEnd type="none" w="sm" len="sm"/>
                  <a:tailEnd type="stealth" w="lg" len="lg"/>
                </a:ln>
              </p:spPr>
            </p:cxnSp>
          </p:grpSp>
          <p:grpSp>
            <p:nvGrpSpPr>
              <p:cNvPr id="270" name="Google Shape;270;g146ddff201c_0_324"/>
              <p:cNvGrpSpPr/>
              <p:nvPr/>
            </p:nvGrpSpPr>
            <p:grpSpPr>
              <a:xfrm>
                <a:off x="2825526" y="2730555"/>
                <a:ext cx="2333714" cy="2220495"/>
                <a:chOff x="2599203" y="2730555"/>
                <a:chExt cx="2333714" cy="2220495"/>
              </a:xfrm>
            </p:grpSpPr>
            <p:sp>
              <p:nvSpPr>
                <p:cNvPr id="271" name="Google Shape;271;g146ddff201c_0_324"/>
                <p:cNvSpPr/>
                <p:nvPr/>
              </p:nvSpPr>
              <p:spPr>
                <a:xfrm>
                  <a:off x="2599203" y="2968350"/>
                  <a:ext cx="1984200" cy="1982700"/>
                </a:xfrm>
                <a:prstGeom prst="rect">
                  <a:avLst/>
                </a:prstGeom>
                <a:solidFill>
                  <a:srgbClr val="307BF3"/>
                </a:solidFill>
                <a:ln w="12700" cap="flat" cmpd="sng">
                  <a:solidFill>
                    <a:srgbClr val="2200C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Specialized Methods of Identification that Consider the Possible Interaction of the Exceptionalities and of Culture</a:t>
                  </a:r>
                  <a:endParaRPr sz="1400" b="1" i="0" u="none" strike="noStrike" cap="none">
                    <a:solidFill>
                      <a:schemeClr val="dk1"/>
                    </a:solidFill>
                    <a:latin typeface="Calibri"/>
                    <a:ea typeface="Calibri"/>
                    <a:cs typeface="Calibri"/>
                    <a:sym typeface="Calibri"/>
                  </a:endParaRPr>
                </a:p>
              </p:txBody>
            </p:sp>
            <p:sp>
              <p:nvSpPr>
                <p:cNvPr id="272" name="Google Shape;272;g146ddff201c_0_324"/>
                <p:cNvSpPr txBox="1"/>
                <p:nvPr/>
              </p:nvSpPr>
              <p:spPr>
                <a:xfrm>
                  <a:off x="2599203" y="2738053"/>
                  <a:ext cx="1586100" cy="230100"/>
                </a:xfrm>
                <a:prstGeom prst="rect">
                  <a:avLst/>
                </a:prstGeom>
                <a:solidFill>
                  <a:srgbClr val="0944A1"/>
                </a:solid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Identification</a:t>
                  </a:r>
                  <a:endParaRPr sz="1100" b="0" i="0" u="none" strike="noStrike" cap="none">
                    <a:solidFill>
                      <a:srgbClr val="000000"/>
                    </a:solidFill>
                    <a:latin typeface="Arial"/>
                    <a:ea typeface="Arial"/>
                    <a:cs typeface="Arial"/>
                    <a:sym typeface="Arial"/>
                  </a:endParaRPr>
                </a:p>
              </p:txBody>
            </p:sp>
            <p:cxnSp>
              <p:nvCxnSpPr>
                <p:cNvPr id="273" name="Google Shape;273;g146ddff201c_0_324"/>
                <p:cNvCxnSpPr/>
                <p:nvPr/>
              </p:nvCxnSpPr>
              <p:spPr>
                <a:xfrm>
                  <a:off x="4256417" y="2730555"/>
                  <a:ext cx="676500" cy="251700"/>
                </a:xfrm>
                <a:prstGeom prst="curvedConnector3">
                  <a:avLst>
                    <a:gd name="adj1" fmla="val 16545"/>
                  </a:avLst>
                </a:prstGeom>
                <a:noFill/>
                <a:ln w="57150" cap="flat" cmpd="sng">
                  <a:solidFill>
                    <a:srgbClr val="215E6A"/>
                  </a:solidFill>
                  <a:prstDash val="solid"/>
                  <a:round/>
                  <a:headEnd type="none" w="sm" len="sm"/>
                  <a:tailEnd type="stealth" w="lg" len="lg"/>
                </a:ln>
              </p:spPr>
            </p:cxnSp>
          </p:grpSp>
          <p:sp>
            <p:nvSpPr>
              <p:cNvPr id="274" name="Google Shape;274;g146ddff201c_0_324"/>
              <p:cNvSpPr/>
              <p:nvPr/>
            </p:nvSpPr>
            <p:spPr>
              <a:xfrm>
                <a:off x="7554662" y="2971799"/>
                <a:ext cx="1984200" cy="1982700"/>
              </a:xfrm>
              <a:prstGeom prst="rect">
                <a:avLst/>
              </a:prstGeom>
              <a:solidFill>
                <a:srgbClr val="307BF3"/>
              </a:solidFill>
              <a:ln w="12700" cap="flat" cmpd="sng">
                <a:solidFill>
                  <a:srgbClr val="2200C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Calibri"/>
                    <a:ea typeface="Calibri"/>
                    <a:cs typeface="Calibri"/>
                    <a:sym typeface="Calibri"/>
                  </a:rPr>
                  <a:t>Academic &amp; Affective Support: Accommodations, Interventions &amp; Specialized Instruction</a:t>
                </a:r>
                <a:endParaRPr sz="1100" b="0" i="0" u="none" strike="noStrike" cap="none">
                  <a:solidFill>
                    <a:srgbClr val="000000"/>
                  </a:solidFill>
                  <a:latin typeface="Arial"/>
                  <a:ea typeface="Arial"/>
                  <a:cs typeface="Arial"/>
                  <a:sym typeface="Arial"/>
                </a:endParaRPr>
              </a:p>
            </p:txBody>
          </p:sp>
        </p:grpSp>
        <p:grpSp>
          <p:nvGrpSpPr>
            <p:cNvPr id="275" name="Google Shape;275;g146ddff201c_0_324"/>
            <p:cNvGrpSpPr/>
            <p:nvPr/>
          </p:nvGrpSpPr>
          <p:grpSpPr>
            <a:xfrm>
              <a:off x="5218803" y="2491959"/>
              <a:ext cx="6308424" cy="2769711"/>
              <a:chOff x="5218803" y="2491959"/>
              <a:chExt cx="6308424" cy="2769711"/>
            </a:xfrm>
          </p:grpSpPr>
          <p:grpSp>
            <p:nvGrpSpPr>
              <p:cNvPr id="276" name="Google Shape;276;g146ddff201c_0_324"/>
              <p:cNvGrpSpPr/>
              <p:nvPr/>
            </p:nvGrpSpPr>
            <p:grpSpPr>
              <a:xfrm>
                <a:off x="5218803" y="2491959"/>
                <a:ext cx="6308424" cy="2769711"/>
                <a:chOff x="5035818" y="2712154"/>
                <a:chExt cx="6308424" cy="2769711"/>
              </a:xfrm>
            </p:grpSpPr>
            <p:sp>
              <p:nvSpPr>
                <p:cNvPr id="277" name="Google Shape;277;g146ddff201c_0_324"/>
                <p:cNvSpPr txBox="1"/>
                <p:nvPr/>
              </p:nvSpPr>
              <p:spPr>
                <a:xfrm>
                  <a:off x="5035818" y="5077765"/>
                  <a:ext cx="1591200" cy="404100"/>
                </a:xfrm>
                <a:prstGeom prst="rect">
                  <a:avLst/>
                </a:prstGeom>
                <a:solidFill>
                  <a:srgbClr val="0944A1"/>
                </a:solid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Develop Giftedness</a:t>
                  </a:r>
                  <a:endParaRPr sz="1100" b="0" i="0" u="none" strike="noStrike" cap="none">
                    <a:solidFill>
                      <a:srgbClr val="000000"/>
                    </a:solidFill>
                    <a:latin typeface="Arial"/>
                    <a:ea typeface="Arial"/>
                    <a:cs typeface="Arial"/>
                    <a:sym typeface="Arial"/>
                  </a:endParaRPr>
                </a:p>
              </p:txBody>
            </p:sp>
            <p:cxnSp>
              <p:nvCxnSpPr>
                <p:cNvPr id="278" name="Google Shape;278;g146ddff201c_0_324"/>
                <p:cNvCxnSpPr/>
                <p:nvPr/>
              </p:nvCxnSpPr>
              <p:spPr>
                <a:xfrm rot="10800000" flipH="1">
                  <a:off x="6708553" y="5110761"/>
                  <a:ext cx="651600" cy="349800"/>
                </a:xfrm>
                <a:prstGeom prst="curvedConnector3">
                  <a:avLst>
                    <a:gd name="adj1" fmla="val 21918"/>
                  </a:avLst>
                </a:prstGeom>
                <a:noFill/>
                <a:ln w="57150" cap="flat" cmpd="sng">
                  <a:solidFill>
                    <a:srgbClr val="215E6A"/>
                  </a:solidFill>
                  <a:prstDash val="solid"/>
                  <a:round/>
                  <a:headEnd type="none" w="sm" len="sm"/>
                  <a:tailEnd type="stealth" w="lg" len="lg"/>
                </a:ln>
              </p:spPr>
            </p:cxnSp>
            <p:sp>
              <p:nvSpPr>
                <p:cNvPr id="279" name="Google Shape;279;g146ddff201c_0_324"/>
                <p:cNvSpPr txBox="1"/>
                <p:nvPr/>
              </p:nvSpPr>
              <p:spPr>
                <a:xfrm>
                  <a:off x="7348229" y="2712154"/>
                  <a:ext cx="1627200" cy="404100"/>
                </a:xfrm>
                <a:prstGeom prst="rect">
                  <a:avLst/>
                </a:prstGeom>
                <a:solidFill>
                  <a:srgbClr val="0944A1"/>
                </a:solid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Support Disability</a:t>
                  </a:r>
                  <a:endParaRPr sz="1100" b="0" i="0" u="none" strike="noStrike" cap="none">
                    <a:solidFill>
                      <a:srgbClr val="000000"/>
                    </a:solidFill>
                    <a:latin typeface="Arial"/>
                    <a:ea typeface="Arial"/>
                    <a:cs typeface="Arial"/>
                    <a:sym typeface="Arial"/>
                  </a:endParaRPr>
                </a:p>
              </p:txBody>
            </p:sp>
            <p:sp>
              <p:nvSpPr>
                <p:cNvPr id="280" name="Google Shape;280;g146ddff201c_0_324"/>
                <p:cNvSpPr txBox="1"/>
                <p:nvPr/>
              </p:nvSpPr>
              <p:spPr>
                <a:xfrm>
                  <a:off x="9753042" y="5077765"/>
                  <a:ext cx="1591200" cy="404100"/>
                </a:xfrm>
                <a:prstGeom prst="rect">
                  <a:avLst/>
                </a:prstGeom>
                <a:solidFill>
                  <a:srgbClr val="0944A1"/>
                </a:solid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Monitor &amp; Adjust</a:t>
                  </a:r>
                  <a:endParaRPr sz="1100" b="0" i="0" u="none" strike="noStrike" cap="none">
                    <a:solidFill>
                      <a:srgbClr val="000000"/>
                    </a:solidFill>
                    <a:latin typeface="Arial"/>
                    <a:ea typeface="Arial"/>
                    <a:cs typeface="Arial"/>
                    <a:sym typeface="Arial"/>
                  </a:endParaRPr>
                </a:p>
              </p:txBody>
            </p:sp>
          </p:grpSp>
          <p:cxnSp>
            <p:nvCxnSpPr>
              <p:cNvPr id="281" name="Google Shape;281;g146ddff201c_0_324"/>
              <p:cNvCxnSpPr/>
              <p:nvPr/>
            </p:nvCxnSpPr>
            <p:spPr>
              <a:xfrm>
                <a:off x="9211238" y="2569358"/>
                <a:ext cx="724800" cy="261000"/>
              </a:xfrm>
              <a:prstGeom prst="curvedConnector3">
                <a:avLst>
                  <a:gd name="adj1" fmla="val 50000"/>
                </a:avLst>
              </a:prstGeom>
              <a:noFill/>
              <a:ln w="57150" cap="flat" cmpd="sng">
                <a:solidFill>
                  <a:srgbClr val="215E6A"/>
                </a:solidFill>
                <a:prstDash val="solid"/>
                <a:round/>
                <a:headEnd type="none" w="sm" len="sm"/>
                <a:tailEnd type="stealth" w="lg" len="lg"/>
              </a:ln>
            </p:spPr>
          </p:cxnSp>
        </p:grpSp>
      </p:grpSp>
      <p:sp>
        <p:nvSpPr>
          <p:cNvPr id="282" name="Google Shape;282;g146ddff201c_0_324"/>
          <p:cNvSpPr txBox="1"/>
          <p:nvPr/>
        </p:nvSpPr>
        <p:spPr>
          <a:xfrm>
            <a:off x="142425" y="90275"/>
            <a:ext cx="5180700" cy="75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 sz="37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Support - </a:t>
            </a:r>
            <a:r>
              <a:rPr lang="en" sz="3700" b="0" i="0" u="none" strike="noStrike" cap="none">
                <a:solidFill>
                  <a:schemeClr val="dk1"/>
                </a:solidFill>
                <a:latin typeface="Arial"/>
                <a:ea typeface="Arial"/>
                <a:cs typeface="Arial"/>
                <a:sym typeface="Arial"/>
              </a:rPr>
              <a:t>Best Practice</a:t>
            </a:r>
            <a:endParaRPr sz="37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23"/>
          <p:cNvSpPr txBox="1">
            <a:spLocks noGrp="1"/>
          </p:cNvSpPr>
          <p:nvPr>
            <p:ph type="title"/>
          </p:nvPr>
        </p:nvSpPr>
        <p:spPr>
          <a:xfrm>
            <a:off x="332684" y="153881"/>
            <a:ext cx="7907700" cy="67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solidFill>
                  <a:schemeClr val="dk1"/>
                </a:solidFill>
                <a:latin typeface="Calibri"/>
                <a:ea typeface="Calibri"/>
                <a:cs typeface="Calibri"/>
                <a:sym typeface="Calibri"/>
              </a:rPr>
              <a:t>Supporting Academic Needs through </a:t>
            </a:r>
            <a:endParaRPr sz="3000">
              <a:solidFill>
                <a:schemeClr val="dk1"/>
              </a:solidFill>
              <a:latin typeface="Calibri"/>
              <a:ea typeface="Calibri"/>
              <a:cs typeface="Calibri"/>
              <a:sym typeface="Calibri"/>
            </a:endParaRPr>
          </a:p>
          <a:p>
            <a:pPr marL="0" lvl="0" indent="0" algn="l" rtl="0">
              <a:lnSpc>
                <a:spcPct val="90000"/>
              </a:lnSpc>
              <a:spcBef>
                <a:spcPts val="0"/>
              </a:spcBef>
              <a:spcAft>
                <a:spcPts val="0"/>
              </a:spcAft>
              <a:buSzPts val="1400"/>
              <a:buNone/>
            </a:pPr>
            <a:r>
              <a:rPr lang="en" sz="3000">
                <a:solidFill>
                  <a:schemeClr val="dk1"/>
                </a:solidFill>
                <a:latin typeface="Calibri"/>
                <a:ea typeface="Calibri"/>
                <a:cs typeface="Calibri"/>
                <a:sym typeface="Calibri"/>
              </a:rPr>
              <a:t>Dual Differentiation</a:t>
            </a:r>
            <a:endParaRPr sz="3300">
              <a:solidFill>
                <a:schemeClr val="dk1"/>
              </a:solidFill>
            </a:endParaRPr>
          </a:p>
        </p:txBody>
      </p:sp>
      <p:grpSp>
        <p:nvGrpSpPr>
          <p:cNvPr id="288" name="Google Shape;288;p23"/>
          <p:cNvGrpSpPr/>
          <p:nvPr/>
        </p:nvGrpSpPr>
        <p:grpSpPr>
          <a:xfrm>
            <a:off x="628650" y="1132800"/>
            <a:ext cx="3886200" cy="3499875"/>
            <a:chOff x="0" y="0"/>
            <a:chExt cx="5181600" cy="4666500"/>
          </a:xfrm>
        </p:grpSpPr>
        <p:sp>
          <p:nvSpPr>
            <p:cNvPr id="289" name="Google Shape;289;p23"/>
            <p:cNvSpPr/>
            <p:nvPr/>
          </p:nvSpPr>
          <p:spPr>
            <a:xfrm rot="5400000">
              <a:off x="1656900" y="675149"/>
              <a:ext cx="3733200" cy="3316200"/>
            </a:xfrm>
            <a:prstGeom prst="round2SameRect">
              <a:avLst>
                <a:gd name="adj1" fmla="val 16667"/>
                <a:gd name="adj2" fmla="val 0"/>
              </a:avLst>
            </a:prstGeom>
            <a:solidFill>
              <a:srgbClr val="0944A1"/>
            </a:solidFill>
            <a:ln w="25400" cap="flat" cmpd="sng">
              <a:solidFill>
                <a:srgbClr val="CED2E2">
                  <a:alpha val="88627"/>
                </a:srgbClr>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0" name="Google Shape;290;p23"/>
            <p:cNvSpPr txBox="1"/>
            <p:nvPr/>
          </p:nvSpPr>
          <p:spPr>
            <a:xfrm>
              <a:off x="1865376" y="628535"/>
              <a:ext cx="3154200" cy="3409500"/>
            </a:xfrm>
            <a:prstGeom prst="rect">
              <a:avLst/>
            </a:prstGeom>
            <a:solidFill>
              <a:srgbClr val="9FC5E8"/>
            </a:solidFill>
            <a:ln>
              <a:noFill/>
            </a:ln>
          </p:spPr>
          <p:txBody>
            <a:bodyPr spcFirstLastPara="1" wrap="square" lIns="51425" tIns="25700" rIns="51425" bIns="25700" anchor="ctr" anchorCtr="0">
              <a:noAutofit/>
            </a:bodyPr>
            <a:lstStyle/>
            <a:p>
              <a:pPr marL="127000" marR="0" lvl="1" indent="-127000" algn="l" rtl="0">
                <a:lnSpc>
                  <a:spcPct val="90000"/>
                </a:lnSpc>
                <a:spcBef>
                  <a:spcPts val="0"/>
                </a:spcBef>
                <a:spcAft>
                  <a:spcPts val="0"/>
                </a:spcAft>
                <a:buClr>
                  <a:srgbClr val="000000"/>
                </a:buClr>
                <a:buSzPts val="1400"/>
                <a:buFont typeface="Noto Sans Symbols"/>
                <a:buChar char="⮚"/>
              </a:pPr>
              <a:r>
                <a:rPr lang="en" sz="1200" b="0" i="0" u="none" strike="noStrike" cap="none">
                  <a:solidFill>
                    <a:srgbClr val="000000"/>
                  </a:solidFill>
                  <a:latin typeface="Arial"/>
                  <a:ea typeface="Arial"/>
                  <a:cs typeface="Arial"/>
                  <a:sym typeface="Arial"/>
                </a:rPr>
                <a:t>Provide choice and ownership of learning when possible</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0"/>
                </a:spcBef>
                <a:spcAft>
                  <a:spcPts val="0"/>
                </a:spcAft>
                <a:buClr>
                  <a:srgbClr val="000000"/>
                </a:buClr>
                <a:buSzPts val="1200"/>
                <a:buFont typeface="Arial"/>
                <a:buChar char="⮚"/>
              </a:pPr>
              <a:r>
                <a:rPr lang="en" sz="1200" b="0" i="0" u="none" strike="noStrike" cap="none">
                  <a:solidFill>
                    <a:srgbClr val="000000"/>
                  </a:solidFill>
                  <a:latin typeface="Arial"/>
                  <a:ea typeface="Arial"/>
                  <a:cs typeface="Arial"/>
                  <a:sym typeface="Arial"/>
                </a:rPr>
                <a:t>Provide </a:t>
              </a:r>
              <a:r>
                <a:rPr lang="en" sz="1200" b="1" i="0" u="none" strike="noStrike" cap="none">
                  <a:solidFill>
                    <a:srgbClr val="000000"/>
                  </a:solidFill>
                  <a:latin typeface="Arial"/>
                  <a:ea typeface="Arial"/>
                  <a:cs typeface="Arial"/>
                  <a:sym typeface="Arial"/>
                </a:rPr>
                <a:t>access to advanced and accelerated</a:t>
              </a:r>
              <a:r>
                <a:rPr lang="en" sz="1200" b="0" i="0" u="none" strike="noStrike" cap="none">
                  <a:solidFill>
                    <a:srgbClr val="000000"/>
                  </a:solidFill>
                  <a:latin typeface="Arial"/>
                  <a:ea typeface="Arial"/>
                  <a:cs typeface="Arial"/>
                  <a:sym typeface="Arial"/>
                </a:rPr>
                <a:t> classes</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Pretest to eliminate what students already know</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Provide opportunities for “real world” investigations and topics of interest </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Emphasize </a:t>
              </a:r>
              <a:r>
                <a:rPr lang="en" sz="1200" b="1" i="0" u="none" strike="noStrike" cap="none">
                  <a:solidFill>
                    <a:srgbClr val="000000"/>
                  </a:solidFill>
                  <a:latin typeface="Calibri"/>
                  <a:ea typeface="Calibri"/>
                  <a:cs typeface="Calibri"/>
                  <a:sym typeface="Calibri"/>
                </a:rPr>
                <a:t>strengths</a:t>
              </a:r>
              <a:endParaRPr sz="1200" b="1" i="0" u="none" strike="noStrike" cap="none">
                <a:solidFill>
                  <a:srgbClr val="000000"/>
                </a:solidFill>
                <a:latin typeface="Calibri"/>
                <a:ea typeface="Calibri"/>
                <a:cs typeface="Calibri"/>
                <a:sym typeface="Calibri"/>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Utilize inspiring biographies </a:t>
              </a:r>
              <a:r>
                <a:rPr lang="en" sz="1200" b="0" i="0" u="none" strike="noStrike" cap="none">
                  <a:solidFill>
                    <a:schemeClr val="dk1"/>
                  </a:solidFill>
                  <a:latin typeface="Calibri"/>
                  <a:ea typeface="Calibri"/>
                  <a:cs typeface="Calibri"/>
                  <a:sym typeface="Calibri"/>
                </a:rPr>
                <a:t>of</a:t>
              </a:r>
              <a:r>
                <a:rPr lang="en" sz="1200" b="0" i="0" u="none" strike="noStrike" cap="none">
                  <a:solidFill>
                    <a:srgbClr val="000000"/>
                  </a:solidFill>
                  <a:latin typeface="Arial"/>
                  <a:ea typeface="Arial"/>
                  <a:cs typeface="Arial"/>
                  <a:sym typeface="Arial"/>
                </a:rPr>
                <a:t> talented/creative individuals and their characteristics</a:t>
              </a:r>
              <a:endParaRPr sz="1200" b="0" i="0" u="none" strike="noStrike" cap="none">
                <a:solidFill>
                  <a:srgbClr val="000000"/>
                </a:solidFill>
                <a:latin typeface="Arial"/>
                <a:ea typeface="Arial"/>
                <a:cs typeface="Arial"/>
                <a:sym typeface="Arial"/>
              </a:endParaRPr>
            </a:p>
          </p:txBody>
        </p:sp>
        <p:sp>
          <p:nvSpPr>
            <p:cNvPr id="291" name="Google Shape;291;p23"/>
            <p:cNvSpPr/>
            <p:nvPr/>
          </p:nvSpPr>
          <p:spPr>
            <a:xfrm>
              <a:off x="0" y="0"/>
              <a:ext cx="1865400" cy="4666500"/>
            </a:xfrm>
            <a:prstGeom prst="roundRect">
              <a:avLst>
                <a:gd name="adj" fmla="val 16667"/>
              </a:avLst>
            </a:prstGeom>
            <a:solidFill>
              <a:srgbClr val="0944A1"/>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2" name="Google Shape;292;p23"/>
            <p:cNvSpPr txBox="1"/>
            <p:nvPr/>
          </p:nvSpPr>
          <p:spPr>
            <a:xfrm>
              <a:off x="91067" y="91067"/>
              <a:ext cx="1621800" cy="4490100"/>
            </a:xfrm>
            <a:prstGeom prst="rect">
              <a:avLst/>
            </a:prstGeom>
            <a:solidFill>
              <a:srgbClr val="0944A1"/>
            </a:solidFill>
            <a:ln>
              <a:noFill/>
            </a:ln>
          </p:spPr>
          <p:txBody>
            <a:bodyPr spcFirstLastPara="1" wrap="square" lIns="62850" tIns="31425" rIns="62850" bIns="3142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 sz="1600" b="1" i="0" u="none" strike="noStrike" cap="none">
                  <a:solidFill>
                    <a:schemeClr val="lt1"/>
                  </a:solidFill>
                  <a:latin typeface="Arial"/>
                  <a:ea typeface="Arial"/>
                  <a:cs typeface="Arial"/>
                  <a:sym typeface="Arial"/>
                </a:rPr>
                <a:t>Supporting Strengths</a:t>
              </a:r>
              <a:endParaRPr sz="1600" b="0" i="0" u="none" strike="noStrike" cap="none">
                <a:solidFill>
                  <a:schemeClr val="lt1"/>
                </a:solidFill>
                <a:latin typeface="Arial"/>
                <a:ea typeface="Arial"/>
                <a:cs typeface="Arial"/>
                <a:sym typeface="Arial"/>
              </a:endParaRPr>
            </a:p>
          </p:txBody>
        </p:sp>
      </p:grpSp>
      <p:grpSp>
        <p:nvGrpSpPr>
          <p:cNvPr id="293" name="Google Shape;293;p23"/>
          <p:cNvGrpSpPr/>
          <p:nvPr/>
        </p:nvGrpSpPr>
        <p:grpSpPr>
          <a:xfrm>
            <a:off x="4514850" y="1132913"/>
            <a:ext cx="3886200" cy="3499650"/>
            <a:chOff x="0" y="0"/>
            <a:chExt cx="5181600" cy="4666200"/>
          </a:xfrm>
        </p:grpSpPr>
        <p:sp>
          <p:nvSpPr>
            <p:cNvPr id="294" name="Google Shape;294;p23"/>
            <p:cNvSpPr/>
            <p:nvPr/>
          </p:nvSpPr>
          <p:spPr>
            <a:xfrm rot="5400000">
              <a:off x="1657050" y="674969"/>
              <a:ext cx="3732900" cy="3316200"/>
            </a:xfrm>
            <a:prstGeom prst="round2SameRect">
              <a:avLst>
                <a:gd name="adj1" fmla="val 16667"/>
                <a:gd name="adj2" fmla="val 0"/>
              </a:avLst>
            </a:prstGeom>
            <a:solidFill>
              <a:srgbClr val="0944A1"/>
            </a:solidFill>
            <a:ln w="25400" cap="flat" cmpd="sng">
              <a:solidFill>
                <a:srgbClr val="CED2E2">
                  <a:alpha val="88627"/>
                </a:srgbClr>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5" name="Google Shape;295;p23"/>
            <p:cNvSpPr txBox="1"/>
            <p:nvPr/>
          </p:nvSpPr>
          <p:spPr>
            <a:xfrm>
              <a:off x="1865376" y="628505"/>
              <a:ext cx="3154200" cy="3409200"/>
            </a:xfrm>
            <a:prstGeom prst="rect">
              <a:avLst/>
            </a:prstGeom>
            <a:solidFill>
              <a:srgbClr val="9FC5E8"/>
            </a:solidFill>
            <a:ln>
              <a:noFill/>
            </a:ln>
          </p:spPr>
          <p:txBody>
            <a:bodyPr spcFirstLastPara="1" wrap="square" lIns="54275" tIns="27125" rIns="54275" bIns="27125" anchor="ctr" anchorCtr="0">
              <a:noAutofit/>
            </a:bodyPr>
            <a:lstStyle/>
            <a:p>
              <a:pPr marL="127000" marR="0" lvl="1" indent="-114300" algn="l" rtl="0">
                <a:lnSpc>
                  <a:spcPct val="90000"/>
                </a:lnSpc>
                <a:spcBef>
                  <a:spcPts val="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Utilize assistive technology</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Allow extended time</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Emphasize mastery of concepts instead of home practice (most difficult first)</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Differentiate the task</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Adapt environment</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Noto Sans Symbols"/>
                <a:buChar char="⮚"/>
              </a:pPr>
              <a:r>
                <a:rPr lang="en" sz="1200" b="0" i="0" u="none" strike="noStrike" cap="none">
                  <a:solidFill>
                    <a:srgbClr val="000000"/>
                  </a:solidFill>
                  <a:latin typeface="Arial"/>
                  <a:ea typeface="Arial"/>
                  <a:cs typeface="Arial"/>
                  <a:sym typeface="Arial"/>
                </a:rPr>
                <a:t>Encourage multiple ways to demonstrate knowledge</a:t>
              </a:r>
              <a:endParaRPr sz="1200" b="0" i="0" u="none" strike="noStrike" cap="none">
                <a:solidFill>
                  <a:srgbClr val="000000"/>
                </a:solidFill>
                <a:latin typeface="Arial"/>
                <a:ea typeface="Arial"/>
                <a:cs typeface="Arial"/>
                <a:sym typeface="Arial"/>
              </a:endParaRPr>
            </a:p>
            <a:p>
              <a:pPr marL="127000" marR="0" lvl="1" indent="-114300" algn="l" rtl="0">
                <a:lnSpc>
                  <a:spcPct val="90000"/>
                </a:lnSpc>
                <a:spcBef>
                  <a:spcPts val="200"/>
                </a:spcBef>
                <a:spcAft>
                  <a:spcPts val="0"/>
                </a:spcAft>
                <a:buClr>
                  <a:srgbClr val="000000"/>
                </a:buClr>
                <a:buSzPts val="1200"/>
                <a:buFont typeface="Arial"/>
                <a:buChar char="⮚"/>
              </a:pPr>
              <a:r>
                <a:rPr lang="en" sz="1200" b="0" i="0" u="none" strike="noStrike" cap="none">
                  <a:solidFill>
                    <a:srgbClr val="000000"/>
                  </a:solidFill>
                  <a:latin typeface="Arial"/>
                  <a:ea typeface="Arial"/>
                  <a:cs typeface="Arial"/>
                  <a:sym typeface="Arial"/>
                </a:rPr>
                <a:t>Provide </a:t>
              </a:r>
              <a:r>
                <a:rPr lang="en" sz="1200" b="1" i="0" u="none" strike="noStrike" cap="none">
                  <a:solidFill>
                    <a:srgbClr val="000000"/>
                  </a:solidFill>
                  <a:latin typeface="Arial"/>
                  <a:ea typeface="Arial"/>
                  <a:cs typeface="Arial"/>
                  <a:sym typeface="Arial"/>
                </a:rPr>
                <a:t>IEP and 504 accommodations in advanced classes</a:t>
              </a:r>
              <a:endParaRPr sz="1200" b="1" i="0" u="none" strike="noStrike" cap="none">
                <a:solidFill>
                  <a:srgbClr val="000000"/>
                </a:solidFill>
                <a:latin typeface="Arial"/>
                <a:ea typeface="Arial"/>
                <a:cs typeface="Arial"/>
                <a:sym typeface="Arial"/>
              </a:endParaRPr>
            </a:p>
          </p:txBody>
        </p:sp>
        <p:sp>
          <p:nvSpPr>
            <p:cNvPr id="296" name="Google Shape;296;p23"/>
            <p:cNvSpPr/>
            <p:nvPr/>
          </p:nvSpPr>
          <p:spPr>
            <a:xfrm>
              <a:off x="0" y="0"/>
              <a:ext cx="1865400" cy="4666200"/>
            </a:xfrm>
            <a:prstGeom prst="roundRect">
              <a:avLst>
                <a:gd name="adj" fmla="val 16667"/>
              </a:avLst>
            </a:prstGeom>
            <a:solidFill>
              <a:srgbClr val="0944A1"/>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7" name="Google Shape;297;p23"/>
            <p:cNvSpPr txBox="1"/>
            <p:nvPr/>
          </p:nvSpPr>
          <p:spPr>
            <a:xfrm>
              <a:off x="91060" y="91060"/>
              <a:ext cx="1683300" cy="4484100"/>
            </a:xfrm>
            <a:prstGeom prst="rect">
              <a:avLst/>
            </a:prstGeom>
            <a:solidFill>
              <a:srgbClr val="0944A1"/>
            </a:solidFill>
            <a:ln>
              <a:noFill/>
            </a:ln>
          </p:spPr>
          <p:txBody>
            <a:bodyPr spcFirstLastPara="1" wrap="square" lIns="62850" tIns="31425" rIns="62850" bIns="3142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 sz="1600" b="1" i="0" u="none" strike="noStrike" cap="none">
                  <a:solidFill>
                    <a:schemeClr val="lt1"/>
                  </a:solidFill>
                  <a:latin typeface="Arial"/>
                  <a:ea typeface="Arial"/>
                  <a:cs typeface="Arial"/>
                  <a:sym typeface="Arial"/>
                </a:rPr>
                <a:t>Supporting Disabilities</a:t>
              </a: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581a8765d4_6_2327"/>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3000"/>
              <a:t>Addressing Social Emotional (Affective) Needs</a:t>
            </a:r>
            <a:endParaRPr sz="3000"/>
          </a:p>
        </p:txBody>
      </p:sp>
      <p:sp>
        <p:nvSpPr>
          <p:cNvPr id="303" name="Google Shape;303;g1581a8765d4_6_2327"/>
          <p:cNvSpPr txBox="1">
            <a:spLocks noGrp="1"/>
          </p:cNvSpPr>
          <p:nvPr>
            <p:ph type="body" idx="1"/>
          </p:nvPr>
        </p:nvSpPr>
        <p:spPr>
          <a:xfrm>
            <a:off x="311700" y="1225225"/>
            <a:ext cx="8520600" cy="3354000"/>
          </a:xfrm>
          <a:prstGeom prst="rect">
            <a:avLst/>
          </a:prstGeom>
          <a:noFill/>
          <a:ln>
            <a:noFill/>
          </a:ln>
        </p:spPr>
        <p:txBody>
          <a:bodyPr spcFirstLastPara="1" wrap="square" lIns="0" tIns="0" rIns="0" bIns="0" anchor="t" anchorCtr="0">
            <a:normAutofit fontScale="77500" lnSpcReduction="10000"/>
          </a:bodyPr>
          <a:lstStyle/>
          <a:p>
            <a:pPr marL="457200" lvl="0" indent="-228600" algn="l" rtl="0">
              <a:lnSpc>
                <a:spcPct val="115000"/>
              </a:lnSpc>
              <a:spcBef>
                <a:spcPts val="1200"/>
              </a:spcBef>
              <a:spcAft>
                <a:spcPts val="0"/>
              </a:spcAft>
              <a:buSzPct val="103399"/>
              <a:buNone/>
            </a:pPr>
            <a:r>
              <a:rPr lang="en" sz="2941">
                <a:latin typeface="Arial"/>
                <a:ea typeface="Arial"/>
                <a:cs typeface="Arial"/>
                <a:sym typeface="Arial"/>
              </a:rPr>
              <a:t>Students need tools to overcome these issues and to see </a:t>
            </a:r>
            <a:r>
              <a:rPr lang="en" sz="294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themselves </a:t>
            </a:r>
            <a:r>
              <a:rPr lang="en" sz="2941">
                <a:latin typeface="Arial"/>
                <a:ea typeface="Arial"/>
                <a:cs typeface="Arial"/>
                <a:sym typeface="Arial"/>
              </a:rPr>
              <a:t>as successful learners. It is important for twice-exceptional students to:</a:t>
            </a:r>
            <a:endParaRPr sz="2941">
              <a:latin typeface="Arial"/>
              <a:ea typeface="Arial"/>
              <a:cs typeface="Arial"/>
              <a:sym typeface="Arial"/>
            </a:endParaRPr>
          </a:p>
          <a:p>
            <a:pPr marL="914400" lvl="1" indent="-373398" algn="l" rtl="0">
              <a:lnSpc>
                <a:spcPct val="115000"/>
              </a:lnSpc>
              <a:spcBef>
                <a:spcPts val="0"/>
              </a:spcBef>
              <a:spcAft>
                <a:spcPts val="0"/>
              </a:spcAft>
              <a:buSzPct val="100000"/>
              <a:buChar char="●"/>
            </a:pPr>
            <a:r>
              <a:rPr lang="en" sz="2941">
                <a:latin typeface="Arial"/>
                <a:ea typeface="Arial"/>
                <a:cs typeface="Arial"/>
                <a:sym typeface="Arial"/>
              </a:rPr>
              <a:t>Have an emotionally safe learning environment</a:t>
            </a:r>
            <a:endParaRPr sz="2941">
              <a:latin typeface="Arial"/>
              <a:ea typeface="Arial"/>
              <a:cs typeface="Arial"/>
              <a:sym typeface="Arial"/>
            </a:endParaRPr>
          </a:p>
          <a:p>
            <a:pPr marL="914400" lvl="1" indent="-373398" algn="l" rtl="0">
              <a:lnSpc>
                <a:spcPct val="115000"/>
              </a:lnSpc>
              <a:spcBef>
                <a:spcPts val="0"/>
              </a:spcBef>
              <a:spcAft>
                <a:spcPts val="0"/>
              </a:spcAft>
              <a:buSzPct val="100000"/>
              <a:buChar char="●"/>
            </a:pPr>
            <a:r>
              <a:rPr lang="en" sz="2941">
                <a:latin typeface="Arial"/>
                <a:ea typeface="Arial"/>
                <a:cs typeface="Arial"/>
                <a:sym typeface="Arial"/>
              </a:rPr>
              <a:t>Have an opportunity to develop a healthy self-concept</a:t>
            </a:r>
            <a:endParaRPr sz="2941">
              <a:latin typeface="Arial"/>
              <a:ea typeface="Arial"/>
              <a:cs typeface="Arial"/>
              <a:sym typeface="Arial"/>
            </a:endParaRPr>
          </a:p>
          <a:p>
            <a:pPr marL="914400" lvl="1" indent="-373398" algn="l" rtl="0">
              <a:lnSpc>
                <a:spcPct val="115000"/>
              </a:lnSpc>
              <a:spcBef>
                <a:spcPts val="0"/>
              </a:spcBef>
              <a:spcAft>
                <a:spcPts val="0"/>
              </a:spcAft>
              <a:buSzPct val="100000"/>
              <a:buChar char="●"/>
            </a:pPr>
            <a:r>
              <a:rPr lang="en" sz="2941">
                <a:latin typeface="Arial"/>
                <a:ea typeface="Arial"/>
                <a:cs typeface="Arial"/>
                <a:sym typeface="Arial"/>
              </a:rPr>
              <a:t>Recognize their emotional vulnerability</a:t>
            </a:r>
            <a:endParaRPr sz="2941">
              <a:latin typeface="Arial"/>
              <a:ea typeface="Arial"/>
              <a:cs typeface="Arial"/>
              <a:sym typeface="Arial"/>
            </a:endParaRPr>
          </a:p>
          <a:p>
            <a:pPr marL="914400" lvl="1" indent="-373398" algn="l" rtl="0">
              <a:lnSpc>
                <a:spcPct val="115000"/>
              </a:lnSpc>
              <a:spcBef>
                <a:spcPts val="0"/>
              </a:spcBef>
              <a:spcAft>
                <a:spcPts val="0"/>
              </a:spcAft>
              <a:buSzPct val="100000"/>
              <a:buChar char="●"/>
            </a:pPr>
            <a:r>
              <a:rPr lang="en" sz="2941">
                <a:latin typeface="Arial"/>
                <a:ea typeface="Arial"/>
                <a:cs typeface="Arial"/>
                <a:sym typeface="Arial"/>
              </a:rPr>
              <a:t>Have occasions to interact with twice-exceptional peers</a:t>
            </a:r>
            <a:endParaRPr sz="2941">
              <a:latin typeface="Arial"/>
              <a:ea typeface="Arial"/>
              <a:cs typeface="Arial"/>
              <a:sym typeface="Arial"/>
            </a:endParaRPr>
          </a:p>
          <a:p>
            <a:pPr marL="914400" lvl="1" indent="-347123" algn="l" rtl="0">
              <a:lnSpc>
                <a:spcPct val="115000"/>
              </a:lnSpc>
              <a:spcBef>
                <a:spcPts val="0"/>
              </a:spcBef>
              <a:spcAft>
                <a:spcPts val="0"/>
              </a:spcAft>
              <a:buSzPct val="81853"/>
              <a:buChar char="●"/>
            </a:pPr>
            <a:r>
              <a:rPr lang="en" sz="2941">
                <a:latin typeface="Arial"/>
                <a:ea typeface="Arial"/>
                <a:cs typeface="Arial"/>
                <a:sym typeface="Arial"/>
              </a:rPr>
              <a:t>Visualize a positive personal future</a:t>
            </a:r>
            <a:r>
              <a:rPr lang="en" sz="2408">
                <a:latin typeface="Arial"/>
                <a:ea typeface="Arial"/>
                <a:cs typeface="Arial"/>
                <a:sym typeface="Arial"/>
              </a:rPr>
              <a:t>.</a:t>
            </a:r>
            <a:endParaRPr sz="2408">
              <a:latin typeface="Arial"/>
              <a:ea typeface="Arial"/>
              <a:cs typeface="Arial"/>
              <a:sym typeface="Arial"/>
            </a:endParaRPr>
          </a:p>
          <a:p>
            <a:pPr marL="0" lvl="0" indent="0" algn="l" rtl="0">
              <a:lnSpc>
                <a:spcPct val="115000"/>
              </a:lnSpc>
              <a:spcBef>
                <a:spcPts val="1200"/>
              </a:spcBef>
              <a:spcAft>
                <a:spcPts val="1200"/>
              </a:spcAft>
              <a:buSzPct val="122241"/>
              <a:buNone/>
            </a:pPr>
            <a:r>
              <a:rPr lang="en" sz="1900" u="sng">
                <a:solidFill>
                  <a:schemeClr val="hlink"/>
                </a:solidFill>
                <a:latin typeface="Arial"/>
                <a:ea typeface="Arial"/>
                <a:cs typeface="Arial"/>
                <a:sym typeface="Arial"/>
                <a:hlinkClick r:id="rId3"/>
              </a:rPr>
              <a:t>The Twice-Exceptional Dilemma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1000"/>
                                        <p:tgtEl>
                                          <p:spTgt spid="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xEl>
                                              <p:pRg st="1" end="1"/>
                                            </p:txEl>
                                          </p:spTgt>
                                        </p:tgtEl>
                                        <p:attrNameLst>
                                          <p:attrName>style.visibility</p:attrName>
                                        </p:attrNameLst>
                                      </p:cBhvr>
                                      <p:to>
                                        <p:strVal val="visible"/>
                                      </p:to>
                                    </p:set>
                                    <p:animEffect transition="in" filter="fade">
                                      <p:cBhvr>
                                        <p:cTn id="12" dur="1000"/>
                                        <p:tgtEl>
                                          <p:spTgt spid="3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xEl>
                                              <p:pRg st="2" end="2"/>
                                            </p:txEl>
                                          </p:spTgt>
                                        </p:tgtEl>
                                        <p:attrNameLst>
                                          <p:attrName>style.visibility</p:attrName>
                                        </p:attrNameLst>
                                      </p:cBhvr>
                                      <p:to>
                                        <p:strVal val="visible"/>
                                      </p:to>
                                    </p:set>
                                    <p:animEffect transition="in" filter="fade">
                                      <p:cBhvr>
                                        <p:cTn id="17" dur="1000"/>
                                        <p:tgtEl>
                                          <p:spTgt spid="3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xEl>
                                              <p:pRg st="3" end="3"/>
                                            </p:txEl>
                                          </p:spTgt>
                                        </p:tgtEl>
                                        <p:attrNameLst>
                                          <p:attrName>style.visibility</p:attrName>
                                        </p:attrNameLst>
                                      </p:cBhvr>
                                      <p:to>
                                        <p:strVal val="visible"/>
                                      </p:to>
                                    </p:set>
                                    <p:animEffect transition="in" filter="fade">
                                      <p:cBhvr>
                                        <p:cTn id="22" dur="1000"/>
                                        <p:tgtEl>
                                          <p:spTgt spid="3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3">
                                            <p:txEl>
                                              <p:pRg st="4" end="4"/>
                                            </p:txEl>
                                          </p:spTgt>
                                        </p:tgtEl>
                                        <p:attrNameLst>
                                          <p:attrName>style.visibility</p:attrName>
                                        </p:attrNameLst>
                                      </p:cBhvr>
                                      <p:to>
                                        <p:strVal val="visible"/>
                                      </p:to>
                                    </p:set>
                                    <p:animEffect transition="in" filter="fade">
                                      <p:cBhvr>
                                        <p:cTn id="27" dur="1000"/>
                                        <p:tgtEl>
                                          <p:spTgt spid="3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3">
                                            <p:txEl>
                                              <p:pRg st="5" end="5"/>
                                            </p:txEl>
                                          </p:spTgt>
                                        </p:tgtEl>
                                        <p:attrNameLst>
                                          <p:attrName>style.visibility</p:attrName>
                                        </p:attrNameLst>
                                      </p:cBhvr>
                                      <p:to>
                                        <p:strVal val="visible"/>
                                      </p:to>
                                    </p:set>
                                    <p:animEffect transition="in" filter="fade">
                                      <p:cBhvr>
                                        <p:cTn id="32" dur="1000"/>
                                        <p:tgtEl>
                                          <p:spTgt spid="3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3">
                                            <p:txEl>
                                              <p:pRg st="6" end="6"/>
                                            </p:txEl>
                                          </p:spTgt>
                                        </p:tgtEl>
                                        <p:attrNameLst>
                                          <p:attrName>style.visibility</p:attrName>
                                        </p:attrNameLst>
                                      </p:cBhvr>
                                      <p:to>
                                        <p:strVal val="visible"/>
                                      </p:to>
                                    </p:set>
                                    <p:animEffect transition="in" filter="fade">
                                      <p:cBhvr>
                                        <p:cTn id="37" dur="1000"/>
                                        <p:tgtEl>
                                          <p:spTgt spid="3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581a8765d4_6_2517"/>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3400"/>
              <a:t>Addressing Behavioral Needs/Concerns</a:t>
            </a:r>
            <a:endParaRPr sz="3400"/>
          </a:p>
        </p:txBody>
      </p:sp>
      <p:sp>
        <p:nvSpPr>
          <p:cNvPr id="309" name="Google Shape;309;g1581a8765d4_6_2517"/>
          <p:cNvSpPr txBox="1">
            <a:spLocks noGrp="1"/>
          </p:cNvSpPr>
          <p:nvPr>
            <p:ph type="body" idx="1"/>
          </p:nvPr>
        </p:nvSpPr>
        <p:spPr>
          <a:xfrm>
            <a:off x="311700" y="1020725"/>
            <a:ext cx="8520600" cy="3354000"/>
          </a:xfrm>
          <a:prstGeom prst="rect">
            <a:avLst/>
          </a:prstGeom>
          <a:noFill/>
          <a:ln>
            <a:noFill/>
          </a:ln>
        </p:spPr>
        <p:txBody>
          <a:bodyPr spcFirstLastPara="1" wrap="square" lIns="0" tIns="0" rIns="0" bIns="0" anchor="t" anchorCtr="0">
            <a:normAutofit fontScale="25000" lnSpcReduction="20000"/>
          </a:bodyPr>
          <a:lstStyle/>
          <a:p>
            <a:pPr marL="457200" lvl="0" indent="-228600" algn="l" rtl="0">
              <a:lnSpc>
                <a:spcPct val="115000"/>
              </a:lnSpc>
              <a:spcBef>
                <a:spcPts val="1200"/>
              </a:spcBef>
              <a:spcAft>
                <a:spcPts val="0"/>
              </a:spcAft>
              <a:buSzPct val="78087"/>
              <a:buFont typeface="Calibri"/>
              <a:buNone/>
            </a:pPr>
            <a:r>
              <a:rPr lang="en" sz="8249"/>
              <a:t>“Difficult” behavior typically has two purposes: avoidance or attention-gaining. These behaviors are often viewed as aggressiveness, laziness, or manipulation. In order to address these issues, educators need to:</a:t>
            </a:r>
            <a:endParaRPr sz="8249"/>
          </a:p>
          <a:p>
            <a:pPr marL="914400" lvl="1" indent="-359573" algn="l" rtl="0">
              <a:lnSpc>
                <a:spcPct val="115000"/>
              </a:lnSpc>
              <a:spcBef>
                <a:spcPts val="0"/>
              </a:spcBef>
              <a:spcAft>
                <a:spcPts val="0"/>
              </a:spcAft>
              <a:buSzPct val="100000"/>
              <a:buFont typeface="Calibri"/>
              <a:buChar char="●"/>
            </a:pPr>
            <a:r>
              <a:rPr lang="en" sz="8249"/>
              <a:t>Be attuned to the function or purpose of the behavior</a:t>
            </a:r>
            <a:endParaRPr sz="8249"/>
          </a:p>
          <a:p>
            <a:pPr marL="914400" lvl="1" indent="-359573" algn="l" rtl="0">
              <a:lnSpc>
                <a:spcPct val="115000"/>
              </a:lnSpc>
              <a:spcBef>
                <a:spcPts val="0"/>
              </a:spcBef>
              <a:spcAft>
                <a:spcPts val="0"/>
              </a:spcAft>
              <a:buSzPct val="100000"/>
              <a:buFont typeface="Calibri"/>
              <a:buChar char="●"/>
            </a:pPr>
            <a:r>
              <a:rPr lang="en" sz="8249"/>
              <a:t>Provide a consistent environment with limits and expectations</a:t>
            </a:r>
            <a:endParaRPr sz="8249"/>
          </a:p>
          <a:p>
            <a:pPr marL="914400" lvl="1" indent="-359573" algn="l" rtl="0">
              <a:lnSpc>
                <a:spcPct val="115000"/>
              </a:lnSpc>
              <a:spcBef>
                <a:spcPts val="0"/>
              </a:spcBef>
              <a:spcAft>
                <a:spcPts val="0"/>
              </a:spcAft>
              <a:buSzPct val="100000"/>
              <a:buFont typeface="Calibri"/>
              <a:buChar char="●"/>
            </a:pPr>
            <a:r>
              <a:rPr lang="en" sz="8249"/>
              <a:t>Teach self-regulation skills</a:t>
            </a:r>
            <a:endParaRPr sz="8249"/>
          </a:p>
          <a:p>
            <a:pPr marL="914400" lvl="1" indent="-359572" algn="l" rtl="0">
              <a:lnSpc>
                <a:spcPct val="115000"/>
              </a:lnSpc>
              <a:spcBef>
                <a:spcPts val="0"/>
              </a:spcBef>
              <a:spcAft>
                <a:spcPts val="0"/>
              </a:spcAft>
              <a:buSzPct val="100000"/>
              <a:buFont typeface="Calibri"/>
              <a:buChar char="●"/>
            </a:pPr>
            <a:r>
              <a:rPr lang="en" sz="8249"/>
              <a:t>Teach appropriate behaviors to use in place of inappropriate behavior</a:t>
            </a:r>
            <a:endParaRPr sz="8249"/>
          </a:p>
          <a:p>
            <a:pPr marL="914400" lvl="1" indent="-359572" algn="l" rtl="0">
              <a:lnSpc>
                <a:spcPct val="115000"/>
              </a:lnSpc>
              <a:spcBef>
                <a:spcPts val="0"/>
              </a:spcBef>
              <a:spcAft>
                <a:spcPts val="0"/>
              </a:spcAft>
              <a:buSzPct val="100000"/>
              <a:buFont typeface="Calibri"/>
              <a:buChar char="●"/>
            </a:pPr>
            <a:r>
              <a:rPr lang="en" sz="8249"/>
              <a:t>Provide positive behavioral supports not focused on negative consequences.</a:t>
            </a:r>
            <a:endParaRPr sz="3227" i="1"/>
          </a:p>
          <a:p>
            <a:pPr marL="457200" lvl="0" indent="0" algn="l" rtl="0">
              <a:lnSpc>
                <a:spcPct val="115000"/>
              </a:lnSpc>
              <a:spcBef>
                <a:spcPts val="1200"/>
              </a:spcBef>
              <a:spcAft>
                <a:spcPts val="0"/>
              </a:spcAft>
              <a:buSzPct val="93872"/>
              <a:buNone/>
            </a:pPr>
            <a:r>
              <a:rPr lang="en" sz="5900" u="sng">
                <a:solidFill>
                  <a:schemeClr val="hlink"/>
                </a:solidFill>
                <a:latin typeface="Arial"/>
                <a:ea typeface="Arial"/>
                <a:cs typeface="Arial"/>
                <a:sym typeface="Arial"/>
                <a:hlinkClick r:id="rId3"/>
              </a:rPr>
              <a:t>The Twice-Exceptional Dilemma</a:t>
            </a:r>
            <a:endParaRPr sz="5800" i="1"/>
          </a:p>
          <a:p>
            <a:pPr marL="0" lvl="0" indent="0" algn="l" rtl="0">
              <a:lnSpc>
                <a:spcPct val="90000"/>
              </a:lnSpc>
              <a:spcBef>
                <a:spcPts val="1200"/>
              </a:spcBef>
              <a:spcAft>
                <a:spcPts val="0"/>
              </a:spcAft>
              <a:buSzPct val="307692"/>
              <a:buNone/>
            </a:pPr>
            <a:endParaRPr/>
          </a:p>
          <a:p>
            <a:pPr marL="0" lvl="0" indent="0" algn="l" rtl="0">
              <a:lnSpc>
                <a:spcPct val="115000"/>
              </a:lnSpc>
              <a:spcBef>
                <a:spcPts val="1200"/>
              </a:spcBef>
              <a:spcAft>
                <a:spcPts val="1200"/>
              </a:spcAft>
              <a:buClr>
                <a:schemeClr val="dk1"/>
              </a:buClr>
              <a:buSzPct val="61110"/>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animEffect transition="in" filter="fade">
                                      <p:cBhvr>
                                        <p:cTn id="7" dur="1000"/>
                                        <p:tgtEl>
                                          <p:spTgt spid="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9">
                                            <p:txEl>
                                              <p:pRg st="1" end="1"/>
                                            </p:txEl>
                                          </p:spTgt>
                                        </p:tgtEl>
                                        <p:attrNameLst>
                                          <p:attrName>style.visibility</p:attrName>
                                        </p:attrNameLst>
                                      </p:cBhvr>
                                      <p:to>
                                        <p:strVal val="visible"/>
                                      </p:to>
                                    </p:set>
                                    <p:animEffect transition="in" filter="fade">
                                      <p:cBhvr>
                                        <p:cTn id="12" dur="1000"/>
                                        <p:tgtEl>
                                          <p:spTgt spid="3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xEl>
                                              <p:pRg st="2" end="2"/>
                                            </p:txEl>
                                          </p:spTgt>
                                        </p:tgtEl>
                                        <p:attrNameLst>
                                          <p:attrName>style.visibility</p:attrName>
                                        </p:attrNameLst>
                                      </p:cBhvr>
                                      <p:to>
                                        <p:strVal val="visible"/>
                                      </p:to>
                                    </p:set>
                                    <p:animEffect transition="in" filter="fade">
                                      <p:cBhvr>
                                        <p:cTn id="17" dur="1000"/>
                                        <p:tgtEl>
                                          <p:spTgt spid="3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9">
                                            <p:txEl>
                                              <p:pRg st="3" end="3"/>
                                            </p:txEl>
                                          </p:spTgt>
                                        </p:tgtEl>
                                        <p:attrNameLst>
                                          <p:attrName>style.visibility</p:attrName>
                                        </p:attrNameLst>
                                      </p:cBhvr>
                                      <p:to>
                                        <p:strVal val="visible"/>
                                      </p:to>
                                    </p:set>
                                    <p:animEffect transition="in" filter="fade">
                                      <p:cBhvr>
                                        <p:cTn id="22" dur="1000"/>
                                        <p:tgtEl>
                                          <p:spTgt spid="3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9">
                                            <p:txEl>
                                              <p:pRg st="4" end="4"/>
                                            </p:txEl>
                                          </p:spTgt>
                                        </p:tgtEl>
                                        <p:attrNameLst>
                                          <p:attrName>style.visibility</p:attrName>
                                        </p:attrNameLst>
                                      </p:cBhvr>
                                      <p:to>
                                        <p:strVal val="visible"/>
                                      </p:to>
                                    </p:set>
                                    <p:animEffect transition="in" filter="fade">
                                      <p:cBhvr>
                                        <p:cTn id="27" dur="1000"/>
                                        <p:tgtEl>
                                          <p:spTgt spid="3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9">
                                            <p:txEl>
                                              <p:pRg st="5" end="5"/>
                                            </p:txEl>
                                          </p:spTgt>
                                        </p:tgtEl>
                                        <p:attrNameLst>
                                          <p:attrName>style.visibility</p:attrName>
                                        </p:attrNameLst>
                                      </p:cBhvr>
                                      <p:to>
                                        <p:strVal val="visible"/>
                                      </p:to>
                                    </p:set>
                                    <p:animEffect transition="in" filter="fade">
                                      <p:cBhvr>
                                        <p:cTn id="32" dur="1000"/>
                                        <p:tgtEl>
                                          <p:spTgt spid="3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9">
                                            <p:txEl>
                                              <p:pRg st="6" end="6"/>
                                            </p:txEl>
                                          </p:spTgt>
                                        </p:tgtEl>
                                        <p:attrNameLst>
                                          <p:attrName>style.visibility</p:attrName>
                                        </p:attrNameLst>
                                      </p:cBhvr>
                                      <p:to>
                                        <p:strVal val="visible"/>
                                      </p:to>
                                    </p:set>
                                    <p:animEffect transition="in" filter="fade">
                                      <p:cBhvr>
                                        <p:cTn id="37" dur="1000"/>
                                        <p:tgtEl>
                                          <p:spTgt spid="30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9">
                                            <p:txEl>
                                              <p:pRg st="7" end="7"/>
                                            </p:txEl>
                                          </p:spTgt>
                                        </p:tgtEl>
                                        <p:attrNameLst>
                                          <p:attrName>style.visibility</p:attrName>
                                        </p:attrNameLst>
                                      </p:cBhvr>
                                      <p:to>
                                        <p:strVal val="visible"/>
                                      </p:to>
                                    </p:set>
                                    <p:animEffect transition="in" filter="fade">
                                      <p:cBhvr>
                                        <p:cTn id="42" dur="1000"/>
                                        <p:tgtEl>
                                          <p:spTgt spid="30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9">
                                            <p:txEl>
                                              <p:pRg st="8" end="8"/>
                                            </p:txEl>
                                          </p:spTgt>
                                        </p:tgtEl>
                                        <p:attrNameLst>
                                          <p:attrName>style.visibility</p:attrName>
                                        </p:attrNameLst>
                                      </p:cBhvr>
                                      <p:to>
                                        <p:strVal val="visible"/>
                                      </p:to>
                                    </p:set>
                                    <p:animEffect transition="in" filter="fade">
                                      <p:cBhvr>
                                        <p:cTn id="47" dur="1000"/>
                                        <p:tgtEl>
                                          <p:spTgt spid="30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3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Objectives	</a:t>
            </a:r>
            <a:endParaRPr sz="3000"/>
          </a:p>
        </p:txBody>
      </p:sp>
      <p:sp>
        <p:nvSpPr>
          <p:cNvPr id="103" name="Google Shape;103;p3"/>
          <p:cNvSpPr txBox="1">
            <a:spLocks noGrp="1"/>
          </p:cNvSpPr>
          <p:nvPr>
            <p:ph type="body" idx="1"/>
          </p:nvPr>
        </p:nvSpPr>
        <p:spPr>
          <a:xfrm>
            <a:off x="311700" y="887775"/>
            <a:ext cx="8520600" cy="38568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Clr>
                <a:schemeClr val="dk1"/>
              </a:buClr>
              <a:buSzPts val="1800"/>
              <a:buNone/>
            </a:pPr>
            <a:endParaRPr>
              <a:latin typeface="Arial"/>
              <a:ea typeface="Arial"/>
              <a:cs typeface="Arial"/>
              <a:sym typeface="Arial"/>
            </a:endParaRPr>
          </a:p>
          <a:p>
            <a:pPr marL="457200" lvl="0" indent="-412750" algn="l" rtl="0">
              <a:lnSpc>
                <a:spcPct val="100000"/>
              </a:lnSpc>
              <a:spcBef>
                <a:spcPts val="0"/>
              </a:spcBef>
              <a:spcAft>
                <a:spcPts val="0"/>
              </a:spcAft>
              <a:buClr>
                <a:schemeClr val="dk1"/>
              </a:buClr>
              <a:buSzPts val="2900"/>
              <a:buFont typeface="Arial"/>
              <a:buChar char="•"/>
            </a:pPr>
            <a:r>
              <a:rPr lang="en" sz="2300">
                <a:latin typeface="Arial"/>
                <a:ea typeface="Arial"/>
                <a:cs typeface="Arial"/>
                <a:sym typeface="Arial"/>
              </a:rPr>
              <a:t>Describe 2e and 3e students</a:t>
            </a:r>
            <a:endParaRPr sz="2300">
              <a:latin typeface="Arial"/>
              <a:ea typeface="Arial"/>
              <a:cs typeface="Arial"/>
              <a:sym typeface="Arial"/>
            </a:endParaRPr>
          </a:p>
          <a:p>
            <a:pPr marL="457200" lvl="0" indent="-412750" algn="l" rtl="0">
              <a:lnSpc>
                <a:spcPct val="100000"/>
              </a:lnSpc>
              <a:spcBef>
                <a:spcPts val="0"/>
              </a:spcBef>
              <a:spcAft>
                <a:spcPts val="0"/>
              </a:spcAft>
              <a:buClr>
                <a:schemeClr val="dk1"/>
              </a:buClr>
              <a:buSzPts val="2900"/>
              <a:buFont typeface="Arial"/>
              <a:buChar char="•"/>
            </a:pPr>
            <a:r>
              <a:rPr lang="en" sz="2300">
                <a:latin typeface="Arial"/>
                <a:ea typeface="Arial"/>
                <a:cs typeface="Arial"/>
                <a:sym typeface="Arial"/>
              </a:rPr>
              <a:t>Highlight characteristics</a:t>
            </a:r>
            <a:endParaRPr sz="2300">
              <a:latin typeface="Arial"/>
              <a:ea typeface="Arial"/>
              <a:cs typeface="Arial"/>
              <a:sym typeface="Arial"/>
            </a:endParaRPr>
          </a:p>
          <a:p>
            <a:pPr marL="457200" lvl="0" indent="-374650" algn="l" rtl="0">
              <a:lnSpc>
                <a:spcPct val="100000"/>
              </a:lnSpc>
              <a:spcBef>
                <a:spcPts val="0"/>
              </a:spcBef>
              <a:spcAft>
                <a:spcPts val="0"/>
              </a:spcAft>
              <a:buSzPts val="2300"/>
              <a:buFont typeface="Arial"/>
              <a:buChar char="•"/>
            </a:pPr>
            <a:r>
              <a:rPr lang="en" sz="2300">
                <a:latin typeface="Arial"/>
                <a:ea typeface="Arial"/>
                <a:cs typeface="Arial"/>
                <a:sym typeface="Arial"/>
              </a:rPr>
              <a:t>Share data on 2e/3e population</a:t>
            </a:r>
            <a:endParaRPr sz="2300">
              <a:latin typeface="Arial"/>
              <a:ea typeface="Arial"/>
              <a:cs typeface="Arial"/>
              <a:sym typeface="Arial"/>
            </a:endParaRPr>
          </a:p>
          <a:p>
            <a:pPr marL="457200" lvl="0" indent="-412750" algn="l" rtl="0">
              <a:lnSpc>
                <a:spcPct val="100000"/>
              </a:lnSpc>
              <a:spcBef>
                <a:spcPts val="0"/>
              </a:spcBef>
              <a:spcAft>
                <a:spcPts val="0"/>
              </a:spcAft>
              <a:buClr>
                <a:schemeClr val="dk1"/>
              </a:buClr>
              <a:buSzPts val="2900"/>
              <a:buFont typeface="Arial"/>
              <a:buChar char="•"/>
            </a:pPr>
            <a:r>
              <a:rPr lang="en" sz="2300">
                <a:latin typeface="Arial"/>
                <a:ea typeface="Arial"/>
                <a:cs typeface="Arial"/>
                <a:sym typeface="Arial"/>
              </a:rPr>
              <a:t>Outline identification</a:t>
            </a:r>
            <a:endParaRPr sz="2300">
              <a:latin typeface="Arial"/>
              <a:ea typeface="Arial"/>
              <a:cs typeface="Arial"/>
              <a:sym typeface="Arial"/>
            </a:endParaRPr>
          </a:p>
          <a:p>
            <a:pPr marL="457200" lvl="0" indent="-412750" algn="l" rtl="0">
              <a:lnSpc>
                <a:spcPct val="100000"/>
              </a:lnSpc>
              <a:spcBef>
                <a:spcPts val="0"/>
              </a:spcBef>
              <a:spcAft>
                <a:spcPts val="0"/>
              </a:spcAft>
              <a:buClr>
                <a:schemeClr val="dk1"/>
              </a:buClr>
              <a:buSzPts val="2900"/>
              <a:buFont typeface="Arial"/>
              <a:buChar char="•"/>
            </a:pPr>
            <a:r>
              <a:rPr lang="en" sz="2300">
                <a:latin typeface="Arial"/>
                <a:ea typeface="Arial"/>
                <a:cs typeface="Arial"/>
                <a:sym typeface="Arial"/>
              </a:rPr>
              <a:t>Emphasize collaboration</a:t>
            </a:r>
            <a:endParaRPr sz="2300">
              <a:latin typeface="Arial"/>
              <a:ea typeface="Arial"/>
              <a:cs typeface="Arial"/>
              <a:sym typeface="Arial"/>
            </a:endParaRPr>
          </a:p>
          <a:p>
            <a:pPr marL="457200" lvl="0" indent="-412750" algn="l" rtl="0">
              <a:lnSpc>
                <a:spcPct val="100000"/>
              </a:lnSpc>
              <a:spcBef>
                <a:spcPts val="0"/>
              </a:spcBef>
              <a:spcAft>
                <a:spcPts val="0"/>
              </a:spcAft>
              <a:buClr>
                <a:schemeClr val="dk1"/>
              </a:buClr>
              <a:buSzPts val="2900"/>
              <a:buFont typeface="Arial"/>
              <a:buChar char="•"/>
            </a:pPr>
            <a:r>
              <a:rPr lang="en" sz="2300">
                <a:latin typeface="Arial"/>
                <a:ea typeface="Arial"/>
                <a:cs typeface="Arial"/>
                <a:sym typeface="Arial"/>
              </a:rPr>
              <a:t>Address emotional and behavior supports</a:t>
            </a:r>
            <a:endParaRPr sz="2300">
              <a:latin typeface="Arial"/>
              <a:ea typeface="Arial"/>
              <a:cs typeface="Arial"/>
              <a:sym typeface="Arial"/>
            </a:endParaRPr>
          </a:p>
          <a:p>
            <a:pPr marL="457200" lvl="0" indent="-412750" algn="l" rtl="0">
              <a:lnSpc>
                <a:spcPct val="100000"/>
              </a:lnSpc>
              <a:spcBef>
                <a:spcPts val="0"/>
              </a:spcBef>
              <a:spcAft>
                <a:spcPts val="0"/>
              </a:spcAft>
              <a:buClr>
                <a:schemeClr val="dk1"/>
              </a:buClr>
              <a:buSzPts val="2900"/>
              <a:buFont typeface="Arial"/>
              <a:buChar char="•"/>
            </a:pPr>
            <a:r>
              <a:rPr lang="en" sz="2300">
                <a:latin typeface="Arial"/>
                <a:ea typeface="Arial"/>
                <a:cs typeface="Arial"/>
                <a:sym typeface="Arial"/>
              </a:rPr>
              <a:t>Address dual differentiation</a:t>
            </a:r>
            <a:endParaRPr sz="2300">
              <a:latin typeface="Arial"/>
              <a:ea typeface="Arial"/>
              <a:cs typeface="Arial"/>
              <a:sym typeface="Arial"/>
            </a:endParaRPr>
          </a:p>
          <a:p>
            <a:pPr marL="457200" lvl="0" indent="-412750" algn="l" rtl="0">
              <a:lnSpc>
                <a:spcPct val="100000"/>
              </a:lnSpc>
              <a:spcBef>
                <a:spcPts val="0"/>
              </a:spcBef>
              <a:spcAft>
                <a:spcPts val="0"/>
              </a:spcAft>
              <a:buClr>
                <a:schemeClr val="dk1"/>
              </a:buClr>
              <a:buSzPts val="2900"/>
              <a:buFont typeface="Arial"/>
              <a:buChar char="•"/>
            </a:pPr>
            <a:r>
              <a:rPr lang="en" sz="2300">
                <a:latin typeface="Arial"/>
                <a:ea typeface="Arial"/>
                <a:cs typeface="Arial"/>
                <a:sym typeface="Arial"/>
              </a:rPr>
              <a:t>List supports provided by CDE/Twice Exceptional</a:t>
            </a:r>
            <a:endParaRPr sz="2300">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10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10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Effect transition="in" filter="fade">
                                      <p:cBhvr>
                                        <p:cTn id="22" dur="1000"/>
                                        <p:tgtEl>
                                          <p:spTgt spid="1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
                                            <p:txEl>
                                              <p:pRg st="4" end="4"/>
                                            </p:txEl>
                                          </p:spTgt>
                                        </p:tgtEl>
                                        <p:attrNameLst>
                                          <p:attrName>style.visibility</p:attrName>
                                        </p:attrNameLst>
                                      </p:cBhvr>
                                      <p:to>
                                        <p:strVal val="visible"/>
                                      </p:to>
                                    </p:set>
                                    <p:animEffect transition="in" filter="fade">
                                      <p:cBhvr>
                                        <p:cTn id="27" dur="1000"/>
                                        <p:tgtEl>
                                          <p:spTgt spid="1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
                                            <p:txEl>
                                              <p:pRg st="5" end="5"/>
                                            </p:txEl>
                                          </p:spTgt>
                                        </p:tgtEl>
                                        <p:attrNameLst>
                                          <p:attrName>style.visibility</p:attrName>
                                        </p:attrNameLst>
                                      </p:cBhvr>
                                      <p:to>
                                        <p:strVal val="visible"/>
                                      </p:to>
                                    </p:set>
                                    <p:animEffect transition="in" filter="fade">
                                      <p:cBhvr>
                                        <p:cTn id="32" dur="1000"/>
                                        <p:tgtEl>
                                          <p:spTgt spid="1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
                                            <p:txEl>
                                              <p:pRg st="6" end="6"/>
                                            </p:txEl>
                                          </p:spTgt>
                                        </p:tgtEl>
                                        <p:attrNameLst>
                                          <p:attrName>style.visibility</p:attrName>
                                        </p:attrNameLst>
                                      </p:cBhvr>
                                      <p:to>
                                        <p:strVal val="visible"/>
                                      </p:to>
                                    </p:set>
                                    <p:animEffect transition="in" filter="fade">
                                      <p:cBhvr>
                                        <p:cTn id="37" dur="1000"/>
                                        <p:tgtEl>
                                          <p:spTgt spid="1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xEl>
                                              <p:pRg st="7" end="7"/>
                                            </p:txEl>
                                          </p:spTgt>
                                        </p:tgtEl>
                                        <p:attrNameLst>
                                          <p:attrName>style.visibility</p:attrName>
                                        </p:attrNameLst>
                                      </p:cBhvr>
                                      <p:to>
                                        <p:strVal val="visible"/>
                                      </p:to>
                                    </p:set>
                                    <p:animEffect transition="in" filter="fade">
                                      <p:cBhvr>
                                        <p:cTn id="42" dur="1000"/>
                                        <p:tgtEl>
                                          <p:spTgt spid="1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
                                            <p:txEl>
                                              <p:pRg st="8" end="8"/>
                                            </p:txEl>
                                          </p:spTgt>
                                        </p:tgtEl>
                                        <p:attrNameLst>
                                          <p:attrName>style.visibility</p:attrName>
                                        </p:attrNameLst>
                                      </p:cBhvr>
                                      <p:to>
                                        <p:strVal val="visible"/>
                                      </p:to>
                                    </p:set>
                                    <p:animEffect transition="in" filter="fade">
                                      <p:cBhvr>
                                        <p:cTn id="47" dur="1000"/>
                                        <p:tgtEl>
                                          <p:spTgt spid="1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
                                            <p:txEl>
                                              <p:pRg st="9" end="9"/>
                                            </p:txEl>
                                          </p:spTgt>
                                        </p:tgtEl>
                                        <p:attrNameLst>
                                          <p:attrName>style.visibility</p:attrName>
                                        </p:attrNameLst>
                                      </p:cBhvr>
                                      <p:to>
                                        <p:strVal val="visible"/>
                                      </p:to>
                                    </p:set>
                                    <p:animEffect transition="in" filter="fade">
                                      <p:cBhvr>
                                        <p:cTn id="52" dur="1000"/>
                                        <p:tgtEl>
                                          <p:spTgt spid="10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
                                            <p:txEl>
                                              <p:pRg st="10" end="10"/>
                                            </p:txEl>
                                          </p:spTgt>
                                        </p:tgtEl>
                                        <p:attrNameLst>
                                          <p:attrName>style.visibility</p:attrName>
                                        </p:attrNameLst>
                                      </p:cBhvr>
                                      <p:to>
                                        <p:strVal val="visible"/>
                                      </p:to>
                                    </p:set>
                                    <p:animEffect transition="in" filter="fade">
                                      <p:cBhvr>
                                        <p:cTn id="57" dur="1000"/>
                                        <p:tgtEl>
                                          <p:spTgt spid="10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3">
                                            <p:txEl>
                                              <p:pRg st="11" end="11"/>
                                            </p:txEl>
                                          </p:spTgt>
                                        </p:tgtEl>
                                        <p:attrNameLst>
                                          <p:attrName>style.visibility</p:attrName>
                                        </p:attrNameLst>
                                      </p:cBhvr>
                                      <p:to>
                                        <p:strVal val="visible"/>
                                      </p:to>
                                    </p:set>
                                    <p:animEffect transition="in" filter="fade">
                                      <p:cBhvr>
                                        <p:cTn id="62" dur="1000"/>
                                        <p:tgtEl>
                                          <p:spTgt spid="1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200"/>
              <a:buFont typeface="Arial"/>
              <a:buNone/>
            </a:pPr>
            <a:r>
              <a:rPr lang="en" sz="3000"/>
              <a:t>Professional Development Provided by the </a:t>
            </a:r>
            <a:br>
              <a:rPr lang="en" sz="3000"/>
            </a:br>
            <a:r>
              <a:rPr lang="en" sz="3000"/>
              <a:t>CDE/2e Team</a:t>
            </a:r>
            <a:endParaRPr sz="3000"/>
          </a:p>
        </p:txBody>
      </p:sp>
      <p:sp>
        <p:nvSpPr>
          <p:cNvPr id="315" name="Google Shape;315;p26"/>
          <p:cNvSpPr txBox="1">
            <a:spLocks noGrp="1"/>
          </p:cNvSpPr>
          <p:nvPr>
            <p:ph type="body" idx="1"/>
          </p:nvPr>
        </p:nvSpPr>
        <p:spPr>
          <a:xfrm>
            <a:off x="311700" y="1225225"/>
            <a:ext cx="8520600" cy="33540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Clr>
                <a:schemeClr val="hlink"/>
              </a:buClr>
              <a:buSzPts val="1800"/>
              <a:buNone/>
            </a:pPr>
            <a:r>
              <a:rPr lang="en" u="sng">
                <a:solidFill>
                  <a:schemeClr val="hlink"/>
                </a:solidFill>
                <a:hlinkClick r:id="rId3"/>
              </a:rPr>
              <a:t>2e Professional Development</a:t>
            </a:r>
            <a:endParaRPr/>
          </a:p>
        </p:txBody>
      </p:sp>
      <p:cxnSp>
        <p:nvCxnSpPr>
          <p:cNvPr id="316" name="Google Shape;316;p26"/>
          <p:cNvCxnSpPr>
            <a:stCxn id="317" idx="2"/>
            <a:endCxn id="318" idx="0"/>
          </p:cNvCxnSpPr>
          <p:nvPr/>
        </p:nvCxnSpPr>
        <p:spPr>
          <a:xfrm rot="-5400000" flipH="1">
            <a:off x="5228543" y="1236800"/>
            <a:ext cx="457200" cy="17703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19" name="Google Shape;319;p26"/>
          <p:cNvCxnSpPr>
            <a:stCxn id="320" idx="0"/>
            <a:endCxn id="317" idx="2"/>
          </p:cNvCxnSpPr>
          <p:nvPr/>
        </p:nvCxnSpPr>
        <p:spPr>
          <a:xfrm rot="-5400000">
            <a:off x="3458247" y="1236801"/>
            <a:ext cx="457200" cy="17703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21" name="Google Shape;321;p26"/>
          <p:cNvCxnSpPr>
            <a:stCxn id="320" idx="2"/>
            <a:endCxn id="322" idx="0"/>
          </p:cNvCxnSpPr>
          <p:nvPr/>
        </p:nvCxnSpPr>
        <p:spPr>
          <a:xfrm rot="-5400000" flipH="1">
            <a:off x="3053847" y="2540901"/>
            <a:ext cx="457200" cy="9615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23" name="Google Shape;323;p26"/>
          <p:cNvCxnSpPr>
            <a:stCxn id="324" idx="0"/>
            <a:endCxn id="320" idx="2"/>
          </p:cNvCxnSpPr>
          <p:nvPr/>
        </p:nvCxnSpPr>
        <p:spPr>
          <a:xfrm rot="-5400000">
            <a:off x="2092475" y="2540900"/>
            <a:ext cx="457200" cy="9615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25" name="Google Shape;325;p26"/>
          <p:cNvCxnSpPr>
            <a:stCxn id="318" idx="3"/>
            <a:endCxn id="326" idx="0"/>
          </p:cNvCxnSpPr>
          <p:nvPr/>
        </p:nvCxnSpPr>
        <p:spPr>
          <a:xfrm>
            <a:off x="7111340" y="2571801"/>
            <a:ext cx="407400" cy="678300"/>
          </a:xfrm>
          <a:prstGeom prst="bentConnector2">
            <a:avLst/>
          </a:prstGeom>
          <a:noFill/>
          <a:ln w="9525" cap="flat" cmpd="sng">
            <a:solidFill>
              <a:srgbClr val="C2C2C2"/>
            </a:solidFill>
            <a:prstDash val="solid"/>
            <a:round/>
            <a:headEnd type="none" w="sm" len="sm"/>
            <a:tailEnd type="none" w="sm" len="sm"/>
          </a:ln>
        </p:spPr>
      </p:cxnSp>
      <p:cxnSp>
        <p:nvCxnSpPr>
          <p:cNvPr id="327" name="Google Shape;327;p26"/>
          <p:cNvCxnSpPr>
            <a:stCxn id="328" idx="0"/>
            <a:endCxn id="318" idx="2"/>
          </p:cNvCxnSpPr>
          <p:nvPr/>
        </p:nvCxnSpPr>
        <p:spPr>
          <a:xfrm rot="-5400000">
            <a:off x="5749050" y="2657148"/>
            <a:ext cx="457200" cy="729000"/>
          </a:xfrm>
          <a:prstGeom prst="bentConnector3">
            <a:avLst>
              <a:gd name="adj1" fmla="val 50000"/>
            </a:avLst>
          </a:prstGeom>
          <a:noFill/>
          <a:ln w="9525" cap="flat" cmpd="sng">
            <a:solidFill>
              <a:srgbClr val="C2C2C2"/>
            </a:solidFill>
            <a:prstDash val="solid"/>
            <a:round/>
            <a:headEnd type="none" w="sm" len="sm"/>
            <a:tailEnd type="none" w="sm" len="sm"/>
          </a:ln>
        </p:spPr>
      </p:cxnSp>
      <p:grpSp>
        <p:nvGrpSpPr>
          <p:cNvPr id="329" name="Google Shape;329;p26"/>
          <p:cNvGrpSpPr/>
          <p:nvPr/>
        </p:nvGrpSpPr>
        <p:grpSpPr>
          <a:xfrm>
            <a:off x="955175" y="1450850"/>
            <a:ext cx="7448725" cy="3286525"/>
            <a:chOff x="955175" y="1450850"/>
            <a:chExt cx="7448725" cy="3286525"/>
          </a:xfrm>
        </p:grpSpPr>
        <p:sp>
          <p:nvSpPr>
            <p:cNvPr id="317" name="Google Shape;317;p26"/>
            <p:cNvSpPr/>
            <p:nvPr/>
          </p:nvSpPr>
          <p:spPr>
            <a:xfrm>
              <a:off x="3802943" y="1450850"/>
              <a:ext cx="15381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Twice Exceptional Classes</a:t>
              </a:r>
              <a:endParaRPr sz="1200" b="0" i="0" u="none" strike="noStrike" cap="none">
                <a:solidFill>
                  <a:srgbClr val="FFFFFF"/>
                </a:solidFill>
                <a:latin typeface="Calibri"/>
                <a:ea typeface="Calibri"/>
                <a:cs typeface="Calibri"/>
                <a:sym typeface="Calibri"/>
              </a:endParaRPr>
            </a:p>
          </p:txBody>
        </p:sp>
        <p:sp>
          <p:nvSpPr>
            <p:cNvPr id="318" name="Google Shape;318;p26"/>
            <p:cNvSpPr/>
            <p:nvPr/>
          </p:nvSpPr>
          <p:spPr>
            <a:xfrm>
              <a:off x="5573240" y="2350551"/>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2e Course  2</a:t>
              </a:r>
              <a:endParaRPr sz="1200" b="0" i="0" u="none" strike="noStrike" cap="none">
                <a:solidFill>
                  <a:srgbClr val="FFFFFF"/>
                </a:solidFill>
                <a:latin typeface="Calibri"/>
                <a:ea typeface="Calibri"/>
                <a:cs typeface="Calibri"/>
                <a:sym typeface="Calibri"/>
              </a:endParaRPr>
            </a:p>
          </p:txBody>
        </p:sp>
        <p:sp>
          <p:nvSpPr>
            <p:cNvPr id="320" name="Google Shape;320;p26"/>
            <p:cNvSpPr/>
            <p:nvPr/>
          </p:nvSpPr>
          <p:spPr>
            <a:xfrm>
              <a:off x="2032647" y="2350551"/>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2e Course 1 Foundations</a:t>
              </a:r>
              <a:endParaRPr sz="1200" b="0" i="0" u="none" strike="noStrike" cap="none">
                <a:solidFill>
                  <a:srgbClr val="FFFFFF"/>
                </a:solidFill>
                <a:latin typeface="Calibri"/>
                <a:ea typeface="Calibri"/>
                <a:cs typeface="Calibri"/>
                <a:sym typeface="Calibri"/>
              </a:endParaRPr>
            </a:p>
          </p:txBody>
        </p:sp>
        <p:sp>
          <p:nvSpPr>
            <p:cNvPr id="324" name="Google Shape;324;p26"/>
            <p:cNvSpPr/>
            <p:nvPr/>
          </p:nvSpPr>
          <p:spPr>
            <a:xfrm>
              <a:off x="955175" y="3250250"/>
              <a:ext cx="1770300" cy="6906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Foundational Class</a:t>
              </a:r>
              <a:endParaRPr sz="1200" b="0" i="0" u="none" strike="noStrike" cap="none">
                <a:solidFill>
                  <a:srgbClr val="FFFFFF"/>
                </a:solidFill>
                <a:latin typeface="Calibri"/>
                <a:ea typeface="Calibri"/>
                <a:cs typeface="Calibri"/>
                <a:sym typeface="Calibri"/>
              </a:endParaRPr>
            </a:p>
          </p:txBody>
        </p:sp>
        <p:sp>
          <p:nvSpPr>
            <p:cNvPr id="322" name="Google Shape;322;p26"/>
            <p:cNvSpPr/>
            <p:nvPr/>
          </p:nvSpPr>
          <p:spPr>
            <a:xfrm>
              <a:off x="2877900" y="3250250"/>
              <a:ext cx="1770300" cy="6906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Provides framework to identify and support</a:t>
              </a:r>
              <a:endParaRPr sz="1200" b="0" i="0" u="none" strike="noStrike" cap="none">
                <a:solidFill>
                  <a:srgbClr val="FFFFFF"/>
                </a:solidFill>
                <a:latin typeface="Calibri"/>
                <a:ea typeface="Calibri"/>
                <a:cs typeface="Calibri"/>
                <a:sym typeface="Calibri"/>
              </a:endParaRPr>
            </a:p>
          </p:txBody>
        </p:sp>
        <p:sp>
          <p:nvSpPr>
            <p:cNvPr id="328" name="Google Shape;328;p26"/>
            <p:cNvSpPr/>
            <p:nvPr/>
          </p:nvSpPr>
          <p:spPr>
            <a:xfrm>
              <a:off x="4728000" y="3250248"/>
              <a:ext cx="1770300" cy="6906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2e Students with ASD, ADHD and OHI</a:t>
              </a:r>
              <a:endParaRPr sz="1200" b="0" i="0" u="none" strike="noStrike" cap="none">
                <a:solidFill>
                  <a:srgbClr val="FFFFFF"/>
                </a:solidFill>
                <a:latin typeface="Calibri"/>
                <a:ea typeface="Calibri"/>
                <a:cs typeface="Calibri"/>
                <a:sym typeface="Calibri"/>
              </a:endParaRPr>
            </a:p>
          </p:txBody>
        </p:sp>
        <p:sp>
          <p:nvSpPr>
            <p:cNvPr id="326" name="Google Shape;326;p26"/>
            <p:cNvSpPr/>
            <p:nvPr/>
          </p:nvSpPr>
          <p:spPr>
            <a:xfrm>
              <a:off x="6633600" y="3250250"/>
              <a:ext cx="1770300" cy="6906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IEP/504: Anxiety and Depression</a:t>
              </a:r>
              <a:endParaRPr sz="1200" b="0" i="0" u="none" strike="noStrike" cap="none">
                <a:solidFill>
                  <a:srgbClr val="FFFFFF"/>
                </a:solidFill>
                <a:latin typeface="Calibri"/>
                <a:ea typeface="Calibri"/>
                <a:cs typeface="Calibri"/>
                <a:sym typeface="Calibri"/>
              </a:endParaRPr>
            </a:p>
          </p:txBody>
        </p:sp>
        <p:sp>
          <p:nvSpPr>
            <p:cNvPr id="330" name="Google Shape;330;p26"/>
            <p:cNvSpPr/>
            <p:nvPr/>
          </p:nvSpPr>
          <p:spPr>
            <a:xfrm>
              <a:off x="1105325" y="4170075"/>
              <a:ext cx="6832800" cy="567300"/>
            </a:xfrm>
            <a:prstGeom prst="wave">
              <a:avLst>
                <a:gd name="adj1" fmla="val 125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Customized Professional Development for Districts</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388600" y="1821825"/>
            <a:ext cx="4045200" cy="178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000"/>
              <a:buFont typeface="Arial"/>
              <a:buNone/>
            </a:pPr>
            <a:r>
              <a:rPr lang="en" sz="4000"/>
              <a:t>W</a:t>
            </a:r>
            <a:r>
              <a:rPr lang="en" sz="4000" b="1"/>
              <a:t>ho Are Our 2e and 3e </a:t>
            </a:r>
            <a:endParaRPr sz="4000" b="1"/>
          </a:p>
          <a:p>
            <a:pPr marL="0" lvl="0" indent="0" algn="ctr" rtl="0">
              <a:lnSpc>
                <a:spcPct val="90000"/>
              </a:lnSpc>
              <a:spcBef>
                <a:spcPts val="0"/>
              </a:spcBef>
              <a:spcAft>
                <a:spcPts val="0"/>
              </a:spcAft>
              <a:buClr>
                <a:schemeClr val="dk1"/>
              </a:buClr>
              <a:buSzPts val="3000"/>
              <a:buFont typeface="Arial"/>
              <a:buNone/>
            </a:pPr>
            <a:r>
              <a:rPr lang="en" sz="4000" b="1"/>
              <a:t>Learners? </a:t>
            </a:r>
            <a:endParaRPr sz="4000" b="1"/>
          </a:p>
        </p:txBody>
      </p:sp>
      <p:pic>
        <p:nvPicPr>
          <p:cNvPr id="109" name="Google Shape;109;p4"/>
          <p:cNvPicPr preferRelativeResize="0"/>
          <p:nvPr/>
        </p:nvPicPr>
        <p:blipFill>
          <a:blip r:embed="rId3">
            <a:alphaModFix/>
          </a:blip>
          <a:stretch>
            <a:fillRect/>
          </a:stretch>
        </p:blipFill>
        <p:spPr>
          <a:xfrm>
            <a:off x="5104725" y="0"/>
            <a:ext cx="3648450"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581a8765d4_6_0"/>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3200"/>
              <a:t>Gifted - Defined</a:t>
            </a:r>
            <a:endParaRPr sz="3200"/>
          </a:p>
        </p:txBody>
      </p:sp>
      <p:sp>
        <p:nvSpPr>
          <p:cNvPr id="115" name="Google Shape;115;g1581a8765d4_6_0"/>
          <p:cNvSpPr txBox="1">
            <a:spLocks noGrp="1"/>
          </p:cNvSpPr>
          <p:nvPr>
            <p:ph type="body" idx="1"/>
          </p:nvPr>
        </p:nvSpPr>
        <p:spPr>
          <a:xfrm>
            <a:off x="311700" y="1225225"/>
            <a:ext cx="3999900" cy="3354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SzPct val="109090"/>
              <a:buNone/>
            </a:pPr>
            <a:r>
              <a:rPr lang="en" sz="1650">
                <a:highlight>
                  <a:srgbClr val="FFFFFF"/>
                </a:highlight>
                <a:latin typeface="Arial"/>
                <a:ea typeface="Arial"/>
                <a:cs typeface="Arial"/>
                <a:sym typeface="Arial"/>
              </a:rPr>
              <a:t>Those persons between the ages of four and twenty-one whose aptitude or competence in abilities, talents, and potential for accomplishment in one or more domains are so exceptional or developmentally advanced that they require special provisions to meet their educational programming needs. </a:t>
            </a:r>
            <a:endParaRPr sz="1650">
              <a:highlight>
                <a:srgbClr val="FFFFFF"/>
              </a:highlight>
              <a:latin typeface="Arial"/>
              <a:ea typeface="Arial"/>
              <a:cs typeface="Arial"/>
              <a:sym typeface="Arial"/>
            </a:endParaRPr>
          </a:p>
          <a:p>
            <a:pPr marL="0" lvl="0" indent="0" algn="l" rtl="0">
              <a:lnSpc>
                <a:spcPct val="115000"/>
              </a:lnSpc>
              <a:spcBef>
                <a:spcPts val="800"/>
              </a:spcBef>
              <a:spcAft>
                <a:spcPts val="0"/>
              </a:spcAft>
              <a:buClr>
                <a:schemeClr val="dk1"/>
              </a:buClr>
              <a:buSzPct val="66666"/>
              <a:buFont typeface="Arial"/>
              <a:buNone/>
            </a:pPr>
            <a:r>
              <a:rPr lang="en" sz="1650" b="1">
                <a:highlight>
                  <a:srgbClr val="FFFFFF"/>
                </a:highlight>
                <a:latin typeface="Arial"/>
                <a:ea typeface="Arial"/>
                <a:cs typeface="Arial"/>
                <a:sym typeface="Arial"/>
              </a:rPr>
              <a:t>Gifted students include gifted students with disabilities (i.e. twice exceptional) and students with exceptional abilities or potential from all socio-economic, ethnic, and cultural populations.</a:t>
            </a:r>
            <a:endParaRPr sz="1650" b="1">
              <a:highlight>
                <a:srgbClr val="FFFFFF"/>
              </a:highlight>
              <a:latin typeface="Arial"/>
              <a:ea typeface="Arial"/>
              <a:cs typeface="Arial"/>
              <a:sym typeface="Arial"/>
            </a:endParaRPr>
          </a:p>
          <a:p>
            <a:pPr marL="0" lvl="0" indent="0" algn="l" rtl="0">
              <a:lnSpc>
                <a:spcPct val="90000"/>
              </a:lnSpc>
              <a:spcBef>
                <a:spcPts val="800"/>
              </a:spcBef>
              <a:spcAft>
                <a:spcPts val="0"/>
              </a:spcAft>
              <a:buSzPct val="128571"/>
              <a:buNone/>
            </a:pPr>
            <a:endParaRPr/>
          </a:p>
        </p:txBody>
      </p:sp>
      <p:sp>
        <p:nvSpPr>
          <p:cNvPr id="116" name="Google Shape;116;g1581a8765d4_6_0"/>
          <p:cNvSpPr txBox="1">
            <a:spLocks noGrp="1"/>
          </p:cNvSpPr>
          <p:nvPr>
            <p:ph type="body" idx="2"/>
          </p:nvPr>
        </p:nvSpPr>
        <p:spPr>
          <a:xfrm>
            <a:off x="4832400" y="1225225"/>
            <a:ext cx="3999900" cy="3354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 sz="1850">
                <a:solidFill>
                  <a:srgbClr val="333333"/>
                </a:solidFill>
                <a:highlight>
                  <a:srgbClr val="FFFFFF"/>
                </a:highlight>
                <a:latin typeface="Arial"/>
                <a:ea typeface="Arial"/>
                <a:cs typeface="Arial"/>
                <a:sym typeface="Arial"/>
              </a:rPr>
              <a:t>Areas of Gifted Identification:</a:t>
            </a:r>
            <a:endParaRPr sz="1850">
              <a:solidFill>
                <a:srgbClr val="333333"/>
              </a:solidFill>
              <a:highlight>
                <a:srgbClr val="FFFFFF"/>
              </a:highlight>
              <a:latin typeface="Arial"/>
              <a:ea typeface="Arial"/>
              <a:cs typeface="Arial"/>
              <a:sym typeface="Arial"/>
            </a:endParaRPr>
          </a:p>
          <a:p>
            <a:pPr marL="457200" lvl="0" indent="-346075" algn="l" rtl="0">
              <a:lnSpc>
                <a:spcPct val="115000"/>
              </a:lnSpc>
              <a:spcBef>
                <a:spcPts val="1200"/>
              </a:spcBef>
              <a:spcAft>
                <a:spcPts val="0"/>
              </a:spcAft>
              <a:buClr>
                <a:srgbClr val="333333"/>
              </a:buClr>
              <a:buSzPts val="1850"/>
              <a:buFont typeface="Arial"/>
              <a:buChar char="●"/>
            </a:pPr>
            <a:r>
              <a:rPr lang="en" sz="1850">
                <a:solidFill>
                  <a:srgbClr val="333333"/>
                </a:solidFill>
                <a:highlight>
                  <a:srgbClr val="FFFFFF"/>
                </a:highlight>
                <a:latin typeface="Arial"/>
                <a:ea typeface="Arial"/>
                <a:cs typeface="Arial"/>
                <a:sym typeface="Arial"/>
              </a:rPr>
              <a:t>General or specific intellectual ability</a:t>
            </a:r>
            <a:endParaRPr sz="1850">
              <a:solidFill>
                <a:srgbClr val="333333"/>
              </a:solidFill>
              <a:highlight>
                <a:srgbClr val="FFFFFF"/>
              </a:highlight>
              <a:latin typeface="Arial"/>
              <a:ea typeface="Arial"/>
              <a:cs typeface="Arial"/>
              <a:sym typeface="Arial"/>
            </a:endParaRPr>
          </a:p>
          <a:p>
            <a:pPr marL="457200" lvl="0" indent="-346075" algn="l" rtl="0">
              <a:lnSpc>
                <a:spcPct val="115000"/>
              </a:lnSpc>
              <a:spcBef>
                <a:spcPts val="0"/>
              </a:spcBef>
              <a:spcAft>
                <a:spcPts val="0"/>
              </a:spcAft>
              <a:buClr>
                <a:srgbClr val="333333"/>
              </a:buClr>
              <a:buSzPts val="1850"/>
              <a:buFont typeface="Arial"/>
              <a:buChar char="●"/>
            </a:pPr>
            <a:r>
              <a:rPr lang="en" sz="1850">
                <a:solidFill>
                  <a:srgbClr val="333333"/>
                </a:solidFill>
                <a:highlight>
                  <a:srgbClr val="FFFFFF"/>
                </a:highlight>
                <a:latin typeface="Arial"/>
                <a:ea typeface="Arial"/>
                <a:cs typeface="Arial"/>
                <a:sym typeface="Arial"/>
              </a:rPr>
              <a:t>Specific academic aptitude</a:t>
            </a:r>
            <a:endParaRPr sz="1850">
              <a:solidFill>
                <a:srgbClr val="333333"/>
              </a:solidFill>
              <a:highlight>
                <a:srgbClr val="FFFFFF"/>
              </a:highlight>
              <a:latin typeface="Arial"/>
              <a:ea typeface="Arial"/>
              <a:cs typeface="Arial"/>
              <a:sym typeface="Arial"/>
            </a:endParaRPr>
          </a:p>
          <a:p>
            <a:pPr marL="457200" lvl="0" indent="-346075" algn="l" rtl="0">
              <a:lnSpc>
                <a:spcPct val="115000"/>
              </a:lnSpc>
              <a:spcBef>
                <a:spcPts val="0"/>
              </a:spcBef>
              <a:spcAft>
                <a:spcPts val="0"/>
              </a:spcAft>
              <a:buClr>
                <a:srgbClr val="333333"/>
              </a:buClr>
              <a:buSzPts val="1850"/>
              <a:buFont typeface="Arial"/>
              <a:buChar char="●"/>
            </a:pPr>
            <a:r>
              <a:rPr lang="en" sz="1850">
                <a:solidFill>
                  <a:srgbClr val="333333"/>
                </a:solidFill>
                <a:highlight>
                  <a:srgbClr val="FFFFFF"/>
                </a:highlight>
                <a:latin typeface="Arial"/>
                <a:ea typeface="Arial"/>
                <a:cs typeface="Arial"/>
                <a:sym typeface="Arial"/>
              </a:rPr>
              <a:t>Creative or productive thinking</a:t>
            </a:r>
            <a:endParaRPr sz="1850">
              <a:solidFill>
                <a:srgbClr val="333333"/>
              </a:solidFill>
              <a:highlight>
                <a:srgbClr val="FFFFFF"/>
              </a:highlight>
              <a:latin typeface="Arial"/>
              <a:ea typeface="Arial"/>
              <a:cs typeface="Arial"/>
              <a:sym typeface="Arial"/>
            </a:endParaRPr>
          </a:p>
          <a:p>
            <a:pPr marL="457200" lvl="0" indent="-346075" algn="l" rtl="0">
              <a:lnSpc>
                <a:spcPct val="115000"/>
              </a:lnSpc>
              <a:spcBef>
                <a:spcPts val="0"/>
              </a:spcBef>
              <a:spcAft>
                <a:spcPts val="0"/>
              </a:spcAft>
              <a:buClr>
                <a:srgbClr val="333333"/>
              </a:buClr>
              <a:buSzPts val="1850"/>
              <a:buFont typeface="Arial"/>
              <a:buChar char="●"/>
            </a:pPr>
            <a:r>
              <a:rPr lang="en" sz="1850">
                <a:solidFill>
                  <a:srgbClr val="333333"/>
                </a:solidFill>
                <a:highlight>
                  <a:srgbClr val="FFFFFF"/>
                </a:highlight>
                <a:latin typeface="Arial"/>
                <a:ea typeface="Arial"/>
                <a:cs typeface="Arial"/>
                <a:sym typeface="Arial"/>
              </a:rPr>
              <a:t>Leadership abilities</a:t>
            </a:r>
            <a:endParaRPr sz="1850">
              <a:solidFill>
                <a:srgbClr val="333333"/>
              </a:solidFill>
              <a:highlight>
                <a:srgbClr val="FFFFFF"/>
              </a:highlight>
              <a:latin typeface="Arial"/>
              <a:ea typeface="Arial"/>
              <a:cs typeface="Arial"/>
              <a:sym typeface="Arial"/>
            </a:endParaRPr>
          </a:p>
          <a:p>
            <a:pPr marL="457200" lvl="0" indent="-346075" algn="l" rtl="0">
              <a:lnSpc>
                <a:spcPct val="115000"/>
              </a:lnSpc>
              <a:spcBef>
                <a:spcPts val="0"/>
              </a:spcBef>
              <a:spcAft>
                <a:spcPts val="0"/>
              </a:spcAft>
              <a:buClr>
                <a:srgbClr val="333333"/>
              </a:buClr>
              <a:buSzPts val="1850"/>
              <a:buFont typeface="Arial"/>
              <a:buChar char="●"/>
            </a:pPr>
            <a:r>
              <a:rPr lang="en" sz="1850">
                <a:solidFill>
                  <a:srgbClr val="333333"/>
                </a:solidFill>
                <a:highlight>
                  <a:srgbClr val="FFFFFF"/>
                </a:highlight>
                <a:latin typeface="Arial"/>
                <a:ea typeface="Arial"/>
                <a:cs typeface="Arial"/>
                <a:sym typeface="Arial"/>
              </a:rPr>
              <a:t>Visual arts, performing arts, musical or psychomotor abilities </a:t>
            </a:r>
            <a:endParaRPr sz="3200"/>
          </a:p>
        </p:txBody>
      </p:sp>
      <p:sp>
        <p:nvSpPr>
          <p:cNvPr id="117" name="Google Shape;117;g1581a8765d4_6_0"/>
          <p:cNvSpPr txBox="1"/>
          <p:nvPr/>
        </p:nvSpPr>
        <p:spPr>
          <a:xfrm>
            <a:off x="756900" y="4421000"/>
            <a:ext cx="3990900" cy="377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800"/>
              </a:spcAft>
              <a:buClr>
                <a:schemeClr val="dk1"/>
              </a:buClr>
              <a:buSzPts val="1100"/>
              <a:buFont typeface="Arial"/>
              <a:buNone/>
            </a:pPr>
            <a:r>
              <a:rPr lang="en" sz="1250" b="1" i="0" u="none" strike="noStrike" cap="none">
                <a:solidFill>
                  <a:srgbClr val="333333"/>
                </a:solidFill>
                <a:highlight>
                  <a:srgbClr val="FFFFFF"/>
                </a:highlight>
                <a:latin typeface="Arial"/>
                <a:ea typeface="Arial"/>
                <a:cs typeface="Arial"/>
                <a:sym typeface="Arial"/>
              </a:rPr>
              <a:t>The Exceptional Children's Education Act (ECEA)</a:t>
            </a:r>
            <a:endParaRPr sz="1400" b="0" i="0" u="none" strike="noStrike" cap="none">
              <a:solidFill>
                <a:srgbClr val="000000"/>
              </a:solidFill>
              <a:latin typeface="Calibri"/>
              <a:ea typeface="Calibri"/>
              <a:cs typeface="Calibri"/>
              <a:sym typeface="Calibri"/>
            </a:endParaRPr>
          </a:p>
        </p:txBody>
      </p:sp>
      <p:sp>
        <p:nvSpPr>
          <p:cNvPr id="118" name="Google Shape;118;g1581a8765d4_6_0"/>
          <p:cNvSpPr txBox="1"/>
          <p:nvPr/>
        </p:nvSpPr>
        <p:spPr>
          <a:xfrm>
            <a:off x="5435950" y="4335000"/>
            <a:ext cx="251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CDE Gifted Identification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5864e58963_1_5"/>
          <p:cNvSpPr txBox="1">
            <a:spLocks noGrp="1"/>
          </p:cNvSpPr>
          <p:nvPr>
            <p:ph type="body" idx="1"/>
          </p:nvPr>
        </p:nvSpPr>
        <p:spPr>
          <a:xfrm>
            <a:off x="311700" y="826425"/>
            <a:ext cx="3999900" cy="4184100"/>
          </a:xfrm>
          <a:prstGeom prst="rect">
            <a:avLst/>
          </a:prstGeom>
          <a:noFill/>
          <a:ln>
            <a:noFill/>
          </a:ln>
        </p:spPr>
        <p:txBody>
          <a:bodyPr spcFirstLastPara="1" wrap="square" lIns="91425" tIns="45700" rIns="91425" bIns="45700" anchor="t" anchorCtr="0">
            <a:noAutofit/>
          </a:bodyPr>
          <a:lstStyle/>
          <a:p>
            <a:pPr marL="0" lvl="0" indent="0" algn="l" rtl="0">
              <a:lnSpc>
                <a:spcPct val="96000"/>
              </a:lnSpc>
              <a:spcBef>
                <a:spcPts val="0"/>
              </a:spcBef>
              <a:spcAft>
                <a:spcPts val="0"/>
              </a:spcAft>
              <a:buClr>
                <a:srgbClr val="253356"/>
              </a:buClr>
              <a:buSzPts val="1500"/>
              <a:buFont typeface="Arial"/>
              <a:buNone/>
            </a:pPr>
            <a:r>
              <a:rPr lang="en"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According to the Colorado </a:t>
            </a:r>
            <a:r>
              <a:rPr lang="en" sz="1800"/>
              <a:t>Department of Education, twice-exceptional students are those who are </a:t>
            </a:r>
            <a:r>
              <a:rPr lang="en" sz="1800">
                <a:latin typeface="Arial Black"/>
                <a:ea typeface="Arial Black"/>
                <a:cs typeface="Arial Black"/>
                <a:sym typeface="Arial Black"/>
              </a:rPr>
              <a:t>identified as gifted </a:t>
            </a:r>
            <a:r>
              <a:rPr lang="en" sz="1800"/>
              <a:t>according to state criteria in one or more of the categories of giftedness</a:t>
            </a:r>
            <a:endParaRPr sz="2000"/>
          </a:p>
          <a:p>
            <a:pPr marL="0" lvl="0" indent="0" algn="l" rtl="0">
              <a:lnSpc>
                <a:spcPct val="120000"/>
              </a:lnSpc>
              <a:spcBef>
                <a:spcPts val="500"/>
              </a:spcBef>
              <a:spcAft>
                <a:spcPts val="0"/>
              </a:spcAft>
              <a:buClr>
                <a:srgbClr val="253356"/>
              </a:buClr>
              <a:buSzPts val="1800"/>
              <a:buFont typeface="Arial"/>
              <a:buNone/>
            </a:pPr>
            <a:r>
              <a:rPr lang="en" sz="1800" b="1">
                <a:solidFill>
                  <a:srgbClr val="0563C1"/>
                </a:solidFill>
              </a:rPr>
              <a:t>AND</a:t>
            </a:r>
            <a:endParaRPr sz="2000" b="1">
              <a:solidFill>
                <a:srgbClr val="0563C1"/>
              </a:solidFill>
            </a:endParaRPr>
          </a:p>
          <a:p>
            <a:pPr marL="0" lvl="0" indent="0" algn="l" rtl="0">
              <a:lnSpc>
                <a:spcPct val="96000"/>
              </a:lnSpc>
              <a:spcBef>
                <a:spcPts val="500"/>
              </a:spcBef>
              <a:spcAft>
                <a:spcPts val="0"/>
              </a:spcAft>
              <a:buClr>
                <a:srgbClr val="253356"/>
              </a:buClr>
              <a:buSzPts val="1500"/>
              <a:buFont typeface="Arial"/>
              <a:buNone/>
            </a:pPr>
            <a:r>
              <a:rPr lang="en" sz="1800">
                <a:latin typeface="Arial Black"/>
                <a:ea typeface="Arial Black"/>
                <a:cs typeface="Arial Black"/>
                <a:sym typeface="Arial Black"/>
              </a:rPr>
              <a:t>identified with a disability </a:t>
            </a:r>
            <a:r>
              <a:rPr lang="en" sz="1800"/>
              <a:t>according to federal/state </a:t>
            </a:r>
            <a:endParaRPr sz="1800"/>
          </a:p>
          <a:p>
            <a:pPr marL="0" lvl="0" indent="0" algn="l" rtl="0">
              <a:lnSpc>
                <a:spcPct val="96000"/>
              </a:lnSpc>
              <a:spcBef>
                <a:spcPts val="0"/>
              </a:spcBef>
              <a:spcAft>
                <a:spcPts val="0"/>
              </a:spcAft>
              <a:buClr>
                <a:srgbClr val="253356"/>
              </a:buClr>
              <a:buSzPts val="1500"/>
              <a:buFont typeface="Arial"/>
              <a:buNone/>
            </a:pPr>
            <a:r>
              <a:rPr lang="en" sz="1800"/>
              <a:t>criteria - and the disability </a:t>
            </a:r>
            <a:r>
              <a:rPr lang="en" sz="1800" u="sng"/>
              <a:t>qualifies</a:t>
            </a:r>
            <a:r>
              <a:rPr lang="en" sz="1800"/>
              <a:t> the student for either an </a:t>
            </a:r>
            <a:endParaRPr sz="1800"/>
          </a:p>
          <a:p>
            <a:pPr marL="0" lvl="0" indent="0" algn="l" rtl="0">
              <a:lnSpc>
                <a:spcPct val="96000"/>
              </a:lnSpc>
              <a:spcBef>
                <a:spcPts val="0"/>
              </a:spcBef>
              <a:spcAft>
                <a:spcPts val="0"/>
              </a:spcAft>
              <a:buClr>
                <a:srgbClr val="253356"/>
              </a:buClr>
              <a:buSzPts val="1500"/>
              <a:buFont typeface="Arial"/>
              <a:buNone/>
            </a:pPr>
            <a:r>
              <a:rPr lang="en" sz="1800"/>
              <a:t>Individual Education Plan (IEP) or a Section 504 Plan.</a:t>
            </a:r>
            <a:endParaRPr sz="1800"/>
          </a:p>
        </p:txBody>
      </p:sp>
      <p:sp>
        <p:nvSpPr>
          <p:cNvPr id="124" name="Google Shape;124;g15864e58963_1_5"/>
          <p:cNvSpPr txBox="1">
            <a:spLocks noGrp="1"/>
          </p:cNvSpPr>
          <p:nvPr>
            <p:ph type="title"/>
          </p:nvPr>
        </p:nvSpPr>
        <p:spPr>
          <a:xfrm>
            <a:off x="311700" y="315850"/>
            <a:ext cx="8520600" cy="643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100"/>
              <a:buFont typeface="Arial"/>
              <a:buNone/>
            </a:pPr>
            <a:r>
              <a:rPr lang="en" sz="3000"/>
              <a:t>Twice Exceptional (2e) - Defined 12.01(30)</a:t>
            </a:r>
            <a:endParaRPr/>
          </a:p>
        </p:txBody>
      </p:sp>
      <p:sp>
        <p:nvSpPr>
          <p:cNvPr id="125" name="Google Shape;125;g15864e58963_1_5"/>
          <p:cNvSpPr txBox="1">
            <a:spLocks noGrp="1"/>
          </p:cNvSpPr>
          <p:nvPr>
            <p:ph type="body" idx="2"/>
          </p:nvPr>
        </p:nvSpPr>
        <p:spPr>
          <a:xfrm>
            <a:off x="4832400" y="959350"/>
            <a:ext cx="3999900" cy="4353900"/>
          </a:xfrm>
          <a:prstGeom prst="rect">
            <a:avLst/>
          </a:prstGeom>
          <a:noFill/>
          <a:ln>
            <a:noFill/>
          </a:ln>
        </p:spPr>
        <p:txBody>
          <a:bodyPr spcFirstLastPara="1" wrap="square" lIns="91425" tIns="45700" rIns="91425" bIns="45700" anchor="t" anchorCtr="0">
            <a:noAutofit/>
          </a:bodyPr>
          <a:lstStyle/>
          <a:p>
            <a:pPr marL="342900" lvl="0" indent="-254000" algn="l" rtl="0">
              <a:lnSpc>
                <a:spcPct val="75000"/>
              </a:lnSpc>
              <a:spcBef>
                <a:spcPts val="0"/>
              </a:spcBef>
              <a:spcAft>
                <a:spcPts val="0"/>
              </a:spcAft>
              <a:buClr>
                <a:srgbClr val="253356"/>
              </a:buClr>
              <a:buSzPts val="2600"/>
              <a:buChar char="●"/>
            </a:pPr>
            <a:r>
              <a:rPr lang="en" sz="2000"/>
              <a:t>Specific Learning Disability (SLD) </a:t>
            </a:r>
            <a:endParaRPr sz="2000"/>
          </a:p>
          <a:p>
            <a:pPr marL="342900" lvl="0" indent="-254000" algn="l" rtl="0">
              <a:lnSpc>
                <a:spcPct val="75000"/>
              </a:lnSpc>
              <a:spcBef>
                <a:spcPts val="0"/>
              </a:spcBef>
              <a:spcAft>
                <a:spcPts val="0"/>
              </a:spcAft>
              <a:buClr>
                <a:srgbClr val="253356"/>
              </a:buClr>
              <a:buSzPts val="2600"/>
              <a:buChar char="●"/>
            </a:pPr>
            <a:r>
              <a:rPr lang="en" sz="2000"/>
              <a:t>Serious Emotional Disability (SED)</a:t>
            </a:r>
            <a:endParaRPr sz="2000"/>
          </a:p>
          <a:p>
            <a:pPr marL="342900" lvl="0" indent="-254000" algn="l" rtl="0">
              <a:lnSpc>
                <a:spcPct val="75000"/>
              </a:lnSpc>
              <a:spcBef>
                <a:spcPts val="0"/>
              </a:spcBef>
              <a:spcAft>
                <a:spcPts val="0"/>
              </a:spcAft>
              <a:buClr>
                <a:srgbClr val="253356"/>
              </a:buClr>
              <a:buSzPts val="2600"/>
              <a:buChar char="●"/>
            </a:pPr>
            <a:r>
              <a:rPr lang="en" sz="2000"/>
              <a:t>Autism Spectrum Disorder (ASD) </a:t>
            </a:r>
            <a:endParaRPr sz="2000"/>
          </a:p>
          <a:p>
            <a:pPr marL="342900" lvl="0" indent="-254000" algn="l" rtl="0">
              <a:lnSpc>
                <a:spcPct val="75000"/>
              </a:lnSpc>
              <a:spcBef>
                <a:spcPts val="0"/>
              </a:spcBef>
              <a:spcAft>
                <a:spcPts val="0"/>
              </a:spcAft>
              <a:buClr>
                <a:srgbClr val="253356"/>
              </a:buClr>
              <a:buSzPts val="2600"/>
              <a:buChar char="●"/>
            </a:pPr>
            <a:r>
              <a:rPr lang="en" sz="2000"/>
              <a:t>Orthopedic Impairment</a:t>
            </a:r>
            <a:endParaRPr sz="2000"/>
          </a:p>
          <a:p>
            <a:pPr marL="342900" lvl="0" indent="-254000" algn="l" rtl="0">
              <a:lnSpc>
                <a:spcPct val="75000"/>
              </a:lnSpc>
              <a:spcBef>
                <a:spcPts val="0"/>
              </a:spcBef>
              <a:spcAft>
                <a:spcPts val="0"/>
              </a:spcAft>
              <a:buClr>
                <a:srgbClr val="253356"/>
              </a:buClr>
              <a:buSzPts val="2600"/>
              <a:buChar char="●"/>
            </a:pPr>
            <a:r>
              <a:rPr lang="en" sz="2000"/>
              <a:t>Other Health Impaired (including ADHD*) </a:t>
            </a:r>
            <a:endParaRPr sz="2000"/>
          </a:p>
          <a:p>
            <a:pPr marL="342900" lvl="0" indent="-254000" algn="l" rtl="0">
              <a:lnSpc>
                <a:spcPct val="75000"/>
              </a:lnSpc>
              <a:spcBef>
                <a:spcPts val="0"/>
              </a:spcBef>
              <a:spcAft>
                <a:spcPts val="0"/>
              </a:spcAft>
              <a:buClr>
                <a:srgbClr val="253356"/>
              </a:buClr>
              <a:buSzPts val="2600"/>
              <a:buChar char="●"/>
            </a:pPr>
            <a:r>
              <a:rPr lang="en" sz="2000"/>
              <a:t>Traumatic Brain Injury</a:t>
            </a:r>
            <a:endParaRPr sz="2000"/>
          </a:p>
          <a:p>
            <a:pPr marL="342900" lvl="0" indent="-254000" algn="l" rtl="0">
              <a:lnSpc>
                <a:spcPct val="75000"/>
              </a:lnSpc>
              <a:spcBef>
                <a:spcPts val="0"/>
              </a:spcBef>
              <a:spcAft>
                <a:spcPts val="0"/>
              </a:spcAft>
              <a:buClr>
                <a:srgbClr val="253356"/>
              </a:buClr>
              <a:buSzPts val="2600"/>
              <a:buChar char="●"/>
            </a:pPr>
            <a:r>
              <a:rPr lang="en" sz="2000"/>
              <a:t>Hearing or Vision Impairment or Deaf-Blindness</a:t>
            </a:r>
            <a:endParaRPr sz="2000"/>
          </a:p>
          <a:p>
            <a:pPr marL="342900" lvl="0" indent="-254000" algn="l" rtl="0">
              <a:lnSpc>
                <a:spcPct val="75000"/>
              </a:lnSpc>
              <a:spcBef>
                <a:spcPts val="0"/>
              </a:spcBef>
              <a:spcAft>
                <a:spcPts val="0"/>
              </a:spcAft>
              <a:buClr>
                <a:srgbClr val="253356"/>
              </a:buClr>
              <a:buSzPts val="2600"/>
              <a:buChar char="●"/>
            </a:pPr>
            <a:r>
              <a:rPr lang="en" sz="2000"/>
              <a:t>Speech or Language Impairment</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5873d93f20_0_8"/>
          <p:cNvSpPr txBox="1">
            <a:spLocks noGrp="1"/>
          </p:cNvSpPr>
          <p:nvPr>
            <p:ph type="title"/>
          </p:nvPr>
        </p:nvSpPr>
        <p:spPr>
          <a:xfrm>
            <a:off x="311700" y="1374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Exceptional Children’s Educational Act (ECEA)</a:t>
            </a:r>
            <a:endParaRPr/>
          </a:p>
        </p:txBody>
      </p:sp>
      <p:pic>
        <p:nvPicPr>
          <p:cNvPr id="131" name="Google Shape;131;g15873d93f20_0_8"/>
          <p:cNvPicPr preferRelativeResize="0"/>
          <p:nvPr/>
        </p:nvPicPr>
        <p:blipFill>
          <a:blip r:embed="rId3">
            <a:alphaModFix/>
          </a:blip>
          <a:stretch>
            <a:fillRect/>
          </a:stretch>
        </p:blipFill>
        <p:spPr>
          <a:xfrm>
            <a:off x="1180913" y="968700"/>
            <a:ext cx="6782176" cy="3814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311700" y="315925"/>
            <a:ext cx="8520600" cy="83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3100"/>
              <a:t>Culturally Diverse 2e Learners (3e Students)</a:t>
            </a:r>
            <a:endParaRPr sz="3100"/>
          </a:p>
        </p:txBody>
      </p:sp>
      <p:sp>
        <p:nvSpPr>
          <p:cNvPr id="137" name="Google Shape;137;p6"/>
          <p:cNvSpPr txBox="1">
            <a:spLocks noGrp="1"/>
          </p:cNvSpPr>
          <p:nvPr>
            <p:ph type="body" idx="4294967295"/>
          </p:nvPr>
        </p:nvSpPr>
        <p:spPr>
          <a:xfrm>
            <a:off x="129875" y="935300"/>
            <a:ext cx="8884200" cy="4078200"/>
          </a:xfrm>
          <a:prstGeom prst="rect">
            <a:avLst/>
          </a:prstGeom>
          <a:noFill/>
          <a:ln>
            <a:noFill/>
          </a:ln>
        </p:spPr>
        <p:txBody>
          <a:bodyPr spcFirstLastPara="1" wrap="square" lIns="0" tIns="0" rIns="0" bIns="45700" anchor="t" anchorCtr="0">
            <a:noAutofit/>
          </a:bodyPr>
          <a:lstStyle/>
          <a:p>
            <a:pPr marL="0" lvl="0" indent="0" algn="l" rtl="0">
              <a:lnSpc>
                <a:spcPct val="120000"/>
              </a:lnSpc>
              <a:spcBef>
                <a:spcPts val="0"/>
              </a:spcBef>
              <a:spcAft>
                <a:spcPts val="0"/>
              </a:spcAft>
              <a:buClr>
                <a:srgbClr val="455A64"/>
              </a:buClr>
              <a:buSzPts val="1600"/>
              <a:buNone/>
            </a:pPr>
            <a:r>
              <a:rPr lang="en" sz="2200" i="1">
                <a:highlight>
                  <a:srgbClr val="FFFFFF"/>
                </a:highlight>
              </a:rPr>
              <a:t> </a:t>
            </a:r>
            <a:r>
              <a:rPr lang="en" sz="1600" i="1">
                <a:solidFill>
                  <a:srgbClr val="373A3C"/>
                </a:solidFill>
                <a:highlight>
                  <a:schemeClr val="lt1"/>
                </a:highlight>
              </a:rPr>
              <a:t>“</a:t>
            </a:r>
            <a:r>
              <a:rPr lang="en" sz="1600">
                <a:solidFill>
                  <a:srgbClr val="373A3C"/>
                </a:solidFill>
                <a:highlight>
                  <a:schemeClr val="lt1"/>
                </a:highlight>
              </a:rPr>
              <a:t>The 3e label signifies three exceptional conditions: being culturally diverse (members of socially oppressed group); being gifted or having high potential, and simultaneously being LD (learning disabled) or having another disabling condition (such as dyslexia</a:t>
            </a:r>
            <a:r>
              <a:rPr lang="en" sz="1600" i="1">
                <a:solidFill>
                  <a:srgbClr val="373A3C"/>
                </a:solidFill>
                <a:highlight>
                  <a:schemeClr val="lt1"/>
                </a:highlight>
              </a:rPr>
              <a:t>)” </a:t>
            </a:r>
            <a:r>
              <a:rPr lang="en" sz="1600">
                <a:solidFill>
                  <a:srgbClr val="373A3C"/>
                </a:solidFill>
                <a:highlight>
                  <a:schemeClr val="lt1"/>
                </a:highlight>
              </a:rPr>
              <a:t>(Lawson-Davis &amp; Robinson 2018) (Bonner 2019)</a:t>
            </a:r>
            <a:r>
              <a:rPr lang="en" sz="1600">
                <a:solidFill>
                  <a:srgbClr val="373A3C"/>
                </a:solidFill>
                <a:highlight>
                  <a:schemeClr val="lt1"/>
                </a:highlight>
                <a:latin typeface="Arial"/>
                <a:ea typeface="Arial"/>
                <a:cs typeface="Arial"/>
                <a:sym typeface="Arial"/>
              </a:rPr>
              <a:t>.</a:t>
            </a:r>
            <a:r>
              <a:rPr lang="en" sz="1600">
                <a:highlight>
                  <a:srgbClr val="FFFFFF"/>
                </a:highlight>
              </a:rPr>
              <a:t>  Considerations:</a:t>
            </a:r>
            <a:endParaRPr sz="1600">
              <a:highlight>
                <a:srgbClr val="FFFFFF"/>
              </a:highlight>
            </a:endParaRPr>
          </a:p>
          <a:p>
            <a:pPr marL="457200" lvl="0" indent="-330200" algn="l" rtl="0">
              <a:lnSpc>
                <a:spcPct val="120000"/>
              </a:lnSpc>
              <a:spcBef>
                <a:spcPts val="0"/>
              </a:spcBef>
              <a:spcAft>
                <a:spcPts val="0"/>
              </a:spcAft>
              <a:buSzPts val="1600"/>
              <a:buAutoNum type="arabicPeriod"/>
            </a:pPr>
            <a:r>
              <a:rPr lang="en" sz="1600">
                <a:highlight>
                  <a:schemeClr val="lt1"/>
                </a:highlight>
              </a:rPr>
              <a:t>Giftedness is found in all language, race, cultural and ability groups.</a:t>
            </a:r>
            <a:endParaRPr sz="1600">
              <a:highlight>
                <a:schemeClr val="lt1"/>
              </a:highlight>
            </a:endParaRPr>
          </a:p>
          <a:p>
            <a:pPr marL="457200" lvl="0" indent="-330200" algn="l" rtl="0">
              <a:lnSpc>
                <a:spcPct val="115000"/>
              </a:lnSpc>
              <a:spcBef>
                <a:spcPts val="0"/>
              </a:spcBef>
              <a:spcAft>
                <a:spcPts val="0"/>
              </a:spcAft>
              <a:buSzPts val="1600"/>
              <a:buFont typeface="Calibri"/>
              <a:buAutoNum type="arabicPeriod"/>
            </a:pPr>
            <a:r>
              <a:rPr lang="en" sz="1600">
                <a:highlight>
                  <a:schemeClr val="lt1"/>
                </a:highlight>
              </a:rPr>
              <a:t>Assessments should be culture-fair and inclusive of any accommodations necessary. </a:t>
            </a:r>
            <a:endParaRPr sz="1600">
              <a:highlight>
                <a:schemeClr val="lt1"/>
              </a:highlight>
            </a:endParaRPr>
          </a:p>
          <a:p>
            <a:pPr marL="457200" lvl="0" indent="-330200" algn="l" rtl="0">
              <a:lnSpc>
                <a:spcPct val="115000"/>
              </a:lnSpc>
              <a:spcBef>
                <a:spcPts val="0"/>
              </a:spcBef>
              <a:spcAft>
                <a:spcPts val="0"/>
              </a:spcAft>
              <a:buSzPts val="1600"/>
              <a:buFont typeface="Calibri"/>
              <a:buAutoNum type="arabicPeriod"/>
            </a:pPr>
            <a:r>
              <a:rPr lang="en" sz="1600">
                <a:highlight>
                  <a:schemeClr val="lt1"/>
                </a:highlight>
              </a:rPr>
              <a:t>Develop a robust body of evidence that includes examples of student's culture as an asset.</a:t>
            </a:r>
            <a:endParaRPr sz="1600">
              <a:highlight>
                <a:srgbClr val="FFFFFF"/>
              </a:highlight>
            </a:endParaRPr>
          </a:p>
          <a:p>
            <a:pPr marL="457200" lvl="0" indent="-330200" algn="l" rtl="0">
              <a:lnSpc>
                <a:spcPct val="115000"/>
              </a:lnSpc>
              <a:spcBef>
                <a:spcPts val="0"/>
              </a:spcBef>
              <a:spcAft>
                <a:spcPts val="0"/>
              </a:spcAft>
              <a:buSzPts val="1600"/>
              <a:buFont typeface="Calibri"/>
              <a:buAutoNum type="arabicPeriod"/>
            </a:pPr>
            <a:r>
              <a:rPr lang="en" sz="1600">
                <a:highlight>
                  <a:srgbClr val="FFFFFF"/>
                </a:highlight>
              </a:rPr>
              <a:t>Students are not less intellectual or less gifted if they do not speak the majority language or are not from the majority culture</a:t>
            </a:r>
            <a:endParaRPr sz="1600">
              <a:highlight>
                <a:srgbClr val="FFFFFF"/>
              </a:highlight>
            </a:endParaRPr>
          </a:p>
          <a:p>
            <a:pPr marL="457200" lvl="0" indent="-342900" algn="l" rtl="0">
              <a:lnSpc>
                <a:spcPct val="115000"/>
              </a:lnSpc>
              <a:spcBef>
                <a:spcPts val="0"/>
              </a:spcBef>
              <a:spcAft>
                <a:spcPts val="0"/>
              </a:spcAft>
              <a:buSzPts val="1800"/>
              <a:buFont typeface="Calibri"/>
              <a:buAutoNum type="arabicPeriod"/>
            </a:pPr>
            <a:r>
              <a:rPr lang="en" sz="1600">
                <a:highlight>
                  <a:srgbClr val="FFFFFF"/>
                </a:highlight>
              </a:rPr>
              <a:t>Assessments and their instructions should be accessible in the student’s heritage language when possible and always meet 504 and IEP </a:t>
            </a:r>
            <a:r>
              <a:rPr lang="en">
                <a:highlight>
                  <a:srgbClr val="FFFFFF"/>
                </a:highlight>
              </a:rPr>
              <a:t>accommodations </a:t>
            </a:r>
            <a:endParaRPr>
              <a:highlight>
                <a:srgbClr val="FFFFFF"/>
              </a:highlight>
            </a:endParaRPr>
          </a:p>
          <a:p>
            <a:pPr marL="0" lvl="0" indent="0" algn="l" rtl="0">
              <a:lnSpc>
                <a:spcPct val="115000"/>
              </a:lnSpc>
              <a:spcBef>
                <a:spcPts val="0"/>
              </a:spcBef>
              <a:spcAft>
                <a:spcPts val="0"/>
              </a:spcAft>
              <a:buSzPts val="1800"/>
              <a:buNone/>
            </a:pPr>
            <a:endParaRPr sz="1400">
              <a:solidFill>
                <a:srgbClr val="373A3C"/>
              </a:solidFill>
              <a:highlight>
                <a:srgbClr val="FFFFFF"/>
              </a:highlight>
            </a:endParaRPr>
          </a:p>
          <a:p>
            <a:pPr marL="0" lvl="0" indent="0" algn="l" rtl="0">
              <a:lnSpc>
                <a:spcPct val="115000"/>
              </a:lnSpc>
              <a:spcBef>
                <a:spcPts val="0"/>
              </a:spcBef>
              <a:spcAft>
                <a:spcPts val="0"/>
              </a:spcAft>
              <a:buSzPts val="1800"/>
              <a:buNone/>
            </a:pPr>
            <a:r>
              <a:rPr lang="en" sz="1400">
                <a:solidFill>
                  <a:srgbClr val="373A3C"/>
                </a:solidFill>
                <a:highlight>
                  <a:srgbClr val="FFFFFF"/>
                </a:highlight>
              </a:rPr>
              <a:t>(</a:t>
            </a:r>
            <a:r>
              <a:rPr lang="en" sz="1400" u="sng">
                <a:solidFill>
                  <a:schemeClr val="hlink"/>
                </a:solidFill>
                <a:highlight>
                  <a:schemeClr val="lt1"/>
                </a:highlight>
              </a:rPr>
              <a:t>DuBois, M.P., &amp; Greene, R.M., 2021</a:t>
            </a:r>
            <a:r>
              <a:rPr lang="en" sz="1400">
                <a:solidFill>
                  <a:srgbClr val="373A3C"/>
                </a:solidFill>
                <a:highlight>
                  <a:schemeClr val="lt1"/>
                </a:highlight>
              </a:rPr>
              <a:t>; </a:t>
            </a:r>
            <a:r>
              <a:rPr lang="en" sz="1400" u="sng">
                <a:solidFill>
                  <a:schemeClr val="hlink"/>
                </a:solidFill>
                <a:highlight>
                  <a:srgbClr val="FFFFFF"/>
                </a:highlight>
                <a:hlinkClick r:id="rId3"/>
              </a:rPr>
              <a:t>Lewis, et.al., 2012</a:t>
            </a:r>
            <a:r>
              <a:rPr lang="en" sz="1400"/>
              <a:t>)</a:t>
            </a:r>
            <a:endParaRP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10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10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1000"/>
                                        <p:tgtEl>
                                          <p:spTgt spid="1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xEl>
                                              <p:pRg st="4" end="4"/>
                                            </p:txEl>
                                          </p:spTgt>
                                        </p:tgtEl>
                                        <p:attrNameLst>
                                          <p:attrName>style.visibility</p:attrName>
                                        </p:attrNameLst>
                                      </p:cBhvr>
                                      <p:to>
                                        <p:strVal val="visible"/>
                                      </p:to>
                                    </p:set>
                                    <p:animEffect transition="in" filter="fade">
                                      <p:cBhvr>
                                        <p:cTn id="27" dur="1000"/>
                                        <p:tgtEl>
                                          <p:spTgt spid="1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xEl>
                                              <p:pRg st="5" end="5"/>
                                            </p:txEl>
                                          </p:spTgt>
                                        </p:tgtEl>
                                        <p:attrNameLst>
                                          <p:attrName>style.visibility</p:attrName>
                                        </p:attrNameLst>
                                      </p:cBhvr>
                                      <p:to>
                                        <p:strVal val="visible"/>
                                      </p:to>
                                    </p:set>
                                    <p:animEffect transition="in" filter="fade">
                                      <p:cBhvr>
                                        <p:cTn id="32" dur="1000"/>
                                        <p:tgtEl>
                                          <p:spTgt spid="1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xEl>
                                              <p:pRg st="6" end="6"/>
                                            </p:txEl>
                                          </p:spTgt>
                                        </p:tgtEl>
                                        <p:attrNameLst>
                                          <p:attrName>style.visibility</p:attrName>
                                        </p:attrNameLst>
                                      </p:cBhvr>
                                      <p:to>
                                        <p:strVal val="visible"/>
                                      </p:to>
                                    </p:set>
                                    <p:animEffect transition="in" filter="fade">
                                      <p:cBhvr>
                                        <p:cTn id="37" dur="1000"/>
                                        <p:tgtEl>
                                          <p:spTgt spid="13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7">
                                            <p:txEl>
                                              <p:pRg st="7" end="7"/>
                                            </p:txEl>
                                          </p:spTgt>
                                        </p:tgtEl>
                                        <p:attrNameLst>
                                          <p:attrName>style.visibility</p:attrName>
                                        </p:attrNameLst>
                                      </p:cBhvr>
                                      <p:to>
                                        <p:strVal val="visible"/>
                                      </p:to>
                                    </p:set>
                                    <p:animEffect transition="in" filter="fade">
                                      <p:cBhvr>
                                        <p:cTn id="42" dur="1000"/>
                                        <p:tgtEl>
                                          <p:spTgt spid="1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8"/>
          <p:cNvGraphicFramePr/>
          <p:nvPr/>
        </p:nvGraphicFramePr>
        <p:xfrm>
          <a:off x="0" y="-80850"/>
          <a:ext cx="3000000" cy="3000000"/>
        </p:xfrm>
        <a:graphic>
          <a:graphicData uri="http://schemas.openxmlformats.org/drawingml/2006/table">
            <a:tbl>
              <a:tblPr>
                <a:noFill/>
                <a:tableStyleId>{012B0152-476D-4A3A-B0FE-35A193712E91}</a:tableStyleId>
              </a:tblPr>
              <a:tblGrid>
                <a:gridCol w="1437250">
                  <a:extLst>
                    <a:ext uri="{9D8B030D-6E8A-4147-A177-3AD203B41FA5}">
                      <a16:colId xmlns:a16="http://schemas.microsoft.com/office/drawing/2014/main" val="20000"/>
                    </a:ext>
                  </a:extLst>
                </a:gridCol>
                <a:gridCol w="2629925">
                  <a:extLst>
                    <a:ext uri="{9D8B030D-6E8A-4147-A177-3AD203B41FA5}">
                      <a16:colId xmlns:a16="http://schemas.microsoft.com/office/drawing/2014/main" val="20001"/>
                    </a:ext>
                  </a:extLst>
                </a:gridCol>
                <a:gridCol w="5076825">
                  <a:extLst>
                    <a:ext uri="{9D8B030D-6E8A-4147-A177-3AD203B41FA5}">
                      <a16:colId xmlns:a16="http://schemas.microsoft.com/office/drawing/2014/main" val="20002"/>
                    </a:ext>
                  </a:extLst>
                </a:gridCol>
              </a:tblGrid>
              <a:tr h="682075">
                <a:tc>
                  <a:txBody>
                    <a:bodyPr/>
                    <a:lstStyle/>
                    <a:p>
                      <a:pPr marL="0" marR="0" lvl="0" indent="0" algn="ctr" rtl="0">
                        <a:lnSpc>
                          <a:spcPct val="100000"/>
                        </a:lnSpc>
                        <a:spcBef>
                          <a:spcPts val="0"/>
                        </a:spcBef>
                        <a:spcAft>
                          <a:spcPts val="0"/>
                        </a:spcAft>
                        <a:buClr>
                          <a:schemeClr val="dk1"/>
                        </a:buClr>
                        <a:buSzPts val="1800"/>
                        <a:buFont typeface="Calibri"/>
                        <a:buNone/>
                      </a:pPr>
                      <a:endParaRPr sz="1800" b="1" u="none" strike="noStrike" cap="none">
                        <a:solidFill>
                          <a:schemeClr val="lt1"/>
                        </a:solidFill>
                      </a:endParaRPr>
                    </a:p>
                  </a:txBody>
                  <a:tcPr marL="68575" marR="68575" marT="68575" marB="68575" anchor="ctr">
                    <a:solidFill>
                      <a:srgbClr val="253356"/>
                    </a:solidFill>
                  </a:tcPr>
                </a:tc>
                <a:tc>
                  <a:txBody>
                    <a:bodyPr/>
                    <a:lstStyle/>
                    <a:p>
                      <a:pPr marL="0" marR="0" lvl="0" indent="0" algn="ctr" rtl="0">
                        <a:lnSpc>
                          <a:spcPct val="100000"/>
                        </a:lnSpc>
                        <a:spcBef>
                          <a:spcPts val="0"/>
                        </a:spcBef>
                        <a:spcAft>
                          <a:spcPts val="0"/>
                        </a:spcAft>
                        <a:buClr>
                          <a:schemeClr val="lt1"/>
                        </a:buClr>
                        <a:buSzPts val="1800"/>
                        <a:buFont typeface="Calibri"/>
                        <a:buNone/>
                      </a:pPr>
                      <a:r>
                        <a:rPr lang="en" sz="1350" b="1" u="none" strike="noStrike" cap="none">
                          <a:solidFill>
                            <a:schemeClr val="lt1"/>
                          </a:solidFill>
                        </a:rPr>
                        <a:t>Potential Gifted Characteristics</a:t>
                      </a:r>
                      <a:endParaRPr sz="1350" b="1" u="none" strike="noStrike" cap="none">
                        <a:solidFill>
                          <a:schemeClr val="lt1"/>
                        </a:solidFill>
                      </a:endParaRPr>
                    </a:p>
                  </a:txBody>
                  <a:tcPr marL="68575" marR="68575" marT="68575" marB="68575" anchor="ctr">
                    <a:solidFill>
                      <a:srgbClr val="253356"/>
                    </a:solidFill>
                  </a:tcPr>
                </a:tc>
                <a:tc>
                  <a:txBody>
                    <a:bodyPr/>
                    <a:lstStyle/>
                    <a:p>
                      <a:pPr marL="0" marR="0" lvl="0" indent="0" algn="ctr" rtl="0">
                        <a:lnSpc>
                          <a:spcPct val="100000"/>
                        </a:lnSpc>
                        <a:spcBef>
                          <a:spcPts val="0"/>
                        </a:spcBef>
                        <a:spcAft>
                          <a:spcPts val="0"/>
                        </a:spcAft>
                        <a:buClr>
                          <a:schemeClr val="lt1"/>
                        </a:buClr>
                        <a:buSzPts val="1800"/>
                        <a:buFont typeface="Calibri"/>
                        <a:buNone/>
                      </a:pPr>
                      <a:r>
                        <a:rPr lang="en" sz="1350" b="1" u="none" strike="noStrike" cap="none">
                          <a:solidFill>
                            <a:schemeClr val="lt1"/>
                          </a:solidFill>
                        </a:rPr>
                        <a:t>Potential Gifted-with-Disabilities </a:t>
                      </a:r>
                      <a:endParaRPr sz="1350" b="1" u="none" strike="noStrike" cap="none">
                        <a:solidFill>
                          <a:schemeClr val="lt1"/>
                        </a:solidFill>
                      </a:endParaRPr>
                    </a:p>
                    <a:p>
                      <a:pPr marL="0" marR="0" lvl="0" indent="0" algn="ctr" rtl="0">
                        <a:lnSpc>
                          <a:spcPct val="100000"/>
                        </a:lnSpc>
                        <a:spcBef>
                          <a:spcPts val="0"/>
                        </a:spcBef>
                        <a:spcAft>
                          <a:spcPts val="0"/>
                        </a:spcAft>
                        <a:buClr>
                          <a:schemeClr val="lt1"/>
                        </a:buClr>
                        <a:buSzPts val="1800"/>
                        <a:buFont typeface="Calibri"/>
                        <a:buNone/>
                      </a:pPr>
                      <a:r>
                        <a:rPr lang="en" sz="1350" b="1" u="none" strike="noStrike" cap="none">
                          <a:solidFill>
                            <a:schemeClr val="lt1"/>
                          </a:solidFill>
                        </a:rPr>
                        <a:t>Characteristics</a:t>
                      </a:r>
                      <a:endParaRPr sz="1350" b="1" u="none" strike="noStrike" cap="none">
                        <a:solidFill>
                          <a:schemeClr val="lt1"/>
                        </a:solidFill>
                      </a:endParaRPr>
                    </a:p>
                  </a:txBody>
                  <a:tcPr marL="68575" marR="68575" marT="68575" marB="68575" anchor="ctr">
                    <a:solidFill>
                      <a:srgbClr val="253356"/>
                    </a:solidFill>
                  </a:tcPr>
                </a:tc>
                <a:extLst>
                  <a:ext uri="{0D108BD9-81ED-4DB2-BD59-A6C34878D82A}">
                    <a16:rowId xmlns:a16="http://schemas.microsoft.com/office/drawing/2014/main" val="10000"/>
                  </a:ext>
                </a:extLst>
              </a:tr>
              <a:tr h="650875">
                <a:tc>
                  <a:txBody>
                    <a:bodyPr/>
                    <a:lstStyle/>
                    <a:p>
                      <a:pPr marL="0" marR="0" lvl="0" indent="0" algn="l" rtl="0">
                        <a:lnSpc>
                          <a:spcPct val="100000"/>
                        </a:lnSpc>
                        <a:spcBef>
                          <a:spcPts val="0"/>
                        </a:spcBef>
                        <a:spcAft>
                          <a:spcPts val="0"/>
                        </a:spcAft>
                        <a:buClr>
                          <a:schemeClr val="dk1"/>
                        </a:buClr>
                        <a:buSzPts val="1500"/>
                        <a:buFont typeface="Calibri"/>
                        <a:buNone/>
                      </a:pPr>
                      <a:r>
                        <a:rPr lang="en" sz="1100" b="1" u="none" strike="noStrike" cap="none"/>
                        <a:t>Basic Skills</a:t>
                      </a:r>
                      <a:endParaRPr sz="1100" b="1" u="none" strike="noStrike" cap="none"/>
                    </a:p>
                  </a:txBody>
                  <a:tcPr marL="68575" marR="68575" marT="68575" marB="6857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Ability to learn basic skills quickly and easily and retain information with less repetition</a:t>
                      </a:r>
                      <a:endParaRPr sz="1100" u="none" strike="noStrike" cap="none"/>
                    </a:p>
                  </a:txBody>
                  <a:tcPr marL="68575" marR="68575" marT="68575" marB="6857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May struggle to learn basic skills due to cognitive processing difficulties/ executive function; need to learn compensatory strategies in order to acquire basic skills and information</a:t>
                      </a:r>
                      <a:endParaRPr sz="1100" u="none" strike="noStrike" cap="none"/>
                    </a:p>
                  </a:txBody>
                  <a:tcPr marL="68575" marR="68575" marT="68575" marB="68575" anchor="ctr"/>
                </a:tc>
                <a:extLst>
                  <a:ext uri="{0D108BD9-81ED-4DB2-BD59-A6C34878D82A}">
                    <a16:rowId xmlns:a16="http://schemas.microsoft.com/office/drawing/2014/main" val="10001"/>
                  </a:ext>
                </a:extLst>
              </a:tr>
              <a:tr h="591250">
                <a:tc>
                  <a:txBody>
                    <a:bodyPr/>
                    <a:lstStyle/>
                    <a:p>
                      <a:pPr marL="0" marR="0" lvl="0" indent="0" algn="l" rtl="0">
                        <a:lnSpc>
                          <a:spcPct val="100000"/>
                        </a:lnSpc>
                        <a:spcBef>
                          <a:spcPts val="0"/>
                        </a:spcBef>
                        <a:spcAft>
                          <a:spcPts val="0"/>
                        </a:spcAft>
                        <a:buClr>
                          <a:schemeClr val="dk1"/>
                        </a:buClr>
                        <a:buSzPts val="1500"/>
                        <a:buFont typeface="Calibri"/>
                        <a:buNone/>
                      </a:pPr>
                      <a:r>
                        <a:rPr lang="en" sz="1100" b="1" u="none" strike="noStrike" cap="none"/>
                        <a:t>Verbal Skills</a:t>
                      </a:r>
                      <a:endParaRPr sz="1100" b="1" u="none" strike="noStrike" cap="none"/>
                    </a:p>
                  </a:txBody>
                  <a:tcPr marL="68575" marR="68575" marT="68575" marB="68575" anchor="ctr">
                    <a:solidFill>
                      <a:srgbClr val="D8DFEF"/>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May have high verbal ability</a:t>
                      </a:r>
                      <a:endParaRPr sz="1100" u="none" strike="noStrike" cap="none"/>
                    </a:p>
                  </a:txBody>
                  <a:tcPr marL="68575" marR="68575" marT="68575" marB="68575" anchor="ctr">
                    <a:solidFill>
                      <a:srgbClr val="D8DFEF"/>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May have high verbal ability but extreme difficulty in written language area; may use language in inappropriate ways and at inappropriate times</a:t>
                      </a:r>
                      <a:endParaRPr sz="1100" u="none" strike="noStrike" cap="none"/>
                    </a:p>
                  </a:txBody>
                  <a:tcPr marL="68575" marR="68575" marT="68575" marB="68575" anchor="ctr">
                    <a:solidFill>
                      <a:srgbClr val="D8DFEF"/>
                    </a:solidFill>
                  </a:tcPr>
                </a:tc>
                <a:extLst>
                  <a:ext uri="{0D108BD9-81ED-4DB2-BD59-A6C34878D82A}">
                    <a16:rowId xmlns:a16="http://schemas.microsoft.com/office/drawing/2014/main" val="10002"/>
                  </a:ext>
                </a:extLst>
              </a:tr>
              <a:tr h="783200">
                <a:tc>
                  <a:txBody>
                    <a:bodyPr/>
                    <a:lstStyle/>
                    <a:p>
                      <a:pPr marL="0" marR="0" lvl="0" indent="0" algn="l" rtl="0">
                        <a:lnSpc>
                          <a:spcPct val="100000"/>
                        </a:lnSpc>
                        <a:spcBef>
                          <a:spcPts val="0"/>
                        </a:spcBef>
                        <a:spcAft>
                          <a:spcPts val="0"/>
                        </a:spcAft>
                        <a:buClr>
                          <a:schemeClr val="dk1"/>
                        </a:buClr>
                        <a:buSzPts val="1500"/>
                        <a:buFont typeface="Calibri"/>
                        <a:buNone/>
                      </a:pPr>
                      <a:r>
                        <a:rPr lang="en" sz="1100" b="1" u="none" strike="noStrike" cap="none"/>
                        <a:t>Ability</a:t>
                      </a:r>
                      <a:endParaRPr sz="1100" b="1" u="none" strike="noStrike" cap="none"/>
                    </a:p>
                  </a:txBody>
                  <a:tcPr marL="68575" marR="68575" marT="68575" marB="6857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Exhibit early signs of ability in area of talent before same age peers (e.g. reading early, solving math problems, music, art, creativity, etc.)</a:t>
                      </a:r>
                      <a:endParaRPr sz="1100" u="none" strike="noStrike" cap="none"/>
                    </a:p>
                  </a:txBody>
                  <a:tcPr marL="68575" marR="68575" marT="68575" marB="6857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May have reading (academic instead of reading?) problems due to cognitive processing or a specific learning disability such as dyslexia/dysgraphia </a:t>
                      </a:r>
                      <a:endParaRPr sz="1100" u="none" strike="noStrike" cap="none">
                        <a:solidFill>
                          <a:schemeClr val="dk1"/>
                        </a:solidFill>
                      </a:endParaRPr>
                    </a:p>
                  </a:txBody>
                  <a:tcPr marL="68575" marR="68575" marT="68575" marB="68575" anchor="ctr"/>
                </a:tc>
                <a:extLst>
                  <a:ext uri="{0D108BD9-81ED-4DB2-BD59-A6C34878D82A}">
                    <a16:rowId xmlns:a16="http://schemas.microsoft.com/office/drawing/2014/main" val="10003"/>
                  </a:ext>
                </a:extLst>
              </a:tr>
              <a:tr h="607650">
                <a:tc>
                  <a:txBody>
                    <a:bodyPr/>
                    <a:lstStyle/>
                    <a:p>
                      <a:pPr marL="0" marR="0" lvl="0" indent="0" algn="l" rtl="0">
                        <a:lnSpc>
                          <a:spcPct val="100000"/>
                        </a:lnSpc>
                        <a:spcBef>
                          <a:spcPts val="0"/>
                        </a:spcBef>
                        <a:spcAft>
                          <a:spcPts val="0"/>
                        </a:spcAft>
                        <a:buClr>
                          <a:schemeClr val="dk1"/>
                        </a:buClr>
                        <a:buSzPts val="1500"/>
                        <a:buFont typeface="Calibri"/>
                        <a:buNone/>
                      </a:pPr>
                      <a:r>
                        <a:rPr lang="en" sz="1100" b="1" u="none" strike="noStrike" cap="none"/>
                        <a:t>Observational Skills</a:t>
                      </a:r>
                      <a:endParaRPr sz="1100" b="1" u="none" strike="noStrike" cap="none"/>
                    </a:p>
                  </a:txBody>
                  <a:tcPr marL="68575" marR="68575" marT="68575" marB="68575" anchor="ctr">
                    <a:solidFill>
                      <a:srgbClr val="D8DFEF"/>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Keen powers of observation</a:t>
                      </a:r>
                      <a:endParaRPr sz="1100" u="none" strike="noStrike" cap="none"/>
                    </a:p>
                  </a:txBody>
                  <a:tcPr marL="68575" marR="68575" marT="68575" marB="68575" anchor="ctr">
                    <a:solidFill>
                      <a:srgbClr val="D8DFEF"/>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May have strong observation skills but may have deficits in memory skills due to executive functioning</a:t>
                      </a:r>
                      <a:endParaRPr sz="1100" u="none" strike="noStrike" cap="none"/>
                    </a:p>
                  </a:txBody>
                  <a:tcPr marL="68575" marR="68575" marT="68575" marB="68575" anchor="ctr">
                    <a:solidFill>
                      <a:srgbClr val="D8DFEF"/>
                    </a:solidFill>
                  </a:tcPr>
                </a:tc>
                <a:extLst>
                  <a:ext uri="{0D108BD9-81ED-4DB2-BD59-A6C34878D82A}">
                    <a16:rowId xmlns:a16="http://schemas.microsoft.com/office/drawing/2014/main" val="10004"/>
                  </a:ext>
                </a:extLst>
              </a:tr>
              <a:tr h="640925">
                <a:tc>
                  <a:txBody>
                    <a:bodyPr/>
                    <a:lstStyle/>
                    <a:p>
                      <a:pPr marL="0" marR="0" lvl="0" indent="0" algn="l" rtl="0">
                        <a:lnSpc>
                          <a:spcPct val="100000"/>
                        </a:lnSpc>
                        <a:spcBef>
                          <a:spcPts val="0"/>
                        </a:spcBef>
                        <a:spcAft>
                          <a:spcPts val="0"/>
                        </a:spcAft>
                        <a:buClr>
                          <a:schemeClr val="dk1"/>
                        </a:buClr>
                        <a:buSzPts val="1500"/>
                        <a:buFont typeface="Calibri"/>
                        <a:buNone/>
                      </a:pPr>
                      <a:r>
                        <a:rPr lang="en" sz="1100" b="1" u="none" strike="noStrike" cap="none"/>
                        <a:t>Problem Solving</a:t>
                      </a:r>
                      <a:endParaRPr sz="1100" b="1" u="none" strike="noStrike" cap="none"/>
                    </a:p>
                  </a:txBody>
                  <a:tcPr marL="68575" marR="68575" marT="68575" marB="6857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Strong critical thinking, problem-solving and decision-making skills</a:t>
                      </a:r>
                      <a:endParaRPr sz="1100" u="none" strike="noStrike" cap="none"/>
                    </a:p>
                  </a:txBody>
                  <a:tcPr marL="68575" marR="68575" marT="68575" marB="68575" anchor="ctr"/>
                </a:tc>
                <a:tc>
                  <a:txBody>
                    <a:bodyPr/>
                    <a:lstStyle/>
                    <a:p>
                      <a:pPr marL="0" marR="0" lvl="0" indent="0" algn="l" rtl="0">
                        <a:lnSpc>
                          <a:spcPct val="100000"/>
                        </a:lnSpc>
                        <a:spcBef>
                          <a:spcPts val="0"/>
                        </a:spcBef>
                        <a:spcAft>
                          <a:spcPts val="0"/>
                        </a:spcAft>
                        <a:buClr>
                          <a:schemeClr val="dk1"/>
                        </a:buClr>
                        <a:buSzPts val="800"/>
                        <a:buFont typeface="Arial"/>
                        <a:buNone/>
                      </a:pPr>
                      <a:r>
                        <a:rPr lang="en" sz="1100" u="none" strike="noStrike" cap="none">
                          <a:solidFill>
                            <a:schemeClr val="dk1"/>
                          </a:solidFill>
                        </a:rPr>
                        <a:t>May excel in solving “real-world” problems; outstanding critical think and decision-making skills; often independently develop compensatory skills</a:t>
                      </a:r>
                      <a:endParaRPr sz="1100" u="none" strike="noStrike" cap="none"/>
                    </a:p>
                  </a:txBody>
                  <a:tcPr marL="68575" marR="68575" marT="68575" marB="68575" anchor="ctr"/>
                </a:tc>
                <a:extLst>
                  <a:ext uri="{0D108BD9-81ED-4DB2-BD59-A6C34878D82A}">
                    <a16:rowId xmlns:a16="http://schemas.microsoft.com/office/drawing/2014/main" val="10005"/>
                  </a:ext>
                </a:extLst>
              </a:tr>
              <a:tr h="577825">
                <a:tc>
                  <a:txBody>
                    <a:bodyPr/>
                    <a:lstStyle/>
                    <a:p>
                      <a:pPr marL="0" marR="0" lvl="0" indent="0" algn="l" rtl="0">
                        <a:lnSpc>
                          <a:spcPct val="100000"/>
                        </a:lnSpc>
                        <a:spcBef>
                          <a:spcPts val="0"/>
                        </a:spcBef>
                        <a:spcAft>
                          <a:spcPts val="0"/>
                        </a:spcAft>
                        <a:buClr>
                          <a:schemeClr val="dk1"/>
                        </a:buClr>
                        <a:buSzPts val="1500"/>
                        <a:buFont typeface="Calibri"/>
                        <a:buNone/>
                      </a:pPr>
                      <a:r>
                        <a:rPr lang="en" sz="1100" b="1" u="none" strike="noStrike" cap="none"/>
                        <a:t>Persistence</a:t>
                      </a:r>
                      <a:endParaRPr sz="1100" b="1" u="none" strike="noStrike" cap="none"/>
                    </a:p>
                  </a:txBody>
                  <a:tcPr marL="68575" marR="68575" marT="68575" marB="68575" anchor="ctr">
                    <a:solidFill>
                      <a:srgbClr val="D8DFEF"/>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Long attention span – persistent, intense concentration</a:t>
                      </a:r>
                      <a:endParaRPr sz="1100" u="none" strike="noStrike" cap="none"/>
                    </a:p>
                  </a:txBody>
                  <a:tcPr marL="68575" marR="68575" marT="68575" marB="68575" anchor="ctr">
                    <a:solidFill>
                      <a:srgbClr val="D8DFEF"/>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 sz="1100" u="none" strike="noStrike" cap="none">
                          <a:solidFill>
                            <a:schemeClr val="dk1"/>
                          </a:solidFill>
                        </a:rPr>
                        <a:t>May have attention deficit problems but may concentrate for long periods in areas of interest</a:t>
                      </a:r>
                      <a:endParaRPr sz="1100" u="none" strike="noStrike" cap="none"/>
                    </a:p>
                  </a:txBody>
                  <a:tcPr marL="68575" marR="68575" marT="68575" marB="68575" anchor="ctr">
                    <a:solidFill>
                      <a:srgbClr val="D8DFEF"/>
                    </a:solidFill>
                  </a:tcPr>
                </a:tc>
                <a:extLst>
                  <a:ext uri="{0D108BD9-81ED-4DB2-BD59-A6C34878D82A}">
                    <a16:rowId xmlns:a16="http://schemas.microsoft.com/office/drawing/2014/main" val="10006"/>
                  </a:ext>
                </a:extLst>
              </a:tr>
              <a:tr h="627525">
                <a:tc>
                  <a:txBody>
                    <a:bodyPr/>
                    <a:lstStyle/>
                    <a:p>
                      <a:pPr marL="0" marR="0" lvl="0" indent="0" algn="l" rtl="0">
                        <a:lnSpc>
                          <a:spcPct val="100000"/>
                        </a:lnSpc>
                        <a:spcBef>
                          <a:spcPts val="0"/>
                        </a:spcBef>
                        <a:spcAft>
                          <a:spcPts val="0"/>
                        </a:spcAft>
                        <a:buClr>
                          <a:schemeClr val="dk1"/>
                        </a:buClr>
                        <a:buSzPts val="1100"/>
                        <a:buFont typeface="Calibri"/>
                        <a:buNone/>
                      </a:pPr>
                      <a:r>
                        <a:rPr lang="en" sz="1100" b="1" u="none" strike="noStrike" cap="none"/>
                        <a:t>Asynchrony</a:t>
                      </a:r>
                      <a:endParaRPr sz="1100" b="1" u="none" strike="noStrike" cap="none"/>
                    </a:p>
                  </a:txBody>
                  <a:tcPr marL="68575" marR="68575" marT="68575" marB="6857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rPr>
                        <a:t>Mismatch between cognitive, emotional, and physical development of gifted individuals (NAGC, n.d.)</a:t>
                      </a:r>
                      <a:endParaRPr sz="1100" u="none" strike="noStrike" cap="none">
                        <a:solidFill>
                          <a:schemeClr val="dk1"/>
                        </a:solidFill>
                      </a:endParaRPr>
                    </a:p>
                  </a:txBody>
                  <a:tcPr marL="68575" marR="68575" marT="68575" marB="6857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rPr>
                        <a:t>“Mismatch” may manifest in more extreme fashion or may be less apparent because of masking </a:t>
                      </a:r>
                      <a:endParaRPr sz="1100" u="none" strike="noStrike" cap="none">
                        <a:solidFill>
                          <a:schemeClr val="dk1"/>
                        </a:solidFill>
                      </a:endParaRPr>
                    </a:p>
                  </a:txBody>
                  <a:tcPr marL="68575" marR="68575" marT="68575" marB="68575" anchor="ctr">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3669</Words>
  <Application>Microsoft Office PowerPoint</Application>
  <PresentationFormat>On-screen Show (16:9)</PresentationFormat>
  <Paragraphs>284</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Open Sans</vt:lpstr>
      <vt:lpstr>Arial</vt:lpstr>
      <vt:lpstr>Georgia</vt:lpstr>
      <vt:lpstr>Trebuchet MS</vt:lpstr>
      <vt:lpstr>Arial Black</vt:lpstr>
      <vt:lpstr>Economica</vt:lpstr>
      <vt:lpstr>Calibri</vt:lpstr>
      <vt:lpstr>Noto Sans Symbols</vt:lpstr>
      <vt:lpstr>Roboto</vt:lpstr>
      <vt:lpstr>Helvetica Neue</vt:lpstr>
      <vt:lpstr>Luxe</vt:lpstr>
      <vt:lpstr>Twice-Exceptional (2e/3e) Students Who They Are and How to Support Their Needs    &lt;Insert District/BOCES name&gt;</vt:lpstr>
      <vt:lpstr>CDE Note for Permission of Use</vt:lpstr>
      <vt:lpstr>Objectives </vt:lpstr>
      <vt:lpstr>Who Are Our 2e and 3e  Learners? </vt:lpstr>
      <vt:lpstr>Gifted - Defined</vt:lpstr>
      <vt:lpstr>Twice Exceptional (2e) - Defined 12.01(30)</vt:lpstr>
      <vt:lpstr>Exceptional Children’s Educational Act (ECEA)</vt:lpstr>
      <vt:lpstr>Culturally Diverse 2e Learners (3e Students)</vt:lpstr>
      <vt:lpstr>PowerPoint Presentation</vt:lpstr>
      <vt:lpstr>2e/3e Students Present in Many Ways</vt:lpstr>
      <vt:lpstr>Masking</vt:lpstr>
      <vt:lpstr> By the Numbers</vt:lpstr>
      <vt:lpstr>Colorado Data</vt:lpstr>
      <vt:lpstr>Data From Your District</vt:lpstr>
      <vt:lpstr> Identification</vt:lpstr>
      <vt:lpstr>2e/3e Identification</vt:lpstr>
      <vt:lpstr>PowerPoint Presentation</vt:lpstr>
      <vt:lpstr>Process for Identification in your District/Boces</vt:lpstr>
      <vt:lpstr>Finding Your 2e/3e Students -Universal Screening</vt:lpstr>
      <vt:lpstr>Data You May Already Have</vt:lpstr>
      <vt:lpstr>Culturally Responsive Assessment Practices</vt:lpstr>
      <vt:lpstr> Collaboration:  Taking  a Team Approach </vt:lpstr>
      <vt:lpstr>Collaborate with Colleagues</vt:lpstr>
      <vt:lpstr>Your District 2e Team</vt:lpstr>
      <vt:lpstr> Supporting Academic and Affective Needs</vt:lpstr>
      <vt:lpstr>PowerPoint Presentation</vt:lpstr>
      <vt:lpstr>Supporting Academic Needs through  Dual Differentiation</vt:lpstr>
      <vt:lpstr>Addressing Social Emotional (Affective) Needs</vt:lpstr>
      <vt:lpstr>Addressing Behavioral Needs/Concerns</vt:lpstr>
      <vt:lpstr>Professional Development Provided by the  CDE/2e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Twice-Exceptional (2e/3e) Students Who They Are and How to Support Their Needs    &lt;Insert District/BOCES name&gt;</dc:title>
  <dc:creator>Anthony, Colleen</dc:creator>
  <cp:lastModifiedBy>Barranco, Diane</cp:lastModifiedBy>
  <cp:revision>1</cp:revision>
  <dcterms:modified xsi:type="dcterms:W3CDTF">2022-10-20T19:50:38Z</dcterms:modified>
</cp:coreProperties>
</file>